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xml" ContentType="application/vnd.openxmlformats-officedocument.presentationml.notesSlide+xml"/>
  <Override PartName="/ppt/notesSlides/notesSlide60.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p:sldMasterIdLst>
    <p:sldMasterId id="2147483648" r:id="rId1"/>
  </p:sldMasterIdLst>
  <p:notesMasterIdLst>
    <p:notesMasterId r:id="rId5"/>
  </p:notesMasterIdLst>
  <p:handoutMasterIdLst>
    <p:handoutMasterId r:id="rId65"/>
  </p:handoutMasterIdLst>
  <p:sldIdLst>
    <p:sldId id="351" r:id="rId3"/>
    <p:sldId id="263" r:id="rId4"/>
    <p:sldId id="264" r:id="rId6"/>
    <p:sldId id="265" r:id="rId7"/>
    <p:sldId id="266" r:id="rId8"/>
    <p:sldId id="267" r:id="rId9"/>
    <p:sldId id="268" r:id="rId10"/>
    <p:sldId id="269" r:id="rId11"/>
    <p:sldId id="270" r:id="rId12"/>
    <p:sldId id="271" r:id="rId13"/>
    <p:sldId id="274" r:id="rId14"/>
    <p:sldId id="272" r:id="rId15"/>
    <p:sldId id="273" r:id="rId16"/>
    <p:sldId id="275" r:id="rId17"/>
    <p:sldId id="276" r:id="rId18"/>
    <p:sldId id="277" r:id="rId19"/>
    <p:sldId id="278" r:id="rId20"/>
    <p:sldId id="279" r:id="rId21"/>
    <p:sldId id="347" r:id="rId22"/>
    <p:sldId id="281" r:id="rId23"/>
    <p:sldId id="282" r:id="rId24"/>
    <p:sldId id="287" r:id="rId25"/>
    <p:sldId id="288" r:id="rId26"/>
    <p:sldId id="289" r:id="rId27"/>
    <p:sldId id="290" r:id="rId28"/>
    <p:sldId id="291" r:id="rId29"/>
    <p:sldId id="292" r:id="rId30"/>
    <p:sldId id="293" r:id="rId31"/>
    <p:sldId id="294" r:id="rId32"/>
    <p:sldId id="350" r:id="rId33"/>
    <p:sldId id="296" r:id="rId34"/>
    <p:sldId id="298" r:id="rId35"/>
    <p:sldId id="299" r:id="rId36"/>
    <p:sldId id="301" r:id="rId37"/>
    <p:sldId id="302" r:id="rId38"/>
    <p:sldId id="306" r:id="rId39"/>
    <p:sldId id="307" r:id="rId40"/>
    <p:sldId id="349" r:id="rId41"/>
    <p:sldId id="309" r:id="rId42"/>
    <p:sldId id="310" r:id="rId43"/>
    <p:sldId id="312" r:id="rId44"/>
    <p:sldId id="313" r:id="rId45"/>
    <p:sldId id="314" r:id="rId46"/>
    <p:sldId id="324" r:id="rId47"/>
    <p:sldId id="321" r:id="rId48"/>
    <p:sldId id="322" r:id="rId49"/>
    <p:sldId id="315" r:id="rId50"/>
    <p:sldId id="341" r:id="rId51"/>
    <p:sldId id="344" r:id="rId52"/>
    <p:sldId id="325" r:id="rId53"/>
    <p:sldId id="327" r:id="rId54"/>
    <p:sldId id="345" r:id="rId55"/>
    <p:sldId id="328" r:id="rId56"/>
    <p:sldId id="329" r:id="rId57"/>
    <p:sldId id="330" r:id="rId58"/>
    <p:sldId id="331" r:id="rId59"/>
    <p:sldId id="332" r:id="rId60"/>
    <p:sldId id="333" r:id="rId61"/>
    <p:sldId id="334" r:id="rId62"/>
    <p:sldId id="335" r:id="rId63"/>
    <p:sldId id="336" r:id="rId64"/>
  </p:sldIdLst>
  <p:sldSz cx="9144000" cy="6858000" type="screen4x3"/>
  <p:notesSz cx="7038975" cy="9185275"/>
  <p:defaultTextStyle>
    <a:defPPr>
      <a:defRPr lang="en-US"/>
    </a:defPPr>
    <a:lvl1pPr algn="l" rtl="0" eaLnBrk="0" fontAlgn="base" hangingPunct="0">
      <a:spcBef>
        <a:spcPct val="0"/>
      </a:spcBef>
      <a:spcAft>
        <a:spcPct val="0"/>
      </a:spcAft>
      <a:defRPr sz="10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10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10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10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1000" kern="1200">
        <a:solidFill>
          <a:schemeClr val="tx1"/>
        </a:solidFill>
        <a:latin typeface="Arial" panose="020B0604020202020204" pitchFamily="34" charset="0"/>
        <a:ea typeface="+mn-ea"/>
        <a:cs typeface="+mn-cs"/>
      </a:defRPr>
    </a:lvl5pPr>
    <a:lvl6pPr marL="2286000" algn="l" defTabSz="914400" rtl="0" eaLnBrk="1" latinLnBrk="0" hangingPunct="1">
      <a:defRPr sz="1000" kern="1200">
        <a:solidFill>
          <a:schemeClr val="tx1"/>
        </a:solidFill>
        <a:latin typeface="Arial" panose="020B0604020202020204" pitchFamily="34" charset="0"/>
        <a:ea typeface="+mn-ea"/>
        <a:cs typeface="+mn-cs"/>
      </a:defRPr>
    </a:lvl6pPr>
    <a:lvl7pPr marL="2743200" algn="l" defTabSz="914400" rtl="0" eaLnBrk="1" latinLnBrk="0" hangingPunct="1">
      <a:defRPr sz="1000" kern="1200">
        <a:solidFill>
          <a:schemeClr val="tx1"/>
        </a:solidFill>
        <a:latin typeface="Arial" panose="020B0604020202020204" pitchFamily="34" charset="0"/>
        <a:ea typeface="+mn-ea"/>
        <a:cs typeface="+mn-cs"/>
      </a:defRPr>
    </a:lvl7pPr>
    <a:lvl8pPr marL="3200400" algn="l" defTabSz="914400" rtl="0" eaLnBrk="1" latinLnBrk="0" hangingPunct="1">
      <a:defRPr sz="1000" kern="1200">
        <a:solidFill>
          <a:schemeClr val="tx1"/>
        </a:solidFill>
        <a:latin typeface="Arial" panose="020B0604020202020204" pitchFamily="34" charset="0"/>
        <a:ea typeface="+mn-ea"/>
        <a:cs typeface="+mn-cs"/>
      </a:defRPr>
    </a:lvl8pPr>
    <a:lvl9pPr marL="3657600" algn="l" defTabSz="914400" rtl="0" eaLnBrk="1" latinLnBrk="0" hangingPunct="1">
      <a:defRPr sz="1000" kern="1200">
        <a:solidFill>
          <a:schemeClr val="tx1"/>
        </a:solidFill>
        <a:latin typeface="Arial" panose="020B0604020202020204"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FFFF"/>
    <a:srgbClr val="FFFF66"/>
    <a:srgbClr val="FFFF99"/>
    <a:srgbClr val="FFFFCC"/>
    <a:srgbClr val="5F5F5F"/>
    <a:srgbClr val="FFFF00"/>
    <a:srgbClr val="00CCFF"/>
    <a:srgbClr val="96969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5246" autoAdjust="0"/>
    <p:restoredTop sz="81864" autoAdjust="0"/>
  </p:normalViewPr>
  <p:slideViewPr>
    <p:cSldViewPr snapToGrid="0">
      <p:cViewPr varScale="1">
        <p:scale>
          <a:sx n="86" d="100"/>
          <a:sy n="86" d="100"/>
        </p:scale>
        <p:origin x="-414" y="-96"/>
      </p:cViewPr>
      <p:guideLst>
        <p:guide orient="horz" pos="2812"/>
        <p:guide pos="2937"/>
      </p:guideLst>
    </p:cSldViewPr>
  </p:slideViewPr>
  <p:outlineViewPr>
    <p:cViewPr>
      <p:scale>
        <a:sx n="33" d="100"/>
        <a:sy n="33" d="100"/>
      </p:scale>
      <p:origin x="0" y="0"/>
    </p:cViewPr>
    <p:sldLst>
      <p:sld r:id="rId1" collapse="1"/>
      <p:sld r:id="rId2" collapse="1"/>
      <p:sld r:id="rId3" collapse="1"/>
    </p:sldLst>
  </p:outlineViewPr>
  <p:notesTextViewPr>
    <p:cViewPr>
      <p:scale>
        <a:sx n="100" d="100"/>
        <a:sy n="100" d="100"/>
      </p:scale>
      <p:origin x="0" y="0"/>
    </p:cViewPr>
  </p:notesTextViewPr>
  <p:sorterViewPr>
    <p:cViewPr>
      <p:scale>
        <a:sx n="100" d="100"/>
        <a:sy n="100" d="100"/>
      </p:scale>
      <p:origin x="0" y="24912"/>
    </p:cViewPr>
  </p:sorterViewPr>
  <p:notesViewPr>
    <p:cSldViewPr snapToGrid="0">
      <p:cViewPr>
        <p:scale>
          <a:sx n="100" d="100"/>
          <a:sy n="100" d="100"/>
        </p:scale>
        <p:origin x="-810" y="-30"/>
      </p:cViewPr>
      <p:guideLst>
        <p:guide orient="horz" pos="2893"/>
        <p:guide pos="2217"/>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8" Type="http://schemas.openxmlformats.org/officeDocument/2006/relationships/tableStyles" Target="tableStyles.xml"/><Relationship Id="rId67" Type="http://schemas.openxmlformats.org/officeDocument/2006/relationships/viewProps" Target="viewProps.xml"/><Relationship Id="rId66" Type="http://schemas.openxmlformats.org/officeDocument/2006/relationships/presProps" Target="presProps.xml"/><Relationship Id="rId65" Type="http://schemas.openxmlformats.org/officeDocument/2006/relationships/handoutMaster" Target="handoutMasters/handoutMaster1.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notesMaster" Target="notesMasters/notesMaster1.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_rels/viewProps.xml.rels><?xml version="1.0" encoding="UTF-8" standalone="yes"?>
<Relationships xmlns="http://schemas.openxmlformats.org/package/2006/relationships"><Relationship Id="rId3" Type="http://schemas.openxmlformats.org/officeDocument/2006/relationships/slide" Target="slides/slide46.xml"/><Relationship Id="rId2" Type="http://schemas.openxmlformats.org/officeDocument/2006/relationships/slide" Target="slides/slide43.xml"/><Relationship Id="rId1" Type="http://schemas.openxmlformats.org/officeDocument/2006/relationships/slide" Target="slides/slide3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3049588" cy="460375"/>
          </a:xfrm>
          <a:prstGeom prst="rect">
            <a:avLst/>
          </a:prstGeom>
          <a:noFill/>
          <a:ln w="9525">
            <a:noFill/>
            <a:miter lim="800000"/>
          </a:ln>
          <a:effectLst/>
        </p:spPr>
        <p:txBody>
          <a:bodyPr vert="horz" wrap="square" lIns="19050" tIns="0" rIns="19050" bIns="0" numCol="1" anchor="t" anchorCtr="0" compatLnSpc="1"/>
          <a:lstStyle>
            <a:lvl1pPr>
              <a:defRPr i="1"/>
            </a:lvl1pPr>
          </a:lstStyle>
          <a:p>
            <a:r>
              <a:rPr lang="zh-CN" altLang="en-US"/>
              <a:t>Mastering OOAD - Instructor Notes</a:t>
            </a:r>
            <a:endParaRPr lang="zh-CN" altLang="en-US"/>
          </a:p>
        </p:txBody>
      </p:sp>
      <p:sp>
        <p:nvSpPr>
          <p:cNvPr id="3075" name="Rectangle 3"/>
          <p:cNvSpPr>
            <a:spLocks noGrp="1" noChangeArrowheads="1"/>
          </p:cNvSpPr>
          <p:nvPr>
            <p:ph type="dt" sz="quarter" idx="1"/>
          </p:nvPr>
        </p:nvSpPr>
        <p:spPr bwMode="auto">
          <a:xfrm>
            <a:off x="3989388" y="0"/>
            <a:ext cx="3049587" cy="460375"/>
          </a:xfrm>
          <a:prstGeom prst="rect">
            <a:avLst/>
          </a:prstGeom>
          <a:noFill/>
          <a:ln w="9525">
            <a:noFill/>
            <a:miter lim="800000"/>
          </a:ln>
          <a:effectLst/>
        </p:spPr>
        <p:txBody>
          <a:bodyPr vert="horz" wrap="square" lIns="19050" tIns="0" rIns="19050" bIns="0" numCol="1" anchor="t" anchorCtr="0" compatLnSpc="1"/>
          <a:lstStyle>
            <a:lvl1pPr algn="r">
              <a:defRPr i="1"/>
            </a:lvl1pPr>
          </a:lstStyle>
          <a:p>
            <a:endParaRPr lang="en-US" altLang="zh-CN"/>
          </a:p>
        </p:txBody>
      </p:sp>
      <p:sp>
        <p:nvSpPr>
          <p:cNvPr id="3076" name="Rectangle 4"/>
          <p:cNvSpPr>
            <a:spLocks noGrp="1" noChangeArrowheads="1"/>
          </p:cNvSpPr>
          <p:nvPr>
            <p:ph type="ftr" sz="quarter" idx="2"/>
          </p:nvPr>
        </p:nvSpPr>
        <p:spPr bwMode="auto">
          <a:xfrm>
            <a:off x="0" y="8724900"/>
            <a:ext cx="3049588" cy="460375"/>
          </a:xfrm>
          <a:prstGeom prst="rect">
            <a:avLst/>
          </a:prstGeom>
          <a:noFill/>
          <a:ln w="9525">
            <a:noFill/>
            <a:miter lim="800000"/>
          </a:ln>
          <a:effectLst/>
        </p:spPr>
        <p:txBody>
          <a:bodyPr vert="horz" wrap="square" lIns="19050" tIns="0" rIns="19050" bIns="0" numCol="1" anchor="b" anchorCtr="0" compatLnSpc="1"/>
          <a:lstStyle>
            <a:lvl1pPr>
              <a:defRPr i="1"/>
            </a:lvl1pPr>
          </a:lstStyle>
          <a:p>
            <a:r>
              <a:rPr lang="zh-CN" altLang="en-US"/>
              <a:t>Module 6 - Use-Case Analysis</a:t>
            </a:r>
            <a:endParaRPr lang="en-US" altLang="zh-CN"/>
          </a:p>
        </p:txBody>
      </p:sp>
      <p:sp>
        <p:nvSpPr>
          <p:cNvPr id="3077" name="Rectangle 5"/>
          <p:cNvSpPr>
            <a:spLocks noGrp="1" noChangeArrowheads="1"/>
          </p:cNvSpPr>
          <p:nvPr>
            <p:ph type="sldNum" sz="quarter" idx="3"/>
          </p:nvPr>
        </p:nvSpPr>
        <p:spPr bwMode="auto">
          <a:xfrm>
            <a:off x="3989388" y="8724900"/>
            <a:ext cx="3049587" cy="460375"/>
          </a:xfrm>
          <a:prstGeom prst="rect">
            <a:avLst/>
          </a:prstGeom>
          <a:noFill/>
          <a:ln w="9525">
            <a:noFill/>
            <a:miter lim="800000"/>
          </a:ln>
          <a:effectLst/>
        </p:spPr>
        <p:txBody>
          <a:bodyPr vert="horz" wrap="square" lIns="19050" tIns="0" rIns="19050" bIns="0" numCol="1" anchor="b" anchorCtr="0" compatLnSpc="1"/>
          <a:lstStyle>
            <a:lvl1pPr algn="r">
              <a:defRPr i="1"/>
            </a:lvl1pPr>
          </a:lstStyle>
          <a:p>
            <a:fld id="{D0A82AD1-D7F0-4F11-BA3B-9A56A014FF7F}" type="slidenum">
              <a:rPr lang="zh-CN" altLang="en-US"/>
            </a:fld>
            <a:endParaRPr lang="en-US" altLang="zh-CN"/>
          </a:p>
        </p:txBody>
      </p:sp>
      <p:sp>
        <p:nvSpPr>
          <p:cNvPr id="3078" name="Rectangle 6"/>
          <p:cNvSpPr>
            <a:spLocks noChangeArrowheads="1"/>
          </p:cNvSpPr>
          <p:nvPr/>
        </p:nvSpPr>
        <p:spPr bwMode="auto">
          <a:xfrm>
            <a:off x="3138488" y="8748713"/>
            <a:ext cx="757237" cy="254000"/>
          </a:xfrm>
          <a:prstGeom prst="rect">
            <a:avLst/>
          </a:prstGeom>
          <a:noFill/>
          <a:ln w="9525">
            <a:noFill/>
            <a:miter lim="800000"/>
          </a:ln>
          <a:effectLst/>
        </p:spPr>
        <p:txBody>
          <a:bodyPr wrap="none" lIns="87312" tIns="44450" rIns="87312" bIns="44450">
            <a:spAutoFit/>
          </a:bodyPr>
          <a:lstStyle/>
          <a:p>
            <a:pPr algn="ctr" defTabSz="868045">
              <a:lnSpc>
                <a:spcPct val="90000"/>
              </a:lnSpc>
            </a:pPr>
            <a:r>
              <a:rPr lang="en-US" altLang="zh-CN" sz="1200"/>
              <a:t>Page </a:t>
            </a:r>
            <a:fld id="{881CB4BD-2FBE-4A81-89CB-E9A47330956C}" type="slidenum">
              <a:rPr lang="en-US" altLang="zh-CN" sz="1200"/>
            </a:fld>
            <a:endParaRPr lang="en-US" altLang="zh-CN" sz="120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7038975" cy="460375"/>
          </a:xfrm>
          <a:prstGeom prst="rect">
            <a:avLst/>
          </a:prstGeom>
          <a:noFill/>
          <a:ln w="9525">
            <a:noFill/>
            <a:miter lim="800000"/>
          </a:ln>
          <a:effectLst/>
        </p:spPr>
        <p:txBody>
          <a:bodyPr vert="horz" wrap="square" lIns="19050" tIns="0" rIns="19050" bIns="0" numCol="1" anchor="t" anchorCtr="0" compatLnSpc="1"/>
          <a:lstStyle>
            <a:lvl1pPr algn="ctr">
              <a:defRPr sz="2800">
                <a:latin typeface="Arial Narrow" panose="020B0606020202030204" pitchFamily="34" charset="0"/>
              </a:defRPr>
            </a:lvl1pPr>
          </a:lstStyle>
          <a:p>
            <a:r>
              <a:rPr lang="en-US" altLang="zh-CN"/>
              <a:t>Mastering OOAD w/ UML 2.0 – Instructor Notes</a:t>
            </a:r>
            <a:endParaRPr lang="en-US" altLang="zh-CN"/>
          </a:p>
        </p:txBody>
      </p:sp>
      <p:sp>
        <p:nvSpPr>
          <p:cNvPr id="2054" name="Rectangle 6"/>
          <p:cNvSpPr>
            <a:spLocks noChangeArrowheads="1"/>
          </p:cNvSpPr>
          <p:nvPr/>
        </p:nvSpPr>
        <p:spPr bwMode="auto">
          <a:xfrm>
            <a:off x="6096000" y="8742363"/>
            <a:ext cx="512763" cy="225425"/>
          </a:xfrm>
          <a:prstGeom prst="rect">
            <a:avLst/>
          </a:prstGeom>
          <a:noFill/>
          <a:ln w="9525">
            <a:noFill/>
            <a:miter lim="800000"/>
          </a:ln>
          <a:effectLst/>
        </p:spPr>
        <p:txBody>
          <a:bodyPr wrap="none" lIns="87312" tIns="44450" rIns="87312" bIns="44450">
            <a:spAutoFit/>
          </a:bodyPr>
          <a:lstStyle/>
          <a:p>
            <a:pPr algn="ctr" defTabSz="868045">
              <a:lnSpc>
                <a:spcPct val="90000"/>
              </a:lnSpc>
            </a:pPr>
            <a:r>
              <a:rPr lang="en-US" altLang="zh-CN"/>
              <a:t>6 - </a:t>
            </a:r>
            <a:fld id="{D8DB73A9-7661-4F2F-95BE-B0A4EDEFE1A0}" type="slidenum">
              <a:rPr lang="en-US" altLang="zh-CN"/>
            </a:fld>
            <a:endParaRPr lang="en-US" altLang="zh-CN"/>
          </a:p>
        </p:txBody>
      </p:sp>
      <p:sp>
        <p:nvSpPr>
          <p:cNvPr id="2055" name="Rectangle 7"/>
          <p:cNvSpPr>
            <a:spLocks noGrp="1" noRot="1" noChangeAspect="1" noChangeArrowheads="1" noTextEdit="1"/>
          </p:cNvSpPr>
          <p:nvPr>
            <p:ph type="sldImg" idx="2"/>
          </p:nvPr>
        </p:nvSpPr>
        <p:spPr bwMode="auto">
          <a:xfrm>
            <a:off x="2571750" y="836613"/>
            <a:ext cx="4057650" cy="3043237"/>
          </a:xfrm>
          <a:prstGeom prst="rect">
            <a:avLst/>
          </a:prstGeom>
          <a:noFill/>
          <a:ln w="12700">
            <a:solidFill>
              <a:schemeClr val="tx1"/>
            </a:solidFill>
            <a:miter lim="800000"/>
          </a:ln>
          <a:effectLst/>
        </p:spPr>
      </p:sp>
      <p:sp>
        <p:nvSpPr>
          <p:cNvPr id="2059" name="Line 11"/>
          <p:cNvSpPr>
            <a:spLocks noChangeShapeType="1"/>
          </p:cNvSpPr>
          <p:nvPr/>
        </p:nvSpPr>
        <p:spPr bwMode="auto">
          <a:xfrm>
            <a:off x="447675" y="457200"/>
            <a:ext cx="6172200" cy="0"/>
          </a:xfrm>
          <a:prstGeom prst="line">
            <a:avLst/>
          </a:prstGeom>
          <a:noFill/>
          <a:ln w="9525">
            <a:solidFill>
              <a:schemeClr val="tx1"/>
            </a:solidFill>
            <a:round/>
          </a:ln>
          <a:effectLst/>
        </p:spPr>
        <p:txBody>
          <a:bodyPr wrap="none" lIns="107950" tIns="53975" rIns="107950" bIns="53975" anchor="ctr"/>
          <a:lstStyle/>
          <a:p>
            <a:endParaRPr lang="en-US"/>
          </a:p>
        </p:txBody>
      </p:sp>
      <p:sp>
        <p:nvSpPr>
          <p:cNvPr id="2056" name="Rectangle 8"/>
          <p:cNvSpPr>
            <a:spLocks noGrp="1" noChangeArrowheads="1"/>
          </p:cNvSpPr>
          <p:nvPr>
            <p:ph type="body" sz="quarter" idx="3"/>
          </p:nvPr>
        </p:nvSpPr>
        <p:spPr bwMode="auto">
          <a:xfrm>
            <a:off x="2552700" y="4114800"/>
            <a:ext cx="4076700" cy="4038600"/>
          </a:xfrm>
          <a:prstGeom prst="rect">
            <a:avLst/>
          </a:prstGeom>
          <a:noFill/>
          <a:ln w="9525">
            <a:noFill/>
            <a:miter lim="800000"/>
          </a:ln>
          <a:effectLst/>
        </p:spPr>
        <p:txBody>
          <a:bodyPr vert="horz" wrap="square" lIns="92075" tIns="46038" rIns="92075" bIns="46038" numCol="1" anchor="t" anchorCtr="0" compatLnSpc="1"/>
          <a:lstStyle/>
          <a:p>
            <a:pPr lvl="0"/>
            <a:r>
              <a:rPr lang="en-US" altLang="zh-CN" smtClean="0"/>
              <a:t>Body Text</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a:p>
            <a:pPr lvl="4"/>
            <a:r>
              <a:rPr lang="en-US" altLang="zh-CN" smtClean="0"/>
              <a:t>Fifth Level</a:t>
            </a:r>
            <a:endParaRPr lang="en-US" altLang="zh-CN" smtClean="0"/>
          </a:p>
        </p:txBody>
      </p:sp>
      <p:sp>
        <p:nvSpPr>
          <p:cNvPr id="2060" name="Text Box 12"/>
          <p:cNvSpPr txBox="1">
            <a:spLocks noChangeArrowheads="1"/>
          </p:cNvSpPr>
          <p:nvPr/>
        </p:nvSpPr>
        <p:spPr bwMode="auto">
          <a:xfrm>
            <a:off x="611188" y="836613"/>
            <a:ext cx="1676400" cy="320675"/>
          </a:xfrm>
          <a:prstGeom prst="rect">
            <a:avLst/>
          </a:prstGeom>
          <a:noFill/>
          <a:ln w="9525">
            <a:noFill/>
            <a:miter lim="800000"/>
          </a:ln>
          <a:effectLst/>
        </p:spPr>
        <p:txBody>
          <a:bodyPr lIns="107950" tIns="53975" rIns="107950" bIns="53975">
            <a:spAutoFit/>
          </a:bodyPr>
          <a:lstStyle/>
          <a:p>
            <a:pPr>
              <a:spcBef>
                <a:spcPct val="50000"/>
              </a:spcBef>
            </a:pPr>
            <a:r>
              <a:rPr lang="en-US" altLang="zh-CN" sz="1400">
                <a:latin typeface="ZapfHumnst BT" pitchFamily="34" charset="0"/>
              </a:rPr>
              <a:t>Instructor Notes:</a:t>
            </a:r>
            <a:endParaRPr lang="en-US" altLang="zh-CN" sz="1400">
              <a:latin typeface="ZapfHumnst BT" pitchFamily="34" charset="0"/>
            </a:endParaRPr>
          </a:p>
        </p:txBody>
      </p:sp>
      <p:sp>
        <p:nvSpPr>
          <p:cNvPr id="2061" name="Line 13"/>
          <p:cNvSpPr>
            <a:spLocks noChangeShapeType="1"/>
          </p:cNvSpPr>
          <p:nvPr/>
        </p:nvSpPr>
        <p:spPr bwMode="auto">
          <a:xfrm>
            <a:off x="2505075" y="836613"/>
            <a:ext cx="0" cy="7456487"/>
          </a:xfrm>
          <a:prstGeom prst="line">
            <a:avLst/>
          </a:prstGeom>
          <a:noFill/>
          <a:ln w="9525">
            <a:solidFill>
              <a:schemeClr val="tx1"/>
            </a:solidFill>
            <a:round/>
          </a:ln>
          <a:effectLst/>
        </p:spPr>
        <p:txBody>
          <a:bodyPr wrap="none" lIns="107950" tIns="53975" rIns="107950" bIns="53975" anchor="ctr"/>
          <a:lstStyle/>
          <a:p>
            <a:endParaRPr lang="en-US"/>
          </a:p>
        </p:txBody>
      </p:sp>
      <p:sp>
        <p:nvSpPr>
          <p:cNvPr id="2063" name="Rectangle 15"/>
          <p:cNvSpPr>
            <a:spLocks noGrp="1" noChangeArrowheads="1"/>
          </p:cNvSpPr>
          <p:nvPr>
            <p:ph type="ftr" sz="quarter" idx="4"/>
          </p:nvPr>
        </p:nvSpPr>
        <p:spPr bwMode="auto">
          <a:xfrm>
            <a:off x="0" y="8413750"/>
            <a:ext cx="7085013" cy="503238"/>
          </a:xfrm>
          <a:prstGeom prst="rect">
            <a:avLst/>
          </a:prstGeom>
          <a:noFill/>
          <a:ln w="9525">
            <a:noFill/>
            <a:miter lim="800000"/>
          </a:ln>
          <a:effectLst/>
        </p:spPr>
        <p:txBody>
          <a:bodyPr vert="horz" wrap="square" lIns="19050" tIns="0" rIns="19050" bIns="0" numCol="1" anchor="b" anchorCtr="0" compatLnSpc="1"/>
          <a:lstStyle>
            <a:lvl1pPr algn="ctr">
              <a:defRPr i="1"/>
            </a:lvl1pPr>
          </a:lstStyle>
          <a:p>
            <a:r>
              <a:rPr lang="zh-CN" altLang="en-US"/>
              <a:t>Module 6 - Use-Case Analysis</a:t>
            </a:r>
            <a:endParaRPr lang="en-US" altLang="zh-CN">
              <a:latin typeface="ZapfHumnst BT" pitchFamily="34" charset="0"/>
            </a:endParaRPr>
          </a:p>
        </p:txBody>
      </p:sp>
      <p:sp>
        <p:nvSpPr>
          <p:cNvPr id="2064" name="Text Box 16"/>
          <p:cNvSpPr txBox="1">
            <a:spLocks noChangeArrowheads="1"/>
          </p:cNvSpPr>
          <p:nvPr/>
        </p:nvSpPr>
        <p:spPr bwMode="auto">
          <a:xfrm>
            <a:off x="152400" y="8413750"/>
            <a:ext cx="1981200" cy="503238"/>
          </a:xfrm>
          <a:prstGeom prst="rect">
            <a:avLst/>
          </a:prstGeom>
          <a:noFill/>
          <a:ln w="9525">
            <a:noFill/>
            <a:miter lim="800000"/>
          </a:ln>
          <a:effectLst/>
        </p:spPr>
        <p:txBody>
          <a:bodyPr lIns="182880" tIns="0" rIns="182880" bIns="0" anchor="b"/>
          <a:lstStyle/>
          <a:p>
            <a:pPr eaLnBrk="1" hangingPunct="1"/>
            <a:r>
              <a:rPr lang="en-US" altLang="zh-CN" sz="800"/>
              <a:t>© Copyright IBM Corp. 2004</a:t>
            </a:r>
            <a:endParaRPr lang="en-US" altLang="zh-CN" sz="800"/>
          </a:p>
        </p:txBody>
      </p:sp>
      <p:sp>
        <p:nvSpPr>
          <p:cNvPr id="2065" name="Rectangle 17"/>
          <p:cNvSpPr>
            <a:spLocks noChangeArrowheads="1"/>
          </p:cNvSpPr>
          <p:nvPr/>
        </p:nvSpPr>
        <p:spPr bwMode="auto">
          <a:xfrm>
            <a:off x="228600" y="9029700"/>
            <a:ext cx="6553200" cy="152400"/>
          </a:xfrm>
          <a:prstGeom prst="rect">
            <a:avLst/>
          </a:prstGeom>
          <a:noFill/>
          <a:ln w="9525">
            <a:noFill/>
            <a:miter lim="800000"/>
          </a:ln>
          <a:effectLst/>
        </p:spPr>
        <p:txBody>
          <a:bodyPr lIns="93031" tIns="46516" rIns="93031" bIns="46516" anchor="b"/>
          <a:lstStyle/>
          <a:p>
            <a:pPr algn="ctr" defTabSz="930275" eaLnBrk="1" hangingPunct="1"/>
            <a:r>
              <a:rPr lang="en-US" altLang="zh-CN" sz="800"/>
              <a:t>Course materials may not be reproduced in whole or in part without the prior written permission of IBM.</a:t>
            </a:r>
            <a:endParaRPr lang="en-US" altLang="zh-CN" sz="800"/>
          </a:p>
        </p:txBody>
      </p:sp>
    </p:spTree>
  </p:cSld>
  <p:clrMap bg1="lt1" tx1="dk1" bg2="lt2" tx2="dk2" accent1="accent1" accent2="accent2" accent3="accent3" accent4="accent4" accent5="accent5" accent6="accent6" hlink="hlink" folHlink="folHlink"/>
  <p:hf dt="0"/>
  <p:notesStyle>
    <a:lvl1pPr algn="l" rtl="0" fontAlgn="base">
      <a:lnSpc>
        <a:spcPct val="87000"/>
      </a:lnSpc>
      <a:spcBef>
        <a:spcPct val="40000"/>
      </a:spcBef>
      <a:spcAft>
        <a:spcPct val="0"/>
      </a:spcAft>
      <a:defRPr sz="1200" kern="1200">
        <a:solidFill>
          <a:schemeClr val="tx1"/>
        </a:solidFill>
        <a:latin typeface="Times New Roman" panose="02020603050405020304" pitchFamily="18" charset="0"/>
        <a:ea typeface="+mn-ea"/>
        <a:cs typeface="+mn-cs"/>
      </a:defRPr>
    </a:lvl1pPr>
    <a:lvl2pPr marL="457200" algn="l" rtl="0" fontAlgn="base">
      <a:lnSpc>
        <a:spcPct val="87000"/>
      </a:lnSpc>
      <a:spcBef>
        <a:spcPct val="40000"/>
      </a:spcBef>
      <a:spcAft>
        <a:spcPct val="0"/>
      </a:spcAft>
      <a:defRPr sz="1200" kern="1200">
        <a:solidFill>
          <a:schemeClr val="tx1"/>
        </a:solidFill>
        <a:latin typeface="Times New Roman" panose="02020603050405020304" pitchFamily="18" charset="0"/>
        <a:ea typeface="+mn-ea"/>
        <a:cs typeface="+mn-cs"/>
      </a:defRPr>
    </a:lvl2pPr>
    <a:lvl3pPr marL="914400" algn="l" rtl="0" fontAlgn="base">
      <a:lnSpc>
        <a:spcPct val="87000"/>
      </a:lnSpc>
      <a:spcBef>
        <a:spcPct val="40000"/>
      </a:spcBef>
      <a:spcAft>
        <a:spcPct val="0"/>
      </a:spcAft>
      <a:defRPr sz="1200" kern="1200">
        <a:solidFill>
          <a:schemeClr val="tx1"/>
        </a:solidFill>
        <a:latin typeface="Times New Roman" panose="02020603050405020304" pitchFamily="18" charset="0"/>
        <a:ea typeface="+mn-ea"/>
        <a:cs typeface="+mn-cs"/>
      </a:defRPr>
    </a:lvl3pPr>
    <a:lvl4pPr marL="1371600" algn="l" rtl="0" fontAlgn="base">
      <a:lnSpc>
        <a:spcPct val="87000"/>
      </a:lnSpc>
      <a:spcBef>
        <a:spcPct val="40000"/>
      </a:spcBef>
      <a:spcAft>
        <a:spcPct val="0"/>
      </a:spcAft>
      <a:defRPr sz="1200" kern="1200">
        <a:solidFill>
          <a:schemeClr val="tx1"/>
        </a:solidFill>
        <a:latin typeface="Times New Roman" panose="02020603050405020304" pitchFamily="18" charset="0"/>
        <a:ea typeface="+mn-ea"/>
        <a:cs typeface="+mn-cs"/>
      </a:defRPr>
    </a:lvl4pPr>
    <a:lvl5pPr marL="1828800" algn="l" rtl="0" fontAlgn="base">
      <a:lnSpc>
        <a:spcPct val="87000"/>
      </a:lnSpc>
      <a:spcBef>
        <a:spcPct val="4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5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5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5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5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5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5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5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9.xml"/></Relationships>
</file>

<file path=ppt/notesSlides/_rels/notesSlide5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0.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6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1.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hdr" sz="quarter"/>
          </p:nvPr>
        </p:nvSpPr>
        <p:spPr/>
        <p:txBody>
          <a:bodyPr/>
          <a:lstStyle/>
          <a:p>
            <a:r>
              <a:rPr lang="en-US" altLang="zh-CN"/>
              <a:t>Mastering OOAD w/ UML 2.0 – Instructor Notes</a:t>
            </a:r>
            <a:endParaRPr lang="en-US" altLang="zh-CN"/>
          </a:p>
        </p:txBody>
      </p:sp>
      <p:sp>
        <p:nvSpPr>
          <p:cNvPr id="6" name="Rectangle 15"/>
          <p:cNvSpPr>
            <a:spLocks noGrp="1" noChangeArrowheads="1"/>
          </p:cNvSpPr>
          <p:nvPr>
            <p:ph type="ftr" sz="quarter" idx="4"/>
          </p:nvPr>
        </p:nvSpPr>
        <p:spPr/>
        <p:txBody>
          <a:bodyPr/>
          <a:lstStyle/>
          <a:p>
            <a:r>
              <a:rPr lang="zh-CN" altLang="en-US"/>
              <a:t>Module 6 - Use-Case Analysis</a:t>
            </a:r>
            <a:endParaRPr lang="en-US" altLang="zh-CN">
              <a:latin typeface="ZapfHumnst BT" pitchFamily="34" charset="0"/>
            </a:endParaRPr>
          </a:p>
        </p:txBody>
      </p:sp>
      <p:sp>
        <p:nvSpPr>
          <p:cNvPr id="340994" name="Text Box 2"/>
          <p:cNvSpPr txBox="1">
            <a:spLocks noChangeArrowheads="1"/>
          </p:cNvSpPr>
          <p:nvPr/>
        </p:nvSpPr>
        <p:spPr bwMode="auto">
          <a:xfrm>
            <a:off x="584200" y="1206500"/>
            <a:ext cx="1719263" cy="549275"/>
          </a:xfrm>
          <a:prstGeom prst="rect">
            <a:avLst/>
          </a:prstGeom>
          <a:noFill/>
          <a:ln w="12700">
            <a:noFill/>
            <a:miter lim="800000"/>
            <a:headEnd type="none" w="sm" len="sm"/>
            <a:tailEnd type="none" w="lg" len="lg"/>
          </a:ln>
          <a:effectLst/>
        </p:spPr>
        <p:txBody>
          <a:bodyPr>
            <a:spAutoFit/>
          </a:bodyPr>
          <a:lstStyle/>
          <a:p>
            <a:pPr>
              <a:spcBef>
                <a:spcPct val="50000"/>
              </a:spcBef>
            </a:pPr>
            <a:r>
              <a:rPr lang="en-US" altLang="zh-CN">
                <a:latin typeface="ZapfHumnst BT" pitchFamily="34" charset="0"/>
              </a:rPr>
              <a:t>Use-Case Analysis is where the “Requirements meet OO.”</a:t>
            </a:r>
            <a:endParaRPr lang="en-US" altLang="zh-CN">
              <a:latin typeface="ZapfHumnst BT" pitchFamily="34" charset="0"/>
            </a:endParaRPr>
          </a:p>
        </p:txBody>
      </p:sp>
      <p:sp>
        <p:nvSpPr>
          <p:cNvPr id="340995" name="Rectangle 3"/>
          <p:cNvSpPr>
            <a:spLocks noGrp="1" noRot="1" noChangeAspect="1" noChangeArrowheads="1"/>
          </p:cNvSpPr>
          <p:nvPr>
            <p:ph type="sldImg"/>
          </p:nvPr>
        </p:nvSpPr>
        <p:spPr bwMode="auto">
          <a:xfrm>
            <a:off x="2568575" y="836613"/>
            <a:ext cx="4057650" cy="3043237"/>
          </a:xfrm>
          <a:prstGeom prst="rect">
            <a:avLst/>
          </a:prstGeom>
          <a:solidFill>
            <a:srgbClr val="FFFFFF"/>
          </a:solidFill>
          <a:ln>
            <a:solidFill>
              <a:srgbClr val="000000"/>
            </a:solidFill>
            <a:miter lim="800000"/>
          </a:ln>
        </p:spPr>
      </p:sp>
      <p:sp>
        <p:nvSpPr>
          <p:cNvPr id="340996" name="Rectangle 4"/>
          <p:cNvSpPr>
            <a:spLocks noGrp="1" noChangeArrowheads="1"/>
          </p:cNvSpPr>
          <p:nvPr>
            <p:ph type="body" idx="1"/>
          </p:nvPr>
        </p:nvSpPr>
        <p:spPr bwMode="auto">
          <a:xfrm>
            <a:off x="2549525" y="4113213"/>
            <a:ext cx="4076700" cy="3956050"/>
          </a:xfrm>
          <a:prstGeom prst="rect">
            <a:avLst/>
          </a:prstGeom>
          <a:noFill/>
          <a:ln>
            <a:miter lim="800000"/>
          </a:ln>
        </p:spPr>
        <p:txBody>
          <a:bodyPr/>
          <a:lstStyle/>
          <a:p>
            <a:r>
              <a:rPr lang="en-US" altLang="zh-CN" sz="1000" b="1">
                <a:latin typeface="ZapfHumnst BT" pitchFamily="34" charset="0"/>
              </a:rPr>
              <a:t>Use-Case Analysis</a:t>
            </a:r>
            <a:r>
              <a:rPr lang="en-US" altLang="zh-CN" sz="1000">
                <a:latin typeface="ZapfHumnst BT" pitchFamily="34" charset="0"/>
              </a:rPr>
              <a:t> is where we identify the initial classes of our system.  </a:t>
            </a:r>
            <a:endParaRPr lang="en-US" altLang="zh-CN" sz="1000">
              <a:latin typeface="ZapfHumnst BT" pitchFamily="34" charset="0"/>
            </a:endParaRPr>
          </a:p>
          <a:p>
            <a:r>
              <a:rPr lang="en-US" altLang="zh-CN" sz="1000">
                <a:latin typeface="ZapfHumnst BT" pitchFamily="34" charset="0"/>
              </a:rPr>
              <a:t>As the analysis classes are defined and the responsibilities are allocated to them, we will also note the usage of architectural mechanisms, more specifically, the usage of any analysis mechanisms defined in Architectural Analysis.</a:t>
            </a:r>
            <a:endParaRPr lang="en-US" altLang="zh-CN" sz="1000">
              <a:latin typeface="ZapfHumnst BT" pitchFamily="34" charset="0"/>
            </a:endParaRPr>
          </a:p>
          <a:p>
            <a:r>
              <a:rPr lang="en-US" altLang="zh-CN" sz="1000">
                <a:latin typeface="ZapfHumnst BT" pitchFamily="34" charset="0"/>
              </a:rPr>
              <a:t>The analysis classes and the initial Use-Case Realizations are the key model elements being developed in this activity. These will be refined in the remaining Analysis and Design activities.</a:t>
            </a:r>
            <a:endParaRPr lang="en-US" altLang="zh-CN" sz="1000">
              <a:latin typeface="ZapfHumnst BT" pitchFamily="34" charset="0"/>
            </a:endParaRPr>
          </a:p>
          <a:p>
            <a:r>
              <a:rPr lang="en-US" altLang="zh-CN" sz="1000">
                <a:latin typeface="ZapfHumnst BT" pitchFamily="34" charset="0"/>
              </a:rPr>
              <a:t> </a:t>
            </a:r>
            <a:endParaRPr lang="en-US" altLang="zh-CN" sz="1000">
              <a:latin typeface="ZapfHumnst BT" pitchFamily="34" charset="0"/>
            </a:endParaRPr>
          </a:p>
          <a:p>
            <a:endParaRPr lang="en-US" altLang="zh-CN" sz="1000">
              <a:latin typeface="ZapfHumnst BT" pitchFamily="34" charset="0"/>
            </a:endParaRPr>
          </a:p>
          <a:p>
            <a:endParaRPr lang="en-US" altLang="zh-CN" sz="1000">
              <a:latin typeface="ZapfHumnst BT" pitchFamily="34" charset="0"/>
            </a:endParaRPr>
          </a:p>
          <a:p>
            <a:endParaRPr lang="en-US" altLang="zh-CN" sz="1000">
              <a:latin typeface="ZapfHumnst BT"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hdr" sz="quarter"/>
          </p:nvPr>
        </p:nvSpPr>
        <p:spPr/>
        <p:txBody>
          <a:bodyPr/>
          <a:lstStyle/>
          <a:p>
            <a:r>
              <a:rPr lang="en-US" altLang="zh-CN"/>
              <a:t>Mastering OOAD w/ UML 2.0 – Instructor Notes</a:t>
            </a:r>
            <a:endParaRPr lang="en-US" altLang="zh-CN"/>
          </a:p>
        </p:txBody>
      </p:sp>
      <p:sp>
        <p:nvSpPr>
          <p:cNvPr id="6" name="Rectangle 15"/>
          <p:cNvSpPr>
            <a:spLocks noGrp="1" noChangeArrowheads="1"/>
          </p:cNvSpPr>
          <p:nvPr>
            <p:ph type="ftr" sz="quarter" idx="4"/>
          </p:nvPr>
        </p:nvSpPr>
        <p:spPr/>
        <p:txBody>
          <a:bodyPr/>
          <a:lstStyle/>
          <a:p>
            <a:r>
              <a:rPr lang="zh-CN" altLang="en-US"/>
              <a:t>Module 6 - Use-Case Analysis</a:t>
            </a:r>
            <a:endParaRPr lang="en-US" altLang="zh-CN">
              <a:latin typeface="ZapfHumnst BT" pitchFamily="34" charset="0"/>
            </a:endParaRPr>
          </a:p>
        </p:txBody>
      </p:sp>
      <p:sp>
        <p:nvSpPr>
          <p:cNvPr id="363522" name="Text Box 2"/>
          <p:cNvSpPr txBox="1">
            <a:spLocks noChangeArrowheads="1"/>
          </p:cNvSpPr>
          <p:nvPr/>
        </p:nvSpPr>
        <p:spPr bwMode="auto">
          <a:xfrm>
            <a:off x="584200" y="1206500"/>
            <a:ext cx="1881188" cy="4816475"/>
          </a:xfrm>
          <a:prstGeom prst="rect">
            <a:avLst/>
          </a:prstGeom>
          <a:noFill/>
          <a:ln w="12700">
            <a:noFill/>
            <a:miter lim="800000"/>
            <a:headEnd type="none" w="sm" len="sm"/>
            <a:tailEnd type="none" w="lg" len="lg"/>
          </a:ln>
          <a:effectLst/>
        </p:spPr>
        <p:txBody>
          <a:bodyPr>
            <a:spAutoFit/>
          </a:bodyPr>
          <a:lstStyle/>
          <a:p>
            <a:r>
              <a:rPr lang="en-US" altLang="zh-CN">
                <a:latin typeface="ZapfHumnst BT" pitchFamily="34" charset="0"/>
              </a:rPr>
              <a:t>Some of the work done in analysis is thrown away. This isn’t bad, since you need to play with the ideas to see what works and what doesn’t, but expect that much of the work done during analysis is a kind of “structured doodling.” The biggest mistakes happen when people assign too much value to the early results of analysis. </a:t>
            </a:r>
            <a:endParaRPr lang="en-US" altLang="zh-CN">
              <a:latin typeface="ZapfHumnst BT" pitchFamily="34" charset="0"/>
            </a:endParaRPr>
          </a:p>
          <a:p>
            <a:endParaRPr lang="en-US" altLang="zh-CN">
              <a:latin typeface="ZapfHumnst BT" pitchFamily="34" charset="0"/>
            </a:endParaRPr>
          </a:p>
          <a:p>
            <a:r>
              <a:rPr lang="en-US" altLang="zh-CN">
                <a:latin typeface="ZapfHumnst BT" pitchFamily="34" charset="0"/>
              </a:rPr>
              <a:t>The need to define analysis classes in UML terms creates a sense that they are more formal than they are. An instructor once referred to analysis classes as “CRC-like </a:t>
            </a:r>
            <a:endParaRPr lang="en-US" altLang="zh-CN">
              <a:latin typeface="ZapfHumnst BT" pitchFamily="34" charset="0"/>
            </a:endParaRPr>
          </a:p>
          <a:p>
            <a:r>
              <a:rPr lang="en-US" altLang="zh-CN">
                <a:latin typeface="ZapfHumnst BT" pitchFamily="34" charset="0"/>
              </a:rPr>
              <a:t>cards, on which you can scribble anything you want in the margins.”</a:t>
            </a:r>
            <a:endParaRPr lang="en-US" altLang="zh-CN">
              <a:latin typeface="ZapfHumnst BT" pitchFamily="34" charset="0"/>
            </a:endParaRPr>
          </a:p>
          <a:p>
            <a:endParaRPr lang="en-US" altLang="zh-CN">
              <a:latin typeface="ZapfHumnst BT" pitchFamily="34" charset="0"/>
            </a:endParaRPr>
          </a:p>
          <a:p>
            <a:r>
              <a:rPr lang="en-US" altLang="zh-CN">
                <a:latin typeface="ZapfHumnst BT" pitchFamily="34" charset="0"/>
              </a:rPr>
              <a:t>This course concentrates on the development of a Design Model. Maintaining a separate Analysis Model would require some modifications to the presented activities, the discussion of which is out of the scope of this course.</a:t>
            </a:r>
            <a:endParaRPr lang="en-US" altLang="zh-CN">
              <a:latin typeface="ZapfHumnst BT" pitchFamily="34" charset="0"/>
            </a:endParaRPr>
          </a:p>
        </p:txBody>
      </p:sp>
      <p:sp>
        <p:nvSpPr>
          <p:cNvPr id="363523" name="Rectangle 3"/>
          <p:cNvSpPr>
            <a:spLocks noGrp="1" noRot="1" noChangeAspect="1" noChangeArrowheads="1"/>
          </p:cNvSpPr>
          <p:nvPr>
            <p:ph type="sldImg"/>
          </p:nvPr>
        </p:nvSpPr>
        <p:spPr bwMode="auto">
          <a:xfrm>
            <a:off x="2559050" y="817563"/>
            <a:ext cx="4057650" cy="3043237"/>
          </a:xfrm>
          <a:prstGeom prst="rect">
            <a:avLst/>
          </a:prstGeom>
          <a:solidFill>
            <a:srgbClr val="FFFFFF"/>
          </a:solidFill>
          <a:ln>
            <a:solidFill>
              <a:srgbClr val="000000"/>
            </a:solidFill>
            <a:miter lim="800000"/>
          </a:ln>
        </p:spPr>
      </p:sp>
      <p:sp>
        <p:nvSpPr>
          <p:cNvPr id="363524" name="Rectangle 4"/>
          <p:cNvSpPr>
            <a:spLocks noGrp="1" noChangeArrowheads="1"/>
          </p:cNvSpPr>
          <p:nvPr>
            <p:ph type="body" idx="1"/>
          </p:nvPr>
        </p:nvSpPr>
        <p:spPr bwMode="auto">
          <a:xfrm>
            <a:off x="2549525" y="4113213"/>
            <a:ext cx="4076700" cy="3956050"/>
          </a:xfrm>
          <a:prstGeom prst="rect">
            <a:avLst/>
          </a:prstGeom>
          <a:noFill/>
          <a:ln>
            <a:miter lim="800000"/>
          </a:ln>
        </p:spPr>
        <p:txBody>
          <a:bodyPr/>
          <a:lstStyle/>
          <a:p>
            <a:r>
              <a:rPr lang="en-US" altLang="zh-CN" sz="1000">
                <a:latin typeface="ZapfHumnst BT" pitchFamily="34" charset="0"/>
              </a:rPr>
              <a:t>Finding a candidate set of roles is the first step in the transformation of the system from a mere statement of required behavior to a description of how the system will work.</a:t>
            </a:r>
            <a:endParaRPr lang="en-US" altLang="zh-CN" sz="1000">
              <a:latin typeface="ZapfHumnst BT" pitchFamily="34" charset="0"/>
            </a:endParaRPr>
          </a:p>
          <a:p>
            <a:r>
              <a:rPr lang="en-US" altLang="zh-CN" sz="1000">
                <a:latin typeface="ZapfHumnst BT" pitchFamily="34" charset="0"/>
              </a:rPr>
              <a:t>The analysis classes, taken together, represent an early conceptual model of the system. This conceptual model evolves quickly and remains fluid for some time as different representations and their implications are explored. Formal documentation can impede this process, so be careful how much energy you expend on maintaining this “mode”’ in a formal sense; you can waste a lot of time polishing a model that is largely expendable. Analysis classes rarely survive into the design unchanged. Many of them represent whole collaborations of objects, often encapsulated by subsystems.</a:t>
            </a:r>
            <a:endParaRPr lang="en-US" altLang="zh-CN" sz="1000">
              <a:latin typeface="ZapfHumnst BT" pitchFamily="34" charset="0"/>
            </a:endParaRPr>
          </a:p>
          <a:p>
            <a:r>
              <a:rPr lang="en-US" altLang="zh-CN" sz="1000">
                <a:latin typeface="ZapfHumnst BT" pitchFamily="34" charset="0"/>
              </a:rPr>
              <a:t>Analysis classes are “proto-classes,” which are essentially "clumps of behavior." These analysis classes are early conjectures of the composition of the system; they rarely survive intact into Implementation. Many of the analysis classes morph into something else later (subsystems, components, split classes, or combined classes). They provide you with a way of capturing the required behaviors in a form that we can use to explore the behavior and composition of the system. Analysis classes allow us to "play" with the distribution of responsibilities, re-allocating as necessary.</a:t>
            </a:r>
            <a:endParaRPr lang="en-US" altLang="zh-CN" sz="1000">
              <a:latin typeface="ZapfHumnst BT"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hdr" sz="quarter"/>
          </p:nvPr>
        </p:nvSpPr>
        <p:spPr/>
        <p:txBody>
          <a:bodyPr/>
          <a:lstStyle/>
          <a:p>
            <a:r>
              <a:rPr lang="en-US" altLang="zh-CN"/>
              <a:t>Mastering OOAD w/ UML 2.0 – Instructor Notes</a:t>
            </a:r>
            <a:endParaRPr lang="en-US" altLang="zh-CN"/>
          </a:p>
        </p:txBody>
      </p:sp>
      <p:sp>
        <p:nvSpPr>
          <p:cNvPr id="6" name="Rectangle 15"/>
          <p:cNvSpPr>
            <a:spLocks noGrp="1" noChangeArrowheads="1"/>
          </p:cNvSpPr>
          <p:nvPr>
            <p:ph type="ftr" sz="quarter" idx="4"/>
          </p:nvPr>
        </p:nvSpPr>
        <p:spPr/>
        <p:txBody>
          <a:bodyPr/>
          <a:lstStyle/>
          <a:p>
            <a:r>
              <a:rPr lang="zh-CN" altLang="en-US"/>
              <a:t>Module 6 - Use-Case Analysis</a:t>
            </a:r>
            <a:endParaRPr lang="en-US" altLang="zh-CN">
              <a:latin typeface="ZapfHumnst BT" pitchFamily="34" charset="0"/>
            </a:endParaRPr>
          </a:p>
        </p:txBody>
      </p:sp>
      <p:sp>
        <p:nvSpPr>
          <p:cNvPr id="359426" name="Text Box 2"/>
          <p:cNvSpPr txBox="1">
            <a:spLocks noChangeArrowheads="1"/>
          </p:cNvSpPr>
          <p:nvPr/>
        </p:nvSpPr>
        <p:spPr bwMode="auto">
          <a:xfrm>
            <a:off x="584200" y="1206500"/>
            <a:ext cx="1798638" cy="1539875"/>
          </a:xfrm>
          <a:prstGeom prst="rect">
            <a:avLst/>
          </a:prstGeom>
          <a:noFill/>
          <a:ln w="12700">
            <a:noFill/>
            <a:miter lim="800000"/>
            <a:headEnd type="none" w="sm" len="sm"/>
            <a:tailEnd type="none" w="lg" len="lg"/>
          </a:ln>
          <a:effectLst/>
        </p:spPr>
        <p:txBody>
          <a:bodyPr>
            <a:spAutoFit/>
          </a:bodyPr>
          <a:lstStyle/>
          <a:p>
            <a:pPr>
              <a:spcBef>
                <a:spcPct val="50000"/>
              </a:spcBef>
            </a:pPr>
            <a:r>
              <a:rPr lang="en-US" altLang="zh-CN">
                <a:latin typeface="ZapfHumnst BT" pitchFamily="34" charset="0"/>
              </a:rPr>
              <a:t>Do you find classes or objects first? Some people naturally think in abstractions. They find classes first. Others think concretely. They find objects first and then abstract these objects into classes.</a:t>
            </a:r>
            <a:endParaRPr lang="en-US" altLang="zh-CN">
              <a:latin typeface="ZapfHumnst BT" pitchFamily="34" charset="0"/>
            </a:endParaRPr>
          </a:p>
          <a:p>
            <a:pPr>
              <a:spcBef>
                <a:spcPct val="50000"/>
              </a:spcBef>
            </a:pPr>
            <a:endParaRPr lang="zh-CN" altLang="en-US">
              <a:latin typeface="ZapfHumnst BT" pitchFamily="34" charset="0"/>
            </a:endParaRPr>
          </a:p>
        </p:txBody>
      </p:sp>
      <p:sp>
        <p:nvSpPr>
          <p:cNvPr id="359427" name="Rectangle 3"/>
          <p:cNvSpPr>
            <a:spLocks noGrp="1" noRot="1" noChangeAspect="1" noChangeArrowheads="1"/>
          </p:cNvSpPr>
          <p:nvPr>
            <p:ph type="sldImg"/>
          </p:nvPr>
        </p:nvSpPr>
        <p:spPr bwMode="auto">
          <a:xfrm>
            <a:off x="2568575" y="836613"/>
            <a:ext cx="4057650" cy="3043237"/>
          </a:xfrm>
          <a:prstGeom prst="rect">
            <a:avLst/>
          </a:prstGeom>
          <a:solidFill>
            <a:srgbClr val="FFFFFF"/>
          </a:solidFill>
          <a:ln>
            <a:solidFill>
              <a:srgbClr val="000000"/>
            </a:solidFill>
            <a:miter lim="800000"/>
          </a:ln>
        </p:spPr>
      </p:sp>
      <p:sp>
        <p:nvSpPr>
          <p:cNvPr id="359428" name="Rectangle 4"/>
          <p:cNvSpPr>
            <a:spLocks noGrp="1" noChangeArrowheads="1"/>
          </p:cNvSpPr>
          <p:nvPr>
            <p:ph type="body" idx="1"/>
          </p:nvPr>
        </p:nvSpPr>
        <p:spPr bwMode="auto">
          <a:xfrm>
            <a:off x="2549525" y="4113213"/>
            <a:ext cx="4076700" cy="3956050"/>
          </a:xfrm>
          <a:prstGeom prst="rect">
            <a:avLst/>
          </a:prstGeom>
          <a:noFill/>
          <a:ln>
            <a:miter lim="800000"/>
          </a:ln>
        </p:spPr>
        <p:txBody>
          <a:bodyPr/>
          <a:lstStyle/>
          <a:p>
            <a:r>
              <a:rPr lang="en-US" altLang="zh-CN" sz="1000">
                <a:latin typeface="ZapfHumnst BT" pitchFamily="34" charset="0"/>
              </a:rPr>
              <a:t>The technique for finding analysis classes described in this module uses three different perspectives of the system to drive the identification of candidate classes. These three perspectives are:</a:t>
            </a:r>
            <a:endParaRPr lang="en-US" altLang="zh-CN" sz="1000">
              <a:latin typeface="ZapfHumnst BT" pitchFamily="34" charset="0"/>
            </a:endParaRPr>
          </a:p>
          <a:p>
            <a:pPr marL="228600" lvl="1" indent="-114300">
              <a:buFontTx/>
              <a:buChar char="•"/>
            </a:pPr>
            <a:r>
              <a:rPr lang="en-US" altLang="zh-CN" sz="1000">
                <a:latin typeface="ZapfHumnst BT" pitchFamily="34" charset="0"/>
              </a:rPr>
              <a:t>The boundary between the system and its actors</a:t>
            </a:r>
            <a:endParaRPr lang="en-US" altLang="zh-CN" sz="1000">
              <a:latin typeface="ZapfHumnst BT" pitchFamily="34" charset="0"/>
            </a:endParaRPr>
          </a:p>
          <a:p>
            <a:pPr marL="228600" lvl="1" indent="-114300">
              <a:buFontTx/>
              <a:buChar char="•"/>
            </a:pPr>
            <a:r>
              <a:rPr lang="en-US" altLang="zh-CN" sz="1000">
                <a:latin typeface="ZapfHumnst BT" pitchFamily="34" charset="0"/>
              </a:rPr>
              <a:t>The information the system uses</a:t>
            </a:r>
            <a:endParaRPr lang="en-US" altLang="zh-CN" sz="1000">
              <a:latin typeface="ZapfHumnst BT" pitchFamily="34" charset="0"/>
            </a:endParaRPr>
          </a:p>
          <a:p>
            <a:pPr marL="228600" lvl="1" indent="-114300">
              <a:buFontTx/>
              <a:buChar char="•"/>
            </a:pPr>
            <a:r>
              <a:rPr lang="en-US" altLang="zh-CN" sz="1000">
                <a:latin typeface="ZapfHumnst BT" pitchFamily="34" charset="0"/>
              </a:rPr>
              <a:t>The control logic of the system </a:t>
            </a:r>
            <a:endParaRPr lang="en-US" altLang="zh-CN" sz="1000">
              <a:latin typeface="ZapfHumnst BT" pitchFamily="34" charset="0"/>
            </a:endParaRPr>
          </a:p>
          <a:p>
            <a:r>
              <a:rPr lang="en-US" altLang="zh-CN" sz="1000">
                <a:latin typeface="ZapfHumnst BT" pitchFamily="34" charset="0"/>
              </a:rPr>
              <a:t>The use of stereotypes to represent these perspectives (for example, boundary, control, and entity) results in a more robust model because they isolate those things most likely to change in a system: the interface/environment, the control flow, and the key system entities.  These stereotypes are conveniences used during Analysis that disappear in Design.</a:t>
            </a:r>
            <a:endParaRPr lang="en-US" altLang="zh-CN" sz="1000">
              <a:latin typeface="ZapfHumnst BT" pitchFamily="34" charset="0"/>
            </a:endParaRPr>
          </a:p>
          <a:p>
            <a:r>
              <a:rPr lang="en-US" altLang="zh-CN" sz="1000">
                <a:latin typeface="ZapfHumnst BT" pitchFamily="34" charset="0"/>
              </a:rPr>
              <a:t>Identification of classes means just that: They should be identified, named, and described briefly in a few sentences.</a:t>
            </a:r>
            <a:endParaRPr lang="en-US" altLang="zh-CN" sz="1000">
              <a:latin typeface="ZapfHumnst BT" pitchFamily="34" charset="0"/>
            </a:endParaRPr>
          </a:p>
          <a:p>
            <a:r>
              <a:rPr lang="en-US" altLang="zh-CN" sz="1000">
                <a:latin typeface="ZapfHumnst BT" pitchFamily="34" charset="0"/>
              </a:rPr>
              <a:t>The different stereotypes are discussed in more detail throughout this module.</a:t>
            </a:r>
            <a:endParaRPr lang="en-US" altLang="zh-CN" sz="1000">
              <a:latin typeface="ZapfHumnst BT" pitchFamily="34" charset="0"/>
            </a:endParaRPr>
          </a:p>
          <a:p>
            <a:endParaRPr lang="en-US" altLang="zh-CN" sz="1000">
              <a:latin typeface="ZapfHumnst BT" pitchFamily="34" charset="0"/>
            </a:endParaRPr>
          </a:p>
          <a:p>
            <a:endParaRPr lang="en-US" altLang="zh-CN" sz="1000">
              <a:latin typeface="ZapfHumnst BT"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hdr" sz="quarter"/>
          </p:nvPr>
        </p:nvSpPr>
        <p:spPr/>
        <p:txBody>
          <a:bodyPr/>
          <a:lstStyle/>
          <a:p>
            <a:r>
              <a:rPr lang="en-US" altLang="zh-CN"/>
              <a:t>Mastering OOAD w/ UML 2.0 – Instructor Notes</a:t>
            </a:r>
            <a:endParaRPr lang="en-US" altLang="zh-CN"/>
          </a:p>
        </p:txBody>
      </p:sp>
      <p:sp>
        <p:nvSpPr>
          <p:cNvPr id="6" name="Rectangle 15"/>
          <p:cNvSpPr>
            <a:spLocks noGrp="1" noChangeArrowheads="1"/>
          </p:cNvSpPr>
          <p:nvPr>
            <p:ph type="ftr" sz="quarter" idx="4"/>
          </p:nvPr>
        </p:nvSpPr>
        <p:spPr/>
        <p:txBody>
          <a:bodyPr/>
          <a:lstStyle/>
          <a:p>
            <a:r>
              <a:rPr lang="zh-CN" altLang="en-US"/>
              <a:t>Module 6 - Use-Case Analysis</a:t>
            </a:r>
            <a:endParaRPr lang="en-US" altLang="zh-CN">
              <a:latin typeface="ZapfHumnst BT" pitchFamily="34" charset="0"/>
            </a:endParaRPr>
          </a:p>
        </p:txBody>
      </p:sp>
      <p:sp>
        <p:nvSpPr>
          <p:cNvPr id="361474" name="Text Box 2"/>
          <p:cNvSpPr txBox="1">
            <a:spLocks noChangeArrowheads="1"/>
          </p:cNvSpPr>
          <p:nvPr/>
        </p:nvSpPr>
        <p:spPr bwMode="auto">
          <a:xfrm>
            <a:off x="584200" y="1206500"/>
            <a:ext cx="1897063" cy="6416675"/>
          </a:xfrm>
          <a:prstGeom prst="rect">
            <a:avLst/>
          </a:prstGeom>
          <a:noFill/>
          <a:ln w="12700">
            <a:noFill/>
            <a:miter lim="800000"/>
            <a:headEnd type="none" w="sm" len="sm"/>
            <a:tailEnd type="none" w="lg" len="lg"/>
          </a:ln>
          <a:effectLst/>
        </p:spPr>
        <p:txBody>
          <a:bodyPr>
            <a:spAutoFit/>
          </a:bodyPr>
          <a:lstStyle/>
          <a:p>
            <a:pPr>
              <a:spcBef>
                <a:spcPct val="50000"/>
              </a:spcBef>
            </a:pPr>
            <a:r>
              <a:rPr lang="en-US" altLang="zh-CN">
                <a:solidFill>
                  <a:schemeClr val="tx2"/>
                </a:solidFill>
                <a:latin typeface="ZapfHumnst BT" pitchFamily="34" charset="0"/>
              </a:rPr>
              <a:t>Entity classes are derived from the domain of the system. Boundary and control classes are ideal classes that are needed to describe the use cases inside the system.</a:t>
            </a:r>
            <a:endParaRPr lang="en-US" altLang="zh-CN">
              <a:solidFill>
                <a:schemeClr val="tx2"/>
              </a:solidFill>
              <a:latin typeface="ZapfHumnst BT" pitchFamily="34" charset="0"/>
            </a:endParaRPr>
          </a:p>
          <a:p>
            <a:pPr>
              <a:spcBef>
                <a:spcPct val="50000"/>
              </a:spcBef>
            </a:pPr>
            <a:r>
              <a:rPr lang="en-US" altLang="zh-CN">
                <a:solidFill>
                  <a:schemeClr val="tx2"/>
                </a:solidFill>
                <a:latin typeface="ZapfHumnst BT" pitchFamily="34" charset="0"/>
              </a:rPr>
              <a:t>Introducing the concepts of boundary and control classes in Analysis and utilizing their canned responsibilities has provided a little of a  “cook book” approach that some designers have been asking for. However, these class stereotypes can be misused.  Proper usage of these concepts will be discussed on later slides.</a:t>
            </a:r>
            <a:endParaRPr lang="en-US" altLang="zh-CN">
              <a:solidFill>
                <a:schemeClr val="tx2"/>
              </a:solidFill>
              <a:latin typeface="ZapfHumnst BT" pitchFamily="34" charset="0"/>
            </a:endParaRPr>
          </a:p>
          <a:p>
            <a:pPr>
              <a:spcBef>
                <a:spcPct val="50000"/>
              </a:spcBef>
            </a:pPr>
            <a:r>
              <a:rPr lang="en-US" altLang="zh-CN">
                <a:solidFill>
                  <a:schemeClr val="tx2"/>
                </a:solidFill>
                <a:latin typeface="ZapfHumnst BT" pitchFamily="34" charset="0"/>
              </a:rPr>
              <a:t>The purpose of the distinction between the different types of analysis classes is to think about the roles objects play, and to make sure the behavior is allocated according to the forces that cause objects to change. Once these forces have been considered and a good class decomposition has been developed, the distinction is no longer really useful.</a:t>
            </a:r>
            <a:endParaRPr lang="en-US" altLang="zh-CN">
              <a:solidFill>
                <a:schemeClr val="tx2"/>
              </a:solidFill>
              <a:latin typeface="ZapfHumnst BT" pitchFamily="34" charset="0"/>
            </a:endParaRPr>
          </a:p>
          <a:p>
            <a:pPr>
              <a:spcBef>
                <a:spcPct val="50000"/>
              </a:spcBef>
            </a:pPr>
            <a:r>
              <a:rPr lang="en-US" altLang="zh-CN">
                <a:latin typeface="ZapfHumnst BT" pitchFamily="34" charset="0"/>
              </a:rPr>
              <a:t>All analysis classes do not have to have a stereotype.  Just use the analysis class stereotypes when they help you.  Don't feel that every analysis class you identify must have a stereotype (but make sure you qualify its existence).</a:t>
            </a:r>
            <a:endParaRPr lang="en-US" altLang="zh-CN">
              <a:latin typeface="ZapfHumnst BT" pitchFamily="34" charset="0"/>
            </a:endParaRPr>
          </a:p>
        </p:txBody>
      </p:sp>
      <p:sp>
        <p:nvSpPr>
          <p:cNvPr id="361475" name="Rectangle 3"/>
          <p:cNvSpPr>
            <a:spLocks noGrp="1" noRot="1" noChangeAspect="1" noChangeArrowheads="1"/>
          </p:cNvSpPr>
          <p:nvPr>
            <p:ph type="sldImg"/>
          </p:nvPr>
        </p:nvSpPr>
        <p:spPr bwMode="auto">
          <a:xfrm>
            <a:off x="2568575" y="836613"/>
            <a:ext cx="4057650" cy="3043237"/>
          </a:xfrm>
          <a:prstGeom prst="rect">
            <a:avLst/>
          </a:prstGeom>
          <a:solidFill>
            <a:srgbClr val="FFFFFF"/>
          </a:solidFill>
          <a:ln>
            <a:solidFill>
              <a:srgbClr val="000000"/>
            </a:solidFill>
            <a:miter lim="800000"/>
          </a:ln>
        </p:spPr>
      </p:sp>
      <p:sp>
        <p:nvSpPr>
          <p:cNvPr id="361476" name="Rectangle 4"/>
          <p:cNvSpPr>
            <a:spLocks noGrp="1" noChangeArrowheads="1"/>
          </p:cNvSpPr>
          <p:nvPr>
            <p:ph type="body" idx="1"/>
          </p:nvPr>
        </p:nvSpPr>
        <p:spPr bwMode="auto">
          <a:xfrm>
            <a:off x="2549525" y="4113213"/>
            <a:ext cx="4076700" cy="3956050"/>
          </a:xfrm>
          <a:prstGeom prst="rect">
            <a:avLst/>
          </a:prstGeom>
          <a:noFill/>
          <a:ln>
            <a:miter lim="800000"/>
          </a:ln>
        </p:spPr>
        <p:txBody>
          <a:bodyPr/>
          <a:lstStyle/>
          <a:p>
            <a:r>
              <a:rPr lang="en-US" altLang="zh-CN" sz="1000">
                <a:latin typeface="ZapfHumnst BT" pitchFamily="34" charset="0"/>
              </a:rPr>
              <a:t>Analysis classes represent an early conceptual model for “things in the system that have responsibilities and behavior.” Analysis classes are used to capture a “first-draft” rough-cut of the Object Model of the system.</a:t>
            </a:r>
            <a:endParaRPr lang="en-US" altLang="zh-CN" sz="1000">
              <a:latin typeface="ZapfHumnst BT" pitchFamily="34" charset="0"/>
            </a:endParaRPr>
          </a:p>
          <a:p>
            <a:r>
              <a:rPr lang="en-US" altLang="zh-CN" sz="1000">
                <a:latin typeface="ZapfHumnst BT" pitchFamily="34" charset="0"/>
              </a:rPr>
              <a:t>Analysis classes handle primarily functional requirements. They model objects from the problem domain. Analysis classes can be used to represent "the objects we want the system to support" without making a decision about how much of them to support with hardware and how much with software. </a:t>
            </a:r>
            <a:endParaRPr lang="en-US" altLang="zh-CN" sz="1000">
              <a:latin typeface="ZapfHumnst BT" pitchFamily="34" charset="0"/>
            </a:endParaRPr>
          </a:p>
          <a:p>
            <a:r>
              <a:rPr lang="en-US" altLang="zh-CN" sz="1000">
                <a:latin typeface="ZapfHumnst BT" pitchFamily="34" charset="0"/>
              </a:rPr>
              <a:t>Three aspects of the system are likely to change: </a:t>
            </a:r>
            <a:endParaRPr lang="en-US" altLang="zh-CN" sz="1000">
              <a:latin typeface="ZapfHumnst BT" pitchFamily="34" charset="0"/>
            </a:endParaRPr>
          </a:p>
          <a:p>
            <a:pPr marL="228600" lvl="1" indent="-114300">
              <a:buFontTx/>
              <a:buChar char="•"/>
            </a:pPr>
            <a:r>
              <a:rPr lang="en-US" altLang="zh-CN" sz="1000">
                <a:latin typeface="ZapfHumnst BT" pitchFamily="34" charset="0"/>
              </a:rPr>
              <a:t>The boundary between the system and its actors </a:t>
            </a:r>
            <a:endParaRPr lang="en-US" altLang="zh-CN" sz="1000">
              <a:latin typeface="ZapfHumnst BT" pitchFamily="34" charset="0"/>
            </a:endParaRPr>
          </a:p>
          <a:p>
            <a:pPr marL="228600" lvl="1" indent="-114300">
              <a:buFontTx/>
              <a:buChar char="•"/>
            </a:pPr>
            <a:r>
              <a:rPr lang="en-US" altLang="zh-CN" sz="1000">
                <a:latin typeface="ZapfHumnst BT" pitchFamily="34" charset="0"/>
              </a:rPr>
              <a:t>The information the system uses</a:t>
            </a:r>
            <a:endParaRPr lang="en-US" altLang="zh-CN" sz="1000">
              <a:latin typeface="ZapfHumnst BT" pitchFamily="34" charset="0"/>
            </a:endParaRPr>
          </a:p>
          <a:p>
            <a:pPr marL="228600" lvl="1" indent="-114300">
              <a:buFontTx/>
              <a:buChar char="•"/>
            </a:pPr>
            <a:r>
              <a:rPr lang="en-US" altLang="zh-CN" sz="1000">
                <a:latin typeface="ZapfHumnst BT" pitchFamily="34" charset="0"/>
              </a:rPr>
              <a:t>The control logic of the system  </a:t>
            </a:r>
            <a:endParaRPr lang="en-US" altLang="zh-CN" sz="1000">
              <a:latin typeface="ZapfHumnst BT" pitchFamily="34" charset="0"/>
            </a:endParaRPr>
          </a:p>
          <a:p>
            <a:r>
              <a:rPr lang="en-US" altLang="zh-CN" sz="1000">
                <a:latin typeface="ZapfHumnst BT" pitchFamily="34" charset="0"/>
              </a:rPr>
              <a:t>In an effort to isolate the parts of the system that will change, the following types of analysis classes are identified with a “canned” set of responsibilities: </a:t>
            </a:r>
            <a:endParaRPr lang="en-US" altLang="zh-CN" sz="1000">
              <a:latin typeface="ZapfHumnst BT" pitchFamily="34" charset="0"/>
            </a:endParaRPr>
          </a:p>
          <a:p>
            <a:pPr marL="228600" lvl="1" indent="-114300">
              <a:buFontTx/>
              <a:buChar char="•"/>
            </a:pPr>
            <a:r>
              <a:rPr lang="en-US" altLang="zh-CN" sz="1000">
                <a:latin typeface="ZapfHumnst BT" pitchFamily="34" charset="0"/>
              </a:rPr>
              <a:t>Boundary </a:t>
            </a:r>
            <a:endParaRPr lang="en-US" altLang="zh-CN" sz="1000">
              <a:latin typeface="ZapfHumnst BT" pitchFamily="34" charset="0"/>
            </a:endParaRPr>
          </a:p>
          <a:p>
            <a:pPr marL="228600" lvl="1" indent="-114300">
              <a:buFontTx/>
              <a:buChar char="•"/>
            </a:pPr>
            <a:r>
              <a:rPr lang="en-US" altLang="zh-CN" sz="1000">
                <a:latin typeface="ZapfHumnst BT" pitchFamily="34" charset="0"/>
              </a:rPr>
              <a:t>Entity</a:t>
            </a:r>
            <a:endParaRPr lang="en-US" altLang="zh-CN" sz="1000">
              <a:latin typeface="ZapfHumnst BT" pitchFamily="34" charset="0"/>
            </a:endParaRPr>
          </a:p>
          <a:p>
            <a:pPr marL="228600" lvl="1" indent="-114300">
              <a:buFontTx/>
              <a:buChar char="•"/>
            </a:pPr>
            <a:r>
              <a:rPr lang="en-US" altLang="zh-CN" sz="1000">
                <a:latin typeface="ZapfHumnst BT" pitchFamily="34" charset="0"/>
              </a:rPr>
              <a:t>Control</a:t>
            </a:r>
            <a:endParaRPr lang="en-US" altLang="zh-CN" sz="1000">
              <a:latin typeface="ZapfHumnst BT" pitchFamily="34" charset="0"/>
            </a:endParaRPr>
          </a:p>
          <a:p>
            <a:r>
              <a:rPr lang="en-US" altLang="zh-CN" sz="1000">
                <a:latin typeface="ZapfHumnst BT" pitchFamily="34" charset="0"/>
              </a:rPr>
              <a:t>Stereotypes may be defined for each type. These distinctions are used during Analysis, but disappear in Design.  </a:t>
            </a:r>
            <a:endParaRPr lang="en-US" altLang="zh-CN" sz="1000">
              <a:latin typeface="ZapfHumnst BT" pitchFamily="34" charset="0"/>
            </a:endParaRPr>
          </a:p>
          <a:p>
            <a:r>
              <a:rPr lang="en-US" altLang="zh-CN" sz="1000">
                <a:latin typeface="ZapfHumnst BT" pitchFamily="34" charset="0"/>
              </a:rPr>
              <a:t>The different types of analysis classes can be represented using different icons or with the name of the stereotype in guillemets (&lt;&lt; &gt;&gt;): &lt;&lt;boundary&gt;&gt;, &lt;&lt; control&gt;&gt;, &lt;&lt;entity&gt;&gt;.</a:t>
            </a:r>
            <a:endParaRPr lang="en-US" altLang="zh-CN" sz="1000">
              <a:latin typeface="ZapfHumnst BT" pitchFamily="34" charset="0"/>
            </a:endParaRPr>
          </a:p>
          <a:p>
            <a:r>
              <a:rPr lang="en-US" altLang="zh-CN" sz="1000">
                <a:latin typeface="ZapfHumnst BT" pitchFamily="34" charset="0"/>
              </a:rPr>
              <a:t>Each of these types of analysis classes are discussed on the following slides.</a:t>
            </a:r>
            <a:endParaRPr lang="en-US" altLang="zh-CN" sz="1000">
              <a:latin typeface="ZapfHumnst BT" pitchFamily="34" charset="0"/>
            </a:endParaRPr>
          </a:p>
          <a:p>
            <a:endParaRPr lang="en-US" altLang="zh-CN" sz="1000">
              <a:latin typeface="ZapfHumnst BT" pitchFamily="34" charset="0"/>
            </a:endParaRPr>
          </a:p>
          <a:p>
            <a:endParaRPr lang="en-US" altLang="zh-CN" sz="1000">
              <a:latin typeface="ZapfHumnst BT" pitchFamily="34" charset="0"/>
            </a:endParaRPr>
          </a:p>
          <a:p>
            <a:endParaRPr lang="en-GB" sz="1000">
              <a:latin typeface="ZapfHumnst BT"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hdr" sz="quarter"/>
          </p:nvPr>
        </p:nvSpPr>
        <p:spPr/>
        <p:txBody>
          <a:bodyPr/>
          <a:lstStyle/>
          <a:p>
            <a:r>
              <a:rPr lang="en-US" altLang="zh-CN"/>
              <a:t>Mastering OOAD w/ UML 2.0 – Instructor Notes</a:t>
            </a:r>
            <a:endParaRPr lang="en-US" altLang="zh-CN"/>
          </a:p>
        </p:txBody>
      </p:sp>
      <p:sp>
        <p:nvSpPr>
          <p:cNvPr id="6" name="Rectangle 15"/>
          <p:cNvSpPr>
            <a:spLocks noGrp="1" noChangeArrowheads="1"/>
          </p:cNvSpPr>
          <p:nvPr>
            <p:ph type="ftr" sz="quarter" idx="4"/>
          </p:nvPr>
        </p:nvSpPr>
        <p:spPr/>
        <p:txBody>
          <a:bodyPr/>
          <a:lstStyle/>
          <a:p>
            <a:r>
              <a:rPr lang="zh-CN" altLang="en-US"/>
              <a:t>Module 6 - Use-Case Analysis</a:t>
            </a:r>
            <a:endParaRPr lang="en-US" altLang="zh-CN">
              <a:latin typeface="ZapfHumnst BT" pitchFamily="34" charset="0"/>
            </a:endParaRPr>
          </a:p>
        </p:txBody>
      </p:sp>
      <p:sp>
        <p:nvSpPr>
          <p:cNvPr id="365570" name="Text Box 2"/>
          <p:cNvSpPr txBox="1">
            <a:spLocks noChangeArrowheads="1"/>
          </p:cNvSpPr>
          <p:nvPr/>
        </p:nvSpPr>
        <p:spPr bwMode="auto">
          <a:xfrm>
            <a:off x="390525" y="1141413"/>
            <a:ext cx="1878013" cy="638175"/>
          </a:xfrm>
          <a:prstGeom prst="rect">
            <a:avLst/>
          </a:prstGeom>
          <a:noFill/>
          <a:ln w="12700">
            <a:noFill/>
            <a:miter lim="800000"/>
            <a:headEnd type="none" w="sm" len="sm"/>
            <a:tailEnd type="none" w="lg" len="lg"/>
          </a:ln>
          <a:effectLst/>
        </p:spPr>
        <p:txBody>
          <a:bodyPr>
            <a:spAutoFit/>
          </a:bodyPr>
          <a:lstStyle/>
          <a:p>
            <a:endParaRPr lang="zh-CN" altLang="en-US" sz="1200"/>
          </a:p>
          <a:p>
            <a:endParaRPr lang="zh-CN" altLang="en-US" sz="1200"/>
          </a:p>
          <a:p>
            <a:endParaRPr lang="zh-CN" altLang="en-US" sz="1200"/>
          </a:p>
        </p:txBody>
      </p:sp>
      <p:sp>
        <p:nvSpPr>
          <p:cNvPr id="365571" name="Rectangle 3"/>
          <p:cNvSpPr>
            <a:spLocks noGrp="1" noRot="1" noChangeAspect="1" noChangeArrowheads="1"/>
          </p:cNvSpPr>
          <p:nvPr>
            <p:ph type="sldImg"/>
          </p:nvPr>
        </p:nvSpPr>
        <p:spPr bwMode="auto">
          <a:xfrm>
            <a:off x="2568575" y="836613"/>
            <a:ext cx="4057650" cy="3043237"/>
          </a:xfrm>
          <a:prstGeom prst="rect">
            <a:avLst/>
          </a:prstGeom>
          <a:solidFill>
            <a:srgbClr val="FFFFFF"/>
          </a:solidFill>
          <a:ln>
            <a:solidFill>
              <a:srgbClr val="000000"/>
            </a:solidFill>
            <a:miter lim="800000"/>
          </a:ln>
        </p:spPr>
      </p:sp>
      <p:sp>
        <p:nvSpPr>
          <p:cNvPr id="365572" name="Rectangle 4"/>
          <p:cNvSpPr>
            <a:spLocks noGrp="1" noChangeArrowheads="1"/>
          </p:cNvSpPr>
          <p:nvPr>
            <p:ph type="body" idx="1"/>
          </p:nvPr>
        </p:nvSpPr>
        <p:spPr bwMode="auto">
          <a:xfrm>
            <a:off x="2549525" y="4113213"/>
            <a:ext cx="4076700" cy="3956050"/>
          </a:xfrm>
          <a:prstGeom prst="rect">
            <a:avLst/>
          </a:prstGeom>
          <a:noFill/>
          <a:ln>
            <a:miter lim="800000"/>
          </a:ln>
        </p:spPr>
        <p:txBody>
          <a:bodyPr/>
          <a:lstStyle/>
          <a:p>
            <a:r>
              <a:rPr lang="en-US" altLang="zh-CN" sz="1000">
                <a:latin typeface="ZapfHumnst BT" pitchFamily="34" charset="0"/>
              </a:rPr>
              <a:t>A boundary class intermediates between the interface and something outside the system. Boundary classes insulate the system from changes in the surroundings (for example, changes in interfaces to other systems and changes in user requirements), keeping these changes from affecting the rest of the system.</a:t>
            </a:r>
            <a:endParaRPr lang="en-US" altLang="zh-CN" sz="1000">
              <a:latin typeface="ZapfHumnst BT" pitchFamily="34" charset="0"/>
            </a:endParaRPr>
          </a:p>
          <a:p>
            <a:r>
              <a:rPr lang="en-US" altLang="zh-CN" sz="1000">
                <a:latin typeface="ZapfHumnst BT" pitchFamily="34" charset="0"/>
              </a:rPr>
              <a:t>A system can have several types of boundary classes: </a:t>
            </a:r>
            <a:endParaRPr lang="en-US" altLang="zh-CN" sz="1000">
              <a:latin typeface="ZapfHumnst BT" pitchFamily="34" charset="0"/>
            </a:endParaRPr>
          </a:p>
          <a:p>
            <a:pPr marL="228600" lvl="1" indent="-114300">
              <a:buFontTx/>
              <a:buChar char="•"/>
            </a:pPr>
            <a:r>
              <a:rPr lang="en-US" altLang="zh-CN" sz="1000" b="1">
                <a:latin typeface="ZapfHumnst BT" pitchFamily="34" charset="0"/>
              </a:rPr>
              <a:t>User interface classes</a:t>
            </a:r>
            <a:r>
              <a:rPr lang="en-US" altLang="zh-CN" sz="1000">
                <a:latin typeface="ZapfHumnst BT" pitchFamily="34" charset="0"/>
              </a:rPr>
              <a:t>—Classes that intermediate communication with human users of the system.</a:t>
            </a:r>
            <a:endParaRPr lang="en-US" altLang="zh-CN" sz="1000">
              <a:latin typeface="ZapfHumnst BT" pitchFamily="34" charset="0"/>
            </a:endParaRPr>
          </a:p>
          <a:p>
            <a:pPr marL="228600" lvl="1" indent="-114300">
              <a:buFontTx/>
              <a:buChar char="•"/>
            </a:pPr>
            <a:r>
              <a:rPr lang="en-US" altLang="zh-CN" sz="1000" b="1">
                <a:latin typeface="ZapfHumnst BT" pitchFamily="34" charset="0"/>
              </a:rPr>
              <a:t>System interface classes</a:t>
            </a:r>
            <a:r>
              <a:rPr lang="en-US" altLang="zh-CN" sz="1000">
                <a:latin typeface="ZapfHumnst BT" pitchFamily="34" charset="0"/>
              </a:rPr>
              <a:t>—Classes that intermediate communication with other systems. A boundary class that communicates with an external system is responsible for managing the dialog with the external system; it provides the interface to that system for the system being built.</a:t>
            </a:r>
            <a:endParaRPr lang="en-US" altLang="zh-CN" sz="1000">
              <a:latin typeface="ZapfHumnst BT" pitchFamily="34" charset="0"/>
            </a:endParaRPr>
          </a:p>
          <a:p>
            <a:pPr marL="228600" lvl="1" indent="-114300">
              <a:buFontTx/>
              <a:buChar char="•"/>
            </a:pPr>
            <a:r>
              <a:rPr lang="en-US" altLang="zh-CN" sz="1000" b="1">
                <a:latin typeface="ZapfHumnst BT" pitchFamily="34" charset="0"/>
              </a:rPr>
              <a:t>Device interface classes</a:t>
            </a:r>
            <a:r>
              <a:rPr lang="en-US" altLang="zh-CN" sz="1000">
                <a:latin typeface="ZapfHumnst BT" pitchFamily="34" charset="0"/>
              </a:rPr>
              <a:t>—Classes that provide the interface to devices which detect external events.  These boundary classes capture the responsibilities of the device or sensor.</a:t>
            </a:r>
            <a:endParaRPr lang="en-US" altLang="zh-CN" sz="1000">
              <a:latin typeface="ZapfHumnst BT" pitchFamily="34" charset="0"/>
            </a:endParaRPr>
          </a:p>
          <a:p>
            <a:r>
              <a:rPr lang="en-US" altLang="zh-CN" sz="1000">
                <a:latin typeface="ZapfHumnst BT" pitchFamily="34" charset="0"/>
              </a:rPr>
              <a:t>One recommendation for the initial identification of boundary classes is one boundary class per actor/use-case pair.</a:t>
            </a:r>
            <a:endParaRPr lang="en-US" altLang="zh-CN" sz="1000">
              <a:latin typeface="ZapfHumnst BT" pitchFamily="34" charset="0"/>
            </a:endParaRPr>
          </a:p>
          <a:p>
            <a:endParaRPr lang="en-US" altLang="zh-CN" sz="1000">
              <a:latin typeface="ZapfHumnst BT" pitchFamily="34" charset="0"/>
            </a:endParaRPr>
          </a:p>
          <a:p>
            <a:r>
              <a:rPr lang="en-US" altLang="zh-CN" sz="1000">
                <a:latin typeface="ZapfHumnst BT" pitchFamily="34" charset="0"/>
              </a:rPr>
              <a:t>	</a:t>
            </a:r>
            <a:endParaRPr lang="en-US" altLang="zh-CN" sz="1000">
              <a:latin typeface="ZapfHumnst BT" pitchFamily="34" charset="0"/>
            </a:endParaRPr>
          </a:p>
          <a:p>
            <a:endParaRPr lang="en-US" altLang="zh-CN" sz="1000">
              <a:latin typeface="ZapfHumnst BT" pitchFamily="34" charset="0"/>
            </a:endParaRPr>
          </a:p>
          <a:p>
            <a:endParaRPr lang="zh-CN" altLang="en-US" sz="1000">
              <a:latin typeface="ZapfHumnst BT"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p:txBody>
          <a:bodyPr/>
          <a:lstStyle/>
          <a:p>
            <a:r>
              <a:rPr lang="en-US" altLang="zh-CN"/>
              <a:t>Mastering OOAD w/ UML 2.0 – Instructor Notes</a:t>
            </a:r>
            <a:endParaRPr lang="en-US" altLang="zh-CN"/>
          </a:p>
        </p:txBody>
      </p:sp>
      <p:sp>
        <p:nvSpPr>
          <p:cNvPr id="5" name="Rectangle 15"/>
          <p:cNvSpPr>
            <a:spLocks noGrp="1" noChangeArrowheads="1"/>
          </p:cNvSpPr>
          <p:nvPr>
            <p:ph type="ftr" sz="quarter" idx="4"/>
          </p:nvPr>
        </p:nvSpPr>
        <p:spPr/>
        <p:txBody>
          <a:bodyPr/>
          <a:lstStyle/>
          <a:p>
            <a:r>
              <a:rPr lang="zh-CN" altLang="en-US"/>
              <a:t>Module 6 - Use-Case Analysis</a:t>
            </a:r>
            <a:endParaRPr lang="en-US" altLang="zh-CN">
              <a:latin typeface="ZapfHumnst BT" pitchFamily="34" charset="0"/>
            </a:endParaRPr>
          </a:p>
        </p:txBody>
      </p:sp>
      <p:sp>
        <p:nvSpPr>
          <p:cNvPr id="367618" name="Rectangle 2"/>
          <p:cNvSpPr>
            <a:spLocks noGrp="1" noRot="1" noChangeAspect="1" noChangeArrowheads="1"/>
          </p:cNvSpPr>
          <p:nvPr>
            <p:ph type="sldImg"/>
          </p:nvPr>
        </p:nvSpPr>
        <p:spPr bwMode="auto">
          <a:xfrm>
            <a:off x="2568575" y="836613"/>
            <a:ext cx="4057650" cy="3043237"/>
          </a:xfrm>
          <a:prstGeom prst="rect">
            <a:avLst/>
          </a:prstGeom>
          <a:solidFill>
            <a:srgbClr val="FFFFFF"/>
          </a:solidFill>
          <a:ln>
            <a:solidFill>
              <a:srgbClr val="000000"/>
            </a:solidFill>
            <a:miter lim="800000"/>
          </a:ln>
        </p:spPr>
      </p:sp>
      <p:sp>
        <p:nvSpPr>
          <p:cNvPr id="367619" name="Rectangle 3"/>
          <p:cNvSpPr>
            <a:spLocks noGrp="1" noChangeArrowheads="1"/>
          </p:cNvSpPr>
          <p:nvPr>
            <p:ph type="body" idx="1"/>
          </p:nvPr>
        </p:nvSpPr>
        <p:spPr bwMode="auto">
          <a:xfrm>
            <a:off x="2549525" y="4113213"/>
            <a:ext cx="4076700" cy="3956050"/>
          </a:xfrm>
          <a:prstGeom prst="rect">
            <a:avLst/>
          </a:prstGeom>
          <a:noFill/>
          <a:ln>
            <a:miter lim="800000"/>
          </a:ln>
        </p:spPr>
        <p:txBody>
          <a:bodyPr/>
          <a:lstStyle/>
          <a:p>
            <a:r>
              <a:rPr lang="en-US" altLang="zh-CN" sz="1000">
                <a:latin typeface="ZapfHumnst BT" pitchFamily="34" charset="0"/>
              </a:rPr>
              <a:t>A boundary class is used to model interaction between the system's surroundings and its inner workings. Such interaction involves transforming and translating events and noting changes in the system presentation (such as the interface). </a:t>
            </a:r>
            <a:endParaRPr lang="en-US" altLang="zh-CN" sz="1000">
              <a:latin typeface="ZapfHumnst BT" pitchFamily="34" charset="0"/>
            </a:endParaRPr>
          </a:p>
          <a:p>
            <a:r>
              <a:rPr lang="en-US" altLang="zh-CN" sz="1000">
                <a:latin typeface="ZapfHumnst BT" pitchFamily="34" charset="0"/>
              </a:rPr>
              <a:t>Boundary classes model the parts of the system that depend on its surroundings. They make it easier to understand the system because they clarify the system's boundaries and aid design by providing a good point of departure for identifying related services. For example, if you identify a printer interface early in the design, you will realize that you must also model the formatting of printouts. </a:t>
            </a:r>
            <a:endParaRPr lang="en-US" altLang="zh-CN" sz="1000">
              <a:latin typeface="ZapfHumnst BT" pitchFamily="34" charset="0"/>
            </a:endParaRPr>
          </a:p>
          <a:p>
            <a:r>
              <a:rPr lang="en-US" altLang="zh-CN" sz="1000">
                <a:latin typeface="ZapfHumnst BT" pitchFamily="34" charset="0"/>
              </a:rPr>
              <a:t>Because boundary classes are used between actors and the working of the internal system (actors can only communicate with boundary classes), they insulate external forces from internal mechanisms and vice versa. Thus, changing the GUI or communication protocol should mean changing only the boundary classes, not the entity and control classes. </a:t>
            </a:r>
            <a:endParaRPr lang="en-US" altLang="zh-CN" sz="1000">
              <a:latin typeface="ZapfHumnst BT" pitchFamily="34" charset="0"/>
            </a:endParaRPr>
          </a:p>
          <a:p>
            <a:r>
              <a:rPr lang="en-US" altLang="zh-CN" sz="1000">
                <a:latin typeface="ZapfHumnst BT" pitchFamily="34" charset="0"/>
              </a:rPr>
              <a:t>A boundary object (an instance of a boundary class) can outlive a use-case instance if, for example, it must appear on a screen between the performance of two use cases. Normally, however, boundary objects live only as long as the use-case instance. </a:t>
            </a:r>
            <a:endParaRPr lang="en-US" altLang="zh-CN" sz="1000">
              <a:latin typeface="ZapfHumnst BT"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p:txBody>
          <a:bodyPr/>
          <a:lstStyle/>
          <a:p>
            <a:r>
              <a:rPr lang="en-US" altLang="zh-CN"/>
              <a:t>Mastering OOAD w/ UML 2.0 – Instructor Notes</a:t>
            </a:r>
            <a:endParaRPr lang="en-US" altLang="zh-CN"/>
          </a:p>
        </p:txBody>
      </p:sp>
      <p:sp>
        <p:nvSpPr>
          <p:cNvPr id="5" name="Rectangle 15"/>
          <p:cNvSpPr>
            <a:spLocks noGrp="1" noChangeArrowheads="1"/>
          </p:cNvSpPr>
          <p:nvPr>
            <p:ph type="ftr" sz="quarter" idx="4"/>
          </p:nvPr>
        </p:nvSpPr>
        <p:spPr/>
        <p:txBody>
          <a:bodyPr/>
          <a:lstStyle/>
          <a:p>
            <a:r>
              <a:rPr lang="zh-CN" altLang="en-US"/>
              <a:t>Module 6 - Use-Case Analysis</a:t>
            </a:r>
            <a:endParaRPr lang="en-US" altLang="zh-CN">
              <a:latin typeface="ZapfHumnst BT" pitchFamily="34" charset="0"/>
            </a:endParaRPr>
          </a:p>
        </p:txBody>
      </p:sp>
      <p:sp>
        <p:nvSpPr>
          <p:cNvPr id="369666" name="Rectangle 2"/>
          <p:cNvSpPr>
            <a:spLocks noGrp="1" noRot="1" noChangeAspect="1" noChangeArrowheads="1"/>
          </p:cNvSpPr>
          <p:nvPr>
            <p:ph type="sldImg"/>
          </p:nvPr>
        </p:nvSpPr>
        <p:spPr bwMode="auto">
          <a:xfrm>
            <a:off x="2568575" y="836613"/>
            <a:ext cx="4057650" cy="3043237"/>
          </a:xfrm>
          <a:prstGeom prst="rect">
            <a:avLst/>
          </a:prstGeom>
          <a:solidFill>
            <a:srgbClr val="FFFFFF"/>
          </a:solidFill>
          <a:ln>
            <a:solidFill>
              <a:srgbClr val="000000"/>
            </a:solidFill>
            <a:miter lim="800000"/>
          </a:ln>
        </p:spPr>
      </p:sp>
      <p:sp>
        <p:nvSpPr>
          <p:cNvPr id="369667" name="Rectangle 3"/>
          <p:cNvSpPr>
            <a:spLocks noGrp="1" noChangeArrowheads="1"/>
          </p:cNvSpPr>
          <p:nvPr>
            <p:ph type="body" idx="1"/>
          </p:nvPr>
        </p:nvSpPr>
        <p:spPr bwMode="auto">
          <a:xfrm>
            <a:off x="2549525" y="4113213"/>
            <a:ext cx="4076700" cy="3956050"/>
          </a:xfrm>
          <a:prstGeom prst="rect">
            <a:avLst/>
          </a:prstGeom>
          <a:noFill/>
          <a:ln>
            <a:miter lim="800000"/>
          </a:ln>
        </p:spPr>
        <p:txBody>
          <a:bodyPr/>
          <a:lstStyle/>
          <a:p>
            <a:r>
              <a:rPr lang="en-US" altLang="zh-CN" sz="1000">
                <a:latin typeface="ZapfHumnst BT" pitchFamily="34" charset="0"/>
              </a:rPr>
              <a:t>The goal of Analysis is to form a good picture of how the system is composed, not to design every last detail. In other words, identify boundary classes only for phenomena in the system or for things mentioned in the flow of events of the Use-Case Realization.</a:t>
            </a:r>
            <a:endParaRPr lang="en-US" altLang="zh-CN" sz="1000">
              <a:latin typeface="ZapfHumnst BT" pitchFamily="34" charset="0"/>
            </a:endParaRPr>
          </a:p>
          <a:p>
            <a:r>
              <a:rPr lang="en-US" altLang="zh-CN" sz="1000">
                <a:latin typeface="ZapfHumnst BT" pitchFamily="34" charset="0"/>
              </a:rPr>
              <a:t>Consider the source for all external events and make sure there is a way for the system to detect these events.</a:t>
            </a:r>
            <a:endParaRPr lang="en-US" altLang="zh-CN" sz="1000">
              <a:latin typeface="ZapfHumnst BT" pitchFamily="34" charset="0"/>
            </a:endParaRPr>
          </a:p>
          <a:p>
            <a:r>
              <a:rPr lang="en-US" altLang="zh-CN" sz="1000">
                <a:latin typeface="ZapfHumnst BT" pitchFamily="34" charset="0"/>
              </a:rPr>
              <a:t>One recommendation for the initial identification of boundary classes is one boundary class per actor/use-case pair. This class can be viewed as having responsibility for coordinating the interaction with the actor. This may be refined as a more detailed analysis is performed. This is particularly true for window-based GUI applications where there is typically one boundary class for each window, or one for each dialog box. </a:t>
            </a:r>
            <a:endParaRPr lang="en-US" altLang="zh-CN" sz="1000">
              <a:latin typeface="ZapfHumnst BT" pitchFamily="34" charset="0"/>
            </a:endParaRPr>
          </a:p>
          <a:p>
            <a:r>
              <a:rPr lang="en-US" altLang="zh-CN" sz="1000">
                <a:latin typeface="ZapfHumnst BT" pitchFamily="34" charset="0"/>
              </a:rPr>
              <a:t>In the above example:</a:t>
            </a:r>
            <a:endParaRPr lang="en-US" altLang="zh-CN" sz="1000">
              <a:latin typeface="ZapfHumnst BT" pitchFamily="34" charset="0"/>
            </a:endParaRPr>
          </a:p>
          <a:p>
            <a:pPr marL="228600" lvl="1" indent="-114300">
              <a:buFontTx/>
              <a:buChar char="•"/>
            </a:pPr>
            <a:r>
              <a:rPr lang="en-US" altLang="zh-CN" sz="1000">
                <a:latin typeface="ZapfHumnst BT" pitchFamily="34" charset="0"/>
              </a:rPr>
              <a:t>The RegisterForCoursesForm contains a Student's "schedule-in-progress."  It displays a list of Course Offerings for the current semester from which the Student may select courses to be added to his or her Schedule.</a:t>
            </a:r>
            <a:endParaRPr lang="en-US" altLang="zh-CN" sz="1000">
              <a:latin typeface="ZapfHumnst BT" pitchFamily="34" charset="0"/>
            </a:endParaRPr>
          </a:p>
          <a:p>
            <a:pPr marL="228600" lvl="1" indent="-114300">
              <a:buFontTx/>
              <a:buChar char="•"/>
            </a:pPr>
            <a:r>
              <a:rPr lang="en-US" altLang="zh-CN" sz="1000">
                <a:latin typeface="ZapfHumnst BT" pitchFamily="34" charset="0"/>
              </a:rPr>
              <a:t>The CourseCatalogSystem interfaces with the legacy system that provides the unabridged catalog of all courses offered by the university.  This class replaces the CourseCatalog abstraction originally identified in Architectural Analysis.</a:t>
            </a:r>
            <a:endParaRPr lang="en-US" altLang="zh-CN" sz="1000">
              <a:latin typeface="ZapfHumnst BT"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p:txBody>
          <a:bodyPr/>
          <a:lstStyle/>
          <a:p>
            <a:r>
              <a:rPr lang="en-US" altLang="zh-CN"/>
              <a:t>Mastering OOAD w/ UML 2.0 – Instructor Notes</a:t>
            </a:r>
            <a:endParaRPr lang="en-US" altLang="zh-CN"/>
          </a:p>
        </p:txBody>
      </p:sp>
      <p:sp>
        <p:nvSpPr>
          <p:cNvPr id="5" name="Rectangle 15"/>
          <p:cNvSpPr>
            <a:spLocks noGrp="1" noChangeArrowheads="1"/>
          </p:cNvSpPr>
          <p:nvPr>
            <p:ph type="ftr" sz="quarter" idx="4"/>
          </p:nvPr>
        </p:nvSpPr>
        <p:spPr/>
        <p:txBody>
          <a:bodyPr/>
          <a:lstStyle/>
          <a:p>
            <a:r>
              <a:rPr lang="zh-CN" altLang="en-US"/>
              <a:t>Module 6 - Use-Case Analysis</a:t>
            </a:r>
            <a:endParaRPr lang="en-US" altLang="zh-CN">
              <a:latin typeface="ZapfHumnst BT" pitchFamily="34" charset="0"/>
            </a:endParaRPr>
          </a:p>
        </p:txBody>
      </p:sp>
      <p:sp>
        <p:nvSpPr>
          <p:cNvPr id="371714" name="Rectangle 2"/>
          <p:cNvSpPr>
            <a:spLocks noGrp="1" noRot="1" noChangeAspect="1" noChangeArrowheads="1"/>
          </p:cNvSpPr>
          <p:nvPr>
            <p:ph type="sldImg"/>
          </p:nvPr>
        </p:nvSpPr>
        <p:spPr bwMode="auto">
          <a:xfrm>
            <a:off x="2568575" y="836613"/>
            <a:ext cx="4057650" cy="3043237"/>
          </a:xfrm>
          <a:prstGeom prst="rect">
            <a:avLst/>
          </a:prstGeom>
          <a:solidFill>
            <a:srgbClr val="FFFFFF"/>
          </a:solidFill>
          <a:ln>
            <a:solidFill>
              <a:srgbClr val="000000"/>
            </a:solidFill>
            <a:miter lim="800000"/>
          </a:ln>
        </p:spPr>
      </p:sp>
      <p:sp>
        <p:nvSpPr>
          <p:cNvPr id="371715" name="Rectangle 3"/>
          <p:cNvSpPr>
            <a:spLocks noGrp="1" noChangeArrowheads="1"/>
          </p:cNvSpPr>
          <p:nvPr>
            <p:ph type="body" idx="1"/>
          </p:nvPr>
        </p:nvSpPr>
        <p:spPr bwMode="auto">
          <a:xfrm>
            <a:off x="2549525" y="4113213"/>
            <a:ext cx="4076700" cy="3956050"/>
          </a:xfrm>
          <a:prstGeom prst="rect">
            <a:avLst/>
          </a:prstGeom>
          <a:noFill/>
          <a:ln>
            <a:miter lim="800000"/>
          </a:ln>
        </p:spPr>
        <p:txBody>
          <a:bodyPr/>
          <a:lstStyle/>
          <a:p>
            <a:r>
              <a:rPr lang="en-US" altLang="zh-CN" sz="1000">
                <a:latin typeface="ZapfHumnst BT" pitchFamily="34" charset="0"/>
              </a:rPr>
              <a:t>When identifying and describing analysis classes, be careful not to spend too much time on the details.  Analysis classes are meant to be a first cut at the abstractions of the system. They help to clarify the understanding of the problem to be solved and represent an attempt at an idealized solution (Analysis has been called “idealized Design”).</a:t>
            </a:r>
            <a:endParaRPr lang="en-US" altLang="zh-CN" sz="1000">
              <a:latin typeface="ZapfHumnst BT" pitchFamily="34" charset="0"/>
            </a:endParaRPr>
          </a:p>
          <a:p>
            <a:r>
              <a:rPr lang="en-US" altLang="zh-CN" sz="1000" b="1">
                <a:latin typeface="ZapfHumnst BT" pitchFamily="34" charset="0"/>
              </a:rPr>
              <a:t>User Interface Classes</a:t>
            </a:r>
            <a:r>
              <a:rPr lang="en-US" altLang="zh-CN" sz="1000">
                <a:latin typeface="ZapfHumnst BT" pitchFamily="34" charset="0"/>
              </a:rPr>
              <a:t>: Boundary classes may be used as “holding places” for GUI classes.  The objective is not to do GUI design in this analysis, but to isolate all environment-dependent behavior.  The expansion, refinement and replacement of these boundary classes with actual user-interface classes (probably derived from purchased UI libraries) is a very important activity of Class Design and will be discussed in the Class Design module. Sketches or screen captures from a user-interface prototype may have been used during the Requirements discipline to illustrate the behavior and appearance of the boundary classes.  These may be associated with a boundary class.  However, only model the key abstractions of the system; do not model every button, list, and widget in the GUI. </a:t>
            </a:r>
            <a:endParaRPr lang="en-US" altLang="zh-CN" sz="1000">
              <a:latin typeface="ZapfHumnst BT" pitchFamily="34" charset="0"/>
            </a:endParaRPr>
          </a:p>
          <a:p>
            <a:r>
              <a:rPr lang="en-US" altLang="zh-CN" sz="1000" b="1">
                <a:latin typeface="ZapfHumnst BT" pitchFamily="34" charset="0"/>
              </a:rPr>
              <a:t>System and Device Interface Classes</a:t>
            </a:r>
            <a:r>
              <a:rPr lang="en-US" altLang="zh-CN" sz="1000">
                <a:latin typeface="ZapfHumnst BT" pitchFamily="34" charset="0"/>
              </a:rPr>
              <a:t>: If the interface to an existing system or device is already well-defined, the boundary class responsibilities should be derived directly from the interface definition.   If there is a working communication with the external system or device, make note of it for later reference during design.</a:t>
            </a:r>
            <a:endParaRPr lang="en-US" altLang="zh-CN" sz="1000">
              <a:latin typeface="ZapfHumnst BT"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hdr" sz="quarter"/>
          </p:nvPr>
        </p:nvSpPr>
        <p:spPr/>
        <p:txBody>
          <a:bodyPr/>
          <a:lstStyle/>
          <a:p>
            <a:r>
              <a:rPr lang="en-US" altLang="zh-CN"/>
              <a:t>Mastering OOAD w/ UML 2.0 – Instructor Notes</a:t>
            </a:r>
            <a:endParaRPr lang="en-US" altLang="zh-CN"/>
          </a:p>
        </p:txBody>
      </p:sp>
      <p:sp>
        <p:nvSpPr>
          <p:cNvPr id="6" name="Rectangle 15"/>
          <p:cNvSpPr>
            <a:spLocks noGrp="1" noChangeArrowheads="1"/>
          </p:cNvSpPr>
          <p:nvPr>
            <p:ph type="ftr" sz="quarter" idx="4"/>
          </p:nvPr>
        </p:nvSpPr>
        <p:spPr/>
        <p:txBody>
          <a:bodyPr/>
          <a:lstStyle/>
          <a:p>
            <a:r>
              <a:rPr lang="zh-CN" altLang="en-US"/>
              <a:t>Module 6 - Use-Case Analysis</a:t>
            </a:r>
            <a:endParaRPr lang="en-US" altLang="zh-CN">
              <a:latin typeface="ZapfHumnst BT" pitchFamily="34" charset="0"/>
            </a:endParaRPr>
          </a:p>
        </p:txBody>
      </p:sp>
      <p:sp>
        <p:nvSpPr>
          <p:cNvPr id="373762" name="Text Box 2"/>
          <p:cNvSpPr txBox="1">
            <a:spLocks noChangeArrowheads="1"/>
          </p:cNvSpPr>
          <p:nvPr/>
        </p:nvSpPr>
        <p:spPr bwMode="auto">
          <a:xfrm>
            <a:off x="584200" y="1206500"/>
            <a:ext cx="1955800" cy="6054725"/>
          </a:xfrm>
          <a:prstGeom prst="rect">
            <a:avLst/>
          </a:prstGeom>
          <a:noFill/>
          <a:ln w="12700">
            <a:noFill/>
            <a:miter lim="800000"/>
            <a:headEnd type="none" w="sm" len="sm"/>
            <a:tailEnd type="none" w="lg" len="lg"/>
          </a:ln>
          <a:effectLst/>
        </p:spPr>
        <p:txBody>
          <a:bodyPr>
            <a:spAutoFit/>
          </a:bodyPr>
          <a:lstStyle/>
          <a:p>
            <a:pPr>
              <a:lnSpc>
                <a:spcPct val="90000"/>
              </a:lnSpc>
            </a:pPr>
            <a:r>
              <a:rPr lang="en-US" altLang="zh-CN">
                <a:latin typeface="ZapfHumnst BT" pitchFamily="34" charset="0"/>
              </a:rPr>
              <a:t>Typical examples of entity classes in a banking system are Account and Customer. In a network-handling system, examples are Node and Link. </a:t>
            </a:r>
            <a:endParaRPr lang="en-US" altLang="zh-CN">
              <a:latin typeface="ZapfHumnst BT" pitchFamily="34" charset="0"/>
            </a:endParaRPr>
          </a:p>
          <a:p>
            <a:pPr>
              <a:lnSpc>
                <a:spcPct val="90000"/>
              </a:lnSpc>
            </a:pPr>
            <a:endParaRPr lang="en-US" altLang="zh-CN">
              <a:latin typeface="ZapfHumnst BT" pitchFamily="34" charset="0"/>
            </a:endParaRPr>
          </a:p>
          <a:p>
            <a:pPr>
              <a:lnSpc>
                <a:spcPct val="90000"/>
              </a:lnSpc>
            </a:pPr>
            <a:r>
              <a:rPr lang="en-US" altLang="zh-CN">
                <a:latin typeface="ZapfHumnst BT" pitchFamily="34" charset="0"/>
              </a:rPr>
              <a:t>Some entity classes may be modeled attributes.  The use of attributes versus separate classes will be discussed later in this module.  Keep in mind the key OO concept of encapsulation. Entity classes are not just data and structure.  They also contain responsibilities.</a:t>
            </a:r>
            <a:endParaRPr lang="en-US" altLang="zh-CN">
              <a:latin typeface="ZapfHumnst BT" pitchFamily="34" charset="0"/>
            </a:endParaRPr>
          </a:p>
          <a:p>
            <a:pPr>
              <a:lnSpc>
                <a:spcPct val="90000"/>
              </a:lnSpc>
              <a:spcBef>
                <a:spcPct val="50000"/>
              </a:spcBef>
            </a:pPr>
            <a:r>
              <a:rPr lang="en-US" altLang="zh-CN">
                <a:latin typeface="ZapfHumnst BT" pitchFamily="34" charset="0"/>
              </a:rPr>
              <a:t>To reduce confusion for those cases where you need to model information about an actor within the system, you may want to define a naming convention for naming the system classes that hold actor information. If we had an Employee class that we needed to retain information for, some possibilities would include:</a:t>
            </a:r>
            <a:endParaRPr lang="en-US" altLang="zh-CN">
              <a:latin typeface="ZapfHumnst BT" pitchFamily="34" charset="0"/>
            </a:endParaRPr>
          </a:p>
          <a:p>
            <a:pPr marL="171450" lvl="1" indent="-57150">
              <a:lnSpc>
                <a:spcPct val="90000"/>
              </a:lnSpc>
              <a:buFontTx/>
              <a:buChar char="•"/>
            </a:pPr>
            <a:r>
              <a:rPr lang="en-US" altLang="zh-CN">
                <a:latin typeface="ZapfHumnst BT" pitchFamily="34" charset="0"/>
              </a:rPr>
              <a:t>Employee and Employee (that is, same name)</a:t>
            </a:r>
            <a:endParaRPr lang="en-US" altLang="zh-CN">
              <a:latin typeface="ZapfHumnst BT" pitchFamily="34" charset="0"/>
            </a:endParaRPr>
          </a:p>
          <a:p>
            <a:pPr marL="171450" lvl="1" indent="-57150">
              <a:lnSpc>
                <a:spcPct val="90000"/>
              </a:lnSpc>
              <a:buFontTx/>
              <a:buChar char="•"/>
            </a:pPr>
            <a:r>
              <a:rPr lang="en-US" altLang="zh-CN">
                <a:latin typeface="ZapfHumnst BT" pitchFamily="34" charset="0"/>
              </a:rPr>
              <a:t>Employee and EmployeeInfo</a:t>
            </a:r>
            <a:endParaRPr lang="en-US" altLang="zh-CN">
              <a:latin typeface="ZapfHumnst BT" pitchFamily="34" charset="0"/>
            </a:endParaRPr>
          </a:p>
          <a:p>
            <a:pPr marL="171450" lvl="1" indent="-57150">
              <a:lnSpc>
                <a:spcPct val="90000"/>
              </a:lnSpc>
              <a:buFontTx/>
              <a:buChar char="•"/>
            </a:pPr>
            <a:r>
              <a:rPr lang="en-US" altLang="zh-CN">
                <a:latin typeface="ZapfHumnst BT" pitchFamily="34" charset="0"/>
              </a:rPr>
              <a:t>Employee Actor and Employee</a:t>
            </a:r>
            <a:endParaRPr lang="en-US" altLang="zh-CN">
              <a:latin typeface="ZapfHumnst BT" pitchFamily="34" charset="0"/>
            </a:endParaRPr>
          </a:p>
          <a:p>
            <a:pPr marL="171450" lvl="1" indent="-57150">
              <a:lnSpc>
                <a:spcPct val="90000"/>
              </a:lnSpc>
              <a:buFontTx/>
              <a:buChar char="•"/>
            </a:pPr>
            <a:r>
              <a:rPr lang="en-US" altLang="zh-CN">
                <a:latin typeface="ZapfHumnst BT" pitchFamily="34" charset="0"/>
              </a:rPr>
              <a:t>Employee Actor and EmployeeInfo</a:t>
            </a:r>
            <a:endParaRPr lang="en-US" altLang="zh-CN">
              <a:latin typeface="ZapfHumnst BT" pitchFamily="34" charset="0"/>
            </a:endParaRPr>
          </a:p>
          <a:p>
            <a:pPr>
              <a:lnSpc>
                <a:spcPct val="90000"/>
              </a:lnSpc>
              <a:spcBef>
                <a:spcPct val="50000"/>
              </a:spcBef>
            </a:pPr>
            <a:r>
              <a:rPr lang="en-US" altLang="zh-CN">
                <a:latin typeface="ZapfHumnst BT" pitchFamily="34" charset="0"/>
              </a:rPr>
              <a:t>If you find “Employee Actor” not very user-friendly, you can also try “EmployeeUser.”</a:t>
            </a:r>
            <a:endParaRPr lang="en-US" altLang="zh-CN">
              <a:latin typeface="ZapfHumnst BT" pitchFamily="34" charset="0"/>
            </a:endParaRPr>
          </a:p>
          <a:p>
            <a:pPr>
              <a:lnSpc>
                <a:spcPct val="90000"/>
              </a:lnSpc>
              <a:spcBef>
                <a:spcPct val="50000"/>
              </a:spcBef>
            </a:pPr>
            <a:r>
              <a:rPr lang="en-US" altLang="zh-CN">
                <a:latin typeface="ZapfHumnst BT" pitchFamily="34" charset="0"/>
              </a:rPr>
              <a:t>As another option, instead of appending “info” to the class name, try “session” or “profile”.</a:t>
            </a:r>
            <a:endParaRPr lang="en-US" altLang="zh-CN">
              <a:latin typeface="ZapfHumnst BT" pitchFamily="34" charset="0"/>
            </a:endParaRPr>
          </a:p>
        </p:txBody>
      </p:sp>
      <p:sp>
        <p:nvSpPr>
          <p:cNvPr id="373763" name="Rectangle 3"/>
          <p:cNvSpPr>
            <a:spLocks noGrp="1" noRot="1" noChangeAspect="1" noChangeArrowheads="1"/>
          </p:cNvSpPr>
          <p:nvPr>
            <p:ph type="sldImg"/>
          </p:nvPr>
        </p:nvSpPr>
        <p:spPr bwMode="auto">
          <a:xfrm>
            <a:off x="2568575" y="836613"/>
            <a:ext cx="4057650" cy="3043237"/>
          </a:xfrm>
          <a:prstGeom prst="rect">
            <a:avLst/>
          </a:prstGeom>
          <a:solidFill>
            <a:srgbClr val="FFFFFF"/>
          </a:solidFill>
          <a:ln>
            <a:solidFill>
              <a:srgbClr val="000000"/>
            </a:solidFill>
            <a:miter lim="800000"/>
          </a:ln>
        </p:spPr>
      </p:sp>
      <p:sp>
        <p:nvSpPr>
          <p:cNvPr id="373764" name="Rectangle 4"/>
          <p:cNvSpPr>
            <a:spLocks noGrp="1" noChangeArrowheads="1"/>
          </p:cNvSpPr>
          <p:nvPr>
            <p:ph type="body" idx="1"/>
          </p:nvPr>
        </p:nvSpPr>
        <p:spPr bwMode="auto">
          <a:xfrm>
            <a:off x="2549525" y="4113213"/>
            <a:ext cx="4076700" cy="3956050"/>
          </a:xfrm>
          <a:prstGeom prst="rect">
            <a:avLst/>
          </a:prstGeom>
          <a:noFill/>
          <a:ln>
            <a:miter lim="800000"/>
          </a:ln>
        </p:spPr>
        <p:txBody>
          <a:bodyPr/>
          <a:lstStyle/>
          <a:p>
            <a:r>
              <a:rPr lang="en-US" altLang="zh-CN" sz="1000">
                <a:latin typeface="ZapfHumnst BT" pitchFamily="34" charset="0"/>
              </a:rPr>
              <a:t>Entity objects represent the key concepts of the system being developed. Entity classes provide another point of view from which to understand the system, because they show the logical data structure. Knowing the data structure can help you understand what the system is supposed to offer its users.</a:t>
            </a:r>
            <a:endParaRPr lang="en-US" altLang="zh-CN" sz="1000">
              <a:latin typeface="ZapfHumnst BT" pitchFamily="34" charset="0"/>
            </a:endParaRPr>
          </a:p>
          <a:p>
            <a:r>
              <a:rPr lang="en-US" altLang="zh-CN" sz="1000">
                <a:latin typeface="ZapfHumnst BT" pitchFamily="34" charset="0"/>
              </a:rPr>
              <a:t>Frequent sources of inspiration for entity classes are the:</a:t>
            </a:r>
            <a:endParaRPr lang="en-US" altLang="zh-CN" sz="1000">
              <a:latin typeface="ZapfHumnst BT" pitchFamily="34" charset="0"/>
            </a:endParaRPr>
          </a:p>
          <a:p>
            <a:pPr marL="228600" lvl="1" indent="-114300">
              <a:buFontTx/>
              <a:buChar char="•"/>
            </a:pPr>
            <a:r>
              <a:rPr lang="en-US" altLang="zh-CN" sz="1000">
                <a:latin typeface="ZapfHumnst BT" pitchFamily="34" charset="0"/>
              </a:rPr>
              <a:t>Glossary (developed during requirements) </a:t>
            </a:r>
            <a:endParaRPr lang="en-US" altLang="zh-CN" sz="1000">
              <a:latin typeface="ZapfHumnst BT" pitchFamily="34" charset="0"/>
            </a:endParaRPr>
          </a:p>
          <a:p>
            <a:pPr marL="228600" lvl="1" indent="-114300">
              <a:buFontTx/>
              <a:buChar char="•"/>
            </a:pPr>
            <a:r>
              <a:rPr lang="en-US" altLang="zh-CN" sz="1000">
                <a:latin typeface="ZapfHumnst BT" pitchFamily="34" charset="0"/>
              </a:rPr>
              <a:t>Business-Domain Model (developed during business modeling, if business modeling has been performed)</a:t>
            </a:r>
            <a:endParaRPr lang="en-US" altLang="zh-CN" sz="1000">
              <a:latin typeface="ZapfHumnst BT" pitchFamily="34" charset="0"/>
            </a:endParaRPr>
          </a:p>
          <a:p>
            <a:pPr marL="228600" lvl="1" indent="-114300">
              <a:buFontTx/>
              <a:buChar char="•"/>
            </a:pPr>
            <a:r>
              <a:rPr lang="en-US" altLang="zh-CN" sz="1000">
                <a:latin typeface="ZapfHumnst BT" pitchFamily="34" charset="0"/>
              </a:rPr>
              <a:t>Use-case flow of events (developed during requirements) </a:t>
            </a:r>
            <a:endParaRPr lang="en-US" altLang="zh-CN" sz="1000">
              <a:latin typeface="ZapfHumnst BT" pitchFamily="34" charset="0"/>
            </a:endParaRPr>
          </a:p>
          <a:p>
            <a:pPr marL="228600" lvl="1" indent="-114300">
              <a:buFontTx/>
              <a:buChar char="•"/>
            </a:pPr>
            <a:r>
              <a:rPr lang="en-US" altLang="zh-CN" sz="1000">
                <a:latin typeface="ZapfHumnst BT" pitchFamily="34" charset="0"/>
              </a:rPr>
              <a:t>Key abstractions (identified in Architectural Analysis)</a:t>
            </a:r>
            <a:endParaRPr lang="en-US" altLang="zh-CN" sz="1000">
              <a:latin typeface="ZapfHumnst BT" pitchFamily="34" charset="0"/>
            </a:endParaRPr>
          </a:p>
          <a:p>
            <a:r>
              <a:rPr lang="en-US" altLang="zh-CN" sz="1000">
                <a:latin typeface="ZapfHumnst BT" pitchFamily="34" charset="0"/>
              </a:rPr>
              <a:t>As mentioned earlier, sometimes there is a need to model information about an actor within the system. This is not the same as modeling the actor (actors are external. by definition). In this case, the information about the actor is modeled as an entity class. These classes are sometimes called “surrogates or proxies.”</a:t>
            </a:r>
            <a:endParaRPr lang="en-US" altLang="zh-CN" sz="1000">
              <a:latin typeface="ZapfHumnst BT" pitchFamily="34" charset="0"/>
            </a:endParaRPr>
          </a:p>
          <a:p>
            <a:endParaRPr lang="zh-CN" altLang="en-US" sz="1000">
              <a:latin typeface="ZapfHumnst BT"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p:txBody>
          <a:bodyPr/>
          <a:lstStyle/>
          <a:p>
            <a:r>
              <a:rPr lang="en-US" altLang="zh-CN"/>
              <a:t>Mastering OOAD w/ UML 2.0 – Instructor Notes</a:t>
            </a:r>
            <a:endParaRPr lang="en-US" altLang="zh-CN"/>
          </a:p>
        </p:txBody>
      </p:sp>
      <p:sp>
        <p:nvSpPr>
          <p:cNvPr id="5" name="Rectangle 15"/>
          <p:cNvSpPr>
            <a:spLocks noGrp="1" noChangeArrowheads="1"/>
          </p:cNvSpPr>
          <p:nvPr>
            <p:ph type="ftr" sz="quarter" idx="4"/>
          </p:nvPr>
        </p:nvSpPr>
        <p:spPr/>
        <p:txBody>
          <a:bodyPr/>
          <a:lstStyle/>
          <a:p>
            <a:r>
              <a:rPr lang="zh-CN" altLang="en-US"/>
              <a:t>Module 6 - Use-Case Analysis</a:t>
            </a:r>
            <a:endParaRPr lang="en-US" altLang="zh-CN">
              <a:latin typeface="ZapfHumnst BT" pitchFamily="34" charset="0"/>
            </a:endParaRPr>
          </a:p>
        </p:txBody>
      </p:sp>
      <p:sp>
        <p:nvSpPr>
          <p:cNvPr id="651266" name="Rectangle 2"/>
          <p:cNvSpPr>
            <a:spLocks noGrp="1" noRot="1" noChangeAspect="1" noChangeArrowheads="1"/>
          </p:cNvSpPr>
          <p:nvPr>
            <p:ph type="sldImg"/>
          </p:nvPr>
        </p:nvSpPr>
        <p:spPr bwMode="auto">
          <a:xfrm>
            <a:off x="2568575" y="836613"/>
            <a:ext cx="4057650" cy="3043237"/>
          </a:xfrm>
          <a:prstGeom prst="rect">
            <a:avLst/>
          </a:prstGeom>
          <a:solidFill>
            <a:srgbClr val="FFFFFF"/>
          </a:solidFill>
          <a:ln>
            <a:solidFill>
              <a:srgbClr val="000000"/>
            </a:solidFill>
            <a:miter lim="800000"/>
          </a:ln>
        </p:spPr>
      </p:sp>
      <p:sp>
        <p:nvSpPr>
          <p:cNvPr id="651267" name="Rectangle 3"/>
          <p:cNvSpPr>
            <a:spLocks noGrp="1" noChangeArrowheads="1"/>
          </p:cNvSpPr>
          <p:nvPr>
            <p:ph type="body" idx="1"/>
          </p:nvPr>
        </p:nvSpPr>
        <p:spPr bwMode="auto">
          <a:xfrm>
            <a:off x="2549525" y="4113213"/>
            <a:ext cx="4076700" cy="3956050"/>
          </a:xfrm>
          <a:prstGeom prst="rect">
            <a:avLst/>
          </a:prstGeom>
          <a:noFill/>
          <a:ln>
            <a:miter lim="800000"/>
          </a:ln>
        </p:spPr>
        <p:txBody>
          <a:bodyPr/>
          <a:lstStyle/>
          <a:p>
            <a:r>
              <a:rPr lang="en-US" altLang="zh-CN" sz="1000">
                <a:latin typeface="ZapfHumnst BT" pitchFamily="34" charset="0"/>
              </a:rPr>
              <a:t>Entity classes represent stores of information in the system. They are typically used to represent the key concepts that the system manages. Entity objects (instances of entity classes) are used to hold and update information about some phenomenon, such as an event, a person, or a real-life object. They are usually persistent, having attributes and relationships needed for a long period, sometimes for the lifetime of the system. </a:t>
            </a:r>
            <a:endParaRPr lang="en-US" altLang="zh-CN" sz="1000">
              <a:latin typeface="ZapfHumnst BT" pitchFamily="34" charset="0"/>
            </a:endParaRPr>
          </a:p>
          <a:p>
            <a:r>
              <a:rPr lang="en-US" altLang="zh-CN" sz="1000">
                <a:latin typeface="ZapfHumnst BT" pitchFamily="34" charset="0"/>
              </a:rPr>
              <a:t>The main responsibilities of entity classes are to store and manage information in the system. </a:t>
            </a:r>
            <a:endParaRPr lang="en-US" altLang="zh-CN" sz="1000">
              <a:latin typeface="ZapfHumnst BT" pitchFamily="34" charset="0"/>
            </a:endParaRPr>
          </a:p>
          <a:p>
            <a:r>
              <a:rPr lang="en-US" altLang="zh-CN" sz="1000">
                <a:latin typeface="ZapfHumnst BT" pitchFamily="34" charset="0"/>
              </a:rPr>
              <a:t>An entity object is usually not specific to one Use-Case Realization and sometimes it is not even specific to the system itself. The values of its attributes and relationships are often given by an actor. An entity object may also be needed to help perform internal system tasks. Entity objects can have behavior as complicated as that of other object stereotypes. However, unlike other objects, this behavior is strongly related to the phenomenon the entity object represents. Entity objects are independent of the environment (the actors).</a:t>
            </a:r>
            <a:endParaRPr lang="en-US" altLang="zh-CN" sz="1000">
              <a:latin typeface="ZapfHumnst BT" pitchFamily="3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hdr" sz="quarter"/>
          </p:nvPr>
        </p:nvSpPr>
        <p:spPr/>
        <p:txBody>
          <a:bodyPr/>
          <a:lstStyle/>
          <a:p>
            <a:r>
              <a:rPr lang="en-US" altLang="zh-CN"/>
              <a:t>Mastering OOAD w/ UML 2.0 – Instructor Notes</a:t>
            </a:r>
            <a:endParaRPr lang="en-US" altLang="zh-CN"/>
          </a:p>
        </p:txBody>
      </p:sp>
      <p:sp>
        <p:nvSpPr>
          <p:cNvPr id="6" name="Rectangle 15"/>
          <p:cNvSpPr>
            <a:spLocks noGrp="1" noChangeArrowheads="1"/>
          </p:cNvSpPr>
          <p:nvPr>
            <p:ph type="ftr" sz="quarter" idx="4"/>
          </p:nvPr>
        </p:nvSpPr>
        <p:spPr/>
        <p:txBody>
          <a:bodyPr/>
          <a:lstStyle/>
          <a:p>
            <a:r>
              <a:rPr lang="zh-CN" altLang="en-US"/>
              <a:t>Module 6 - Use-Case Analysis</a:t>
            </a:r>
            <a:endParaRPr lang="en-US" altLang="zh-CN">
              <a:latin typeface="ZapfHumnst BT" pitchFamily="34" charset="0"/>
            </a:endParaRPr>
          </a:p>
        </p:txBody>
      </p:sp>
      <p:sp>
        <p:nvSpPr>
          <p:cNvPr id="377858" name="Rectangle 2"/>
          <p:cNvSpPr>
            <a:spLocks noGrp="1" noRot="1" noChangeAspect="1" noChangeArrowheads="1"/>
          </p:cNvSpPr>
          <p:nvPr>
            <p:ph type="sldImg"/>
          </p:nvPr>
        </p:nvSpPr>
        <p:spPr bwMode="auto">
          <a:xfrm>
            <a:off x="2568575" y="836613"/>
            <a:ext cx="4057650" cy="3043237"/>
          </a:xfrm>
          <a:prstGeom prst="rect">
            <a:avLst/>
          </a:prstGeom>
          <a:solidFill>
            <a:srgbClr val="FFFFFF"/>
          </a:solidFill>
          <a:ln>
            <a:solidFill>
              <a:srgbClr val="000000"/>
            </a:solidFill>
            <a:miter lim="800000"/>
          </a:ln>
        </p:spPr>
      </p:sp>
      <p:sp>
        <p:nvSpPr>
          <p:cNvPr id="377859" name="Rectangle 3"/>
          <p:cNvSpPr>
            <a:spLocks noGrp="1" noChangeArrowheads="1"/>
          </p:cNvSpPr>
          <p:nvPr>
            <p:ph type="body" idx="1"/>
          </p:nvPr>
        </p:nvSpPr>
        <p:spPr bwMode="auto">
          <a:xfrm>
            <a:off x="2549525" y="4113213"/>
            <a:ext cx="4076700" cy="3956050"/>
          </a:xfrm>
          <a:prstGeom prst="rect">
            <a:avLst/>
          </a:prstGeom>
          <a:noFill/>
          <a:ln>
            <a:miter lim="800000"/>
          </a:ln>
        </p:spPr>
        <p:txBody>
          <a:bodyPr/>
          <a:lstStyle/>
          <a:p>
            <a:r>
              <a:rPr lang="en-US" altLang="zh-CN" sz="1000">
                <a:latin typeface="ZapfHumnst BT" pitchFamily="34" charset="0"/>
              </a:rPr>
              <a:t>Taking the use-case flow of events as input, underline the noun phrases in the flow of events. These form the initial candidate list of analysis classes.  </a:t>
            </a:r>
            <a:endParaRPr lang="en-US" altLang="zh-CN" sz="1000">
              <a:latin typeface="ZapfHumnst BT" pitchFamily="34" charset="0"/>
            </a:endParaRPr>
          </a:p>
          <a:p>
            <a:r>
              <a:rPr lang="en-US" altLang="zh-CN" sz="1000">
                <a:latin typeface="ZapfHumnst BT" pitchFamily="34" charset="0"/>
              </a:rPr>
              <a:t>Next, go through a series of filtering steps where some candidate classes are eliminated. This is necessary due to the ambiguity of the English language. The result of the filtering exercise is a refined list of candidate entity classes. While the filtering approach does add some structure to what could be an ad-hoc means of identifying classes, people generally filter as they go rather than blindly accepting all nouns and then filtering.</a:t>
            </a:r>
            <a:endParaRPr lang="en-US" altLang="zh-CN" sz="1000">
              <a:latin typeface="ZapfHumnst BT" pitchFamily="34" charset="0"/>
            </a:endParaRPr>
          </a:p>
        </p:txBody>
      </p:sp>
      <p:sp>
        <p:nvSpPr>
          <p:cNvPr id="377860" name="Text Box 4"/>
          <p:cNvSpPr txBox="1">
            <a:spLocks noChangeArrowheads="1"/>
          </p:cNvSpPr>
          <p:nvPr/>
        </p:nvSpPr>
        <p:spPr bwMode="auto">
          <a:xfrm>
            <a:off x="584200" y="1209675"/>
            <a:ext cx="1905000" cy="6858000"/>
          </a:xfrm>
          <a:prstGeom prst="rect">
            <a:avLst/>
          </a:prstGeom>
          <a:noFill/>
          <a:ln w="9525">
            <a:noFill/>
            <a:miter lim="800000"/>
          </a:ln>
          <a:effectLst/>
        </p:spPr>
        <p:txBody>
          <a:bodyPr lIns="107950" tIns="53975" rIns="107950" bIns="53975"/>
          <a:lstStyle/>
          <a:p>
            <a:pPr>
              <a:spcBef>
                <a:spcPct val="50000"/>
              </a:spcBef>
            </a:pPr>
            <a:r>
              <a:rPr lang="en-US" altLang="zh-CN">
                <a:latin typeface="ZapfHumnst BT" pitchFamily="34" charset="0"/>
              </a:rPr>
              <a:t>If your students are new at this, you might want to go through an explicit “noun filtering” exercise with them, rather than just showing them the entity classes on this slide. (That is, go through the Register for Courses use case and underline the nouns, filtering out the ones that are not applicable for classes.)</a:t>
            </a:r>
            <a:endParaRPr lang="en-US" altLang="zh-CN">
              <a:latin typeface="ZapfHumnst BT"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hdr" sz="quarter"/>
          </p:nvPr>
        </p:nvSpPr>
        <p:spPr/>
        <p:txBody>
          <a:bodyPr/>
          <a:lstStyle/>
          <a:p>
            <a:r>
              <a:rPr lang="en-US" altLang="zh-CN"/>
              <a:t>Mastering OOAD w/ UML 2.0 – Instructor Notes</a:t>
            </a:r>
            <a:endParaRPr lang="en-US" altLang="zh-CN"/>
          </a:p>
        </p:txBody>
      </p:sp>
      <p:sp>
        <p:nvSpPr>
          <p:cNvPr id="6" name="Rectangle 15"/>
          <p:cNvSpPr>
            <a:spLocks noGrp="1" noChangeArrowheads="1"/>
          </p:cNvSpPr>
          <p:nvPr>
            <p:ph type="ftr" sz="quarter" idx="4"/>
          </p:nvPr>
        </p:nvSpPr>
        <p:spPr/>
        <p:txBody>
          <a:bodyPr/>
          <a:lstStyle/>
          <a:p>
            <a:r>
              <a:rPr lang="zh-CN" altLang="en-US"/>
              <a:t>Module 6 - Use-Case Analysis</a:t>
            </a:r>
            <a:endParaRPr lang="en-US" altLang="zh-CN">
              <a:latin typeface="ZapfHumnst BT" pitchFamily="34" charset="0"/>
            </a:endParaRPr>
          </a:p>
        </p:txBody>
      </p:sp>
      <p:sp>
        <p:nvSpPr>
          <p:cNvPr id="343042" name="Text Box 2"/>
          <p:cNvSpPr txBox="1">
            <a:spLocks noChangeArrowheads="1"/>
          </p:cNvSpPr>
          <p:nvPr/>
        </p:nvSpPr>
        <p:spPr bwMode="auto">
          <a:xfrm>
            <a:off x="584200" y="1203325"/>
            <a:ext cx="1879600" cy="854075"/>
          </a:xfrm>
          <a:prstGeom prst="rect">
            <a:avLst/>
          </a:prstGeom>
          <a:noFill/>
          <a:ln w="12700">
            <a:noFill/>
            <a:miter lim="800000"/>
            <a:headEnd type="none" w="sm" len="sm"/>
            <a:tailEnd type="none" w="lg" len="lg"/>
          </a:ln>
          <a:effectLst/>
        </p:spPr>
        <p:txBody>
          <a:bodyPr>
            <a:spAutoFit/>
          </a:bodyPr>
          <a:lstStyle/>
          <a:p>
            <a:pPr>
              <a:spcBef>
                <a:spcPct val="50000"/>
              </a:spcBef>
            </a:pPr>
            <a:r>
              <a:rPr lang="en-US" altLang="zh-CN">
                <a:latin typeface="ZapfHumnst BT" pitchFamily="34" charset="0"/>
              </a:rPr>
              <a:t>The focus, during Use-Case Analysis, is on a specific use case rather than “the big picture,” which is the focus of the Architect activities. </a:t>
            </a:r>
            <a:endParaRPr lang="en-US" altLang="zh-CN">
              <a:latin typeface="ZapfHumnst BT" pitchFamily="34" charset="0"/>
            </a:endParaRPr>
          </a:p>
        </p:txBody>
      </p:sp>
      <p:sp>
        <p:nvSpPr>
          <p:cNvPr id="343043" name="Rectangle 3"/>
          <p:cNvSpPr>
            <a:spLocks noGrp="1" noRot="1" noChangeAspect="1" noChangeArrowheads="1"/>
          </p:cNvSpPr>
          <p:nvPr>
            <p:ph type="sldImg"/>
          </p:nvPr>
        </p:nvSpPr>
        <p:spPr bwMode="auto">
          <a:xfrm>
            <a:off x="2568575" y="836613"/>
            <a:ext cx="4057650" cy="3043237"/>
          </a:xfrm>
          <a:prstGeom prst="rect">
            <a:avLst/>
          </a:prstGeom>
          <a:solidFill>
            <a:srgbClr val="FFFFFF"/>
          </a:solidFill>
          <a:ln>
            <a:solidFill>
              <a:srgbClr val="000000"/>
            </a:solidFill>
            <a:miter lim="800000"/>
          </a:ln>
        </p:spPr>
      </p:sp>
      <p:sp>
        <p:nvSpPr>
          <p:cNvPr id="343044" name="Rectangle 4"/>
          <p:cNvSpPr>
            <a:spLocks noGrp="1" noChangeArrowheads="1"/>
          </p:cNvSpPr>
          <p:nvPr>
            <p:ph type="body" idx="1"/>
          </p:nvPr>
        </p:nvSpPr>
        <p:spPr bwMode="auto">
          <a:xfrm>
            <a:off x="2549525" y="4113213"/>
            <a:ext cx="4076700" cy="3956050"/>
          </a:xfrm>
          <a:prstGeom prst="rect">
            <a:avLst/>
          </a:prstGeom>
          <a:noFill/>
          <a:ln>
            <a:miter lim="800000"/>
          </a:ln>
        </p:spPr>
        <p:txBody>
          <a:bodyPr/>
          <a:lstStyle/>
          <a:p>
            <a:r>
              <a:rPr lang="en-US" altLang="zh-CN" sz="1000">
                <a:latin typeface="ZapfHumnst BT" pitchFamily="34" charset="0"/>
              </a:rPr>
              <a:t>As you may recall, the above diagram illustrates the workflow that we are using in this course. It is a tailored version of the Analysis and Design core workflow of the Rational Unified Process. </a:t>
            </a:r>
            <a:r>
              <a:rPr lang="en-US" altLang="zh-CN" sz="1000" b="1">
                <a:latin typeface="ZapfHumnst BT" pitchFamily="34" charset="0"/>
              </a:rPr>
              <a:t>Use-Case Analysis</a:t>
            </a:r>
            <a:r>
              <a:rPr lang="en-US" altLang="zh-CN" sz="1000">
                <a:latin typeface="ZapfHumnst BT" pitchFamily="34" charset="0"/>
              </a:rPr>
              <a:t> is an activity in the Analyze Behavior workflow detail.</a:t>
            </a:r>
            <a:endParaRPr lang="en-US" altLang="zh-CN" sz="1000">
              <a:latin typeface="ZapfHumnst BT" pitchFamily="34" charset="0"/>
            </a:endParaRPr>
          </a:p>
          <a:p>
            <a:r>
              <a:rPr lang="en-US" altLang="zh-CN" sz="1000">
                <a:latin typeface="ZapfHumnst BT" pitchFamily="34" charset="0"/>
              </a:rPr>
              <a:t>At this point, we have made an initial attempt at defining our architecture — we have defined the upper layers of our architecture, the key abstractions, and some key analysis mechanisms. This initial architecture, along with the software requirements defined in the Requirements discipline, guides and serves as input to the </a:t>
            </a:r>
            <a:r>
              <a:rPr lang="en-US" altLang="zh-CN" sz="1000" b="1">
                <a:latin typeface="ZapfHumnst BT" pitchFamily="34" charset="0"/>
              </a:rPr>
              <a:t>Use-Case Analysis</a:t>
            </a:r>
            <a:r>
              <a:rPr lang="en-US" altLang="zh-CN" sz="1000">
                <a:latin typeface="ZapfHumnst BT" pitchFamily="34" charset="0"/>
              </a:rPr>
              <a:t> activity.</a:t>
            </a:r>
            <a:endParaRPr lang="en-US" altLang="zh-CN" sz="1000">
              <a:latin typeface="ZapfHumnst BT" pitchFamily="34" charset="0"/>
            </a:endParaRPr>
          </a:p>
          <a:p>
            <a:r>
              <a:rPr lang="en-US" altLang="zh-CN" sz="1000">
                <a:latin typeface="ZapfHumnst BT" pitchFamily="34" charset="0"/>
              </a:rPr>
              <a:t>An instance of </a:t>
            </a:r>
            <a:r>
              <a:rPr lang="en-US" altLang="zh-CN" sz="1000" b="1">
                <a:latin typeface="ZapfHumnst BT" pitchFamily="34" charset="0"/>
              </a:rPr>
              <a:t>Use-Case Analysis</a:t>
            </a:r>
            <a:r>
              <a:rPr lang="en-US" altLang="zh-CN" sz="1000">
                <a:latin typeface="ZapfHumnst BT" pitchFamily="34" charset="0"/>
              </a:rPr>
              <a:t> is performed for each use case to be developed during an iteration. The focus during </a:t>
            </a:r>
            <a:r>
              <a:rPr lang="en-US" altLang="zh-CN" sz="1000" b="1">
                <a:latin typeface="ZapfHumnst BT" pitchFamily="34" charset="0"/>
              </a:rPr>
              <a:t>Use-Case Analysis</a:t>
            </a:r>
            <a:r>
              <a:rPr lang="en-US" altLang="zh-CN" sz="1000">
                <a:latin typeface="ZapfHumnst BT" pitchFamily="34" charset="0"/>
              </a:rPr>
              <a:t> is on a particular use case. </a:t>
            </a:r>
            <a:endParaRPr lang="en-US" altLang="zh-CN" sz="1000">
              <a:latin typeface="ZapfHumnst BT" pitchFamily="34" charset="0"/>
            </a:endParaRPr>
          </a:p>
          <a:p>
            <a:r>
              <a:rPr lang="en-US" altLang="zh-CN" sz="1000">
                <a:latin typeface="ZapfHumnst BT" pitchFamily="34" charset="0"/>
              </a:rPr>
              <a:t>In </a:t>
            </a:r>
            <a:r>
              <a:rPr lang="en-US" altLang="zh-CN" sz="1000" b="1">
                <a:latin typeface="ZapfHumnst BT" pitchFamily="34" charset="0"/>
              </a:rPr>
              <a:t>Use-Case Analysis</a:t>
            </a:r>
            <a:r>
              <a:rPr lang="en-US" altLang="zh-CN" sz="1000">
                <a:latin typeface="ZapfHumnst BT" pitchFamily="34" charset="0"/>
              </a:rPr>
              <a:t>, we identify the analysis classes and define their responsibilities. As the analysis classes and their responsibilities are defined, we will also note the usage of any architectural (more specifically, analysis) patterns defined in Architectural Analysis. The architectural layers and their dependencies may affect the allocation of responsibility to the defined analysis classes.</a:t>
            </a:r>
            <a:endParaRPr lang="en-US" altLang="zh-CN" sz="1000">
              <a:latin typeface="ZapfHumnst BT" pitchFamily="34" charset="0"/>
            </a:endParaRPr>
          </a:p>
          <a:p>
            <a:r>
              <a:rPr lang="en-US" altLang="zh-CN" sz="1000">
                <a:latin typeface="ZapfHumnst BT" pitchFamily="34" charset="0"/>
              </a:rPr>
              <a:t>The allocation of responsibility is modeled in Use-Case Realizations that describe how analysis classes collaborate to perform use cases.  The Use-Case Realizations will be refined in the Use-Case Design Model.</a:t>
            </a:r>
            <a:endParaRPr lang="en-US" altLang="zh-CN" sz="1000">
              <a:latin typeface="ZapfHumnst BT" pitchFamily="34"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hdr" sz="quarter"/>
          </p:nvPr>
        </p:nvSpPr>
        <p:spPr/>
        <p:txBody>
          <a:bodyPr/>
          <a:lstStyle/>
          <a:p>
            <a:r>
              <a:rPr lang="en-US" altLang="zh-CN"/>
              <a:t>Mastering OOAD w/ UML 2.0 – Instructor Notes</a:t>
            </a:r>
            <a:endParaRPr lang="en-US" altLang="zh-CN"/>
          </a:p>
        </p:txBody>
      </p:sp>
      <p:sp>
        <p:nvSpPr>
          <p:cNvPr id="6" name="Rectangle 15"/>
          <p:cNvSpPr>
            <a:spLocks noGrp="1" noChangeArrowheads="1"/>
          </p:cNvSpPr>
          <p:nvPr>
            <p:ph type="ftr" sz="quarter" idx="4"/>
          </p:nvPr>
        </p:nvSpPr>
        <p:spPr/>
        <p:txBody>
          <a:bodyPr/>
          <a:lstStyle/>
          <a:p>
            <a:r>
              <a:rPr lang="zh-CN" altLang="en-US"/>
              <a:t>Module 6 - Use-Case Analysis</a:t>
            </a:r>
            <a:endParaRPr lang="en-US" altLang="zh-CN">
              <a:latin typeface="ZapfHumnst BT" pitchFamily="34" charset="0"/>
            </a:endParaRPr>
          </a:p>
        </p:txBody>
      </p:sp>
      <p:sp>
        <p:nvSpPr>
          <p:cNvPr id="379906" name="Rectangle 2"/>
          <p:cNvSpPr>
            <a:spLocks noGrp="1" noRot="1" noChangeAspect="1" noChangeArrowheads="1"/>
          </p:cNvSpPr>
          <p:nvPr>
            <p:ph type="sldImg"/>
          </p:nvPr>
        </p:nvSpPr>
        <p:spPr bwMode="auto">
          <a:xfrm>
            <a:off x="2568575" y="836613"/>
            <a:ext cx="4057650" cy="3043237"/>
          </a:xfrm>
          <a:prstGeom prst="rect">
            <a:avLst/>
          </a:prstGeom>
          <a:solidFill>
            <a:srgbClr val="FFFFFF"/>
          </a:solidFill>
          <a:ln>
            <a:solidFill>
              <a:srgbClr val="000000"/>
            </a:solidFill>
            <a:miter lim="800000"/>
          </a:ln>
        </p:spPr>
      </p:sp>
      <p:sp>
        <p:nvSpPr>
          <p:cNvPr id="379907" name="Rectangle 3"/>
          <p:cNvSpPr>
            <a:spLocks noGrp="1" noChangeArrowheads="1"/>
          </p:cNvSpPr>
          <p:nvPr>
            <p:ph type="body" idx="1"/>
          </p:nvPr>
        </p:nvSpPr>
        <p:spPr bwMode="auto">
          <a:xfrm>
            <a:off x="2549525" y="4113213"/>
            <a:ext cx="4076700" cy="3956050"/>
          </a:xfrm>
          <a:prstGeom prst="rect">
            <a:avLst/>
          </a:prstGeom>
          <a:noFill/>
          <a:ln>
            <a:miter lim="800000"/>
          </a:ln>
        </p:spPr>
        <p:txBody>
          <a:bodyPr/>
          <a:lstStyle/>
          <a:p>
            <a:r>
              <a:rPr lang="en-US" altLang="zh-CN" sz="1000">
                <a:latin typeface="ZapfHumnst BT" pitchFamily="34" charset="0"/>
              </a:rPr>
              <a:t>The following are the definitions for each of the classes shown in the above diagram:</a:t>
            </a:r>
            <a:endParaRPr lang="en-US" altLang="zh-CN" sz="1000">
              <a:latin typeface="ZapfHumnst BT" pitchFamily="34" charset="0"/>
            </a:endParaRPr>
          </a:p>
          <a:p>
            <a:r>
              <a:rPr lang="en-US" altLang="zh-CN" sz="1000" b="1">
                <a:latin typeface="ZapfHumnst BT" pitchFamily="34" charset="0"/>
              </a:rPr>
              <a:t>CourseOffering</a:t>
            </a:r>
            <a:r>
              <a:rPr lang="en-US" altLang="zh-CN" sz="1000">
                <a:latin typeface="ZapfHumnst BT" pitchFamily="34" charset="0"/>
              </a:rPr>
              <a:t>: A specific offering for a course, including days of the week and times.</a:t>
            </a:r>
            <a:endParaRPr lang="en-US" altLang="zh-CN" sz="1000">
              <a:latin typeface="ZapfHumnst BT" pitchFamily="34" charset="0"/>
            </a:endParaRPr>
          </a:p>
          <a:p>
            <a:r>
              <a:rPr lang="en-US" altLang="zh-CN" sz="1000" b="1">
                <a:latin typeface="ZapfHumnst BT" pitchFamily="34" charset="0"/>
              </a:rPr>
              <a:t>Schedule</a:t>
            </a:r>
            <a:r>
              <a:rPr lang="en-US" altLang="zh-CN" sz="1000">
                <a:latin typeface="ZapfHumnst BT" pitchFamily="34" charset="0"/>
              </a:rPr>
              <a:t>: The courses a student has selected for the current semester.</a:t>
            </a:r>
            <a:endParaRPr lang="en-US" altLang="zh-CN" sz="1000">
              <a:latin typeface="ZapfHumnst BT" pitchFamily="34" charset="0"/>
            </a:endParaRPr>
          </a:p>
          <a:p>
            <a:r>
              <a:rPr lang="en-US" altLang="zh-CN" sz="1000" b="1">
                <a:latin typeface="ZapfHumnst BT" pitchFamily="34" charset="0"/>
              </a:rPr>
              <a:t>Student</a:t>
            </a:r>
            <a:r>
              <a:rPr lang="en-US" altLang="zh-CN" sz="1000">
                <a:latin typeface="ZapfHumnst BT" pitchFamily="34" charset="0"/>
              </a:rPr>
              <a:t>: A person enrolled in classes at the university.</a:t>
            </a:r>
            <a:endParaRPr lang="en-US" altLang="zh-CN" sz="1000">
              <a:latin typeface="ZapfHumnst BT" pitchFamily="34" charset="0"/>
            </a:endParaRPr>
          </a:p>
          <a:p>
            <a:r>
              <a:rPr lang="en-US" altLang="zh-CN" sz="1000">
                <a:latin typeface="ZapfHumnst BT" pitchFamily="34" charset="0"/>
              </a:rPr>
              <a:t>As mentioned earlier, sometimes there is a need to model information about an actor within the system. This is not the same as modeling the actor. (Actors are external by definition.) These classes are sometimes called “surrogates”.</a:t>
            </a:r>
            <a:endParaRPr lang="en-US" altLang="zh-CN" sz="1000">
              <a:latin typeface="ZapfHumnst BT" pitchFamily="34" charset="0"/>
            </a:endParaRPr>
          </a:p>
          <a:p>
            <a:r>
              <a:rPr lang="en-US" altLang="zh-CN" sz="1000">
                <a:latin typeface="ZapfHumnst BT" pitchFamily="34" charset="0"/>
              </a:rPr>
              <a:t>For example, a course registration system maintains information about the student that is independent of the fact that the student also plays a role as an actor in the system. This information about the student is stored in a “Student” class that is completely independent of the “actor” role the student plays. The Student class will exist whether or not the student is an actor to the system.</a:t>
            </a:r>
            <a:endParaRPr lang="en-US" altLang="zh-CN" sz="1000">
              <a:latin typeface="ZapfHumnst BT" pitchFamily="34" charset="0"/>
            </a:endParaRPr>
          </a:p>
          <a:p>
            <a:endParaRPr lang="zh-CN" altLang="en-US" sz="1000">
              <a:latin typeface="ZapfHumnst BT" pitchFamily="34" charset="0"/>
            </a:endParaRPr>
          </a:p>
        </p:txBody>
      </p:sp>
      <p:sp>
        <p:nvSpPr>
          <p:cNvPr id="379909" name="Text Box 5"/>
          <p:cNvSpPr txBox="1">
            <a:spLocks noChangeArrowheads="1"/>
          </p:cNvSpPr>
          <p:nvPr/>
        </p:nvSpPr>
        <p:spPr bwMode="auto">
          <a:xfrm>
            <a:off x="584200" y="1209675"/>
            <a:ext cx="1905000" cy="6858000"/>
          </a:xfrm>
          <a:prstGeom prst="rect">
            <a:avLst/>
          </a:prstGeom>
          <a:noFill/>
          <a:ln w="9525">
            <a:noFill/>
            <a:miter lim="800000"/>
          </a:ln>
          <a:effectLst/>
        </p:spPr>
        <p:txBody>
          <a:bodyPr lIns="107950" tIns="53975" rIns="107950" bIns="53975"/>
          <a:lstStyle/>
          <a:p>
            <a:r>
              <a:rPr lang="en-US" altLang="zh-CN">
                <a:latin typeface="ZapfHumnst BT" pitchFamily="34" charset="0"/>
              </a:rPr>
              <a:t>If you choose to walk your students through a sample noun-filtering exercise, these are the entity classes that they should discover.</a:t>
            </a:r>
            <a:endParaRPr lang="en-US" altLang="zh-CN">
              <a:latin typeface="ZapfHumnst BT" pitchFamily="34"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hdr" sz="quarter"/>
          </p:nvPr>
        </p:nvSpPr>
        <p:spPr/>
        <p:txBody>
          <a:bodyPr/>
          <a:lstStyle/>
          <a:p>
            <a:r>
              <a:rPr lang="en-US" altLang="zh-CN"/>
              <a:t>Mastering OOAD w/ UML 2.0 – Instructor Notes</a:t>
            </a:r>
            <a:endParaRPr lang="en-US" altLang="zh-CN"/>
          </a:p>
        </p:txBody>
      </p:sp>
      <p:sp>
        <p:nvSpPr>
          <p:cNvPr id="6" name="Rectangle 15"/>
          <p:cNvSpPr>
            <a:spLocks noGrp="1" noChangeArrowheads="1"/>
          </p:cNvSpPr>
          <p:nvPr>
            <p:ph type="ftr" sz="quarter" idx="4"/>
          </p:nvPr>
        </p:nvSpPr>
        <p:spPr/>
        <p:txBody>
          <a:bodyPr/>
          <a:lstStyle/>
          <a:p>
            <a:r>
              <a:rPr lang="zh-CN" altLang="en-US"/>
              <a:t>Module 6 - Use-Case Analysis</a:t>
            </a:r>
            <a:endParaRPr lang="en-US" altLang="zh-CN">
              <a:latin typeface="ZapfHumnst BT" pitchFamily="34" charset="0"/>
            </a:endParaRPr>
          </a:p>
        </p:txBody>
      </p:sp>
      <p:sp>
        <p:nvSpPr>
          <p:cNvPr id="390146" name="Text Box 2"/>
          <p:cNvSpPr txBox="1">
            <a:spLocks noChangeArrowheads="1"/>
          </p:cNvSpPr>
          <p:nvPr/>
        </p:nvSpPr>
        <p:spPr bwMode="auto">
          <a:xfrm>
            <a:off x="584200" y="1206500"/>
            <a:ext cx="1897063" cy="4892675"/>
          </a:xfrm>
          <a:prstGeom prst="rect">
            <a:avLst/>
          </a:prstGeom>
          <a:noFill/>
          <a:ln w="12700">
            <a:noFill/>
            <a:miter lim="800000"/>
            <a:headEnd type="none" w="sm" len="sm"/>
            <a:tailEnd type="none" w="lg" len="lg"/>
          </a:ln>
          <a:effectLst/>
        </p:spPr>
        <p:txBody>
          <a:bodyPr>
            <a:spAutoFit/>
          </a:bodyPr>
          <a:lstStyle/>
          <a:p>
            <a:pPr>
              <a:spcBef>
                <a:spcPct val="50000"/>
              </a:spcBef>
            </a:pPr>
            <a:r>
              <a:rPr lang="en-US" altLang="zh-CN">
                <a:latin typeface="ZapfHumnst BT" pitchFamily="34" charset="0"/>
              </a:rPr>
              <a:t>One recommendation for the initial identification of control classes is one control class per use case. This may be refined as a more detailed analysis is performed.</a:t>
            </a:r>
            <a:endParaRPr lang="en-US" altLang="zh-CN">
              <a:latin typeface="ZapfHumnst BT" pitchFamily="34" charset="0"/>
            </a:endParaRPr>
          </a:p>
          <a:p>
            <a:pPr>
              <a:spcBef>
                <a:spcPct val="50000"/>
              </a:spcBef>
            </a:pPr>
            <a:r>
              <a:rPr lang="en-US" altLang="zh-CN">
                <a:latin typeface="ZapfHumnst BT" pitchFamily="34" charset="0"/>
              </a:rPr>
              <a:t>Control classes are to be used to isolate use-case-specific responsibilities/behavior, not to be “do-all, be-all” classes. Control classes contain behavior that doesn’t belong in entity and boundary classes. </a:t>
            </a:r>
            <a:endParaRPr lang="en-US" altLang="zh-CN">
              <a:latin typeface="ZapfHumnst BT" pitchFamily="34" charset="0"/>
            </a:endParaRPr>
          </a:p>
          <a:p>
            <a:pPr>
              <a:spcBef>
                <a:spcPct val="50000"/>
              </a:spcBef>
            </a:pPr>
            <a:r>
              <a:rPr lang="en-US" altLang="zh-CN">
                <a:latin typeface="ZapfHumnst BT" pitchFamily="34" charset="0"/>
              </a:rPr>
              <a:t>Stress that the control classes know how to “orchestrate and delegate.” They don’t do everything, but they know the order in which things should be done.  In many cases, these control classes are “designed away” in Class Design (for example, may become methods in UI classes). In Analysis, however, they allow the analyst to allocate that use-case-specific behavior and move on.</a:t>
            </a:r>
            <a:endParaRPr lang="en-US" altLang="zh-CN">
              <a:latin typeface="ZapfHumnst BT" pitchFamily="34" charset="0"/>
            </a:endParaRPr>
          </a:p>
          <a:p>
            <a:pPr>
              <a:spcBef>
                <a:spcPct val="50000"/>
              </a:spcBef>
            </a:pPr>
            <a:endParaRPr lang="zh-CN" altLang="en-US">
              <a:latin typeface="ZapfHumnst BT" pitchFamily="34" charset="0"/>
            </a:endParaRPr>
          </a:p>
        </p:txBody>
      </p:sp>
      <p:sp>
        <p:nvSpPr>
          <p:cNvPr id="390147" name="Rectangle 3"/>
          <p:cNvSpPr>
            <a:spLocks noGrp="1" noRot="1" noChangeAspect="1" noChangeArrowheads="1"/>
          </p:cNvSpPr>
          <p:nvPr>
            <p:ph type="sldImg"/>
          </p:nvPr>
        </p:nvSpPr>
        <p:spPr bwMode="auto">
          <a:xfrm>
            <a:off x="2568575" y="836613"/>
            <a:ext cx="4057650" cy="3043237"/>
          </a:xfrm>
          <a:prstGeom prst="rect">
            <a:avLst/>
          </a:prstGeom>
          <a:solidFill>
            <a:srgbClr val="FFFFFF"/>
          </a:solidFill>
          <a:ln>
            <a:solidFill>
              <a:srgbClr val="000000"/>
            </a:solidFill>
            <a:miter lim="800000"/>
          </a:ln>
        </p:spPr>
      </p:sp>
      <p:sp>
        <p:nvSpPr>
          <p:cNvPr id="390148" name="Rectangle 4"/>
          <p:cNvSpPr>
            <a:spLocks noGrp="1" noChangeArrowheads="1"/>
          </p:cNvSpPr>
          <p:nvPr>
            <p:ph type="body" idx="1"/>
          </p:nvPr>
        </p:nvSpPr>
        <p:spPr bwMode="auto">
          <a:xfrm>
            <a:off x="2549525" y="4113213"/>
            <a:ext cx="4076700" cy="3956050"/>
          </a:xfrm>
          <a:prstGeom prst="rect">
            <a:avLst/>
          </a:prstGeom>
          <a:noFill/>
          <a:ln>
            <a:miter lim="800000"/>
          </a:ln>
        </p:spPr>
        <p:txBody>
          <a:bodyPr/>
          <a:lstStyle/>
          <a:p>
            <a:r>
              <a:rPr lang="en-US" altLang="zh-CN" sz="1000">
                <a:latin typeface="ZapfHumnst BT" pitchFamily="34" charset="0"/>
              </a:rPr>
              <a:t>Control classes provide coordinating behavior in the system. The system can perform some use cases without control classes by using just entity and boundary classes. This is particularly true for use cases that involve only the simple manipulation of stored information.  More complex use cases generally require one or more control classes to coordinate the behavior of other objects in the system. Examples of control classes include transaction managers, resource coordinators, and error handlers. </a:t>
            </a:r>
            <a:endParaRPr lang="en-US" altLang="zh-CN" sz="1000">
              <a:latin typeface="ZapfHumnst BT" pitchFamily="34" charset="0"/>
            </a:endParaRPr>
          </a:p>
          <a:p>
            <a:r>
              <a:rPr lang="en-US" altLang="zh-CN" sz="1000">
                <a:latin typeface="ZapfHumnst BT" pitchFamily="34" charset="0"/>
              </a:rPr>
              <a:t>Control classes effectively decouple boundary and entity objects from one another, making the system more tolerant of changes in the system boundary. They also decouple the use-case specific behavior from the entity objects, making them more reusable across use cases and systems.</a:t>
            </a:r>
            <a:endParaRPr lang="en-US" altLang="zh-CN" sz="1000">
              <a:latin typeface="ZapfHumnst BT" pitchFamily="34" charset="0"/>
            </a:endParaRPr>
          </a:p>
          <a:p>
            <a:r>
              <a:rPr lang="en-US" altLang="zh-CN" sz="1000">
                <a:latin typeface="ZapfHumnst BT" pitchFamily="34" charset="0"/>
              </a:rPr>
              <a:t>Control classes provide behavior that: </a:t>
            </a:r>
            <a:endParaRPr lang="en-US" altLang="zh-CN" sz="1000">
              <a:latin typeface="ZapfHumnst BT" pitchFamily="34" charset="0"/>
            </a:endParaRPr>
          </a:p>
          <a:p>
            <a:pPr marL="228600" lvl="1" indent="-114300">
              <a:buFontTx/>
              <a:buChar char="•"/>
            </a:pPr>
            <a:r>
              <a:rPr lang="en-US" altLang="zh-CN" sz="1000">
                <a:latin typeface="ZapfHumnst BT" pitchFamily="34" charset="0"/>
              </a:rPr>
              <a:t>Is surroundings-independent (does not change when the surroundings change).</a:t>
            </a:r>
            <a:endParaRPr lang="en-US" altLang="zh-CN" sz="1000">
              <a:latin typeface="ZapfHumnst BT" pitchFamily="34" charset="0"/>
            </a:endParaRPr>
          </a:p>
          <a:p>
            <a:pPr marL="228600" lvl="1" indent="-114300">
              <a:buFontTx/>
              <a:buChar char="•"/>
            </a:pPr>
            <a:r>
              <a:rPr lang="en-US" altLang="zh-CN" sz="1000">
                <a:latin typeface="ZapfHumnst BT" pitchFamily="34" charset="0"/>
              </a:rPr>
              <a:t>Defines control logic (order between events) and transactions within a use case. </a:t>
            </a:r>
            <a:endParaRPr lang="en-US" altLang="zh-CN" sz="1000">
              <a:latin typeface="ZapfHumnst BT" pitchFamily="34" charset="0"/>
            </a:endParaRPr>
          </a:p>
          <a:p>
            <a:pPr marL="228600" lvl="1" indent="-114300">
              <a:buFontTx/>
              <a:buChar char="•"/>
            </a:pPr>
            <a:r>
              <a:rPr lang="en-US" altLang="zh-CN" sz="1000">
                <a:latin typeface="ZapfHumnst BT" pitchFamily="34" charset="0"/>
              </a:rPr>
              <a:t>Changes little if the internal structure or behavior of the entity classes changes.</a:t>
            </a:r>
            <a:endParaRPr lang="en-US" altLang="zh-CN" sz="1000">
              <a:latin typeface="ZapfHumnst BT" pitchFamily="34" charset="0"/>
            </a:endParaRPr>
          </a:p>
          <a:p>
            <a:pPr marL="228600" lvl="1" indent="-114300">
              <a:buFontTx/>
              <a:buChar char="•"/>
            </a:pPr>
            <a:r>
              <a:rPr lang="en-US" altLang="zh-CN" sz="1000">
                <a:latin typeface="ZapfHumnst BT" pitchFamily="34" charset="0"/>
              </a:rPr>
              <a:t>Uses or sets the contents of several entity classes, and therefore needs to coordinate the behavior of these entity classes.</a:t>
            </a:r>
            <a:endParaRPr lang="en-US" altLang="zh-CN" sz="1000">
              <a:latin typeface="ZapfHumnst BT" pitchFamily="34" charset="0"/>
            </a:endParaRPr>
          </a:p>
          <a:p>
            <a:pPr marL="228600" lvl="1" indent="-114300">
              <a:buFontTx/>
              <a:buChar char="•"/>
            </a:pPr>
            <a:r>
              <a:rPr lang="en-US" altLang="zh-CN" sz="1000">
                <a:latin typeface="ZapfHumnst BT" pitchFamily="34" charset="0"/>
              </a:rPr>
              <a:t>Is not performed in the same way every time it is activated (flow of events features several states).</a:t>
            </a:r>
            <a:endParaRPr lang="en-US" altLang="zh-CN" sz="1000">
              <a:latin typeface="ZapfHumnst BT" pitchFamily="34" charset="0"/>
            </a:endParaRPr>
          </a:p>
          <a:p>
            <a:r>
              <a:rPr lang="en-US" altLang="zh-CN" sz="1000">
                <a:latin typeface="ZapfHumnst BT" pitchFamily="34" charset="0"/>
              </a:rPr>
              <a:t>Although complex use cases may need more than one control class it is recommended, for the initial identification of control classes, that only one control class be created per use case.</a:t>
            </a:r>
            <a:endParaRPr lang="en-GB" sz="1000">
              <a:latin typeface="ZapfHumnst BT" pitchFamily="34"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p:txBody>
          <a:bodyPr/>
          <a:lstStyle/>
          <a:p>
            <a:r>
              <a:rPr lang="en-US" altLang="zh-CN"/>
              <a:t>Mastering OOAD w/ UML 2.0 – Instructor Notes</a:t>
            </a:r>
            <a:endParaRPr lang="en-US" altLang="zh-CN"/>
          </a:p>
        </p:txBody>
      </p:sp>
      <p:sp>
        <p:nvSpPr>
          <p:cNvPr id="5" name="Rectangle 15"/>
          <p:cNvSpPr>
            <a:spLocks noGrp="1" noChangeArrowheads="1"/>
          </p:cNvSpPr>
          <p:nvPr>
            <p:ph type="ftr" sz="quarter" idx="4"/>
          </p:nvPr>
        </p:nvSpPr>
        <p:spPr/>
        <p:txBody>
          <a:bodyPr/>
          <a:lstStyle/>
          <a:p>
            <a:r>
              <a:rPr lang="zh-CN" altLang="en-US"/>
              <a:t>Module 6 - Use-Case Analysis</a:t>
            </a:r>
            <a:endParaRPr lang="en-US" altLang="zh-CN">
              <a:latin typeface="ZapfHumnst BT" pitchFamily="34" charset="0"/>
            </a:endParaRPr>
          </a:p>
        </p:txBody>
      </p:sp>
      <p:sp>
        <p:nvSpPr>
          <p:cNvPr id="392194" name="Rectangle 2"/>
          <p:cNvSpPr>
            <a:spLocks noGrp="1" noRot="1" noChangeAspect="1" noChangeArrowheads="1"/>
          </p:cNvSpPr>
          <p:nvPr>
            <p:ph type="sldImg"/>
          </p:nvPr>
        </p:nvSpPr>
        <p:spPr bwMode="auto">
          <a:xfrm>
            <a:off x="2568575" y="836613"/>
            <a:ext cx="4057650" cy="3043237"/>
          </a:xfrm>
          <a:prstGeom prst="rect">
            <a:avLst/>
          </a:prstGeom>
          <a:solidFill>
            <a:srgbClr val="FFFFFF"/>
          </a:solidFill>
          <a:ln>
            <a:solidFill>
              <a:srgbClr val="000000"/>
            </a:solidFill>
            <a:miter lim="800000"/>
          </a:ln>
        </p:spPr>
      </p:sp>
      <p:sp>
        <p:nvSpPr>
          <p:cNvPr id="392195" name="Rectangle 3"/>
          <p:cNvSpPr>
            <a:spLocks noGrp="1" noChangeArrowheads="1"/>
          </p:cNvSpPr>
          <p:nvPr>
            <p:ph type="body" idx="1"/>
          </p:nvPr>
        </p:nvSpPr>
        <p:spPr bwMode="auto">
          <a:xfrm>
            <a:off x="2549525" y="4113213"/>
            <a:ext cx="4076700" cy="3956050"/>
          </a:xfrm>
          <a:prstGeom prst="rect">
            <a:avLst/>
          </a:prstGeom>
          <a:noFill/>
          <a:ln>
            <a:miter lim="800000"/>
          </a:ln>
        </p:spPr>
        <p:txBody>
          <a:bodyPr/>
          <a:lstStyle/>
          <a:p>
            <a:r>
              <a:rPr lang="en-US" altLang="zh-CN" sz="1000">
                <a:latin typeface="ZapfHumnst BT" pitchFamily="34" charset="0"/>
              </a:rPr>
              <a:t>A control class is a class used to model control behavior specific to one or more use cases. Control objects (instances of control classes) often control other objects, so their behavior is of the coordinating type. Control classes encapsulate use-case-specific behavior. </a:t>
            </a:r>
            <a:endParaRPr lang="en-US" altLang="zh-CN" sz="1000">
              <a:latin typeface="ZapfHumnst BT" pitchFamily="34" charset="0"/>
            </a:endParaRPr>
          </a:p>
          <a:p>
            <a:r>
              <a:rPr lang="en-US" altLang="zh-CN" sz="1000">
                <a:latin typeface="ZapfHumnst BT" pitchFamily="34" charset="0"/>
              </a:rPr>
              <a:t>The behavior of a control object is closely related to the realization of a specific use case. In many scenarios, you might even say that the control objects "run" the Use-Case Realizations. However, some control objects can participate in more than one Use-Case Realization if the use-case tasks are strongly related. Furthermore, several control objects of different control classes can participate in one use case. Not all use cases require a control object. For example, if the flow of events in a use case is related to one entity object, a boundary object may realize the use case in cooperation with the entity object. You can start by identifying one control class per Use-Case Realization, and then refine this as more Use-Case Realizations are identified, and commonality is discovered. </a:t>
            </a:r>
            <a:endParaRPr lang="en-US" altLang="zh-CN" sz="1000">
              <a:latin typeface="ZapfHumnst BT" pitchFamily="34" charset="0"/>
            </a:endParaRPr>
          </a:p>
          <a:p>
            <a:r>
              <a:rPr lang="en-US" altLang="zh-CN" sz="1000">
                <a:latin typeface="ZapfHumnst BT" pitchFamily="34" charset="0"/>
              </a:rPr>
              <a:t>Control classes can contribute to understanding the system, because they represent the dynamics of the system, handling the main tasks and control flows.</a:t>
            </a:r>
            <a:endParaRPr lang="en-US" altLang="zh-CN" sz="1000">
              <a:latin typeface="ZapfHumnst BT" pitchFamily="34" charset="0"/>
            </a:endParaRPr>
          </a:p>
          <a:p>
            <a:r>
              <a:rPr lang="en-US" altLang="zh-CN" sz="1000">
                <a:latin typeface="ZapfHumnst BT" pitchFamily="34" charset="0"/>
              </a:rPr>
              <a:t>When the system performs the use case, a control object is created. Control objects usually die when their corresponding use case has been performed.</a:t>
            </a:r>
            <a:endParaRPr lang="en-US" altLang="zh-CN" sz="1000">
              <a:latin typeface="ZapfHumnst BT" pitchFamily="34"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p:txBody>
          <a:bodyPr/>
          <a:lstStyle/>
          <a:p>
            <a:r>
              <a:rPr lang="en-US" altLang="zh-CN"/>
              <a:t>Mastering OOAD w/ UML 2.0 – Instructor Notes</a:t>
            </a:r>
            <a:endParaRPr lang="en-US" altLang="zh-CN"/>
          </a:p>
        </p:txBody>
      </p:sp>
      <p:sp>
        <p:nvSpPr>
          <p:cNvPr id="5" name="Rectangle 15"/>
          <p:cNvSpPr>
            <a:spLocks noGrp="1" noChangeArrowheads="1"/>
          </p:cNvSpPr>
          <p:nvPr>
            <p:ph type="ftr" sz="quarter" idx="4"/>
          </p:nvPr>
        </p:nvSpPr>
        <p:spPr/>
        <p:txBody>
          <a:bodyPr/>
          <a:lstStyle/>
          <a:p>
            <a:r>
              <a:rPr lang="zh-CN" altLang="en-US"/>
              <a:t>Module 6 - Use-Case Analysis</a:t>
            </a:r>
            <a:endParaRPr lang="en-US" altLang="zh-CN">
              <a:latin typeface="ZapfHumnst BT" pitchFamily="34" charset="0"/>
            </a:endParaRPr>
          </a:p>
        </p:txBody>
      </p:sp>
      <p:sp>
        <p:nvSpPr>
          <p:cNvPr id="394242" name="Rectangle 2"/>
          <p:cNvSpPr>
            <a:spLocks noGrp="1" noRot="1" noChangeAspect="1" noChangeArrowheads="1"/>
          </p:cNvSpPr>
          <p:nvPr>
            <p:ph type="sldImg"/>
          </p:nvPr>
        </p:nvSpPr>
        <p:spPr bwMode="auto">
          <a:xfrm>
            <a:off x="2568575" y="836613"/>
            <a:ext cx="4057650" cy="3043237"/>
          </a:xfrm>
          <a:prstGeom prst="rect">
            <a:avLst/>
          </a:prstGeom>
          <a:solidFill>
            <a:srgbClr val="FFFFFF"/>
          </a:solidFill>
          <a:ln>
            <a:solidFill>
              <a:srgbClr val="000000"/>
            </a:solidFill>
            <a:miter lim="800000"/>
          </a:ln>
        </p:spPr>
      </p:sp>
      <p:sp>
        <p:nvSpPr>
          <p:cNvPr id="394243" name="Rectangle 3"/>
          <p:cNvSpPr>
            <a:spLocks noGrp="1" noChangeArrowheads="1"/>
          </p:cNvSpPr>
          <p:nvPr>
            <p:ph type="body" idx="1"/>
          </p:nvPr>
        </p:nvSpPr>
        <p:spPr bwMode="auto">
          <a:xfrm>
            <a:off x="2549525" y="4113213"/>
            <a:ext cx="4076700" cy="3956050"/>
          </a:xfrm>
          <a:prstGeom prst="rect">
            <a:avLst/>
          </a:prstGeom>
          <a:noFill/>
          <a:ln>
            <a:miter lim="800000"/>
          </a:ln>
        </p:spPr>
        <p:txBody>
          <a:bodyPr/>
          <a:lstStyle/>
          <a:p>
            <a:r>
              <a:rPr lang="en-US" altLang="zh-CN" sz="1000">
                <a:latin typeface="ZapfHumnst BT" pitchFamily="34" charset="0"/>
              </a:rPr>
              <a:t>One recommendation is to identify one control class per use case.  However, this can become more than one use case as analysis continues.  Remember that more complex use cases generally require one or more control cases. Each control class is responsible for orchestrating/controlling the processing that implements the functionality described in the associated use case.</a:t>
            </a:r>
            <a:endParaRPr lang="en-US" altLang="zh-CN" sz="1000">
              <a:latin typeface="ZapfHumnst BT" pitchFamily="34" charset="0"/>
            </a:endParaRPr>
          </a:p>
          <a:p>
            <a:r>
              <a:rPr lang="en-US" altLang="zh-CN" sz="1000">
                <a:latin typeface="ZapfHumnst BT" pitchFamily="34" charset="0"/>
              </a:rPr>
              <a:t>In the above example, the RegistrationController &lt;&lt;control&gt;&gt; class has been defined to orchestrate the Register for Courses processing within the system.</a:t>
            </a:r>
            <a:endParaRPr lang="en-US" altLang="zh-CN" sz="1000">
              <a:latin typeface="ZapfHumnst BT" pitchFamily="34" charset="0"/>
            </a:endParaRPr>
          </a:p>
          <a:p>
            <a:endParaRPr lang="en-US" altLang="zh-CN" sz="1000">
              <a:latin typeface="ZapfHumnst BT" pitchFamily="34"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hdr" sz="quarter"/>
          </p:nvPr>
        </p:nvSpPr>
        <p:spPr/>
        <p:txBody>
          <a:bodyPr/>
          <a:lstStyle/>
          <a:p>
            <a:r>
              <a:rPr lang="en-US" altLang="zh-CN"/>
              <a:t>Mastering OOAD w/ UML 2.0 – Instructor Notes</a:t>
            </a:r>
            <a:endParaRPr lang="en-US" altLang="zh-CN"/>
          </a:p>
        </p:txBody>
      </p:sp>
      <p:sp>
        <p:nvSpPr>
          <p:cNvPr id="6" name="Rectangle 15"/>
          <p:cNvSpPr>
            <a:spLocks noGrp="1" noChangeArrowheads="1"/>
          </p:cNvSpPr>
          <p:nvPr>
            <p:ph type="ftr" sz="quarter" idx="4"/>
          </p:nvPr>
        </p:nvSpPr>
        <p:spPr/>
        <p:txBody>
          <a:bodyPr/>
          <a:lstStyle/>
          <a:p>
            <a:r>
              <a:rPr lang="zh-CN" altLang="en-US"/>
              <a:t>Module 6 - Use-Case Analysis</a:t>
            </a:r>
            <a:endParaRPr lang="en-US" altLang="zh-CN">
              <a:latin typeface="ZapfHumnst BT" pitchFamily="34" charset="0"/>
            </a:endParaRPr>
          </a:p>
        </p:txBody>
      </p:sp>
      <p:sp>
        <p:nvSpPr>
          <p:cNvPr id="396290" name="Text Box 2"/>
          <p:cNvSpPr txBox="1">
            <a:spLocks noChangeArrowheads="1"/>
          </p:cNvSpPr>
          <p:nvPr/>
        </p:nvSpPr>
        <p:spPr bwMode="auto">
          <a:xfrm>
            <a:off x="584200" y="1206500"/>
            <a:ext cx="1874838" cy="1235075"/>
          </a:xfrm>
          <a:prstGeom prst="rect">
            <a:avLst/>
          </a:prstGeom>
          <a:noFill/>
          <a:ln w="12700">
            <a:noFill/>
            <a:miter lim="800000"/>
            <a:headEnd type="none" w="sm" len="sm"/>
            <a:tailEnd type="none" w="lg" len="lg"/>
          </a:ln>
          <a:effectLst/>
        </p:spPr>
        <p:txBody>
          <a:bodyPr>
            <a:spAutoFit/>
          </a:bodyPr>
          <a:lstStyle/>
          <a:p>
            <a:pPr>
              <a:spcBef>
                <a:spcPct val="50000"/>
              </a:spcBef>
            </a:pPr>
            <a:r>
              <a:rPr lang="en-US" altLang="zh-CN">
                <a:solidFill>
                  <a:srgbClr val="000000"/>
                </a:solidFill>
                <a:latin typeface="ZapfHumnst BT" pitchFamily="34" charset="0"/>
              </a:rPr>
              <a:t>This slide is a summary of all the other example slides for this step.</a:t>
            </a:r>
            <a:endParaRPr lang="en-US" altLang="zh-CN">
              <a:solidFill>
                <a:srgbClr val="000000"/>
              </a:solidFill>
              <a:latin typeface="ZapfHumnst BT" pitchFamily="34" charset="0"/>
            </a:endParaRPr>
          </a:p>
          <a:p>
            <a:pPr>
              <a:spcBef>
                <a:spcPct val="50000"/>
              </a:spcBef>
            </a:pPr>
            <a:r>
              <a:rPr lang="en-US" altLang="zh-CN">
                <a:solidFill>
                  <a:srgbClr val="000000"/>
                </a:solidFill>
                <a:latin typeface="ZapfHumnst BT" pitchFamily="34" charset="0"/>
              </a:rPr>
              <a:t>The Part-Time Student and Full-Time Student classes have been omitted from the diagram for clarity.</a:t>
            </a:r>
            <a:endParaRPr lang="en-US" altLang="zh-CN">
              <a:solidFill>
                <a:srgbClr val="000000"/>
              </a:solidFill>
              <a:latin typeface="ZapfHumnst BT" pitchFamily="34" charset="0"/>
            </a:endParaRPr>
          </a:p>
        </p:txBody>
      </p:sp>
      <p:sp>
        <p:nvSpPr>
          <p:cNvPr id="396291" name="Rectangle 3"/>
          <p:cNvSpPr>
            <a:spLocks noGrp="1" noRot="1" noChangeAspect="1" noChangeArrowheads="1"/>
          </p:cNvSpPr>
          <p:nvPr>
            <p:ph type="sldImg"/>
          </p:nvPr>
        </p:nvSpPr>
        <p:spPr bwMode="auto">
          <a:xfrm>
            <a:off x="2568575" y="836613"/>
            <a:ext cx="4057650" cy="3043237"/>
          </a:xfrm>
          <a:prstGeom prst="rect">
            <a:avLst/>
          </a:prstGeom>
          <a:solidFill>
            <a:srgbClr val="FFFFFF"/>
          </a:solidFill>
          <a:ln>
            <a:solidFill>
              <a:srgbClr val="000000"/>
            </a:solidFill>
            <a:miter lim="800000"/>
          </a:ln>
        </p:spPr>
      </p:sp>
      <p:sp>
        <p:nvSpPr>
          <p:cNvPr id="396292" name="Rectangle 4"/>
          <p:cNvSpPr>
            <a:spLocks noGrp="1" noChangeArrowheads="1"/>
          </p:cNvSpPr>
          <p:nvPr>
            <p:ph type="body" idx="1"/>
          </p:nvPr>
        </p:nvSpPr>
        <p:spPr bwMode="auto">
          <a:xfrm>
            <a:off x="2549525" y="4113213"/>
            <a:ext cx="4076700" cy="3956050"/>
          </a:xfrm>
          <a:prstGeom prst="rect">
            <a:avLst/>
          </a:prstGeom>
          <a:noFill/>
          <a:ln>
            <a:miter lim="800000"/>
          </a:ln>
        </p:spPr>
        <p:txBody>
          <a:bodyPr/>
          <a:lstStyle/>
          <a:p>
            <a:r>
              <a:rPr lang="en-US" altLang="zh-CN" sz="1000">
                <a:latin typeface="ZapfHumnst BT" pitchFamily="34" charset="0"/>
              </a:rPr>
              <a:t>For each Use-Case Realization, there is one or more class diagrams depicting its participating classes, along with their relationships.  These diagrams help to ensure that there is consistency in the use-case implementation across subsystem boundaries. Such class diagrams have been called “View of Participating Classes” diagrams (VOPC, for short).</a:t>
            </a:r>
            <a:endParaRPr lang="en-US" altLang="zh-CN" sz="1000">
              <a:latin typeface="ZapfHumnst BT" pitchFamily="34" charset="0"/>
            </a:endParaRPr>
          </a:p>
          <a:p>
            <a:r>
              <a:rPr lang="en-GB" sz="1000">
                <a:latin typeface="ZapfHumnst BT" pitchFamily="34" charset="0"/>
              </a:rPr>
              <a:t>The diagram on this slide shows the classes participating in the “Register for Courses” use case. Class relationships will be discussed later in this module.]</a:t>
            </a:r>
            <a:endParaRPr lang="en-GB" sz="1000">
              <a:latin typeface="ZapfHumnst BT" pitchFamily="34"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p:txBody>
          <a:bodyPr/>
          <a:lstStyle/>
          <a:p>
            <a:r>
              <a:rPr lang="en-US" altLang="zh-CN"/>
              <a:t>Mastering OOAD w/ UML 2.0 – Instructor Notes</a:t>
            </a:r>
            <a:endParaRPr lang="en-US" altLang="zh-CN"/>
          </a:p>
        </p:txBody>
      </p:sp>
      <p:sp>
        <p:nvSpPr>
          <p:cNvPr id="5" name="Rectangle 15"/>
          <p:cNvSpPr>
            <a:spLocks noGrp="1" noChangeArrowheads="1"/>
          </p:cNvSpPr>
          <p:nvPr>
            <p:ph type="ftr" sz="quarter" idx="4"/>
          </p:nvPr>
        </p:nvSpPr>
        <p:spPr/>
        <p:txBody>
          <a:bodyPr/>
          <a:lstStyle/>
          <a:p>
            <a:r>
              <a:rPr lang="zh-CN" altLang="en-US"/>
              <a:t>Module 6 - Use-Case Analysis</a:t>
            </a:r>
            <a:endParaRPr lang="en-US" altLang="zh-CN">
              <a:latin typeface="ZapfHumnst BT" pitchFamily="34" charset="0"/>
            </a:endParaRPr>
          </a:p>
        </p:txBody>
      </p:sp>
      <p:sp>
        <p:nvSpPr>
          <p:cNvPr id="398338" name="Rectangle 2"/>
          <p:cNvSpPr>
            <a:spLocks noGrp="1" noRot="1" noChangeAspect="1" noChangeArrowheads="1"/>
          </p:cNvSpPr>
          <p:nvPr>
            <p:ph type="sldImg"/>
          </p:nvPr>
        </p:nvSpPr>
        <p:spPr bwMode="auto">
          <a:xfrm>
            <a:off x="2568575" y="836613"/>
            <a:ext cx="4057650" cy="3043237"/>
          </a:xfrm>
          <a:prstGeom prst="rect">
            <a:avLst/>
          </a:prstGeom>
          <a:solidFill>
            <a:srgbClr val="FFFFFF"/>
          </a:solidFill>
          <a:ln>
            <a:solidFill>
              <a:srgbClr val="000000"/>
            </a:solidFill>
            <a:miter lim="800000"/>
          </a:ln>
        </p:spPr>
      </p:sp>
      <p:sp>
        <p:nvSpPr>
          <p:cNvPr id="398339" name="Rectangle 3"/>
          <p:cNvSpPr>
            <a:spLocks noGrp="1" noChangeArrowheads="1"/>
          </p:cNvSpPr>
          <p:nvPr>
            <p:ph type="body" idx="1"/>
          </p:nvPr>
        </p:nvSpPr>
        <p:spPr bwMode="auto">
          <a:xfrm>
            <a:off x="2549525" y="4113213"/>
            <a:ext cx="4076700" cy="3956050"/>
          </a:xfrm>
          <a:prstGeom prst="rect">
            <a:avLst/>
          </a:prstGeom>
          <a:noFill/>
          <a:ln>
            <a:miter lim="800000"/>
          </a:ln>
        </p:spPr>
        <p:txBody>
          <a:bodyPr/>
          <a:lstStyle/>
          <a:p>
            <a:r>
              <a:rPr lang="en-US" altLang="zh-CN" sz="1000">
                <a:latin typeface="ZapfHumnst BT" pitchFamily="34" charset="0"/>
              </a:rPr>
              <a:t>Now that we have identified the candidate analysis classes, we need to allocate the responsibilities of the use case to the analysis classes and model this allocation by describing the way the class instances collaborate to perform the use case in Use-Case Realization.</a:t>
            </a:r>
            <a:endParaRPr lang="en-US" altLang="zh-CN" sz="1000">
              <a:latin typeface="ZapfHumnst BT" pitchFamily="34" charset="0"/>
            </a:endParaRPr>
          </a:p>
          <a:p>
            <a:r>
              <a:rPr lang="en-US" altLang="zh-CN" sz="1000">
                <a:latin typeface="ZapfHumnst BT" pitchFamily="34" charset="0"/>
              </a:rPr>
              <a:t>The purpose of “Distribute Use-Case Behavior to Classes” is to:</a:t>
            </a:r>
            <a:endParaRPr lang="en-US" altLang="zh-CN" sz="1000">
              <a:latin typeface="ZapfHumnst BT" pitchFamily="34" charset="0"/>
            </a:endParaRPr>
          </a:p>
          <a:p>
            <a:pPr marL="228600" lvl="1" indent="-114300">
              <a:buFontTx/>
              <a:buChar char="•"/>
            </a:pPr>
            <a:r>
              <a:rPr lang="en-US" altLang="zh-CN" sz="1000">
                <a:latin typeface="ZapfHumnst BT" pitchFamily="34" charset="0"/>
              </a:rPr>
              <a:t>Express the use-case behavior in terms of collaborating analysis classes</a:t>
            </a:r>
            <a:endParaRPr lang="en-US" altLang="zh-CN" sz="1000">
              <a:latin typeface="ZapfHumnst BT" pitchFamily="34" charset="0"/>
            </a:endParaRPr>
          </a:p>
          <a:p>
            <a:pPr marL="228600" lvl="1" indent="-114300">
              <a:buFontTx/>
              <a:buChar char="•"/>
            </a:pPr>
            <a:r>
              <a:rPr lang="en-US" altLang="zh-CN" sz="1000">
                <a:latin typeface="ZapfHumnst BT" pitchFamily="34" charset="0"/>
              </a:rPr>
              <a:t>Determine the responsibilities of analysis classes</a:t>
            </a:r>
            <a:endParaRPr lang="en-US" altLang="zh-CN" sz="1000">
              <a:latin typeface="ZapfHumnst BT" pitchFamily="34"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hdr" sz="quarter"/>
          </p:nvPr>
        </p:nvSpPr>
        <p:spPr/>
        <p:txBody>
          <a:bodyPr/>
          <a:lstStyle/>
          <a:p>
            <a:r>
              <a:rPr lang="en-US" altLang="zh-CN"/>
              <a:t>Mastering OOAD w/ UML 2.0 – Instructor Notes</a:t>
            </a:r>
            <a:endParaRPr lang="en-US" altLang="zh-CN"/>
          </a:p>
        </p:txBody>
      </p:sp>
      <p:sp>
        <p:nvSpPr>
          <p:cNvPr id="6" name="Rectangle 15"/>
          <p:cNvSpPr>
            <a:spLocks noGrp="1" noChangeArrowheads="1"/>
          </p:cNvSpPr>
          <p:nvPr>
            <p:ph type="ftr" sz="quarter" idx="4"/>
          </p:nvPr>
        </p:nvSpPr>
        <p:spPr/>
        <p:txBody>
          <a:bodyPr/>
          <a:lstStyle/>
          <a:p>
            <a:r>
              <a:rPr lang="zh-CN" altLang="en-US"/>
              <a:t>Module 6 - Use-Case Analysis</a:t>
            </a:r>
            <a:endParaRPr lang="en-US" altLang="zh-CN">
              <a:latin typeface="ZapfHumnst BT" pitchFamily="34" charset="0"/>
            </a:endParaRPr>
          </a:p>
        </p:txBody>
      </p:sp>
      <p:sp>
        <p:nvSpPr>
          <p:cNvPr id="400386" name="Text Box 2"/>
          <p:cNvSpPr txBox="1">
            <a:spLocks noChangeArrowheads="1"/>
          </p:cNvSpPr>
          <p:nvPr/>
        </p:nvSpPr>
        <p:spPr bwMode="auto">
          <a:xfrm>
            <a:off x="584200" y="1206500"/>
            <a:ext cx="1882775" cy="5108575"/>
          </a:xfrm>
          <a:prstGeom prst="rect">
            <a:avLst/>
          </a:prstGeom>
          <a:noFill/>
          <a:ln w="12700">
            <a:noFill/>
            <a:miter lim="800000"/>
            <a:headEnd type="none" w="sm" len="sm"/>
            <a:tailEnd type="none" w="lg" len="lg"/>
          </a:ln>
          <a:effectLst/>
        </p:spPr>
        <p:txBody>
          <a:bodyPr>
            <a:spAutoFit/>
          </a:bodyPr>
          <a:lstStyle/>
          <a:p>
            <a:r>
              <a:rPr lang="en-US" altLang="zh-CN">
                <a:latin typeface="ZapfHumnst BT" pitchFamily="34" charset="0"/>
              </a:rPr>
              <a:t>This is where the initial Use-Case Realizations are developed.  </a:t>
            </a:r>
            <a:endParaRPr lang="en-US" altLang="zh-CN">
              <a:latin typeface="ZapfHumnst BT" pitchFamily="34" charset="0"/>
            </a:endParaRPr>
          </a:p>
          <a:p>
            <a:endParaRPr lang="en-US" altLang="zh-CN">
              <a:latin typeface="ZapfHumnst BT" pitchFamily="34" charset="0"/>
            </a:endParaRPr>
          </a:p>
          <a:p>
            <a:r>
              <a:rPr lang="en-US" altLang="zh-CN">
                <a:latin typeface="ZapfHumnst BT" pitchFamily="34" charset="0"/>
              </a:rPr>
              <a:t>When identifying analysis classes and allocating use-case responsibilities, keep in mind these recommendations: One control class per use case; one boundary class per actor/use-case pair.</a:t>
            </a:r>
            <a:endParaRPr lang="en-US" altLang="zh-CN">
              <a:latin typeface="ZapfHumnst BT" pitchFamily="34" charset="0"/>
            </a:endParaRPr>
          </a:p>
          <a:p>
            <a:pPr>
              <a:spcBef>
                <a:spcPts val="500"/>
              </a:spcBef>
              <a:spcAft>
                <a:spcPts val="500"/>
              </a:spcAft>
            </a:pPr>
            <a:r>
              <a:rPr lang="en-US" altLang="zh-CN">
                <a:latin typeface="ZapfHumnst BT" pitchFamily="34" charset="0"/>
              </a:rPr>
              <a:t>You can create an Interaction diagram for each variant of a use case's flow of events.</a:t>
            </a:r>
            <a:endParaRPr lang="en-US" altLang="zh-CN">
              <a:latin typeface="ZapfHumnst BT" pitchFamily="34" charset="0"/>
            </a:endParaRPr>
          </a:p>
          <a:p>
            <a:pPr>
              <a:spcBef>
                <a:spcPts val="500"/>
              </a:spcBef>
              <a:spcAft>
                <a:spcPts val="500"/>
              </a:spcAft>
            </a:pPr>
            <a:r>
              <a:rPr lang="en-US" altLang="zh-CN">
                <a:latin typeface="ZapfHumnst BT" pitchFamily="34" charset="0"/>
              </a:rPr>
              <a:t>The Rational Unified Process recommends the use of Communication diagrams in Analysis. This is discussed in more detail on a later slide.</a:t>
            </a:r>
            <a:endParaRPr lang="en-US" altLang="zh-CN">
              <a:latin typeface="ZapfHumnst BT" pitchFamily="34" charset="0"/>
            </a:endParaRPr>
          </a:p>
          <a:p>
            <a:pPr>
              <a:spcBef>
                <a:spcPts val="500"/>
              </a:spcBef>
              <a:spcAft>
                <a:spcPts val="500"/>
              </a:spcAft>
            </a:pPr>
            <a:r>
              <a:rPr lang="en-US" altLang="zh-CN">
                <a:latin typeface="ZapfHumnst BT" pitchFamily="34" charset="0"/>
              </a:rPr>
              <a:t>Business Modeling is addressed in the Rational Unified Process in the “Business Modeling” discipline.</a:t>
            </a:r>
            <a:endParaRPr lang="en-US" altLang="zh-CN">
              <a:latin typeface="ZapfHumnst BT" pitchFamily="34" charset="0"/>
            </a:endParaRPr>
          </a:p>
          <a:p>
            <a:pPr>
              <a:spcBef>
                <a:spcPts val="500"/>
              </a:spcBef>
              <a:spcAft>
                <a:spcPts val="500"/>
              </a:spcAft>
            </a:pPr>
            <a:r>
              <a:rPr lang="en-US" altLang="zh-CN">
                <a:latin typeface="ZapfHumnst BT" pitchFamily="34" charset="0"/>
              </a:rPr>
              <a:t>You are done with Use-Case Analysis when you have allocated all the use-case responsibilities to something (for example, analysis classes).</a:t>
            </a:r>
            <a:endParaRPr lang="en-US" altLang="zh-CN">
              <a:latin typeface="ZapfHumnst BT" pitchFamily="34" charset="0"/>
            </a:endParaRPr>
          </a:p>
        </p:txBody>
      </p:sp>
      <p:sp>
        <p:nvSpPr>
          <p:cNvPr id="400387" name="Rectangle 3"/>
          <p:cNvSpPr>
            <a:spLocks noGrp="1" noRot="1" noChangeAspect="1" noChangeArrowheads="1"/>
          </p:cNvSpPr>
          <p:nvPr>
            <p:ph type="sldImg"/>
          </p:nvPr>
        </p:nvSpPr>
        <p:spPr bwMode="auto">
          <a:xfrm>
            <a:off x="2568575" y="836613"/>
            <a:ext cx="4057650" cy="3043237"/>
          </a:xfrm>
          <a:prstGeom prst="rect">
            <a:avLst/>
          </a:prstGeom>
          <a:solidFill>
            <a:srgbClr val="FFFFFF"/>
          </a:solidFill>
          <a:ln>
            <a:solidFill>
              <a:srgbClr val="000000"/>
            </a:solidFill>
            <a:miter lim="800000"/>
          </a:ln>
        </p:spPr>
      </p:sp>
      <p:sp>
        <p:nvSpPr>
          <p:cNvPr id="400388" name="Rectangle 4"/>
          <p:cNvSpPr>
            <a:spLocks noGrp="1" noChangeArrowheads="1"/>
          </p:cNvSpPr>
          <p:nvPr>
            <p:ph type="body" idx="1"/>
          </p:nvPr>
        </p:nvSpPr>
        <p:spPr bwMode="auto">
          <a:xfrm>
            <a:off x="2549525" y="4113213"/>
            <a:ext cx="4076700" cy="3956050"/>
          </a:xfrm>
          <a:prstGeom prst="rect">
            <a:avLst/>
          </a:prstGeom>
          <a:noFill/>
          <a:ln>
            <a:miter lim="800000"/>
          </a:ln>
        </p:spPr>
        <p:txBody>
          <a:bodyPr/>
          <a:lstStyle/>
          <a:p>
            <a:r>
              <a:rPr lang="en-US" altLang="zh-CN" sz="1000">
                <a:latin typeface="ZapfHumnst BT" pitchFamily="34" charset="0"/>
              </a:rPr>
              <a:t>You can identify analysis classes responsible for the required behavior by stepping through the flow of events of the use case.  In the previous step, we outlined some classes. Now it is time to see exactly where they are applied in the use-case flow of events.</a:t>
            </a:r>
            <a:endParaRPr lang="en-US" altLang="zh-CN" sz="1000">
              <a:latin typeface="ZapfHumnst BT" pitchFamily="34" charset="0"/>
            </a:endParaRPr>
          </a:p>
          <a:p>
            <a:r>
              <a:rPr lang="en-US" altLang="zh-CN" sz="1000">
                <a:latin typeface="ZapfHumnst BT" pitchFamily="34" charset="0"/>
              </a:rPr>
              <a:t>In addition to the identified analysis classes, the Interaction diagram should show interactions of the system with its actors. The interactions should begin with an actor, since an actor always invokes the use case. If you have several actor instances in the same diagram, try keeping them in the periphery of that diagram.</a:t>
            </a:r>
            <a:endParaRPr lang="en-US" altLang="zh-CN" sz="1000">
              <a:latin typeface="ZapfHumnst BT" pitchFamily="34" charset="0"/>
            </a:endParaRPr>
          </a:p>
          <a:p>
            <a:r>
              <a:rPr lang="en-US" altLang="zh-CN" sz="1000">
                <a:latin typeface="ZapfHumnst BT" pitchFamily="34" charset="0"/>
              </a:rPr>
              <a:t>Interactions </a:t>
            </a:r>
            <a:r>
              <a:rPr lang="en-US" altLang="zh-CN" sz="1000" i="1">
                <a:latin typeface="ZapfHumnst BT" pitchFamily="34" charset="0"/>
              </a:rPr>
              <a:t>between</a:t>
            </a:r>
            <a:r>
              <a:rPr lang="en-US" altLang="zh-CN" sz="1000">
                <a:latin typeface="ZapfHumnst BT" pitchFamily="34" charset="0"/>
              </a:rPr>
              <a:t> actors should </a:t>
            </a:r>
            <a:r>
              <a:rPr lang="en-US" altLang="zh-CN" sz="1000" i="1">
                <a:latin typeface="ZapfHumnst BT" pitchFamily="34" charset="0"/>
              </a:rPr>
              <a:t>not</a:t>
            </a:r>
            <a:r>
              <a:rPr lang="en-US" altLang="zh-CN" sz="1000">
                <a:latin typeface="ZapfHumnst BT" pitchFamily="34" charset="0"/>
              </a:rPr>
              <a:t> be modeled. By definition, actors are external, and are out of scope of the system being developed. Thus, you do not include interactions between actors in your system model.  If you need to model interactions between entities that are external to the system that you are developing (for example, the interactions between a customer and an order agent for an order-processing system), those interactions are best included in a Business Model that drives the System Model.</a:t>
            </a:r>
            <a:endParaRPr lang="en-US" altLang="zh-CN" sz="1000">
              <a:latin typeface="ZapfHumnst BT" pitchFamily="34" charset="0"/>
            </a:endParaRPr>
          </a:p>
          <a:p>
            <a:r>
              <a:rPr lang="en-US" altLang="zh-CN" sz="1000">
                <a:latin typeface="ZapfHumnst BT" pitchFamily="34" charset="0"/>
              </a:rPr>
              <a:t>Guidelines for how to distribute behavior to classes are described on the next slide.</a:t>
            </a:r>
            <a:endParaRPr lang="en-US" altLang="zh-CN" sz="1000">
              <a:latin typeface="ZapfHumnst BT" pitchFamily="34"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p:txBody>
          <a:bodyPr/>
          <a:lstStyle/>
          <a:p>
            <a:r>
              <a:rPr lang="en-US" altLang="zh-CN"/>
              <a:t>Mastering OOAD w/ UML 2.0 – Instructor Notes</a:t>
            </a:r>
            <a:endParaRPr lang="en-US" altLang="zh-CN"/>
          </a:p>
        </p:txBody>
      </p:sp>
      <p:sp>
        <p:nvSpPr>
          <p:cNvPr id="5" name="Rectangle 15"/>
          <p:cNvSpPr>
            <a:spLocks noGrp="1" noChangeArrowheads="1"/>
          </p:cNvSpPr>
          <p:nvPr>
            <p:ph type="ftr" sz="quarter" idx="4"/>
          </p:nvPr>
        </p:nvSpPr>
        <p:spPr/>
        <p:txBody>
          <a:bodyPr/>
          <a:lstStyle/>
          <a:p>
            <a:r>
              <a:rPr lang="zh-CN" altLang="en-US"/>
              <a:t>Module 6 - Use-Case Analysis</a:t>
            </a:r>
            <a:endParaRPr lang="en-US" altLang="zh-CN">
              <a:latin typeface="ZapfHumnst BT" pitchFamily="34" charset="0"/>
            </a:endParaRPr>
          </a:p>
        </p:txBody>
      </p:sp>
      <p:sp>
        <p:nvSpPr>
          <p:cNvPr id="402434" name="Rectangle 2"/>
          <p:cNvSpPr>
            <a:spLocks noGrp="1" noRot="1" noChangeAspect="1" noChangeArrowheads="1"/>
          </p:cNvSpPr>
          <p:nvPr>
            <p:ph type="sldImg"/>
          </p:nvPr>
        </p:nvSpPr>
        <p:spPr bwMode="auto">
          <a:xfrm>
            <a:off x="2568575" y="836613"/>
            <a:ext cx="4057650" cy="3043237"/>
          </a:xfrm>
          <a:prstGeom prst="rect">
            <a:avLst/>
          </a:prstGeom>
          <a:solidFill>
            <a:srgbClr val="FFFFFF"/>
          </a:solidFill>
          <a:ln>
            <a:solidFill>
              <a:srgbClr val="000000"/>
            </a:solidFill>
            <a:miter lim="800000"/>
          </a:ln>
        </p:spPr>
      </p:sp>
      <p:sp>
        <p:nvSpPr>
          <p:cNvPr id="402435" name="Rectangle 3"/>
          <p:cNvSpPr>
            <a:spLocks noGrp="1" noChangeArrowheads="1"/>
          </p:cNvSpPr>
          <p:nvPr>
            <p:ph type="body" idx="1"/>
          </p:nvPr>
        </p:nvSpPr>
        <p:spPr bwMode="auto">
          <a:xfrm>
            <a:off x="2549525" y="4113213"/>
            <a:ext cx="4076700" cy="3956050"/>
          </a:xfrm>
          <a:prstGeom prst="rect">
            <a:avLst/>
          </a:prstGeom>
          <a:noFill/>
          <a:ln>
            <a:miter lim="800000"/>
          </a:ln>
        </p:spPr>
        <p:txBody>
          <a:bodyPr/>
          <a:lstStyle/>
          <a:p>
            <a:r>
              <a:rPr lang="en-US" altLang="zh-CN" sz="1000">
                <a:latin typeface="ZapfHumnst BT" pitchFamily="34" charset="0"/>
              </a:rPr>
              <a:t>The allocation of responsibilities in analysis is a crucial and sometimes difficult activity. These three stereotypes make the process easier by providing a set of canned responsibilities that can be used to build a robust system. These predefined responsibilities isolate the parts of the system that are most likely to change: the interface (boundary classes), the use-case flow of events (control classes), and the persistent data (entity classes). </a:t>
            </a:r>
            <a:endParaRPr lang="en-US" altLang="zh-CN" sz="1000">
              <a:latin typeface="ZapfHumnst BT" pitchFamily="34" charset="0"/>
            </a:endParaRPr>
          </a:p>
          <a:p>
            <a:endParaRPr lang="en-US" altLang="zh-CN" sz="1000">
              <a:latin typeface="ZapfHumnst BT" pitchFamily="34"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p:txBody>
          <a:bodyPr/>
          <a:lstStyle/>
          <a:p>
            <a:r>
              <a:rPr lang="en-US" altLang="zh-CN"/>
              <a:t>Mastering OOAD w/ UML 2.0 – Instructor Notes</a:t>
            </a:r>
            <a:endParaRPr lang="en-US" altLang="zh-CN"/>
          </a:p>
        </p:txBody>
      </p:sp>
      <p:sp>
        <p:nvSpPr>
          <p:cNvPr id="5" name="Rectangle 15"/>
          <p:cNvSpPr>
            <a:spLocks noGrp="1" noChangeArrowheads="1"/>
          </p:cNvSpPr>
          <p:nvPr>
            <p:ph type="ftr" sz="quarter" idx="4"/>
          </p:nvPr>
        </p:nvSpPr>
        <p:spPr/>
        <p:txBody>
          <a:bodyPr/>
          <a:lstStyle/>
          <a:p>
            <a:r>
              <a:rPr lang="zh-CN" altLang="en-US"/>
              <a:t>Module 6 - Use-Case Analysis</a:t>
            </a:r>
            <a:endParaRPr lang="en-US" altLang="zh-CN">
              <a:latin typeface="ZapfHumnst BT" pitchFamily="34" charset="0"/>
            </a:endParaRPr>
          </a:p>
        </p:txBody>
      </p:sp>
      <p:sp>
        <p:nvSpPr>
          <p:cNvPr id="404482" name="Rectangle 2"/>
          <p:cNvSpPr>
            <a:spLocks noGrp="1" noRot="1" noChangeAspect="1" noChangeArrowheads="1"/>
          </p:cNvSpPr>
          <p:nvPr>
            <p:ph type="sldImg"/>
          </p:nvPr>
        </p:nvSpPr>
        <p:spPr bwMode="auto">
          <a:xfrm>
            <a:off x="2568575" y="836613"/>
            <a:ext cx="4057650" cy="3043237"/>
          </a:xfrm>
          <a:prstGeom prst="rect">
            <a:avLst/>
          </a:prstGeom>
          <a:solidFill>
            <a:srgbClr val="FFFFFF"/>
          </a:solidFill>
          <a:ln>
            <a:solidFill>
              <a:srgbClr val="000000"/>
            </a:solidFill>
            <a:miter lim="800000"/>
          </a:ln>
        </p:spPr>
      </p:sp>
      <p:sp>
        <p:nvSpPr>
          <p:cNvPr id="404483" name="Rectangle 3"/>
          <p:cNvSpPr>
            <a:spLocks noGrp="1" noChangeArrowheads="1"/>
          </p:cNvSpPr>
          <p:nvPr>
            <p:ph type="body" idx="1"/>
          </p:nvPr>
        </p:nvSpPr>
        <p:spPr bwMode="auto">
          <a:xfrm>
            <a:off x="2549525" y="4113213"/>
            <a:ext cx="4076700" cy="3956050"/>
          </a:xfrm>
          <a:prstGeom prst="rect">
            <a:avLst/>
          </a:prstGeom>
          <a:noFill/>
          <a:ln>
            <a:miter lim="800000"/>
          </a:ln>
        </p:spPr>
        <p:txBody>
          <a:bodyPr/>
          <a:lstStyle/>
          <a:p>
            <a:r>
              <a:rPr lang="en-US" altLang="zh-CN" sz="1000">
                <a:latin typeface="ZapfHumnst BT" pitchFamily="34" charset="0"/>
              </a:rPr>
              <a:t>A driving influence on where a responsibility should go is the location of the data needed to perform the operation.</a:t>
            </a:r>
            <a:endParaRPr lang="en-US" altLang="zh-CN" sz="1000">
              <a:latin typeface="ZapfHumnst BT" pitchFamily="34" charset="0"/>
            </a:endParaRPr>
          </a:p>
          <a:p>
            <a:r>
              <a:rPr lang="en-US" altLang="zh-CN" sz="1000">
                <a:latin typeface="ZapfHumnst BT" pitchFamily="34" charset="0"/>
              </a:rPr>
              <a:t>The best case is that there is one class that has all the information needed to perform the responsibility. In that case, the responsibility goes with the data (after all, that is one of the tenets of OO — data and operations together).</a:t>
            </a:r>
            <a:endParaRPr lang="en-US" altLang="zh-CN" sz="1000">
              <a:latin typeface="ZapfHumnst BT" pitchFamily="34" charset="0"/>
            </a:endParaRPr>
          </a:p>
          <a:p>
            <a:r>
              <a:rPr lang="en-US" altLang="zh-CN" sz="1000">
                <a:latin typeface="ZapfHumnst BT" pitchFamily="34" charset="0"/>
              </a:rPr>
              <a:t>If this is not the case, the responsibility may need to be allocated to a “third party” class that has access to the information needed to perform the responsibility. Classes and/or relationships might need to be created to make this happen. Be careful when adding relationships — all relationships should be consistent with the abstractions they connect. Do not just add relationships to support the implementation without considering the overall effect on the model. Class relationships will be discussed later in this module.</a:t>
            </a:r>
            <a:endParaRPr lang="en-US" altLang="zh-CN" sz="1000">
              <a:latin typeface="ZapfHumnst BT" pitchFamily="34" charset="0"/>
            </a:endParaRPr>
          </a:p>
          <a:p>
            <a:r>
              <a:rPr lang="en-US" altLang="zh-CN" sz="1000">
                <a:latin typeface="ZapfHumnst BT" pitchFamily="34" charset="0"/>
              </a:rPr>
              <a:t>When a new behavior is identified, check to see if there is an existing class that has similar responsibilities, reusing classes where possible. You should create new classes only when you are sure that there is no existing object that can perform the behavior. </a:t>
            </a:r>
            <a:endParaRPr lang="en-US" altLang="zh-CN" sz="1000">
              <a:latin typeface="ZapfHumnst BT" pitchFamily="34" charset="0"/>
            </a:endParaRPr>
          </a:p>
          <a:p>
            <a:endParaRPr lang="zh-CN" altLang="en-US" sz="1000">
              <a:latin typeface="ZapfHumnst BT" pitchFamily="34"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hdr" sz="quarter"/>
          </p:nvPr>
        </p:nvSpPr>
        <p:spPr/>
        <p:txBody>
          <a:bodyPr/>
          <a:lstStyle/>
          <a:p>
            <a:r>
              <a:rPr lang="en-US" altLang="zh-CN"/>
              <a:t>Mastering OOAD w/ UML 2.0 – Instructor Notes</a:t>
            </a:r>
            <a:endParaRPr lang="en-US" altLang="zh-CN"/>
          </a:p>
        </p:txBody>
      </p:sp>
      <p:sp>
        <p:nvSpPr>
          <p:cNvPr id="6" name="Rectangle 15"/>
          <p:cNvSpPr>
            <a:spLocks noGrp="1" noChangeArrowheads="1"/>
          </p:cNvSpPr>
          <p:nvPr>
            <p:ph type="ftr" sz="quarter" idx="4"/>
          </p:nvPr>
        </p:nvSpPr>
        <p:spPr/>
        <p:txBody>
          <a:bodyPr/>
          <a:lstStyle/>
          <a:p>
            <a:r>
              <a:rPr lang="zh-CN" altLang="en-US"/>
              <a:t>Module 6 - Use-Case Analysis</a:t>
            </a:r>
            <a:endParaRPr lang="en-US" altLang="zh-CN">
              <a:latin typeface="ZapfHumnst BT" pitchFamily="34" charset="0"/>
            </a:endParaRPr>
          </a:p>
        </p:txBody>
      </p:sp>
      <p:sp>
        <p:nvSpPr>
          <p:cNvPr id="659458" name="Text Box 2"/>
          <p:cNvSpPr txBox="1">
            <a:spLocks noChangeArrowheads="1"/>
          </p:cNvSpPr>
          <p:nvPr/>
        </p:nvSpPr>
        <p:spPr bwMode="auto">
          <a:xfrm>
            <a:off x="584200" y="1206500"/>
            <a:ext cx="1973263" cy="4664075"/>
          </a:xfrm>
          <a:prstGeom prst="rect">
            <a:avLst/>
          </a:prstGeom>
          <a:noFill/>
          <a:ln w="12700">
            <a:noFill/>
            <a:miter lim="800000"/>
            <a:headEnd type="none" w="sm" len="sm"/>
            <a:tailEnd type="none" w="lg" len="lg"/>
          </a:ln>
          <a:effectLst/>
        </p:spPr>
        <p:txBody>
          <a:bodyPr>
            <a:spAutoFit/>
          </a:bodyPr>
          <a:lstStyle/>
          <a:p>
            <a:r>
              <a:rPr lang="en-US" altLang="zh-CN">
                <a:latin typeface="ZapfHumnst BT" pitchFamily="34" charset="0"/>
              </a:rPr>
              <a:t>A message from one object to another indicates that the responsibility modeled by the message has been allocated to the receiving object’s class. A message can be unassigned, meaning that its name is a temporary string that describes the overall meaning of the message and is not the name of an operation of the receiving object.You can later assign the message by specifying the operation of the message's destination object. The specified operation will then replace the name of the message. Class operations are not formally defined until Class Design.</a:t>
            </a:r>
            <a:endParaRPr lang="en-US" altLang="zh-CN">
              <a:latin typeface="ZapfHumnst BT" pitchFamily="34" charset="0"/>
            </a:endParaRPr>
          </a:p>
          <a:p>
            <a:endParaRPr lang="en-US" altLang="zh-CN">
              <a:latin typeface="ZapfHumnst BT" pitchFamily="34" charset="0"/>
            </a:endParaRPr>
          </a:p>
          <a:p>
            <a:r>
              <a:rPr lang="en-US" altLang="zh-CN">
                <a:latin typeface="ZapfHumnst BT" pitchFamily="34" charset="0"/>
              </a:rPr>
              <a:t>Note: To reduce information overload, we intentionally did not include all of the possible UML detail that can be used on Sequence diagrams.</a:t>
            </a:r>
            <a:endParaRPr lang="en-US" altLang="zh-CN">
              <a:latin typeface="ZapfHumnst BT" pitchFamily="34" charset="0"/>
            </a:endParaRPr>
          </a:p>
          <a:p>
            <a:endParaRPr lang="en-US" altLang="zh-CN">
              <a:latin typeface="ZapfHumnst BT" pitchFamily="34" charset="0"/>
            </a:endParaRPr>
          </a:p>
          <a:p>
            <a:r>
              <a:rPr lang="en-US" altLang="zh-CN">
                <a:latin typeface="ZapfHumnst BT" pitchFamily="34" charset="0"/>
              </a:rPr>
              <a:t>A note can be attached to a particular message, so the note moves with the message.</a:t>
            </a:r>
            <a:endParaRPr lang="en-US" altLang="zh-CN">
              <a:latin typeface="ZapfHumnst BT" pitchFamily="34" charset="0"/>
            </a:endParaRPr>
          </a:p>
        </p:txBody>
      </p:sp>
      <p:sp>
        <p:nvSpPr>
          <p:cNvPr id="659459" name="Rectangle 3"/>
          <p:cNvSpPr>
            <a:spLocks noGrp="1" noRot="1" noChangeAspect="1" noChangeArrowheads="1"/>
          </p:cNvSpPr>
          <p:nvPr>
            <p:ph type="sldImg"/>
          </p:nvPr>
        </p:nvSpPr>
        <p:spPr bwMode="auto">
          <a:xfrm>
            <a:off x="2568575" y="836613"/>
            <a:ext cx="4057650" cy="3043237"/>
          </a:xfrm>
          <a:prstGeom prst="rect">
            <a:avLst/>
          </a:prstGeom>
          <a:solidFill>
            <a:srgbClr val="FFFFFF"/>
          </a:solidFill>
          <a:ln>
            <a:solidFill>
              <a:srgbClr val="000000"/>
            </a:solidFill>
            <a:miter lim="800000"/>
          </a:ln>
        </p:spPr>
      </p:sp>
      <p:sp>
        <p:nvSpPr>
          <p:cNvPr id="659460" name="Rectangle 4"/>
          <p:cNvSpPr>
            <a:spLocks noGrp="1" noChangeArrowheads="1"/>
          </p:cNvSpPr>
          <p:nvPr>
            <p:ph type="body" idx="1"/>
          </p:nvPr>
        </p:nvSpPr>
        <p:spPr bwMode="auto">
          <a:xfrm>
            <a:off x="2549525" y="4113213"/>
            <a:ext cx="4076700" cy="3956050"/>
          </a:xfrm>
          <a:prstGeom prst="rect">
            <a:avLst/>
          </a:prstGeom>
          <a:noFill/>
          <a:ln>
            <a:miter lim="800000"/>
          </a:ln>
        </p:spPr>
        <p:txBody>
          <a:bodyPr/>
          <a:lstStyle/>
          <a:p>
            <a:pPr>
              <a:lnSpc>
                <a:spcPct val="77000"/>
              </a:lnSpc>
            </a:pPr>
            <a:r>
              <a:rPr lang="en-US" altLang="zh-CN" sz="1000">
                <a:latin typeface="ZapfHumnst BT" pitchFamily="34" charset="0"/>
              </a:rPr>
              <a:t>A Sequence diagram describes a pattern of interaction among objects, arranged in a chronological order. It shows the objects participating in the interaction and the messages they send.</a:t>
            </a:r>
            <a:endParaRPr lang="en-US" altLang="zh-CN" sz="1000">
              <a:latin typeface="ZapfHumnst BT" pitchFamily="34" charset="0"/>
            </a:endParaRPr>
          </a:p>
          <a:p>
            <a:pPr>
              <a:lnSpc>
                <a:spcPct val="77000"/>
              </a:lnSpc>
            </a:pPr>
            <a:r>
              <a:rPr lang="en-US" altLang="zh-CN" sz="1000">
                <a:latin typeface="ZapfHumnst BT" pitchFamily="34" charset="0"/>
              </a:rPr>
              <a:t>An </a:t>
            </a:r>
            <a:r>
              <a:rPr lang="en-US" altLang="zh-CN" sz="1000" b="1">
                <a:latin typeface="ZapfHumnst BT" pitchFamily="34" charset="0"/>
              </a:rPr>
              <a:t>object</a:t>
            </a:r>
            <a:r>
              <a:rPr lang="en-US" altLang="zh-CN" sz="1000">
                <a:latin typeface="ZapfHumnst BT" pitchFamily="34" charset="0"/>
              </a:rPr>
              <a:t> is shown as a vertical dashed line called the "lifeline." The lifeline represents the existence of the object at a particular time.  An object symbol is drawn at the head of the lifeline, and shows the name of the object and its class separated by a colon and underlined.  </a:t>
            </a:r>
            <a:endParaRPr lang="en-US" altLang="zh-CN" sz="1000">
              <a:latin typeface="ZapfHumnst BT" pitchFamily="34" charset="0"/>
            </a:endParaRPr>
          </a:p>
          <a:p>
            <a:pPr>
              <a:lnSpc>
                <a:spcPct val="77000"/>
              </a:lnSpc>
            </a:pPr>
            <a:r>
              <a:rPr lang="en-US" altLang="zh-CN" sz="1000">
                <a:latin typeface="ZapfHumnst BT" pitchFamily="34" charset="0"/>
              </a:rPr>
              <a:t>A </a:t>
            </a:r>
            <a:r>
              <a:rPr lang="en-US" altLang="zh-CN" sz="1000" b="1">
                <a:latin typeface="ZapfHumnst BT" pitchFamily="34" charset="0"/>
              </a:rPr>
              <a:t>message</a:t>
            </a:r>
            <a:r>
              <a:rPr lang="en-US" altLang="zh-CN" sz="1000">
                <a:latin typeface="ZapfHumnst BT" pitchFamily="34" charset="0"/>
              </a:rPr>
              <a:t> is a communication between objects that conveys information with the expectation that activity will result. A message is shown as a horizontal solid arrow from the lifeline of one object to the lifeline of another object. For a reflexive message, the arrow starts and finishes on the same lifeline. The arrow is labeled with the name of the message and its parameters. The arrow may also be labeled with a sequence number. </a:t>
            </a:r>
            <a:endParaRPr lang="en-US" altLang="zh-CN" sz="1000">
              <a:latin typeface="ZapfHumnst BT" pitchFamily="34" charset="0"/>
            </a:endParaRPr>
          </a:p>
          <a:p>
            <a:pPr>
              <a:lnSpc>
                <a:spcPct val="77000"/>
              </a:lnSpc>
            </a:pPr>
            <a:r>
              <a:rPr lang="en-US" altLang="zh-CN" sz="1000" b="1">
                <a:latin typeface="ZapfHumnst BT" pitchFamily="34" charset="0"/>
              </a:rPr>
              <a:t>Execution Occurrence</a:t>
            </a:r>
            <a:r>
              <a:rPr lang="en-US" altLang="zh-CN" sz="1000">
                <a:latin typeface="ZapfHumnst BT" pitchFamily="34" charset="0"/>
              </a:rPr>
              <a:t> represents the relative time that the flow of control is focused in an object, thereby representing the time an object is directing messages.  Execution occurrence is shown as narrow rectangles on object lifelines. </a:t>
            </a:r>
            <a:endParaRPr lang="en-US" altLang="zh-CN" sz="1000">
              <a:latin typeface="ZapfHumnst BT" pitchFamily="34" charset="0"/>
            </a:endParaRPr>
          </a:p>
          <a:p>
            <a:pPr>
              <a:lnSpc>
                <a:spcPct val="77000"/>
              </a:lnSpc>
            </a:pPr>
            <a:r>
              <a:rPr lang="en-US" altLang="zh-CN" sz="1000" b="1">
                <a:latin typeface="ZapfHumnst BT" pitchFamily="34" charset="0"/>
              </a:rPr>
              <a:t>Event Occurrence</a:t>
            </a:r>
            <a:r>
              <a:rPr lang="en-US" altLang="zh-CN" sz="1000">
                <a:latin typeface="ZapfHumnst BT" pitchFamily="34" charset="0"/>
              </a:rPr>
              <a:t> represents the sending or receipt of messages. </a:t>
            </a:r>
            <a:endParaRPr lang="en-US" altLang="zh-CN" sz="1000">
              <a:latin typeface="ZapfHumnst BT" pitchFamily="34" charset="0"/>
            </a:endParaRPr>
          </a:p>
          <a:p>
            <a:pPr>
              <a:lnSpc>
                <a:spcPct val="77000"/>
              </a:lnSpc>
            </a:pPr>
            <a:r>
              <a:rPr lang="en-US" altLang="zh-CN" sz="1000" b="1">
                <a:latin typeface="ZapfHumnst BT" pitchFamily="34" charset="0"/>
              </a:rPr>
              <a:t>Interaction Occurrence</a:t>
            </a:r>
            <a:r>
              <a:rPr lang="en-US" altLang="zh-CN" sz="1000">
                <a:latin typeface="ZapfHumnst BT" pitchFamily="34" charset="0"/>
              </a:rPr>
              <a:t> is a reference to an interaction within the definition of another interaction.</a:t>
            </a:r>
            <a:endParaRPr lang="en-US" altLang="zh-CN" sz="1000">
              <a:latin typeface="ZapfHumnst BT" pitchFamily="34" charset="0"/>
            </a:endParaRPr>
          </a:p>
          <a:p>
            <a:pPr>
              <a:lnSpc>
                <a:spcPct val="77000"/>
              </a:lnSpc>
            </a:pPr>
            <a:r>
              <a:rPr lang="en-US" altLang="zh-CN" sz="1000" b="1">
                <a:latin typeface="ZapfHumnst BT" pitchFamily="34" charset="0"/>
              </a:rPr>
              <a:t>Hierarchical numbering</a:t>
            </a:r>
            <a:r>
              <a:rPr lang="en-US" altLang="zh-CN" sz="1000">
                <a:latin typeface="ZapfHumnst BT" pitchFamily="34" charset="0"/>
              </a:rPr>
              <a:t> bases all messages on a dependent message.  The dependent message is the message whose execution occurrence the other messages originate in.  For example,  message 1.1 depends on message 1.</a:t>
            </a:r>
            <a:endParaRPr lang="en-US" altLang="zh-CN" sz="1000">
              <a:latin typeface="ZapfHumnst BT" pitchFamily="34" charset="0"/>
            </a:endParaRPr>
          </a:p>
          <a:p>
            <a:pPr>
              <a:lnSpc>
                <a:spcPct val="77000"/>
              </a:lnSpc>
            </a:pPr>
            <a:r>
              <a:rPr lang="en-US" altLang="zh-CN" sz="1000" b="1">
                <a:latin typeface="ZapfHumnst BT" pitchFamily="34" charset="0"/>
              </a:rPr>
              <a:t>Notes</a:t>
            </a:r>
            <a:r>
              <a:rPr lang="en-US" altLang="zh-CN" sz="1000">
                <a:latin typeface="ZapfHumnst BT" pitchFamily="34" charset="0"/>
              </a:rPr>
              <a:t> describe the flow of events textually.</a:t>
            </a:r>
            <a:endParaRPr lang="en-US" altLang="zh-CN" sz="1000">
              <a:latin typeface="ZapfHumnst BT"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hdr" sz="quarter"/>
          </p:nvPr>
        </p:nvSpPr>
        <p:spPr/>
        <p:txBody>
          <a:bodyPr/>
          <a:lstStyle/>
          <a:p>
            <a:r>
              <a:rPr lang="en-US" altLang="zh-CN"/>
              <a:t>Mastering OOAD w/ UML 2.0 – Instructor Notes</a:t>
            </a:r>
            <a:endParaRPr lang="en-US" altLang="zh-CN"/>
          </a:p>
        </p:txBody>
      </p:sp>
      <p:sp>
        <p:nvSpPr>
          <p:cNvPr id="6" name="Rectangle 15"/>
          <p:cNvSpPr>
            <a:spLocks noGrp="1" noChangeArrowheads="1"/>
          </p:cNvSpPr>
          <p:nvPr>
            <p:ph type="ftr" sz="quarter" idx="4"/>
          </p:nvPr>
        </p:nvSpPr>
        <p:spPr/>
        <p:txBody>
          <a:bodyPr/>
          <a:lstStyle/>
          <a:p>
            <a:r>
              <a:rPr lang="zh-CN" altLang="en-US"/>
              <a:t>Module 6 - Use-Case Analysis</a:t>
            </a:r>
            <a:endParaRPr lang="en-US" altLang="zh-CN">
              <a:latin typeface="ZapfHumnst BT" pitchFamily="34" charset="0"/>
            </a:endParaRPr>
          </a:p>
        </p:txBody>
      </p:sp>
      <p:sp>
        <p:nvSpPr>
          <p:cNvPr id="345090" name="Text Box 2"/>
          <p:cNvSpPr txBox="1">
            <a:spLocks noChangeArrowheads="1"/>
          </p:cNvSpPr>
          <p:nvPr/>
        </p:nvSpPr>
        <p:spPr bwMode="auto">
          <a:xfrm>
            <a:off x="584200" y="1206500"/>
            <a:ext cx="1957388" cy="7407275"/>
          </a:xfrm>
          <a:prstGeom prst="rect">
            <a:avLst/>
          </a:prstGeom>
          <a:noFill/>
          <a:ln w="12700">
            <a:noFill/>
            <a:miter lim="800000"/>
            <a:headEnd type="none" w="sm" len="sm"/>
            <a:tailEnd type="none" w="lg" len="lg"/>
          </a:ln>
          <a:effectLst/>
        </p:spPr>
        <p:txBody>
          <a:bodyPr>
            <a:spAutoFit/>
          </a:bodyPr>
          <a:lstStyle/>
          <a:p>
            <a:pPr>
              <a:spcBef>
                <a:spcPct val="50000"/>
              </a:spcBef>
            </a:pPr>
            <a:r>
              <a:rPr lang="en-US" altLang="zh-CN">
                <a:latin typeface="ZapfHumnst BT" pitchFamily="34" charset="0"/>
              </a:rPr>
              <a:t>The Use-Case Model Supplementary Specification and Glossary are described in detail in the Requirements Overview module. The Use-Case Modeling Guidelines define the modeling conventions used in the Use-Case Model. Designers need this information to correctly read and interpret the use-case model.</a:t>
            </a:r>
            <a:endParaRPr lang="en-US" altLang="zh-CN">
              <a:latin typeface="ZapfHumnst BT" pitchFamily="34" charset="0"/>
            </a:endParaRPr>
          </a:p>
          <a:p>
            <a:endParaRPr lang="en-US" altLang="zh-CN">
              <a:latin typeface="ZapfHumnst BT" pitchFamily="34" charset="0"/>
            </a:endParaRPr>
          </a:p>
          <a:p>
            <a:r>
              <a:rPr lang="en-US" altLang="zh-CN">
                <a:latin typeface="ZapfHumnst BT" pitchFamily="34" charset="0"/>
              </a:rPr>
              <a:t>The analysis classes represent an early conceptual model for ‘things in the system which have responsibilities and behavior.’ Analysis classes are used to capture a “first-draft”, rough-cut of the object model of the system.</a:t>
            </a:r>
            <a:endParaRPr lang="en-US" altLang="zh-CN">
              <a:latin typeface="ZapfHumnst BT" pitchFamily="34" charset="0"/>
            </a:endParaRPr>
          </a:p>
          <a:p>
            <a:endParaRPr lang="en-US" altLang="zh-CN">
              <a:latin typeface="ZapfHumnst BT" pitchFamily="34" charset="0"/>
            </a:endParaRPr>
          </a:p>
          <a:p>
            <a:r>
              <a:rPr lang="en-US" altLang="zh-CN">
                <a:latin typeface="ZapfHumnst BT" pitchFamily="34" charset="0"/>
              </a:rPr>
              <a:t>The Analysis Model describes the realization of use cases, and serves as an abstraction of the Design Model. It contains the analysis classes and their relationships. If your project is maintaining separate Analysis and Design models, then an Analysis Model is a formal artifact from Use-Case Analysis.  Otherwise, the identified analysis classes and their relationships are just placed in the Design Model.  These classes will be refined into design elements (for example, classes, packages, and subsystems) during the design activities.</a:t>
            </a:r>
            <a:endParaRPr lang="en-US" altLang="zh-CN">
              <a:latin typeface="ZapfHumnst BT" pitchFamily="34" charset="0"/>
            </a:endParaRPr>
          </a:p>
          <a:p>
            <a:r>
              <a:rPr lang="en-US" altLang="zh-CN">
                <a:latin typeface="ZapfHumnst BT" pitchFamily="34" charset="0"/>
              </a:rPr>
              <a:t>In many cases, the Analysis Model only exists for the brief duration of Use-Case Analysis.  Once the analysis classes are transformed into design classes/subsystems, the model generally vanishes.</a:t>
            </a:r>
            <a:endParaRPr lang="en-US" altLang="zh-CN">
              <a:latin typeface="ZapfHumnst BT" pitchFamily="34" charset="0"/>
            </a:endParaRPr>
          </a:p>
        </p:txBody>
      </p:sp>
      <p:sp>
        <p:nvSpPr>
          <p:cNvPr id="345091" name="Rectangle 3"/>
          <p:cNvSpPr>
            <a:spLocks noGrp="1" noRot="1" noChangeAspect="1" noChangeArrowheads="1"/>
          </p:cNvSpPr>
          <p:nvPr>
            <p:ph type="sldImg"/>
          </p:nvPr>
        </p:nvSpPr>
        <p:spPr bwMode="auto">
          <a:xfrm>
            <a:off x="2568575" y="838200"/>
            <a:ext cx="4057650" cy="3043238"/>
          </a:xfrm>
          <a:prstGeom prst="rect">
            <a:avLst/>
          </a:prstGeom>
          <a:solidFill>
            <a:srgbClr val="FFFFFF"/>
          </a:solidFill>
          <a:ln>
            <a:solidFill>
              <a:srgbClr val="000000"/>
            </a:solidFill>
            <a:miter lim="800000"/>
          </a:ln>
        </p:spPr>
      </p:sp>
      <p:sp>
        <p:nvSpPr>
          <p:cNvPr id="345092" name="Rectangle 4"/>
          <p:cNvSpPr>
            <a:spLocks noGrp="1" noChangeArrowheads="1"/>
          </p:cNvSpPr>
          <p:nvPr>
            <p:ph type="body" idx="1"/>
          </p:nvPr>
        </p:nvSpPr>
        <p:spPr bwMode="auto">
          <a:xfrm>
            <a:off x="2549525" y="4113213"/>
            <a:ext cx="4076700" cy="3956050"/>
          </a:xfrm>
          <a:prstGeom prst="rect">
            <a:avLst/>
          </a:prstGeom>
          <a:noFill/>
          <a:ln>
            <a:miter lim="800000"/>
          </a:ln>
        </p:spPr>
        <p:txBody>
          <a:bodyPr/>
          <a:lstStyle/>
          <a:p>
            <a:pPr>
              <a:lnSpc>
                <a:spcPct val="75000"/>
              </a:lnSpc>
            </a:pPr>
            <a:r>
              <a:rPr lang="en-US" altLang="zh-CN" sz="1000" b="1">
                <a:latin typeface="ZapfHumnst BT" pitchFamily="34" charset="0"/>
              </a:rPr>
              <a:t>Use-Case Analysis</a:t>
            </a:r>
            <a:r>
              <a:rPr lang="en-US" altLang="zh-CN" sz="1000">
                <a:latin typeface="ZapfHumnst BT" pitchFamily="34" charset="0"/>
              </a:rPr>
              <a:t> is performed by the designer, once per iteration per Use-Case Realization. What event flows, and therefore what Use-Case Realizations you are going to work on during the current iteration are defined prior to the start of </a:t>
            </a:r>
            <a:r>
              <a:rPr lang="en-US" altLang="zh-CN" sz="1000" b="1">
                <a:latin typeface="ZapfHumnst BT" pitchFamily="34" charset="0"/>
              </a:rPr>
              <a:t>Use-Case Analysis</a:t>
            </a:r>
            <a:r>
              <a:rPr lang="en-US" altLang="zh-CN" sz="1000">
                <a:latin typeface="ZapfHumnst BT" pitchFamily="34" charset="0"/>
              </a:rPr>
              <a:t> in Architectural Analysis.</a:t>
            </a:r>
            <a:endParaRPr lang="en-US" altLang="zh-CN" sz="1000">
              <a:latin typeface="ZapfHumnst BT" pitchFamily="34" charset="0"/>
            </a:endParaRPr>
          </a:p>
          <a:p>
            <a:pPr>
              <a:lnSpc>
                <a:spcPct val="75000"/>
              </a:lnSpc>
            </a:pPr>
            <a:r>
              <a:rPr lang="en-US" altLang="zh-CN" sz="1000" b="1">
                <a:latin typeface="ZapfHumnst BT" pitchFamily="34" charset="0"/>
              </a:rPr>
              <a:t>Purpose</a:t>
            </a:r>
            <a:endParaRPr lang="en-US" altLang="zh-CN" sz="1000" b="1">
              <a:latin typeface="ZapfHumnst BT" pitchFamily="34" charset="0"/>
            </a:endParaRPr>
          </a:p>
          <a:p>
            <a:pPr marL="228600" lvl="1" indent="-114300">
              <a:lnSpc>
                <a:spcPct val="75000"/>
              </a:lnSpc>
              <a:buFontTx/>
              <a:buChar char="•"/>
            </a:pPr>
            <a:r>
              <a:rPr lang="en-US" altLang="zh-CN" sz="1000">
                <a:latin typeface="ZapfHumnst BT" pitchFamily="34" charset="0"/>
              </a:rPr>
              <a:t>To identify the classes that perform a use case’s flow of events</a:t>
            </a:r>
            <a:endParaRPr lang="en-US" altLang="zh-CN" sz="1000">
              <a:latin typeface="ZapfHumnst BT" pitchFamily="34" charset="0"/>
            </a:endParaRPr>
          </a:p>
          <a:p>
            <a:pPr marL="228600" lvl="1" indent="-114300">
              <a:lnSpc>
                <a:spcPct val="75000"/>
              </a:lnSpc>
              <a:buFontTx/>
              <a:buChar char="•"/>
            </a:pPr>
            <a:r>
              <a:rPr lang="en-US" altLang="zh-CN" sz="1000">
                <a:latin typeface="ZapfHumnst BT" pitchFamily="34" charset="0"/>
              </a:rPr>
              <a:t>To distribute the use case behavior to those classes, using Use-Case Realizations</a:t>
            </a:r>
            <a:endParaRPr lang="en-US" altLang="zh-CN" sz="1000">
              <a:latin typeface="ZapfHumnst BT" pitchFamily="34" charset="0"/>
            </a:endParaRPr>
          </a:p>
          <a:p>
            <a:pPr marL="228600" lvl="1" indent="-114300">
              <a:lnSpc>
                <a:spcPct val="75000"/>
              </a:lnSpc>
              <a:buFontTx/>
              <a:buChar char="•"/>
            </a:pPr>
            <a:r>
              <a:rPr lang="en-US" altLang="zh-CN" sz="1000">
                <a:latin typeface="ZapfHumnst BT" pitchFamily="34" charset="0"/>
              </a:rPr>
              <a:t>To identify the responsibilities, attributes and associations of the classes </a:t>
            </a:r>
            <a:endParaRPr lang="en-US" altLang="zh-CN" sz="1000">
              <a:latin typeface="ZapfHumnst BT" pitchFamily="34" charset="0"/>
            </a:endParaRPr>
          </a:p>
          <a:p>
            <a:pPr marL="228600" lvl="1" indent="-114300">
              <a:lnSpc>
                <a:spcPct val="75000"/>
              </a:lnSpc>
              <a:buFontTx/>
              <a:buChar char="•"/>
            </a:pPr>
            <a:r>
              <a:rPr lang="en-US" altLang="zh-CN" sz="1000">
                <a:latin typeface="ZapfHumnst BT" pitchFamily="34" charset="0"/>
              </a:rPr>
              <a:t>To note the usage of architectural mechanisms</a:t>
            </a:r>
            <a:endParaRPr lang="en-US" altLang="zh-CN" sz="1000">
              <a:latin typeface="ZapfHumnst BT" pitchFamily="34" charset="0"/>
            </a:endParaRPr>
          </a:p>
          <a:p>
            <a:pPr>
              <a:lnSpc>
                <a:spcPct val="75000"/>
              </a:lnSpc>
            </a:pPr>
            <a:r>
              <a:rPr lang="en-US" altLang="zh-CN" sz="1000" b="1">
                <a:latin typeface="ZapfHumnst BT" pitchFamily="34" charset="0"/>
              </a:rPr>
              <a:t>Input Artifacts</a:t>
            </a:r>
            <a:endParaRPr lang="en-US" altLang="zh-CN" sz="1000" b="1">
              <a:latin typeface="ZapfHumnst BT" pitchFamily="34" charset="0"/>
            </a:endParaRPr>
          </a:p>
          <a:p>
            <a:pPr marL="228600" lvl="1" indent="-114300">
              <a:lnSpc>
                <a:spcPct val="75000"/>
              </a:lnSpc>
              <a:buFontTx/>
              <a:buChar char="•"/>
            </a:pPr>
            <a:r>
              <a:rPr lang="en-US" altLang="zh-CN" sz="1000">
                <a:latin typeface="ZapfHumnst BT" pitchFamily="34" charset="0"/>
              </a:rPr>
              <a:t>Glossary </a:t>
            </a:r>
            <a:endParaRPr lang="en-US" altLang="zh-CN" sz="1000">
              <a:latin typeface="ZapfHumnst BT" pitchFamily="34" charset="0"/>
            </a:endParaRPr>
          </a:p>
          <a:p>
            <a:pPr marL="228600" lvl="1" indent="-114300">
              <a:lnSpc>
                <a:spcPct val="75000"/>
              </a:lnSpc>
              <a:buFontTx/>
              <a:buChar char="•"/>
            </a:pPr>
            <a:r>
              <a:rPr lang="en-US" altLang="zh-CN" sz="1000">
                <a:latin typeface="ZapfHumnst BT" pitchFamily="34" charset="0"/>
              </a:rPr>
              <a:t>Supplementary Specifications </a:t>
            </a:r>
            <a:endParaRPr lang="en-US" altLang="zh-CN" sz="1000">
              <a:latin typeface="ZapfHumnst BT" pitchFamily="34" charset="0"/>
            </a:endParaRPr>
          </a:p>
          <a:p>
            <a:pPr marL="228600" lvl="1" indent="-114300">
              <a:lnSpc>
                <a:spcPct val="75000"/>
              </a:lnSpc>
              <a:buFontTx/>
              <a:buChar char="•"/>
            </a:pPr>
            <a:r>
              <a:rPr lang="en-US" altLang="zh-CN" sz="1000">
                <a:latin typeface="ZapfHumnst BT" pitchFamily="34" charset="0"/>
              </a:rPr>
              <a:t>Use-Case</a:t>
            </a:r>
            <a:endParaRPr lang="en-US" altLang="zh-CN" sz="1000">
              <a:latin typeface="ZapfHumnst BT" pitchFamily="34" charset="0"/>
            </a:endParaRPr>
          </a:p>
          <a:p>
            <a:pPr marL="228600" lvl="1" indent="-114300">
              <a:lnSpc>
                <a:spcPct val="75000"/>
              </a:lnSpc>
              <a:buFontTx/>
              <a:buChar char="•"/>
            </a:pPr>
            <a:r>
              <a:rPr lang="en-US" altLang="zh-CN" sz="1000">
                <a:latin typeface="ZapfHumnst BT" pitchFamily="34" charset="0"/>
              </a:rPr>
              <a:t>Use-Case Model </a:t>
            </a:r>
            <a:endParaRPr lang="en-US" altLang="zh-CN" sz="1000">
              <a:latin typeface="ZapfHumnst BT" pitchFamily="34" charset="0"/>
            </a:endParaRPr>
          </a:p>
          <a:p>
            <a:pPr marL="228600" lvl="1" indent="-114300">
              <a:lnSpc>
                <a:spcPct val="75000"/>
              </a:lnSpc>
              <a:buFontTx/>
              <a:buChar char="•"/>
            </a:pPr>
            <a:r>
              <a:rPr lang="en-US" altLang="zh-CN" sz="1000">
                <a:latin typeface="ZapfHumnst BT" pitchFamily="34" charset="0"/>
              </a:rPr>
              <a:t>Use-Case Realization </a:t>
            </a:r>
            <a:endParaRPr lang="en-US" altLang="zh-CN" sz="1000">
              <a:latin typeface="ZapfHumnst BT" pitchFamily="34" charset="0"/>
            </a:endParaRPr>
          </a:p>
          <a:p>
            <a:pPr marL="228600" lvl="1" indent="-114300">
              <a:lnSpc>
                <a:spcPct val="75000"/>
              </a:lnSpc>
              <a:buFontTx/>
              <a:buChar char="•"/>
            </a:pPr>
            <a:r>
              <a:rPr lang="en-US" altLang="zh-CN" sz="1000">
                <a:latin typeface="ZapfHumnst BT" pitchFamily="34" charset="0"/>
              </a:rPr>
              <a:t>Software Architecture Document</a:t>
            </a:r>
            <a:endParaRPr lang="en-US" altLang="zh-CN" sz="1000">
              <a:latin typeface="ZapfHumnst BT" pitchFamily="34" charset="0"/>
            </a:endParaRPr>
          </a:p>
          <a:p>
            <a:pPr marL="228600" lvl="1" indent="-114300">
              <a:lnSpc>
                <a:spcPct val="75000"/>
              </a:lnSpc>
              <a:buFontTx/>
              <a:buChar char="•"/>
            </a:pPr>
            <a:r>
              <a:rPr lang="en-US" altLang="zh-CN" sz="1000">
                <a:latin typeface="ZapfHumnst BT" pitchFamily="34" charset="0"/>
              </a:rPr>
              <a:t>Analysis Class</a:t>
            </a:r>
            <a:endParaRPr lang="en-US" altLang="zh-CN" sz="1000">
              <a:latin typeface="ZapfHumnst BT" pitchFamily="34" charset="0"/>
            </a:endParaRPr>
          </a:p>
          <a:p>
            <a:pPr marL="228600" lvl="1" indent="-114300">
              <a:lnSpc>
                <a:spcPct val="75000"/>
              </a:lnSpc>
              <a:buFontTx/>
              <a:buChar char="•"/>
            </a:pPr>
            <a:r>
              <a:rPr lang="en-US" altLang="zh-CN" sz="1000">
                <a:latin typeface="ZapfHumnst BT" pitchFamily="34" charset="0"/>
              </a:rPr>
              <a:t>Analysis Model</a:t>
            </a:r>
            <a:endParaRPr lang="en-US" altLang="zh-CN" sz="1000">
              <a:latin typeface="ZapfHumnst BT" pitchFamily="34" charset="0"/>
            </a:endParaRPr>
          </a:p>
          <a:p>
            <a:pPr marL="228600" lvl="1" indent="-114300">
              <a:lnSpc>
                <a:spcPct val="75000"/>
              </a:lnSpc>
              <a:buFontTx/>
              <a:buChar char="•"/>
            </a:pPr>
            <a:r>
              <a:rPr lang="en-US" altLang="zh-CN" sz="1000">
                <a:latin typeface="ZapfHumnst BT" pitchFamily="34" charset="0"/>
              </a:rPr>
              <a:t>Project Specific Guidelines</a:t>
            </a:r>
            <a:endParaRPr lang="en-US" altLang="zh-CN" sz="1000">
              <a:latin typeface="ZapfHumnst BT" pitchFamily="34" charset="0"/>
            </a:endParaRPr>
          </a:p>
          <a:p>
            <a:pPr>
              <a:lnSpc>
                <a:spcPct val="75000"/>
              </a:lnSpc>
            </a:pPr>
            <a:r>
              <a:rPr lang="en-US" altLang="zh-CN" sz="1000" b="1">
                <a:latin typeface="ZapfHumnst BT" pitchFamily="34" charset="0"/>
              </a:rPr>
              <a:t>Resulting Artifacts</a:t>
            </a:r>
            <a:endParaRPr lang="en-US" altLang="zh-CN" sz="1000" b="1">
              <a:latin typeface="ZapfHumnst BT" pitchFamily="34" charset="0"/>
            </a:endParaRPr>
          </a:p>
          <a:p>
            <a:pPr marL="228600" lvl="1" indent="-114300">
              <a:lnSpc>
                <a:spcPct val="75000"/>
              </a:lnSpc>
              <a:buFontTx/>
              <a:buChar char="•"/>
            </a:pPr>
            <a:r>
              <a:rPr lang="en-US" altLang="zh-CN" sz="1000">
                <a:latin typeface="ZapfHumnst BT" pitchFamily="34" charset="0"/>
              </a:rPr>
              <a:t>Analysis Classes </a:t>
            </a:r>
            <a:endParaRPr lang="en-US" altLang="zh-CN" sz="1000">
              <a:latin typeface="ZapfHumnst BT" pitchFamily="34" charset="0"/>
            </a:endParaRPr>
          </a:p>
          <a:p>
            <a:pPr marL="228600" lvl="1" indent="-114300">
              <a:lnSpc>
                <a:spcPct val="75000"/>
              </a:lnSpc>
              <a:buFontTx/>
              <a:buChar char="•"/>
            </a:pPr>
            <a:r>
              <a:rPr lang="en-US" altLang="zh-CN" sz="1000">
                <a:latin typeface="ZapfHumnst BT" pitchFamily="34" charset="0"/>
              </a:rPr>
              <a:t>Analysis Model</a:t>
            </a:r>
            <a:endParaRPr lang="en-US" altLang="zh-CN" sz="1000">
              <a:latin typeface="ZapfHumnst BT" pitchFamily="34" charset="0"/>
            </a:endParaRPr>
          </a:p>
          <a:p>
            <a:pPr marL="228600" lvl="1" indent="-114300">
              <a:lnSpc>
                <a:spcPct val="75000"/>
              </a:lnSpc>
              <a:buFontTx/>
              <a:buChar char="•"/>
            </a:pPr>
            <a:r>
              <a:rPr lang="en-US" altLang="zh-CN" sz="1000">
                <a:latin typeface="ZapfHumnst BT" pitchFamily="34" charset="0"/>
              </a:rPr>
              <a:t>Use-Case Realizations</a:t>
            </a:r>
            <a:endParaRPr lang="en-US" altLang="zh-CN" sz="1000">
              <a:latin typeface="ZapfHumnst BT" pitchFamily="34" charset="0"/>
            </a:endParaRPr>
          </a:p>
          <a:p>
            <a:pPr>
              <a:lnSpc>
                <a:spcPct val="75000"/>
              </a:lnSpc>
            </a:pPr>
            <a:r>
              <a:rPr lang="en-US" altLang="zh-CN" sz="1000">
                <a:latin typeface="ZapfHumnst BT" pitchFamily="34" charset="0"/>
              </a:rPr>
              <a:t>Note: We will not be developing a separate Analysis Model in this course.</a:t>
            </a:r>
            <a:endParaRPr lang="en-US" altLang="zh-CN" sz="1000">
              <a:latin typeface="ZapfHumnst BT" pitchFamily="34"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hdr" sz="quarter"/>
          </p:nvPr>
        </p:nvSpPr>
        <p:spPr/>
        <p:txBody>
          <a:bodyPr/>
          <a:lstStyle/>
          <a:p>
            <a:r>
              <a:rPr lang="en-US" altLang="zh-CN"/>
              <a:t>Mastering OOAD w/ UML 2.0 – Instructor Notes</a:t>
            </a:r>
            <a:endParaRPr lang="en-US" altLang="zh-CN"/>
          </a:p>
        </p:txBody>
      </p:sp>
      <p:sp>
        <p:nvSpPr>
          <p:cNvPr id="6" name="Rectangle 15"/>
          <p:cNvSpPr>
            <a:spLocks noGrp="1" noChangeArrowheads="1"/>
          </p:cNvSpPr>
          <p:nvPr>
            <p:ph type="ftr" sz="quarter" idx="4"/>
          </p:nvPr>
        </p:nvSpPr>
        <p:spPr/>
        <p:txBody>
          <a:bodyPr/>
          <a:lstStyle/>
          <a:p>
            <a:r>
              <a:rPr lang="zh-CN" altLang="en-US"/>
              <a:t>Module 6 - Use-Case Analysis</a:t>
            </a:r>
            <a:endParaRPr lang="en-US" altLang="zh-CN">
              <a:latin typeface="ZapfHumnst BT" pitchFamily="34" charset="0"/>
            </a:endParaRPr>
          </a:p>
        </p:txBody>
      </p:sp>
      <p:sp>
        <p:nvSpPr>
          <p:cNvPr id="408578" name="Rectangle 2"/>
          <p:cNvSpPr>
            <a:spLocks noGrp="1" noRot="1" noChangeAspect="1" noChangeArrowheads="1"/>
          </p:cNvSpPr>
          <p:nvPr>
            <p:ph type="sldImg"/>
          </p:nvPr>
        </p:nvSpPr>
        <p:spPr bwMode="auto">
          <a:xfrm>
            <a:off x="2568575" y="836613"/>
            <a:ext cx="4057650" cy="3043237"/>
          </a:xfrm>
          <a:prstGeom prst="rect">
            <a:avLst/>
          </a:prstGeom>
          <a:solidFill>
            <a:srgbClr val="FFFFFF"/>
          </a:solidFill>
          <a:ln>
            <a:solidFill>
              <a:srgbClr val="000000"/>
            </a:solidFill>
            <a:miter lim="800000"/>
          </a:ln>
        </p:spPr>
      </p:sp>
      <p:sp>
        <p:nvSpPr>
          <p:cNvPr id="408579" name="Rectangle 3"/>
          <p:cNvSpPr>
            <a:spLocks noGrp="1" noChangeArrowheads="1"/>
          </p:cNvSpPr>
          <p:nvPr>
            <p:ph type="body" idx="1"/>
          </p:nvPr>
        </p:nvSpPr>
        <p:spPr bwMode="auto">
          <a:xfrm>
            <a:off x="2549525" y="4113213"/>
            <a:ext cx="4076700" cy="3956050"/>
          </a:xfrm>
          <a:prstGeom prst="rect">
            <a:avLst/>
          </a:prstGeom>
          <a:noFill/>
          <a:ln>
            <a:miter lim="800000"/>
          </a:ln>
        </p:spPr>
        <p:txBody>
          <a:bodyPr/>
          <a:lstStyle/>
          <a:p>
            <a:r>
              <a:rPr lang="en-US" altLang="zh-CN" sz="1000" dirty="0">
                <a:latin typeface="ZapfHumnst BT" pitchFamily="34" charset="0"/>
              </a:rPr>
              <a:t>The above example shows the object interactions to support the Create a Schedule sub-flow of the Register for Courses use case.  Some of the rationale for responsibility allocation is as follows:</a:t>
            </a:r>
            <a:endParaRPr lang="en-US" altLang="zh-CN" sz="1000" dirty="0">
              <a:latin typeface="ZapfHumnst BT" pitchFamily="34" charset="0"/>
            </a:endParaRPr>
          </a:p>
          <a:p>
            <a:pPr marL="228600" lvl="1" indent="-114300">
              <a:buFontTx/>
              <a:buChar char="•"/>
            </a:pPr>
            <a:r>
              <a:rPr lang="en-US" altLang="zh-CN" sz="1000" dirty="0">
                <a:latin typeface="ZapfHumnst BT" pitchFamily="34" charset="0"/>
              </a:rPr>
              <a:t>The </a:t>
            </a:r>
            <a:r>
              <a:rPr lang="en-US" altLang="zh-CN" sz="1000" dirty="0" err="1">
                <a:latin typeface="ZapfHumnst BT" pitchFamily="34" charset="0"/>
              </a:rPr>
              <a:t>RegisterForCoursesForm</a:t>
            </a:r>
            <a:r>
              <a:rPr lang="en-US" altLang="zh-CN" sz="1000" dirty="0">
                <a:latin typeface="ZapfHumnst BT" pitchFamily="34" charset="0"/>
              </a:rPr>
              <a:t> knows what data it needs to display and how to display it. It does not know where to go to get it. That is one of the </a:t>
            </a:r>
            <a:r>
              <a:rPr lang="en-US" altLang="zh-CN" sz="1000" dirty="0" err="1">
                <a:latin typeface="ZapfHumnst BT" pitchFamily="34" charset="0"/>
              </a:rPr>
              <a:t>RegistrationController’s</a:t>
            </a:r>
            <a:r>
              <a:rPr lang="en-US" altLang="zh-CN" sz="1000" dirty="0">
                <a:latin typeface="ZapfHumnst BT" pitchFamily="34" charset="0"/>
              </a:rPr>
              <a:t> responsibilities.</a:t>
            </a:r>
            <a:endParaRPr lang="en-US" altLang="zh-CN" sz="1000" dirty="0">
              <a:latin typeface="ZapfHumnst BT" pitchFamily="34" charset="0"/>
            </a:endParaRPr>
          </a:p>
          <a:p>
            <a:pPr marL="228600" lvl="1" indent="-114300">
              <a:buFontTx/>
              <a:buChar char="•"/>
            </a:pPr>
            <a:r>
              <a:rPr lang="en-US" altLang="zh-CN" sz="1000" dirty="0">
                <a:latin typeface="ZapfHumnst BT" pitchFamily="34" charset="0"/>
              </a:rPr>
              <a:t>Only the </a:t>
            </a:r>
            <a:r>
              <a:rPr lang="en-US" altLang="zh-CN" sz="1000" dirty="0" err="1">
                <a:latin typeface="ZapfHumnst BT" pitchFamily="34" charset="0"/>
              </a:rPr>
              <a:t>RegisterForCoursesForm</a:t>
            </a:r>
            <a:r>
              <a:rPr lang="en-US" altLang="zh-CN" sz="1000" dirty="0">
                <a:latin typeface="ZapfHumnst BT" pitchFamily="34" charset="0"/>
              </a:rPr>
              <a:t> interacts with the Student actor.</a:t>
            </a:r>
            <a:endParaRPr lang="en-US" altLang="zh-CN" sz="1000" dirty="0">
              <a:latin typeface="ZapfHumnst BT" pitchFamily="34" charset="0"/>
            </a:endParaRPr>
          </a:p>
          <a:p>
            <a:pPr marL="228600" lvl="1" indent="-114300">
              <a:buFontTx/>
              <a:buChar char="•"/>
            </a:pPr>
            <a:r>
              <a:rPr lang="en-US" altLang="zh-CN" sz="1000" dirty="0">
                <a:latin typeface="ZapfHumnst BT" pitchFamily="34" charset="0"/>
              </a:rPr>
              <a:t>Only the </a:t>
            </a:r>
            <a:r>
              <a:rPr lang="en-US" altLang="zh-CN" sz="1000" dirty="0" err="1">
                <a:latin typeface="ZapfHumnst BT" pitchFamily="34" charset="0"/>
              </a:rPr>
              <a:t>CourseCatalogSystem</a:t>
            </a:r>
            <a:r>
              <a:rPr lang="en-US" altLang="zh-CN" sz="1000" dirty="0">
                <a:latin typeface="ZapfHumnst BT" pitchFamily="34" charset="0"/>
              </a:rPr>
              <a:t> class interacts with the external legacy Course Catalog System.</a:t>
            </a:r>
            <a:endParaRPr lang="en-US" altLang="zh-CN" sz="1000" dirty="0">
              <a:latin typeface="ZapfHumnst BT" pitchFamily="34" charset="0"/>
            </a:endParaRPr>
          </a:p>
          <a:p>
            <a:pPr marL="228600" lvl="1" indent="-114300">
              <a:buFontTx/>
              <a:buChar char="•"/>
            </a:pPr>
            <a:r>
              <a:rPr lang="en-US" altLang="zh-CN" sz="1000" dirty="0">
                <a:latin typeface="ZapfHumnst BT" pitchFamily="34" charset="0"/>
              </a:rPr>
              <a:t>Note the inclusion of the actors. This is important as the diagram explicitly models what elements communicate with the “outside world.” </a:t>
            </a:r>
            <a:endParaRPr lang="en-US" altLang="zh-CN" sz="1000" dirty="0">
              <a:latin typeface="ZapfHumnst BT" pitchFamily="34" charset="0"/>
            </a:endParaRPr>
          </a:p>
        </p:txBody>
      </p:sp>
      <p:sp>
        <p:nvSpPr>
          <p:cNvPr id="408580" name="Text Box 4"/>
          <p:cNvSpPr txBox="1">
            <a:spLocks noChangeArrowheads="1"/>
          </p:cNvSpPr>
          <p:nvPr/>
        </p:nvSpPr>
        <p:spPr bwMode="auto">
          <a:xfrm>
            <a:off x="584200" y="1206500"/>
            <a:ext cx="1905000" cy="4908550"/>
          </a:xfrm>
          <a:prstGeom prst="rect">
            <a:avLst/>
          </a:prstGeom>
          <a:noFill/>
          <a:ln w="9525">
            <a:noFill/>
            <a:miter lim="800000"/>
          </a:ln>
          <a:effectLst/>
        </p:spPr>
        <p:txBody>
          <a:bodyPr lIns="107950" tIns="53975" rIns="107950" bIns="53975">
            <a:spAutoFit/>
          </a:bodyPr>
          <a:lstStyle/>
          <a:p>
            <a:pPr>
              <a:spcBef>
                <a:spcPct val="50000"/>
              </a:spcBef>
            </a:pPr>
            <a:r>
              <a:rPr lang="en-US" altLang="zh-CN">
                <a:latin typeface="ZapfHumnst BT" pitchFamily="34" charset="0"/>
              </a:rPr>
              <a:t>Be sure to walk through this Interaction diagram, emphasizing the responsibility allocation. Emphasize the application of the guidelines provided earlier.</a:t>
            </a:r>
            <a:endParaRPr lang="en-US" altLang="zh-CN">
              <a:latin typeface="ZapfHumnst BT" pitchFamily="34" charset="0"/>
            </a:endParaRPr>
          </a:p>
          <a:p>
            <a:pPr>
              <a:spcBef>
                <a:spcPct val="50000"/>
              </a:spcBef>
            </a:pPr>
            <a:r>
              <a:rPr lang="en-US" altLang="zh-CN">
                <a:latin typeface="ZapfHumnst BT" pitchFamily="34" charset="0"/>
              </a:rPr>
              <a:t>Another option is to NOT show this slide immediately and to build the Interaction diagram interactively with the students on the white board, demonstrating proper allocation of responsibility.  When finished, you can compare the results with this slide.</a:t>
            </a:r>
            <a:endParaRPr lang="en-US" altLang="zh-CN">
              <a:latin typeface="ZapfHumnst BT" pitchFamily="34" charset="0"/>
            </a:endParaRPr>
          </a:p>
          <a:p>
            <a:pPr>
              <a:spcBef>
                <a:spcPct val="50000"/>
              </a:spcBef>
            </a:pPr>
            <a:r>
              <a:rPr lang="en-US" altLang="zh-CN">
                <a:latin typeface="ZapfHumnst BT" pitchFamily="34" charset="0"/>
              </a:rPr>
              <a:t>Note the use of “//” as the first two characters of the message name. This naming convention indicates that the operation is being used to describe the responsibilities of the analysis class and that these “analysis” operations WILL PROBABLY change/evolve in design.</a:t>
            </a:r>
            <a:endParaRPr lang="en-US" altLang="zh-CN">
              <a:latin typeface="ZapfHumnst BT" pitchFamily="34" charset="0"/>
            </a:endParaRPr>
          </a:p>
          <a:p>
            <a:pPr>
              <a:spcBef>
                <a:spcPct val="50000"/>
              </a:spcBef>
            </a:pPr>
            <a:r>
              <a:rPr lang="en-US" altLang="zh-CN">
                <a:latin typeface="ZapfHumnst BT" pitchFamily="34" charset="0"/>
              </a:rPr>
              <a:t>Be sure to mention the sequence diagrams that are referenced on the bottom of the graphic.</a:t>
            </a:r>
            <a:endParaRPr lang="en-US" altLang="zh-CN">
              <a:latin typeface="ZapfHumnst BT" pitchFamily="34"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hdr" sz="quarter"/>
          </p:nvPr>
        </p:nvSpPr>
        <p:spPr/>
        <p:txBody>
          <a:bodyPr/>
          <a:lstStyle/>
          <a:p>
            <a:r>
              <a:rPr lang="en-US" altLang="zh-CN"/>
              <a:t>Mastering OOAD w/ UML 2.0 – Instructor Notes</a:t>
            </a:r>
            <a:endParaRPr lang="en-US" altLang="zh-CN"/>
          </a:p>
        </p:txBody>
      </p:sp>
      <p:sp>
        <p:nvSpPr>
          <p:cNvPr id="6" name="Rectangle 15"/>
          <p:cNvSpPr>
            <a:spLocks noGrp="1" noChangeArrowheads="1"/>
          </p:cNvSpPr>
          <p:nvPr>
            <p:ph type="ftr" sz="quarter" idx="4"/>
          </p:nvPr>
        </p:nvSpPr>
        <p:spPr/>
        <p:txBody>
          <a:bodyPr/>
          <a:lstStyle/>
          <a:p>
            <a:r>
              <a:rPr lang="zh-CN" altLang="en-US"/>
              <a:t>Module 6 - Use-Case Analysis</a:t>
            </a:r>
            <a:endParaRPr lang="en-US" altLang="zh-CN">
              <a:latin typeface="ZapfHumnst BT" pitchFamily="34" charset="0"/>
            </a:endParaRPr>
          </a:p>
        </p:txBody>
      </p:sp>
      <p:sp>
        <p:nvSpPr>
          <p:cNvPr id="412674" name="Rectangle 2"/>
          <p:cNvSpPr>
            <a:spLocks noGrp="1" noRot="1" noChangeAspect="1" noChangeArrowheads="1"/>
          </p:cNvSpPr>
          <p:nvPr>
            <p:ph type="sldImg"/>
          </p:nvPr>
        </p:nvSpPr>
        <p:spPr bwMode="auto">
          <a:xfrm>
            <a:off x="2568575" y="836613"/>
            <a:ext cx="4057650" cy="3043237"/>
          </a:xfrm>
          <a:prstGeom prst="rect">
            <a:avLst/>
          </a:prstGeom>
          <a:solidFill>
            <a:srgbClr val="FFFFFF"/>
          </a:solidFill>
          <a:ln>
            <a:solidFill>
              <a:srgbClr val="000000"/>
            </a:solidFill>
            <a:miter lim="800000"/>
          </a:ln>
        </p:spPr>
      </p:sp>
      <p:sp>
        <p:nvSpPr>
          <p:cNvPr id="412675" name="Rectangle 3"/>
          <p:cNvSpPr>
            <a:spLocks noGrp="1" noChangeArrowheads="1"/>
          </p:cNvSpPr>
          <p:nvPr>
            <p:ph type="body" idx="1"/>
          </p:nvPr>
        </p:nvSpPr>
        <p:spPr bwMode="auto">
          <a:xfrm>
            <a:off x="2549525" y="4113213"/>
            <a:ext cx="4076700" cy="3956050"/>
          </a:xfrm>
          <a:prstGeom prst="rect">
            <a:avLst/>
          </a:prstGeom>
          <a:noFill/>
          <a:ln>
            <a:miter lim="800000"/>
          </a:ln>
        </p:spPr>
        <p:txBody>
          <a:bodyPr/>
          <a:lstStyle/>
          <a:p>
            <a:r>
              <a:rPr lang="en-US" altLang="zh-CN" sz="1000">
                <a:latin typeface="ZapfHumnst BT" pitchFamily="34" charset="0"/>
              </a:rPr>
              <a:t>A Communication diagram describes a pattern of interaction among objects. It shows the objects participating in the interaction by their links to each other and the messages that they send to each other. </a:t>
            </a:r>
            <a:endParaRPr lang="en-US" altLang="zh-CN" sz="1000">
              <a:latin typeface="ZapfHumnst BT" pitchFamily="34" charset="0"/>
            </a:endParaRPr>
          </a:p>
          <a:p>
            <a:r>
              <a:rPr lang="en-US" altLang="zh-CN" sz="1000">
                <a:latin typeface="ZapfHumnst BT" pitchFamily="34" charset="0"/>
              </a:rPr>
              <a:t>An </a:t>
            </a:r>
            <a:r>
              <a:rPr lang="en-US" altLang="zh-CN" sz="1000" b="1">
                <a:latin typeface="ZapfHumnst BT" pitchFamily="34" charset="0"/>
              </a:rPr>
              <a:t>object</a:t>
            </a:r>
            <a:r>
              <a:rPr lang="en-US" altLang="zh-CN" sz="1000">
                <a:latin typeface="ZapfHumnst BT" pitchFamily="34" charset="0"/>
              </a:rPr>
              <a:t> is represented in one of three ways: </a:t>
            </a:r>
            <a:endParaRPr lang="en-US" altLang="zh-CN" sz="1000">
              <a:latin typeface="ZapfHumnst BT" pitchFamily="34" charset="0"/>
            </a:endParaRPr>
          </a:p>
          <a:p>
            <a:pPr marL="228600" lvl="1" indent="-114300">
              <a:buFontTx/>
              <a:buChar char="•"/>
            </a:pPr>
            <a:r>
              <a:rPr lang="en-US" altLang="zh-CN" sz="1000" u="sng">
                <a:latin typeface="ZapfHumnst BT" pitchFamily="34" charset="0"/>
              </a:rPr>
              <a:t>Objectname</a:t>
            </a:r>
            <a:r>
              <a:rPr lang="en-US" altLang="zh-CN" sz="1000">
                <a:latin typeface="ZapfHumnst BT" pitchFamily="34" charset="0"/>
              </a:rPr>
              <a:t>:</a:t>
            </a:r>
            <a:r>
              <a:rPr lang="en-US" altLang="zh-CN" sz="1000" u="sng">
                <a:latin typeface="ZapfHumnst BT" pitchFamily="34" charset="0"/>
              </a:rPr>
              <a:t>Classname</a:t>
            </a:r>
            <a:endParaRPr lang="en-US" altLang="zh-CN" sz="1000">
              <a:latin typeface="ZapfHumnst BT" pitchFamily="34" charset="0"/>
            </a:endParaRPr>
          </a:p>
          <a:p>
            <a:pPr marL="228600" lvl="1" indent="-114300">
              <a:buFontTx/>
              <a:buChar char="•"/>
            </a:pPr>
            <a:r>
              <a:rPr lang="en-US" altLang="zh-CN" sz="1000" u="sng">
                <a:latin typeface="ZapfHumnst BT" pitchFamily="34" charset="0"/>
              </a:rPr>
              <a:t>ObjectName</a:t>
            </a:r>
            <a:endParaRPr lang="en-US" altLang="zh-CN" sz="1000">
              <a:latin typeface="ZapfHumnst BT" pitchFamily="34" charset="0"/>
            </a:endParaRPr>
          </a:p>
          <a:p>
            <a:pPr marL="228600" lvl="1" indent="-114300">
              <a:buFontTx/>
              <a:buChar char="•"/>
            </a:pPr>
            <a:r>
              <a:rPr lang="en-US" altLang="zh-CN" sz="1000" u="sng">
                <a:latin typeface="ZapfHumnst BT" pitchFamily="34" charset="0"/>
              </a:rPr>
              <a:t>:ClassName</a:t>
            </a:r>
            <a:endParaRPr lang="en-US" altLang="zh-CN" sz="1000">
              <a:latin typeface="ZapfHumnst BT" pitchFamily="34" charset="0"/>
            </a:endParaRPr>
          </a:p>
          <a:p>
            <a:r>
              <a:rPr lang="en-US" altLang="zh-CN" sz="1000">
                <a:latin typeface="ZapfHumnst BT" pitchFamily="34" charset="0"/>
              </a:rPr>
              <a:t>A </a:t>
            </a:r>
            <a:r>
              <a:rPr lang="en-US" altLang="zh-CN" sz="1000" b="1">
                <a:latin typeface="ZapfHumnst BT" pitchFamily="34" charset="0"/>
              </a:rPr>
              <a:t>link</a:t>
            </a:r>
            <a:r>
              <a:rPr lang="en-US" altLang="zh-CN" sz="1000">
                <a:latin typeface="ZapfHumnst BT" pitchFamily="34" charset="0"/>
              </a:rPr>
              <a:t> is a relationship between objects that can be used to send messages. In Communication diagrams, a link is shown as a solid line between two objects. An object interacts with, or navigates to, other objects through its links to these objects. A link is defined as an instance of an association.	</a:t>
            </a:r>
            <a:endParaRPr lang="en-US" altLang="zh-CN" sz="1000">
              <a:latin typeface="ZapfHumnst BT" pitchFamily="34" charset="0"/>
            </a:endParaRPr>
          </a:p>
          <a:p>
            <a:r>
              <a:rPr lang="en-US" altLang="zh-CN" sz="1000">
                <a:latin typeface="ZapfHumnst BT" pitchFamily="34" charset="0"/>
              </a:rPr>
              <a:t>A </a:t>
            </a:r>
            <a:r>
              <a:rPr lang="en-US" altLang="zh-CN" sz="1000" b="1">
                <a:latin typeface="ZapfHumnst BT" pitchFamily="34" charset="0"/>
              </a:rPr>
              <a:t>message</a:t>
            </a:r>
            <a:r>
              <a:rPr lang="en-US" altLang="zh-CN" sz="1000">
                <a:latin typeface="ZapfHumnst BT" pitchFamily="34" charset="0"/>
              </a:rPr>
              <a:t> is a communication between objects that conveys information with the expectation that activity will result. In Communication diagrams, a message is shown as a labeled arrow placed near a link. This means that the link is used to transport or otherwise implement the delivery of the message to the target object. The arrow points along the link in the direction of the target object (the one that receives the message). The arrow is labeled with the name of the message and its parameters. The arrow may also be labeled with a sequence number to show the sequence of the message in the overall interaction. Sequence numbers are often used in Communication diagrams because they are the only way of describing the relative sequencing of messages.  A message can be unassigned, meaning that its name is a temporary string that describes the overall meaning of the message. You can later assign the message by specifying the operation of the message's destination object. The specified operation will then replace the name of the message. </a:t>
            </a:r>
            <a:endParaRPr lang="en-US" altLang="zh-CN" sz="1000">
              <a:latin typeface="ZapfHumnst BT" pitchFamily="34" charset="0"/>
            </a:endParaRPr>
          </a:p>
        </p:txBody>
      </p:sp>
      <p:sp>
        <p:nvSpPr>
          <p:cNvPr id="412676" name="Text Box 4"/>
          <p:cNvSpPr txBox="1">
            <a:spLocks noChangeArrowheads="1"/>
          </p:cNvSpPr>
          <p:nvPr/>
        </p:nvSpPr>
        <p:spPr bwMode="auto">
          <a:xfrm>
            <a:off x="584200" y="1206500"/>
            <a:ext cx="1897063" cy="2378075"/>
          </a:xfrm>
          <a:prstGeom prst="rect">
            <a:avLst/>
          </a:prstGeom>
          <a:noFill/>
          <a:ln w="12700">
            <a:noFill/>
            <a:miter lim="800000"/>
            <a:headEnd type="none" w="sm" len="sm"/>
            <a:tailEnd type="none" w="lg" len="lg"/>
          </a:ln>
          <a:effectLst/>
        </p:spPr>
        <p:txBody>
          <a:bodyPr>
            <a:spAutoFit/>
          </a:bodyPr>
          <a:lstStyle/>
          <a:p>
            <a:r>
              <a:rPr lang="en-US" altLang="zh-CN">
                <a:latin typeface="ZapfHumnst BT" pitchFamily="34" charset="0"/>
              </a:rPr>
              <a:t>A message from one object to another indicates that the responsibility modeled by the message has been allocated to the receiving object’s class. </a:t>
            </a:r>
            <a:endParaRPr lang="en-US" altLang="zh-CN">
              <a:latin typeface="ZapfHumnst BT" pitchFamily="34" charset="0"/>
            </a:endParaRPr>
          </a:p>
          <a:p>
            <a:endParaRPr lang="en-US" altLang="zh-CN">
              <a:latin typeface="ZapfHumnst BT" pitchFamily="34" charset="0"/>
            </a:endParaRPr>
          </a:p>
          <a:p>
            <a:r>
              <a:rPr lang="en-US" altLang="zh-CN">
                <a:latin typeface="ZapfHumnst BT" pitchFamily="34" charset="0"/>
              </a:rPr>
              <a:t>Note: Class operations are not formally defined until Class Design.</a:t>
            </a:r>
            <a:endParaRPr lang="en-US" altLang="zh-CN">
              <a:latin typeface="ZapfHumnst BT" pitchFamily="34" charset="0"/>
            </a:endParaRPr>
          </a:p>
          <a:p>
            <a:endParaRPr lang="en-US" altLang="zh-CN">
              <a:latin typeface="ZapfHumnst BT" pitchFamily="34" charset="0"/>
            </a:endParaRPr>
          </a:p>
          <a:p>
            <a:r>
              <a:rPr lang="en-US" altLang="zh-CN">
                <a:latin typeface="ZapfHumnst BT" pitchFamily="34" charset="0"/>
              </a:rPr>
              <a:t>A comparison of Communication diagrams and Sequence diagrams is provided on a later slide.</a:t>
            </a:r>
            <a:endParaRPr lang="en-US" altLang="zh-CN">
              <a:latin typeface="ZapfHumnst BT" pitchFamily="34" charset="0"/>
            </a:endParaRPr>
          </a:p>
          <a:p>
            <a:endParaRPr lang="zh-CN" altLang="en-US">
              <a:latin typeface="ZapfHumnst BT" pitchFamily="34"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hdr" sz="quarter"/>
          </p:nvPr>
        </p:nvSpPr>
        <p:spPr/>
        <p:txBody>
          <a:bodyPr/>
          <a:lstStyle/>
          <a:p>
            <a:r>
              <a:rPr lang="en-US" altLang="zh-CN"/>
              <a:t>Mastering OOAD w/ UML 2.0 – Instructor Notes</a:t>
            </a:r>
            <a:endParaRPr lang="en-US" altLang="zh-CN"/>
          </a:p>
        </p:txBody>
      </p:sp>
      <p:sp>
        <p:nvSpPr>
          <p:cNvPr id="6" name="Rectangle 15"/>
          <p:cNvSpPr>
            <a:spLocks noGrp="1" noChangeArrowheads="1"/>
          </p:cNvSpPr>
          <p:nvPr>
            <p:ph type="ftr" sz="quarter" idx="4"/>
          </p:nvPr>
        </p:nvSpPr>
        <p:spPr/>
        <p:txBody>
          <a:bodyPr/>
          <a:lstStyle/>
          <a:p>
            <a:r>
              <a:rPr lang="zh-CN" altLang="en-US"/>
              <a:t>Module 6 - Use-Case Analysis</a:t>
            </a:r>
            <a:endParaRPr lang="en-US" altLang="zh-CN">
              <a:latin typeface="ZapfHumnst BT" pitchFamily="34" charset="0"/>
            </a:endParaRPr>
          </a:p>
        </p:txBody>
      </p:sp>
      <p:sp>
        <p:nvSpPr>
          <p:cNvPr id="414722" name="Rectangle 2"/>
          <p:cNvSpPr>
            <a:spLocks noGrp="1" noRot="1" noChangeAspect="1" noChangeArrowheads="1"/>
          </p:cNvSpPr>
          <p:nvPr>
            <p:ph type="sldImg"/>
          </p:nvPr>
        </p:nvSpPr>
        <p:spPr bwMode="auto">
          <a:xfrm>
            <a:off x="2568575" y="836613"/>
            <a:ext cx="4057650" cy="3043237"/>
          </a:xfrm>
          <a:prstGeom prst="rect">
            <a:avLst/>
          </a:prstGeom>
          <a:solidFill>
            <a:srgbClr val="FFFFFF"/>
          </a:solidFill>
          <a:ln>
            <a:solidFill>
              <a:srgbClr val="000000"/>
            </a:solidFill>
            <a:miter lim="800000"/>
          </a:ln>
        </p:spPr>
      </p:sp>
      <p:sp>
        <p:nvSpPr>
          <p:cNvPr id="414723" name="Rectangle 3"/>
          <p:cNvSpPr>
            <a:spLocks noGrp="1" noChangeArrowheads="1"/>
          </p:cNvSpPr>
          <p:nvPr>
            <p:ph type="body" idx="1"/>
          </p:nvPr>
        </p:nvSpPr>
        <p:spPr bwMode="auto">
          <a:xfrm>
            <a:off x="2549525" y="4113213"/>
            <a:ext cx="4076700" cy="3956050"/>
          </a:xfrm>
          <a:prstGeom prst="rect">
            <a:avLst/>
          </a:prstGeom>
          <a:noFill/>
          <a:ln>
            <a:miter lim="800000"/>
          </a:ln>
        </p:spPr>
        <p:txBody>
          <a:bodyPr/>
          <a:lstStyle/>
          <a:p>
            <a:r>
              <a:rPr lang="en-US" altLang="zh-CN" sz="1000">
                <a:latin typeface="ZapfHumnst BT" pitchFamily="34" charset="0"/>
              </a:rPr>
              <a:t>The above example shows the collaboration of objects to support the Register for Courses use case, Create a Schedule subflow. It is the “Communication diagram equivalent” of the Sequence diagram shown earlier.</a:t>
            </a:r>
            <a:endParaRPr lang="en-US" altLang="zh-CN" sz="1000">
              <a:latin typeface="ZapfHumnst BT" pitchFamily="34" charset="0"/>
            </a:endParaRPr>
          </a:p>
        </p:txBody>
      </p:sp>
      <p:sp>
        <p:nvSpPr>
          <p:cNvPr id="414724" name="Text Box 4"/>
          <p:cNvSpPr txBox="1">
            <a:spLocks noChangeArrowheads="1"/>
          </p:cNvSpPr>
          <p:nvPr/>
        </p:nvSpPr>
        <p:spPr bwMode="auto">
          <a:xfrm>
            <a:off x="584200" y="1206500"/>
            <a:ext cx="1905000" cy="2089150"/>
          </a:xfrm>
          <a:prstGeom prst="rect">
            <a:avLst/>
          </a:prstGeom>
          <a:noFill/>
          <a:ln w="9525">
            <a:noFill/>
            <a:miter lim="800000"/>
          </a:ln>
          <a:effectLst/>
        </p:spPr>
        <p:txBody>
          <a:bodyPr lIns="107950" tIns="53975" rIns="107950" bIns="53975">
            <a:spAutoFit/>
          </a:bodyPr>
          <a:lstStyle/>
          <a:p>
            <a:pPr>
              <a:spcBef>
                <a:spcPct val="50000"/>
              </a:spcBef>
            </a:pPr>
            <a:r>
              <a:rPr lang="en-US" altLang="zh-CN">
                <a:latin typeface="ZapfHumnst BT" pitchFamily="34" charset="0"/>
              </a:rPr>
              <a:t>Point out how the Communication diagram makes it easy to see the patterns of collaboration among participating objects.  For example, boundary class instances are “on the edge,” control class instances are “in the middle,” and entity class instances are “toward the bottom.”  This reflects the roles of these class instances, as described earlier.</a:t>
            </a:r>
            <a:endParaRPr lang="en-US" altLang="zh-CN">
              <a:latin typeface="ZapfHumnst BT" pitchFamily="34"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hdr" sz="quarter"/>
          </p:nvPr>
        </p:nvSpPr>
        <p:spPr/>
        <p:txBody>
          <a:bodyPr/>
          <a:lstStyle/>
          <a:p>
            <a:r>
              <a:rPr lang="en-US" altLang="zh-CN"/>
              <a:t>Mastering OOAD w/ UML 2.0 – Instructor Notes</a:t>
            </a:r>
            <a:endParaRPr lang="en-US" altLang="zh-CN"/>
          </a:p>
        </p:txBody>
      </p:sp>
      <p:sp>
        <p:nvSpPr>
          <p:cNvPr id="6" name="Rectangle 15"/>
          <p:cNvSpPr>
            <a:spLocks noGrp="1" noChangeArrowheads="1"/>
          </p:cNvSpPr>
          <p:nvPr>
            <p:ph type="ftr" sz="quarter" idx="4"/>
          </p:nvPr>
        </p:nvSpPr>
        <p:spPr/>
        <p:txBody>
          <a:bodyPr/>
          <a:lstStyle/>
          <a:p>
            <a:r>
              <a:rPr lang="zh-CN" altLang="en-US"/>
              <a:t>Module 6 - Use-Case Analysis</a:t>
            </a:r>
            <a:endParaRPr lang="en-US" altLang="zh-CN">
              <a:latin typeface="ZapfHumnst BT" pitchFamily="34" charset="0"/>
            </a:endParaRPr>
          </a:p>
        </p:txBody>
      </p:sp>
      <p:sp>
        <p:nvSpPr>
          <p:cNvPr id="418818" name="Text Box 2"/>
          <p:cNvSpPr txBox="1">
            <a:spLocks noChangeArrowheads="1"/>
          </p:cNvSpPr>
          <p:nvPr/>
        </p:nvSpPr>
        <p:spPr bwMode="auto">
          <a:xfrm>
            <a:off x="584200" y="1206500"/>
            <a:ext cx="1897063" cy="5045075"/>
          </a:xfrm>
          <a:prstGeom prst="rect">
            <a:avLst/>
          </a:prstGeom>
          <a:noFill/>
          <a:ln w="12700">
            <a:noFill/>
            <a:miter lim="800000"/>
            <a:headEnd type="none" w="sm" len="sm"/>
            <a:tailEnd type="none" w="lg" len="lg"/>
          </a:ln>
          <a:effectLst/>
        </p:spPr>
        <p:txBody>
          <a:bodyPr>
            <a:spAutoFit/>
          </a:bodyPr>
          <a:lstStyle/>
          <a:p>
            <a:pPr>
              <a:spcBef>
                <a:spcPct val="50000"/>
              </a:spcBef>
            </a:pPr>
            <a:r>
              <a:rPr lang="en-US" altLang="zh-CN">
                <a:latin typeface="ZapfHumnst BT" pitchFamily="34" charset="0"/>
              </a:rPr>
              <a:t>If you want an optional flow, or any flow that you consider important, to be especially noticeable, you can use a separate Interaction diagram, but you should refer to this view in the sequence of the basic flow of events.</a:t>
            </a:r>
            <a:endParaRPr lang="en-US" altLang="zh-CN">
              <a:latin typeface="ZapfHumnst BT" pitchFamily="34" charset="0"/>
            </a:endParaRPr>
          </a:p>
          <a:p>
            <a:pPr>
              <a:spcBef>
                <a:spcPct val="50000"/>
              </a:spcBef>
            </a:pPr>
            <a:endParaRPr lang="en-US" altLang="zh-CN">
              <a:latin typeface="ZapfHumnst BT" pitchFamily="34" charset="0"/>
            </a:endParaRPr>
          </a:p>
          <a:p>
            <a:r>
              <a:rPr lang="en-US" altLang="zh-CN">
                <a:latin typeface="ZapfHumnst BT" pitchFamily="34" charset="0"/>
              </a:rPr>
              <a:t>The diagramming of use-case flows of events versus individual scenarios ensures better coverage of the requirements. If I have an Interaction diagram per flow, then there is a better chance that I have identified all classes participating in the use-case flow. Whereas, if I have diagrammed some subset of the scenarios (no one diagrams them all — like total path coverage in testing), I might be missing some (unless the rule is that I must cover all flows of a use case in my scenarios).  </a:t>
            </a:r>
            <a:endParaRPr lang="en-US" altLang="zh-CN">
              <a:latin typeface="ZapfHumnst BT" pitchFamily="34" charset="0"/>
            </a:endParaRPr>
          </a:p>
          <a:p>
            <a:endParaRPr lang="en-US" altLang="zh-CN">
              <a:latin typeface="ZapfHumnst BT" pitchFamily="34" charset="0"/>
            </a:endParaRPr>
          </a:p>
          <a:p>
            <a:r>
              <a:rPr lang="en-US" altLang="zh-CN">
                <a:latin typeface="ZapfHumnst BT" pitchFamily="34" charset="0"/>
              </a:rPr>
              <a:t>Such an approach means that your Interaction diagrams may very well have conditional statements and looping.  </a:t>
            </a:r>
            <a:endParaRPr lang="en-US" altLang="zh-CN">
              <a:latin typeface="ZapfHumnst BT" pitchFamily="34" charset="0"/>
            </a:endParaRPr>
          </a:p>
        </p:txBody>
      </p:sp>
      <p:sp>
        <p:nvSpPr>
          <p:cNvPr id="418819" name="Rectangle 3"/>
          <p:cNvSpPr>
            <a:spLocks noGrp="1" noRot="1" noChangeAspect="1" noChangeArrowheads="1"/>
          </p:cNvSpPr>
          <p:nvPr>
            <p:ph type="sldImg"/>
          </p:nvPr>
        </p:nvSpPr>
        <p:spPr bwMode="auto">
          <a:xfrm>
            <a:off x="2568575" y="836613"/>
            <a:ext cx="4057650" cy="3043237"/>
          </a:xfrm>
          <a:prstGeom prst="rect">
            <a:avLst/>
          </a:prstGeom>
          <a:solidFill>
            <a:srgbClr val="FFFFFF"/>
          </a:solidFill>
          <a:ln>
            <a:solidFill>
              <a:srgbClr val="000000"/>
            </a:solidFill>
            <a:miter lim="800000"/>
          </a:ln>
        </p:spPr>
      </p:sp>
      <p:sp>
        <p:nvSpPr>
          <p:cNvPr id="418820" name="Rectangle 4"/>
          <p:cNvSpPr>
            <a:spLocks noGrp="1" noChangeArrowheads="1"/>
          </p:cNvSpPr>
          <p:nvPr>
            <p:ph type="body" idx="1"/>
          </p:nvPr>
        </p:nvSpPr>
        <p:spPr bwMode="auto">
          <a:xfrm>
            <a:off x="2549525" y="4113213"/>
            <a:ext cx="4076700" cy="3956050"/>
          </a:xfrm>
          <a:prstGeom prst="rect">
            <a:avLst/>
          </a:prstGeom>
          <a:noFill/>
          <a:ln>
            <a:miter lim="800000"/>
          </a:ln>
        </p:spPr>
        <p:txBody>
          <a:bodyPr/>
          <a:lstStyle/>
          <a:p>
            <a:r>
              <a:rPr lang="en-US" altLang="zh-CN" sz="1000">
                <a:latin typeface="ZapfHumnst BT" pitchFamily="34" charset="0"/>
              </a:rPr>
              <a:t>Model most of the flow of events to make sure that all requirements on the operations of the participating classes are identified. Start with describing the basic flow, which is the most common or most important flow of events. Then describe variants such as exceptional flows. You do not have to describe all the flow of events, as long as you employ and exemplify all operations of the participating objects.  Very trivial flows can be omitted, such as those that concern only one object.  </a:t>
            </a:r>
            <a:endParaRPr lang="en-US" altLang="zh-CN" sz="1000">
              <a:latin typeface="ZapfHumnst BT" pitchFamily="34" charset="0"/>
            </a:endParaRPr>
          </a:p>
          <a:p>
            <a:r>
              <a:rPr lang="en-US" altLang="zh-CN" sz="1000">
                <a:latin typeface="ZapfHumnst BT" pitchFamily="34" charset="0"/>
              </a:rPr>
              <a:t>Examples of exceptional flows include the following: </a:t>
            </a:r>
            <a:endParaRPr lang="en-US" altLang="zh-CN" sz="1000">
              <a:latin typeface="ZapfHumnst BT" pitchFamily="34" charset="0"/>
            </a:endParaRPr>
          </a:p>
          <a:p>
            <a:pPr marL="228600" lvl="1" indent="-114300">
              <a:buFontTx/>
              <a:buChar char="•"/>
            </a:pPr>
            <a:r>
              <a:rPr lang="en-US" altLang="zh-CN" sz="1000">
                <a:latin typeface="ZapfHumnst BT" pitchFamily="34" charset="0"/>
              </a:rPr>
              <a:t>Error handling. What should the system do if an error is encountered?</a:t>
            </a:r>
            <a:endParaRPr lang="en-US" altLang="zh-CN" sz="1000">
              <a:latin typeface="ZapfHumnst BT" pitchFamily="34" charset="0"/>
            </a:endParaRPr>
          </a:p>
          <a:p>
            <a:pPr marL="228600" lvl="1" indent="-114300">
              <a:buFontTx/>
              <a:buChar char="•"/>
            </a:pPr>
            <a:r>
              <a:rPr lang="en-US" altLang="zh-CN" sz="1000">
                <a:latin typeface="ZapfHumnst BT" pitchFamily="34" charset="0"/>
              </a:rPr>
              <a:t>Time-out handling. If the user does not reply within a certain period, the use case should take some special measures. </a:t>
            </a:r>
            <a:endParaRPr lang="en-US" altLang="zh-CN" sz="1000">
              <a:latin typeface="ZapfHumnst BT" pitchFamily="34" charset="0"/>
            </a:endParaRPr>
          </a:p>
          <a:p>
            <a:pPr marL="228600" lvl="1" indent="-114300">
              <a:buFontTx/>
              <a:buChar char="•"/>
            </a:pPr>
            <a:r>
              <a:rPr lang="en-US" altLang="zh-CN" sz="1000">
                <a:latin typeface="ZapfHumnst BT" pitchFamily="34" charset="0"/>
              </a:rPr>
              <a:t>Handling of erroneous input to the objects that participate in the use case (for example, incorrect user input).</a:t>
            </a:r>
            <a:endParaRPr lang="en-US" altLang="zh-CN" sz="1000">
              <a:latin typeface="ZapfHumnst BT" pitchFamily="34" charset="0"/>
            </a:endParaRPr>
          </a:p>
          <a:p>
            <a:r>
              <a:rPr lang="en-US" altLang="zh-CN" sz="1000">
                <a:latin typeface="ZapfHumnst BT" pitchFamily="34" charset="0"/>
              </a:rPr>
              <a:t>Examples of optional flows include the following:</a:t>
            </a:r>
            <a:endParaRPr lang="en-US" altLang="zh-CN" sz="1000">
              <a:latin typeface="ZapfHumnst BT" pitchFamily="34" charset="0"/>
            </a:endParaRPr>
          </a:p>
          <a:p>
            <a:pPr marL="228600" lvl="1" indent="-114300">
              <a:buFontTx/>
              <a:buChar char="•"/>
            </a:pPr>
            <a:r>
              <a:rPr lang="en-US" altLang="zh-CN" sz="1000">
                <a:latin typeface="ZapfHumnst BT" pitchFamily="34" charset="0"/>
              </a:rPr>
              <a:t>The actor decides-from a number of options — what the system is to do next.</a:t>
            </a:r>
            <a:endParaRPr lang="en-US" altLang="zh-CN" sz="1000">
              <a:latin typeface="ZapfHumnst BT" pitchFamily="34" charset="0"/>
            </a:endParaRPr>
          </a:p>
          <a:p>
            <a:pPr marL="228600" lvl="1" indent="-114300">
              <a:buFontTx/>
              <a:buChar char="•"/>
            </a:pPr>
            <a:r>
              <a:rPr lang="en-US" altLang="zh-CN" sz="1000">
                <a:latin typeface="ZapfHumnst BT" pitchFamily="34" charset="0"/>
              </a:rPr>
              <a:t>The subsequent flow of events depends on the value of stored attributes or relationships. </a:t>
            </a:r>
            <a:endParaRPr lang="en-US" altLang="zh-CN" sz="1000">
              <a:latin typeface="ZapfHumnst BT" pitchFamily="34" charset="0"/>
            </a:endParaRPr>
          </a:p>
          <a:p>
            <a:pPr marL="228600" lvl="1" indent="-114300">
              <a:buFontTx/>
              <a:buChar char="•"/>
            </a:pPr>
            <a:r>
              <a:rPr lang="en-US" altLang="zh-CN" sz="1000">
                <a:latin typeface="ZapfHumnst BT" pitchFamily="34" charset="0"/>
              </a:rPr>
              <a:t>The subsequent flow of events depends on the type of data to be processed.</a:t>
            </a:r>
            <a:endParaRPr lang="en-US" altLang="zh-CN" sz="1000">
              <a:latin typeface="ZapfHumnst BT" pitchFamily="34" charset="0"/>
            </a:endParaRPr>
          </a:p>
          <a:p>
            <a:r>
              <a:rPr lang="en-US" altLang="zh-CN" sz="1000">
                <a:latin typeface="ZapfHumnst BT" pitchFamily="34" charset="0"/>
              </a:rPr>
              <a:t>You can use either Communication or Sequence diagrams.</a:t>
            </a:r>
            <a:endParaRPr lang="en-US" altLang="zh-CN" sz="1000">
              <a:latin typeface="ZapfHumnst BT" pitchFamily="34" charset="0"/>
            </a:endParaRPr>
          </a:p>
          <a:p>
            <a:endParaRPr lang="zh-CN" altLang="en-US" sz="1000">
              <a:latin typeface="ZapfHumnst BT" pitchFamily="34"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hdr" sz="quarter"/>
          </p:nvPr>
        </p:nvSpPr>
        <p:spPr/>
        <p:txBody>
          <a:bodyPr/>
          <a:lstStyle/>
          <a:p>
            <a:r>
              <a:rPr lang="en-US" altLang="zh-CN"/>
              <a:t>Mastering OOAD w/ UML 2.0 – Instructor Notes</a:t>
            </a:r>
            <a:endParaRPr lang="en-US" altLang="zh-CN"/>
          </a:p>
        </p:txBody>
      </p:sp>
      <p:sp>
        <p:nvSpPr>
          <p:cNvPr id="6" name="Rectangle 15"/>
          <p:cNvSpPr>
            <a:spLocks noGrp="1" noChangeArrowheads="1"/>
          </p:cNvSpPr>
          <p:nvPr>
            <p:ph type="ftr" sz="quarter" idx="4"/>
          </p:nvPr>
        </p:nvSpPr>
        <p:spPr/>
        <p:txBody>
          <a:bodyPr/>
          <a:lstStyle/>
          <a:p>
            <a:r>
              <a:rPr lang="zh-CN" altLang="en-US"/>
              <a:t>Module 6 - Use-Case Analysis</a:t>
            </a:r>
            <a:endParaRPr lang="en-US" altLang="zh-CN">
              <a:latin typeface="ZapfHumnst BT" pitchFamily="34" charset="0"/>
            </a:endParaRPr>
          </a:p>
        </p:txBody>
      </p:sp>
      <p:sp>
        <p:nvSpPr>
          <p:cNvPr id="420866" name="Text Box 2"/>
          <p:cNvSpPr txBox="1">
            <a:spLocks noChangeArrowheads="1"/>
          </p:cNvSpPr>
          <p:nvPr/>
        </p:nvSpPr>
        <p:spPr bwMode="auto">
          <a:xfrm>
            <a:off x="584200" y="1206500"/>
            <a:ext cx="1879600" cy="4375150"/>
          </a:xfrm>
          <a:prstGeom prst="rect">
            <a:avLst/>
          </a:prstGeom>
          <a:noFill/>
          <a:ln w="9525">
            <a:noFill/>
            <a:miter lim="800000"/>
          </a:ln>
          <a:effectLst/>
        </p:spPr>
        <p:txBody>
          <a:bodyPr lIns="107950" tIns="53975" rIns="107950" bIns="53975">
            <a:spAutoFit/>
          </a:bodyPr>
          <a:lstStyle/>
          <a:p>
            <a:pPr>
              <a:spcBef>
                <a:spcPct val="50000"/>
              </a:spcBef>
            </a:pPr>
            <a:r>
              <a:rPr lang="en-US" altLang="zh-CN">
                <a:latin typeface="ZapfHumnst BT" pitchFamily="34" charset="0"/>
              </a:rPr>
              <a:t>The choice of Sequence or Communication diagrams is a personal choice. This course does not recommend one over the other but describes the advantages of each.  </a:t>
            </a:r>
            <a:endParaRPr lang="en-US" altLang="zh-CN">
              <a:latin typeface="ZapfHumnst BT" pitchFamily="34" charset="0"/>
            </a:endParaRPr>
          </a:p>
          <a:p>
            <a:pPr>
              <a:spcBef>
                <a:spcPct val="50000"/>
              </a:spcBef>
            </a:pPr>
            <a:r>
              <a:rPr lang="en-US" altLang="zh-CN">
                <a:latin typeface="ZapfHumnst BT" pitchFamily="34" charset="0"/>
              </a:rPr>
              <a:t>For brainstorming, some find the Communication diagram easier — a closer visual representation of CRC cards.  </a:t>
            </a:r>
            <a:endParaRPr lang="en-US" altLang="zh-CN">
              <a:latin typeface="ZapfHumnst BT" pitchFamily="34" charset="0"/>
            </a:endParaRPr>
          </a:p>
          <a:p>
            <a:pPr>
              <a:spcBef>
                <a:spcPct val="50000"/>
              </a:spcBef>
            </a:pPr>
            <a:r>
              <a:rPr lang="en-US" altLang="zh-CN">
                <a:latin typeface="ZapfHumnst BT" pitchFamily="34" charset="0"/>
              </a:rPr>
              <a:t>The students should use whichever diagram they like best; however, you may want to recommend that they ultimately create the Communication diagram in support of finding relationships between the associated classes. Note: RUP recommends that Communication diagrams be used in Analysis and that Sequence diagrams be used in Design.  Communication diagrams get pretty unwieldy in Design.  </a:t>
            </a:r>
            <a:endParaRPr lang="en-US" altLang="zh-CN">
              <a:latin typeface="ZapfHumnst BT" pitchFamily="34" charset="0"/>
            </a:endParaRPr>
          </a:p>
        </p:txBody>
      </p:sp>
      <p:sp>
        <p:nvSpPr>
          <p:cNvPr id="420867" name="Rectangle 3"/>
          <p:cNvSpPr>
            <a:spLocks noGrp="1" noRot="1" noChangeAspect="1" noChangeArrowheads="1"/>
          </p:cNvSpPr>
          <p:nvPr>
            <p:ph type="sldImg"/>
          </p:nvPr>
        </p:nvSpPr>
        <p:spPr bwMode="auto">
          <a:xfrm>
            <a:off x="2568575" y="836613"/>
            <a:ext cx="4057650" cy="3043237"/>
          </a:xfrm>
          <a:prstGeom prst="rect">
            <a:avLst/>
          </a:prstGeom>
          <a:solidFill>
            <a:srgbClr val="FFFFFF"/>
          </a:solidFill>
          <a:ln>
            <a:solidFill>
              <a:srgbClr val="000000"/>
            </a:solidFill>
            <a:miter lim="800000"/>
          </a:ln>
        </p:spPr>
      </p:sp>
      <p:sp>
        <p:nvSpPr>
          <p:cNvPr id="420868" name="Rectangle 4"/>
          <p:cNvSpPr>
            <a:spLocks noGrp="1" noChangeArrowheads="1"/>
          </p:cNvSpPr>
          <p:nvPr>
            <p:ph type="body" idx="1"/>
          </p:nvPr>
        </p:nvSpPr>
        <p:spPr bwMode="auto">
          <a:xfrm>
            <a:off x="2549525" y="4113213"/>
            <a:ext cx="4076700" cy="3956050"/>
          </a:xfrm>
          <a:prstGeom prst="rect">
            <a:avLst/>
          </a:prstGeom>
          <a:noFill/>
          <a:ln>
            <a:miter lim="800000"/>
          </a:ln>
        </p:spPr>
        <p:txBody>
          <a:bodyPr/>
          <a:lstStyle/>
          <a:p>
            <a:r>
              <a:rPr lang="en-US" altLang="zh-CN" sz="1000">
                <a:latin typeface="ZapfHumnst BT" pitchFamily="34" charset="0"/>
              </a:rPr>
              <a:t>Sequence diagrams and Communication diagrams express similar information, but show it in different ways. </a:t>
            </a:r>
            <a:endParaRPr lang="en-US" altLang="zh-CN" sz="1000">
              <a:latin typeface="ZapfHumnst BT" pitchFamily="34" charset="0"/>
            </a:endParaRPr>
          </a:p>
          <a:p>
            <a:r>
              <a:rPr lang="en-US" altLang="zh-CN" sz="1000" b="1">
                <a:latin typeface="ZapfHumnst BT" pitchFamily="34" charset="0"/>
              </a:rPr>
              <a:t>Communication diagrams</a:t>
            </a:r>
            <a:r>
              <a:rPr lang="en-US" altLang="zh-CN" sz="1000">
                <a:latin typeface="ZapfHumnst BT" pitchFamily="34" charset="0"/>
              </a:rPr>
              <a:t> emphasize the structural collaboration of a society of objects and provide a clearer picture of the patterns of relationships and control that exist amongst the objects participating in a use case. Communication diagrams show more structural information (that is, the relationships among objects).  Communication diagrams are better for understanding all the effects on a given object and for procedural design.</a:t>
            </a:r>
            <a:endParaRPr lang="en-US" altLang="zh-CN" sz="1000">
              <a:latin typeface="ZapfHumnst BT" pitchFamily="34" charset="0"/>
            </a:endParaRPr>
          </a:p>
          <a:p>
            <a:r>
              <a:rPr lang="en-US" altLang="zh-CN" sz="1000" b="1">
                <a:latin typeface="ZapfHumnst BT" pitchFamily="34" charset="0"/>
              </a:rPr>
              <a:t>Sequence diagrams</a:t>
            </a:r>
            <a:r>
              <a:rPr lang="en-US" altLang="zh-CN" sz="1000">
                <a:latin typeface="ZapfHumnst BT" pitchFamily="34" charset="0"/>
              </a:rPr>
              <a:t> show the explicit sequence of messages and are better for real-time specifications and for complex scenarios.  A Sequence diagram includes chronological sequences, but does not include object relationships. Sequence numbers are often omitted in Sequence diagrams, in which the physical location of the arrow shows the relative sequence. On Sequence diagrams, the time dimension is easier to read, operations and parameters are easier to present, and a larger number of objects are easier to manage than in Communication diagrams.</a:t>
            </a:r>
            <a:endParaRPr lang="en-US" altLang="zh-CN" sz="1000">
              <a:latin typeface="ZapfHumnst BT" pitchFamily="34" charset="0"/>
            </a:endParaRPr>
          </a:p>
          <a:p>
            <a:r>
              <a:rPr lang="en-US" altLang="zh-CN" sz="1000">
                <a:latin typeface="ZapfHumnst BT" pitchFamily="34" charset="0"/>
              </a:rPr>
              <a:t>Both Sequence and Communication diagrams allow you to capture semantics of the use-case flow of events; they help identify objects, classes, interactions, and responsibilities; and they help validate the architecture.</a:t>
            </a:r>
            <a:endParaRPr lang="en-US" altLang="zh-CN" sz="1000">
              <a:latin typeface="ZapfHumnst BT" pitchFamily="34"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p:txBody>
          <a:bodyPr/>
          <a:lstStyle/>
          <a:p>
            <a:r>
              <a:rPr lang="en-US" altLang="zh-CN"/>
              <a:t>Mastering OOAD w/ UML 2.0 – Instructor Notes</a:t>
            </a:r>
            <a:endParaRPr lang="en-US" altLang="zh-CN"/>
          </a:p>
        </p:txBody>
      </p:sp>
      <p:sp>
        <p:nvSpPr>
          <p:cNvPr id="5" name="Rectangle 15"/>
          <p:cNvSpPr>
            <a:spLocks noGrp="1" noChangeArrowheads="1"/>
          </p:cNvSpPr>
          <p:nvPr>
            <p:ph type="ftr" sz="quarter" idx="4"/>
          </p:nvPr>
        </p:nvSpPr>
        <p:spPr/>
        <p:txBody>
          <a:bodyPr/>
          <a:lstStyle/>
          <a:p>
            <a:r>
              <a:rPr lang="zh-CN" altLang="en-US"/>
              <a:t>Module 6 - Use-Case Analysis</a:t>
            </a:r>
            <a:endParaRPr lang="en-US" altLang="zh-CN">
              <a:latin typeface="ZapfHumnst BT" pitchFamily="34" charset="0"/>
            </a:endParaRPr>
          </a:p>
        </p:txBody>
      </p:sp>
      <p:sp>
        <p:nvSpPr>
          <p:cNvPr id="429058" name="Rectangle 2"/>
          <p:cNvSpPr>
            <a:spLocks noGrp="1" noRot="1" noChangeAspect="1" noChangeArrowheads="1"/>
          </p:cNvSpPr>
          <p:nvPr>
            <p:ph type="sldImg"/>
          </p:nvPr>
        </p:nvSpPr>
        <p:spPr bwMode="auto">
          <a:xfrm>
            <a:off x="2568575" y="836613"/>
            <a:ext cx="4057650" cy="3043237"/>
          </a:xfrm>
          <a:prstGeom prst="rect">
            <a:avLst/>
          </a:prstGeom>
          <a:solidFill>
            <a:srgbClr val="FFFFFF"/>
          </a:solidFill>
          <a:ln>
            <a:solidFill>
              <a:srgbClr val="000000"/>
            </a:solidFill>
            <a:miter lim="800000"/>
          </a:ln>
        </p:spPr>
      </p:sp>
      <p:sp>
        <p:nvSpPr>
          <p:cNvPr id="429059" name="Rectangle 3"/>
          <p:cNvSpPr>
            <a:spLocks noGrp="1" noChangeArrowheads="1"/>
          </p:cNvSpPr>
          <p:nvPr>
            <p:ph type="body" idx="1"/>
          </p:nvPr>
        </p:nvSpPr>
        <p:spPr bwMode="auto">
          <a:xfrm>
            <a:off x="2549525" y="4113213"/>
            <a:ext cx="4076700" cy="3956050"/>
          </a:xfrm>
          <a:prstGeom prst="rect">
            <a:avLst/>
          </a:prstGeom>
          <a:noFill/>
          <a:ln>
            <a:miter lim="800000"/>
          </a:ln>
        </p:spPr>
        <p:txBody>
          <a:bodyPr/>
          <a:lstStyle/>
          <a:p>
            <a:r>
              <a:rPr lang="en-US" altLang="zh-CN" sz="1000">
                <a:latin typeface="ZapfHumnst BT" pitchFamily="34" charset="0"/>
              </a:rPr>
              <a:t>At this point, analysis classes have been identified and use-case responsibilities have been allocated to those classes.  This was done on a use-case-by-use-case basis, with a focus primarily on the use-case flow of events.  Now it is time to turn our attention to each of the analysis classes and see what each of the use cases will require of them. A class and its objects often participate in several Use-Case Realizations. It is important to coordinate all the requirements on a class and its objects that different Use-Case Realizations may have.</a:t>
            </a:r>
            <a:endParaRPr lang="en-US" altLang="zh-CN" sz="1000">
              <a:latin typeface="ZapfHumnst BT" pitchFamily="34" charset="0"/>
            </a:endParaRPr>
          </a:p>
          <a:p>
            <a:r>
              <a:rPr lang="en-US" altLang="zh-CN" sz="1000">
                <a:latin typeface="ZapfHumnst BT" pitchFamily="34" charset="0"/>
              </a:rPr>
              <a:t>The ultimate objective of these class-focused activities is to to document what the class knows and what the class does.  The resulting Analysis Model gives you a big picture and a visual idea of the way responsibilities are allocated and what such an allocation does to the class collaborations.  Such a view allows the analyst to spot inconsistencies in the way certain classes are treated in the system, for example, how boundary and control classes are used.</a:t>
            </a:r>
            <a:endParaRPr lang="en-US" altLang="zh-CN" sz="1000">
              <a:latin typeface="ZapfHumnst BT" pitchFamily="34" charset="0"/>
            </a:endParaRPr>
          </a:p>
          <a:p>
            <a:r>
              <a:rPr lang="en-US" altLang="zh-CN" sz="1000">
                <a:latin typeface="ZapfHumnst BT" pitchFamily="34" charset="0"/>
              </a:rPr>
              <a:t>The purpose of the Describe Responsibilities step is namely to describe the responsibilities of the analysis classes.</a:t>
            </a:r>
            <a:endParaRPr lang="en-US" altLang="zh-CN" sz="1000">
              <a:latin typeface="ZapfHumnst BT" pitchFamily="34"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hdr" sz="quarter"/>
          </p:nvPr>
        </p:nvSpPr>
        <p:spPr/>
        <p:txBody>
          <a:bodyPr/>
          <a:lstStyle/>
          <a:p>
            <a:r>
              <a:rPr lang="en-US" altLang="zh-CN"/>
              <a:t>Mastering OOAD w/ UML 2.0 – Instructor Notes</a:t>
            </a:r>
            <a:endParaRPr lang="en-US" altLang="zh-CN"/>
          </a:p>
        </p:txBody>
      </p:sp>
      <p:sp>
        <p:nvSpPr>
          <p:cNvPr id="6" name="Rectangle 15"/>
          <p:cNvSpPr>
            <a:spLocks noGrp="1" noChangeArrowheads="1"/>
          </p:cNvSpPr>
          <p:nvPr>
            <p:ph type="ftr" sz="quarter" idx="4"/>
          </p:nvPr>
        </p:nvSpPr>
        <p:spPr/>
        <p:txBody>
          <a:bodyPr/>
          <a:lstStyle/>
          <a:p>
            <a:r>
              <a:rPr lang="zh-CN" altLang="en-US"/>
              <a:t>Module 6 - Use-Case Analysis</a:t>
            </a:r>
            <a:endParaRPr lang="en-US" altLang="zh-CN">
              <a:latin typeface="ZapfHumnst BT" pitchFamily="34" charset="0"/>
            </a:endParaRPr>
          </a:p>
        </p:txBody>
      </p:sp>
      <p:sp>
        <p:nvSpPr>
          <p:cNvPr id="431106" name="Text Box 2"/>
          <p:cNvSpPr txBox="1">
            <a:spLocks noChangeArrowheads="1"/>
          </p:cNvSpPr>
          <p:nvPr/>
        </p:nvSpPr>
        <p:spPr bwMode="auto">
          <a:xfrm>
            <a:off x="584200" y="1206500"/>
            <a:ext cx="1897063" cy="4054475"/>
          </a:xfrm>
          <a:prstGeom prst="rect">
            <a:avLst/>
          </a:prstGeom>
          <a:noFill/>
          <a:ln w="12700">
            <a:noFill/>
            <a:miter lim="800000"/>
            <a:headEnd type="none" w="sm" len="sm"/>
            <a:tailEnd type="none" w="lg" len="lg"/>
          </a:ln>
          <a:effectLst/>
        </p:spPr>
        <p:txBody>
          <a:bodyPr>
            <a:spAutoFit/>
          </a:bodyPr>
          <a:lstStyle/>
          <a:p>
            <a:r>
              <a:rPr lang="en-US" altLang="zh-CN">
                <a:latin typeface="ZapfHumnst BT" pitchFamily="34" charset="0"/>
              </a:rPr>
              <a:t>The goal is to get a sense of what the class does. This drives the definition of design elements in Identify Design Elements and the operations in Class Design. It can be used to determine whether classes should be split, combined, or otherwise manipulated.</a:t>
            </a:r>
            <a:endParaRPr lang="en-US" altLang="zh-CN">
              <a:latin typeface="ZapfHumnst BT" pitchFamily="34" charset="0"/>
            </a:endParaRPr>
          </a:p>
          <a:p>
            <a:endParaRPr lang="en-US" altLang="zh-CN">
              <a:latin typeface="ZapfHumnst BT" pitchFamily="34" charset="0"/>
            </a:endParaRPr>
          </a:p>
          <a:p>
            <a:r>
              <a:rPr lang="en-US" altLang="zh-CN">
                <a:latin typeface="ZapfHumnst BT" pitchFamily="34" charset="0"/>
              </a:rPr>
              <a:t>Analysis class responsibilities are essentially a first-cut of class operations.</a:t>
            </a:r>
            <a:endParaRPr lang="en-US" altLang="zh-CN">
              <a:latin typeface="ZapfHumnst BT" pitchFamily="34" charset="0"/>
            </a:endParaRPr>
          </a:p>
          <a:p>
            <a:endParaRPr lang="en-US" altLang="zh-CN">
              <a:latin typeface="ZapfHumnst BT" pitchFamily="34" charset="0"/>
            </a:endParaRPr>
          </a:p>
          <a:p>
            <a:r>
              <a:rPr lang="en-US" altLang="zh-CN">
                <a:latin typeface="ZapfHumnst BT" pitchFamily="34" charset="0"/>
              </a:rPr>
              <a:t>That all objects can be created and deleted goes without saying; don’t restate the obvious unless the object performs some special behavior when it is created or deleted. (Some objects cannot be removed if certain relationships exist.)</a:t>
            </a:r>
            <a:endParaRPr lang="en-US" altLang="zh-CN">
              <a:latin typeface="ZapfHumnst BT" pitchFamily="34" charset="0"/>
            </a:endParaRPr>
          </a:p>
          <a:p>
            <a:endParaRPr lang="en-US" altLang="zh-CN">
              <a:latin typeface="ZapfHumnst BT" pitchFamily="34" charset="0"/>
            </a:endParaRPr>
          </a:p>
          <a:p>
            <a:endParaRPr lang="zh-CN" altLang="en-US">
              <a:latin typeface="ZapfHumnst BT" pitchFamily="34" charset="0"/>
            </a:endParaRPr>
          </a:p>
        </p:txBody>
      </p:sp>
      <p:sp>
        <p:nvSpPr>
          <p:cNvPr id="431107" name="Rectangle 3"/>
          <p:cNvSpPr>
            <a:spLocks noGrp="1" noRot="1" noChangeAspect="1" noChangeArrowheads="1"/>
          </p:cNvSpPr>
          <p:nvPr>
            <p:ph type="sldImg"/>
          </p:nvPr>
        </p:nvSpPr>
        <p:spPr bwMode="auto">
          <a:xfrm>
            <a:off x="2568575" y="836613"/>
            <a:ext cx="4057650" cy="3043237"/>
          </a:xfrm>
          <a:prstGeom prst="rect">
            <a:avLst/>
          </a:prstGeom>
          <a:solidFill>
            <a:srgbClr val="FFFFFF"/>
          </a:solidFill>
          <a:ln>
            <a:solidFill>
              <a:srgbClr val="000000"/>
            </a:solidFill>
            <a:miter lim="800000"/>
          </a:ln>
        </p:spPr>
      </p:sp>
      <p:sp>
        <p:nvSpPr>
          <p:cNvPr id="431108" name="Rectangle 4"/>
          <p:cNvSpPr>
            <a:spLocks noGrp="1" noChangeArrowheads="1"/>
          </p:cNvSpPr>
          <p:nvPr>
            <p:ph type="body" idx="1"/>
          </p:nvPr>
        </p:nvSpPr>
        <p:spPr bwMode="auto">
          <a:xfrm>
            <a:off x="2549525" y="4113213"/>
            <a:ext cx="4076700" cy="3956050"/>
          </a:xfrm>
          <a:prstGeom prst="rect">
            <a:avLst/>
          </a:prstGeom>
          <a:noFill/>
          <a:ln>
            <a:miter lim="800000"/>
          </a:ln>
        </p:spPr>
        <p:txBody>
          <a:bodyPr/>
          <a:lstStyle/>
          <a:p>
            <a:r>
              <a:rPr lang="en-US" altLang="zh-CN" sz="1000">
                <a:latin typeface="ZapfHumnst BT" pitchFamily="34" charset="0"/>
              </a:rPr>
              <a:t>A responsibility is a statement of something an object can be asked to provide. Responsibilities evolve into one (or more) operations on classes in design; they can be characterized as:</a:t>
            </a:r>
            <a:endParaRPr lang="en-US" altLang="zh-CN" sz="1000">
              <a:latin typeface="ZapfHumnst BT" pitchFamily="34" charset="0"/>
            </a:endParaRPr>
          </a:p>
          <a:p>
            <a:pPr marL="228600" lvl="1" indent="-114300">
              <a:buFontTx/>
              <a:buChar char="•"/>
            </a:pPr>
            <a:r>
              <a:rPr lang="en-US" altLang="zh-CN" sz="1000">
                <a:latin typeface="ZapfHumnst BT" pitchFamily="34" charset="0"/>
              </a:rPr>
              <a:t>The actions that the object can perform.</a:t>
            </a:r>
            <a:endParaRPr lang="en-US" altLang="zh-CN" sz="1000">
              <a:latin typeface="ZapfHumnst BT" pitchFamily="34" charset="0"/>
            </a:endParaRPr>
          </a:p>
          <a:p>
            <a:pPr marL="228600" lvl="1" indent="-114300">
              <a:buFontTx/>
              <a:buChar char="•"/>
            </a:pPr>
            <a:r>
              <a:rPr lang="en-US" altLang="zh-CN" sz="1000">
                <a:latin typeface="ZapfHumnst BT" pitchFamily="34" charset="0"/>
              </a:rPr>
              <a:t>The knowledge that the object maintains and provides to other objects.</a:t>
            </a:r>
            <a:endParaRPr lang="en-US" altLang="zh-CN" sz="1000">
              <a:latin typeface="ZapfHumnst BT" pitchFamily="34" charset="0"/>
            </a:endParaRPr>
          </a:p>
          <a:p>
            <a:r>
              <a:rPr lang="en-US" altLang="zh-CN" sz="1000">
                <a:latin typeface="ZapfHumnst BT" pitchFamily="34" charset="0"/>
              </a:rPr>
              <a:t>Responsibilities are derived from messages on Interaction diagrams. For each message, examine the class of the object to which the message is sent. If the responsibility does not yet exist, create a new responsibility that provides the requested behavior.</a:t>
            </a:r>
            <a:endParaRPr lang="en-US" altLang="zh-CN" sz="1000">
              <a:latin typeface="ZapfHumnst BT" pitchFamily="34" charset="0"/>
            </a:endParaRPr>
          </a:p>
          <a:p>
            <a:r>
              <a:rPr lang="en-US" altLang="zh-CN" sz="1000">
                <a:latin typeface="ZapfHumnst BT" pitchFamily="34" charset="0"/>
              </a:rPr>
              <a:t>Other responsibilities will derive from nonfunctional requirements. When you create a new responsibility, check the nonfunctional requirements to see if there are related requirements that apply. Either augment the description of the responsibility, or create a new responsibility to reflect this.</a:t>
            </a:r>
            <a:endParaRPr lang="en-US" altLang="zh-CN" sz="1000">
              <a:latin typeface="ZapfHumnst BT" pitchFamily="34" charset="0"/>
            </a:endParaRPr>
          </a:p>
          <a:p>
            <a:r>
              <a:rPr lang="en-US" altLang="zh-CN" sz="1000">
                <a:latin typeface="ZapfHumnst BT" pitchFamily="34" charset="0"/>
              </a:rPr>
              <a:t>Analysis class responsibilities can be documented in one of two ways:</a:t>
            </a:r>
            <a:endParaRPr lang="en-US" altLang="zh-CN" sz="1000">
              <a:latin typeface="ZapfHumnst BT" pitchFamily="34" charset="0"/>
            </a:endParaRPr>
          </a:p>
          <a:p>
            <a:pPr marL="228600" lvl="1" indent="-114300">
              <a:buFontTx/>
              <a:buChar char="•"/>
            </a:pPr>
            <a:r>
              <a:rPr lang="en-US" altLang="zh-CN" sz="1000">
                <a:latin typeface="ZapfHumnst BT" pitchFamily="34" charset="0"/>
              </a:rPr>
              <a:t>As “analysis” </a:t>
            </a:r>
            <a:r>
              <a:rPr lang="en-US" altLang="zh-CN" sz="1000" b="1">
                <a:latin typeface="ZapfHumnst BT" pitchFamily="34" charset="0"/>
              </a:rPr>
              <a:t>operations</a:t>
            </a:r>
            <a:r>
              <a:rPr lang="en-US" altLang="zh-CN" sz="1000">
                <a:latin typeface="ZapfHumnst BT" pitchFamily="34" charset="0"/>
              </a:rPr>
              <a:t>: When this approach is chosen, it is important that some sort of naming convention be used.  This naming convention indicates that the operation is being used to describe the responsibilities of the analysis class and that these “analysis” operations WILL PROBABLY change/evolve in design. </a:t>
            </a:r>
            <a:endParaRPr lang="en-US" altLang="zh-CN" sz="1000">
              <a:latin typeface="ZapfHumnst BT" pitchFamily="34" charset="0"/>
            </a:endParaRPr>
          </a:p>
          <a:p>
            <a:pPr marL="228600" lvl="1" indent="-114300">
              <a:buFontTx/>
              <a:buChar char="•"/>
            </a:pPr>
            <a:r>
              <a:rPr lang="en-US" altLang="zh-CN" sz="1000" b="1">
                <a:latin typeface="ZapfHumnst BT" pitchFamily="34" charset="0"/>
              </a:rPr>
              <a:t>Textually</a:t>
            </a:r>
            <a:r>
              <a:rPr lang="en-US" altLang="zh-CN" sz="1000">
                <a:latin typeface="ZapfHumnst BT" pitchFamily="34" charset="0"/>
              </a:rPr>
              <a:t>: In this approach, the analysis class responsibilities are documented in the description of the analysis classes.</a:t>
            </a:r>
            <a:endParaRPr lang="en-US" altLang="zh-CN" sz="1000">
              <a:latin typeface="ZapfHumnst BT" pitchFamily="34" charset="0"/>
            </a:endParaRPr>
          </a:p>
          <a:p>
            <a:r>
              <a:rPr lang="en-US" altLang="zh-CN" sz="1000">
                <a:latin typeface="ZapfHumnst BT" pitchFamily="34" charset="0"/>
              </a:rPr>
              <a:t>For the OOAD course example, we will use the “analysis” operation approach. The naming convention that will be used is that the “analysis” operation name will be preceded by '//'.</a:t>
            </a:r>
            <a:endParaRPr lang="en-US" altLang="zh-CN" sz="1000">
              <a:latin typeface="ZapfHumnst BT" pitchFamily="34"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hdr" sz="quarter"/>
          </p:nvPr>
        </p:nvSpPr>
        <p:spPr/>
        <p:txBody>
          <a:bodyPr/>
          <a:lstStyle/>
          <a:p>
            <a:r>
              <a:rPr lang="en-US" altLang="zh-CN"/>
              <a:t>Mastering OOAD w/ UML 2.0 – Instructor Notes</a:t>
            </a:r>
            <a:endParaRPr lang="en-US" altLang="zh-CN"/>
          </a:p>
        </p:txBody>
      </p:sp>
      <p:sp>
        <p:nvSpPr>
          <p:cNvPr id="6" name="Rectangle 15"/>
          <p:cNvSpPr>
            <a:spLocks noGrp="1" noChangeArrowheads="1"/>
          </p:cNvSpPr>
          <p:nvPr>
            <p:ph type="ftr" sz="quarter" idx="4"/>
          </p:nvPr>
        </p:nvSpPr>
        <p:spPr/>
        <p:txBody>
          <a:bodyPr/>
          <a:lstStyle/>
          <a:p>
            <a:r>
              <a:rPr lang="zh-CN" altLang="en-US"/>
              <a:t>Module 6 - Use-Case Analysis</a:t>
            </a:r>
            <a:endParaRPr lang="en-US" altLang="zh-CN">
              <a:latin typeface="ZapfHumnst BT" pitchFamily="34" charset="0"/>
            </a:endParaRPr>
          </a:p>
        </p:txBody>
      </p:sp>
      <p:sp>
        <p:nvSpPr>
          <p:cNvPr id="657410" name="Text Box 2"/>
          <p:cNvSpPr txBox="1">
            <a:spLocks noChangeArrowheads="1"/>
          </p:cNvSpPr>
          <p:nvPr/>
        </p:nvSpPr>
        <p:spPr bwMode="auto">
          <a:xfrm>
            <a:off x="584200" y="1206500"/>
            <a:ext cx="1900238" cy="3613150"/>
          </a:xfrm>
          <a:prstGeom prst="rect">
            <a:avLst/>
          </a:prstGeom>
          <a:noFill/>
          <a:ln w="9525">
            <a:noFill/>
            <a:miter lim="800000"/>
          </a:ln>
          <a:effectLst/>
        </p:spPr>
        <p:txBody>
          <a:bodyPr lIns="107950" tIns="53975" rIns="107950" bIns="53975">
            <a:spAutoFit/>
          </a:bodyPr>
          <a:lstStyle/>
          <a:p>
            <a:pPr>
              <a:spcBef>
                <a:spcPct val="50000"/>
              </a:spcBef>
            </a:pPr>
            <a:r>
              <a:rPr lang="en-US" altLang="zh-CN">
                <a:latin typeface="ZapfHumnst BT" pitchFamily="34" charset="0"/>
              </a:rPr>
              <a:t>The VOPC provides a static view of the Use-Case Realization, whereas the Interaction diagrams provide a dynamic view. Looking at all of the classes participating in the use case can be helpful when assessing the consistency and overall responsibility allocation.  </a:t>
            </a:r>
            <a:endParaRPr lang="en-US" altLang="zh-CN">
              <a:latin typeface="ZapfHumnst BT" pitchFamily="34" charset="0"/>
            </a:endParaRPr>
          </a:p>
          <a:p>
            <a:pPr>
              <a:spcBef>
                <a:spcPct val="50000"/>
              </a:spcBef>
            </a:pPr>
            <a:r>
              <a:rPr lang="en-US" altLang="zh-CN">
                <a:latin typeface="ZapfHumnst BT" pitchFamily="34" charset="0"/>
              </a:rPr>
              <a:t>Emphasize that the use of slashes in the analysis class operation name (“//”) is a CONVENTION for identifying responsibilities.</a:t>
            </a:r>
            <a:endParaRPr lang="en-US" altLang="zh-CN">
              <a:latin typeface="ZapfHumnst BT" pitchFamily="34" charset="0"/>
            </a:endParaRPr>
          </a:p>
          <a:p>
            <a:pPr>
              <a:spcBef>
                <a:spcPct val="50000"/>
              </a:spcBef>
            </a:pPr>
            <a:r>
              <a:rPr lang="en-US" altLang="zh-CN">
                <a:latin typeface="ZapfHumnst BT" pitchFamily="34" charset="0"/>
              </a:rPr>
              <a:t>Compare this with the Sequence diagram on slide 31 and the Communication diagram on slide 33. Each instance on that Sequence diagram has a class on the VOPC.</a:t>
            </a:r>
            <a:endParaRPr lang="en-US" altLang="zh-CN">
              <a:latin typeface="ZapfHumnst BT" pitchFamily="34" charset="0"/>
            </a:endParaRPr>
          </a:p>
        </p:txBody>
      </p:sp>
      <p:sp>
        <p:nvSpPr>
          <p:cNvPr id="657411" name="Rectangle 3"/>
          <p:cNvSpPr>
            <a:spLocks noGrp="1" noRot="1" noChangeAspect="1" noChangeArrowheads="1" noTextEdit="1"/>
          </p:cNvSpPr>
          <p:nvPr>
            <p:ph type="sldImg"/>
          </p:nvPr>
        </p:nvSpPr>
        <p:spPr>
          <a:xfrm>
            <a:off x="2568575" y="836613"/>
            <a:ext cx="4057650" cy="3043237"/>
          </a:xfrm>
        </p:spPr>
      </p:sp>
      <p:sp>
        <p:nvSpPr>
          <p:cNvPr id="657412" name="Rectangle 4"/>
          <p:cNvSpPr>
            <a:spLocks noGrp="1" noChangeArrowheads="1"/>
          </p:cNvSpPr>
          <p:nvPr>
            <p:ph type="body" idx="1"/>
          </p:nvPr>
        </p:nvSpPr>
        <p:spPr>
          <a:xfrm>
            <a:off x="2549525" y="4113213"/>
            <a:ext cx="4076700" cy="3956050"/>
          </a:xfrm>
          <a:noFill/>
        </p:spPr>
        <p:txBody>
          <a:bodyPr/>
          <a:lstStyle/>
          <a:p>
            <a:r>
              <a:rPr lang="en-US" altLang="zh-CN" sz="1000">
                <a:latin typeface="ZapfHumnst BT" pitchFamily="34" charset="0"/>
              </a:rPr>
              <a:t>The View of Participating Classes (VOPC) class diagram contains the classes whose instances participate in the Use-Case Realization Interaction diagrams, as well as the relationships required to support the interactions. We will discuss the relationships later in this module.  Right now, we are most interested in what classes have been identified, and what responsibilities have been allocated to those classes.</a:t>
            </a:r>
            <a:endParaRPr lang="en-US" altLang="zh-CN" sz="1000">
              <a:latin typeface="ZapfHumnst BT" pitchFamily="34" charset="0"/>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hdr" sz="quarter"/>
          </p:nvPr>
        </p:nvSpPr>
        <p:spPr/>
        <p:txBody>
          <a:bodyPr/>
          <a:lstStyle/>
          <a:p>
            <a:r>
              <a:rPr lang="en-US" altLang="zh-CN"/>
              <a:t>Mastering OOAD w/ UML 2.0 – Instructor Notes</a:t>
            </a:r>
            <a:endParaRPr lang="en-US" altLang="zh-CN"/>
          </a:p>
        </p:txBody>
      </p:sp>
      <p:sp>
        <p:nvSpPr>
          <p:cNvPr id="6" name="Rectangle 15"/>
          <p:cNvSpPr>
            <a:spLocks noGrp="1" noChangeArrowheads="1"/>
          </p:cNvSpPr>
          <p:nvPr>
            <p:ph type="ftr" sz="quarter" idx="4"/>
          </p:nvPr>
        </p:nvSpPr>
        <p:spPr/>
        <p:txBody>
          <a:bodyPr/>
          <a:lstStyle/>
          <a:p>
            <a:r>
              <a:rPr lang="zh-CN" altLang="en-US"/>
              <a:t>Module 6 - Use-Case Analysis</a:t>
            </a:r>
            <a:endParaRPr lang="en-US" altLang="zh-CN">
              <a:latin typeface="ZapfHumnst BT" pitchFamily="34" charset="0"/>
            </a:endParaRPr>
          </a:p>
        </p:txBody>
      </p:sp>
      <p:sp>
        <p:nvSpPr>
          <p:cNvPr id="435202" name="Text Box 2"/>
          <p:cNvSpPr txBox="1">
            <a:spLocks noChangeArrowheads="1"/>
          </p:cNvSpPr>
          <p:nvPr/>
        </p:nvSpPr>
        <p:spPr bwMode="auto">
          <a:xfrm>
            <a:off x="584200" y="1206500"/>
            <a:ext cx="1897063" cy="3140075"/>
          </a:xfrm>
          <a:prstGeom prst="rect">
            <a:avLst/>
          </a:prstGeom>
          <a:noFill/>
          <a:ln w="12700">
            <a:noFill/>
            <a:miter lim="800000"/>
            <a:headEnd type="none" w="sm" len="sm"/>
            <a:tailEnd type="none" w="lg" len="lg"/>
          </a:ln>
          <a:effectLst/>
        </p:spPr>
        <p:txBody>
          <a:bodyPr>
            <a:spAutoFit/>
          </a:bodyPr>
          <a:lstStyle/>
          <a:p>
            <a:pPr>
              <a:spcBef>
                <a:spcPct val="50000"/>
              </a:spcBef>
            </a:pPr>
            <a:r>
              <a:rPr lang="en-US" altLang="zh-CN">
                <a:latin typeface="ZapfHumnst BT" pitchFamily="34" charset="0"/>
              </a:rPr>
              <a:t>Humorous example of disjoint responsibilities:</a:t>
            </a:r>
            <a:endParaRPr lang="en-US" altLang="zh-CN">
              <a:latin typeface="ZapfHumnst BT" pitchFamily="34" charset="0"/>
            </a:endParaRPr>
          </a:p>
          <a:p>
            <a:pPr>
              <a:spcBef>
                <a:spcPct val="50000"/>
              </a:spcBef>
            </a:pPr>
            <a:r>
              <a:rPr lang="en-US" altLang="zh-CN">
                <a:latin typeface="ZapfHumnst BT" pitchFamily="34" charset="0"/>
              </a:rPr>
              <a:t>“Class A does this and makes peanut butter and jelly sandwiches.”</a:t>
            </a:r>
            <a:endParaRPr lang="en-US" altLang="zh-CN">
              <a:latin typeface="ZapfHumnst BT" pitchFamily="34" charset="0"/>
            </a:endParaRPr>
          </a:p>
          <a:p>
            <a:pPr>
              <a:spcBef>
                <a:spcPct val="50000"/>
              </a:spcBef>
            </a:pPr>
            <a:r>
              <a:rPr lang="en-US" altLang="zh-CN">
                <a:latin typeface="ZapfHumnst BT" pitchFamily="34" charset="0"/>
              </a:rPr>
              <a:t>Be wary of a class that does everything.</a:t>
            </a:r>
            <a:endParaRPr lang="en-US" altLang="zh-CN">
              <a:latin typeface="ZapfHumnst BT" pitchFamily="34" charset="0"/>
            </a:endParaRPr>
          </a:p>
          <a:p>
            <a:pPr>
              <a:spcBef>
                <a:spcPct val="50000"/>
              </a:spcBef>
            </a:pPr>
            <a:r>
              <a:rPr lang="en-US" altLang="zh-CN">
                <a:latin typeface="ZapfHumnst BT" pitchFamily="34" charset="0"/>
              </a:rPr>
              <a:t>Each analysis class should have several responsibilities; a class with only one responsibility is probably too simple, while one with a dozen or more is pushing the limit of reasonability and should potentially be split into several classes.</a:t>
            </a:r>
            <a:endParaRPr lang="en-US" altLang="zh-CN">
              <a:latin typeface="ZapfHumnst BT" pitchFamily="34" charset="0"/>
            </a:endParaRPr>
          </a:p>
          <a:p>
            <a:pPr>
              <a:spcBef>
                <a:spcPct val="50000"/>
              </a:spcBef>
            </a:pPr>
            <a:r>
              <a:rPr lang="en-US" altLang="zh-CN">
                <a:latin typeface="ZapfHumnst BT" pitchFamily="34" charset="0"/>
              </a:rPr>
              <a:t>Make sure that the allocation of responsibilities is appropriate.</a:t>
            </a:r>
            <a:endParaRPr lang="en-US" altLang="zh-CN">
              <a:latin typeface="ZapfHumnst BT" pitchFamily="34" charset="0"/>
            </a:endParaRPr>
          </a:p>
        </p:txBody>
      </p:sp>
      <p:sp>
        <p:nvSpPr>
          <p:cNvPr id="435203" name="Rectangle 3"/>
          <p:cNvSpPr>
            <a:spLocks noGrp="1" noRot="1" noChangeAspect="1" noChangeArrowheads="1"/>
          </p:cNvSpPr>
          <p:nvPr>
            <p:ph type="sldImg"/>
          </p:nvPr>
        </p:nvSpPr>
        <p:spPr bwMode="auto">
          <a:xfrm>
            <a:off x="2568575" y="836613"/>
            <a:ext cx="4057650" cy="3043237"/>
          </a:xfrm>
          <a:prstGeom prst="rect">
            <a:avLst/>
          </a:prstGeom>
          <a:solidFill>
            <a:srgbClr val="FFFFFF"/>
          </a:solidFill>
          <a:ln>
            <a:solidFill>
              <a:srgbClr val="000000"/>
            </a:solidFill>
            <a:miter lim="800000"/>
          </a:ln>
        </p:spPr>
      </p:sp>
      <p:sp>
        <p:nvSpPr>
          <p:cNvPr id="435204" name="Rectangle 4"/>
          <p:cNvSpPr>
            <a:spLocks noGrp="1" noChangeArrowheads="1"/>
          </p:cNvSpPr>
          <p:nvPr>
            <p:ph type="body" idx="1"/>
          </p:nvPr>
        </p:nvSpPr>
        <p:spPr bwMode="auto">
          <a:xfrm>
            <a:off x="2549525" y="4113213"/>
            <a:ext cx="4076700" cy="3956050"/>
          </a:xfrm>
          <a:prstGeom prst="rect">
            <a:avLst/>
          </a:prstGeom>
          <a:noFill/>
          <a:ln>
            <a:miter lim="800000"/>
          </a:ln>
        </p:spPr>
        <p:txBody>
          <a:bodyPr/>
          <a:lstStyle/>
          <a:p>
            <a:r>
              <a:rPr lang="en-US" altLang="zh-CN" sz="1000">
                <a:latin typeface="ZapfHumnst BT" pitchFamily="34" charset="0"/>
              </a:rPr>
              <a:t>Examine classes to ensure they have consistent responsibilities. When a class’s responsibilities are disjoint, split the object into two or more classes. Update the Interaction diagrams accordingly. </a:t>
            </a:r>
            <a:endParaRPr lang="en-US" altLang="zh-CN" sz="1000">
              <a:latin typeface="ZapfHumnst BT" pitchFamily="34" charset="0"/>
            </a:endParaRPr>
          </a:p>
          <a:p>
            <a:r>
              <a:rPr lang="en-US" altLang="zh-CN" sz="1000">
                <a:latin typeface="ZapfHumnst BT" pitchFamily="34" charset="0"/>
              </a:rPr>
              <a:t>Examine classes to ensure that there are not two classes with similar responsibilities. When classes have similar responsibilities, combine them and update the Interaction diagrams accordingly. </a:t>
            </a:r>
            <a:endParaRPr lang="en-US" altLang="zh-CN" sz="1000">
              <a:latin typeface="ZapfHumnst BT" pitchFamily="34" charset="0"/>
            </a:endParaRPr>
          </a:p>
          <a:p>
            <a:r>
              <a:rPr lang="en-US" altLang="zh-CN" sz="1000">
                <a:latin typeface="ZapfHumnst BT" pitchFamily="34" charset="0"/>
              </a:rPr>
              <a:t>Sometimes a better distribution of behavior becomes evident while you are working on another Interaction diagram. In this case, go back to the previous Interaction diagram and redo it. It is better (and easier) to change things now than later in design. Take the time to set the diagrams right, but do not get hungup trying to optimize the class interactions. </a:t>
            </a:r>
            <a:endParaRPr lang="en-US" altLang="zh-CN" sz="1000">
              <a:latin typeface="ZapfHumnst BT" pitchFamily="34" charset="0"/>
            </a:endParaRPr>
          </a:p>
          <a:p>
            <a:r>
              <a:rPr lang="en-US" altLang="zh-CN" sz="1000">
                <a:latin typeface="ZapfHumnst BT" pitchFamily="34" charset="0"/>
              </a:rPr>
              <a:t>A class with only one responsibility is not a problem, per se, but it should raise questions on why it is needed. Be prepared to challenge and justify the existence of all classes.</a:t>
            </a:r>
            <a:endParaRPr lang="en-US" altLang="zh-CN" sz="1000">
              <a:latin typeface="ZapfHumnst BT" pitchFamily="34" charset="0"/>
            </a:endParaRPr>
          </a:p>
          <a:p>
            <a:endParaRPr lang="en-US" altLang="zh-CN" sz="1000">
              <a:latin typeface="ZapfHumnst BT" pitchFamily="34" charset="0"/>
            </a:endParaRPr>
          </a:p>
          <a:p>
            <a:endParaRPr lang="en-US" altLang="zh-CN" sz="1000">
              <a:latin typeface="ZapfHumnst BT" pitchFamily="34" charset="0"/>
            </a:endParaRPr>
          </a:p>
          <a:p>
            <a:endParaRPr lang="zh-CN" altLang="en-US" sz="1000">
              <a:latin typeface="ZapfHumnst BT" pitchFamily="34" charset="0"/>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hdr" sz="quarter"/>
          </p:nvPr>
        </p:nvSpPr>
        <p:spPr/>
        <p:txBody>
          <a:bodyPr/>
          <a:lstStyle/>
          <a:p>
            <a:r>
              <a:rPr lang="en-US" altLang="zh-CN"/>
              <a:t>Mastering OOAD w/ UML 2.0 – Instructor Notes</a:t>
            </a:r>
            <a:endParaRPr lang="en-US" altLang="zh-CN"/>
          </a:p>
        </p:txBody>
      </p:sp>
      <p:sp>
        <p:nvSpPr>
          <p:cNvPr id="6" name="Rectangle 15"/>
          <p:cNvSpPr>
            <a:spLocks noGrp="1" noChangeArrowheads="1"/>
          </p:cNvSpPr>
          <p:nvPr>
            <p:ph type="ftr" sz="quarter" idx="4"/>
          </p:nvPr>
        </p:nvSpPr>
        <p:spPr/>
        <p:txBody>
          <a:bodyPr/>
          <a:lstStyle/>
          <a:p>
            <a:r>
              <a:rPr lang="zh-CN" altLang="en-US"/>
              <a:t>Module 6 - Use-Case Analysis</a:t>
            </a:r>
            <a:endParaRPr lang="en-US" altLang="zh-CN">
              <a:latin typeface="ZapfHumnst BT" pitchFamily="34" charset="0"/>
            </a:endParaRPr>
          </a:p>
        </p:txBody>
      </p:sp>
      <p:sp>
        <p:nvSpPr>
          <p:cNvPr id="437250" name="Text Box 2"/>
          <p:cNvSpPr txBox="1">
            <a:spLocks noChangeArrowheads="1"/>
          </p:cNvSpPr>
          <p:nvPr/>
        </p:nvSpPr>
        <p:spPr bwMode="auto">
          <a:xfrm>
            <a:off x="584200" y="1206500"/>
            <a:ext cx="1895475" cy="2759075"/>
          </a:xfrm>
          <a:prstGeom prst="rect">
            <a:avLst/>
          </a:prstGeom>
          <a:noFill/>
          <a:ln w="12700">
            <a:noFill/>
            <a:miter lim="800000"/>
            <a:headEnd type="none" w="sm" len="sm"/>
            <a:tailEnd type="none" w="lg" len="lg"/>
          </a:ln>
          <a:effectLst/>
        </p:spPr>
        <p:txBody>
          <a:bodyPr>
            <a:spAutoFit/>
          </a:bodyPr>
          <a:lstStyle/>
          <a:p>
            <a:r>
              <a:rPr lang="en-US" altLang="zh-CN">
                <a:latin typeface="ZapfHumnst BT" pitchFamily="34" charset="0"/>
              </a:rPr>
              <a:t>Just keep in mind that analysis modeling is just “structured doodling” — it’s good to get an idea what the dependencies are, but since many of the analysis classes will end up morphing into something else later on (for example, subsystems, components, split classes, combined classes), some of the work done in Analysis may be thrown away. Be careful not to assign too much value to the early results of Analysis. </a:t>
            </a:r>
            <a:endParaRPr lang="en-US" altLang="zh-CN">
              <a:latin typeface="ZapfHumnst BT" pitchFamily="34" charset="0"/>
            </a:endParaRPr>
          </a:p>
          <a:p>
            <a:pPr>
              <a:spcBef>
                <a:spcPct val="50000"/>
              </a:spcBef>
            </a:pPr>
            <a:endParaRPr lang="zh-CN" altLang="en-US">
              <a:latin typeface="ZapfHumnst BT" pitchFamily="34" charset="0"/>
            </a:endParaRPr>
          </a:p>
        </p:txBody>
      </p:sp>
      <p:sp>
        <p:nvSpPr>
          <p:cNvPr id="437251" name="Rectangle 3"/>
          <p:cNvSpPr>
            <a:spLocks noGrp="1" noRot="1" noChangeAspect="1" noChangeArrowheads="1"/>
          </p:cNvSpPr>
          <p:nvPr>
            <p:ph type="sldImg"/>
          </p:nvPr>
        </p:nvSpPr>
        <p:spPr bwMode="auto">
          <a:xfrm>
            <a:off x="2568575" y="836613"/>
            <a:ext cx="4057650" cy="3043237"/>
          </a:xfrm>
          <a:prstGeom prst="rect">
            <a:avLst/>
          </a:prstGeom>
          <a:solidFill>
            <a:srgbClr val="FFFFFF"/>
          </a:solidFill>
          <a:ln>
            <a:solidFill>
              <a:srgbClr val="000000"/>
            </a:solidFill>
            <a:miter lim="800000"/>
          </a:ln>
        </p:spPr>
      </p:sp>
      <p:sp>
        <p:nvSpPr>
          <p:cNvPr id="437252" name="Rectangle 4"/>
          <p:cNvSpPr>
            <a:spLocks noGrp="1" noChangeArrowheads="1"/>
          </p:cNvSpPr>
          <p:nvPr>
            <p:ph type="body" idx="1"/>
          </p:nvPr>
        </p:nvSpPr>
        <p:spPr bwMode="auto">
          <a:xfrm>
            <a:off x="2549525" y="4113213"/>
            <a:ext cx="4076700" cy="3956050"/>
          </a:xfrm>
          <a:prstGeom prst="rect">
            <a:avLst/>
          </a:prstGeom>
          <a:noFill/>
          <a:ln>
            <a:miter lim="800000"/>
          </a:ln>
        </p:spPr>
        <p:txBody>
          <a:bodyPr/>
          <a:lstStyle/>
          <a:p>
            <a:r>
              <a:rPr lang="en-US" altLang="zh-CN" sz="1000">
                <a:latin typeface="ZapfHumnst BT" pitchFamily="34" charset="0"/>
              </a:rPr>
              <a:t>Now that we have defined the analysis classes and their responsibilities, and have an understanding of how they need to collaborate, we can continue our documentation of the analysis classes by describing their attributes and associations.</a:t>
            </a:r>
            <a:endParaRPr lang="en-US" altLang="zh-CN" sz="1000">
              <a:latin typeface="ZapfHumnst BT" pitchFamily="34" charset="0"/>
            </a:endParaRPr>
          </a:p>
          <a:p>
            <a:r>
              <a:rPr lang="en-US" altLang="zh-CN" sz="1000">
                <a:latin typeface="ZapfHumnst BT" pitchFamily="34" charset="0"/>
              </a:rPr>
              <a:t>The purpose of Describe Attributes and Operations is to: </a:t>
            </a:r>
            <a:endParaRPr lang="en-US" altLang="zh-CN" sz="1000">
              <a:latin typeface="ZapfHumnst BT" pitchFamily="34" charset="0"/>
            </a:endParaRPr>
          </a:p>
          <a:p>
            <a:pPr marL="228600" lvl="1" indent="-114300">
              <a:buFontTx/>
              <a:buChar char="•"/>
            </a:pPr>
            <a:r>
              <a:rPr lang="en-US" altLang="zh-CN" sz="1000">
                <a:latin typeface="ZapfHumnst BT" pitchFamily="34" charset="0"/>
              </a:rPr>
              <a:t>Identify the other classes on which the analysis class depends.</a:t>
            </a:r>
            <a:endParaRPr lang="en-US" altLang="zh-CN" sz="1000">
              <a:latin typeface="ZapfHumnst BT" pitchFamily="34" charset="0"/>
            </a:endParaRPr>
          </a:p>
          <a:p>
            <a:pPr marL="228600" lvl="1" indent="-114300">
              <a:buFontTx/>
              <a:buChar char="•"/>
            </a:pPr>
            <a:r>
              <a:rPr lang="en-US" altLang="zh-CN" sz="1000">
                <a:latin typeface="ZapfHumnst BT" pitchFamily="34" charset="0"/>
              </a:rPr>
              <a:t>Define the events in other analysis classes that the class must know about. </a:t>
            </a:r>
            <a:endParaRPr lang="en-US" altLang="zh-CN" sz="1000">
              <a:latin typeface="ZapfHumnst BT" pitchFamily="34" charset="0"/>
            </a:endParaRPr>
          </a:p>
          <a:p>
            <a:pPr marL="228600" lvl="1" indent="-114300">
              <a:buFontTx/>
              <a:buChar char="•"/>
            </a:pPr>
            <a:r>
              <a:rPr lang="en-US" altLang="zh-CN" sz="1000">
                <a:latin typeface="ZapfHumnst BT" pitchFamily="34" charset="0"/>
              </a:rPr>
              <a:t>Define the information that the analysis class is responsible for maintaining. </a:t>
            </a:r>
            <a:endParaRPr lang="en-US" altLang="zh-CN" sz="1000">
              <a:latin typeface="ZapfHumnst BT" pitchFamily="34" charset="0"/>
            </a:endParaRPr>
          </a:p>
          <a:p>
            <a:endParaRPr lang="en-US" altLang="zh-CN" sz="1000">
              <a:latin typeface="ZapfHumnst BT"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hdr" sz="quarter"/>
          </p:nvPr>
        </p:nvSpPr>
        <p:spPr/>
        <p:txBody>
          <a:bodyPr/>
          <a:lstStyle/>
          <a:p>
            <a:r>
              <a:rPr lang="en-US" altLang="zh-CN"/>
              <a:t>Mastering OOAD w/ UML 2.0 – Instructor Notes</a:t>
            </a:r>
            <a:endParaRPr lang="en-US" altLang="zh-CN"/>
          </a:p>
        </p:txBody>
      </p:sp>
      <p:sp>
        <p:nvSpPr>
          <p:cNvPr id="6" name="Rectangle 15"/>
          <p:cNvSpPr>
            <a:spLocks noGrp="1" noChangeArrowheads="1"/>
          </p:cNvSpPr>
          <p:nvPr>
            <p:ph type="ftr" sz="quarter" idx="4"/>
          </p:nvPr>
        </p:nvSpPr>
        <p:spPr/>
        <p:txBody>
          <a:bodyPr/>
          <a:lstStyle/>
          <a:p>
            <a:r>
              <a:rPr lang="zh-CN" altLang="en-US"/>
              <a:t>Module 6 - Use-Case Analysis</a:t>
            </a:r>
            <a:endParaRPr lang="en-US" altLang="zh-CN">
              <a:latin typeface="ZapfHumnst BT" pitchFamily="34" charset="0"/>
            </a:endParaRPr>
          </a:p>
        </p:txBody>
      </p:sp>
      <p:sp>
        <p:nvSpPr>
          <p:cNvPr id="347138" name="Text Box 2"/>
          <p:cNvSpPr txBox="1">
            <a:spLocks noChangeArrowheads="1"/>
          </p:cNvSpPr>
          <p:nvPr/>
        </p:nvSpPr>
        <p:spPr bwMode="auto">
          <a:xfrm>
            <a:off x="584200" y="1206500"/>
            <a:ext cx="1878013" cy="565150"/>
          </a:xfrm>
          <a:prstGeom prst="rect">
            <a:avLst/>
          </a:prstGeom>
          <a:noFill/>
          <a:ln w="9525">
            <a:noFill/>
            <a:miter lim="800000"/>
          </a:ln>
          <a:effectLst/>
        </p:spPr>
        <p:txBody>
          <a:bodyPr lIns="107950" tIns="53975" rIns="107950" bIns="53975">
            <a:spAutoFit/>
          </a:bodyPr>
          <a:lstStyle/>
          <a:p>
            <a:pPr>
              <a:spcBef>
                <a:spcPct val="50000"/>
              </a:spcBef>
            </a:pPr>
            <a:r>
              <a:rPr lang="en-US" altLang="zh-CN">
                <a:latin typeface="ZapfHumnst BT" pitchFamily="34" charset="0"/>
              </a:rPr>
              <a:t>This is a preview of what we will be doing in Use-Case Analysis.</a:t>
            </a:r>
            <a:endParaRPr lang="en-US" altLang="zh-CN">
              <a:latin typeface="ZapfHumnst BT" pitchFamily="34" charset="0"/>
            </a:endParaRPr>
          </a:p>
        </p:txBody>
      </p:sp>
      <p:sp>
        <p:nvSpPr>
          <p:cNvPr id="347139" name="Rectangle 3"/>
          <p:cNvSpPr>
            <a:spLocks noGrp="1" noRot="1" noChangeAspect="1" noChangeArrowheads="1"/>
          </p:cNvSpPr>
          <p:nvPr>
            <p:ph type="sldImg"/>
          </p:nvPr>
        </p:nvSpPr>
        <p:spPr bwMode="auto">
          <a:xfrm>
            <a:off x="2568575" y="836613"/>
            <a:ext cx="4057650" cy="3043237"/>
          </a:xfrm>
          <a:prstGeom prst="rect">
            <a:avLst/>
          </a:prstGeom>
          <a:solidFill>
            <a:srgbClr val="FFFFFF"/>
          </a:solidFill>
          <a:ln>
            <a:solidFill>
              <a:srgbClr val="000000"/>
            </a:solidFill>
            <a:miter lim="800000"/>
          </a:ln>
        </p:spPr>
      </p:sp>
      <p:sp>
        <p:nvSpPr>
          <p:cNvPr id="347140" name="Rectangle 4"/>
          <p:cNvSpPr>
            <a:spLocks noGrp="1" noChangeArrowheads="1"/>
          </p:cNvSpPr>
          <p:nvPr>
            <p:ph type="body" idx="1"/>
          </p:nvPr>
        </p:nvSpPr>
        <p:spPr bwMode="auto">
          <a:xfrm>
            <a:off x="2549525" y="4113213"/>
            <a:ext cx="4076700" cy="3956050"/>
          </a:xfrm>
          <a:prstGeom prst="rect">
            <a:avLst/>
          </a:prstGeom>
          <a:noFill/>
          <a:ln>
            <a:miter lim="800000"/>
          </a:ln>
        </p:spPr>
        <p:txBody>
          <a:bodyPr/>
          <a:lstStyle/>
          <a:p>
            <a:r>
              <a:rPr lang="en-US" altLang="zh-CN" sz="1000">
                <a:latin typeface="ZapfHumnst BT" pitchFamily="34" charset="0"/>
              </a:rPr>
              <a:t>The above are the major steps of the </a:t>
            </a:r>
            <a:r>
              <a:rPr lang="en-US" altLang="zh-CN" sz="1000" b="1">
                <a:latin typeface="ZapfHumnst BT" pitchFamily="34" charset="0"/>
              </a:rPr>
              <a:t>Use-Case Analysis</a:t>
            </a:r>
            <a:r>
              <a:rPr lang="en-US" altLang="zh-CN" sz="1000">
                <a:latin typeface="ZapfHumnst BT" pitchFamily="34" charset="0"/>
              </a:rPr>
              <a:t> activity.</a:t>
            </a:r>
            <a:endParaRPr lang="en-US" altLang="zh-CN" sz="1000">
              <a:latin typeface="ZapfHumnst BT" pitchFamily="34" charset="0"/>
            </a:endParaRPr>
          </a:p>
          <a:p>
            <a:r>
              <a:rPr lang="en-US" altLang="zh-CN" sz="1000">
                <a:latin typeface="ZapfHumnst BT" pitchFamily="34" charset="0"/>
              </a:rPr>
              <a:t>First we must review the use-case descriptions developed in the Requirements discipline. Chances are, they will need some enhancements to include enough detail to begin developing a model.</a:t>
            </a:r>
            <a:endParaRPr lang="en-US" altLang="zh-CN" sz="1000">
              <a:latin typeface="ZapfHumnst BT" pitchFamily="34" charset="0"/>
            </a:endParaRPr>
          </a:p>
          <a:p>
            <a:r>
              <a:rPr lang="en-US" altLang="zh-CN" sz="1000">
                <a:latin typeface="ZapfHumnst BT" pitchFamily="34" charset="0"/>
              </a:rPr>
              <a:t>Next, we study the use-case flow of events, identify analysis classes, and allocate use-case responsibilities to the analysis classes.  Based on these allocations, and the analysis class collaborations, we can begin to model the relationships between the identified analysis classes.</a:t>
            </a:r>
            <a:endParaRPr lang="en-US" altLang="zh-CN" sz="1000">
              <a:latin typeface="ZapfHumnst BT" pitchFamily="34" charset="0"/>
            </a:endParaRPr>
          </a:p>
          <a:p>
            <a:r>
              <a:rPr lang="en-US" altLang="zh-CN" sz="1000">
                <a:latin typeface="ZapfHumnst BT" pitchFamily="34" charset="0"/>
              </a:rPr>
              <a:t>Once the use case has been analyzed, we need to take a good look at the identified classes, making sure they are thoroughly documented and identify which analysis and mechanisms they implement.  </a:t>
            </a:r>
            <a:endParaRPr lang="en-US" altLang="zh-CN" sz="1000">
              <a:latin typeface="ZapfHumnst BT" pitchFamily="34" charset="0"/>
            </a:endParaRPr>
          </a:p>
          <a:p>
            <a:r>
              <a:rPr lang="en-US" altLang="zh-CN" sz="1000">
                <a:latin typeface="ZapfHumnst BT" pitchFamily="34" charset="0"/>
              </a:rPr>
              <a:t>Last, but not least, we need to make sure that our developed Analysis Model is consistent.</a:t>
            </a:r>
            <a:endParaRPr lang="en-US" altLang="zh-CN" sz="1000">
              <a:latin typeface="ZapfHumnst BT" pitchFamily="34" charset="0"/>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hdr" sz="quarter"/>
          </p:nvPr>
        </p:nvSpPr>
        <p:spPr/>
        <p:txBody>
          <a:bodyPr/>
          <a:lstStyle/>
          <a:p>
            <a:r>
              <a:rPr lang="en-US" altLang="zh-CN"/>
              <a:t>Mastering OOAD w/ UML 2.0 – Instructor Notes</a:t>
            </a:r>
            <a:endParaRPr lang="en-US" altLang="zh-CN"/>
          </a:p>
        </p:txBody>
      </p:sp>
      <p:sp>
        <p:nvSpPr>
          <p:cNvPr id="6" name="Rectangle 15"/>
          <p:cNvSpPr>
            <a:spLocks noGrp="1" noChangeArrowheads="1"/>
          </p:cNvSpPr>
          <p:nvPr>
            <p:ph type="ftr" sz="quarter" idx="4"/>
          </p:nvPr>
        </p:nvSpPr>
        <p:spPr/>
        <p:txBody>
          <a:bodyPr/>
          <a:lstStyle/>
          <a:p>
            <a:r>
              <a:rPr lang="zh-CN" altLang="en-US"/>
              <a:t>Module 6 - Use-Case Analysis</a:t>
            </a:r>
            <a:endParaRPr lang="en-US" altLang="zh-CN">
              <a:latin typeface="ZapfHumnst BT" pitchFamily="34" charset="0"/>
            </a:endParaRPr>
          </a:p>
        </p:txBody>
      </p:sp>
      <p:sp>
        <p:nvSpPr>
          <p:cNvPr id="441346" name="Text Box 2"/>
          <p:cNvSpPr txBox="1">
            <a:spLocks noChangeArrowheads="1"/>
          </p:cNvSpPr>
          <p:nvPr/>
        </p:nvSpPr>
        <p:spPr bwMode="auto">
          <a:xfrm>
            <a:off x="584200" y="1203325"/>
            <a:ext cx="1874838" cy="1235075"/>
          </a:xfrm>
          <a:prstGeom prst="rect">
            <a:avLst/>
          </a:prstGeom>
          <a:noFill/>
          <a:ln w="12700">
            <a:noFill/>
            <a:miter lim="800000"/>
            <a:headEnd type="none" w="sm" len="sm"/>
            <a:tailEnd type="none" w="lg" len="lg"/>
          </a:ln>
          <a:effectLst/>
        </p:spPr>
        <p:txBody>
          <a:bodyPr>
            <a:spAutoFit/>
          </a:bodyPr>
          <a:lstStyle/>
          <a:p>
            <a:pPr defTabSz="-635">
              <a:spcBef>
                <a:spcPct val="50000"/>
              </a:spcBef>
              <a:tabLst>
                <a:tab pos="803275" algn="l"/>
              </a:tabLst>
            </a:pPr>
            <a:r>
              <a:rPr lang="en-US" altLang="zh-CN">
                <a:latin typeface="ZapfHumnst BT" pitchFamily="34" charset="0"/>
              </a:rPr>
              <a:t>Attributes were first introduced in the Concepts of Object Orientation module.</a:t>
            </a:r>
            <a:endParaRPr lang="en-US" altLang="zh-CN">
              <a:latin typeface="ZapfHumnst BT" pitchFamily="34" charset="0"/>
            </a:endParaRPr>
          </a:p>
          <a:p>
            <a:pPr defTabSz="-635">
              <a:spcBef>
                <a:spcPct val="50000"/>
              </a:spcBef>
              <a:tabLst>
                <a:tab pos="803275" algn="l"/>
              </a:tabLst>
            </a:pPr>
            <a:r>
              <a:rPr lang="en-US" altLang="zh-CN">
                <a:latin typeface="ZapfHumnst BT" pitchFamily="34" charset="0"/>
              </a:rPr>
              <a:t>Remind the students that you should not be spending time on attribute types/signatures in analysis.</a:t>
            </a:r>
            <a:endParaRPr lang="en-US" altLang="zh-CN">
              <a:latin typeface="ZapfHumnst BT" pitchFamily="34" charset="0"/>
            </a:endParaRPr>
          </a:p>
        </p:txBody>
      </p:sp>
      <p:sp>
        <p:nvSpPr>
          <p:cNvPr id="441347" name="Rectangle 3"/>
          <p:cNvSpPr>
            <a:spLocks noGrp="1" noRot="1" noChangeAspect="1" noChangeArrowheads="1"/>
          </p:cNvSpPr>
          <p:nvPr>
            <p:ph type="sldImg"/>
          </p:nvPr>
        </p:nvSpPr>
        <p:spPr bwMode="auto">
          <a:xfrm>
            <a:off x="2568575" y="836613"/>
            <a:ext cx="4057650" cy="3043237"/>
          </a:xfrm>
          <a:prstGeom prst="rect">
            <a:avLst/>
          </a:prstGeom>
          <a:solidFill>
            <a:srgbClr val="FFFFFF"/>
          </a:solidFill>
          <a:ln>
            <a:solidFill>
              <a:srgbClr val="000000"/>
            </a:solidFill>
            <a:miter lim="800000"/>
          </a:ln>
        </p:spPr>
      </p:sp>
      <p:sp>
        <p:nvSpPr>
          <p:cNvPr id="441348" name="Rectangle 4"/>
          <p:cNvSpPr>
            <a:spLocks noGrp="1" noChangeArrowheads="1"/>
          </p:cNvSpPr>
          <p:nvPr>
            <p:ph type="body" idx="1"/>
          </p:nvPr>
        </p:nvSpPr>
        <p:spPr bwMode="auto">
          <a:xfrm>
            <a:off x="2549525" y="4113213"/>
            <a:ext cx="4076700" cy="3956050"/>
          </a:xfrm>
          <a:prstGeom prst="rect">
            <a:avLst/>
          </a:prstGeom>
          <a:noFill/>
          <a:ln>
            <a:miter lim="800000"/>
          </a:ln>
        </p:spPr>
        <p:txBody>
          <a:bodyPr/>
          <a:lstStyle/>
          <a:p>
            <a:r>
              <a:rPr lang="en-US" altLang="zh-CN" sz="1000" dirty="0">
                <a:latin typeface="ZapfHumnst BT" pitchFamily="34" charset="0"/>
              </a:rPr>
              <a:t>Attributes are used to store information. They are atomic things with no responsibilities.</a:t>
            </a:r>
            <a:endParaRPr lang="en-US" altLang="zh-CN" sz="1000" dirty="0">
              <a:latin typeface="ZapfHumnst BT" pitchFamily="34" charset="0"/>
            </a:endParaRPr>
          </a:p>
          <a:p>
            <a:r>
              <a:rPr lang="en-US" altLang="zh-CN" sz="1000" dirty="0">
                <a:latin typeface="ZapfHumnst BT" pitchFamily="34" charset="0"/>
              </a:rPr>
              <a:t>The attribute name should be a noun that clearly states what information the attribute holds. The description of the attribute should describe what information is to be stored in the attribute; this can be optional when the information stored is obvious from the attribute name. </a:t>
            </a:r>
            <a:endParaRPr lang="en-US" altLang="zh-CN" sz="1000" dirty="0">
              <a:latin typeface="ZapfHumnst BT" pitchFamily="34" charset="0"/>
            </a:endParaRPr>
          </a:p>
          <a:p>
            <a:r>
              <a:rPr lang="en-US" altLang="zh-CN" sz="1000" dirty="0">
                <a:latin typeface="ZapfHumnst BT" pitchFamily="34" charset="0"/>
              </a:rPr>
              <a:t>During Analysis, the attribute types should be from the domain, and not adapted to the programming language in use. For example, in the above diagram, </a:t>
            </a:r>
            <a:r>
              <a:rPr lang="en-US" altLang="zh-CN" sz="1000" dirty="0" err="1">
                <a:latin typeface="ZapfHumnst BT" pitchFamily="34" charset="0"/>
              </a:rPr>
              <a:t>enum</a:t>
            </a:r>
            <a:r>
              <a:rPr lang="en-US" altLang="zh-CN" sz="1000" dirty="0">
                <a:latin typeface="ZapfHumnst BT" pitchFamily="34" charset="0"/>
              </a:rPr>
              <a:t> will need to be replaced with a true enumeration that describes the days the </a:t>
            </a:r>
            <a:r>
              <a:rPr lang="en-US" altLang="zh-CN" sz="1000" dirty="0" err="1">
                <a:latin typeface="ZapfHumnst BT" pitchFamily="34" charset="0"/>
              </a:rPr>
              <a:t>CourseOffering</a:t>
            </a:r>
            <a:r>
              <a:rPr lang="en-US" altLang="zh-CN" sz="1000" dirty="0">
                <a:latin typeface="ZapfHumnst BT" pitchFamily="34" charset="0"/>
              </a:rPr>
              <a:t> is </a:t>
            </a:r>
            <a:r>
              <a:rPr lang="en-US" altLang="zh-CN" sz="1000">
                <a:latin typeface="ZapfHumnst BT" pitchFamily="34" charset="0"/>
              </a:rPr>
              <a:t>offered </a:t>
            </a:r>
            <a:endParaRPr lang="en-US" altLang="zh-CN" sz="1000" dirty="0">
              <a:latin typeface="ZapfHumnst BT" pitchFamily="34" charset="0"/>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p:txBody>
          <a:bodyPr/>
          <a:lstStyle/>
          <a:p>
            <a:r>
              <a:rPr lang="en-US" altLang="zh-CN"/>
              <a:t>Mastering OOAD w/ UML 2.0 – Instructor Notes</a:t>
            </a:r>
            <a:endParaRPr lang="en-US" altLang="zh-CN"/>
          </a:p>
        </p:txBody>
      </p:sp>
      <p:sp>
        <p:nvSpPr>
          <p:cNvPr id="5" name="Rectangle 15"/>
          <p:cNvSpPr>
            <a:spLocks noGrp="1" noChangeArrowheads="1"/>
          </p:cNvSpPr>
          <p:nvPr>
            <p:ph type="ftr" sz="quarter" idx="4"/>
          </p:nvPr>
        </p:nvSpPr>
        <p:spPr/>
        <p:txBody>
          <a:bodyPr/>
          <a:lstStyle/>
          <a:p>
            <a:r>
              <a:rPr lang="zh-CN" altLang="en-US"/>
              <a:t>Module 6 - Use-Case Analysis</a:t>
            </a:r>
            <a:endParaRPr lang="en-US" altLang="zh-CN">
              <a:latin typeface="ZapfHumnst BT" pitchFamily="34" charset="0"/>
            </a:endParaRPr>
          </a:p>
        </p:txBody>
      </p:sp>
      <p:sp>
        <p:nvSpPr>
          <p:cNvPr id="443394" name="Rectangle 2"/>
          <p:cNvSpPr>
            <a:spLocks noGrp="1" noRot="1" noChangeAspect="1" noChangeArrowheads="1"/>
          </p:cNvSpPr>
          <p:nvPr>
            <p:ph type="sldImg"/>
          </p:nvPr>
        </p:nvSpPr>
        <p:spPr bwMode="auto">
          <a:xfrm>
            <a:off x="2568575" y="836613"/>
            <a:ext cx="4057650" cy="3043237"/>
          </a:xfrm>
          <a:prstGeom prst="rect">
            <a:avLst/>
          </a:prstGeom>
          <a:solidFill>
            <a:srgbClr val="FFFFFF"/>
          </a:solidFill>
          <a:ln>
            <a:solidFill>
              <a:srgbClr val="000000"/>
            </a:solidFill>
            <a:miter lim="800000"/>
          </a:ln>
        </p:spPr>
      </p:sp>
      <p:sp>
        <p:nvSpPr>
          <p:cNvPr id="443395" name="Rectangle 3"/>
          <p:cNvSpPr>
            <a:spLocks noGrp="1" noChangeArrowheads="1"/>
          </p:cNvSpPr>
          <p:nvPr>
            <p:ph type="body" idx="1"/>
          </p:nvPr>
        </p:nvSpPr>
        <p:spPr bwMode="auto">
          <a:xfrm>
            <a:off x="2549525" y="4113213"/>
            <a:ext cx="4076700" cy="3956050"/>
          </a:xfrm>
          <a:prstGeom prst="rect">
            <a:avLst/>
          </a:prstGeom>
          <a:noFill/>
          <a:ln>
            <a:miter lim="800000"/>
          </a:ln>
        </p:spPr>
        <p:txBody>
          <a:bodyPr/>
          <a:lstStyle/>
          <a:p>
            <a:r>
              <a:rPr lang="en-US" altLang="zh-CN" sz="1000">
                <a:latin typeface="ZapfHumnst BT" pitchFamily="34" charset="0"/>
              </a:rPr>
              <a:t>Sources of possible attributes: </a:t>
            </a:r>
            <a:endParaRPr lang="en-US" altLang="zh-CN" sz="1000">
              <a:latin typeface="ZapfHumnst BT" pitchFamily="34" charset="0"/>
            </a:endParaRPr>
          </a:p>
          <a:p>
            <a:pPr marL="228600" lvl="1" indent="-114300">
              <a:buFontTx/>
              <a:buChar char="•"/>
            </a:pPr>
            <a:r>
              <a:rPr lang="en-US" altLang="zh-CN" sz="1000">
                <a:latin typeface="ZapfHumnst BT" pitchFamily="34" charset="0"/>
              </a:rPr>
              <a:t>Domain knowledge</a:t>
            </a:r>
            <a:endParaRPr lang="en-US" altLang="zh-CN" sz="1000">
              <a:latin typeface="ZapfHumnst BT" pitchFamily="34" charset="0"/>
            </a:endParaRPr>
          </a:p>
          <a:p>
            <a:pPr marL="228600" lvl="1" indent="-114300">
              <a:buFontTx/>
              <a:buChar char="•"/>
            </a:pPr>
            <a:r>
              <a:rPr lang="en-US" altLang="zh-CN" sz="1000">
                <a:latin typeface="ZapfHumnst BT" pitchFamily="34" charset="0"/>
              </a:rPr>
              <a:t>Requirements</a:t>
            </a:r>
            <a:endParaRPr lang="en-US" altLang="zh-CN" sz="1000">
              <a:latin typeface="ZapfHumnst BT" pitchFamily="34" charset="0"/>
            </a:endParaRPr>
          </a:p>
          <a:p>
            <a:pPr marL="228600" lvl="1" indent="-114300">
              <a:buFontTx/>
              <a:buChar char="•"/>
            </a:pPr>
            <a:r>
              <a:rPr lang="en-US" altLang="zh-CN" sz="1000">
                <a:latin typeface="ZapfHumnst BT" pitchFamily="34" charset="0"/>
              </a:rPr>
              <a:t>Glossary</a:t>
            </a:r>
            <a:endParaRPr lang="en-US" altLang="zh-CN" sz="1000">
              <a:latin typeface="ZapfHumnst BT" pitchFamily="34" charset="0"/>
            </a:endParaRPr>
          </a:p>
          <a:p>
            <a:pPr marL="228600" lvl="1" indent="-114300">
              <a:buFontTx/>
              <a:buChar char="•"/>
            </a:pPr>
            <a:r>
              <a:rPr lang="en-US" altLang="zh-CN" sz="1000">
                <a:latin typeface="ZapfHumnst BT" pitchFamily="34" charset="0"/>
              </a:rPr>
              <a:t>Domain Model </a:t>
            </a:r>
            <a:endParaRPr lang="en-US" altLang="zh-CN" sz="1000">
              <a:latin typeface="ZapfHumnst BT" pitchFamily="34" charset="0"/>
            </a:endParaRPr>
          </a:p>
          <a:p>
            <a:pPr marL="228600" lvl="1" indent="-114300">
              <a:buFontTx/>
              <a:buChar char="•"/>
            </a:pPr>
            <a:r>
              <a:rPr lang="en-US" altLang="zh-CN" sz="1000">
                <a:latin typeface="ZapfHumnst BT" pitchFamily="34" charset="0"/>
              </a:rPr>
              <a:t>Business Model</a:t>
            </a:r>
            <a:endParaRPr lang="en-US" altLang="zh-CN" sz="1000">
              <a:latin typeface="ZapfHumnst BT" pitchFamily="34" charset="0"/>
            </a:endParaRPr>
          </a:p>
          <a:p>
            <a:r>
              <a:rPr lang="en-US" altLang="zh-CN" sz="1000">
                <a:latin typeface="ZapfHumnst BT" pitchFamily="34" charset="0"/>
              </a:rPr>
              <a:t>Attributes are used instead of classes where: </a:t>
            </a:r>
            <a:endParaRPr lang="en-US" altLang="zh-CN" sz="1000">
              <a:latin typeface="ZapfHumnst BT" pitchFamily="34" charset="0"/>
            </a:endParaRPr>
          </a:p>
          <a:p>
            <a:pPr marL="228600" lvl="1" indent="-114300">
              <a:buFontTx/>
              <a:buChar char="•"/>
            </a:pPr>
            <a:r>
              <a:rPr lang="en-US" altLang="zh-CN" sz="1000">
                <a:latin typeface="ZapfHumnst BT" pitchFamily="34" charset="0"/>
              </a:rPr>
              <a:t>Only the value of the information, not it's location, is important</a:t>
            </a:r>
            <a:endParaRPr lang="en-US" altLang="zh-CN" sz="1000">
              <a:latin typeface="ZapfHumnst BT" pitchFamily="34" charset="0"/>
            </a:endParaRPr>
          </a:p>
          <a:p>
            <a:pPr marL="228600" lvl="1" indent="-114300">
              <a:buFontTx/>
              <a:buChar char="•"/>
            </a:pPr>
            <a:r>
              <a:rPr lang="en-US" altLang="zh-CN" sz="1000">
                <a:latin typeface="ZapfHumnst BT" pitchFamily="34" charset="0"/>
              </a:rPr>
              <a:t>The information is uniquely "owned" by the object to which it belongs; no other objects refer to the information.</a:t>
            </a:r>
            <a:endParaRPr lang="en-US" altLang="zh-CN" sz="1000">
              <a:latin typeface="ZapfHumnst BT" pitchFamily="34" charset="0"/>
            </a:endParaRPr>
          </a:p>
          <a:p>
            <a:pPr marL="228600" lvl="1" indent="-114300">
              <a:buFontTx/>
              <a:buChar char="•"/>
            </a:pPr>
            <a:r>
              <a:rPr lang="en-US" altLang="zh-CN" sz="1000">
                <a:latin typeface="ZapfHumnst BT" pitchFamily="34" charset="0"/>
              </a:rPr>
              <a:t>The information is accessed by operations that only get, set, or perform simple transformations on the information; the information has no "real" behavior other than providing its value.</a:t>
            </a:r>
            <a:endParaRPr lang="en-US" altLang="zh-CN" sz="1000">
              <a:latin typeface="ZapfHumnst BT" pitchFamily="34" charset="0"/>
            </a:endParaRPr>
          </a:p>
          <a:p>
            <a:r>
              <a:rPr lang="en-US" altLang="zh-CN" sz="1000">
                <a:latin typeface="ZapfHumnst BT" pitchFamily="34" charset="0"/>
              </a:rPr>
              <a:t>If, on the other hand, the information has complex behavior, or is shared by two or more objects, the information should be modeled as a separate class.</a:t>
            </a:r>
            <a:endParaRPr lang="en-US" altLang="zh-CN" sz="1000">
              <a:latin typeface="ZapfHumnst BT" pitchFamily="34" charset="0"/>
            </a:endParaRPr>
          </a:p>
          <a:p>
            <a:r>
              <a:rPr lang="en-US" altLang="zh-CN" sz="1000">
                <a:latin typeface="ZapfHumnst BT" pitchFamily="34" charset="0"/>
              </a:rPr>
              <a:t>Attributes are domain-dependent. (An object model for a system includes those characteristics that are relevant for the problem domain being modeled.) </a:t>
            </a:r>
            <a:endParaRPr lang="en-US" altLang="zh-CN" sz="1000">
              <a:latin typeface="ZapfHumnst BT" pitchFamily="34" charset="0"/>
            </a:endParaRPr>
          </a:p>
          <a:p>
            <a:r>
              <a:rPr lang="en-US" altLang="zh-CN" sz="1000">
                <a:latin typeface="ZapfHumnst BT" pitchFamily="34" charset="0"/>
              </a:rPr>
              <a:t>Remember, the process is use-case-driven.  Thus, all discovered attributes should support at least one use case.  For this reason, the attributes that are discovered are affected by what functionality/domain is being modeled.</a:t>
            </a:r>
            <a:endParaRPr lang="en-US" altLang="zh-CN" sz="1000">
              <a:latin typeface="ZapfHumnst BT" pitchFamily="34" charset="0"/>
            </a:endParaRPr>
          </a:p>
          <a:p>
            <a:endParaRPr lang="en-US" altLang="zh-CN" sz="1000">
              <a:latin typeface="ZapfHumnst BT" pitchFamily="34" charset="0"/>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hdr" sz="quarter"/>
          </p:nvPr>
        </p:nvSpPr>
        <p:spPr/>
        <p:txBody>
          <a:bodyPr/>
          <a:lstStyle/>
          <a:p>
            <a:r>
              <a:rPr lang="en-US" altLang="zh-CN"/>
              <a:t>Mastering OOAD w/ UML 2.0 – Instructor Notes</a:t>
            </a:r>
            <a:endParaRPr lang="en-US" altLang="zh-CN"/>
          </a:p>
        </p:txBody>
      </p:sp>
      <p:sp>
        <p:nvSpPr>
          <p:cNvPr id="6" name="Rectangle 15"/>
          <p:cNvSpPr>
            <a:spLocks noGrp="1" noChangeArrowheads="1"/>
          </p:cNvSpPr>
          <p:nvPr>
            <p:ph type="ftr" sz="quarter" idx="4"/>
          </p:nvPr>
        </p:nvSpPr>
        <p:spPr/>
        <p:txBody>
          <a:bodyPr/>
          <a:lstStyle/>
          <a:p>
            <a:r>
              <a:rPr lang="zh-CN" altLang="en-US"/>
              <a:t>Module 6 - Use-Case Analysis</a:t>
            </a:r>
            <a:endParaRPr lang="en-US" altLang="zh-CN">
              <a:latin typeface="ZapfHumnst BT" pitchFamily="34" charset="0"/>
            </a:endParaRPr>
          </a:p>
        </p:txBody>
      </p:sp>
      <p:sp>
        <p:nvSpPr>
          <p:cNvPr id="445442" name="Text Box 2"/>
          <p:cNvSpPr txBox="1">
            <a:spLocks noChangeArrowheads="1"/>
          </p:cNvSpPr>
          <p:nvPr/>
        </p:nvSpPr>
        <p:spPr bwMode="auto">
          <a:xfrm>
            <a:off x="584200" y="1206500"/>
            <a:ext cx="1874838" cy="4968875"/>
          </a:xfrm>
          <a:prstGeom prst="rect">
            <a:avLst/>
          </a:prstGeom>
          <a:noFill/>
          <a:ln w="12700">
            <a:noFill/>
            <a:miter lim="800000"/>
            <a:headEnd type="none" w="sm" len="sm"/>
            <a:tailEnd type="none" w="lg" len="lg"/>
          </a:ln>
          <a:effectLst/>
        </p:spPr>
        <p:txBody>
          <a:bodyPr>
            <a:spAutoFit/>
          </a:bodyPr>
          <a:lstStyle/>
          <a:p>
            <a:r>
              <a:rPr lang="en-US" altLang="zh-CN">
                <a:latin typeface="ZapfHumnst BT" pitchFamily="34" charset="0"/>
              </a:rPr>
              <a:t>Dependency relationships will be discussed in the Class Design module.</a:t>
            </a:r>
            <a:endParaRPr lang="en-US" altLang="zh-CN">
              <a:latin typeface="ZapfHumnst BT" pitchFamily="34" charset="0"/>
            </a:endParaRPr>
          </a:p>
          <a:p>
            <a:endParaRPr lang="en-US" altLang="zh-CN">
              <a:latin typeface="ZapfHumnst BT" pitchFamily="34" charset="0"/>
            </a:endParaRPr>
          </a:p>
          <a:p>
            <a:r>
              <a:rPr lang="en-US" altLang="zh-CN">
                <a:latin typeface="ZapfHumnst BT" pitchFamily="34" charset="0"/>
              </a:rPr>
              <a:t>In this module, we are most interested in those associations that follow from the Interaction diagrams.  This is discussed in more detail on a later slide.</a:t>
            </a:r>
            <a:endParaRPr lang="en-US" altLang="zh-CN">
              <a:latin typeface="ZapfHumnst BT" pitchFamily="34" charset="0"/>
            </a:endParaRPr>
          </a:p>
          <a:p>
            <a:endParaRPr lang="en-US" altLang="zh-CN">
              <a:latin typeface="ZapfHumnst BT" pitchFamily="34" charset="0"/>
            </a:endParaRPr>
          </a:p>
          <a:p>
            <a:r>
              <a:rPr lang="en-US" altLang="zh-CN">
                <a:latin typeface="ZapfHumnst BT" pitchFamily="34" charset="0"/>
              </a:rPr>
              <a:t>Do not use relationship names if they add no value/information to the model. Remember, readability and understandability of the model are key — only add information that adds value, not clutter to the diagrams.</a:t>
            </a:r>
            <a:endParaRPr lang="en-US" altLang="zh-CN">
              <a:latin typeface="ZapfHumnst BT" pitchFamily="34" charset="0"/>
            </a:endParaRPr>
          </a:p>
          <a:p>
            <a:r>
              <a:rPr lang="en-US" altLang="zh-CN">
                <a:latin typeface="ZapfHumnst BT" pitchFamily="34" charset="0"/>
              </a:rPr>
              <a:t>Note: In the OOAD course example, we did not use the relationship names shown in this example (we used role names). The above is included as an example.</a:t>
            </a:r>
            <a:endParaRPr lang="en-US" altLang="zh-CN">
              <a:latin typeface="ZapfHumnst BT" pitchFamily="34" charset="0"/>
            </a:endParaRPr>
          </a:p>
          <a:p>
            <a:endParaRPr lang="en-US" altLang="zh-CN">
              <a:latin typeface="ZapfHumnst BT" pitchFamily="34" charset="0"/>
            </a:endParaRPr>
          </a:p>
          <a:p>
            <a:r>
              <a:rPr lang="en-US" altLang="zh-CN">
                <a:latin typeface="ZapfHumnst BT" pitchFamily="34" charset="0"/>
              </a:rPr>
              <a:t>This would be a good time to make sure that the students understand the difference between Course and CourseOffering and how Schedule fits in.</a:t>
            </a:r>
            <a:endParaRPr lang="en-US" altLang="zh-CN">
              <a:latin typeface="ZapfHumnst BT" pitchFamily="34" charset="0"/>
            </a:endParaRPr>
          </a:p>
        </p:txBody>
      </p:sp>
      <p:sp>
        <p:nvSpPr>
          <p:cNvPr id="445443" name="Rectangle 3"/>
          <p:cNvSpPr>
            <a:spLocks noGrp="1" noRot="1" noChangeAspect="1" noChangeArrowheads="1"/>
          </p:cNvSpPr>
          <p:nvPr>
            <p:ph type="sldImg"/>
          </p:nvPr>
        </p:nvSpPr>
        <p:spPr bwMode="auto">
          <a:xfrm>
            <a:off x="2568575" y="838200"/>
            <a:ext cx="4057650" cy="3043238"/>
          </a:xfrm>
          <a:prstGeom prst="rect">
            <a:avLst/>
          </a:prstGeom>
          <a:solidFill>
            <a:srgbClr val="FFFFFF"/>
          </a:solidFill>
          <a:ln>
            <a:solidFill>
              <a:srgbClr val="000000"/>
            </a:solidFill>
            <a:miter lim="800000"/>
          </a:ln>
        </p:spPr>
      </p:sp>
      <p:sp>
        <p:nvSpPr>
          <p:cNvPr id="445444" name="Rectangle 4"/>
          <p:cNvSpPr>
            <a:spLocks noGrp="1" noChangeArrowheads="1"/>
          </p:cNvSpPr>
          <p:nvPr>
            <p:ph type="body" idx="1"/>
          </p:nvPr>
        </p:nvSpPr>
        <p:spPr bwMode="auto">
          <a:xfrm>
            <a:off x="2549525" y="4113213"/>
            <a:ext cx="4076700" cy="3956050"/>
          </a:xfrm>
          <a:prstGeom prst="rect">
            <a:avLst/>
          </a:prstGeom>
          <a:noFill/>
          <a:ln>
            <a:miter lim="800000"/>
          </a:ln>
        </p:spPr>
        <p:txBody>
          <a:bodyPr/>
          <a:lstStyle/>
          <a:p>
            <a:pPr fontAlgn="t"/>
            <a:r>
              <a:rPr lang="en-US" altLang="zh-CN" sz="1000">
                <a:latin typeface="ZapfHumnst BT" pitchFamily="34" charset="0"/>
              </a:rPr>
              <a:t>Associations represent structural relationships between objects of different classes; they connect instances of two or more classes together for some duration.</a:t>
            </a:r>
            <a:endParaRPr lang="en-US" altLang="zh-CN" sz="1000">
              <a:latin typeface="ZapfHumnst BT" pitchFamily="34" charset="0"/>
            </a:endParaRPr>
          </a:p>
          <a:p>
            <a:r>
              <a:rPr lang="en-US" altLang="zh-CN" sz="1000">
                <a:latin typeface="ZapfHumnst BT" pitchFamily="34" charset="0"/>
              </a:rPr>
              <a:t>You can use associations to show that objects know about other objects. Sometimes, objects must hold references to each other to be able to interact; for example, to send messages to each other. Thus, in some cases, associations may follow from interaction patterns in Sequence diagrams or Communication diagrams. </a:t>
            </a:r>
            <a:endParaRPr lang="en-US" altLang="zh-CN" sz="1000">
              <a:latin typeface="ZapfHumnst BT" pitchFamily="34" charset="0"/>
            </a:endParaRPr>
          </a:p>
          <a:p>
            <a:r>
              <a:rPr lang="en-US" altLang="zh-CN" sz="1000">
                <a:latin typeface="ZapfHumnst BT" pitchFamily="34" charset="0"/>
              </a:rPr>
              <a:t>Most associations are simple (exist between exactly two classes), and are drawn as solid paths connecting pairs of class symbols.  Ternary relationships are also possible.  Sometimes a class has an association to itself. This does not necessarily mean that an instance of that class has an association to itself; more often, it means that one instance of the class has associations to other instances of the same class. </a:t>
            </a:r>
            <a:endParaRPr lang="en-US" altLang="zh-CN" sz="1000">
              <a:latin typeface="ZapfHumnst BT" pitchFamily="34" charset="0"/>
            </a:endParaRPr>
          </a:p>
          <a:p>
            <a:r>
              <a:rPr lang="en-US" altLang="zh-CN" sz="1000">
                <a:latin typeface="ZapfHumnst BT" pitchFamily="34" charset="0"/>
              </a:rPr>
              <a:t>An association may have a name that is placed on, or adjacent to the association path. The name of the association should reflect the purpose of the relationship and be a verb phrase. The name of an association can be omitted, particularly if role names are used.</a:t>
            </a:r>
            <a:endParaRPr lang="en-US" altLang="zh-CN" sz="1000">
              <a:latin typeface="ZapfHumnst BT" pitchFamily="34" charset="0"/>
            </a:endParaRPr>
          </a:p>
          <a:p>
            <a:r>
              <a:rPr lang="en-US" altLang="zh-CN" sz="1000">
                <a:latin typeface="ZapfHumnst BT" pitchFamily="34" charset="0"/>
              </a:rPr>
              <a:t>Avoid names like "has" and "contains," as they add no information about what the relationships are between the classes.</a:t>
            </a:r>
            <a:endParaRPr lang="en-US" altLang="zh-CN" sz="1000">
              <a:latin typeface="ZapfHumnst BT" pitchFamily="34" charset="0"/>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hdr" sz="quarter"/>
          </p:nvPr>
        </p:nvSpPr>
        <p:spPr/>
        <p:txBody>
          <a:bodyPr/>
          <a:lstStyle/>
          <a:p>
            <a:r>
              <a:rPr lang="en-US" altLang="zh-CN"/>
              <a:t>Mastering OOAD w/ UML 2.0 – Instructor Notes</a:t>
            </a:r>
            <a:endParaRPr lang="en-US" altLang="zh-CN"/>
          </a:p>
        </p:txBody>
      </p:sp>
      <p:sp>
        <p:nvSpPr>
          <p:cNvPr id="6" name="Rectangle 15"/>
          <p:cNvSpPr>
            <a:spLocks noGrp="1" noChangeArrowheads="1"/>
          </p:cNvSpPr>
          <p:nvPr>
            <p:ph type="ftr" sz="quarter" idx="4"/>
          </p:nvPr>
        </p:nvSpPr>
        <p:spPr/>
        <p:txBody>
          <a:bodyPr/>
          <a:lstStyle/>
          <a:p>
            <a:r>
              <a:rPr lang="zh-CN" altLang="en-US"/>
              <a:t>Module 6 - Use-Case Analysis</a:t>
            </a:r>
            <a:endParaRPr lang="en-US" altLang="zh-CN">
              <a:latin typeface="ZapfHumnst BT" pitchFamily="34" charset="0"/>
            </a:endParaRPr>
          </a:p>
        </p:txBody>
      </p:sp>
      <p:sp>
        <p:nvSpPr>
          <p:cNvPr id="465922" name="Text Box 2"/>
          <p:cNvSpPr txBox="1">
            <a:spLocks noChangeArrowheads="1"/>
          </p:cNvSpPr>
          <p:nvPr/>
        </p:nvSpPr>
        <p:spPr bwMode="auto">
          <a:xfrm>
            <a:off x="584200" y="1206500"/>
            <a:ext cx="1897063" cy="3749675"/>
          </a:xfrm>
          <a:prstGeom prst="rect">
            <a:avLst/>
          </a:prstGeom>
          <a:noFill/>
          <a:ln w="12700">
            <a:noFill/>
            <a:miter lim="800000"/>
            <a:headEnd type="none" w="sm" len="sm"/>
            <a:tailEnd type="none" w="lg" len="lg"/>
          </a:ln>
          <a:effectLst/>
        </p:spPr>
        <p:txBody>
          <a:bodyPr>
            <a:spAutoFit/>
          </a:bodyPr>
          <a:lstStyle/>
          <a:p>
            <a:r>
              <a:rPr lang="en-US" altLang="zh-CN">
                <a:latin typeface="ZapfHumnst BT" pitchFamily="34" charset="0"/>
              </a:rPr>
              <a:t>There are two sources of information for the relationships:</a:t>
            </a:r>
            <a:endParaRPr lang="en-US" altLang="zh-CN">
              <a:latin typeface="ZapfHumnst BT" pitchFamily="34" charset="0"/>
            </a:endParaRPr>
          </a:p>
          <a:p>
            <a:pPr marL="171450" lvl="1" indent="-57150">
              <a:buFontTx/>
              <a:buChar char="•"/>
            </a:pPr>
            <a:r>
              <a:rPr lang="en-US" altLang="zh-CN">
                <a:latin typeface="ZapfHumnst BT" pitchFamily="34" charset="0"/>
              </a:rPr>
              <a:t>The Use-Case Realizations (every object link results in an association)</a:t>
            </a:r>
            <a:endParaRPr lang="en-US" altLang="zh-CN">
              <a:latin typeface="ZapfHumnst BT" pitchFamily="34" charset="0"/>
            </a:endParaRPr>
          </a:p>
          <a:p>
            <a:pPr marL="171450" lvl="1" indent="-57150">
              <a:buFontTx/>
              <a:buChar char="•"/>
            </a:pPr>
            <a:r>
              <a:rPr lang="en-US" altLang="zh-CN">
                <a:latin typeface="ZapfHumnst BT" pitchFamily="34" charset="0"/>
              </a:rPr>
              <a:t>The domain (that is, the data modeling of the entities).</a:t>
            </a:r>
            <a:endParaRPr lang="en-US" altLang="zh-CN">
              <a:latin typeface="ZapfHumnst BT" pitchFamily="34" charset="0"/>
            </a:endParaRPr>
          </a:p>
          <a:p>
            <a:endParaRPr lang="en-US" altLang="zh-CN">
              <a:latin typeface="ZapfHumnst BT" pitchFamily="34" charset="0"/>
            </a:endParaRPr>
          </a:p>
          <a:p>
            <a:r>
              <a:rPr lang="en-US" altLang="zh-CN">
                <a:latin typeface="ZapfHumnst BT" pitchFamily="34" charset="0"/>
              </a:rPr>
              <a:t>In this module, we will be concentrating on the Use-Case Realizations as a source of relationships.</a:t>
            </a:r>
            <a:endParaRPr lang="en-US" altLang="zh-CN">
              <a:latin typeface="ZapfHumnst BT" pitchFamily="34" charset="0"/>
            </a:endParaRPr>
          </a:p>
          <a:p>
            <a:endParaRPr lang="en-US" altLang="zh-CN">
              <a:latin typeface="ZapfHumnst BT" pitchFamily="34" charset="0"/>
            </a:endParaRPr>
          </a:p>
          <a:p>
            <a:r>
              <a:rPr lang="en-US" altLang="zh-CN">
                <a:latin typeface="ZapfHumnst BT" pitchFamily="34" charset="0"/>
              </a:rPr>
              <a:t>Some of the associations discovered here may be refined into dependency relationships in Class Design.  The “refinement of associations” is performed in Class Design because much of the knowledge needed to perform it involves internal class details.</a:t>
            </a:r>
            <a:endParaRPr lang="en-US" altLang="zh-CN">
              <a:latin typeface="ZapfHumnst BT" pitchFamily="34" charset="0"/>
            </a:endParaRPr>
          </a:p>
        </p:txBody>
      </p:sp>
      <p:sp>
        <p:nvSpPr>
          <p:cNvPr id="465923" name="Rectangle 3"/>
          <p:cNvSpPr>
            <a:spLocks noGrp="1" noRot="1" noChangeAspect="1" noChangeArrowheads="1"/>
          </p:cNvSpPr>
          <p:nvPr>
            <p:ph type="sldImg"/>
          </p:nvPr>
        </p:nvSpPr>
        <p:spPr bwMode="auto">
          <a:xfrm>
            <a:off x="2568575" y="836613"/>
            <a:ext cx="4057650" cy="3043237"/>
          </a:xfrm>
          <a:prstGeom prst="rect">
            <a:avLst/>
          </a:prstGeom>
          <a:solidFill>
            <a:srgbClr val="FFFFFF"/>
          </a:solidFill>
          <a:ln>
            <a:solidFill>
              <a:srgbClr val="000000"/>
            </a:solidFill>
            <a:miter lim="800000"/>
          </a:ln>
        </p:spPr>
      </p:sp>
      <p:sp>
        <p:nvSpPr>
          <p:cNvPr id="465924" name="Rectangle 4"/>
          <p:cNvSpPr>
            <a:spLocks noGrp="1" noChangeArrowheads="1"/>
          </p:cNvSpPr>
          <p:nvPr>
            <p:ph type="body" idx="1"/>
          </p:nvPr>
        </p:nvSpPr>
        <p:spPr bwMode="auto">
          <a:xfrm>
            <a:off x="2549525" y="4113213"/>
            <a:ext cx="4076700" cy="3956050"/>
          </a:xfrm>
          <a:prstGeom prst="rect">
            <a:avLst/>
          </a:prstGeom>
          <a:noFill/>
          <a:ln>
            <a:miter lim="800000"/>
          </a:ln>
        </p:spPr>
        <p:txBody>
          <a:bodyPr/>
          <a:lstStyle/>
          <a:p>
            <a:r>
              <a:rPr lang="en-US" altLang="zh-CN" sz="1000">
                <a:latin typeface="ZapfHumnst BT" pitchFamily="34" charset="0"/>
              </a:rPr>
              <a:t>To find relationships, start studying the links in the Communication diagrams. Links between classes indicate that objects of the two classes need to communicate with one another to perform the use case. Thus, an association or an aggregation is needed between the associated classes.  </a:t>
            </a:r>
            <a:endParaRPr lang="en-US" altLang="zh-CN" sz="1000">
              <a:latin typeface="ZapfHumnst BT" pitchFamily="34" charset="0"/>
            </a:endParaRPr>
          </a:p>
          <a:p>
            <a:r>
              <a:rPr lang="en-US" altLang="zh-CN" sz="1000">
                <a:latin typeface="ZapfHumnst BT" pitchFamily="34" charset="0"/>
              </a:rPr>
              <a:t>Reflexive links do not need to be instances of reflexive relationships; an object can send messages to itself. A reflexive relationship is needed when two different objects of the same class need to communicate.</a:t>
            </a:r>
            <a:endParaRPr lang="en-US" altLang="zh-CN" sz="1000">
              <a:latin typeface="ZapfHumnst BT" pitchFamily="34" charset="0"/>
            </a:endParaRPr>
          </a:p>
          <a:p>
            <a:r>
              <a:rPr lang="en-US" altLang="zh-CN" sz="1000">
                <a:latin typeface="ZapfHumnst BT" pitchFamily="34" charset="0"/>
              </a:rPr>
              <a:t>The navigability of the relationship should support the required message direction. In the above example, if navigability was not defined from the Client to the Supplier, then the PerformResponsibility message could not be sent from the Client to the Supplier.</a:t>
            </a:r>
            <a:endParaRPr lang="en-US" altLang="zh-CN" sz="1000">
              <a:latin typeface="ZapfHumnst BT" pitchFamily="34" charset="0"/>
            </a:endParaRPr>
          </a:p>
          <a:p>
            <a:r>
              <a:rPr lang="en-US" altLang="zh-CN" sz="1000">
                <a:latin typeface="ZapfHumnst BT" pitchFamily="34" charset="0"/>
              </a:rPr>
              <a:t>Focus only on associations needed to realize the use cases; do not add associations you think "might" exist unless they are required based on the Interaction diagrams.</a:t>
            </a:r>
            <a:endParaRPr lang="en-US" altLang="zh-CN" sz="1000">
              <a:latin typeface="ZapfHumnst BT" pitchFamily="34" charset="0"/>
            </a:endParaRPr>
          </a:p>
          <a:p>
            <a:r>
              <a:rPr lang="en-US" altLang="zh-CN" sz="1000">
                <a:latin typeface="ZapfHumnst BT" pitchFamily="34" charset="0"/>
              </a:rPr>
              <a:t>Remember to give the associations role names and multiplicities.  You can also specify navigability, although this will be refined in Class Design.</a:t>
            </a:r>
            <a:endParaRPr lang="en-US" altLang="zh-CN" sz="1000">
              <a:latin typeface="ZapfHumnst BT" pitchFamily="34" charset="0"/>
            </a:endParaRPr>
          </a:p>
          <a:p>
            <a:r>
              <a:rPr lang="en-US" altLang="zh-CN" sz="1000">
                <a:latin typeface="ZapfHumnst BT" pitchFamily="34" charset="0"/>
              </a:rPr>
              <a:t>Write a brief description of the association to indicate how the association is used, or what relationships the association represents.</a:t>
            </a:r>
            <a:endParaRPr lang="en-US" altLang="zh-CN" sz="1000">
              <a:latin typeface="ZapfHumnst BT" pitchFamily="34" charset="0"/>
            </a:endParaRPr>
          </a:p>
          <a:p>
            <a:endParaRPr lang="en-US" altLang="zh-CN" sz="1000">
              <a:latin typeface="ZapfHumnst BT" pitchFamily="34" charset="0"/>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hdr" sz="quarter"/>
          </p:nvPr>
        </p:nvSpPr>
        <p:spPr/>
        <p:txBody>
          <a:bodyPr/>
          <a:lstStyle/>
          <a:p>
            <a:r>
              <a:rPr lang="en-US" altLang="zh-CN"/>
              <a:t>Mastering OOAD w/ UML 2.0 – Instructor Notes</a:t>
            </a:r>
            <a:endParaRPr lang="en-US" altLang="zh-CN"/>
          </a:p>
        </p:txBody>
      </p:sp>
      <p:sp>
        <p:nvSpPr>
          <p:cNvPr id="7" name="Rectangle 15"/>
          <p:cNvSpPr>
            <a:spLocks noGrp="1" noChangeArrowheads="1"/>
          </p:cNvSpPr>
          <p:nvPr>
            <p:ph type="ftr" sz="quarter" idx="4"/>
          </p:nvPr>
        </p:nvSpPr>
        <p:spPr/>
        <p:txBody>
          <a:bodyPr/>
          <a:lstStyle/>
          <a:p>
            <a:r>
              <a:rPr lang="zh-CN" altLang="en-US"/>
              <a:t>Module 6 - Use-Case Analysis</a:t>
            </a:r>
            <a:endParaRPr lang="en-US" altLang="zh-CN">
              <a:latin typeface="ZapfHumnst BT" pitchFamily="34" charset="0"/>
            </a:endParaRPr>
          </a:p>
        </p:txBody>
      </p:sp>
      <p:sp>
        <p:nvSpPr>
          <p:cNvPr id="459778" name="Text Box 2"/>
          <p:cNvSpPr txBox="1">
            <a:spLocks noChangeArrowheads="1"/>
          </p:cNvSpPr>
          <p:nvPr/>
        </p:nvSpPr>
        <p:spPr bwMode="auto">
          <a:xfrm>
            <a:off x="390525" y="1217613"/>
            <a:ext cx="1955800" cy="274637"/>
          </a:xfrm>
          <a:prstGeom prst="rect">
            <a:avLst/>
          </a:prstGeom>
          <a:noFill/>
          <a:ln w="12700">
            <a:noFill/>
            <a:miter lim="800000"/>
            <a:headEnd type="none" w="sm" len="sm"/>
            <a:tailEnd type="none" w="lg" len="lg"/>
          </a:ln>
          <a:effectLst/>
        </p:spPr>
        <p:txBody>
          <a:bodyPr>
            <a:spAutoFit/>
          </a:bodyPr>
          <a:lstStyle/>
          <a:p>
            <a:pPr>
              <a:spcBef>
                <a:spcPct val="50000"/>
              </a:spcBef>
            </a:pPr>
            <a:endParaRPr lang="zh-CN" altLang="en-US" sz="1200"/>
          </a:p>
        </p:txBody>
      </p:sp>
      <p:sp>
        <p:nvSpPr>
          <p:cNvPr id="459779" name="Rectangle 3"/>
          <p:cNvSpPr>
            <a:spLocks noGrp="1" noRot="1" noChangeAspect="1" noChangeArrowheads="1"/>
          </p:cNvSpPr>
          <p:nvPr>
            <p:ph type="sldImg"/>
          </p:nvPr>
        </p:nvSpPr>
        <p:spPr bwMode="auto">
          <a:xfrm>
            <a:off x="2568575" y="836613"/>
            <a:ext cx="4057650" cy="3043237"/>
          </a:xfrm>
          <a:prstGeom prst="rect">
            <a:avLst/>
          </a:prstGeom>
          <a:solidFill>
            <a:srgbClr val="FFFFFF"/>
          </a:solidFill>
          <a:ln>
            <a:solidFill>
              <a:srgbClr val="000000"/>
            </a:solidFill>
            <a:miter lim="800000"/>
          </a:ln>
        </p:spPr>
      </p:sp>
      <p:sp>
        <p:nvSpPr>
          <p:cNvPr id="459780" name="Rectangle 4"/>
          <p:cNvSpPr>
            <a:spLocks noGrp="1" noChangeArrowheads="1"/>
          </p:cNvSpPr>
          <p:nvPr>
            <p:ph type="body" idx="1"/>
          </p:nvPr>
        </p:nvSpPr>
        <p:spPr bwMode="auto">
          <a:xfrm>
            <a:off x="2549525" y="4113213"/>
            <a:ext cx="4076700" cy="3956050"/>
          </a:xfrm>
          <a:prstGeom prst="rect">
            <a:avLst/>
          </a:prstGeom>
          <a:noFill/>
          <a:ln>
            <a:miter lim="800000"/>
          </a:ln>
        </p:spPr>
        <p:txBody>
          <a:bodyPr/>
          <a:lstStyle/>
          <a:p>
            <a:r>
              <a:rPr lang="en-US" altLang="zh-CN" sz="1000">
                <a:latin typeface="ZapfHumnst BT" pitchFamily="34" charset="0"/>
              </a:rPr>
              <a:t>Aggregation is a stronger form of association which is used to model a whole-part relationship between model elements. The whole/aggregate has an aggregation association to the its constituent parts. A hollow diamond is attached to the end of an association path on the side of the aggregate (the whole) to indicate aggregation. </a:t>
            </a:r>
            <a:endParaRPr lang="en-US" altLang="zh-CN" sz="1000">
              <a:latin typeface="ZapfHumnst BT" pitchFamily="34" charset="0"/>
            </a:endParaRPr>
          </a:p>
          <a:p>
            <a:r>
              <a:rPr lang="en-US" altLang="zh-CN" sz="1000">
                <a:latin typeface="ZapfHumnst BT" pitchFamily="34" charset="0"/>
              </a:rPr>
              <a:t>Since aggregation is a special form of association, the use of multiplicity, roles, navigation, and so forth is the same as for association.</a:t>
            </a:r>
            <a:endParaRPr lang="en-US" altLang="zh-CN" sz="1000">
              <a:latin typeface="ZapfHumnst BT" pitchFamily="34" charset="0"/>
            </a:endParaRPr>
          </a:p>
          <a:p>
            <a:r>
              <a:rPr lang="en-US" altLang="zh-CN" sz="1000">
                <a:latin typeface="ZapfHumnst BT" pitchFamily="34" charset="0"/>
              </a:rPr>
              <a:t>Sometimes a class may be aggregated with itself. This does not mean that an instance of that class is composed of itself (that would be silly). Instead, it means that one instance if the class is an aggregate composed of other instances of the same class.   </a:t>
            </a:r>
            <a:endParaRPr lang="en-US" altLang="zh-CN" sz="1000">
              <a:latin typeface="ZapfHumnst BT" pitchFamily="34" charset="0"/>
            </a:endParaRPr>
          </a:p>
          <a:p>
            <a:r>
              <a:rPr lang="en-US" altLang="zh-CN" sz="1000">
                <a:latin typeface="ZapfHumnst BT" pitchFamily="34" charset="0"/>
              </a:rPr>
              <a:t>Some situations where aggregation may be appropriate include:</a:t>
            </a:r>
            <a:endParaRPr lang="en-US" altLang="zh-CN" sz="1000">
              <a:latin typeface="ZapfHumnst BT" pitchFamily="34" charset="0"/>
            </a:endParaRPr>
          </a:p>
          <a:p>
            <a:pPr marL="228600" lvl="1" indent="-114300">
              <a:buFontTx/>
              <a:buChar char="•"/>
            </a:pPr>
            <a:r>
              <a:rPr lang="en-US" altLang="zh-CN" sz="1000">
                <a:latin typeface="ZapfHumnst BT" pitchFamily="34" charset="0"/>
              </a:rPr>
              <a:t>An object is physically composed of other objects (for example, car being physically composed of an engine and four wheels). </a:t>
            </a:r>
            <a:endParaRPr lang="en-US" altLang="zh-CN" sz="1000">
              <a:latin typeface="ZapfHumnst BT" pitchFamily="34" charset="0"/>
            </a:endParaRPr>
          </a:p>
          <a:p>
            <a:pPr marL="228600" lvl="1" indent="-114300">
              <a:buFontTx/>
              <a:buChar char="•"/>
            </a:pPr>
            <a:r>
              <a:rPr lang="en-US" altLang="zh-CN" sz="1000">
                <a:latin typeface="ZapfHumnst BT" pitchFamily="34" charset="0"/>
              </a:rPr>
              <a:t>An object is a logical collection of other objects (for example, a family is a collection of parents and children).</a:t>
            </a:r>
            <a:endParaRPr lang="en-US" altLang="zh-CN" sz="1000">
              <a:latin typeface="ZapfHumnst BT" pitchFamily="34" charset="0"/>
            </a:endParaRPr>
          </a:p>
          <a:p>
            <a:pPr marL="228600" lvl="1" indent="-114300">
              <a:buFontTx/>
              <a:buChar char="•"/>
            </a:pPr>
            <a:r>
              <a:rPr lang="en-US" altLang="zh-CN" sz="1000">
                <a:latin typeface="ZapfHumnst BT" pitchFamily="34" charset="0"/>
              </a:rPr>
              <a:t>An object physically contains other objects (for example, an airplane physically contains a pilot).</a:t>
            </a:r>
            <a:endParaRPr lang="en-US" altLang="zh-CN" sz="1000">
              <a:latin typeface="ZapfHumnst BT" pitchFamily="34" charset="0"/>
            </a:endParaRPr>
          </a:p>
          <a:p>
            <a:r>
              <a:rPr lang="en-US" altLang="zh-CN" sz="1000">
                <a:latin typeface="ZapfHumnst BT" pitchFamily="34" charset="0"/>
              </a:rPr>
              <a:t>In the example on the slide, the relationship from Student to Schedule is modeled as an aggregation, because a Schedule is inherently tied to a particular Student. A Schedule outside of the context of a Student makes no sense in this Course Registration System. The relationship from Schedule to CourseOffering is an association because CourseOfferings may appear on multiple Schedules. </a:t>
            </a:r>
            <a:endParaRPr lang="en-US" altLang="zh-CN" sz="1000">
              <a:latin typeface="ZapfHumnst BT" pitchFamily="34" charset="0"/>
            </a:endParaRPr>
          </a:p>
        </p:txBody>
      </p:sp>
      <p:sp>
        <p:nvSpPr>
          <p:cNvPr id="459782" name="Text Box 6"/>
          <p:cNvSpPr txBox="1">
            <a:spLocks noChangeArrowheads="1"/>
          </p:cNvSpPr>
          <p:nvPr/>
        </p:nvSpPr>
        <p:spPr bwMode="auto">
          <a:xfrm>
            <a:off x="584200" y="1209675"/>
            <a:ext cx="1778000" cy="6858000"/>
          </a:xfrm>
          <a:prstGeom prst="rect">
            <a:avLst/>
          </a:prstGeom>
          <a:noFill/>
          <a:ln w="28575">
            <a:noFill/>
            <a:miter lim="800000"/>
            <a:headEnd type="none" w="sm" len="sm"/>
          </a:ln>
          <a:effectLst/>
        </p:spPr>
        <p:txBody>
          <a:bodyPr lIns="107950" tIns="53975" rIns="107950" bIns="53975"/>
          <a:lstStyle/>
          <a:p>
            <a:r>
              <a:rPr lang="en-US" altLang="zh-CN">
                <a:latin typeface="ZapfHumnst BT" pitchFamily="34" charset="0"/>
              </a:rPr>
              <a:t>Remind the students of the difference between a composition relationship and an aggregation relationship.</a:t>
            </a:r>
            <a:endParaRPr lang="en-US" altLang="zh-CN">
              <a:latin typeface="ZapfHumnst BT" pitchFamily="34" charset="0"/>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hdr" sz="quarter"/>
          </p:nvPr>
        </p:nvSpPr>
        <p:spPr/>
        <p:txBody>
          <a:bodyPr/>
          <a:lstStyle/>
          <a:p>
            <a:r>
              <a:rPr lang="en-US" altLang="zh-CN"/>
              <a:t>Mastering OOAD w/ UML 2.0 – Instructor Notes</a:t>
            </a:r>
            <a:endParaRPr lang="en-US" altLang="zh-CN"/>
          </a:p>
        </p:txBody>
      </p:sp>
      <p:sp>
        <p:nvSpPr>
          <p:cNvPr id="6" name="Rectangle 15"/>
          <p:cNvSpPr>
            <a:spLocks noGrp="1" noChangeArrowheads="1"/>
          </p:cNvSpPr>
          <p:nvPr>
            <p:ph type="ftr" sz="quarter" idx="4"/>
          </p:nvPr>
        </p:nvSpPr>
        <p:spPr/>
        <p:txBody>
          <a:bodyPr/>
          <a:lstStyle/>
          <a:p>
            <a:r>
              <a:rPr lang="zh-CN" altLang="en-US"/>
              <a:t>Module 6 - Use-Case Analysis</a:t>
            </a:r>
            <a:endParaRPr lang="en-US" altLang="zh-CN">
              <a:latin typeface="ZapfHumnst BT" pitchFamily="34" charset="0"/>
            </a:endParaRPr>
          </a:p>
        </p:txBody>
      </p:sp>
      <p:sp>
        <p:nvSpPr>
          <p:cNvPr id="461826" name="Rectangle 2"/>
          <p:cNvSpPr>
            <a:spLocks noGrp="1" noRot="1" noChangeAspect="1" noChangeArrowheads="1"/>
          </p:cNvSpPr>
          <p:nvPr>
            <p:ph type="sldImg"/>
          </p:nvPr>
        </p:nvSpPr>
        <p:spPr bwMode="auto">
          <a:xfrm>
            <a:off x="2568575" y="836613"/>
            <a:ext cx="4057650" cy="3043237"/>
          </a:xfrm>
          <a:prstGeom prst="rect">
            <a:avLst/>
          </a:prstGeom>
          <a:solidFill>
            <a:srgbClr val="FFFFFF"/>
          </a:solidFill>
          <a:ln>
            <a:solidFill>
              <a:srgbClr val="000000"/>
            </a:solidFill>
            <a:miter lim="800000"/>
          </a:ln>
        </p:spPr>
      </p:sp>
      <p:sp>
        <p:nvSpPr>
          <p:cNvPr id="461827" name="Rectangle 3"/>
          <p:cNvSpPr>
            <a:spLocks noGrp="1" noChangeArrowheads="1"/>
          </p:cNvSpPr>
          <p:nvPr>
            <p:ph type="body" idx="1"/>
          </p:nvPr>
        </p:nvSpPr>
        <p:spPr bwMode="auto">
          <a:xfrm>
            <a:off x="2549525" y="4113213"/>
            <a:ext cx="4076700" cy="3956050"/>
          </a:xfrm>
          <a:prstGeom prst="rect">
            <a:avLst/>
          </a:prstGeom>
          <a:noFill/>
          <a:ln>
            <a:miter lim="800000"/>
          </a:ln>
        </p:spPr>
        <p:txBody>
          <a:bodyPr/>
          <a:lstStyle/>
          <a:p>
            <a:r>
              <a:rPr lang="en-US" altLang="zh-CN" sz="1000">
                <a:latin typeface="ZapfHumnst BT" pitchFamily="34" charset="0"/>
              </a:rPr>
              <a:t>Aggregation should be used only where the "parts" are incomplete outside the context of the whole. If the classes can have independent identity outside the context provided by other classes, or if they are not parts of some greater whole, then the association relationship should be used.  </a:t>
            </a:r>
            <a:endParaRPr lang="en-US" altLang="zh-CN" sz="1000">
              <a:latin typeface="ZapfHumnst BT" pitchFamily="34" charset="0"/>
            </a:endParaRPr>
          </a:p>
          <a:p>
            <a:r>
              <a:rPr lang="en-US" altLang="zh-CN" sz="1000">
                <a:latin typeface="ZapfHumnst BT" pitchFamily="34" charset="0"/>
              </a:rPr>
              <a:t>When in doubt, an association is more appropriate. Aggregations are generally obvious. A good aggregate should be a natural, coherent part of the model. The meaning of aggregates should be simple to understand from the context. Choosing aggregation is only done to help clarify; it is not something that is crucial to the success of the modeling effort.</a:t>
            </a:r>
            <a:endParaRPr lang="en-US" altLang="zh-CN" sz="1000">
              <a:latin typeface="ZapfHumnst BT" pitchFamily="34" charset="0"/>
            </a:endParaRPr>
          </a:p>
          <a:p>
            <a:r>
              <a:rPr lang="en-US" altLang="zh-CN" sz="1000">
                <a:latin typeface="ZapfHumnst BT" pitchFamily="34" charset="0"/>
              </a:rPr>
              <a:t>The use of aggregation versus association is dependent on the application you are developing. For example, if you are modeling a car dealership, the relationship between a car and the doors might be modeled as aggregation, because the car always comes with doors, and doors are never sold separately. However, if you are modeling a car parts store, you might model the relationship as an association, as the car (the body) might be independent of the doors.</a:t>
            </a:r>
            <a:endParaRPr lang="en-US" altLang="zh-CN" sz="1000">
              <a:latin typeface="ZapfHumnst BT" pitchFamily="34" charset="0"/>
            </a:endParaRPr>
          </a:p>
        </p:txBody>
      </p:sp>
      <p:sp>
        <p:nvSpPr>
          <p:cNvPr id="461828" name="Text Box 4"/>
          <p:cNvSpPr txBox="1">
            <a:spLocks noChangeArrowheads="1"/>
          </p:cNvSpPr>
          <p:nvPr/>
        </p:nvSpPr>
        <p:spPr bwMode="auto">
          <a:xfrm>
            <a:off x="584200" y="1206500"/>
            <a:ext cx="1905000" cy="1708150"/>
          </a:xfrm>
          <a:prstGeom prst="rect">
            <a:avLst/>
          </a:prstGeom>
          <a:noFill/>
          <a:ln w="9525">
            <a:noFill/>
            <a:miter lim="800000"/>
          </a:ln>
          <a:effectLst/>
        </p:spPr>
        <p:txBody>
          <a:bodyPr lIns="107950" tIns="53975" rIns="107950" bIns="53975">
            <a:spAutoFit/>
          </a:bodyPr>
          <a:lstStyle/>
          <a:p>
            <a:pPr>
              <a:spcBef>
                <a:spcPct val="50000"/>
              </a:spcBef>
            </a:pPr>
            <a:r>
              <a:rPr lang="en-US" altLang="zh-CN">
                <a:latin typeface="ZapfHumnst BT" pitchFamily="34" charset="0"/>
              </a:rPr>
              <a:t>Emphasize “in the context of” as a good litmus test for aggregation.</a:t>
            </a:r>
            <a:endParaRPr lang="en-US" altLang="zh-CN">
              <a:latin typeface="ZapfHumnst BT" pitchFamily="34" charset="0"/>
            </a:endParaRPr>
          </a:p>
          <a:p>
            <a:pPr>
              <a:spcBef>
                <a:spcPct val="50000"/>
              </a:spcBef>
            </a:pPr>
            <a:r>
              <a:rPr lang="en-US" altLang="zh-CN">
                <a:latin typeface="ZapfHumnst BT" pitchFamily="34" charset="0"/>
              </a:rPr>
              <a:t>Whether you model a relationship as an association or aggregation is really dependent on the domain being modeled. This is discussed in more detail on a later slide.</a:t>
            </a:r>
            <a:endParaRPr lang="en-US" altLang="zh-CN">
              <a:latin typeface="ZapfHumnst BT" pitchFamily="34" charset="0"/>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hdr" sz="quarter"/>
          </p:nvPr>
        </p:nvSpPr>
        <p:spPr/>
        <p:txBody>
          <a:bodyPr/>
          <a:lstStyle/>
          <a:p>
            <a:r>
              <a:rPr lang="en-US" altLang="zh-CN"/>
              <a:t>Mastering OOAD w/ UML 2.0 – Instructor Notes</a:t>
            </a:r>
            <a:endParaRPr lang="en-US" altLang="zh-CN"/>
          </a:p>
        </p:txBody>
      </p:sp>
      <p:sp>
        <p:nvSpPr>
          <p:cNvPr id="6" name="Rectangle 15"/>
          <p:cNvSpPr>
            <a:spLocks noGrp="1" noChangeArrowheads="1"/>
          </p:cNvSpPr>
          <p:nvPr>
            <p:ph type="ftr" sz="quarter" idx="4"/>
          </p:nvPr>
        </p:nvSpPr>
        <p:spPr/>
        <p:txBody>
          <a:bodyPr/>
          <a:lstStyle/>
          <a:p>
            <a:r>
              <a:rPr lang="zh-CN" altLang="en-US"/>
              <a:t>Module 6 - Use-Case Analysis</a:t>
            </a:r>
            <a:endParaRPr lang="en-US" altLang="zh-CN">
              <a:latin typeface="ZapfHumnst BT" pitchFamily="34" charset="0"/>
            </a:endParaRPr>
          </a:p>
        </p:txBody>
      </p:sp>
      <p:sp>
        <p:nvSpPr>
          <p:cNvPr id="447490" name="Text Box 2"/>
          <p:cNvSpPr txBox="1">
            <a:spLocks noChangeArrowheads="1"/>
          </p:cNvSpPr>
          <p:nvPr/>
        </p:nvSpPr>
        <p:spPr bwMode="auto">
          <a:xfrm>
            <a:off x="584200" y="1206500"/>
            <a:ext cx="1879600" cy="5807075"/>
          </a:xfrm>
          <a:prstGeom prst="rect">
            <a:avLst/>
          </a:prstGeom>
          <a:noFill/>
          <a:ln w="12700">
            <a:noFill/>
            <a:miter lim="800000"/>
            <a:headEnd type="none" w="sm" len="sm"/>
            <a:tailEnd type="none" w="lg" len="lg"/>
          </a:ln>
          <a:effectLst/>
        </p:spPr>
        <p:txBody>
          <a:bodyPr>
            <a:spAutoFit/>
          </a:bodyPr>
          <a:lstStyle/>
          <a:p>
            <a:pPr>
              <a:spcBef>
                <a:spcPct val="50000"/>
              </a:spcBef>
            </a:pPr>
            <a:r>
              <a:rPr lang="en-US" altLang="zh-CN">
                <a:latin typeface="ZapfHumnst BT" pitchFamily="34" charset="0"/>
              </a:rPr>
              <a:t>Sometimes roles are modeled as explicit classes. When that occurs, coming up with role names may be redundant. In those cases, role names can be eliminated.  Remember, readability and understandability of the model are key — only add information that adds value, not clutter to the diagrams.</a:t>
            </a:r>
            <a:endParaRPr lang="en-US" altLang="zh-CN">
              <a:latin typeface="ZapfHumnst BT" pitchFamily="34" charset="0"/>
            </a:endParaRPr>
          </a:p>
          <a:p>
            <a:pPr>
              <a:spcBef>
                <a:spcPct val="50000"/>
              </a:spcBef>
            </a:pPr>
            <a:r>
              <a:rPr lang="en-US" altLang="zh-CN">
                <a:latin typeface="ZapfHumnst BT" pitchFamily="34" charset="0"/>
              </a:rPr>
              <a:t>Note: In the OOAD student registration example, we did not model a Department as a separate class. It is used here to illustrate a concept.  </a:t>
            </a:r>
            <a:endParaRPr lang="en-US" altLang="zh-CN">
              <a:latin typeface="ZapfHumnst BT" pitchFamily="34" charset="0"/>
            </a:endParaRPr>
          </a:p>
          <a:p>
            <a:pPr>
              <a:spcBef>
                <a:spcPct val="50000"/>
              </a:spcBef>
            </a:pPr>
            <a:r>
              <a:rPr lang="en-US" altLang="zh-CN">
                <a:latin typeface="ZapfHumnst BT" pitchFamily="34" charset="0"/>
              </a:rPr>
              <a:t>Another example is the relationship between a person and a company.  Quiz the students asking what roles might make sense.  One answer: Employee, Customer, and Investor.</a:t>
            </a:r>
            <a:endParaRPr lang="en-US" altLang="zh-CN">
              <a:latin typeface="ZapfHumnst BT" pitchFamily="34" charset="0"/>
            </a:endParaRPr>
          </a:p>
          <a:p>
            <a:pPr>
              <a:spcBef>
                <a:spcPct val="50000"/>
              </a:spcBef>
            </a:pPr>
            <a:r>
              <a:rPr lang="en-US" altLang="zh-CN">
                <a:latin typeface="ZapfHumnst BT" pitchFamily="34" charset="0"/>
              </a:rPr>
              <a:t>A good question to ask here is to ask the students how the self-association on the Course class would look on a Communication diagram.  The tendency is to represent a reflexive message on a course object. However, the right answer is that there will be a link between two course objects. A reflexive message is not a link. (An object doesn’t need to link to itself.)</a:t>
            </a:r>
            <a:endParaRPr lang="en-US" altLang="zh-CN">
              <a:latin typeface="ZapfHumnst BT" pitchFamily="34" charset="0"/>
            </a:endParaRPr>
          </a:p>
        </p:txBody>
      </p:sp>
      <p:sp>
        <p:nvSpPr>
          <p:cNvPr id="447491" name="Rectangle 3"/>
          <p:cNvSpPr>
            <a:spLocks noGrp="1" noRot="1" noChangeAspect="1" noChangeArrowheads="1"/>
          </p:cNvSpPr>
          <p:nvPr>
            <p:ph type="sldImg"/>
          </p:nvPr>
        </p:nvSpPr>
        <p:spPr bwMode="auto">
          <a:xfrm>
            <a:off x="2568575" y="836613"/>
            <a:ext cx="4057650" cy="3043237"/>
          </a:xfrm>
          <a:prstGeom prst="rect">
            <a:avLst/>
          </a:prstGeom>
          <a:solidFill>
            <a:srgbClr val="FFFFFF"/>
          </a:solidFill>
          <a:ln>
            <a:solidFill>
              <a:srgbClr val="000000"/>
            </a:solidFill>
            <a:miter lim="800000"/>
          </a:ln>
        </p:spPr>
      </p:sp>
      <p:sp>
        <p:nvSpPr>
          <p:cNvPr id="447492" name="Rectangle 4"/>
          <p:cNvSpPr>
            <a:spLocks noGrp="1" noChangeArrowheads="1"/>
          </p:cNvSpPr>
          <p:nvPr>
            <p:ph type="body" idx="1"/>
          </p:nvPr>
        </p:nvSpPr>
        <p:spPr bwMode="auto">
          <a:xfrm>
            <a:off x="2549525" y="4113213"/>
            <a:ext cx="4076700" cy="3956050"/>
          </a:xfrm>
          <a:prstGeom prst="rect">
            <a:avLst/>
          </a:prstGeom>
          <a:noFill/>
          <a:ln>
            <a:miter lim="800000"/>
          </a:ln>
        </p:spPr>
        <p:txBody>
          <a:bodyPr/>
          <a:lstStyle/>
          <a:p>
            <a:r>
              <a:rPr lang="en-US" altLang="zh-CN" sz="1000">
                <a:latin typeface="ZapfHumnst BT" pitchFamily="34" charset="0"/>
              </a:rPr>
              <a:t>Each end of an association has a role in relationship to the class on the other end of the association. The role specifies the face that a class presents on each side of the association. A role must have a name, and the role names on opposite sides of the association must be unique. The role name should be a noun indicating the associated object's role in relation to the associating object. </a:t>
            </a:r>
            <a:endParaRPr lang="en-US" altLang="zh-CN" sz="1000">
              <a:latin typeface="ZapfHumnst BT" pitchFamily="34" charset="0"/>
            </a:endParaRPr>
          </a:p>
          <a:p>
            <a:r>
              <a:rPr lang="en-US" altLang="zh-CN" sz="1000">
                <a:latin typeface="ZapfHumnst BT" pitchFamily="34" charset="0"/>
              </a:rPr>
              <a:t>The use of association names and role names is mutually exclusive: one would not use both an association name and a role name. For each association, decide which conveys more information.</a:t>
            </a:r>
            <a:endParaRPr lang="en-US" altLang="zh-CN" sz="1000">
              <a:latin typeface="ZapfHumnst BT" pitchFamily="34" charset="0"/>
            </a:endParaRPr>
          </a:p>
          <a:p>
            <a:r>
              <a:rPr lang="en-US" altLang="zh-CN" sz="1000">
                <a:latin typeface="ZapfHumnst BT" pitchFamily="34" charset="0"/>
              </a:rPr>
              <a:t>The role name is placed next to the end of the association line of the class it describes.</a:t>
            </a:r>
            <a:endParaRPr lang="en-US" altLang="zh-CN" sz="1000">
              <a:latin typeface="ZapfHumnst BT" pitchFamily="34" charset="0"/>
            </a:endParaRPr>
          </a:p>
          <a:p>
            <a:r>
              <a:rPr lang="en-US" altLang="zh-CN" sz="1000">
                <a:latin typeface="ZapfHumnst BT" pitchFamily="34" charset="0"/>
              </a:rPr>
              <a:t>In the case of self-associations, role names are essential to distinguish the purpose for the association.</a:t>
            </a:r>
            <a:endParaRPr lang="en-US" altLang="zh-CN" sz="1000">
              <a:latin typeface="ZapfHumnst BT" pitchFamily="34" charset="0"/>
            </a:endParaRPr>
          </a:p>
          <a:p>
            <a:r>
              <a:rPr lang="en-US" altLang="zh-CN" sz="1000">
                <a:latin typeface="ZapfHumnst BT" pitchFamily="34" charset="0"/>
              </a:rPr>
              <a:t>In the above example, the Professor participates in two separate association relationships, playing a different role in each.</a:t>
            </a:r>
            <a:endParaRPr lang="en-US" altLang="zh-CN" sz="1000">
              <a:latin typeface="ZapfHumnst BT" pitchFamily="34" charset="0"/>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hdr" sz="quarter"/>
          </p:nvPr>
        </p:nvSpPr>
        <p:spPr/>
        <p:txBody>
          <a:bodyPr/>
          <a:lstStyle/>
          <a:p>
            <a:r>
              <a:rPr lang="en-US" altLang="zh-CN"/>
              <a:t>Mastering OOAD w/ UML 2.0 – Instructor Notes</a:t>
            </a:r>
            <a:endParaRPr lang="en-US" altLang="zh-CN"/>
          </a:p>
        </p:txBody>
      </p:sp>
      <p:sp>
        <p:nvSpPr>
          <p:cNvPr id="6" name="Rectangle 15"/>
          <p:cNvSpPr>
            <a:spLocks noGrp="1" noChangeArrowheads="1"/>
          </p:cNvSpPr>
          <p:nvPr>
            <p:ph type="ftr" sz="quarter" idx="4"/>
          </p:nvPr>
        </p:nvSpPr>
        <p:spPr/>
        <p:txBody>
          <a:bodyPr/>
          <a:lstStyle/>
          <a:p>
            <a:r>
              <a:rPr lang="zh-CN" altLang="en-US"/>
              <a:t>Module 6 - Use-Case Analysis</a:t>
            </a:r>
            <a:endParaRPr lang="en-US" altLang="zh-CN">
              <a:latin typeface="ZapfHumnst BT" pitchFamily="34" charset="0"/>
            </a:endParaRPr>
          </a:p>
        </p:txBody>
      </p:sp>
      <p:sp>
        <p:nvSpPr>
          <p:cNvPr id="500738" name="Rectangle 2"/>
          <p:cNvSpPr>
            <a:spLocks noGrp="1" noRot="1" noChangeAspect="1" noChangeArrowheads="1" noTextEdit="1"/>
          </p:cNvSpPr>
          <p:nvPr>
            <p:ph type="sldImg"/>
          </p:nvPr>
        </p:nvSpPr>
        <p:spPr bwMode="auto">
          <a:xfrm>
            <a:off x="2571750" y="836613"/>
            <a:ext cx="4057650" cy="3043237"/>
          </a:xfrm>
          <a:prstGeom prst="rect">
            <a:avLst/>
          </a:prstGeom>
          <a:solidFill>
            <a:srgbClr val="FFFFFF"/>
          </a:solidFill>
          <a:ln>
            <a:solidFill>
              <a:srgbClr val="000000"/>
            </a:solidFill>
            <a:miter lim="800000"/>
          </a:ln>
        </p:spPr>
      </p:sp>
      <p:sp>
        <p:nvSpPr>
          <p:cNvPr id="500739" name="Rectangle 3"/>
          <p:cNvSpPr>
            <a:spLocks noGrp="1" noChangeArrowheads="1"/>
          </p:cNvSpPr>
          <p:nvPr>
            <p:ph type="body" idx="1"/>
          </p:nvPr>
        </p:nvSpPr>
        <p:spPr bwMode="auto">
          <a:xfrm>
            <a:off x="2552700" y="4114800"/>
            <a:ext cx="4076700" cy="4038600"/>
          </a:xfrm>
          <a:prstGeom prst="rect">
            <a:avLst/>
          </a:prstGeom>
          <a:noFill/>
          <a:ln>
            <a:miter lim="800000"/>
          </a:ln>
        </p:spPr>
        <p:txBody>
          <a:bodyPr/>
          <a:lstStyle/>
          <a:p>
            <a:pPr marL="114300" indent="-114300">
              <a:buFontTx/>
              <a:buChar char="•"/>
            </a:pPr>
            <a:r>
              <a:rPr lang="en-US" altLang="zh-CN" sz="1000">
                <a:latin typeface="ZapfHumnst BT" pitchFamily="34" charset="0"/>
              </a:rPr>
              <a:t>Multiplicity lets you know the lower and the upper bound number of relationships that a given object can have with another object. Many times you do not know what the maximum number of instances may be, and you will use the “*” to specify that this number is unknown.</a:t>
            </a:r>
            <a:endParaRPr lang="en-US" altLang="zh-CN" sz="1000">
              <a:latin typeface="ZapfHumnst BT" pitchFamily="34" charset="0"/>
            </a:endParaRPr>
          </a:p>
          <a:p>
            <a:pPr marL="114300" indent="-114300">
              <a:buFontTx/>
              <a:buChar char="•"/>
            </a:pPr>
            <a:r>
              <a:rPr lang="en-US" altLang="zh-CN" sz="1000">
                <a:latin typeface="ZapfHumnst BT" pitchFamily="34" charset="0"/>
              </a:rPr>
              <a:t>The most important question that multiplicity answers: Is the association mandatory? A lower bound number that is greater than zero indicates that the relationship is mandatory.  </a:t>
            </a:r>
            <a:endParaRPr lang="en-US" altLang="zh-CN" sz="1000">
              <a:latin typeface="ZapfHumnst BT" pitchFamily="34" charset="0"/>
            </a:endParaRPr>
          </a:p>
          <a:p>
            <a:pPr marL="114300" indent="-114300">
              <a:buFontTx/>
              <a:buChar char="•"/>
            </a:pPr>
            <a:r>
              <a:rPr lang="en-US" altLang="zh-CN" sz="1000">
                <a:latin typeface="ZapfHumnst BT" pitchFamily="34" charset="0"/>
              </a:rPr>
              <a:t>This example indicates that a course object can be related to zero or more course offerings. You can tell that the relationship is optional because the lower bound number is zero. The upper bound number of the relationship is unknown, as indicated by the “*”. If you read the association the other way, you will see that a given course offering object can be related to only one course. This relationship is mandatory and indicates that it is not possible for a course offering object to exist without an associated course object.</a:t>
            </a:r>
            <a:endParaRPr lang="en-US" altLang="zh-CN" sz="1000">
              <a:latin typeface="ZapfHumnst BT" pitchFamily="34" charset="0"/>
            </a:endParaRPr>
          </a:p>
        </p:txBody>
      </p:sp>
      <p:sp>
        <p:nvSpPr>
          <p:cNvPr id="500740" name="Text Box 4"/>
          <p:cNvSpPr txBox="1">
            <a:spLocks noChangeArrowheads="1"/>
          </p:cNvSpPr>
          <p:nvPr/>
        </p:nvSpPr>
        <p:spPr bwMode="auto">
          <a:xfrm>
            <a:off x="584200" y="1209675"/>
            <a:ext cx="1981200" cy="6858000"/>
          </a:xfrm>
          <a:prstGeom prst="rect">
            <a:avLst/>
          </a:prstGeom>
          <a:noFill/>
          <a:ln w="9525">
            <a:noFill/>
            <a:miter lim="800000"/>
          </a:ln>
          <a:effectLst/>
        </p:spPr>
        <p:txBody>
          <a:bodyPr lIns="107950" tIns="53975" rIns="107950" bIns="53975"/>
          <a:lstStyle/>
          <a:p>
            <a:pPr>
              <a:lnSpc>
                <a:spcPct val="87000"/>
              </a:lnSpc>
              <a:spcBef>
                <a:spcPct val="40000"/>
              </a:spcBef>
            </a:pPr>
            <a:r>
              <a:rPr lang="en-US" altLang="zh-CN">
                <a:latin typeface="ZapfHumnst BT" pitchFamily="34" charset="0"/>
              </a:rPr>
              <a:t>Be sure that the class understands that the lower bound number is more important because it indicates that the relationship is mandatory.</a:t>
            </a:r>
            <a:endParaRPr lang="en-US" altLang="zh-CN">
              <a:latin typeface="ZapfHumnst BT" pitchFamily="34" charset="0"/>
            </a:endParaRPr>
          </a:p>
          <a:p>
            <a:pPr>
              <a:lnSpc>
                <a:spcPct val="87000"/>
              </a:lnSpc>
              <a:spcBef>
                <a:spcPct val="40000"/>
              </a:spcBef>
            </a:pPr>
            <a:r>
              <a:rPr lang="en-US" altLang="zh-CN">
                <a:latin typeface="ZapfHumnst BT" pitchFamily="34" charset="0"/>
              </a:rPr>
              <a:t>The Student Notes explain the relationship between Course Offering and Course. Have the class explain the recursive relationship on Course.</a:t>
            </a:r>
            <a:endParaRPr lang="en-US" altLang="zh-CN">
              <a:latin typeface="ZapfHumnst BT" pitchFamily="34" charset="0"/>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hdr" sz="quarter"/>
          </p:nvPr>
        </p:nvSpPr>
        <p:spPr/>
        <p:txBody>
          <a:bodyPr/>
          <a:lstStyle/>
          <a:p>
            <a:r>
              <a:rPr lang="en-US" altLang="zh-CN"/>
              <a:t>Mastering OOAD w/ UML 2.0 – Instructor Notes</a:t>
            </a:r>
            <a:endParaRPr lang="en-US" altLang="zh-CN"/>
          </a:p>
        </p:txBody>
      </p:sp>
      <p:sp>
        <p:nvSpPr>
          <p:cNvPr id="6" name="Rectangle 15"/>
          <p:cNvSpPr>
            <a:spLocks noGrp="1" noChangeArrowheads="1"/>
          </p:cNvSpPr>
          <p:nvPr>
            <p:ph type="ftr" sz="quarter" idx="4"/>
          </p:nvPr>
        </p:nvSpPr>
        <p:spPr/>
        <p:txBody>
          <a:bodyPr/>
          <a:lstStyle/>
          <a:p>
            <a:r>
              <a:rPr lang="zh-CN" altLang="en-US"/>
              <a:t>Module 6 - Use-Case Analysis</a:t>
            </a:r>
            <a:endParaRPr lang="en-US" altLang="zh-CN">
              <a:latin typeface="ZapfHumnst BT" pitchFamily="34" charset="0"/>
            </a:endParaRPr>
          </a:p>
        </p:txBody>
      </p:sp>
      <p:sp>
        <p:nvSpPr>
          <p:cNvPr id="506882" name="Text Box 2"/>
          <p:cNvSpPr txBox="1">
            <a:spLocks noChangeArrowheads="1"/>
          </p:cNvSpPr>
          <p:nvPr/>
        </p:nvSpPr>
        <p:spPr bwMode="auto">
          <a:xfrm>
            <a:off x="584200" y="1206500"/>
            <a:ext cx="1878013" cy="717550"/>
          </a:xfrm>
          <a:prstGeom prst="rect">
            <a:avLst/>
          </a:prstGeom>
          <a:noFill/>
          <a:ln w="9525">
            <a:noFill/>
            <a:miter lim="800000"/>
          </a:ln>
          <a:effectLst/>
        </p:spPr>
        <p:txBody>
          <a:bodyPr lIns="107950" tIns="53975" rIns="107950" bIns="53975">
            <a:spAutoFit/>
          </a:bodyPr>
          <a:lstStyle/>
          <a:p>
            <a:pPr>
              <a:spcBef>
                <a:spcPct val="50000"/>
              </a:spcBef>
            </a:pPr>
            <a:r>
              <a:rPr lang="en-US" altLang="zh-CN">
                <a:latin typeface="ZapfHumnst BT" pitchFamily="34" charset="0"/>
              </a:rPr>
              <a:t>Emphasize the use of multiple class instances to determine the validity of multiple associations.</a:t>
            </a:r>
            <a:endParaRPr lang="en-US" altLang="zh-CN">
              <a:latin typeface="ZapfHumnst BT" pitchFamily="34" charset="0"/>
            </a:endParaRPr>
          </a:p>
        </p:txBody>
      </p:sp>
      <p:sp>
        <p:nvSpPr>
          <p:cNvPr id="506883" name="Rectangle 3"/>
          <p:cNvSpPr>
            <a:spLocks noGrp="1" noRot="1" noChangeAspect="1" noChangeArrowheads="1"/>
          </p:cNvSpPr>
          <p:nvPr>
            <p:ph type="sldImg"/>
          </p:nvPr>
        </p:nvSpPr>
        <p:spPr bwMode="auto">
          <a:xfrm>
            <a:off x="2568575" y="836613"/>
            <a:ext cx="4057650" cy="3043237"/>
          </a:xfrm>
          <a:prstGeom prst="rect">
            <a:avLst/>
          </a:prstGeom>
          <a:solidFill>
            <a:srgbClr val="FFFFFF"/>
          </a:solidFill>
          <a:ln>
            <a:solidFill>
              <a:srgbClr val="000000"/>
            </a:solidFill>
            <a:miter lim="800000"/>
          </a:ln>
        </p:spPr>
      </p:sp>
      <p:sp>
        <p:nvSpPr>
          <p:cNvPr id="506884" name="Rectangle 4"/>
          <p:cNvSpPr>
            <a:spLocks noGrp="1" noChangeArrowheads="1"/>
          </p:cNvSpPr>
          <p:nvPr>
            <p:ph type="body" idx="1"/>
          </p:nvPr>
        </p:nvSpPr>
        <p:spPr bwMode="auto">
          <a:xfrm>
            <a:off x="2549525" y="4113213"/>
            <a:ext cx="4076700" cy="3956050"/>
          </a:xfrm>
          <a:prstGeom prst="rect">
            <a:avLst/>
          </a:prstGeom>
          <a:noFill/>
          <a:ln>
            <a:miter lim="800000"/>
          </a:ln>
        </p:spPr>
        <p:txBody>
          <a:bodyPr/>
          <a:lstStyle/>
          <a:p>
            <a:r>
              <a:rPr lang="en-US" altLang="zh-CN" sz="1000">
                <a:latin typeface="ZapfHumnst BT" pitchFamily="34" charset="0"/>
              </a:rPr>
              <a:t>There can be multiple associations between the same two classes, but they should represent distinct relationships, and DIFFERENT ROLES; they should not be just for invoking different operations. </a:t>
            </a:r>
            <a:endParaRPr lang="en-US" altLang="zh-CN" sz="1000">
              <a:latin typeface="ZapfHumnst BT" pitchFamily="34" charset="0"/>
            </a:endParaRPr>
          </a:p>
          <a:p>
            <a:r>
              <a:rPr lang="en-US" altLang="zh-CN" sz="1000">
                <a:latin typeface="ZapfHumnst BT" pitchFamily="34" charset="0"/>
              </a:rPr>
              <a:t>If there is more than one association between two classes then they MUST be named.</a:t>
            </a:r>
            <a:endParaRPr lang="en-US" altLang="zh-CN" sz="1000">
              <a:latin typeface="ZapfHumnst BT" pitchFamily="34" charset="0"/>
            </a:endParaRPr>
          </a:p>
          <a:p>
            <a:r>
              <a:rPr lang="en-US" altLang="zh-CN" sz="1000">
                <a:latin typeface="ZapfHumnst BT" pitchFamily="34" charset="0"/>
              </a:rPr>
              <a:t>It is unusual to find more than one association between the same two classes. Occurrences of multiple associations should be carefully examined.</a:t>
            </a:r>
            <a:endParaRPr lang="en-US" altLang="zh-CN" sz="1000">
              <a:latin typeface="ZapfHumnst BT" pitchFamily="34" charset="0"/>
            </a:endParaRPr>
          </a:p>
          <a:p>
            <a:r>
              <a:rPr lang="en-US" altLang="zh-CN" sz="1000">
                <a:latin typeface="ZapfHumnst BT" pitchFamily="34" charset="0"/>
              </a:rPr>
              <a:t>To determine if multiple associations are appropriate, look at instances of the classes. ClassA and ClassB have two associations between them, Assoc1 and Assoc2. If an instance of ClassA has a link with two SEPARATE instances of ClassB, then multiple associations are valid.</a:t>
            </a:r>
            <a:endParaRPr lang="en-US" altLang="zh-CN" sz="1000">
              <a:latin typeface="ZapfHumnst BT" pitchFamily="34" charset="0"/>
            </a:endParaRPr>
          </a:p>
          <a:p>
            <a:r>
              <a:rPr lang="en-US" altLang="zh-CN" sz="1000">
                <a:latin typeface="ZapfHumnst BT" pitchFamily="34" charset="0"/>
              </a:rPr>
              <a:t>In the above example, the top diagram is an appropriate use of multiple associations, but the bottom diagram is not. In the valid case, two associations are required between Schedule and CourseOffering, as a Schedule can contain two kind of CourseOfferings, primary and alternate. These must be distinguishable, so two separate associations are used. In the invalid case, the two relationships represent two operations of CourseOffering, not two roles of CourseOffering.</a:t>
            </a:r>
            <a:endParaRPr lang="en-US" altLang="zh-CN" sz="1000">
              <a:latin typeface="ZapfHumnst BT" pitchFamily="34" charset="0"/>
            </a:endParaRPr>
          </a:p>
          <a:p>
            <a:r>
              <a:rPr lang="en-US" altLang="zh-CN" sz="1000">
                <a:latin typeface="ZapfHumnst BT" pitchFamily="34" charset="0"/>
              </a:rPr>
              <a:t>Remember, Students and CourseOfferings are related via the Schedule class. Students are enrolled in a CourseOffering if there is a relationship between the Student’s Schedule and the CourseOffering.</a:t>
            </a:r>
            <a:endParaRPr lang="en-US" altLang="zh-CN" sz="1000">
              <a:latin typeface="ZapfHumnst BT" pitchFamily="34" charset="0"/>
            </a:endParaRPr>
          </a:p>
          <a:p>
            <a:endParaRPr lang="zh-CN" altLang="en-US" sz="1000">
              <a:latin typeface="ZapfHumnst BT" pitchFamily="34" charset="0"/>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hdr" sz="quarter"/>
          </p:nvPr>
        </p:nvSpPr>
        <p:spPr/>
        <p:txBody>
          <a:bodyPr/>
          <a:lstStyle/>
          <a:p>
            <a:r>
              <a:rPr lang="en-US" altLang="zh-CN"/>
              <a:t>Mastering OOAD w/ UML 2.0 – Instructor Notes</a:t>
            </a:r>
            <a:endParaRPr lang="en-US" altLang="zh-CN"/>
          </a:p>
        </p:txBody>
      </p:sp>
      <p:sp>
        <p:nvSpPr>
          <p:cNvPr id="6" name="Rectangle 15"/>
          <p:cNvSpPr>
            <a:spLocks noGrp="1" noChangeArrowheads="1"/>
          </p:cNvSpPr>
          <p:nvPr>
            <p:ph type="ftr" sz="quarter" idx="4"/>
          </p:nvPr>
        </p:nvSpPr>
        <p:spPr/>
        <p:txBody>
          <a:bodyPr/>
          <a:lstStyle/>
          <a:p>
            <a:r>
              <a:rPr lang="zh-CN" altLang="en-US"/>
              <a:t>Module 6 - Use-Case Analysis</a:t>
            </a:r>
            <a:endParaRPr lang="en-US" altLang="zh-CN">
              <a:latin typeface="ZapfHumnst BT" pitchFamily="34" charset="0"/>
            </a:endParaRPr>
          </a:p>
        </p:txBody>
      </p:sp>
      <p:sp>
        <p:nvSpPr>
          <p:cNvPr id="467970" name="Text Box 2"/>
          <p:cNvSpPr txBox="1">
            <a:spLocks noChangeArrowheads="1"/>
          </p:cNvSpPr>
          <p:nvPr/>
        </p:nvSpPr>
        <p:spPr bwMode="auto">
          <a:xfrm>
            <a:off x="584200" y="1206500"/>
            <a:ext cx="1878013" cy="2759075"/>
          </a:xfrm>
          <a:prstGeom prst="rect">
            <a:avLst/>
          </a:prstGeom>
          <a:noFill/>
          <a:ln w="12700">
            <a:noFill/>
            <a:miter lim="800000"/>
            <a:headEnd type="none" w="sm" len="sm"/>
            <a:tailEnd type="none" w="lg" len="lg"/>
          </a:ln>
          <a:effectLst/>
        </p:spPr>
        <p:txBody>
          <a:bodyPr>
            <a:spAutoFit/>
          </a:bodyPr>
          <a:lstStyle/>
          <a:p>
            <a:pPr>
              <a:spcBef>
                <a:spcPct val="50000"/>
              </a:spcBef>
            </a:pPr>
            <a:r>
              <a:rPr lang="en-US" altLang="zh-CN">
                <a:latin typeface="ZapfHumnst BT" pitchFamily="34" charset="0"/>
              </a:rPr>
              <a:t>Compare this with the </a:t>
            </a:r>
            <a:r>
              <a:rPr lang="en-US" altLang="zh-CN">
                <a:solidFill>
                  <a:srgbClr val="000000"/>
                </a:solidFill>
                <a:latin typeface="ZapfHumnst BT" pitchFamily="34" charset="0"/>
              </a:rPr>
              <a:t>Communication diagram</a:t>
            </a:r>
            <a:r>
              <a:rPr lang="en-US" altLang="zh-CN">
                <a:latin typeface="ZapfHumnst BT" pitchFamily="34" charset="0"/>
              </a:rPr>
              <a:t> for the </a:t>
            </a:r>
            <a:r>
              <a:rPr lang="en-US" altLang="zh-CN">
                <a:solidFill>
                  <a:srgbClr val="000000"/>
                </a:solidFill>
                <a:latin typeface="ZapfHumnst BT" pitchFamily="34" charset="0"/>
              </a:rPr>
              <a:t>Register for Courses Communication diagram </a:t>
            </a:r>
            <a:r>
              <a:rPr lang="en-US" altLang="zh-CN">
                <a:latin typeface="ZapfHumnst BT" pitchFamily="34" charset="0"/>
              </a:rPr>
              <a:t>on slide 33. Each instance on that Sequence diagram has a class on the VOPC, and each link has a relationship.  </a:t>
            </a:r>
            <a:r>
              <a:rPr lang="en-US" altLang="zh-CN">
                <a:solidFill>
                  <a:srgbClr val="000000"/>
                </a:solidFill>
                <a:latin typeface="ZapfHumnst BT" pitchFamily="34" charset="0"/>
              </a:rPr>
              <a:t>Such a comparison also shows how easy it is to find relationships from Communication diagrams.</a:t>
            </a:r>
            <a:endParaRPr lang="en-US" altLang="zh-CN">
              <a:solidFill>
                <a:srgbClr val="000000"/>
              </a:solidFill>
              <a:latin typeface="ZapfHumnst BT" pitchFamily="34" charset="0"/>
            </a:endParaRPr>
          </a:p>
          <a:p>
            <a:pPr>
              <a:spcBef>
                <a:spcPct val="50000"/>
              </a:spcBef>
            </a:pPr>
            <a:r>
              <a:rPr lang="en-US" altLang="zh-CN">
                <a:latin typeface="ZapfHumnst BT" pitchFamily="34" charset="0"/>
              </a:rPr>
              <a:t>Emphasize that the use of slashes in the analysis class operation name (“//”) is a CONVENTION for identifying responsibilities.</a:t>
            </a:r>
            <a:endParaRPr lang="en-US" altLang="zh-CN">
              <a:latin typeface="ZapfHumnst BT" pitchFamily="34" charset="0"/>
            </a:endParaRPr>
          </a:p>
        </p:txBody>
      </p:sp>
      <p:sp>
        <p:nvSpPr>
          <p:cNvPr id="467971" name="Rectangle 3"/>
          <p:cNvSpPr>
            <a:spLocks noGrp="1" noRot="1" noChangeAspect="1" noChangeArrowheads="1"/>
          </p:cNvSpPr>
          <p:nvPr>
            <p:ph type="sldImg"/>
          </p:nvPr>
        </p:nvSpPr>
        <p:spPr bwMode="auto">
          <a:xfrm>
            <a:off x="2568575" y="836613"/>
            <a:ext cx="4057650" cy="3043237"/>
          </a:xfrm>
          <a:prstGeom prst="rect">
            <a:avLst/>
          </a:prstGeom>
          <a:solidFill>
            <a:srgbClr val="FFFFFF"/>
          </a:solidFill>
          <a:ln>
            <a:solidFill>
              <a:srgbClr val="000000"/>
            </a:solidFill>
            <a:miter lim="800000"/>
          </a:ln>
        </p:spPr>
      </p:sp>
      <p:sp>
        <p:nvSpPr>
          <p:cNvPr id="467972" name="Rectangle 4"/>
          <p:cNvSpPr>
            <a:spLocks noGrp="1" noChangeArrowheads="1"/>
          </p:cNvSpPr>
          <p:nvPr>
            <p:ph type="body" idx="1"/>
          </p:nvPr>
        </p:nvSpPr>
        <p:spPr bwMode="auto">
          <a:xfrm>
            <a:off x="2549525" y="4113213"/>
            <a:ext cx="4076700" cy="3956050"/>
          </a:xfrm>
          <a:prstGeom prst="rect">
            <a:avLst/>
          </a:prstGeom>
          <a:noFill/>
          <a:ln>
            <a:miter lim="800000"/>
          </a:ln>
        </p:spPr>
        <p:txBody>
          <a:bodyPr/>
          <a:lstStyle/>
          <a:p>
            <a:r>
              <a:rPr lang="en-GB" sz="1000">
                <a:latin typeface="ZapfHumnst BT" pitchFamily="34" charset="0"/>
              </a:rPr>
              <a:t>The diagram on this slide shows classes that collaborate to perform the “Register for Courses” use case, along with their relationships.  As noted earlier, this type of diagram is called a View of Participating Classes (VOPC) diagram.</a:t>
            </a:r>
            <a:endParaRPr lang="en-GB" sz="1000">
              <a:latin typeface="ZapfHumnst BT" pitchFamily="34" charset="0"/>
            </a:endParaRPr>
          </a:p>
          <a:p>
            <a:r>
              <a:rPr lang="en-GB" sz="1000">
                <a:latin typeface="ZapfHumnst BT" pitchFamily="34" charset="0"/>
              </a:rPr>
              <a:t>The relationships in this diagram are defined using the Interaction diagrams for the Register for Courses use case provided earlier in this module.</a:t>
            </a:r>
            <a:endParaRPr lang="en-GB" sz="1000">
              <a:latin typeface="ZapfHumnst BT" pitchFamily="34" charset="0"/>
            </a:endParaRPr>
          </a:p>
          <a:p>
            <a:r>
              <a:rPr lang="en-US" altLang="zh-CN" sz="1000">
                <a:latin typeface="ZapfHumnst BT" pitchFamily="34" charset="0"/>
              </a:rPr>
              <a:t>Rationale for relationships: </a:t>
            </a:r>
            <a:endParaRPr lang="en-US" altLang="zh-CN" sz="1000">
              <a:latin typeface="ZapfHumnst BT" pitchFamily="34" charset="0"/>
            </a:endParaRPr>
          </a:p>
          <a:p>
            <a:pPr marL="228600" lvl="1" indent="-114300">
              <a:buFontTx/>
              <a:buChar char="•"/>
            </a:pPr>
            <a:r>
              <a:rPr lang="en-US" altLang="zh-CN" sz="1000">
                <a:latin typeface="ZapfHumnst BT" pitchFamily="34" charset="0"/>
              </a:rPr>
              <a:t>From RegisterForCoursesForm to RegistrationController: There is one controller for each Schedule being created (for example, each Student registration session).  </a:t>
            </a:r>
            <a:endParaRPr lang="en-US" altLang="zh-CN" sz="1000">
              <a:latin typeface="ZapfHumnst BT" pitchFamily="34" charset="0"/>
            </a:endParaRPr>
          </a:p>
          <a:p>
            <a:pPr marL="228600" lvl="1" indent="-114300">
              <a:buFontTx/>
              <a:buChar char="•"/>
            </a:pPr>
            <a:r>
              <a:rPr lang="en-US" altLang="zh-CN" sz="1000">
                <a:latin typeface="ZapfHumnst BT" pitchFamily="34" charset="0"/>
              </a:rPr>
              <a:t>From RegistrationController to Schedule.  A RegistrationController deals with one Schedule at a time (the current Schedule for the Student registering for courses).  Note the use of the “currentSchedule” role name. </a:t>
            </a:r>
            <a:r>
              <a:rPr lang="en-US" altLang="zh-CN" sz="1000" b="1">
                <a:latin typeface="ZapfHumnst BT" pitchFamily="34" charset="0"/>
              </a:rPr>
              <a:t>Note</a:t>
            </a:r>
            <a:r>
              <a:rPr lang="en-US" altLang="zh-CN" sz="1000">
                <a:latin typeface="ZapfHumnst BT" pitchFamily="34" charset="0"/>
              </a:rPr>
              <a:t>: Many RegisterForCoursesForms can be active at one time (for different sessions/students), each with their own RegistrationController.</a:t>
            </a:r>
            <a:endParaRPr lang="en-US" altLang="zh-CN" sz="1000">
              <a:latin typeface="ZapfHumnst BT" pitchFamily="34" charset="0"/>
            </a:endParaRPr>
          </a:p>
          <a:p>
            <a:pPr marL="228600" lvl="1" indent="-114300">
              <a:buFontTx/>
              <a:buChar char="•"/>
            </a:pPr>
            <a:r>
              <a:rPr lang="en-US" altLang="zh-CN" sz="1000">
                <a:latin typeface="ZapfHumnst BT" pitchFamily="34" charset="0"/>
              </a:rPr>
              <a:t>From Schedule to CourseOffering: Each Schedule may have up to four primary Course Offerings and up to two alternate Course Offerings. A particular Course Offering may appear on many Schedules as either a primary or an alternate.</a:t>
            </a:r>
            <a:endParaRPr lang="en-US" altLang="zh-CN" sz="1000">
              <a:latin typeface="ZapfHumnst BT" pitchFamily="34" charset="0"/>
            </a:endParaRPr>
          </a:p>
          <a:p>
            <a:pPr marL="228600" lvl="1" indent="-114300">
              <a:buFontTx/>
              <a:buChar char="•"/>
            </a:pPr>
            <a:r>
              <a:rPr lang="en-US" altLang="zh-CN" sz="1000">
                <a:latin typeface="ZapfHumnst BT" pitchFamily="34" charset="0"/>
              </a:rPr>
              <a:t>From Student to Schedule: A Student may have many schedules or none. A Schedule is only associated with a single Student and does not exist without a Student to be associated to.</a:t>
            </a:r>
            <a:endParaRPr lang="en-US" altLang="zh-CN" sz="1000">
              <a:latin typeface="ZapfHumnst BT"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p:txBody>
          <a:bodyPr/>
          <a:lstStyle/>
          <a:p>
            <a:r>
              <a:rPr lang="en-US" altLang="zh-CN"/>
              <a:t>Mastering OOAD w/ UML 2.0 – Instructor Notes</a:t>
            </a:r>
            <a:endParaRPr lang="en-US" altLang="zh-CN"/>
          </a:p>
        </p:txBody>
      </p:sp>
      <p:sp>
        <p:nvSpPr>
          <p:cNvPr id="5" name="Rectangle 15"/>
          <p:cNvSpPr>
            <a:spLocks noGrp="1" noChangeArrowheads="1"/>
          </p:cNvSpPr>
          <p:nvPr>
            <p:ph type="ftr" sz="quarter" idx="4"/>
          </p:nvPr>
        </p:nvSpPr>
        <p:spPr/>
        <p:txBody>
          <a:bodyPr/>
          <a:lstStyle/>
          <a:p>
            <a:r>
              <a:rPr lang="zh-CN" altLang="en-US"/>
              <a:t>Module 6 - Use-Case Analysis</a:t>
            </a:r>
            <a:endParaRPr lang="en-US" altLang="zh-CN">
              <a:latin typeface="ZapfHumnst BT" pitchFamily="34" charset="0"/>
            </a:endParaRPr>
          </a:p>
        </p:txBody>
      </p:sp>
      <p:sp>
        <p:nvSpPr>
          <p:cNvPr id="349186" name="Rectangle 2"/>
          <p:cNvSpPr>
            <a:spLocks noGrp="1" noRot="1" noChangeAspect="1" noChangeArrowheads="1"/>
          </p:cNvSpPr>
          <p:nvPr>
            <p:ph type="sldImg"/>
          </p:nvPr>
        </p:nvSpPr>
        <p:spPr bwMode="auto">
          <a:xfrm>
            <a:off x="2568575" y="836613"/>
            <a:ext cx="4057650" cy="3043237"/>
          </a:xfrm>
          <a:prstGeom prst="rect">
            <a:avLst/>
          </a:prstGeom>
          <a:solidFill>
            <a:srgbClr val="FFFFFF"/>
          </a:solidFill>
          <a:ln>
            <a:solidFill>
              <a:srgbClr val="000000"/>
            </a:solidFill>
            <a:miter lim="800000"/>
          </a:ln>
        </p:spPr>
      </p:sp>
      <p:sp>
        <p:nvSpPr>
          <p:cNvPr id="349187" name="Rectangle 3"/>
          <p:cNvSpPr>
            <a:spLocks noGrp="1" noChangeArrowheads="1"/>
          </p:cNvSpPr>
          <p:nvPr>
            <p:ph type="body" idx="1"/>
          </p:nvPr>
        </p:nvSpPr>
        <p:spPr bwMode="auto">
          <a:xfrm>
            <a:off x="2549525" y="4113213"/>
            <a:ext cx="4076700" cy="3956050"/>
          </a:xfrm>
          <a:prstGeom prst="rect">
            <a:avLst/>
          </a:prstGeom>
          <a:noFill/>
          <a:ln>
            <a:miter lim="800000"/>
          </a:ln>
        </p:spPr>
        <p:txBody>
          <a:bodyPr/>
          <a:lstStyle/>
          <a:p>
            <a:r>
              <a:rPr lang="en-US" altLang="zh-CN" sz="1000">
                <a:latin typeface="ZapfHumnst BT" pitchFamily="34" charset="0"/>
              </a:rPr>
              <a:t>The purpose of the Supplement the Descriptions of the Use Case is to capture additional information needed in order to understand the required internal behavior of the system that may be missing from the Use-Case Description written for the customer of the system. This information will be used as input to the rest of the steps in </a:t>
            </a:r>
            <a:r>
              <a:rPr lang="en-US" altLang="zh-CN" sz="1000" b="1">
                <a:latin typeface="ZapfHumnst BT" pitchFamily="34" charset="0"/>
              </a:rPr>
              <a:t>Use-Case Analysis</a:t>
            </a:r>
            <a:r>
              <a:rPr lang="en-US" altLang="zh-CN" sz="1000">
                <a:latin typeface="ZapfHumnst BT" pitchFamily="34" charset="0"/>
              </a:rPr>
              <a:t> and is used to assist in the allocation of responsibility.</a:t>
            </a:r>
            <a:endParaRPr lang="en-US" altLang="zh-CN" sz="1000">
              <a:latin typeface="ZapfHumnst BT" pitchFamily="34" charset="0"/>
            </a:endParaRPr>
          </a:p>
          <a:p>
            <a:r>
              <a:rPr lang="en-US" altLang="zh-CN" sz="1000">
                <a:latin typeface="ZapfHumnst BT" pitchFamily="34" charset="0"/>
              </a:rPr>
              <a:t>Note: In some cases, we may find that some requirements were incorrect or not well-understood. In those cases, the original use-case flow of events should be updated (for example, iterate back to the Requirements discipline). </a:t>
            </a:r>
            <a:endParaRPr lang="en-US" altLang="zh-CN" sz="1000">
              <a:latin typeface="ZapfHumnst BT" pitchFamily="34" charset="0"/>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hdr" sz="quarter"/>
          </p:nvPr>
        </p:nvSpPr>
        <p:spPr/>
        <p:txBody>
          <a:bodyPr/>
          <a:lstStyle/>
          <a:p>
            <a:r>
              <a:rPr lang="en-US" altLang="zh-CN"/>
              <a:t>Mastering OOAD w/ UML 2.0 – Instructor Notes</a:t>
            </a:r>
            <a:endParaRPr lang="en-US" altLang="zh-CN"/>
          </a:p>
        </p:txBody>
      </p:sp>
      <p:sp>
        <p:nvSpPr>
          <p:cNvPr id="6" name="Rectangle 15"/>
          <p:cNvSpPr>
            <a:spLocks noGrp="1" noChangeArrowheads="1"/>
          </p:cNvSpPr>
          <p:nvPr>
            <p:ph type="ftr" sz="quarter" idx="4"/>
          </p:nvPr>
        </p:nvSpPr>
        <p:spPr/>
        <p:txBody>
          <a:bodyPr/>
          <a:lstStyle/>
          <a:p>
            <a:r>
              <a:rPr lang="zh-CN" altLang="en-US"/>
              <a:t>Module 6 - Use-Case Analysis</a:t>
            </a:r>
            <a:endParaRPr lang="en-US" altLang="zh-CN">
              <a:latin typeface="ZapfHumnst BT" pitchFamily="34" charset="0"/>
            </a:endParaRPr>
          </a:p>
        </p:txBody>
      </p:sp>
      <p:sp>
        <p:nvSpPr>
          <p:cNvPr id="472066" name="Text Box 2"/>
          <p:cNvSpPr txBox="1">
            <a:spLocks noChangeArrowheads="1"/>
          </p:cNvSpPr>
          <p:nvPr/>
        </p:nvSpPr>
        <p:spPr bwMode="auto">
          <a:xfrm>
            <a:off x="584200" y="1203325"/>
            <a:ext cx="1897063" cy="1311275"/>
          </a:xfrm>
          <a:prstGeom prst="rect">
            <a:avLst/>
          </a:prstGeom>
          <a:noFill/>
          <a:ln w="12700">
            <a:noFill/>
            <a:miter lim="800000"/>
            <a:headEnd type="none" w="sm" len="sm"/>
            <a:tailEnd type="none" w="lg" len="lg"/>
          </a:ln>
          <a:effectLst/>
        </p:spPr>
        <p:txBody>
          <a:bodyPr>
            <a:spAutoFit/>
          </a:bodyPr>
          <a:lstStyle/>
          <a:p>
            <a:pPr>
              <a:spcBef>
                <a:spcPct val="50000"/>
              </a:spcBef>
            </a:pPr>
            <a:r>
              <a:rPr lang="en-US" altLang="zh-CN">
                <a:latin typeface="ZapfHumnst BT" pitchFamily="34" charset="0"/>
              </a:rPr>
              <a:t>Analysis mechanisms and their characteristics were discussed in the Architectural Analysis module. This section describes how to document the analysis mechanisms and analysis mechanism characteristics for the identified analysis classes.  </a:t>
            </a:r>
            <a:endParaRPr lang="en-US" altLang="zh-CN">
              <a:latin typeface="ZapfHumnst BT" pitchFamily="34" charset="0"/>
            </a:endParaRPr>
          </a:p>
        </p:txBody>
      </p:sp>
      <p:sp>
        <p:nvSpPr>
          <p:cNvPr id="472067" name="Rectangle 3"/>
          <p:cNvSpPr>
            <a:spLocks noGrp="1" noRot="1" noChangeAspect="1" noChangeArrowheads="1"/>
          </p:cNvSpPr>
          <p:nvPr>
            <p:ph type="sldImg"/>
          </p:nvPr>
        </p:nvSpPr>
        <p:spPr bwMode="auto">
          <a:xfrm>
            <a:off x="2568575" y="836613"/>
            <a:ext cx="4057650" cy="3043237"/>
          </a:xfrm>
          <a:prstGeom prst="rect">
            <a:avLst/>
          </a:prstGeom>
          <a:solidFill>
            <a:srgbClr val="FFFFFF"/>
          </a:solidFill>
          <a:ln>
            <a:solidFill>
              <a:srgbClr val="000000"/>
            </a:solidFill>
            <a:miter lim="800000"/>
          </a:ln>
        </p:spPr>
      </p:sp>
      <p:sp>
        <p:nvSpPr>
          <p:cNvPr id="472068" name="Rectangle 4"/>
          <p:cNvSpPr>
            <a:spLocks noGrp="1" noChangeArrowheads="1"/>
          </p:cNvSpPr>
          <p:nvPr>
            <p:ph type="body" idx="1"/>
          </p:nvPr>
        </p:nvSpPr>
        <p:spPr bwMode="auto">
          <a:xfrm>
            <a:off x="2549525" y="4113213"/>
            <a:ext cx="4076700" cy="3956050"/>
          </a:xfrm>
          <a:prstGeom prst="rect">
            <a:avLst/>
          </a:prstGeom>
          <a:noFill/>
          <a:ln>
            <a:miter lim="800000"/>
          </a:ln>
        </p:spPr>
        <p:txBody>
          <a:bodyPr/>
          <a:lstStyle/>
          <a:p>
            <a:r>
              <a:rPr lang="en-US" altLang="zh-CN" sz="1000">
                <a:latin typeface="ZapfHumnst BT" pitchFamily="34" charset="0"/>
              </a:rPr>
              <a:t>At this point, we have a pretty good understanding of the analysis classes, their responsibilities, and the collaborations required to support the functionality described in the use cases.</a:t>
            </a:r>
            <a:endParaRPr lang="en-US" altLang="zh-CN" sz="1000">
              <a:latin typeface="ZapfHumnst BT" pitchFamily="34" charset="0"/>
            </a:endParaRPr>
          </a:p>
          <a:p>
            <a:r>
              <a:rPr lang="en-US" altLang="zh-CN" sz="1000">
                <a:latin typeface="ZapfHumnst BT" pitchFamily="34" charset="0"/>
              </a:rPr>
              <a:t>Now we must look into how each of the defined analysis classes implements the analysis mechanisms identified in Architectural Analysis.</a:t>
            </a:r>
            <a:endParaRPr lang="en-US" altLang="zh-CN" sz="1000">
              <a:latin typeface="ZapfHumnst BT" pitchFamily="34" charset="0"/>
            </a:endParaRPr>
          </a:p>
          <a:p>
            <a:r>
              <a:rPr lang="en-US" altLang="zh-CN" sz="1000">
                <a:latin typeface="ZapfHumnst BT" pitchFamily="34" charset="0"/>
              </a:rPr>
              <a:t>The purpose of the Qualify Analysis Mechanisms step is to:</a:t>
            </a:r>
            <a:endParaRPr lang="en-US" altLang="zh-CN" sz="1000">
              <a:latin typeface="ZapfHumnst BT" pitchFamily="34" charset="0"/>
            </a:endParaRPr>
          </a:p>
          <a:p>
            <a:pPr marL="228600" lvl="1" indent="-114300">
              <a:buFontTx/>
              <a:buChar char="•"/>
            </a:pPr>
            <a:r>
              <a:rPr lang="en-US" altLang="zh-CN" sz="1000">
                <a:latin typeface="ZapfHumnst BT" pitchFamily="34" charset="0"/>
              </a:rPr>
              <a:t>Identify analysis mechanisms (if any) used by the class.</a:t>
            </a:r>
            <a:endParaRPr lang="en-US" altLang="zh-CN" sz="1000">
              <a:latin typeface="ZapfHumnst BT" pitchFamily="34" charset="0"/>
            </a:endParaRPr>
          </a:p>
          <a:p>
            <a:pPr marL="228600" lvl="1" indent="-114300">
              <a:buFontTx/>
              <a:buChar char="•"/>
            </a:pPr>
            <a:r>
              <a:rPr lang="en-US" altLang="zh-CN" sz="1000">
                <a:latin typeface="ZapfHumnst BT" pitchFamily="34" charset="0"/>
              </a:rPr>
              <a:t>Provide additional information about how the class applies the analysis mechanism. </a:t>
            </a:r>
            <a:endParaRPr lang="en-US" altLang="zh-CN" sz="1000">
              <a:latin typeface="ZapfHumnst BT" pitchFamily="34" charset="0"/>
            </a:endParaRPr>
          </a:p>
          <a:p>
            <a:r>
              <a:rPr lang="en-US" altLang="zh-CN" sz="1000">
                <a:latin typeface="ZapfHumnst BT" pitchFamily="34" charset="0"/>
              </a:rPr>
              <a:t>For each such mechanism, qualify as many characteristics as possible, giving ranges where appropriate, or when there is still much uncertainty.</a:t>
            </a:r>
            <a:endParaRPr lang="en-US" altLang="zh-CN" sz="1000">
              <a:latin typeface="ZapfHumnst BT" pitchFamily="34" charset="0"/>
            </a:endParaRPr>
          </a:p>
          <a:p>
            <a:r>
              <a:rPr lang="en-US" altLang="zh-CN" sz="1000">
                <a:latin typeface="ZapfHumnst BT" pitchFamily="34" charset="0"/>
              </a:rPr>
              <a:t>Different architectural mechanisms will have different characteristics, so this information is purely descriptive and need only be as structured as necessary to capture and convey the information.   During Analysis, this information is generally quite speculative, but the capturing activity has value, since conjectural estimates can be revised as more information is uncovered.  The analysis mechanism characteristics should be documented with the class.</a:t>
            </a:r>
            <a:endParaRPr lang="en-US" altLang="zh-CN" sz="1000">
              <a:latin typeface="ZapfHumnst BT" pitchFamily="34" charset="0"/>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hdr" sz="quarter"/>
          </p:nvPr>
        </p:nvSpPr>
        <p:spPr/>
        <p:txBody>
          <a:bodyPr/>
          <a:lstStyle/>
          <a:p>
            <a:r>
              <a:rPr lang="en-US" altLang="zh-CN"/>
              <a:t>Mastering OOAD w/ UML 2.0 – Instructor Notes</a:t>
            </a:r>
            <a:endParaRPr lang="en-US" altLang="zh-CN"/>
          </a:p>
        </p:txBody>
      </p:sp>
      <p:sp>
        <p:nvSpPr>
          <p:cNvPr id="6" name="Rectangle 15"/>
          <p:cNvSpPr>
            <a:spLocks noGrp="1" noChangeArrowheads="1"/>
          </p:cNvSpPr>
          <p:nvPr>
            <p:ph type="ftr" sz="quarter" idx="4"/>
          </p:nvPr>
        </p:nvSpPr>
        <p:spPr/>
        <p:txBody>
          <a:bodyPr/>
          <a:lstStyle/>
          <a:p>
            <a:r>
              <a:rPr lang="zh-CN" altLang="en-US"/>
              <a:t>Module 6 - Use-Case Analysis</a:t>
            </a:r>
            <a:endParaRPr lang="en-US" altLang="zh-CN">
              <a:latin typeface="ZapfHumnst BT" pitchFamily="34" charset="0"/>
            </a:endParaRPr>
          </a:p>
        </p:txBody>
      </p:sp>
      <p:sp>
        <p:nvSpPr>
          <p:cNvPr id="508930" name="Rectangle 2"/>
          <p:cNvSpPr>
            <a:spLocks noGrp="1" noRot="1" noChangeAspect="1" noChangeArrowheads="1" noTextEdit="1"/>
          </p:cNvSpPr>
          <p:nvPr>
            <p:ph type="sldImg"/>
          </p:nvPr>
        </p:nvSpPr>
        <p:spPr bwMode="auto">
          <a:xfrm>
            <a:off x="2571750" y="836613"/>
            <a:ext cx="4057650" cy="3043237"/>
          </a:xfrm>
          <a:prstGeom prst="rect">
            <a:avLst/>
          </a:prstGeom>
          <a:solidFill>
            <a:srgbClr val="FFFFFF"/>
          </a:solidFill>
          <a:ln>
            <a:solidFill>
              <a:srgbClr val="000000"/>
            </a:solidFill>
            <a:miter lim="800000"/>
          </a:ln>
        </p:spPr>
      </p:sp>
      <p:sp>
        <p:nvSpPr>
          <p:cNvPr id="508931" name="Rectangle 3"/>
          <p:cNvSpPr>
            <a:spLocks noGrp="1" noChangeArrowheads="1"/>
          </p:cNvSpPr>
          <p:nvPr>
            <p:ph type="body" idx="1"/>
          </p:nvPr>
        </p:nvSpPr>
        <p:spPr bwMode="auto">
          <a:xfrm>
            <a:off x="2552700" y="4114800"/>
            <a:ext cx="4076700" cy="4038600"/>
          </a:xfrm>
          <a:prstGeom prst="rect">
            <a:avLst/>
          </a:prstGeom>
          <a:noFill/>
          <a:ln>
            <a:miter lim="800000"/>
          </a:ln>
        </p:spPr>
        <p:txBody>
          <a:bodyPr/>
          <a:lstStyle/>
          <a:p>
            <a:pPr fontAlgn="t"/>
            <a:r>
              <a:rPr lang="en-US" altLang="zh-CN" sz="1000">
                <a:latin typeface="ZapfHumnst BT" pitchFamily="34" charset="0"/>
              </a:rPr>
              <a:t>An analysis mechanism represents a pattern that constitutes a common solution to a common problem. These mechanisms may show patterns of structure, patterns of behavior, or both. They are used during Analysis to reduce the complexity of Analysis, and to improve its consistency by providing designers with a shorthand representation for complex behavior. Analysis mechanisms are primarily used as “placeholders” for complex technology in the middle and lower layers of the architecture. By using mechanisms as “placeholders” in the architecture, the architecting effort is less likely to become distracted by the details of mechanism behavior. </a:t>
            </a:r>
            <a:endParaRPr lang="en-US" altLang="zh-CN" sz="1000">
              <a:latin typeface="ZapfHumnst BT" pitchFamily="34" charset="0"/>
            </a:endParaRPr>
          </a:p>
          <a:p>
            <a:pPr fontAlgn="t"/>
            <a:r>
              <a:rPr lang="en-US" altLang="zh-CN" sz="1000">
                <a:latin typeface="ZapfHumnst BT" pitchFamily="34" charset="0"/>
              </a:rPr>
              <a:t>Mechanisms allow the Analysis effort to focus on translating the functional requirements into software concepts without bogging down in the specification of relatively complex behavior needed to support the functionality but which is not central to it. Analysis mechanisms often result from the instantiation of one or more architectural or analysis patterns</a:t>
            </a:r>
            <a:r>
              <a:rPr lang="en-US" altLang="zh-CN" sz="1000" b="1">
                <a:latin typeface="ZapfHumnst BT" pitchFamily="34" charset="0"/>
              </a:rPr>
              <a:t>.</a:t>
            </a:r>
            <a:r>
              <a:rPr lang="en-US" altLang="zh-CN" sz="1000">
                <a:latin typeface="ZapfHumnst BT" pitchFamily="34" charset="0"/>
              </a:rPr>
              <a:t> Persistence provides an example of analysis mechanisms. A persistent object is one that logically exists beyond the scope of the program that created it. During analysis, we do not want to be distracted by the details of how we are going to achieve persistence.This gives rise to a “persistence” analysis mechanism that allows us to speak of persistent objects and capture the requirements we will have on the persistence mechanism without worrying about what exactly the persistence mechanism will do or how it will work.</a:t>
            </a:r>
            <a:endParaRPr lang="en-US" altLang="zh-CN" sz="1000">
              <a:latin typeface="ZapfHumnst BT" pitchFamily="34" charset="0"/>
            </a:endParaRPr>
          </a:p>
          <a:p>
            <a:pPr fontAlgn="t"/>
            <a:r>
              <a:rPr lang="en-US" altLang="zh-CN" sz="1000">
                <a:latin typeface="ZapfHumnst BT" pitchFamily="34" charset="0"/>
              </a:rPr>
              <a:t>Analysis mechanisms are typically, but not necessarily, unrelated to the problem domain, but instead are "computer science" concepts. As a result, they typically occupy the middle and lower layers of the architecture. They provide specific behaviors to a domain-related class or component, or correspond to the implementation of cooperation between classes and/or components. </a:t>
            </a:r>
            <a:endParaRPr lang="en-US" altLang="zh-CN" sz="1000">
              <a:latin typeface="ZapfHumnst BT" pitchFamily="34" charset="0"/>
            </a:endParaRPr>
          </a:p>
          <a:p>
            <a:pPr fontAlgn="t"/>
            <a:endParaRPr lang="zh-CN" altLang="en-US" sz="1000">
              <a:latin typeface="ZapfHumnst BT" pitchFamily="34" charset="0"/>
            </a:endParaRPr>
          </a:p>
        </p:txBody>
      </p:sp>
      <p:sp>
        <p:nvSpPr>
          <p:cNvPr id="508932" name="Text Box 4"/>
          <p:cNvSpPr txBox="1">
            <a:spLocks noChangeArrowheads="1"/>
          </p:cNvSpPr>
          <p:nvPr/>
        </p:nvSpPr>
        <p:spPr bwMode="auto">
          <a:xfrm>
            <a:off x="584200" y="1206500"/>
            <a:ext cx="1905000" cy="6858000"/>
          </a:xfrm>
          <a:prstGeom prst="rect">
            <a:avLst/>
          </a:prstGeom>
          <a:noFill/>
          <a:ln w="9525">
            <a:noFill/>
            <a:miter lim="800000"/>
          </a:ln>
          <a:effectLst/>
        </p:spPr>
        <p:txBody>
          <a:bodyPr lIns="107950" tIns="53975" rIns="107950" bIns="53975"/>
          <a:lstStyle/>
          <a:p>
            <a:r>
              <a:rPr lang="en-US" altLang="zh-CN">
                <a:latin typeface="ZapfHumnst BT" pitchFamily="34" charset="0"/>
              </a:rPr>
              <a:t>This slide is intended to be a review of the concept of analysis mechanisms.  For most students, this should be about the only information in this module that is new.  Remind the students why we use analysis mechanisms and why they are such an important stepping stone to Design.</a:t>
            </a:r>
            <a:endParaRPr lang="en-US" altLang="zh-CN">
              <a:latin typeface="ZapfHumnst BT" pitchFamily="34" charset="0"/>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hdr" sz="quarter"/>
          </p:nvPr>
        </p:nvSpPr>
        <p:spPr/>
        <p:txBody>
          <a:bodyPr/>
          <a:lstStyle/>
          <a:p>
            <a:r>
              <a:rPr lang="en-US" altLang="zh-CN"/>
              <a:t>Mastering OOAD w/ UML 2.0 – Instructor Notes</a:t>
            </a:r>
            <a:endParaRPr lang="en-US" altLang="zh-CN"/>
          </a:p>
        </p:txBody>
      </p:sp>
      <p:sp>
        <p:nvSpPr>
          <p:cNvPr id="6" name="Rectangle 15"/>
          <p:cNvSpPr>
            <a:spLocks noGrp="1" noChangeArrowheads="1"/>
          </p:cNvSpPr>
          <p:nvPr>
            <p:ph type="ftr" sz="quarter" idx="4"/>
          </p:nvPr>
        </p:nvSpPr>
        <p:spPr/>
        <p:txBody>
          <a:bodyPr/>
          <a:lstStyle/>
          <a:p>
            <a:r>
              <a:rPr lang="zh-CN" altLang="en-US"/>
              <a:t>Module 6 - Use-Case Analysis</a:t>
            </a:r>
            <a:endParaRPr lang="en-US" altLang="zh-CN">
              <a:latin typeface="ZapfHumnst BT" pitchFamily="34" charset="0"/>
            </a:endParaRPr>
          </a:p>
        </p:txBody>
      </p:sp>
      <p:sp>
        <p:nvSpPr>
          <p:cNvPr id="474114" name="Text Box 2"/>
          <p:cNvSpPr txBox="1">
            <a:spLocks noChangeArrowheads="1"/>
          </p:cNvSpPr>
          <p:nvPr/>
        </p:nvSpPr>
        <p:spPr bwMode="auto">
          <a:xfrm>
            <a:off x="584200" y="1203325"/>
            <a:ext cx="1882775" cy="1082675"/>
          </a:xfrm>
          <a:prstGeom prst="rect">
            <a:avLst/>
          </a:prstGeom>
          <a:noFill/>
          <a:ln w="12700">
            <a:noFill/>
            <a:miter lim="800000"/>
            <a:headEnd type="none" w="sm" len="sm"/>
            <a:tailEnd type="none" w="lg" len="lg"/>
          </a:ln>
          <a:effectLst/>
        </p:spPr>
        <p:txBody>
          <a:bodyPr>
            <a:spAutoFit/>
          </a:bodyPr>
          <a:lstStyle/>
          <a:p>
            <a:pPr>
              <a:spcBef>
                <a:spcPct val="50000"/>
              </a:spcBef>
            </a:pPr>
            <a:r>
              <a:rPr lang="en-US" altLang="zh-CN">
                <a:latin typeface="ZapfHumnst BT" pitchFamily="34" charset="0"/>
              </a:rPr>
              <a:t>The analysis mechanisms may be documented for a class using UML properties.</a:t>
            </a:r>
            <a:endParaRPr lang="en-US" altLang="zh-CN">
              <a:latin typeface="ZapfHumnst BT" pitchFamily="34" charset="0"/>
            </a:endParaRPr>
          </a:p>
          <a:p>
            <a:pPr>
              <a:spcBef>
                <a:spcPct val="50000"/>
              </a:spcBef>
            </a:pPr>
            <a:r>
              <a:rPr lang="en-US" altLang="zh-CN">
                <a:latin typeface="ZapfHumnst BT" pitchFamily="34" charset="0"/>
              </a:rPr>
              <a:t>They can also be included in the documentation field of the class.</a:t>
            </a:r>
            <a:endParaRPr lang="en-US" altLang="zh-CN">
              <a:latin typeface="ZapfHumnst BT" pitchFamily="34" charset="0"/>
            </a:endParaRPr>
          </a:p>
        </p:txBody>
      </p:sp>
      <p:sp>
        <p:nvSpPr>
          <p:cNvPr id="474115" name="Rectangle 3"/>
          <p:cNvSpPr>
            <a:spLocks noGrp="1" noRot="1" noChangeAspect="1" noChangeArrowheads="1"/>
          </p:cNvSpPr>
          <p:nvPr>
            <p:ph type="sldImg"/>
          </p:nvPr>
        </p:nvSpPr>
        <p:spPr bwMode="auto">
          <a:xfrm>
            <a:off x="2568575" y="836613"/>
            <a:ext cx="4057650" cy="3043237"/>
          </a:xfrm>
          <a:prstGeom prst="rect">
            <a:avLst/>
          </a:prstGeom>
          <a:solidFill>
            <a:srgbClr val="FFFFFF"/>
          </a:solidFill>
          <a:ln>
            <a:solidFill>
              <a:srgbClr val="000000"/>
            </a:solidFill>
            <a:miter lim="800000"/>
          </a:ln>
        </p:spPr>
      </p:sp>
      <p:sp>
        <p:nvSpPr>
          <p:cNvPr id="474116" name="Rectangle 4"/>
          <p:cNvSpPr>
            <a:spLocks noGrp="1" noChangeArrowheads="1"/>
          </p:cNvSpPr>
          <p:nvPr>
            <p:ph type="body" idx="1"/>
          </p:nvPr>
        </p:nvSpPr>
        <p:spPr bwMode="auto">
          <a:xfrm>
            <a:off x="2549525" y="4113213"/>
            <a:ext cx="4076700" cy="3956050"/>
          </a:xfrm>
          <a:prstGeom prst="rect">
            <a:avLst/>
          </a:prstGeom>
          <a:noFill/>
          <a:ln>
            <a:miter lim="800000"/>
          </a:ln>
        </p:spPr>
        <p:txBody>
          <a:bodyPr/>
          <a:lstStyle/>
          <a:p>
            <a:r>
              <a:rPr lang="en-US" altLang="zh-CN" sz="1000">
                <a:latin typeface="ZapfHumnst BT" pitchFamily="34" charset="0"/>
              </a:rPr>
              <a:t>In Architectural Analysis, the possible analysis mechanisms were identified and defined. </a:t>
            </a:r>
            <a:endParaRPr lang="en-US" altLang="zh-CN" sz="1000">
              <a:latin typeface="ZapfHumnst BT" pitchFamily="34" charset="0"/>
            </a:endParaRPr>
          </a:p>
          <a:p>
            <a:r>
              <a:rPr lang="en-US" altLang="zh-CN" sz="1000">
                <a:latin typeface="ZapfHumnst BT" pitchFamily="34" charset="0"/>
              </a:rPr>
              <a:t>From that point on, a</a:t>
            </a:r>
            <a:r>
              <a:rPr lang="en-US" altLang="ko-KR" sz="1000">
                <a:latin typeface="ZapfHumnst BT" pitchFamily="34" charset="0"/>
                <a:ea typeface="Gulim" panose="020B0600000101010101" charset="-127"/>
              </a:rPr>
              <a:t>s classes are defined, the required analysis mechanisms and analysis mechanism characteristics should be identified and documented. Not all classes will have mechanisms associated with them. Also, it </a:t>
            </a:r>
            <a:r>
              <a:rPr lang="en-US" altLang="zh-CN" sz="1000">
                <a:latin typeface="ZapfHumnst BT" pitchFamily="34" charset="0"/>
              </a:rPr>
              <a:t>is not uncommon for a client class to require the services of several mechanisms. </a:t>
            </a:r>
            <a:endParaRPr lang="en-US" altLang="zh-CN" sz="1000">
              <a:latin typeface="ZapfHumnst BT" pitchFamily="34" charset="0"/>
            </a:endParaRPr>
          </a:p>
          <a:p>
            <a:r>
              <a:rPr lang="en-US" altLang="ko-KR" sz="1000">
                <a:latin typeface="ZapfHumnst BT" pitchFamily="34" charset="0"/>
                <a:ea typeface="Gulim" panose="020B0600000101010101" charset="-127"/>
              </a:rPr>
              <a:t>A mechanism has characteristics, and a client class uses a mechanism by qualifying these characteristics. This is to discriminate across a range of potential designs. These characteristics are part functionality, and part size and performance.  </a:t>
            </a:r>
            <a:endParaRPr lang="en-US" altLang="ko-KR" sz="1000">
              <a:latin typeface="ZapfHumnst BT" pitchFamily="34" charset="0"/>
              <a:ea typeface="Gulim" panose="020B0600000101010101" charset="-127"/>
            </a:endParaRPr>
          </a:p>
          <a:p>
            <a:endParaRPr lang="en-US" altLang="ko-KR" sz="1000">
              <a:latin typeface="ZapfHumnst BT" pitchFamily="34" charset="0"/>
              <a:ea typeface="Gulim" panose="020B0600000101010101" charset="-127"/>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hdr" sz="quarter"/>
          </p:nvPr>
        </p:nvSpPr>
        <p:spPr/>
        <p:txBody>
          <a:bodyPr/>
          <a:lstStyle/>
          <a:p>
            <a:r>
              <a:rPr lang="en-US" altLang="zh-CN"/>
              <a:t>Mastering OOAD w/ UML 2.0 – Instructor Notes</a:t>
            </a:r>
            <a:endParaRPr lang="en-US" altLang="zh-CN"/>
          </a:p>
        </p:txBody>
      </p:sp>
      <p:sp>
        <p:nvSpPr>
          <p:cNvPr id="6" name="Rectangle 15"/>
          <p:cNvSpPr>
            <a:spLocks noGrp="1" noChangeArrowheads="1"/>
          </p:cNvSpPr>
          <p:nvPr>
            <p:ph type="ftr" sz="quarter" idx="4"/>
          </p:nvPr>
        </p:nvSpPr>
        <p:spPr/>
        <p:txBody>
          <a:bodyPr/>
          <a:lstStyle/>
          <a:p>
            <a:r>
              <a:rPr lang="zh-CN" altLang="en-US"/>
              <a:t>Module 6 - Use-Case Analysis</a:t>
            </a:r>
            <a:endParaRPr lang="en-US" altLang="zh-CN">
              <a:latin typeface="ZapfHumnst BT" pitchFamily="34" charset="0"/>
            </a:endParaRPr>
          </a:p>
        </p:txBody>
      </p:sp>
      <p:sp>
        <p:nvSpPr>
          <p:cNvPr id="476162" name="Text Box 2"/>
          <p:cNvSpPr txBox="1">
            <a:spLocks noChangeArrowheads="1"/>
          </p:cNvSpPr>
          <p:nvPr/>
        </p:nvSpPr>
        <p:spPr bwMode="auto">
          <a:xfrm>
            <a:off x="312738" y="1141413"/>
            <a:ext cx="2033587" cy="274637"/>
          </a:xfrm>
          <a:prstGeom prst="rect">
            <a:avLst/>
          </a:prstGeom>
          <a:noFill/>
          <a:ln w="12700">
            <a:noFill/>
            <a:miter lim="800000"/>
            <a:headEnd type="none" w="sm" len="sm"/>
            <a:tailEnd type="none" w="lg" len="lg"/>
          </a:ln>
          <a:effectLst/>
        </p:spPr>
        <p:txBody>
          <a:bodyPr>
            <a:spAutoFit/>
          </a:bodyPr>
          <a:lstStyle/>
          <a:p>
            <a:pPr>
              <a:spcBef>
                <a:spcPct val="50000"/>
              </a:spcBef>
            </a:pPr>
            <a:endParaRPr lang="zh-CN" altLang="en-US" sz="1200"/>
          </a:p>
        </p:txBody>
      </p:sp>
      <p:sp>
        <p:nvSpPr>
          <p:cNvPr id="476163" name="Rectangle 3"/>
          <p:cNvSpPr>
            <a:spLocks noGrp="1" noRot="1" noChangeAspect="1" noChangeArrowheads="1"/>
          </p:cNvSpPr>
          <p:nvPr>
            <p:ph type="sldImg"/>
          </p:nvPr>
        </p:nvSpPr>
        <p:spPr bwMode="auto">
          <a:xfrm>
            <a:off x="2568575" y="836613"/>
            <a:ext cx="4057650" cy="3043237"/>
          </a:xfrm>
          <a:prstGeom prst="rect">
            <a:avLst/>
          </a:prstGeom>
          <a:solidFill>
            <a:srgbClr val="FFFFFF"/>
          </a:solidFill>
          <a:ln>
            <a:solidFill>
              <a:srgbClr val="000000"/>
            </a:solidFill>
            <a:miter lim="800000"/>
          </a:ln>
        </p:spPr>
      </p:sp>
      <p:sp>
        <p:nvSpPr>
          <p:cNvPr id="476164" name="Rectangle 4"/>
          <p:cNvSpPr>
            <a:spLocks noGrp="1" noChangeArrowheads="1"/>
          </p:cNvSpPr>
          <p:nvPr>
            <p:ph type="body" idx="1"/>
          </p:nvPr>
        </p:nvSpPr>
        <p:spPr bwMode="auto">
          <a:xfrm>
            <a:off x="2549525" y="4113213"/>
            <a:ext cx="4076700" cy="3956050"/>
          </a:xfrm>
          <a:prstGeom prst="rect">
            <a:avLst/>
          </a:prstGeom>
          <a:noFill/>
          <a:ln>
            <a:miter lim="800000"/>
          </a:ln>
        </p:spPr>
        <p:txBody>
          <a:bodyPr/>
          <a:lstStyle/>
          <a:p>
            <a:r>
              <a:rPr lang="en-US" altLang="zh-CN" sz="1000">
                <a:latin typeface="ZapfHumnst BT" pitchFamily="34" charset="0"/>
              </a:rPr>
              <a:t>As analysis classes are identified, it is important to identify the analysis mechanisms that apply to the identified classes. </a:t>
            </a:r>
            <a:endParaRPr lang="en-US" altLang="zh-CN" sz="1000">
              <a:latin typeface="ZapfHumnst BT" pitchFamily="34" charset="0"/>
            </a:endParaRPr>
          </a:p>
          <a:p>
            <a:r>
              <a:rPr lang="en-US" altLang="zh-CN" sz="1000">
                <a:latin typeface="ZapfHumnst BT" pitchFamily="34" charset="0"/>
              </a:rPr>
              <a:t>The classes that must be persistent are mapped to the persistency mechanism.  </a:t>
            </a:r>
            <a:endParaRPr lang="en-US" altLang="zh-CN" sz="1000">
              <a:latin typeface="ZapfHumnst BT" pitchFamily="34" charset="0"/>
            </a:endParaRPr>
          </a:p>
          <a:p>
            <a:r>
              <a:rPr lang="en-US" altLang="zh-CN" sz="1000">
                <a:latin typeface="ZapfHumnst BT" pitchFamily="34" charset="0"/>
              </a:rPr>
              <a:t>The classes that are maintained within the legacy Course Catalog system are mapped to the legacy interface mechanism.</a:t>
            </a:r>
            <a:endParaRPr lang="en-US" altLang="zh-CN" sz="1000">
              <a:latin typeface="ZapfHumnst BT" pitchFamily="34" charset="0"/>
            </a:endParaRPr>
          </a:p>
          <a:p>
            <a:r>
              <a:rPr lang="en-US" altLang="zh-CN" sz="1000">
                <a:latin typeface="ZapfHumnst BT" pitchFamily="34" charset="0"/>
              </a:rPr>
              <a:t>The classes for which access must be controlled (that is, control who is allowed to read and modify instances of the class) are mapped to the security mechanism. Note: The legacy interface classes do not require additional security as they are read-only and are considered readable by all.</a:t>
            </a:r>
            <a:endParaRPr lang="en-US" altLang="zh-CN" sz="1000">
              <a:latin typeface="ZapfHumnst BT" pitchFamily="34" charset="0"/>
            </a:endParaRPr>
          </a:p>
          <a:p>
            <a:r>
              <a:rPr lang="en-US" altLang="zh-CN" sz="1000">
                <a:latin typeface="ZapfHumnst BT" pitchFamily="34" charset="0"/>
              </a:rPr>
              <a:t>The classes that are seen to be distributed are mapped to the distribution mechanism. The distribution identified during analysis is that which is specified/implied by the user in the initial requirements.  Distribution will be discussed  in detail in the Describe Distribution module.  For now, just take it as an architectural given that all control classes are distributed for the OOAD course example and exercise.</a:t>
            </a:r>
            <a:endParaRPr lang="en-US" altLang="zh-CN" sz="1000">
              <a:latin typeface="ZapfHumnst BT" pitchFamily="34" charset="0"/>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p:txBody>
          <a:bodyPr/>
          <a:lstStyle/>
          <a:p>
            <a:r>
              <a:rPr lang="en-US" altLang="zh-CN"/>
              <a:t>Mastering OOAD w/ UML 2.0 – Instructor Notes</a:t>
            </a:r>
            <a:endParaRPr lang="en-US" altLang="zh-CN"/>
          </a:p>
        </p:txBody>
      </p:sp>
      <p:sp>
        <p:nvSpPr>
          <p:cNvPr id="5" name="Rectangle 15"/>
          <p:cNvSpPr>
            <a:spLocks noGrp="1" noChangeArrowheads="1"/>
          </p:cNvSpPr>
          <p:nvPr>
            <p:ph type="ftr" sz="quarter" idx="4"/>
          </p:nvPr>
        </p:nvSpPr>
        <p:spPr/>
        <p:txBody>
          <a:bodyPr/>
          <a:lstStyle/>
          <a:p>
            <a:r>
              <a:rPr lang="zh-CN" altLang="en-US"/>
              <a:t>Module 6 - Use-Case Analysis</a:t>
            </a:r>
            <a:endParaRPr lang="en-US" altLang="zh-CN">
              <a:latin typeface="ZapfHumnst BT" pitchFamily="34" charset="0"/>
            </a:endParaRPr>
          </a:p>
        </p:txBody>
      </p:sp>
      <p:sp>
        <p:nvSpPr>
          <p:cNvPr id="478210" name="Rectangle 2"/>
          <p:cNvSpPr>
            <a:spLocks noGrp="1" noRot="1" noChangeAspect="1" noChangeArrowheads="1"/>
          </p:cNvSpPr>
          <p:nvPr>
            <p:ph type="sldImg"/>
          </p:nvPr>
        </p:nvSpPr>
        <p:spPr bwMode="auto">
          <a:xfrm>
            <a:off x="2568575" y="836613"/>
            <a:ext cx="4057650" cy="3043237"/>
          </a:xfrm>
          <a:prstGeom prst="rect">
            <a:avLst/>
          </a:prstGeom>
          <a:solidFill>
            <a:srgbClr val="FFFFFF"/>
          </a:solidFill>
          <a:ln>
            <a:solidFill>
              <a:srgbClr val="000000"/>
            </a:solidFill>
            <a:miter lim="800000"/>
          </a:ln>
        </p:spPr>
      </p:sp>
      <p:sp>
        <p:nvSpPr>
          <p:cNvPr id="478211" name="Rectangle 3"/>
          <p:cNvSpPr>
            <a:spLocks noGrp="1" noChangeArrowheads="1"/>
          </p:cNvSpPr>
          <p:nvPr>
            <p:ph type="body" idx="1"/>
          </p:nvPr>
        </p:nvSpPr>
        <p:spPr bwMode="auto">
          <a:xfrm>
            <a:off x="2549525" y="4113213"/>
            <a:ext cx="4076700" cy="3956050"/>
          </a:xfrm>
          <a:prstGeom prst="rect">
            <a:avLst/>
          </a:prstGeom>
          <a:noFill/>
          <a:ln>
            <a:miter lim="800000"/>
          </a:ln>
        </p:spPr>
        <p:txBody>
          <a:bodyPr/>
          <a:lstStyle/>
          <a:p>
            <a:r>
              <a:rPr lang="en-US" altLang="zh-CN" sz="1000">
                <a:latin typeface="ZapfHumnst BT" pitchFamily="34" charset="0"/>
              </a:rPr>
              <a:t>The above is just an example of how the characteristics for an analysis mechanism would be documented for a class. For scoping reasons, the analysis mechanisms and their characteristics are not provided for all of the analysis classes.</a:t>
            </a:r>
            <a:endParaRPr lang="en-US" altLang="zh-CN" sz="1000">
              <a:latin typeface="ZapfHumnst BT" pitchFamily="34" charset="0"/>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p:txBody>
          <a:bodyPr/>
          <a:lstStyle/>
          <a:p>
            <a:r>
              <a:rPr lang="en-US" altLang="zh-CN"/>
              <a:t>Mastering OOAD w/ UML 2.0 – Instructor Notes</a:t>
            </a:r>
            <a:endParaRPr lang="en-US" altLang="zh-CN"/>
          </a:p>
        </p:txBody>
      </p:sp>
      <p:sp>
        <p:nvSpPr>
          <p:cNvPr id="5" name="Rectangle 15"/>
          <p:cNvSpPr>
            <a:spLocks noGrp="1" noChangeArrowheads="1"/>
          </p:cNvSpPr>
          <p:nvPr>
            <p:ph type="ftr" sz="quarter" idx="4"/>
          </p:nvPr>
        </p:nvSpPr>
        <p:spPr/>
        <p:txBody>
          <a:bodyPr/>
          <a:lstStyle/>
          <a:p>
            <a:r>
              <a:rPr lang="zh-CN" altLang="en-US"/>
              <a:t>Module 6 - Use-Case Analysis</a:t>
            </a:r>
            <a:endParaRPr lang="en-US" altLang="zh-CN">
              <a:latin typeface="ZapfHumnst BT" pitchFamily="34" charset="0"/>
            </a:endParaRPr>
          </a:p>
        </p:txBody>
      </p:sp>
      <p:sp>
        <p:nvSpPr>
          <p:cNvPr id="480258" name="Rectangle 2"/>
          <p:cNvSpPr>
            <a:spLocks noGrp="1" noRot="1" noChangeAspect="1" noChangeArrowheads="1"/>
          </p:cNvSpPr>
          <p:nvPr>
            <p:ph type="sldImg"/>
          </p:nvPr>
        </p:nvSpPr>
        <p:spPr bwMode="auto">
          <a:xfrm>
            <a:off x="2568575" y="836613"/>
            <a:ext cx="4057650" cy="3043237"/>
          </a:xfrm>
          <a:prstGeom prst="rect">
            <a:avLst/>
          </a:prstGeom>
          <a:solidFill>
            <a:srgbClr val="FFFFFF"/>
          </a:solidFill>
          <a:ln>
            <a:solidFill>
              <a:srgbClr val="000000"/>
            </a:solidFill>
            <a:miter lim="800000"/>
          </a:ln>
        </p:spPr>
      </p:sp>
      <p:sp>
        <p:nvSpPr>
          <p:cNvPr id="480259" name="Rectangle 3"/>
          <p:cNvSpPr>
            <a:spLocks noGrp="1" noChangeArrowheads="1"/>
          </p:cNvSpPr>
          <p:nvPr>
            <p:ph type="body" idx="1"/>
          </p:nvPr>
        </p:nvSpPr>
        <p:spPr bwMode="auto">
          <a:xfrm>
            <a:off x="2549525" y="4113213"/>
            <a:ext cx="4076700" cy="3956050"/>
          </a:xfrm>
          <a:prstGeom prst="rect">
            <a:avLst/>
          </a:prstGeom>
          <a:noFill/>
          <a:ln>
            <a:miter lim="800000"/>
          </a:ln>
        </p:spPr>
        <p:txBody>
          <a:bodyPr/>
          <a:lstStyle/>
          <a:p>
            <a:r>
              <a:rPr lang="en-US" altLang="zh-CN" sz="1000">
                <a:latin typeface="ZapfHumnst BT" pitchFamily="34" charset="0"/>
              </a:rPr>
              <a:t>At this point, we have a pretty good understanding of the analysis classes, their responsibilities, the analysis mechanisms they need to implement, and the collaborations required to support the functionality described in the use cases.</a:t>
            </a:r>
            <a:endParaRPr lang="en-US" altLang="zh-CN" sz="1000">
              <a:latin typeface="ZapfHumnst BT" pitchFamily="34" charset="0"/>
            </a:endParaRPr>
          </a:p>
          <a:p>
            <a:r>
              <a:rPr lang="en-US" altLang="zh-CN" sz="1000">
                <a:latin typeface="ZapfHumnst BT" pitchFamily="34" charset="0"/>
              </a:rPr>
              <a:t>Now we must review our work and make sure that it is as complete and as consistent as possible before moving on to the architecture activities.</a:t>
            </a:r>
            <a:endParaRPr lang="en-US" altLang="zh-CN" sz="1000">
              <a:latin typeface="ZapfHumnst BT" pitchFamily="34" charset="0"/>
            </a:endParaRPr>
          </a:p>
          <a:p>
            <a:r>
              <a:rPr lang="en-US" altLang="zh-CN" sz="1000">
                <a:latin typeface="ZapfHumnst BT" pitchFamily="34" charset="0"/>
              </a:rPr>
              <a:t>The purpose of Unify Analysis Classes is to ensure that each analysis class represents a single well-defined concept, with non-overlapping responsibilities.</a:t>
            </a:r>
            <a:endParaRPr lang="en-US" altLang="zh-CN" sz="1000">
              <a:latin typeface="ZapfHumnst BT" pitchFamily="34" charset="0"/>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hdr" sz="quarter"/>
          </p:nvPr>
        </p:nvSpPr>
        <p:spPr/>
        <p:txBody>
          <a:bodyPr/>
          <a:lstStyle/>
          <a:p>
            <a:r>
              <a:rPr lang="en-US" altLang="zh-CN"/>
              <a:t>Mastering OOAD w/ UML 2.0 – Instructor Notes</a:t>
            </a:r>
            <a:endParaRPr lang="en-US" altLang="zh-CN"/>
          </a:p>
        </p:txBody>
      </p:sp>
      <p:sp>
        <p:nvSpPr>
          <p:cNvPr id="6" name="Rectangle 15"/>
          <p:cNvSpPr>
            <a:spLocks noGrp="1" noChangeArrowheads="1"/>
          </p:cNvSpPr>
          <p:nvPr>
            <p:ph type="ftr" sz="quarter" idx="4"/>
          </p:nvPr>
        </p:nvSpPr>
        <p:spPr/>
        <p:txBody>
          <a:bodyPr/>
          <a:lstStyle/>
          <a:p>
            <a:r>
              <a:rPr lang="zh-CN" altLang="en-US"/>
              <a:t>Module 6 - Use-Case Analysis</a:t>
            </a:r>
            <a:endParaRPr lang="en-US" altLang="zh-CN">
              <a:latin typeface="ZapfHumnst BT" pitchFamily="34" charset="0"/>
            </a:endParaRPr>
          </a:p>
        </p:txBody>
      </p:sp>
      <p:sp>
        <p:nvSpPr>
          <p:cNvPr id="482306" name="Text Box 2"/>
          <p:cNvSpPr txBox="1">
            <a:spLocks noChangeArrowheads="1"/>
          </p:cNvSpPr>
          <p:nvPr/>
        </p:nvSpPr>
        <p:spPr bwMode="auto">
          <a:xfrm>
            <a:off x="584200" y="1206500"/>
            <a:ext cx="1905000" cy="3521075"/>
          </a:xfrm>
          <a:prstGeom prst="rect">
            <a:avLst/>
          </a:prstGeom>
          <a:noFill/>
          <a:ln w="12700">
            <a:noFill/>
            <a:miter lim="800000"/>
            <a:headEnd type="none" w="sm" len="sm"/>
            <a:tailEnd type="none" w="lg" len="lg"/>
          </a:ln>
          <a:effectLst/>
        </p:spPr>
        <p:txBody>
          <a:bodyPr>
            <a:spAutoFit/>
          </a:bodyPr>
          <a:lstStyle/>
          <a:p>
            <a:pPr>
              <a:spcBef>
                <a:spcPct val="50000"/>
              </a:spcBef>
            </a:pPr>
            <a:r>
              <a:rPr lang="en-US" altLang="zh-CN">
                <a:latin typeface="ZapfHumnst BT" pitchFamily="34" charset="0"/>
              </a:rPr>
              <a:t>In this step, we homogenize/blend the classes and responsibilities discovered for the different use cases.   Homogenization, at this point is just a synchronization of the Use-Case Analysis efforts for each of the use cases, before moving into Identify Design Elements.</a:t>
            </a:r>
            <a:endParaRPr lang="en-US" altLang="zh-CN">
              <a:latin typeface="ZapfHumnst BT" pitchFamily="34" charset="0"/>
            </a:endParaRPr>
          </a:p>
          <a:p>
            <a:pPr>
              <a:spcBef>
                <a:spcPct val="50000"/>
              </a:spcBef>
            </a:pPr>
            <a:r>
              <a:rPr lang="en-US" altLang="zh-CN">
                <a:latin typeface="ZapfHumnst BT" pitchFamily="34" charset="0"/>
              </a:rPr>
              <a:t>This homogenization is internal to the results of the finding classes activity; it doesn't consider the “big picture.”  The “big picture” is considered later in Identify Design Elements, where the newly discovered analysis classes are “homogenized” with the existing architecture. (Note: There are only “existing classes” if this is not the first iteration.)</a:t>
            </a:r>
            <a:endParaRPr lang="en-US" altLang="zh-CN">
              <a:latin typeface="ZapfHumnst BT" pitchFamily="34" charset="0"/>
            </a:endParaRPr>
          </a:p>
        </p:txBody>
      </p:sp>
      <p:sp>
        <p:nvSpPr>
          <p:cNvPr id="482307" name="Rectangle 3"/>
          <p:cNvSpPr>
            <a:spLocks noGrp="1" noRot="1" noChangeAspect="1" noChangeArrowheads="1"/>
          </p:cNvSpPr>
          <p:nvPr>
            <p:ph type="sldImg"/>
          </p:nvPr>
        </p:nvSpPr>
        <p:spPr bwMode="auto">
          <a:xfrm>
            <a:off x="2568575" y="836613"/>
            <a:ext cx="4057650" cy="3043237"/>
          </a:xfrm>
          <a:prstGeom prst="rect">
            <a:avLst/>
          </a:prstGeom>
          <a:solidFill>
            <a:srgbClr val="FFFFFF"/>
          </a:solidFill>
          <a:ln>
            <a:solidFill>
              <a:srgbClr val="000000"/>
            </a:solidFill>
            <a:miter lim="800000"/>
          </a:ln>
        </p:spPr>
      </p:sp>
      <p:sp>
        <p:nvSpPr>
          <p:cNvPr id="482308" name="Rectangle 4"/>
          <p:cNvSpPr>
            <a:spLocks noGrp="1" noChangeArrowheads="1"/>
          </p:cNvSpPr>
          <p:nvPr>
            <p:ph type="body" idx="1"/>
          </p:nvPr>
        </p:nvSpPr>
        <p:spPr bwMode="auto">
          <a:xfrm>
            <a:off x="2549525" y="4113213"/>
            <a:ext cx="4076700" cy="3956050"/>
          </a:xfrm>
          <a:prstGeom prst="rect">
            <a:avLst/>
          </a:prstGeom>
          <a:noFill/>
          <a:ln>
            <a:miter lim="800000"/>
          </a:ln>
        </p:spPr>
        <p:txBody>
          <a:bodyPr/>
          <a:lstStyle/>
          <a:p>
            <a:r>
              <a:rPr lang="en-US" altLang="zh-CN" sz="1000">
                <a:latin typeface="ZapfHumnst BT" pitchFamily="34" charset="0"/>
              </a:rPr>
              <a:t>Before the Design work can be done, the analysis classes need to be filtered to ensure that a minimum number of new concepts have been created. </a:t>
            </a:r>
            <a:endParaRPr lang="en-US" altLang="zh-CN" sz="1000">
              <a:latin typeface="ZapfHumnst BT" pitchFamily="34" charset="0"/>
            </a:endParaRPr>
          </a:p>
          <a:p>
            <a:r>
              <a:rPr lang="en-US" altLang="zh-CN" sz="1000">
                <a:latin typeface="ZapfHumnst BT" pitchFamily="34" charset="0"/>
                <a:ea typeface="Arial Unicode MS" panose="020B0604020202020204" pitchFamily="34" charset="-128"/>
                <a:cs typeface="Arial Unicode MS" panose="020B0604020202020204" pitchFamily="34" charset="-128"/>
              </a:rPr>
              <a:t>Different use cases will contribute to the same classes. In the example above, the classes CourseCatalogSystem, CourseOffering, Schedule and Student participate in both the Register for Courses and Close Registration use cases. </a:t>
            </a:r>
            <a:endParaRPr lang="en-US" altLang="zh-CN" sz="1000">
              <a:latin typeface="ZapfHumnst BT" pitchFamily="34" charset="0"/>
              <a:ea typeface="Arial Unicode MS" panose="020B0604020202020204" pitchFamily="34" charset="-128"/>
              <a:cs typeface="Arial Unicode MS" panose="020B0604020202020204" pitchFamily="34" charset="-128"/>
            </a:endParaRPr>
          </a:p>
          <a:p>
            <a:r>
              <a:rPr lang="en-US" altLang="zh-CN" sz="1000">
                <a:latin typeface="ZapfHumnst BT" pitchFamily="34" charset="0"/>
                <a:ea typeface="Arial Unicode MS" panose="020B0604020202020204" pitchFamily="34" charset="-128"/>
                <a:cs typeface="Arial Unicode MS" panose="020B0604020202020204" pitchFamily="34" charset="-128"/>
              </a:rPr>
              <a:t>A class can participate in any number of use cases. It is therefore important to examine each class for consistency across the whole system.</a:t>
            </a:r>
            <a:endParaRPr lang="en-US" altLang="zh-CN" sz="1000">
              <a:latin typeface="ZapfHumnst BT" pitchFamily="34" charset="0"/>
              <a:ea typeface="Arial Unicode MS" panose="020B0604020202020204" pitchFamily="34" charset="-128"/>
              <a:cs typeface="Arial Unicode MS" panose="020B0604020202020204" pitchFamily="34" charset="-128"/>
            </a:endParaRPr>
          </a:p>
          <a:p>
            <a:r>
              <a:rPr lang="en-US" altLang="zh-CN" sz="1000">
                <a:latin typeface="ZapfHumnst BT" pitchFamily="34" charset="0"/>
                <a:ea typeface="Arial Unicode MS" panose="020B0604020202020204" pitchFamily="34" charset="-128"/>
                <a:cs typeface="Arial Unicode MS" panose="020B0604020202020204" pitchFamily="34" charset="-128"/>
              </a:rPr>
              <a:t>Merge classes that define similar behaviors or that represent the same phenomenon. </a:t>
            </a:r>
            <a:endParaRPr lang="en-US" altLang="zh-CN" sz="1000">
              <a:latin typeface="ZapfHumnst BT" pitchFamily="34" charset="0"/>
              <a:ea typeface="Arial Unicode MS" panose="020B0604020202020204" pitchFamily="34" charset="-128"/>
              <a:cs typeface="Arial Unicode MS" panose="020B0604020202020204" pitchFamily="34" charset="-128"/>
            </a:endParaRPr>
          </a:p>
          <a:p>
            <a:r>
              <a:rPr lang="en-US" altLang="zh-CN" sz="1000">
                <a:latin typeface="ZapfHumnst BT" pitchFamily="34" charset="0"/>
                <a:ea typeface="Arial Unicode MS" panose="020B0604020202020204" pitchFamily="34" charset="-128"/>
                <a:cs typeface="Arial Unicode MS" panose="020B0604020202020204" pitchFamily="34" charset="-128"/>
              </a:rPr>
              <a:t>Merge entity classes that define the same attributes, even if their defined behavior is different; aggregate the behaviors of the merged classes.</a:t>
            </a:r>
            <a:endParaRPr lang="en-US" altLang="zh-CN" sz="1000">
              <a:latin typeface="ZapfHumnst BT" pitchFamily="34" charset="0"/>
            </a:endParaRPr>
          </a:p>
          <a:p>
            <a:r>
              <a:rPr lang="en-US" altLang="zh-CN" sz="1000">
                <a:latin typeface="ZapfHumnst BT" pitchFamily="34" charset="0"/>
              </a:rPr>
              <a:t>When you update a class, you should update any “supplemental” use-case descriptions (described earlier in this module), where necessary.  Sometimes an update to the original Requirements (that is, use cases) may be necessary, but this should be controlled, as the Requirements are the contract with the user/customer, and any changes must be verified and controlled. </a:t>
            </a:r>
            <a:endParaRPr lang="en-US" altLang="zh-CN" sz="1000">
              <a:latin typeface="ZapfHumnst BT" pitchFamily="34" charset="0"/>
            </a:endParaRPr>
          </a:p>
          <a:p>
            <a:endParaRPr lang="zh-CN" altLang="en-US" sz="1000">
              <a:latin typeface="ZapfHumnst BT" pitchFamily="34" charset="0"/>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p:txBody>
          <a:bodyPr/>
          <a:lstStyle/>
          <a:p>
            <a:r>
              <a:rPr lang="en-US" altLang="zh-CN"/>
              <a:t>Mastering OOAD w/ UML 2.0 – Instructor Notes</a:t>
            </a:r>
            <a:endParaRPr lang="en-US" altLang="zh-CN"/>
          </a:p>
        </p:txBody>
      </p:sp>
      <p:sp>
        <p:nvSpPr>
          <p:cNvPr id="5" name="Rectangle 15"/>
          <p:cNvSpPr>
            <a:spLocks noGrp="1" noChangeArrowheads="1"/>
          </p:cNvSpPr>
          <p:nvPr>
            <p:ph type="ftr" sz="quarter" idx="4"/>
          </p:nvPr>
        </p:nvSpPr>
        <p:spPr/>
        <p:txBody>
          <a:bodyPr/>
          <a:lstStyle/>
          <a:p>
            <a:r>
              <a:rPr lang="zh-CN" altLang="en-US"/>
              <a:t>Module 6 - Use-Case Analysis</a:t>
            </a:r>
            <a:endParaRPr lang="en-US" altLang="zh-CN">
              <a:latin typeface="ZapfHumnst BT" pitchFamily="34" charset="0"/>
            </a:endParaRPr>
          </a:p>
        </p:txBody>
      </p:sp>
      <p:sp>
        <p:nvSpPr>
          <p:cNvPr id="484354" name="Rectangle 2"/>
          <p:cNvSpPr>
            <a:spLocks noGrp="1" noRot="1" noChangeAspect="1" noChangeArrowheads="1"/>
          </p:cNvSpPr>
          <p:nvPr>
            <p:ph type="sldImg"/>
          </p:nvPr>
        </p:nvSpPr>
        <p:spPr bwMode="auto">
          <a:xfrm>
            <a:off x="2568575" y="836613"/>
            <a:ext cx="4057650" cy="3043237"/>
          </a:xfrm>
          <a:prstGeom prst="rect">
            <a:avLst/>
          </a:prstGeom>
          <a:solidFill>
            <a:srgbClr val="FFFFFF"/>
          </a:solidFill>
          <a:ln>
            <a:solidFill>
              <a:srgbClr val="000000"/>
            </a:solidFill>
            <a:miter lim="800000"/>
          </a:ln>
        </p:spPr>
      </p:sp>
      <p:sp>
        <p:nvSpPr>
          <p:cNvPr id="484355" name="Rectangle 3"/>
          <p:cNvSpPr>
            <a:spLocks noGrp="1" noChangeArrowheads="1"/>
          </p:cNvSpPr>
          <p:nvPr>
            <p:ph type="body" idx="1"/>
          </p:nvPr>
        </p:nvSpPr>
        <p:spPr bwMode="auto">
          <a:xfrm>
            <a:off x="2549525" y="4113213"/>
            <a:ext cx="4076700" cy="3956050"/>
          </a:xfrm>
          <a:prstGeom prst="rect">
            <a:avLst/>
          </a:prstGeom>
          <a:noFill/>
          <a:ln>
            <a:miter lim="800000"/>
          </a:ln>
        </p:spPr>
        <p:txBody>
          <a:bodyPr/>
          <a:lstStyle/>
          <a:p>
            <a:r>
              <a:rPr lang="en-US" altLang="zh-CN" sz="1000">
                <a:latin typeface="ZapfHumnst BT" pitchFamily="34" charset="0"/>
              </a:rPr>
              <a:t>We now have a pretty good feeling about our Analysis Model. Now it is time to review our work for completeness and consistency.</a:t>
            </a:r>
            <a:endParaRPr lang="en-US" altLang="zh-CN" sz="1000">
              <a:latin typeface="ZapfHumnst BT" pitchFamily="34" charset="0"/>
            </a:endParaRPr>
          </a:p>
          <a:p>
            <a:r>
              <a:rPr lang="en-US" altLang="zh-CN" sz="1000">
                <a:latin typeface="ZapfHumnst BT" pitchFamily="34" charset="0"/>
              </a:rPr>
              <a:t>Be sure to:</a:t>
            </a:r>
            <a:endParaRPr lang="en-US" altLang="zh-CN" sz="1000">
              <a:latin typeface="ZapfHumnst BT" pitchFamily="34" charset="0"/>
            </a:endParaRPr>
          </a:p>
          <a:p>
            <a:pPr marL="228600" lvl="1" indent="-114300">
              <a:buFontTx/>
              <a:buChar char="•"/>
            </a:pPr>
            <a:r>
              <a:rPr lang="en-US" altLang="zh-CN" sz="1000">
                <a:latin typeface="ZapfHumnst BT" pitchFamily="34" charset="0"/>
              </a:rPr>
              <a:t>Verify that the analysis classes meet the functional requirements made on the system. </a:t>
            </a:r>
            <a:endParaRPr lang="en-US" altLang="zh-CN" sz="1000">
              <a:latin typeface="ZapfHumnst BT" pitchFamily="34" charset="0"/>
            </a:endParaRPr>
          </a:p>
          <a:p>
            <a:pPr marL="228600" lvl="1" indent="-114300">
              <a:buFontTx/>
              <a:buChar char="•"/>
            </a:pPr>
            <a:r>
              <a:rPr lang="en-US" altLang="zh-CN" sz="1000">
                <a:latin typeface="ZapfHumnst BT" pitchFamily="34" charset="0"/>
              </a:rPr>
              <a:t>Verify that the analysis classes and their relationships are consistent with the collaborations they support.  </a:t>
            </a:r>
            <a:endParaRPr lang="en-US" altLang="zh-CN" sz="1000">
              <a:latin typeface="ZapfHumnst BT" pitchFamily="34" charset="0"/>
            </a:endParaRPr>
          </a:p>
          <a:p>
            <a:r>
              <a:rPr lang="en-US" altLang="zh-CN" sz="1000">
                <a:latin typeface="ZapfHumnst BT" pitchFamily="34" charset="0"/>
              </a:rPr>
              <a:t>It is very important that you evaluate your results at the conclusion of the </a:t>
            </a:r>
            <a:r>
              <a:rPr lang="en-US" altLang="zh-CN" sz="1000" b="1">
                <a:latin typeface="ZapfHumnst BT" pitchFamily="34" charset="0"/>
              </a:rPr>
              <a:t>Use-Case Analysis</a:t>
            </a:r>
            <a:r>
              <a:rPr lang="en-US" altLang="zh-CN" sz="1000">
                <a:latin typeface="ZapfHumnst BT" pitchFamily="34" charset="0"/>
              </a:rPr>
              <a:t>.  </a:t>
            </a:r>
            <a:endParaRPr lang="en-US" altLang="zh-CN" sz="1000">
              <a:latin typeface="ZapfHumnst BT" pitchFamily="34" charset="0"/>
            </a:endParaRPr>
          </a:p>
          <a:p>
            <a:r>
              <a:rPr lang="en-US" altLang="zh-CN" sz="1000">
                <a:latin typeface="ZapfHumnst BT" pitchFamily="34" charset="0"/>
              </a:rPr>
              <a:t>The number of reviews, the formality of the reviews, and when they are performed will vary, depending on the process defined for the project.</a:t>
            </a:r>
            <a:endParaRPr lang="en-US" altLang="zh-CN" sz="1000">
              <a:latin typeface="ZapfHumnst BT" pitchFamily="34" charset="0"/>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p:txBody>
          <a:bodyPr/>
          <a:lstStyle/>
          <a:p>
            <a:r>
              <a:rPr lang="en-US" altLang="zh-CN"/>
              <a:t>Mastering OOAD w/ UML 2.0 – Instructor Notes</a:t>
            </a:r>
            <a:endParaRPr lang="en-US" altLang="zh-CN"/>
          </a:p>
        </p:txBody>
      </p:sp>
      <p:sp>
        <p:nvSpPr>
          <p:cNvPr id="5" name="Rectangle 15"/>
          <p:cNvSpPr>
            <a:spLocks noGrp="1" noChangeArrowheads="1"/>
          </p:cNvSpPr>
          <p:nvPr>
            <p:ph type="ftr" sz="quarter" idx="4"/>
          </p:nvPr>
        </p:nvSpPr>
        <p:spPr/>
        <p:txBody>
          <a:bodyPr/>
          <a:lstStyle/>
          <a:p>
            <a:r>
              <a:rPr lang="zh-CN" altLang="en-US"/>
              <a:t>Module 6 - Use-Case Analysis</a:t>
            </a:r>
            <a:endParaRPr lang="en-US" altLang="zh-CN">
              <a:latin typeface="ZapfHumnst BT" pitchFamily="34" charset="0"/>
            </a:endParaRPr>
          </a:p>
        </p:txBody>
      </p:sp>
      <p:sp>
        <p:nvSpPr>
          <p:cNvPr id="486402" name="Rectangle 2"/>
          <p:cNvSpPr>
            <a:spLocks noGrp="1" noRot="1" noChangeAspect="1" noChangeArrowheads="1"/>
          </p:cNvSpPr>
          <p:nvPr>
            <p:ph type="sldImg"/>
          </p:nvPr>
        </p:nvSpPr>
        <p:spPr bwMode="auto">
          <a:xfrm>
            <a:off x="2568575" y="836613"/>
            <a:ext cx="4057650" cy="3043237"/>
          </a:xfrm>
          <a:prstGeom prst="rect">
            <a:avLst/>
          </a:prstGeom>
          <a:solidFill>
            <a:srgbClr val="FFFFFF"/>
          </a:solidFill>
          <a:ln>
            <a:solidFill>
              <a:srgbClr val="000000"/>
            </a:solidFill>
            <a:miter lim="800000"/>
          </a:ln>
        </p:spPr>
      </p:sp>
      <p:sp>
        <p:nvSpPr>
          <p:cNvPr id="486403" name="Rectangle 3"/>
          <p:cNvSpPr>
            <a:spLocks noGrp="1" noChangeArrowheads="1"/>
          </p:cNvSpPr>
          <p:nvPr>
            <p:ph type="body" idx="1"/>
          </p:nvPr>
        </p:nvSpPr>
        <p:spPr bwMode="auto">
          <a:xfrm>
            <a:off x="2549525" y="4113213"/>
            <a:ext cx="4076700" cy="3956050"/>
          </a:xfrm>
          <a:prstGeom prst="rect">
            <a:avLst/>
          </a:prstGeom>
          <a:noFill/>
          <a:ln>
            <a:miter lim="800000"/>
          </a:ln>
        </p:spPr>
        <p:txBody>
          <a:bodyPr/>
          <a:lstStyle/>
          <a:p>
            <a:r>
              <a:rPr lang="en-US" altLang="zh-CN" sz="1000">
                <a:latin typeface="ZapfHumnst BT" pitchFamily="34" charset="0"/>
              </a:rPr>
              <a:t>This is where the quality of the model up to this point is assessed against some very specific criteria.  </a:t>
            </a:r>
            <a:endParaRPr lang="en-US" altLang="zh-CN" sz="1000">
              <a:latin typeface="ZapfHumnst BT" pitchFamily="34" charset="0"/>
            </a:endParaRPr>
          </a:p>
          <a:p>
            <a:r>
              <a:rPr lang="en-US" altLang="zh-CN" sz="1000">
                <a:latin typeface="ZapfHumnst BT" pitchFamily="34" charset="0"/>
              </a:rPr>
              <a:t>In this module, we will concentrate on those checkpoints that the designer is most concerned with (that is, looks for). </a:t>
            </a:r>
            <a:endParaRPr lang="en-US" altLang="zh-CN" sz="1000">
              <a:latin typeface="ZapfHumnst BT" pitchFamily="34" charset="0"/>
            </a:endParaRPr>
          </a:p>
          <a:p>
            <a:endParaRPr lang="en-US" altLang="zh-CN" sz="1000">
              <a:latin typeface="ZapfHumnst BT" pitchFamily="34" charset="0"/>
            </a:endParaRPr>
          </a:p>
          <a:p>
            <a:endParaRPr lang="zh-CN" altLang="en-US" sz="1000">
              <a:latin typeface="ZapfHumnst BT" pitchFamily="34" charset="0"/>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hdr" sz="quarter"/>
          </p:nvPr>
        </p:nvSpPr>
        <p:spPr/>
        <p:txBody>
          <a:bodyPr/>
          <a:lstStyle/>
          <a:p>
            <a:r>
              <a:rPr lang="en-US" altLang="zh-CN"/>
              <a:t>Mastering OOAD w/ UML 2.0 – Instructor Notes</a:t>
            </a:r>
            <a:endParaRPr lang="en-US" altLang="zh-CN"/>
          </a:p>
        </p:txBody>
      </p:sp>
      <p:sp>
        <p:nvSpPr>
          <p:cNvPr id="6" name="Rectangle 15"/>
          <p:cNvSpPr>
            <a:spLocks noGrp="1" noChangeArrowheads="1"/>
          </p:cNvSpPr>
          <p:nvPr>
            <p:ph type="ftr" sz="quarter" idx="4"/>
          </p:nvPr>
        </p:nvSpPr>
        <p:spPr/>
        <p:txBody>
          <a:bodyPr/>
          <a:lstStyle/>
          <a:p>
            <a:r>
              <a:rPr lang="zh-CN" altLang="en-US"/>
              <a:t>Module 6 - Use-Case Analysis</a:t>
            </a:r>
            <a:endParaRPr lang="en-US" altLang="zh-CN">
              <a:latin typeface="ZapfHumnst BT" pitchFamily="34" charset="0"/>
            </a:endParaRPr>
          </a:p>
        </p:txBody>
      </p:sp>
      <p:sp>
        <p:nvSpPr>
          <p:cNvPr id="488450" name="Text Box 2"/>
          <p:cNvSpPr txBox="1">
            <a:spLocks noChangeArrowheads="1"/>
          </p:cNvSpPr>
          <p:nvPr/>
        </p:nvSpPr>
        <p:spPr bwMode="auto">
          <a:xfrm>
            <a:off x="584200" y="1206500"/>
            <a:ext cx="1798638" cy="1006475"/>
          </a:xfrm>
          <a:prstGeom prst="rect">
            <a:avLst/>
          </a:prstGeom>
          <a:noFill/>
          <a:ln w="12700">
            <a:noFill/>
            <a:miter lim="800000"/>
            <a:headEnd type="none" w="sm" len="sm"/>
            <a:tailEnd type="none" w="lg" len="lg"/>
          </a:ln>
          <a:effectLst/>
        </p:spPr>
        <p:txBody>
          <a:bodyPr>
            <a:spAutoFit/>
          </a:bodyPr>
          <a:lstStyle/>
          <a:p>
            <a:pPr>
              <a:spcBef>
                <a:spcPct val="50000"/>
              </a:spcBef>
            </a:pPr>
            <a:r>
              <a:rPr lang="en-US" altLang="zh-CN">
                <a:latin typeface="ZapfHumnst BT" pitchFamily="34" charset="0"/>
              </a:rPr>
              <a:t>The checkpoints for analysis classes are a subset of the checkpoints for design classes.  A more detailed checklist is provided in the Rational Unified Process.</a:t>
            </a:r>
            <a:endParaRPr lang="en-US" altLang="zh-CN">
              <a:latin typeface="ZapfHumnst BT" pitchFamily="34" charset="0"/>
            </a:endParaRPr>
          </a:p>
        </p:txBody>
      </p:sp>
      <p:sp>
        <p:nvSpPr>
          <p:cNvPr id="488451" name="Rectangle 3"/>
          <p:cNvSpPr>
            <a:spLocks noGrp="1" noRot="1" noChangeAspect="1" noChangeArrowheads="1"/>
          </p:cNvSpPr>
          <p:nvPr>
            <p:ph type="sldImg"/>
          </p:nvPr>
        </p:nvSpPr>
        <p:spPr bwMode="auto">
          <a:xfrm>
            <a:off x="2568575" y="836613"/>
            <a:ext cx="4057650" cy="3043237"/>
          </a:xfrm>
          <a:prstGeom prst="rect">
            <a:avLst/>
          </a:prstGeom>
          <a:solidFill>
            <a:srgbClr val="FFFFFF"/>
          </a:solidFill>
          <a:ln>
            <a:solidFill>
              <a:srgbClr val="000000"/>
            </a:solidFill>
            <a:miter lim="800000"/>
          </a:ln>
        </p:spPr>
      </p:sp>
      <p:sp>
        <p:nvSpPr>
          <p:cNvPr id="488452" name="Rectangle 4"/>
          <p:cNvSpPr>
            <a:spLocks noGrp="1" noChangeArrowheads="1"/>
          </p:cNvSpPr>
          <p:nvPr>
            <p:ph type="body" idx="1"/>
          </p:nvPr>
        </p:nvSpPr>
        <p:spPr bwMode="auto">
          <a:xfrm>
            <a:off x="2549525" y="4113213"/>
            <a:ext cx="4076700" cy="3956050"/>
          </a:xfrm>
          <a:prstGeom prst="rect">
            <a:avLst/>
          </a:prstGeom>
          <a:noFill/>
          <a:ln>
            <a:miter lim="800000"/>
          </a:ln>
        </p:spPr>
        <p:txBody>
          <a:bodyPr/>
          <a:lstStyle/>
          <a:p>
            <a:r>
              <a:rPr lang="en-US" altLang="zh-CN" sz="1000">
                <a:latin typeface="ZapfHumnst BT" pitchFamily="34" charset="0"/>
              </a:rPr>
              <a:t>The above checkpoints for the analysis classes might be useful.</a:t>
            </a:r>
            <a:endParaRPr lang="en-US" altLang="zh-CN" sz="1000">
              <a:latin typeface="ZapfHumnst BT" pitchFamily="34" charset="0"/>
            </a:endParaRPr>
          </a:p>
          <a:p>
            <a:r>
              <a:rPr lang="en-US" altLang="zh-CN" sz="1000" b="1">
                <a:latin typeface="ZapfHumnst BT" pitchFamily="34" charset="0"/>
              </a:rPr>
              <a:t>Note</a:t>
            </a:r>
            <a:r>
              <a:rPr lang="en-US" altLang="zh-CN" sz="1000">
                <a:latin typeface="ZapfHumnst BT" pitchFamily="34" charset="0"/>
              </a:rPr>
              <a:t>: All checkpoints should be evaluated with regards to the use cases being developed for the current iteration.</a:t>
            </a:r>
            <a:endParaRPr lang="en-US" altLang="zh-CN" sz="1000">
              <a:latin typeface="ZapfHumnst BT" pitchFamily="34" charset="0"/>
            </a:endParaRPr>
          </a:p>
          <a:p>
            <a:r>
              <a:rPr lang="en-US" altLang="zh-CN" sz="1000">
                <a:latin typeface="ZapfHumnst BT" pitchFamily="34" charset="0"/>
              </a:rPr>
              <a:t>The class should represent a single well-defined abstraction. If not, consider splitting it. </a:t>
            </a:r>
            <a:endParaRPr lang="en-US" altLang="zh-CN" sz="1000">
              <a:latin typeface="ZapfHumnst BT" pitchFamily="34" charset="0"/>
            </a:endParaRPr>
          </a:p>
          <a:p>
            <a:r>
              <a:rPr lang="en-US" altLang="zh-CN" sz="1000">
                <a:latin typeface="ZapfHumnst BT" pitchFamily="34" charset="0"/>
              </a:rPr>
              <a:t>The class should not define any attributes or responsibilities that are not functionally coupled to the other attributes or responsibilities defined by that class.</a:t>
            </a:r>
            <a:endParaRPr lang="en-US" altLang="zh-CN" sz="1000">
              <a:latin typeface="ZapfHumnst BT" pitchFamily="34" charset="0"/>
            </a:endParaRPr>
          </a:p>
          <a:p>
            <a:r>
              <a:rPr lang="en-US" altLang="zh-CN" sz="1000">
                <a:latin typeface="ZapfHumnst BT" pitchFamily="34" charset="0"/>
              </a:rPr>
              <a:t>The classes should offer the behavior the Use-Case Realizations and other classes require.</a:t>
            </a:r>
            <a:endParaRPr lang="en-US" altLang="zh-CN" sz="1000">
              <a:latin typeface="ZapfHumnst BT" pitchFamily="34" charset="0"/>
            </a:endParaRPr>
          </a:p>
          <a:p>
            <a:r>
              <a:rPr lang="en-US" altLang="zh-CN" sz="1000">
                <a:latin typeface="ZapfHumnst BT" pitchFamily="34" charset="0"/>
              </a:rPr>
              <a:t>The class should address all specific requirements on the class from the requirement specification.</a:t>
            </a:r>
            <a:endParaRPr lang="en-US" altLang="zh-CN" sz="1000">
              <a:latin typeface="ZapfHumnst BT" pitchFamily="34" charset="0"/>
            </a:endParaRPr>
          </a:p>
          <a:p>
            <a:r>
              <a:rPr lang="en-US" altLang="zh-CN" sz="1000">
                <a:latin typeface="ZapfHumnst BT" pitchFamily="34" charset="0"/>
              </a:rPr>
              <a:t>Remove any attributes and relationships if they are redundant or are not needed by the Use-Case Realizations.</a:t>
            </a:r>
            <a:endParaRPr lang="en-US" altLang="zh-CN" sz="1000">
              <a:latin typeface="ZapfHumnst BT" pitchFamily="34" charset="0"/>
            </a:endParaRPr>
          </a:p>
          <a:p>
            <a:endParaRPr lang="en-US" altLang="zh-CN" sz="1000">
              <a:latin typeface="ZapfHumnst BT" pitchFamily="34" charset="0"/>
            </a:endParaRPr>
          </a:p>
          <a:p>
            <a:endParaRPr lang="en-US" altLang="zh-CN" sz="1000">
              <a:latin typeface="ZapfHumnst BT"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hdr" sz="quarter"/>
          </p:nvPr>
        </p:nvSpPr>
        <p:spPr/>
        <p:txBody>
          <a:bodyPr/>
          <a:lstStyle/>
          <a:p>
            <a:r>
              <a:rPr lang="en-US" altLang="zh-CN"/>
              <a:t>Mastering OOAD w/ UML 2.0 – Instructor Notes</a:t>
            </a:r>
            <a:endParaRPr lang="en-US" altLang="zh-CN"/>
          </a:p>
        </p:txBody>
      </p:sp>
      <p:sp>
        <p:nvSpPr>
          <p:cNvPr id="6" name="Rectangle 15"/>
          <p:cNvSpPr>
            <a:spLocks noGrp="1" noChangeArrowheads="1"/>
          </p:cNvSpPr>
          <p:nvPr>
            <p:ph type="ftr" sz="quarter" idx="4"/>
          </p:nvPr>
        </p:nvSpPr>
        <p:spPr/>
        <p:txBody>
          <a:bodyPr/>
          <a:lstStyle/>
          <a:p>
            <a:r>
              <a:rPr lang="zh-CN" altLang="en-US"/>
              <a:t>Module 6 - Use-Case Analysis</a:t>
            </a:r>
            <a:endParaRPr lang="en-US" altLang="zh-CN">
              <a:latin typeface="ZapfHumnst BT" pitchFamily="34" charset="0"/>
            </a:endParaRPr>
          </a:p>
        </p:txBody>
      </p:sp>
      <p:sp>
        <p:nvSpPr>
          <p:cNvPr id="351234" name="Text Box 2"/>
          <p:cNvSpPr txBox="1">
            <a:spLocks noChangeArrowheads="1"/>
          </p:cNvSpPr>
          <p:nvPr/>
        </p:nvSpPr>
        <p:spPr bwMode="auto">
          <a:xfrm>
            <a:off x="584200" y="1203325"/>
            <a:ext cx="1879600" cy="1463675"/>
          </a:xfrm>
          <a:prstGeom prst="rect">
            <a:avLst/>
          </a:prstGeom>
          <a:noFill/>
          <a:ln w="12700">
            <a:noFill/>
            <a:miter lim="800000"/>
            <a:headEnd type="none" w="sm" len="sm"/>
            <a:tailEnd type="none" w="lg" len="lg"/>
          </a:ln>
          <a:effectLst/>
        </p:spPr>
        <p:txBody>
          <a:bodyPr>
            <a:spAutoFit/>
          </a:bodyPr>
          <a:lstStyle/>
          <a:p>
            <a:pPr>
              <a:spcBef>
                <a:spcPct val="50000"/>
              </a:spcBef>
            </a:pPr>
            <a:r>
              <a:rPr lang="en-US" altLang="zh-CN">
                <a:latin typeface="ZapfHumnst BT" pitchFamily="34" charset="0"/>
              </a:rPr>
              <a:t>One technique for capturing this additional detail if Word is used to document the use cases is to add the detail in the form of comments in the Word document. That way the detail can be “turned on or off,” depending on the audience.</a:t>
            </a:r>
            <a:endParaRPr lang="en-US" altLang="zh-CN">
              <a:latin typeface="ZapfHumnst BT" pitchFamily="34" charset="0"/>
            </a:endParaRPr>
          </a:p>
        </p:txBody>
      </p:sp>
      <p:sp>
        <p:nvSpPr>
          <p:cNvPr id="351235" name="Rectangle 3"/>
          <p:cNvSpPr>
            <a:spLocks noGrp="1" noRot="1" noChangeAspect="1" noChangeArrowheads="1"/>
          </p:cNvSpPr>
          <p:nvPr>
            <p:ph type="sldImg"/>
          </p:nvPr>
        </p:nvSpPr>
        <p:spPr bwMode="auto">
          <a:xfrm>
            <a:off x="2568575" y="836613"/>
            <a:ext cx="4057650" cy="3043237"/>
          </a:xfrm>
          <a:prstGeom prst="rect">
            <a:avLst/>
          </a:prstGeom>
          <a:solidFill>
            <a:srgbClr val="FFFFFF"/>
          </a:solidFill>
          <a:ln>
            <a:solidFill>
              <a:srgbClr val="000000"/>
            </a:solidFill>
            <a:miter lim="800000"/>
          </a:ln>
        </p:spPr>
      </p:sp>
      <p:sp>
        <p:nvSpPr>
          <p:cNvPr id="351236" name="Rectangle 4"/>
          <p:cNvSpPr>
            <a:spLocks noGrp="1" noChangeArrowheads="1"/>
          </p:cNvSpPr>
          <p:nvPr>
            <p:ph type="body" idx="1"/>
          </p:nvPr>
        </p:nvSpPr>
        <p:spPr bwMode="auto">
          <a:xfrm>
            <a:off x="2549525" y="4113213"/>
            <a:ext cx="4076700" cy="3956050"/>
          </a:xfrm>
          <a:prstGeom prst="rect">
            <a:avLst/>
          </a:prstGeom>
          <a:noFill/>
          <a:ln>
            <a:miter lim="800000"/>
          </a:ln>
        </p:spPr>
        <p:txBody>
          <a:bodyPr/>
          <a:lstStyle/>
          <a:p>
            <a:r>
              <a:rPr lang="en-US" altLang="zh-CN" sz="1000">
                <a:latin typeface="ZapfHumnst BT" pitchFamily="34" charset="0"/>
              </a:rPr>
              <a:t>The description of each use case is not always sufficient for finding analysis classes and their objects. The customer generally finds information about what happens inside the system uninteresting, so the use-case descriptions may leave such information out. In these cases, the use-case description reads like a “black-box” description, in which internal details on what the system does in response to an actor’s actions is either missing or very summarily described. To find the objects that perform the use case, you need to have the “white box” description of what the system does from an internal perspective.</a:t>
            </a:r>
            <a:endParaRPr lang="en-US" altLang="zh-CN" sz="1000">
              <a:latin typeface="ZapfHumnst BT" pitchFamily="34" charset="0"/>
            </a:endParaRPr>
          </a:p>
          <a:p>
            <a:r>
              <a:rPr lang="en-US" altLang="zh-CN" sz="1000">
                <a:latin typeface="ZapfHumnst BT" pitchFamily="34" charset="0"/>
              </a:rPr>
              <a:t>For example, in the case of the Course Registration System, the student might prefer to say ”the system displays a list of course offerings.” While this might be sufficient for the student, it gives us no real idea of what really happens inside the system. In order to form an internal picture of how the system really works, at a sufficient level of detail to identify objects, we might need additional information. </a:t>
            </a:r>
            <a:endParaRPr lang="en-US" altLang="zh-CN" sz="1000">
              <a:latin typeface="ZapfHumnst BT" pitchFamily="34" charset="0"/>
            </a:endParaRPr>
          </a:p>
          <a:p>
            <a:r>
              <a:rPr lang="en-US" altLang="zh-CN" sz="1000">
                <a:latin typeface="ZapfHumnst BT" pitchFamily="34" charset="0"/>
              </a:rPr>
              <a:t>Taking the Register for Courses use case as an example, the expanded description would read as: “The system retrieves a list of current course offerings from the course catalog legacy database.”  This level of detail gives us a clear idea of what information is required and who is responsible for providing that information.</a:t>
            </a:r>
            <a:endParaRPr lang="en-US" altLang="zh-CN" sz="1000">
              <a:latin typeface="ZapfHumnst BT" pitchFamily="34" charset="0"/>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p:txBody>
          <a:bodyPr/>
          <a:lstStyle/>
          <a:p>
            <a:r>
              <a:rPr lang="en-US" altLang="zh-CN"/>
              <a:t>Mastering OOAD w/ UML 2.0 – Instructor Notes</a:t>
            </a:r>
            <a:endParaRPr lang="en-US" altLang="zh-CN"/>
          </a:p>
        </p:txBody>
      </p:sp>
      <p:sp>
        <p:nvSpPr>
          <p:cNvPr id="5" name="Rectangle 15"/>
          <p:cNvSpPr>
            <a:spLocks noGrp="1" noChangeArrowheads="1"/>
          </p:cNvSpPr>
          <p:nvPr>
            <p:ph type="ftr" sz="quarter" idx="4"/>
          </p:nvPr>
        </p:nvSpPr>
        <p:spPr/>
        <p:txBody>
          <a:bodyPr/>
          <a:lstStyle/>
          <a:p>
            <a:r>
              <a:rPr lang="zh-CN" altLang="en-US"/>
              <a:t>Module 6 - Use-Case Analysis</a:t>
            </a:r>
            <a:endParaRPr lang="en-US" altLang="zh-CN">
              <a:latin typeface="ZapfHumnst BT" pitchFamily="34" charset="0"/>
            </a:endParaRPr>
          </a:p>
        </p:txBody>
      </p:sp>
      <p:sp>
        <p:nvSpPr>
          <p:cNvPr id="490498" name="Rectangle 2"/>
          <p:cNvSpPr>
            <a:spLocks noGrp="1" noRot="1" noChangeAspect="1" noChangeArrowheads="1"/>
          </p:cNvSpPr>
          <p:nvPr>
            <p:ph type="sldImg"/>
          </p:nvPr>
        </p:nvSpPr>
        <p:spPr bwMode="auto">
          <a:xfrm>
            <a:off x="2568575" y="836613"/>
            <a:ext cx="4057650" cy="3043237"/>
          </a:xfrm>
          <a:prstGeom prst="rect">
            <a:avLst/>
          </a:prstGeom>
          <a:solidFill>
            <a:srgbClr val="FFFFFF"/>
          </a:solidFill>
          <a:ln>
            <a:solidFill>
              <a:srgbClr val="000000"/>
            </a:solidFill>
            <a:miter lim="800000"/>
          </a:ln>
        </p:spPr>
      </p:sp>
      <p:sp>
        <p:nvSpPr>
          <p:cNvPr id="490499" name="Rectangle 3"/>
          <p:cNvSpPr>
            <a:spLocks noGrp="1" noChangeArrowheads="1"/>
          </p:cNvSpPr>
          <p:nvPr>
            <p:ph type="body" idx="1"/>
          </p:nvPr>
        </p:nvSpPr>
        <p:spPr bwMode="auto">
          <a:xfrm>
            <a:off x="2549525" y="4113213"/>
            <a:ext cx="4076700" cy="3956050"/>
          </a:xfrm>
          <a:prstGeom prst="rect">
            <a:avLst/>
          </a:prstGeom>
          <a:noFill/>
          <a:ln>
            <a:miter lim="800000"/>
          </a:ln>
        </p:spPr>
        <p:txBody>
          <a:bodyPr/>
          <a:lstStyle/>
          <a:p>
            <a:r>
              <a:rPr lang="en-US" altLang="zh-CN" sz="1000">
                <a:latin typeface="ZapfHumnst BT" pitchFamily="34" charset="0"/>
              </a:rPr>
              <a:t>The above checkpoints for the Use-Case Realizations might be useful.</a:t>
            </a:r>
            <a:endParaRPr lang="en-US" altLang="zh-CN" sz="1000">
              <a:latin typeface="ZapfHumnst BT" pitchFamily="34" charset="0"/>
            </a:endParaRPr>
          </a:p>
          <a:p>
            <a:r>
              <a:rPr lang="en-US" altLang="zh-CN" sz="1000" b="1">
                <a:latin typeface="ZapfHumnst BT" pitchFamily="34" charset="0"/>
              </a:rPr>
              <a:t>Note</a:t>
            </a:r>
            <a:r>
              <a:rPr lang="en-US" altLang="zh-CN" sz="1000">
                <a:latin typeface="ZapfHumnst BT" pitchFamily="34" charset="0"/>
              </a:rPr>
              <a:t>: All checkpoints should be evaluated with regards to the use cases being developed for the current iteration.</a:t>
            </a:r>
            <a:endParaRPr lang="en-US" altLang="zh-CN" sz="1000">
              <a:latin typeface="ZapfHumnst BT" pitchFamily="34" charset="0"/>
            </a:endParaRPr>
          </a:p>
          <a:p>
            <a:r>
              <a:rPr lang="en-US" altLang="zh-CN" sz="1000">
                <a:latin typeface="ZapfHumnst BT" pitchFamily="34" charset="0"/>
              </a:rPr>
              <a:t>The objects participating in a Use-Case Realization should be able to perform all of the behavior of the use case. </a:t>
            </a:r>
            <a:endParaRPr lang="en-US" altLang="zh-CN" sz="1000">
              <a:latin typeface="ZapfHumnst BT" pitchFamily="34" charset="0"/>
            </a:endParaRPr>
          </a:p>
          <a:p>
            <a:r>
              <a:rPr lang="en-US" altLang="zh-CN" sz="1000">
                <a:latin typeface="ZapfHumnst BT" pitchFamily="34" charset="0"/>
              </a:rPr>
              <a:t>If there are several Interaction diagrams for the Use-Case Realization, it is important that it is easy to understand which Interaction diagrams relate to which flow of events. Make sure that it is clear from the flow of events description how the diagrams are related to each other. </a:t>
            </a:r>
            <a:endParaRPr lang="en-US" altLang="zh-CN" sz="1000">
              <a:latin typeface="ZapfHumnst BT"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p:txBody>
          <a:bodyPr/>
          <a:lstStyle/>
          <a:p>
            <a:r>
              <a:rPr lang="en-US" altLang="zh-CN"/>
              <a:t>Mastering OOAD w/ UML 2.0 – Instructor Notes</a:t>
            </a:r>
            <a:endParaRPr lang="en-US" altLang="zh-CN"/>
          </a:p>
        </p:txBody>
      </p:sp>
      <p:sp>
        <p:nvSpPr>
          <p:cNvPr id="5" name="Rectangle 15"/>
          <p:cNvSpPr>
            <a:spLocks noGrp="1" noChangeArrowheads="1"/>
          </p:cNvSpPr>
          <p:nvPr>
            <p:ph type="ftr" sz="quarter" idx="4"/>
          </p:nvPr>
        </p:nvSpPr>
        <p:spPr/>
        <p:txBody>
          <a:bodyPr/>
          <a:lstStyle/>
          <a:p>
            <a:r>
              <a:rPr lang="zh-CN" altLang="en-US"/>
              <a:t>Module 6 - Use-Case Analysis</a:t>
            </a:r>
            <a:endParaRPr lang="en-US" altLang="zh-CN">
              <a:latin typeface="ZapfHumnst BT" pitchFamily="34" charset="0"/>
            </a:endParaRPr>
          </a:p>
        </p:txBody>
      </p:sp>
      <p:sp>
        <p:nvSpPr>
          <p:cNvPr id="353282" name="Rectangle 2"/>
          <p:cNvSpPr>
            <a:spLocks noGrp="1" noRot="1" noChangeAspect="1" noChangeArrowheads="1"/>
          </p:cNvSpPr>
          <p:nvPr>
            <p:ph type="sldImg"/>
          </p:nvPr>
        </p:nvSpPr>
        <p:spPr bwMode="auto">
          <a:xfrm>
            <a:off x="2568575" y="836613"/>
            <a:ext cx="4057650" cy="3043237"/>
          </a:xfrm>
          <a:prstGeom prst="rect">
            <a:avLst/>
          </a:prstGeom>
          <a:solidFill>
            <a:srgbClr val="FFFFFF"/>
          </a:solidFill>
          <a:ln>
            <a:solidFill>
              <a:srgbClr val="000000"/>
            </a:solidFill>
            <a:miter lim="800000"/>
          </a:ln>
        </p:spPr>
      </p:sp>
      <p:sp>
        <p:nvSpPr>
          <p:cNvPr id="353283" name="Rectangle 3"/>
          <p:cNvSpPr>
            <a:spLocks noGrp="1" noChangeArrowheads="1"/>
          </p:cNvSpPr>
          <p:nvPr>
            <p:ph type="body" idx="1"/>
          </p:nvPr>
        </p:nvSpPr>
        <p:spPr bwMode="auto">
          <a:xfrm>
            <a:off x="2549525" y="4113213"/>
            <a:ext cx="4076700" cy="3956050"/>
          </a:xfrm>
          <a:prstGeom prst="rect">
            <a:avLst/>
          </a:prstGeom>
          <a:noFill/>
          <a:ln>
            <a:miter lim="800000"/>
          </a:ln>
        </p:spPr>
        <p:txBody>
          <a:bodyPr/>
          <a:lstStyle/>
          <a:p>
            <a:r>
              <a:rPr lang="en-US" altLang="zh-CN" sz="1000">
                <a:latin typeface="ZapfHumnst BT" pitchFamily="34" charset="0"/>
              </a:rPr>
              <a:t>Now that we have a more detailed understanding of the Requirements, as documented in the use case, we can identify the candidate analysis classes for our system.  </a:t>
            </a:r>
            <a:endParaRPr lang="en-US" altLang="zh-CN" sz="1000">
              <a:latin typeface="ZapfHumnst BT" pitchFamily="34" charset="0"/>
            </a:endParaRPr>
          </a:p>
          <a:p>
            <a:r>
              <a:rPr lang="en-US" altLang="zh-CN" sz="1000">
                <a:latin typeface="ZapfHumnst BT" pitchFamily="34" charset="0"/>
              </a:rPr>
              <a:t>The purpose of the Find Classes from Use-Case Behavior step is to identify a candidate set of model elements (analysis classes) that will be capable of performing the behavior described in the use case.</a:t>
            </a:r>
            <a:endParaRPr lang="en-US" altLang="zh-CN" sz="1000">
              <a:latin typeface="ZapfHumnst BT"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hdr" sz="quarter"/>
          </p:nvPr>
        </p:nvSpPr>
        <p:spPr/>
        <p:txBody>
          <a:bodyPr/>
          <a:lstStyle/>
          <a:p>
            <a:r>
              <a:rPr lang="en-US" altLang="zh-CN"/>
              <a:t>Mastering OOAD w/ UML 2.0 – Instructor Notes</a:t>
            </a:r>
            <a:endParaRPr lang="en-US" altLang="zh-CN"/>
          </a:p>
        </p:txBody>
      </p:sp>
      <p:sp>
        <p:nvSpPr>
          <p:cNvPr id="6" name="Rectangle 15"/>
          <p:cNvSpPr>
            <a:spLocks noGrp="1" noChangeArrowheads="1"/>
          </p:cNvSpPr>
          <p:nvPr>
            <p:ph type="ftr" sz="quarter" idx="4"/>
          </p:nvPr>
        </p:nvSpPr>
        <p:spPr/>
        <p:txBody>
          <a:bodyPr/>
          <a:lstStyle/>
          <a:p>
            <a:r>
              <a:rPr lang="zh-CN" altLang="en-US"/>
              <a:t>Module 6 - Use-Case Analysis</a:t>
            </a:r>
            <a:endParaRPr lang="en-US" altLang="zh-CN">
              <a:latin typeface="ZapfHumnst BT" pitchFamily="34" charset="0"/>
            </a:endParaRPr>
          </a:p>
        </p:txBody>
      </p:sp>
      <p:sp>
        <p:nvSpPr>
          <p:cNvPr id="355330" name="Rectangle 2"/>
          <p:cNvSpPr>
            <a:spLocks noGrp="1" noRot="1" noChangeAspect="1" noChangeArrowheads="1"/>
          </p:cNvSpPr>
          <p:nvPr>
            <p:ph type="sldImg"/>
          </p:nvPr>
        </p:nvSpPr>
        <p:spPr bwMode="auto">
          <a:xfrm>
            <a:off x="2568575" y="836613"/>
            <a:ext cx="4057650" cy="3043237"/>
          </a:xfrm>
          <a:prstGeom prst="rect">
            <a:avLst/>
          </a:prstGeom>
          <a:solidFill>
            <a:srgbClr val="FFFFFF"/>
          </a:solidFill>
          <a:ln>
            <a:solidFill>
              <a:srgbClr val="000000"/>
            </a:solidFill>
            <a:miter lim="800000"/>
          </a:ln>
        </p:spPr>
      </p:sp>
      <p:sp>
        <p:nvSpPr>
          <p:cNvPr id="355331" name="Rectangle 3"/>
          <p:cNvSpPr>
            <a:spLocks noGrp="1" noChangeArrowheads="1"/>
          </p:cNvSpPr>
          <p:nvPr>
            <p:ph type="body" idx="1"/>
          </p:nvPr>
        </p:nvSpPr>
        <p:spPr bwMode="auto">
          <a:xfrm>
            <a:off x="2549525" y="4113213"/>
            <a:ext cx="4076700" cy="3956050"/>
          </a:xfrm>
          <a:prstGeom prst="rect">
            <a:avLst/>
          </a:prstGeom>
          <a:noFill/>
          <a:ln>
            <a:miter lim="800000"/>
          </a:ln>
        </p:spPr>
        <p:txBody>
          <a:bodyPr/>
          <a:lstStyle/>
          <a:p>
            <a:r>
              <a:rPr lang="en-US" altLang="zh-CN" sz="1000" dirty="0">
                <a:latin typeface="ZapfHumnst BT" pitchFamily="34" charset="0"/>
              </a:rPr>
              <a:t>As discussed in the Concepts of Object Orientation module, a class is a description of a group of objects with common properties (attributes), common behavior (operations), common relationships, and common semantics.</a:t>
            </a:r>
            <a:endParaRPr lang="en-US" altLang="zh-CN" sz="1000" dirty="0">
              <a:latin typeface="ZapfHumnst BT" pitchFamily="34" charset="0"/>
            </a:endParaRPr>
          </a:p>
          <a:p>
            <a:r>
              <a:rPr lang="en-US" altLang="zh-CN" sz="1000" dirty="0">
                <a:latin typeface="ZapfHumnst BT" pitchFamily="34" charset="0"/>
              </a:rPr>
              <a:t>A class is an abstraction in that it:</a:t>
            </a:r>
            <a:endParaRPr lang="en-US" altLang="zh-CN" sz="1000" dirty="0">
              <a:latin typeface="ZapfHumnst BT" pitchFamily="34" charset="0"/>
            </a:endParaRPr>
          </a:p>
          <a:p>
            <a:pPr marL="228600" lvl="1" indent="-114300">
              <a:buFontTx/>
              <a:buChar char="•"/>
            </a:pPr>
            <a:r>
              <a:rPr lang="en-US" altLang="zh-CN" sz="1000" dirty="0">
                <a:latin typeface="ZapfHumnst BT" pitchFamily="34" charset="0"/>
              </a:rPr>
              <a:t>Emphasizes relevant characteristics.</a:t>
            </a:r>
            <a:endParaRPr lang="en-US" altLang="zh-CN" sz="1000" dirty="0">
              <a:latin typeface="ZapfHumnst BT" pitchFamily="34" charset="0"/>
            </a:endParaRPr>
          </a:p>
          <a:p>
            <a:pPr marL="228600" lvl="1" indent="-114300">
              <a:buFontTx/>
              <a:buChar char="•"/>
            </a:pPr>
            <a:r>
              <a:rPr lang="en-US" altLang="zh-CN" sz="1000" dirty="0">
                <a:latin typeface="ZapfHumnst BT" pitchFamily="34" charset="0"/>
              </a:rPr>
              <a:t>Suppresses other characteristics.</a:t>
            </a:r>
            <a:endParaRPr lang="en-US" altLang="zh-CN" sz="1000" dirty="0">
              <a:latin typeface="ZapfHumnst BT" pitchFamily="34" charset="0"/>
            </a:endParaRPr>
          </a:p>
          <a:p>
            <a:r>
              <a:rPr lang="en-US" altLang="zh-CN" sz="1000" dirty="0">
                <a:latin typeface="ZapfHumnst BT" pitchFamily="34" charset="0"/>
              </a:rPr>
              <a:t>A class is comprised of three sections:</a:t>
            </a:r>
            <a:endParaRPr lang="en-US" altLang="zh-CN" sz="1000" dirty="0">
              <a:latin typeface="ZapfHumnst BT" pitchFamily="34" charset="0"/>
            </a:endParaRPr>
          </a:p>
          <a:p>
            <a:pPr marL="228600" lvl="1" indent="-114300">
              <a:buFontTx/>
              <a:buChar char="•"/>
            </a:pPr>
            <a:r>
              <a:rPr lang="en-US" altLang="zh-CN" sz="1000" dirty="0">
                <a:latin typeface="ZapfHumnst BT" pitchFamily="34" charset="0"/>
              </a:rPr>
              <a:t>The first section contains the class name.</a:t>
            </a:r>
            <a:endParaRPr lang="en-US" altLang="zh-CN" sz="1000" dirty="0">
              <a:latin typeface="ZapfHumnst BT" pitchFamily="34" charset="0"/>
            </a:endParaRPr>
          </a:p>
          <a:p>
            <a:pPr marL="228600" lvl="1" indent="-114300">
              <a:buFontTx/>
              <a:buChar char="•"/>
            </a:pPr>
            <a:r>
              <a:rPr lang="en-US" altLang="zh-CN" sz="1000" dirty="0">
                <a:latin typeface="ZapfHumnst BT" pitchFamily="34" charset="0"/>
              </a:rPr>
              <a:t>The second section shows the structure (attributes).</a:t>
            </a:r>
            <a:endParaRPr lang="en-US" altLang="zh-CN" sz="1000" dirty="0">
              <a:latin typeface="ZapfHumnst BT" pitchFamily="34" charset="0"/>
            </a:endParaRPr>
          </a:p>
          <a:p>
            <a:pPr marL="228600" lvl="1" indent="-114300">
              <a:buFontTx/>
              <a:buChar char="•"/>
            </a:pPr>
            <a:r>
              <a:rPr lang="en-US" altLang="zh-CN" sz="1000" dirty="0">
                <a:latin typeface="ZapfHumnst BT" pitchFamily="34" charset="0"/>
              </a:rPr>
              <a:t>The third section shows the behavior (operations).</a:t>
            </a:r>
            <a:endParaRPr lang="en-US" altLang="zh-CN" sz="1000" dirty="0">
              <a:latin typeface="ZapfHumnst BT" pitchFamily="34" charset="0"/>
            </a:endParaRPr>
          </a:p>
        </p:txBody>
      </p:sp>
      <p:sp>
        <p:nvSpPr>
          <p:cNvPr id="355332" name="Text Box 4"/>
          <p:cNvSpPr txBox="1">
            <a:spLocks noChangeArrowheads="1"/>
          </p:cNvSpPr>
          <p:nvPr/>
        </p:nvSpPr>
        <p:spPr bwMode="auto">
          <a:xfrm>
            <a:off x="584200" y="1209675"/>
            <a:ext cx="1905000" cy="6858000"/>
          </a:xfrm>
          <a:prstGeom prst="rect">
            <a:avLst/>
          </a:prstGeom>
          <a:noFill/>
          <a:ln w="9525">
            <a:noFill/>
            <a:miter lim="800000"/>
          </a:ln>
          <a:effectLst/>
        </p:spPr>
        <p:txBody>
          <a:bodyPr lIns="107950" tIns="53975" rIns="107950" bIns="53975"/>
          <a:lstStyle/>
          <a:p>
            <a:r>
              <a:rPr lang="en-US" altLang="zh-CN">
                <a:latin typeface="ZapfHumnst BT" pitchFamily="34" charset="0"/>
              </a:rPr>
              <a:t>According to </a:t>
            </a:r>
            <a:r>
              <a:rPr lang="en-US" altLang="zh-CN" i="1">
                <a:latin typeface="ZapfHumnst BT" pitchFamily="34" charset="0"/>
              </a:rPr>
              <a:t>Merriam-Webster’s Collegiate Dictionary</a:t>
            </a:r>
            <a:r>
              <a:rPr lang="en-US" altLang="zh-CN">
                <a:latin typeface="ZapfHumnst BT" pitchFamily="34" charset="0"/>
              </a:rPr>
              <a:t> the definition of semantics is: The meaning or relationship of meanings of a sign or set of signs; </a:t>
            </a:r>
            <a:r>
              <a:rPr lang="en-US" altLang="zh-CN" i="1">
                <a:latin typeface="ZapfHumnst BT" pitchFamily="34" charset="0"/>
              </a:rPr>
              <a:t>especially</a:t>
            </a:r>
            <a:r>
              <a:rPr lang="en-US" altLang="zh-CN">
                <a:latin typeface="ZapfHumnst BT" pitchFamily="34" charset="0"/>
              </a:rPr>
              <a:t> connotative meaning.</a:t>
            </a:r>
            <a:endParaRPr lang="en-US" altLang="zh-CN">
              <a:latin typeface="ZapfHumnst BT" pitchFamily="34" charset="0"/>
            </a:endParaRPr>
          </a:p>
          <a:p>
            <a:endParaRPr lang="zh-CN" altLang="en-US">
              <a:latin typeface="ZapfHumnst BT"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hdr" sz="quarter"/>
          </p:nvPr>
        </p:nvSpPr>
        <p:spPr/>
        <p:txBody>
          <a:bodyPr/>
          <a:lstStyle/>
          <a:p>
            <a:r>
              <a:rPr lang="en-US" altLang="zh-CN"/>
              <a:t>Mastering OOAD w/ UML 2.0 – Instructor Notes</a:t>
            </a:r>
            <a:endParaRPr lang="en-US" altLang="zh-CN"/>
          </a:p>
        </p:txBody>
      </p:sp>
      <p:sp>
        <p:nvSpPr>
          <p:cNvPr id="6" name="Rectangle 15"/>
          <p:cNvSpPr>
            <a:spLocks noGrp="1" noChangeArrowheads="1"/>
          </p:cNvSpPr>
          <p:nvPr>
            <p:ph type="ftr" sz="quarter" idx="4"/>
          </p:nvPr>
        </p:nvSpPr>
        <p:spPr/>
        <p:txBody>
          <a:bodyPr/>
          <a:lstStyle/>
          <a:p>
            <a:r>
              <a:rPr lang="zh-CN" altLang="en-US"/>
              <a:t>Module 6 - Use-Case Analysis</a:t>
            </a:r>
            <a:endParaRPr lang="en-US" altLang="zh-CN">
              <a:latin typeface="ZapfHumnst BT" pitchFamily="34" charset="0"/>
            </a:endParaRPr>
          </a:p>
        </p:txBody>
      </p:sp>
      <p:sp>
        <p:nvSpPr>
          <p:cNvPr id="357378" name="Text Box 2"/>
          <p:cNvSpPr txBox="1">
            <a:spLocks noChangeArrowheads="1"/>
          </p:cNvSpPr>
          <p:nvPr/>
        </p:nvSpPr>
        <p:spPr bwMode="auto">
          <a:xfrm>
            <a:off x="584200" y="1203325"/>
            <a:ext cx="1962150" cy="5934075"/>
          </a:xfrm>
          <a:prstGeom prst="rect">
            <a:avLst/>
          </a:prstGeom>
          <a:noFill/>
          <a:ln w="12700">
            <a:noFill/>
            <a:miter lim="800000"/>
            <a:headEnd type="none" w="sm" len="sm"/>
            <a:tailEnd type="none" w="lg" len="lg"/>
          </a:ln>
          <a:effectLst/>
        </p:spPr>
        <p:txBody>
          <a:bodyPr>
            <a:spAutoFit/>
          </a:bodyPr>
          <a:lstStyle/>
          <a:p>
            <a:pPr>
              <a:lnSpc>
                <a:spcPct val="90000"/>
              </a:lnSpc>
              <a:spcBef>
                <a:spcPct val="50000"/>
              </a:spcBef>
            </a:pPr>
            <a:r>
              <a:rPr lang="en-US" altLang="zh-CN">
                <a:solidFill>
                  <a:schemeClr val="tx2"/>
                </a:solidFill>
                <a:latin typeface="ZapfHumnst BT" pitchFamily="34" charset="0"/>
              </a:rPr>
              <a:t>To document a Use-Case Realization:</a:t>
            </a:r>
            <a:endParaRPr lang="en-US" altLang="zh-CN">
              <a:solidFill>
                <a:schemeClr val="tx2"/>
              </a:solidFill>
              <a:latin typeface="ZapfHumnst BT" pitchFamily="34" charset="0"/>
            </a:endParaRPr>
          </a:p>
          <a:p>
            <a:pPr>
              <a:lnSpc>
                <a:spcPct val="90000"/>
              </a:lnSpc>
              <a:spcBef>
                <a:spcPct val="50000"/>
              </a:spcBef>
              <a:buFontTx/>
              <a:buChar char="•"/>
            </a:pPr>
            <a:r>
              <a:rPr lang="en-US" altLang="zh-CN">
                <a:solidFill>
                  <a:schemeClr val="tx2"/>
                </a:solidFill>
                <a:latin typeface="ZapfHumnst BT" pitchFamily="34" charset="0"/>
              </a:rPr>
              <a:t> Create a separate Use-Case Realization package in the Logical View package.</a:t>
            </a:r>
            <a:endParaRPr lang="en-US" altLang="zh-CN">
              <a:solidFill>
                <a:schemeClr val="tx2"/>
              </a:solidFill>
              <a:latin typeface="ZapfHumnst BT" pitchFamily="34" charset="0"/>
            </a:endParaRPr>
          </a:p>
          <a:p>
            <a:pPr>
              <a:lnSpc>
                <a:spcPct val="90000"/>
              </a:lnSpc>
              <a:spcBef>
                <a:spcPct val="50000"/>
              </a:spcBef>
              <a:buFontTx/>
              <a:buChar char="•"/>
            </a:pPr>
            <a:r>
              <a:rPr lang="en-US" altLang="zh-CN">
                <a:solidFill>
                  <a:schemeClr val="tx2"/>
                </a:solidFill>
                <a:latin typeface="ZapfHumnst BT" pitchFamily="34" charset="0"/>
              </a:rPr>
              <a:t> In the new Use-Case Realization package, create a separate package for each use case that will be realized.</a:t>
            </a:r>
            <a:endParaRPr lang="en-US" altLang="zh-CN">
              <a:solidFill>
                <a:schemeClr val="tx2"/>
              </a:solidFill>
              <a:latin typeface="ZapfHumnst BT" pitchFamily="34" charset="0"/>
            </a:endParaRPr>
          </a:p>
          <a:p>
            <a:pPr>
              <a:lnSpc>
                <a:spcPct val="90000"/>
              </a:lnSpc>
              <a:spcBef>
                <a:spcPct val="50000"/>
              </a:spcBef>
              <a:buFontTx/>
              <a:buChar char="•"/>
            </a:pPr>
            <a:r>
              <a:rPr lang="en-US" altLang="zh-CN">
                <a:solidFill>
                  <a:schemeClr val="tx2"/>
                </a:solidFill>
                <a:latin typeface="ZapfHumnst BT" pitchFamily="34" charset="0"/>
              </a:rPr>
              <a:t> In the newly created package, add another use case with exactly the same name to act as the placeholder for the original use case and stereotype it as &lt;&lt;realization&gt;&gt;.</a:t>
            </a:r>
            <a:br>
              <a:rPr lang="en-US" altLang="zh-CN">
                <a:solidFill>
                  <a:schemeClr val="tx2"/>
                </a:solidFill>
                <a:latin typeface="ZapfHumnst BT" pitchFamily="34" charset="0"/>
              </a:rPr>
            </a:br>
            <a:endParaRPr lang="en-US" altLang="zh-CN">
              <a:solidFill>
                <a:schemeClr val="tx2"/>
              </a:solidFill>
              <a:latin typeface="ZapfHumnst BT" pitchFamily="34" charset="0"/>
            </a:endParaRPr>
          </a:p>
          <a:p>
            <a:pPr>
              <a:lnSpc>
                <a:spcPct val="90000"/>
              </a:lnSpc>
              <a:spcBef>
                <a:spcPct val="50000"/>
              </a:spcBef>
              <a:buFontTx/>
              <a:buChar char="•"/>
            </a:pPr>
            <a:r>
              <a:rPr lang="en-US" altLang="zh-CN">
                <a:solidFill>
                  <a:schemeClr val="tx2"/>
                </a:solidFill>
                <a:latin typeface="ZapfHumnst BT" pitchFamily="34" charset="0"/>
              </a:rPr>
              <a:t> “Attach” all Interaction and class diagrams to the Use-Case Realization.  </a:t>
            </a:r>
            <a:r>
              <a:rPr lang="en-US" altLang="zh-CN">
                <a:latin typeface="ZapfHumnst BT" pitchFamily="34" charset="0"/>
              </a:rPr>
              <a:t>It is recommended that you name the Interaction diagrams "&lt;use-case name&gt; - &lt;flow type&gt;". This naming convention simplifies future tracing of objects to the Use-Case Realization that they participate in.</a:t>
            </a:r>
            <a:endParaRPr lang="en-US" altLang="zh-CN">
              <a:solidFill>
                <a:schemeClr val="tx2"/>
              </a:solidFill>
              <a:latin typeface="ZapfHumnst BT" pitchFamily="34" charset="0"/>
            </a:endParaRPr>
          </a:p>
          <a:p>
            <a:pPr>
              <a:lnSpc>
                <a:spcPct val="90000"/>
              </a:lnSpc>
              <a:spcBef>
                <a:spcPct val="50000"/>
              </a:spcBef>
              <a:buFontTx/>
              <a:buChar char="•"/>
            </a:pPr>
            <a:r>
              <a:rPr lang="en-US" altLang="zh-CN">
                <a:latin typeface="ZapfHumnst BT" pitchFamily="34" charset="0"/>
              </a:rPr>
              <a:t> The traceability between a Use-Case Realization and the corresponding use case is done by dragging and dropping the use case and the realization into a class diagram called “Traceabilities,” owned by the “Use-Case Realization” package.  Draw a unidirectional association from the realization to the use case and set its stereotype to &lt;&lt;realizes&gt;&gt;.  </a:t>
            </a:r>
            <a:endParaRPr lang="en-US" altLang="zh-CN">
              <a:latin typeface="ZapfHumnst BT" pitchFamily="34" charset="0"/>
            </a:endParaRPr>
          </a:p>
        </p:txBody>
      </p:sp>
      <p:sp>
        <p:nvSpPr>
          <p:cNvPr id="357379" name="Rectangle 3"/>
          <p:cNvSpPr>
            <a:spLocks noGrp="1" noRot="1" noChangeAspect="1" noChangeArrowheads="1"/>
          </p:cNvSpPr>
          <p:nvPr>
            <p:ph type="sldImg"/>
          </p:nvPr>
        </p:nvSpPr>
        <p:spPr bwMode="auto">
          <a:xfrm>
            <a:off x="2568575" y="836613"/>
            <a:ext cx="4057650" cy="3043237"/>
          </a:xfrm>
          <a:prstGeom prst="rect">
            <a:avLst/>
          </a:prstGeom>
          <a:solidFill>
            <a:srgbClr val="FFFFFF"/>
          </a:solidFill>
          <a:ln>
            <a:solidFill>
              <a:srgbClr val="000000"/>
            </a:solidFill>
            <a:miter lim="800000"/>
          </a:ln>
        </p:spPr>
      </p:sp>
      <p:sp>
        <p:nvSpPr>
          <p:cNvPr id="357380" name="Rectangle 4"/>
          <p:cNvSpPr>
            <a:spLocks noGrp="1" noChangeArrowheads="1"/>
          </p:cNvSpPr>
          <p:nvPr>
            <p:ph type="body" idx="1"/>
          </p:nvPr>
        </p:nvSpPr>
        <p:spPr bwMode="auto">
          <a:xfrm>
            <a:off x="2549525" y="4113213"/>
            <a:ext cx="4076700" cy="3956050"/>
          </a:xfrm>
          <a:prstGeom prst="rect">
            <a:avLst/>
          </a:prstGeom>
          <a:noFill/>
          <a:ln>
            <a:miter lim="800000"/>
          </a:ln>
        </p:spPr>
        <p:txBody>
          <a:bodyPr/>
          <a:lstStyle/>
          <a:p>
            <a:r>
              <a:rPr lang="en-US" altLang="zh-CN" sz="1000">
                <a:latin typeface="ZapfHumnst BT" pitchFamily="34" charset="0"/>
              </a:rPr>
              <a:t>As discussed in the Analysis and Design Overview module, a Use-Case Realization describes how a particular use case is realized within the Design Model in terms of collaborating objects. A Use-Case Realization in the Design Model can be traced to a use case in the Use-Case Model. A realization relationship is drawn from the Use-Case Realization to the use case it realizes.</a:t>
            </a:r>
            <a:endParaRPr lang="en-US" altLang="zh-CN" sz="1000">
              <a:latin typeface="ZapfHumnst BT" pitchFamily="34" charset="0"/>
            </a:endParaRPr>
          </a:p>
          <a:p>
            <a:r>
              <a:rPr lang="en-US" altLang="zh-CN" sz="1000">
                <a:latin typeface="ZapfHumnst BT" pitchFamily="34" charset="0"/>
              </a:rPr>
              <a:t>A Use-Case Realization is one possible realization of a use case. A Use-Case Realization can be represented using a set of diagrams (the number and type may vary by project).</a:t>
            </a:r>
            <a:endParaRPr lang="en-US" altLang="zh-CN" sz="1000">
              <a:latin typeface="ZapfHumnst BT" pitchFamily="34" charset="0"/>
            </a:endParaRPr>
          </a:p>
          <a:p>
            <a:pPr marL="228600" lvl="1" indent="-114300">
              <a:buFontTx/>
              <a:buChar char="•"/>
            </a:pPr>
            <a:r>
              <a:rPr lang="en-US" altLang="zh-CN" sz="1000">
                <a:latin typeface="ZapfHumnst BT" pitchFamily="34" charset="0"/>
              </a:rPr>
              <a:t>Interaction diagrams (Sequence and/or Communication diagrams) can be used to describe how the use case is realized in terms of collaborating objects. These diagrams model the detailed collaborations of the Use-Case Realization. </a:t>
            </a:r>
            <a:endParaRPr lang="en-US" altLang="zh-CN" sz="1000">
              <a:latin typeface="ZapfHumnst BT" pitchFamily="34" charset="0"/>
            </a:endParaRPr>
          </a:p>
          <a:p>
            <a:pPr marL="228600" lvl="1" indent="-114300">
              <a:buFontTx/>
              <a:buChar char="•"/>
            </a:pPr>
            <a:r>
              <a:rPr lang="en-US" altLang="zh-CN" sz="1000">
                <a:latin typeface="ZapfHumnst BT" pitchFamily="34" charset="0"/>
              </a:rPr>
              <a:t>Class diagrams can be used to describe the classes that participate in the realization of the use case, as well as their supporting relationships. These diagrams model the context of the Use-Case Realization.</a:t>
            </a:r>
            <a:endParaRPr lang="en-US" altLang="zh-CN" sz="1000">
              <a:latin typeface="ZapfHumnst BT" pitchFamily="34" charset="0"/>
            </a:endParaRPr>
          </a:p>
          <a:p>
            <a:r>
              <a:rPr lang="en-US" altLang="zh-CN" sz="1000">
                <a:latin typeface="ZapfHumnst BT" pitchFamily="34" charset="0"/>
              </a:rPr>
              <a:t>During analysis activities (</a:t>
            </a:r>
            <a:r>
              <a:rPr lang="en-US" altLang="zh-CN" sz="1000" b="1">
                <a:latin typeface="ZapfHumnst BT" pitchFamily="34" charset="0"/>
              </a:rPr>
              <a:t>Use-Case Analysis</a:t>
            </a:r>
            <a:r>
              <a:rPr lang="en-US" altLang="zh-CN" sz="1000">
                <a:latin typeface="ZapfHumnst BT" pitchFamily="34" charset="0"/>
              </a:rPr>
              <a:t>), the Use-Case Realization diagrams are outlined. In subsequent design activities (Use-Case Design), these diagrams are refined and updated according to more formal class interface definitions. </a:t>
            </a:r>
            <a:endParaRPr lang="en-US" altLang="zh-CN" sz="1000">
              <a:latin typeface="ZapfHumnst BT" pitchFamily="34" charset="0"/>
            </a:endParaRPr>
          </a:p>
          <a:p>
            <a:r>
              <a:rPr lang="en-US" altLang="zh-CN" sz="1000">
                <a:latin typeface="ZapfHumnst BT" pitchFamily="34" charset="0"/>
              </a:rPr>
              <a:t>A designer is responsible for the integrity of the Use-Case Realization. He or she must coordinate with the designers responsible for the classes and relationships employed in the Use-Case Realization.  The Use-Case Realization can be used by class designers to understand the class’s role in the use case and how the class interacts with other classes.  This information can be used to determine or refine the class responsibilities and interfaces.</a:t>
            </a:r>
            <a:endParaRPr lang="en-US" altLang="zh-CN" sz="1000">
              <a:latin typeface="ZapfHumnst BT"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sp>
        <p:nvSpPr>
          <p:cNvPr id="10" name="直角三角形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标题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lstStyle>
          <a:p>
            <a:r>
              <a:rPr kumimoji="0" lang="zh-CN" altLang="en-US" smtClean="0"/>
              <a:t>单击此处编辑母版标题样式</a:t>
            </a:r>
            <a:endParaRPr kumimoji="0" lang="en-US"/>
          </a:p>
        </p:txBody>
      </p:sp>
      <p:sp>
        <p:nvSpPr>
          <p:cNvPr id="17" name="副标题 16"/>
          <p:cNvSpPr>
            <a:spLocks noGrp="1"/>
          </p:cNvSpPr>
          <p:nvPr>
            <p:ph type="subTitle" idx="1"/>
          </p:nvPr>
        </p:nvSpPr>
        <p:spPr>
          <a:xfrm>
            <a:off x="685800" y="3611607"/>
            <a:ext cx="7772400" cy="1199704"/>
          </a:xfrm>
        </p:spPr>
        <p:txBody>
          <a:bodyPr lIns="45720" rIns="45720"/>
          <a:lstStyle>
            <a:lvl1pPr marL="0" marR="64135"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smtClean="0"/>
              <a:t>单击此处编辑母版副标题样式</a:t>
            </a:r>
            <a:endParaRPr kumimoji="0" lang="en-US"/>
          </a:p>
        </p:txBody>
      </p:sp>
      <p:grpSp>
        <p:nvGrpSpPr>
          <p:cNvPr id="2" name="组合 1"/>
          <p:cNvGrpSpPr/>
          <p:nvPr/>
        </p:nvGrpSpPr>
        <p:grpSpPr>
          <a:xfrm>
            <a:off x="-3765" y="4953000"/>
            <a:ext cx="9147765" cy="1912088"/>
            <a:chOff x="-3765" y="4832896"/>
            <a:chExt cx="9147765" cy="2032192"/>
          </a:xfrm>
        </p:grpSpPr>
        <p:sp>
          <p:nvSpPr>
            <p:cNvPr id="7" name="任意多边形 6"/>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任意多边形 7"/>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任意多边形 10"/>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直接连接符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日期占位符 29"/>
          <p:cNvSpPr>
            <a:spLocks noGrp="1"/>
          </p:cNvSpPr>
          <p:nvPr>
            <p:ph type="dt" sz="half" idx="10"/>
          </p:nvPr>
        </p:nvSpPr>
        <p:spPr/>
        <p:txBody>
          <a:bodyPr/>
          <a:lstStyle>
            <a:lvl1pPr>
              <a:defRPr>
                <a:solidFill>
                  <a:srgbClr val="FFFFFF"/>
                </a:solidFill>
              </a:defRPr>
            </a:lvl1pPr>
          </a:lstStyle>
          <a:p>
            <a:pPr eaLnBrk="1" latinLnBrk="0" hangingPunct="1"/>
            <a:fld id="{544213AF-26F6-41FA-8D85-E2C5388D6E58}" type="datetimeFigureOut">
              <a:rPr lang="en-US" smtClean="0"/>
            </a:fld>
            <a:endParaRPr lang="en-US" dirty="0">
              <a:solidFill>
                <a:srgbClr val="FFFFFF"/>
              </a:solidFill>
            </a:endParaRPr>
          </a:p>
        </p:txBody>
      </p:sp>
      <p:sp>
        <p:nvSpPr>
          <p:cNvPr id="19" name="页脚占位符 18"/>
          <p:cNvSpPr>
            <a:spLocks noGrp="1"/>
          </p:cNvSpPr>
          <p:nvPr>
            <p:ph type="ftr" sz="quarter" idx="11"/>
          </p:nvPr>
        </p:nvSpPr>
        <p:spPr/>
        <p:txBody>
          <a:bodyPr/>
          <a:lstStyle>
            <a:lvl1pPr>
              <a:defRPr>
                <a:solidFill>
                  <a:schemeClr val="accent1">
                    <a:tint val="20000"/>
                  </a:schemeClr>
                </a:solidFill>
              </a:defRPr>
            </a:lvl1pPr>
          </a:lstStyle>
          <a:p>
            <a:endParaRPr kumimoji="0" lang="en-US">
              <a:solidFill>
                <a:schemeClr val="accent1">
                  <a:tint val="20000"/>
                </a:schemeClr>
              </a:solidFill>
            </a:endParaRPr>
          </a:p>
        </p:txBody>
      </p:sp>
      <p:sp>
        <p:nvSpPr>
          <p:cNvPr id="27" name="灯片编号占位符 26"/>
          <p:cNvSpPr>
            <a:spLocks noGrp="1"/>
          </p:cNvSpPr>
          <p:nvPr>
            <p:ph type="sldNum" sz="quarter" idx="12"/>
          </p:nvPr>
        </p:nvSpPr>
        <p:spPr/>
        <p:txBody>
          <a:bodyPr/>
          <a:lstStyle>
            <a:lvl1pPr>
              <a:defRPr>
                <a:solidFill>
                  <a:srgbClr val="FFFFFF"/>
                </a:solidFill>
              </a:defRPr>
            </a:lvl1pPr>
          </a:lstStyle>
          <a:p>
            <a:pPr eaLnBrk="1" latinLnBrk="0" hangingPunct="1"/>
            <a:fld id="{D5BBC35B-A44B-4119-B8DA-DE9E3DFADA20}" type="slidenum">
              <a:rPr kumimoji="0" lang="en-US" smtClean="0"/>
            </a:fld>
            <a:endParaRPr kumimoji="0" lang="en-US" dirty="0">
              <a:solidFill>
                <a:srgbClr val="FFFFFF"/>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1481329"/>
            <a:ext cx="8229600" cy="4386071"/>
          </a:xfrm>
        </p:spPr>
        <p:txBody>
          <a:bodyPr vert="eaVert"/>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pPr eaLnBrk="1" latinLnBrk="0" hangingPunct="1"/>
            <a:fld id="{544213AF-26F6-41FA-8D85-E2C5388D6E58}" type="datetimeFigureOut">
              <a:rPr lang="en-US" smtClean="0"/>
            </a:fld>
            <a:endParaRPr lang="en-US"/>
          </a:p>
        </p:txBody>
      </p:sp>
      <p:sp>
        <p:nvSpPr>
          <p:cNvPr id="5" name="页脚占位符 4"/>
          <p:cNvSpPr>
            <a:spLocks noGrp="1"/>
          </p:cNvSpPr>
          <p:nvPr>
            <p:ph type="ftr" sz="quarter" idx="11"/>
          </p:nvPr>
        </p:nvSpPr>
        <p:spPr/>
        <p:txBody>
          <a:bodyPr/>
          <a:lstStyle/>
          <a:p>
            <a:endParaRPr kumimoji="0" lang="en-US"/>
          </a:p>
        </p:txBody>
      </p:sp>
      <p:sp>
        <p:nvSpPr>
          <p:cNvPr id="6" name="灯片编号占位符 5"/>
          <p:cNvSpPr>
            <a:spLocks noGrp="1"/>
          </p:cNvSpPr>
          <p:nvPr>
            <p:ph type="sldNum" sz="quarter" idx="12"/>
          </p:nvPr>
        </p:nvSpPr>
        <p:spPr/>
        <p:txBody>
          <a:bodyPr/>
          <a:lstStyle/>
          <a:p>
            <a:pPr eaLnBrk="1" latinLnBrk="0" hangingPunct="1"/>
            <a:fld id="{D5BBC35B-A44B-4119-B8DA-DE9E3DFADA20}" type="slidenum">
              <a:rPr kumimoji="0" lang="en-US" smtClean="0"/>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44013" y="274640"/>
            <a:ext cx="1777470" cy="5592761"/>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274641"/>
            <a:ext cx="6324600" cy="5592760"/>
          </a:xfrm>
        </p:spPr>
        <p:txBody>
          <a:bodyPr vert="eaVert"/>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pPr eaLnBrk="1" latinLnBrk="0" hangingPunct="1"/>
            <a:fld id="{544213AF-26F6-41FA-8D85-E2C5388D6E58}" type="datetimeFigureOut">
              <a:rPr lang="en-US" smtClean="0"/>
            </a:fld>
            <a:endParaRPr lang="en-US"/>
          </a:p>
        </p:txBody>
      </p:sp>
      <p:sp>
        <p:nvSpPr>
          <p:cNvPr id="5" name="页脚占位符 4"/>
          <p:cNvSpPr>
            <a:spLocks noGrp="1"/>
          </p:cNvSpPr>
          <p:nvPr>
            <p:ph type="ftr" sz="quarter" idx="11"/>
          </p:nvPr>
        </p:nvSpPr>
        <p:spPr/>
        <p:txBody>
          <a:bodyPr/>
          <a:lstStyle/>
          <a:p>
            <a:endParaRPr kumimoji="0" lang="en-US"/>
          </a:p>
        </p:txBody>
      </p:sp>
      <p:sp>
        <p:nvSpPr>
          <p:cNvPr id="6" name="灯片编号占位符 5"/>
          <p:cNvSpPr>
            <a:spLocks noGrp="1"/>
          </p:cNvSpPr>
          <p:nvPr>
            <p:ph type="sldNum" sz="quarter" idx="12"/>
          </p:nvPr>
        </p:nvSpPr>
        <p:spPr/>
        <p:txBody>
          <a:bodyPr/>
          <a:lstStyle/>
          <a:p>
            <a:pPr eaLnBrk="1" latinLnBrk="0" hangingPunct="1"/>
            <a:fld id="{D5BBC35B-A44B-4119-B8DA-DE9E3DFADA20}" type="slidenum">
              <a:rPr kumimoji="0" lang="en-US" smtClean="0"/>
            </a:fld>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pPr eaLnBrk="1" latinLnBrk="0" hangingPunct="1"/>
            <a:fld id="{544213AF-26F6-41FA-8D85-E2C5388D6E58}" type="datetimeFigureOut">
              <a:rPr lang="en-US" smtClean="0"/>
            </a:fld>
            <a:endParaRPr lang="en-US"/>
          </a:p>
        </p:txBody>
      </p:sp>
      <p:sp>
        <p:nvSpPr>
          <p:cNvPr id="5" name="页脚占位符 4"/>
          <p:cNvSpPr>
            <a:spLocks noGrp="1"/>
          </p:cNvSpPr>
          <p:nvPr>
            <p:ph type="ftr" sz="quarter" idx="11"/>
          </p:nvPr>
        </p:nvSpPr>
        <p:spPr/>
        <p:txBody>
          <a:bodyPr/>
          <a:lstStyle/>
          <a:p>
            <a:endParaRPr kumimoji="0" lang="en-US"/>
          </a:p>
        </p:txBody>
      </p:sp>
      <p:sp>
        <p:nvSpPr>
          <p:cNvPr id="6" name="灯片编号占位符 5"/>
          <p:cNvSpPr>
            <a:spLocks noGrp="1"/>
          </p:cNvSpPr>
          <p:nvPr>
            <p:ph type="sldNum" sz="quarter" idx="12"/>
          </p:nvPr>
        </p:nvSpPr>
        <p:spPr/>
        <p:txBody>
          <a:bodyPr/>
          <a:lstStyle/>
          <a:p>
            <a:pPr eaLnBrk="1" latinLnBrk="0" hangingPunct="1"/>
            <a:fld id="{D5BBC35B-A44B-4119-B8DA-DE9E3DFADA20}" type="slidenum">
              <a:rPr kumimoji="0" lang="en-US" smtClean="0"/>
            </a:fld>
            <a:endParaRPr kumimoji="0" lang="en-US"/>
          </a:p>
        </p:txBody>
      </p:sp>
      <p:sp>
        <p:nvSpPr>
          <p:cNvPr id="7" name="标题 6"/>
          <p:cNvSpPr>
            <a:spLocks noGrp="1"/>
          </p:cNvSpPr>
          <p:nvPr>
            <p:ph type="title"/>
          </p:nvPr>
        </p:nvSpPr>
        <p:spPr/>
        <p:txBody>
          <a:bodyPr rtlCol="0"/>
          <a:lstStyle/>
          <a:p>
            <a:r>
              <a:rPr kumimoji="0" lang="zh-CN" altLang="en-US" smtClean="0"/>
              <a:t>单击此处编辑母版标题样式</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Ref idx="1002">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smtClean="0"/>
              <a:t>单击此处编辑母版文本样式</a:t>
            </a:r>
            <a:endParaRPr kumimoji="0" lang="zh-CN" altLang="en-US" smtClean="0"/>
          </a:p>
        </p:txBody>
      </p:sp>
      <p:sp>
        <p:nvSpPr>
          <p:cNvPr id="4" name="日期占位符 3"/>
          <p:cNvSpPr>
            <a:spLocks noGrp="1"/>
          </p:cNvSpPr>
          <p:nvPr>
            <p:ph type="dt" sz="half" idx="10"/>
          </p:nvPr>
        </p:nvSpPr>
        <p:spPr/>
        <p:txBody>
          <a:bodyPr/>
          <a:lstStyle/>
          <a:p>
            <a:pPr eaLnBrk="1" latinLnBrk="0" hangingPunct="1"/>
            <a:fld id="{544213AF-26F6-41FA-8D85-E2C5388D6E58}" type="datetimeFigureOut">
              <a:rPr lang="en-US" smtClean="0"/>
            </a:fld>
            <a:endParaRPr lang="en-US"/>
          </a:p>
        </p:txBody>
      </p:sp>
      <p:sp>
        <p:nvSpPr>
          <p:cNvPr id="5" name="页脚占位符 4"/>
          <p:cNvSpPr>
            <a:spLocks noGrp="1"/>
          </p:cNvSpPr>
          <p:nvPr>
            <p:ph type="ftr" sz="quarter" idx="11"/>
          </p:nvPr>
        </p:nvSpPr>
        <p:spPr/>
        <p:txBody>
          <a:bodyPr/>
          <a:lstStyle/>
          <a:p>
            <a:endParaRPr kumimoji="0" lang="en-US"/>
          </a:p>
        </p:txBody>
      </p:sp>
      <p:sp>
        <p:nvSpPr>
          <p:cNvPr id="6" name="灯片编号占位符 5"/>
          <p:cNvSpPr>
            <a:spLocks noGrp="1"/>
          </p:cNvSpPr>
          <p:nvPr>
            <p:ph type="sldNum" sz="quarter" idx="12"/>
          </p:nvPr>
        </p:nvSpPr>
        <p:spPr/>
        <p:txBody>
          <a:bodyPr/>
          <a:lstStyle/>
          <a:p>
            <a:pPr eaLnBrk="1" latinLnBrk="0" hangingPunct="1"/>
            <a:fld id="{D5BBC35B-A44B-4119-B8DA-DE9E3DFADA20}" type="slidenum">
              <a:rPr kumimoji="0" lang="en-US" smtClean="0"/>
            </a:fld>
            <a:endParaRPr kumimoji="0" lang="en-US"/>
          </a:p>
        </p:txBody>
      </p:sp>
      <p:sp>
        <p:nvSpPr>
          <p:cNvPr id="7" name="燕尾形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燕尾形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Ref idx="1002">
        <a:schemeClr val="bg1"/>
      </p:bgRef>
    </p:bg>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pPr eaLnBrk="1" latinLnBrk="0" hangingPunct="1"/>
            <a:fld id="{544213AF-26F6-41FA-8D85-E2C5388D6E58}" type="datetimeFigureOut">
              <a:rPr lang="en-US" smtClean="0"/>
            </a:fld>
            <a:endParaRPr lang="en-US"/>
          </a:p>
        </p:txBody>
      </p:sp>
      <p:sp>
        <p:nvSpPr>
          <p:cNvPr id="6" name="页脚占位符 5"/>
          <p:cNvSpPr>
            <a:spLocks noGrp="1"/>
          </p:cNvSpPr>
          <p:nvPr>
            <p:ph type="ftr" sz="quarter" idx="11"/>
          </p:nvPr>
        </p:nvSpPr>
        <p:spPr/>
        <p:txBody>
          <a:bodyPr/>
          <a:lstStyle/>
          <a:p>
            <a:endParaRPr kumimoji="0" lang="en-US"/>
          </a:p>
        </p:txBody>
      </p:sp>
      <p:sp>
        <p:nvSpPr>
          <p:cNvPr id="7" name="灯片编号占位符 6"/>
          <p:cNvSpPr>
            <a:spLocks noGrp="1"/>
          </p:cNvSpPr>
          <p:nvPr>
            <p:ph type="sldNum" sz="quarter" idx="12"/>
          </p:nvPr>
        </p:nvSpPr>
        <p:spPr/>
        <p:txBody>
          <a:bodyPr/>
          <a:lstStyle/>
          <a:p>
            <a:pPr eaLnBrk="1" latinLnBrk="0" hangingPunct="1"/>
            <a:fld id="{D5BBC35B-A44B-4119-B8DA-DE9E3DFADA20}" type="slidenum">
              <a:rPr kumimoji="0" lang="en-US" smtClean="0"/>
            </a:fld>
            <a:endParaRPr kumimoji="0" lang="en-US"/>
          </a:p>
        </p:txBody>
      </p:sp>
      <p:sp>
        <p:nvSpPr>
          <p:cNvPr id="8" name="标题 7"/>
          <p:cNvSpPr>
            <a:spLocks noGrp="1"/>
          </p:cNvSpPr>
          <p:nvPr>
            <p:ph type="title"/>
          </p:nvPr>
        </p:nvSpPr>
        <p:spPr/>
        <p:txBody>
          <a:bodyPr rtlCol="0"/>
          <a:lstStyle/>
          <a:p>
            <a:r>
              <a:rPr kumimoji="0" lang="zh-CN" altLang="en-US" smtClean="0"/>
              <a:t>单击此处编辑母版标题样式</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showMasterSp="0">
  <p:cSld name="比较">
    <p:bg>
      <p:bgRef idx="1003">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8229600" cy="1143000"/>
          </a:xfrm>
        </p:spPr>
        <p:txBody>
          <a:bodyPr anchor="ctr"/>
          <a:lstStyle>
            <a:lvl1pPr>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endParaRPr kumimoji="0" lang="zh-CN" altLang="en-US" smtClean="0"/>
          </a:p>
        </p:txBody>
      </p:sp>
      <p:sp>
        <p:nvSpPr>
          <p:cNvPr id="4" name="文本占位符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endParaRPr kumimoji="0" lang="zh-CN" altLang="en-US" smtClean="0"/>
          </a:p>
        </p:txBody>
      </p:sp>
      <p:sp>
        <p:nvSpPr>
          <p:cNvPr id="5" name="内容占位符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6" name="内容占位符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p>
            <a:pPr eaLnBrk="1" latinLnBrk="0" hangingPunct="1"/>
            <a:fld id="{544213AF-26F6-41FA-8D85-E2C5388D6E58}" type="datetimeFigureOut">
              <a:rPr lang="en-US" smtClean="0"/>
            </a:fld>
            <a:endParaRPr lang="en-US"/>
          </a:p>
        </p:txBody>
      </p:sp>
      <p:sp>
        <p:nvSpPr>
          <p:cNvPr id="8" name="页脚占位符 7"/>
          <p:cNvSpPr>
            <a:spLocks noGrp="1"/>
          </p:cNvSpPr>
          <p:nvPr>
            <p:ph type="ftr" sz="quarter" idx="11"/>
          </p:nvPr>
        </p:nvSpPr>
        <p:spPr/>
        <p:txBody>
          <a:bodyPr/>
          <a:lstStyle/>
          <a:p>
            <a:endParaRPr kumimoji="0" lang="en-US"/>
          </a:p>
        </p:txBody>
      </p:sp>
      <p:sp>
        <p:nvSpPr>
          <p:cNvPr id="9" name="灯片编号占位符 8"/>
          <p:cNvSpPr>
            <a:spLocks noGrp="1"/>
          </p:cNvSpPr>
          <p:nvPr>
            <p:ph type="sldNum" sz="quarter" idx="12"/>
          </p:nvPr>
        </p:nvSpPr>
        <p:spPr/>
        <p:txBody>
          <a:bodyPr/>
          <a:lstStyle/>
          <a:p>
            <a:pPr eaLnBrk="1" latinLnBrk="0" hangingPunct="1"/>
            <a:fld id="{D5BBC35B-A44B-4119-B8DA-DE9E3DFADA20}" type="slidenum">
              <a:rPr kumimoji="0" lang="en-US" smtClean="0"/>
            </a:fld>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Ref idx="1002">
        <a:schemeClr val="bg1"/>
      </p:bgRef>
    </p:bg>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pPr eaLnBrk="1" latinLnBrk="0" hangingPunct="1"/>
            <a:fld id="{544213AF-26F6-41FA-8D85-E2C5388D6E58}" type="datetimeFigureOut">
              <a:rPr lang="en-US" smtClean="0"/>
            </a:fld>
            <a:endParaRPr lang="en-US"/>
          </a:p>
        </p:txBody>
      </p:sp>
      <p:sp>
        <p:nvSpPr>
          <p:cNvPr id="4" name="页脚占位符 3"/>
          <p:cNvSpPr>
            <a:spLocks noGrp="1"/>
          </p:cNvSpPr>
          <p:nvPr>
            <p:ph type="ftr" sz="quarter" idx="11"/>
          </p:nvPr>
        </p:nvSpPr>
        <p:spPr/>
        <p:txBody>
          <a:bodyPr/>
          <a:lstStyle/>
          <a:p>
            <a:endParaRPr kumimoji="0" lang="en-US"/>
          </a:p>
        </p:txBody>
      </p:sp>
      <p:sp>
        <p:nvSpPr>
          <p:cNvPr id="5" name="灯片编号占位符 4"/>
          <p:cNvSpPr>
            <a:spLocks noGrp="1"/>
          </p:cNvSpPr>
          <p:nvPr>
            <p:ph type="sldNum" sz="quarter" idx="12"/>
          </p:nvPr>
        </p:nvSpPr>
        <p:spPr/>
        <p:txBody>
          <a:bodyPr/>
          <a:lstStyle/>
          <a:p>
            <a:pPr eaLnBrk="1" latinLnBrk="0" hangingPunct="1"/>
            <a:fld id="{D5BBC35B-A44B-4119-B8DA-DE9E3DFADA20}" type="slidenum">
              <a:rPr kumimoji="0" lang="en-US" smtClean="0"/>
            </a:fld>
            <a:endParaRPr kumimoji="0" lang="en-US"/>
          </a:p>
        </p:txBody>
      </p:sp>
      <p:sp>
        <p:nvSpPr>
          <p:cNvPr id="6" name="标题 5"/>
          <p:cNvSpPr>
            <a:spLocks noGrp="1"/>
          </p:cNvSpPr>
          <p:nvPr>
            <p:ph type="title"/>
          </p:nvPr>
        </p:nvSpPr>
        <p:spPr/>
        <p:txBody>
          <a:bodyPr rtlCol="0"/>
          <a:lstStyle/>
          <a:p>
            <a:r>
              <a:rPr kumimoji="0" lang="zh-CN" altLang="en-US" smtClean="0"/>
              <a:t>单击此处编辑母版标题样式</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eaLnBrk="1" latinLnBrk="0" hangingPunct="1"/>
            <a:fld id="{544213AF-26F6-41FA-8D85-E2C5388D6E58}" type="datetimeFigureOut">
              <a:rPr lang="en-US" smtClean="0"/>
            </a:fld>
            <a:endParaRPr lang="en-US"/>
          </a:p>
        </p:txBody>
      </p:sp>
      <p:sp>
        <p:nvSpPr>
          <p:cNvPr id="3" name="页脚占位符 2"/>
          <p:cNvSpPr>
            <a:spLocks noGrp="1"/>
          </p:cNvSpPr>
          <p:nvPr>
            <p:ph type="ftr" sz="quarter" idx="11"/>
          </p:nvPr>
        </p:nvSpPr>
        <p:spPr/>
        <p:txBody>
          <a:bodyPr/>
          <a:lstStyle/>
          <a:p>
            <a:endParaRPr kumimoji="0" lang="en-US"/>
          </a:p>
        </p:txBody>
      </p:sp>
      <p:sp>
        <p:nvSpPr>
          <p:cNvPr id="4" name="灯片编号占位符 3"/>
          <p:cNvSpPr>
            <a:spLocks noGrp="1"/>
          </p:cNvSpPr>
          <p:nvPr>
            <p:ph type="sldNum" sz="quarter" idx="12"/>
          </p:nvPr>
        </p:nvSpPr>
        <p:spPr/>
        <p:txBody>
          <a:bodyPr/>
          <a:lstStyle/>
          <a:p>
            <a:pPr eaLnBrk="1" latinLnBrk="0" hangingPunct="1"/>
            <a:fld id="{D5BBC35B-A44B-4119-B8DA-DE9E3DFADA20}" type="slidenum">
              <a:rPr kumimoji="0" lang="en-US" smtClean="0"/>
            </a:fld>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内容与标题">
    <p:bg>
      <p:bgRef idx="1003">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lstStyle>
          <a:p>
            <a:r>
              <a:rPr kumimoji="0" lang="zh-CN" altLang="en-US" smtClean="0"/>
              <a:t>单击此处编辑母版标题样式</a:t>
            </a:r>
            <a:endParaRPr kumimoji="0" lang="en-US"/>
          </a:p>
        </p:txBody>
      </p:sp>
      <p:sp>
        <p:nvSpPr>
          <p:cNvPr id="3" name="文本占位符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lstStyle>
          <a:p>
            <a:pPr lvl="0" eaLnBrk="1" latinLnBrk="0" hangingPunct="1"/>
            <a:r>
              <a:rPr kumimoji="0" lang="zh-CN" altLang="en-US" smtClean="0"/>
              <a:t>单击此处编辑母版文本样式</a:t>
            </a:r>
            <a:endParaRPr kumimoji="0" lang="zh-CN" altLang="en-US" smtClean="0"/>
          </a:p>
        </p:txBody>
      </p:sp>
      <p:sp>
        <p:nvSpPr>
          <p:cNvPr id="4" name="内容占位符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a:xfrm>
            <a:off x="6727032" y="6407944"/>
            <a:ext cx="1920240" cy="365760"/>
          </a:xfrm>
        </p:spPr>
        <p:txBody>
          <a:bodyPr/>
          <a:lstStyle/>
          <a:p>
            <a:pPr eaLnBrk="1" latinLnBrk="0" hangingPunct="1"/>
            <a:fld id="{544213AF-26F6-41FA-8D85-E2C5388D6E58}" type="datetimeFigureOut">
              <a:rPr lang="en-US" smtClean="0"/>
            </a:fld>
            <a:endParaRPr lang="en-US"/>
          </a:p>
        </p:txBody>
      </p:sp>
      <p:sp>
        <p:nvSpPr>
          <p:cNvPr id="6" name="页脚占位符 5"/>
          <p:cNvSpPr>
            <a:spLocks noGrp="1"/>
          </p:cNvSpPr>
          <p:nvPr>
            <p:ph type="ftr" sz="quarter" idx="11"/>
          </p:nvPr>
        </p:nvSpPr>
        <p:spPr/>
        <p:txBody>
          <a:bodyPr/>
          <a:lstStyle/>
          <a:p>
            <a:endParaRPr kumimoji="0" lang="en-US"/>
          </a:p>
        </p:txBody>
      </p:sp>
      <p:sp>
        <p:nvSpPr>
          <p:cNvPr id="7" name="灯片编号占位符 6"/>
          <p:cNvSpPr>
            <a:spLocks noGrp="1"/>
          </p:cNvSpPr>
          <p:nvPr>
            <p:ph type="sldNum" sz="quarter" idx="12"/>
          </p:nvPr>
        </p:nvSpPr>
        <p:spPr/>
        <p:txBody>
          <a:bodyPr/>
          <a:lstStyle/>
          <a:p>
            <a:pPr eaLnBrk="1" latinLnBrk="0" hangingPunct="1"/>
            <a:fld id="{D5BBC35B-A44B-4119-B8DA-DE9E3DFADA20}" type="slidenum">
              <a:rPr kumimoji="0" lang="en-US" smtClean="0"/>
            </a:fld>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图片与标题">
    <p:bg>
      <p:bgRef idx="1002">
        <a:schemeClr val="bg1"/>
      </p:bgRef>
    </p:bg>
    <p:spTree>
      <p:nvGrpSpPr>
        <p:cNvPr id="1" name=""/>
        <p:cNvGrpSpPr/>
        <p:nvPr/>
      </p:nvGrpSpPr>
      <p:grpSpPr>
        <a:xfrm>
          <a:off x="0" y="0"/>
          <a:ext cx="0" cy="0"/>
          <a:chOff x="0" y="0"/>
          <a:chExt cx="0" cy="0"/>
        </a:xfrm>
      </p:grpSpPr>
      <p:sp>
        <p:nvSpPr>
          <p:cNvPr id="4" name="文本占位符 3"/>
          <p:cNvSpPr>
            <a:spLocks noGrp="1"/>
          </p:cNvSpPr>
          <p:nvPr>
            <p:ph type="body" sz="half" idx="2"/>
          </p:nvPr>
        </p:nvSpPr>
        <p:spPr>
          <a:xfrm>
            <a:off x="1141232" y="5443402"/>
            <a:ext cx="7162800" cy="648232"/>
          </a:xfrm>
          <a:noFill/>
        </p:spPr>
        <p:txBody>
          <a:bodyPr lIns="91440" tIns="0" rIns="91440" anchor="t"/>
          <a:lstStyle>
            <a:lvl1pPr marL="0" marR="18415" indent="0" algn="r">
              <a:buNone/>
              <a:defRPr sz="1400"/>
            </a:lvl1pPr>
            <a:lvl2pPr>
              <a:defRPr sz="1200"/>
            </a:lvl2pPr>
            <a:lvl3pPr>
              <a:defRPr sz="1000"/>
            </a:lvl3pPr>
            <a:lvl4pPr>
              <a:defRPr sz="900"/>
            </a:lvl4pPr>
            <a:lvl5pPr>
              <a:defRPr sz="900"/>
            </a:lvl5pPr>
          </a:lstStyle>
          <a:p>
            <a:pPr lvl="0" eaLnBrk="1" latinLnBrk="0" hangingPunct="1"/>
            <a:r>
              <a:rPr kumimoji="0" lang="zh-CN" altLang="en-US" smtClean="0"/>
              <a:t>单击此处编辑母版文本样式</a:t>
            </a:r>
            <a:endParaRPr kumimoji="0" lang="zh-CN" altLang="en-US" smtClean="0"/>
          </a:p>
        </p:txBody>
      </p:sp>
      <p:sp>
        <p:nvSpPr>
          <p:cNvPr id="3" name="图片占位符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lstStyle>
          <a:p>
            <a:r>
              <a:rPr kumimoji="0" lang="zh-CN" altLang="en-US" smtClean="0"/>
              <a:t>单击图标添加图片</a:t>
            </a:r>
            <a:endParaRPr kumimoji="0" lang="en-US" dirty="0"/>
          </a:p>
        </p:txBody>
      </p:sp>
      <p:sp>
        <p:nvSpPr>
          <p:cNvPr id="5" name="日期占位符 4"/>
          <p:cNvSpPr>
            <a:spLocks noGrp="1"/>
          </p:cNvSpPr>
          <p:nvPr>
            <p:ph type="dt" sz="half" idx="10"/>
          </p:nvPr>
        </p:nvSpPr>
        <p:spPr/>
        <p:txBody>
          <a:bodyPr/>
          <a:lstStyle>
            <a:lvl1pPr>
              <a:defRPr>
                <a:solidFill>
                  <a:schemeClr val="tx1"/>
                </a:solidFill>
              </a:defRPr>
            </a:lvl1pPr>
          </a:lstStyle>
          <a:p>
            <a:pPr eaLnBrk="1" latinLnBrk="0" hangingPunct="1"/>
            <a:fld id="{544213AF-26F6-41FA-8D85-E2C5388D6E58}" type="datetimeFigureOut">
              <a:rPr lang="en-US" smtClean="0"/>
            </a:fld>
            <a:endParaRPr lang="en-US">
              <a:solidFill>
                <a:schemeClr val="tx1"/>
              </a:solidFill>
            </a:endParaRPr>
          </a:p>
        </p:txBody>
      </p:sp>
      <p:sp>
        <p:nvSpPr>
          <p:cNvPr id="6" name="页脚占位符 5"/>
          <p:cNvSpPr>
            <a:spLocks noGrp="1"/>
          </p:cNvSpPr>
          <p:nvPr>
            <p:ph type="ftr" sz="quarter" idx="11"/>
          </p:nvPr>
        </p:nvSpPr>
        <p:spPr>
          <a:xfrm>
            <a:off x="4380072" y="6407944"/>
            <a:ext cx="2350681" cy="365125"/>
          </a:xfrm>
        </p:spPr>
        <p:txBody>
          <a:bodyPr/>
          <a:lstStyle>
            <a:lvl1pPr>
              <a:defRPr>
                <a:solidFill>
                  <a:schemeClr val="tx1"/>
                </a:solidFill>
              </a:defRPr>
            </a:lvl1pPr>
          </a:lstStyle>
          <a:p>
            <a:endParaRPr kumimoji="0" lang="en-US">
              <a:solidFill>
                <a:schemeClr val="tx1"/>
              </a:solidFill>
            </a:endParaRPr>
          </a:p>
        </p:txBody>
      </p:sp>
      <p:sp>
        <p:nvSpPr>
          <p:cNvPr id="7" name="灯片编号占位符 6"/>
          <p:cNvSpPr>
            <a:spLocks noGrp="1"/>
          </p:cNvSpPr>
          <p:nvPr>
            <p:ph type="sldNum" sz="quarter" idx="12"/>
          </p:nvPr>
        </p:nvSpPr>
        <p:spPr/>
        <p:txBody>
          <a:bodyPr/>
          <a:lstStyle>
            <a:lvl1pPr>
              <a:defRPr>
                <a:solidFill>
                  <a:schemeClr val="tx1"/>
                </a:solidFill>
              </a:defRPr>
            </a:lvl1pPr>
          </a:lstStyle>
          <a:p>
            <a:pPr eaLnBrk="1" latinLnBrk="0" hangingPunct="1"/>
            <a:fld id="{D5BBC35B-A44B-4119-B8DA-DE9E3DFADA20}" type="slidenum">
              <a:rPr kumimoji="0" lang="en-US" smtClean="0"/>
            </a:fld>
            <a:endParaRPr kumimoji="0" lang="en-US">
              <a:solidFill>
                <a:schemeClr val="tx1"/>
              </a:solidFill>
            </a:endParaRPr>
          </a:p>
        </p:txBody>
      </p:sp>
      <p:sp>
        <p:nvSpPr>
          <p:cNvPr id="2" name="标题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lstStyle>
          <a:p>
            <a:r>
              <a:rPr kumimoji="0" lang="zh-CN" altLang="en-US" smtClean="0"/>
              <a:t>单击此处编辑母版标题样式</a:t>
            </a:r>
            <a:endParaRPr kumimoji="0" lang="en-US"/>
          </a:p>
        </p:txBody>
      </p:sp>
      <p:sp>
        <p:nvSpPr>
          <p:cNvPr id="8" name="任意多边形 7"/>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任意多边形 8"/>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直角三角形 9"/>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直接连接符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燕尾形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燕尾形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任意多边形 12"/>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任意多边形 11"/>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直角三角形 13"/>
          <p:cNvSpPr/>
          <p:nvPr/>
        </p:nvSpPr>
        <p:spPr bwMode="auto">
          <a:xfrm>
            <a:off x="-6042" y="5791253"/>
            <a:ext cx="3402314" cy="1080868"/>
          </a:xfrm>
          <a:prstGeom prst="rtTriangle">
            <a:avLst/>
          </a:prstGeom>
          <a:blipFill>
            <a:blip r:embed="rId1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直接连接符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标题占位符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zh-CN" altLang="en-US" smtClean="0"/>
              <a:t>单击此处编辑母版标题样式</a:t>
            </a:r>
            <a:endParaRPr kumimoji="0" lang="en-US"/>
          </a:p>
        </p:txBody>
      </p:sp>
      <p:sp>
        <p:nvSpPr>
          <p:cNvPr id="30" name="文本占位符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zh-CN" altLang="en-US" smtClean="0"/>
              <a:t>单击此处编辑母版文本样式</a:t>
            </a:r>
            <a:endParaRPr kumimoji="0" lang="zh-CN" altLang="en-US" smtClean="0"/>
          </a:p>
          <a:p>
            <a:pPr lvl="1" eaLnBrk="1" latinLnBrk="0" hangingPunct="1"/>
            <a:r>
              <a:rPr kumimoji="0" lang="zh-CN" altLang="en-US" smtClean="0"/>
              <a:t>第二级</a:t>
            </a:r>
            <a:endParaRPr kumimoji="0" lang="zh-CN" altLang="en-US" smtClean="0"/>
          </a:p>
          <a:p>
            <a:pPr lvl="2" eaLnBrk="1" latinLnBrk="0" hangingPunct="1"/>
            <a:r>
              <a:rPr kumimoji="0" lang="zh-CN" altLang="en-US" smtClean="0"/>
              <a:t>第三级</a:t>
            </a:r>
            <a:endParaRPr kumimoji="0" lang="zh-CN" altLang="en-US" smtClean="0"/>
          </a:p>
          <a:p>
            <a:pPr lvl="3" eaLnBrk="1" latinLnBrk="0" hangingPunct="1"/>
            <a:r>
              <a:rPr kumimoji="0" lang="zh-CN" altLang="en-US" smtClean="0"/>
              <a:t>第四级</a:t>
            </a:r>
            <a:endParaRPr kumimoji="0" lang="zh-CN" altLang="en-US" smtClean="0"/>
          </a:p>
          <a:p>
            <a:pPr lvl="4" eaLnBrk="1" latinLnBrk="0" hangingPunct="1"/>
            <a:r>
              <a:rPr kumimoji="0" lang="zh-CN" altLang="en-US" smtClean="0"/>
              <a:t>第五级</a:t>
            </a:r>
            <a:endParaRPr kumimoji="0" lang="en-US"/>
          </a:p>
        </p:txBody>
      </p:sp>
      <p:sp>
        <p:nvSpPr>
          <p:cNvPr id="10" name="日期占位符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lstStyle>
          <a:p>
            <a:pPr eaLnBrk="1" latinLnBrk="0" hangingPunct="1"/>
            <a:fld id="{544213AF-26F6-41FA-8D85-E2C5388D6E58}" type="datetimeFigureOut">
              <a:rPr lang="en-US" smtClean="0"/>
            </a:fld>
            <a:endParaRPr lang="en-US" sz="1000" dirty="0">
              <a:solidFill>
                <a:schemeClr val="tx1"/>
              </a:solidFill>
            </a:endParaRPr>
          </a:p>
        </p:txBody>
      </p:sp>
      <p:sp>
        <p:nvSpPr>
          <p:cNvPr id="22" name="页脚占位符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lstStyle>
          <a:p>
            <a:pPr algn="r" eaLnBrk="1" latinLnBrk="0" hangingPunct="1"/>
            <a:endParaRPr kumimoji="0" lang="en-US" sz="1000" dirty="0">
              <a:solidFill>
                <a:schemeClr val="tx1"/>
              </a:solidFill>
            </a:endParaRPr>
          </a:p>
        </p:txBody>
      </p:sp>
      <p:sp>
        <p:nvSpPr>
          <p:cNvPr id="18" name="灯片编号占位符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lstStyle>
          <a:p>
            <a:pPr eaLnBrk="1" latinLnBrk="0" hangingPunct="1"/>
            <a:fld id="{D5BBC35B-A44B-4119-B8DA-DE9E3DFADA20}" type="slidenum">
              <a:rPr kumimoji="0" lang="en-US" smtClean="0"/>
            </a:fld>
            <a:endParaRPr kumimoji="0" lang="en-US" sz="1000" b="0">
              <a:solidFill>
                <a:schemeClr val="tx1"/>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p:titleStyle>
    <p:bodyStyle>
      <a:lvl1pPr marL="365760" indent="-255905" algn="l" rtl="0" eaLnBrk="1" latinLnBrk="0" hangingPunct="1">
        <a:spcBef>
          <a:spcPts val="400"/>
        </a:spcBef>
        <a:spcAft>
          <a:spcPts val="0"/>
        </a:spcAft>
        <a:buClr>
          <a:schemeClr val="accent1"/>
        </a:buClr>
        <a:buSzPct val="68000"/>
        <a:buFont typeface="Wingdings 3" panose="05040102010807070707"/>
        <a:buChar char=""/>
        <a:defRPr kumimoji="0" sz="2700" kern="1200">
          <a:solidFill>
            <a:schemeClr val="tx1"/>
          </a:solidFill>
          <a:latin typeface="+mn-lt"/>
          <a:ea typeface="+mn-ea"/>
          <a:cs typeface="+mn-cs"/>
        </a:defRPr>
      </a:lvl1pPr>
      <a:lvl2pPr marL="621665" indent="-228600" algn="l" rtl="0" eaLnBrk="1" latinLnBrk="0" hangingPunct="1">
        <a:spcBef>
          <a:spcPts val="325"/>
        </a:spcBef>
        <a:buClr>
          <a:schemeClr val="accent1"/>
        </a:buClr>
        <a:buFont typeface="Verdana" panose="020B0604030504040204"/>
        <a:buChar char="◦"/>
        <a:defRPr kumimoji="0" sz="2300" kern="1200">
          <a:solidFill>
            <a:schemeClr val="tx1"/>
          </a:solidFill>
          <a:latin typeface="+mn-lt"/>
          <a:ea typeface="+mn-ea"/>
          <a:cs typeface="+mn-cs"/>
        </a:defRPr>
      </a:lvl2pPr>
      <a:lvl3pPr marL="859790" indent="-228600" algn="l" rtl="0" eaLnBrk="1" latinLnBrk="0" hangingPunct="1">
        <a:spcBef>
          <a:spcPts val="350"/>
        </a:spcBef>
        <a:buClr>
          <a:schemeClr val="accent2"/>
        </a:buClr>
        <a:buSzPct val="100000"/>
        <a:buFont typeface="Wingdings 2" panose="05020102010507070707"/>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panose="05020102010507070707"/>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panose="05020102010507070707"/>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panose="05020102010507070707"/>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panose="05020102010507070707"/>
        <a:buChar char=""/>
        <a:defRPr kumimoji="0" sz="16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notesSlide" Target="../notesSlides/notesSlide59.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60.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252536" y="2276872"/>
            <a:ext cx="8915400" cy="720725"/>
          </a:xfrm>
        </p:spPr>
        <p:txBody>
          <a:bodyPr>
            <a:normAutofit fontScale="90000"/>
          </a:bodyPr>
          <a:lstStyle/>
          <a:p>
            <a:r>
              <a:rPr lang="en-US" altLang="zh-CN" sz="5600" b="1" dirty="0">
                <a:latin typeface="Arial" panose="020B0604020202020204" pitchFamily="34" charset="0"/>
                <a:ea typeface="Gungsuh" panose="02030600000101010101" pitchFamily="18" charset="-127"/>
              </a:rPr>
              <a:t>Object-Oriented Analysis and </a:t>
            </a:r>
            <a:r>
              <a:rPr lang="en-US" altLang="zh-CN" sz="5600" b="1" dirty="0" smtClean="0">
                <a:latin typeface="Arial" panose="020B0604020202020204" pitchFamily="34" charset="0"/>
                <a:ea typeface="Gungsuh" panose="02030600000101010101" pitchFamily="18" charset="-127"/>
              </a:rPr>
              <a:t>Design with UML</a:t>
            </a:r>
            <a:br>
              <a:rPr lang="en-US" altLang="zh-CN" sz="5600" b="1" dirty="0">
                <a:latin typeface="Arial" panose="020B0604020202020204" pitchFamily="34" charset="0"/>
                <a:ea typeface="Gungsuh" panose="02030600000101010101" pitchFamily="18" charset="-127"/>
              </a:rPr>
            </a:br>
            <a:endParaRPr lang="en-US" altLang="zh-CN" sz="2600" b="1" dirty="0">
              <a:latin typeface="Arial" panose="020B0604020202020204" pitchFamily="34" charset="0"/>
              <a:ea typeface="Gungsuh" panose="02030600000101010101" pitchFamily="18" charset="-127"/>
            </a:endParaRPr>
          </a:p>
        </p:txBody>
      </p:sp>
      <p:sp>
        <p:nvSpPr>
          <p:cNvPr id="2051" name="Rectangle 3"/>
          <p:cNvSpPr>
            <a:spLocks noGrp="1" noChangeArrowheads="1"/>
          </p:cNvSpPr>
          <p:nvPr>
            <p:ph type="subTitle" idx="1"/>
          </p:nvPr>
        </p:nvSpPr>
        <p:spPr>
          <a:xfrm>
            <a:off x="971600" y="3717032"/>
            <a:ext cx="7572428" cy="936625"/>
          </a:xfrm>
        </p:spPr>
        <p:txBody>
          <a:bodyPr/>
          <a:lstStyle/>
          <a:p>
            <a:pPr>
              <a:lnSpc>
                <a:spcPct val="80000"/>
              </a:lnSpc>
            </a:pPr>
            <a:r>
              <a:rPr lang="en-US" altLang="zh-CN" sz="3400" smtClean="0"/>
              <a:t>Lecture 8 </a:t>
            </a:r>
            <a:r>
              <a:rPr lang="en-US" altLang="zh-CN" sz="3400" dirty="0" smtClean="0"/>
              <a:t>Use Case Analysis</a:t>
            </a:r>
            <a:endParaRPr lang="en-US" altLang="zh-CN" sz="2100" dirty="0"/>
          </a:p>
          <a:p>
            <a:endParaRPr lang="en-US" altLang="zh-CN" sz="21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6466" name="Rectangle 114"/>
          <p:cNvSpPr>
            <a:spLocks noGrp="1" noChangeArrowheads="1"/>
          </p:cNvSpPr>
          <p:nvPr>
            <p:ph type="title"/>
          </p:nvPr>
        </p:nvSpPr>
        <p:spPr>
          <a:xfrm>
            <a:off x="458788" y="107950"/>
            <a:ext cx="8229600" cy="1143000"/>
          </a:xfrm>
        </p:spPr>
        <p:txBody>
          <a:bodyPr/>
          <a:lstStyle/>
          <a:p>
            <a:r>
              <a:rPr lang="en-US" altLang="zh-CN" dirty="0" smtClean="0">
                <a:ea typeface="宋体" panose="02010600030101010101" pitchFamily="2" charset="-122"/>
              </a:rPr>
              <a:t>Use-Case </a:t>
            </a:r>
            <a:r>
              <a:rPr lang="en-US" altLang="zh-CN" dirty="0">
                <a:ea typeface="宋体" panose="02010600030101010101" pitchFamily="2" charset="-122"/>
              </a:rPr>
              <a:t>Realization</a:t>
            </a:r>
            <a:endParaRPr lang="en-US" altLang="zh-CN" dirty="0">
              <a:ea typeface="宋体" panose="02010600030101010101" pitchFamily="2" charset="-122"/>
            </a:endParaRPr>
          </a:p>
        </p:txBody>
      </p:sp>
      <p:sp>
        <p:nvSpPr>
          <p:cNvPr id="356748" name="Oval 396"/>
          <p:cNvSpPr>
            <a:spLocks noChangeArrowheads="1"/>
          </p:cNvSpPr>
          <p:nvPr/>
        </p:nvSpPr>
        <p:spPr bwMode="auto">
          <a:xfrm>
            <a:off x="3429000" y="3173463"/>
            <a:ext cx="5338763" cy="2933700"/>
          </a:xfrm>
          <a:prstGeom prst="ellipse">
            <a:avLst/>
          </a:prstGeom>
          <a:noFill/>
          <a:ln w="28575">
            <a:solidFill>
              <a:schemeClr val="folHlink"/>
            </a:solidFill>
            <a:prstDash val="dash"/>
            <a:round/>
            <a:headEnd type="none" w="sm" len="sm"/>
            <a:tailEnd type="none" w="lg" len="lg"/>
          </a:ln>
          <a:effectLst/>
        </p:spPr>
        <p:txBody>
          <a:bodyPr wrap="none" anchor="ctr"/>
          <a:lstStyle/>
          <a:p>
            <a:endParaRPr lang="en-US"/>
          </a:p>
        </p:txBody>
      </p:sp>
      <p:grpSp>
        <p:nvGrpSpPr>
          <p:cNvPr id="356749" name="Group 397"/>
          <p:cNvGrpSpPr/>
          <p:nvPr/>
        </p:nvGrpSpPr>
        <p:grpSpPr bwMode="auto">
          <a:xfrm>
            <a:off x="5224463" y="4946700"/>
            <a:ext cx="1797050" cy="1195388"/>
            <a:chOff x="3231" y="2968"/>
            <a:chExt cx="1132" cy="753"/>
          </a:xfrm>
        </p:grpSpPr>
        <p:grpSp>
          <p:nvGrpSpPr>
            <p:cNvPr id="356750" name="Group 398"/>
            <p:cNvGrpSpPr/>
            <p:nvPr/>
          </p:nvGrpSpPr>
          <p:grpSpPr bwMode="auto">
            <a:xfrm>
              <a:off x="3393" y="2968"/>
              <a:ext cx="808" cy="511"/>
              <a:chOff x="1309" y="1072"/>
              <a:chExt cx="1245" cy="766"/>
            </a:xfrm>
          </p:grpSpPr>
          <p:grpSp>
            <p:nvGrpSpPr>
              <p:cNvPr id="356751" name="Group 399"/>
              <p:cNvGrpSpPr/>
              <p:nvPr/>
            </p:nvGrpSpPr>
            <p:grpSpPr bwMode="auto">
              <a:xfrm>
                <a:off x="1309" y="1231"/>
                <a:ext cx="302" cy="175"/>
                <a:chOff x="144" y="1440"/>
                <a:chExt cx="881" cy="510"/>
              </a:xfrm>
            </p:grpSpPr>
            <p:sp>
              <p:nvSpPr>
                <p:cNvPr id="356752" name="Rectangle 400"/>
                <p:cNvSpPr>
                  <a:spLocks noChangeArrowheads="1"/>
                </p:cNvSpPr>
                <p:nvPr/>
              </p:nvSpPr>
              <p:spPr bwMode="auto">
                <a:xfrm>
                  <a:off x="144" y="1440"/>
                  <a:ext cx="881" cy="510"/>
                </a:xfrm>
                <a:prstGeom prst="rect">
                  <a:avLst/>
                </a:prstGeom>
                <a:noFill/>
                <a:ln w="28575">
                  <a:solidFill>
                    <a:schemeClr val="tx1"/>
                  </a:solidFill>
                  <a:miter lim="800000"/>
                  <a:headEnd type="none" w="sm" len="sm"/>
                  <a:tailEnd type="none" w="lg" len="lg"/>
                </a:ln>
                <a:effectLst/>
              </p:spPr>
              <p:txBody>
                <a:bodyPr wrap="none" lIns="0" tIns="0" rIns="0" bIns="0" anchor="ctr">
                  <a:spAutoFit/>
                </a:bodyPr>
                <a:lstStyle/>
                <a:p>
                  <a:endParaRPr lang="en-US"/>
                </a:p>
              </p:txBody>
            </p:sp>
            <p:sp>
              <p:nvSpPr>
                <p:cNvPr id="356753" name="Line 401"/>
                <p:cNvSpPr>
                  <a:spLocks noChangeShapeType="1"/>
                </p:cNvSpPr>
                <p:nvPr/>
              </p:nvSpPr>
              <p:spPr bwMode="auto">
                <a:xfrm>
                  <a:off x="144" y="1810"/>
                  <a:ext cx="881" cy="0"/>
                </a:xfrm>
                <a:prstGeom prst="line">
                  <a:avLst/>
                </a:prstGeom>
                <a:noFill/>
                <a:ln w="28575">
                  <a:solidFill>
                    <a:schemeClr val="tx1"/>
                  </a:solidFill>
                  <a:round/>
                  <a:headEnd type="none" w="sm" len="sm"/>
                  <a:tailEnd type="none" w="lg" len="lg"/>
                </a:ln>
                <a:effectLst/>
              </p:spPr>
              <p:txBody>
                <a:bodyPr wrap="none" lIns="0" tIns="0" rIns="0" bIns="0" anchor="ctr">
                  <a:spAutoFit/>
                </a:bodyPr>
                <a:lstStyle/>
                <a:p>
                  <a:endParaRPr lang="en-US"/>
                </a:p>
              </p:txBody>
            </p:sp>
            <p:sp>
              <p:nvSpPr>
                <p:cNvPr id="356754" name="Line 402"/>
                <p:cNvSpPr>
                  <a:spLocks noChangeShapeType="1"/>
                </p:cNvSpPr>
                <p:nvPr/>
              </p:nvSpPr>
              <p:spPr bwMode="auto">
                <a:xfrm>
                  <a:off x="144" y="1680"/>
                  <a:ext cx="881" cy="0"/>
                </a:xfrm>
                <a:prstGeom prst="line">
                  <a:avLst/>
                </a:prstGeom>
                <a:noFill/>
                <a:ln w="28575">
                  <a:solidFill>
                    <a:schemeClr val="tx1"/>
                  </a:solidFill>
                  <a:round/>
                  <a:headEnd type="none" w="sm" len="sm"/>
                  <a:tailEnd type="none" w="lg" len="lg"/>
                </a:ln>
                <a:effectLst/>
              </p:spPr>
              <p:txBody>
                <a:bodyPr lIns="0" tIns="0" rIns="0" bIns="0" anchor="ctr">
                  <a:spAutoFit/>
                </a:bodyPr>
                <a:lstStyle/>
                <a:p>
                  <a:endParaRPr lang="en-US"/>
                </a:p>
              </p:txBody>
            </p:sp>
          </p:grpSp>
          <p:grpSp>
            <p:nvGrpSpPr>
              <p:cNvPr id="356755" name="Group 403"/>
              <p:cNvGrpSpPr/>
              <p:nvPr/>
            </p:nvGrpSpPr>
            <p:grpSpPr bwMode="auto">
              <a:xfrm>
                <a:off x="1950" y="1072"/>
                <a:ext cx="302" cy="175"/>
                <a:chOff x="144" y="1440"/>
                <a:chExt cx="881" cy="510"/>
              </a:xfrm>
            </p:grpSpPr>
            <p:sp>
              <p:nvSpPr>
                <p:cNvPr id="356756" name="Rectangle 404"/>
                <p:cNvSpPr>
                  <a:spLocks noChangeArrowheads="1"/>
                </p:cNvSpPr>
                <p:nvPr/>
              </p:nvSpPr>
              <p:spPr bwMode="auto">
                <a:xfrm>
                  <a:off x="144" y="1440"/>
                  <a:ext cx="881" cy="510"/>
                </a:xfrm>
                <a:prstGeom prst="rect">
                  <a:avLst/>
                </a:prstGeom>
                <a:noFill/>
                <a:ln w="28575">
                  <a:solidFill>
                    <a:schemeClr val="tx1"/>
                  </a:solidFill>
                  <a:miter lim="800000"/>
                  <a:headEnd type="none" w="sm" len="sm"/>
                  <a:tailEnd type="none" w="lg" len="lg"/>
                </a:ln>
                <a:effectLst/>
              </p:spPr>
              <p:txBody>
                <a:bodyPr wrap="none" lIns="0" tIns="0" rIns="0" bIns="0" anchor="ctr">
                  <a:spAutoFit/>
                </a:bodyPr>
                <a:lstStyle/>
                <a:p>
                  <a:endParaRPr lang="en-US"/>
                </a:p>
              </p:txBody>
            </p:sp>
            <p:sp>
              <p:nvSpPr>
                <p:cNvPr id="356757" name="Line 405"/>
                <p:cNvSpPr>
                  <a:spLocks noChangeShapeType="1"/>
                </p:cNvSpPr>
                <p:nvPr/>
              </p:nvSpPr>
              <p:spPr bwMode="auto">
                <a:xfrm>
                  <a:off x="144" y="1810"/>
                  <a:ext cx="881" cy="0"/>
                </a:xfrm>
                <a:prstGeom prst="line">
                  <a:avLst/>
                </a:prstGeom>
                <a:noFill/>
                <a:ln w="28575">
                  <a:solidFill>
                    <a:schemeClr val="tx1"/>
                  </a:solidFill>
                  <a:round/>
                  <a:headEnd type="none" w="sm" len="sm"/>
                  <a:tailEnd type="none" w="lg" len="lg"/>
                </a:ln>
                <a:effectLst/>
              </p:spPr>
              <p:txBody>
                <a:bodyPr wrap="none" lIns="0" tIns="0" rIns="0" bIns="0" anchor="ctr">
                  <a:spAutoFit/>
                </a:bodyPr>
                <a:lstStyle/>
                <a:p>
                  <a:endParaRPr lang="en-US"/>
                </a:p>
              </p:txBody>
            </p:sp>
            <p:sp>
              <p:nvSpPr>
                <p:cNvPr id="356758" name="Line 406"/>
                <p:cNvSpPr>
                  <a:spLocks noChangeShapeType="1"/>
                </p:cNvSpPr>
                <p:nvPr/>
              </p:nvSpPr>
              <p:spPr bwMode="auto">
                <a:xfrm>
                  <a:off x="144" y="1680"/>
                  <a:ext cx="881" cy="0"/>
                </a:xfrm>
                <a:prstGeom prst="line">
                  <a:avLst/>
                </a:prstGeom>
                <a:noFill/>
                <a:ln w="28575">
                  <a:solidFill>
                    <a:schemeClr val="tx1"/>
                  </a:solidFill>
                  <a:round/>
                  <a:headEnd type="none" w="sm" len="sm"/>
                  <a:tailEnd type="none" w="lg" len="lg"/>
                </a:ln>
                <a:effectLst/>
              </p:spPr>
              <p:txBody>
                <a:bodyPr lIns="0" tIns="0" rIns="0" bIns="0" anchor="ctr">
                  <a:spAutoFit/>
                </a:bodyPr>
                <a:lstStyle/>
                <a:p>
                  <a:endParaRPr lang="en-US"/>
                </a:p>
              </p:txBody>
            </p:sp>
          </p:grpSp>
          <p:grpSp>
            <p:nvGrpSpPr>
              <p:cNvPr id="356759" name="Group 407"/>
              <p:cNvGrpSpPr/>
              <p:nvPr/>
            </p:nvGrpSpPr>
            <p:grpSpPr bwMode="auto">
              <a:xfrm>
                <a:off x="1648" y="1663"/>
                <a:ext cx="302" cy="175"/>
                <a:chOff x="144" y="1440"/>
                <a:chExt cx="881" cy="510"/>
              </a:xfrm>
            </p:grpSpPr>
            <p:sp>
              <p:nvSpPr>
                <p:cNvPr id="356760" name="Rectangle 408"/>
                <p:cNvSpPr>
                  <a:spLocks noChangeArrowheads="1"/>
                </p:cNvSpPr>
                <p:nvPr/>
              </p:nvSpPr>
              <p:spPr bwMode="auto">
                <a:xfrm>
                  <a:off x="144" y="1440"/>
                  <a:ext cx="881" cy="510"/>
                </a:xfrm>
                <a:prstGeom prst="rect">
                  <a:avLst/>
                </a:prstGeom>
                <a:noFill/>
                <a:ln w="28575">
                  <a:solidFill>
                    <a:schemeClr val="tx1"/>
                  </a:solidFill>
                  <a:miter lim="800000"/>
                  <a:headEnd type="none" w="sm" len="sm"/>
                  <a:tailEnd type="none" w="lg" len="lg"/>
                </a:ln>
                <a:effectLst/>
              </p:spPr>
              <p:txBody>
                <a:bodyPr wrap="none" lIns="0" tIns="0" rIns="0" bIns="0" anchor="ctr">
                  <a:spAutoFit/>
                </a:bodyPr>
                <a:lstStyle/>
                <a:p>
                  <a:endParaRPr lang="en-US"/>
                </a:p>
              </p:txBody>
            </p:sp>
            <p:sp>
              <p:nvSpPr>
                <p:cNvPr id="356761" name="Line 409"/>
                <p:cNvSpPr>
                  <a:spLocks noChangeShapeType="1"/>
                </p:cNvSpPr>
                <p:nvPr/>
              </p:nvSpPr>
              <p:spPr bwMode="auto">
                <a:xfrm>
                  <a:off x="144" y="1810"/>
                  <a:ext cx="881" cy="0"/>
                </a:xfrm>
                <a:prstGeom prst="line">
                  <a:avLst/>
                </a:prstGeom>
                <a:noFill/>
                <a:ln w="28575">
                  <a:solidFill>
                    <a:schemeClr val="tx1"/>
                  </a:solidFill>
                  <a:round/>
                  <a:headEnd type="none" w="sm" len="sm"/>
                  <a:tailEnd type="none" w="lg" len="lg"/>
                </a:ln>
                <a:effectLst/>
              </p:spPr>
              <p:txBody>
                <a:bodyPr wrap="none" lIns="0" tIns="0" rIns="0" bIns="0" anchor="ctr">
                  <a:spAutoFit/>
                </a:bodyPr>
                <a:lstStyle/>
                <a:p>
                  <a:endParaRPr lang="en-US"/>
                </a:p>
              </p:txBody>
            </p:sp>
            <p:sp>
              <p:nvSpPr>
                <p:cNvPr id="356762" name="Line 410"/>
                <p:cNvSpPr>
                  <a:spLocks noChangeShapeType="1"/>
                </p:cNvSpPr>
                <p:nvPr/>
              </p:nvSpPr>
              <p:spPr bwMode="auto">
                <a:xfrm>
                  <a:off x="144" y="1680"/>
                  <a:ext cx="881" cy="0"/>
                </a:xfrm>
                <a:prstGeom prst="line">
                  <a:avLst/>
                </a:prstGeom>
                <a:noFill/>
                <a:ln w="28575">
                  <a:solidFill>
                    <a:schemeClr val="tx1"/>
                  </a:solidFill>
                  <a:round/>
                  <a:headEnd type="none" w="sm" len="sm"/>
                  <a:tailEnd type="none" w="lg" len="lg"/>
                </a:ln>
                <a:effectLst/>
              </p:spPr>
              <p:txBody>
                <a:bodyPr lIns="0" tIns="0" rIns="0" bIns="0" anchor="ctr">
                  <a:spAutoFit/>
                </a:bodyPr>
                <a:lstStyle/>
                <a:p>
                  <a:endParaRPr lang="en-US"/>
                </a:p>
              </p:txBody>
            </p:sp>
          </p:grpSp>
          <p:grpSp>
            <p:nvGrpSpPr>
              <p:cNvPr id="356763" name="Group 411"/>
              <p:cNvGrpSpPr/>
              <p:nvPr/>
            </p:nvGrpSpPr>
            <p:grpSpPr bwMode="auto">
              <a:xfrm>
                <a:off x="2252" y="1581"/>
                <a:ext cx="302" cy="175"/>
                <a:chOff x="144" y="1440"/>
                <a:chExt cx="881" cy="510"/>
              </a:xfrm>
            </p:grpSpPr>
            <p:sp>
              <p:nvSpPr>
                <p:cNvPr id="356764" name="Rectangle 412"/>
                <p:cNvSpPr>
                  <a:spLocks noChangeArrowheads="1"/>
                </p:cNvSpPr>
                <p:nvPr/>
              </p:nvSpPr>
              <p:spPr bwMode="auto">
                <a:xfrm>
                  <a:off x="144" y="1440"/>
                  <a:ext cx="881" cy="510"/>
                </a:xfrm>
                <a:prstGeom prst="rect">
                  <a:avLst/>
                </a:prstGeom>
                <a:noFill/>
                <a:ln w="28575">
                  <a:solidFill>
                    <a:schemeClr val="tx1"/>
                  </a:solidFill>
                  <a:miter lim="800000"/>
                  <a:headEnd type="none" w="sm" len="sm"/>
                  <a:tailEnd type="none" w="lg" len="lg"/>
                </a:ln>
                <a:effectLst/>
              </p:spPr>
              <p:txBody>
                <a:bodyPr wrap="none" lIns="0" tIns="0" rIns="0" bIns="0" anchor="ctr">
                  <a:spAutoFit/>
                </a:bodyPr>
                <a:lstStyle/>
                <a:p>
                  <a:endParaRPr lang="en-US"/>
                </a:p>
              </p:txBody>
            </p:sp>
            <p:sp>
              <p:nvSpPr>
                <p:cNvPr id="356765" name="Line 413"/>
                <p:cNvSpPr>
                  <a:spLocks noChangeShapeType="1"/>
                </p:cNvSpPr>
                <p:nvPr/>
              </p:nvSpPr>
              <p:spPr bwMode="auto">
                <a:xfrm>
                  <a:off x="144" y="1810"/>
                  <a:ext cx="881" cy="0"/>
                </a:xfrm>
                <a:prstGeom prst="line">
                  <a:avLst/>
                </a:prstGeom>
                <a:noFill/>
                <a:ln w="28575">
                  <a:solidFill>
                    <a:schemeClr val="tx1"/>
                  </a:solidFill>
                  <a:round/>
                  <a:headEnd type="none" w="sm" len="sm"/>
                  <a:tailEnd type="none" w="lg" len="lg"/>
                </a:ln>
                <a:effectLst/>
              </p:spPr>
              <p:txBody>
                <a:bodyPr wrap="none" lIns="0" tIns="0" rIns="0" bIns="0" anchor="ctr">
                  <a:spAutoFit/>
                </a:bodyPr>
                <a:lstStyle/>
                <a:p>
                  <a:endParaRPr lang="en-US"/>
                </a:p>
              </p:txBody>
            </p:sp>
            <p:sp>
              <p:nvSpPr>
                <p:cNvPr id="356766" name="Line 414"/>
                <p:cNvSpPr>
                  <a:spLocks noChangeShapeType="1"/>
                </p:cNvSpPr>
                <p:nvPr/>
              </p:nvSpPr>
              <p:spPr bwMode="auto">
                <a:xfrm>
                  <a:off x="144" y="1680"/>
                  <a:ext cx="881" cy="0"/>
                </a:xfrm>
                <a:prstGeom prst="line">
                  <a:avLst/>
                </a:prstGeom>
                <a:noFill/>
                <a:ln w="28575">
                  <a:solidFill>
                    <a:schemeClr val="tx1"/>
                  </a:solidFill>
                  <a:round/>
                  <a:headEnd type="none" w="sm" len="sm"/>
                  <a:tailEnd type="none" w="lg" len="lg"/>
                </a:ln>
                <a:effectLst/>
              </p:spPr>
              <p:txBody>
                <a:bodyPr lIns="0" tIns="0" rIns="0" bIns="0" anchor="ctr">
                  <a:spAutoFit/>
                </a:bodyPr>
                <a:lstStyle/>
                <a:p>
                  <a:endParaRPr lang="en-US"/>
                </a:p>
              </p:txBody>
            </p:sp>
          </p:grpSp>
          <p:sp>
            <p:nvSpPr>
              <p:cNvPr id="356767" name="Line 415"/>
              <p:cNvSpPr>
                <a:spLocks noChangeShapeType="1"/>
              </p:cNvSpPr>
              <p:nvPr/>
            </p:nvSpPr>
            <p:spPr bwMode="auto">
              <a:xfrm flipH="1" flipV="1">
                <a:off x="1463" y="1406"/>
                <a:ext cx="312" cy="257"/>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56768" name="Line 416"/>
              <p:cNvSpPr>
                <a:spLocks noChangeShapeType="1"/>
              </p:cNvSpPr>
              <p:nvPr/>
            </p:nvSpPr>
            <p:spPr bwMode="auto">
              <a:xfrm flipV="1">
                <a:off x="1611" y="1160"/>
                <a:ext cx="339" cy="153"/>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56769" name="Line 417"/>
              <p:cNvSpPr>
                <a:spLocks noChangeShapeType="1"/>
              </p:cNvSpPr>
              <p:nvPr/>
            </p:nvSpPr>
            <p:spPr bwMode="auto">
              <a:xfrm flipV="1">
                <a:off x="1950" y="1663"/>
                <a:ext cx="302" cy="82"/>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56770" name="Line 418"/>
              <p:cNvSpPr>
                <a:spLocks noChangeShapeType="1"/>
              </p:cNvSpPr>
              <p:nvPr/>
            </p:nvSpPr>
            <p:spPr bwMode="auto">
              <a:xfrm flipV="1">
                <a:off x="1775" y="1247"/>
                <a:ext cx="329" cy="416"/>
              </a:xfrm>
              <a:prstGeom prst="line">
                <a:avLst/>
              </a:prstGeom>
              <a:noFill/>
              <a:ln w="28575">
                <a:solidFill>
                  <a:schemeClr val="tx1"/>
                </a:solidFill>
                <a:round/>
                <a:headEnd type="none" w="sm" len="sm"/>
                <a:tailEnd type="none" w="lg" len="lg"/>
              </a:ln>
              <a:effectLst/>
            </p:spPr>
            <p:txBody>
              <a:bodyPr wrap="none" anchor="ctr"/>
              <a:lstStyle/>
              <a:p>
                <a:endParaRPr lang="en-US"/>
              </a:p>
            </p:txBody>
          </p:sp>
        </p:grpSp>
        <p:sp>
          <p:nvSpPr>
            <p:cNvPr id="356771" name="Text Box 419"/>
            <p:cNvSpPr txBox="1">
              <a:spLocks noChangeArrowheads="1"/>
            </p:cNvSpPr>
            <p:nvPr/>
          </p:nvSpPr>
          <p:spPr bwMode="auto">
            <a:xfrm>
              <a:off x="3231" y="3490"/>
              <a:ext cx="1132" cy="231"/>
            </a:xfrm>
            <a:prstGeom prst="rect">
              <a:avLst/>
            </a:prstGeom>
            <a:noFill/>
            <a:ln w="28575">
              <a:noFill/>
              <a:miter lim="800000"/>
              <a:headEnd type="none" w="sm" len="sm"/>
              <a:tailEnd type="none" w="lg" len="lg"/>
            </a:ln>
            <a:effectLst/>
          </p:spPr>
          <p:txBody>
            <a:bodyPr wrap="none">
              <a:spAutoFit/>
            </a:bodyPr>
            <a:lstStyle/>
            <a:p>
              <a:pPr algn="ctr"/>
              <a:r>
                <a:rPr lang="en-US" altLang="zh-CN" sz="1800">
                  <a:ea typeface="宋体" panose="02010600030101010101" pitchFamily="2" charset="-122"/>
                </a:rPr>
                <a:t>Class Diagrams</a:t>
              </a:r>
              <a:endParaRPr lang="en-US" altLang="zh-CN" sz="1800">
                <a:ea typeface="宋体" panose="02010600030101010101" pitchFamily="2" charset="-122"/>
              </a:endParaRPr>
            </a:p>
          </p:txBody>
        </p:sp>
      </p:grpSp>
      <p:sp>
        <p:nvSpPr>
          <p:cNvPr id="356772" name="Oval 420"/>
          <p:cNvSpPr>
            <a:spLocks noChangeArrowheads="1"/>
          </p:cNvSpPr>
          <p:nvPr/>
        </p:nvSpPr>
        <p:spPr bwMode="auto">
          <a:xfrm>
            <a:off x="695325" y="3521125"/>
            <a:ext cx="1222375" cy="584200"/>
          </a:xfrm>
          <a:prstGeom prst="ellipse">
            <a:avLst/>
          </a:prstGeom>
          <a:noFill/>
          <a:ln w="28575">
            <a:solidFill>
              <a:schemeClr val="folHlink"/>
            </a:solidFill>
            <a:round/>
            <a:headEnd type="none" w="sm" len="sm"/>
            <a:tailEnd type="none" w="lg" len="lg"/>
          </a:ln>
          <a:effectLst/>
        </p:spPr>
        <p:txBody>
          <a:bodyPr wrap="none" anchor="ctr"/>
          <a:lstStyle/>
          <a:p>
            <a:endParaRPr lang="en-US"/>
          </a:p>
        </p:txBody>
      </p:sp>
      <p:grpSp>
        <p:nvGrpSpPr>
          <p:cNvPr id="356773" name="Group 421"/>
          <p:cNvGrpSpPr/>
          <p:nvPr/>
        </p:nvGrpSpPr>
        <p:grpSpPr bwMode="auto">
          <a:xfrm>
            <a:off x="1325563" y="4105325"/>
            <a:ext cx="846137" cy="1460500"/>
            <a:chOff x="835" y="2408"/>
            <a:chExt cx="533" cy="920"/>
          </a:xfrm>
        </p:grpSpPr>
        <p:sp>
          <p:nvSpPr>
            <p:cNvPr id="356774" name="Rectangle 422"/>
            <p:cNvSpPr>
              <a:spLocks noChangeArrowheads="1"/>
            </p:cNvSpPr>
            <p:nvPr/>
          </p:nvSpPr>
          <p:spPr bwMode="auto">
            <a:xfrm>
              <a:off x="835" y="2408"/>
              <a:ext cx="533" cy="920"/>
            </a:xfrm>
            <a:prstGeom prst="rect">
              <a:avLst/>
            </a:prstGeom>
            <a:noFill/>
            <a:ln w="28575">
              <a:solidFill>
                <a:schemeClr val="tx1"/>
              </a:solidFill>
              <a:miter lim="800000"/>
              <a:headEnd type="none" w="sm" len="sm"/>
              <a:tailEnd type="none" w="lg" len="lg"/>
            </a:ln>
            <a:effectLst/>
          </p:spPr>
          <p:txBody>
            <a:bodyPr wrap="none" anchor="ctr"/>
            <a:lstStyle/>
            <a:p>
              <a:endParaRPr lang="en-US"/>
            </a:p>
          </p:txBody>
        </p:sp>
        <p:sp>
          <p:nvSpPr>
            <p:cNvPr id="356775" name="Line 423"/>
            <p:cNvSpPr>
              <a:spLocks noChangeShapeType="1"/>
            </p:cNvSpPr>
            <p:nvPr/>
          </p:nvSpPr>
          <p:spPr bwMode="auto">
            <a:xfrm>
              <a:off x="1190" y="2408"/>
              <a:ext cx="178" cy="184"/>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56776" name="Line 424"/>
            <p:cNvSpPr>
              <a:spLocks noChangeShapeType="1"/>
            </p:cNvSpPr>
            <p:nvPr/>
          </p:nvSpPr>
          <p:spPr bwMode="auto">
            <a:xfrm>
              <a:off x="1190" y="2408"/>
              <a:ext cx="0" cy="184"/>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56777" name="Line 425"/>
            <p:cNvSpPr>
              <a:spLocks noChangeShapeType="1"/>
            </p:cNvSpPr>
            <p:nvPr/>
          </p:nvSpPr>
          <p:spPr bwMode="auto">
            <a:xfrm flipH="1">
              <a:off x="1190" y="2592"/>
              <a:ext cx="178"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56778" name="Line 426"/>
            <p:cNvSpPr>
              <a:spLocks noChangeShapeType="1"/>
            </p:cNvSpPr>
            <p:nvPr/>
          </p:nvSpPr>
          <p:spPr bwMode="auto">
            <a:xfrm>
              <a:off x="894" y="2715"/>
              <a:ext cx="415"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56779" name="Line 427"/>
            <p:cNvSpPr>
              <a:spLocks noChangeShapeType="1"/>
            </p:cNvSpPr>
            <p:nvPr/>
          </p:nvSpPr>
          <p:spPr bwMode="auto">
            <a:xfrm>
              <a:off x="894" y="2776"/>
              <a:ext cx="415"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56780" name="Line 428"/>
            <p:cNvSpPr>
              <a:spLocks noChangeShapeType="1"/>
            </p:cNvSpPr>
            <p:nvPr/>
          </p:nvSpPr>
          <p:spPr bwMode="auto">
            <a:xfrm>
              <a:off x="894" y="2837"/>
              <a:ext cx="415"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56781" name="Line 429"/>
            <p:cNvSpPr>
              <a:spLocks noChangeShapeType="1"/>
            </p:cNvSpPr>
            <p:nvPr/>
          </p:nvSpPr>
          <p:spPr bwMode="auto">
            <a:xfrm>
              <a:off x="894" y="2960"/>
              <a:ext cx="415"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56782" name="Line 430"/>
            <p:cNvSpPr>
              <a:spLocks noChangeShapeType="1"/>
            </p:cNvSpPr>
            <p:nvPr/>
          </p:nvSpPr>
          <p:spPr bwMode="auto">
            <a:xfrm>
              <a:off x="894" y="2899"/>
              <a:ext cx="415"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56783" name="Line 431"/>
            <p:cNvSpPr>
              <a:spLocks noChangeShapeType="1"/>
            </p:cNvSpPr>
            <p:nvPr/>
          </p:nvSpPr>
          <p:spPr bwMode="auto">
            <a:xfrm>
              <a:off x="894" y="3021"/>
              <a:ext cx="415"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56784" name="Line 432"/>
            <p:cNvSpPr>
              <a:spLocks noChangeShapeType="1"/>
            </p:cNvSpPr>
            <p:nvPr/>
          </p:nvSpPr>
          <p:spPr bwMode="auto">
            <a:xfrm>
              <a:off x="894" y="3083"/>
              <a:ext cx="415"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56785" name="Line 433"/>
            <p:cNvSpPr>
              <a:spLocks noChangeShapeType="1"/>
            </p:cNvSpPr>
            <p:nvPr/>
          </p:nvSpPr>
          <p:spPr bwMode="auto">
            <a:xfrm>
              <a:off x="894" y="3144"/>
              <a:ext cx="415"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56786" name="Line 434"/>
            <p:cNvSpPr>
              <a:spLocks noChangeShapeType="1"/>
            </p:cNvSpPr>
            <p:nvPr/>
          </p:nvSpPr>
          <p:spPr bwMode="auto">
            <a:xfrm>
              <a:off x="894" y="3205"/>
              <a:ext cx="415"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56787" name="Line 435"/>
            <p:cNvSpPr>
              <a:spLocks noChangeShapeType="1"/>
            </p:cNvSpPr>
            <p:nvPr/>
          </p:nvSpPr>
          <p:spPr bwMode="auto">
            <a:xfrm>
              <a:off x="894" y="3267"/>
              <a:ext cx="415"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56788" name="Line 436"/>
            <p:cNvSpPr>
              <a:spLocks noChangeShapeType="1"/>
            </p:cNvSpPr>
            <p:nvPr/>
          </p:nvSpPr>
          <p:spPr bwMode="auto">
            <a:xfrm>
              <a:off x="894" y="2653"/>
              <a:ext cx="415"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56789" name="Line 437"/>
            <p:cNvSpPr>
              <a:spLocks noChangeShapeType="1"/>
            </p:cNvSpPr>
            <p:nvPr/>
          </p:nvSpPr>
          <p:spPr bwMode="auto">
            <a:xfrm>
              <a:off x="894" y="2531"/>
              <a:ext cx="258"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56790" name="Line 438"/>
            <p:cNvSpPr>
              <a:spLocks noChangeShapeType="1"/>
            </p:cNvSpPr>
            <p:nvPr/>
          </p:nvSpPr>
          <p:spPr bwMode="auto">
            <a:xfrm>
              <a:off x="894" y="2469"/>
              <a:ext cx="258"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56791" name="Line 439"/>
            <p:cNvSpPr>
              <a:spLocks noChangeShapeType="1"/>
            </p:cNvSpPr>
            <p:nvPr/>
          </p:nvSpPr>
          <p:spPr bwMode="auto">
            <a:xfrm>
              <a:off x="894" y="2592"/>
              <a:ext cx="258" cy="0"/>
            </a:xfrm>
            <a:prstGeom prst="line">
              <a:avLst/>
            </a:prstGeom>
            <a:noFill/>
            <a:ln w="28575">
              <a:solidFill>
                <a:schemeClr val="tx1"/>
              </a:solidFill>
              <a:round/>
              <a:headEnd type="none" w="sm" len="sm"/>
              <a:tailEnd type="none" w="lg" len="lg"/>
            </a:ln>
            <a:effectLst/>
          </p:spPr>
          <p:txBody>
            <a:bodyPr wrap="none" anchor="ctr"/>
            <a:lstStyle/>
            <a:p>
              <a:endParaRPr lang="en-US"/>
            </a:p>
          </p:txBody>
        </p:sp>
      </p:grpSp>
      <p:sp>
        <p:nvSpPr>
          <p:cNvPr id="356792" name="Text Box 440"/>
          <p:cNvSpPr txBox="1">
            <a:spLocks noChangeArrowheads="1"/>
          </p:cNvSpPr>
          <p:nvPr/>
        </p:nvSpPr>
        <p:spPr bwMode="auto">
          <a:xfrm>
            <a:off x="987425" y="5654725"/>
            <a:ext cx="1549400" cy="366713"/>
          </a:xfrm>
          <a:prstGeom prst="rect">
            <a:avLst/>
          </a:prstGeom>
          <a:noFill/>
          <a:ln w="12700">
            <a:noFill/>
            <a:miter lim="800000"/>
            <a:headEnd type="none" w="sm" len="sm"/>
            <a:tailEnd type="none" w="lg" len="lg"/>
          </a:ln>
          <a:effectLst/>
        </p:spPr>
        <p:txBody>
          <a:bodyPr>
            <a:spAutoFit/>
          </a:bodyPr>
          <a:lstStyle/>
          <a:p>
            <a:pPr algn="ctr">
              <a:spcBef>
                <a:spcPct val="50000"/>
              </a:spcBef>
            </a:pPr>
            <a:r>
              <a:rPr lang="en-US" altLang="zh-CN" sz="1800">
                <a:ea typeface="宋体" panose="02010600030101010101" pitchFamily="2" charset="-122"/>
              </a:rPr>
              <a:t>Use Case</a:t>
            </a:r>
            <a:endParaRPr lang="en-US" altLang="zh-CN" sz="1800">
              <a:ea typeface="宋体" panose="02010600030101010101" pitchFamily="2" charset="-122"/>
            </a:endParaRPr>
          </a:p>
        </p:txBody>
      </p:sp>
      <p:sp>
        <p:nvSpPr>
          <p:cNvPr id="356793" name="Text Box 441"/>
          <p:cNvSpPr txBox="1">
            <a:spLocks noChangeArrowheads="1"/>
          </p:cNvSpPr>
          <p:nvPr/>
        </p:nvSpPr>
        <p:spPr bwMode="auto">
          <a:xfrm>
            <a:off x="6029325" y="4383138"/>
            <a:ext cx="2582863" cy="574675"/>
          </a:xfrm>
          <a:prstGeom prst="rect">
            <a:avLst/>
          </a:prstGeom>
          <a:noFill/>
          <a:ln w="12700">
            <a:noFill/>
            <a:miter lim="800000"/>
            <a:headEnd type="none" w="sm" len="sm"/>
            <a:tailEnd type="none" w="lg" len="lg"/>
          </a:ln>
          <a:effectLst/>
        </p:spPr>
        <p:txBody>
          <a:bodyPr>
            <a:spAutoFit/>
          </a:bodyPr>
          <a:lstStyle/>
          <a:p>
            <a:pPr algn="ctr">
              <a:lnSpc>
                <a:spcPts val="1900"/>
              </a:lnSpc>
              <a:spcBef>
                <a:spcPct val="50000"/>
              </a:spcBef>
            </a:pPr>
            <a:r>
              <a:rPr lang="en-US" altLang="zh-CN" sz="1800">
                <a:ea typeface="宋体" panose="02010600030101010101" pitchFamily="2" charset="-122"/>
              </a:rPr>
              <a:t>Communication Diagrams</a:t>
            </a:r>
            <a:endParaRPr lang="en-US" altLang="zh-CN" sz="1800">
              <a:ea typeface="宋体" panose="02010600030101010101" pitchFamily="2" charset="-122"/>
            </a:endParaRPr>
          </a:p>
        </p:txBody>
      </p:sp>
      <p:grpSp>
        <p:nvGrpSpPr>
          <p:cNvPr id="356794" name="Group 442"/>
          <p:cNvGrpSpPr/>
          <p:nvPr/>
        </p:nvGrpSpPr>
        <p:grpSpPr bwMode="auto">
          <a:xfrm>
            <a:off x="6343650" y="3406825"/>
            <a:ext cx="1474788" cy="981075"/>
            <a:chOff x="3996" y="1914"/>
            <a:chExt cx="929" cy="618"/>
          </a:xfrm>
        </p:grpSpPr>
        <p:grpSp>
          <p:nvGrpSpPr>
            <p:cNvPr id="356795" name="Group 443"/>
            <p:cNvGrpSpPr/>
            <p:nvPr/>
          </p:nvGrpSpPr>
          <p:grpSpPr bwMode="auto">
            <a:xfrm>
              <a:off x="3996" y="1914"/>
              <a:ext cx="99" cy="148"/>
              <a:chOff x="7654" y="3380"/>
              <a:chExt cx="554" cy="754"/>
            </a:xfrm>
          </p:grpSpPr>
          <p:sp>
            <p:nvSpPr>
              <p:cNvPr id="356796" name="Oval 444"/>
              <p:cNvSpPr>
                <a:spLocks noChangeArrowheads="1"/>
              </p:cNvSpPr>
              <p:nvPr/>
            </p:nvSpPr>
            <p:spPr bwMode="auto">
              <a:xfrm>
                <a:off x="7805" y="3380"/>
                <a:ext cx="253" cy="248"/>
              </a:xfrm>
              <a:prstGeom prst="ellipse">
                <a:avLst/>
              </a:prstGeom>
              <a:noFill/>
              <a:ln w="28575">
                <a:solidFill>
                  <a:schemeClr val="tx1"/>
                </a:solidFill>
                <a:round/>
              </a:ln>
            </p:spPr>
            <p:txBody>
              <a:bodyPr/>
              <a:lstStyle/>
              <a:p>
                <a:endParaRPr lang="en-US"/>
              </a:p>
            </p:txBody>
          </p:sp>
          <p:sp>
            <p:nvSpPr>
              <p:cNvPr id="356797" name="Line 445"/>
              <p:cNvSpPr>
                <a:spLocks noChangeShapeType="1"/>
              </p:cNvSpPr>
              <p:nvPr/>
            </p:nvSpPr>
            <p:spPr bwMode="auto">
              <a:xfrm>
                <a:off x="7931" y="3630"/>
                <a:ext cx="1" cy="232"/>
              </a:xfrm>
              <a:prstGeom prst="line">
                <a:avLst/>
              </a:prstGeom>
              <a:noFill/>
              <a:ln w="28575">
                <a:solidFill>
                  <a:schemeClr val="tx1"/>
                </a:solidFill>
                <a:round/>
              </a:ln>
            </p:spPr>
            <p:txBody>
              <a:bodyPr/>
              <a:lstStyle/>
              <a:p>
                <a:endParaRPr lang="en-US"/>
              </a:p>
            </p:txBody>
          </p:sp>
          <p:sp>
            <p:nvSpPr>
              <p:cNvPr id="356798" name="Line 446"/>
              <p:cNvSpPr>
                <a:spLocks noChangeShapeType="1"/>
              </p:cNvSpPr>
              <p:nvPr/>
            </p:nvSpPr>
            <p:spPr bwMode="auto">
              <a:xfrm>
                <a:off x="7731" y="3695"/>
                <a:ext cx="401" cy="1"/>
              </a:xfrm>
              <a:prstGeom prst="line">
                <a:avLst/>
              </a:prstGeom>
              <a:noFill/>
              <a:ln w="28575">
                <a:solidFill>
                  <a:schemeClr val="tx1"/>
                </a:solidFill>
                <a:round/>
              </a:ln>
            </p:spPr>
            <p:txBody>
              <a:bodyPr/>
              <a:lstStyle/>
              <a:p>
                <a:endParaRPr lang="en-US"/>
              </a:p>
            </p:txBody>
          </p:sp>
          <p:sp>
            <p:nvSpPr>
              <p:cNvPr id="356799" name="Freeform 447"/>
              <p:cNvSpPr/>
              <p:nvPr/>
            </p:nvSpPr>
            <p:spPr bwMode="auto">
              <a:xfrm>
                <a:off x="7654" y="3862"/>
                <a:ext cx="554" cy="272"/>
              </a:xfrm>
              <a:custGeom>
                <a:avLst/>
                <a:gdLst/>
                <a:ahLst/>
                <a:cxnLst>
                  <a:cxn ang="0">
                    <a:pos x="0" y="54"/>
                  </a:cxn>
                  <a:cxn ang="0">
                    <a:pos x="54" y="0"/>
                  </a:cxn>
                  <a:cxn ang="0">
                    <a:pos x="108" y="54"/>
                  </a:cxn>
                </a:cxnLst>
                <a:rect l="0" t="0" r="r" b="b"/>
                <a:pathLst>
                  <a:path w="108" h="54">
                    <a:moveTo>
                      <a:pt x="0" y="54"/>
                    </a:moveTo>
                    <a:lnTo>
                      <a:pt x="54" y="0"/>
                    </a:lnTo>
                    <a:lnTo>
                      <a:pt x="108" y="54"/>
                    </a:lnTo>
                  </a:path>
                </a:pathLst>
              </a:custGeom>
              <a:noFill/>
              <a:ln w="28575" cmpd="sng">
                <a:solidFill>
                  <a:schemeClr val="tx1"/>
                </a:solidFill>
                <a:prstDash val="solid"/>
                <a:round/>
              </a:ln>
            </p:spPr>
            <p:txBody>
              <a:bodyPr/>
              <a:lstStyle/>
              <a:p>
                <a:endParaRPr lang="en-US"/>
              </a:p>
            </p:txBody>
          </p:sp>
        </p:grpSp>
        <p:sp>
          <p:nvSpPr>
            <p:cNvPr id="356800" name="Line 448"/>
            <p:cNvSpPr>
              <a:spLocks noChangeShapeType="1"/>
            </p:cNvSpPr>
            <p:nvPr/>
          </p:nvSpPr>
          <p:spPr bwMode="auto">
            <a:xfrm>
              <a:off x="4061" y="2081"/>
              <a:ext cx="226" cy="261"/>
            </a:xfrm>
            <a:prstGeom prst="line">
              <a:avLst/>
            </a:prstGeom>
            <a:noFill/>
            <a:ln w="28575">
              <a:solidFill>
                <a:schemeClr val="tx1"/>
              </a:solidFill>
              <a:round/>
              <a:headEnd type="none" w="sm" len="sm"/>
              <a:tailEnd type="arrow" w="med" len="med"/>
            </a:ln>
            <a:effectLst/>
          </p:spPr>
          <p:txBody>
            <a:bodyPr wrap="none" lIns="0" tIns="0" rIns="0" bIns="0" anchor="ctr"/>
            <a:lstStyle/>
            <a:p>
              <a:endParaRPr lang="en-US"/>
            </a:p>
          </p:txBody>
        </p:sp>
        <p:sp>
          <p:nvSpPr>
            <p:cNvPr id="356801" name="Line 449"/>
            <p:cNvSpPr>
              <a:spLocks noChangeShapeType="1"/>
            </p:cNvSpPr>
            <p:nvPr/>
          </p:nvSpPr>
          <p:spPr bwMode="auto">
            <a:xfrm flipV="1">
              <a:off x="4107" y="1974"/>
              <a:ext cx="280" cy="36"/>
            </a:xfrm>
            <a:prstGeom prst="line">
              <a:avLst/>
            </a:prstGeom>
            <a:noFill/>
            <a:ln w="28575">
              <a:solidFill>
                <a:schemeClr val="tx1"/>
              </a:solidFill>
              <a:round/>
              <a:headEnd type="none" w="sm" len="sm"/>
              <a:tailEnd type="arrow" w="med" len="med"/>
            </a:ln>
            <a:effectLst/>
          </p:spPr>
          <p:txBody>
            <a:bodyPr wrap="none" lIns="0" tIns="0" rIns="0" bIns="0" anchor="ctr"/>
            <a:lstStyle/>
            <a:p>
              <a:endParaRPr lang="en-US"/>
            </a:p>
          </p:txBody>
        </p:sp>
        <p:sp>
          <p:nvSpPr>
            <p:cNvPr id="356802" name="Line 450"/>
            <p:cNvSpPr>
              <a:spLocks noChangeShapeType="1"/>
            </p:cNvSpPr>
            <p:nvPr/>
          </p:nvSpPr>
          <p:spPr bwMode="auto">
            <a:xfrm>
              <a:off x="4357" y="2416"/>
              <a:ext cx="309" cy="66"/>
            </a:xfrm>
            <a:prstGeom prst="line">
              <a:avLst/>
            </a:prstGeom>
            <a:noFill/>
            <a:ln w="28575">
              <a:solidFill>
                <a:schemeClr val="tx1"/>
              </a:solidFill>
              <a:round/>
              <a:headEnd type="none" w="sm" len="sm"/>
              <a:tailEnd type="arrow" w="med" len="med"/>
            </a:ln>
            <a:effectLst/>
          </p:spPr>
          <p:txBody>
            <a:bodyPr wrap="none" lIns="0" tIns="0" rIns="0" bIns="0" anchor="ctr"/>
            <a:lstStyle/>
            <a:p>
              <a:endParaRPr lang="en-US"/>
            </a:p>
          </p:txBody>
        </p:sp>
        <p:sp>
          <p:nvSpPr>
            <p:cNvPr id="356803" name="Line 451"/>
            <p:cNvSpPr>
              <a:spLocks noChangeShapeType="1"/>
            </p:cNvSpPr>
            <p:nvPr/>
          </p:nvSpPr>
          <p:spPr bwMode="auto">
            <a:xfrm flipV="1">
              <a:off x="4357" y="2285"/>
              <a:ext cx="346" cy="107"/>
            </a:xfrm>
            <a:prstGeom prst="line">
              <a:avLst/>
            </a:prstGeom>
            <a:noFill/>
            <a:ln w="28575">
              <a:solidFill>
                <a:schemeClr val="tx1"/>
              </a:solidFill>
              <a:round/>
              <a:headEnd type="none" w="sm" len="sm"/>
              <a:tailEnd type="arrow" w="med" len="med"/>
            </a:ln>
            <a:effectLst/>
          </p:spPr>
          <p:txBody>
            <a:bodyPr wrap="none" lIns="0" tIns="0" rIns="0" bIns="0" anchor="ctr"/>
            <a:lstStyle/>
            <a:p>
              <a:endParaRPr lang="en-US"/>
            </a:p>
          </p:txBody>
        </p:sp>
        <p:sp>
          <p:nvSpPr>
            <p:cNvPr id="356804" name="Line 452"/>
            <p:cNvSpPr>
              <a:spLocks noChangeShapeType="1"/>
            </p:cNvSpPr>
            <p:nvPr/>
          </p:nvSpPr>
          <p:spPr bwMode="auto">
            <a:xfrm flipV="1">
              <a:off x="4783" y="2016"/>
              <a:ext cx="80" cy="203"/>
            </a:xfrm>
            <a:prstGeom prst="line">
              <a:avLst/>
            </a:prstGeom>
            <a:noFill/>
            <a:ln w="28575">
              <a:solidFill>
                <a:schemeClr val="tx1"/>
              </a:solidFill>
              <a:round/>
              <a:headEnd type="none" w="sm" len="sm"/>
              <a:tailEnd type="arrow" w="med" len="med"/>
            </a:ln>
            <a:effectLst/>
          </p:spPr>
          <p:txBody>
            <a:bodyPr wrap="none" lIns="0" tIns="0" rIns="0" bIns="0" anchor="ctr"/>
            <a:lstStyle/>
            <a:p>
              <a:endParaRPr lang="en-US"/>
            </a:p>
          </p:txBody>
        </p:sp>
        <p:sp>
          <p:nvSpPr>
            <p:cNvPr id="356805" name="Line 453"/>
            <p:cNvSpPr>
              <a:spLocks noChangeShapeType="1"/>
            </p:cNvSpPr>
            <p:nvPr/>
          </p:nvSpPr>
          <p:spPr bwMode="auto">
            <a:xfrm flipH="1">
              <a:off x="4327" y="2026"/>
              <a:ext cx="148" cy="318"/>
            </a:xfrm>
            <a:prstGeom prst="line">
              <a:avLst/>
            </a:prstGeom>
            <a:noFill/>
            <a:ln w="28575">
              <a:solidFill>
                <a:schemeClr val="tx1"/>
              </a:solidFill>
              <a:round/>
              <a:headEnd type="none" w="sm" len="sm"/>
              <a:tailEnd type="arrow" w="med" len="med"/>
            </a:ln>
            <a:effectLst/>
          </p:spPr>
          <p:txBody>
            <a:bodyPr wrap="none" lIns="0" tIns="0" rIns="0" bIns="0" anchor="ctr"/>
            <a:lstStyle/>
            <a:p>
              <a:endParaRPr lang="en-US"/>
            </a:p>
          </p:txBody>
        </p:sp>
        <p:sp>
          <p:nvSpPr>
            <p:cNvPr id="356806" name="Rectangle 454"/>
            <p:cNvSpPr>
              <a:spLocks noChangeArrowheads="1"/>
            </p:cNvSpPr>
            <p:nvPr/>
          </p:nvSpPr>
          <p:spPr bwMode="auto">
            <a:xfrm>
              <a:off x="4384" y="1929"/>
              <a:ext cx="121" cy="97"/>
            </a:xfrm>
            <a:prstGeom prst="rect">
              <a:avLst/>
            </a:prstGeom>
            <a:noFill/>
            <a:ln w="28575">
              <a:solidFill>
                <a:schemeClr val="tx1"/>
              </a:solidFill>
              <a:miter lim="800000"/>
            </a:ln>
            <a:effectLst/>
          </p:spPr>
          <p:txBody>
            <a:bodyPr wrap="none" lIns="107950" tIns="53975" rIns="107950" bIns="53975" anchor="ctr"/>
            <a:lstStyle/>
            <a:p>
              <a:endParaRPr lang="en-US"/>
            </a:p>
          </p:txBody>
        </p:sp>
        <p:sp>
          <p:nvSpPr>
            <p:cNvPr id="356807" name="Rectangle 455"/>
            <p:cNvSpPr>
              <a:spLocks noChangeArrowheads="1"/>
            </p:cNvSpPr>
            <p:nvPr/>
          </p:nvSpPr>
          <p:spPr bwMode="auto">
            <a:xfrm>
              <a:off x="4233" y="2352"/>
              <a:ext cx="121" cy="98"/>
            </a:xfrm>
            <a:prstGeom prst="rect">
              <a:avLst/>
            </a:prstGeom>
            <a:noFill/>
            <a:ln w="28575">
              <a:solidFill>
                <a:schemeClr val="tx1"/>
              </a:solidFill>
              <a:miter lim="800000"/>
            </a:ln>
            <a:effectLst/>
          </p:spPr>
          <p:txBody>
            <a:bodyPr wrap="none" lIns="107950" tIns="53975" rIns="107950" bIns="53975" anchor="ctr"/>
            <a:lstStyle/>
            <a:p>
              <a:endParaRPr lang="en-US"/>
            </a:p>
          </p:txBody>
        </p:sp>
        <p:sp>
          <p:nvSpPr>
            <p:cNvPr id="356808" name="Rectangle 456"/>
            <p:cNvSpPr>
              <a:spLocks noChangeArrowheads="1"/>
            </p:cNvSpPr>
            <p:nvPr/>
          </p:nvSpPr>
          <p:spPr bwMode="auto">
            <a:xfrm>
              <a:off x="4677" y="2434"/>
              <a:ext cx="121" cy="98"/>
            </a:xfrm>
            <a:prstGeom prst="rect">
              <a:avLst/>
            </a:prstGeom>
            <a:noFill/>
            <a:ln w="28575">
              <a:solidFill>
                <a:schemeClr val="tx1"/>
              </a:solidFill>
              <a:miter lim="800000"/>
            </a:ln>
            <a:effectLst/>
          </p:spPr>
          <p:txBody>
            <a:bodyPr wrap="none" lIns="107950" tIns="53975" rIns="107950" bIns="53975" anchor="ctr"/>
            <a:lstStyle/>
            <a:p>
              <a:endParaRPr lang="en-US"/>
            </a:p>
          </p:txBody>
        </p:sp>
        <p:sp>
          <p:nvSpPr>
            <p:cNvPr id="356809" name="Rectangle 457"/>
            <p:cNvSpPr>
              <a:spLocks noChangeArrowheads="1"/>
            </p:cNvSpPr>
            <p:nvPr/>
          </p:nvSpPr>
          <p:spPr bwMode="auto">
            <a:xfrm>
              <a:off x="4713" y="2219"/>
              <a:ext cx="121" cy="98"/>
            </a:xfrm>
            <a:prstGeom prst="rect">
              <a:avLst/>
            </a:prstGeom>
            <a:noFill/>
            <a:ln w="28575">
              <a:solidFill>
                <a:schemeClr val="tx1"/>
              </a:solidFill>
              <a:miter lim="800000"/>
            </a:ln>
            <a:effectLst/>
          </p:spPr>
          <p:txBody>
            <a:bodyPr wrap="none" lIns="107950" tIns="53975" rIns="107950" bIns="53975" anchor="ctr"/>
            <a:lstStyle/>
            <a:p>
              <a:endParaRPr lang="en-US"/>
            </a:p>
          </p:txBody>
        </p:sp>
        <p:sp>
          <p:nvSpPr>
            <p:cNvPr id="356810" name="Rectangle 458"/>
            <p:cNvSpPr>
              <a:spLocks noChangeArrowheads="1"/>
            </p:cNvSpPr>
            <p:nvPr/>
          </p:nvSpPr>
          <p:spPr bwMode="auto">
            <a:xfrm>
              <a:off x="4804" y="1926"/>
              <a:ext cx="121" cy="98"/>
            </a:xfrm>
            <a:prstGeom prst="rect">
              <a:avLst/>
            </a:prstGeom>
            <a:noFill/>
            <a:ln w="28575">
              <a:solidFill>
                <a:schemeClr val="tx1"/>
              </a:solidFill>
              <a:miter lim="800000"/>
            </a:ln>
            <a:effectLst/>
          </p:spPr>
          <p:txBody>
            <a:bodyPr wrap="none" lIns="107950" tIns="53975" rIns="107950" bIns="53975" anchor="ctr"/>
            <a:lstStyle/>
            <a:p>
              <a:endParaRPr lang="en-US"/>
            </a:p>
          </p:txBody>
        </p:sp>
      </p:grpSp>
      <p:sp>
        <p:nvSpPr>
          <p:cNvPr id="356811" name="Text Box 459"/>
          <p:cNvSpPr txBox="1">
            <a:spLocks noChangeArrowheads="1"/>
          </p:cNvSpPr>
          <p:nvPr/>
        </p:nvSpPr>
        <p:spPr bwMode="auto">
          <a:xfrm>
            <a:off x="595313" y="1136700"/>
            <a:ext cx="2101850" cy="396875"/>
          </a:xfrm>
          <a:prstGeom prst="rect">
            <a:avLst/>
          </a:prstGeom>
          <a:noFill/>
          <a:ln w="12700">
            <a:noFill/>
            <a:miter lim="800000"/>
            <a:headEnd type="none" w="sm" len="sm"/>
            <a:tailEnd type="none" w="lg" len="lg"/>
          </a:ln>
          <a:effectLst/>
        </p:spPr>
        <p:txBody>
          <a:bodyPr>
            <a:spAutoFit/>
          </a:bodyPr>
          <a:lstStyle/>
          <a:p>
            <a:pPr>
              <a:spcBef>
                <a:spcPct val="50000"/>
              </a:spcBef>
            </a:pPr>
            <a:r>
              <a:rPr lang="en-US" altLang="zh-CN" sz="2000" i="1">
                <a:solidFill>
                  <a:srgbClr val="00CCFF"/>
                </a:solidFill>
                <a:ea typeface="宋体" panose="02010600030101010101" pitchFamily="2" charset="-122"/>
              </a:rPr>
              <a:t>Use-Case Model</a:t>
            </a:r>
            <a:endParaRPr lang="en-US" altLang="zh-CN" sz="2000" i="1">
              <a:solidFill>
                <a:srgbClr val="00CCFF"/>
              </a:solidFill>
              <a:ea typeface="宋体" panose="02010600030101010101" pitchFamily="2" charset="-122"/>
            </a:endParaRPr>
          </a:p>
        </p:txBody>
      </p:sp>
      <p:sp>
        <p:nvSpPr>
          <p:cNvPr id="356812" name="Text Box 460"/>
          <p:cNvSpPr txBox="1">
            <a:spLocks noChangeArrowheads="1"/>
          </p:cNvSpPr>
          <p:nvPr/>
        </p:nvSpPr>
        <p:spPr bwMode="auto">
          <a:xfrm>
            <a:off x="5027613" y="1136700"/>
            <a:ext cx="1871662" cy="396875"/>
          </a:xfrm>
          <a:prstGeom prst="rect">
            <a:avLst/>
          </a:prstGeom>
          <a:noFill/>
          <a:ln w="12700">
            <a:noFill/>
            <a:miter lim="800000"/>
            <a:headEnd type="none" w="sm" len="sm"/>
            <a:tailEnd type="none" w="lg" len="lg"/>
          </a:ln>
          <a:effectLst/>
        </p:spPr>
        <p:txBody>
          <a:bodyPr>
            <a:spAutoFit/>
          </a:bodyPr>
          <a:lstStyle/>
          <a:p>
            <a:pPr algn="ctr">
              <a:spcBef>
                <a:spcPct val="50000"/>
              </a:spcBef>
            </a:pPr>
            <a:r>
              <a:rPr lang="en-US" altLang="zh-CN" sz="2000" i="1">
                <a:solidFill>
                  <a:srgbClr val="00CCFF"/>
                </a:solidFill>
                <a:ea typeface="宋体" panose="02010600030101010101" pitchFamily="2" charset="-122"/>
              </a:rPr>
              <a:t>Design Model</a:t>
            </a:r>
            <a:endParaRPr lang="en-US" altLang="zh-CN" sz="2000" i="1">
              <a:solidFill>
                <a:srgbClr val="00CCFF"/>
              </a:solidFill>
              <a:ea typeface="宋体" panose="02010600030101010101" pitchFamily="2" charset="-122"/>
            </a:endParaRPr>
          </a:p>
        </p:txBody>
      </p:sp>
      <p:sp>
        <p:nvSpPr>
          <p:cNvPr id="356813" name="Oval 461"/>
          <p:cNvSpPr>
            <a:spLocks noChangeArrowheads="1"/>
          </p:cNvSpPr>
          <p:nvPr/>
        </p:nvSpPr>
        <p:spPr bwMode="auto">
          <a:xfrm>
            <a:off x="1069975" y="1730425"/>
            <a:ext cx="990600" cy="457200"/>
          </a:xfrm>
          <a:prstGeom prst="ellipse">
            <a:avLst/>
          </a:prstGeom>
          <a:noFill/>
          <a:ln w="28575">
            <a:solidFill>
              <a:schemeClr val="folHlink"/>
            </a:solidFill>
            <a:round/>
            <a:headEnd type="none" w="sm" len="sm"/>
            <a:tailEnd type="none" w="lg" len="lg"/>
          </a:ln>
          <a:effectLst/>
        </p:spPr>
        <p:txBody>
          <a:bodyPr wrap="none" anchor="ctr"/>
          <a:lstStyle/>
          <a:p>
            <a:endParaRPr lang="en-US"/>
          </a:p>
        </p:txBody>
      </p:sp>
      <p:sp>
        <p:nvSpPr>
          <p:cNvPr id="356814" name="Text Box 462"/>
          <p:cNvSpPr txBox="1">
            <a:spLocks noChangeArrowheads="1"/>
          </p:cNvSpPr>
          <p:nvPr/>
        </p:nvSpPr>
        <p:spPr bwMode="auto">
          <a:xfrm>
            <a:off x="973138" y="2220963"/>
            <a:ext cx="1187450" cy="366712"/>
          </a:xfrm>
          <a:prstGeom prst="rect">
            <a:avLst/>
          </a:prstGeom>
          <a:noFill/>
          <a:ln w="28575">
            <a:noFill/>
            <a:miter lim="800000"/>
            <a:headEnd type="none" w="sm" len="sm"/>
            <a:tailEnd type="none" w="lg" len="lg"/>
          </a:ln>
          <a:effectLst/>
        </p:spPr>
        <p:txBody>
          <a:bodyPr wrap="none">
            <a:spAutoFit/>
          </a:bodyPr>
          <a:lstStyle/>
          <a:p>
            <a:pPr algn="ctr"/>
            <a:r>
              <a:rPr lang="en-US" altLang="zh-CN" sz="1800">
                <a:ea typeface="宋体" panose="02010600030101010101" pitchFamily="2" charset="-122"/>
              </a:rPr>
              <a:t>Use Case</a:t>
            </a:r>
            <a:endParaRPr lang="en-US" altLang="zh-CN" sz="1800">
              <a:ea typeface="宋体" panose="02010600030101010101" pitchFamily="2" charset="-122"/>
            </a:endParaRPr>
          </a:p>
        </p:txBody>
      </p:sp>
      <p:sp>
        <p:nvSpPr>
          <p:cNvPr id="356815" name="Oval 463"/>
          <p:cNvSpPr>
            <a:spLocks noChangeArrowheads="1"/>
          </p:cNvSpPr>
          <p:nvPr/>
        </p:nvSpPr>
        <p:spPr bwMode="auto">
          <a:xfrm>
            <a:off x="5503863" y="1730425"/>
            <a:ext cx="990600" cy="457200"/>
          </a:xfrm>
          <a:prstGeom prst="ellipse">
            <a:avLst/>
          </a:prstGeom>
          <a:noFill/>
          <a:ln w="28575">
            <a:solidFill>
              <a:srgbClr val="969696"/>
            </a:solidFill>
            <a:prstDash val="dash"/>
            <a:round/>
            <a:headEnd type="none" w="sm" len="sm"/>
            <a:tailEnd type="none" w="lg" len="lg"/>
          </a:ln>
          <a:effectLst/>
        </p:spPr>
        <p:txBody>
          <a:bodyPr wrap="none" anchor="ctr"/>
          <a:lstStyle/>
          <a:p>
            <a:endParaRPr lang="en-US"/>
          </a:p>
        </p:txBody>
      </p:sp>
      <p:sp>
        <p:nvSpPr>
          <p:cNvPr id="356816" name="Text Box 464"/>
          <p:cNvSpPr txBox="1">
            <a:spLocks noChangeArrowheads="1"/>
          </p:cNvSpPr>
          <p:nvPr/>
        </p:nvSpPr>
        <p:spPr bwMode="auto">
          <a:xfrm>
            <a:off x="4803775" y="2220963"/>
            <a:ext cx="2393950" cy="366712"/>
          </a:xfrm>
          <a:prstGeom prst="rect">
            <a:avLst/>
          </a:prstGeom>
          <a:noFill/>
          <a:ln w="28575">
            <a:noFill/>
            <a:miter lim="800000"/>
            <a:headEnd type="none" w="sm" len="sm"/>
            <a:tailEnd type="none" w="lg" len="lg"/>
          </a:ln>
          <a:effectLst/>
        </p:spPr>
        <p:txBody>
          <a:bodyPr wrap="none">
            <a:spAutoFit/>
          </a:bodyPr>
          <a:lstStyle/>
          <a:p>
            <a:pPr algn="ctr"/>
            <a:r>
              <a:rPr lang="en-US" altLang="zh-CN" sz="1800">
                <a:ea typeface="宋体" panose="02010600030101010101" pitchFamily="2" charset="-122"/>
              </a:rPr>
              <a:t>Use-Case Realization</a:t>
            </a:r>
            <a:endParaRPr lang="en-US" altLang="zh-CN" sz="1800">
              <a:ea typeface="宋体" panose="02010600030101010101" pitchFamily="2" charset="-122"/>
            </a:endParaRPr>
          </a:p>
        </p:txBody>
      </p:sp>
      <p:sp>
        <p:nvSpPr>
          <p:cNvPr id="356817" name="Text Box 465"/>
          <p:cNvSpPr txBox="1">
            <a:spLocks noChangeArrowheads="1"/>
          </p:cNvSpPr>
          <p:nvPr/>
        </p:nvSpPr>
        <p:spPr bwMode="auto">
          <a:xfrm>
            <a:off x="4057650" y="4583163"/>
            <a:ext cx="1401763" cy="574675"/>
          </a:xfrm>
          <a:prstGeom prst="rect">
            <a:avLst/>
          </a:prstGeom>
          <a:noFill/>
          <a:ln w="12700">
            <a:noFill/>
            <a:miter lim="800000"/>
            <a:headEnd type="none" w="sm" len="sm"/>
            <a:tailEnd type="none" w="lg" len="lg"/>
          </a:ln>
          <a:effectLst/>
        </p:spPr>
        <p:txBody>
          <a:bodyPr>
            <a:spAutoFit/>
          </a:bodyPr>
          <a:lstStyle/>
          <a:p>
            <a:pPr algn="ctr">
              <a:lnSpc>
                <a:spcPts val="1900"/>
              </a:lnSpc>
              <a:spcBef>
                <a:spcPct val="50000"/>
              </a:spcBef>
            </a:pPr>
            <a:r>
              <a:rPr lang="en-US" altLang="zh-CN" sz="1800">
                <a:ea typeface="宋体" panose="02010600030101010101" pitchFamily="2" charset="-122"/>
              </a:rPr>
              <a:t>Sequence </a:t>
            </a:r>
            <a:br>
              <a:rPr lang="en-US" altLang="zh-CN" sz="1800">
                <a:ea typeface="宋体" panose="02010600030101010101" pitchFamily="2" charset="-122"/>
              </a:rPr>
            </a:br>
            <a:r>
              <a:rPr lang="en-US" altLang="zh-CN" sz="1800">
                <a:ea typeface="宋体" panose="02010600030101010101" pitchFamily="2" charset="-122"/>
              </a:rPr>
              <a:t>Diagrams</a:t>
            </a:r>
            <a:endParaRPr lang="en-US" altLang="zh-CN" sz="1800">
              <a:ea typeface="宋体" panose="02010600030101010101" pitchFamily="2" charset="-122"/>
            </a:endParaRPr>
          </a:p>
        </p:txBody>
      </p:sp>
      <p:grpSp>
        <p:nvGrpSpPr>
          <p:cNvPr id="356818" name="Group 466"/>
          <p:cNvGrpSpPr/>
          <p:nvPr/>
        </p:nvGrpSpPr>
        <p:grpSpPr bwMode="auto">
          <a:xfrm>
            <a:off x="4000500" y="3535413"/>
            <a:ext cx="1665288" cy="1125537"/>
            <a:chOff x="2520" y="2049"/>
            <a:chExt cx="1049" cy="709"/>
          </a:xfrm>
        </p:grpSpPr>
        <p:grpSp>
          <p:nvGrpSpPr>
            <p:cNvPr id="356819" name="Group 467"/>
            <p:cNvGrpSpPr/>
            <p:nvPr/>
          </p:nvGrpSpPr>
          <p:grpSpPr bwMode="auto">
            <a:xfrm>
              <a:off x="2520" y="2049"/>
              <a:ext cx="121" cy="162"/>
              <a:chOff x="7654" y="3380"/>
              <a:chExt cx="554" cy="754"/>
            </a:xfrm>
          </p:grpSpPr>
          <p:sp>
            <p:nvSpPr>
              <p:cNvPr id="356820" name="Oval 468"/>
              <p:cNvSpPr>
                <a:spLocks noChangeArrowheads="1"/>
              </p:cNvSpPr>
              <p:nvPr/>
            </p:nvSpPr>
            <p:spPr bwMode="auto">
              <a:xfrm>
                <a:off x="7805" y="3380"/>
                <a:ext cx="253" cy="248"/>
              </a:xfrm>
              <a:prstGeom prst="ellipse">
                <a:avLst/>
              </a:prstGeom>
              <a:noFill/>
              <a:ln w="28575">
                <a:solidFill>
                  <a:schemeClr val="tx1"/>
                </a:solidFill>
                <a:round/>
              </a:ln>
            </p:spPr>
            <p:txBody>
              <a:bodyPr/>
              <a:lstStyle/>
              <a:p>
                <a:endParaRPr lang="en-US"/>
              </a:p>
            </p:txBody>
          </p:sp>
          <p:sp>
            <p:nvSpPr>
              <p:cNvPr id="356821" name="Line 469"/>
              <p:cNvSpPr>
                <a:spLocks noChangeShapeType="1"/>
              </p:cNvSpPr>
              <p:nvPr/>
            </p:nvSpPr>
            <p:spPr bwMode="auto">
              <a:xfrm>
                <a:off x="7931" y="3630"/>
                <a:ext cx="1" cy="232"/>
              </a:xfrm>
              <a:prstGeom prst="line">
                <a:avLst/>
              </a:prstGeom>
              <a:noFill/>
              <a:ln w="28575">
                <a:solidFill>
                  <a:schemeClr val="tx1"/>
                </a:solidFill>
                <a:round/>
              </a:ln>
            </p:spPr>
            <p:txBody>
              <a:bodyPr/>
              <a:lstStyle/>
              <a:p>
                <a:endParaRPr lang="en-US"/>
              </a:p>
            </p:txBody>
          </p:sp>
          <p:sp>
            <p:nvSpPr>
              <p:cNvPr id="356822" name="Line 470"/>
              <p:cNvSpPr>
                <a:spLocks noChangeShapeType="1"/>
              </p:cNvSpPr>
              <p:nvPr/>
            </p:nvSpPr>
            <p:spPr bwMode="auto">
              <a:xfrm>
                <a:off x="7731" y="3695"/>
                <a:ext cx="401" cy="1"/>
              </a:xfrm>
              <a:prstGeom prst="line">
                <a:avLst/>
              </a:prstGeom>
              <a:noFill/>
              <a:ln w="28575">
                <a:solidFill>
                  <a:schemeClr val="tx1"/>
                </a:solidFill>
                <a:round/>
              </a:ln>
            </p:spPr>
            <p:txBody>
              <a:bodyPr/>
              <a:lstStyle/>
              <a:p>
                <a:endParaRPr lang="en-US"/>
              </a:p>
            </p:txBody>
          </p:sp>
          <p:sp>
            <p:nvSpPr>
              <p:cNvPr id="356823" name="Freeform 471"/>
              <p:cNvSpPr/>
              <p:nvPr/>
            </p:nvSpPr>
            <p:spPr bwMode="auto">
              <a:xfrm>
                <a:off x="7654" y="3862"/>
                <a:ext cx="554" cy="272"/>
              </a:xfrm>
              <a:custGeom>
                <a:avLst/>
                <a:gdLst/>
                <a:ahLst/>
                <a:cxnLst>
                  <a:cxn ang="0">
                    <a:pos x="0" y="54"/>
                  </a:cxn>
                  <a:cxn ang="0">
                    <a:pos x="54" y="0"/>
                  </a:cxn>
                  <a:cxn ang="0">
                    <a:pos x="108" y="54"/>
                  </a:cxn>
                </a:cxnLst>
                <a:rect l="0" t="0" r="r" b="b"/>
                <a:pathLst>
                  <a:path w="108" h="54">
                    <a:moveTo>
                      <a:pt x="0" y="54"/>
                    </a:moveTo>
                    <a:lnTo>
                      <a:pt x="54" y="0"/>
                    </a:lnTo>
                    <a:lnTo>
                      <a:pt x="108" y="54"/>
                    </a:lnTo>
                  </a:path>
                </a:pathLst>
              </a:custGeom>
              <a:noFill/>
              <a:ln w="28575" cmpd="sng">
                <a:solidFill>
                  <a:schemeClr val="tx1"/>
                </a:solidFill>
                <a:prstDash val="solid"/>
                <a:round/>
              </a:ln>
            </p:spPr>
            <p:txBody>
              <a:bodyPr/>
              <a:lstStyle/>
              <a:p>
                <a:endParaRPr lang="en-US"/>
              </a:p>
            </p:txBody>
          </p:sp>
        </p:grpSp>
        <p:sp>
          <p:nvSpPr>
            <p:cNvPr id="356824" name="Line 472"/>
            <p:cNvSpPr>
              <a:spLocks noChangeShapeType="1"/>
            </p:cNvSpPr>
            <p:nvPr/>
          </p:nvSpPr>
          <p:spPr bwMode="auto">
            <a:xfrm>
              <a:off x="2576" y="2283"/>
              <a:ext cx="305" cy="0"/>
            </a:xfrm>
            <a:prstGeom prst="line">
              <a:avLst/>
            </a:prstGeom>
            <a:noFill/>
            <a:ln w="28575">
              <a:solidFill>
                <a:schemeClr val="tx1"/>
              </a:solidFill>
              <a:round/>
              <a:headEnd type="none" w="sm" len="sm"/>
              <a:tailEnd type="triangle" w="med" len="med"/>
            </a:ln>
            <a:effectLst/>
          </p:spPr>
          <p:txBody>
            <a:bodyPr wrap="none" anchor="ctr"/>
            <a:lstStyle/>
            <a:p>
              <a:endParaRPr lang="en-US"/>
            </a:p>
          </p:txBody>
        </p:sp>
        <p:sp>
          <p:nvSpPr>
            <p:cNvPr id="356825" name="Line 473"/>
            <p:cNvSpPr>
              <a:spLocks noChangeShapeType="1"/>
            </p:cNvSpPr>
            <p:nvPr/>
          </p:nvSpPr>
          <p:spPr bwMode="auto">
            <a:xfrm>
              <a:off x="3195" y="2488"/>
              <a:ext cx="240" cy="0"/>
            </a:xfrm>
            <a:prstGeom prst="line">
              <a:avLst/>
            </a:prstGeom>
            <a:noFill/>
            <a:ln w="28575">
              <a:solidFill>
                <a:schemeClr val="tx1"/>
              </a:solidFill>
              <a:round/>
              <a:headEnd type="none" w="sm" len="sm"/>
              <a:tailEnd type="triangle" w="med" len="med"/>
            </a:ln>
            <a:effectLst/>
          </p:spPr>
          <p:txBody>
            <a:bodyPr wrap="none" anchor="ctr"/>
            <a:lstStyle/>
            <a:p>
              <a:endParaRPr lang="en-US"/>
            </a:p>
          </p:txBody>
        </p:sp>
        <p:sp>
          <p:nvSpPr>
            <p:cNvPr id="356826" name="Line 474"/>
            <p:cNvSpPr>
              <a:spLocks noChangeShapeType="1"/>
            </p:cNvSpPr>
            <p:nvPr/>
          </p:nvSpPr>
          <p:spPr bwMode="auto">
            <a:xfrm>
              <a:off x="2902" y="2380"/>
              <a:ext cx="257" cy="0"/>
            </a:xfrm>
            <a:prstGeom prst="line">
              <a:avLst/>
            </a:prstGeom>
            <a:noFill/>
            <a:ln w="28575">
              <a:solidFill>
                <a:schemeClr val="tx1"/>
              </a:solidFill>
              <a:round/>
              <a:headEnd type="none" w="sm" len="sm"/>
              <a:tailEnd type="triangle" w="med" len="med"/>
            </a:ln>
            <a:effectLst/>
          </p:spPr>
          <p:txBody>
            <a:bodyPr wrap="none" anchor="ctr"/>
            <a:lstStyle/>
            <a:p>
              <a:endParaRPr lang="en-US"/>
            </a:p>
          </p:txBody>
        </p:sp>
        <p:sp>
          <p:nvSpPr>
            <p:cNvPr id="356827" name="Line 475"/>
            <p:cNvSpPr>
              <a:spLocks noChangeShapeType="1"/>
            </p:cNvSpPr>
            <p:nvPr/>
          </p:nvSpPr>
          <p:spPr bwMode="auto">
            <a:xfrm>
              <a:off x="2578" y="2669"/>
              <a:ext cx="0" cy="89"/>
            </a:xfrm>
            <a:prstGeom prst="line">
              <a:avLst/>
            </a:prstGeom>
            <a:noFill/>
            <a:ln w="28575">
              <a:solidFill>
                <a:schemeClr val="tx1"/>
              </a:solidFill>
              <a:prstDash val="dash"/>
              <a:round/>
              <a:headEnd type="none" w="sm" len="sm"/>
              <a:tailEnd type="none" w="lg" len="med"/>
            </a:ln>
            <a:effectLst/>
          </p:spPr>
          <p:txBody>
            <a:bodyPr wrap="none" anchor="ctr"/>
            <a:lstStyle/>
            <a:p>
              <a:endParaRPr lang="en-US"/>
            </a:p>
          </p:txBody>
        </p:sp>
        <p:sp>
          <p:nvSpPr>
            <p:cNvPr id="356828" name="Line 476"/>
            <p:cNvSpPr>
              <a:spLocks noChangeShapeType="1"/>
            </p:cNvSpPr>
            <p:nvPr/>
          </p:nvSpPr>
          <p:spPr bwMode="auto">
            <a:xfrm>
              <a:off x="2885" y="2231"/>
              <a:ext cx="0" cy="57"/>
            </a:xfrm>
            <a:prstGeom prst="line">
              <a:avLst/>
            </a:prstGeom>
            <a:noFill/>
            <a:ln w="28575">
              <a:solidFill>
                <a:schemeClr val="tx1"/>
              </a:solidFill>
              <a:prstDash val="dash"/>
              <a:round/>
              <a:headEnd type="none" w="sm" len="sm"/>
              <a:tailEnd type="none" w="lg" len="med"/>
            </a:ln>
            <a:effectLst/>
          </p:spPr>
          <p:txBody>
            <a:bodyPr wrap="none" anchor="ctr"/>
            <a:lstStyle/>
            <a:p>
              <a:endParaRPr lang="en-US"/>
            </a:p>
          </p:txBody>
        </p:sp>
        <p:sp>
          <p:nvSpPr>
            <p:cNvPr id="356829" name="Line 477"/>
            <p:cNvSpPr>
              <a:spLocks noChangeShapeType="1"/>
            </p:cNvSpPr>
            <p:nvPr/>
          </p:nvSpPr>
          <p:spPr bwMode="auto">
            <a:xfrm>
              <a:off x="3168" y="2231"/>
              <a:ext cx="0" cy="152"/>
            </a:xfrm>
            <a:prstGeom prst="line">
              <a:avLst/>
            </a:prstGeom>
            <a:noFill/>
            <a:ln w="28575">
              <a:solidFill>
                <a:schemeClr val="tx1"/>
              </a:solidFill>
              <a:prstDash val="dash"/>
              <a:round/>
              <a:headEnd type="none" w="sm" len="sm"/>
              <a:tailEnd type="none" w="lg" len="med"/>
            </a:ln>
            <a:effectLst/>
          </p:spPr>
          <p:txBody>
            <a:bodyPr wrap="none" anchor="ctr"/>
            <a:lstStyle/>
            <a:p>
              <a:endParaRPr lang="en-US"/>
            </a:p>
          </p:txBody>
        </p:sp>
        <p:sp>
          <p:nvSpPr>
            <p:cNvPr id="356830" name="Line 478"/>
            <p:cNvSpPr>
              <a:spLocks noChangeShapeType="1"/>
            </p:cNvSpPr>
            <p:nvPr/>
          </p:nvSpPr>
          <p:spPr bwMode="auto">
            <a:xfrm>
              <a:off x="3445" y="2565"/>
              <a:ext cx="0" cy="191"/>
            </a:xfrm>
            <a:prstGeom prst="line">
              <a:avLst/>
            </a:prstGeom>
            <a:noFill/>
            <a:ln w="28575">
              <a:solidFill>
                <a:schemeClr val="tx1"/>
              </a:solidFill>
              <a:prstDash val="dash"/>
              <a:round/>
              <a:headEnd type="none" w="sm" len="sm"/>
              <a:tailEnd type="none" w="lg" len="med"/>
            </a:ln>
            <a:effectLst/>
          </p:spPr>
          <p:txBody>
            <a:bodyPr wrap="none" anchor="ctr"/>
            <a:lstStyle/>
            <a:p>
              <a:endParaRPr lang="en-US"/>
            </a:p>
          </p:txBody>
        </p:sp>
        <p:sp>
          <p:nvSpPr>
            <p:cNvPr id="356831" name="Rectangle 479"/>
            <p:cNvSpPr>
              <a:spLocks noChangeArrowheads="1"/>
            </p:cNvSpPr>
            <p:nvPr/>
          </p:nvSpPr>
          <p:spPr bwMode="auto">
            <a:xfrm rot="16200000">
              <a:off x="2388" y="2454"/>
              <a:ext cx="380" cy="38"/>
            </a:xfrm>
            <a:prstGeom prst="rect">
              <a:avLst/>
            </a:prstGeom>
            <a:noFill/>
            <a:ln w="28575">
              <a:solidFill>
                <a:schemeClr val="tx1"/>
              </a:solidFill>
              <a:miter lim="800000"/>
              <a:headEnd type="none" w="sm" len="sm"/>
              <a:tailEnd type="none" w="lg" len="lg"/>
            </a:ln>
            <a:effectLst/>
          </p:spPr>
          <p:txBody>
            <a:bodyPr lIns="0" tIns="0" rIns="0" bIns="0" anchor="ctr">
              <a:spAutoFit/>
            </a:bodyPr>
            <a:lstStyle/>
            <a:p>
              <a:endParaRPr lang="en-US"/>
            </a:p>
          </p:txBody>
        </p:sp>
        <p:sp>
          <p:nvSpPr>
            <p:cNvPr id="356832" name="Line 480"/>
            <p:cNvSpPr>
              <a:spLocks noChangeShapeType="1"/>
            </p:cNvSpPr>
            <p:nvPr/>
          </p:nvSpPr>
          <p:spPr bwMode="auto">
            <a:xfrm>
              <a:off x="2578" y="2230"/>
              <a:ext cx="0" cy="56"/>
            </a:xfrm>
            <a:prstGeom prst="line">
              <a:avLst/>
            </a:prstGeom>
            <a:noFill/>
            <a:ln w="28575">
              <a:solidFill>
                <a:schemeClr val="tx1"/>
              </a:solidFill>
              <a:prstDash val="dash"/>
              <a:round/>
              <a:headEnd type="none" w="sm" len="sm"/>
              <a:tailEnd type="none" w="lg" len="med"/>
            </a:ln>
            <a:effectLst/>
          </p:spPr>
          <p:txBody>
            <a:bodyPr wrap="none" anchor="ctr"/>
            <a:lstStyle/>
            <a:p>
              <a:endParaRPr lang="en-US"/>
            </a:p>
          </p:txBody>
        </p:sp>
        <p:sp>
          <p:nvSpPr>
            <p:cNvPr id="356833" name="Rectangle 481"/>
            <p:cNvSpPr>
              <a:spLocks noChangeArrowheads="1"/>
            </p:cNvSpPr>
            <p:nvPr/>
          </p:nvSpPr>
          <p:spPr bwMode="auto">
            <a:xfrm rot="16200000">
              <a:off x="2731" y="2421"/>
              <a:ext cx="306" cy="40"/>
            </a:xfrm>
            <a:prstGeom prst="rect">
              <a:avLst/>
            </a:prstGeom>
            <a:noFill/>
            <a:ln w="28575">
              <a:solidFill>
                <a:schemeClr val="tx1"/>
              </a:solidFill>
              <a:miter lim="800000"/>
              <a:headEnd type="none" w="sm" len="sm"/>
              <a:tailEnd type="none" w="lg" len="lg"/>
            </a:ln>
            <a:effectLst/>
          </p:spPr>
          <p:txBody>
            <a:bodyPr lIns="0" tIns="0" rIns="0" bIns="0" anchor="ctr">
              <a:spAutoFit/>
            </a:bodyPr>
            <a:lstStyle/>
            <a:p>
              <a:endParaRPr lang="en-US"/>
            </a:p>
          </p:txBody>
        </p:sp>
        <p:sp>
          <p:nvSpPr>
            <p:cNvPr id="356834" name="Line 482"/>
            <p:cNvSpPr>
              <a:spLocks noChangeShapeType="1"/>
            </p:cNvSpPr>
            <p:nvPr/>
          </p:nvSpPr>
          <p:spPr bwMode="auto">
            <a:xfrm>
              <a:off x="2885" y="2599"/>
              <a:ext cx="0" cy="157"/>
            </a:xfrm>
            <a:prstGeom prst="line">
              <a:avLst/>
            </a:prstGeom>
            <a:noFill/>
            <a:ln w="28575">
              <a:solidFill>
                <a:schemeClr val="tx1"/>
              </a:solidFill>
              <a:prstDash val="dash"/>
              <a:round/>
              <a:headEnd type="none" w="sm" len="sm"/>
              <a:tailEnd type="none" w="lg" len="med"/>
            </a:ln>
            <a:effectLst/>
          </p:spPr>
          <p:txBody>
            <a:bodyPr wrap="none" anchor="ctr"/>
            <a:lstStyle/>
            <a:p>
              <a:endParaRPr lang="en-US"/>
            </a:p>
          </p:txBody>
        </p:sp>
        <p:sp>
          <p:nvSpPr>
            <p:cNvPr id="356835" name="Rectangle 483"/>
            <p:cNvSpPr>
              <a:spLocks noChangeArrowheads="1"/>
            </p:cNvSpPr>
            <p:nvPr/>
          </p:nvSpPr>
          <p:spPr bwMode="auto">
            <a:xfrm rot="16200000">
              <a:off x="3082" y="2450"/>
              <a:ext cx="170" cy="40"/>
            </a:xfrm>
            <a:prstGeom prst="rect">
              <a:avLst/>
            </a:prstGeom>
            <a:noFill/>
            <a:ln w="28575">
              <a:solidFill>
                <a:schemeClr val="tx1"/>
              </a:solidFill>
              <a:miter lim="800000"/>
              <a:headEnd type="none" w="sm" len="sm"/>
              <a:tailEnd type="none" w="lg" len="lg"/>
            </a:ln>
            <a:effectLst/>
          </p:spPr>
          <p:txBody>
            <a:bodyPr lIns="0" tIns="0" rIns="0" bIns="0" anchor="ctr">
              <a:spAutoFit/>
            </a:bodyPr>
            <a:lstStyle/>
            <a:p>
              <a:endParaRPr lang="en-US"/>
            </a:p>
          </p:txBody>
        </p:sp>
        <p:sp>
          <p:nvSpPr>
            <p:cNvPr id="356836" name="Line 484"/>
            <p:cNvSpPr>
              <a:spLocks noChangeShapeType="1"/>
            </p:cNvSpPr>
            <p:nvPr/>
          </p:nvSpPr>
          <p:spPr bwMode="auto">
            <a:xfrm>
              <a:off x="3167" y="2555"/>
              <a:ext cx="1" cy="200"/>
            </a:xfrm>
            <a:prstGeom prst="line">
              <a:avLst/>
            </a:prstGeom>
            <a:noFill/>
            <a:ln w="28575">
              <a:solidFill>
                <a:schemeClr val="tx1"/>
              </a:solidFill>
              <a:prstDash val="dash"/>
              <a:round/>
              <a:headEnd type="none" w="sm" len="sm"/>
              <a:tailEnd type="none" w="lg" len="med"/>
            </a:ln>
            <a:effectLst/>
          </p:spPr>
          <p:txBody>
            <a:bodyPr wrap="none" anchor="ctr"/>
            <a:lstStyle/>
            <a:p>
              <a:endParaRPr lang="en-US"/>
            </a:p>
          </p:txBody>
        </p:sp>
        <p:sp>
          <p:nvSpPr>
            <p:cNvPr id="356837" name="Rectangle 485"/>
            <p:cNvSpPr>
              <a:spLocks noChangeArrowheads="1"/>
            </p:cNvSpPr>
            <p:nvPr/>
          </p:nvSpPr>
          <p:spPr bwMode="auto">
            <a:xfrm rot="16200000">
              <a:off x="3411" y="2508"/>
              <a:ext cx="64" cy="36"/>
            </a:xfrm>
            <a:prstGeom prst="rect">
              <a:avLst/>
            </a:prstGeom>
            <a:noFill/>
            <a:ln w="28575">
              <a:solidFill>
                <a:schemeClr val="tx1"/>
              </a:solidFill>
              <a:miter lim="800000"/>
              <a:headEnd type="none" w="sm" len="sm"/>
              <a:tailEnd type="none" w="lg" len="lg"/>
            </a:ln>
            <a:effectLst/>
          </p:spPr>
          <p:txBody>
            <a:bodyPr lIns="0" tIns="0" rIns="0" bIns="0" anchor="ctr">
              <a:spAutoFit/>
            </a:bodyPr>
            <a:lstStyle/>
            <a:p>
              <a:endParaRPr lang="en-US"/>
            </a:p>
          </p:txBody>
        </p:sp>
        <p:sp>
          <p:nvSpPr>
            <p:cNvPr id="356838" name="Line 486"/>
            <p:cNvSpPr>
              <a:spLocks noChangeShapeType="1"/>
            </p:cNvSpPr>
            <p:nvPr/>
          </p:nvSpPr>
          <p:spPr bwMode="auto">
            <a:xfrm>
              <a:off x="3445" y="2231"/>
              <a:ext cx="0" cy="262"/>
            </a:xfrm>
            <a:prstGeom prst="line">
              <a:avLst/>
            </a:prstGeom>
            <a:noFill/>
            <a:ln w="28575">
              <a:solidFill>
                <a:schemeClr val="tx1"/>
              </a:solidFill>
              <a:prstDash val="dash"/>
              <a:round/>
              <a:headEnd type="none" w="sm" len="sm"/>
              <a:tailEnd type="none" w="lg" len="med"/>
            </a:ln>
            <a:effectLst/>
          </p:spPr>
          <p:txBody>
            <a:bodyPr wrap="none" anchor="ctr"/>
            <a:lstStyle/>
            <a:p>
              <a:endParaRPr lang="en-US"/>
            </a:p>
          </p:txBody>
        </p:sp>
        <p:sp>
          <p:nvSpPr>
            <p:cNvPr id="356839" name="Rectangle 487"/>
            <p:cNvSpPr>
              <a:spLocks noChangeArrowheads="1"/>
            </p:cNvSpPr>
            <p:nvPr/>
          </p:nvSpPr>
          <p:spPr bwMode="auto">
            <a:xfrm>
              <a:off x="3040" y="2086"/>
              <a:ext cx="219" cy="124"/>
            </a:xfrm>
            <a:prstGeom prst="rect">
              <a:avLst/>
            </a:prstGeom>
            <a:noFill/>
            <a:ln w="28575">
              <a:solidFill>
                <a:schemeClr val="tx1"/>
              </a:solidFill>
              <a:miter lim="800000"/>
              <a:headEnd type="none" w="sm" len="sm"/>
              <a:tailEnd type="none" w="lg" len="lg"/>
            </a:ln>
            <a:effectLst/>
          </p:spPr>
          <p:txBody>
            <a:bodyPr lIns="0" tIns="0" rIns="0" bIns="0" anchor="ctr">
              <a:spAutoFit/>
            </a:bodyPr>
            <a:lstStyle/>
            <a:p>
              <a:endParaRPr lang="en-US"/>
            </a:p>
          </p:txBody>
        </p:sp>
        <p:sp>
          <p:nvSpPr>
            <p:cNvPr id="356840" name="Rectangle 488"/>
            <p:cNvSpPr>
              <a:spLocks noChangeArrowheads="1"/>
            </p:cNvSpPr>
            <p:nvPr/>
          </p:nvSpPr>
          <p:spPr bwMode="auto">
            <a:xfrm>
              <a:off x="3290" y="2086"/>
              <a:ext cx="279" cy="124"/>
            </a:xfrm>
            <a:prstGeom prst="rect">
              <a:avLst/>
            </a:prstGeom>
            <a:noFill/>
            <a:ln w="28575">
              <a:solidFill>
                <a:schemeClr val="tx1"/>
              </a:solidFill>
              <a:miter lim="800000"/>
              <a:headEnd type="none" w="sm" len="sm"/>
              <a:tailEnd type="none" w="lg" len="lg"/>
            </a:ln>
            <a:effectLst/>
          </p:spPr>
          <p:txBody>
            <a:bodyPr lIns="0" tIns="0" rIns="0" bIns="0" anchor="ctr">
              <a:spAutoFit/>
            </a:bodyPr>
            <a:lstStyle/>
            <a:p>
              <a:endParaRPr lang="en-US"/>
            </a:p>
          </p:txBody>
        </p:sp>
        <p:sp>
          <p:nvSpPr>
            <p:cNvPr id="356841" name="Rectangle 489"/>
            <p:cNvSpPr>
              <a:spLocks noChangeArrowheads="1"/>
            </p:cNvSpPr>
            <p:nvPr/>
          </p:nvSpPr>
          <p:spPr bwMode="auto">
            <a:xfrm>
              <a:off x="2786" y="2086"/>
              <a:ext cx="220" cy="124"/>
            </a:xfrm>
            <a:prstGeom prst="rect">
              <a:avLst/>
            </a:prstGeom>
            <a:noFill/>
            <a:ln w="28575">
              <a:solidFill>
                <a:schemeClr val="tx1"/>
              </a:solidFill>
              <a:miter lim="800000"/>
              <a:headEnd type="none" w="sm" len="sm"/>
              <a:tailEnd type="none" w="lg" len="lg"/>
            </a:ln>
            <a:effectLst/>
          </p:spPr>
          <p:txBody>
            <a:bodyPr lIns="0" tIns="0" rIns="0" bIns="0" anchor="ctr">
              <a:spAutoFit/>
            </a:bodyPr>
            <a:lstStyle/>
            <a:p>
              <a:endParaRPr lang="en-US"/>
            </a:p>
          </p:txBody>
        </p:sp>
      </p:grpSp>
      <p:sp>
        <p:nvSpPr>
          <p:cNvPr id="356842" name="Line 490"/>
          <p:cNvSpPr>
            <a:spLocks noChangeShapeType="1"/>
          </p:cNvSpPr>
          <p:nvPr/>
        </p:nvSpPr>
        <p:spPr bwMode="auto">
          <a:xfrm flipH="1">
            <a:off x="2276475" y="1959025"/>
            <a:ext cx="3219450" cy="0"/>
          </a:xfrm>
          <a:prstGeom prst="line">
            <a:avLst/>
          </a:prstGeom>
          <a:noFill/>
          <a:ln w="28575">
            <a:solidFill>
              <a:schemeClr val="tx1"/>
            </a:solidFill>
            <a:prstDash val="dash"/>
            <a:round/>
            <a:tailEnd type="none" w="lg" len="lg"/>
          </a:ln>
          <a:effectLst/>
        </p:spPr>
        <p:txBody>
          <a:bodyPr lIns="107950" tIns="53975" rIns="107950" bIns="53975"/>
          <a:lstStyle/>
          <a:p>
            <a:endParaRPr lang="en-US"/>
          </a:p>
        </p:txBody>
      </p:sp>
      <p:sp>
        <p:nvSpPr>
          <p:cNvPr id="356843" name="Line 491"/>
          <p:cNvSpPr>
            <a:spLocks noChangeShapeType="1"/>
          </p:cNvSpPr>
          <p:nvPr/>
        </p:nvSpPr>
        <p:spPr bwMode="auto">
          <a:xfrm flipH="1">
            <a:off x="2371725" y="4778425"/>
            <a:ext cx="1038225" cy="0"/>
          </a:xfrm>
          <a:prstGeom prst="line">
            <a:avLst/>
          </a:prstGeom>
          <a:noFill/>
          <a:ln w="28575">
            <a:solidFill>
              <a:schemeClr val="tx1"/>
            </a:solidFill>
            <a:prstDash val="dash"/>
            <a:round/>
            <a:tailEnd type="none" w="lg" len="lg"/>
          </a:ln>
          <a:effectLst/>
        </p:spPr>
        <p:txBody>
          <a:bodyPr lIns="107950" tIns="53975" rIns="107950" bIns="53975"/>
          <a:lstStyle/>
          <a:p>
            <a:endParaRPr lang="en-US"/>
          </a:p>
        </p:txBody>
      </p:sp>
      <p:sp>
        <p:nvSpPr>
          <p:cNvPr id="356844" name="AutoShape 492"/>
          <p:cNvSpPr>
            <a:spLocks noChangeArrowheads="1"/>
          </p:cNvSpPr>
          <p:nvPr/>
        </p:nvSpPr>
        <p:spPr bwMode="auto">
          <a:xfrm rot="-5400000">
            <a:off x="2101057" y="1882031"/>
            <a:ext cx="157162" cy="161925"/>
          </a:xfrm>
          <a:prstGeom prst="triangle">
            <a:avLst>
              <a:gd name="adj" fmla="val 50000"/>
            </a:avLst>
          </a:prstGeom>
          <a:noFill/>
          <a:ln w="28575">
            <a:solidFill>
              <a:schemeClr val="tx1"/>
            </a:solidFill>
            <a:miter lim="800000"/>
            <a:headEnd type="none" w="sm" len="sm"/>
          </a:ln>
          <a:effectLst/>
        </p:spPr>
        <p:txBody>
          <a:bodyPr vert="eaVert" wrap="none" lIns="107950" tIns="53975" rIns="107950" bIns="53975" anchor="ctr"/>
          <a:lstStyle/>
          <a:p>
            <a:pPr algn="ctr"/>
            <a:endParaRPr lang="zh-CN" altLang="en-US">
              <a:ea typeface="宋体" panose="02010600030101010101" pitchFamily="2" charset="-122"/>
            </a:endParaRPr>
          </a:p>
        </p:txBody>
      </p:sp>
      <p:sp>
        <p:nvSpPr>
          <p:cNvPr id="356845" name="AutoShape 493"/>
          <p:cNvSpPr>
            <a:spLocks noChangeArrowheads="1"/>
          </p:cNvSpPr>
          <p:nvPr/>
        </p:nvSpPr>
        <p:spPr bwMode="auto">
          <a:xfrm rot="-5400000">
            <a:off x="2210595" y="4701431"/>
            <a:ext cx="157162" cy="161925"/>
          </a:xfrm>
          <a:prstGeom prst="triangle">
            <a:avLst>
              <a:gd name="adj" fmla="val 50000"/>
            </a:avLst>
          </a:prstGeom>
          <a:noFill/>
          <a:ln w="28575">
            <a:solidFill>
              <a:schemeClr val="tx1"/>
            </a:solidFill>
            <a:miter lim="800000"/>
            <a:headEnd type="none" w="sm" len="sm"/>
          </a:ln>
          <a:effectLst/>
        </p:spPr>
        <p:txBody>
          <a:bodyPr vert="eaVert" wrap="none" lIns="107950" tIns="53975" rIns="107950" bIns="53975" anchor="ctr"/>
          <a:lstStyle/>
          <a:p>
            <a:pPr algn="ctr"/>
            <a:endParaRPr lang="zh-CN" altLang="en-US">
              <a:ea typeface="宋体" panose="02010600030101010101" pitchFamily="2" charset="-122"/>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2498" name="AutoShape 2"/>
          <p:cNvSpPr>
            <a:spLocks noChangeArrowheads="1"/>
          </p:cNvSpPr>
          <p:nvPr/>
        </p:nvSpPr>
        <p:spPr bwMode="auto">
          <a:xfrm>
            <a:off x="1908175" y="3141275"/>
            <a:ext cx="536575" cy="457200"/>
          </a:xfrm>
          <a:prstGeom prst="rightArrow">
            <a:avLst>
              <a:gd name="adj1" fmla="val 54759"/>
              <a:gd name="adj2" fmla="val 71992"/>
            </a:avLst>
          </a:prstGeom>
          <a:noFill/>
          <a:ln w="28575">
            <a:solidFill>
              <a:schemeClr val="tx1"/>
            </a:solidFill>
            <a:miter lim="800000"/>
            <a:headEnd type="none" w="sm" len="sm"/>
            <a:tailEnd type="none" w="sm" len="sm"/>
          </a:ln>
          <a:effectLst/>
        </p:spPr>
        <p:txBody>
          <a:bodyPr wrap="none" anchor="ctr"/>
          <a:lstStyle/>
          <a:p>
            <a:endParaRPr lang="en-US"/>
          </a:p>
        </p:txBody>
      </p:sp>
      <p:sp>
        <p:nvSpPr>
          <p:cNvPr id="362499" name="Text Box 3"/>
          <p:cNvSpPr txBox="1">
            <a:spLocks noChangeArrowheads="1"/>
          </p:cNvSpPr>
          <p:nvPr/>
        </p:nvSpPr>
        <p:spPr bwMode="auto">
          <a:xfrm>
            <a:off x="168275" y="4893875"/>
            <a:ext cx="1925638" cy="519113"/>
          </a:xfrm>
          <a:prstGeom prst="rect">
            <a:avLst/>
          </a:prstGeom>
          <a:noFill/>
          <a:ln w="12700">
            <a:noFill/>
            <a:miter lim="800000"/>
            <a:headEnd type="none" w="sm" len="sm"/>
            <a:tailEnd type="none" w="sm" len="sm"/>
          </a:ln>
          <a:effectLst/>
        </p:spPr>
        <p:txBody>
          <a:bodyPr wrap="none">
            <a:spAutoFit/>
          </a:bodyPr>
          <a:lstStyle/>
          <a:p>
            <a:pPr algn="ctr" eaLnBrk="1" hangingPunct="1"/>
            <a:r>
              <a:rPr lang="en-US" altLang="zh-CN" sz="2800">
                <a:ea typeface="宋体" panose="02010600030101010101" pitchFamily="2" charset="-122"/>
              </a:rPr>
              <a:t>Use Cases</a:t>
            </a:r>
            <a:endParaRPr lang="en-US" altLang="zh-CN" sz="2800">
              <a:ea typeface="宋体" panose="02010600030101010101" pitchFamily="2" charset="-122"/>
            </a:endParaRPr>
          </a:p>
        </p:txBody>
      </p:sp>
      <p:sp>
        <p:nvSpPr>
          <p:cNvPr id="362500" name="Text Box 4"/>
          <p:cNvSpPr txBox="1">
            <a:spLocks noChangeArrowheads="1"/>
          </p:cNvSpPr>
          <p:nvPr/>
        </p:nvSpPr>
        <p:spPr bwMode="auto">
          <a:xfrm>
            <a:off x="2279650" y="4893875"/>
            <a:ext cx="1509713" cy="946150"/>
          </a:xfrm>
          <a:prstGeom prst="rect">
            <a:avLst/>
          </a:prstGeom>
          <a:noFill/>
          <a:ln w="12700">
            <a:noFill/>
            <a:miter lim="800000"/>
            <a:headEnd type="none" w="sm" len="sm"/>
            <a:tailEnd type="none" w="sm" len="sm"/>
          </a:ln>
          <a:effectLst/>
        </p:spPr>
        <p:txBody>
          <a:bodyPr wrap="none">
            <a:spAutoFit/>
          </a:bodyPr>
          <a:lstStyle/>
          <a:p>
            <a:pPr algn="ctr" eaLnBrk="1" hangingPunct="1"/>
            <a:r>
              <a:rPr lang="en-US" altLang="zh-CN" sz="2800">
                <a:ea typeface="宋体" panose="02010600030101010101" pitchFamily="2" charset="-122"/>
              </a:rPr>
              <a:t>Analysis</a:t>
            </a:r>
            <a:br>
              <a:rPr lang="en-US" altLang="zh-CN" sz="2800">
                <a:ea typeface="宋体" panose="02010600030101010101" pitchFamily="2" charset="-122"/>
              </a:rPr>
            </a:br>
            <a:r>
              <a:rPr lang="en-US" altLang="zh-CN" sz="2800">
                <a:ea typeface="宋体" panose="02010600030101010101" pitchFamily="2" charset="-122"/>
              </a:rPr>
              <a:t>Classes</a:t>
            </a:r>
            <a:endParaRPr lang="en-US" altLang="zh-CN" sz="2800">
              <a:ea typeface="宋体" panose="02010600030101010101" pitchFamily="2" charset="-122"/>
            </a:endParaRPr>
          </a:p>
        </p:txBody>
      </p:sp>
      <p:sp>
        <p:nvSpPr>
          <p:cNvPr id="362501" name="Text Box 5"/>
          <p:cNvSpPr txBox="1">
            <a:spLocks noChangeArrowheads="1"/>
          </p:cNvSpPr>
          <p:nvPr/>
        </p:nvSpPr>
        <p:spPr bwMode="auto">
          <a:xfrm>
            <a:off x="5994400" y="4893875"/>
            <a:ext cx="1312863" cy="946150"/>
          </a:xfrm>
          <a:prstGeom prst="rect">
            <a:avLst/>
          </a:prstGeom>
          <a:noFill/>
          <a:ln w="12700">
            <a:noFill/>
            <a:miter lim="800000"/>
            <a:headEnd type="none" w="sm" len="sm"/>
            <a:tailEnd type="none" w="sm" len="sm"/>
          </a:ln>
          <a:effectLst/>
        </p:spPr>
        <p:txBody>
          <a:bodyPr wrap="none">
            <a:spAutoFit/>
          </a:bodyPr>
          <a:lstStyle/>
          <a:p>
            <a:pPr algn="ctr" eaLnBrk="1" hangingPunct="1"/>
            <a:r>
              <a:rPr lang="en-US" altLang="zh-CN" sz="2800">
                <a:solidFill>
                  <a:schemeClr val="folHlink"/>
                </a:solidFill>
                <a:ea typeface="宋体" panose="02010600030101010101" pitchFamily="2" charset="-122"/>
              </a:rPr>
              <a:t>Source</a:t>
            </a:r>
            <a:endParaRPr lang="en-US" altLang="zh-CN" sz="2800">
              <a:solidFill>
                <a:schemeClr val="folHlink"/>
              </a:solidFill>
              <a:ea typeface="宋体" panose="02010600030101010101" pitchFamily="2" charset="-122"/>
            </a:endParaRPr>
          </a:p>
          <a:p>
            <a:pPr algn="ctr" eaLnBrk="1" hangingPunct="1"/>
            <a:r>
              <a:rPr lang="en-US" altLang="zh-CN" sz="2800">
                <a:solidFill>
                  <a:schemeClr val="folHlink"/>
                </a:solidFill>
                <a:ea typeface="宋体" panose="02010600030101010101" pitchFamily="2" charset="-122"/>
              </a:rPr>
              <a:t>Code</a:t>
            </a:r>
            <a:endParaRPr lang="en-US" altLang="zh-CN" sz="2800">
              <a:solidFill>
                <a:schemeClr val="folHlink"/>
              </a:solidFill>
              <a:ea typeface="宋体" panose="02010600030101010101" pitchFamily="2" charset="-122"/>
            </a:endParaRPr>
          </a:p>
        </p:txBody>
      </p:sp>
      <p:sp>
        <p:nvSpPr>
          <p:cNvPr id="362502" name="Text Box 6"/>
          <p:cNvSpPr txBox="1">
            <a:spLocks noChangeArrowheads="1"/>
          </p:cNvSpPr>
          <p:nvPr/>
        </p:nvSpPr>
        <p:spPr bwMode="auto">
          <a:xfrm>
            <a:off x="7848600" y="4893875"/>
            <a:ext cx="974725" cy="519113"/>
          </a:xfrm>
          <a:prstGeom prst="rect">
            <a:avLst/>
          </a:prstGeom>
          <a:noFill/>
          <a:ln w="12700">
            <a:noFill/>
            <a:miter lim="800000"/>
            <a:headEnd type="none" w="sm" len="sm"/>
            <a:tailEnd type="none" w="sm" len="sm"/>
          </a:ln>
          <a:effectLst/>
        </p:spPr>
        <p:txBody>
          <a:bodyPr wrap="none">
            <a:spAutoFit/>
          </a:bodyPr>
          <a:lstStyle/>
          <a:p>
            <a:pPr algn="ctr" eaLnBrk="1" hangingPunct="1"/>
            <a:r>
              <a:rPr lang="en-US" altLang="zh-CN" sz="2800">
                <a:solidFill>
                  <a:schemeClr val="folHlink"/>
                </a:solidFill>
                <a:ea typeface="宋体" panose="02010600030101010101" pitchFamily="2" charset="-122"/>
              </a:rPr>
              <a:t>Exec</a:t>
            </a:r>
            <a:endParaRPr lang="en-US" altLang="zh-CN" sz="2800">
              <a:solidFill>
                <a:schemeClr val="folHlink"/>
              </a:solidFill>
              <a:ea typeface="宋体" panose="02010600030101010101" pitchFamily="2" charset="-122"/>
            </a:endParaRPr>
          </a:p>
        </p:txBody>
      </p:sp>
      <p:grpSp>
        <p:nvGrpSpPr>
          <p:cNvPr id="362503" name="Group 7"/>
          <p:cNvGrpSpPr/>
          <p:nvPr/>
        </p:nvGrpSpPr>
        <p:grpSpPr bwMode="auto">
          <a:xfrm>
            <a:off x="533400" y="3141275"/>
            <a:ext cx="1196975" cy="1600200"/>
            <a:chOff x="446" y="2208"/>
            <a:chExt cx="754" cy="1008"/>
          </a:xfrm>
        </p:grpSpPr>
        <p:sp>
          <p:nvSpPr>
            <p:cNvPr id="362504" name="Oval 8"/>
            <p:cNvSpPr>
              <a:spLocks noChangeArrowheads="1"/>
            </p:cNvSpPr>
            <p:nvPr/>
          </p:nvSpPr>
          <p:spPr bwMode="auto">
            <a:xfrm>
              <a:off x="446" y="2208"/>
              <a:ext cx="624" cy="288"/>
            </a:xfrm>
            <a:prstGeom prst="ellipse">
              <a:avLst/>
            </a:prstGeom>
            <a:noFill/>
            <a:ln w="28575">
              <a:solidFill>
                <a:schemeClr val="tx1"/>
              </a:solidFill>
              <a:round/>
              <a:headEnd type="none" w="sm" len="sm"/>
              <a:tailEnd type="none" w="lg" len="lg"/>
            </a:ln>
            <a:effectLst/>
          </p:spPr>
          <p:txBody>
            <a:bodyPr wrap="none" anchor="ctr"/>
            <a:lstStyle/>
            <a:p>
              <a:endParaRPr lang="en-US"/>
            </a:p>
          </p:txBody>
        </p:sp>
        <p:sp>
          <p:nvSpPr>
            <p:cNvPr id="362505" name="Rectangle 9"/>
            <p:cNvSpPr>
              <a:spLocks noChangeArrowheads="1"/>
            </p:cNvSpPr>
            <p:nvPr/>
          </p:nvSpPr>
          <p:spPr bwMode="auto">
            <a:xfrm>
              <a:off x="768" y="2496"/>
              <a:ext cx="432" cy="720"/>
            </a:xfrm>
            <a:prstGeom prst="rect">
              <a:avLst/>
            </a:prstGeom>
            <a:noFill/>
            <a:ln w="28575">
              <a:solidFill>
                <a:schemeClr val="tx1"/>
              </a:solidFill>
              <a:miter lim="800000"/>
              <a:headEnd type="none" w="sm" len="sm"/>
              <a:tailEnd type="none" w="lg" len="lg"/>
            </a:ln>
            <a:effectLst/>
          </p:spPr>
          <p:txBody>
            <a:bodyPr wrap="none" anchor="ctr"/>
            <a:lstStyle/>
            <a:p>
              <a:endParaRPr lang="en-US"/>
            </a:p>
          </p:txBody>
        </p:sp>
        <p:sp>
          <p:nvSpPr>
            <p:cNvPr id="362506" name="Line 10"/>
            <p:cNvSpPr>
              <a:spLocks noChangeShapeType="1"/>
            </p:cNvSpPr>
            <p:nvPr/>
          </p:nvSpPr>
          <p:spPr bwMode="auto">
            <a:xfrm>
              <a:off x="1056" y="2496"/>
              <a:ext cx="144" cy="144"/>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62507" name="Line 11"/>
            <p:cNvSpPr>
              <a:spLocks noChangeShapeType="1"/>
            </p:cNvSpPr>
            <p:nvPr/>
          </p:nvSpPr>
          <p:spPr bwMode="auto">
            <a:xfrm>
              <a:off x="1056" y="2496"/>
              <a:ext cx="0" cy="144"/>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62508" name="Line 12"/>
            <p:cNvSpPr>
              <a:spLocks noChangeShapeType="1"/>
            </p:cNvSpPr>
            <p:nvPr/>
          </p:nvSpPr>
          <p:spPr bwMode="auto">
            <a:xfrm flipH="1">
              <a:off x="1056" y="2640"/>
              <a:ext cx="144"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62509" name="Line 13"/>
            <p:cNvSpPr>
              <a:spLocks noChangeShapeType="1"/>
            </p:cNvSpPr>
            <p:nvPr/>
          </p:nvSpPr>
          <p:spPr bwMode="auto">
            <a:xfrm>
              <a:off x="816" y="2736"/>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62510" name="Line 14"/>
            <p:cNvSpPr>
              <a:spLocks noChangeShapeType="1"/>
            </p:cNvSpPr>
            <p:nvPr/>
          </p:nvSpPr>
          <p:spPr bwMode="auto">
            <a:xfrm>
              <a:off x="816" y="2784"/>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62511" name="Line 15"/>
            <p:cNvSpPr>
              <a:spLocks noChangeShapeType="1"/>
            </p:cNvSpPr>
            <p:nvPr/>
          </p:nvSpPr>
          <p:spPr bwMode="auto">
            <a:xfrm>
              <a:off x="816" y="2832"/>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62512" name="Line 16"/>
            <p:cNvSpPr>
              <a:spLocks noChangeShapeType="1"/>
            </p:cNvSpPr>
            <p:nvPr/>
          </p:nvSpPr>
          <p:spPr bwMode="auto">
            <a:xfrm>
              <a:off x="816" y="2928"/>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62513" name="Line 17"/>
            <p:cNvSpPr>
              <a:spLocks noChangeShapeType="1"/>
            </p:cNvSpPr>
            <p:nvPr/>
          </p:nvSpPr>
          <p:spPr bwMode="auto">
            <a:xfrm>
              <a:off x="816" y="2880"/>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62514" name="Line 18"/>
            <p:cNvSpPr>
              <a:spLocks noChangeShapeType="1"/>
            </p:cNvSpPr>
            <p:nvPr/>
          </p:nvSpPr>
          <p:spPr bwMode="auto">
            <a:xfrm>
              <a:off x="816" y="2976"/>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62515" name="Line 19"/>
            <p:cNvSpPr>
              <a:spLocks noChangeShapeType="1"/>
            </p:cNvSpPr>
            <p:nvPr/>
          </p:nvSpPr>
          <p:spPr bwMode="auto">
            <a:xfrm>
              <a:off x="816" y="3024"/>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62516" name="Line 20"/>
            <p:cNvSpPr>
              <a:spLocks noChangeShapeType="1"/>
            </p:cNvSpPr>
            <p:nvPr/>
          </p:nvSpPr>
          <p:spPr bwMode="auto">
            <a:xfrm>
              <a:off x="816" y="3072"/>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62517" name="Line 21"/>
            <p:cNvSpPr>
              <a:spLocks noChangeShapeType="1"/>
            </p:cNvSpPr>
            <p:nvPr/>
          </p:nvSpPr>
          <p:spPr bwMode="auto">
            <a:xfrm>
              <a:off x="816" y="3120"/>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62518" name="Line 22"/>
            <p:cNvSpPr>
              <a:spLocks noChangeShapeType="1"/>
            </p:cNvSpPr>
            <p:nvPr/>
          </p:nvSpPr>
          <p:spPr bwMode="auto">
            <a:xfrm>
              <a:off x="816" y="3168"/>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62519" name="Line 23"/>
            <p:cNvSpPr>
              <a:spLocks noChangeShapeType="1"/>
            </p:cNvSpPr>
            <p:nvPr/>
          </p:nvSpPr>
          <p:spPr bwMode="auto">
            <a:xfrm>
              <a:off x="816" y="2688"/>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62520" name="Line 24"/>
            <p:cNvSpPr>
              <a:spLocks noChangeShapeType="1"/>
            </p:cNvSpPr>
            <p:nvPr/>
          </p:nvSpPr>
          <p:spPr bwMode="auto">
            <a:xfrm>
              <a:off x="816" y="2592"/>
              <a:ext cx="209"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62521" name="Line 25"/>
            <p:cNvSpPr>
              <a:spLocks noChangeShapeType="1"/>
            </p:cNvSpPr>
            <p:nvPr/>
          </p:nvSpPr>
          <p:spPr bwMode="auto">
            <a:xfrm>
              <a:off x="816" y="2544"/>
              <a:ext cx="209"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62522" name="Line 26"/>
            <p:cNvSpPr>
              <a:spLocks noChangeShapeType="1"/>
            </p:cNvSpPr>
            <p:nvPr/>
          </p:nvSpPr>
          <p:spPr bwMode="auto">
            <a:xfrm>
              <a:off x="816" y="2640"/>
              <a:ext cx="209" cy="0"/>
            </a:xfrm>
            <a:prstGeom prst="line">
              <a:avLst/>
            </a:prstGeom>
            <a:noFill/>
            <a:ln w="28575">
              <a:solidFill>
                <a:schemeClr val="tx1"/>
              </a:solidFill>
              <a:round/>
              <a:headEnd type="none" w="sm" len="sm"/>
              <a:tailEnd type="none" w="lg" len="lg"/>
            </a:ln>
            <a:effectLst/>
          </p:spPr>
          <p:txBody>
            <a:bodyPr wrap="none" anchor="ctr"/>
            <a:lstStyle/>
            <a:p>
              <a:endParaRPr lang="en-US"/>
            </a:p>
          </p:txBody>
        </p:sp>
      </p:grpSp>
      <p:grpSp>
        <p:nvGrpSpPr>
          <p:cNvPr id="362523" name="Group 27"/>
          <p:cNvGrpSpPr/>
          <p:nvPr/>
        </p:nvGrpSpPr>
        <p:grpSpPr bwMode="auto">
          <a:xfrm>
            <a:off x="533400" y="1388675"/>
            <a:ext cx="1196975" cy="1600200"/>
            <a:chOff x="446" y="2208"/>
            <a:chExt cx="754" cy="1008"/>
          </a:xfrm>
        </p:grpSpPr>
        <p:sp>
          <p:nvSpPr>
            <p:cNvPr id="362524" name="Oval 28"/>
            <p:cNvSpPr>
              <a:spLocks noChangeArrowheads="1"/>
            </p:cNvSpPr>
            <p:nvPr/>
          </p:nvSpPr>
          <p:spPr bwMode="auto">
            <a:xfrm>
              <a:off x="446" y="2208"/>
              <a:ext cx="624" cy="288"/>
            </a:xfrm>
            <a:prstGeom prst="ellipse">
              <a:avLst/>
            </a:prstGeom>
            <a:noFill/>
            <a:ln w="28575">
              <a:solidFill>
                <a:schemeClr val="tx1"/>
              </a:solidFill>
              <a:round/>
              <a:headEnd type="none" w="sm" len="sm"/>
              <a:tailEnd type="none" w="lg" len="lg"/>
            </a:ln>
            <a:effectLst/>
          </p:spPr>
          <p:txBody>
            <a:bodyPr wrap="none" anchor="ctr"/>
            <a:lstStyle/>
            <a:p>
              <a:endParaRPr lang="en-US"/>
            </a:p>
          </p:txBody>
        </p:sp>
        <p:sp>
          <p:nvSpPr>
            <p:cNvPr id="362525" name="Rectangle 29"/>
            <p:cNvSpPr>
              <a:spLocks noChangeArrowheads="1"/>
            </p:cNvSpPr>
            <p:nvPr/>
          </p:nvSpPr>
          <p:spPr bwMode="auto">
            <a:xfrm>
              <a:off x="768" y="2496"/>
              <a:ext cx="432" cy="720"/>
            </a:xfrm>
            <a:prstGeom prst="rect">
              <a:avLst/>
            </a:prstGeom>
            <a:noFill/>
            <a:ln w="28575">
              <a:solidFill>
                <a:schemeClr val="tx1"/>
              </a:solidFill>
              <a:miter lim="800000"/>
              <a:headEnd type="none" w="sm" len="sm"/>
              <a:tailEnd type="none" w="lg" len="lg"/>
            </a:ln>
            <a:effectLst/>
          </p:spPr>
          <p:txBody>
            <a:bodyPr wrap="none" anchor="ctr"/>
            <a:lstStyle/>
            <a:p>
              <a:endParaRPr lang="en-US"/>
            </a:p>
          </p:txBody>
        </p:sp>
        <p:sp>
          <p:nvSpPr>
            <p:cNvPr id="362526" name="Line 30"/>
            <p:cNvSpPr>
              <a:spLocks noChangeShapeType="1"/>
            </p:cNvSpPr>
            <p:nvPr/>
          </p:nvSpPr>
          <p:spPr bwMode="auto">
            <a:xfrm>
              <a:off x="1056" y="2496"/>
              <a:ext cx="144" cy="144"/>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62527" name="Line 31"/>
            <p:cNvSpPr>
              <a:spLocks noChangeShapeType="1"/>
            </p:cNvSpPr>
            <p:nvPr/>
          </p:nvSpPr>
          <p:spPr bwMode="auto">
            <a:xfrm>
              <a:off x="1056" y="2496"/>
              <a:ext cx="0" cy="144"/>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62528" name="Line 32"/>
            <p:cNvSpPr>
              <a:spLocks noChangeShapeType="1"/>
            </p:cNvSpPr>
            <p:nvPr/>
          </p:nvSpPr>
          <p:spPr bwMode="auto">
            <a:xfrm flipH="1">
              <a:off x="1056" y="2640"/>
              <a:ext cx="144"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62529" name="Line 33"/>
            <p:cNvSpPr>
              <a:spLocks noChangeShapeType="1"/>
            </p:cNvSpPr>
            <p:nvPr/>
          </p:nvSpPr>
          <p:spPr bwMode="auto">
            <a:xfrm>
              <a:off x="816" y="2736"/>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62530" name="Line 34"/>
            <p:cNvSpPr>
              <a:spLocks noChangeShapeType="1"/>
            </p:cNvSpPr>
            <p:nvPr/>
          </p:nvSpPr>
          <p:spPr bwMode="auto">
            <a:xfrm>
              <a:off x="816" y="2784"/>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62531" name="Line 35"/>
            <p:cNvSpPr>
              <a:spLocks noChangeShapeType="1"/>
            </p:cNvSpPr>
            <p:nvPr/>
          </p:nvSpPr>
          <p:spPr bwMode="auto">
            <a:xfrm>
              <a:off x="816" y="2832"/>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62532" name="Line 36"/>
            <p:cNvSpPr>
              <a:spLocks noChangeShapeType="1"/>
            </p:cNvSpPr>
            <p:nvPr/>
          </p:nvSpPr>
          <p:spPr bwMode="auto">
            <a:xfrm>
              <a:off x="816" y="2928"/>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62533" name="Line 37"/>
            <p:cNvSpPr>
              <a:spLocks noChangeShapeType="1"/>
            </p:cNvSpPr>
            <p:nvPr/>
          </p:nvSpPr>
          <p:spPr bwMode="auto">
            <a:xfrm>
              <a:off x="816" y="2880"/>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62534" name="Line 38"/>
            <p:cNvSpPr>
              <a:spLocks noChangeShapeType="1"/>
            </p:cNvSpPr>
            <p:nvPr/>
          </p:nvSpPr>
          <p:spPr bwMode="auto">
            <a:xfrm>
              <a:off x="816" y="2976"/>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62535" name="Line 39"/>
            <p:cNvSpPr>
              <a:spLocks noChangeShapeType="1"/>
            </p:cNvSpPr>
            <p:nvPr/>
          </p:nvSpPr>
          <p:spPr bwMode="auto">
            <a:xfrm>
              <a:off x="816" y="3024"/>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62536" name="Line 40"/>
            <p:cNvSpPr>
              <a:spLocks noChangeShapeType="1"/>
            </p:cNvSpPr>
            <p:nvPr/>
          </p:nvSpPr>
          <p:spPr bwMode="auto">
            <a:xfrm>
              <a:off x="816" y="3072"/>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62537" name="Line 41"/>
            <p:cNvSpPr>
              <a:spLocks noChangeShapeType="1"/>
            </p:cNvSpPr>
            <p:nvPr/>
          </p:nvSpPr>
          <p:spPr bwMode="auto">
            <a:xfrm>
              <a:off x="816" y="3120"/>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62538" name="Line 42"/>
            <p:cNvSpPr>
              <a:spLocks noChangeShapeType="1"/>
            </p:cNvSpPr>
            <p:nvPr/>
          </p:nvSpPr>
          <p:spPr bwMode="auto">
            <a:xfrm>
              <a:off x="816" y="3168"/>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62539" name="Line 43"/>
            <p:cNvSpPr>
              <a:spLocks noChangeShapeType="1"/>
            </p:cNvSpPr>
            <p:nvPr/>
          </p:nvSpPr>
          <p:spPr bwMode="auto">
            <a:xfrm>
              <a:off x="816" y="2688"/>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62540" name="Line 44"/>
            <p:cNvSpPr>
              <a:spLocks noChangeShapeType="1"/>
            </p:cNvSpPr>
            <p:nvPr/>
          </p:nvSpPr>
          <p:spPr bwMode="auto">
            <a:xfrm>
              <a:off x="816" y="2592"/>
              <a:ext cx="209"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62541" name="Line 45"/>
            <p:cNvSpPr>
              <a:spLocks noChangeShapeType="1"/>
            </p:cNvSpPr>
            <p:nvPr/>
          </p:nvSpPr>
          <p:spPr bwMode="auto">
            <a:xfrm>
              <a:off x="816" y="2544"/>
              <a:ext cx="209"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62542" name="Line 46"/>
            <p:cNvSpPr>
              <a:spLocks noChangeShapeType="1"/>
            </p:cNvSpPr>
            <p:nvPr/>
          </p:nvSpPr>
          <p:spPr bwMode="auto">
            <a:xfrm>
              <a:off x="816" y="2640"/>
              <a:ext cx="209" cy="0"/>
            </a:xfrm>
            <a:prstGeom prst="line">
              <a:avLst/>
            </a:prstGeom>
            <a:noFill/>
            <a:ln w="28575">
              <a:solidFill>
                <a:schemeClr val="tx1"/>
              </a:solidFill>
              <a:round/>
              <a:headEnd type="none" w="sm" len="sm"/>
              <a:tailEnd type="none" w="lg" len="lg"/>
            </a:ln>
            <a:effectLst/>
          </p:spPr>
          <p:txBody>
            <a:bodyPr wrap="none" anchor="ctr"/>
            <a:lstStyle/>
            <a:p>
              <a:endParaRPr lang="en-US"/>
            </a:p>
          </p:txBody>
        </p:sp>
      </p:grpSp>
      <p:grpSp>
        <p:nvGrpSpPr>
          <p:cNvPr id="362543" name="Group 47"/>
          <p:cNvGrpSpPr/>
          <p:nvPr/>
        </p:nvGrpSpPr>
        <p:grpSpPr bwMode="auto">
          <a:xfrm>
            <a:off x="4533900" y="2455475"/>
            <a:ext cx="762000" cy="533400"/>
            <a:chOff x="144" y="1440"/>
            <a:chExt cx="881" cy="510"/>
          </a:xfrm>
        </p:grpSpPr>
        <p:sp>
          <p:nvSpPr>
            <p:cNvPr id="362544" name="Rectangle 48"/>
            <p:cNvSpPr>
              <a:spLocks noChangeArrowheads="1"/>
            </p:cNvSpPr>
            <p:nvPr/>
          </p:nvSpPr>
          <p:spPr bwMode="auto">
            <a:xfrm>
              <a:off x="144" y="1440"/>
              <a:ext cx="881" cy="510"/>
            </a:xfrm>
            <a:prstGeom prst="rect">
              <a:avLst/>
            </a:prstGeom>
            <a:noFill/>
            <a:ln w="28575">
              <a:solidFill>
                <a:schemeClr val="folHlink"/>
              </a:solidFill>
              <a:miter lim="800000"/>
              <a:headEnd type="none" w="sm" len="sm"/>
              <a:tailEnd type="none" w="lg" len="lg"/>
            </a:ln>
            <a:effectLst/>
          </p:spPr>
          <p:txBody>
            <a:bodyPr wrap="none" lIns="0" tIns="0" rIns="0" bIns="0" anchor="ctr">
              <a:spAutoFit/>
            </a:bodyPr>
            <a:lstStyle/>
            <a:p>
              <a:endParaRPr lang="en-US"/>
            </a:p>
          </p:txBody>
        </p:sp>
        <p:sp>
          <p:nvSpPr>
            <p:cNvPr id="362545" name="Line 49"/>
            <p:cNvSpPr>
              <a:spLocks noChangeShapeType="1"/>
            </p:cNvSpPr>
            <p:nvPr/>
          </p:nvSpPr>
          <p:spPr bwMode="auto">
            <a:xfrm>
              <a:off x="144" y="1810"/>
              <a:ext cx="881" cy="0"/>
            </a:xfrm>
            <a:prstGeom prst="line">
              <a:avLst/>
            </a:prstGeom>
            <a:noFill/>
            <a:ln w="28575">
              <a:solidFill>
                <a:schemeClr val="folHlink"/>
              </a:solidFill>
              <a:round/>
              <a:headEnd type="none" w="sm" len="sm"/>
              <a:tailEnd type="none" w="lg" len="lg"/>
            </a:ln>
            <a:effectLst/>
          </p:spPr>
          <p:txBody>
            <a:bodyPr wrap="none" lIns="0" tIns="0" rIns="0" bIns="0" anchor="ctr">
              <a:spAutoFit/>
            </a:bodyPr>
            <a:lstStyle/>
            <a:p>
              <a:endParaRPr lang="en-US"/>
            </a:p>
          </p:txBody>
        </p:sp>
        <p:sp>
          <p:nvSpPr>
            <p:cNvPr id="362546" name="Line 50"/>
            <p:cNvSpPr>
              <a:spLocks noChangeShapeType="1"/>
            </p:cNvSpPr>
            <p:nvPr/>
          </p:nvSpPr>
          <p:spPr bwMode="auto">
            <a:xfrm>
              <a:off x="144" y="1680"/>
              <a:ext cx="881" cy="0"/>
            </a:xfrm>
            <a:prstGeom prst="line">
              <a:avLst/>
            </a:prstGeom>
            <a:noFill/>
            <a:ln w="28575">
              <a:solidFill>
                <a:schemeClr val="folHlink"/>
              </a:solidFill>
              <a:round/>
              <a:headEnd type="none" w="sm" len="sm"/>
              <a:tailEnd type="none" w="lg" len="lg"/>
            </a:ln>
            <a:effectLst/>
          </p:spPr>
          <p:txBody>
            <a:bodyPr lIns="0" tIns="0" rIns="0" bIns="0" anchor="ctr">
              <a:spAutoFit/>
            </a:bodyPr>
            <a:lstStyle/>
            <a:p>
              <a:endParaRPr lang="en-US"/>
            </a:p>
          </p:txBody>
        </p:sp>
      </p:grpSp>
      <p:grpSp>
        <p:nvGrpSpPr>
          <p:cNvPr id="362547" name="Group 51"/>
          <p:cNvGrpSpPr/>
          <p:nvPr/>
        </p:nvGrpSpPr>
        <p:grpSpPr bwMode="auto">
          <a:xfrm>
            <a:off x="4533900" y="3160325"/>
            <a:ext cx="762000" cy="533400"/>
            <a:chOff x="144" y="1440"/>
            <a:chExt cx="881" cy="510"/>
          </a:xfrm>
        </p:grpSpPr>
        <p:sp>
          <p:nvSpPr>
            <p:cNvPr id="362548" name="Rectangle 52"/>
            <p:cNvSpPr>
              <a:spLocks noChangeArrowheads="1"/>
            </p:cNvSpPr>
            <p:nvPr/>
          </p:nvSpPr>
          <p:spPr bwMode="auto">
            <a:xfrm>
              <a:off x="144" y="1440"/>
              <a:ext cx="881" cy="510"/>
            </a:xfrm>
            <a:prstGeom prst="rect">
              <a:avLst/>
            </a:prstGeom>
            <a:noFill/>
            <a:ln w="28575">
              <a:solidFill>
                <a:schemeClr val="folHlink"/>
              </a:solidFill>
              <a:miter lim="800000"/>
              <a:headEnd type="none" w="sm" len="sm"/>
              <a:tailEnd type="none" w="lg" len="lg"/>
            </a:ln>
            <a:effectLst/>
          </p:spPr>
          <p:txBody>
            <a:bodyPr wrap="none" lIns="0" tIns="0" rIns="0" bIns="0" anchor="ctr">
              <a:spAutoFit/>
            </a:bodyPr>
            <a:lstStyle/>
            <a:p>
              <a:endParaRPr lang="en-US"/>
            </a:p>
          </p:txBody>
        </p:sp>
        <p:sp>
          <p:nvSpPr>
            <p:cNvPr id="362549" name="Line 53"/>
            <p:cNvSpPr>
              <a:spLocks noChangeShapeType="1"/>
            </p:cNvSpPr>
            <p:nvPr/>
          </p:nvSpPr>
          <p:spPr bwMode="auto">
            <a:xfrm>
              <a:off x="144" y="1810"/>
              <a:ext cx="881" cy="0"/>
            </a:xfrm>
            <a:prstGeom prst="line">
              <a:avLst/>
            </a:prstGeom>
            <a:noFill/>
            <a:ln w="28575">
              <a:solidFill>
                <a:schemeClr val="folHlink"/>
              </a:solidFill>
              <a:round/>
              <a:headEnd type="none" w="sm" len="sm"/>
              <a:tailEnd type="none" w="lg" len="lg"/>
            </a:ln>
            <a:effectLst/>
          </p:spPr>
          <p:txBody>
            <a:bodyPr wrap="none" lIns="0" tIns="0" rIns="0" bIns="0" anchor="ctr">
              <a:spAutoFit/>
            </a:bodyPr>
            <a:lstStyle/>
            <a:p>
              <a:endParaRPr lang="en-US"/>
            </a:p>
          </p:txBody>
        </p:sp>
        <p:sp>
          <p:nvSpPr>
            <p:cNvPr id="362550" name="Line 54"/>
            <p:cNvSpPr>
              <a:spLocks noChangeShapeType="1"/>
            </p:cNvSpPr>
            <p:nvPr/>
          </p:nvSpPr>
          <p:spPr bwMode="auto">
            <a:xfrm>
              <a:off x="144" y="1680"/>
              <a:ext cx="881" cy="0"/>
            </a:xfrm>
            <a:prstGeom prst="line">
              <a:avLst/>
            </a:prstGeom>
            <a:noFill/>
            <a:ln w="28575">
              <a:solidFill>
                <a:schemeClr val="folHlink"/>
              </a:solidFill>
              <a:round/>
              <a:headEnd type="none" w="sm" len="sm"/>
              <a:tailEnd type="none" w="lg" len="lg"/>
            </a:ln>
            <a:effectLst/>
          </p:spPr>
          <p:txBody>
            <a:bodyPr lIns="0" tIns="0" rIns="0" bIns="0" anchor="ctr">
              <a:spAutoFit/>
            </a:bodyPr>
            <a:lstStyle/>
            <a:p>
              <a:endParaRPr lang="en-US"/>
            </a:p>
          </p:txBody>
        </p:sp>
      </p:grpSp>
      <p:sp>
        <p:nvSpPr>
          <p:cNvPr id="362578" name="AutoShape 82"/>
          <p:cNvSpPr>
            <a:spLocks noChangeArrowheads="1"/>
          </p:cNvSpPr>
          <p:nvPr/>
        </p:nvSpPr>
        <p:spPr bwMode="auto">
          <a:xfrm>
            <a:off x="3746500" y="3141275"/>
            <a:ext cx="536575" cy="457200"/>
          </a:xfrm>
          <a:prstGeom prst="rightArrow">
            <a:avLst>
              <a:gd name="adj1" fmla="val 54759"/>
              <a:gd name="adj2" fmla="val 71992"/>
            </a:avLst>
          </a:prstGeom>
          <a:noFill/>
          <a:ln w="28575">
            <a:solidFill>
              <a:schemeClr val="folHlink"/>
            </a:solidFill>
            <a:miter lim="800000"/>
            <a:headEnd type="none" w="sm" len="sm"/>
            <a:tailEnd type="none" w="sm" len="sm"/>
          </a:ln>
          <a:effectLst/>
        </p:spPr>
        <p:txBody>
          <a:bodyPr wrap="none" anchor="ctr"/>
          <a:lstStyle/>
          <a:p>
            <a:endParaRPr lang="en-US"/>
          </a:p>
        </p:txBody>
      </p:sp>
      <p:sp>
        <p:nvSpPr>
          <p:cNvPr id="362579" name="AutoShape 83"/>
          <p:cNvSpPr>
            <a:spLocks noChangeArrowheads="1"/>
          </p:cNvSpPr>
          <p:nvPr/>
        </p:nvSpPr>
        <p:spPr bwMode="auto">
          <a:xfrm>
            <a:off x="5600700" y="3141275"/>
            <a:ext cx="536575" cy="457200"/>
          </a:xfrm>
          <a:prstGeom prst="rightArrow">
            <a:avLst>
              <a:gd name="adj1" fmla="val 54759"/>
              <a:gd name="adj2" fmla="val 71992"/>
            </a:avLst>
          </a:prstGeom>
          <a:noFill/>
          <a:ln w="28575">
            <a:solidFill>
              <a:schemeClr val="folHlink"/>
            </a:solidFill>
            <a:miter lim="800000"/>
            <a:headEnd type="none" w="sm" len="sm"/>
            <a:tailEnd type="none" w="sm" len="sm"/>
          </a:ln>
          <a:effectLst/>
        </p:spPr>
        <p:txBody>
          <a:bodyPr wrap="none" anchor="ctr"/>
          <a:lstStyle/>
          <a:p>
            <a:endParaRPr lang="en-US"/>
          </a:p>
        </p:txBody>
      </p:sp>
      <p:sp>
        <p:nvSpPr>
          <p:cNvPr id="362580" name="AutoShape 84"/>
          <p:cNvSpPr>
            <a:spLocks noChangeArrowheads="1"/>
          </p:cNvSpPr>
          <p:nvPr/>
        </p:nvSpPr>
        <p:spPr bwMode="auto">
          <a:xfrm>
            <a:off x="7150100" y="3141275"/>
            <a:ext cx="536575" cy="457200"/>
          </a:xfrm>
          <a:prstGeom prst="rightArrow">
            <a:avLst>
              <a:gd name="adj1" fmla="val 54759"/>
              <a:gd name="adj2" fmla="val 71992"/>
            </a:avLst>
          </a:prstGeom>
          <a:noFill/>
          <a:ln w="28575">
            <a:solidFill>
              <a:schemeClr val="folHlink"/>
            </a:solidFill>
            <a:miter lim="800000"/>
            <a:headEnd type="none" w="sm" len="sm"/>
            <a:tailEnd type="none" w="sm" len="sm"/>
          </a:ln>
          <a:effectLst/>
        </p:spPr>
        <p:txBody>
          <a:bodyPr wrap="none" anchor="ctr"/>
          <a:lstStyle/>
          <a:p>
            <a:endParaRPr lang="en-US"/>
          </a:p>
        </p:txBody>
      </p:sp>
      <p:sp>
        <p:nvSpPr>
          <p:cNvPr id="362581" name="Text Box 85"/>
          <p:cNvSpPr txBox="1">
            <a:spLocks noChangeArrowheads="1"/>
          </p:cNvSpPr>
          <p:nvPr/>
        </p:nvSpPr>
        <p:spPr bwMode="auto">
          <a:xfrm>
            <a:off x="4010025" y="4893875"/>
            <a:ext cx="1668463" cy="946150"/>
          </a:xfrm>
          <a:prstGeom prst="rect">
            <a:avLst/>
          </a:prstGeom>
          <a:noFill/>
          <a:ln w="12700">
            <a:noFill/>
            <a:miter lim="800000"/>
            <a:headEnd type="none" w="sm" len="sm"/>
            <a:tailEnd type="none" w="sm" len="sm"/>
          </a:ln>
          <a:effectLst/>
        </p:spPr>
        <p:txBody>
          <a:bodyPr wrap="none">
            <a:spAutoFit/>
          </a:bodyPr>
          <a:lstStyle/>
          <a:p>
            <a:pPr algn="ctr" eaLnBrk="1" hangingPunct="1"/>
            <a:r>
              <a:rPr lang="en-US" altLang="zh-CN" sz="2800">
                <a:solidFill>
                  <a:schemeClr val="folHlink"/>
                </a:solidFill>
                <a:ea typeface="宋体" panose="02010600030101010101" pitchFamily="2" charset="-122"/>
              </a:rPr>
              <a:t>Design</a:t>
            </a:r>
            <a:br>
              <a:rPr lang="en-US" altLang="zh-CN" sz="2800">
                <a:solidFill>
                  <a:schemeClr val="folHlink"/>
                </a:solidFill>
                <a:ea typeface="宋体" panose="02010600030101010101" pitchFamily="2" charset="-122"/>
              </a:rPr>
            </a:br>
            <a:r>
              <a:rPr lang="en-US" altLang="zh-CN" sz="2800">
                <a:solidFill>
                  <a:schemeClr val="folHlink"/>
                </a:solidFill>
                <a:ea typeface="宋体" panose="02010600030101010101" pitchFamily="2" charset="-122"/>
              </a:rPr>
              <a:t>Elements</a:t>
            </a:r>
            <a:endParaRPr lang="en-US" altLang="zh-CN" sz="2800">
              <a:solidFill>
                <a:schemeClr val="folHlink"/>
              </a:solidFill>
              <a:ea typeface="宋体" panose="02010600030101010101" pitchFamily="2" charset="-122"/>
            </a:endParaRPr>
          </a:p>
        </p:txBody>
      </p:sp>
      <p:grpSp>
        <p:nvGrpSpPr>
          <p:cNvPr id="362582" name="Group 86"/>
          <p:cNvGrpSpPr/>
          <p:nvPr/>
        </p:nvGrpSpPr>
        <p:grpSpPr bwMode="auto">
          <a:xfrm>
            <a:off x="6337300" y="2226875"/>
            <a:ext cx="563563" cy="685800"/>
            <a:chOff x="1776" y="2400"/>
            <a:chExt cx="355" cy="432"/>
          </a:xfrm>
        </p:grpSpPr>
        <p:sp>
          <p:nvSpPr>
            <p:cNvPr id="362583" name="AutoShape 87"/>
            <p:cNvSpPr>
              <a:spLocks noChangeArrowheads="1"/>
            </p:cNvSpPr>
            <p:nvPr/>
          </p:nvSpPr>
          <p:spPr bwMode="auto">
            <a:xfrm>
              <a:off x="1776" y="2400"/>
              <a:ext cx="355" cy="432"/>
            </a:xfrm>
            <a:prstGeom prst="flowChartDocument">
              <a:avLst/>
            </a:prstGeom>
            <a:noFill/>
            <a:ln w="28575">
              <a:solidFill>
                <a:schemeClr val="folHlink"/>
              </a:solidFill>
              <a:miter lim="800000"/>
              <a:headEnd type="none" w="sm" len="sm"/>
              <a:tailEnd type="none" w="sm" len="sm"/>
            </a:ln>
            <a:effectLst/>
          </p:spPr>
          <p:txBody>
            <a:bodyPr wrap="none" anchor="ctr"/>
            <a:lstStyle/>
            <a:p>
              <a:endParaRPr lang="en-US"/>
            </a:p>
          </p:txBody>
        </p:sp>
        <p:sp>
          <p:nvSpPr>
            <p:cNvPr id="362584" name="Line 88"/>
            <p:cNvSpPr>
              <a:spLocks noChangeShapeType="1"/>
            </p:cNvSpPr>
            <p:nvPr/>
          </p:nvSpPr>
          <p:spPr bwMode="auto">
            <a:xfrm>
              <a:off x="1829" y="2448"/>
              <a:ext cx="235" cy="0"/>
            </a:xfrm>
            <a:prstGeom prst="line">
              <a:avLst/>
            </a:prstGeom>
            <a:noFill/>
            <a:ln w="28575">
              <a:solidFill>
                <a:schemeClr val="folHlink"/>
              </a:solidFill>
              <a:round/>
              <a:headEnd type="none" w="sm" len="sm"/>
              <a:tailEnd type="none" w="lg" len="lg"/>
            </a:ln>
            <a:effectLst/>
          </p:spPr>
          <p:txBody>
            <a:bodyPr wrap="none" anchor="ctr"/>
            <a:lstStyle/>
            <a:p>
              <a:endParaRPr lang="en-US"/>
            </a:p>
          </p:txBody>
        </p:sp>
        <p:sp>
          <p:nvSpPr>
            <p:cNvPr id="362585" name="Line 89"/>
            <p:cNvSpPr>
              <a:spLocks noChangeShapeType="1"/>
            </p:cNvSpPr>
            <p:nvPr/>
          </p:nvSpPr>
          <p:spPr bwMode="auto">
            <a:xfrm>
              <a:off x="1829" y="2496"/>
              <a:ext cx="235" cy="0"/>
            </a:xfrm>
            <a:prstGeom prst="line">
              <a:avLst/>
            </a:prstGeom>
            <a:noFill/>
            <a:ln w="28575">
              <a:solidFill>
                <a:schemeClr val="folHlink"/>
              </a:solidFill>
              <a:round/>
              <a:headEnd type="none" w="sm" len="sm"/>
              <a:tailEnd type="none" w="lg" len="lg"/>
            </a:ln>
            <a:effectLst/>
          </p:spPr>
          <p:txBody>
            <a:bodyPr wrap="none" anchor="ctr"/>
            <a:lstStyle/>
            <a:p>
              <a:endParaRPr lang="en-US"/>
            </a:p>
          </p:txBody>
        </p:sp>
        <p:sp>
          <p:nvSpPr>
            <p:cNvPr id="362586" name="Line 90"/>
            <p:cNvSpPr>
              <a:spLocks noChangeShapeType="1"/>
            </p:cNvSpPr>
            <p:nvPr/>
          </p:nvSpPr>
          <p:spPr bwMode="auto">
            <a:xfrm>
              <a:off x="1829" y="2544"/>
              <a:ext cx="235" cy="0"/>
            </a:xfrm>
            <a:prstGeom prst="line">
              <a:avLst/>
            </a:prstGeom>
            <a:noFill/>
            <a:ln w="28575">
              <a:solidFill>
                <a:schemeClr val="folHlink"/>
              </a:solidFill>
              <a:round/>
              <a:headEnd type="none" w="sm" len="sm"/>
              <a:tailEnd type="none" w="lg" len="lg"/>
            </a:ln>
            <a:effectLst/>
          </p:spPr>
          <p:txBody>
            <a:bodyPr wrap="none" anchor="ctr"/>
            <a:lstStyle/>
            <a:p>
              <a:endParaRPr lang="en-US"/>
            </a:p>
          </p:txBody>
        </p:sp>
        <p:sp>
          <p:nvSpPr>
            <p:cNvPr id="362587" name="Line 91"/>
            <p:cNvSpPr>
              <a:spLocks noChangeShapeType="1"/>
            </p:cNvSpPr>
            <p:nvPr/>
          </p:nvSpPr>
          <p:spPr bwMode="auto">
            <a:xfrm>
              <a:off x="1829" y="2592"/>
              <a:ext cx="235" cy="0"/>
            </a:xfrm>
            <a:prstGeom prst="line">
              <a:avLst/>
            </a:prstGeom>
            <a:noFill/>
            <a:ln w="28575">
              <a:solidFill>
                <a:schemeClr val="folHlink"/>
              </a:solidFill>
              <a:round/>
              <a:headEnd type="none" w="sm" len="sm"/>
              <a:tailEnd type="none" w="lg" len="lg"/>
            </a:ln>
            <a:effectLst/>
          </p:spPr>
          <p:txBody>
            <a:bodyPr wrap="none" anchor="ctr"/>
            <a:lstStyle/>
            <a:p>
              <a:endParaRPr lang="en-US"/>
            </a:p>
          </p:txBody>
        </p:sp>
        <p:sp>
          <p:nvSpPr>
            <p:cNvPr id="362588" name="Line 92"/>
            <p:cNvSpPr>
              <a:spLocks noChangeShapeType="1"/>
            </p:cNvSpPr>
            <p:nvPr/>
          </p:nvSpPr>
          <p:spPr bwMode="auto">
            <a:xfrm>
              <a:off x="1829" y="2640"/>
              <a:ext cx="235" cy="0"/>
            </a:xfrm>
            <a:prstGeom prst="line">
              <a:avLst/>
            </a:prstGeom>
            <a:noFill/>
            <a:ln w="28575">
              <a:solidFill>
                <a:schemeClr val="folHlink"/>
              </a:solidFill>
              <a:round/>
              <a:headEnd type="none" w="sm" len="sm"/>
              <a:tailEnd type="none" w="lg" len="lg"/>
            </a:ln>
            <a:effectLst/>
          </p:spPr>
          <p:txBody>
            <a:bodyPr wrap="none" anchor="ctr"/>
            <a:lstStyle/>
            <a:p>
              <a:endParaRPr lang="en-US"/>
            </a:p>
          </p:txBody>
        </p:sp>
        <p:sp>
          <p:nvSpPr>
            <p:cNvPr id="362589" name="Line 93"/>
            <p:cNvSpPr>
              <a:spLocks noChangeShapeType="1"/>
            </p:cNvSpPr>
            <p:nvPr/>
          </p:nvSpPr>
          <p:spPr bwMode="auto">
            <a:xfrm>
              <a:off x="1829" y="2688"/>
              <a:ext cx="235" cy="0"/>
            </a:xfrm>
            <a:prstGeom prst="line">
              <a:avLst/>
            </a:prstGeom>
            <a:noFill/>
            <a:ln w="28575">
              <a:solidFill>
                <a:schemeClr val="folHlink"/>
              </a:solidFill>
              <a:round/>
              <a:headEnd type="none" w="sm" len="sm"/>
              <a:tailEnd type="none" w="lg" len="lg"/>
            </a:ln>
            <a:effectLst/>
          </p:spPr>
          <p:txBody>
            <a:bodyPr wrap="none" anchor="ctr"/>
            <a:lstStyle/>
            <a:p>
              <a:endParaRPr lang="en-US"/>
            </a:p>
          </p:txBody>
        </p:sp>
        <p:sp>
          <p:nvSpPr>
            <p:cNvPr id="362590" name="Line 94"/>
            <p:cNvSpPr>
              <a:spLocks noChangeShapeType="1"/>
            </p:cNvSpPr>
            <p:nvPr/>
          </p:nvSpPr>
          <p:spPr bwMode="auto">
            <a:xfrm>
              <a:off x="1829" y="2736"/>
              <a:ext cx="144" cy="0"/>
            </a:xfrm>
            <a:prstGeom prst="line">
              <a:avLst/>
            </a:prstGeom>
            <a:noFill/>
            <a:ln w="28575">
              <a:solidFill>
                <a:schemeClr val="folHlink"/>
              </a:solidFill>
              <a:round/>
              <a:headEnd type="none" w="sm" len="sm"/>
              <a:tailEnd type="none" w="lg" len="lg"/>
            </a:ln>
            <a:effectLst/>
          </p:spPr>
          <p:txBody>
            <a:bodyPr wrap="none" anchor="ctr"/>
            <a:lstStyle/>
            <a:p>
              <a:endParaRPr lang="en-US"/>
            </a:p>
          </p:txBody>
        </p:sp>
        <p:sp>
          <p:nvSpPr>
            <p:cNvPr id="362591" name="Line 95"/>
            <p:cNvSpPr>
              <a:spLocks noChangeShapeType="1"/>
            </p:cNvSpPr>
            <p:nvPr/>
          </p:nvSpPr>
          <p:spPr bwMode="auto">
            <a:xfrm>
              <a:off x="1829" y="2784"/>
              <a:ext cx="91" cy="0"/>
            </a:xfrm>
            <a:prstGeom prst="line">
              <a:avLst/>
            </a:prstGeom>
            <a:noFill/>
            <a:ln w="28575">
              <a:solidFill>
                <a:schemeClr val="folHlink"/>
              </a:solidFill>
              <a:round/>
              <a:headEnd type="none" w="sm" len="sm"/>
              <a:tailEnd type="none" w="lg" len="lg"/>
            </a:ln>
            <a:effectLst/>
          </p:spPr>
          <p:txBody>
            <a:bodyPr wrap="none" anchor="ctr"/>
            <a:lstStyle/>
            <a:p>
              <a:endParaRPr lang="en-US"/>
            </a:p>
          </p:txBody>
        </p:sp>
      </p:grpSp>
      <p:grpSp>
        <p:nvGrpSpPr>
          <p:cNvPr id="362592" name="Group 96"/>
          <p:cNvGrpSpPr/>
          <p:nvPr/>
        </p:nvGrpSpPr>
        <p:grpSpPr bwMode="auto">
          <a:xfrm>
            <a:off x="6337300" y="3065075"/>
            <a:ext cx="563563" cy="685800"/>
            <a:chOff x="1776" y="2400"/>
            <a:chExt cx="355" cy="432"/>
          </a:xfrm>
        </p:grpSpPr>
        <p:sp>
          <p:nvSpPr>
            <p:cNvPr id="362593" name="AutoShape 97"/>
            <p:cNvSpPr>
              <a:spLocks noChangeArrowheads="1"/>
            </p:cNvSpPr>
            <p:nvPr/>
          </p:nvSpPr>
          <p:spPr bwMode="auto">
            <a:xfrm>
              <a:off x="1776" y="2400"/>
              <a:ext cx="355" cy="432"/>
            </a:xfrm>
            <a:prstGeom prst="flowChartDocument">
              <a:avLst/>
            </a:prstGeom>
            <a:noFill/>
            <a:ln w="28575">
              <a:solidFill>
                <a:schemeClr val="folHlink"/>
              </a:solidFill>
              <a:miter lim="800000"/>
              <a:headEnd type="none" w="sm" len="sm"/>
              <a:tailEnd type="none" w="sm" len="sm"/>
            </a:ln>
            <a:effectLst/>
          </p:spPr>
          <p:txBody>
            <a:bodyPr wrap="none" anchor="ctr"/>
            <a:lstStyle/>
            <a:p>
              <a:endParaRPr lang="en-US"/>
            </a:p>
          </p:txBody>
        </p:sp>
        <p:sp>
          <p:nvSpPr>
            <p:cNvPr id="362594" name="Line 98"/>
            <p:cNvSpPr>
              <a:spLocks noChangeShapeType="1"/>
            </p:cNvSpPr>
            <p:nvPr/>
          </p:nvSpPr>
          <p:spPr bwMode="auto">
            <a:xfrm>
              <a:off x="1829" y="2448"/>
              <a:ext cx="235" cy="0"/>
            </a:xfrm>
            <a:prstGeom prst="line">
              <a:avLst/>
            </a:prstGeom>
            <a:noFill/>
            <a:ln w="28575">
              <a:solidFill>
                <a:schemeClr val="folHlink"/>
              </a:solidFill>
              <a:round/>
              <a:headEnd type="none" w="sm" len="sm"/>
              <a:tailEnd type="none" w="lg" len="lg"/>
            </a:ln>
            <a:effectLst/>
          </p:spPr>
          <p:txBody>
            <a:bodyPr wrap="none" anchor="ctr"/>
            <a:lstStyle/>
            <a:p>
              <a:endParaRPr lang="en-US"/>
            </a:p>
          </p:txBody>
        </p:sp>
        <p:sp>
          <p:nvSpPr>
            <p:cNvPr id="362595" name="Line 99"/>
            <p:cNvSpPr>
              <a:spLocks noChangeShapeType="1"/>
            </p:cNvSpPr>
            <p:nvPr/>
          </p:nvSpPr>
          <p:spPr bwMode="auto">
            <a:xfrm>
              <a:off x="1829" y="2496"/>
              <a:ext cx="235" cy="0"/>
            </a:xfrm>
            <a:prstGeom prst="line">
              <a:avLst/>
            </a:prstGeom>
            <a:noFill/>
            <a:ln w="28575">
              <a:solidFill>
                <a:schemeClr val="folHlink"/>
              </a:solidFill>
              <a:round/>
              <a:headEnd type="none" w="sm" len="sm"/>
              <a:tailEnd type="none" w="lg" len="lg"/>
            </a:ln>
            <a:effectLst/>
          </p:spPr>
          <p:txBody>
            <a:bodyPr wrap="none" anchor="ctr"/>
            <a:lstStyle/>
            <a:p>
              <a:endParaRPr lang="en-US"/>
            </a:p>
          </p:txBody>
        </p:sp>
        <p:sp>
          <p:nvSpPr>
            <p:cNvPr id="362596" name="Line 100"/>
            <p:cNvSpPr>
              <a:spLocks noChangeShapeType="1"/>
            </p:cNvSpPr>
            <p:nvPr/>
          </p:nvSpPr>
          <p:spPr bwMode="auto">
            <a:xfrm>
              <a:off x="1829" y="2544"/>
              <a:ext cx="235" cy="0"/>
            </a:xfrm>
            <a:prstGeom prst="line">
              <a:avLst/>
            </a:prstGeom>
            <a:noFill/>
            <a:ln w="28575">
              <a:solidFill>
                <a:schemeClr val="folHlink"/>
              </a:solidFill>
              <a:round/>
              <a:headEnd type="none" w="sm" len="sm"/>
              <a:tailEnd type="none" w="lg" len="lg"/>
            </a:ln>
            <a:effectLst/>
          </p:spPr>
          <p:txBody>
            <a:bodyPr wrap="none" anchor="ctr"/>
            <a:lstStyle/>
            <a:p>
              <a:endParaRPr lang="en-US"/>
            </a:p>
          </p:txBody>
        </p:sp>
        <p:sp>
          <p:nvSpPr>
            <p:cNvPr id="362597" name="Line 101"/>
            <p:cNvSpPr>
              <a:spLocks noChangeShapeType="1"/>
            </p:cNvSpPr>
            <p:nvPr/>
          </p:nvSpPr>
          <p:spPr bwMode="auto">
            <a:xfrm>
              <a:off x="1829" y="2592"/>
              <a:ext cx="235" cy="0"/>
            </a:xfrm>
            <a:prstGeom prst="line">
              <a:avLst/>
            </a:prstGeom>
            <a:noFill/>
            <a:ln w="28575">
              <a:solidFill>
                <a:schemeClr val="folHlink"/>
              </a:solidFill>
              <a:round/>
              <a:headEnd type="none" w="sm" len="sm"/>
              <a:tailEnd type="none" w="lg" len="lg"/>
            </a:ln>
            <a:effectLst/>
          </p:spPr>
          <p:txBody>
            <a:bodyPr wrap="none" anchor="ctr"/>
            <a:lstStyle/>
            <a:p>
              <a:endParaRPr lang="en-US"/>
            </a:p>
          </p:txBody>
        </p:sp>
        <p:sp>
          <p:nvSpPr>
            <p:cNvPr id="362598" name="Line 102"/>
            <p:cNvSpPr>
              <a:spLocks noChangeShapeType="1"/>
            </p:cNvSpPr>
            <p:nvPr/>
          </p:nvSpPr>
          <p:spPr bwMode="auto">
            <a:xfrm>
              <a:off x="1829" y="2640"/>
              <a:ext cx="235" cy="0"/>
            </a:xfrm>
            <a:prstGeom prst="line">
              <a:avLst/>
            </a:prstGeom>
            <a:noFill/>
            <a:ln w="28575">
              <a:solidFill>
                <a:schemeClr val="folHlink"/>
              </a:solidFill>
              <a:round/>
              <a:headEnd type="none" w="sm" len="sm"/>
              <a:tailEnd type="none" w="lg" len="lg"/>
            </a:ln>
            <a:effectLst/>
          </p:spPr>
          <p:txBody>
            <a:bodyPr wrap="none" anchor="ctr"/>
            <a:lstStyle/>
            <a:p>
              <a:endParaRPr lang="en-US"/>
            </a:p>
          </p:txBody>
        </p:sp>
        <p:sp>
          <p:nvSpPr>
            <p:cNvPr id="362599" name="Line 103"/>
            <p:cNvSpPr>
              <a:spLocks noChangeShapeType="1"/>
            </p:cNvSpPr>
            <p:nvPr/>
          </p:nvSpPr>
          <p:spPr bwMode="auto">
            <a:xfrm>
              <a:off x="1829" y="2688"/>
              <a:ext cx="235" cy="0"/>
            </a:xfrm>
            <a:prstGeom prst="line">
              <a:avLst/>
            </a:prstGeom>
            <a:noFill/>
            <a:ln w="28575">
              <a:solidFill>
                <a:schemeClr val="folHlink"/>
              </a:solidFill>
              <a:round/>
              <a:headEnd type="none" w="sm" len="sm"/>
              <a:tailEnd type="none" w="lg" len="lg"/>
            </a:ln>
            <a:effectLst/>
          </p:spPr>
          <p:txBody>
            <a:bodyPr wrap="none" anchor="ctr"/>
            <a:lstStyle/>
            <a:p>
              <a:endParaRPr lang="en-US"/>
            </a:p>
          </p:txBody>
        </p:sp>
        <p:sp>
          <p:nvSpPr>
            <p:cNvPr id="362600" name="Line 104"/>
            <p:cNvSpPr>
              <a:spLocks noChangeShapeType="1"/>
            </p:cNvSpPr>
            <p:nvPr/>
          </p:nvSpPr>
          <p:spPr bwMode="auto">
            <a:xfrm>
              <a:off x="1829" y="2736"/>
              <a:ext cx="144" cy="0"/>
            </a:xfrm>
            <a:prstGeom prst="line">
              <a:avLst/>
            </a:prstGeom>
            <a:noFill/>
            <a:ln w="28575">
              <a:solidFill>
                <a:schemeClr val="folHlink"/>
              </a:solidFill>
              <a:round/>
              <a:headEnd type="none" w="sm" len="sm"/>
              <a:tailEnd type="none" w="lg" len="lg"/>
            </a:ln>
            <a:effectLst/>
          </p:spPr>
          <p:txBody>
            <a:bodyPr wrap="none" anchor="ctr"/>
            <a:lstStyle/>
            <a:p>
              <a:endParaRPr lang="en-US"/>
            </a:p>
          </p:txBody>
        </p:sp>
        <p:sp>
          <p:nvSpPr>
            <p:cNvPr id="362601" name="Line 105"/>
            <p:cNvSpPr>
              <a:spLocks noChangeShapeType="1"/>
            </p:cNvSpPr>
            <p:nvPr/>
          </p:nvSpPr>
          <p:spPr bwMode="auto">
            <a:xfrm>
              <a:off x="1829" y="2784"/>
              <a:ext cx="91" cy="0"/>
            </a:xfrm>
            <a:prstGeom prst="line">
              <a:avLst/>
            </a:prstGeom>
            <a:noFill/>
            <a:ln w="28575">
              <a:solidFill>
                <a:schemeClr val="folHlink"/>
              </a:solidFill>
              <a:round/>
              <a:headEnd type="none" w="sm" len="sm"/>
              <a:tailEnd type="none" w="lg" len="lg"/>
            </a:ln>
            <a:effectLst/>
          </p:spPr>
          <p:txBody>
            <a:bodyPr wrap="none" anchor="ctr"/>
            <a:lstStyle/>
            <a:p>
              <a:endParaRPr lang="en-US"/>
            </a:p>
          </p:txBody>
        </p:sp>
      </p:grpSp>
      <p:grpSp>
        <p:nvGrpSpPr>
          <p:cNvPr id="362602" name="Group 106"/>
          <p:cNvGrpSpPr/>
          <p:nvPr/>
        </p:nvGrpSpPr>
        <p:grpSpPr bwMode="auto">
          <a:xfrm>
            <a:off x="6337300" y="3979475"/>
            <a:ext cx="563563" cy="685800"/>
            <a:chOff x="1776" y="2400"/>
            <a:chExt cx="355" cy="432"/>
          </a:xfrm>
        </p:grpSpPr>
        <p:sp>
          <p:nvSpPr>
            <p:cNvPr id="362603" name="AutoShape 107"/>
            <p:cNvSpPr>
              <a:spLocks noChangeArrowheads="1"/>
            </p:cNvSpPr>
            <p:nvPr/>
          </p:nvSpPr>
          <p:spPr bwMode="auto">
            <a:xfrm>
              <a:off x="1776" y="2400"/>
              <a:ext cx="355" cy="432"/>
            </a:xfrm>
            <a:prstGeom prst="flowChartDocument">
              <a:avLst/>
            </a:prstGeom>
            <a:noFill/>
            <a:ln w="28575">
              <a:solidFill>
                <a:schemeClr val="folHlink"/>
              </a:solidFill>
              <a:miter lim="800000"/>
              <a:headEnd type="none" w="sm" len="sm"/>
              <a:tailEnd type="none" w="sm" len="sm"/>
            </a:ln>
            <a:effectLst/>
          </p:spPr>
          <p:txBody>
            <a:bodyPr wrap="none" anchor="ctr"/>
            <a:lstStyle/>
            <a:p>
              <a:endParaRPr lang="en-US"/>
            </a:p>
          </p:txBody>
        </p:sp>
        <p:sp>
          <p:nvSpPr>
            <p:cNvPr id="362604" name="Line 108"/>
            <p:cNvSpPr>
              <a:spLocks noChangeShapeType="1"/>
            </p:cNvSpPr>
            <p:nvPr/>
          </p:nvSpPr>
          <p:spPr bwMode="auto">
            <a:xfrm>
              <a:off x="1829" y="2448"/>
              <a:ext cx="235" cy="0"/>
            </a:xfrm>
            <a:prstGeom prst="line">
              <a:avLst/>
            </a:prstGeom>
            <a:noFill/>
            <a:ln w="28575">
              <a:solidFill>
                <a:schemeClr val="folHlink"/>
              </a:solidFill>
              <a:round/>
              <a:headEnd type="none" w="sm" len="sm"/>
              <a:tailEnd type="none" w="lg" len="lg"/>
            </a:ln>
            <a:effectLst/>
          </p:spPr>
          <p:txBody>
            <a:bodyPr wrap="none" anchor="ctr"/>
            <a:lstStyle/>
            <a:p>
              <a:endParaRPr lang="en-US"/>
            </a:p>
          </p:txBody>
        </p:sp>
        <p:sp>
          <p:nvSpPr>
            <p:cNvPr id="362605" name="Line 109"/>
            <p:cNvSpPr>
              <a:spLocks noChangeShapeType="1"/>
            </p:cNvSpPr>
            <p:nvPr/>
          </p:nvSpPr>
          <p:spPr bwMode="auto">
            <a:xfrm>
              <a:off x="1829" y="2496"/>
              <a:ext cx="235" cy="0"/>
            </a:xfrm>
            <a:prstGeom prst="line">
              <a:avLst/>
            </a:prstGeom>
            <a:noFill/>
            <a:ln w="28575">
              <a:solidFill>
                <a:schemeClr val="folHlink"/>
              </a:solidFill>
              <a:round/>
              <a:headEnd type="none" w="sm" len="sm"/>
              <a:tailEnd type="none" w="lg" len="lg"/>
            </a:ln>
            <a:effectLst/>
          </p:spPr>
          <p:txBody>
            <a:bodyPr wrap="none" anchor="ctr"/>
            <a:lstStyle/>
            <a:p>
              <a:endParaRPr lang="en-US"/>
            </a:p>
          </p:txBody>
        </p:sp>
        <p:sp>
          <p:nvSpPr>
            <p:cNvPr id="362606" name="Line 110"/>
            <p:cNvSpPr>
              <a:spLocks noChangeShapeType="1"/>
            </p:cNvSpPr>
            <p:nvPr/>
          </p:nvSpPr>
          <p:spPr bwMode="auto">
            <a:xfrm>
              <a:off x="1829" y="2544"/>
              <a:ext cx="235" cy="0"/>
            </a:xfrm>
            <a:prstGeom prst="line">
              <a:avLst/>
            </a:prstGeom>
            <a:noFill/>
            <a:ln w="28575">
              <a:solidFill>
                <a:schemeClr val="folHlink"/>
              </a:solidFill>
              <a:round/>
              <a:headEnd type="none" w="sm" len="sm"/>
              <a:tailEnd type="none" w="lg" len="lg"/>
            </a:ln>
            <a:effectLst/>
          </p:spPr>
          <p:txBody>
            <a:bodyPr wrap="none" anchor="ctr"/>
            <a:lstStyle/>
            <a:p>
              <a:endParaRPr lang="en-US"/>
            </a:p>
          </p:txBody>
        </p:sp>
        <p:sp>
          <p:nvSpPr>
            <p:cNvPr id="362607" name="Line 111"/>
            <p:cNvSpPr>
              <a:spLocks noChangeShapeType="1"/>
            </p:cNvSpPr>
            <p:nvPr/>
          </p:nvSpPr>
          <p:spPr bwMode="auto">
            <a:xfrm>
              <a:off x="1829" y="2592"/>
              <a:ext cx="235" cy="0"/>
            </a:xfrm>
            <a:prstGeom prst="line">
              <a:avLst/>
            </a:prstGeom>
            <a:noFill/>
            <a:ln w="28575">
              <a:solidFill>
                <a:schemeClr val="folHlink"/>
              </a:solidFill>
              <a:round/>
              <a:headEnd type="none" w="sm" len="sm"/>
              <a:tailEnd type="none" w="lg" len="lg"/>
            </a:ln>
            <a:effectLst/>
          </p:spPr>
          <p:txBody>
            <a:bodyPr wrap="none" anchor="ctr"/>
            <a:lstStyle/>
            <a:p>
              <a:endParaRPr lang="en-US"/>
            </a:p>
          </p:txBody>
        </p:sp>
        <p:sp>
          <p:nvSpPr>
            <p:cNvPr id="362608" name="Line 112"/>
            <p:cNvSpPr>
              <a:spLocks noChangeShapeType="1"/>
            </p:cNvSpPr>
            <p:nvPr/>
          </p:nvSpPr>
          <p:spPr bwMode="auto">
            <a:xfrm>
              <a:off x="1829" y="2640"/>
              <a:ext cx="235" cy="0"/>
            </a:xfrm>
            <a:prstGeom prst="line">
              <a:avLst/>
            </a:prstGeom>
            <a:noFill/>
            <a:ln w="28575">
              <a:solidFill>
                <a:schemeClr val="folHlink"/>
              </a:solidFill>
              <a:round/>
              <a:headEnd type="none" w="sm" len="sm"/>
              <a:tailEnd type="none" w="lg" len="lg"/>
            </a:ln>
            <a:effectLst/>
          </p:spPr>
          <p:txBody>
            <a:bodyPr wrap="none" anchor="ctr"/>
            <a:lstStyle/>
            <a:p>
              <a:endParaRPr lang="en-US"/>
            </a:p>
          </p:txBody>
        </p:sp>
        <p:sp>
          <p:nvSpPr>
            <p:cNvPr id="362609" name="Line 113"/>
            <p:cNvSpPr>
              <a:spLocks noChangeShapeType="1"/>
            </p:cNvSpPr>
            <p:nvPr/>
          </p:nvSpPr>
          <p:spPr bwMode="auto">
            <a:xfrm>
              <a:off x="1829" y="2688"/>
              <a:ext cx="235" cy="0"/>
            </a:xfrm>
            <a:prstGeom prst="line">
              <a:avLst/>
            </a:prstGeom>
            <a:noFill/>
            <a:ln w="28575">
              <a:solidFill>
                <a:schemeClr val="folHlink"/>
              </a:solidFill>
              <a:round/>
              <a:headEnd type="none" w="sm" len="sm"/>
              <a:tailEnd type="none" w="lg" len="lg"/>
            </a:ln>
            <a:effectLst/>
          </p:spPr>
          <p:txBody>
            <a:bodyPr wrap="none" anchor="ctr"/>
            <a:lstStyle/>
            <a:p>
              <a:endParaRPr lang="en-US"/>
            </a:p>
          </p:txBody>
        </p:sp>
        <p:sp>
          <p:nvSpPr>
            <p:cNvPr id="362610" name="Line 114"/>
            <p:cNvSpPr>
              <a:spLocks noChangeShapeType="1"/>
            </p:cNvSpPr>
            <p:nvPr/>
          </p:nvSpPr>
          <p:spPr bwMode="auto">
            <a:xfrm>
              <a:off x="1829" y="2736"/>
              <a:ext cx="144" cy="0"/>
            </a:xfrm>
            <a:prstGeom prst="line">
              <a:avLst/>
            </a:prstGeom>
            <a:noFill/>
            <a:ln w="28575">
              <a:solidFill>
                <a:schemeClr val="folHlink"/>
              </a:solidFill>
              <a:round/>
              <a:headEnd type="none" w="sm" len="sm"/>
              <a:tailEnd type="none" w="lg" len="lg"/>
            </a:ln>
            <a:effectLst/>
          </p:spPr>
          <p:txBody>
            <a:bodyPr wrap="none" anchor="ctr"/>
            <a:lstStyle/>
            <a:p>
              <a:endParaRPr lang="en-US"/>
            </a:p>
          </p:txBody>
        </p:sp>
        <p:sp>
          <p:nvSpPr>
            <p:cNvPr id="362611" name="Line 115"/>
            <p:cNvSpPr>
              <a:spLocks noChangeShapeType="1"/>
            </p:cNvSpPr>
            <p:nvPr/>
          </p:nvSpPr>
          <p:spPr bwMode="auto">
            <a:xfrm>
              <a:off x="1829" y="2784"/>
              <a:ext cx="91" cy="0"/>
            </a:xfrm>
            <a:prstGeom prst="line">
              <a:avLst/>
            </a:prstGeom>
            <a:noFill/>
            <a:ln w="28575">
              <a:solidFill>
                <a:schemeClr val="folHlink"/>
              </a:solidFill>
              <a:round/>
              <a:headEnd type="none" w="sm" len="sm"/>
              <a:tailEnd type="none" w="lg" len="lg"/>
            </a:ln>
            <a:effectLst/>
          </p:spPr>
          <p:txBody>
            <a:bodyPr wrap="none" anchor="ctr"/>
            <a:lstStyle/>
            <a:p>
              <a:endParaRPr lang="en-US"/>
            </a:p>
          </p:txBody>
        </p:sp>
      </p:grpSp>
      <p:sp>
        <p:nvSpPr>
          <p:cNvPr id="362612" name="AutoShape 116"/>
          <p:cNvSpPr/>
          <p:nvPr/>
        </p:nvSpPr>
        <p:spPr bwMode="auto">
          <a:xfrm rot="-5400000">
            <a:off x="1808163" y="4233475"/>
            <a:ext cx="381000" cy="3441700"/>
          </a:xfrm>
          <a:prstGeom prst="leftBrace">
            <a:avLst>
              <a:gd name="adj1" fmla="val 75278"/>
              <a:gd name="adj2" fmla="val 50000"/>
            </a:avLst>
          </a:prstGeom>
          <a:noFill/>
          <a:ln w="38100">
            <a:solidFill>
              <a:schemeClr val="hlink"/>
            </a:solidFill>
            <a:round/>
            <a:headEnd type="none" w="sm" len="sm"/>
            <a:tailEnd type="none" w="lg" len="lg"/>
          </a:ln>
          <a:effectLst/>
        </p:spPr>
        <p:txBody>
          <a:bodyPr wrap="none" anchor="ctr"/>
          <a:lstStyle/>
          <a:p>
            <a:endParaRPr lang="en-US"/>
          </a:p>
        </p:txBody>
      </p:sp>
      <p:grpSp>
        <p:nvGrpSpPr>
          <p:cNvPr id="362613" name="Group 117"/>
          <p:cNvGrpSpPr/>
          <p:nvPr/>
        </p:nvGrpSpPr>
        <p:grpSpPr bwMode="auto">
          <a:xfrm>
            <a:off x="2590800" y="2379275"/>
            <a:ext cx="762000" cy="533400"/>
            <a:chOff x="144" y="1440"/>
            <a:chExt cx="881" cy="510"/>
          </a:xfrm>
        </p:grpSpPr>
        <p:sp>
          <p:nvSpPr>
            <p:cNvPr id="362614" name="Rectangle 118"/>
            <p:cNvSpPr>
              <a:spLocks noChangeArrowheads="1"/>
            </p:cNvSpPr>
            <p:nvPr/>
          </p:nvSpPr>
          <p:spPr bwMode="auto">
            <a:xfrm>
              <a:off x="144" y="1440"/>
              <a:ext cx="881" cy="510"/>
            </a:xfrm>
            <a:prstGeom prst="rect">
              <a:avLst/>
            </a:prstGeom>
            <a:noFill/>
            <a:ln w="28575">
              <a:solidFill>
                <a:schemeClr val="tx1"/>
              </a:solidFill>
              <a:miter lim="800000"/>
              <a:headEnd type="none" w="sm" len="sm"/>
              <a:tailEnd type="none" w="lg" len="lg"/>
            </a:ln>
            <a:effectLst/>
          </p:spPr>
          <p:txBody>
            <a:bodyPr wrap="none" lIns="0" tIns="0" rIns="0" bIns="0" anchor="ctr">
              <a:spAutoFit/>
            </a:bodyPr>
            <a:lstStyle/>
            <a:p>
              <a:endParaRPr lang="en-US"/>
            </a:p>
          </p:txBody>
        </p:sp>
        <p:sp>
          <p:nvSpPr>
            <p:cNvPr id="362615" name="Line 119"/>
            <p:cNvSpPr>
              <a:spLocks noChangeShapeType="1"/>
            </p:cNvSpPr>
            <p:nvPr/>
          </p:nvSpPr>
          <p:spPr bwMode="auto">
            <a:xfrm>
              <a:off x="144" y="1810"/>
              <a:ext cx="881" cy="0"/>
            </a:xfrm>
            <a:prstGeom prst="line">
              <a:avLst/>
            </a:prstGeom>
            <a:noFill/>
            <a:ln w="28575">
              <a:solidFill>
                <a:schemeClr val="tx1"/>
              </a:solidFill>
              <a:round/>
              <a:headEnd type="none" w="sm" len="sm"/>
              <a:tailEnd type="none" w="lg" len="lg"/>
            </a:ln>
            <a:effectLst/>
          </p:spPr>
          <p:txBody>
            <a:bodyPr wrap="none" lIns="0" tIns="0" rIns="0" bIns="0" anchor="ctr">
              <a:spAutoFit/>
            </a:bodyPr>
            <a:lstStyle/>
            <a:p>
              <a:endParaRPr lang="en-US"/>
            </a:p>
          </p:txBody>
        </p:sp>
        <p:sp>
          <p:nvSpPr>
            <p:cNvPr id="362616" name="Line 120"/>
            <p:cNvSpPr>
              <a:spLocks noChangeShapeType="1"/>
            </p:cNvSpPr>
            <p:nvPr/>
          </p:nvSpPr>
          <p:spPr bwMode="auto">
            <a:xfrm>
              <a:off x="144" y="1680"/>
              <a:ext cx="881" cy="0"/>
            </a:xfrm>
            <a:prstGeom prst="line">
              <a:avLst/>
            </a:prstGeom>
            <a:noFill/>
            <a:ln w="28575">
              <a:solidFill>
                <a:schemeClr val="tx1"/>
              </a:solidFill>
              <a:round/>
              <a:headEnd type="none" w="sm" len="sm"/>
              <a:tailEnd type="none" w="lg" len="lg"/>
            </a:ln>
            <a:effectLst/>
          </p:spPr>
          <p:txBody>
            <a:bodyPr lIns="0" tIns="0" rIns="0" bIns="0" anchor="ctr">
              <a:spAutoFit/>
            </a:bodyPr>
            <a:lstStyle/>
            <a:p>
              <a:endParaRPr lang="en-US"/>
            </a:p>
          </p:txBody>
        </p:sp>
      </p:grpSp>
      <p:grpSp>
        <p:nvGrpSpPr>
          <p:cNvPr id="362617" name="Group 121"/>
          <p:cNvGrpSpPr/>
          <p:nvPr/>
        </p:nvGrpSpPr>
        <p:grpSpPr bwMode="auto">
          <a:xfrm>
            <a:off x="2590800" y="3065075"/>
            <a:ext cx="762000" cy="533400"/>
            <a:chOff x="144" y="1440"/>
            <a:chExt cx="881" cy="510"/>
          </a:xfrm>
        </p:grpSpPr>
        <p:sp>
          <p:nvSpPr>
            <p:cNvPr id="362618" name="Rectangle 122"/>
            <p:cNvSpPr>
              <a:spLocks noChangeArrowheads="1"/>
            </p:cNvSpPr>
            <p:nvPr/>
          </p:nvSpPr>
          <p:spPr bwMode="auto">
            <a:xfrm>
              <a:off x="144" y="1440"/>
              <a:ext cx="881" cy="510"/>
            </a:xfrm>
            <a:prstGeom prst="rect">
              <a:avLst/>
            </a:prstGeom>
            <a:noFill/>
            <a:ln w="28575">
              <a:solidFill>
                <a:schemeClr val="tx1"/>
              </a:solidFill>
              <a:miter lim="800000"/>
              <a:headEnd type="none" w="sm" len="sm"/>
              <a:tailEnd type="none" w="lg" len="lg"/>
            </a:ln>
            <a:effectLst/>
          </p:spPr>
          <p:txBody>
            <a:bodyPr wrap="none" lIns="0" tIns="0" rIns="0" bIns="0" anchor="ctr">
              <a:spAutoFit/>
            </a:bodyPr>
            <a:lstStyle/>
            <a:p>
              <a:endParaRPr lang="en-US"/>
            </a:p>
          </p:txBody>
        </p:sp>
        <p:sp>
          <p:nvSpPr>
            <p:cNvPr id="362619" name="Line 123"/>
            <p:cNvSpPr>
              <a:spLocks noChangeShapeType="1"/>
            </p:cNvSpPr>
            <p:nvPr/>
          </p:nvSpPr>
          <p:spPr bwMode="auto">
            <a:xfrm>
              <a:off x="144" y="1810"/>
              <a:ext cx="881" cy="0"/>
            </a:xfrm>
            <a:prstGeom prst="line">
              <a:avLst/>
            </a:prstGeom>
            <a:noFill/>
            <a:ln w="28575">
              <a:solidFill>
                <a:schemeClr val="tx1"/>
              </a:solidFill>
              <a:round/>
              <a:headEnd type="none" w="sm" len="sm"/>
              <a:tailEnd type="none" w="lg" len="lg"/>
            </a:ln>
            <a:effectLst/>
          </p:spPr>
          <p:txBody>
            <a:bodyPr wrap="none" lIns="0" tIns="0" rIns="0" bIns="0" anchor="ctr">
              <a:spAutoFit/>
            </a:bodyPr>
            <a:lstStyle/>
            <a:p>
              <a:endParaRPr lang="en-US"/>
            </a:p>
          </p:txBody>
        </p:sp>
        <p:sp>
          <p:nvSpPr>
            <p:cNvPr id="362620" name="Line 124"/>
            <p:cNvSpPr>
              <a:spLocks noChangeShapeType="1"/>
            </p:cNvSpPr>
            <p:nvPr/>
          </p:nvSpPr>
          <p:spPr bwMode="auto">
            <a:xfrm>
              <a:off x="144" y="1680"/>
              <a:ext cx="881" cy="0"/>
            </a:xfrm>
            <a:prstGeom prst="line">
              <a:avLst/>
            </a:prstGeom>
            <a:noFill/>
            <a:ln w="28575">
              <a:solidFill>
                <a:schemeClr val="tx1"/>
              </a:solidFill>
              <a:round/>
              <a:headEnd type="none" w="sm" len="sm"/>
              <a:tailEnd type="none" w="lg" len="lg"/>
            </a:ln>
            <a:effectLst/>
          </p:spPr>
          <p:txBody>
            <a:bodyPr lIns="0" tIns="0" rIns="0" bIns="0" anchor="ctr">
              <a:spAutoFit/>
            </a:bodyPr>
            <a:lstStyle/>
            <a:p>
              <a:endParaRPr lang="en-US"/>
            </a:p>
          </p:txBody>
        </p:sp>
      </p:grpSp>
      <p:grpSp>
        <p:nvGrpSpPr>
          <p:cNvPr id="362621" name="Group 125"/>
          <p:cNvGrpSpPr/>
          <p:nvPr/>
        </p:nvGrpSpPr>
        <p:grpSpPr bwMode="auto">
          <a:xfrm>
            <a:off x="2590800" y="3750875"/>
            <a:ext cx="762000" cy="533400"/>
            <a:chOff x="144" y="1440"/>
            <a:chExt cx="881" cy="510"/>
          </a:xfrm>
        </p:grpSpPr>
        <p:sp>
          <p:nvSpPr>
            <p:cNvPr id="362622" name="Rectangle 126"/>
            <p:cNvSpPr>
              <a:spLocks noChangeArrowheads="1"/>
            </p:cNvSpPr>
            <p:nvPr/>
          </p:nvSpPr>
          <p:spPr bwMode="auto">
            <a:xfrm>
              <a:off x="144" y="1440"/>
              <a:ext cx="881" cy="510"/>
            </a:xfrm>
            <a:prstGeom prst="rect">
              <a:avLst/>
            </a:prstGeom>
            <a:noFill/>
            <a:ln w="28575">
              <a:solidFill>
                <a:schemeClr val="tx1"/>
              </a:solidFill>
              <a:miter lim="800000"/>
              <a:headEnd type="none" w="sm" len="sm"/>
              <a:tailEnd type="none" w="lg" len="lg"/>
            </a:ln>
            <a:effectLst/>
          </p:spPr>
          <p:txBody>
            <a:bodyPr wrap="none" lIns="0" tIns="0" rIns="0" bIns="0" anchor="ctr">
              <a:spAutoFit/>
            </a:bodyPr>
            <a:lstStyle/>
            <a:p>
              <a:endParaRPr lang="en-US"/>
            </a:p>
          </p:txBody>
        </p:sp>
        <p:sp>
          <p:nvSpPr>
            <p:cNvPr id="362623" name="Line 127"/>
            <p:cNvSpPr>
              <a:spLocks noChangeShapeType="1"/>
            </p:cNvSpPr>
            <p:nvPr/>
          </p:nvSpPr>
          <p:spPr bwMode="auto">
            <a:xfrm>
              <a:off x="144" y="1810"/>
              <a:ext cx="881" cy="0"/>
            </a:xfrm>
            <a:prstGeom prst="line">
              <a:avLst/>
            </a:prstGeom>
            <a:noFill/>
            <a:ln w="28575">
              <a:solidFill>
                <a:schemeClr val="tx1"/>
              </a:solidFill>
              <a:round/>
              <a:headEnd type="none" w="sm" len="sm"/>
              <a:tailEnd type="none" w="lg" len="lg"/>
            </a:ln>
            <a:effectLst/>
          </p:spPr>
          <p:txBody>
            <a:bodyPr wrap="none" lIns="0" tIns="0" rIns="0" bIns="0" anchor="ctr">
              <a:spAutoFit/>
            </a:bodyPr>
            <a:lstStyle/>
            <a:p>
              <a:endParaRPr lang="en-US"/>
            </a:p>
          </p:txBody>
        </p:sp>
        <p:sp>
          <p:nvSpPr>
            <p:cNvPr id="362624" name="Line 128"/>
            <p:cNvSpPr>
              <a:spLocks noChangeShapeType="1"/>
            </p:cNvSpPr>
            <p:nvPr/>
          </p:nvSpPr>
          <p:spPr bwMode="auto">
            <a:xfrm>
              <a:off x="144" y="1680"/>
              <a:ext cx="881" cy="0"/>
            </a:xfrm>
            <a:prstGeom prst="line">
              <a:avLst/>
            </a:prstGeom>
            <a:noFill/>
            <a:ln w="28575">
              <a:solidFill>
                <a:schemeClr val="tx1"/>
              </a:solidFill>
              <a:round/>
              <a:headEnd type="none" w="sm" len="sm"/>
              <a:tailEnd type="none" w="lg" len="lg"/>
            </a:ln>
            <a:effectLst/>
          </p:spPr>
          <p:txBody>
            <a:bodyPr lIns="0" tIns="0" rIns="0" bIns="0" anchor="ctr">
              <a:spAutoFit/>
            </a:bodyPr>
            <a:lstStyle/>
            <a:p>
              <a:endParaRPr lang="en-US"/>
            </a:p>
          </p:txBody>
        </p:sp>
      </p:grpSp>
      <p:grpSp>
        <p:nvGrpSpPr>
          <p:cNvPr id="362635" name="Group 139"/>
          <p:cNvGrpSpPr/>
          <p:nvPr/>
        </p:nvGrpSpPr>
        <p:grpSpPr bwMode="auto">
          <a:xfrm>
            <a:off x="4392613" y="3896925"/>
            <a:ext cx="1006475" cy="685800"/>
            <a:chOff x="1252" y="3089"/>
            <a:chExt cx="1114" cy="758"/>
          </a:xfrm>
        </p:grpSpPr>
        <p:sp>
          <p:nvSpPr>
            <p:cNvPr id="362636" name="Rectangle 140"/>
            <p:cNvSpPr>
              <a:spLocks noChangeArrowheads="1"/>
            </p:cNvSpPr>
            <p:nvPr/>
          </p:nvSpPr>
          <p:spPr bwMode="auto">
            <a:xfrm>
              <a:off x="1252" y="3290"/>
              <a:ext cx="1114" cy="557"/>
            </a:xfrm>
            <a:prstGeom prst="rect">
              <a:avLst/>
            </a:prstGeom>
            <a:noFill/>
            <a:ln w="28575">
              <a:solidFill>
                <a:schemeClr val="folHlink"/>
              </a:solidFill>
              <a:miter lim="800000"/>
            </a:ln>
          </p:spPr>
          <p:txBody>
            <a:bodyPr/>
            <a:lstStyle/>
            <a:p>
              <a:endParaRPr lang="en-US"/>
            </a:p>
          </p:txBody>
        </p:sp>
        <p:sp>
          <p:nvSpPr>
            <p:cNvPr id="362637" name="Rectangle 141"/>
            <p:cNvSpPr>
              <a:spLocks noChangeArrowheads="1"/>
            </p:cNvSpPr>
            <p:nvPr/>
          </p:nvSpPr>
          <p:spPr bwMode="auto">
            <a:xfrm>
              <a:off x="1252" y="3089"/>
              <a:ext cx="445" cy="201"/>
            </a:xfrm>
            <a:prstGeom prst="rect">
              <a:avLst/>
            </a:prstGeom>
            <a:noFill/>
            <a:ln w="28575">
              <a:solidFill>
                <a:schemeClr val="folHlink"/>
              </a:solidFill>
              <a:miter lim="800000"/>
            </a:ln>
          </p:spPr>
          <p:txBody>
            <a:bodyPr/>
            <a:lstStyle/>
            <a:p>
              <a:endParaRPr lang="en-US"/>
            </a:p>
          </p:txBody>
        </p:sp>
      </p:grpSp>
      <p:sp>
        <p:nvSpPr>
          <p:cNvPr id="362638" name="Text Box 142"/>
          <p:cNvSpPr txBox="1">
            <a:spLocks noChangeArrowheads="1"/>
          </p:cNvSpPr>
          <p:nvPr/>
        </p:nvSpPr>
        <p:spPr bwMode="auto">
          <a:xfrm>
            <a:off x="495300" y="6160700"/>
            <a:ext cx="2971800" cy="473075"/>
          </a:xfrm>
          <a:prstGeom prst="rect">
            <a:avLst/>
          </a:prstGeom>
          <a:noFill/>
          <a:ln w="9525">
            <a:noFill/>
            <a:miter lim="800000"/>
          </a:ln>
          <a:effectLst/>
        </p:spPr>
        <p:txBody>
          <a:bodyPr lIns="107950" tIns="53975" rIns="107950" bIns="53975">
            <a:spAutoFit/>
          </a:bodyPr>
          <a:lstStyle/>
          <a:p>
            <a:pPr>
              <a:spcBef>
                <a:spcPct val="50000"/>
              </a:spcBef>
            </a:pPr>
            <a:r>
              <a:rPr lang="en-US" altLang="zh-CN" sz="2400" b="1" i="1">
                <a:solidFill>
                  <a:srgbClr val="00CCFF"/>
                </a:solidFill>
                <a:ea typeface="宋体" panose="02010600030101010101" pitchFamily="2" charset="-122"/>
              </a:rPr>
              <a:t>Use-Case Analysis</a:t>
            </a:r>
            <a:endParaRPr lang="en-US" altLang="zh-CN" sz="2400" b="1" i="1">
              <a:solidFill>
                <a:srgbClr val="00CCFF"/>
              </a:solidFill>
              <a:ea typeface="宋体" panose="02010600030101010101" pitchFamily="2" charset="-122"/>
            </a:endParaRPr>
          </a:p>
        </p:txBody>
      </p:sp>
      <p:sp>
        <p:nvSpPr>
          <p:cNvPr id="362639" name="Rectangle 143"/>
          <p:cNvSpPr>
            <a:spLocks noGrp="1" noChangeArrowheads="1"/>
          </p:cNvSpPr>
          <p:nvPr>
            <p:ph type="title"/>
          </p:nvPr>
        </p:nvSpPr>
        <p:spPr>
          <a:xfrm>
            <a:off x="478837" y="158400"/>
            <a:ext cx="8229600" cy="1143000"/>
          </a:xfrm>
        </p:spPr>
        <p:txBody>
          <a:bodyPr>
            <a:normAutofit fontScale="90000"/>
          </a:bodyPr>
          <a:lstStyle/>
          <a:p>
            <a:r>
              <a:rPr lang="en-US" altLang="zh-CN" dirty="0">
                <a:ea typeface="宋体" panose="02010600030101010101" pitchFamily="2" charset="-122"/>
              </a:rPr>
              <a:t>Analysis Classes: A First Step Toward </a:t>
            </a:r>
            <a:r>
              <a:rPr lang="en-US" altLang="zh-CN" dirty="0" err="1">
                <a:ea typeface="宋体" panose="02010600030101010101" pitchFamily="2" charset="-122"/>
              </a:rPr>
              <a:t>Executables</a:t>
            </a:r>
            <a:endParaRPr lang="en-US" altLang="zh-CN" dirty="0">
              <a:ea typeface="宋体" panose="02010600030101010101" pitchFamily="2" charset="-122"/>
            </a:endParaRPr>
          </a:p>
        </p:txBody>
      </p:sp>
      <p:sp>
        <p:nvSpPr>
          <p:cNvPr id="362649" name="Line 153"/>
          <p:cNvSpPr>
            <a:spLocks noChangeShapeType="1"/>
          </p:cNvSpPr>
          <p:nvPr/>
        </p:nvSpPr>
        <p:spPr bwMode="auto">
          <a:xfrm flipH="1">
            <a:off x="4237038" y="2784088"/>
            <a:ext cx="280987" cy="0"/>
          </a:xfrm>
          <a:prstGeom prst="line">
            <a:avLst/>
          </a:prstGeom>
          <a:noFill/>
          <a:ln w="28575">
            <a:solidFill>
              <a:srgbClr val="969696"/>
            </a:solidFill>
            <a:round/>
            <a:headEnd type="none" w="sm" len="sm"/>
          </a:ln>
          <a:effectLst/>
        </p:spPr>
        <p:txBody>
          <a:bodyPr lIns="107950" tIns="53975" rIns="107950" bIns="53975"/>
          <a:lstStyle/>
          <a:p>
            <a:endParaRPr lang="en-US"/>
          </a:p>
        </p:txBody>
      </p:sp>
      <p:sp>
        <p:nvSpPr>
          <p:cNvPr id="362650" name="Oval 154"/>
          <p:cNvSpPr>
            <a:spLocks noChangeArrowheads="1"/>
          </p:cNvSpPr>
          <p:nvPr/>
        </p:nvSpPr>
        <p:spPr bwMode="auto">
          <a:xfrm>
            <a:off x="4017963" y="2663438"/>
            <a:ext cx="228600" cy="228600"/>
          </a:xfrm>
          <a:prstGeom prst="ellipse">
            <a:avLst/>
          </a:prstGeom>
          <a:noFill/>
          <a:ln w="28575">
            <a:solidFill>
              <a:srgbClr val="969696"/>
            </a:solidFill>
            <a:round/>
            <a:headEnd type="none" w="sm" len="sm"/>
          </a:ln>
          <a:effectLst/>
        </p:spPr>
        <p:txBody>
          <a:bodyPr wrap="none" lIns="107950" tIns="53975" rIns="107950" bIns="53975" anchor="ctr"/>
          <a:lstStyle/>
          <a:p>
            <a:endParaRPr lang="en-US"/>
          </a:p>
        </p:txBody>
      </p:sp>
      <p:sp>
        <p:nvSpPr>
          <p:cNvPr id="362651" name="AutoShape 155"/>
          <p:cNvSpPr>
            <a:spLocks noChangeArrowheads="1"/>
          </p:cNvSpPr>
          <p:nvPr/>
        </p:nvSpPr>
        <p:spPr bwMode="auto">
          <a:xfrm>
            <a:off x="7858125" y="2231638"/>
            <a:ext cx="752475" cy="615950"/>
          </a:xfrm>
          <a:prstGeom prst="cube">
            <a:avLst>
              <a:gd name="adj" fmla="val 25000"/>
            </a:avLst>
          </a:prstGeom>
          <a:noFill/>
          <a:ln w="28575">
            <a:solidFill>
              <a:srgbClr val="969696"/>
            </a:solidFill>
            <a:miter lim="800000"/>
            <a:headEnd type="none" w="sm" len="sm"/>
          </a:ln>
          <a:effectLst/>
        </p:spPr>
        <p:txBody>
          <a:bodyPr wrap="none" lIns="107950" tIns="53975" rIns="107950" bIns="53975" anchor="ctr"/>
          <a:lstStyle/>
          <a:p>
            <a:endParaRPr lang="en-US"/>
          </a:p>
        </p:txBody>
      </p:sp>
      <p:sp>
        <p:nvSpPr>
          <p:cNvPr id="362652" name="AutoShape 156"/>
          <p:cNvSpPr>
            <a:spLocks noChangeArrowheads="1"/>
          </p:cNvSpPr>
          <p:nvPr/>
        </p:nvSpPr>
        <p:spPr bwMode="auto">
          <a:xfrm>
            <a:off x="7858125" y="3109525"/>
            <a:ext cx="752475" cy="615950"/>
          </a:xfrm>
          <a:prstGeom prst="cube">
            <a:avLst>
              <a:gd name="adj" fmla="val 25000"/>
            </a:avLst>
          </a:prstGeom>
          <a:noFill/>
          <a:ln w="28575">
            <a:solidFill>
              <a:srgbClr val="969696"/>
            </a:solidFill>
            <a:miter lim="800000"/>
            <a:headEnd type="none" w="sm" len="sm"/>
          </a:ln>
          <a:effectLst/>
        </p:spPr>
        <p:txBody>
          <a:bodyPr wrap="none" lIns="107950" tIns="53975" rIns="107950" bIns="53975" anchor="ctr"/>
          <a:lstStyle/>
          <a:p>
            <a:endParaRPr lang="en-US"/>
          </a:p>
        </p:txBody>
      </p:sp>
      <p:sp>
        <p:nvSpPr>
          <p:cNvPr id="362654" name="AutoShape 158"/>
          <p:cNvSpPr>
            <a:spLocks noChangeArrowheads="1"/>
          </p:cNvSpPr>
          <p:nvPr/>
        </p:nvSpPr>
        <p:spPr bwMode="auto">
          <a:xfrm>
            <a:off x="7858125" y="4006463"/>
            <a:ext cx="752475" cy="615950"/>
          </a:xfrm>
          <a:prstGeom prst="cube">
            <a:avLst>
              <a:gd name="adj" fmla="val 25000"/>
            </a:avLst>
          </a:prstGeom>
          <a:noFill/>
          <a:ln w="28575">
            <a:solidFill>
              <a:srgbClr val="969696"/>
            </a:solidFill>
            <a:miter lim="800000"/>
            <a:headEnd type="none" w="sm" len="sm"/>
          </a:ln>
          <a:effectLst/>
        </p:spPr>
        <p:txBody>
          <a:bodyPr wrap="none" lIns="107950" tIns="53975" rIns="107950" bIns="53975" anchor="ctr"/>
          <a:lstStyle/>
          <a:p>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63" name="Rectangle 63"/>
          <p:cNvSpPr>
            <a:spLocks noGrp="1" noChangeArrowheads="1"/>
          </p:cNvSpPr>
          <p:nvPr>
            <p:ph idx="1"/>
          </p:nvPr>
        </p:nvSpPr>
        <p:spPr/>
        <p:txBody>
          <a:bodyPr/>
          <a:lstStyle/>
          <a:p>
            <a:r>
              <a:rPr lang="en-US" altLang="zh-CN">
                <a:ea typeface="宋体" panose="02010600030101010101" pitchFamily="2" charset="-122"/>
              </a:rPr>
              <a:t>The complete behavior of a use case has to be distributed to analysis classes</a:t>
            </a:r>
            <a:endParaRPr lang="en-US" altLang="zh-CN">
              <a:ea typeface="宋体" panose="02010600030101010101" pitchFamily="2" charset="-122"/>
            </a:endParaRPr>
          </a:p>
        </p:txBody>
      </p:sp>
      <p:sp>
        <p:nvSpPr>
          <p:cNvPr id="358462" name="Rectangle 62"/>
          <p:cNvSpPr>
            <a:spLocks noGrp="1" noChangeArrowheads="1"/>
          </p:cNvSpPr>
          <p:nvPr>
            <p:ph type="title"/>
          </p:nvPr>
        </p:nvSpPr>
        <p:spPr/>
        <p:txBody>
          <a:bodyPr>
            <a:normAutofit fontScale="90000"/>
          </a:bodyPr>
          <a:lstStyle/>
          <a:p>
            <a:r>
              <a:rPr lang="en-US" altLang="zh-CN">
                <a:ea typeface="宋体" panose="02010600030101010101" pitchFamily="2" charset="-122"/>
              </a:rPr>
              <a:t>Find Classes from Use-Case Behavior</a:t>
            </a:r>
            <a:endParaRPr lang="en-US" altLang="zh-CN">
              <a:ea typeface="宋体" panose="02010600030101010101" pitchFamily="2" charset="-122"/>
            </a:endParaRPr>
          </a:p>
        </p:txBody>
      </p:sp>
      <p:grpSp>
        <p:nvGrpSpPr>
          <p:cNvPr id="358563" name="Group 163"/>
          <p:cNvGrpSpPr/>
          <p:nvPr/>
        </p:nvGrpSpPr>
        <p:grpSpPr bwMode="auto">
          <a:xfrm>
            <a:off x="1449388" y="2549225"/>
            <a:ext cx="5954712" cy="4038600"/>
            <a:chOff x="897" y="1344"/>
            <a:chExt cx="3751" cy="2544"/>
          </a:xfrm>
        </p:grpSpPr>
        <p:grpSp>
          <p:nvGrpSpPr>
            <p:cNvPr id="358515" name="Group 115"/>
            <p:cNvGrpSpPr/>
            <p:nvPr/>
          </p:nvGrpSpPr>
          <p:grpSpPr bwMode="auto">
            <a:xfrm>
              <a:off x="2160" y="1344"/>
              <a:ext cx="1077" cy="1440"/>
              <a:chOff x="446" y="2208"/>
              <a:chExt cx="754" cy="1008"/>
            </a:xfrm>
          </p:grpSpPr>
          <p:sp>
            <p:nvSpPr>
              <p:cNvPr id="358516" name="Oval 116"/>
              <p:cNvSpPr>
                <a:spLocks noChangeArrowheads="1"/>
              </p:cNvSpPr>
              <p:nvPr/>
            </p:nvSpPr>
            <p:spPr bwMode="auto">
              <a:xfrm>
                <a:off x="446" y="2208"/>
                <a:ext cx="624" cy="288"/>
              </a:xfrm>
              <a:prstGeom prst="ellipse">
                <a:avLst/>
              </a:prstGeom>
              <a:noFill/>
              <a:ln w="28575">
                <a:solidFill>
                  <a:schemeClr val="tx1"/>
                </a:solidFill>
                <a:round/>
                <a:headEnd type="none" w="sm" len="sm"/>
                <a:tailEnd type="none" w="lg" len="lg"/>
              </a:ln>
              <a:effectLst/>
            </p:spPr>
            <p:txBody>
              <a:bodyPr wrap="none" anchor="ctr"/>
              <a:lstStyle/>
              <a:p>
                <a:endParaRPr lang="en-US"/>
              </a:p>
            </p:txBody>
          </p:sp>
          <p:sp>
            <p:nvSpPr>
              <p:cNvPr id="358517" name="Rectangle 117"/>
              <p:cNvSpPr>
                <a:spLocks noChangeArrowheads="1"/>
              </p:cNvSpPr>
              <p:nvPr/>
            </p:nvSpPr>
            <p:spPr bwMode="auto">
              <a:xfrm>
                <a:off x="768" y="2496"/>
                <a:ext cx="432" cy="720"/>
              </a:xfrm>
              <a:prstGeom prst="rect">
                <a:avLst/>
              </a:prstGeom>
              <a:noFill/>
              <a:ln w="28575">
                <a:solidFill>
                  <a:schemeClr val="tx1"/>
                </a:solidFill>
                <a:miter lim="800000"/>
                <a:headEnd type="none" w="sm" len="sm"/>
                <a:tailEnd type="none" w="lg" len="lg"/>
              </a:ln>
              <a:effectLst/>
            </p:spPr>
            <p:txBody>
              <a:bodyPr wrap="none" anchor="ctr"/>
              <a:lstStyle/>
              <a:p>
                <a:endParaRPr lang="en-US"/>
              </a:p>
            </p:txBody>
          </p:sp>
          <p:sp>
            <p:nvSpPr>
              <p:cNvPr id="358518" name="Line 118"/>
              <p:cNvSpPr>
                <a:spLocks noChangeShapeType="1"/>
              </p:cNvSpPr>
              <p:nvPr/>
            </p:nvSpPr>
            <p:spPr bwMode="auto">
              <a:xfrm>
                <a:off x="1056" y="2496"/>
                <a:ext cx="144" cy="144"/>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58519" name="Line 119"/>
              <p:cNvSpPr>
                <a:spLocks noChangeShapeType="1"/>
              </p:cNvSpPr>
              <p:nvPr/>
            </p:nvSpPr>
            <p:spPr bwMode="auto">
              <a:xfrm>
                <a:off x="1056" y="2496"/>
                <a:ext cx="0" cy="144"/>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58520" name="Line 120"/>
              <p:cNvSpPr>
                <a:spLocks noChangeShapeType="1"/>
              </p:cNvSpPr>
              <p:nvPr/>
            </p:nvSpPr>
            <p:spPr bwMode="auto">
              <a:xfrm flipH="1">
                <a:off x="1056" y="2640"/>
                <a:ext cx="144"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58521" name="Line 121"/>
              <p:cNvSpPr>
                <a:spLocks noChangeShapeType="1"/>
              </p:cNvSpPr>
              <p:nvPr/>
            </p:nvSpPr>
            <p:spPr bwMode="auto">
              <a:xfrm>
                <a:off x="816" y="2736"/>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58522" name="Line 122"/>
              <p:cNvSpPr>
                <a:spLocks noChangeShapeType="1"/>
              </p:cNvSpPr>
              <p:nvPr/>
            </p:nvSpPr>
            <p:spPr bwMode="auto">
              <a:xfrm>
                <a:off x="816" y="2784"/>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58523" name="Line 123"/>
              <p:cNvSpPr>
                <a:spLocks noChangeShapeType="1"/>
              </p:cNvSpPr>
              <p:nvPr/>
            </p:nvSpPr>
            <p:spPr bwMode="auto">
              <a:xfrm>
                <a:off x="816" y="2832"/>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58524" name="Line 124"/>
              <p:cNvSpPr>
                <a:spLocks noChangeShapeType="1"/>
              </p:cNvSpPr>
              <p:nvPr/>
            </p:nvSpPr>
            <p:spPr bwMode="auto">
              <a:xfrm>
                <a:off x="816" y="2928"/>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58525" name="Line 125"/>
              <p:cNvSpPr>
                <a:spLocks noChangeShapeType="1"/>
              </p:cNvSpPr>
              <p:nvPr/>
            </p:nvSpPr>
            <p:spPr bwMode="auto">
              <a:xfrm>
                <a:off x="816" y="2880"/>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58526" name="Line 126"/>
              <p:cNvSpPr>
                <a:spLocks noChangeShapeType="1"/>
              </p:cNvSpPr>
              <p:nvPr/>
            </p:nvSpPr>
            <p:spPr bwMode="auto">
              <a:xfrm>
                <a:off x="816" y="2976"/>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58527" name="Line 127"/>
              <p:cNvSpPr>
                <a:spLocks noChangeShapeType="1"/>
              </p:cNvSpPr>
              <p:nvPr/>
            </p:nvSpPr>
            <p:spPr bwMode="auto">
              <a:xfrm>
                <a:off x="816" y="3024"/>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58528" name="Line 128"/>
              <p:cNvSpPr>
                <a:spLocks noChangeShapeType="1"/>
              </p:cNvSpPr>
              <p:nvPr/>
            </p:nvSpPr>
            <p:spPr bwMode="auto">
              <a:xfrm>
                <a:off x="816" y="3072"/>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58529" name="Line 129"/>
              <p:cNvSpPr>
                <a:spLocks noChangeShapeType="1"/>
              </p:cNvSpPr>
              <p:nvPr/>
            </p:nvSpPr>
            <p:spPr bwMode="auto">
              <a:xfrm>
                <a:off x="816" y="3120"/>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58530" name="Line 130"/>
              <p:cNvSpPr>
                <a:spLocks noChangeShapeType="1"/>
              </p:cNvSpPr>
              <p:nvPr/>
            </p:nvSpPr>
            <p:spPr bwMode="auto">
              <a:xfrm>
                <a:off x="816" y="3168"/>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58531" name="Line 131"/>
              <p:cNvSpPr>
                <a:spLocks noChangeShapeType="1"/>
              </p:cNvSpPr>
              <p:nvPr/>
            </p:nvSpPr>
            <p:spPr bwMode="auto">
              <a:xfrm>
                <a:off x="816" y="2688"/>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58532" name="Line 132"/>
              <p:cNvSpPr>
                <a:spLocks noChangeShapeType="1"/>
              </p:cNvSpPr>
              <p:nvPr/>
            </p:nvSpPr>
            <p:spPr bwMode="auto">
              <a:xfrm>
                <a:off x="816" y="2592"/>
                <a:ext cx="209"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58533" name="Line 133"/>
              <p:cNvSpPr>
                <a:spLocks noChangeShapeType="1"/>
              </p:cNvSpPr>
              <p:nvPr/>
            </p:nvSpPr>
            <p:spPr bwMode="auto">
              <a:xfrm>
                <a:off x="816" y="2544"/>
                <a:ext cx="209"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58534" name="Line 134"/>
              <p:cNvSpPr>
                <a:spLocks noChangeShapeType="1"/>
              </p:cNvSpPr>
              <p:nvPr/>
            </p:nvSpPr>
            <p:spPr bwMode="auto">
              <a:xfrm>
                <a:off x="816" y="2640"/>
                <a:ext cx="209" cy="0"/>
              </a:xfrm>
              <a:prstGeom prst="line">
                <a:avLst/>
              </a:prstGeom>
              <a:noFill/>
              <a:ln w="28575">
                <a:solidFill>
                  <a:schemeClr val="tx1"/>
                </a:solidFill>
                <a:round/>
                <a:headEnd type="none" w="sm" len="sm"/>
                <a:tailEnd type="none" w="lg" len="lg"/>
              </a:ln>
              <a:effectLst/>
            </p:spPr>
            <p:txBody>
              <a:bodyPr wrap="none" anchor="ctr"/>
              <a:lstStyle/>
              <a:p>
                <a:endParaRPr lang="en-US"/>
              </a:p>
            </p:txBody>
          </p:sp>
        </p:grpSp>
        <p:sp>
          <p:nvSpPr>
            <p:cNvPr id="358535" name="Line 135"/>
            <p:cNvSpPr>
              <a:spLocks noChangeShapeType="1"/>
            </p:cNvSpPr>
            <p:nvPr/>
          </p:nvSpPr>
          <p:spPr bwMode="auto">
            <a:xfrm flipH="1" flipV="1">
              <a:off x="1784" y="1920"/>
              <a:ext cx="968" cy="0"/>
            </a:xfrm>
            <a:prstGeom prst="line">
              <a:avLst/>
            </a:prstGeom>
            <a:noFill/>
            <a:ln w="28575">
              <a:solidFill>
                <a:schemeClr val="tx1"/>
              </a:solidFill>
              <a:round/>
              <a:headEnd type="none" w="sm" len="sm"/>
              <a:tailEnd type="triangle" w="lg" len="lg"/>
            </a:ln>
            <a:effectLst/>
          </p:spPr>
          <p:txBody>
            <a:bodyPr wrap="none" lIns="0" tIns="0" rIns="0" bIns="0" anchor="ctr"/>
            <a:lstStyle/>
            <a:p>
              <a:endParaRPr lang="en-US"/>
            </a:p>
          </p:txBody>
        </p:sp>
        <p:sp>
          <p:nvSpPr>
            <p:cNvPr id="358536" name="Line 136"/>
            <p:cNvSpPr>
              <a:spLocks noChangeShapeType="1"/>
            </p:cNvSpPr>
            <p:nvPr/>
          </p:nvSpPr>
          <p:spPr bwMode="auto">
            <a:xfrm flipV="1">
              <a:off x="3136" y="2056"/>
              <a:ext cx="784" cy="200"/>
            </a:xfrm>
            <a:prstGeom prst="line">
              <a:avLst/>
            </a:prstGeom>
            <a:noFill/>
            <a:ln w="28575">
              <a:solidFill>
                <a:schemeClr val="tx1"/>
              </a:solidFill>
              <a:round/>
              <a:headEnd type="none" w="sm" len="sm"/>
              <a:tailEnd type="triangle" w="lg" len="lg"/>
            </a:ln>
            <a:effectLst/>
          </p:spPr>
          <p:txBody>
            <a:bodyPr wrap="none" lIns="0" tIns="0" rIns="0" bIns="0" anchor="ctr"/>
            <a:lstStyle/>
            <a:p>
              <a:endParaRPr lang="en-US"/>
            </a:p>
          </p:txBody>
        </p:sp>
        <p:sp>
          <p:nvSpPr>
            <p:cNvPr id="358537" name="Line 137"/>
            <p:cNvSpPr>
              <a:spLocks noChangeShapeType="1"/>
            </p:cNvSpPr>
            <p:nvPr/>
          </p:nvSpPr>
          <p:spPr bwMode="auto">
            <a:xfrm flipH="1">
              <a:off x="2904" y="2592"/>
              <a:ext cx="0" cy="576"/>
            </a:xfrm>
            <a:prstGeom prst="line">
              <a:avLst/>
            </a:prstGeom>
            <a:noFill/>
            <a:ln w="28575">
              <a:solidFill>
                <a:schemeClr val="tx1"/>
              </a:solidFill>
              <a:round/>
              <a:headEnd type="none" w="sm" len="sm"/>
              <a:tailEnd type="triangle" w="lg" len="lg"/>
            </a:ln>
            <a:effectLst/>
          </p:spPr>
          <p:txBody>
            <a:bodyPr wrap="none" lIns="0" tIns="0" rIns="0" bIns="0" anchor="ctr"/>
            <a:lstStyle/>
            <a:p>
              <a:endParaRPr lang="en-US"/>
            </a:p>
          </p:txBody>
        </p:sp>
        <p:sp>
          <p:nvSpPr>
            <p:cNvPr id="358538" name="Line 138"/>
            <p:cNvSpPr>
              <a:spLocks noChangeShapeType="1"/>
            </p:cNvSpPr>
            <p:nvPr/>
          </p:nvSpPr>
          <p:spPr bwMode="auto">
            <a:xfrm>
              <a:off x="3136" y="2448"/>
              <a:ext cx="728" cy="440"/>
            </a:xfrm>
            <a:prstGeom prst="line">
              <a:avLst/>
            </a:prstGeom>
            <a:noFill/>
            <a:ln w="28575">
              <a:solidFill>
                <a:schemeClr val="tx1"/>
              </a:solidFill>
              <a:round/>
              <a:headEnd type="none" w="sm" len="sm"/>
              <a:tailEnd type="triangle" w="lg" len="lg"/>
            </a:ln>
            <a:effectLst/>
          </p:spPr>
          <p:txBody>
            <a:bodyPr wrap="none" lIns="0" tIns="0" rIns="0" bIns="0" anchor="ctr"/>
            <a:lstStyle/>
            <a:p>
              <a:endParaRPr lang="en-US"/>
            </a:p>
          </p:txBody>
        </p:sp>
        <p:sp>
          <p:nvSpPr>
            <p:cNvPr id="358539" name="Line 139"/>
            <p:cNvSpPr>
              <a:spLocks noChangeShapeType="1"/>
            </p:cNvSpPr>
            <p:nvPr/>
          </p:nvSpPr>
          <p:spPr bwMode="auto">
            <a:xfrm flipH="1">
              <a:off x="1760" y="2080"/>
              <a:ext cx="944" cy="872"/>
            </a:xfrm>
            <a:prstGeom prst="line">
              <a:avLst/>
            </a:prstGeom>
            <a:noFill/>
            <a:ln w="28575">
              <a:solidFill>
                <a:schemeClr val="tx1"/>
              </a:solidFill>
              <a:round/>
              <a:headEnd type="none" w="sm" len="sm"/>
              <a:tailEnd type="triangle" w="lg" len="lg"/>
            </a:ln>
            <a:effectLst/>
          </p:spPr>
          <p:txBody>
            <a:bodyPr wrap="none" lIns="0" tIns="0" rIns="0" bIns="0" anchor="ctr"/>
            <a:lstStyle/>
            <a:p>
              <a:endParaRPr lang="en-US"/>
            </a:p>
          </p:txBody>
        </p:sp>
        <p:sp>
          <p:nvSpPr>
            <p:cNvPr id="358540" name="Rectangle 140"/>
            <p:cNvSpPr>
              <a:spLocks noChangeArrowheads="1"/>
            </p:cNvSpPr>
            <p:nvPr/>
          </p:nvSpPr>
          <p:spPr bwMode="auto">
            <a:xfrm>
              <a:off x="2688" y="1872"/>
              <a:ext cx="298" cy="99"/>
            </a:xfrm>
            <a:prstGeom prst="rect">
              <a:avLst/>
            </a:prstGeom>
            <a:solidFill>
              <a:schemeClr val="accent1"/>
            </a:solidFill>
            <a:ln w="28575">
              <a:noFill/>
              <a:miter lim="800000"/>
              <a:headEnd type="none" w="sm" len="sm"/>
              <a:tailEnd type="none" w="lg" len="lg"/>
            </a:ln>
            <a:effectLst/>
          </p:spPr>
          <p:txBody>
            <a:bodyPr wrap="none" lIns="0" tIns="0" rIns="0" bIns="0" anchor="ctr"/>
            <a:lstStyle/>
            <a:p>
              <a:endParaRPr lang="en-US"/>
            </a:p>
          </p:txBody>
        </p:sp>
        <p:sp>
          <p:nvSpPr>
            <p:cNvPr id="358541" name="Rectangle 141"/>
            <p:cNvSpPr>
              <a:spLocks noChangeArrowheads="1"/>
            </p:cNvSpPr>
            <p:nvPr/>
          </p:nvSpPr>
          <p:spPr bwMode="auto">
            <a:xfrm>
              <a:off x="2688" y="2016"/>
              <a:ext cx="480" cy="96"/>
            </a:xfrm>
            <a:prstGeom prst="rect">
              <a:avLst/>
            </a:prstGeom>
            <a:solidFill>
              <a:srgbClr val="66FF33"/>
            </a:solidFill>
            <a:ln w="28575">
              <a:noFill/>
              <a:miter lim="800000"/>
              <a:headEnd type="none" w="sm" len="sm"/>
              <a:tailEnd type="none" w="lg" len="lg"/>
            </a:ln>
            <a:effectLst/>
          </p:spPr>
          <p:txBody>
            <a:bodyPr wrap="none" lIns="0" tIns="0" rIns="0" bIns="0" anchor="ctr"/>
            <a:lstStyle/>
            <a:p>
              <a:endParaRPr lang="en-US"/>
            </a:p>
          </p:txBody>
        </p:sp>
        <p:sp>
          <p:nvSpPr>
            <p:cNvPr id="358542" name="Rectangle 142"/>
            <p:cNvSpPr>
              <a:spLocks noChangeArrowheads="1"/>
            </p:cNvSpPr>
            <p:nvPr/>
          </p:nvSpPr>
          <p:spPr bwMode="auto">
            <a:xfrm>
              <a:off x="2688" y="2208"/>
              <a:ext cx="480" cy="105"/>
            </a:xfrm>
            <a:prstGeom prst="rect">
              <a:avLst/>
            </a:prstGeom>
            <a:solidFill>
              <a:schemeClr val="accent2"/>
            </a:solidFill>
            <a:ln w="28575">
              <a:noFill/>
              <a:miter lim="800000"/>
              <a:headEnd type="none" w="sm" len="sm"/>
              <a:tailEnd type="none" w="lg" len="lg"/>
            </a:ln>
            <a:effectLst/>
          </p:spPr>
          <p:txBody>
            <a:bodyPr wrap="none" lIns="0" tIns="0" rIns="0" bIns="0" anchor="ctr"/>
            <a:lstStyle/>
            <a:p>
              <a:endParaRPr lang="en-US"/>
            </a:p>
          </p:txBody>
        </p:sp>
        <p:sp>
          <p:nvSpPr>
            <p:cNvPr id="358543" name="Rectangle 143"/>
            <p:cNvSpPr>
              <a:spLocks noChangeArrowheads="1"/>
            </p:cNvSpPr>
            <p:nvPr/>
          </p:nvSpPr>
          <p:spPr bwMode="auto">
            <a:xfrm>
              <a:off x="2688" y="2400"/>
              <a:ext cx="480" cy="96"/>
            </a:xfrm>
            <a:prstGeom prst="rect">
              <a:avLst/>
            </a:prstGeom>
            <a:solidFill>
              <a:schemeClr val="tx2"/>
            </a:solidFill>
            <a:ln w="28575">
              <a:noFill/>
              <a:miter lim="800000"/>
              <a:headEnd type="none" w="sm" len="sm"/>
              <a:tailEnd type="none" w="lg" len="lg"/>
            </a:ln>
            <a:effectLst/>
          </p:spPr>
          <p:txBody>
            <a:bodyPr wrap="none" lIns="0" tIns="0" rIns="0" bIns="0" anchor="ctr"/>
            <a:lstStyle/>
            <a:p>
              <a:endParaRPr lang="en-US"/>
            </a:p>
          </p:txBody>
        </p:sp>
        <p:sp>
          <p:nvSpPr>
            <p:cNvPr id="358544" name="Rectangle 144"/>
            <p:cNvSpPr>
              <a:spLocks noChangeArrowheads="1"/>
            </p:cNvSpPr>
            <p:nvPr/>
          </p:nvSpPr>
          <p:spPr bwMode="auto">
            <a:xfrm>
              <a:off x="2688" y="2592"/>
              <a:ext cx="480" cy="96"/>
            </a:xfrm>
            <a:prstGeom prst="rect">
              <a:avLst/>
            </a:prstGeom>
            <a:solidFill>
              <a:srgbClr val="993366"/>
            </a:solidFill>
            <a:ln w="28575">
              <a:noFill/>
              <a:miter lim="800000"/>
              <a:headEnd type="none" w="sm" len="sm"/>
              <a:tailEnd type="none" w="lg" len="lg"/>
            </a:ln>
            <a:effectLst/>
          </p:spPr>
          <p:txBody>
            <a:bodyPr wrap="none" lIns="0" tIns="0" rIns="0" bIns="0" anchor="ctr"/>
            <a:lstStyle/>
            <a:p>
              <a:endParaRPr lang="en-US"/>
            </a:p>
          </p:txBody>
        </p:sp>
        <p:grpSp>
          <p:nvGrpSpPr>
            <p:cNvPr id="358545" name="Group 145"/>
            <p:cNvGrpSpPr/>
            <p:nvPr/>
          </p:nvGrpSpPr>
          <p:grpSpPr bwMode="auto">
            <a:xfrm>
              <a:off x="4040" y="1664"/>
              <a:ext cx="608" cy="624"/>
              <a:chOff x="4192" y="2208"/>
              <a:chExt cx="464" cy="473"/>
            </a:xfrm>
          </p:grpSpPr>
          <p:sp>
            <p:nvSpPr>
              <p:cNvPr id="358546" name="Oval 146"/>
              <p:cNvSpPr>
                <a:spLocks noChangeArrowheads="1"/>
              </p:cNvSpPr>
              <p:nvPr/>
            </p:nvSpPr>
            <p:spPr bwMode="auto">
              <a:xfrm>
                <a:off x="4192" y="2208"/>
                <a:ext cx="458" cy="466"/>
              </a:xfrm>
              <a:prstGeom prst="ellipse">
                <a:avLst/>
              </a:prstGeom>
              <a:noFill/>
              <a:ln w="28575">
                <a:solidFill>
                  <a:srgbClr val="00CCFF"/>
                </a:solidFill>
                <a:round/>
              </a:ln>
            </p:spPr>
            <p:txBody>
              <a:bodyPr/>
              <a:lstStyle/>
              <a:p>
                <a:endParaRPr lang="en-US"/>
              </a:p>
            </p:txBody>
          </p:sp>
          <p:sp>
            <p:nvSpPr>
              <p:cNvPr id="358547" name="Line 147"/>
              <p:cNvSpPr>
                <a:spLocks noChangeShapeType="1"/>
              </p:cNvSpPr>
              <p:nvPr/>
            </p:nvSpPr>
            <p:spPr bwMode="auto">
              <a:xfrm>
                <a:off x="4198" y="2680"/>
                <a:ext cx="458" cy="1"/>
              </a:xfrm>
              <a:prstGeom prst="line">
                <a:avLst/>
              </a:prstGeom>
              <a:noFill/>
              <a:ln w="28575">
                <a:solidFill>
                  <a:srgbClr val="00CCFF"/>
                </a:solidFill>
                <a:round/>
              </a:ln>
            </p:spPr>
            <p:txBody>
              <a:bodyPr/>
              <a:lstStyle/>
              <a:p>
                <a:endParaRPr lang="en-US"/>
              </a:p>
            </p:txBody>
          </p:sp>
        </p:grpSp>
        <p:grpSp>
          <p:nvGrpSpPr>
            <p:cNvPr id="358548" name="Group 148"/>
            <p:cNvGrpSpPr/>
            <p:nvPr/>
          </p:nvGrpSpPr>
          <p:grpSpPr bwMode="auto">
            <a:xfrm>
              <a:off x="1160" y="2817"/>
              <a:ext cx="621" cy="639"/>
              <a:chOff x="1019" y="2289"/>
              <a:chExt cx="418" cy="444"/>
            </a:xfrm>
          </p:grpSpPr>
          <p:sp>
            <p:nvSpPr>
              <p:cNvPr id="358549" name="Oval 149"/>
              <p:cNvSpPr>
                <a:spLocks noChangeArrowheads="1"/>
              </p:cNvSpPr>
              <p:nvPr/>
            </p:nvSpPr>
            <p:spPr bwMode="auto">
              <a:xfrm>
                <a:off x="1019" y="2323"/>
                <a:ext cx="418" cy="410"/>
              </a:xfrm>
              <a:prstGeom prst="ellipse">
                <a:avLst/>
              </a:prstGeom>
              <a:noFill/>
              <a:ln w="28575">
                <a:solidFill>
                  <a:srgbClr val="00CCFF"/>
                </a:solidFill>
                <a:round/>
              </a:ln>
            </p:spPr>
            <p:txBody>
              <a:bodyPr/>
              <a:lstStyle/>
              <a:p>
                <a:endParaRPr lang="en-US"/>
              </a:p>
            </p:txBody>
          </p:sp>
          <p:sp>
            <p:nvSpPr>
              <p:cNvPr id="358550" name="Line 150"/>
              <p:cNvSpPr>
                <a:spLocks noChangeShapeType="1"/>
              </p:cNvSpPr>
              <p:nvPr/>
            </p:nvSpPr>
            <p:spPr bwMode="auto">
              <a:xfrm flipH="1">
                <a:off x="1178" y="2289"/>
                <a:ext cx="92" cy="42"/>
              </a:xfrm>
              <a:prstGeom prst="line">
                <a:avLst/>
              </a:prstGeom>
              <a:noFill/>
              <a:ln w="28575">
                <a:solidFill>
                  <a:srgbClr val="00CCFF"/>
                </a:solidFill>
                <a:round/>
              </a:ln>
            </p:spPr>
            <p:txBody>
              <a:bodyPr/>
              <a:lstStyle/>
              <a:p>
                <a:endParaRPr lang="en-US"/>
              </a:p>
            </p:txBody>
          </p:sp>
          <p:sp>
            <p:nvSpPr>
              <p:cNvPr id="358551" name="Line 151"/>
              <p:cNvSpPr>
                <a:spLocks noChangeShapeType="1"/>
              </p:cNvSpPr>
              <p:nvPr/>
            </p:nvSpPr>
            <p:spPr bwMode="auto">
              <a:xfrm flipH="1" flipV="1">
                <a:off x="1178" y="2331"/>
                <a:ext cx="92" cy="33"/>
              </a:xfrm>
              <a:prstGeom prst="line">
                <a:avLst/>
              </a:prstGeom>
              <a:noFill/>
              <a:ln w="28575">
                <a:solidFill>
                  <a:srgbClr val="00CCFF"/>
                </a:solidFill>
                <a:round/>
              </a:ln>
            </p:spPr>
            <p:txBody>
              <a:bodyPr/>
              <a:lstStyle/>
              <a:p>
                <a:endParaRPr lang="en-US"/>
              </a:p>
            </p:txBody>
          </p:sp>
        </p:grpSp>
        <p:grpSp>
          <p:nvGrpSpPr>
            <p:cNvPr id="358552" name="Group 152"/>
            <p:cNvGrpSpPr/>
            <p:nvPr/>
          </p:nvGrpSpPr>
          <p:grpSpPr bwMode="auto">
            <a:xfrm>
              <a:off x="897" y="1688"/>
              <a:ext cx="839" cy="582"/>
              <a:chOff x="753" y="1578"/>
              <a:chExt cx="518" cy="347"/>
            </a:xfrm>
          </p:grpSpPr>
          <p:sp>
            <p:nvSpPr>
              <p:cNvPr id="358553" name="Oval 153"/>
              <p:cNvSpPr>
                <a:spLocks noChangeArrowheads="1"/>
              </p:cNvSpPr>
              <p:nvPr/>
            </p:nvSpPr>
            <p:spPr bwMode="auto">
              <a:xfrm>
                <a:off x="923" y="1578"/>
                <a:ext cx="348" cy="347"/>
              </a:xfrm>
              <a:prstGeom prst="ellipse">
                <a:avLst/>
              </a:prstGeom>
              <a:noFill/>
              <a:ln w="28575">
                <a:solidFill>
                  <a:srgbClr val="00CCFF"/>
                </a:solidFill>
                <a:round/>
              </a:ln>
            </p:spPr>
            <p:txBody>
              <a:bodyPr/>
              <a:lstStyle/>
              <a:p>
                <a:endParaRPr lang="en-US"/>
              </a:p>
            </p:txBody>
          </p:sp>
          <p:sp>
            <p:nvSpPr>
              <p:cNvPr id="358554" name="Line 154"/>
              <p:cNvSpPr>
                <a:spLocks noChangeShapeType="1"/>
              </p:cNvSpPr>
              <p:nvPr/>
            </p:nvSpPr>
            <p:spPr bwMode="auto">
              <a:xfrm>
                <a:off x="753" y="1663"/>
                <a:ext cx="1" cy="177"/>
              </a:xfrm>
              <a:prstGeom prst="line">
                <a:avLst/>
              </a:prstGeom>
              <a:noFill/>
              <a:ln w="28575">
                <a:solidFill>
                  <a:srgbClr val="00CCFF"/>
                </a:solidFill>
                <a:round/>
              </a:ln>
            </p:spPr>
            <p:txBody>
              <a:bodyPr/>
              <a:lstStyle/>
              <a:p>
                <a:endParaRPr lang="en-US"/>
              </a:p>
            </p:txBody>
          </p:sp>
          <p:sp>
            <p:nvSpPr>
              <p:cNvPr id="358555" name="Line 155"/>
              <p:cNvSpPr>
                <a:spLocks noChangeShapeType="1"/>
              </p:cNvSpPr>
              <p:nvPr/>
            </p:nvSpPr>
            <p:spPr bwMode="auto">
              <a:xfrm>
                <a:off x="753" y="1748"/>
                <a:ext cx="170" cy="1"/>
              </a:xfrm>
              <a:prstGeom prst="line">
                <a:avLst/>
              </a:prstGeom>
              <a:noFill/>
              <a:ln w="28575">
                <a:solidFill>
                  <a:srgbClr val="00CCFF"/>
                </a:solidFill>
                <a:round/>
              </a:ln>
            </p:spPr>
            <p:txBody>
              <a:bodyPr/>
              <a:lstStyle/>
              <a:p>
                <a:endParaRPr lang="en-US"/>
              </a:p>
            </p:txBody>
          </p:sp>
        </p:grpSp>
        <p:grpSp>
          <p:nvGrpSpPr>
            <p:cNvPr id="358556" name="Group 156"/>
            <p:cNvGrpSpPr/>
            <p:nvPr/>
          </p:nvGrpSpPr>
          <p:grpSpPr bwMode="auto">
            <a:xfrm>
              <a:off x="2591" y="3264"/>
              <a:ext cx="608" cy="624"/>
              <a:chOff x="4192" y="2208"/>
              <a:chExt cx="464" cy="473"/>
            </a:xfrm>
          </p:grpSpPr>
          <p:sp>
            <p:nvSpPr>
              <p:cNvPr id="358557" name="Oval 157"/>
              <p:cNvSpPr>
                <a:spLocks noChangeArrowheads="1"/>
              </p:cNvSpPr>
              <p:nvPr/>
            </p:nvSpPr>
            <p:spPr bwMode="auto">
              <a:xfrm>
                <a:off x="4192" y="2208"/>
                <a:ext cx="458" cy="466"/>
              </a:xfrm>
              <a:prstGeom prst="ellipse">
                <a:avLst/>
              </a:prstGeom>
              <a:noFill/>
              <a:ln w="28575">
                <a:solidFill>
                  <a:srgbClr val="00CCFF"/>
                </a:solidFill>
                <a:round/>
              </a:ln>
            </p:spPr>
            <p:txBody>
              <a:bodyPr/>
              <a:lstStyle/>
              <a:p>
                <a:endParaRPr lang="en-US"/>
              </a:p>
            </p:txBody>
          </p:sp>
          <p:sp>
            <p:nvSpPr>
              <p:cNvPr id="358558" name="Line 158"/>
              <p:cNvSpPr>
                <a:spLocks noChangeShapeType="1"/>
              </p:cNvSpPr>
              <p:nvPr/>
            </p:nvSpPr>
            <p:spPr bwMode="auto">
              <a:xfrm>
                <a:off x="4198" y="2680"/>
                <a:ext cx="458" cy="1"/>
              </a:xfrm>
              <a:prstGeom prst="line">
                <a:avLst/>
              </a:prstGeom>
              <a:noFill/>
              <a:ln w="28575">
                <a:solidFill>
                  <a:srgbClr val="00CCFF"/>
                </a:solidFill>
                <a:round/>
              </a:ln>
            </p:spPr>
            <p:txBody>
              <a:bodyPr/>
              <a:lstStyle/>
              <a:p>
                <a:endParaRPr lang="en-US"/>
              </a:p>
            </p:txBody>
          </p:sp>
        </p:grpSp>
        <p:grpSp>
          <p:nvGrpSpPr>
            <p:cNvPr id="358559" name="Group 159"/>
            <p:cNvGrpSpPr/>
            <p:nvPr/>
          </p:nvGrpSpPr>
          <p:grpSpPr bwMode="auto">
            <a:xfrm>
              <a:off x="3777" y="2840"/>
              <a:ext cx="839" cy="582"/>
              <a:chOff x="753" y="1578"/>
              <a:chExt cx="518" cy="347"/>
            </a:xfrm>
          </p:grpSpPr>
          <p:sp>
            <p:nvSpPr>
              <p:cNvPr id="358560" name="Oval 160"/>
              <p:cNvSpPr>
                <a:spLocks noChangeArrowheads="1"/>
              </p:cNvSpPr>
              <p:nvPr/>
            </p:nvSpPr>
            <p:spPr bwMode="auto">
              <a:xfrm>
                <a:off x="923" y="1578"/>
                <a:ext cx="348" cy="347"/>
              </a:xfrm>
              <a:prstGeom prst="ellipse">
                <a:avLst/>
              </a:prstGeom>
              <a:noFill/>
              <a:ln w="28575">
                <a:solidFill>
                  <a:srgbClr val="00CCFF"/>
                </a:solidFill>
                <a:round/>
              </a:ln>
            </p:spPr>
            <p:txBody>
              <a:bodyPr/>
              <a:lstStyle/>
              <a:p>
                <a:endParaRPr lang="en-US"/>
              </a:p>
            </p:txBody>
          </p:sp>
          <p:sp>
            <p:nvSpPr>
              <p:cNvPr id="358561" name="Line 161"/>
              <p:cNvSpPr>
                <a:spLocks noChangeShapeType="1"/>
              </p:cNvSpPr>
              <p:nvPr/>
            </p:nvSpPr>
            <p:spPr bwMode="auto">
              <a:xfrm>
                <a:off x="753" y="1663"/>
                <a:ext cx="1" cy="177"/>
              </a:xfrm>
              <a:prstGeom prst="line">
                <a:avLst/>
              </a:prstGeom>
              <a:noFill/>
              <a:ln w="28575">
                <a:solidFill>
                  <a:srgbClr val="00CCFF"/>
                </a:solidFill>
                <a:round/>
              </a:ln>
            </p:spPr>
            <p:txBody>
              <a:bodyPr/>
              <a:lstStyle/>
              <a:p>
                <a:endParaRPr lang="en-US"/>
              </a:p>
            </p:txBody>
          </p:sp>
          <p:sp>
            <p:nvSpPr>
              <p:cNvPr id="358562" name="Line 162"/>
              <p:cNvSpPr>
                <a:spLocks noChangeShapeType="1"/>
              </p:cNvSpPr>
              <p:nvPr/>
            </p:nvSpPr>
            <p:spPr bwMode="auto">
              <a:xfrm>
                <a:off x="753" y="1748"/>
                <a:ext cx="170" cy="1"/>
              </a:xfrm>
              <a:prstGeom prst="line">
                <a:avLst/>
              </a:prstGeom>
              <a:noFill/>
              <a:ln w="28575">
                <a:solidFill>
                  <a:srgbClr val="00CCFF"/>
                </a:solidFill>
                <a:round/>
              </a:ln>
            </p:spPr>
            <p:txBody>
              <a:bodyPr/>
              <a:lstStyle/>
              <a:p>
                <a:endParaRPr lang="en-US"/>
              </a:p>
            </p:txBody>
          </p:sp>
        </p:grpSp>
      </p:gr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0474" name="Rectangle 26"/>
          <p:cNvSpPr>
            <a:spLocks noGrp="1" noChangeArrowheads="1"/>
          </p:cNvSpPr>
          <p:nvPr>
            <p:ph type="title"/>
          </p:nvPr>
        </p:nvSpPr>
        <p:spPr>
          <a:xfrm>
            <a:off x="457200" y="174888"/>
            <a:ext cx="8229600" cy="1143000"/>
          </a:xfrm>
        </p:spPr>
        <p:txBody>
          <a:bodyPr/>
          <a:lstStyle/>
          <a:p>
            <a:r>
              <a:rPr lang="en-GB" dirty="0"/>
              <a:t>What Is an Analysis Class?</a:t>
            </a:r>
            <a:endParaRPr lang="en-GB" dirty="0"/>
          </a:p>
        </p:txBody>
      </p:sp>
      <p:grpSp>
        <p:nvGrpSpPr>
          <p:cNvPr id="360698" name="Group 250"/>
          <p:cNvGrpSpPr/>
          <p:nvPr/>
        </p:nvGrpSpPr>
        <p:grpSpPr bwMode="auto">
          <a:xfrm>
            <a:off x="319087" y="1155700"/>
            <a:ext cx="8623301" cy="4672013"/>
            <a:chOff x="201" y="1016"/>
            <a:chExt cx="5432" cy="2943"/>
          </a:xfrm>
        </p:grpSpPr>
        <p:sp>
          <p:nvSpPr>
            <p:cNvPr id="360471" name="Text Box 23"/>
            <p:cNvSpPr txBox="1">
              <a:spLocks noChangeArrowheads="1"/>
            </p:cNvSpPr>
            <p:nvPr/>
          </p:nvSpPr>
          <p:spPr bwMode="auto">
            <a:xfrm>
              <a:off x="201" y="1637"/>
              <a:ext cx="816" cy="404"/>
            </a:xfrm>
            <a:prstGeom prst="rect">
              <a:avLst/>
            </a:prstGeom>
            <a:noFill/>
            <a:ln w="12700">
              <a:noFill/>
              <a:miter lim="800000"/>
              <a:headEnd type="none" w="sm" len="sm"/>
              <a:tailEnd type="none" w="lg" len="lg"/>
            </a:ln>
            <a:effectLst/>
          </p:spPr>
          <p:txBody>
            <a:bodyPr>
              <a:spAutoFit/>
            </a:bodyPr>
            <a:lstStyle/>
            <a:p>
              <a:pPr>
                <a:spcBef>
                  <a:spcPct val="50000"/>
                </a:spcBef>
              </a:pPr>
              <a:r>
                <a:rPr lang="en-US" altLang="zh-CN" sz="1800" i="1">
                  <a:solidFill>
                    <a:srgbClr val="FFFF99"/>
                  </a:solidFill>
                  <a:ea typeface="宋体" panose="02010600030101010101" pitchFamily="2" charset="-122"/>
                </a:rPr>
                <a:t>System boundary</a:t>
              </a:r>
              <a:endParaRPr lang="en-US" altLang="zh-CN" sz="1800" i="1">
                <a:solidFill>
                  <a:srgbClr val="FFFF99"/>
                </a:solidFill>
                <a:ea typeface="宋体" panose="02010600030101010101" pitchFamily="2" charset="-122"/>
              </a:endParaRPr>
            </a:p>
          </p:txBody>
        </p:sp>
        <p:sp>
          <p:nvSpPr>
            <p:cNvPr id="360472" name="Text Box 24"/>
            <p:cNvSpPr txBox="1">
              <a:spLocks noChangeArrowheads="1"/>
            </p:cNvSpPr>
            <p:nvPr/>
          </p:nvSpPr>
          <p:spPr bwMode="auto">
            <a:xfrm>
              <a:off x="408" y="2691"/>
              <a:ext cx="912" cy="577"/>
            </a:xfrm>
            <a:prstGeom prst="rect">
              <a:avLst/>
            </a:prstGeom>
            <a:noFill/>
            <a:ln w="12700">
              <a:noFill/>
              <a:miter lim="800000"/>
              <a:headEnd type="none" w="sm" len="sm"/>
              <a:tailEnd type="none" w="lg" len="lg"/>
            </a:ln>
            <a:effectLst/>
          </p:spPr>
          <p:txBody>
            <a:bodyPr>
              <a:spAutoFit/>
            </a:bodyPr>
            <a:lstStyle/>
            <a:p>
              <a:pPr>
                <a:spcBef>
                  <a:spcPct val="50000"/>
                </a:spcBef>
              </a:pPr>
              <a:r>
                <a:rPr lang="en-US" altLang="zh-CN" sz="1800" i="1">
                  <a:solidFill>
                    <a:srgbClr val="FFFF99"/>
                  </a:solidFill>
                  <a:ea typeface="宋体" panose="02010600030101010101" pitchFamily="2" charset="-122"/>
                </a:rPr>
                <a:t>Use-case behavior coordination</a:t>
              </a:r>
              <a:endParaRPr lang="en-US" altLang="zh-CN" sz="1800" i="1">
                <a:solidFill>
                  <a:srgbClr val="FFFF99"/>
                </a:solidFill>
                <a:ea typeface="宋体" panose="02010600030101010101" pitchFamily="2" charset="-122"/>
              </a:endParaRPr>
            </a:p>
          </p:txBody>
        </p:sp>
        <p:sp>
          <p:nvSpPr>
            <p:cNvPr id="360473" name="Text Box 25"/>
            <p:cNvSpPr txBox="1">
              <a:spLocks noChangeArrowheads="1"/>
            </p:cNvSpPr>
            <p:nvPr/>
          </p:nvSpPr>
          <p:spPr bwMode="auto">
            <a:xfrm>
              <a:off x="4673" y="1563"/>
              <a:ext cx="960" cy="404"/>
            </a:xfrm>
            <a:prstGeom prst="rect">
              <a:avLst/>
            </a:prstGeom>
            <a:noFill/>
            <a:ln w="12700">
              <a:noFill/>
              <a:miter lim="800000"/>
              <a:headEnd type="none" w="sm" len="sm"/>
              <a:tailEnd type="none" w="lg" len="lg"/>
            </a:ln>
            <a:effectLst/>
          </p:spPr>
          <p:txBody>
            <a:bodyPr>
              <a:spAutoFit/>
            </a:bodyPr>
            <a:lstStyle/>
            <a:p>
              <a:pPr>
                <a:spcBef>
                  <a:spcPct val="50000"/>
                </a:spcBef>
              </a:pPr>
              <a:r>
                <a:rPr lang="en-US" altLang="zh-CN" sz="1800" i="1">
                  <a:solidFill>
                    <a:srgbClr val="FFFF99"/>
                  </a:solidFill>
                  <a:ea typeface="宋体" panose="02010600030101010101" pitchFamily="2" charset="-122"/>
                </a:rPr>
                <a:t>System information</a:t>
              </a:r>
              <a:endParaRPr lang="en-US" altLang="zh-CN" sz="1800" i="1">
                <a:solidFill>
                  <a:srgbClr val="FFFF99"/>
                </a:solidFill>
                <a:ea typeface="宋体" panose="02010600030101010101" pitchFamily="2" charset="-122"/>
              </a:endParaRPr>
            </a:p>
          </p:txBody>
        </p:sp>
        <p:sp>
          <p:nvSpPr>
            <p:cNvPr id="360486" name="Text Box 38"/>
            <p:cNvSpPr txBox="1">
              <a:spLocks noChangeArrowheads="1"/>
            </p:cNvSpPr>
            <p:nvPr/>
          </p:nvSpPr>
          <p:spPr bwMode="auto">
            <a:xfrm>
              <a:off x="816" y="1106"/>
              <a:ext cx="1072" cy="241"/>
            </a:xfrm>
            <a:prstGeom prst="rect">
              <a:avLst/>
            </a:prstGeom>
            <a:noFill/>
            <a:ln w="9525">
              <a:noFill/>
              <a:miter lim="800000"/>
            </a:ln>
            <a:effectLst/>
          </p:spPr>
          <p:txBody>
            <a:bodyPr wrap="none" lIns="107950" tIns="53975" rIns="107950" bIns="53975">
              <a:spAutoFit/>
            </a:bodyPr>
            <a:lstStyle/>
            <a:p>
              <a:r>
                <a:rPr lang="en-US" altLang="zh-CN" sz="1800">
                  <a:ea typeface="宋体" panose="02010600030101010101" pitchFamily="2" charset="-122"/>
                </a:rPr>
                <a:t>&lt;&lt;boundary&gt;&gt;</a:t>
              </a:r>
              <a:endParaRPr lang="en-US" altLang="zh-CN" sz="1800">
                <a:ea typeface="宋体" panose="02010600030101010101" pitchFamily="2" charset="-122"/>
              </a:endParaRPr>
            </a:p>
          </p:txBody>
        </p:sp>
        <p:sp>
          <p:nvSpPr>
            <p:cNvPr id="360487" name="Rectangle 39"/>
            <p:cNvSpPr>
              <a:spLocks noChangeArrowheads="1"/>
            </p:cNvSpPr>
            <p:nvPr/>
          </p:nvSpPr>
          <p:spPr bwMode="auto">
            <a:xfrm>
              <a:off x="1052" y="2240"/>
              <a:ext cx="904" cy="241"/>
            </a:xfrm>
            <a:prstGeom prst="rect">
              <a:avLst/>
            </a:prstGeom>
            <a:noFill/>
            <a:ln w="9525">
              <a:noFill/>
              <a:miter lim="800000"/>
            </a:ln>
            <a:effectLst/>
          </p:spPr>
          <p:txBody>
            <a:bodyPr wrap="none" lIns="107950" tIns="53975" rIns="107950" bIns="53975">
              <a:spAutoFit/>
            </a:bodyPr>
            <a:lstStyle/>
            <a:p>
              <a:r>
                <a:rPr lang="en-US" altLang="zh-CN" sz="1800">
                  <a:ea typeface="宋体" panose="02010600030101010101" pitchFamily="2" charset="-122"/>
                </a:rPr>
                <a:t>&lt;&lt;control&gt;&gt;</a:t>
              </a:r>
              <a:endParaRPr lang="en-US" altLang="zh-CN" sz="1800">
                <a:ea typeface="宋体" panose="02010600030101010101" pitchFamily="2" charset="-122"/>
              </a:endParaRPr>
            </a:p>
          </p:txBody>
        </p:sp>
        <p:sp>
          <p:nvSpPr>
            <p:cNvPr id="360488" name="Rectangle 40"/>
            <p:cNvSpPr>
              <a:spLocks noChangeArrowheads="1"/>
            </p:cNvSpPr>
            <p:nvPr/>
          </p:nvSpPr>
          <p:spPr bwMode="auto">
            <a:xfrm>
              <a:off x="3936" y="1080"/>
              <a:ext cx="816" cy="241"/>
            </a:xfrm>
            <a:prstGeom prst="rect">
              <a:avLst/>
            </a:prstGeom>
            <a:noFill/>
            <a:ln w="9525">
              <a:noFill/>
              <a:miter lim="800000"/>
            </a:ln>
            <a:effectLst/>
          </p:spPr>
          <p:txBody>
            <a:bodyPr wrap="none" lIns="107950" tIns="53975" rIns="107950" bIns="53975">
              <a:spAutoFit/>
            </a:bodyPr>
            <a:lstStyle/>
            <a:p>
              <a:r>
                <a:rPr lang="en-US" altLang="zh-CN" sz="1800">
                  <a:ea typeface="宋体" panose="02010600030101010101" pitchFamily="2" charset="-122"/>
                </a:rPr>
                <a:t>&lt;&lt;entity&gt;&gt;</a:t>
              </a:r>
              <a:endParaRPr lang="en-US" altLang="zh-CN" sz="1800">
                <a:ea typeface="宋体" panose="02010600030101010101" pitchFamily="2" charset="-122"/>
              </a:endParaRPr>
            </a:p>
          </p:txBody>
        </p:sp>
        <p:sp>
          <p:nvSpPr>
            <p:cNvPr id="360538" name="Text Box 90"/>
            <p:cNvSpPr txBox="1">
              <a:spLocks noChangeArrowheads="1"/>
            </p:cNvSpPr>
            <p:nvPr/>
          </p:nvSpPr>
          <p:spPr bwMode="auto">
            <a:xfrm>
              <a:off x="3240" y="3555"/>
              <a:ext cx="960" cy="404"/>
            </a:xfrm>
            <a:prstGeom prst="rect">
              <a:avLst/>
            </a:prstGeom>
            <a:noFill/>
            <a:ln w="12700">
              <a:noFill/>
              <a:miter lim="800000"/>
              <a:headEnd type="none" w="sm" len="sm"/>
              <a:tailEnd type="none" w="lg" len="lg"/>
            </a:ln>
            <a:effectLst/>
          </p:spPr>
          <p:txBody>
            <a:bodyPr>
              <a:spAutoFit/>
            </a:bodyPr>
            <a:lstStyle/>
            <a:p>
              <a:pPr>
                <a:spcBef>
                  <a:spcPct val="50000"/>
                </a:spcBef>
              </a:pPr>
              <a:r>
                <a:rPr lang="en-US" altLang="zh-CN" sz="1800" i="1">
                  <a:solidFill>
                    <a:srgbClr val="FFFF99"/>
                  </a:solidFill>
                  <a:ea typeface="宋体" panose="02010600030101010101" pitchFamily="2" charset="-122"/>
                </a:rPr>
                <a:t>System information</a:t>
              </a:r>
              <a:endParaRPr lang="en-US" altLang="zh-CN" sz="1800" i="1">
                <a:solidFill>
                  <a:srgbClr val="FFFF99"/>
                </a:solidFill>
                <a:ea typeface="宋体" panose="02010600030101010101" pitchFamily="2" charset="-122"/>
              </a:endParaRPr>
            </a:p>
          </p:txBody>
        </p:sp>
        <p:sp>
          <p:nvSpPr>
            <p:cNvPr id="360539" name="Rectangle 91"/>
            <p:cNvSpPr>
              <a:spLocks noChangeArrowheads="1"/>
            </p:cNvSpPr>
            <p:nvPr/>
          </p:nvSpPr>
          <p:spPr bwMode="auto">
            <a:xfrm>
              <a:off x="2503" y="3032"/>
              <a:ext cx="816" cy="241"/>
            </a:xfrm>
            <a:prstGeom prst="rect">
              <a:avLst/>
            </a:prstGeom>
            <a:noFill/>
            <a:ln w="9525">
              <a:noFill/>
              <a:miter lim="800000"/>
            </a:ln>
            <a:effectLst/>
          </p:spPr>
          <p:txBody>
            <a:bodyPr wrap="none" lIns="107950" tIns="53975" rIns="107950" bIns="53975">
              <a:spAutoFit/>
            </a:bodyPr>
            <a:lstStyle/>
            <a:p>
              <a:r>
                <a:rPr lang="en-US" altLang="zh-CN" sz="1800">
                  <a:ea typeface="宋体" panose="02010600030101010101" pitchFamily="2" charset="-122"/>
                </a:rPr>
                <a:t>&lt;&lt;entity&gt;&gt;</a:t>
              </a:r>
              <a:endParaRPr lang="en-US" altLang="zh-CN" sz="1800">
                <a:ea typeface="宋体" panose="02010600030101010101" pitchFamily="2" charset="-122"/>
              </a:endParaRPr>
            </a:p>
          </p:txBody>
        </p:sp>
        <p:sp>
          <p:nvSpPr>
            <p:cNvPr id="360544" name="Text Box 96"/>
            <p:cNvSpPr txBox="1">
              <a:spLocks noChangeArrowheads="1"/>
            </p:cNvSpPr>
            <p:nvPr/>
          </p:nvSpPr>
          <p:spPr bwMode="auto">
            <a:xfrm>
              <a:off x="4712" y="2600"/>
              <a:ext cx="816" cy="404"/>
            </a:xfrm>
            <a:prstGeom prst="rect">
              <a:avLst/>
            </a:prstGeom>
            <a:noFill/>
            <a:ln w="12700">
              <a:noFill/>
              <a:miter lim="800000"/>
              <a:headEnd type="none" w="sm" len="sm"/>
              <a:tailEnd type="none" w="lg" len="lg"/>
            </a:ln>
            <a:effectLst/>
          </p:spPr>
          <p:txBody>
            <a:bodyPr>
              <a:spAutoFit/>
            </a:bodyPr>
            <a:lstStyle/>
            <a:p>
              <a:pPr>
                <a:spcBef>
                  <a:spcPct val="50000"/>
                </a:spcBef>
              </a:pPr>
              <a:r>
                <a:rPr lang="en-US" altLang="zh-CN" sz="1800" i="1">
                  <a:solidFill>
                    <a:srgbClr val="FFFF99"/>
                  </a:solidFill>
                  <a:ea typeface="宋体" panose="02010600030101010101" pitchFamily="2" charset="-122"/>
                </a:rPr>
                <a:t>System boundary</a:t>
              </a:r>
              <a:endParaRPr lang="en-US" altLang="zh-CN" sz="1800" i="1">
                <a:solidFill>
                  <a:srgbClr val="FFFF99"/>
                </a:solidFill>
                <a:ea typeface="宋体" panose="02010600030101010101" pitchFamily="2" charset="-122"/>
              </a:endParaRPr>
            </a:p>
          </p:txBody>
        </p:sp>
        <p:sp>
          <p:nvSpPr>
            <p:cNvPr id="360545" name="Text Box 97"/>
            <p:cNvSpPr txBox="1">
              <a:spLocks noChangeArrowheads="1"/>
            </p:cNvSpPr>
            <p:nvPr/>
          </p:nvSpPr>
          <p:spPr bwMode="auto">
            <a:xfrm>
              <a:off x="3832" y="2274"/>
              <a:ext cx="1072" cy="241"/>
            </a:xfrm>
            <a:prstGeom prst="rect">
              <a:avLst/>
            </a:prstGeom>
            <a:noFill/>
            <a:ln w="9525">
              <a:noFill/>
              <a:miter lim="800000"/>
            </a:ln>
            <a:effectLst/>
          </p:spPr>
          <p:txBody>
            <a:bodyPr wrap="none" lIns="107950" tIns="53975" rIns="107950" bIns="53975">
              <a:spAutoFit/>
            </a:bodyPr>
            <a:lstStyle/>
            <a:p>
              <a:r>
                <a:rPr lang="en-US" altLang="zh-CN" sz="1800">
                  <a:ea typeface="宋体" panose="02010600030101010101" pitchFamily="2" charset="-122"/>
                </a:rPr>
                <a:t>&lt;&lt;boundary&gt;&gt;</a:t>
              </a:r>
              <a:endParaRPr lang="en-US" altLang="zh-CN" sz="1800">
                <a:ea typeface="宋体" panose="02010600030101010101" pitchFamily="2" charset="-122"/>
              </a:endParaRPr>
            </a:p>
          </p:txBody>
        </p:sp>
        <p:grpSp>
          <p:nvGrpSpPr>
            <p:cNvPr id="360601" name="Group 153"/>
            <p:cNvGrpSpPr/>
            <p:nvPr/>
          </p:nvGrpSpPr>
          <p:grpSpPr bwMode="auto">
            <a:xfrm>
              <a:off x="2176" y="1016"/>
              <a:ext cx="1077" cy="1440"/>
              <a:chOff x="446" y="2208"/>
              <a:chExt cx="754" cy="1008"/>
            </a:xfrm>
          </p:grpSpPr>
          <p:sp>
            <p:nvSpPr>
              <p:cNvPr id="360602" name="Oval 154"/>
              <p:cNvSpPr>
                <a:spLocks noChangeArrowheads="1"/>
              </p:cNvSpPr>
              <p:nvPr/>
            </p:nvSpPr>
            <p:spPr bwMode="auto">
              <a:xfrm>
                <a:off x="446" y="2208"/>
                <a:ext cx="624" cy="288"/>
              </a:xfrm>
              <a:prstGeom prst="ellipse">
                <a:avLst/>
              </a:prstGeom>
              <a:noFill/>
              <a:ln w="28575">
                <a:solidFill>
                  <a:schemeClr val="tx1"/>
                </a:solidFill>
                <a:round/>
                <a:headEnd type="none" w="sm" len="sm"/>
                <a:tailEnd type="none" w="lg" len="lg"/>
              </a:ln>
              <a:effectLst/>
            </p:spPr>
            <p:txBody>
              <a:bodyPr wrap="none" anchor="ctr"/>
              <a:lstStyle/>
              <a:p>
                <a:endParaRPr lang="en-US"/>
              </a:p>
            </p:txBody>
          </p:sp>
          <p:sp>
            <p:nvSpPr>
              <p:cNvPr id="360603" name="Rectangle 155"/>
              <p:cNvSpPr>
                <a:spLocks noChangeArrowheads="1"/>
              </p:cNvSpPr>
              <p:nvPr/>
            </p:nvSpPr>
            <p:spPr bwMode="auto">
              <a:xfrm>
                <a:off x="768" y="2496"/>
                <a:ext cx="432" cy="720"/>
              </a:xfrm>
              <a:prstGeom prst="rect">
                <a:avLst/>
              </a:prstGeom>
              <a:noFill/>
              <a:ln w="28575">
                <a:solidFill>
                  <a:schemeClr val="tx1"/>
                </a:solidFill>
                <a:miter lim="800000"/>
                <a:headEnd type="none" w="sm" len="sm"/>
                <a:tailEnd type="none" w="lg" len="lg"/>
              </a:ln>
              <a:effectLst/>
            </p:spPr>
            <p:txBody>
              <a:bodyPr wrap="none" anchor="ctr"/>
              <a:lstStyle/>
              <a:p>
                <a:endParaRPr lang="en-US"/>
              </a:p>
            </p:txBody>
          </p:sp>
          <p:sp>
            <p:nvSpPr>
              <p:cNvPr id="360604" name="Line 156"/>
              <p:cNvSpPr>
                <a:spLocks noChangeShapeType="1"/>
              </p:cNvSpPr>
              <p:nvPr/>
            </p:nvSpPr>
            <p:spPr bwMode="auto">
              <a:xfrm>
                <a:off x="1056" y="2496"/>
                <a:ext cx="144" cy="144"/>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60605" name="Line 157"/>
              <p:cNvSpPr>
                <a:spLocks noChangeShapeType="1"/>
              </p:cNvSpPr>
              <p:nvPr/>
            </p:nvSpPr>
            <p:spPr bwMode="auto">
              <a:xfrm>
                <a:off x="1056" y="2496"/>
                <a:ext cx="0" cy="144"/>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60606" name="Line 158"/>
              <p:cNvSpPr>
                <a:spLocks noChangeShapeType="1"/>
              </p:cNvSpPr>
              <p:nvPr/>
            </p:nvSpPr>
            <p:spPr bwMode="auto">
              <a:xfrm flipH="1">
                <a:off x="1056" y="2640"/>
                <a:ext cx="144"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60607" name="Line 159"/>
              <p:cNvSpPr>
                <a:spLocks noChangeShapeType="1"/>
              </p:cNvSpPr>
              <p:nvPr/>
            </p:nvSpPr>
            <p:spPr bwMode="auto">
              <a:xfrm>
                <a:off x="816" y="2736"/>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60608" name="Line 160"/>
              <p:cNvSpPr>
                <a:spLocks noChangeShapeType="1"/>
              </p:cNvSpPr>
              <p:nvPr/>
            </p:nvSpPr>
            <p:spPr bwMode="auto">
              <a:xfrm>
                <a:off x="816" y="2784"/>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60609" name="Line 161"/>
              <p:cNvSpPr>
                <a:spLocks noChangeShapeType="1"/>
              </p:cNvSpPr>
              <p:nvPr/>
            </p:nvSpPr>
            <p:spPr bwMode="auto">
              <a:xfrm>
                <a:off x="816" y="2832"/>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60610" name="Line 162"/>
              <p:cNvSpPr>
                <a:spLocks noChangeShapeType="1"/>
              </p:cNvSpPr>
              <p:nvPr/>
            </p:nvSpPr>
            <p:spPr bwMode="auto">
              <a:xfrm>
                <a:off x="816" y="2928"/>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60611" name="Line 163"/>
              <p:cNvSpPr>
                <a:spLocks noChangeShapeType="1"/>
              </p:cNvSpPr>
              <p:nvPr/>
            </p:nvSpPr>
            <p:spPr bwMode="auto">
              <a:xfrm>
                <a:off x="816" y="2880"/>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60612" name="Line 164"/>
              <p:cNvSpPr>
                <a:spLocks noChangeShapeType="1"/>
              </p:cNvSpPr>
              <p:nvPr/>
            </p:nvSpPr>
            <p:spPr bwMode="auto">
              <a:xfrm>
                <a:off x="816" y="2976"/>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60613" name="Line 165"/>
              <p:cNvSpPr>
                <a:spLocks noChangeShapeType="1"/>
              </p:cNvSpPr>
              <p:nvPr/>
            </p:nvSpPr>
            <p:spPr bwMode="auto">
              <a:xfrm>
                <a:off x="816" y="3024"/>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60614" name="Line 166"/>
              <p:cNvSpPr>
                <a:spLocks noChangeShapeType="1"/>
              </p:cNvSpPr>
              <p:nvPr/>
            </p:nvSpPr>
            <p:spPr bwMode="auto">
              <a:xfrm>
                <a:off x="816" y="3072"/>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60615" name="Line 167"/>
              <p:cNvSpPr>
                <a:spLocks noChangeShapeType="1"/>
              </p:cNvSpPr>
              <p:nvPr/>
            </p:nvSpPr>
            <p:spPr bwMode="auto">
              <a:xfrm>
                <a:off x="816" y="3120"/>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60616" name="Line 168"/>
              <p:cNvSpPr>
                <a:spLocks noChangeShapeType="1"/>
              </p:cNvSpPr>
              <p:nvPr/>
            </p:nvSpPr>
            <p:spPr bwMode="auto">
              <a:xfrm>
                <a:off x="816" y="3168"/>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60617" name="Line 169"/>
              <p:cNvSpPr>
                <a:spLocks noChangeShapeType="1"/>
              </p:cNvSpPr>
              <p:nvPr/>
            </p:nvSpPr>
            <p:spPr bwMode="auto">
              <a:xfrm>
                <a:off x="816" y="2688"/>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60618" name="Line 170"/>
              <p:cNvSpPr>
                <a:spLocks noChangeShapeType="1"/>
              </p:cNvSpPr>
              <p:nvPr/>
            </p:nvSpPr>
            <p:spPr bwMode="auto">
              <a:xfrm>
                <a:off x="816" y="2592"/>
                <a:ext cx="209"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60619" name="Line 171"/>
              <p:cNvSpPr>
                <a:spLocks noChangeShapeType="1"/>
              </p:cNvSpPr>
              <p:nvPr/>
            </p:nvSpPr>
            <p:spPr bwMode="auto">
              <a:xfrm>
                <a:off x="816" y="2544"/>
                <a:ext cx="209"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60620" name="Line 172"/>
              <p:cNvSpPr>
                <a:spLocks noChangeShapeType="1"/>
              </p:cNvSpPr>
              <p:nvPr/>
            </p:nvSpPr>
            <p:spPr bwMode="auto">
              <a:xfrm>
                <a:off x="816" y="2640"/>
                <a:ext cx="209" cy="0"/>
              </a:xfrm>
              <a:prstGeom prst="line">
                <a:avLst/>
              </a:prstGeom>
              <a:noFill/>
              <a:ln w="28575">
                <a:solidFill>
                  <a:schemeClr val="tx1"/>
                </a:solidFill>
                <a:round/>
                <a:headEnd type="none" w="sm" len="sm"/>
                <a:tailEnd type="none" w="lg" len="lg"/>
              </a:ln>
              <a:effectLst/>
            </p:spPr>
            <p:txBody>
              <a:bodyPr wrap="none" anchor="ctr"/>
              <a:lstStyle/>
              <a:p>
                <a:endParaRPr lang="en-US"/>
              </a:p>
            </p:txBody>
          </p:sp>
        </p:grpSp>
        <p:sp>
          <p:nvSpPr>
            <p:cNvPr id="360621" name="Line 173"/>
            <p:cNvSpPr>
              <a:spLocks noChangeShapeType="1"/>
            </p:cNvSpPr>
            <p:nvPr/>
          </p:nvSpPr>
          <p:spPr bwMode="auto">
            <a:xfrm flipH="1" flipV="1">
              <a:off x="1800" y="1592"/>
              <a:ext cx="968" cy="0"/>
            </a:xfrm>
            <a:prstGeom prst="line">
              <a:avLst/>
            </a:prstGeom>
            <a:noFill/>
            <a:ln w="28575">
              <a:solidFill>
                <a:schemeClr val="tx1"/>
              </a:solidFill>
              <a:round/>
              <a:headEnd type="none" w="sm" len="sm"/>
              <a:tailEnd type="triangle" w="lg" len="lg"/>
            </a:ln>
            <a:effectLst/>
          </p:spPr>
          <p:txBody>
            <a:bodyPr wrap="none" lIns="0" tIns="0" rIns="0" bIns="0" anchor="ctr"/>
            <a:lstStyle/>
            <a:p>
              <a:endParaRPr lang="en-US"/>
            </a:p>
          </p:txBody>
        </p:sp>
        <p:sp>
          <p:nvSpPr>
            <p:cNvPr id="360622" name="Line 174"/>
            <p:cNvSpPr>
              <a:spLocks noChangeShapeType="1"/>
            </p:cNvSpPr>
            <p:nvPr/>
          </p:nvSpPr>
          <p:spPr bwMode="auto">
            <a:xfrm flipV="1">
              <a:off x="3152" y="1728"/>
              <a:ext cx="784" cy="200"/>
            </a:xfrm>
            <a:prstGeom prst="line">
              <a:avLst/>
            </a:prstGeom>
            <a:noFill/>
            <a:ln w="28575">
              <a:solidFill>
                <a:schemeClr val="tx1"/>
              </a:solidFill>
              <a:round/>
              <a:headEnd type="none" w="sm" len="sm"/>
              <a:tailEnd type="triangle" w="lg" len="lg"/>
            </a:ln>
            <a:effectLst/>
          </p:spPr>
          <p:txBody>
            <a:bodyPr wrap="none" lIns="0" tIns="0" rIns="0" bIns="0" anchor="ctr"/>
            <a:lstStyle/>
            <a:p>
              <a:endParaRPr lang="en-US"/>
            </a:p>
          </p:txBody>
        </p:sp>
        <p:sp>
          <p:nvSpPr>
            <p:cNvPr id="360623" name="Line 175"/>
            <p:cNvSpPr>
              <a:spLocks noChangeShapeType="1"/>
            </p:cNvSpPr>
            <p:nvPr/>
          </p:nvSpPr>
          <p:spPr bwMode="auto">
            <a:xfrm flipH="1">
              <a:off x="2920" y="2264"/>
              <a:ext cx="0" cy="752"/>
            </a:xfrm>
            <a:prstGeom prst="line">
              <a:avLst/>
            </a:prstGeom>
            <a:noFill/>
            <a:ln w="28575">
              <a:solidFill>
                <a:schemeClr val="tx1"/>
              </a:solidFill>
              <a:round/>
              <a:headEnd type="none" w="sm" len="sm"/>
              <a:tailEnd type="triangle" w="lg" len="lg"/>
            </a:ln>
            <a:effectLst/>
          </p:spPr>
          <p:txBody>
            <a:bodyPr wrap="none" lIns="0" tIns="0" rIns="0" bIns="0" anchor="ctr"/>
            <a:lstStyle/>
            <a:p>
              <a:endParaRPr lang="en-US"/>
            </a:p>
          </p:txBody>
        </p:sp>
        <p:sp>
          <p:nvSpPr>
            <p:cNvPr id="360624" name="Line 176"/>
            <p:cNvSpPr>
              <a:spLocks noChangeShapeType="1"/>
            </p:cNvSpPr>
            <p:nvPr/>
          </p:nvSpPr>
          <p:spPr bwMode="auto">
            <a:xfrm>
              <a:off x="3152" y="2120"/>
              <a:ext cx="728" cy="440"/>
            </a:xfrm>
            <a:prstGeom prst="line">
              <a:avLst/>
            </a:prstGeom>
            <a:noFill/>
            <a:ln w="28575">
              <a:solidFill>
                <a:schemeClr val="tx1"/>
              </a:solidFill>
              <a:round/>
              <a:headEnd type="none" w="sm" len="sm"/>
              <a:tailEnd type="triangle" w="lg" len="lg"/>
            </a:ln>
            <a:effectLst/>
          </p:spPr>
          <p:txBody>
            <a:bodyPr wrap="none" lIns="0" tIns="0" rIns="0" bIns="0" anchor="ctr"/>
            <a:lstStyle/>
            <a:p>
              <a:endParaRPr lang="en-US"/>
            </a:p>
          </p:txBody>
        </p:sp>
        <p:sp>
          <p:nvSpPr>
            <p:cNvPr id="360625" name="Line 177"/>
            <p:cNvSpPr>
              <a:spLocks noChangeShapeType="1"/>
            </p:cNvSpPr>
            <p:nvPr/>
          </p:nvSpPr>
          <p:spPr bwMode="auto">
            <a:xfrm flipH="1">
              <a:off x="1776" y="1752"/>
              <a:ext cx="944" cy="872"/>
            </a:xfrm>
            <a:prstGeom prst="line">
              <a:avLst/>
            </a:prstGeom>
            <a:noFill/>
            <a:ln w="28575">
              <a:solidFill>
                <a:schemeClr val="tx1"/>
              </a:solidFill>
              <a:round/>
              <a:headEnd type="none" w="sm" len="sm"/>
              <a:tailEnd type="triangle" w="lg" len="lg"/>
            </a:ln>
            <a:effectLst/>
          </p:spPr>
          <p:txBody>
            <a:bodyPr wrap="none" lIns="0" tIns="0" rIns="0" bIns="0" anchor="ctr"/>
            <a:lstStyle/>
            <a:p>
              <a:endParaRPr lang="en-US"/>
            </a:p>
          </p:txBody>
        </p:sp>
        <p:sp>
          <p:nvSpPr>
            <p:cNvPr id="360626" name="Rectangle 178"/>
            <p:cNvSpPr>
              <a:spLocks noChangeArrowheads="1"/>
            </p:cNvSpPr>
            <p:nvPr/>
          </p:nvSpPr>
          <p:spPr bwMode="auto">
            <a:xfrm>
              <a:off x="2704" y="1544"/>
              <a:ext cx="298" cy="99"/>
            </a:xfrm>
            <a:prstGeom prst="rect">
              <a:avLst/>
            </a:prstGeom>
            <a:solidFill>
              <a:schemeClr val="accent1"/>
            </a:solidFill>
            <a:ln w="28575">
              <a:noFill/>
              <a:miter lim="800000"/>
              <a:headEnd type="none" w="sm" len="sm"/>
              <a:tailEnd type="none" w="lg" len="lg"/>
            </a:ln>
            <a:effectLst/>
          </p:spPr>
          <p:txBody>
            <a:bodyPr wrap="none" lIns="0" tIns="0" rIns="0" bIns="0" anchor="ctr"/>
            <a:lstStyle/>
            <a:p>
              <a:endParaRPr lang="en-US"/>
            </a:p>
          </p:txBody>
        </p:sp>
        <p:sp>
          <p:nvSpPr>
            <p:cNvPr id="360627" name="Rectangle 179"/>
            <p:cNvSpPr>
              <a:spLocks noChangeArrowheads="1"/>
            </p:cNvSpPr>
            <p:nvPr/>
          </p:nvSpPr>
          <p:spPr bwMode="auto">
            <a:xfrm>
              <a:off x="2704" y="1688"/>
              <a:ext cx="480" cy="96"/>
            </a:xfrm>
            <a:prstGeom prst="rect">
              <a:avLst/>
            </a:prstGeom>
            <a:solidFill>
              <a:srgbClr val="66FF33"/>
            </a:solidFill>
            <a:ln w="28575">
              <a:noFill/>
              <a:miter lim="800000"/>
              <a:headEnd type="none" w="sm" len="sm"/>
              <a:tailEnd type="none" w="lg" len="lg"/>
            </a:ln>
            <a:effectLst/>
          </p:spPr>
          <p:txBody>
            <a:bodyPr wrap="none" lIns="0" tIns="0" rIns="0" bIns="0" anchor="ctr"/>
            <a:lstStyle/>
            <a:p>
              <a:endParaRPr lang="en-US"/>
            </a:p>
          </p:txBody>
        </p:sp>
        <p:sp>
          <p:nvSpPr>
            <p:cNvPr id="360628" name="Rectangle 180"/>
            <p:cNvSpPr>
              <a:spLocks noChangeArrowheads="1"/>
            </p:cNvSpPr>
            <p:nvPr/>
          </p:nvSpPr>
          <p:spPr bwMode="auto">
            <a:xfrm>
              <a:off x="2704" y="1880"/>
              <a:ext cx="480" cy="105"/>
            </a:xfrm>
            <a:prstGeom prst="rect">
              <a:avLst/>
            </a:prstGeom>
            <a:solidFill>
              <a:schemeClr val="accent2"/>
            </a:solidFill>
            <a:ln w="28575">
              <a:noFill/>
              <a:miter lim="800000"/>
              <a:headEnd type="none" w="sm" len="sm"/>
              <a:tailEnd type="none" w="lg" len="lg"/>
            </a:ln>
            <a:effectLst/>
          </p:spPr>
          <p:txBody>
            <a:bodyPr wrap="none" lIns="0" tIns="0" rIns="0" bIns="0" anchor="ctr"/>
            <a:lstStyle/>
            <a:p>
              <a:endParaRPr lang="en-US"/>
            </a:p>
          </p:txBody>
        </p:sp>
        <p:sp>
          <p:nvSpPr>
            <p:cNvPr id="360629" name="Rectangle 181"/>
            <p:cNvSpPr>
              <a:spLocks noChangeArrowheads="1"/>
            </p:cNvSpPr>
            <p:nvPr/>
          </p:nvSpPr>
          <p:spPr bwMode="auto">
            <a:xfrm>
              <a:off x="2704" y="2072"/>
              <a:ext cx="480" cy="96"/>
            </a:xfrm>
            <a:prstGeom prst="rect">
              <a:avLst/>
            </a:prstGeom>
            <a:solidFill>
              <a:schemeClr val="tx2"/>
            </a:solidFill>
            <a:ln w="28575">
              <a:noFill/>
              <a:miter lim="800000"/>
              <a:headEnd type="none" w="sm" len="sm"/>
              <a:tailEnd type="none" w="lg" len="lg"/>
            </a:ln>
            <a:effectLst/>
          </p:spPr>
          <p:txBody>
            <a:bodyPr wrap="none" lIns="0" tIns="0" rIns="0" bIns="0" anchor="ctr"/>
            <a:lstStyle/>
            <a:p>
              <a:endParaRPr lang="en-US"/>
            </a:p>
          </p:txBody>
        </p:sp>
        <p:sp>
          <p:nvSpPr>
            <p:cNvPr id="360630" name="Rectangle 182"/>
            <p:cNvSpPr>
              <a:spLocks noChangeArrowheads="1"/>
            </p:cNvSpPr>
            <p:nvPr/>
          </p:nvSpPr>
          <p:spPr bwMode="auto">
            <a:xfrm>
              <a:off x="2704" y="2264"/>
              <a:ext cx="480" cy="96"/>
            </a:xfrm>
            <a:prstGeom prst="rect">
              <a:avLst/>
            </a:prstGeom>
            <a:solidFill>
              <a:srgbClr val="993366"/>
            </a:solidFill>
            <a:ln w="28575">
              <a:noFill/>
              <a:miter lim="800000"/>
              <a:headEnd type="none" w="sm" len="sm"/>
              <a:tailEnd type="none" w="lg" len="lg"/>
            </a:ln>
            <a:effectLst/>
          </p:spPr>
          <p:txBody>
            <a:bodyPr wrap="none" lIns="0" tIns="0" rIns="0" bIns="0" anchor="ctr"/>
            <a:lstStyle/>
            <a:p>
              <a:endParaRPr lang="en-US"/>
            </a:p>
          </p:txBody>
        </p:sp>
        <p:grpSp>
          <p:nvGrpSpPr>
            <p:cNvPr id="360631" name="Group 183"/>
            <p:cNvGrpSpPr/>
            <p:nvPr/>
          </p:nvGrpSpPr>
          <p:grpSpPr bwMode="auto">
            <a:xfrm>
              <a:off x="4056" y="1336"/>
              <a:ext cx="608" cy="624"/>
              <a:chOff x="4192" y="2208"/>
              <a:chExt cx="464" cy="473"/>
            </a:xfrm>
          </p:grpSpPr>
          <p:sp>
            <p:nvSpPr>
              <p:cNvPr id="360632" name="Oval 184"/>
              <p:cNvSpPr>
                <a:spLocks noChangeArrowheads="1"/>
              </p:cNvSpPr>
              <p:nvPr/>
            </p:nvSpPr>
            <p:spPr bwMode="auto">
              <a:xfrm>
                <a:off x="4192" y="2208"/>
                <a:ext cx="458" cy="466"/>
              </a:xfrm>
              <a:prstGeom prst="ellipse">
                <a:avLst/>
              </a:prstGeom>
              <a:noFill/>
              <a:ln w="28575">
                <a:solidFill>
                  <a:srgbClr val="00CCFF"/>
                </a:solidFill>
                <a:round/>
              </a:ln>
            </p:spPr>
            <p:txBody>
              <a:bodyPr/>
              <a:lstStyle/>
              <a:p>
                <a:endParaRPr lang="en-US"/>
              </a:p>
            </p:txBody>
          </p:sp>
          <p:sp>
            <p:nvSpPr>
              <p:cNvPr id="360633" name="Line 185"/>
              <p:cNvSpPr>
                <a:spLocks noChangeShapeType="1"/>
              </p:cNvSpPr>
              <p:nvPr/>
            </p:nvSpPr>
            <p:spPr bwMode="auto">
              <a:xfrm>
                <a:off x="4198" y="2680"/>
                <a:ext cx="458" cy="1"/>
              </a:xfrm>
              <a:prstGeom prst="line">
                <a:avLst/>
              </a:prstGeom>
              <a:noFill/>
              <a:ln w="28575">
                <a:solidFill>
                  <a:srgbClr val="00CCFF"/>
                </a:solidFill>
                <a:round/>
              </a:ln>
            </p:spPr>
            <p:txBody>
              <a:bodyPr/>
              <a:lstStyle/>
              <a:p>
                <a:endParaRPr lang="en-US"/>
              </a:p>
            </p:txBody>
          </p:sp>
        </p:grpSp>
        <p:grpSp>
          <p:nvGrpSpPr>
            <p:cNvPr id="360634" name="Group 186"/>
            <p:cNvGrpSpPr/>
            <p:nvPr/>
          </p:nvGrpSpPr>
          <p:grpSpPr bwMode="auto">
            <a:xfrm>
              <a:off x="1176" y="2489"/>
              <a:ext cx="621" cy="639"/>
              <a:chOff x="1019" y="2289"/>
              <a:chExt cx="418" cy="444"/>
            </a:xfrm>
          </p:grpSpPr>
          <p:sp>
            <p:nvSpPr>
              <p:cNvPr id="360635" name="Oval 187"/>
              <p:cNvSpPr>
                <a:spLocks noChangeArrowheads="1"/>
              </p:cNvSpPr>
              <p:nvPr/>
            </p:nvSpPr>
            <p:spPr bwMode="auto">
              <a:xfrm>
                <a:off x="1019" y="2323"/>
                <a:ext cx="418" cy="410"/>
              </a:xfrm>
              <a:prstGeom prst="ellipse">
                <a:avLst/>
              </a:prstGeom>
              <a:noFill/>
              <a:ln w="28575">
                <a:solidFill>
                  <a:srgbClr val="00CCFF"/>
                </a:solidFill>
                <a:round/>
              </a:ln>
            </p:spPr>
            <p:txBody>
              <a:bodyPr/>
              <a:lstStyle/>
              <a:p>
                <a:endParaRPr lang="en-US"/>
              </a:p>
            </p:txBody>
          </p:sp>
          <p:sp>
            <p:nvSpPr>
              <p:cNvPr id="360636" name="Line 188"/>
              <p:cNvSpPr>
                <a:spLocks noChangeShapeType="1"/>
              </p:cNvSpPr>
              <p:nvPr/>
            </p:nvSpPr>
            <p:spPr bwMode="auto">
              <a:xfrm flipH="1">
                <a:off x="1178" y="2289"/>
                <a:ext cx="92" cy="42"/>
              </a:xfrm>
              <a:prstGeom prst="line">
                <a:avLst/>
              </a:prstGeom>
              <a:noFill/>
              <a:ln w="28575">
                <a:solidFill>
                  <a:srgbClr val="00CCFF"/>
                </a:solidFill>
                <a:round/>
              </a:ln>
            </p:spPr>
            <p:txBody>
              <a:bodyPr/>
              <a:lstStyle/>
              <a:p>
                <a:endParaRPr lang="en-US"/>
              </a:p>
            </p:txBody>
          </p:sp>
          <p:sp>
            <p:nvSpPr>
              <p:cNvPr id="360637" name="Line 189"/>
              <p:cNvSpPr>
                <a:spLocks noChangeShapeType="1"/>
              </p:cNvSpPr>
              <p:nvPr/>
            </p:nvSpPr>
            <p:spPr bwMode="auto">
              <a:xfrm flipH="1" flipV="1">
                <a:off x="1178" y="2331"/>
                <a:ext cx="92" cy="33"/>
              </a:xfrm>
              <a:prstGeom prst="line">
                <a:avLst/>
              </a:prstGeom>
              <a:noFill/>
              <a:ln w="28575">
                <a:solidFill>
                  <a:srgbClr val="00CCFF"/>
                </a:solidFill>
                <a:round/>
              </a:ln>
            </p:spPr>
            <p:txBody>
              <a:bodyPr/>
              <a:lstStyle/>
              <a:p>
                <a:endParaRPr lang="en-US"/>
              </a:p>
            </p:txBody>
          </p:sp>
        </p:grpSp>
        <p:grpSp>
          <p:nvGrpSpPr>
            <p:cNvPr id="360638" name="Group 190"/>
            <p:cNvGrpSpPr/>
            <p:nvPr/>
          </p:nvGrpSpPr>
          <p:grpSpPr bwMode="auto">
            <a:xfrm>
              <a:off x="913" y="1360"/>
              <a:ext cx="839" cy="582"/>
              <a:chOff x="753" y="1578"/>
              <a:chExt cx="518" cy="347"/>
            </a:xfrm>
          </p:grpSpPr>
          <p:sp>
            <p:nvSpPr>
              <p:cNvPr id="360639" name="Oval 191"/>
              <p:cNvSpPr>
                <a:spLocks noChangeArrowheads="1"/>
              </p:cNvSpPr>
              <p:nvPr/>
            </p:nvSpPr>
            <p:spPr bwMode="auto">
              <a:xfrm>
                <a:off x="923" y="1578"/>
                <a:ext cx="348" cy="347"/>
              </a:xfrm>
              <a:prstGeom prst="ellipse">
                <a:avLst/>
              </a:prstGeom>
              <a:noFill/>
              <a:ln w="28575">
                <a:solidFill>
                  <a:srgbClr val="00CCFF"/>
                </a:solidFill>
                <a:round/>
              </a:ln>
            </p:spPr>
            <p:txBody>
              <a:bodyPr/>
              <a:lstStyle/>
              <a:p>
                <a:endParaRPr lang="en-US"/>
              </a:p>
            </p:txBody>
          </p:sp>
          <p:sp>
            <p:nvSpPr>
              <p:cNvPr id="360640" name="Line 192"/>
              <p:cNvSpPr>
                <a:spLocks noChangeShapeType="1"/>
              </p:cNvSpPr>
              <p:nvPr/>
            </p:nvSpPr>
            <p:spPr bwMode="auto">
              <a:xfrm>
                <a:off x="753" y="1663"/>
                <a:ext cx="1" cy="177"/>
              </a:xfrm>
              <a:prstGeom prst="line">
                <a:avLst/>
              </a:prstGeom>
              <a:noFill/>
              <a:ln w="28575">
                <a:solidFill>
                  <a:srgbClr val="00CCFF"/>
                </a:solidFill>
                <a:round/>
              </a:ln>
            </p:spPr>
            <p:txBody>
              <a:bodyPr/>
              <a:lstStyle/>
              <a:p>
                <a:endParaRPr lang="en-US"/>
              </a:p>
            </p:txBody>
          </p:sp>
          <p:sp>
            <p:nvSpPr>
              <p:cNvPr id="360641" name="Line 193"/>
              <p:cNvSpPr>
                <a:spLocks noChangeShapeType="1"/>
              </p:cNvSpPr>
              <p:nvPr/>
            </p:nvSpPr>
            <p:spPr bwMode="auto">
              <a:xfrm>
                <a:off x="753" y="1748"/>
                <a:ext cx="170" cy="1"/>
              </a:xfrm>
              <a:prstGeom prst="line">
                <a:avLst/>
              </a:prstGeom>
              <a:noFill/>
              <a:ln w="28575">
                <a:solidFill>
                  <a:srgbClr val="00CCFF"/>
                </a:solidFill>
                <a:round/>
              </a:ln>
            </p:spPr>
            <p:txBody>
              <a:bodyPr/>
              <a:lstStyle/>
              <a:p>
                <a:endParaRPr lang="en-US"/>
              </a:p>
            </p:txBody>
          </p:sp>
        </p:grpSp>
        <p:grpSp>
          <p:nvGrpSpPr>
            <p:cNvPr id="360642" name="Group 194"/>
            <p:cNvGrpSpPr/>
            <p:nvPr/>
          </p:nvGrpSpPr>
          <p:grpSpPr bwMode="auto">
            <a:xfrm>
              <a:off x="2607" y="3264"/>
              <a:ext cx="608" cy="624"/>
              <a:chOff x="4192" y="2208"/>
              <a:chExt cx="464" cy="473"/>
            </a:xfrm>
          </p:grpSpPr>
          <p:sp>
            <p:nvSpPr>
              <p:cNvPr id="360643" name="Oval 195"/>
              <p:cNvSpPr>
                <a:spLocks noChangeArrowheads="1"/>
              </p:cNvSpPr>
              <p:nvPr/>
            </p:nvSpPr>
            <p:spPr bwMode="auto">
              <a:xfrm>
                <a:off x="4192" y="2208"/>
                <a:ext cx="458" cy="466"/>
              </a:xfrm>
              <a:prstGeom prst="ellipse">
                <a:avLst/>
              </a:prstGeom>
              <a:noFill/>
              <a:ln w="28575">
                <a:solidFill>
                  <a:srgbClr val="00CCFF"/>
                </a:solidFill>
                <a:round/>
              </a:ln>
            </p:spPr>
            <p:txBody>
              <a:bodyPr/>
              <a:lstStyle/>
              <a:p>
                <a:endParaRPr lang="en-US"/>
              </a:p>
            </p:txBody>
          </p:sp>
          <p:sp>
            <p:nvSpPr>
              <p:cNvPr id="360644" name="Line 196"/>
              <p:cNvSpPr>
                <a:spLocks noChangeShapeType="1"/>
              </p:cNvSpPr>
              <p:nvPr/>
            </p:nvSpPr>
            <p:spPr bwMode="auto">
              <a:xfrm>
                <a:off x="4198" y="2680"/>
                <a:ext cx="458" cy="1"/>
              </a:xfrm>
              <a:prstGeom prst="line">
                <a:avLst/>
              </a:prstGeom>
              <a:noFill/>
              <a:ln w="28575">
                <a:solidFill>
                  <a:srgbClr val="00CCFF"/>
                </a:solidFill>
                <a:round/>
              </a:ln>
            </p:spPr>
            <p:txBody>
              <a:bodyPr/>
              <a:lstStyle/>
              <a:p>
                <a:endParaRPr lang="en-US"/>
              </a:p>
            </p:txBody>
          </p:sp>
        </p:grpSp>
        <p:grpSp>
          <p:nvGrpSpPr>
            <p:cNvPr id="360645" name="Group 197"/>
            <p:cNvGrpSpPr/>
            <p:nvPr/>
          </p:nvGrpSpPr>
          <p:grpSpPr bwMode="auto">
            <a:xfrm>
              <a:off x="3793" y="2512"/>
              <a:ext cx="839" cy="582"/>
              <a:chOff x="753" y="1578"/>
              <a:chExt cx="518" cy="347"/>
            </a:xfrm>
          </p:grpSpPr>
          <p:sp>
            <p:nvSpPr>
              <p:cNvPr id="360646" name="Oval 198"/>
              <p:cNvSpPr>
                <a:spLocks noChangeArrowheads="1"/>
              </p:cNvSpPr>
              <p:nvPr/>
            </p:nvSpPr>
            <p:spPr bwMode="auto">
              <a:xfrm>
                <a:off x="923" y="1578"/>
                <a:ext cx="348" cy="347"/>
              </a:xfrm>
              <a:prstGeom prst="ellipse">
                <a:avLst/>
              </a:prstGeom>
              <a:noFill/>
              <a:ln w="28575">
                <a:solidFill>
                  <a:srgbClr val="00CCFF"/>
                </a:solidFill>
                <a:round/>
              </a:ln>
            </p:spPr>
            <p:txBody>
              <a:bodyPr/>
              <a:lstStyle/>
              <a:p>
                <a:endParaRPr lang="en-US"/>
              </a:p>
            </p:txBody>
          </p:sp>
          <p:sp>
            <p:nvSpPr>
              <p:cNvPr id="360647" name="Line 199"/>
              <p:cNvSpPr>
                <a:spLocks noChangeShapeType="1"/>
              </p:cNvSpPr>
              <p:nvPr/>
            </p:nvSpPr>
            <p:spPr bwMode="auto">
              <a:xfrm>
                <a:off x="753" y="1663"/>
                <a:ext cx="1" cy="177"/>
              </a:xfrm>
              <a:prstGeom prst="line">
                <a:avLst/>
              </a:prstGeom>
              <a:noFill/>
              <a:ln w="28575">
                <a:solidFill>
                  <a:srgbClr val="00CCFF"/>
                </a:solidFill>
                <a:round/>
              </a:ln>
            </p:spPr>
            <p:txBody>
              <a:bodyPr/>
              <a:lstStyle/>
              <a:p>
                <a:endParaRPr lang="en-US"/>
              </a:p>
            </p:txBody>
          </p:sp>
          <p:sp>
            <p:nvSpPr>
              <p:cNvPr id="360648" name="Line 200"/>
              <p:cNvSpPr>
                <a:spLocks noChangeShapeType="1"/>
              </p:cNvSpPr>
              <p:nvPr/>
            </p:nvSpPr>
            <p:spPr bwMode="auto">
              <a:xfrm>
                <a:off x="753" y="1748"/>
                <a:ext cx="170" cy="1"/>
              </a:xfrm>
              <a:prstGeom prst="line">
                <a:avLst/>
              </a:prstGeom>
              <a:noFill/>
              <a:ln w="28575">
                <a:solidFill>
                  <a:srgbClr val="00CCFF"/>
                </a:solidFill>
                <a:round/>
              </a:ln>
            </p:spPr>
            <p:txBody>
              <a:bodyPr/>
              <a:lstStyle/>
              <a:p>
                <a:endParaRPr lang="en-US"/>
              </a:p>
            </p:txBody>
          </p:sp>
        </p:grpSp>
      </p:gr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4546" name="Text Box 2"/>
          <p:cNvSpPr txBox="1">
            <a:spLocks noChangeArrowheads="1"/>
          </p:cNvSpPr>
          <p:nvPr/>
        </p:nvSpPr>
        <p:spPr bwMode="auto">
          <a:xfrm>
            <a:off x="2098675" y="5813425"/>
            <a:ext cx="5181600" cy="457200"/>
          </a:xfrm>
          <a:prstGeom prst="rect">
            <a:avLst/>
          </a:prstGeom>
          <a:noFill/>
          <a:ln w="12700">
            <a:noFill/>
            <a:miter lim="800000"/>
            <a:headEnd type="none" w="sm" len="sm"/>
            <a:tailEnd type="none" w="lg" len="lg"/>
          </a:ln>
          <a:effectLst/>
        </p:spPr>
        <p:txBody>
          <a:bodyPr>
            <a:spAutoFit/>
          </a:bodyPr>
          <a:lstStyle/>
          <a:p>
            <a:pPr algn="ctr">
              <a:spcBef>
                <a:spcPct val="50000"/>
              </a:spcBef>
            </a:pPr>
            <a:r>
              <a:rPr lang="en-US" altLang="zh-CN" sz="2400">
                <a:solidFill>
                  <a:srgbClr val="00CCFF"/>
                </a:solidFill>
                <a:ea typeface="宋体" panose="02010600030101010101" pitchFamily="2" charset="-122"/>
              </a:rPr>
              <a:t>Environment dependent.</a:t>
            </a:r>
            <a:endParaRPr lang="en-US" altLang="zh-CN" sz="2400">
              <a:solidFill>
                <a:srgbClr val="00CCFF"/>
              </a:solidFill>
              <a:ea typeface="宋体" panose="02010600030101010101" pitchFamily="2" charset="-122"/>
            </a:endParaRPr>
          </a:p>
        </p:txBody>
      </p:sp>
      <p:sp>
        <p:nvSpPr>
          <p:cNvPr id="364553" name="Text Box 9"/>
          <p:cNvSpPr txBox="1">
            <a:spLocks noChangeArrowheads="1"/>
          </p:cNvSpPr>
          <p:nvPr/>
        </p:nvSpPr>
        <p:spPr bwMode="auto">
          <a:xfrm>
            <a:off x="1643063" y="5014913"/>
            <a:ext cx="3027362" cy="382587"/>
          </a:xfrm>
          <a:prstGeom prst="rect">
            <a:avLst/>
          </a:prstGeom>
          <a:noFill/>
          <a:ln w="9525">
            <a:noFill/>
            <a:miter lim="800000"/>
          </a:ln>
          <a:effectLst/>
        </p:spPr>
        <p:txBody>
          <a:bodyPr lIns="107950" tIns="53975" rIns="107950" bIns="53975">
            <a:spAutoFit/>
          </a:bodyPr>
          <a:lstStyle/>
          <a:p>
            <a:pPr>
              <a:spcBef>
                <a:spcPct val="50000"/>
              </a:spcBef>
            </a:pPr>
            <a:r>
              <a:rPr lang="en-US" altLang="zh-CN" sz="1800" b="1" i="1" dirty="0">
                <a:solidFill>
                  <a:srgbClr val="FF0000"/>
                </a:solidFill>
                <a:ea typeface="宋体" panose="02010600030101010101" pitchFamily="2" charset="-122"/>
              </a:rPr>
              <a:t>Analysis class stereotype</a:t>
            </a:r>
            <a:endParaRPr lang="en-US" altLang="zh-CN" sz="1800" b="1" i="1" dirty="0">
              <a:solidFill>
                <a:srgbClr val="FF0000"/>
              </a:solidFill>
              <a:ea typeface="宋体" panose="02010600030101010101" pitchFamily="2" charset="-122"/>
            </a:endParaRPr>
          </a:p>
        </p:txBody>
      </p:sp>
      <p:sp>
        <p:nvSpPr>
          <p:cNvPr id="364554" name="Line 10"/>
          <p:cNvSpPr>
            <a:spLocks noChangeShapeType="1"/>
          </p:cNvSpPr>
          <p:nvPr/>
        </p:nvSpPr>
        <p:spPr bwMode="auto">
          <a:xfrm flipV="1">
            <a:off x="4765675" y="5232400"/>
            <a:ext cx="1143000" cy="0"/>
          </a:xfrm>
          <a:prstGeom prst="line">
            <a:avLst/>
          </a:prstGeom>
          <a:noFill/>
          <a:ln w="57150">
            <a:solidFill>
              <a:schemeClr val="hlink"/>
            </a:solidFill>
            <a:round/>
            <a:tailEnd type="triangle" w="med" len="med"/>
          </a:ln>
          <a:effectLst/>
        </p:spPr>
        <p:txBody>
          <a:bodyPr wrap="none" lIns="107950" tIns="53975" rIns="107950" bIns="53975" anchor="ctr"/>
          <a:lstStyle/>
          <a:p>
            <a:endParaRPr lang="en-US"/>
          </a:p>
        </p:txBody>
      </p:sp>
      <p:sp>
        <p:nvSpPr>
          <p:cNvPr id="364556" name="Rectangle 12"/>
          <p:cNvSpPr>
            <a:spLocks noGrp="1" noChangeArrowheads="1"/>
          </p:cNvSpPr>
          <p:nvPr>
            <p:ph idx="1"/>
          </p:nvPr>
        </p:nvSpPr>
        <p:spPr/>
        <p:txBody>
          <a:bodyPr/>
          <a:lstStyle/>
          <a:p>
            <a:r>
              <a:rPr lang="en-US" altLang="zh-CN">
                <a:ea typeface="宋体" panose="02010600030101010101" pitchFamily="2" charset="-122"/>
              </a:rPr>
              <a:t>Intermediates between the interface and something outside the system</a:t>
            </a:r>
            <a:endParaRPr lang="en-US" altLang="zh-CN">
              <a:ea typeface="宋体" panose="02010600030101010101" pitchFamily="2" charset="-122"/>
            </a:endParaRPr>
          </a:p>
          <a:p>
            <a:r>
              <a:rPr lang="en-US" altLang="zh-CN">
                <a:ea typeface="宋体" panose="02010600030101010101" pitchFamily="2" charset="-122"/>
              </a:rPr>
              <a:t>Several Types</a:t>
            </a:r>
            <a:endParaRPr lang="en-US" altLang="zh-CN">
              <a:ea typeface="宋体" panose="02010600030101010101" pitchFamily="2" charset="-122"/>
            </a:endParaRPr>
          </a:p>
          <a:p>
            <a:pPr lvl="1"/>
            <a:r>
              <a:rPr lang="en-US" altLang="zh-CN">
                <a:ea typeface="宋体" panose="02010600030101010101" pitchFamily="2" charset="-122"/>
              </a:rPr>
              <a:t>User interface classes</a:t>
            </a:r>
            <a:endParaRPr lang="en-US" altLang="zh-CN">
              <a:ea typeface="宋体" panose="02010600030101010101" pitchFamily="2" charset="-122"/>
            </a:endParaRPr>
          </a:p>
          <a:p>
            <a:pPr lvl="1"/>
            <a:r>
              <a:rPr lang="en-US" altLang="zh-CN">
                <a:ea typeface="宋体" panose="02010600030101010101" pitchFamily="2" charset="-122"/>
              </a:rPr>
              <a:t>System interface classes </a:t>
            </a:r>
            <a:endParaRPr lang="en-US" altLang="zh-CN">
              <a:ea typeface="宋体" panose="02010600030101010101" pitchFamily="2" charset="-122"/>
            </a:endParaRPr>
          </a:p>
          <a:p>
            <a:pPr lvl="1"/>
            <a:r>
              <a:rPr lang="en-US" altLang="zh-CN">
                <a:ea typeface="宋体" panose="02010600030101010101" pitchFamily="2" charset="-122"/>
              </a:rPr>
              <a:t>Device interface classes</a:t>
            </a:r>
            <a:endParaRPr lang="en-US" altLang="zh-CN">
              <a:ea typeface="宋体" panose="02010600030101010101" pitchFamily="2" charset="-122"/>
            </a:endParaRPr>
          </a:p>
          <a:p>
            <a:r>
              <a:rPr lang="en-US" altLang="zh-CN" i="1">
                <a:ea typeface="宋体" panose="02010600030101010101" pitchFamily="2" charset="-122"/>
              </a:rPr>
              <a:t>One boundary class per actor/use-case pair</a:t>
            </a:r>
            <a:endParaRPr lang="en-US" altLang="zh-CN" i="1">
              <a:ea typeface="宋体" panose="02010600030101010101" pitchFamily="2" charset="-122"/>
            </a:endParaRPr>
          </a:p>
          <a:p>
            <a:pPr lvl="1"/>
            <a:endParaRPr lang="zh-CN" altLang="en-US" i="1">
              <a:solidFill>
                <a:srgbClr val="FFFF99"/>
              </a:solidFill>
              <a:ea typeface="宋体" panose="02010600030101010101" pitchFamily="2" charset="-122"/>
            </a:endParaRPr>
          </a:p>
        </p:txBody>
      </p:sp>
      <p:sp>
        <p:nvSpPr>
          <p:cNvPr id="364555" name="Rectangle 11"/>
          <p:cNvSpPr>
            <a:spLocks noGrp="1" noChangeArrowheads="1"/>
          </p:cNvSpPr>
          <p:nvPr>
            <p:ph type="title"/>
          </p:nvPr>
        </p:nvSpPr>
        <p:spPr/>
        <p:txBody>
          <a:bodyPr/>
          <a:lstStyle/>
          <a:p>
            <a:r>
              <a:rPr lang="en-GB"/>
              <a:t>What Is a Boundary Class?</a:t>
            </a:r>
            <a:endParaRPr lang="en-GB"/>
          </a:p>
        </p:txBody>
      </p:sp>
      <p:grpSp>
        <p:nvGrpSpPr>
          <p:cNvPr id="364557" name="Group 13"/>
          <p:cNvGrpSpPr/>
          <p:nvPr/>
        </p:nvGrpSpPr>
        <p:grpSpPr bwMode="auto">
          <a:xfrm>
            <a:off x="6253163" y="4702175"/>
            <a:ext cx="1560512" cy="1076325"/>
            <a:chOff x="753" y="1578"/>
            <a:chExt cx="518" cy="347"/>
          </a:xfrm>
        </p:grpSpPr>
        <p:sp>
          <p:nvSpPr>
            <p:cNvPr id="364558" name="Oval 14"/>
            <p:cNvSpPr>
              <a:spLocks noChangeArrowheads="1"/>
            </p:cNvSpPr>
            <p:nvPr/>
          </p:nvSpPr>
          <p:spPr bwMode="auto">
            <a:xfrm>
              <a:off x="923" y="1578"/>
              <a:ext cx="348" cy="347"/>
            </a:xfrm>
            <a:prstGeom prst="ellipse">
              <a:avLst/>
            </a:prstGeom>
            <a:noFill/>
            <a:ln w="38100">
              <a:solidFill>
                <a:srgbClr val="00CCFF"/>
              </a:solidFill>
              <a:round/>
            </a:ln>
          </p:spPr>
          <p:txBody>
            <a:bodyPr/>
            <a:lstStyle/>
            <a:p>
              <a:endParaRPr lang="en-US"/>
            </a:p>
          </p:txBody>
        </p:sp>
        <p:sp>
          <p:nvSpPr>
            <p:cNvPr id="364559" name="Line 15"/>
            <p:cNvSpPr>
              <a:spLocks noChangeShapeType="1"/>
            </p:cNvSpPr>
            <p:nvPr/>
          </p:nvSpPr>
          <p:spPr bwMode="auto">
            <a:xfrm>
              <a:off x="753" y="1663"/>
              <a:ext cx="1" cy="177"/>
            </a:xfrm>
            <a:prstGeom prst="line">
              <a:avLst/>
            </a:prstGeom>
            <a:noFill/>
            <a:ln w="38100">
              <a:solidFill>
                <a:srgbClr val="00CCFF"/>
              </a:solidFill>
              <a:round/>
            </a:ln>
          </p:spPr>
          <p:txBody>
            <a:bodyPr/>
            <a:lstStyle/>
            <a:p>
              <a:endParaRPr lang="en-US"/>
            </a:p>
          </p:txBody>
        </p:sp>
        <p:sp>
          <p:nvSpPr>
            <p:cNvPr id="364560" name="Line 16"/>
            <p:cNvSpPr>
              <a:spLocks noChangeShapeType="1"/>
            </p:cNvSpPr>
            <p:nvPr/>
          </p:nvSpPr>
          <p:spPr bwMode="auto">
            <a:xfrm>
              <a:off x="753" y="1748"/>
              <a:ext cx="170" cy="1"/>
            </a:xfrm>
            <a:prstGeom prst="line">
              <a:avLst/>
            </a:prstGeom>
            <a:noFill/>
            <a:ln w="38100">
              <a:solidFill>
                <a:srgbClr val="00CCFF"/>
              </a:solidFill>
              <a:round/>
            </a:ln>
          </p:spPr>
          <p:txBody>
            <a:bodyPr/>
            <a:lstStyle/>
            <a:p>
              <a:endParaRPr lang="en-US"/>
            </a:p>
          </p:txBody>
        </p:sp>
      </p:gr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6594" name="Text Box 2"/>
          <p:cNvSpPr txBox="1">
            <a:spLocks noChangeArrowheads="1"/>
          </p:cNvSpPr>
          <p:nvPr/>
        </p:nvSpPr>
        <p:spPr bwMode="auto">
          <a:xfrm>
            <a:off x="393700" y="5780088"/>
            <a:ext cx="8382000" cy="457200"/>
          </a:xfrm>
          <a:prstGeom prst="rect">
            <a:avLst/>
          </a:prstGeom>
          <a:noFill/>
          <a:ln w="12700">
            <a:noFill/>
            <a:miter lim="800000"/>
            <a:headEnd type="none" w="sm" len="sm"/>
            <a:tailEnd type="none" w="lg" len="lg"/>
          </a:ln>
          <a:effectLst/>
        </p:spPr>
        <p:txBody>
          <a:bodyPr>
            <a:spAutoFit/>
          </a:bodyPr>
          <a:lstStyle/>
          <a:p>
            <a:pPr algn="ctr">
              <a:spcBef>
                <a:spcPct val="50000"/>
              </a:spcBef>
            </a:pPr>
            <a:r>
              <a:rPr lang="en-US" altLang="zh-CN" sz="2400">
                <a:solidFill>
                  <a:srgbClr val="00CCFF"/>
                </a:solidFill>
                <a:ea typeface="宋体" panose="02010600030101010101" pitchFamily="2" charset="-122"/>
              </a:rPr>
              <a:t>Model interaction between the system and its environment.</a:t>
            </a:r>
            <a:endParaRPr lang="en-US" altLang="zh-CN" sz="2400">
              <a:solidFill>
                <a:srgbClr val="00CCFF"/>
              </a:solidFill>
              <a:ea typeface="宋体" panose="02010600030101010101" pitchFamily="2" charset="-122"/>
            </a:endParaRPr>
          </a:p>
        </p:txBody>
      </p:sp>
      <p:sp>
        <p:nvSpPr>
          <p:cNvPr id="366655" name="Rectangle 63"/>
          <p:cNvSpPr>
            <a:spLocks noGrp="1" noChangeArrowheads="1"/>
          </p:cNvSpPr>
          <p:nvPr>
            <p:ph type="title"/>
          </p:nvPr>
        </p:nvSpPr>
        <p:spPr/>
        <p:txBody>
          <a:bodyPr/>
          <a:lstStyle/>
          <a:p>
            <a:r>
              <a:rPr lang="en-GB"/>
              <a:t>The Role of a Boundary Class</a:t>
            </a:r>
            <a:endParaRPr lang="en-GB"/>
          </a:p>
        </p:txBody>
      </p:sp>
      <p:grpSp>
        <p:nvGrpSpPr>
          <p:cNvPr id="366596" name="Group 4"/>
          <p:cNvGrpSpPr/>
          <p:nvPr/>
        </p:nvGrpSpPr>
        <p:grpSpPr bwMode="auto">
          <a:xfrm>
            <a:off x="725488" y="1862138"/>
            <a:ext cx="528637" cy="719137"/>
            <a:chOff x="7654" y="3380"/>
            <a:chExt cx="554" cy="754"/>
          </a:xfrm>
        </p:grpSpPr>
        <p:sp>
          <p:nvSpPr>
            <p:cNvPr id="366597" name="Oval 5"/>
            <p:cNvSpPr>
              <a:spLocks noChangeArrowheads="1"/>
            </p:cNvSpPr>
            <p:nvPr/>
          </p:nvSpPr>
          <p:spPr bwMode="auto">
            <a:xfrm>
              <a:off x="7805" y="3380"/>
              <a:ext cx="253" cy="248"/>
            </a:xfrm>
            <a:prstGeom prst="ellipse">
              <a:avLst/>
            </a:prstGeom>
            <a:noFill/>
            <a:ln w="28575">
              <a:solidFill>
                <a:schemeClr val="folHlink"/>
              </a:solidFill>
              <a:round/>
            </a:ln>
          </p:spPr>
          <p:txBody>
            <a:bodyPr/>
            <a:lstStyle/>
            <a:p>
              <a:endParaRPr lang="en-US"/>
            </a:p>
          </p:txBody>
        </p:sp>
        <p:sp>
          <p:nvSpPr>
            <p:cNvPr id="366598" name="Line 6"/>
            <p:cNvSpPr>
              <a:spLocks noChangeShapeType="1"/>
            </p:cNvSpPr>
            <p:nvPr/>
          </p:nvSpPr>
          <p:spPr bwMode="auto">
            <a:xfrm>
              <a:off x="7931" y="3630"/>
              <a:ext cx="1" cy="232"/>
            </a:xfrm>
            <a:prstGeom prst="line">
              <a:avLst/>
            </a:prstGeom>
            <a:noFill/>
            <a:ln w="28575">
              <a:solidFill>
                <a:schemeClr val="folHlink"/>
              </a:solidFill>
              <a:round/>
            </a:ln>
          </p:spPr>
          <p:txBody>
            <a:bodyPr/>
            <a:lstStyle/>
            <a:p>
              <a:endParaRPr lang="en-US"/>
            </a:p>
          </p:txBody>
        </p:sp>
        <p:sp>
          <p:nvSpPr>
            <p:cNvPr id="366599" name="Line 7"/>
            <p:cNvSpPr>
              <a:spLocks noChangeShapeType="1"/>
            </p:cNvSpPr>
            <p:nvPr/>
          </p:nvSpPr>
          <p:spPr bwMode="auto">
            <a:xfrm>
              <a:off x="7731" y="3695"/>
              <a:ext cx="401" cy="1"/>
            </a:xfrm>
            <a:prstGeom prst="line">
              <a:avLst/>
            </a:prstGeom>
            <a:noFill/>
            <a:ln w="28575">
              <a:solidFill>
                <a:schemeClr val="folHlink"/>
              </a:solidFill>
              <a:round/>
            </a:ln>
          </p:spPr>
          <p:txBody>
            <a:bodyPr/>
            <a:lstStyle/>
            <a:p>
              <a:endParaRPr lang="en-US"/>
            </a:p>
          </p:txBody>
        </p:sp>
        <p:sp>
          <p:nvSpPr>
            <p:cNvPr id="366600" name="Freeform 8"/>
            <p:cNvSpPr/>
            <p:nvPr/>
          </p:nvSpPr>
          <p:spPr bwMode="auto">
            <a:xfrm>
              <a:off x="7654" y="3862"/>
              <a:ext cx="554" cy="272"/>
            </a:xfrm>
            <a:custGeom>
              <a:avLst/>
              <a:gdLst/>
              <a:ahLst/>
              <a:cxnLst>
                <a:cxn ang="0">
                  <a:pos x="0" y="54"/>
                </a:cxn>
                <a:cxn ang="0">
                  <a:pos x="54" y="0"/>
                </a:cxn>
                <a:cxn ang="0">
                  <a:pos x="108" y="54"/>
                </a:cxn>
              </a:cxnLst>
              <a:rect l="0" t="0" r="r" b="b"/>
              <a:pathLst>
                <a:path w="108" h="54">
                  <a:moveTo>
                    <a:pt x="0" y="54"/>
                  </a:moveTo>
                  <a:lnTo>
                    <a:pt x="54" y="0"/>
                  </a:lnTo>
                  <a:lnTo>
                    <a:pt x="108" y="54"/>
                  </a:lnTo>
                </a:path>
              </a:pathLst>
            </a:custGeom>
            <a:noFill/>
            <a:ln w="28575" cmpd="sng">
              <a:solidFill>
                <a:schemeClr val="folHlink"/>
              </a:solidFill>
              <a:prstDash val="solid"/>
              <a:round/>
            </a:ln>
          </p:spPr>
          <p:txBody>
            <a:bodyPr/>
            <a:lstStyle/>
            <a:p>
              <a:endParaRPr lang="en-US"/>
            </a:p>
          </p:txBody>
        </p:sp>
      </p:grpSp>
      <p:sp>
        <p:nvSpPr>
          <p:cNvPr id="366601" name="Text Box 9"/>
          <p:cNvSpPr txBox="1">
            <a:spLocks noChangeArrowheads="1"/>
          </p:cNvSpPr>
          <p:nvPr/>
        </p:nvSpPr>
        <p:spPr bwMode="auto">
          <a:xfrm>
            <a:off x="628650" y="2598738"/>
            <a:ext cx="723900" cy="274637"/>
          </a:xfrm>
          <a:prstGeom prst="rect">
            <a:avLst/>
          </a:prstGeom>
          <a:noFill/>
          <a:ln w="28575">
            <a:noFill/>
            <a:miter lim="800000"/>
            <a:headEnd type="none" w="sm" len="sm"/>
            <a:tailEnd type="none" w="lg" len="lg"/>
          </a:ln>
          <a:effectLst/>
        </p:spPr>
        <p:txBody>
          <a:bodyPr wrap="none" lIns="0" tIns="0" rIns="0" bIns="0">
            <a:spAutoFit/>
          </a:bodyPr>
          <a:lstStyle/>
          <a:p>
            <a:pPr algn="ctr"/>
            <a:r>
              <a:rPr lang="en-US" altLang="zh-CN" sz="1800">
                <a:solidFill>
                  <a:schemeClr val="folHlink"/>
                </a:solidFill>
                <a:ea typeface="宋体" panose="02010600030101010101" pitchFamily="2" charset="-122"/>
              </a:rPr>
              <a:t>Actor 1</a:t>
            </a:r>
            <a:endParaRPr lang="en-US" altLang="zh-CN" sz="1800">
              <a:solidFill>
                <a:schemeClr val="folHlink"/>
              </a:solidFill>
              <a:ea typeface="宋体" panose="02010600030101010101" pitchFamily="2" charset="-122"/>
            </a:endParaRPr>
          </a:p>
        </p:txBody>
      </p:sp>
      <p:grpSp>
        <p:nvGrpSpPr>
          <p:cNvPr id="366602" name="Group 10"/>
          <p:cNvGrpSpPr/>
          <p:nvPr/>
        </p:nvGrpSpPr>
        <p:grpSpPr bwMode="auto">
          <a:xfrm>
            <a:off x="7974013" y="1973263"/>
            <a:ext cx="528637" cy="719137"/>
            <a:chOff x="7654" y="3380"/>
            <a:chExt cx="554" cy="754"/>
          </a:xfrm>
        </p:grpSpPr>
        <p:sp>
          <p:nvSpPr>
            <p:cNvPr id="366603" name="Oval 11"/>
            <p:cNvSpPr>
              <a:spLocks noChangeArrowheads="1"/>
            </p:cNvSpPr>
            <p:nvPr/>
          </p:nvSpPr>
          <p:spPr bwMode="auto">
            <a:xfrm>
              <a:off x="7805" y="3380"/>
              <a:ext cx="253" cy="248"/>
            </a:xfrm>
            <a:prstGeom prst="ellipse">
              <a:avLst/>
            </a:prstGeom>
            <a:noFill/>
            <a:ln w="28575">
              <a:solidFill>
                <a:schemeClr val="folHlink"/>
              </a:solidFill>
              <a:round/>
            </a:ln>
          </p:spPr>
          <p:txBody>
            <a:bodyPr/>
            <a:lstStyle/>
            <a:p>
              <a:endParaRPr lang="en-US"/>
            </a:p>
          </p:txBody>
        </p:sp>
        <p:sp>
          <p:nvSpPr>
            <p:cNvPr id="366604" name="Line 12"/>
            <p:cNvSpPr>
              <a:spLocks noChangeShapeType="1"/>
            </p:cNvSpPr>
            <p:nvPr/>
          </p:nvSpPr>
          <p:spPr bwMode="auto">
            <a:xfrm>
              <a:off x="7931" y="3630"/>
              <a:ext cx="1" cy="232"/>
            </a:xfrm>
            <a:prstGeom prst="line">
              <a:avLst/>
            </a:prstGeom>
            <a:noFill/>
            <a:ln w="28575">
              <a:solidFill>
                <a:schemeClr val="folHlink"/>
              </a:solidFill>
              <a:round/>
            </a:ln>
          </p:spPr>
          <p:txBody>
            <a:bodyPr/>
            <a:lstStyle/>
            <a:p>
              <a:endParaRPr lang="en-US"/>
            </a:p>
          </p:txBody>
        </p:sp>
        <p:sp>
          <p:nvSpPr>
            <p:cNvPr id="366605" name="Line 13"/>
            <p:cNvSpPr>
              <a:spLocks noChangeShapeType="1"/>
            </p:cNvSpPr>
            <p:nvPr/>
          </p:nvSpPr>
          <p:spPr bwMode="auto">
            <a:xfrm>
              <a:off x="7731" y="3695"/>
              <a:ext cx="401" cy="1"/>
            </a:xfrm>
            <a:prstGeom prst="line">
              <a:avLst/>
            </a:prstGeom>
            <a:noFill/>
            <a:ln w="28575">
              <a:solidFill>
                <a:schemeClr val="folHlink"/>
              </a:solidFill>
              <a:round/>
            </a:ln>
          </p:spPr>
          <p:txBody>
            <a:bodyPr/>
            <a:lstStyle/>
            <a:p>
              <a:endParaRPr lang="en-US"/>
            </a:p>
          </p:txBody>
        </p:sp>
        <p:sp>
          <p:nvSpPr>
            <p:cNvPr id="366606" name="Freeform 14"/>
            <p:cNvSpPr/>
            <p:nvPr/>
          </p:nvSpPr>
          <p:spPr bwMode="auto">
            <a:xfrm>
              <a:off x="7654" y="3862"/>
              <a:ext cx="554" cy="272"/>
            </a:xfrm>
            <a:custGeom>
              <a:avLst/>
              <a:gdLst/>
              <a:ahLst/>
              <a:cxnLst>
                <a:cxn ang="0">
                  <a:pos x="0" y="54"/>
                </a:cxn>
                <a:cxn ang="0">
                  <a:pos x="54" y="0"/>
                </a:cxn>
                <a:cxn ang="0">
                  <a:pos x="108" y="54"/>
                </a:cxn>
              </a:cxnLst>
              <a:rect l="0" t="0" r="r" b="b"/>
              <a:pathLst>
                <a:path w="108" h="54">
                  <a:moveTo>
                    <a:pt x="0" y="54"/>
                  </a:moveTo>
                  <a:lnTo>
                    <a:pt x="54" y="0"/>
                  </a:lnTo>
                  <a:lnTo>
                    <a:pt x="108" y="54"/>
                  </a:lnTo>
                </a:path>
              </a:pathLst>
            </a:custGeom>
            <a:noFill/>
            <a:ln w="28575" cmpd="sng">
              <a:solidFill>
                <a:schemeClr val="folHlink"/>
              </a:solidFill>
              <a:prstDash val="solid"/>
              <a:round/>
            </a:ln>
          </p:spPr>
          <p:txBody>
            <a:bodyPr/>
            <a:lstStyle/>
            <a:p>
              <a:endParaRPr lang="en-US"/>
            </a:p>
          </p:txBody>
        </p:sp>
      </p:grpSp>
      <p:sp>
        <p:nvSpPr>
          <p:cNvPr id="366610" name="Line 18"/>
          <p:cNvSpPr>
            <a:spLocks noChangeShapeType="1"/>
          </p:cNvSpPr>
          <p:nvPr/>
        </p:nvSpPr>
        <p:spPr bwMode="auto">
          <a:xfrm>
            <a:off x="7572375" y="2427288"/>
            <a:ext cx="401638" cy="6350"/>
          </a:xfrm>
          <a:prstGeom prst="line">
            <a:avLst/>
          </a:prstGeom>
          <a:noFill/>
          <a:ln w="28575">
            <a:solidFill>
              <a:schemeClr val="folHlink"/>
            </a:solidFill>
            <a:round/>
            <a:headEnd type="none" w="sm" len="sm"/>
            <a:tailEnd type="none" w="lg" len="lg"/>
          </a:ln>
          <a:effectLst/>
        </p:spPr>
        <p:txBody>
          <a:bodyPr lIns="0" tIns="0" rIns="0" bIns="0" anchor="ctr">
            <a:spAutoFit/>
          </a:bodyPr>
          <a:lstStyle/>
          <a:p>
            <a:endParaRPr lang="en-US"/>
          </a:p>
        </p:txBody>
      </p:sp>
      <p:sp>
        <p:nvSpPr>
          <p:cNvPr id="366612" name="Line 20"/>
          <p:cNvSpPr>
            <a:spLocks noChangeShapeType="1"/>
          </p:cNvSpPr>
          <p:nvPr/>
        </p:nvSpPr>
        <p:spPr bwMode="auto">
          <a:xfrm>
            <a:off x="3705225" y="2374900"/>
            <a:ext cx="250825" cy="1588"/>
          </a:xfrm>
          <a:prstGeom prst="line">
            <a:avLst/>
          </a:prstGeom>
          <a:noFill/>
          <a:ln w="28575">
            <a:solidFill>
              <a:schemeClr val="folHlink"/>
            </a:solidFill>
            <a:round/>
            <a:headEnd type="none" w="sm" len="sm"/>
            <a:tailEnd type="none" w="lg" len="lg"/>
          </a:ln>
          <a:effectLst/>
        </p:spPr>
        <p:txBody>
          <a:bodyPr lIns="0" tIns="0" rIns="0" bIns="0" anchor="ctr">
            <a:spAutoFit/>
          </a:bodyPr>
          <a:lstStyle/>
          <a:p>
            <a:endParaRPr lang="en-US"/>
          </a:p>
        </p:txBody>
      </p:sp>
      <p:sp>
        <p:nvSpPr>
          <p:cNvPr id="366613" name="Line 21"/>
          <p:cNvSpPr>
            <a:spLocks noChangeShapeType="1"/>
          </p:cNvSpPr>
          <p:nvPr/>
        </p:nvSpPr>
        <p:spPr bwMode="auto">
          <a:xfrm flipV="1">
            <a:off x="3700463" y="2860675"/>
            <a:ext cx="609600" cy="1524000"/>
          </a:xfrm>
          <a:prstGeom prst="line">
            <a:avLst/>
          </a:prstGeom>
          <a:noFill/>
          <a:ln w="28575">
            <a:solidFill>
              <a:schemeClr val="folHlink"/>
            </a:solidFill>
            <a:round/>
            <a:headEnd type="none" w="sm" len="sm"/>
            <a:tailEnd type="none" w="lg" len="lg"/>
          </a:ln>
          <a:effectLst/>
        </p:spPr>
        <p:txBody>
          <a:bodyPr wrap="none" lIns="0" tIns="0" rIns="0" bIns="0" anchor="ctr">
            <a:spAutoFit/>
          </a:bodyPr>
          <a:lstStyle/>
          <a:p>
            <a:endParaRPr lang="en-US"/>
          </a:p>
        </p:txBody>
      </p:sp>
      <p:sp>
        <p:nvSpPr>
          <p:cNvPr id="366614" name="Line 22"/>
          <p:cNvSpPr>
            <a:spLocks noChangeShapeType="1"/>
          </p:cNvSpPr>
          <p:nvPr/>
        </p:nvSpPr>
        <p:spPr bwMode="auto">
          <a:xfrm>
            <a:off x="5232400" y="2862263"/>
            <a:ext cx="754063" cy="1522412"/>
          </a:xfrm>
          <a:prstGeom prst="line">
            <a:avLst/>
          </a:prstGeom>
          <a:noFill/>
          <a:ln w="28575">
            <a:solidFill>
              <a:schemeClr val="folHlink"/>
            </a:solidFill>
            <a:round/>
            <a:headEnd type="none" w="sm" len="sm"/>
            <a:tailEnd type="none" w="lg" len="lg"/>
          </a:ln>
          <a:effectLst/>
        </p:spPr>
        <p:txBody>
          <a:bodyPr lIns="0" tIns="0" rIns="0" bIns="0" anchor="ctr">
            <a:spAutoFit/>
          </a:bodyPr>
          <a:lstStyle/>
          <a:p>
            <a:endParaRPr lang="en-US"/>
          </a:p>
        </p:txBody>
      </p:sp>
      <p:sp>
        <p:nvSpPr>
          <p:cNvPr id="366615" name="Line 23"/>
          <p:cNvSpPr>
            <a:spLocks noChangeShapeType="1"/>
          </p:cNvSpPr>
          <p:nvPr/>
        </p:nvSpPr>
        <p:spPr bwMode="auto">
          <a:xfrm flipH="1">
            <a:off x="4598988" y="4948238"/>
            <a:ext cx="704850" cy="0"/>
          </a:xfrm>
          <a:prstGeom prst="line">
            <a:avLst/>
          </a:prstGeom>
          <a:noFill/>
          <a:ln w="28575">
            <a:solidFill>
              <a:schemeClr val="folHlink"/>
            </a:solidFill>
            <a:round/>
            <a:headEnd type="none" w="sm" len="sm"/>
            <a:tailEnd type="none" w="lg" len="lg"/>
          </a:ln>
          <a:effectLst/>
        </p:spPr>
        <p:txBody>
          <a:bodyPr lIns="0" tIns="0" rIns="0" bIns="0" anchor="ctr">
            <a:spAutoFit/>
          </a:bodyPr>
          <a:lstStyle/>
          <a:p>
            <a:endParaRPr lang="en-US"/>
          </a:p>
        </p:txBody>
      </p:sp>
      <p:sp>
        <p:nvSpPr>
          <p:cNvPr id="366616" name="AutoShape 24"/>
          <p:cNvSpPr>
            <a:spLocks noChangeArrowheads="1"/>
          </p:cNvSpPr>
          <p:nvPr/>
        </p:nvSpPr>
        <p:spPr bwMode="auto">
          <a:xfrm>
            <a:off x="1831975" y="1917700"/>
            <a:ext cx="1803400" cy="1476375"/>
          </a:xfrm>
          <a:prstGeom prst="roundRect">
            <a:avLst>
              <a:gd name="adj" fmla="val 16667"/>
            </a:avLst>
          </a:prstGeom>
          <a:noFill/>
          <a:ln w="28575">
            <a:solidFill>
              <a:schemeClr val="hlink"/>
            </a:solidFill>
            <a:prstDash val="dash"/>
            <a:round/>
            <a:headEnd type="none" w="sm" len="sm"/>
            <a:tailEnd type="none" w="lg" len="lg"/>
          </a:ln>
          <a:effectLst/>
        </p:spPr>
        <p:txBody>
          <a:bodyPr wrap="none" anchor="ctr"/>
          <a:lstStyle/>
          <a:p>
            <a:endParaRPr lang="en-US"/>
          </a:p>
        </p:txBody>
      </p:sp>
      <p:sp>
        <p:nvSpPr>
          <p:cNvPr id="366617" name="AutoShape 25"/>
          <p:cNvSpPr>
            <a:spLocks noChangeArrowheads="1"/>
          </p:cNvSpPr>
          <p:nvPr/>
        </p:nvSpPr>
        <p:spPr bwMode="auto">
          <a:xfrm>
            <a:off x="5765800" y="1981200"/>
            <a:ext cx="1725613" cy="1447800"/>
          </a:xfrm>
          <a:prstGeom prst="roundRect">
            <a:avLst>
              <a:gd name="adj" fmla="val 16667"/>
            </a:avLst>
          </a:prstGeom>
          <a:noFill/>
          <a:ln w="28575">
            <a:solidFill>
              <a:schemeClr val="hlink"/>
            </a:solidFill>
            <a:prstDash val="dash"/>
            <a:round/>
            <a:headEnd type="none" w="sm" len="sm"/>
            <a:tailEnd type="none" w="lg" len="lg"/>
          </a:ln>
          <a:effectLst/>
        </p:spPr>
        <p:txBody>
          <a:bodyPr wrap="none" anchor="ctr"/>
          <a:lstStyle/>
          <a:p>
            <a:endParaRPr lang="en-US"/>
          </a:p>
        </p:txBody>
      </p:sp>
      <p:grpSp>
        <p:nvGrpSpPr>
          <p:cNvPr id="366618" name="Group 26"/>
          <p:cNvGrpSpPr/>
          <p:nvPr/>
        </p:nvGrpSpPr>
        <p:grpSpPr bwMode="auto">
          <a:xfrm>
            <a:off x="2012950" y="2322513"/>
            <a:ext cx="1485900" cy="785812"/>
            <a:chOff x="140" y="1440"/>
            <a:chExt cx="893" cy="510"/>
          </a:xfrm>
        </p:grpSpPr>
        <p:grpSp>
          <p:nvGrpSpPr>
            <p:cNvPr id="366619" name="Group 27"/>
            <p:cNvGrpSpPr/>
            <p:nvPr/>
          </p:nvGrpSpPr>
          <p:grpSpPr bwMode="auto">
            <a:xfrm>
              <a:off x="144" y="1440"/>
              <a:ext cx="881" cy="510"/>
              <a:chOff x="144" y="1440"/>
              <a:chExt cx="881" cy="510"/>
            </a:xfrm>
          </p:grpSpPr>
          <p:sp>
            <p:nvSpPr>
              <p:cNvPr id="366620" name="Rectangle 28"/>
              <p:cNvSpPr>
                <a:spLocks noChangeArrowheads="1"/>
              </p:cNvSpPr>
              <p:nvPr/>
            </p:nvSpPr>
            <p:spPr bwMode="auto">
              <a:xfrm>
                <a:off x="144" y="1440"/>
                <a:ext cx="881" cy="510"/>
              </a:xfrm>
              <a:prstGeom prst="rect">
                <a:avLst/>
              </a:prstGeom>
              <a:noFill/>
              <a:ln w="28575">
                <a:solidFill>
                  <a:schemeClr val="tx1"/>
                </a:solidFill>
                <a:miter lim="800000"/>
                <a:headEnd type="none" w="sm" len="sm"/>
                <a:tailEnd type="none" w="lg" len="lg"/>
              </a:ln>
              <a:effectLst/>
            </p:spPr>
            <p:txBody>
              <a:bodyPr wrap="none" lIns="0" tIns="0" rIns="0" bIns="0" anchor="ctr">
                <a:spAutoFit/>
              </a:bodyPr>
              <a:lstStyle/>
              <a:p>
                <a:endParaRPr lang="en-US"/>
              </a:p>
            </p:txBody>
          </p:sp>
          <p:sp>
            <p:nvSpPr>
              <p:cNvPr id="366621" name="Line 29"/>
              <p:cNvSpPr>
                <a:spLocks noChangeShapeType="1"/>
              </p:cNvSpPr>
              <p:nvPr/>
            </p:nvSpPr>
            <p:spPr bwMode="auto">
              <a:xfrm>
                <a:off x="144" y="1810"/>
                <a:ext cx="881" cy="0"/>
              </a:xfrm>
              <a:prstGeom prst="line">
                <a:avLst/>
              </a:prstGeom>
              <a:noFill/>
              <a:ln w="28575">
                <a:solidFill>
                  <a:schemeClr val="tx1"/>
                </a:solidFill>
                <a:round/>
                <a:headEnd type="none" w="sm" len="sm"/>
                <a:tailEnd type="none" w="lg" len="lg"/>
              </a:ln>
              <a:effectLst/>
            </p:spPr>
            <p:txBody>
              <a:bodyPr wrap="none" lIns="0" tIns="0" rIns="0" bIns="0" anchor="ctr">
                <a:spAutoFit/>
              </a:bodyPr>
              <a:lstStyle/>
              <a:p>
                <a:endParaRPr lang="en-US"/>
              </a:p>
            </p:txBody>
          </p:sp>
          <p:sp>
            <p:nvSpPr>
              <p:cNvPr id="366622" name="Line 30"/>
              <p:cNvSpPr>
                <a:spLocks noChangeShapeType="1"/>
              </p:cNvSpPr>
              <p:nvPr/>
            </p:nvSpPr>
            <p:spPr bwMode="auto">
              <a:xfrm>
                <a:off x="144" y="1680"/>
                <a:ext cx="881" cy="0"/>
              </a:xfrm>
              <a:prstGeom prst="line">
                <a:avLst/>
              </a:prstGeom>
              <a:noFill/>
              <a:ln w="28575">
                <a:solidFill>
                  <a:schemeClr val="tx1"/>
                </a:solidFill>
                <a:round/>
                <a:headEnd type="none" w="sm" len="sm"/>
                <a:tailEnd type="none" w="lg" len="lg"/>
              </a:ln>
              <a:effectLst/>
            </p:spPr>
            <p:txBody>
              <a:bodyPr lIns="0" tIns="0" rIns="0" bIns="0" anchor="ctr">
                <a:spAutoFit/>
              </a:bodyPr>
              <a:lstStyle/>
              <a:p>
                <a:endParaRPr lang="en-US"/>
              </a:p>
            </p:txBody>
          </p:sp>
        </p:grpSp>
        <p:sp>
          <p:nvSpPr>
            <p:cNvPr id="366623" name="Text Box 31"/>
            <p:cNvSpPr txBox="1">
              <a:spLocks noChangeArrowheads="1"/>
            </p:cNvSpPr>
            <p:nvPr/>
          </p:nvSpPr>
          <p:spPr bwMode="auto">
            <a:xfrm>
              <a:off x="140" y="1477"/>
              <a:ext cx="893" cy="178"/>
            </a:xfrm>
            <a:prstGeom prst="rect">
              <a:avLst/>
            </a:prstGeom>
            <a:noFill/>
            <a:ln w="28575">
              <a:noFill/>
              <a:miter lim="800000"/>
              <a:headEnd type="none" w="sm" len="sm"/>
              <a:tailEnd type="none" w="lg" len="lg"/>
            </a:ln>
            <a:effectLst/>
          </p:spPr>
          <p:txBody>
            <a:bodyPr wrap="none" lIns="0" tIns="0" rIns="0" bIns="0">
              <a:spAutoFit/>
            </a:bodyPr>
            <a:lstStyle/>
            <a:p>
              <a:pPr algn="ctr"/>
              <a:r>
                <a:rPr lang="en-US" altLang="zh-CN" sz="1800">
                  <a:ea typeface="宋体" panose="02010600030101010101" pitchFamily="2" charset="-122"/>
                </a:rPr>
                <a:t>&lt;&lt;boundary&gt;&gt;</a:t>
              </a:r>
              <a:endParaRPr lang="en-US" altLang="zh-CN" sz="1800">
                <a:ea typeface="宋体" panose="02010600030101010101" pitchFamily="2" charset="-122"/>
              </a:endParaRPr>
            </a:p>
          </p:txBody>
        </p:sp>
      </p:grpSp>
      <p:grpSp>
        <p:nvGrpSpPr>
          <p:cNvPr id="366630" name="Group 38"/>
          <p:cNvGrpSpPr/>
          <p:nvPr/>
        </p:nvGrpSpPr>
        <p:grpSpPr bwMode="auto">
          <a:xfrm>
            <a:off x="4000500" y="1974850"/>
            <a:ext cx="1466850" cy="785813"/>
            <a:chOff x="2632" y="1244"/>
            <a:chExt cx="924" cy="495"/>
          </a:xfrm>
        </p:grpSpPr>
        <p:grpSp>
          <p:nvGrpSpPr>
            <p:cNvPr id="366631" name="Group 39"/>
            <p:cNvGrpSpPr/>
            <p:nvPr/>
          </p:nvGrpSpPr>
          <p:grpSpPr bwMode="auto">
            <a:xfrm>
              <a:off x="2632" y="1244"/>
              <a:ext cx="924" cy="495"/>
              <a:chOff x="144" y="1440"/>
              <a:chExt cx="881" cy="510"/>
            </a:xfrm>
          </p:grpSpPr>
          <p:sp>
            <p:nvSpPr>
              <p:cNvPr id="366632" name="Rectangle 40"/>
              <p:cNvSpPr>
                <a:spLocks noChangeArrowheads="1"/>
              </p:cNvSpPr>
              <p:nvPr/>
            </p:nvSpPr>
            <p:spPr bwMode="auto">
              <a:xfrm>
                <a:off x="144" y="1440"/>
                <a:ext cx="881" cy="510"/>
              </a:xfrm>
              <a:prstGeom prst="rect">
                <a:avLst/>
              </a:prstGeom>
              <a:noFill/>
              <a:ln w="28575">
                <a:solidFill>
                  <a:schemeClr val="folHlink"/>
                </a:solidFill>
                <a:miter lim="800000"/>
                <a:headEnd type="none" w="sm" len="sm"/>
                <a:tailEnd type="none" w="lg" len="lg"/>
              </a:ln>
              <a:effectLst/>
            </p:spPr>
            <p:txBody>
              <a:bodyPr wrap="none" lIns="0" tIns="0" rIns="0" bIns="0" anchor="ctr">
                <a:spAutoFit/>
              </a:bodyPr>
              <a:lstStyle/>
              <a:p>
                <a:endParaRPr lang="en-US"/>
              </a:p>
            </p:txBody>
          </p:sp>
          <p:sp>
            <p:nvSpPr>
              <p:cNvPr id="366633" name="Line 41"/>
              <p:cNvSpPr>
                <a:spLocks noChangeShapeType="1"/>
              </p:cNvSpPr>
              <p:nvPr/>
            </p:nvSpPr>
            <p:spPr bwMode="auto">
              <a:xfrm>
                <a:off x="144" y="1810"/>
                <a:ext cx="881" cy="0"/>
              </a:xfrm>
              <a:prstGeom prst="line">
                <a:avLst/>
              </a:prstGeom>
              <a:noFill/>
              <a:ln w="28575">
                <a:solidFill>
                  <a:schemeClr val="folHlink"/>
                </a:solidFill>
                <a:round/>
                <a:headEnd type="none" w="sm" len="sm"/>
                <a:tailEnd type="none" w="lg" len="lg"/>
              </a:ln>
              <a:effectLst/>
            </p:spPr>
            <p:txBody>
              <a:bodyPr wrap="none" lIns="0" tIns="0" rIns="0" bIns="0" anchor="ctr">
                <a:spAutoFit/>
              </a:bodyPr>
              <a:lstStyle/>
              <a:p>
                <a:endParaRPr lang="en-US"/>
              </a:p>
            </p:txBody>
          </p:sp>
          <p:sp>
            <p:nvSpPr>
              <p:cNvPr id="366634" name="Line 42"/>
              <p:cNvSpPr>
                <a:spLocks noChangeShapeType="1"/>
              </p:cNvSpPr>
              <p:nvPr/>
            </p:nvSpPr>
            <p:spPr bwMode="auto">
              <a:xfrm>
                <a:off x="144" y="1680"/>
                <a:ext cx="881" cy="0"/>
              </a:xfrm>
              <a:prstGeom prst="line">
                <a:avLst/>
              </a:prstGeom>
              <a:noFill/>
              <a:ln w="28575">
                <a:solidFill>
                  <a:schemeClr val="folHlink"/>
                </a:solidFill>
                <a:round/>
                <a:headEnd type="none" w="sm" len="sm"/>
                <a:tailEnd type="none" w="lg" len="lg"/>
              </a:ln>
              <a:effectLst/>
            </p:spPr>
            <p:txBody>
              <a:bodyPr lIns="0" tIns="0" rIns="0" bIns="0" anchor="ctr">
                <a:spAutoFit/>
              </a:bodyPr>
              <a:lstStyle/>
              <a:p>
                <a:endParaRPr lang="en-US"/>
              </a:p>
            </p:txBody>
          </p:sp>
        </p:grpSp>
        <p:sp>
          <p:nvSpPr>
            <p:cNvPr id="366635" name="Text Box 43"/>
            <p:cNvSpPr txBox="1">
              <a:spLocks noChangeArrowheads="1"/>
            </p:cNvSpPr>
            <p:nvPr/>
          </p:nvSpPr>
          <p:spPr bwMode="auto">
            <a:xfrm>
              <a:off x="2712" y="1280"/>
              <a:ext cx="768" cy="173"/>
            </a:xfrm>
            <a:prstGeom prst="rect">
              <a:avLst/>
            </a:prstGeom>
            <a:noFill/>
            <a:ln w="28575">
              <a:noFill/>
              <a:miter lim="800000"/>
              <a:headEnd type="none" w="sm" len="sm"/>
              <a:tailEnd type="none" w="lg" len="lg"/>
            </a:ln>
            <a:effectLst/>
          </p:spPr>
          <p:txBody>
            <a:bodyPr wrap="none" lIns="0" tIns="0" rIns="0" bIns="0">
              <a:spAutoFit/>
            </a:bodyPr>
            <a:lstStyle/>
            <a:p>
              <a:pPr algn="ctr"/>
              <a:r>
                <a:rPr lang="en-US" altLang="zh-CN" sz="1800">
                  <a:solidFill>
                    <a:schemeClr val="folHlink"/>
                  </a:solidFill>
                  <a:ea typeface="宋体" panose="02010600030101010101" pitchFamily="2" charset="-122"/>
                </a:rPr>
                <a:t>&lt;&lt;control&gt;&gt;</a:t>
              </a:r>
              <a:endParaRPr lang="en-US" altLang="zh-CN" sz="1800">
                <a:solidFill>
                  <a:schemeClr val="folHlink"/>
                </a:solidFill>
                <a:ea typeface="宋体" panose="02010600030101010101" pitchFamily="2" charset="-122"/>
              </a:endParaRPr>
            </a:p>
          </p:txBody>
        </p:sp>
      </p:grpSp>
      <p:grpSp>
        <p:nvGrpSpPr>
          <p:cNvPr id="366636" name="Group 44"/>
          <p:cNvGrpSpPr/>
          <p:nvPr/>
        </p:nvGrpSpPr>
        <p:grpSpPr bwMode="auto">
          <a:xfrm>
            <a:off x="5870575" y="2349500"/>
            <a:ext cx="1485900" cy="785813"/>
            <a:chOff x="140" y="1440"/>
            <a:chExt cx="893" cy="510"/>
          </a:xfrm>
        </p:grpSpPr>
        <p:grpSp>
          <p:nvGrpSpPr>
            <p:cNvPr id="366637" name="Group 45"/>
            <p:cNvGrpSpPr/>
            <p:nvPr/>
          </p:nvGrpSpPr>
          <p:grpSpPr bwMode="auto">
            <a:xfrm>
              <a:off x="144" y="1440"/>
              <a:ext cx="881" cy="510"/>
              <a:chOff x="144" y="1440"/>
              <a:chExt cx="881" cy="510"/>
            </a:xfrm>
          </p:grpSpPr>
          <p:sp>
            <p:nvSpPr>
              <p:cNvPr id="366638" name="Rectangle 46"/>
              <p:cNvSpPr>
                <a:spLocks noChangeArrowheads="1"/>
              </p:cNvSpPr>
              <p:nvPr/>
            </p:nvSpPr>
            <p:spPr bwMode="auto">
              <a:xfrm>
                <a:off x="144" y="1440"/>
                <a:ext cx="881" cy="510"/>
              </a:xfrm>
              <a:prstGeom prst="rect">
                <a:avLst/>
              </a:prstGeom>
              <a:noFill/>
              <a:ln w="28575">
                <a:solidFill>
                  <a:schemeClr val="tx1"/>
                </a:solidFill>
                <a:miter lim="800000"/>
                <a:headEnd type="none" w="sm" len="sm"/>
                <a:tailEnd type="none" w="lg" len="lg"/>
              </a:ln>
              <a:effectLst/>
            </p:spPr>
            <p:txBody>
              <a:bodyPr wrap="none" lIns="0" tIns="0" rIns="0" bIns="0" anchor="ctr">
                <a:spAutoFit/>
              </a:bodyPr>
              <a:lstStyle/>
              <a:p>
                <a:endParaRPr lang="en-US"/>
              </a:p>
            </p:txBody>
          </p:sp>
          <p:sp>
            <p:nvSpPr>
              <p:cNvPr id="366639" name="Line 47"/>
              <p:cNvSpPr>
                <a:spLocks noChangeShapeType="1"/>
              </p:cNvSpPr>
              <p:nvPr/>
            </p:nvSpPr>
            <p:spPr bwMode="auto">
              <a:xfrm>
                <a:off x="144" y="1810"/>
                <a:ext cx="881" cy="0"/>
              </a:xfrm>
              <a:prstGeom prst="line">
                <a:avLst/>
              </a:prstGeom>
              <a:noFill/>
              <a:ln w="28575">
                <a:solidFill>
                  <a:schemeClr val="tx1"/>
                </a:solidFill>
                <a:round/>
                <a:headEnd type="none" w="sm" len="sm"/>
                <a:tailEnd type="none" w="lg" len="lg"/>
              </a:ln>
              <a:effectLst/>
            </p:spPr>
            <p:txBody>
              <a:bodyPr wrap="none" lIns="0" tIns="0" rIns="0" bIns="0" anchor="ctr">
                <a:spAutoFit/>
              </a:bodyPr>
              <a:lstStyle/>
              <a:p>
                <a:endParaRPr lang="en-US"/>
              </a:p>
            </p:txBody>
          </p:sp>
          <p:sp>
            <p:nvSpPr>
              <p:cNvPr id="366640" name="Line 48"/>
              <p:cNvSpPr>
                <a:spLocks noChangeShapeType="1"/>
              </p:cNvSpPr>
              <p:nvPr/>
            </p:nvSpPr>
            <p:spPr bwMode="auto">
              <a:xfrm>
                <a:off x="144" y="1680"/>
                <a:ext cx="881" cy="0"/>
              </a:xfrm>
              <a:prstGeom prst="line">
                <a:avLst/>
              </a:prstGeom>
              <a:noFill/>
              <a:ln w="28575">
                <a:solidFill>
                  <a:schemeClr val="tx1"/>
                </a:solidFill>
                <a:round/>
                <a:headEnd type="none" w="sm" len="sm"/>
                <a:tailEnd type="none" w="lg" len="lg"/>
              </a:ln>
              <a:effectLst/>
            </p:spPr>
            <p:txBody>
              <a:bodyPr lIns="0" tIns="0" rIns="0" bIns="0" anchor="ctr">
                <a:spAutoFit/>
              </a:bodyPr>
              <a:lstStyle/>
              <a:p>
                <a:endParaRPr lang="en-US"/>
              </a:p>
            </p:txBody>
          </p:sp>
        </p:grpSp>
        <p:sp>
          <p:nvSpPr>
            <p:cNvPr id="366641" name="Text Box 49"/>
            <p:cNvSpPr txBox="1">
              <a:spLocks noChangeArrowheads="1"/>
            </p:cNvSpPr>
            <p:nvPr/>
          </p:nvSpPr>
          <p:spPr bwMode="auto">
            <a:xfrm>
              <a:off x="140" y="1477"/>
              <a:ext cx="893" cy="178"/>
            </a:xfrm>
            <a:prstGeom prst="rect">
              <a:avLst/>
            </a:prstGeom>
            <a:noFill/>
            <a:ln w="28575">
              <a:noFill/>
              <a:miter lim="800000"/>
              <a:headEnd type="none" w="sm" len="sm"/>
              <a:tailEnd type="none" w="lg" len="lg"/>
            </a:ln>
            <a:effectLst/>
          </p:spPr>
          <p:txBody>
            <a:bodyPr wrap="none" lIns="0" tIns="0" rIns="0" bIns="0">
              <a:spAutoFit/>
            </a:bodyPr>
            <a:lstStyle/>
            <a:p>
              <a:pPr algn="ctr"/>
              <a:r>
                <a:rPr lang="en-US" altLang="zh-CN" sz="1800">
                  <a:ea typeface="宋体" panose="02010600030101010101" pitchFamily="2" charset="-122"/>
                </a:rPr>
                <a:t>&lt;&lt;boundary&gt;&gt;</a:t>
              </a:r>
              <a:endParaRPr lang="en-US" altLang="zh-CN" sz="1800">
                <a:ea typeface="宋体" panose="02010600030101010101" pitchFamily="2" charset="-122"/>
              </a:endParaRPr>
            </a:p>
          </p:txBody>
        </p:sp>
      </p:grpSp>
      <p:sp>
        <p:nvSpPr>
          <p:cNvPr id="366642" name="Line 50"/>
          <p:cNvSpPr>
            <a:spLocks noChangeShapeType="1"/>
          </p:cNvSpPr>
          <p:nvPr/>
        </p:nvSpPr>
        <p:spPr bwMode="auto">
          <a:xfrm flipH="1">
            <a:off x="5532438" y="2398713"/>
            <a:ext cx="192087" cy="1587"/>
          </a:xfrm>
          <a:prstGeom prst="line">
            <a:avLst/>
          </a:prstGeom>
          <a:noFill/>
          <a:ln w="28575">
            <a:solidFill>
              <a:schemeClr val="folHlink"/>
            </a:solidFill>
            <a:round/>
          </a:ln>
          <a:effectLst/>
        </p:spPr>
        <p:txBody>
          <a:bodyPr wrap="none" lIns="107950" tIns="53975" rIns="107950" bIns="53975" anchor="ctr"/>
          <a:lstStyle/>
          <a:p>
            <a:endParaRPr lang="en-US"/>
          </a:p>
        </p:txBody>
      </p:sp>
      <p:grpSp>
        <p:nvGrpSpPr>
          <p:cNvPr id="366643" name="Group 51"/>
          <p:cNvGrpSpPr/>
          <p:nvPr/>
        </p:nvGrpSpPr>
        <p:grpSpPr bwMode="auto">
          <a:xfrm>
            <a:off x="3063875" y="4470400"/>
            <a:ext cx="1466850" cy="785813"/>
            <a:chOff x="2042" y="2816"/>
            <a:chExt cx="924" cy="495"/>
          </a:xfrm>
        </p:grpSpPr>
        <p:grpSp>
          <p:nvGrpSpPr>
            <p:cNvPr id="366644" name="Group 52"/>
            <p:cNvGrpSpPr/>
            <p:nvPr/>
          </p:nvGrpSpPr>
          <p:grpSpPr bwMode="auto">
            <a:xfrm>
              <a:off x="2042" y="2816"/>
              <a:ext cx="924" cy="495"/>
              <a:chOff x="144" y="1440"/>
              <a:chExt cx="881" cy="510"/>
            </a:xfrm>
          </p:grpSpPr>
          <p:sp>
            <p:nvSpPr>
              <p:cNvPr id="366645" name="Rectangle 53"/>
              <p:cNvSpPr>
                <a:spLocks noChangeArrowheads="1"/>
              </p:cNvSpPr>
              <p:nvPr/>
            </p:nvSpPr>
            <p:spPr bwMode="auto">
              <a:xfrm>
                <a:off x="144" y="1440"/>
                <a:ext cx="881" cy="510"/>
              </a:xfrm>
              <a:prstGeom prst="rect">
                <a:avLst/>
              </a:prstGeom>
              <a:noFill/>
              <a:ln w="28575">
                <a:solidFill>
                  <a:schemeClr val="folHlink"/>
                </a:solidFill>
                <a:miter lim="800000"/>
                <a:headEnd type="none" w="sm" len="sm"/>
                <a:tailEnd type="none" w="lg" len="lg"/>
              </a:ln>
              <a:effectLst/>
            </p:spPr>
            <p:txBody>
              <a:bodyPr wrap="none" lIns="0" tIns="0" rIns="0" bIns="0" anchor="ctr">
                <a:spAutoFit/>
              </a:bodyPr>
              <a:lstStyle/>
              <a:p>
                <a:endParaRPr lang="en-US"/>
              </a:p>
            </p:txBody>
          </p:sp>
          <p:sp>
            <p:nvSpPr>
              <p:cNvPr id="366646" name="Line 54"/>
              <p:cNvSpPr>
                <a:spLocks noChangeShapeType="1"/>
              </p:cNvSpPr>
              <p:nvPr/>
            </p:nvSpPr>
            <p:spPr bwMode="auto">
              <a:xfrm>
                <a:off x="144" y="1810"/>
                <a:ext cx="881" cy="0"/>
              </a:xfrm>
              <a:prstGeom prst="line">
                <a:avLst/>
              </a:prstGeom>
              <a:noFill/>
              <a:ln w="28575">
                <a:solidFill>
                  <a:schemeClr val="folHlink"/>
                </a:solidFill>
                <a:round/>
                <a:headEnd type="none" w="sm" len="sm"/>
                <a:tailEnd type="none" w="lg" len="lg"/>
              </a:ln>
              <a:effectLst/>
            </p:spPr>
            <p:txBody>
              <a:bodyPr wrap="none" lIns="0" tIns="0" rIns="0" bIns="0" anchor="ctr">
                <a:spAutoFit/>
              </a:bodyPr>
              <a:lstStyle/>
              <a:p>
                <a:endParaRPr lang="en-US"/>
              </a:p>
            </p:txBody>
          </p:sp>
          <p:sp>
            <p:nvSpPr>
              <p:cNvPr id="366647" name="Line 55"/>
              <p:cNvSpPr>
                <a:spLocks noChangeShapeType="1"/>
              </p:cNvSpPr>
              <p:nvPr/>
            </p:nvSpPr>
            <p:spPr bwMode="auto">
              <a:xfrm>
                <a:off x="144" y="1680"/>
                <a:ext cx="881" cy="0"/>
              </a:xfrm>
              <a:prstGeom prst="line">
                <a:avLst/>
              </a:prstGeom>
              <a:noFill/>
              <a:ln w="28575">
                <a:solidFill>
                  <a:schemeClr val="folHlink"/>
                </a:solidFill>
                <a:round/>
                <a:headEnd type="none" w="sm" len="sm"/>
                <a:tailEnd type="none" w="lg" len="lg"/>
              </a:ln>
              <a:effectLst/>
            </p:spPr>
            <p:txBody>
              <a:bodyPr lIns="0" tIns="0" rIns="0" bIns="0" anchor="ctr">
                <a:spAutoFit/>
              </a:bodyPr>
              <a:lstStyle/>
              <a:p>
                <a:endParaRPr lang="en-US"/>
              </a:p>
            </p:txBody>
          </p:sp>
        </p:grpSp>
        <p:sp>
          <p:nvSpPr>
            <p:cNvPr id="366648" name="Text Box 56"/>
            <p:cNvSpPr txBox="1">
              <a:spLocks noChangeArrowheads="1"/>
            </p:cNvSpPr>
            <p:nvPr/>
          </p:nvSpPr>
          <p:spPr bwMode="auto">
            <a:xfrm>
              <a:off x="2166" y="2852"/>
              <a:ext cx="680" cy="173"/>
            </a:xfrm>
            <a:prstGeom prst="rect">
              <a:avLst/>
            </a:prstGeom>
            <a:noFill/>
            <a:ln w="28575">
              <a:noFill/>
              <a:miter lim="800000"/>
              <a:headEnd type="none" w="sm" len="sm"/>
              <a:tailEnd type="none" w="lg" len="lg"/>
            </a:ln>
            <a:effectLst/>
          </p:spPr>
          <p:txBody>
            <a:bodyPr wrap="none" lIns="0" tIns="0" rIns="0" bIns="0">
              <a:spAutoFit/>
            </a:bodyPr>
            <a:lstStyle/>
            <a:p>
              <a:pPr algn="ctr"/>
              <a:r>
                <a:rPr lang="en-US" altLang="zh-CN" sz="1800">
                  <a:solidFill>
                    <a:schemeClr val="folHlink"/>
                  </a:solidFill>
                  <a:ea typeface="宋体" panose="02010600030101010101" pitchFamily="2" charset="-122"/>
                </a:rPr>
                <a:t>&lt;&lt;entity&gt;&gt;</a:t>
              </a:r>
              <a:endParaRPr lang="en-US" altLang="zh-CN" sz="1800">
                <a:solidFill>
                  <a:schemeClr val="folHlink"/>
                </a:solidFill>
                <a:ea typeface="宋体" panose="02010600030101010101" pitchFamily="2" charset="-122"/>
              </a:endParaRPr>
            </a:p>
          </p:txBody>
        </p:sp>
      </p:grpSp>
      <p:grpSp>
        <p:nvGrpSpPr>
          <p:cNvPr id="366649" name="Group 57"/>
          <p:cNvGrpSpPr/>
          <p:nvPr/>
        </p:nvGrpSpPr>
        <p:grpSpPr bwMode="auto">
          <a:xfrm>
            <a:off x="5357813" y="4470400"/>
            <a:ext cx="1466850" cy="785813"/>
            <a:chOff x="3487" y="2816"/>
            <a:chExt cx="924" cy="495"/>
          </a:xfrm>
        </p:grpSpPr>
        <p:grpSp>
          <p:nvGrpSpPr>
            <p:cNvPr id="366650" name="Group 58"/>
            <p:cNvGrpSpPr/>
            <p:nvPr/>
          </p:nvGrpSpPr>
          <p:grpSpPr bwMode="auto">
            <a:xfrm>
              <a:off x="3487" y="2816"/>
              <a:ext cx="924" cy="495"/>
              <a:chOff x="144" y="1440"/>
              <a:chExt cx="881" cy="510"/>
            </a:xfrm>
          </p:grpSpPr>
          <p:sp>
            <p:nvSpPr>
              <p:cNvPr id="366651" name="Rectangle 59"/>
              <p:cNvSpPr>
                <a:spLocks noChangeArrowheads="1"/>
              </p:cNvSpPr>
              <p:nvPr/>
            </p:nvSpPr>
            <p:spPr bwMode="auto">
              <a:xfrm>
                <a:off x="144" y="1440"/>
                <a:ext cx="881" cy="510"/>
              </a:xfrm>
              <a:prstGeom prst="rect">
                <a:avLst/>
              </a:prstGeom>
              <a:noFill/>
              <a:ln w="28575">
                <a:solidFill>
                  <a:schemeClr val="folHlink"/>
                </a:solidFill>
                <a:miter lim="800000"/>
                <a:headEnd type="none" w="sm" len="sm"/>
                <a:tailEnd type="none" w="lg" len="lg"/>
              </a:ln>
              <a:effectLst/>
            </p:spPr>
            <p:txBody>
              <a:bodyPr wrap="none" lIns="0" tIns="0" rIns="0" bIns="0" anchor="ctr">
                <a:spAutoFit/>
              </a:bodyPr>
              <a:lstStyle/>
              <a:p>
                <a:endParaRPr lang="en-US"/>
              </a:p>
            </p:txBody>
          </p:sp>
          <p:sp>
            <p:nvSpPr>
              <p:cNvPr id="366652" name="Line 60"/>
              <p:cNvSpPr>
                <a:spLocks noChangeShapeType="1"/>
              </p:cNvSpPr>
              <p:nvPr/>
            </p:nvSpPr>
            <p:spPr bwMode="auto">
              <a:xfrm>
                <a:off x="144" y="1810"/>
                <a:ext cx="881" cy="0"/>
              </a:xfrm>
              <a:prstGeom prst="line">
                <a:avLst/>
              </a:prstGeom>
              <a:noFill/>
              <a:ln w="28575">
                <a:solidFill>
                  <a:schemeClr val="folHlink"/>
                </a:solidFill>
                <a:round/>
                <a:headEnd type="none" w="sm" len="sm"/>
                <a:tailEnd type="none" w="lg" len="lg"/>
              </a:ln>
              <a:effectLst/>
            </p:spPr>
            <p:txBody>
              <a:bodyPr wrap="none" lIns="0" tIns="0" rIns="0" bIns="0" anchor="ctr">
                <a:spAutoFit/>
              </a:bodyPr>
              <a:lstStyle/>
              <a:p>
                <a:endParaRPr lang="en-US"/>
              </a:p>
            </p:txBody>
          </p:sp>
          <p:sp>
            <p:nvSpPr>
              <p:cNvPr id="366653" name="Line 61"/>
              <p:cNvSpPr>
                <a:spLocks noChangeShapeType="1"/>
              </p:cNvSpPr>
              <p:nvPr/>
            </p:nvSpPr>
            <p:spPr bwMode="auto">
              <a:xfrm>
                <a:off x="144" y="1680"/>
                <a:ext cx="881" cy="0"/>
              </a:xfrm>
              <a:prstGeom prst="line">
                <a:avLst/>
              </a:prstGeom>
              <a:noFill/>
              <a:ln w="28575">
                <a:solidFill>
                  <a:schemeClr val="folHlink"/>
                </a:solidFill>
                <a:round/>
                <a:headEnd type="none" w="sm" len="sm"/>
                <a:tailEnd type="none" w="lg" len="lg"/>
              </a:ln>
              <a:effectLst/>
            </p:spPr>
            <p:txBody>
              <a:bodyPr lIns="0" tIns="0" rIns="0" bIns="0" anchor="ctr">
                <a:spAutoFit/>
              </a:bodyPr>
              <a:lstStyle/>
              <a:p>
                <a:endParaRPr lang="en-US"/>
              </a:p>
            </p:txBody>
          </p:sp>
        </p:grpSp>
        <p:sp>
          <p:nvSpPr>
            <p:cNvPr id="366654" name="Text Box 62"/>
            <p:cNvSpPr txBox="1">
              <a:spLocks noChangeArrowheads="1"/>
            </p:cNvSpPr>
            <p:nvPr/>
          </p:nvSpPr>
          <p:spPr bwMode="auto">
            <a:xfrm>
              <a:off x="3611" y="2852"/>
              <a:ext cx="680" cy="173"/>
            </a:xfrm>
            <a:prstGeom prst="rect">
              <a:avLst/>
            </a:prstGeom>
            <a:noFill/>
            <a:ln w="28575">
              <a:noFill/>
              <a:miter lim="800000"/>
              <a:headEnd type="none" w="sm" len="sm"/>
              <a:tailEnd type="none" w="lg" len="lg"/>
            </a:ln>
            <a:effectLst/>
          </p:spPr>
          <p:txBody>
            <a:bodyPr wrap="none" lIns="0" tIns="0" rIns="0" bIns="0">
              <a:spAutoFit/>
            </a:bodyPr>
            <a:lstStyle/>
            <a:p>
              <a:pPr algn="ctr"/>
              <a:r>
                <a:rPr lang="en-US" altLang="zh-CN" sz="1800">
                  <a:solidFill>
                    <a:schemeClr val="folHlink"/>
                  </a:solidFill>
                  <a:ea typeface="宋体" panose="02010600030101010101" pitchFamily="2" charset="-122"/>
                </a:rPr>
                <a:t>&lt;&lt;entity&gt;&gt;</a:t>
              </a:r>
              <a:endParaRPr lang="en-US" altLang="zh-CN" sz="1800">
                <a:solidFill>
                  <a:schemeClr val="folHlink"/>
                </a:solidFill>
                <a:ea typeface="宋体" panose="02010600030101010101" pitchFamily="2" charset="-122"/>
              </a:endParaRPr>
            </a:p>
          </p:txBody>
        </p:sp>
      </p:grpSp>
      <p:sp>
        <p:nvSpPr>
          <p:cNvPr id="366658" name="Text Box 66"/>
          <p:cNvSpPr txBox="1">
            <a:spLocks noChangeArrowheads="1"/>
          </p:cNvSpPr>
          <p:nvPr/>
        </p:nvSpPr>
        <p:spPr bwMode="auto">
          <a:xfrm>
            <a:off x="7778750" y="2644775"/>
            <a:ext cx="939800" cy="382588"/>
          </a:xfrm>
          <a:prstGeom prst="rect">
            <a:avLst/>
          </a:prstGeom>
          <a:noFill/>
          <a:ln w="9525">
            <a:noFill/>
            <a:miter lim="800000"/>
          </a:ln>
          <a:effectLst/>
        </p:spPr>
        <p:txBody>
          <a:bodyPr wrap="none" lIns="107950" tIns="53975" rIns="107950" bIns="53975">
            <a:spAutoFit/>
          </a:bodyPr>
          <a:lstStyle/>
          <a:p>
            <a:r>
              <a:rPr lang="en-US" altLang="zh-CN" sz="1800">
                <a:solidFill>
                  <a:schemeClr val="folHlink"/>
                </a:solidFill>
                <a:ea typeface="宋体" panose="02010600030101010101" pitchFamily="2" charset="-122"/>
              </a:rPr>
              <a:t>Actor 2</a:t>
            </a:r>
            <a:endParaRPr lang="en-US" altLang="zh-CN" sz="1800">
              <a:solidFill>
                <a:schemeClr val="folHlink"/>
              </a:solidFill>
              <a:ea typeface="宋体" panose="02010600030101010101" pitchFamily="2" charset="-122"/>
            </a:endParaRPr>
          </a:p>
        </p:txBody>
      </p:sp>
      <p:sp>
        <p:nvSpPr>
          <p:cNvPr id="366661" name="Line 69"/>
          <p:cNvSpPr>
            <a:spLocks noChangeShapeType="1"/>
          </p:cNvSpPr>
          <p:nvPr/>
        </p:nvSpPr>
        <p:spPr bwMode="auto">
          <a:xfrm>
            <a:off x="1311275" y="2389188"/>
            <a:ext cx="401638" cy="6350"/>
          </a:xfrm>
          <a:prstGeom prst="line">
            <a:avLst/>
          </a:prstGeom>
          <a:noFill/>
          <a:ln w="28575">
            <a:solidFill>
              <a:schemeClr val="folHlink"/>
            </a:solidFill>
            <a:round/>
            <a:headEnd type="none" w="sm" len="sm"/>
            <a:tailEnd type="none" w="lg" len="lg"/>
          </a:ln>
          <a:effectLst/>
        </p:spPr>
        <p:txBody>
          <a:bodyPr lIns="0" tIns="0" rIns="0" bIns="0" anchor="ctr">
            <a:spAutoFit/>
          </a:bodyPr>
          <a:lstStyle/>
          <a:p>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8654" name="Group 14"/>
          <p:cNvGrpSpPr/>
          <p:nvPr/>
        </p:nvGrpSpPr>
        <p:grpSpPr bwMode="auto">
          <a:xfrm>
            <a:off x="1524000" y="2220875"/>
            <a:ext cx="2463800" cy="962025"/>
            <a:chOff x="1824" y="1488"/>
            <a:chExt cx="1344" cy="576"/>
          </a:xfrm>
        </p:grpSpPr>
        <p:grpSp>
          <p:nvGrpSpPr>
            <p:cNvPr id="368655" name="Group 15"/>
            <p:cNvGrpSpPr/>
            <p:nvPr/>
          </p:nvGrpSpPr>
          <p:grpSpPr bwMode="auto">
            <a:xfrm>
              <a:off x="2336" y="1488"/>
              <a:ext cx="320" cy="403"/>
              <a:chOff x="7654" y="3380"/>
              <a:chExt cx="554" cy="754"/>
            </a:xfrm>
          </p:grpSpPr>
          <p:sp>
            <p:nvSpPr>
              <p:cNvPr id="368656" name="Oval 16"/>
              <p:cNvSpPr>
                <a:spLocks noChangeArrowheads="1"/>
              </p:cNvSpPr>
              <p:nvPr/>
            </p:nvSpPr>
            <p:spPr bwMode="auto">
              <a:xfrm>
                <a:off x="7805" y="3380"/>
                <a:ext cx="253" cy="248"/>
              </a:xfrm>
              <a:prstGeom prst="ellipse">
                <a:avLst/>
              </a:prstGeom>
              <a:noFill/>
              <a:ln w="28575">
                <a:solidFill>
                  <a:schemeClr val="tx1"/>
                </a:solidFill>
                <a:round/>
              </a:ln>
            </p:spPr>
            <p:txBody>
              <a:bodyPr/>
              <a:lstStyle/>
              <a:p>
                <a:endParaRPr lang="en-US"/>
              </a:p>
            </p:txBody>
          </p:sp>
          <p:sp>
            <p:nvSpPr>
              <p:cNvPr id="368657" name="Line 17"/>
              <p:cNvSpPr>
                <a:spLocks noChangeShapeType="1"/>
              </p:cNvSpPr>
              <p:nvPr/>
            </p:nvSpPr>
            <p:spPr bwMode="auto">
              <a:xfrm>
                <a:off x="7931" y="3630"/>
                <a:ext cx="1" cy="232"/>
              </a:xfrm>
              <a:prstGeom prst="line">
                <a:avLst/>
              </a:prstGeom>
              <a:noFill/>
              <a:ln w="28575">
                <a:solidFill>
                  <a:schemeClr val="tx1"/>
                </a:solidFill>
                <a:round/>
              </a:ln>
            </p:spPr>
            <p:txBody>
              <a:bodyPr/>
              <a:lstStyle/>
              <a:p>
                <a:endParaRPr lang="en-US"/>
              </a:p>
            </p:txBody>
          </p:sp>
          <p:sp>
            <p:nvSpPr>
              <p:cNvPr id="368658" name="Line 18"/>
              <p:cNvSpPr>
                <a:spLocks noChangeShapeType="1"/>
              </p:cNvSpPr>
              <p:nvPr/>
            </p:nvSpPr>
            <p:spPr bwMode="auto">
              <a:xfrm>
                <a:off x="7731" y="3695"/>
                <a:ext cx="401" cy="1"/>
              </a:xfrm>
              <a:prstGeom prst="line">
                <a:avLst/>
              </a:prstGeom>
              <a:noFill/>
              <a:ln w="28575">
                <a:solidFill>
                  <a:schemeClr val="tx1"/>
                </a:solidFill>
                <a:round/>
              </a:ln>
            </p:spPr>
            <p:txBody>
              <a:bodyPr/>
              <a:lstStyle/>
              <a:p>
                <a:endParaRPr lang="en-US"/>
              </a:p>
            </p:txBody>
          </p:sp>
          <p:sp>
            <p:nvSpPr>
              <p:cNvPr id="368659" name="Freeform 19"/>
              <p:cNvSpPr/>
              <p:nvPr/>
            </p:nvSpPr>
            <p:spPr bwMode="auto">
              <a:xfrm>
                <a:off x="7654" y="3862"/>
                <a:ext cx="554" cy="272"/>
              </a:xfrm>
              <a:custGeom>
                <a:avLst/>
                <a:gdLst/>
                <a:ahLst/>
                <a:cxnLst>
                  <a:cxn ang="0">
                    <a:pos x="0" y="54"/>
                  </a:cxn>
                  <a:cxn ang="0">
                    <a:pos x="54" y="0"/>
                  </a:cxn>
                  <a:cxn ang="0">
                    <a:pos x="108" y="54"/>
                  </a:cxn>
                </a:cxnLst>
                <a:rect l="0" t="0" r="r" b="b"/>
                <a:pathLst>
                  <a:path w="108" h="54">
                    <a:moveTo>
                      <a:pt x="0" y="54"/>
                    </a:moveTo>
                    <a:lnTo>
                      <a:pt x="54" y="0"/>
                    </a:lnTo>
                    <a:lnTo>
                      <a:pt x="108" y="54"/>
                    </a:lnTo>
                  </a:path>
                </a:pathLst>
              </a:custGeom>
              <a:noFill/>
              <a:ln w="28575" cmpd="sng">
                <a:solidFill>
                  <a:schemeClr val="tx1"/>
                </a:solidFill>
                <a:prstDash val="solid"/>
                <a:round/>
              </a:ln>
            </p:spPr>
            <p:txBody>
              <a:bodyPr/>
              <a:lstStyle/>
              <a:p>
                <a:endParaRPr lang="en-US"/>
              </a:p>
            </p:txBody>
          </p:sp>
        </p:grpSp>
        <p:sp>
          <p:nvSpPr>
            <p:cNvPr id="368660" name="Text Box 20"/>
            <p:cNvSpPr txBox="1">
              <a:spLocks noChangeArrowheads="1"/>
            </p:cNvSpPr>
            <p:nvPr/>
          </p:nvSpPr>
          <p:spPr bwMode="auto">
            <a:xfrm>
              <a:off x="1824" y="1872"/>
              <a:ext cx="1344" cy="192"/>
            </a:xfrm>
            <a:prstGeom prst="rect">
              <a:avLst/>
            </a:prstGeom>
            <a:noFill/>
            <a:ln w="12700">
              <a:noFill/>
              <a:miter lim="800000"/>
              <a:headEnd type="none" w="sm" len="sm"/>
              <a:tailEnd type="none" w="lg" len="lg"/>
            </a:ln>
            <a:effectLst/>
          </p:spPr>
          <p:txBody>
            <a:bodyPr>
              <a:spAutoFit/>
            </a:bodyPr>
            <a:lstStyle/>
            <a:p>
              <a:pPr algn="ctr">
                <a:spcBef>
                  <a:spcPct val="50000"/>
                </a:spcBef>
              </a:pPr>
              <a:r>
                <a:rPr lang="en-US" altLang="zh-CN" sz="1500">
                  <a:ea typeface="宋体" panose="02010600030101010101" pitchFamily="2" charset="-122"/>
                </a:rPr>
                <a:t>Student</a:t>
              </a:r>
              <a:endParaRPr lang="en-US" altLang="zh-CN" sz="1500">
                <a:ea typeface="宋体" panose="02010600030101010101" pitchFamily="2" charset="-122"/>
              </a:endParaRPr>
            </a:p>
          </p:txBody>
        </p:sp>
      </p:grpSp>
      <p:sp>
        <p:nvSpPr>
          <p:cNvPr id="368643" name="Line 3"/>
          <p:cNvSpPr>
            <a:spLocks noChangeShapeType="1"/>
          </p:cNvSpPr>
          <p:nvPr/>
        </p:nvSpPr>
        <p:spPr bwMode="auto">
          <a:xfrm flipV="1">
            <a:off x="4994275" y="2584413"/>
            <a:ext cx="1343025" cy="0"/>
          </a:xfrm>
          <a:prstGeom prst="line">
            <a:avLst/>
          </a:prstGeom>
          <a:noFill/>
          <a:ln w="28575">
            <a:solidFill>
              <a:schemeClr val="tx1"/>
            </a:solidFill>
            <a:round/>
          </a:ln>
          <a:effectLst/>
        </p:spPr>
        <p:txBody>
          <a:bodyPr wrap="none" anchor="ctr"/>
          <a:lstStyle/>
          <a:p>
            <a:endParaRPr lang="en-US"/>
          </a:p>
        </p:txBody>
      </p:sp>
      <p:grpSp>
        <p:nvGrpSpPr>
          <p:cNvPr id="368644" name="Group 4"/>
          <p:cNvGrpSpPr/>
          <p:nvPr/>
        </p:nvGrpSpPr>
        <p:grpSpPr bwMode="auto">
          <a:xfrm>
            <a:off x="5499100" y="2233575"/>
            <a:ext cx="2463800" cy="962025"/>
            <a:chOff x="3840" y="1488"/>
            <a:chExt cx="1344" cy="576"/>
          </a:xfrm>
        </p:grpSpPr>
        <p:grpSp>
          <p:nvGrpSpPr>
            <p:cNvPr id="368645" name="Group 5"/>
            <p:cNvGrpSpPr/>
            <p:nvPr/>
          </p:nvGrpSpPr>
          <p:grpSpPr bwMode="auto">
            <a:xfrm>
              <a:off x="4272" y="1488"/>
              <a:ext cx="320" cy="403"/>
              <a:chOff x="7654" y="3380"/>
              <a:chExt cx="554" cy="754"/>
            </a:xfrm>
          </p:grpSpPr>
          <p:sp>
            <p:nvSpPr>
              <p:cNvPr id="368646" name="Oval 6"/>
              <p:cNvSpPr>
                <a:spLocks noChangeArrowheads="1"/>
              </p:cNvSpPr>
              <p:nvPr/>
            </p:nvSpPr>
            <p:spPr bwMode="auto">
              <a:xfrm>
                <a:off x="7805" y="3380"/>
                <a:ext cx="253" cy="248"/>
              </a:xfrm>
              <a:prstGeom prst="ellipse">
                <a:avLst/>
              </a:prstGeom>
              <a:noFill/>
              <a:ln w="28575">
                <a:solidFill>
                  <a:schemeClr val="tx1"/>
                </a:solidFill>
                <a:round/>
              </a:ln>
            </p:spPr>
            <p:txBody>
              <a:bodyPr/>
              <a:lstStyle/>
              <a:p>
                <a:endParaRPr lang="en-US"/>
              </a:p>
            </p:txBody>
          </p:sp>
          <p:sp>
            <p:nvSpPr>
              <p:cNvPr id="368647" name="Line 7"/>
              <p:cNvSpPr>
                <a:spLocks noChangeShapeType="1"/>
              </p:cNvSpPr>
              <p:nvPr/>
            </p:nvSpPr>
            <p:spPr bwMode="auto">
              <a:xfrm>
                <a:off x="7931" y="3630"/>
                <a:ext cx="1" cy="232"/>
              </a:xfrm>
              <a:prstGeom prst="line">
                <a:avLst/>
              </a:prstGeom>
              <a:noFill/>
              <a:ln w="28575">
                <a:solidFill>
                  <a:schemeClr val="tx1"/>
                </a:solidFill>
                <a:round/>
              </a:ln>
            </p:spPr>
            <p:txBody>
              <a:bodyPr/>
              <a:lstStyle/>
              <a:p>
                <a:endParaRPr lang="en-US"/>
              </a:p>
            </p:txBody>
          </p:sp>
          <p:sp>
            <p:nvSpPr>
              <p:cNvPr id="368648" name="Line 8"/>
              <p:cNvSpPr>
                <a:spLocks noChangeShapeType="1"/>
              </p:cNvSpPr>
              <p:nvPr/>
            </p:nvSpPr>
            <p:spPr bwMode="auto">
              <a:xfrm>
                <a:off x="7731" y="3695"/>
                <a:ext cx="401" cy="1"/>
              </a:xfrm>
              <a:prstGeom prst="line">
                <a:avLst/>
              </a:prstGeom>
              <a:noFill/>
              <a:ln w="28575">
                <a:solidFill>
                  <a:schemeClr val="tx1"/>
                </a:solidFill>
                <a:round/>
              </a:ln>
            </p:spPr>
            <p:txBody>
              <a:bodyPr/>
              <a:lstStyle/>
              <a:p>
                <a:endParaRPr lang="en-US"/>
              </a:p>
            </p:txBody>
          </p:sp>
          <p:sp>
            <p:nvSpPr>
              <p:cNvPr id="368649" name="Freeform 9"/>
              <p:cNvSpPr/>
              <p:nvPr/>
            </p:nvSpPr>
            <p:spPr bwMode="auto">
              <a:xfrm>
                <a:off x="7654" y="3862"/>
                <a:ext cx="554" cy="272"/>
              </a:xfrm>
              <a:custGeom>
                <a:avLst/>
                <a:gdLst/>
                <a:ahLst/>
                <a:cxnLst>
                  <a:cxn ang="0">
                    <a:pos x="0" y="54"/>
                  </a:cxn>
                  <a:cxn ang="0">
                    <a:pos x="54" y="0"/>
                  </a:cxn>
                  <a:cxn ang="0">
                    <a:pos x="108" y="54"/>
                  </a:cxn>
                </a:cxnLst>
                <a:rect l="0" t="0" r="r" b="b"/>
                <a:pathLst>
                  <a:path w="108" h="54">
                    <a:moveTo>
                      <a:pt x="0" y="54"/>
                    </a:moveTo>
                    <a:lnTo>
                      <a:pt x="54" y="0"/>
                    </a:lnTo>
                    <a:lnTo>
                      <a:pt x="108" y="54"/>
                    </a:lnTo>
                  </a:path>
                </a:pathLst>
              </a:custGeom>
              <a:noFill/>
              <a:ln w="28575" cmpd="sng">
                <a:solidFill>
                  <a:schemeClr val="tx1"/>
                </a:solidFill>
                <a:prstDash val="solid"/>
                <a:round/>
              </a:ln>
            </p:spPr>
            <p:txBody>
              <a:bodyPr/>
              <a:lstStyle/>
              <a:p>
                <a:endParaRPr lang="en-US"/>
              </a:p>
            </p:txBody>
          </p:sp>
        </p:grpSp>
        <p:sp>
          <p:nvSpPr>
            <p:cNvPr id="368650" name="Text Box 10"/>
            <p:cNvSpPr txBox="1">
              <a:spLocks noChangeArrowheads="1"/>
            </p:cNvSpPr>
            <p:nvPr/>
          </p:nvSpPr>
          <p:spPr bwMode="auto">
            <a:xfrm>
              <a:off x="3840" y="1872"/>
              <a:ext cx="1344" cy="192"/>
            </a:xfrm>
            <a:prstGeom prst="rect">
              <a:avLst/>
            </a:prstGeom>
            <a:noFill/>
            <a:ln w="12700">
              <a:noFill/>
              <a:miter lim="800000"/>
              <a:headEnd type="none" w="sm" len="sm"/>
              <a:tailEnd type="none" w="lg" len="lg"/>
            </a:ln>
            <a:effectLst/>
          </p:spPr>
          <p:txBody>
            <a:bodyPr>
              <a:spAutoFit/>
            </a:bodyPr>
            <a:lstStyle/>
            <a:p>
              <a:pPr algn="ctr">
                <a:spcBef>
                  <a:spcPct val="50000"/>
                </a:spcBef>
              </a:pPr>
              <a:r>
                <a:rPr lang="en-US" altLang="zh-CN" sz="1500">
                  <a:ea typeface="宋体" panose="02010600030101010101" pitchFamily="2" charset="-122"/>
                </a:rPr>
                <a:t>Course Catalog</a:t>
              </a:r>
              <a:endParaRPr lang="en-US" altLang="zh-CN" sz="1500">
                <a:ea typeface="宋体" panose="02010600030101010101" pitchFamily="2" charset="-122"/>
              </a:endParaRPr>
            </a:p>
          </p:txBody>
        </p:sp>
      </p:grpSp>
      <p:grpSp>
        <p:nvGrpSpPr>
          <p:cNvPr id="368651" name="Group 11"/>
          <p:cNvGrpSpPr/>
          <p:nvPr/>
        </p:nvGrpSpPr>
        <p:grpSpPr bwMode="auto">
          <a:xfrm>
            <a:off x="3371850" y="2381213"/>
            <a:ext cx="2289175" cy="801687"/>
            <a:chOff x="2784" y="1584"/>
            <a:chExt cx="1248" cy="480"/>
          </a:xfrm>
        </p:grpSpPr>
        <p:sp>
          <p:nvSpPr>
            <p:cNvPr id="368652" name="Oval 12"/>
            <p:cNvSpPr>
              <a:spLocks noChangeArrowheads="1"/>
            </p:cNvSpPr>
            <p:nvPr/>
          </p:nvSpPr>
          <p:spPr bwMode="auto">
            <a:xfrm>
              <a:off x="3168" y="1584"/>
              <a:ext cx="499" cy="230"/>
            </a:xfrm>
            <a:prstGeom prst="ellipse">
              <a:avLst/>
            </a:prstGeom>
            <a:noFill/>
            <a:ln w="28575">
              <a:solidFill>
                <a:schemeClr val="tx1"/>
              </a:solidFill>
              <a:round/>
              <a:headEnd type="none" w="sm" len="sm"/>
              <a:tailEnd type="none" w="lg" len="lg"/>
            </a:ln>
            <a:effectLst/>
          </p:spPr>
          <p:txBody>
            <a:bodyPr wrap="none" anchor="ctr"/>
            <a:lstStyle/>
            <a:p>
              <a:endParaRPr lang="en-US"/>
            </a:p>
          </p:txBody>
        </p:sp>
        <p:sp>
          <p:nvSpPr>
            <p:cNvPr id="368653" name="Text Box 13"/>
            <p:cNvSpPr txBox="1">
              <a:spLocks noChangeArrowheads="1"/>
            </p:cNvSpPr>
            <p:nvPr/>
          </p:nvSpPr>
          <p:spPr bwMode="auto">
            <a:xfrm>
              <a:off x="2784" y="1872"/>
              <a:ext cx="1248" cy="192"/>
            </a:xfrm>
            <a:prstGeom prst="rect">
              <a:avLst/>
            </a:prstGeom>
            <a:noFill/>
            <a:ln w="12700">
              <a:noFill/>
              <a:miter lim="800000"/>
              <a:headEnd type="none" w="sm" len="sm"/>
              <a:tailEnd type="none" w="lg" len="lg"/>
            </a:ln>
            <a:effectLst/>
          </p:spPr>
          <p:txBody>
            <a:bodyPr>
              <a:spAutoFit/>
            </a:bodyPr>
            <a:lstStyle/>
            <a:p>
              <a:pPr algn="ctr">
                <a:spcBef>
                  <a:spcPct val="50000"/>
                </a:spcBef>
              </a:pPr>
              <a:r>
                <a:rPr lang="en-US" altLang="zh-CN" sz="1500" dirty="0">
                  <a:ea typeface="宋体" panose="02010600030101010101" pitchFamily="2" charset="-122"/>
                </a:rPr>
                <a:t>Register for Courses</a:t>
              </a:r>
              <a:endParaRPr lang="en-US" altLang="zh-CN" sz="1500" dirty="0">
                <a:ea typeface="宋体" panose="02010600030101010101" pitchFamily="2" charset="-122"/>
              </a:endParaRPr>
            </a:p>
          </p:txBody>
        </p:sp>
      </p:grpSp>
      <p:sp>
        <p:nvSpPr>
          <p:cNvPr id="368661" name="Line 21"/>
          <p:cNvSpPr>
            <a:spLocks noChangeShapeType="1"/>
          </p:cNvSpPr>
          <p:nvPr/>
        </p:nvSpPr>
        <p:spPr bwMode="auto">
          <a:xfrm>
            <a:off x="3095625" y="2571713"/>
            <a:ext cx="968375" cy="0"/>
          </a:xfrm>
          <a:prstGeom prst="line">
            <a:avLst/>
          </a:prstGeom>
          <a:noFill/>
          <a:ln w="28575">
            <a:solidFill>
              <a:schemeClr val="tx1"/>
            </a:solidFill>
            <a:round/>
            <a:tailEnd type="arrow" w="med" len="med"/>
          </a:ln>
          <a:effectLst/>
        </p:spPr>
        <p:txBody>
          <a:bodyPr wrap="none" anchor="ctr"/>
          <a:lstStyle/>
          <a:p>
            <a:endParaRPr lang="en-US"/>
          </a:p>
        </p:txBody>
      </p:sp>
      <p:sp>
        <p:nvSpPr>
          <p:cNvPr id="368662" name="Line 22"/>
          <p:cNvSpPr>
            <a:spLocks noChangeShapeType="1"/>
          </p:cNvSpPr>
          <p:nvPr/>
        </p:nvSpPr>
        <p:spPr bwMode="auto">
          <a:xfrm flipH="1">
            <a:off x="2438400" y="2830475"/>
            <a:ext cx="1066800" cy="1524000"/>
          </a:xfrm>
          <a:prstGeom prst="line">
            <a:avLst/>
          </a:prstGeom>
          <a:noFill/>
          <a:ln w="28575">
            <a:solidFill>
              <a:schemeClr val="hlink"/>
            </a:solidFill>
            <a:round/>
            <a:tailEnd type="triangle" w="med" len="med"/>
          </a:ln>
          <a:effectLst/>
        </p:spPr>
        <p:txBody>
          <a:bodyPr wrap="none" lIns="107950" tIns="53975" rIns="107950" bIns="53975" anchor="ctr"/>
          <a:lstStyle/>
          <a:p>
            <a:endParaRPr lang="en-US"/>
          </a:p>
        </p:txBody>
      </p:sp>
      <p:sp>
        <p:nvSpPr>
          <p:cNvPr id="368663" name="Line 23"/>
          <p:cNvSpPr>
            <a:spLocks noChangeShapeType="1"/>
          </p:cNvSpPr>
          <p:nvPr/>
        </p:nvSpPr>
        <p:spPr bwMode="auto">
          <a:xfrm>
            <a:off x="5410200" y="2830475"/>
            <a:ext cx="1066800" cy="1524000"/>
          </a:xfrm>
          <a:prstGeom prst="line">
            <a:avLst/>
          </a:prstGeom>
          <a:noFill/>
          <a:ln w="28575">
            <a:solidFill>
              <a:schemeClr val="hlink"/>
            </a:solidFill>
            <a:round/>
            <a:tailEnd type="triangle" w="med" len="med"/>
          </a:ln>
          <a:effectLst/>
        </p:spPr>
        <p:txBody>
          <a:bodyPr wrap="none" lIns="107950" tIns="53975" rIns="107950" bIns="53975" anchor="ctr"/>
          <a:lstStyle/>
          <a:p>
            <a:endParaRPr lang="en-US"/>
          </a:p>
        </p:txBody>
      </p:sp>
      <p:sp>
        <p:nvSpPr>
          <p:cNvPr id="368678" name="Rectangle 38"/>
          <p:cNvSpPr>
            <a:spLocks noGrp="1" noChangeArrowheads="1"/>
          </p:cNvSpPr>
          <p:nvPr>
            <p:ph idx="1"/>
          </p:nvPr>
        </p:nvSpPr>
        <p:spPr/>
        <p:txBody>
          <a:bodyPr/>
          <a:lstStyle/>
          <a:p>
            <a:r>
              <a:rPr lang="en-US" altLang="zh-CN">
                <a:ea typeface="宋体" panose="02010600030101010101" pitchFamily="2" charset="-122"/>
              </a:rPr>
              <a:t>One boundary class per actor/use case pair</a:t>
            </a:r>
            <a:endParaRPr lang="en-US" altLang="zh-CN">
              <a:ea typeface="宋体" panose="02010600030101010101" pitchFamily="2" charset="-122"/>
            </a:endParaRPr>
          </a:p>
        </p:txBody>
      </p:sp>
      <p:sp>
        <p:nvSpPr>
          <p:cNvPr id="368677" name="Rectangle 37"/>
          <p:cNvSpPr>
            <a:spLocks noGrp="1" noChangeArrowheads="1"/>
          </p:cNvSpPr>
          <p:nvPr>
            <p:ph type="title"/>
          </p:nvPr>
        </p:nvSpPr>
        <p:spPr/>
        <p:txBody>
          <a:bodyPr>
            <a:normAutofit fontScale="90000"/>
          </a:bodyPr>
          <a:lstStyle/>
          <a:p>
            <a:r>
              <a:rPr lang="en-US" altLang="zh-CN">
                <a:ea typeface="宋体" panose="02010600030101010101" pitchFamily="2" charset="-122"/>
              </a:rPr>
              <a:t>Example: Finding Boundary Classes</a:t>
            </a:r>
            <a:endParaRPr lang="en-US" altLang="zh-CN">
              <a:ea typeface="宋体" panose="02010600030101010101" pitchFamily="2" charset="-122"/>
            </a:endParaRPr>
          </a:p>
        </p:txBody>
      </p:sp>
      <p:grpSp>
        <p:nvGrpSpPr>
          <p:cNvPr id="368688" name="Group 48"/>
          <p:cNvGrpSpPr/>
          <p:nvPr/>
        </p:nvGrpSpPr>
        <p:grpSpPr bwMode="auto">
          <a:xfrm>
            <a:off x="990600" y="4430675"/>
            <a:ext cx="2290763" cy="1285875"/>
            <a:chOff x="1594" y="2649"/>
            <a:chExt cx="1051" cy="578"/>
          </a:xfrm>
        </p:grpSpPr>
        <p:sp>
          <p:nvSpPr>
            <p:cNvPr id="368680" name="Oval 40"/>
            <p:cNvSpPr>
              <a:spLocks noChangeArrowheads="1"/>
            </p:cNvSpPr>
            <p:nvPr/>
          </p:nvSpPr>
          <p:spPr bwMode="auto">
            <a:xfrm>
              <a:off x="2012" y="2649"/>
              <a:ext cx="354" cy="347"/>
            </a:xfrm>
            <a:prstGeom prst="ellipse">
              <a:avLst/>
            </a:prstGeom>
            <a:noFill/>
            <a:ln w="25400">
              <a:solidFill>
                <a:srgbClr val="00CCFF"/>
              </a:solidFill>
              <a:round/>
            </a:ln>
          </p:spPr>
          <p:txBody>
            <a:bodyPr/>
            <a:lstStyle/>
            <a:p>
              <a:endParaRPr lang="en-US"/>
            </a:p>
          </p:txBody>
        </p:sp>
        <p:sp>
          <p:nvSpPr>
            <p:cNvPr id="368681" name="Line 41"/>
            <p:cNvSpPr>
              <a:spLocks noChangeShapeType="1"/>
            </p:cNvSpPr>
            <p:nvPr/>
          </p:nvSpPr>
          <p:spPr bwMode="auto">
            <a:xfrm>
              <a:off x="1842" y="2734"/>
              <a:ext cx="1" cy="177"/>
            </a:xfrm>
            <a:prstGeom prst="line">
              <a:avLst/>
            </a:prstGeom>
            <a:noFill/>
            <a:ln w="25400">
              <a:solidFill>
                <a:srgbClr val="00CCFF"/>
              </a:solidFill>
              <a:round/>
            </a:ln>
          </p:spPr>
          <p:txBody>
            <a:bodyPr/>
            <a:lstStyle/>
            <a:p>
              <a:endParaRPr lang="en-US"/>
            </a:p>
          </p:txBody>
        </p:sp>
        <p:sp>
          <p:nvSpPr>
            <p:cNvPr id="368682" name="Line 42"/>
            <p:cNvSpPr>
              <a:spLocks noChangeShapeType="1"/>
            </p:cNvSpPr>
            <p:nvPr/>
          </p:nvSpPr>
          <p:spPr bwMode="auto">
            <a:xfrm>
              <a:off x="1849" y="2819"/>
              <a:ext cx="163" cy="1"/>
            </a:xfrm>
            <a:prstGeom prst="line">
              <a:avLst/>
            </a:prstGeom>
            <a:noFill/>
            <a:ln w="25400">
              <a:solidFill>
                <a:srgbClr val="00CCFF"/>
              </a:solidFill>
              <a:round/>
            </a:ln>
          </p:spPr>
          <p:txBody>
            <a:bodyPr/>
            <a:lstStyle/>
            <a:p>
              <a:endParaRPr lang="en-US"/>
            </a:p>
          </p:txBody>
        </p:sp>
        <p:sp>
          <p:nvSpPr>
            <p:cNvPr id="368683" name="Rectangle 43"/>
            <p:cNvSpPr>
              <a:spLocks noChangeArrowheads="1"/>
            </p:cNvSpPr>
            <p:nvPr/>
          </p:nvSpPr>
          <p:spPr bwMode="auto">
            <a:xfrm>
              <a:off x="1594" y="3117"/>
              <a:ext cx="1051" cy="110"/>
            </a:xfrm>
            <a:prstGeom prst="rect">
              <a:avLst/>
            </a:prstGeom>
            <a:noFill/>
            <a:ln w="9525">
              <a:noFill/>
              <a:miter lim="800000"/>
            </a:ln>
          </p:spPr>
          <p:txBody>
            <a:bodyPr wrap="none" lIns="0" tIns="0" rIns="0" bIns="0">
              <a:spAutoFit/>
            </a:bodyPr>
            <a:lstStyle/>
            <a:p>
              <a:r>
                <a:rPr lang="en-US" altLang="zh-CN" sz="1600">
                  <a:ea typeface="宋体" panose="02010600030101010101" pitchFamily="2" charset="-122"/>
                </a:rPr>
                <a:t>RegisterForCoursesForm</a:t>
              </a:r>
              <a:endParaRPr lang="en-US" altLang="zh-CN" sz="1600">
                <a:ea typeface="宋体" panose="02010600030101010101" pitchFamily="2" charset="-122"/>
              </a:endParaRPr>
            </a:p>
          </p:txBody>
        </p:sp>
      </p:grpSp>
      <p:grpSp>
        <p:nvGrpSpPr>
          <p:cNvPr id="368689" name="Group 49"/>
          <p:cNvGrpSpPr/>
          <p:nvPr/>
        </p:nvGrpSpPr>
        <p:grpSpPr bwMode="auto">
          <a:xfrm>
            <a:off x="5589588" y="4506875"/>
            <a:ext cx="2030412" cy="1244600"/>
            <a:chOff x="3217" y="2684"/>
            <a:chExt cx="904" cy="581"/>
          </a:xfrm>
        </p:grpSpPr>
        <p:sp>
          <p:nvSpPr>
            <p:cNvPr id="368684" name="Oval 44"/>
            <p:cNvSpPr>
              <a:spLocks noChangeArrowheads="1"/>
            </p:cNvSpPr>
            <p:nvPr/>
          </p:nvSpPr>
          <p:spPr bwMode="auto">
            <a:xfrm>
              <a:off x="3571" y="2684"/>
              <a:ext cx="347" cy="347"/>
            </a:xfrm>
            <a:prstGeom prst="ellipse">
              <a:avLst/>
            </a:prstGeom>
            <a:noFill/>
            <a:ln w="25400">
              <a:solidFill>
                <a:srgbClr val="00CCFF"/>
              </a:solidFill>
              <a:round/>
            </a:ln>
          </p:spPr>
          <p:txBody>
            <a:bodyPr/>
            <a:lstStyle/>
            <a:p>
              <a:endParaRPr lang="en-US"/>
            </a:p>
          </p:txBody>
        </p:sp>
        <p:sp>
          <p:nvSpPr>
            <p:cNvPr id="368685" name="Line 45"/>
            <p:cNvSpPr>
              <a:spLocks noChangeShapeType="1"/>
            </p:cNvSpPr>
            <p:nvPr/>
          </p:nvSpPr>
          <p:spPr bwMode="auto">
            <a:xfrm>
              <a:off x="3401" y="2769"/>
              <a:ext cx="1" cy="177"/>
            </a:xfrm>
            <a:prstGeom prst="line">
              <a:avLst/>
            </a:prstGeom>
            <a:noFill/>
            <a:ln w="25400">
              <a:solidFill>
                <a:srgbClr val="00CCFF"/>
              </a:solidFill>
              <a:round/>
            </a:ln>
          </p:spPr>
          <p:txBody>
            <a:bodyPr/>
            <a:lstStyle/>
            <a:p>
              <a:endParaRPr lang="en-US"/>
            </a:p>
          </p:txBody>
        </p:sp>
        <p:sp>
          <p:nvSpPr>
            <p:cNvPr id="368686" name="Line 46"/>
            <p:cNvSpPr>
              <a:spLocks noChangeShapeType="1"/>
            </p:cNvSpPr>
            <p:nvPr/>
          </p:nvSpPr>
          <p:spPr bwMode="auto">
            <a:xfrm>
              <a:off x="3401" y="2854"/>
              <a:ext cx="170" cy="1"/>
            </a:xfrm>
            <a:prstGeom prst="line">
              <a:avLst/>
            </a:prstGeom>
            <a:noFill/>
            <a:ln w="25400">
              <a:solidFill>
                <a:srgbClr val="00CCFF"/>
              </a:solidFill>
              <a:round/>
            </a:ln>
          </p:spPr>
          <p:txBody>
            <a:bodyPr/>
            <a:lstStyle/>
            <a:p>
              <a:endParaRPr lang="en-US"/>
            </a:p>
          </p:txBody>
        </p:sp>
        <p:sp>
          <p:nvSpPr>
            <p:cNvPr id="368687" name="Rectangle 47"/>
            <p:cNvSpPr>
              <a:spLocks noChangeArrowheads="1"/>
            </p:cNvSpPr>
            <p:nvPr/>
          </p:nvSpPr>
          <p:spPr bwMode="auto">
            <a:xfrm>
              <a:off x="3217" y="3151"/>
              <a:ext cx="904" cy="114"/>
            </a:xfrm>
            <a:prstGeom prst="rect">
              <a:avLst/>
            </a:prstGeom>
            <a:noFill/>
            <a:ln w="9525">
              <a:noFill/>
              <a:miter lim="800000"/>
            </a:ln>
          </p:spPr>
          <p:txBody>
            <a:bodyPr wrap="none" lIns="0" tIns="0" rIns="0" bIns="0">
              <a:spAutoFit/>
            </a:bodyPr>
            <a:lstStyle/>
            <a:p>
              <a:r>
                <a:rPr lang="en-US" altLang="zh-CN" sz="1600">
                  <a:ea typeface="宋体" panose="02010600030101010101" pitchFamily="2" charset="-122"/>
                </a:rPr>
                <a:t>CourseCatalogSystem</a:t>
              </a:r>
              <a:endParaRPr lang="en-US" altLang="zh-CN" sz="1600">
                <a:ea typeface="宋体" panose="02010600030101010101" pitchFamily="2" charset="-122"/>
              </a:endParaRPr>
            </a:p>
          </p:txBody>
        </p:sp>
      </p:gr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0690" name="Text Box 2"/>
          <p:cNvSpPr txBox="1">
            <a:spLocks noChangeArrowheads="1"/>
          </p:cNvSpPr>
          <p:nvPr/>
        </p:nvSpPr>
        <p:spPr bwMode="auto">
          <a:xfrm>
            <a:off x="1092200" y="5735638"/>
            <a:ext cx="7404100" cy="473075"/>
          </a:xfrm>
          <a:prstGeom prst="rect">
            <a:avLst/>
          </a:prstGeom>
          <a:noFill/>
          <a:ln w="9525">
            <a:noFill/>
            <a:miter lim="800000"/>
          </a:ln>
          <a:effectLst/>
        </p:spPr>
        <p:txBody>
          <a:bodyPr lIns="107950" tIns="53975" rIns="107950" bIns="53975">
            <a:spAutoFit/>
          </a:bodyPr>
          <a:lstStyle/>
          <a:p>
            <a:pPr>
              <a:spcBef>
                <a:spcPct val="50000"/>
              </a:spcBef>
            </a:pPr>
            <a:r>
              <a:rPr lang="en-US" altLang="zh-CN" sz="2400">
                <a:solidFill>
                  <a:srgbClr val="33CCFF"/>
                </a:solidFill>
                <a:ea typeface="宋体" panose="02010600030101010101" pitchFamily="2" charset="-122"/>
              </a:rPr>
              <a:t>Concentrate on the responsibilities, not the details!</a:t>
            </a:r>
            <a:endParaRPr lang="en-US" altLang="zh-CN" sz="2400">
              <a:solidFill>
                <a:srgbClr val="33CCFF"/>
              </a:solidFill>
              <a:ea typeface="宋体" panose="02010600030101010101" pitchFamily="2" charset="-122"/>
            </a:endParaRPr>
          </a:p>
        </p:txBody>
      </p:sp>
      <p:sp>
        <p:nvSpPr>
          <p:cNvPr id="370692" name="Rectangle 4"/>
          <p:cNvSpPr>
            <a:spLocks noGrp="1" noChangeArrowheads="1"/>
          </p:cNvSpPr>
          <p:nvPr>
            <p:ph idx="1"/>
          </p:nvPr>
        </p:nvSpPr>
        <p:spPr/>
        <p:txBody>
          <a:bodyPr/>
          <a:lstStyle/>
          <a:p>
            <a:r>
              <a:rPr lang="en-US" altLang="zh-CN">
                <a:ea typeface="宋体" panose="02010600030101010101" pitchFamily="2" charset="-122"/>
              </a:rPr>
              <a:t>User Interface Classes</a:t>
            </a:r>
            <a:endParaRPr lang="en-US" altLang="zh-CN">
              <a:ea typeface="宋体" panose="02010600030101010101" pitchFamily="2" charset="-122"/>
            </a:endParaRPr>
          </a:p>
          <a:p>
            <a:pPr lvl="1"/>
            <a:r>
              <a:rPr lang="en-US" altLang="zh-CN">
                <a:ea typeface="宋体" panose="02010600030101010101" pitchFamily="2" charset="-122"/>
              </a:rPr>
              <a:t>Concentrate on what information is presented to the user</a:t>
            </a:r>
            <a:endParaRPr lang="en-US" altLang="zh-CN">
              <a:ea typeface="宋体" panose="02010600030101010101" pitchFamily="2" charset="-122"/>
            </a:endParaRPr>
          </a:p>
          <a:p>
            <a:pPr lvl="1"/>
            <a:r>
              <a:rPr lang="en-US" altLang="zh-CN">
                <a:ea typeface="宋体" panose="02010600030101010101" pitchFamily="2" charset="-122"/>
              </a:rPr>
              <a:t>Do NOT concentrate on the UI details</a:t>
            </a:r>
            <a:endParaRPr lang="en-US" altLang="zh-CN">
              <a:ea typeface="宋体" panose="02010600030101010101" pitchFamily="2" charset="-122"/>
            </a:endParaRPr>
          </a:p>
          <a:p>
            <a:r>
              <a:rPr lang="en-US" altLang="zh-CN">
                <a:ea typeface="宋体" panose="02010600030101010101" pitchFamily="2" charset="-122"/>
              </a:rPr>
              <a:t>System and Device Interface Classes </a:t>
            </a:r>
            <a:endParaRPr lang="en-US" altLang="zh-CN">
              <a:ea typeface="宋体" panose="02010600030101010101" pitchFamily="2" charset="-122"/>
            </a:endParaRPr>
          </a:p>
          <a:p>
            <a:pPr lvl="1"/>
            <a:r>
              <a:rPr lang="en-US" altLang="zh-CN">
                <a:ea typeface="宋体" panose="02010600030101010101" pitchFamily="2" charset="-122"/>
              </a:rPr>
              <a:t>Concentrate on what protocols must be defined</a:t>
            </a:r>
            <a:endParaRPr lang="en-US" altLang="zh-CN">
              <a:ea typeface="宋体" panose="02010600030101010101" pitchFamily="2" charset="-122"/>
            </a:endParaRPr>
          </a:p>
          <a:p>
            <a:pPr lvl="1"/>
            <a:r>
              <a:rPr lang="en-US" altLang="zh-CN">
                <a:ea typeface="宋体" panose="02010600030101010101" pitchFamily="2" charset="-122"/>
              </a:rPr>
              <a:t>Do NOT concentrate on how the protocols will be implemented</a:t>
            </a:r>
            <a:endParaRPr lang="en-US" altLang="zh-CN">
              <a:ea typeface="宋体" panose="02010600030101010101" pitchFamily="2" charset="-122"/>
            </a:endParaRPr>
          </a:p>
        </p:txBody>
      </p:sp>
      <p:sp>
        <p:nvSpPr>
          <p:cNvPr id="370691" name="Rectangle 3"/>
          <p:cNvSpPr>
            <a:spLocks noGrp="1" noChangeArrowheads="1"/>
          </p:cNvSpPr>
          <p:nvPr>
            <p:ph type="title"/>
          </p:nvPr>
        </p:nvSpPr>
        <p:spPr/>
        <p:txBody>
          <a:bodyPr/>
          <a:lstStyle/>
          <a:p>
            <a:r>
              <a:rPr lang="en-US" altLang="zh-CN">
                <a:ea typeface="宋体" panose="02010600030101010101" pitchFamily="2" charset="-122"/>
              </a:rPr>
              <a:t>Guidelines: Boundary Class</a:t>
            </a:r>
            <a:endParaRPr lang="en-US" altLang="zh-CN">
              <a:ea typeface="宋体" panose="02010600030101010101" pitchFamily="2" charset="-122"/>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72833" name="Group 97"/>
          <p:cNvGrpSpPr/>
          <p:nvPr/>
        </p:nvGrpSpPr>
        <p:grpSpPr bwMode="auto">
          <a:xfrm>
            <a:off x="3413125" y="4189413"/>
            <a:ext cx="1085850" cy="1522412"/>
            <a:chOff x="1344" y="1008"/>
            <a:chExt cx="684" cy="959"/>
          </a:xfrm>
        </p:grpSpPr>
        <p:grpSp>
          <p:nvGrpSpPr>
            <p:cNvPr id="372739" name="Group 3"/>
            <p:cNvGrpSpPr/>
            <p:nvPr/>
          </p:nvGrpSpPr>
          <p:grpSpPr bwMode="auto">
            <a:xfrm>
              <a:off x="1470" y="1008"/>
              <a:ext cx="432" cy="720"/>
              <a:chOff x="1249" y="2496"/>
              <a:chExt cx="432" cy="720"/>
            </a:xfrm>
          </p:grpSpPr>
          <p:sp>
            <p:nvSpPr>
              <p:cNvPr id="372740" name="Rectangle 4"/>
              <p:cNvSpPr>
                <a:spLocks noChangeArrowheads="1"/>
              </p:cNvSpPr>
              <p:nvPr/>
            </p:nvSpPr>
            <p:spPr bwMode="auto">
              <a:xfrm>
                <a:off x="1249" y="2496"/>
                <a:ext cx="432" cy="720"/>
              </a:xfrm>
              <a:prstGeom prst="rect">
                <a:avLst/>
              </a:prstGeom>
              <a:noFill/>
              <a:ln w="28575">
                <a:solidFill>
                  <a:schemeClr val="tx1"/>
                </a:solidFill>
                <a:miter lim="800000"/>
                <a:headEnd type="none" w="sm" len="sm"/>
                <a:tailEnd type="none" w="lg" len="lg"/>
              </a:ln>
              <a:effectLst/>
            </p:spPr>
            <p:txBody>
              <a:bodyPr wrap="none" anchor="ctr"/>
              <a:lstStyle/>
              <a:p>
                <a:endParaRPr lang="en-US"/>
              </a:p>
            </p:txBody>
          </p:sp>
          <p:sp>
            <p:nvSpPr>
              <p:cNvPr id="372741" name="Line 5"/>
              <p:cNvSpPr>
                <a:spLocks noChangeShapeType="1"/>
              </p:cNvSpPr>
              <p:nvPr/>
            </p:nvSpPr>
            <p:spPr bwMode="auto">
              <a:xfrm>
                <a:off x="1537" y="2496"/>
                <a:ext cx="144" cy="144"/>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72742" name="Line 6"/>
              <p:cNvSpPr>
                <a:spLocks noChangeShapeType="1"/>
              </p:cNvSpPr>
              <p:nvPr/>
            </p:nvSpPr>
            <p:spPr bwMode="auto">
              <a:xfrm>
                <a:off x="1537" y="2496"/>
                <a:ext cx="0" cy="144"/>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72743" name="Line 7"/>
              <p:cNvSpPr>
                <a:spLocks noChangeShapeType="1"/>
              </p:cNvSpPr>
              <p:nvPr/>
            </p:nvSpPr>
            <p:spPr bwMode="auto">
              <a:xfrm flipH="1">
                <a:off x="1537" y="2640"/>
                <a:ext cx="144"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72744" name="Line 8"/>
              <p:cNvSpPr>
                <a:spLocks noChangeShapeType="1"/>
              </p:cNvSpPr>
              <p:nvPr/>
            </p:nvSpPr>
            <p:spPr bwMode="auto">
              <a:xfrm>
                <a:off x="1297" y="2736"/>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72745" name="Line 9"/>
              <p:cNvSpPr>
                <a:spLocks noChangeShapeType="1"/>
              </p:cNvSpPr>
              <p:nvPr/>
            </p:nvSpPr>
            <p:spPr bwMode="auto">
              <a:xfrm>
                <a:off x="1297" y="2784"/>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72746" name="Line 10"/>
              <p:cNvSpPr>
                <a:spLocks noChangeShapeType="1"/>
              </p:cNvSpPr>
              <p:nvPr/>
            </p:nvSpPr>
            <p:spPr bwMode="auto">
              <a:xfrm>
                <a:off x="1297" y="2832"/>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72747" name="Line 11"/>
              <p:cNvSpPr>
                <a:spLocks noChangeShapeType="1"/>
              </p:cNvSpPr>
              <p:nvPr/>
            </p:nvSpPr>
            <p:spPr bwMode="auto">
              <a:xfrm>
                <a:off x="1297" y="2928"/>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72748" name="Line 12"/>
              <p:cNvSpPr>
                <a:spLocks noChangeShapeType="1"/>
              </p:cNvSpPr>
              <p:nvPr/>
            </p:nvSpPr>
            <p:spPr bwMode="auto">
              <a:xfrm>
                <a:off x="1297" y="2880"/>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72749" name="Line 13"/>
              <p:cNvSpPr>
                <a:spLocks noChangeShapeType="1"/>
              </p:cNvSpPr>
              <p:nvPr/>
            </p:nvSpPr>
            <p:spPr bwMode="auto">
              <a:xfrm>
                <a:off x="1297" y="2976"/>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72750" name="Line 14"/>
              <p:cNvSpPr>
                <a:spLocks noChangeShapeType="1"/>
              </p:cNvSpPr>
              <p:nvPr/>
            </p:nvSpPr>
            <p:spPr bwMode="auto">
              <a:xfrm>
                <a:off x="1297" y="3024"/>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72751" name="Line 15"/>
              <p:cNvSpPr>
                <a:spLocks noChangeShapeType="1"/>
              </p:cNvSpPr>
              <p:nvPr/>
            </p:nvSpPr>
            <p:spPr bwMode="auto">
              <a:xfrm>
                <a:off x="1297" y="3072"/>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72752" name="Line 16"/>
              <p:cNvSpPr>
                <a:spLocks noChangeShapeType="1"/>
              </p:cNvSpPr>
              <p:nvPr/>
            </p:nvSpPr>
            <p:spPr bwMode="auto">
              <a:xfrm>
                <a:off x="1297" y="3120"/>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72753" name="Line 17"/>
              <p:cNvSpPr>
                <a:spLocks noChangeShapeType="1"/>
              </p:cNvSpPr>
              <p:nvPr/>
            </p:nvSpPr>
            <p:spPr bwMode="auto">
              <a:xfrm>
                <a:off x="1297" y="3168"/>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72754" name="Line 18"/>
              <p:cNvSpPr>
                <a:spLocks noChangeShapeType="1"/>
              </p:cNvSpPr>
              <p:nvPr/>
            </p:nvSpPr>
            <p:spPr bwMode="auto">
              <a:xfrm>
                <a:off x="1297" y="2688"/>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72755" name="Line 19"/>
              <p:cNvSpPr>
                <a:spLocks noChangeShapeType="1"/>
              </p:cNvSpPr>
              <p:nvPr/>
            </p:nvSpPr>
            <p:spPr bwMode="auto">
              <a:xfrm>
                <a:off x="1297" y="2592"/>
                <a:ext cx="209"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72756" name="Line 20"/>
              <p:cNvSpPr>
                <a:spLocks noChangeShapeType="1"/>
              </p:cNvSpPr>
              <p:nvPr/>
            </p:nvSpPr>
            <p:spPr bwMode="auto">
              <a:xfrm>
                <a:off x="1297" y="2544"/>
                <a:ext cx="209"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72757" name="Line 21"/>
              <p:cNvSpPr>
                <a:spLocks noChangeShapeType="1"/>
              </p:cNvSpPr>
              <p:nvPr/>
            </p:nvSpPr>
            <p:spPr bwMode="auto">
              <a:xfrm>
                <a:off x="1297" y="2640"/>
                <a:ext cx="209" cy="0"/>
              </a:xfrm>
              <a:prstGeom prst="line">
                <a:avLst/>
              </a:prstGeom>
              <a:noFill/>
              <a:ln w="28575">
                <a:solidFill>
                  <a:schemeClr val="tx1"/>
                </a:solidFill>
                <a:round/>
                <a:headEnd type="none" w="sm" len="sm"/>
                <a:tailEnd type="none" w="lg" len="lg"/>
              </a:ln>
              <a:effectLst/>
            </p:spPr>
            <p:txBody>
              <a:bodyPr wrap="none" anchor="ctr"/>
              <a:lstStyle/>
              <a:p>
                <a:endParaRPr lang="en-US"/>
              </a:p>
            </p:txBody>
          </p:sp>
        </p:grpSp>
        <p:sp>
          <p:nvSpPr>
            <p:cNvPr id="372758" name="Text Box 22"/>
            <p:cNvSpPr txBox="1">
              <a:spLocks noChangeArrowheads="1"/>
            </p:cNvSpPr>
            <p:nvPr/>
          </p:nvSpPr>
          <p:spPr bwMode="auto">
            <a:xfrm>
              <a:off x="1344" y="1736"/>
              <a:ext cx="684" cy="231"/>
            </a:xfrm>
            <a:prstGeom prst="rect">
              <a:avLst/>
            </a:prstGeom>
            <a:noFill/>
            <a:ln w="28575">
              <a:noFill/>
              <a:miter lim="800000"/>
              <a:headEnd type="none" w="sm" len="sm"/>
              <a:tailEnd type="none" w="lg" len="lg"/>
            </a:ln>
            <a:effectLst/>
          </p:spPr>
          <p:txBody>
            <a:bodyPr wrap="none">
              <a:spAutoFit/>
            </a:bodyPr>
            <a:lstStyle/>
            <a:p>
              <a:pPr algn="ctr"/>
              <a:r>
                <a:rPr lang="en-US" altLang="zh-CN" sz="1800">
                  <a:ea typeface="宋体" panose="02010600030101010101" pitchFamily="2" charset="-122"/>
                </a:rPr>
                <a:t>Glossary</a:t>
              </a:r>
              <a:endParaRPr lang="en-US" altLang="zh-CN" sz="1800">
                <a:ea typeface="宋体" panose="02010600030101010101" pitchFamily="2" charset="-122"/>
              </a:endParaRPr>
            </a:p>
          </p:txBody>
        </p:sp>
      </p:grpSp>
      <p:sp>
        <p:nvSpPr>
          <p:cNvPr id="372759" name="AutoShape 23"/>
          <p:cNvSpPr>
            <a:spLocks noChangeArrowheads="1"/>
          </p:cNvSpPr>
          <p:nvPr/>
        </p:nvSpPr>
        <p:spPr bwMode="auto">
          <a:xfrm>
            <a:off x="5575300" y="3606800"/>
            <a:ext cx="787400" cy="533400"/>
          </a:xfrm>
          <a:prstGeom prst="rightArrow">
            <a:avLst>
              <a:gd name="adj1" fmla="val 63093"/>
              <a:gd name="adj2" fmla="val 51188"/>
            </a:avLst>
          </a:prstGeom>
          <a:solidFill>
            <a:schemeClr val="hlink"/>
          </a:solidFill>
          <a:ln w="28575">
            <a:noFill/>
            <a:miter lim="800000"/>
            <a:headEnd type="none" w="sm" len="sm"/>
            <a:tailEnd type="none" w="sm" len="sm"/>
          </a:ln>
          <a:effectLst/>
        </p:spPr>
        <p:txBody>
          <a:bodyPr wrap="none" anchor="ctr"/>
          <a:lstStyle/>
          <a:p>
            <a:endParaRPr lang="en-US"/>
          </a:p>
        </p:txBody>
      </p:sp>
      <p:grpSp>
        <p:nvGrpSpPr>
          <p:cNvPr id="372835" name="Group 99"/>
          <p:cNvGrpSpPr/>
          <p:nvPr/>
        </p:nvGrpSpPr>
        <p:grpSpPr bwMode="auto">
          <a:xfrm>
            <a:off x="2936875" y="1781175"/>
            <a:ext cx="2038350" cy="1922463"/>
            <a:chOff x="1850" y="2290"/>
            <a:chExt cx="1284" cy="1211"/>
          </a:xfrm>
        </p:grpSpPr>
        <p:grpSp>
          <p:nvGrpSpPr>
            <p:cNvPr id="372761" name="Group 25"/>
            <p:cNvGrpSpPr/>
            <p:nvPr/>
          </p:nvGrpSpPr>
          <p:grpSpPr bwMode="auto">
            <a:xfrm>
              <a:off x="1869" y="2290"/>
              <a:ext cx="1245" cy="766"/>
              <a:chOff x="1309" y="1072"/>
              <a:chExt cx="1245" cy="766"/>
            </a:xfrm>
          </p:grpSpPr>
          <p:grpSp>
            <p:nvGrpSpPr>
              <p:cNvPr id="372762" name="Group 26"/>
              <p:cNvGrpSpPr/>
              <p:nvPr/>
            </p:nvGrpSpPr>
            <p:grpSpPr bwMode="auto">
              <a:xfrm>
                <a:off x="1309" y="1231"/>
                <a:ext cx="302" cy="175"/>
                <a:chOff x="144" y="1440"/>
                <a:chExt cx="881" cy="510"/>
              </a:xfrm>
            </p:grpSpPr>
            <p:sp>
              <p:nvSpPr>
                <p:cNvPr id="372763" name="Rectangle 27"/>
                <p:cNvSpPr>
                  <a:spLocks noChangeArrowheads="1"/>
                </p:cNvSpPr>
                <p:nvPr/>
              </p:nvSpPr>
              <p:spPr bwMode="auto">
                <a:xfrm>
                  <a:off x="144" y="1440"/>
                  <a:ext cx="881" cy="510"/>
                </a:xfrm>
                <a:prstGeom prst="rect">
                  <a:avLst/>
                </a:prstGeom>
                <a:noFill/>
                <a:ln w="28575">
                  <a:solidFill>
                    <a:schemeClr val="tx1"/>
                  </a:solidFill>
                  <a:miter lim="800000"/>
                  <a:headEnd type="none" w="sm" len="sm"/>
                  <a:tailEnd type="none" w="lg" len="lg"/>
                </a:ln>
                <a:effectLst/>
              </p:spPr>
              <p:txBody>
                <a:bodyPr wrap="none" lIns="0" tIns="0" rIns="0" bIns="0" anchor="ctr">
                  <a:spAutoFit/>
                </a:bodyPr>
                <a:lstStyle/>
                <a:p>
                  <a:endParaRPr lang="en-US"/>
                </a:p>
              </p:txBody>
            </p:sp>
            <p:sp>
              <p:nvSpPr>
                <p:cNvPr id="372764" name="Line 28"/>
                <p:cNvSpPr>
                  <a:spLocks noChangeShapeType="1"/>
                </p:cNvSpPr>
                <p:nvPr/>
              </p:nvSpPr>
              <p:spPr bwMode="auto">
                <a:xfrm>
                  <a:off x="144" y="1810"/>
                  <a:ext cx="881" cy="0"/>
                </a:xfrm>
                <a:prstGeom prst="line">
                  <a:avLst/>
                </a:prstGeom>
                <a:noFill/>
                <a:ln w="28575">
                  <a:solidFill>
                    <a:schemeClr val="tx1"/>
                  </a:solidFill>
                  <a:round/>
                  <a:headEnd type="none" w="sm" len="sm"/>
                  <a:tailEnd type="none" w="lg" len="lg"/>
                </a:ln>
                <a:effectLst/>
              </p:spPr>
              <p:txBody>
                <a:bodyPr wrap="none" lIns="0" tIns="0" rIns="0" bIns="0" anchor="ctr">
                  <a:spAutoFit/>
                </a:bodyPr>
                <a:lstStyle/>
                <a:p>
                  <a:endParaRPr lang="en-US"/>
                </a:p>
              </p:txBody>
            </p:sp>
            <p:sp>
              <p:nvSpPr>
                <p:cNvPr id="372765" name="Line 29"/>
                <p:cNvSpPr>
                  <a:spLocks noChangeShapeType="1"/>
                </p:cNvSpPr>
                <p:nvPr/>
              </p:nvSpPr>
              <p:spPr bwMode="auto">
                <a:xfrm>
                  <a:off x="144" y="1680"/>
                  <a:ext cx="881" cy="0"/>
                </a:xfrm>
                <a:prstGeom prst="line">
                  <a:avLst/>
                </a:prstGeom>
                <a:noFill/>
                <a:ln w="28575">
                  <a:solidFill>
                    <a:schemeClr val="tx1"/>
                  </a:solidFill>
                  <a:round/>
                  <a:headEnd type="none" w="sm" len="sm"/>
                  <a:tailEnd type="none" w="lg" len="lg"/>
                </a:ln>
                <a:effectLst/>
              </p:spPr>
              <p:txBody>
                <a:bodyPr lIns="0" tIns="0" rIns="0" bIns="0" anchor="ctr">
                  <a:spAutoFit/>
                </a:bodyPr>
                <a:lstStyle/>
                <a:p>
                  <a:endParaRPr lang="en-US"/>
                </a:p>
              </p:txBody>
            </p:sp>
          </p:grpSp>
          <p:grpSp>
            <p:nvGrpSpPr>
              <p:cNvPr id="372766" name="Group 30"/>
              <p:cNvGrpSpPr/>
              <p:nvPr/>
            </p:nvGrpSpPr>
            <p:grpSpPr bwMode="auto">
              <a:xfrm>
                <a:off x="1950" y="1072"/>
                <a:ext cx="302" cy="175"/>
                <a:chOff x="144" y="1440"/>
                <a:chExt cx="881" cy="510"/>
              </a:xfrm>
            </p:grpSpPr>
            <p:sp>
              <p:nvSpPr>
                <p:cNvPr id="372767" name="Rectangle 31"/>
                <p:cNvSpPr>
                  <a:spLocks noChangeArrowheads="1"/>
                </p:cNvSpPr>
                <p:nvPr/>
              </p:nvSpPr>
              <p:spPr bwMode="auto">
                <a:xfrm>
                  <a:off x="144" y="1440"/>
                  <a:ext cx="881" cy="510"/>
                </a:xfrm>
                <a:prstGeom prst="rect">
                  <a:avLst/>
                </a:prstGeom>
                <a:noFill/>
                <a:ln w="28575">
                  <a:solidFill>
                    <a:schemeClr val="tx1"/>
                  </a:solidFill>
                  <a:miter lim="800000"/>
                  <a:headEnd type="none" w="sm" len="sm"/>
                  <a:tailEnd type="none" w="lg" len="lg"/>
                </a:ln>
                <a:effectLst/>
              </p:spPr>
              <p:txBody>
                <a:bodyPr wrap="none" lIns="0" tIns="0" rIns="0" bIns="0" anchor="ctr">
                  <a:spAutoFit/>
                </a:bodyPr>
                <a:lstStyle/>
                <a:p>
                  <a:endParaRPr lang="en-US"/>
                </a:p>
              </p:txBody>
            </p:sp>
            <p:sp>
              <p:nvSpPr>
                <p:cNvPr id="372768" name="Line 32"/>
                <p:cNvSpPr>
                  <a:spLocks noChangeShapeType="1"/>
                </p:cNvSpPr>
                <p:nvPr/>
              </p:nvSpPr>
              <p:spPr bwMode="auto">
                <a:xfrm>
                  <a:off x="144" y="1810"/>
                  <a:ext cx="881" cy="0"/>
                </a:xfrm>
                <a:prstGeom prst="line">
                  <a:avLst/>
                </a:prstGeom>
                <a:noFill/>
                <a:ln w="28575">
                  <a:solidFill>
                    <a:schemeClr val="tx1"/>
                  </a:solidFill>
                  <a:round/>
                  <a:headEnd type="none" w="sm" len="sm"/>
                  <a:tailEnd type="none" w="lg" len="lg"/>
                </a:ln>
                <a:effectLst/>
              </p:spPr>
              <p:txBody>
                <a:bodyPr wrap="none" lIns="0" tIns="0" rIns="0" bIns="0" anchor="ctr">
                  <a:spAutoFit/>
                </a:bodyPr>
                <a:lstStyle/>
                <a:p>
                  <a:endParaRPr lang="en-US"/>
                </a:p>
              </p:txBody>
            </p:sp>
            <p:sp>
              <p:nvSpPr>
                <p:cNvPr id="372769" name="Line 33"/>
                <p:cNvSpPr>
                  <a:spLocks noChangeShapeType="1"/>
                </p:cNvSpPr>
                <p:nvPr/>
              </p:nvSpPr>
              <p:spPr bwMode="auto">
                <a:xfrm>
                  <a:off x="144" y="1680"/>
                  <a:ext cx="881" cy="0"/>
                </a:xfrm>
                <a:prstGeom prst="line">
                  <a:avLst/>
                </a:prstGeom>
                <a:noFill/>
                <a:ln w="28575">
                  <a:solidFill>
                    <a:schemeClr val="tx1"/>
                  </a:solidFill>
                  <a:round/>
                  <a:headEnd type="none" w="sm" len="sm"/>
                  <a:tailEnd type="none" w="lg" len="lg"/>
                </a:ln>
                <a:effectLst/>
              </p:spPr>
              <p:txBody>
                <a:bodyPr lIns="0" tIns="0" rIns="0" bIns="0" anchor="ctr">
                  <a:spAutoFit/>
                </a:bodyPr>
                <a:lstStyle/>
                <a:p>
                  <a:endParaRPr lang="en-US"/>
                </a:p>
              </p:txBody>
            </p:sp>
          </p:grpSp>
          <p:grpSp>
            <p:nvGrpSpPr>
              <p:cNvPr id="372770" name="Group 34"/>
              <p:cNvGrpSpPr/>
              <p:nvPr/>
            </p:nvGrpSpPr>
            <p:grpSpPr bwMode="auto">
              <a:xfrm>
                <a:off x="1648" y="1663"/>
                <a:ext cx="302" cy="175"/>
                <a:chOff x="144" y="1440"/>
                <a:chExt cx="881" cy="510"/>
              </a:xfrm>
            </p:grpSpPr>
            <p:sp>
              <p:nvSpPr>
                <p:cNvPr id="372771" name="Rectangle 35"/>
                <p:cNvSpPr>
                  <a:spLocks noChangeArrowheads="1"/>
                </p:cNvSpPr>
                <p:nvPr/>
              </p:nvSpPr>
              <p:spPr bwMode="auto">
                <a:xfrm>
                  <a:off x="144" y="1440"/>
                  <a:ext cx="881" cy="510"/>
                </a:xfrm>
                <a:prstGeom prst="rect">
                  <a:avLst/>
                </a:prstGeom>
                <a:noFill/>
                <a:ln w="28575">
                  <a:solidFill>
                    <a:schemeClr val="tx1"/>
                  </a:solidFill>
                  <a:miter lim="800000"/>
                  <a:headEnd type="none" w="sm" len="sm"/>
                  <a:tailEnd type="none" w="lg" len="lg"/>
                </a:ln>
                <a:effectLst/>
              </p:spPr>
              <p:txBody>
                <a:bodyPr wrap="none" lIns="0" tIns="0" rIns="0" bIns="0" anchor="ctr">
                  <a:spAutoFit/>
                </a:bodyPr>
                <a:lstStyle/>
                <a:p>
                  <a:endParaRPr lang="en-US"/>
                </a:p>
              </p:txBody>
            </p:sp>
            <p:sp>
              <p:nvSpPr>
                <p:cNvPr id="372772" name="Line 36"/>
                <p:cNvSpPr>
                  <a:spLocks noChangeShapeType="1"/>
                </p:cNvSpPr>
                <p:nvPr/>
              </p:nvSpPr>
              <p:spPr bwMode="auto">
                <a:xfrm>
                  <a:off x="144" y="1810"/>
                  <a:ext cx="881" cy="0"/>
                </a:xfrm>
                <a:prstGeom prst="line">
                  <a:avLst/>
                </a:prstGeom>
                <a:noFill/>
                <a:ln w="28575">
                  <a:solidFill>
                    <a:schemeClr val="tx1"/>
                  </a:solidFill>
                  <a:round/>
                  <a:headEnd type="none" w="sm" len="sm"/>
                  <a:tailEnd type="none" w="lg" len="lg"/>
                </a:ln>
                <a:effectLst/>
              </p:spPr>
              <p:txBody>
                <a:bodyPr wrap="none" lIns="0" tIns="0" rIns="0" bIns="0" anchor="ctr">
                  <a:spAutoFit/>
                </a:bodyPr>
                <a:lstStyle/>
                <a:p>
                  <a:endParaRPr lang="en-US"/>
                </a:p>
              </p:txBody>
            </p:sp>
            <p:sp>
              <p:nvSpPr>
                <p:cNvPr id="372773" name="Line 37"/>
                <p:cNvSpPr>
                  <a:spLocks noChangeShapeType="1"/>
                </p:cNvSpPr>
                <p:nvPr/>
              </p:nvSpPr>
              <p:spPr bwMode="auto">
                <a:xfrm>
                  <a:off x="144" y="1680"/>
                  <a:ext cx="881" cy="0"/>
                </a:xfrm>
                <a:prstGeom prst="line">
                  <a:avLst/>
                </a:prstGeom>
                <a:noFill/>
                <a:ln w="28575">
                  <a:solidFill>
                    <a:schemeClr val="tx1"/>
                  </a:solidFill>
                  <a:round/>
                  <a:headEnd type="none" w="sm" len="sm"/>
                  <a:tailEnd type="none" w="lg" len="lg"/>
                </a:ln>
                <a:effectLst/>
              </p:spPr>
              <p:txBody>
                <a:bodyPr lIns="0" tIns="0" rIns="0" bIns="0" anchor="ctr">
                  <a:spAutoFit/>
                </a:bodyPr>
                <a:lstStyle/>
                <a:p>
                  <a:endParaRPr lang="en-US"/>
                </a:p>
              </p:txBody>
            </p:sp>
          </p:grpSp>
          <p:grpSp>
            <p:nvGrpSpPr>
              <p:cNvPr id="372774" name="Group 38"/>
              <p:cNvGrpSpPr/>
              <p:nvPr/>
            </p:nvGrpSpPr>
            <p:grpSpPr bwMode="auto">
              <a:xfrm>
                <a:off x="2252" y="1581"/>
                <a:ext cx="302" cy="175"/>
                <a:chOff x="144" y="1440"/>
                <a:chExt cx="881" cy="510"/>
              </a:xfrm>
            </p:grpSpPr>
            <p:sp>
              <p:nvSpPr>
                <p:cNvPr id="372775" name="Rectangle 39"/>
                <p:cNvSpPr>
                  <a:spLocks noChangeArrowheads="1"/>
                </p:cNvSpPr>
                <p:nvPr/>
              </p:nvSpPr>
              <p:spPr bwMode="auto">
                <a:xfrm>
                  <a:off x="144" y="1440"/>
                  <a:ext cx="881" cy="510"/>
                </a:xfrm>
                <a:prstGeom prst="rect">
                  <a:avLst/>
                </a:prstGeom>
                <a:noFill/>
                <a:ln w="28575">
                  <a:solidFill>
                    <a:schemeClr val="tx1"/>
                  </a:solidFill>
                  <a:miter lim="800000"/>
                  <a:headEnd type="none" w="sm" len="sm"/>
                  <a:tailEnd type="none" w="lg" len="lg"/>
                </a:ln>
                <a:effectLst/>
              </p:spPr>
              <p:txBody>
                <a:bodyPr wrap="none" lIns="0" tIns="0" rIns="0" bIns="0" anchor="ctr">
                  <a:spAutoFit/>
                </a:bodyPr>
                <a:lstStyle/>
                <a:p>
                  <a:endParaRPr lang="en-US"/>
                </a:p>
              </p:txBody>
            </p:sp>
            <p:sp>
              <p:nvSpPr>
                <p:cNvPr id="372776" name="Line 40"/>
                <p:cNvSpPr>
                  <a:spLocks noChangeShapeType="1"/>
                </p:cNvSpPr>
                <p:nvPr/>
              </p:nvSpPr>
              <p:spPr bwMode="auto">
                <a:xfrm>
                  <a:off x="144" y="1810"/>
                  <a:ext cx="881" cy="0"/>
                </a:xfrm>
                <a:prstGeom prst="line">
                  <a:avLst/>
                </a:prstGeom>
                <a:noFill/>
                <a:ln w="28575">
                  <a:solidFill>
                    <a:schemeClr val="tx1"/>
                  </a:solidFill>
                  <a:round/>
                  <a:headEnd type="none" w="sm" len="sm"/>
                  <a:tailEnd type="none" w="lg" len="lg"/>
                </a:ln>
                <a:effectLst/>
              </p:spPr>
              <p:txBody>
                <a:bodyPr wrap="none" lIns="0" tIns="0" rIns="0" bIns="0" anchor="ctr">
                  <a:spAutoFit/>
                </a:bodyPr>
                <a:lstStyle/>
                <a:p>
                  <a:endParaRPr lang="en-US"/>
                </a:p>
              </p:txBody>
            </p:sp>
            <p:sp>
              <p:nvSpPr>
                <p:cNvPr id="372777" name="Line 41"/>
                <p:cNvSpPr>
                  <a:spLocks noChangeShapeType="1"/>
                </p:cNvSpPr>
                <p:nvPr/>
              </p:nvSpPr>
              <p:spPr bwMode="auto">
                <a:xfrm>
                  <a:off x="144" y="1680"/>
                  <a:ext cx="881" cy="0"/>
                </a:xfrm>
                <a:prstGeom prst="line">
                  <a:avLst/>
                </a:prstGeom>
                <a:noFill/>
                <a:ln w="28575">
                  <a:solidFill>
                    <a:schemeClr val="tx1"/>
                  </a:solidFill>
                  <a:round/>
                  <a:headEnd type="none" w="sm" len="sm"/>
                  <a:tailEnd type="none" w="lg" len="lg"/>
                </a:ln>
                <a:effectLst/>
              </p:spPr>
              <p:txBody>
                <a:bodyPr lIns="0" tIns="0" rIns="0" bIns="0" anchor="ctr">
                  <a:spAutoFit/>
                </a:bodyPr>
                <a:lstStyle/>
                <a:p>
                  <a:endParaRPr lang="en-US"/>
                </a:p>
              </p:txBody>
            </p:sp>
          </p:grpSp>
          <p:sp>
            <p:nvSpPr>
              <p:cNvPr id="372778" name="Line 42"/>
              <p:cNvSpPr>
                <a:spLocks noChangeShapeType="1"/>
              </p:cNvSpPr>
              <p:nvPr/>
            </p:nvSpPr>
            <p:spPr bwMode="auto">
              <a:xfrm flipH="1" flipV="1">
                <a:off x="1463" y="1406"/>
                <a:ext cx="312" cy="257"/>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72779" name="Line 43"/>
              <p:cNvSpPr>
                <a:spLocks noChangeShapeType="1"/>
              </p:cNvSpPr>
              <p:nvPr/>
            </p:nvSpPr>
            <p:spPr bwMode="auto">
              <a:xfrm flipV="1">
                <a:off x="1611" y="1160"/>
                <a:ext cx="339" cy="153"/>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72780" name="Line 44"/>
              <p:cNvSpPr>
                <a:spLocks noChangeShapeType="1"/>
              </p:cNvSpPr>
              <p:nvPr/>
            </p:nvSpPr>
            <p:spPr bwMode="auto">
              <a:xfrm flipV="1">
                <a:off x="1950" y="1663"/>
                <a:ext cx="302" cy="82"/>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72781" name="Line 45"/>
              <p:cNvSpPr>
                <a:spLocks noChangeShapeType="1"/>
              </p:cNvSpPr>
              <p:nvPr/>
            </p:nvSpPr>
            <p:spPr bwMode="auto">
              <a:xfrm flipV="1">
                <a:off x="1775" y="1247"/>
                <a:ext cx="329" cy="416"/>
              </a:xfrm>
              <a:prstGeom prst="line">
                <a:avLst/>
              </a:prstGeom>
              <a:noFill/>
              <a:ln w="28575">
                <a:solidFill>
                  <a:schemeClr val="tx1"/>
                </a:solidFill>
                <a:round/>
                <a:headEnd type="none" w="sm" len="sm"/>
                <a:tailEnd type="none" w="lg" len="lg"/>
              </a:ln>
              <a:effectLst/>
            </p:spPr>
            <p:txBody>
              <a:bodyPr wrap="none" anchor="ctr"/>
              <a:lstStyle/>
              <a:p>
                <a:endParaRPr lang="en-US"/>
              </a:p>
            </p:txBody>
          </p:sp>
        </p:grpSp>
        <p:sp>
          <p:nvSpPr>
            <p:cNvPr id="372782" name="Text Box 46"/>
            <p:cNvSpPr txBox="1">
              <a:spLocks noChangeArrowheads="1"/>
            </p:cNvSpPr>
            <p:nvPr/>
          </p:nvSpPr>
          <p:spPr bwMode="auto">
            <a:xfrm>
              <a:off x="1850" y="3097"/>
              <a:ext cx="1284" cy="404"/>
            </a:xfrm>
            <a:prstGeom prst="rect">
              <a:avLst/>
            </a:prstGeom>
            <a:noFill/>
            <a:ln w="28575">
              <a:noFill/>
              <a:miter lim="800000"/>
              <a:headEnd type="none" w="sm" len="sm"/>
              <a:tailEnd type="none" w="lg" len="lg"/>
            </a:ln>
            <a:effectLst/>
          </p:spPr>
          <p:txBody>
            <a:bodyPr wrap="none">
              <a:spAutoFit/>
            </a:bodyPr>
            <a:lstStyle/>
            <a:p>
              <a:pPr algn="ctr"/>
              <a:r>
                <a:rPr lang="en-US" altLang="zh-CN" sz="1800">
                  <a:ea typeface="宋体" panose="02010600030101010101" pitchFamily="2" charset="-122"/>
                </a:rPr>
                <a:t>Business-Domain </a:t>
              </a:r>
              <a:endParaRPr lang="en-US" altLang="zh-CN" sz="1800">
                <a:ea typeface="宋体" panose="02010600030101010101" pitchFamily="2" charset="-122"/>
              </a:endParaRPr>
            </a:p>
            <a:p>
              <a:pPr algn="ctr"/>
              <a:r>
                <a:rPr lang="en-US" altLang="zh-CN" sz="1800">
                  <a:ea typeface="宋体" panose="02010600030101010101" pitchFamily="2" charset="-122"/>
                </a:rPr>
                <a:t>Model</a:t>
              </a:r>
              <a:endParaRPr lang="en-US" altLang="zh-CN" sz="1800">
                <a:ea typeface="宋体" panose="02010600030101010101" pitchFamily="2" charset="-122"/>
              </a:endParaRPr>
            </a:p>
          </p:txBody>
        </p:sp>
      </p:grpSp>
      <p:sp>
        <p:nvSpPr>
          <p:cNvPr id="372783" name="Text Box 47"/>
          <p:cNvSpPr txBox="1">
            <a:spLocks noChangeArrowheads="1"/>
          </p:cNvSpPr>
          <p:nvPr/>
        </p:nvSpPr>
        <p:spPr bwMode="auto">
          <a:xfrm>
            <a:off x="2705100" y="5953125"/>
            <a:ext cx="3771900" cy="457200"/>
          </a:xfrm>
          <a:prstGeom prst="rect">
            <a:avLst/>
          </a:prstGeom>
          <a:noFill/>
          <a:ln w="12700">
            <a:noFill/>
            <a:miter lim="800000"/>
            <a:headEnd type="none" w="sm" len="sm"/>
            <a:tailEnd type="none" w="lg" len="lg"/>
          </a:ln>
          <a:effectLst/>
        </p:spPr>
        <p:txBody>
          <a:bodyPr>
            <a:spAutoFit/>
          </a:bodyPr>
          <a:lstStyle/>
          <a:p>
            <a:pPr algn="ctr">
              <a:spcBef>
                <a:spcPct val="50000"/>
              </a:spcBef>
            </a:pPr>
            <a:r>
              <a:rPr lang="en-US" altLang="zh-CN" sz="2400">
                <a:solidFill>
                  <a:srgbClr val="33CCFF"/>
                </a:solidFill>
                <a:ea typeface="宋体" panose="02010600030101010101" pitchFamily="2" charset="-122"/>
              </a:rPr>
              <a:t>Environment independent.</a:t>
            </a:r>
            <a:endParaRPr lang="en-US" altLang="zh-CN" sz="2400">
              <a:solidFill>
                <a:srgbClr val="33CCFF"/>
              </a:solidFill>
              <a:ea typeface="宋体" panose="02010600030101010101" pitchFamily="2" charset="-122"/>
            </a:endParaRPr>
          </a:p>
        </p:txBody>
      </p:sp>
      <p:sp>
        <p:nvSpPr>
          <p:cNvPr id="372790" name="Text Box 54"/>
          <p:cNvSpPr txBox="1">
            <a:spLocks noChangeArrowheads="1"/>
          </p:cNvSpPr>
          <p:nvPr/>
        </p:nvSpPr>
        <p:spPr bwMode="auto">
          <a:xfrm>
            <a:off x="6680200" y="2120900"/>
            <a:ext cx="1816100" cy="717550"/>
          </a:xfrm>
          <a:prstGeom prst="rect">
            <a:avLst/>
          </a:prstGeom>
          <a:noFill/>
          <a:ln w="9525">
            <a:noFill/>
            <a:miter lim="800000"/>
          </a:ln>
          <a:effectLst/>
        </p:spPr>
        <p:txBody>
          <a:bodyPr lIns="107950" tIns="53975" rIns="107950" bIns="53975">
            <a:spAutoFit/>
          </a:bodyPr>
          <a:lstStyle/>
          <a:p>
            <a:pPr algn="ctr">
              <a:spcBef>
                <a:spcPct val="50000"/>
              </a:spcBef>
            </a:pPr>
            <a:r>
              <a:rPr lang="en-US" altLang="zh-CN" sz="2000" i="1" dirty="0">
                <a:solidFill>
                  <a:srgbClr val="FF0000"/>
                </a:solidFill>
                <a:ea typeface="宋体" panose="02010600030101010101" pitchFamily="2" charset="-122"/>
              </a:rPr>
              <a:t>Analysis</a:t>
            </a:r>
            <a:r>
              <a:rPr lang="en-US" altLang="zh-CN" sz="2000" i="1" dirty="0">
                <a:solidFill>
                  <a:srgbClr val="FFFF99"/>
                </a:solidFill>
                <a:ea typeface="宋体" panose="02010600030101010101" pitchFamily="2" charset="-122"/>
              </a:rPr>
              <a:t> </a:t>
            </a:r>
            <a:r>
              <a:rPr lang="en-US" altLang="zh-CN" sz="2000" i="1" dirty="0">
                <a:solidFill>
                  <a:srgbClr val="FF0000"/>
                </a:solidFill>
                <a:ea typeface="宋体" panose="02010600030101010101" pitchFamily="2" charset="-122"/>
              </a:rPr>
              <a:t>class</a:t>
            </a:r>
            <a:r>
              <a:rPr lang="en-US" altLang="zh-CN" sz="2000" i="1" dirty="0">
                <a:solidFill>
                  <a:srgbClr val="FFFF99"/>
                </a:solidFill>
                <a:ea typeface="宋体" panose="02010600030101010101" pitchFamily="2" charset="-122"/>
              </a:rPr>
              <a:t> </a:t>
            </a:r>
            <a:r>
              <a:rPr lang="en-US" altLang="zh-CN" sz="2000" i="1" dirty="0">
                <a:solidFill>
                  <a:srgbClr val="FF0000"/>
                </a:solidFill>
                <a:ea typeface="宋体" panose="02010600030101010101" pitchFamily="2" charset="-122"/>
              </a:rPr>
              <a:t>stereotype</a:t>
            </a:r>
            <a:endParaRPr lang="en-US" altLang="zh-CN" sz="2000" i="1" dirty="0">
              <a:solidFill>
                <a:srgbClr val="FF0000"/>
              </a:solidFill>
              <a:ea typeface="宋体" panose="02010600030101010101" pitchFamily="2" charset="-122"/>
            </a:endParaRPr>
          </a:p>
        </p:txBody>
      </p:sp>
      <p:sp>
        <p:nvSpPr>
          <p:cNvPr id="372791" name="Line 55"/>
          <p:cNvSpPr>
            <a:spLocks noChangeShapeType="1"/>
          </p:cNvSpPr>
          <p:nvPr/>
        </p:nvSpPr>
        <p:spPr bwMode="auto">
          <a:xfrm flipH="1">
            <a:off x="7607300" y="2819400"/>
            <a:ext cx="0" cy="431800"/>
          </a:xfrm>
          <a:prstGeom prst="line">
            <a:avLst/>
          </a:prstGeom>
          <a:noFill/>
          <a:ln w="28575">
            <a:solidFill>
              <a:schemeClr val="hlink"/>
            </a:solidFill>
            <a:round/>
            <a:tailEnd type="triangle" w="med" len="med"/>
          </a:ln>
          <a:effectLst/>
        </p:spPr>
        <p:txBody>
          <a:bodyPr wrap="none" lIns="107950" tIns="53975" rIns="107950" bIns="53975" anchor="ctr"/>
          <a:lstStyle/>
          <a:p>
            <a:endParaRPr lang="en-US"/>
          </a:p>
        </p:txBody>
      </p:sp>
      <p:grpSp>
        <p:nvGrpSpPr>
          <p:cNvPr id="372834" name="Group 98"/>
          <p:cNvGrpSpPr/>
          <p:nvPr/>
        </p:nvGrpSpPr>
        <p:grpSpPr bwMode="auto">
          <a:xfrm>
            <a:off x="982663" y="1704975"/>
            <a:ext cx="1493837" cy="1993900"/>
            <a:chOff x="288" y="1392"/>
            <a:chExt cx="941" cy="1256"/>
          </a:xfrm>
        </p:grpSpPr>
        <p:grpSp>
          <p:nvGrpSpPr>
            <p:cNvPr id="372792" name="Group 56"/>
            <p:cNvGrpSpPr/>
            <p:nvPr/>
          </p:nvGrpSpPr>
          <p:grpSpPr bwMode="auto">
            <a:xfrm>
              <a:off x="288" y="1392"/>
              <a:ext cx="754" cy="1008"/>
              <a:chOff x="365" y="2533"/>
              <a:chExt cx="754" cy="1008"/>
            </a:xfrm>
          </p:grpSpPr>
          <p:sp>
            <p:nvSpPr>
              <p:cNvPr id="372793" name="Oval 57"/>
              <p:cNvSpPr>
                <a:spLocks noChangeArrowheads="1"/>
              </p:cNvSpPr>
              <p:nvPr/>
            </p:nvSpPr>
            <p:spPr bwMode="auto">
              <a:xfrm>
                <a:off x="365" y="2533"/>
                <a:ext cx="624" cy="288"/>
              </a:xfrm>
              <a:prstGeom prst="ellipse">
                <a:avLst/>
              </a:prstGeom>
              <a:noFill/>
              <a:ln w="28575">
                <a:solidFill>
                  <a:schemeClr val="tx1"/>
                </a:solidFill>
                <a:round/>
                <a:headEnd type="none" w="sm" len="sm"/>
                <a:tailEnd type="none" w="lg" len="lg"/>
              </a:ln>
              <a:effectLst/>
            </p:spPr>
            <p:txBody>
              <a:bodyPr wrap="none" anchor="ctr"/>
              <a:lstStyle/>
              <a:p>
                <a:endParaRPr lang="en-US"/>
              </a:p>
            </p:txBody>
          </p:sp>
          <p:sp>
            <p:nvSpPr>
              <p:cNvPr id="372794" name="Rectangle 58"/>
              <p:cNvSpPr>
                <a:spLocks noChangeArrowheads="1"/>
              </p:cNvSpPr>
              <p:nvPr/>
            </p:nvSpPr>
            <p:spPr bwMode="auto">
              <a:xfrm>
                <a:off x="687" y="2821"/>
                <a:ext cx="432" cy="720"/>
              </a:xfrm>
              <a:prstGeom prst="rect">
                <a:avLst/>
              </a:prstGeom>
              <a:noFill/>
              <a:ln w="28575">
                <a:solidFill>
                  <a:schemeClr val="tx1"/>
                </a:solidFill>
                <a:miter lim="800000"/>
                <a:headEnd type="none" w="sm" len="sm"/>
                <a:tailEnd type="none" w="lg" len="lg"/>
              </a:ln>
              <a:effectLst/>
            </p:spPr>
            <p:txBody>
              <a:bodyPr wrap="none" anchor="ctr"/>
              <a:lstStyle/>
              <a:p>
                <a:endParaRPr lang="en-US"/>
              </a:p>
            </p:txBody>
          </p:sp>
          <p:sp>
            <p:nvSpPr>
              <p:cNvPr id="372795" name="Line 59"/>
              <p:cNvSpPr>
                <a:spLocks noChangeShapeType="1"/>
              </p:cNvSpPr>
              <p:nvPr/>
            </p:nvSpPr>
            <p:spPr bwMode="auto">
              <a:xfrm>
                <a:off x="975" y="2821"/>
                <a:ext cx="144" cy="144"/>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72796" name="Line 60"/>
              <p:cNvSpPr>
                <a:spLocks noChangeShapeType="1"/>
              </p:cNvSpPr>
              <p:nvPr/>
            </p:nvSpPr>
            <p:spPr bwMode="auto">
              <a:xfrm>
                <a:off x="975" y="2821"/>
                <a:ext cx="0" cy="144"/>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72797" name="Line 61"/>
              <p:cNvSpPr>
                <a:spLocks noChangeShapeType="1"/>
              </p:cNvSpPr>
              <p:nvPr/>
            </p:nvSpPr>
            <p:spPr bwMode="auto">
              <a:xfrm flipH="1">
                <a:off x="975" y="2965"/>
                <a:ext cx="144"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72798" name="Line 62"/>
              <p:cNvSpPr>
                <a:spLocks noChangeShapeType="1"/>
              </p:cNvSpPr>
              <p:nvPr/>
            </p:nvSpPr>
            <p:spPr bwMode="auto">
              <a:xfrm>
                <a:off x="735" y="3061"/>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72799" name="Line 63"/>
              <p:cNvSpPr>
                <a:spLocks noChangeShapeType="1"/>
              </p:cNvSpPr>
              <p:nvPr/>
            </p:nvSpPr>
            <p:spPr bwMode="auto">
              <a:xfrm>
                <a:off x="735" y="3109"/>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72800" name="Line 64"/>
              <p:cNvSpPr>
                <a:spLocks noChangeShapeType="1"/>
              </p:cNvSpPr>
              <p:nvPr/>
            </p:nvSpPr>
            <p:spPr bwMode="auto">
              <a:xfrm>
                <a:off x="735" y="3157"/>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72801" name="Line 65"/>
              <p:cNvSpPr>
                <a:spLocks noChangeShapeType="1"/>
              </p:cNvSpPr>
              <p:nvPr/>
            </p:nvSpPr>
            <p:spPr bwMode="auto">
              <a:xfrm>
                <a:off x="735" y="3253"/>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72802" name="Line 66"/>
              <p:cNvSpPr>
                <a:spLocks noChangeShapeType="1"/>
              </p:cNvSpPr>
              <p:nvPr/>
            </p:nvSpPr>
            <p:spPr bwMode="auto">
              <a:xfrm>
                <a:off x="735" y="3205"/>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72803" name="Line 67"/>
              <p:cNvSpPr>
                <a:spLocks noChangeShapeType="1"/>
              </p:cNvSpPr>
              <p:nvPr/>
            </p:nvSpPr>
            <p:spPr bwMode="auto">
              <a:xfrm>
                <a:off x="735" y="3301"/>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72804" name="Line 68"/>
              <p:cNvSpPr>
                <a:spLocks noChangeShapeType="1"/>
              </p:cNvSpPr>
              <p:nvPr/>
            </p:nvSpPr>
            <p:spPr bwMode="auto">
              <a:xfrm>
                <a:off x="735" y="3349"/>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72805" name="Line 69"/>
              <p:cNvSpPr>
                <a:spLocks noChangeShapeType="1"/>
              </p:cNvSpPr>
              <p:nvPr/>
            </p:nvSpPr>
            <p:spPr bwMode="auto">
              <a:xfrm>
                <a:off x="735" y="3397"/>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72806" name="Line 70"/>
              <p:cNvSpPr>
                <a:spLocks noChangeShapeType="1"/>
              </p:cNvSpPr>
              <p:nvPr/>
            </p:nvSpPr>
            <p:spPr bwMode="auto">
              <a:xfrm>
                <a:off x="735" y="3445"/>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72807" name="Line 71"/>
              <p:cNvSpPr>
                <a:spLocks noChangeShapeType="1"/>
              </p:cNvSpPr>
              <p:nvPr/>
            </p:nvSpPr>
            <p:spPr bwMode="auto">
              <a:xfrm>
                <a:off x="735" y="3493"/>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72808" name="Line 72"/>
              <p:cNvSpPr>
                <a:spLocks noChangeShapeType="1"/>
              </p:cNvSpPr>
              <p:nvPr/>
            </p:nvSpPr>
            <p:spPr bwMode="auto">
              <a:xfrm>
                <a:off x="735" y="3013"/>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72809" name="Line 73"/>
              <p:cNvSpPr>
                <a:spLocks noChangeShapeType="1"/>
              </p:cNvSpPr>
              <p:nvPr/>
            </p:nvSpPr>
            <p:spPr bwMode="auto">
              <a:xfrm>
                <a:off x="735" y="2917"/>
                <a:ext cx="209"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72810" name="Line 74"/>
              <p:cNvSpPr>
                <a:spLocks noChangeShapeType="1"/>
              </p:cNvSpPr>
              <p:nvPr/>
            </p:nvSpPr>
            <p:spPr bwMode="auto">
              <a:xfrm>
                <a:off x="735" y="2869"/>
                <a:ext cx="209"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72811" name="Line 75"/>
              <p:cNvSpPr>
                <a:spLocks noChangeShapeType="1"/>
              </p:cNvSpPr>
              <p:nvPr/>
            </p:nvSpPr>
            <p:spPr bwMode="auto">
              <a:xfrm>
                <a:off x="735" y="2965"/>
                <a:ext cx="209" cy="0"/>
              </a:xfrm>
              <a:prstGeom prst="line">
                <a:avLst/>
              </a:prstGeom>
              <a:noFill/>
              <a:ln w="28575">
                <a:solidFill>
                  <a:schemeClr val="tx1"/>
                </a:solidFill>
                <a:round/>
                <a:headEnd type="none" w="sm" len="sm"/>
                <a:tailEnd type="none" w="lg" len="lg"/>
              </a:ln>
              <a:effectLst/>
            </p:spPr>
            <p:txBody>
              <a:bodyPr wrap="none" anchor="ctr"/>
              <a:lstStyle/>
              <a:p>
                <a:endParaRPr lang="en-US"/>
              </a:p>
            </p:txBody>
          </p:sp>
        </p:grpSp>
        <p:sp>
          <p:nvSpPr>
            <p:cNvPr id="372812" name="Text Box 76"/>
            <p:cNvSpPr txBox="1">
              <a:spLocks noChangeArrowheads="1"/>
            </p:cNvSpPr>
            <p:nvPr/>
          </p:nvSpPr>
          <p:spPr bwMode="auto">
            <a:xfrm>
              <a:off x="397" y="2417"/>
              <a:ext cx="832" cy="231"/>
            </a:xfrm>
            <a:prstGeom prst="rect">
              <a:avLst/>
            </a:prstGeom>
            <a:noFill/>
            <a:ln w="12700">
              <a:noFill/>
              <a:miter lim="800000"/>
              <a:headEnd type="none" w="sm" len="sm"/>
              <a:tailEnd type="none" w="lg" len="lg"/>
            </a:ln>
            <a:effectLst/>
          </p:spPr>
          <p:txBody>
            <a:bodyPr>
              <a:spAutoFit/>
            </a:bodyPr>
            <a:lstStyle/>
            <a:p>
              <a:pPr algn="ctr">
                <a:spcBef>
                  <a:spcPct val="50000"/>
                </a:spcBef>
              </a:pPr>
              <a:r>
                <a:rPr lang="en-US" altLang="zh-CN" sz="1800">
                  <a:ea typeface="宋体" panose="02010600030101010101" pitchFamily="2" charset="-122"/>
                </a:rPr>
                <a:t>Use Case</a:t>
              </a:r>
              <a:endParaRPr lang="en-US" altLang="zh-CN" sz="1800">
                <a:ea typeface="宋体" panose="02010600030101010101" pitchFamily="2" charset="-122"/>
              </a:endParaRPr>
            </a:p>
          </p:txBody>
        </p:sp>
      </p:grpSp>
      <p:grpSp>
        <p:nvGrpSpPr>
          <p:cNvPr id="372836" name="Group 100"/>
          <p:cNvGrpSpPr/>
          <p:nvPr/>
        </p:nvGrpSpPr>
        <p:grpSpPr bwMode="auto">
          <a:xfrm>
            <a:off x="493713" y="3986213"/>
            <a:ext cx="2473325" cy="1725612"/>
            <a:chOff x="151" y="2783"/>
            <a:chExt cx="1558" cy="1087"/>
          </a:xfrm>
        </p:grpSpPr>
        <p:grpSp>
          <p:nvGrpSpPr>
            <p:cNvPr id="372814" name="Group 78"/>
            <p:cNvGrpSpPr/>
            <p:nvPr/>
          </p:nvGrpSpPr>
          <p:grpSpPr bwMode="auto">
            <a:xfrm>
              <a:off x="469" y="2783"/>
              <a:ext cx="937" cy="641"/>
              <a:chOff x="55" y="2944"/>
              <a:chExt cx="937" cy="641"/>
            </a:xfrm>
          </p:grpSpPr>
          <p:grpSp>
            <p:nvGrpSpPr>
              <p:cNvPr id="372815" name="Group 79"/>
              <p:cNvGrpSpPr/>
              <p:nvPr/>
            </p:nvGrpSpPr>
            <p:grpSpPr bwMode="auto">
              <a:xfrm>
                <a:off x="228" y="2944"/>
                <a:ext cx="382" cy="257"/>
                <a:chOff x="144" y="1440"/>
                <a:chExt cx="881" cy="510"/>
              </a:xfrm>
            </p:grpSpPr>
            <p:sp>
              <p:nvSpPr>
                <p:cNvPr id="372816" name="Rectangle 80"/>
                <p:cNvSpPr>
                  <a:spLocks noChangeArrowheads="1"/>
                </p:cNvSpPr>
                <p:nvPr/>
              </p:nvSpPr>
              <p:spPr bwMode="auto">
                <a:xfrm>
                  <a:off x="144" y="1440"/>
                  <a:ext cx="881" cy="510"/>
                </a:xfrm>
                <a:prstGeom prst="rect">
                  <a:avLst/>
                </a:prstGeom>
                <a:noFill/>
                <a:ln w="28575">
                  <a:solidFill>
                    <a:schemeClr val="tx1"/>
                  </a:solidFill>
                  <a:miter lim="800000"/>
                  <a:headEnd type="none" w="sm" len="sm"/>
                  <a:tailEnd type="none" w="lg" len="lg"/>
                </a:ln>
                <a:effectLst/>
              </p:spPr>
              <p:txBody>
                <a:bodyPr wrap="none" lIns="0" tIns="0" rIns="0" bIns="0" anchor="ctr">
                  <a:spAutoFit/>
                </a:bodyPr>
                <a:lstStyle/>
                <a:p>
                  <a:endParaRPr lang="en-US"/>
                </a:p>
              </p:txBody>
            </p:sp>
            <p:sp>
              <p:nvSpPr>
                <p:cNvPr id="372817" name="Line 81"/>
                <p:cNvSpPr>
                  <a:spLocks noChangeShapeType="1"/>
                </p:cNvSpPr>
                <p:nvPr/>
              </p:nvSpPr>
              <p:spPr bwMode="auto">
                <a:xfrm>
                  <a:off x="144" y="1810"/>
                  <a:ext cx="881" cy="0"/>
                </a:xfrm>
                <a:prstGeom prst="line">
                  <a:avLst/>
                </a:prstGeom>
                <a:noFill/>
                <a:ln w="28575">
                  <a:solidFill>
                    <a:schemeClr val="tx1"/>
                  </a:solidFill>
                  <a:round/>
                  <a:headEnd type="none" w="sm" len="sm"/>
                  <a:tailEnd type="none" w="lg" len="lg"/>
                </a:ln>
                <a:effectLst/>
              </p:spPr>
              <p:txBody>
                <a:bodyPr wrap="none" lIns="0" tIns="0" rIns="0" bIns="0" anchor="ctr">
                  <a:spAutoFit/>
                </a:bodyPr>
                <a:lstStyle/>
                <a:p>
                  <a:endParaRPr lang="en-US"/>
                </a:p>
              </p:txBody>
            </p:sp>
            <p:sp>
              <p:nvSpPr>
                <p:cNvPr id="372818" name="Line 82"/>
                <p:cNvSpPr>
                  <a:spLocks noChangeShapeType="1"/>
                </p:cNvSpPr>
                <p:nvPr/>
              </p:nvSpPr>
              <p:spPr bwMode="auto">
                <a:xfrm>
                  <a:off x="144" y="1680"/>
                  <a:ext cx="881" cy="0"/>
                </a:xfrm>
                <a:prstGeom prst="line">
                  <a:avLst/>
                </a:prstGeom>
                <a:noFill/>
                <a:ln w="28575">
                  <a:solidFill>
                    <a:schemeClr val="tx1"/>
                  </a:solidFill>
                  <a:round/>
                  <a:headEnd type="none" w="sm" len="sm"/>
                  <a:tailEnd type="none" w="lg" len="lg"/>
                </a:ln>
                <a:effectLst/>
              </p:spPr>
              <p:txBody>
                <a:bodyPr lIns="0" tIns="0" rIns="0" bIns="0" anchor="ctr">
                  <a:spAutoFit/>
                </a:bodyPr>
                <a:lstStyle/>
                <a:p>
                  <a:endParaRPr lang="en-US"/>
                </a:p>
              </p:txBody>
            </p:sp>
          </p:grpSp>
          <p:grpSp>
            <p:nvGrpSpPr>
              <p:cNvPr id="372819" name="Group 83"/>
              <p:cNvGrpSpPr/>
              <p:nvPr/>
            </p:nvGrpSpPr>
            <p:grpSpPr bwMode="auto">
              <a:xfrm>
                <a:off x="610" y="3283"/>
                <a:ext cx="382" cy="257"/>
                <a:chOff x="144" y="1440"/>
                <a:chExt cx="881" cy="510"/>
              </a:xfrm>
            </p:grpSpPr>
            <p:sp>
              <p:nvSpPr>
                <p:cNvPr id="372820" name="Rectangle 84"/>
                <p:cNvSpPr>
                  <a:spLocks noChangeArrowheads="1"/>
                </p:cNvSpPr>
                <p:nvPr/>
              </p:nvSpPr>
              <p:spPr bwMode="auto">
                <a:xfrm>
                  <a:off x="144" y="1440"/>
                  <a:ext cx="881" cy="510"/>
                </a:xfrm>
                <a:prstGeom prst="rect">
                  <a:avLst/>
                </a:prstGeom>
                <a:noFill/>
                <a:ln w="28575">
                  <a:solidFill>
                    <a:schemeClr val="tx1"/>
                  </a:solidFill>
                  <a:miter lim="800000"/>
                  <a:headEnd type="none" w="sm" len="sm"/>
                  <a:tailEnd type="none" w="lg" len="lg"/>
                </a:ln>
                <a:effectLst/>
              </p:spPr>
              <p:txBody>
                <a:bodyPr wrap="none" lIns="0" tIns="0" rIns="0" bIns="0" anchor="ctr">
                  <a:spAutoFit/>
                </a:bodyPr>
                <a:lstStyle/>
                <a:p>
                  <a:endParaRPr lang="en-US"/>
                </a:p>
              </p:txBody>
            </p:sp>
            <p:sp>
              <p:nvSpPr>
                <p:cNvPr id="372821" name="Line 85"/>
                <p:cNvSpPr>
                  <a:spLocks noChangeShapeType="1"/>
                </p:cNvSpPr>
                <p:nvPr/>
              </p:nvSpPr>
              <p:spPr bwMode="auto">
                <a:xfrm>
                  <a:off x="144" y="1810"/>
                  <a:ext cx="881" cy="0"/>
                </a:xfrm>
                <a:prstGeom prst="line">
                  <a:avLst/>
                </a:prstGeom>
                <a:noFill/>
                <a:ln w="28575">
                  <a:solidFill>
                    <a:schemeClr val="tx1"/>
                  </a:solidFill>
                  <a:round/>
                  <a:headEnd type="none" w="sm" len="sm"/>
                  <a:tailEnd type="none" w="lg" len="lg"/>
                </a:ln>
                <a:effectLst/>
              </p:spPr>
              <p:txBody>
                <a:bodyPr wrap="none" lIns="0" tIns="0" rIns="0" bIns="0" anchor="ctr">
                  <a:spAutoFit/>
                </a:bodyPr>
                <a:lstStyle/>
                <a:p>
                  <a:endParaRPr lang="en-US"/>
                </a:p>
              </p:txBody>
            </p:sp>
            <p:sp>
              <p:nvSpPr>
                <p:cNvPr id="372822" name="Line 86"/>
                <p:cNvSpPr>
                  <a:spLocks noChangeShapeType="1"/>
                </p:cNvSpPr>
                <p:nvPr/>
              </p:nvSpPr>
              <p:spPr bwMode="auto">
                <a:xfrm>
                  <a:off x="144" y="1680"/>
                  <a:ext cx="881" cy="0"/>
                </a:xfrm>
                <a:prstGeom prst="line">
                  <a:avLst/>
                </a:prstGeom>
                <a:noFill/>
                <a:ln w="28575">
                  <a:solidFill>
                    <a:schemeClr val="tx1"/>
                  </a:solidFill>
                  <a:round/>
                  <a:headEnd type="none" w="sm" len="sm"/>
                  <a:tailEnd type="none" w="lg" len="lg"/>
                </a:ln>
                <a:effectLst/>
              </p:spPr>
              <p:txBody>
                <a:bodyPr lIns="0" tIns="0" rIns="0" bIns="0" anchor="ctr">
                  <a:spAutoFit/>
                </a:bodyPr>
                <a:lstStyle/>
                <a:p>
                  <a:endParaRPr lang="en-US"/>
                </a:p>
              </p:txBody>
            </p:sp>
          </p:grpSp>
          <p:grpSp>
            <p:nvGrpSpPr>
              <p:cNvPr id="372823" name="Group 87"/>
              <p:cNvGrpSpPr/>
              <p:nvPr/>
            </p:nvGrpSpPr>
            <p:grpSpPr bwMode="auto">
              <a:xfrm>
                <a:off x="55" y="3328"/>
                <a:ext cx="382" cy="257"/>
                <a:chOff x="144" y="1440"/>
                <a:chExt cx="881" cy="510"/>
              </a:xfrm>
            </p:grpSpPr>
            <p:sp>
              <p:nvSpPr>
                <p:cNvPr id="372824" name="Rectangle 88"/>
                <p:cNvSpPr>
                  <a:spLocks noChangeArrowheads="1"/>
                </p:cNvSpPr>
                <p:nvPr/>
              </p:nvSpPr>
              <p:spPr bwMode="auto">
                <a:xfrm>
                  <a:off x="144" y="1440"/>
                  <a:ext cx="881" cy="510"/>
                </a:xfrm>
                <a:prstGeom prst="rect">
                  <a:avLst/>
                </a:prstGeom>
                <a:noFill/>
                <a:ln w="28575">
                  <a:solidFill>
                    <a:schemeClr val="tx1"/>
                  </a:solidFill>
                  <a:miter lim="800000"/>
                  <a:headEnd type="none" w="sm" len="sm"/>
                  <a:tailEnd type="none" w="lg" len="lg"/>
                </a:ln>
                <a:effectLst/>
              </p:spPr>
              <p:txBody>
                <a:bodyPr wrap="none" lIns="0" tIns="0" rIns="0" bIns="0" anchor="ctr">
                  <a:spAutoFit/>
                </a:bodyPr>
                <a:lstStyle/>
                <a:p>
                  <a:endParaRPr lang="en-US"/>
                </a:p>
              </p:txBody>
            </p:sp>
            <p:sp>
              <p:nvSpPr>
                <p:cNvPr id="372825" name="Line 89"/>
                <p:cNvSpPr>
                  <a:spLocks noChangeShapeType="1"/>
                </p:cNvSpPr>
                <p:nvPr/>
              </p:nvSpPr>
              <p:spPr bwMode="auto">
                <a:xfrm>
                  <a:off x="144" y="1810"/>
                  <a:ext cx="881" cy="0"/>
                </a:xfrm>
                <a:prstGeom prst="line">
                  <a:avLst/>
                </a:prstGeom>
                <a:noFill/>
                <a:ln w="28575">
                  <a:solidFill>
                    <a:schemeClr val="tx1"/>
                  </a:solidFill>
                  <a:round/>
                  <a:headEnd type="none" w="sm" len="sm"/>
                  <a:tailEnd type="none" w="lg" len="lg"/>
                </a:ln>
                <a:effectLst/>
              </p:spPr>
              <p:txBody>
                <a:bodyPr wrap="none" lIns="0" tIns="0" rIns="0" bIns="0" anchor="ctr">
                  <a:spAutoFit/>
                </a:bodyPr>
                <a:lstStyle/>
                <a:p>
                  <a:endParaRPr lang="en-US"/>
                </a:p>
              </p:txBody>
            </p:sp>
            <p:sp>
              <p:nvSpPr>
                <p:cNvPr id="372826" name="Line 90"/>
                <p:cNvSpPr>
                  <a:spLocks noChangeShapeType="1"/>
                </p:cNvSpPr>
                <p:nvPr/>
              </p:nvSpPr>
              <p:spPr bwMode="auto">
                <a:xfrm>
                  <a:off x="144" y="1680"/>
                  <a:ext cx="881" cy="0"/>
                </a:xfrm>
                <a:prstGeom prst="line">
                  <a:avLst/>
                </a:prstGeom>
                <a:noFill/>
                <a:ln w="28575">
                  <a:solidFill>
                    <a:schemeClr val="tx1"/>
                  </a:solidFill>
                  <a:round/>
                  <a:headEnd type="none" w="sm" len="sm"/>
                  <a:tailEnd type="none" w="lg" len="lg"/>
                </a:ln>
                <a:effectLst/>
              </p:spPr>
              <p:txBody>
                <a:bodyPr lIns="0" tIns="0" rIns="0" bIns="0" anchor="ctr">
                  <a:spAutoFit/>
                </a:bodyPr>
                <a:lstStyle/>
                <a:p>
                  <a:endParaRPr lang="en-US"/>
                </a:p>
              </p:txBody>
            </p:sp>
          </p:grpSp>
        </p:grpSp>
        <p:sp>
          <p:nvSpPr>
            <p:cNvPr id="372827" name="Text Box 91"/>
            <p:cNvSpPr txBox="1">
              <a:spLocks noChangeArrowheads="1"/>
            </p:cNvSpPr>
            <p:nvPr/>
          </p:nvSpPr>
          <p:spPr bwMode="auto">
            <a:xfrm>
              <a:off x="151" y="3456"/>
              <a:ext cx="1558" cy="414"/>
            </a:xfrm>
            <a:prstGeom prst="rect">
              <a:avLst/>
            </a:prstGeom>
            <a:noFill/>
            <a:ln w="9525">
              <a:noFill/>
              <a:miter lim="800000"/>
            </a:ln>
            <a:effectLst/>
          </p:spPr>
          <p:txBody>
            <a:bodyPr lIns="107950" tIns="53975" rIns="107950" bIns="53975">
              <a:spAutoFit/>
            </a:bodyPr>
            <a:lstStyle/>
            <a:p>
              <a:pPr algn="ctr">
                <a:spcBef>
                  <a:spcPct val="50000"/>
                </a:spcBef>
              </a:pPr>
              <a:r>
                <a:rPr lang="en-US" altLang="zh-CN" sz="1800">
                  <a:ea typeface="宋体" panose="02010600030101010101" pitchFamily="2" charset="-122"/>
                </a:rPr>
                <a:t>Architectural Analysis Abstractions</a:t>
              </a:r>
              <a:endParaRPr lang="en-US" altLang="zh-CN" sz="1800">
                <a:ea typeface="宋体" panose="02010600030101010101" pitchFamily="2" charset="-122"/>
              </a:endParaRPr>
            </a:p>
          </p:txBody>
        </p:sp>
      </p:grpSp>
      <p:sp>
        <p:nvSpPr>
          <p:cNvPr id="372829" name="Rectangle 93"/>
          <p:cNvSpPr>
            <a:spLocks noGrp="1" noChangeArrowheads="1"/>
          </p:cNvSpPr>
          <p:nvPr>
            <p:ph idx="1"/>
          </p:nvPr>
        </p:nvSpPr>
        <p:spPr>
          <a:xfrm>
            <a:off x="476250" y="1252537"/>
            <a:ext cx="8229600" cy="4525963"/>
          </a:xfrm>
        </p:spPr>
        <p:txBody>
          <a:bodyPr/>
          <a:lstStyle/>
          <a:p>
            <a:r>
              <a:rPr lang="en-US" altLang="zh-CN" dirty="0">
                <a:ea typeface="宋体" panose="02010600030101010101" pitchFamily="2" charset="-122"/>
              </a:rPr>
              <a:t>Key abstractions of the system</a:t>
            </a:r>
            <a:endParaRPr lang="en-US" altLang="zh-CN" dirty="0">
              <a:ea typeface="宋体" panose="02010600030101010101" pitchFamily="2" charset="-122"/>
            </a:endParaRPr>
          </a:p>
        </p:txBody>
      </p:sp>
      <p:sp>
        <p:nvSpPr>
          <p:cNvPr id="372828" name="Rectangle 92"/>
          <p:cNvSpPr>
            <a:spLocks noGrp="1" noChangeArrowheads="1"/>
          </p:cNvSpPr>
          <p:nvPr>
            <p:ph type="title"/>
          </p:nvPr>
        </p:nvSpPr>
        <p:spPr/>
        <p:txBody>
          <a:bodyPr/>
          <a:lstStyle/>
          <a:p>
            <a:r>
              <a:rPr lang="en-GB"/>
              <a:t>What Is an Entity Class?</a:t>
            </a:r>
            <a:endParaRPr lang="en-GB"/>
          </a:p>
        </p:txBody>
      </p:sp>
      <p:grpSp>
        <p:nvGrpSpPr>
          <p:cNvPr id="372830" name="Group 94"/>
          <p:cNvGrpSpPr/>
          <p:nvPr/>
        </p:nvGrpSpPr>
        <p:grpSpPr bwMode="auto">
          <a:xfrm>
            <a:off x="7150100" y="3378200"/>
            <a:ext cx="965200" cy="990600"/>
            <a:chOff x="4192" y="2208"/>
            <a:chExt cx="464" cy="473"/>
          </a:xfrm>
        </p:grpSpPr>
        <p:sp>
          <p:nvSpPr>
            <p:cNvPr id="372831" name="Oval 95"/>
            <p:cNvSpPr>
              <a:spLocks noChangeArrowheads="1"/>
            </p:cNvSpPr>
            <p:nvPr/>
          </p:nvSpPr>
          <p:spPr bwMode="auto">
            <a:xfrm>
              <a:off x="4192" y="2208"/>
              <a:ext cx="458" cy="466"/>
            </a:xfrm>
            <a:prstGeom prst="ellipse">
              <a:avLst/>
            </a:prstGeom>
            <a:noFill/>
            <a:ln w="38100">
              <a:solidFill>
                <a:srgbClr val="00CCFF"/>
              </a:solidFill>
              <a:round/>
            </a:ln>
          </p:spPr>
          <p:txBody>
            <a:bodyPr/>
            <a:lstStyle/>
            <a:p>
              <a:endParaRPr lang="en-US"/>
            </a:p>
          </p:txBody>
        </p:sp>
        <p:sp>
          <p:nvSpPr>
            <p:cNvPr id="372832" name="Line 96"/>
            <p:cNvSpPr>
              <a:spLocks noChangeShapeType="1"/>
            </p:cNvSpPr>
            <p:nvPr/>
          </p:nvSpPr>
          <p:spPr bwMode="auto">
            <a:xfrm>
              <a:off x="4198" y="2680"/>
              <a:ext cx="458" cy="1"/>
            </a:xfrm>
            <a:prstGeom prst="line">
              <a:avLst/>
            </a:prstGeom>
            <a:noFill/>
            <a:ln w="38100">
              <a:solidFill>
                <a:srgbClr val="00CCFF"/>
              </a:solidFill>
              <a:round/>
            </a:ln>
          </p:spPr>
          <p:txBody>
            <a:bodyPr/>
            <a:lstStyle/>
            <a:p>
              <a:endParaRPr lang="en-US"/>
            </a:p>
          </p:txBody>
        </p:sp>
      </p:gr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0242" name="Text Box 1026"/>
          <p:cNvSpPr txBox="1">
            <a:spLocks noChangeArrowheads="1"/>
          </p:cNvSpPr>
          <p:nvPr/>
        </p:nvSpPr>
        <p:spPr bwMode="auto">
          <a:xfrm>
            <a:off x="990600" y="5857875"/>
            <a:ext cx="7467600" cy="457200"/>
          </a:xfrm>
          <a:prstGeom prst="rect">
            <a:avLst/>
          </a:prstGeom>
          <a:noFill/>
          <a:ln w="12700">
            <a:noFill/>
            <a:miter lim="800000"/>
            <a:headEnd type="none" w="sm" len="sm"/>
            <a:tailEnd type="none" w="lg" len="lg"/>
          </a:ln>
          <a:effectLst/>
        </p:spPr>
        <p:txBody>
          <a:bodyPr>
            <a:spAutoFit/>
          </a:bodyPr>
          <a:lstStyle/>
          <a:p>
            <a:pPr algn="ctr">
              <a:spcBef>
                <a:spcPct val="50000"/>
              </a:spcBef>
            </a:pPr>
            <a:r>
              <a:rPr lang="en-US" altLang="zh-CN" sz="2400">
                <a:solidFill>
                  <a:srgbClr val="00CCFF"/>
                </a:solidFill>
                <a:ea typeface="宋体" panose="02010600030101010101" pitchFamily="2" charset="-122"/>
              </a:rPr>
              <a:t>Store and manage information in the system.</a:t>
            </a:r>
            <a:endParaRPr lang="en-US" altLang="zh-CN" sz="2400">
              <a:solidFill>
                <a:srgbClr val="00CCFF"/>
              </a:solidFill>
              <a:ea typeface="宋体" panose="02010600030101010101" pitchFamily="2" charset="-122"/>
            </a:endParaRPr>
          </a:p>
        </p:txBody>
      </p:sp>
      <p:sp>
        <p:nvSpPr>
          <p:cNvPr id="650243" name="Rectangle 1027"/>
          <p:cNvSpPr>
            <a:spLocks noGrp="1" noChangeArrowheads="1"/>
          </p:cNvSpPr>
          <p:nvPr>
            <p:ph type="title"/>
          </p:nvPr>
        </p:nvSpPr>
        <p:spPr/>
        <p:txBody>
          <a:bodyPr/>
          <a:lstStyle/>
          <a:p>
            <a:r>
              <a:rPr lang="en-GB"/>
              <a:t>The Role of an Entity Class</a:t>
            </a:r>
            <a:endParaRPr lang="en-GB"/>
          </a:p>
        </p:txBody>
      </p:sp>
      <p:grpSp>
        <p:nvGrpSpPr>
          <p:cNvPr id="650293" name="Group 1077"/>
          <p:cNvGrpSpPr/>
          <p:nvPr/>
        </p:nvGrpSpPr>
        <p:grpSpPr bwMode="auto">
          <a:xfrm>
            <a:off x="725488" y="1862138"/>
            <a:ext cx="528637" cy="719137"/>
            <a:chOff x="7654" y="3380"/>
            <a:chExt cx="554" cy="754"/>
          </a:xfrm>
        </p:grpSpPr>
        <p:sp>
          <p:nvSpPr>
            <p:cNvPr id="650294" name="Oval 1078"/>
            <p:cNvSpPr>
              <a:spLocks noChangeArrowheads="1"/>
            </p:cNvSpPr>
            <p:nvPr/>
          </p:nvSpPr>
          <p:spPr bwMode="auto">
            <a:xfrm>
              <a:off x="7805" y="3380"/>
              <a:ext cx="253" cy="248"/>
            </a:xfrm>
            <a:prstGeom prst="ellipse">
              <a:avLst/>
            </a:prstGeom>
            <a:noFill/>
            <a:ln w="28575">
              <a:solidFill>
                <a:schemeClr val="folHlink"/>
              </a:solidFill>
              <a:round/>
            </a:ln>
          </p:spPr>
          <p:txBody>
            <a:bodyPr/>
            <a:lstStyle/>
            <a:p>
              <a:endParaRPr lang="en-US"/>
            </a:p>
          </p:txBody>
        </p:sp>
        <p:sp>
          <p:nvSpPr>
            <p:cNvPr id="650295" name="Line 1079"/>
            <p:cNvSpPr>
              <a:spLocks noChangeShapeType="1"/>
            </p:cNvSpPr>
            <p:nvPr/>
          </p:nvSpPr>
          <p:spPr bwMode="auto">
            <a:xfrm>
              <a:off x="7931" y="3630"/>
              <a:ext cx="1" cy="232"/>
            </a:xfrm>
            <a:prstGeom prst="line">
              <a:avLst/>
            </a:prstGeom>
            <a:noFill/>
            <a:ln w="28575">
              <a:solidFill>
                <a:schemeClr val="folHlink"/>
              </a:solidFill>
              <a:round/>
            </a:ln>
          </p:spPr>
          <p:txBody>
            <a:bodyPr/>
            <a:lstStyle/>
            <a:p>
              <a:endParaRPr lang="en-US"/>
            </a:p>
          </p:txBody>
        </p:sp>
        <p:sp>
          <p:nvSpPr>
            <p:cNvPr id="650296" name="Line 1080"/>
            <p:cNvSpPr>
              <a:spLocks noChangeShapeType="1"/>
            </p:cNvSpPr>
            <p:nvPr/>
          </p:nvSpPr>
          <p:spPr bwMode="auto">
            <a:xfrm>
              <a:off x="7731" y="3695"/>
              <a:ext cx="401" cy="1"/>
            </a:xfrm>
            <a:prstGeom prst="line">
              <a:avLst/>
            </a:prstGeom>
            <a:noFill/>
            <a:ln w="28575">
              <a:solidFill>
                <a:schemeClr val="folHlink"/>
              </a:solidFill>
              <a:round/>
            </a:ln>
          </p:spPr>
          <p:txBody>
            <a:bodyPr/>
            <a:lstStyle/>
            <a:p>
              <a:endParaRPr lang="en-US"/>
            </a:p>
          </p:txBody>
        </p:sp>
        <p:sp>
          <p:nvSpPr>
            <p:cNvPr id="650297" name="Freeform 1081"/>
            <p:cNvSpPr/>
            <p:nvPr/>
          </p:nvSpPr>
          <p:spPr bwMode="auto">
            <a:xfrm>
              <a:off x="7654" y="3862"/>
              <a:ext cx="554" cy="272"/>
            </a:xfrm>
            <a:custGeom>
              <a:avLst/>
              <a:gdLst/>
              <a:ahLst/>
              <a:cxnLst>
                <a:cxn ang="0">
                  <a:pos x="0" y="54"/>
                </a:cxn>
                <a:cxn ang="0">
                  <a:pos x="54" y="0"/>
                </a:cxn>
                <a:cxn ang="0">
                  <a:pos x="108" y="54"/>
                </a:cxn>
              </a:cxnLst>
              <a:rect l="0" t="0" r="r" b="b"/>
              <a:pathLst>
                <a:path w="108" h="54">
                  <a:moveTo>
                    <a:pt x="0" y="54"/>
                  </a:moveTo>
                  <a:lnTo>
                    <a:pt x="54" y="0"/>
                  </a:lnTo>
                  <a:lnTo>
                    <a:pt x="108" y="54"/>
                  </a:lnTo>
                </a:path>
              </a:pathLst>
            </a:custGeom>
            <a:noFill/>
            <a:ln w="28575" cmpd="sng">
              <a:solidFill>
                <a:schemeClr val="folHlink"/>
              </a:solidFill>
              <a:prstDash val="solid"/>
              <a:round/>
            </a:ln>
          </p:spPr>
          <p:txBody>
            <a:bodyPr/>
            <a:lstStyle/>
            <a:p>
              <a:endParaRPr lang="en-US"/>
            </a:p>
          </p:txBody>
        </p:sp>
      </p:grpSp>
      <p:sp>
        <p:nvSpPr>
          <p:cNvPr id="650298" name="Text Box 1082"/>
          <p:cNvSpPr txBox="1">
            <a:spLocks noChangeArrowheads="1"/>
          </p:cNvSpPr>
          <p:nvPr/>
        </p:nvSpPr>
        <p:spPr bwMode="auto">
          <a:xfrm>
            <a:off x="628650" y="2598738"/>
            <a:ext cx="723900" cy="274637"/>
          </a:xfrm>
          <a:prstGeom prst="rect">
            <a:avLst/>
          </a:prstGeom>
          <a:noFill/>
          <a:ln w="28575">
            <a:noFill/>
            <a:miter lim="800000"/>
            <a:headEnd type="none" w="sm" len="sm"/>
            <a:tailEnd type="none" w="lg" len="lg"/>
          </a:ln>
          <a:effectLst/>
        </p:spPr>
        <p:txBody>
          <a:bodyPr wrap="none" lIns="0" tIns="0" rIns="0" bIns="0">
            <a:spAutoFit/>
          </a:bodyPr>
          <a:lstStyle/>
          <a:p>
            <a:pPr algn="ctr"/>
            <a:r>
              <a:rPr lang="en-US" altLang="zh-CN" sz="1800">
                <a:solidFill>
                  <a:schemeClr val="folHlink"/>
                </a:solidFill>
                <a:ea typeface="宋体" panose="02010600030101010101" pitchFamily="2" charset="-122"/>
              </a:rPr>
              <a:t>Actor 1</a:t>
            </a:r>
            <a:endParaRPr lang="en-US" altLang="zh-CN" sz="1800">
              <a:solidFill>
                <a:schemeClr val="folHlink"/>
              </a:solidFill>
              <a:ea typeface="宋体" panose="02010600030101010101" pitchFamily="2" charset="-122"/>
            </a:endParaRPr>
          </a:p>
        </p:txBody>
      </p:sp>
      <p:grpSp>
        <p:nvGrpSpPr>
          <p:cNvPr id="650299" name="Group 1083"/>
          <p:cNvGrpSpPr/>
          <p:nvPr/>
        </p:nvGrpSpPr>
        <p:grpSpPr bwMode="auto">
          <a:xfrm>
            <a:off x="7974013" y="1973263"/>
            <a:ext cx="528637" cy="719137"/>
            <a:chOff x="7654" y="3380"/>
            <a:chExt cx="554" cy="754"/>
          </a:xfrm>
        </p:grpSpPr>
        <p:sp>
          <p:nvSpPr>
            <p:cNvPr id="650300" name="Oval 1084"/>
            <p:cNvSpPr>
              <a:spLocks noChangeArrowheads="1"/>
            </p:cNvSpPr>
            <p:nvPr/>
          </p:nvSpPr>
          <p:spPr bwMode="auto">
            <a:xfrm>
              <a:off x="7805" y="3380"/>
              <a:ext cx="253" cy="248"/>
            </a:xfrm>
            <a:prstGeom prst="ellipse">
              <a:avLst/>
            </a:prstGeom>
            <a:noFill/>
            <a:ln w="28575">
              <a:solidFill>
                <a:schemeClr val="folHlink"/>
              </a:solidFill>
              <a:round/>
            </a:ln>
          </p:spPr>
          <p:txBody>
            <a:bodyPr/>
            <a:lstStyle/>
            <a:p>
              <a:endParaRPr lang="en-US"/>
            </a:p>
          </p:txBody>
        </p:sp>
        <p:sp>
          <p:nvSpPr>
            <p:cNvPr id="650301" name="Line 1085"/>
            <p:cNvSpPr>
              <a:spLocks noChangeShapeType="1"/>
            </p:cNvSpPr>
            <p:nvPr/>
          </p:nvSpPr>
          <p:spPr bwMode="auto">
            <a:xfrm>
              <a:off x="7931" y="3630"/>
              <a:ext cx="1" cy="232"/>
            </a:xfrm>
            <a:prstGeom prst="line">
              <a:avLst/>
            </a:prstGeom>
            <a:noFill/>
            <a:ln w="28575">
              <a:solidFill>
                <a:schemeClr val="folHlink"/>
              </a:solidFill>
              <a:round/>
            </a:ln>
          </p:spPr>
          <p:txBody>
            <a:bodyPr/>
            <a:lstStyle/>
            <a:p>
              <a:endParaRPr lang="en-US"/>
            </a:p>
          </p:txBody>
        </p:sp>
        <p:sp>
          <p:nvSpPr>
            <p:cNvPr id="650302" name="Line 1086"/>
            <p:cNvSpPr>
              <a:spLocks noChangeShapeType="1"/>
            </p:cNvSpPr>
            <p:nvPr/>
          </p:nvSpPr>
          <p:spPr bwMode="auto">
            <a:xfrm>
              <a:off x="7731" y="3695"/>
              <a:ext cx="401" cy="1"/>
            </a:xfrm>
            <a:prstGeom prst="line">
              <a:avLst/>
            </a:prstGeom>
            <a:noFill/>
            <a:ln w="28575">
              <a:solidFill>
                <a:schemeClr val="folHlink"/>
              </a:solidFill>
              <a:round/>
            </a:ln>
          </p:spPr>
          <p:txBody>
            <a:bodyPr/>
            <a:lstStyle/>
            <a:p>
              <a:endParaRPr lang="en-US"/>
            </a:p>
          </p:txBody>
        </p:sp>
        <p:sp>
          <p:nvSpPr>
            <p:cNvPr id="650303" name="Freeform 1087"/>
            <p:cNvSpPr/>
            <p:nvPr/>
          </p:nvSpPr>
          <p:spPr bwMode="auto">
            <a:xfrm>
              <a:off x="7654" y="3862"/>
              <a:ext cx="554" cy="272"/>
            </a:xfrm>
            <a:custGeom>
              <a:avLst/>
              <a:gdLst/>
              <a:ahLst/>
              <a:cxnLst>
                <a:cxn ang="0">
                  <a:pos x="0" y="54"/>
                </a:cxn>
                <a:cxn ang="0">
                  <a:pos x="54" y="0"/>
                </a:cxn>
                <a:cxn ang="0">
                  <a:pos x="108" y="54"/>
                </a:cxn>
              </a:cxnLst>
              <a:rect l="0" t="0" r="r" b="b"/>
              <a:pathLst>
                <a:path w="108" h="54">
                  <a:moveTo>
                    <a:pt x="0" y="54"/>
                  </a:moveTo>
                  <a:lnTo>
                    <a:pt x="54" y="0"/>
                  </a:lnTo>
                  <a:lnTo>
                    <a:pt x="108" y="54"/>
                  </a:lnTo>
                </a:path>
              </a:pathLst>
            </a:custGeom>
            <a:noFill/>
            <a:ln w="28575" cmpd="sng">
              <a:solidFill>
                <a:schemeClr val="folHlink"/>
              </a:solidFill>
              <a:prstDash val="solid"/>
              <a:round/>
            </a:ln>
          </p:spPr>
          <p:txBody>
            <a:bodyPr/>
            <a:lstStyle/>
            <a:p>
              <a:endParaRPr lang="en-US"/>
            </a:p>
          </p:txBody>
        </p:sp>
      </p:grpSp>
      <p:sp>
        <p:nvSpPr>
          <p:cNvPr id="650304" name="Line 1088"/>
          <p:cNvSpPr>
            <a:spLocks noChangeShapeType="1"/>
          </p:cNvSpPr>
          <p:nvPr/>
        </p:nvSpPr>
        <p:spPr bwMode="auto">
          <a:xfrm>
            <a:off x="7369175" y="2424113"/>
            <a:ext cx="604838" cy="9525"/>
          </a:xfrm>
          <a:prstGeom prst="line">
            <a:avLst/>
          </a:prstGeom>
          <a:noFill/>
          <a:ln w="28575">
            <a:solidFill>
              <a:schemeClr val="folHlink"/>
            </a:solidFill>
            <a:round/>
            <a:headEnd type="none" w="sm" len="sm"/>
            <a:tailEnd type="none" w="lg" len="lg"/>
          </a:ln>
          <a:effectLst/>
        </p:spPr>
        <p:txBody>
          <a:bodyPr lIns="0" tIns="0" rIns="0" bIns="0" anchor="ctr">
            <a:spAutoFit/>
          </a:bodyPr>
          <a:lstStyle/>
          <a:p>
            <a:endParaRPr lang="en-US"/>
          </a:p>
        </p:txBody>
      </p:sp>
      <p:sp>
        <p:nvSpPr>
          <p:cNvPr id="650305" name="Line 1089"/>
          <p:cNvSpPr>
            <a:spLocks noChangeShapeType="1"/>
          </p:cNvSpPr>
          <p:nvPr/>
        </p:nvSpPr>
        <p:spPr bwMode="auto">
          <a:xfrm>
            <a:off x="3514725" y="2373313"/>
            <a:ext cx="441325" cy="3175"/>
          </a:xfrm>
          <a:prstGeom prst="line">
            <a:avLst/>
          </a:prstGeom>
          <a:noFill/>
          <a:ln w="28575">
            <a:solidFill>
              <a:schemeClr val="folHlink"/>
            </a:solidFill>
            <a:round/>
            <a:headEnd type="none" w="sm" len="sm"/>
            <a:tailEnd type="none" w="lg" len="lg"/>
          </a:ln>
          <a:effectLst/>
        </p:spPr>
        <p:txBody>
          <a:bodyPr lIns="0" tIns="0" rIns="0" bIns="0" anchor="ctr">
            <a:spAutoFit/>
          </a:bodyPr>
          <a:lstStyle/>
          <a:p>
            <a:endParaRPr lang="en-US"/>
          </a:p>
        </p:txBody>
      </p:sp>
      <p:sp>
        <p:nvSpPr>
          <p:cNvPr id="650306" name="Line 1090"/>
          <p:cNvSpPr>
            <a:spLocks noChangeShapeType="1"/>
          </p:cNvSpPr>
          <p:nvPr/>
        </p:nvSpPr>
        <p:spPr bwMode="auto">
          <a:xfrm flipV="1">
            <a:off x="3700463" y="2860675"/>
            <a:ext cx="609600" cy="1524000"/>
          </a:xfrm>
          <a:prstGeom prst="line">
            <a:avLst/>
          </a:prstGeom>
          <a:noFill/>
          <a:ln w="28575">
            <a:solidFill>
              <a:schemeClr val="folHlink"/>
            </a:solidFill>
            <a:round/>
            <a:headEnd type="none" w="sm" len="sm"/>
            <a:tailEnd type="none" w="lg" len="lg"/>
          </a:ln>
          <a:effectLst/>
        </p:spPr>
        <p:txBody>
          <a:bodyPr wrap="none" lIns="0" tIns="0" rIns="0" bIns="0" anchor="ctr">
            <a:spAutoFit/>
          </a:bodyPr>
          <a:lstStyle/>
          <a:p>
            <a:endParaRPr lang="en-US"/>
          </a:p>
        </p:txBody>
      </p:sp>
      <p:sp>
        <p:nvSpPr>
          <p:cNvPr id="650307" name="Line 1091"/>
          <p:cNvSpPr>
            <a:spLocks noChangeShapeType="1"/>
          </p:cNvSpPr>
          <p:nvPr/>
        </p:nvSpPr>
        <p:spPr bwMode="auto">
          <a:xfrm>
            <a:off x="5232400" y="2862263"/>
            <a:ext cx="754063" cy="1522412"/>
          </a:xfrm>
          <a:prstGeom prst="line">
            <a:avLst/>
          </a:prstGeom>
          <a:noFill/>
          <a:ln w="28575">
            <a:solidFill>
              <a:schemeClr val="folHlink"/>
            </a:solidFill>
            <a:round/>
            <a:headEnd type="none" w="sm" len="sm"/>
            <a:tailEnd type="none" w="lg" len="lg"/>
          </a:ln>
          <a:effectLst/>
        </p:spPr>
        <p:txBody>
          <a:bodyPr lIns="0" tIns="0" rIns="0" bIns="0" anchor="ctr">
            <a:spAutoFit/>
          </a:bodyPr>
          <a:lstStyle/>
          <a:p>
            <a:endParaRPr lang="en-US"/>
          </a:p>
        </p:txBody>
      </p:sp>
      <p:sp>
        <p:nvSpPr>
          <p:cNvPr id="650308" name="Line 1092"/>
          <p:cNvSpPr>
            <a:spLocks noChangeShapeType="1"/>
          </p:cNvSpPr>
          <p:nvPr/>
        </p:nvSpPr>
        <p:spPr bwMode="auto">
          <a:xfrm flipH="1">
            <a:off x="4598988" y="4948238"/>
            <a:ext cx="704850" cy="0"/>
          </a:xfrm>
          <a:prstGeom prst="line">
            <a:avLst/>
          </a:prstGeom>
          <a:noFill/>
          <a:ln w="28575">
            <a:solidFill>
              <a:srgbClr val="969696"/>
            </a:solidFill>
            <a:round/>
            <a:headEnd type="none" w="sm" len="sm"/>
            <a:tailEnd type="none" w="lg" len="lg"/>
          </a:ln>
          <a:effectLst/>
        </p:spPr>
        <p:txBody>
          <a:bodyPr lIns="0" tIns="0" rIns="0" bIns="0" anchor="ctr">
            <a:spAutoFit/>
          </a:bodyPr>
          <a:lstStyle/>
          <a:p>
            <a:endParaRPr lang="en-US"/>
          </a:p>
        </p:txBody>
      </p:sp>
      <p:grpSp>
        <p:nvGrpSpPr>
          <p:cNvPr id="650312" name="Group 1096"/>
          <p:cNvGrpSpPr/>
          <p:nvPr/>
        </p:nvGrpSpPr>
        <p:grpSpPr bwMode="auto">
          <a:xfrm>
            <a:off x="2019300" y="2322513"/>
            <a:ext cx="1466850" cy="785812"/>
            <a:chOff x="144" y="1440"/>
            <a:chExt cx="881" cy="510"/>
          </a:xfrm>
        </p:grpSpPr>
        <p:sp>
          <p:nvSpPr>
            <p:cNvPr id="650313" name="Rectangle 1097"/>
            <p:cNvSpPr>
              <a:spLocks noChangeArrowheads="1"/>
            </p:cNvSpPr>
            <p:nvPr/>
          </p:nvSpPr>
          <p:spPr bwMode="auto">
            <a:xfrm>
              <a:off x="144" y="1440"/>
              <a:ext cx="881" cy="510"/>
            </a:xfrm>
            <a:prstGeom prst="rect">
              <a:avLst/>
            </a:prstGeom>
            <a:noFill/>
            <a:ln w="28575">
              <a:solidFill>
                <a:srgbClr val="969696"/>
              </a:solidFill>
              <a:miter lim="800000"/>
              <a:headEnd type="none" w="sm" len="sm"/>
              <a:tailEnd type="none" w="lg" len="lg"/>
            </a:ln>
            <a:effectLst/>
          </p:spPr>
          <p:txBody>
            <a:bodyPr wrap="none" lIns="0" tIns="0" rIns="0" bIns="0" anchor="ctr">
              <a:spAutoFit/>
            </a:bodyPr>
            <a:lstStyle/>
            <a:p>
              <a:endParaRPr lang="en-US"/>
            </a:p>
          </p:txBody>
        </p:sp>
        <p:sp>
          <p:nvSpPr>
            <p:cNvPr id="650314" name="Line 1098"/>
            <p:cNvSpPr>
              <a:spLocks noChangeShapeType="1"/>
            </p:cNvSpPr>
            <p:nvPr/>
          </p:nvSpPr>
          <p:spPr bwMode="auto">
            <a:xfrm>
              <a:off x="144" y="1810"/>
              <a:ext cx="881" cy="0"/>
            </a:xfrm>
            <a:prstGeom prst="line">
              <a:avLst/>
            </a:prstGeom>
            <a:noFill/>
            <a:ln w="28575">
              <a:solidFill>
                <a:srgbClr val="969696"/>
              </a:solidFill>
              <a:round/>
              <a:headEnd type="none" w="sm" len="sm"/>
              <a:tailEnd type="none" w="lg" len="lg"/>
            </a:ln>
            <a:effectLst/>
          </p:spPr>
          <p:txBody>
            <a:bodyPr wrap="none" lIns="0" tIns="0" rIns="0" bIns="0" anchor="ctr">
              <a:spAutoFit/>
            </a:bodyPr>
            <a:lstStyle/>
            <a:p>
              <a:endParaRPr lang="en-US"/>
            </a:p>
          </p:txBody>
        </p:sp>
        <p:sp>
          <p:nvSpPr>
            <p:cNvPr id="650315" name="Line 1099"/>
            <p:cNvSpPr>
              <a:spLocks noChangeShapeType="1"/>
            </p:cNvSpPr>
            <p:nvPr/>
          </p:nvSpPr>
          <p:spPr bwMode="auto">
            <a:xfrm>
              <a:off x="144" y="1680"/>
              <a:ext cx="881" cy="0"/>
            </a:xfrm>
            <a:prstGeom prst="line">
              <a:avLst/>
            </a:prstGeom>
            <a:noFill/>
            <a:ln w="28575">
              <a:solidFill>
                <a:srgbClr val="969696"/>
              </a:solidFill>
              <a:round/>
              <a:headEnd type="none" w="sm" len="sm"/>
              <a:tailEnd type="none" w="lg" len="lg"/>
            </a:ln>
            <a:effectLst/>
          </p:spPr>
          <p:txBody>
            <a:bodyPr lIns="0" tIns="0" rIns="0" bIns="0" anchor="ctr">
              <a:spAutoFit/>
            </a:bodyPr>
            <a:lstStyle/>
            <a:p>
              <a:endParaRPr lang="en-US"/>
            </a:p>
          </p:txBody>
        </p:sp>
      </p:grpSp>
      <p:sp>
        <p:nvSpPr>
          <p:cNvPr id="650316" name="Text Box 1100"/>
          <p:cNvSpPr txBox="1">
            <a:spLocks noChangeArrowheads="1"/>
          </p:cNvSpPr>
          <p:nvPr/>
        </p:nvSpPr>
        <p:spPr bwMode="auto">
          <a:xfrm>
            <a:off x="2012950" y="2379663"/>
            <a:ext cx="1485900" cy="274637"/>
          </a:xfrm>
          <a:prstGeom prst="rect">
            <a:avLst/>
          </a:prstGeom>
          <a:noFill/>
          <a:ln w="28575">
            <a:noFill/>
            <a:miter lim="800000"/>
            <a:headEnd type="none" w="sm" len="sm"/>
            <a:tailEnd type="none" w="lg" len="lg"/>
          </a:ln>
          <a:effectLst/>
        </p:spPr>
        <p:txBody>
          <a:bodyPr wrap="none" lIns="0" tIns="0" rIns="0" bIns="0">
            <a:spAutoFit/>
          </a:bodyPr>
          <a:lstStyle/>
          <a:p>
            <a:pPr algn="ctr"/>
            <a:r>
              <a:rPr lang="en-US" altLang="zh-CN" sz="1800">
                <a:solidFill>
                  <a:schemeClr val="folHlink"/>
                </a:solidFill>
                <a:ea typeface="宋体" panose="02010600030101010101" pitchFamily="2" charset="-122"/>
              </a:rPr>
              <a:t>&lt;&lt;boundary&gt;&gt;</a:t>
            </a:r>
            <a:endParaRPr lang="en-US" altLang="zh-CN" sz="1800">
              <a:solidFill>
                <a:schemeClr val="folHlink"/>
              </a:solidFill>
              <a:ea typeface="宋体" panose="02010600030101010101" pitchFamily="2" charset="-122"/>
            </a:endParaRPr>
          </a:p>
        </p:txBody>
      </p:sp>
      <p:grpSp>
        <p:nvGrpSpPr>
          <p:cNvPr id="650318" name="Group 1102"/>
          <p:cNvGrpSpPr/>
          <p:nvPr/>
        </p:nvGrpSpPr>
        <p:grpSpPr bwMode="auto">
          <a:xfrm>
            <a:off x="4000500" y="1974850"/>
            <a:ext cx="1466850" cy="785813"/>
            <a:chOff x="144" y="1440"/>
            <a:chExt cx="881" cy="510"/>
          </a:xfrm>
        </p:grpSpPr>
        <p:sp>
          <p:nvSpPr>
            <p:cNvPr id="650319" name="Rectangle 1103"/>
            <p:cNvSpPr>
              <a:spLocks noChangeArrowheads="1"/>
            </p:cNvSpPr>
            <p:nvPr/>
          </p:nvSpPr>
          <p:spPr bwMode="auto">
            <a:xfrm>
              <a:off x="144" y="1440"/>
              <a:ext cx="881" cy="510"/>
            </a:xfrm>
            <a:prstGeom prst="rect">
              <a:avLst/>
            </a:prstGeom>
            <a:noFill/>
            <a:ln w="28575">
              <a:solidFill>
                <a:srgbClr val="969696"/>
              </a:solidFill>
              <a:miter lim="800000"/>
              <a:headEnd type="none" w="sm" len="sm"/>
              <a:tailEnd type="none" w="lg" len="lg"/>
            </a:ln>
            <a:effectLst/>
          </p:spPr>
          <p:txBody>
            <a:bodyPr wrap="none" lIns="0" tIns="0" rIns="0" bIns="0" anchor="ctr">
              <a:spAutoFit/>
            </a:bodyPr>
            <a:lstStyle/>
            <a:p>
              <a:endParaRPr lang="en-US"/>
            </a:p>
          </p:txBody>
        </p:sp>
        <p:sp>
          <p:nvSpPr>
            <p:cNvPr id="650320" name="Line 1104"/>
            <p:cNvSpPr>
              <a:spLocks noChangeShapeType="1"/>
            </p:cNvSpPr>
            <p:nvPr/>
          </p:nvSpPr>
          <p:spPr bwMode="auto">
            <a:xfrm>
              <a:off x="144" y="1810"/>
              <a:ext cx="881" cy="0"/>
            </a:xfrm>
            <a:prstGeom prst="line">
              <a:avLst/>
            </a:prstGeom>
            <a:noFill/>
            <a:ln w="28575">
              <a:solidFill>
                <a:srgbClr val="969696"/>
              </a:solidFill>
              <a:round/>
              <a:headEnd type="none" w="sm" len="sm"/>
              <a:tailEnd type="none" w="lg" len="lg"/>
            </a:ln>
            <a:effectLst/>
          </p:spPr>
          <p:txBody>
            <a:bodyPr wrap="none" lIns="0" tIns="0" rIns="0" bIns="0" anchor="ctr">
              <a:spAutoFit/>
            </a:bodyPr>
            <a:lstStyle/>
            <a:p>
              <a:endParaRPr lang="en-US"/>
            </a:p>
          </p:txBody>
        </p:sp>
        <p:sp>
          <p:nvSpPr>
            <p:cNvPr id="650321" name="Line 1105"/>
            <p:cNvSpPr>
              <a:spLocks noChangeShapeType="1"/>
            </p:cNvSpPr>
            <p:nvPr/>
          </p:nvSpPr>
          <p:spPr bwMode="auto">
            <a:xfrm>
              <a:off x="144" y="1680"/>
              <a:ext cx="881" cy="0"/>
            </a:xfrm>
            <a:prstGeom prst="line">
              <a:avLst/>
            </a:prstGeom>
            <a:noFill/>
            <a:ln w="28575">
              <a:solidFill>
                <a:srgbClr val="969696"/>
              </a:solidFill>
              <a:round/>
              <a:headEnd type="none" w="sm" len="sm"/>
              <a:tailEnd type="none" w="lg" len="lg"/>
            </a:ln>
            <a:effectLst/>
          </p:spPr>
          <p:txBody>
            <a:bodyPr lIns="0" tIns="0" rIns="0" bIns="0" anchor="ctr">
              <a:spAutoFit/>
            </a:bodyPr>
            <a:lstStyle/>
            <a:p>
              <a:endParaRPr lang="en-US"/>
            </a:p>
          </p:txBody>
        </p:sp>
      </p:grpSp>
      <p:sp>
        <p:nvSpPr>
          <p:cNvPr id="650322" name="Text Box 1106"/>
          <p:cNvSpPr txBox="1">
            <a:spLocks noChangeArrowheads="1"/>
          </p:cNvSpPr>
          <p:nvPr/>
        </p:nvSpPr>
        <p:spPr bwMode="auto">
          <a:xfrm>
            <a:off x="4127500" y="2032000"/>
            <a:ext cx="1219200" cy="274638"/>
          </a:xfrm>
          <a:prstGeom prst="rect">
            <a:avLst/>
          </a:prstGeom>
          <a:noFill/>
          <a:ln w="28575">
            <a:noFill/>
            <a:miter lim="800000"/>
            <a:headEnd type="none" w="sm" len="sm"/>
            <a:tailEnd type="none" w="lg" len="lg"/>
          </a:ln>
          <a:effectLst/>
        </p:spPr>
        <p:txBody>
          <a:bodyPr wrap="none" lIns="0" tIns="0" rIns="0" bIns="0">
            <a:spAutoFit/>
          </a:bodyPr>
          <a:lstStyle/>
          <a:p>
            <a:pPr algn="ctr"/>
            <a:r>
              <a:rPr lang="en-US" altLang="zh-CN" sz="1800">
                <a:solidFill>
                  <a:schemeClr val="folHlink"/>
                </a:solidFill>
                <a:ea typeface="宋体" panose="02010600030101010101" pitchFamily="2" charset="-122"/>
              </a:rPr>
              <a:t>&lt;&lt;control&gt;&gt;</a:t>
            </a:r>
            <a:endParaRPr lang="en-US" altLang="zh-CN" sz="1800">
              <a:solidFill>
                <a:schemeClr val="folHlink"/>
              </a:solidFill>
              <a:ea typeface="宋体" panose="02010600030101010101" pitchFamily="2" charset="-122"/>
            </a:endParaRPr>
          </a:p>
        </p:txBody>
      </p:sp>
      <p:grpSp>
        <p:nvGrpSpPr>
          <p:cNvPr id="650324" name="Group 1108"/>
          <p:cNvGrpSpPr/>
          <p:nvPr/>
        </p:nvGrpSpPr>
        <p:grpSpPr bwMode="auto">
          <a:xfrm>
            <a:off x="5876925" y="2349500"/>
            <a:ext cx="1466850" cy="785813"/>
            <a:chOff x="144" y="1440"/>
            <a:chExt cx="881" cy="510"/>
          </a:xfrm>
        </p:grpSpPr>
        <p:sp>
          <p:nvSpPr>
            <p:cNvPr id="650325" name="Rectangle 1109"/>
            <p:cNvSpPr>
              <a:spLocks noChangeArrowheads="1"/>
            </p:cNvSpPr>
            <p:nvPr/>
          </p:nvSpPr>
          <p:spPr bwMode="auto">
            <a:xfrm>
              <a:off x="144" y="1440"/>
              <a:ext cx="881" cy="510"/>
            </a:xfrm>
            <a:prstGeom prst="rect">
              <a:avLst/>
            </a:prstGeom>
            <a:noFill/>
            <a:ln w="28575">
              <a:solidFill>
                <a:srgbClr val="969696"/>
              </a:solidFill>
              <a:miter lim="800000"/>
              <a:headEnd type="none" w="sm" len="sm"/>
              <a:tailEnd type="none" w="lg" len="lg"/>
            </a:ln>
            <a:effectLst/>
          </p:spPr>
          <p:txBody>
            <a:bodyPr wrap="none" lIns="0" tIns="0" rIns="0" bIns="0" anchor="ctr">
              <a:spAutoFit/>
            </a:bodyPr>
            <a:lstStyle/>
            <a:p>
              <a:endParaRPr lang="en-US"/>
            </a:p>
          </p:txBody>
        </p:sp>
        <p:sp>
          <p:nvSpPr>
            <p:cNvPr id="650326" name="Line 1110"/>
            <p:cNvSpPr>
              <a:spLocks noChangeShapeType="1"/>
            </p:cNvSpPr>
            <p:nvPr/>
          </p:nvSpPr>
          <p:spPr bwMode="auto">
            <a:xfrm>
              <a:off x="144" y="1810"/>
              <a:ext cx="881" cy="0"/>
            </a:xfrm>
            <a:prstGeom prst="line">
              <a:avLst/>
            </a:prstGeom>
            <a:noFill/>
            <a:ln w="28575">
              <a:solidFill>
                <a:srgbClr val="969696"/>
              </a:solidFill>
              <a:round/>
              <a:headEnd type="none" w="sm" len="sm"/>
              <a:tailEnd type="none" w="lg" len="lg"/>
            </a:ln>
            <a:effectLst/>
          </p:spPr>
          <p:txBody>
            <a:bodyPr wrap="none" lIns="0" tIns="0" rIns="0" bIns="0" anchor="ctr">
              <a:spAutoFit/>
            </a:bodyPr>
            <a:lstStyle/>
            <a:p>
              <a:endParaRPr lang="en-US"/>
            </a:p>
          </p:txBody>
        </p:sp>
        <p:sp>
          <p:nvSpPr>
            <p:cNvPr id="650327" name="Line 1111"/>
            <p:cNvSpPr>
              <a:spLocks noChangeShapeType="1"/>
            </p:cNvSpPr>
            <p:nvPr/>
          </p:nvSpPr>
          <p:spPr bwMode="auto">
            <a:xfrm>
              <a:off x="144" y="1680"/>
              <a:ext cx="881" cy="0"/>
            </a:xfrm>
            <a:prstGeom prst="line">
              <a:avLst/>
            </a:prstGeom>
            <a:noFill/>
            <a:ln w="28575">
              <a:solidFill>
                <a:srgbClr val="969696"/>
              </a:solidFill>
              <a:round/>
              <a:headEnd type="none" w="sm" len="sm"/>
              <a:tailEnd type="none" w="lg" len="lg"/>
            </a:ln>
            <a:effectLst/>
          </p:spPr>
          <p:txBody>
            <a:bodyPr lIns="0" tIns="0" rIns="0" bIns="0" anchor="ctr">
              <a:spAutoFit/>
            </a:bodyPr>
            <a:lstStyle/>
            <a:p>
              <a:endParaRPr lang="en-US"/>
            </a:p>
          </p:txBody>
        </p:sp>
      </p:grpSp>
      <p:sp>
        <p:nvSpPr>
          <p:cNvPr id="650328" name="Text Box 1112"/>
          <p:cNvSpPr txBox="1">
            <a:spLocks noChangeArrowheads="1"/>
          </p:cNvSpPr>
          <p:nvPr/>
        </p:nvSpPr>
        <p:spPr bwMode="auto">
          <a:xfrm>
            <a:off x="5870575" y="2406650"/>
            <a:ext cx="1485900" cy="274638"/>
          </a:xfrm>
          <a:prstGeom prst="rect">
            <a:avLst/>
          </a:prstGeom>
          <a:noFill/>
          <a:ln w="28575">
            <a:noFill/>
            <a:miter lim="800000"/>
            <a:headEnd type="none" w="sm" len="sm"/>
            <a:tailEnd type="none" w="lg" len="lg"/>
          </a:ln>
          <a:effectLst/>
        </p:spPr>
        <p:txBody>
          <a:bodyPr wrap="none" lIns="0" tIns="0" rIns="0" bIns="0">
            <a:spAutoFit/>
          </a:bodyPr>
          <a:lstStyle/>
          <a:p>
            <a:pPr algn="ctr"/>
            <a:r>
              <a:rPr lang="en-US" altLang="zh-CN" sz="1800">
                <a:solidFill>
                  <a:schemeClr val="folHlink"/>
                </a:solidFill>
                <a:ea typeface="宋体" panose="02010600030101010101" pitchFamily="2" charset="-122"/>
              </a:rPr>
              <a:t>&lt;&lt;boundary&gt;&gt;</a:t>
            </a:r>
            <a:endParaRPr lang="en-US" altLang="zh-CN" sz="1800">
              <a:solidFill>
                <a:schemeClr val="folHlink"/>
              </a:solidFill>
              <a:ea typeface="宋体" panose="02010600030101010101" pitchFamily="2" charset="-122"/>
            </a:endParaRPr>
          </a:p>
        </p:txBody>
      </p:sp>
      <p:sp>
        <p:nvSpPr>
          <p:cNvPr id="650329" name="Line 1113"/>
          <p:cNvSpPr>
            <a:spLocks noChangeShapeType="1"/>
          </p:cNvSpPr>
          <p:nvPr/>
        </p:nvSpPr>
        <p:spPr bwMode="auto">
          <a:xfrm flipH="1">
            <a:off x="5507038" y="2397125"/>
            <a:ext cx="344487" cy="3175"/>
          </a:xfrm>
          <a:prstGeom prst="line">
            <a:avLst/>
          </a:prstGeom>
          <a:noFill/>
          <a:ln w="28575">
            <a:solidFill>
              <a:schemeClr val="folHlink"/>
            </a:solidFill>
            <a:round/>
          </a:ln>
          <a:effectLst/>
        </p:spPr>
        <p:txBody>
          <a:bodyPr wrap="none" lIns="107950" tIns="53975" rIns="107950" bIns="53975" anchor="ctr"/>
          <a:lstStyle/>
          <a:p>
            <a:endParaRPr lang="en-US"/>
          </a:p>
        </p:txBody>
      </p:sp>
      <p:grpSp>
        <p:nvGrpSpPr>
          <p:cNvPr id="650331" name="Group 1115"/>
          <p:cNvGrpSpPr/>
          <p:nvPr/>
        </p:nvGrpSpPr>
        <p:grpSpPr bwMode="auto">
          <a:xfrm>
            <a:off x="3063875" y="4470400"/>
            <a:ext cx="1466850" cy="785813"/>
            <a:chOff x="144" y="1440"/>
            <a:chExt cx="881" cy="510"/>
          </a:xfrm>
        </p:grpSpPr>
        <p:sp>
          <p:nvSpPr>
            <p:cNvPr id="650332" name="Rectangle 1116"/>
            <p:cNvSpPr>
              <a:spLocks noChangeArrowheads="1"/>
            </p:cNvSpPr>
            <p:nvPr/>
          </p:nvSpPr>
          <p:spPr bwMode="auto">
            <a:xfrm>
              <a:off x="144" y="1440"/>
              <a:ext cx="881" cy="510"/>
            </a:xfrm>
            <a:prstGeom prst="rect">
              <a:avLst/>
            </a:prstGeom>
            <a:noFill/>
            <a:ln w="28575">
              <a:solidFill>
                <a:schemeClr val="tx1"/>
              </a:solidFill>
              <a:miter lim="800000"/>
              <a:headEnd type="none" w="sm" len="sm"/>
              <a:tailEnd type="none" w="lg" len="lg"/>
            </a:ln>
            <a:effectLst/>
          </p:spPr>
          <p:txBody>
            <a:bodyPr wrap="none" lIns="0" tIns="0" rIns="0" bIns="0" anchor="ctr">
              <a:spAutoFit/>
            </a:bodyPr>
            <a:lstStyle/>
            <a:p>
              <a:endParaRPr lang="en-US"/>
            </a:p>
          </p:txBody>
        </p:sp>
        <p:sp>
          <p:nvSpPr>
            <p:cNvPr id="650333" name="Line 1117"/>
            <p:cNvSpPr>
              <a:spLocks noChangeShapeType="1"/>
            </p:cNvSpPr>
            <p:nvPr/>
          </p:nvSpPr>
          <p:spPr bwMode="auto">
            <a:xfrm>
              <a:off x="144" y="1810"/>
              <a:ext cx="881" cy="0"/>
            </a:xfrm>
            <a:prstGeom prst="line">
              <a:avLst/>
            </a:prstGeom>
            <a:noFill/>
            <a:ln w="28575">
              <a:solidFill>
                <a:schemeClr val="tx1"/>
              </a:solidFill>
              <a:round/>
              <a:headEnd type="none" w="sm" len="sm"/>
              <a:tailEnd type="none" w="lg" len="lg"/>
            </a:ln>
            <a:effectLst/>
          </p:spPr>
          <p:txBody>
            <a:bodyPr wrap="none" lIns="0" tIns="0" rIns="0" bIns="0" anchor="ctr">
              <a:spAutoFit/>
            </a:bodyPr>
            <a:lstStyle/>
            <a:p>
              <a:endParaRPr lang="en-US"/>
            </a:p>
          </p:txBody>
        </p:sp>
        <p:sp>
          <p:nvSpPr>
            <p:cNvPr id="650334" name="Line 1118"/>
            <p:cNvSpPr>
              <a:spLocks noChangeShapeType="1"/>
            </p:cNvSpPr>
            <p:nvPr/>
          </p:nvSpPr>
          <p:spPr bwMode="auto">
            <a:xfrm>
              <a:off x="144" y="1680"/>
              <a:ext cx="881" cy="0"/>
            </a:xfrm>
            <a:prstGeom prst="line">
              <a:avLst/>
            </a:prstGeom>
            <a:noFill/>
            <a:ln w="28575">
              <a:solidFill>
                <a:schemeClr val="tx1"/>
              </a:solidFill>
              <a:round/>
              <a:headEnd type="none" w="sm" len="sm"/>
              <a:tailEnd type="none" w="lg" len="lg"/>
            </a:ln>
            <a:effectLst/>
          </p:spPr>
          <p:txBody>
            <a:bodyPr lIns="0" tIns="0" rIns="0" bIns="0" anchor="ctr">
              <a:spAutoFit/>
            </a:bodyPr>
            <a:lstStyle/>
            <a:p>
              <a:endParaRPr lang="en-US"/>
            </a:p>
          </p:txBody>
        </p:sp>
      </p:grpSp>
      <p:sp>
        <p:nvSpPr>
          <p:cNvPr id="650335" name="Text Box 1119"/>
          <p:cNvSpPr txBox="1">
            <a:spLocks noChangeArrowheads="1"/>
          </p:cNvSpPr>
          <p:nvPr/>
        </p:nvSpPr>
        <p:spPr bwMode="auto">
          <a:xfrm>
            <a:off x="3260725" y="4527550"/>
            <a:ext cx="1079500" cy="274638"/>
          </a:xfrm>
          <a:prstGeom prst="rect">
            <a:avLst/>
          </a:prstGeom>
          <a:noFill/>
          <a:ln w="28575">
            <a:noFill/>
            <a:miter lim="800000"/>
            <a:headEnd type="none" w="sm" len="sm"/>
            <a:tailEnd type="none" w="lg" len="lg"/>
          </a:ln>
          <a:effectLst/>
        </p:spPr>
        <p:txBody>
          <a:bodyPr wrap="none" lIns="0" tIns="0" rIns="0" bIns="0">
            <a:spAutoFit/>
          </a:bodyPr>
          <a:lstStyle/>
          <a:p>
            <a:pPr algn="ctr"/>
            <a:r>
              <a:rPr lang="en-US" altLang="zh-CN" sz="1800">
                <a:ea typeface="宋体" panose="02010600030101010101" pitchFamily="2" charset="-122"/>
              </a:rPr>
              <a:t>&lt;&lt;entity&gt;&gt;</a:t>
            </a:r>
            <a:endParaRPr lang="en-US" altLang="zh-CN" sz="1800">
              <a:ea typeface="宋体" panose="02010600030101010101" pitchFamily="2" charset="-122"/>
            </a:endParaRPr>
          </a:p>
        </p:txBody>
      </p:sp>
      <p:grpSp>
        <p:nvGrpSpPr>
          <p:cNvPr id="650337" name="Group 1121"/>
          <p:cNvGrpSpPr/>
          <p:nvPr/>
        </p:nvGrpSpPr>
        <p:grpSpPr bwMode="auto">
          <a:xfrm>
            <a:off x="5357813" y="4470400"/>
            <a:ext cx="1466850" cy="785813"/>
            <a:chOff x="144" y="1440"/>
            <a:chExt cx="881" cy="510"/>
          </a:xfrm>
        </p:grpSpPr>
        <p:sp>
          <p:nvSpPr>
            <p:cNvPr id="650338" name="Rectangle 1122"/>
            <p:cNvSpPr>
              <a:spLocks noChangeArrowheads="1"/>
            </p:cNvSpPr>
            <p:nvPr/>
          </p:nvSpPr>
          <p:spPr bwMode="auto">
            <a:xfrm>
              <a:off x="144" y="1440"/>
              <a:ext cx="881" cy="510"/>
            </a:xfrm>
            <a:prstGeom prst="rect">
              <a:avLst/>
            </a:prstGeom>
            <a:noFill/>
            <a:ln w="28575">
              <a:solidFill>
                <a:schemeClr val="tx1"/>
              </a:solidFill>
              <a:miter lim="800000"/>
              <a:headEnd type="none" w="sm" len="sm"/>
              <a:tailEnd type="none" w="lg" len="lg"/>
            </a:ln>
            <a:effectLst/>
          </p:spPr>
          <p:txBody>
            <a:bodyPr wrap="none" lIns="0" tIns="0" rIns="0" bIns="0" anchor="ctr">
              <a:spAutoFit/>
            </a:bodyPr>
            <a:lstStyle/>
            <a:p>
              <a:endParaRPr lang="en-US"/>
            </a:p>
          </p:txBody>
        </p:sp>
        <p:sp>
          <p:nvSpPr>
            <p:cNvPr id="650339" name="Line 1123"/>
            <p:cNvSpPr>
              <a:spLocks noChangeShapeType="1"/>
            </p:cNvSpPr>
            <p:nvPr/>
          </p:nvSpPr>
          <p:spPr bwMode="auto">
            <a:xfrm>
              <a:off x="144" y="1810"/>
              <a:ext cx="881" cy="0"/>
            </a:xfrm>
            <a:prstGeom prst="line">
              <a:avLst/>
            </a:prstGeom>
            <a:noFill/>
            <a:ln w="28575">
              <a:solidFill>
                <a:schemeClr val="tx1"/>
              </a:solidFill>
              <a:round/>
              <a:headEnd type="none" w="sm" len="sm"/>
              <a:tailEnd type="none" w="lg" len="lg"/>
            </a:ln>
            <a:effectLst/>
          </p:spPr>
          <p:txBody>
            <a:bodyPr wrap="none" lIns="0" tIns="0" rIns="0" bIns="0" anchor="ctr">
              <a:spAutoFit/>
            </a:bodyPr>
            <a:lstStyle/>
            <a:p>
              <a:endParaRPr lang="en-US"/>
            </a:p>
          </p:txBody>
        </p:sp>
        <p:sp>
          <p:nvSpPr>
            <p:cNvPr id="650340" name="Line 1124"/>
            <p:cNvSpPr>
              <a:spLocks noChangeShapeType="1"/>
            </p:cNvSpPr>
            <p:nvPr/>
          </p:nvSpPr>
          <p:spPr bwMode="auto">
            <a:xfrm>
              <a:off x="144" y="1680"/>
              <a:ext cx="881" cy="0"/>
            </a:xfrm>
            <a:prstGeom prst="line">
              <a:avLst/>
            </a:prstGeom>
            <a:noFill/>
            <a:ln w="28575">
              <a:solidFill>
                <a:schemeClr val="tx1"/>
              </a:solidFill>
              <a:round/>
              <a:headEnd type="none" w="sm" len="sm"/>
              <a:tailEnd type="none" w="lg" len="lg"/>
            </a:ln>
            <a:effectLst/>
          </p:spPr>
          <p:txBody>
            <a:bodyPr lIns="0" tIns="0" rIns="0" bIns="0" anchor="ctr">
              <a:spAutoFit/>
            </a:bodyPr>
            <a:lstStyle/>
            <a:p>
              <a:endParaRPr lang="en-US"/>
            </a:p>
          </p:txBody>
        </p:sp>
      </p:grpSp>
      <p:sp>
        <p:nvSpPr>
          <p:cNvPr id="650341" name="Text Box 1125"/>
          <p:cNvSpPr txBox="1">
            <a:spLocks noChangeArrowheads="1"/>
          </p:cNvSpPr>
          <p:nvPr/>
        </p:nvSpPr>
        <p:spPr bwMode="auto">
          <a:xfrm>
            <a:off x="5554663" y="4527550"/>
            <a:ext cx="1079500" cy="274638"/>
          </a:xfrm>
          <a:prstGeom prst="rect">
            <a:avLst/>
          </a:prstGeom>
          <a:noFill/>
          <a:ln w="28575">
            <a:noFill/>
            <a:miter lim="800000"/>
            <a:headEnd type="none" w="sm" len="sm"/>
            <a:tailEnd type="none" w="lg" len="lg"/>
          </a:ln>
          <a:effectLst/>
        </p:spPr>
        <p:txBody>
          <a:bodyPr wrap="none" lIns="0" tIns="0" rIns="0" bIns="0">
            <a:spAutoFit/>
          </a:bodyPr>
          <a:lstStyle/>
          <a:p>
            <a:pPr algn="ctr"/>
            <a:r>
              <a:rPr lang="en-US" altLang="zh-CN" sz="1800">
                <a:ea typeface="宋体" panose="02010600030101010101" pitchFamily="2" charset="-122"/>
              </a:rPr>
              <a:t>&lt;&lt;entity&gt;&gt;</a:t>
            </a:r>
            <a:endParaRPr lang="en-US" altLang="zh-CN" sz="1800">
              <a:ea typeface="宋体" panose="02010600030101010101" pitchFamily="2" charset="-122"/>
            </a:endParaRPr>
          </a:p>
        </p:txBody>
      </p:sp>
      <p:sp>
        <p:nvSpPr>
          <p:cNvPr id="650342" name="Text Box 1126"/>
          <p:cNvSpPr txBox="1">
            <a:spLocks noChangeArrowheads="1"/>
          </p:cNvSpPr>
          <p:nvPr/>
        </p:nvSpPr>
        <p:spPr bwMode="auto">
          <a:xfrm>
            <a:off x="7778750" y="2644775"/>
            <a:ext cx="939800" cy="382588"/>
          </a:xfrm>
          <a:prstGeom prst="rect">
            <a:avLst/>
          </a:prstGeom>
          <a:noFill/>
          <a:ln w="9525">
            <a:noFill/>
            <a:miter lim="800000"/>
          </a:ln>
          <a:effectLst/>
        </p:spPr>
        <p:txBody>
          <a:bodyPr wrap="none" lIns="107950" tIns="53975" rIns="107950" bIns="53975">
            <a:spAutoFit/>
          </a:bodyPr>
          <a:lstStyle/>
          <a:p>
            <a:r>
              <a:rPr lang="en-US" altLang="zh-CN" sz="1800">
                <a:solidFill>
                  <a:schemeClr val="folHlink"/>
                </a:solidFill>
                <a:ea typeface="宋体" panose="02010600030101010101" pitchFamily="2" charset="-122"/>
              </a:rPr>
              <a:t>Actor 2</a:t>
            </a:r>
            <a:endParaRPr lang="en-US" altLang="zh-CN" sz="1800">
              <a:solidFill>
                <a:schemeClr val="folHlink"/>
              </a:solidFill>
              <a:ea typeface="宋体" panose="02010600030101010101" pitchFamily="2" charset="-122"/>
            </a:endParaRPr>
          </a:p>
        </p:txBody>
      </p:sp>
      <p:sp>
        <p:nvSpPr>
          <p:cNvPr id="650343" name="Line 1127"/>
          <p:cNvSpPr>
            <a:spLocks noChangeShapeType="1"/>
          </p:cNvSpPr>
          <p:nvPr/>
        </p:nvSpPr>
        <p:spPr bwMode="auto">
          <a:xfrm>
            <a:off x="1311275" y="2389188"/>
            <a:ext cx="655638" cy="11112"/>
          </a:xfrm>
          <a:prstGeom prst="line">
            <a:avLst/>
          </a:prstGeom>
          <a:noFill/>
          <a:ln w="28575">
            <a:solidFill>
              <a:schemeClr val="folHlink"/>
            </a:solidFill>
            <a:round/>
            <a:headEnd type="none" w="sm" len="sm"/>
            <a:tailEnd type="none" w="lg" len="lg"/>
          </a:ln>
          <a:effectLst/>
        </p:spPr>
        <p:txBody>
          <a:bodyPr lIns="0" tIns="0" rIns="0" bIns="0" anchor="ctr">
            <a:spAutoFit/>
          </a:bodyPr>
          <a:lstStyle/>
          <a:p>
            <a:endParaRPr lang="en-US"/>
          </a:p>
        </p:txBody>
      </p:sp>
      <p:sp>
        <p:nvSpPr>
          <p:cNvPr id="650344" name="AutoShape 1128"/>
          <p:cNvSpPr>
            <a:spLocks noChangeArrowheads="1"/>
          </p:cNvSpPr>
          <p:nvPr/>
        </p:nvSpPr>
        <p:spPr bwMode="auto">
          <a:xfrm>
            <a:off x="2797175" y="4241800"/>
            <a:ext cx="4292600" cy="1222375"/>
          </a:xfrm>
          <a:prstGeom prst="roundRect">
            <a:avLst>
              <a:gd name="adj" fmla="val 16667"/>
            </a:avLst>
          </a:prstGeom>
          <a:noFill/>
          <a:ln w="28575">
            <a:solidFill>
              <a:schemeClr val="hlink"/>
            </a:solidFill>
            <a:prstDash val="dash"/>
            <a:round/>
            <a:headEnd type="none" w="sm" len="sm"/>
            <a:tailEnd type="none" w="lg" len="lg"/>
          </a:ln>
          <a:effectLst/>
        </p:spPr>
        <p:txBody>
          <a:bodyPr wrap="none" anchor="ctr"/>
          <a:lstStyle/>
          <a:p>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9971" name="Rectangle 3"/>
          <p:cNvSpPr>
            <a:spLocks noGrp="1" noChangeArrowheads="1"/>
          </p:cNvSpPr>
          <p:nvPr>
            <p:ph idx="1"/>
          </p:nvPr>
        </p:nvSpPr>
        <p:spPr>
          <a:xfrm>
            <a:off x="361950" y="1268643"/>
            <a:ext cx="8121650" cy="5043487"/>
          </a:xfrm>
        </p:spPr>
        <p:txBody>
          <a:bodyPr/>
          <a:lstStyle/>
          <a:p>
            <a:r>
              <a:rPr lang="en-US" altLang="zh-CN" dirty="0">
                <a:ea typeface="宋体" panose="02010600030101010101" pitchFamily="2" charset="-122"/>
              </a:rPr>
              <a:t>Explain the purpose of Use-Case Analysis and where in the lifecycle it is performed</a:t>
            </a:r>
            <a:endParaRPr lang="en-US" altLang="zh-CN" dirty="0">
              <a:ea typeface="宋体" panose="02010600030101010101" pitchFamily="2" charset="-122"/>
            </a:endParaRPr>
          </a:p>
          <a:p>
            <a:r>
              <a:rPr lang="en-US" altLang="zh-CN" dirty="0">
                <a:ea typeface="宋体" panose="02010600030101010101" pitchFamily="2" charset="-122"/>
              </a:rPr>
              <a:t>Identify the classes which perform a use-case flow of events</a:t>
            </a:r>
            <a:endParaRPr lang="en-US" altLang="zh-CN" dirty="0">
              <a:ea typeface="宋体" panose="02010600030101010101" pitchFamily="2" charset="-122"/>
            </a:endParaRPr>
          </a:p>
          <a:p>
            <a:r>
              <a:rPr lang="en-US" altLang="zh-CN" dirty="0">
                <a:ea typeface="宋体" panose="02010600030101010101" pitchFamily="2" charset="-122"/>
              </a:rPr>
              <a:t>Distribute the use-case behavior to those classes, identifying responsibilities of the classes</a:t>
            </a:r>
            <a:endParaRPr lang="en-US" altLang="zh-CN" dirty="0">
              <a:ea typeface="宋体" panose="02010600030101010101" pitchFamily="2" charset="-122"/>
            </a:endParaRPr>
          </a:p>
          <a:p>
            <a:r>
              <a:rPr lang="en-US" altLang="zh-CN" dirty="0">
                <a:ea typeface="宋体" panose="02010600030101010101" pitchFamily="2" charset="-122"/>
              </a:rPr>
              <a:t>Develop Use-Case Realizations that model the collaborations between instances of the identified classes</a:t>
            </a:r>
            <a:endParaRPr lang="en-US" altLang="zh-CN" dirty="0">
              <a:ea typeface="宋体" panose="02010600030101010101" pitchFamily="2" charset="-122"/>
            </a:endParaRPr>
          </a:p>
        </p:txBody>
      </p:sp>
      <p:sp>
        <p:nvSpPr>
          <p:cNvPr id="339970" name="Rectangle 2"/>
          <p:cNvSpPr>
            <a:spLocks noGrp="1" noChangeArrowheads="1"/>
          </p:cNvSpPr>
          <p:nvPr>
            <p:ph type="title"/>
          </p:nvPr>
        </p:nvSpPr>
        <p:spPr/>
        <p:txBody>
          <a:bodyPr/>
          <a:lstStyle/>
          <a:p>
            <a:r>
              <a:rPr lang="en-US" altLang="zh-CN">
                <a:ea typeface="宋体" panose="02010600030101010101" pitchFamily="2" charset="-122"/>
              </a:rPr>
              <a:t>Objectives: Use-Case Analysis</a:t>
            </a:r>
            <a:endParaRPr lang="en-US" altLang="zh-CN">
              <a:ea typeface="宋体" panose="02010600030101010101" pitchFamily="2" charset="-122"/>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6835" name="Rectangle 3"/>
          <p:cNvSpPr>
            <a:spLocks noGrp="1" noChangeArrowheads="1"/>
          </p:cNvSpPr>
          <p:nvPr>
            <p:ph idx="1"/>
          </p:nvPr>
        </p:nvSpPr>
        <p:spPr/>
        <p:txBody>
          <a:bodyPr>
            <a:normAutofit fontScale="40000"/>
          </a:bodyPr>
          <a:lstStyle/>
          <a:p>
            <a:r>
              <a:rPr lang="en-US" altLang="zh-CN" dirty="0">
                <a:ea typeface="宋体" panose="02010600030101010101" pitchFamily="2" charset="-122"/>
              </a:rPr>
              <a:t>Use use-case flow of events as input </a:t>
            </a:r>
            <a:endParaRPr lang="en-US" altLang="zh-CN" dirty="0">
              <a:ea typeface="宋体" panose="02010600030101010101" pitchFamily="2" charset="-122"/>
            </a:endParaRPr>
          </a:p>
          <a:p>
            <a:r>
              <a:rPr lang="en-US" altLang="zh-CN" dirty="0">
                <a:ea typeface="宋体" panose="02010600030101010101" pitchFamily="2" charset="-122"/>
              </a:rPr>
              <a:t>Key abstractions of the use case</a:t>
            </a:r>
            <a:endParaRPr lang="en-US" altLang="zh-CN" dirty="0">
              <a:ea typeface="宋体" panose="02010600030101010101" pitchFamily="2" charset="-122"/>
            </a:endParaRPr>
          </a:p>
          <a:p>
            <a:r>
              <a:rPr lang="en-US" altLang="zh-CN" dirty="0">
                <a:ea typeface="宋体" panose="02010600030101010101" pitchFamily="2" charset="-122"/>
              </a:rPr>
              <a:t>Traditional, filtering nouns approach</a:t>
            </a:r>
            <a:endParaRPr lang="en-US" altLang="zh-CN" dirty="0">
              <a:ea typeface="宋体" panose="02010600030101010101" pitchFamily="2" charset="-122"/>
            </a:endParaRPr>
          </a:p>
          <a:p>
            <a:pPr lvl="1"/>
            <a:r>
              <a:rPr lang="en-US" altLang="zh-CN" dirty="0">
                <a:ea typeface="宋体" panose="02010600030101010101" pitchFamily="2" charset="-122"/>
              </a:rPr>
              <a:t>Underline noun clauses in the use-case flow of events</a:t>
            </a:r>
            <a:endParaRPr lang="en-US" altLang="zh-CN" dirty="0">
              <a:ea typeface="宋体" panose="02010600030101010101" pitchFamily="2" charset="-122"/>
            </a:endParaRPr>
          </a:p>
          <a:p>
            <a:pPr lvl="1"/>
            <a:r>
              <a:rPr lang="en-US" altLang="zh-CN" dirty="0">
                <a:ea typeface="宋体" panose="02010600030101010101" pitchFamily="2" charset="-122"/>
              </a:rPr>
              <a:t>Remove redundant candidates</a:t>
            </a:r>
            <a:endParaRPr lang="en-US" altLang="zh-CN" dirty="0">
              <a:ea typeface="宋体" panose="02010600030101010101" pitchFamily="2" charset="-122"/>
            </a:endParaRPr>
          </a:p>
          <a:p>
            <a:pPr lvl="1"/>
            <a:r>
              <a:rPr lang="en-US" altLang="zh-CN" dirty="0">
                <a:ea typeface="宋体" panose="02010600030101010101" pitchFamily="2" charset="-122"/>
              </a:rPr>
              <a:t>Remove vague candidates</a:t>
            </a:r>
            <a:endParaRPr lang="en-US" altLang="zh-CN" dirty="0">
              <a:ea typeface="宋体" panose="02010600030101010101" pitchFamily="2" charset="-122"/>
            </a:endParaRPr>
          </a:p>
          <a:p>
            <a:pPr lvl="1"/>
            <a:r>
              <a:rPr lang="en-US" altLang="zh-CN" dirty="0">
                <a:ea typeface="宋体" panose="02010600030101010101" pitchFamily="2" charset="-122"/>
              </a:rPr>
              <a:t>Remove actors (out of scope)</a:t>
            </a:r>
            <a:endParaRPr lang="en-US" altLang="zh-CN" dirty="0">
              <a:ea typeface="宋体" panose="02010600030101010101" pitchFamily="2" charset="-122"/>
            </a:endParaRPr>
          </a:p>
          <a:p>
            <a:pPr lvl="1"/>
            <a:r>
              <a:rPr lang="en-US" altLang="zh-CN" dirty="0">
                <a:ea typeface="宋体" panose="02010600030101010101" pitchFamily="2" charset="-122"/>
              </a:rPr>
              <a:t>Remove implementation constructs</a:t>
            </a:r>
            <a:endParaRPr lang="en-US" altLang="zh-CN" dirty="0">
              <a:ea typeface="宋体" panose="02010600030101010101" pitchFamily="2" charset="-122"/>
            </a:endParaRPr>
          </a:p>
          <a:p>
            <a:pPr lvl="1"/>
            <a:r>
              <a:rPr lang="en-US" altLang="zh-CN" dirty="0">
                <a:ea typeface="宋体" panose="02010600030101010101" pitchFamily="2" charset="-122"/>
              </a:rPr>
              <a:t>Remove attributes (save for later)</a:t>
            </a:r>
            <a:endParaRPr lang="en-US" altLang="zh-CN" dirty="0">
              <a:ea typeface="宋体" panose="02010600030101010101" pitchFamily="2" charset="-122"/>
            </a:endParaRPr>
          </a:p>
          <a:p>
            <a:pPr lvl="1"/>
            <a:r>
              <a:rPr lang="en-US" altLang="zh-CN" dirty="0">
                <a:ea typeface="宋体" panose="02010600030101010101" pitchFamily="2" charset="-122"/>
              </a:rPr>
              <a:t>Remove operations</a:t>
            </a:r>
            <a:endParaRPr lang="en-US" altLang="zh-CN" dirty="0">
              <a:ea typeface="宋体" panose="02010600030101010101" pitchFamily="2" charset="-122"/>
            </a:endParaRPr>
          </a:p>
          <a:p>
            <a:pPr marL="393065" lvl="1" indent="0">
              <a:buNone/>
            </a:pPr>
            <a:r>
              <a:rPr lang="en-US" altLang="zh-CN" dirty="0">
                <a:ea typeface="宋体" panose="02010600030101010101" pitchFamily="2" charset="-122"/>
              </a:rPr>
              <a:t>使用事件的用例流作为输入</a:t>
            </a:r>
            <a:endParaRPr lang="en-US" altLang="zh-CN" dirty="0">
              <a:ea typeface="宋体" panose="02010600030101010101" pitchFamily="2" charset="-122"/>
            </a:endParaRPr>
          </a:p>
          <a:p>
            <a:pPr marL="393065" lvl="1" indent="0">
              <a:buNone/>
            </a:pPr>
            <a:r>
              <a:rPr lang="en-US" altLang="zh-CN" dirty="0">
                <a:ea typeface="宋体" panose="02010600030101010101" pitchFamily="2" charset="-122"/>
              </a:rPr>
              <a:t>用例的关键抽象</a:t>
            </a:r>
            <a:endParaRPr lang="en-US" altLang="zh-CN" dirty="0">
              <a:ea typeface="宋体" panose="02010600030101010101" pitchFamily="2" charset="-122"/>
            </a:endParaRPr>
          </a:p>
          <a:p>
            <a:pPr marL="393065" lvl="1" indent="0">
              <a:buNone/>
            </a:pPr>
            <a:r>
              <a:rPr lang="en-US" altLang="zh-CN" dirty="0">
                <a:ea typeface="宋体" panose="02010600030101010101" pitchFamily="2" charset="-122"/>
              </a:rPr>
              <a:t>传统，过滤名词法</a:t>
            </a:r>
            <a:endParaRPr lang="en-US" altLang="zh-CN" dirty="0">
              <a:ea typeface="宋体" panose="02010600030101010101" pitchFamily="2" charset="-122"/>
            </a:endParaRPr>
          </a:p>
          <a:p>
            <a:pPr marL="393065" lvl="1" indent="0">
              <a:buNone/>
            </a:pPr>
            <a:r>
              <a:rPr lang="en-US" altLang="zh-CN" dirty="0">
                <a:ea typeface="宋体" panose="02010600030101010101" pitchFamily="2" charset="-122"/>
              </a:rPr>
              <a:t>在事件的用例流中下划线名词子句</a:t>
            </a:r>
            <a:endParaRPr lang="en-US" altLang="zh-CN" dirty="0">
              <a:ea typeface="宋体" panose="02010600030101010101" pitchFamily="2" charset="-122"/>
            </a:endParaRPr>
          </a:p>
          <a:p>
            <a:pPr marL="393065" lvl="1" indent="0">
              <a:buNone/>
            </a:pPr>
            <a:r>
              <a:rPr lang="en-US" altLang="zh-CN" dirty="0">
                <a:ea typeface="宋体" panose="02010600030101010101" pitchFamily="2" charset="-122"/>
              </a:rPr>
              <a:t>去除多余的候选人</a:t>
            </a:r>
            <a:endParaRPr lang="en-US" altLang="zh-CN" dirty="0">
              <a:ea typeface="宋体" panose="02010600030101010101" pitchFamily="2" charset="-122"/>
            </a:endParaRPr>
          </a:p>
          <a:p>
            <a:pPr marL="393065" lvl="1" indent="0">
              <a:buNone/>
            </a:pPr>
            <a:r>
              <a:rPr lang="en-US" altLang="zh-CN" dirty="0">
                <a:ea typeface="宋体" panose="02010600030101010101" pitchFamily="2" charset="-122"/>
              </a:rPr>
              <a:t>消除模糊的候选人</a:t>
            </a:r>
            <a:endParaRPr lang="en-US" altLang="zh-CN" dirty="0">
              <a:ea typeface="宋体" panose="02010600030101010101" pitchFamily="2" charset="-122"/>
            </a:endParaRPr>
          </a:p>
          <a:p>
            <a:pPr marL="393065" lvl="1" indent="0">
              <a:buNone/>
            </a:pPr>
            <a:r>
              <a:rPr lang="en-US" altLang="zh-CN" dirty="0">
                <a:ea typeface="宋体" panose="02010600030101010101" pitchFamily="2" charset="-122"/>
              </a:rPr>
              <a:t>删除演员（超出范围）</a:t>
            </a:r>
            <a:endParaRPr lang="en-US" altLang="zh-CN" dirty="0">
              <a:ea typeface="宋体" panose="02010600030101010101" pitchFamily="2" charset="-122"/>
            </a:endParaRPr>
          </a:p>
          <a:p>
            <a:pPr marL="393065" lvl="1" indent="0">
              <a:buNone/>
            </a:pPr>
            <a:r>
              <a:rPr lang="en-US" altLang="zh-CN" dirty="0">
                <a:ea typeface="宋体" panose="02010600030101010101" pitchFamily="2" charset="-122"/>
              </a:rPr>
              <a:t>去除实现结构</a:t>
            </a:r>
            <a:endParaRPr lang="en-US" altLang="zh-CN" dirty="0">
              <a:ea typeface="宋体" panose="02010600030101010101" pitchFamily="2" charset="-122"/>
            </a:endParaRPr>
          </a:p>
          <a:p>
            <a:pPr marL="393065" lvl="1" indent="0">
              <a:buNone/>
            </a:pPr>
            <a:r>
              <a:rPr lang="en-US" altLang="zh-CN" dirty="0">
                <a:ea typeface="宋体" panose="02010600030101010101" pitchFamily="2" charset="-122"/>
              </a:rPr>
              <a:t>删除属性（稍后保存）</a:t>
            </a:r>
            <a:endParaRPr lang="en-US" altLang="zh-CN" dirty="0">
              <a:ea typeface="宋体" panose="02010600030101010101" pitchFamily="2" charset="-122"/>
            </a:endParaRPr>
          </a:p>
          <a:p>
            <a:pPr marL="393065" lvl="1" indent="0">
              <a:buNone/>
            </a:pPr>
            <a:r>
              <a:rPr lang="en-US" altLang="zh-CN" dirty="0">
                <a:ea typeface="宋体" panose="02010600030101010101" pitchFamily="2" charset="-122"/>
              </a:rPr>
              <a:t>删除操作</a:t>
            </a:r>
            <a:endParaRPr lang="en-US" altLang="zh-CN" dirty="0">
              <a:ea typeface="宋体" panose="02010600030101010101" pitchFamily="2" charset="-122"/>
            </a:endParaRPr>
          </a:p>
          <a:p>
            <a:pPr>
              <a:lnSpc>
                <a:spcPct val="70000"/>
              </a:lnSpc>
            </a:pPr>
            <a:endParaRPr lang="en-US" altLang="zh-CN" dirty="0">
              <a:ea typeface="宋体" panose="02010600030101010101" pitchFamily="2" charset="-122"/>
            </a:endParaRPr>
          </a:p>
        </p:txBody>
      </p:sp>
      <p:sp>
        <p:nvSpPr>
          <p:cNvPr id="376834" name="Rectangle 2"/>
          <p:cNvSpPr>
            <a:spLocks noGrp="1" noChangeArrowheads="1"/>
          </p:cNvSpPr>
          <p:nvPr>
            <p:ph type="title"/>
          </p:nvPr>
        </p:nvSpPr>
        <p:spPr/>
        <p:txBody>
          <a:bodyPr/>
          <a:lstStyle/>
          <a:p>
            <a:r>
              <a:rPr lang="en-US" altLang="zh-CN">
                <a:ea typeface="宋体" panose="02010600030101010101" pitchFamily="2" charset="-122"/>
              </a:rPr>
              <a:t>Example: Finding Entity Classes</a:t>
            </a:r>
            <a:endParaRPr lang="en-US" altLang="zh-CN">
              <a:ea typeface="宋体" panose="02010600030101010101" pitchFamily="2" charset="-122"/>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1" name="Rectangle 21"/>
          <p:cNvSpPr>
            <a:spLocks noGrp="1" noChangeArrowheads="1"/>
          </p:cNvSpPr>
          <p:nvPr>
            <p:ph idx="1"/>
          </p:nvPr>
        </p:nvSpPr>
        <p:spPr/>
        <p:txBody>
          <a:bodyPr/>
          <a:lstStyle/>
          <a:p>
            <a:r>
              <a:rPr lang="en-US" altLang="zh-CN">
                <a:ea typeface="宋体" panose="02010600030101010101" pitchFamily="2" charset="-122"/>
              </a:rPr>
              <a:t>Register for Courses (Create Schedule)</a:t>
            </a:r>
            <a:endParaRPr lang="en-US" altLang="zh-CN">
              <a:ea typeface="宋体" panose="02010600030101010101" pitchFamily="2" charset="-122"/>
            </a:endParaRPr>
          </a:p>
        </p:txBody>
      </p:sp>
      <p:sp>
        <p:nvSpPr>
          <p:cNvPr id="378900" name="Rectangle 20"/>
          <p:cNvSpPr>
            <a:spLocks noGrp="1" noChangeArrowheads="1"/>
          </p:cNvSpPr>
          <p:nvPr>
            <p:ph type="title"/>
          </p:nvPr>
        </p:nvSpPr>
        <p:spPr/>
        <p:txBody>
          <a:bodyPr>
            <a:normAutofit fontScale="90000"/>
          </a:bodyPr>
          <a:lstStyle/>
          <a:p>
            <a:r>
              <a:rPr lang="en-US" altLang="zh-CN">
                <a:ea typeface="宋体" panose="02010600030101010101" pitchFamily="2" charset="-122"/>
              </a:rPr>
              <a:t>Example: Candidate Entity Classes</a:t>
            </a:r>
            <a:endParaRPr lang="en-US" altLang="zh-CN">
              <a:ea typeface="宋体" panose="02010600030101010101" pitchFamily="2" charset="-122"/>
            </a:endParaRPr>
          </a:p>
        </p:txBody>
      </p:sp>
      <p:sp>
        <p:nvSpPr>
          <p:cNvPr id="378908" name="Rectangle 28"/>
          <p:cNvSpPr>
            <a:spLocks noChangeArrowheads="1"/>
          </p:cNvSpPr>
          <p:nvPr/>
        </p:nvSpPr>
        <p:spPr bwMode="auto">
          <a:xfrm>
            <a:off x="4151313" y="5318125"/>
            <a:ext cx="787400" cy="274638"/>
          </a:xfrm>
          <a:prstGeom prst="rect">
            <a:avLst/>
          </a:prstGeom>
          <a:noFill/>
          <a:ln w="9525">
            <a:noFill/>
            <a:miter lim="800000"/>
          </a:ln>
        </p:spPr>
        <p:txBody>
          <a:bodyPr wrap="none" lIns="0" tIns="0" rIns="0" bIns="0">
            <a:spAutoFit/>
          </a:bodyPr>
          <a:lstStyle/>
          <a:p>
            <a:r>
              <a:rPr lang="en-US" altLang="zh-CN" sz="1800">
                <a:ea typeface="宋体" panose="02010600030101010101" pitchFamily="2" charset="-122"/>
              </a:rPr>
              <a:t>Student</a:t>
            </a:r>
            <a:endParaRPr lang="en-US" altLang="zh-CN" sz="1800">
              <a:ea typeface="宋体" panose="02010600030101010101" pitchFamily="2" charset="-122"/>
            </a:endParaRPr>
          </a:p>
        </p:txBody>
      </p:sp>
      <p:grpSp>
        <p:nvGrpSpPr>
          <p:cNvPr id="378913" name="Group 33"/>
          <p:cNvGrpSpPr/>
          <p:nvPr/>
        </p:nvGrpSpPr>
        <p:grpSpPr bwMode="auto">
          <a:xfrm>
            <a:off x="4076700" y="4235450"/>
            <a:ext cx="965200" cy="990600"/>
            <a:chOff x="4192" y="2208"/>
            <a:chExt cx="464" cy="473"/>
          </a:xfrm>
        </p:grpSpPr>
        <p:sp>
          <p:nvSpPr>
            <p:cNvPr id="378914" name="Oval 34"/>
            <p:cNvSpPr>
              <a:spLocks noChangeArrowheads="1"/>
            </p:cNvSpPr>
            <p:nvPr/>
          </p:nvSpPr>
          <p:spPr bwMode="auto">
            <a:xfrm>
              <a:off x="4192" y="2208"/>
              <a:ext cx="458" cy="466"/>
            </a:xfrm>
            <a:prstGeom prst="ellipse">
              <a:avLst/>
            </a:prstGeom>
            <a:noFill/>
            <a:ln w="38100">
              <a:solidFill>
                <a:srgbClr val="00CCFF"/>
              </a:solidFill>
              <a:round/>
            </a:ln>
          </p:spPr>
          <p:txBody>
            <a:bodyPr/>
            <a:lstStyle/>
            <a:p>
              <a:endParaRPr lang="en-US"/>
            </a:p>
          </p:txBody>
        </p:sp>
        <p:sp>
          <p:nvSpPr>
            <p:cNvPr id="378915" name="Line 35"/>
            <p:cNvSpPr>
              <a:spLocks noChangeShapeType="1"/>
            </p:cNvSpPr>
            <p:nvPr/>
          </p:nvSpPr>
          <p:spPr bwMode="auto">
            <a:xfrm>
              <a:off x="4198" y="2680"/>
              <a:ext cx="458" cy="1"/>
            </a:xfrm>
            <a:prstGeom prst="line">
              <a:avLst/>
            </a:prstGeom>
            <a:noFill/>
            <a:ln w="38100">
              <a:solidFill>
                <a:srgbClr val="00CCFF"/>
              </a:solidFill>
              <a:round/>
            </a:ln>
          </p:spPr>
          <p:txBody>
            <a:bodyPr/>
            <a:lstStyle/>
            <a:p>
              <a:endParaRPr lang="en-US"/>
            </a:p>
          </p:txBody>
        </p:sp>
      </p:grpSp>
      <p:sp>
        <p:nvSpPr>
          <p:cNvPr id="378905" name="Rectangle 25"/>
          <p:cNvSpPr>
            <a:spLocks noChangeArrowheads="1"/>
          </p:cNvSpPr>
          <p:nvPr/>
        </p:nvSpPr>
        <p:spPr bwMode="auto">
          <a:xfrm>
            <a:off x="5618163" y="3349625"/>
            <a:ext cx="952500" cy="274638"/>
          </a:xfrm>
          <a:prstGeom prst="rect">
            <a:avLst/>
          </a:prstGeom>
          <a:noFill/>
          <a:ln w="9525">
            <a:noFill/>
            <a:miter lim="800000"/>
          </a:ln>
        </p:spPr>
        <p:txBody>
          <a:bodyPr wrap="none" lIns="0" tIns="0" rIns="0" bIns="0">
            <a:spAutoFit/>
          </a:bodyPr>
          <a:lstStyle/>
          <a:p>
            <a:r>
              <a:rPr lang="en-US" altLang="zh-CN" sz="1800">
                <a:ea typeface="宋体" panose="02010600030101010101" pitchFamily="2" charset="-122"/>
              </a:rPr>
              <a:t>Schedule</a:t>
            </a:r>
            <a:endParaRPr lang="en-US" altLang="zh-CN" sz="1800">
              <a:ea typeface="宋体" panose="02010600030101010101" pitchFamily="2" charset="-122"/>
            </a:endParaRPr>
          </a:p>
        </p:txBody>
      </p:sp>
      <p:grpSp>
        <p:nvGrpSpPr>
          <p:cNvPr id="378916" name="Group 36"/>
          <p:cNvGrpSpPr/>
          <p:nvPr/>
        </p:nvGrpSpPr>
        <p:grpSpPr bwMode="auto">
          <a:xfrm>
            <a:off x="5588000" y="2209800"/>
            <a:ext cx="965200" cy="990600"/>
            <a:chOff x="4192" y="2208"/>
            <a:chExt cx="464" cy="473"/>
          </a:xfrm>
        </p:grpSpPr>
        <p:sp>
          <p:nvSpPr>
            <p:cNvPr id="378917" name="Oval 37"/>
            <p:cNvSpPr>
              <a:spLocks noChangeArrowheads="1"/>
            </p:cNvSpPr>
            <p:nvPr/>
          </p:nvSpPr>
          <p:spPr bwMode="auto">
            <a:xfrm>
              <a:off x="4192" y="2208"/>
              <a:ext cx="458" cy="466"/>
            </a:xfrm>
            <a:prstGeom prst="ellipse">
              <a:avLst/>
            </a:prstGeom>
            <a:noFill/>
            <a:ln w="38100">
              <a:solidFill>
                <a:srgbClr val="00CCFF"/>
              </a:solidFill>
              <a:round/>
            </a:ln>
          </p:spPr>
          <p:txBody>
            <a:bodyPr/>
            <a:lstStyle/>
            <a:p>
              <a:endParaRPr lang="en-US"/>
            </a:p>
          </p:txBody>
        </p:sp>
        <p:sp>
          <p:nvSpPr>
            <p:cNvPr id="378918" name="Line 38"/>
            <p:cNvSpPr>
              <a:spLocks noChangeShapeType="1"/>
            </p:cNvSpPr>
            <p:nvPr/>
          </p:nvSpPr>
          <p:spPr bwMode="auto">
            <a:xfrm>
              <a:off x="4198" y="2680"/>
              <a:ext cx="458" cy="1"/>
            </a:xfrm>
            <a:prstGeom prst="line">
              <a:avLst/>
            </a:prstGeom>
            <a:noFill/>
            <a:ln w="38100">
              <a:solidFill>
                <a:srgbClr val="00CCFF"/>
              </a:solidFill>
              <a:round/>
            </a:ln>
          </p:spPr>
          <p:txBody>
            <a:bodyPr/>
            <a:lstStyle/>
            <a:p>
              <a:endParaRPr lang="en-US"/>
            </a:p>
          </p:txBody>
        </p:sp>
      </p:grpSp>
      <p:sp>
        <p:nvSpPr>
          <p:cNvPr id="378911" name="Rectangle 31"/>
          <p:cNvSpPr>
            <a:spLocks noChangeArrowheads="1"/>
          </p:cNvSpPr>
          <p:nvPr/>
        </p:nvSpPr>
        <p:spPr bwMode="auto">
          <a:xfrm>
            <a:off x="2371725" y="3333750"/>
            <a:ext cx="1549400" cy="274638"/>
          </a:xfrm>
          <a:prstGeom prst="rect">
            <a:avLst/>
          </a:prstGeom>
          <a:noFill/>
          <a:ln w="9525">
            <a:noFill/>
            <a:miter lim="800000"/>
          </a:ln>
        </p:spPr>
        <p:txBody>
          <a:bodyPr wrap="none" lIns="0" tIns="0" rIns="0" bIns="0">
            <a:spAutoFit/>
          </a:bodyPr>
          <a:lstStyle/>
          <a:p>
            <a:r>
              <a:rPr lang="en-US" altLang="zh-CN" sz="1800">
                <a:ea typeface="宋体" panose="02010600030101010101" pitchFamily="2" charset="-122"/>
              </a:rPr>
              <a:t>CourseOffering</a:t>
            </a:r>
            <a:endParaRPr lang="en-US" altLang="zh-CN" sz="1800">
              <a:ea typeface="宋体" panose="02010600030101010101" pitchFamily="2" charset="-122"/>
            </a:endParaRPr>
          </a:p>
        </p:txBody>
      </p:sp>
      <p:grpSp>
        <p:nvGrpSpPr>
          <p:cNvPr id="378919" name="Group 39"/>
          <p:cNvGrpSpPr/>
          <p:nvPr/>
        </p:nvGrpSpPr>
        <p:grpSpPr bwMode="auto">
          <a:xfrm>
            <a:off x="2654300" y="2209800"/>
            <a:ext cx="965200" cy="990600"/>
            <a:chOff x="4192" y="2208"/>
            <a:chExt cx="464" cy="473"/>
          </a:xfrm>
        </p:grpSpPr>
        <p:sp>
          <p:nvSpPr>
            <p:cNvPr id="378920" name="Oval 40"/>
            <p:cNvSpPr>
              <a:spLocks noChangeArrowheads="1"/>
            </p:cNvSpPr>
            <p:nvPr/>
          </p:nvSpPr>
          <p:spPr bwMode="auto">
            <a:xfrm>
              <a:off x="4192" y="2208"/>
              <a:ext cx="458" cy="466"/>
            </a:xfrm>
            <a:prstGeom prst="ellipse">
              <a:avLst/>
            </a:prstGeom>
            <a:noFill/>
            <a:ln w="38100">
              <a:solidFill>
                <a:srgbClr val="00CCFF"/>
              </a:solidFill>
              <a:round/>
            </a:ln>
          </p:spPr>
          <p:txBody>
            <a:bodyPr/>
            <a:lstStyle/>
            <a:p>
              <a:endParaRPr lang="en-US"/>
            </a:p>
          </p:txBody>
        </p:sp>
        <p:sp>
          <p:nvSpPr>
            <p:cNvPr id="378921" name="Line 41"/>
            <p:cNvSpPr>
              <a:spLocks noChangeShapeType="1"/>
            </p:cNvSpPr>
            <p:nvPr/>
          </p:nvSpPr>
          <p:spPr bwMode="auto">
            <a:xfrm>
              <a:off x="4198" y="2680"/>
              <a:ext cx="458" cy="1"/>
            </a:xfrm>
            <a:prstGeom prst="line">
              <a:avLst/>
            </a:prstGeom>
            <a:noFill/>
            <a:ln w="38100">
              <a:solidFill>
                <a:srgbClr val="00CCFF"/>
              </a:solidFill>
              <a:round/>
            </a:ln>
          </p:spPr>
          <p:txBody>
            <a:bodyPr/>
            <a:lstStyle/>
            <a:p>
              <a:endParaRPr lang="en-US"/>
            </a:p>
          </p:txBody>
        </p:sp>
      </p:gr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23" name="Text Box 3"/>
          <p:cNvSpPr txBox="1">
            <a:spLocks noChangeArrowheads="1"/>
          </p:cNvSpPr>
          <p:nvPr/>
        </p:nvSpPr>
        <p:spPr bwMode="auto">
          <a:xfrm>
            <a:off x="1968500" y="4796900"/>
            <a:ext cx="1524000" cy="457200"/>
          </a:xfrm>
          <a:prstGeom prst="rect">
            <a:avLst/>
          </a:prstGeom>
          <a:noFill/>
          <a:ln w="12700">
            <a:noFill/>
            <a:miter lim="800000"/>
            <a:headEnd type="none" w="sm" len="sm"/>
            <a:tailEnd type="none" w="sm" len="sm"/>
          </a:ln>
          <a:effectLst/>
        </p:spPr>
        <p:txBody>
          <a:bodyPr wrap="none">
            <a:spAutoFit/>
          </a:bodyPr>
          <a:lstStyle/>
          <a:p>
            <a:pPr algn="ctr" eaLnBrk="1" hangingPunct="1"/>
            <a:r>
              <a:rPr lang="en-US" altLang="zh-CN" sz="2400" i="1">
                <a:solidFill>
                  <a:srgbClr val="00CCFF"/>
                </a:solidFill>
                <a:ea typeface="宋体" panose="02010600030101010101" pitchFamily="2" charset="-122"/>
              </a:rPr>
              <a:t>Use Case</a:t>
            </a:r>
            <a:endParaRPr lang="en-US" altLang="zh-CN" sz="2400" i="1">
              <a:solidFill>
                <a:srgbClr val="00CCFF"/>
              </a:solidFill>
              <a:ea typeface="宋体" panose="02010600030101010101" pitchFamily="2" charset="-122"/>
            </a:endParaRPr>
          </a:p>
        </p:txBody>
      </p:sp>
      <p:grpSp>
        <p:nvGrpSpPr>
          <p:cNvPr id="389124" name="Group 4"/>
          <p:cNvGrpSpPr/>
          <p:nvPr/>
        </p:nvGrpSpPr>
        <p:grpSpPr bwMode="auto">
          <a:xfrm>
            <a:off x="1993900" y="2879200"/>
            <a:ext cx="1196975" cy="1600200"/>
            <a:chOff x="446" y="2208"/>
            <a:chExt cx="754" cy="1008"/>
          </a:xfrm>
        </p:grpSpPr>
        <p:sp>
          <p:nvSpPr>
            <p:cNvPr id="389125" name="Oval 5"/>
            <p:cNvSpPr>
              <a:spLocks noChangeArrowheads="1"/>
            </p:cNvSpPr>
            <p:nvPr/>
          </p:nvSpPr>
          <p:spPr bwMode="auto">
            <a:xfrm>
              <a:off x="446" y="2208"/>
              <a:ext cx="624" cy="288"/>
            </a:xfrm>
            <a:prstGeom prst="ellipse">
              <a:avLst/>
            </a:prstGeom>
            <a:noFill/>
            <a:ln w="28575">
              <a:solidFill>
                <a:schemeClr val="tx1"/>
              </a:solidFill>
              <a:round/>
              <a:headEnd type="none" w="sm" len="sm"/>
              <a:tailEnd type="none" w="lg" len="lg"/>
            </a:ln>
            <a:effectLst/>
          </p:spPr>
          <p:txBody>
            <a:bodyPr wrap="none" anchor="ctr"/>
            <a:lstStyle/>
            <a:p>
              <a:endParaRPr lang="en-US"/>
            </a:p>
          </p:txBody>
        </p:sp>
        <p:sp>
          <p:nvSpPr>
            <p:cNvPr id="389126" name="Rectangle 6"/>
            <p:cNvSpPr>
              <a:spLocks noChangeArrowheads="1"/>
            </p:cNvSpPr>
            <p:nvPr/>
          </p:nvSpPr>
          <p:spPr bwMode="auto">
            <a:xfrm>
              <a:off x="768" y="2496"/>
              <a:ext cx="432" cy="720"/>
            </a:xfrm>
            <a:prstGeom prst="rect">
              <a:avLst/>
            </a:prstGeom>
            <a:noFill/>
            <a:ln w="28575">
              <a:solidFill>
                <a:schemeClr val="tx1"/>
              </a:solidFill>
              <a:miter lim="800000"/>
              <a:headEnd type="none" w="sm" len="sm"/>
              <a:tailEnd type="none" w="lg" len="lg"/>
            </a:ln>
            <a:effectLst/>
          </p:spPr>
          <p:txBody>
            <a:bodyPr wrap="none" anchor="ctr"/>
            <a:lstStyle/>
            <a:p>
              <a:endParaRPr lang="en-US"/>
            </a:p>
          </p:txBody>
        </p:sp>
        <p:sp>
          <p:nvSpPr>
            <p:cNvPr id="389127" name="Line 7"/>
            <p:cNvSpPr>
              <a:spLocks noChangeShapeType="1"/>
            </p:cNvSpPr>
            <p:nvPr/>
          </p:nvSpPr>
          <p:spPr bwMode="auto">
            <a:xfrm>
              <a:off x="1056" y="2496"/>
              <a:ext cx="144" cy="144"/>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89128" name="Line 8"/>
            <p:cNvSpPr>
              <a:spLocks noChangeShapeType="1"/>
            </p:cNvSpPr>
            <p:nvPr/>
          </p:nvSpPr>
          <p:spPr bwMode="auto">
            <a:xfrm>
              <a:off x="1056" y="2496"/>
              <a:ext cx="0" cy="144"/>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89129" name="Line 9"/>
            <p:cNvSpPr>
              <a:spLocks noChangeShapeType="1"/>
            </p:cNvSpPr>
            <p:nvPr/>
          </p:nvSpPr>
          <p:spPr bwMode="auto">
            <a:xfrm flipH="1">
              <a:off x="1056" y="2640"/>
              <a:ext cx="144"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89130" name="Line 10"/>
            <p:cNvSpPr>
              <a:spLocks noChangeShapeType="1"/>
            </p:cNvSpPr>
            <p:nvPr/>
          </p:nvSpPr>
          <p:spPr bwMode="auto">
            <a:xfrm>
              <a:off x="816" y="2736"/>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89131" name="Line 11"/>
            <p:cNvSpPr>
              <a:spLocks noChangeShapeType="1"/>
            </p:cNvSpPr>
            <p:nvPr/>
          </p:nvSpPr>
          <p:spPr bwMode="auto">
            <a:xfrm>
              <a:off x="816" y="2784"/>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89132" name="Line 12"/>
            <p:cNvSpPr>
              <a:spLocks noChangeShapeType="1"/>
            </p:cNvSpPr>
            <p:nvPr/>
          </p:nvSpPr>
          <p:spPr bwMode="auto">
            <a:xfrm>
              <a:off x="816" y="2832"/>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89133" name="Line 13"/>
            <p:cNvSpPr>
              <a:spLocks noChangeShapeType="1"/>
            </p:cNvSpPr>
            <p:nvPr/>
          </p:nvSpPr>
          <p:spPr bwMode="auto">
            <a:xfrm>
              <a:off x="816" y="2928"/>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89134" name="Line 14"/>
            <p:cNvSpPr>
              <a:spLocks noChangeShapeType="1"/>
            </p:cNvSpPr>
            <p:nvPr/>
          </p:nvSpPr>
          <p:spPr bwMode="auto">
            <a:xfrm>
              <a:off x="816" y="2880"/>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89135" name="Line 15"/>
            <p:cNvSpPr>
              <a:spLocks noChangeShapeType="1"/>
            </p:cNvSpPr>
            <p:nvPr/>
          </p:nvSpPr>
          <p:spPr bwMode="auto">
            <a:xfrm>
              <a:off x="816" y="2976"/>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89136" name="Line 16"/>
            <p:cNvSpPr>
              <a:spLocks noChangeShapeType="1"/>
            </p:cNvSpPr>
            <p:nvPr/>
          </p:nvSpPr>
          <p:spPr bwMode="auto">
            <a:xfrm>
              <a:off x="816" y="3024"/>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89137" name="Line 17"/>
            <p:cNvSpPr>
              <a:spLocks noChangeShapeType="1"/>
            </p:cNvSpPr>
            <p:nvPr/>
          </p:nvSpPr>
          <p:spPr bwMode="auto">
            <a:xfrm>
              <a:off x="816" y="3072"/>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89138" name="Line 18"/>
            <p:cNvSpPr>
              <a:spLocks noChangeShapeType="1"/>
            </p:cNvSpPr>
            <p:nvPr/>
          </p:nvSpPr>
          <p:spPr bwMode="auto">
            <a:xfrm>
              <a:off x="816" y="3120"/>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89139" name="Line 19"/>
            <p:cNvSpPr>
              <a:spLocks noChangeShapeType="1"/>
            </p:cNvSpPr>
            <p:nvPr/>
          </p:nvSpPr>
          <p:spPr bwMode="auto">
            <a:xfrm>
              <a:off x="816" y="3168"/>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89140" name="Line 20"/>
            <p:cNvSpPr>
              <a:spLocks noChangeShapeType="1"/>
            </p:cNvSpPr>
            <p:nvPr/>
          </p:nvSpPr>
          <p:spPr bwMode="auto">
            <a:xfrm>
              <a:off x="816" y="2688"/>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89141" name="Line 21"/>
            <p:cNvSpPr>
              <a:spLocks noChangeShapeType="1"/>
            </p:cNvSpPr>
            <p:nvPr/>
          </p:nvSpPr>
          <p:spPr bwMode="auto">
            <a:xfrm>
              <a:off x="816" y="2592"/>
              <a:ext cx="209"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89142" name="Line 22"/>
            <p:cNvSpPr>
              <a:spLocks noChangeShapeType="1"/>
            </p:cNvSpPr>
            <p:nvPr/>
          </p:nvSpPr>
          <p:spPr bwMode="auto">
            <a:xfrm>
              <a:off x="816" y="2544"/>
              <a:ext cx="209"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89143" name="Line 23"/>
            <p:cNvSpPr>
              <a:spLocks noChangeShapeType="1"/>
            </p:cNvSpPr>
            <p:nvPr/>
          </p:nvSpPr>
          <p:spPr bwMode="auto">
            <a:xfrm>
              <a:off x="816" y="2640"/>
              <a:ext cx="209" cy="0"/>
            </a:xfrm>
            <a:prstGeom prst="line">
              <a:avLst/>
            </a:prstGeom>
            <a:noFill/>
            <a:ln w="28575">
              <a:solidFill>
                <a:schemeClr val="tx1"/>
              </a:solidFill>
              <a:round/>
              <a:headEnd type="none" w="sm" len="sm"/>
              <a:tailEnd type="none" w="lg" len="lg"/>
            </a:ln>
            <a:effectLst/>
          </p:spPr>
          <p:txBody>
            <a:bodyPr wrap="none" anchor="ctr"/>
            <a:lstStyle/>
            <a:p>
              <a:endParaRPr lang="en-US"/>
            </a:p>
          </p:txBody>
        </p:sp>
      </p:grpSp>
      <p:sp>
        <p:nvSpPr>
          <p:cNvPr id="389144" name="Text Box 24"/>
          <p:cNvSpPr txBox="1">
            <a:spLocks noChangeArrowheads="1"/>
          </p:cNvSpPr>
          <p:nvPr/>
        </p:nvSpPr>
        <p:spPr bwMode="auto">
          <a:xfrm>
            <a:off x="1295400" y="5775325"/>
            <a:ext cx="6858000" cy="457200"/>
          </a:xfrm>
          <a:prstGeom prst="rect">
            <a:avLst/>
          </a:prstGeom>
          <a:noFill/>
          <a:ln w="12700">
            <a:noFill/>
            <a:miter lim="800000"/>
            <a:headEnd type="none" w="sm" len="sm"/>
            <a:tailEnd type="none" w="lg" len="lg"/>
          </a:ln>
          <a:effectLst/>
        </p:spPr>
        <p:txBody>
          <a:bodyPr>
            <a:spAutoFit/>
          </a:bodyPr>
          <a:lstStyle/>
          <a:p>
            <a:pPr algn="ctr">
              <a:spcBef>
                <a:spcPct val="50000"/>
              </a:spcBef>
            </a:pPr>
            <a:r>
              <a:rPr lang="en-US" altLang="zh-CN" sz="2400">
                <a:solidFill>
                  <a:srgbClr val="33CCFF"/>
                </a:solidFill>
                <a:ea typeface="宋体" panose="02010600030101010101" pitchFamily="2" charset="-122"/>
              </a:rPr>
              <a:t>Use-case dependent. Environment independent.</a:t>
            </a:r>
            <a:endParaRPr lang="en-US" altLang="zh-CN" sz="2400">
              <a:solidFill>
                <a:srgbClr val="33CCFF"/>
              </a:solidFill>
              <a:ea typeface="宋体" panose="02010600030101010101" pitchFamily="2" charset="-122"/>
            </a:endParaRPr>
          </a:p>
        </p:txBody>
      </p:sp>
      <p:sp>
        <p:nvSpPr>
          <p:cNvPr id="389151" name="Text Box 31"/>
          <p:cNvSpPr txBox="1">
            <a:spLocks noChangeArrowheads="1"/>
          </p:cNvSpPr>
          <p:nvPr/>
        </p:nvSpPr>
        <p:spPr bwMode="auto">
          <a:xfrm>
            <a:off x="6311900" y="4790550"/>
            <a:ext cx="1841500" cy="657225"/>
          </a:xfrm>
          <a:prstGeom prst="rect">
            <a:avLst/>
          </a:prstGeom>
          <a:noFill/>
          <a:ln w="9525">
            <a:noFill/>
            <a:miter lim="800000"/>
          </a:ln>
          <a:effectLst/>
        </p:spPr>
        <p:txBody>
          <a:bodyPr lIns="107950" tIns="53975" rIns="107950" bIns="53975">
            <a:spAutoFit/>
          </a:bodyPr>
          <a:lstStyle/>
          <a:p>
            <a:pPr algn="ctr">
              <a:spcBef>
                <a:spcPct val="50000"/>
              </a:spcBef>
            </a:pPr>
            <a:r>
              <a:rPr lang="en-US" altLang="zh-CN" sz="1800" i="1" dirty="0">
                <a:solidFill>
                  <a:srgbClr val="FF0000"/>
                </a:solidFill>
                <a:ea typeface="宋体" panose="02010600030101010101" pitchFamily="2" charset="-122"/>
              </a:rPr>
              <a:t>Analysis</a:t>
            </a:r>
            <a:r>
              <a:rPr lang="en-US" altLang="zh-CN" sz="1800" i="1" dirty="0">
                <a:solidFill>
                  <a:srgbClr val="FFFF99"/>
                </a:solidFill>
                <a:ea typeface="宋体" panose="02010600030101010101" pitchFamily="2" charset="-122"/>
              </a:rPr>
              <a:t> </a:t>
            </a:r>
            <a:r>
              <a:rPr lang="en-US" altLang="zh-CN" sz="1800" i="1" dirty="0">
                <a:solidFill>
                  <a:srgbClr val="FF0000"/>
                </a:solidFill>
                <a:ea typeface="宋体" panose="02010600030101010101" pitchFamily="2" charset="-122"/>
              </a:rPr>
              <a:t>class</a:t>
            </a:r>
            <a:r>
              <a:rPr lang="en-US" altLang="zh-CN" sz="1800" i="1" dirty="0">
                <a:solidFill>
                  <a:srgbClr val="FFFF99"/>
                </a:solidFill>
                <a:ea typeface="宋体" panose="02010600030101010101" pitchFamily="2" charset="-122"/>
              </a:rPr>
              <a:t> </a:t>
            </a:r>
            <a:r>
              <a:rPr lang="en-US" altLang="zh-CN" sz="1800" i="1" dirty="0">
                <a:solidFill>
                  <a:srgbClr val="FF0000"/>
                </a:solidFill>
                <a:ea typeface="宋体" panose="02010600030101010101" pitchFamily="2" charset="-122"/>
              </a:rPr>
              <a:t>stereotype</a:t>
            </a:r>
            <a:endParaRPr lang="en-US" altLang="zh-CN" sz="1800" i="1" dirty="0">
              <a:solidFill>
                <a:srgbClr val="FF0000"/>
              </a:solidFill>
              <a:ea typeface="宋体" panose="02010600030101010101" pitchFamily="2" charset="-122"/>
            </a:endParaRPr>
          </a:p>
        </p:txBody>
      </p:sp>
      <p:sp>
        <p:nvSpPr>
          <p:cNvPr id="389152" name="Line 32"/>
          <p:cNvSpPr>
            <a:spLocks noChangeShapeType="1"/>
          </p:cNvSpPr>
          <p:nvPr/>
        </p:nvSpPr>
        <p:spPr bwMode="auto">
          <a:xfrm flipH="1" flipV="1">
            <a:off x="6616700" y="4212700"/>
            <a:ext cx="558800" cy="571500"/>
          </a:xfrm>
          <a:prstGeom prst="line">
            <a:avLst/>
          </a:prstGeom>
          <a:noFill/>
          <a:ln w="38100">
            <a:solidFill>
              <a:schemeClr val="hlink"/>
            </a:solidFill>
            <a:round/>
            <a:tailEnd type="triangle" w="med" len="med"/>
          </a:ln>
          <a:effectLst/>
        </p:spPr>
        <p:txBody>
          <a:bodyPr wrap="none" lIns="107950" tIns="53975" rIns="107950" bIns="53975" anchor="ctr"/>
          <a:lstStyle/>
          <a:p>
            <a:endParaRPr lang="en-US"/>
          </a:p>
        </p:txBody>
      </p:sp>
      <p:sp>
        <p:nvSpPr>
          <p:cNvPr id="389154" name="Rectangle 34"/>
          <p:cNvSpPr>
            <a:spLocks noGrp="1" noChangeArrowheads="1"/>
          </p:cNvSpPr>
          <p:nvPr>
            <p:ph idx="1"/>
          </p:nvPr>
        </p:nvSpPr>
        <p:spPr>
          <a:xfrm>
            <a:off x="457200" y="1003300"/>
            <a:ext cx="8229600" cy="5004435"/>
          </a:xfrm>
        </p:spPr>
        <p:txBody>
          <a:bodyPr/>
          <a:lstStyle/>
          <a:p>
            <a:r>
              <a:rPr lang="en-US" altLang="zh-CN" dirty="0">
                <a:ea typeface="宋体" panose="02010600030101010101" pitchFamily="2" charset="-122"/>
              </a:rPr>
              <a:t>Use-case behavior coordinator</a:t>
            </a:r>
            <a:endParaRPr lang="en-US" altLang="zh-CN" dirty="0">
              <a:ea typeface="宋体" panose="02010600030101010101" pitchFamily="2" charset="-122"/>
            </a:endParaRPr>
          </a:p>
          <a:p>
            <a:pPr lvl="1"/>
            <a:r>
              <a:rPr lang="en-US" altLang="zh-CN" dirty="0">
                <a:ea typeface="宋体" panose="02010600030101010101" pitchFamily="2" charset="-122"/>
              </a:rPr>
              <a:t>More complex use cases generally require one or more control cases</a:t>
            </a:r>
            <a:endParaRPr lang="en-US" altLang="zh-CN" dirty="0">
              <a:ea typeface="宋体" panose="02010600030101010101" pitchFamily="2" charset="-122"/>
            </a:endParaRPr>
          </a:p>
          <a:p>
            <a:pPr lvl="1"/>
            <a:r>
              <a:rPr lang="en-US" altLang="zh-CN" dirty="0">
                <a:ea typeface="宋体" panose="02010600030101010101" pitchFamily="2" charset="-122"/>
              </a:rPr>
              <a:t>用例行为协调器</a:t>
            </a:r>
            <a:endParaRPr lang="en-US" altLang="zh-CN" dirty="0">
              <a:ea typeface="宋体" panose="02010600030101010101" pitchFamily="2" charset="-122"/>
            </a:endParaRPr>
          </a:p>
          <a:p>
            <a:pPr lvl="1"/>
            <a:r>
              <a:rPr lang="en-US" altLang="zh-CN" dirty="0">
                <a:ea typeface="宋体" panose="02010600030101010101" pitchFamily="2" charset="-122"/>
              </a:rPr>
              <a:t>更复杂的用例通常需要一个或多个控制案例</a:t>
            </a:r>
            <a:endParaRPr lang="en-US" altLang="zh-CN" dirty="0">
              <a:ea typeface="宋体" panose="02010600030101010101" pitchFamily="2" charset="-122"/>
            </a:endParaRPr>
          </a:p>
        </p:txBody>
      </p:sp>
      <p:sp>
        <p:nvSpPr>
          <p:cNvPr id="389153" name="Rectangle 33"/>
          <p:cNvSpPr>
            <a:spLocks noGrp="1" noChangeArrowheads="1"/>
          </p:cNvSpPr>
          <p:nvPr>
            <p:ph type="title"/>
          </p:nvPr>
        </p:nvSpPr>
        <p:spPr/>
        <p:txBody>
          <a:bodyPr/>
          <a:lstStyle/>
          <a:p>
            <a:r>
              <a:rPr lang="en-GB"/>
              <a:t>What Is a Control Class?</a:t>
            </a:r>
            <a:endParaRPr lang="en-GB"/>
          </a:p>
        </p:txBody>
      </p:sp>
      <p:grpSp>
        <p:nvGrpSpPr>
          <p:cNvPr id="389155" name="Group 35"/>
          <p:cNvGrpSpPr/>
          <p:nvPr/>
        </p:nvGrpSpPr>
        <p:grpSpPr bwMode="auto">
          <a:xfrm>
            <a:off x="5643563" y="3234800"/>
            <a:ext cx="985837" cy="1014413"/>
            <a:chOff x="1019" y="2289"/>
            <a:chExt cx="418" cy="444"/>
          </a:xfrm>
        </p:grpSpPr>
        <p:sp>
          <p:nvSpPr>
            <p:cNvPr id="389156" name="Oval 36"/>
            <p:cNvSpPr>
              <a:spLocks noChangeArrowheads="1"/>
            </p:cNvSpPr>
            <p:nvPr/>
          </p:nvSpPr>
          <p:spPr bwMode="auto">
            <a:xfrm>
              <a:off x="1019" y="2323"/>
              <a:ext cx="418" cy="410"/>
            </a:xfrm>
            <a:prstGeom prst="ellipse">
              <a:avLst/>
            </a:prstGeom>
            <a:noFill/>
            <a:ln w="38100">
              <a:solidFill>
                <a:srgbClr val="00CCFF"/>
              </a:solidFill>
              <a:round/>
            </a:ln>
          </p:spPr>
          <p:txBody>
            <a:bodyPr/>
            <a:lstStyle/>
            <a:p>
              <a:endParaRPr lang="en-US"/>
            </a:p>
          </p:txBody>
        </p:sp>
        <p:sp>
          <p:nvSpPr>
            <p:cNvPr id="389157" name="Line 37"/>
            <p:cNvSpPr>
              <a:spLocks noChangeShapeType="1"/>
            </p:cNvSpPr>
            <p:nvPr/>
          </p:nvSpPr>
          <p:spPr bwMode="auto">
            <a:xfrm flipH="1">
              <a:off x="1178" y="2289"/>
              <a:ext cx="92" cy="42"/>
            </a:xfrm>
            <a:prstGeom prst="line">
              <a:avLst/>
            </a:prstGeom>
            <a:noFill/>
            <a:ln w="38100">
              <a:solidFill>
                <a:srgbClr val="00CCFF"/>
              </a:solidFill>
              <a:round/>
            </a:ln>
          </p:spPr>
          <p:txBody>
            <a:bodyPr/>
            <a:lstStyle/>
            <a:p>
              <a:endParaRPr lang="en-US"/>
            </a:p>
          </p:txBody>
        </p:sp>
        <p:sp>
          <p:nvSpPr>
            <p:cNvPr id="389158" name="Line 38"/>
            <p:cNvSpPr>
              <a:spLocks noChangeShapeType="1"/>
            </p:cNvSpPr>
            <p:nvPr/>
          </p:nvSpPr>
          <p:spPr bwMode="auto">
            <a:xfrm flipH="1" flipV="1">
              <a:off x="1178" y="2331"/>
              <a:ext cx="92" cy="33"/>
            </a:xfrm>
            <a:prstGeom prst="line">
              <a:avLst/>
            </a:prstGeom>
            <a:noFill/>
            <a:ln w="38100">
              <a:solidFill>
                <a:srgbClr val="00CCFF"/>
              </a:solidFill>
              <a:round/>
            </a:ln>
          </p:spPr>
          <p:txBody>
            <a:bodyPr/>
            <a:lstStyle/>
            <a:p>
              <a:endParaRPr lang="en-US"/>
            </a:p>
          </p:txBody>
        </p:sp>
      </p:grpSp>
      <p:sp>
        <p:nvSpPr>
          <p:cNvPr id="389160" name="AutoShape 40"/>
          <p:cNvSpPr>
            <a:spLocks noChangeArrowheads="1"/>
          </p:cNvSpPr>
          <p:nvPr/>
        </p:nvSpPr>
        <p:spPr bwMode="auto">
          <a:xfrm>
            <a:off x="4300538" y="3491975"/>
            <a:ext cx="539750" cy="533400"/>
          </a:xfrm>
          <a:prstGeom prst="rightArrow">
            <a:avLst>
              <a:gd name="adj1" fmla="val 55954"/>
              <a:gd name="adj2" fmla="val 50295"/>
            </a:avLst>
          </a:prstGeom>
          <a:solidFill>
            <a:schemeClr val="hlink"/>
          </a:solidFill>
          <a:ln w="12700">
            <a:noFill/>
            <a:miter lim="800000"/>
            <a:headEnd type="none" w="sm" len="sm"/>
            <a:tailEnd type="none" w="lg" len="lg"/>
          </a:ln>
          <a:effectLst/>
        </p:spPr>
        <p:txBody>
          <a:bodyPr wrap="none" anchor="ctr"/>
          <a:lstStyle/>
          <a:p>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1170" name="Rectangle 2"/>
          <p:cNvSpPr>
            <a:spLocks noGrp="1" noChangeArrowheads="1"/>
          </p:cNvSpPr>
          <p:nvPr>
            <p:ph type="title"/>
          </p:nvPr>
        </p:nvSpPr>
        <p:spPr/>
        <p:txBody>
          <a:bodyPr/>
          <a:lstStyle/>
          <a:p>
            <a:r>
              <a:rPr lang="en-GB"/>
              <a:t>The Role of a Control Class</a:t>
            </a:r>
            <a:endParaRPr lang="en-GB"/>
          </a:p>
        </p:txBody>
      </p:sp>
      <p:sp>
        <p:nvSpPr>
          <p:cNvPr id="391172" name="Text Box 4"/>
          <p:cNvSpPr txBox="1">
            <a:spLocks noChangeArrowheads="1"/>
          </p:cNvSpPr>
          <p:nvPr/>
        </p:nvSpPr>
        <p:spPr bwMode="auto">
          <a:xfrm>
            <a:off x="2286000" y="5848350"/>
            <a:ext cx="4965700" cy="457200"/>
          </a:xfrm>
          <a:prstGeom prst="rect">
            <a:avLst/>
          </a:prstGeom>
          <a:noFill/>
          <a:ln w="12700">
            <a:noFill/>
            <a:miter lim="800000"/>
            <a:headEnd type="none" w="sm" len="sm"/>
            <a:tailEnd type="none" w="lg" len="lg"/>
          </a:ln>
          <a:effectLst/>
        </p:spPr>
        <p:txBody>
          <a:bodyPr>
            <a:spAutoFit/>
          </a:bodyPr>
          <a:lstStyle/>
          <a:p>
            <a:pPr algn="ctr">
              <a:spcBef>
                <a:spcPct val="50000"/>
              </a:spcBef>
            </a:pPr>
            <a:r>
              <a:rPr lang="en-US" altLang="zh-CN" sz="2400">
                <a:solidFill>
                  <a:srgbClr val="00CCFF"/>
                </a:solidFill>
                <a:ea typeface="宋体" panose="02010600030101010101" pitchFamily="2" charset="-122"/>
              </a:rPr>
              <a:t>Coordinate the use-case behavior.</a:t>
            </a:r>
            <a:endParaRPr lang="en-US" altLang="zh-CN" sz="2400">
              <a:solidFill>
                <a:srgbClr val="00CCFF"/>
              </a:solidFill>
              <a:ea typeface="宋体" panose="02010600030101010101" pitchFamily="2" charset="-122"/>
            </a:endParaRPr>
          </a:p>
        </p:txBody>
      </p:sp>
      <p:grpSp>
        <p:nvGrpSpPr>
          <p:cNvPr id="391229" name="Group 61"/>
          <p:cNvGrpSpPr/>
          <p:nvPr/>
        </p:nvGrpSpPr>
        <p:grpSpPr bwMode="auto">
          <a:xfrm>
            <a:off x="725488" y="1862138"/>
            <a:ext cx="528637" cy="719137"/>
            <a:chOff x="7654" y="3380"/>
            <a:chExt cx="554" cy="754"/>
          </a:xfrm>
        </p:grpSpPr>
        <p:sp>
          <p:nvSpPr>
            <p:cNvPr id="391230" name="Oval 62"/>
            <p:cNvSpPr>
              <a:spLocks noChangeArrowheads="1"/>
            </p:cNvSpPr>
            <p:nvPr/>
          </p:nvSpPr>
          <p:spPr bwMode="auto">
            <a:xfrm>
              <a:off x="7805" y="3380"/>
              <a:ext cx="253" cy="248"/>
            </a:xfrm>
            <a:prstGeom prst="ellipse">
              <a:avLst/>
            </a:prstGeom>
            <a:noFill/>
            <a:ln w="28575">
              <a:solidFill>
                <a:schemeClr val="folHlink"/>
              </a:solidFill>
              <a:round/>
            </a:ln>
          </p:spPr>
          <p:txBody>
            <a:bodyPr/>
            <a:lstStyle/>
            <a:p>
              <a:endParaRPr lang="en-US"/>
            </a:p>
          </p:txBody>
        </p:sp>
        <p:sp>
          <p:nvSpPr>
            <p:cNvPr id="391231" name="Line 63"/>
            <p:cNvSpPr>
              <a:spLocks noChangeShapeType="1"/>
            </p:cNvSpPr>
            <p:nvPr/>
          </p:nvSpPr>
          <p:spPr bwMode="auto">
            <a:xfrm>
              <a:off x="7931" y="3630"/>
              <a:ext cx="1" cy="232"/>
            </a:xfrm>
            <a:prstGeom prst="line">
              <a:avLst/>
            </a:prstGeom>
            <a:noFill/>
            <a:ln w="28575">
              <a:solidFill>
                <a:schemeClr val="folHlink"/>
              </a:solidFill>
              <a:round/>
            </a:ln>
          </p:spPr>
          <p:txBody>
            <a:bodyPr/>
            <a:lstStyle/>
            <a:p>
              <a:endParaRPr lang="en-US"/>
            </a:p>
          </p:txBody>
        </p:sp>
        <p:sp>
          <p:nvSpPr>
            <p:cNvPr id="391232" name="Line 64"/>
            <p:cNvSpPr>
              <a:spLocks noChangeShapeType="1"/>
            </p:cNvSpPr>
            <p:nvPr/>
          </p:nvSpPr>
          <p:spPr bwMode="auto">
            <a:xfrm>
              <a:off x="7731" y="3695"/>
              <a:ext cx="401" cy="1"/>
            </a:xfrm>
            <a:prstGeom prst="line">
              <a:avLst/>
            </a:prstGeom>
            <a:noFill/>
            <a:ln w="28575">
              <a:solidFill>
                <a:schemeClr val="folHlink"/>
              </a:solidFill>
              <a:round/>
            </a:ln>
          </p:spPr>
          <p:txBody>
            <a:bodyPr/>
            <a:lstStyle/>
            <a:p>
              <a:endParaRPr lang="en-US"/>
            </a:p>
          </p:txBody>
        </p:sp>
        <p:sp>
          <p:nvSpPr>
            <p:cNvPr id="391233" name="Freeform 65"/>
            <p:cNvSpPr/>
            <p:nvPr/>
          </p:nvSpPr>
          <p:spPr bwMode="auto">
            <a:xfrm>
              <a:off x="7654" y="3862"/>
              <a:ext cx="554" cy="272"/>
            </a:xfrm>
            <a:custGeom>
              <a:avLst/>
              <a:gdLst/>
              <a:ahLst/>
              <a:cxnLst>
                <a:cxn ang="0">
                  <a:pos x="0" y="54"/>
                </a:cxn>
                <a:cxn ang="0">
                  <a:pos x="54" y="0"/>
                </a:cxn>
                <a:cxn ang="0">
                  <a:pos x="108" y="54"/>
                </a:cxn>
              </a:cxnLst>
              <a:rect l="0" t="0" r="r" b="b"/>
              <a:pathLst>
                <a:path w="108" h="54">
                  <a:moveTo>
                    <a:pt x="0" y="54"/>
                  </a:moveTo>
                  <a:lnTo>
                    <a:pt x="54" y="0"/>
                  </a:lnTo>
                  <a:lnTo>
                    <a:pt x="108" y="54"/>
                  </a:lnTo>
                </a:path>
              </a:pathLst>
            </a:custGeom>
            <a:noFill/>
            <a:ln w="28575" cmpd="sng">
              <a:solidFill>
                <a:schemeClr val="folHlink"/>
              </a:solidFill>
              <a:prstDash val="solid"/>
              <a:round/>
            </a:ln>
          </p:spPr>
          <p:txBody>
            <a:bodyPr/>
            <a:lstStyle/>
            <a:p>
              <a:endParaRPr lang="en-US"/>
            </a:p>
          </p:txBody>
        </p:sp>
      </p:grpSp>
      <p:sp>
        <p:nvSpPr>
          <p:cNvPr id="391234" name="Text Box 66"/>
          <p:cNvSpPr txBox="1">
            <a:spLocks noChangeArrowheads="1"/>
          </p:cNvSpPr>
          <p:nvPr/>
        </p:nvSpPr>
        <p:spPr bwMode="auto">
          <a:xfrm>
            <a:off x="628650" y="2598738"/>
            <a:ext cx="723900" cy="274637"/>
          </a:xfrm>
          <a:prstGeom prst="rect">
            <a:avLst/>
          </a:prstGeom>
          <a:noFill/>
          <a:ln w="28575">
            <a:noFill/>
            <a:miter lim="800000"/>
            <a:headEnd type="none" w="sm" len="sm"/>
            <a:tailEnd type="none" w="lg" len="lg"/>
          </a:ln>
          <a:effectLst/>
        </p:spPr>
        <p:txBody>
          <a:bodyPr wrap="none" lIns="0" tIns="0" rIns="0" bIns="0">
            <a:spAutoFit/>
          </a:bodyPr>
          <a:lstStyle/>
          <a:p>
            <a:pPr algn="ctr"/>
            <a:r>
              <a:rPr lang="en-US" altLang="zh-CN" sz="1800">
                <a:solidFill>
                  <a:schemeClr val="folHlink"/>
                </a:solidFill>
                <a:ea typeface="宋体" panose="02010600030101010101" pitchFamily="2" charset="-122"/>
              </a:rPr>
              <a:t>Actor 1</a:t>
            </a:r>
            <a:endParaRPr lang="en-US" altLang="zh-CN" sz="1800">
              <a:solidFill>
                <a:schemeClr val="folHlink"/>
              </a:solidFill>
              <a:ea typeface="宋体" panose="02010600030101010101" pitchFamily="2" charset="-122"/>
            </a:endParaRPr>
          </a:p>
        </p:txBody>
      </p:sp>
      <p:grpSp>
        <p:nvGrpSpPr>
          <p:cNvPr id="391235" name="Group 67"/>
          <p:cNvGrpSpPr/>
          <p:nvPr/>
        </p:nvGrpSpPr>
        <p:grpSpPr bwMode="auto">
          <a:xfrm>
            <a:off x="7974013" y="1973263"/>
            <a:ext cx="528637" cy="719137"/>
            <a:chOff x="7654" y="3380"/>
            <a:chExt cx="554" cy="754"/>
          </a:xfrm>
        </p:grpSpPr>
        <p:sp>
          <p:nvSpPr>
            <p:cNvPr id="391236" name="Oval 68"/>
            <p:cNvSpPr>
              <a:spLocks noChangeArrowheads="1"/>
            </p:cNvSpPr>
            <p:nvPr/>
          </p:nvSpPr>
          <p:spPr bwMode="auto">
            <a:xfrm>
              <a:off x="7805" y="3380"/>
              <a:ext cx="253" cy="248"/>
            </a:xfrm>
            <a:prstGeom prst="ellipse">
              <a:avLst/>
            </a:prstGeom>
            <a:noFill/>
            <a:ln w="28575">
              <a:solidFill>
                <a:schemeClr val="folHlink"/>
              </a:solidFill>
              <a:round/>
            </a:ln>
          </p:spPr>
          <p:txBody>
            <a:bodyPr/>
            <a:lstStyle/>
            <a:p>
              <a:endParaRPr lang="en-US"/>
            </a:p>
          </p:txBody>
        </p:sp>
        <p:sp>
          <p:nvSpPr>
            <p:cNvPr id="391237" name="Line 69"/>
            <p:cNvSpPr>
              <a:spLocks noChangeShapeType="1"/>
            </p:cNvSpPr>
            <p:nvPr/>
          </p:nvSpPr>
          <p:spPr bwMode="auto">
            <a:xfrm>
              <a:off x="7931" y="3630"/>
              <a:ext cx="1" cy="232"/>
            </a:xfrm>
            <a:prstGeom prst="line">
              <a:avLst/>
            </a:prstGeom>
            <a:noFill/>
            <a:ln w="28575">
              <a:solidFill>
                <a:schemeClr val="folHlink"/>
              </a:solidFill>
              <a:round/>
            </a:ln>
          </p:spPr>
          <p:txBody>
            <a:bodyPr/>
            <a:lstStyle/>
            <a:p>
              <a:endParaRPr lang="en-US"/>
            </a:p>
          </p:txBody>
        </p:sp>
        <p:sp>
          <p:nvSpPr>
            <p:cNvPr id="391238" name="Line 70"/>
            <p:cNvSpPr>
              <a:spLocks noChangeShapeType="1"/>
            </p:cNvSpPr>
            <p:nvPr/>
          </p:nvSpPr>
          <p:spPr bwMode="auto">
            <a:xfrm>
              <a:off x="7731" y="3695"/>
              <a:ext cx="401" cy="1"/>
            </a:xfrm>
            <a:prstGeom prst="line">
              <a:avLst/>
            </a:prstGeom>
            <a:noFill/>
            <a:ln w="28575">
              <a:solidFill>
                <a:schemeClr val="folHlink"/>
              </a:solidFill>
              <a:round/>
            </a:ln>
          </p:spPr>
          <p:txBody>
            <a:bodyPr/>
            <a:lstStyle/>
            <a:p>
              <a:endParaRPr lang="en-US"/>
            </a:p>
          </p:txBody>
        </p:sp>
        <p:sp>
          <p:nvSpPr>
            <p:cNvPr id="391239" name="Freeform 71"/>
            <p:cNvSpPr/>
            <p:nvPr/>
          </p:nvSpPr>
          <p:spPr bwMode="auto">
            <a:xfrm>
              <a:off x="7654" y="3862"/>
              <a:ext cx="554" cy="272"/>
            </a:xfrm>
            <a:custGeom>
              <a:avLst/>
              <a:gdLst/>
              <a:ahLst/>
              <a:cxnLst>
                <a:cxn ang="0">
                  <a:pos x="0" y="54"/>
                </a:cxn>
                <a:cxn ang="0">
                  <a:pos x="54" y="0"/>
                </a:cxn>
                <a:cxn ang="0">
                  <a:pos x="108" y="54"/>
                </a:cxn>
              </a:cxnLst>
              <a:rect l="0" t="0" r="r" b="b"/>
              <a:pathLst>
                <a:path w="108" h="54">
                  <a:moveTo>
                    <a:pt x="0" y="54"/>
                  </a:moveTo>
                  <a:lnTo>
                    <a:pt x="54" y="0"/>
                  </a:lnTo>
                  <a:lnTo>
                    <a:pt x="108" y="54"/>
                  </a:lnTo>
                </a:path>
              </a:pathLst>
            </a:custGeom>
            <a:noFill/>
            <a:ln w="28575" cmpd="sng">
              <a:solidFill>
                <a:schemeClr val="folHlink"/>
              </a:solidFill>
              <a:prstDash val="solid"/>
              <a:round/>
            </a:ln>
          </p:spPr>
          <p:txBody>
            <a:bodyPr/>
            <a:lstStyle/>
            <a:p>
              <a:endParaRPr lang="en-US"/>
            </a:p>
          </p:txBody>
        </p:sp>
      </p:grpSp>
      <p:sp>
        <p:nvSpPr>
          <p:cNvPr id="391240" name="Line 72"/>
          <p:cNvSpPr>
            <a:spLocks noChangeShapeType="1"/>
          </p:cNvSpPr>
          <p:nvPr/>
        </p:nvSpPr>
        <p:spPr bwMode="auto">
          <a:xfrm>
            <a:off x="7369175" y="2424113"/>
            <a:ext cx="604838" cy="9525"/>
          </a:xfrm>
          <a:prstGeom prst="line">
            <a:avLst/>
          </a:prstGeom>
          <a:noFill/>
          <a:ln w="28575">
            <a:solidFill>
              <a:schemeClr val="folHlink"/>
            </a:solidFill>
            <a:round/>
            <a:headEnd type="none" w="sm" len="sm"/>
            <a:tailEnd type="none" w="lg" len="lg"/>
          </a:ln>
          <a:effectLst/>
        </p:spPr>
        <p:txBody>
          <a:bodyPr lIns="0" tIns="0" rIns="0" bIns="0" anchor="ctr">
            <a:spAutoFit/>
          </a:bodyPr>
          <a:lstStyle/>
          <a:p>
            <a:endParaRPr lang="en-US"/>
          </a:p>
        </p:txBody>
      </p:sp>
      <p:sp>
        <p:nvSpPr>
          <p:cNvPr id="391241" name="Line 73"/>
          <p:cNvSpPr>
            <a:spLocks noChangeShapeType="1"/>
          </p:cNvSpPr>
          <p:nvPr/>
        </p:nvSpPr>
        <p:spPr bwMode="auto">
          <a:xfrm>
            <a:off x="3514725" y="2373313"/>
            <a:ext cx="441325" cy="3175"/>
          </a:xfrm>
          <a:prstGeom prst="line">
            <a:avLst/>
          </a:prstGeom>
          <a:noFill/>
          <a:ln w="28575">
            <a:solidFill>
              <a:schemeClr val="folHlink"/>
            </a:solidFill>
            <a:round/>
            <a:headEnd type="none" w="sm" len="sm"/>
            <a:tailEnd type="none" w="lg" len="lg"/>
          </a:ln>
          <a:effectLst/>
        </p:spPr>
        <p:txBody>
          <a:bodyPr lIns="0" tIns="0" rIns="0" bIns="0" anchor="ctr">
            <a:spAutoFit/>
          </a:bodyPr>
          <a:lstStyle/>
          <a:p>
            <a:endParaRPr lang="en-US"/>
          </a:p>
        </p:txBody>
      </p:sp>
      <p:sp>
        <p:nvSpPr>
          <p:cNvPr id="391242" name="Line 74"/>
          <p:cNvSpPr>
            <a:spLocks noChangeShapeType="1"/>
          </p:cNvSpPr>
          <p:nvPr/>
        </p:nvSpPr>
        <p:spPr bwMode="auto">
          <a:xfrm flipV="1">
            <a:off x="3700463" y="2860675"/>
            <a:ext cx="609600" cy="1524000"/>
          </a:xfrm>
          <a:prstGeom prst="line">
            <a:avLst/>
          </a:prstGeom>
          <a:noFill/>
          <a:ln w="28575">
            <a:solidFill>
              <a:schemeClr val="folHlink"/>
            </a:solidFill>
            <a:round/>
            <a:headEnd type="none" w="sm" len="sm"/>
            <a:tailEnd type="none" w="lg" len="lg"/>
          </a:ln>
          <a:effectLst/>
        </p:spPr>
        <p:txBody>
          <a:bodyPr wrap="none" lIns="0" tIns="0" rIns="0" bIns="0" anchor="ctr">
            <a:spAutoFit/>
          </a:bodyPr>
          <a:lstStyle/>
          <a:p>
            <a:endParaRPr lang="en-US"/>
          </a:p>
        </p:txBody>
      </p:sp>
      <p:sp>
        <p:nvSpPr>
          <p:cNvPr id="391243" name="Line 75"/>
          <p:cNvSpPr>
            <a:spLocks noChangeShapeType="1"/>
          </p:cNvSpPr>
          <p:nvPr/>
        </p:nvSpPr>
        <p:spPr bwMode="auto">
          <a:xfrm>
            <a:off x="5232400" y="2862263"/>
            <a:ext cx="754063" cy="1522412"/>
          </a:xfrm>
          <a:prstGeom prst="line">
            <a:avLst/>
          </a:prstGeom>
          <a:noFill/>
          <a:ln w="28575">
            <a:solidFill>
              <a:schemeClr val="folHlink"/>
            </a:solidFill>
            <a:round/>
            <a:headEnd type="none" w="sm" len="sm"/>
            <a:tailEnd type="none" w="lg" len="lg"/>
          </a:ln>
          <a:effectLst/>
        </p:spPr>
        <p:txBody>
          <a:bodyPr lIns="0" tIns="0" rIns="0" bIns="0" anchor="ctr">
            <a:spAutoFit/>
          </a:bodyPr>
          <a:lstStyle/>
          <a:p>
            <a:endParaRPr lang="en-US"/>
          </a:p>
        </p:txBody>
      </p:sp>
      <p:sp>
        <p:nvSpPr>
          <p:cNvPr id="391244" name="Line 76"/>
          <p:cNvSpPr>
            <a:spLocks noChangeShapeType="1"/>
          </p:cNvSpPr>
          <p:nvPr/>
        </p:nvSpPr>
        <p:spPr bwMode="auto">
          <a:xfrm flipH="1">
            <a:off x="4598988" y="4948238"/>
            <a:ext cx="704850" cy="0"/>
          </a:xfrm>
          <a:prstGeom prst="line">
            <a:avLst/>
          </a:prstGeom>
          <a:noFill/>
          <a:ln w="28575">
            <a:solidFill>
              <a:srgbClr val="969696"/>
            </a:solidFill>
            <a:round/>
            <a:headEnd type="none" w="sm" len="sm"/>
            <a:tailEnd type="none" w="lg" len="lg"/>
          </a:ln>
          <a:effectLst/>
        </p:spPr>
        <p:txBody>
          <a:bodyPr lIns="0" tIns="0" rIns="0" bIns="0" anchor="ctr">
            <a:spAutoFit/>
          </a:bodyPr>
          <a:lstStyle/>
          <a:p>
            <a:endParaRPr lang="en-US"/>
          </a:p>
        </p:txBody>
      </p:sp>
      <p:grpSp>
        <p:nvGrpSpPr>
          <p:cNvPr id="391245" name="Group 77"/>
          <p:cNvGrpSpPr/>
          <p:nvPr/>
        </p:nvGrpSpPr>
        <p:grpSpPr bwMode="auto">
          <a:xfrm>
            <a:off x="2019300" y="2322513"/>
            <a:ext cx="1466850" cy="785812"/>
            <a:chOff x="144" y="1440"/>
            <a:chExt cx="881" cy="510"/>
          </a:xfrm>
        </p:grpSpPr>
        <p:sp>
          <p:nvSpPr>
            <p:cNvPr id="391246" name="Rectangle 78"/>
            <p:cNvSpPr>
              <a:spLocks noChangeArrowheads="1"/>
            </p:cNvSpPr>
            <p:nvPr/>
          </p:nvSpPr>
          <p:spPr bwMode="auto">
            <a:xfrm>
              <a:off x="144" y="1440"/>
              <a:ext cx="881" cy="510"/>
            </a:xfrm>
            <a:prstGeom prst="rect">
              <a:avLst/>
            </a:prstGeom>
            <a:noFill/>
            <a:ln w="28575">
              <a:solidFill>
                <a:srgbClr val="969696"/>
              </a:solidFill>
              <a:miter lim="800000"/>
              <a:headEnd type="none" w="sm" len="sm"/>
              <a:tailEnd type="none" w="lg" len="lg"/>
            </a:ln>
            <a:effectLst/>
          </p:spPr>
          <p:txBody>
            <a:bodyPr wrap="none" lIns="0" tIns="0" rIns="0" bIns="0" anchor="ctr">
              <a:spAutoFit/>
            </a:bodyPr>
            <a:lstStyle/>
            <a:p>
              <a:endParaRPr lang="en-US"/>
            </a:p>
          </p:txBody>
        </p:sp>
        <p:sp>
          <p:nvSpPr>
            <p:cNvPr id="391247" name="Line 79"/>
            <p:cNvSpPr>
              <a:spLocks noChangeShapeType="1"/>
            </p:cNvSpPr>
            <p:nvPr/>
          </p:nvSpPr>
          <p:spPr bwMode="auto">
            <a:xfrm>
              <a:off x="144" y="1810"/>
              <a:ext cx="881" cy="0"/>
            </a:xfrm>
            <a:prstGeom prst="line">
              <a:avLst/>
            </a:prstGeom>
            <a:noFill/>
            <a:ln w="28575">
              <a:solidFill>
                <a:srgbClr val="969696"/>
              </a:solidFill>
              <a:round/>
              <a:headEnd type="none" w="sm" len="sm"/>
              <a:tailEnd type="none" w="lg" len="lg"/>
            </a:ln>
            <a:effectLst/>
          </p:spPr>
          <p:txBody>
            <a:bodyPr wrap="none" lIns="0" tIns="0" rIns="0" bIns="0" anchor="ctr">
              <a:spAutoFit/>
            </a:bodyPr>
            <a:lstStyle/>
            <a:p>
              <a:endParaRPr lang="en-US"/>
            </a:p>
          </p:txBody>
        </p:sp>
        <p:sp>
          <p:nvSpPr>
            <p:cNvPr id="391248" name="Line 80"/>
            <p:cNvSpPr>
              <a:spLocks noChangeShapeType="1"/>
            </p:cNvSpPr>
            <p:nvPr/>
          </p:nvSpPr>
          <p:spPr bwMode="auto">
            <a:xfrm>
              <a:off x="144" y="1680"/>
              <a:ext cx="881" cy="0"/>
            </a:xfrm>
            <a:prstGeom prst="line">
              <a:avLst/>
            </a:prstGeom>
            <a:noFill/>
            <a:ln w="28575">
              <a:solidFill>
                <a:srgbClr val="969696"/>
              </a:solidFill>
              <a:round/>
              <a:headEnd type="none" w="sm" len="sm"/>
              <a:tailEnd type="none" w="lg" len="lg"/>
            </a:ln>
            <a:effectLst/>
          </p:spPr>
          <p:txBody>
            <a:bodyPr lIns="0" tIns="0" rIns="0" bIns="0" anchor="ctr">
              <a:spAutoFit/>
            </a:bodyPr>
            <a:lstStyle/>
            <a:p>
              <a:endParaRPr lang="en-US"/>
            </a:p>
          </p:txBody>
        </p:sp>
      </p:grpSp>
      <p:sp>
        <p:nvSpPr>
          <p:cNvPr id="391249" name="Text Box 81"/>
          <p:cNvSpPr txBox="1">
            <a:spLocks noChangeArrowheads="1"/>
          </p:cNvSpPr>
          <p:nvPr/>
        </p:nvSpPr>
        <p:spPr bwMode="auto">
          <a:xfrm>
            <a:off x="2012950" y="2379663"/>
            <a:ext cx="1485900" cy="274637"/>
          </a:xfrm>
          <a:prstGeom prst="rect">
            <a:avLst/>
          </a:prstGeom>
          <a:noFill/>
          <a:ln w="28575">
            <a:noFill/>
            <a:miter lim="800000"/>
            <a:headEnd type="none" w="sm" len="sm"/>
            <a:tailEnd type="none" w="lg" len="lg"/>
          </a:ln>
          <a:effectLst/>
        </p:spPr>
        <p:txBody>
          <a:bodyPr wrap="none" lIns="0" tIns="0" rIns="0" bIns="0">
            <a:spAutoFit/>
          </a:bodyPr>
          <a:lstStyle/>
          <a:p>
            <a:pPr algn="ctr"/>
            <a:r>
              <a:rPr lang="en-US" altLang="zh-CN" sz="1800">
                <a:solidFill>
                  <a:schemeClr val="folHlink"/>
                </a:solidFill>
                <a:ea typeface="宋体" panose="02010600030101010101" pitchFamily="2" charset="-122"/>
              </a:rPr>
              <a:t>&lt;&lt;boundary&gt;&gt;</a:t>
            </a:r>
            <a:endParaRPr lang="en-US" altLang="zh-CN" sz="1800">
              <a:solidFill>
                <a:schemeClr val="folHlink"/>
              </a:solidFill>
              <a:ea typeface="宋体" panose="02010600030101010101" pitchFamily="2" charset="-122"/>
            </a:endParaRPr>
          </a:p>
        </p:txBody>
      </p:sp>
      <p:grpSp>
        <p:nvGrpSpPr>
          <p:cNvPr id="391250" name="Group 82"/>
          <p:cNvGrpSpPr/>
          <p:nvPr/>
        </p:nvGrpSpPr>
        <p:grpSpPr bwMode="auto">
          <a:xfrm>
            <a:off x="4000500" y="1974850"/>
            <a:ext cx="1466850" cy="785813"/>
            <a:chOff x="144" y="1440"/>
            <a:chExt cx="881" cy="510"/>
          </a:xfrm>
        </p:grpSpPr>
        <p:sp>
          <p:nvSpPr>
            <p:cNvPr id="391251" name="Rectangle 83"/>
            <p:cNvSpPr>
              <a:spLocks noChangeArrowheads="1"/>
            </p:cNvSpPr>
            <p:nvPr/>
          </p:nvSpPr>
          <p:spPr bwMode="auto">
            <a:xfrm>
              <a:off x="144" y="1440"/>
              <a:ext cx="881" cy="510"/>
            </a:xfrm>
            <a:prstGeom prst="rect">
              <a:avLst/>
            </a:prstGeom>
            <a:noFill/>
            <a:ln w="28575">
              <a:solidFill>
                <a:schemeClr val="tx1"/>
              </a:solidFill>
              <a:miter lim="800000"/>
              <a:headEnd type="none" w="sm" len="sm"/>
              <a:tailEnd type="none" w="lg" len="lg"/>
            </a:ln>
            <a:effectLst/>
          </p:spPr>
          <p:txBody>
            <a:bodyPr wrap="none" lIns="0" tIns="0" rIns="0" bIns="0" anchor="ctr">
              <a:spAutoFit/>
            </a:bodyPr>
            <a:lstStyle/>
            <a:p>
              <a:endParaRPr lang="en-US"/>
            </a:p>
          </p:txBody>
        </p:sp>
        <p:sp>
          <p:nvSpPr>
            <p:cNvPr id="391252" name="Line 84"/>
            <p:cNvSpPr>
              <a:spLocks noChangeShapeType="1"/>
            </p:cNvSpPr>
            <p:nvPr/>
          </p:nvSpPr>
          <p:spPr bwMode="auto">
            <a:xfrm>
              <a:off x="144" y="1810"/>
              <a:ext cx="881" cy="0"/>
            </a:xfrm>
            <a:prstGeom prst="line">
              <a:avLst/>
            </a:prstGeom>
            <a:noFill/>
            <a:ln w="28575">
              <a:solidFill>
                <a:schemeClr val="tx1"/>
              </a:solidFill>
              <a:round/>
              <a:headEnd type="none" w="sm" len="sm"/>
              <a:tailEnd type="none" w="lg" len="lg"/>
            </a:ln>
            <a:effectLst/>
          </p:spPr>
          <p:txBody>
            <a:bodyPr wrap="none" lIns="0" tIns="0" rIns="0" bIns="0" anchor="ctr">
              <a:spAutoFit/>
            </a:bodyPr>
            <a:lstStyle/>
            <a:p>
              <a:endParaRPr lang="en-US"/>
            </a:p>
          </p:txBody>
        </p:sp>
        <p:sp>
          <p:nvSpPr>
            <p:cNvPr id="391253" name="Line 85"/>
            <p:cNvSpPr>
              <a:spLocks noChangeShapeType="1"/>
            </p:cNvSpPr>
            <p:nvPr/>
          </p:nvSpPr>
          <p:spPr bwMode="auto">
            <a:xfrm>
              <a:off x="144" y="1680"/>
              <a:ext cx="881" cy="0"/>
            </a:xfrm>
            <a:prstGeom prst="line">
              <a:avLst/>
            </a:prstGeom>
            <a:noFill/>
            <a:ln w="28575">
              <a:solidFill>
                <a:schemeClr val="tx1"/>
              </a:solidFill>
              <a:round/>
              <a:headEnd type="none" w="sm" len="sm"/>
              <a:tailEnd type="none" w="lg" len="lg"/>
            </a:ln>
            <a:effectLst/>
          </p:spPr>
          <p:txBody>
            <a:bodyPr lIns="0" tIns="0" rIns="0" bIns="0" anchor="ctr">
              <a:spAutoFit/>
            </a:bodyPr>
            <a:lstStyle/>
            <a:p>
              <a:endParaRPr lang="en-US"/>
            </a:p>
          </p:txBody>
        </p:sp>
      </p:grpSp>
      <p:sp>
        <p:nvSpPr>
          <p:cNvPr id="391254" name="Text Box 86"/>
          <p:cNvSpPr txBox="1">
            <a:spLocks noChangeArrowheads="1"/>
          </p:cNvSpPr>
          <p:nvPr/>
        </p:nvSpPr>
        <p:spPr bwMode="auto">
          <a:xfrm>
            <a:off x="4127500" y="2032000"/>
            <a:ext cx="1219200" cy="274638"/>
          </a:xfrm>
          <a:prstGeom prst="rect">
            <a:avLst/>
          </a:prstGeom>
          <a:noFill/>
          <a:ln w="28575">
            <a:noFill/>
            <a:miter lim="800000"/>
            <a:headEnd type="none" w="sm" len="sm"/>
            <a:tailEnd type="none" w="lg" len="lg"/>
          </a:ln>
          <a:effectLst/>
        </p:spPr>
        <p:txBody>
          <a:bodyPr wrap="none" lIns="0" tIns="0" rIns="0" bIns="0">
            <a:spAutoFit/>
          </a:bodyPr>
          <a:lstStyle/>
          <a:p>
            <a:pPr algn="ctr"/>
            <a:r>
              <a:rPr lang="en-US" altLang="zh-CN" sz="1800">
                <a:ea typeface="宋体" panose="02010600030101010101" pitchFamily="2" charset="-122"/>
              </a:rPr>
              <a:t>&lt;&lt;control&gt;&gt;</a:t>
            </a:r>
            <a:endParaRPr lang="en-US" altLang="zh-CN" sz="1800">
              <a:ea typeface="宋体" panose="02010600030101010101" pitchFamily="2" charset="-122"/>
            </a:endParaRPr>
          </a:p>
        </p:txBody>
      </p:sp>
      <p:grpSp>
        <p:nvGrpSpPr>
          <p:cNvPr id="391255" name="Group 87"/>
          <p:cNvGrpSpPr/>
          <p:nvPr/>
        </p:nvGrpSpPr>
        <p:grpSpPr bwMode="auto">
          <a:xfrm>
            <a:off x="5876925" y="2349500"/>
            <a:ext cx="1466850" cy="785813"/>
            <a:chOff x="144" y="1440"/>
            <a:chExt cx="881" cy="510"/>
          </a:xfrm>
        </p:grpSpPr>
        <p:sp>
          <p:nvSpPr>
            <p:cNvPr id="391256" name="Rectangle 88"/>
            <p:cNvSpPr>
              <a:spLocks noChangeArrowheads="1"/>
            </p:cNvSpPr>
            <p:nvPr/>
          </p:nvSpPr>
          <p:spPr bwMode="auto">
            <a:xfrm>
              <a:off x="144" y="1440"/>
              <a:ext cx="881" cy="510"/>
            </a:xfrm>
            <a:prstGeom prst="rect">
              <a:avLst/>
            </a:prstGeom>
            <a:noFill/>
            <a:ln w="28575">
              <a:solidFill>
                <a:srgbClr val="969696"/>
              </a:solidFill>
              <a:miter lim="800000"/>
              <a:headEnd type="none" w="sm" len="sm"/>
              <a:tailEnd type="none" w="lg" len="lg"/>
            </a:ln>
            <a:effectLst/>
          </p:spPr>
          <p:txBody>
            <a:bodyPr wrap="none" lIns="0" tIns="0" rIns="0" bIns="0" anchor="ctr">
              <a:spAutoFit/>
            </a:bodyPr>
            <a:lstStyle/>
            <a:p>
              <a:endParaRPr lang="en-US"/>
            </a:p>
          </p:txBody>
        </p:sp>
        <p:sp>
          <p:nvSpPr>
            <p:cNvPr id="391257" name="Line 89"/>
            <p:cNvSpPr>
              <a:spLocks noChangeShapeType="1"/>
            </p:cNvSpPr>
            <p:nvPr/>
          </p:nvSpPr>
          <p:spPr bwMode="auto">
            <a:xfrm>
              <a:off x="144" y="1810"/>
              <a:ext cx="881" cy="0"/>
            </a:xfrm>
            <a:prstGeom prst="line">
              <a:avLst/>
            </a:prstGeom>
            <a:noFill/>
            <a:ln w="28575">
              <a:solidFill>
                <a:srgbClr val="969696"/>
              </a:solidFill>
              <a:round/>
              <a:headEnd type="none" w="sm" len="sm"/>
              <a:tailEnd type="none" w="lg" len="lg"/>
            </a:ln>
            <a:effectLst/>
          </p:spPr>
          <p:txBody>
            <a:bodyPr wrap="none" lIns="0" tIns="0" rIns="0" bIns="0" anchor="ctr">
              <a:spAutoFit/>
            </a:bodyPr>
            <a:lstStyle/>
            <a:p>
              <a:endParaRPr lang="en-US"/>
            </a:p>
          </p:txBody>
        </p:sp>
        <p:sp>
          <p:nvSpPr>
            <p:cNvPr id="391258" name="Line 90"/>
            <p:cNvSpPr>
              <a:spLocks noChangeShapeType="1"/>
            </p:cNvSpPr>
            <p:nvPr/>
          </p:nvSpPr>
          <p:spPr bwMode="auto">
            <a:xfrm>
              <a:off x="144" y="1680"/>
              <a:ext cx="881" cy="0"/>
            </a:xfrm>
            <a:prstGeom prst="line">
              <a:avLst/>
            </a:prstGeom>
            <a:noFill/>
            <a:ln w="28575">
              <a:solidFill>
                <a:srgbClr val="969696"/>
              </a:solidFill>
              <a:round/>
              <a:headEnd type="none" w="sm" len="sm"/>
              <a:tailEnd type="none" w="lg" len="lg"/>
            </a:ln>
            <a:effectLst/>
          </p:spPr>
          <p:txBody>
            <a:bodyPr lIns="0" tIns="0" rIns="0" bIns="0" anchor="ctr">
              <a:spAutoFit/>
            </a:bodyPr>
            <a:lstStyle/>
            <a:p>
              <a:endParaRPr lang="en-US"/>
            </a:p>
          </p:txBody>
        </p:sp>
      </p:grpSp>
      <p:sp>
        <p:nvSpPr>
          <p:cNvPr id="391259" name="Text Box 91"/>
          <p:cNvSpPr txBox="1">
            <a:spLocks noChangeArrowheads="1"/>
          </p:cNvSpPr>
          <p:nvPr/>
        </p:nvSpPr>
        <p:spPr bwMode="auto">
          <a:xfrm>
            <a:off x="5870575" y="2406650"/>
            <a:ext cx="1485900" cy="274638"/>
          </a:xfrm>
          <a:prstGeom prst="rect">
            <a:avLst/>
          </a:prstGeom>
          <a:noFill/>
          <a:ln w="28575">
            <a:noFill/>
            <a:miter lim="800000"/>
            <a:headEnd type="none" w="sm" len="sm"/>
            <a:tailEnd type="none" w="lg" len="lg"/>
          </a:ln>
          <a:effectLst/>
        </p:spPr>
        <p:txBody>
          <a:bodyPr wrap="none" lIns="0" tIns="0" rIns="0" bIns="0">
            <a:spAutoFit/>
          </a:bodyPr>
          <a:lstStyle/>
          <a:p>
            <a:pPr algn="ctr"/>
            <a:r>
              <a:rPr lang="en-US" altLang="zh-CN" sz="1800">
                <a:solidFill>
                  <a:schemeClr val="folHlink"/>
                </a:solidFill>
                <a:ea typeface="宋体" panose="02010600030101010101" pitchFamily="2" charset="-122"/>
              </a:rPr>
              <a:t>&lt;&lt;boundary&gt;&gt;</a:t>
            </a:r>
            <a:endParaRPr lang="en-US" altLang="zh-CN" sz="1800">
              <a:solidFill>
                <a:schemeClr val="folHlink"/>
              </a:solidFill>
              <a:ea typeface="宋体" panose="02010600030101010101" pitchFamily="2" charset="-122"/>
            </a:endParaRPr>
          </a:p>
        </p:txBody>
      </p:sp>
      <p:sp>
        <p:nvSpPr>
          <p:cNvPr id="391260" name="Line 92"/>
          <p:cNvSpPr>
            <a:spLocks noChangeShapeType="1"/>
          </p:cNvSpPr>
          <p:nvPr/>
        </p:nvSpPr>
        <p:spPr bwMode="auto">
          <a:xfrm flipH="1">
            <a:off x="5507038" y="2397125"/>
            <a:ext cx="344487" cy="3175"/>
          </a:xfrm>
          <a:prstGeom prst="line">
            <a:avLst/>
          </a:prstGeom>
          <a:noFill/>
          <a:ln w="28575">
            <a:solidFill>
              <a:schemeClr val="folHlink"/>
            </a:solidFill>
            <a:round/>
          </a:ln>
          <a:effectLst/>
        </p:spPr>
        <p:txBody>
          <a:bodyPr wrap="none" lIns="107950" tIns="53975" rIns="107950" bIns="53975" anchor="ctr"/>
          <a:lstStyle/>
          <a:p>
            <a:endParaRPr lang="en-US"/>
          </a:p>
        </p:txBody>
      </p:sp>
      <p:grpSp>
        <p:nvGrpSpPr>
          <p:cNvPr id="391261" name="Group 93"/>
          <p:cNvGrpSpPr/>
          <p:nvPr/>
        </p:nvGrpSpPr>
        <p:grpSpPr bwMode="auto">
          <a:xfrm>
            <a:off x="3063875" y="4470400"/>
            <a:ext cx="1466850" cy="785813"/>
            <a:chOff x="144" y="1440"/>
            <a:chExt cx="881" cy="510"/>
          </a:xfrm>
        </p:grpSpPr>
        <p:sp>
          <p:nvSpPr>
            <p:cNvPr id="391262" name="Rectangle 94"/>
            <p:cNvSpPr>
              <a:spLocks noChangeArrowheads="1"/>
            </p:cNvSpPr>
            <p:nvPr/>
          </p:nvSpPr>
          <p:spPr bwMode="auto">
            <a:xfrm>
              <a:off x="144" y="1440"/>
              <a:ext cx="881" cy="510"/>
            </a:xfrm>
            <a:prstGeom prst="rect">
              <a:avLst/>
            </a:prstGeom>
            <a:noFill/>
            <a:ln w="28575">
              <a:solidFill>
                <a:schemeClr val="folHlink"/>
              </a:solidFill>
              <a:miter lim="800000"/>
              <a:headEnd type="none" w="sm" len="sm"/>
              <a:tailEnd type="none" w="lg" len="lg"/>
            </a:ln>
            <a:effectLst/>
          </p:spPr>
          <p:txBody>
            <a:bodyPr wrap="none" lIns="0" tIns="0" rIns="0" bIns="0" anchor="ctr">
              <a:spAutoFit/>
            </a:bodyPr>
            <a:lstStyle/>
            <a:p>
              <a:endParaRPr lang="en-US"/>
            </a:p>
          </p:txBody>
        </p:sp>
        <p:sp>
          <p:nvSpPr>
            <p:cNvPr id="391263" name="Line 95"/>
            <p:cNvSpPr>
              <a:spLocks noChangeShapeType="1"/>
            </p:cNvSpPr>
            <p:nvPr/>
          </p:nvSpPr>
          <p:spPr bwMode="auto">
            <a:xfrm>
              <a:off x="144" y="1810"/>
              <a:ext cx="881" cy="0"/>
            </a:xfrm>
            <a:prstGeom prst="line">
              <a:avLst/>
            </a:prstGeom>
            <a:noFill/>
            <a:ln w="28575">
              <a:solidFill>
                <a:schemeClr val="folHlink"/>
              </a:solidFill>
              <a:round/>
              <a:headEnd type="none" w="sm" len="sm"/>
              <a:tailEnd type="none" w="lg" len="lg"/>
            </a:ln>
            <a:effectLst/>
          </p:spPr>
          <p:txBody>
            <a:bodyPr wrap="none" lIns="0" tIns="0" rIns="0" bIns="0" anchor="ctr">
              <a:spAutoFit/>
            </a:bodyPr>
            <a:lstStyle/>
            <a:p>
              <a:endParaRPr lang="en-US"/>
            </a:p>
          </p:txBody>
        </p:sp>
        <p:sp>
          <p:nvSpPr>
            <p:cNvPr id="391264" name="Line 96"/>
            <p:cNvSpPr>
              <a:spLocks noChangeShapeType="1"/>
            </p:cNvSpPr>
            <p:nvPr/>
          </p:nvSpPr>
          <p:spPr bwMode="auto">
            <a:xfrm>
              <a:off x="144" y="1680"/>
              <a:ext cx="881" cy="0"/>
            </a:xfrm>
            <a:prstGeom prst="line">
              <a:avLst/>
            </a:prstGeom>
            <a:noFill/>
            <a:ln w="28575">
              <a:solidFill>
                <a:schemeClr val="folHlink"/>
              </a:solidFill>
              <a:round/>
              <a:headEnd type="none" w="sm" len="sm"/>
              <a:tailEnd type="none" w="lg" len="lg"/>
            </a:ln>
            <a:effectLst/>
          </p:spPr>
          <p:txBody>
            <a:bodyPr lIns="0" tIns="0" rIns="0" bIns="0" anchor="ctr">
              <a:spAutoFit/>
            </a:bodyPr>
            <a:lstStyle/>
            <a:p>
              <a:endParaRPr lang="en-US"/>
            </a:p>
          </p:txBody>
        </p:sp>
      </p:grpSp>
      <p:sp>
        <p:nvSpPr>
          <p:cNvPr id="391265" name="Text Box 97"/>
          <p:cNvSpPr txBox="1">
            <a:spLocks noChangeArrowheads="1"/>
          </p:cNvSpPr>
          <p:nvPr/>
        </p:nvSpPr>
        <p:spPr bwMode="auto">
          <a:xfrm>
            <a:off x="3260725" y="4527550"/>
            <a:ext cx="1079500" cy="274638"/>
          </a:xfrm>
          <a:prstGeom prst="rect">
            <a:avLst/>
          </a:prstGeom>
          <a:noFill/>
          <a:ln w="28575">
            <a:noFill/>
            <a:miter lim="800000"/>
            <a:headEnd type="none" w="sm" len="sm"/>
            <a:tailEnd type="none" w="lg" len="lg"/>
          </a:ln>
          <a:effectLst/>
        </p:spPr>
        <p:txBody>
          <a:bodyPr wrap="none" lIns="0" tIns="0" rIns="0" bIns="0">
            <a:spAutoFit/>
          </a:bodyPr>
          <a:lstStyle/>
          <a:p>
            <a:pPr algn="ctr"/>
            <a:r>
              <a:rPr lang="en-US" altLang="zh-CN" sz="1800">
                <a:solidFill>
                  <a:schemeClr val="folHlink"/>
                </a:solidFill>
                <a:ea typeface="宋体" panose="02010600030101010101" pitchFamily="2" charset="-122"/>
              </a:rPr>
              <a:t>&lt;&lt;entity&gt;&gt;</a:t>
            </a:r>
            <a:endParaRPr lang="en-US" altLang="zh-CN" sz="1800">
              <a:solidFill>
                <a:schemeClr val="folHlink"/>
              </a:solidFill>
              <a:ea typeface="宋体" panose="02010600030101010101" pitchFamily="2" charset="-122"/>
            </a:endParaRPr>
          </a:p>
        </p:txBody>
      </p:sp>
      <p:grpSp>
        <p:nvGrpSpPr>
          <p:cNvPr id="391266" name="Group 98"/>
          <p:cNvGrpSpPr/>
          <p:nvPr/>
        </p:nvGrpSpPr>
        <p:grpSpPr bwMode="auto">
          <a:xfrm>
            <a:off x="5357813" y="4470400"/>
            <a:ext cx="1466850" cy="785813"/>
            <a:chOff x="144" y="1440"/>
            <a:chExt cx="881" cy="510"/>
          </a:xfrm>
        </p:grpSpPr>
        <p:sp>
          <p:nvSpPr>
            <p:cNvPr id="391267" name="Rectangle 99"/>
            <p:cNvSpPr>
              <a:spLocks noChangeArrowheads="1"/>
            </p:cNvSpPr>
            <p:nvPr/>
          </p:nvSpPr>
          <p:spPr bwMode="auto">
            <a:xfrm>
              <a:off x="144" y="1440"/>
              <a:ext cx="881" cy="510"/>
            </a:xfrm>
            <a:prstGeom prst="rect">
              <a:avLst/>
            </a:prstGeom>
            <a:noFill/>
            <a:ln w="28575">
              <a:solidFill>
                <a:schemeClr val="folHlink"/>
              </a:solidFill>
              <a:miter lim="800000"/>
              <a:headEnd type="none" w="sm" len="sm"/>
              <a:tailEnd type="none" w="lg" len="lg"/>
            </a:ln>
            <a:effectLst/>
          </p:spPr>
          <p:txBody>
            <a:bodyPr wrap="none" lIns="0" tIns="0" rIns="0" bIns="0" anchor="ctr">
              <a:spAutoFit/>
            </a:bodyPr>
            <a:lstStyle/>
            <a:p>
              <a:endParaRPr lang="en-US"/>
            </a:p>
          </p:txBody>
        </p:sp>
        <p:sp>
          <p:nvSpPr>
            <p:cNvPr id="391268" name="Line 100"/>
            <p:cNvSpPr>
              <a:spLocks noChangeShapeType="1"/>
            </p:cNvSpPr>
            <p:nvPr/>
          </p:nvSpPr>
          <p:spPr bwMode="auto">
            <a:xfrm>
              <a:off x="144" y="1810"/>
              <a:ext cx="881" cy="0"/>
            </a:xfrm>
            <a:prstGeom prst="line">
              <a:avLst/>
            </a:prstGeom>
            <a:noFill/>
            <a:ln w="28575">
              <a:solidFill>
                <a:schemeClr val="folHlink"/>
              </a:solidFill>
              <a:round/>
              <a:headEnd type="none" w="sm" len="sm"/>
              <a:tailEnd type="none" w="lg" len="lg"/>
            </a:ln>
            <a:effectLst/>
          </p:spPr>
          <p:txBody>
            <a:bodyPr wrap="none" lIns="0" tIns="0" rIns="0" bIns="0" anchor="ctr">
              <a:spAutoFit/>
            </a:bodyPr>
            <a:lstStyle/>
            <a:p>
              <a:endParaRPr lang="en-US"/>
            </a:p>
          </p:txBody>
        </p:sp>
        <p:sp>
          <p:nvSpPr>
            <p:cNvPr id="391269" name="Line 101"/>
            <p:cNvSpPr>
              <a:spLocks noChangeShapeType="1"/>
            </p:cNvSpPr>
            <p:nvPr/>
          </p:nvSpPr>
          <p:spPr bwMode="auto">
            <a:xfrm>
              <a:off x="144" y="1680"/>
              <a:ext cx="881" cy="0"/>
            </a:xfrm>
            <a:prstGeom prst="line">
              <a:avLst/>
            </a:prstGeom>
            <a:noFill/>
            <a:ln w="28575">
              <a:solidFill>
                <a:schemeClr val="folHlink"/>
              </a:solidFill>
              <a:round/>
              <a:headEnd type="none" w="sm" len="sm"/>
              <a:tailEnd type="none" w="lg" len="lg"/>
            </a:ln>
            <a:effectLst/>
          </p:spPr>
          <p:txBody>
            <a:bodyPr lIns="0" tIns="0" rIns="0" bIns="0" anchor="ctr">
              <a:spAutoFit/>
            </a:bodyPr>
            <a:lstStyle/>
            <a:p>
              <a:endParaRPr lang="en-US"/>
            </a:p>
          </p:txBody>
        </p:sp>
      </p:grpSp>
      <p:sp>
        <p:nvSpPr>
          <p:cNvPr id="391270" name="Text Box 102"/>
          <p:cNvSpPr txBox="1">
            <a:spLocks noChangeArrowheads="1"/>
          </p:cNvSpPr>
          <p:nvPr/>
        </p:nvSpPr>
        <p:spPr bwMode="auto">
          <a:xfrm>
            <a:off x="5554663" y="4527550"/>
            <a:ext cx="1079500" cy="274638"/>
          </a:xfrm>
          <a:prstGeom prst="rect">
            <a:avLst/>
          </a:prstGeom>
          <a:noFill/>
          <a:ln w="28575">
            <a:noFill/>
            <a:miter lim="800000"/>
            <a:headEnd type="none" w="sm" len="sm"/>
            <a:tailEnd type="none" w="lg" len="lg"/>
          </a:ln>
          <a:effectLst/>
        </p:spPr>
        <p:txBody>
          <a:bodyPr wrap="none" lIns="0" tIns="0" rIns="0" bIns="0">
            <a:spAutoFit/>
          </a:bodyPr>
          <a:lstStyle/>
          <a:p>
            <a:pPr algn="ctr"/>
            <a:r>
              <a:rPr lang="en-US" altLang="zh-CN" sz="1800">
                <a:solidFill>
                  <a:schemeClr val="folHlink"/>
                </a:solidFill>
                <a:ea typeface="宋体" panose="02010600030101010101" pitchFamily="2" charset="-122"/>
              </a:rPr>
              <a:t>&lt;&lt;entity&gt;&gt;</a:t>
            </a:r>
            <a:endParaRPr lang="en-US" altLang="zh-CN" sz="1800">
              <a:solidFill>
                <a:schemeClr val="folHlink"/>
              </a:solidFill>
              <a:ea typeface="宋体" panose="02010600030101010101" pitchFamily="2" charset="-122"/>
            </a:endParaRPr>
          </a:p>
        </p:txBody>
      </p:sp>
      <p:sp>
        <p:nvSpPr>
          <p:cNvPr id="391271" name="Text Box 103"/>
          <p:cNvSpPr txBox="1">
            <a:spLocks noChangeArrowheads="1"/>
          </p:cNvSpPr>
          <p:nvPr/>
        </p:nvSpPr>
        <p:spPr bwMode="auto">
          <a:xfrm>
            <a:off x="7778750" y="2644775"/>
            <a:ext cx="939800" cy="382588"/>
          </a:xfrm>
          <a:prstGeom prst="rect">
            <a:avLst/>
          </a:prstGeom>
          <a:noFill/>
          <a:ln w="9525">
            <a:noFill/>
            <a:miter lim="800000"/>
          </a:ln>
          <a:effectLst/>
        </p:spPr>
        <p:txBody>
          <a:bodyPr wrap="none" lIns="107950" tIns="53975" rIns="107950" bIns="53975">
            <a:spAutoFit/>
          </a:bodyPr>
          <a:lstStyle/>
          <a:p>
            <a:r>
              <a:rPr lang="en-US" altLang="zh-CN" sz="1800">
                <a:solidFill>
                  <a:schemeClr val="folHlink"/>
                </a:solidFill>
                <a:ea typeface="宋体" panose="02010600030101010101" pitchFamily="2" charset="-122"/>
              </a:rPr>
              <a:t>Actor 2</a:t>
            </a:r>
            <a:endParaRPr lang="en-US" altLang="zh-CN" sz="1800">
              <a:solidFill>
                <a:schemeClr val="folHlink"/>
              </a:solidFill>
              <a:ea typeface="宋体" panose="02010600030101010101" pitchFamily="2" charset="-122"/>
            </a:endParaRPr>
          </a:p>
        </p:txBody>
      </p:sp>
      <p:sp>
        <p:nvSpPr>
          <p:cNvPr id="391272" name="Line 104"/>
          <p:cNvSpPr>
            <a:spLocks noChangeShapeType="1"/>
          </p:cNvSpPr>
          <p:nvPr/>
        </p:nvSpPr>
        <p:spPr bwMode="auto">
          <a:xfrm>
            <a:off x="1311275" y="2389188"/>
            <a:ext cx="655638" cy="11112"/>
          </a:xfrm>
          <a:prstGeom prst="line">
            <a:avLst/>
          </a:prstGeom>
          <a:noFill/>
          <a:ln w="28575">
            <a:solidFill>
              <a:schemeClr val="folHlink"/>
            </a:solidFill>
            <a:round/>
            <a:headEnd type="none" w="sm" len="sm"/>
            <a:tailEnd type="none" w="lg" len="lg"/>
          </a:ln>
          <a:effectLst/>
        </p:spPr>
        <p:txBody>
          <a:bodyPr lIns="0" tIns="0" rIns="0" bIns="0" anchor="ctr">
            <a:spAutoFit/>
          </a:bodyPr>
          <a:lstStyle/>
          <a:p>
            <a:endParaRPr lang="en-US"/>
          </a:p>
        </p:txBody>
      </p:sp>
      <p:sp>
        <p:nvSpPr>
          <p:cNvPr id="391273" name="AutoShape 105"/>
          <p:cNvSpPr>
            <a:spLocks noChangeArrowheads="1"/>
          </p:cNvSpPr>
          <p:nvPr/>
        </p:nvSpPr>
        <p:spPr bwMode="auto">
          <a:xfrm>
            <a:off x="3813175" y="1765300"/>
            <a:ext cx="1828800" cy="1222375"/>
          </a:xfrm>
          <a:prstGeom prst="roundRect">
            <a:avLst>
              <a:gd name="adj" fmla="val 16667"/>
            </a:avLst>
          </a:prstGeom>
          <a:noFill/>
          <a:ln w="28575">
            <a:solidFill>
              <a:schemeClr val="hlink"/>
            </a:solidFill>
            <a:prstDash val="dash"/>
            <a:round/>
            <a:headEnd type="none" w="sm" len="sm"/>
            <a:tailEnd type="none" w="lg" len="lg"/>
          </a:ln>
          <a:effectLst/>
        </p:spPr>
        <p:txBody>
          <a:bodyPr wrap="none" anchor="ctr"/>
          <a:lstStyle/>
          <a:p>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3236" name="Text Box 20"/>
          <p:cNvSpPr txBox="1">
            <a:spLocks noChangeArrowheads="1"/>
          </p:cNvSpPr>
          <p:nvPr/>
        </p:nvSpPr>
        <p:spPr bwMode="auto">
          <a:xfrm>
            <a:off x="800100" y="3702050"/>
            <a:ext cx="1587500" cy="366713"/>
          </a:xfrm>
          <a:prstGeom prst="rect">
            <a:avLst/>
          </a:prstGeom>
          <a:noFill/>
          <a:ln w="12700">
            <a:noFill/>
            <a:miter lim="800000"/>
            <a:headEnd type="none" w="sm" len="sm"/>
            <a:tailEnd type="none" w="lg" len="lg"/>
          </a:ln>
          <a:effectLst/>
        </p:spPr>
        <p:txBody>
          <a:bodyPr>
            <a:spAutoFit/>
          </a:bodyPr>
          <a:lstStyle/>
          <a:p>
            <a:pPr algn="ctr">
              <a:spcBef>
                <a:spcPct val="50000"/>
              </a:spcBef>
            </a:pPr>
            <a:r>
              <a:rPr lang="en-US" altLang="zh-CN" sz="1800">
                <a:ea typeface="宋体" panose="02010600030101010101" pitchFamily="2" charset="-122"/>
              </a:rPr>
              <a:t>Student</a:t>
            </a:r>
            <a:endParaRPr lang="en-US" altLang="zh-CN" sz="1800">
              <a:ea typeface="宋体" panose="02010600030101010101" pitchFamily="2" charset="-122"/>
            </a:endParaRPr>
          </a:p>
        </p:txBody>
      </p:sp>
      <p:sp>
        <p:nvSpPr>
          <p:cNvPr id="393246" name="Rectangle 30"/>
          <p:cNvSpPr>
            <a:spLocks noGrp="1" noChangeArrowheads="1"/>
          </p:cNvSpPr>
          <p:nvPr>
            <p:ph idx="1"/>
          </p:nvPr>
        </p:nvSpPr>
        <p:spPr>
          <a:xfrm>
            <a:off x="422275" y="521970"/>
            <a:ext cx="8489950" cy="5650230"/>
          </a:xfrm>
        </p:spPr>
        <p:txBody>
          <a:bodyPr/>
          <a:lstStyle/>
          <a:p>
            <a:r>
              <a:rPr lang="en-US" altLang="zh-CN" dirty="0">
                <a:ea typeface="宋体" panose="02010600030101010101" pitchFamily="2" charset="-122"/>
              </a:rPr>
              <a:t>In general, identify one control class per use case.</a:t>
            </a:r>
            <a:endParaRPr lang="en-US" altLang="zh-CN" dirty="0">
              <a:ea typeface="宋体" panose="02010600030101010101" pitchFamily="2" charset="-122"/>
            </a:endParaRPr>
          </a:p>
          <a:p>
            <a:pPr lvl="1"/>
            <a:r>
              <a:rPr lang="en-US" altLang="zh-CN" dirty="0">
                <a:ea typeface="宋体" panose="02010600030101010101" pitchFamily="2" charset="-122"/>
              </a:rPr>
              <a:t>As analysis continues, a complex use case’s control class may evolve into more than one class</a:t>
            </a:r>
            <a:endParaRPr lang="en-US" altLang="zh-CN" dirty="0">
              <a:ea typeface="宋体" panose="02010600030101010101" pitchFamily="2" charset="-122"/>
            </a:endParaRPr>
          </a:p>
          <a:p>
            <a:pPr lvl="1"/>
            <a:r>
              <a:rPr lang="en-US" altLang="zh-CN" dirty="0">
                <a:ea typeface="宋体" panose="02010600030101010101" pitchFamily="2" charset="-122"/>
              </a:rPr>
              <a:t>在一般情况下，确定每个用例的控件类。</a:t>
            </a:r>
            <a:endParaRPr lang="en-US" altLang="zh-CN" dirty="0">
              <a:ea typeface="宋体" panose="02010600030101010101" pitchFamily="2" charset="-122"/>
            </a:endParaRPr>
          </a:p>
          <a:p>
            <a:pPr lvl="1"/>
            <a:r>
              <a:rPr lang="en-US" altLang="zh-CN" dirty="0">
                <a:ea typeface="宋体" panose="02010600030101010101" pitchFamily="2" charset="-122"/>
              </a:rPr>
              <a:t>随着分析的继续，复杂用例的控制类可能演变成一个以上的类</a:t>
            </a:r>
            <a:endParaRPr lang="en-US" altLang="zh-CN" dirty="0">
              <a:ea typeface="宋体" panose="02010600030101010101" pitchFamily="2" charset="-122"/>
            </a:endParaRPr>
          </a:p>
        </p:txBody>
      </p:sp>
      <p:sp>
        <p:nvSpPr>
          <p:cNvPr id="393245" name="Rectangle 29"/>
          <p:cNvSpPr>
            <a:spLocks noGrp="1" noChangeArrowheads="1"/>
          </p:cNvSpPr>
          <p:nvPr>
            <p:ph type="title"/>
          </p:nvPr>
        </p:nvSpPr>
        <p:spPr>
          <a:xfrm>
            <a:off x="363538" y="125009"/>
            <a:ext cx="8229600" cy="1143000"/>
          </a:xfrm>
        </p:spPr>
        <p:txBody>
          <a:bodyPr>
            <a:normAutofit fontScale="90000"/>
          </a:bodyPr>
          <a:lstStyle/>
          <a:p>
            <a:r>
              <a:rPr lang="en-US" altLang="zh-CN">
                <a:ea typeface="宋体" panose="02010600030101010101" pitchFamily="2" charset="-122"/>
              </a:rPr>
              <a:t>Example: Finding Control Classes</a:t>
            </a:r>
            <a:endParaRPr lang="en-US" altLang="zh-CN">
              <a:ea typeface="宋体" panose="02010600030101010101" pitchFamily="2" charset="-122"/>
            </a:endParaRPr>
          </a:p>
        </p:txBody>
      </p:sp>
      <p:grpSp>
        <p:nvGrpSpPr>
          <p:cNvPr id="393221" name="Group 5"/>
          <p:cNvGrpSpPr/>
          <p:nvPr/>
        </p:nvGrpSpPr>
        <p:grpSpPr bwMode="auto">
          <a:xfrm>
            <a:off x="6926263" y="3098800"/>
            <a:ext cx="585787" cy="673100"/>
            <a:chOff x="7654" y="3380"/>
            <a:chExt cx="554" cy="754"/>
          </a:xfrm>
        </p:grpSpPr>
        <p:sp>
          <p:nvSpPr>
            <p:cNvPr id="393222" name="Oval 6"/>
            <p:cNvSpPr>
              <a:spLocks noChangeArrowheads="1"/>
            </p:cNvSpPr>
            <p:nvPr/>
          </p:nvSpPr>
          <p:spPr bwMode="auto">
            <a:xfrm>
              <a:off x="7805" y="3380"/>
              <a:ext cx="253" cy="248"/>
            </a:xfrm>
            <a:prstGeom prst="ellipse">
              <a:avLst/>
            </a:prstGeom>
            <a:noFill/>
            <a:ln w="28575">
              <a:solidFill>
                <a:schemeClr val="tx1"/>
              </a:solidFill>
              <a:round/>
            </a:ln>
          </p:spPr>
          <p:txBody>
            <a:bodyPr/>
            <a:lstStyle/>
            <a:p>
              <a:endParaRPr lang="en-US"/>
            </a:p>
          </p:txBody>
        </p:sp>
        <p:sp>
          <p:nvSpPr>
            <p:cNvPr id="393223" name="Line 7"/>
            <p:cNvSpPr>
              <a:spLocks noChangeShapeType="1"/>
            </p:cNvSpPr>
            <p:nvPr/>
          </p:nvSpPr>
          <p:spPr bwMode="auto">
            <a:xfrm>
              <a:off x="7931" y="3630"/>
              <a:ext cx="1" cy="232"/>
            </a:xfrm>
            <a:prstGeom prst="line">
              <a:avLst/>
            </a:prstGeom>
            <a:noFill/>
            <a:ln w="28575">
              <a:solidFill>
                <a:schemeClr val="tx1"/>
              </a:solidFill>
              <a:round/>
            </a:ln>
          </p:spPr>
          <p:txBody>
            <a:bodyPr/>
            <a:lstStyle/>
            <a:p>
              <a:endParaRPr lang="en-US"/>
            </a:p>
          </p:txBody>
        </p:sp>
        <p:sp>
          <p:nvSpPr>
            <p:cNvPr id="393224" name="Line 8"/>
            <p:cNvSpPr>
              <a:spLocks noChangeShapeType="1"/>
            </p:cNvSpPr>
            <p:nvPr/>
          </p:nvSpPr>
          <p:spPr bwMode="auto">
            <a:xfrm>
              <a:off x="7731" y="3695"/>
              <a:ext cx="401" cy="1"/>
            </a:xfrm>
            <a:prstGeom prst="line">
              <a:avLst/>
            </a:prstGeom>
            <a:noFill/>
            <a:ln w="28575">
              <a:solidFill>
                <a:schemeClr val="tx1"/>
              </a:solidFill>
              <a:round/>
            </a:ln>
          </p:spPr>
          <p:txBody>
            <a:bodyPr/>
            <a:lstStyle/>
            <a:p>
              <a:endParaRPr lang="en-US"/>
            </a:p>
          </p:txBody>
        </p:sp>
        <p:sp>
          <p:nvSpPr>
            <p:cNvPr id="393225" name="Freeform 9"/>
            <p:cNvSpPr/>
            <p:nvPr/>
          </p:nvSpPr>
          <p:spPr bwMode="auto">
            <a:xfrm>
              <a:off x="7654" y="3862"/>
              <a:ext cx="554" cy="272"/>
            </a:xfrm>
            <a:custGeom>
              <a:avLst/>
              <a:gdLst/>
              <a:ahLst/>
              <a:cxnLst>
                <a:cxn ang="0">
                  <a:pos x="0" y="54"/>
                </a:cxn>
                <a:cxn ang="0">
                  <a:pos x="54" y="0"/>
                </a:cxn>
                <a:cxn ang="0">
                  <a:pos x="108" y="54"/>
                </a:cxn>
              </a:cxnLst>
              <a:rect l="0" t="0" r="r" b="b"/>
              <a:pathLst>
                <a:path w="108" h="54">
                  <a:moveTo>
                    <a:pt x="0" y="54"/>
                  </a:moveTo>
                  <a:lnTo>
                    <a:pt x="54" y="0"/>
                  </a:lnTo>
                  <a:lnTo>
                    <a:pt x="108" y="54"/>
                  </a:lnTo>
                </a:path>
              </a:pathLst>
            </a:custGeom>
            <a:noFill/>
            <a:ln w="28575" cmpd="sng">
              <a:solidFill>
                <a:schemeClr val="tx1"/>
              </a:solidFill>
              <a:prstDash val="solid"/>
              <a:round/>
            </a:ln>
          </p:spPr>
          <p:txBody>
            <a:bodyPr/>
            <a:lstStyle/>
            <a:p>
              <a:endParaRPr lang="en-US"/>
            </a:p>
          </p:txBody>
        </p:sp>
      </p:grpSp>
      <p:sp>
        <p:nvSpPr>
          <p:cNvPr id="393226" name="Text Box 10"/>
          <p:cNvSpPr txBox="1">
            <a:spLocks noChangeArrowheads="1"/>
          </p:cNvSpPr>
          <p:nvPr/>
        </p:nvSpPr>
        <p:spPr bwMode="auto">
          <a:xfrm>
            <a:off x="5918200" y="3765550"/>
            <a:ext cx="2616200" cy="642938"/>
          </a:xfrm>
          <a:prstGeom prst="rect">
            <a:avLst/>
          </a:prstGeom>
          <a:noFill/>
          <a:ln w="12700">
            <a:noFill/>
            <a:miter lim="800000"/>
            <a:headEnd type="none" w="sm" len="sm"/>
            <a:tailEnd type="none" w="lg" len="lg"/>
          </a:ln>
          <a:effectLst/>
        </p:spPr>
        <p:txBody>
          <a:bodyPr>
            <a:spAutoFit/>
          </a:bodyPr>
          <a:lstStyle/>
          <a:p>
            <a:pPr algn="ctr">
              <a:spcBef>
                <a:spcPct val="50000"/>
              </a:spcBef>
            </a:pPr>
            <a:r>
              <a:rPr lang="en-US" altLang="zh-CN" sz="1800">
                <a:ea typeface="宋体" panose="02010600030101010101" pitchFamily="2" charset="-122"/>
              </a:rPr>
              <a:t>Course Catalog </a:t>
            </a:r>
            <a:endParaRPr lang="en-US" altLang="zh-CN" sz="1800">
              <a:ea typeface="宋体" panose="02010600030101010101" pitchFamily="2" charset="-122"/>
            </a:endParaRPr>
          </a:p>
          <a:p>
            <a:pPr algn="ctr">
              <a:lnSpc>
                <a:spcPct val="50000"/>
              </a:lnSpc>
              <a:spcBef>
                <a:spcPct val="50000"/>
              </a:spcBef>
            </a:pPr>
            <a:r>
              <a:rPr lang="en-US" altLang="zh-CN" sz="1800">
                <a:ea typeface="宋体" panose="02010600030101010101" pitchFamily="2" charset="-122"/>
              </a:rPr>
              <a:t>System</a:t>
            </a:r>
            <a:endParaRPr lang="en-US" altLang="zh-CN" sz="1800">
              <a:ea typeface="宋体" panose="02010600030101010101" pitchFamily="2" charset="-122"/>
            </a:endParaRPr>
          </a:p>
        </p:txBody>
      </p:sp>
      <p:sp>
        <p:nvSpPr>
          <p:cNvPr id="393228" name="Oval 12"/>
          <p:cNvSpPr>
            <a:spLocks noChangeArrowheads="1"/>
          </p:cNvSpPr>
          <p:nvPr/>
        </p:nvSpPr>
        <p:spPr bwMode="auto">
          <a:xfrm>
            <a:off x="3797300" y="3182938"/>
            <a:ext cx="1168400" cy="574675"/>
          </a:xfrm>
          <a:prstGeom prst="ellipse">
            <a:avLst/>
          </a:prstGeom>
          <a:noFill/>
          <a:ln w="38100">
            <a:solidFill>
              <a:schemeClr val="tx1"/>
            </a:solidFill>
            <a:round/>
            <a:headEnd type="none" w="sm" len="sm"/>
            <a:tailEnd type="none" w="lg" len="lg"/>
          </a:ln>
          <a:effectLst/>
        </p:spPr>
        <p:txBody>
          <a:bodyPr wrap="none" anchor="ctr"/>
          <a:lstStyle/>
          <a:p>
            <a:endParaRPr lang="en-US"/>
          </a:p>
        </p:txBody>
      </p:sp>
      <p:sp>
        <p:nvSpPr>
          <p:cNvPr id="393229" name="Text Box 13"/>
          <p:cNvSpPr txBox="1">
            <a:spLocks noChangeArrowheads="1"/>
          </p:cNvSpPr>
          <p:nvPr/>
        </p:nvSpPr>
        <p:spPr bwMode="auto">
          <a:xfrm>
            <a:off x="2889250" y="3740150"/>
            <a:ext cx="2987675" cy="366713"/>
          </a:xfrm>
          <a:prstGeom prst="rect">
            <a:avLst/>
          </a:prstGeom>
          <a:noFill/>
          <a:ln w="12700">
            <a:noFill/>
            <a:miter lim="800000"/>
            <a:headEnd type="none" w="sm" len="sm"/>
            <a:tailEnd type="none" w="lg" len="lg"/>
          </a:ln>
          <a:effectLst/>
        </p:spPr>
        <p:txBody>
          <a:bodyPr>
            <a:spAutoFit/>
          </a:bodyPr>
          <a:lstStyle/>
          <a:p>
            <a:pPr algn="ctr">
              <a:spcBef>
                <a:spcPct val="50000"/>
              </a:spcBef>
            </a:pPr>
            <a:r>
              <a:rPr lang="en-US" altLang="zh-CN" sz="1800">
                <a:ea typeface="宋体" panose="02010600030101010101" pitchFamily="2" charset="-122"/>
              </a:rPr>
              <a:t>Register for Courses</a:t>
            </a:r>
            <a:endParaRPr lang="en-US" altLang="zh-CN" sz="1800">
              <a:ea typeface="宋体" panose="02010600030101010101" pitchFamily="2" charset="-122"/>
            </a:endParaRPr>
          </a:p>
        </p:txBody>
      </p:sp>
      <p:grpSp>
        <p:nvGrpSpPr>
          <p:cNvPr id="393231" name="Group 15"/>
          <p:cNvGrpSpPr/>
          <p:nvPr/>
        </p:nvGrpSpPr>
        <p:grpSpPr bwMode="auto">
          <a:xfrm>
            <a:off x="1306513" y="3060700"/>
            <a:ext cx="587375" cy="673100"/>
            <a:chOff x="7654" y="3380"/>
            <a:chExt cx="554" cy="754"/>
          </a:xfrm>
        </p:grpSpPr>
        <p:sp>
          <p:nvSpPr>
            <p:cNvPr id="393232" name="Oval 16"/>
            <p:cNvSpPr>
              <a:spLocks noChangeArrowheads="1"/>
            </p:cNvSpPr>
            <p:nvPr/>
          </p:nvSpPr>
          <p:spPr bwMode="auto">
            <a:xfrm>
              <a:off x="7805" y="3380"/>
              <a:ext cx="253" cy="248"/>
            </a:xfrm>
            <a:prstGeom prst="ellipse">
              <a:avLst/>
            </a:prstGeom>
            <a:noFill/>
            <a:ln w="28575">
              <a:solidFill>
                <a:schemeClr val="tx1"/>
              </a:solidFill>
              <a:round/>
            </a:ln>
          </p:spPr>
          <p:txBody>
            <a:bodyPr/>
            <a:lstStyle/>
            <a:p>
              <a:endParaRPr lang="en-US"/>
            </a:p>
          </p:txBody>
        </p:sp>
        <p:sp>
          <p:nvSpPr>
            <p:cNvPr id="393233" name="Line 17"/>
            <p:cNvSpPr>
              <a:spLocks noChangeShapeType="1"/>
            </p:cNvSpPr>
            <p:nvPr/>
          </p:nvSpPr>
          <p:spPr bwMode="auto">
            <a:xfrm>
              <a:off x="7931" y="3630"/>
              <a:ext cx="1" cy="232"/>
            </a:xfrm>
            <a:prstGeom prst="line">
              <a:avLst/>
            </a:prstGeom>
            <a:noFill/>
            <a:ln w="28575">
              <a:solidFill>
                <a:schemeClr val="tx1"/>
              </a:solidFill>
              <a:round/>
            </a:ln>
          </p:spPr>
          <p:txBody>
            <a:bodyPr/>
            <a:lstStyle/>
            <a:p>
              <a:endParaRPr lang="en-US"/>
            </a:p>
          </p:txBody>
        </p:sp>
        <p:sp>
          <p:nvSpPr>
            <p:cNvPr id="393234" name="Line 18"/>
            <p:cNvSpPr>
              <a:spLocks noChangeShapeType="1"/>
            </p:cNvSpPr>
            <p:nvPr/>
          </p:nvSpPr>
          <p:spPr bwMode="auto">
            <a:xfrm>
              <a:off x="7731" y="3695"/>
              <a:ext cx="401" cy="1"/>
            </a:xfrm>
            <a:prstGeom prst="line">
              <a:avLst/>
            </a:prstGeom>
            <a:noFill/>
            <a:ln w="28575">
              <a:solidFill>
                <a:schemeClr val="tx1"/>
              </a:solidFill>
              <a:round/>
            </a:ln>
          </p:spPr>
          <p:txBody>
            <a:bodyPr/>
            <a:lstStyle/>
            <a:p>
              <a:endParaRPr lang="en-US"/>
            </a:p>
          </p:txBody>
        </p:sp>
        <p:sp>
          <p:nvSpPr>
            <p:cNvPr id="393235" name="Freeform 19"/>
            <p:cNvSpPr/>
            <p:nvPr/>
          </p:nvSpPr>
          <p:spPr bwMode="auto">
            <a:xfrm>
              <a:off x="7654" y="3862"/>
              <a:ext cx="554" cy="272"/>
            </a:xfrm>
            <a:custGeom>
              <a:avLst/>
              <a:gdLst/>
              <a:ahLst/>
              <a:cxnLst>
                <a:cxn ang="0">
                  <a:pos x="0" y="54"/>
                </a:cxn>
                <a:cxn ang="0">
                  <a:pos x="54" y="0"/>
                </a:cxn>
                <a:cxn ang="0">
                  <a:pos x="108" y="54"/>
                </a:cxn>
              </a:cxnLst>
              <a:rect l="0" t="0" r="r" b="b"/>
              <a:pathLst>
                <a:path w="108" h="54">
                  <a:moveTo>
                    <a:pt x="0" y="54"/>
                  </a:moveTo>
                  <a:lnTo>
                    <a:pt x="54" y="0"/>
                  </a:lnTo>
                  <a:lnTo>
                    <a:pt x="108" y="54"/>
                  </a:lnTo>
                </a:path>
              </a:pathLst>
            </a:custGeom>
            <a:noFill/>
            <a:ln w="28575" cmpd="sng">
              <a:solidFill>
                <a:schemeClr val="tx1"/>
              </a:solidFill>
              <a:prstDash val="solid"/>
              <a:round/>
            </a:ln>
          </p:spPr>
          <p:txBody>
            <a:bodyPr/>
            <a:lstStyle/>
            <a:p>
              <a:endParaRPr lang="en-US"/>
            </a:p>
          </p:txBody>
        </p:sp>
      </p:grpSp>
      <p:sp>
        <p:nvSpPr>
          <p:cNvPr id="393237" name="Line 21"/>
          <p:cNvSpPr>
            <a:spLocks noChangeShapeType="1"/>
          </p:cNvSpPr>
          <p:nvPr/>
        </p:nvSpPr>
        <p:spPr bwMode="auto">
          <a:xfrm>
            <a:off x="1924050" y="3460750"/>
            <a:ext cx="1844675" cy="0"/>
          </a:xfrm>
          <a:prstGeom prst="line">
            <a:avLst/>
          </a:prstGeom>
          <a:noFill/>
          <a:ln w="28575">
            <a:solidFill>
              <a:schemeClr val="tx1"/>
            </a:solidFill>
            <a:round/>
            <a:tailEnd type="arrow" w="lg" len="lg"/>
          </a:ln>
          <a:effectLst/>
        </p:spPr>
        <p:txBody>
          <a:bodyPr wrap="none" anchor="ctr"/>
          <a:lstStyle/>
          <a:p>
            <a:endParaRPr lang="en-US"/>
          </a:p>
        </p:txBody>
      </p:sp>
      <p:sp>
        <p:nvSpPr>
          <p:cNvPr id="393244" name="AutoShape 28"/>
          <p:cNvSpPr>
            <a:spLocks noChangeArrowheads="1"/>
          </p:cNvSpPr>
          <p:nvPr/>
        </p:nvSpPr>
        <p:spPr bwMode="auto">
          <a:xfrm rot="5400000">
            <a:off x="4159250" y="4289425"/>
            <a:ext cx="482600" cy="533400"/>
          </a:xfrm>
          <a:prstGeom prst="rightArrow">
            <a:avLst>
              <a:gd name="adj1" fmla="val 53574"/>
              <a:gd name="adj2" fmla="val 45926"/>
            </a:avLst>
          </a:prstGeom>
          <a:solidFill>
            <a:schemeClr val="hlink"/>
          </a:solidFill>
          <a:ln w="28575">
            <a:noFill/>
            <a:miter lim="800000"/>
            <a:headEnd type="none" w="sm" len="sm"/>
            <a:tailEnd type="none" w="sm" len="sm"/>
          </a:ln>
          <a:effectLst/>
        </p:spPr>
        <p:txBody>
          <a:bodyPr wrap="none" anchor="ctr"/>
          <a:lstStyle/>
          <a:p>
            <a:endParaRPr lang="en-US"/>
          </a:p>
        </p:txBody>
      </p:sp>
      <p:sp>
        <p:nvSpPr>
          <p:cNvPr id="393251" name="Rectangle 35"/>
          <p:cNvSpPr>
            <a:spLocks noChangeArrowheads="1"/>
          </p:cNvSpPr>
          <p:nvPr/>
        </p:nvSpPr>
        <p:spPr bwMode="auto">
          <a:xfrm>
            <a:off x="3302000" y="6003925"/>
            <a:ext cx="2209800" cy="274638"/>
          </a:xfrm>
          <a:prstGeom prst="rect">
            <a:avLst/>
          </a:prstGeom>
          <a:noFill/>
          <a:ln w="9525">
            <a:noFill/>
            <a:miter lim="800000"/>
          </a:ln>
        </p:spPr>
        <p:txBody>
          <a:bodyPr wrap="none" lIns="0" tIns="0" rIns="0" bIns="0">
            <a:spAutoFit/>
          </a:bodyPr>
          <a:lstStyle/>
          <a:p>
            <a:r>
              <a:rPr lang="en-US" altLang="zh-CN" sz="1800">
                <a:ea typeface="宋体" panose="02010600030101010101" pitchFamily="2" charset="-122"/>
              </a:rPr>
              <a:t>RegistrationController</a:t>
            </a:r>
            <a:endParaRPr lang="en-US" altLang="zh-CN" sz="1800">
              <a:ea typeface="宋体" panose="02010600030101010101" pitchFamily="2" charset="-122"/>
            </a:endParaRPr>
          </a:p>
        </p:txBody>
      </p:sp>
      <p:grpSp>
        <p:nvGrpSpPr>
          <p:cNvPr id="393257" name="Group 41"/>
          <p:cNvGrpSpPr/>
          <p:nvPr/>
        </p:nvGrpSpPr>
        <p:grpSpPr bwMode="auto">
          <a:xfrm>
            <a:off x="3886200" y="4929188"/>
            <a:ext cx="985838" cy="1039812"/>
            <a:chOff x="2520" y="2705"/>
            <a:chExt cx="621" cy="655"/>
          </a:xfrm>
        </p:grpSpPr>
        <p:sp>
          <p:nvSpPr>
            <p:cNvPr id="393253" name="Oval 37"/>
            <p:cNvSpPr>
              <a:spLocks noChangeArrowheads="1"/>
            </p:cNvSpPr>
            <p:nvPr/>
          </p:nvSpPr>
          <p:spPr bwMode="auto">
            <a:xfrm>
              <a:off x="2520" y="2770"/>
              <a:ext cx="621" cy="590"/>
            </a:xfrm>
            <a:prstGeom prst="ellipse">
              <a:avLst/>
            </a:prstGeom>
            <a:noFill/>
            <a:ln w="38100">
              <a:solidFill>
                <a:srgbClr val="00CCFF"/>
              </a:solidFill>
              <a:round/>
            </a:ln>
          </p:spPr>
          <p:txBody>
            <a:bodyPr/>
            <a:lstStyle/>
            <a:p>
              <a:endParaRPr lang="en-US"/>
            </a:p>
          </p:txBody>
        </p:sp>
        <p:sp>
          <p:nvSpPr>
            <p:cNvPr id="393254" name="Line 38"/>
            <p:cNvSpPr>
              <a:spLocks noChangeShapeType="1"/>
            </p:cNvSpPr>
            <p:nvPr/>
          </p:nvSpPr>
          <p:spPr bwMode="auto">
            <a:xfrm flipH="1">
              <a:off x="2756" y="2705"/>
              <a:ext cx="137" cy="60"/>
            </a:xfrm>
            <a:prstGeom prst="line">
              <a:avLst/>
            </a:prstGeom>
            <a:noFill/>
            <a:ln w="38100">
              <a:solidFill>
                <a:srgbClr val="00CCFF"/>
              </a:solidFill>
              <a:round/>
            </a:ln>
          </p:spPr>
          <p:txBody>
            <a:bodyPr/>
            <a:lstStyle/>
            <a:p>
              <a:endParaRPr lang="en-US"/>
            </a:p>
          </p:txBody>
        </p:sp>
        <p:sp>
          <p:nvSpPr>
            <p:cNvPr id="393255" name="Line 39"/>
            <p:cNvSpPr>
              <a:spLocks noChangeShapeType="1"/>
            </p:cNvSpPr>
            <p:nvPr/>
          </p:nvSpPr>
          <p:spPr bwMode="auto">
            <a:xfrm flipH="1" flipV="1">
              <a:off x="2756" y="2773"/>
              <a:ext cx="137" cy="48"/>
            </a:xfrm>
            <a:prstGeom prst="line">
              <a:avLst/>
            </a:prstGeom>
            <a:noFill/>
            <a:ln w="38100">
              <a:solidFill>
                <a:srgbClr val="00CCFF"/>
              </a:solidFill>
              <a:round/>
            </a:ln>
          </p:spPr>
          <p:txBody>
            <a:bodyPr/>
            <a:lstStyle/>
            <a:p>
              <a:endParaRPr lang="en-US"/>
            </a:p>
          </p:txBody>
        </p:sp>
      </p:grpSp>
      <p:sp>
        <p:nvSpPr>
          <p:cNvPr id="393258" name="Line 42"/>
          <p:cNvSpPr>
            <a:spLocks noChangeShapeType="1"/>
          </p:cNvSpPr>
          <p:nvPr/>
        </p:nvSpPr>
        <p:spPr bwMode="auto">
          <a:xfrm>
            <a:off x="4972050" y="3460750"/>
            <a:ext cx="1844675" cy="0"/>
          </a:xfrm>
          <a:prstGeom prst="line">
            <a:avLst/>
          </a:prstGeom>
          <a:noFill/>
          <a:ln w="28575">
            <a:solidFill>
              <a:schemeClr val="tx1"/>
            </a:solidFill>
            <a:round/>
            <a:tailEnd type="arrow" w="lg" len="lg"/>
          </a:ln>
          <a:effectLst/>
        </p:spPr>
        <p:txBody>
          <a:bodyPr wrap="none" anchor="ctr"/>
          <a:lstStyle/>
          <a:p>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5266" name="Line 2"/>
          <p:cNvSpPr>
            <a:spLocks noChangeShapeType="1"/>
          </p:cNvSpPr>
          <p:nvPr/>
        </p:nvSpPr>
        <p:spPr bwMode="auto">
          <a:xfrm>
            <a:off x="2281238" y="1777125"/>
            <a:ext cx="1663700" cy="0"/>
          </a:xfrm>
          <a:prstGeom prst="line">
            <a:avLst/>
          </a:prstGeom>
          <a:noFill/>
          <a:ln w="28575">
            <a:solidFill>
              <a:schemeClr val="tx1"/>
            </a:solidFill>
            <a:round/>
            <a:tailEnd type="arrow" w="med" len="med"/>
          </a:ln>
          <a:effectLst/>
        </p:spPr>
        <p:txBody>
          <a:bodyPr wrap="none" anchor="ctr"/>
          <a:lstStyle/>
          <a:p>
            <a:endParaRPr lang="en-US"/>
          </a:p>
        </p:txBody>
      </p:sp>
      <p:grpSp>
        <p:nvGrpSpPr>
          <p:cNvPr id="395267" name="Group 3"/>
          <p:cNvGrpSpPr/>
          <p:nvPr/>
        </p:nvGrpSpPr>
        <p:grpSpPr bwMode="auto">
          <a:xfrm>
            <a:off x="1435100" y="1429463"/>
            <a:ext cx="1011238" cy="1076325"/>
            <a:chOff x="864" y="672"/>
            <a:chExt cx="672" cy="801"/>
          </a:xfrm>
        </p:grpSpPr>
        <p:grpSp>
          <p:nvGrpSpPr>
            <p:cNvPr id="395268" name="Group 4"/>
            <p:cNvGrpSpPr/>
            <p:nvPr/>
          </p:nvGrpSpPr>
          <p:grpSpPr bwMode="auto">
            <a:xfrm>
              <a:off x="1032" y="672"/>
              <a:ext cx="336" cy="480"/>
              <a:chOff x="7654" y="3380"/>
              <a:chExt cx="554" cy="754"/>
            </a:xfrm>
          </p:grpSpPr>
          <p:sp>
            <p:nvSpPr>
              <p:cNvPr id="395269" name="Oval 5"/>
              <p:cNvSpPr>
                <a:spLocks noChangeArrowheads="1"/>
              </p:cNvSpPr>
              <p:nvPr/>
            </p:nvSpPr>
            <p:spPr bwMode="auto">
              <a:xfrm>
                <a:off x="7805" y="3380"/>
                <a:ext cx="253" cy="248"/>
              </a:xfrm>
              <a:prstGeom prst="ellipse">
                <a:avLst/>
              </a:prstGeom>
              <a:noFill/>
              <a:ln w="28575">
                <a:solidFill>
                  <a:schemeClr val="tx1"/>
                </a:solidFill>
                <a:round/>
              </a:ln>
            </p:spPr>
            <p:txBody>
              <a:bodyPr/>
              <a:lstStyle/>
              <a:p>
                <a:endParaRPr lang="en-US"/>
              </a:p>
            </p:txBody>
          </p:sp>
          <p:sp>
            <p:nvSpPr>
              <p:cNvPr id="395270" name="Line 6"/>
              <p:cNvSpPr>
                <a:spLocks noChangeShapeType="1"/>
              </p:cNvSpPr>
              <p:nvPr/>
            </p:nvSpPr>
            <p:spPr bwMode="auto">
              <a:xfrm>
                <a:off x="7931" y="3630"/>
                <a:ext cx="1" cy="232"/>
              </a:xfrm>
              <a:prstGeom prst="line">
                <a:avLst/>
              </a:prstGeom>
              <a:noFill/>
              <a:ln w="28575">
                <a:solidFill>
                  <a:schemeClr val="tx1"/>
                </a:solidFill>
                <a:round/>
              </a:ln>
            </p:spPr>
            <p:txBody>
              <a:bodyPr/>
              <a:lstStyle/>
              <a:p>
                <a:endParaRPr lang="en-US"/>
              </a:p>
            </p:txBody>
          </p:sp>
          <p:sp>
            <p:nvSpPr>
              <p:cNvPr id="395271" name="Line 7"/>
              <p:cNvSpPr>
                <a:spLocks noChangeShapeType="1"/>
              </p:cNvSpPr>
              <p:nvPr/>
            </p:nvSpPr>
            <p:spPr bwMode="auto">
              <a:xfrm>
                <a:off x="7731" y="3695"/>
                <a:ext cx="401" cy="1"/>
              </a:xfrm>
              <a:prstGeom prst="line">
                <a:avLst/>
              </a:prstGeom>
              <a:noFill/>
              <a:ln w="28575">
                <a:solidFill>
                  <a:schemeClr val="tx1"/>
                </a:solidFill>
                <a:round/>
              </a:ln>
            </p:spPr>
            <p:txBody>
              <a:bodyPr/>
              <a:lstStyle/>
              <a:p>
                <a:endParaRPr lang="en-US"/>
              </a:p>
            </p:txBody>
          </p:sp>
          <p:sp>
            <p:nvSpPr>
              <p:cNvPr id="395272" name="Freeform 8"/>
              <p:cNvSpPr/>
              <p:nvPr/>
            </p:nvSpPr>
            <p:spPr bwMode="auto">
              <a:xfrm>
                <a:off x="7654" y="3862"/>
                <a:ext cx="554" cy="272"/>
              </a:xfrm>
              <a:custGeom>
                <a:avLst/>
                <a:gdLst/>
                <a:ahLst/>
                <a:cxnLst>
                  <a:cxn ang="0">
                    <a:pos x="0" y="54"/>
                  </a:cxn>
                  <a:cxn ang="0">
                    <a:pos x="54" y="0"/>
                  </a:cxn>
                  <a:cxn ang="0">
                    <a:pos x="108" y="54"/>
                  </a:cxn>
                </a:cxnLst>
                <a:rect l="0" t="0" r="r" b="b"/>
                <a:pathLst>
                  <a:path w="108" h="54">
                    <a:moveTo>
                      <a:pt x="0" y="54"/>
                    </a:moveTo>
                    <a:lnTo>
                      <a:pt x="54" y="0"/>
                    </a:lnTo>
                    <a:lnTo>
                      <a:pt x="108" y="54"/>
                    </a:lnTo>
                  </a:path>
                </a:pathLst>
              </a:custGeom>
              <a:noFill/>
              <a:ln w="28575" cmpd="sng">
                <a:solidFill>
                  <a:schemeClr val="tx1"/>
                </a:solidFill>
                <a:prstDash val="solid"/>
                <a:round/>
              </a:ln>
            </p:spPr>
            <p:txBody>
              <a:bodyPr/>
              <a:lstStyle/>
              <a:p>
                <a:endParaRPr lang="en-US"/>
              </a:p>
            </p:txBody>
          </p:sp>
        </p:grpSp>
        <p:sp>
          <p:nvSpPr>
            <p:cNvPr id="395273" name="Text Box 9"/>
            <p:cNvSpPr txBox="1">
              <a:spLocks noChangeArrowheads="1"/>
            </p:cNvSpPr>
            <p:nvPr/>
          </p:nvSpPr>
          <p:spPr bwMode="auto">
            <a:xfrm>
              <a:off x="864" y="1200"/>
              <a:ext cx="672" cy="273"/>
            </a:xfrm>
            <a:prstGeom prst="rect">
              <a:avLst/>
            </a:prstGeom>
            <a:noFill/>
            <a:ln w="12700">
              <a:noFill/>
              <a:miter lim="800000"/>
              <a:headEnd type="none" w="sm" len="sm"/>
              <a:tailEnd type="none" w="lg" len="lg"/>
            </a:ln>
            <a:effectLst/>
          </p:spPr>
          <p:txBody>
            <a:bodyPr>
              <a:spAutoFit/>
            </a:bodyPr>
            <a:lstStyle/>
            <a:p>
              <a:pPr algn="ctr">
                <a:spcBef>
                  <a:spcPct val="50000"/>
                </a:spcBef>
              </a:pPr>
              <a:r>
                <a:rPr lang="en-US" altLang="zh-CN" sz="1800">
                  <a:ea typeface="宋体" panose="02010600030101010101" pitchFamily="2" charset="-122"/>
                </a:rPr>
                <a:t>Student</a:t>
              </a:r>
              <a:endParaRPr lang="en-US" altLang="zh-CN" sz="1800">
                <a:ea typeface="宋体" panose="02010600030101010101" pitchFamily="2" charset="-122"/>
              </a:endParaRPr>
            </a:p>
          </p:txBody>
        </p:sp>
      </p:grpSp>
      <p:grpSp>
        <p:nvGrpSpPr>
          <p:cNvPr id="395274" name="Group 10"/>
          <p:cNvGrpSpPr/>
          <p:nvPr/>
        </p:nvGrpSpPr>
        <p:grpSpPr bwMode="auto">
          <a:xfrm>
            <a:off x="6710363" y="1442163"/>
            <a:ext cx="506412" cy="646112"/>
            <a:chOff x="7654" y="3380"/>
            <a:chExt cx="554" cy="754"/>
          </a:xfrm>
        </p:grpSpPr>
        <p:sp>
          <p:nvSpPr>
            <p:cNvPr id="395275" name="Oval 11"/>
            <p:cNvSpPr>
              <a:spLocks noChangeArrowheads="1"/>
            </p:cNvSpPr>
            <p:nvPr/>
          </p:nvSpPr>
          <p:spPr bwMode="auto">
            <a:xfrm>
              <a:off x="7805" y="3380"/>
              <a:ext cx="253" cy="248"/>
            </a:xfrm>
            <a:prstGeom prst="ellipse">
              <a:avLst/>
            </a:prstGeom>
            <a:noFill/>
            <a:ln w="28575">
              <a:solidFill>
                <a:schemeClr val="tx1"/>
              </a:solidFill>
              <a:round/>
            </a:ln>
          </p:spPr>
          <p:txBody>
            <a:bodyPr/>
            <a:lstStyle/>
            <a:p>
              <a:endParaRPr lang="en-US"/>
            </a:p>
          </p:txBody>
        </p:sp>
        <p:sp>
          <p:nvSpPr>
            <p:cNvPr id="395276" name="Line 12"/>
            <p:cNvSpPr>
              <a:spLocks noChangeShapeType="1"/>
            </p:cNvSpPr>
            <p:nvPr/>
          </p:nvSpPr>
          <p:spPr bwMode="auto">
            <a:xfrm>
              <a:off x="7931" y="3630"/>
              <a:ext cx="1" cy="232"/>
            </a:xfrm>
            <a:prstGeom prst="line">
              <a:avLst/>
            </a:prstGeom>
            <a:noFill/>
            <a:ln w="28575">
              <a:solidFill>
                <a:schemeClr val="tx1"/>
              </a:solidFill>
              <a:round/>
            </a:ln>
          </p:spPr>
          <p:txBody>
            <a:bodyPr/>
            <a:lstStyle/>
            <a:p>
              <a:endParaRPr lang="en-US"/>
            </a:p>
          </p:txBody>
        </p:sp>
        <p:sp>
          <p:nvSpPr>
            <p:cNvPr id="395277" name="Line 13"/>
            <p:cNvSpPr>
              <a:spLocks noChangeShapeType="1"/>
            </p:cNvSpPr>
            <p:nvPr/>
          </p:nvSpPr>
          <p:spPr bwMode="auto">
            <a:xfrm>
              <a:off x="7731" y="3695"/>
              <a:ext cx="401" cy="1"/>
            </a:xfrm>
            <a:prstGeom prst="line">
              <a:avLst/>
            </a:prstGeom>
            <a:noFill/>
            <a:ln w="28575">
              <a:solidFill>
                <a:schemeClr val="tx1"/>
              </a:solidFill>
              <a:round/>
            </a:ln>
          </p:spPr>
          <p:txBody>
            <a:bodyPr/>
            <a:lstStyle/>
            <a:p>
              <a:endParaRPr lang="en-US"/>
            </a:p>
          </p:txBody>
        </p:sp>
        <p:sp>
          <p:nvSpPr>
            <p:cNvPr id="395278" name="Freeform 14"/>
            <p:cNvSpPr/>
            <p:nvPr/>
          </p:nvSpPr>
          <p:spPr bwMode="auto">
            <a:xfrm>
              <a:off x="7654" y="3862"/>
              <a:ext cx="554" cy="272"/>
            </a:xfrm>
            <a:custGeom>
              <a:avLst/>
              <a:gdLst/>
              <a:ahLst/>
              <a:cxnLst>
                <a:cxn ang="0">
                  <a:pos x="0" y="54"/>
                </a:cxn>
                <a:cxn ang="0">
                  <a:pos x="54" y="0"/>
                </a:cxn>
                <a:cxn ang="0">
                  <a:pos x="108" y="54"/>
                </a:cxn>
              </a:cxnLst>
              <a:rect l="0" t="0" r="r" b="b"/>
              <a:pathLst>
                <a:path w="108" h="54">
                  <a:moveTo>
                    <a:pt x="0" y="54"/>
                  </a:moveTo>
                  <a:lnTo>
                    <a:pt x="54" y="0"/>
                  </a:lnTo>
                  <a:lnTo>
                    <a:pt x="108" y="54"/>
                  </a:lnTo>
                </a:path>
              </a:pathLst>
            </a:custGeom>
            <a:noFill/>
            <a:ln w="28575" cmpd="sng">
              <a:solidFill>
                <a:schemeClr val="tx1"/>
              </a:solidFill>
              <a:prstDash val="solid"/>
              <a:round/>
            </a:ln>
          </p:spPr>
          <p:txBody>
            <a:bodyPr/>
            <a:lstStyle/>
            <a:p>
              <a:endParaRPr lang="en-US"/>
            </a:p>
          </p:txBody>
        </p:sp>
      </p:grpSp>
      <p:sp>
        <p:nvSpPr>
          <p:cNvPr id="395279" name="Text Box 15"/>
          <p:cNvSpPr txBox="1">
            <a:spLocks noChangeArrowheads="1"/>
          </p:cNvSpPr>
          <p:nvPr/>
        </p:nvSpPr>
        <p:spPr bwMode="auto">
          <a:xfrm>
            <a:off x="6045200" y="2085100"/>
            <a:ext cx="1862138" cy="642938"/>
          </a:xfrm>
          <a:prstGeom prst="rect">
            <a:avLst/>
          </a:prstGeom>
          <a:noFill/>
          <a:ln w="12700">
            <a:noFill/>
            <a:miter lim="800000"/>
            <a:headEnd type="none" w="sm" len="sm"/>
            <a:tailEnd type="none" w="lg" len="lg"/>
          </a:ln>
          <a:effectLst/>
        </p:spPr>
        <p:txBody>
          <a:bodyPr>
            <a:spAutoFit/>
          </a:bodyPr>
          <a:lstStyle/>
          <a:p>
            <a:pPr algn="ctr">
              <a:spcBef>
                <a:spcPct val="50000"/>
              </a:spcBef>
            </a:pPr>
            <a:r>
              <a:rPr lang="en-US" altLang="zh-CN" sz="1800">
                <a:ea typeface="宋体" panose="02010600030101010101" pitchFamily="2" charset="-122"/>
              </a:rPr>
              <a:t>Course Catalog </a:t>
            </a:r>
            <a:endParaRPr lang="en-US" altLang="zh-CN" sz="1800">
              <a:ea typeface="宋体" panose="02010600030101010101" pitchFamily="2" charset="-122"/>
            </a:endParaRPr>
          </a:p>
          <a:p>
            <a:pPr algn="ctr">
              <a:lnSpc>
                <a:spcPct val="50000"/>
              </a:lnSpc>
              <a:spcBef>
                <a:spcPct val="50000"/>
              </a:spcBef>
            </a:pPr>
            <a:r>
              <a:rPr lang="en-US" altLang="zh-CN" sz="1800">
                <a:ea typeface="宋体" panose="02010600030101010101" pitchFamily="2" charset="-122"/>
              </a:rPr>
              <a:t>System</a:t>
            </a:r>
            <a:endParaRPr lang="en-US" altLang="zh-CN" sz="1800">
              <a:ea typeface="宋体" panose="02010600030101010101" pitchFamily="2" charset="-122"/>
            </a:endParaRPr>
          </a:p>
        </p:txBody>
      </p:sp>
      <p:grpSp>
        <p:nvGrpSpPr>
          <p:cNvPr id="395280" name="Group 16"/>
          <p:cNvGrpSpPr/>
          <p:nvPr/>
        </p:nvGrpSpPr>
        <p:grpSpPr bwMode="auto">
          <a:xfrm>
            <a:off x="3175000" y="1558050"/>
            <a:ext cx="2601913" cy="895350"/>
            <a:chOff x="1776" y="806"/>
            <a:chExt cx="1728" cy="666"/>
          </a:xfrm>
        </p:grpSpPr>
        <p:sp>
          <p:nvSpPr>
            <p:cNvPr id="395281" name="Oval 17"/>
            <p:cNvSpPr>
              <a:spLocks noChangeArrowheads="1"/>
            </p:cNvSpPr>
            <p:nvPr/>
          </p:nvSpPr>
          <p:spPr bwMode="auto">
            <a:xfrm>
              <a:off x="2311" y="806"/>
              <a:ext cx="658" cy="346"/>
            </a:xfrm>
            <a:prstGeom prst="ellipse">
              <a:avLst/>
            </a:prstGeom>
            <a:noFill/>
            <a:ln w="28575">
              <a:solidFill>
                <a:schemeClr val="tx1"/>
              </a:solidFill>
              <a:round/>
              <a:headEnd type="none" w="sm" len="sm"/>
              <a:tailEnd type="none" w="lg" len="lg"/>
            </a:ln>
            <a:effectLst/>
          </p:spPr>
          <p:txBody>
            <a:bodyPr wrap="none" anchor="ctr"/>
            <a:lstStyle/>
            <a:p>
              <a:endParaRPr lang="en-US"/>
            </a:p>
          </p:txBody>
        </p:sp>
        <p:sp>
          <p:nvSpPr>
            <p:cNvPr id="395282" name="Text Box 18"/>
            <p:cNvSpPr txBox="1">
              <a:spLocks noChangeArrowheads="1"/>
            </p:cNvSpPr>
            <p:nvPr/>
          </p:nvSpPr>
          <p:spPr bwMode="auto">
            <a:xfrm>
              <a:off x="1776" y="1199"/>
              <a:ext cx="1728" cy="273"/>
            </a:xfrm>
            <a:prstGeom prst="rect">
              <a:avLst/>
            </a:prstGeom>
            <a:noFill/>
            <a:ln w="12700">
              <a:noFill/>
              <a:miter lim="800000"/>
              <a:headEnd type="none" w="sm" len="sm"/>
              <a:tailEnd type="none" w="lg" len="lg"/>
            </a:ln>
            <a:effectLst/>
          </p:spPr>
          <p:txBody>
            <a:bodyPr>
              <a:spAutoFit/>
            </a:bodyPr>
            <a:lstStyle/>
            <a:p>
              <a:pPr algn="ctr">
                <a:spcBef>
                  <a:spcPct val="50000"/>
                </a:spcBef>
              </a:pPr>
              <a:r>
                <a:rPr lang="en-US" altLang="zh-CN" sz="1800">
                  <a:ea typeface="宋体" panose="02010600030101010101" pitchFamily="2" charset="-122"/>
                </a:rPr>
                <a:t>Register for Courses</a:t>
              </a:r>
              <a:endParaRPr lang="en-US" altLang="zh-CN" sz="1800">
                <a:ea typeface="宋体" panose="02010600030101010101" pitchFamily="2" charset="-122"/>
              </a:endParaRPr>
            </a:p>
          </p:txBody>
        </p:sp>
      </p:grpSp>
      <p:sp>
        <p:nvSpPr>
          <p:cNvPr id="395284" name="Line 20"/>
          <p:cNvSpPr>
            <a:spLocks noChangeShapeType="1"/>
          </p:cNvSpPr>
          <p:nvPr/>
        </p:nvSpPr>
        <p:spPr bwMode="auto">
          <a:xfrm>
            <a:off x="0" y="3048000"/>
            <a:ext cx="9144000" cy="0"/>
          </a:xfrm>
          <a:prstGeom prst="line">
            <a:avLst/>
          </a:prstGeom>
          <a:noFill/>
          <a:ln w="28575">
            <a:solidFill>
              <a:schemeClr val="hlink"/>
            </a:solidFill>
            <a:prstDash val="dashDot"/>
            <a:round/>
            <a:headEnd type="none" w="sm" len="sm"/>
            <a:tailEnd type="none" w="lg" len="lg"/>
          </a:ln>
          <a:effectLst/>
        </p:spPr>
        <p:txBody>
          <a:bodyPr wrap="none" anchor="ctr"/>
          <a:lstStyle/>
          <a:p>
            <a:endParaRPr lang="en-US"/>
          </a:p>
        </p:txBody>
      </p:sp>
      <p:sp>
        <p:nvSpPr>
          <p:cNvPr id="395285" name="Text Box 21"/>
          <p:cNvSpPr txBox="1">
            <a:spLocks noChangeArrowheads="1"/>
          </p:cNvSpPr>
          <p:nvPr/>
        </p:nvSpPr>
        <p:spPr bwMode="auto">
          <a:xfrm>
            <a:off x="381000" y="2514600"/>
            <a:ext cx="2514600" cy="396875"/>
          </a:xfrm>
          <a:prstGeom prst="rect">
            <a:avLst/>
          </a:prstGeom>
          <a:noFill/>
          <a:ln w="12700">
            <a:noFill/>
            <a:miter lim="800000"/>
            <a:headEnd type="none" w="sm" len="sm"/>
            <a:tailEnd type="none" w="lg" len="lg"/>
          </a:ln>
          <a:effectLst/>
        </p:spPr>
        <p:txBody>
          <a:bodyPr>
            <a:spAutoFit/>
          </a:bodyPr>
          <a:lstStyle/>
          <a:p>
            <a:pPr>
              <a:spcBef>
                <a:spcPct val="50000"/>
              </a:spcBef>
            </a:pPr>
            <a:r>
              <a:rPr lang="en-US" altLang="zh-CN" sz="2000">
                <a:solidFill>
                  <a:srgbClr val="00CCFF"/>
                </a:solidFill>
                <a:ea typeface="宋体" panose="02010600030101010101" pitchFamily="2" charset="-122"/>
              </a:rPr>
              <a:t>Use-Case Model</a:t>
            </a:r>
            <a:endParaRPr lang="en-US" altLang="zh-CN" sz="2000">
              <a:solidFill>
                <a:srgbClr val="00CCFF"/>
              </a:solidFill>
              <a:ea typeface="宋体" panose="02010600030101010101" pitchFamily="2" charset="-122"/>
            </a:endParaRPr>
          </a:p>
        </p:txBody>
      </p:sp>
      <p:sp>
        <p:nvSpPr>
          <p:cNvPr id="395286" name="Text Box 22"/>
          <p:cNvSpPr txBox="1">
            <a:spLocks noChangeArrowheads="1"/>
          </p:cNvSpPr>
          <p:nvPr/>
        </p:nvSpPr>
        <p:spPr bwMode="auto">
          <a:xfrm>
            <a:off x="381000" y="3200400"/>
            <a:ext cx="2514600" cy="396875"/>
          </a:xfrm>
          <a:prstGeom prst="rect">
            <a:avLst/>
          </a:prstGeom>
          <a:noFill/>
          <a:ln w="12700">
            <a:noFill/>
            <a:miter lim="800000"/>
            <a:headEnd type="none" w="sm" len="sm"/>
            <a:tailEnd type="none" w="lg" len="lg"/>
          </a:ln>
          <a:effectLst/>
        </p:spPr>
        <p:txBody>
          <a:bodyPr>
            <a:spAutoFit/>
          </a:bodyPr>
          <a:lstStyle/>
          <a:p>
            <a:pPr>
              <a:spcBef>
                <a:spcPct val="50000"/>
              </a:spcBef>
            </a:pPr>
            <a:r>
              <a:rPr lang="en-US" altLang="zh-CN" sz="2000">
                <a:solidFill>
                  <a:srgbClr val="00CCFF"/>
                </a:solidFill>
                <a:ea typeface="宋体" panose="02010600030101010101" pitchFamily="2" charset="-122"/>
              </a:rPr>
              <a:t>Design Model</a:t>
            </a:r>
            <a:endParaRPr lang="en-US" altLang="zh-CN" sz="2000">
              <a:solidFill>
                <a:srgbClr val="00CCFF"/>
              </a:solidFill>
              <a:ea typeface="宋体" panose="02010600030101010101" pitchFamily="2" charset="-122"/>
            </a:endParaRPr>
          </a:p>
        </p:txBody>
      </p:sp>
      <p:sp>
        <p:nvSpPr>
          <p:cNvPr id="395323" name="Rectangle 59"/>
          <p:cNvSpPr>
            <a:spLocks noGrp="1" noChangeArrowheads="1"/>
          </p:cNvSpPr>
          <p:nvPr>
            <p:ph type="title"/>
          </p:nvPr>
        </p:nvSpPr>
        <p:spPr/>
        <p:txBody>
          <a:bodyPr>
            <a:normAutofit fontScale="90000"/>
          </a:bodyPr>
          <a:lstStyle/>
          <a:p>
            <a:r>
              <a:rPr lang="en-GB"/>
              <a:t>Example: Summary: </a:t>
            </a:r>
            <a:r>
              <a:rPr lang="en-US" altLang="zh-CN">
                <a:ea typeface="宋体" panose="02010600030101010101" pitchFamily="2" charset="-122"/>
              </a:rPr>
              <a:t>Analysis </a:t>
            </a:r>
            <a:r>
              <a:rPr lang="en-GB"/>
              <a:t>Classes</a:t>
            </a:r>
            <a:endParaRPr lang="en-GB"/>
          </a:p>
        </p:txBody>
      </p:sp>
      <p:sp>
        <p:nvSpPr>
          <p:cNvPr id="395325" name="Oval 61"/>
          <p:cNvSpPr>
            <a:spLocks noChangeArrowheads="1"/>
          </p:cNvSpPr>
          <p:nvPr/>
        </p:nvSpPr>
        <p:spPr bwMode="auto">
          <a:xfrm>
            <a:off x="4225925" y="3632200"/>
            <a:ext cx="771525" cy="773113"/>
          </a:xfrm>
          <a:prstGeom prst="ellipse">
            <a:avLst/>
          </a:prstGeom>
          <a:noFill/>
          <a:ln w="38100">
            <a:solidFill>
              <a:srgbClr val="00CCFF"/>
            </a:solidFill>
            <a:round/>
          </a:ln>
        </p:spPr>
        <p:txBody>
          <a:bodyPr/>
          <a:lstStyle/>
          <a:p>
            <a:endParaRPr lang="en-US"/>
          </a:p>
        </p:txBody>
      </p:sp>
      <p:sp>
        <p:nvSpPr>
          <p:cNvPr id="395326" name="Line 62"/>
          <p:cNvSpPr>
            <a:spLocks noChangeShapeType="1"/>
          </p:cNvSpPr>
          <p:nvPr/>
        </p:nvSpPr>
        <p:spPr bwMode="auto">
          <a:xfrm>
            <a:off x="3854450" y="3821113"/>
            <a:ext cx="3175" cy="393700"/>
          </a:xfrm>
          <a:prstGeom prst="line">
            <a:avLst/>
          </a:prstGeom>
          <a:noFill/>
          <a:ln w="38100">
            <a:solidFill>
              <a:srgbClr val="00CCFF"/>
            </a:solidFill>
            <a:round/>
          </a:ln>
        </p:spPr>
        <p:txBody>
          <a:bodyPr/>
          <a:lstStyle/>
          <a:p>
            <a:endParaRPr lang="en-US"/>
          </a:p>
        </p:txBody>
      </p:sp>
      <p:sp>
        <p:nvSpPr>
          <p:cNvPr id="395327" name="Line 63"/>
          <p:cNvSpPr>
            <a:spLocks noChangeShapeType="1"/>
          </p:cNvSpPr>
          <p:nvPr/>
        </p:nvSpPr>
        <p:spPr bwMode="auto">
          <a:xfrm>
            <a:off x="3870325" y="4010025"/>
            <a:ext cx="355600" cy="3175"/>
          </a:xfrm>
          <a:prstGeom prst="line">
            <a:avLst/>
          </a:prstGeom>
          <a:noFill/>
          <a:ln w="38100">
            <a:solidFill>
              <a:srgbClr val="00CCFF"/>
            </a:solidFill>
            <a:round/>
          </a:ln>
        </p:spPr>
        <p:txBody>
          <a:bodyPr/>
          <a:lstStyle/>
          <a:p>
            <a:endParaRPr lang="en-US"/>
          </a:p>
        </p:txBody>
      </p:sp>
      <p:sp>
        <p:nvSpPr>
          <p:cNvPr id="395328" name="Rectangle 64"/>
          <p:cNvSpPr>
            <a:spLocks noChangeArrowheads="1"/>
          </p:cNvSpPr>
          <p:nvPr/>
        </p:nvSpPr>
        <p:spPr bwMode="auto">
          <a:xfrm>
            <a:off x="781050" y="4483100"/>
            <a:ext cx="2290763" cy="244475"/>
          </a:xfrm>
          <a:prstGeom prst="rect">
            <a:avLst/>
          </a:prstGeom>
          <a:noFill/>
          <a:ln w="9525">
            <a:noFill/>
            <a:miter lim="800000"/>
          </a:ln>
        </p:spPr>
        <p:txBody>
          <a:bodyPr wrap="none" lIns="0" tIns="0" rIns="0" bIns="0">
            <a:spAutoFit/>
          </a:bodyPr>
          <a:lstStyle/>
          <a:p>
            <a:r>
              <a:rPr lang="en-US" altLang="zh-CN" sz="1600">
                <a:ea typeface="宋体" panose="02010600030101010101" pitchFamily="2" charset="-122"/>
              </a:rPr>
              <a:t>RegisterForCoursesForm</a:t>
            </a:r>
            <a:endParaRPr lang="en-US" altLang="zh-CN" sz="1600">
              <a:ea typeface="宋体" panose="02010600030101010101" pitchFamily="2" charset="-122"/>
            </a:endParaRPr>
          </a:p>
        </p:txBody>
      </p:sp>
      <p:sp>
        <p:nvSpPr>
          <p:cNvPr id="395330" name="Oval 66"/>
          <p:cNvSpPr>
            <a:spLocks noChangeArrowheads="1"/>
          </p:cNvSpPr>
          <p:nvPr/>
        </p:nvSpPr>
        <p:spPr bwMode="auto">
          <a:xfrm>
            <a:off x="1660525" y="3706813"/>
            <a:ext cx="779463" cy="755650"/>
          </a:xfrm>
          <a:prstGeom prst="ellipse">
            <a:avLst/>
          </a:prstGeom>
          <a:noFill/>
          <a:ln w="38100">
            <a:solidFill>
              <a:srgbClr val="00CCFF"/>
            </a:solidFill>
            <a:round/>
          </a:ln>
        </p:spPr>
        <p:txBody>
          <a:bodyPr/>
          <a:lstStyle/>
          <a:p>
            <a:endParaRPr lang="en-US"/>
          </a:p>
        </p:txBody>
      </p:sp>
      <p:sp>
        <p:nvSpPr>
          <p:cNvPr id="395331" name="Line 67"/>
          <p:cNvSpPr>
            <a:spLocks noChangeShapeType="1"/>
          </p:cNvSpPr>
          <p:nvPr/>
        </p:nvSpPr>
        <p:spPr bwMode="auto">
          <a:xfrm>
            <a:off x="1277938" y="3892550"/>
            <a:ext cx="3175" cy="384175"/>
          </a:xfrm>
          <a:prstGeom prst="line">
            <a:avLst/>
          </a:prstGeom>
          <a:noFill/>
          <a:ln w="38100">
            <a:solidFill>
              <a:srgbClr val="00CCFF"/>
            </a:solidFill>
            <a:round/>
          </a:ln>
        </p:spPr>
        <p:txBody>
          <a:bodyPr/>
          <a:lstStyle/>
          <a:p>
            <a:endParaRPr lang="en-US"/>
          </a:p>
        </p:txBody>
      </p:sp>
      <p:sp>
        <p:nvSpPr>
          <p:cNvPr id="395332" name="Line 68"/>
          <p:cNvSpPr>
            <a:spLocks noChangeShapeType="1"/>
          </p:cNvSpPr>
          <p:nvPr/>
        </p:nvSpPr>
        <p:spPr bwMode="auto">
          <a:xfrm>
            <a:off x="1277938" y="4076700"/>
            <a:ext cx="382587" cy="3175"/>
          </a:xfrm>
          <a:prstGeom prst="line">
            <a:avLst/>
          </a:prstGeom>
          <a:noFill/>
          <a:ln w="38100">
            <a:solidFill>
              <a:srgbClr val="00CCFF"/>
            </a:solidFill>
            <a:round/>
          </a:ln>
        </p:spPr>
        <p:txBody>
          <a:bodyPr/>
          <a:lstStyle/>
          <a:p>
            <a:endParaRPr lang="en-US"/>
          </a:p>
        </p:txBody>
      </p:sp>
      <p:sp>
        <p:nvSpPr>
          <p:cNvPr id="395333" name="Rectangle 69"/>
          <p:cNvSpPr>
            <a:spLocks noChangeArrowheads="1"/>
          </p:cNvSpPr>
          <p:nvPr/>
        </p:nvSpPr>
        <p:spPr bwMode="auto">
          <a:xfrm>
            <a:off x="3538538" y="4465638"/>
            <a:ext cx="2030412" cy="244475"/>
          </a:xfrm>
          <a:prstGeom prst="rect">
            <a:avLst/>
          </a:prstGeom>
          <a:noFill/>
          <a:ln w="9525">
            <a:noFill/>
            <a:miter lim="800000"/>
          </a:ln>
        </p:spPr>
        <p:txBody>
          <a:bodyPr wrap="none" lIns="0" tIns="0" rIns="0" bIns="0">
            <a:spAutoFit/>
          </a:bodyPr>
          <a:lstStyle/>
          <a:p>
            <a:r>
              <a:rPr lang="en-US" altLang="zh-CN" sz="1600">
                <a:ea typeface="宋体" panose="02010600030101010101" pitchFamily="2" charset="-122"/>
              </a:rPr>
              <a:t>CourseCatalogSystem</a:t>
            </a:r>
            <a:endParaRPr lang="en-US" altLang="zh-CN" sz="1600">
              <a:ea typeface="宋体" panose="02010600030101010101" pitchFamily="2" charset="-122"/>
            </a:endParaRPr>
          </a:p>
        </p:txBody>
      </p:sp>
      <p:sp>
        <p:nvSpPr>
          <p:cNvPr id="395335" name="Rectangle 71"/>
          <p:cNvSpPr>
            <a:spLocks noChangeArrowheads="1"/>
          </p:cNvSpPr>
          <p:nvPr/>
        </p:nvSpPr>
        <p:spPr bwMode="auto">
          <a:xfrm>
            <a:off x="5932488" y="4479925"/>
            <a:ext cx="700087" cy="244475"/>
          </a:xfrm>
          <a:prstGeom prst="rect">
            <a:avLst/>
          </a:prstGeom>
          <a:noFill/>
          <a:ln w="9525">
            <a:noFill/>
            <a:miter lim="800000"/>
          </a:ln>
        </p:spPr>
        <p:txBody>
          <a:bodyPr wrap="none" lIns="0" tIns="0" rIns="0" bIns="0">
            <a:spAutoFit/>
          </a:bodyPr>
          <a:lstStyle/>
          <a:p>
            <a:r>
              <a:rPr lang="en-US" altLang="zh-CN" sz="1600">
                <a:ea typeface="宋体" panose="02010600030101010101" pitchFamily="2" charset="-122"/>
              </a:rPr>
              <a:t>Student</a:t>
            </a:r>
            <a:endParaRPr lang="en-US" altLang="zh-CN" sz="1600">
              <a:ea typeface="宋体" panose="02010600030101010101" pitchFamily="2" charset="-122"/>
            </a:endParaRPr>
          </a:p>
        </p:txBody>
      </p:sp>
      <p:sp>
        <p:nvSpPr>
          <p:cNvPr id="395341" name="Rectangle 77"/>
          <p:cNvSpPr>
            <a:spLocks noChangeArrowheads="1"/>
          </p:cNvSpPr>
          <p:nvPr/>
        </p:nvSpPr>
        <p:spPr bwMode="auto">
          <a:xfrm>
            <a:off x="7165975" y="4479925"/>
            <a:ext cx="844550" cy="244475"/>
          </a:xfrm>
          <a:prstGeom prst="rect">
            <a:avLst/>
          </a:prstGeom>
          <a:noFill/>
          <a:ln w="9525">
            <a:noFill/>
            <a:miter lim="800000"/>
          </a:ln>
        </p:spPr>
        <p:txBody>
          <a:bodyPr wrap="none" lIns="0" tIns="0" rIns="0" bIns="0">
            <a:spAutoFit/>
          </a:bodyPr>
          <a:lstStyle/>
          <a:p>
            <a:r>
              <a:rPr lang="en-US" altLang="zh-CN" sz="1600">
                <a:ea typeface="宋体" panose="02010600030101010101" pitchFamily="2" charset="-122"/>
              </a:rPr>
              <a:t>Schedule</a:t>
            </a:r>
            <a:endParaRPr lang="en-US" altLang="zh-CN" sz="1600">
              <a:ea typeface="宋体" panose="02010600030101010101" pitchFamily="2" charset="-122"/>
            </a:endParaRPr>
          </a:p>
        </p:txBody>
      </p:sp>
      <p:sp>
        <p:nvSpPr>
          <p:cNvPr id="395347" name="Rectangle 83"/>
          <p:cNvSpPr>
            <a:spLocks noChangeArrowheads="1"/>
          </p:cNvSpPr>
          <p:nvPr/>
        </p:nvSpPr>
        <p:spPr bwMode="auto">
          <a:xfrm>
            <a:off x="2632075" y="6003925"/>
            <a:ext cx="1377950" cy="244475"/>
          </a:xfrm>
          <a:prstGeom prst="rect">
            <a:avLst/>
          </a:prstGeom>
          <a:noFill/>
          <a:ln w="9525">
            <a:noFill/>
            <a:miter lim="800000"/>
          </a:ln>
        </p:spPr>
        <p:txBody>
          <a:bodyPr wrap="none" lIns="0" tIns="0" rIns="0" bIns="0">
            <a:spAutoFit/>
          </a:bodyPr>
          <a:lstStyle/>
          <a:p>
            <a:r>
              <a:rPr lang="en-US" altLang="zh-CN" sz="1600">
                <a:ea typeface="宋体" panose="02010600030101010101" pitchFamily="2" charset="-122"/>
              </a:rPr>
              <a:t>CourseOffering</a:t>
            </a:r>
            <a:endParaRPr lang="en-US" altLang="zh-CN" sz="1600">
              <a:ea typeface="宋体" panose="02010600030101010101" pitchFamily="2" charset="-122"/>
            </a:endParaRPr>
          </a:p>
        </p:txBody>
      </p:sp>
      <p:sp>
        <p:nvSpPr>
          <p:cNvPr id="395356" name="Rectangle 92"/>
          <p:cNvSpPr>
            <a:spLocks noChangeArrowheads="1"/>
          </p:cNvSpPr>
          <p:nvPr/>
        </p:nvSpPr>
        <p:spPr bwMode="auto">
          <a:xfrm>
            <a:off x="4546600" y="6019800"/>
            <a:ext cx="1962150" cy="244475"/>
          </a:xfrm>
          <a:prstGeom prst="rect">
            <a:avLst/>
          </a:prstGeom>
          <a:noFill/>
          <a:ln w="9525">
            <a:noFill/>
            <a:miter lim="800000"/>
          </a:ln>
        </p:spPr>
        <p:txBody>
          <a:bodyPr wrap="none" lIns="0" tIns="0" rIns="0" bIns="0">
            <a:spAutoFit/>
          </a:bodyPr>
          <a:lstStyle/>
          <a:p>
            <a:r>
              <a:rPr lang="en-US" altLang="zh-CN" sz="1600">
                <a:ea typeface="宋体" panose="02010600030101010101" pitchFamily="2" charset="-122"/>
              </a:rPr>
              <a:t>RegistrationController</a:t>
            </a:r>
            <a:endParaRPr lang="en-US" altLang="zh-CN" sz="1600">
              <a:ea typeface="宋体" panose="02010600030101010101" pitchFamily="2" charset="-122"/>
            </a:endParaRPr>
          </a:p>
        </p:txBody>
      </p:sp>
      <p:sp>
        <p:nvSpPr>
          <p:cNvPr id="395363" name="Line 99"/>
          <p:cNvSpPr>
            <a:spLocks noChangeShapeType="1"/>
          </p:cNvSpPr>
          <p:nvPr/>
        </p:nvSpPr>
        <p:spPr bwMode="auto">
          <a:xfrm>
            <a:off x="4973638" y="1777125"/>
            <a:ext cx="1663700" cy="0"/>
          </a:xfrm>
          <a:prstGeom prst="line">
            <a:avLst/>
          </a:prstGeom>
          <a:noFill/>
          <a:ln w="28575">
            <a:solidFill>
              <a:schemeClr val="tx1"/>
            </a:solidFill>
            <a:round/>
            <a:tailEnd type="arrow" w="med" len="med"/>
          </a:ln>
          <a:effectLst/>
        </p:spPr>
        <p:txBody>
          <a:bodyPr wrap="none" anchor="ctr"/>
          <a:lstStyle/>
          <a:p>
            <a:endParaRPr lang="en-US"/>
          </a:p>
        </p:txBody>
      </p:sp>
      <p:grpSp>
        <p:nvGrpSpPr>
          <p:cNvPr id="395368" name="Group 104"/>
          <p:cNvGrpSpPr/>
          <p:nvPr/>
        </p:nvGrpSpPr>
        <p:grpSpPr bwMode="auto">
          <a:xfrm>
            <a:off x="5864225" y="3656013"/>
            <a:ext cx="779463" cy="758825"/>
            <a:chOff x="3678" y="2303"/>
            <a:chExt cx="491" cy="478"/>
          </a:xfrm>
        </p:grpSpPr>
        <p:sp>
          <p:nvSpPr>
            <p:cNvPr id="395338" name="Line 74"/>
            <p:cNvSpPr>
              <a:spLocks noChangeShapeType="1"/>
            </p:cNvSpPr>
            <p:nvPr/>
          </p:nvSpPr>
          <p:spPr bwMode="auto">
            <a:xfrm>
              <a:off x="3703" y="2780"/>
              <a:ext cx="457" cy="1"/>
            </a:xfrm>
            <a:prstGeom prst="line">
              <a:avLst/>
            </a:prstGeom>
            <a:noFill/>
            <a:ln w="38100">
              <a:solidFill>
                <a:srgbClr val="00CCFF"/>
              </a:solidFill>
              <a:round/>
            </a:ln>
          </p:spPr>
          <p:txBody>
            <a:bodyPr/>
            <a:lstStyle/>
            <a:p>
              <a:endParaRPr lang="en-US"/>
            </a:p>
          </p:txBody>
        </p:sp>
        <p:sp>
          <p:nvSpPr>
            <p:cNvPr id="395364" name="Oval 100"/>
            <p:cNvSpPr>
              <a:spLocks noChangeArrowheads="1"/>
            </p:cNvSpPr>
            <p:nvPr/>
          </p:nvSpPr>
          <p:spPr bwMode="auto">
            <a:xfrm>
              <a:off x="3678" y="2303"/>
              <a:ext cx="491" cy="476"/>
            </a:xfrm>
            <a:prstGeom prst="ellipse">
              <a:avLst/>
            </a:prstGeom>
            <a:noFill/>
            <a:ln w="38100">
              <a:solidFill>
                <a:srgbClr val="00CCFF"/>
              </a:solidFill>
              <a:round/>
            </a:ln>
          </p:spPr>
          <p:txBody>
            <a:bodyPr/>
            <a:lstStyle/>
            <a:p>
              <a:endParaRPr lang="en-US"/>
            </a:p>
          </p:txBody>
        </p:sp>
      </p:grpSp>
      <p:grpSp>
        <p:nvGrpSpPr>
          <p:cNvPr id="395367" name="Group 103"/>
          <p:cNvGrpSpPr/>
          <p:nvPr/>
        </p:nvGrpSpPr>
        <p:grpSpPr bwMode="auto">
          <a:xfrm>
            <a:off x="5140325" y="5081588"/>
            <a:ext cx="779463" cy="828675"/>
            <a:chOff x="3086" y="3201"/>
            <a:chExt cx="491" cy="522"/>
          </a:xfrm>
        </p:grpSpPr>
        <p:sp>
          <p:nvSpPr>
            <p:cNvPr id="395354" name="Line 90"/>
            <p:cNvSpPr>
              <a:spLocks noChangeShapeType="1"/>
            </p:cNvSpPr>
            <p:nvPr/>
          </p:nvSpPr>
          <p:spPr bwMode="auto">
            <a:xfrm rot="20988864" flipH="1">
              <a:off x="3258" y="3201"/>
              <a:ext cx="123" cy="49"/>
            </a:xfrm>
            <a:prstGeom prst="line">
              <a:avLst/>
            </a:prstGeom>
            <a:noFill/>
            <a:ln w="38100">
              <a:solidFill>
                <a:srgbClr val="33CCFF"/>
              </a:solidFill>
              <a:round/>
            </a:ln>
          </p:spPr>
          <p:txBody>
            <a:bodyPr/>
            <a:lstStyle/>
            <a:p>
              <a:endParaRPr lang="en-US"/>
            </a:p>
          </p:txBody>
        </p:sp>
        <p:sp>
          <p:nvSpPr>
            <p:cNvPr id="395355" name="Line 91"/>
            <p:cNvSpPr>
              <a:spLocks noChangeShapeType="1"/>
            </p:cNvSpPr>
            <p:nvPr/>
          </p:nvSpPr>
          <p:spPr bwMode="auto">
            <a:xfrm rot="-616103" flipH="1" flipV="1">
              <a:off x="3264" y="3244"/>
              <a:ext cx="113" cy="65"/>
            </a:xfrm>
            <a:prstGeom prst="line">
              <a:avLst/>
            </a:prstGeom>
            <a:noFill/>
            <a:ln w="38100">
              <a:solidFill>
                <a:srgbClr val="33CCFF"/>
              </a:solidFill>
              <a:round/>
            </a:ln>
          </p:spPr>
          <p:txBody>
            <a:bodyPr/>
            <a:lstStyle/>
            <a:p>
              <a:endParaRPr lang="en-US"/>
            </a:p>
          </p:txBody>
        </p:sp>
        <p:sp>
          <p:nvSpPr>
            <p:cNvPr id="395365" name="Oval 101"/>
            <p:cNvSpPr>
              <a:spLocks noChangeArrowheads="1"/>
            </p:cNvSpPr>
            <p:nvPr/>
          </p:nvSpPr>
          <p:spPr bwMode="auto">
            <a:xfrm>
              <a:off x="3086" y="3247"/>
              <a:ext cx="491" cy="476"/>
            </a:xfrm>
            <a:prstGeom prst="ellipse">
              <a:avLst/>
            </a:prstGeom>
            <a:noFill/>
            <a:ln w="38100">
              <a:solidFill>
                <a:srgbClr val="00CCFF"/>
              </a:solidFill>
              <a:round/>
            </a:ln>
          </p:spPr>
          <p:txBody>
            <a:bodyPr/>
            <a:lstStyle/>
            <a:p>
              <a:endParaRPr lang="en-US"/>
            </a:p>
          </p:txBody>
        </p:sp>
      </p:grpSp>
      <p:grpSp>
        <p:nvGrpSpPr>
          <p:cNvPr id="395369" name="Group 105"/>
          <p:cNvGrpSpPr/>
          <p:nvPr/>
        </p:nvGrpSpPr>
        <p:grpSpPr bwMode="auto">
          <a:xfrm>
            <a:off x="7172325" y="3656013"/>
            <a:ext cx="779463" cy="758825"/>
            <a:chOff x="3678" y="2303"/>
            <a:chExt cx="491" cy="478"/>
          </a:xfrm>
        </p:grpSpPr>
        <p:sp>
          <p:nvSpPr>
            <p:cNvPr id="395370" name="Line 106"/>
            <p:cNvSpPr>
              <a:spLocks noChangeShapeType="1"/>
            </p:cNvSpPr>
            <p:nvPr/>
          </p:nvSpPr>
          <p:spPr bwMode="auto">
            <a:xfrm>
              <a:off x="3703" y="2780"/>
              <a:ext cx="457" cy="1"/>
            </a:xfrm>
            <a:prstGeom prst="line">
              <a:avLst/>
            </a:prstGeom>
            <a:noFill/>
            <a:ln w="38100">
              <a:solidFill>
                <a:srgbClr val="00CCFF"/>
              </a:solidFill>
              <a:round/>
            </a:ln>
          </p:spPr>
          <p:txBody>
            <a:bodyPr/>
            <a:lstStyle/>
            <a:p>
              <a:endParaRPr lang="en-US"/>
            </a:p>
          </p:txBody>
        </p:sp>
        <p:sp>
          <p:nvSpPr>
            <p:cNvPr id="395371" name="Oval 107"/>
            <p:cNvSpPr>
              <a:spLocks noChangeArrowheads="1"/>
            </p:cNvSpPr>
            <p:nvPr/>
          </p:nvSpPr>
          <p:spPr bwMode="auto">
            <a:xfrm>
              <a:off x="3678" y="2303"/>
              <a:ext cx="491" cy="476"/>
            </a:xfrm>
            <a:prstGeom prst="ellipse">
              <a:avLst/>
            </a:prstGeom>
            <a:noFill/>
            <a:ln w="38100">
              <a:solidFill>
                <a:srgbClr val="00CCFF"/>
              </a:solidFill>
              <a:round/>
            </a:ln>
          </p:spPr>
          <p:txBody>
            <a:bodyPr/>
            <a:lstStyle/>
            <a:p>
              <a:endParaRPr lang="en-US"/>
            </a:p>
          </p:txBody>
        </p:sp>
      </p:grpSp>
      <p:grpSp>
        <p:nvGrpSpPr>
          <p:cNvPr id="395372" name="Group 108"/>
          <p:cNvGrpSpPr/>
          <p:nvPr/>
        </p:nvGrpSpPr>
        <p:grpSpPr bwMode="auto">
          <a:xfrm>
            <a:off x="2943225" y="5154613"/>
            <a:ext cx="779463" cy="758825"/>
            <a:chOff x="3678" y="2303"/>
            <a:chExt cx="491" cy="478"/>
          </a:xfrm>
        </p:grpSpPr>
        <p:sp>
          <p:nvSpPr>
            <p:cNvPr id="395373" name="Line 109"/>
            <p:cNvSpPr>
              <a:spLocks noChangeShapeType="1"/>
            </p:cNvSpPr>
            <p:nvPr/>
          </p:nvSpPr>
          <p:spPr bwMode="auto">
            <a:xfrm>
              <a:off x="3703" y="2780"/>
              <a:ext cx="457" cy="1"/>
            </a:xfrm>
            <a:prstGeom prst="line">
              <a:avLst/>
            </a:prstGeom>
            <a:noFill/>
            <a:ln w="38100">
              <a:solidFill>
                <a:srgbClr val="00CCFF"/>
              </a:solidFill>
              <a:round/>
            </a:ln>
          </p:spPr>
          <p:txBody>
            <a:bodyPr/>
            <a:lstStyle/>
            <a:p>
              <a:endParaRPr lang="en-US"/>
            </a:p>
          </p:txBody>
        </p:sp>
        <p:sp>
          <p:nvSpPr>
            <p:cNvPr id="395374" name="Oval 110"/>
            <p:cNvSpPr>
              <a:spLocks noChangeArrowheads="1"/>
            </p:cNvSpPr>
            <p:nvPr/>
          </p:nvSpPr>
          <p:spPr bwMode="auto">
            <a:xfrm>
              <a:off x="3678" y="2303"/>
              <a:ext cx="491" cy="476"/>
            </a:xfrm>
            <a:prstGeom prst="ellipse">
              <a:avLst/>
            </a:prstGeom>
            <a:noFill/>
            <a:ln w="38100">
              <a:solidFill>
                <a:srgbClr val="00CCFF"/>
              </a:solidFill>
              <a:round/>
            </a:ln>
          </p:spPr>
          <p:txBody>
            <a:bodyPr/>
            <a:lstStyle/>
            <a:p>
              <a:endParaRPr lang="en-US"/>
            </a:p>
          </p:txBody>
        </p:sp>
      </p:gr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7336" name="Rectangle 24"/>
          <p:cNvSpPr>
            <a:spLocks noGrp="1" noChangeArrowheads="1"/>
          </p:cNvSpPr>
          <p:nvPr>
            <p:ph idx="1"/>
          </p:nvPr>
        </p:nvSpPr>
        <p:spPr>
          <a:noFill/>
        </p:spPr>
        <p:txBody>
          <a:bodyPr/>
          <a:lstStyle/>
          <a:p>
            <a:r>
              <a:rPr lang="en-US" altLang="zh-CN" dirty="0">
                <a:solidFill>
                  <a:schemeClr val="folHlink"/>
                </a:solidFill>
                <a:ea typeface="宋体" panose="02010600030101010101" pitchFamily="2" charset="-122"/>
              </a:rPr>
              <a:t>Supplement the Use-Case Descriptions</a:t>
            </a:r>
            <a:endParaRPr lang="en-US" altLang="zh-CN" dirty="0">
              <a:solidFill>
                <a:schemeClr val="folHlink"/>
              </a:solidFill>
              <a:ea typeface="宋体" panose="02010600030101010101" pitchFamily="2" charset="-122"/>
            </a:endParaRPr>
          </a:p>
          <a:p>
            <a:r>
              <a:rPr lang="en-US" altLang="zh-CN" dirty="0">
                <a:solidFill>
                  <a:schemeClr val="folHlink"/>
                </a:solidFill>
                <a:ea typeface="宋体" panose="02010600030101010101" pitchFamily="2" charset="-122"/>
              </a:rPr>
              <a:t>For each Use-Case Realization </a:t>
            </a:r>
            <a:endParaRPr lang="en-US" altLang="zh-CN" dirty="0">
              <a:solidFill>
                <a:schemeClr val="folHlink"/>
              </a:solidFill>
              <a:ea typeface="宋体" panose="02010600030101010101" pitchFamily="2" charset="-122"/>
            </a:endParaRPr>
          </a:p>
          <a:p>
            <a:pPr lvl="1"/>
            <a:r>
              <a:rPr lang="en-US" altLang="zh-CN" dirty="0">
                <a:solidFill>
                  <a:schemeClr val="folHlink"/>
                </a:solidFill>
                <a:ea typeface="宋体" panose="02010600030101010101" pitchFamily="2" charset="-122"/>
              </a:rPr>
              <a:t>Find Classes from Use-Case Behavior </a:t>
            </a:r>
            <a:endParaRPr lang="en-US" altLang="zh-CN" dirty="0">
              <a:solidFill>
                <a:schemeClr val="folHlink"/>
              </a:solidFill>
              <a:ea typeface="宋体" panose="02010600030101010101" pitchFamily="2" charset="-122"/>
            </a:endParaRPr>
          </a:p>
          <a:p>
            <a:pPr lvl="1"/>
            <a:r>
              <a:rPr lang="en-US" altLang="zh-CN" dirty="0">
                <a:ea typeface="宋体" panose="02010600030101010101" pitchFamily="2" charset="-122"/>
              </a:rPr>
              <a:t>Distribute Use-Case Behavior to Classes </a:t>
            </a:r>
            <a:endParaRPr lang="en-US" altLang="zh-CN" dirty="0">
              <a:ea typeface="宋体" panose="02010600030101010101" pitchFamily="2" charset="-122"/>
            </a:endParaRPr>
          </a:p>
          <a:p>
            <a:r>
              <a:rPr lang="en-US" altLang="zh-CN" dirty="0">
                <a:solidFill>
                  <a:schemeClr val="folHlink"/>
                </a:solidFill>
                <a:ea typeface="宋体" panose="02010600030101010101" pitchFamily="2" charset="-122"/>
              </a:rPr>
              <a:t>For each resulting analysis class </a:t>
            </a:r>
            <a:endParaRPr lang="en-US" altLang="zh-CN" dirty="0">
              <a:solidFill>
                <a:schemeClr val="folHlink"/>
              </a:solidFill>
              <a:ea typeface="宋体" panose="02010600030101010101" pitchFamily="2" charset="-122"/>
            </a:endParaRPr>
          </a:p>
          <a:p>
            <a:pPr lvl="1"/>
            <a:r>
              <a:rPr lang="en-US" altLang="zh-CN" dirty="0">
                <a:solidFill>
                  <a:schemeClr val="folHlink"/>
                </a:solidFill>
                <a:ea typeface="宋体" panose="02010600030101010101" pitchFamily="2" charset="-122"/>
              </a:rPr>
              <a:t>Describe Responsibilities </a:t>
            </a:r>
            <a:endParaRPr lang="en-US" altLang="zh-CN" dirty="0">
              <a:solidFill>
                <a:schemeClr val="folHlink"/>
              </a:solidFill>
              <a:ea typeface="宋体" panose="02010600030101010101" pitchFamily="2" charset="-122"/>
            </a:endParaRPr>
          </a:p>
          <a:p>
            <a:pPr lvl="1"/>
            <a:r>
              <a:rPr lang="en-US" altLang="zh-CN" dirty="0">
                <a:solidFill>
                  <a:schemeClr val="folHlink"/>
                </a:solidFill>
                <a:ea typeface="宋体" panose="02010600030101010101" pitchFamily="2" charset="-122"/>
              </a:rPr>
              <a:t>Describe Attributes and Associations </a:t>
            </a:r>
            <a:endParaRPr lang="en-US" altLang="zh-CN" dirty="0">
              <a:solidFill>
                <a:schemeClr val="folHlink"/>
              </a:solidFill>
              <a:ea typeface="宋体" panose="02010600030101010101" pitchFamily="2" charset="-122"/>
            </a:endParaRPr>
          </a:p>
          <a:p>
            <a:pPr lvl="1"/>
            <a:r>
              <a:rPr lang="en-US" altLang="zh-CN" dirty="0">
                <a:solidFill>
                  <a:schemeClr val="folHlink"/>
                </a:solidFill>
                <a:ea typeface="宋体" panose="02010600030101010101" pitchFamily="2" charset="-122"/>
              </a:rPr>
              <a:t>Qualify Analysis Mechanisms </a:t>
            </a:r>
            <a:endParaRPr lang="en-US" altLang="zh-CN" dirty="0">
              <a:solidFill>
                <a:schemeClr val="folHlink"/>
              </a:solidFill>
              <a:ea typeface="宋体" panose="02010600030101010101" pitchFamily="2" charset="-122"/>
            </a:endParaRPr>
          </a:p>
          <a:p>
            <a:r>
              <a:rPr lang="en-US" altLang="zh-CN" dirty="0">
                <a:solidFill>
                  <a:schemeClr val="folHlink"/>
                </a:solidFill>
                <a:ea typeface="宋体" panose="02010600030101010101" pitchFamily="2" charset="-122"/>
              </a:rPr>
              <a:t>Unify Analysis Classes</a:t>
            </a:r>
            <a:endParaRPr lang="en-US" altLang="zh-CN" dirty="0">
              <a:solidFill>
                <a:schemeClr val="folHlink"/>
              </a:solidFill>
              <a:ea typeface="宋体" panose="02010600030101010101" pitchFamily="2" charset="-122"/>
            </a:endParaRPr>
          </a:p>
          <a:p>
            <a:r>
              <a:rPr lang="en-US" altLang="zh-CN" dirty="0">
                <a:solidFill>
                  <a:schemeClr val="folHlink"/>
                </a:solidFill>
                <a:ea typeface="宋体" panose="02010600030101010101" pitchFamily="2" charset="-122"/>
              </a:rPr>
              <a:t>Checkpoints</a:t>
            </a:r>
            <a:endParaRPr lang="en-US" altLang="zh-CN" dirty="0">
              <a:solidFill>
                <a:schemeClr val="folHlink"/>
              </a:solidFill>
              <a:ea typeface="宋体" panose="02010600030101010101" pitchFamily="2" charset="-122"/>
            </a:endParaRPr>
          </a:p>
        </p:txBody>
      </p:sp>
      <p:sp>
        <p:nvSpPr>
          <p:cNvPr id="397316" name="Rectangle 4"/>
          <p:cNvSpPr>
            <a:spLocks noGrp="1" noChangeArrowheads="1"/>
          </p:cNvSpPr>
          <p:nvPr>
            <p:ph type="title"/>
          </p:nvPr>
        </p:nvSpPr>
        <p:spPr/>
        <p:txBody>
          <a:bodyPr/>
          <a:lstStyle/>
          <a:p>
            <a:r>
              <a:rPr lang="en-US" altLang="zh-CN">
                <a:ea typeface="宋体" panose="02010600030101010101" pitchFamily="2" charset="-122"/>
              </a:rPr>
              <a:t>Use-Case Analysis Steps</a:t>
            </a:r>
            <a:endParaRPr lang="en-US" altLang="zh-CN">
              <a:ea typeface="宋体" panose="02010600030101010101" pitchFamily="2" charset="-122"/>
            </a:endParaRPr>
          </a:p>
        </p:txBody>
      </p:sp>
      <p:sp>
        <p:nvSpPr>
          <p:cNvPr id="397337" name="AutoShape 25"/>
          <p:cNvSpPr>
            <a:spLocks noChangeArrowheads="1"/>
          </p:cNvSpPr>
          <p:nvPr/>
        </p:nvSpPr>
        <p:spPr bwMode="auto">
          <a:xfrm>
            <a:off x="515995" y="2804853"/>
            <a:ext cx="352425" cy="381000"/>
          </a:xfrm>
          <a:prstGeom prst="star5">
            <a:avLst/>
          </a:prstGeom>
          <a:solidFill>
            <a:srgbClr val="FFFF99"/>
          </a:solidFill>
          <a:ln w="12700">
            <a:solidFill>
              <a:schemeClr val="bg2"/>
            </a:solidFill>
            <a:miter lim="800000"/>
          </a:ln>
          <a:effectLst/>
        </p:spPr>
        <p:txBody>
          <a:bodyPr wrap="none" lIns="107950" tIns="53975" rIns="107950" bIns="53975" anchor="ctr"/>
          <a:lstStyle/>
          <a:p>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442" name="Rectangle 82"/>
          <p:cNvSpPr>
            <a:spLocks noGrp="1" noChangeArrowheads="1"/>
          </p:cNvSpPr>
          <p:nvPr>
            <p:ph idx="1"/>
          </p:nvPr>
        </p:nvSpPr>
        <p:spPr/>
        <p:txBody>
          <a:bodyPr/>
          <a:lstStyle/>
          <a:p>
            <a:r>
              <a:rPr lang="en-US" altLang="zh-CN">
                <a:ea typeface="宋体" panose="02010600030101010101" pitchFamily="2" charset="-122"/>
              </a:rPr>
              <a:t>For each use-case flow of events: </a:t>
            </a:r>
            <a:endParaRPr lang="en-US" altLang="zh-CN">
              <a:ea typeface="宋体" panose="02010600030101010101" pitchFamily="2" charset="-122"/>
            </a:endParaRPr>
          </a:p>
          <a:p>
            <a:pPr lvl="1"/>
            <a:r>
              <a:rPr lang="en-US" altLang="zh-CN">
                <a:ea typeface="宋体" panose="02010600030101010101" pitchFamily="2" charset="-122"/>
              </a:rPr>
              <a:t>Identify analysis classes </a:t>
            </a:r>
            <a:endParaRPr lang="en-US" altLang="zh-CN">
              <a:ea typeface="宋体" panose="02010600030101010101" pitchFamily="2" charset="-122"/>
            </a:endParaRPr>
          </a:p>
          <a:p>
            <a:pPr lvl="1"/>
            <a:r>
              <a:rPr lang="en-US" altLang="zh-CN">
                <a:ea typeface="宋体" panose="02010600030101010101" pitchFamily="2" charset="-122"/>
              </a:rPr>
              <a:t>Allocate use-case responsibilities to analysis classes</a:t>
            </a:r>
            <a:endParaRPr lang="en-US" altLang="zh-CN">
              <a:ea typeface="宋体" panose="02010600030101010101" pitchFamily="2" charset="-122"/>
            </a:endParaRPr>
          </a:p>
          <a:p>
            <a:pPr lvl="1"/>
            <a:r>
              <a:rPr lang="en-US" altLang="zh-CN">
                <a:ea typeface="宋体" panose="02010600030101010101" pitchFamily="2" charset="-122"/>
              </a:rPr>
              <a:t>Model analysis class interactions in Interaction diagrams</a:t>
            </a:r>
            <a:endParaRPr lang="en-US" altLang="zh-CN">
              <a:ea typeface="宋体" panose="02010600030101010101" pitchFamily="2" charset="-122"/>
            </a:endParaRPr>
          </a:p>
        </p:txBody>
      </p:sp>
      <p:sp>
        <p:nvSpPr>
          <p:cNvPr id="399441" name="Rectangle 81"/>
          <p:cNvSpPr>
            <a:spLocks noGrp="1" noChangeArrowheads="1"/>
          </p:cNvSpPr>
          <p:nvPr>
            <p:ph type="title"/>
          </p:nvPr>
        </p:nvSpPr>
        <p:spPr/>
        <p:txBody>
          <a:bodyPr>
            <a:normAutofit fontScale="90000"/>
          </a:bodyPr>
          <a:lstStyle/>
          <a:p>
            <a:r>
              <a:rPr lang="en-US" altLang="zh-CN">
                <a:ea typeface="宋体" panose="02010600030101010101" pitchFamily="2" charset="-122"/>
              </a:rPr>
              <a:t>Distribute Use-Case Behavior to Classes</a:t>
            </a:r>
            <a:endParaRPr lang="en-US" altLang="zh-CN">
              <a:ea typeface="宋体" panose="02010600030101010101" pitchFamily="2" charset="-122"/>
            </a:endParaRPr>
          </a:p>
        </p:txBody>
      </p:sp>
      <p:sp>
        <p:nvSpPr>
          <p:cNvPr id="399383" name="Text Box 23"/>
          <p:cNvSpPr txBox="1">
            <a:spLocks noChangeArrowheads="1"/>
          </p:cNvSpPr>
          <p:nvPr/>
        </p:nvSpPr>
        <p:spPr bwMode="auto">
          <a:xfrm>
            <a:off x="469900" y="5943600"/>
            <a:ext cx="1828800" cy="366713"/>
          </a:xfrm>
          <a:prstGeom prst="rect">
            <a:avLst/>
          </a:prstGeom>
          <a:noFill/>
          <a:ln w="12700">
            <a:noFill/>
            <a:miter lim="800000"/>
            <a:headEnd type="none" w="sm" len="sm"/>
            <a:tailEnd type="none" w="lg" len="lg"/>
          </a:ln>
          <a:effectLst/>
        </p:spPr>
        <p:txBody>
          <a:bodyPr>
            <a:spAutoFit/>
          </a:bodyPr>
          <a:lstStyle/>
          <a:p>
            <a:pPr algn="ctr">
              <a:spcBef>
                <a:spcPct val="50000"/>
              </a:spcBef>
            </a:pPr>
            <a:r>
              <a:rPr lang="en-US" altLang="zh-CN" sz="1800">
                <a:solidFill>
                  <a:srgbClr val="00CCFF"/>
                </a:solidFill>
                <a:ea typeface="宋体" panose="02010600030101010101" pitchFamily="2" charset="-122"/>
              </a:rPr>
              <a:t>Use Case</a:t>
            </a:r>
            <a:endParaRPr lang="en-US" altLang="zh-CN" sz="1800">
              <a:solidFill>
                <a:srgbClr val="00CCFF"/>
              </a:solidFill>
              <a:ea typeface="宋体" panose="02010600030101010101" pitchFamily="2" charset="-122"/>
            </a:endParaRPr>
          </a:p>
        </p:txBody>
      </p:sp>
      <p:sp>
        <p:nvSpPr>
          <p:cNvPr id="399571" name="Oval 211"/>
          <p:cNvSpPr>
            <a:spLocks noChangeArrowheads="1"/>
          </p:cNvSpPr>
          <p:nvPr/>
        </p:nvSpPr>
        <p:spPr bwMode="auto">
          <a:xfrm>
            <a:off x="3057525" y="3500438"/>
            <a:ext cx="5338763" cy="2933700"/>
          </a:xfrm>
          <a:prstGeom prst="ellipse">
            <a:avLst/>
          </a:prstGeom>
          <a:noFill/>
          <a:ln w="28575">
            <a:solidFill>
              <a:schemeClr val="folHlink"/>
            </a:solidFill>
            <a:prstDash val="dash"/>
            <a:round/>
            <a:headEnd type="none" w="sm" len="sm"/>
            <a:tailEnd type="none" w="lg" len="lg"/>
          </a:ln>
          <a:effectLst/>
        </p:spPr>
        <p:txBody>
          <a:bodyPr wrap="none" anchor="ctr"/>
          <a:lstStyle/>
          <a:p>
            <a:endParaRPr lang="en-US"/>
          </a:p>
        </p:txBody>
      </p:sp>
      <p:grpSp>
        <p:nvGrpSpPr>
          <p:cNvPr id="399572" name="Group 212"/>
          <p:cNvGrpSpPr/>
          <p:nvPr/>
        </p:nvGrpSpPr>
        <p:grpSpPr bwMode="auto">
          <a:xfrm>
            <a:off x="4852988" y="5273675"/>
            <a:ext cx="1797050" cy="1195388"/>
            <a:chOff x="3231" y="2968"/>
            <a:chExt cx="1132" cy="753"/>
          </a:xfrm>
        </p:grpSpPr>
        <p:grpSp>
          <p:nvGrpSpPr>
            <p:cNvPr id="399573" name="Group 213"/>
            <p:cNvGrpSpPr/>
            <p:nvPr/>
          </p:nvGrpSpPr>
          <p:grpSpPr bwMode="auto">
            <a:xfrm>
              <a:off x="3393" y="2968"/>
              <a:ext cx="808" cy="511"/>
              <a:chOff x="1309" y="1072"/>
              <a:chExt cx="1245" cy="766"/>
            </a:xfrm>
          </p:grpSpPr>
          <p:grpSp>
            <p:nvGrpSpPr>
              <p:cNvPr id="399574" name="Group 214"/>
              <p:cNvGrpSpPr/>
              <p:nvPr/>
            </p:nvGrpSpPr>
            <p:grpSpPr bwMode="auto">
              <a:xfrm>
                <a:off x="1309" y="1231"/>
                <a:ext cx="302" cy="175"/>
                <a:chOff x="144" y="1440"/>
                <a:chExt cx="881" cy="510"/>
              </a:xfrm>
            </p:grpSpPr>
            <p:sp>
              <p:nvSpPr>
                <p:cNvPr id="399575" name="Rectangle 215"/>
                <p:cNvSpPr>
                  <a:spLocks noChangeArrowheads="1"/>
                </p:cNvSpPr>
                <p:nvPr/>
              </p:nvSpPr>
              <p:spPr bwMode="auto">
                <a:xfrm>
                  <a:off x="144" y="1440"/>
                  <a:ext cx="881" cy="510"/>
                </a:xfrm>
                <a:prstGeom prst="rect">
                  <a:avLst/>
                </a:prstGeom>
                <a:noFill/>
                <a:ln w="28575">
                  <a:solidFill>
                    <a:schemeClr val="tx1"/>
                  </a:solidFill>
                  <a:miter lim="800000"/>
                  <a:headEnd type="none" w="sm" len="sm"/>
                  <a:tailEnd type="none" w="lg" len="lg"/>
                </a:ln>
                <a:effectLst/>
              </p:spPr>
              <p:txBody>
                <a:bodyPr wrap="none" lIns="0" tIns="0" rIns="0" bIns="0" anchor="ctr">
                  <a:spAutoFit/>
                </a:bodyPr>
                <a:lstStyle/>
                <a:p>
                  <a:endParaRPr lang="en-US"/>
                </a:p>
              </p:txBody>
            </p:sp>
            <p:sp>
              <p:nvSpPr>
                <p:cNvPr id="399576" name="Line 216"/>
                <p:cNvSpPr>
                  <a:spLocks noChangeShapeType="1"/>
                </p:cNvSpPr>
                <p:nvPr/>
              </p:nvSpPr>
              <p:spPr bwMode="auto">
                <a:xfrm>
                  <a:off x="144" y="1810"/>
                  <a:ext cx="881" cy="0"/>
                </a:xfrm>
                <a:prstGeom prst="line">
                  <a:avLst/>
                </a:prstGeom>
                <a:noFill/>
                <a:ln w="28575">
                  <a:solidFill>
                    <a:schemeClr val="tx1"/>
                  </a:solidFill>
                  <a:round/>
                  <a:headEnd type="none" w="sm" len="sm"/>
                  <a:tailEnd type="none" w="lg" len="lg"/>
                </a:ln>
                <a:effectLst/>
              </p:spPr>
              <p:txBody>
                <a:bodyPr wrap="none" lIns="0" tIns="0" rIns="0" bIns="0" anchor="ctr">
                  <a:spAutoFit/>
                </a:bodyPr>
                <a:lstStyle/>
                <a:p>
                  <a:endParaRPr lang="en-US"/>
                </a:p>
              </p:txBody>
            </p:sp>
            <p:sp>
              <p:nvSpPr>
                <p:cNvPr id="399577" name="Line 217"/>
                <p:cNvSpPr>
                  <a:spLocks noChangeShapeType="1"/>
                </p:cNvSpPr>
                <p:nvPr/>
              </p:nvSpPr>
              <p:spPr bwMode="auto">
                <a:xfrm>
                  <a:off x="144" y="1680"/>
                  <a:ext cx="881" cy="0"/>
                </a:xfrm>
                <a:prstGeom prst="line">
                  <a:avLst/>
                </a:prstGeom>
                <a:noFill/>
                <a:ln w="28575">
                  <a:solidFill>
                    <a:schemeClr val="tx1"/>
                  </a:solidFill>
                  <a:round/>
                  <a:headEnd type="none" w="sm" len="sm"/>
                  <a:tailEnd type="none" w="lg" len="lg"/>
                </a:ln>
                <a:effectLst/>
              </p:spPr>
              <p:txBody>
                <a:bodyPr lIns="0" tIns="0" rIns="0" bIns="0" anchor="ctr">
                  <a:spAutoFit/>
                </a:bodyPr>
                <a:lstStyle/>
                <a:p>
                  <a:endParaRPr lang="en-US"/>
                </a:p>
              </p:txBody>
            </p:sp>
          </p:grpSp>
          <p:grpSp>
            <p:nvGrpSpPr>
              <p:cNvPr id="399578" name="Group 218"/>
              <p:cNvGrpSpPr/>
              <p:nvPr/>
            </p:nvGrpSpPr>
            <p:grpSpPr bwMode="auto">
              <a:xfrm>
                <a:off x="1950" y="1072"/>
                <a:ext cx="302" cy="175"/>
                <a:chOff x="144" y="1440"/>
                <a:chExt cx="881" cy="510"/>
              </a:xfrm>
            </p:grpSpPr>
            <p:sp>
              <p:nvSpPr>
                <p:cNvPr id="399579" name="Rectangle 219"/>
                <p:cNvSpPr>
                  <a:spLocks noChangeArrowheads="1"/>
                </p:cNvSpPr>
                <p:nvPr/>
              </p:nvSpPr>
              <p:spPr bwMode="auto">
                <a:xfrm>
                  <a:off x="144" y="1440"/>
                  <a:ext cx="881" cy="510"/>
                </a:xfrm>
                <a:prstGeom prst="rect">
                  <a:avLst/>
                </a:prstGeom>
                <a:noFill/>
                <a:ln w="28575">
                  <a:solidFill>
                    <a:schemeClr val="tx1"/>
                  </a:solidFill>
                  <a:miter lim="800000"/>
                  <a:headEnd type="none" w="sm" len="sm"/>
                  <a:tailEnd type="none" w="lg" len="lg"/>
                </a:ln>
                <a:effectLst/>
              </p:spPr>
              <p:txBody>
                <a:bodyPr wrap="none" lIns="0" tIns="0" rIns="0" bIns="0" anchor="ctr">
                  <a:spAutoFit/>
                </a:bodyPr>
                <a:lstStyle/>
                <a:p>
                  <a:endParaRPr lang="en-US"/>
                </a:p>
              </p:txBody>
            </p:sp>
            <p:sp>
              <p:nvSpPr>
                <p:cNvPr id="399580" name="Line 220"/>
                <p:cNvSpPr>
                  <a:spLocks noChangeShapeType="1"/>
                </p:cNvSpPr>
                <p:nvPr/>
              </p:nvSpPr>
              <p:spPr bwMode="auto">
                <a:xfrm>
                  <a:off x="144" y="1810"/>
                  <a:ext cx="881" cy="0"/>
                </a:xfrm>
                <a:prstGeom prst="line">
                  <a:avLst/>
                </a:prstGeom>
                <a:noFill/>
                <a:ln w="28575">
                  <a:solidFill>
                    <a:schemeClr val="tx1"/>
                  </a:solidFill>
                  <a:round/>
                  <a:headEnd type="none" w="sm" len="sm"/>
                  <a:tailEnd type="none" w="lg" len="lg"/>
                </a:ln>
                <a:effectLst/>
              </p:spPr>
              <p:txBody>
                <a:bodyPr wrap="none" lIns="0" tIns="0" rIns="0" bIns="0" anchor="ctr">
                  <a:spAutoFit/>
                </a:bodyPr>
                <a:lstStyle/>
                <a:p>
                  <a:endParaRPr lang="en-US"/>
                </a:p>
              </p:txBody>
            </p:sp>
            <p:sp>
              <p:nvSpPr>
                <p:cNvPr id="399581" name="Line 221"/>
                <p:cNvSpPr>
                  <a:spLocks noChangeShapeType="1"/>
                </p:cNvSpPr>
                <p:nvPr/>
              </p:nvSpPr>
              <p:spPr bwMode="auto">
                <a:xfrm>
                  <a:off x="144" y="1680"/>
                  <a:ext cx="881" cy="0"/>
                </a:xfrm>
                <a:prstGeom prst="line">
                  <a:avLst/>
                </a:prstGeom>
                <a:noFill/>
                <a:ln w="28575">
                  <a:solidFill>
                    <a:schemeClr val="tx1"/>
                  </a:solidFill>
                  <a:round/>
                  <a:headEnd type="none" w="sm" len="sm"/>
                  <a:tailEnd type="none" w="lg" len="lg"/>
                </a:ln>
                <a:effectLst/>
              </p:spPr>
              <p:txBody>
                <a:bodyPr lIns="0" tIns="0" rIns="0" bIns="0" anchor="ctr">
                  <a:spAutoFit/>
                </a:bodyPr>
                <a:lstStyle/>
                <a:p>
                  <a:endParaRPr lang="en-US"/>
                </a:p>
              </p:txBody>
            </p:sp>
          </p:grpSp>
          <p:grpSp>
            <p:nvGrpSpPr>
              <p:cNvPr id="399582" name="Group 222"/>
              <p:cNvGrpSpPr/>
              <p:nvPr/>
            </p:nvGrpSpPr>
            <p:grpSpPr bwMode="auto">
              <a:xfrm>
                <a:off x="1648" y="1663"/>
                <a:ext cx="302" cy="175"/>
                <a:chOff x="144" y="1440"/>
                <a:chExt cx="881" cy="510"/>
              </a:xfrm>
            </p:grpSpPr>
            <p:sp>
              <p:nvSpPr>
                <p:cNvPr id="399583" name="Rectangle 223"/>
                <p:cNvSpPr>
                  <a:spLocks noChangeArrowheads="1"/>
                </p:cNvSpPr>
                <p:nvPr/>
              </p:nvSpPr>
              <p:spPr bwMode="auto">
                <a:xfrm>
                  <a:off x="144" y="1440"/>
                  <a:ext cx="881" cy="510"/>
                </a:xfrm>
                <a:prstGeom prst="rect">
                  <a:avLst/>
                </a:prstGeom>
                <a:noFill/>
                <a:ln w="28575">
                  <a:solidFill>
                    <a:schemeClr val="tx1"/>
                  </a:solidFill>
                  <a:miter lim="800000"/>
                  <a:headEnd type="none" w="sm" len="sm"/>
                  <a:tailEnd type="none" w="lg" len="lg"/>
                </a:ln>
                <a:effectLst/>
              </p:spPr>
              <p:txBody>
                <a:bodyPr wrap="none" lIns="0" tIns="0" rIns="0" bIns="0" anchor="ctr">
                  <a:spAutoFit/>
                </a:bodyPr>
                <a:lstStyle/>
                <a:p>
                  <a:endParaRPr lang="en-US"/>
                </a:p>
              </p:txBody>
            </p:sp>
            <p:sp>
              <p:nvSpPr>
                <p:cNvPr id="399584" name="Line 224"/>
                <p:cNvSpPr>
                  <a:spLocks noChangeShapeType="1"/>
                </p:cNvSpPr>
                <p:nvPr/>
              </p:nvSpPr>
              <p:spPr bwMode="auto">
                <a:xfrm>
                  <a:off x="144" y="1810"/>
                  <a:ext cx="881" cy="0"/>
                </a:xfrm>
                <a:prstGeom prst="line">
                  <a:avLst/>
                </a:prstGeom>
                <a:noFill/>
                <a:ln w="28575">
                  <a:solidFill>
                    <a:schemeClr val="tx1"/>
                  </a:solidFill>
                  <a:round/>
                  <a:headEnd type="none" w="sm" len="sm"/>
                  <a:tailEnd type="none" w="lg" len="lg"/>
                </a:ln>
                <a:effectLst/>
              </p:spPr>
              <p:txBody>
                <a:bodyPr wrap="none" lIns="0" tIns="0" rIns="0" bIns="0" anchor="ctr">
                  <a:spAutoFit/>
                </a:bodyPr>
                <a:lstStyle/>
                <a:p>
                  <a:endParaRPr lang="en-US"/>
                </a:p>
              </p:txBody>
            </p:sp>
            <p:sp>
              <p:nvSpPr>
                <p:cNvPr id="399585" name="Line 225"/>
                <p:cNvSpPr>
                  <a:spLocks noChangeShapeType="1"/>
                </p:cNvSpPr>
                <p:nvPr/>
              </p:nvSpPr>
              <p:spPr bwMode="auto">
                <a:xfrm>
                  <a:off x="144" y="1680"/>
                  <a:ext cx="881" cy="0"/>
                </a:xfrm>
                <a:prstGeom prst="line">
                  <a:avLst/>
                </a:prstGeom>
                <a:noFill/>
                <a:ln w="28575">
                  <a:solidFill>
                    <a:schemeClr val="tx1"/>
                  </a:solidFill>
                  <a:round/>
                  <a:headEnd type="none" w="sm" len="sm"/>
                  <a:tailEnd type="none" w="lg" len="lg"/>
                </a:ln>
                <a:effectLst/>
              </p:spPr>
              <p:txBody>
                <a:bodyPr lIns="0" tIns="0" rIns="0" bIns="0" anchor="ctr">
                  <a:spAutoFit/>
                </a:bodyPr>
                <a:lstStyle/>
                <a:p>
                  <a:endParaRPr lang="en-US"/>
                </a:p>
              </p:txBody>
            </p:sp>
          </p:grpSp>
          <p:grpSp>
            <p:nvGrpSpPr>
              <p:cNvPr id="399586" name="Group 226"/>
              <p:cNvGrpSpPr/>
              <p:nvPr/>
            </p:nvGrpSpPr>
            <p:grpSpPr bwMode="auto">
              <a:xfrm>
                <a:off x="2252" y="1581"/>
                <a:ext cx="302" cy="175"/>
                <a:chOff x="144" y="1440"/>
                <a:chExt cx="881" cy="510"/>
              </a:xfrm>
            </p:grpSpPr>
            <p:sp>
              <p:nvSpPr>
                <p:cNvPr id="399587" name="Rectangle 227"/>
                <p:cNvSpPr>
                  <a:spLocks noChangeArrowheads="1"/>
                </p:cNvSpPr>
                <p:nvPr/>
              </p:nvSpPr>
              <p:spPr bwMode="auto">
                <a:xfrm>
                  <a:off x="144" y="1440"/>
                  <a:ext cx="881" cy="510"/>
                </a:xfrm>
                <a:prstGeom prst="rect">
                  <a:avLst/>
                </a:prstGeom>
                <a:noFill/>
                <a:ln w="28575">
                  <a:solidFill>
                    <a:schemeClr val="tx1"/>
                  </a:solidFill>
                  <a:miter lim="800000"/>
                  <a:headEnd type="none" w="sm" len="sm"/>
                  <a:tailEnd type="none" w="lg" len="lg"/>
                </a:ln>
                <a:effectLst/>
              </p:spPr>
              <p:txBody>
                <a:bodyPr wrap="none" lIns="0" tIns="0" rIns="0" bIns="0" anchor="ctr">
                  <a:spAutoFit/>
                </a:bodyPr>
                <a:lstStyle/>
                <a:p>
                  <a:endParaRPr lang="en-US"/>
                </a:p>
              </p:txBody>
            </p:sp>
            <p:sp>
              <p:nvSpPr>
                <p:cNvPr id="399588" name="Line 228"/>
                <p:cNvSpPr>
                  <a:spLocks noChangeShapeType="1"/>
                </p:cNvSpPr>
                <p:nvPr/>
              </p:nvSpPr>
              <p:spPr bwMode="auto">
                <a:xfrm>
                  <a:off x="144" y="1810"/>
                  <a:ext cx="881" cy="0"/>
                </a:xfrm>
                <a:prstGeom prst="line">
                  <a:avLst/>
                </a:prstGeom>
                <a:noFill/>
                <a:ln w="28575">
                  <a:solidFill>
                    <a:schemeClr val="tx1"/>
                  </a:solidFill>
                  <a:round/>
                  <a:headEnd type="none" w="sm" len="sm"/>
                  <a:tailEnd type="none" w="lg" len="lg"/>
                </a:ln>
                <a:effectLst/>
              </p:spPr>
              <p:txBody>
                <a:bodyPr wrap="none" lIns="0" tIns="0" rIns="0" bIns="0" anchor="ctr">
                  <a:spAutoFit/>
                </a:bodyPr>
                <a:lstStyle/>
                <a:p>
                  <a:endParaRPr lang="en-US"/>
                </a:p>
              </p:txBody>
            </p:sp>
            <p:sp>
              <p:nvSpPr>
                <p:cNvPr id="399589" name="Line 229"/>
                <p:cNvSpPr>
                  <a:spLocks noChangeShapeType="1"/>
                </p:cNvSpPr>
                <p:nvPr/>
              </p:nvSpPr>
              <p:spPr bwMode="auto">
                <a:xfrm>
                  <a:off x="144" y="1680"/>
                  <a:ext cx="881" cy="0"/>
                </a:xfrm>
                <a:prstGeom prst="line">
                  <a:avLst/>
                </a:prstGeom>
                <a:noFill/>
                <a:ln w="28575">
                  <a:solidFill>
                    <a:schemeClr val="tx1"/>
                  </a:solidFill>
                  <a:round/>
                  <a:headEnd type="none" w="sm" len="sm"/>
                  <a:tailEnd type="none" w="lg" len="lg"/>
                </a:ln>
                <a:effectLst/>
              </p:spPr>
              <p:txBody>
                <a:bodyPr lIns="0" tIns="0" rIns="0" bIns="0" anchor="ctr">
                  <a:spAutoFit/>
                </a:bodyPr>
                <a:lstStyle/>
                <a:p>
                  <a:endParaRPr lang="en-US"/>
                </a:p>
              </p:txBody>
            </p:sp>
          </p:grpSp>
          <p:sp>
            <p:nvSpPr>
              <p:cNvPr id="399590" name="Line 230"/>
              <p:cNvSpPr>
                <a:spLocks noChangeShapeType="1"/>
              </p:cNvSpPr>
              <p:nvPr/>
            </p:nvSpPr>
            <p:spPr bwMode="auto">
              <a:xfrm flipH="1" flipV="1">
                <a:off x="1463" y="1406"/>
                <a:ext cx="312" cy="257"/>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99591" name="Line 231"/>
              <p:cNvSpPr>
                <a:spLocks noChangeShapeType="1"/>
              </p:cNvSpPr>
              <p:nvPr/>
            </p:nvSpPr>
            <p:spPr bwMode="auto">
              <a:xfrm flipV="1">
                <a:off x="1611" y="1160"/>
                <a:ext cx="339" cy="153"/>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99592" name="Line 232"/>
              <p:cNvSpPr>
                <a:spLocks noChangeShapeType="1"/>
              </p:cNvSpPr>
              <p:nvPr/>
            </p:nvSpPr>
            <p:spPr bwMode="auto">
              <a:xfrm flipV="1">
                <a:off x="1950" y="1663"/>
                <a:ext cx="302" cy="82"/>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99593" name="Line 233"/>
              <p:cNvSpPr>
                <a:spLocks noChangeShapeType="1"/>
              </p:cNvSpPr>
              <p:nvPr/>
            </p:nvSpPr>
            <p:spPr bwMode="auto">
              <a:xfrm flipV="1">
                <a:off x="1775" y="1247"/>
                <a:ext cx="329" cy="416"/>
              </a:xfrm>
              <a:prstGeom prst="line">
                <a:avLst/>
              </a:prstGeom>
              <a:noFill/>
              <a:ln w="28575">
                <a:solidFill>
                  <a:schemeClr val="tx1"/>
                </a:solidFill>
                <a:round/>
                <a:headEnd type="none" w="sm" len="sm"/>
                <a:tailEnd type="none" w="lg" len="lg"/>
              </a:ln>
              <a:effectLst/>
            </p:spPr>
            <p:txBody>
              <a:bodyPr wrap="none" anchor="ctr"/>
              <a:lstStyle/>
              <a:p>
                <a:endParaRPr lang="en-US"/>
              </a:p>
            </p:txBody>
          </p:sp>
        </p:grpSp>
        <p:sp>
          <p:nvSpPr>
            <p:cNvPr id="399594" name="Text Box 234"/>
            <p:cNvSpPr txBox="1">
              <a:spLocks noChangeArrowheads="1"/>
            </p:cNvSpPr>
            <p:nvPr/>
          </p:nvSpPr>
          <p:spPr bwMode="auto">
            <a:xfrm>
              <a:off x="3231" y="3490"/>
              <a:ext cx="1132" cy="231"/>
            </a:xfrm>
            <a:prstGeom prst="rect">
              <a:avLst/>
            </a:prstGeom>
            <a:noFill/>
            <a:ln w="28575">
              <a:noFill/>
              <a:miter lim="800000"/>
              <a:headEnd type="none" w="sm" len="sm"/>
              <a:tailEnd type="none" w="lg" len="lg"/>
            </a:ln>
            <a:effectLst/>
          </p:spPr>
          <p:txBody>
            <a:bodyPr wrap="none">
              <a:spAutoFit/>
            </a:bodyPr>
            <a:lstStyle/>
            <a:p>
              <a:pPr algn="ctr"/>
              <a:r>
                <a:rPr lang="en-US" altLang="zh-CN" sz="1800">
                  <a:ea typeface="宋体" panose="02010600030101010101" pitchFamily="2" charset="-122"/>
                </a:rPr>
                <a:t>Class Diagrams</a:t>
              </a:r>
              <a:endParaRPr lang="en-US" altLang="zh-CN" sz="1800">
                <a:ea typeface="宋体" panose="02010600030101010101" pitchFamily="2" charset="-122"/>
              </a:endParaRPr>
            </a:p>
          </p:txBody>
        </p:sp>
      </p:grpSp>
      <p:sp>
        <p:nvSpPr>
          <p:cNvPr id="399595" name="Oval 235"/>
          <p:cNvSpPr>
            <a:spLocks noChangeArrowheads="1"/>
          </p:cNvSpPr>
          <p:nvPr/>
        </p:nvSpPr>
        <p:spPr bwMode="auto">
          <a:xfrm>
            <a:off x="323850" y="3848100"/>
            <a:ext cx="1222375" cy="584200"/>
          </a:xfrm>
          <a:prstGeom prst="ellipse">
            <a:avLst/>
          </a:prstGeom>
          <a:noFill/>
          <a:ln w="28575">
            <a:solidFill>
              <a:schemeClr val="folHlink"/>
            </a:solidFill>
            <a:round/>
            <a:headEnd type="none" w="sm" len="sm"/>
            <a:tailEnd type="none" w="lg" len="lg"/>
          </a:ln>
          <a:effectLst/>
        </p:spPr>
        <p:txBody>
          <a:bodyPr wrap="none" anchor="ctr"/>
          <a:lstStyle/>
          <a:p>
            <a:endParaRPr lang="en-US"/>
          </a:p>
        </p:txBody>
      </p:sp>
      <p:grpSp>
        <p:nvGrpSpPr>
          <p:cNvPr id="399596" name="Group 236"/>
          <p:cNvGrpSpPr/>
          <p:nvPr/>
        </p:nvGrpSpPr>
        <p:grpSpPr bwMode="auto">
          <a:xfrm>
            <a:off x="954088" y="4432300"/>
            <a:ext cx="846137" cy="1460500"/>
            <a:chOff x="835" y="2408"/>
            <a:chExt cx="533" cy="920"/>
          </a:xfrm>
        </p:grpSpPr>
        <p:sp>
          <p:nvSpPr>
            <p:cNvPr id="399597" name="Rectangle 237"/>
            <p:cNvSpPr>
              <a:spLocks noChangeArrowheads="1"/>
            </p:cNvSpPr>
            <p:nvPr/>
          </p:nvSpPr>
          <p:spPr bwMode="auto">
            <a:xfrm>
              <a:off x="835" y="2408"/>
              <a:ext cx="533" cy="920"/>
            </a:xfrm>
            <a:prstGeom prst="rect">
              <a:avLst/>
            </a:prstGeom>
            <a:noFill/>
            <a:ln w="28575">
              <a:solidFill>
                <a:schemeClr val="tx1"/>
              </a:solidFill>
              <a:miter lim="800000"/>
              <a:headEnd type="none" w="sm" len="sm"/>
              <a:tailEnd type="none" w="lg" len="lg"/>
            </a:ln>
            <a:effectLst/>
          </p:spPr>
          <p:txBody>
            <a:bodyPr wrap="none" anchor="ctr"/>
            <a:lstStyle/>
            <a:p>
              <a:endParaRPr lang="en-US"/>
            </a:p>
          </p:txBody>
        </p:sp>
        <p:sp>
          <p:nvSpPr>
            <p:cNvPr id="399598" name="Line 238"/>
            <p:cNvSpPr>
              <a:spLocks noChangeShapeType="1"/>
            </p:cNvSpPr>
            <p:nvPr/>
          </p:nvSpPr>
          <p:spPr bwMode="auto">
            <a:xfrm>
              <a:off x="1190" y="2408"/>
              <a:ext cx="178" cy="184"/>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99599" name="Line 239"/>
            <p:cNvSpPr>
              <a:spLocks noChangeShapeType="1"/>
            </p:cNvSpPr>
            <p:nvPr/>
          </p:nvSpPr>
          <p:spPr bwMode="auto">
            <a:xfrm>
              <a:off x="1190" y="2408"/>
              <a:ext cx="0" cy="184"/>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99600" name="Line 240"/>
            <p:cNvSpPr>
              <a:spLocks noChangeShapeType="1"/>
            </p:cNvSpPr>
            <p:nvPr/>
          </p:nvSpPr>
          <p:spPr bwMode="auto">
            <a:xfrm flipH="1">
              <a:off x="1190" y="2592"/>
              <a:ext cx="178"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99601" name="Line 241"/>
            <p:cNvSpPr>
              <a:spLocks noChangeShapeType="1"/>
            </p:cNvSpPr>
            <p:nvPr/>
          </p:nvSpPr>
          <p:spPr bwMode="auto">
            <a:xfrm>
              <a:off x="894" y="2715"/>
              <a:ext cx="415"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99602" name="Line 242"/>
            <p:cNvSpPr>
              <a:spLocks noChangeShapeType="1"/>
            </p:cNvSpPr>
            <p:nvPr/>
          </p:nvSpPr>
          <p:spPr bwMode="auto">
            <a:xfrm>
              <a:off x="894" y="2776"/>
              <a:ext cx="415"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99603" name="Line 243"/>
            <p:cNvSpPr>
              <a:spLocks noChangeShapeType="1"/>
            </p:cNvSpPr>
            <p:nvPr/>
          </p:nvSpPr>
          <p:spPr bwMode="auto">
            <a:xfrm>
              <a:off x="894" y="2837"/>
              <a:ext cx="415"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99604" name="Line 244"/>
            <p:cNvSpPr>
              <a:spLocks noChangeShapeType="1"/>
            </p:cNvSpPr>
            <p:nvPr/>
          </p:nvSpPr>
          <p:spPr bwMode="auto">
            <a:xfrm>
              <a:off x="894" y="2960"/>
              <a:ext cx="415"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99605" name="Line 245"/>
            <p:cNvSpPr>
              <a:spLocks noChangeShapeType="1"/>
            </p:cNvSpPr>
            <p:nvPr/>
          </p:nvSpPr>
          <p:spPr bwMode="auto">
            <a:xfrm>
              <a:off x="894" y="2899"/>
              <a:ext cx="415"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99606" name="Line 246"/>
            <p:cNvSpPr>
              <a:spLocks noChangeShapeType="1"/>
            </p:cNvSpPr>
            <p:nvPr/>
          </p:nvSpPr>
          <p:spPr bwMode="auto">
            <a:xfrm>
              <a:off x="894" y="3021"/>
              <a:ext cx="415"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99607" name="Line 247"/>
            <p:cNvSpPr>
              <a:spLocks noChangeShapeType="1"/>
            </p:cNvSpPr>
            <p:nvPr/>
          </p:nvSpPr>
          <p:spPr bwMode="auto">
            <a:xfrm>
              <a:off x="894" y="3083"/>
              <a:ext cx="415"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99608" name="Line 248"/>
            <p:cNvSpPr>
              <a:spLocks noChangeShapeType="1"/>
            </p:cNvSpPr>
            <p:nvPr/>
          </p:nvSpPr>
          <p:spPr bwMode="auto">
            <a:xfrm>
              <a:off x="894" y="3144"/>
              <a:ext cx="415"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99609" name="Line 249"/>
            <p:cNvSpPr>
              <a:spLocks noChangeShapeType="1"/>
            </p:cNvSpPr>
            <p:nvPr/>
          </p:nvSpPr>
          <p:spPr bwMode="auto">
            <a:xfrm>
              <a:off x="894" y="3205"/>
              <a:ext cx="415"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99610" name="Line 250"/>
            <p:cNvSpPr>
              <a:spLocks noChangeShapeType="1"/>
            </p:cNvSpPr>
            <p:nvPr/>
          </p:nvSpPr>
          <p:spPr bwMode="auto">
            <a:xfrm>
              <a:off x="894" y="3267"/>
              <a:ext cx="415"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99611" name="Line 251"/>
            <p:cNvSpPr>
              <a:spLocks noChangeShapeType="1"/>
            </p:cNvSpPr>
            <p:nvPr/>
          </p:nvSpPr>
          <p:spPr bwMode="auto">
            <a:xfrm>
              <a:off x="894" y="2653"/>
              <a:ext cx="415"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99612" name="Line 252"/>
            <p:cNvSpPr>
              <a:spLocks noChangeShapeType="1"/>
            </p:cNvSpPr>
            <p:nvPr/>
          </p:nvSpPr>
          <p:spPr bwMode="auto">
            <a:xfrm>
              <a:off x="894" y="2531"/>
              <a:ext cx="258"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99613" name="Line 253"/>
            <p:cNvSpPr>
              <a:spLocks noChangeShapeType="1"/>
            </p:cNvSpPr>
            <p:nvPr/>
          </p:nvSpPr>
          <p:spPr bwMode="auto">
            <a:xfrm>
              <a:off x="894" y="2469"/>
              <a:ext cx="258"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99614" name="Line 254"/>
            <p:cNvSpPr>
              <a:spLocks noChangeShapeType="1"/>
            </p:cNvSpPr>
            <p:nvPr/>
          </p:nvSpPr>
          <p:spPr bwMode="auto">
            <a:xfrm>
              <a:off x="894" y="2592"/>
              <a:ext cx="258" cy="0"/>
            </a:xfrm>
            <a:prstGeom prst="line">
              <a:avLst/>
            </a:prstGeom>
            <a:noFill/>
            <a:ln w="28575">
              <a:solidFill>
                <a:schemeClr val="tx1"/>
              </a:solidFill>
              <a:round/>
              <a:headEnd type="none" w="sm" len="sm"/>
              <a:tailEnd type="none" w="lg" len="lg"/>
            </a:ln>
            <a:effectLst/>
          </p:spPr>
          <p:txBody>
            <a:bodyPr wrap="none" anchor="ctr"/>
            <a:lstStyle/>
            <a:p>
              <a:endParaRPr lang="en-US"/>
            </a:p>
          </p:txBody>
        </p:sp>
      </p:grpSp>
      <p:sp>
        <p:nvSpPr>
          <p:cNvPr id="399616" name="Text Box 256"/>
          <p:cNvSpPr txBox="1">
            <a:spLocks noChangeArrowheads="1"/>
          </p:cNvSpPr>
          <p:nvPr/>
        </p:nvSpPr>
        <p:spPr bwMode="auto">
          <a:xfrm>
            <a:off x="5657850" y="4710113"/>
            <a:ext cx="2582863" cy="574675"/>
          </a:xfrm>
          <a:prstGeom prst="rect">
            <a:avLst/>
          </a:prstGeom>
          <a:noFill/>
          <a:ln w="12700">
            <a:noFill/>
            <a:miter lim="800000"/>
            <a:headEnd type="none" w="sm" len="sm"/>
            <a:tailEnd type="none" w="lg" len="lg"/>
          </a:ln>
          <a:effectLst/>
        </p:spPr>
        <p:txBody>
          <a:bodyPr>
            <a:spAutoFit/>
          </a:bodyPr>
          <a:lstStyle/>
          <a:p>
            <a:pPr algn="ctr">
              <a:lnSpc>
                <a:spcPts val="1900"/>
              </a:lnSpc>
              <a:spcBef>
                <a:spcPct val="50000"/>
              </a:spcBef>
            </a:pPr>
            <a:r>
              <a:rPr lang="en-US" altLang="zh-CN" sz="1800">
                <a:ea typeface="宋体" panose="02010600030101010101" pitchFamily="2" charset="-122"/>
              </a:rPr>
              <a:t>Communication Diagrams</a:t>
            </a:r>
            <a:endParaRPr lang="en-US" altLang="zh-CN" sz="1800">
              <a:ea typeface="宋体" panose="02010600030101010101" pitchFamily="2" charset="-122"/>
            </a:endParaRPr>
          </a:p>
        </p:txBody>
      </p:sp>
      <p:grpSp>
        <p:nvGrpSpPr>
          <p:cNvPr id="399617" name="Group 257"/>
          <p:cNvGrpSpPr/>
          <p:nvPr/>
        </p:nvGrpSpPr>
        <p:grpSpPr bwMode="auto">
          <a:xfrm>
            <a:off x="5972175" y="3733800"/>
            <a:ext cx="1474788" cy="981075"/>
            <a:chOff x="3996" y="1914"/>
            <a:chExt cx="929" cy="618"/>
          </a:xfrm>
        </p:grpSpPr>
        <p:grpSp>
          <p:nvGrpSpPr>
            <p:cNvPr id="399618" name="Group 258"/>
            <p:cNvGrpSpPr/>
            <p:nvPr/>
          </p:nvGrpSpPr>
          <p:grpSpPr bwMode="auto">
            <a:xfrm>
              <a:off x="3996" y="1914"/>
              <a:ext cx="99" cy="148"/>
              <a:chOff x="7654" y="3380"/>
              <a:chExt cx="554" cy="754"/>
            </a:xfrm>
          </p:grpSpPr>
          <p:sp>
            <p:nvSpPr>
              <p:cNvPr id="399619" name="Oval 259"/>
              <p:cNvSpPr>
                <a:spLocks noChangeArrowheads="1"/>
              </p:cNvSpPr>
              <p:nvPr/>
            </p:nvSpPr>
            <p:spPr bwMode="auto">
              <a:xfrm>
                <a:off x="7805" y="3380"/>
                <a:ext cx="253" cy="248"/>
              </a:xfrm>
              <a:prstGeom prst="ellipse">
                <a:avLst/>
              </a:prstGeom>
              <a:noFill/>
              <a:ln w="28575">
                <a:solidFill>
                  <a:schemeClr val="tx1"/>
                </a:solidFill>
                <a:round/>
              </a:ln>
            </p:spPr>
            <p:txBody>
              <a:bodyPr/>
              <a:lstStyle/>
              <a:p>
                <a:endParaRPr lang="en-US"/>
              </a:p>
            </p:txBody>
          </p:sp>
          <p:sp>
            <p:nvSpPr>
              <p:cNvPr id="399620" name="Line 260"/>
              <p:cNvSpPr>
                <a:spLocks noChangeShapeType="1"/>
              </p:cNvSpPr>
              <p:nvPr/>
            </p:nvSpPr>
            <p:spPr bwMode="auto">
              <a:xfrm>
                <a:off x="7931" y="3630"/>
                <a:ext cx="1" cy="232"/>
              </a:xfrm>
              <a:prstGeom prst="line">
                <a:avLst/>
              </a:prstGeom>
              <a:noFill/>
              <a:ln w="28575">
                <a:solidFill>
                  <a:schemeClr val="tx1"/>
                </a:solidFill>
                <a:round/>
              </a:ln>
            </p:spPr>
            <p:txBody>
              <a:bodyPr/>
              <a:lstStyle/>
              <a:p>
                <a:endParaRPr lang="en-US"/>
              </a:p>
            </p:txBody>
          </p:sp>
          <p:sp>
            <p:nvSpPr>
              <p:cNvPr id="399621" name="Line 261"/>
              <p:cNvSpPr>
                <a:spLocks noChangeShapeType="1"/>
              </p:cNvSpPr>
              <p:nvPr/>
            </p:nvSpPr>
            <p:spPr bwMode="auto">
              <a:xfrm>
                <a:off x="7731" y="3695"/>
                <a:ext cx="401" cy="1"/>
              </a:xfrm>
              <a:prstGeom prst="line">
                <a:avLst/>
              </a:prstGeom>
              <a:noFill/>
              <a:ln w="28575">
                <a:solidFill>
                  <a:schemeClr val="tx1"/>
                </a:solidFill>
                <a:round/>
              </a:ln>
            </p:spPr>
            <p:txBody>
              <a:bodyPr/>
              <a:lstStyle/>
              <a:p>
                <a:endParaRPr lang="en-US"/>
              </a:p>
            </p:txBody>
          </p:sp>
          <p:sp>
            <p:nvSpPr>
              <p:cNvPr id="399622" name="Freeform 262"/>
              <p:cNvSpPr/>
              <p:nvPr/>
            </p:nvSpPr>
            <p:spPr bwMode="auto">
              <a:xfrm>
                <a:off x="7654" y="3862"/>
                <a:ext cx="554" cy="272"/>
              </a:xfrm>
              <a:custGeom>
                <a:avLst/>
                <a:gdLst/>
                <a:ahLst/>
                <a:cxnLst>
                  <a:cxn ang="0">
                    <a:pos x="0" y="54"/>
                  </a:cxn>
                  <a:cxn ang="0">
                    <a:pos x="54" y="0"/>
                  </a:cxn>
                  <a:cxn ang="0">
                    <a:pos x="108" y="54"/>
                  </a:cxn>
                </a:cxnLst>
                <a:rect l="0" t="0" r="r" b="b"/>
                <a:pathLst>
                  <a:path w="108" h="54">
                    <a:moveTo>
                      <a:pt x="0" y="54"/>
                    </a:moveTo>
                    <a:lnTo>
                      <a:pt x="54" y="0"/>
                    </a:lnTo>
                    <a:lnTo>
                      <a:pt x="108" y="54"/>
                    </a:lnTo>
                  </a:path>
                </a:pathLst>
              </a:custGeom>
              <a:noFill/>
              <a:ln w="28575" cmpd="sng">
                <a:solidFill>
                  <a:schemeClr val="tx1"/>
                </a:solidFill>
                <a:prstDash val="solid"/>
                <a:round/>
              </a:ln>
            </p:spPr>
            <p:txBody>
              <a:bodyPr/>
              <a:lstStyle/>
              <a:p>
                <a:endParaRPr lang="en-US"/>
              </a:p>
            </p:txBody>
          </p:sp>
        </p:grpSp>
        <p:sp>
          <p:nvSpPr>
            <p:cNvPr id="399623" name="Line 263"/>
            <p:cNvSpPr>
              <a:spLocks noChangeShapeType="1"/>
            </p:cNvSpPr>
            <p:nvPr/>
          </p:nvSpPr>
          <p:spPr bwMode="auto">
            <a:xfrm>
              <a:off x="4061" y="2081"/>
              <a:ext cx="226" cy="261"/>
            </a:xfrm>
            <a:prstGeom prst="line">
              <a:avLst/>
            </a:prstGeom>
            <a:noFill/>
            <a:ln w="28575">
              <a:solidFill>
                <a:schemeClr val="tx1"/>
              </a:solidFill>
              <a:round/>
              <a:headEnd type="none" w="sm" len="sm"/>
              <a:tailEnd type="arrow" w="med" len="med"/>
            </a:ln>
            <a:effectLst/>
          </p:spPr>
          <p:txBody>
            <a:bodyPr wrap="none" lIns="0" tIns="0" rIns="0" bIns="0" anchor="ctr"/>
            <a:lstStyle/>
            <a:p>
              <a:endParaRPr lang="en-US"/>
            </a:p>
          </p:txBody>
        </p:sp>
        <p:sp>
          <p:nvSpPr>
            <p:cNvPr id="399624" name="Line 264"/>
            <p:cNvSpPr>
              <a:spLocks noChangeShapeType="1"/>
            </p:cNvSpPr>
            <p:nvPr/>
          </p:nvSpPr>
          <p:spPr bwMode="auto">
            <a:xfrm flipV="1">
              <a:off x="4107" y="1974"/>
              <a:ext cx="280" cy="36"/>
            </a:xfrm>
            <a:prstGeom prst="line">
              <a:avLst/>
            </a:prstGeom>
            <a:noFill/>
            <a:ln w="28575">
              <a:solidFill>
                <a:schemeClr val="tx1"/>
              </a:solidFill>
              <a:round/>
              <a:headEnd type="none" w="sm" len="sm"/>
              <a:tailEnd type="arrow" w="med" len="med"/>
            </a:ln>
            <a:effectLst/>
          </p:spPr>
          <p:txBody>
            <a:bodyPr wrap="none" lIns="0" tIns="0" rIns="0" bIns="0" anchor="ctr"/>
            <a:lstStyle/>
            <a:p>
              <a:endParaRPr lang="en-US"/>
            </a:p>
          </p:txBody>
        </p:sp>
        <p:sp>
          <p:nvSpPr>
            <p:cNvPr id="399625" name="Line 265"/>
            <p:cNvSpPr>
              <a:spLocks noChangeShapeType="1"/>
            </p:cNvSpPr>
            <p:nvPr/>
          </p:nvSpPr>
          <p:spPr bwMode="auto">
            <a:xfrm>
              <a:off x="4357" y="2416"/>
              <a:ext cx="309" cy="66"/>
            </a:xfrm>
            <a:prstGeom prst="line">
              <a:avLst/>
            </a:prstGeom>
            <a:noFill/>
            <a:ln w="28575">
              <a:solidFill>
                <a:schemeClr val="tx1"/>
              </a:solidFill>
              <a:round/>
              <a:headEnd type="none" w="sm" len="sm"/>
              <a:tailEnd type="arrow" w="med" len="med"/>
            </a:ln>
            <a:effectLst/>
          </p:spPr>
          <p:txBody>
            <a:bodyPr wrap="none" lIns="0" tIns="0" rIns="0" bIns="0" anchor="ctr"/>
            <a:lstStyle/>
            <a:p>
              <a:endParaRPr lang="en-US"/>
            </a:p>
          </p:txBody>
        </p:sp>
        <p:sp>
          <p:nvSpPr>
            <p:cNvPr id="399626" name="Line 266"/>
            <p:cNvSpPr>
              <a:spLocks noChangeShapeType="1"/>
            </p:cNvSpPr>
            <p:nvPr/>
          </p:nvSpPr>
          <p:spPr bwMode="auto">
            <a:xfrm flipV="1">
              <a:off x="4357" y="2285"/>
              <a:ext cx="346" cy="107"/>
            </a:xfrm>
            <a:prstGeom prst="line">
              <a:avLst/>
            </a:prstGeom>
            <a:noFill/>
            <a:ln w="28575">
              <a:solidFill>
                <a:schemeClr val="tx1"/>
              </a:solidFill>
              <a:round/>
              <a:headEnd type="none" w="sm" len="sm"/>
              <a:tailEnd type="arrow" w="med" len="med"/>
            </a:ln>
            <a:effectLst/>
          </p:spPr>
          <p:txBody>
            <a:bodyPr wrap="none" lIns="0" tIns="0" rIns="0" bIns="0" anchor="ctr"/>
            <a:lstStyle/>
            <a:p>
              <a:endParaRPr lang="en-US"/>
            </a:p>
          </p:txBody>
        </p:sp>
        <p:sp>
          <p:nvSpPr>
            <p:cNvPr id="399627" name="Line 267"/>
            <p:cNvSpPr>
              <a:spLocks noChangeShapeType="1"/>
            </p:cNvSpPr>
            <p:nvPr/>
          </p:nvSpPr>
          <p:spPr bwMode="auto">
            <a:xfrm flipV="1">
              <a:off x="4783" y="2016"/>
              <a:ext cx="80" cy="203"/>
            </a:xfrm>
            <a:prstGeom prst="line">
              <a:avLst/>
            </a:prstGeom>
            <a:noFill/>
            <a:ln w="28575">
              <a:solidFill>
                <a:schemeClr val="tx1"/>
              </a:solidFill>
              <a:round/>
              <a:headEnd type="none" w="sm" len="sm"/>
              <a:tailEnd type="arrow" w="med" len="med"/>
            </a:ln>
            <a:effectLst/>
          </p:spPr>
          <p:txBody>
            <a:bodyPr wrap="none" lIns="0" tIns="0" rIns="0" bIns="0" anchor="ctr"/>
            <a:lstStyle/>
            <a:p>
              <a:endParaRPr lang="en-US"/>
            </a:p>
          </p:txBody>
        </p:sp>
        <p:sp>
          <p:nvSpPr>
            <p:cNvPr id="399628" name="Line 268"/>
            <p:cNvSpPr>
              <a:spLocks noChangeShapeType="1"/>
            </p:cNvSpPr>
            <p:nvPr/>
          </p:nvSpPr>
          <p:spPr bwMode="auto">
            <a:xfrm flipH="1">
              <a:off x="4327" y="2026"/>
              <a:ext cx="148" cy="318"/>
            </a:xfrm>
            <a:prstGeom prst="line">
              <a:avLst/>
            </a:prstGeom>
            <a:noFill/>
            <a:ln w="28575">
              <a:solidFill>
                <a:schemeClr val="tx1"/>
              </a:solidFill>
              <a:round/>
              <a:headEnd type="none" w="sm" len="sm"/>
              <a:tailEnd type="arrow" w="med" len="med"/>
            </a:ln>
            <a:effectLst/>
          </p:spPr>
          <p:txBody>
            <a:bodyPr wrap="none" lIns="0" tIns="0" rIns="0" bIns="0" anchor="ctr"/>
            <a:lstStyle/>
            <a:p>
              <a:endParaRPr lang="en-US"/>
            </a:p>
          </p:txBody>
        </p:sp>
        <p:sp>
          <p:nvSpPr>
            <p:cNvPr id="399629" name="Rectangle 269"/>
            <p:cNvSpPr>
              <a:spLocks noChangeArrowheads="1"/>
            </p:cNvSpPr>
            <p:nvPr/>
          </p:nvSpPr>
          <p:spPr bwMode="auto">
            <a:xfrm>
              <a:off x="4384" y="1929"/>
              <a:ext cx="121" cy="97"/>
            </a:xfrm>
            <a:prstGeom prst="rect">
              <a:avLst/>
            </a:prstGeom>
            <a:noFill/>
            <a:ln w="28575">
              <a:solidFill>
                <a:schemeClr val="tx1"/>
              </a:solidFill>
              <a:miter lim="800000"/>
            </a:ln>
            <a:effectLst/>
          </p:spPr>
          <p:txBody>
            <a:bodyPr wrap="none" lIns="107950" tIns="53975" rIns="107950" bIns="53975" anchor="ctr"/>
            <a:lstStyle/>
            <a:p>
              <a:endParaRPr lang="en-US"/>
            </a:p>
          </p:txBody>
        </p:sp>
        <p:sp>
          <p:nvSpPr>
            <p:cNvPr id="399630" name="Rectangle 270"/>
            <p:cNvSpPr>
              <a:spLocks noChangeArrowheads="1"/>
            </p:cNvSpPr>
            <p:nvPr/>
          </p:nvSpPr>
          <p:spPr bwMode="auto">
            <a:xfrm>
              <a:off x="4233" y="2352"/>
              <a:ext cx="121" cy="98"/>
            </a:xfrm>
            <a:prstGeom prst="rect">
              <a:avLst/>
            </a:prstGeom>
            <a:noFill/>
            <a:ln w="28575">
              <a:solidFill>
                <a:schemeClr val="tx1"/>
              </a:solidFill>
              <a:miter lim="800000"/>
            </a:ln>
            <a:effectLst/>
          </p:spPr>
          <p:txBody>
            <a:bodyPr wrap="none" lIns="107950" tIns="53975" rIns="107950" bIns="53975" anchor="ctr"/>
            <a:lstStyle/>
            <a:p>
              <a:endParaRPr lang="en-US"/>
            </a:p>
          </p:txBody>
        </p:sp>
        <p:sp>
          <p:nvSpPr>
            <p:cNvPr id="399631" name="Rectangle 271"/>
            <p:cNvSpPr>
              <a:spLocks noChangeArrowheads="1"/>
            </p:cNvSpPr>
            <p:nvPr/>
          </p:nvSpPr>
          <p:spPr bwMode="auto">
            <a:xfrm>
              <a:off x="4677" y="2434"/>
              <a:ext cx="121" cy="98"/>
            </a:xfrm>
            <a:prstGeom prst="rect">
              <a:avLst/>
            </a:prstGeom>
            <a:noFill/>
            <a:ln w="28575">
              <a:solidFill>
                <a:schemeClr val="tx1"/>
              </a:solidFill>
              <a:miter lim="800000"/>
            </a:ln>
            <a:effectLst/>
          </p:spPr>
          <p:txBody>
            <a:bodyPr wrap="none" lIns="107950" tIns="53975" rIns="107950" bIns="53975" anchor="ctr"/>
            <a:lstStyle/>
            <a:p>
              <a:endParaRPr lang="en-US"/>
            </a:p>
          </p:txBody>
        </p:sp>
        <p:sp>
          <p:nvSpPr>
            <p:cNvPr id="399632" name="Rectangle 272"/>
            <p:cNvSpPr>
              <a:spLocks noChangeArrowheads="1"/>
            </p:cNvSpPr>
            <p:nvPr/>
          </p:nvSpPr>
          <p:spPr bwMode="auto">
            <a:xfrm>
              <a:off x="4713" y="2219"/>
              <a:ext cx="121" cy="98"/>
            </a:xfrm>
            <a:prstGeom prst="rect">
              <a:avLst/>
            </a:prstGeom>
            <a:noFill/>
            <a:ln w="28575">
              <a:solidFill>
                <a:schemeClr val="tx1"/>
              </a:solidFill>
              <a:miter lim="800000"/>
            </a:ln>
            <a:effectLst/>
          </p:spPr>
          <p:txBody>
            <a:bodyPr wrap="none" lIns="107950" tIns="53975" rIns="107950" bIns="53975" anchor="ctr"/>
            <a:lstStyle/>
            <a:p>
              <a:endParaRPr lang="en-US"/>
            </a:p>
          </p:txBody>
        </p:sp>
        <p:sp>
          <p:nvSpPr>
            <p:cNvPr id="399633" name="Rectangle 273"/>
            <p:cNvSpPr>
              <a:spLocks noChangeArrowheads="1"/>
            </p:cNvSpPr>
            <p:nvPr/>
          </p:nvSpPr>
          <p:spPr bwMode="auto">
            <a:xfrm>
              <a:off x="4804" y="1926"/>
              <a:ext cx="121" cy="98"/>
            </a:xfrm>
            <a:prstGeom prst="rect">
              <a:avLst/>
            </a:prstGeom>
            <a:noFill/>
            <a:ln w="28575">
              <a:solidFill>
                <a:schemeClr val="tx1"/>
              </a:solidFill>
              <a:miter lim="800000"/>
            </a:ln>
            <a:effectLst/>
          </p:spPr>
          <p:txBody>
            <a:bodyPr wrap="none" lIns="107950" tIns="53975" rIns="107950" bIns="53975" anchor="ctr"/>
            <a:lstStyle/>
            <a:p>
              <a:endParaRPr lang="en-US"/>
            </a:p>
          </p:txBody>
        </p:sp>
      </p:grpSp>
      <p:sp>
        <p:nvSpPr>
          <p:cNvPr id="399634" name="Text Box 274"/>
          <p:cNvSpPr txBox="1">
            <a:spLocks noChangeArrowheads="1"/>
          </p:cNvSpPr>
          <p:nvPr/>
        </p:nvSpPr>
        <p:spPr bwMode="auto">
          <a:xfrm>
            <a:off x="3686175" y="4910138"/>
            <a:ext cx="1401763" cy="574675"/>
          </a:xfrm>
          <a:prstGeom prst="rect">
            <a:avLst/>
          </a:prstGeom>
          <a:noFill/>
          <a:ln w="12700">
            <a:noFill/>
            <a:miter lim="800000"/>
            <a:headEnd type="none" w="sm" len="sm"/>
            <a:tailEnd type="none" w="lg" len="lg"/>
          </a:ln>
          <a:effectLst/>
        </p:spPr>
        <p:txBody>
          <a:bodyPr>
            <a:spAutoFit/>
          </a:bodyPr>
          <a:lstStyle/>
          <a:p>
            <a:pPr algn="ctr">
              <a:lnSpc>
                <a:spcPts val="1900"/>
              </a:lnSpc>
              <a:spcBef>
                <a:spcPct val="50000"/>
              </a:spcBef>
            </a:pPr>
            <a:r>
              <a:rPr lang="en-US" altLang="zh-CN" sz="1800">
                <a:ea typeface="宋体" panose="02010600030101010101" pitchFamily="2" charset="-122"/>
              </a:rPr>
              <a:t>Sequence </a:t>
            </a:r>
            <a:br>
              <a:rPr lang="en-US" altLang="zh-CN" sz="1800">
                <a:ea typeface="宋体" panose="02010600030101010101" pitchFamily="2" charset="-122"/>
              </a:rPr>
            </a:br>
            <a:r>
              <a:rPr lang="en-US" altLang="zh-CN" sz="1800">
                <a:ea typeface="宋体" panose="02010600030101010101" pitchFamily="2" charset="-122"/>
              </a:rPr>
              <a:t>Diagrams</a:t>
            </a:r>
            <a:endParaRPr lang="en-US" altLang="zh-CN" sz="1800">
              <a:ea typeface="宋体" panose="02010600030101010101" pitchFamily="2" charset="-122"/>
            </a:endParaRPr>
          </a:p>
        </p:txBody>
      </p:sp>
      <p:grpSp>
        <p:nvGrpSpPr>
          <p:cNvPr id="399635" name="Group 275"/>
          <p:cNvGrpSpPr/>
          <p:nvPr/>
        </p:nvGrpSpPr>
        <p:grpSpPr bwMode="auto">
          <a:xfrm>
            <a:off x="3629025" y="3862388"/>
            <a:ext cx="1665288" cy="1125537"/>
            <a:chOff x="2520" y="2049"/>
            <a:chExt cx="1049" cy="709"/>
          </a:xfrm>
        </p:grpSpPr>
        <p:grpSp>
          <p:nvGrpSpPr>
            <p:cNvPr id="399636" name="Group 276"/>
            <p:cNvGrpSpPr/>
            <p:nvPr/>
          </p:nvGrpSpPr>
          <p:grpSpPr bwMode="auto">
            <a:xfrm>
              <a:off x="2520" y="2049"/>
              <a:ext cx="121" cy="162"/>
              <a:chOff x="7654" y="3380"/>
              <a:chExt cx="554" cy="754"/>
            </a:xfrm>
          </p:grpSpPr>
          <p:sp>
            <p:nvSpPr>
              <p:cNvPr id="399637" name="Oval 277"/>
              <p:cNvSpPr>
                <a:spLocks noChangeArrowheads="1"/>
              </p:cNvSpPr>
              <p:nvPr/>
            </p:nvSpPr>
            <p:spPr bwMode="auto">
              <a:xfrm>
                <a:off x="7805" y="3380"/>
                <a:ext cx="253" cy="248"/>
              </a:xfrm>
              <a:prstGeom prst="ellipse">
                <a:avLst/>
              </a:prstGeom>
              <a:noFill/>
              <a:ln w="28575">
                <a:solidFill>
                  <a:schemeClr val="tx1"/>
                </a:solidFill>
                <a:round/>
              </a:ln>
            </p:spPr>
            <p:txBody>
              <a:bodyPr/>
              <a:lstStyle/>
              <a:p>
                <a:endParaRPr lang="en-US"/>
              </a:p>
            </p:txBody>
          </p:sp>
          <p:sp>
            <p:nvSpPr>
              <p:cNvPr id="399638" name="Line 278"/>
              <p:cNvSpPr>
                <a:spLocks noChangeShapeType="1"/>
              </p:cNvSpPr>
              <p:nvPr/>
            </p:nvSpPr>
            <p:spPr bwMode="auto">
              <a:xfrm>
                <a:off x="7931" y="3630"/>
                <a:ext cx="1" cy="232"/>
              </a:xfrm>
              <a:prstGeom prst="line">
                <a:avLst/>
              </a:prstGeom>
              <a:noFill/>
              <a:ln w="28575">
                <a:solidFill>
                  <a:schemeClr val="tx1"/>
                </a:solidFill>
                <a:round/>
              </a:ln>
            </p:spPr>
            <p:txBody>
              <a:bodyPr/>
              <a:lstStyle/>
              <a:p>
                <a:endParaRPr lang="en-US"/>
              </a:p>
            </p:txBody>
          </p:sp>
          <p:sp>
            <p:nvSpPr>
              <p:cNvPr id="399639" name="Line 279"/>
              <p:cNvSpPr>
                <a:spLocks noChangeShapeType="1"/>
              </p:cNvSpPr>
              <p:nvPr/>
            </p:nvSpPr>
            <p:spPr bwMode="auto">
              <a:xfrm>
                <a:off x="7731" y="3695"/>
                <a:ext cx="401" cy="1"/>
              </a:xfrm>
              <a:prstGeom prst="line">
                <a:avLst/>
              </a:prstGeom>
              <a:noFill/>
              <a:ln w="28575">
                <a:solidFill>
                  <a:schemeClr val="tx1"/>
                </a:solidFill>
                <a:round/>
              </a:ln>
            </p:spPr>
            <p:txBody>
              <a:bodyPr/>
              <a:lstStyle/>
              <a:p>
                <a:endParaRPr lang="en-US"/>
              </a:p>
            </p:txBody>
          </p:sp>
          <p:sp>
            <p:nvSpPr>
              <p:cNvPr id="399640" name="Freeform 280"/>
              <p:cNvSpPr/>
              <p:nvPr/>
            </p:nvSpPr>
            <p:spPr bwMode="auto">
              <a:xfrm>
                <a:off x="7654" y="3862"/>
                <a:ext cx="554" cy="272"/>
              </a:xfrm>
              <a:custGeom>
                <a:avLst/>
                <a:gdLst/>
                <a:ahLst/>
                <a:cxnLst>
                  <a:cxn ang="0">
                    <a:pos x="0" y="54"/>
                  </a:cxn>
                  <a:cxn ang="0">
                    <a:pos x="54" y="0"/>
                  </a:cxn>
                  <a:cxn ang="0">
                    <a:pos x="108" y="54"/>
                  </a:cxn>
                </a:cxnLst>
                <a:rect l="0" t="0" r="r" b="b"/>
                <a:pathLst>
                  <a:path w="108" h="54">
                    <a:moveTo>
                      <a:pt x="0" y="54"/>
                    </a:moveTo>
                    <a:lnTo>
                      <a:pt x="54" y="0"/>
                    </a:lnTo>
                    <a:lnTo>
                      <a:pt x="108" y="54"/>
                    </a:lnTo>
                  </a:path>
                </a:pathLst>
              </a:custGeom>
              <a:noFill/>
              <a:ln w="28575" cmpd="sng">
                <a:solidFill>
                  <a:schemeClr val="tx1"/>
                </a:solidFill>
                <a:prstDash val="solid"/>
                <a:round/>
              </a:ln>
            </p:spPr>
            <p:txBody>
              <a:bodyPr/>
              <a:lstStyle/>
              <a:p>
                <a:endParaRPr lang="en-US"/>
              </a:p>
            </p:txBody>
          </p:sp>
        </p:grpSp>
        <p:sp>
          <p:nvSpPr>
            <p:cNvPr id="399641" name="Line 281"/>
            <p:cNvSpPr>
              <a:spLocks noChangeShapeType="1"/>
            </p:cNvSpPr>
            <p:nvPr/>
          </p:nvSpPr>
          <p:spPr bwMode="auto">
            <a:xfrm>
              <a:off x="2576" y="2283"/>
              <a:ext cx="305" cy="0"/>
            </a:xfrm>
            <a:prstGeom prst="line">
              <a:avLst/>
            </a:prstGeom>
            <a:noFill/>
            <a:ln w="28575">
              <a:solidFill>
                <a:schemeClr val="tx1"/>
              </a:solidFill>
              <a:round/>
              <a:headEnd type="none" w="sm" len="sm"/>
              <a:tailEnd type="triangle" w="med" len="med"/>
            </a:ln>
            <a:effectLst/>
          </p:spPr>
          <p:txBody>
            <a:bodyPr wrap="none" anchor="ctr"/>
            <a:lstStyle/>
            <a:p>
              <a:endParaRPr lang="en-US"/>
            </a:p>
          </p:txBody>
        </p:sp>
        <p:sp>
          <p:nvSpPr>
            <p:cNvPr id="399642" name="Line 282"/>
            <p:cNvSpPr>
              <a:spLocks noChangeShapeType="1"/>
            </p:cNvSpPr>
            <p:nvPr/>
          </p:nvSpPr>
          <p:spPr bwMode="auto">
            <a:xfrm>
              <a:off x="3195" y="2488"/>
              <a:ext cx="240" cy="0"/>
            </a:xfrm>
            <a:prstGeom prst="line">
              <a:avLst/>
            </a:prstGeom>
            <a:noFill/>
            <a:ln w="28575">
              <a:solidFill>
                <a:schemeClr val="tx1"/>
              </a:solidFill>
              <a:round/>
              <a:headEnd type="none" w="sm" len="sm"/>
              <a:tailEnd type="triangle" w="med" len="med"/>
            </a:ln>
            <a:effectLst/>
          </p:spPr>
          <p:txBody>
            <a:bodyPr wrap="none" anchor="ctr"/>
            <a:lstStyle/>
            <a:p>
              <a:endParaRPr lang="en-US"/>
            </a:p>
          </p:txBody>
        </p:sp>
        <p:sp>
          <p:nvSpPr>
            <p:cNvPr id="399643" name="Line 283"/>
            <p:cNvSpPr>
              <a:spLocks noChangeShapeType="1"/>
            </p:cNvSpPr>
            <p:nvPr/>
          </p:nvSpPr>
          <p:spPr bwMode="auto">
            <a:xfrm>
              <a:off x="2902" y="2380"/>
              <a:ext cx="257" cy="0"/>
            </a:xfrm>
            <a:prstGeom prst="line">
              <a:avLst/>
            </a:prstGeom>
            <a:noFill/>
            <a:ln w="28575">
              <a:solidFill>
                <a:schemeClr val="tx1"/>
              </a:solidFill>
              <a:round/>
              <a:headEnd type="none" w="sm" len="sm"/>
              <a:tailEnd type="triangle" w="med" len="med"/>
            </a:ln>
            <a:effectLst/>
          </p:spPr>
          <p:txBody>
            <a:bodyPr wrap="none" anchor="ctr"/>
            <a:lstStyle/>
            <a:p>
              <a:endParaRPr lang="en-US"/>
            </a:p>
          </p:txBody>
        </p:sp>
        <p:sp>
          <p:nvSpPr>
            <p:cNvPr id="399644" name="Line 284"/>
            <p:cNvSpPr>
              <a:spLocks noChangeShapeType="1"/>
            </p:cNvSpPr>
            <p:nvPr/>
          </p:nvSpPr>
          <p:spPr bwMode="auto">
            <a:xfrm>
              <a:off x="2578" y="2669"/>
              <a:ext cx="0" cy="89"/>
            </a:xfrm>
            <a:prstGeom prst="line">
              <a:avLst/>
            </a:prstGeom>
            <a:noFill/>
            <a:ln w="28575">
              <a:solidFill>
                <a:schemeClr val="tx1"/>
              </a:solidFill>
              <a:prstDash val="dash"/>
              <a:round/>
              <a:headEnd type="none" w="sm" len="sm"/>
              <a:tailEnd type="none" w="lg" len="med"/>
            </a:ln>
            <a:effectLst/>
          </p:spPr>
          <p:txBody>
            <a:bodyPr wrap="none" anchor="ctr"/>
            <a:lstStyle/>
            <a:p>
              <a:endParaRPr lang="en-US"/>
            </a:p>
          </p:txBody>
        </p:sp>
        <p:sp>
          <p:nvSpPr>
            <p:cNvPr id="399645" name="Line 285"/>
            <p:cNvSpPr>
              <a:spLocks noChangeShapeType="1"/>
            </p:cNvSpPr>
            <p:nvPr/>
          </p:nvSpPr>
          <p:spPr bwMode="auto">
            <a:xfrm>
              <a:off x="2885" y="2231"/>
              <a:ext cx="0" cy="57"/>
            </a:xfrm>
            <a:prstGeom prst="line">
              <a:avLst/>
            </a:prstGeom>
            <a:noFill/>
            <a:ln w="28575">
              <a:solidFill>
                <a:schemeClr val="tx1"/>
              </a:solidFill>
              <a:prstDash val="dash"/>
              <a:round/>
              <a:headEnd type="none" w="sm" len="sm"/>
              <a:tailEnd type="none" w="lg" len="med"/>
            </a:ln>
            <a:effectLst/>
          </p:spPr>
          <p:txBody>
            <a:bodyPr wrap="none" anchor="ctr"/>
            <a:lstStyle/>
            <a:p>
              <a:endParaRPr lang="en-US"/>
            </a:p>
          </p:txBody>
        </p:sp>
        <p:sp>
          <p:nvSpPr>
            <p:cNvPr id="399646" name="Line 286"/>
            <p:cNvSpPr>
              <a:spLocks noChangeShapeType="1"/>
            </p:cNvSpPr>
            <p:nvPr/>
          </p:nvSpPr>
          <p:spPr bwMode="auto">
            <a:xfrm>
              <a:off x="3168" y="2231"/>
              <a:ext cx="0" cy="152"/>
            </a:xfrm>
            <a:prstGeom prst="line">
              <a:avLst/>
            </a:prstGeom>
            <a:noFill/>
            <a:ln w="28575">
              <a:solidFill>
                <a:schemeClr val="tx1"/>
              </a:solidFill>
              <a:prstDash val="dash"/>
              <a:round/>
              <a:headEnd type="none" w="sm" len="sm"/>
              <a:tailEnd type="none" w="lg" len="med"/>
            </a:ln>
            <a:effectLst/>
          </p:spPr>
          <p:txBody>
            <a:bodyPr wrap="none" anchor="ctr"/>
            <a:lstStyle/>
            <a:p>
              <a:endParaRPr lang="en-US"/>
            </a:p>
          </p:txBody>
        </p:sp>
        <p:sp>
          <p:nvSpPr>
            <p:cNvPr id="399647" name="Line 287"/>
            <p:cNvSpPr>
              <a:spLocks noChangeShapeType="1"/>
            </p:cNvSpPr>
            <p:nvPr/>
          </p:nvSpPr>
          <p:spPr bwMode="auto">
            <a:xfrm>
              <a:off x="3445" y="2565"/>
              <a:ext cx="0" cy="191"/>
            </a:xfrm>
            <a:prstGeom prst="line">
              <a:avLst/>
            </a:prstGeom>
            <a:noFill/>
            <a:ln w="28575">
              <a:solidFill>
                <a:schemeClr val="tx1"/>
              </a:solidFill>
              <a:prstDash val="dash"/>
              <a:round/>
              <a:headEnd type="none" w="sm" len="sm"/>
              <a:tailEnd type="none" w="lg" len="med"/>
            </a:ln>
            <a:effectLst/>
          </p:spPr>
          <p:txBody>
            <a:bodyPr wrap="none" anchor="ctr"/>
            <a:lstStyle/>
            <a:p>
              <a:endParaRPr lang="en-US"/>
            </a:p>
          </p:txBody>
        </p:sp>
        <p:sp>
          <p:nvSpPr>
            <p:cNvPr id="399648" name="Rectangle 288"/>
            <p:cNvSpPr>
              <a:spLocks noChangeArrowheads="1"/>
            </p:cNvSpPr>
            <p:nvPr/>
          </p:nvSpPr>
          <p:spPr bwMode="auto">
            <a:xfrm rot="16200000">
              <a:off x="2388" y="2454"/>
              <a:ext cx="380" cy="38"/>
            </a:xfrm>
            <a:prstGeom prst="rect">
              <a:avLst/>
            </a:prstGeom>
            <a:noFill/>
            <a:ln w="28575">
              <a:solidFill>
                <a:schemeClr val="tx1"/>
              </a:solidFill>
              <a:miter lim="800000"/>
              <a:headEnd type="none" w="sm" len="sm"/>
              <a:tailEnd type="none" w="lg" len="lg"/>
            </a:ln>
            <a:effectLst/>
          </p:spPr>
          <p:txBody>
            <a:bodyPr lIns="0" tIns="0" rIns="0" bIns="0" anchor="ctr">
              <a:spAutoFit/>
            </a:bodyPr>
            <a:lstStyle/>
            <a:p>
              <a:endParaRPr lang="en-US"/>
            </a:p>
          </p:txBody>
        </p:sp>
        <p:sp>
          <p:nvSpPr>
            <p:cNvPr id="399649" name="Line 289"/>
            <p:cNvSpPr>
              <a:spLocks noChangeShapeType="1"/>
            </p:cNvSpPr>
            <p:nvPr/>
          </p:nvSpPr>
          <p:spPr bwMode="auto">
            <a:xfrm>
              <a:off x="2578" y="2230"/>
              <a:ext cx="0" cy="56"/>
            </a:xfrm>
            <a:prstGeom prst="line">
              <a:avLst/>
            </a:prstGeom>
            <a:noFill/>
            <a:ln w="28575">
              <a:solidFill>
                <a:schemeClr val="tx1"/>
              </a:solidFill>
              <a:prstDash val="dash"/>
              <a:round/>
              <a:headEnd type="none" w="sm" len="sm"/>
              <a:tailEnd type="none" w="lg" len="med"/>
            </a:ln>
            <a:effectLst/>
          </p:spPr>
          <p:txBody>
            <a:bodyPr wrap="none" anchor="ctr"/>
            <a:lstStyle/>
            <a:p>
              <a:endParaRPr lang="en-US"/>
            </a:p>
          </p:txBody>
        </p:sp>
        <p:sp>
          <p:nvSpPr>
            <p:cNvPr id="399650" name="Rectangle 290"/>
            <p:cNvSpPr>
              <a:spLocks noChangeArrowheads="1"/>
            </p:cNvSpPr>
            <p:nvPr/>
          </p:nvSpPr>
          <p:spPr bwMode="auto">
            <a:xfrm rot="16200000">
              <a:off x="2731" y="2421"/>
              <a:ext cx="306" cy="40"/>
            </a:xfrm>
            <a:prstGeom prst="rect">
              <a:avLst/>
            </a:prstGeom>
            <a:noFill/>
            <a:ln w="28575">
              <a:solidFill>
                <a:schemeClr val="tx1"/>
              </a:solidFill>
              <a:miter lim="800000"/>
              <a:headEnd type="none" w="sm" len="sm"/>
              <a:tailEnd type="none" w="lg" len="lg"/>
            </a:ln>
            <a:effectLst/>
          </p:spPr>
          <p:txBody>
            <a:bodyPr lIns="0" tIns="0" rIns="0" bIns="0" anchor="ctr">
              <a:spAutoFit/>
            </a:bodyPr>
            <a:lstStyle/>
            <a:p>
              <a:endParaRPr lang="en-US"/>
            </a:p>
          </p:txBody>
        </p:sp>
        <p:sp>
          <p:nvSpPr>
            <p:cNvPr id="399651" name="Line 291"/>
            <p:cNvSpPr>
              <a:spLocks noChangeShapeType="1"/>
            </p:cNvSpPr>
            <p:nvPr/>
          </p:nvSpPr>
          <p:spPr bwMode="auto">
            <a:xfrm>
              <a:off x="2885" y="2599"/>
              <a:ext cx="0" cy="157"/>
            </a:xfrm>
            <a:prstGeom prst="line">
              <a:avLst/>
            </a:prstGeom>
            <a:noFill/>
            <a:ln w="28575">
              <a:solidFill>
                <a:schemeClr val="tx1"/>
              </a:solidFill>
              <a:prstDash val="dash"/>
              <a:round/>
              <a:headEnd type="none" w="sm" len="sm"/>
              <a:tailEnd type="none" w="lg" len="med"/>
            </a:ln>
            <a:effectLst/>
          </p:spPr>
          <p:txBody>
            <a:bodyPr wrap="none" anchor="ctr"/>
            <a:lstStyle/>
            <a:p>
              <a:endParaRPr lang="en-US"/>
            </a:p>
          </p:txBody>
        </p:sp>
        <p:sp>
          <p:nvSpPr>
            <p:cNvPr id="399652" name="Rectangle 292"/>
            <p:cNvSpPr>
              <a:spLocks noChangeArrowheads="1"/>
            </p:cNvSpPr>
            <p:nvPr/>
          </p:nvSpPr>
          <p:spPr bwMode="auto">
            <a:xfrm rot="16200000">
              <a:off x="3082" y="2450"/>
              <a:ext cx="170" cy="40"/>
            </a:xfrm>
            <a:prstGeom prst="rect">
              <a:avLst/>
            </a:prstGeom>
            <a:noFill/>
            <a:ln w="28575">
              <a:solidFill>
                <a:schemeClr val="tx1"/>
              </a:solidFill>
              <a:miter lim="800000"/>
              <a:headEnd type="none" w="sm" len="sm"/>
              <a:tailEnd type="none" w="lg" len="lg"/>
            </a:ln>
            <a:effectLst/>
          </p:spPr>
          <p:txBody>
            <a:bodyPr lIns="0" tIns="0" rIns="0" bIns="0" anchor="ctr">
              <a:spAutoFit/>
            </a:bodyPr>
            <a:lstStyle/>
            <a:p>
              <a:endParaRPr lang="en-US"/>
            </a:p>
          </p:txBody>
        </p:sp>
        <p:sp>
          <p:nvSpPr>
            <p:cNvPr id="399653" name="Line 293"/>
            <p:cNvSpPr>
              <a:spLocks noChangeShapeType="1"/>
            </p:cNvSpPr>
            <p:nvPr/>
          </p:nvSpPr>
          <p:spPr bwMode="auto">
            <a:xfrm>
              <a:off x="3167" y="2555"/>
              <a:ext cx="1" cy="200"/>
            </a:xfrm>
            <a:prstGeom prst="line">
              <a:avLst/>
            </a:prstGeom>
            <a:noFill/>
            <a:ln w="28575">
              <a:solidFill>
                <a:schemeClr val="tx1"/>
              </a:solidFill>
              <a:prstDash val="dash"/>
              <a:round/>
              <a:headEnd type="none" w="sm" len="sm"/>
              <a:tailEnd type="none" w="lg" len="med"/>
            </a:ln>
            <a:effectLst/>
          </p:spPr>
          <p:txBody>
            <a:bodyPr wrap="none" anchor="ctr"/>
            <a:lstStyle/>
            <a:p>
              <a:endParaRPr lang="en-US"/>
            </a:p>
          </p:txBody>
        </p:sp>
        <p:sp>
          <p:nvSpPr>
            <p:cNvPr id="399654" name="Rectangle 294"/>
            <p:cNvSpPr>
              <a:spLocks noChangeArrowheads="1"/>
            </p:cNvSpPr>
            <p:nvPr/>
          </p:nvSpPr>
          <p:spPr bwMode="auto">
            <a:xfrm rot="16200000">
              <a:off x="3411" y="2508"/>
              <a:ext cx="64" cy="36"/>
            </a:xfrm>
            <a:prstGeom prst="rect">
              <a:avLst/>
            </a:prstGeom>
            <a:noFill/>
            <a:ln w="28575">
              <a:solidFill>
                <a:schemeClr val="tx1"/>
              </a:solidFill>
              <a:miter lim="800000"/>
              <a:headEnd type="none" w="sm" len="sm"/>
              <a:tailEnd type="none" w="lg" len="lg"/>
            </a:ln>
            <a:effectLst/>
          </p:spPr>
          <p:txBody>
            <a:bodyPr lIns="0" tIns="0" rIns="0" bIns="0" anchor="ctr">
              <a:spAutoFit/>
            </a:bodyPr>
            <a:lstStyle/>
            <a:p>
              <a:endParaRPr lang="en-US"/>
            </a:p>
          </p:txBody>
        </p:sp>
        <p:sp>
          <p:nvSpPr>
            <p:cNvPr id="399655" name="Line 295"/>
            <p:cNvSpPr>
              <a:spLocks noChangeShapeType="1"/>
            </p:cNvSpPr>
            <p:nvPr/>
          </p:nvSpPr>
          <p:spPr bwMode="auto">
            <a:xfrm>
              <a:off x="3445" y="2231"/>
              <a:ext cx="0" cy="262"/>
            </a:xfrm>
            <a:prstGeom prst="line">
              <a:avLst/>
            </a:prstGeom>
            <a:noFill/>
            <a:ln w="28575">
              <a:solidFill>
                <a:schemeClr val="tx1"/>
              </a:solidFill>
              <a:prstDash val="dash"/>
              <a:round/>
              <a:headEnd type="none" w="sm" len="sm"/>
              <a:tailEnd type="none" w="lg" len="med"/>
            </a:ln>
            <a:effectLst/>
          </p:spPr>
          <p:txBody>
            <a:bodyPr wrap="none" anchor="ctr"/>
            <a:lstStyle/>
            <a:p>
              <a:endParaRPr lang="en-US"/>
            </a:p>
          </p:txBody>
        </p:sp>
        <p:sp>
          <p:nvSpPr>
            <p:cNvPr id="399656" name="Rectangle 296"/>
            <p:cNvSpPr>
              <a:spLocks noChangeArrowheads="1"/>
            </p:cNvSpPr>
            <p:nvPr/>
          </p:nvSpPr>
          <p:spPr bwMode="auto">
            <a:xfrm>
              <a:off x="3040" y="2086"/>
              <a:ext cx="219" cy="124"/>
            </a:xfrm>
            <a:prstGeom prst="rect">
              <a:avLst/>
            </a:prstGeom>
            <a:noFill/>
            <a:ln w="28575">
              <a:solidFill>
                <a:schemeClr val="tx1"/>
              </a:solidFill>
              <a:miter lim="800000"/>
              <a:headEnd type="none" w="sm" len="sm"/>
              <a:tailEnd type="none" w="lg" len="lg"/>
            </a:ln>
            <a:effectLst/>
          </p:spPr>
          <p:txBody>
            <a:bodyPr lIns="0" tIns="0" rIns="0" bIns="0" anchor="ctr">
              <a:spAutoFit/>
            </a:bodyPr>
            <a:lstStyle/>
            <a:p>
              <a:endParaRPr lang="en-US"/>
            </a:p>
          </p:txBody>
        </p:sp>
        <p:sp>
          <p:nvSpPr>
            <p:cNvPr id="399657" name="Rectangle 297"/>
            <p:cNvSpPr>
              <a:spLocks noChangeArrowheads="1"/>
            </p:cNvSpPr>
            <p:nvPr/>
          </p:nvSpPr>
          <p:spPr bwMode="auto">
            <a:xfrm>
              <a:off x="3290" y="2086"/>
              <a:ext cx="279" cy="124"/>
            </a:xfrm>
            <a:prstGeom prst="rect">
              <a:avLst/>
            </a:prstGeom>
            <a:noFill/>
            <a:ln w="28575">
              <a:solidFill>
                <a:schemeClr val="tx1"/>
              </a:solidFill>
              <a:miter lim="800000"/>
              <a:headEnd type="none" w="sm" len="sm"/>
              <a:tailEnd type="none" w="lg" len="lg"/>
            </a:ln>
            <a:effectLst/>
          </p:spPr>
          <p:txBody>
            <a:bodyPr lIns="0" tIns="0" rIns="0" bIns="0" anchor="ctr">
              <a:spAutoFit/>
            </a:bodyPr>
            <a:lstStyle/>
            <a:p>
              <a:endParaRPr lang="en-US"/>
            </a:p>
          </p:txBody>
        </p:sp>
        <p:sp>
          <p:nvSpPr>
            <p:cNvPr id="399658" name="Rectangle 298"/>
            <p:cNvSpPr>
              <a:spLocks noChangeArrowheads="1"/>
            </p:cNvSpPr>
            <p:nvPr/>
          </p:nvSpPr>
          <p:spPr bwMode="auto">
            <a:xfrm>
              <a:off x="2786" y="2086"/>
              <a:ext cx="220" cy="124"/>
            </a:xfrm>
            <a:prstGeom prst="rect">
              <a:avLst/>
            </a:prstGeom>
            <a:noFill/>
            <a:ln w="28575">
              <a:solidFill>
                <a:schemeClr val="tx1"/>
              </a:solidFill>
              <a:miter lim="800000"/>
              <a:headEnd type="none" w="sm" len="sm"/>
              <a:tailEnd type="none" w="lg" len="lg"/>
            </a:ln>
            <a:effectLst/>
          </p:spPr>
          <p:txBody>
            <a:bodyPr lIns="0" tIns="0" rIns="0" bIns="0" anchor="ctr">
              <a:spAutoFit/>
            </a:bodyPr>
            <a:lstStyle/>
            <a:p>
              <a:endParaRPr lang="en-US"/>
            </a:p>
          </p:txBody>
        </p:sp>
      </p:grpSp>
      <p:sp>
        <p:nvSpPr>
          <p:cNvPr id="399659" name="Line 299"/>
          <p:cNvSpPr>
            <a:spLocks noChangeShapeType="1"/>
          </p:cNvSpPr>
          <p:nvPr/>
        </p:nvSpPr>
        <p:spPr bwMode="auto">
          <a:xfrm flipH="1">
            <a:off x="1990725" y="5105400"/>
            <a:ext cx="1047750" cy="0"/>
          </a:xfrm>
          <a:prstGeom prst="line">
            <a:avLst/>
          </a:prstGeom>
          <a:noFill/>
          <a:ln w="28575">
            <a:solidFill>
              <a:schemeClr val="tx1"/>
            </a:solidFill>
            <a:prstDash val="dash"/>
            <a:round/>
            <a:tailEnd type="none" w="lg" len="lg"/>
          </a:ln>
          <a:effectLst/>
        </p:spPr>
        <p:txBody>
          <a:bodyPr lIns="107950" tIns="53975" rIns="107950" bIns="53975"/>
          <a:lstStyle/>
          <a:p>
            <a:endParaRPr lang="en-US"/>
          </a:p>
        </p:txBody>
      </p:sp>
      <p:sp>
        <p:nvSpPr>
          <p:cNvPr id="399384" name="Text Box 24"/>
          <p:cNvSpPr txBox="1">
            <a:spLocks noChangeArrowheads="1"/>
          </p:cNvSpPr>
          <p:nvPr/>
        </p:nvSpPr>
        <p:spPr bwMode="auto">
          <a:xfrm>
            <a:off x="4464050" y="3414713"/>
            <a:ext cx="2657475" cy="366712"/>
          </a:xfrm>
          <a:prstGeom prst="rect">
            <a:avLst/>
          </a:prstGeom>
          <a:noFill/>
          <a:ln w="12700">
            <a:noFill/>
            <a:miter lim="800000"/>
            <a:headEnd type="none" w="sm" len="sm"/>
            <a:tailEnd type="none" w="lg" len="lg"/>
          </a:ln>
          <a:effectLst/>
        </p:spPr>
        <p:txBody>
          <a:bodyPr>
            <a:spAutoFit/>
          </a:bodyPr>
          <a:lstStyle/>
          <a:p>
            <a:pPr>
              <a:spcBef>
                <a:spcPct val="50000"/>
              </a:spcBef>
            </a:pPr>
            <a:r>
              <a:rPr lang="en-US" altLang="zh-CN" sz="1800">
                <a:solidFill>
                  <a:srgbClr val="00CCFF"/>
                </a:solidFill>
                <a:ea typeface="宋体" panose="02010600030101010101" pitchFamily="2" charset="-122"/>
              </a:rPr>
              <a:t>Use-Case Realization</a:t>
            </a:r>
            <a:endParaRPr lang="en-US" altLang="zh-CN" sz="1800">
              <a:solidFill>
                <a:srgbClr val="00CCFF"/>
              </a:solidFill>
              <a:ea typeface="宋体" panose="02010600030101010101" pitchFamily="2" charset="-122"/>
            </a:endParaRPr>
          </a:p>
        </p:txBody>
      </p:sp>
      <p:sp>
        <p:nvSpPr>
          <p:cNvPr id="399660" name="AutoShape 300"/>
          <p:cNvSpPr>
            <a:spLocks noChangeArrowheads="1"/>
          </p:cNvSpPr>
          <p:nvPr/>
        </p:nvSpPr>
        <p:spPr bwMode="auto">
          <a:xfrm rot="-5400000">
            <a:off x="1810544" y="5023644"/>
            <a:ext cx="157163" cy="161925"/>
          </a:xfrm>
          <a:prstGeom prst="triangle">
            <a:avLst>
              <a:gd name="adj" fmla="val 50000"/>
            </a:avLst>
          </a:prstGeom>
          <a:noFill/>
          <a:ln w="28575">
            <a:solidFill>
              <a:schemeClr val="tx1"/>
            </a:solidFill>
            <a:miter lim="800000"/>
            <a:headEnd type="none" w="sm" len="sm"/>
          </a:ln>
          <a:effectLst/>
        </p:spPr>
        <p:txBody>
          <a:bodyPr vert="eaVert" wrap="none" lIns="107950" tIns="53975" rIns="107950" bIns="53975" anchor="ctr"/>
          <a:lstStyle/>
          <a:p>
            <a:pPr algn="ctr"/>
            <a:endParaRPr lang="zh-CN" altLang="en-US">
              <a:ea typeface="宋体" panose="02010600030101010101" pitchFamily="2" charset="-122"/>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1411" name="Rectangle 3"/>
          <p:cNvSpPr>
            <a:spLocks noGrp="1" noChangeArrowheads="1"/>
          </p:cNvSpPr>
          <p:nvPr>
            <p:ph idx="1"/>
          </p:nvPr>
        </p:nvSpPr>
        <p:spPr/>
        <p:txBody>
          <a:bodyPr>
            <a:normAutofit fontScale="70000"/>
          </a:bodyPr>
          <a:lstStyle/>
          <a:p>
            <a:r>
              <a:rPr lang="en-US" altLang="zh-CN">
                <a:ea typeface="宋体" panose="02010600030101010101" pitchFamily="2" charset="-122"/>
              </a:rPr>
              <a:t>Use analysis class stereotypes as a guide</a:t>
            </a:r>
            <a:endParaRPr lang="en-US" altLang="zh-CN">
              <a:ea typeface="宋体" panose="02010600030101010101" pitchFamily="2" charset="-122"/>
            </a:endParaRPr>
          </a:p>
          <a:p>
            <a:pPr lvl="1"/>
            <a:r>
              <a:rPr lang="en-US" altLang="zh-CN">
                <a:ea typeface="宋体" panose="02010600030101010101" pitchFamily="2" charset="-122"/>
              </a:rPr>
              <a:t>Boundary Classes</a:t>
            </a:r>
            <a:endParaRPr lang="en-US" altLang="zh-CN">
              <a:ea typeface="宋体" panose="02010600030101010101" pitchFamily="2" charset="-122"/>
            </a:endParaRPr>
          </a:p>
          <a:p>
            <a:pPr lvl="2"/>
            <a:r>
              <a:rPr lang="en-US" altLang="zh-CN">
                <a:ea typeface="宋体" panose="02010600030101010101" pitchFamily="2" charset="-122"/>
              </a:rPr>
              <a:t>Behavior that  involves communication with an actor</a:t>
            </a:r>
            <a:endParaRPr lang="en-US" altLang="zh-CN">
              <a:ea typeface="宋体" panose="02010600030101010101" pitchFamily="2" charset="-122"/>
            </a:endParaRPr>
          </a:p>
          <a:p>
            <a:pPr lvl="1"/>
            <a:r>
              <a:rPr lang="en-US" altLang="zh-CN">
                <a:ea typeface="宋体" panose="02010600030101010101" pitchFamily="2" charset="-122"/>
              </a:rPr>
              <a:t>Entity Classes</a:t>
            </a:r>
            <a:endParaRPr lang="en-US" altLang="zh-CN">
              <a:ea typeface="宋体" panose="02010600030101010101" pitchFamily="2" charset="-122"/>
            </a:endParaRPr>
          </a:p>
          <a:p>
            <a:pPr lvl="2"/>
            <a:r>
              <a:rPr lang="en-US" altLang="zh-CN">
                <a:ea typeface="宋体" panose="02010600030101010101" pitchFamily="2" charset="-122"/>
              </a:rPr>
              <a:t>Behavior that involves the data encapsulated within the abstraction</a:t>
            </a:r>
            <a:endParaRPr lang="en-US" altLang="zh-CN">
              <a:ea typeface="宋体" panose="02010600030101010101" pitchFamily="2" charset="-122"/>
            </a:endParaRPr>
          </a:p>
          <a:p>
            <a:pPr lvl="1"/>
            <a:r>
              <a:rPr lang="en-US" altLang="zh-CN">
                <a:ea typeface="宋体" panose="02010600030101010101" pitchFamily="2" charset="-122"/>
              </a:rPr>
              <a:t>Control Classes</a:t>
            </a:r>
            <a:endParaRPr lang="en-US" altLang="zh-CN">
              <a:ea typeface="宋体" panose="02010600030101010101" pitchFamily="2" charset="-122"/>
            </a:endParaRPr>
          </a:p>
          <a:p>
            <a:pPr lvl="2"/>
            <a:r>
              <a:rPr lang="en-US" altLang="zh-CN">
                <a:ea typeface="宋体" panose="02010600030101010101" pitchFamily="2" charset="-122"/>
              </a:rPr>
              <a:t>Behavior specific to a use case or part of a very important flow of events</a:t>
            </a:r>
            <a:endParaRPr lang="en-US" altLang="zh-CN">
              <a:ea typeface="宋体" panose="02010600030101010101" pitchFamily="2" charset="-122"/>
            </a:endParaRPr>
          </a:p>
          <a:p>
            <a:pPr lvl="2"/>
            <a:r>
              <a:rPr lang="en-US" altLang="zh-CN">
                <a:ea typeface="宋体" panose="02010600030101010101" pitchFamily="2" charset="-122"/>
              </a:rPr>
              <a:t>以分析类刻板印象为导向</a:t>
            </a:r>
            <a:endParaRPr lang="en-US" altLang="zh-CN">
              <a:ea typeface="宋体" panose="02010600030101010101" pitchFamily="2" charset="-122"/>
            </a:endParaRPr>
          </a:p>
          <a:p>
            <a:pPr lvl="2"/>
            <a:r>
              <a:rPr lang="en-US" altLang="zh-CN">
                <a:ea typeface="宋体" panose="02010600030101010101" pitchFamily="2" charset="-122"/>
              </a:rPr>
              <a:t>边界类</a:t>
            </a:r>
            <a:endParaRPr lang="en-US" altLang="zh-CN">
              <a:ea typeface="宋体" panose="02010600030101010101" pitchFamily="2" charset="-122"/>
            </a:endParaRPr>
          </a:p>
          <a:p>
            <a:pPr lvl="2"/>
            <a:r>
              <a:rPr lang="en-US" altLang="zh-CN">
                <a:ea typeface="宋体" panose="02010600030101010101" pitchFamily="2" charset="-122"/>
              </a:rPr>
              <a:t>与演员沟通的行为</a:t>
            </a:r>
            <a:endParaRPr lang="en-US" altLang="zh-CN">
              <a:ea typeface="宋体" panose="02010600030101010101" pitchFamily="2" charset="-122"/>
            </a:endParaRPr>
          </a:p>
          <a:p>
            <a:pPr lvl="2"/>
            <a:r>
              <a:rPr lang="en-US" altLang="zh-CN">
                <a:ea typeface="宋体" panose="02010600030101010101" pitchFamily="2" charset="-122"/>
              </a:rPr>
              <a:t>实体类</a:t>
            </a:r>
            <a:endParaRPr lang="en-US" altLang="zh-CN">
              <a:ea typeface="宋体" panose="02010600030101010101" pitchFamily="2" charset="-122"/>
            </a:endParaRPr>
          </a:p>
          <a:p>
            <a:pPr lvl="2"/>
            <a:r>
              <a:rPr lang="en-US" altLang="zh-CN">
                <a:ea typeface="宋体" panose="02010600030101010101" pitchFamily="2" charset="-122"/>
              </a:rPr>
              <a:t>涉及封装在抽象中的数据的行为</a:t>
            </a:r>
            <a:endParaRPr lang="en-US" altLang="zh-CN">
              <a:ea typeface="宋体" panose="02010600030101010101" pitchFamily="2" charset="-122"/>
            </a:endParaRPr>
          </a:p>
          <a:p>
            <a:pPr lvl="2"/>
            <a:r>
              <a:rPr lang="en-US" altLang="zh-CN">
                <a:ea typeface="宋体" panose="02010600030101010101" pitchFamily="2" charset="-122"/>
              </a:rPr>
              <a:t>控制类</a:t>
            </a:r>
            <a:endParaRPr lang="en-US" altLang="zh-CN">
              <a:ea typeface="宋体" panose="02010600030101010101" pitchFamily="2" charset="-122"/>
            </a:endParaRPr>
          </a:p>
          <a:p>
            <a:pPr lvl="2"/>
            <a:r>
              <a:rPr lang="en-US" altLang="zh-CN">
                <a:ea typeface="宋体" panose="02010600030101010101" pitchFamily="2" charset="-122"/>
              </a:rPr>
              <a:t>特定用例的行为或一个非常重要的事件流的一部分</a:t>
            </a:r>
            <a:endParaRPr lang="en-US" altLang="zh-CN">
              <a:ea typeface="宋体" panose="02010600030101010101" pitchFamily="2" charset="-122"/>
            </a:endParaRPr>
          </a:p>
        </p:txBody>
      </p:sp>
      <p:sp>
        <p:nvSpPr>
          <p:cNvPr id="401410" name="Rectangle 2"/>
          <p:cNvSpPr>
            <a:spLocks noGrp="1" noChangeArrowheads="1"/>
          </p:cNvSpPr>
          <p:nvPr>
            <p:ph type="title"/>
          </p:nvPr>
        </p:nvSpPr>
        <p:spPr/>
        <p:txBody>
          <a:bodyPr>
            <a:normAutofit fontScale="90000"/>
          </a:bodyPr>
          <a:lstStyle/>
          <a:p>
            <a:r>
              <a:rPr lang="en-US" altLang="zh-CN">
                <a:ea typeface="宋体" panose="02010600030101010101" pitchFamily="2" charset="-122"/>
              </a:rPr>
              <a:t>Guidelines: Allocating Responsibilities to Classes</a:t>
            </a:r>
            <a:endParaRPr lang="en-US" altLang="zh-CN">
              <a:ea typeface="宋体" panose="02010600030101010101" pitchFamily="2" charset="-122"/>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3459" name="Rectangle 3"/>
          <p:cNvSpPr>
            <a:spLocks noGrp="1" noChangeArrowheads="1"/>
          </p:cNvSpPr>
          <p:nvPr>
            <p:ph idx="1"/>
          </p:nvPr>
        </p:nvSpPr>
        <p:spPr>
          <a:xfrm>
            <a:off x="457200" y="1481327"/>
            <a:ext cx="8229600" cy="4936097"/>
          </a:xfrm>
        </p:spPr>
        <p:txBody>
          <a:bodyPr>
            <a:normAutofit/>
          </a:bodyPr>
          <a:lstStyle/>
          <a:p>
            <a:pPr>
              <a:lnSpc>
                <a:spcPct val="70000"/>
              </a:lnSpc>
            </a:pPr>
            <a:r>
              <a:rPr lang="en-US" altLang="zh-CN" sz="3000" dirty="0">
                <a:ea typeface="宋体" panose="02010600030101010101" pitchFamily="2" charset="-122"/>
              </a:rPr>
              <a:t>Who has the data needed to perform the responsibility?</a:t>
            </a:r>
            <a:endParaRPr lang="en-US" altLang="zh-CN" sz="3000" dirty="0">
              <a:ea typeface="宋体" panose="02010600030101010101" pitchFamily="2" charset="-122"/>
            </a:endParaRPr>
          </a:p>
          <a:p>
            <a:pPr marL="798830" lvl="1" indent="-342900">
              <a:lnSpc>
                <a:spcPct val="77000"/>
              </a:lnSpc>
            </a:pPr>
            <a:r>
              <a:rPr lang="en-US" altLang="zh-CN" sz="2500" dirty="0">
                <a:ea typeface="宋体" panose="02010600030101010101" pitchFamily="2" charset="-122"/>
              </a:rPr>
              <a:t>If one class has the data, put the responsibility with the data</a:t>
            </a:r>
            <a:endParaRPr lang="en-US" altLang="zh-CN" sz="2500" dirty="0">
              <a:ea typeface="宋体" panose="02010600030101010101" pitchFamily="2" charset="-122"/>
            </a:endParaRPr>
          </a:p>
          <a:p>
            <a:pPr marL="798830" lvl="1" indent="-342900">
              <a:lnSpc>
                <a:spcPct val="77000"/>
              </a:lnSpc>
            </a:pPr>
            <a:r>
              <a:rPr lang="en-US" altLang="zh-CN" sz="2500" dirty="0">
                <a:ea typeface="宋体" panose="02010600030101010101" pitchFamily="2" charset="-122"/>
              </a:rPr>
              <a:t>If multiple classes have the data:</a:t>
            </a:r>
            <a:endParaRPr lang="en-US" altLang="zh-CN" sz="2500" dirty="0">
              <a:ea typeface="宋体" panose="02010600030101010101" pitchFamily="2" charset="-122"/>
            </a:endParaRPr>
          </a:p>
          <a:p>
            <a:pPr marL="1200150" lvl="2" indent="-287655">
              <a:lnSpc>
                <a:spcPct val="90000"/>
              </a:lnSpc>
            </a:pPr>
            <a:r>
              <a:rPr lang="en-US" altLang="zh-CN" sz="2500" dirty="0">
                <a:ea typeface="宋体" panose="02010600030101010101" pitchFamily="2" charset="-122"/>
              </a:rPr>
              <a:t>Put the responsibility with one class and add a relationship to the other</a:t>
            </a:r>
            <a:endParaRPr lang="en-US" altLang="zh-CN" sz="2500" dirty="0">
              <a:ea typeface="宋体" panose="02010600030101010101" pitchFamily="2" charset="-122"/>
            </a:endParaRPr>
          </a:p>
          <a:p>
            <a:pPr marL="1200150" lvl="2" indent="-287655">
              <a:lnSpc>
                <a:spcPct val="90000"/>
              </a:lnSpc>
            </a:pPr>
            <a:r>
              <a:rPr lang="en-US" altLang="zh-CN" sz="2500" dirty="0">
                <a:ea typeface="宋体" panose="02010600030101010101" pitchFamily="2" charset="-122"/>
              </a:rPr>
              <a:t>Create a new class, put the responsibility in the new class, and add relationships to classes needed to perform the responsibility</a:t>
            </a:r>
            <a:endParaRPr lang="en-US" altLang="zh-CN" sz="2500" dirty="0">
              <a:ea typeface="宋体" panose="02010600030101010101" pitchFamily="2" charset="-122"/>
            </a:endParaRPr>
          </a:p>
          <a:p>
            <a:pPr marL="1200150" lvl="2" indent="-287655">
              <a:lnSpc>
                <a:spcPct val="90000"/>
              </a:lnSpc>
            </a:pPr>
            <a:r>
              <a:rPr lang="en-US" altLang="zh-CN" sz="2500" dirty="0">
                <a:ea typeface="宋体" panose="02010600030101010101" pitchFamily="2" charset="-122"/>
              </a:rPr>
              <a:t>Put the responsibility in the control class, and add relationships to classes needed to perform the responsibility</a:t>
            </a:r>
            <a:endParaRPr lang="en-US" altLang="zh-CN" sz="2500" dirty="0">
              <a:ea typeface="宋体" panose="02010600030101010101" pitchFamily="2" charset="-122"/>
            </a:endParaRPr>
          </a:p>
        </p:txBody>
      </p:sp>
      <p:sp>
        <p:nvSpPr>
          <p:cNvPr id="403458" name="Rectangle 2"/>
          <p:cNvSpPr>
            <a:spLocks noGrp="1" noChangeArrowheads="1"/>
          </p:cNvSpPr>
          <p:nvPr>
            <p:ph type="title"/>
          </p:nvPr>
        </p:nvSpPr>
        <p:spPr/>
        <p:txBody>
          <a:bodyPr/>
          <a:lstStyle/>
          <a:p>
            <a:r>
              <a:rPr lang="en-US" altLang="zh-CN" sz="3300">
                <a:ea typeface="宋体" panose="02010600030101010101" pitchFamily="2" charset="-122"/>
              </a:rPr>
              <a:t>Guidelines: Allocating Responsibilities to Classes (cont.)</a:t>
            </a:r>
            <a:endParaRPr lang="en-US" altLang="zh-CN">
              <a:ea typeface="宋体" panose="02010600030101010101" pitchFamily="2" charset="-122"/>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2114" name="Rectangle 98"/>
          <p:cNvSpPr>
            <a:spLocks noGrp="1" noChangeArrowheads="1"/>
          </p:cNvSpPr>
          <p:nvPr>
            <p:ph type="title"/>
          </p:nvPr>
        </p:nvSpPr>
        <p:spPr/>
        <p:txBody>
          <a:bodyPr/>
          <a:lstStyle/>
          <a:p>
            <a:r>
              <a:rPr lang="en-US" altLang="zh-CN" dirty="0">
                <a:ea typeface="宋体" panose="02010600030101010101" pitchFamily="2" charset="-122"/>
              </a:rPr>
              <a:t>Use-Case Analysis in Context</a:t>
            </a:r>
            <a:endParaRPr lang="en-US" altLang="zh-CN" dirty="0">
              <a:ea typeface="宋体" panose="02010600030101010101" pitchFamily="2" charset="-122"/>
            </a:endParaRPr>
          </a:p>
        </p:txBody>
      </p:sp>
      <p:grpSp>
        <p:nvGrpSpPr>
          <p:cNvPr id="342336" name="Group 320"/>
          <p:cNvGrpSpPr/>
          <p:nvPr/>
        </p:nvGrpSpPr>
        <p:grpSpPr bwMode="auto">
          <a:xfrm>
            <a:off x="2858762" y="1138455"/>
            <a:ext cx="5233988" cy="5575300"/>
            <a:chOff x="1616" y="512"/>
            <a:chExt cx="3297" cy="3512"/>
          </a:xfrm>
        </p:grpSpPr>
        <p:sp>
          <p:nvSpPr>
            <p:cNvPr id="342231" name="Rectangle 215"/>
            <p:cNvSpPr>
              <a:spLocks noChangeArrowheads="1"/>
            </p:cNvSpPr>
            <p:nvPr/>
          </p:nvSpPr>
          <p:spPr bwMode="auto">
            <a:xfrm>
              <a:off x="1616" y="512"/>
              <a:ext cx="2528" cy="3512"/>
            </a:xfrm>
            <a:prstGeom prst="rect">
              <a:avLst/>
            </a:prstGeom>
            <a:solidFill>
              <a:schemeClr val="tx1"/>
            </a:solidFill>
            <a:ln w="9525">
              <a:solidFill>
                <a:schemeClr val="tx1"/>
              </a:solidFill>
              <a:miter lim="800000"/>
            </a:ln>
            <a:effectLst/>
          </p:spPr>
          <p:txBody>
            <a:bodyPr wrap="none" lIns="107950" tIns="53975" rIns="107950" bIns="53975" anchor="ctr"/>
            <a:lstStyle/>
            <a:p>
              <a:endParaRPr lang="en-US"/>
            </a:p>
          </p:txBody>
        </p:sp>
        <p:sp>
          <p:nvSpPr>
            <p:cNvPr id="342232" name="Oval 216"/>
            <p:cNvSpPr>
              <a:spLocks noChangeArrowheads="1"/>
            </p:cNvSpPr>
            <p:nvPr/>
          </p:nvSpPr>
          <p:spPr bwMode="auto">
            <a:xfrm>
              <a:off x="2728" y="577"/>
              <a:ext cx="111" cy="111"/>
            </a:xfrm>
            <a:prstGeom prst="ellipse">
              <a:avLst/>
            </a:prstGeom>
            <a:solidFill>
              <a:schemeClr val="bg2"/>
            </a:solidFill>
            <a:ln w="12700">
              <a:solidFill>
                <a:srgbClr val="FF9999"/>
              </a:solidFill>
              <a:round/>
            </a:ln>
            <a:effectLst/>
          </p:spPr>
          <p:txBody>
            <a:bodyPr wrap="none" lIns="107950" tIns="53975" rIns="107950" bIns="53975" anchor="ctr"/>
            <a:lstStyle/>
            <a:p>
              <a:endParaRPr lang="en-US"/>
            </a:p>
          </p:txBody>
        </p:sp>
        <p:grpSp>
          <p:nvGrpSpPr>
            <p:cNvPr id="342233" name="Group 217"/>
            <p:cNvGrpSpPr/>
            <p:nvPr/>
          </p:nvGrpSpPr>
          <p:grpSpPr bwMode="auto">
            <a:xfrm>
              <a:off x="3321" y="1639"/>
              <a:ext cx="153" cy="153"/>
              <a:chOff x="3317" y="1579"/>
              <a:chExt cx="153" cy="153"/>
            </a:xfrm>
          </p:grpSpPr>
          <p:sp>
            <p:nvSpPr>
              <p:cNvPr id="342234" name="Oval 218"/>
              <p:cNvSpPr>
                <a:spLocks noChangeArrowheads="1"/>
              </p:cNvSpPr>
              <p:nvPr/>
            </p:nvSpPr>
            <p:spPr bwMode="auto">
              <a:xfrm>
                <a:off x="3338" y="1600"/>
                <a:ext cx="111" cy="111"/>
              </a:xfrm>
              <a:prstGeom prst="ellipse">
                <a:avLst/>
              </a:prstGeom>
              <a:solidFill>
                <a:schemeClr val="bg2"/>
              </a:solidFill>
              <a:ln w="12700">
                <a:solidFill>
                  <a:srgbClr val="FF9999"/>
                </a:solidFill>
                <a:round/>
              </a:ln>
              <a:effectLst/>
            </p:spPr>
            <p:txBody>
              <a:bodyPr wrap="none" lIns="107950" tIns="53975" rIns="107950" bIns="53975" anchor="ctr"/>
              <a:lstStyle/>
              <a:p>
                <a:endParaRPr lang="en-US"/>
              </a:p>
            </p:txBody>
          </p:sp>
          <p:sp>
            <p:nvSpPr>
              <p:cNvPr id="342235" name="Oval 219"/>
              <p:cNvSpPr>
                <a:spLocks noChangeArrowheads="1"/>
              </p:cNvSpPr>
              <p:nvPr/>
            </p:nvSpPr>
            <p:spPr bwMode="auto">
              <a:xfrm>
                <a:off x="3317" y="1579"/>
                <a:ext cx="153" cy="153"/>
              </a:xfrm>
              <a:prstGeom prst="ellipse">
                <a:avLst/>
              </a:prstGeom>
              <a:noFill/>
              <a:ln w="12700">
                <a:solidFill>
                  <a:srgbClr val="FF9999"/>
                </a:solidFill>
                <a:round/>
              </a:ln>
              <a:effectLst/>
            </p:spPr>
            <p:txBody>
              <a:bodyPr wrap="none" lIns="107950" tIns="53975" rIns="107950" bIns="53975" anchor="ctr"/>
              <a:lstStyle/>
              <a:p>
                <a:endParaRPr lang="en-US"/>
              </a:p>
            </p:txBody>
          </p:sp>
        </p:grpSp>
        <p:grpSp>
          <p:nvGrpSpPr>
            <p:cNvPr id="342236" name="Group 220"/>
            <p:cNvGrpSpPr/>
            <p:nvPr/>
          </p:nvGrpSpPr>
          <p:grpSpPr bwMode="auto">
            <a:xfrm>
              <a:off x="2789" y="3789"/>
              <a:ext cx="153" cy="153"/>
              <a:chOff x="3317" y="1579"/>
              <a:chExt cx="153" cy="153"/>
            </a:xfrm>
          </p:grpSpPr>
          <p:sp>
            <p:nvSpPr>
              <p:cNvPr id="342237" name="Oval 221"/>
              <p:cNvSpPr>
                <a:spLocks noChangeArrowheads="1"/>
              </p:cNvSpPr>
              <p:nvPr/>
            </p:nvSpPr>
            <p:spPr bwMode="auto">
              <a:xfrm>
                <a:off x="3338" y="1600"/>
                <a:ext cx="111" cy="111"/>
              </a:xfrm>
              <a:prstGeom prst="ellipse">
                <a:avLst/>
              </a:prstGeom>
              <a:solidFill>
                <a:schemeClr val="bg2"/>
              </a:solidFill>
              <a:ln w="12700">
                <a:solidFill>
                  <a:srgbClr val="FF9999"/>
                </a:solidFill>
                <a:round/>
              </a:ln>
              <a:effectLst/>
            </p:spPr>
            <p:txBody>
              <a:bodyPr wrap="none" lIns="107950" tIns="53975" rIns="107950" bIns="53975" anchor="ctr"/>
              <a:lstStyle/>
              <a:p>
                <a:endParaRPr lang="en-US"/>
              </a:p>
            </p:txBody>
          </p:sp>
          <p:sp>
            <p:nvSpPr>
              <p:cNvPr id="342238" name="Oval 222"/>
              <p:cNvSpPr>
                <a:spLocks noChangeArrowheads="1"/>
              </p:cNvSpPr>
              <p:nvPr/>
            </p:nvSpPr>
            <p:spPr bwMode="auto">
              <a:xfrm>
                <a:off x="3317" y="1579"/>
                <a:ext cx="153" cy="153"/>
              </a:xfrm>
              <a:prstGeom prst="ellipse">
                <a:avLst/>
              </a:prstGeom>
              <a:noFill/>
              <a:ln w="12700">
                <a:solidFill>
                  <a:srgbClr val="FF9999"/>
                </a:solidFill>
                <a:round/>
              </a:ln>
              <a:effectLst/>
            </p:spPr>
            <p:txBody>
              <a:bodyPr wrap="none" lIns="107950" tIns="53975" rIns="107950" bIns="53975" anchor="ctr"/>
              <a:lstStyle/>
              <a:p>
                <a:endParaRPr lang="en-US"/>
              </a:p>
            </p:txBody>
          </p:sp>
        </p:grpSp>
        <p:grpSp>
          <p:nvGrpSpPr>
            <p:cNvPr id="342239" name="Group 223"/>
            <p:cNvGrpSpPr/>
            <p:nvPr/>
          </p:nvGrpSpPr>
          <p:grpSpPr bwMode="auto">
            <a:xfrm>
              <a:off x="2221" y="1008"/>
              <a:ext cx="302" cy="198"/>
              <a:chOff x="2263" y="970"/>
              <a:chExt cx="288" cy="189"/>
            </a:xfrm>
          </p:grpSpPr>
          <p:sp>
            <p:nvSpPr>
              <p:cNvPr id="342240" name="AutoShape 224"/>
              <p:cNvSpPr>
                <a:spLocks noChangeArrowheads="1"/>
              </p:cNvSpPr>
              <p:nvPr/>
            </p:nvSpPr>
            <p:spPr bwMode="auto">
              <a:xfrm>
                <a:off x="2263" y="970"/>
                <a:ext cx="288" cy="189"/>
              </a:xfrm>
              <a:prstGeom prst="roundRect">
                <a:avLst>
                  <a:gd name="adj" fmla="val 16667"/>
                </a:avLst>
              </a:prstGeom>
              <a:solidFill>
                <a:srgbClr val="8ECC8E"/>
              </a:solidFill>
              <a:ln w="9525">
                <a:solidFill>
                  <a:schemeClr val="bg2"/>
                </a:solidFill>
                <a:round/>
              </a:ln>
              <a:effectLst>
                <a:outerShdw dist="45791" dir="3378596" algn="ctr" rotWithShape="0">
                  <a:srgbClr val="C0C0C0"/>
                </a:outerShdw>
              </a:effectLst>
            </p:spPr>
            <p:txBody>
              <a:bodyPr wrap="none" lIns="107950" tIns="53975" rIns="107950" bIns="53975" anchor="ctr"/>
              <a:lstStyle/>
              <a:p>
                <a:endParaRPr lang="en-US"/>
              </a:p>
            </p:txBody>
          </p:sp>
          <p:grpSp>
            <p:nvGrpSpPr>
              <p:cNvPr id="342241" name="Group 225"/>
              <p:cNvGrpSpPr/>
              <p:nvPr/>
            </p:nvGrpSpPr>
            <p:grpSpPr bwMode="auto">
              <a:xfrm>
                <a:off x="2300" y="996"/>
                <a:ext cx="86" cy="128"/>
                <a:chOff x="2853" y="1773"/>
                <a:chExt cx="161" cy="237"/>
              </a:xfrm>
            </p:grpSpPr>
            <p:sp>
              <p:nvSpPr>
                <p:cNvPr id="342242" name="AutoShape 226"/>
                <p:cNvSpPr>
                  <a:spLocks noChangeArrowheads="1"/>
                </p:cNvSpPr>
                <p:nvPr/>
              </p:nvSpPr>
              <p:spPr bwMode="auto">
                <a:xfrm>
                  <a:off x="2853" y="1880"/>
                  <a:ext cx="161" cy="130"/>
                </a:xfrm>
                <a:prstGeom prst="parallelogram">
                  <a:avLst>
                    <a:gd name="adj" fmla="val 30962"/>
                  </a:avLst>
                </a:prstGeom>
                <a:solidFill>
                  <a:srgbClr val="FFCC99"/>
                </a:solidFill>
                <a:ln w="9525">
                  <a:solidFill>
                    <a:schemeClr val="bg2"/>
                  </a:solidFill>
                  <a:miter lim="800000"/>
                </a:ln>
                <a:effectLst/>
              </p:spPr>
              <p:txBody>
                <a:bodyPr wrap="none" lIns="107950" tIns="53975" rIns="107950" bIns="53975" anchor="ctr"/>
                <a:lstStyle/>
                <a:p>
                  <a:endParaRPr lang="en-US"/>
                </a:p>
              </p:txBody>
            </p:sp>
            <p:sp>
              <p:nvSpPr>
                <p:cNvPr id="342243" name="Oval 227"/>
                <p:cNvSpPr>
                  <a:spLocks noChangeArrowheads="1"/>
                </p:cNvSpPr>
                <p:nvPr/>
              </p:nvSpPr>
              <p:spPr bwMode="auto">
                <a:xfrm>
                  <a:off x="2915" y="1773"/>
                  <a:ext cx="87" cy="87"/>
                </a:xfrm>
                <a:prstGeom prst="ellipse">
                  <a:avLst/>
                </a:prstGeom>
                <a:solidFill>
                  <a:srgbClr val="FFCC99"/>
                </a:solidFill>
                <a:ln w="9525">
                  <a:solidFill>
                    <a:schemeClr val="bg2"/>
                  </a:solidFill>
                  <a:round/>
                </a:ln>
                <a:effectLst/>
              </p:spPr>
              <p:txBody>
                <a:bodyPr wrap="none" lIns="107950" tIns="53975" rIns="107950" bIns="53975" anchor="ctr"/>
                <a:lstStyle/>
                <a:p>
                  <a:endParaRPr lang="en-US"/>
                </a:p>
              </p:txBody>
            </p:sp>
          </p:grpSp>
          <p:grpSp>
            <p:nvGrpSpPr>
              <p:cNvPr id="342244" name="Group 228"/>
              <p:cNvGrpSpPr/>
              <p:nvPr/>
            </p:nvGrpSpPr>
            <p:grpSpPr bwMode="auto">
              <a:xfrm>
                <a:off x="2373" y="985"/>
                <a:ext cx="65" cy="93"/>
                <a:chOff x="3387" y="1863"/>
                <a:chExt cx="122" cy="174"/>
              </a:xfrm>
            </p:grpSpPr>
            <p:sp>
              <p:nvSpPr>
                <p:cNvPr id="342245" name="Freeform 229"/>
                <p:cNvSpPr/>
                <p:nvPr/>
              </p:nvSpPr>
              <p:spPr bwMode="auto">
                <a:xfrm>
                  <a:off x="3387" y="1863"/>
                  <a:ext cx="122" cy="174"/>
                </a:xfrm>
                <a:custGeom>
                  <a:avLst/>
                  <a:gdLst/>
                  <a:ahLst/>
                  <a:cxnLst>
                    <a:cxn ang="0">
                      <a:pos x="0" y="0"/>
                    </a:cxn>
                    <a:cxn ang="0">
                      <a:pos x="0" y="174"/>
                    </a:cxn>
                    <a:cxn ang="0">
                      <a:pos x="122" y="174"/>
                    </a:cxn>
                    <a:cxn ang="0">
                      <a:pos x="122" y="38"/>
                    </a:cxn>
                    <a:cxn ang="0">
                      <a:pos x="84" y="0"/>
                    </a:cxn>
                    <a:cxn ang="0">
                      <a:pos x="0" y="0"/>
                    </a:cxn>
                  </a:cxnLst>
                  <a:rect l="0" t="0" r="r" b="b"/>
                  <a:pathLst>
                    <a:path w="122" h="174">
                      <a:moveTo>
                        <a:pt x="0" y="0"/>
                      </a:moveTo>
                      <a:lnTo>
                        <a:pt x="0" y="174"/>
                      </a:lnTo>
                      <a:lnTo>
                        <a:pt x="122" y="174"/>
                      </a:lnTo>
                      <a:lnTo>
                        <a:pt x="122" y="38"/>
                      </a:lnTo>
                      <a:lnTo>
                        <a:pt x="84" y="0"/>
                      </a:lnTo>
                      <a:lnTo>
                        <a:pt x="0" y="0"/>
                      </a:lnTo>
                      <a:close/>
                    </a:path>
                  </a:pathLst>
                </a:custGeom>
                <a:solidFill>
                  <a:srgbClr val="FF9966"/>
                </a:solidFill>
                <a:ln w="9525" cap="flat" cmpd="sng">
                  <a:solidFill>
                    <a:schemeClr val="bg2"/>
                  </a:solidFill>
                  <a:prstDash val="solid"/>
                  <a:round/>
                </a:ln>
                <a:effectLst/>
              </p:spPr>
              <p:txBody>
                <a:bodyPr lIns="107950" tIns="53975" rIns="107950" bIns="53975"/>
                <a:lstStyle/>
                <a:p>
                  <a:endParaRPr lang="en-US"/>
                </a:p>
              </p:txBody>
            </p:sp>
            <p:sp>
              <p:nvSpPr>
                <p:cNvPr id="342246" name="Line 230"/>
                <p:cNvSpPr>
                  <a:spLocks noChangeShapeType="1"/>
                </p:cNvSpPr>
                <p:nvPr/>
              </p:nvSpPr>
              <p:spPr bwMode="auto">
                <a:xfrm>
                  <a:off x="3468" y="1863"/>
                  <a:ext cx="0" cy="41"/>
                </a:xfrm>
                <a:prstGeom prst="line">
                  <a:avLst/>
                </a:prstGeom>
                <a:noFill/>
                <a:ln w="9525">
                  <a:solidFill>
                    <a:schemeClr val="bg2"/>
                  </a:solidFill>
                  <a:round/>
                </a:ln>
                <a:effectLst/>
              </p:spPr>
              <p:txBody>
                <a:bodyPr lIns="107950" tIns="53975" rIns="107950" bIns="53975"/>
                <a:lstStyle/>
                <a:p>
                  <a:endParaRPr lang="en-US"/>
                </a:p>
              </p:txBody>
            </p:sp>
            <p:sp>
              <p:nvSpPr>
                <p:cNvPr id="342247" name="Line 231"/>
                <p:cNvSpPr>
                  <a:spLocks noChangeShapeType="1"/>
                </p:cNvSpPr>
                <p:nvPr/>
              </p:nvSpPr>
              <p:spPr bwMode="auto">
                <a:xfrm flipH="1">
                  <a:off x="3466" y="1904"/>
                  <a:ext cx="41" cy="0"/>
                </a:xfrm>
                <a:prstGeom prst="line">
                  <a:avLst/>
                </a:prstGeom>
                <a:noFill/>
                <a:ln w="9525">
                  <a:solidFill>
                    <a:schemeClr val="bg2"/>
                  </a:solidFill>
                  <a:round/>
                </a:ln>
                <a:effectLst/>
              </p:spPr>
              <p:txBody>
                <a:bodyPr lIns="107950" tIns="53975" rIns="107950" bIns="53975"/>
                <a:lstStyle/>
                <a:p>
                  <a:endParaRPr lang="en-US"/>
                </a:p>
              </p:txBody>
            </p:sp>
          </p:grpSp>
          <p:sp>
            <p:nvSpPr>
              <p:cNvPr id="342248" name="AutoShape 232"/>
              <p:cNvSpPr>
                <a:spLocks noChangeArrowheads="1"/>
              </p:cNvSpPr>
              <p:nvPr/>
            </p:nvSpPr>
            <p:spPr bwMode="auto">
              <a:xfrm>
                <a:off x="2400" y="1055"/>
                <a:ext cx="129" cy="74"/>
              </a:xfrm>
              <a:prstGeom prst="homePlate">
                <a:avLst>
                  <a:gd name="adj" fmla="val 51571"/>
                </a:avLst>
              </a:prstGeom>
              <a:solidFill>
                <a:srgbClr val="FFFFCC"/>
              </a:solidFill>
              <a:ln w="9525">
                <a:solidFill>
                  <a:schemeClr val="bg2"/>
                </a:solidFill>
                <a:miter lim="800000"/>
              </a:ln>
              <a:effectLst/>
            </p:spPr>
            <p:txBody>
              <a:bodyPr wrap="none" lIns="107950" tIns="53975" rIns="107950" bIns="53975" anchor="ctr"/>
              <a:lstStyle/>
              <a:p>
                <a:endParaRPr lang="en-US"/>
              </a:p>
            </p:txBody>
          </p:sp>
        </p:grpSp>
        <p:grpSp>
          <p:nvGrpSpPr>
            <p:cNvPr id="342249" name="Group 233"/>
            <p:cNvGrpSpPr/>
            <p:nvPr/>
          </p:nvGrpSpPr>
          <p:grpSpPr bwMode="auto">
            <a:xfrm>
              <a:off x="3238" y="1008"/>
              <a:ext cx="302" cy="198"/>
              <a:chOff x="2263" y="970"/>
              <a:chExt cx="288" cy="189"/>
            </a:xfrm>
          </p:grpSpPr>
          <p:sp>
            <p:nvSpPr>
              <p:cNvPr id="342250" name="AutoShape 234"/>
              <p:cNvSpPr>
                <a:spLocks noChangeArrowheads="1"/>
              </p:cNvSpPr>
              <p:nvPr/>
            </p:nvSpPr>
            <p:spPr bwMode="auto">
              <a:xfrm>
                <a:off x="2263" y="970"/>
                <a:ext cx="288" cy="189"/>
              </a:xfrm>
              <a:prstGeom prst="roundRect">
                <a:avLst>
                  <a:gd name="adj" fmla="val 16667"/>
                </a:avLst>
              </a:prstGeom>
              <a:solidFill>
                <a:srgbClr val="8ECC8E"/>
              </a:solidFill>
              <a:ln w="9525">
                <a:solidFill>
                  <a:schemeClr val="bg2"/>
                </a:solidFill>
                <a:round/>
              </a:ln>
              <a:effectLst>
                <a:outerShdw dist="45791" dir="3378596" algn="ctr" rotWithShape="0">
                  <a:srgbClr val="C0C0C0"/>
                </a:outerShdw>
              </a:effectLst>
            </p:spPr>
            <p:txBody>
              <a:bodyPr wrap="none" lIns="107950" tIns="53975" rIns="107950" bIns="53975" anchor="ctr"/>
              <a:lstStyle/>
              <a:p>
                <a:endParaRPr lang="en-US"/>
              </a:p>
            </p:txBody>
          </p:sp>
          <p:grpSp>
            <p:nvGrpSpPr>
              <p:cNvPr id="342251" name="Group 235"/>
              <p:cNvGrpSpPr/>
              <p:nvPr/>
            </p:nvGrpSpPr>
            <p:grpSpPr bwMode="auto">
              <a:xfrm>
                <a:off x="2300" y="996"/>
                <a:ext cx="86" cy="128"/>
                <a:chOff x="2853" y="1773"/>
                <a:chExt cx="161" cy="237"/>
              </a:xfrm>
            </p:grpSpPr>
            <p:sp>
              <p:nvSpPr>
                <p:cNvPr id="342252" name="AutoShape 236"/>
                <p:cNvSpPr>
                  <a:spLocks noChangeArrowheads="1"/>
                </p:cNvSpPr>
                <p:nvPr/>
              </p:nvSpPr>
              <p:spPr bwMode="auto">
                <a:xfrm>
                  <a:off x="2853" y="1880"/>
                  <a:ext cx="161" cy="130"/>
                </a:xfrm>
                <a:prstGeom prst="parallelogram">
                  <a:avLst>
                    <a:gd name="adj" fmla="val 30962"/>
                  </a:avLst>
                </a:prstGeom>
                <a:solidFill>
                  <a:srgbClr val="FFCC99"/>
                </a:solidFill>
                <a:ln w="9525">
                  <a:solidFill>
                    <a:schemeClr val="bg2"/>
                  </a:solidFill>
                  <a:miter lim="800000"/>
                </a:ln>
                <a:effectLst/>
              </p:spPr>
              <p:txBody>
                <a:bodyPr wrap="none" lIns="107950" tIns="53975" rIns="107950" bIns="53975" anchor="ctr"/>
                <a:lstStyle/>
                <a:p>
                  <a:endParaRPr lang="en-US"/>
                </a:p>
              </p:txBody>
            </p:sp>
            <p:sp>
              <p:nvSpPr>
                <p:cNvPr id="342253" name="Oval 237"/>
                <p:cNvSpPr>
                  <a:spLocks noChangeArrowheads="1"/>
                </p:cNvSpPr>
                <p:nvPr/>
              </p:nvSpPr>
              <p:spPr bwMode="auto">
                <a:xfrm>
                  <a:off x="2915" y="1773"/>
                  <a:ext cx="87" cy="87"/>
                </a:xfrm>
                <a:prstGeom prst="ellipse">
                  <a:avLst/>
                </a:prstGeom>
                <a:solidFill>
                  <a:srgbClr val="FFCC99"/>
                </a:solidFill>
                <a:ln w="9525">
                  <a:solidFill>
                    <a:schemeClr val="bg2"/>
                  </a:solidFill>
                  <a:round/>
                </a:ln>
                <a:effectLst/>
              </p:spPr>
              <p:txBody>
                <a:bodyPr wrap="none" lIns="107950" tIns="53975" rIns="107950" bIns="53975" anchor="ctr"/>
                <a:lstStyle/>
                <a:p>
                  <a:endParaRPr lang="en-US"/>
                </a:p>
              </p:txBody>
            </p:sp>
          </p:grpSp>
          <p:grpSp>
            <p:nvGrpSpPr>
              <p:cNvPr id="342254" name="Group 238"/>
              <p:cNvGrpSpPr/>
              <p:nvPr/>
            </p:nvGrpSpPr>
            <p:grpSpPr bwMode="auto">
              <a:xfrm>
                <a:off x="2373" y="985"/>
                <a:ext cx="65" cy="93"/>
                <a:chOff x="3387" y="1863"/>
                <a:chExt cx="122" cy="174"/>
              </a:xfrm>
            </p:grpSpPr>
            <p:sp>
              <p:nvSpPr>
                <p:cNvPr id="342255" name="Freeform 239"/>
                <p:cNvSpPr/>
                <p:nvPr/>
              </p:nvSpPr>
              <p:spPr bwMode="auto">
                <a:xfrm>
                  <a:off x="3387" y="1863"/>
                  <a:ext cx="122" cy="174"/>
                </a:xfrm>
                <a:custGeom>
                  <a:avLst/>
                  <a:gdLst/>
                  <a:ahLst/>
                  <a:cxnLst>
                    <a:cxn ang="0">
                      <a:pos x="0" y="0"/>
                    </a:cxn>
                    <a:cxn ang="0">
                      <a:pos x="0" y="174"/>
                    </a:cxn>
                    <a:cxn ang="0">
                      <a:pos x="122" y="174"/>
                    </a:cxn>
                    <a:cxn ang="0">
                      <a:pos x="122" y="38"/>
                    </a:cxn>
                    <a:cxn ang="0">
                      <a:pos x="84" y="0"/>
                    </a:cxn>
                    <a:cxn ang="0">
                      <a:pos x="0" y="0"/>
                    </a:cxn>
                  </a:cxnLst>
                  <a:rect l="0" t="0" r="r" b="b"/>
                  <a:pathLst>
                    <a:path w="122" h="174">
                      <a:moveTo>
                        <a:pt x="0" y="0"/>
                      </a:moveTo>
                      <a:lnTo>
                        <a:pt x="0" y="174"/>
                      </a:lnTo>
                      <a:lnTo>
                        <a:pt x="122" y="174"/>
                      </a:lnTo>
                      <a:lnTo>
                        <a:pt x="122" y="38"/>
                      </a:lnTo>
                      <a:lnTo>
                        <a:pt x="84" y="0"/>
                      </a:lnTo>
                      <a:lnTo>
                        <a:pt x="0" y="0"/>
                      </a:lnTo>
                      <a:close/>
                    </a:path>
                  </a:pathLst>
                </a:custGeom>
                <a:solidFill>
                  <a:srgbClr val="FF9966"/>
                </a:solidFill>
                <a:ln w="9525" cap="flat" cmpd="sng">
                  <a:solidFill>
                    <a:schemeClr val="bg2"/>
                  </a:solidFill>
                  <a:prstDash val="solid"/>
                  <a:round/>
                </a:ln>
                <a:effectLst/>
              </p:spPr>
              <p:txBody>
                <a:bodyPr lIns="107950" tIns="53975" rIns="107950" bIns="53975"/>
                <a:lstStyle/>
                <a:p>
                  <a:endParaRPr lang="en-US"/>
                </a:p>
              </p:txBody>
            </p:sp>
            <p:sp>
              <p:nvSpPr>
                <p:cNvPr id="342256" name="Line 240"/>
                <p:cNvSpPr>
                  <a:spLocks noChangeShapeType="1"/>
                </p:cNvSpPr>
                <p:nvPr/>
              </p:nvSpPr>
              <p:spPr bwMode="auto">
                <a:xfrm>
                  <a:off x="3468" y="1863"/>
                  <a:ext cx="0" cy="41"/>
                </a:xfrm>
                <a:prstGeom prst="line">
                  <a:avLst/>
                </a:prstGeom>
                <a:noFill/>
                <a:ln w="9525">
                  <a:solidFill>
                    <a:schemeClr val="bg2"/>
                  </a:solidFill>
                  <a:round/>
                </a:ln>
                <a:effectLst/>
              </p:spPr>
              <p:txBody>
                <a:bodyPr lIns="107950" tIns="53975" rIns="107950" bIns="53975"/>
                <a:lstStyle/>
                <a:p>
                  <a:endParaRPr lang="en-US"/>
                </a:p>
              </p:txBody>
            </p:sp>
            <p:sp>
              <p:nvSpPr>
                <p:cNvPr id="342257" name="Line 241"/>
                <p:cNvSpPr>
                  <a:spLocks noChangeShapeType="1"/>
                </p:cNvSpPr>
                <p:nvPr/>
              </p:nvSpPr>
              <p:spPr bwMode="auto">
                <a:xfrm flipH="1">
                  <a:off x="3466" y="1904"/>
                  <a:ext cx="41" cy="0"/>
                </a:xfrm>
                <a:prstGeom prst="line">
                  <a:avLst/>
                </a:prstGeom>
                <a:noFill/>
                <a:ln w="9525">
                  <a:solidFill>
                    <a:schemeClr val="bg2"/>
                  </a:solidFill>
                  <a:round/>
                </a:ln>
                <a:effectLst/>
              </p:spPr>
              <p:txBody>
                <a:bodyPr lIns="107950" tIns="53975" rIns="107950" bIns="53975"/>
                <a:lstStyle/>
                <a:p>
                  <a:endParaRPr lang="en-US"/>
                </a:p>
              </p:txBody>
            </p:sp>
          </p:grpSp>
          <p:sp>
            <p:nvSpPr>
              <p:cNvPr id="342258" name="AutoShape 242"/>
              <p:cNvSpPr>
                <a:spLocks noChangeArrowheads="1"/>
              </p:cNvSpPr>
              <p:nvPr/>
            </p:nvSpPr>
            <p:spPr bwMode="auto">
              <a:xfrm>
                <a:off x="2400" y="1055"/>
                <a:ext cx="129" cy="74"/>
              </a:xfrm>
              <a:prstGeom prst="homePlate">
                <a:avLst>
                  <a:gd name="adj" fmla="val 51571"/>
                </a:avLst>
              </a:prstGeom>
              <a:solidFill>
                <a:srgbClr val="FFFFCC"/>
              </a:solidFill>
              <a:ln w="9525">
                <a:solidFill>
                  <a:schemeClr val="bg2"/>
                </a:solidFill>
                <a:miter lim="800000"/>
              </a:ln>
              <a:effectLst/>
            </p:spPr>
            <p:txBody>
              <a:bodyPr wrap="none" lIns="107950" tIns="53975" rIns="107950" bIns="53975" anchor="ctr"/>
              <a:lstStyle/>
              <a:p>
                <a:endParaRPr lang="en-US"/>
              </a:p>
            </p:txBody>
          </p:sp>
        </p:grpSp>
        <p:grpSp>
          <p:nvGrpSpPr>
            <p:cNvPr id="342259" name="Group 243"/>
            <p:cNvGrpSpPr/>
            <p:nvPr/>
          </p:nvGrpSpPr>
          <p:grpSpPr bwMode="auto">
            <a:xfrm>
              <a:off x="2971" y="1890"/>
              <a:ext cx="302" cy="198"/>
              <a:chOff x="2263" y="970"/>
              <a:chExt cx="288" cy="189"/>
            </a:xfrm>
          </p:grpSpPr>
          <p:sp>
            <p:nvSpPr>
              <p:cNvPr id="342260" name="AutoShape 244"/>
              <p:cNvSpPr>
                <a:spLocks noChangeArrowheads="1"/>
              </p:cNvSpPr>
              <p:nvPr/>
            </p:nvSpPr>
            <p:spPr bwMode="auto">
              <a:xfrm>
                <a:off x="2263" y="970"/>
                <a:ext cx="288" cy="189"/>
              </a:xfrm>
              <a:prstGeom prst="roundRect">
                <a:avLst>
                  <a:gd name="adj" fmla="val 16667"/>
                </a:avLst>
              </a:prstGeom>
              <a:solidFill>
                <a:srgbClr val="8ECC8E"/>
              </a:solidFill>
              <a:ln w="9525">
                <a:solidFill>
                  <a:schemeClr val="bg2"/>
                </a:solidFill>
                <a:round/>
              </a:ln>
              <a:effectLst>
                <a:outerShdw dist="45791" dir="3378596" algn="ctr" rotWithShape="0">
                  <a:srgbClr val="C0C0C0"/>
                </a:outerShdw>
              </a:effectLst>
            </p:spPr>
            <p:txBody>
              <a:bodyPr wrap="none" lIns="107950" tIns="53975" rIns="107950" bIns="53975" anchor="ctr"/>
              <a:lstStyle/>
              <a:p>
                <a:endParaRPr lang="en-US"/>
              </a:p>
            </p:txBody>
          </p:sp>
          <p:grpSp>
            <p:nvGrpSpPr>
              <p:cNvPr id="342261" name="Group 245"/>
              <p:cNvGrpSpPr/>
              <p:nvPr/>
            </p:nvGrpSpPr>
            <p:grpSpPr bwMode="auto">
              <a:xfrm>
                <a:off x="2300" y="996"/>
                <a:ext cx="86" cy="128"/>
                <a:chOff x="2853" y="1773"/>
                <a:chExt cx="161" cy="237"/>
              </a:xfrm>
            </p:grpSpPr>
            <p:sp>
              <p:nvSpPr>
                <p:cNvPr id="342262" name="AutoShape 246"/>
                <p:cNvSpPr>
                  <a:spLocks noChangeArrowheads="1"/>
                </p:cNvSpPr>
                <p:nvPr/>
              </p:nvSpPr>
              <p:spPr bwMode="auto">
                <a:xfrm>
                  <a:off x="2853" y="1880"/>
                  <a:ext cx="161" cy="130"/>
                </a:xfrm>
                <a:prstGeom prst="parallelogram">
                  <a:avLst>
                    <a:gd name="adj" fmla="val 30962"/>
                  </a:avLst>
                </a:prstGeom>
                <a:solidFill>
                  <a:srgbClr val="FFCC99"/>
                </a:solidFill>
                <a:ln w="9525">
                  <a:solidFill>
                    <a:schemeClr val="bg2"/>
                  </a:solidFill>
                  <a:miter lim="800000"/>
                </a:ln>
                <a:effectLst/>
              </p:spPr>
              <p:txBody>
                <a:bodyPr wrap="none" lIns="107950" tIns="53975" rIns="107950" bIns="53975" anchor="ctr"/>
                <a:lstStyle/>
                <a:p>
                  <a:endParaRPr lang="en-US"/>
                </a:p>
              </p:txBody>
            </p:sp>
            <p:sp>
              <p:nvSpPr>
                <p:cNvPr id="342263" name="Oval 247"/>
                <p:cNvSpPr>
                  <a:spLocks noChangeArrowheads="1"/>
                </p:cNvSpPr>
                <p:nvPr/>
              </p:nvSpPr>
              <p:spPr bwMode="auto">
                <a:xfrm>
                  <a:off x="2915" y="1773"/>
                  <a:ext cx="87" cy="87"/>
                </a:xfrm>
                <a:prstGeom prst="ellipse">
                  <a:avLst/>
                </a:prstGeom>
                <a:solidFill>
                  <a:srgbClr val="FFCC99"/>
                </a:solidFill>
                <a:ln w="9525">
                  <a:solidFill>
                    <a:schemeClr val="bg2"/>
                  </a:solidFill>
                  <a:round/>
                </a:ln>
                <a:effectLst/>
              </p:spPr>
              <p:txBody>
                <a:bodyPr wrap="none" lIns="107950" tIns="53975" rIns="107950" bIns="53975" anchor="ctr"/>
                <a:lstStyle/>
                <a:p>
                  <a:endParaRPr lang="en-US"/>
                </a:p>
              </p:txBody>
            </p:sp>
          </p:grpSp>
          <p:grpSp>
            <p:nvGrpSpPr>
              <p:cNvPr id="342264" name="Group 248"/>
              <p:cNvGrpSpPr/>
              <p:nvPr/>
            </p:nvGrpSpPr>
            <p:grpSpPr bwMode="auto">
              <a:xfrm>
                <a:off x="2373" y="985"/>
                <a:ext cx="65" cy="93"/>
                <a:chOff x="3387" y="1863"/>
                <a:chExt cx="122" cy="174"/>
              </a:xfrm>
            </p:grpSpPr>
            <p:sp>
              <p:nvSpPr>
                <p:cNvPr id="342265" name="Freeform 249"/>
                <p:cNvSpPr/>
                <p:nvPr/>
              </p:nvSpPr>
              <p:spPr bwMode="auto">
                <a:xfrm>
                  <a:off x="3387" y="1863"/>
                  <a:ext cx="122" cy="174"/>
                </a:xfrm>
                <a:custGeom>
                  <a:avLst/>
                  <a:gdLst/>
                  <a:ahLst/>
                  <a:cxnLst>
                    <a:cxn ang="0">
                      <a:pos x="0" y="0"/>
                    </a:cxn>
                    <a:cxn ang="0">
                      <a:pos x="0" y="174"/>
                    </a:cxn>
                    <a:cxn ang="0">
                      <a:pos x="122" y="174"/>
                    </a:cxn>
                    <a:cxn ang="0">
                      <a:pos x="122" y="38"/>
                    </a:cxn>
                    <a:cxn ang="0">
                      <a:pos x="84" y="0"/>
                    </a:cxn>
                    <a:cxn ang="0">
                      <a:pos x="0" y="0"/>
                    </a:cxn>
                  </a:cxnLst>
                  <a:rect l="0" t="0" r="r" b="b"/>
                  <a:pathLst>
                    <a:path w="122" h="174">
                      <a:moveTo>
                        <a:pt x="0" y="0"/>
                      </a:moveTo>
                      <a:lnTo>
                        <a:pt x="0" y="174"/>
                      </a:lnTo>
                      <a:lnTo>
                        <a:pt x="122" y="174"/>
                      </a:lnTo>
                      <a:lnTo>
                        <a:pt x="122" y="38"/>
                      </a:lnTo>
                      <a:lnTo>
                        <a:pt x="84" y="0"/>
                      </a:lnTo>
                      <a:lnTo>
                        <a:pt x="0" y="0"/>
                      </a:lnTo>
                      <a:close/>
                    </a:path>
                  </a:pathLst>
                </a:custGeom>
                <a:solidFill>
                  <a:srgbClr val="FF9966"/>
                </a:solidFill>
                <a:ln w="9525" cap="flat" cmpd="sng">
                  <a:solidFill>
                    <a:schemeClr val="bg2"/>
                  </a:solidFill>
                  <a:prstDash val="solid"/>
                  <a:round/>
                </a:ln>
                <a:effectLst/>
              </p:spPr>
              <p:txBody>
                <a:bodyPr lIns="107950" tIns="53975" rIns="107950" bIns="53975"/>
                <a:lstStyle/>
                <a:p>
                  <a:endParaRPr lang="en-US"/>
                </a:p>
              </p:txBody>
            </p:sp>
            <p:sp>
              <p:nvSpPr>
                <p:cNvPr id="342266" name="Line 250"/>
                <p:cNvSpPr>
                  <a:spLocks noChangeShapeType="1"/>
                </p:cNvSpPr>
                <p:nvPr/>
              </p:nvSpPr>
              <p:spPr bwMode="auto">
                <a:xfrm>
                  <a:off x="3468" y="1863"/>
                  <a:ext cx="0" cy="41"/>
                </a:xfrm>
                <a:prstGeom prst="line">
                  <a:avLst/>
                </a:prstGeom>
                <a:noFill/>
                <a:ln w="9525">
                  <a:solidFill>
                    <a:schemeClr val="bg2"/>
                  </a:solidFill>
                  <a:round/>
                </a:ln>
                <a:effectLst/>
              </p:spPr>
              <p:txBody>
                <a:bodyPr lIns="107950" tIns="53975" rIns="107950" bIns="53975"/>
                <a:lstStyle/>
                <a:p>
                  <a:endParaRPr lang="en-US"/>
                </a:p>
              </p:txBody>
            </p:sp>
            <p:sp>
              <p:nvSpPr>
                <p:cNvPr id="342267" name="Line 251"/>
                <p:cNvSpPr>
                  <a:spLocks noChangeShapeType="1"/>
                </p:cNvSpPr>
                <p:nvPr/>
              </p:nvSpPr>
              <p:spPr bwMode="auto">
                <a:xfrm flipH="1">
                  <a:off x="3466" y="1904"/>
                  <a:ext cx="41" cy="0"/>
                </a:xfrm>
                <a:prstGeom prst="line">
                  <a:avLst/>
                </a:prstGeom>
                <a:noFill/>
                <a:ln w="9525">
                  <a:solidFill>
                    <a:schemeClr val="bg2"/>
                  </a:solidFill>
                  <a:round/>
                </a:ln>
                <a:effectLst/>
              </p:spPr>
              <p:txBody>
                <a:bodyPr lIns="107950" tIns="53975" rIns="107950" bIns="53975"/>
                <a:lstStyle/>
                <a:p>
                  <a:endParaRPr lang="en-US"/>
                </a:p>
              </p:txBody>
            </p:sp>
          </p:grpSp>
          <p:sp>
            <p:nvSpPr>
              <p:cNvPr id="342268" name="AutoShape 252"/>
              <p:cNvSpPr>
                <a:spLocks noChangeArrowheads="1"/>
              </p:cNvSpPr>
              <p:nvPr/>
            </p:nvSpPr>
            <p:spPr bwMode="auto">
              <a:xfrm>
                <a:off x="2400" y="1055"/>
                <a:ext cx="129" cy="74"/>
              </a:xfrm>
              <a:prstGeom prst="homePlate">
                <a:avLst>
                  <a:gd name="adj" fmla="val 51571"/>
                </a:avLst>
              </a:prstGeom>
              <a:solidFill>
                <a:srgbClr val="FFFFCC"/>
              </a:solidFill>
              <a:ln w="9525">
                <a:solidFill>
                  <a:schemeClr val="bg2"/>
                </a:solidFill>
                <a:miter lim="800000"/>
              </a:ln>
              <a:effectLst/>
            </p:spPr>
            <p:txBody>
              <a:bodyPr wrap="none" lIns="107950" tIns="53975" rIns="107950" bIns="53975" anchor="ctr"/>
              <a:lstStyle/>
              <a:p>
                <a:endParaRPr lang="en-US"/>
              </a:p>
            </p:txBody>
          </p:sp>
        </p:grpSp>
        <p:grpSp>
          <p:nvGrpSpPr>
            <p:cNvPr id="342269" name="Group 253"/>
            <p:cNvGrpSpPr/>
            <p:nvPr/>
          </p:nvGrpSpPr>
          <p:grpSpPr bwMode="auto">
            <a:xfrm>
              <a:off x="2011" y="2217"/>
              <a:ext cx="302" cy="198"/>
              <a:chOff x="2263" y="970"/>
              <a:chExt cx="288" cy="189"/>
            </a:xfrm>
          </p:grpSpPr>
          <p:sp>
            <p:nvSpPr>
              <p:cNvPr id="342270" name="AutoShape 254"/>
              <p:cNvSpPr>
                <a:spLocks noChangeArrowheads="1"/>
              </p:cNvSpPr>
              <p:nvPr/>
            </p:nvSpPr>
            <p:spPr bwMode="auto">
              <a:xfrm>
                <a:off x="2263" y="970"/>
                <a:ext cx="288" cy="189"/>
              </a:xfrm>
              <a:prstGeom prst="roundRect">
                <a:avLst>
                  <a:gd name="adj" fmla="val 16667"/>
                </a:avLst>
              </a:prstGeom>
              <a:solidFill>
                <a:srgbClr val="8ECC8E"/>
              </a:solidFill>
              <a:ln w="9525">
                <a:solidFill>
                  <a:schemeClr val="bg2"/>
                </a:solidFill>
                <a:round/>
              </a:ln>
              <a:effectLst>
                <a:outerShdw dist="45791" dir="3378596" algn="ctr" rotWithShape="0">
                  <a:srgbClr val="C0C0C0"/>
                </a:outerShdw>
              </a:effectLst>
            </p:spPr>
            <p:txBody>
              <a:bodyPr wrap="none" lIns="107950" tIns="53975" rIns="107950" bIns="53975" anchor="ctr"/>
              <a:lstStyle/>
              <a:p>
                <a:endParaRPr lang="en-US"/>
              </a:p>
            </p:txBody>
          </p:sp>
          <p:grpSp>
            <p:nvGrpSpPr>
              <p:cNvPr id="342271" name="Group 255"/>
              <p:cNvGrpSpPr/>
              <p:nvPr/>
            </p:nvGrpSpPr>
            <p:grpSpPr bwMode="auto">
              <a:xfrm>
                <a:off x="2300" y="996"/>
                <a:ext cx="86" cy="128"/>
                <a:chOff x="2853" y="1773"/>
                <a:chExt cx="161" cy="237"/>
              </a:xfrm>
            </p:grpSpPr>
            <p:sp>
              <p:nvSpPr>
                <p:cNvPr id="342272" name="AutoShape 256"/>
                <p:cNvSpPr>
                  <a:spLocks noChangeArrowheads="1"/>
                </p:cNvSpPr>
                <p:nvPr/>
              </p:nvSpPr>
              <p:spPr bwMode="auto">
                <a:xfrm>
                  <a:off x="2853" y="1880"/>
                  <a:ext cx="161" cy="130"/>
                </a:xfrm>
                <a:prstGeom prst="parallelogram">
                  <a:avLst>
                    <a:gd name="adj" fmla="val 30962"/>
                  </a:avLst>
                </a:prstGeom>
                <a:solidFill>
                  <a:srgbClr val="FFCC99"/>
                </a:solidFill>
                <a:ln w="9525">
                  <a:solidFill>
                    <a:schemeClr val="bg2"/>
                  </a:solidFill>
                  <a:miter lim="800000"/>
                </a:ln>
                <a:effectLst/>
              </p:spPr>
              <p:txBody>
                <a:bodyPr wrap="none" lIns="107950" tIns="53975" rIns="107950" bIns="53975" anchor="ctr"/>
                <a:lstStyle/>
                <a:p>
                  <a:endParaRPr lang="en-US"/>
                </a:p>
              </p:txBody>
            </p:sp>
            <p:sp>
              <p:nvSpPr>
                <p:cNvPr id="342273" name="Oval 257"/>
                <p:cNvSpPr>
                  <a:spLocks noChangeArrowheads="1"/>
                </p:cNvSpPr>
                <p:nvPr/>
              </p:nvSpPr>
              <p:spPr bwMode="auto">
                <a:xfrm>
                  <a:off x="2915" y="1773"/>
                  <a:ext cx="87" cy="87"/>
                </a:xfrm>
                <a:prstGeom prst="ellipse">
                  <a:avLst/>
                </a:prstGeom>
                <a:solidFill>
                  <a:srgbClr val="FFCC99"/>
                </a:solidFill>
                <a:ln w="9525">
                  <a:solidFill>
                    <a:schemeClr val="bg2"/>
                  </a:solidFill>
                  <a:round/>
                </a:ln>
                <a:effectLst/>
              </p:spPr>
              <p:txBody>
                <a:bodyPr wrap="none" lIns="107950" tIns="53975" rIns="107950" bIns="53975" anchor="ctr"/>
                <a:lstStyle/>
                <a:p>
                  <a:endParaRPr lang="en-US"/>
                </a:p>
              </p:txBody>
            </p:sp>
          </p:grpSp>
          <p:grpSp>
            <p:nvGrpSpPr>
              <p:cNvPr id="342274" name="Group 258"/>
              <p:cNvGrpSpPr/>
              <p:nvPr/>
            </p:nvGrpSpPr>
            <p:grpSpPr bwMode="auto">
              <a:xfrm>
                <a:off x="2373" y="985"/>
                <a:ext cx="65" cy="93"/>
                <a:chOff x="3387" y="1863"/>
                <a:chExt cx="122" cy="174"/>
              </a:xfrm>
            </p:grpSpPr>
            <p:sp>
              <p:nvSpPr>
                <p:cNvPr id="342275" name="Freeform 259"/>
                <p:cNvSpPr/>
                <p:nvPr/>
              </p:nvSpPr>
              <p:spPr bwMode="auto">
                <a:xfrm>
                  <a:off x="3387" y="1863"/>
                  <a:ext cx="122" cy="174"/>
                </a:xfrm>
                <a:custGeom>
                  <a:avLst/>
                  <a:gdLst/>
                  <a:ahLst/>
                  <a:cxnLst>
                    <a:cxn ang="0">
                      <a:pos x="0" y="0"/>
                    </a:cxn>
                    <a:cxn ang="0">
                      <a:pos x="0" y="174"/>
                    </a:cxn>
                    <a:cxn ang="0">
                      <a:pos x="122" y="174"/>
                    </a:cxn>
                    <a:cxn ang="0">
                      <a:pos x="122" y="38"/>
                    </a:cxn>
                    <a:cxn ang="0">
                      <a:pos x="84" y="0"/>
                    </a:cxn>
                    <a:cxn ang="0">
                      <a:pos x="0" y="0"/>
                    </a:cxn>
                  </a:cxnLst>
                  <a:rect l="0" t="0" r="r" b="b"/>
                  <a:pathLst>
                    <a:path w="122" h="174">
                      <a:moveTo>
                        <a:pt x="0" y="0"/>
                      </a:moveTo>
                      <a:lnTo>
                        <a:pt x="0" y="174"/>
                      </a:lnTo>
                      <a:lnTo>
                        <a:pt x="122" y="174"/>
                      </a:lnTo>
                      <a:lnTo>
                        <a:pt x="122" y="38"/>
                      </a:lnTo>
                      <a:lnTo>
                        <a:pt x="84" y="0"/>
                      </a:lnTo>
                      <a:lnTo>
                        <a:pt x="0" y="0"/>
                      </a:lnTo>
                      <a:close/>
                    </a:path>
                  </a:pathLst>
                </a:custGeom>
                <a:solidFill>
                  <a:srgbClr val="FF9966"/>
                </a:solidFill>
                <a:ln w="9525" cap="flat" cmpd="sng">
                  <a:solidFill>
                    <a:schemeClr val="bg2"/>
                  </a:solidFill>
                  <a:prstDash val="solid"/>
                  <a:round/>
                </a:ln>
                <a:effectLst/>
              </p:spPr>
              <p:txBody>
                <a:bodyPr lIns="107950" tIns="53975" rIns="107950" bIns="53975"/>
                <a:lstStyle/>
                <a:p>
                  <a:endParaRPr lang="en-US"/>
                </a:p>
              </p:txBody>
            </p:sp>
            <p:sp>
              <p:nvSpPr>
                <p:cNvPr id="342276" name="Line 260"/>
                <p:cNvSpPr>
                  <a:spLocks noChangeShapeType="1"/>
                </p:cNvSpPr>
                <p:nvPr/>
              </p:nvSpPr>
              <p:spPr bwMode="auto">
                <a:xfrm>
                  <a:off x="3468" y="1863"/>
                  <a:ext cx="0" cy="41"/>
                </a:xfrm>
                <a:prstGeom prst="line">
                  <a:avLst/>
                </a:prstGeom>
                <a:noFill/>
                <a:ln w="9525">
                  <a:solidFill>
                    <a:schemeClr val="bg2"/>
                  </a:solidFill>
                  <a:round/>
                </a:ln>
                <a:effectLst/>
              </p:spPr>
              <p:txBody>
                <a:bodyPr lIns="107950" tIns="53975" rIns="107950" bIns="53975"/>
                <a:lstStyle/>
                <a:p>
                  <a:endParaRPr lang="en-US"/>
                </a:p>
              </p:txBody>
            </p:sp>
            <p:sp>
              <p:nvSpPr>
                <p:cNvPr id="342277" name="Line 261"/>
                <p:cNvSpPr>
                  <a:spLocks noChangeShapeType="1"/>
                </p:cNvSpPr>
                <p:nvPr/>
              </p:nvSpPr>
              <p:spPr bwMode="auto">
                <a:xfrm flipH="1">
                  <a:off x="3466" y="1904"/>
                  <a:ext cx="41" cy="0"/>
                </a:xfrm>
                <a:prstGeom prst="line">
                  <a:avLst/>
                </a:prstGeom>
                <a:noFill/>
                <a:ln w="9525">
                  <a:solidFill>
                    <a:schemeClr val="bg2"/>
                  </a:solidFill>
                  <a:round/>
                </a:ln>
                <a:effectLst/>
              </p:spPr>
              <p:txBody>
                <a:bodyPr lIns="107950" tIns="53975" rIns="107950" bIns="53975"/>
                <a:lstStyle/>
                <a:p>
                  <a:endParaRPr lang="en-US"/>
                </a:p>
              </p:txBody>
            </p:sp>
          </p:grpSp>
          <p:sp>
            <p:nvSpPr>
              <p:cNvPr id="342278" name="AutoShape 262"/>
              <p:cNvSpPr>
                <a:spLocks noChangeArrowheads="1"/>
              </p:cNvSpPr>
              <p:nvPr/>
            </p:nvSpPr>
            <p:spPr bwMode="auto">
              <a:xfrm>
                <a:off x="2400" y="1055"/>
                <a:ext cx="129" cy="74"/>
              </a:xfrm>
              <a:prstGeom prst="homePlate">
                <a:avLst>
                  <a:gd name="adj" fmla="val 51571"/>
                </a:avLst>
              </a:prstGeom>
              <a:solidFill>
                <a:srgbClr val="FFFFCC"/>
              </a:solidFill>
              <a:ln w="9525">
                <a:solidFill>
                  <a:schemeClr val="bg2"/>
                </a:solidFill>
                <a:miter lim="800000"/>
              </a:ln>
              <a:effectLst/>
            </p:spPr>
            <p:txBody>
              <a:bodyPr wrap="none" lIns="107950" tIns="53975" rIns="107950" bIns="53975" anchor="ctr"/>
              <a:lstStyle/>
              <a:p>
                <a:endParaRPr lang="en-US"/>
              </a:p>
            </p:txBody>
          </p:sp>
        </p:grpSp>
        <p:grpSp>
          <p:nvGrpSpPr>
            <p:cNvPr id="342279" name="Group 263"/>
            <p:cNvGrpSpPr/>
            <p:nvPr/>
          </p:nvGrpSpPr>
          <p:grpSpPr bwMode="auto">
            <a:xfrm>
              <a:off x="2572" y="2733"/>
              <a:ext cx="302" cy="198"/>
              <a:chOff x="2263" y="970"/>
              <a:chExt cx="288" cy="189"/>
            </a:xfrm>
          </p:grpSpPr>
          <p:sp>
            <p:nvSpPr>
              <p:cNvPr id="342280" name="AutoShape 264"/>
              <p:cNvSpPr>
                <a:spLocks noChangeArrowheads="1"/>
              </p:cNvSpPr>
              <p:nvPr/>
            </p:nvSpPr>
            <p:spPr bwMode="auto">
              <a:xfrm>
                <a:off x="2263" y="970"/>
                <a:ext cx="288" cy="189"/>
              </a:xfrm>
              <a:prstGeom prst="roundRect">
                <a:avLst>
                  <a:gd name="adj" fmla="val 16667"/>
                </a:avLst>
              </a:prstGeom>
              <a:solidFill>
                <a:srgbClr val="8ECC8E"/>
              </a:solidFill>
              <a:ln w="9525">
                <a:solidFill>
                  <a:schemeClr val="bg2"/>
                </a:solidFill>
                <a:round/>
              </a:ln>
              <a:effectLst>
                <a:outerShdw dist="45791" dir="3378596" algn="ctr" rotWithShape="0">
                  <a:srgbClr val="C0C0C0"/>
                </a:outerShdw>
              </a:effectLst>
            </p:spPr>
            <p:txBody>
              <a:bodyPr wrap="none" lIns="107950" tIns="53975" rIns="107950" bIns="53975" anchor="ctr"/>
              <a:lstStyle/>
              <a:p>
                <a:endParaRPr lang="en-US"/>
              </a:p>
            </p:txBody>
          </p:sp>
          <p:grpSp>
            <p:nvGrpSpPr>
              <p:cNvPr id="342281" name="Group 265"/>
              <p:cNvGrpSpPr/>
              <p:nvPr/>
            </p:nvGrpSpPr>
            <p:grpSpPr bwMode="auto">
              <a:xfrm>
                <a:off x="2300" y="996"/>
                <a:ext cx="86" cy="128"/>
                <a:chOff x="2853" y="1773"/>
                <a:chExt cx="161" cy="237"/>
              </a:xfrm>
            </p:grpSpPr>
            <p:sp>
              <p:nvSpPr>
                <p:cNvPr id="342282" name="AutoShape 266"/>
                <p:cNvSpPr>
                  <a:spLocks noChangeArrowheads="1"/>
                </p:cNvSpPr>
                <p:nvPr/>
              </p:nvSpPr>
              <p:spPr bwMode="auto">
                <a:xfrm>
                  <a:off x="2853" y="1880"/>
                  <a:ext cx="161" cy="130"/>
                </a:xfrm>
                <a:prstGeom prst="parallelogram">
                  <a:avLst>
                    <a:gd name="adj" fmla="val 30962"/>
                  </a:avLst>
                </a:prstGeom>
                <a:solidFill>
                  <a:srgbClr val="FFCC99"/>
                </a:solidFill>
                <a:ln w="9525">
                  <a:solidFill>
                    <a:schemeClr val="bg2"/>
                  </a:solidFill>
                  <a:miter lim="800000"/>
                </a:ln>
                <a:effectLst/>
              </p:spPr>
              <p:txBody>
                <a:bodyPr wrap="none" lIns="107950" tIns="53975" rIns="107950" bIns="53975" anchor="ctr"/>
                <a:lstStyle/>
                <a:p>
                  <a:endParaRPr lang="en-US"/>
                </a:p>
              </p:txBody>
            </p:sp>
            <p:sp>
              <p:nvSpPr>
                <p:cNvPr id="342283" name="Oval 267"/>
                <p:cNvSpPr>
                  <a:spLocks noChangeArrowheads="1"/>
                </p:cNvSpPr>
                <p:nvPr/>
              </p:nvSpPr>
              <p:spPr bwMode="auto">
                <a:xfrm>
                  <a:off x="2915" y="1773"/>
                  <a:ext cx="87" cy="87"/>
                </a:xfrm>
                <a:prstGeom prst="ellipse">
                  <a:avLst/>
                </a:prstGeom>
                <a:solidFill>
                  <a:srgbClr val="FFCC99"/>
                </a:solidFill>
                <a:ln w="9525">
                  <a:solidFill>
                    <a:schemeClr val="bg2"/>
                  </a:solidFill>
                  <a:round/>
                </a:ln>
                <a:effectLst/>
              </p:spPr>
              <p:txBody>
                <a:bodyPr wrap="none" lIns="107950" tIns="53975" rIns="107950" bIns="53975" anchor="ctr"/>
                <a:lstStyle/>
                <a:p>
                  <a:endParaRPr lang="en-US"/>
                </a:p>
              </p:txBody>
            </p:sp>
          </p:grpSp>
          <p:grpSp>
            <p:nvGrpSpPr>
              <p:cNvPr id="342284" name="Group 268"/>
              <p:cNvGrpSpPr/>
              <p:nvPr/>
            </p:nvGrpSpPr>
            <p:grpSpPr bwMode="auto">
              <a:xfrm>
                <a:off x="2373" y="985"/>
                <a:ext cx="65" cy="93"/>
                <a:chOff x="3387" y="1863"/>
                <a:chExt cx="122" cy="174"/>
              </a:xfrm>
            </p:grpSpPr>
            <p:sp>
              <p:nvSpPr>
                <p:cNvPr id="342285" name="Freeform 269"/>
                <p:cNvSpPr/>
                <p:nvPr/>
              </p:nvSpPr>
              <p:spPr bwMode="auto">
                <a:xfrm>
                  <a:off x="3387" y="1863"/>
                  <a:ext cx="122" cy="174"/>
                </a:xfrm>
                <a:custGeom>
                  <a:avLst/>
                  <a:gdLst/>
                  <a:ahLst/>
                  <a:cxnLst>
                    <a:cxn ang="0">
                      <a:pos x="0" y="0"/>
                    </a:cxn>
                    <a:cxn ang="0">
                      <a:pos x="0" y="174"/>
                    </a:cxn>
                    <a:cxn ang="0">
                      <a:pos x="122" y="174"/>
                    </a:cxn>
                    <a:cxn ang="0">
                      <a:pos x="122" y="38"/>
                    </a:cxn>
                    <a:cxn ang="0">
                      <a:pos x="84" y="0"/>
                    </a:cxn>
                    <a:cxn ang="0">
                      <a:pos x="0" y="0"/>
                    </a:cxn>
                  </a:cxnLst>
                  <a:rect l="0" t="0" r="r" b="b"/>
                  <a:pathLst>
                    <a:path w="122" h="174">
                      <a:moveTo>
                        <a:pt x="0" y="0"/>
                      </a:moveTo>
                      <a:lnTo>
                        <a:pt x="0" y="174"/>
                      </a:lnTo>
                      <a:lnTo>
                        <a:pt x="122" y="174"/>
                      </a:lnTo>
                      <a:lnTo>
                        <a:pt x="122" y="38"/>
                      </a:lnTo>
                      <a:lnTo>
                        <a:pt x="84" y="0"/>
                      </a:lnTo>
                      <a:lnTo>
                        <a:pt x="0" y="0"/>
                      </a:lnTo>
                      <a:close/>
                    </a:path>
                  </a:pathLst>
                </a:custGeom>
                <a:solidFill>
                  <a:srgbClr val="FF9966"/>
                </a:solidFill>
                <a:ln w="9525" cap="flat" cmpd="sng">
                  <a:solidFill>
                    <a:schemeClr val="bg2"/>
                  </a:solidFill>
                  <a:prstDash val="solid"/>
                  <a:round/>
                </a:ln>
                <a:effectLst/>
              </p:spPr>
              <p:txBody>
                <a:bodyPr lIns="107950" tIns="53975" rIns="107950" bIns="53975"/>
                <a:lstStyle/>
                <a:p>
                  <a:endParaRPr lang="en-US"/>
                </a:p>
              </p:txBody>
            </p:sp>
            <p:sp>
              <p:nvSpPr>
                <p:cNvPr id="342286" name="Line 270"/>
                <p:cNvSpPr>
                  <a:spLocks noChangeShapeType="1"/>
                </p:cNvSpPr>
                <p:nvPr/>
              </p:nvSpPr>
              <p:spPr bwMode="auto">
                <a:xfrm>
                  <a:off x="3468" y="1863"/>
                  <a:ext cx="0" cy="41"/>
                </a:xfrm>
                <a:prstGeom prst="line">
                  <a:avLst/>
                </a:prstGeom>
                <a:noFill/>
                <a:ln w="9525">
                  <a:solidFill>
                    <a:schemeClr val="bg2"/>
                  </a:solidFill>
                  <a:round/>
                </a:ln>
                <a:effectLst/>
              </p:spPr>
              <p:txBody>
                <a:bodyPr lIns="107950" tIns="53975" rIns="107950" bIns="53975"/>
                <a:lstStyle/>
                <a:p>
                  <a:endParaRPr lang="en-US"/>
                </a:p>
              </p:txBody>
            </p:sp>
            <p:sp>
              <p:nvSpPr>
                <p:cNvPr id="342287" name="Line 271"/>
                <p:cNvSpPr>
                  <a:spLocks noChangeShapeType="1"/>
                </p:cNvSpPr>
                <p:nvPr/>
              </p:nvSpPr>
              <p:spPr bwMode="auto">
                <a:xfrm flipH="1">
                  <a:off x="3466" y="1904"/>
                  <a:ext cx="41" cy="0"/>
                </a:xfrm>
                <a:prstGeom prst="line">
                  <a:avLst/>
                </a:prstGeom>
                <a:noFill/>
                <a:ln w="9525">
                  <a:solidFill>
                    <a:schemeClr val="bg2"/>
                  </a:solidFill>
                  <a:round/>
                </a:ln>
                <a:effectLst/>
              </p:spPr>
              <p:txBody>
                <a:bodyPr lIns="107950" tIns="53975" rIns="107950" bIns="53975"/>
                <a:lstStyle/>
                <a:p>
                  <a:endParaRPr lang="en-US"/>
                </a:p>
              </p:txBody>
            </p:sp>
          </p:grpSp>
          <p:sp>
            <p:nvSpPr>
              <p:cNvPr id="342288" name="AutoShape 272"/>
              <p:cNvSpPr>
                <a:spLocks noChangeArrowheads="1"/>
              </p:cNvSpPr>
              <p:nvPr/>
            </p:nvSpPr>
            <p:spPr bwMode="auto">
              <a:xfrm>
                <a:off x="2400" y="1055"/>
                <a:ext cx="129" cy="74"/>
              </a:xfrm>
              <a:prstGeom prst="homePlate">
                <a:avLst>
                  <a:gd name="adj" fmla="val 51571"/>
                </a:avLst>
              </a:prstGeom>
              <a:solidFill>
                <a:srgbClr val="FFFFCC"/>
              </a:solidFill>
              <a:ln w="9525">
                <a:solidFill>
                  <a:schemeClr val="bg2"/>
                </a:solidFill>
                <a:miter lim="800000"/>
              </a:ln>
              <a:effectLst/>
            </p:spPr>
            <p:txBody>
              <a:bodyPr wrap="none" lIns="107950" tIns="53975" rIns="107950" bIns="53975" anchor="ctr"/>
              <a:lstStyle/>
              <a:p>
                <a:endParaRPr lang="en-US"/>
              </a:p>
            </p:txBody>
          </p:sp>
        </p:grpSp>
        <p:grpSp>
          <p:nvGrpSpPr>
            <p:cNvPr id="342289" name="Group 273"/>
            <p:cNvGrpSpPr/>
            <p:nvPr/>
          </p:nvGrpSpPr>
          <p:grpSpPr bwMode="auto">
            <a:xfrm>
              <a:off x="3382" y="2733"/>
              <a:ext cx="302" cy="198"/>
              <a:chOff x="2263" y="970"/>
              <a:chExt cx="288" cy="189"/>
            </a:xfrm>
          </p:grpSpPr>
          <p:sp>
            <p:nvSpPr>
              <p:cNvPr id="342290" name="AutoShape 274"/>
              <p:cNvSpPr>
                <a:spLocks noChangeArrowheads="1"/>
              </p:cNvSpPr>
              <p:nvPr/>
            </p:nvSpPr>
            <p:spPr bwMode="auto">
              <a:xfrm>
                <a:off x="2263" y="970"/>
                <a:ext cx="288" cy="189"/>
              </a:xfrm>
              <a:prstGeom prst="roundRect">
                <a:avLst>
                  <a:gd name="adj" fmla="val 16667"/>
                </a:avLst>
              </a:prstGeom>
              <a:solidFill>
                <a:srgbClr val="8ECC8E"/>
              </a:solidFill>
              <a:ln w="9525">
                <a:solidFill>
                  <a:schemeClr val="bg2"/>
                </a:solidFill>
                <a:round/>
              </a:ln>
              <a:effectLst>
                <a:outerShdw dist="45791" dir="3378596" algn="ctr" rotWithShape="0">
                  <a:srgbClr val="C0C0C0"/>
                </a:outerShdw>
              </a:effectLst>
            </p:spPr>
            <p:txBody>
              <a:bodyPr wrap="none" lIns="107950" tIns="53975" rIns="107950" bIns="53975" anchor="ctr"/>
              <a:lstStyle/>
              <a:p>
                <a:endParaRPr lang="en-US"/>
              </a:p>
            </p:txBody>
          </p:sp>
          <p:grpSp>
            <p:nvGrpSpPr>
              <p:cNvPr id="342291" name="Group 275"/>
              <p:cNvGrpSpPr/>
              <p:nvPr/>
            </p:nvGrpSpPr>
            <p:grpSpPr bwMode="auto">
              <a:xfrm>
                <a:off x="2300" y="996"/>
                <a:ext cx="86" cy="128"/>
                <a:chOff x="2853" y="1773"/>
                <a:chExt cx="161" cy="237"/>
              </a:xfrm>
            </p:grpSpPr>
            <p:sp>
              <p:nvSpPr>
                <p:cNvPr id="342292" name="AutoShape 276"/>
                <p:cNvSpPr>
                  <a:spLocks noChangeArrowheads="1"/>
                </p:cNvSpPr>
                <p:nvPr/>
              </p:nvSpPr>
              <p:spPr bwMode="auto">
                <a:xfrm>
                  <a:off x="2853" y="1880"/>
                  <a:ext cx="161" cy="130"/>
                </a:xfrm>
                <a:prstGeom prst="parallelogram">
                  <a:avLst>
                    <a:gd name="adj" fmla="val 30962"/>
                  </a:avLst>
                </a:prstGeom>
                <a:solidFill>
                  <a:srgbClr val="FFCC99"/>
                </a:solidFill>
                <a:ln w="9525">
                  <a:solidFill>
                    <a:schemeClr val="bg2"/>
                  </a:solidFill>
                  <a:miter lim="800000"/>
                </a:ln>
                <a:effectLst/>
              </p:spPr>
              <p:txBody>
                <a:bodyPr wrap="none" lIns="107950" tIns="53975" rIns="107950" bIns="53975" anchor="ctr"/>
                <a:lstStyle/>
                <a:p>
                  <a:endParaRPr lang="en-US"/>
                </a:p>
              </p:txBody>
            </p:sp>
            <p:sp>
              <p:nvSpPr>
                <p:cNvPr id="342293" name="Oval 277"/>
                <p:cNvSpPr>
                  <a:spLocks noChangeArrowheads="1"/>
                </p:cNvSpPr>
                <p:nvPr/>
              </p:nvSpPr>
              <p:spPr bwMode="auto">
                <a:xfrm>
                  <a:off x="2915" y="1773"/>
                  <a:ext cx="87" cy="87"/>
                </a:xfrm>
                <a:prstGeom prst="ellipse">
                  <a:avLst/>
                </a:prstGeom>
                <a:solidFill>
                  <a:srgbClr val="FFCC99"/>
                </a:solidFill>
                <a:ln w="9525">
                  <a:solidFill>
                    <a:schemeClr val="bg2"/>
                  </a:solidFill>
                  <a:round/>
                </a:ln>
                <a:effectLst/>
              </p:spPr>
              <p:txBody>
                <a:bodyPr wrap="none" lIns="107950" tIns="53975" rIns="107950" bIns="53975" anchor="ctr"/>
                <a:lstStyle/>
                <a:p>
                  <a:endParaRPr lang="en-US"/>
                </a:p>
              </p:txBody>
            </p:sp>
          </p:grpSp>
          <p:grpSp>
            <p:nvGrpSpPr>
              <p:cNvPr id="342294" name="Group 278"/>
              <p:cNvGrpSpPr/>
              <p:nvPr/>
            </p:nvGrpSpPr>
            <p:grpSpPr bwMode="auto">
              <a:xfrm>
                <a:off x="2373" y="985"/>
                <a:ext cx="65" cy="93"/>
                <a:chOff x="3387" y="1863"/>
                <a:chExt cx="122" cy="174"/>
              </a:xfrm>
            </p:grpSpPr>
            <p:sp>
              <p:nvSpPr>
                <p:cNvPr id="342295" name="Freeform 279"/>
                <p:cNvSpPr/>
                <p:nvPr/>
              </p:nvSpPr>
              <p:spPr bwMode="auto">
                <a:xfrm>
                  <a:off x="3387" y="1863"/>
                  <a:ext cx="122" cy="174"/>
                </a:xfrm>
                <a:custGeom>
                  <a:avLst/>
                  <a:gdLst/>
                  <a:ahLst/>
                  <a:cxnLst>
                    <a:cxn ang="0">
                      <a:pos x="0" y="0"/>
                    </a:cxn>
                    <a:cxn ang="0">
                      <a:pos x="0" y="174"/>
                    </a:cxn>
                    <a:cxn ang="0">
                      <a:pos x="122" y="174"/>
                    </a:cxn>
                    <a:cxn ang="0">
                      <a:pos x="122" y="38"/>
                    </a:cxn>
                    <a:cxn ang="0">
                      <a:pos x="84" y="0"/>
                    </a:cxn>
                    <a:cxn ang="0">
                      <a:pos x="0" y="0"/>
                    </a:cxn>
                  </a:cxnLst>
                  <a:rect l="0" t="0" r="r" b="b"/>
                  <a:pathLst>
                    <a:path w="122" h="174">
                      <a:moveTo>
                        <a:pt x="0" y="0"/>
                      </a:moveTo>
                      <a:lnTo>
                        <a:pt x="0" y="174"/>
                      </a:lnTo>
                      <a:lnTo>
                        <a:pt x="122" y="174"/>
                      </a:lnTo>
                      <a:lnTo>
                        <a:pt x="122" y="38"/>
                      </a:lnTo>
                      <a:lnTo>
                        <a:pt x="84" y="0"/>
                      </a:lnTo>
                      <a:lnTo>
                        <a:pt x="0" y="0"/>
                      </a:lnTo>
                      <a:close/>
                    </a:path>
                  </a:pathLst>
                </a:custGeom>
                <a:solidFill>
                  <a:srgbClr val="FF9966"/>
                </a:solidFill>
                <a:ln w="9525" cap="flat" cmpd="sng">
                  <a:solidFill>
                    <a:schemeClr val="bg2"/>
                  </a:solidFill>
                  <a:prstDash val="solid"/>
                  <a:round/>
                </a:ln>
                <a:effectLst/>
              </p:spPr>
              <p:txBody>
                <a:bodyPr lIns="107950" tIns="53975" rIns="107950" bIns="53975"/>
                <a:lstStyle/>
                <a:p>
                  <a:endParaRPr lang="en-US"/>
                </a:p>
              </p:txBody>
            </p:sp>
            <p:sp>
              <p:nvSpPr>
                <p:cNvPr id="342296" name="Line 280"/>
                <p:cNvSpPr>
                  <a:spLocks noChangeShapeType="1"/>
                </p:cNvSpPr>
                <p:nvPr/>
              </p:nvSpPr>
              <p:spPr bwMode="auto">
                <a:xfrm>
                  <a:off x="3468" y="1863"/>
                  <a:ext cx="0" cy="41"/>
                </a:xfrm>
                <a:prstGeom prst="line">
                  <a:avLst/>
                </a:prstGeom>
                <a:noFill/>
                <a:ln w="9525">
                  <a:solidFill>
                    <a:schemeClr val="bg2"/>
                  </a:solidFill>
                  <a:round/>
                </a:ln>
                <a:effectLst/>
              </p:spPr>
              <p:txBody>
                <a:bodyPr lIns="107950" tIns="53975" rIns="107950" bIns="53975"/>
                <a:lstStyle/>
                <a:p>
                  <a:endParaRPr lang="en-US"/>
                </a:p>
              </p:txBody>
            </p:sp>
            <p:sp>
              <p:nvSpPr>
                <p:cNvPr id="342297" name="Line 281"/>
                <p:cNvSpPr>
                  <a:spLocks noChangeShapeType="1"/>
                </p:cNvSpPr>
                <p:nvPr/>
              </p:nvSpPr>
              <p:spPr bwMode="auto">
                <a:xfrm flipH="1">
                  <a:off x="3466" y="1904"/>
                  <a:ext cx="41" cy="0"/>
                </a:xfrm>
                <a:prstGeom prst="line">
                  <a:avLst/>
                </a:prstGeom>
                <a:noFill/>
                <a:ln w="9525">
                  <a:solidFill>
                    <a:schemeClr val="bg2"/>
                  </a:solidFill>
                  <a:round/>
                </a:ln>
                <a:effectLst/>
              </p:spPr>
              <p:txBody>
                <a:bodyPr lIns="107950" tIns="53975" rIns="107950" bIns="53975"/>
                <a:lstStyle/>
                <a:p>
                  <a:endParaRPr lang="en-US"/>
                </a:p>
              </p:txBody>
            </p:sp>
          </p:grpSp>
          <p:sp>
            <p:nvSpPr>
              <p:cNvPr id="342298" name="AutoShape 282"/>
              <p:cNvSpPr>
                <a:spLocks noChangeArrowheads="1"/>
              </p:cNvSpPr>
              <p:nvPr/>
            </p:nvSpPr>
            <p:spPr bwMode="auto">
              <a:xfrm>
                <a:off x="2400" y="1055"/>
                <a:ext cx="129" cy="74"/>
              </a:xfrm>
              <a:prstGeom prst="homePlate">
                <a:avLst>
                  <a:gd name="adj" fmla="val 51571"/>
                </a:avLst>
              </a:prstGeom>
              <a:solidFill>
                <a:srgbClr val="FFFFCC"/>
              </a:solidFill>
              <a:ln w="9525">
                <a:solidFill>
                  <a:schemeClr val="bg2"/>
                </a:solidFill>
                <a:miter lim="800000"/>
              </a:ln>
              <a:effectLst/>
            </p:spPr>
            <p:txBody>
              <a:bodyPr wrap="none" lIns="107950" tIns="53975" rIns="107950" bIns="53975" anchor="ctr"/>
              <a:lstStyle/>
              <a:p>
                <a:endParaRPr lang="en-US"/>
              </a:p>
            </p:txBody>
          </p:sp>
        </p:grpSp>
        <p:sp>
          <p:nvSpPr>
            <p:cNvPr id="342299" name="Text Box 283"/>
            <p:cNvSpPr txBox="1">
              <a:spLocks noChangeArrowheads="1"/>
            </p:cNvSpPr>
            <p:nvPr/>
          </p:nvSpPr>
          <p:spPr bwMode="auto">
            <a:xfrm>
              <a:off x="1963" y="620"/>
              <a:ext cx="704" cy="266"/>
            </a:xfrm>
            <a:prstGeom prst="rect">
              <a:avLst/>
            </a:prstGeom>
            <a:noFill/>
            <a:ln w="9525">
              <a:noFill/>
              <a:miter lim="800000"/>
            </a:ln>
            <a:effectLst/>
          </p:spPr>
          <p:txBody>
            <a:bodyPr lIns="107950" tIns="53975" rIns="107950" bIns="53975">
              <a:spAutoFit/>
            </a:bodyPr>
            <a:lstStyle/>
            <a:p>
              <a:pPr algn="ctr">
                <a:lnSpc>
                  <a:spcPct val="35000"/>
                </a:lnSpc>
                <a:spcBef>
                  <a:spcPct val="50000"/>
                </a:spcBef>
              </a:pPr>
              <a:r>
                <a:rPr lang="en-US" altLang="zh-CN">
                  <a:solidFill>
                    <a:schemeClr val="bg2"/>
                  </a:solidFill>
                  <a:ea typeface="宋体" panose="02010600030101010101" pitchFamily="2" charset="-122"/>
                </a:rPr>
                <a:t>[Early</a:t>
              </a:r>
              <a:endParaRPr lang="en-US" altLang="zh-CN">
                <a:solidFill>
                  <a:schemeClr val="bg2"/>
                </a:solidFill>
                <a:ea typeface="宋体" panose="02010600030101010101" pitchFamily="2" charset="-122"/>
              </a:endParaRPr>
            </a:p>
            <a:p>
              <a:pPr algn="ctr">
                <a:lnSpc>
                  <a:spcPct val="35000"/>
                </a:lnSpc>
                <a:spcBef>
                  <a:spcPct val="50000"/>
                </a:spcBef>
              </a:pPr>
              <a:r>
                <a:rPr lang="en-US" altLang="zh-CN">
                  <a:solidFill>
                    <a:schemeClr val="bg2"/>
                  </a:solidFill>
                  <a:ea typeface="宋体" panose="02010600030101010101" pitchFamily="2" charset="-122"/>
                </a:rPr>
                <a:t>Elaboration</a:t>
              </a:r>
              <a:endParaRPr lang="en-US" altLang="zh-CN">
                <a:solidFill>
                  <a:schemeClr val="bg2"/>
                </a:solidFill>
                <a:ea typeface="宋体" panose="02010600030101010101" pitchFamily="2" charset="-122"/>
              </a:endParaRPr>
            </a:p>
            <a:p>
              <a:pPr algn="ctr">
                <a:lnSpc>
                  <a:spcPct val="35000"/>
                </a:lnSpc>
                <a:spcBef>
                  <a:spcPct val="50000"/>
                </a:spcBef>
              </a:pPr>
              <a:r>
                <a:rPr lang="en-US" altLang="zh-CN">
                  <a:solidFill>
                    <a:schemeClr val="bg2"/>
                  </a:solidFill>
                  <a:ea typeface="宋体" panose="02010600030101010101" pitchFamily="2" charset="-122"/>
                </a:rPr>
                <a:t>  Iteration]</a:t>
              </a:r>
              <a:endParaRPr lang="en-US" altLang="zh-CN">
                <a:solidFill>
                  <a:schemeClr val="bg2"/>
                </a:solidFill>
                <a:ea typeface="宋体" panose="02010600030101010101" pitchFamily="2" charset="-122"/>
              </a:endParaRPr>
            </a:p>
          </p:txBody>
        </p:sp>
        <p:sp>
          <p:nvSpPr>
            <p:cNvPr id="342300" name="Text Box 284"/>
            <p:cNvSpPr txBox="1">
              <a:spLocks noChangeArrowheads="1"/>
            </p:cNvSpPr>
            <p:nvPr/>
          </p:nvSpPr>
          <p:spPr bwMode="auto">
            <a:xfrm>
              <a:off x="2885" y="713"/>
              <a:ext cx="903" cy="184"/>
            </a:xfrm>
            <a:prstGeom prst="rect">
              <a:avLst/>
            </a:prstGeom>
            <a:noFill/>
            <a:ln w="9525">
              <a:noFill/>
              <a:miter lim="800000"/>
            </a:ln>
            <a:effectLst/>
          </p:spPr>
          <p:txBody>
            <a:bodyPr lIns="107950" tIns="53975" rIns="107950" bIns="53975">
              <a:spAutoFit/>
            </a:bodyPr>
            <a:lstStyle/>
            <a:p>
              <a:pPr algn="ctr">
                <a:lnSpc>
                  <a:spcPct val="35000"/>
                </a:lnSpc>
                <a:spcBef>
                  <a:spcPct val="50000"/>
                </a:spcBef>
              </a:pPr>
              <a:r>
                <a:rPr lang="en-US" altLang="zh-CN">
                  <a:solidFill>
                    <a:schemeClr val="bg2"/>
                  </a:solidFill>
                  <a:ea typeface="宋体" panose="02010600030101010101" pitchFamily="2" charset="-122"/>
                </a:rPr>
                <a:t>[Inception</a:t>
              </a:r>
              <a:endParaRPr lang="en-US" altLang="zh-CN">
                <a:solidFill>
                  <a:schemeClr val="bg2"/>
                </a:solidFill>
                <a:ea typeface="宋体" panose="02010600030101010101" pitchFamily="2" charset="-122"/>
              </a:endParaRPr>
            </a:p>
            <a:p>
              <a:pPr algn="ctr">
                <a:lnSpc>
                  <a:spcPct val="35000"/>
                </a:lnSpc>
                <a:spcBef>
                  <a:spcPct val="50000"/>
                </a:spcBef>
              </a:pPr>
              <a:r>
                <a:rPr lang="en-US" altLang="zh-CN">
                  <a:solidFill>
                    <a:schemeClr val="bg2"/>
                  </a:solidFill>
                  <a:ea typeface="宋体" panose="02010600030101010101" pitchFamily="2" charset="-122"/>
                </a:rPr>
                <a:t>  Iteration (Optional)]</a:t>
              </a:r>
              <a:endParaRPr lang="en-US" altLang="zh-CN">
                <a:solidFill>
                  <a:schemeClr val="bg2"/>
                </a:solidFill>
                <a:ea typeface="宋体" panose="02010600030101010101" pitchFamily="2" charset="-122"/>
              </a:endParaRPr>
            </a:p>
          </p:txBody>
        </p:sp>
        <p:sp>
          <p:nvSpPr>
            <p:cNvPr id="342301" name="Text Box 285"/>
            <p:cNvSpPr txBox="1">
              <a:spLocks noChangeArrowheads="1"/>
            </p:cNvSpPr>
            <p:nvPr/>
          </p:nvSpPr>
          <p:spPr bwMode="auto">
            <a:xfrm>
              <a:off x="1925" y="1245"/>
              <a:ext cx="903" cy="184"/>
            </a:xfrm>
            <a:prstGeom prst="rect">
              <a:avLst/>
            </a:prstGeom>
            <a:noFill/>
            <a:ln w="9525">
              <a:noFill/>
              <a:miter lim="800000"/>
            </a:ln>
            <a:effectLst/>
          </p:spPr>
          <p:txBody>
            <a:bodyPr lIns="107950" tIns="53975" rIns="107950" bIns="53975">
              <a:spAutoFit/>
            </a:bodyPr>
            <a:lstStyle/>
            <a:p>
              <a:pPr algn="ctr">
                <a:lnSpc>
                  <a:spcPct val="35000"/>
                </a:lnSpc>
                <a:spcBef>
                  <a:spcPct val="50000"/>
                </a:spcBef>
              </a:pPr>
              <a:r>
                <a:rPr lang="en-US" altLang="zh-CN">
                  <a:solidFill>
                    <a:schemeClr val="bg2"/>
                  </a:solidFill>
                  <a:ea typeface="宋体" panose="02010600030101010101" pitchFamily="2" charset="-122"/>
                </a:rPr>
                <a:t>Define a Candidate</a:t>
              </a:r>
              <a:endParaRPr lang="en-US" altLang="zh-CN">
                <a:solidFill>
                  <a:schemeClr val="bg2"/>
                </a:solidFill>
                <a:ea typeface="宋体" panose="02010600030101010101" pitchFamily="2" charset="-122"/>
              </a:endParaRPr>
            </a:p>
            <a:p>
              <a:pPr algn="ctr">
                <a:lnSpc>
                  <a:spcPct val="35000"/>
                </a:lnSpc>
                <a:spcBef>
                  <a:spcPct val="50000"/>
                </a:spcBef>
              </a:pPr>
              <a:r>
                <a:rPr lang="en-US" altLang="zh-CN">
                  <a:solidFill>
                    <a:schemeClr val="bg2"/>
                  </a:solidFill>
                  <a:ea typeface="宋体" panose="02010600030101010101" pitchFamily="2" charset="-122"/>
                </a:rPr>
                <a:t>Architecture</a:t>
              </a:r>
              <a:endParaRPr lang="en-US" altLang="zh-CN">
                <a:solidFill>
                  <a:schemeClr val="bg2"/>
                </a:solidFill>
                <a:ea typeface="宋体" panose="02010600030101010101" pitchFamily="2" charset="-122"/>
              </a:endParaRPr>
            </a:p>
          </p:txBody>
        </p:sp>
        <p:sp>
          <p:nvSpPr>
            <p:cNvPr id="342302" name="Text Box 286"/>
            <p:cNvSpPr txBox="1">
              <a:spLocks noChangeArrowheads="1"/>
            </p:cNvSpPr>
            <p:nvPr/>
          </p:nvSpPr>
          <p:spPr bwMode="auto">
            <a:xfrm>
              <a:off x="3035" y="1244"/>
              <a:ext cx="704" cy="266"/>
            </a:xfrm>
            <a:prstGeom prst="rect">
              <a:avLst/>
            </a:prstGeom>
            <a:noFill/>
            <a:ln w="9525">
              <a:noFill/>
              <a:miter lim="800000"/>
            </a:ln>
            <a:effectLst/>
          </p:spPr>
          <p:txBody>
            <a:bodyPr lIns="107950" tIns="53975" rIns="107950" bIns="53975">
              <a:spAutoFit/>
            </a:bodyPr>
            <a:lstStyle/>
            <a:p>
              <a:pPr algn="ctr">
                <a:lnSpc>
                  <a:spcPct val="35000"/>
                </a:lnSpc>
                <a:spcBef>
                  <a:spcPct val="50000"/>
                </a:spcBef>
              </a:pPr>
              <a:r>
                <a:rPr lang="en-US" altLang="zh-CN">
                  <a:solidFill>
                    <a:schemeClr val="bg2"/>
                  </a:solidFill>
                  <a:ea typeface="宋体" panose="02010600030101010101" pitchFamily="2" charset="-122"/>
                </a:rPr>
                <a:t>Perform</a:t>
              </a:r>
              <a:endParaRPr lang="en-US" altLang="zh-CN">
                <a:solidFill>
                  <a:schemeClr val="bg2"/>
                </a:solidFill>
                <a:ea typeface="宋体" panose="02010600030101010101" pitchFamily="2" charset="-122"/>
              </a:endParaRPr>
            </a:p>
            <a:p>
              <a:pPr algn="ctr">
                <a:lnSpc>
                  <a:spcPct val="35000"/>
                </a:lnSpc>
                <a:spcBef>
                  <a:spcPct val="50000"/>
                </a:spcBef>
              </a:pPr>
              <a:r>
                <a:rPr lang="en-US" altLang="zh-CN">
                  <a:solidFill>
                    <a:schemeClr val="bg2"/>
                  </a:solidFill>
                  <a:ea typeface="宋体" panose="02010600030101010101" pitchFamily="2" charset="-122"/>
                </a:rPr>
                <a:t>Architectural</a:t>
              </a:r>
              <a:endParaRPr lang="en-US" altLang="zh-CN">
                <a:solidFill>
                  <a:schemeClr val="bg2"/>
                </a:solidFill>
                <a:ea typeface="宋体" panose="02010600030101010101" pitchFamily="2" charset="-122"/>
              </a:endParaRPr>
            </a:p>
            <a:p>
              <a:pPr algn="ctr">
                <a:lnSpc>
                  <a:spcPct val="35000"/>
                </a:lnSpc>
                <a:spcBef>
                  <a:spcPct val="50000"/>
                </a:spcBef>
              </a:pPr>
              <a:r>
                <a:rPr lang="en-US" altLang="zh-CN">
                  <a:solidFill>
                    <a:schemeClr val="bg2"/>
                  </a:solidFill>
                  <a:ea typeface="宋体" panose="02010600030101010101" pitchFamily="2" charset="-122"/>
                </a:rPr>
                <a:t>Synthesis</a:t>
              </a:r>
              <a:endParaRPr lang="en-US" altLang="zh-CN">
                <a:solidFill>
                  <a:schemeClr val="bg2"/>
                </a:solidFill>
                <a:ea typeface="宋体" panose="02010600030101010101" pitchFamily="2" charset="-122"/>
              </a:endParaRPr>
            </a:p>
          </p:txBody>
        </p:sp>
        <p:sp>
          <p:nvSpPr>
            <p:cNvPr id="342303" name="Text Box 287"/>
            <p:cNvSpPr txBox="1">
              <a:spLocks noChangeArrowheads="1"/>
            </p:cNvSpPr>
            <p:nvPr/>
          </p:nvSpPr>
          <p:spPr bwMode="auto">
            <a:xfrm>
              <a:off x="2745" y="2126"/>
              <a:ext cx="762" cy="102"/>
            </a:xfrm>
            <a:prstGeom prst="rect">
              <a:avLst/>
            </a:prstGeom>
            <a:noFill/>
            <a:ln w="9525">
              <a:noFill/>
              <a:miter lim="800000"/>
            </a:ln>
            <a:effectLst/>
          </p:spPr>
          <p:txBody>
            <a:bodyPr lIns="107950" tIns="53975" rIns="107950" bIns="53975">
              <a:spAutoFit/>
            </a:bodyPr>
            <a:lstStyle/>
            <a:p>
              <a:pPr algn="ctr">
                <a:lnSpc>
                  <a:spcPct val="35000"/>
                </a:lnSpc>
                <a:spcBef>
                  <a:spcPct val="50000"/>
                </a:spcBef>
              </a:pPr>
              <a:r>
                <a:rPr lang="en-US" altLang="zh-CN">
                  <a:solidFill>
                    <a:schemeClr val="bg2"/>
                  </a:solidFill>
                  <a:ea typeface="宋体" panose="02010600030101010101" pitchFamily="2" charset="-122"/>
                </a:rPr>
                <a:t>Analyze Behavior</a:t>
              </a:r>
              <a:endParaRPr lang="en-US" altLang="zh-CN">
                <a:solidFill>
                  <a:schemeClr val="bg2"/>
                </a:solidFill>
                <a:ea typeface="宋体" panose="02010600030101010101" pitchFamily="2" charset="-122"/>
              </a:endParaRPr>
            </a:p>
          </p:txBody>
        </p:sp>
        <p:sp>
          <p:nvSpPr>
            <p:cNvPr id="342304" name="Text Box 288"/>
            <p:cNvSpPr txBox="1">
              <a:spLocks noChangeArrowheads="1"/>
            </p:cNvSpPr>
            <p:nvPr/>
          </p:nvSpPr>
          <p:spPr bwMode="auto">
            <a:xfrm>
              <a:off x="1880" y="2453"/>
              <a:ext cx="570" cy="184"/>
            </a:xfrm>
            <a:prstGeom prst="rect">
              <a:avLst/>
            </a:prstGeom>
            <a:noFill/>
            <a:ln w="9525">
              <a:noFill/>
              <a:miter lim="800000"/>
            </a:ln>
            <a:effectLst/>
          </p:spPr>
          <p:txBody>
            <a:bodyPr lIns="107950" tIns="53975" rIns="107950" bIns="53975">
              <a:spAutoFit/>
            </a:bodyPr>
            <a:lstStyle/>
            <a:p>
              <a:pPr algn="ctr">
                <a:lnSpc>
                  <a:spcPct val="35000"/>
                </a:lnSpc>
                <a:spcBef>
                  <a:spcPct val="50000"/>
                </a:spcBef>
              </a:pPr>
              <a:r>
                <a:rPr lang="en-US" altLang="zh-CN" dirty="0">
                  <a:solidFill>
                    <a:schemeClr val="bg2"/>
                  </a:solidFill>
                  <a:ea typeface="宋体" panose="02010600030101010101" pitchFamily="2" charset="-122"/>
                </a:rPr>
                <a:t>Refine the</a:t>
              </a:r>
              <a:endParaRPr lang="en-US" altLang="zh-CN" dirty="0">
                <a:solidFill>
                  <a:schemeClr val="bg2"/>
                </a:solidFill>
                <a:ea typeface="宋体" panose="02010600030101010101" pitchFamily="2" charset="-122"/>
              </a:endParaRPr>
            </a:p>
            <a:p>
              <a:pPr algn="ctr">
                <a:lnSpc>
                  <a:spcPct val="35000"/>
                </a:lnSpc>
                <a:spcBef>
                  <a:spcPct val="50000"/>
                </a:spcBef>
              </a:pPr>
              <a:r>
                <a:rPr lang="en-US" altLang="zh-CN" dirty="0">
                  <a:solidFill>
                    <a:schemeClr val="bg2"/>
                  </a:solidFill>
                  <a:ea typeface="宋体" panose="02010600030101010101" pitchFamily="2" charset="-122"/>
                </a:rPr>
                <a:t>Architecture</a:t>
              </a:r>
              <a:endParaRPr lang="en-US" altLang="zh-CN" dirty="0">
                <a:solidFill>
                  <a:schemeClr val="bg2"/>
                </a:solidFill>
                <a:ea typeface="宋体" panose="02010600030101010101" pitchFamily="2" charset="-122"/>
              </a:endParaRPr>
            </a:p>
          </p:txBody>
        </p:sp>
        <p:sp>
          <p:nvSpPr>
            <p:cNvPr id="342305" name="Text Box 289"/>
            <p:cNvSpPr txBox="1">
              <a:spLocks noChangeArrowheads="1"/>
            </p:cNvSpPr>
            <p:nvPr/>
          </p:nvSpPr>
          <p:spPr bwMode="auto">
            <a:xfrm>
              <a:off x="2408" y="2978"/>
              <a:ext cx="598" cy="184"/>
            </a:xfrm>
            <a:prstGeom prst="rect">
              <a:avLst/>
            </a:prstGeom>
            <a:noFill/>
            <a:ln w="9525">
              <a:noFill/>
              <a:miter lim="800000"/>
            </a:ln>
            <a:effectLst/>
          </p:spPr>
          <p:txBody>
            <a:bodyPr lIns="107950" tIns="53975" rIns="107950" bIns="53975">
              <a:spAutoFit/>
            </a:bodyPr>
            <a:lstStyle/>
            <a:p>
              <a:pPr algn="ctr">
                <a:lnSpc>
                  <a:spcPct val="35000"/>
                </a:lnSpc>
                <a:spcBef>
                  <a:spcPct val="50000"/>
                </a:spcBef>
              </a:pPr>
              <a:r>
                <a:rPr lang="en-US" altLang="zh-CN">
                  <a:solidFill>
                    <a:schemeClr val="bg2"/>
                  </a:solidFill>
                  <a:ea typeface="宋体" panose="02010600030101010101" pitchFamily="2" charset="-122"/>
                </a:rPr>
                <a:t>Design</a:t>
              </a:r>
              <a:endParaRPr lang="en-US" altLang="zh-CN">
                <a:solidFill>
                  <a:schemeClr val="bg2"/>
                </a:solidFill>
                <a:ea typeface="宋体" panose="02010600030101010101" pitchFamily="2" charset="-122"/>
              </a:endParaRPr>
            </a:p>
            <a:p>
              <a:pPr algn="ctr">
                <a:lnSpc>
                  <a:spcPct val="35000"/>
                </a:lnSpc>
                <a:spcBef>
                  <a:spcPct val="50000"/>
                </a:spcBef>
              </a:pPr>
              <a:r>
                <a:rPr lang="en-US" altLang="zh-CN">
                  <a:solidFill>
                    <a:schemeClr val="bg2"/>
                  </a:solidFill>
                  <a:ea typeface="宋体" panose="02010600030101010101" pitchFamily="2" charset="-122"/>
                </a:rPr>
                <a:t>Components</a:t>
              </a:r>
              <a:endParaRPr lang="en-US" altLang="zh-CN">
                <a:solidFill>
                  <a:schemeClr val="bg2"/>
                </a:solidFill>
                <a:ea typeface="宋体" panose="02010600030101010101" pitchFamily="2" charset="-122"/>
              </a:endParaRPr>
            </a:p>
          </p:txBody>
        </p:sp>
        <p:sp>
          <p:nvSpPr>
            <p:cNvPr id="342306" name="Text Box 290"/>
            <p:cNvSpPr txBox="1">
              <a:spLocks noChangeArrowheads="1"/>
            </p:cNvSpPr>
            <p:nvPr/>
          </p:nvSpPr>
          <p:spPr bwMode="auto">
            <a:xfrm>
              <a:off x="3240" y="2970"/>
              <a:ext cx="598" cy="184"/>
            </a:xfrm>
            <a:prstGeom prst="rect">
              <a:avLst/>
            </a:prstGeom>
            <a:noFill/>
            <a:ln w="9525">
              <a:noFill/>
              <a:miter lim="800000"/>
            </a:ln>
            <a:effectLst/>
          </p:spPr>
          <p:txBody>
            <a:bodyPr lIns="107950" tIns="53975" rIns="107950" bIns="53975">
              <a:spAutoFit/>
            </a:bodyPr>
            <a:lstStyle/>
            <a:p>
              <a:pPr algn="ctr">
                <a:lnSpc>
                  <a:spcPct val="35000"/>
                </a:lnSpc>
                <a:spcBef>
                  <a:spcPct val="50000"/>
                </a:spcBef>
              </a:pPr>
              <a:r>
                <a:rPr lang="en-US" altLang="zh-CN">
                  <a:solidFill>
                    <a:schemeClr val="bg2"/>
                  </a:solidFill>
                  <a:ea typeface="宋体" panose="02010600030101010101" pitchFamily="2" charset="-122"/>
                </a:rPr>
                <a:t>Design the</a:t>
              </a:r>
              <a:endParaRPr lang="en-US" altLang="zh-CN">
                <a:solidFill>
                  <a:schemeClr val="bg2"/>
                </a:solidFill>
                <a:ea typeface="宋体" panose="02010600030101010101" pitchFamily="2" charset="-122"/>
              </a:endParaRPr>
            </a:p>
            <a:p>
              <a:pPr algn="ctr">
                <a:lnSpc>
                  <a:spcPct val="35000"/>
                </a:lnSpc>
                <a:spcBef>
                  <a:spcPct val="50000"/>
                </a:spcBef>
              </a:pPr>
              <a:r>
                <a:rPr lang="en-US" altLang="zh-CN">
                  <a:solidFill>
                    <a:schemeClr val="bg2"/>
                  </a:solidFill>
                  <a:ea typeface="宋体" panose="02010600030101010101" pitchFamily="2" charset="-122"/>
                </a:rPr>
                <a:t>Database</a:t>
              </a:r>
              <a:endParaRPr lang="en-US" altLang="zh-CN">
                <a:solidFill>
                  <a:schemeClr val="bg2"/>
                </a:solidFill>
                <a:ea typeface="宋体" panose="02010600030101010101" pitchFamily="2" charset="-122"/>
              </a:endParaRPr>
            </a:p>
          </p:txBody>
        </p:sp>
        <p:sp>
          <p:nvSpPr>
            <p:cNvPr id="342307" name="Text Box 291"/>
            <p:cNvSpPr txBox="1">
              <a:spLocks noChangeArrowheads="1"/>
            </p:cNvSpPr>
            <p:nvPr/>
          </p:nvSpPr>
          <p:spPr bwMode="auto">
            <a:xfrm>
              <a:off x="3494" y="2395"/>
              <a:ext cx="488" cy="102"/>
            </a:xfrm>
            <a:prstGeom prst="rect">
              <a:avLst/>
            </a:prstGeom>
            <a:noFill/>
            <a:ln w="9525">
              <a:noFill/>
              <a:miter lim="800000"/>
            </a:ln>
            <a:effectLst/>
          </p:spPr>
          <p:txBody>
            <a:bodyPr lIns="107950" tIns="53975" rIns="107950" bIns="53975">
              <a:spAutoFit/>
            </a:bodyPr>
            <a:lstStyle/>
            <a:p>
              <a:pPr algn="ctr">
                <a:lnSpc>
                  <a:spcPct val="35000"/>
                </a:lnSpc>
                <a:spcBef>
                  <a:spcPct val="50000"/>
                </a:spcBef>
              </a:pPr>
              <a:r>
                <a:rPr lang="en-US" altLang="zh-CN">
                  <a:solidFill>
                    <a:schemeClr val="bg2"/>
                  </a:solidFill>
                  <a:ea typeface="宋体" panose="02010600030101010101" pitchFamily="2" charset="-122"/>
                </a:rPr>
                <a:t>(Optional)</a:t>
              </a:r>
              <a:endParaRPr lang="en-US" altLang="zh-CN">
                <a:solidFill>
                  <a:schemeClr val="bg2"/>
                </a:solidFill>
                <a:ea typeface="宋体" panose="02010600030101010101" pitchFamily="2" charset="-122"/>
              </a:endParaRPr>
            </a:p>
          </p:txBody>
        </p:sp>
        <p:sp>
          <p:nvSpPr>
            <p:cNvPr id="342308" name="Freeform 292"/>
            <p:cNvSpPr/>
            <p:nvPr/>
          </p:nvSpPr>
          <p:spPr bwMode="auto">
            <a:xfrm>
              <a:off x="2366" y="897"/>
              <a:ext cx="282" cy="104"/>
            </a:xfrm>
            <a:custGeom>
              <a:avLst/>
              <a:gdLst/>
              <a:ahLst/>
              <a:cxnLst>
                <a:cxn ang="0">
                  <a:pos x="282" y="0"/>
                </a:cxn>
                <a:cxn ang="0">
                  <a:pos x="0" y="0"/>
                </a:cxn>
                <a:cxn ang="0">
                  <a:pos x="0" y="109"/>
                </a:cxn>
              </a:cxnLst>
              <a:rect l="0" t="0" r="r" b="b"/>
              <a:pathLst>
                <a:path w="282" h="109">
                  <a:moveTo>
                    <a:pt x="282" y="0"/>
                  </a:moveTo>
                  <a:lnTo>
                    <a:pt x="0" y="0"/>
                  </a:lnTo>
                  <a:lnTo>
                    <a:pt x="0" y="109"/>
                  </a:lnTo>
                </a:path>
              </a:pathLst>
            </a:custGeom>
            <a:noFill/>
            <a:ln w="9525" cap="flat" cmpd="sng">
              <a:solidFill>
                <a:schemeClr val="bg2"/>
              </a:solidFill>
              <a:prstDash val="solid"/>
              <a:round/>
              <a:headEnd type="none" w="med" len="med"/>
              <a:tailEnd type="arrow" w="med" len="med"/>
            </a:ln>
            <a:effectLst/>
          </p:spPr>
          <p:txBody>
            <a:bodyPr lIns="107950" tIns="53975" rIns="107950" bIns="53975"/>
            <a:lstStyle/>
            <a:p>
              <a:endParaRPr lang="en-US"/>
            </a:p>
          </p:txBody>
        </p:sp>
        <p:sp>
          <p:nvSpPr>
            <p:cNvPr id="342309" name="Line 293"/>
            <p:cNvSpPr>
              <a:spLocks noChangeShapeType="1"/>
            </p:cNvSpPr>
            <p:nvPr/>
          </p:nvSpPr>
          <p:spPr bwMode="auto">
            <a:xfrm>
              <a:off x="2785" y="693"/>
              <a:ext cx="1" cy="129"/>
            </a:xfrm>
            <a:prstGeom prst="line">
              <a:avLst/>
            </a:prstGeom>
            <a:noFill/>
            <a:ln w="9525">
              <a:solidFill>
                <a:schemeClr val="bg2"/>
              </a:solidFill>
              <a:round/>
              <a:tailEnd type="arrow" w="med" len="med"/>
            </a:ln>
            <a:effectLst/>
          </p:spPr>
          <p:txBody>
            <a:bodyPr lIns="107950" tIns="53975" rIns="107950" bIns="53975"/>
            <a:lstStyle/>
            <a:p>
              <a:endParaRPr lang="en-US"/>
            </a:p>
          </p:txBody>
        </p:sp>
        <p:sp>
          <p:nvSpPr>
            <p:cNvPr id="342310" name="Freeform 294"/>
            <p:cNvSpPr/>
            <p:nvPr/>
          </p:nvSpPr>
          <p:spPr bwMode="auto">
            <a:xfrm>
              <a:off x="2896" y="898"/>
              <a:ext cx="493" cy="105"/>
            </a:xfrm>
            <a:custGeom>
              <a:avLst/>
              <a:gdLst/>
              <a:ahLst/>
              <a:cxnLst>
                <a:cxn ang="0">
                  <a:pos x="0" y="0"/>
                </a:cxn>
                <a:cxn ang="0">
                  <a:pos x="492" y="1"/>
                </a:cxn>
                <a:cxn ang="0">
                  <a:pos x="493" y="112"/>
                </a:cxn>
              </a:cxnLst>
              <a:rect l="0" t="0" r="r" b="b"/>
              <a:pathLst>
                <a:path w="493" h="112">
                  <a:moveTo>
                    <a:pt x="0" y="0"/>
                  </a:moveTo>
                  <a:lnTo>
                    <a:pt x="492" y="1"/>
                  </a:lnTo>
                  <a:lnTo>
                    <a:pt x="493" y="112"/>
                  </a:lnTo>
                </a:path>
              </a:pathLst>
            </a:custGeom>
            <a:noFill/>
            <a:ln w="9525" cap="flat" cmpd="sng">
              <a:solidFill>
                <a:schemeClr val="bg2"/>
              </a:solidFill>
              <a:prstDash val="solid"/>
              <a:round/>
              <a:headEnd type="none" w="med" len="med"/>
              <a:tailEnd type="arrow" w="med" len="med"/>
            </a:ln>
            <a:effectLst/>
          </p:spPr>
          <p:txBody>
            <a:bodyPr lIns="107950" tIns="53975" rIns="107950" bIns="53975"/>
            <a:lstStyle/>
            <a:p>
              <a:endParaRPr lang="en-US"/>
            </a:p>
          </p:txBody>
        </p:sp>
        <p:sp>
          <p:nvSpPr>
            <p:cNvPr id="342311" name="Freeform 295"/>
            <p:cNvSpPr/>
            <p:nvPr/>
          </p:nvSpPr>
          <p:spPr bwMode="auto">
            <a:xfrm>
              <a:off x="2648" y="827"/>
              <a:ext cx="272" cy="124"/>
            </a:xfrm>
            <a:custGeom>
              <a:avLst/>
              <a:gdLst/>
              <a:ahLst/>
              <a:cxnLst>
                <a:cxn ang="0">
                  <a:pos x="0" y="136"/>
                </a:cxn>
                <a:cxn ang="0">
                  <a:pos x="264" y="0"/>
                </a:cxn>
                <a:cxn ang="0">
                  <a:pos x="528" y="136"/>
                </a:cxn>
                <a:cxn ang="0">
                  <a:pos x="264" y="240"/>
                </a:cxn>
                <a:cxn ang="0">
                  <a:pos x="0" y="136"/>
                </a:cxn>
              </a:cxnLst>
              <a:rect l="0" t="0" r="r" b="b"/>
              <a:pathLst>
                <a:path w="528" h="240">
                  <a:moveTo>
                    <a:pt x="0" y="136"/>
                  </a:moveTo>
                  <a:lnTo>
                    <a:pt x="264" y="0"/>
                  </a:lnTo>
                  <a:lnTo>
                    <a:pt x="528" y="136"/>
                  </a:lnTo>
                  <a:lnTo>
                    <a:pt x="264" y="240"/>
                  </a:lnTo>
                  <a:lnTo>
                    <a:pt x="0" y="136"/>
                  </a:lnTo>
                  <a:close/>
                </a:path>
              </a:pathLst>
            </a:custGeom>
            <a:solidFill>
              <a:srgbClr val="FFCC99"/>
            </a:solidFill>
            <a:ln w="9525" cap="flat" cmpd="sng">
              <a:solidFill>
                <a:schemeClr val="bg2"/>
              </a:solidFill>
              <a:prstDash val="solid"/>
              <a:round/>
            </a:ln>
            <a:effectLst/>
          </p:spPr>
          <p:txBody>
            <a:bodyPr lIns="107950" tIns="53975" rIns="107950" bIns="53975"/>
            <a:lstStyle/>
            <a:p>
              <a:endParaRPr lang="en-US"/>
            </a:p>
          </p:txBody>
        </p:sp>
        <p:sp>
          <p:nvSpPr>
            <p:cNvPr id="342312" name="Freeform 296"/>
            <p:cNvSpPr/>
            <p:nvPr/>
          </p:nvSpPr>
          <p:spPr bwMode="auto">
            <a:xfrm>
              <a:off x="2362" y="1416"/>
              <a:ext cx="280" cy="72"/>
            </a:xfrm>
            <a:custGeom>
              <a:avLst/>
              <a:gdLst/>
              <a:ahLst/>
              <a:cxnLst>
                <a:cxn ang="0">
                  <a:pos x="1" y="0"/>
                </a:cxn>
                <a:cxn ang="0">
                  <a:pos x="0" y="99"/>
                </a:cxn>
                <a:cxn ang="0">
                  <a:pos x="274" y="99"/>
                </a:cxn>
              </a:cxnLst>
              <a:rect l="0" t="0" r="r" b="b"/>
              <a:pathLst>
                <a:path w="274" h="99">
                  <a:moveTo>
                    <a:pt x="1" y="0"/>
                  </a:moveTo>
                  <a:lnTo>
                    <a:pt x="0" y="99"/>
                  </a:lnTo>
                  <a:lnTo>
                    <a:pt x="274" y="99"/>
                  </a:lnTo>
                </a:path>
              </a:pathLst>
            </a:custGeom>
            <a:noFill/>
            <a:ln w="9525" cap="flat" cmpd="sng">
              <a:solidFill>
                <a:schemeClr val="bg2"/>
              </a:solidFill>
              <a:prstDash val="solid"/>
              <a:round/>
              <a:headEnd type="none" w="med" len="med"/>
              <a:tailEnd type="arrow" w="med" len="med"/>
            </a:ln>
            <a:effectLst/>
          </p:spPr>
          <p:txBody>
            <a:bodyPr lIns="107950" tIns="53975" rIns="107950" bIns="53975"/>
            <a:lstStyle/>
            <a:p>
              <a:endParaRPr lang="en-US"/>
            </a:p>
          </p:txBody>
        </p:sp>
        <p:sp>
          <p:nvSpPr>
            <p:cNvPr id="342313" name="Line 297"/>
            <p:cNvSpPr>
              <a:spLocks noChangeShapeType="1"/>
            </p:cNvSpPr>
            <p:nvPr/>
          </p:nvSpPr>
          <p:spPr bwMode="auto">
            <a:xfrm>
              <a:off x="3397" y="1485"/>
              <a:ext cx="1" cy="144"/>
            </a:xfrm>
            <a:prstGeom prst="line">
              <a:avLst/>
            </a:prstGeom>
            <a:noFill/>
            <a:ln w="9525">
              <a:solidFill>
                <a:schemeClr val="bg2"/>
              </a:solidFill>
              <a:round/>
              <a:tailEnd type="arrow" w="med" len="med"/>
            </a:ln>
            <a:effectLst/>
          </p:spPr>
          <p:txBody>
            <a:bodyPr lIns="107950" tIns="53975" rIns="107950" bIns="53975"/>
            <a:lstStyle/>
            <a:p>
              <a:endParaRPr lang="en-US"/>
            </a:p>
          </p:txBody>
        </p:sp>
        <p:sp>
          <p:nvSpPr>
            <p:cNvPr id="342314" name="Line 298"/>
            <p:cNvSpPr>
              <a:spLocks noChangeShapeType="1"/>
            </p:cNvSpPr>
            <p:nvPr/>
          </p:nvSpPr>
          <p:spPr bwMode="auto">
            <a:xfrm>
              <a:off x="2785" y="954"/>
              <a:ext cx="1" cy="459"/>
            </a:xfrm>
            <a:prstGeom prst="line">
              <a:avLst/>
            </a:prstGeom>
            <a:noFill/>
            <a:ln w="9525">
              <a:solidFill>
                <a:schemeClr val="bg2"/>
              </a:solidFill>
              <a:round/>
              <a:tailEnd type="arrow" w="med" len="med"/>
            </a:ln>
            <a:effectLst/>
          </p:spPr>
          <p:txBody>
            <a:bodyPr lIns="107950" tIns="53975" rIns="107950" bIns="53975"/>
            <a:lstStyle/>
            <a:p>
              <a:endParaRPr lang="en-US"/>
            </a:p>
          </p:txBody>
        </p:sp>
        <p:sp>
          <p:nvSpPr>
            <p:cNvPr id="342315" name="Line 299"/>
            <p:cNvSpPr>
              <a:spLocks noChangeShapeType="1"/>
            </p:cNvSpPr>
            <p:nvPr/>
          </p:nvSpPr>
          <p:spPr bwMode="auto">
            <a:xfrm>
              <a:off x="2785" y="1545"/>
              <a:ext cx="1" cy="129"/>
            </a:xfrm>
            <a:prstGeom prst="line">
              <a:avLst/>
            </a:prstGeom>
            <a:noFill/>
            <a:ln w="9525">
              <a:solidFill>
                <a:schemeClr val="bg2"/>
              </a:solidFill>
              <a:round/>
              <a:tailEnd type="arrow" w="med" len="med"/>
            </a:ln>
            <a:effectLst/>
          </p:spPr>
          <p:txBody>
            <a:bodyPr lIns="107950" tIns="53975" rIns="107950" bIns="53975"/>
            <a:lstStyle/>
            <a:p>
              <a:endParaRPr lang="en-US"/>
            </a:p>
          </p:txBody>
        </p:sp>
        <p:sp>
          <p:nvSpPr>
            <p:cNvPr id="342316" name="Freeform 300"/>
            <p:cNvSpPr/>
            <p:nvPr/>
          </p:nvSpPr>
          <p:spPr bwMode="auto">
            <a:xfrm>
              <a:off x="2648" y="1417"/>
              <a:ext cx="272" cy="124"/>
            </a:xfrm>
            <a:custGeom>
              <a:avLst/>
              <a:gdLst/>
              <a:ahLst/>
              <a:cxnLst>
                <a:cxn ang="0">
                  <a:pos x="0" y="136"/>
                </a:cxn>
                <a:cxn ang="0">
                  <a:pos x="264" y="0"/>
                </a:cxn>
                <a:cxn ang="0">
                  <a:pos x="528" y="136"/>
                </a:cxn>
                <a:cxn ang="0">
                  <a:pos x="264" y="240"/>
                </a:cxn>
                <a:cxn ang="0">
                  <a:pos x="0" y="136"/>
                </a:cxn>
              </a:cxnLst>
              <a:rect l="0" t="0" r="r" b="b"/>
              <a:pathLst>
                <a:path w="528" h="240">
                  <a:moveTo>
                    <a:pt x="0" y="136"/>
                  </a:moveTo>
                  <a:lnTo>
                    <a:pt x="264" y="0"/>
                  </a:lnTo>
                  <a:lnTo>
                    <a:pt x="528" y="136"/>
                  </a:lnTo>
                  <a:lnTo>
                    <a:pt x="264" y="240"/>
                  </a:lnTo>
                  <a:lnTo>
                    <a:pt x="0" y="136"/>
                  </a:lnTo>
                  <a:close/>
                </a:path>
              </a:pathLst>
            </a:custGeom>
            <a:solidFill>
              <a:srgbClr val="FFCC99"/>
            </a:solidFill>
            <a:ln w="9525" cap="flat" cmpd="sng">
              <a:solidFill>
                <a:schemeClr val="bg2"/>
              </a:solidFill>
              <a:prstDash val="solid"/>
              <a:round/>
            </a:ln>
            <a:effectLst/>
          </p:spPr>
          <p:txBody>
            <a:bodyPr lIns="107950" tIns="53975" rIns="107950" bIns="53975"/>
            <a:lstStyle/>
            <a:p>
              <a:endParaRPr lang="en-US"/>
            </a:p>
          </p:txBody>
        </p:sp>
        <p:sp>
          <p:nvSpPr>
            <p:cNvPr id="342317" name="Line 301"/>
            <p:cNvSpPr>
              <a:spLocks noChangeShapeType="1"/>
            </p:cNvSpPr>
            <p:nvPr/>
          </p:nvSpPr>
          <p:spPr bwMode="auto">
            <a:xfrm>
              <a:off x="3121" y="1704"/>
              <a:ext cx="1" cy="177"/>
            </a:xfrm>
            <a:prstGeom prst="line">
              <a:avLst/>
            </a:prstGeom>
            <a:noFill/>
            <a:ln w="9525">
              <a:solidFill>
                <a:schemeClr val="bg2"/>
              </a:solidFill>
              <a:round/>
              <a:tailEnd type="arrow" w="med" len="med"/>
            </a:ln>
            <a:effectLst/>
          </p:spPr>
          <p:txBody>
            <a:bodyPr lIns="107950" tIns="53975" rIns="107950" bIns="53975"/>
            <a:lstStyle/>
            <a:p>
              <a:endParaRPr lang="en-US"/>
            </a:p>
          </p:txBody>
        </p:sp>
        <p:sp>
          <p:nvSpPr>
            <p:cNvPr id="342318" name="Line 302"/>
            <p:cNvSpPr>
              <a:spLocks noChangeShapeType="1"/>
            </p:cNvSpPr>
            <p:nvPr/>
          </p:nvSpPr>
          <p:spPr bwMode="auto">
            <a:xfrm>
              <a:off x="3121" y="2211"/>
              <a:ext cx="1" cy="114"/>
            </a:xfrm>
            <a:prstGeom prst="line">
              <a:avLst/>
            </a:prstGeom>
            <a:noFill/>
            <a:ln w="9525">
              <a:solidFill>
                <a:schemeClr val="bg2"/>
              </a:solidFill>
              <a:round/>
              <a:tailEnd type="arrow" w="med" len="med"/>
            </a:ln>
            <a:effectLst/>
          </p:spPr>
          <p:txBody>
            <a:bodyPr lIns="107950" tIns="53975" rIns="107950" bIns="53975"/>
            <a:lstStyle/>
            <a:p>
              <a:endParaRPr lang="en-US"/>
            </a:p>
          </p:txBody>
        </p:sp>
        <p:sp>
          <p:nvSpPr>
            <p:cNvPr id="342319" name="Line 303"/>
            <p:cNvSpPr>
              <a:spLocks noChangeShapeType="1"/>
            </p:cNvSpPr>
            <p:nvPr/>
          </p:nvSpPr>
          <p:spPr bwMode="auto">
            <a:xfrm>
              <a:off x="3529" y="2358"/>
              <a:ext cx="1" cy="366"/>
            </a:xfrm>
            <a:prstGeom prst="line">
              <a:avLst/>
            </a:prstGeom>
            <a:noFill/>
            <a:ln w="9525">
              <a:solidFill>
                <a:schemeClr val="bg2"/>
              </a:solidFill>
              <a:round/>
              <a:tailEnd type="arrow" w="med" len="med"/>
            </a:ln>
            <a:effectLst/>
          </p:spPr>
          <p:txBody>
            <a:bodyPr lIns="107950" tIns="53975" rIns="107950" bIns="53975"/>
            <a:lstStyle/>
            <a:p>
              <a:endParaRPr lang="en-US"/>
            </a:p>
          </p:txBody>
        </p:sp>
        <p:sp>
          <p:nvSpPr>
            <p:cNvPr id="342320" name="Line 304"/>
            <p:cNvSpPr>
              <a:spLocks noChangeShapeType="1"/>
            </p:cNvSpPr>
            <p:nvPr/>
          </p:nvSpPr>
          <p:spPr bwMode="auto">
            <a:xfrm>
              <a:off x="2713" y="2358"/>
              <a:ext cx="1" cy="366"/>
            </a:xfrm>
            <a:prstGeom prst="line">
              <a:avLst/>
            </a:prstGeom>
            <a:noFill/>
            <a:ln w="9525">
              <a:solidFill>
                <a:schemeClr val="bg2"/>
              </a:solidFill>
              <a:round/>
              <a:tailEnd type="arrow" w="med" len="med"/>
            </a:ln>
            <a:effectLst/>
          </p:spPr>
          <p:txBody>
            <a:bodyPr lIns="107950" tIns="53975" rIns="107950" bIns="53975"/>
            <a:lstStyle/>
            <a:p>
              <a:endParaRPr lang="en-US"/>
            </a:p>
          </p:txBody>
        </p:sp>
        <p:sp>
          <p:nvSpPr>
            <p:cNvPr id="342321" name="Rectangle 305"/>
            <p:cNvSpPr>
              <a:spLocks noChangeArrowheads="1"/>
            </p:cNvSpPr>
            <p:nvPr/>
          </p:nvSpPr>
          <p:spPr bwMode="auto">
            <a:xfrm>
              <a:off x="2570" y="2337"/>
              <a:ext cx="1091" cy="31"/>
            </a:xfrm>
            <a:prstGeom prst="rect">
              <a:avLst/>
            </a:prstGeom>
            <a:solidFill>
              <a:srgbClr val="1F6B60"/>
            </a:solidFill>
            <a:ln w="9525">
              <a:solidFill>
                <a:srgbClr val="1F6B60"/>
              </a:solidFill>
              <a:miter lim="800000"/>
            </a:ln>
            <a:effectLst/>
          </p:spPr>
          <p:txBody>
            <a:bodyPr wrap="none" lIns="107950" tIns="53975" rIns="107950" bIns="53975" anchor="ctr"/>
            <a:lstStyle/>
            <a:p>
              <a:endParaRPr lang="en-US"/>
            </a:p>
          </p:txBody>
        </p:sp>
        <p:sp>
          <p:nvSpPr>
            <p:cNvPr id="342322" name="Freeform 306"/>
            <p:cNvSpPr/>
            <p:nvPr/>
          </p:nvSpPr>
          <p:spPr bwMode="auto">
            <a:xfrm>
              <a:off x="2158" y="1704"/>
              <a:ext cx="312" cy="507"/>
            </a:xfrm>
            <a:custGeom>
              <a:avLst/>
              <a:gdLst/>
              <a:ahLst/>
              <a:cxnLst>
                <a:cxn ang="0">
                  <a:pos x="312" y="0"/>
                </a:cxn>
                <a:cxn ang="0">
                  <a:pos x="312" y="240"/>
                </a:cxn>
                <a:cxn ang="0">
                  <a:pos x="0" y="240"/>
                </a:cxn>
                <a:cxn ang="0">
                  <a:pos x="0" y="507"/>
                </a:cxn>
              </a:cxnLst>
              <a:rect l="0" t="0" r="r" b="b"/>
              <a:pathLst>
                <a:path w="312" h="507">
                  <a:moveTo>
                    <a:pt x="312" y="0"/>
                  </a:moveTo>
                  <a:lnTo>
                    <a:pt x="312" y="240"/>
                  </a:lnTo>
                  <a:lnTo>
                    <a:pt x="0" y="240"/>
                  </a:lnTo>
                  <a:lnTo>
                    <a:pt x="0" y="507"/>
                  </a:lnTo>
                </a:path>
              </a:pathLst>
            </a:custGeom>
            <a:noFill/>
            <a:ln w="9525" cap="flat" cmpd="sng">
              <a:solidFill>
                <a:schemeClr val="bg2"/>
              </a:solidFill>
              <a:prstDash val="solid"/>
              <a:round/>
              <a:headEnd type="none" w="med" len="med"/>
              <a:tailEnd type="arrow" w="med" len="med"/>
            </a:ln>
            <a:effectLst/>
          </p:spPr>
          <p:txBody>
            <a:bodyPr lIns="107950" tIns="53975" rIns="107950" bIns="53975"/>
            <a:lstStyle/>
            <a:p>
              <a:endParaRPr lang="en-US"/>
            </a:p>
          </p:txBody>
        </p:sp>
        <p:sp>
          <p:nvSpPr>
            <p:cNvPr id="342323" name="Rectangle 307"/>
            <p:cNvSpPr>
              <a:spLocks noChangeArrowheads="1"/>
            </p:cNvSpPr>
            <p:nvPr/>
          </p:nvSpPr>
          <p:spPr bwMode="auto">
            <a:xfrm>
              <a:off x="2357" y="1680"/>
              <a:ext cx="866" cy="30"/>
            </a:xfrm>
            <a:prstGeom prst="rect">
              <a:avLst/>
            </a:prstGeom>
            <a:solidFill>
              <a:srgbClr val="1F6B60"/>
            </a:solidFill>
            <a:ln w="9525">
              <a:solidFill>
                <a:srgbClr val="1F6B60"/>
              </a:solidFill>
              <a:miter lim="800000"/>
            </a:ln>
            <a:effectLst/>
          </p:spPr>
          <p:txBody>
            <a:bodyPr wrap="none" lIns="107950" tIns="53975" rIns="107950" bIns="53975" anchor="ctr"/>
            <a:lstStyle/>
            <a:p>
              <a:endParaRPr lang="en-US"/>
            </a:p>
          </p:txBody>
        </p:sp>
        <p:grpSp>
          <p:nvGrpSpPr>
            <p:cNvPr id="342324" name="Group 308"/>
            <p:cNvGrpSpPr/>
            <p:nvPr/>
          </p:nvGrpSpPr>
          <p:grpSpPr bwMode="auto">
            <a:xfrm>
              <a:off x="2713" y="3138"/>
              <a:ext cx="816" cy="266"/>
              <a:chOff x="2745" y="3066"/>
              <a:chExt cx="816" cy="342"/>
            </a:xfrm>
          </p:grpSpPr>
          <p:sp>
            <p:nvSpPr>
              <p:cNvPr id="342325" name="Line 309"/>
              <p:cNvSpPr>
                <a:spLocks noChangeShapeType="1"/>
              </p:cNvSpPr>
              <p:nvPr/>
            </p:nvSpPr>
            <p:spPr bwMode="auto">
              <a:xfrm>
                <a:off x="3561" y="3066"/>
                <a:ext cx="0" cy="342"/>
              </a:xfrm>
              <a:prstGeom prst="line">
                <a:avLst/>
              </a:prstGeom>
              <a:noFill/>
              <a:ln w="9525">
                <a:solidFill>
                  <a:schemeClr val="bg2"/>
                </a:solidFill>
                <a:round/>
                <a:tailEnd type="arrow" w="med" len="med"/>
              </a:ln>
              <a:effectLst/>
            </p:spPr>
            <p:txBody>
              <a:bodyPr lIns="107950" tIns="53975" rIns="107950" bIns="53975"/>
              <a:lstStyle/>
              <a:p>
                <a:endParaRPr lang="en-US"/>
              </a:p>
            </p:txBody>
          </p:sp>
          <p:sp>
            <p:nvSpPr>
              <p:cNvPr id="342326" name="Line 310"/>
              <p:cNvSpPr>
                <a:spLocks noChangeShapeType="1"/>
              </p:cNvSpPr>
              <p:nvPr/>
            </p:nvSpPr>
            <p:spPr bwMode="auto">
              <a:xfrm>
                <a:off x="2745" y="3066"/>
                <a:ext cx="0" cy="342"/>
              </a:xfrm>
              <a:prstGeom prst="line">
                <a:avLst/>
              </a:prstGeom>
              <a:noFill/>
              <a:ln w="9525">
                <a:solidFill>
                  <a:schemeClr val="bg2"/>
                </a:solidFill>
                <a:round/>
                <a:tailEnd type="arrow" w="med" len="med"/>
              </a:ln>
              <a:effectLst/>
            </p:spPr>
            <p:txBody>
              <a:bodyPr lIns="107950" tIns="53975" rIns="107950" bIns="53975"/>
              <a:lstStyle/>
              <a:p>
                <a:endParaRPr lang="en-US"/>
              </a:p>
            </p:txBody>
          </p:sp>
        </p:grpSp>
        <p:sp>
          <p:nvSpPr>
            <p:cNvPr id="342327" name="Line 311"/>
            <p:cNvSpPr>
              <a:spLocks noChangeShapeType="1"/>
            </p:cNvSpPr>
            <p:nvPr/>
          </p:nvSpPr>
          <p:spPr bwMode="auto">
            <a:xfrm>
              <a:off x="3139" y="3436"/>
              <a:ext cx="1" cy="159"/>
            </a:xfrm>
            <a:prstGeom prst="line">
              <a:avLst/>
            </a:prstGeom>
            <a:noFill/>
            <a:ln w="9525">
              <a:solidFill>
                <a:schemeClr val="bg2"/>
              </a:solidFill>
              <a:round/>
              <a:tailEnd type="arrow" w="med" len="med"/>
            </a:ln>
            <a:effectLst/>
          </p:spPr>
          <p:txBody>
            <a:bodyPr lIns="107950" tIns="53975" rIns="107950" bIns="53975"/>
            <a:lstStyle/>
            <a:p>
              <a:endParaRPr lang="en-US"/>
            </a:p>
          </p:txBody>
        </p:sp>
        <p:sp>
          <p:nvSpPr>
            <p:cNvPr id="342328" name="Line 312"/>
            <p:cNvSpPr>
              <a:spLocks noChangeShapeType="1"/>
            </p:cNvSpPr>
            <p:nvPr/>
          </p:nvSpPr>
          <p:spPr bwMode="auto">
            <a:xfrm>
              <a:off x="2158" y="2625"/>
              <a:ext cx="1" cy="972"/>
            </a:xfrm>
            <a:prstGeom prst="line">
              <a:avLst/>
            </a:prstGeom>
            <a:noFill/>
            <a:ln w="9525">
              <a:solidFill>
                <a:schemeClr val="bg2"/>
              </a:solidFill>
              <a:round/>
              <a:tailEnd type="arrow" w="med" len="med"/>
            </a:ln>
            <a:effectLst/>
          </p:spPr>
          <p:txBody>
            <a:bodyPr lIns="107950" tIns="53975" rIns="107950" bIns="53975"/>
            <a:lstStyle/>
            <a:p>
              <a:endParaRPr lang="en-US"/>
            </a:p>
          </p:txBody>
        </p:sp>
        <p:sp>
          <p:nvSpPr>
            <p:cNvPr id="342329" name="Line 313"/>
            <p:cNvSpPr>
              <a:spLocks noChangeShapeType="1"/>
            </p:cNvSpPr>
            <p:nvPr/>
          </p:nvSpPr>
          <p:spPr bwMode="auto">
            <a:xfrm>
              <a:off x="2866" y="3625"/>
              <a:ext cx="1" cy="159"/>
            </a:xfrm>
            <a:prstGeom prst="line">
              <a:avLst/>
            </a:prstGeom>
            <a:noFill/>
            <a:ln w="9525">
              <a:solidFill>
                <a:schemeClr val="bg2"/>
              </a:solidFill>
              <a:round/>
              <a:tailEnd type="arrow" w="med" len="med"/>
            </a:ln>
            <a:effectLst/>
          </p:spPr>
          <p:txBody>
            <a:bodyPr lIns="107950" tIns="53975" rIns="107950" bIns="53975"/>
            <a:lstStyle/>
            <a:p>
              <a:endParaRPr lang="en-US"/>
            </a:p>
          </p:txBody>
        </p:sp>
        <p:sp>
          <p:nvSpPr>
            <p:cNvPr id="342330" name="Rectangle 314"/>
            <p:cNvSpPr>
              <a:spLocks noChangeArrowheads="1"/>
            </p:cNvSpPr>
            <p:nvPr/>
          </p:nvSpPr>
          <p:spPr bwMode="auto">
            <a:xfrm>
              <a:off x="2576" y="3409"/>
              <a:ext cx="1091" cy="31"/>
            </a:xfrm>
            <a:prstGeom prst="rect">
              <a:avLst/>
            </a:prstGeom>
            <a:solidFill>
              <a:srgbClr val="1F6B60"/>
            </a:solidFill>
            <a:ln w="9525">
              <a:solidFill>
                <a:srgbClr val="1F6B60"/>
              </a:solidFill>
              <a:miter lim="800000"/>
            </a:ln>
            <a:effectLst/>
          </p:spPr>
          <p:txBody>
            <a:bodyPr wrap="none" lIns="107950" tIns="53975" rIns="107950" bIns="53975" anchor="ctr"/>
            <a:lstStyle/>
            <a:p>
              <a:endParaRPr lang="en-US"/>
            </a:p>
          </p:txBody>
        </p:sp>
        <p:sp>
          <p:nvSpPr>
            <p:cNvPr id="342331" name="Rectangle 315"/>
            <p:cNvSpPr>
              <a:spLocks noChangeArrowheads="1"/>
            </p:cNvSpPr>
            <p:nvPr/>
          </p:nvSpPr>
          <p:spPr bwMode="auto">
            <a:xfrm>
              <a:off x="2040" y="3601"/>
              <a:ext cx="1232" cy="32"/>
            </a:xfrm>
            <a:prstGeom prst="rect">
              <a:avLst/>
            </a:prstGeom>
            <a:solidFill>
              <a:srgbClr val="1F6B60"/>
            </a:solidFill>
            <a:ln w="9525">
              <a:solidFill>
                <a:srgbClr val="1F6B60"/>
              </a:solidFill>
              <a:miter lim="800000"/>
            </a:ln>
            <a:effectLst/>
          </p:spPr>
          <p:txBody>
            <a:bodyPr wrap="none" lIns="107950" tIns="53975" rIns="107950" bIns="53975" anchor="ctr"/>
            <a:lstStyle/>
            <a:p>
              <a:endParaRPr lang="en-US"/>
            </a:p>
          </p:txBody>
        </p:sp>
        <p:sp>
          <p:nvSpPr>
            <p:cNvPr id="342126" name="PubTriangle"/>
            <p:cNvSpPr>
              <a:spLocks noEditPoints="1" noChangeArrowheads="1"/>
            </p:cNvSpPr>
            <p:nvPr/>
          </p:nvSpPr>
          <p:spPr bwMode="auto">
            <a:xfrm rot="2353587">
              <a:off x="3544" y="1272"/>
              <a:ext cx="1369" cy="1271"/>
            </a:xfrm>
            <a:custGeom>
              <a:avLst/>
              <a:gdLst>
                <a:gd name="G0" fmla="+- 0 0 0"/>
                <a:gd name="G1" fmla="*/ 10800 1 2"/>
                <a:gd name="G2" fmla="*/ G1 10800 21600"/>
                <a:gd name="G3" fmla="+- 10800 0 G2"/>
                <a:gd name="G4" fmla="+- 10800 0 0"/>
                <a:gd name="G5" fmla="+- G1 10800 0"/>
                <a:gd name="G6" fmla="*/ 10800 1 2"/>
                <a:gd name="G7" fmla="+- 10800 0 0"/>
                <a:gd name="G8" fmla="+- G2 G6 G1"/>
                <a:gd name="G9" fmla="+- G8 10800 0"/>
                <a:gd name="G10" fmla="+- G6 10800 0"/>
                <a:gd name="T0" fmla="*/ 10800 w 21600"/>
                <a:gd name="T1" fmla="*/ 0 h 21600"/>
                <a:gd name="T2" fmla="*/ 5400 w 21600"/>
                <a:gd name="T3" fmla="*/ 10800 h 21600"/>
                <a:gd name="T4" fmla="*/ 0 w 21600"/>
                <a:gd name="T5" fmla="*/ 21600 h 21600"/>
                <a:gd name="T6" fmla="*/ 10800 w 21600"/>
                <a:gd name="T7" fmla="*/ 16200 h 21600"/>
                <a:gd name="T8" fmla="*/ 21600 w 21600"/>
                <a:gd name="T9" fmla="*/ 10800 h 21600"/>
                <a:gd name="T10" fmla="*/ 16200 w 21600"/>
                <a:gd name="T11" fmla="*/ 5400 h 21600"/>
                <a:gd name="T12" fmla="*/ G3 w 21600"/>
                <a:gd name="T13" fmla="*/ G6 h 21600"/>
                <a:gd name="T14" fmla="*/ G5 w 21600"/>
                <a:gd name="T15" fmla="*/ G9 h 21600"/>
              </a:gdLst>
              <a:ahLst/>
              <a:cxnLst>
                <a:cxn ang="0">
                  <a:pos x="T0" y="T1"/>
                </a:cxn>
                <a:cxn ang="0">
                  <a:pos x="T2" y="T3"/>
                </a:cxn>
                <a:cxn ang="0">
                  <a:pos x="T4" y="T5"/>
                </a:cxn>
                <a:cxn ang="0">
                  <a:pos x="T6" y="T7"/>
                </a:cxn>
                <a:cxn ang="0">
                  <a:pos x="T8" y="T9"/>
                </a:cxn>
                <a:cxn ang="0">
                  <a:pos x="T10" y="T11"/>
                </a:cxn>
              </a:cxnLst>
              <a:rect l="T12" t="T13" r="T14" b="T15"/>
              <a:pathLst>
                <a:path w="21600" h="21600">
                  <a:moveTo>
                    <a:pt x="10800" y="0"/>
                  </a:moveTo>
                  <a:lnTo>
                    <a:pt x="0" y="21600"/>
                  </a:lnTo>
                  <a:lnTo>
                    <a:pt x="21600" y="10800"/>
                  </a:lnTo>
                  <a:close/>
                </a:path>
              </a:pathLst>
            </a:custGeom>
            <a:solidFill>
              <a:srgbClr val="D8EBB3"/>
            </a:solidFill>
            <a:ln w="9525">
              <a:solidFill>
                <a:srgbClr val="000000"/>
              </a:solidFill>
              <a:miter lim="800000"/>
            </a:ln>
            <a:effectLst>
              <a:outerShdw dist="107763" dir="2700000" algn="ctr" rotWithShape="0">
                <a:srgbClr val="808080"/>
              </a:outerShdw>
            </a:effectLst>
          </p:spPr>
          <p:txBody>
            <a:bodyPr/>
            <a:lstStyle/>
            <a:p>
              <a:endParaRPr lang="en-US"/>
            </a:p>
          </p:txBody>
        </p:sp>
        <p:grpSp>
          <p:nvGrpSpPr>
            <p:cNvPr id="342333" name="Group 317"/>
            <p:cNvGrpSpPr/>
            <p:nvPr/>
          </p:nvGrpSpPr>
          <p:grpSpPr bwMode="auto">
            <a:xfrm>
              <a:off x="4274" y="1666"/>
              <a:ext cx="382" cy="432"/>
              <a:chOff x="3906" y="1642"/>
              <a:chExt cx="382" cy="432"/>
            </a:xfrm>
          </p:grpSpPr>
          <p:sp>
            <p:nvSpPr>
              <p:cNvPr id="342116" name="Rectangle 100"/>
              <p:cNvSpPr>
                <a:spLocks noChangeArrowheads="1"/>
              </p:cNvSpPr>
              <p:nvPr/>
            </p:nvSpPr>
            <p:spPr bwMode="auto">
              <a:xfrm>
                <a:off x="3906" y="1892"/>
                <a:ext cx="355" cy="96"/>
              </a:xfrm>
              <a:prstGeom prst="rect">
                <a:avLst/>
              </a:prstGeom>
              <a:noFill/>
              <a:ln w="9525">
                <a:noFill/>
                <a:miter lim="800000"/>
              </a:ln>
            </p:spPr>
            <p:txBody>
              <a:bodyPr wrap="none" lIns="0" tIns="0" rIns="0" bIns="0">
                <a:spAutoFit/>
              </a:bodyPr>
              <a:lstStyle/>
              <a:p>
                <a:r>
                  <a:rPr lang="en-US" altLang="zh-CN">
                    <a:solidFill>
                      <a:srgbClr val="25221E"/>
                    </a:solidFill>
                    <a:ea typeface="宋体" panose="02010600030101010101" pitchFamily="2" charset="-122"/>
                  </a:rPr>
                  <a:t>Use-Case</a:t>
                </a:r>
                <a:endParaRPr lang="en-US" altLang="zh-CN">
                  <a:latin typeface="ZapfHumnst BT" pitchFamily="34" charset="0"/>
                  <a:ea typeface="宋体" panose="02010600030101010101" pitchFamily="2" charset="-122"/>
                </a:endParaRPr>
              </a:p>
            </p:txBody>
          </p:sp>
          <p:sp>
            <p:nvSpPr>
              <p:cNvPr id="342117" name="Rectangle 101"/>
              <p:cNvSpPr>
                <a:spLocks noChangeArrowheads="1"/>
              </p:cNvSpPr>
              <p:nvPr/>
            </p:nvSpPr>
            <p:spPr bwMode="auto">
              <a:xfrm>
                <a:off x="3983" y="1978"/>
                <a:ext cx="297" cy="96"/>
              </a:xfrm>
              <a:prstGeom prst="rect">
                <a:avLst/>
              </a:prstGeom>
              <a:noFill/>
              <a:ln w="9525">
                <a:noFill/>
                <a:miter lim="800000"/>
              </a:ln>
            </p:spPr>
            <p:txBody>
              <a:bodyPr wrap="none" lIns="0" tIns="0" rIns="0" bIns="0">
                <a:spAutoFit/>
              </a:bodyPr>
              <a:lstStyle/>
              <a:p>
                <a:r>
                  <a:rPr lang="en-US" altLang="zh-CN">
                    <a:solidFill>
                      <a:srgbClr val="25221E"/>
                    </a:solidFill>
                    <a:ea typeface="宋体" panose="02010600030101010101" pitchFamily="2" charset="-122"/>
                  </a:rPr>
                  <a:t>Analysis</a:t>
                </a:r>
                <a:endParaRPr lang="en-US" altLang="zh-CN">
                  <a:latin typeface="ZapfHumnst BT" pitchFamily="34" charset="0"/>
                  <a:ea typeface="宋体" panose="02010600030101010101" pitchFamily="2" charset="-122"/>
                </a:endParaRPr>
              </a:p>
            </p:txBody>
          </p:sp>
          <p:sp>
            <p:nvSpPr>
              <p:cNvPr id="342118" name="Freeform 102"/>
              <p:cNvSpPr/>
              <p:nvPr/>
            </p:nvSpPr>
            <p:spPr bwMode="auto">
              <a:xfrm>
                <a:off x="3976" y="1680"/>
                <a:ext cx="271" cy="168"/>
              </a:xfrm>
              <a:custGeom>
                <a:avLst/>
                <a:gdLst/>
                <a:ahLst/>
                <a:cxnLst>
                  <a:cxn ang="0">
                    <a:pos x="0" y="0"/>
                  </a:cxn>
                  <a:cxn ang="0">
                    <a:pos x="26" y="0"/>
                  </a:cxn>
                  <a:cxn ang="0">
                    <a:pos x="38" y="11"/>
                  </a:cxn>
                  <a:cxn ang="0">
                    <a:pos x="26" y="23"/>
                  </a:cxn>
                  <a:cxn ang="0">
                    <a:pos x="0" y="23"/>
                  </a:cxn>
                  <a:cxn ang="0">
                    <a:pos x="0" y="0"/>
                  </a:cxn>
                </a:cxnLst>
                <a:rect l="0" t="0" r="r" b="b"/>
                <a:pathLst>
                  <a:path w="38" h="23">
                    <a:moveTo>
                      <a:pt x="0" y="0"/>
                    </a:moveTo>
                    <a:lnTo>
                      <a:pt x="26" y="0"/>
                    </a:lnTo>
                    <a:lnTo>
                      <a:pt x="38" y="11"/>
                    </a:lnTo>
                    <a:lnTo>
                      <a:pt x="26" y="23"/>
                    </a:lnTo>
                    <a:lnTo>
                      <a:pt x="0" y="23"/>
                    </a:lnTo>
                    <a:lnTo>
                      <a:pt x="0" y="0"/>
                    </a:lnTo>
                  </a:path>
                </a:pathLst>
              </a:custGeom>
              <a:solidFill>
                <a:srgbClr val="C2C1C1"/>
              </a:solidFill>
              <a:ln w="0">
                <a:solidFill>
                  <a:srgbClr val="C2C1C1"/>
                </a:solidFill>
                <a:prstDash val="solid"/>
                <a:round/>
              </a:ln>
            </p:spPr>
            <p:txBody>
              <a:bodyPr/>
              <a:lstStyle/>
              <a:p>
                <a:endParaRPr lang="en-US"/>
              </a:p>
            </p:txBody>
          </p:sp>
          <p:sp>
            <p:nvSpPr>
              <p:cNvPr id="342119" name="Freeform 103"/>
              <p:cNvSpPr/>
              <p:nvPr/>
            </p:nvSpPr>
            <p:spPr bwMode="auto">
              <a:xfrm>
                <a:off x="4017" y="1677"/>
                <a:ext cx="271" cy="175"/>
              </a:xfrm>
              <a:custGeom>
                <a:avLst/>
                <a:gdLst/>
                <a:ahLst/>
                <a:cxnLst>
                  <a:cxn ang="0">
                    <a:pos x="0" y="0"/>
                  </a:cxn>
                  <a:cxn ang="0">
                    <a:pos x="26" y="0"/>
                  </a:cxn>
                  <a:cxn ang="0">
                    <a:pos x="38" y="12"/>
                  </a:cxn>
                  <a:cxn ang="0">
                    <a:pos x="26" y="24"/>
                  </a:cxn>
                  <a:cxn ang="0">
                    <a:pos x="0" y="24"/>
                  </a:cxn>
                  <a:cxn ang="0">
                    <a:pos x="0" y="0"/>
                  </a:cxn>
                </a:cxnLst>
                <a:rect l="0" t="0" r="r" b="b"/>
                <a:pathLst>
                  <a:path w="38" h="24">
                    <a:moveTo>
                      <a:pt x="0" y="0"/>
                    </a:moveTo>
                    <a:lnTo>
                      <a:pt x="26" y="0"/>
                    </a:lnTo>
                    <a:lnTo>
                      <a:pt x="38" y="12"/>
                    </a:lnTo>
                    <a:lnTo>
                      <a:pt x="26" y="24"/>
                    </a:lnTo>
                    <a:lnTo>
                      <a:pt x="0" y="24"/>
                    </a:lnTo>
                    <a:lnTo>
                      <a:pt x="0" y="0"/>
                    </a:lnTo>
                  </a:path>
                </a:pathLst>
              </a:custGeom>
              <a:solidFill>
                <a:srgbClr val="FDFFC7"/>
              </a:solidFill>
              <a:ln w="0">
                <a:solidFill>
                  <a:srgbClr val="25221E"/>
                </a:solidFill>
                <a:prstDash val="solid"/>
                <a:round/>
              </a:ln>
            </p:spPr>
            <p:txBody>
              <a:bodyPr/>
              <a:lstStyle/>
              <a:p>
                <a:endParaRPr lang="en-US"/>
              </a:p>
            </p:txBody>
          </p:sp>
          <p:sp>
            <p:nvSpPr>
              <p:cNvPr id="342124" name="AutoShape 108"/>
              <p:cNvSpPr>
                <a:spLocks noChangeArrowheads="1"/>
              </p:cNvSpPr>
              <p:nvPr/>
            </p:nvSpPr>
            <p:spPr bwMode="auto">
              <a:xfrm>
                <a:off x="4031" y="1642"/>
                <a:ext cx="171" cy="203"/>
              </a:xfrm>
              <a:prstGeom prst="star5">
                <a:avLst/>
              </a:prstGeom>
              <a:solidFill>
                <a:srgbClr val="FF00FF"/>
              </a:solidFill>
              <a:ln w="12700">
                <a:noFill/>
                <a:miter lim="800000"/>
                <a:headEnd type="none" w="sm" len="sm"/>
                <a:tailEnd type="none" w="lg" len="lg"/>
              </a:ln>
              <a:effectLst/>
            </p:spPr>
            <p:txBody>
              <a:bodyPr wrap="none" anchor="ctr"/>
              <a:lstStyle/>
              <a:p>
                <a:endParaRPr lang="en-US"/>
              </a:p>
            </p:txBody>
          </p:sp>
        </p:grpSp>
        <p:grpSp>
          <p:nvGrpSpPr>
            <p:cNvPr id="342332" name="Group 316"/>
            <p:cNvGrpSpPr/>
            <p:nvPr/>
          </p:nvGrpSpPr>
          <p:grpSpPr bwMode="auto">
            <a:xfrm>
              <a:off x="3817" y="1592"/>
              <a:ext cx="335" cy="528"/>
              <a:chOff x="4361" y="1560"/>
              <a:chExt cx="335" cy="528"/>
            </a:xfrm>
          </p:grpSpPr>
          <p:sp>
            <p:nvSpPr>
              <p:cNvPr id="342120" name="Oval 104"/>
              <p:cNvSpPr>
                <a:spLocks noChangeArrowheads="1"/>
              </p:cNvSpPr>
              <p:nvPr/>
            </p:nvSpPr>
            <p:spPr bwMode="auto">
              <a:xfrm>
                <a:off x="4447" y="1575"/>
                <a:ext cx="135" cy="132"/>
              </a:xfrm>
              <a:prstGeom prst="ellipse">
                <a:avLst/>
              </a:prstGeom>
              <a:solidFill>
                <a:srgbClr val="A9A8A7"/>
              </a:solidFill>
              <a:ln w="0">
                <a:solidFill>
                  <a:srgbClr val="C2C1C1"/>
                </a:solidFill>
                <a:round/>
              </a:ln>
            </p:spPr>
            <p:txBody>
              <a:bodyPr/>
              <a:lstStyle/>
              <a:p>
                <a:endParaRPr lang="en-US"/>
              </a:p>
            </p:txBody>
          </p:sp>
          <p:sp>
            <p:nvSpPr>
              <p:cNvPr id="342121" name="Freeform 105"/>
              <p:cNvSpPr/>
              <p:nvPr/>
            </p:nvSpPr>
            <p:spPr bwMode="auto">
              <a:xfrm>
                <a:off x="4361" y="1743"/>
                <a:ext cx="257" cy="206"/>
              </a:xfrm>
              <a:custGeom>
                <a:avLst/>
                <a:gdLst/>
                <a:ahLst/>
                <a:cxnLst>
                  <a:cxn ang="0">
                    <a:pos x="9" y="0"/>
                  </a:cxn>
                  <a:cxn ang="0">
                    <a:pos x="36" y="0"/>
                  </a:cxn>
                  <a:cxn ang="0">
                    <a:pos x="27" y="28"/>
                  </a:cxn>
                  <a:cxn ang="0">
                    <a:pos x="0" y="28"/>
                  </a:cxn>
                  <a:cxn ang="0">
                    <a:pos x="9" y="0"/>
                  </a:cxn>
                </a:cxnLst>
                <a:rect l="0" t="0" r="r" b="b"/>
                <a:pathLst>
                  <a:path w="36" h="28">
                    <a:moveTo>
                      <a:pt x="9" y="0"/>
                    </a:moveTo>
                    <a:lnTo>
                      <a:pt x="36" y="0"/>
                    </a:lnTo>
                    <a:lnTo>
                      <a:pt x="27" y="28"/>
                    </a:lnTo>
                    <a:lnTo>
                      <a:pt x="0" y="28"/>
                    </a:lnTo>
                    <a:lnTo>
                      <a:pt x="9" y="0"/>
                    </a:lnTo>
                  </a:path>
                </a:pathLst>
              </a:custGeom>
              <a:solidFill>
                <a:srgbClr val="A9A8A7"/>
              </a:solidFill>
              <a:ln w="0">
                <a:solidFill>
                  <a:srgbClr val="C2C1C1"/>
                </a:solidFill>
                <a:prstDash val="solid"/>
                <a:round/>
              </a:ln>
            </p:spPr>
            <p:txBody>
              <a:bodyPr/>
              <a:lstStyle/>
              <a:p>
                <a:endParaRPr lang="en-US"/>
              </a:p>
            </p:txBody>
          </p:sp>
          <p:sp>
            <p:nvSpPr>
              <p:cNvPr id="342122" name="Oval 106"/>
              <p:cNvSpPr>
                <a:spLocks noChangeArrowheads="1"/>
              </p:cNvSpPr>
              <p:nvPr/>
            </p:nvSpPr>
            <p:spPr bwMode="auto">
              <a:xfrm>
                <a:off x="4451" y="1560"/>
                <a:ext cx="136" cy="132"/>
              </a:xfrm>
              <a:prstGeom prst="ellipse">
                <a:avLst/>
              </a:prstGeom>
              <a:solidFill>
                <a:srgbClr val="FBC88D"/>
              </a:solidFill>
              <a:ln w="0">
                <a:solidFill>
                  <a:srgbClr val="25221E"/>
                </a:solidFill>
                <a:round/>
              </a:ln>
            </p:spPr>
            <p:txBody>
              <a:bodyPr/>
              <a:lstStyle/>
              <a:p>
                <a:endParaRPr lang="en-US"/>
              </a:p>
            </p:txBody>
          </p:sp>
          <p:sp>
            <p:nvSpPr>
              <p:cNvPr id="342123" name="Freeform 107"/>
              <p:cNvSpPr/>
              <p:nvPr/>
            </p:nvSpPr>
            <p:spPr bwMode="auto">
              <a:xfrm>
                <a:off x="4366" y="1721"/>
                <a:ext cx="257" cy="206"/>
              </a:xfrm>
              <a:custGeom>
                <a:avLst/>
                <a:gdLst/>
                <a:ahLst/>
                <a:cxnLst>
                  <a:cxn ang="0">
                    <a:pos x="9" y="0"/>
                  </a:cxn>
                  <a:cxn ang="0">
                    <a:pos x="36" y="0"/>
                  </a:cxn>
                  <a:cxn ang="0">
                    <a:pos x="27" y="28"/>
                  </a:cxn>
                  <a:cxn ang="0">
                    <a:pos x="0" y="28"/>
                  </a:cxn>
                  <a:cxn ang="0">
                    <a:pos x="9" y="0"/>
                  </a:cxn>
                </a:cxnLst>
                <a:rect l="0" t="0" r="r" b="b"/>
                <a:pathLst>
                  <a:path w="36" h="28">
                    <a:moveTo>
                      <a:pt x="9" y="0"/>
                    </a:moveTo>
                    <a:lnTo>
                      <a:pt x="36" y="0"/>
                    </a:lnTo>
                    <a:lnTo>
                      <a:pt x="27" y="28"/>
                    </a:lnTo>
                    <a:lnTo>
                      <a:pt x="0" y="28"/>
                    </a:lnTo>
                    <a:lnTo>
                      <a:pt x="9" y="0"/>
                    </a:lnTo>
                  </a:path>
                </a:pathLst>
              </a:custGeom>
              <a:solidFill>
                <a:srgbClr val="FBC88D"/>
              </a:solidFill>
              <a:ln w="0">
                <a:solidFill>
                  <a:srgbClr val="25221E"/>
                </a:solidFill>
                <a:prstDash val="solid"/>
                <a:round/>
              </a:ln>
            </p:spPr>
            <p:txBody>
              <a:bodyPr/>
              <a:lstStyle/>
              <a:p>
                <a:endParaRPr lang="en-US"/>
              </a:p>
            </p:txBody>
          </p:sp>
          <p:sp>
            <p:nvSpPr>
              <p:cNvPr id="342125" name="Rectangle 109"/>
              <p:cNvSpPr>
                <a:spLocks noChangeArrowheads="1"/>
              </p:cNvSpPr>
              <p:nvPr/>
            </p:nvSpPr>
            <p:spPr bwMode="auto">
              <a:xfrm>
                <a:off x="4377" y="1992"/>
                <a:ext cx="319" cy="96"/>
              </a:xfrm>
              <a:prstGeom prst="rect">
                <a:avLst/>
              </a:prstGeom>
              <a:noFill/>
              <a:ln w="9525">
                <a:noFill/>
                <a:miter lim="800000"/>
              </a:ln>
            </p:spPr>
            <p:txBody>
              <a:bodyPr wrap="none" lIns="0" tIns="0" rIns="0" bIns="0">
                <a:spAutoFit/>
              </a:bodyPr>
              <a:lstStyle/>
              <a:p>
                <a:r>
                  <a:rPr lang="en-US" altLang="zh-CN">
                    <a:solidFill>
                      <a:srgbClr val="25221E"/>
                    </a:solidFill>
                    <a:ea typeface="宋体" panose="02010600030101010101" pitchFamily="2" charset="-122"/>
                  </a:rPr>
                  <a:t>Designer</a:t>
                </a:r>
                <a:endParaRPr lang="en-US" altLang="zh-CN">
                  <a:latin typeface="ZapfHumnst BT" pitchFamily="34" charset="0"/>
                  <a:ea typeface="宋体" panose="02010600030101010101" pitchFamily="2" charset="-122"/>
                </a:endParaRPr>
              </a:p>
            </p:txBody>
          </p:sp>
        </p:grpSp>
      </p:gr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8434" name="Rectangle 2"/>
          <p:cNvSpPr>
            <a:spLocks noGrp="1" noChangeArrowheads="1"/>
          </p:cNvSpPr>
          <p:nvPr>
            <p:ph type="title"/>
          </p:nvPr>
        </p:nvSpPr>
        <p:spPr/>
        <p:txBody>
          <a:bodyPr>
            <a:normAutofit fontScale="90000"/>
          </a:bodyPr>
          <a:lstStyle/>
          <a:p>
            <a:r>
              <a:rPr lang="en-US" altLang="zh-CN">
                <a:ea typeface="宋体" panose="02010600030101010101" pitchFamily="2" charset="-122"/>
              </a:rPr>
              <a:t>The Anatomy of Sequence Diagrams</a:t>
            </a:r>
            <a:endParaRPr lang="en-US" altLang="zh-CN">
              <a:ea typeface="宋体" panose="02010600030101010101" pitchFamily="2" charset="-122"/>
            </a:endParaRPr>
          </a:p>
        </p:txBody>
      </p:sp>
      <p:sp>
        <p:nvSpPr>
          <p:cNvPr id="658435" name="Text Box 3"/>
          <p:cNvSpPr txBox="1">
            <a:spLocks noChangeArrowheads="1"/>
          </p:cNvSpPr>
          <p:nvPr/>
        </p:nvSpPr>
        <p:spPr bwMode="auto">
          <a:xfrm>
            <a:off x="3798888" y="3156263"/>
            <a:ext cx="2830512" cy="212725"/>
          </a:xfrm>
          <a:prstGeom prst="rect">
            <a:avLst/>
          </a:prstGeom>
          <a:noFill/>
          <a:ln w="28575">
            <a:noFill/>
            <a:miter lim="800000"/>
            <a:headEnd type="none" w="sm" len="sm"/>
            <a:tailEnd type="none" w="lg" len="lg"/>
          </a:ln>
          <a:effectLst/>
        </p:spPr>
        <p:txBody>
          <a:bodyPr lIns="0" tIns="0" rIns="0" bIns="0">
            <a:spAutoFit/>
          </a:bodyPr>
          <a:lstStyle/>
          <a:p>
            <a:pPr marL="287655" indent="-287655"/>
            <a:r>
              <a:rPr lang="en-US" altLang="zh-CN" sz="1400">
                <a:solidFill>
                  <a:schemeClr val="tx2"/>
                </a:solidFill>
                <a:ea typeface="宋体" panose="02010600030101010101" pitchFamily="2" charset="-122"/>
              </a:rPr>
              <a:t>1: PerformResponsibility</a:t>
            </a:r>
            <a:r>
              <a:rPr lang="en-US" altLang="zh-CN" sz="1400">
                <a:ea typeface="宋体" panose="02010600030101010101" pitchFamily="2" charset="-122"/>
              </a:rPr>
              <a:t>	</a:t>
            </a:r>
            <a:endParaRPr lang="en-US" altLang="zh-CN" sz="1400">
              <a:ea typeface="宋体" panose="02010600030101010101" pitchFamily="2" charset="-122"/>
            </a:endParaRPr>
          </a:p>
        </p:txBody>
      </p:sp>
      <p:sp>
        <p:nvSpPr>
          <p:cNvPr id="658436" name="Line 4"/>
          <p:cNvSpPr>
            <a:spLocks noChangeShapeType="1"/>
          </p:cNvSpPr>
          <p:nvPr/>
        </p:nvSpPr>
        <p:spPr bwMode="auto">
          <a:xfrm flipV="1">
            <a:off x="2379663" y="3437250"/>
            <a:ext cx="3587750" cy="3175"/>
          </a:xfrm>
          <a:prstGeom prst="line">
            <a:avLst/>
          </a:prstGeom>
          <a:noFill/>
          <a:ln w="28575">
            <a:solidFill>
              <a:schemeClr val="tx1"/>
            </a:solidFill>
            <a:round/>
            <a:headEnd type="none" w="sm" len="sm"/>
            <a:tailEnd type="triangle" w="med" len="med"/>
          </a:ln>
          <a:effectLst/>
        </p:spPr>
        <p:txBody>
          <a:bodyPr wrap="none" lIns="0" tIns="0" rIns="0" bIns="0" anchor="ctr"/>
          <a:lstStyle/>
          <a:p>
            <a:endParaRPr lang="en-US"/>
          </a:p>
        </p:txBody>
      </p:sp>
      <p:sp>
        <p:nvSpPr>
          <p:cNvPr id="658437" name="Text Box 5"/>
          <p:cNvSpPr txBox="1">
            <a:spLocks noChangeArrowheads="1"/>
          </p:cNvSpPr>
          <p:nvPr/>
        </p:nvSpPr>
        <p:spPr bwMode="auto">
          <a:xfrm>
            <a:off x="1606550" y="1371913"/>
            <a:ext cx="1308100" cy="274637"/>
          </a:xfrm>
          <a:prstGeom prst="rect">
            <a:avLst/>
          </a:prstGeom>
          <a:noFill/>
          <a:ln w="28575">
            <a:noFill/>
            <a:miter lim="800000"/>
            <a:headEnd type="none" w="sm" len="sm"/>
            <a:tailEnd type="none" w="lg" len="lg"/>
          </a:ln>
          <a:effectLst/>
        </p:spPr>
        <p:txBody>
          <a:bodyPr wrap="none" lIns="0" tIns="0" rIns="0" bIns="0">
            <a:spAutoFit/>
          </a:bodyPr>
          <a:lstStyle/>
          <a:p>
            <a:r>
              <a:rPr lang="en-US" altLang="zh-CN" sz="1800" i="1">
                <a:solidFill>
                  <a:srgbClr val="00CCFF"/>
                </a:solidFill>
                <a:ea typeface="宋体" panose="02010600030101010101" pitchFamily="2" charset="-122"/>
              </a:rPr>
              <a:t>Client Object</a:t>
            </a:r>
            <a:endParaRPr lang="en-US" altLang="zh-CN" sz="1800" i="1">
              <a:solidFill>
                <a:srgbClr val="00CCFF"/>
              </a:solidFill>
              <a:ea typeface="宋体" panose="02010600030101010101" pitchFamily="2" charset="-122"/>
            </a:endParaRPr>
          </a:p>
        </p:txBody>
      </p:sp>
      <p:sp>
        <p:nvSpPr>
          <p:cNvPr id="658438" name="Text Box 6"/>
          <p:cNvSpPr txBox="1">
            <a:spLocks noChangeArrowheads="1"/>
          </p:cNvSpPr>
          <p:nvPr/>
        </p:nvSpPr>
        <p:spPr bwMode="auto">
          <a:xfrm>
            <a:off x="5268913" y="1371913"/>
            <a:ext cx="1562100" cy="274637"/>
          </a:xfrm>
          <a:prstGeom prst="rect">
            <a:avLst/>
          </a:prstGeom>
          <a:noFill/>
          <a:ln w="28575">
            <a:noFill/>
            <a:miter lim="800000"/>
            <a:headEnd type="none" w="sm" len="sm"/>
            <a:tailEnd type="none" w="lg" len="lg"/>
          </a:ln>
          <a:effectLst/>
        </p:spPr>
        <p:txBody>
          <a:bodyPr wrap="none" lIns="0" tIns="0" rIns="0" bIns="0">
            <a:spAutoFit/>
          </a:bodyPr>
          <a:lstStyle/>
          <a:p>
            <a:r>
              <a:rPr lang="en-US" altLang="zh-CN" sz="1800" i="1">
                <a:solidFill>
                  <a:srgbClr val="00CCFF"/>
                </a:solidFill>
                <a:ea typeface="宋体" panose="02010600030101010101" pitchFamily="2" charset="-122"/>
              </a:rPr>
              <a:t>Supplier Object</a:t>
            </a:r>
            <a:endParaRPr lang="en-US" altLang="zh-CN" sz="1800" i="1">
              <a:solidFill>
                <a:srgbClr val="00CCFF"/>
              </a:solidFill>
              <a:ea typeface="宋体" panose="02010600030101010101" pitchFamily="2" charset="-122"/>
            </a:endParaRPr>
          </a:p>
        </p:txBody>
      </p:sp>
      <p:sp>
        <p:nvSpPr>
          <p:cNvPr id="658439" name="Text Box 7"/>
          <p:cNvSpPr txBox="1">
            <a:spLocks noChangeArrowheads="1"/>
          </p:cNvSpPr>
          <p:nvPr/>
        </p:nvSpPr>
        <p:spPr bwMode="auto">
          <a:xfrm>
            <a:off x="3735388" y="2043425"/>
            <a:ext cx="927100" cy="274638"/>
          </a:xfrm>
          <a:prstGeom prst="rect">
            <a:avLst/>
          </a:prstGeom>
          <a:noFill/>
          <a:ln w="28575">
            <a:noFill/>
            <a:miter lim="800000"/>
            <a:headEnd type="none" w="sm" len="sm"/>
            <a:tailEnd type="none" w="lg" len="lg"/>
          </a:ln>
          <a:effectLst/>
        </p:spPr>
        <p:txBody>
          <a:bodyPr wrap="none" lIns="0" tIns="0" rIns="0" bIns="0">
            <a:spAutoFit/>
          </a:bodyPr>
          <a:lstStyle/>
          <a:p>
            <a:r>
              <a:rPr lang="en-US" altLang="zh-CN" sz="1800" i="1">
                <a:solidFill>
                  <a:srgbClr val="00CCFF"/>
                </a:solidFill>
                <a:ea typeface="宋体" panose="02010600030101010101" pitchFamily="2" charset="-122"/>
              </a:rPr>
              <a:t>Message</a:t>
            </a:r>
            <a:endParaRPr lang="en-US" altLang="zh-CN" sz="1800" i="1">
              <a:solidFill>
                <a:srgbClr val="00CCFF"/>
              </a:solidFill>
              <a:ea typeface="宋体" panose="02010600030101010101" pitchFamily="2" charset="-122"/>
            </a:endParaRPr>
          </a:p>
        </p:txBody>
      </p:sp>
      <p:sp>
        <p:nvSpPr>
          <p:cNvPr id="658440" name="Line 8"/>
          <p:cNvSpPr>
            <a:spLocks noChangeShapeType="1"/>
          </p:cNvSpPr>
          <p:nvPr/>
        </p:nvSpPr>
        <p:spPr bwMode="auto">
          <a:xfrm flipH="1" flipV="1">
            <a:off x="4381500" y="2379975"/>
            <a:ext cx="0" cy="762000"/>
          </a:xfrm>
          <a:prstGeom prst="line">
            <a:avLst/>
          </a:prstGeom>
          <a:noFill/>
          <a:ln w="28575">
            <a:solidFill>
              <a:schemeClr val="hlink"/>
            </a:solidFill>
            <a:round/>
            <a:headEnd type="triangle" w="med" len="med"/>
          </a:ln>
          <a:effectLst/>
        </p:spPr>
        <p:txBody>
          <a:bodyPr wrap="none" lIns="0" tIns="0" rIns="0" bIns="0" anchor="ctr"/>
          <a:lstStyle/>
          <a:p>
            <a:endParaRPr lang="en-US"/>
          </a:p>
        </p:txBody>
      </p:sp>
      <p:sp>
        <p:nvSpPr>
          <p:cNvPr id="658441" name="Line 9"/>
          <p:cNvSpPr>
            <a:spLocks noChangeShapeType="1"/>
          </p:cNvSpPr>
          <p:nvPr/>
        </p:nvSpPr>
        <p:spPr bwMode="auto">
          <a:xfrm>
            <a:off x="2298700" y="2500625"/>
            <a:ext cx="0" cy="750888"/>
          </a:xfrm>
          <a:prstGeom prst="line">
            <a:avLst/>
          </a:prstGeom>
          <a:noFill/>
          <a:ln w="28575">
            <a:solidFill>
              <a:schemeClr val="tx1"/>
            </a:solidFill>
            <a:prstDash val="dash"/>
            <a:round/>
            <a:headEnd type="none" w="sm" len="sm"/>
            <a:tailEnd type="none" w="lg" len="lg"/>
          </a:ln>
          <a:effectLst/>
        </p:spPr>
        <p:txBody>
          <a:bodyPr wrap="none" anchor="ctr"/>
          <a:lstStyle/>
          <a:p>
            <a:endParaRPr lang="en-US"/>
          </a:p>
        </p:txBody>
      </p:sp>
      <p:sp>
        <p:nvSpPr>
          <p:cNvPr id="658442" name="Rectangle 10"/>
          <p:cNvSpPr>
            <a:spLocks noChangeArrowheads="1"/>
          </p:cNvSpPr>
          <p:nvPr/>
        </p:nvSpPr>
        <p:spPr bwMode="auto">
          <a:xfrm>
            <a:off x="1439863" y="2022788"/>
            <a:ext cx="1765300" cy="457200"/>
          </a:xfrm>
          <a:prstGeom prst="rect">
            <a:avLst/>
          </a:prstGeom>
          <a:noFill/>
          <a:ln w="28575">
            <a:solidFill>
              <a:schemeClr val="tx1"/>
            </a:solidFill>
            <a:miter lim="800000"/>
            <a:headEnd type="none" w="sm" len="sm"/>
            <a:tailEnd type="none" w="lg" len="lg"/>
          </a:ln>
          <a:effectLst/>
        </p:spPr>
        <p:txBody>
          <a:bodyPr lIns="0" tIns="0" rIns="0" bIns="0" anchor="ctr">
            <a:spAutoFit/>
          </a:bodyPr>
          <a:lstStyle/>
          <a:p>
            <a:endParaRPr lang="en-US"/>
          </a:p>
        </p:txBody>
      </p:sp>
      <p:sp>
        <p:nvSpPr>
          <p:cNvPr id="658443" name="Text Box 11"/>
          <p:cNvSpPr txBox="1">
            <a:spLocks noChangeArrowheads="1"/>
          </p:cNvSpPr>
          <p:nvPr/>
        </p:nvSpPr>
        <p:spPr bwMode="auto">
          <a:xfrm>
            <a:off x="2051050" y="2143438"/>
            <a:ext cx="503238" cy="212725"/>
          </a:xfrm>
          <a:prstGeom prst="rect">
            <a:avLst/>
          </a:prstGeom>
          <a:noFill/>
          <a:ln w="28575">
            <a:noFill/>
            <a:miter lim="800000"/>
            <a:headEnd type="none" w="sm" len="sm"/>
            <a:tailEnd type="none" w="lg" len="lg"/>
          </a:ln>
          <a:effectLst/>
        </p:spPr>
        <p:txBody>
          <a:bodyPr wrap="none" lIns="0" tIns="0" rIns="0" bIns="0">
            <a:spAutoFit/>
          </a:bodyPr>
          <a:lstStyle/>
          <a:p>
            <a:pPr algn="ctr"/>
            <a:r>
              <a:rPr lang="en-US" altLang="zh-CN" sz="1400" u="sng">
                <a:ea typeface="宋体" panose="02010600030101010101" pitchFamily="2" charset="-122"/>
              </a:rPr>
              <a:t>:Client</a:t>
            </a:r>
            <a:endParaRPr lang="en-US" altLang="zh-CN" sz="1400" u="sng">
              <a:ea typeface="宋体" panose="02010600030101010101" pitchFamily="2" charset="-122"/>
            </a:endParaRPr>
          </a:p>
        </p:txBody>
      </p:sp>
      <p:sp>
        <p:nvSpPr>
          <p:cNvPr id="658444" name="Line 12"/>
          <p:cNvSpPr>
            <a:spLocks noChangeShapeType="1"/>
          </p:cNvSpPr>
          <p:nvPr/>
        </p:nvSpPr>
        <p:spPr bwMode="auto">
          <a:xfrm>
            <a:off x="6072188" y="2475225"/>
            <a:ext cx="0" cy="941388"/>
          </a:xfrm>
          <a:prstGeom prst="line">
            <a:avLst/>
          </a:prstGeom>
          <a:noFill/>
          <a:ln w="28575">
            <a:solidFill>
              <a:schemeClr val="tx1"/>
            </a:solidFill>
            <a:prstDash val="dash"/>
            <a:round/>
            <a:headEnd type="none" w="sm" len="sm"/>
            <a:tailEnd type="none" w="lg" len="lg"/>
          </a:ln>
          <a:effectLst/>
        </p:spPr>
        <p:txBody>
          <a:bodyPr wrap="none" anchor="ctr"/>
          <a:lstStyle/>
          <a:p>
            <a:endParaRPr lang="en-US"/>
          </a:p>
        </p:txBody>
      </p:sp>
      <p:sp>
        <p:nvSpPr>
          <p:cNvPr id="658445" name="Rectangle 13"/>
          <p:cNvSpPr>
            <a:spLocks noChangeArrowheads="1"/>
          </p:cNvSpPr>
          <p:nvPr/>
        </p:nvSpPr>
        <p:spPr bwMode="auto">
          <a:xfrm>
            <a:off x="5187950" y="2022788"/>
            <a:ext cx="1765300" cy="457200"/>
          </a:xfrm>
          <a:prstGeom prst="rect">
            <a:avLst/>
          </a:prstGeom>
          <a:noFill/>
          <a:ln w="28575">
            <a:solidFill>
              <a:schemeClr val="tx1"/>
            </a:solidFill>
            <a:miter lim="800000"/>
            <a:headEnd type="none" w="sm" len="sm"/>
            <a:tailEnd type="none" w="lg" len="lg"/>
          </a:ln>
          <a:effectLst/>
        </p:spPr>
        <p:txBody>
          <a:bodyPr lIns="0" tIns="0" rIns="0" bIns="0" anchor="ctr">
            <a:spAutoFit/>
          </a:bodyPr>
          <a:lstStyle/>
          <a:p>
            <a:endParaRPr lang="en-US"/>
          </a:p>
        </p:txBody>
      </p:sp>
      <p:sp>
        <p:nvSpPr>
          <p:cNvPr id="658446" name="Text Box 14"/>
          <p:cNvSpPr txBox="1">
            <a:spLocks noChangeArrowheads="1"/>
          </p:cNvSpPr>
          <p:nvPr/>
        </p:nvSpPr>
        <p:spPr bwMode="auto">
          <a:xfrm>
            <a:off x="5700713" y="2143438"/>
            <a:ext cx="700087" cy="212725"/>
          </a:xfrm>
          <a:prstGeom prst="rect">
            <a:avLst/>
          </a:prstGeom>
          <a:noFill/>
          <a:ln w="28575">
            <a:noFill/>
            <a:miter lim="800000"/>
            <a:headEnd type="none" w="sm" len="sm"/>
            <a:tailEnd type="none" w="lg" len="lg"/>
          </a:ln>
          <a:effectLst/>
        </p:spPr>
        <p:txBody>
          <a:bodyPr wrap="none" lIns="0" tIns="0" rIns="0" bIns="0">
            <a:spAutoFit/>
          </a:bodyPr>
          <a:lstStyle/>
          <a:p>
            <a:pPr algn="ctr"/>
            <a:r>
              <a:rPr lang="en-US" altLang="zh-CN" sz="1400" u="sng">
                <a:ea typeface="宋体" panose="02010600030101010101" pitchFamily="2" charset="-122"/>
              </a:rPr>
              <a:t>:Supplier</a:t>
            </a:r>
            <a:endParaRPr lang="en-US" altLang="zh-CN" sz="1400" u="sng">
              <a:ea typeface="宋体" panose="02010600030101010101" pitchFamily="2" charset="-122"/>
            </a:endParaRPr>
          </a:p>
        </p:txBody>
      </p:sp>
      <p:sp>
        <p:nvSpPr>
          <p:cNvPr id="658447" name="Text Box 15"/>
          <p:cNvSpPr txBox="1">
            <a:spLocks noChangeArrowheads="1"/>
          </p:cNvSpPr>
          <p:nvPr/>
        </p:nvSpPr>
        <p:spPr bwMode="auto">
          <a:xfrm>
            <a:off x="815975" y="4019863"/>
            <a:ext cx="1181100" cy="549275"/>
          </a:xfrm>
          <a:prstGeom prst="rect">
            <a:avLst/>
          </a:prstGeom>
          <a:noFill/>
          <a:ln w="28575">
            <a:noFill/>
            <a:miter lim="800000"/>
            <a:headEnd type="none" w="sm" len="sm"/>
            <a:tailEnd type="none" w="lg" len="lg"/>
          </a:ln>
          <a:effectLst/>
        </p:spPr>
        <p:txBody>
          <a:bodyPr wrap="none" lIns="0" tIns="0" rIns="0" bIns="0">
            <a:spAutoFit/>
          </a:bodyPr>
          <a:lstStyle/>
          <a:p>
            <a:r>
              <a:rPr lang="en-US" altLang="zh-CN" sz="1800" i="1">
                <a:solidFill>
                  <a:srgbClr val="00CCFF"/>
                </a:solidFill>
                <a:ea typeface="宋体" panose="02010600030101010101" pitchFamily="2" charset="-122"/>
              </a:rPr>
              <a:t>Execution </a:t>
            </a:r>
            <a:endParaRPr lang="en-US" altLang="zh-CN" sz="1800" i="1">
              <a:solidFill>
                <a:srgbClr val="00CCFF"/>
              </a:solidFill>
              <a:ea typeface="宋体" panose="02010600030101010101" pitchFamily="2" charset="-122"/>
            </a:endParaRPr>
          </a:p>
          <a:p>
            <a:r>
              <a:rPr lang="en-US" altLang="zh-CN" sz="1800" i="1">
                <a:solidFill>
                  <a:srgbClr val="00CCFF"/>
                </a:solidFill>
                <a:ea typeface="宋体" panose="02010600030101010101" pitchFamily="2" charset="-122"/>
              </a:rPr>
              <a:t>Occurrence</a:t>
            </a:r>
            <a:endParaRPr lang="en-US" altLang="zh-CN" sz="1800" i="1">
              <a:solidFill>
                <a:srgbClr val="00CCFF"/>
              </a:solidFill>
              <a:ea typeface="宋体" panose="02010600030101010101" pitchFamily="2" charset="-122"/>
            </a:endParaRPr>
          </a:p>
        </p:txBody>
      </p:sp>
      <p:sp>
        <p:nvSpPr>
          <p:cNvPr id="658449" name="Line 17"/>
          <p:cNvSpPr>
            <a:spLocks noChangeShapeType="1"/>
          </p:cNvSpPr>
          <p:nvPr/>
        </p:nvSpPr>
        <p:spPr bwMode="auto">
          <a:xfrm>
            <a:off x="6134100" y="3967475"/>
            <a:ext cx="709613"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658450" name="Line 18"/>
          <p:cNvSpPr>
            <a:spLocks noChangeShapeType="1"/>
          </p:cNvSpPr>
          <p:nvPr/>
        </p:nvSpPr>
        <p:spPr bwMode="auto">
          <a:xfrm>
            <a:off x="6235700" y="4421500"/>
            <a:ext cx="611188" cy="0"/>
          </a:xfrm>
          <a:prstGeom prst="line">
            <a:avLst/>
          </a:prstGeom>
          <a:noFill/>
          <a:ln w="28575">
            <a:solidFill>
              <a:schemeClr val="tx1"/>
            </a:solidFill>
            <a:round/>
            <a:headEnd type="triangle" w="med" len="med"/>
          </a:ln>
          <a:effectLst/>
        </p:spPr>
        <p:txBody>
          <a:bodyPr wrap="none" anchor="ctr"/>
          <a:lstStyle/>
          <a:p>
            <a:endParaRPr lang="en-US"/>
          </a:p>
        </p:txBody>
      </p:sp>
      <p:sp>
        <p:nvSpPr>
          <p:cNvPr id="658451" name="Line 19"/>
          <p:cNvSpPr>
            <a:spLocks noChangeShapeType="1"/>
          </p:cNvSpPr>
          <p:nvPr/>
        </p:nvSpPr>
        <p:spPr bwMode="auto">
          <a:xfrm>
            <a:off x="6832600" y="3967475"/>
            <a:ext cx="0" cy="468313"/>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658452" name="Text Box 20"/>
          <p:cNvSpPr txBox="1">
            <a:spLocks noChangeArrowheads="1"/>
          </p:cNvSpPr>
          <p:nvPr/>
        </p:nvSpPr>
        <p:spPr bwMode="auto">
          <a:xfrm>
            <a:off x="6942138" y="2976875"/>
            <a:ext cx="1930400" cy="274638"/>
          </a:xfrm>
          <a:prstGeom prst="rect">
            <a:avLst/>
          </a:prstGeom>
          <a:noFill/>
          <a:ln w="28575">
            <a:noFill/>
            <a:miter lim="800000"/>
            <a:headEnd type="none" w="sm" len="sm"/>
            <a:tailEnd type="none" w="lg" len="lg"/>
          </a:ln>
          <a:effectLst/>
        </p:spPr>
        <p:txBody>
          <a:bodyPr wrap="none" lIns="0" tIns="0" rIns="0" bIns="0">
            <a:spAutoFit/>
          </a:bodyPr>
          <a:lstStyle/>
          <a:p>
            <a:r>
              <a:rPr lang="en-US" altLang="zh-CN" sz="1800" i="1">
                <a:solidFill>
                  <a:srgbClr val="00CCFF"/>
                </a:solidFill>
                <a:ea typeface="宋体" panose="02010600030101010101" pitchFamily="2" charset="-122"/>
              </a:rPr>
              <a:t>Reflexive Message</a:t>
            </a:r>
            <a:endParaRPr lang="en-US" altLang="zh-CN" sz="1800" i="1">
              <a:solidFill>
                <a:srgbClr val="00CCFF"/>
              </a:solidFill>
              <a:ea typeface="宋体" panose="02010600030101010101" pitchFamily="2" charset="-122"/>
            </a:endParaRPr>
          </a:p>
        </p:txBody>
      </p:sp>
      <p:sp>
        <p:nvSpPr>
          <p:cNvPr id="658453" name="Line 21"/>
          <p:cNvSpPr>
            <a:spLocks noChangeShapeType="1"/>
          </p:cNvSpPr>
          <p:nvPr/>
        </p:nvSpPr>
        <p:spPr bwMode="auto">
          <a:xfrm flipH="1">
            <a:off x="6691313" y="3141975"/>
            <a:ext cx="0" cy="735013"/>
          </a:xfrm>
          <a:prstGeom prst="line">
            <a:avLst/>
          </a:prstGeom>
          <a:noFill/>
          <a:ln w="28575">
            <a:solidFill>
              <a:schemeClr val="hlink"/>
            </a:solidFill>
            <a:round/>
            <a:headEnd type="none" w="sm" len="sm"/>
            <a:tailEnd type="triangle" w="med" len="med"/>
          </a:ln>
          <a:effectLst/>
        </p:spPr>
        <p:txBody>
          <a:bodyPr wrap="none" lIns="0" tIns="0" rIns="0" bIns="0" anchor="ctr"/>
          <a:lstStyle/>
          <a:p>
            <a:endParaRPr lang="en-US"/>
          </a:p>
        </p:txBody>
      </p:sp>
      <p:sp>
        <p:nvSpPr>
          <p:cNvPr id="658454" name="Rectangle 22"/>
          <p:cNvSpPr>
            <a:spLocks noChangeArrowheads="1"/>
          </p:cNvSpPr>
          <p:nvPr/>
        </p:nvSpPr>
        <p:spPr bwMode="auto">
          <a:xfrm>
            <a:off x="2222500" y="3243575"/>
            <a:ext cx="152400" cy="1935163"/>
          </a:xfrm>
          <a:prstGeom prst="rect">
            <a:avLst/>
          </a:prstGeom>
          <a:noFill/>
          <a:ln w="28575">
            <a:solidFill>
              <a:schemeClr val="tx1"/>
            </a:solidFill>
            <a:miter lim="800000"/>
            <a:headEnd type="none" w="sm" len="sm"/>
            <a:tailEnd type="none" w="lg" len="lg"/>
          </a:ln>
          <a:effectLst/>
        </p:spPr>
        <p:txBody>
          <a:bodyPr wrap="none" anchor="ctr"/>
          <a:lstStyle/>
          <a:p>
            <a:endParaRPr lang="en-US"/>
          </a:p>
        </p:txBody>
      </p:sp>
      <p:sp>
        <p:nvSpPr>
          <p:cNvPr id="658455" name="Text Box 23"/>
          <p:cNvSpPr txBox="1">
            <a:spLocks noChangeArrowheads="1"/>
          </p:cNvSpPr>
          <p:nvPr/>
        </p:nvSpPr>
        <p:spPr bwMode="auto">
          <a:xfrm>
            <a:off x="368300" y="2710175"/>
            <a:ext cx="1447800" cy="274638"/>
          </a:xfrm>
          <a:prstGeom prst="rect">
            <a:avLst/>
          </a:prstGeom>
          <a:noFill/>
          <a:ln w="28575">
            <a:noFill/>
            <a:miter lim="800000"/>
            <a:headEnd type="none" w="sm" len="sm"/>
            <a:tailEnd type="none" w="lg" len="lg"/>
          </a:ln>
          <a:effectLst/>
        </p:spPr>
        <p:txBody>
          <a:bodyPr wrap="none" lIns="0" tIns="0" rIns="0" bIns="0">
            <a:spAutoFit/>
          </a:bodyPr>
          <a:lstStyle/>
          <a:p>
            <a:r>
              <a:rPr lang="en-US" altLang="zh-CN" sz="1800" i="1">
                <a:solidFill>
                  <a:srgbClr val="00CCFF"/>
                </a:solidFill>
                <a:ea typeface="宋体" panose="02010600030101010101" pitchFamily="2" charset="-122"/>
              </a:rPr>
              <a:t>Object Lifeline</a:t>
            </a:r>
            <a:endParaRPr lang="en-US" altLang="zh-CN" sz="1800" i="1">
              <a:solidFill>
                <a:srgbClr val="00CCFF"/>
              </a:solidFill>
              <a:ea typeface="宋体" panose="02010600030101010101" pitchFamily="2" charset="-122"/>
            </a:endParaRPr>
          </a:p>
        </p:txBody>
      </p:sp>
      <p:sp>
        <p:nvSpPr>
          <p:cNvPr id="658457" name="Line 25"/>
          <p:cNvSpPr>
            <a:spLocks noChangeShapeType="1"/>
          </p:cNvSpPr>
          <p:nvPr/>
        </p:nvSpPr>
        <p:spPr bwMode="auto">
          <a:xfrm>
            <a:off x="1920875" y="2837175"/>
            <a:ext cx="327025" cy="0"/>
          </a:xfrm>
          <a:prstGeom prst="line">
            <a:avLst/>
          </a:prstGeom>
          <a:noFill/>
          <a:ln w="28575">
            <a:solidFill>
              <a:schemeClr val="hlink"/>
            </a:solidFill>
            <a:round/>
            <a:headEnd type="none" w="sm" len="sm"/>
            <a:tailEnd type="triangle" w="med" len="med"/>
          </a:ln>
          <a:effectLst/>
        </p:spPr>
        <p:txBody>
          <a:bodyPr wrap="none" lIns="0" tIns="0" rIns="0" bIns="0" anchor="ctr"/>
          <a:lstStyle/>
          <a:p>
            <a:endParaRPr lang="en-US"/>
          </a:p>
        </p:txBody>
      </p:sp>
      <p:sp>
        <p:nvSpPr>
          <p:cNvPr id="658458" name="Text Box 26"/>
          <p:cNvSpPr txBox="1">
            <a:spLocks noChangeArrowheads="1"/>
          </p:cNvSpPr>
          <p:nvPr/>
        </p:nvSpPr>
        <p:spPr bwMode="auto">
          <a:xfrm>
            <a:off x="6889750" y="3967475"/>
            <a:ext cx="1924050" cy="425450"/>
          </a:xfrm>
          <a:prstGeom prst="rect">
            <a:avLst/>
          </a:prstGeom>
          <a:noFill/>
          <a:ln w="28575">
            <a:noFill/>
            <a:miter lim="800000"/>
            <a:headEnd type="none" w="sm" len="sm"/>
            <a:tailEnd type="none" w="lg" len="lg"/>
          </a:ln>
          <a:effectLst/>
        </p:spPr>
        <p:txBody>
          <a:bodyPr lIns="0" tIns="0" rIns="0" bIns="0">
            <a:spAutoFit/>
          </a:bodyPr>
          <a:lstStyle/>
          <a:p>
            <a:pPr marL="287655" indent="-287655"/>
            <a:r>
              <a:rPr lang="en-US" altLang="zh-CN" sz="1400">
                <a:solidFill>
                  <a:schemeClr val="tx2"/>
                </a:solidFill>
                <a:ea typeface="宋体" panose="02010600030101010101" pitchFamily="2" charset="-122"/>
              </a:rPr>
              <a:t>1.1: PerformAnother</a:t>
            </a:r>
            <a:br>
              <a:rPr lang="en-US" altLang="zh-CN" sz="1400">
                <a:solidFill>
                  <a:schemeClr val="tx2"/>
                </a:solidFill>
                <a:ea typeface="宋体" panose="02010600030101010101" pitchFamily="2" charset="-122"/>
              </a:rPr>
            </a:br>
            <a:r>
              <a:rPr lang="en-US" altLang="zh-CN" sz="1400">
                <a:solidFill>
                  <a:schemeClr val="tx2"/>
                </a:solidFill>
                <a:ea typeface="宋体" panose="02010600030101010101" pitchFamily="2" charset="-122"/>
              </a:rPr>
              <a:t>Responsibility</a:t>
            </a:r>
            <a:r>
              <a:rPr lang="en-US" altLang="zh-CN" sz="1400">
                <a:ea typeface="宋体" panose="02010600030101010101" pitchFamily="2" charset="-122"/>
              </a:rPr>
              <a:t>	</a:t>
            </a:r>
            <a:endParaRPr lang="en-US" altLang="zh-CN" sz="1400">
              <a:ea typeface="宋体" panose="02010600030101010101" pitchFamily="2" charset="-122"/>
            </a:endParaRPr>
          </a:p>
        </p:txBody>
      </p:sp>
      <p:sp>
        <p:nvSpPr>
          <p:cNvPr id="658459" name="Text Box 27"/>
          <p:cNvSpPr txBox="1">
            <a:spLocks noChangeArrowheads="1"/>
          </p:cNvSpPr>
          <p:nvPr/>
        </p:nvSpPr>
        <p:spPr bwMode="auto">
          <a:xfrm>
            <a:off x="6675438" y="5012050"/>
            <a:ext cx="2197100" cy="549275"/>
          </a:xfrm>
          <a:prstGeom prst="rect">
            <a:avLst/>
          </a:prstGeom>
          <a:noFill/>
          <a:ln w="28575">
            <a:noFill/>
            <a:miter lim="800000"/>
            <a:headEnd type="none" w="sm" len="sm"/>
            <a:tailEnd type="none" w="lg" len="lg"/>
          </a:ln>
          <a:effectLst/>
        </p:spPr>
        <p:txBody>
          <a:bodyPr wrap="none" lIns="0" tIns="0" rIns="0" bIns="0">
            <a:spAutoFit/>
          </a:bodyPr>
          <a:lstStyle/>
          <a:p>
            <a:pPr algn="ctr"/>
            <a:r>
              <a:rPr lang="en-US" altLang="zh-CN" sz="1800" i="1">
                <a:solidFill>
                  <a:srgbClr val="00CCFF"/>
                </a:solidFill>
                <a:ea typeface="宋体" panose="02010600030101010101" pitchFamily="2" charset="-122"/>
              </a:rPr>
              <a:t>Hierarchical Message</a:t>
            </a:r>
            <a:endParaRPr lang="en-US" altLang="zh-CN" sz="1800" i="1">
              <a:solidFill>
                <a:srgbClr val="00CCFF"/>
              </a:solidFill>
              <a:ea typeface="宋体" panose="02010600030101010101" pitchFamily="2" charset="-122"/>
            </a:endParaRPr>
          </a:p>
          <a:p>
            <a:pPr algn="ctr"/>
            <a:r>
              <a:rPr lang="en-US" altLang="zh-CN" sz="1800" i="1">
                <a:solidFill>
                  <a:srgbClr val="00CCFF"/>
                </a:solidFill>
                <a:ea typeface="宋体" panose="02010600030101010101" pitchFamily="2" charset="-122"/>
              </a:rPr>
              <a:t>Numbering</a:t>
            </a:r>
            <a:endParaRPr lang="en-US" altLang="zh-CN" sz="1800" i="1">
              <a:solidFill>
                <a:srgbClr val="00CCFF"/>
              </a:solidFill>
              <a:ea typeface="宋体" panose="02010600030101010101" pitchFamily="2" charset="-122"/>
            </a:endParaRPr>
          </a:p>
        </p:txBody>
      </p:sp>
      <p:sp>
        <p:nvSpPr>
          <p:cNvPr id="658460" name="Rectangle 28"/>
          <p:cNvSpPr>
            <a:spLocks noChangeArrowheads="1"/>
          </p:cNvSpPr>
          <p:nvPr/>
        </p:nvSpPr>
        <p:spPr bwMode="auto">
          <a:xfrm>
            <a:off x="6070600" y="4424675"/>
            <a:ext cx="152400" cy="304800"/>
          </a:xfrm>
          <a:prstGeom prst="rect">
            <a:avLst/>
          </a:prstGeom>
          <a:noFill/>
          <a:ln w="28575">
            <a:solidFill>
              <a:schemeClr val="tx1"/>
            </a:solidFill>
            <a:miter lim="800000"/>
            <a:headEnd type="none" w="sm" len="sm"/>
            <a:tailEnd type="none" w="lg" len="lg"/>
          </a:ln>
          <a:effectLst/>
        </p:spPr>
        <p:txBody>
          <a:bodyPr wrap="none" anchor="ctr"/>
          <a:lstStyle/>
          <a:p>
            <a:endParaRPr lang="en-US"/>
          </a:p>
        </p:txBody>
      </p:sp>
      <p:sp>
        <p:nvSpPr>
          <p:cNvPr id="658461" name="Line 29"/>
          <p:cNvSpPr>
            <a:spLocks noChangeShapeType="1"/>
          </p:cNvSpPr>
          <p:nvPr/>
        </p:nvSpPr>
        <p:spPr bwMode="auto">
          <a:xfrm>
            <a:off x="2298700" y="5185088"/>
            <a:ext cx="14288" cy="944562"/>
          </a:xfrm>
          <a:prstGeom prst="line">
            <a:avLst/>
          </a:prstGeom>
          <a:noFill/>
          <a:ln w="28575">
            <a:solidFill>
              <a:schemeClr val="tx1"/>
            </a:solidFill>
            <a:prstDash val="dash"/>
            <a:round/>
            <a:headEnd type="none" w="sm" len="sm"/>
            <a:tailEnd type="none" w="lg" len="lg"/>
          </a:ln>
          <a:effectLst/>
        </p:spPr>
        <p:txBody>
          <a:bodyPr wrap="none" anchor="ctr"/>
          <a:lstStyle/>
          <a:p>
            <a:endParaRPr lang="en-US"/>
          </a:p>
        </p:txBody>
      </p:sp>
      <p:sp>
        <p:nvSpPr>
          <p:cNvPr id="658462" name="Line 30"/>
          <p:cNvSpPr>
            <a:spLocks noChangeShapeType="1"/>
          </p:cNvSpPr>
          <p:nvPr/>
        </p:nvSpPr>
        <p:spPr bwMode="auto">
          <a:xfrm>
            <a:off x="6072188" y="4958075"/>
            <a:ext cx="0" cy="1171575"/>
          </a:xfrm>
          <a:prstGeom prst="line">
            <a:avLst/>
          </a:prstGeom>
          <a:noFill/>
          <a:ln w="28575">
            <a:solidFill>
              <a:schemeClr val="tx1"/>
            </a:solidFill>
            <a:prstDash val="dash"/>
            <a:round/>
            <a:headEnd type="none" w="sm" len="sm"/>
            <a:tailEnd type="none" w="lg" len="lg"/>
          </a:ln>
          <a:effectLst/>
        </p:spPr>
        <p:txBody>
          <a:bodyPr wrap="none" anchor="ctr"/>
          <a:lstStyle/>
          <a:p>
            <a:endParaRPr lang="en-US"/>
          </a:p>
        </p:txBody>
      </p:sp>
      <p:sp>
        <p:nvSpPr>
          <p:cNvPr id="658463" name="Line 31"/>
          <p:cNvSpPr>
            <a:spLocks noChangeShapeType="1"/>
          </p:cNvSpPr>
          <p:nvPr/>
        </p:nvSpPr>
        <p:spPr bwMode="auto">
          <a:xfrm>
            <a:off x="5988050" y="4956488"/>
            <a:ext cx="163513" cy="0"/>
          </a:xfrm>
          <a:prstGeom prst="line">
            <a:avLst/>
          </a:prstGeom>
          <a:noFill/>
          <a:ln w="28575">
            <a:solidFill>
              <a:schemeClr val="tx1"/>
            </a:solidFill>
            <a:round/>
          </a:ln>
          <a:effectLst/>
        </p:spPr>
        <p:txBody>
          <a:bodyPr wrap="none" anchor="ctr"/>
          <a:lstStyle/>
          <a:p>
            <a:endParaRPr lang="en-US"/>
          </a:p>
        </p:txBody>
      </p:sp>
      <p:sp>
        <p:nvSpPr>
          <p:cNvPr id="658464" name="Line 32"/>
          <p:cNvSpPr>
            <a:spLocks noChangeShapeType="1"/>
          </p:cNvSpPr>
          <p:nvPr/>
        </p:nvSpPr>
        <p:spPr bwMode="auto">
          <a:xfrm>
            <a:off x="5992813" y="3429313"/>
            <a:ext cx="0" cy="1541462"/>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658465" name="Line 33"/>
          <p:cNvSpPr>
            <a:spLocks noChangeShapeType="1"/>
          </p:cNvSpPr>
          <p:nvPr/>
        </p:nvSpPr>
        <p:spPr bwMode="auto">
          <a:xfrm flipV="1">
            <a:off x="5983288" y="3432488"/>
            <a:ext cx="169862" cy="1587"/>
          </a:xfrm>
          <a:prstGeom prst="line">
            <a:avLst/>
          </a:prstGeom>
          <a:noFill/>
          <a:ln w="28575">
            <a:solidFill>
              <a:schemeClr val="tx1"/>
            </a:solidFill>
            <a:round/>
          </a:ln>
          <a:effectLst/>
        </p:spPr>
        <p:txBody>
          <a:bodyPr wrap="none" anchor="ctr"/>
          <a:lstStyle/>
          <a:p>
            <a:endParaRPr lang="en-US"/>
          </a:p>
        </p:txBody>
      </p:sp>
      <p:sp>
        <p:nvSpPr>
          <p:cNvPr id="658466" name="Line 34"/>
          <p:cNvSpPr>
            <a:spLocks noChangeShapeType="1"/>
          </p:cNvSpPr>
          <p:nvPr/>
        </p:nvSpPr>
        <p:spPr bwMode="auto">
          <a:xfrm>
            <a:off x="6143625" y="4732650"/>
            <a:ext cx="0" cy="238125"/>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658467" name="Line 35"/>
          <p:cNvSpPr>
            <a:spLocks noChangeShapeType="1"/>
          </p:cNvSpPr>
          <p:nvPr/>
        </p:nvSpPr>
        <p:spPr bwMode="auto">
          <a:xfrm>
            <a:off x="6142038" y="3426138"/>
            <a:ext cx="1587" cy="990600"/>
          </a:xfrm>
          <a:prstGeom prst="line">
            <a:avLst/>
          </a:prstGeom>
          <a:noFill/>
          <a:ln w="28575">
            <a:solidFill>
              <a:schemeClr val="tx1"/>
            </a:solidFill>
            <a:round/>
            <a:headEnd type="none" w="sm" len="sm"/>
            <a:tailEnd type="none" w="lg" len="lg"/>
          </a:ln>
          <a:effectLst/>
        </p:spPr>
        <p:txBody>
          <a:bodyPr wrap="none" anchor="ctr"/>
          <a:lstStyle/>
          <a:p>
            <a:endParaRPr lang="en-US"/>
          </a:p>
        </p:txBody>
      </p:sp>
      <p:grpSp>
        <p:nvGrpSpPr>
          <p:cNvPr id="658468" name="Group 36"/>
          <p:cNvGrpSpPr/>
          <p:nvPr/>
        </p:nvGrpSpPr>
        <p:grpSpPr bwMode="auto">
          <a:xfrm>
            <a:off x="2286000" y="1656075"/>
            <a:ext cx="3771900" cy="292100"/>
            <a:chOff x="1544" y="1088"/>
            <a:chExt cx="2376" cy="296"/>
          </a:xfrm>
        </p:grpSpPr>
        <p:sp>
          <p:nvSpPr>
            <p:cNvPr id="658469" name="Line 37"/>
            <p:cNvSpPr>
              <a:spLocks noChangeShapeType="1"/>
            </p:cNvSpPr>
            <p:nvPr/>
          </p:nvSpPr>
          <p:spPr bwMode="auto">
            <a:xfrm>
              <a:off x="1544" y="1088"/>
              <a:ext cx="0" cy="296"/>
            </a:xfrm>
            <a:prstGeom prst="line">
              <a:avLst/>
            </a:prstGeom>
            <a:noFill/>
            <a:ln w="28575">
              <a:solidFill>
                <a:schemeClr val="hlink"/>
              </a:solidFill>
              <a:round/>
              <a:headEnd type="none" w="sm" len="sm"/>
              <a:tailEnd type="triangle" w="med" len="med"/>
            </a:ln>
            <a:effectLst/>
          </p:spPr>
          <p:txBody>
            <a:bodyPr wrap="none" lIns="0" tIns="0" rIns="0" bIns="0" anchor="ctr"/>
            <a:lstStyle/>
            <a:p>
              <a:endParaRPr lang="en-US"/>
            </a:p>
          </p:txBody>
        </p:sp>
        <p:sp>
          <p:nvSpPr>
            <p:cNvPr id="658470" name="Line 38"/>
            <p:cNvSpPr>
              <a:spLocks noChangeShapeType="1"/>
            </p:cNvSpPr>
            <p:nvPr/>
          </p:nvSpPr>
          <p:spPr bwMode="auto">
            <a:xfrm>
              <a:off x="3920" y="1088"/>
              <a:ext cx="0" cy="296"/>
            </a:xfrm>
            <a:prstGeom prst="line">
              <a:avLst/>
            </a:prstGeom>
            <a:noFill/>
            <a:ln w="28575">
              <a:solidFill>
                <a:schemeClr val="hlink"/>
              </a:solidFill>
              <a:round/>
              <a:headEnd type="none" w="sm" len="sm"/>
              <a:tailEnd type="triangle" w="med" len="med"/>
            </a:ln>
            <a:effectLst/>
          </p:spPr>
          <p:txBody>
            <a:bodyPr wrap="none" lIns="0" tIns="0" rIns="0" bIns="0" anchor="ctr"/>
            <a:lstStyle/>
            <a:p>
              <a:endParaRPr lang="en-US"/>
            </a:p>
          </p:txBody>
        </p:sp>
      </p:grpSp>
      <p:sp>
        <p:nvSpPr>
          <p:cNvPr id="658471" name="Line 39"/>
          <p:cNvSpPr>
            <a:spLocks noChangeShapeType="1"/>
          </p:cNvSpPr>
          <p:nvPr/>
        </p:nvSpPr>
        <p:spPr bwMode="auto">
          <a:xfrm flipH="1" flipV="1">
            <a:off x="7797800" y="4462775"/>
            <a:ext cx="0" cy="566738"/>
          </a:xfrm>
          <a:prstGeom prst="line">
            <a:avLst/>
          </a:prstGeom>
          <a:noFill/>
          <a:ln w="28575">
            <a:solidFill>
              <a:schemeClr val="hlink"/>
            </a:solidFill>
            <a:round/>
            <a:headEnd type="none" w="sm" len="sm"/>
            <a:tailEnd type="triangle" w="med" len="med"/>
          </a:ln>
          <a:effectLst/>
        </p:spPr>
        <p:txBody>
          <a:bodyPr wrap="none" lIns="0" tIns="0" rIns="0" bIns="0" anchor="ctr"/>
          <a:lstStyle/>
          <a:p>
            <a:endParaRPr lang="en-US"/>
          </a:p>
        </p:txBody>
      </p:sp>
      <p:sp>
        <p:nvSpPr>
          <p:cNvPr id="658473" name="Rectangle 41"/>
          <p:cNvSpPr>
            <a:spLocks noChangeArrowheads="1"/>
          </p:cNvSpPr>
          <p:nvPr/>
        </p:nvSpPr>
        <p:spPr bwMode="auto">
          <a:xfrm>
            <a:off x="1804988" y="5781988"/>
            <a:ext cx="4695825" cy="447675"/>
          </a:xfrm>
          <a:prstGeom prst="rect">
            <a:avLst/>
          </a:prstGeom>
          <a:noFill/>
          <a:ln w="12700">
            <a:solidFill>
              <a:srgbClr val="00CCFF"/>
            </a:solidFill>
            <a:miter lim="800000"/>
          </a:ln>
          <a:effectLst/>
        </p:spPr>
        <p:txBody>
          <a:bodyPr wrap="none" lIns="107950" tIns="53975" rIns="107950" bIns="53975" anchor="ctr"/>
          <a:lstStyle/>
          <a:p>
            <a:endParaRPr lang="en-US"/>
          </a:p>
        </p:txBody>
      </p:sp>
      <p:sp>
        <p:nvSpPr>
          <p:cNvPr id="658474" name="Rectangle 42"/>
          <p:cNvSpPr>
            <a:spLocks noChangeArrowheads="1"/>
          </p:cNvSpPr>
          <p:nvPr/>
        </p:nvSpPr>
        <p:spPr bwMode="auto">
          <a:xfrm>
            <a:off x="3252788" y="5912163"/>
            <a:ext cx="2057400" cy="165100"/>
          </a:xfrm>
          <a:prstGeom prst="rect">
            <a:avLst/>
          </a:prstGeom>
          <a:noFill/>
          <a:ln w="9525">
            <a:noFill/>
            <a:miter lim="800000"/>
          </a:ln>
        </p:spPr>
        <p:txBody>
          <a:bodyPr wrap="none" lIns="0" tIns="0" rIns="0" bIns="0">
            <a:spAutoFit/>
          </a:bodyPr>
          <a:lstStyle/>
          <a:p>
            <a:pPr>
              <a:lnSpc>
                <a:spcPts val="1300"/>
              </a:lnSpc>
            </a:pPr>
            <a:r>
              <a:rPr lang="en-US" altLang="zh-CN" sz="1600">
                <a:ea typeface="宋体" panose="02010600030101010101" pitchFamily="2" charset="-122"/>
              </a:rPr>
              <a:t>Interaction Occurrence</a:t>
            </a:r>
            <a:endParaRPr lang="en-US" altLang="zh-CN" sz="1600">
              <a:ea typeface="宋体" panose="02010600030101010101" pitchFamily="2" charset="-122"/>
            </a:endParaRPr>
          </a:p>
        </p:txBody>
      </p:sp>
      <p:sp>
        <p:nvSpPr>
          <p:cNvPr id="658475" name="Freeform 43"/>
          <p:cNvSpPr/>
          <p:nvPr/>
        </p:nvSpPr>
        <p:spPr bwMode="auto">
          <a:xfrm>
            <a:off x="1804988" y="5794688"/>
            <a:ext cx="420687" cy="187325"/>
          </a:xfrm>
          <a:custGeom>
            <a:avLst/>
            <a:gdLst/>
            <a:ahLst/>
            <a:cxnLst>
              <a:cxn ang="0">
                <a:pos x="0" y="126"/>
              </a:cxn>
              <a:cxn ang="0">
                <a:pos x="0" y="0"/>
              </a:cxn>
              <a:cxn ang="0">
                <a:pos x="129" y="0"/>
              </a:cxn>
              <a:cxn ang="0">
                <a:pos x="129" y="69"/>
              </a:cxn>
              <a:cxn ang="0">
                <a:pos x="96" y="126"/>
              </a:cxn>
              <a:cxn ang="0">
                <a:pos x="0" y="126"/>
              </a:cxn>
            </a:cxnLst>
            <a:rect l="0" t="0" r="r" b="b"/>
            <a:pathLst>
              <a:path w="129" h="126">
                <a:moveTo>
                  <a:pt x="0" y="126"/>
                </a:moveTo>
                <a:lnTo>
                  <a:pt x="0" y="0"/>
                </a:lnTo>
                <a:lnTo>
                  <a:pt x="129" y="0"/>
                </a:lnTo>
                <a:lnTo>
                  <a:pt x="129" y="69"/>
                </a:lnTo>
                <a:lnTo>
                  <a:pt x="96" y="126"/>
                </a:lnTo>
                <a:lnTo>
                  <a:pt x="0" y="126"/>
                </a:lnTo>
                <a:close/>
              </a:path>
            </a:pathLst>
          </a:custGeom>
          <a:noFill/>
          <a:ln w="12700" cap="flat" cmpd="sng">
            <a:solidFill>
              <a:srgbClr val="00CCFF"/>
            </a:solidFill>
            <a:prstDash val="solid"/>
            <a:round/>
          </a:ln>
          <a:effectLst/>
        </p:spPr>
        <p:txBody>
          <a:bodyPr lIns="107950" tIns="53975" rIns="107950" bIns="53975"/>
          <a:lstStyle/>
          <a:p>
            <a:endParaRPr lang="en-US"/>
          </a:p>
        </p:txBody>
      </p:sp>
      <p:sp>
        <p:nvSpPr>
          <p:cNvPr id="658476" name="Rectangle 44"/>
          <p:cNvSpPr>
            <a:spLocks noChangeArrowheads="1"/>
          </p:cNvSpPr>
          <p:nvPr/>
        </p:nvSpPr>
        <p:spPr bwMode="auto">
          <a:xfrm>
            <a:off x="1811338" y="5805800"/>
            <a:ext cx="220662" cy="165100"/>
          </a:xfrm>
          <a:prstGeom prst="rect">
            <a:avLst/>
          </a:prstGeom>
          <a:noFill/>
          <a:ln w="9525">
            <a:noFill/>
            <a:miter lim="800000"/>
          </a:ln>
        </p:spPr>
        <p:txBody>
          <a:bodyPr wrap="none" lIns="0" tIns="0" rIns="0" bIns="0">
            <a:spAutoFit/>
          </a:bodyPr>
          <a:lstStyle/>
          <a:p>
            <a:pPr>
              <a:lnSpc>
                <a:spcPts val="1300"/>
              </a:lnSpc>
            </a:pPr>
            <a:r>
              <a:rPr lang="zh-CN" altLang="en-US" sz="1200">
                <a:solidFill>
                  <a:srgbClr val="00CCFF"/>
                </a:solidFill>
                <a:ea typeface="宋体" panose="02010600030101010101" pitchFamily="2" charset="-122"/>
              </a:rPr>
              <a:t> </a:t>
            </a:r>
            <a:r>
              <a:rPr lang="en-US" altLang="zh-CN" sz="1200">
                <a:solidFill>
                  <a:srgbClr val="00CCFF"/>
                </a:solidFill>
                <a:ea typeface="宋体" panose="02010600030101010101" pitchFamily="2" charset="-122"/>
              </a:rPr>
              <a:t>ref</a:t>
            </a:r>
            <a:endParaRPr lang="en-US" altLang="zh-CN" sz="1200">
              <a:solidFill>
                <a:srgbClr val="00CCFF"/>
              </a:solidFill>
              <a:latin typeface="ZapfHumnst BT" pitchFamily="34" charset="0"/>
              <a:ea typeface="宋体" panose="02010600030101010101" pitchFamily="2" charset="-122"/>
            </a:endParaRPr>
          </a:p>
        </p:txBody>
      </p:sp>
      <p:sp>
        <p:nvSpPr>
          <p:cNvPr id="658477" name="Text Box 45"/>
          <p:cNvSpPr txBox="1">
            <a:spLocks noChangeArrowheads="1"/>
          </p:cNvSpPr>
          <p:nvPr/>
        </p:nvSpPr>
        <p:spPr bwMode="auto">
          <a:xfrm>
            <a:off x="3167063" y="3891275"/>
            <a:ext cx="1828800" cy="274638"/>
          </a:xfrm>
          <a:prstGeom prst="rect">
            <a:avLst/>
          </a:prstGeom>
          <a:noFill/>
          <a:ln w="28575">
            <a:noFill/>
            <a:miter lim="800000"/>
            <a:headEnd type="none" w="sm" len="sm"/>
            <a:tailEnd type="none" w="lg" len="lg"/>
          </a:ln>
          <a:effectLst/>
        </p:spPr>
        <p:txBody>
          <a:bodyPr wrap="none" lIns="0" tIns="0" rIns="0" bIns="0">
            <a:spAutoFit/>
          </a:bodyPr>
          <a:lstStyle/>
          <a:p>
            <a:r>
              <a:rPr lang="en-US" altLang="zh-CN" sz="1800" i="1">
                <a:solidFill>
                  <a:srgbClr val="00CCFF"/>
                </a:solidFill>
                <a:ea typeface="宋体" panose="02010600030101010101" pitchFamily="2" charset="-122"/>
              </a:rPr>
              <a:t>Event Occurrence</a:t>
            </a:r>
            <a:endParaRPr lang="en-US" altLang="zh-CN" sz="1800" i="1">
              <a:solidFill>
                <a:srgbClr val="00CCFF"/>
              </a:solidFill>
              <a:ea typeface="宋体" panose="02010600030101010101" pitchFamily="2" charset="-122"/>
            </a:endParaRPr>
          </a:p>
        </p:txBody>
      </p:sp>
      <p:sp>
        <p:nvSpPr>
          <p:cNvPr id="658478" name="Line 46"/>
          <p:cNvSpPr>
            <a:spLocks noChangeShapeType="1"/>
          </p:cNvSpPr>
          <p:nvPr/>
        </p:nvSpPr>
        <p:spPr bwMode="auto">
          <a:xfrm flipV="1">
            <a:off x="5219700" y="3467413"/>
            <a:ext cx="750888" cy="576262"/>
          </a:xfrm>
          <a:prstGeom prst="line">
            <a:avLst/>
          </a:prstGeom>
          <a:noFill/>
          <a:ln w="28575">
            <a:solidFill>
              <a:schemeClr val="hlink"/>
            </a:solidFill>
            <a:round/>
            <a:headEnd type="none" w="sm" len="sm"/>
            <a:tailEnd type="triangle" w="med" len="med"/>
          </a:ln>
          <a:effectLst/>
        </p:spPr>
        <p:txBody>
          <a:bodyPr wrap="none" lIns="0" tIns="0" rIns="0" bIns="0" anchor="ctr"/>
          <a:lstStyle/>
          <a:p>
            <a:endParaRPr lang="en-US"/>
          </a:p>
        </p:txBody>
      </p:sp>
      <p:sp>
        <p:nvSpPr>
          <p:cNvPr id="658479" name="Line 47"/>
          <p:cNvSpPr>
            <a:spLocks noChangeShapeType="1"/>
          </p:cNvSpPr>
          <p:nvPr/>
        </p:nvSpPr>
        <p:spPr bwMode="auto">
          <a:xfrm flipH="1" flipV="1">
            <a:off x="2386013" y="3467413"/>
            <a:ext cx="579437" cy="576262"/>
          </a:xfrm>
          <a:prstGeom prst="line">
            <a:avLst/>
          </a:prstGeom>
          <a:noFill/>
          <a:ln w="28575">
            <a:solidFill>
              <a:schemeClr val="hlink"/>
            </a:solidFill>
            <a:round/>
            <a:headEnd type="none" w="sm" len="sm"/>
            <a:tailEnd type="triangle" w="med" len="med"/>
          </a:ln>
          <a:effectLst/>
        </p:spPr>
        <p:txBody>
          <a:bodyPr wrap="none" lIns="0" tIns="0" rIns="0" bIns="0" anchor="ctr"/>
          <a:lstStyle/>
          <a:p>
            <a:endParaRPr lang="en-US"/>
          </a:p>
        </p:txBody>
      </p:sp>
      <p:sp>
        <p:nvSpPr>
          <p:cNvPr id="658480" name="Line 48"/>
          <p:cNvSpPr>
            <a:spLocks noChangeShapeType="1"/>
          </p:cNvSpPr>
          <p:nvPr/>
        </p:nvSpPr>
        <p:spPr bwMode="auto">
          <a:xfrm flipH="1">
            <a:off x="2965450" y="4043675"/>
            <a:ext cx="190500" cy="0"/>
          </a:xfrm>
          <a:prstGeom prst="line">
            <a:avLst/>
          </a:prstGeom>
          <a:noFill/>
          <a:ln w="28575">
            <a:solidFill>
              <a:schemeClr val="hlink"/>
            </a:solidFill>
            <a:round/>
            <a:headEnd type="none" w="sm" len="sm"/>
          </a:ln>
          <a:effectLst/>
        </p:spPr>
        <p:txBody>
          <a:bodyPr lIns="107950" tIns="53975" rIns="107950" bIns="53975"/>
          <a:lstStyle/>
          <a:p>
            <a:endParaRPr lang="en-US"/>
          </a:p>
        </p:txBody>
      </p:sp>
      <p:sp>
        <p:nvSpPr>
          <p:cNvPr id="658481" name="Line 49"/>
          <p:cNvSpPr>
            <a:spLocks noChangeShapeType="1"/>
          </p:cNvSpPr>
          <p:nvPr/>
        </p:nvSpPr>
        <p:spPr bwMode="auto">
          <a:xfrm flipH="1">
            <a:off x="5029200" y="4043675"/>
            <a:ext cx="190500" cy="0"/>
          </a:xfrm>
          <a:prstGeom prst="line">
            <a:avLst/>
          </a:prstGeom>
          <a:noFill/>
          <a:ln w="28575">
            <a:solidFill>
              <a:schemeClr val="hlink"/>
            </a:solidFill>
            <a:round/>
            <a:headEnd type="none" w="sm" len="sm"/>
          </a:ln>
          <a:effectLst/>
        </p:spPr>
        <p:txBody>
          <a:bodyPr lIns="107950" tIns="53975" rIns="107950" bIns="53975"/>
          <a:lstStyle/>
          <a:p>
            <a:endParaRPr lang="en-US"/>
          </a:p>
        </p:txBody>
      </p:sp>
      <p:sp>
        <p:nvSpPr>
          <p:cNvPr id="658482" name="AutoShape 50"/>
          <p:cNvSpPr/>
          <p:nvPr/>
        </p:nvSpPr>
        <p:spPr bwMode="auto">
          <a:xfrm>
            <a:off x="1920875" y="3243575"/>
            <a:ext cx="234950" cy="1941513"/>
          </a:xfrm>
          <a:prstGeom prst="leftBrace">
            <a:avLst>
              <a:gd name="adj1" fmla="val 68863"/>
              <a:gd name="adj2" fmla="val 50000"/>
            </a:avLst>
          </a:prstGeom>
          <a:noFill/>
          <a:ln w="28575">
            <a:solidFill>
              <a:schemeClr val="hlink"/>
            </a:solidFill>
            <a:round/>
            <a:headEnd type="none" w="sm" len="sm"/>
          </a:ln>
          <a:effectLst/>
        </p:spPr>
        <p:txBody>
          <a:bodyPr wrap="none" lIns="107950" tIns="53975" rIns="107950" bIns="53975" anchor="ctr"/>
          <a:lstStyle/>
          <a:p>
            <a:endParaRPr lang="en-US"/>
          </a:p>
        </p:txBody>
      </p:sp>
      <p:sp>
        <p:nvSpPr>
          <p:cNvPr id="658483" name="Line 51"/>
          <p:cNvSpPr>
            <a:spLocks noChangeShapeType="1"/>
          </p:cNvSpPr>
          <p:nvPr/>
        </p:nvSpPr>
        <p:spPr bwMode="auto">
          <a:xfrm flipH="1">
            <a:off x="6691313" y="3141975"/>
            <a:ext cx="198437" cy="0"/>
          </a:xfrm>
          <a:prstGeom prst="line">
            <a:avLst/>
          </a:prstGeom>
          <a:noFill/>
          <a:ln w="28575">
            <a:solidFill>
              <a:schemeClr val="hlink"/>
            </a:solidFill>
            <a:round/>
            <a:headEnd type="none" w="sm" len="sm"/>
          </a:ln>
          <a:effectLst/>
        </p:spPr>
        <p:txBody>
          <a:bodyPr lIns="107950" tIns="53975" rIns="107950" bIns="53975"/>
          <a:lstStyle/>
          <a:p>
            <a:endParaRPr 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7951" name="Freeform 399"/>
          <p:cNvSpPr/>
          <p:nvPr/>
        </p:nvSpPr>
        <p:spPr bwMode="auto">
          <a:xfrm>
            <a:off x="3124200" y="3262313"/>
            <a:ext cx="452438" cy="76200"/>
          </a:xfrm>
          <a:custGeom>
            <a:avLst/>
            <a:gdLst/>
            <a:ahLst/>
            <a:cxnLst>
              <a:cxn ang="0">
                <a:pos x="0" y="0"/>
              </a:cxn>
              <a:cxn ang="0">
                <a:pos x="285" y="0"/>
              </a:cxn>
              <a:cxn ang="0">
                <a:pos x="285" y="48"/>
              </a:cxn>
              <a:cxn ang="0">
                <a:pos x="3" y="48"/>
              </a:cxn>
            </a:cxnLst>
            <a:rect l="0" t="0" r="r" b="b"/>
            <a:pathLst>
              <a:path w="285" h="48">
                <a:moveTo>
                  <a:pt x="0" y="0"/>
                </a:moveTo>
                <a:lnTo>
                  <a:pt x="285" y="0"/>
                </a:lnTo>
                <a:lnTo>
                  <a:pt x="285" y="48"/>
                </a:lnTo>
                <a:lnTo>
                  <a:pt x="3" y="48"/>
                </a:lnTo>
              </a:path>
            </a:pathLst>
          </a:custGeom>
          <a:noFill/>
          <a:ln w="6350" cap="flat" cmpd="sng">
            <a:solidFill>
              <a:srgbClr val="99CCFF"/>
            </a:solidFill>
            <a:prstDash val="solid"/>
            <a:round/>
            <a:headEnd type="none" w="sm" len="sm"/>
            <a:tailEnd type="triangle" w="med" len="med"/>
          </a:ln>
          <a:effectLst/>
        </p:spPr>
        <p:txBody>
          <a:bodyPr lIns="107950" tIns="53975" rIns="107950" bIns="53975"/>
          <a:lstStyle/>
          <a:p>
            <a:endParaRPr lang="en-US"/>
          </a:p>
        </p:txBody>
      </p:sp>
      <p:sp>
        <p:nvSpPr>
          <p:cNvPr id="407952" name="Freeform 400"/>
          <p:cNvSpPr/>
          <p:nvPr/>
        </p:nvSpPr>
        <p:spPr bwMode="auto">
          <a:xfrm>
            <a:off x="3124200" y="4010025"/>
            <a:ext cx="452438" cy="76200"/>
          </a:xfrm>
          <a:custGeom>
            <a:avLst/>
            <a:gdLst/>
            <a:ahLst/>
            <a:cxnLst>
              <a:cxn ang="0">
                <a:pos x="0" y="0"/>
              </a:cxn>
              <a:cxn ang="0">
                <a:pos x="285" y="0"/>
              </a:cxn>
              <a:cxn ang="0">
                <a:pos x="285" y="48"/>
              </a:cxn>
              <a:cxn ang="0">
                <a:pos x="3" y="48"/>
              </a:cxn>
            </a:cxnLst>
            <a:rect l="0" t="0" r="r" b="b"/>
            <a:pathLst>
              <a:path w="285" h="48">
                <a:moveTo>
                  <a:pt x="0" y="0"/>
                </a:moveTo>
                <a:lnTo>
                  <a:pt x="285" y="0"/>
                </a:lnTo>
                <a:lnTo>
                  <a:pt x="285" y="48"/>
                </a:lnTo>
                <a:lnTo>
                  <a:pt x="3" y="48"/>
                </a:lnTo>
              </a:path>
            </a:pathLst>
          </a:custGeom>
          <a:noFill/>
          <a:ln w="6350" cap="flat" cmpd="sng">
            <a:solidFill>
              <a:srgbClr val="99CCFF"/>
            </a:solidFill>
            <a:prstDash val="solid"/>
            <a:round/>
            <a:headEnd type="none" w="sm" len="sm"/>
            <a:tailEnd type="triangle" w="med" len="med"/>
          </a:ln>
          <a:effectLst/>
        </p:spPr>
        <p:txBody>
          <a:bodyPr lIns="107950" tIns="53975" rIns="107950" bIns="53975"/>
          <a:lstStyle/>
          <a:p>
            <a:endParaRPr lang="en-US"/>
          </a:p>
        </p:txBody>
      </p:sp>
      <p:sp>
        <p:nvSpPr>
          <p:cNvPr id="407953" name="Rectangle 401"/>
          <p:cNvSpPr>
            <a:spLocks noChangeArrowheads="1"/>
          </p:cNvSpPr>
          <p:nvPr/>
        </p:nvSpPr>
        <p:spPr bwMode="auto">
          <a:xfrm>
            <a:off x="3036888" y="3262313"/>
            <a:ext cx="85725" cy="161925"/>
          </a:xfrm>
          <a:prstGeom prst="rect">
            <a:avLst/>
          </a:prstGeom>
          <a:noFill/>
          <a:ln w="0">
            <a:solidFill>
              <a:srgbClr val="99CCFF"/>
            </a:solidFill>
            <a:miter lim="800000"/>
          </a:ln>
        </p:spPr>
        <p:txBody>
          <a:bodyPr/>
          <a:lstStyle/>
          <a:p>
            <a:endParaRPr lang="en-US"/>
          </a:p>
        </p:txBody>
      </p:sp>
      <p:sp>
        <p:nvSpPr>
          <p:cNvPr id="407954" name="Rectangle 402"/>
          <p:cNvSpPr>
            <a:spLocks noChangeArrowheads="1"/>
          </p:cNvSpPr>
          <p:nvPr/>
        </p:nvSpPr>
        <p:spPr bwMode="auto">
          <a:xfrm>
            <a:off x="3036888" y="4010025"/>
            <a:ext cx="85725" cy="161925"/>
          </a:xfrm>
          <a:prstGeom prst="rect">
            <a:avLst/>
          </a:prstGeom>
          <a:noFill/>
          <a:ln w="0">
            <a:solidFill>
              <a:srgbClr val="99CCFF"/>
            </a:solidFill>
            <a:miter lim="800000"/>
          </a:ln>
        </p:spPr>
        <p:txBody>
          <a:bodyPr/>
          <a:lstStyle/>
          <a:p>
            <a:endParaRPr lang="en-US"/>
          </a:p>
        </p:txBody>
      </p:sp>
      <p:sp>
        <p:nvSpPr>
          <p:cNvPr id="407956" name="Freeform 404"/>
          <p:cNvSpPr/>
          <p:nvPr/>
        </p:nvSpPr>
        <p:spPr bwMode="auto">
          <a:xfrm>
            <a:off x="2995613" y="2219325"/>
            <a:ext cx="85725" cy="2114550"/>
          </a:xfrm>
          <a:custGeom>
            <a:avLst/>
            <a:gdLst/>
            <a:ahLst/>
            <a:cxnLst>
              <a:cxn ang="0">
                <a:pos x="54" y="654"/>
              </a:cxn>
              <a:cxn ang="0">
                <a:pos x="54" y="0"/>
              </a:cxn>
              <a:cxn ang="0">
                <a:pos x="0" y="0"/>
              </a:cxn>
              <a:cxn ang="0">
                <a:pos x="0" y="1332"/>
              </a:cxn>
              <a:cxn ang="0">
                <a:pos x="54" y="1332"/>
              </a:cxn>
              <a:cxn ang="0">
                <a:pos x="54" y="1233"/>
              </a:cxn>
            </a:cxnLst>
            <a:rect l="0" t="0" r="r" b="b"/>
            <a:pathLst>
              <a:path w="54" h="1332">
                <a:moveTo>
                  <a:pt x="54" y="654"/>
                </a:moveTo>
                <a:lnTo>
                  <a:pt x="54" y="0"/>
                </a:lnTo>
                <a:lnTo>
                  <a:pt x="0" y="0"/>
                </a:lnTo>
                <a:lnTo>
                  <a:pt x="0" y="1332"/>
                </a:lnTo>
                <a:lnTo>
                  <a:pt x="54" y="1332"/>
                </a:lnTo>
                <a:lnTo>
                  <a:pt x="54" y="1233"/>
                </a:lnTo>
              </a:path>
            </a:pathLst>
          </a:custGeom>
          <a:noFill/>
          <a:ln w="6350" cap="flat" cmpd="sng">
            <a:solidFill>
              <a:srgbClr val="99CCFF"/>
            </a:solidFill>
            <a:prstDash val="solid"/>
            <a:round/>
            <a:headEnd type="none" w="sm" len="sm"/>
            <a:tailEnd type="none" w="med" len="med"/>
          </a:ln>
          <a:effectLst/>
        </p:spPr>
        <p:txBody>
          <a:bodyPr lIns="107950" tIns="53975" rIns="107950" bIns="53975"/>
          <a:lstStyle/>
          <a:p>
            <a:endParaRPr lang="en-US"/>
          </a:p>
        </p:txBody>
      </p:sp>
      <p:sp>
        <p:nvSpPr>
          <p:cNvPr id="407957" name="Line 405"/>
          <p:cNvSpPr>
            <a:spLocks noChangeShapeType="1"/>
          </p:cNvSpPr>
          <p:nvPr/>
        </p:nvSpPr>
        <p:spPr bwMode="auto">
          <a:xfrm>
            <a:off x="3081338" y="3429000"/>
            <a:ext cx="0" cy="576263"/>
          </a:xfrm>
          <a:prstGeom prst="line">
            <a:avLst/>
          </a:prstGeom>
          <a:noFill/>
          <a:ln w="6350">
            <a:solidFill>
              <a:srgbClr val="99CCFF"/>
            </a:solidFill>
            <a:round/>
            <a:headEnd type="none" w="sm" len="sm"/>
          </a:ln>
          <a:effectLst/>
        </p:spPr>
        <p:txBody>
          <a:bodyPr lIns="107950" tIns="53975" rIns="107950" bIns="53975"/>
          <a:lstStyle/>
          <a:p>
            <a:endParaRPr lang="en-US"/>
          </a:p>
        </p:txBody>
      </p:sp>
      <p:sp>
        <p:nvSpPr>
          <p:cNvPr id="407941" name="Line 389"/>
          <p:cNvSpPr>
            <a:spLocks noChangeShapeType="1"/>
          </p:cNvSpPr>
          <p:nvPr/>
        </p:nvSpPr>
        <p:spPr bwMode="auto">
          <a:xfrm>
            <a:off x="6978650" y="3090863"/>
            <a:ext cx="1588" cy="2682875"/>
          </a:xfrm>
          <a:prstGeom prst="line">
            <a:avLst/>
          </a:prstGeom>
          <a:noFill/>
          <a:ln w="0">
            <a:solidFill>
              <a:srgbClr val="99CCFF"/>
            </a:solidFill>
            <a:prstDash val="dash"/>
            <a:round/>
          </a:ln>
        </p:spPr>
        <p:txBody>
          <a:bodyPr/>
          <a:lstStyle/>
          <a:p>
            <a:endParaRPr lang="en-US"/>
          </a:p>
        </p:txBody>
      </p:sp>
      <p:sp>
        <p:nvSpPr>
          <p:cNvPr id="407554" name="Rectangle 2"/>
          <p:cNvSpPr>
            <a:spLocks noGrp="1" noChangeArrowheads="1"/>
          </p:cNvSpPr>
          <p:nvPr>
            <p:ph type="title"/>
          </p:nvPr>
        </p:nvSpPr>
        <p:spPr>
          <a:xfrm>
            <a:off x="282632" y="315884"/>
            <a:ext cx="8999538" cy="533400"/>
          </a:xfrm>
        </p:spPr>
        <p:txBody>
          <a:bodyPr>
            <a:normAutofit fontScale="90000"/>
          </a:bodyPr>
          <a:lstStyle/>
          <a:p>
            <a:r>
              <a:rPr lang="en-US" altLang="zh-CN" dirty="0">
                <a:ea typeface="宋体" panose="02010600030101010101" pitchFamily="2" charset="-122"/>
              </a:rPr>
              <a:t>Example: Sequence Diagram</a:t>
            </a:r>
            <a:endParaRPr lang="en-US" altLang="zh-CN" dirty="0">
              <a:ea typeface="宋体" panose="02010600030101010101" pitchFamily="2" charset="-122"/>
            </a:endParaRPr>
          </a:p>
        </p:txBody>
      </p:sp>
      <p:grpSp>
        <p:nvGrpSpPr>
          <p:cNvPr id="407924" name="Group 372"/>
          <p:cNvGrpSpPr/>
          <p:nvPr/>
        </p:nvGrpSpPr>
        <p:grpSpPr bwMode="auto">
          <a:xfrm>
            <a:off x="1423988" y="1182688"/>
            <a:ext cx="319087" cy="393700"/>
            <a:chOff x="561" y="533"/>
            <a:chExt cx="201" cy="248"/>
          </a:xfrm>
        </p:grpSpPr>
        <p:sp>
          <p:nvSpPr>
            <p:cNvPr id="407795" name="Oval 243"/>
            <p:cNvSpPr>
              <a:spLocks noChangeArrowheads="1"/>
            </p:cNvSpPr>
            <p:nvPr/>
          </p:nvSpPr>
          <p:spPr bwMode="auto">
            <a:xfrm>
              <a:off x="613" y="533"/>
              <a:ext cx="96" cy="90"/>
            </a:xfrm>
            <a:prstGeom prst="ellipse">
              <a:avLst/>
            </a:prstGeom>
            <a:noFill/>
            <a:ln w="0">
              <a:solidFill>
                <a:srgbClr val="99CCFF"/>
              </a:solidFill>
              <a:round/>
            </a:ln>
          </p:spPr>
          <p:txBody>
            <a:bodyPr/>
            <a:lstStyle/>
            <a:p>
              <a:endParaRPr lang="en-US"/>
            </a:p>
          </p:txBody>
        </p:sp>
        <p:sp>
          <p:nvSpPr>
            <p:cNvPr id="407796" name="Line 244"/>
            <p:cNvSpPr>
              <a:spLocks noChangeShapeType="1"/>
            </p:cNvSpPr>
            <p:nvPr/>
          </p:nvSpPr>
          <p:spPr bwMode="auto">
            <a:xfrm>
              <a:off x="661" y="624"/>
              <a:ext cx="1" cy="75"/>
            </a:xfrm>
            <a:prstGeom prst="line">
              <a:avLst/>
            </a:prstGeom>
            <a:noFill/>
            <a:ln w="0">
              <a:solidFill>
                <a:srgbClr val="99CCFF"/>
              </a:solidFill>
              <a:round/>
            </a:ln>
          </p:spPr>
          <p:txBody>
            <a:bodyPr/>
            <a:lstStyle/>
            <a:p>
              <a:endParaRPr lang="en-US"/>
            </a:p>
          </p:txBody>
        </p:sp>
        <p:sp>
          <p:nvSpPr>
            <p:cNvPr id="407797" name="Line 245"/>
            <p:cNvSpPr>
              <a:spLocks noChangeShapeType="1"/>
            </p:cNvSpPr>
            <p:nvPr/>
          </p:nvSpPr>
          <p:spPr bwMode="auto">
            <a:xfrm flipV="1">
              <a:off x="591" y="649"/>
              <a:ext cx="139" cy="1"/>
            </a:xfrm>
            <a:prstGeom prst="line">
              <a:avLst/>
            </a:prstGeom>
            <a:noFill/>
            <a:ln w="0">
              <a:solidFill>
                <a:srgbClr val="99CCFF"/>
              </a:solidFill>
              <a:round/>
            </a:ln>
          </p:spPr>
          <p:txBody>
            <a:bodyPr/>
            <a:lstStyle/>
            <a:p>
              <a:endParaRPr lang="en-US"/>
            </a:p>
          </p:txBody>
        </p:sp>
        <p:sp>
          <p:nvSpPr>
            <p:cNvPr id="407798" name="Freeform 246"/>
            <p:cNvSpPr/>
            <p:nvPr/>
          </p:nvSpPr>
          <p:spPr bwMode="auto">
            <a:xfrm>
              <a:off x="561" y="699"/>
              <a:ext cx="201" cy="82"/>
            </a:xfrm>
            <a:custGeom>
              <a:avLst/>
              <a:gdLst/>
              <a:ahLst/>
              <a:cxnLst>
                <a:cxn ang="0">
                  <a:pos x="0" y="12"/>
                </a:cxn>
                <a:cxn ang="0">
                  <a:pos x="13" y="0"/>
                </a:cxn>
                <a:cxn ang="0">
                  <a:pos x="26" y="12"/>
                </a:cxn>
              </a:cxnLst>
              <a:rect l="0" t="0" r="r" b="b"/>
              <a:pathLst>
                <a:path w="26" h="12">
                  <a:moveTo>
                    <a:pt x="0" y="12"/>
                  </a:moveTo>
                  <a:lnTo>
                    <a:pt x="13" y="0"/>
                  </a:lnTo>
                  <a:lnTo>
                    <a:pt x="26" y="12"/>
                  </a:lnTo>
                </a:path>
              </a:pathLst>
            </a:custGeom>
            <a:noFill/>
            <a:ln w="0">
              <a:solidFill>
                <a:srgbClr val="99CCFF"/>
              </a:solidFill>
              <a:prstDash val="solid"/>
              <a:round/>
            </a:ln>
          </p:spPr>
          <p:txBody>
            <a:bodyPr/>
            <a:lstStyle/>
            <a:p>
              <a:endParaRPr lang="en-US"/>
            </a:p>
          </p:txBody>
        </p:sp>
      </p:grpSp>
      <p:sp>
        <p:nvSpPr>
          <p:cNvPr id="407799" name="Rectangle 247"/>
          <p:cNvSpPr>
            <a:spLocks noChangeArrowheads="1"/>
          </p:cNvSpPr>
          <p:nvPr/>
        </p:nvSpPr>
        <p:spPr bwMode="auto">
          <a:xfrm>
            <a:off x="1338263" y="1651000"/>
            <a:ext cx="439737" cy="122238"/>
          </a:xfrm>
          <a:prstGeom prst="rect">
            <a:avLst/>
          </a:prstGeom>
          <a:noFill/>
          <a:ln w="9525">
            <a:noFill/>
            <a:miter lim="800000"/>
          </a:ln>
        </p:spPr>
        <p:txBody>
          <a:bodyPr wrap="none" lIns="0" tIns="0" rIns="0" bIns="0">
            <a:spAutoFit/>
          </a:bodyPr>
          <a:lstStyle/>
          <a:p>
            <a:r>
              <a:rPr lang="zh-CN" altLang="en-US" sz="800" u="sng">
                <a:solidFill>
                  <a:srgbClr val="DDDDDD"/>
                </a:solidFill>
                <a:ea typeface="宋体" panose="02010600030101010101" pitchFamily="2" charset="-122"/>
              </a:rPr>
              <a:t> </a:t>
            </a:r>
            <a:r>
              <a:rPr lang="en-US" altLang="zh-CN" sz="800" u="sng">
                <a:solidFill>
                  <a:srgbClr val="DDDDDD"/>
                </a:solidFill>
                <a:ea typeface="宋体" panose="02010600030101010101" pitchFamily="2" charset="-122"/>
              </a:rPr>
              <a:t>: Student</a:t>
            </a:r>
            <a:endParaRPr lang="en-US" altLang="zh-CN">
              <a:solidFill>
                <a:srgbClr val="DDDDDD"/>
              </a:solidFill>
              <a:ea typeface="宋体" panose="02010600030101010101" pitchFamily="2" charset="-122"/>
            </a:endParaRPr>
          </a:p>
        </p:txBody>
      </p:sp>
      <p:sp>
        <p:nvSpPr>
          <p:cNvPr id="407800" name="Line 248"/>
          <p:cNvSpPr>
            <a:spLocks noChangeShapeType="1"/>
          </p:cNvSpPr>
          <p:nvPr/>
        </p:nvSpPr>
        <p:spPr bwMode="auto">
          <a:xfrm>
            <a:off x="1582738" y="1890713"/>
            <a:ext cx="1587" cy="122237"/>
          </a:xfrm>
          <a:prstGeom prst="line">
            <a:avLst/>
          </a:prstGeom>
          <a:noFill/>
          <a:ln w="0">
            <a:solidFill>
              <a:srgbClr val="99CCFF"/>
            </a:solidFill>
            <a:prstDash val="dash"/>
            <a:round/>
          </a:ln>
        </p:spPr>
        <p:txBody>
          <a:bodyPr/>
          <a:lstStyle/>
          <a:p>
            <a:endParaRPr lang="en-US"/>
          </a:p>
        </p:txBody>
      </p:sp>
      <p:sp>
        <p:nvSpPr>
          <p:cNvPr id="407801" name="Rectangle 249"/>
          <p:cNvSpPr>
            <a:spLocks noChangeArrowheads="1"/>
          </p:cNvSpPr>
          <p:nvPr/>
        </p:nvSpPr>
        <p:spPr bwMode="auto">
          <a:xfrm>
            <a:off x="1535113" y="2009775"/>
            <a:ext cx="96837" cy="2468563"/>
          </a:xfrm>
          <a:prstGeom prst="rect">
            <a:avLst/>
          </a:prstGeom>
          <a:noFill/>
          <a:ln w="0">
            <a:solidFill>
              <a:srgbClr val="99CCFF"/>
            </a:solidFill>
            <a:miter lim="800000"/>
          </a:ln>
        </p:spPr>
        <p:txBody>
          <a:bodyPr/>
          <a:lstStyle/>
          <a:p>
            <a:endParaRPr lang="en-US"/>
          </a:p>
        </p:txBody>
      </p:sp>
      <p:sp>
        <p:nvSpPr>
          <p:cNvPr id="407946" name="Freeform 394"/>
          <p:cNvSpPr/>
          <p:nvPr/>
        </p:nvSpPr>
        <p:spPr bwMode="auto">
          <a:xfrm>
            <a:off x="1200150" y="2479675"/>
            <a:ext cx="915988" cy="396875"/>
          </a:xfrm>
          <a:custGeom>
            <a:avLst/>
            <a:gdLst/>
            <a:ahLst/>
            <a:cxnLst>
              <a:cxn ang="0">
                <a:pos x="0" y="0"/>
              </a:cxn>
              <a:cxn ang="0">
                <a:pos x="811" y="0"/>
              </a:cxn>
              <a:cxn ang="0">
                <a:pos x="882" y="62"/>
              </a:cxn>
              <a:cxn ang="0">
                <a:pos x="883" y="320"/>
              </a:cxn>
              <a:cxn ang="0">
                <a:pos x="0" y="320"/>
              </a:cxn>
              <a:cxn ang="0">
                <a:pos x="0" y="0"/>
              </a:cxn>
            </a:cxnLst>
            <a:rect l="0" t="0" r="r" b="b"/>
            <a:pathLst>
              <a:path w="883" h="320">
                <a:moveTo>
                  <a:pt x="0" y="0"/>
                </a:moveTo>
                <a:lnTo>
                  <a:pt x="811" y="0"/>
                </a:lnTo>
                <a:lnTo>
                  <a:pt x="882" y="62"/>
                </a:lnTo>
                <a:lnTo>
                  <a:pt x="883" y="320"/>
                </a:lnTo>
                <a:lnTo>
                  <a:pt x="0" y="320"/>
                </a:lnTo>
                <a:lnTo>
                  <a:pt x="0" y="0"/>
                </a:lnTo>
                <a:close/>
              </a:path>
            </a:pathLst>
          </a:custGeom>
          <a:solidFill>
            <a:srgbClr val="FFFFCC"/>
          </a:solidFill>
          <a:ln w="0">
            <a:solidFill>
              <a:srgbClr val="00CCFF"/>
            </a:solidFill>
            <a:prstDash val="solid"/>
            <a:round/>
          </a:ln>
        </p:spPr>
        <p:txBody>
          <a:bodyPr/>
          <a:lstStyle/>
          <a:p>
            <a:endParaRPr lang="en-US"/>
          </a:p>
        </p:txBody>
      </p:sp>
      <p:sp>
        <p:nvSpPr>
          <p:cNvPr id="407947" name="Freeform 395"/>
          <p:cNvSpPr/>
          <p:nvPr/>
        </p:nvSpPr>
        <p:spPr bwMode="auto">
          <a:xfrm>
            <a:off x="2043113" y="2511425"/>
            <a:ext cx="71437" cy="76200"/>
          </a:xfrm>
          <a:custGeom>
            <a:avLst/>
            <a:gdLst/>
            <a:ahLst/>
            <a:cxnLst>
              <a:cxn ang="0">
                <a:pos x="0" y="0"/>
              </a:cxn>
              <a:cxn ang="0">
                <a:pos x="0" y="9"/>
              </a:cxn>
              <a:cxn ang="0">
                <a:pos x="8" y="9"/>
              </a:cxn>
            </a:cxnLst>
            <a:rect l="0" t="0" r="r" b="b"/>
            <a:pathLst>
              <a:path w="8" h="9">
                <a:moveTo>
                  <a:pt x="0" y="0"/>
                </a:moveTo>
                <a:lnTo>
                  <a:pt x="0" y="9"/>
                </a:lnTo>
                <a:lnTo>
                  <a:pt x="8" y="9"/>
                </a:lnTo>
              </a:path>
            </a:pathLst>
          </a:custGeom>
          <a:noFill/>
          <a:ln w="0">
            <a:solidFill>
              <a:srgbClr val="00CCFF"/>
            </a:solidFill>
            <a:prstDash val="solid"/>
            <a:round/>
          </a:ln>
        </p:spPr>
        <p:txBody>
          <a:bodyPr/>
          <a:lstStyle/>
          <a:p>
            <a:endParaRPr lang="en-US"/>
          </a:p>
        </p:txBody>
      </p:sp>
      <p:sp>
        <p:nvSpPr>
          <p:cNvPr id="407942" name="Freeform 390"/>
          <p:cNvSpPr/>
          <p:nvPr/>
        </p:nvSpPr>
        <p:spPr bwMode="auto">
          <a:xfrm>
            <a:off x="889000" y="3048000"/>
            <a:ext cx="1401763" cy="508000"/>
          </a:xfrm>
          <a:custGeom>
            <a:avLst/>
            <a:gdLst/>
            <a:ahLst/>
            <a:cxnLst>
              <a:cxn ang="0">
                <a:pos x="0" y="0"/>
              </a:cxn>
              <a:cxn ang="0">
                <a:pos x="811" y="0"/>
              </a:cxn>
              <a:cxn ang="0">
                <a:pos x="882" y="62"/>
              </a:cxn>
              <a:cxn ang="0">
                <a:pos x="883" y="320"/>
              </a:cxn>
              <a:cxn ang="0">
                <a:pos x="0" y="320"/>
              </a:cxn>
              <a:cxn ang="0">
                <a:pos x="0" y="0"/>
              </a:cxn>
            </a:cxnLst>
            <a:rect l="0" t="0" r="r" b="b"/>
            <a:pathLst>
              <a:path w="883" h="320">
                <a:moveTo>
                  <a:pt x="0" y="0"/>
                </a:moveTo>
                <a:lnTo>
                  <a:pt x="811" y="0"/>
                </a:lnTo>
                <a:lnTo>
                  <a:pt x="882" y="62"/>
                </a:lnTo>
                <a:lnTo>
                  <a:pt x="883" y="320"/>
                </a:lnTo>
                <a:lnTo>
                  <a:pt x="0" y="320"/>
                </a:lnTo>
                <a:lnTo>
                  <a:pt x="0" y="0"/>
                </a:lnTo>
                <a:close/>
              </a:path>
            </a:pathLst>
          </a:custGeom>
          <a:solidFill>
            <a:srgbClr val="FFFFCC"/>
          </a:solidFill>
          <a:ln w="0">
            <a:solidFill>
              <a:srgbClr val="00CCFF"/>
            </a:solidFill>
            <a:prstDash val="solid"/>
            <a:round/>
          </a:ln>
        </p:spPr>
        <p:txBody>
          <a:bodyPr/>
          <a:lstStyle/>
          <a:p>
            <a:endParaRPr lang="en-US"/>
          </a:p>
        </p:txBody>
      </p:sp>
      <p:sp>
        <p:nvSpPr>
          <p:cNvPr id="407943" name="Freeform 391"/>
          <p:cNvSpPr/>
          <p:nvPr/>
        </p:nvSpPr>
        <p:spPr bwMode="auto">
          <a:xfrm>
            <a:off x="2174875" y="3079750"/>
            <a:ext cx="114300" cy="96838"/>
          </a:xfrm>
          <a:custGeom>
            <a:avLst/>
            <a:gdLst/>
            <a:ahLst/>
            <a:cxnLst>
              <a:cxn ang="0">
                <a:pos x="0" y="0"/>
              </a:cxn>
              <a:cxn ang="0">
                <a:pos x="0" y="9"/>
              </a:cxn>
              <a:cxn ang="0">
                <a:pos x="8" y="9"/>
              </a:cxn>
            </a:cxnLst>
            <a:rect l="0" t="0" r="r" b="b"/>
            <a:pathLst>
              <a:path w="8" h="9">
                <a:moveTo>
                  <a:pt x="0" y="0"/>
                </a:moveTo>
                <a:lnTo>
                  <a:pt x="0" y="9"/>
                </a:lnTo>
                <a:lnTo>
                  <a:pt x="8" y="9"/>
                </a:lnTo>
              </a:path>
            </a:pathLst>
          </a:custGeom>
          <a:noFill/>
          <a:ln w="0">
            <a:solidFill>
              <a:srgbClr val="00CCFF"/>
            </a:solidFill>
            <a:prstDash val="solid"/>
            <a:round/>
          </a:ln>
        </p:spPr>
        <p:txBody>
          <a:bodyPr/>
          <a:lstStyle/>
          <a:p>
            <a:endParaRPr lang="en-US"/>
          </a:p>
        </p:txBody>
      </p:sp>
      <p:sp>
        <p:nvSpPr>
          <p:cNvPr id="407806" name="Rectangle 254"/>
          <p:cNvSpPr>
            <a:spLocks noChangeArrowheads="1"/>
          </p:cNvSpPr>
          <p:nvPr/>
        </p:nvSpPr>
        <p:spPr bwMode="auto">
          <a:xfrm>
            <a:off x="2389188" y="1563688"/>
            <a:ext cx="1233487" cy="122237"/>
          </a:xfrm>
          <a:prstGeom prst="rect">
            <a:avLst/>
          </a:prstGeom>
          <a:noFill/>
          <a:ln w="9525">
            <a:noFill/>
            <a:miter lim="800000"/>
          </a:ln>
        </p:spPr>
        <p:txBody>
          <a:bodyPr wrap="none" lIns="0" tIns="0" rIns="0" bIns="0">
            <a:spAutoFit/>
          </a:bodyPr>
          <a:lstStyle/>
          <a:p>
            <a:r>
              <a:rPr lang="zh-CN" altLang="en-US" sz="800" u="sng">
                <a:solidFill>
                  <a:srgbClr val="DDDDDD"/>
                </a:solidFill>
                <a:ea typeface="宋体" panose="02010600030101010101" pitchFamily="2" charset="-122"/>
              </a:rPr>
              <a:t> </a:t>
            </a:r>
            <a:r>
              <a:rPr lang="en-US" altLang="zh-CN" sz="800" u="sng">
                <a:solidFill>
                  <a:srgbClr val="DDDDDD"/>
                </a:solidFill>
                <a:ea typeface="宋体" panose="02010600030101010101" pitchFamily="2" charset="-122"/>
              </a:rPr>
              <a:t>: RegisterForCoursesForm</a:t>
            </a:r>
            <a:endParaRPr lang="en-US" altLang="zh-CN">
              <a:solidFill>
                <a:srgbClr val="DDDDDD"/>
              </a:solidFill>
              <a:ea typeface="宋体" panose="02010600030101010101" pitchFamily="2" charset="-122"/>
            </a:endParaRPr>
          </a:p>
        </p:txBody>
      </p:sp>
      <p:grpSp>
        <p:nvGrpSpPr>
          <p:cNvPr id="407919" name="Group 367"/>
          <p:cNvGrpSpPr/>
          <p:nvPr/>
        </p:nvGrpSpPr>
        <p:grpSpPr bwMode="auto">
          <a:xfrm>
            <a:off x="4222750" y="1098550"/>
            <a:ext cx="396875" cy="412750"/>
            <a:chOff x="2336" y="480"/>
            <a:chExt cx="250" cy="260"/>
          </a:xfrm>
        </p:grpSpPr>
        <p:sp>
          <p:nvSpPr>
            <p:cNvPr id="407810" name="Oval 258"/>
            <p:cNvSpPr>
              <a:spLocks noChangeArrowheads="1"/>
            </p:cNvSpPr>
            <p:nvPr/>
          </p:nvSpPr>
          <p:spPr bwMode="auto">
            <a:xfrm>
              <a:off x="2336" y="500"/>
              <a:ext cx="250" cy="240"/>
            </a:xfrm>
            <a:prstGeom prst="ellipse">
              <a:avLst/>
            </a:prstGeom>
            <a:noFill/>
            <a:ln w="0">
              <a:solidFill>
                <a:srgbClr val="99CCFF"/>
              </a:solidFill>
              <a:round/>
            </a:ln>
          </p:spPr>
          <p:txBody>
            <a:bodyPr/>
            <a:lstStyle/>
            <a:p>
              <a:endParaRPr lang="en-US"/>
            </a:p>
          </p:txBody>
        </p:sp>
        <p:sp>
          <p:nvSpPr>
            <p:cNvPr id="407811" name="Line 259"/>
            <p:cNvSpPr>
              <a:spLocks noChangeShapeType="1"/>
            </p:cNvSpPr>
            <p:nvPr/>
          </p:nvSpPr>
          <p:spPr bwMode="auto">
            <a:xfrm flipH="1">
              <a:off x="2416" y="480"/>
              <a:ext cx="54" cy="27"/>
            </a:xfrm>
            <a:prstGeom prst="line">
              <a:avLst/>
            </a:prstGeom>
            <a:noFill/>
            <a:ln w="0">
              <a:solidFill>
                <a:srgbClr val="99CCFF"/>
              </a:solidFill>
              <a:round/>
            </a:ln>
          </p:spPr>
          <p:txBody>
            <a:bodyPr/>
            <a:lstStyle/>
            <a:p>
              <a:endParaRPr lang="en-US"/>
            </a:p>
          </p:txBody>
        </p:sp>
        <p:sp>
          <p:nvSpPr>
            <p:cNvPr id="407812" name="Line 260"/>
            <p:cNvSpPr>
              <a:spLocks noChangeShapeType="1"/>
            </p:cNvSpPr>
            <p:nvPr/>
          </p:nvSpPr>
          <p:spPr bwMode="auto">
            <a:xfrm flipH="1" flipV="1">
              <a:off x="2416" y="507"/>
              <a:ext cx="54" cy="21"/>
            </a:xfrm>
            <a:prstGeom prst="line">
              <a:avLst/>
            </a:prstGeom>
            <a:noFill/>
            <a:ln w="0">
              <a:solidFill>
                <a:srgbClr val="99CCFF"/>
              </a:solidFill>
              <a:round/>
            </a:ln>
          </p:spPr>
          <p:txBody>
            <a:bodyPr/>
            <a:lstStyle/>
            <a:p>
              <a:endParaRPr lang="en-US"/>
            </a:p>
          </p:txBody>
        </p:sp>
      </p:grpSp>
      <p:sp>
        <p:nvSpPr>
          <p:cNvPr id="407813" name="Rectangle 261"/>
          <p:cNvSpPr>
            <a:spLocks noChangeArrowheads="1"/>
          </p:cNvSpPr>
          <p:nvPr/>
        </p:nvSpPr>
        <p:spPr bwMode="auto">
          <a:xfrm>
            <a:off x="3870325" y="1563688"/>
            <a:ext cx="1071563" cy="122237"/>
          </a:xfrm>
          <a:prstGeom prst="rect">
            <a:avLst/>
          </a:prstGeom>
          <a:noFill/>
          <a:ln w="9525">
            <a:noFill/>
            <a:miter lim="800000"/>
          </a:ln>
        </p:spPr>
        <p:txBody>
          <a:bodyPr wrap="none" lIns="0" tIns="0" rIns="0" bIns="0">
            <a:spAutoFit/>
          </a:bodyPr>
          <a:lstStyle/>
          <a:p>
            <a:r>
              <a:rPr lang="zh-CN" altLang="en-US" sz="800" u="sng">
                <a:solidFill>
                  <a:srgbClr val="DDDDDD"/>
                </a:solidFill>
                <a:ea typeface="宋体" panose="02010600030101010101" pitchFamily="2" charset="-122"/>
              </a:rPr>
              <a:t> </a:t>
            </a:r>
            <a:r>
              <a:rPr lang="en-US" altLang="zh-CN" sz="800" u="sng">
                <a:solidFill>
                  <a:srgbClr val="DDDDDD"/>
                </a:solidFill>
                <a:ea typeface="宋体" panose="02010600030101010101" pitchFamily="2" charset="-122"/>
              </a:rPr>
              <a:t>: RegistrationController</a:t>
            </a:r>
            <a:endParaRPr lang="en-US" altLang="zh-CN">
              <a:solidFill>
                <a:srgbClr val="DDDDDD"/>
              </a:solidFill>
              <a:ea typeface="宋体" panose="02010600030101010101" pitchFamily="2" charset="-122"/>
            </a:endParaRPr>
          </a:p>
        </p:txBody>
      </p:sp>
      <p:sp>
        <p:nvSpPr>
          <p:cNvPr id="407815" name="Rectangle 263"/>
          <p:cNvSpPr>
            <a:spLocks noChangeArrowheads="1"/>
          </p:cNvSpPr>
          <p:nvPr/>
        </p:nvSpPr>
        <p:spPr bwMode="auto">
          <a:xfrm>
            <a:off x="4357688" y="2424113"/>
            <a:ext cx="96837" cy="968375"/>
          </a:xfrm>
          <a:prstGeom prst="rect">
            <a:avLst/>
          </a:prstGeom>
          <a:noFill/>
          <a:ln w="0">
            <a:solidFill>
              <a:srgbClr val="99CCFF"/>
            </a:solidFill>
            <a:miter lim="800000"/>
          </a:ln>
        </p:spPr>
        <p:txBody>
          <a:bodyPr/>
          <a:lstStyle/>
          <a:p>
            <a:endParaRPr lang="en-US"/>
          </a:p>
        </p:txBody>
      </p:sp>
      <p:grpSp>
        <p:nvGrpSpPr>
          <p:cNvPr id="407913" name="Group 361"/>
          <p:cNvGrpSpPr/>
          <p:nvPr/>
        </p:nvGrpSpPr>
        <p:grpSpPr bwMode="auto">
          <a:xfrm>
            <a:off x="6824663" y="1100138"/>
            <a:ext cx="317500" cy="400050"/>
            <a:chOff x="4821" y="481"/>
            <a:chExt cx="200" cy="252"/>
          </a:xfrm>
        </p:grpSpPr>
        <p:sp>
          <p:nvSpPr>
            <p:cNvPr id="407827" name="Oval 275"/>
            <p:cNvSpPr>
              <a:spLocks noChangeArrowheads="1"/>
            </p:cNvSpPr>
            <p:nvPr/>
          </p:nvSpPr>
          <p:spPr bwMode="auto">
            <a:xfrm>
              <a:off x="4877" y="481"/>
              <a:ext cx="88" cy="88"/>
            </a:xfrm>
            <a:prstGeom prst="ellipse">
              <a:avLst/>
            </a:prstGeom>
            <a:noFill/>
            <a:ln w="0">
              <a:solidFill>
                <a:srgbClr val="99CCFF"/>
              </a:solidFill>
              <a:round/>
            </a:ln>
          </p:spPr>
          <p:txBody>
            <a:bodyPr/>
            <a:lstStyle/>
            <a:p>
              <a:endParaRPr lang="en-US"/>
            </a:p>
          </p:txBody>
        </p:sp>
        <p:sp>
          <p:nvSpPr>
            <p:cNvPr id="407828" name="Line 276"/>
            <p:cNvSpPr>
              <a:spLocks noChangeShapeType="1"/>
            </p:cNvSpPr>
            <p:nvPr/>
          </p:nvSpPr>
          <p:spPr bwMode="auto">
            <a:xfrm flipH="1">
              <a:off x="4921" y="568"/>
              <a:ext cx="1" cy="76"/>
            </a:xfrm>
            <a:prstGeom prst="line">
              <a:avLst/>
            </a:prstGeom>
            <a:noFill/>
            <a:ln w="0">
              <a:solidFill>
                <a:srgbClr val="99CCFF"/>
              </a:solidFill>
              <a:round/>
            </a:ln>
          </p:spPr>
          <p:txBody>
            <a:bodyPr/>
            <a:lstStyle/>
            <a:p>
              <a:endParaRPr lang="en-US"/>
            </a:p>
          </p:txBody>
        </p:sp>
        <p:sp>
          <p:nvSpPr>
            <p:cNvPr id="407829" name="Line 277"/>
            <p:cNvSpPr>
              <a:spLocks noChangeShapeType="1"/>
            </p:cNvSpPr>
            <p:nvPr/>
          </p:nvSpPr>
          <p:spPr bwMode="auto">
            <a:xfrm>
              <a:off x="4844" y="589"/>
              <a:ext cx="146" cy="1"/>
            </a:xfrm>
            <a:prstGeom prst="line">
              <a:avLst/>
            </a:prstGeom>
            <a:noFill/>
            <a:ln w="0">
              <a:solidFill>
                <a:srgbClr val="99CCFF"/>
              </a:solidFill>
              <a:round/>
            </a:ln>
          </p:spPr>
          <p:txBody>
            <a:bodyPr/>
            <a:lstStyle/>
            <a:p>
              <a:endParaRPr lang="en-US"/>
            </a:p>
          </p:txBody>
        </p:sp>
        <p:sp>
          <p:nvSpPr>
            <p:cNvPr id="407830" name="Freeform 278"/>
            <p:cNvSpPr/>
            <p:nvPr/>
          </p:nvSpPr>
          <p:spPr bwMode="auto">
            <a:xfrm>
              <a:off x="4821" y="644"/>
              <a:ext cx="200" cy="89"/>
            </a:xfrm>
            <a:custGeom>
              <a:avLst/>
              <a:gdLst/>
              <a:ahLst/>
              <a:cxnLst>
                <a:cxn ang="0">
                  <a:pos x="0" y="13"/>
                </a:cxn>
                <a:cxn ang="0">
                  <a:pos x="13" y="0"/>
                </a:cxn>
                <a:cxn ang="0">
                  <a:pos x="26" y="13"/>
                </a:cxn>
              </a:cxnLst>
              <a:rect l="0" t="0" r="r" b="b"/>
              <a:pathLst>
                <a:path w="26" h="13">
                  <a:moveTo>
                    <a:pt x="0" y="13"/>
                  </a:moveTo>
                  <a:lnTo>
                    <a:pt x="13" y="0"/>
                  </a:lnTo>
                  <a:lnTo>
                    <a:pt x="26" y="13"/>
                  </a:lnTo>
                </a:path>
              </a:pathLst>
            </a:custGeom>
            <a:noFill/>
            <a:ln w="0">
              <a:solidFill>
                <a:srgbClr val="99CCFF"/>
              </a:solidFill>
              <a:prstDash val="solid"/>
              <a:round/>
            </a:ln>
          </p:spPr>
          <p:txBody>
            <a:bodyPr/>
            <a:lstStyle/>
            <a:p>
              <a:endParaRPr lang="en-US"/>
            </a:p>
          </p:txBody>
        </p:sp>
      </p:grpSp>
      <p:sp>
        <p:nvSpPr>
          <p:cNvPr id="407831" name="Rectangle 279"/>
          <p:cNvSpPr>
            <a:spLocks noChangeArrowheads="1"/>
          </p:cNvSpPr>
          <p:nvPr/>
        </p:nvSpPr>
        <p:spPr bwMode="auto">
          <a:xfrm>
            <a:off x="6538913" y="1563688"/>
            <a:ext cx="795337" cy="122237"/>
          </a:xfrm>
          <a:prstGeom prst="rect">
            <a:avLst/>
          </a:prstGeom>
          <a:noFill/>
          <a:ln w="9525">
            <a:noFill/>
            <a:miter lim="800000"/>
          </a:ln>
        </p:spPr>
        <p:txBody>
          <a:bodyPr wrap="none" lIns="0" tIns="0" rIns="0" bIns="0">
            <a:spAutoFit/>
          </a:bodyPr>
          <a:lstStyle/>
          <a:p>
            <a:r>
              <a:rPr lang="zh-CN" altLang="en-US" sz="800" u="sng">
                <a:solidFill>
                  <a:srgbClr val="DDDDDD"/>
                </a:solidFill>
                <a:ea typeface="宋体" panose="02010600030101010101" pitchFamily="2" charset="-122"/>
              </a:rPr>
              <a:t> </a:t>
            </a:r>
            <a:r>
              <a:rPr lang="en-US" altLang="zh-CN" sz="800" u="sng">
                <a:solidFill>
                  <a:srgbClr val="DDDDDD"/>
                </a:solidFill>
                <a:ea typeface="宋体" panose="02010600030101010101" pitchFamily="2" charset="-122"/>
              </a:rPr>
              <a:t>: Course Catalog</a:t>
            </a:r>
            <a:endParaRPr lang="en-US" altLang="zh-CN">
              <a:solidFill>
                <a:srgbClr val="DDDDDD"/>
              </a:solidFill>
              <a:ea typeface="宋体" panose="02010600030101010101" pitchFamily="2" charset="-122"/>
            </a:endParaRPr>
          </a:p>
        </p:txBody>
      </p:sp>
      <p:sp>
        <p:nvSpPr>
          <p:cNvPr id="407832" name="Line 280"/>
          <p:cNvSpPr>
            <a:spLocks noChangeShapeType="1"/>
          </p:cNvSpPr>
          <p:nvPr/>
        </p:nvSpPr>
        <p:spPr bwMode="auto">
          <a:xfrm>
            <a:off x="6978650" y="1890713"/>
            <a:ext cx="0" cy="1022350"/>
          </a:xfrm>
          <a:prstGeom prst="line">
            <a:avLst/>
          </a:prstGeom>
          <a:noFill/>
          <a:ln w="0">
            <a:solidFill>
              <a:srgbClr val="99CCFF"/>
            </a:solidFill>
            <a:prstDash val="dash"/>
            <a:round/>
          </a:ln>
        </p:spPr>
        <p:txBody>
          <a:bodyPr/>
          <a:lstStyle/>
          <a:p>
            <a:endParaRPr lang="en-US"/>
          </a:p>
        </p:txBody>
      </p:sp>
      <p:sp>
        <p:nvSpPr>
          <p:cNvPr id="407833" name="Rectangle 281"/>
          <p:cNvSpPr>
            <a:spLocks noChangeArrowheads="1"/>
          </p:cNvSpPr>
          <p:nvPr/>
        </p:nvSpPr>
        <p:spPr bwMode="auto">
          <a:xfrm>
            <a:off x="6934200" y="2922588"/>
            <a:ext cx="85725" cy="163512"/>
          </a:xfrm>
          <a:prstGeom prst="rect">
            <a:avLst/>
          </a:prstGeom>
          <a:noFill/>
          <a:ln w="0">
            <a:solidFill>
              <a:srgbClr val="99CCFF"/>
            </a:solidFill>
            <a:miter lim="800000"/>
          </a:ln>
        </p:spPr>
        <p:txBody>
          <a:bodyPr/>
          <a:lstStyle/>
          <a:p>
            <a:endParaRPr lang="en-US"/>
          </a:p>
        </p:txBody>
      </p:sp>
      <p:grpSp>
        <p:nvGrpSpPr>
          <p:cNvPr id="407918" name="Group 366"/>
          <p:cNvGrpSpPr/>
          <p:nvPr/>
        </p:nvGrpSpPr>
        <p:grpSpPr bwMode="auto">
          <a:xfrm>
            <a:off x="5411788" y="1120775"/>
            <a:ext cx="592137" cy="369888"/>
            <a:chOff x="3073" y="500"/>
            <a:chExt cx="373" cy="233"/>
          </a:xfrm>
        </p:grpSpPr>
        <p:sp>
          <p:nvSpPr>
            <p:cNvPr id="407834" name="Oval 282"/>
            <p:cNvSpPr>
              <a:spLocks noChangeArrowheads="1"/>
            </p:cNvSpPr>
            <p:nvPr/>
          </p:nvSpPr>
          <p:spPr bwMode="auto">
            <a:xfrm>
              <a:off x="3205" y="500"/>
              <a:ext cx="241" cy="233"/>
            </a:xfrm>
            <a:prstGeom prst="ellipse">
              <a:avLst/>
            </a:prstGeom>
            <a:noFill/>
            <a:ln w="0">
              <a:solidFill>
                <a:srgbClr val="99CCFF"/>
              </a:solidFill>
              <a:round/>
            </a:ln>
          </p:spPr>
          <p:txBody>
            <a:bodyPr/>
            <a:lstStyle/>
            <a:p>
              <a:endParaRPr lang="en-US"/>
            </a:p>
          </p:txBody>
        </p:sp>
        <p:sp>
          <p:nvSpPr>
            <p:cNvPr id="407835" name="Line 283"/>
            <p:cNvSpPr>
              <a:spLocks noChangeShapeType="1"/>
            </p:cNvSpPr>
            <p:nvPr/>
          </p:nvSpPr>
          <p:spPr bwMode="auto">
            <a:xfrm>
              <a:off x="3073" y="548"/>
              <a:ext cx="1" cy="130"/>
            </a:xfrm>
            <a:prstGeom prst="line">
              <a:avLst/>
            </a:prstGeom>
            <a:noFill/>
            <a:ln w="0">
              <a:solidFill>
                <a:srgbClr val="99CCFF"/>
              </a:solidFill>
              <a:round/>
            </a:ln>
          </p:spPr>
          <p:txBody>
            <a:bodyPr/>
            <a:lstStyle/>
            <a:p>
              <a:endParaRPr lang="en-US"/>
            </a:p>
          </p:txBody>
        </p:sp>
        <p:sp>
          <p:nvSpPr>
            <p:cNvPr id="407836" name="Line 284"/>
            <p:cNvSpPr>
              <a:spLocks noChangeShapeType="1"/>
            </p:cNvSpPr>
            <p:nvPr/>
          </p:nvSpPr>
          <p:spPr bwMode="auto">
            <a:xfrm>
              <a:off x="3073" y="610"/>
              <a:ext cx="132" cy="1"/>
            </a:xfrm>
            <a:prstGeom prst="line">
              <a:avLst/>
            </a:prstGeom>
            <a:noFill/>
            <a:ln w="0">
              <a:solidFill>
                <a:srgbClr val="99CCFF"/>
              </a:solidFill>
              <a:round/>
            </a:ln>
          </p:spPr>
          <p:txBody>
            <a:bodyPr/>
            <a:lstStyle/>
            <a:p>
              <a:endParaRPr lang="en-US"/>
            </a:p>
          </p:txBody>
        </p:sp>
      </p:grpSp>
      <p:sp>
        <p:nvSpPr>
          <p:cNvPr id="407837" name="Rectangle 285"/>
          <p:cNvSpPr>
            <a:spLocks noChangeArrowheads="1"/>
          </p:cNvSpPr>
          <p:nvPr/>
        </p:nvSpPr>
        <p:spPr bwMode="auto">
          <a:xfrm>
            <a:off x="5132388" y="1563688"/>
            <a:ext cx="1106487" cy="122237"/>
          </a:xfrm>
          <a:prstGeom prst="rect">
            <a:avLst/>
          </a:prstGeom>
          <a:noFill/>
          <a:ln w="9525">
            <a:noFill/>
            <a:miter lim="800000"/>
          </a:ln>
        </p:spPr>
        <p:txBody>
          <a:bodyPr wrap="none" lIns="0" tIns="0" rIns="0" bIns="0">
            <a:spAutoFit/>
          </a:bodyPr>
          <a:lstStyle/>
          <a:p>
            <a:r>
              <a:rPr lang="zh-CN" altLang="en-US" sz="800" u="sng">
                <a:solidFill>
                  <a:srgbClr val="DDDDDD"/>
                </a:solidFill>
                <a:ea typeface="宋体" panose="02010600030101010101" pitchFamily="2" charset="-122"/>
              </a:rPr>
              <a:t> </a:t>
            </a:r>
            <a:r>
              <a:rPr lang="en-US" altLang="zh-CN" sz="800" u="sng">
                <a:solidFill>
                  <a:srgbClr val="DDDDDD"/>
                </a:solidFill>
                <a:ea typeface="宋体" panose="02010600030101010101" pitchFamily="2" charset="-122"/>
              </a:rPr>
              <a:t>: CourseCatalogSystem</a:t>
            </a:r>
            <a:endParaRPr lang="en-US" altLang="zh-CN">
              <a:solidFill>
                <a:srgbClr val="DDDDDD"/>
              </a:solidFill>
              <a:ea typeface="宋体" panose="02010600030101010101" pitchFamily="2" charset="-122"/>
            </a:endParaRPr>
          </a:p>
        </p:txBody>
      </p:sp>
      <p:sp>
        <p:nvSpPr>
          <p:cNvPr id="407838" name="Line 286"/>
          <p:cNvSpPr>
            <a:spLocks noChangeShapeType="1"/>
          </p:cNvSpPr>
          <p:nvPr/>
        </p:nvSpPr>
        <p:spPr bwMode="auto">
          <a:xfrm>
            <a:off x="5721350" y="3246438"/>
            <a:ext cx="1588" cy="2489200"/>
          </a:xfrm>
          <a:prstGeom prst="line">
            <a:avLst/>
          </a:prstGeom>
          <a:noFill/>
          <a:ln w="0">
            <a:solidFill>
              <a:srgbClr val="99CCFF"/>
            </a:solidFill>
            <a:prstDash val="dash"/>
            <a:round/>
          </a:ln>
        </p:spPr>
        <p:txBody>
          <a:bodyPr/>
          <a:lstStyle/>
          <a:p>
            <a:endParaRPr lang="en-US"/>
          </a:p>
        </p:txBody>
      </p:sp>
      <p:sp>
        <p:nvSpPr>
          <p:cNvPr id="407839" name="Rectangle 287"/>
          <p:cNvSpPr>
            <a:spLocks noChangeArrowheads="1"/>
          </p:cNvSpPr>
          <p:nvPr/>
        </p:nvSpPr>
        <p:spPr bwMode="auto">
          <a:xfrm>
            <a:off x="5681663" y="2673350"/>
            <a:ext cx="87312" cy="566738"/>
          </a:xfrm>
          <a:prstGeom prst="rect">
            <a:avLst/>
          </a:prstGeom>
          <a:noFill/>
          <a:ln w="0">
            <a:solidFill>
              <a:srgbClr val="99CCFF"/>
            </a:solidFill>
            <a:miter lim="800000"/>
          </a:ln>
        </p:spPr>
        <p:txBody>
          <a:bodyPr/>
          <a:lstStyle/>
          <a:p>
            <a:endParaRPr lang="en-US"/>
          </a:p>
        </p:txBody>
      </p:sp>
      <p:sp>
        <p:nvSpPr>
          <p:cNvPr id="407843" name="Rectangle 291"/>
          <p:cNvSpPr>
            <a:spLocks noChangeArrowheads="1"/>
          </p:cNvSpPr>
          <p:nvPr/>
        </p:nvSpPr>
        <p:spPr bwMode="auto">
          <a:xfrm>
            <a:off x="915988" y="3065463"/>
            <a:ext cx="1192212" cy="152400"/>
          </a:xfrm>
          <a:prstGeom prst="rect">
            <a:avLst/>
          </a:prstGeom>
          <a:noFill/>
          <a:ln w="9525">
            <a:noFill/>
            <a:miter lim="800000"/>
          </a:ln>
        </p:spPr>
        <p:txBody>
          <a:bodyPr wrap="none" lIns="0" tIns="0" rIns="0" bIns="0">
            <a:spAutoFit/>
          </a:bodyPr>
          <a:lstStyle/>
          <a:p>
            <a:r>
              <a:rPr lang="en-US" altLang="zh-CN" dirty="0">
                <a:solidFill>
                  <a:schemeClr val="bg2"/>
                </a:solidFill>
                <a:ea typeface="宋体" panose="02010600030101010101" pitchFamily="2" charset="-122"/>
              </a:rPr>
              <a:t>A list of the available </a:t>
            </a:r>
            <a:endParaRPr lang="en-US" altLang="zh-CN" dirty="0">
              <a:solidFill>
                <a:schemeClr val="bg2"/>
              </a:solidFill>
              <a:ea typeface="宋体" panose="02010600030101010101" pitchFamily="2" charset="-122"/>
            </a:endParaRPr>
          </a:p>
        </p:txBody>
      </p:sp>
      <p:sp>
        <p:nvSpPr>
          <p:cNvPr id="407844" name="Rectangle 292"/>
          <p:cNvSpPr>
            <a:spLocks noChangeArrowheads="1"/>
          </p:cNvSpPr>
          <p:nvPr/>
        </p:nvSpPr>
        <p:spPr bwMode="auto">
          <a:xfrm>
            <a:off x="915988" y="3195638"/>
            <a:ext cx="1347787" cy="152400"/>
          </a:xfrm>
          <a:prstGeom prst="rect">
            <a:avLst/>
          </a:prstGeom>
          <a:noFill/>
          <a:ln w="9525">
            <a:noFill/>
            <a:miter lim="800000"/>
          </a:ln>
        </p:spPr>
        <p:txBody>
          <a:bodyPr wrap="none" lIns="0" tIns="0" rIns="0" bIns="0">
            <a:spAutoFit/>
          </a:bodyPr>
          <a:lstStyle/>
          <a:p>
            <a:r>
              <a:rPr lang="en-US" altLang="zh-CN">
                <a:solidFill>
                  <a:schemeClr val="bg2"/>
                </a:solidFill>
                <a:ea typeface="宋体" panose="02010600030101010101" pitchFamily="2" charset="-122"/>
              </a:rPr>
              <a:t>course offerings for this </a:t>
            </a:r>
            <a:endParaRPr lang="en-US" altLang="zh-CN">
              <a:solidFill>
                <a:schemeClr val="bg2"/>
              </a:solidFill>
              <a:ea typeface="宋体" panose="02010600030101010101" pitchFamily="2" charset="-122"/>
            </a:endParaRPr>
          </a:p>
        </p:txBody>
      </p:sp>
      <p:sp>
        <p:nvSpPr>
          <p:cNvPr id="407845" name="Rectangle 293"/>
          <p:cNvSpPr>
            <a:spLocks noChangeArrowheads="1"/>
          </p:cNvSpPr>
          <p:nvPr/>
        </p:nvSpPr>
        <p:spPr bwMode="auto">
          <a:xfrm>
            <a:off x="915988" y="3325813"/>
            <a:ext cx="1306512" cy="152400"/>
          </a:xfrm>
          <a:prstGeom prst="rect">
            <a:avLst/>
          </a:prstGeom>
          <a:noFill/>
          <a:ln w="9525">
            <a:noFill/>
            <a:miter lim="800000"/>
          </a:ln>
        </p:spPr>
        <p:txBody>
          <a:bodyPr wrap="none" lIns="0" tIns="0" rIns="0" bIns="0">
            <a:spAutoFit/>
          </a:bodyPr>
          <a:lstStyle/>
          <a:p>
            <a:r>
              <a:rPr lang="en-US" altLang="zh-CN">
                <a:solidFill>
                  <a:schemeClr val="bg2"/>
                </a:solidFill>
                <a:ea typeface="宋体" panose="02010600030101010101" pitchFamily="2" charset="-122"/>
              </a:rPr>
              <a:t>semester are displayed</a:t>
            </a:r>
            <a:endParaRPr lang="en-US" altLang="zh-CN">
              <a:solidFill>
                <a:schemeClr val="bg2"/>
              </a:solidFill>
              <a:ea typeface="宋体" panose="02010600030101010101" pitchFamily="2" charset="-122"/>
            </a:endParaRPr>
          </a:p>
        </p:txBody>
      </p:sp>
      <p:sp>
        <p:nvSpPr>
          <p:cNvPr id="407850" name="Rectangle 298"/>
          <p:cNvSpPr>
            <a:spLocks noChangeArrowheads="1"/>
          </p:cNvSpPr>
          <p:nvPr/>
        </p:nvSpPr>
        <p:spPr bwMode="auto">
          <a:xfrm>
            <a:off x="1225550" y="2481263"/>
            <a:ext cx="785813" cy="152400"/>
          </a:xfrm>
          <a:prstGeom prst="rect">
            <a:avLst/>
          </a:prstGeom>
          <a:noFill/>
          <a:ln w="9525">
            <a:noFill/>
            <a:miter lim="800000"/>
          </a:ln>
        </p:spPr>
        <p:txBody>
          <a:bodyPr wrap="none" lIns="0" tIns="0" rIns="0" bIns="0">
            <a:spAutoFit/>
          </a:bodyPr>
          <a:lstStyle/>
          <a:p>
            <a:r>
              <a:rPr lang="en-US" altLang="zh-CN">
                <a:solidFill>
                  <a:schemeClr val="bg2"/>
                </a:solidFill>
                <a:ea typeface="宋体" panose="02010600030101010101" pitchFamily="2" charset="-122"/>
              </a:rPr>
              <a:t>Create a new </a:t>
            </a:r>
            <a:endParaRPr lang="en-US" altLang="zh-CN">
              <a:solidFill>
                <a:schemeClr val="bg2"/>
              </a:solidFill>
              <a:ea typeface="宋体" panose="02010600030101010101" pitchFamily="2" charset="-122"/>
            </a:endParaRPr>
          </a:p>
        </p:txBody>
      </p:sp>
      <p:sp>
        <p:nvSpPr>
          <p:cNvPr id="407851" name="Rectangle 299"/>
          <p:cNvSpPr>
            <a:spLocks noChangeArrowheads="1"/>
          </p:cNvSpPr>
          <p:nvPr/>
        </p:nvSpPr>
        <p:spPr bwMode="auto">
          <a:xfrm>
            <a:off x="1225550" y="2613025"/>
            <a:ext cx="504825" cy="152400"/>
          </a:xfrm>
          <a:prstGeom prst="rect">
            <a:avLst/>
          </a:prstGeom>
          <a:noFill/>
          <a:ln w="9525">
            <a:noFill/>
            <a:miter lim="800000"/>
          </a:ln>
        </p:spPr>
        <p:txBody>
          <a:bodyPr wrap="none" lIns="0" tIns="0" rIns="0" bIns="0">
            <a:spAutoFit/>
          </a:bodyPr>
          <a:lstStyle/>
          <a:p>
            <a:r>
              <a:rPr lang="en-US" altLang="zh-CN">
                <a:solidFill>
                  <a:schemeClr val="bg2"/>
                </a:solidFill>
                <a:ea typeface="宋体" panose="02010600030101010101" pitchFamily="2" charset="-122"/>
              </a:rPr>
              <a:t>schedule</a:t>
            </a:r>
            <a:endParaRPr lang="en-US" altLang="zh-CN">
              <a:solidFill>
                <a:schemeClr val="bg2"/>
              </a:solidFill>
              <a:ea typeface="宋体" panose="02010600030101010101" pitchFamily="2" charset="-122"/>
            </a:endParaRPr>
          </a:p>
        </p:txBody>
      </p:sp>
      <p:sp>
        <p:nvSpPr>
          <p:cNvPr id="407852" name="Line 300"/>
          <p:cNvSpPr>
            <a:spLocks noChangeShapeType="1"/>
          </p:cNvSpPr>
          <p:nvPr/>
        </p:nvSpPr>
        <p:spPr bwMode="auto">
          <a:xfrm>
            <a:off x="1631950" y="2216150"/>
            <a:ext cx="1362075" cy="1588"/>
          </a:xfrm>
          <a:prstGeom prst="line">
            <a:avLst/>
          </a:prstGeom>
          <a:noFill/>
          <a:ln w="0">
            <a:solidFill>
              <a:srgbClr val="99CCFF"/>
            </a:solidFill>
            <a:round/>
            <a:tailEnd type="triangle" w="med" len="med"/>
          </a:ln>
        </p:spPr>
        <p:txBody>
          <a:bodyPr/>
          <a:lstStyle/>
          <a:p>
            <a:endParaRPr lang="en-US"/>
          </a:p>
        </p:txBody>
      </p:sp>
      <p:sp>
        <p:nvSpPr>
          <p:cNvPr id="407855" name="Rectangle 303"/>
          <p:cNvSpPr>
            <a:spLocks noChangeArrowheads="1"/>
          </p:cNvSpPr>
          <p:nvPr/>
        </p:nvSpPr>
        <p:spPr bwMode="auto">
          <a:xfrm>
            <a:off x="1730375" y="2032000"/>
            <a:ext cx="1255713" cy="152400"/>
          </a:xfrm>
          <a:prstGeom prst="rect">
            <a:avLst/>
          </a:prstGeom>
          <a:noFill/>
          <a:ln w="9525">
            <a:noFill/>
            <a:miter lim="800000"/>
          </a:ln>
        </p:spPr>
        <p:txBody>
          <a:bodyPr wrap="none" lIns="0" tIns="0" rIns="0" bIns="0">
            <a:spAutoFit/>
          </a:bodyPr>
          <a:lstStyle/>
          <a:p>
            <a:r>
              <a:rPr lang="en-US" altLang="zh-CN">
                <a:solidFill>
                  <a:srgbClr val="DDDDDD"/>
                </a:solidFill>
                <a:ea typeface="宋体" panose="02010600030101010101" pitchFamily="2" charset="-122"/>
              </a:rPr>
              <a:t>1: // create schedule( )</a:t>
            </a:r>
            <a:endParaRPr lang="en-US" altLang="zh-CN">
              <a:solidFill>
                <a:srgbClr val="DDDDDD"/>
              </a:solidFill>
              <a:ea typeface="宋体" panose="02010600030101010101" pitchFamily="2" charset="-122"/>
            </a:endParaRPr>
          </a:p>
        </p:txBody>
      </p:sp>
      <p:sp>
        <p:nvSpPr>
          <p:cNvPr id="407859" name="Rectangle 307"/>
          <p:cNvSpPr>
            <a:spLocks noChangeArrowheads="1"/>
          </p:cNvSpPr>
          <p:nvPr/>
        </p:nvSpPr>
        <p:spPr bwMode="auto">
          <a:xfrm>
            <a:off x="2503488" y="3074988"/>
            <a:ext cx="1692275" cy="152400"/>
          </a:xfrm>
          <a:prstGeom prst="rect">
            <a:avLst/>
          </a:prstGeom>
          <a:noFill/>
          <a:ln w="9525">
            <a:noFill/>
            <a:miter lim="800000"/>
          </a:ln>
        </p:spPr>
        <p:txBody>
          <a:bodyPr wrap="none" lIns="0" tIns="0" rIns="0" bIns="0">
            <a:spAutoFit/>
          </a:bodyPr>
          <a:lstStyle/>
          <a:p>
            <a:r>
              <a:rPr lang="en-US" altLang="zh-CN">
                <a:ea typeface="宋体" panose="02010600030101010101" pitchFamily="2" charset="-122"/>
              </a:rPr>
              <a:t>5: // display course offerings( )</a:t>
            </a:r>
            <a:endParaRPr lang="en-US" altLang="zh-CN">
              <a:ea typeface="宋体" panose="02010600030101010101" pitchFamily="2" charset="-122"/>
            </a:endParaRPr>
          </a:p>
        </p:txBody>
      </p:sp>
      <p:sp>
        <p:nvSpPr>
          <p:cNvPr id="407860" name="Line 308"/>
          <p:cNvSpPr>
            <a:spLocks noChangeShapeType="1"/>
          </p:cNvSpPr>
          <p:nvPr/>
        </p:nvSpPr>
        <p:spPr bwMode="auto">
          <a:xfrm>
            <a:off x="3081338" y="2424113"/>
            <a:ext cx="1276350" cy="1587"/>
          </a:xfrm>
          <a:prstGeom prst="line">
            <a:avLst/>
          </a:prstGeom>
          <a:noFill/>
          <a:ln w="0">
            <a:solidFill>
              <a:srgbClr val="99CCFF"/>
            </a:solidFill>
            <a:round/>
            <a:tailEnd type="triangle" w="med" len="med"/>
          </a:ln>
        </p:spPr>
        <p:txBody>
          <a:bodyPr/>
          <a:lstStyle/>
          <a:p>
            <a:endParaRPr lang="en-US"/>
          </a:p>
        </p:txBody>
      </p:sp>
      <p:sp>
        <p:nvSpPr>
          <p:cNvPr id="407863" name="Rectangle 311"/>
          <p:cNvSpPr>
            <a:spLocks noChangeArrowheads="1"/>
          </p:cNvSpPr>
          <p:nvPr/>
        </p:nvSpPr>
        <p:spPr bwMode="auto">
          <a:xfrm>
            <a:off x="3017838" y="2249488"/>
            <a:ext cx="1473200" cy="152400"/>
          </a:xfrm>
          <a:prstGeom prst="rect">
            <a:avLst/>
          </a:prstGeom>
          <a:noFill/>
          <a:ln w="9525">
            <a:noFill/>
            <a:miter lim="800000"/>
          </a:ln>
        </p:spPr>
        <p:txBody>
          <a:bodyPr wrap="none" lIns="0" tIns="0" rIns="0" bIns="0">
            <a:spAutoFit/>
          </a:bodyPr>
          <a:lstStyle/>
          <a:p>
            <a:r>
              <a:rPr lang="en-US" altLang="zh-CN">
                <a:ea typeface="宋体" panose="02010600030101010101" pitchFamily="2" charset="-122"/>
              </a:rPr>
              <a:t>2: // get course offerings( )</a:t>
            </a:r>
            <a:endParaRPr lang="en-US" altLang="zh-CN">
              <a:ea typeface="宋体" panose="02010600030101010101" pitchFamily="2" charset="-122"/>
            </a:endParaRPr>
          </a:p>
        </p:txBody>
      </p:sp>
      <p:sp>
        <p:nvSpPr>
          <p:cNvPr id="407864" name="Line 312"/>
          <p:cNvSpPr>
            <a:spLocks noChangeShapeType="1"/>
          </p:cNvSpPr>
          <p:nvPr/>
        </p:nvSpPr>
        <p:spPr bwMode="auto">
          <a:xfrm flipV="1">
            <a:off x="4456113" y="2674938"/>
            <a:ext cx="1225550" cy="0"/>
          </a:xfrm>
          <a:prstGeom prst="line">
            <a:avLst/>
          </a:prstGeom>
          <a:noFill/>
          <a:ln w="0">
            <a:solidFill>
              <a:srgbClr val="99CCFF"/>
            </a:solidFill>
            <a:round/>
            <a:tailEnd type="triangle" w="med" len="med"/>
          </a:ln>
        </p:spPr>
        <p:txBody>
          <a:bodyPr/>
          <a:lstStyle/>
          <a:p>
            <a:endParaRPr lang="en-US"/>
          </a:p>
        </p:txBody>
      </p:sp>
      <p:sp>
        <p:nvSpPr>
          <p:cNvPr id="407867" name="Rectangle 315"/>
          <p:cNvSpPr>
            <a:spLocks noChangeArrowheads="1"/>
          </p:cNvSpPr>
          <p:nvPr/>
        </p:nvSpPr>
        <p:spPr bwMode="auto">
          <a:xfrm>
            <a:off x="4060825" y="2500313"/>
            <a:ext cx="2127250" cy="152400"/>
          </a:xfrm>
          <a:prstGeom prst="rect">
            <a:avLst/>
          </a:prstGeom>
          <a:noFill/>
          <a:ln w="9525">
            <a:noFill/>
            <a:miter lim="800000"/>
          </a:ln>
        </p:spPr>
        <p:txBody>
          <a:bodyPr wrap="none" lIns="0" tIns="0" rIns="0" bIns="0">
            <a:spAutoFit/>
          </a:bodyPr>
          <a:lstStyle/>
          <a:p>
            <a:r>
              <a:rPr lang="en-US" altLang="zh-CN">
                <a:ea typeface="宋体" panose="02010600030101010101" pitchFamily="2" charset="-122"/>
              </a:rPr>
              <a:t>3: // get course offerings(forSemester)</a:t>
            </a:r>
            <a:endParaRPr lang="en-US" altLang="zh-CN">
              <a:ea typeface="宋体" panose="02010600030101010101" pitchFamily="2" charset="-122"/>
            </a:endParaRPr>
          </a:p>
        </p:txBody>
      </p:sp>
      <p:sp>
        <p:nvSpPr>
          <p:cNvPr id="407873" name="Rectangle 321"/>
          <p:cNvSpPr>
            <a:spLocks noChangeArrowheads="1"/>
          </p:cNvSpPr>
          <p:nvPr/>
        </p:nvSpPr>
        <p:spPr bwMode="auto">
          <a:xfrm>
            <a:off x="2552700" y="3827463"/>
            <a:ext cx="1635125" cy="152400"/>
          </a:xfrm>
          <a:prstGeom prst="rect">
            <a:avLst/>
          </a:prstGeom>
          <a:noFill/>
          <a:ln w="9525">
            <a:noFill/>
            <a:miter lim="800000"/>
          </a:ln>
        </p:spPr>
        <p:txBody>
          <a:bodyPr wrap="none" lIns="0" tIns="0" rIns="0" bIns="0">
            <a:spAutoFit/>
          </a:bodyPr>
          <a:lstStyle/>
          <a:p>
            <a:r>
              <a:rPr lang="en-US" altLang="zh-CN">
                <a:ea typeface="宋体" panose="02010600030101010101" pitchFamily="2" charset="-122"/>
              </a:rPr>
              <a:t>6: // display blank schedule( )</a:t>
            </a:r>
            <a:endParaRPr lang="en-US" altLang="zh-CN">
              <a:ea typeface="宋体" panose="02010600030101010101" pitchFamily="2" charset="-122"/>
            </a:endParaRPr>
          </a:p>
        </p:txBody>
      </p:sp>
      <p:sp>
        <p:nvSpPr>
          <p:cNvPr id="407894" name="Freeform 342"/>
          <p:cNvSpPr/>
          <p:nvPr/>
        </p:nvSpPr>
        <p:spPr bwMode="auto">
          <a:xfrm>
            <a:off x="993775" y="3711575"/>
            <a:ext cx="1189038" cy="609600"/>
          </a:xfrm>
          <a:custGeom>
            <a:avLst/>
            <a:gdLst/>
            <a:ahLst/>
            <a:cxnLst>
              <a:cxn ang="0">
                <a:pos x="0" y="0"/>
              </a:cxn>
              <a:cxn ang="0">
                <a:pos x="649" y="0"/>
              </a:cxn>
              <a:cxn ang="0">
                <a:pos x="707" y="62"/>
              </a:cxn>
              <a:cxn ang="0">
                <a:pos x="707" y="387"/>
              </a:cxn>
              <a:cxn ang="0">
                <a:pos x="0" y="387"/>
              </a:cxn>
              <a:cxn ang="0">
                <a:pos x="0" y="0"/>
              </a:cxn>
            </a:cxnLst>
            <a:rect l="0" t="0" r="r" b="b"/>
            <a:pathLst>
              <a:path w="707" h="387">
                <a:moveTo>
                  <a:pt x="0" y="0"/>
                </a:moveTo>
                <a:lnTo>
                  <a:pt x="649" y="0"/>
                </a:lnTo>
                <a:lnTo>
                  <a:pt x="707" y="62"/>
                </a:lnTo>
                <a:lnTo>
                  <a:pt x="707" y="387"/>
                </a:lnTo>
                <a:lnTo>
                  <a:pt x="0" y="387"/>
                </a:lnTo>
                <a:lnTo>
                  <a:pt x="0" y="0"/>
                </a:lnTo>
                <a:close/>
              </a:path>
            </a:pathLst>
          </a:custGeom>
          <a:solidFill>
            <a:srgbClr val="FFFFCC"/>
          </a:solidFill>
          <a:ln w="0">
            <a:solidFill>
              <a:srgbClr val="00CCFF"/>
            </a:solidFill>
            <a:prstDash val="solid"/>
            <a:round/>
          </a:ln>
        </p:spPr>
        <p:txBody>
          <a:bodyPr/>
          <a:lstStyle/>
          <a:p>
            <a:endParaRPr lang="en-US"/>
          </a:p>
        </p:txBody>
      </p:sp>
      <p:sp>
        <p:nvSpPr>
          <p:cNvPr id="407896" name="Freeform 344"/>
          <p:cNvSpPr/>
          <p:nvPr/>
        </p:nvSpPr>
        <p:spPr bwMode="auto">
          <a:xfrm>
            <a:off x="2085975" y="3743325"/>
            <a:ext cx="96838" cy="96838"/>
          </a:xfrm>
          <a:custGeom>
            <a:avLst/>
            <a:gdLst/>
            <a:ahLst/>
            <a:cxnLst>
              <a:cxn ang="0">
                <a:pos x="0" y="0"/>
              </a:cxn>
              <a:cxn ang="0">
                <a:pos x="0" y="9"/>
              </a:cxn>
              <a:cxn ang="0">
                <a:pos x="8" y="9"/>
              </a:cxn>
            </a:cxnLst>
            <a:rect l="0" t="0" r="r" b="b"/>
            <a:pathLst>
              <a:path w="8" h="9">
                <a:moveTo>
                  <a:pt x="0" y="0"/>
                </a:moveTo>
                <a:lnTo>
                  <a:pt x="0" y="9"/>
                </a:lnTo>
                <a:lnTo>
                  <a:pt x="8" y="9"/>
                </a:lnTo>
              </a:path>
            </a:pathLst>
          </a:custGeom>
          <a:noFill/>
          <a:ln w="0">
            <a:solidFill>
              <a:srgbClr val="00CCFF"/>
            </a:solidFill>
            <a:prstDash val="solid"/>
            <a:round/>
          </a:ln>
        </p:spPr>
        <p:txBody>
          <a:bodyPr/>
          <a:lstStyle/>
          <a:p>
            <a:endParaRPr lang="en-US"/>
          </a:p>
        </p:txBody>
      </p:sp>
      <p:sp>
        <p:nvSpPr>
          <p:cNvPr id="407897" name="Rectangle 345"/>
          <p:cNvSpPr>
            <a:spLocks noChangeArrowheads="1"/>
          </p:cNvSpPr>
          <p:nvPr/>
        </p:nvSpPr>
        <p:spPr bwMode="auto">
          <a:xfrm>
            <a:off x="1028700" y="3732213"/>
            <a:ext cx="995363" cy="152400"/>
          </a:xfrm>
          <a:prstGeom prst="rect">
            <a:avLst/>
          </a:prstGeom>
          <a:noFill/>
          <a:ln w="9525">
            <a:noFill/>
            <a:miter lim="800000"/>
          </a:ln>
        </p:spPr>
        <p:txBody>
          <a:bodyPr wrap="none" lIns="0" tIns="0" rIns="0" bIns="0">
            <a:spAutoFit/>
          </a:bodyPr>
          <a:lstStyle/>
          <a:p>
            <a:r>
              <a:rPr lang="en-US" altLang="zh-CN">
                <a:solidFill>
                  <a:schemeClr val="bg2"/>
                </a:solidFill>
                <a:ea typeface="宋体" panose="02010600030101010101" pitchFamily="2" charset="-122"/>
              </a:rPr>
              <a:t>A blank schedule </a:t>
            </a:r>
            <a:endParaRPr lang="en-US" altLang="zh-CN">
              <a:solidFill>
                <a:schemeClr val="bg2"/>
              </a:solidFill>
              <a:ea typeface="宋体" panose="02010600030101010101" pitchFamily="2" charset="-122"/>
            </a:endParaRPr>
          </a:p>
        </p:txBody>
      </p:sp>
      <p:sp>
        <p:nvSpPr>
          <p:cNvPr id="407898" name="Rectangle 346"/>
          <p:cNvSpPr>
            <a:spLocks noChangeArrowheads="1"/>
          </p:cNvSpPr>
          <p:nvPr/>
        </p:nvSpPr>
        <p:spPr bwMode="auto">
          <a:xfrm>
            <a:off x="1028700" y="3862388"/>
            <a:ext cx="1087438" cy="152400"/>
          </a:xfrm>
          <a:prstGeom prst="rect">
            <a:avLst/>
          </a:prstGeom>
          <a:noFill/>
          <a:ln w="9525">
            <a:noFill/>
            <a:miter lim="800000"/>
          </a:ln>
        </p:spPr>
        <p:txBody>
          <a:bodyPr wrap="none" lIns="0" tIns="0" rIns="0" bIns="0">
            <a:spAutoFit/>
          </a:bodyPr>
          <a:lstStyle/>
          <a:p>
            <a:r>
              <a:rPr lang="en-US" altLang="zh-CN">
                <a:solidFill>
                  <a:schemeClr val="bg2"/>
                </a:solidFill>
                <a:ea typeface="宋体" panose="02010600030101010101" pitchFamily="2" charset="-122"/>
              </a:rPr>
              <a:t>is displayed for the </a:t>
            </a:r>
            <a:endParaRPr lang="en-US" altLang="zh-CN">
              <a:solidFill>
                <a:schemeClr val="bg2"/>
              </a:solidFill>
              <a:ea typeface="宋体" panose="02010600030101010101" pitchFamily="2" charset="-122"/>
            </a:endParaRPr>
          </a:p>
        </p:txBody>
      </p:sp>
      <p:sp>
        <p:nvSpPr>
          <p:cNvPr id="407899" name="Rectangle 347"/>
          <p:cNvSpPr>
            <a:spLocks noChangeArrowheads="1"/>
          </p:cNvSpPr>
          <p:nvPr/>
        </p:nvSpPr>
        <p:spPr bwMode="auto">
          <a:xfrm>
            <a:off x="1028700" y="3992563"/>
            <a:ext cx="1016000" cy="152400"/>
          </a:xfrm>
          <a:prstGeom prst="rect">
            <a:avLst/>
          </a:prstGeom>
          <a:noFill/>
          <a:ln w="9525">
            <a:noFill/>
            <a:miter lim="800000"/>
          </a:ln>
        </p:spPr>
        <p:txBody>
          <a:bodyPr wrap="none" lIns="0" tIns="0" rIns="0" bIns="0">
            <a:spAutoFit/>
          </a:bodyPr>
          <a:lstStyle/>
          <a:p>
            <a:r>
              <a:rPr lang="en-US" altLang="zh-CN">
                <a:solidFill>
                  <a:schemeClr val="bg2"/>
                </a:solidFill>
                <a:ea typeface="宋体" panose="02010600030101010101" pitchFamily="2" charset="-122"/>
              </a:rPr>
              <a:t>students to select </a:t>
            </a:r>
            <a:endParaRPr lang="en-US" altLang="zh-CN">
              <a:solidFill>
                <a:schemeClr val="bg2"/>
              </a:solidFill>
              <a:ea typeface="宋体" panose="02010600030101010101" pitchFamily="2" charset="-122"/>
            </a:endParaRPr>
          </a:p>
        </p:txBody>
      </p:sp>
      <p:sp>
        <p:nvSpPr>
          <p:cNvPr id="407900" name="Rectangle 348"/>
          <p:cNvSpPr>
            <a:spLocks noChangeArrowheads="1"/>
          </p:cNvSpPr>
          <p:nvPr/>
        </p:nvSpPr>
        <p:spPr bwMode="auto">
          <a:xfrm>
            <a:off x="1028700" y="4124325"/>
            <a:ext cx="484188" cy="152400"/>
          </a:xfrm>
          <a:prstGeom prst="rect">
            <a:avLst/>
          </a:prstGeom>
          <a:noFill/>
          <a:ln w="9525">
            <a:noFill/>
            <a:miter lim="800000"/>
          </a:ln>
        </p:spPr>
        <p:txBody>
          <a:bodyPr wrap="none" lIns="0" tIns="0" rIns="0" bIns="0">
            <a:spAutoFit/>
          </a:bodyPr>
          <a:lstStyle/>
          <a:p>
            <a:r>
              <a:rPr lang="en-US" altLang="zh-CN">
                <a:solidFill>
                  <a:schemeClr val="bg2"/>
                </a:solidFill>
                <a:ea typeface="宋体" panose="02010600030101010101" pitchFamily="2" charset="-122"/>
              </a:rPr>
              <a:t>offerings</a:t>
            </a:r>
            <a:endParaRPr lang="en-US" altLang="zh-CN">
              <a:solidFill>
                <a:schemeClr val="bg2"/>
              </a:solidFill>
              <a:ea typeface="宋体" panose="02010600030101010101" pitchFamily="2" charset="-122"/>
            </a:endParaRPr>
          </a:p>
        </p:txBody>
      </p:sp>
      <p:sp>
        <p:nvSpPr>
          <p:cNvPr id="407906" name="Line 354"/>
          <p:cNvSpPr>
            <a:spLocks noChangeShapeType="1"/>
          </p:cNvSpPr>
          <p:nvPr/>
        </p:nvSpPr>
        <p:spPr bwMode="auto">
          <a:xfrm>
            <a:off x="5768975" y="2922588"/>
            <a:ext cx="1155700" cy="0"/>
          </a:xfrm>
          <a:prstGeom prst="line">
            <a:avLst/>
          </a:prstGeom>
          <a:noFill/>
          <a:ln w="0">
            <a:solidFill>
              <a:srgbClr val="99CCFF"/>
            </a:solidFill>
            <a:round/>
            <a:tailEnd type="triangle" w="med" len="med"/>
          </a:ln>
        </p:spPr>
        <p:txBody>
          <a:bodyPr/>
          <a:lstStyle/>
          <a:p>
            <a:endParaRPr lang="en-US"/>
          </a:p>
        </p:txBody>
      </p:sp>
      <p:sp>
        <p:nvSpPr>
          <p:cNvPr id="407909" name="Rectangle 357"/>
          <p:cNvSpPr>
            <a:spLocks noChangeArrowheads="1"/>
          </p:cNvSpPr>
          <p:nvPr/>
        </p:nvSpPr>
        <p:spPr bwMode="auto">
          <a:xfrm>
            <a:off x="5846763" y="2730500"/>
            <a:ext cx="1473200" cy="152400"/>
          </a:xfrm>
          <a:prstGeom prst="rect">
            <a:avLst/>
          </a:prstGeom>
          <a:noFill/>
          <a:ln w="9525">
            <a:noFill/>
            <a:miter lim="800000"/>
          </a:ln>
        </p:spPr>
        <p:txBody>
          <a:bodyPr wrap="none" lIns="0" tIns="0" rIns="0" bIns="0">
            <a:spAutoFit/>
          </a:bodyPr>
          <a:lstStyle/>
          <a:p>
            <a:r>
              <a:rPr lang="en-US" altLang="zh-CN">
                <a:ea typeface="宋体" panose="02010600030101010101" pitchFamily="2" charset="-122"/>
              </a:rPr>
              <a:t>4: // get course offerings( )</a:t>
            </a:r>
            <a:endParaRPr lang="en-US" altLang="zh-CN">
              <a:ea typeface="宋体" panose="02010600030101010101" pitchFamily="2" charset="-122"/>
            </a:endParaRPr>
          </a:p>
        </p:txBody>
      </p:sp>
      <p:grpSp>
        <p:nvGrpSpPr>
          <p:cNvPr id="407920" name="Group 368"/>
          <p:cNvGrpSpPr/>
          <p:nvPr/>
        </p:nvGrpSpPr>
        <p:grpSpPr bwMode="auto">
          <a:xfrm>
            <a:off x="2720975" y="1120775"/>
            <a:ext cx="592138" cy="369888"/>
            <a:chOff x="3073" y="500"/>
            <a:chExt cx="373" cy="233"/>
          </a:xfrm>
        </p:grpSpPr>
        <p:sp>
          <p:nvSpPr>
            <p:cNvPr id="407921" name="Oval 369"/>
            <p:cNvSpPr>
              <a:spLocks noChangeArrowheads="1"/>
            </p:cNvSpPr>
            <p:nvPr/>
          </p:nvSpPr>
          <p:spPr bwMode="auto">
            <a:xfrm>
              <a:off x="3205" y="500"/>
              <a:ext cx="241" cy="233"/>
            </a:xfrm>
            <a:prstGeom prst="ellipse">
              <a:avLst/>
            </a:prstGeom>
            <a:noFill/>
            <a:ln w="0">
              <a:solidFill>
                <a:srgbClr val="99CCFF"/>
              </a:solidFill>
              <a:round/>
            </a:ln>
          </p:spPr>
          <p:txBody>
            <a:bodyPr/>
            <a:lstStyle/>
            <a:p>
              <a:endParaRPr lang="en-US"/>
            </a:p>
          </p:txBody>
        </p:sp>
        <p:sp>
          <p:nvSpPr>
            <p:cNvPr id="407922" name="Line 370"/>
            <p:cNvSpPr>
              <a:spLocks noChangeShapeType="1"/>
            </p:cNvSpPr>
            <p:nvPr/>
          </p:nvSpPr>
          <p:spPr bwMode="auto">
            <a:xfrm>
              <a:off x="3073" y="548"/>
              <a:ext cx="1" cy="130"/>
            </a:xfrm>
            <a:prstGeom prst="line">
              <a:avLst/>
            </a:prstGeom>
            <a:noFill/>
            <a:ln w="0">
              <a:solidFill>
                <a:srgbClr val="99CCFF"/>
              </a:solidFill>
              <a:round/>
            </a:ln>
          </p:spPr>
          <p:txBody>
            <a:bodyPr/>
            <a:lstStyle/>
            <a:p>
              <a:endParaRPr lang="en-US"/>
            </a:p>
          </p:txBody>
        </p:sp>
        <p:sp>
          <p:nvSpPr>
            <p:cNvPr id="407923" name="Line 371"/>
            <p:cNvSpPr>
              <a:spLocks noChangeShapeType="1"/>
            </p:cNvSpPr>
            <p:nvPr/>
          </p:nvSpPr>
          <p:spPr bwMode="auto">
            <a:xfrm>
              <a:off x="3073" y="610"/>
              <a:ext cx="132" cy="1"/>
            </a:xfrm>
            <a:prstGeom prst="line">
              <a:avLst/>
            </a:prstGeom>
            <a:noFill/>
            <a:ln w="0">
              <a:solidFill>
                <a:srgbClr val="99CCFF"/>
              </a:solidFill>
              <a:round/>
            </a:ln>
          </p:spPr>
          <p:txBody>
            <a:bodyPr/>
            <a:lstStyle/>
            <a:p>
              <a:endParaRPr lang="en-US"/>
            </a:p>
          </p:txBody>
        </p:sp>
      </p:grpSp>
      <p:sp>
        <p:nvSpPr>
          <p:cNvPr id="407926" name="Line 374"/>
          <p:cNvSpPr>
            <a:spLocks noChangeShapeType="1"/>
          </p:cNvSpPr>
          <p:nvPr/>
        </p:nvSpPr>
        <p:spPr bwMode="auto">
          <a:xfrm>
            <a:off x="1584325" y="4486275"/>
            <a:ext cx="0" cy="1290638"/>
          </a:xfrm>
          <a:prstGeom prst="line">
            <a:avLst/>
          </a:prstGeom>
          <a:noFill/>
          <a:ln w="0">
            <a:solidFill>
              <a:srgbClr val="99CCFF"/>
            </a:solidFill>
            <a:prstDash val="dash"/>
            <a:round/>
          </a:ln>
        </p:spPr>
        <p:txBody>
          <a:bodyPr/>
          <a:lstStyle/>
          <a:p>
            <a:endParaRPr lang="en-US"/>
          </a:p>
        </p:txBody>
      </p:sp>
      <p:sp>
        <p:nvSpPr>
          <p:cNvPr id="407932" name="Line 380"/>
          <p:cNvSpPr>
            <a:spLocks noChangeShapeType="1"/>
          </p:cNvSpPr>
          <p:nvPr/>
        </p:nvSpPr>
        <p:spPr bwMode="auto">
          <a:xfrm>
            <a:off x="3040063" y="4332288"/>
            <a:ext cx="0" cy="1439862"/>
          </a:xfrm>
          <a:prstGeom prst="line">
            <a:avLst/>
          </a:prstGeom>
          <a:noFill/>
          <a:ln w="0">
            <a:solidFill>
              <a:srgbClr val="99CCFF"/>
            </a:solidFill>
            <a:prstDash val="dash"/>
            <a:round/>
          </a:ln>
        </p:spPr>
        <p:txBody>
          <a:bodyPr/>
          <a:lstStyle/>
          <a:p>
            <a:endParaRPr lang="en-US"/>
          </a:p>
        </p:txBody>
      </p:sp>
      <p:sp>
        <p:nvSpPr>
          <p:cNvPr id="407934" name="Line 382"/>
          <p:cNvSpPr>
            <a:spLocks noChangeShapeType="1"/>
          </p:cNvSpPr>
          <p:nvPr/>
        </p:nvSpPr>
        <p:spPr bwMode="auto">
          <a:xfrm>
            <a:off x="3040063" y="1885950"/>
            <a:ext cx="0" cy="322263"/>
          </a:xfrm>
          <a:prstGeom prst="line">
            <a:avLst/>
          </a:prstGeom>
          <a:noFill/>
          <a:ln w="0">
            <a:solidFill>
              <a:srgbClr val="99CCFF"/>
            </a:solidFill>
            <a:prstDash val="dash"/>
            <a:round/>
          </a:ln>
        </p:spPr>
        <p:txBody>
          <a:bodyPr/>
          <a:lstStyle/>
          <a:p>
            <a:endParaRPr lang="en-US"/>
          </a:p>
        </p:txBody>
      </p:sp>
      <p:sp>
        <p:nvSpPr>
          <p:cNvPr id="407936" name="Line 384"/>
          <p:cNvSpPr>
            <a:spLocks noChangeShapeType="1"/>
          </p:cNvSpPr>
          <p:nvPr/>
        </p:nvSpPr>
        <p:spPr bwMode="auto">
          <a:xfrm>
            <a:off x="4405313" y="1887538"/>
            <a:ext cx="0" cy="530225"/>
          </a:xfrm>
          <a:prstGeom prst="line">
            <a:avLst/>
          </a:prstGeom>
          <a:noFill/>
          <a:ln w="0">
            <a:solidFill>
              <a:srgbClr val="99CCFF"/>
            </a:solidFill>
            <a:prstDash val="dash"/>
            <a:round/>
          </a:ln>
        </p:spPr>
        <p:txBody>
          <a:bodyPr/>
          <a:lstStyle/>
          <a:p>
            <a:endParaRPr lang="en-US"/>
          </a:p>
        </p:txBody>
      </p:sp>
      <p:sp>
        <p:nvSpPr>
          <p:cNvPr id="407937" name="Line 385"/>
          <p:cNvSpPr>
            <a:spLocks noChangeShapeType="1"/>
          </p:cNvSpPr>
          <p:nvPr/>
        </p:nvSpPr>
        <p:spPr bwMode="auto">
          <a:xfrm>
            <a:off x="4408488" y="3405188"/>
            <a:ext cx="0" cy="2336800"/>
          </a:xfrm>
          <a:prstGeom prst="line">
            <a:avLst/>
          </a:prstGeom>
          <a:noFill/>
          <a:ln w="0">
            <a:solidFill>
              <a:srgbClr val="99CCFF"/>
            </a:solidFill>
            <a:prstDash val="dash"/>
            <a:round/>
          </a:ln>
        </p:spPr>
        <p:txBody>
          <a:bodyPr/>
          <a:lstStyle/>
          <a:p>
            <a:endParaRPr lang="en-US"/>
          </a:p>
        </p:txBody>
      </p:sp>
      <p:sp>
        <p:nvSpPr>
          <p:cNvPr id="407938" name="Line 386"/>
          <p:cNvSpPr>
            <a:spLocks noChangeShapeType="1"/>
          </p:cNvSpPr>
          <p:nvPr/>
        </p:nvSpPr>
        <p:spPr bwMode="auto">
          <a:xfrm>
            <a:off x="5721350" y="1890713"/>
            <a:ext cx="0" cy="781050"/>
          </a:xfrm>
          <a:prstGeom prst="line">
            <a:avLst/>
          </a:prstGeom>
          <a:noFill/>
          <a:ln w="0">
            <a:solidFill>
              <a:srgbClr val="99CCFF"/>
            </a:solidFill>
            <a:prstDash val="dash"/>
            <a:round/>
          </a:ln>
        </p:spPr>
        <p:txBody>
          <a:bodyPr/>
          <a:lstStyle/>
          <a:p>
            <a:endParaRPr lang="en-US"/>
          </a:p>
        </p:txBody>
      </p:sp>
      <p:sp>
        <p:nvSpPr>
          <p:cNvPr id="407944" name="Line 392"/>
          <p:cNvSpPr>
            <a:spLocks noChangeShapeType="1"/>
          </p:cNvSpPr>
          <p:nvPr/>
        </p:nvSpPr>
        <p:spPr bwMode="auto">
          <a:xfrm flipV="1">
            <a:off x="2287588" y="3255963"/>
            <a:ext cx="938212" cy="128587"/>
          </a:xfrm>
          <a:prstGeom prst="line">
            <a:avLst/>
          </a:prstGeom>
          <a:noFill/>
          <a:ln w="0">
            <a:solidFill>
              <a:srgbClr val="99CCFF"/>
            </a:solidFill>
            <a:prstDash val="sysDash"/>
            <a:round/>
          </a:ln>
        </p:spPr>
        <p:txBody>
          <a:bodyPr/>
          <a:lstStyle/>
          <a:p>
            <a:endParaRPr lang="en-US"/>
          </a:p>
        </p:txBody>
      </p:sp>
      <p:sp>
        <p:nvSpPr>
          <p:cNvPr id="407945" name="Line 393"/>
          <p:cNvSpPr>
            <a:spLocks noChangeShapeType="1"/>
          </p:cNvSpPr>
          <p:nvPr/>
        </p:nvSpPr>
        <p:spPr bwMode="auto">
          <a:xfrm flipV="1">
            <a:off x="2179638" y="4011613"/>
            <a:ext cx="1020762" cy="141287"/>
          </a:xfrm>
          <a:prstGeom prst="line">
            <a:avLst/>
          </a:prstGeom>
          <a:noFill/>
          <a:ln w="0">
            <a:solidFill>
              <a:srgbClr val="99CCFF"/>
            </a:solidFill>
            <a:prstDash val="sysDash"/>
            <a:round/>
          </a:ln>
        </p:spPr>
        <p:txBody>
          <a:bodyPr/>
          <a:lstStyle/>
          <a:p>
            <a:endParaRPr lang="en-US"/>
          </a:p>
        </p:txBody>
      </p:sp>
      <p:sp>
        <p:nvSpPr>
          <p:cNvPr id="407948" name="Line 396"/>
          <p:cNvSpPr>
            <a:spLocks noChangeShapeType="1"/>
          </p:cNvSpPr>
          <p:nvPr/>
        </p:nvSpPr>
        <p:spPr bwMode="auto">
          <a:xfrm flipV="1">
            <a:off x="1843088" y="2224088"/>
            <a:ext cx="404812" cy="284162"/>
          </a:xfrm>
          <a:prstGeom prst="line">
            <a:avLst/>
          </a:prstGeom>
          <a:noFill/>
          <a:ln w="0">
            <a:solidFill>
              <a:srgbClr val="99CCFF"/>
            </a:solidFill>
            <a:prstDash val="sysDash"/>
            <a:round/>
          </a:ln>
        </p:spPr>
        <p:txBody>
          <a:bodyPr/>
          <a:lstStyle/>
          <a:p>
            <a:endParaRPr lang="en-US"/>
          </a:p>
        </p:txBody>
      </p:sp>
      <p:grpSp>
        <p:nvGrpSpPr>
          <p:cNvPr id="407968" name="Group 416"/>
          <p:cNvGrpSpPr/>
          <p:nvPr/>
        </p:nvGrpSpPr>
        <p:grpSpPr bwMode="auto">
          <a:xfrm>
            <a:off x="876300" y="4972050"/>
            <a:ext cx="6886575" cy="739775"/>
            <a:chOff x="216" y="3132"/>
            <a:chExt cx="5358" cy="466"/>
          </a:xfrm>
        </p:grpSpPr>
        <p:sp>
          <p:nvSpPr>
            <p:cNvPr id="407959" name="Rectangle 407"/>
            <p:cNvSpPr>
              <a:spLocks noChangeArrowheads="1"/>
            </p:cNvSpPr>
            <p:nvPr/>
          </p:nvSpPr>
          <p:spPr bwMode="auto">
            <a:xfrm>
              <a:off x="216" y="3132"/>
              <a:ext cx="5358" cy="173"/>
            </a:xfrm>
            <a:prstGeom prst="rect">
              <a:avLst/>
            </a:prstGeom>
            <a:noFill/>
            <a:ln w="12700">
              <a:solidFill>
                <a:srgbClr val="00CCFF"/>
              </a:solidFill>
              <a:miter lim="800000"/>
            </a:ln>
            <a:effectLst/>
          </p:spPr>
          <p:txBody>
            <a:bodyPr wrap="none" lIns="107950" tIns="53975" rIns="107950" bIns="53975" anchor="ctr"/>
            <a:lstStyle/>
            <a:p>
              <a:endParaRPr lang="en-US"/>
            </a:p>
          </p:txBody>
        </p:sp>
        <p:sp>
          <p:nvSpPr>
            <p:cNvPr id="407960" name="Rectangle 408"/>
            <p:cNvSpPr>
              <a:spLocks noChangeArrowheads="1"/>
            </p:cNvSpPr>
            <p:nvPr/>
          </p:nvSpPr>
          <p:spPr bwMode="auto">
            <a:xfrm>
              <a:off x="216" y="3420"/>
              <a:ext cx="5358" cy="178"/>
            </a:xfrm>
            <a:prstGeom prst="rect">
              <a:avLst/>
            </a:prstGeom>
            <a:noFill/>
            <a:ln w="12700">
              <a:solidFill>
                <a:srgbClr val="00CCFF"/>
              </a:solidFill>
              <a:miter lim="800000"/>
            </a:ln>
            <a:effectLst/>
          </p:spPr>
          <p:txBody>
            <a:bodyPr wrap="none" lIns="107950" tIns="53975" rIns="107950" bIns="53975" anchor="ctr"/>
            <a:lstStyle/>
            <a:p>
              <a:endParaRPr lang="en-US"/>
            </a:p>
          </p:txBody>
        </p:sp>
      </p:grpSp>
      <p:sp>
        <p:nvSpPr>
          <p:cNvPr id="407961" name="Rectangle 409"/>
          <p:cNvSpPr>
            <a:spLocks noChangeArrowheads="1"/>
          </p:cNvSpPr>
          <p:nvPr/>
        </p:nvSpPr>
        <p:spPr bwMode="auto">
          <a:xfrm>
            <a:off x="3905250" y="5016500"/>
            <a:ext cx="1082675" cy="165100"/>
          </a:xfrm>
          <a:prstGeom prst="rect">
            <a:avLst/>
          </a:prstGeom>
          <a:noFill/>
          <a:ln w="9525">
            <a:noFill/>
            <a:miter lim="800000"/>
          </a:ln>
        </p:spPr>
        <p:txBody>
          <a:bodyPr wrap="none" lIns="0" tIns="0" rIns="0" bIns="0">
            <a:spAutoFit/>
          </a:bodyPr>
          <a:lstStyle/>
          <a:p>
            <a:pPr>
              <a:lnSpc>
                <a:spcPts val="1300"/>
              </a:lnSpc>
            </a:pPr>
            <a:r>
              <a:rPr lang="en-US" altLang="zh-CN" sz="1200">
                <a:solidFill>
                  <a:srgbClr val="00CCFF"/>
                </a:solidFill>
                <a:ea typeface="宋体" panose="02010600030101010101" pitchFamily="2" charset="-122"/>
              </a:rPr>
              <a:t>Select Offerings</a:t>
            </a:r>
            <a:endParaRPr lang="en-US" altLang="zh-CN" sz="1200">
              <a:solidFill>
                <a:srgbClr val="00CCFF"/>
              </a:solidFill>
              <a:latin typeface="ZapfHumnst BT" pitchFamily="34" charset="0"/>
              <a:ea typeface="宋体" panose="02010600030101010101" pitchFamily="2" charset="-122"/>
            </a:endParaRPr>
          </a:p>
        </p:txBody>
      </p:sp>
      <p:sp>
        <p:nvSpPr>
          <p:cNvPr id="407962" name="Rectangle 410"/>
          <p:cNvSpPr>
            <a:spLocks noChangeArrowheads="1"/>
          </p:cNvSpPr>
          <p:nvPr/>
        </p:nvSpPr>
        <p:spPr bwMode="auto">
          <a:xfrm>
            <a:off x="3905250" y="5483225"/>
            <a:ext cx="1147763" cy="165100"/>
          </a:xfrm>
          <a:prstGeom prst="rect">
            <a:avLst/>
          </a:prstGeom>
          <a:noFill/>
          <a:ln w="9525">
            <a:noFill/>
            <a:miter lim="800000"/>
          </a:ln>
        </p:spPr>
        <p:txBody>
          <a:bodyPr wrap="none" lIns="0" tIns="0" rIns="0" bIns="0">
            <a:spAutoFit/>
          </a:bodyPr>
          <a:lstStyle/>
          <a:p>
            <a:pPr>
              <a:lnSpc>
                <a:spcPts val="1300"/>
              </a:lnSpc>
            </a:pPr>
            <a:r>
              <a:rPr lang="en-US" altLang="zh-CN" sz="1200">
                <a:solidFill>
                  <a:srgbClr val="00CCFF"/>
                </a:solidFill>
                <a:ea typeface="宋体" panose="02010600030101010101" pitchFamily="2" charset="-122"/>
              </a:rPr>
              <a:t>Submit Schedule</a:t>
            </a:r>
            <a:endParaRPr lang="en-US" altLang="zh-CN" sz="1200">
              <a:solidFill>
                <a:srgbClr val="00CCFF"/>
              </a:solidFill>
              <a:latin typeface="ZapfHumnst BT" pitchFamily="34" charset="0"/>
              <a:ea typeface="宋体" panose="02010600030101010101" pitchFamily="2" charset="-122"/>
            </a:endParaRPr>
          </a:p>
        </p:txBody>
      </p:sp>
      <p:sp>
        <p:nvSpPr>
          <p:cNvPr id="407963" name="Freeform 411"/>
          <p:cNvSpPr/>
          <p:nvPr/>
        </p:nvSpPr>
        <p:spPr bwMode="auto">
          <a:xfrm>
            <a:off x="876300" y="4972050"/>
            <a:ext cx="204788" cy="200025"/>
          </a:xfrm>
          <a:custGeom>
            <a:avLst/>
            <a:gdLst/>
            <a:ahLst/>
            <a:cxnLst>
              <a:cxn ang="0">
                <a:pos x="0" y="126"/>
              </a:cxn>
              <a:cxn ang="0">
                <a:pos x="0" y="0"/>
              </a:cxn>
              <a:cxn ang="0">
                <a:pos x="129" y="0"/>
              </a:cxn>
              <a:cxn ang="0">
                <a:pos x="129" y="69"/>
              </a:cxn>
              <a:cxn ang="0">
                <a:pos x="96" y="126"/>
              </a:cxn>
              <a:cxn ang="0">
                <a:pos x="0" y="126"/>
              </a:cxn>
            </a:cxnLst>
            <a:rect l="0" t="0" r="r" b="b"/>
            <a:pathLst>
              <a:path w="129" h="126">
                <a:moveTo>
                  <a:pt x="0" y="126"/>
                </a:moveTo>
                <a:lnTo>
                  <a:pt x="0" y="0"/>
                </a:lnTo>
                <a:lnTo>
                  <a:pt x="129" y="0"/>
                </a:lnTo>
                <a:lnTo>
                  <a:pt x="129" y="69"/>
                </a:lnTo>
                <a:lnTo>
                  <a:pt x="96" y="126"/>
                </a:lnTo>
                <a:lnTo>
                  <a:pt x="0" y="126"/>
                </a:lnTo>
                <a:close/>
              </a:path>
            </a:pathLst>
          </a:custGeom>
          <a:noFill/>
          <a:ln w="12700" cap="flat" cmpd="sng">
            <a:solidFill>
              <a:srgbClr val="00CCFF"/>
            </a:solidFill>
            <a:prstDash val="solid"/>
            <a:round/>
          </a:ln>
          <a:effectLst/>
        </p:spPr>
        <p:txBody>
          <a:bodyPr lIns="107950" tIns="53975" rIns="107950" bIns="53975"/>
          <a:lstStyle/>
          <a:p>
            <a:endParaRPr lang="en-US"/>
          </a:p>
        </p:txBody>
      </p:sp>
      <p:sp>
        <p:nvSpPr>
          <p:cNvPr id="407964" name="Rectangle 412"/>
          <p:cNvSpPr>
            <a:spLocks noChangeArrowheads="1"/>
          </p:cNvSpPr>
          <p:nvPr/>
        </p:nvSpPr>
        <p:spPr bwMode="auto">
          <a:xfrm>
            <a:off x="895350" y="4983163"/>
            <a:ext cx="147638" cy="165100"/>
          </a:xfrm>
          <a:prstGeom prst="rect">
            <a:avLst/>
          </a:prstGeom>
          <a:noFill/>
          <a:ln w="9525">
            <a:noFill/>
            <a:miter lim="800000"/>
          </a:ln>
        </p:spPr>
        <p:txBody>
          <a:bodyPr wrap="none" lIns="0" tIns="0" rIns="0" bIns="0">
            <a:spAutoFit/>
          </a:bodyPr>
          <a:lstStyle/>
          <a:p>
            <a:pPr>
              <a:lnSpc>
                <a:spcPts val="1300"/>
              </a:lnSpc>
            </a:pPr>
            <a:r>
              <a:rPr lang="en-US" altLang="zh-CN">
                <a:solidFill>
                  <a:srgbClr val="00CCFF"/>
                </a:solidFill>
                <a:ea typeface="宋体" panose="02010600030101010101" pitchFamily="2" charset="-122"/>
              </a:rPr>
              <a:t>ref</a:t>
            </a:r>
            <a:endParaRPr lang="en-US" altLang="zh-CN">
              <a:solidFill>
                <a:srgbClr val="00CCFF"/>
              </a:solidFill>
              <a:latin typeface="ZapfHumnst BT" pitchFamily="34" charset="0"/>
              <a:ea typeface="宋体" panose="02010600030101010101" pitchFamily="2" charset="-122"/>
            </a:endParaRPr>
          </a:p>
        </p:txBody>
      </p:sp>
      <p:sp>
        <p:nvSpPr>
          <p:cNvPr id="407965" name="Freeform 413"/>
          <p:cNvSpPr/>
          <p:nvPr/>
        </p:nvSpPr>
        <p:spPr bwMode="auto">
          <a:xfrm>
            <a:off x="876300" y="5429250"/>
            <a:ext cx="204788" cy="200025"/>
          </a:xfrm>
          <a:custGeom>
            <a:avLst/>
            <a:gdLst/>
            <a:ahLst/>
            <a:cxnLst>
              <a:cxn ang="0">
                <a:pos x="0" y="126"/>
              </a:cxn>
              <a:cxn ang="0">
                <a:pos x="0" y="0"/>
              </a:cxn>
              <a:cxn ang="0">
                <a:pos x="129" y="0"/>
              </a:cxn>
              <a:cxn ang="0">
                <a:pos x="129" y="69"/>
              </a:cxn>
              <a:cxn ang="0">
                <a:pos x="96" y="126"/>
              </a:cxn>
              <a:cxn ang="0">
                <a:pos x="0" y="126"/>
              </a:cxn>
            </a:cxnLst>
            <a:rect l="0" t="0" r="r" b="b"/>
            <a:pathLst>
              <a:path w="129" h="126">
                <a:moveTo>
                  <a:pt x="0" y="126"/>
                </a:moveTo>
                <a:lnTo>
                  <a:pt x="0" y="0"/>
                </a:lnTo>
                <a:lnTo>
                  <a:pt x="129" y="0"/>
                </a:lnTo>
                <a:lnTo>
                  <a:pt x="129" y="69"/>
                </a:lnTo>
                <a:lnTo>
                  <a:pt x="96" y="126"/>
                </a:lnTo>
                <a:lnTo>
                  <a:pt x="0" y="126"/>
                </a:lnTo>
                <a:close/>
              </a:path>
            </a:pathLst>
          </a:custGeom>
          <a:noFill/>
          <a:ln w="12700" cap="flat" cmpd="sng">
            <a:solidFill>
              <a:srgbClr val="00CCFF"/>
            </a:solidFill>
            <a:prstDash val="solid"/>
            <a:round/>
          </a:ln>
          <a:effectLst/>
        </p:spPr>
        <p:txBody>
          <a:bodyPr lIns="107950" tIns="53975" rIns="107950" bIns="53975"/>
          <a:lstStyle/>
          <a:p>
            <a:endParaRPr lang="en-US"/>
          </a:p>
        </p:txBody>
      </p:sp>
      <p:sp>
        <p:nvSpPr>
          <p:cNvPr id="407966" name="Rectangle 414"/>
          <p:cNvSpPr>
            <a:spLocks noChangeArrowheads="1"/>
          </p:cNvSpPr>
          <p:nvPr/>
        </p:nvSpPr>
        <p:spPr bwMode="auto">
          <a:xfrm>
            <a:off x="895350" y="5440363"/>
            <a:ext cx="147638" cy="165100"/>
          </a:xfrm>
          <a:prstGeom prst="rect">
            <a:avLst/>
          </a:prstGeom>
          <a:noFill/>
          <a:ln w="9525">
            <a:noFill/>
            <a:miter lim="800000"/>
          </a:ln>
        </p:spPr>
        <p:txBody>
          <a:bodyPr wrap="none" lIns="0" tIns="0" rIns="0" bIns="0">
            <a:spAutoFit/>
          </a:bodyPr>
          <a:lstStyle/>
          <a:p>
            <a:pPr>
              <a:lnSpc>
                <a:spcPts val="1300"/>
              </a:lnSpc>
            </a:pPr>
            <a:r>
              <a:rPr lang="en-US" altLang="zh-CN">
                <a:solidFill>
                  <a:srgbClr val="00CCFF"/>
                </a:solidFill>
                <a:ea typeface="宋体" panose="02010600030101010101" pitchFamily="2" charset="-122"/>
              </a:rPr>
              <a:t>ref</a:t>
            </a:r>
            <a:endParaRPr lang="en-US" altLang="zh-CN">
              <a:solidFill>
                <a:srgbClr val="00CCFF"/>
              </a:solidFill>
              <a:latin typeface="ZapfHumnst BT"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1651" name="Text Box 3"/>
          <p:cNvSpPr txBox="1">
            <a:spLocks noChangeArrowheads="1"/>
          </p:cNvSpPr>
          <p:nvPr/>
        </p:nvSpPr>
        <p:spPr bwMode="auto">
          <a:xfrm>
            <a:off x="3487738" y="3635375"/>
            <a:ext cx="2349500" cy="274638"/>
          </a:xfrm>
          <a:prstGeom prst="rect">
            <a:avLst/>
          </a:prstGeom>
          <a:noFill/>
          <a:ln w="28575">
            <a:noFill/>
            <a:miter lim="800000"/>
            <a:headEnd type="none" w="sm" len="sm"/>
            <a:tailEnd type="none" w="lg" len="lg"/>
          </a:ln>
          <a:effectLst/>
        </p:spPr>
        <p:txBody>
          <a:bodyPr lIns="0" tIns="0" rIns="0" bIns="0">
            <a:spAutoFit/>
          </a:bodyPr>
          <a:lstStyle/>
          <a:p>
            <a:pPr marL="287655" indent="-287655"/>
            <a:r>
              <a:rPr lang="en-US" altLang="zh-CN" sz="1800">
                <a:ea typeface="宋体" panose="02010600030101010101" pitchFamily="2" charset="-122"/>
              </a:rPr>
              <a:t>PerformResponsibility</a:t>
            </a:r>
            <a:endParaRPr lang="en-US" altLang="zh-CN" sz="1800">
              <a:ea typeface="宋体" panose="02010600030101010101" pitchFamily="2" charset="-122"/>
            </a:endParaRPr>
          </a:p>
        </p:txBody>
      </p:sp>
      <p:sp>
        <p:nvSpPr>
          <p:cNvPr id="411653" name="Text Box 5"/>
          <p:cNvSpPr txBox="1">
            <a:spLocks noChangeArrowheads="1"/>
          </p:cNvSpPr>
          <p:nvPr/>
        </p:nvSpPr>
        <p:spPr bwMode="auto">
          <a:xfrm>
            <a:off x="1320800" y="1749425"/>
            <a:ext cx="1308100" cy="274638"/>
          </a:xfrm>
          <a:prstGeom prst="rect">
            <a:avLst/>
          </a:prstGeom>
          <a:noFill/>
          <a:ln w="28575">
            <a:noFill/>
            <a:miter lim="800000"/>
            <a:headEnd type="none" w="sm" len="sm"/>
            <a:tailEnd type="none" w="lg" len="lg"/>
          </a:ln>
          <a:effectLst/>
        </p:spPr>
        <p:txBody>
          <a:bodyPr wrap="none" lIns="0" tIns="0" rIns="0" bIns="0">
            <a:spAutoFit/>
          </a:bodyPr>
          <a:lstStyle/>
          <a:p>
            <a:r>
              <a:rPr lang="en-US" altLang="zh-CN" sz="1800" i="1">
                <a:solidFill>
                  <a:srgbClr val="00CCFF"/>
                </a:solidFill>
                <a:ea typeface="宋体" panose="02010600030101010101" pitchFamily="2" charset="-122"/>
              </a:rPr>
              <a:t>Client Object</a:t>
            </a:r>
            <a:endParaRPr lang="en-US" altLang="zh-CN" sz="1800" i="1">
              <a:solidFill>
                <a:srgbClr val="00CCFF"/>
              </a:solidFill>
              <a:ea typeface="宋体" panose="02010600030101010101" pitchFamily="2" charset="-122"/>
            </a:endParaRPr>
          </a:p>
        </p:txBody>
      </p:sp>
      <p:sp>
        <p:nvSpPr>
          <p:cNvPr id="411654" name="Text Box 6"/>
          <p:cNvSpPr txBox="1">
            <a:spLocks noChangeArrowheads="1"/>
          </p:cNvSpPr>
          <p:nvPr/>
        </p:nvSpPr>
        <p:spPr bwMode="auto">
          <a:xfrm>
            <a:off x="5757863" y="1749425"/>
            <a:ext cx="1562100" cy="274638"/>
          </a:xfrm>
          <a:prstGeom prst="rect">
            <a:avLst/>
          </a:prstGeom>
          <a:noFill/>
          <a:ln w="28575">
            <a:noFill/>
            <a:miter lim="800000"/>
            <a:headEnd type="none" w="sm" len="sm"/>
            <a:tailEnd type="none" w="lg" len="lg"/>
          </a:ln>
          <a:effectLst/>
        </p:spPr>
        <p:txBody>
          <a:bodyPr wrap="none" lIns="0" tIns="0" rIns="0" bIns="0">
            <a:spAutoFit/>
          </a:bodyPr>
          <a:lstStyle/>
          <a:p>
            <a:r>
              <a:rPr lang="en-US" altLang="zh-CN" sz="1800" i="1">
                <a:solidFill>
                  <a:srgbClr val="00CCFF"/>
                </a:solidFill>
                <a:ea typeface="宋体" panose="02010600030101010101" pitchFamily="2" charset="-122"/>
              </a:rPr>
              <a:t>Supplier Object</a:t>
            </a:r>
            <a:endParaRPr lang="en-US" altLang="zh-CN" sz="1800" i="1">
              <a:solidFill>
                <a:srgbClr val="00CCFF"/>
              </a:solidFill>
              <a:ea typeface="宋体" panose="02010600030101010101" pitchFamily="2" charset="-122"/>
            </a:endParaRPr>
          </a:p>
        </p:txBody>
      </p:sp>
      <p:sp>
        <p:nvSpPr>
          <p:cNvPr id="411656" name="Line 8"/>
          <p:cNvSpPr>
            <a:spLocks noChangeShapeType="1"/>
          </p:cNvSpPr>
          <p:nvPr/>
        </p:nvSpPr>
        <p:spPr bwMode="auto">
          <a:xfrm>
            <a:off x="6578600" y="2089150"/>
            <a:ext cx="0" cy="911225"/>
          </a:xfrm>
          <a:prstGeom prst="line">
            <a:avLst/>
          </a:prstGeom>
          <a:noFill/>
          <a:ln w="28575">
            <a:solidFill>
              <a:schemeClr val="hlink"/>
            </a:solidFill>
            <a:round/>
            <a:headEnd type="none" w="sm" len="sm"/>
            <a:tailEnd type="triangle" w="med" len="med"/>
          </a:ln>
          <a:effectLst/>
        </p:spPr>
        <p:txBody>
          <a:bodyPr wrap="none" lIns="0" tIns="0" rIns="0" bIns="0" anchor="ctr"/>
          <a:lstStyle/>
          <a:p>
            <a:endParaRPr lang="en-US"/>
          </a:p>
        </p:txBody>
      </p:sp>
      <p:sp>
        <p:nvSpPr>
          <p:cNvPr id="411657" name="Text Box 9"/>
          <p:cNvSpPr txBox="1">
            <a:spLocks noChangeArrowheads="1"/>
          </p:cNvSpPr>
          <p:nvPr/>
        </p:nvSpPr>
        <p:spPr bwMode="auto">
          <a:xfrm>
            <a:off x="4198938" y="5030788"/>
            <a:ext cx="927100" cy="274637"/>
          </a:xfrm>
          <a:prstGeom prst="rect">
            <a:avLst/>
          </a:prstGeom>
          <a:noFill/>
          <a:ln w="28575">
            <a:noFill/>
            <a:miter lim="800000"/>
            <a:headEnd type="none" w="sm" len="sm"/>
            <a:tailEnd type="none" w="lg" len="lg"/>
          </a:ln>
          <a:effectLst/>
        </p:spPr>
        <p:txBody>
          <a:bodyPr wrap="none" lIns="0" tIns="0" rIns="0" bIns="0">
            <a:spAutoFit/>
          </a:bodyPr>
          <a:lstStyle/>
          <a:p>
            <a:r>
              <a:rPr lang="en-US" altLang="zh-CN" sz="1800" i="1">
                <a:solidFill>
                  <a:srgbClr val="00CCFF"/>
                </a:solidFill>
                <a:ea typeface="宋体" panose="02010600030101010101" pitchFamily="2" charset="-122"/>
              </a:rPr>
              <a:t>Message</a:t>
            </a:r>
            <a:endParaRPr lang="en-US" altLang="zh-CN" sz="1800" i="1">
              <a:solidFill>
                <a:srgbClr val="00CCFF"/>
              </a:solidFill>
              <a:ea typeface="宋体" panose="02010600030101010101" pitchFamily="2" charset="-122"/>
            </a:endParaRPr>
          </a:p>
        </p:txBody>
      </p:sp>
      <p:sp>
        <p:nvSpPr>
          <p:cNvPr id="411658" name="Line 10"/>
          <p:cNvSpPr>
            <a:spLocks noChangeShapeType="1"/>
          </p:cNvSpPr>
          <p:nvPr/>
        </p:nvSpPr>
        <p:spPr bwMode="auto">
          <a:xfrm flipV="1">
            <a:off x="4664075" y="4000500"/>
            <a:ext cx="0" cy="990600"/>
          </a:xfrm>
          <a:prstGeom prst="line">
            <a:avLst/>
          </a:prstGeom>
          <a:noFill/>
          <a:ln w="28575">
            <a:solidFill>
              <a:schemeClr val="hlink"/>
            </a:solidFill>
            <a:round/>
            <a:headEnd type="none" w="sm" len="sm"/>
            <a:tailEnd type="triangle" w="med" len="med"/>
          </a:ln>
          <a:effectLst/>
        </p:spPr>
        <p:txBody>
          <a:bodyPr wrap="none" lIns="0" tIns="0" rIns="0" bIns="0" anchor="ctr"/>
          <a:lstStyle/>
          <a:p>
            <a:endParaRPr lang="en-US"/>
          </a:p>
        </p:txBody>
      </p:sp>
      <p:sp>
        <p:nvSpPr>
          <p:cNvPr id="411659" name="Text Box 11"/>
          <p:cNvSpPr txBox="1">
            <a:spLocks noChangeArrowheads="1"/>
          </p:cNvSpPr>
          <p:nvPr/>
        </p:nvSpPr>
        <p:spPr bwMode="auto">
          <a:xfrm>
            <a:off x="3940175" y="1749425"/>
            <a:ext cx="419100" cy="274638"/>
          </a:xfrm>
          <a:prstGeom prst="rect">
            <a:avLst/>
          </a:prstGeom>
          <a:noFill/>
          <a:ln w="28575">
            <a:noFill/>
            <a:miter lim="800000"/>
            <a:headEnd type="none" w="sm" len="sm"/>
            <a:tailEnd type="none" w="lg" len="lg"/>
          </a:ln>
          <a:effectLst/>
        </p:spPr>
        <p:txBody>
          <a:bodyPr wrap="none" lIns="0" tIns="0" rIns="0" bIns="0">
            <a:spAutoFit/>
          </a:bodyPr>
          <a:lstStyle/>
          <a:p>
            <a:r>
              <a:rPr lang="en-US" altLang="zh-CN" sz="1800" i="1">
                <a:solidFill>
                  <a:srgbClr val="00CCFF"/>
                </a:solidFill>
                <a:ea typeface="宋体" panose="02010600030101010101" pitchFamily="2" charset="-122"/>
              </a:rPr>
              <a:t>Link</a:t>
            </a:r>
            <a:endParaRPr lang="en-US" altLang="zh-CN" sz="1800" i="1">
              <a:solidFill>
                <a:srgbClr val="00CCFF"/>
              </a:solidFill>
              <a:ea typeface="宋体" panose="02010600030101010101" pitchFamily="2" charset="-122"/>
            </a:endParaRPr>
          </a:p>
        </p:txBody>
      </p:sp>
      <p:grpSp>
        <p:nvGrpSpPr>
          <p:cNvPr id="411661" name="Group 13"/>
          <p:cNvGrpSpPr/>
          <p:nvPr/>
        </p:nvGrpSpPr>
        <p:grpSpPr bwMode="auto">
          <a:xfrm>
            <a:off x="1301750" y="3086100"/>
            <a:ext cx="1390650" cy="457200"/>
            <a:chOff x="2784" y="2832"/>
            <a:chExt cx="1056" cy="240"/>
          </a:xfrm>
        </p:grpSpPr>
        <p:sp>
          <p:nvSpPr>
            <p:cNvPr id="411662" name="Rectangle 14"/>
            <p:cNvSpPr>
              <a:spLocks noChangeArrowheads="1"/>
            </p:cNvSpPr>
            <p:nvPr/>
          </p:nvSpPr>
          <p:spPr bwMode="auto">
            <a:xfrm>
              <a:off x="2784" y="2832"/>
              <a:ext cx="1056" cy="240"/>
            </a:xfrm>
            <a:prstGeom prst="rect">
              <a:avLst/>
            </a:prstGeom>
            <a:noFill/>
            <a:ln w="28575">
              <a:solidFill>
                <a:schemeClr val="tx1"/>
              </a:solidFill>
              <a:miter lim="800000"/>
              <a:headEnd type="none" w="sm" len="sm"/>
              <a:tailEnd type="none" w="lg" len="lg"/>
            </a:ln>
            <a:effectLst/>
          </p:spPr>
          <p:txBody>
            <a:bodyPr lIns="0" tIns="0" rIns="0" bIns="0" anchor="ctr">
              <a:spAutoFit/>
            </a:bodyPr>
            <a:lstStyle/>
            <a:p>
              <a:endParaRPr lang="en-US"/>
            </a:p>
          </p:txBody>
        </p:sp>
        <p:sp>
          <p:nvSpPr>
            <p:cNvPr id="411663" name="Text Box 15"/>
            <p:cNvSpPr txBox="1">
              <a:spLocks noChangeArrowheads="1"/>
            </p:cNvSpPr>
            <p:nvPr/>
          </p:nvSpPr>
          <p:spPr bwMode="auto">
            <a:xfrm>
              <a:off x="3066" y="2869"/>
              <a:ext cx="492" cy="144"/>
            </a:xfrm>
            <a:prstGeom prst="rect">
              <a:avLst/>
            </a:prstGeom>
            <a:noFill/>
            <a:ln w="28575">
              <a:noFill/>
              <a:miter lim="800000"/>
              <a:headEnd type="none" w="sm" len="sm"/>
              <a:tailEnd type="none" w="lg" len="lg"/>
            </a:ln>
            <a:effectLst/>
          </p:spPr>
          <p:txBody>
            <a:bodyPr wrap="none" lIns="0" tIns="0" rIns="0" bIns="0">
              <a:spAutoFit/>
            </a:bodyPr>
            <a:lstStyle/>
            <a:p>
              <a:pPr algn="ctr"/>
              <a:r>
                <a:rPr lang="en-US" altLang="zh-CN" sz="1800" u="sng">
                  <a:ea typeface="宋体" panose="02010600030101010101" pitchFamily="2" charset="-122"/>
                </a:rPr>
                <a:t>:Client</a:t>
              </a:r>
              <a:endParaRPr lang="en-US" altLang="zh-CN" sz="1800" u="sng">
                <a:ea typeface="宋体" panose="02010600030101010101" pitchFamily="2" charset="-122"/>
              </a:endParaRPr>
            </a:p>
          </p:txBody>
        </p:sp>
      </p:grpSp>
      <p:grpSp>
        <p:nvGrpSpPr>
          <p:cNvPr id="411664" name="Group 16"/>
          <p:cNvGrpSpPr/>
          <p:nvPr/>
        </p:nvGrpSpPr>
        <p:grpSpPr bwMode="auto">
          <a:xfrm>
            <a:off x="6273800" y="3086100"/>
            <a:ext cx="1390650" cy="457200"/>
            <a:chOff x="2784" y="2832"/>
            <a:chExt cx="1056" cy="240"/>
          </a:xfrm>
        </p:grpSpPr>
        <p:sp>
          <p:nvSpPr>
            <p:cNvPr id="411665" name="Rectangle 17"/>
            <p:cNvSpPr>
              <a:spLocks noChangeArrowheads="1"/>
            </p:cNvSpPr>
            <p:nvPr/>
          </p:nvSpPr>
          <p:spPr bwMode="auto">
            <a:xfrm>
              <a:off x="2784" y="2832"/>
              <a:ext cx="1056" cy="240"/>
            </a:xfrm>
            <a:prstGeom prst="rect">
              <a:avLst/>
            </a:prstGeom>
            <a:noFill/>
            <a:ln w="28575">
              <a:solidFill>
                <a:schemeClr val="tx1"/>
              </a:solidFill>
              <a:miter lim="800000"/>
              <a:headEnd type="none" w="sm" len="sm"/>
              <a:tailEnd type="none" w="lg" len="lg"/>
            </a:ln>
            <a:effectLst/>
          </p:spPr>
          <p:txBody>
            <a:bodyPr lIns="0" tIns="0" rIns="0" bIns="0" anchor="ctr">
              <a:spAutoFit/>
            </a:bodyPr>
            <a:lstStyle/>
            <a:p>
              <a:endParaRPr lang="en-US"/>
            </a:p>
          </p:txBody>
        </p:sp>
        <p:sp>
          <p:nvSpPr>
            <p:cNvPr id="411666" name="Text Box 18"/>
            <p:cNvSpPr txBox="1">
              <a:spLocks noChangeArrowheads="1"/>
            </p:cNvSpPr>
            <p:nvPr/>
          </p:nvSpPr>
          <p:spPr bwMode="auto">
            <a:xfrm>
              <a:off x="2970" y="2869"/>
              <a:ext cx="684" cy="144"/>
            </a:xfrm>
            <a:prstGeom prst="rect">
              <a:avLst/>
            </a:prstGeom>
            <a:noFill/>
            <a:ln w="28575">
              <a:noFill/>
              <a:miter lim="800000"/>
              <a:headEnd type="none" w="sm" len="sm"/>
              <a:tailEnd type="none" w="lg" len="lg"/>
            </a:ln>
            <a:effectLst/>
          </p:spPr>
          <p:txBody>
            <a:bodyPr wrap="none" lIns="0" tIns="0" rIns="0" bIns="0">
              <a:spAutoFit/>
            </a:bodyPr>
            <a:lstStyle/>
            <a:p>
              <a:pPr algn="ctr"/>
              <a:r>
                <a:rPr lang="en-US" altLang="zh-CN" sz="1800" u="sng">
                  <a:ea typeface="宋体" panose="02010600030101010101" pitchFamily="2" charset="-122"/>
                </a:rPr>
                <a:t>:Supplier</a:t>
              </a:r>
              <a:endParaRPr lang="en-US" altLang="zh-CN" sz="1800" u="sng">
                <a:ea typeface="宋体" panose="02010600030101010101" pitchFamily="2" charset="-122"/>
              </a:endParaRPr>
            </a:p>
          </p:txBody>
        </p:sp>
      </p:grpSp>
      <p:sp>
        <p:nvSpPr>
          <p:cNvPr id="411667" name="Rectangle 19"/>
          <p:cNvSpPr>
            <a:spLocks noGrp="1" noChangeArrowheads="1"/>
          </p:cNvSpPr>
          <p:nvPr>
            <p:ph type="title"/>
          </p:nvPr>
        </p:nvSpPr>
        <p:spPr/>
        <p:txBody>
          <a:bodyPr>
            <a:normAutofit fontScale="90000"/>
          </a:bodyPr>
          <a:lstStyle/>
          <a:p>
            <a:r>
              <a:rPr lang="en-US" altLang="zh-CN">
                <a:ea typeface="宋体" panose="02010600030101010101" pitchFamily="2" charset="-122"/>
              </a:rPr>
              <a:t>The Anatomy of Communication Diagrams</a:t>
            </a:r>
            <a:endParaRPr lang="en-US" altLang="zh-CN">
              <a:ea typeface="宋体" panose="02010600030101010101" pitchFamily="2" charset="-122"/>
            </a:endParaRPr>
          </a:p>
        </p:txBody>
      </p:sp>
      <p:sp>
        <p:nvSpPr>
          <p:cNvPr id="411668" name="Line 20"/>
          <p:cNvSpPr>
            <a:spLocks noChangeShapeType="1"/>
          </p:cNvSpPr>
          <p:nvPr/>
        </p:nvSpPr>
        <p:spPr bwMode="auto">
          <a:xfrm>
            <a:off x="2693988" y="3294063"/>
            <a:ext cx="3589337" cy="0"/>
          </a:xfrm>
          <a:prstGeom prst="line">
            <a:avLst/>
          </a:prstGeom>
          <a:noFill/>
          <a:ln w="28575">
            <a:solidFill>
              <a:schemeClr val="tx1"/>
            </a:solidFill>
            <a:round/>
            <a:headEnd type="none" w="sm" len="sm"/>
          </a:ln>
          <a:effectLst/>
        </p:spPr>
        <p:txBody>
          <a:bodyPr lIns="107950" tIns="53975" rIns="107950" bIns="53975"/>
          <a:lstStyle/>
          <a:p>
            <a:endParaRPr lang="en-US"/>
          </a:p>
        </p:txBody>
      </p:sp>
      <p:sp>
        <p:nvSpPr>
          <p:cNvPr id="411669" name="Line 21"/>
          <p:cNvSpPr>
            <a:spLocks noChangeShapeType="1"/>
          </p:cNvSpPr>
          <p:nvPr/>
        </p:nvSpPr>
        <p:spPr bwMode="auto">
          <a:xfrm>
            <a:off x="3913188" y="3481388"/>
            <a:ext cx="1052512" cy="0"/>
          </a:xfrm>
          <a:prstGeom prst="line">
            <a:avLst/>
          </a:prstGeom>
          <a:noFill/>
          <a:ln w="28575">
            <a:solidFill>
              <a:schemeClr val="tx1"/>
            </a:solidFill>
            <a:round/>
            <a:headEnd type="none" w="sm" len="sm"/>
            <a:tailEnd type="arrow" w="lg" len="lg"/>
          </a:ln>
          <a:effectLst/>
        </p:spPr>
        <p:txBody>
          <a:bodyPr lIns="107950" tIns="53975" rIns="107950" bIns="53975"/>
          <a:lstStyle/>
          <a:p>
            <a:endParaRPr lang="en-US"/>
          </a:p>
        </p:txBody>
      </p:sp>
      <p:sp>
        <p:nvSpPr>
          <p:cNvPr id="411670" name="Line 22"/>
          <p:cNvSpPr>
            <a:spLocks noChangeShapeType="1"/>
          </p:cNvSpPr>
          <p:nvPr/>
        </p:nvSpPr>
        <p:spPr bwMode="auto">
          <a:xfrm>
            <a:off x="1968500" y="2089150"/>
            <a:ext cx="0" cy="911225"/>
          </a:xfrm>
          <a:prstGeom prst="line">
            <a:avLst/>
          </a:prstGeom>
          <a:noFill/>
          <a:ln w="28575">
            <a:solidFill>
              <a:schemeClr val="hlink"/>
            </a:solidFill>
            <a:round/>
            <a:headEnd type="none" w="sm" len="sm"/>
            <a:tailEnd type="triangle" w="med" len="med"/>
          </a:ln>
          <a:effectLst/>
        </p:spPr>
        <p:txBody>
          <a:bodyPr wrap="none" lIns="0" tIns="0" rIns="0" bIns="0" anchor="ctr"/>
          <a:lstStyle/>
          <a:p>
            <a:endParaRPr lang="en-US"/>
          </a:p>
        </p:txBody>
      </p:sp>
      <p:sp>
        <p:nvSpPr>
          <p:cNvPr id="411671" name="Line 23"/>
          <p:cNvSpPr>
            <a:spLocks noChangeShapeType="1"/>
          </p:cNvSpPr>
          <p:nvPr/>
        </p:nvSpPr>
        <p:spPr bwMode="auto">
          <a:xfrm>
            <a:off x="4184650" y="2089150"/>
            <a:ext cx="0" cy="1117600"/>
          </a:xfrm>
          <a:prstGeom prst="line">
            <a:avLst/>
          </a:prstGeom>
          <a:noFill/>
          <a:ln w="28575">
            <a:solidFill>
              <a:schemeClr val="hlink"/>
            </a:solidFill>
            <a:round/>
            <a:headEnd type="none" w="sm" len="sm"/>
            <a:tailEnd type="triangle" w="med" len="med"/>
          </a:ln>
          <a:effectLst/>
        </p:spPr>
        <p:txBody>
          <a:bodyPr wrap="none" lIns="0" tIns="0" rIns="0" bIns="0" anchor="ctr"/>
          <a:lstStyle/>
          <a:p>
            <a:endParaRPr 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3698" name="Rectangle 2"/>
          <p:cNvSpPr>
            <a:spLocks noGrp="1" noChangeArrowheads="1"/>
          </p:cNvSpPr>
          <p:nvPr>
            <p:ph type="title"/>
          </p:nvPr>
        </p:nvSpPr>
        <p:spPr/>
        <p:txBody>
          <a:bodyPr>
            <a:normAutofit fontScale="90000"/>
          </a:bodyPr>
          <a:lstStyle/>
          <a:p>
            <a:r>
              <a:rPr lang="en-US" altLang="zh-CN">
                <a:ea typeface="宋体" panose="02010600030101010101" pitchFamily="2" charset="-122"/>
              </a:rPr>
              <a:t>Example: Communication Diagram</a:t>
            </a:r>
            <a:endParaRPr lang="en-US" altLang="zh-CN">
              <a:ea typeface="宋体" panose="02010600030101010101" pitchFamily="2" charset="-122"/>
            </a:endParaRPr>
          </a:p>
        </p:txBody>
      </p:sp>
      <p:sp>
        <p:nvSpPr>
          <p:cNvPr id="413846" name="Rectangle 150"/>
          <p:cNvSpPr>
            <a:spLocks noChangeArrowheads="1"/>
          </p:cNvSpPr>
          <p:nvPr/>
        </p:nvSpPr>
        <p:spPr bwMode="auto">
          <a:xfrm>
            <a:off x="2100263" y="5551488"/>
            <a:ext cx="644525" cy="182562"/>
          </a:xfrm>
          <a:prstGeom prst="rect">
            <a:avLst/>
          </a:prstGeom>
          <a:noFill/>
          <a:ln w="19050">
            <a:noFill/>
            <a:miter lim="800000"/>
          </a:ln>
        </p:spPr>
        <p:txBody>
          <a:bodyPr wrap="none" lIns="0" tIns="0" rIns="0" bIns="0">
            <a:spAutoFit/>
          </a:bodyPr>
          <a:lstStyle/>
          <a:p>
            <a:r>
              <a:rPr lang="zh-CN" altLang="en-US" u="sng">
                <a:solidFill>
                  <a:srgbClr val="DDDDDD"/>
                </a:solidFill>
                <a:ea typeface="宋体" panose="02010600030101010101" pitchFamily="2" charset="-122"/>
              </a:rPr>
              <a:t> </a:t>
            </a:r>
            <a:r>
              <a:rPr lang="en-US" altLang="zh-CN" sz="1200" u="sng">
                <a:solidFill>
                  <a:schemeClr val="tx2"/>
                </a:solidFill>
                <a:ea typeface="宋体" panose="02010600030101010101" pitchFamily="2" charset="-122"/>
              </a:rPr>
              <a:t>: Student</a:t>
            </a:r>
            <a:endParaRPr lang="en-US" altLang="zh-CN" sz="1200">
              <a:solidFill>
                <a:schemeClr val="tx2"/>
              </a:solidFill>
              <a:ea typeface="宋体" panose="02010600030101010101" pitchFamily="2" charset="-122"/>
            </a:endParaRPr>
          </a:p>
        </p:txBody>
      </p:sp>
      <p:sp>
        <p:nvSpPr>
          <p:cNvPr id="413847" name="Rectangle 151"/>
          <p:cNvSpPr>
            <a:spLocks noChangeArrowheads="1"/>
          </p:cNvSpPr>
          <p:nvPr/>
        </p:nvSpPr>
        <p:spPr bwMode="auto">
          <a:xfrm>
            <a:off x="1474788" y="2687638"/>
            <a:ext cx="1811337" cy="425450"/>
          </a:xfrm>
          <a:prstGeom prst="rect">
            <a:avLst/>
          </a:prstGeom>
          <a:noFill/>
          <a:ln w="19050">
            <a:solidFill>
              <a:srgbClr val="CCECFF"/>
            </a:solidFill>
            <a:miter lim="800000"/>
          </a:ln>
        </p:spPr>
        <p:txBody>
          <a:bodyPr/>
          <a:lstStyle/>
          <a:p>
            <a:endParaRPr lang="en-US"/>
          </a:p>
        </p:txBody>
      </p:sp>
      <p:sp>
        <p:nvSpPr>
          <p:cNvPr id="413848" name="Rectangle 152"/>
          <p:cNvSpPr>
            <a:spLocks noChangeArrowheads="1"/>
          </p:cNvSpPr>
          <p:nvPr/>
        </p:nvSpPr>
        <p:spPr bwMode="auto">
          <a:xfrm>
            <a:off x="1595438" y="2735263"/>
            <a:ext cx="1535112" cy="152400"/>
          </a:xfrm>
          <a:prstGeom prst="rect">
            <a:avLst/>
          </a:prstGeom>
          <a:noFill/>
          <a:ln w="19050">
            <a:noFill/>
            <a:miter lim="800000"/>
          </a:ln>
        </p:spPr>
        <p:txBody>
          <a:bodyPr wrap="none" lIns="0" tIns="0" rIns="0" bIns="0">
            <a:spAutoFit/>
          </a:bodyPr>
          <a:lstStyle/>
          <a:p>
            <a:r>
              <a:rPr lang="zh-CN" altLang="en-US" u="sng">
                <a:solidFill>
                  <a:srgbClr val="DDDDDD"/>
                </a:solidFill>
                <a:ea typeface="宋体" panose="02010600030101010101" pitchFamily="2" charset="-122"/>
              </a:rPr>
              <a:t> </a:t>
            </a:r>
            <a:r>
              <a:rPr lang="en-US" altLang="zh-CN" u="sng">
                <a:solidFill>
                  <a:srgbClr val="DDDDDD"/>
                </a:solidFill>
                <a:ea typeface="宋体" panose="02010600030101010101" pitchFamily="2" charset="-122"/>
              </a:rPr>
              <a:t>: RegisterForCoursesForm</a:t>
            </a:r>
            <a:endParaRPr lang="en-US" altLang="zh-CN">
              <a:solidFill>
                <a:srgbClr val="DDDDDD"/>
              </a:solidFill>
              <a:ea typeface="宋体" panose="02010600030101010101" pitchFamily="2" charset="-122"/>
            </a:endParaRPr>
          </a:p>
        </p:txBody>
      </p:sp>
      <p:sp>
        <p:nvSpPr>
          <p:cNvPr id="413850" name="Rectangle 154"/>
          <p:cNvSpPr>
            <a:spLocks noChangeArrowheads="1"/>
          </p:cNvSpPr>
          <p:nvPr/>
        </p:nvSpPr>
        <p:spPr bwMode="auto">
          <a:xfrm>
            <a:off x="4752975" y="4591050"/>
            <a:ext cx="1565275" cy="425450"/>
          </a:xfrm>
          <a:prstGeom prst="rect">
            <a:avLst/>
          </a:prstGeom>
          <a:noFill/>
          <a:ln w="19050">
            <a:solidFill>
              <a:srgbClr val="CCECFF"/>
            </a:solidFill>
            <a:miter lim="800000"/>
          </a:ln>
        </p:spPr>
        <p:txBody>
          <a:bodyPr/>
          <a:lstStyle/>
          <a:p>
            <a:endParaRPr lang="en-US"/>
          </a:p>
        </p:txBody>
      </p:sp>
      <p:sp>
        <p:nvSpPr>
          <p:cNvPr id="413851" name="Rectangle 155"/>
          <p:cNvSpPr>
            <a:spLocks noChangeArrowheads="1"/>
          </p:cNvSpPr>
          <p:nvPr/>
        </p:nvSpPr>
        <p:spPr bwMode="auto">
          <a:xfrm>
            <a:off x="4851400" y="4638675"/>
            <a:ext cx="1328738" cy="152400"/>
          </a:xfrm>
          <a:prstGeom prst="rect">
            <a:avLst/>
          </a:prstGeom>
          <a:noFill/>
          <a:ln w="19050">
            <a:noFill/>
            <a:miter lim="800000"/>
          </a:ln>
        </p:spPr>
        <p:txBody>
          <a:bodyPr wrap="none" lIns="0" tIns="0" rIns="0" bIns="0">
            <a:spAutoFit/>
          </a:bodyPr>
          <a:lstStyle/>
          <a:p>
            <a:r>
              <a:rPr lang="zh-CN" altLang="en-US" u="sng">
                <a:solidFill>
                  <a:srgbClr val="DDDDDD"/>
                </a:solidFill>
                <a:ea typeface="宋体" panose="02010600030101010101" pitchFamily="2" charset="-122"/>
              </a:rPr>
              <a:t> </a:t>
            </a:r>
            <a:r>
              <a:rPr lang="en-US" altLang="zh-CN" u="sng">
                <a:solidFill>
                  <a:srgbClr val="DDDDDD"/>
                </a:solidFill>
                <a:ea typeface="宋体" panose="02010600030101010101" pitchFamily="2" charset="-122"/>
              </a:rPr>
              <a:t>: RegistrationController</a:t>
            </a:r>
            <a:endParaRPr lang="en-US" altLang="zh-CN">
              <a:solidFill>
                <a:srgbClr val="DDDDDD"/>
              </a:solidFill>
              <a:ea typeface="宋体" panose="02010600030101010101" pitchFamily="2" charset="-122"/>
            </a:endParaRPr>
          </a:p>
        </p:txBody>
      </p:sp>
      <p:sp>
        <p:nvSpPr>
          <p:cNvPr id="413860" name="Rectangle 164"/>
          <p:cNvSpPr>
            <a:spLocks noChangeArrowheads="1"/>
          </p:cNvSpPr>
          <p:nvPr/>
        </p:nvSpPr>
        <p:spPr bwMode="auto">
          <a:xfrm>
            <a:off x="4705350" y="2794000"/>
            <a:ext cx="1651000" cy="425450"/>
          </a:xfrm>
          <a:prstGeom prst="rect">
            <a:avLst/>
          </a:prstGeom>
          <a:noFill/>
          <a:ln w="19050">
            <a:solidFill>
              <a:srgbClr val="CCECFF"/>
            </a:solidFill>
            <a:miter lim="800000"/>
          </a:ln>
        </p:spPr>
        <p:txBody>
          <a:bodyPr/>
          <a:lstStyle/>
          <a:p>
            <a:endParaRPr lang="en-US"/>
          </a:p>
        </p:txBody>
      </p:sp>
      <p:sp>
        <p:nvSpPr>
          <p:cNvPr id="413861" name="Rectangle 165"/>
          <p:cNvSpPr>
            <a:spLocks noChangeArrowheads="1"/>
          </p:cNvSpPr>
          <p:nvPr/>
        </p:nvSpPr>
        <p:spPr bwMode="auto">
          <a:xfrm>
            <a:off x="4851400" y="2828925"/>
            <a:ext cx="1370013" cy="152400"/>
          </a:xfrm>
          <a:prstGeom prst="rect">
            <a:avLst/>
          </a:prstGeom>
          <a:noFill/>
          <a:ln w="19050">
            <a:noFill/>
            <a:miter lim="800000"/>
          </a:ln>
        </p:spPr>
        <p:txBody>
          <a:bodyPr wrap="none" lIns="0" tIns="0" rIns="0" bIns="0">
            <a:spAutoFit/>
          </a:bodyPr>
          <a:lstStyle/>
          <a:p>
            <a:r>
              <a:rPr lang="zh-CN" altLang="en-US" u="sng">
                <a:solidFill>
                  <a:srgbClr val="DDDDDD"/>
                </a:solidFill>
                <a:ea typeface="宋体" panose="02010600030101010101" pitchFamily="2" charset="-122"/>
              </a:rPr>
              <a:t> </a:t>
            </a:r>
            <a:r>
              <a:rPr lang="en-US" altLang="zh-CN" u="sng">
                <a:solidFill>
                  <a:srgbClr val="DDDDDD"/>
                </a:solidFill>
                <a:ea typeface="宋体" panose="02010600030101010101" pitchFamily="2" charset="-122"/>
              </a:rPr>
              <a:t>: CourseCatalogSystem</a:t>
            </a:r>
            <a:endParaRPr lang="en-US" altLang="zh-CN">
              <a:solidFill>
                <a:srgbClr val="DDDDDD"/>
              </a:solidFill>
              <a:ea typeface="宋体" panose="02010600030101010101" pitchFamily="2" charset="-122"/>
            </a:endParaRPr>
          </a:p>
        </p:txBody>
      </p:sp>
      <p:sp>
        <p:nvSpPr>
          <p:cNvPr id="413863" name="Arc 167"/>
          <p:cNvSpPr/>
          <p:nvPr/>
        </p:nvSpPr>
        <p:spPr bwMode="auto">
          <a:xfrm>
            <a:off x="2181225" y="2181225"/>
            <a:ext cx="404813" cy="504825"/>
          </a:xfrm>
          <a:custGeom>
            <a:avLst/>
            <a:gdLst>
              <a:gd name="G0" fmla="+- 21600 0 0"/>
              <a:gd name="G1" fmla="+- 21600 0 0"/>
              <a:gd name="G2" fmla="+- 21600 0 0"/>
              <a:gd name="T0" fmla="*/ 622 w 43200"/>
              <a:gd name="T1" fmla="*/ 26748 h 26748"/>
              <a:gd name="T2" fmla="*/ 42691 w 43200"/>
              <a:gd name="T3" fmla="*/ 26263 h 26748"/>
              <a:gd name="T4" fmla="*/ 21600 w 43200"/>
              <a:gd name="T5" fmla="*/ 21600 h 26748"/>
            </a:gdLst>
            <a:ahLst/>
            <a:cxnLst>
              <a:cxn ang="0">
                <a:pos x="T0" y="T1"/>
              </a:cxn>
              <a:cxn ang="0">
                <a:pos x="T2" y="T3"/>
              </a:cxn>
              <a:cxn ang="0">
                <a:pos x="T4" y="T5"/>
              </a:cxn>
            </a:cxnLst>
            <a:rect l="0" t="0" r="r" b="b"/>
            <a:pathLst>
              <a:path w="43200" h="26748" fill="none" extrusionOk="0">
                <a:moveTo>
                  <a:pt x="622" y="26747"/>
                </a:moveTo>
                <a:cubicBezTo>
                  <a:pt x="208" y="25063"/>
                  <a:pt x="0" y="23334"/>
                  <a:pt x="0" y="21600"/>
                </a:cubicBezTo>
                <a:cubicBezTo>
                  <a:pt x="0" y="9670"/>
                  <a:pt x="9670" y="0"/>
                  <a:pt x="21600" y="0"/>
                </a:cubicBezTo>
                <a:cubicBezTo>
                  <a:pt x="33529" y="0"/>
                  <a:pt x="43200" y="9670"/>
                  <a:pt x="43200" y="21600"/>
                </a:cubicBezTo>
                <a:cubicBezTo>
                  <a:pt x="43200" y="23168"/>
                  <a:pt x="43029" y="24731"/>
                  <a:pt x="42690" y="26262"/>
                </a:cubicBezTo>
              </a:path>
              <a:path w="43200" h="26748" stroke="0" extrusionOk="0">
                <a:moveTo>
                  <a:pt x="622" y="26747"/>
                </a:moveTo>
                <a:cubicBezTo>
                  <a:pt x="208" y="25063"/>
                  <a:pt x="0" y="23334"/>
                  <a:pt x="0" y="21600"/>
                </a:cubicBezTo>
                <a:cubicBezTo>
                  <a:pt x="0" y="9670"/>
                  <a:pt x="9670" y="0"/>
                  <a:pt x="21600" y="0"/>
                </a:cubicBezTo>
                <a:cubicBezTo>
                  <a:pt x="33529" y="0"/>
                  <a:pt x="43200" y="9670"/>
                  <a:pt x="43200" y="21600"/>
                </a:cubicBezTo>
                <a:cubicBezTo>
                  <a:pt x="43200" y="23168"/>
                  <a:pt x="43029" y="24731"/>
                  <a:pt x="42690" y="26262"/>
                </a:cubicBezTo>
                <a:lnTo>
                  <a:pt x="21600" y="21600"/>
                </a:lnTo>
                <a:close/>
              </a:path>
            </a:pathLst>
          </a:custGeom>
          <a:noFill/>
          <a:ln w="19050">
            <a:solidFill>
              <a:srgbClr val="CCECFF"/>
            </a:solidFill>
            <a:round/>
          </a:ln>
        </p:spPr>
        <p:txBody>
          <a:bodyPr/>
          <a:lstStyle/>
          <a:p>
            <a:endParaRPr lang="en-US"/>
          </a:p>
        </p:txBody>
      </p:sp>
      <p:sp>
        <p:nvSpPr>
          <p:cNvPr id="413864" name="Line 168"/>
          <p:cNvSpPr>
            <a:spLocks noChangeShapeType="1"/>
          </p:cNvSpPr>
          <p:nvPr/>
        </p:nvSpPr>
        <p:spPr bwMode="auto">
          <a:xfrm>
            <a:off x="2173288" y="2024063"/>
            <a:ext cx="415925" cy="1587"/>
          </a:xfrm>
          <a:prstGeom prst="line">
            <a:avLst/>
          </a:prstGeom>
          <a:noFill/>
          <a:ln w="19050">
            <a:solidFill>
              <a:srgbClr val="CCECFF"/>
            </a:solidFill>
            <a:round/>
            <a:tailEnd type="arrow" w="med" len="med"/>
          </a:ln>
        </p:spPr>
        <p:txBody>
          <a:bodyPr/>
          <a:lstStyle/>
          <a:p>
            <a:endParaRPr lang="en-US"/>
          </a:p>
        </p:txBody>
      </p:sp>
      <p:sp>
        <p:nvSpPr>
          <p:cNvPr id="413867" name="Rectangle 171"/>
          <p:cNvSpPr>
            <a:spLocks noChangeArrowheads="1"/>
          </p:cNvSpPr>
          <p:nvPr/>
        </p:nvSpPr>
        <p:spPr bwMode="auto">
          <a:xfrm>
            <a:off x="1536700" y="1627188"/>
            <a:ext cx="2038350" cy="182562"/>
          </a:xfrm>
          <a:prstGeom prst="rect">
            <a:avLst/>
          </a:prstGeom>
          <a:noFill/>
          <a:ln w="19050">
            <a:noFill/>
            <a:miter lim="800000"/>
          </a:ln>
        </p:spPr>
        <p:txBody>
          <a:bodyPr wrap="none" lIns="0" tIns="0" rIns="0" bIns="0">
            <a:spAutoFit/>
          </a:bodyPr>
          <a:lstStyle/>
          <a:p>
            <a:r>
              <a:rPr lang="en-US" altLang="zh-CN" sz="1200">
                <a:solidFill>
                  <a:srgbClr val="FFFF00"/>
                </a:solidFill>
                <a:ea typeface="宋体" panose="02010600030101010101" pitchFamily="2" charset="-122"/>
              </a:rPr>
              <a:t>5: // display course offerings( )</a:t>
            </a:r>
            <a:endParaRPr lang="en-US" altLang="zh-CN" sz="1200">
              <a:solidFill>
                <a:srgbClr val="FFFF00"/>
              </a:solidFill>
              <a:ea typeface="宋体" panose="02010600030101010101" pitchFamily="2" charset="-122"/>
            </a:endParaRPr>
          </a:p>
        </p:txBody>
      </p:sp>
      <p:sp>
        <p:nvSpPr>
          <p:cNvPr id="413868" name="Rectangle 172"/>
          <p:cNvSpPr>
            <a:spLocks noChangeArrowheads="1"/>
          </p:cNvSpPr>
          <p:nvPr/>
        </p:nvSpPr>
        <p:spPr bwMode="auto">
          <a:xfrm>
            <a:off x="1536700" y="1798638"/>
            <a:ext cx="1968500" cy="182562"/>
          </a:xfrm>
          <a:prstGeom prst="rect">
            <a:avLst/>
          </a:prstGeom>
          <a:noFill/>
          <a:ln w="19050">
            <a:noFill/>
            <a:miter lim="800000"/>
          </a:ln>
        </p:spPr>
        <p:txBody>
          <a:bodyPr wrap="none" lIns="0" tIns="0" rIns="0" bIns="0">
            <a:spAutoFit/>
          </a:bodyPr>
          <a:lstStyle/>
          <a:p>
            <a:r>
              <a:rPr lang="en-US" altLang="zh-CN" sz="1200">
                <a:solidFill>
                  <a:srgbClr val="FFFF00"/>
                </a:solidFill>
                <a:ea typeface="宋体" panose="02010600030101010101" pitchFamily="2" charset="-122"/>
              </a:rPr>
              <a:t>6: // display blank schedule( )</a:t>
            </a:r>
            <a:endParaRPr lang="en-US" altLang="zh-CN" sz="1200">
              <a:solidFill>
                <a:srgbClr val="FFFF00"/>
              </a:solidFill>
              <a:ea typeface="宋体" panose="02010600030101010101" pitchFamily="2" charset="-122"/>
            </a:endParaRPr>
          </a:p>
        </p:txBody>
      </p:sp>
      <p:grpSp>
        <p:nvGrpSpPr>
          <p:cNvPr id="413907" name="Group 211"/>
          <p:cNvGrpSpPr/>
          <p:nvPr/>
        </p:nvGrpSpPr>
        <p:grpSpPr bwMode="auto">
          <a:xfrm>
            <a:off x="5335588" y="1406525"/>
            <a:ext cx="403225" cy="573088"/>
            <a:chOff x="3777" y="502"/>
            <a:chExt cx="254" cy="361"/>
          </a:xfrm>
        </p:grpSpPr>
        <p:sp>
          <p:nvSpPr>
            <p:cNvPr id="413869" name="Oval 173"/>
            <p:cNvSpPr>
              <a:spLocks noChangeArrowheads="1"/>
            </p:cNvSpPr>
            <p:nvPr/>
          </p:nvSpPr>
          <p:spPr bwMode="auto">
            <a:xfrm>
              <a:off x="3838" y="502"/>
              <a:ext cx="131" cy="127"/>
            </a:xfrm>
            <a:prstGeom prst="ellipse">
              <a:avLst/>
            </a:prstGeom>
            <a:noFill/>
            <a:ln w="19050">
              <a:solidFill>
                <a:srgbClr val="CCECFF"/>
              </a:solidFill>
              <a:round/>
            </a:ln>
          </p:spPr>
          <p:txBody>
            <a:bodyPr/>
            <a:lstStyle/>
            <a:p>
              <a:endParaRPr lang="en-US"/>
            </a:p>
          </p:txBody>
        </p:sp>
        <p:sp>
          <p:nvSpPr>
            <p:cNvPr id="413870" name="Line 174"/>
            <p:cNvSpPr>
              <a:spLocks noChangeShapeType="1"/>
            </p:cNvSpPr>
            <p:nvPr/>
          </p:nvSpPr>
          <p:spPr bwMode="auto">
            <a:xfrm>
              <a:off x="3904" y="630"/>
              <a:ext cx="1" cy="105"/>
            </a:xfrm>
            <a:prstGeom prst="line">
              <a:avLst/>
            </a:prstGeom>
            <a:noFill/>
            <a:ln w="19050">
              <a:solidFill>
                <a:srgbClr val="CCECFF"/>
              </a:solidFill>
              <a:round/>
            </a:ln>
          </p:spPr>
          <p:txBody>
            <a:bodyPr/>
            <a:lstStyle/>
            <a:p>
              <a:endParaRPr lang="en-US"/>
            </a:p>
          </p:txBody>
        </p:sp>
        <p:sp>
          <p:nvSpPr>
            <p:cNvPr id="413871" name="Line 175"/>
            <p:cNvSpPr>
              <a:spLocks noChangeShapeType="1"/>
            </p:cNvSpPr>
            <p:nvPr/>
          </p:nvSpPr>
          <p:spPr bwMode="auto">
            <a:xfrm>
              <a:off x="3811" y="660"/>
              <a:ext cx="185" cy="1"/>
            </a:xfrm>
            <a:prstGeom prst="line">
              <a:avLst/>
            </a:prstGeom>
            <a:noFill/>
            <a:ln w="19050">
              <a:solidFill>
                <a:srgbClr val="CCECFF"/>
              </a:solidFill>
              <a:round/>
            </a:ln>
          </p:spPr>
          <p:txBody>
            <a:bodyPr/>
            <a:lstStyle/>
            <a:p>
              <a:endParaRPr lang="en-US"/>
            </a:p>
          </p:txBody>
        </p:sp>
        <p:sp>
          <p:nvSpPr>
            <p:cNvPr id="413872" name="Freeform 176"/>
            <p:cNvSpPr/>
            <p:nvPr/>
          </p:nvSpPr>
          <p:spPr bwMode="auto">
            <a:xfrm>
              <a:off x="3777" y="735"/>
              <a:ext cx="254" cy="128"/>
            </a:xfrm>
            <a:custGeom>
              <a:avLst/>
              <a:gdLst/>
              <a:ahLst/>
              <a:cxnLst>
                <a:cxn ang="0">
                  <a:pos x="0" y="128"/>
                </a:cxn>
                <a:cxn ang="0">
                  <a:pos x="128" y="0"/>
                </a:cxn>
                <a:cxn ang="0">
                  <a:pos x="254" y="126"/>
                </a:cxn>
              </a:cxnLst>
              <a:rect l="0" t="0" r="r" b="b"/>
              <a:pathLst>
                <a:path w="254" h="128">
                  <a:moveTo>
                    <a:pt x="0" y="128"/>
                  </a:moveTo>
                  <a:lnTo>
                    <a:pt x="128" y="0"/>
                  </a:lnTo>
                  <a:lnTo>
                    <a:pt x="254" y="126"/>
                  </a:lnTo>
                </a:path>
              </a:pathLst>
            </a:custGeom>
            <a:noFill/>
            <a:ln w="19050">
              <a:solidFill>
                <a:srgbClr val="CCECFF"/>
              </a:solidFill>
              <a:prstDash val="solid"/>
              <a:round/>
            </a:ln>
          </p:spPr>
          <p:txBody>
            <a:bodyPr/>
            <a:lstStyle/>
            <a:p>
              <a:endParaRPr lang="en-US"/>
            </a:p>
          </p:txBody>
        </p:sp>
      </p:grpSp>
      <p:sp>
        <p:nvSpPr>
          <p:cNvPr id="413874" name="Line 178"/>
          <p:cNvSpPr>
            <a:spLocks noChangeShapeType="1"/>
          </p:cNvSpPr>
          <p:nvPr/>
        </p:nvSpPr>
        <p:spPr bwMode="auto">
          <a:xfrm flipV="1">
            <a:off x="2381250" y="3113088"/>
            <a:ext cx="1588" cy="1749425"/>
          </a:xfrm>
          <a:prstGeom prst="line">
            <a:avLst/>
          </a:prstGeom>
          <a:noFill/>
          <a:ln w="19050">
            <a:solidFill>
              <a:srgbClr val="CCECFF"/>
            </a:solidFill>
            <a:round/>
          </a:ln>
        </p:spPr>
        <p:txBody>
          <a:bodyPr/>
          <a:lstStyle/>
          <a:p>
            <a:endParaRPr lang="en-US"/>
          </a:p>
        </p:txBody>
      </p:sp>
      <p:sp>
        <p:nvSpPr>
          <p:cNvPr id="413875" name="Line 179"/>
          <p:cNvSpPr>
            <a:spLocks noChangeShapeType="1"/>
          </p:cNvSpPr>
          <p:nvPr/>
        </p:nvSpPr>
        <p:spPr bwMode="auto">
          <a:xfrm flipV="1">
            <a:off x="2246313" y="3608388"/>
            <a:ext cx="1587" cy="403225"/>
          </a:xfrm>
          <a:prstGeom prst="line">
            <a:avLst/>
          </a:prstGeom>
          <a:noFill/>
          <a:ln w="19050">
            <a:solidFill>
              <a:srgbClr val="CCECFF"/>
            </a:solidFill>
            <a:round/>
            <a:tailEnd type="arrow" w="med" len="med"/>
          </a:ln>
        </p:spPr>
        <p:txBody>
          <a:bodyPr/>
          <a:lstStyle/>
          <a:p>
            <a:endParaRPr lang="en-US"/>
          </a:p>
        </p:txBody>
      </p:sp>
      <p:sp>
        <p:nvSpPr>
          <p:cNvPr id="413878" name="Rectangle 182"/>
          <p:cNvSpPr>
            <a:spLocks noChangeArrowheads="1"/>
          </p:cNvSpPr>
          <p:nvPr/>
        </p:nvSpPr>
        <p:spPr bwMode="auto">
          <a:xfrm>
            <a:off x="1074738" y="4043363"/>
            <a:ext cx="1514475" cy="182562"/>
          </a:xfrm>
          <a:prstGeom prst="rect">
            <a:avLst/>
          </a:prstGeom>
          <a:noFill/>
          <a:ln w="19050">
            <a:noFill/>
            <a:miter lim="800000"/>
          </a:ln>
        </p:spPr>
        <p:txBody>
          <a:bodyPr wrap="none" lIns="0" tIns="0" rIns="0" bIns="0">
            <a:spAutoFit/>
          </a:bodyPr>
          <a:lstStyle/>
          <a:p>
            <a:r>
              <a:rPr lang="en-US" altLang="zh-CN" sz="1200">
                <a:solidFill>
                  <a:srgbClr val="FFFF00"/>
                </a:solidFill>
                <a:ea typeface="宋体" panose="02010600030101010101" pitchFamily="2" charset="-122"/>
              </a:rPr>
              <a:t>1: // create schedule( )</a:t>
            </a:r>
            <a:endParaRPr lang="en-US" altLang="zh-CN" sz="1200">
              <a:solidFill>
                <a:srgbClr val="FFFF00"/>
              </a:solidFill>
              <a:ea typeface="宋体" panose="02010600030101010101" pitchFamily="2" charset="-122"/>
            </a:endParaRPr>
          </a:p>
        </p:txBody>
      </p:sp>
      <p:sp>
        <p:nvSpPr>
          <p:cNvPr id="413880" name="Line 184"/>
          <p:cNvSpPr>
            <a:spLocks noChangeShapeType="1"/>
          </p:cNvSpPr>
          <p:nvPr/>
        </p:nvSpPr>
        <p:spPr bwMode="auto">
          <a:xfrm>
            <a:off x="2735263" y="3113088"/>
            <a:ext cx="2446337" cy="1477962"/>
          </a:xfrm>
          <a:prstGeom prst="line">
            <a:avLst/>
          </a:prstGeom>
          <a:noFill/>
          <a:ln w="19050">
            <a:solidFill>
              <a:srgbClr val="CCECFF"/>
            </a:solidFill>
            <a:round/>
          </a:ln>
        </p:spPr>
        <p:txBody>
          <a:bodyPr/>
          <a:lstStyle/>
          <a:p>
            <a:endParaRPr lang="en-US"/>
          </a:p>
        </p:txBody>
      </p:sp>
      <p:sp>
        <p:nvSpPr>
          <p:cNvPr id="413881" name="Line 185"/>
          <p:cNvSpPr>
            <a:spLocks noChangeShapeType="1"/>
          </p:cNvSpPr>
          <p:nvPr/>
        </p:nvSpPr>
        <p:spPr bwMode="auto">
          <a:xfrm>
            <a:off x="4038600" y="3732213"/>
            <a:ext cx="354013" cy="212725"/>
          </a:xfrm>
          <a:prstGeom prst="line">
            <a:avLst/>
          </a:prstGeom>
          <a:noFill/>
          <a:ln w="19050">
            <a:solidFill>
              <a:srgbClr val="CCECFF"/>
            </a:solidFill>
            <a:round/>
            <a:tailEnd type="arrow" w="med" len="med"/>
          </a:ln>
        </p:spPr>
        <p:txBody>
          <a:bodyPr/>
          <a:lstStyle/>
          <a:p>
            <a:endParaRPr lang="en-US"/>
          </a:p>
        </p:txBody>
      </p:sp>
      <p:sp>
        <p:nvSpPr>
          <p:cNvPr id="413884" name="Rectangle 188"/>
          <p:cNvSpPr>
            <a:spLocks noChangeArrowheads="1"/>
          </p:cNvSpPr>
          <p:nvPr/>
        </p:nvSpPr>
        <p:spPr bwMode="auto">
          <a:xfrm>
            <a:off x="3384550" y="3360738"/>
            <a:ext cx="1778000" cy="182562"/>
          </a:xfrm>
          <a:prstGeom prst="rect">
            <a:avLst/>
          </a:prstGeom>
          <a:noFill/>
          <a:ln w="19050">
            <a:noFill/>
            <a:miter lim="800000"/>
          </a:ln>
        </p:spPr>
        <p:txBody>
          <a:bodyPr wrap="none" lIns="0" tIns="0" rIns="0" bIns="0">
            <a:spAutoFit/>
          </a:bodyPr>
          <a:lstStyle/>
          <a:p>
            <a:r>
              <a:rPr lang="en-US" altLang="zh-CN" sz="1200">
                <a:solidFill>
                  <a:srgbClr val="FFFF00"/>
                </a:solidFill>
                <a:ea typeface="宋体" panose="02010600030101010101" pitchFamily="2" charset="-122"/>
              </a:rPr>
              <a:t>2: // get course offerings( )</a:t>
            </a:r>
            <a:endParaRPr lang="en-US" altLang="zh-CN" sz="1200">
              <a:solidFill>
                <a:srgbClr val="FFFF00"/>
              </a:solidFill>
              <a:ea typeface="宋体" panose="02010600030101010101" pitchFamily="2" charset="-122"/>
            </a:endParaRPr>
          </a:p>
        </p:txBody>
      </p:sp>
      <p:sp>
        <p:nvSpPr>
          <p:cNvPr id="413891" name="Line 195"/>
          <p:cNvSpPr>
            <a:spLocks noChangeShapeType="1"/>
          </p:cNvSpPr>
          <p:nvPr/>
        </p:nvSpPr>
        <p:spPr bwMode="auto">
          <a:xfrm flipV="1">
            <a:off x="5537200" y="3225800"/>
            <a:ext cx="1588" cy="1365250"/>
          </a:xfrm>
          <a:prstGeom prst="line">
            <a:avLst/>
          </a:prstGeom>
          <a:noFill/>
          <a:ln w="19050">
            <a:solidFill>
              <a:srgbClr val="CCECFF"/>
            </a:solidFill>
            <a:round/>
          </a:ln>
        </p:spPr>
        <p:txBody>
          <a:bodyPr/>
          <a:lstStyle/>
          <a:p>
            <a:endParaRPr lang="en-US"/>
          </a:p>
        </p:txBody>
      </p:sp>
      <p:sp>
        <p:nvSpPr>
          <p:cNvPr id="413892" name="Line 196"/>
          <p:cNvSpPr>
            <a:spLocks noChangeShapeType="1"/>
          </p:cNvSpPr>
          <p:nvPr/>
        </p:nvSpPr>
        <p:spPr bwMode="auto">
          <a:xfrm flipV="1">
            <a:off x="5395913" y="3740150"/>
            <a:ext cx="1587" cy="401638"/>
          </a:xfrm>
          <a:prstGeom prst="line">
            <a:avLst/>
          </a:prstGeom>
          <a:noFill/>
          <a:ln w="19050">
            <a:solidFill>
              <a:srgbClr val="CCECFF"/>
            </a:solidFill>
            <a:round/>
            <a:tailEnd type="arrow" w="med" len="med"/>
          </a:ln>
        </p:spPr>
        <p:txBody>
          <a:bodyPr/>
          <a:lstStyle/>
          <a:p>
            <a:endParaRPr lang="en-US"/>
          </a:p>
        </p:txBody>
      </p:sp>
      <p:sp>
        <p:nvSpPr>
          <p:cNvPr id="413895" name="Rectangle 199"/>
          <p:cNvSpPr>
            <a:spLocks noChangeArrowheads="1"/>
          </p:cNvSpPr>
          <p:nvPr/>
        </p:nvSpPr>
        <p:spPr bwMode="auto">
          <a:xfrm>
            <a:off x="5651500" y="3897313"/>
            <a:ext cx="2563813" cy="182562"/>
          </a:xfrm>
          <a:prstGeom prst="rect">
            <a:avLst/>
          </a:prstGeom>
          <a:noFill/>
          <a:ln w="19050">
            <a:noFill/>
            <a:miter lim="800000"/>
          </a:ln>
        </p:spPr>
        <p:txBody>
          <a:bodyPr wrap="none" lIns="0" tIns="0" rIns="0" bIns="0">
            <a:spAutoFit/>
          </a:bodyPr>
          <a:lstStyle/>
          <a:p>
            <a:r>
              <a:rPr lang="en-US" altLang="zh-CN" sz="1200">
                <a:solidFill>
                  <a:srgbClr val="FFFF00"/>
                </a:solidFill>
                <a:ea typeface="宋体" panose="02010600030101010101" pitchFamily="2" charset="-122"/>
              </a:rPr>
              <a:t>3: // get course offerings(forSemester)</a:t>
            </a:r>
            <a:endParaRPr lang="en-US" altLang="zh-CN" sz="1200">
              <a:solidFill>
                <a:srgbClr val="FFFF00"/>
              </a:solidFill>
              <a:ea typeface="宋体" panose="02010600030101010101" pitchFamily="2" charset="-122"/>
            </a:endParaRPr>
          </a:p>
        </p:txBody>
      </p:sp>
      <p:sp>
        <p:nvSpPr>
          <p:cNvPr id="413901" name="Line 205"/>
          <p:cNvSpPr>
            <a:spLocks noChangeShapeType="1"/>
          </p:cNvSpPr>
          <p:nvPr/>
        </p:nvSpPr>
        <p:spPr bwMode="auto">
          <a:xfrm flipV="1">
            <a:off x="5537200" y="1963738"/>
            <a:ext cx="1588" cy="830262"/>
          </a:xfrm>
          <a:prstGeom prst="line">
            <a:avLst/>
          </a:prstGeom>
          <a:noFill/>
          <a:ln w="19050">
            <a:solidFill>
              <a:srgbClr val="CCECFF"/>
            </a:solidFill>
            <a:round/>
          </a:ln>
        </p:spPr>
        <p:txBody>
          <a:bodyPr/>
          <a:lstStyle/>
          <a:p>
            <a:endParaRPr lang="en-US"/>
          </a:p>
        </p:txBody>
      </p:sp>
      <p:sp>
        <p:nvSpPr>
          <p:cNvPr id="413902" name="Line 206"/>
          <p:cNvSpPr>
            <a:spLocks noChangeShapeType="1"/>
          </p:cNvSpPr>
          <p:nvPr/>
        </p:nvSpPr>
        <p:spPr bwMode="auto">
          <a:xfrm flipV="1">
            <a:off x="5394325" y="2297113"/>
            <a:ext cx="1588" cy="401637"/>
          </a:xfrm>
          <a:prstGeom prst="line">
            <a:avLst/>
          </a:prstGeom>
          <a:noFill/>
          <a:ln w="19050">
            <a:solidFill>
              <a:srgbClr val="CCECFF"/>
            </a:solidFill>
            <a:round/>
            <a:tailEnd type="arrow" w="med" len="med"/>
          </a:ln>
        </p:spPr>
        <p:txBody>
          <a:bodyPr/>
          <a:lstStyle/>
          <a:p>
            <a:endParaRPr lang="en-US"/>
          </a:p>
        </p:txBody>
      </p:sp>
      <p:sp>
        <p:nvSpPr>
          <p:cNvPr id="413905" name="Rectangle 209"/>
          <p:cNvSpPr>
            <a:spLocks noChangeArrowheads="1"/>
          </p:cNvSpPr>
          <p:nvPr/>
        </p:nvSpPr>
        <p:spPr bwMode="auto">
          <a:xfrm>
            <a:off x="5651500" y="2466975"/>
            <a:ext cx="1778000" cy="182563"/>
          </a:xfrm>
          <a:prstGeom prst="rect">
            <a:avLst/>
          </a:prstGeom>
          <a:noFill/>
          <a:ln w="19050">
            <a:noFill/>
            <a:miter lim="800000"/>
          </a:ln>
        </p:spPr>
        <p:txBody>
          <a:bodyPr wrap="none" lIns="0" tIns="0" rIns="0" bIns="0">
            <a:spAutoFit/>
          </a:bodyPr>
          <a:lstStyle/>
          <a:p>
            <a:r>
              <a:rPr lang="en-US" altLang="zh-CN" sz="1200">
                <a:solidFill>
                  <a:srgbClr val="FFFF00"/>
                </a:solidFill>
                <a:ea typeface="宋体" panose="02010600030101010101" pitchFamily="2" charset="-122"/>
              </a:rPr>
              <a:t>4: // get course offerings( )</a:t>
            </a:r>
            <a:endParaRPr lang="en-US" altLang="zh-CN" sz="1200">
              <a:solidFill>
                <a:srgbClr val="FFFF00"/>
              </a:solidFill>
              <a:ea typeface="宋体" panose="02010600030101010101" pitchFamily="2" charset="-122"/>
            </a:endParaRPr>
          </a:p>
        </p:txBody>
      </p:sp>
      <p:grpSp>
        <p:nvGrpSpPr>
          <p:cNvPr id="413908" name="Group 212"/>
          <p:cNvGrpSpPr/>
          <p:nvPr/>
        </p:nvGrpSpPr>
        <p:grpSpPr bwMode="auto">
          <a:xfrm>
            <a:off x="2185988" y="4937125"/>
            <a:ext cx="403225" cy="573088"/>
            <a:chOff x="3777" y="502"/>
            <a:chExt cx="254" cy="361"/>
          </a:xfrm>
        </p:grpSpPr>
        <p:sp>
          <p:nvSpPr>
            <p:cNvPr id="413909" name="Oval 213"/>
            <p:cNvSpPr>
              <a:spLocks noChangeArrowheads="1"/>
            </p:cNvSpPr>
            <p:nvPr/>
          </p:nvSpPr>
          <p:spPr bwMode="auto">
            <a:xfrm>
              <a:off x="3838" y="502"/>
              <a:ext cx="131" cy="127"/>
            </a:xfrm>
            <a:prstGeom prst="ellipse">
              <a:avLst/>
            </a:prstGeom>
            <a:noFill/>
            <a:ln w="19050">
              <a:solidFill>
                <a:srgbClr val="CCECFF"/>
              </a:solidFill>
              <a:round/>
            </a:ln>
          </p:spPr>
          <p:txBody>
            <a:bodyPr/>
            <a:lstStyle/>
            <a:p>
              <a:endParaRPr lang="en-US"/>
            </a:p>
          </p:txBody>
        </p:sp>
        <p:sp>
          <p:nvSpPr>
            <p:cNvPr id="413910" name="Line 214"/>
            <p:cNvSpPr>
              <a:spLocks noChangeShapeType="1"/>
            </p:cNvSpPr>
            <p:nvPr/>
          </p:nvSpPr>
          <p:spPr bwMode="auto">
            <a:xfrm>
              <a:off x="3904" y="630"/>
              <a:ext cx="1" cy="105"/>
            </a:xfrm>
            <a:prstGeom prst="line">
              <a:avLst/>
            </a:prstGeom>
            <a:noFill/>
            <a:ln w="19050">
              <a:solidFill>
                <a:srgbClr val="CCECFF"/>
              </a:solidFill>
              <a:round/>
            </a:ln>
          </p:spPr>
          <p:txBody>
            <a:bodyPr/>
            <a:lstStyle/>
            <a:p>
              <a:endParaRPr lang="en-US"/>
            </a:p>
          </p:txBody>
        </p:sp>
        <p:sp>
          <p:nvSpPr>
            <p:cNvPr id="413911" name="Line 215"/>
            <p:cNvSpPr>
              <a:spLocks noChangeShapeType="1"/>
            </p:cNvSpPr>
            <p:nvPr/>
          </p:nvSpPr>
          <p:spPr bwMode="auto">
            <a:xfrm>
              <a:off x="3811" y="660"/>
              <a:ext cx="185" cy="1"/>
            </a:xfrm>
            <a:prstGeom prst="line">
              <a:avLst/>
            </a:prstGeom>
            <a:noFill/>
            <a:ln w="19050">
              <a:solidFill>
                <a:srgbClr val="CCECFF"/>
              </a:solidFill>
              <a:round/>
            </a:ln>
          </p:spPr>
          <p:txBody>
            <a:bodyPr/>
            <a:lstStyle/>
            <a:p>
              <a:endParaRPr lang="en-US"/>
            </a:p>
          </p:txBody>
        </p:sp>
        <p:sp>
          <p:nvSpPr>
            <p:cNvPr id="413912" name="Freeform 216"/>
            <p:cNvSpPr/>
            <p:nvPr/>
          </p:nvSpPr>
          <p:spPr bwMode="auto">
            <a:xfrm>
              <a:off x="3777" y="735"/>
              <a:ext cx="254" cy="128"/>
            </a:xfrm>
            <a:custGeom>
              <a:avLst/>
              <a:gdLst/>
              <a:ahLst/>
              <a:cxnLst>
                <a:cxn ang="0">
                  <a:pos x="0" y="128"/>
                </a:cxn>
                <a:cxn ang="0">
                  <a:pos x="128" y="0"/>
                </a:cxn>
                <a:cxn ang="0">
                  <a:pos x="254" y="126"/>
                </a:cxn>
              </a:cxnLst>
              <a:rect l="0" t="0" r="r" b="b"/>
              <a:pathLst>
                <a:path w="254" h="128">
                  <a:moveTo>
                    <a:pt x="0" y="128"/>
                  </a:moveTo>
                  <a:lnTo>
                    <a:pt x="128" y="0"/>
                  </a:lnTo>
                  <a:lnTo>
                    <a:pt x="254" y="126"/>
                  </a:lnTo>
                </a:path>
              </a:pathLst>
            </a:custGeom>
            <a:noFill/>
            <a:ln w="19050">
              <a:solidFill>
                <a:srgbClr val="CCECFF"/>
              </a:solidFill>
              <a:prstDash val="solid"/>
              <a:round/>
            </a:ln>
          </p:spPr>
          <p:txBody>
            <a:bodyPr/>
            <a:lstStyle/>
            <a:p>
              <a:endParaRPr lang="en-US"/>
            </a:p>
          </p:txBody>
        </p:sp>
      </p:grpSp>
      <p:sp>
        <p:nvSpPr>
          <p:cNvPr id="413873" name="Rectangle 177"/>
          <p:cNvSpPr>
            <a:spLocks noChangeArrowheads="1"/>
          </p:cNvSpPr>
          <p:nvPr/>
        </p:nvSpPr>
        <p:spPr bwMode="auto">
          <a:xfrm>
            <a:off x="5033963" y="2093913"/>
            <a:ext cx="1174750" cy="182562"/>
          </a:xfrm>
          <a:prstGeom prst="rect">
            <a:avLst/>
          </a:prstGeom>
          <a:noFill/>
          <a:ln w="19050">
            <a:noFill/>
            <a:miter lim="800000"/>
          </a:ln>
        </p:spPr>
        <p:txBody>
          <a:bodyPr wrap="none" lIns="0" tIns="0" rIns="0" bIns="0">
            <a:spAutoFit/>
          </a:bodyPr>
          <a:lstStyle/>
          <a:p>
            <a:r>
              <a:rPr lang="zh-CN" altLang="en-US" u="sng">
                <a:solidFill>
                  <a:srgbClr val="FFFF00"/>
                </a:solidFill>
                <a:ea typeface="宋体" panose="02010600030101010101" pitchFamily="2" charset="-122"/>
              </a:rPr>
              <a:t> </a:t>
            </a:r>
            <a:r>
              <a:rPr lang="en-US" altLang="zh-CN" sz="1200" u="sng">
                <a:solidFill>
                  <a:srgbClr val="FFFF00"/>
                </a:solidFill>
                <a:ea typeface="宋体" panose="02010600030101010101" pitchFamily="2" charset="-122"/>
              </a:rPr>
              <a:t>: Course Catalog</a:t>
            </a:r>
            <a:endParaRPr lang="en-US" altLang="zh-CN" sz="1200">
              <a:solidFill>
                <a:srgbClr val="FFFF00"/>
              </a:solidFill>
              <a:ea typeface="宋体" panose="02010600030101010101" pitchFamily="2" charset="-122"/>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7794" name="Text Box 2"/>
          <p:cNvSpPr txBox="1">
            <a:spLocks noChangeArrowheads="1"/>
          </p:cNvSpPr>
          <p:nvPr/>
        </p:nvSpPr>
        <p:spPr bwMode="auto">
          <a:xfrm>
            <a:off x="2362200" y="3920825"/>
            <a:ext cx="1651000" cy="274638"/>
          </a:xfrm>
          <a:prstGeom prst="rect">
            <a:avLst/>
          </a:prstGeom>
          <a:noFill/>
          <a:ln w="28575">
            <a:noFill/>
            <a:miter lim="800000"/>
            <a:headEnd type="none" w="sm" len="sm"/>
            <a:tailEnd type="none" w="lg" len="lg"/>
          </a:ln>
          <a:effectLst/>
        </p:spPr>
        <p:txBody>
          <a:bodyPr wrap="none" lIns="0" tIns="0" rIns="0" bIns="0">
            <a:spAutoFit/>
          </a:bodyPr>
          <a:lstStyle/>
          <a:p>
            <a:r>
              <a:rPr lang="en-US" altLang="zh-CN" sz="1800">
                <a:solidFill>
                  <a:srgbClr val="FFFF99"/>
                </a:solidFill>
                <a:ea typeface="宋体" panose="02010600030101010101" pitchFamily="2" charset="-122"/>
              </a:rPr>
              <a:t>Alternate Flow 4</a:t>
            </a:r>
            <a:endParaRPr lang="en-US" altLang="zh-CN" sz="1800">
              <a:solidFill>
                <a:srgbClr val="FFFF99"/>
              </a:solidFill>
              <a:ea typeface="宋体" panose="02010600030101010101" pitchFamily="2" charset="-122"/>
            </a:endParaRPr>
          </a:p>
        </p:txBody>
      </p:sp>
      <p:sp>
        <p:nvSpPr>
          <p:cNvPr id="417795" name="Text Box 3"/>
          <p:cNvSpPr txBox="1">
            <a:spLocks noChangeArrowheads="1"/>
          </p:cNvSpPr>
          <p:nvPr/>
        </p:nvSpPr>
        <p:spPr bwMode="auto">
          <a:xfrm>
            <a:off x="4635500" y="3920825"/>
            <a:ext cx="1651000" cy="274638"/>
          </a:xfrm>
          <a:prstGeom prst="rect">
            <a:avLst/>
          </a:prstGeom>
          <a:noFill/>
          <a:ln w="28575">
            <a:noFill/>
            <a:miter lim="800000"/>
            <a:headEnd type="none" w="sm" len="sm"/>
            <a:tailEnd type="none" w="lg" len="lg"/>
          </a:ln>
          <a:effectLst/>
        </p:spPr>
        <p:txBody>
          <a:bodyPr wrap="none" lIns="0" tIns="0" rIns="0" bIns="0">
            <a:spAutoFit/>
          </a:bodyPr>
          <a:lstStyle/>
          <a:p>
            <a:r>
              <a:rPr lang="en-US" altLang="zh-CN" sz="1800">
                <a:solidFill>
                  <a:srgbClr val="FFFF99"/>
                </a:solidFill>
                <a:ea typeface="宋体" panose="02010600030101010101" pitchFamily="2" charset="-122"/>
              </a:rPr>
              <a:t>Alternate Flow 5</a:t>
            </a:r>
            <a:endParaRPr lang="en-US" altLang="zh-CN" sz="1800">
              <a:solidFill>
                <a:srgbClr val="FFFF99"/>
              </a:solidFill>
              <a:ea typeface="宋体" panose="02010600030101010101" pitchFamily="2" charset="-122"/>
            </a:endParaRPr>
          </a:p>
        </p:txBody>
      </p:sp>
      <p:sp>
        <p:nvSpPr>
          <p:cNvPr id="417796" name="Text Box 4"/>
          <p:cNvSpPr txBox="1">
            <a:spLocks noChangeArrowheads="1"/>
          </p:cNvSpPr>
          <p:nvPr/>
        </p:nvSpPr>
        <p:spPr bwMode="auto">
          <a:xfrm>
            <a:off x="6921500" y="3920825"/>
            <a:ext cx="1651000" cy="274638"/>
          </a:xfrm>
          <a:prstGeom prst="rect">
            <a:avLst/>
          </a:prstGeom>
          <a:noFill/>
          <a:ln w="28575">
            <a:noFill/>
            <a:miter lim="800000"/>
            <a:headEnd type="none" w="sm" len="sm"/>
            <a:tailEnd type="none" w="lg" len="lg"/>
          </a:ln>
          <a:effectLst/>
        </p:spPr>
        <p:txBody>
          <a:bodyPr wrap="none" lIns="0" tIns="0" rIns="0" bIns="0">
            <a:spAutoFit/>
          </a:bodyPr>
          <a:lstStyle/>
          <a:p>
            <a:r>
              <a:rPr lang="en-US" altLang="zh-CN" sz="1800">
                <a:solidFill>
                  <a:srgbClr val="FFFF99"/>
                </a:solidFill>
                <a:ea typeface="宋体" panose="02010600030101010101" pitchFamily="2" charset="-122"/>
              </a:rPr>
              <a:t>Alternate Flow n</a:t>
            </a:r>
            <a:endParaRPr lang="en-US" altLang="zh-CN" sz="1800">
              <a:solidFill>
                <a:srgbClr val="FFFF99"/>
              </a:solidFill>
              <a:ea typeface="宋体" panose="02010600030101010101" pitchFamily="2" charset="-122"/>
            </a:endParaRPr>
          </a:p>
        </p:txBody>
      </p:sp>
      <p:sp>
        <p:nvSpPr>
          <p:cNvPr id="417797" name="Text Box 5"/>
          <p:cNvSpPr txBox="1">
            <a:spLocks noChangeArrowheads="1"/>
          </p:cNvSpPr>
          <p:nvPr/>
        </p:nvSpPr>
        <p:spPr bwMode="auto">
          <a:xfrm>
            <a:off x="2349500" y="1711025"/>
            <a:ext cx="1651000" cy="274638"/>
          </a:xfrm>
          <a:prstGeom prst="rect">
            <a:avLst/>
          </a:prstGeom>
          <a:noFill/>
          <a:ln w="28575">
            <a:noFill/>
            <a:miter lim="800000"/>
            <a:headEnd type="none" w="sm" len="sm"/>
            <a:tailEnd type="none" w="lg" len="lg"/>
          </a:ln>
          <a:effectLst/>
        </p:spPr>
        <p:txBody>
          <a:bodyPr wrap="none" lIns="0" tIns="0" rIns="0" bIns="0">
            <a:spAutoFit/>
          </a:bodyPr>
          <a:lstStyle/>
          <a:p>
            <a:r>
              <a:rPr lang="en-US" altLang="zh-CN" sz="1800">
                <a:solidFill>
                  <a:srgbClr val="FFFF99"/>
                </a:solidFill>
                <a:ea typeface="宋体" panose="02010600030101010101" pitchFamily="2" charset="-122"/>
              </a:rPr>
              <a:t>Alternate Flow 1</a:t>
            </a:r>
            <a:endParaRPr lang="en-US" altLang="zh-CN" sz="1800">
              <a:solidFill>
                <a:srgbClr val="FFFF99"/>
              </a:solidFill>
              <a:ea typeface="宋体" panose="02010600030101010101" pitchFamily="2" charset="-122"/>
            </a:endParaRPr>
          </a:p>
        </p:txBody>
      </p:sp>
      <p:sp>
        <p:nvSpPr>
          <p:cNvPr id="417798" name="Text Box 6"/>
          <p:cNvSpPr txBox="1">
            <a:spLocks noChangeArrowheads="1"/>
          </p:cNvSpPr>
          <p:nvPr/>
        </p:nvSpPr>
        <p:spPr bwMode="auto">
          <a:xfrm>
            <a:off x="4660900" y="1711025"/>
            <a:ext cx="1651000" cy="274638"/>
          </a:xfrm>
          <a:prstGeom prst="rect">
            <a:avLst/>
          </a:prstGeom>
          <a:noFill/>
          <a:ln w="28575">
            <a:noFill/>
            <a:miter lim="800000"/>
            <a:headEnd type="none" w="sm" len="sm"/>
            <a:tailEnd type="none" w="lg" len="lg"/>
          </a:ln>
          <a:effectLst/>
        </p:spPr>
        <p:txBody>
          <a:bodyPr wrap="none" lIns="0" tIns="0" rIns="0" bIns="0">
            <a:spAutoFit/>
          </a:bodyPr>
          <a:lstStyle/>
          <a:p>
            <a:r>
              <a:rPr lang="en-US" altLang="zh-CN" sz="1800">
                <a:solidFill>
                  <a:srgbClr val="FFFF99"/>
                </a:solidFill>
                <a:ea typeface="宋体" panose="02010600030101010101" pitchFamily="2" charset="-122"/>
              </a:rPr>
              <a:t>Alternate Flow 2</a:t>
            </a:r>
            <a:endParaRPr lang="en-US" altLang="zh-CN" sz="1800">
              <a:solidFill>
                <a:srgbClr val="FFFF99"/>
              </a:solidFill>
              <a:ea typeface="宋体" panose="02010600030101010101" pitchFamily="2" charset="-122"/>
            </a:endParaRPr>
          </a:p>
        </p:txBody>
      </p:sp>
      <p:sp>
        <p:nvSpPr>
          <p:cNvPr id="417799" name="Text Box 7"/>
          <p:cNvSpPr txBox="1">
            <a:spLocks noChangeArrowheads="1"/>
          </p:cNvSpPr>
          <p:nvPr/>
        </p:nvSpPr>
        <p:spPr bwMode="auto">
          <a:xfrm>
            <a:off x="6934200" y="1711025"/>
            <a:ext cx="1651000" cy="274638"/>
          </a:xfrm>
          <a:prstGeom prst="rect">
            <a:avLst/>
          </a:prstGeom>
          <a:noFill/>
          <a:ln w="28575">
            <a:noFill/>
            <a:miter lim="800000"/>
            <a:headEnd type="none" w="sm" len="sm"/>
            <a:tailEnd type="none" w="lg" len="lg"/>
          </a:ln>
          <a:effectLst/>
        </p:spPr>
        <p:txBody>
          <a:bodyPr wrap="none" lIns="0" tIns="0" rIns="0" bIns="0">
            <a:spAutoFit/>
          </a:bodyPr>
          <a:lstStyle/>
          <a:p>
            <a:r>
              <a:rPr lang="en-US" altLang="zh-CN" sz="1800">
                <a:solidFill>
                  <a:srgbClr val="FFFF99"/>
                </a:solidFill>
                <a:ea typeface="宋体" panose="02010600030101010101" pitchFamily="2" charset="-122"/>
              </a:rPr>
              <a:t>Alternate Flow 3</a:t>
            </a:r>
            <a:endParaRPr lang="en-US" altLang="zh-CN" sz="1800">
              <a:solidFill>
                <a:srgbClr val="FFFF99"/>
              </a:solidFill>
              <a:ea typeface="宋体" panose="02010600030101010101" pitchFamily="2" charset="-122"/>
            </a:endParaRPr>
          </a:p>
        </p:txBody>
      </p:sp>
      <p:sp>
        <p:nvSpPr>
          <p:cNvPr id="417800" name="Freeform 8"/>
          <p:cNvSpPr/>
          <p:nvPr/>
        </p:nvSpPr>
        <p:spPr bwMode="auto">
          <a:xfrm>
            <a:off x="495300" y="2765125"/>
            <a:ext cx="444500" cy="1612900"/>
          </a:xfrm>
          <a:custGeom>
            <a:avLst/>
            <a:gdLst/>
            <a:ahLst/>
            <a:cxnLst>
              <a:cxn ang="0">
                <a:pos x="280" y="0"/>
              </a:cxn>
              <a:cxn ang="0">
                <a:pos x="40" y="288"/>
              </a:cxn>
              <a:cxn ang="0">
                <a:pos x="40" y="624"/>
              </a:cxn>
              <a:cxn ang="0">
                <a:pos x="280" y="1008"/>
              </a:cxn>
            </a:cxnLst>
            <a:rect l="0" t="0" r="r" b="b"/>
            <a:pathLst>
              <a:path w="280" h="1008">
                <a:moveTo>
                  <a:pt x="280" y="0"/>
                </a:moveTo>
                <a:cubicBezTo>
                  <a:pt x="180" y="92"/>
                  <a:pt x="80" y="184"/>
                  <a:pt x="40" y="288"/>
                </a:cubicBezTo>
                <a:cubicBezTo>
                  <a:pt x="0" y="392"/>
                  <a:pt x="0" y="504"/>
                  <a:pt x="40" y="624"/>
                </a:cubicBezTo>
                <a:cubicBezTo>
                  <a:pt x="80" y="744"/>
                  <a:pt x="240" y="944"/>
                  <a:pt x="280" y="1008"/>
                </a:cubicBezTo>
              </a:path>
            </a:pathLst>
          </a:custGeom>
          <a:noFill/>
          <a:ln w="28575" cap="flat" cmpd="sng">
            <a:solidFill>
              <a:schemeClr val="tx2"/>
            </a:solidFill>
            <a:prstDash val="sysDot"/>
            <a:round/>
            <a:headEnd type="none" w="med" len="med"/>
            <a:tailEnd type="triangle" w="med" len="med"/>
          </a:ln>
          <a:effectLst/>
        </p:spPr>
        <p:txBody>
          <a:bodyPr wrap="none" anchor="ctr"/>
          <a:lstStyle/>
          <a:p>
            <a:endParaRPr lang="en-US"/>
          </a:p>
        </p:txBody>
      </p:sp>
      <p:sp>
        <p:nvSpPr>
          <p:cNvPr id="417801" name="Freeform 9"/>
          <p:cNvSpPr/>
          <p:nvPr/>
        </p:nvSpPr>
        <p:spPr bwMode="auto">
          <a:xfrm>
            <a:off x="939800" y="4073225"/>
            <a:ext cx="228600" cy="838200"/>
          </a:xfrm>
          <a:custGeom>
            <a:avLst/>
            <a:gdLst/>
            <a:ahLst/>
            <a:cxnLst>
              <a:cxn ang="0">
                <a:pos x="0" y="0"/>
              </a:cxn>
              <a:cxn ang="0">
                <a:pos x="144" y="432"/>
              </a:cxn>
              <a:cxn ang="0">
                <a:pos x="0" y="912"/>
              </a:cxn>
            </a:cxnLst>
            <a:rect l="0" t="0" r="r" b="b"/>
            <a:pathLst>
              <a:path w="144" h="912">
                <a:moveTo>
                  <a:pt x="0" y="0"/>
                </a:moveTo>
                <a:cubicBezTo>
                  <a:pt x="72" y="140"/>
                  <a:pt x="144" y="280"/>
                  <a:pt x="144" y="432"/>
                </a:cubicBezTo>
                <a:cubicBezTo>
                  <a:pt x="144" y="584"/>
                  <a:pt x="72" y="748"/>
                  <a:pt x="0" y="912"/>
                </a:cubicBezTo>
              </a:path>
            </a:pathLst>
          </a:custGeom>
          <a:noFill/>
          <a:ln w="28575" cap="flat" cmpd="sng">
            <a:solidFill>
              <a:schemeClr val="accent2"/>
            </a:solidFill>
            <a:prstDash val="sysDot"/>
            <a:round/>
            <a:headEnd type="none" w="med" len="med"/>
            <a:tailEnd type="triangle" w="med" len="med"/>
          </a:ln>
          <a:effectLst/>
        </p:spPr>
        <p:txBody>
          <a:bodyPr wrap="none" anchor="ctr"/>
          <a:lstStyle/>
          <a:p>
            <a:endParaRPr lang="en-US"/>
          </a:p>
        </p:txBody>
      </p:sp>
      <p:sp>
        <p:nvSpPr>
          <p:cNvPr id="417802" name="Freeform 10"/>
          <p:cNvSpPr/>
          <p:nvPr/>
        </p:nvSpPr>
        <p:spPr bwMode="auto">
          <a:xfrm>
            <a:off x="939800" y="2396825"/>
            <a:ext cx="457200" cy="838200"/>
          </a:xfrm>
          <a:custGeom>
            <a:avLst/>
            <a:gdLst/>
            <a:ahLst/>
            <a:cxnLst>
              <a:cxn ang="0">
                <a:pos x="0" y="528"/>
              </a:cxn>
              <a:cxn ang="0">
                <a:pos x="288" y="192"/>
              </a:cxn>
              <a:cxn ang="0">
                <a:pos x="0" y="0"/>
              </a:cxn>
            </a:cxnLst>
            <a:rect l="0" t="0" r="r" b="b"/>
            <a:pathLst>
              <a:path w="288" h="528">
                <a:moveTo>
                  <a:pt x="0" y="528"/>
                </a:moveTo>
                <a:cubicBezTo>
                  <a:pt x="144" y="404"/>
                  <a:pt x="288" y="280"/>
                  <a:pt x="288" y="192"/>
                </a:cubicBezTo>
                <a:cubicBezTo>
                  <a:pt x="288" y="104"/>
                  <a:pt x="48" y="32"/>
                  <a:pt x="0" y="0"/>
                </a:cubicBezTo>
              </a:path>
            </a:pathLst>
          </a:custGeom>
          <a:noFill/>
          <a:ln w="28575" cap="flat" cmpd="sng">
            <a:solidFill>
              <a:srgbClr val="00CCFF"/>
            </a:solidFill>
            <a:prstDash val="sysDot"/>
            <a:round/>
            <a:headEnd type="none" w="med" len="med"/>
            <a:tailEnd type="triangle" w="med" len="med"/>
          </a:ln>
          <a:effectLst/>
        </p:spPr>
        <p:txBody>
          <a:bodyPr wrap="none" anchor="ctr"/>
          <a:lstStyle/>
          <a:p>
            <a:endParaRPr lang="en-US"/>
          </a:p>
        </p:txBody>
      </p:sp>
      <p:sp>
        <p:nvSpPr>
          <p:cNvPr id="417803" name="Freeform 11"/>
          <p:cNvSpPr/>
          <p:nvPr/>
        </p:nvSpPr>
        <p:spPr bwMode="auto">
          <a:xfrm>
            <a:off x="939800" y="3616025"/>
            <a:ext cx="635000" cy="914400"/>
          </a:xfrm>
          <a:custGeom>
            <a:avLst/>
            <a:gdLst/>
            <a:ahLst/>
            <a:cxnLst>
              <a:cxn ang="0">
                <a:pos x="0" y="0"/>
              </a:cxn>
              <a:cxn ang="0">
                <a:pos x="336" y="192"/>
              </a:cxn>
              <a:cxn ang="0">
                <a:pos x="384" y="576"/>
              </a:cxn>
            </a:cxnLst>
            <a:rect l="0" t="0" r="r" b="b"/>
            <a:pathLst>
              <a:path w="400" h="576">
                <a:moveTo>
                  <a:pt x="0" y="0"/>
                </a:moveTo>
                <a:cubicBezTo>
                  <a:pt x="136" y="48"/>
                  <a:pt x="272" y="96"/>
                  <a:pt x="336" y="192"/>
                </a:cubicBezTo>
                <a:cubicBezTo>
                  <a:pt x="400" y="288"/>
                  <a:pt x="376" y="512"/>
                  <a:pt x="384" y="576"/>
                </a:cubicBezTo>
              </a:path>
            </a:pathLst>
          </a:custGeom>
          <a:noFill/>
          <a:ln w="28575" cap="flat" cmpd="sng">
            <a:solidFill>
              <a:schemeClr val="tx1"/>
            </a:solidFill>
            <a:prstDash val="sysDot"/>
            <a:round/>
            <a:headEnd type="none" w="med" len="med"/>
            <a:tailEnd type="triangle" w="med" len="med"/>
          </a:ln>
          <a:effectLst/>
        </p:spPr>
        <p:txBody>
          <a:bodyPr wrap="none" anchor="ctr"/>
          <a:lstStyle/>
          <a:p>
            <a:endParaRPr lang="en-US"/>
          </a:p>
        </p:txBody>
      </p:sp>
      <p:sp>
        <p:nvSpPr>
          <p:cNvPr id="417804" name="Oval 12"/>
          <p:cNvSpPr>
            <a:spLocks noChangeArrowheads="1"/>
          </p:cNvSpPr>
          <p:nvPr/>
        </p:nvSpPr>
        <p:spPr bwMode="auto">
          <a:xfrm>
            <a:off x="863600" y="5597225"/>
            <a:ext cx="152400" cy="152400"/>
          </a:xfrm>
          <a:prstGeom prst="ellipse">
            <a:avLst/>
          </a:prstGeom>
          <a:solidFill>
            <a:schemeClr val="hlink"/>
          </a:solidFill>
          <a:ln w="28575">
            <a:solidFill>
              <a:schemeClr val="hlink"/>
            </a:solidFill>
            <a:round/>
          </a:ln>
          <a:effectLst/>
        </p:spPr>
        <p:txBody>
          <a:bodyPr wrap="none" anchor="ctr"/>
          <a:lstStyle/>
          <a:p>
            <a:endParaRPr lang="en-US"/>
          </a:p>
        </p:txBody>
      </p:sp>
      <p:sp>
        <p:nvSpPr>
          <p:cNvPr id="417805" name="Oval 13"/>
          <p:cNvSpPr>
            <a:spLocks noChangeArrowheads="1"/>
          </p:cNvSpPr>
          <p:nvPr/>
        </p:nvSpPr>
        <p:spPr bwMode="auto">
          <a:xfrm>
            <a:off x="863600" y="1939625"/>
            <a:ext cx="152400" cy="152400"/>
          </a:xfrm>
          <a:prstGeom prst="ellipse">
            <a:avLst/>
          </a:prstGeom>
          <a:solidFill>
            <a:schemeClr val="hlink"/>
          </a:solidFill>
          <a:ln w="28575">
            <a:solidFill>
              <a:schemeClr val="hlink"/>
            </a:solidFill>
            <a:round/>
          </a:ln>
          <a:effectLst/>
        </p:spPr>
        <p:txBody>
          <a:bodyPr wrap="none" anchor="ctr"/>
          <a:lstStyle/>
          <a:p>
            <a:endParaRPr lang="en-US"/>
          </a:p>
        </p:txBody>
      </p:sp>
      <p:sp>
        <p:nvSpPr>
          <p:cNvPr id="417806" name="Oval 14"/>
          <p:cNvSpPr>
            <a:spLocks noChangeArrowheads="1"/>
          </p:cNvSpPr>
          <p:nvPr/>
        </p:nvSpPr>
        <p:spPr bwMode="auto">
          <a:xfrm>
            <a:off x="1473200" y="4530425"/>
            <a:ext cx="152400" cy="152400"/>
          </a:xfrm>
          <a:prstGeom prst="ellipse">
            <a:avLst/>
          </a:prstGeom>
          <a:noFill/>
          <a:ln w="28575">
            <a:solidFill>
              <a:schemeClr val="tx1"/>
            </a:solidFill>
            <a:round/>
          </a:ln>
          <a:effectLst/>
        </p:spPr>
        <p:txBody>
          <a:bodyPr wrap="none" anchor="ctr"/>
          <a:lstStyle/>
          <a:p>
            <a:pPr algn="ctr"/>
            <a:endParaRPr lang="zh-CN" altLang="en-US" sz="1800">
              <a:solidFill>
                <a:schemeClr val="hlink"/>
              </a:solidFill>
              <a:ea typeface="宋体" panose="02010600030101010101" pitchFamily="2" charset="-122"/>
            </a:endParaRPr>
          </a:p>
        </p:txBody>
      </p:sp>
      <p:sp>
        <p:nvSpPr>
          <p:cNvPr id="417807" name="Text Box 15"/>
          <p:cNvSpPr txBox="1">
            <a:spLocks noChangeArrowheads="1"/>
          </p:cNvSpPr>
          <p:nvPr/>
        </p:nvSpPr>
        <p:spPr bwMode="auto">
          <a:xfrm>
            <a:off x="1168400" y="3006425"/>
            <a:ext cx="603250" cy="366713"/>
          </a:xfrm>
          <a:prstGeom prst="rect">
            <a:avLst/>
          </a:prstGeom>
          <a:noFill/>
          <a:ln w="28575">
            <a:noFill/>
            <a:miter lim="800000"/>
          </a:ln>
          <a:effectLst/>
        </p:spPr>
        <p:txBody>
          <a:bodyPr wrap="none">
            <a:spAutoFit/>
          </a:bodyPr>
          <a:lstStyle/>
          <a:p>
            <a:r>
              <a:rPr lang="en-US" altLang="zh-CN" sz="1800">
                <a:solidFill>
                  <a:srgbClr val="00CCFF"/>
                </a:solidFill>
                <a:ea typeface="宋体" panose="02010600030101010101" pitchFamily="2" charset="-122"/>
              </a:rPr>
              <a:t>AF1</a:t>
            </a:r>
            <a:endParaRPr lang="en-US" altLang="zh-CN" sz="1800">
              <a:solidFill>
                <a:srgbClr val="00CCFF"/>
              </a:solidFill>
              <a:ea typeface="宋体" panose="02010600030101010101" pitchFamily="2" charset="-122"/>
            </a:endParaRPr>
          </a:p>
        </p:txBody>
      </p:sp>
      <p:sp>
        <p:nvSpPr>
          <p:cNvPr id="417808" name="Text Box 16"/>
          <p:cNvSpPr txBox="1">
            <a:spLocks noChangeArrowheads="1"/>
          </p:cNvSpPr>
          <p:nvPr/>
        </p:nvSpPr>
        <p:spPr bwMode="auto">
          <a:xfrm>
            <a:off x="1397000" y="3539825"/>
            <a:ext cx="603250" cy="366713"/>
          </a:xfrm>
          <a:prstGeom prst="rect">
            <a:avLst/>
          </a:prstGeom>
          <a:noFill/>
          <a:ln w="28575">
            <a:noFill/>
            <a:miter lim="800000"/>
          </a:ln>
          <a:effectLst/>
        </p:spPr>
        <p:txBody>
          <a:bodyPr wrap="none">
            <a:spAutoFit/>
          </a:bodyPr>
          <a:lstStyle/>
          <a:p>
            <a:r>
              <a:rPr lang="en-US" altLang="zh-CN" sz="1800">
                <a:ea typeface="宋体" panose="02010600030101010101" pitchFamily="2" charset="-122"/>
              </a:rPr>
              <a:t>AF2</a:t>
            </a:r>
            <a:endParaRPr lang="en-US" altLang="zh-CN" sz="1800">
              <a:ea typeface="宋体" panose="02010600030101010101" pitchFamily="2" charset="-122"/>
            </a:endParaRPr>
          </a:p>
        </p:txBody>
      </p:sp>
      <p:sp>
        <p:nvSpPr>
          <p:cNvPr id="417809" name="Text Box 17"/>
          <p:cNvSpPr txBox="1">
            <a:spLocks noChangeArrowheads="1"/>
          </p:cNvSpPr>
          <p:nvPr/>
        </p:nvSpPr>
        <p:spPr bwMode="auto">
          <a:xfrm>
            <a:off x="177800" y="2625425"/>
            <a:ext cx="603250" cy="366713"/>
          </a:xfrm>
          <a:prstGeom prst="rect">
            <a:avLst/>
          </a:prstGeom>
          <a:noFill/>
          <a:ln w="28575">
            <a:noFill/>
            <a:miter lim="800000"/>
          </a:ln>
          <a:effectLst/>
        </p:spPr>
        <p:txBody>
          <a:bodyPr wrap="none">
            <a:spAutoFit/>
          </a:bodyPr>
          <a:lstStyle/>
          <a:p>
            <a:r>
              <a:rPr lang="en-US" altLang="zh-CN" sz="1800">
                <a:solidFill>
                  <a:schemeClr val="tx2"/>
                </a:solidFill>
                <a:ea typeface="宋体" panose="02010600030101010101" pitchFamily="2" charset="-122"/>
              </a:rPr>
              <a:t>AF3</a:t>
            </a:r>
            <a:endParaRPr lang="en-US" altLang="zh-CN" sz="1800">
              <a:solidFill>
                <a:schemeClr val="tx2"/>
              </a:solidFill>
              <a:ea typeface="宋体" panose="02010600030101010101" pitchFamily="2" charset="-122"/>
            </a:endParaRPr>
          </a:p>
        </p:txBody>
      </p:sp>
      <p:sp>
        <p:nvSpPr>
          <p:cNvPr id="417810" name="Text Box 18"/>
          <p:cNvSpPr txBox="1">
            <a:spLocks noChangeArrowheads="1"/>
          </p:cNvSpPr>
          <p:nvPr/>
        </p:nvSpPr>
        <p:spPr bwMode="auto">
          <a:xfrm>
            <a:off x="330200" y="1482425"/>
            <a:ext cx="1289050" cy="366713"/>
          </a:xfrm>
          <a:prstGeom prst="rect">
            <a:avLst/>
          </a:prstGeom>
          <a:noFill/>
          <a:ln w="28575">
            <a:noFill/>
            <a:miter lim="800000"/>
          </a:ln>
          <a:effectLst/>
        </p:spPr>
        <p:txBody>
          <a:bodyPr wrap="none">
            <a:spAutoFit/>
          </a:bodyPr>
          <a:lstStyle/>
          <a:p>
            <a:r>
              <a:rPr lang="en-US" altLang="zh-CN" sz="1800">
                <a:solidFill>
                  <a:srgbClr val="FFFF99"/>
                </a:solidFill>
                <a:ea typeface="宋体" panose="02010600030101010101" pitchFamily="2" charset="-122"/>
              </a:rPr>
              <a:t>Basic Flow</a:t>
            </a:r>
            <a:endParaRPr lang="en-US" altLang="zh-CN" sz="1800">
              <a:solidFill>
                <a:srgbClr val="FFFF99"/>
              </a:solidFill>
              <a:ea typeface="宋体" panose="02010600030101010101" pitchFamily="2" charset="-122"/>
            </a:endParaRPr>
          </a:p>
        </p:txBody>
      </p:sp>
      <p:sp>
        <p:nvSpPr>
          <p:cNvPr id="417811" name="Line 19"/>
          <p:cNvSpPr>
            <a:spLocks noChangeShapeType="1"/>
          </p:cNvSpPr>
          <p:nvPr/>
        </p:nvSpPr>
        <p:spPr bwMode="auto">
          <a:xfrm>
            <a:off x="939800" y="2092025"/>
            <a:ext cx="0" cy="3505200"/>
          </a:xfrm>
          <a:prstGeom prst="line">
            <a:avLst/>
          </a:prstGeom>
          <a:noFill/>
          <a:ln w="57150">
            <a:solidFill>
              <a:schemeClr val="hlink"/>
            </a:solidFill>
            <a:round/>
            <a:tailEnd type="triangle" w="med" len="med"/>
          </a:ln>
          <a:effectLst/>
        </p:spPr>
        <p:txBody>
          <a:bodyPr wrap="none" anchor="ctr"/>
          <a:lstStyle/>
          <a:p>
            <a:endParaRPr lang="en-US"/>
          </a:p>
        </p:txBody>
      </p:sp>
      <p:sp>
        <p:nvSpPr>
          <p:cNvPr id="417813" name="Rectangle 21"/>
          <p:cNvSpPr>
            <a:spLocks noChangeArrowheads="1"/>
          </p:cNvSpPr>
          <p:nvPr/>
        </p:nvSpPr>
        <p:spPr bwMode="auto">
          <a:xfrm>
            <a:off x="4521200" y="2092025"/>
            <a:ext cx="1900238" cy="1343025"/>
          </a:xfrm>
          <a:prstGeom prst="rect">
            <a:avLst/>
          </a:prstGeom>
          <a:noFill/>
          <a:ln w="28575">
            <a:solidFill>
              <a:schemeClr val="tx1"/>
            </a:solidFill>
            <a:miter lim="800000"/>
            <a:headEnd type="none" w="sm" len="sm"/>
            <a:tailEnd type="none" w="lg" len="lg"/>
          </a:ln>
          <a:effectLst/>
        </p:spPr>
        <p:txBody>
          <a:bodyPr wrap="none" lIns="0" tIns="0" rIns="0" bIns="0" anchor="ctr"/>
          <a:lstStyle/>
          <a:p>
            <a:endParaRPr lang="en-US"/>
          </a:p>
        </p:txBody>
      </p:sp>
      <p:grpSp>
        <p:nvGrpSpPr>
          <p:cNvPr id="417831" name="Group 39"/>
          <p:cNvGrpSpPr/>
          <p:nvPr/>
        </p:nvGrpSpPr>
        <p:grpSpPr bwMode="auto">
          <a:xfrm>
            <a:off x="6807200" y="4301825"/>
            <a:ext cx="1900238" cy="1343025"/>
            <a:chOff x="1345" y="1056"/>
            <a:chExt cx="1197" cy="846"/>
          </a:xfrm>
        </p:grpSpPr>
        <p:sp>
          <p:nvSpPr>
            <p:cNvPr id="417832" name="Rectangle 40"/>
            <p:cNvSpPr>
              <a:spLocks noChangeArrowheads="1"/>
            </p:cNvSpPr>
            <p:nvPr/>
          </p:nvSpPr>
          <p:spPr bwMode="auto">
            <a:xfrm>
              <a:off x="1345" y="1056"/>
              <a:ext cx="1197" cy="846"/>
            </a:xfrm>
            <a:prstGeom prst="rect">
              <a:avLst/>
            </a:prstGeom>
            <a:noFill/>
            <a:ln w="28575">
              <a:solidFill>
                <a:schemeClr val="tx1"/>
              </a:solidFill>
              <a:miter lim="800000"/>
              <a:headEnd type="none" w="sm" len="sm"/>
              <a:tailEnd type="none" w="lg" len="lg"/>
            </a:ln>
            <a:effectLst/>
          </p:spPr>
          <p:txBody>
            <a:bodyPr wrap="none" lIns="0" tIns="0" rIns="0" bIns="0" anchor="ctr"/>
            <a:lstStyle/>
            <a:p>
              <a:endParaRPr lang="en-US"/>
            </a:p>
          </p:txBody>
        </p:sp>
        <p:grpSp>
          <p:nvGrpSpPr>
            <p:cNvPr id="417833" name="Group 41"/>
            <p:cNvGrpSpPr/>
            <p:nvPr/>
          </p:nvGrpSpPr>
          <p:grpSpPr bwMode="auto">
            <a:xfrm>
              <a:off x="1368" y="1119"/>
              <a:ext cx="1152" cy="720"/>
              <a:chOff x="490" y="960"/>
              <a:chExt cx="4262" cy="2688"/>
            </a:xfrm>
          </p:grpSpPr>
          <p:grpSp>
            <p:nvGrpSpPr>
              <p:cNvPr id="417834" name="Group 42"/>
              <p:cNvGrpSpPr/>
              <p:nvPr/>
            </p:nvGrpSpPr>
            <p:grpSpPr bwMode="auto">
              <a:xfrm>
                <a:off x="490" y="960"/>
                <a:ext cx="472" cy="595"/>
                <a:chOff x="7654" y="3380"/>
                <a:chExt cx="554" cy="754"/>
              </a:xfrm>
            </p:grpSpPr>
            <p:sp>
              <p:nvSpPr>
                <p:cNvPr id="417835" name="Oval 43"/>
                <p:cNvSpPr>
                  <a:spLocks noChangeArrowheads="1"/>
                </p:cNvSpPr>
                <p:nvPr/>
              </p:nvSpPr>
              <p:spPr bwMode="auto">
                <a:xfrm>
                  <a:off x="7805" y="3380"/>
                  <a:ext cx="253" cy="248"/>
                </a:xfrm>
                <a:prstGeom prst="ellipse">
                  <a:avLst/>
                </a:prstGeom>
                <a:noFill/>
                <a:ln w="28575">
                  <a:solidFill>
                    <a:schemeClr val="tx1"/>
                  </a:solidFill>
                  <a:round/>
                </a:ln>
              </p:spPr>
              <p:txBody>
                <a:bodyPr/>
                <a:lstStyle/>
                <a:p>
                  <a:endParaRPr lang="en-US"/>
                </a:p>
              </p:txBody>
            </p:sp>
            <p:sp>
              <p:nvSpPr>
                <p:cNvPr id="417836" name="Line 44"/>
                <p:cNvSpPr>
                  <a:spLocks noChangeShapeType="1"/>
                </p:cNvSpPr>
                <p:nvPr/>
              </p:nvSpPr>
              <p:spPr bwMode="auto">
                <a:xfrm>
                  <a:off x="7931" y="3630"/>
                  <a:ext cx="1" cy="232"/>
                </a:xfrm>
                <a:prstGeom prst="line">
                  <a:avLst/>
                </a:prstGeom>
                <a:noFill/>
                <a:ln w="28575">
                  <a:solidFill>
                    <a:schemeClr val="tx1"/>
                  </a:solidFill>
                  <a:round/>
                </a:ln>
              </p:spPr>
              <p:txBody>
                <a:bodyPr/>
                <a:lstStyle/>
                <a:p>
                  <a:endParaRPr lang="en-US"/>
                </a:p>
              </p:txBody>
            </p:sp>
            <p:sp>
              <p:nvSpPr>
                <p:cNvPr id="417837" name="Line 45"/>
                <p:cNvSpPr>
                  <a:spLocks noChangeShapeType="1"/>
                </p:cNvSpPr>
                <p:nvPr/>
              </p:nvSpPr>
              <p:spPr bwMode="auto">
                <a:xfrm>
                  <a:off x="7731" y="3695"/>
                  <a:ext cx="401" cy="1"/>
                </a:xfrm>
                <a:prstGeom prst="line">
                  <a:avLst/>
                </a:prstGeom>
                <a:noFill/>
                <a:ln w="28575">
                  <a:solidFill>
                    <a:schemeClr val="tx1"/>
                  </a:solidFill>
                  <a:round/>
                </a:ln>
              </p:spPr>
              <p:txBody>
                <a:bodyPr/>
                <a:lstStyle/>
                <a:p>
                  <a:endParaRPr lang="en-US"/>
                </a:p>
              </p:txBody>
            </p:sp>
            <p:sp>
              <p:nvSpPr>
                <p:cNvPr id="417838" name="Freeform 46"/>
                <p:cNvSpPr/>
                <p:nvPr/>
              </p:nvSpPr>
              <p:spPr bwMode="auto">
                <a:xfrm>
                  <a:off x="7654" y="3862"/>
                  <a:ext cx="554" cy="272"/>
                </a:xfrm>
                <a:custGeom>
                  <a:avLst/>
                  <a:gdLst/>
                  <a:ahLst/>
                  <a:cxnLst>
                    <a:cxn ang="0">
                      <a:pos x="0" y="54"/>
                    </a:cxn>
                    <a:cxn ang="0">
                      <a:pos x="54" y="0"/>
                    </a:cxn>
                    <a:cxn ang="0">
                      <a:pos x="108" y="54"/>
                    </a:cxn>
                  </a:cxnLst>
                  <a:rect l="0" t="0" r="r" b="b"/>
                  <a:pathLst>
                    <a:path w="108" h="54">
                      <a:moveTo>
                        <a:pt x="0" y="54"/>
                      </a:moveTo>
                      <a:lnTo>
                        <a:pt x="54" y="0"/>
                      </a:lnTo>
                      <a:lnTo>
                        <a:pt x="108" y="54"/>
                      </a:lnTo>
                    </a:path>
                  </a:pathLst>
                </a:custGeom>
                <a:noFill/>
                <a:ln w="28575" cmpd="sng">
                  <a:solidFill>
                    <a:schemeClr val="tx1"/>
                  </a:solidFill>
                  <a:prstDash val="solid"/>
                  <a:round/>
                </a:ln>
              </p:spPr>
              <p:txBody>
                <a:bodyPr/>
                <a:lstStyle/>
                <a:p>
                  <a:endParaRPr lang="en-US"/>
                </a:p>
              </p:txBody>
            </p:sp>
          </p:grpSp>
          <p:sp>
            <p:nvSpPr>
              <p:cNvPr id="417839" name="Rectangle 47"/>
              <p:cNvSpPr>
                <a:spLocks noChangeArrowheads="1"/>
              </p:cNvSpPr>
              <p:nvPr/>
            </p:nvSpPr>
            <p:spPr bwMode="auto">
              <a:xfrm>
                <a:off x="1440" y="1200"/>
                <a:ext cx="1008" cy="432"/>
              </a:xfrm>
              <a:prstGeom prst="rect">
                <a:avLst/>
              </a:prstGeom>
              <a:noFill/>
              <a:ln w="28575">
                <a:solidFill>
                  <a:schemeClr val="tx1"/>
                </a:solidFill>
                <a:miter lim="800000"/>
                <a:headEnd type="none" w="sm" len="sm"/>
                <a:tailEnd type="none" w="lg" len="lg"/>
              </a:ln>
              <a:effectLst/>
            </p:spPr>
            <p:txBody>
              <a:bodyPr lIns="0" tIns="0" rIns="0" bIns="0" anchor="ctr">
                <a:spAutoFit/>
              </a:bodyPr>
              <a:lstStyle/>
              <a:p>
                <a:endParaRPr lang="en-US"/>
              </a:p>
            </p:txBody>
          </p:sp>
          <p:sp>
            <p:nvSpPr>
              <p:cNvPr id="417840" name="Rectangle 48"/>
              <p:cNvSpPr>
                <a:spLocks noChangeArrowheads="1"/>
              </p:cNvSpPr>
              <p:nvPr/>
            </p:nvSpPr>
            <p:spPr bwMode="auto">
              <a:xfrm>
                <a:off x="2592" y="1200"/>
                <a:ext cx="1008" cy="455"/>
              </a:xfrm>
              <a:prstGeom prst="rect">
                <a:avLst/>
              </a:prstGeom>
              <a:noFill/>
              <a:ln w="28575">
                <a:solidFill>
                  <a:schemeClr val="tx1"/>
                </a:solidFill>
                <a:miter lim="800000"/>
                <a:headEnd type="none" w="sm" len="sm"/>
                <a:tailEnd type="none" w="lg" len="lg"/>
              </a:ln>
              <a:effectLst/>
            </p:spPr>
            <p:txBody>
              <a:bodyPr lIns="0" tIns="0" rIns="0" bIns="0" anchor="ctr">
                <a:spAutoFit/>
              </a:bodyPr>
              <a:lstStyle/>
              <a:p>
                <a:endParaRPr lang="en-US"/>
              </a:p>
            </p:txBody>
          </p:sp>
          <p:sp>
            <p:nvSpPr>
              <p:cNvPr id="417841" name="Rectangle 49"/>
              <p:cNvSpPr>
                <a:spLocks noChangeArrowheads="1"/>
              </p:cNvSpPr>
              <p:nvPr/>
            </p:nvSpPr>
            <p:spPr bwMode="auto">
              <a:xfrm>
                <a:off x="3744" y="1200"/>
                <a:ext cx="1008" cy="455"/>
              </a:xfrm>
              <a:prstGeom prst="rect">
                <a:avLst/>
              </a:prstGeom>
              <a:noFill/>
              <a:ln w="28575">
                <a:solidFill>
                  <a:schemeClr val="tx1"/>
                </a:solidFill>
                <a:miter lim="800000"/>
                <a:headEnd type="none" w="sm" len="sm"/>
                <a:tailEnd type="none" w="lg" len="lg"/>
              </a:ln>
              <a:effectLst/>
            </p:spPr>
            <p:txBody>
              <a:bodyPr lIns="0" tIns="0" rIns="0" bIns="0" anchor="ctr">
                <a:spAutoFit/>
              </a:bodyPr>
              <a:lstStyle/>
              <a:p>
                <a:endParaRPr lang="en-US"/>
              </a:p>
            </p:txBody>
          </p:sp>
          <p:sp>
            <p:nvSpPr>
              <p:cNvPr id="417842" name="Line 50"/>
              <p:cNvSpPr>
                <a:spLocks noChangeShapeType="1"/>
              </p:cNvSpPr>
              <p:nvPr/>
            </p:nvSpPr>
            <p:spPr bwMode="auto">
              <a:xfrm>
                <a:off x="730" y="1872"/>
                <a:ext cx="0" cy="1776"/>
              </a:xfrm>
              <a:prstGeom prst="line">
                <a:avLst/>
              </a:prstGeom>
              <a:noFill/>
              <a:ln w="28575">
                <a:solidFill>
                  <a:schemeClr val="tx1"/>
                </a:solidFill>
                <a:prstDash val="dash"/>
                <a:round/>
                <a:headEnd type="none" w="sm" len="sm"/>
                <a:tailEnd type="none" w="lg" len="med"/>
              </a:ln>
              <a:effectLst/>
            </p:spPr>
            <p:txBody>
              <a:bodyPr wrap="none" anchor="ctr"/>
              <a:lstStyle/>
              <a:p>
                <a:endParaRPr lang="en-US"/>
              </a:p>
            </p:txBody>
          </p:sp>
          <p:sp>
            <p:nvSpPr>
              <p:cNvPr id="417843" name="Line 51"/>
              <p:cNvSpPr>
                <a:spLocks noChangeShapeType="1"/>
              </p:cNvSpPr>
              <p:nvPr/>
            </p:nvSpPr>
            <p:spPr bwMode="auto">
              <a:xfrm>
                <a:off x="1920" y="1872"/>
                <a:ext cx="0" cy="1776"/>
              </a:xfrm>
              <a:prstGeom prst="line">
                <a:avLst/>
              </a:prstGeom>
              <a:noFill/>
              <a:ln w="28575">
                <a:solidFill>
                  <a:schemeClr val="tx1"/>
                </a:solidFill>
                <a:prstDash val="dash"/>
                <a:round/>
                <a:headEnd type="none" w="sm" len="sm"/>
                <a:tailEnd type="none" w="lg" len="med"/>
              </a:ln>
              <a:effectLst/>
            </p:spPr>
            <p:txBody>
              <a:bodyPr wrap="none" anchor="ctr"/>
              <a:lstStyle/>
              <a:p>
                <a:endParaRPr lang="en-US"/>
              </a:p>
            </p:txBody>
          </p:sp>
          <p:sp>
            <p:nvSpPr>
              <p:cNvPr id="417844" name="Line 52"/>
              <p:cNvSpPr>
                <a:spLocks noChangeShapeType="1"/>
              </p:cNvSpPr>
              <p:nvPr/>
            </p:nvSpPr>
            <p:spPr bwMode="auto">
              <a:xfrm>
                <a:off x="3072" y="1872"/>
                <a:ext cx="0" cy="1776"/>
              </a:xfrm>
              <a:prstGeom prst="line">
                <a:avLst/>
              </a:prstGeom>
              <a:noFill/>
              <a:ln w="28575">
                <a:solidFill>
                  <a:schemeClr val="tx1"/>
                </a:solidFill>
                <a:prstDash val="dash"/>
                <a:round/>
                <a:headEnd type="none" w="sm" len="sm"/>
                <a:tailEnd type="none" w="lg" len="med"/>
              </a:ln>
              <a:effectLst/>
            </p:spPr>
            <p:txBody>
              <a:bodyPr wrap="none" anchor="ctr"/>
              <a:lstStyle/>
              <a:p>
                <a:endParaRPr lang="en-US"/>
              </a:p>
            </p:txBody>
          </p:sp>
          <p:sp>
            <p:nvSpPr>
              <p:cNvPr id="417845" name="Line 53"/>
              <p:cNvSpPr>
                <a:spLocks noChangeShapeType="1"/>
              </p:cNvSpPr>
              <p:nvPr/>
            </p:nvSpPr>
            <p:spPr bwMode="auto">
              <a:xfrm>
                <a:off x="4224" y="1872"/>
                <a:ext cx="0" cy="1776"/>
              </a:xfrm>
              <a:prstGeom prst="line">
                <a:avLst/>
              </a:prstGeom>
              <a:noFill/>
              <a:ln w="28575">
                <a:solidFill>
                  <a:schemeClr val="tx1"/>
                </a:solidFill>
                <a:prstDash val="dash"/>
                <a:round/>
                <a:headEnd type="none" w="sm" len="sm"/>
                <a:tailEnd type="none" w="lg" len="med"/>
              </a:ln>
              <a:effectLst/>
            </p:spPr>
            <p:txBody>
              <a:bodyPr wrap="none" anchor="ctr"/>
              <a:lstStyle/>
              <a:p>
                <a:endParaRPr lang="en-US"/>
              </a:p>
            </p:txBody>
          </p:sp>
          <p:sp>
            <p:nvSpPr>
              <p:cNvPr id="417846" name="Line 54"/>
              <p:cNvSpPr>
                <a:spLocks noChangeShapeType="1"/>
              </p:cNvSpPr>
              <p:nvPr/>
            </p:nvSpPr>
            <p:spPr bwMode="auto">
              <a:xfrm>
                <a:off x="720" y="2064"/>
                <a:ext cx="1200" cy="0"/>
              </a:xfrm>
              <a:prstGeom prst="line">
                <a:avLst/>
              </a:prstGeom>
              <a:noFill/>
              <a:ln w="28575">
                <a:solidFill>
                  <a:schemeClr val="tx1"/>
                </a:solidFill>
                <a:round/>
                <a:headEnd type="none" w="sm" len="sm"/>
                <a:tailEnd type="arrow" w="med" len="med"/>
              </a:ln>
              <a:effectLst/>
            </p:spPr>
            <p:txBody>
              <a:bodyPr wrap="none" anchor="ctr"/>
              <a:lstStyle/>
              <a:p>
                <a:endParaRPr lang="en-US"/>
              </a:p>
            </p:txBody>
          </p:sp>
          <p:sp>
            <p:nvSpPr>
              <p:cNvPr id="417847" name="Line 55"/>
              <p:cNvSpPr>
                <a:spLocks noChangeShapeType="1"/>
              </p:cNvSpPr>
              <p:nvPr/>
            </p:nvSpPr>
            <p:spPr bwMode="auto">
              <a:xfrm>
                <a:off x="1920" y="2304"/>
                <a:ext cx="1152" cy="0"/>
              </a:xfrm>
              <a:prstGeom prst="line">
                <a:avLst/>
              </a:prstGeom>
              <a:noFill/>
              <a:ln w="28575">
                <a:solidFill>
                  <a:schemeClr val="tx1"/>
                </a:solidFill>
                <a:round/>
                <a:headEnd type="none" w="sm" len="sm"/>
                <a:tailEnd type="arrow" w="med" len="med"/>
              </a:ln>
              <a:effectLst/>
            </p:spPr>
            <p:txBody>
              <a:bodyPr wrap="none" anchor="ctr"/>
              <a:lstStyle/>
              <a:p>
                <a:endParaRPr lang="en-US"/>
              </a:p>
            </p:txBody>
          </p:sp>
          <p:sp>
            <p:nvSpPr>
              <p:cNvPr id="417848" name="Line 56"/>
              <p:cNvSpPr>
                <a:spLocks noChangeShapeType="1"/>
              </p:cNvSpPr>
              <p:nvPr/>
            </p:nvSpPr>
            <p:spPr bwMode="auto">
              <a:xfrm>
                <a:off x="1920" y="2688"/>
                <a:ext cx="1152" cy="0"/>
              </a:xfrm>
              <a:prstGeom prst="line">
                <a:avLst/>
              </a:prstGeom>
              <a:noFill/>
              <a:ln w="28575">
                <a:solidFill>
                  <a:schemeClr val="tx1"/>
                </a:solidFill>
                <a:round/>
                <a:headEnd type="none" w="sm" len="sm"/>
                <a:tailEnd type="arrow" w="med" len="med"/>
              </a:ln>
              <a:effectLst/>
            </p:spPr>
            <p:txBody>
              <a:bodyPr wrap="none" anchor="ctr"/>
              <a:lstStyle/>
              <a:p>
                <a:endParaRPr lang="en-US"/>
              </a:p>
            </p:txBody>
          </p:sp>
          <p:sp>
            <p:nvSpPr>
              <p:cNvPr id="417849" name="Line 57"/>
              <p:cNvSpPr>
                <a:spLocks noChangeShapeType="1"/>
              </p:cNvSpPr>
              <p:nvPr/>
            </p:nvSpPr>
            <p:spPr bwMode="auto">
              <a:xfrm>
                <a:off x="1920" y="3072"/>
                <a:ext cx="2256" cy="0"/>
              </a:xfrm>
              <a:prstGeom prst="line">
                <a:avLst/>
              </a:prstGeom>
              <a:noFill/>
              <a:ln w="28575">
                <a:solidFill>
                  <a:schemeClr val="tx1"/>
                </a:solidFill>
                <a:round/>
                <a:headEnd type="none" w="sm" len="sm"/>
                <a:tailEnd type="arrow" w="med" len="med"/>
              </a:ln>
              <a:effectLst/>
            </p:spPr>
            <p:txBody>
              <a:bodyPr wrap="none" anchor="ctr"/>
              <a:lstStyle/>
              <a:p>
                <a:endParaRPr lang="en-US"/>
              </a:p>
            </p:txBody>
          </p:sp>
        </p:grpSp>
      </p:grpSp>
      <p:grpSp>
        <p:nvGrpSpPr>
          <p:cNvPr id="417891" name="Group 99"/>
          <p:cNvGrpSpPr/>
          <p:nvPr/>
        </p:nvGrpSpPr>
        <p:grpSpPr bwMode="auto">
          <a:xfrm>
            <a:off x="2235200" y="2092025"/>
            <a:ext cx="1900238" cy="1343025"/>
            <a:chOff x="1296" y="1056"/>
            <a:chExt cx="1197" cy="846"/>
          </a:xfrm>
        </p:grpSpPr>
        <p:sp>
          <p:nvSpPr>
            <p:cNvPr id="417851" name="Line 59"/>
            <p:cNvSpPr>
              <a:spLocks noChangeShapeType="1"/>
            </p:cNvSpPr>
            <p:nvPr/>
          </p:nvSpPr>
          <p:spPr bwMode="auto">
            <a:xfrm>
              <a:off x="1632" y="1440"/>
              <a:ext cx="181" cy="165"/>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417852" name="Line 60"/>
            <p:cNvSpPr>
              <a:spLocks noChangeShapeType="1"/>
            </p:cNvSpPr>
            <p:nvPr/>
          </p:nvSpPr>
          <p:spPr bwMode="auto">
            <a:xfrm flipV="1">
              <a:off x="1632" y="1298"/>
              <a:ext cx="299" cy="46"/>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417853" name="Line 61"/>
            <p:cNvSpPr>
              <a:spLocks noChangeShapeType="1"/>
            </p:cNvSpPr>
            <p:nvPr/>
          </p:nvSpPr>
          <p:spPr bwMode="auto">
            <a:xfrm flipV="1">
              <a:off x="1813" y="1369"/>
              <a:ext cx="185" cy="236"/>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417854" name="Line 62"/>
            <p:cNvSpPr>
              <a:spLocks noChangeShapeType="1"/>
            </p:cNvSpPr>
            <p:nvPr/>
          </p:nvSpPr>
          <p:spPr bwMode="auto">
            <a:xfrm flipV="1">
              <a:off x="1968" y="1605"/>
              <a:ext cx="187" cy="171"/>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417855" name="Rectangle 63"/>
            <p:cNvSpPr>
              <a:spLocks noChangeArrowheads="1"/>
            </p:cNvSpPr>
            <p:nvPr/>
          </p:nvSpPr>
          <p:spPr bwMode="auto">
            <a:xfrm>
              <a:off x="1296" y="1056"/>
              <a:ext cx="1197" cy="846"/>
            </a:xfrm>
            <a:prstGeom prst="rect">
              <a:avLst/>
            </a:prstGeom>
            <a:noFill/>
            <a:ln w="28575">
              <a:solidFill>
                <a:schemeClr val="tx1"/>
              </a:solidFill>
              <a:miter lim="800000"/>
              <a:headEnd type="none" w="sm" len="sm"/>
              <a:tailEnd type="none" w="lg" len="lg"/>
            </a:ln>
            <a:effectLst/>
          </p:spPr>
          <p:txBody>
            <a:bodyPr wrap="none" lIns="0" tIns="0" rIns="0" bIns="0" anchor="ctr"/>
            <a:lstStyle/>
            <a:p>
              <a:endParaRPr lang="en-US"/>
            </a:p>
          </p:txBody>
        </p:sp>
        <p:sp>
          <p:nvSpPr>
            <p:cNvPr id="417856" name="Rectangle 64"/>
            <p:cNvSpPr>
              <a:spLocks noChangeArrowheads="1"/>
            </p:cNvSpPr>
            <p:nvPr/>
          </p:nvSpPr>
          <p:spPr bwMode="auto">
            <a:xfrm>
              <a:off x="1344" y="1296"/>
              <a:ext cx="288" cy="240"/>
            </a:xfrm>
            <a:prstGeom prst="rect">
              <a:avLst/>
            </a:prstGeom>
            <a:solidFill>
              <a:srgbClr val="000099"/>
            </a:solidFill>
            <a:ln w="28575">
              <a:solidFill>
                <a:schemeClr val="tx1"/>
              </a:solidFill>
              <a:miter lim="800000"/>
            </a:ln>
            <a:effectLst/>
          </p:spPr>
          <p:txBody>
            <a:bodyPr wrap="none" lIns="107950" tIns="53975" rIns="107950" bIns="53975" anchor="ctr"/>
            <a:lstStyle/>
            <a:p>
              <a:endParaRPr lang="en-US"/>
            </a:p>
          </p:txBody>
        </p:sp>
        <p:sp>
          <p:nvSpPr>
            <p:cNvPr id="417857" name="Rectangle 65"/>
            <p:cNvSpPr>
              <a:spLocks noChangeArrowheads="1"/>
            </p:cNvSpPr>
            <p:nvPr/>
          </p:nvSpPr>
          <p:spPr bwMode="auto">
            <a:xfrm>
              <a:off x="1680" y="1605"/>
              <a:ext cx="288" cy="240"/>
            </a:xfrm>
            <a:prstGeom prst="rect">
              <a:avLst/>
            </a:prstGeom>
            <a:solidFill>
              <a:srgbClr val="000099"/>
            </a:solidFill>
            <a:ln w="28575">
              <a:solidFill>
                <a:schemeClr val="tx1"/>
              </a:solidFill>
              <a:miter lim="800000"/>
            </a:ln>
            <a:effectLst/>
          </p:spPr>
          <p:txBody>
            <a:bodyPr wrap="none" lIns="107950" tIns="53975" rIns="107950" bIns="53975" anchor="ctr"/>
            <a:lstStyle/>
            <a:p>
              <a:endParaRPr lang="en-US"/>
            </a:p>
          </p:txBody>
        </p:sp>
        <p:sp>
          <p:nvSpPr>
            <p:cNvPr id="417858" name="Rectangle 66"/>
            <p:cNvSpPr>
              <a:spLocks noChangeArrowheads="1"/>
            </p:cNvSpPr>
            <p:nvPr/>
          </p:nvSpPr>
          <p:spPr bwMode="auto">
            <a:xfrm>
              <a:off x="2155" y="1440"/>
              <a:ext cx="288" cy="240"/>
            </a:xfrm>
            <a:prstGeom prst="rect">
              <a:avLst/>
            </a:prstGeom>
            <a:solidFill>
              <a:srgbClr val="000099"/>
            </a:solidFill>
            <a:ln w="28575">
              <a:solidFill>
                <a:schemeClr val="tx1"/>
              </a:solidFill>
              <a:miter lim="800000"/>
            </a:ln>
            <a:effectLst/>
          </p:spPr>
          <p:txBody>
            <a:bodyPr wrap="none" lIns="107950" tIns="53975" rIns="107950" bIns="53975" anchor="ctr"/>
            <a:lstStyle/>
            <a:p>
              <a:endParaRPr lang="en-US"/>
            </a:p>
          </p:txBody>
        </p:sp>
        <p:sp>
          <p:nvSpPr>
            <p:cNvPr id="417859" name="Rectangle 67"/>
            <p:cNvSpPr>
              <a:spLocks noChangeArrowheads="1"/>
            </p:cNvSpPr>
            <p:nvPr/>
          </p:nvSpPr>
          <p:spPr bwMode="auto">
            <a:xfrm>
              <a:off x="1931" y="1129"/>
              <a:ext cx="288" cy="240"/>
            </a:xfrm>
            <a:prstGeom prst="rect">
              <a:avLst/>
            </a:prstGeom>
            <a:solidFill>
              <a:srgbClr val="000099"/>
            </a:solidFill>
            <a:ln w="28575">
              <a:solidFill>
                <a:schemeClr val="tx1"/>
              </a:solidFill>
              <a:miter lim="800000"/>
            </a:ln>
            <a:effectLst/>
          </p:spPr>
          <p:txBody>
            <a:bodyPr wrap="none" lIns="107950" tIns="53975" rIns="107950" bIns="53975" anchor="ctr"/>
            <a:lstStyle/>
            <a:p>
              <a:endParaRPr lang="en-US"/>
            </a:p>
          </p:txBody>
        </p:sp>
      </p:grpSp>
      <p:grpSp>
        <p:nvGrpSpPr>
          <p:cNvPr id="417896" name="Group 104"/>
          <p:cNvGrpSpPr/>
          <p:nvPr/>
        </p:nvGrpSpPr>
        <p:grpSpPr bwMode="auto">
          <a:xfrm>
            <a:off x="2235200" y="4301825"/>
            <a:ext cx="1900238" cy="1343025"/>
            <a:chOff x="1296" y="2448"/>
            <a:chExt cx="1197" cy="846"/>
          </a:xfrm>
        </p:grpSpPr>
        <p:sp>
          <p:nvSpPr>
            <p:cNvPr id="417861" name="Line 69"/>
            <p:cNvSpPr>
              <a:spLocks noChangeShapeType="1"/>
            </p:cNvSpPr>
            <p:nvPr/>
          </p:nvSpPr>
          <p:spPr bwMode="auto">
            <a:xfrm>
              <a:off x="1632" y="2832"/>
              <a:ext cx="181" cy="165"/>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417862" name="Line 70"/>
            <p:cNvSpPr>
              <a:spLocks noChangeShapeType="1"/>
            </p:cNvSpPr>
            <p:nvPr/>
          </p:nvSpPr>
          <p:spPr bwMode="auto">
            <a:xfrm flipV="1">
              <a:off x="1632" y="2690"/>
              <a:ext cx="299" cy="46"/>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417863" name="Line 71"/>
            <p:cNvSpPr>
              <a:spLocks noChangeShapeType="1"/>
            </p:cNvSpPr>
            <p:nvPr/>
          </p:nvSpPr>
          <p:spPr bwMode="auto">
            <a:xfrm flipV="1">
              <a:off x="1813" y="2761"/>
              <a:ext cx="185" cy="236"/>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417864" name="Line 72"/>
            <p:cNvSpPr>
              <a:spLocks noChangeShapeType="1"/>
            </p:cNvSpPr>
            <p:nvPr/>
          </p:nvSpPr>
          <p:spPr bwMode="auto">
            <a:xfrm flipV="1">
              <a:off x="1968" y="2997"/>
              <a:ext cx="187" cy="171"/>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417865" name="Rectangle 73"/>
            <p:cNvSpPr>
              <a:spLocks noChangeArrowheads="1"/>
            </p:cNvSpPr>
            <p:nvPr/>
          </p:nvSpPr>
          <p:spPr bwMode="auto">
            <a:xfrm>
              <a:off x="1296" y="2448"/>
              <a:ext cx="1197" cy="846"/>
            </a:xfrm>
            <a:prstGeom prst="rect">
              <a:avLst/>
            </a:prstGeom>
            <a:noFill/>
            <a:ln w="28575">
              <a:solidFill>
                <a:schemeClr val="tx1"/>
              </a:solidFill>
              <a:miter lim="800000"/>
              <a:headEnd type="none" w="sm" len="sm"/>
              <a:tailEnd type="none" w="lg" len="lg"/>
            </a:ln>
            <a:effectLst/>
          </p:spPr>
          <p:txBody>
            <a:bodyPr wrap="none" lIns="0" tIns="0" rIns="0" bIns="0" anchor="ctr"/>
            <a:lstStyle/>
            <a:p>
              <a:endParaRPr lang="en-US"/>
            </a:p>
          </p:txBody>
        </p:sp>
        <p:sp>
          <p:nvSpPr>
            <p:cNvPr id="417866" name="Rectangle 74"/>
            <p:cNvSpPr>
              <a:spLocks noChangeArrowheads="1"/>
            </p:cNvSpPr>
            <p:nvPr/>
          </p:nvSpPr>
          <p:spPr bwMode="auto">
            <a:xfrm>
              <a:off x="1344" y="2688"/>
              <a:ext cx="288" cy="240"/>
            </a:xfrm>
            <a:prstGeom prst="rect">
              <a:avLst/>
            </a:prstGeom>
            <a:solidFill>
              <a:schemeClr val="accent2"/>
            </a:solidFill>
            <a:ln w="28575">
              <a:solidFill>
                <a:schemeClr val="tx1"/>
              </a:solidFill>
              <a:miter lim="800000"/>
            </a:ln>
            <a:effectLst/>
          </p:spPr>
          <p:txBody>
            <a:bodyPr wrap="none" lIns="107950" tIns="53975" rIns="107950" bIns="53975" anchor="ctr"/>
            <a:lstStyle/>
            <a:p>
              <a:endParaRPr lang="en-US"/>
            </a:p>
          </p:txBody>
        </p:sp>
        <p:sp>
          <p:nvSpPr>
            <p:cNvPr id="417867" name="Rectangle 75"/>
            <p:cNvSpPr>
              <a:spLocks noChangeArrowheads="1"/>
            </p:cNvSpPr>
            <p:nvPr/>
          </p:nvSpPr>
          <p:spPr bwMode="auto">
            <a:xfrm>
              <a:off x="1680" y="2997"/>
              <a:ext cx="288" cy="240"/>
            </a:xfrm>
            <a:prstGeom prst="rect">
              <a:avLst/>
            </a:prstGeom>
            <a:solidFill>
              <a:schemeClr val="accent2"/>
            </a:solidFill>
            <a:ln w="28575">
              <a:solidFill>
                <a:schemeClr val="tx1"/>
              </a:solidFill>
              <a:miter lim="800000"/>
            </a:ln>
            <a:effectLst/>
          </p:spPr>
          <p:txBody>
            <a:bodyPr wrap="none" lIns="107950" tIns="53975" rIns="107950" bIns="53975" anchor="ctr"/>
            <a:lstStyle/>
            <a:p>
              <a:endParaRPr lang="en-US"/>
            </a:p>
          </p:txBody>
        </p:sp>
        <p:sp>
          <p:nvSpPr>
            <p:cNvPr id="417868" name="Rectangle 76"/>
            <p:cNvSpPr>
              <a:spLocks noChangeArrowheads="1"/>
            </p:cNvSpPr>
            <p:nvPr/>
          </p:nvSpPr>
          <p:spPr bwMode="auto">
            <a:xfrm>
              <a:off x="2155" y="2832"/>
              <a:ext cx="288" cy="240"/>
            </a:xfrm>
            <a:prstGeom prst="rect">
              <a:avLst/>
            </a:prstGeom>
            <a:solidFill>
              <a:schemeClr val="accent2"/>
            </a:solidFill>
            <a:ln w="28575">
              <a:solidFill>
                <a:schemeClr val="tx1"/>
              </a:solidFill>
              <a:miter lim="800000"/>
            </a:ln>
            <a:effectLst/>
          </p:spPr>
          <p:txBody>
            <a:bodyPr wrap="none" lIns="107950" tIns="53975" rIns="107950" bIns="53975" anchor="ctr"/>
            <a:lstStyle/>
            <a:p>
              <a:endParaRPr lang="en-US"/>
            </a:p>
          </p:txBody>
        </p:sp>
        <p:sp>
          <p:nvSpPr>
            <p:cNvPr id="417869" name="Rectangle 77"/>
            <p:cNvSpPr>
              <a:spLocks noChangeArrowheads="1"/>
            </p:cNvSpPr>
            <p:nvPr/>
          </p:nvSpPr>
          <p:spPr bwMode="auto">
            <a:xfrm>
              <a:off x="1931" y="2521"/>
              <a:ext cx="288" cy="240"/>
            </a:xfrm>
            <a:prstGeom prst="rect">
              <a:avLst/>
            </a:prstGeom>
            <a:solidFill>
              <a:schemeClr val="accent2"/>
            </a:solidFill>
            <a:ln w="28575">
              <a:solidFill>
                <a:schemeClr val="tx1"/>
              </a:solidFill>
              <a:miter lim="800000"/>
            </a:ln>
            <a:effectLst/>
          </p:spPr>
          <p:txBody>
            <a:bodyPr wrap="none" lIns="107950" tIns="53975" rIns="107950" bIns="53975" anchor="ctr"/>
            <a:lstStyle/>
            <a:p>
              <a:endParaRPr lang="en-US"/>
            </a:p>
          </p:txBody>
        </p:sp>
      </p:grpSp>
      <p:grpSp>
        <p:nvGrpSpPr>
          <p:cNvPr id="417897" name="Group 105"/>
          <p:cNvGrpSpPr/>
          <p:nvPr/>
        </p:nvGrpSpPr>
        <p:grpSpPr bwMode="auto">
          <a:xfrm>
            <a:off x="4521200" y="4301825"/>
            <a:ext cx="1900238" cy="1343025"/>
            <a:chOff x="2784" y="2448"/>
            <a:chExt cx="1197" cy="846"/>
          </a:xfrm>
        </p:grpSpPr>
        <p:sp>
          <p:nvSpPr>
            <p:cNvPr id="417871" name="Line 79"/>
            <p:cNvSpPr>
              <a:spLocks noChangeShapeType="1"/>
            </p:cNvSpPr>
            <p:nvPr/>
          </p:nvSpPr>
          <p:spPr bwMode="auto">
            <a:xfrm>
              <a:off x="3120" y="2832"/>
              <a:ext cx="181" cy="165"/>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417872" name="Line 80"/>
            <p:cNvSpPr>
              <a:spLocks noChangeShapeType="1"/>
            </p:cNvSpPr>
            <p:nvPr/>
          </p:nvSpPr>
          <p:spPr bwMode="auto">
            <a:xfrm flipV="1">
              <a:off x="3120" y="2690"/>
              <a:ext cx="299" cy="46"/>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417873" name="Line 81"/>
            <p:cNvSpPr>
              <a:spLocks noChangeShapeType="1"/>
            </p:cNvSpPr>
            <p:nvPr/>
          </p:nvSpPr>
          <p:spPr bwMode="auto">
            <a:xfrm flipV="1">
              <a:off x="3301" y="2761"/>
              <a:ext cx="185" cy="236"/>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417874" name="Line 82"/>
            <p:cNvSpPr>
              <a:spLocks noChangeShapeType="1"/>
            </p:cNvSpPr>
            <p:nvPr/>
          </p:nvSpPr>
          <p:spPr bwMode="auto">
            <a:xfrm flipV="1">
              <a:off x="3456" y="2997"/>
              <a:ext cx="187" cy="171"/>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417875" name="Rectangle 83"/>
            <p:cNvSpPr>
              <a:spLocks noChangeArrowheads="1"/>
            </p:cNvSpPr>
            <p:nvPr/>
          </p:nvSpPr>
          <p:spPr bwMode="auto">
            <a:xfrm>
              <a:off x="2784" y="2448"/>
              <a:ext cx="1197" cy="846"/>
            </a:xfrm>
            <a:prstGeom prst="rect">
              <a:avLst/>
            </a:prstGeom>
            <a:noFill/>
            <a:ln w="28575">
              <a:solidFill>
                <a:schemeClr val="tx1"/>
              </a:solidFill>
              <a:miter lim="800000"/>
              <a:headEnd type="none" w="sm" len="sm"/>
              <a:tailEnd type="none" w="lg" len="lg"/>
            </a:ln>
            <a:effectLst/>
          </p:spPr>
          <p:txBody>
            <a:bodyPr wrap="none" lIns="0" tIns="0" rIns="0" bIns="0" anchor="ctr"/>
            <a:lstStyle/>
            <a:p>
              <a:endParaRPr lang="en-US"/>
            </a:p>
          </p:txBody>
        </p:sp>
        <p:sp>
          <p:nvSpPr>
            <p:cNvPr id="417876" name="Rectangle 84"/>
            <p:cNvSpPr>
              <a:spLocks noChangeArrowheads="1"/>
            </p:cNvSpPr>
            <p:nvPr/>
          </p:nvSpPr>
          <p:spPr bwMode="auto">
            <a:xfrm>
              <a:off x="2832" y="2688"/>
              <a:ext cx="288" cy="240"/>
            </a:xfrm>
            <a:prstGeom prst="rect">
              <a:avLst/>
            </a:prstGeom>
            <a:solidFill>
              <a:schemeClr val="accent1"/>
            </a:solidFill>
            <a:ln w="28575">
              <a:solidFill>
                <a:schemeClr val="tx1"/>
              </a:solidFill>
              <a:miter lim="800000"/>
            </a:ln>
            <a:effectLst/>
          </p:spPr>
          <p:txBody>
            <a:bodyPr wrap="none" lIns="107950" tIns="53975" rIns="107950" bIns="53975" anchor="ctr"/>
            <a:lstStyle/>
            <a:p>
              <a:endParaRPr lang="en-US"/>
            </a:p>
          </p:txBody>
        </p:sp>
        <p:sp>
          <p:nvSpPr>
            <p:cNvPr id="417877" name="Rectangle 85"/>
            <p:cNvSpPr>
              <a:spLocks noChangeArrowheads="1"/>
            </p:cNvSpPr>
            <p:nvPr/>
          </p:nvSpPr>
          <p:spPr bwMode="auto">
            <a:xfrm>
              <a:off x="3168" y="2997"/>
              <a:ext cx="288" cy="240"/>
            </a:xfrm>
            <a:prstGeom prst="rect">
              <a:avLst/>
            </a:prstGeom>
            <a:solidFill>
              <a:schemeClr val="accent1"/>
            </a:solidFill>
            <a:ln w="28575">
              <a:solidFill>
                <a:schemeClr val="tx1"/>
              </a:solidFill>
              <a:miter lim="800000"/>
            </a:ln>
            <a:effectLst/>
          </p:spPr>
          <p:txBody>
            <a:bodyPr wrap="none" lIns="107950" tIns="53975" rIns="107950" bIns="53975" anchor="ctr"/>
            <a:lstStyle/>
            <a:p>
              <a:endParaRPr lang="en-US"/>
            </a:p>
          </p:txBody>
        </p:sp>
        <p:sp>
          <p:nvSpPr>
            <p:cNvPr id="417878" name="Rectangle 86"/>
            <p:cNvSpPr>
              <a:spLocks noChangeArrowheads="1"/>
            </p:cNvSpPr>
            <p:nvPr/>
          </p:nvSpPr>
          <p:spPr bwMode="auto">
            <a:xfrm>
              <a:off x="3643" y="2832"/>
              <a:ext cx="288" cy="240"/>
            </a:xfrm>
            <a:prstGeom prst="rect">
              <a:avLst/>
            </a:prstGeom>
            <a:solidFill>
              <a:schemeClr val="accent1"/>
            </a:solidFill>
            <a:ln w="28575">
              <a:solidFill>
                <a:schemeClr val="tx1"/>
              </a:solidFill>
              <a:miter lim="800000"/>
            </a:ln>
            <a:effectLst/>
          </p:spPr>
          <p:txBody>
            <a:bodyPr wrap="none" lIns="107950" tIns="53975" rIns="107950" bIns="53975" anchor="ctr"/>
            <a:lstStyle/>
            <a:p>
              <a:endParaRPr lang="en-US"/>
            </a:p>
          </p:txBody>
        </p:sp>
        <p:sp>
          <p:nvSpPr>
            <p:cNvPr id="417879" name="Rectangle 87"/>
            <p:cNvSpPr>
              <a:spLocks noChangeArrowheads="1"/>
            </p:cNvSpPr>
            <p:nvPr/>
          </p:nvSpPr>
          <p:spPr bwMode="auto">
            <a:xfrm>
              <a:off x="3419" y="2521"/>
              <a:ext cx="288" cy="240"/>
            </a:xfrm>
            <a:prstGeom prst="rect">
              <a:avLst/>
            </a:prstGeom>
            <a:solidFill>
              <a:schemeClr val="accent1"/>
            </a:solidFill>
            <a:ln w="28575">
              <a:solidFill>
                <a:schemeClr val="tx1"/>
              </a:solidFill>
              <a:miter lim="800000"/>
            </a:ln>
            <a:effectLst/>
          </p:spPr>
          <p:txBody>
            <a:bodyPr wrap="none" lIns="107950" tIns="53975" rIns="107950" bIns="53975" anchor="ctr"/>
            <a:lstStyle/>
            <a:p>
              <a:endParaRPr lang="en-US"/>
            </a:p>
          </p:txBody>
        </p:sp>
      </p:grpSp>
      <p:grpSp>
        <p:nvGrpSpPr>
          <p:cNvPr id="417895" name="Group 103"/>
          <p:cNvGrpSpPr/>
          <p:nvPr/>
        </p:nvGrpSpPr>
        <p:grpSpPr bwMode="auto">
          <a:xfrm>
            <a:off x="6807200" y="2092025"/>
            <a:ext cx="1900238" cy="1343025"/>
            <a:chOff x="4272" y="1056"/>
            <a:chExt cx="1197" cy="846"/>
          </a:xfrm>
        </p:grpSpPr>
        <p:sp>
          <p:nvSpPr>
            <p:cNvPr id="417881" name="Line 89"/>
            <p:cNvSpPr>
              <a:spLocks noChangeShapeType="1"/>
            </p:cNvSpPr>
            <p:nvPr/>
          </p:nvSpPr>
          <p:spPr bwMode="auto">
            <a:xfrm>
              <a:off x="4608" y="1440"/>
              <a:ext cx="181" cy="165"/>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417882" name="Line 90"/>
            <p:cNvSpPr>
              <a:spLocks noChangeShapeType="1"/>
            </p:cNvSpPr>
            <p:nvPr/>
          </p:nvSpPr>
          <p:spPr bwMode="auto">
            <a:xfrm flipV="1">
              <a:off x="4608" y="1298"/>
              <a:ext cx="299" cy="46"/>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417883" name="Line 91"/>
            <p:cNvSpPr>
              <a:spLocks noChangeShapeType="1"/>
            </p:cNvSpPr>
            <p:nvPr/>
          </p:nvSpPr>
          <p:spPr bwMode="auto">
            <a:xfrm flipV="1">
              <a:off x="4789" y="1369"/>
              <a:ext cx="185" cy="236"/>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417884" name="Line 92"/>
            <p:cNvSpPr>
              <a:spLocks noChangeShapeType="1"/>
            </p:cNvSpPr>
            <p:nvPr/>
          </p:nvSpPr>
          <p:spPr bwMode="auto">
            <a:xfrm flipV="1">
              <a:off x="4944" y="1605"/>
              <a:ext cx="187" cy="171"/>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417885" name="Rectangle 93"/>
            <p:cNvSpPr>
              <a:spLocks noChangeArrowheads="1"/>
            </p:cNvSpPr>
            <p:nvPr/>
          </p:nvSpPr>
          <p:spPr bwMode="auto">
            <a:xfrm>
              <a:off x="4272" y="1056"/>
              <a:ext cx="1197" cy="846"/>
            </a:xfrm>
            <a:prstGeom prst="rect">
              <a:avLst/>
            </a:prstGeom>
            <a:noFill/>
            <a:ln w="28575">
              <a:solidFill>
                <a:schemeClr val="tx1"/>
              </a:solidFill>
              <a:miter lim="800000"/>
              <a:headEnd type="none" w="sm" len="sm"/>
              <a:tailEnd type="none" w="lg" len="lg"/>
            </a:ln>
            <a:effectLst/>
          </p:spPr>
          <p:txBody>
            <a:bodyPr wrap="none" lIns="0" tIns="0" rIns="0" bIns="0" anchor="ctr"/>
            <a:lstStyle/>
            <a:p>
              <a:endParaRPr lang="en-US"/>
            </a:p>
          </p:txBody>
        </p:sp>
        <p:sp>
          <p:nvSpPr>
            <p:cNvPr id="417886" name="Rectangle 94"/>
            <p:cNvSpPr>
              <a:spLocks noChangeArrowheads="1"/>
            </p:cNvSpPr>
            <p:nvPr/>
          </p:nvSpPr>
          <p:spPr bwMode="auto">
            <a:xfrm>
              <a:off x="4320" y="1296"/>
              <a:ext cx="288" cy="240"/>
            </a:xfrm>
            <a:prstGeom prst="rect">
              <a:avLst/>
            </a:prstGeom>
            <a:solidFill>
              <a:schemeClr val="tx2"/>
            </a:solidFill>
            <a:ln w="28575">
              <a:solidFill>
                <a:schemeClr val="tx1"/>
              </a:solidFill>
              <a:miter lim="800000"/>
            </a:ln>
            <a:effectLst/>
          </p:spPr>
          <p:txBody>
            <a:bodyPr wrap="none" lIns="107950" tIns="53975" rIns="107950" bIns="53975" anchor="ctr"/>
            <a:lstStyle/>
            <a:p>
              <a:endParaRPr lang="en-US"/>
            </a:p>
          </p:txBody>
        </p:sp>
        <p:sp>
          <p:nvSpPr>
            <p:cNvPr id="417887" name="Rectangle 95"/>
            <p:cNvSpPr>
              <a:spLocks noChangeArrowheads="1"/>
            </p:cNvSpPr>
            <p:nvPr/>
          </p:nvSpPr>
          <p:spPr bwMode="auto">
            <a:xfrm>
              <a:off x="4656" y="1605"/>
              <a:ext cx="288" cy="240"/>
            </a:xfrm>
            <a:prstGeom prst="rect">
              <a:avLst/>
            </a:prstGeom>
            <a:solidFill>
              <a:schemeClr val="tx2"/>
            </a:solidFill>
            <a:ln w="28575">
              <a:solidFill>
                <a:schemeClr val="tx1"/>
              </a:solidFill>
              <a:miter lim="800000"/>
            </a:ln>
            <a:effectLst/>
          </p:spPr>
          <p:txBody>
            <a:bodyPr wrap="none" lIns="107950" tIns="53975" rIns="107950" bIns="53975" anchor="ctr"/>
            <a:lstStyle/>
            <a:p>
              <a:endParaRPr lang="en-US"/>
            </a:p>
          </p:txBody>
        </p:sp>
        <p:sp>
          <p:nvSpPr>
            <p:cNvPr id="417888" name="Rectangle 96"/>
            <p:cNvSpPr>
              <a:spLocks noChangeArrowheads="1"/>
            </p:cNvSpPr>
            <p:nvPr/>
          </p:nvSpPr>
          <p:spPr bwMode="auto">
            <a:xfrm>
              <a:off x="5131" y="1440"/>
              <a:ext cx="288" cy="240"/>
            </a:xfrm>
            <a:prstGeom prst="rect">
              <a:avLst/>
            </a:prstGeom>
            <a:solidFill>
              <a:schemeClr val="tx2"/>
            </a:solidFill>
            <a:ln w="28575">
              <a:solidFill>
                <a:schemeClr val="tx1"/>
              </a:solidFill>
              <a:miter lim="800000"/>
            </a:ln>
            <a:effectLst/>
          </p:spPr>
          <p:txBody>
            <a:bodyPr wrap="none" lIns="107950" tIns="53975" rIns="107950" bIns="53975" anchor="ctr"/>
            <a:lstStyle/>
            <a:p>
              <a:endParaRPr lang="en-US"/>
            </a:p>
          </p:txBody>
        </p:sp>
        <p:sp>
          <p:nvSpPr>
            <p:cNvPr id="417889" name="Rectangle 97"/>
            <p:cNvSpPr>
              <a:spLocks noChangeArrowheads="1"/>
            </p:cNvSpPr>
            <p:nvPr/>
          </p:nvSpPr>
          <p:spPr bwMode="auto">
            <a:xfrm>
              <a:off x="4907" y="1129"/>
              <a:ext cx="288" cy="240"/>
            </a:xfrm>
            <a:prstGeom prst="rect">
              <a:avLst/>
            </a:prstGeom>
            <a:solidFill>
              <a:schemeClr val="tx2"/>
            </a:solidFill>
            <a:ln w="28575">
              <a:solidFill>
                <a:schemeClr val="tx1"/>
              </a:solidFill>
              <a:miter lim="800000"/>
            </a:ln>
            <a:effectLst/>
          </p:spPr>
          <p:txBody>
            <a:bodyPr wrap="none" lIns="107950" tIns="53975" rIns="107950" bIns="53975" anchor="ctr"/>
            <a:lstStyle/>
            <a:p>
              <a:endParaRPr lang="en-US"/>
            </a:p>
          </p:txBody>
        </p:sp>
      </p:grpSp>
      <p:sp>
        <p:nvSpPr>
          <p:cNvPr id="417890" name="Rectangle 98"/>
          <p:cNvSpPr>
            <a:spLocks noGrp="1" noChangeArrowheads="1"/>
          </p:cNvSpPr>
          <p:nvPr>
            <p:ph type="title"/>
          </p:nvPr>
        </p:nvSpPr>
        <p:spPr/>
        <p:txBody>
          <a:bodyPr>
            <a:normAutofit fontScale="90000"/>
          </a:bodyPr>
          <a:lstStyle/>
          <a:p>
            <a:r>
              <a:rPr lang="en-US" altLang="zh-CN">
                <a:ea typeface="宋体" panose="02010600030101010101" pitchFamily="2" charset="-122"/>
              </a:rPr>
              <a:t>One Interaction Diagram Is Not Good Enough</a:t>
            </a:r>
            <a:endParaRPr lang="en-US" altLang="zh-CN">
              <a:ea typeface="宋体" panose="02010600030101010101" pitchFamily="2" charset="-122"/>
            </a:endParaRPr>
          </a:p>
        </p:txBody>
      </p:sp>
      <p:grpSp>
        <p:nvGrpSpPr>
          <p:cNvPr id="417900" name="Group 108"/>
          <p:cNvGrpSpPr/>
          <p:nvPr/>
        </p:nvGrpSpPr>
        <p:grpSpPr bwMode="auto">
          <a:xfrm>
            <a:off x="4562475" y="2188863"/>
            <a:ext cx="1784350" cy="1163637"/>
            <a:chOff x="2244" y="2025"/>
            <a:chExt cx="1300" cy="733"/>
          </a:xfrm>
        </p:grpSpPr>
        <p:grpSp>
          <p:nvGrpSpPr>
            <p:cNvPr id="417901" name="Group 109"/>
            <p:cNvGrpSpPr/>
            <p:nvPr/>
          </p:nvGrpSpPr>
          <p:grpSpPr bwMode="auto">
            <a:xfrm>
              <a:off x="2244" y="2025"/>
              <a:ext cx="121" cy="162"/>
              <a:chOff x="7654" y="3380"/>
              <a:chExt cx="554" cy="754"/>
            </a:xfrm>
          </p:grpSpPr>
          <p:sp>
            <p:nvSpPr>
              <p:cNvPr id="417902" name="Oval 110"/>
              <p:cNvSpPr>
                <a:spLocks noChangeArrowheads="1"/>
              </p:cNvSpPr>
              <p:nvPr/>
            </p:nvSpPr>
            <p:spPr bwMode="auto">
              <a:xfrm>
                <a:off x="7805" y="3380"/>
                <a:ext cx="253" cy="248"/>
              </a:xfrm>
              <a:prstGeom prst="ellipse">
                <a:avLst/>
              </a:prstGeom>
              <a:noFill/>
              <a:ln w="28575">
                <a:solidFill>
                  <a:schemeClr val="tx1"/>
                </a:solidFill>
                <a:round/>
              </a:ln>
            </p:spPr>
            <p:txBody>
              <a:bodyPr/>
              <a:lstStyle/>
              <a:p>
                <a:endParaRPr lang="en-US"/>
              </a:p>
            </p:txBody>
          </p:sp>
          <p:sp>
            <p:nvSpPr>
              <p:cNvPr id="417903" name="Line 111"/>
              <p:cNvSpPr>
                <a:spLocks noChangeShapeType="1"/>
              </p:cNvSpPr>
              <p:nvPr/>
            </p:nvSpPr>
            <p:spPr bwMode="auto">
              <a:xfrm>
                <a:off x="7931" y="3630"/>
                <a:ext cx="1" cy="232"/>
              </a:xfrm>
              <a:prstGeom prst="line">
                <a:avLst/>
              </a:prstGeom>
              <a:noFill/>
              <a:ln w="28575">
                <a:solidFill>
                  <a:schemeClr val="tx1"/>
                </a:solidFill>
                <a:round/>
              </a:ln>
            </p:spPr>
            <p:txBody>
              <a:bodyPr/>
              <a:lstStyle/>
              <a:p>
                <a:endParaRPr lang="en-US"/>
              </a:p>
            </p:txBody>
          </p:sp>
          <p:sp>
            <p:nvSpPr>
              <p:cNvPr id="417904" name="Line 112"/>
              <p:cNvSpPr>
                <a:spLocks noChangeShapeType="1"/>
              </p:cNvSpPr>
              <p:nvPr/>
            </p:nvSpPr>
            <p:spPr bwMode="auto">
              <a:xfrm>
                <a:off x="7731" y="3695"/>
                <a:ext cx="401" cy="1"/>
              </a:xfrm>
              <a:prstGeom prst="line">
                <a:avLst/>
              </a:prstGeom>
              <a:noFill/>
              <a:ln w="28575">
                <a:solidFill>
                  <a:schemeClr val="tx1"/>
                </a:solidFill>
                <a:round/>
              </a:ln>
            </p:spPr>
            <p:txBody>
              <a:bodyPr/>
              <a:lstStyle/>
              <a:p>
                <a:endParaRPr lang="en-US"/>
              </a:p>
            </p:txBody>
          </p:sp>
          <p:sp>
            <p:nvSpPr>
              <p:cNvPr id="417905" name="Freeform 113"/>
              <p:cNvSpPr/>
              <p:nvPr/>
            </p:nvSpPr>
            <p:spPr bwMode="auto">
              <a:xfrm>
                <a:off x="7654" y="3862"/>
                <a:ext cx="554" cy="272"/>
              </a:xfrm>
              <a:custGeom>
                <a:avLst/>
                <a:gdLst/>
                <a:ahLst/>
                <a:cxnLst>
                  <a:cxn ang="0">
                    <a:pos x="0" y="54"/>
                  </a:cxn>
                  <a:cxn ang="0">
                    <a:pos x="54" y="0"/>
                  </a:cxn>
                  <a:cxn ang="0">
                    <a:pos x="108" y="54"/>
                  </a:cxn>
                </a:cxnLst>
                <a:rect l="0" t="0" r="r" b="b"/>
                <a:pathLst>
                  <a:path w="108" h="54">
                    <a:moveTo>
                      <a:pt x="0" y="54"/>
                    </a:moveTo>
                    <a:lnTo>
                      <a:pt x="54" y="0"/>
                    </a:lnTo>
                    <a:lnTo>
                      <a:pt x="108" y="54"/>
                    </a:lnTo>
                  </a:path>
                </a:pathLst>
              </a:custGeom>
              <a:noFill/>
              <a:ln w="28575" cmpd="sng">
                <a:solidFill>
                  <a:schemeClr val="tx1"/>
                </a:solidFill>
                <a:prstDash val="solid"/>
                <a:round/>
              </a:ln>
            </p:spPr>
            <p:txBody>
              <a:bodyPr/>
              <a:lstStyle/>
              <a:p>
                <a:endParaRPr lang="en-US"/>
              </a:p>
            </p:txBody>
          </p:sp>
        </p:grpSp>
        <p:sp>
          <p:nvSpPr>
            <p:cNvPr id="417906" name="Line 114"/>
            <p:cNvSpPr>
              <a:spLocks noChangeShapeType="1"/>
            </p:cNvSpPr>
            <p:nvPr/>
          </p:nvSpPr>
          <p:spPr bwMode="auto">
            <a:xfrm>
              <a:off x="2300" y="2283"/>
              <a:ext cx="305" cy="0"/>
            </a:xfrm>
            <a:prstGeom prst="line">
              <a:avLst/>
            </a:prstGeom>
            <a:noFill/>
            <a:ln w="28575">
              <a:solidFill>
                <a:schemeClr val="tx1"/>
              </a:solidFill>
              <a:round/>
              <a:headEnd type="none" w="sm" len="sm"/>
              <a:tailEnd type="triangle" w="med" len="med"/>
            </a:ln>
            <a:effectLst/>
          </p:spPr>
          <p:txBody>
            <a:bodyPr wrap="none" anchor="ctr"/>
            <a:lstStyle/>
            <a:p>
              <a:endParaRPr lang="en-US"/>
            </a:p>
          </p:txBody>
        </p:sp>
        <p:sp>
          <p:nvSpPr>
            <p:cNvPr id="417907" name="Line 115"/>
            <p:cNvSpPr>
              <a:spLocks noChangeShapeType="1"/>
            </p:cNvSpPr>
            <p:nvPr/>
          </p:nvSpPr>
          <p:spPr bwMode="auto">
            <a:xfrm>
              <a:off x="2919" y="2488"/>
              <a:ext cx="240" cy="0"/>
            </a:xfrm>
            <a:prstGeom prst="line">
              <a:avLst/>
            </a:prstGeom>
            <a:noFill/>
            <a:ln w="28575">
              <a:solidFill>
                <a:schemeClr val="tx1"/>
              </a:solidFill>
              <a:round/>
              <a:headEnd type="none" w="sm" len="sm"/>
              <a:tailEnd type="triangle" w="med" len="med"/>
            </a:ln>
            <a:effectLst/>
          </p:spPr>
          <p:txBody>
            <a:bodyPr wrap="none" anchor="ctr"/>
            <a:lstStyle/>
            <a:p>
              <a:endParaRPr lang="en-US"/>
            </a:p>
          </p:txBody>
        </p:sp>
        <p:sp>
          <p:nvSpPr>
            <p:cNvPr id="417908" name="Line 116"/>
            <p:cNvSpPr>
              <a:spLocks noChangeShapeType="1"/>
            </p:cNvSpPr>
            <p:nvPr/>
          </p:nvSpPr>
          <p:spPr bwMode="auto">
            <a:xfrm>
              <a:off x="2626" y="2380"/>
              <a:ext cx="257" cy="0"/>
            </a:xfrm>
            <a:prstGeom prst="line">
              <a:avLst/>
            </a:prstGeom>
            <a:noFill/>
            <a:ln w="28575">
              <a:solidFill>
                <a:schemeClr val="tx1"/>
              </a:solidFill>
              <a:round/>
              <a:headEnd type="none" w="sm" len="sm"/>
              <a:tailEnd type="triangle" w="med" len="med"/>
            </a:ln>
            <a:effectLst/>
          </p:spPr>
          <p:txBody>
            <a:bodyPr wrap="none" anchor="ctr"/>
            <a:lstStyle/>
            <a:p>
              <a:endParaRPr lang="en-US"/>
            </a:p>
          </p:txBody>
        </p:sp>
        <p:sp>
          <p:nvSpPr>
            <p:cNvPr id="417909" name="Line 117"/>
            <p:cNvSpPr>
              <a:spLocks noChangeShapeType="1"/>
            </p:cNvSpPr>
            <p:nvPr/>
          </p:nvSpPr>
          <p:spPr bwMode="auto">
            <a:xfrm>
              <a:off x="2302" y="2669"/>
              <a:ext cx="0" cy="89"/>
            </a:xfrm>
            <a:prstGeom prst="line">
              <a:avLst/>
            </a:prstGeom>
            <a:noFill/>
            <a:ln w="28575">
              <a:solidFill>
                <a:schemeClr val="tx1"/>
              </a:solidFill>
              <a:prstDash val="dash"/>
              <a:round/>
              <a:headEnd type="none" w="sm" len="sm"/>
              <a:tailEnd type="none" w="lg" len="med"/>
            </a:ln>
            <a:effectLst/>
          </p:spPr>
          <p:txBody>
            <a:bodyPr wrap="none" anchor="ctr"/>
            <a:lstStyle/>
            <a:p>
              <a:endParaRPr lang="en-US"/>
            </a:p>
          </p:txBody>
        </p:sp>
        <p:sp>
          <p:nvSpPr>
            <p:cNvPr id="417910" name="Line 118"/>
            <p:cNvSpPr>
              <a:spLocks noChangeShapeType="1"/>
            </p:cNvSpPr>
            <p:nvPr/>
          </p:nvSpPr>
          <p:spPr bwMode="auto">
            <a:xfrm>
              <a:off x="2609" y="2231"/>
              <a:ext cx="0" cy="57"/>
            </a:xfrm>
            <a:prstGeom prst="line">
              <a:avLst/>
            </a:prstGeom>
            <a:noFill/>
            <a:ln w="28575">
              <a:solidFill>
                <a:schemeClr val="tx1"/>
              </a:solidFill>
              <a:prstDash val="dash"/>
              <a:round/>
              <a:headEnd type="none" w="sm" len="sm"/>
              <a:tailEnd type="none" w="lg" len="med"/>
            </a:ln>
            <a:effectLst/>
          </p:spPr>
          <p:txBody>
            <a:bodyPr wrap="none" anchor="ctr"/>
            <a:lstStyle/>
            <a:p>
              <a:endParaRPr lang="en-US"/>
            </a:p>
          </p:txBody>
        </p:sp>
        <p:sp>
          <p:nvSpPr>
            <p:cNvPr id="417911" name="Line 119"/>
            <p:cNvSpPr>
              <a:spLocks noChangeShapeType="1"/>
            </p:cNvSpPr>
            <p:nvPr/>
          </p:nvSpPr>
          <p:spPr bwMode="auto">
            <a:xfrm>
              <a:off x="2892" y="2231"/>
              <a:ext cx="0" cy="152"/>
            </a:xfrm>
            <a:prstGeom prst="line">
              <a:avLst/>
            </a:prstGeom>
            <a:noFill/>
            <a:ln w="28575">
              <a:solidFill>
                <a:schemeClr val="tx1"/>
              </a:solidFill>
              <a:prstDash val="dash"/>
              <a:round/>
              <a:headEnd type="none" w="sm" len="sm"/>
              <a:tailEnd type="none" w="lg" len="med"/>
            </a:ln>
            <a:effectLst/>
          </p:spPr>
          <p:txBody>
            <a:bodyPr wrap="none" anchor="ctr"/>
            <a:lstStyle/>
            <a:p>
              <a:endParaRPr lang="en-US"/>
            </a:p>
          </p:txBody>
        </p:sp>
        <p:sp>
          <p:nvSpPr>
            <p:cNvPr id="417912" name="Line 120"/>
            <p:cNvSpPr>
              <a:spLocks noChangeShapeType="1"/>
            </p:cNvSpPr>
            <p:nvPr/>
          </p:nvSpPr>
          <p:spPr bwMode="auto">
            <a:xfrm>
              <a:off x="3169" y="2565"/>
              <a:ext cx="0" cy="191"/>
            </a:xfrm>
            <a:prstGeom prst="line">
              <a:avLst/>
            </a:prstGeom>
            <a:noFill/>
            <a:ln w="28575">
              <a:solidFill>
                <a:schemeClr val="tx1"/>
              </a:solidFill>
              <a:prstDash val="dash"/>
              <a:round/>
              <a:headEnd type="none" w="sm" len="sm"/>
              <a:tailEnd type="none" w="lg" len="med"/>
            </a:ln>
            <a:effectLst/>
          </p:spPr>
          <p:txBody>
            <a:bodyPr wrap="none" anchor="ctr"/>
            <a:lstStyle/>
            <a:p>
              <a:endParaRPr lang="en-US"/>
            </a:p>
          </p:txBody>
        </p:sp>
        <p:sp>
          <p:nvSpPr>
            <p:cNvPr id="417913" name="Line 121"/>
            <p:cNvSpPr>
              <a:spLocks noChangeShapeType="1"/>
            </p:cNvSpPr>
            <p:nvPr/>
          </p:nvSpPr>
          <p:spPr bwMode="auto">
            <a:xfrm>
              <a:off x="3426" y="2231"/>
              <a:ext cx="0" cy="525"/>
            </a:xfrm>
            <a:prstGeom prst="line">
              <a:avLst/>
            </a:prstGeom>
            <a:noFill/>
            <a:ln w="28575">
              <a:solidFill>
                <a:schemeClr val="tx1"/>
              </a:solidFill>
              <a:prstDash val="dash"/>
              <a:round/>
              <a:headEnd type="none" w="sm" len="sm"/>
              <a:tailEnd type="none" w="lg" len="med"/>
            </a:ln>
            <a:effectLst/>
          </p:spPr>
          <p:txBody>
            <a:bodyPr wrap="none" anchor="ctr"/>
            <a:lstStyle/>
            <a:p>
              <a:endParaRPr lang="en-US"/>
            </a:p>
          </p:txBody>
        </p:sp>
        <p:sp>
          <p:nvSpPr>
            <p:cNvPr id="417914" name="Rectangle 122"/>
            <p:cNvSpPr>
              <a:spLocks noChangeArrowheads="1"/>
            </p:cNvSpPr>
            <p:nvPr/>
          </p:nvSpPr>
          <p:spPr bwMode="auto">
            <a:xfrm rot="16200000">
              <a:off x="2112" y="2454"/>
              <a:ext cx="380" cy="38"/>
            </a:xfrm>
            <a:prstGeom prst="rect">
              <a:avLst/>
            </a:prstGeom>
            <a:noFill/>
            <a:ln w="28575">
              <a:solidFill>
                <a:schemeClr val="tx1"/>
              </a:solidFill>
              <a:miter lim="800000"/>
              <a:headEnd type="none" w="sm" len="sm"/>
              <a:tailEnd type="none" w="lg" len="lg"/>
            </a:ln>
            <a:effectLst/>
          </p:spPr>
          <p:txBody>
            <a:bodyPr lIns="0" tIns="0" rIns="0" bIns="0" anchor="ctr">
              <a:spAutoFit/>
            </a:bodyPr>
            <a:lstStyle/>
            <a:p>
              <a:endParaRPr lang="en-US"/>
            </a:p>
          </p:txBody>
        </p:sp>
        <p:sp>
          <p:nvSpPr>
            <p:cNvPr id="417915" name="Line 123"/>
            <p:cNvSpPr>
              <a:spLocks noChangeShapeType="1"/>
            </p:cNvSpPr>
            <p:nvPr/>
          </p:nvSpPr>
          <p:spPr bwMode="auto">
            <a:xfrm>
              <a:off x="2302" y="2230"/>
              <a:ext cx="0" cy="56"/>
            </a:xfrm>
            <a:prstGeom prst="line">
              <a:avLst/>
            </a:prstGeom>
            <a:noFill/>
            <a:ln w="28575">
              <a:solidFill>
                <a:schemeClr val="tx1"/>
              </a:solidFill>
              <a:prstDash val="dash"/>
              <a:round/>
              <a:headEnd type="none" w="sm" len="sm"/>
              <a:tailEnd type="none" w="lg" len="med"/>
            </a:ln>
            <a:effectLst/>
          </p:spPr>
          <p:txBody>
            <a:bodyPr wrap="none" anchor="ctr"/>
            <a:lstStyle/>
            <a:p>
              <a:endParaRPr lang="en-US"/>
            </a:p>
          </p:txBody>
        </p:sp>
        <p:sp>
          <p:nvSpPr>
            <p:cNvPr id="417916" name="Rectangle 124"/>
            <p:cNvSpPr>
              <a:spLocks noChangeArrowheads="1"/>
            </p:cNvSpPr>
            <p:nvPr/>
          </p:nvSpPr>
          <p:spPr bwMode="auto">
            <a:xfrm rot="16200000">
              <a:off x="2455" y="2421"/>
              <a:ext cx="306" cy="40"/>
            </a:xfrm>
            <a:prstGeom prst="rect">
              <a:avLst/>
            </a:prstGeom>
            <a:noFill/>
            <a:ln w="28575">
              <a:solidFill>
                <a:schemeClr val="tx1"/>
              </a:solidFill>
              <a:miter lim="800000"/>
              <a:headEnd type="none" w="sm" len="sm"/>
              <a:tailEnd type="none" w="lg" len="lg"/>
            </a:ln>
            <a:effectLst/>
          </p:spPr>
          <p:txBody>
            <a:bodyPr lIns="0" tIns="0" rIns="0" bIns="0" anchor="ctr">
              <a:spAutoFit/>
            </a:bodyPr>
            <a:lstStyle/>
            <a:p>
              <a:endParaRPr lang="en-US"/>
            </a:p>
          </p:txBody>
        </p:sp>
        <p:sp>
          <p:nvSpPr>
            <p:cNvPr id="417917" name="Line 125"/>
            <p:cNvSpPr>
              <a:spLocks noChangeShapeType="1"/>
            </p:cNvSpPr>
            <p:nvPr/>
          </p:nvSpPr>
          <p:spPr bwMode="auto">
            <a:xfrm>
              <a:off x="2609" y="2599"/>
              <a:ext cx="0" cy="157"/>
            </a:xfrm>
            <a:prstGeom prst="line">
              <a:avLst/>
            </a:prstGeom>
            <a:noFill/>
            <a:ln w="28575">
              <a:solidFill>
                <a:schemeClr val="tx1"/>
              </a:solidFill>
              <a:prstDash val="dash"/>
              <a:round/>
              <a:headEnd type="none" w="sm" len="sm"/>
              <a:tailEnd type="none" w="lg" len="med"/>
            </a:ln>
            <a:effectLst/>
          </p:spPr>
          <p:txBody>
            <a:bodyPr wrap="none" anchor="ctr"/>
            <a:lstStyle/>
            <a:p>
              <a:endParaRPr lang="en-US"/>
            </a:p>
          </p:txBody>
        </p:sp>
        <p:sp>
          <p:nvSpPr>
            <p:cNvPr id="417918" name="Rectangle 126"/>
            <p:cNvSpPr>
              <a:spLocks noChangeArrowheads="1"/>
            </p:cNvSpPr>
            <p:nvPr/>
          </p:nvSpPr>
          <p:spPr bwMode="auto">
            <a:xfrm rot="16200000">
              <a:off x="2806" y="2450"/>
              <a:ext cx="170" cy="40"/>
            </a:xfrm>
            <a:prstGeom prst="rect">
              <a:avLst/>
            </a:prstGeom>
            <a:noFill/>
            <a:ln w="28575">
              <a:solidFill>
                <a:schemeClr val="tx1"/>
              </a:solidFill>
              <a:miter lim="800000"/>
              <a:headEnd type="none" w="sm" len="sm"/>
              <a:tailEnd type="none" w="lg" len="lg"/>
            </a:ln>
            <a:effectLst/>
          </p:spPr>
          <p:txBody>
            <a:bodyPr lIns="0" tIns="0" rIns="0" bIns="0" anchor="ctr">
              <a:spAutoFit/>
            </a:bodyPr>
            <a:lstStyle/>
            <a:p>
              <a:endParaRPr lang="en-US"/>
            </a:p>
          </p:txBody>
        </p:sp>
        <p:sp>
          <p:nvSpPr>
            <p:cNvPr id="417919" name="Line 127"/>
            <p:cNvSpPr>
              <a:spLocks noChangeShapeType="1"/>
            </p:cNvSpPr>
            <p:nvPr/>
          </p:nvSpPr>
          <p:spPr bwMode="auto">
            <a:xfrm>
              <a:off x="2891" y="2555"/>
              <a:ext cx="1" cy="200"/>
            </a:xfrm>
            <a:prstGeom prst="line">
              <a:avLst/>
            </a:prstGeom>
            <a:noFill/>
            <a:ln w="28575">
              <a:solidFill>
                <a:schemeClr val="tx1"/>
              </a:solidFill>
              <a:prstDash val="dash"/>
              <a:round/>
              <a:headEnd type="none" w="sm" len="sm"/>
              <a:tailEnd type="none" w="lg" len="med"/>
            </a:ln>
            <a:effectLst/>
          </p:spPr>
          <p:txBody>
            <a:bodyPr wrap="none" anchor="ctr"/>
            <a:lstStyle/>
            <a:p>
              <a:endParaRPr lang="en-US"/>
            </a:p>
          </p:txBody>
        </p:sp>
        <p:sp>
          <p:nvSpPr>
            <p:cNvPr id="417920" name="Rectangle 128"/>
            <p:cNvSpPr>
              <a:spLocks noChangeArrowheads="1"/>
            </p:cNvSpPr>
            <p:nvPr/>
          </p:nvSpPr>
          <p:spPr bwMode="auto">
            <a:xfrm rot="16200000">
              <a:off x="3135" y="2508"/>
              <a:ext cx="64" cy="36"/>
            </a:xfrm>
            <a:prstGeom prst="rect">
              <a:avLst/>
            </a:prstGeom>
            <a:noFill/>
            <a:ln w="28575">
              <a:solidFill>
                <a:schemeClr val="tx1"/>
              </a:solidFill>
              <a:miter lim="800000"/>
              <a:headEnd type="none" w="sm" len="sm"/>
              <a:tailEnd type="none" w="lg" len="lg"/>
            </a:ln>
            <a:effectLst/>
          </p:spPr>
          <p:txBody>
            <a:bodyPr lIns="0" tIns="0" rIns="0" bIns="0" anchor="ctr">
              <a:spAutoFit/>
            </a:bodyPr>
            <a:lstStyle/>
            <a:p>
              <a:endParaRPr lang="en-US"/>
            </a:p>
          </p:txBody>
        </p:sp>
        <p:sp>
          <p:nvSpPr>
            <p:cNvPr id="417921" name="Line 129"/>
            <p:cNvSpPr>
              <a:spLocks noChangeShapeType="1"/>
            </p:cNvSpPr>
            <p:nvPr/>
          </p:nvSpPr>
          <p:spPr bwMode="auto">
            <a:xfrm>
              <a:off x="3169" y="2231"/>
              <a:ext cx="0" cy="262"/>
            </a:xfrm>
            <a:prstGeom prst="line">
              <a:avLst/>
            </a:prstGeom>
            <a:noFill/>
            <a:ln w="28575">
              <a:solidFill>
                <a:schemeClr val="tx1"/>
              </a:solidFill>
              <a:prstDash val="dash"/>
              <a:round/>
              <a:headEnd type="none" w="sm" len="sm"/>
              <a:tailEnd type="none" w="lg" len="med"/>
            </a:ln>
            <a:effectLst/>
          </p:spPr>
          <p:txBody>
            <a:bodyPr wrap="none" anchor="ctr"/>
            <a:lstStyle/>
            <a:p>
              <a:endParaRPr lang="en-US"/>
            </a:p>
          </p:txBody>
        </p:sp>
        <p:sp>
          <p:nvSpPr>
            <p:cNvPr id="417922" name="Rectangle 130"/>
            <p:cNvSpPr>
              <a:spLocks noChangeArrowheads="1"/>
            </p:cNvSpPr>
            <p:nvPr/>
          </p:nvSpPr>
          <p:spPr bwMode="auto">
            <a:xfrm>
              <a:off x="2764" y="2086"/>
              <a:ext cx="219" cy="124"/>
            </a:xfrm>
            <a:prstGeom prst="rect">
              <a:avLst/>
            </a:prstGeom>
            <a:noFill/>
            <a:ln w="28575">
              <a:solidFill>
                <a:schemeClr val="tx1"/>
              </a:solidFill>
              <a:miter lim="800000"/>
              <a:headEnd type="none" w="sm" len="sm"/>
              <a:tailEnd type="none" w="lg" len="lg"/>
            </a:ln>
            <a:effectLst/>
          </p:spPr>
          <p:txBody>
            <a:bodyPr lIns="0" tIns="0" rIns="0" bIns="0" anchor="ctr">
              <a:spAutoFit/>
            </a:bodyPr>
            <a:lstStyle/>
            <a:p>
              <a:endParaRPr lang="en-US"/>
            </a:p>
          </p:txBody>
        </p:sp>
        <p:sp>
          <p:nvSpPr>
            <p:cNvPr id="417923" name="Rectangle 131"/>
            <p:cNvSpPr>
              <a:spLocks noChangeArrowheads="1"/>
            </p:cNvSpPr>
            <p:nvPr/>
          </p:nvSpPr>
          <p:spPr bwMode="auto">
            <a:xfrm>
              <a:off x="3325" y="2086"/>
              <a:ext cx="219" cy="124"/>
            </a:xfrm>
            <a:prstGeom prst="rect">
              <a:avLst/>
            </a:prstGeom>
            <a:noFill/>
            <a:ln w="28575">
              <a:solidFill>
                <a:schemeClr val="tx1"/>
              </a:solidFill>
              <a:miter lim="800000"/>
              <a:headEnd type="none" w="sm" len="sm"/>
              <a:tailEnd type="none" w="lg" len="lg"/>
            </a:ln>
            <a:effectLst/>
          </p:spPr>
          <p:txBody>
            <a:bodyPr lIns="0" tIns="0" rIns="0" bIns="0" anchor="ctr">
              <a:spAutoFit/>
            </a:bodyPr>
            <a:lstStyle/>
            <a:p>
              <a:endParaRPr lang="en-US"/>
            </a:p>
          </p:txBody>
        </p:sp>
        <p:sp>
          <p:nvSpPr>
            <p:cNvPr id="417924" name="Rectangle 132"/>
            <p:cNvSpPr>
              <a:spLocks noChangeArrowheads="1"/>
            </p:cNvSpPr>
            <p:nvPr/>
          </p:nvSpPr>
          <p:spPr bwMode="auto">
            <a:xfrm>
              <a:off x="3014" y="2086"/>
              <a:ext cx="279" cy="124"/>
            </a:xfrm>
            <a:prstGeom prst="rect">
              <a:avLst/>
            </a:prstGeom>
            <a:noFill/>
            <a:ln w="28575">
              <a:solidFill>
                <a:schemeClr val="tx1"/>
              </a:solidFill>
              <a:miter lim="800000"/>
              <a:headEnd type="none" w="sm" len="sm"/>
              <a:tailEnd type="none" w="lg" len="lg"/>
            </a:ln>
            <a:effectLst/>
          </p:spPr>
          <p:txBody>
            <a:bodyPr lIns="0" tIns="0" rIns="0" bIns="0" anchor="ctr">
              <a:spAutoFit/>
            </a:bodyPr>
            <a:lstStyle/>
            <a:p>
              <a:endParaRPr lang="en-US"/>
            </a:p>
          </p:txBody>
        </p:sp>
        <p:sp>
          <p:nvSpPr>
            <p:cNvPr id="417925" name="Rectangle 133"/>
            <p:cNvSpPr>
              <a:spLocks noChangeArrowheads="1"/>
            </p:cNvSpPr>
            <p:nvPr/>
          </p:nvSpPr>
          <p:spPr bwMode="auto">
            <a:xfrm>
              <a:off x="2510" y="2086"/>
              <a:ext cx="220" cy="124"/>
            </a:xfrm>
            <a:prstGeom prst="rect">
              <a:avLst/>
            </a:prstGeom>
            <a:noFill/>
            <a:ln w="28575">
              <a:solidFill>
                <a:schemeClr val="tx1"/>
              </a:solidFill>
              <a:miter lim="800000"/>
              <a:headEnd type="none" w="sm" len="sm"/>
              <a:tailEnd type="none" w="lg" len="lg"/>
            </a:ln>
            <a:effectLst/>
          </p:spPr>
          <p:txBody>
            <a:bodyPr lIns="0" tIns="0" rIns="0" bIns="0" anchor="ctr">
              <a:spAutoFit/>
            </a:bodyPr>
            <a:lstStyle/>
            <a:p>
              <a:endParaRPr lang="en-US"/>
            </a:p>
          </p:txBody>
        </p:sp>
      </p:gr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42" name="Rectangle 2"/>
          <p:cNvSpPr>
            <a:spLocks noGrp="1" noChangeArrowheads="1"/>
          </p:cNvSpPr>
          <p:nvPr>
            <p:ph type="title"/>
          </p:nvPr>
        </p:nvSpPr>
        <p:spPr/>
        <p:txBody>
          <a:bodyPr>
            <a:normAutofit fontScale="90000"/>
          </a:bodyPr>
          <a:lstStyle/>
          <a:p>
            <a:r>
              <a:rPr lang="en-US" altLang="zh-CN">
                <a:ea typeface="宋体" panose="02010600030101010101" pitchFamily="2" charset="-122"/>
              </a:rPr>
              <a:t>Communication Diagrams vs. Sequence Diagrams</a:t>
            </a:r>
            <a:endParaRPr lang="en-US" altLang="zh-CN">
              <a:ea typeface="宋体" panose="02010600030101010101" pitchFamily="2" charset="-122"/>
            </a:endParaRPr>
          </a:p>
        </p:txBody>
      </p:sp>
      <p:graphicFrame>
        <p:nvGraphicFramePr>
          <p:cNvPr id="419907" name="Group 67"/>
          <p:cNvGraphicFramePr>
            <a:graphicFrameLocks noGrp="1"/>
          </p:cNvGraphicFramePr>
          <p:nvPr/>
        </p:nvGraphicFramePr>
        <p:xfrm>
          <a:off x="547688" y="1761231"/>
          <a:ext cx="8229600" cy="4443540"/>
        </p:xfrm>
        <a:graphic>
          <a:graphicData uri="http://schemas.openxmlformats.org/drawingml/2006/table">
            <a:tbl>
              <a:tblPr/>
              <a:tblGrid>
                <a:gridCol w="4114800"/>
                <a:gridCol w="4114800"/>
              </a:tblGrid>
              <a:tr h="533400">
                <a:tc>
                  <a:txBody>
                    <a:bodyPr/>
                    <a:lstStyle/>
                    <a:p>
                      <a:pPr marL="0" marR="0" lvl="0" indent="0" algn="l" defTabSz="914400" rtl="0" eaLnBrk="1" fontAlgn="base" latinLnBrk="0" hangingPunct="1">
                        <a:lnSpc>
                          <a:spcPct val="80000"/>
                        </a:lnSpc>
                        <a:spcBef>
                          <a:spcPct val="30000"/>
                        </a:spcBef>
                        <a:spcAft>
                          <a:spcPct val="0"/>
                        </a:spcAft>
                        <a:buClr>
                          <a:srgbClr val="FFFF99"/>
                        </a:buClr>
                        <a:buSzTx/>
                        <a:buFont typeface="Wingdings" panose="05000000000000000000" pitchFamily="2" charset="2"/>
                        <a:buNone/>
                      </a:pPr>
                      <a:r>
                        <a:rPr kumimoji="0" lang="en-US" altLang="zh-CN" sz="2800" b="0" i="0" u="none" strike="noStrike" cap="none" normalizeH="0" baseline="0" dirty="0" smtClean="0">
                          <a:ln>
                            <a:noFill/>
                          </a:ln>
                          <a:solidFill>
                            <a:srgbClr val="FFFF99"/>
                          </a:solidFill>
                          <a:effectLst/>
                          <a:latin typeface="Arial" panose="020B0604020202020204" pitchFamily="34" charset="0"/>
                          <a:ea typeface="宋体" panose="02010600030101010101" pitchFamily="2" charset="-122"/>
                        </a:rPr>
                        <a:t>Communication Diagrams</a:t>
                      </a:r>
                      <a:endParaRPr kumimoji="0" lang="en-US" altLang="zh-CN" sz="2800" b="0" i="0" u="none" strike="noStrike" cap="none" normalizeH="0" baseline="0" dirty="0" smtClean="0">
                        <a:ln>
                          <a:noFill/>
                        </a:ln>
                        <a:solidFill>
                          <a:srgbClr val="FFFF99"/>
                        </a:solidFill>
                        <a:effectLst/>
                        <a:latin typeface="Arial" panose="020B0604020202020204" pitchFamily="34" charset="0"/>
                        <a:ea typeface="宋体" panose="02010600030101010101" pitchFamily="2" charset="-122"/>
                      </a:endParaRPr>
                    </a:p>
                  </a:txBody>
                  <a:tcPr marL="107950" marR="107950" marT="53975" marB="5397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0000"/>
                        </a:lnSpc>
                        <a:spcBef>
                          <a:spcPct val="30000"/>
                        </a:spcBef>
                        <a:spcAft>
                          <a:spcPct val="0"/>
                        </a:spcAft>
                        <a:buClr>
                          <a:srgbClr val="FFFF99"/>
                        </a:buClr>
                        <a:buSzTx/>
                        <a:buFont typeface="Wingdings" panose="05000000000000000000" pitchFamily="2" charset="2"/>
                        <a:buNone/>
                      </a:pPr>
                      <a:r>
                        <a:rPr kumimoji="0" lang="en-US" altLang="zh-CN" sz="2800" b="0" i="0" u="none" strike="noStrike" cap="none" normalizeH="0" baseline="0" smtClean="0">
                          <a:ln>
                            <a:noFill/>
                          </a:ln>
                          <a:solidFill>
                            <a:srgbClr val="FFFF99"/>
                          </a:solidFill>
                          <a:effectLst/>
                          <a:latin typeface="Arial" panose="020B0604020202020204" pitchFamily="34" charset="0"/>
                          <a:ea typeface="宋体" panose="02010600030101010101" pitchFamily="2" charset="-122"/>
                        </a:rPr>
                        <a:t>Sequence Diagrams</a:t>
                      </a:r>
                      <a:endParaRPr kumimoji="0" lang="en-US" altLang="zh-CN" sz="2800" b="0" i="0" u="none" strike="noStrike" cap="none" normalizeH="0" baseline="0" smtClean="0">
                        <a:ln>
                          <a:noFill/>
                        </a:ln>
                        <a:solidFill>
                          <a:srgbClr val="FFFF99"/>
                        </a:solidFill>
                        <a:effectLst/>
                        <a:latin typeface="Arial" panose="020B0604020202020204" pitchFamily="34" charset="0"/>
                        <a:ea typeface="宋体" panose="02010600030101010101" pitchFamily="2" charset="-122"/>
                      </a:endParaRPr>
                    </a:p>
                  </a:txBody>
                  <a:tcPr marL="107950" marR="107950" marT="53975" marB="5397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2838">
                <a:tc>
                  <a:txBody>
                    <a:bodyPr/>
                    <a:lstStyle/>
                    <a:p>
                      <a:pPr marL="457200" marR="0" lvl="1" indent="-228600" algn="l" defTabSz="914400" rtl="0" eaLnBrk="1" fontAlgn="base" latinLnBrk="0" hangingPunct="1">
                        <a:lnSpc>
                          <a:spcPct val="87000"/>
                        </a:lnSpc>
                        <a:spcBef>
                          <a:spcPct val="30000"/>
                        </a:spcBef>
                        <a:spcAft>
                          <a:spcPct val="0"/>
                        </a:spcAft>
                        <a:buClr>
                          <a:srgbClr val="DDDDDD"/>
                        </a:buClr>
                        <a:buSzTx/>
                        <a:buFont typeface="Wingdings" panose="05000000000000000000" pitchFamily="2" charset="2"/>
                        <a:buChar char="§"/>
                      </a:pPr>
                      <a:r>
                        <a:rPr kumimoji="0" lang="en-US" altLang="zh-CN" sz="2400" b="0" i="0" u="none" strike="noStrike" cap="none" normalizeH="0" baseline="0" smtClean="0">
                          <a:ln>
                            <a:noFill/>
                          </a:ln>
                          <a:solidFill>
                            <a:srgbClr val="DDDDDD"/>
                          </a:solidFill>
                          <a:effectLst/>
                          <a:latin typeface="Arial" panose="020B0604020202020204" pitchFamily="34" charset="0"/>
                          <a:ea typeface="宋体" panose="02010600030101010101" pitchFamily="2" charset="-122"/>
                        </a:rPr>
                        <a:t>Show relationships in addition to interactions</a:t>
                      </a:r>
                      <a:endParaRPr kumimoji="0" lang="en-US" altLang="zh-CN" sz="2400" b="0" i="0" u="none" strike="noStrike" cap="none" normalizeH="0" baseline="0" smtClean="0">
                        <a:ln>
                          <a:noFill/>
                        </a:ln>
                        <a:solidFill>
                          <a:srgbClr val="DDDDDD"/>
                        </a:solidFill>
                        <a:effectLst/>
                        <a:latin typeface="Arial" panose="020B0604020202020204" pitchFamily="34" charset="0"/>
                        <a:ea typeface="宋体" panose="02010600030101010101" pitchFamily="2" charset="-122"/>
                      </a:endParaRPr>
                    </a:p>
                    <a:p>
                      <a:pPr marL="457200" marR="0" lvl="1" indent="-228600" algn="l" defTabSz="914400" rtl="0" eaLnBrk="1" fontAlgn="base" latinLnBrk="0" hangingPunct="1">
                        <a:lnSpc>
                          <a:spcPct val="87000"/>
                        </a:lnSpc>
                        <a:spcBef>
                          <a:spcPct val="30000"/>
                        </a:spcBef>
                        <a:spcAft>
                          <a:spcPct val="0"/>
                        </a:spcAft>
                        <a:buClr>
                          <a:srgbClr val="DDDDDD"/>
                        </a:buClr>
                        <a:buSzTx/>
                        <a:buFont typeface="Wingdings" panose="05000000000000000000" pitchFamily="2" charset="2"/>
                        <a:buChar char="§"/>
                      </a:pPr>
                      <a:r>
                        <a:rPr kumimoji="0" lang="en-US" altLang="zh-CN" sz="2400" b="0" i="0" u="none" strike="noStrike" cap="none" normalizeH="0" baseline="0" smtClean="0">
                          <a:ln>
                            <a:noFill/>
                          </a:ln>
                          <a:solidFill>
                            <a:srgbClr val="DDDDDD"/>
                          </a:solidFill>
                          <a:effectLst/>
                          <a:latin typeface="Arial" panose="020B0604020202020204" pitchFamily="34" charset="0"/>
                          <a:ea typeface="宋体" panose="02010600030101010101" pitchFamily="2" charset="-122"/>
                        </a:rPr>
                        <a:t>Better for visualizing patterns of collaboration</a:t>
                      </a:r>
                      <a:endParaRPr kumimoji="0" lang="en-US" altLang="zh-CN" sz="2400" b="0" i="0" u="none" strike="noStrike" cap="none" normalizeH="0" baseline="0" smtClean="0">
                        <a:ln>
                          <a:noFill/>
                        </a:ln>
                        <a:solidFill>
                          <a:srgbClr val="DDDDDD"/>
                        </a:solidFill>
                        <a:effectLst/>
                        <a:latin typeface="Arial" panose="020B0604020202020204" pitchFamily="34" charset="0"/>
                        <a:ea typeface="宋体" panose="02010600030101010101" pitchFamily="2" charset="-122"/>
                      </a:endParaRPr>
                    </a:p>
                    <a:p>
                      <a:pPr marL="457200" marR="0" lvl="1" indent="-228600" algn="l" defTabSz="914400" rtl="0" eaLnBrk="1" fontAlgn="base" latinLnBrk="0" hangingPunct="1">
                        <a:lnSpc>
                          <a:spcPct val="87000"/>
                        </a:lnSpc>
                        <a:spcBef>
                          <a:spcPct val="30000"/>
                        </a:spcBef>
                        <a:spcAft>
                          <a:spcPct val="0"/>
                        </a:spcAft>
                        <a:buClr>
                          <a:srgbClr val="DDDDDD"/>
                        </a:buClr>
                        <a:buSzTx/>
                        <a:buFont typeface="Wingdings" panose="05000000000000000000" pitchFamily="2" charset="2"/>
                        <a:buChar char="§"/>
                      </a:pPr>
                      <a:r>
                        <a:rPr kumimoji="0" lang="en-US" altLang="zh-CN" sz="2400" b="0" i="0" u="none" strike="noStrike" cap="none" normalizeH="0" baseline="0" smtClean="0">
                          <a:ln>
                            <a:noFill/>
                          </a:ln>
                          <a:solidFill>
                            <a:srgbClr val="DDDDDD"/>
                          </a:solidFill>
                          <a:effectLst/>
                          <a:latin typeface="Arial" panose="020B0604020202020204" pitchFamily="34" charset="0"/>
                          <a:ea typeface="宋体" panose="02010600030101010101" pitchFamily="2" charset="-122"/>
                        </a:rPr>
                        <a:t>Better for visualizing all of the effects on a given object</a:t>
                      </a:r>
                      <a:endParaRPr kumimoji="0" lang="en-US" altLang="zh-CN" sz="2400" b="0" i="0" u="none" strike="noStrike" cap="none" normalizeH="0" baseline="0" smtClean="0">
                        <a:ln>
                          <a:noFill/>
                        </a:ln>
                        <a:solidFill>
                          <a:srgbClr val="DDDDDD"/>
                        </a:solidFill>
                        <a:effectLst/>
                        <a:latin typeface="Arial" panose="020B0604020202020204" pitchFamily="34" charset="0"/>
                        <a:ea typeface="宋体" panose="02010600030101010101" pitchFamily="2" charset="-122"/>
                      </a:endParaRPr>
                    </a:p>
                    <a:p>
                      <a:pPr marL="457200" marR="0" lvl="1" indent="-228600" algn="l" defTabSz="914400" rtl="0" eaLnBrk="1" fontAlgn="base" latinLnBrk="0" hangingPunct="1">
                        <a:lnSpc>
                          <a:spcPct val="87000"/>
                        </a:lnSpc>
                        <a:spcBef>
                          <a:spcPct val="30000"/>
                        </a:spcBef>
                        <a:spcAft>
                          <a:spcPct val="0"/>
                        </a:spcAft>
                        <a:buClr>
                          <a:srgbClr val="DDDDDD"/>
                        </a:buClr>
                        <a:buSzTx/>
                        <a:buFont typeface="Wingdings" panose="05000000000000000000" pitchFamily="2" charset="2"/>
                        <a:buChar char="§"/>
                      </a:pPr>
                      <a:r>
                        <a:rPr kumimoji="0" lang="en-US" altLang="zh-CN" sz="2400" b="0" i="0" u="none" strike="noStrike" cap="none" normalizeH="0" baseline="0" smtClean="0">
                          <a:ln>
                            <a:noFill/>
                          </a:ln>
                          <a:solidFill>
                            <a:srgbClr val="DDDDDD"/>
                          </a:solidFill>
                          <a:effectLst/>
                          <a:latin typeface="Arial" panose="020B0604020202020204" pitchFamily="34" charset="0"/>
                          <a:ea typeface="宋体" panose="02010600030101010101" pitchFamily="2" charset="-122"/>
                        </a:rPr>
                        <a:t>Easier to use for brainstorming sessions</a:t>
                      </a:r>
                      <a:endParaRPr kumimoji="0" lang="en-US" altLang="zh-CN" sz="2400" b="0" i="0" u="none" strike="noStrike" cap="none" normalizeH="0" baseline="0" smtClean="0">
                        <a:ln>
                          <a:noFill/>
                        </a:ln>
                        <a:solidFill>
                          <a:srgbClr val="DDDDDD"/>
                        </a:solidFill>
                        <a:effectLst/>
                        <a:latin typeface="Arial" panose="020B0604020202020204" pitchFamily="34" charset="0"/>
                        <a:ea typeface="宋体" panose="02010600030101010101" pitchFamily="2" charset="-122"/>
                      </a:endParaRPr>
                    </a:p>
                    <a:p>
                      <a:pPr marL="457200" marR="0" lvl="1" indent="-228600" algn="l" defTabSz="914400" rtl="0" eaLnBrk="1" fontAlgn="base" latinLnBrk="0" hangingPunct="1">
                        <a:lnSpc>
                          <a:spcPct val="87000"/>
                        </a:lnSpc>
                        <a:spcBef>
                          <a:spcPct val="30000"/>
                        </a:spcBef>
                        <a:spcAft>
                          <a:spcPct val="0"/>
                        </a:spcAft>
                        <a:buClr>
                          <a:srgbClr val="DDDDDD"/>
                        </a:buClr>
                        <a:buSzTx/>
                        <a:buFont typeface="Wingdings" panose="05000000000000000000" pitchFamily="2" charset="2"/>
                        <a:buChar char="§"/>
                      </a:pPr>
                      <a:r>
                        <a:rPr kumimoji="0" lang="en-US" altLang="zh-CN" sz="2400" b="0" i="0" u="none" strike="noStrike" cap="none" normalizeH="0" baseline="0" smtClean="0">
                          <a:ln>
                            <a:noFill/>
                          </a:ln>
                          <a:solidFill>
                            <a:srgbClr val="DDDDDD"/>
                          </a:solidFill>
                          <a:effectLst/>
                          <a:latin typeface="Arial" panose="020B0604020202020204" pitchFamily="34" charset="0"/>
                          <a:ea typeface="宋体" panose="02010600030101010101" pitchFamily="2" charset="-122"/>
                        </a:rPr>
                        <a:t>除了相互作用显示关系</a:t>
                      </a:r>
                      <a:endParaRPr kumimoji="0" lang="en-US" altLang="zh-CN" sz="2400" b="0" i="0" u="none" strike="noStrike" cap="none" normalizeH="0" baseline="0" smtClean="0">
                        <a:ln>
                          <a:noFill/>
                        </a:ln>
                        <a:solidFill>
                          <a:srgbClr val="DDDDDD"/>
                        </a:solidFill>
                        <a:effectLst/>
                        <a:latin typeface="Arial" panose="020B0604020202020204" pitchFamily="34" charset="0"/>
                        <a:ea typeface="宋体" panose="02010600030101010101" pitchFamily="2" charset="-122"/>
                      </a:endParaRPr>
                    </a:p>
                    <a:p>
                      <a:pPr marL="457200" marR="0" lvl="1" indent="-228600" algn="l" defTabSz="914400" rtl="0" eaLnBrk="1" fontAlgn="base" latinLnBrk="0" hangingPunct="1">
                        <a:lnSpc>
                          <a:spcPct val="87000"/>
                        </a:lnSpc>
                        <a:spcBef>
                          <a:spcPct val="30000"/>
                        </a:spcBef>
                        <a:spcAft>
                          <a:spcPct val="0"/>
                        </a:spcAft>
                        <a:buClr>
                          <a:srgbClr val="DDDDDD"/>
                        </a:buClr>
                        <a:buSzTx/>
                        <a:buFont typeface="Wingdings" panose="05000000000000000000" pitchFamily="2" charset="2"/>
                        <a:buChar char="§"/>
                      </a:pPr>
                      <a:r>
                        <a:rPr kumimoji="0" lang="en-US" altLang="zh-CN" sz="2400" b="0" i="0" u="none" strike="noStrike" cap="none" normalizeH="0" baseline="0" smtClean="0">
                          <a:ln>
                            <a:noFill/>
                          </a:ln>
                          <a:solidFill>
                            <a:srgbClr val="DDDDDD"/>
                          </a:solidFill>
                          <a:effectLst/>
                          <a:latin typeface="Arial" panose="020B0604020202020204" pitchFamily="34" charset="0"/>
                          <a:ea typeface="宋体" panose="02010600030101010101" pitchFamily="2" charset="-122"/>
                        </a:rPr>
                        <a:t>更好的可视化协作模式</a:t>
                      </a:r>
                      <a:endParaRPr kumimoji="0" lang="en-US" altLang="zh-CN" sz="2400" b="0" i="0" u="none" strike="noStrike" cap="none" normalizeH="0" baseline="0" smtClean="0">
                        <a:ln>
                          <a:noFill/>
                        </a:ln>
                        <a:solidFill>
                          <a:srgbClr val="DDDDDD"/>
                        </a:solidFill>
                        <a:effectLst/>
                        <a:latin typeface="Arial" panose="020B0604020202020204" pitchFamily="34" charset="0"/>
                        <a:ea typeface="宋体" panose="02010600030101010101" pitchFamily="2" charset="-122"/>
                      </a:endParaRPr>
                    </a:p>
                    <a:p>
                      <a:pPr marL="457200" marR="0" lvl="1" indent="-228600" algn="l" defTabSz="914400" rtl="0" eaLnBrk="1" fontAlgn="base" latinLnBrk="0" hangingPunct="1">
                        <a:lnSpc>
                          <a:spcPct val="87000"/>
                        </a:lnSpc>
                        <a:spcBef>
                          <a:spcPct val="30000"/>
                        </a:spcBef>
                        <a:spcAft>
                          <a:spcPct val="0"/>
                        </a:spcAft>
                        <a:buClr>
                          <a:srgbClr val="DDDDDD"/>
                        </a:buClr>
                        <a:buSzTx/>
                        <a:buFont typeface="Wingdings" panose="05000000000000000000" pitchFamily="2" charset="2"/>
                        <a:buChar char="§"/>
                      </a:pPr>
                      <a:r>
                        <a:rPr kumimoji="0" lang="en-US" altLang="zh-CN" sz="2400" b="0" i="0" u="none" strike="noStrike" cap="none" normalizeH="0" baseline="0" smtClean="0">
                          <a:ln>
                            <a:noFill/>
                          </a:ln>
                          <a:solidFill>
                            <a:srgbClr val="DDDDDD"/>
                          </a:solidFill>
                          <a:effectLst/>
                          <a:latin typeface="Arial" panose="020B0604020202020204" pitchFamily="34" charset="0"/>
                          <a:ea typeface="宋体" panose="02010600030101010101" pitchFamily="2" charset="-122"/>
                        </a:rPr>
                        <a:t>更好地可视化给定对象的所有效果</a:t>
                      </a:r>
                      <a:endParaRPr kumimoji="0" lang="en-US" altLang="zh-CN" sz="2400" b="0" i="0" u="none" strike="noStrike" cap="none" normalizeH="0" baseline="0" smtClean="0">
                        <a:ln>
                          <a:noFill/>
                        </a:ln>
                        <a:solidFill>
                          <a:srgbClr val="DDDDDD"/>
                        </a:solidFill>
                        <a:effectLst/>
                        <a:latin typeface="Arial" panose="020B0604020202020204" pitchFamily="34" charset="0"/>
                        <a:ea typeface="宋体" panose="02010600030101010101" pitchFamily="2" charset="-122"/>
                      </a:endParaRPr>
                    </a:p>
                    <a:p>
                      <a:pPr marL="457200" marR="0" lvl="1" indent="-228600" algn="l" defTabSz="914400" rtl="0" eaLnBrk="1" fontAlgn="base" latinLnBrk="0" hangingPunct="1">
                        <a:lnSpc>
                          <a:spcPct val="87000"/>
                        </a:lnSpc>
                        <a:spcBef>
                          <a:spcPct val="30000"/>
                        </a:spcBef>
                        <a:spcAft>
                          <a:spcPct val="0"/>
                        </a:spcAft>
                        <a:buClr>
                          <a:srgbClr val="DDDDDD"/>
                        </a:buClr>
                        <a:buSzTx/>
                        <a:buFont typeface="Wingdings" panose="05000000000000000000" pitchFamily="2" charset="2"/>
                        <a:buChar char="§"/>
                      </a:pPr>
                      <a:r>
                        <a:rPr kumimoji="0" lang="en-US" altLang="zh-CN" sz="2400" b="0" i="0" u="none" strike="noStrike" cap="none" normalizeH="0" baseline="0" smtClean="0">
                          <a:ln>
                            <a:noFill/>
                          </a:ln>
                          <a:solidFill>
                            <a:srgbClr val="DDDDDD"/>
                          </a:solidFill>
                          <a:effectLst/>
                          <a:latin typeface="Arial" panose="020B0604020202020204" pitchFamily="34" charset="0"/>
                          <a:ea typeface="宋体" panose="02010600030101010101" pitchFamily="2" charset="-122"/>
                        </a:rPr>
                        <a:t>更容易使用头脑风暴会议</a:t>
                      </a:r>
                      <a:endParaRPr kumimoji="0" lang="en-US" altLang="zh-CN" sz="2400" b="0" i="0" u="none" strike="noStrike" cap="none" normalizeH="0" baseline="0" smtClean="0">
                        <a:ln>
                          <a:noFill/>
                        </a:ln>
                        <a:solidFill>
                          <a:srgbClr val="DDDDDD"/>
                        </a:solidFill>
                        <a:effectLst/>
                        <a:latin typeface="Arial" panose="020B0604020202020204" pitchFamily="34" charset="0"/>
                        <a:ea typeface="宋体" panose="02010600030101010101" pitchFamily="2" charset="-122"/>
                      </a:endParaRPr>
                    </a:p>
                  </a:txBody>
                  <a:tcPr marL="107950" marR="107950" marT="53975" marB="5397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457200" marR="0" lvl="1" indent="-228600" algn="l" defTabSz="914400" rtl="0" eaLnBrk="1" fontAlgn="base" latinLnBrk="0" hangingPunct="1">
                        <a:lnSpc>
                          <a:spcPct val="87000"/>
                        </a:lnSpc>
                        <a:spcBef>
                          <a:spcPct val="30000"/>
                        </a:spcBef>
                        <a:spcAft>
                          <a:spcPct val="0"/>
                        </a:spcAft>
                        <a:buClr>
                          <a:srgbClr val="DDDDDD"/>
                        </a:buClr>
                        <a:buSzTx/>
                        <a:buFont typeface="Wingdings" panose="05000000000000000000" pitchFamily="2" charset="2"/>
                        <a:buChar char="§"/>
                      </a:pPr>
                      <a:r>
                        <a:rPr kumimoji="0" lang="en-US" altLang="zh-CN" sz="2400" b="0" i="0" u="none" strike="noStrike" cap="none" normalizeH="0" baseline="0" dirty="0" smtClean="0">
                          <a:ln>
                            <a:noFill/>
                          </a:ln>
                          <a:solidFill>
                            <a:srgbClr val="DDDDDD"/>
                          </a:solidFill>
                          <a:effectLst/>
                          <a:latin typeface="Arial" panose="020B0604020202020204" pitchFamily="34" charset="0"/>
                          <a:ea typeface="宋体" panose="02010600030101010101" pitchFamily="2" charset="-122"/>
                        </a:rPr>
                        <a:t>Show the explicit sequence of messages</a:t>
                      </a:r>
                      <a:endParaRPr kumimoji="0" lang="en-US" altLang="zh-CN" sz="2400" b="0" i="0" u="none" strike="noStrike" cap="none" normalizeH="0" baseline="0" dirty="0" smtClean="0">
                        <a:ln>
                          <a:noFill/>
                        </a:ln>
                        <a:solidFill>
                          <a:srgbClr val="DDDDDD"/>
                        </a:solidFill>
                        <a:effectLst/>
                        <a:latin typeface="Arial" panose="020B0604020202020204" pitchFamily="34" charset="0"/>
                        <a:ea typeface="宋体" panose="02010600030101010101" pitchFamily="2" charset="-122"/>
                      </a:endParaRPr>
                    </a:p>
                    <a:p>
                      <a:pPr marL="457200" marR="0" lvl="1" indent="-228600" algn="l" defTabSz="914400" rtl="0" eaLnBrk="1" fontAlgn="base" latinLnBrk="0" hangingPunct="1">
                        <a:lnSpc>
                          <a:spcPct val="87000"/>
                        </a:lnSpc>
                        <a:spcBef>
                          <a:spcPct val="30000"/>
                        </a:spcBef>
                        <a:spcAft>
                          <a:spcPct val="0"/>
                        </a:spcAft>
                        <a:buClr>
                          <a:srgbClr val="DDDDDD"/>
                        </a:buClr>
                        <a:buSzTx/>
                        <a:buFont typeface="Wingdings" panose="05000000000000000000" pitchFamily="2" charset="2"/>
                        <a:buChar char="§"/>
                      </a:pPr>
                      <a:r>
                        <a:rPr kumimoji="0" lang="en-US" altLang="zh-CN" sz="2400" b="0" i="0" u="none" strike="noStrike" cap="none" normalizeH="0" baseline="0" dirty="0" smtClean="0">
                          <a:ln>
                            <a:noFill/>
                          </a:ln>
                          <a:solidFill>
                            <a:srgbClr val="DDDDDD"/>
                          </a:solidFill>
                          <a:effectLst/>
                          <a:latin typeface="Arial" panose="020B0604020202020204" pitchFamily="34" charset="0"/>
                          <a:ea typeface="宋体" panose="02010600030101010101" pitchFamily="2" charset="-122"/>
                        </a:rPr>
                        <a:t>Better for visualizing overall flow</a:t>
                      </a:r>
                      <a:endParaRPr kumimoji="0" lang="en-US" altLang="zh-CN" sz="2400" b="0" i="0" u="none" strike="noStrike" cap="none" normalizeH="0" baseline="0" dirty="0" smtClean="0">
                        <a:ln>
                          <a:noFill/>
                        </a:ln>
                        <a:solidFill>
                          <a:srgbClr val="DDDDDD"/>
                        </a:solidFill>
                        <a:effectLst/>
                        <a:latin typeface="Arial" panose="020B0604020202020204" pitchFamily="34" charset="0"/>
                        <a:ea typeface="宋体" panose="02010600030101010101" pitchFamily="2" charset="-122"/>
                      </a:endParaRPr>
                    </a:p>
                    <a:p>
                      <a:pPr marL="457200" marR="0" lvl="1" indent="-228600" algn="l" defTabSz="914400" rtl="0" eaLnBrk="1" fontAlgn="base" latinLnBrk="0" hangingPunct="1">
                        <a:lnSpc>
                          <a:spcPct val="87000"/>
                        </a:lnSpc>
                        <a:spcBef>
                          <a:spcPct val="30000"/>
                        </a:spcBef>
                        <a:spcAft>
                          <a:spcPct val="0"/>
                        </a:spcAft>
                        <a:buClr>
                          <a:srgbClr val="DDDDDD"/>
                        </a:buClr>
                        <a:buSzTx/>
                        <a:buFont typeface="Wingdings" panose="05000000000000000000" pitchFamily="2" charset="2"/>
                        <a:buChar char="§"/>
                      </a:pPr>
                      <a:r>
                        <a:rPr kumimoji="0" lang="en-US" altLang="zh-CN" sz="2400" b="0" i="0" u="none" strike="noStrike" cap="none" normalizeH="0" baseline="0" dirty="0" smtClean="0">
                          <a:ln>
                            <a:noFill/>
                          </a:ln>
                          <a:solidFill>
                            <a:srgbClr val="DDDDDD"/>
                          </a:solidFill>
                          <a:effectLst/>
                          <a:latin typeface="Arial" panose="020B0604020202020204" pitchFamily="34" charset="0"/>
                          <a:ea typeface="宋体" panose="02010600030101010101" pitchFamily="2" charset="-122"/>
                        </a:rPr>
                        <a:t>Better for real-time specifications and for complex scenarios</a:t>
                      </a:r>
                      <a:endParaRPr kumimoji="0" lang="en-US" altLang="zh-CN" sz="2400" b="0" i="0" u="none" strike="noStrike" cap="none" normalizeH="0" baseline="0" dirty="0" smtClean="0">
                        <a:ln>
                          <a:noFill/>
                        </a:ln>
                        <a:solidFill>
                          <a:srgbClr val="DDDDDD"/>
                        </a:solidFill>
                        <a:effectLst/>
                        <a:latin typeface="Arial" panose="020B0604020202020204" pitchFamily="34" charset="0"/>
                        <a:ea typeface="宋体" panose="02010600030101010101" pitchFamily="2" charset="-122"/>
                      </a:endParaRPr>
                    </a:p>
                    <a:p>
                      <a:pPr marL="457200" marR="0" lvl="1" indent="-228600" algn="l" defTabSz="914400" rtl="0" eaLnBrk="1" fontAlgn="base" latinLnBrk="0" hangingPunct="1">
                        <a:lnSpc>
                          <a:spcPct val="87000"/>
                        </a:lnSpc>
                        <a:spcBef>
                          <a:spcPct val="30000"/>
                        </a:spcBef>
                        <a:spcAft>
                          <a:spcPct val="0"/>
                        </a:spcAft>
                        <a:buClr>
                          <a:srgbClr val="DDDDDD"/>
                        </a:buClr>
                        <a:buSzTx/>
                        <a:buFont typeface="Wingdings" panose="05000000000000000000" pitchFamily="2" charset="2"/>
                        <a:buChar char="§"/>
                      </a:pPr>
                      <a:r>
                        <a:rPr kumimoji="0" lang="en-US" altLang="zh-CN" sz="2400" b="0" i="0" u="none" strike="noStrike" cap="none" normalizeH="0" baseline="0" dirty="0" smtClean="0">
                          <a:ln>
                            <a:noFill/>
                          </a:ln>
                          <a:solidFill>
                            <a:srgbClr val="DDDDDD"/>
                          </a:solidFill>
                          <a:effectLst/>
                          <a:latin typeface="Arial" panose="020B0604020202020204" pitchFamily="34" charset="0"/>
                          <a:ea typeface="宋体" panose="02010600030101010101" pitchFamily="2" charset="-122"/>
                        </a:rPr>
                        <a:t>显示消息的显式序列</a:t>
                      </a:r>
                      <a:endParaRPr kumimoji="0" lang="en-US" altLang="zh-CN" sz="2400" b="0" i="0" u="none" strike="noStrike" cap="none" normalizeH="0" baseline="0" dirty="0" smtClean="0">
                        <a:ln>
                          <a:noFill/>
                        </a:ln>
                        <a:solidFill>
                          <a:srgbClr val="DDDDDD"/>
                        </a:solidFill>
                        <a:effectLst/>
                        <a:latin typeface="Arial" panose="020B0604020202020204" pitchFamily="34" charset="0"/>
                        <a:ea typeface="宋体" panose="02010600030101010101" pitchFamily="2" charset="-122"/>
                      </a:endParaRPr>
                    </a:p>
                    <a:p>
                      <a:pPr marL="457200" marR="0" lvl="1" indent="-228600" algn="l" defTabSz="914400" rtl="0" eaLnBrk="1" fontAlgn="base" latinLnBrk="0" hangingPunct="1">
                        <a:lnSpc>
                          <a:spcPct val="87000"/>
                        </a:lnSpc>
                        <a:spcBef>
                          <a:spcPct val="30000"/>
                        </a:spcBef>
                        <a:spcAft>
                          <a:spcPct val="0"/>
                        </a:spcAft>
                        <a:buClr>
                          <a:srgbClr val="DDDDDD"/>
                        </a:buClr>
                        <a:buSzTx/>
                        <a:buFont typeface="Wingdings" panose="05000000000000000000" pitchFamily="2" charset="2"/>
                        <a:buChar char="§"/>
                      </a:pPr>
                      <a:r>
                        <a:rPr kumimoji="0" lang="en-US" altLang="zh-CN" sz="2400" b="0" i="0" u="none" strike="noStrike" cap="none" normalizeH="0" baseline="0" dirty="0" smtClean="0">
                          <a:ln>
                            <a:noFill/>
                          </a:ln>
                          <a:solidFill>
                            <a:srgbClr val="DDDDDD"/>
                          </a:solidFill>
                          <a:effectLst/>
                          <a:latin typeface="Arial" panose="020B0604020202020204" pitchFamily="34" charset="0"/>
                          <a:ea typeface="宋体" panose="02010600030101010101" pitchFamily="2" charset="-122"/>
                        </a:rPr>
                        <a:t>更好的可视化整体流程</a:t>
                      </a:r>
                      <a:endParaRPr kumimoji="0" lang="en-US" altLang="zh-CN" sz="2400" b="0" i="0" u="none" strike="noStrike" cap="none" normalizeH="0" baseline="0" dirty="0" smtClean="0">
                        <a:ln>
                          <a:noFill/>
                        </a:ln>
                        <a:solidFill>
                          <a:srgbClr val="DDDDDD"/>
                        </a:solidFill>
                        <a:effectLst/>
                        <a:latin typeface="Arial" panose="020B0604020202020204" pitchFamily="34" charset="0"/>
                        <a:ea typeface="宋体" panose="02010600030101010101" pitchFamily="2" charset="-122"/>
                      </a:endParaRPr>
                    </a:p>
                    <a:p>
                      <a:pPr marL="457200" marR="0" lvl="1" indent="-228600" algn="l" defTabSz="914400" rtl="0" eaLnBrk="1" fontAlgn="base" latinLnBrk="0" hangingPunct="1">
                        <a:lnSpc>
                          <a:spcPct val="87000"/>
                        </a:lnSpc>
                        <a:spcBef>
                          <a:spcPct val="30000"/>
                        </a:spcBef>
                        <a:spcAft>
                          <a:spcPct val="0"/>
                        </a:spcAft>
                        <a:buClr>
                          <a:srgbClr val="DDDDDD"/>
                        </a:buClr>
                        <a:buSzTx/>
                        <a:buFont typeface="Wingdings" panose="05000000000000000000" pitchFamily="2" charset="2"/>
                        <a:buChar char="§"/>
                      </a:pPr>
                      <a:r>
                        <a:rPr kumimoji="0" lang="en-US" altLang="zh-CN" sz="2400" b="0" i="0" u="none" strike="noStrike" cap="none" normalizeH="0" baseline="0" dirty="0" smtClean="0">
                          <a:ln>
                            <a:noFill/>
                          </a:ln>
                          <a:solidFill>
                            <a:srgbClr val="DDDDDD"/>
                          </a:solidFill>
                          <a:effectLst/>
                          <a:latin typeface="Arial" panose="020B0604020202020204" pitchFamily="34" charset="0"/>
                          <a:ea typeface="宋体" panose="02010600030101010101" pitchFamily="2" charset="-122"/>
                        </a:rPr>
                        <a:t>更好的实时规格和复杂的情况</a:t>
                      </a:r>
                      <a:endParaRPr kumimoji="0" lang="en-US" altLang="zh-CN" sz="2400" b="0" i="0" u="none" strike="noStrike" cap="none" normalizeH="0" baseline="0" dirty="0" smtClean="0">
                        <a:ln>
                          <a:noFill/>
                        </a:ln>
                        <a:solidFill>
                          <a:srgbClr val="DDDDDD"/>
                        </a:solidFill>
                        <a:effectLst/>
                        <a:latin typeface="Arial" panose="020B0604020202020204" pitchFamily="34" charset="0"/>
                        <a:ea typeface="宋体" panose="02010600030101010101" pitchFamily="2" charset="-122"/>
                      </a:endParaRPr>
                    </a:p>
                  </a:txBody>
                  <a:tcPr marL="107950" marR="107950" marT="53975" marB="5397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8051" name="Rectangle 19"/>
          <p:cNvSpPr>
            <a:spLocks noGrp="1" noChangeArrowheads="1"/>
          </p:cNvSpPr>
          <p:nvPr>
            <p:ph idx="1"/>
          </p:nvPr>
        </p:nvSpPr>
        <p:spPr>
          <a:noFill/>
        </p:spPr>
        <p:txBody>
          <a:bodyPr/>
          <a:lstStyle/>
          <a:p>
            <a:r>
              <a:rPr lang="en-US" altLang="zh-CN" dirty="0">
                <a:solidFill>
                  <a:schemeClr val="folHlink"/>
                </a:solidFill>
                <a:ea typeface="宋体" panose="02010600030101010101" pitchFamily="2" charset="-122"/>
              </a:rPr>
              <a:t>Supplement the Use-Case Descriptions</a:t>
            </a:r>
            <a:endParaRPr lang="en-US" altLang="zh-CN" dirty="0">
              <a:solidFill>
                <a:schemeClr val="folHlink"/>
              </a:solidFill>
              <a:ea typeface="宋体" panose="02010600030101010101" pitchFamily="2" charset="-122"/>
            </a:endParaRPr>
          </a:p>
          <a:p>
            <a:r>
              <a:rPr lang="en-US" altLang="zh-CN" dirty="0">
                <a:solidFill>
                  <a:schemeClr val="folHlink"/>
                </a:solidFill>
                <a:ea typeface="宋体" panose="02010600030101010101" pitchFamily="2" charset="-122"/>
              </a:rPr>
              <a:t>For each Use-Case Realization </a:t>
            </a:r>
            <a:endParaRPr lang="en-US" altLang="zh-CN" dirty="0">
              <a:solidFill>
                <a:schemeClr val="folHlink"/>
              </a:solidFill>
              <a:ea typeface="宋体" panose="02010600030101010101" pitchFamily="2" charset="-122"/>
            </a:endParaRPr>
          </a:p>
          <a:p>
            <a:pPr lvl="1"/>
            <a:r>
              <a:rPr lang="en-US" altLang="zh-CN" dirty="0">
                <a:solidFill>
                  <a:schemeClr val="folHlink"/>
                </a:solidFill>
                <a:ea typeface="宋体" panose="02010600030101010101" pitchFamily="2" charset="-122"/>
              </a:rPr>
              <a:t>Find Classes from Use-Case Behavior </a:t>
            </a:r>
            <a:endParaRPr lang="en-US" altLang="zh-CN" dirty="0">
              <a:solidFill>
                <a:schemeClr val="folHlink"/>
              </a:solidFill>
              <a:ea typeface="宋体" panose="02010600030101010101" pitchFamily="2" charset="-122"/>
            </a:endParaRPr>
          </a:p>
          <a:p>
            <a:pPr lvl="1"/>
            <a:r>
              <a:rPr lang="en-US" altLang="zh-CN" dirty="0">
                <a:solidFill>
                  <a:schemeClr val="folHlink"/>
                </a:solidFill>
                <a:ea typeface="宋体" panose="02010600030101010101" pitchFamily="2" charset="-122"/>
              </a:rPr>
              <a:t>Distribute Use-Case Behavior to Classes </a:t>
            </a:r>
            <a:endParaRPr lang="en-US" altLang="zh-CN" dirty="0">
              <a:solidFill>
                <a:schemeClr val="folHlink"/>
              </a:solidFill>
              <a:ea typeface="宋体" panose="02010600030101010101" pitchFamily="2" charset="-122"/>
            </a:endParaRPr>
          </a:p>
          <a:p>
            <a:r>
              <a:rPr lang="en-US" altLang="zh-CN" dirty="0">
                <a:solidFill>
                  <a:schemeClr val="folHlink"/>
                </a:solidFill>
                <a:ea typeface="宋体" panose="02010600030101010101" pitchFamily="2" charset="-122"/>
              </a:rPr>
              <a:t>For each resulting analysis class </a:t>
            </a:r>
            <a:endParaRPr lang="en-US" altLang="zh-CN" dirty="0">
              <a:solidFill>
                <a:schemeClr val="folHlink"/>
              </a:solidFill>
              <a:ea typeface="宋体" panose="02010600030101010101" pitchFamily="2" charset="-122"/>
            </a:endParaRPr>
          </a:p>
          <a:p>
            <a:pPr lvl="1"/>
            <a:r>
              <a:rPr lang="en-US" altLang="zh-CN" dirty="0">
                <a:ea typeface="宋体" panose="02010600030101010101" pitchFamily="2" charset="-122"/>
              </a:rPr>
              <a:t>Describe Responsibilities </a:t>
            </a:r>
            <a:endParaRPr lang="en-US" altLang="zh-CN" dirty="0">
              <a:ea typeface="宋体" panose="02010600030101010101" pitchFamily="2" charset="-122"/>
            </a:endParaRPr>
          </a:p>
          <a:p>
            <a:pPr lvl="1"/>
            <a:r>
              <a:rPr lang="en-US" altLang="zh-CN" dirty="0">
                <a:solidFill>
                  <a:schemeClr val="folHlink"/>
                </a:solidFill>
                <a:ea typeface="宋体" panose="02010600030101010101" pitchFamily="2" charset="-122"/>
              </a:rPr>
              <a:t>Describe Attributes and Associations </a:t>
            </a:r>
            <a:endParaRPr lang="en-US" altLang="zh-CN" dirty="0">
              <a:solidFill>
                <a:schemeClr val="folHlink"/>
              </a:solidFill>
              <a:ea typeface="宋体" panose="02010600030101010101" pitchFamily="2" charset="-122"/>
            </a:endParaRPr>
          </a:p>
          <a:p>
            <a:pPr lvl="1"/>
            <a:r>
              <a:rPr lang="en-US" altLang="zh-CN" dirty="0">
                <a:solidFill>
                  <a:schemeClr val="folHlink"/>
                </a:solidFill>
                <a:ea typeface="宋体" panose="02010600030101010101" pitchFamily="2" charset="-122"/>
              </a:rPr>
              <a:t>Qualify Analysis Mechanisms </a:t>
            </a:r>
            <a:endParaRPr lang="en-US" altLang="zh-CN" dirty="0">
              <a:solidFill>
                <a:schemeClr val="folHlink"/>
              </a:solidFill>
              <a:ea typeface="宋体" panose="02010600030101010101" pitchFamily="2" charset="-122"/>
            </a:endParaRPr>
          </a:p>
          <a:p>
            <a:r>
              <a:rPr lang="en-US" altLang="zh-CN" dirty="0">
                <a:solidFill>
                  <a:schemeClr val="folHlink"/>
                </a:solidFill>
                <a:ea typeface="宋体" panose="02010600030101010101" pitchFamily="2" charset="-122"/>
              </a:rPr>
              <a:t>Unify Analysis Classes</a:t>
            </a:r>
            <a:endParaRPr lang="en-US" altLang="zh-CN" dirty="0">
              <a:solidFill>
                <a:schemeClr val="folHlink"/>
              </a:solidFill>
              <a:ea typeface="宋体" panose="02010600030101010101" pitchFamily="2" charset="-122"/>
            </a:endParaRPr>
          </a:p>
          <a:p>
            <a:r>
              <a:rPr lang="en-US" altLang="zh-CN" dirty="0">
                <a:solidFill>
                  <a:schemeClr val="folHlink"/>
                </a:solidFill>
                <a:ea typeface="宋体" panose="02010600030101010101" pitchFamily="2" charset="-122"/>
              </a:rPr>
              <a:t>Checkpoints</a:t>
            </a:r>
            <a:endParaRPr lang="en-US" altLang="zh-CN" dirty="0">
              <a:solidFill>
                <a:schemeClr val="folHlink"/>
              </a:solidFill>
              <a:ea typeface="宋体" panose="02010600030101010101" pitchFamily="2" charset="-122"/>
            </a:endParaRPr>
          </a:p>
        </p:txBody>
      </p:sp>
      <p:sp>
        <p:nvSpPr>
          <p:cNvPr id="428036" name="Rectangle 4"/>
          <p:cNvSpPr>
            <a:spLocks noGrp="1" noChangeArrowheads="1"/>
          </p:cNvSpPr>
          <p:nvPr>
            <p:ph type="title"/>
          </p:nvPr>
        </p:nvSpPr>
        <p:spPr/>
        <p:txBody>
          <a:bodyPr/>
          <a:lstStyle/>
          <a:p>
            <a:r>
              <a:rPr lang="en-US" altLang="zh-CN">
                <a:ea typeface="宋体" panose="02010600030101010101" pitchFamily="2" charset="-122"/>
              </a:rPr>
              <a:t>Use-Case Analysis Steps</a:t>
            </a:r>
            <a:endParaRPr lang="en-US" altLang="zh-CN">
              <a:ea typeface="宋体" panose="02010600030101010101" pitchFamily="2" charset="-122"/>
            </a:endParaRPr>
          </a:p>
        </p:txBody>
      </p:sp>
      <p:sp>
        <p:nvSpPr>
          <p:cNvPr id="428052" name="AutoShape 20"/>
          <p:cNvSpPr>
            <a:spLocks noChangeArrowheads="1"/>
          </p:cNvSpPr>
          <p:nvPr/>
        </p:nvSpPr>
        <p:spPr bwMode="auto">
          <a:xfrm>
            <a:off x="515995" y="3564775"/>
            <a:ext cx="352425" cy="381000"/>
          </a:xfrm>
          <a:prstGeom prst="star5">
            <a:avLst/>
          </a:prstGeom>
          <a:solidFill>
            <a:srgbClr val="FFFF99"/>
          </a:solidFill>
          <a:ln w="12700">
            <a:solidFill>
              <a:schemeClr val="bg2"/>
            </a:solidFill>
            <a:miter lim="800000"/>
          </a:ln>
          <a:effectLst/>
        </p:spPr>
        <p:txBody>
          <a:bodyPr wrap="none" lIns="107950" tIns="53975" rIns="107950" bIns="53975" anchor="ctr"/>
          <a:lstStyle/>
          <a:p>
            <a:endParaRPr lang="en-US"/>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83" name="Line 3"/>
          <p:cNvSpPr>
            <a:spLocks noChangeShapeType="1"/>
          </p:cNvSpPr>
          <p:nvPr/>
        </p:nvSpPr>
        <p:spPr bwMode="auto">
          <a:xfrm>
            <a:off x="3175000" y="2971800"/>
            <a:ext cx="2819400" cy="0"/>
          </a:xfrm>
          <a:prstGeom prst="line">
            <a:avLst/>
          </a:prstGeom>
          <a:noFill/>
          <a:ln w="28575">
            <a:solidFill>
              <a:schemeClr val="tx1"/>
            </a:solidFill>
            <a:round/>
            <a:headEnd type="none" w="sm" len="sm"/>
            <a:tailEnd type="none" w="lg" len="lg"/>
          </a:ln>
          <a:effectLst/>
        </p:spPr>
        <p:txBody>
          <a:bodyPr wrap="none" lIns="0" tIns="0" rIns="0" bIns="0" anchor="ctr"/>
          <a:lstStyle/>
          <a:p>
            <a:endParaRPr lang="en-US"/>
          </a:p>
        </p:txBody>
      </p:sp>
      <p:sp>
        <p:nvSpPr>
          <p:cNvPr id="430084" name="Text Box 4"/>
          <p:cNvSpPr txBox="1">
            <a:spLocks noChangeArrowheads="1"/>
          </p:cNvSpPr>
          <p:nvPr/>
        </p:nvSpPr>
        <p:spPr bwMode="auto">
          <a:xfrm>
            <a:off x="3367088" y="3400425"/>
            <a:ext cx="2590800" cy="274638"/>
          </a:xfrm>
          <a:prstGeom prst="rect">
            <a:avLst/>
          </a:prstGeom>
          <a:noFill/>
          <a:ln w="28575">
            <a:noFill/>
            <a:miter lim="800000"/>
            <a:headEnd type="none" w="sm" len="sm"/>
            <a:tailEnd type="none" w="lg" len="lg"/>
          </a:ln>
          <a:effectLst/>
        </p:spPr>
        <p:txBody>
          <a:bodyPr lIns="0" tIns="0" rIns="0" bIns="0">
            <a:spAutoFit/>
          </a:bodyPr>
          <a:lstStyle/>
          <a:p>
            <a:pPr marL="287655" indent="-287655"/>
            <a:r>
              <a:rPr lang="en-US" altLang="zh-CN" sz="1800">
                <a:solidFill>
                  <a:schemeClr val="tx2"/>
                </a:solidFill>
                <a:ea typeface="宋体" panose="02010600030101010101" pitchFamily="2" charset="-122"/>
              </a:rPr>
              <a:t>// PerformResponsibility</a:t>
            </a:r>
            <a:endParaRPr lang="en-US" altLang="zh-CN" sz="1800">
              <a:solidFill>
                <a:schemeClr val="tx2"/>
              </a:solidFill>
              <a:ea typeface="宋体" panose="02010600030101010101" pitchFamily="2" charset="-122"/>
            </a:endParaRPr>
          </a:p>
        </p:txBody>
      </p:sp>
      <p:sp>
        <p:nvSpPr>
          <p:cNvPr id="430085" name="Line 5"/>
          <p:cNvSpPr>
            <a:spLocks noChangeShapeType="1"/>
          </p:cNvSpPr>
          <p:nvPr/>
        </p:nvSpPr>
        <p:spPr bwMode="auto">
          <a:xfrm>
            <a:off x="4165600" y="3200400"/>
            <a:ext cx="762000" cy="0"/>
          </a:xfrm>
          <a:prstGeom prst="line">
            <a:avLst/>
          </a:prstGeom>
          <a:noFill/>
          <a:ln w="28575">
            <a:solidFill>
              <a:schemeClr val="tx1"/>
            </a:solidFill>
            <a:round/>
            <a:headEnd type="none" w="sm" len="sm"/>
            <a:tailEnd type="arrow" w="med" len="med"/>
          </a:ln>
          <a:effectLst/>
        </p:spPr>
        <p:txBody>
          <a:bodyPr wrap="none" lIns="0" tIns="0" rIns="0" bIns="0" anchor="ctr"/>
          <a:lstStyle/>
          <a:p>
            <a:endParaRPr lang="en-US"/>
          </a:p>
        </p:txBody>
      </p:sp>
      <p:sp>
        <p:nvSpPr>
          <p:cNvPr id="430087" name="Rectangle 7"/>
          <p:cNvSpPr>
            <a:spLocks noChangeArrowheads="1"/>
          </p:cNvSpPr>
          <p:nvPr/>
        </p:nvSpPr>
        <p:spPr bwMode="auto">
          <a:xfrm>
            <a:off x="1784350" y="2743200"/>
            <a:ext cx="1390650" cy="457200"/>
          </a:xfrm>
          <a:prstGeom prst="rect">
            <a:avLst/>
          </a:prstGeom>
          <a:noFill/>
          <a:ln w="28575">
            <a:solidFill>
              <a:schemeClr val="tx1"/>
            </a:solidFill>
            <a:miter lim="800000"/>
            <a:headEnd type="none" w="sm" len="sm"/>
            <a:tailEnd type="none" w="lg" len="lg"/>
          </a:ln>
          <a:effectLst/>
        </p:spPr>
        <p:txBody>
          <a:bodyPr lIns="0" tIns="0" rIns="0" bIns="0" anchor="ctr">
            <a:spAutoFit/>
          </a:bodyPr>
          <a:lstStyle/>
          <a:p>
            <a:endParaRPr lang="en-US"/>
          </a:p>
        </p:txBody>
      </p:sp>
      <p:sp>
        <p:nvSpPr>
          <p:cNvPr id="430088" name="Text Box 8"/>
          <p:cNvSpPr txBox="1">
            <a:spLocks noChangeArrowheads="1"/>
          </p:cNvSpPr>
          <p:nvPr/>
        </p:nvSpPr>
        <p:spPr bwMode="auto">
          <a:xfrm>
            <a:off x="2155825" y="2813050"/>
            <a:ext cx="647700" cy="274638"/>
          </a:xfrm>
          <a:prstGeom prst="rect">
            <a:avLst/>
          </a:prstGeom>
          <a:noFill/>
          <a:ln w="28575">
            <a:noFill/>
            <a:miter lim="800000"/>
            <a:headEnd type="none" w="sm" len="sm"/>
            <a:tailEnd type="none" w="lg" len="lg"/>
          </a:ln>
          <a:effectLst/>
        </p:spPr>
        <p:txBody>
          <a:bodyPr wrap="none" lIns="0" tIns="0" rIns="0" bIns="0">
            <a:spAutoFit/>
          </a:bodyPr>
          <a:lstStyle/>
          <a:p>
            <a:pPr algn="ctr"/>
            <a:r>
              <a:rPr lang="en-US" altLang="zh-CN" sz="1800" u="sng">
                <a:ea typeface="宋体" panose="02010600030101010101" pitchFamily="2" charset="-122"/>
              </a:rPr>
              <a:t>:Client</a:t>
            </a:r>
            <a:endParaRPr lang="en-US" altLang="zh-CN" sz="1800" u="sng">
              <a:ea typeface="宋体" panose="02010600030101010101" pitchFamily="2" charset="-122"/>
            </a:endParaRPr>
          </a:p>
        </p:txBody>
      </p:sp>
      <p:sp>
        <p:nvSpPr>
          <p:cNvPr id="430090" name="Rectangle 10"/>
          <p:cNvSpPr>
            <a:spLocks noChangeArrowheads="1"/>
          </p:cNvSpPr>
          <p:nvPr/>
        </p:nvSpPr>
        <p:spPr bwMode="auto">
          <a:xfrm>
            <a:off x="5994400" y="2743200"/>
            <a:ext cx="1390650" cy="457200"/>
          </a:xfrm>
          <a:prstGeom prst="rect">
            <a:avLst/>
          </a:prstGeom>
          <a:noFill/>
          <a:ln w="28575">
            <a:solidFill>
              <a:schemeClr val="tx1"/>
            </a:solidFill>
            <a:miter lim="800000"/>
            <a:headEnd type="none" w="sm" len="sm"/>
            <a:tailEnd type="none" w="lg" len="lg"/>
          </a:ln>
          <a:effectLst/>
        </p:spPr>
        <p:txBody>
          <a:bodyPr lIns="0" tIns="0" rIns="0" bIns="0" anchor="ctr">
            <a:spAutoFit/>
          </a:bodyPr>
          <a:lstStyle/>
          <a:p>
            <a:endParaRPr lang="en-US"/>
          </a:p>
        </p:txBody>
      </p:sp>
      <p:sp>
        <p:nvSpPr>
          <p:cNvPr id="430091" name="Text Box 11"/>
          <p:cNvSpPr txBox="1">
            <a:spLocks noChangeArrowheads="1"/>
          </p:cNvSpPr>
          <p:nvPr/>
        </p:nvSpPr>
        <p:spPr bwMode="auto">
          <a:xfrm>
            <a:off x="6238875" y="2813050"/>
            <a:ext cx="901700" cy="274638"/>
          </a:xfrm>
          <a:prstGeom prst="rect">
            <a:avLst/>
          </a:prstGeom>
          <a:noFill/>
          <a:ln w="28575">
            <a:noFill/>
            <a:miter lim="800000"/>
            <a:headEnd type="none" w="sm" len="sm"/>
            <a:tailEnd type="none" w="lg" len="lg"/>
          </a:ln>
          <a:effectLst/>
        </p:spPr>
        <p:txBody>
          <a:bodyPr wrap="none" lIns="0" tIns="0" rIns="0" bIns="0">
            <a:spAutoFit/>
          </a:bodyPr>
          <a:lstStyle/>
          <a:p>
            <a:pPr algn="ctr"/>
            <a:r>
              <a:rPr lang="en-US" altLang="zh-CN" sz="1800" u="sng">
                <a:ea typeface="宋体" panose="02010600030101010101" pitchFamily="2" charset="-122"/>
              </a:rPr>
              <a:t>:Supplier</a:t>
            </a:r>
            <a:endParaRPr lang="en-US" altLang="zh-CN" sz="1800" u="sng">
              <a:ea typeface="宋体" panose="02010600030101010101" pitchFamily="2" charset="-122"/>
            </a:endParaRPr>
          </a:p>
        </p:txBody>
      </p:sp>
      <p:grpSp>
        <p:nvGrpSpPr>
          <p:cNvPr id="430104" name="Group 24"/>
          <p:cNvGrpSpPr/>
          <p:nvPr/>
        </p:nvGrpSpPr>
        <p:grpSpPr bwMode="auto">
          <a:xfrm>
            <a:off x="3340100" y="5059363"/>
            <a:ext cx="2590800" cy="914400"/>
            <a:chOff x="2104" y="3187"/>
            <a:chExt cx="1632" cy="576"/>
          </a:xfrm>
        </p:grpSpPr>
        <p:grpSp>
          <p:nvGrpSpPr>
            <p:cNvPr id="430093" name="Group 13"/>
            <p:cNvGrpSpPr/>
            <p:nvPr/>
          </p:nvGrpSpPr>
          <p:grpSpPr bwMode="auto">
            <a:xfrm>
              <a:off x="2104" y="3187"/>
              <a:ext cx="1632" cy="576"/>
              <a:chOff x="2064" y="2784"/>
              <a:chExt cx="1536" cy="576"/>
            </a:xfrm>
          </p:grpSpPr>
          <p:sp>
            <p:nvSpPr>
              <p:cNvPr id="430094" name="Rectangle 14"/>
              <p:cNvSpPr>
                <a:spLocks noChangeArrowheads="1"/>
              </p:cNvSpPr>
              <p:nvPr/>
            </p:nvSpPr>
            <p:spPr bwMode="auto">
              <a:xfrm>
                <a:off x="2064" y="2784"/>
                <a:ext cx="1536" cy="576"/>
              </a:xfrm>
              <a:prstGeom prst="rect">
                <a:avLst/>
              </a:prstGeom>
              <a:noFill/>
              <a:ln w="28575">
                <a:solidFill>
                  <a:schemeClr val="tx1"/>
                </a:solidFill>
                <a:miter lim="800000"/>
                <a:headEnd type="none" w="sm" len="sm"/>
                <a:tailEnd type="none" w="lg" len="lg"/>
              </a:ln>
              <a:effectLst/>
            </p:spPr>
            <p:txBody>
              <a:bodyPr lIns="0" tIns="0" rIns="0" bIns="0" anchor="ctr">
                <a:spAutoFit/>
              </a:bodyPr>
              <a:lstStyle/>
              <a:p>
                <a:endParaRPr lang="en-US"/>
              </a:p>
            </p:txBody>
          </p:sp>
          <p:sp>
            <p:nvSpPr>
              <p:cNvPr id="430095" name="Line 15"/>
              <p:cNvSpPr>
                <a:spLocks noChangeShapeType="1"/>
              </p:cNvSpPr>
              <p:nvPr/>
            </p:nvSpPr>
            <p:spPr bwMode="auto">
              <a:xfrm>
                <a:off x="2064" y="3120"/>
                <a:ext cx="1536" cy="0"/>
              </a:xfrm>
              <a:prstGeom prst="line">
                <a:avLst/>
              </a:prstGeom>
              <a:noFill/>
              <a:ln w="28575">
                <a:solidFill>
                  <a:schemeClr val="tx1"/>
                </a:solidFill>
                <a:round/>
                <a:headEnd type="none" w="sm" len="sm"/>
                <a:tailEnd type="none" w="lg" len="lg"/>
              </a:ln>
              <a:effectLst/>
            </p:spPr>
            <p:txBody>
              <a:bodyPr wrap="none" lIns="0" tIns="0" rIns="0" bIns="0" anchor="ctr">
                <a:spAutoFit/>
              </a:bodyPr>
              <a:lstStyle/>
              <a:p>
                <a:endParaRPr lang="en-US"/>
              </a:p>
            </p:txBody>
          </p:sp>
          <p:sp>
            <p:nvSpPr>
              <p:cNvPr id="430096" name="Line 16"/>
              <p:cNvSpPr>
                <a:spLocks noChangeShapeType="1"/>
              </p:cNvSpPr>
              <p:nvPr/>
            </p:nvSpPr>
            <p:spPr bwMode="auto">
              <a:xfrm>
                <a:off x="2064" y="2979"/>
                <a:ext cx="1536" cy="0"/>
              </a:xfrm>
              <a:prstGeom prst="line">
                <a:avLst/>
              </a:prstGeom>
              <a:noFill/>
              <a:ln w="28575">
                <a:solidFill>
                  <a:schemeClr val="tx1"/>
                </a:solidFill>
                <a:round/>
                <a:headEnd type="none" w="sm" len="sm"/>
                <a:tailEnd type="none" w="lg" len="lg"/>
              </a:ln>
              <a:effectLst/>
            </p:spPr>
            <p:txBody>
              <a:bodyPr lIns="0" tIns="0" rIns="0" bIns="0" anchor="ctr">
                <a:spAutoFit/>
              </a:bodyPr>
              <a:lstStyle/>
              <a:p>
                <a:endParaRPr lang="en-US"/>
              </a:p>
            </p:txBody>
          </p:sp>
        </p:grpSp>
        <p:sp>
          <p:nvSpPr>
            <p:cNvPr id="430097" name="Text Box 17"/>
            <p:cNvSpPr txBox="1">
              <a:spLocks noChangeArrowheads="1"/>
            </p:cNvSpPr>
            <p:nvPr/>
          </p:nvSpPr>
          <p:spPr bwMode="auto">
            <a:xfrm>
              <a:off x="2608" y="3187"/>
              <a:ext cx="528" cy="173"/>
            </a:xfrm>
            <a:prstGeom prst="rect">
              <a:avLst/>
            </a:prstGeom>
            <a:noFill/>
            <a:ln w="28575">
              <a:noFill/>
              <a:miter lim="800000"/>
              <a:headEnd type="none" w="sm" len="sm"/>
              <a:tailEnd type="none" w="lg" len="lg"/>
            </a:ln>
            <a:effectLst/>
          </p:spPr>
          <p:txBody>
            <a:bodyPr lIns="0" tIns="0" rIns="0" bIns="0">
              <a:spAutoFit/>
            </a:bodyPr>
            <a:lstStyle/>
            <a:p>
              <a:pPr algn="ctr"/>
              <a:r>
                <a:rPr lang="en-US" altLang="zh-CN" sz="1800">
                  <a:ea typeface="宋体" panose="02010600030101010101" pitchFamily="2" charset="-122"/>
                </a:rPr>
                <a:t>Supplier</a:t>
              </a:r>
              <a:endParaRPr lang="en-US" altLang="zh-CN" sz="1800">
                <a:ea typeface="宋体" panose="02010600030101010101" pitchFamily="2" charset="-122"/>
              </a:endParaRPr>
            </a:p>
          </p:txBody>
        </p:sp>
        <p:sp>
          <p:nvSpPr>
            <p:cNvPr id="430098" name="Text Box 18"/>
            <p:cNvSpPr txBox="1">
              <a:spLocks noChangeArrowheads="1"/>
            </p:cNvSpPr>
            <p:nvPr/>
          </p:nvSpPr>
          <p:spPr bwMode="auto">
            <a:xfrm>
              <a:off x="2160" y="3566"/>
              <a:ext cx="1520" cy="173"/>
            </a:xfrm>
            <a:prstGeom prst="rect">
              <a:avLst/>
            </a:prstGeom>
            <a:noFill/>
            <a:ln w="28575">
              <a:noFill/>
              <a:miter lim="800000"/>
              <a:headEnd type="none" w="sm" len="sm"/>
              <a:tailEnd type="none" w="lg" len="lg"/>
            </a:ln>
            <a:effectLst/>
          </p:spPr>
          <p:txBody>
            <a:bodyPr lIns="0" tIns="0" rIns="0" bIns="0">
              <a:spAutoFit/>
            </a:bodyPr>
            <a:lstStyle/>
            <a:p>
              <a:pPr algn="ctr"/>
              <a:r>
                <a:rPr lang="en-US" altLang="zh-CN" sz="1800">
                  <a:solidFill>
                    <a:srgbClr val="FFFF00"/>
                  </a:solidFill>
                  <a:ea typeface="宋体" panose="02010600030101010101" pitchFamily="2" charset="-122"/>
                </a:rPr>
                <a:t>// PerformResponsibility</a:t>
              </a:r>
              <a:endParaRPr lang="en-US" altLang="zh-CN" sz="1800">
                <a:solidFill>
                  <a:srgbClr val="FFFF00"/>
                </a:solidFill>
                <a:ea typeface="宋体" panose="02010600030101010101" pitchFamily="2" charset="-122"/>
              </a:endParaRPr>
            </a:p>
          </p:txBody>
        </p:sp>
      </p:grpSp>
      <p:sp>
        <p:nvSpPr>
          <p:cNvPr id="430099" name="AutoShape 19"/>
          <p:cNvSpPr>
            <a:spLocks noChangeArrowheads="1"/>
          </p:cNvSpPr>
          <p:nvPr/>
        </p:nvSpPr>
        <p:spPr bwMode="auto">
          <a:xfrm>
            <a:off x="4318000" y="4038600"/>
            <a:ext cx="647700" cy="609600"/>
          </a:xfrm>
          <a:prstGeom prst="downArrow">
            <a:avLst>
              <a:gd name="adj1" fmla="val 46074"/>
              <a:gd name="adj2" fmla="val 53384"/>
            </a:avLst>
          </a:prstGeom>
          <a:solidFill>
            <a:schemeClr val="hlink"/>
          </a:solidFill>
          <a:ln w="9525">
            <a:noFill/>
            <a:miter lim="800000"/>
          </a:ln>
          <a:effectLst/>
        </p:spPr>
        <p:txBody>
          <a:bodyPr wrap="none" lIns="107950" tIns="53975" rIns="107950" bIns="53975" anchor="ctr"/>
          <a:lstStyle/>
          <a:p>
            <a:endParaRPr lang="en-US"/>
          </a:p>
        </p:txBody>
      </p:sp>
      <p:sp>
        <p:nvSpPr>
          <p:cNvPr id="430100" name="Text Box 20"/>
          <p:cNvSpPr txBox="1">
            <a:spLocks noChangeArrowheads="1"/>
          </p:cNvSpPr>
          <p:nvPr/>
        </p:nvSpPr>
        <p:spPr bwMode="auto">
          <a:xfrm>
            <a:off x="488950" y="2201863"/>
            <a:ext cx="3600450" cy="412750"/>
          </a:xfrm>
          <a:prstGeom prst="rect">
            <a:avLst/>
          </a:prstGeom>
          <a:noFill/>
          <a:ln w="9525">
            <a:noFill/>
            <a:miter lim="800000"/>
          </a:ln>
          <a:effectLst/>
        </p:spPr>
        <p:txBody>
          <a:bodyPr lIns="107950" tIns="53975" rIns="107950" bIns="53975">
            <a:spAutoFit/>
          </a:bodyPr>
          <a:lstStyle/>
          <a:p>
            <a:pPr>
              <a:spcBef>
                <a:spcPct val="50000"/>
              </a:spcBef>
            </a:pPr>
            <a:r>
              <a:rPr lang="en-US" altLang="zh-CN" sz="2000">
                <a:solidFill>
                  <a:srgbClr val="00CCFF"/>
                </a:solidFill>
                <a:ea typeface="宋体" panose="02010600030101010101" pitchFamily="2" charset="-122"/>
              </a:rPr>
              <a:t>Interaction Diagram</a:t>
            </a:r>
            <a:endParaRPr lang="en-US" altLang="zh-CN" sz="2000">
              <a:solidFill>
                <a:srgbClr val="00CCFF"/>
              </a:solidFill>
              <a:ea typeface="宋体" panose="02010600030101010101" pitchFamily="2" charset="-122"/>
            </a:endParaRPr>
          </a:p>
        </p:txBody>
      </p:sp>
      <p:sp>
        <p:nvSpPr>
          <p:cNvPr id="430101" name="Text Box 21"/>
          <p:cNvSpPr txBox="1">
            <a:spLocks noChangeArrowheads="1"/>
          </p:cNvSpPr>
          <p:nvPr/>
        </p:nvSpPr>
        <p:spPr bwMode="auto">
          <a:xfrm>
            <a:off x="488950" y="4646613"/>
            <a:ext cx="3600450" cy="412750"/>
          </a:xfrm>
          <a:prstGeom prst="rect">
            <a:avLst/>
          </a:prstGeom>
          <a:noFill/>
          <a:ln w="9525">
            <a:noFill/>
            <a:miter lim="800000"/>
          </a:ln>
          <a:effectLst/>
        </p:spPr>
        <p:txBody>
          <a:bodyPr lIns="107950" tIns="53975" rIns="107950" bIns="53975">
            <a:spAutoFit/>
          </a:bodyPr>
          <a:lstStyle/>
          <a:p>
            <a:pPr>
              <a:spcBef>
                <a:spcPct val="50000"/>
              </a:spcBef>
            </a:pPr>
            <a:r>
              <a:rPr lang="en-US" altLang="zh-CN" sz="2000">
                <a:solidFill>
                  <a:srgbClr val="00CCFF"/>
                </a:solidFill>
                <a:ea typeface="宋体" panose="02010600030101010101" pitchFamily="2" charset="-122"/>
              </a:rPr>
              <a:t>Class Diagram</a:t>
            </a:r>
            <a:endParaRPr lang="en-US" altLang="zh-CN" sz="2000">
              <a:solidFill>
                <a:srgbClr val="00CCFF"/>
              </a:solidFill>
              <a:ea typeface="宋体" panose="02010600030101010101" pitchFamily="2" charset="-122"/>
            </a:endParaRPr>
          </a:p>
        </p:txBody>
      </p:sp>
      <p:sp>
        <p:nvSpPr>
          <p:cNvPr id="430103" name="Rectangle 23"/>
          <p:cNvSpPr>
            <a:spLocks noGrp="1" noChangeArrowheads="1"/>
          </p:cNvSpPr>
          <p:nvPr>
            <p:ph idx="1"/>
          </p:nvPr>
        </p:nvSpPr>
        <p:spPr>
          <a:xfrm>
            <a:off x="520700" y="1274762"/>
            <a:ext cx="8229600" cy="4525963"/>
          </a:xfrm>
        </p:spPr>
        <p:txBody>
          <a:bodyPr/>
          <a:lstStyle/>
          <a:p>
            <a:r>
              <a:rPr lang="en-US" altLang="zh-CN" dirty="0">
                <a:ea typeface="宋体" panose="02010600030101010101" pitchFamily="2" charset="-122"/>
              </a:rPr>
              <a:t>What are responsibilities?</a:t>
            </a:r>
            <a:endParaRPr lang="en-US" altLang="zh-CN" dirty="0">
              <a:ea typeface="宋体" panose="02010600030101010101" pitchFamily="2" charset="-122"/>
            </a:endParaRPr>
          </a:p>
          <a:p>
            <a:r>
              <a:rPr lang="en-US" altLang="zh-CN" dirty="0">
                <a:ea typeface="宋体" panose="02010600030101010101" pitchFamily="2" charset="-122"/>
              </a:rPr>
              <a:t>How do I find them?</a:t>
            </a:r>
            <a:endParaRPr lang="en-US" altLang="zh-CN" dirty="0">
              <a:ea typeface="宋体" panose="02010600030101010101" pitchFamily="2" charset="-122"/>
            </a:endParaRPr>
          </a:p>
        </p:txBody>
      </p:sp>
      <p:sp>
        <p:nvSpPr>
          <p:cNvPr id="430102" name="Rectangle 22"/>
          <p:cNvSpPr>
            <a:spLocks noGrp="1" noChangeArrowheads="1"/>
          </p:cNvSpPr>
          <p:nvPr>
            <p:ph type="title"/>
          </p:nvPr>
        </p:nvSpPr>
        <p:spPr/>
        <p:txBody>
          <a:bodyPr/>
          <a:lstStyle/>
          <a:p>
            <a:r>
              <a:rPr lang="en-US" altLang="zh-CN">
                <a:ea typeface="宋体" panose="02010600030101010101" pitchFamily="2" charset="-122"/>
              </a:rPr>
              <a:t>Describe Responsibilities</a:t>
            </a:r>
            <a:endParaRPr lang="en-US" altLang="zh-CN">
              <a:ea typeface="宋体" panose="02010600030101010101" pitchFamily="2" charset="-122"/>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6386" name="Rectangle 2"/>
          <p:cNvSpPr>
            <a:spLocks noGrp="1" noChangeArrowheads="1"/>
          </p:cNvSpPr>
          <p:nvPr>
            <p:ph type="title"/>
          </p:nvPr>
        </p:nvSpPr>
        <p:spPr/>
        <p:txBody>
          <a:bodyPr/>
          <a:lstStyle/>
          <a:p>
            <a:r>
              <a:rPr lang="en-US" altLang="zh-CN" sz="3000">
                <a:ea typeface="宋体" panose="02010600030101010101" pitchFamily="2" charset="-122"/>
              </a:rPr>
              <a:t>Example: View of Participating Classes (VOPC) Class Diagram</a:t>
            </a:r>
            <a:endParaRPr lang="en-US" altLang="zh-CN">
              <a:ea typeface="宋体" panose="02010600030101010101" pitchFamily="2" charset="-122"/>
            </a:endParaRPr>
          </a:p>
        </p:txBody>
      </p:sp>
      <p:sp>
        <p:nvSpPr>
          <p:cNvPr id="656387" name="Rectangle 3"/>
          <p:cNvSpPr>
            <a:spLocks noChangeArrowheads="1"/>
          </p:cNvSpPr>
          <p:nvPr/>
        </p:nvSpPr>
        <p:spPr bwMode="auto">
          <a:xfrm>
            <a:off x="4078288" y="2055813"/>
            <a:ext cx="2730500" cy="1193800"/>
          </a:xfrm>
          <a:prstGeom prst="rect">
            <a:avLst/>
          </a:prstGeom>
          <a:solidFill>
            <a:srgbClr val="FFFFCC"/>
          </a:solidFill>
          <a:ln w="12700">
            <a:solidFill>
              <a:srgbClr val="990033"/>
            </a:solidFill>
            <a:miter lim="800000"/>
          </a:ln>
        </p:spPr>
        <p:txBody>
          <a:bodyPr/>
          <a:lstStyle/>
          <a:p>
            <a:endParaRPr lang="en-US"/>
          </a:p>
        </p:txBody>
      </p:sp>
      <p:sp>
        <p:nvSpPr>
          <p:cNvPr id="656388" name="Rectangle 4"/>
          <p:cNvSpPr>
            <a:spLocks noChangeArrowheads="1"/>
          </p:cNvSpPr>
          <p:nvPr/>
        </p:nvSpPr>
        <p:spPr bwMode="auto">
          <a:xfrm>
            <a:off x="4716463" y="2279650"/>
            <a:ext cx="1352550" cy="168275"/>
          </a:xfrm>
          <a:prstGeom prst="rect">
            <a:avLst/>
          </a:prstGeom>
          <a:noFill/>
          <a:ln w="9525">
            <a:noFill/>
            <a:miter lim="800000"/>
          </a:ln>
        </p:spPr>
        <p:txBody>
          <a:bodyPr wrap="none" lIns="0" tIns="0" rIns="0" bIns="0">
            <a:spAutoFit/>
          </a:bodyPr>
          <a:lstStyle/>
          <a:p>
            <a:r>
              <a:rPr lang="en-US" altLang="zh-CN" sz="1100">
                <a:solidFill>
                  <a:srgbClr val="000000"/>
                </a:solidFill>
                <a:ea typeface="宋体" panose="02010600030101010101" pitchFamily="2" charset="-122"/>
              </a:rPr>
              <a:t>RegistrationController</a:t>
            </a:r>
            <a:endParaRPr lang="en-US" altLang="zh-CN">
              <a:ea typeface="宋体" panose="02010600030101010101" pitchFamily="2" charset="-122"/>
            </a:endParaRPr>
          </a:p>
        </p:txBody>
      </p:sp>
      <p:sp>
        <p:nvSpPr>
          <p:cNvPr id="656389" name="Rectangle 5"/>
          <p:cNvSpPr>
            <a:spLocks noChangeArrowheads="1"/>
          </p:cNvSpPr>
          <p:nvPr/>
        </p:nvSpPr>
        <p:spPr bwMode="auto">
          <a:xfrm>
            <a:off x="4078288" y="2466975"/>
            <a:ext cx="2730500" cy="782638"/>
          </a:xfrm>
          <a:prstGeom prst="rect">
            <a:avLst/>
          </a:prstGeom>
          <a:noFill/>
          <a:ln w="12700">
            <a:solidFill>
              <a:srgbClr val="990033"/>
            </a:solidFill>
            <a:miter lim="800000"/>
          </a:ln>
        </p:spPr>
        <p:txBody>
          <a:bodyPr/>
          <a:lstStyle/>
          <a:p>
            <a:endParaRPr lang="en-US"/>
          </a:p>
        </p:txBody>
      </p:sp>
      <p:sp>
        <p:nvSpPr>
          <p:cNvPr id="656390" name="Rectangle 6"/>
          <p:cNvSpPr>
            <a:spLocks noChangeArrowheads="1"/>
          </p:cNvSpPr>
          <p:nvPr/>
        </p:nvSpPr>
        <p:spPr bwMode="auto">
          <a:xfrm>
            <a:off x="4078288" y="2549525"/>
            <a:ext cx="2730500" cy="700088"/>
          </a:xfrm>
          <a:prstGeom prst="rect">
            <a:avLst/>
          </a:prstGeom>
          <a:noFill/>
          <a:ln w="12700">
            <a:solidFill>
              <a:srgbClr val="990033"/>
            </a:solidFill>
            <a:miter lim="800000"/>
          </a:ln>
        </p:spPr>
        <p:txBody>
          <a:bodyPr/>
          <a:lstStyle/>
          <a:p>
            <a:endParaRPr lang="en-US"/>
          </a:p>
        </p:txBody>
      </p:sp>
      <p:sp>
        <p:nvSpPr>
          <p:cNvPr id="656391" name="Rectangle 7"/>
          <p:cNvSpPr>
            <a:spLocks noChangeArrowheads="1"/>
          </p:cNvSpPr>
          <p:nvPr/>
        </p:nvSpPr>
        <p:spPr bwMode="auto">
          <a:xfrm>
            <a:off x="4114800" y="2667000"/>
            <a:ext cx="1430338" cy="168275"/>
          </a:xfrm>
          <a:prstGeom prst="rect">
            <a:avLst/>
          </a:prstGeom>
          <a:noFill/>
          <a:ln w="9525">
            <a:noFill/>
            <a:miter lim="800000"/>
          </a:ln>
        </p:spPr>
        <p:txBody>
          <a:bodyPr wrap="none" lIns="0" tIns="0" rIns="0" bIns="0">
            <a:spAutoFit/>
          </a:bodyPr>
          <a:lstStyle/>
          <a:p>
            <a:r>
              <a:rPr lang="en-US" altLang="zh-CN" sz="1100">
                <a:solidFill>
                  <a:srgbClr val="000000"/>
                </a:solidFill>
                <a:ea typeface="宋体" panose="02010600030101010101" pitchFamily="2" charset="-122"/>
              </a:rPr>
              <a:t>// get course offerings()</a:t>
            </a:r>
            <a:endParaRPr lang="en-US" altLang="zh-CN">
              <a:ea typeface="宋体" panose="02010600030101010101" pitchFamily="2" charset="-122"/>
            </a:endParaRPr>
          </a:p>
        </p:txBody>
      </p:sp>
      <p:sp>
        <p:nvSpPr>
          <p:cNvPr id="656392" name="Rectangle 8"/>
          <p:cNvSpPr>
            <a:spLocks noChangeArrowheads="1"/>
          </p:cNvSpPr>
          <p:nvPr/>
        </p:nvSpPr>
        <p:spPr bwMode="auto">
          <a:xfrm>
            <a:off x="5053013" y="2101850"/>
            <a:ext cx="742950" cy="168275"/>
          </a:xfrm>
          <a:prstGeom prst="rect">
            <a:avLst/>
          </a:prstGeom>
          <a:noFill/>
          <a:ln w="9525">
            <a:noFill/>
            <a:miter lim="800000"/>
          </a:ln>
        </p:spPr>
        <p:txBody>
          <a:bodyPr wrap="none" lIns="0" tIns="0" rIns="0" bIns="0">
            <a:spAutoFit/>
          </a:bodyPr>
          <a:lstStyle/>
          <a:p>
            <a:r>
              <a:rPr lang="en-US" altLang="zh-CN" sz="1100">
                <a:solidFill>
                  <a:srgbClr val="000000"/>
                </a:solidFill>
                <a:ea typeface="宋体" panose="02010600030101010101" pitchFamily="2" charset="-122"/>
              </a:rPr>
              <a:t>&lt;&lt;control&gt;&gt;</a:t>
            </a:r>
            <a:endParaRPr lang="en-US" altLang="zh-CN">
              <a:ea typeface="宋体" panose="02010600030101010101" pitchFamily="2" charset="-122"/>
            </a:endParaRPr>
          </a:p>
        </p:txBody>
      </p:sp>
      <p:grpSp>
        <p:nvGrpSpPr>
          <p:cNvPr id="656393" name="Group 9"/>
          <p:cNvGrpSpPr/>
          <p:nvPr/>
        </p:nvGrpSpPr>
        <p:grpSpPr bwMode="auto">
          <a:xfrm>
            <a:off x="4078288" y="3582988"/>
            <a:ext cx="1658937" cy="849312"/>
            <a:chOff x="3630" y="2260"/>
            <a:chExt cx="1045" cy="535"/>
          </a:xfrm>
        </p:grpSpPr>
        <p:sp>
          <p:nvSpPr>
            <p:cNvPr id="656394" name="Rectangle 10"/>
            <p:cNvSpPr>
              <a:spLocks noChangeArrowheads="1"/>
            </p:cNvSpPr>
            <p:nvPr/>
          </p:nvSpPr>
          <p:spPr bwMode="auto">
            <a:xfrm>
              <a:off x="3630" y="2260"/>
              <a:ext cx="1045" cy="535"/>
            </a:xfrm>
            <a:prstGeom prst="rect">
              <a:avLst/>
            </a:prstGeom>
            <a:solidFill>
              <a:srgbClr val="FFFFCC"/>
            </a:solidFill>
            <a:ln w="12700">
              <a:solidFill>
                <a:srgbClr val="990033"/>
              </a:solidFill>
              <a:miter lim="800000"/>
            </a:ln>
          </p:spPr>
          <p:txBody>
            <a:bodyPr/>
            <a:lstStyle/>
            <a:p>
              <a:endParaRPr lang="en-US"/>
            </a:p>
          </p:txBody>
        </p:sp>
        <p:sp>
          <p:nvSpPr>
            <p:cNvPr id="656395" name="Rectangle 11"/>
            <p:cNvSpPr>
              <a:spLocks noChangeArrowheads="1"/>
            </p:cNvSpPr>
            <p:nvPr/>
          </p:nvSpPr>
          <p:spPr bwMode="auto">
            <a:xfrm>
              <a:off x="3676" y="2394"/>
              <a:ext cx="881" cy="106"/>
            </a:xfrm>
            <a:prstGeom prst="rect">
              <a:avLst/>
            </a:prstGeom>
            <a:noFill/>
            <a:ln w="9525">
              <a:noFill/>
              <a:miter lim="800000"/>
            </a:ln>
          </p:spPr>
          <p:txBody>
            <a:bodyPr wrap="none" lIns="0" tIns="0" rIns="0" bIns="0">
              <a:spAutoFit/>
            </a:bodyPr>
            <a:lstStyle/>
            <a:p>
              <a:r>
                <a:rPr lang="en-US" altLang="zh-CN" sz="1100">
                  <a:solidFill>
                    <a:srgbClr val="000000"/>
                  </a:solidFill>
                  <a:ea typeface="宋体" panose="02010600030101010101" pitchFamily="2" charset="-122"/>
                </a:rPr>
                <a:t>CourseCatalogSystem</a:t>
              </a:r>
              <a:endParaRPr lang="en-US" altLang="zh-CN">
                <a:ea typeface="宋体" panose="02010600030101010101" pitchFamily="2" charset="-122"/>
              </a:endParaRPr>
            </a:p>
          </p:txBody>
        </p:sp>
        <p:sp>
          <p:nvSpPr>
            <p:cNvPr id="656396" name="Rectangle 12"/>
            <p:cNvSpPr>
              <a:spLocks noChangeArrowheads="1"/>
            </p:cNvSpPr>
            <p:nvPr/>
          </p:nvSpPr>
          <p:spPr bwMode="auto">
            <a:xfrm>
              <a:off x="3630" y="2513"/>
              <a:ext cx="1045" cy="282"/>
            </a:xfrm>
            <a:prstGeom prst="rect">
              <a:avLst/>
            </a:prstGeom>
            <a:noFill/>
            <a:ln w="12700">
              <a:solidFill>
                <a:srgbClr val="990033"/>
              </a:solidFill>
              <a:miter lim="800000"/>
            </a:ln>
          </p:spPr>
          <p:txBody>
            <a:bodyPr/>
            <a:lstStyle/>
            <a:p>
              <a:endParaRPr lang="en-US"/>
            </a:p>
          </p:txBody>
        </p:sp>
        <p:sp>
          <p:nvSpPr>
            <p:cNvPr id="656397" name="Rectangle 13"/>
            <p:cNvSpPr>
              <a:spLocks noChangeArrowheads="1"/>
            </p:cNvSpPr>
            <p:nvPr/>
          </p:nvSpPr>
          <p:spPr bwMode="auto">
            <a:xfrm>
              <a:off x="3630" y="2572"/>
              <a:ext cx="1045" cy="223"/>
            </a:xfrm>
            <a:prstGeom prst="rect">
              <a:avLst/>
            </a:prstGeom>
            <a:noFill/>
            <a:ln w="12700">
              <a:solidFill>
                <a:srgbClr val="990033"/>
              </a:solidFill>
              <a:miter lim="800000"/>
            </a:ln>
          </p:spPr>
          <p:txBody>
            <a:bodyPr/>
            <a:lstStyle/>
            <a:p>
              <a:endParaRPr lang="en-US"/>
            </a:p>
          </p:txBody>
        </p:sp>
        <p:sp>
          <p:nvSpPr>
            <p:cNvPr id="656398" name="Rectangle 14"/>
            <p:cNvSpPr>
              <a:spLocks noChangeArrowheads="1"/>
            </p:cNvSpPr>
            <p:nvPr/>
          </p:nvSpPr>
          <p:spPr bwMode="auto">
            <a:xfrm>
              <a:off x="3645" y="2639"/>
              <a:ext cx="901" cy="106"/>
            </a:xfrm>
            <a:prstGeom prst="rect">
              <a:avLst/>
            </a:prstGeom>
            <a:noFill/>
            <a:ln w="9525">
              <a:noFill/>
              <a:miter lim="800000"/>
            </a:ln>
          </p:spPr>
          <p:txBody>
            <a:bodyPr wrap="none" lIns="0" tIns="0" rIns="0" bIns="0">
              <a:spAutoFit/>
            </a:bodyPr>
            <a:lstStyle/>
            <a:p>
              <a:r>
                <a:rPr lang="en-US" altLang="zh-CN" sz="1100">
                  <a:solidFill>
                    <a:srgbClr val="000000"/>
                  </a:solidFill>
                  <a:ea typeface="宋体" panose="02010600030101010101" pitchFamily="2" charset="-122"/>
                </a:rPr>
                <a:t>// get course offerings()</a:t>
              </a:r>
              <a:endParaRPr lang="en-US" altLang="zh-CN">
                <a:ea typeface="宋体" panose="02010600030101010101" pitchFamily="2" charset="-122"/>
              </a:endParaRPr>
            </a:p>
          </p:txBody>
        </p:sp>
        <p:sp>
          <p:nvSpPr>
            <p:cNvPr id="656399" name="Rectangle 15"/>
            <p:cNvSpPr>
              <a:spLocks noChangeArrowheads="1"/>
            </p:cNvSpPr>
            <p:nvPr/>
          </p:nvSpPr>
          <p:spPr bwMode="auto">
            <a:xfrm>
              <a:off x="3850" y="2283"/>
              <a:ext cx="571" cy="106"/>
            </a:xfrm>
            <a:prstGeom prst="rect">
              <a:avLst/>
            </a:prstGeom>
            <a:noFill/>
            <a:ln w="9525">
              <a:noFill/>
              <a:miter lim="800000"/>
            </a:ln>
          </p:spPr>
          <p:txBody>
            <a:bodyPr wrap="none" lIns="0" tIns="0" rIns="0" bIns="0">
              <a:spAutoFit/>
            </a:bodyPr>
            <a:lstStyle/>
            <a:p>
              <a:r>
                <a:rPr lang="en-US" altLang="zh-CN" sz="1100">
                  <a:solidFill>
                    <a:srgbClr val="000000"/>
                  </a:solidFill>
                  <a:ea typeface="宋体" panose="02010600030101010101" pitchFamily="2" charset="-122"/>
                </a:rPr>
                <a:t>&lt;&lt;boundary&gt;&gt;</a:t>
              </a:r>
              <a:endParaRPr lang="en-US" altLang="zh-CN">
                <a:ea typeface="宋体" panose="02010600030101010101" pitchFamily="2" charset="-122"/>
              </a:endParaRPr>
            </a:p>
          </p:txBody>
        </p:sp>
      </p:grpSp>
      <p:grpSp>
        <p:nvGrpSpPr>
          <p:cNvPr id="656400" name="Group 16"/>
          <p:cNvGrpSpPr/>
          <p:nvPr/>
        </p:nvGrpSpPr>
        <p:grpSpPr bwMode="auto">
          <a:xfrm>
            <a:off x="1716088" y="2055813"/>
            <a:ext cx="1984375" cy="1201737"/>
            <a:chOff x="2942" y="3131"/>
            <a:chExt cx="1250" cy="757"/>
          </a:xfrm>
        </p:grpSpPr>
        <p:sp>
          <p:nvSpPr>
            <p:cNvPr id="656401" name="Rectangle 17"/>
            <p:cNvSpPr>
              <a:spLocks noChangeArrowheads="1"/>
            </p:cNvSpPr>
            <p:nvPr/>
          </p:nvSpPr>
          <p:spPr bwMode="auto">
            <a:xfrm>
              <a:off x="2942" y="3131"/>
              <a:ext cx="1250" cy="757"/>
            </a:xfrm>
            <a:prstGeom prst="rect">
              <a:avLst/>
            </a:prstGeom>
            <a:solidFill>
              <a:srgbClr val="FFFFCC"/>
            </a:solidFill>
            <a:ln w="12700">
              <a:solidFill>
                <a:srgbClr val="990033"/>
              </a:solidFill>
              <a:miter lim="800000"/>
            </a:ln>
          </p:spPr>
          <p:txBody>
            <a:bodyPr/>
            <a:lstStyle/>
            <a:p>
              <a:endParaRPr lang="en-US"/>
            </a:p>
          </p:txBody>
        </p:sp>
        <p:sp>
          <p:nvSpPr>
            <p:cNvPr id="656402" name="Rectangle 18"/>
            <p:cNvSpPr>
              <a:spLocks noChangeArrowheads="1"/>
            </p:cNvSpPr>
            <p:nvPr/>
          </p:nvSpPr>
          <p:spPr bwMode="auto">
            <a:xfrm>
              <a:off x="3033" y="3272"/>
              <a:ext cx="993" cy="106"/>
            </a:xfrm>
            <a:prstGeom prst="rect">
              <a:avLst/>
            </a:prstGeom>
            <a:noFill/>
            <a:ln w="9525">
              <a:noFill/>
              <a:miter lim="800000"/>
            </a:ln>
          </p:spPr>
          <p:txBody>
            <a:bodyPr wrap="none" lIns="0" tIns="0" rIns="0" bIns="0">
              <a:spAutoFit/>
            </a:bodyPr>
            <a:lstStyle/>
            <a:p>
              <a:r>
                <a:rPr lang="en-US" altLang="zh-CN" sz="1100">
                  <a:solidFill>
                    <a:srgbClr val="000000"/>
                  </a:solidFill>
                  <a:ea typeface="宋体" panose="02010600030101010101" pitchFamily="2" charset="-122"/>
                </a:rPr>
                <a:t>RegisterForCoursesForm</a:t>
              </a:r>
              <a:endParaRPr lang="en-US" altLang="zh-CN">
                <a:ea typeface="宋体" panose="02010600030101010101" pitchFamily="2" charset="-122"/>
              </a:endParaRPr>
            </a:p>
          </p:txBody>
        </p:sp>
        <p:sp>
          <p:nvSpPr>
            <p:cNvPr id="656403" name="Rectangle 19"/>
            <p:cNvSpPr>
              <a:spLocks noChangeArrowheads="1"/>
            </p:cNvSpPr>
            <p:nvPr/>
          </p:nvSpPr>
          <p:spPr bwMode="auto">
            <a:xfrm>
              <a:off x="2942" y="3391"/>
              <a:ext cx="1250" cy="497"/>
            </a:xfrm>
            <a:prstGeom prst="rect">
              <a:avLst/>
            </a:prstGeom>
            <a:noFill/>
            <a:ln w="12700">
              <a:solidFill>
                <a:srgbClr val="990033"/>
              </a:solidFill>
              <a:miter lim="800000"/>
            </a:ln>
          </p:spPr>
          <p:txBody>
            <a:bodyPr/>
            <a:lstStyle/>
            <a:p>
              <a:endParaRPr lang="en-US"/>
            </a:p>
          </p:txBody>
        </p:sp>
        <p:sp>
          <p:nvSpPr>
            <p:cNvPr id="656404" name="Rectangle 20"/>
            <p:cNvSpPr>
              <a:spLocks noChangeArrowheads="1"/>
            </p:cNvSpPr>
            <p:nvPr/>
          </p:nvSpPr>
          <p:spPr bwMode="auto">
            <a:xfrm>
              <a:off x="2942" y="3459"/>
              <a:ext cx="1250" cy="429"/>
            </a:xfrm>
            <a:prstGeom prst="rect">
              <a:avLst/>
            </a:prstGeom>
            <a:noFill/>
            <a:ln w="12700">
              <a:solidFill>
                <a:srgbClr val="990033"/>
              </a:solidFill>
              <a:miter lim="800000"/>
            </a:ln>
          </p:spPr>
          <p:txBody>
            <a:bodyPr/>
            <a:lstStyle/>
            <a:p>
              <a:endParaRPr lang="en-US"/>
            </a:p>
          </p:txBody>
        </p:sp>
        <p:sp>
          <p:nvSpPr>
            <p:cNvPr id="656405" name="Rectangle 21"/>
            <p:cNvSpPr>
              <a:spLocks noChangeArrowheads="1"/>
            </p:cNvSpPr>
            <p:nvPr/>
          </p:nvSpPr>
          <p:spPr bwMode="auto">
            <a:xfrm>
              <a:off x="2965" y="3517"/>
              <a:ext cx="1054" cy="106"/>
            </a:xfrm>
            <a:prstGeom prst="rect">
              <a:avLst/>
            </a:prstGeom>
            <a:noFill/>
            <a:ln w="9525">
              <a:noFill/>
              <a:miter lim="800000"/>
            </a:ln>
          </p:spPr>
          <p:txBody>
            <a:bodyPr wrap="none" lIns="0" tIns="0" rIns="0" bIns="0">
              <a:spAutoFit/>
            </a:bodyPr>
            <a:lstStyle/>
            <a:p>
              <a:r>
                <a:rPr lang="en-US" altLang="zh-CN" sz="1100">
                  <a:solidFill>
                    <a:srgbClr val="000000"/>
                  </a:solidFill>
                  <a:ea typeface="宋体" panose="02010600030101010101" pitchFamily="2" charset="-122"/>
                </a:rPr>
                <a:t>// display course offerings()</a:t>
              </a:r>
              <a:endParaRPr lang="en-US" altLang="zh-CN">
                <a:ea typeface="宋体" panose="02010600030101010101" pitchFamily="2" charset="-122"/>
              </a:endParaRPr>
            </a:p>
          </p:txBody>
        </p:sp>
        <p:sp>
          <p:nvSpPr>
            <p:cNvPr id="656406" name="Rectangle 22"/>
            <p:cNvSpPr>
              <a:spLocks noChangeArrowheads="1"/>
            </p:cNvSpPr>
            <p:nvPr/>
          </p:nvSpPr>
          <p:spPr bwMode="auto">
            <a:xfrm>
              <a:off x="2965" y="3629"/>
              <a:ext cx="1017" cy="106"/>
            </a:xfrm>
            <a:prstGeom prst="rect">
              <a:avLst/>
            </a:prstGeom>
            <a:noFill/>
            <a:ln w="9525">
              <a:noFill/>
              <a:miter lim="800000"/>
            </a:ln>
          </p:spPr>
          <p:txBody>
            <a:bodyPr wrap="none" lIns="0" tIns="0" rIns="0" bIns="0">
              <a:spAutoFit/>
            </a:bodyPr>
            <a:lstStyle/>
            <a:p>
              <a:r>
                <a:rPr lang="en-US" altLang="zh-CN" sz="1100">
                  <a:solidFill>
                    <a:srgbClr val="000000"/>
                  </a:solidFill>
                  <a:ea typeface="宋体" panose="02010600030101010101" pitchFamily="2" charset="-122"/>
                </a:rPr>
                <a:t>// display blank schedule()</a:t>
              </a:r>
              <a:endParaRPr lang="en-US" altLang="zh-CN">
                <a:ea typeface="宋体" panose="02010600030101010101" pitchFamily="2" charset="-122"/>
              </a:endParaRPr>
            </a:p>
          </p:txBody>
        </p:sp>
        <p:sp>
          <p:nvSpPr>
            <p:cNvPr id="656407" name="Rectangle 23"/>
            <p:cNvSpPr>
              <a:spLocks noChangeArrowheads="1"/>
            </p:cNvSpPr>
            <p:nvPr/>
          </p:nvSpPr>
          <p:spPr bwMode="auto">
            <a:xfrm>
              <a:off x="2965" y="3740"/>
              <a:ext cx="751" cy="106"/>
            </a:xfrm>
            <a:prstGeom prst="rect">
              <a:avLst/>
            </a:prstGeom>
            <a:noFill/>
            <a:ln w="9525">
              <a:noFill/>
              <a:miter lim="800000"/>
            </a:ln>
          </p:spPr>
          <p:txBody>
            <a:bodyPr wrap="none" lIns="0" tIns="0" rIns="0" bIns="0">
              <a:spAutoFit/>
            </a:bodyPr>
            <a:lstStyle/>
            <a:p>
              <a:r>
                <a:rPr lang="en-US" altLang="zh-CN" sz="1100">
                  <a:solidFill>
                    <a:srgbClr val="000000"/>
                  </a:solidFill>
                  <a:ea typeface="宋体" panose="02010600030101010101" pitchFamily="2" charset="-122"/>
                </a:rPr>
                <a:t>// create schedule()</a:t>
              </a:r>
              <a:endParaRPr lang="en-US" altLang="zh-CN">
                <a:ea typeface="宋体" panose="02010600030101010101" pitchFamily="2" charset="-122"/>
              </a:endParaRPr>
            </a:p>
          </p:txBody>
        </p:sp>
        <p:sp>
          <p:nvSpPr>
            <p:cNvPr id="656408" name="Rectangle 24"/>
            <p:cNvSpPr>
              <a:spLocks noChangeArrowheads="1"/>
            </p:cNvSpPr>
            <p:nvPr/>
          </p:nvSpPr>
          <p:spPr bwMode="auto">
            <a:xfrm>
              <a:off x="3268" y="3161"/>
              <a:ext cx="571" cy="106"/>
            </a:xfrm>
            <a:prstGeom prst="rect">
              <a:avLst/>
            </a:prstGeom>
            <a:noFill/>
            <a:ln w="9525">
              <a:noFill/>
              <a:miter lim="800000"/>
            </a:ln>
          </p:spPr>
          <p:txBody>
            <a:bodyPr wrap="none" lIns="0" tIns="0" rIns="0" bIns="0">
              <a:spAutoFit/>
            </a:bodyPr>
            <a:lstStyle/>
            <a:p>
              <a:r>
                <a:rPr lang="en-US" altLang="zh-CN" sz="1100">
                  <a:solidFill>
                    <a:srgbClr val="000000"/>
                  </a:solidFill>
                  <a:ea typeface="宋体" panose="02010600030101010101" pitchFamily="2" charset="-122"/>
                </a:rPr>
                <a:t>&lt;&lt;boundary&gt;&gt;</a:t>
              </a:r>
              <a:endParaRPr lang="en-US" altLang="zh-CN">
                <a:ea typeface="宋体" panose="02010600030101010101" pitchFamily="2" charset="-122"/>
              </a:endParaRPr>
            </a:p>
          </p:txBody>
        </p:sp>
      </p:gr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4179" name="Rectangle 3"/>
          <p:cNvSpPr>
            <a:spLocks noGrp="1" noChangeArrowheads="1"/>
          </p:cNvSpPr>
          <p:nvPr>
            <p:ph idx="1"/>
          </p:nvPr>
        </p:nvSpPr>
        <p:spPr/>
        <p:txBody>
          <a:bodyPr>
            <a:normAutofit fontScale="90000" lnSpcReduction="20000"/>
          </a:bodyPr>
          <a:lstStyle/>
          <a:p>
            <a:r>
              <a:rPr lang="en-US" altLang="zh-CN" dirty="0">
                <a:ea typeface="宋体" panose="02010600030101010101" pitchFamily="2" charset="-122"/>
              </a:rPr>
              <a:t>In order of criticality</a:t>
            </a:r>
            <a:endParaRPr lang="en-US" altLang="zh-CN" dirty="0">
              <a:ea typeface="宋体" panose="02010600030101010101" pitchFamily="2" charset="-122"/>
            </a:endParaRPr>
          </a:p>
          <a:p>
            <a:pPr lvl="1"/>
            <a:r>
              <a:rPr lang="en-US" altLang="zh-CN" dirty="0">
                <a:ea typeface="宋体" panose="02010600030101010101" pitchFamily="2" charset="-122"/>
              </a:rPr>
              <a:t>Redundant responsibilities across classes</a:t>
            </a:r>
            <a:endParaRPr lang="en-US" altLang="zh-CN" dirty="0">
              <a:ea typeface="宋体" panose="02010600030101010101" pitchFamily="2" charset="-122"/>
            </a:endParaRPr>
          </a:p>
          <a:p>
            <a:pPr lvl="1"/>
            <a:r>
              <a:rPr lang="en-US" altLang="zh-CN" dirty="0">
                <a:ea typeface="宋体" panose="02010600030101010101" pitchFamily="2" charset="-122"/>
              </a:rPr>
              <a:t>Disjoint responsibilities within classes </a:t>
            </a:r>
            <a:endParaRPr lang="en-US" altLang="zh-CN" dirty="0">
              <a:ea typeface="宋体" panose="02010600030101010101" pitchFamily="2" charset="-122"/>
            </a:endParaRPr>
          </a:p>
          <a:p>
            <a:pPr lvl="1"/>
            <a:r>
              <a:rPr lang="en-US" altLang="zh-CN" dirty="0">
                <a:ea typeface="宋体" panose="02010600030101010101" pitchFamily="2" charset="-122"/>
              </a:rPr>
              <a:t>Class with one responsibility</a:t>
            </a:r>
            <a:endParaRPr lang="en-US" altLang="zh-CN" dirty="0">
              <a:ea typeface="宋体" panose="02010600030101010101" pitchFamily="2" charset="-122"/>
            </a:endParaRPr>
          </a:p>
          <a:p>
            <a:pPr lvl="1"/>
            <a:r>
              <a:rPr lang="en-US" altLang="zh-CN" dirty="0">
                <a:ea typeface="宋体" panose="02010600030101010101" pitchFamily="2" charset="-122"/>
              </a:rPr>
              <a:t>Class with no responsibilities</a:t>
            </a:r>
            <a:endParaRPr lang="en-US" altLang="zh-CN" dirty="0">
              <a:ea typeface="宋体" panose="02010600030101010101" pitchFamily="2" charset="-122"/>
            </a:endParaRPr>
          </a:p>
          <a:p>
            <a:pPr lvl="1"/>
            <a:r>
              <a:rPr lang="en-US" altLang="zh-CN" dirty="0">
                <a:ea typeface="宋体" panose="02010600030101010101" pitchFamily="2" charset="-122"/>
              </a:rPr>
              <a:t>Better distribution of behavior </a:t>
            </a:r>
            <a:endParaRPr lang="en-US" altLang="zh-CN" dirty="0">
              <a:ea typeface="宋体" panose="02010600030101010101" pitchFamily="2" charset="-122"/>
            </a:endParaRPr>
          </a:p>
          <a:p>
            <a:pPr lvl="1"/>
            <a:r>
              <a:rPr lang="en-US" altLang="zh-CN" dirty="0">
                <a:ea typeface="宋体" panose="02010600030101010101" pitchFamily="2" charset="-122"/>
              </a:rPr>
              <a:t>Class that interacts with many other classes</a:t>
            </a:r>
            <a:endParaRPr lang="en-US" altLang="zh-CN" dirty="0">
              <a:ea typeface="宋体" panose="02010600030101010101" pitchFamily="2" charset="-122"/>
            </a:endParaRPr>
          </a:p>
          <a:p>
            <a:pPr lvl="1"/>
            <a:r>
              <a:rPr lang="en-US" altLang="zh-CN" dirty="0">
                <a:ea typeface="宋体" panose="02010600030101010101" pitchFamily="2" charset="-122"/>
              </a:rPr>
              <a:t>按临界顺序</a:t>
            </a:r>
            <a:endParaRPr lang="en-US" altLang="zh-CN" dirty="0">
              <a:ea typeface="宋体" panose="02010600030101010101" pitchFamily="2" charset="-122"/>
            </a:endParaRPr>
          </a:p>
          <a:p>
            <a:pPr lvl="1"/>
            <a:r>
              <a:rPr lang="en-US" altLang="zh-CN" dirty="0">
                <a:ea typeface="宋体" panose="02010600030101010101" pitchFamily="2" charset="-122"/>
              </a:rPr>
              <a:t>跨班责任</a:t>
            </a:r>
            <a:endParaRPr lang="en-US" altLang="zh-CN" dirty="0">
              <a:ea typeface="宋体" panose="02010600030101010101" pitchFamily="2" charset="-122"/>
            </a:endParaRPr>
          </a:p>
          <a:p>
            <a:pPr lvl="1"/>
            <a:r>
              <a:rPr lang="en-US" altLang="zh-CN" dirty="0">
                <a:ea typeface="宋体" panose="02010600030101010101" pitchFamily="2" charset="-122"/>
              </a:rPr>
              <a:t>类内不相交的责任</a:t>
            </a:r>
            <a:endParaRPr lang="en-US" altLang="zh-CN" dirty="0">
              <a:ea typeface="宋体" panose="02010600030101010101" pitchFamily="2" charset="-122"/>
            </a:endParaRPr>
          </a:p>
          <a:p>
            <a:pPr lvl="1"/>
            <a:r>
              <a:rPr lang="en-US" altLang="zh-CN" dirty="0">
                <a:ea typeface="宋体" panose="02010600030101010101" pitchFamily="2" charset="-122"/>
              </a:rPr>
              <a:t>一类责任</a:t>
            </a:r>
            <a:endParaRPr lang="en-US" altLang="zh-CN" dirty="0">
              <a:ea typeface="宋体" panose="02010600030101010101" pitchFamily="2" charset="-122"/>
            </a:endParaRPr>
          </a:p>
          <a:p>
            <a:pPr lvl="1"/>
            <a:r>
              <a:rPr lang="en-US" altLang="zh-CN" dirty="0">
                <a:ea typeface="宋体" panose="02010600030101010101" pitchFamily="2" charset="-122"/>
              </a:rPr>
              <a:t>没有责任的阶级</a:t>
            </a:r>
            <a:endParaRPr lang="en-US" altLang="zh-CN" dirty="0">
              <a:ea typeface="宋体" panose="02010600030101010101" pitchFamily="2" charset="-122"/>
            </a:endParaRPr>
          </a:p>
          <a:p>
            <a:pPr lvl="1"/>
            <a:r>
              <a:rPr lang="en-US" altLang="zh-CN" dirty="0">
                <a:ea typeface="宋体" panose="02010600030101010101" pitchFamily="2" charset="-122"/>
              </a:rPr>
              <a:t>更好的行为分配</a:t>
            </a:r>
            <a:endParaRPr lang="en-US" altLang="zh-CN" dirty="0">
              <a:ea typeface="宋体" panose="02010600030101010101" pitchFamily="2" charset="-122"/>
            </a:endParaRPr>
          </a:p>
          <a:p>
            <a:pPr lvl="1"/>
            <a:r>
              <a:rPr lang="en-US" altLang="zh-CN" dirty="0">
                <a:ea typeface="宋体" panose="02010600030101010101" pitchFamily="2" charset="-122"/>
              </a:rPr>
              <a:t>与许多其他类交互的类</a:t>
            </a:r>
            <a:endParaRPr lang="en-US" altLang="zh-CN" dirty="0">
              <a:ea typeface="宋体" panose="02010600030101010101" pitchFamily="2" charset="-122"/>
            </a:endParaRPr>
          </a:p>
        </p:txBody>
      </p:sp>
      <p:sp>
        <p:nvSpPr>
          <p:cNvPr id="434178" name="Rectangle 2"/>
          <p:cNvSpPr>
            <a:spLocks noGrp="1" noChangeArrowheads="1"/>
          </p:cNvSpPr>
          <p:nvPr>
            <p:ph type="title"/>
          </p:nvPr>
        </p:nvSpPr>
        <p:spPr/>
        <p:txBody>
          <a:bodyPr>
            <a:normAutofit fontScale="90000"/>
          </a:bodyPr>
          <a:lstStyle/>
          <a:p>
            <a:r>
              <a:rPr lang="en-US" altLang="zh-CN">
                <a:ea typeface="宋体" panose="02010600030101010101" pitchFamily="2" charset="-122"/>
              </a:rPr>
              <a:t>Maintaining Consistency: What to Look For </a:t>
            </a:r>
            <a:endParaRPr lang="en-US" altLang="zh-CN">
              <a:ea typeface="宋体" panose="02010600030101010101" pitchFamily="2" charset="-122"/>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213" name="Rectangle 149"/>
          <p:cNvSpPr>
            <a:spLocks noGrp="1" noChangeArrowheads="1"/>
          </p:cNvSpPr>
          <p:nvPr>
            <p:ph type="title"/>
          </p:nvPr>
        </p:nvSpPr>
        <p:spPr>
          <a:xfrm>
            <a:off x="457200" y="-7987"/>
            <a:ext cx="8229600" cy="1143000"/>
          </a:xfrm>
        </p:spPr>
        <p:txBody>
          <a:bodyPr/>
          <a:lstStyle/>
          <a:p>
            <a:r>
              <a:rPr lang="en-US" altLang="zh-CN" dirty="0">
                <a:ea typeface="宋体" panose="02010600030101010101" pitchFamily="2" charset="-122"/>
              </a:rPr>
              <a:t>Use-Case Analysis Overview</a:t>
            </a:r>
            <a:endParaRPr lang="en-US" altLang="zh-CN" dirty="0">
              <a:ea typeface="宋体" panose="02010600030101010101" pitchFamily="2" charset="-122"/>
            </a:endParaRPr>
          </a:p>
        </p:txBody>
      </p:sp>
      <p:grpSp>
        <p:nvGrpSpPr>
          <p:cNvPr id="344253" name="Group 189"/>
          <p:cNvGrpSpPr/>
          <p:nvPr/>
        </p:nvGrpSpPr>
        <p:grpSpPr bwMode="auto">
          <a:xfrm>
            <a:off x="304800" y="2963250"/>
            <a:ext cx="1720850" cy="1860550"/>
            <a:chOff x="3971" y="1776"/>
            <a:chExt cx="1084" cy="1172"/>
          </a:xfrm>
        </p:grpSpPr>
        <p:grpSp>
          <p:nvGrpSpPr>
            <p:cNvPr id="344254" name="Group 190"/>
            <p:cNvGrpSpPr/>
            <p:nvPr/>
          </p:nvGrpSpPr>
          <p:grpSpPr bwMode="auto">
            <a:xfrm>
              <a:off x="4297" y="1776"/>
              <a:ext cx="432" cy="720"/>
              <a:chOff x="1249" y="2496"/>
              <a:chExt cx="432" cy="720"/>
            </a:xfrm>
          </p:grpSpPr>
          <p:sp>
            <p:nvSpPr>
              <p:cNvPr id="344255" name="Rectangle 191"/>
              <p:cNvSpPr>
                <a:spLocks noChangeArrowheads="1"/>
              </p:cNvSpPr>
              <p:nvPr/>
            </p:nvSpPr>
            <p:spPr bwMode="auto">
              <a:xfrm>
                <a:off x="1249" y="2496"/>
                <a:ext cx="432" cy="720"/>
              </a:xfrm>
              <a:prstGeom prst="rect">
                <a:avLst/>
              </a:prstGeom>
              <a:noFill/>
              <a:ln w="28575">
                <a:solidFill>
                  <a:schemeClr val="tx1"/>
                </a:solidFill>
                <a:miter lim="800000"/>
                <a:headEnd type="none" w="sm" len="sm"/>
                <a:tailEnd type="none" w="lg" len="lg"/>
              </a:ln>
              <a:effectLst/>
            </p:spPr>
            <p:txBody>
              <a:bodyPr wrap="none" anchor="ctr"/>
              <a:lstStyle/>
              <a:p>
                <a:endParaRPr lang="en-US"/>
              </a:p>
            </p:txBody>
          </p:sp>
          <p:sp>
            <p:nvSpPr>
              <p:cNvPr id="344256" name="Line 192"/>
              <p:cNvSpPr>
                <a:spLocks noChangeShapeType="1"/>
              </p:cNvSpPr>
              <p:nvPr/>
            </p:nvSpPr>
            <p:spPr bwMode="auto">
              <a:xfrm>
                <a:off x="1537" y="2496"/>
                <a:ext cx="144" cy="144"/>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44257" name="Line 193"/>
              <p:cNvSpPr>
                <a:spLocks noChangeShapeType="1"/>
              </p:cNvSpPr>
              <p:nvPr/>
            </p:nvSpPr>
            <p:spPr bwMode="auto">
              <a:xfrm>
                <a:off x="1537" y="2496"/>
                <a:ext cx="0" cy="144"/>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44258" name="Line 194"/>
              <p:cNvSpPr>
                <a:spLocks noChangeShapeType="1"/>
              </p:cNvSpPr>
              <p:nvPr/>
            </p:nvSpPr>
            <p:spPr bwMode="auto">
              <a:xfrm flipH="1">
                <a:off x="1537" y="2640"/>
                <a:ext cx="144"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44259" name="Line 195"/>
              <p:cNvSpPr>
                <a:spLocks noChangeShapeType="1"/>
              </p:cNvSpPr>
              <p:nvPr/>
            </p:nvSpPr>
            <p:spPr bwMode="auto">
              <a:xfrm>
                <a:off x="1297" y="2736"/>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44260" name="Line 196"/>
              <p:cNvSpPr>
                <a:spLocks noChangeShapeType="1"/>
              </p:cNvSpPr>
              <p:nvPr/>
            </p:nvSpPr>
            <p:spPr bwMode="auto">
              <a:xfrm>
                <a:off x="1297" y="2784"/>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44261" name="Line 197"/>
              <p:cNvSpPr>
                <a:spLocks noChangeShapeType="1"/>
              </p:cNvSpPr>
              <p:nvPr/>
            </p:nvSpPr>
            <p:spPr bwMode="auto">
              <a:xfrm>
                <a:off x="1297" y="2832"/>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44262" name="Line 198"/>
              <p:cNvSpPr>
                <a:spLocks noChangeShapeType="1"/>
              </p:cNvSpPr>
              <p:nvPr/>
            </p:nvSpPr>
            <p:spPr bwMode="auto">
              <a:xfrm>
                <a:off x="1297" y="2928"/>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44263" name="Line 199"/>
              <p:cNvSpPr>
                <a:spLocks noChangeShapeType="1"/>
              </p:cNvSpPr>
              <p:nvPr/>
            </p:nvSpPr>
            <p:spPr bwMode="auto">
              <a:xfrm>
                <a:off x="1297" y="2880"/>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44264" name="Line 200"/>
              <p:cNvSpPr>
                <a:spLocks noChangeShapeType="1"/>
              </p:cNvSpPr>
              <p:nvPr/>
            </p:nvSpPr>
            <p:spPr bwMode="auto">
              <a:xfrm>
                <a:off x="1297" y="2976"/>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44265" name="Line 201"/>
              <p:cNvSpPr>
                <a:spLocks noChangeShapeType="1"/>
              </p:cNvSpPr>
              <p:nvPr/>
            </p:nvSpPr>
            <p:spPr bwMode="auto">
              <a:xfrm>
                <a:off x="1297" y="3024"/>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44266" name="Line 202"/>
              <p:cNvSpPr>
                <a:spLocks noChangeShapeType="1"/>
              </p:cNvSpPr>
              <p:nvPr/>
            </p:nvSpPr>
            <p:spPr bwMode="auto">
              <a:xfrm>
                <a:off x="1297" y="3072"/>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44267" name="Line 203"/>
              <p:cNvSpPr>
                <a:spLocks noChangeShapeType="1"/>
              </p:cNvSpPr>
              <p:nvPr/>
            </p:nvSpPr>
            <p:spPr bwMode="auto">
              <a:xfrm>
                <a:off x="1297" y="3120"/>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44268" name="Line 204"/>
              <p:cNvSpPr>
                <a:spLocks noChangeShapeType="1"/>
              </p:cNvSpPr>
              <p:nvPr/>
            </p:nvSpPr>
            <p:spPr bwMode="auto">
              <a:xfrm>
                <a:off x="1297" y="3168"/>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44269" name="Line 205"/>
              <p:cNvSpPr>
                <a:spLocks noChangeShapeType="1"/>
              </p:cNvSpPr>
              <p:nvPr/>
            </p:nvSpPr>
            <p:spPr bwMode="auto">
              <a:xfrm>
                <a:off x="1297" y="2688"/>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44270" name="Line 206"/>
              <p:cNvSpPr>
                <a:spLocks noChangeShapeType="1"/>
              </p:cNvSpPr>
              <p:nvPr/>
            </p:nvSpPr>
            <p:spPr bwMode="auto">
              <a:xfrm>
                <a:off x="1297" y="2592"/>
                <a:ext cx="209"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44271" name="Line 207"/>
              <p:cNvSpPr>
                <a:spLocks noChangeShapeType="1"/>
              </p:cNvSpPr>
              <p:nvPr/>
            </p:nvSpPr>
            <p:spPr bwMode="auto">
              <a:xfrm>
                <a:off x="1297" y="2544"/>
                <a:ext cx="209"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44272" name="Line 208"/>
              <p:cNvSpPr>
                <a:spLocks noChangeShapeType="1"/>
              </p:cNvSpPr>
              <p:nvPr/>
            </p:nvSpPr>
            <p:spPr bwMode="auto">
              <a:xfrm>
                <a:off x="1297" y="2640"/>
                <a:ext cx="209" cy="0"/>
              </a:xfrm>
              <a:prstGeom prst="line">
                <a:avLst/>
              </a:prstGeom>
              <a:noFill/>
              <a:ln w="28575">
                <a:solidFill>
                  <a:schemeClr val="tx1"/>
                </a:solidFill>
                <a:round/>
                <a:headEnd type="none" w="sm" len="sm"/>
                <a:tailEnd type="none" w="lg" len="lg"/>
              </a:ln>
              <a:effectLst/>
            </p:spPr>
            <p:txBody>
              <a:bodyPr wrap="none" anchor="ctr"/>
              <a:lstStyle/>
              <a:p>
                <a:endParaRPr lang="en-US"/>
              </a:p>
            </p:txBody>
          </p:sp>
        </p:grpSp>
        <p:sp>
          <p:nvSpPr>
            <p:cNvPr id="344273" name="Text Box 209"/>
            <p:cNvSpPr txBox="1">
              <a:spLocks noChangeArrowheads="1"/>
            </p:cNvSpPr>
            <p:nvPr/>
          </p:nvSpPr>
          <p:spPr bwMode="auto">
            <a:xfrm>
              <a:off x="3971" y="2544"/>
              <a:ext cx="1084" cy="404"/>
            </a:xfrm>
            <a:prstGeom prst="rect">
              <a:avLst/>
            </a:prstGeom>
            <a:noFill/>
            <a:ln w="28575">
              <a:noFill/>
              <a:miter lim="800000"/>
              <a:headEnd type="none" w="sm" len="sm"/>
              <a:tailEnd type="none" w="lg" len="lg"/>
            </a:ln>
            <a:effectLst/>
          </p:spPr>
          <p:txBody>
            <a:bodyPr wrap="none">
              <a:spAutoFit/>
            </a:bodyPr>
            <a:lstStyle/>
            <a:p>
              <a:pPr algn="ctr"/>
              <a:r>
                <a:rPr lang="en-US" altLang="zh-CN" sz="1800">
                  <a:ea typeface="宋体" panose="02010600030101010101" pitchFamily="2" charset="-122"/>
                </a:rPr>
                <a:t>Supplementary</a:t>
              </a:r>
              <a:endParaRPr lang="en-US" altLang="zh-CN" sz="1800">
                <a:ea typeface="宋体" panose="02010600030101010101" pitchFamily="2" charset="-122"/>
              </a:endParaRPr>
            </a:p>
            <a:p>
              <a:pPr algn="ctr"/>
              <a:r>
                <a:rPr lang="en-US" altLang="zh-CN" sz="1800">
                  <a:ea typeface="宋体" panose="02010600030101010101" pitchFamily="2" charset="-122"/>
                </a:rPr>
                <a:t>Specifications</a:t>
              </a:r>
              <a:endParaRPr lang="en-US" altLang="zh-CN" sz="1800">
                <a:ea typeface="宋体" panose="02010600030101010101" pitchFamily="2" charset="-122"/>
              </a:endParaRPr>
            </a:p>
          </p:txBody>
        </p:sp>
      </p:grpSp>
      <p:grpSp>
        <p:nvGrpSpPr>
          <p:cNvPr id="344274" name="Group 210"/>
          <p:cNvGrpSpPr/>
          <p:nvPr/>
        </p:nvGrpSpPr>
        <p:grpSpPr bwMode="auto">
          <a:xfrm>
            <a:off x="1019175" y="1274150"/>
            <a:ext cx="1085850" cy="1585913"/>
            <a:chOff x="4171" y="1776"/>
            <a:chExt cx="684" cy="999"/>
          </a:xfrm>
        </p:grpSpPr>
        <p:grpSp>
          <p:nvGrpSpPr>
            <p:cNvPr id="344275" name="Group 211"/>
            <p:cNvGrpSpPr/>
            <p:nvPr/>
          </p:nvGrpSpPr>
          <p:grpSpPr bwMode="auto">
            <a:xfrm>
              <a:off x="4297" y="1776"/>
              <a:ext cx="432" cy="720"/>
              <a:chOff x="1249" y="2496"/>
              <a:chExt cx="432" cy="720"/>
            </a:xfrm>
          </p:grpSpPr>
          <p:sp>
            <p:nvSpPr>
              <p:cNvPr id="344276" name="Rectangle 212"/>
              <p:cNvSpPr>
                <a:spLocks noChangeArrowheads="1"/>
              </p:cNvSpPr>
              <p:nvPr/>
            </p:nvSpPr>
            <p:spPr bwMode="auto">
              <a:xfrm>
                <a:off x="1249" y="2496"/>
                <a:ext cx="432" cy="720"/>
              </a:xfrm>
              <a:prstGeom prst="rect">
                <a:avLst/>
              </a:prstGeom>
              <a:noFill/>
              <a:ln w="28575">
                <a:solidFill>
                  <a:schemeClr val="tx1"/>
                </a:solidFill>
                <a:miter lim="800000"/>
                <a:headEnd type="none" w="sm" len="sm"/>
                <a:tailEnd type="none" w="lg" len="lg"/>
              </a:ln>
              <a:effectLst/>
            </p:spPr>
            <p:txBody>
              <a:bodyPr wrap="none" anchor="ctr"/>
              <a:lstStyle/>
              <a:p>
                <a:endParaRPr lang="en-US"/>
              </a:p>
            </p:txBody>
          </p:sp>
          <p:sp>
            <p:nvSpPr>
              <p:cNvPr id="344277" name="Line 213"/>
              <p:cNvSpPr>
                <a:spLocks noChangeShapeType="1"/>
              </p:cNvSpPr>
              <p:nvPr/>
            </p:nvSpPr>
            <p:spPr bwMode="auto">
              <a:xfrm>
                <a:off x="1537" y="2496"/>
                <a:ext cx="144" cy="144"/>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44278" name="Line 214"/>
              <p:cNvSpPr>
                <a:spLocks noChangeShapeType="1"/>
              </p:cNvSpPr>
              <p:nvPr/>
            </p:nvSpPr>
            <p:spPr bwMode="auto">
              <a:xfrm>
                <a:off x="1537" y="2496"/>
                <a:ext cx="0" cy="144"/>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44279" name="Line 215"/>
              <p:cNvSpPr>
                <a:spLocks noChangeShapeType="1"/>
              </p:cNvSpPr>
              <p:nvPr/>
            </p:nvSpPr>
            <p:spPr bwMode="auto">
              <a:xfrm flipH="1">
                <a:off x="1537" y="2640"/>
                <a:ext cx="144"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44280" name="Line 216"/>
              <p:cNvSpPr>
                <a:spLocks noChangeShapeType="1"/>
              </p:cNvSpPr>
              <p:nvPr/>
            </p:nvSpPr>
            <p:spPr bwMode="auto">
              <a:xfrm>
                <a:off x="1297" y="2736"/>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44281" name="Line 217"/>
              <p:cNvSpPr>
                <a:spLocks noChangeShapeType="1"/>
              </p:cNvSpPr>
              <p:nvPr/>
            </p:nvSpPr>
            <p:spPr bwMode="auto">
              <a:xfrm>
                <a:off x="1297" y="2784"/>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44282" name="Line 218"/>
              <p:cNvSpPr>
                <a:spLocks noChangeShapeType="1"/>
              </p:cNvSpPr>
              <p:nvPr/>
            </p:nvSpPr>
            <p:spPr bwMode="auto">
              <a:xfrm>
                <a:off x="1297" y="2832"/>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44283" name="Line 219"/>
              <p:cNvSpPr>
                <a:spLocks noChangeShapeType="1"/>
              </p:cNvSpPr>
              <p:nvPr/>
            </p:nvSpPr>
            <p:spPr bwMode="auto">
              <a:xfrm>
                <a:off x="1297" y="2928"/>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44284" name="Line 220"/>
              <p:cNvSpPr>
                <a:spLocks noChangeShapeType="1"/>
              </p:cNvSpPr>
              <p:nvPr/>
            </p:nvSpPr>
            <p:spPr bwMode="auto">
              <a:xfrm>
                <a:off x="1297" y="2880"/>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44285" name="Line 221"/>
              <p:cNvSpPr>
                <a:spLocks noChangeShapeType="1"/>
              </p:cNvSpPr>
              <p:nvPr/>
            </p:nvSpPr>
            <p:spPr bwMode="auto">
              <a:xfrm>
                <a:off x="1297" y="2976"/>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44286" name="Line 222"/>
              <p:cNvSpPr>
                <a:spLocks noChangeShapeType="1"/>
              </p:cNvSpPr>
              <p:nvPr/>
            </p:nvSpPr>
            <p:spPr bwMode="auto">
              <a:xfrm>
                <a:off x="1297" y="3024"/>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44287" name="Line 223"/>
              <p:cNvSpPr>
                <a:spLocks noChangeShapeType="1"/>
              </p:cNvSpPr>
              <p:nvPr/>
            </p:nvSpPr>
            <p:spPr bwMode="auto">
              <a:xfrm>
                <a:off x="1297" y="3072"/>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44288" name="Line 224"/>
              <p:cNvSpPr>
                <a:spLocks noChangeShapeType="1"/>
              </p:cNvSpPr>
              <p:nvPr/>
            </p:nvSpPr>
            <p:spPr bwMode="auto">
              <a:xfrm>
                <a:off x="1297" y="3120"/>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44289" name="Line 225"/>
              <p:cNvSpPr>
                <a:spLocks noChangeShapeType="1"/>
              </p:cNvSpPr>
              <p:nvPr/>
            </p:nvSpPr>
            <p:spPr bwMode="auto">
              <a:xfrm>
                <a:off x="1297" y="3168"/>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44290" name="Line 226"/>
              <p:cNvSpPr>
                <a:spLocks noChangeShapeType="1"/>
              </p:cNvSpPr>
              <p:nvPr/>
            </p:nvSpPr>
            <p:spPr bwMode="auto">
              <a:xfrm>
                <a:off x="1297" y="2688"/>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44291" name="Line 227"/>
              <p:cNvSpPr>
                <a:spLocks noChangeShapeType="1"/>
              </p:cNvSpPr>
              <p:nvPr/>
            </p:nvSpPr>
            <p:spPr bwMode="auto">
              <a:xfrm>
                <a:off x="1297" y="2592"/>
                <a:ext cx="209"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44292" name="Line 228"/>
              <p:cNvSpPr>
                <a:spLocks noChangeShapeType="1"/>
              </p:cNvSpPr>
              <p:nvPr/>
            </p:nvSpPr>
            <p:spPr bwMode="auto">
              <a:xfrm>
                <a:off x="1297" y="2544"/>
                <a:ext cx="209"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44293" name="Line 229"/>
              <p:cNvSpPr>
                <a:spLocks noChangeShapeType="1"/>
              </p:cNvSpPr>
              <p:nvPr/>
            </p:nvSpPr>
            <p:spPr bwMode="auto">
              <a:xfrm>
                <a:off x="1297" y="2640"/>
                <a:ext cx="209" cy="0"/>
              </a:xfrm>
              <a:prstGeom prst="line">
                <a:avLst/>
              </a:prstGeom>
              <a:noFill/>
              <a:ln w="28575">
                <a:solidFill>
                  <a:schemeClr val="tx1"/>
                </a:solidFill>
                <a:round/>
                <a:headEnd type="none" w="sm" len="sm"/>
                <a:tailEnd type="none" w="lg" len="lg"/>
              </a:ln>
              <a:effectLst/>
            </p:spPr>
            <p:txBody>
              <a:bodyPr wrap="none" anchor="ctr"/>
              <a:lstStyle/>
              <a:p>
                <a:endParaRPr lang="en-US"/>
              </a:p>
            </p:txBody>
          </p:sp>
        </p:grpSp>
        <p:sp>
          <p:nvSpPr>
            <p:cNvPr id="344294" name="Text Box 230"/>
            <p:cNvSpPr txBox="1">
              <a:spLocks noChangeArrowheads="1"/>
            </p:cNvSpPr>
            <p:nvPr/>
          </p:nvSpPr>
          <p:spPr bwMode="auto">
            <a:xfrm>
              <a:off x="4171" y="2544"/>
              <a:ext cx="684" cy="231"/>
            </a:xfrm>
            <a:prstGeom prst="rect">
              <a:avLst/>
            </a:prstGeom>
            <a:noFill/>
            <a:ln w="28575">
              <a:noFill/>
              <a:miter lim="800000"/>
              <a:headEnd type="none" w="sm" len="sm"/>
              <a:tailEnd type="none" w="lg" len="lg"/>
            </a:ln>
            <a:effectLst/>
          </p:spPr>
          <p:txBody>
            <a:bodyPr wrap="none">
              <a:spAutoFit/>
            </a:bodyPr>
            <a:lstStyle/>
            <a:p>
              <a:pPr algn="ctr"/>
              <a:r>
                <a:rPr lang="en-US" altLang="zh-CN" sz="1800">
                  <a:ea typeface="宋体" panose="02010600030101010101" pitchFamily="2" charset="-122"/>
                </a:rPr>
                <a:t>Glossary</a:t>
              </a:r>
              <a:endParaRPr lang="en-US" altLang="zh-CN" sz="1800">
                <a:ea typeface="宋体" panose="02010600030101010101" pitchFamily="2" charset="-122"/>
              </a:endParaRPr>
            </a:p>
          </p:txBody>
        </p:sp>
      </p:grpSp>
      <p:sp>
        <p:nvSpPr>
          <p:cNvPr id="344309" name="AutoShape 245"/>
          <p:cNvSpPr>
            <a:spLocks noChangeArrowheads="1"/>
          </p:cNvSpPr>
          <p:nvPr/>
        </p:nvSpPr>
        <p:spPr bwMode="auto">
          <a:xfrm>
            <a:off x="3997325" y="3614125"/>
            <a:ext cx="1751013" cy="966788"/>
          </a:xfrm>
          <a:prstGeom prst="homePlate">
            <a:avLst>
              <a:gd name="adj" fmla="val 54955"/>
            </a:avLst>
          </a:prstGeom>
          <a:solidFill>
            <a:srgbClr val="00CCFF"/>
          </a:solidFill>
          <a:ln w="28575">
            <a:solidFill>
              <a:schemeClr val="bg2"/>
            </a:solidFill>
            <a:miter lim="800000"/>
            <a:headEnd type="none" w="sm" len="sm"/>
            <a:tailEnd type="none" w="lg" len="lg"/>
          </a:ln>
          <a:effectLst/>
        </p:spPr>
        <p:txBody>
          <a:bodyPr wrap="none" anchor="ctr"/>
          <a:lstStyle/>
          <a:p>
            <a:endParaRPr lang="en-US"/>
          </a:p>
        </p:txBody>
      </p:sp>
      <p:sp>
        <p:nvSpPr>
          <p:cNvPr id="344310" name="AutoShape 246"/>
          <p:cNvSpPr>
            <a:spLocks noChangeArrowheads="1"/>
          </p:cNvSpPr>
          <p:nvPr/>
        </p:nvSpPr>
        <p:spPr bwMode="auto">
          <a:xfrm>
            <a:off x="3859213" y="3752238"/>
            <a:ext cx="1751012" cy="966787"/>
          </a:xfrm>
          <a:prstGeom prst="homePlate">
            <a:avLst>
              <a:gd name="adj" fmla="val 54955"/>
            </a:avLst>
          </a:prstGeom>
          <a:solidFill>
            <a:srgbClr val="00CCFF"/>
          </a:solidFill>
          <a:ln w="28575">
            <a:solidFill>
              <a:schemeClr val="bg2"/>
            </a:solidFill>
            <a:miter lim="800000"/>
            <a:headEnd type="none" w="sm" len="sm"/>
            <a:tailEnd type="none" w="lg" len="lg"/>
          </a:ln>
          <a:effectLst/>
        </p:spPr>
        <p:txBody>
          <a:bodyPr wrap="none" anchor="ctr"/>
          <a:lstStyle/>
          <a:p>
            <a:endParaRPr lang="en-US"/>
          </a:p>
        </p:txBody>
      </p:sp>
      <p:sp>
        <p:nvSpPr>
          <p:cNvPr id="344311" name="AutoShape 247"/>
          <p:cNvSpPr>
            <a:spLocks noChangeArrowheads="1"/>
          </p:cNvSpPr>
          <p:nvPr/>
        </p:nvSpPr>
        <p:spPr bwMode="auto">
          <a:xfrm>
            <a:off x="3746500" y="3890350"/>
            <a:ext cx="1752600" cy="966788"/>
          </a:xfrm>
          <a:prstGeom prst="homePlate">
            <a:avLst>
              <a:gd name="adj" fmla="val 55005"/>
            </a:avLst>
          </a:prstGeom>
          <a:solidFill>
            <a:srgbClr val="00CCFF"/>
          </a:solidFill>
          <a:ln w="28575">
            <a:solidFill>
              <a:schemeClr val="bg2"/>
            </a:solidFill>
            <a:miter lim="800000"/>
            <a:headEnd type="none" w="sm" len="sm"/>
            <a:tailEnd type="none" w="lg" len="lg"/>
          </a:ln>
          <a:effectLst/>
        </p:spPr>
        <p:txBody>
          <a:bodyPr wrap="none" anchor="ctr"/>
          <a:lstStyle/>
          <a:p>
            <a:pPr algn="ctr"/>
            <a:r>
              <a:rPr lang="en-US" altLang="zh-CN" sz="2000" b="1">
                <a:solidFill>
                  <a:schemeClr val="bg2"/>
                </a:solidFill>
                <a:ea typeface="宋体" panose="02010600030101010101" pitchFamily="2" charset="-122"/>
              </a:rPr>
              <a:t>Use-Case</a:t>
            </a:r>
            <a:endParaRPr lang="en-US" altLang="zh-CN" sz="2000" b="1">
              <a:solidFill>
                <a:schemeClr val="bg2"/>
              </a:solidFill>
              <a:ea typeface="宋体" panose="02010600030101010101" pitchFamily="2" charset="-122"/>
            </a:endParaRPr>
          </a:p>
          <a:p>
            <a:pPr algn="ctr"/>
            <a:r>
              <a:rPr lang="en-US" altLang="zh-CN" sz="2000" b="1">
                <a:solidFill>
                  <a:schemeClr val="bg2"/>
                </a:solidFill>
                <a:ea typeface="宋体" panose="02010600030101010101" pitchFamily="2" charset="-122"/>
              </a:rPr>
              <a:t>Analysis</a:t>
            </a:r>
            <a:endParaRPr lang="en-US" altLang="zh-CN" sz="1800">
              <a:solidFill>
                <a:schemeClr val="bg2"/>
              </a:solidFill>
              <a:ea typeface="宋体" panose="02010600030101010101" pitchFamily="2" charset="-122"/>
            </a:endParaRPr>
          </a:p>
        </p:txBody>
      </p:sp>
      <p:grpSp>
        <p:nvGrpSpPr>
          <p:cNvPr id="344312" name="Group 248"/>
          <p:cNvGrpSpPr/>
          <p:nvPr/>
        </p:nvGrpSpPr>
        <p:grpSpPr bwMode="auto">
          <a:xfrm>
            <a:off x="2316163" y="1099525"/>
            <a:ext cx="1758950" cy="1860550"/>
            <a:chOff x="3959" y="1776"/>
            <a:chExt cx="1108" cy="1172"/>
          </a:xfrm>
        </p:grpSpPr>
        <p:grpSp>
          <p:nvGrpSpPr>
            <p:cNvPr id="344313" name="Group 249"/>
            <p:cNvGrpSpPr/>
            <p:nvPr/>
          </p:nvGrpSpPr>
          <p:grpSpPr bwMode="auto">
            <a:xfrm>
              <a:off x="4297" y="1776"/>
              <a:ext cx="432" cy="720"/>
              <a:chOff x="1249" y="2496"/>
              <a:chExt cx="432" cy="720"/>
            </a:xfrm>
          </p:grpSpPr>
          <p:sp>
            <p:nvSpPr>
              <p:cNvPr id="344314" name="Rectangle 250"/>
              <p:cNvSpPr>
                <a:spLocks noChangeArrowheads="1"/>
              </p:cNvSpPr>
              <p:nvPr/>
            </p:nvSpPr>
            <p:spPr bwMode="auto">
              <a:xfrm>
                <a:off x="1249" y="2496"/>
                <a:ext cx="432" cy="720"/>
              </a:xfrm>
              <a:prstGeom prst="rect">
                <a:avLst/>
              </a:prstGeom>
              <a:noFill/>
              <a:ln w="28575">
                <a:solidFill>
                  <a:schemeClr val="tx1"/>
                </a:solidFill>
                <a:miter lim="800000"/>
                <a:headEnd type="none" w="sm" len="sm"/>
                <a:tailEnd type="none" w="lg" len="lg"/>
              </a:ln>
              <a:effectLst/>
            </p:spPr>
            <p:txBody>
              <a:bodyPr wrap="none" anchor="ctr"/>
              <a:lstStyle/>
              <a:p>
                <a:endParaRPr lang="en-US"/>
              </a:p>
            </p:txBody>
          </p:sp>
          <p:sp>
            <p:nvSpPr>
              <p:cNvPr id="344315" name="Line 251"/>
              <p:cNvSpPr>
                <a:spLocks noChangeShapeType="1"/>
              </p:cNvSpPr>
              <p:nvPr/>
            </p:nvSpPr>
            <p:spPr bwMode="auto">
              <a:xfrm>
                <a:off x="1537" y="2496"/>
                <a:ext cx="144" cy="144"/>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44316" name="Line 252"/>
              <p:cNvSpPr>
                <a:spLocks noChangeShapeType="1"/>
              </p:cNvSpPr>
              <p:nvPr/>
            </p:nvSpPr>
            <p:spPr bwMode="auto">
              <a:xfrm>
                <a:off x="1537" y="2496"/>
                <a:ext cx="0" cy="144"/>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44317" name="Line 253"/>
              <p:cNvSpPr>
                <a:spLocks noChangeShapeType="1"/>
              </p:cNvSpPr>
              <p:nvPr/>
            </p:nvSpPr>
            <p:spPr bwMode="auto">
              <a:xfrm flipH="1">
                <a:off x="1537" y="2640"/>
                <a:ext cx="144"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44318" name="Line 254"/>
              <p:cNvSpPr>
                <a:spLocks noChangeShapeType="1"/>
              </p:cNvSpPr>
              <p:nvPr/>
            </p:nvSpPr>
            <p:spPr bwMode="auto">
              <a:xfrm>
                <a:off x="1297" y="2736"/>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44319" name="Line 255"/>
              <p:cNvSpPr>
                <a:spLocks noChangeShapeType="1"/>
              </p:cNvSpPr>
              <p:nvPr/>
            </p:nvSpPr>
            <p:spPr bwMode="auto">
              <a:xfrm>
                <a:off x="1297" y="2784"/>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44320" name="Line 256"/>
              <p:cNvSpPr>
                <a:spLocks noChangeShapeType="1"/>
              </p:cNvSpPr>
              <p:nvPr/>
            </p:nvSpPr>
            <p:spPr bwMode="auto">
              <a:xfrm>
                <a:off x="1297" y="2832"/>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44321" name="Line 257"/>
              <p:cNvSpPr>
                <a:spLocks noChangeShapeType="1"/>
              </p:cNvSpPr>
              <p:nvPr/>
            </p:nvSpPr>
            <p:spPr bwMode="auto">
              <a:xfrm>
                <a:off x="1297" y="2928"/>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44322" name="Line 258"/>
              <p:cNvSpPr>
                <a:spLocks noChangeShapeType="1"/>
              </p:cNvSpPr>
              <p:nvPr/>
            </p:nvSpPr>
            <p:spPr bwMode="auto">
              <a:xfrm>
                <a:off x="1297" y="2880"/>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44323" name="Line 259"/>
              <p:cNvSpPr>
                <a:spLocks noChangeShapeType="1"/>
              </p:cNvSpPr>
              <p:nvPr/>
            </p:nvSpPr>
            <p:spPr bwMode="auto">
              <a:xfrm>
                <a:off x="1297" y="2976"/>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44324" name="Line 260"/>
              <p:cNvSpPr>
                <a:spLocks noChangeShapeType="1"/>
              </p:cNvSpPr>
              <p:nvPr/>
            </p:nvSpPr>
            <p:spPr bwMode="auto">
              <a:xfrm>
                <a:off x="1297" y="3024"/>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44325" name="Line 261"/>
              <p:cNvSpPr>
                <a:spLocks noChangeShapeType="1"/>
              </p:cNvSpPr>
              <p:nvPr/>
            </p:nvSpPr>
            <p:spPr bwMode="auto">
              <a:xfrm>
                <a:off x="1297" y="3072"/>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44326" name="Line 262"/>
              <p:cNvSpPr>
                <a:spLocks noChangeShapeType="1"/>
              </p:cNvSpPr>
              <p:nvPr/>
            </p:nvSpPr>
            <p:spPr bwMode="auto">
              <a:xfrm>
                <a:off x="1297" y="3120"/>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44327" name="Line 263"/>
              <p:cNvSpPr>
                <a:spLocks noChangeShapeType="1"/>
              </p:cNvSpPr>
              <p:nvPr/>
            </p:nvSpPr>
            <p:spPr bwMode="auto">
              <a:xfrm>
                <a:off x="1297" y="3168"/>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44328" name="Line 264"/>
              <p:cNvSpPr>
                <a:spLocks noChangeShapeType="1"/>
              </p:cNvSpPr>
              <p:nvPr/>
            </p:nvSpPr>
            <p:spPr bwMode="auto">
              <a:xfrm>
                <a:off x="1297" y="2688"/>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44329" name="Line 265"/>
              <p:cNvSpPr>
                <a:spLocks noChangeShapeType="1"/>
              </p:cNvSpPr>
              <p:nvPr/>
            </p:nvSpPr>
            <p:spPr bwMode="auto">
              <a:xfrm>
                <a:off x="1297" y="2592"/>
                <a:ext cx="209"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44330" name="Line 266"/>
              <p:cNvSpPr>
                <a:spLocks noChangeShapeType="1"/>
              </p:cNvSpPr>
              <p:nvPr/>
            </p:nvSpPr>
            <p:spPr bwMode="auto">
              <a:xfrm>
                <a:off x="1297" y="2544"/>
                <a:ext cx="209"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44331" name="Line 267"/>
              <p:cNvSpPr>
                <a:spLocks noChangeShapeType="1"/>
              </p:cNvSpPr>
              <p:nvPr/>
            </p:nvSpPr>
            <p:spPr bwMode="auto">
              <a:xfrm>
                <a:off x="1297" y="2640"/>
                <a:ext cx="209" cy="0"/>
              </a:xfrm>
              <a:prstGeom prst="line">
                <a:avLst/>
              </a:prstGeom>
              <a:noFill/>
              <a:ln w="28575">
                <a:solidFill>
                  <a:schemeClr val="tx1"/>
                </a:solidFill>
                <a:round/>
                <a:headEnd type="none" w="sm" len="sm"/>
                <a:tailEnd type="none" w="lg" len="lg"/>
              </a:ln>
              <a:effectLst/>
            </p:spPr>
            <p:txBody>
              <a:bodyPr wrap="none" anchor="ctr"/>
              <a:lstStyle/>
              <a:p>
                <a:endParaRPr lang="en-US"/>
              </a:p>
            </p:txBody>
          </p:sp>
        </p:grpSp>
        <p:sp>
          <p:nvSpPr>
            <p:cNvPr id="344332" name="Text Box 268"/>
            <p:cNvSpPr txBox="1">
              <a:spLocks noChangeArrowheads="1"/>
            </p:cNvSpPr>
            <p:nvPr/>
          </p:nvSpPr>
          <p:spPr bwMode="auto">
            <a:xfrm>
              <a:off x="3959" y="2544"/>
              <a:ext cx="1108" cy="404"/>
            </a:xfrm>
            <a:prstGeom prst="rect">
              <a:avLst/>
            </a:prstGeom>
            <a:noFill/>
            <a:ln w="28575">
              <a:noFill/>
              <a:miter lim="800000"/>
              <a:headEnd type="none" w="sm" len="sm"/>
              <a:tailEnd type="none" w="lg" len="lg"/>
            </a:ln>
            <a:effectLst/>
          </p:spPr>
          <p:txBody>
            <a:bodyPr wrap="none">
              <a:spAutoFit/>
            </a:bodyPr>
            <a:lstStyle/>
            <a:p>
              <a:pPr algn="ctr"/>
              <a:r>
                <a:rPr lang="en-US" altLang="zh-CN" sz="1800">
                  <a:ea typeface="宋体" panose="02010600030101010101" pitchFamily="2" charset="-122"/>
                </a:rPr>
                <a:t>Project Specific</a:t>
              </a:r>
              <a:endParaRPr lang="en-US" altLang="zh-CN" sz="1800">
                <a:ea typeface="宋体" panose="02010600030101010101" pitchFamily="2" charset="-122"/>
              </a:endParaRPr>
            </a:p>
            <a:p>
              <a:pPr algn="ctr"/>
              <a:r>
                <a:rPr lang="en-US" altLang="zh-CN" sz="1800">
                  <a:ea typeface="宋体" panose="02010600030101010101" pitchFamily="2" charset="-122"/>
                </a:rPr>
                <a:t> Guidelines</a:t>
              </a:r>
              <a:endParaRPr lang="en-US" altLang="zh-CN" sz="1800">
                <a:ea typeface="宋体" panose="02010600030101010101" pitchFamily="2" charset="-122"/>
              </a:endParaRPr>
            </a:p>
          </p:txBody>
        </p:sp>
      </p:grpSp>
      <p:grpSp>
        <p:nvGrpSpPr>
          <p:cNvPr id="344336" name="Group 272"/>
          <p:cNvGrpSpPr/>
          <p:nvPr/>
        </p:nvGrpSpPr>
        <p:grpSpPr bwMode="auto">
          <a:xfrm>
            <a:off x="6007100" y="1810725"/>
            <a:ext cx="2393950" cy="857250"/>
            <a:chOff x="3484" y="3648"/>
            <a:chExt cx="1508" cy="540"/>
          </a:xfrm>
        </p:grpSpPr>
        <p:sp>
          <p:nvSpPr>
            <p:cNvPr id="344337" name="Oval 273"/>
            <p:cNvSpPr>
              <a:spLocks noChangeArrowheads="1"/>
            </p:cNvSpPr>
            <p:nvPr/>
          </p:nvSpPr>
          <p:spPr bwMode="auto">
            <a:xfrm>
              <a:off x="3925" y="3648"/>
              <a:ext cx="624" cy="288"/>
            </a:xfrm>
            <a:prstGeom prst="ellipse">
              <a:avLst/>
            </a:prstGeom>
            <a:noFill/>
            <a:ln w="28575">
              <a:solidFill>
                <a:schemeClr val="tx1"/>
              </a:solidFill>
              <a:prstDash val="dash"/>
              <a:round/>
              <a:headEnd type="none" w="sm" len="sm"/>
              <a:tailEnd type="none" w="lg" len="lg"/>
            </a:ln>
            <a:effectLst/>
          </p:spPr>
          <p:txBody>
            <a:bodyPr wrap="none" anchor="ctr"/>
            <a:lstStyle/>
            <a:p>
              <a:endParaRPr lang="en-US"/>
            </a:p>
          </p:txBody>
        </p:sp>
        <p:sp>
          <p:nvSpPr>
            <p:cNvPr id="344338" name="Text Box 274"/>
            <p:cNvSpPr txBox="1">
              <a:spLocks noChangeArrowheads="1"/>
            </p:cNvSpPr>
            <p:nvPr/>
          </p:nvSpPr>
          <p:spPr bwMode="auto">
            <a:xfrm>
              <a:off x="3484" y="3957"/>
              <a:ext cx="1508" cy="231"/>
            </a:xfrm>
            <a:prstGeom prst="rect">
              <a:avLst/>
            </a:prstGeom>
            <a:noFill/>
            <a:ln w="28575">
              <a:noFill/>
              <a:miter lim="800000"/>
              <a:headEnd type="none" w="sm" len="sm"/>
              <a:tailEnd type="none" w="lg" len="lg"/>
            </a:ln>
            <a:effectLst/>
          </p:spPr>
          <p:txBody>
            <a:bodyPr wrap="none">
              <a:spAutoFit/>
            </a:bodyPr>
            <a:lstStyle/>
            <a:p>
              <a:pPr algn="ctr"/>
              <a:r>
                <a:rPr lang="en-US" altLang="zh-CN" sz="1800">
                  <a:ea typeface="宋体" panose="02010600030101010101" pitchFamily="2" charset="-122"/>
                </a:rPr>
                <a:t>Use-Case Realization</a:t>
              </a:r>
              <a:endParaRPr lang="en-US" altLang="zh-CN" sz="1800">
                <a:ea typeface="宋体" panose="02010600030101010101" pitchFamily="2" charset="-122"/>
              </a:endParaRPr>
            </a:p>
          </p:txBody>
        </p:sp>
      </p:grpSp>
      <p:sp>
        <p:nvSpPr>
          <p:cNvPr id="344339" name="Line 275"/>
          <p:cNvSpPr>
            <a:spLocks noChangeShapeType="1"/>
          </p:cNvSpPr>
          <p:nvPr/>
        </p:nvSpPr>
        <p:spPr bwMode="auto">
          <a:xfrm flipH="1">
            <a:off x="4919663" y="3204550"/>
            <a:ext cx="0" cy="377825"/>
          </a:xfrm>
          <a:prstGeom prst="line">
            <a:avLst/>
          </a:prstGeom>
          <a:noFill/>
          <a:ln w="28575">
            <a:solidFill>
              <a:schemeClr val="hlink"/>
            </a:solidFill>
            <a:round/>
            <a:tailEnd type="triangle" w="med" len="med"/>
          </a:ln>
          <a:effectLst/>
        </p:spPr>
        <p:txBody>
          <a:bodyPr wrap="none" anchor="ctr"/>
          <a:lstStyle/>
          <a:p>
            <a:endParaRPr lang="en-US"/>
          </a:p>
        </p:txBody>
      </p:sp>
      <p:grpSp>
        <p:nvGrpSpPr>
          <p:cNvPr id="344421" name="Group 357"/>
          <p:cNvGrpSpPr/>
          <p:nvPr/>
        </p:nvGrpSpPr>
        <p:grpSpPr bwMode="auto">
          <a:xfrm>
            <a:off x="6794500" y="3293450"/>
            <a:ext cx="1976438" cy="1622425"/>
            <a:chOff x="3856" y="2984"/>
            <a:chExt cx="1245" cy="1022"/>
          </a:xfrm>
        </p:grpSpPr>
        <p:grpSp>
          <p:nvGrpSpPr>
            <p:cNvPr id="344341" name="Group 277"/>
            <p:cNvGrpSpPr/>
            <p:nvPr/>
          </p:nvGrpSpPr>
          <p:grpSpPr bwMode="auto">
            <a:xfrm>
              <a:off x="3856" y="2984"/>
              <a:ext cx="1245" cy="766"/>
              <a:chOff x="1309" y="1072"/>
              <a:chExt cx="1245" cy="766"/>
            </a:xfrm>
          </p:grpSpPr>
          <p:grpSp>
            <p:nvGrpSpPr>
              <p:cNvPr id="344342" name="Group 278"/>
              <p:cNvGrpSpPr/>
              <p:nvPr/>
            </p:nvGrpSpPr>
            <p:grpSpPr bwMode="auto">
              <a:xfrm>
                <a:off x="1309" y="1231"/>
                <a:ext cx="302" cy="175"/>
                <a:chOff x="144" y="1440"/>
                <a:chExt cx="881" cy="510"/>
              </a:xfrm>
            </p:grpSpPr>
            <p:sp>
              <p:nvSpPr>
                <p:cNvPr id="344343" name="Rectangle 279"/>
                <p:cNvSpPr>
                  <a:spLocks noChangeArrowheads="1"/>
                </p:cNvSpPr>
                <p:nvPr/>
              </p:nvSpPr>
              <p:spPr bwMode="auto">
                <a:xfrm>
                  <a:off x="144" y="1440"/>
                  <a:ext cx="881" cy="510"/>
                </a:xfrm>
                <a:prstGeom prst="rect">
                  <a:avLst/>
                </a:prstGeom>
                <a:noFill/>
                <a:ln w="28575">
                  <a:solidFill>
                    <a:schemeClr val="tx1"/>
                  </a:solidFill>
                  <a:miter lim="800000"/>
                  <a:headEnd type="none" w="sm" len="sm"/>
                  <a:tailEnd type="none" w="lg" len="lg"/>
                </a:ln>
                <a:effectLst/>
              </p:spPr>
              <p:txBody>
                <a:bodyPr wrap="none" lIns="0" tIns="0" rIns="0" bIns="0" anchor="ctr">
                  <a:spAutoFit/>
                </a:bodyPr>
                <a:lstStyle/>
                <a:p>
                  <a:endParaRPr lang="en-US"/>
                </a:p>
              </p:txBody>
            </p:sp>
            <p:sp>
              <p:nvSpPr>
                <p:cNvPr id="344344" name="Line 280"/>
                <p:cNvSpPr>
                  <a:spLocks noChangeShapeType="1"/>
                </p:cNvSpPr>
                <p:nvPr/>
              </p:nvSpPr>
              <p:spPr bwMode="auto">
                <a:xfrm>
                  <a:off x="144" y="1810"/>
                  <a:ext cx="881" cy="0"/>
                </a:xfrm>
                <a:prstGeom prst="line">
                  <a:avLst/>
                </a:prstGeom>
                <a:noFill/>
                <a:ln w="28575">
                  <a:solidFill>
                    <a:schemeClr val="tx1"/>
                  </a:solidFill>
                  <a:round/>
                  <a:headEnd type="none" w="sm" len="sm"/>
                  <a:tailEnd type="none" w="lg" len="lg"/>
                </a:ln>
                <a:effectLst/>
              </p:spPr>
              <p:txBody>
                <a:bodyPr wrap="none" lIns="0" tIns="0" rIns="0" bIns="0" anchor="ctr">
                  <a:spAutoFit/>
                </a:bodyPr>
                <a:lstStyle/>
                <a:p>
                  <a:endParaRPr lang="en-US"/>
                </a:p>
              </p:txBody>
            </p:sp>
            <p:sp>
              <p:nvSpPr>
                <p:cNvPr id="344345" name="Line 281"/>
                <p:cNvSpPr>
                  <a:spLocks noChangeShapeType="1"/>
                </p:cNvSpPr>
                <p:nvPr/>
              </p:nvSpPr>
              <p:spPr bwMode="auto">
                <a:xfrm>
                  <a:off x="144" y="1680"/>
                  <a:ext cx="881" cy="0"/>
                </a:xfrm>
                <a:prstGeom prst="line">
                  <a:avLst/>
                </a:prstGeom>
                <a:noFill/>
                <a:ln w="28575">
                  <a:solidFill>
                    <a:schemeClr val="tx1"/>
                  </a:solidFill>
                  <a:round/>
                  <a:headEnd type="none" w="sm" len="sm"/>
                  <a:tailEnd type="none" w="lg" len="lg"/>
                </a:ln>
                <a:effectLst/>
              </p:spPr>
              <p:txBody>
                <a:bodyPr lIns="0" tIns="0" rIns="0" bIns="0" anchor="ctr">
                  <a:spAutoFit/>
                </a:bodyPr>
                <a:lstStyle/>
                <a:p>
                  <a:endParaRPr lang="en-US"/>
                </a:p>
              </p:txBody>
            </p:sp>
          </p:grpSp>
          <p:grpSp>
            <p:nvGrpSpPr>
              <p:cNvPr id="344346" name="Group 282"/>
              <p:cNvGrpSpPr/>
              <p:nvPr/>
            </p:nvGrpSpPr>
            <p:grpSpPr bwMode="auto">
              <a:xfrm>
                <a:off x="1950" y="1072"/>
                <a:ext cx="302" cy="175"/>
                <a:chOff x="144" y="1440"/>
                <a:chExt cx="881" cy="510"/>
              </a:xfrm>
            </p:grpSpPr>
            <p:sp>
              <p:nvSpPr>
                <p:cNvPr id="344347" name="Rectangle 283"/>
                <p:cNvSpPr>
                  <a:spLocks noChangeArrowheads="1"/>
                </p:cNvSpPr>
                <p:nvPr/>
              </p:nvSpPr>
              <p:spPr bwMode="auto">
                <a:xfrm>
                  <a:off x="144" y="1440"/>
                  <a:ext cx="881" cy="510"/>
                </a:xfrm>
                <a:prstGeom prst="rect">
                  <a:avLst/>
                </a:prstGeom>
                <a:noFill/>
                <a:ln w="28575">
                  <a:solidFill>
                    <a:schemeClr val="tx1"/>
                  </a:solidFill>
                  <a:miter lim="800000"/>
                  <a:headEnd type="none" w="sm" len="sm"/>
                  <a:tailEnd type="none" w="lg" len="lg"/>
                </a:ln>
                <a:effectLst/>
              </p:spPr>
              <p:txBody>
                <a:bodyPr wrap="none" lIns="0" tIns="0" rIns="0" bIns="0" anchor="ctr">
                  <a:spAutoFit/>
                </a:bodyPr>
                <a:lstStyle/>
                <a:p>
                  <a:endParaRPr lang="en-US"/>
                </a:p>
              </p:txBody>
            </p:sp>
            <p:sp>
              <p:nvSpPr>
                <p:cNvPr id="344348" name="Line 284"/>
                <p:cNvSpPr>
                  <a:spLocks noChangeShapeType="1"/>
                </p:cNvSpPr>
                <p:nvPr/>
              </p:nvSpPr>
              <p:spPr bwMode="auto">
                <a:xfrm>
                  <a:off x="144" y="1810"/>
                  <a:ext cx="881" cy="0"/>
                </a:xfrm>
                <a:prstGeom prst="line">
                  <a:avLst/>
                </a:prstGeom>
                <a:noFill/>
                <a:ln w="28575">
                  <a:solidFill>
                    <a:schemeClr val="tx1"/>
                  </a:solidFill>
                  <a:round/>
                  <a:headEnd type="none" w="sm" len="sm"/>
                  <a:tailEnd type="none" w="lg" len="lg"/>
                </a:ln>
                <a:effectLst/>
              </p:spPr>
              <p:txBody>
                <a:bodyPr wrap="none" lIns="0" tIns="0" rIns="0" bIns="0" anchor="ctr">
                  <a:spAutoFit/>
                </a:bodyPr>
                <a:lstStyle/>
                <a:p>
                  <a:endParaRPr lang="en-US"/>
                </a:p>
              </p:txBody>
            </p:sp>
            <p:sp>
              <p:nvSpPr>
                <p:cNvPr id="344349" name="Line 285"/>
                <p:cNvSpPr>
                  <a:spLocks noChangeShapeType="1"/>
                </p:cNvSpPr>
                <p:nvPr/>
              </p:nvSpPr>
              <p:spPr bwMode="auto">
                <a:xfrm>
                  <a:off x="144" y="1680"/>
                  <a:ext cx="881" cy="0"/>
                </a:xfrm>
                <a:prstGeom prst="line">
                  <a:avLst/>
                </a:prstGeom>
                <a:noFill/>
                <a:ln w="28575">
                  <a:solidFill>
                    <a:schemeClr val="tx1"/>
                  </a:solidFill>
                  <a:round/>
                  <a:headEnd type="none" w="sm" len="sm"/>
                  <a:tailEnd type="none" w="lg" len="lg"/>
                </a:ln>
                <a:effectLst/>
              </p:spPr>
              <p:txBody>
                <a:bodyPr lIns="0" tIns="0" rIns="0" bIns="0" anchor="ctr">
                  <a:spAutoFit/>
                </a:bodyPr>
                <a:lstStyle/>
                <a:p>
                  <a:endParaRPr lang="en-US"/>
                </a:p>
              </p:txBody>
            </p:sp>
          </p:grpSp>
          <p:grpSp>
            <p:nvGrpSpPr>
              <p:cNvPr id="344350" name="Group 286"/>
              <p:cNvGrpSpPr/>
              <p:nvPr/>
            </p:nvGrpSpPr>
            <p:grpSpPr bwMode="auto">
              <a:xfrm>
                <a:off x="1648" y="1663"/>
                <a:ext cx="302" cy="175"/>
                <a:chOff x="144" y="1440"/>
                <a:chExt cx="881" cy="510"/>
              </a:xfrm>
            </p:grpSpPr>
            <p:sp>
              <p:nvSpPr>
                <p:cNvPr id="344351" name="Rectangle 287"/>
                <p:cNvSpPr>
                  <a:spLocks noChangeArrowheads="1"/>
                </p:cNvSpPr>
                <p:nvPr/>
              </p:nvSpPr>
              <p:spPr bwMode="auto">
                <a:xfrm>
                  <a:off x="144" y="1440"/>
                  <a:ext cx="881" cy="510"/>
                </a:xfrm>
                <a:prstGeom prst="rect">
                  <a:avLst/>
                </a:prstGeom>
                <a:noFill/>
                <a:ln w="28575">
                  <a:solidFill>
                    <a:schemeClr val="tx1"/>
                  </a:solidFill>
                  <a:miter lim="800000"/>
                  <a:headEnd type="none" w="sm" len="sm"/>
                  <a:tailEnd type="none" w="lg" len="lg"/>
                </a:ln>
                <a:effectLst/>
              </p:spPr>
              <p:txBody>
                <a:bodyPr wrap="none" lIns="0" tIns="0" rIns="0" bIns="0" anchor="ctr">
                  <a:spAutoFit/>
                </a:bodyPr>
                <a:lstStyle/>
                <a:p>
                  <a:endParaRPr lang="en-US"/>
                </a:p>
              </p:txBody>
            </p:sp>
            <p:sp>
              <p:nvSpPr>
                <p:cNvPr id="344352" name="Line 288"/>
                <p:cNvSpPr>
                  <a:spLocks noChangeShapeType="1"/>
                </p:cNvSpPr>
                <p:nvPr/>
              </p:nvSpPr>
              <p:spPr bwMode="auto">
                <a:xfrm>
                  <a:off x="144" y="1810"/>
                  <a:ext cx="881" cy="0"/>
                </a:xfrm>
                <a:prstGeom prst="line">
                  <a:avLst/>
                </a:prstGeom>
                <a:noFill/>
                <a:ln w="28575">
                  <a:solidFill>
                    <a:schemeClr val="tx1"/>
                  </a:solidFill>
                  <a:round/>
                  <a:headEnd type="none" w="sm" len="sm"/>
                  <a:tailEnd type="none" w="lg" len="lg"/>
                </a:ln>
                <a:effectLst/>
              </p:spPr>
              <p:txBody>
                <a:bodyPr wrap="none" lIns="0" tIns="0" rIns="0" bIns="0" anchor="ctr">
                  <a:spAutoFit/>
                </a:bodyPr>
                <a:lstStyle/>
                <a:p>
                  <a:endParaRPr lang="en-US"/>
                </a:p>
              </p:txBody>
            </p:sp>
            <p:sp>
              <p:nvSpPr>
                <p:cNvPr id="344353" name="Line 289"/>
                <p:cNvSpPr>
                  <a:spLocks noChangeShapeType="1"/>
                </p:cNvSpPr>
                <p:nvPr/>
              </p:nvSpPr>
              <p:spPr bwMode="auto">
                <a:xfrm>
                  <a:off x="144" y="1680"/>
                  <a:ext cx="881" cy="0"/>
                </a:xfrm>
                <a:prstGeom prst="line">
                  <a:avLst/>
                </a:prstGeom>
                <a:noFill/>
                <a:ln w="28575">
                  <a:solidFill>
                    <a:schemeClr val="tx1"/>
                  </a:solidFill>
                  <a:round/>
                  <a:headEnd type="none" w="sm" len="sm"/>
                  <a:tailEnd type="none" w="lg" len="lg"/>
                </a:ln>
                <a:effectLst/>
              </p:spPr>
              <p:txBody>
                <a:bodyPr lIns="0" tIns="0" rIns="0" bIns="0" anchor="ctr">
                  <a:spAutoFit/>
                </a:bodyPr>
                <a:lstStyle/>
                <a:p>
                  <a:endParaRPr lang="en-US"/>
                </a:p>
              </p:txBody>
            </p:sp>
          </p:grpSp>
          <p:grpSp>
            <p:nvGrpSpPr>
              <p:cNvPr id="344354" name="Group 290"/>
              <p:cNvGrpSpPr/>
              <p:nvPr/>
            </p:nvGrpSpPr>
            <p:grpSpPr bwMode="auto">
              <a:xfrm>
                <a:off x="2252" y="1581"/>
                <a:ext cx="302" cy="175"/>
                <a:chOff x="144" y="1440"/>
                <a:chExt cx="881" cy="510"/>
              </a:xfrm>
            </p:grpSpPr>
            <p:sp>
              <p:nvSpPr>
                <p:cNvPr id="344355" name="Rectangle 291"/>
                <p:cNvSpPr>
                  <a:spLocks noChangeArrowheads="1"/>
                </p:cNvSpPr>
                <p:nvPr/>
              </p:nvSpPr>
              <p:spPr bwMode="auto">
                <a:xfrm>
                  <a:off x="144" y="1440"/>
                  <a:ext cx="881" cy="510"/>
                </a:xfrm>
                <a:prstGeom prst="rect">
                  <a:avLst/>
                </a:prstGeom>
                <a:noFill/>
                <a:ln w="28575">
                  <a:solidFill>
                    <a:schemeClr val="tx1"/>
                  </a:solidFill>
                  <a:miter lim="800000"/>
                  <a:headEnd type="none" w="sm" len="sm"/>
                  <a:tailEnd type="none" w="lg" len="lg"/>
                </a:ln>
                <a:effectLst/>
              </p:spPr>
              <p:txBody>
                <a:bodyPr wrap="none" lIns="0" tIns="0" rIns="0" bIns="0" anchor="ctr">
                  <a:spAutoFit/>
                </a:bodyPr>
                <a:lstStyle/>
                <a:p>
                  <a:endParaRPr lang="en-US"/>
                </a:p>
              </p:txBody>
            </p:sp>
            <p:sp>
              <p:nvSpPr>
                <p:cNvPr id="344356" name="Line 292"/>
                <p:cNvSpPr>
                  <a:spLocks noChangeShapeType="1"/>
                </p:cNvSpPr>
                <p:nvPr/>
              </p:nvSpPr>
              <p:spPr bwMode="auto">
                <a:xfrm>
                  <a:off x="144" y="1810"/>
                  <a:ext cx="881" cy="0"/>
                </a:xfrm>
                <a:prstGeom prst="line">
                  <a:avLst/>
                </a:prstGeom>
                <a:noFill/>
                <a:ln w="28575">
                  <a:solidFill>
                    <a:schemeClr val="tx1"/>
                  </a:solidFill>
                  <a:round/>
                  <a:headEnd type="none" w="sm" len="sm"/>
                  <a:tailEnd type="none" w="lg" len="lg"/>
                </a:ln>
                <a:effectLst/>
              </p:spPr>
              <p:txBody>
                <a:bodyPr wrap="none" lIns="0" tIns="0" rIns="0" bIns="0" anchor="ctr">
                  <a:spAutoFit/>
                </a:bodyPr>
                <a:lstStyle/>
                <a:p>
                  <a:endParaRPr lang="en-US"/>
                </a:p>
              </p:txBody>
            </p:sp>
            <p:sp>
              <p:nvSpPr>
                <p:cNvPr id="344357" name="Line 293"/>
                <p:cNvSpPr>
                  <a:spLocks noChangeShapeType="1"/>
                </p:cNvSpPr>
                <p:nvPr/>
              </p:nvSpPr>
              <p:spPr bwMode="auto">
                <a:xfrm>
                  <a:off x="144" y="1680"/>
                  <a:ext cx="881" cy="0"/>
                </a:xfrm>
                <a:prstGeom prst="line">
                  <a:avLst/>
                </a:prstGeom>
                <a:noFill/>
                <a:ln w="28575">
                  <a:solidFill>
                    <a:schemeClr val="tx1"/>
                  </a:solidFill>
                  <a:round/>
                  <a:headEnd type="none" w="sm" len="sm"/>
                  <a:tailEnd type="none" w="lg" len="lg"/>
                </a:ln>
                <a:effectLst/>
              </p:spPr>
              <p:txBody>
                <a:bodyPr lIns="0" tIns="0" rIns="0" bIns="0" anchor="ctr">
                  <a:spAutoFit/>
                </a:bodyPr>
                <a:lstStyle/>
                <a:p>
                  <a:endParaRPr lang="en-US"/>
                </a:p>
              </p:txBody>
            </p:sp>
          </p:grpSp>
          <p:sp>
            <p:nvSpPr>
              <p:cNvPr id="344358" name="Line 294"/>
              <p:cNvSpPr>
                <a:spLocks noChangeShapeType="1"/>
              </p:cNvSpPr>
              <p:nvPr/>
            </p:nvSpPr>
            <p:spPr bwMode="auto">
              <a:xfrm flipH="1" flipV="1">
                <a:off x="1463" y="1406"/>
                <a:ext cx="312" cy="257"/>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44359" name="Line 295"/>
              <p:cNvSpPr>
                <a:spLocks noChangeShapeType="1"/>
              </p:cNvSpPr>
              <p:nvPr/>
            </p:nvSpPr>
            <p:spPr bwMode="auto">
              <a:xfrm flipV="1">
                <a:off x="1611" y="1160"/>
                <a:ext cx="339" cy="153"/>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44360" name="Line 296"/>
              <p:cNvSpPr>
                <a:spLocks noChangeShapeType="1"/>
              </p:cNvSpPr>
              <p:nvPr/>
            </p:nvSpPr>
            <p:spPr bwMode="auto">
              <a:xfrm flipV="1">
                <a:off x="1950" y="1663"/>
                <a:ext cx="302" cy="82"/>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44361" name="Line 297"/>
              <p:cNvSpPr>
                <a:spLocks noChangeShapeType="1"/>
              </p:cNvSpPr>
              <p:nvPr/>
            </p:nvSpPr>
            <p:spPr bwMode="auto">
              <a:xfrm flipV="1">
                <a:off x="1775" y="1247"/>
                <a:ext cx="329" cy="416"/>
              </a:xfrm>
              <a:prstGeom prst="line">
                <a:avLst/>
              </a:prstGeom>
              <a:noFill/>
              <a:ln w="28575">
                <a:solidFill>
                  <a:schemeClr val="tx1"/>
                </a:solidFill>
                <a:round/>
                <a:headEnd type="none" w="sm" len="sm"/>
                <a:tailEnd type="none" w="lg" len="lg"/>
              </a:ln>
              <a:effectLst/>
            </p:spPr>
            <p:txBody>
              <a:bodyPr wrap="none" anchor="ctr"/>
              <a:lstStyle/>
              <a:p>
                <a:endParaRPr lang="en-US"/>
              </a:p>
            </p:txBody>
          </p:sp>
        </p:grpSp>
        <p:sp>
          <p:nvSpPr>
            <p:cNvPr id="344362" name="Text Box 298"/>
            <p:cNvSpPr txBox="1">
              <a:spLocks noChangeArrowheads="1"/>
            </p:cNvSpPr>
            <p:nvPr/>
          </p:nvSpPr>
          <p:spPr bwMode="auto">
            <a:xfrm>
              <a:off x="3929" y="3775"/>
              <a:ext cx="1084" cy="231"/>
            </a:xfrm>
            <a:prstGeom prst="rect">
              <a:avLst/>
            </a:prstGeom>
            <a:noFill/>
            <a:ln w="28575">
              <a:noFill/>
              <a:miter lim="800000"/>
              <a:headEnd type="none" w="sm" len="sm"/>
              <a:tailEnd type="none" w="lg" len="lg"/>
            </a:ln>
            <a:effectLst/>
          </p:spPr>
          <p:txBody>
            <a:bodyPr wrap="none">
              <a:spAutoFit/>
            </a:bodyPr>
            <a:lstStyle/>
            <a:p>
              <a:pPr algn="ctr"/>
              <a:r>
                <a:rPr lang="en-US" altLang="zh-CN" sz="1800">
                  <a:ea typeface="宋体" panose="02010600030101010101" pitchFamily="2" charset="-122"/>
                </a:rPr>
                <a:t>Analysis Model</a:t>
              </a:r>
              <a:endParaRPr lang="en-US" altLang="zh-CN" sz="1800">
                <a:ea typeface="宋体" panose="02010600030101010101" pitchFamily="2" charset="-122"/>
              </a:endParaRPr>
            </a:p>
          </p:txBody>
        </p:sp>
      </p:grpSp>
      <p:sp>
        <p:nvSpPr>
          <p:cNvPr id="344363" name="Line 299"/>
          <p:cNvSpPr>
            <a:spLocks noChangeShapeType="1"/>
          </p:cNvSpPr>
          <p:nvPr/>
        </p:nvSpPr>
        <p:spPr bwMode="auto">
          <a:xfrm>
            <a:off x="3311525" y="2925150"/>
            <a:ext cx="803275" cy="622300"/>
          </a:xfrm>
          <a:prstGeom prst="line">
            <a:avLst/>
          </a:prstGeom>
          <a:noFill/>
          <a:ln w="28575">
            <a:solidFill>
              <a:schemeClr val="hlink"/>
            </a:solidFill>
            <a:round/>
            <a:tailEnd type="triangle" w="med" len="med"/>
          </a:ln>
          <a:effectLst/>
        </p:spPr>
        <p:txBody>
          <a:bodyPr wrap="none" anchor="ctr"/>
          <a:lstStyle/>
          <a:p>
            <a:endParaRPr lang="en-US"/>
          </a:p>
        </p:txBody>
      </p:sp>
      <p:sp>
        <p:nvSpPr>
          <p:cNvPr id="344364" name="Line 300"/>
          <p:cNvSpPr>
            <a:spLocks noChangeShapeType="1"/>
          </p:cNvSpPr>
          <p:nvPr/>
        </p:nvSpPr>
        <p:spPr bwMode="auto">
          <a:xfrm>
            <a:off x="2057400" y="2836250"/>
            <a:ext cx="1625600" cy="1014413"/>
          </a:xfrm>
          <a:prstGeom prst="line">
            <a:avLst/>
          </a:prstGeom>
          <a:noFill/>
          <a:ln w="28575">
            <a:solidFill>
              <a:schemeClr val="hlink"/>
            </a:solidFill>
            <a:round/>
            <a:tailEnd type="triangle" w="med" len="med"/>
          </a:ln>
          <a:effectLst/>
        </p:spPr>
        <p:txBody>
          <a:bodyPr wrap="none" anchor="ctr"/>
          <a:lstStyle/>
          <a:p>
            <a:endParaRPr lang="en-US"/>
          </a:p>
        </p:txBody>
      </p:sp>
      <p:sp>
        <p:nvSpPr>
          <p:cNvPr id="344365" name="Line 301"/>
          <p:cNvSpPr>
            <a:spLocks noChangeShapeType="1"/>
          </p:cNvSpPr>
          <p:nvPr/>
        </p:nvSpPr>
        <p:spPr bwMode="auto">
          <a:xfrm>
            <a:off x="1981200" y="4398350"/>
            <a:ext cx="1701800" cy="0"/>
          </a:xfrm>
          <a:prstGeom prst="line">
            <a:avLst/>
          </a:prstGeom>
          <a:noFill/>
          <a:ln w="28575">
            <a:solidFill>
              <a:schemeClr val="hlink"/>
            </a:solidFill>
            <a:round/>
            <a:tailEnd type="triangle" w="med" len="med"/>
          </a:ln>
          <a:effectLst/>
        </p:spPr>
        <p:txBody>
          <a:bodyPr wrap="none" anchor="ctr"/>
          <a:lstStyle/>
          <a:p>
            <a:endParaRPr lang="en-US"/>
          </a:p>
        </p:txBody>
      </p:sp>
      <p:grpSp>
        <p:nvGrpSpPr>
          <p:cNvPr id="344424" name="Group 360"/>
          <p:cNvGrpSpPr/>
          <p:nvPr/>
        </p:nvGrpSpPr>
        <p:grpSpPr bwMode="auto">
          <a:xfrm>
            <a:off x="1038225" y="4931750"/>
            <a:ext cx="2911475" cy="1547813"/>
            <a:chOff x="614" y="2960"/>
            <a:chExt cx="1834" cy="975"/>
          </a:xfrm>
        </p:grpSpPr>
        <p:grpSp>
          <p:nvGrpSpPr>
            <p:cNvPr id="344423" name="Group 359"/>
            <p:cNvGrpSpPr/>
            <p:nvPr/>
          </p:nvGrpSpPr>
          <p:grpSpPr bwMode="auto">
            <a:xfrm>
              <a:off x="614" y="3026"/>
              <a:ext cx="1381" cy="665"/>
              <a:chOff x="614" y="3026"/>
              <a:chExt cx="1381" cy="665"/>
            </a:xfrm>
          </p:grpSpPr>
          <p:grpSp>
            <p:nvGrpSpPr>
              <p:cNvPr id="344422" name="Group 358"/>
              <p:cNvGrpSpPr/>
              <p:nvPr/>
            </p:nvGrpSpPr>
            <p:grpSpPr bwMode="auto">
              <a:xfrm>
                <a:off x="614" y="3026"/>
                <a:ext cx="289" cy="395"/>
                <a:chOff x="582" y="3010"/>
                <a:chExt cx="289" cy="395"/>
              </a:xfrm>
            </p:grpSpPr>
            <p:sp>
              <p:nvSpPr>
                <p:cNvPr id="344298" name="Oval 234"/>
                <p:cNvSpPr>
                  <a:spLocks noChangeArrowheads="1"/>
                </p:cNvSpPr>
                <p:nvPr/>
              </p:nvSpPr>
              <p:spPr bwMode="auto">
                <a:xfrm>
                  <a:off x="669" y="3010"/>
                  <a:ext cx="132" cy="133"/>
                </a:xfrm>
                <a:prstGeom prst="ellipse">
                  <a:avLst/>
                </a:prstGeom>
                <a:noFill/>
                <a:ln w="28575">
                  <a:solidFill>
                    <a:schemeClr val="tx1"/>
                  </a:solidFill>
                  <a:round/>
                </a:ln>
              </p:spPr>
              <p:txBody>
                <a:bodyPr/>
                <a:lstStyle/>
                <a:p>
                  <a:endParaRPr lang="en-US"/>
                </a:p>
              </p:txBody>
            </p:sp>
            <p:sp>
              <p:nvSpPr>
                <p:cNvPr id="344299" name="Line 235"/>
                <p:cNvSpPr>
                  <a:spLocks noChangeShapeType="1"/>
                </p:cNvSpPr>
                <p:nvPr/>
              </p:nvSpPr>
              <p:spPr bwMode="auto">
                <a:xfrm>
                  <a:off x="735" y="3144"/>
                  <a:ext cx="0" cy="124"/>
                </a:xfrm>
                <a:prstGeom prst="line">
                  <a:avLst/>
                </a:prstGeom>
                <a:noFill/>
                <a:ln w="28575">
                  <a:solidFill>
                    <a:schemeClr val="tx1"/>
                  </a:solidFill>
                  <a:round/>
                </a:ln>
              </p:spPr>
              <p:txBody>
                <a:bodyPr/>
                <a:lstStyle/>
                <a:p>
                  <a:endParaRPr lang="en-US"/>
                </a:p>
              </p:txBody>
            </p:sp>
            <p:sp>
              <p:nvSpPr>
                <p:cNvPr id="344300" name="Line 236"/>
                <p:cNvSpPr>
                  <a:spLocks noChangeShapeType="1"/>
                </p:cNvSpPr>
                <p:nvPr/>
              </p:nvSpPr>
              <p:spPr bwMode="auto">
                <a:xfrm>
                  <a:off x="630" y="3194"/>
                  <a:ext cx="209" cy="1"/>
                </a:xfrm>
                <a:prstGeom prst="line">
                  <a:avLst/>
                </a:prstGeom>
                <a:noFill/>
                <a:ln w="28575">
                  <a:solidFill>
                    <a:schemeClr val="tx1"/>
                  </a:solidFill>
                  <a:round/>
                </a:ln>
              </p:spPr>
              <p:txBody>
                <a:bodyPr/>
                <a:lstStyle/>
                <a:p>
                  <a:endParaRPr lang="en-US"/>
                </a:p>
              </p:txBody>
            </p:sp>
            <p:sp>
              <p:nvSpPr>
                <p:cNvPr id="344301" name="Freeform 237"/>
                <p:cNvSpPr/>
                <p:nvPr/>
              </p:nvSpPr>
              <p:spPr bwMode="auto">
                <a:xfrm>
                  <a:off x="582" y="3260"/>
                  <a:ext cx="289" cy="145"/>
                </a:xfrm>
                <a:custGeom>
                  <a:avLst/>
                  <a:gdLst/>
                  <a:ahLst/>
                  <a:cxnLst>
                    <a:cxn ang="0">
                      <a:pos x="0" y="54"/>
                    </a:cxn>
                    <a:cxn ang="0">
                      <a:pos x="54" y="0"/>
                    </a:cxn>
                    <a:cxn ang="0">
                      <a:pos x="108" y="54"/>
                    </a:cxn>
                  </a:cxnLst>
                  <a:rect l="0" t="0" r="r" b="b"/>
                  <a:pathLst>
                    <a:path w="108" h="54">
                      <a:moveTo>
                        <a:pt x="0" y="54"/>
                      </a:moveTo>
                      <a:lnTo>
                        <a:pt x="54" y="0"/>
                      </a:lnTo>
                      <a:lnTo>
                        <a:pt x="108" y="54"/>
                      </a:lnTo>
                    </a:path>
                  </a:pathLst>
                </a:custGeom>
                <a:noFill/>
                <a:ln w="28575" cmpd="sng">
                  <a:solidFill>
                    <a:schemeClr val="tx1"/>
                  </a:solidFill>
                  <a:prstDash val="solid"/>
                  <a:round/>
                </a:ln>
              </p:spPr>
              <p:txBody>
                <a:bodyPr/>
                <a:lstStyle/>
                <a:p>
                  <a:endParaRPr lang="en-US"/>
                </a:p>
              </p:txBody>
            </p:sp>
          </p:grpSp>
          <p:sp>
            <p:nvSpPr>
              <p:cNvPr id="344302" name="Oval 238"/>
              <p:cNvSpPr>
                <a:spLocks noChangeArrowheads="1"/>
              </p:cNvSpPr>
              <p:nvPr/>
            </p:nvSpPr>
            <p:spPr bwMode="auto">
              <a:xfrm>
                <a:off x="1254" y="3096"/>
                <a:ext cx="451" cy="230"/>
              </a:xfrm>
              <a:prstGeom prst="ellipse">
                <a:avLst/>
              </a:prstGeom>
              <a:noFill/>
              <a:ln w="28575">
                <a:solidFill>
                  <a:schemeClr val="tx1"/>
                </a:solidFill>
                <a:round/>
                <a:headEnd type="none" w="sm" len="sm"/>
                <a:tailEnd type="none" w="lg" len="lg"/>
              </a:ln>
              <a:effectLst/>
            </p:spPr>
            <p:txBody>
              <a:bodyPr wrap="none" anchor="ctr"/>
              <a:lstStyle/>
              <a:p>
                <a:endParaRPr lang="en-US"/>
              </a:p>
            </p:txBody>
          </p:sp>
          <p:sp>
            <p:nvSpPr>
              <p:cNvPr id="344303" name="Oval 239"/>
              <p:cNvSpPr>
                <a:spLocks noChangeArrowheads="1"/>
              </p:cNvSpPr>
              <p:nvPr/>
            </p:nvSpPr>
            <p:spPr bwMode="auto">
              <a:xfrm>
                <a:off x="971" y="3461"/>
                <a:ext cx="451" cy="230"/>
              </a:xfrm>
              <a:prstGeom prst="ellipse">
                <a:avLst/>
              </a:prstGeom>
              <a:noFill/>
              <a:ln w="28575">
                <a:solidFill>
                  <a:schemeClr val="tx1"/>
                </a:solidFill>
                <a:round/>
                <a:headEnd type="none" w="sm" len="sm"/>
                <a:tailEnd type="none" w="lg" len="lg"/>
              </a:ln>
              <a:effectLst/>
            </p:spPr>
            <p:txBody>
              <a:bodyPr wrap="none" anchor="ctr"/>
              <a:lstStyle/>
              <a:p>
                <a:endParaRPr lang="en-US"/>
              </a:p>
            </p:txBody>
          </p:sp>
          <p:sp>
            <p:nvSpPr>
              <p:cNvPr id="344304" name="Oval 240"/>
              <p:cNvSpPr>
                <a:spLocks noChangeArrowheads="1"/>
              </p:cNvSpPr>
              <p:nvPr/>
            </p:nvSpPr>
            <p:spPr bwMode="auto">
              <a:xfrm>
                <a:off x="1544" y="3461"/>
                <a:ext cx="451" cy="230"/>
              </a:xfrm>
              <a:prstGeom prst="ellipse">
                <a:avLst/>
              </a:prstGeom>
              <a:noFill/>
              <a:ln w="28575">
                <a:solidFill>
                  <a:schemeClr val="tx1"/>
                </a:solidFill>
                <a:round/>
                <a:headEnd type="none" w="sm" len="sm"/>
                <a:tailEnd type="none" w="lg" len="lg"/>
              </a:ln>
              <a:effectLst/>
            </p:spPr>
            <p:txBody>
              <a:bodyPr wrap="none" anchor="ctr"/>
              <a:lstStyle/>
              <a:p>
                <a:endParaRPr lang="en-US"/>
              </a:p>
            </p:txBody>
          </p:sp>
          <p:sp>
            <p:nvSpPr>
              <p:cNvPr id="344305" name="Line 241"/>
              <p:cNvSpPr>
                <a:spLocks noChangeShapeType="1"/>
              </p:cNvSpPr>
              <p:nvPr/>
            </p:nvSpPr>
            <p:spPr bwMode="auto">
              <a:xfrm>
                <a:off x="918" y="3219"/>
                <a:ext cx="312" cy="0"/>
              </a:xfrm>
              <a:prstGeom prst="line">
                <a:avLst/>
              </a:prstGeom>
              <a:noFill/>
              <a:ln w="28575">
                <a:solidFill>
                  <a:schemeClr val="tx1"/>
                </a:solidFill>
                <a:round/>
                <a:tailEnd type="arrow" w="med" len="med"/>
              </a:ln>
              <a:effectLst/>
            </p:spPr>
            <p:txBody>
              <a:bodyPr wrap="none" anchor="ctr"/>
              <a:lstStyle/>
              <a:p>
                <a:endParaRPr lang="en-US"/>
              </a:p>
            </p:txBody>
          </p:sp>
          <p:sp>
            <p:nvSpPr>
              <p:cNvPr id="344306" name="Line 242"/>
              <p:cNvSpPr>
                <a:spLocks noChangeShapeType="1"/>
              </p:cNvSpPr>
              <p:nvPr/>
            </p:nvSpPr>
            <p:spPr bwMode="auto">
              <a:xfrm flipV="1">
                <a:off x="1276" y="3326"/>
                <a:ext cx="130" cy="135"/>
              </a:xfrm>
              <a:prstGeom prst="line">
                <a:avLst/>
              </a:prstGeom>
              <a:noFill/>
              <a:ln w="28575">
                <a:solidFill>
                  <a:schemeClr val="tx1"/>
                </a:solidFill>
                <a:round/>
                <a:headEnd type="none" w="sm" len="sm"/>
                <a:tailEnd type="triangle" w="med" len="med"/>
              </a:ln>
              <a:effectLst/>
            </p:spPr>
            <p:txBody>
              <a:bodyPr wrap="none" anchor="ctr"/>
              <a:lstStyle/>
              <a:p>
                <a:endParaRPr lang="en-US"/>
              </a:p>
            </p:txBody>
          </p:sp>
          <p:sp>
            <p:nvSpPr>
              <p:cNvPr id="344307" name="Line 243"/>
              <p:cNvSpPr>
                <a:spLocks noChangeShapeType="1"/>
              </p:cNvSpPr>
              <p:nvPr/>
            </p:nvSpPr>
            <p:spPr bwMode="auto">
              <a:xfrm flipH="1" flipV="1">
                <a:off x="1560" y="3326"/>
                <a:ext cx="129" cy="135"/>
              </a:xfrm>
              <a:prstGeom prst="line">
                <a:avLst/>
              </a:prstGeom>
              <a:noFill/>
              <a:ln w="28575">
                <a:solidFill>
                  <a:schemeClr val="tx1"/>
                </a:solidFill>
                <a:round/>
                <a:headEnd type="none" w="sm" len="sm"/>
                <a:tailEnd type="triangle" w="med" len="med"/>
              </a:ln>
              <a:effectLst/>
            </p:spPr>
            <p:txBody>
              <a:bodyPr wrap="none" anchor="ctr"/>
              <a:lstStyle/>
              <a:p>
                <a:endParaRPr lang="en-US"/>
              </a:p>
            </p:txBody>
          </p:sp>
        </p:grpSp>
        <p:sp>
          <p:nvSpPr>
            <p:cNvPr id="344308" name="Text Box 244"/>
            <p:cNvSpPr txBox="1">
              <a:spLocks noChangeArrowheads="1"/>
            </p:cNvSpPr>
            <p:nvPr/>
          </p:nvSpPr>
          <p:spPr bwMode="auto">
            <a:xfrm>
              <a:off x="655" y="3704"/>
              <a:ext cx="1188" cy="231"/>
            </a:xfrm>
            <a:prstGeom prst="rect">
              <a:avLst/>
            </a:prstGeom>
            <a:noFill/>
            <a:ln w="28575">
              <a:noFill/>
              <a:miter lim="800000"/>
              <a:headEnd type="none" w="sm" len="sm"/>
              <a:tailEnd type="none" w="lg" len="lg"/>
            </a:ln>
            <a:effectLst/>
          </p:spPr>
          <p:txBody>
            <a:bodyPr wrap="none">
              <a:spAutoFit/>
            </a:bodyPr>
            <a:lstStyle/>
            <a:p>
              <a:pPr algn="ctr"/>
              <a:r>
                <a:rPr lang="en-US" altLang="zh-CN" sz="1800">
                  <a:ea typeface="宋体" panose="02010600030101010101" pitchFamily="2" charset="-122"/>
                </a:rPr>
                <a:t>Use-Case Model</a:t>
              </a:r>
              <a:endParaRPr lang="en-US" altLang="zh-CN" sz="1800">
                <a:ea typeface="宋体" panose="02010600030101010101" pitchFamily="2" charset="-122"/>
              </a:endParaRPr>
            </a:p>
          </p:txBody>
        </p:sp>
        <p:sp>
          <p:nvSpPr>
            <p:cNvPr id="344366" name="Line 302"/>
            <p:cNvSpPr>
              <a:spLocks noChangeShapeType="1"/>
            </p:cNvSpPr>
            <p:nvPr/>
          </p:nvSpPr>
          <p:spPr bwMode="auto">
            <a:xfrm flipV="1">
              <a:off x="1864" y="2960"/>
              <a:ext cx="584" cy="224"/>
            </a:xfrm>
            <a:prstGeom prst="line">
              <a:avLst/>
            </a:prstGeom>
            <a:noFill/>
            <a:ln w="28575">
              <a:solidFill>
                <a:schemeClr val="hlink"/>
              </a:solidFill>
              <a:round/>
              <a:tailEnd type="triangle" w="med" len="med"/>
            </a:ln>
            <a:effectLst/>
          </p:spPr>
          <p:txBody>
            <a:bodyPr wrap="none" anchor="ctr"/>
            <a:lstStyle/>
            <a:p>
              <a:endParaRPr lang="en-US"/>
            </a:p>
          </p:txBody>
        </p:sp>
      </p:grpSp>
      <p:sp>
        <p:nvSpPr>
          <p:cNvPr id="344368" name="Line 304"/>
          <p:cNvSpPr>
            <a:spLocks noChangeShapeType="1"/>
          </p:cNvSpPr>
          <p:nvPr/>
        </p:nvSpPr>
        <p:spPr bwMode="auto">
          <a:xfrm flipV="1">
            <a:off x="5575300" y="2747350"/>
            <a:ext cx="800100" cy="1003300"/>
          </a:xfrm>
          <a:prstGeom prst="line">
            <a:avLst/>
          </a:prstGeom>
          <a:noFill/>
          <a:ln w="28575">
            <a:solidFill>
              <a:schemeClr val="hlink"/>
            </a:solidFill>
            <a:round/>
            <a:headEnd type="triangle" w="med" len="med"/>
            <a:tailEnd type="triangle" w="med" len="med"/>
          </a:ln>
          <a:effectLst/>
        </p:spPr>
        <p:txBody>
          <a:bodyPr wrap="none" anchor="ctr"/>
          <a:lstStyle/>
          <a:p>
            <a:endParaRPr lang="en-US"/>
          </a:p>
        </p:txBody>
      </p:sp>
      <p:sp>
        <p:nvSpPr>
          <p:cNvPr id="344369" name="Line 305"/>
          <p:cNvSpPr>
            <a:spLocks noChangeShapeType="1"/>
          </p:cNvSpPr>
          <p:nvPr/>
        </p:nvSpPr>
        <p:spPr bwMode="auto">
          <a:xfrm flipV="1">
            <a:off x="5791200" y="4093550"/>
            <a:ext cx="1160463" cy="0"/>
          </a:xfrm>
          <a:prstGeom prst="line">
            <a:avLst/>
          </a:prstGeom>
          <a:noFill/>
          <a:ln w="28575">
            <a:solidFill>
              <a:schemeClr val="hlink"/>
            </a:solidFill>
            <a:round/>
            <a:headEnd type="triangle" w="med" len="med"/>
            <a:tailEnd type="triangle" w="med" len="med"/>
          </a:ln>
          <a:effectLst/>
        </p:spPr>
        <p:txBody>
          <a:bodyPr wrap="none" anchor="ctr"/>
          <a:lstStyle/>
          <a:p>
            <a:endParaRPr lang="en-US"/>
          </a:p>
        </p:txBody>
      </p:sp>
      <p:grpSp>
        <p:nvGrpSpPr>
          <p:cNvPr id="344371" name="Group 307"/>
          <p:cNvGrpSpPr/>
          <p:nvPr/>
        </p:nvGrpSpPr>
        <p:grpSpPr bwMode="auto">
          <a:xfrm>
            <a:off x="6018213" y="5436575"/>
            <a:ext cx="1727200" cy="1042988"/>
            <a:chOff x="4147" y="1200"/>
            <a:chExt cx="1088" cy="657"/>
          </a:xfrm>
        </p:grpSpPr>
        <p:sp>
          <p:nvSpPr>
            <p:cNvPr id="344372" name="Text Box 308"/>
            <p:cNvSpPr txBox="1">
              <a:spLocks noChangeArrowheads="1"/>
            </p:cNvSpPr>
            <p:nvPr/>
          </p:nvSpPr>
          <p:spPr bwMode="auto">
            <a:xfrm>
              <a:off x="4147" y="1684"/>
              <a:ext cx="1088" cy="173"/>
            </a:xfrm>
            <a:prstGeom prst="rect">
              <a:avLst/>
            </a:prstGeom>
            <a:noFill/>
            <a:ln w="28575">
              <a:noFill/>
              <a:miter lim="800000"/>
              <a:headEnd type="none" w="sm" len="sm"/>
              <a:tailEnd type="none" w="lg" len="lg"/>
            </a:ln>
            <a:effectLst/>
          </p:spPr>
          <p:txBody>
            <a:bodyPr wrap="none" lIns="0" tIns="0" rIns="0" bIns="0">
              <a:spAutoFit/>
            </a:bodyPr>
            <a:lstStyle/>
            <a:p>
              <a:pPr algn="ctr"/>
              <a:r>
                <a:rPr lang="en-US" altLang="zh-CN" sz="1800">
                  <a:ea typeface="宋体" panose="02010600030101010101" pitchFamily="2" charset="-122"/>
                </a:rPr>
                <a:t>Analysis Classes</a:t>
              </a:r>
              <a:endParaRPr lang="en-US" altLang="zh-CN" sz="1800">
                <a:ea typeface="宋体" panose="02010600030101010101" pitchFamily="2" charset="-122"/>
              </a:endParaRPr>
            </a:p>
          </p:txBody>
        </p:sp>
        <p:grpSp>
          <p:nvGrpSpPr>
            <p:cNvPr id="344373" name="Group 309"/>
            <p:cNvGrpSpPr/>
            <p:nvPr/>
          </p:nvGrpSpPr>
          <p:grpSpPr bwMode="auto">
            <a:xfrm>
              <a:off x="4416" y="1200"/>
              <a:ext cx="576" cy="384"/>
              <a:chOff x="144" y="1440"/>
              <a:chExt cx="881" cy="510"/>
            </a:xfrm>
          </p:grpSpPr>
          <p:sp>
            <p:nvSpPr>
              <p:cNvPr id="344374" name="Rectangle 310"/>
              <p:cNvSpPr>
                <a:spLocks noChangeArrowheads="1"/>
              </p:cNvSpPr>
              <p:nvPr/>
            </p:nvSpPr>
            <p:spPr bwMode="auto">
              <a:xfrm>
                <a:off x="144" y="1440"/>
                <a:ext cx="881" cy="510"/>
              </a:xfrm>
              <a:prstGeom prst="rect">
                <a:avLst/>
              </a:prstGeom>
              <a:noFill/>
              <a:ln w="28575">
                <a:solidFill>
                  <a:schemeClr val="tx1"/>
                </a:solidFill>
                <a:miter lim="800000"/>
                <a:headEnd type="none" w="sm" len="sm"/>
                <a:tailEnd type="none" w="lg" len="lg"/>
              </a:ln>
              <a:effectLst/>
            </p:spPr>
            <p:txBody>
              <a:bodyPr wrap="none" lIns="0" tIns="0" rIns="0" bIns="0" anchor="ctr">
                <a:spAutoFit/>
              </a:bodyPr>
              <a:lstStyle/>
              <a:p>
                <a:endParaRPr lang="en-US"/>
              </a:p>
            </p:txBody>
          </p:sp>
          <p:sp>
            <p:nvSpPr>
              <p:cNvPr id="344375" name="Line 311"/>
              <p:cNvSpPr>
                <a:spLocks noChangeShapeType="1"/>
              </p:cNvSpPr>
              <p:nvPr/>
            </p:nvSpPr>
            <p:spPr bwMode="auto">
              <a:xfrm>
                <a:off x="144" y="1810"/>
                <a:ext cx="881" cy="0"/>
              </a:xfrm>
              <a:prstGeom prst="line">
                <a:avLst/>
              </a:prstGeom>
              <a:noFill/>
              <a:ln w="28575">
                <a:solidFill>
                  <a:schemeClr val="tx1"/>
                </a:solidFill>
                <a:round/>
                <a:headEnd type="none" w="sm" len="sm"/>
                <a:tailEnd type="none" w="lg" len="lg"/>
              </a:ln>
              <a:effectLst/>
            </p:spPr>
            <p:txBody>
              <a:bodyPr wrap="none" lIns="0" tIns="0" rIns="0" bIns="0" anchor="ctr">
                <a:spAutoFit/>
              </a:bodyPr>
              <a:lstStyle/>
              <a:p>
                <a:endParaRPr lang="en-US"/>
              </a:p>
            </p:txBody>
          </p:sp>
          <p:sp>
            <p:nvSpPr>
              <p:cNvPr id="344376" name="Line 312"/>
              <p:cNvSpPr>
                <a:spLocks noChangeShapeType="1"/>
              </p:cNvSpPr>
              <p:nvPr/>
            </p:nvSpPr>
            <p:spPr bwMode="auto">
              <a:xfrm>
                <a:off x="144" y="1680"/>
                <a:ext cx="881" cy="0"/>
              </a:xfrm>
              <a:prstGeom prst="line">
                <a:avLst/>
              </a:prstGeom>
              <a:noFill/>
              <a:ln w="28575">
                <a:solidFill>
                  <a:schemeClr val="tx1"/>
                </a:solidFill>
                <a:round/>
                <a:headEnd type="none" w="sm" len="sm"/>
                <a:tailEnd type="none" w="lg" len="lg"/>
              </a:ln>
              <a:effectLst/>
            </p:spPr>
            <p:txBody>
              <a:bodyPr lIns="0" tIns="0" rIns="0" bIns="0" anchor="ctr">
                <a:spAutoFit/>
              </a:bodyPr>
              <a:lstStyle/>
              <a:p>
                <a:endParaRPr lang="en-US"/>
              </a:p>
            </p:txBody>
          </p:sp>
        </p:grpSp>
      </p:grpSp>
      <p:grpSp>
        <p:nvGrpSpPr>
          <p:cNvPr id="344400" name="Group 336"/>
          <p:cNvGrpSpPr/>
          <p:nvPr/>
        </p:nvGrpSpPr>
        <p:grpSpPr bwMode="auto">
          <a:xfrm>
            <a:off x="4222750" y="1097938"/>
            <a:ext cx="1403350" cy="2120900"/>
            <a:chOff x="2796" y="585"/>
            <a:chExt cx="884" cy="1336"/>
          </a:xfrm>
        </p:grpSpPr>
        <p:grpSp>
          <p:nvGrpSpPr>
            <p:cNvPr id="344401" name="Group 337"/>
            <p:cNvGrpSpPr/>
            <p:nvPr/>
          </p:nvGrpSpPr>
          <p:grpSpPr bwMode="auto">
            <a:xfrm>
              <a:off x="3022" y="585"/>
              <a:ext cx="432" cy="720"/>
              <a:chOff x="1249" y="2496"/>
              <a:chExt cx="432" cy="720"/>
            </a:xfrm>
          </p:grpSpPr>
          <p:sp>
            <p:nvSpPr>
              <p:cNvPr id="344402" name="Rectangle 338"/>
              <p:cNvSpPr>
                <a:spLocks noChangeArrowheads="1"/>
              </p:cNvSpPr>
              <p:nvPr/>
            </p:nvSpPr>
            <p:spPr bwMode="auto">
              <a:xfrm>
                <a:off x="1249" y="2496"/>
                <a:ext cx="432" cy="720"/>
              </a:xfrm>
              <a:prstGeom prst="rect">
                <a:avLst/>
              </a:prstGeom>
              <a:noFill/>
              <a:ln w="28575">
                <a:solidFill>
                  <a:schemeClr val="tx1"/>
                </a:solidFill>
                <a:miter lim="800000"/>
                <a:headEnd type="none" w="sm" len="sm"/>
                <a:tailEnd type="none" w="lg" len="lg"/>
              </a:ln>
              <a:effectLst/>
            </p:spPr>
            <p:txBody>
              <a:bodyPr wrap="none" anchor="ctr"/>
              <a:lstStyle/>
              <a:p>
                <a:endParaRPr lang="en-US"/>
              </a:p>
            </p:txBody>
          </p:sp>
          <p:sp>
            <p:nvSpPr>
              <p:cNvPr id="344403" name="Line 339"/>
              <p:cNvSpPr>
                <a:spLocks noChangeShapeType="1"/>
              </p:cNvSpPr>
              <p:nvPr/>
            </p:nvSpPr>
            <p:spPr bwMode="auto">
              <a:xfrm>
                <a:off x="1537" y="2496"/>
                <a:ext cx="144" cy="144"/>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44404" name="Line 340"/>
              <p:cNvSpPr>
                <a:spLocks noChangeShapeType="1"/>
              </p:cNvSpPr>
              <p:nvPr/>
            </p:nvSpPr>
            <p:spPr bwMode="auto">
              <a:xfrm>
                <a:off x="1537" y="2496"/>
                <a:ext cx="0" cy="144"/>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44405" name="Line 341"/>
              <p:cNvSpPr>
                <a:spLocks noChangeShapeType="1"/>
              </p:cNvSpPr>
              <p:nvPr/>
            </p:nvSpPr>
            <p:spPr bwMode="auto">
              <a:xfrm flipH="1">
                <a:off x="1537" y="2640"/>
                <a:ext cx="144"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44406" name="Line 342"/>
              <p:cNvSpPr>
                <a:spLocks noChangeShapeType="1"/>
              </p:cNvSpPr>
              <p:nvPr/>
            </p:nvSpPr>
            <p:spPr bwMode="auto">
              <a:xfrm>
                <a:off x="1297" y="2736"/>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44407" name="Line 343"/>
              <p:cNvSpPr>
                <a:spLocks noChangeShapeType="1"/>
              </p:cNvSpPr>
              <p:nvPr/>
            </p:nvSpPr>
            <p:spPr bwMode="auto">
              <a:xfrm>
                <a:off x="1297" y="2784"/>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44408" name="Line 344"/>
              <p:cNvSpPr>
                <a:spLocks noChangeShapeType="1"/>
              </p:cNvSpPr>
              <p:nvPr/>
            </p:nvSpPr>
            <p:spPr bwMode="auto">
              <a:xfrm>
                <a:off x="1297" y="2832"/>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44409" name="Line 345"/>
              <p:cNvSpPr>
                <a:spLocks noChangeShapeType="1"/>
              </p:cNvSpPr>
              <p:nvPr/>
            </p:nvSpPr>
            <p:spPr bwMode="auto">
              <a:xfrm>
                <a:off x="1297" y="2928"/>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44410" name="Line 346"/>
              <p:cNvSpPr>
                <a:spLocks noChangeShapeType="1"/>
              </p:cNvSpPr>
              <p:nvPr/>
            </p:nvSpPr>
            <p:spPr bwMode="auto">
              <a:xfrm>
                <a:off x="1297" y="2880"/>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44411" name="Line 347"/>
              <p:cNvSpPr>
                <a:spLocks noChangeShapeType="1"/>
              </p:cNvSpPr>
              <p:nvPr/>
            </p:nvSpPr>
            <p:spPr bwMode="auto">
              <a:xfrm>
                <a:off x="1297" y="2976"/>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44412" name="Line 348"/>
              <p:cNvSpPr>
                <a:spLocks noChangeShapeType="1"/>
              </p:cNvSpPr>
              <p:nvPr/>
            </p:nvSpPr>
            <p:spPr bwMode="auto">
              <a:xfrm>
                <a:off x="1297" y="3024"/>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44413" name="Line 349"/>
              <p:cNvSpPr>
                <a:spLocks noChangeShapeType="1"/>
              </p:cNvSpPr>
              <p:nvPr/>
            </p:nvSpPr>
            <p:spPr bwMode="auto">
              <a:xfrm>
                <a:off x="1297" y="3072"/>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44414" name="Line 350"/>
              <p:cNvSpPr>
                <a:spLocks noChangeShapeType="1"/>
              </p:cNvSpPr>
              <p:nvPr/>
            </p:nvSpPr>
            <p:spPr bwMode="auto">
              <a:xfrm>
                <a:off x="1297" y="3120"/>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44415" name="Line 351"/>
              <p:cNvSpPr>
                <a:spLocks noChangeShapeType="1"/>
              </p:cNvSpPr>
              <p:nvPr/>
            </p:nvSpPr>
            <p:spPr bwMode="auto">
              <a:xfrm>
                <a:off x="1297" y="3168"/>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44416" name="Line 352"/>
              <p:cNvSpPr>
                <a:spLocks noChangeShapeType="1"/>
              </p:cNvSpPr>
              <p:nvPr/>
            </p:nvSpPr>
            <p:spPr bwMode="auto">
              <a:xfrm>
                <a:off x="1297" y="2688"/>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44417" name="Line 353"/>
              <p:cNvSpPr>
                <a:spLocks noChangeShapeType="1"/>
              </p:cNvSpPr>
              <p:nvPr/>
            </p:nvSpPr>
            <p:spPr bwMode="auto">
              <a:xfrm>
                <a:off x="1297" y="2592"/>
                <a:ext cx="209"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44418" name="Line 354"/>
              <p:cNvSpPr>
                <a:spLocks noChangeShapeType="1"/>
              </p:cNvSpPr>
              <p:nvPr/>
            </p:nvSpPr>
            <p:spPr bwMode="auto">
              <a:xfrm>
                <a:off x="1297" y="2544"/>
                <a:ext cx="209"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44419" name="Line 355"/>
              <p:cNvSpPr>
                <a:spLocks noChangeShapeType="1"/>
              </p:cNvSpPr>
              <p:nvPr/>
            </p:nvSpPr>
            <p:spPr bwMode="auto">
              <a:xfrm>
                <a:off x="1297" y="2640"/>
                <a:ext cx="209" cy="0"/>
              </a:xfrm>
              <a:prstGeom prst="line">
                <a:avLst/>
              </a:prstGeom>
              <a:noFill/>
              <a:ln w="28575">
                <a:solidFill>
                  <a:schemeClr val="tx1"/>
                </a:solidFill>
                <a:round/>
                <a:headEnd type="none" w="sm" len="sm"/>
                <a:tailEnd type="none" w="lg" len="lg"/>
              </a:ln>
              <a:effectLst/>
            </p:spPr>
            <p:txBody>
              <a:bodyPr wrap="none" anchor="ctr"/>
              <a:lstStyle/>
              <a:p>
                <a:endParaRPr lang="en-US"/>
              </a:p>
            </p:txBody>
          </p:sp>
        </p:grpSp>
        <p:sp>
          <p:nvSpPr>
            <p:cNvPr id="344420" name="Text Box 356"/>
            <p:cNvSpPr txBox="1">
              <a:spLocks noChangeArrowheads="1"/>
            </p:cNvSpPr>
            <p:nvPr/>
          </p:nvSpPr>
          <p:spPr bwMode="auto">
            <a:xfrm>
              <a:off x="2796" y="1344"/>
              <a:ext cx="884" cy="577"/>
            </a:xfrm>
            <a:prstGeom prst="rect">
              <a:avLst/>
            </a:prstGeom>
            <a:noFill/>
            <a:ln w="28575">
              <a:noFill/>
              <a:miter lim="800000"/>
              <a:headEnd type="none" w="sm" len="sm"/>
              <a:tailEnd type="none" w="lg" len="lg"/>
            </a:ln>
            <a:effectLst/>
          </p:spPr>
          <p:txBody>
            <a:bodyPr wrap="none">
              <a:spAutoFit/>
            </a:bodyPr>
            <a:lstStyle/>
            <a:p>
              <a:pPr algn="ctr"/>
              <a:r>
                <a:rPr lang="en-US" altLang="zh-CN" sz="1800">
                  <a:ea typeface="宋体" panose="02010600030101010101" pitchFamily="2" charset="-122"/>
                </a:rPr>
                <a:t>Software </a:t>
              </a:r>
              <a:endParaRPr lang="en-US" altLang="zh-CN" sz="1800">
                <a:ea typeface="宋体" panose="02010600030101010101" pitchFamily="2" charset="-122"/>
              </a:endParaRPr>
            </a:p>
            <a:p>
              <a:pPr algn="ctr"/>
              <a:r>
                <a:rPr lang="en-US" altLang="zh-CN" sz="1800">
                  <a:ea typeface="宋体" panose="02010600030101010101" pitchFamily="2" charset="-122"/>
                </a:rPr>
                <a:t>Architecture</a:t>
              </a:r>
              <a:endParaRPr lang="en-US" altLang="zh-CN" sz="1800">
                <a:ea typeface="宋体" panose="02010600030101010101" pitchFamily="2" charset="-122"/>
              </a:endParaRPr>
            </a:p>
            <a:p>
              <a:pPr algn="ctr"/>
              <a:r>
                <a:rPr lang="en-US" altLang="zh-CN" sz="1800">
                  <a:ea typeface="宋体" panose="02010600030101010101" pitchFamily="2" charset="-122"/>
                </a:rPr>
                <a:t>Document</a:t>
              </a:r>
              <a:endParaRPr lang="en-US" altLang="zh-CN" sz="1800">
                <a:ea typeface="宋体" panose="02010600030101010101" pitchFamily="2" charset="-122"/>
              </a:endParaRPr>
            </a:p>
          </p:txBody>
        </p:sp>
      </p:grpSp>
      <p:sp>
        <p:nvSpPr>
          <p:cNvPr id="344425" name="Line 361"/>
          <p:cNvSpPr>
            <a:spLocks noChangeShapeType="1"/>
          </p:cNvSpPr>
          <p:nvPr/>
        </p:nvSpPr>
        <p:spPr bwMode="auto">
          <a:xfrm>
            <a:off x="5575300" y="4449150"/>
            <a:ext cx="800100" cy="1003300"/>
          </a:xfrm>
          <a:prstGeom prst="line">
            <a:avLst/>
          </a:prstGeom>
          <a:noFill/>
          <a:ln w="28575">
            <a:solidFill>
              <a:schemeClr val="hlink"/>
            </a:solidFill>
            <a:round/>
            <a:headEnd type="triangle" w="med" len="med"/>
            <a:tailEnd type="triangle" w="med" len="med"/>
          </a:ln>
          <a:effectLst/>
        </p:spPr>
        <p:txBody>
          <a:bodyPr wrap="none" anchor="ctr"/>
          <a:lstStyle/>
          <a:p>
            <a:endParaRPr lang="en-US"/>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6234" name="Rectangle 10"/>
          <p:cNvSpPr>
            <a:spLocks noGrp="1" noChangeArrowheads="1"/>
          </p:cNvSpPr>
          <p:nvPr>
            <p:ph idx="1"/>
          </p:nvPr>
        </p:nvSpPr>
        <p:spPr>
          <a:noFill/>
        </p:spPr>
        <p:txBody>
          <a:bodyPr/>
          <a:lstStyle/>
          <a:p>
            <a:r>
              <a:rPr lang="en-US" altLang="zh-CN" dirty="0">
                <a:solidFill>
                  <a:schemeClr val="folHlink"/>
                </a:solidFill>
                <a:ea typeface="宋体" panose="02010600030101010101" pitchFamily="2" charset="-122"/>
              </a:rPr>
              <a:t>Supplement the Use-Case Descriptions</a:t>
            </a:r>
            <a:endParaRPr lang="en-US" altLang="zh-CN" dirty="0">
              <a:solidFill>
                <a:schemeClr val="folHlink"/>
              </a:solidFill>
              <a:ea typeface="宋体" panose="02010600030101010101" pitchFamily="2" charset="-122"/>
            </a:endParaRPr>
          </a:p>
          <a:p>
            <a:r>
              <a:rPr lang="en-US" altLang="zh-CN" dirty="0">
                <a:solidFill>
                  <a:schemeClr val="folHlink"/>
                </a:solidFill>
                <a:ea typeface="宋体" panose="02010600030101010101" pitchFamily="2" charset="-122"/>
              </a:rPr>
              <a:t>For each Use-Case Realization </a:t>
            </a:r>
            <a:endParaRPr lang="en-US" altLang="zh-CN" dirty="0">
              <a:solidFill>
                <a:schemeClr val="folHlink"/>
              </a:solidFill>
              <a:ea typeface="宋体" panose="02010600030101010101" pitchFamily="2" charset="-122"/>
            </a:endParaRPr>
          </a:p>
          <a:p>
            <a:pPr lvl="1"/>
            <a:r>
              <a:rPr lang="en-US" altLang="zh-CN" dirty="0">
                <a:solidFill>
                  <a:schemeClr val="folHlink"/>
                </a:solidFill>
                <a:ea typeface="宋体" panose="02010600030101010101" pitchFamily="2" charset="-122"/>
              </a:rPr>
              <a:t>Find Classes from Use-Case Behavior </a:t>
            </a:r>
            <a:endParaRPr lang="en-US" altLang="zh-CN" dirty="0">
              <a:solidFill>
                <a:schemeClr val="folHlink"/>
              </a:solidFill>
              <a:ea typeface="宋体" panose="02010600030101010101" pitchFamily="2" charset="-122"/>
            </a:endParaRPr>
          </a:p>
          <a:p>
            <a:pPr lvl="1"/>
            <a:r>
              <a:rPr lang="en-US" altLang="zh-CN" dirty="0">
                <a:solidFill>
                  <a:schemeClr val="folHlink"/>
                </a:solidFill>
                <a:ea typeface="宋体" panose="02010600030101010101" pitchFamily="2" charset="-122"/>
              </a:rPr>
              <a:t>Distribute Use-Case Behavior to Classes </a:t>
            </a:r>
            <a:endParaRPr lang="en-US" altLang="zh-CN" dirty="0">
              <a:solidFill>
                <a:schemeClr val="folHlink"/>
              </a:solidFill>
              <a:ea typeface="宋体" panose="02010600030101010101" pitchFamily="2" charset="-122"/>
            </a:endParaRPr>
          </a:p>
          <a:p>
            <a:r>
              <a:rPr lang="en-US" altLang="zh-CN" dirty="0">
                <a:solidFill>
                  <a:schemeClr val="folHlink"/>
                </a:solidFill>
                <a:ea typeface="宋体" panose="02010600030101010101" pitchFamily="2" charset="-122"/>
              </a:rPr>
              <a:t>For each resulting analysis class </a:t>
            </a:r>
            <a:endParaRPr lang="en-US" altLang="zh-CN" dirty="0">
              <a:solidFill>
                <a:schemeClr val="folHlink"/>
              </a:solidFill>
              <a:ea typeface="宋体" panose="02010600030101010101" pitchFamily="2" charset="-122"/>
            </a:endParaRPr>
          </a:p>
          <a:p>
            <a:pPr lvl="1"/>
            <a:r>
              <a:rPr lang="en-US" altLang="zh-CN" dirty="0">
                <a:solidFill>
                  <a:schemeClr val="folHlink"/>
                </a:solidFill>
                <a:ea typeface="宋体" panose="02010600030101010101" pitchFamily="2" charset="-122"/>
              </a:rPr>
              <a:t>Describe Responsibilities </a:t>
            </a:r>
            <a:endParaRPr lang="en-US" altLang="zh-CN" dirty="0">
              <a:solidFill>
                <a:schemeClr val="folHlink"/>
              </a:solidFill>
              <a:ea typeface="宋体" panose="02010600030101010101" pitchFamily="2" charset="-122"/>
            </a:endParaRPr>
          </a:p>
          <a:p>
            <a:pPr lvl="1"/>
            <a:r>
              <a:rPr lang="en-US" altLang="zh-CN" dirty="0">
                <a:solidFill>
                  <a:srgbClr val="00CCFF"/>
                </a:solidFill>
                <a:ea typeface="宋体" panose="02010600030101010101" pitchFamily="2" charset="-122"/>
              </a:rPr>
              <a:t>Describe Attributes and Associations </a:t>
            </a:r>
            <a:endParaRPr lang="en-US" altLang="zh-CN" dirty="0">
              <a:solidFill>
                <a:srgbClr val="00CCFF"/>
              </a:solidFill>
              <a:ea typeface="宋体" panose="02010600030101010101" pitchFamily="2" charset="-122"/>
            </a:endParaRPr>
          </a:p>
          <a:p>
            <a:pPr lvl="1"/>
            <a:r>
              <a:rPr lang="en-US" altLang="zh-CN" dirty="0">
                <a:solidFill>
                  <a:schemeClr val="folHlink"/>
                </a:solidFill>
                <a:ea typeface="宋体" panose="02010600030101010101" pitchFamily="2" charset="-122"/>
              </a:rPr>
              <a:t>Qualify Analysis Mechanisms </a:t>
            </a:r>
            <a:endParaRPr lang="en-US" altLang="zh-CN" dirty="0">
              <a:solidFill>
                <a:schemeClr val="folHlink"/>
              </a:solidFill>
              <a:ea typeface="宋体" panose="02010600030101010101" pitchFamily="2" charset="-122"/>
            </a:endParaRPr>
          </a:p>
          <a:p>
            <a:r>
              <a:rPr lang="en-US" altLang="zh-CN" dirty="0">
                <a:solidFill>
                  <a:schemeClr val="folHlink"/>
                </a:solidFill>
                <a:ea typeface="宋体" panose="02010600030101010101" pitchFamily="2" charset="-122"/>
              </a:rPr>
              <a:t>Unify Analysis Classes</a:t>
            </a:r>
            <a:endParaRPr lang="en-US" altLang="zh-CN" dirty="0">
              <a:solidFill>
                <a:schemeClr val="folHlink"/>
              </a:solidFill>
              <a:ea typeface="宋体" panose="02010600030101010101" pitchFamily="2" charset="-122"/>
            </a:endParaRPr>
          </a:p>
          <a:p>
            <a:r>
              <a:rPr lang="en-US" altLang="zh-CN" dirty="0">
                <a:solidFill>
                  <a:schemeClr val="folHlink"/>
                </a:solidFill>
                <a:ea typeface="宋体" panose="02010600030101010101" pitchFamily="2" charset="-122"/>
              </a:rPr>
              <a:t>Checkpoints</a:t>
            </a:r>
            <a:endParaRPr lang="en-US" altLang="zh-CN" dirty="0">
              <a:solidFill>
                <a:schemeClr val="folHlink"/>
              </a:solidFill>
              <a:ea typeface="宋体" panose="02010600030101010101" pitchFamily="2" charset="-122"/>
            </a:endParaRPr>
          </a:p>
        </p:txBody>
      </p:sp>
      <p:sp>
        <p:nvSpPr>
          <p:cNvPr id="436228" name="Rectangle 4"/>
          <p:cNvSpPr>
            <a:spLocks noGrp="1" noChangeArrowheads="1"/>
          </p:cNvSpPr>
          <p:nvPr>
            <p:ph type="title"/>
          </p:nvPr>
        </p:nvSpPr>
        <p:spPr/>
        <p:txBody>
          <a:bodyPr/>
          <a:lstStyle/>
          <a:p>
            <a:r>
              <a:rPr lang="en-US" altLang="zh-CN">
                <a:ea typeface="宋体" panose="02010600030101010101" pitchFamily="2" charset="-122"/>
              </a:rPr>
              <a:t>Use-Case Analysis Steps</a:t>
            </a:r>
            <a:endParaRPr lang="en-US" altLang="zh-CN">
              <a:ea typeface="宋体" panose="02010600030101010101" pitchFamily="2" charset="-122"/>
            </a:endParaRPr>
          </a:p>
        </p:txBody>
      </p:sp>
      <p:sp>
        <p:nvSpPr>
          <p:cNvPr id="436235" name="AutoShape 11"/>
          <p:cNvSpPr>
            <a:spLocks noChangeArrowheads="1"/>
          </p:cNvSpPr>
          <p:nvPr/>
        </p:nvSpPr>
        <p:spPr bwMode="auto">
          <a:xfrm>
            <a:off x="485775" y="3810000"/>
            <a:ext cx="352425" cy="381000"/>
          </a:xfrm>
          <a:prstGeom prst="star5">
            <a:avLst/>
          </a:prstGeom>
          <a:solidFill>
            <a:srgbClr val="FFFF99"/>
          </a:solidFill>
          <a:ln w="12700">
            <a:solidFill>
              <a:schemeClr val="bg2"/>
            </a:solidFill>
            <a:miter lim="800000"/>
          </a:ln>
          <a:effectLst/>
        </p:spPr>
        <p:txBody>
          <a:bodyPr wrap="none" lIns="107950" tIns="53975" rIns="107950" bIns="53975" anchor="ctr"/>
          <a:lstStyle/>
          <a:p>
            <a:endParaRPr lang="en-US"/>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0355" name="Group 35"/>
          <p:cNvGrpSpPr/>
          <p:nvPr/>
        </p:nvGrpSpPr>
        <p:grpSpPr bwMode="auto">
          <a:xfrm>
            <a:off x="3187700" y="1095375"/>
            <a:ext cx="2590800" cy="1828800"/>
            <a:chOff x="1632" y="768"/>
            <a:chExt cx="1632" cy="1152"/>
          </a:xfrm>
        </p:grpSpPr>
        <p:sp>
          <p:nvSpPr>
            <p:cNvPr id="440323" name="Rectangle 3"/>
            <p:cNvSpPr>
              <a:spLocks noChangeArrowheads="1"/>
            </p:cNvSpPr>
            <p:nvPr/>
          </p:nvSpPr>
          <p:spPr bwMode="auto">
            <a:xfrm>
              <a:off x="1632" y="768"/>
              <a:ext cx="1632" cy="1152"/>
            </a:xfrm>
            <a:prstGeom prst="rect">
              <a:avLst/>
            </a:prstGeom>
            <a:noFill/>
            <a:ln w="28575">
              <a:solidFill>
                <a:schemeClr val="tx1"/>
              </a:solidFill>
              <a:miter lim="800000"/>
              <a:headEnd type="none" w="sm" len="sm"/>
              <a:tailEnd type="none" w="lg" len="lg"/>
            </a:ln>
            <a:effectLst/>
          </p:spPr>
          <p:txBody>
            <a:bodyPr lIns="0" tIns="0" rIns="0" bIns="0" anchor="ctr">
              <a:spAutoFit/>
            </a:bodyPr>
            <a:lstStyle/>
            <a:p>
              <a:endParaRPr lang="en-US"/>
            </a:p>
          </p:txBody>
        </p:sp>
        <p:sp>
          <p:nvSpPr>
            <p:cNvPr id="440324" name="Line 4"/>
            <p:cNvSpPr>
              <a:spLocks noChangeShapeType="1"/>
            </p:cNvSpPr>
            <p:nvPr/>
          </p:nvSpPr>
          <p:spPr bwMode="auto">
            <a:xfrm>
              <a:off x="1632" y="1728"/>
              <a:ext cx="1632" cy="0"/>
            </a:xfrm>
            <a:prstGeom prst="line">
              <a:avLst/>
            </a:prstGeom>
            <a:noFill/>
            <a:ln w="28575">
              <a:solidFill>
                <a:schemeClr val="tx1"/>
              </a:solidFill>
              <a:round/>
              <a:headEnd type="none" w="sm" len="sm"/>
              <a:tailEnd type="none" w="lg" len="lg"/>
            </a:ln>
            <a:effectLst/>
          </p:spPr>
          <p:txBody>
            <a:bodyPr wrap="none" lIns="0" tIns="0" rIns="0" bIns="0" anchor="ctr">
              <a:spAutoFit/>
            </a:bodyPr>
            <a:lstStyle/>
            <a:p>
              <a:endParaRPr lang="en-US"/>
            </a:p>
          </p:txBody>
        </p:sp>
        <p:sp>
          <p:nvSpPr>
            <p:cNvPr id="440325" name="Line 5"/>
            <p:cNvSpPr>
              <a:spLocks noChangeShapeType="1"/>
            </p:cNvSpPr>
            <p:nvPr/>
          </p:nvSpPr>
          <p:spPr bwMode="auto">
            <a:xfrm>
              <a:off x="1632" y="1166"/>
              <a:ext cx="1632" cy="0"/>
            </a:xfrm>
            <a:prstGeom prst="line">
              <a:avLst/>
            </a:prstGeom>
            <a:noFill/>
            <a:ln w="28575">
              <a:solidFill>
                <a:schemeClr val="tx1"/>
              </a:solidFill>
              <a:round/>
              <a:headEnd type="none" w="sm" len="sm"/>
              <a:tailEnd type="none" w="lg" len="lg"/>
            </a:ln>
            <a:effectLst/>
          </p:spPr>
          <p:txBody>
            <a:bodyPr lIns="0" tIns="0" rIns="0" bIns="0" anchor="ctr">
              <a:spAutoFit/>
            </a:bodyPr>
            <a:lstStyle/>
            <a:p>
              <a:endParaRPr lang="en-US"/>
            </a:p>
          </p:txBody>
        </p:sp>
        <p:sp>
          <p:nvSpPr>
            <p:cNvPr id="440326" name="Text Box 6"/>
            <p:cNvSpPr txBox="1">
              <a:spLocks noChangeArrowheads="1"/>
            </p:cNvSpPr>
            <p:nvPr/>
          </p:nvSpPr>
          <p:spPr bwMode="auto">
            <a:xfrm>
              <a:off x="2036" y="923"/>
              <a:ext cx="828" cy="192"/>
            </a:xfrm>
            <a:prstGeom prst="rect">
              <a:avLst/>
            </a:prstGeom>
            <a:noFill/>
            <a:ln w="28575">
              <a:noFill/>
              <a:miter lim="800000"/>
              <a:headEnd type="none" w="sm" len="sm"/>
              <a:tailEnd type="none" w="lg" len="lg"/>
            </a:ln>
            <a:effectLst/>
          </p:spPr>
          <p:txBody>
            <a:bodyPr wrap="none" lIns="0" tIns="0" rIns="0" bIns="0">
              <a:spAutoFit/>
            </a:bodyPr>
            <a:lstStyle/>
            <a:p>
              <a:pPr algn="ctr"/>
              <a:r>
                <a:rPr lang="en-US" altLang="zh-CN" sz="2000">
                  <a:ea typeface="宋体" panose="02010600030101010101" pitchFamily="2" charset="-122"/>
                </a:rPr>
                <a:t>ClassName</a:t>
              </a:r>
              <a:endParaRPr lang="en-US" altLang="zh-CN" sz="2000">
                <a:ea typeface="宋体" panose="02010600030101010101" pitchFamily="2" charset="-122"/>
              </a:endParaRPr>
            </a:p>
          </p:txBody>
        </p:sp>
        <p:sp>
          <p:nvSpPr>
            <p:cNvPr id="440327" name="Text Box 7"/>
            <p:cNvSpPr txBox="1">
              <a:spLocks noChangeArrowheads="1"/>
            </p:cNvSpPr>
            <p:nvPr/>
          </p:nvSpPr>
          <p:spPr bwMode="auto">
            <a:xfrm>
              <a:off x="2074" y="780"/>
              <a:ext cx="781" cy="134"/>
            </a:xfrm>
            <a:prstGeom prst="rect">
              <a:avLst/>
            </a:prstGeom>
            <a:noFill/>
            <a:ln w="28575">
              <a:noFill/>
              <a:miter lim="800000"/>
              <a:headEnd type="none" w="sm" len="sm"/>
              <a:tailEnd type="none" w="lg" len="lg"/>
            </a:ln>
            <a:effectLst/>
          </p:spPr>
          <p:txBody>
            <a:bodyPr wrap="none" lIns="0" tIns="0" rIns="0" bIns="0">
              <a:spAutoFit/>
            </a:bodyPr>
            <a:lstStyle/>
            <a:p>
              <a:pPr algn="ctr"/>
              <a:r>
                <a:rPr lang="en-US" altLang="zh-CN" sz="1400">
                  <a:ea typeface="宋体" panose="02010600030101010101" pitchFamily="2" charset="-122"/>
                </a:rPr>
                <a:t>&lt;&lt;stereotype&gt;&gt;</a:t>
              </a:r>
              <a:endParaRPr lang="en-US" altLang="zh-CN" sz="1200">
                <a:ea typeface="宋体" panose="02010600030101010101" pitchFamily="2" charset="-122"/>
              </a:endParaRPr>
            </a:p>
          </p:txBody>
        </p:sp>
        <p:sp>
          <p:nvSpPr>
            <p:cNvPr id="440328" name="Text Box 8"/>
            <p:cNvSpPr txBox="1">
              <a:spLocks noChangeArrowheads="1"/>
            </p:cNvSpPr>
            <p:nvPr/>
          </p:nvSpPr>
          <p:spPr bwMode="auto">
            <a:xfrm>
              <a:off x="1680" y="1199"/>
              <a:ext cx="1513" cy="616"/>
            </a:xfrm>
            <a:prstGeom prst="rect">
              <a:avLst/>
            </a:prstGeom>
            <a:noFill/>
            <a:ln w="28575">
              <a:noFill/>
              <a:miter lim="800000"/>
              <a:headEnd type="none" w="sm" len="sm"/>
              <a:tailEnd type="none" w="lg" len="lg"/>
            </a:ln>
            <a:effectLst/>
          </p:spPr>
          <p:txBody>
            <a:bodyPr wrap="none" lIns="0" tIns="0" rIns="0" bIns="0">
              <a:spAutoFit/>
            </a:bodyPr>
            <a:lstStyle/>
            <a:p>
              <a:r>
                <a:rPr lang="en-US" altLang="zh-CN" sz="1600">
                  <a:ea typeface="宋体" panose="02010600030101010101" pitchFamily="2" charset="-122"/>
                </a:rPr>
                <a:t>Attribute : Type = InitValue</a:t>
              </a:r>
              <a:endParaRPr lang="en-US" altLang="zh-CN" sz="1600">
                <a:ea typeface="宋体" panose="02010600030101010101" pitchFamily="2" charset="-122"/>
              </a:endParaRPr>
            </a:p>
            <a:p>
              <a:r>
                <a:rPr lang="en-US" altLang="zh-CN" sz="1600">
                  <a:ea typeface="宋体" panose="02010600030101010101" pitchFamily="2" charset="-122"/>
                </a:rPr>
                <a:t>Attribute : Type = InitValue</a:t>
              </a:r>
              <a:endParaRPr lang="en-US" altLang="zh-CN" sz="1600">
                <a:ea typeface="宋体" panose="02010600030101010101" pitchFamily="2" charset="-122"/>
              </a:endParaRPr>
            </a:p>
            <a:p>
              <a:r>
                <a:rPr lang="en-US" altLang="zh-CN" sz="1600">
                  <a:ea typeface="宋体" panose="02010600030101010101" pitchFamily="2" charset="-122"/>
                </a:rPr>
                <a:t>Attribute : Type = InitValue</a:t>
              </a:r>
              <a:endParaRPr lang="en-US" altLang="zh-CN" sz="1600">
                <a:ea typeface="宋体" panose="02010600030101010101" pitchFamily="2" charset="-122"/>
              </a:endParaRPr>
            </a:p>
            <a:p>
              <a:endParaRPr lang="zh-CN" altLang="en-US" sz="1600">
                <a:ea typeface="宋体" panose="02010600030101010101" pitchFamily="2" charset="-122"/>
              </a:endParaRPr>
            </a:p>
          </p:txBody>
        </p:sp>
      </p:grpSp>
      <p:sp>
        <p:nvSpPr>
          <p:cNvPr id="440337" name="Text Box 17"/>
          <p:cNvSpPr txBox="1">
            <a:spLocks noChangeArrowheads="1"/>
          </p:cNvSpPr>
          <p:nvPr/>
        </p:nvSpPr>
        <p:spPr bwMode="auto">
          <a:xfrm>
            <a:off x="1857375" y="4397375"/>
            <a:ext cx="1231900" cy="366713"/>
          </a:xfrm>
          <a:prstGeom prst="rect">
            <a:avLst/>
          </a:prstGeom>
          <a:noFill/>
          <a:ln w="12700">
            <a:noFill/>
            <a:miter lim="800000"/>
            <a:headEnd type="none" w="sm" len="sm"/>
            <a:tailEnd type="none" w="lg" len="lg"/>
          </a:ln>
          <a:effectLst/>
        </p:spPr>
        <p:txBody>
          <a:bodyPr>
            <a:spAutoFit/>
          </a:bodyPr>
          <a:lstStyle/>
          <a:p>
            <a:pPr algn="ctr">
              <a:spcBef>
                <a:spcPct val="50000"/>
              </a:spcBef>
            </a:pPr>
            <a:r>
              <a:rPr lang="en-US" altLang="zh-CN" sz="1800" i="1">
                <a:solidFill>
                  <a:srgbClr val="FFFF99"/>
                </a:solidFill>
                <a:ea typeface="宋体" panose="02010600030101010101" pitchFamily="2" charset="-122"/>
              </a:rPr>
              <a:t>attribute</a:t>
            </a:r>
            <a:endParaRPr lang="en-US" altLang="zh-CN" sz="1800" i="1">
              <a:solidFill>
                <a:srgbClr val="FFFF99"/>
              </a:solidFill>
              <a:ea typeface="宋体" panose="02010600030101010101" pitchFamily="2" charset="-122"/>
            </a:endParaRPr>
          </a:p>
        </p:txBody>
      </p:sp>
      <p:sp>
        <p:nvSpPr>
          <p:cNvPr id="440339" name="Text Box 19"/>
          <p:cNvSpPr txBox="1">
            <a:spLocks noChangeArrowheads="1"/>
          </p:cNvSpPr>
          <p:nvPr/>
        </p:nvSpPr>
        <p:spPr bwMode="auto">
          <a:xfrm>
            <a:off x="719138" y="5842000"/>
            <a:ext cx="7864475" cy="473075"/>
          </a:xfrm>
          <a:prstGeom prst="rect">
            <a:avLst/>
          </a:prstGeom>
          <a:noFill/>
          <a:ln w="9525">
            <a:noFill/>
            <a:miter lim="800000"/>
          </a:ln>
          <a:effectLst/>
        </p:spPr>
        <p:txBody>
          <a:bodyPr lIns="107950" tIns="53975" rIns="107950" bIns="53975">
            <a:spAutoFit/>
          </a:bodyPr>
          <a:lstStyle/>
          <a:p>
            <a:pPr algn="ctr">
              <a:spcBef>
                <a:spcPct val="50000"/>
              </a:spcBef>
            </a:pPr>
            <a:r>
              <a:rPr lang="en-US" altLang="zh-CN" sz="2400">
                <a:solidFill>
                  <a:srgbClr val="33CCFF"/>
                </a:solidFill>
                <a:ea typeface="宋体" panose="02010600030101010101" pitchFamily="2" charset="-122"/>
              </a:rPr>
              <a:t>In analysis, do not spend time on attribute signatures.</a:t>
            </a:r>
            <a:endParaRPr lang="en-US" altLang="zh-CN" sz="2400">
              <a:solidFill>
                <a:srgbClr val="33CCFF"/>
              </a:solidFill>
              <a:ea typeface="宋体" panose="02010600030101010101" pitchFamily="2" charset="-122"/>
            </a:endParaRPr>
          </a:p>
        </p:txBody>
      </p:sp>
      <p:sp>
        <p:nvSpPr>
          <p:cNvPr id="440340" name="Rectangle 20"/>
          <p:cNvSpPr>
            <a:spLocks noGrp="1" noChangeArrowheads="1"/>
          </p:cNvSpPr>
          <p:nvPr>
            <p:ph type="title"/>
          </p:nvPr>
        </p:nvSpPr>
        <p:spPr/>
        <p:txBody>
          <a:bodyPr/>
          <a:lstStyle/>
          <a:p>
            <a:r>
              <a:rPr lang="en-US" altLang="zh-CN">
                <a:ea typeface="宋体" panose="02010600030101010101" pitchFamily="2" charset="-122"/>
              </a:rPr>
              <a:t>Review: What Is an Attribute?</a:t>
            </a:r>
            <a:endParaRPr lang="en-US" altLang="zh-CN">
              <a:ea typeface="宋体" panose="02010600030101010101" pitchFamily="2" charset="-122"/>
            </a:endParaRPr>
          </a:p>
        </p:txBody>
      </p:sp>
      <p:grpSp>
        <p:nvGrpSpPr>
          <p:cNvPr id="440354" name="Group 34"/>
          <p:cNvGrpSpPr/>
          <p:nvPr/>
        </p:nvGrpSpPr>
        <p:grpSpPr bwMode="auto">
          <a:xfrm>
            <a:off x="3330575" y="3287713"/>
            <a:ext cx="2305050" cy="2286000"/>
            <a:chOff x="1690" y="2413"/>
            <a:chExt cx="1452" cy="1440"/>
          </a:xfrm>
        </p:grpSpPr>
        <p:sp>
          <p:nvSpPr>
            <p:cNvPr id="440344" name="Rectangle 24"/>
            <p:cNvSpPr>
              <a:spLocks noChangeArrowheads="1"/>
            </p:cNvSpPr>
            <p:nvPr/>
          </p:nvSpPr>
          <p:spPr bwMode="auto">
            <a:xfrm>
              <a:off x="1690" y="2417"/>
              <a:ext cx="1452" cy="1436"/>
            </a:xfrm>
            <a:prstGeom prst="rect">
              <a:avLst/>
            </a:prstGeom>
            <a:solidFill>
              <a:srgbClr val="FFFFCC"/>
            </a:solidFill>
            <a:ln w="0">
              <a:solidFill>
                <a:srgbClr val="990033"/>
              </a:solidFill>
              <a:miter lim="800000"/>
            </a:ln>
          </p:spPr>
          <p:txBody>
            <a:bodyPr/>
            <a:lstStyle/>
            <a:p>
              <a:endParaRPr lang="en-US"/>
            </a:p>
          </p:txBody>
        </p:sp>
        <p:sp>
          <p:nvSpPr>
            <p:cNvPr id="440345" name="Rectangle 25"/>
            <p:cNvSpPr>
              <a:spLocks noChangeArrowheads="1"/>
            </p:cNvSpPr>
            <p:nvPr/>
          </p:nvSpPr>
          <p:spPr bwMode="auto">
            <a:xfrm>
              <a:off x="1952" y="2560"/>
              <a:ext cx="868" cy="154"/>
            </a:xfrm>
            <a:prstGeom prst="rect">
              <a:avLst/>
            </a:prstGeom>
            <a:noFill/>
            <a:ln w="9525">
              <a:noFill/>
              <a:miter lim="800000"/>
            </a:ln>
          </p:spPr>
          <p:txBody>
            <a:bodyPr wrap="none" lIns="0" tIns="0" rIns="0" bIns="0">
              <a:spAutoFit/>
            </a:bodyPr>
            <a:lstStyle/>
            <a:p>
              <a:r>
                <a:rPr lang="en-US" altLang="zh-CN" sz="1600">
                  <a:solidFill>
                    <a:srgbClr val="000000"/>
                  </a:solidFill>
                  <a:ea typeface="宋体" panose="02010600030101010101" pitchFamily="2" charset="-122"/>
                </a:rPr>
                <a:t>CourseOffering</a:t>
              </a:r>
              <a:endParaRPr lang="en-US" altLang="zh-CN" sz="1600">
                <a:ea typeface="宋体" panose="02010600030101010101" pitchFamily="2" charset="-122"/>
              </a:endParaRPr>
            </a:p>
          </p:txBody>
        </p:sp>
        <p:sp>
          <p:nvSpPr>
            <p:cNvPr id="440346" name="Rectangle 26"/>
            <p:cNvSpPr>
              <a:spLocks noChangeArrowheads="1"/>
            </p:cNvSpPr>
            <p:nvPr/>
          </p:nvSpPr>
          <p:spPr bwMode="auto">
            <a:xfrm>
              <a:off x="1690" y="2798"/>
              <a:ext cx="1452" cy="1055"/>
            </a:xfrm>
            <a:prstGeom prst="rect">
              <a:avLst/>
            </a:prstGeom>
            <a:noFill/>
            <a:ln w="0">
              <a:solidFill>
                <a:srgbClr val="990033"/>
              </a:solidFill>
              <a:miter lim="800000"/>
            </a:ln>
          </p:spPr>
          <p:txBody>
            <a:bodyPr/>
            <a:lstStyle/>
            <a:p>
              <a:endParaRPr lang="en-US"/>
            </a:p>
          </p:txBody>
        </p:sp>
        <p:sp>
          <p:nvSpPr>
            <p:cNvPr id="440347" name="Rectangle 27"/>
            <p:cNvSpPr>
              <a:spLocks noChangeArrowheads="1"/>
            </p:cNvSpPr>
            <p:nvPr/>
          </p:nvSpPr>
          <p:spPr bwMode="auto">
            <a:xfrm>
              <a:off x="1690" y="3701"/>
              <a:ext cx="1452" cy="152"/>
            </a:xfrm>
            <a:prstGeom prst="rect">
              <a:avLst/>
            </a:prstGeom>
            <a:noFill/>
            <a:ln w="0">
              <a:solidFill>
                <a:srgbClr val="990033"/>
              </a:solidFill>
              <a:miter lim="800000"/>
            </a:ln>
          </p:spPr>
          <p:txBody>
            <a:bodyPr/>
            <a:lstStyle/>
            <a:p>
              <a:endParaRPr lang="en-US"/>
            </a:p>
          </p:txBody>
        </p:sp>
        <p:sp>
          <p:nvSpPr>
            <p:cNvPr id="440348" name="Rectangle 28"/>
            <p:cNvSpPr>
              <a:spLocks noChangeArrowheads="1"/>
            </p:cNvSpPr>
            <p:nvPr/>
          </p:nvSpPr>
          <p:spPr bwMode="auto">
            <a:xfrm>
              <a:off x="1722" y="2820"/>
              <a:ext cx="1326" cy="154"/>
            </a:xfrm>
            <a:prstGeom prst="rect">
              <a:avLst/>
            </a:prstGeom>
            <a:noFill/>
            <a:ln w="9525">
              <a:noFill/>
              <a:miter lim="800000"/>
            </a:ln>
          </p:spPr>
          <p:txBody>
            <a:bodyPr wrap="none" lIns="0" tIns="0" rIns="0" bIns="0">
              <a:spAutoFit/>
            </a:bodyPr>
            <a:lstStyle/>
            <a:p>
              <a:r>
                <a:rPr lang="en-US" altLang="zh-CN" sz="1600">
                  <a:solidFill>
                    <a:srgbClr val="000000"/>
                  </a:solidFill>
                  <a:ea typeface="宋体" panose="02010600030101010101" pitchFamily="2" charset="-122"/>
                </a:rPr>
                <a:t>number : String = "100"</a:t>
              </a:r>
              <a:endParaRPr lang="en-US" altLang="zh-CN" sz="1600">
                <a:ea typeface="宋体" panose="02010600030101010101" pitchFamily="2" charset="-122"/>
              </a:endParaRPr>
            </a:p>
          </p:txBody>
        </p:sp>
        <p:sp>
          <p:nvSpPr>
            <p:cNvPr id="440349" name="Rectangle 29"/>
            <p:cNvSpPr>
              <a:spLocks noChangeArrowheads="1"/>
            </p:cNvSpPr>
            <p:nvPr/>
          </p:nvSpPr>
          <p:spPr bwMode="auto">
            <a:xfrm>
              <a:off x="1722" y="2983"/>
              <a:ext cx="926" cy="154"/>
            </a:xfrm>
            <a:prstGeom prst="rect">
              <a:avLst/>
            </a:prstGeom>
            <a:noFill/>
            <a:ln w="9525">
              <a:noFill/>
              <a:miter lim="800000"/>
            </a:ln>
          </p:spPr>
          <p:txBody>
            <a:bodyPr wrap="none" lIns="0" tIns="0" rIns="0" bIns="0">
              <a:spAutoFit/>
            </a:bodyPr>
            <a:lstStyle/>
            <a:p>
              <a:r>
                <a:rPr lang="en-US" altLang="zh-CN" sz="1600">
                  <a:solidFill>
                    <a:srgbClr val="000000"/>
                  </a:solidFill>
                  <a:ea typeface="宋体" panose="02010600030101010101" pitchFamily="2" charset="-122"/>
                </a:rPr>
                <a:t>startTime : Time</a:t>
              </a:r>
              <a:endParaRPr lang="en-US" altLang="zh-CN" sz="1600">
                <a:ea typeface="宋体" panose="02010600030101010101" pitchFamily="2" charset="-122"/>
              </a:endParaRPr>
            </a:p>
          </p:txBody>
        </p:sp>
        <p:sp>
          <p:nvSpPr>
            <p:cNvPr id="440350" name="Rectangle 30"/>
            <p:cNvSpPr>
              <a:spLocks noChangeArrowheads="1"/>
            </p:cNvSpPr>
            <p:nvPr/>
          </p:nvSpPr>
          <p:spPr bwMode="auto">
            <a:xfrm>
              <a:off x="1722" y="3146"/>
              <a:ext cx="889" cy="154"/>
            </a:xfrm>
            <a:prstGeom prst="rect">
              <a:avLst/>
            </a:prstGeom>
            <a:noFill/>
            <a:ln w="9525">
              <a:noFill/>
              <a:miter lim="800000"/>
            </a:ln>
          </p:spPr>
          <p:txBody>
            <a:bodyPr wrap="none" lIns="0" tIns="0" rIns="0" bIns="0">
              <a:spAutoFit/>
            </a:bodyPr>
            <a:lstStyle/>
            <a:p>
              <a:r>
                <a:rPr lang="en-US" altLang="zh-CN" sz="1600">
                  <a:solidFill>
                    <a:srgbClr val="000000"/>
                  </a:solidFill>
                  <a:ea typeface="宋体" panose="02010600030101010101" pitchFamily="2" charset="-122"/>
                </a:rPr>
                <a:t>endTime : Time</a:t>
              </a:r>
              <a:endParaRPr lang="en-US" altLang="zh-CN" sz="1600">
                <a:ea typeface="宋体" panose="02010600030101010101" pitchFamily="2" charset="-122"/>
              </a:endParaRPr>
            </a:p>
          </p:txBody>
        </p:sp>
        <p:sp>
          <p:nvSpPr>
            <p:cNvPr id="440351" name="Rectangle 31"/>
            <p:cNvSpPr>
              <a:spLocks noChangeArrowheads="1"/>
            </p:cNvSpPr>
            <p:nvPr/>
          </p:nvSpPr>
          <p:spPr bwMode="auto">
            <a:xfrm>
              <a:off x="1722" y="3309"/>
              <a:ext cx="712" cy="154"/>
            </a:xfrm>
            <a:prstGeom prst="rect">
              <a:avLst/>
            </a:prstGeom>
            <a:noFill/>
            <a:ln w="9525">
              <a:noFill/>
              <a:miter lim="800000"/>
            </a:ln>
          </p:spPr>
          <p:txBody>
            <a:bodyPr wrap="none" lIns="0" tIns="0" rIns="0" bIns="0">
              <a:spAutoFit/>
            </a:bodyPr>
            <a:lstStyle/>
            <a:p>
              <a:r>
                <a:rPr lang="en-US" altLang="zh-CN" sz="1600">
                  <a:solidFill>
                    <a:srgbClr val="000000"/>
                  </a:solidFill>
                  <a:ea typeface="宋体" panose="02010600030101010101" pitchFamily="2" charset="-122"/>
                </a:rPr>
                <a:t>days : Enum</a:t>
              </a:r>
              <a:endParaRPr lang="en-US" altLang="zh-CN" sz="1600">
                <a:ea typeface="宋体" panose="02010600030101010101" pitchFamily="2" charset="-122"/>
              </a:endParaRPr>
            </a:p>
          </p:txBody>
        </p:sp>
        <p:sp>
          <p:nvSpPr>
            <p:cNvPr id="440352" name="Rectangle 32"/>
            <p:cNvSpPr>
              <a:spLocks noChangeArrowheads="1"/>
            </p:cNvSpPr>
            <p:nvPr/>
          </p:nvSpPr>
          <p:spPr bwMode="auto">
            <a:xfrm>
              <a:off x="1722" y="3472"/>
              <a:ext cx="1005" cy="154"/>
            </a:xfrm>
            <a:prstGeom prst="rect">
              <a:avLst/>
            </a:prstGeom>
            <a:noFill/>
            <a:ln w="9525">
              <a:noFill/>
              <a:miter lim="800000"/>
            </a:ln>
          </p:spPr>
          <p:txBody>
            <a:bodyPr wrap="none" lIns="0" tIns="0" rIns="0" bIns="0">
              <a:spAutoFit/>
            </a:bodyPr>
            <a:lstStyle/>
            <a:p>
              <a:r>
                <a:rPr lang="en-US" altLang="zh-CN" sz="1600">
                  <a:solidFill>
                    <a:srgbClr val="000000"/>
                  </a:solidFill>
                  <a:ea typeface="宋体" panose="02010600030101010101" pitchFamily="2" charset="-122"/>
                </a:rPr>
                <a:t>numStudents : Int</a:t>
              </a:r>
              <a:endParaRPr lang="en-US" altLang="zh-CN" sz="1600">
                <a:ea typeface="宋体" panose="02010600030101010101" pitchFamily="2" charset="-122"/>
              </a:endParaRPr>
            </a:p>
          </p:txBody>
        </p:sp>
        <p:sp>
          <p:nvSpPr>
            <p:cNvPr id="440353" name="Rectangle 33"/>
            <p:cNvSpPr>
              <a:spLocks noChangeArrowheads="1"/>
            </p:cNvSpPr>
            <p:nvPr/>
          </p:nvSpPr>
          <p:spPr bwMode="auto">
            <a:xfrm>
              <a:off x="2105" y="2413"/>
              <a:ext cx="606" cy="154"/>
            </a:xfrm>
            <a:prstGeom prst="rect">
              <a:avLst/>
            </a:prstGeom>
            <a:noFill/>
            <a:ln w="9525">
              <a:noFill/>
              <a:miter lim="800000"/>
            </a:ln>
          </p:spPr>
          <p:txBody>
            <a:bodyPr wrap="none" lIns="0" tIns="0" rIns="0" bIns="0">
              <a:spAutoFit/>
            </a:bodyPr>
            <a:lstStyle/>
            <a:p>
              <a:r>
                <a:rPr lang="en-US" altLang="zh-CN" sz="1600">
                  <a:solidFill>
                    <a:srgbClr val="000000"/>
                  </a:solidFill>
                  <a:ea typeface="宋体" panose="02010600030101010101" pitchFamily="2" charset="-122"/>
                </a:rPr>
                <a:t>&lt;&lt;entity&gt;&gt;</a:t>
              </a:r>
              <a:endParaRPr lang="en-US" altLang="zh-CN" sz="1600">
                <a:ea typeface="宋体" panose="02010600030101010101" pitchFamily="2" charset="-122"/>
              </a:endParaRPr>
            </a:p>
          </p:txBody>
        </p:sp>
      </p:grpSp>
      <p:sp>
        <p:nvSpPr>
          <p:cNvPr id="440356" name="AutoShape 36"/>
          <p:cNvSpPr/>
          <p:nvPr/>
        </p:nvSpPr>
        <p:spPr bwMode="auto">
          <a:xfrm>
            <a:off x="2997200" y="3927475"/>
            <a:ext cx="241300" cy="1371600"/>
          </a:xfrm>
          <a:prstGeom prst="leftBrace">
            <a:avLst>
              <a:gd name="adj1" fmla="val 47368"/>
              <a:gd name="adj2" fmla="val 50000"/>
            </a:avLst>
          </a:prstGeom>
          <a:noFill/>
          <a:ln w="28575">
            <a:solidFill>
              <a:schemeClr val="hlink"/>
            </a:solidFill>
            <a:round/>
            <a:headEnd type="none" w="sm" len="sm"/>
          </a:ln>
          <a:effectLst/>
        </p:spPr>
        <p:txBody>
          <a:bodyPr wrap="none" lIns="107950" tIns="53975" rIns="107950" bIns="53975" anchor="ctr"/>
          <a:lstStyle/>
          <a:p>
            <a:endParaRPr lang="en-US"/>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2371" name="Rectangle 3"/>
          <p:cNvSpPr>
            <a:spLocks noGrp="1" noChangeArrowheads="1"/>
          </p:cNvSpPr>
          <p:nvPr>
            <p:ph idx="1"/>
          </p:nvPr>
        </p:nvSpPr>
        <p:spPr/>
        <p:txBody>
          <a:bodyPr>
            <a:normAutofit lnSpcReduction="20000"/>
          </a:bodyPr>
          <a:lstStyle/>
          <a:p>
            <a:r>
              <a:rPr lang="en-US" altLang="zh-CN">
                <a:ea typeface="宋体" panose="02010600030101010101" pitchFamily="2" charset="-122"/>
              </a:rPr>
              <a:t>Properties/characteristics of identified classes</a:t>
            </a:r>
            <a:endParaRPr lang="en-US" altLang="zh-CN">
              <a:ea typeface="宋体" panose="02010600030101010101" pitchFamily="2" charset="-122"/>
            </a:endParaRPr>
          </a:p>
          <a:p>
            <a:r>
              <a:rPr lang="en-US" altLang="zh-CN">
                <a:ea typeface="宋体" panose="02010600030101010101" pitchFamily="2" charset="-122"/>
              </a:rPr>
              <a:t>Information retained by identified classes</a:t>
            </a:r>
            <a:endParaRPr lang="en-US" altLang="zh-CN">
              <a:ea typeface="宋体" panose="02010600030101010101" pitchFamily="2" charset="-122"/>
            </a:endParaRPr>
          </a:p>
          <a:p>
            <a:r>
              <a:rPr lang="en-US" altLang="zh-CN">
                <a:ea typeface="宋体" panose="02010600030101010101" pitchFamily="2" charset="-122"/>
              </a:rPr>
              <a:t>“Nouns” that did not become classes </a:t>
            </a:r>
            <a:endParaRPr lang="en-US" altLang="zh-CN">
              <a:ea typeface="宋体" panose="02010600030101010101" pitchFamily="2" charset="-122"/>
            </a:endParaRPr>
          </a:p>
          <a:p>
            <a:pPr lvl="1"/>
            <a:r>
              <a:rPr lang="en-US" altLang="zh-CN">
                <a:ea typeface="宋体" panose="02010600030101010101" pitchFamily="2" charset="-122"/>
              </a:rPr>
              <a:t>Information whose value is the important thing</a:t>
            </a:r>
            <a:endParaRPr lang="en-US" altLang="zh-CN">
              <a:ea typeface="宋体" panose="02010600030101010101" pitchFamily="2" charset="-122"/>
            </a:endParaRPr>
          </a:p>
          <a:p>
            <a:pPr lvl="1"/>
            <a:r>
              <a:rPr lang="en-US" altLang="zh-CN">
                <a:ea typeface="宋体" panose="02010600030101010101" pitchFamily="2" charset="-122"/>
              </a:rPr>
              <a:t>Information that is uniquely "owned” by an object</a:t>
            </a:r>
            <a:endParaRPr lang="en-US" altLang="zh-CN">
              <a:ea typeface="宋体" panose="02010600030101010101" pitchFamily="2" charset="-122"/>
            </a:endParaRPr>
          </a:p>
          <a:p>
            <a:pPr lvl="1"/>
            <a:r>
              <a:rPr lang="en-US" altLang="zh-CN">
                <a:ea typeface="宋体" panose="02010600030101010101" pitchFamily="2" charset="-122"/>
              </a:rPr>
              <a:t>Information that has no behavior</a:t>
            </a:r>
            <a:endParaRPr lang="en-US" altLang="zh-CN">
              <a:ea typeface="宋体" panose="02010600030101010101" pitchFamily="2" charset="-122"/>
            </a:endParaRPr>
          </a:p>
          <a:p>
            <a:pPr lvl="1"/>
            <a:r>
              <a:rPr lang="zh-CN" altLang="en-US">
                <a:ea typeface="宋体" panose="02010600030101010101" pitchFamily="2" charset="-122"/>
              </a:rPr>
              <a:t>属性/识别类的特性</a:t>
            </a:r>
            <a:endParaRPr lang="zh-CN" altLang="en-US">
              <a:ea typeface="宋体" panose="02010600030101010101" pitchFamily="2" charset="-122"/>
            </a:endParaRPr>
          </a:p>
          <a:p>
            <a:pPr lvl="1"/>
            <a:r>
              <a:rPr lang="zh-CN" altLang="en-US">
                <a:ea typeface="宋体" panose="02010600030101010101" pitchFamily="2" charset="-122"/>
              </a:rPr>
              <a:t>被识别类保留的信息</a:t>
            </a:r>
            <a:endParaRPr lang="zh-CN" altLang="en-US">
              <a:ea typeface="宋体" panose="02010600030101010101" pitchFamily="2" charset="-122"/>
            </a:endParaRPr>
          </a:p>
          <a:p>
            <a:pPr lvl="1"/>
            <a:r>
              <a:rPr lang="zh-CN" altLang="en-US">
                <a:ea typeface="宋体" panose="02010600030101010101" pitchFamily="2" charset="-122"/>
              </a:rPr>
              <a:t>“名词”没有成为类</a:t>
            </a:r>
            <a:endParaRPr lang="zh-CN" altLang="en-US">
              <a:ea typeface="宋体" panose="02010600030101010101" pitchFamily="2" charset="-122"/>
            </a:endParaRPr>
          </a:p>
          <a:p>
            <a:pPr lvl="1"/>
            <a:r>
              <a:rPr lang="zh-CN" altLang="en-US">
                <a:ea typeface="宋体" panose="02010600030101010101" pitchFamily="2" charset="-122"/>
              </a:rPr>
              <a:t>价值是重要的信息</a:t>
            </a:r>
            <a:endParaRPr lang="zh-CN" altLang="en-US">
              <a:ea typeface="宋体" panose="02010600030101010101" pitchFamily="2" charset="-122"/>
            </a:endParaRPr>
          </a:p>
          <a:p>
            <a:pPr lvl="1"/>
            <a:r>
              <a:rPr lang="zh-CN" altLang="en-US">
                <a:ea typeface="宋体" panose="02010600030101010101" pitchFamily="2" charset="-122"/>
              </a:rPr>
              <a:t>对象唯一拥有的信息</a:t>
            </a:r>
            <a:endParaRPr lang="zh-CN" altLang="en-US">
              <a:ea typeface="宋体" panose="02010600030101010101" pitchFamily="2" charset="-122"/>
            </a:endParaRPr>
          </a:p>
          <a:p>
            <a:pPr lvl="1"/>
            <a:r>
              <a:rPr lang="zh-CN" altLang="en-US">
                <a:ea typeface="宋体" panose="02010600030101010101" pitchFamily="2" charset="-122"/>
              </a:rPr>
              <a:t>没有行为的信息</a:t>
            </a:r>
            <a:endParaRPr lang="zh-CN" altLang="en-US">
              <a:ea typeface="宋体" panose="02010600030101010101" pitchFamily="2" charset="-122"/>
            </a:endParaRPr>
          </a:p>
        </p:txBody>
      </p:sp>
      <p:sp>
        <p:nvSpPr>
          <p:cNvPr id="442370" name="Rectangle 2"/>
          <p:cNvSpPr>
            <a:spLocks noGrp="1" noChangeArrowheads="1"/>
          </p:cNvSpPr>
          <p:nvPr>
            <p:ph type="title"/>
          </p:nvPr>
        </p:nvSpPr>
        <p:spPr/>
        <p:txBody>
          <a:bodyPr/>
          <a:lstStyle/>
          <a:p>
            <a:r>
              <a:rPr lang="en-US" altLang="zh-CN">
                <a:ea typeface="宋体" panose="02010600030101010101" pitchFamily="2" charset="-122"/>
              </a:rPr>
              <a:t>Finding Attributes</a:t>
            </a:r>
            <a:endParaRPr lang="en-US" altLang="zh-CN">
              <a:ea typeface="宋体" panose="02010600030101010101" pitchFamily="2" charset="-122"/>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490" name="Freeform 74"/>
          <p:cNvSpPr/>
          <p:nvPr/>
        </p:nvSpPr>
        <p:spPr bwMode="auto">
          <a:xfrm>
            <a:off x="6653213" y="4127500"/>
            <a:ext cx="1209675" cy="1068388"/>
          </a:xfrm>
          <a:custGeom>
            <a:avLst/>
            <a:gdLst/>
            <a:ahLst/>
            <a:cxnLst>
              <a:cxn ang="0">
                <a:pos x="399" y="0"/>
              </a:cxn>
              <a:cxn ang="0">
                <a:pos x="794" y="0"/>
              </a:cxn>
              <a:cxn ang="0">
                <a:pos x="794" y="673"/>
              </a:cxn>
              <a:cxn ang="0">
                <a:pos x="0" y="673"/>
              </a:cxn>
              <a:cxn ang="0">
                <a:pos x="0" y="372"/>
              </a:cxn>
            </a:cxnLst>
            <a:rect l="0" t="0" r="r" b="b"/>
            <a:pathLst>
              <a:path w="794" h="673">
                <a:moveTo>
                  <a:pt x="399" y="0"/>
                </a:moveTo>
                <a:lnTo>
                  <a:pt x="794" y="0"/>
                </a:lnTo>
                <a:lnTo>
                  <a:pt x="794" y="673"/>
                </a:lnTo>
                <a:lnTo>
                  <a:pt x="0" y="673"/>
                </a:lnTo>
                <a:lnTo>
                  <a:pt x="0" y="372"/>
                </a:lnTo>
              </a:path>
            </a:pathLst>
          </a:custGeom>
          <a:noFill/>
          <a:ln w="28575" cap="flat" cmpd="sng">
            <a:solidFill>
              <a:schemeClr val="tx1"/>
            </a:solidFill>
            <a:prstDash val="solid"/>
            <a:round/>
            <a:headEnd type="none" w="sm" len="sm"/>
            <a:tailEnd type="arrow" w="med" len="med"/>
          </a:ln>
          <a:effectLst/>
        </p:spPr>
        <p:txBody>
          <a:bodyPr lIns="107950" tIns="53975" rIns="107950" bIns="53975"/>
          <a:lstStyle/>
          <a:p>
            <a:endParaRPr lang="en-US"/>
          </a:p>
        </p:txBody>
      </p:sp>
      <p:sp>
        <p:nvSpPr>
          <p:cNvPr id="444479" name="Line 63"/>
          <p:cNvSpPr>
            <a:spLocks noChangeShapeType="1"/>
          </p:cNvSpPr>
          <p:nvPr/>
        </p:nvSpPr>
        <p:spPr bwMode="auto">
          <a:xfrm>
            <a:off x="2454275" y="4114800"/>
            <a:ext cx="1498600" cy="1588"/>
          </a:xfrm>
          <a:prstGeom prst="line">
            <a:avLst/>
          </a:prstGeom>
          <a:noFill/>
          <a:ln w="28575">
            <a:solidFill>
              <a:schemeClr val="tx1"/>
            </a:solidFill>
            <a:round/>
          </a:ln>
        </p:spPr>
        <p:txBody>
          <a:bodyPr/>
          <a:lstStyle/>
          <a:p>
            <a:endParaRPr lang="en-US"/>
          </a:p>
        </p:txBody>
      </p:sp>
      <p:sp>
        <p:nvSpPr>
          <p:cNvPr id="444461" name="Rectangle 45"/>
          <p:cNvSpPr>
            <a:spLocks noGrp="1" noChangeArrowheads="1"/>
          </p:cNvSpPr>
          <p:nvPr>
            <p:ph idx="1"/>
          </p:nvPr>
        </p:nvSpPr>
        <p:spPr>
          <a:xfrm>
            <a:off x="361950" y="1052513"/>
            <a:ext cx="8489950" cy="2528887"/>
          </a:xfrm>
          <a:noFill/>
        </p:spPr>
        <p:txBody>
          <a:bodyPr>
            <a:normAutofit fontScale="90000" lnSpcReduction="10000"/>
          </a:bodyPr>
          <a:lstStyle/>
          <a:p>
            <a:pPr lvl="1" fontAlgn="t">
              <a:lnSpc>
                <a:spcPct val="80000"/>
              </a:lnSpc>
              <a:buClr>
                <a:srgbClr val="FFFF99"/>
              </a:buClr>
              <a:buFont typeface="Wingdings" panose="05000000000000000000" pitchFamily="2" charset="2"/>
              <a:buChar char="w"/>
            </a:pPr>
            <a:r>
              <a:rPr lang="en-US" altLang="zh-CN" sz="3200" dirty="0">
                <a:solidFill>
                  <a:srgbClr val="FF0000"/>
                </a:solidFill>
                <a:ea typeface="宋体" panose="02010600030101010101" pitchFamily="2" charset="-122"/>
              </a:rPr>
              <a:t>The semantic relationship between two or more classifiers that specifies connections among their instances </a:t>
            </a:r>
            <a:endParaRPr lang="en-US" altLang="zh-CN" sz="3200" dirty="0">
              <a:solidFill>
                <a:srgbClr val="FF0000"/>
              </a:solidFill>
              <a:ea typeface="宋体" panose="02010600030101010101" pitchFamily="2" charset="-122"/>
            </a:endParaRPr>
          </a:p>
          <a:p>
            <a:pPr lvl="1"/>
            <a:r>
              <a:rPr lang="en-US" altLang="zh-CN" dirty="0">
                <a:ea typeface="宋体" panose="02010600030101010101" pitchFamily="2" charset="-122"/>
              </a:rPr>
              <a:t>A structural relationship, specifying that objects of one thing are connected to objects of another</a:t>
            </a:r>
            <a:endParaRPr lang="en-US" altLang="zh-CN" dirty="0">
              <a:ea typeface="宋体" panose="02010600030101010101" pitchFamily="2" charset="-122"/>
            </a:endParaRPr>
          </a:p>
          <a:p>
            <a:pPr lvl="1"/>
            <a:r>
              <a:rPr lang="en-US" altLang="zh-CN" dirty="0">
                <a:ea typeface="宋体" panose="02010600030101010101" pitchFamily="2" charset="-122"/>
              </a:rPr>
              <a:t>两个或多个分类器之间的语义关系，它们指定实例之间的连接</a:t>
            </a:r>
            <a:endParaRPr lang="en-US" altLang="zh-CN" dirty="0">
              <a:ea typeface="宋体" panose="02010600030101010101" pitchFamily="2" charset="-122"/>
            </a:endParaRPr>
          </a:p>
          <a:p>
            <a:pPr lvl="1"/>
            <a:r>
              <a:rPr lang="en-US" altLang="zh-CN" dirty="0">
                <a:ea typeface="宋体" panose="02010600030101010101" pitchFamily="2" charset="-122"/>
              </a:rPr>
              <a:t>结构关系，指定一个事物的对象与另一事物的连接</a:t>
            </a:r>
            <a:endParaRPr lang="en-US" altLang="zh-CN" dirty="0">
              <a:ea typeface="宋体" panose="02010600030101010101" pitchFamily="2" charset="-122"/>
            </a:endParaRPr>
          </a:p>
        </p:txBody>
      </p:sp>
      <p:sp>
        <p:nvSpPr>
          <p:cNvPr id="444460" name="Rectangle 44"/>
          <p:cNvSpPr>
            <a:spLocks noGrp="1" noChangeArrowheads="1"/>
          </p:cNvSpPr>
          <p:nvPr>
            <p:ph type="title"/>
          </p:nvPr>
        </p:nvSpPr>
        <p:spPr>
          <a:noFill/>
        </p:spPr>
        <p:txBody>
          <a:bodyPr/>
          <a:lstStyle/>
          <a:p>
            <a:r>
              <a:rPr lang="en-US" altLang="zh-CN" dirty="0">
                <a:ea typeface="宋体" panose="02010600030101010101" pitchFamily="2" charset="-122"/>
              </a:rPr>
              <a:t>Review: What Is an Association?</a:t>
            </a:r>
            <a:endParaRPr lang="en-US" altLang="zh-CN" dirty="0">
              <a:ea typeface="宋体" panose="02010600030101010101" pitchFamily="2" charset="-122"/>
            </a:endParaRPr>
          </a:p>
        </p:txBody>
      </p:sp>
      <p:sp>
        <p:nvSpPr>
          <p:cNvPr id="444462" name="Rectangle 46"/>
          <p:cNvSpPr>
            <a:spLocks noChangeArrowheads="1"/>
          </p:cNvSpPr>
          <p:nvPr/>
        </p:nvSpPr>
        <p:spPr bwMode="auto">
          <a:xfrm>
            <a:off x="6056313" y="3529013"/>
            <a:ext cx="1250950" cy="1169987"/>
          </a:xfrm>
          <a:prstGeom prst="rect">
            <a:avLst/>
          </a:prstGeom>
          <a:solidFill>
            <a:srgbClr val="FFFFCC"/>
          </a:solidFill>
          <a:ln w="0">
            <a:solidFill>
              <a:srgbClr val="990033"/>
            </a:solidFill>
            <a:miter lim="800000"/>
          </a:ln>
        </p:spPr>
        <p:txBody>
          <a:bodyPr/>
          <a:lstStyle/>
          <a:p>
            <a:endParaRPr lang="en-US"/>
          </a:p>
        </p:txBody>
      </p:sp>
      <p:sp>
        <p:nvSpPr>
          <p:cNvPr id="444463" name="Rectangle 47"/>
          <p:cNvSpPr>
            <a:spLocks noChangeArrowheads="1"/>
          </p:cNvSpPr>
          <p:nvPr/>
        </p:nvSpPr>
        <p:spPr bwMode="auto">
          <a:xfrm>
            <a:off x="6281738" y="3805238"/>
            <a:ext cx="781050" cy="288925"/>
          </a:xfrm>
          <a:prstGeom prst="rect">
            <a:avLst/>
          </a:prstGeom>
          <a:noFill/>
          <a:ln w="9525">
            <a:noFill/>
            <a:miter lim="800000"/>
          </a:ln>
        </p:spPr>
        <p:txBody>
          <a:bodyPr wrap="none" lIns="0" tIns="0" rIns="0" bIns="0">
            <a:spAutoFit/>
          </a:bodyPr>
          <a:lstStyle/>
          <a:p>
            <a:r>
              <a:rPr lang="en-US" altLang="zh-CN" sz="1900">
                <a:solidFill>
                  <a:srgbClr val="000000"/>
                </a:solidFill>
                <a:ea typeface="宋体" panose="02010600030101010101" pitchFamily="2" charset="-122"/>
              </a:rPr>
              <a:t>Course</a:t>
            </a:r>
            <a:endParaRPr lang="en-US" altLang="zh-CN">
              <a:ea typeface="宋体" panose="02010600030101010101" pitchFamily="2" charset="-122"/>
            </a:endParaRPr>
          </a:p>
        </p:txBody>
      </p:sp>
      <p:sp>
        <p:nvSpPr>
          <p:cNvPr id="444464" name="Rectangle 48"/>
          <p:cNvSpPr>
            <a:spLocks noChangeArrowheads="1"/>
          </p:cNvSpPr>
          <p:nvPr/>
        </p:nvSpPr>
        <p:spPr bwMode="auto">
          <a:xfrm>
            <a:off x="6056313" y="4181475"/>
            <a:ext cx="1250950" cy="517525"/>
          </a:xfrm>
          <a:prstGeom prst="rect">
            <a:avLst/>
          </a:prstGeom>
          <a:noFill/>
          <a:ln w="0">
            <a:solidFill>
              <a:srgbClr val="990033"/>
            </a:solidFill>
            <a:miter lim="800000"/>
          </a:ln>
        </p:spPr>
        <p:txBody>
          <a:bodyPr/>
          <a:lstStyle/>
          <a:p>
            <a:endParaRPr lang="en-US"/>
          </a:p>
        </p:txBody>
      </p:sp>
      <p:sp>
        <p:nvSpPr>
          <p:cNvPr id="444465" name="Rectangle 49"/>
          <p:cNvSpPr>
            <a:spLocks noChangeArrowheads="1"/>
          </p:cNvSpPr>
          <p:nvPr/>
        </p:nvSpPr>
        <p:spPr bwMode="auto">
          <a:xfrm>
            <a:off x="6056313" y="4343400"/>
            <a:ext cx="1250950" cy="355600"/>
          </a:xfrm>
          <a:prstGeom prst="rect">
            <a:avLst/>
          </a:prstGeom>
          <a:noFill/>
          <a:ln w="0">
            <a:solidFill>
              <a:srgbClr val="990033"/>
            </a:solidFill>
            <a:miter lim="800000"/>
          </a:ln>
        </p:spPr>
        <p:txBody>
          <a:bodyPr/>
          <a:lstStyle/>
          <a:p>
            <a:endParaRPr lang="en-US"/>
          </a:p>
        </p:txBody>
      </p:sp>
      <p:sp>
        <p:nvSpPr>
          <p:cNvPr id="444466" name="Rectangle 50"/>
          <p:cNvSpPr>
            <a:spLocks noChangeArrowheads="1"/>
          </p:cNvSpPr>
          <p:nvPr/>
        </p:nvSpPr>
        <p:spPr bwMode="auto">
          <a:xfrm>
            <a:off x="6138863" y="3521075"/>
            <a:ext cx="1143000" cy="288925"/>
          </a:xfrm>
          <a:prstGeom prst="rect">
            <a:avLst/>
          </a:prstGeom>
          <a:noFill/>
          <a:ln w="9525">
            <a:noFill/>
            <a:miter lim="800000"/>
          </a:ln>
        </p:spPr>
        <p:txBody>
          <a:bodyPr wrap="none" lIns="0" tIns="0" rIns="0" bIns="0">
            <a:spAutoFit/>
          </a:bodyPr>
          <a:lstStyle/>
          <a:p>
            <a:pPr algn="ctr"/>
            <a:r>
              <a:rPr lang="en-US" altLang="zh-CN" sz="1900">
                <a:solidFill>
                  <a:srgbClr val="000000"/>
                </a:solidFill>
                <a:ea typeface="宋体" panose="02010600030101010101" pitchFamily="2" charset="-122"/>
              </a:rPr>
              <a:t>&lt;&lt;entity&gt;&gt;</a:t>
            </a:r>
            <a:endParaRPr lang="en-US" altLang="zh-CN">
              <a:ea typeface="宋体" panose="02010600030101010101" pitchFamily="2" charset="-122"/>
            </a:endParaRPr>
          </a:p>
        </p:txBody>
      </p:sp>
      <p:sp>
        <p:nvSpPr>
          <p:cNvPr id="444469" name="Rectangle 53"/>
          <p:cNvSpPr>
            <a:spLocks noChangeArrowheads="1"/>
          </p:cNvSpPr>
          <p:nvPr/>
        </p:nvSpPr>
        <p:spPr bwMode="auto">
          <a:xfrm>
            <a:off x="1587500" y="3529013"/>
            <a:ext cx="1249363" cy="1169987"/>
          </a:xfrm>
          <a:prstGeom prst="rect">
            <a:avLst/>
          </a:prstGeom>
          <a:solidFill>
            <a:srgbClr val="FFFFCC"/>
          </a:solidFill>
          <a:ln w="0">
            <a:solidFill>
              <a:srgbClr val="990033"/>
            </a:solidFill>
            <a:miter lim="800000"/>
          </a:ln>
        </p:spPr>
        <p:txBody>
          <a:bodyPr/>
          <a:lstStyle/>
          <a:p>
            <a:endParaRPr lang="en-US"/>
          </a:p>
        </p:txBody>
      </p:sp>
      <p:sp>
        <p:nvSpPr>
          <p:cNvPr id="444470" name="Rectangle 54"/>
          <p:cNvSpPr>
            <a:spLocks noChangeArrowheads="1"/>
          </p:cNvSpPr>
          <p:nvPr/>
        </p:nvSpPr>
        <p:spPr bwMode="auto">
          <a:xfrm>
            <a:off x="1671638" y="3805238"/>
            <a:ext cx="1055687" cy="288925"/>
          </a:xfrm>
          <a:prstGeom prst="rect">
            <a:avLst/>
          </a:prstGeom>
          <a:noFill/>
          <a:ln w="9525">
            <a:noFill/>
            <a:miter lim="800000"/>
          </a:ln>
        </p:spPr>
        <p:txBody>
          <a:bodyPr lIns="0" tIns="0" rIns="0" bIns="0">
            <a:spAutoFit/>
          </a:bodyPr>
          <a:lstStyle/>
          <a:p>
            <a:pPr algn="ctr"/>
            <a:r>
              <a:rPr lang="en-US" altLang="zh-CN" sz="1900">
                <a:solidFill>
                  <a:srgbClr val="000000"/>
                </a:solidFill>
                <a:ea typeface="宋体" panose="02010600030101010101" pitchFamily="2" charset="-122"/>
              </a:rPr>
              <a:t>Student</a:t>
            </a:r>
            <a:endParaRPr lang="en-US" altLang="zh-CN">
              <a:ea typeface="宋体" panose="02010600030101010101" pitchFamily="2" charset="-122"/>
            </a:endParaRPr>
          </a:p>
        </p:txBody>
      </p:sp>
      <p:sp>
        <p:nvSpPr>
          <p:cNvPr id="444471" name="Rectangle 55"/>
          <p:cNvSpPr>
            <a:spLocks noChangeArrowheads="1"/>
          </p:cNvSpPr>
          <p:nvPr/>
        </p:nvSpPr>
        <p:spPr bwMode="auto">
          <a:xfrm>
            <a:off x="1587500" y="4181475"/>
            <a:ext cx="1249363" cy="517525"/>
          </a:xfrm>
          <a:prstGeom prst="rect">
            <a:avLst/>
          </a:prstGeom>
          <a:noFill/>
          <a:ln w="0">
            <a:solidFill>
              <a:srgbClr val="990033"/>
            </a:solidFill>
            <a:miter lim="800000"/>
          </a:ln>
        </p:spPr>
        <p:txBody>
          <a:bodyPr/>
          <a:lstStyle/>
          <a:p>
            <a:endParaRPr lang="en-US"/>
          </a:p>
        </p:txBody>
      </p:sp>
      <p:sp>
        <p:nvSpPr>
          <p:cNvPr id="444472" name="Rectangle 56"/>
          <p:cNvSpPr>
            <a:spLocks noChangeArrowheads="1"/>
          </p:cNvSpPr>
          <p:nvPr/>
        </p:nvSpPr>
        <p:spPr bwMode="auto">
          <a:xfrm>
            <a:off x="1587500" y="4343400"/>
            <a:ext cx="1249363" cy="355600"/>
          </a:xfrm>
          <a:prstGeom prst="rect">
            <a:avLst/>
          </a:prstGeom>
          <a:noFill/>
          <a:ln w="0">
            <a:solidFill>
              <a:srgbClr val="990033"/>
            </a:solidFill>
            <a:miter lim="800000"/>
          </a:ln>
        </p:spPr>
        <p:txBody>
          <a:bodyPr/>
          <a:lstStyle/>
          <a:p>
            <a:endParaRPr lang="en-US"/>
          </a:p>
        </p:txBody>
      </p:sp>
      <p:sp>
        <p:nvSpPr>
          <p:cNvPr id="444473" name="Rectangle 57"/>
          <p:cNvSpPr>
            <a:spLocks noChangeArrowheads="1"/>
          </p:cNvSpPr>
          <p:nvPr/>
        </p:nvSpPr>
        <p:spPr bwMode="auto">
          <a:xfrm>
            <a:off x="1655763" y="3521075"/>
            <a:ext cx="1143000" cy="288925"/>
          </a:xfrm>
          <a:prstGeom prst="rect">
            <a:avLst/>
          </a:prstGeom>
          <a:noFill/>
          <a:ln w="9525">
            <a:noFill/>
            <a:miter lim="800000"/>
          </a:ln>
        </p:spPr>
        <p:txBody>
          <a:bodyPr wrap="none" lIns="0" tIns="0" rIns="0" bIns="0">
            <a:spAutoFit/>
          </a:bodyPr>
          <a:lstStyle/>
          <a:p>
            <a:pPr algn="ctr"/>
            <a:r>
              <a:rPr lang="en-US" altLang="zh-CN" sz="1900">
                <a:solidFill>
                  <a:srgbClr val="000000"/>
                </a:solidFill>
                <a:ea typeface="宋体" panose="02010600030101010101" pitchFamily="2" charset="-122"/>
              </a:rPr>
              <a:t>&lt;&lt;entity&gt;&gt;</a:t>
            </a:r>
            <a:endParaRPr lang="en-US" altLang="zh-CN">
              <a:ea typeface="宋体" panose="02010600030101010101" pitchFamily="2" charset="-122"/>
            </a:endParaRPr>
          </a:p>
        </p:txBody>
      </p:sp>
      <p:sp>
        <p:nvSpPr>
          <p:cNvPr id="444474" name="Rectangle 58"/>
          <p:cNvSpPr>
            <a:spLocks noChangeArrowheads="1"/>
          </p:cNvSpPr>
          <p:nvPr/>
        </p:nvSpPr>
        <p:spPr bwMode="auto">
          <a:xfrm>
            <a:off x="3736975" y="3529013"/>
            <a:ext cx="1249363" cy="1169987"/>
          </a:xfrm>
          <a:prstGeom prst="rect">
            <a:avLst/>
          </a:prstGeom>
          <a:solidFill>
            <a:srgbClr val="FFFFCC"/>
          </a:solidFill>
          <a:ln w="0">
            <a:solidFill>
              <a:srgbClr val="990033"/>
            </a:solidFill>
            <a:miter lim="800000"/>
          </a:ln>
        </p:spPr>
        <p:txBody>
          <a:bodyPr/>
          <a:lstStyle/>
          <a:p>
            <a:endParaRPr lang="en-US"/>
          </a:p>
        </p:txBody>
      </p:sp>
      <p:sp>
        <p:nvSpPr>
          <p:cNvPr id="444475" name="Rectangle 59"/>
          <p:cNvSpPr>
            <a:spLocks noChangeArrowheads="1"/>
          </p:cNvSpPr>
          <p:nvPr/>
        </p:nvSpPr>
        <p:spPr bwMode="auto">
          <a:xfrm>
            <a:off x="3821113" y="3805238"/>
            <a:ext cx="1085850" cy="288925"/>
          </a:xfrm>
          <a:prstGeom prst="rect">
            <a:avLst/>
          </a:prstGeom>
          <a:noFill/>
          <a:ln w="9525">
            <a:noFill/>
            <a:miter lim="800000"/>
          </a:ln>
        </p:spPr>
        <p:txBody>
          <a:bodyPr lIns="0" tIns="0" rIns="0" bIns="0">
            <a:spAutoFit/>
          </a:bodyPr>
          <a:lstStyle/>
          <a:p>
            <a:pPr algn="ctr"/>
            <a:r>
              <a:rPr lang="en-US" altLang="zh-CN" sz="1900">
                <a:solidFill>
                  <a:srgbClr val="000000"/>
                </a:solidFill>
                <a:ea typeface="宋体" panose="02010600030101010101" pitchFamily="2" charset="-122"/>
              </a:rPr>
              <a:t>Schedule</a:t>
            </a:r>
            <a:endParaRPr lang="en-US" altLang="zh-CN">
              <a:ea typeface="宋体" panose="02010600030101010101" pitchFamily="2" charset="-122"/>
            </a:endParaRPr>
          </a:p>
        </p:txBody>
      </p:sp>
      <p:sp>
        <p:nvSpPr>
          <p:cNvPr id="444476" name="Rectangle 60"/>
          <p:cNvSpPr>
            <a:spLocks noChangeArrowheads="1"/>
          </p:cNvSpPr>
          <p:nvPr/>
        </p:nvSpPr>
        <p:spPr bwMode="auto">
          <a:xfrm>
            <a:off x="3736975" y="4181475"/>
            <a:ext cx="1249363" cy="517525"/>
          </a:xfrm>
          <a:prstGeom prst="rect">
            <a:avLst/>
          </a:prstGeom>
          <a:noFill/>
          <a:ln w="0">
            <a:solidFill>
              <a:srgbClr val="990033"/>
            </a:solidFill>
            <a:miter lim="800000"/>
          </a:ln>
        </p:spPr>
        <p:txBody>
          <a:bodyPr/>
          <a:lstStyle/>
          <a:p>
            <a:endParaRPr lang="en-US"/>
          </a:p>
        </p:txBody>
      </p:sp>
      <p:sp>
        <p:nvSpPr>
          <p:cNvPr id="444477" name="Rectangle 61"/>
          <p:cNvSpPr>
            <a:spLocks noChangeArrowheads="1"/>
          </p:cNvSpPr>
          <p:nvPr/>
        </p:nvSpPr>
        <p:spPr bwMode="auto">
          <a:xfrm>
            <a:off x="3736975" y="4343400"/>
            <a:ext cx="1249363" cy="355600"/>
          </a:xfrm>
          <a:prstGeom prst="rect">
            <a:avLst/>
          </a:prstGeom>
          <a:noFill/>
          <a:ln w="0">
            <a:solidFill>
              <a:srgbClr val="990033"/>
            </a:solidFill>
            <a:miter lim="800000"/>
          </a:ln>
        </p:spPr>
        <p:txBody>
          <a:bodyPr/>
          <a:lstStyle/>
          <a:p>
            <a:endParaRPr lang="en-US"/>
          </a:p>
        </p:txBody>
      </p:sp>
      <p:sp>
        <p:nvSpPr>
          <p:cNvPr id="444478" name="Rectangle 62"/>
          <p:cNvSpPr>
            <a:spLocks noChangeArrowheads="1"/>
          </p:cNvSpPr>
          <p:nvPr/>
        </p:nvSpPr>
        <p:spPr bwMode="auto">
          <a:xfrm>
            <a:off x="3797300" y="3521075"/>
            <a:ext cx="1143000" cy="288925"/>
          </a:xfrm>
          <a:prstGeom prst="rect">
            <a:avLst/>
          </a:prstGeom>
          <a:noFill/>
          <a:ln w="9525">
            <a:noFill/>
            <a:miter lim="800000"/>
          </a:ln>
        </p:spPr>
        <p:txBody>
          <a:bodyPr wrap="none" lIns="0" tIns="0" rIns="0" bIns="0">
            <a:spAutoFit/>
          </a:bodyPr>
          <a:lstStyle/>
          <a:p>
            <a:pPr algn="ctr"/>
            <a:r>
              <a:rPr lang="en-US" altLang="zh-CN" sz="1900">
                <a:solidFill>
                  <a:srgbClr val="000000"/>
                </a:solidFill>
                <a:ea typeface="宋体" panose="02010600030101010101" pitchFamily="2" charset="-122"/>
              </a:rPr>
              <a:t>&lt;&lt;entity&gt;&gt;</a:t>
            </a:r>
            <a:endParaRPr lang="en-US" altLang="zh-CN">
              <a:ea typeface="宋体" panose="02010600030101010101" pitchFamily="2" charset="-122"/>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4898" name="Line 2"/>
          <p:cNvSpPr>
            <a:spLocks noChangeShapeType="1"/>
          </p:cNvSpPr>
          <p:nvPr/>
        </p:nvSpPr>
        <p:spPr bwMode="auto">
          <a:xfrm>
            <a:off x="3214688" y="1674813"/>
            <a:ext cx="3697287" cy="0"/>
          </a:xfrm>
          <a:prstGeom prst="line">
            <a:avLst/>
          </a:prstGeom>
          <a:noFill/>
          <a:ln w="28575">
            <a:solidFill>
              <a:schemeClr val="tx1"/>
            </a:solidFill>
            <a:round/>
            <a:headEnd type="none" w="sm" len="sm"/>
            <a:tailEnd type="none" w="lg" len="lg"/>
          </a:ln>
          <a:effectLst/>
        </p:spPr>
        <p:txBody>
          <a:bodyPr wrap="none" lIns="0" tIns="0" rIns="0" bIns="0" anchor="ctr"/>
          <a:lstStyle/>
          <a:p>
            <a:endParaRPr lang="en-US"/>
          </a:p>
        </p:txBody>
      </p:sp>
      <p:sp>
        <p:nvSpPr>
          <p:cNvPr id="464899" name="Text Box 3"/>
          <p:cNvSpPr txBox="1">
            <a:spLocks noChangeArrowheads="1"/>
          </p:cNvSpPr>
          <p:nvPr/>
        </p:nvSpPr>
        <p:spPr bwMode="auto">
          <a:xfrm>
            <a:off x="4249738" y="1138238"/>
            <a:ext cx="2779712" cy="274637"/>
          </a:xfrm>
          <a:prstGeom prst="rect">
            <a:avLst/>
          </a:prstGeom>
          <a:noFill/>
          <a:ln w="28575">
            <a:noFill/>
            <a:miter lim="800000"/>
            <a:headEnd type="none" w="sm" len="sm"/>
            <a:tailEnd type="none" w="lg" len="lg"/>
          </a:ln>
          <a:effectLst/>
        </p:spPr>
        <p:txBody>
          <a:bodyPr lIns="0" tIns="0" rIns="0" bIns="0">
            <a:spAutoFit/>
          </a:bodyPr>
          <a:lstStyle/>
          <a:p>
            <a:pPr marL="287655" indent="-287655"/>
            <a:r>
              <a:rPr lang="en-US" altLang="zh-CN" sz="1800">
                <a:solidFill>
                  <a:schemeClr val="tx2"/>
                </a:solidFill>
                <a:ea typeface="宋体" panose="02010600030101010101" pitchFamily="2" charset="-122"/>
              </a:rPr>
              <a:t>PerformResponsibility	</a:t>
            </a:r>
            <a:endParaRPr lang="en-US" altLang="zh-CN" sz="1800">
              <a:solidFill>
                <a:schemeClr val="tx2"/>
              </a:solidFill>
              <a:ea typeface="宋体" panose="02010600030101010101" pitchFamily="2" charset="-122"/>
            </a:endParaRPr>
          </a:p>
        </p:txBody>
      </p:sp>
      <p:sp>
        <p:nvSpPr>
          <p:cNvPr id="464900" name="Line 4"/>
          <p:cNvSpPr>
            <a:spLocks noChangeShapeType="1"/>
          </p:cNvSpPr>
          <p:nvPr/>
        </p:nvSpPr>
        <p:spPr bwMode="auto">
          <a:xfrm>
            <a:off x="4630738" y="1527175"/>
            <a:ext cx="706437" cy="0"/>
          </a:xfrm>
          <a:prstGeom prst="line">
            <a:avLst/>
          </a:prstGeom>
          <a:noFill/>
          <a:ln w="28575">
            <a:solidFill>
              <a:schemeClr val="tx1"/>
            </a:solidFill>
            <a:round/>
            <a:headEnd type="none" w="sm" len="sm"/>
            <a:tailEnd type="arrow" w="med" len="med"/>
          </a:ln>
          <a:effectLst/>
        </p:spPr>
        <p:txBody>
          <a:bodyPr wrap="none" lIns="0" tIns="0" rIns="0" bIns="0" anchor="ctr"/>
          <a:lstStyle/>
          <a:p>
            <a:endParaRPr lang="en-US"/>
          </a:p>
        </p:txBody>
      </p:sp>
      <p:sp>
        <p:nvSpPr>
          <p:cNvPr id="464901" name="Text Box 5"/>
          <p:cNvSpPr txBox="1">
            <a:spLocks noChangeArrowheads="1"/>
          </p:cNvSpPr>
          <p:nvPr/>
        </p:nvSpPr>
        <p:spPr bwMode="auto">
          <a:xfrm>
            <a:off x="4581525" y="2422525"/>
            <a:ext cx="466725" cy="304800"/>
          </a:xfrm>
          <a:prstGeom prst="rect">
            <a:avLst/>
          </a:prstGeom>
          <a:noFill/>
          <a:ln w="28575">
            <a:noFill/>
            <a:miter lim="800000"/>
            <a:headEnd type="none" w="sm" len="sm"/>
            <a:tailEnd type="none" w="lg" len="lg"/>
          </a:ln>
          <a:effectLst/>
        </p:spPr>
        <p:txBody>
          <a:bodyPr wrap="none" lIns="0" tIns="0" rIns="0" bIns="0">
            <a:spAutoFit/>
          </a:bodyPr>
          <a:lstStyle/>
          <a:p>
            <a:r>
              <a:rPr lang="en-US" altLang="zh-CN" sz="2000" i="1">
                <a:solidFill>
                  <a:srgbClr val="00CCFF"/>
                </a:solidFill>
                <a:ea typeface="宋体" panose="02010600030101010101" pitchFamily="2" charset="-122"/>
              </a:rPr>
              <a:t>Link</a:t>
            </a:r>
            <a:endParaRPr lang="en-US" altLang="zh-CN" sz="2400" i="1">
              <a:solidFill>
                <a:srgbClr val="00CCFF"/>
              </a:solidFill>
              <a:ea typeface="宋体" panose="02010600030101010101" pitchFamily="2" charset="-122"/>
            </a:endParaRPr>
          </a:p>
        </p:txBody>
      </p:sp>
      <p:sp>
        <p:nvSpPr>
          <p:cNvPr id="464902" name="Line 6"/>
          <p:cNvSpPr>
            <a:spLocks noChangeShapeType="1"/>
          </p:cNvSpPr>
          <p:nvPr/>
        </p:nvSpPr>
        <p:spPr bwMode="auto">
          <a:xfrm flipV="1">
            <a:off x="4848225" y="1736725"/>
            <a:ext cx="0" cy="661988"/>
          </a:xfrm>
          <a:prstGeom prst="line">
            <a:avLst/>
          </a:prstGeom>
          <a:noFill/>
          <a:ln w="28575">
            <a:solidFill>
              <a:schemeClr val="hlink"/>
            </a:solidFill>
            <a:round/>
            <a:headEnd type="none" w="sm" len="sm"/>
            <a:tailEnd type="triangle" w="med" len="med"/>
          </a:ln>
          <a:effectLst/>
        </p:spPr>
        <p:txBody>
          <a:bodyPr wrap="none" lIns="0" tIns="0" rIns="0" bIns="0" anchor="ctr"/>
          <a:lstStyle/>
          <a:p>
            <a:endParaRPr lang="en-US"/>
          </a:p>
        </p:txBody>
      </p:sp>
      <p:sp>
        <p:nvSpPr>
          <p:cNvPr id="464903" name="Line 7"/>
          <p:cNvSpPr>
            <a:spLocks noChangeShapeType="1"/>
          </p:cNvSpPr>
          <p:nvPr/>
        </p:nvSpPr>
        <p:spPr bwMode="auto">
          <a:xfrm>
            <a:off x="3416300" y="4445000"/>
            <a:ext cx="2963863" cy="0"/>
          </a:xfrm>
          <a:prstGeom prst="line">
            <a:avLst/>
          </a:prstGeom>
          <a:noFill/>
          <a:ln w="28575">
            <a:solidFill>
              <a:schemeClr val="tx1"/>
            </a:solidFill>
            <a:round/>
            <a:headEnd type="none" w="sm" len="sm"/>
          </a:ln>
          <a:effectLst/>
        </p:spPr>
        <p:txBody>
          <a:bodyPr wrap="none" lIns="0" tIns="0" rIns="0" bIns="0" anchor="ctr"/>
          <a:lstStyle/>
          <a:p>
            <a:endParaRPr lang="en-US"/>
          </a:p>
        </p:txBody>
      </p:sp>
      <p:sp>
        <p:nvSpPr>
          <p:cNvPr id="464904" name="Text Box 8"/>
          <p:cNvSpPr txBox="1">
            <a:spLocks noChangeArrowheads="1"/>
          </p:cNvSpPr>
          <p:nvPr/>
        </p:nvSpPr>
        <p:spPr bwMode="auto">
          <a:xfrm>
            <a:off x="4081463" y="5132388"/>
            <a:ext cx="1300162" cy="304800"/>
          </a:xfrm>
          <a:prstGeom prst="rect">
            <a:avLst/>
          </a:prstGeom>
          <a:noFill/>
          <a:ln w="28575">
            <a:noFill/>
            <a:miter lim="800000"/>
            <a:headEnd type="none" w="sm" len="sm"/>
            <a:tailEnd type="none" w="lg" len="lg"/>
          </a:ln>
          <a:effectLst/>
        </p:spPr>
        <p:txBody>
          <a:bodyPr wrap="none" lIns="0" tIns="0" rIns="0" bIns="0">
            <a:spAutoFit/>
          </a:bodyPr>
          <a:lstStyle/>
          <a:p>
            <a:r>
              <a:rPr lang="en-US" altLang="zh-CN" sz="2000" i="1">
                <a:solidFill>
                  <a:srgbClr val="00CCFF"/>
                </a:solidFill>
                <a:ea typeface="宋体" panose="02010600030101010101" pitchFamily="2" charset="-122"/>
              </a:rPr>
              <a:t>Association</a:t>
            </a:r>
            <a:endParaRPr lang="en-US" altLang="zh-CN" sz="2000" i="1">
              <a:solidFill>
                <a:srgbClr val="00CCFF"/>
              </a:solidFill>
              <a:ea typeface="宋体" panose="02010600030101010101" pitchFamily="2" charset="-122"/>
            </a:endParaRPr>
          </a:p>
        </p:txBody>
      </p:sp>
      <p:sp>
        <p:nvSpPr>
          <p:cNvPr id="464905" name="Line 9"/>
          <p:cNvSpPr>
            <a:spLocks noChangeShapeType="1"/>
          </p:cNvSpPr>
          <p:nvPr/>
        </p:nvSpPr>
        <p:spPr bwMode="auto">
          <a:xfrm flipV="1">
            <a:off x="4724400" y="4505325"/>
            <a:ext cx="0" cy="635000"/>
          </a:xfrm>
          <a:prstGeom prst="line">
            <a:avLst/>
          </a:prstGeom>
          <a:noFill/>
          <a:ln w="28575">
            <a:solidFill>
              <a:schemeClr val="hlink"/>
            </a:solidFill>
            <a:round/>
            <a:headEnd type="none" w="sm" len="sm"/>
            <a:tailEnd type="triangle" w="med" len="med"/>
          </a:ln>
          <a:effectLst/>
        </p:spPr>
        <p:txBody>
          <a:bodyPr wrap="none" lIns="0" tIns="0" rIns="0" bIns="0" anchor="ctr"/>
          <a:lstStyle/>
          <a:p>
            <a:endParaRPr lang="en-US"/>
          </a:p>
        </p:txBody>
      </p:sp>
      <p:sp>
        <p:nvSpPr>
          <p:cNvPr id="464906" name="Text Box 10"/>
          <p:cNvSpPr txBox="1">
            <a:spLocks noChangeArrowheads="1"/>
          </p:cNvSpPr>
          <p:nvPr/>
        </p:nvSpPr>
        <p:spPr bwMode="auto">
          <a:xfrm>
            <a:off x="381000" y="895350"/>
            <a:ext cx="3754438" cy="365125"/>
          </a:xfrm>
          <a:prstGeom prst="rect">
            <a:avLst/>
          </a:prstGeom>
          <a:noFill/>
          <a:ln w="28575">
            <a:noFill/>
            <a:miter lim="800000"/>
            <a:headEnd type="none" w="sm" len="sm"/>
            <a:tailEnd type="none" w="lg" len="lg"/>
          </a:ln>
          <a:effectLst/>
        </p:spPr>
        <p:txBody>
          <a:bodyPr lIns="0" tIns="0" rIns="0" bIns="0">
            <a:spAutoFit/>
          </a:bodyPr>
          <a:lstStyle/>
          <a:p>
            <a:r>
              <a:rPr lang="en-US" altLang="zh-CN" sz="2400">
                <a:solidFill>
                  <a:srgbClr val="00CCFF"/>
                </a:solidFill>
                <a:ea typeface="宋体" panose="02010600030101010101" pitchFamily="2" charset="-122"/>
              </a:rPr>
              <a:t>Communication Diagram</a:t>
            </a:r>
            <a:endParaRPr lang="en-US" altLang="zh-CN" sz="2400">
              <a:solidFill>
                <a:srgbClr val="00CCFF"/>
              </a:solidFill>
              <a:ea typeface="宋体" panose="02010600030101010101" pitchFamily="2" charset="-122"/>
            </a:endParaRPr>
          </a:p>
        </p:txBody>
      </p:sp>
      <p:sp>
        <p:nvSpPr>
          <p:cNvPr id="464907" name="Text Box 11"/>
          <p:cNvSpPr txBox="1">
            <a:spLocks noChangeArrowheads="1"/>
          </p:cNvSpPr>
          <p:nvPr/>
        </p:nvSpPr>
        <p:spPr bwMode="auto">
          <a:xfrm>
            <a:off x="381000" y="3551238"/>
            <a:ext cx="2001838" cy="365125"/>
          </a:xfrm>
          <a:prstGeom prst="rect">
            <a:avLst/>
          </a:prstGeom>
          <a:noFill/>
          <a:ln w="28575">
            <a:noFill/>
            <a:miter lim="800000"/>
            <a:headEnd type="none" w="sm" len="sm"/>
            <a:tailEnd type="none" w="lg" len="lg"/>
          </a:ln>
          <a:effectLst/>
        </p:spPr>
        <p:txBody>
          <a:bodyPr wrap="none" lIns="0" tIns="0" rIns="0" bIns="0">
            <a:spAutoFit/>
          </a:bodyPr>
          <a:lstStyle/>
          <a:p>
            <a:r>
              <a:rPr lang="en-US" altLang="zh-CN" sz="2400">
                <a:solidFill>
                  <a:srgbClr val="00CCFF"/>
                </a:solidFill>
                <a:ea typeface="宋体" panose="02010600030101010101" pitchFamily="2" charset="-122"/>
              </a:rPr>
              <a:t>Class Diagram</a:t>
            </a:r>
            <a:endParaRPr lang="en-US" altLang="zh-CN" sz="2400">
              <a:solidFill>
                <a:srgbClr val="00CCFF"/>
              </a:solidFill>
              <a:ea typeface="宋体" panose="02010600030101010101" pitchFamily="2" charset="-122"/>
            </a:endParaRPr>
          </a:p>
        </p:txBody>
      </p:sp>
      <p:sp>
        <p:nvSpPr>
          <p:cNvPr id="464908" name="Line 12"/>
          <p:cNvSpPr>
            <a:spLocks noChangeShapeType="1"/>
          </p:cNvSpPr>
          <p:nvPr/>
        </p:nvSpPr>
        <p:spPr bwMode="auto">
          <a:xfrm>
            <a:off x="152400" y="3403600"/>
            <a:ext cx="8839200" cy="0"/>
          </a:xfrm>
          <a:prstGeom prst="line">
            <a:avLst/>
          </a:prstGeom>
          <a:noFill/>
          <a:ln w="28575">
            <a:solidFill>
              <a:schemeClr val="hlink"/>
            </a:solidFill>
            <a:prstDash val="dash"/>
            <a:round/>
            <a:headEnd type="none" w="sm" len="sm"/>
            <a:tailEnd type="none" w="lg" len="lg"/>
          </a:ln>
          <a:effectLst/>
        </p:spPr>
        <p:txBody>
          <a:bodyPr wrap="none" anchor="ctr"/>
          <a:lstStyle/>
          <a:p>
            <a:endParaRPr lang="en-US"/>
          </a:p>
        </p:txBody>
      </p:sp>
      <p:sp>
        <p:nvSpPr>
          <p:cNvPr id="464909" name="Text Box 13"/>
          <p:cNvSpPr txBox="1">
            <a:spLocks noChangeArrowheads="1"/>
          </p:cNvSpPr>
          <p:nvPr/>
        </p:nvSpPr>
        <p:spPr bwMode="auto">
          <a:xfrm>
            <a:off x="5843588" y="4102100"/>
            <a:ext cx="558800" cy="396875"/>
          </a:xfrm>
          <a:prstGeom prst="rect">
            <a:avLst/>
          </a:prstGeom>
          <a:noFill/>
          <a:ln w="12700">
            <a:noFill/>
            <a:miter lim="800000"/>
            <a:headEnd type="none" w="sm" len="sm"/>
            <a:tailEnd type="none" w="lg" len="lg"/>
          </a:ln>
          <a:effectLst/>
        </p:spPr>
        <p:txBody>
          <a:bodyPr>
            <a:spAutoFit/>
          </a:bodyPr>
          <a:lstStyle/>
          <a:p>
            <a:pPr>
              <a:spcBef>
                <a:spcPct val="50000"/>
              </a:spcBef>
            </a:pPr>
            <a:r>
              <a:rPr lang="en-US" altLang="zh-CN" sz="1600" b="1">
                <a:solidFill>
                  <a:schemeClr val="tx2"/>
                </a:solidFill>
                <a:ea typeface="宋体" panose="02010600030101010101" pitchFamily="2" charset="-122"/>
              </a:rPr>
              <a:t>0..</a:t>
            </a:r>
            <a:r>
              <a:rPr lang="en-US" altLang="zh-CN" sz="2000" b="1">
                <a:solidFill>
                  <a:schemeClr val="tx2"/>
                </a:solidFill>
                <a:ea typeface="宋体" panose="02010600030101010101" pitchFamily="2" charset="-122"/>
              </a:rPr>
              <a:t>*</a:t>
            </a:r>
            <a:endParaRPr lang="en-US" altLang="zh-CN" sz="2000" b="1">
              <a:solidFill>
                <a:schemeClr val="tx2"/>
              </a:solidFill>
              <a:ea typeface="宋体" panose="02010600030101010101" pitchFamily="2" charset="-122"/>
            </a:endParaRPr>
          </a:p>
        </p:txBody>
      </p:sp>
      <p:sp>
        <p:nvSpPr>
          <p:cNvPr id="464911" name="Text Box 15"/>
          <p:cNvSpPr txBox="1">
            <a:spLocks noChangeArrowheads="1"/>
          </p:cNvSpPr>
          <p:nvPr/>
        </p:nvSpPr>
        <p:spPr bwMode="auto">
          <a:xfrm>
            <a:off x="3414713" y="4102100"/>
            <a:ext cx="546100" cy="396875"/>
          </a:xfrm>
          <a:prstGeom prst="rect">
            <a:avLst/>
          </a:prstGeom>
          <a:noFill/>
          <a:ln w="12700">
            <a:noFill/>
            <a:miter lim="800000"/>
            <a:headEnd type="none" w="sm" len="sm"/>
            <a:tailEnd type="none" w="lg" len="lg"/>
          </a:ln>
          <a:effectLst/>
        </p:spPr>
        <p:txBody>
          <a:bodyPr>
            <a:spAutoFit/>
          </a:bodyPr>
          <a:lstStyle/>
          <a:p>
            <a:pPr>
              <a:spcBef>
                <a:spcPct val="50000"/>
              </a:spcBef>
            </a:pPr>
            <a:r>
              <a:rPr lang="en-US" altLang="zh-CN" sz="1600" b="1">
                <a:solidFill>
                  <a:schemeClr val="tx2"/>
                </a:solidFill>
                <a:ea typeface="宋体" panose="02010600030101010101" pitchFamily="2" charset="-122"/>
              </a:rPr>
              <a:t>0..</a:t>
            </a:r>
            <a:r>
              <a:rPr lang="en-US" altLang="zh-CN" sz="2000" b="1">
                <a:solidFill>
                  <a:schemeClr val="tx2"/>
                </a:solidFill>
                <a:ea typeface="宋体" panose="02010600030101010101" pitchFamily="2" charset="-122"/>
              </a:rPr>
              <a:t>*</a:t>
            </a:r>
            <a:endParaRPr lang="en-US" altLang="zh-CN" sz="2000" b="1">
              <a:solidFill>
                <a:schemeClr val="tx2"/>
              </a:solidFill>
              <a:ea typeface="宋体" panose="02010600030101010101" pitchFamily="2" charset="-122"/>
            </a:endParaRPr>
          </a:p>
        </p:txBody>
      </p:sp>
      <p:sp>
        <p:nvSpPr>
          <p:cNvPr id="464912" name="Text Box 16"/>
          <p:cNvSpPr txBox="1">
            <a:spLocks noChangeArrowheads="1"/>
          </p:cNvSpPr>
          <p:nvPr/>
        </p:nvSpPr>
        <p:spPr bwMode="auto">
          <a:xfrm>
            <a:off x="2249488" y="2881313"/>
            <a:ext cx="650875" cy="304800"/>
          </a:xfrm>
          <a:prstGeom prst="rect">
            <a:avLst/>
          </a:prstGeom>
          <a:noFill/>
          <a:ln w="28575">
            <a:noFill/>
            <a:miter lim="800000"/>
            <a:headEnd type="none" w="sm" len="sm"/>
            <a:tailEnd type="none" w="lg" len="lg"/>
          </a:ln>
          <a:effectLst/>
        </p:spPr>
        <p:txBody>
          <a:bodyPr wrap="none" lIns="0" tIns="0" rIns="0" bIns="0">
            <a:spAutoFit/>
          </a:bodyPr>
          <a:lstStyle/>
          <a:p>
            <a:r>
              <a:rPr lang="en-US" altLang="zh-CN" sz="2000" i="1">
                <a:solidFill>
                  <a:srgbClr val="00CCFF"/>
                </a:solidFill>
                <a:ea typeface="宋体" panose="02010600030101010101" pitchFamily="2" charset="-122"/>
              </a:rPr>
              <a:t>Client</a:t>
            </a:r>
            <a:endParaRPr lang="en-US" altLang="zh-CN" sz="2400" i="1">
              <a:solidFill>
                <a:srgbClr val="00CCFF"/>
              </a:solidFill>
              <a:ea typeface="宋体" panose="02010600030101010101" pitchFamily="2" charset="-122"/>
            </a:endParaRPr>
          </a:p>
        </p:txBody>
      </p:sp>
      <p:sp>
        <p:nvSpPr>
          <p:cNvPr id="464913" name="Line 17"/>
          <p:cNvSpPr>
            <a:spLocks noChangeShapeType="1"/>
          </p:cNvSpPr>
          <p:nvPr/>
        </p:nvSpPr>
        <p:spPr bwMode="auto">
          <a:xfrm flipV="1">
            <a:off x="2630488" y="2108200"/>
            <a:ext cx="0" cy="685800"/>
          </a:xfrm>
          <a:prstGeom prst="line">
            <a:avLst/>
          </a:prstGeom>
          <a:noFill/>
          <a:ln w="28575">
            <a:solidFill>
              <a:schemeClr val="hlink"/>
            </a:solidFill>
            <a:round/>
            <a:headEnd type="none" w="sm" len="sm"/>
            <a:tailEnd type="triangle" w="med" len="med"/>
          </a:ln>
          <a:effectLst/>
        </p:spPr>
        <p:txBody>
          <a:bodyPr wrap="none" lIns="0" tIns="0" rIns="0" bIns="0" anchor="ctr"/>
          <a:lstStyle/>
          <a:p>
            <a:endParaRPr lang="en-US"/>
          </a:p>
        </p:txBody>
      </p:sp>
      <p:sp>
        <p:nvSpPr>
          <p:cNvPr id="464914" name="Line 18"/>
          <p:cNvSpPr>
            <a:spLocks noChangeShapeType="1"/>
          </p:cNvSpPr>
          <p:nvPr/>
        </p:nvSpPr>
        <p:spPr bwMode="auto">
          <a:xfrm>
            <a:off x="2630488" y="3251200"/>
            <a:ext cx="0" cy="708025"/>
          </a:xfrm>
          <a:prstGeom prst="line">
            <a:avLst/>
          </a:prstGeom>
          <a:noFill/>
          <a:ln w="28575">
            <a:solidFill>
              <a:schemeClr val="hlink"/>
            </a:solidFill>
            <a:round/>
            <a:headEnd type="none" w="sm" len="sm"/>
            <a:tailEnd type="triangle" w="med" len="med"/>
          </a:ln>
          <a:effectLst/>
        </p:spPr>
        <p:txBody>
          <a:bodyPr wrap="none" lIns="0" tIns="0" rIns="0" bIns="0" anchor="ctr"/>
          <a:lstStyle/>
          <a:p>
            <a:endParaRPr lang="en-US"/>
          </a:p>
        </p:txBody>
      </p:sp>
      <p:sp>
        <p:nvSpPr>
          <p:cNvPr id="464915" name="Text Box 19"/>
          <p:cNvSpPr txBox="1">
            <a:spLocks noChangeArrowheads="1"/>
          </p:cNvSpPr>
          <p:nvPr/>
        </p:nvSpPr>
        <p:spPr bwMode="auto">
          <a:xfrm>
            <a:off x="7010400" y="2882900"/>
            <a:ext cx="933450" cy="304800"/>
          </a:xfrm>
          <a:prstGeom prst="rect">
            <a:avLst/>
          </a:prstGeom>
          <a:noFill/>
          <a:ln w="28575">
            <a:noFill/>
            <a:miter lim="800000"/>
            <a:headEnd type="none" w="sm" len="sm"/>
            <a:tailEnd type="none" w="lg" len="lg"/>
          </a:ln>
          <a:effectLst/>
        </p:spPr>
        <p:txBody>
          <a:bodyPr wrap="none" lIns="0" tIns="0" rIns="0" bIns="0">
            <a:spAutoFit/>
          </a:bodyPr>
          <a:lstStyle/>
          <a:p>
            <a:r>
              <a:rPr lang="en-US" altLang="zh-CN" sz="2000" i="1">
                <a:solidFill>
                  <a:srgbClr val="00CCFF"/>
                </a:solidFill>
                <a:ea typeface="宋体" panose="02010600030101010101" pitchFamily="2" charset="-122"/>
              </a:rPr>
              <a:t>Supplier</a:t>
            </a:r>
            <a:endParaRPr lang="en-US" altLang="zh-CN" sz="2400" i="1">
              <a:solidFill>
                <a:srgbClr val="00CCFF"/>
              </a:solidFill>
              <a:ea typeface="宋体" panose="02010600030101010101" pitchFamily="2" charset="-122"/>
            </a:endParaRPr>
          </a:p>
        </p:txBody>
      </p:sp>
      <p:sp>
        <p:nvSpPr>
          <p:cNvPr id="464918" name="AutoShape 22"/>
          <p:cNvSpPr>
            <a:spLocks noChangeArrowheads="1"/>
          </p:cNvSpPr>
          <p:nvPr/>
        </p:nvSpPr>
        <p:spPr bwMode="auto">
          <a:xfrm rot="5400000">
            <a:off x="5138737" y="2693988"/>
            <a:ext cx="619125" cy="533400"/>
          </a:xfrm>
          <a:prstGeom prst="rightArrow">
            <a:avLst>
              <a:gd name="adj1" fmla="val 61315"/>
              <a:gd name="adj2" fmla="val 52684"/>
            </a:avLst>
          </a:prstGeom>
          <a:solidFill>
            <a:schemeClr val="hlink"/>
          </a:solidFill>
          <a:ln w="28575">
            <a:noFill/>
            <a:miter lim="800000"/>
            <a:headEnd type="none" w="sm" len="sm"/>
            <a:tailEnd type="none" w="sm" len="sm"/>
          </a:ln>
          <a:effectLst/>
        </p:spPr>
        <p:txBody>
          <a:bodyPr wrap="none" anchor="ctr"/>
          <a:lstStyle/>
          <a:p>
            <a:endParaRPr lang="en-US"/>
          </a:p>
        </p:txBody>
      </p:sp>
      <p:grpSp>
        <p:nvGrpSpPr>
          <p:cNvPr id="464919" name="Group 23"/>
          <p:cNvGrpSpPr/>
          <p:nvPr/>
        </p:nvGrpSpPr>
        <p:grpSpPr bwMode="auto">
          <a:xfrm>
            <a:off x="2009775" y="1376363"/>
            <a:ext cx="1201738" cy="609600"/>
            <a:chOff x="4800" y="1680"/>
            <a:chExt cx="576" cy="384"/>
          </a:xfrm>
        </p:grpSpPr>
        <p:sp>
          <p:nvSpPr>
            <p:cNvPr id="464920" name="Text Box 24"/>
            <p:cNvSpPr txBox="1">
              <a:spLocks noChangeArrowheads="1"/>
            </p:cNvSpPr>
            <p:nvPr/>
          </p:nvSpPr>
          <p:spPr bwMode="auto">
            <a:xfrm>
              <a:off x="4932" y="1786"/>
              <a:ext cx="311" cy="173"/>
            </a:xfrm>
            <a:prstGeom prst="rect">
              <a:avLst/>
            </a:prstGeom>
            <a:noFill/>
            <a:ln w="28575">
              <a:noFill/>
              <a:miter lim="800000"/>
              <a:headEnd type="none" w="sm" len="sm"/>
              <a:tailEnd type="none" w="lg" len="lg"/>
            </a:ln>
            <a:effectLst/>
          </p:spPr>
          <p:txBody>
            <a:bodyPr wrap="none" lIns="0" tIns="0" rIns="0" bIns="0">
              <a:spAutoFit/>
            </a:bodyPr>
            <a:lstStyle/>
            <a:p>
              <a:pPr algn="ctr"/>
              <a:r>
                <a:rPr lang="en-US" altLang="zh-CN" sz="1800" u="sng">
                  <a:ea typeface="宋体" panose="02010600030101010101" pitchFamily="2" charset="-122"/>
                </a:rPr>
                <a:t>:Client</a:t>
              </a:r>
              <a:endParaRPr lang="en-US" altLang="zh-CN" sz="1800">
                <a:ea typeface="宋体" panose="02010600030101010101" pitchFamily="2" charset="-122"/>
              </a:endParaRPr>
            </a:p>
          </p:txBody>
        </p:sp>
        <p:sp>
          <p:nvSpPr>
            <p:cNvPr id="464921" name="Rectangle 25"/>
            <p:cNvSpPr>
              <a:spLocks noChangeArrowheads="1"/>
            </p:cNvSpPr>
            <p:nvPr/>
          </p:nvSpPr>
          <p:spPr bwMode="auto">
            <a:xfrm>
              <a:off x="4800" y="1680"/>
              <a:ext cx="576" cy="384"/>
            </a:xfrm>
            <a:prstGeom prst="rect">
              <a:avLst/>
            </a:prstGeom>
            <a:noFill/>
            <a:ln w="28575">
              <a:solidFill>
                <a:schemeClr val="tx1"/>
              </a:solidFill>
              <a:miter lim="800000"/>
              <a:headEnd type="none" w="sm" len="sm"/>
              <a:tailEnd type="none" w="lg" len="lg"/>
            </a:ln>
            <a:effectLst/>
          </p:spPr>
          <p:txBody>
            <a:bodyPr wrap="none" lIns="0" tIns="0" rIns="0" bIns="0" anchor="ctr">
              <a:spAutoFit/>
            </a:bodyPr>
            <a:lstStyle/>
            <a:p>
              <a:endParaRPr lang="en-US"/>
            </a:p>
          </p:txBody>
        </p:sp>
      </p:grpSp>
      <p:grpSp>
        <p:nvGrpSpPr>
          <p:cNvPr id="464922" name="Group 26"/>
          <p:cNvGrpSpPr/>
          <p:nvPr/>
        </p:nvGrpSpPr>
        <p:grpSpPr bwMode="auto">
          <a:xfrm>
            <a:off x="6913563" y="1376363"/>
            <a:ext cx="1201737" cy="609600"/>
            <a:chOff x="4800" y="1680"/>
            <a:chExt cx="576" cy="384"/>
          </a:xfrm>
        </p:grpSpPr>
        <p:sp>
          <p:nvSpPr>
            <p:cNvPr id="464923" name="Text Box 27"/>
            <p:cNvSpPr txBox="1">
              <a:spLocks noChangeArrowheads="1"/>
            </p:cNvSpPr>
            <p:nvPr/>
          </p:nvSpPr>
          <p:spPr bwMode="auto">
            <a:xfrm>
              <a:off x="4871" y="1786"/>
              <a:ext cx="432" cy="173"/>
            </a:xfrm>
            <a:prstGeom prst="rect">
              <a:avLst/>
            </a:prstGeom>
            <a:noFill/>
            <a:ln w="28575">
              <a:noFill/>
              <a:miter lim="800000"/>
              <a:headEnd type="none" w="sm" len="sm"/>
              <a:tailEnd type="none" w="lg" len="lg"/>
            </a:ln>
            <a:effectLst/>
          </p:spPr>
          <p:txBody>
            <a:bodyPr wrap="none" lIns="0" tIns="0" rIns="0" bIns="0">
              <a:spAutoFit/>
            </a:bodyPr>
            <a:lstStyle/>
            <a:p>
              <a:pPr algn="ctr"/>
              <a:r>
                <a:rPr lang="en-US" altLang="zh-CN" sz="1800" u="sng">
                  <a:ea typeface="宋体" panose="02010600030101010101" pitchFamily="2" charset="-122"/>
                </a:rPr>
                <a:t>:Supplier</a:t>
              </a:r>
              <a:endParaRPr lang="en-US" altLang="zh-CN" sz="1800">
                <a:ea typeface="宋体" panose="02010600030101010101" pitchFamily="2" charset="-122"/>
              </a:endParaRPr>
            </a:p>
          </p:txBody>
        </p:sp>
        <p:sp>
          <p:nvSpPr>
            <p:cNvPr id="464924" name="Rectangle 28"/>
            <p:cNvSpPr>
              <a:spLocks noChangeArrowheads="1"/>
            </p:cNvSpPr>
            <p:nvPr/>
          </p:nvSpPr>
          <p:spPr bwMode="auto">
            <a:xfrm>
              <a:off x="4800" y="1680"/>
              <a:ext cx="576" cy="384"/>
            </a:xfrm>
            <a:prstGeom prst="rect">
              <a:avLst/>
            </a:prstGeom>
            <a:noFill/>
            <a:ln w="28575">
              <a:solidFill>
                <a:schemeClr val="tx1"/>
              </a:solidFill>
              <a:miter lim="800000"/>
              <a:headEnd type="none" w="sm" len="sm"/>
              <a:tailEnd type="none" w="lg" len="lg"/>
            </a:ln>
            <a:effectLst/>
          </p:spPr>
          <p:txBody>
            <a:bodyPr wrap="none" lIns="0" tIns="0" rIns="0" bIns="0" anchor="ctr">
              <a:spAutoFit/>
            </a:bodyPr>
            <a:lstStyle/>
            <a:p>
              <a:endParaRPr lang="en-US"/>
            </a:p>
          </p:txBody>
        </p:sp>
      </p:grpSp>
      <p:grpSp>
        <p:nvGrpSpPr>
          <p:cNvPr id="464943" name="Group 47"/>
          <p:cNvGrpSpPr/>
          <p:nvPr/>
        </p:nvGrpSpPr>
        <p:grpSpPr bwMode="auto">
          <a:xfrm>
            <a:off x="2016125" y="4060825"/>
            <a:ext cx="1398588" cy="1006475"/>
            <a:chOff x="1200" y="2509"/>
            <a:chExt cx="881" cy="634"/>
          </a:xfrm>
        </p:grpSpPr>
        <p:sp>
          <p:nvSpPr>
            <p:cNvPr id="464927" name="Rectangle 31"/>
            <p:cNvSpPr>
              <a:spLocks noChangeArrowheads="1"/>
            </p:cNvSpPr>
            <p:nvPr/>
          </p:nvSpPr>
          <p:spPr bwMode="auto">
            <a:xfrm>
              <a:off x="1200" y="2509"/>
              <a:ext cx="881" cy="634"/>
            </a:xfrm>
            <a:prstGeom prst="rect">
              <a:avLst/>
            </a:prstGeom>
            <a:noFill/>
            <a:ln w="28575">
              <a:solidFill>
                <a:schemeClr val="tx1"/>
              </a:solidFill>
              <a:miter lim="800000"/>
              <a:headEnd type="none" w="sm" len="sm"/>
              <a:tailEnd type="none" w="lg" len="lg"/>
            </a:ln>
            <a:effectLst/>
          </p:spPr>
          <p:txBody>
            <a:bodyPr wrap="none" lIns="0" tIns="0" rIns="0" bIns="0" anchor="ctr">
              <a:spAutoFit/>
            </a:bodyPr>
            <a:lstStyle/>
            <a:p>
              <a:endParaRPr lang="en-US"/>
            </a:p>
          </p:txBody>
        </p:sp>
        <p:sp>
          <p:nvSpPr>
            <p:cNvPr id="464928" name="Line 32"/>
            <p:cNvSpPr>
              <a:spLocks noChangeShapeType="1"/>
            </p:cNvSpPr>
            <p:nvPr/>
          </p:nvSpPr>
          <p:spPr bwMode="auto">
            <a:xfrm>
              <a:off x="1200" y="2975"/>
              <a:ext cx="881" cy="0"/>
            </a:xfrm>
            <a:prstGeom prst="line">
              <a:avLst/>
            </a:prstGeom>
            <a:noFill/>
            <a:ln w="28575">
              <a:solidFill>
                <a:schemeClr val="tx1"/>
              </a:solidFill>
              <a:round/>
              <a:headEnd type="none" w="sm" len="sm"/>
              <a:tailEnd type="none" w="lg" len="lg"/>
            </a:ln>
            <a:effectLst/>
          </p:spPr>
          <p:txBody>
            <a:bodyPr wrap="none" lIns="0" tIns="0" rIns="0" bIns="0" anchor="ctr">
              <a:spAutoFit/>
            </a:bodyPr>
            <a:lstStyle/>
            <a:p>
              <a:endParaRPr lang="en-US"/>
            </a:p>
          </p:txBody>
        </p:sp>
        <p:sp>
          <p:nvSpPr>
            <p:cNvPr id="464929" name="Line 33"/>
            <p:cNvSpPr>
              <a:spLocks noChangeShapeType="1"/>
            </p:cNvSpPr>
            <p:nvPr/>
          </p:nvSpPr>
          <p:spPr bwMode="auto">
            <a:xfrm>
              <a:off x="1200" y="2811"/>
              <a:ext cx="881" cy="0"/>
            </a:xfrm>
            <a:prstGeom prst="line">
              <a:avLst/>
            </a:prstGeom>
            <a:noFill/>
            <a:ln w="28575">
              <a:solidFill>
                <a:schemeClr val="tx1"/>
              </a:solidFill>
              <a:round/>
              <a:headEnd type="none" w="sm" len="sm"/>
              <a:tailEnd type="none" w="lg" len="lg"/>
            </a:ln>
            <a:effectLst/>
          </p:spPr>
          <p:txBody>
            <a:bodyPr lIns="0" tIns="0" rIns="0" bIns="0" anchor="ctr">
              <a:spAutoFit/>
            </a:bodyPr>
            <a:lstStyle/>
            <a:p>
              <a:endParaRPr lang="en-US"/>
            </a:p>
          </p:txBody>
        </p:sp>
        <p:sp>
          <p:nvSpPr>
            <p:cNvPr id="464930" name="Text Box 34"/>
            <p:cNvSpPr txBox="1">
              <a:spLocks noChangeArrowheads="1"/>
            </p:cNvSpPr>
            <p:nvPr/>
          </p:nvSpPr>
          <p:spPr bwMode="auto">
            <a:xfrm>
              <a:off x="1460" y="2555"/>
              <a:ext cx="368" cy="173"/>
            </a:xfrm>
            <a:prstGeom prst="rect">
              <a:avLst/>
            </a:prstGeom>
            <a:noFill/>
            <a:ln w="28575">
              <a:noFill/>
              <a:miter lim="800000"/>
              <a:headEnd type="none" w="sm" len="sm"/>
              <a:tailEnd type="none" w="lg" len="lg"/>
            </a:ln>
            <a:effectLst/>
          </p:spPr>
          <p:txBody>
            <a:bodyPr wrap="none" lIns="0" tIns="0" rIns="0" bIns="0">
              <a:spAutoFit/>
            </a:bodyPr>
            <a:lstStyle/>
            <a:p>
              <a:pPr algn="ctr"/>
              <a:r>
                <a:rPr lang="en-US" altLang="zh-CN" sz="1800">
                  <a:ea typeface="宋体" panose="02010600030101010101" pitchFamily="2" charset="-122"/>
                </a:rPr>
                <a:t>Client</a:t>
              </a:r>
              <a:endParaRPr lang="en-US" altLang="zh-CN" sz="1800">
                <a:ea typeface="宋体" panose="02010600030101010101" pitchFamily="2" charset="-122"/>
              </a:endParaRPr>
            </a:p>
          </p:txBody>
        </p:sp>
      </p:grpSp>
      <p:grpSp>
        <p:nvGrpSpPr>
          <p:cNvPr id="464948" name="Group 52"/>
          <p:cNvGrpSpPr/>
          <p:nvPr/>
        </p:nvGrpSpPr>
        <p:grpSpPr bwMode="auto">
          <a:xfrm>
            <a:off x="6380163" y="4060825"/>
            <a:ext cx="2362200" cy="1057275"/>
            <a:chOff x="4019" y="2558"/>
            <a:chExt cx="1488" cy="666"/>
          </a:xfrm>
        </p:grpSpPr>
        <p:sp>
          <p:nvSpPr>
            <p:cNvPr id="464933" name="Rectangle 37"/>
            <p:cNvSpPr>
              <a:spLocks noChangeArrowheads="1"/>
            </p:cNvSpPr>
            <p:nvPr/>
          </p:nvSpPr>
          <p:spPr bwMode="auto">
            <a:xfrm>
              <a:off x="4019" y="2558"/>
              <a:ext cx="1422" cy="652"/>
            </a:xfrm>
            <a:prstGeom prst="rect">
              <a:avLst/>
            </a:prstGeom>
            <a:noFill/>
            <a:ln w="28575">
              <a:solidFill>
                <a:schemeClr val="tx1"/>
              </a:solidFill>
              <a:miter lim="800000"/>
              <a:headEnd type="none" w="sm" len="sm"/>
              <a:tailEnd type="none" w="lg" len="lg"/>
            </a:ln>
            <a:effectLst/>
          </p:spPr>
          <p:txBody>
            <a:bodyPr lIns="0" tIns="0" rIns="0" bIns="0" anchor="ctr">
              <a:spAutoFit/>
            </a:bodyPr>
            <a:lstStyle/>
            <a:p>
              <a:endParaRPr lang="en-US"/>
            </a:p>
          </p:txBody>
        </p:sp>
        <p:sp>
          <p:nvSpPr>
            <p:cNvPr id="464934" name="Line 38"/>
            <p:cNvSpPr>
              <a:spLocks noChangeShapeType="1"/>
            </p:cNvSpPr>
            <p:nvPr/>
          </p:nvSpPr>
          <p:spPr bwMode="auto">
            <a:xfrm>
              <a:off x="4019" y="3025"/>
              <a:ext cx="1422" cy="1"/>
            </a:xfrm>
            <a:prstGeom prst="line">
              <a:avLst/>
            </a:prstGeom>
            <a:noFill/>
            <a:ln w="28575">
              <a:solidFill>
                <a:schemeClr val="tx1"/>
              </a:solidFill>
              <a:round/>
              <a:headEnd type="none" w="sm" len="sm"/>
              <a:tailEnd type="none" w="lg" len="lg"/>
            </a:ln>
            <a:effectLst/>
          </p:spPr>
          <p:txBody>
            <a:bodyPr lIns="0" tIns="0" rIns="0" bIns="0" anchor="ctr">
              <a:spAutoFit/>
            </a:bodyPr>
            <a:lstStyle/>
            <a:p>
              <a:endParaRPr lang="en-US"/>
            </a:p>
          </p:txBody>
        </p:sp>
        <p:sp>
          <p:nvSpPr>
            <p:cNvPr id="464935" name="Line 39"/>
            <p:cNvSpPr>
              <a:spLocks noChangeShapeType="1"/>
            </p:cNvSpPr>
            <p:nvPr/>
          </p:nvSpPr>
          <p:spPr bwMode="auto">
            <a:xfrm>
              <a:off x="4019" y="2861"/>
              <a:ext cx="1414" cy="1"/>
            </a:xfrm>
            <a:prstGeom prst="line">
              <a:avLst/>
            </a:prstGeom>
            <a:noFill/>
            <a:ln w="28575">
              <a:solidFill>
                <a:schemeClr val="tx1"/>
              </a:solidFill>
              <a:round/>
              <a:headEnd type="none" w="sm" len="sm"/>
              <a:tailEnd type="none" w="lg" len="lg"/>
            </a:ln>
            <a:effectLst/>
          </p:spPr>
          <p:txBody>
            <a:bodyPr lIns="0" tIns="0" rIns="0" bIns="0" anchor="ctr">
              <a:spAutoFit/>
            </a:bodyPr>
            <a:lstStyle/>
            <a:p>
              <a:endParaRPr lang="en-US"/>
            </a:p>
          </p:txBody>
        </p:sp>
        <p:sp>
          <p:nvSpPr>
            <p:cNvPr id="464936" name="Text Box 40"/>
            <p:cNvSpPr txBox="1">
              <a:spLocks noChangeArrowheads="1"/>
            </p:cNvSpPr>
            <p:nvPr/>
          </p:nvSpPr>
          <p:spPr bwMode="auto">
            <a:xfrm>
              <a:off x="4409" y="2621"/>
              <a:ext cx="655" cy="173"/>
            </a:xfrm>
            <a:prstGeom prst="rect">
              <a:avLst/>
            </a:prstGeom>
            <a:noFill/>
            <a:ln w="28575">
              <a:noFill/>
              <a:miter lim="800000"/>
              <a:headEnd type="none" w="sm" len="sm"/>
              <a:tailEnd type="none" w="lg" len="lg"/>
            </a:ln>
            <a:effectLst/>
          </p:spPr>
          <p:txBody>
            <a:bodyPr lIns="0" tIns="0" rIns="0" bIns="0">
              <a:spAutoFit/>
            </a:bodyPr>
            <a:lstStyle/>
            <a:p>
              <a:pPr algn="ctr"/>
              <a:r>
                <a:rPr lang="en-US" altLang="zh-CN" sz="1800">
                  <a:ea typeface="宋体" panose="02010600030101010101" pitchFamily="2" charset="-122"/>
                </a:rPr>
                <a:t>Supplier</a:t>
              </a:r>
              <a:endParaRPr lang="en-US" altLang="zh-CN" sz="1800">
                <a:ea typeface="宋体" panose="02010600030101010101" pitchFamily="2" charset="-122"/>
              </a:endParaRPr>
            </a:p>
          </p:txBody>
        </p:sp>
        <p:sp>
          <p:nvSpPr>
            <p:cNvPr id="464937" name="Text Box 41"/>
            <p:cNvSpPr txBox="1">
              <a:spLocks noChangeArrowheads="1"/>
            </p:cNvSpPr>
            <p:nvPr/>
          </p:nvSpPr>
          <p:spPr bwMode="auto">
            <a:xfrm>
              <a:off x="4019" y="3012"/>
              <a:ext cx="1488" cy="212"/>
            </a:xfrm>
            <a:prstGeom prst="rect">
              <a:avLst/>
            </a:prstGeom>
            <a:noFill/>
            <a:ln w="12700">
              <a:noFill/>
              <a:miter lim="800000"/>
              <a:headEnd type="none" w="sm" len="sm"/>
              <a:tailEnd type="none" w="lg" len="lg"/>
            </a:ln>
            <a:effectLst/>
          </p:spPr>
          <p:txBody>
            <a:bodyPr>
              <a:spAutoFit/>
            </a:bodyPr>
            <a:lstStyle/>
            <a:p>
              <a:pPr>
                <a:spcBef>
                  <a:spcPct val="50000"/>
                </a:spcBef>
              </a:pPr>
              <a:r>
                <a:rPr lang="en-US" altLang="zh-CN" sz="1600">
                  <a:solidFill>
                    <a:schemeClr val="tx2"/>
                  </a:solidFill>
                  <a:ea typeface="宋体" panose="02010600030101010101" pitchFamily="2" charset="-122"/>
                </a:rPr>
                <a:t>PerformResponsibility()</a:t>
              </a:r>
              <a:endParaRPr lang="en-US" altLang="zh-CN" sz="1600">
                <a:solidFill>
                  <a:schemeClr val="tx2"/>
                </a:solidFill>
                <a:ea typeface="宋体" panose="02010600030101010101" pitchFamily="2" charset="-122"/>
              </a:endParaRPr>
            </a:p>
          </p:txBody>
        </p:sp>
      </p:grpSp>
      <p:sp>
        <p:nvSpPr>
          <p:cNvPr id="464938" name="Text Box 42"/>
          <p:cNvSpPr txBox="1">
            <a:spLocks noChangeArrowheads="1"/>
          </p:cNvSpPr>
          <p:nvPr/>
        </p:nvSpPr>
        <p:spPr bwMode="auto">
          <a:xfrm>
            <a:off x="2382838" y="5821363"/>
            <a:ext cx="5105400" cy="473075"/>
          </a:xfrm>
          <a:prstGeom prst="rect">
            <a:avLst/>
          </a:prstGeom>
          <a:noFill/>
          <a:ln w="9525">
            <a:noFill/>
            <a:miter lim="800000"/>
          </a:ln>
          <a:effectLst/>
        </p:spPr>
        <p:txBody>
          <a:bodyPr lIns="107950" tIns="53975" rIns="107950" bIns="53975">
            <a:spAutoFit/>
          </a:bodyPr>
          <a:lstStyle/>
          <a:p>
            <a:pPr algn="ctr">
              <a:spcBef>
                <a:spcPct val="50000"/>
              </a:spcBef>
            </a:pPr>
            <a:r>
              <a:rPr lang="en-US" altLang="zh-CN" sz="2400">
                <a:solidFill>
                  <a:srgbClr val="00CCFF"/>
                </a:solidFill>
                <a:ea typeface="宋体" panose="02010600030101010101" pitchFamily="2" charset="-122"/>
              </a:rPr>
              <a:t>Relationship for every link!</a:t>
            </a:r>
            <a:endParaRPr lang="en-US" altLang="zh-CN" sz="2400">
              <a:solidFill>
                <a:srgbClr val="00CCFF"/>
              </a:solidFill>
              <a:ea typeface="宋体" panose="02010600030101010101" pitchFamily="2" charset="-122"/>
            </a:endParaRPr>
          </a:p>
        </p:txBody>
      </p:sp>
      <p:sp>
        <p:nvSpPr>
          <p:cNvPr id="464939" name="Rectangle 43"/>
          <p:cNvSpPr>
            <a:spLocks noGrp="1" noChangeArrowheads="1"/>
          </p:cNvSpPr>
          <p:nvPr>
            <p:ph type="title"/>
          </p:nvPr>
        </p:nvSpPr>
        <p:spPr>
          <a:xfrm>
            <a:off x="616744" y="132556"/>
            <a:ext cx="8229600" cy="1143000"/>
          </a:xfrm>
        </p:spPr>
        <p:txBody>
          <a:bodyPr/>
          <a:lstStyle/>
          <a:p>
            <a:r>
              <a:rPr lang="en-US" altLang="zh-CN" dirty="0">
                <a:ea typeface="宋体" panose="02010600030101010101" pitchFamily="2" charset="-122"/>
              </a:rPr>
              <a:t>Finding Relationships</a:t>
            </a:r>
            <a:endParaRPr lang="en-US" altLang="zh-CN" dirty="0">
              <a:ea typeface="宋体" panose="02010600030101010101" pitchFamily="2" charset="-122"/>
            </a:endParaRPr>
          </a:p>
        </p:txBody>
      </p:sp>
      <p:sp>
        <p:nvSpPr>
          <p:cNvPr id="464944" name="Line 48"/>
          <p:cNvSpPr>
            <a:spLocks noChangeShapeType="1"/>
          </p:cNvSpPr>
          <p:nvPr/>
        </p:nvSpPr>
        <p:spPr bwMode="auto">
          <a:xfrm flipV="1">
            <a:off x="7515225" y="2108200"/>
            <a:ext cx="0" cy="685800"/>
          </a:xfrm>
          <a:prstGeom prst="line">
            <a:avLst/>
          </a:prstGeom>
          <a:noFill/>
          <a:ln w="28575">
            <a:solidFill>
              <a:schemeClr val="hlink"/>
            </a:solidFill>
            <a:round/>
            <a:headEnd type="none" w="sm" len="sm"/>
            <a:tailEnd type="triangle" w="med" len="med"/>
          </a:ln>
          <a:effectLst/>
        </p:spPr>
        <p:txBody>
          <a:bodyPr wrap="none" lIns="0" tIns="0" rIns="0" bIns="0" anchor="ctr"/>
          <a:lstStyle/>
          <a:p>
            <a:endParaRPr lang="en-US"/>
          </a:p>
        </p:txBody>
      </p:sp>
      <p:sp>
        <p:nvSpPr>
          <p:cNvPr id="464945" name="Line 49"/>
          <p:cNvSpPr>
            <a:spLocks noChangeShapeType="1"/>
          </p:cNvSpPr>
          <p:nvPr/>
        </p:nvSpPr>
        <p:spPr bwMode="auto">
          <a:xfrm>
            <a:off x="7515225" y="3251200"/>
            <a:ext cx="0" cy="706438"/>
          </a:xfrm>
          <a:prstGeom prst="line">
            <a:avLst/>
          </a:prstGeom>
          <a:noFill/>
          <a:ln w="28575">
            <a:solidFill>
              <a:schemeClr val="hlink"/>
            </a:solidFill>
            <a:round/>
            <a:headEnd type="none" w="sm" len="sm"/>
            <a:tailEnd type="triangle" w="med" len="med"/>
          </a:ln>
          <a:effectLst/>
        </p:spPr>
        <p:txBody>
          <a:bodyPr wrap="none" lIns="0" tIns="0" rIns="0" bIns="0" anchor="ctr"/>
          <a:lstStyle/>
          <a:p>
            <a:endParaRPr 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8816" name="Line 64"/>
          <p:cNvSpPr>
            <a:spLocks noChangeShapeType="1"/>
          </p:cNvSpPr>
          <p:nvPr/>
        </p:nvSpPr>
        <p:spPr bwMode="auto">
          <a:xfrm flipH="1">
            <a:off x="2362200" y="4570413"/>
            <a:ext cx="1341438" cy="1587"/>
          </a:xfrm>
          <a:prstGeom prst="line">
            <a:avLst/>
          </a:prstGeom>
          <a:noFill/>
          <a:ln w="28575">
            <a:solidFill>
              <a:schemeClr val="tx1"/>
            </a:solidFill>
            <a:round/>
          </a:ln>
        </p:spPr>
        <p:txBody>
          <a:bodyPr/>
          <a:lstStyle/>
          <a:p>
            <a:endParaRPr lang="en-US"/>
          </a:p>
        </p:txBody>
      </p:sp>
      <p:sp>
        <p:nvSpPr>
          <p:cNvPr id="458802" name="Line 50"/>
          <p:cNvSpPr>
            <a:spLocks noChangeShapeType="1"/>
          </p:cNvSpPr>
          <p:nvPr/>
        </p:nvSpPr>
        <p:spPr bwMode="auto">
          <a:xfrm flipH="1">
            <a:off x="4446588" y="4597400"/>
            <a:ext cx="2643187" cy="0"/>
          </a:xfrm>
          <a:prstGeom prst="line">
            <a:avLst/>
          </a:prstGeom>
          <a:noFill/>
          <a:ln w="28575">
            <a:solidFill>
              <a:schemeClr val="tx1"/>
            </a:solidFill>
            <a:round/>
          </a:ln>
        </p:spPr>
        <p:txBody>
          <a:bodyPr/>
          <a:lstStyle/>
          <a:p>
            <a:endParaRPr lang="en-US"/>
          </a:p>
        </p:txBody>
      </p:sp>
      <p:sp>
        <p:nvSpPr>
          <p:cNvPr id="458791" name="Rectangle 39"/>
          <p:cNvSpPr>
            <a:spLocks noGrp="1" noChangeArrowheads="1"/>
          </p:cNvSpPr>
          <p:nvPr>
            <p:ph idx="1"/>
          </p:nvPr>
        </p:nvSpPr>
        <p:spPr/>
        <p:txBody>
          <a:bodyPr/>
          <a:lstStyle/>
          <a:p>
            <a:r>
              <a:rPr lang="en-US" altLang="zh-CN">
                <a:ea typeface="宋体" panose="02010600030101010101" pitchFamily="2" charset="-122"/>
              </a:rPr>
              <a:t>A special form of association that models a whole-part relationship between an aggregate (the whole) and its parts</a:t>
            </a:r>
            <a:endParaRPr lang="en-US" altLang="zh-CN">
              <a:ea typeface="宋体" panose="02010600030101010101" pitchFamily="2" charset="-122"/>
            </a:endParaRPr>
          </a:p>
        </p:txBody>
      </p:sp>
      <p:sp>
        <p:nvSpPr>
          <p:cNvPr id="458790" name="Rectangle 38"/>
          <p:cNvSpPr>
            <a:spLocks noGrp="1" noChangeArrowheads="1"/>
          </p:cNvSpPr>
          <p:nvPr>
            <p:ph type="title"/>
          </p:nvPr>
        </p:nvSpPr>
        <p:spPr/>
        <p:txBody>
          <a:bodyPr/>
          <a:lstStyle/>
          <a:p>
            <a:r>
              <a:rPr lang="en-US" altLang="zh-CN" smtClean="0">
                <a:ea typeface="宋体" panose="02010600030101010101" pitchFamily="2" charset="-122"/>
              </a:rPr>
              <a:t>What </a:t>
            </a:r>
            <a:r>
              <a:rPr lang="en-US" altLang="zh-CN" dirty="0">
                <a:ea typeface="宋体" panose="02010600030101010101" pitchFamily="2" charset="-122"/>
              </a:rPr>
              <a:t>Is Aggregation?</a:t>
            </a:r>
            <a:endParaRPr lang="en-US" altLang="zh-CN" dirty="0">
              <a:ea typeface="宋体" panose="02010600030101010101" pitchFamily="2" charset="-122"/>
            </a:endParaRPr>
          </a:p>
        </p:txBody>
      </p:sp>
      <p:sp>
        <p:nvSpPr>
          <p:cNvPr id="458754" name="Text Box 2"/>
          <p:cNvSpPr txBox="1">
            <a:spLocks noChangeArrowheads="1"/>
          </p:cNvSpPr>
          <p:nvPr/>
        </p:nvSpPr>
        <p:spPr bwMode="auto">
          <a:xfrm>
            <a:off x="542925" y="2667000"/>
            <a:ext cx="2159000" cy="396875"/>
          </a:xfrm>
          <a:prstGeom prst="rect">
            <a:avLst/>
          </a:prstGeom>
          <a:noFill/>
          <a:ln w="12700">
            <a:noFill/>
            <a:miter lim="800000"/>
            <a:headEnd type="none" w="sm" len="sm"/>
            <a:tailEnd type="none" w="lg" len="lg"/>
          </a:ln>
          <a:effectLst/>
        </p:spPr>
        <p:txBody>
          <a:bodyPr>
            <a:spAutoFit/>
          </a:bodyPr>
          <a:lstStyle/>
          <a:p>
            <a:pPr>
              <a:spcBef>
                <a:spcPct val="50000"/>
              </a:spcBef>
            </a:pPr>
            <a:r>
              <a:rPr lang="en-US" altLang="zh-CN" sz="2000" i="1">
                <a:solidFill>
                  <a:srgbClr val="00CCFF"/>
                </a:solidFill>
                <a:ea typeface="宋体" panose="02010600030101010101" pitchFamily="2" charset="-122"/>
              </a:rPr>
              <a:t>Whole/aggregate</a:t>
            </a:r>
            <a:endParaRPr lang="en-US" altLang="zh-CN" sz="2000" i="1">
              <a:solidFill>
                <a:srgbClr val="00CCFF"/>
              </a:solidFill>
              <a:ea typeface="宋体" panose="02010600030101010101" pitchFamily="2" charset="-122"/>
            </a:endParaRPr>
          </a:p>
        </p:txBody>
      </p:sp>
      <p:sp>
        <p:nvSpPr>
          <p:cNvPr id="458755" name="Text Box 3"/>
          <p:cNvSpPr txBox="1">
            <a:spLocks noChangeArrowheads="1"/>
          </p:cNvSpPr>
          <p:nvPr/>
        </p:nvSpPr>
        <p:spPr bwMode="auto">
          <a:xfrm>
            <a:off x="3732213" y="2671763"/>
            <a:ext cx="814387" cy="396875"/>
          </a:xfrm>
          <a:prstGeom prst="rect">
            <a:avLst/>
          </a:prstGeom>
          <a:noFill/>
          <a:ln w="12700">
            <a:noFill/>
            <a:miter lim="800000"/>
            <a:headEnd type="none" w="sm" len="sm"/>
            <a:tailEnd type="none" w="lg" len="lg"/>
          </a:ln>
          <a:effectLst/>
        </p:spPr>
        <p:txBody>
          <a:bodyPr>
            <a:spAutoFit/>
          </a:bodyPr>
          <a:lstStyle/>
          <a:p>
            <a:pPr>
              <a:spcBef>
                <a:spcPct val="50000"/>
              </a:spcBef>
            </a:pPr>
            <a:r>
              <a:rPr lang="en-US" altLang="zh-CN" sz="2000" i="1">
                <a:solidFill>
                  <a:srgbClr val="00CCFF"/>
                </a:solidFill>
                <a:ea typeface="宋体" panose="02010600030101010101" pitchFamily="2" charset="-122"/>
              </a:rPr>
              <a:t>Part</a:t>
            </a:r>
            <a:endParaRPr lang="en-US" altLang="zh-CN" sz="2000" i="1">
              <a:solidFill>
                <a:srgbClr val="00CCFF"/>
              </a:solidFill>
              <a:ea typeface="宋体" panose="02010600030101010101" pitchFamily="2" charset="-122"/>
            </a:endParaRPr>
          </a:p>
        </p:txBody>
      </p:sp>
      <p:sp>
        <p:nvSpPr>
          <p:cNvPr id="458756" name="Line 4"/>
          <p:cNvSpPr>
            <a:spLocks noChangeShapeType="1"/>
          </p:cNvSpPr>
          <p:nvPr/>
        </p:nvSpPr>
        <p:spPr bwMode="auto">
          <a:xfrm>
            <a:off x="1533525" y="3114675"/>
            <a:ext cx="0" cy="914400"/>
          </a:xfrm>
          <a:prstGeom prst="line">
            <a:avLst/>
          </a:prstGeom>
          <a:noFill/>
          <a:ln w="28575">
            <a:solidFill>
              <a:schemeClr val="hlink"/>
            </a:solidFill>
            <a:round/>
            <a:headEnd type="none" w="sm" len="sm"/>
            <a:tailEnd type="triangle" w="med" len="med"/>
          </a:ln>
          <a:effectLst/>
        </p:spPr>
        <p:txBody>
          <a:bodyPr wrap="none" anchor="ctr"/>
          <a:lstStyle/>
          <a:p>
            <a:endParaRPr lang="en-US"/>
          </a:p>
        </p:txBody>
      </p:sp>
      <p:sp>
        <p:nvSpPr>
          <p:cNvPr id="458757" name="Line 5"/>
          <p:cNvSpPr>
            <a:spLocks noChangeShapeType="1"/>
          </p:cNvSpPr>
          <p:nvPr/>
        </p:nvSpPr>
        <p:spPr bwMode="auto">
          <a:xfrm flipH="1">
            <a:off x="4038600" y="3114675"/>
            <a:ext cx="0" cy="914400"/>
          </a:xfrm>
          <a:prstGeom prst="line">
            <a:avLst/>
          </a:prstGeom>
          <a:noFill/>
          <a:ln w="28575">
            <a:solidFill>
              <a:schemeClr val="hlink"/>
            </a:solidFill>
            <a:round/>
            <a:headEnd type="none" w="sm" len="sm"/>
            <a:tailEnd type="triangle" w="med" len="med"/>
          </a:ln>
          <a:effectLst/>
        </p:spPr>
        <p:txBody>
          <a:bodyPr wrap="none" anchor="ctr"/>
          <a:lstStyle/>
          <a:p>
            <a:endParaRPr lang="en-US"/>
          </a:p>
        </p:txBody>
      </p:sp>
      <p:sp>
        <p:nvSpPr>
          <p:cNvPr id="458760" name="Rectangle 8"/>
          <p:cNvSpPr>
            <a:spLocks noChangeArrowheads="1"/>
          </p:cNvSpPr>
          <p:nvPr/>
        </p:nvSpPr>
        <p:spPr bwMode="auto">
          <a:xfrm>
            <a:off x="6423025" y="4267200"/>
            <a:ext cx="381000" cy="274638"/>
          </a:xfrm>
          <a:prstGeom prst="rect">
            <a:avLst/>
          </a:prstGeom>
          <a:noFill/>
          <a:ln w="9525">
            <a:noFill/>
            <a:miter lim="800000"/>
          </a:ln>
        </p:spPr>
        <p:txBody>
          <a:bodyPr wrap="none" lIns="0" tIns="0" rIns="0" bIns="0">
            <a:spAutoFit/>
          </a:bodyPr>
          <a:lstStyle/>
          <a:p>
            <a:r>
              <a:rPr lang="en-US" altLang="zh-CN" sz="1800">
                <a:solidFill>
                  <a:schemeClr val="tx2"/>
                </a:solidFill>
                <a:ea typeface="宋体" panose="02010600030101010101" pitchFamily="2" charset="-122"/>
              </a:rPr>
              <a:t>0..2</a:t>
            </a:r>
            <a:endParaRPr lang="en-US" altLang="zh-CN" sz="1800">
              <a:solidFill>
                <a:schemeClr val="tx2"/>
              </a:solidFill>
              <a:ea typeface="宋体" panose="02010600030101010101" pitchFamily="2" charset="-122"/>
            </a:endParaRPr>
          </a:p>
        </p:txBody>
      </p:sp>
      <p:sp>
        <p:nvSpPr>
          <p:cNvPr id="458768" name="Rectangle 16"/>
          <p:cNvSpPr>
            <a:spLocks noChangeArrowheads="1"/>
          </p:cNvSpPr>
          <p:nvPr/>
        </p:nvSpPr>
        <p:spPr bwMode="auto">
          <a:xfrm>
            <a:off x="4724400" y="4267200"/>
            <a:ext cx="342900" cy="274638"/>
          </a:xfrm>
          <a:prstGeom prst="rect">
            <a:avLst/>
          </a:prstGeom>
          <a:noFill/>
          <a:ln w="9525">
            <a:noFill/>
            <a:miter lim="800000"/>
          </a:ln>
        </p:spPr>
        <p:txBody>
          <a:bodyPr wrap="none" lIns="0" tIns="0" rIns="0" bIns="0">
            <a:spAutoFit/>
          </a:bodyPr>
          <a:lstStyle/>
          <a:p>
            <a:r>
              <a:rPr lang="en-US" altLang="zh-CN" sz="1800">
                <a:solidFill>
                  <a:schemeClr val="tx2"/>
                </a:solidFill>
                <a:ea typeface="宋体" panose="02010600030101010101" pitchFamily="2" charset="-122"/>
              </a:rPr>
              <a:t>0..*</a:t>
            </a:r>
            <a:endParaRPr lang="en-US" altLang="zh-CN" sz="1800">
              <a:solidFill>
                <a:schemeClr val="tx2"/>
              </a:solidFill>
              <a:ea typeface="宋体" panose="02010600030101010101" pitchFamily="2" charset="-122"/>
            </a:endParaRPr>
          </a:p>
        </p:txBody>
      </p:sp>
      <p:sp>
        <p:nvSpPr>
          <p:cNvPr id="458792" name="Rectangle 40"/>
          <p:cNvSpPr>
            <a:spLocks noChangeArrowheads="1"/>
          </p:cNvSpPr>
          <p:nvPr/>
        </p:nvSpPr>
        <p:spPr bwMode="auto">
          <a:xfrm>
            <a:off x="6883400" y="4113213"/>
            <a:ext cx="1566863" cy="966787"/>
          </a:xfrm>
          <a:prstGeom prst="rect">
            <a:avLst/>
          </a:prstGeom>
          <a:solidFill>
            <a:srgbClr val="FFFFCC"/>
          </a:solidFill>
          <a:ln w="0">
            <a:solidFill>
              <a:srgbClr val="990033"/>
            </a:solidFill>
            <a:miter lim="800000"/>
          </a:ln>
        </p:spPr>
        <p:txBody>
          <a:bodyPr/>
          <a:lstStyle/>
          <a:p>
            <a:endParaRPr lang="en-US"/>
          </a:p>
        </p:txBody>
      </p:sp>
      <p:sp>
        <p:nvSpPr>
          <p:cNvPr id="458793" name="Rectangle 41"/>
          <p:cNvSpPr>
            <a:spLocks noChangeArrowheads="1"/>
          </p:cNvSpPr>
          <p:nvPr/>
        </p:nvSpPr>
        <p:spPr bwMode="auto">
          <a:xfrm>
            <a:off x="6943725" y="4370388"/>
            <a:ext cx="1466850" cy="258762"/>
          </a:xfrm>
          <a:prstGeom prst="rect">
            <a:avLst/>
          </a:prstGeom>
          <a:noFill/>
          <a:ln w="9525">
            <a:noFill/>
            <a:miter lim="800000"/>
          </a:ln>
        </p:spPr>
        <p:txBody>
          <a:bodyPr wrap="none" lIns="0" tIns="0" rIns="0" bIns="0">
            <a:spAutoFit/>
          </a:bodyPr>
          <a:lstStyle/>
          <a:p>
            <a:pPr algn="ctr"/>
            <a:r>
              <a:rPr lang="en-US" altLang="zh-CN" sz="1700">
                <a:solidFill>
                  <a:srgbClr val="000000"/>
                </a:solidFill>
                <a:ea typeface="宋体" panose="02010600030101010101" pitchFamily="2" charset="-122"/>
              </a:rPr>
              <a:t>CourseOffering</a:t>
            </a:r>
            <a:endParaRPr lang="en-US" altLang="zh-CN">
              <a:ea typeface="宋体" panose="02010600030101010101" pitchFamily="2" charset="-122"/>
            </a:endParaRPr>
          </a:p>
        </p:txBody>
      </p:sp>
      <p:sp>
        <p:nvSpPr>
          <p:cNvPr id="458794" name="Rectangle 42"/>
          <p:cNvSpPr>
            <a:spLocks noChangeArrowheads="1"/>
          </p:cNvSpPr>
          <p:nvPr/>
        </p:nvSpPr>
        <p:spPr bwMode="auto">
          <a:xfrm>
            <a:off x="6883400" y="4746625"/>
            <a:ext cx="1566863" cy="333375"/>
          </a:xfrm>
          <a:prstGeom prst="rect">
            <a:avLst/>
          </a:prstGeom>
          <a:noFill/>
          <a:ln w="0">
            <a:solidFill>
              <a:srgbClr val="990033"/>
            </a:solidFill>
            <a:miter lim="800000"/>
          </a:ln>
        </p:spPr>
        <p:txBody>
          <a:bodyPr/>
          <a:lstStyle/>
          <a:p>
            <a:endParaRPr lang="en-US"/>
          </a:p>
        </p:txBody>
      </p:sp>
      <p:sp>
        <p:nvSpPr>
          <p:cNvPr id="458795" name="Rectangle 43"/>
          <p:cNvSpPr>
            <a:spLocks noChangeArrowheads="1"/>
          </p:cNvSpPr>
          <p:nvPr/>
        </p:nvSpPr>
        <p:spPr bwMode="auto">
          <a:xfrm>
            <a:off x="6883400" y="4879975"/>
            <a:ext cx="1566863" cy="200025"/>
          </a:xfrm>
          <a:prstGeom prst="rect">
            <a:avLst/>
          </a:prstGeom>
          <a:noFill/>
          <a:ln w="0">
            <a:solidFill>
              <a:srgbClr val="990033"/>
            </a:solidFill>
            <a:miter lim="800000"/>
          </a:ln>
        </p:spPr>
        <p:txBody>
          <a:bodyPr/>
          <a:lstStyle/>
          <a:p>
            <a:endParaRPr lang="en-US"/>
          </a:p>
        </p:txBody>
      </p:sp>
      <p:sp>
        <p:nvSpPr>
          <p:cNvPr id="458796" name="Rectangle 44"/>
          <p:cNvSpPr>
            <a:spLocks noChangeArrowheads="1"/>
          </p:cNvSpPr>
          <p:nvPr/>
        </p:nvSpPr>
        <p:spPr bwMode="auto">
          <a:xfrm>
            <a:off x="7127875" y="4116388"/>
            <a:ext cx="1019175" cy="258762"/>
          </a:xfrm>
          <a:prstGeom prst="rect">
            <a:avLst/>
          </a:prstGeom>
          <a:noFill/>
          <a:ln w="9525">
            <a:noFill/>
            <a:miter lim="800000"/>
          </a:ln>
        </p:spPr>
        <p:txBody>
          <a:bodyPr wrap="none" lIns="0" tIns="0" rIns="0" bIns="0">
            <a:spAutoFit/>
          </a:bodyPr>
          <a:lstStyle/>
          <a:p>
            <a:pPr algn="ctr"/>
            <a:r>
              <a:rPr lang="en-US" altLang="zh-CN" sz="1700">
                <a:solidFill>
                  <a:srgbClr val="000000"/>
                </a:solidFill>
                <a:ea typeface="宋体" panose="02010600030101010101" pitchFamily="2" charset="-122"/>
              </a:rPr>
              <a:t>&lt;&lt;entity&gt;&gt;</a:t>
            </a:r>
            <a:endParaRPr lang="en-US" altLang="zh-CN">
              <a:ea typeface="宋体" panose="02010600030101010101" pitchFamily="2" charset="-122"/>
            </a:endParaRPr>
          </a:p>
        </p:txBody>
      </p:sp>
      <p:sp>
        <p:nvSpPr>
          <p:cNvPr id="458797" name="Rectangle 45"/>
          <p:cNvSpPr>
            <a:spLocks noChangeArrowheads="1"/>
          </p:cNvSpPr>
          <p:nvPr/>
        </p:nvSpPr>
        <p:spPr bwMode="auto">
          <a:xfrm>
            <a:off x="3541713" y="4113213"/>
            <a:ext cx="1108075" cy="966787"/>
          </a:xfrm>
          <a:prstGeom prst="rect">
            <a:avLst/>
          </a:prstGeom>
          <a:solidFill>
            <a:srgbClr val="FFFFCC"/>
          </a:solidFill>
          <a:ln w="0">
            <a:solidFill>
              <a:srgbClr val="990033"/>
            </a:solidFill>
            <a:miter lim="800000"/>
          </a:ln>
        </p:spPr>
        <p:txBody>
          <a:bodyPr/>
          <a:lstStyle/>
          <a:p>
            <a:endParaRPr lang="en-US"/>
          </a:p>
        </p:txBody>
      </p:sp>
      <p:sp>
        <p:nvSpPr>
          <p:cNvPr id="458798" name="Rectangle 46"/>
          <p:cNvSpPr>
            <a:spLocks noChangeArrowheads="1"/>
          </p:cNvSpPr>
          <p:nvPr/>
        </p:nvSpPr>
        <p:spPr bwMode="auto">
          <a:xfrm>
            <a:off x="3643313" y="4370388"/>
            <a:ext cx="903287" cy="258762"/>
          </a:xfrm>
          <a:prstGeom prst="rect">
            <a:avLst/>
          </a:prstGeom>
          <a:noFill/>
          <a:ln w="9525">
            <a:noFill/>
            <a:miter lim="800000"/>
          </a:ln>
        </p:spPr>
        <p:txBody>
          <a:bodyPr wrap="none" lIns="0" tIns="0" rIns="0" bIns="0">
            <a:spAutoFit/>
          </a:bodyPr>
          <a:lstStyle/>
          <a:p>
            <a:pPr algn="ctr"/>
            <a:r>
              <a:rPr lang="en-US" altLang="zh-CN" sz="1700">
                <a:solidFill>
                  <a:srgbClr val="000000"/>
                </a:solidFill>
                <a:ea typeface="宋体" panose="02010600030101010101" pitchFamily="2" charset="-122"/>
              </a:rPr>
              <a:t>Schedule</a:t>
            </a:r>
            <a:endParaRPr lang="en-US" altLang="zh-CN">
              <a:ea typeface="宋体" panose="02010600030101010101" pitchFamily="2" charset="-122"/>
            </a:endParaRPr>
          </a:p>
        </p:txBody>
      </p:sp>
      <p:sp>
        <p:nvSpPr>
          <p:cNvPr id="458799" name="Rectangle 47"/>
          <p:cNvSpPr>
            <a:spLocks noChangeArrowheads="1"/>
          </p:cNvSpPr>
          <p:nvPr/>
        </p:nvSpPr>
        <p:spPr bwMode="auto">
          <a:xfrm>
            <a:off x="3541713" y="4746625"/>
            <a:ext cx="1108075" cy="333375"/>
          </a:xfrm>
          <a:prstGeom prst="rect">
            <a:avLst/>
          </a:prstGeom>
          <a:noFill/>
          <a:ln w="0">
            <a:solidFill>
              <a:srgbClr val="990033"/>
            </a:solidFill>
            <a:miter lim="800000"/>
          </a:ln>
        </p:spPr>
        <p:txBody>
          <a:bodyPr/>
          <a:lstStyle/>
          <a:p>
            <a:endParaRPr lang="en-US"/>
          </a:p>
        </p:txBody>
      </p:sp>
      <p:sp>
        <p:nvSpPr>
          <p:cNvPr id="458800" name="Rectangle 48"/>
          <p:cNvSpPr>
            <a:spLocks noChangeArrowheads="1"/>
          </p:cNvSpPr>
          <p:nvPr/>
        </p:nvSpPr>
        <p:spPr bwMode="auto">
          <a:xfrm>
            <a:off x="3541713" y="4879975"/>
            <a:ext cx="1108075" cy="200025"/>
          </a:xfrm>
          <a:prstGeom prst="rect">
            <a:avLst/>
          </a:prstGeom>
          <a:noFill/>
          <a:ln w="0">
            <a:solidFill>
              <a:srgbClr val="990033"/>
            </a:solidFill>
            <a:miter lim="800000"/>
          </a:ln>
        </p:spPr>
        <p:txBody>
          <a:bodyPr/>
          <a:lstStyle/>
          <a:p>
            <a:endParaRPr lang="en-US"/>
          </a:p>
        </p:txBody>
      </p:sp>
      <p:sp>
        <p:nvSpPr>
          <p:cNvPr id="458801" name="Rectangle 49"/>
          <p:cNvSpPr>
            <a:spLocks noChangeArrowheads="1"/>
          </p:cNvSpPr>
          <p:nvPr/>
        </p:nvSpPr>
        <p:spPr bwMode="auto">
          <a:xfrm>
            <a:off x="3589338" y="4116388"/>
            <a:ext cx="1019175" cy="258762"/>
          </a:xfrm>
          <a:prstGeom prst="rect">
            <a:avLst/>
          </a:prstGeom>
          <a:noFill/>
          <a:ln w="9525">
            <a:noFill/>
            <a:miter lim="800000"/>
          </a:ln>
        </p:spPr>
        <p:txBody>
          <a:bodyPr wrap="none" lIns="0" tIns="0" rIns="0" bIns="0">
            <a:spAutoFit/>
          </a:bodyPr>
          <a:lstStyle/>
          <a:p>
            <a:pPr algn="ctr"/>
            <a:r>
              <a:rPr lang="en-US" altLang="zh-CN" sz="1700">
                <a:solidFill>
                  <a:srgbClr val="000000"/>
                </a:solidFill>
                <a:ea typeface="宋体" panose="02010600030101010101" pitchFamily="2" charset="-122"/>
              </a:rPr>
              <a:t>&lt;&lt;entity&gt;&gt;</a:t>
            </a:r>
            <a:endParaRPr lang="en-US" altLang="zh-CN">
              <a:ea typeface="宋体" panose="02010600030101010101" pitchFamily="2" charset="-122"/>
            </a:endParaRPr>
          </a:p>
        </p:txBody>
      </p:sp>
      <p:sp>
        <p:nvSpPr>
          <p:cNvPr id="458809" name="Rectangle 57"/>
          <p:cNvSpPr>
            <a:spLocks noChangeArrowheads="1"/>
          </p:cNvSpPr>
          <p:nvPr/>
        </p:nvSpPr>
        <p:spPr bwMode="auto">
          <a:xfrm>
            <a:off x="868363" y="4113213"/>
            <a:ext cx="1123950" cy="966787"/>
          </a:xfrm>
          <a:prstGeom prst="rect">
            <a:avLst/>
          </a:prstGeom>
          <a:solidFill>
            <a:srgbClr val="FFFFCC"/>
          </a:solidFill>
          <a:ln w="0">
            <a:solidFill>
              <a:srgbClr val="990033"/>
            </a:solidFill>
            <a:miter lim="800000"/>
          </a:ln>
        </p:spPr>
        <p:txBody>
          <a:bodyPr/>
          <a:lstStyle/>
          <a:p>
            <a:endParaRPr lang="en-US"/>
          </a:p>
        </p:txBody>
      </p:sp>
      <p:sp>
        <p:nvSpPr>
          <p:cNvPr id="458810" name="Rectangle 58"/>
          <p:cNvSpPr>
            <a:spLocks noChangeArrowheads="1"/>
          </p:cNvSpPr>
          <p:nvPr/>
        </p:nvSpPr>
        <p:spPr bwMode="auto">
          <a:xfrm>
            <a:off x="935038" y="4370388"/>
            <a:ext cx="963612" cy="258762"/>
          </a:xfrm>
          <a:prstGeom prst="rect">
            <a:avLst/>
          </a:prstGeom>
          <a:noFill/>
          <a:ln w="9525">
            <a:noFill/>
            <a:miter lim="800000"/>
          </a:ln>
        </p:spPr>
        <p:txBody>
          <a:bodyPr lIns="0" tIns="0" rIns="0" bIns="0">
            <a:spAutoFit/>
          </a:bodyPr>
          <a:lstStyle/>
          <a:p>
            <a:pPr algn="ctr"/>
            <a:r>
              <a:rPr lang="en-US" altLang="zh-CN" sz="1700">
                <a:solidFill>
                  <a:srgbClr val="000000"/>
                </a:solidFill>
                <a:ea typeface="宋体" panose="02010600030101010101" pitchFamily="2" charset="-122"/>
              </a:rPr>
              <a:t>Student</a:t>
            </a:r>
            <a:endParaRPr lang="en-US" altLang="zh-CN">
              <a:ea typeface="宋体" panose="02010600030101010101" pitchFamily="2" charset="-122"/>
            </a:endParaRPr>
          </a:p>
        </p:txBody>
      </p:sp>
      <p:sp>
        <p:nvSpPr>
          <p:cNvPr id="458811" name="Rectangle 59"/>
          <p:cNvSpPr>
            <a:spLocks noChangeArrowheads="1"/>
          </p:cNvSpPr>
          <p:nvPr/>
        </p:nvSpPr>
        <p:spPr bwMode="auto">
          <a:xfrm>
            <a:off x="868363" y="4746625"/>
            <a:ext cx="1123950" cy="333375"/>
          </a:xfrm>
          <a:prstGeom prst="rect">
            <a:avLst/>
          </a:prstGeom>
          <a:noFill/>
          <a:ln w="0">
            <a:solidFill>
              <a:srgbClr val="990033"/>
            </a:solidFill>
            <a:miter lim="800000"/>
          </a:ln>
        </p:spPr>
        <p:txBody>
          <a:bodyPr/>
          <a:lstStyle/>
          <a:p>
            <a:endParaRPr lang="en-US"/>
          </a:p>
        </p:txBody>
      </p:sp>
      <p:sp>
        <p:nvSpPr>
          <p:cNvPr id="458812" name="Rectangle 60"/>
          <p:cNvSpPr>
            <a:spLocks noChangeArrowheads="1"/>
          </p:cNvSpPr>
          <p:nvPr/>
        </p:nvSpPr>
        <p:spPr bwMode="auto">
          <a:xfrm>
            <a:off x="868363" y="4879975"/>
            <a:ext cx="1123950" cy="200025"/>
          </a:xfrm>
          <a:prstGeom prst="rect">
            <a:avLst/>
          </a:prstGeom>
          <a:noFill/>
          <a:ln w="0">
            <a:solidFill>
              <a:srgbClr val="990033"/>
            </a:solidFill>
            <a:miter lim="800000"/>
          </a:ln>
        </p:spPr>
        <p:txBody>
          <a:bodyPr/>
          <a:lstStyle/>
          <a:p>
            <a:endParaRPr lang="en-US"/>
          </a:p>
        </p:txBody>
      </p:sp>
      <p:sp>
        <p:nvSpPr>
          <p:cNvPr id="458813" name="Rectangle 61"/>
          <p:cNvSpPr>
            <a:spLocks noChangeArrowheads="1"/>
          </p:cNvSpPr>
          <p:nvPr/>
        </p:nvSpPr>
        <p:spPr bwMode="auto">
          <a:xfrm>
            <a:off x="915988" y="4116388"/>
            <a:ext cx="1019175" cy="258762"/>
          </a:xfrm>
          <a:prstGeom prst="rect">
            <a:avLst/>
          </a:prstGeom>
          <a:noFill/>
          <a:ln w="9525">
            <a:noFill/>
            <a:miter lim="800000"/>
          </a:ln>
        </p:spPr>
        <p:txBody>
          <a:bodyPr wrap="none" lIns="0" tIns="0" rIns="0" bIns="0">
            <a:spAutoFit/>
          </a:bodyPr>
          <a:lstStyle/>
          <a:p>
            <a:pPr algn="ctr"/>
            <a:r>
              <a:rPr lang="en-US" altLang="zh-CN" sz="1700">
                <a:solidFill>
                  <a:srgbClr val="000000"/>
                </a:solidFill>
                <a:ea typeface="宋体" panose="02010600030101010101" pitchFamily="2" charset="-122"/>
              </a:rPr>
              <a:t>&lt;&lt;entity&gt;&gt;</a:t>
            </a:r>
            <a:endParaRPr lang="en-US" altLang="zh-CN">
              <a:ea typeface="宋体" panose="02010600030101010101" pitchFamily="2" charset="-122"/>
            </a:endParaRPr>
          </a:p>
        </p:txBody>
      </p:sp>
      <p:sp>
        <p:nvSpPr>
          <p:cNvPr id="458817" name="Rectangle 65"/>
          <p:cNvSpPr>
            <a:spLocks noChangeArrowheads="1"/>
          </p:cNvSpPr>
          <p:nvPr/>
        </p:nvSpPr>
        <p:spPr bwMode="auto">
          <a:xfrm>
            <a:off x="2070100" y="4679950"/>
            <a:ext cx="120650" cy="258763"/>
          </a:xfrm>
          <a:prstGeom prst="rect">
            <a:avLst/>
          </a:prstGeom>
          <a:noFill/>
          <a:ln w="9525">
            <a:noFill/>
            <a:miter lim="800000"/>
          </a:ln>
        </p:spPr>
        <p:txBody>
          <a:bodyPr wrap="none" lIns="0" tIns="0" rIns="0" bIns="0">
            <a:spAutoFit/>
          </a:bodyPr>
          <a:lstStyle/>
          <a:p>
            <a:r>
              <a:rPr lang="en-US" altLang="zh-CN" sz="1700">
                <a:ea typeface="宋体" panose="02010600030101010101" pitchFamily="2" charset="-122"/>
              </a:rPr>
              <a:t>1</a:t>
            </a:r>
            <a:endParaRPr lang="en-US" altLang="zh-CN">
              <a:ea typeface="宋体" panose="02010600030101010101" pitchFamily="2" charset="-122"/>
            </a:endParaRPr>
          </a:p>
        </p:txBody>
      </p:sp>
      <p:sp>
        <p:nvSpPr>
          <p:cNvPr id="458818" name="Rectangle 66"/>
          <p:cNvSpPr>
            <a:spLocks noChangeArrowheads="1"/>
          </p:cNvSpPr>
          <p:nvPr/>
        </p:nvSpPr>
        <p:spPr bwMode="auto">
          <a:xfrm>
            <a:off x="3121025" y="4627563"/>
            <a:ext cx="342900" cy="274637"/>
          </a:xfrm>
          <a:prstGeom prst="rect">
            <a:avLst/>
          </a:prstGeom>
          <a:noFill/>
          <a:ln w="9525">
            <a:noFill/>
            <a:miter lim="800000"/>
          </a:ln>
        </p:spPr>
        <p:txBody>
          <a:bodyPr wrap="none" lIns="0" tIns="0" rIns="0" bIns="0">
            <a:spAutoFit/>
          </a:bodyPr>
          <a:lstStyle/>
          <a:p>
            <a:r>
              <a:rPr lang="en-US" altLang="zh-CN" sz="1800">
                <a:solidFill>
                  <a:schemeClr val="tx2"/>
                </a:solidFill>
                <a:ea typeface="宋体" panose="02010600030101010101" pitchFamily="2" charset="-122"/>
              </a:rPr>
              <a:t>0..*</a:t>
            </a:r>
            <a:endParaRPr lang="en-US" altLang="zh-CN" sz="1800">
              <a:solidFill>
                <a:schemeClr val="tx2"/>
              </a:solidFill>
              <a:ea typeface="宋体" panose="02010600030101010101" pitchFamily="2" charset="-122"/>
            </a:endParaRPr>
          </a:p>
        </p:txBody>
      </p:sp>
      <p:sp>
        <p:nvSpPr>
          <p:cNvPr id="458819" name="Rectangle 67"/>
          <p:cNvSpPr>
            <a:spLocks noChangeArrowheads="1"/>
          </p:cNvSpPr>
          <p:nvPr/>
        </p:nvSpPr>
        <p:spPr bwMode="auto">
          <a:xfrm>
            <a:off x="2070100" y="4679950"/>
            <a:ext cx="127000" cy="274638"/>
          </a:xfrm>
          <a:prstGeom prst="rect">
            <a:avLst/>
          </a:prstGeom>
          <a:noFill/>
          <a:ln w="9525">
            <a:noFill/>
            <a:miter lim="800000"/>
          </a:ln>
        </p:spPr>
        <p:txBody>
          <a:bodyPr wrap="none" lIns="0" tIns="0" rIns="0" bIns="0">
            <a:spAutoFit/>
          </a:bodyPr>
          <a:lstStyle/>
          <a:p>
            <a:r>
              <a:rPr lang="en-US" altLang="zh-CN" sz="1800">
                <a:solidFill>
                  <a:schemeClr val="tx2"/>
                </a:solidFill>
                <a:ea typeface="宋体" panose="02010600030101010101" pitchFamily="2" charset="-122"/>
              </a:rPr>
              <a:t>1</a:t>
            </a:r>
            <a:endParaRPr lang="en-US" altLang="zh-CN" sz="1800">
              <a:solidFill>
                <a:schemeClr val="tx2"/>
              </a:solidFill>
              <a:ea typeface="宋体" panose="02010600030101010101" pitchFamily="2" charset="-122"/>
            </a:endParaRPr>
          </a:p>
        </p:txBody>
      </p:sp>
      <p:sp>
        <p:nvSpPr>
          <p:cNvPr id="458824" name="Freeform 72"/>
          <p:cNvSpPr/>
          <p:nvPr/>
        </p:nvSpPr>
        <p:spPr bwMode="auto">
          <a:xfrm>
            <a:off x="2019300" y="4470400"/>
            <a:ext cx="381000" cy="187325"/>
          </a:xfrm>
          <a:custGeom>
            <a:avLst/>
            <a:gdLst/>
            <a:ahLst/>
            <a:cxnLst>
              <a:cxn ang="0">
                <a:pos x="0" y="35"/>
              </a:cxn>
              <a:cxn ang="0">
                <a:pos x="64" y="70"/>
              </a:cxn>
              <a:cxn ang="0">
                <a:pos x="128" y="35"/>
              </a:cxn>
              <a:cxn ang="0">
                <a:pos x="64" y="0"/>
              </a:cxn>
              <a:cxn ang="0">
                <a:pos x="0" y="35"/>
              </a:cxn>
            </a:cxnLst>
            <a:rect l="0" t="0" r="r" b="b"/>
            <a:pathLst>
              <a:path w="128" h="70">
                <a:moveTo>
                  <a:pt x="0" y="35"/>
                </a:moveTo>
                <a:lnTo>
                  <a:pt x="64" y="70"/>
                </a:lnTo>
                <a:lnTo>
                  <a:pt x="128" y="35"/>
                </a:lnTo>
                <a:lnTo>
                  <a:pt x="64" y="0"/>
                </a:lnTo>
                <a:lnTo>
                  <a:pt x="0" y="35"/>
                </a:lnTo>
                <a:close/>
              </a:path>
            </a:pathLst>
          </a:custGeom>
          <a:noFill/>
          <a:ln w="28575" cmpd="sng">
            <a:solidFill>
              <a:schemeClr val="tx1"/>
            </a:solidFill>
            <a:prstDash val="solid"/>
            <a:round/>
          </a:ln>
        </p:spPr>
        <p:txBody>
          <a:bodyPr/>
          <a:lstStyle/>
          <a:p>
            <a:endParaRPr 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03" name="Text Box 3"/>
          <p:cNvSpPr txBox="1">
            <a:spLocks noChangeArrowheads="1"/>
          </p:cNvSpPr>
          <p:nvPr/>
        </p:nvSpPr>
        <p:spPr bwMode="auto">
          <a:xfrm>
            <a:off x="3183731" y="6209839"/>
            <a:ext cx="5130800" cy="457200"/>
          </a:xfrm>
          <a:prstGeom prst="rect">
            <a:avLst/>
          </a:prstGeom>
          <a:noFill/>
          <a:ln w="12700">
            <a:noFill/>
            <a:miter lim="800000"/>
            <a:headEnd type="none" w="sm" len="sm"/>
            <a:tailEnd type="none" w="lg" len="lg"/>
          </a:ln>
          <a:effectLst/>
        </p:spPr>
        <p:txBody>
          <a:bodyPr>
            <a:spAutoFit/>
          </a:bodyPr>
          <a:lstStyle/>
          <a:p>
            <a:pPr>
              <a:spcBef>
                <a:spcPct val="50000"/>
              </a:spcBef>
            </a:pPr>
            <a:r>
              <a:rPr lang="en-US" altLang="zh-CN" sz="2400" dirty="0">
                <a:solidFill>
                  <a:srgbClr val="00CCFF"/>
                </a:solidFill>
                <a:ea typeface="宋体" panose="02010600030101010101" pitchFamily="2" charset="-122"/>
              </a:rPr>
              <a:t>When in doubt, use association.</a:t>
            </a:r>
            <a:endParaRPr lang="en-US" altLang="zh-CN" sz="2400" dirty="0">
              <a:solidFill>
                <a:srgbClr val="00CCFF"/>
              </a:solidFill>
              <a:ea typeface="宋体" panose="02010600030101010101" pitchFamily="2" charset="-122"/>
            </a:endParaRPr>
          </a:p>
        </p:txBody>
      </p:sp>
      <p:sp>
        <p:nvSpPr>
          <p:cNvPr id="460837" name="Rectangle 37"/>
          <p:cNvSpPr>
            <a:spLocks noGrp="1" noChangeArrowheads="1"/>
          </p:cNvSpPr>
          <p:nvPr>
            <p:ph idx="1"/>
          </p:nvPr>
        </p:nvSpPr>
        <p:spPr>
          <a:xfrm>
            <a:off x="349250" y="1052513"/>
            <a:ext cx="8083550" cy="5043487"/>
          </a:xfrm>
          <a:noFill/>
        </p:spPr>
        <p:txBody>
          <a:bodyPr/>
          <a:lstStyle/>
          <a:p>
            <a:r>
              <a:rPr lang="en-US" altLang="zh-CN" sz="2800">
                <a:ea typeface="宋体" panose="02010600030101010101" pitchFamily="2" charset="-122"/>
              </a:rPr>
              <a:t>If two objects are tightly bound by a whole-part relationship</a:t>
            </a:r>
            <a:endParaRPr lang="en-US" altLang="zh-CN" sz="2800">
              <a:ea typeface="宋体" panose="02010600030101010101" pitchFamily="2" charset="-122"/>
            </a:endParaRPr>
          </a:p>
          <a:p>
            <a:pPr lvl="1"/>
            <a:r>
              <a:rPr lang="en-US" altLang="zh-CN" sz="2400">
                <a:ea typeface="宋体" panose="02010600030101010101" pitchFamily="2" charset="-122"/>
              </a:rPr>
              <a:t>The relationship is an aggregation.</a:t>
            </a:r>
            <a:endParaRPr lang="en-US" altLang="zh-CN" sz="2400">
              <a:ea typeface="宋体" panose="02010600030101010101" pitchFamily="2" charset="-122"/>
            </a:endParaRPr>
          </a:p>
          <a:p>
            <a:pPr lvl="1"/>
            <a:endParaRPr lang="en-US" altLang="zh-CN" sz="2400">
              <a:ea typeface="宋体" panose="02010600030101010101" pitchFamily="2" charset="-122"/>
            </a:endParaRPr>
          </a:p>
          <a:p>
            <a:pPr lvl="1"/>
            <a:endParaRPr lang="en-US" altLang="zh-CN" sz="2400">
              <a:ea typeface="宋体" panose="02010600030101010101" pitchFamily="2" charset="-122"/>
            </a:endParaRPr>
          </a:p>
          <a:p>
            <a:pPr lvl="1"/>
            <a:endParaRPr lang="en-US" altLang="zh-CN" sz="2400">
              <a:ea typeface="宋体" panose="02010600030101010101" pitchFamily="2" charset="-122"/>
            </a:endParaRPr>
          </a:p>
          <a:p>
            <a:r>
              <a:rPr lang="en-US" altLang="zh-CN" sz="2800">
                <a:ea typeface="宋体" panose="02010600030101010101" pitchFamily="2" charset="-122"/>
              </a:rPr>
              <a:t>If two objects are usually considered as independent, although they are often linked</a:t>
            </a:r>
            <a:endParaRPr lang="en-US" altLang="zh-CN" sz="2800">
              <a:ea typeface="宋体" panose="02010600030101010101" pitchFamily="2" charset="-122"/>
            </a:endParaRPr>
          </a:p>
          <a:p>
            <a:pPr lvl="1"/>
            <a:r>
              <a:rPr lang="en-US" altLang="zh-CN" sz="2400">
                <a:ea typeface="宋体" panose="02010600030101010101" pitchFamily="2" charset="-122"/>
              </a:rPr>
              <a:t>The relationship is an association.</a:t>
            </a:r>
            <a:endParaRPr lang="en-US" altLang="zh-CN" sz="2400">
              <a:ea typeface="宋体" panose="02010600030101010101" pitchFamily="2" charset="-122"/>
            </a:endParaRPr>
          </a:p>
        </p:txBody>
      </p:sp>
      <p:sp>
        <p:nvSpPr>
          <p:cNvPr id="460838" name="Rectangle 38"/>
          <p:cNvSpPr>
            <a:spLocks noGrp="1" noChangeArrowheads="1"/>
          </p:cNvSpPr>
          <p:nvPr>
            <p:ph type="title"/>
          </p:nvPr>
        </p:nvSpPr>
        <p:spPr>
          <a:noFill/>
        </p:spPr>
        <p:txBody>
          <a:bodyPr/>
          <a:lstStyle/>
          <a:p>
            <a:r>
              <a:rPr lang="en-US" altLang="zh-CN">
                <a:ea typeface="宋体" panose="02010600030101010101" pitchFamily="2" charset="-122"/>
              </a:rPr>
              <a:t>Association or Aggregation?</a:t>
            </a:r>
            <a:endParaRPr lang="en-US" altLang="zh-CN">
              <a:ea typeface="宋体" panose="02010600030101010101" pitchFamily="2" charset="-122"/>
            </a:endParaRPr>
          </a:p>
        </p:txBody>
      </p:sp>
      <p:sp>
        <p:nvSpPr>
          <p:cNvPr id="460850" name="Line 50"/>
          <p:cNvSpPr>
            <a:spLocks noChangeShapeType="1"/>
          </p:cNvSpPr>
          <p:nvPr/>
        </p:nvSpPr>
        <p:spPr bwMode="auto">
          <a:xfrm flipH="1" flipV="1">
            <a:off x="3340100" y="2806700"/>
            <a:ext cx="2673350" cy="4763"/>
          </a:xfrm>
          <a:prstGeom prst="line">
            <a:avLst/>
          </a:prstGeom>
          <a:noFill/>
          <a:ln w="28575">
            <a:solidFill>
              <a:schemeClr val="tx1"/>
            </a:solidFill>
            <a:round/>
          </a:ln>
        </p:spPr>
        <p:txBody>
          <a:bodyPr/>
          <a:lstStyle/>
          <a:p>
            <a:endParaRPr lang="en-US"/>
          </a:p>
        </p:txBody>
      </p:sp>
      <p:sp>
        <p:nvSpPr>
          <p:cNvPr id="460839" name="Rectangle 39"/>
          <p:cNvSpPr>
            <a:spLocks noChangeArrowheads="1"/>
          </p:cNvSpPr>
          <p:nvPr/>
        </p:nvSpPr>
        <p:spPr bwMode="auto">
          <a:xfrm>
            <a:off x="1905000" y="2427288"/>
            <a:ext cx="1074738" cy="760412"/>
          </a:xfrm>
          <a:prstGeom prst="rect">
            <a:avLst/>
          </a:prstGeom>
          <a:solidFill>
            <a:srgbClr val="FFFFCC"/>
          </a:solidFill>
          <a:ln w="12700">
            <a:solidFill>
              <a:srgbClr val="990033"/>
            </a:solidFill>
            <a:miter lim="800000"/>
          </a:ln>
        </p:spPr>
        <p:txBody>
          <a:bodyPr/>
          <a:lstStyle/>
          <a:p>
            <a:endParaRPr lang="en-US"/>
          </a:p>
        </p:txBody>
      </p:sp>
      <p:sp>
        <p:nvSpPr>
          <p:cNvPr id="460840" name="Rectangle 40"/>
          <p:cNvSpPr>
            <a:spLocks noChangeArrowheads="1"/>
          </p:cNvSpPr>
          <p:nvPr/>
        </p:nvSpPr>
        <p:spPr bwMode="auto">
          <a:xfrm>
            <a:off x="2257425" y="2484438"/>
            <a:ext cx="327025" cy="244475"/>
          </a:xfrm>
          <a:prstGeom prst="rect">
            <a:avLst/>
          </a:prstGeom>
          <a:noFill/>
          <a:ln w="9525">
            <a:noFill/>
            <a:miter lim="800000"/>
          </a:ln>
        </p:spPr>
        <p:txBody>
          <a:bodyPr wrap="none" lIns="0" tIns="0" rIns="0" bIns="0">
            <a:spAutoFit/>
          </a:bodyPr>
          <a:lstStyle/>
          <a:p>
            <a:r>
              <a:rPr lang="en-US" altLang="zh-CN" sz="1600">
                <a:solidFill>
                  <a:srgbClr val="000000"/>
                </a:solidFill>
                <a:ea typeface="宋体" panose="02010600030101010101" pitchFamily="2" charset="-122"/>
              </a:rPr>
              <a:t>Car</a:t>
            </a:r>
            <a:endParaRPr lang="en-US" altLang="zh-CN" sz="1600">
              <a:ea typeface="宋体" panose="02010600030101010101" pitchFamily="2" charset="-122"/>
            </a:endParaRPr>
          </a:p>
        </p:txBody>
      </p:sp>
      <p:sp>
        <p:nvSpPr>
          <p:cNvPr id="460841" name="Rectangle 41"/>
          <p:cNvSpPr>
            <a:spLocks noChangeArrowheads="1"/>
          </p:cNvSpPr>
          <p:nvPr/>
        </p:nvSpPr>
        <p:spPr bwMode="auto">
          <a:xfrm>
            <a:off x="1905000" y="2827338"/>
            <a:ext cx="1074738" cy="360362"/>
          </a:xfrm>
          <a:prstGeom prst="rect">
            <a:avLst/>
          </a:prstGeom>
          <a:noFill/>
          <a:ln w="12700">
            <a:solidFill>
              <a:srgbClr val="990033"/>
            </a:solidFill>
            <a:miter lim="800000"/>
          </a:ln>
        </p:spPr>
        <p:txBody>
          <a:bodyPr/>
          <a:lstStyle/>
          <a:p>
            <a:endParaRPr lang="en-US"/>
          </a:p>
        </p:txBody>
      </p:sp>
      <p:sp>
        <p:nvSpPr>
          <p:cNvPr id="460842" name="Rectangle 42"/>
          <p:cNvSpPr>
            <a:spLocks noChangeArrowheads="1"/>
          </p:cNvSpPr>
          <p:nvPr/>
        </p:nvSpPr>
        <p:spPr bwMode="auto">
          <a:xfrm>
            <a:off x="1905000" y="2978150"/>
            <a:ext cx="1074738" cy="209550"/>
          </a:xfrm>
          <a:prstGeom prst="rect">
            <a:avLst/>
          </a:prstGeom>
          <a:noFill/>
          <a:ln w="12700">
            <a:solidFill>
              <a:srgbClr val="990033"/>
            </a:solidFill>
            <a:miter lim="800000"/>
          </a:ln>
        </p:spPr>
        <p:txBody>
          <a:bodyPr/>
          <a:lstStyle/>
          <a:p>
            <a:endParaRPr lang="en-US"/>
          </a:p>
        </p:txBody>
      </p:sp>
      <p:sp>
        <p:nvSpPr>
          <p:cNvPr id="460843" name="Rectangle 43"/>
          <p:cNvSpPr>
            <a:spLocks noChangeArrowheads="1"/>
          </p:cNvSpPr>
          <p:nvPr/>
        </p:nvSpPr>
        <p:spPr bwMode="auto">
          <a:xfrm>
            <a:off x="5891213" y="2408238"/>
            <a:ext cx="1074737" cy="779462"/>
          </a:xfrm>
          <a:prstGeom prst="rect">
            <a:avLst/>
          </a:prstGeom>
          <a:solidFill>
            <a:srgbClr val="FFFFCC"/>
          </a:solidFill>
          <a:ln w="12700">
            <a:solidFill>
              <a:srgbClr val="990033"/>
            </a:solidFill>
            <a:miter lim="800000"/>
          </a:ln>
        </p:spPr>
        <p:txBody>
          <a:bodyPr/>
          <a:lstStyle/>
          <a:p>
            <a:endParaRPr lang="en-US"/>
          </a:p>
        </p:txBody>
      </p:sp>
      <p:sp>
        <p:nvSpPr>
          <p:cNvPr id="460844" name="Rectangle 44"/>
          <p:cNvSpPr>
            <a:spLocks noChangeArrowheads="1"/>
          </p:cNvSpPr>
          <p:nvPr/>
        </p:nvSpPr>
        <p:spPr bwMode="auto">
          <a:xfrm>
            <a:off x="6169025" y="2484438"/>
            <a:ext cx="439738" cy="244475"/>
          </a:xfrm>
          <a:prstGeom prst="rect">
            <a:avLst/>
          </a:prstGeom>
          <a:noFill/>
          <a:ln w="9525">
            <a:noFill/>
            <a:miter lim="800000"/>
          </a:ln>
        </p:spPr>
        <p:txBody>
          <a:bodyPr wrap="none" lIns="0" tIns="0" rIns="0" bIns="0">
            <a:spAutoFit/>
          </a:bodyPr>
          <a:lstStyle/>
          <a:p>
            <a:r>
              <a:rPr lang="en-US" altLang="zh-CN" sz="1600">
                <a:solidFill>
                  <a:srgbClr val="000000"/>
                </a:solidFill>
                <a:ea typeface="宋体" panose="02010600030101010101" pitchFamily="2" charset="-122"/>
              </a:rPr>
              <a:t>Door</a:t>
            </a:r>
            <a:endParaRPr lang="en-US" altLang="zh-CN" sz="1600">
              <a:ea typeface="宋体" panose="02010600030101010101" pitchFamily="2" charset="-122"/>
            </a:endParaRPr>
          </a:p>
        </p:txBody>
      </p:sp>
      <p:sp>
        <p:nvSpPr>
          <p:cNvPr id="460845" name="Rectangle 45"/>
          <p:cNvSpPr>
            <a:spLocks noChangeArrowheads="1"/>
          </p:cNvSpPr>
          <p:nvPr/>
        </p:nvSpPr>
        <p:spPr bwMode="auto">
          <a:xfrm>
            <a:off x="5891213" y="2827338"/>
            <a:ext cx="1074737" cy="360362"/>
          </a:xfrm>
          <a:prstGeom prst="rect">
            <a:avLst/>
          </a:prstGeom>
          <a:noFill/>
          <a:ln w="12700">
            <a:solidFill>
              <a:srgbClr val="990033"/>
            </a:solidFill>
            <a:miter lim="800000"/>
          </a:ln>
        </p:spPr>
        <p:txBody>
          <a:bodyPr/>
          <a:lstStyle/>
          <a:p>
            <a:endParaRPr lang="en-US"/>
          </a:p>
        </p:txBody>
      </p:sp>
      <p:sp>
        <p:nvSpPr>
          <p:cNvPr id="460846" name="Rectangle 46"/>
          <p:cNvSpPr>
            <a:spLocks noChangeArrowheads="1"/>
          </p:cNvSpPr>
          <p:nvPr/>
        </p:nvSpPr>
        <p:spPr bwMode="auto">
          <a:xfrm>
            <a:off x="5891213" y="2978150"/>
            <a:ext cx="1074737" cy="209550"/>
          </a:xfrm>
          <a:prstGeom prst="rect">
            <a:avLst/>
          </a:prstGeom>
          <a:noFill/>
          <a:ln w="12700">
            <a:solidFill>
              <a:srgbClr val="990033"/>
            </a:solidFill>
            <a:miter lim="800000"/>
          </a:ln>
        </p:spPr>
        <p:txBody>
          <a:bodyPr/>
          <a:lstStyle/>
          <a:p>
            <a:endParaRPr lang="en-US"/>
          </a:p>
        </p:txBody>
      </p:sp>
      <p:sp>
        <p:nvSpPr>
          <p:cNvPr id="460847" name="Rectangle 47"/>
          <p:cNvSpPr>
            <a:spLocks noChangeArrowheads="1"/>
          </p:cNvSpPr>
          <p:nvPr/>
        </p:nvSpPr>
        <p:spPr bwMode="auto">
          <a:xfrm>
            <a:off x="5192713" y="2997200"/>
            <a:ext cx="633412" cy="304800"/>
          </a:xfrm>
          <a:prstGeom prst="rect">
            <a:avLst/>
          </a:prstGeom>
          <a:noFill/>
          <a:ln w="9525">
            <a:noFill/>
            <a:miter lim="800000"/>
          </a:ln>
        </p:spPr>
        <p:txBody>
          <a:bodyPr wrap="none" lIns="0" tIns="0" rIns="0" bIns="0">
            <a:spAutoFit/>
          </a:bodyPr>
          <a:lstStyle/>
          <a:p>
            <a:r>
              <a:rPr lang="en-US" altLang="zh-CN" sz="2000">
                <a:solidFill>
                  <a:schemeClr val="tx2"/>
                </a:solidFill>
                <a:ea typeface="宋体" panose="02010600030101010101" pitchFamily="2" charset="-122"/>
              </a:rPr>
              <a:t>0..2,4</a:t>
            </a:r>
            <a:endParaRPr lang="en-US" altLang="zh-CN">
              <a:solidFill>
                <a:schemeClr val="tx2"/>
              </a:solidFill>
              <a:ea typeface="宋体" panose="02010600030101010101" pitchFamily="2" charset="-122"/>
            </a:endParaRPr>
          </a:p>
        </p:txBody>
      </p:sp>
      <p:sp>
        <p:nvSpPr>
          <p:cNvPr id="460848" name="Rectangle 48"/>
          <p:cNvSpPr>
            <a:spLocks noChangeArrowheads="1"/>
          </p:cNvSpPr>
          <p:nvPr/>
        </p:nvSpPr>
        <p:spPr bwMode="auto">
          <a:xfrm>
            <a:off x="3035300" y="2978150"/>
            <a:ext cx="141288" cy="304800"/>
          </a:xfrm>
          <a:prstGeom prst="rect">
            <a:avLst/>
          </a:prstGeom>
          <a:noFill/>
          <a:ln w="9525">
            <a:noFill/>
            <a:miter lim="800000"/>
          </a:ln>
        </p:spPr>
        <p:txBody>
          <a:bodyPr wrap="none" lIns="0" tIns="0" rIns="0" bIns="0">
            <a:spAutoFit/>
          </a:bodyPr>
          <a:lstStyle/>
          <a:p>
            <a:r>
              <a:rPr lang="en-US" altLang="zh-CN" sz="2000">
                <a:solidFill>
                  <a:schemeClr val="tx2"/>
                </a:solidFill>
                <a:ea typeface="宋体" panose="02010600030101010101" pitchFamily="2" charset="-122"/>
              </a:rPr>
              <a:t>1</a:t>
            </a:r>
            <a:endParaRPr lang="en-US" altLang="zh-CN">
              <a:solidFill>
                <a:schemeClr val="tx2"/>
              </a:solidFill>
              <a:ea typeface="宋体" panose="02010600030101010101" pitchFamily="2" charset="-122"/>
            </a:endParaRPr>
          </a:p>
        </p:txBody>
      </p:sp>
      <p:sp>
        <p:nvSpPr>
          <p:cNvPr id="460852" name="Freeform 52"/>
          <p:cNvSpPr/>
          <p:nvPr/>
        </p:nvSpPr>
        <p:spPr bwMode="auto">
          <a:xfrm>
            <a:off x="3001963" y="2692400"/>
            <a:ext cx="363537" cy="211138"/>
          </a:xfrm>
          <a:custGeom>
            <a:avLst/>
            <a:gdLst/>
            <a:ahLst/>
            <a:cxnLst>
              <a:cxn ang="0">
                <a:pos x="0" y="60"/>
              </a:cxn>
              <a:cxn ang="0">
                <a:pos x="105" y="107"/>
              </a:cxn>
              <a:cxn ang="0">
                <a:pos x="199" y="60"/>
              </a:cxn>
              <a:cxn ang="0">
                <a:pos x="105" y="0"/>
              </a:cxn>
              <a:cxn ang="0">
                <a:pos x="0" y="60"/>
              </a:cxn>
            </a:cxnLst>
            <a:rect l="0" t="0" r="r" b="b"/>
            <a:pathLst>
              <a:path w="199" h="107">
                <a:moveTo>
                  <a:pt x="0" y="60"/>
                </a:moveTo>
                <a:lnTo>
                  <a:pt x="105" y="107"/>
                </a:lnTo>
                <a:lnTo>
                  <a:pt x="199" y="60"/>
                </a:lnTo>
                <a:lnTo>
                  <a:pt x="105" y="0"/>
                </a:lnTo>
                <a:lnTo>
                  <a:pt x="0" y="60"/>
                </a:lnTo>
                <a:close/>
              </a:path>
            </a:pathLst>
          </a:custGeom>
          <a:noFill/>
          <a:ln w="28575" cmpd="sng">
            <a:solidFill>
              <a:schemeClr val="tx1"/>
            </a:solidFill>
            <a:prstDash val="solid"/>
            <a:round/>
          </a:ln>
        </p:spPr>
        <p:txBody>
          <a:bodyPr/>
          <a:lstStyle/>
          <a:p>
            <a:endParaRPr lang="en-US"/>
          </a:p>
        </p:txBody>
      </p:sp>
      <p:sp>
        <p:nvSpPr>
          <p:cNvPr id="460864" name="Line 64"/>
          <p:cNvSpPr>
            <a:spLocks noChangeShapeType="1"/>
          </p:cNvSpPr>
          <p:nvPr/>
        </p:nvSpPr>
        <p:spPr bwMode="auto">
          <a:xfrm flipH="1">
            <a:off x="3606801" y="5748338"/>
            <a:ext cx="3027362" cy="3175"/>
          </a:xfrm>
          <a:prstGeom prst="line">
            <a:avLst/>
          </a:prstGeom>
          <a:noFill/>
          <a:ln w="28575">
            <a:solidFill>
              <a:schemeClr val="tx1"/>
            </a:solidFill>
            <a:round/>
          </a:ln>
        </p:spPr>
        <p:txBody>
          <a:bodyPr/>
          <a:lstStyle/>
          <a:p>
            <a:endParaRPr lang="en-US"/>
          </a:p>
        </p:txBody>
      </p:sp>
      <p:sp>
        <p:nvSpPr>
          <p:cNvPr id="460853" name="Rectangle 53"/>
          <p:cNvSpPr>
            <a:spLocks noChangeArrowheads="1"/>
          </p:cNvSpPr>
          <p:nvPr/>
        </p:nvSpPr>
        <p:spPr bwMode="auto">
          <a:xfrm>
            <a:off x="2592388" y="5368926"/>
            <a:ext cx="1090613" cy="735012"/>
          </a:xfrm>
          <a:prstGeom prst="rect">
            <a:avLst/>
          </a:prstGeom>
          <a:solidFill>
            <a:srgbClr val="FFFFCC"/>
          </a:solidFill>
          <a:ln w="12700">
            <a:solidFill>
              <a:srgbClr val="990033"/>
            </a:solidFill>
            <a:miter lim="800000"/>
          </a:ln>
        </p:spPr>
        <p:txBody>
          <a:bodyPr/>
          <a:lstStyle/>
          <a:p>
            <a:endParaRPr lang="en-US"/>
          </a:p>
        </p:txBody>
      </p:sp>
      <p:sp>
        <p:nvSpPr>
          <p:cNvPr id="460854" name="Rectangle 54"/>
          <p:cNvSpPr>
            <a:spLocks noChangeArrowheads="1"/>
          </p:cNvSpPr>
          <p:nvPr/>
        </p:nvSpPr>
        <p:spPr bwMode="auto">
          <a:xfrm>
            <a:off x="2949576" y="5424488"/>
            <a:ext cx="327025" cy="244475"/>
          </a:xfrm>
          <a:prstGeom prst="rect">
            <a:avLst/>
          </a:prstGeom>
          <a:noFill/>
          <a:ln w="38100">
            <a:noFill/>
            <a:miter lim="800000"/>
          </a:ln>
        </p:spPr>
        <p:txBody>
          <a:bodyPr wrap="none" lIns="0" tIns="0" rIns="0" bIns="0">
            <a:spAutoFit/>
          </a:bodyPr>
          <a:lstStyle/>
          <a:p>
            <a:r>
              <a:rPr lang="en-US" altLang="zh-CN" sz="1600">
                <a:solidFill>
                  <a:srgbClr val="000000"/>
                </a:solidFill>
                <a:ea typeface="宋体" panose="02010600030101010101" pitchFamily="2" charset="-122"/>
              </a:rPr>
              <a:t>Car</a:t>
            </a:r>
            <a:endParaRPr lang="en-US" altLang="zh-CN" sz="1600">
              <a:ea typeface="宋体" panose="02010600030101010101" pitchFamily="2" charset="-122"/>
            </a:endParaRPr>
          </a:p>
        </p:txBody>
      </p:sp>
      <p:sp>
        <p:nvSpPr>
          <p:cNvPr id="460855" name="Rectangle 55"/>
          <p:cNvSpPr>
            <a:spLocks noChangeArrowheads="1"/>
          </p:cNvSpPr>
          <p:nvPr/>
        </p:nvSpPr>
        <p:spPr bwMode="auto">
          <a:xfrm>
            <a:off x="2592388" y="5754688"/>
            <a:ext cx="1090613" cy="349250"/>
          </a:xfrm>
          <a:prstGeom prst="rect">
            <a:avLst/>
          </a:prstGeom>
          <a:noFill/>
          <a:ln w="12700">
            <a:solidFill>
              <a:srgbClr val="990033"/>
            </a:solidFill>
            <a:miter lim="800000"/>
          </a:ln>
        </p:spPr>
        <p:txBody>
          <a:bodyPr/>
          <a:lstStyle/>
          <a:p>
            <a:endParaRPr lang="en-US"/>
          </a:p>
        </p:txBody>
      </p:sp>
      <p:sp>
        <p:nvSpPr>
          <p:cNvPr id="460856" name="Rectangle 56"/>
          <p:cNvSpPr>
            <a:spLocks noChangeArrowheads="1"/>
          </p:cNvSpPr>
          <p:nvPr/>
        </p:nvSpPr>
        <p:spPr bwMode="auto">
          <a:xfrm>
            <a:off x="2592388" y="5902326"/>
            <a:ext cx="1090613" cy="201612"/>
          </a:xfrm>
          <a:prstGeom prst="rect">
            <a:avLst/>
          </a:prstGeom>
          <a:noFill/>
          <a:ln w="12700">
            <a:solidFill>
              <a:srgbClr val="990033"/>
            </a:solidFill>
            <a:miter lim="800000"/>
          </a:ln>
        </p:spPr>
        <p:txBody>
          <a:bodyPr/>
          <a:lstStyle/>
          <a:p>
            <a:endParaRPr lang="en-US"/>
          </a:p>
        </p:txBody>
      </p:sp>
      <p:sp>
        <p:nvSpPr>
          <p:cNvPr id="460857" name="Rectangle 57"/>
          <p:cNvSpPr>
            <a:spLocks noChangeArrowheads="1"/>
          </p:cNvSpPr>
          <p:nvPr/>
        </p:nvSpPr>
        <p:spPr bwMode="auto">
          <a:xfrm>
            <a:off x="6557963" y="5349876"/>
            <a:ext cx="1089025" cy="754062"/>
          </a:xfrm>
          <a:prstGeom prst="rect">
            <a:avLst/>
          </a:prstGeom>
          <a:solidFill>
            <a:srgbClr val="FFFFCC"/>
          </a:solidFill>
          <a:ln w="12700">
            <a:solidFill>
              <a:srgbClr val="990033"/>
            </a:solidFill>
            <a:miter lim="800000"/>
          </a:ln>
        </p:spPr>
        <p:txBody>
          <a:bodyPr/>
          <a:lstStyle/>
          <a:p>
            <a:endParaRPr lang="en-US"/>
          </a:p>
        </p:txBody>
      </p:sp>
      <p:sp>
        <p:nvSpPr>
          <p:cNvPr id="460858" name="Rectangle 58"/>
          <p:cNvSpPr>
            <a:spLocks noChangeArrowheads="1"/>
          </p:cNvSpPr>
          <p:nvPr/>
        </p:nvSpPr>
        <p:spPr bwMode="auto">
          <a:xfrm>
            <a:off x="6838951" y="5424488"/>
            <a:ext cx="439737" cy="244475"/>
          </a:xfrm>
          <a:prstGeom prst="rect">
            <a:avLst/>
          </a:prstGeom>
          <a:noFill/>
          <a:ln w="9525">
            <a:noFill/>
            <a:miter lim="800000"/>
          </a:ln>
        </p:spPr>
        <p:txBody>
          <a:bodyPr wrap="none" lIns="0" tIns="0" rIns="0" bIns="0">
            <a:spAutoFit/>
          </a:bodyPr>
          <a:lstStyle/>
          <a:p>
            <a:r>
              <a:rPr lang="en-US" altLang="zh-CN" sz="1600">
                <a:solidFill>
                  <a:srgbClr val="000000"/>
                </a:solidFill>
                <a:ea typeface="宋体" panose="02010600030101010101" pitchFamily="2" charset="-122"/>
              </a:rPr>
              <a:t>Door</a:t>
            </a:r>
            <a:endParaRPr lang="en-US" altLang="zh-CN" sz="1600">
              <a:ea typeface="宋体" panose="02010600030101010101" pitchFamily="2" charset="-122"/>
            </a:endParaRPr>
          </a:p>
        </p:txBody>
      </p:sp>
      <p:sp>
        <p:nvSpPr>
          <p:cNvPr id="460859" name="Rectangle 59"/>
          <p:cNvSpPr>
            <a:spLocks noChangeArrowheads="1"/>
          </p:cNvSpPr>
          <p:nvPr/>
        </p:nvSpPr>
        <p:spPr bwMode="auto">
          <a:xfrm>
            <a:off x="6557963" y="5754688"/>
            <a:ext cx="1089025" cy="349250"/>
          </a:xfrm>
          <a:prstGeom prst="rect">
            <a:avLst/>
          </a:prstGeom>
          <a:noFill/>
          <a:ln w="12700">
            <a:solidFill>
              <a:srgbClr val="990033"/>
            </a:solidFill>
            <a:miter lim="800000"/>
          </a:ln>
        </p:spPr>
        <p:txBody>
          <a:bodyPr/>
          <a:lstStyle/>
          <a:p>
            <a:endParaRPr lang="en-US"/>
          </a:p>
        </p:txBody>
      </p:sp>
      <p:sp>
        <p:nvSpPr>
          <p:cNvPr id="460860" name="Rectangle 60"/>
          <p:cNvSpPr>
            <a:spLocks noChangeArrowheads="1"/>
          </p:cNvSpPr>
          <p:nvPr/>
        </p:nvSpPr>
        <p:spPr bwMode="auto">
          <a:xfrm>
            <a:off x="6557963" y="5902326"/>
            <a:ext cx="1089025" cy="201612"/>
          </a:xfrm>
          <a:prstGeom prst="rect">
            <a:avLst/>
          </a:prstGeom>
          <a:noFill/>
          <a:ln w="12700">
            <a:solidFill>
              <a:srgbClr val="990033"/>
            </a:solidFill>
            <a:miter lim="800000"/>
          </a:ln>
        </p:spPr>
        <p:txBody>
          <a:bodyPr/>
          <a:lstStyle/>
          <a:p>
            <a:endParaRPr lang="en-US"/>
          </a:p>
        </p:txBody>
      </p:sp>
      <p:sp>
        <p:nvSpPr>
          <p:cNvPr id="460861" name="Rectangle 61"/>
          <p:cNvSpPr>
            <a:spLocks noChangeArrowheads="1"/>
          </p:cNvSpPr>
          <p:nvPr/>
        </p:nvSpPr>
        <p:spPr bwMode="auto">
          <a:xfrm>
            <a:off x="5876926" y="5919788"/>
            <a:ext cx="604837" cy="288925"/>
          </a:xfrm>
          <a:prstGeom prst="rect">
            <a:avLst/>
          </a:prstGeom>
          <a:noFill/>
          <a:ln w="9525">
            <a:noFill/>
            <a:miter lim="800000"/>
          </a:ln>
        </p:spPr>
        <p:txBody>
          <a:bodyPr wrap="none" lIns="0" tIns="0" rIns="0" bIns="0">
            <a:spAutoFit/>
          </a:bodyPr>
          <a:lstStyle/>
          <a:p>
            <a:r>
              <a:rPr lang="en-US" altLang="zh-CN" sz="1900">
                <a:solidFill>
                  <a:schemeClr val="tx2"/>
                </a:solidFill>
                <a:ea typeface="宋体" panose="02010600030101010101" pitchFamily="2" charset="-122"/>
              </a:rPr>
              <a:t>0..2,4</a:t>
            </a:r>
            <a:endParaRPr lang="en-US" altLang="zh-CN">
              <a:solidFill>
                <a:schemeClr val="tx2"/>
              </a:solidFill>
              <a:ea typeface="宋体" panose="02010600030101010101" pitchFamily="2" charset="-122"/>
            </a:endParaRPr>
          </a:p>
        </p:txBody>
      </p:sp>
      <p:sp>
        <p:nvSpPr>
          <p:cNvPr id="460862" name="Rectangle 62"/>
          <p:cNvSpPr>
            <a:spLocks noChangeArrowheads="1"/>
          </p:cNvSpPr>
          <p:nvPr/>
        </p:nvSpPr>
        <p:spPr bwMode="auto">
          <a:xfrm>
            <a:off x="3738563" y="5902326"/>
            <a:ext cx="134938" cy="288925"/>
          </a:xfrm>
          <a:prstGeom prst="rect">
            <a:avLst/>
          </a:prstGeom>
          <a:noFill/>
          <a:ln w="9525">
            <a:noFill/>
            <a:miter lim="800000"/>
          </a:ln>
        </p:spPr>
        <p:txBody>
          <a:bodyPr wrap="none" lIns="0" tIns="0" rIns="0" bIns="0">
            <a:spAutoFit/>
          </a:bodyPr>
          <a:lstStyle/>
          <a:p>
            <a:r>
              <a:rPr lang="en-US" altLang="zh-CN" sz="1900">
                <a:solidFill>
                  <a:schemeClr val="tx2"/>
                </a:solidFill>
                <a:ea typeface="宋体" panose="02010600030101010101" pitchFamily="2" charset="-122"/>
              </a:rPr>
              <a:t>1</a:t>
            </a:r>
            <a:endParaRPr lang="en-US" altLang="zh-CN">
              <a:solidFill>
                <a:schemeClr val="tx2"/>
              </a:solidFill>
              <a:ea typeface="宋体" panose="02010600030101010101" pitchFamily="2" charset="-122"/>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6515" name="Line 51"/>
          <p:cNvSpPr>
            <a:spLocks noChangeShapeType="1"/>
          </p:cNvSpPr>
          <p:nvPr/>
        </p:nvSpPr>
        <p:spPr bwMode="auto">
          <a:xfrm>
            <a:off x="2351088" y="2743200"/>
            <a:ext cx="1549400" cy="1588"/>
          </a:xfrm>
          <a:prstGeom prst="line">
            <a:avLst/>
          </a:prstGeom>
          <a:noFill/>
          <a:ln w="28575">
            <a:solidFill>
              <a:schemeClr val="tx1"/>
            </a:solidFill>
            <a:round/>
          </a:ln>
        </p:spPr>
        <p:txBody>
          <a:bodyPr/>
          <a:lstStyle/>
          <a:p>
            <a:endParaRPr lang="en-US"/>
          </a:p>
        </p:txBody>
      </p:sp>
      <p:sp>
        <p:nvSpPr>
          <p:cNvPr id="446524" name="Line 60"/>
          <p:cNvSpPr>
            <a:spLocks noChangeShapeType="1"/>
          </p:cNvSpPr>
          <p:nvPr/>
        </p:nvSpPr>
        <p:spPr bwMode="auto">
          <a:xfrm flipH="1">
            <a:off x="5216525" y="2743200"/>
            <a:ext cx="1962150" cy="1588"/>
          </a:xfrm>
          <a:prstGeom prst="line">
            <a:avLst/>
          </a:prstGeom>
          <a:noFill/>
          <a:ln w="28575">
            <a:solidFill>
              <a:schemeClr val="tx1"/>
            </a:solidFill>
            <a:round/>
          </a:ln>
        </p:spPr>
        <p:txBody>
          <a:bodyPr/>
          <a:lstStyle/>
          <a:p>
            <a:endParaRPr lang="en-US"/>
          </a:p>
        </p:txBody>
      </p:sp>
      <p:sp>
        <p:nvSpPr>
          <p:cNvPr id="446532" name="Freeform 68"/>
          <p:cNvSpPr/>
          <p:nvPr/>
        </p:nvSpPr>
        <p:spPr bwMode="auto">
          <a:xfrm>
            <a:off x="4545013" y="5405438"/>
            <a:ext cx="1208087" cy="652462"/>
          </a:xfrm>
          <a:custGeom>
            <a:avLst/>
            <a:gdLst/>
            <a:ahLst/>
            <a:cxnLst>
              <a:cxn ang="0">
                <a:pos x="809" y="229"/>
              </a:cxn>
              <a:cxn ang="0">
                <a:pos x="809" y="411"/>
              </a:cxn>
              <a:cxn ang="0">
                <a:pos x="0" y="411"/>
              </a:cxn>
              <a:cxn ang="0">
                <a:pos x="0" y="0"/>
              </a:cxn>
            </a:cxnLst>
            <a:rect l="0" t="0" r="r" b="b"/>
            <a:pathLst>
              <a:path w="809" h="411">
                <a:moveTo>
                  <a:pt x="809" y="229"/>
                </a:moveTo>
                <a:lnTo>
                  <a:pt x="809" y="411"/>
                </a:lnTo>
                <a:lnTo>
                  <a:pt x="0" y="411"/>
                </a:lnTo>
                <a:lnTo>
                  <a:pt x="0" y="0"/>
                </a:lnTo>
              </a:path>
            </a:pathLst>
          </a:custGeom>
          <a:noFill/>
          <a:ln w="28575" cmpd="sng">
            <a:solidFill>
              <a:schemeClr val="tx1"/>
            </a:solidFill>
            <a:prstDash val="solid"/>
            <a:round/>
            <a:tailEnd type="arrow" w="med" len="med"/>
          </a:ln>
        </p:spPr>
        <p:txBody>
          <a:bodyPr/>
          <a:lstStyle/>
          <a:p>
            <a:endParaRPr lang="en-US"/>
          </a:p>
        </p:txBody>
      </p:sp>
      <p:sp>
        <p:nvSpPr>
          <p:cNvPr id="446467" name="Rectangle 3"/>
          <p:cNvSpPr>
            <a:spLocks noGrp="1" noChangeArrowheads="1"/>
          </p:cNvSpPr>
          <p:nvPr>
            <p:ph idx="1"/>
          </p:nvPr>
        </p:nvSpPr>
        <p:spPr/>
        <p:txBody>
          <a:bodyPr/>
          <a:lstStyle/>
          <a:p>
            <a:r>
              <a:rPr lang="en-US" altLang="zh-CN">
                <a:ea typeface="宋体" panose="02010600030101010101" pitchFamily="2" charset="-122"/>
              </a:rPr>
              <a:t>The “face” that a class plays in the association</a:t>
            </a:r>
            <a:endParaRPr lang="en-US" altLang="zh-CN">
              <a:ea typeface="宋体" panose="02010600030101010101" pitchFamily="2" charset="-122"/>
            </a:endParaRPr>
          </a:p>
        </p:txBody>
      </p:sp>
      <p:sp>
        <p:nvSpPr>
          <p:cNvPr id="446466" name="Rectangle 2"/>
          <p:cNvSpPr>
            <a:spLocks noGrp="1" noChangeArrowheads="1"/>
          </p:cNvSpPr>
          <p:nvPr>
            <p:ph type="title"/>
          </p:nvPr>
        </p:nvSpPr>
        <p:spPr/>
        <p:txBody>
          <a:bodyPr/>
          <a:lstStyle/>
          <a:p>
            <a:r>
              <a:rPr lang="en-US" altLang="zh-CN">
                <a:ea typeface="宋体" panose="02010600030101010101" pitchFamily="2" charset="-122"/>
              </a:rPr>
              <a:t>What Are Roles?</a:t>
            </a:r>
            <a:endParaRPr lang="en-US" altLang="zh-CN">
              <a:ea typeface="宋体" panose="02010600030101010101" pitchFamily="2" charset="-122"/>
            </a:endParaRPr>
          </a:p>
        </p:txBody>
      </p:sp>
      <p:sp>
        <p:nvSpPr>
          <p:cNvPr id="446501" name="Text Box 37"/>
          <p:cNvSpPr txBox="1">
            <a:spLocks noChangeArrowheads="1"/>
          </p:cNvSpPr>
          <p:nvPr/>
        </p:nvSpPr>
        <p:spPr bwMode="auto">
          <a:xfrm>
            <a:off x="2489200" y="3784600"/>
            <a:ext cx="1384300" cy="366713"/>
          </a:xfrm>
          <a:prstGeom prst="rect">
            <a:avLst/>
          </a:prstGeom>
          <a:noFill/>
          <a:ln w="12700">
            <a:noFill/>
            <a:miter lim="800000"/>
            <a:headEnd type="none" w="sm" len="sm"/>
            <a:tailEnd type="none" w="lg" len="lg"/>
          </a:ln>
          <a:effectLst/>
        </p:spPr>
        <p:txBody>
          <a:bodyPr>
            <a:spAutoFit/>
          </a:bodyPr>
          <a:lstStyle/>
          <a:p>
            <a:pPr>
              <a:spcBef>
                <a:spcPct val="50000"/>
              </a:spcBef>
            </a:pPr>
            <a:r>
              <a:rPr lang="en-US" altLang="zh-CN" sz="1800" i="1">
                <a:solidFill>
                  <a:srgbClr val="00CCFF"/>
                </a:solidFill>
                <a:ea typeface="宋体" panose="02010600030101010101" pitchFamily="2" charset="-122"/>
              </a:rPr>
              <a:t>Role Name</a:t>
            </a:r>
            <a:endParaRPr lang="en-US" altLang="zh-CN" sz="1800">
              <a:solidFill>
                <a:srgbClr val="00CCFF"/>
              </a:solidFill>
              <a:ea typeface="宋体" panose="02010600030101010101" pitchFamily="2" charset="-122"/>
            </a:endParaRPr>
          </a:p>
        </p:txBody>
      </p:sp>
      <p:sp>
        <p:nvSpPr>
          <p:cNvPr id="446502" name="Line 38"/>
          <p:cNvSpPr>
            <a:spLocks noChangeShapeType="1"/>
          </p:cNvSpPr>
          <p:nvPr/>
        </p:nvSpPr>
        <p:spPr bwMode="auto">
          <a:xfrm flipV="1">
            <a:off x="3200400" y="2819400"/>
            <a:ext cx="0" cy="990600"/>
          </a:xfrm>
          <a:prstGeom prst="line">
            <a:avLst/>
          </a:prstGeom>
          <a:noFill/>
          <a:ln w="38100">
            <a:solidFill>
              <a:schemeClr val="hlink"/>
            </a:solidFill>
            <a:round/>
            <a:headEnd type="none" w="sm" len="sm"/>
            <a:tailEnd type="triangle" w="med" len="med"/>
          </a:ln>
          <a:effectLst/>
        </p:spPr>
        <p:txBody>
          <a:bodyPr wrap="none" anchor="ctr"/>
          <a:lstStyle/>
          <a:p>
            <a:endParaRPr lang="en-US"/>
          </a:p>
        </p:txBody>
      </p:sp>
      <p:sp>
        <p:nvSpPr>
          <p:cNvPr id="446503" name="Line 39"/>
          <p:cNvSpPr>
            <a:spLocks noChangeShapeType="1"/>
          </p:cNvSpPr>
          <p:nvPr/>
        </p:nvSpPr>
        <p:spPr bwMode="auto">
          <a:xfrm flipV="1">
            <a:off x="3810000" y="3124200"/>
            <a:ext cx="2133600" cy="838200"/>
          </a:xfrm>
          <a:prstGeom prst="line">
            <a:avLst/>
          </a:prstGeom>
          <a:noFill/>
          <a:ln w="38100">
            <a:solidFill>
              <a:schemeClr val="hlink"/>
            </a:solidFill>
            <a:round/>
            <a:headEnd type="none" w="sm" len="sm"/>
            <a:tailEnd type="triangle" w="med" len="med"/>
          </a:ln>
          <a:effectLst/>
        </p:spPr>
        <p:txBody>
          <a:bodyPr wrap="none" anchor="ctr"/>
          <a:lstStyle/>
          <a:p>
            <a:endParaRPr lang="en-US"/>
          </a:p>
        </p:txBody>
      </p:sp>
      <p:sp>
        <p:nvSpPr>
          <p:cNvPr id="446504" name="Line 40"/>
          <p:cNvSpPr>
            <a:spLocks noChangeShapeType="1"/>
          </p:cNvSpPr>
          <p:nvPr/>
        </p:nvSpPr>
        <p:spPr bwMode="auto">
          <a:xfrm flipH="1">
            <a:off x="3200400" y="4191000"/>
            <a:ext cx="0" cy="1219200"/>
          </a:xfrm>
          <a:prstGeom prst="line">
            <a:avLst/>
          </a:prstGeom>
          <a:noFill/>
          <a:ln w="38100">
            <a:solidFill>
              <a:schemeClr val="hlink"/>
            </a:solidFill>
            <a:round/>
            <a:headEnd type="none" w="sm" len="sm"/>
            <a:tailEnd type="triangle" w="med" len="med"/>
          </a:ln>
          <a:effectLst/>
        </p:spPr>
        <p:txBody>
          <a:bodyPr wrap="none" anchor="ctr"/>
          <a:lstStyle/>
          <a:p>
            <a:endParaRPr lang="en-US"/>
          </a:p>
        </p:txBody>
      </p:sp>
      <p:sp>
        <p:nvSpPr>
          <p:cNvPr id="446505" name="Rectangle 41"/>
          <p:cNvSpPr>
            <a:spLocks noChangeArrowheads="1"/>
          </p:cNvSpPr>
          <p:nvPr/>
        </p:nvSpPr>
        <p:spPr bwMode="auto">
          <a:xfrm>
            <a:off x="541338" y="2209800"/>
            <a:ext cx="1833562" cy="1066800"/>
          </a:xfrm>
          <a:prstGeom prst="rect">
            <a:avLst/>
          </a:prstGeom>
          <a:solidFill>
            <a:srgbClr val="FFFFCC"/>
          </a:solidFill>
          <a:ln w="0">
            <a:solidFill>
              <a:srgbClr val="990033"/>
            </a:solidFill>
            <a:miter lim="800000"/>
          </a:ln>
        </p:spPr>
        <p:txBody>
          <a:bodyPr/>
          <a:lstStyle/>
          <a:p>
            <a:endParaRPr lang="en-US"/>
          </a:p>
        </p:txBody>
      </p:sp>
      <p:sp>
        <p:nvSpPr>
          <p:cNvPr id="446506" name="Rectangle 42"/>
          <p:cNvSpPr>
            <a:spLocks noChangeArrowheads="1"/>
          </p:cNvSpPr>
          <p:nvPr/>
        </p:nvSpPr>
        <p:spPr bwMode="auto">
          <a:xfrm>
            <a:off x="769938" y="2476500"/>
            <a:ext cx="1377950" cy="244475"/>
          </a:xfrm>
          <a:prstGeom prst="rect">
            <a:avLst/>
          </a:prstGeom>
          <a:noFill/>
          <a:ln w="9525">
            <a:noFill/>
            <a:miter lim="800000"/>
          </a:ln>
        </p:spPr>
        <p:txBody>
          <a:bodyPr wrap="none" lIns="0" tIns="0" rIns="0" bIns="0">
            <a:spAutoFit/>
          </a:bodyPr>
          <a:lstStyle/>
          <a:p>
            <a:r>
              <a:rPr lang="en-US" altLang="zh-CN" sz="1600">
                <a:solidFill>
                  <a:srgbClr val="000000"/>
                </a:solidFill>
                <a:ea typeface="宋体" panose="02010600030101010101" pitchFamily="2" charset="-122"/>
              </a:rPr>
              <a:t>CourseOffering</a:t>
            </a:r>
            <a:endParaRPr lang="en-US" altLang="zh-CN" sz="1600">
              <a:ea typeface="宋体" panose="02010600030101010101" pitchFamily="2" charset="-122"/>
            </a:endParaRPr>
          </a:p>
        </p:txBody>
      </p:sp>
      <p:sp>
        <p:nvSpPr>
          <p:cNvPr id="446507" name="Rectangle 43"/>
          <p:cNvSpPr>
            <a:spLocks noChangeArrowheads="1"/>
          </p:cNvSpPr>
          <p:nvPr/>
        </p:nvSpPr>
        <p:spPr bwMode="auto">
          <a:xfrm>
            <a:off x="541338" y="2874963"/>
            <a:ext cx="1833562" cy="401637"/>
          </a:xfrm>
          <a:prstGeom prst="rect">
            <a:avLst/>
          </a:prstGeom>
          <a:noFill/>
          <a:ln w="0">
            <a:solidFill>
              <a:srgbClr val="990033"/>
            </a:solidFill>
            <a:miter lim="800000"/>
          </a:ln>
        </p:spPr>
        <p:txBody>
          <a:bodyPr/>
          <a:lstStyle/>
          <a:p>
            <a:endParaRPr lang="en-US"/>
          </a:p>
        </p:txBody>
      </p:sp>
      <p:sp>
        <p:nvSpPr>
          <p:cNvPr id="446508" name="Rectangle 44"/>
          <p:cNvSpPr>
            <a:spLocks noChangeArrowheads="1"/>
          </p:cNvSpPr>
          <p:nvPr/>
        </p:nvSpPr>
        <p:spPr bwMode="auto">
          <a:xfrm>
            <a:off x="541338" y="3052763"/>
            <a:ext cx="1833562" cy="222250"/>
          </a:xfrm>
          <a:prstGeom prst="rect">
            <a:avLst/>
          </a:prstGeom>
          <a:noFill/>
          <a:ln w="0">
            <a:solidFill>
              <a:srgbClr val="990033"/>
            </a:solidFill>
            <a:miter lim="800000"/>
          </a:ln>
        </p:spPr>
        <p:txBody>
          <a:bodyPr/>
          <a:lstStyle/>
          <a:p>
            <a:endParaRPr lang="en-US"/>
          </a:p>
        </p:txBody>
      </p:sp>
      <p:sp>
        <p:nvSpPr>
          <p:cNvPr id="446509" name="Rectangle 45"/>
          <p:cNvSpPr>
            <a:spLocks noChangeArrowheads="1"/>
          </p:cNvSpPr>
          <p:nvPr/>
        </p:nvSpPr>
        <p:spPr bwMode="auto">
          <a:xfrm>
            <a:off x="960438" y="2219325"/>
            <a:ext cx="962025" cy="244475"/>
          </a:xfrm>
          <a:prstGeom prst="rect">
            <a:avLst/>
          </a:prstGeom>
          <a:noFill/>
          <a:ln w="9525">
            <a:noFill/>
            <a:miter lim="800000"/>
          </a:ln>
        </p:spPr>
        <p:txBody>
          <a:bodyPr wrap="none" lIns="0" tIns="0" rIns="0" bIns="0">
            <a:spAutoFit/>
          </a:bodyPr>
          <a:lstStyle/>
          <a:p>
            <a:r>
              <a:rPr lang="en-US" altLang="zh-CN" sz="1600">
                <a:solidFill>
                  <a:srgbClr val="000000"/>
                </a:solidFill>
                <a:ea typeface="宋体" panose="02010600030101010101" pitchFamily="2" charset="-122"/>
              </a:rPr>
              <a:t>&lt;&lt;entity&gt;&gt;</a:t>
            </a:r>
            <a:endParaRPr lang="en-US" altLang="zh-CN" sz="1600">
              <a:ea typeface="宋体" panose="02010600030101010101" pitchFamily="2" charset="-122"/>
            </a:endParaRPr>
          </a:p>
        </p:txBody>
      </p:sp>
      <p:sp>
        <p:nvSpPr>
          <p:cNvPr id="446510" name="Rectangle 46"/>
          <p:cNvSpPr>
            <a:spLocks noChangeArrowheads="1"/>
          </p:cNvSpPr>
          <p:nvPr/>
        </p:nvSpPr>
        <p:spPr bwMode="auto">
          <a:xfrm>
            <a:off x="3917950" y="2209800"/>
            <a:ext cx="1311275" cy="1066800"/>
          </a:xfrm>
          <a:prstGeom prst="rect">
            <a:avLst/>
          </a:prstGeom>
          <a:solidFill>
            <a:srgbClr val="FFFFCC"/>
          </a:solidFill>
          <a:ln w="0">
            <a:solidFill>
              <a:srgbClr val="990033"/>
            </a:solidFill>
            <a:miter lim="800000"/>
          </a:ln>
        </p:spPr>
        <p:txBody>
          <a:bodyPr/>
          <a:lstStyle/>
          <a:p>
            <a:endParaRPr lang="en-US"/>
          </a:p>
        </p:txBody>
      </p:sp>
      <p:sp>
        <p:nvSpPr>
          <p:cNvPr id="446511" name="Rectangle 47"/>
          <p:cNvSpPr>
            <a:spLocks noChangeArrowheads="1"/>
          </p:cNvSpPr>
          <p:nvPr/>
        </p:nvSpPr>
        <p:spPr bwMode="auto">
          <a:xfrm>
            <a:off x="4152900" y="2476500"/>
            <a:ext cx="869950" cy="244475"/>
          </a:xfrm>
          <a:prstGeom prst="rect">
            <a:avLst/>
          </a:prstGeom>
          <a:noFill/>
          <a:ln w="9525">
            <a:noFill/>
            <a:miter lim="800000"/>
          </a:ln>
        </p:spPr>
        <p:txBody>
          <a:bodyPr wrap="none" lIns="0" tIns="0" rIns="0" bIns="0">
            <a:spAutoFit/>
          </a:bodyPr>
          <a:lstStyle/>
          <a:p>
            <a:r>
              <a:rPr lang="en-US" altLang="zh-CN" sz="1600">
                <a:solidFill>
                  <a:srgbClr val="000000"/>
                </a:solidFill>
                <a:ea typeface="宋体" panose="02010600030101010101" pitchFamily="2" charset="-122"/>
              </a:rPr>
              <a:t>Professor</a:t>
            </a:r>
            <a:endParaRPr lang="en-US" altLang="zh-CN" sz="1600">
              <a:ea typeface="宋体" panose="02010600030101010101" pitchFamily="2" charset="-122"/>
            </a:endParaRPr>
          </a:p>
        </p:txBody>
      </p:sp>
      <p:sp>
        <p:nvSpPr>
          <p:cNvPr id="446512" name="Rectangle 48"/>
          <p:cNvSpPr>
            <a:spLocks noChangeArrowheads="1"/>
          </p:cNvSpPr>
          <p:nvPr/>
        </p:nvSpPr>
        <p:spPr bwMode="auto">
          <a:xfrm>
            <a:off x="3917950" y="2911475"/>
            <a:ext cx="1311275" cy="365125"/>
          </a:xfrm>
          <a:prstGeom prst="rect">
            <a:avLst/>
          </a:prstGeom>
          <a:noFill/>
          <a:ln w="0">
            <a:solidFill>
              <a:srgbClr val="990033"/>
            </a:solidFill>
            <a:miter lim="800000"/>
          </a:ln>
        </p:spPr>
        <p:txBody>
          <a:bodyPr/>
          <a:lstStyle/>
          <a:p>
            <a:endParaRPr lang="en-US"/>
          </a:p>
        </p:txBody>
      </p:sp>
      <p:sp>
        <p:nvSpPr>
          <p:cNvPr id="446514" name="Rectangle 50"/>
          <p:cNvSpPr>
            <a:spLocks noChangeArrowheads="1"/>
          </p:cNvSpPr>
          <p:nvPr/>
        </p:nvSpPr>
        <p:spPr bwMode="auto">
          <a:xfrm>
            <a:off x="4108450" y="2219325"/>
            <a:ext cx="962025" cy="244475"/>
          </a:xfrm>
          <a:prstGeom prst="rect">
            <a:avLst/>
          </a:prstGeom>
          <a:noFill/>
          <a:ln w="9525">
            <a:noFill/>
            <a:miter lim="800000"/>
          </a:ln>
        </p:spPr>
        <p:txBody>
          <a:bodyPr wrap="none" lIns="0" tIns="0" rIns="0" bIns="0">
            <a:spAutoFit/>
          </a:bodyPr>
          <a:lstStyle/>
          <a:p>
            <a:r>
              <a:rPr lang="en-US" altLang="zh-CN" sz="1600">
                <a:solidFill>
                  <a:srgbClr val="000000"/>
                </a:solidFill>
                <a:ea typeface="宋体" panose="02010600030101010101" pitchFamily="2" charset="-122"/>
              </a:rPr>
              <a:t>&lt;&lt;entity&gt;&gt;</a:t>
            </a:r>
            <a:endParaRPr lang="en-US" altLang="zh-CN" sz="1600">
              <a:ea typeface="宋体" panose="02010600030101010101" pitchFamily="2" charset="-122"/>
            </a:endParaRPr>
          </a:p>
        </p:txBody>
      </p:sp>
      <p:sp>
        <p:nvSpPr>
          <p:cNvPr id="446517" name="Rectangle 53"/>
          <p:cNvSpPr>
            <a:spLocks noChangeArrowheads="1"/>
          </p:cNvSpPr>
          <p:nvPr/>
        </p:nvSpPr>
        <p:spPr bwMode="auto">
          <a:xfrm>
            <a:off x="3021013" y="2417763"/>
            <a:ext cx="849312" cy="244475"/>
          </a:xfrm>
          <a:prstGeom prst="rect">
            <a:avLst/>
          </a:prstGeom>
          <a:noFill/>
          <a:ln w="9525">
            <a:noFill/>
            <a:miter lim="800000"/>
          </a:ln>
        </p:spPr>
        <p:txBody>
          <a:bodyPr wrap="none" lIns="0" tIns="0" rIns="0" bIns="0">
            <a:spAutoFit/>
          </a:bodyPr>
          <a:lstStyle/>
          <a:p>
            <a:r>
              <a:rPr lang="en-US" altLang="zh-CN" sz="1600">
                <a:solidFill>
                  <a:schemeClr val="tx2"/>
                </a:solidFill>
                <a:ea typeface="宋体" panose="02010600030101010101" pitchFamily="2" charset="-122"/>
              </a:rPr>
              <a:t>Instructor</a:t>
            </a:r>
            <a:endParaRPr lang="en-US" altLang="zh-CN" sz="1600">
              <a:solidFill>
                <a:schemeClr val="tx2"/>
              </a:solidFill>
              <a:ea typeface="宋体" panose="02010600030101010101" pitchFamily="2" charset="-122"/>
            </a:endParaRPr>
          </a:p>
        </p:txBody>
      </p:sp>
      <p:sp>
        <p:nvSpPr>
          <p:cNvPr id="446518" name="Rectangle 54"/>
          <p:cNvSpPr>
            <a:spLocks noChangeArrowheads="1"/>
          </p:cNvSpPr>
          <p:nvPr/>
        </p:nvSpPr>
        <p:spPr bwMode="auto">
          <a:xfrm>
            <a:off x="7162800" y="2209800"/>
            <a:ext cx="1524000" cy="1066800"/>
          </a:xfrm>
          <a:prstGeom prst="rect">
            <a:avLst/>
          </a:prstGeom>
          <a:solidFill>
            <a:srgbClr val="FFFFCC"/>
          </a:solidFill>
          <a:ln w="0">
            <a:solidFill>
              <a:srgbClr val="990033"/>
            </a:solidFill>
            <a:miter lim="800000"/>
          </a:ln>
        </p:spPr>
        <p:txBody>
          <a:bodyPr/>
          <a:lstStyle/>
          <a:p>
            <a:endParaRPr lang="en-US"/>
          </a:p>
        </p:txBody>
      </p:sp>
      <p:sp>
        <p:nvSpPr>
          <p:cNvPr id="446519" name="Rectangle 55"/>
          <p:cNvSpPr>
            <a:spLocks noChangeArrowheads="1"/>
          </p:cNvSpPr>
          <p:nvPr/>
        </p:nvSpPr>
        <p:spPr bwMode="auto">
          <a:xfrm>
            <a:off x="7419975" y="2476500"/>
            <a:ext cx="1062038" cy="244475"/>
          </a:xfrm>
          <a:prstGeom prst="rect">
            <a:avLst/>
          </a:prstGeom>
          <a:noFill/>
          <a:ln w="9525">
            <a:noFill/>
            <a:miter lim="800000"/>
          </a:ln>
        </p:spPr>
        <p:txBody>
          <a:bodyPr wrap="none" lIns="0" tIns="0" rIns="0" bIns="0">
            <a:spAutoFit/>
          </a:bodyPr>
          <a:lstStyle/>
          <a:p>
            <a:r>
              <a:rPr lang="en-US" altLang="zh-CN" sz="1600">
                <a:solidFill>
                  <a:srgbClr val="000000"/>
                </a:solidFill>
                <a:ea typeface="宋体" panose="02010600030101010101" pitchFamily="2" charset="-122"/>
              </a:rPr>
              <a:t>Department</a:t>
            </a:r>
            <a:endParaRPr lang="en-US" altLang="zh-CN" sz="1600">
              <a:ea typeface="宋体" panose="02010600030101010101" pitchFamily="2" charset="-122"/>
            </a:endParaRPr>
          </a:p>
        </p:txBody>
      </p:sp>
      <p:sp>
        <p:nvSpPr>
          <p:cNvPr id="446520" name="Rectangle 56"/>
          <p:cNvSpPr>
            <a:spLocks noChangeArrowheads="1"/>
          </p:cNvSpPr>
          <p:nvPr/>
        </p:nvSpPr>
        <p:spPr bwMode="auto">
          <a:xfrm>
            <a:off x="7162800" y="2874963"/>
            <a:ext cx="1524000" cy="401637"/>
          </a:xfrm>
          <a:prstGeom prst="rect">
            <a:avLst/>
          </a:prstGeom>
          <a:noFill/>
          <a:ln w="0">
            <a:solidFill>
              <a:srgbClr val="990033"/>
            </a:solidFill>
            <a:miter lim="800000"/>
          </a:ln>
        </p:spPr>
        <p:txBody>
          <a:bodyPr/>
          <a:lstStyle/>
          <a:p>
            <a:endParaRPr lang="en-US"/>
          </a:p>
        </p:txBody>
      </p:sp>
      <p:sp>
        <p:nvSpPr>
          <p:cNvPr id="446521" name="Rectangle 57"/>
          <p:cNvSpPr>
            <a:spLocks noChangeArrowheads="1"/>
          </p:cNvSpPr>
          <p:nvPr/>
        </p:nvSpPr>
        <p:spPr bwMode="auto">
          <a:xfrm>
            <a:off x="7162800" y="3027363"/>
            <a:ext cx="1524000" cy="249237"/>
          </a:xfrm>
          <a:prstGeom prst="rect">
            <a:avLst/>
          </a:prstGeom>
          <a:noFill/>
          <a:ln w="0">
            <a:solidFill>
              <a:srgbClr val="990033"/>
            </a:solidFill>
            <a:miter lim="800000"/>
          </a:ln>
        </p:spPr>
        <p:txBody>
          <a:bodyPr/>
          <a:lstStyle/>
          <a:p>
            <a:endParaRPr lang="en-US"/>
          </a:p>
        </p:txBody>
      </p:sp>
      <p:sp>
        <p:nvSpPr>
          <p:cNvPr id="446522" name="Rectangle 58"/>
          <p:cNvSpPr>
            <a:spLocks noChangeArrowheads="1"/>
          </p:cNvSpPr>
          <p:nvPr/>
        </p:nvSpPr>
        <p:spPr bwMode="auto">
          <a:xfrm>
            <a:off x="7435850" y="2219325"/>
            <a:ext cx="962025" cy="244475"/>
          </a:xfrm>
          <a:prstGeom prst="rect">
            <a:avLst/>
          </a:prstGeom>
          <a:noFill/>
          <a:ln w="9525">
            <a:noFill/>
            <a:miter lim="800000"/>
          </a:ln>
        </p:spPr>
        <p:txBody>
          <a:bodyPr wrap="none" lIns="0" tIns="0" rIns="0" bIns="0">
            <a:spAutoFit/>
          </a:bodyPr>
          <a:lstStyle/>
          <a:p>
            <a:r>
              <a:rPr lang="en-US" altLang="zh-CN" sz="1600">
                <a:solidFill>
                  <a:srgbClr val="000000"/>
                </a:solidFill>
                <a:ea typeface="宋体" panose="02010600030101010101" pitchFamily="2" charset="-122"/>
              </a:rPr>
              <a:t>&lt;&lt;entity&gt;&gt;</a:t>
            </a:r>
            <a:endParaRPr lang="en-US" altLang="zh-CN" sz="1600">
              <a:ea typeface="宋体" panose="02010600030101010101" pitchFamily="2" charset="-122"/>
            </a:endParaRPr>
          </a:p>
        </p:txBody>
      </p:sp>
      <p:sp>
        <p:nvSpPr>
          <p:cNvPr id="446523" name="Line 59"/>
          <p:cNvSpPr>
            <a:spLocks noChangeShapeType="1"/>
          </p:cNvSpPr>
          <p:nvPr/>
        </p:nvSpPr>
        <p:spPr bwMode="auto">
          <a:xfrm>
            <a:off x="6124575" y="2743200"/>
            <a:ext cx="1038225" cy="1588"/>
          </a:xfrm>
          <a:prstGeom prst="line">
            <a:avLst/>
          </a:prstGeom>
          <a:noFill/>
          <a:ln w="0">
            <a:solidFill>
              <a:schemeClr val="tx1"/>
            </a:solidFill>
            <a:round/>
          </a:ln>
        </p:spPr>
        <p:txBody>
          <a:bodyPr/>
          <a:lstStyle/>
          <a:p>
            <a:endParaRPr lang="en-US"/>
          </a:p>
        </p:txBody>
      </p:sp>
      <p:sp>
        <p:nvSpPr>
          <p:cNvPr id="446525" name="Rectangle 61"/>
          <p:cNvSpPr>
            <a:spLocks noChangeArrowheads="1"/>
          </p:cNvSpPr>
          <p:nvPr/>
        </p:nvSpPr>
        <p:spPr bwMode="auto">
          <a:xfrm>
            <a:off x="5283200" y="2835275"/>
            <a:ext cx="1603375" cy="244475"/>
          </a:xfrm>
          <a:prstGeom prst="rect">
            <a:avLst/>
          </a:prstGeom>
          <a:noFill/>
          <a:ln w="9525">
            <a:noFill/>
            <a:miter lim="800000"/>
          </a:ln>
        </p:spPr>
        <p:txBody>
          <a:bodyPr wrap="none" lIns="0" tIns="0" rIns="0" bIns="0">
            <a:spAutoFit/>
          </a:bodyPr>
          <a:lstStyle/>
          <a:p>
            <a:r>
              <a:rPr lang="en-US" altLang="zh-CN" sz="1600">
                <a:solidFill>
                  <a:schemeClr val="tx2"/>
                </a:solidFill>
                <a:ea typeface="宋体" panose="02010600030101010101" pitchFamily="2" charset="-122"/>
              </a:rPr>
              <a:t>Department Head</a:t>
            </a:r>
            <a:endParaRPr lang="en-US" altLang="zh-CN" sz="1600">
              <a:solidFill>
                <a:schemeClr val="tx2"/>
              </a:solidFill>
              <a:ea typeface="宋体" panose="02010600030101010101" pitchFamily="2" charset="-122"/>
            </a:endParaRPr>
          </a:p>
        </p:txBody>
      </p:sp>
      <p:sp>
        <p:nvSpPr>
          <p:cNvPr id="446527" name="Rectangle 63"/>
          <p:cNvSpPr>
            <a:spLocks noChangeArrowheads="1"/>
          </p:cNvSpPr>
          <p:nvPr/>
        </p:nvSpPr>
        <p:spPr bwMode="auto">
          <a:xfrm>
            <a:off x="3919538" y="4267200"/>
            <a:ext cx="1249362" cy="1138238"/>
          </a:xfrm>
          <a:prstGeom prst="rect">
            <a:avLst/>
          </a:prstGeom>
          <a:solidFill>
            <a:srgbClr val="FFFFCC"/>
          </a:solidFill>
          <a:ln w="0">
            <a:solidFill>
              <a:srgbClr val="990033"/>
            </a:solidFill>
            <a:miter lim="800000"/>
          </a:ln>
        </p:spPr>
        <p:txBody>
          <a:bodyPr/>
          <a:lstStyle/>
          <a:p>
            <a:endParaRPr lang="en-US"/>
          </a:p>
        </p:txBody>
      </p:sp>
      <p:sp>
        <p:nvSpPr>
          <p:cNvPr id="446528" name="Rectangle 64"/>
          <p:cNvSpPr>
            <a:spLocks noChangeArrowheads="1"/>
          </p:cNvSpPr>
          <p:nvPr/>
        </p:nvSpPr>
        <p:spPr bwMode="auto">
          <a:xfrm>
            <a:off x="4221163" y="4583113"/>
            <a:ext cx="654050" cy="244475"/>
          </a:xfrm>
          <a:prstGeom prst="rect">
            <a:avLst/>
          </a:prstGeom>
          <a:noFill/>
          <a:ln w="9525">
            <a:noFill/>
            <a:miter lim="800000"/>
          </a:ln>
        </p:spPr>
        <p:txBody>
          <a:bodyPr wrap="none" lIns="0" tIns="0" rIns="0" bIns="0">
            <a:spAutoFit/>
          </a:bodyPr>
          <a:lstStyle/>
          <a:p>
            <a:r>
              <a:rPr lang="en-US" altLang="zh-CN" sz="1600">
                <a:solidFill>
                  <a:srgbClr val="000000"/>
                </a:solidFill>
                <a:ea typeface="宋体" panose="02010600030101010101" pitchFamily="2" charset="-122"/>
              </a:rPr>
              <a:t>Course</a:t>
            </a:r>
            <a:endParaRPr lang="en-US" altLang="zh-CN" sz="1600">
              <a:ea typeface="宋体" panose="02010600030101010101" pitchFamily="2" charset="-122"/>
            </a:endParaRPr>
          </a:p>
        </p:txBody>
      </p:sp>
      <p:sp>
        <p:nvSpPr>
          <p:cNvPr id="446529" name="Rectangle 65"/>
          <p:cNvSpPr>
            <a:spLocks noChangeArrowheads="1"/>
          </p:cNvSpPr>
          <p:nvPr/>
        </p:nvSpPr>
        <p:spPr bwMode="auto">
          <a:xfrm>
            <a:off x="3919538" y="5011738"/>
            <a:ext cx="1249362" cy="393700"/>
          </a:xfrm>
          <a:prstGeom prst="rect">
            <a:avLst/>
          </a:prstGeom>
          <a:noFill/>
          <a:ln w="0">
            <a:solidFill>
              <a:srgbClr val="990033"/>
            </a:solidFill>
            <a:miter lim="800000"/>
          </a:ln>
        </p:spPr>
        <p:txBody>
          <a:bodyPr/>
          <a:lstStyle/>
          <a:p>
            <a:endParaRPr lang="en-US"/>
          </a:p>
        </p:txBody>
      </p:sp>
      <p:sp>
        <p:nvSpPr>
          <p:cNvPr id="446530" name="Rectangle 66"/>
          <p:cNvSpPr>
            <a:spLocks noChangeArrowheads="1"/>
          </p:cNvSpPr>
          <p:nvPr/>
        </p:nvSpPr>
        <p:spPr bwMode="auto">
          <a:xfrm>
            <a:off x="3919538" y="5149850"/>
            <a:ext cx="1249362" cy="255588"/>
          </a:xfrm>
          <a:prstGeom prst="rect">
            <a:avLst/>
          </a:prstGeom>
          <a:noFill/>
          <a:ln w="0">
            <a:solidFill>
              <a:srgbClr val="990033"/>
            </a:solidFill>
            <a:miter lim="800000"/>
          </a:ln>
        </p:spPr>
        <p:txBody>
          <a:bodyPr/>
          <a:lstStyle/>
          <a:p>
            <a:endParaRPr lang="en-US"/>
          </a:p>
        </p:txBody>
      </p:sp>
      <p:sp>
        <p:nvSpPr>
          <p:cNvPr id="446531" name="Rectangle 67"/>
          <p:cNvSpPr>
            <a:spLocks noChangeArrowheads="1"/>
          </p:cNvSpPr>
          <p:nvPr/>
        </p:nvSpPr>
        <p:spPr bwMode="auto">
          <a:xfrm>
            <a:off x="4057650" y="4294188"/>
            <a:ext cx="962025" cy="244475"/>
          </a:xfrm>
          <a:prstGeom prst="rect">
            <a:avLst/>
          </a:prstGeom>
          <a:noFill/>
          <a:ln w="9525">
            <a:noFill/>
            <a:miter lim="800000"/>
          </a:ln>
        </p:spPr>
        <p:txBody>
          <a:bodyPr wrap="none" lIns="0" tIns="0" rIns="0" bIns="0">
            <a:spAutoFit/>
          </a:bodyPr>
          <a:lstStyle/>
          <a:p>
            <a:r>
              <a:rPr lang="en-US" altLang="zh-CN" sz="1600">
                <a:solidFill>
                  <a:srgbClr val="000000"/>
                </a:solidFill>
                <a:ea typeface="宋体" panose="02010600030101010101" pitchFamily="2" charset="-122"/>
              </a:rPr>
              <a:t>&lt;&lt;entity&gt;&gt;</a:t>
            </a:r>
            <a:endParaRPr lang="en-US" altLang="zh-CN" sz="1600">
              <a:ea typeface="宋体" panose="02010600030101010101" pitchFamily="2" charset="-122"/>
            </a:endParaRPr>
          </a:p>
        </p:txBody>
      </p:sp>
      <p:sp>
        <p:nvSpPr>
          <p:cNvPr id="446534" name="Freeform 70"/>
          <p:cNvSpPr/>
          <p:nvPr/>
        </p:nvSpPr>
        <p:spPr bwMode="auto">
          <a:xfrm>
            <a:off x="5168900" y="4835525"/>
            <a:ext cx="584200" cy="1039813"/>
          </a:xfrm>
          <a:custGeom>
            <a:avLst/>
            <a:gdLst/>
            <a:ahLst/>
            <a:cxnLst>
              <a:cxn ang="0">
                <a:pos x="37" y="53"/>
              </a:cxn>
              <a:cxn ang="0">
                <a:pos x="37" y="0"/>
              </a:cxn>
              <a:cxn ang="0">
                <a:pos x="0" y="0"/>
              </a:cxn>
            </a:cxnLst>
            <a:rect l="0" t="0" r="r" b="b"/>
            <a:pathLst>
              <a:path w="37" h="53">
                <a:moveTo>
                  <a:pt x="37" y="53"/>
                </a:moveTo>
                <a:lnTo>
                  <a:pt x="37" y="0"/>
                </a:lnTo>
                <a:lnTo>
                  <a:pt x="0" y="0"/>
                </a:lnTo>
              </a:path>
            </a:pathLst>
          </a:custGeom>
          <a:noFill/>
          <a:ln w="28575" cmpd="sng">
            <a:solidFill>
              <a:schemeClr val="tx1"/>
            </a:solidFill>
            <a:prstDash val="solid"/>
            <a:round/>
          </a:ln>
        </p:spPr>
        <p:txBody>
          <a:bodyPr/>
          <a:lstStyle/>
          <a:p>
            <a:endParaRPr lang="en-US"/>
          </a:p>
        </p:txBody>
      </p:sp>
      <p:sp>
        <p:nvSpPr>
          <p:cNvPr id="446535" name="Rectangle 71"/>
          <p:cNvSpPr>
            <a:spLocks noChangeArrowheads="1"/>
          </p:cNvSpPr>
          <p:nvPr/>
        </p:nvSpPr>
        <p:spPr bwMode="auto">
          <a:xfrm>
            <a:off x="2809875" y="5441950"/>
            <a:ext cx="1184275" cy="244475"/>
          </a:xfrm>
          <a:prstGeom prst="rect">
            <a:avLst/>
          </a:prstGeom>
          <a:noFill/>
          <a:ln w="9525">
            <a:noFill/>
            <a:miter lim="800000"/>
          </a:ln>
        </p:spPr>
        <p:txBody>
          <a:bodyPr wrap="none" lIns="0" tIns="0" rIns="0" bIns="0">
            <a:spAutoFit/>
          </a:bodyPr>
          <a:lstStyle/>
          <a:p>
            <a:r>
              <a:rPr lang="en-US" altLang="zh-CN" sz="1600">
                <a:solidFill>
                  <a:schemeClr val="tx2"/>
                </a:solidFill>
                <a:ea typeface="宋体" panose="02010600030101010101" pitchFamily="2" charset="-122"/>
              </a:rPr>
              <a:t>Prerequisites</a:t>
            </a:r>
            <a:endParaRPr lang="en-US" altLang="zh-CN" sz="1600">
              <a:solidFill>
                <a:schemeClr val="tx2"/>
              </a:solidFill>
              <a:ea typeface="宋体" panose="02010600030101010101" pitchFamily="2" charset="-122"/>
            </a:endParaRPr>
          </a:p>
        </p:txBody>
      </p:sp>
      <p:sp>
        <p:nvSpPr>
          <p:cNvPr id="446538" name="Line 74"/>
          <p:cNvSpPr>
            <a:spLocks noChangeShapeType="1"/>
          </p:cNvSpPr>
          <p:nvPr/>
        </p:nvSpPr>
        <p:spPr bwMode="auto">
          <a:xfrm>
            <a:off x="3919538" y="3038475"/>
            <a:ext cx="1309687" cy="0"/>
          </a:xfrm>
          <a:prstGeom prst="line">
            <a:avLst/>
          </a:prstGeom>
          <a:noFill/>
          <a:ln w="3175">
            <a:solidFill>
              <a:srgbClr val="990033"/>
            </a:solidFill>
            <a:round/>
            <a:headEnd type="none" w="sm" len="sm"/>
          </a:ln>
          <a:effectLst/>
        </p:spPr>
        <p:txBody>
          <a:bodyPr lIns="107950" tIns="53975" rIns="107950" bIns="53975"/>
          <a:lstStyle/>
          <a:p>
            <a:endParaRPr 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9721" name="Freeform 1033"/>
          <p:cNvSpPr/>
          <p:nvPr/>
        </p:nvSpPr>
        <p:spPr bwMode="auto">
          <a:xfrm>
            <a:off x="6383338" y="4635500"/>
            <a:ext cx="1454150" cy="866775"/>
          </a:xfrm>
          <a:custGeom>
            <a:avLst/>
            <a:gdLst/>
            <a:ahLst/>
            <a:cxnLst>
              <a:cxn ang="0">
                <a:pos x="72" y="24"/>
              </a:cxn>
              <a:cxn ang="0">
                <a:pos x="72" y="43"/>
              </a:cxn>
              <a:cxn ang="0">
                <a:pos x="0" y="43"/>
              </a:cxn>
              <a:cxn ang="0">
                <a:pos x="0" y="0"/>
              </a:cxn>
            </a:cxnLst>
            <a:rect l="0" t="0" r="r" b="b"/>
            <a:pathLst>
              <a:path w="72" h="43">
                <a:moveTo>
                  <a:pt x="72" y="24"/>
                </a:moveTo>
                <a:lnTo>
                  <a:pt x="72" y="43"/>
                </a:lnTo>
                <a:lnTo>
                  <a:pt x="0" y="43"/>
                </a:lnTo>
                <a:lnTo>
                  <a:pt x="0" y="0"/>
                </a:lnTo>
              </a:path>
            </a:pathLst>
          </a:custGeom>
          <a:noFill/>
          <a:ln w="28575" cmpd="sng">
            <a:solidFill>
              <a:schemeClr val="tx1"/>
            </a:solidFill>
            <a:prstDash val="solid"/>
            <a:round/>
            <a:tailEnd type="arrow" w="med" len="med"/>
          </a:ln>
        </p:spPr>
        <p:txBody>
          <a:bodyPr/>
          <a:lstStyle/>
          <a:p>
            <a:endParaRPr lang="en-US"/>
          </a:p>
        </p:txBody>
      </p:sp>
      <p:sp>
        <p:nvSpPr>
          <p:cNvPr id="499725" name="Freeform 1037"/>
          <p:cNvSpPr/>
          <p:nvPr/>
        </p:nvSpPr>
        <p:spPr bwMode="auto">
          <a:xfrm>
            <a:off x="7089775" y="4051300"/>
            <a:ext cx="747713" cy="1068388"/>
          </a:xfrm>
          <a:custGeom>
            <a:avLst/>
            <a:gdLst/>
            <a:ahLst/>
            <a:cxnLst>
              <a:cxn ang="0">
                <a:pos x="37" y="53"/>
              </a:cxn>
              <a:cxn ang="0">
                <a:pos x="37" y="0"/>
              </a:cxn>
              <a:cxn ang="0">
                <a:pos x="0" y="0"/>
              </a:cxn>
            </a:cxnLst>
            <a:rect l="0" t="0" r="r" b="b"/>
            <a:pathLst>
              <a:path w="37" h="53">
                <a:moveTo>
                  <a:pt x="37" y="53"/>
                </a:moveTo>
                <a:lnTo>
                  <a:pt x="37" y="0"/>
                </a:lnTo>
                <a:lnTo>
                  <a:pt x="0" y="0"/>
                </a:lnTo>
              </a:path>
            </a:pathLst>
          </a:custGeom>
          <a:noFill/>
          <a:ln w="28575" cmpd="sng">
            <a:solidFill>
              <a:schemeClr val="tx1"/>
            </a:solidFill>
            <a:prstDash val="solid"/>
            <a:round/>
          </a:ln>
        </p:spPr>
        <p:txBody>
          <a:bodyPr/>
          <a:lstStyle/>
          <a:p>
            <a:endParaRPr lang="en-US"/>
          </a:p>
        </p:txBody>
      </p:sp>
      <p:sp>
        <p:nvSpPr>
          <p:cNvPr id="499735" name="Line 1047"/>
          <p:cNvSpPr>
            <a:spLocks noChangeShapeType="1"/>
          </p:cNvSpPr>
          <p:nvPr/>
        </p:nvSpPr>
        <p:spPr bwMode="auto">
          <a:xfrm flipH="1">
            <a:off x="2874963" y="4049713"/>
            <a:ext cx="2986087" cy="3175"/>
          </a:xfrm>
          <a:prstGeom prst="line">
            <a:avLst/>
          </a:prstGeom>
          <a:noFill/>
          <a:ln w="28575">
            <a:solidFill>
              <a:schemeClr val="tx1"/>
            </a:solidFill>
            <a:round/>
          </a:ln>
        </p:spPr>
        <p:txBody>
          <a:bodyPr/>
          <a:lstStyle/>
          <a:p>
            <a:endParaRPr lang="en-US"/>
          </a:p>
        </p:txBody>
      </p:sp>
      <p:sp>
        <p:nvSpPr>
          <p:cNvPr id="499715" name="Rectangle 1027"/>
          <p:cNvSpPr>
            <a:spLocks noGrp="1" noChangeArrowheads="1"/>
          </p:cNvSpPr>
          <p:nvPr>
            <p:ph idx="1"/>
          </p:nvPr>
        </p:nvSpPr>
        <p:spPr>
          <a:xfrm>
            <a:off x="361950" y="1252019"/>
            <a:ext cx="8489950" cy="1919287"/>
          </a:xfrm>
        </p:spPr>
        <p:txBody>
          <a:bodyPr/>
          <a:lstStyle/>
          <a:p>
            <a:r>
              <a:rPr lang="en-US" altLang="zh-CN" dirty="0">
                <a:ea typeface="宋体" panose="02010600030101010101" pitchFamily="2" charset="-122"/>
              </a:rPr>
              <a:t>Multiplicity answers two questions:</a:t>
            </a:r>
            <a:endParaRPr lang="en-US" altLang="zh-CN" dirty="0">
              <a:ea typeface="宋体" panose="02010600030101010101" pitchFamily="2" charset="-122"/>
            </a:endParaRPr>
          </a:p>
          <a:p>
            <a:pPr lvl="1"/>
            <a:r>
              <a:rPr lang="en-US" altLang="zh-CN" dirty="0">
                <a:ea typeface="宋体" panose="02010600030101010101" pitchFamily="2" charset="-122"/>
              </a:rPr>
              <a:t>Is the association mandatory or optional?</a:t>
            </a:r>
            <a:endParaRPr lang="en-US" altLang="zh-CN" dirty="0">
              <a:ea typeface="宋体" panose="02010600030101010101" pitchFamily="2" charset="-122"/>
            </a:endParaRPr>
          </a:p>
          <a:p>
            <a:pPr lvl="1"/>
            <a:r>
              <a:rPr lang="en-US" altLang="zh-CN" dirty="0">
                <a:ea typeface="宋体" panose="02010600030101010101" pitchFamily="2" charset="-122"/>
              </a:rPr>
              <a:t>What is the minimum and maximum number of instances that can be linked to one instance?</a:t>
            </a:r>
            <a:endParaRPr lang="en-US" altLang="zh-CN" dirty="0">
              <a:ea typeface="宋体" panose="02010600030101010101" pitchFamily="2" charset="-122"/>
            </a:endParaRPr>
          </a:p>
        </p:txBody>
      </p:sp>
      <p:sp>
        <p:nvSpPr>
          <p:cNvPr id="499714" name="Rectangle 1026"/>
          <p:cNvSpPr>
            <a:spLocks noGrp="1" noChangeArrowheads="1"/>
          </p:cNvSpPr>
          <p:nvPr>
            <p:ph type="title"/>
          </p:nvPr>
        </p:nvSpPr>
        <p:spPr/>
        <p:txBody>
          <a:bodyPr/>
          <a:lstStyle/>
          <a:p>
            <a:r>
              <a:rPr lang="en-US" altLang="zh-CN">
                <a:ea typeface="宋体" panose="02010600030101010101" pitchFamily="2" charset="-122"/>
              </a:rPr>
              <a:t>What Does Multiplicity Mean?</a:t>
            </a:r>
            <a:endParaRPr lang="en-US" altLang="zh-CN">
              <a:ea typeface="宋体" panose="02010600030101010101" pitchFamily="2" charset="-122"/>
            </a:endParaRPr>
          </a:p>
        </p:txBody>
      </p:sp>
      <p:sp>
        <p:nvSpPr>
          <p:cNvPr id="499716" name="Rectangle 1028"/>
          <p:cNvSpPr>
            <a:spLocks noChangeArrowheads="1"/>
          </p:cNvSpPr>
          <p:nvPr/>
        </p:nvSpPr>
        <p:spPr bwMode="auto">
          <a:xfrm>
            <a:off x="5676900" y="3467100"/>
            <a:ext cx="1412875" cy="1168400"/>
          </a:xfrm>
          <a:prstGeom prst="rect">
            <a:avLst/>
          </a:prstGeom>
          <a:solidFill>
            <a:srgbClr val="FFFFCC"/>
          </a:solidFill>
          <a:ln w="0">
            <a:solidFill>
              <a:srgbClr val="990033"/>
            </a:solidFill>
            <a:miter lim="800000"/>
          </a:ln>
        </p:spPr>
        <p:txBody>
          <a:bodyPr/>
          <a:lstStyle/>
          <a:p>
            <a:endParaRPr lang="en-US"/>
          </a:p>
        </p:txBody>
      </p:sp>
      <p:sp>
        <p:nvSpPr>
          <p:cNvPr id="499717" name="Rectangle 1029"/>
          <p:cNvSpPr>
            <a:spLocks noChangeArrowheads="1"/>
          </p:cNvSpPr>
          <p:nvPr/>
        </p:nvSpPr>
        <p:spPr bwMode="auto">
          <a:xfrm>
            <a:off x="6056313" y="3756025"/>
            <a:ext cx="654050" cy="244475"/>
          </a:xfrm>
          <a:prstGeom prst="rect">
            <a:avLst/>
          </a:prstGeom>
          <a:noFill/>
          <a:ln w="9525">
            <a:noFill/>
            <a:miter lim="800000"/>
          </a:ln>
        </p:spPr>
        <p:txBody>
          <a:bodyPr wrap="none" lIns="0" tIns="0" rIns="0" bIns="0">
            <a:spAutoFit/>
          </a:bodyPr>
          <a:lstStyle/>
          <a:p>
            <a:r>
              <a:rPr lang="en-US" altLang="zh-CN" sz="1600">
                <a:solidFill>
                  <a:srgbClr val="000000"/>
                </a:solidFill>
                <a:ea typeface="宋体" panose="02010600030101010101" pitchFamily="2" charset="-122"/>
              </a:rPr>
              <a:t>Course</a:t>
            </a:r>
            <a:endParaRPr lang="en-US" altLang="zh-CN" sz="1600">
              <a:ea typeface="宋体" panose="02010600030101010101" pitchFamily="2" charset="-122"/>
            </a:endParaRPr>
          </a:p>
        </p:txBody>
      </p:sp>
      <p:sp>
        <p:nvSpPr>
          <p:cNvPr id="499718" name="Rectangle 1030"/>
          <p:cNvSpPr>
            <a:spLocks noChangeArrowheads="1"/>
          </p:cNvSpPr>
          <p:nvPr/>
        </p:nvSpPr>
        <p:spPr bwMode="auto">
          <a:xfrm>
            <a:off x="5676900" y="4232275"/>
            <a:ext cx="1412875" cy="403225"/>
          </a:xfrm>
          <a:prstGeom prst="rect">
            <a:avLst/>
          </a:prstGeom>
          <a:noFill/>
          <a:ln w="0">
            <a:solidFill>
              <a:srgbClr val="990033"/>
            </a:solidFill>
            <a:miter lim="800000"/>
          </a:ln>
        </p:spPr>
        <p:txBody>
          <a:bodyPr/>
          <a:lstStyle/>
          <a:p>
            <a:endParaRPr lang="en-US"/>
          </a:p>
        </p:txBody>
      </p:sp>
      <p:sp>
        <p:nvSpPr>
          <p:cNvPr id="499719" name="Rectangle 1031"/>
          <p:cNvSpPr>
            <a:spLocks noChangeArrowheads="1"/>
          </p:cNvSpPr>
          <p:nvPr/>
        </p:nvSpPr>
        <p:spPr bwMode="auto">
          <a:xfrm>
            <a:off x="5676900" y="4373563"/>
            <a:ext cx="1412875" cy="261937"/>
          </a:xfrm>
          <a:prstGeom prst="rect">
            <a:avLst/>
          </a:prstGeom>
          <a:noFill/>
          <a:ln w="0">
            <a:solidFill>
              <a:srgbClr val="990033"/>
            </a:solidFill>
            <a:miter lim="800000"/>
          </a:ln>
        </p:spPr>
        <p:txBody>
          <a:bodyPr/>
          <a:lstStyle/>
          <a:p>
            <a:endParaRPr lang="en-US"/>
          </a:p>
        </p:txBody>
      </p:sp>
      <p:sp>
        <p:nvSpPr>
          <p:cNvPr id="499720" name="Rectangle 1032"/>
          <p:cNvSpPr>
            <a:spLocks noChangeArrowheads="1"/>
          </p:cNvSpPr>
          <p:nvPr/>
        </p:nvSpPr>
        <p:spPr bwMode="auto">
          <a:xfrm>
            <a:off x="5919788" y="3471863"/>
            <a:ext cx="962025" cy="244475"/>
          </a:xfrm>
          <a:prstGeom prst="rect">
            <a:avLst/>
          </a:prstGeom>
          <a:noFill/>
          <a:ln w="9525">
            <a:noFill/>
            <a:miter lim="800000"/>
          </a:ln>
        </p:spPr>
        <p:txBody>
          <a:bodyPr wrap="none" lIns="0" tIns="0" rIns="0" bIns="0">
            <a:spAutoFit/>
          </a:bodyPr>
          <a:lstStyle/>
          <a:p>
            <a:r>
              <a:rPr lang="en-US" altLang="zh-CN" sz="1600">
                <a:solidFill>
                  <a:srgbClr val="000000"/>
                </a:solidFill>
                <a:ea typeface="宋体" panose="02010600030101010101" pitchFamily="2" charset="-122"/>
              </a:rPr>
              <a:t>&lt;&lt;entity&gt;&gt;</a:t>
            </a:r>
            <a:endParaRPr lang="en-US" altLang="zh-CN" sz="1600">
              <a:ea typeface="宋体" panose="02010600030101010101" pitchFamily="2" charset="-122"/>
            </a:endParaRPr>
          </a:p>
        </p:txBody>
      </p:sp>
      <p:sp>
        <p:nvSpPr>
          <p:cNvPr id="499727" name="Rectangle 1039"/>
          <p:cNvSpPr>
            <a:spLocks noChangeArrowheads="1"/>
          </p:cNvSpPr>
          <p:nvPr/>
        </p:nvSpPr>
        <p:spPr bwMode="auto">
          <a:xfrm>
            <a:off x="4827905" y="4732655"/>
            <a:ext cx="520700" cy="822960"/>
          </a:xfrm>
          <a:prstGeom prst="rect">
            <a:avLst/>
          </a:prstGeom>
          <a:noFill/>
          <a:ln w="9525">
            <a:noFill/>
            <a:miter lim="800000"/>
          </a:ln>
        </p:spPr>
        <p:txBody>
          <a:bodyPr wrap="square" lIns="0" tIns="0" rIns="0" bIns="0">
            <a:spAutoFit/>
          </a:bodyPr>
          <a:lstStyle/>
          <a:p>
            <a:r>
              <a:rPr lang="en-US" altLang="zh-CN" sz="1800">
                <a:solidFill>
                  <a:schemeClr val="tx2"/>
                </a:solidFill>
                <a:ea typeface="宋体" panose="02010600030101010101" pitchFamily="2" charset="-122"/>
              </a:rPr>
              <a:t>Prerequisites</a:t>
            </a:r>
            <a:endParaRPr lang="en-US" altLang="zh-CN" sz="1800">
              <a:solidFill>
                <a:schemeClr val="tx2"/>
              </a:solidFill>
              <a:ea typeface="宋体" panose="02010600030101010101" pitchFamily="2" charset="-122"/>
            </a:endParaRPr>
          </a:p>
        </p:txBody>
      </p:sp>
      <p:sp>
        <p:nvSpPr>
          <p:cNvPr id="499728" name="Rectangle 1040"/>
          <p:cNvSpPr>
            <a:spLocks noChangeArrowheads="1"/>
          </p:cNvSpPr>
          <p:nvPr/>
        </p:nvSpPr>
        <p:spPr bwMode="auto">
          <a:xfrm>
            <a:off x="6545263" y="4776788"/>
            <a:ext cx="381000" cy="274637"/>
          </a:xfrm>
          <a:prstGeom prst="rect">
            <a:avLst/>
          </a:prstGeom>
          <a:noFill/>
          <a:ln w="9525">
            <a:noFill/>
            <a:miter lim="800000"/>
          </a:ln>
        </p:spPr>
        <p:txBody>
          <a:bodyPr wrap="none" lIns="0" tIns="0" rIns="0" bIns="0">
            <a:spAutoFit/>
          </a:bodyPr>
          <a:lstStyle/>
          <a:p>
            <a:r>
              <a:rPr lang="en-US" altLang="zh-CN" sz="1800">
                <a:solidFill>
                  <a:schemeClr val="tx2"/>
                </a:solidFill>
                <a:ea typeface="宋体" panose="02010600030101010101" pitchFamily="2" charset="-122"/>
              </a:rPr>
              <a:t>0..3</a:t>
            </a:r>
            <a:endParaRPr lang="en-US" altLang="zh-CN" sz="1800">
              <a:solidFill>
                <a:schemeClr val="tx2"/>
              </a:solidFill>
              <a:ea typeface="宋体" panose="02010600030101010101" pitchFamily="2" charset="-122"/>
            </a:endParaRPr>
          </a:p>
        </p:txBody>
      </p:sp>
      <p:sp>
        <p:nvSpPr>
          <p:cNvPr id="499729" name="Rectangle 1041"/>
          <p:cNvSpPr>
            <a:spLocks noChangeArrowheads="1"/>
          </p:cNvSpPr>
          <p:nvPr/>
        </p:nvSpPr>
        <p:spPr bwMode="auto">
          <a:xfrm>
            <a:off x="7210425" y="4252913"/>
            <a:ext cx="342900" cy="274637"/>
          </a:xfrm>
          <a:prstGeom prst="rect">
            <a:avLst/>
          </a:prstGeom>
          <a:noFill/>
          <a:ln w="9525">
            <a:noFill/>
            <a:miter lim="800000"/>
          </a:ln>
        </p:spPr>
        <p:txBody>
          <a:bodyPr wrap="none" lIns="0" tIns="0" rIns="0" bIns="0">
            <a:spAutoFit/>
          </a:bodyPr>
          <a:lstStyle/>
          <a:p>
            <a:r>
              <a:rPr lang="en-US" altLang="zh-CN" sz="1800">
                <a:solidFill>
                  <a:schemeClr val="tx2"/>
                </a:solidFill>
                <a:ea typeface="宋体" panose="02010600030101010101" pitchFamily="2" charset="-122"/>
              </a:rPr>
              <a:t>0..*</a:t>
            </a:r>
            <a:endParaRPr lang="en-US" altLang="zh-CN" sz="1800">
              <a:solidFill>
                <a:schemeClr val="tx2"/>
              </a:solidFill>
              <a:ea typeface="宋体" panose="02010600030101010101" pitchFamily="2" charset="-122"/>
            </a:endParaRPr>
          </a:p>
        </p:txBody>
      </p:sp>
      <p:sp>
        <p:nvSpPr>
          <p:cNvPr id="499730" name="Rectangle 1042"/>
          <p:cNvSpPr>
            <a:spLocks noChangeArrowheads="1"/>
          </p:cNvSpPr>
          <p:nvPr/>
        </p:nvSpPr>
        <p:spPr bwMode="auto">
          <a:xfrm>
            <a:off x="952500" y="3467100"/>
            <a:ext cx="1998663" cy="1168400"/>
          </a:xfrm>
          <a:prstGeom prst="rect">
            <a:avLst/>
          </a:prstGeom>
          <a:solidFill>
            <a:srgbClr val="FFFFCC"/>
          </a:solidFill>
          <a:ln w="0">
            <a:solidFill>
              <a:srgbClr val="990033"/>
            </a:solidFill>
            <a:miter lim="800000"/>
          </a:ln>
        </p:spPr>
        <p:txBody>
          <a:bodyPr/>
          <a:lstStyle/>
          <a:p>
            <a:endParaRPr lang="en-US"/>
          </a:p>
        </p:txBody>
      </p:sp>
      <p:sp>
        <p:nvSpPr>
          <p:cNvPr id="499731" name="Rectangle 1043"/>
          <p:cNvSpPr>
            <a:spLocks noChangeArrowheads="1"/>
          </p:cNvSpPr>
          <p:nvPr/>
        </p:nvSpPr>
        <p:spPr bwMode="auto">
          <a:xfrm>
            <a:off x="1241425" y="3756025"/>
            <a:ext cx="1377950" cy="244475"/>
          </a:xfrm>
          <a:prstGeom prst="rect">
            <a:avLst/>
          </a:prstGeom>
          <a:noFill/>
          <a:ln w="9525">
            <a:noFill/>
            <a:miter lim="800000"/>
          </a:ln>
        </p:spPr>
        <p:txBody>
          <a:bodyPr wrap="none" lIns="0" tIns="0" rIns="0" bIns="0">
            <a:spAutoFit/>
          </a:bodyPr>
          <a:lstStyle/>
          <a:p>
            <a:r>
              <a:rPr lang="en-US" altLang="zh-CN" sz="1600">
                <a:solidFill>
                  <a:srgbClr val="000000"/>
                </a:solidFill>
                <a:ea typeface="宋体" panose="02010600030101010101" pitchFamily="2" charset="-122"/>
              </a:rPr>
              <a:t>CourseOffering</a:t>
            </a:r>
            <a:endParaRPr lang="en-US" altLang="zh-CN" sz="1600">
              <a:ea typeface="宋体" panose="02010600030101010101" pitchFamily="2" charset="-122"/>
            </a:endParaRPr>
          </a:p>
        </p:txBody>
      </p:sp>
      <p:sp>
        <p:nvSpPr>
          <p:cNvPr id="499732" name="Rectangle 1044"/>
          <p:cNvSpPr>
            <a:spLocks noChangeArrowheads="1"/>
          </p:cNvSpPr>
          <p:nvPr/>
        </p:nvSpPr>
        <p:spPr bwMode="auto">
          <a:xfrm>
            <a:off x="952500" y="4232275"/>
            <a:ext cx="1998663" cy="403225"/>
          </a:xfrm>
          <a:prstGeom prst="rect">
            <a:avLst/>
          </a:prstGeom>
          <a:noFill/>
          <a:ln w="0">
            <a:solidFill>
              <a:srgbClr val="990033"/>
            </a:solidFill>
            <a:miter lim="800000"/>
          </a:ln>
        </p:spPr>
        <p:txBody>
          <a:bodyPr/>
          <a:lstStyle/>
          <a:p>
            <a:endParaRPr lang="en-US"/>
          </a:p>
        </p:txBody>
      </p:sp>
      <p:sp>
        <p:nvSpPr>
          <p:cNvPr id="499733" name="Rectangle 1045"/>
          <p:cNvSpPr>
            <a:spLocks noChangeArrowheads="1"/>
          </p:cNvSpPr>
          <p:nvPr/>
        </p:nvSpPr>
        <p:spPr bwMode="auto">
          <a:xfrm>
            <a:off x="952500" y="4373563"/>
            <a:ext cx="1998663" cy="261937"/>
          </a:xfrm>
          <a:prstGeom prst="rect">
            <a:avLst/>
          </a:prstGeom>
          <a:noFill/>
          <a:ln w="0">
            <a:solidFill>
              <a:srgbClr val="990033"/>
            </a:solidFill>
            <a:miter lim="800000"/>
          </a:ln>
        </p:spPr>
        <p:txBody>
          <a:bodyPr/>
          <a:lstStyle/>
          <a:p>
            <a:endParaRPr lang="en-US"/>
          </a:p>
        </p:txBody>
      </p:sp>
      <p:sp>
        <p:nvSpPr>
          <p:cNvPr id="499734" name="Rectangle 1046"/>
          <p:cNvSpPr>
            <a:spLocks noChangeArrowheads="1"/>
          </p:cNvSpPr>
          <p:nvPr/>
        </p:nvSpPr>
        <p:spPr bwMode="auto">
          <a:xfrm>
            <a:off x="1498600" y="3471863"/>
            <a:ext cx="962025" cy="244475"/>
          </a:xfrm>
          <a:prstGeom prst="rect">
            <a:avLst/>
          </a:prstGeom>
          <a:noFill/>
          <a:ln w="9525">
            <a:noFill/>
            <a:miter lim="800000"/>
          </a:ln>
        </p:spPr>
        <p:txBody>
          <a:bodyPr wrap="none" lIns="0" tIns="0" rIns="0" bIns="0">
            <a:spAutoFit/>
          </a:bodyPr>
          <a:lstStyle/>
          <a:p>
            <a:r>
              <a:rPr lang="en-US" altLang="zh-CN" sz="1600">
                <a:solidFill>
                  <a:srgbClr val="000000"/>
                </a:solidFill>
                <a:ea typeface="宋体" panose="02010600030101010101" pitchFamily="2" charset="-122"/>
              </a:rPr>
              <a:t>&lt;&lt;entity&gt;&gt;</a:t>
            </a:r>
            <a:endParaRPr lang="en-US" altLang="zh-CN" sz="1600">
              <a:ea typeface="宋体" panose="02010600030101010101" pitchFamily="2" charset="-122"/>
            </a:endParaRPr>
          </a:p>
        </p:txBody>
      </p:sp>
      <p:sp>
        <p:nvSpPr>
          <p:cNvPr id="499741" name="Rectangle 1053"/>
          <p:cNvSpPr>
            <a:spLocks noChangeArrowheads="1"/>
          </p:cNvSpPr>
          <p:nvPr/>
        </p:nvSpPr>
        <p:spPr bwMode="auto">
          <a:xfrm>
            <a:off x="3011488" y="3568700"/>
            <a:ext cx="342900" cy="274638"/>
          </a:xfrm>
          <a:prstGeom prst="rect">
            <a:avLst/>
          </a:prstGeom>
          <a:noFill/>
          <a:ln w="9525">
            <a:noFill/>
            <a:miter lim="800000"/>
          </a:ln>
        </p:spPr>
        <p:txBody>
          <a:bodyPr wrap="none" lIns="0" tIns="0" rIns="0" bIns="0">
            <a:spAutoFit/>
          </a:bodyPr>
          <a:lstStyle/>
          <a:p>
            <a:r>
              <a:rPr lang="en-US" altLang="zh-CN" sz="1800">
                <a:solidFill>
                  <a:schemeClr val="tx2"/>
                </a:solidFill>
                <a:ea typeface="宋体" panose="02010600030101010101" pitchFamily="2" charset="-122"/>
              </a:rPr>
              <a:t>0..*</a:t>
            </a:r>
            <a:endParaRPr lang="en-US" altLang="zh-CN" sz="1800">
              <a:solidFill>
                <a:schemeClr val="tx2"/>
              </a:solidFill>
              <a:ea typeface="宋体" panose="02010600030101010101" pitchFamily="2" charset="-122"/>
            </a:endParaRPr>
          </a:p>
        </p:txBody>
      </p:sp>
      <p:sp>
        <p:nvSpPr>
          <p:cNvPr id="499742" name="Rectangle 1054"/>
          <p:cNvSpPr>
            <a:spLocks noChangeArrowheads="1"/>
          </p:cNvSpPr>
          <p:nvPr/>
        </p:nvSpPr>
        <p:spPr bwMode="auto">
          <a:xfrm>
            <a:off x="5454650" y="3568700"/>
            <a:ext cx="127000" cy="274638"/>
          </a:xfrm>
          <a:prstGeom prst="rect">
            <a:avLst/>
          </a:prstGeom>
          <a:noFill/>
          <a:ln w="9525">
            <a:noFill/>
            <a:miter lim="800000"/>
          </a:ln>
        </p:spPr>
        <p:txBody>
          <a:bodyPr wrap="none" lIns="0" tIns="0" rIns="0" bIns="0">
            <a:spAutoFit/>
          </a:bodyPr>
          <a:lstStyle/>
          <a:p>
            <a:r>
              <a:rPr lang="en-US" altLang="zh-CN" sz="1800">
                <a:solidFill>
                  <a:schemeClr val="tx2"/>
                </a:solidFill>
                <a:ea typeface="宋体" panose="02010600030101010101" pitchFamily="2" charset="-122"/>
              </a:rPr>
              <a:t>1</a:t>
            </a:r>
            <a:endParaRPr lang="en-US" altLang="zh-CN" sz="1800">
              <a:solidFill>
                <a:schemeClr val="tx2"/>
              </a:solidFill>
              <a:ea typeface="宋体" panose="02010600030101010101" pitchFamily="2" charset="-122"/>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5899" name="Line 43"/>
          <p:cNvSpPr>
            <a:spLocks noChangeShapeType="1"/>
          </p:cNvSpPr>
          <p:nvPr/>
        </p:nvSpPr>
        <p:spPr bwMode="auto">
          <a:xfrm>
            <a:off x="1955800" y="1965325"/>
            <a:ext cx="4762500" cy="0"/>
          </a:xfrm>
          <a:prstGeom prst="line">
            <a:avLst/>
          </a:prstGeom>
          <a:noFill/>
          <a:ln w="12700">
            <a:solidFill>
              <a:schemeClr val="tx1"/>
            </a:solidFill>
            <a:round/>
            <a:headEnd type="none" w="sm" len="sm"/>
            <a:tailEnd type="none" w="lg" len="lg"/>
          </a:ln>
          <a:effectLst/>
        </p:spPr>
        <p:txBody>
          <a:bodyPr wrap="none" anchor="ctr"/>
          <a:lstStyle/>
          <a:p>
            <a:endParaRPr lang="en-US"/>
          </a:p>
        </p:txBody>
      </p:sp>
      <p:sp>
        <p:nvSpPr>
          <p:cNvPr id="505900" name="Line 44"/>
          <p:cNvSpPr>
            <a:spLocks noChangeShapeType="1"/>
          </p:cNvSpPr>
          <p:nvPr/>
        </p:nvSpPr>
        <p:spPr bwMode="auto">
          <a:xfrm>
            <a:off x="1979613" y="2463800"/>
            <a:ext cx="4762500" cy="0"/>
          </a:xfrm>
          <a:prstGeom prst="line">
            <a:avLst/>
          </a:prstGeom>
          <a:noFill/>
          <a:ln w="12700">
            <a:solidFill>
              <a:schemeClr val="tx1"/>
            </a:solidFill>
            <a:round/>
            <a:headEnd type="none" w="sm" len="sm"/>
            <a:tailEnd type="none" w="lg" len="lg"/>
          </a:ln>
          <a:effectLst/>
        </p:spPr>
        <p:txBody>
          <a:bodyPr wrap="none" anchor="ctr"/>
          <a:lstStyle/>
          <a:p>
            <a:endParaRPr lang="en-US"/>
          </a:p>
        </p:txBody>
      </p:sp>
      <p:sp>
        <p:nvSpPr>
          <p:cNvPr id="505858" name="Rectangle 2"/>
          <p:cNvSpPr>
            <a:spLocks noChangeArrowheads="1"/>
          </p:cNvSpPr>
          <p:nvPr/>
        </p:nvSpPr>
        <p:spPr bwMode="auto">
          <a:xfrm>
            <a:off x="6361113" y="1784350"/>
            <a:ext cx="1766887" cy="900113"/>
          </a:xfrm>
          <a:prstGeom prst="rect">
            <a:avLst/>
          </a:prstGeom>
          <a:solidFill>
            <a:srgbClr val="FFFFCC"/>
          </a:solidFill>
          <a:ln w="0">
            <a:solidFill>
              <a:srgbClr val="8A0E5E"/>
            </a:solidFill>
            <a:miter lim="800000"/>
          </a:ln>
        </p:spPr>
        <p:txBody>
          <a:bodyPr/>
          <a:lstStyle/>
          <a:p>
            <a:endParaRPr lang="en-US"/>
          </a:p>
        </p:txBody>
      </p:sp>
      <p:sp>
        <p:nvSpPr>
          <p:cNvPr id="505860" name="Rectangle 4"/>
          <p:cNvSpPr>
            <a:spLocks noChangeArrowheads="1"/>
          </p:cNvSpPr>
          <p:nvPr/>
        </p:nvSpPr>
        <p:spPr bwMode="auto">
          <a:xfrm>
            <a:off x="6361113" y="2349500"/>
            <a:ext cx="1766887" cy="334963"/>
          </a:xfrm>
          <a:prstGeom prst="rect">
            <a:avLst/>
          </a:prstGeom>
          <a:solidFill>
            <a:srgbClr val="FFFFCC"/>
          </a:solidFill>
          <a:ln w="0">
            <a:solidFill>
              <a:srgbClr val="8A0E5E"/>
            </a:solidFill>
            <a:miter lim="800000"/>
          </a:ln>
        </p:spPr>
        <p:txBody>
          <a:bodyPr/>
          <a:lstStyle/>
          <a:p>
            <a:endParaRPr lang="en-US"/>
          </a:p>
        </p:txBody>
      </p:sp>
      <p:sp>
        <p:nvSpPr>
          <p:cNvPr id="505859" name="Rectangle 3"/>
          <p:cNvSpPr>
            <a:spLocks noChangeArrowheads="1"/>
          </p:cNvSpPr>
          <p:nvPr/>
        </p:nvSpPr>
        <p:spPr bwMode="auto">
          <a:xfrm>
            <a:off x="6573838" y="2038350"/>
            <a:ext cx="1377950" cy="244475"/>
          </a:xfrm>
          <a:prstGeom prst="rect">
            <a:avLst/>
          </a:prstGeom>
          <a:noFill/>
          <a:ln w="9525">
            <a:noFill/>
            <a:miter lim="800000"/>
          </a:ln>
        </p:spPr>
        <p:txBody>
          <a:bodyPr wrap="none" lIns="0" tIns="0" rIns="0" bIns="0">
            <a:spAutoFit/>
          </a:bodyPr>
          <a:lstStyle/>
          <a:p>
            <a:r>
              <a:rPr lang="en-US" altLang="zh-CN" sz="1600">
                <a:solidFill>
                  <a:schemeClr val="bg2"/>
                </a:solidFill>
                <a:ea typeface="宋体" panose="02010600030101010101" pitchFamily="2" charset="-122"/>
              </a:rPr>
              <a:t>CourseOffering</a:t>
            </a:r>
            <a:endParaRPr lang="en-US" altLang="zh-CN" sz="1600">
              <a:solidFill>
                <a:schemeClr val="bg2"/>
              </a:solidFill>
              <a:ea typeface="宋体" panose="02010600030101010101" pitchFamily="2" charset="-122"/>
            </a:endParaRPr>
          </a:p>
        </p:txBody>
      </p:sp>
      <p:sp>
        <p:nvSpPr>
          <p:cNvPr id="505861" name="Rectangle 5"/>
          <p:cNvSpPr>
            <a:spLocks noChangeArrowheads="1"/>
          </p:cNvSpPr>
          <p:nvPr/>
        </p:nvSpPr>
        <p:spPr bwMode="auto">
          <a:xfrm>
            <a:off x="6361113" y="2470150"/>
            <a:ext cx="1766887" cy="214313"/>
          </a:xfrm>
          <a:prstGeom prst="rect">
            <a:avLst/>
          </a:prstGeom>
          <a:solidFill>
            <a:srgbClr val="FFFFCC"/>
          </a:solidFill>
          <a:ln w="0">
            <a:solidFill>
              <a:srgbClr val="8A0E5E"/>
            </a:solidFill>
            <a:miter lim="800000"/>
          </a:ln>
        </p:spPr>
        <p:txBody>
          <a:bodyPr/>
          <a:lstStyle/>
          <a:p>
            <a:endParaRPr lang="en-US"/>
          </a:p>
        </p:txBody>
      </p:sp>
      <p:sp>
        <p:nvSpPr>
          <p:cNvPr id="505862" name="Rectangle 6"/>
          <p:cNvSpPr>
            <a:spLocks noChangeArrowheads="1"/>
          </p:cNvSpPr>
          <p:nvPr/>
        </p:nvSpPr>
        <p:spPr bwMode="auto">
          <a:xfrm>
            <a:off x="6781800" y="1779588"/>
            <a:ext cx="962025" cy="244475"/>
          </a:xfrm>
          <a:prstGeom prst="rect">
            <a:avLst/>
          </a:prstGeom>
          <a:noFill/>
          <a:ln w="9525">
            <a:noFill/>
            <a:miter lim="800000"/>
          </a:ln>
        </p:spPr>
        <p:txBody>
          <a:bodyPr wrap="none" lIns="0" tIns="0" rIns="0" bIns="0">
            <a:spAutoFit/>
          </a:bodyPr>
          <a:lstStyle/>
          <a:p>
            <a:r>
              <a:rPr lang="en-US" altLang="zh-CN" sz="1600">
                <a:solidFill>
                  <a:schemeClr val="bg2"/>
                </a:solidFill>
                <a:ea typeface="宋体" panose="02010600030101010101" pitchFamily="2" charset="-122"/>
              </a:rPr>
              <a:t>&lt;&lt;entity&gt;&gt;</a:t>
            </a:r>
            <a:endParaRPr lang="en-US" altLang="zh-CN" sz="1600">
              <a:solidFill>
                <a:schemeClr val="bg2"/>
              </a:solidFill>
              <a:ea typeface="宋体" panose="02010600030101010101" pitchFamily="2" charset="-122"/>
            </a:endParaRPr>
          </a:p>
        </p:txBody>
      </p:sp>
      <p:sp>
        <p:nvSpPr>
          <p:cNvPr id="505863" name="Rectangle 7"/>
          <p:cNvSpPr>
            <a:spLocks noChangeArrowheads="1"/>
          </p:cNvSpPr>
          <p:nvPr/>
        </p:nvSpPr>
        <p:spPr bwMode="auto">
          <a:xfrm>
            <a:off x="1128713" y="1784350"/>
            <a:ext cx="1254125" cy="900113"/>
          </a:xfrm>
          <a:prstGeom prst="rect">
            <a:avLst/>
          </a:prstGeom>
          <a:solidFill>
            <a:srgbClr val="FFFFCC"/>
          </a:solidFill>
          <a:ln w="0">
            <a:solidFill>
              <a:srgbClr val="8A0E5E"/>
            </a:solidFill>
            <a:miter lim="800000"/>
          </a:ln>
        </p:spPr>
        <p:txBody>
          <a:bodyPr/>
          <a:lstStyle/>
          <a:p>
            <a:endParaRPr lang="en-US"/>
          </a:p>
        </p:txBody>
      </p:sp>
      <p:sp>
        <p:nvSpPr>
          <p:cNvPr id="505864" name="Rectangle 8"/>
          <p:cNvSpPr>
            <a:spLocks noChangeArrowheads="1"/>
          </p:cNvSpPr>
          <p:nvPr/>
        </p:nvSpPr>
        <p:spPr bwMode="auto">
          <a:xfrm>
            <a:off x="1322388" y="2038350"/>
            <a:ext cx="844550" cy="244475"/>
          </a:xfrm>
          <a:prstGeom prst="rect">
            <a:avLst/>
          </a:prstGeom>
          <a:noFill/>
          <a:ln w="9525">
            <a:noFill/>
            <a:miter lim="800000"/>
          </a:ln>
        </p:spPr>
        <p:txBody>
          <a:bodyPr wrap="none" lIns="0" tIns="0" rIns="0" bIns="0">
            <a:spAutoFit/>
          </a:bodyPr>
          <a:lstStyle/>
          <a:p>
            <a:r>
              <a:rPr lang="en-US" altLang="zh-CN" sz="1600">
                <a:solidFill>
                  <a:schemeClr val="bg2"/>
                </a:solidFill>
                <a:ea typeface="宋体" panose="02010600030101010101" pitchFamily="2" charset="-122"/>
              </a:rPr>
              <a:t>Schedule</a:t>
            </a:r>
            <a:endParaRPr lang="en-US" altLang="zh-CN" sz="1600">
              <a:solidFill>
                <a:schemeClr val="bg2"/>
              </a:solidFill>
              <a:ea typeface="宋体" panose="02010600030101010101" pitchFamily="2" charset="-122"/>
            </a:endParaRPr>
          </a:p>
        </p:txBody>
      </p:sp>
      <p:sp>
        <p:nvSpPr>
          <p:cNvPr id="505865" name="Rectangle 9"/>
          <p:cNvSpPr>
            <a:spLocks noChangeArrowheads="1"/>
          </p:cNvSpPr>
          <p:nvPr/>
        </p:nvSpPr>
        <p:spPr bwMode="auto">
          <a:xfrm>
            <a:off x="1128713" y="2349500"/>
            <a:ext cx="1254125" cy="334963"/>
          </a:xfrm>
          <a:prstGeom prst="rect">
            <a:avLst/>
          </a:prstGeom>
          <a:solidFill>
            <a:srgbClr val="FFFFCC"/>
          </a:solidFill>
          <a:ln w="0">
            <a:solidFill>
              <a:srgbClr val="8A0E5E"/>
            </a:solidFill>
            <a:miter lim="800000"/>
          </a:ln>
        </p:spPr>
        <p:txBody>
          <a:bodyPr/>
          <a:lstStyle/>
          <a:p>
            <a:endParaRPr lang="en-US"/>
          </a:p>
        </p:txBody>
      </p:sp>
      <p:sp>
        <p:nvSpPr>
          <p:cNvPr id="505866" name="Rectangle 10"/>
          <p:cNvSpPr>
            <a:spLocks noChangeArrowheads="1"/>
          </p:cNvSpPr>
          <p:nvPr/>
        </p:nvSpPr>
        <p:spPr bwMode="auto">
          <a:xfrm>
            <a:off x="1128713" y="2470150"/>
            <a:ext cx="1254125" cy="214313"/>
          </a:xfrm>
          <a:prstGeom prst="rect">
            <a:avLst/>
          </a:prstGeom>
          <a:solidFill>
            <a:srgbClr val="FFFFCC"/>
          </a:solidFill>
          <a:ln w="0">
            <a:solidFill>
              <a:srgbClr val="8A0E5E"/>
            </a:solidFill>
            <a:miter lim="800000"/>
          </a:ln>
        </p:spPr>
        <p:txBody>
          <a:bodyPr/>
          <a:lstStyle/>
          <a:p>
            <a:endParaRPr lang="en-US"/>
          </a:p>
        </p:txBody>
      </p:sp>
      <p:sp>
        <p:nvSpPr>
          <p:cNvPr id="505867" name="Rectangle 11"/>
          <p:cNvSpPr>
            <a:spLocks noChangeArrowheads="1"/>
          </p:cNvSpPr>
          <p:nvPr/>
        </p:nvSpPr>
        <p:spPr bwMode="auto">
          <a:xfrm>
            <a:off x="1284288" y="1779588"/>
            <a:ext cx="962025" cy="244475"/>
          </a:xfrm>
          <a:prstGeom prst="rect">
            <a:avLst/>
          </a:prstGeom>
          <a:noFill/>
          <a:ln w="9525">
            <a:noFill/>
            <a:miter lim="800000"/>
          </a:ln>
        </p:spPr>
        <p:txBody>
          <a:bodyPr wrap="none" lIns="0" tIns="0" rIns="0" bIns="0">
            <a:spAutoFit/>
          </a:bodyPr>
          <a:lstStyle/>
          <a:p>
            <a:r>
              <a:rPr lang="en-US" altLang="zh-CN" sz="1600">
                <a:solidFill>
                  <a:schemeClr val="bg2"/>
                </a:solidFill>
                <a:ea typeface="宋体" panose="02010600030101010101" pitchFamily="2" charset="-122"/>
              </a:rPr>
              <a:t>&lt;&lt;entity&gt;&gt;</a:t>
            </a:r>
            <a:endParaRPr lang="en-US" altLang="zh-CN" sz="1600">
              <a:solidFill>
                <a:schemeClr val="bg2"/>
              </a:solidFill>
              <a:ea typeface="宋体" panose="02010600030101010101" pitchFamily="2" charset="-122"/>
            </a:endParaRPr>
          </a:p>
        </p:txBody>
      </p:sp>
      <p:sp>
        <p:nvSpPr>
          <p:cNvPr id="505870" name="Rectangle 14"/>
          <p:cNvSpPr>
            <a:spLocks noChangeArrowheads="1"/>
          </p:cNvSpPr>
          <p:nvPr/>
        </p:nvSpPr>
        <p:spPr bwMode="auto">
          <a:xfrm>
            <a:off x="3989388" y="1612900"/>
            <a:ext cx="1612900" cy="274638"/>
          </a:xfrm>
          <a:prstGeom prst="rect">
            <a:avLst/>
          </a:prstGeom>
          <a:noFill/>
          <a:ln w="9525">
            <a:noFill/>
            <a:miter lim="800000"/>
          </a:ln>
        </p:spPr>
        <p:txBody>
          <a:bodyPr wrap="none" lIns="0" tIns="0" rIns="0" bIns="0">
            <a:spAutoFit/>
          </a:bodyPr>
          <a:lstStyle/>
          <a:p>
            <a:r>
              <a:rPr lang="en-US" altLang="zh-CN" sz="1800">
                <a:solidFill>
                  <a:schemeClr val="tx2"/>
                </a:solidFill>
                <a:ea typeface="宋体" panose="02010600030101010101" pitchFamily="2" charset="-122"/>
              </a:rPr>
              <a:t>primaryCourses</a:t>
            </a:r>
            <a:endParaRPr lang="en-US" altLang="zh-CN" sz="1800">
              <a:solidFill>
                <a:schemeClr val="tx2"/>
              </a:solidFill>
              <a:ea typeface="宋体" panose="02010600030101010101" pitchFamily="2" charset="-122"/>
            </a:endParaRPr>
          </a:p>
        </p:txBody>
      </p:sp>
      <p:sp>
        <p:nvSpPr>
          <p:cNvPr id="505871" name="Rectangle 15"/>
          <p:cNvSpPr>
            <a:spLocks noChangeArrowheads="1"/>
          </p:cNvSpPr>
          <p:nvPr/>
        </p:nvSpPr>
        <p:spPr bwMode="auto">
          <a:xfrm>
            <a:off x="2986088" y="2551113"/>
            <a:ext cx="1739900" cy="274637"/>
          </a:xfrm>
          <a:prstGeom prst="rect">
            <a:avLst/>
          </a:prstGeom>
          <a:noFill/>
          <a:ln w="9525">
            <a:noFill/>
            <a:miter lim="800000"/>
          </a:ln>
        </p:spPr>
        <p:txBody>
          <a:bodyPr wrap="none" lIns="0" tIns="0" rIns="0" bIns="0">
            <a:spAutoFit/>
          </a:bodyPr>
          <a:lstStyle/>
          <a:p>
            <a:r>
              <a:rPr lang="en-US" altLang="zh-CN" sz="1800">
                <a:solidFill>
                  <a:schemeClr val="tx2"/>
                </a:solidFill>
                <a:ea typeface="宋体" panose="02010600030101010101" pitchFamily="2" charset="-122"/>
              </a:rPr>
              <a:t>alternateCourses</a:t>
            </a:r>
            <a:endParaRPr lang="en-US" altLang="zh-CN" sz="1800">
              <a:solidFill>
                <a:schemeClr val="tx2"/>
              </a:solidFill>
              <a:ea typeface="宋体" panose="02010600030101010101" pitchFamily="2" charset="-122"/>
            </a:endParaRPr>
          </a:p>
        </p:txBody>
      </p:sp>
      <p:sp>
        <p:nvSpPr>
          <p:cNvPr id="505892" name="Text Box 36"/>
          <p:cNvSpPr txBox="1">
            <a:spLocks noChangeArrowheads="1"/>
          </p:cNvSpPr>
          <p:nvPr/>
        </p:nvSpPr>
        <p:spPr bwMode="auto">
          <a:xfrm>
            <a:off x="1233488" y="5891213"/>
            <a:ext cx="6686550" cy="457200"/>
          </a:xfrm>
          <a:prstGeom prst="rect">
            <a:avLst/>
          </a:prstGeom>
          <a:noFill/>
          <a:ln w="12700">
            <a:noFill/>
            <a:miter lim="800000"/>
            <a:headEnd type="none" w="sm" len="sm"/>
            <a:tailEnd type="none" w="lg" len="lg"/>
          </a:ln>
          <a:effectLst/>
        </p:spPr>
        <p:txBody>
          <a:bodyPr>
            <a:spAutoFit/>
          </a:bodyPr>
          <a:lstStyle/>
          <a:p>
            <a:pPr algn="ctr">
              <a:spcBef>
                <a:spcPct val="50000"/>
              </a:spcBef>
            </a:pPr>
            <a:r>
              <a:rPr lang="en-US" altLang="zh-CN" sz="2400">
                <a:solidFill>
                  <a:srgbClr val="33CCFF"/>
                </a:solidFill>
                <a:ea typeface="宋体" panose="02010600030101010101" pitchFamily="2" charset="-122"/>
              </a:rPr>
              <a:t>Multiple associations must reflect multiple roles.</a:t>
            </a:r>
            <a:endParaRPr lang="en-US" altLang="zh-CN" sz="2400">
              <a:solidFill>
                <a:srgbClr val="33CCFF"/>
              </a:solidFill>
              <a:ea typeface="宋体" panose="02010600030101010101" pitchFamily="2" charset="-122"/>
            </a:endParaRPr>
          </a:p>
        </p:txBody>
      </p:sp>
      <p:sp>
        <p:nvSpPr>
          <p:cNvPr id="505893" name="Rectangle 37"/>
          <p:cNvSpPr>
            <a:spLocks noGrp="1" noChangeArrowheads="1"/>
          </p:cNvSpPr>
          <p:nvPr>
            <p:ph type="title"/>
          </p:nvPr>
        </p:nvSpPr>
        <p:spPr/>
        <p:txBody>
          <a:bodyPr/>
          <a:lstStyle/>
          <a:p>
            <a:r>
              <a:rPr lang="en-US" altLang="zh-CN">
                <a:ea typeface="宋体" panose="02010600030101010101" pitchFamily="2" charset="-122"/>
              </a:rPr>
              <a:t>Example: Multiple Associations</a:t>
            </a:r>
            <a:endParaRPr lang="en-US" altLang="zh-CN">
              <a:ea typeface="宋体" panose="02010600030101010101" pitchFamily="2" charset="-122"/>
            </a:endParaRPr>
          </a:p>
        </p:txBody>
      </p:sp>
      <p:sp>
        <p:nvSpPr>
          <p:cNvPr id="505885" name="Line 29"/>
          <p:cNvSpPr>
            <a:spLocks noChangeShapeType="1"/>
          </p:cNvSpPr>
          <p:nvPr/>
        </p:nvSpPr>
        <p:spPr bwMode="auto">
          <a:xfrm>
            <a:off x="1955800" y="4473575"/>
            <a:ext cx="4762500" cy="0"/>
          </a:xfrm>
          <a:prstGeom prst="line">
            <a:avLst/>
          </a:prstGeom>
          <a:noFill/>
          <a:ln w="12700">
            <a:solidFill>
              <a:schemeClr val="tx1"/>
            </a:solidFill>
            <a:round/>
            <a:headEnd type="none" w="sm" len="sm"/>
            <a:tailEnd type="none" w="lg" len="lg"/>
          </a:ln>
          <a:effectLst/>
        </p:spPr>
        <p:txBody>
          <a:bodyPr wrap="none" anchor="ctr"/>
          <a:lstStyle/>
          <a:p>
            <a:endParaRPr lang="en-US"/>
          </a:p>
        </p:txBody>
      </p:sp>
      <p:sp>
        <p:nvSpPr>
          <p:cNvPr id="505887" name="Line 31"/>
          <p:cNvSpPr>
            <a:spLocks noChangeShapeType="1"/>
          </p:cNvSpPr>
          <p:nvPr/>
        </p:nvSpPr>
        <p:spPr bwMode="auto">
          <a:xfrm>
            <a:off x="1979613" y="4972050"/>
            <a:ext cx="4762500" cy="0"/>
          </a:xfrm>
          <a:prstGeom prst="line">
            <a:avLst/>
          </a:prstGeom>
          <a:noFill/>
          <a:ln w="12700">
            <a:solidFill>
              <a:schemeClr val="tx1"/>
            </a:solidFill>
            <a:round/>
            <a:headEnd type="none" w="sm" len="sm"/>
            <a:tailEnd type="none" w="lg" len="lg"/>
          </a:ln>
          <a:effectLst/>
        </p:spPr>
        <p:txBody>
          <a:bodyPr wrap="none" anchor="ctr"/>
          <a:lstStyle/>
          <a:p>
            <a:endParaRPr lang="en-US"/>
          </a:p>
        </p:txBody>
      </p:sp>
      <p:sp>
        <p:nvSpPr>
          <p:cNvPr id="505875" name="Rectangle 19"/>
          <p:cNvSpPr>
            <a:spLocks noChangeArrowheads="1"/>
          </p:cNvSpPr>
          <p:nvPr/>
        </p:nvSpPr>
        <p:spPr bwMode="auto">
          <a:xfrm>
            <a:off x="6542088" y="4173538"/>
            <a:ext cx="1931987" cy="1138237"/>
          </a:xfrm>
          <a:prstGeom prst="rect">
            <a:avLst/>
          </a:prstGeom>
          <a:solidFill>
            <a:srgbClr val="FFFFCC"/>
          </a:solidFill>
          <a:ln w="0">
            <a:solidFill>
              <a:srgbClr val="8A0E5E"/>
            </a:solidFill>
            <a:miter lim="800000"/>
          </a:ln>
        </p:spPr>
        <p:txBody>
          <a:bodyPr/>
          <a:lstStyle/>
          <a:p>
            <a:endParaRPr lang="en-US"/>
          </a:p>
        </p:txBody>
      </p:sp>
      <p:sp>
        <p:nvSpPr>
          <p:cNvPr id="505876" name="Rectangle 20"/>
          <p:cNvSpPr>
            <a:spLocks noChangeArrowheads="1"/>
          </p:cNvSpPr>
          <p:nvPr/>
        </p:nvSpPr>
        <p:spPr bwMode="auto">
          <a:xfrm>
            <a:off x="6829425" y="4457700"/>
            <a:ext cx="1377950" cy="244475"/>
          </a:xfrm>
          <a:prstGeom prst="rect">
            <a:avLst/>
          </a:prstGeom>
          <a:noFill/>
          <a:ln w="9525">
            <a:noFill/>
            <a:miter lim="800000"/>
          </a:ln>
        </p:spPr>
        <p:txBody>
          <a:bodyPr wrap="none" lIns="0" tIns="0" rIns="0" bIns="0">
            <a:spAutoFit/>
          </a:bodyPr>
          <a:lstStyle/>
          <a:p>
            <a:r>
              <a:rPr lang="en-US" altLang="zh-CN" sz="1600">
                <a:solidFill>
                  <a:schemeClr val="bg2"/>
                </a:solidFill>
                <a:ea typeface="宋体" panose="02010600030101010101" pitchFamily="2" charset="-122"/>
              </a:rPr>
              <a:t>CourseOffering</a:t>
            </a:r>
            <a:endParaRPr lang="en-US" altLang="zh-CN" sz="1600">
              <a:solidFill>
                <a:schemeClr val="bg2"/>
              </a:solidFill>
              <a:ea typeface="宋体" panose="02010600030101010101" pitchFamily="2" charset="-122"/>
            </a:endParaRPr>
          </a:p>
        </p:txBody>
      </p:sp>
      <p:sp>
        <p:nvSpPr>
          <p:cNvPr id="505877" name="Rectangle 21"/>
          <p:cNvSpPr>
            <a:spLocks noChangeArrowheads="1"/>
          </p:cNvSpPr>
          <p:nvPr/>
        </p:nvSpPr>
        <p:spPr bwMode="auto">
          <a:xfrm>
            <a:off x="6542088" y="4887913"/>
            <a:ext cx="1931987" cy="423862"/>
          </a:xfrm>
          <a:prstGeom prst="rect">
            <a:avLst/>
          </a:prstGeom>
          <a:solidFill>
            <a:srgbClr val="FFFFCC"/>
          </a:solidFill>
          <a:ln w="0">
            <a:solidFill>
              <a:srgbClr val="8A0E5E"/>
            </a:solidFill>
            <a:miter lim="800000"/>
          </a:ln>
        </p:spPr>
        <p:txBody>
          <a:bodyPr/>
          <a:lstStyle/>
          <a:p>
            <a:endParaRPr lang="en-US"/>
          </a:p>
        </p:txBody>
      </p:sp>
      <p:sp>
        <p:nvSpPr>
          <p:cNvPr id="505878" name="Rectangle 22"/>
          <p:cNvSpPr>
            <a:spLocks noChangeArrowheads="1"/>
          </p:cNvSpPr>
          <p:nvPr/>
        </p:nvSpPr>
        <p:spPr bwMode="auto">
          <a:xfrm>
            <a:off x="6542088" y="5041900"/>
            <a:ext cx="1931987" cy="269875"/>
          </a:xfrm>
          <a:prstGeom prst="rect">
            <a:avLst/>
          </a:prstGeom>
          <a:solidFill>
            <a:srgbClr val="FFFFCC"/>
          </a:solidFill>
          <a:ln w="0">
            <a:solidFill>
              <a:srgbClr val="8A0E5E"/>
            </a:solidFill>
            <a:miter lim="800000"/>
          </a:ln>
        </p:spPr>
        <p:txBody>
          <a:bodyPr/>
          <a:lstStyle/>
          <a:p>
            <a:endParaRPr lang="en-US"/>
          </a:p>
        </p:txBody>
      </p:sp>
      <p:sp>
        <p:nvSpPr>
          <p:cNvPr id="505879" name="Rectangle 23"/>
          <p:cNvSpPr>
            <a:spLocks noChangeArrowheads="1"/>
          </p:cNvSpPr>
          <p:nvPr/>
        </p:nvSpPr>
        <p:spPr bwMode="auto">
          <a:xfrm>
            <a:off x="6991350" y="4173538"/>
            <a:ext cx="962025" cy="244475"/>
          </a:xfrm>
          <a:prstGeom prst="rect">
            <a:avLst/>
          </a:prstGeom>
          <a:noFill/>
          <a:ln w="9525">
            <a:noFill/>
            <a:miter lim="800000"/>
          </a:ln>
        </p:spPr>
        <p:txBody>
          <a:bodyPr wrap="none" lIns="0" tIns="0" rIns="0" bIns="0">
            <a:spAutoFit/>
          </a:bodyPr>
          <a:lstStyle/>
          <a:p>
            <a:r>
              <a:rPr lang="en-US" altLang="zh-CN" sz="1600">
                <a:solidFill>
                  <a:schemeClr val="bg2"/>
                </a:solidFill>
                <a:ea typeface="宋体" panose="02010600030101010101" pitchFamily="2" charset="-122"/>
              </a:rPr>
              <a:t>&lt;&lt;entity&gt;&gt;</a:t>
            </a:r>
            <a:endParaRPr lang="en-US" altLang="zh-CN" sz="1600">
              <a:solidFill>
                <a:schemeClr val="bg2"/>
              </a:solidFill>
              <a:ea typeface="宋体" panose="02010600030101010101" pitchFamily="2" charset="-122"/>
            </a:endParaRPr>
          </a:p>
        </p:txBody>
      </p:sp>
      <p:sp>
        <p:nvSpPr>
          <p:cNvPr id="505880" name="Rectangle 24"/>
          <p:cNvSpPr>
            <a:spLocks noChangeArrowheads="1"/>
          </p:cNvSpPr>
          <p:nvPr/>
        </p:nvSpPr>
        <p:spPr bwMode="auto">
          <a:xfrm>
            <a:off x="782638" y="4173538"/>
            <a:ext cx="1371600" cy="1138237"/>
          </a:xfrm>
          <a:prstGeom prst="rect">
            <a:avLst/>
          </a:prstGeom>
          <a:solidFill>
            <a:srgbClr val="FFFFCC"/>
          </a:solidFill>
          <a:ln w="0">
            <a:solidFill>
              <a:srgbClr val="8A0E5E"/>
            </a:solidFill>
            <a:miter lim="800000"/>
          </a:ln>
        </p:spPr>
        <p:txBody>
          <a:bodyPr/>
          <a:lstStyle/>
          <a:p>
            <a:endParaRPr lang="en-US"/>
          </a:p>
        </p:txBody>
      </p:sp>
      <p:sp>
        <p:nvSpPr>
          <p:cNvPr id="505881" name="Rectangle 25"/>
          <p:cNvSpPr>
            <a:spLocks noChangeArrowheads="1"/>
          </p:cNvSpPr>
          <p:nvPr/>
        </p:nvSpPr>
        <p:spPr bwMode="auto">
          <a:xfrm>
            <a:off x="1014413" y="4457700"/>
            <a:ext cx="844550" cy="244475"/>
          </a:xfrm>
          <a:prstGeom prst="rect">
            <a:avLst/>
          </a:prstGeom>
          <a:noFill/>
          <a:ln w="9525">
            <a:noFill/>
            <a:miter lim="800000"/>
          </a:ln>
        </p:spPr>
        <p:txBody>
          <a:bodyPr wrap="none" lIns="0" tIns="0" rIns="0" bIns="0">
            <a:spAutoFit/>
          </a:bodyPr>
          <a:lstStyle/>
          <a:p>
            <a:r>
              <a:rPr lang="en-US" altLang="zh-CN" sz="1600">
                <a:solidFill>
                  <a:schemeClr val="bg2"/>
                </a:solidFill>
                <a:ea typeface="宋体" panose="02010600030101010101" pitchFamily="2" charset="-122"/>
              </a:rPr>
              <a:t>Schedule</a:t>
            </a:r>
            <a:endParaRPr lang="en-US" altLang="zh-CN" sz="1600">
              <a:solidFill>
                <a:schemeClr val="bg2"/>
              </a:solidFill>
              <a:ea typeface="宋体" panose="02010600030101010101" pitchFamily="2" charset="-122"/>
            </a:endParaRPr>
          </a:p>
        </p:txBody>
      </p:sp>
      <p:sp>
        <p:nvSpPr>
          <p:cNvPr id="505882" name="Rectangle 26"/>
          <p:cNvSpPr>
            <a:spLocks noChangeArrowheads="1"/>
          </p:cNvSpPr>
          <p:nvPr/>
        </p:nvSpPr>
        <p:spPr bwMode="auto">
          <a:xfrm>
            <a:off x="782638" y="4887913"/>
            <a:ext cx="1371600" cy="423862"/>
          </a:xfrm>
          <a:prstGeom prst="rect">
            <a:avLst/>
          </a:prstGeom>
          <a:solidFill>
            <a:srgbClr val="FFFFCC"/>
          </a:solidFill>
          <a:ln w="0">
            <a:solidFill>
              <a:srgbClr val="8A0E5E"/>
            </a:solidFill>
            <a:miter lim="800000"/>
          </a:ln>
        </p:spPr>
        <p:txBody>
          <a:bodyPr/>
          <a:lstStyle/>
          <a:p>
            <a:endParaRPr lang="en-US"/>
          </a:p>
        </p:txBody>
      </p:sp>
      <p:sp>
        <p:nvSpPr>
          <p:cNvPr id="505883" name="Rectangle 27"/>
          <p:cNvSpPr>
            <a:spLocks noChangeArrowheads="1"/>
          </p:cNvSpPr>
          <p:nvPr/>
        </p:nvSpPr>
        <p:spPr bwMode="auto">
          <a:xfrm>
            <a:off x="782638" y="5041900"/>
            <a:ext cx="1371600" cy="269875"/>
          </a:xfrm>
          <a:prstGeom prst="rect">
            <a:avLst/>
          </a:prstGeom>
          <a:solidFill>
            <a:srgbClr val="FFFFCC"/>
          </a:solidFill>
          <a:ln w="0">
            <a:solidFill>
              <a:srgbClr val="8A0E5E"/>
            </a:solidFill>
            <a:miter lim="800000"/>
          </a:ln>
        </p:spPr>
        <p:txBody>
          <a:bodyPr/>
          <a:lstStyle/>
          <a:p>
            <a:endParaRPr lang="en-US"/>
          </a:p>
        </p:txBody>
      </p:sp>
      <p:sp>
        <p:nvSpPr>
          <p:cNvPr id="505884" name="Rectangle 28"/>
          <p:cNvSpPr>
            <a:spLocks noChangeArrowheads="1"/>
          </p:cNvSpPr>
          <p:nvPr/>
        </p:nvSpPr>
        <p:spPr bwMode="auto">
          <a:xfrm>
            <a:off x="942975" y="4173538"/>
            <a:ext cx="962025" cy="244475"/>
          </a:xfrm>
          <a:prstGeom prst="rect">
            <a:avLst/>
          </a:prstGeom>
          <a:noFill/>
          <a:ln w="9525">
            <a:noFill/>
            <a:miter lim="800000"/>
          </a:ln>
        </p:spPr>
        <p:txBody>
          <a:bodyPr wrap="none" lIns="0" tIns="0" rIns="0" bIns="0">
            <a:spAutoFit/>
          </a:bodyPr>
          <a:lstStyle/>
          <a:p>
            <a:r>
              <a:rPr lang="en-US" altLang="zh-CN" sz="1600">
                <a:solidFill>
                  <a:schemeClr val="bg2"/>
                </a:solidFill>
                <a:ea typeface="宋体" panose="02010600030101010101" pitchFamily="2" charset="-122"/>
              </a:rPr>
              <a:t>&lt;&lt;entity&gt;&gt;</a:t>
            </a:r>
            <a:endParaRPr lang="en-US" altLang="zh-CN" sz="1600">
              <a:solidFill>
                <a:schemeClr val="bg2"/>
              </a:solidFill>
              <a:ea typeface="宋体" panose="02010600030101010101" pitchFamily="2" charset="-122"/>
            </a:endParaRPr>
          </a:p>
        </p:txBody>
      </p:sp>
      <p:sp>
        <p:nvSpPr>
          <p:cNvPr id="505886" name="Text Box 30"/>
          <p:cNvSpPr txBox="1">
            <a:spLocks noChangeArrowheads="1"/>
          </p:cNvSpPr>
          <p:nvPr/>
        </p:nvSpPr>
        <p:spPr bwMode="auto">
          <a:xfrm>
            <a:off x="3205163" y="4068763"/>
            <a:ext cx="2266950" cy="366712"/>
          </a:xfrm>
          <a:prstGeom prst="rect">
            <a:avLst/>
          </a:prstGeom>
          <a:noFill/>
          <a:ln w="12700">
            <a:noFill/>
            <a:miter lim="800000"/>
            <a:headEnd type="none" w="sm" len="sm"/>
            <a:tailEnd type="none" w="lg" len="lg"/>
          </a:ln>
          <a:effectLst/>
        </p:spPr>
        <p:txBody>
          <a:bodyPr>
            <a:spAutoFit/>
          </a:bodyPr>
          <a:lstStyle/>
          <a:p>
            <a:pPr>
              <a:spcBef>
                <a:spcPct val="50000"/>
              </a:spcBef>
            </a:pPr>
            <a:r>
              <a:rPr lang="en-US" altLang="zh-CN" sz="1800">
                <a:solidFill>
                  <a:schemeClr val="tx2"/>
                </a:solidFill>
                <a:ea typeface="宋体" panose="02010600030101010101" pitchFamily="2" charset="-122"/>
              </a:rPr>
              <a:t>add student to</a:t>
            </a:r>
            <a:endParaRPr lang="en-US" altLang="zh-CN" sz="1800">
              <a:solidFill>
                <a:schemeClr val="tx2"/>
              </a:solidFill>
              <a:ea typeface="宋体" panose="02010600030101010101" pitchFamily="2" charset="-122"/>
            </a:endParaRPr>
          </a:p>
        </p:txBody>
      </p:sp>
      <p:sp>
        <p:nvSpPr>
          <p:cNvPr id="505888" name="Text Box 32"/>
          <p:cNvSpPr txBox="1">
            <a:spLocks noChangeArrowheads="1"/>
          </p:cNvSpPr>
          <p:nvPr/>
        </p:nvSpPr>
        <p:spPr bwMode="auto">
          <a:xfrm>
            <a:off x="3228975" y="4567238"/>
            <a:ext cx="2570163" cy="366712"/>
          </a:xfrm>
          <a:prstGeom prst="rect">
            <a:avLst/>
          </a:prstGeom>
          <a:noFill/>
          <a:ln w="12700">
            <a:noFill/>
            <a:miter lim="800000"/>
            <a:headEnd type="none" w="sm" len="sm"/>
            <a:tailEnd type="none" w="lg" len="lg"/>
          </a:ln>
          <a:effectLst/>
        </p:spPr>
        <p:txBody>
          <a:bodyPr>
            <a:spAutoFit/>
          </a:bodyPr>
          <a:lstStyle/>
          <a:p>
            <a:pPr>
              <a:spcBef>
                <a:spcPct val="50000"/>
              </a:spcBef>
            </a:pPr>
            <a:r>
              <a:rPr lang="en-US" altLang="zh-CN" sz="1800">
                <a:solidFill>
                  <a:schemeClr val="tx2"/>
                </a:solidFill>
                <a:ea typeface="宋体" panose="02010600030101010101" pitchFamily="2" charset="-122"/>
              </a:rPr>
              <a:t>remove student from</a:t>
            </a:r>
            <a:endParaRPr lang="en-US" altLang="zh-CN" sz="1800">
              <a:solidFill>
                <a:schemeClr val="tx2"/>
              </a:solidFill>
              <a:ea typeface="宋体" panose="02010600030101010101" pitchFamily="2" charset="-122"/>
            </a:endParaRPr>
          </a:p>
        </p:txBody>
      </p:sp>
      <p:grpSp>
        <p:nvGrpSpPr>
          <p:cNvPr id="505896" name="Group 40"/>
          <p:cNvGrpSpPr/>
          <p:nvPr/>
        </p:nvGrpSpPr>
        <p:grpSpPr bwMode="auto">
          <a:xfrm>
            <a:off x="3822700" y="4013200"/>
            <a:ext cx="1168400" cy="1168400"/>
            <a:chOff x="2192" y="2224"/>
            <a:chExt cx="1448" cy="1448"/>
          </a:xfrm>
        </p:grpSpPr>
        <p:sp>
          <p:nvSpPr>
            <p:cNvPr id="505894" name="Oval 38"/>
            <p:cNvSpPr>
              <a:spLocks noChangeArrowheads="1"/>
            </p:cNvSpPr>
            <p:nvPr/>
          </p:nvSpPr>
          <p:spPr bwMode="auto">
            <a:xfrm>
              <a:off x="2192" y="2224"/>
              <a:ext cx="1448" cy="1448"/>
            </a:xfrm>
            <a:prstGeom prst="ellipse">
              <a:avLst/>
            </a:prstGeom>
            <a:noFill/>
            <a:ln w="76200">
              <a:solidFill>
                <a:schemeClr val="hlink"/>
              </a:solidFill>
              <a:round/>
            </a:ln>
            <a:effectLst/>
          </p:spPr>
          <p:txBody>
            <a:bodyPr wrap="none" lIns="107950" tIns="53975" rIns="107950" bIns="53975" anchor="ctr"/>
            <a:lstStyle/>
            <a:p>
              <a:endParaRPr lang="en-US"/>
            </a:p>
          </p:txBody>
        </p:sp>
        <p:sp>
          <p:nvSpPr>
            <p:cNvPr id="505895" name="Line 39"/>
            <p:cNvSpPr>
              <a:spLocks noChangeShapeType="1"/>
            </p:cNvSpPr>
            <p:nvPr/>
          </p:nvSpPr>
          <p:spPr bwMode="auto">
            <a:xfrm flipH="1">
              <a:off x="2416" y="2432"/>
              <a:ext cx="1008" cy="1008"/>
            </a:xfrm>
            <a:prstGeom prst="line">
              <a:avLst/>
            </a:prstGeom>
            <a:noFill/>
            <a:ln w="76200">
              <a:solidFill>
                <a:schemeClr val="hlink"/>
              </a:solidFill>
              <a:round/>
            </a:ln>
            <a:effectLst/>
          </p:spPr>
          <p:txBody>
            <a:bodyPr lIns="107950" tIns="53975" rIns="107950" bIns="53975"/>
            <a:lstStyle/>
            <a:p>
              <a:endParaRPr lang="en-US"/>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6115" name="Rectangle 3"/>
          <p:cNvSpPr>
            <a:spLocks noGrp="1" noChangeArrowheads="1"/>
          </p:cNvSpPr>
          <p:nvPr>
            <p:ph idx="1"/>
          </p:nvPr>
        </p:nvSpPr>
        <p:spPr>
          <a:xfrm>
            <a:off x="511579" y="1252018"/>
            <a:ext cx="7537450" cy="5043487"/>
          </a:xfrm>
        </p:spPr>
        <p:txBody>
          <a:bodyPr/>
          <a:lstStyle/>
          <a:p>
            <a:r>
              <a:rPr lang="en-US" altLang="zh-CN" dirty="0">
                <a:ea typeface="宋体" panose="02010600030101010101" pitchFamily="2" charset="-122"/>
              </a:rPr>
              <a:t>Supplement the Use-Case Description</a:t>
            </a:r>
            <a:endParaRPr lang="en-US" altLang="zh-CN" dirty="0">
              <a:ea typeface="宋体" panose="02010600030101010101" pitchFamily="2" charset="-122"/>
            </a:endParaRPr>
          </a:p>
          <a:p>
            <a:r>
              <a:rPr lang="en-US" altLang="zh-CN" dirty="0">
                <a:ea typeface="宋体" panose="02010600030101010101" pitchFamily="2" charset="-122"/>
              </a:rPr>
              <a:t>For each Use-Case Realization </a:t>
            </a:r>
            <a:endParaRPr lang="en-US" altLang="zh-CN" dirty="0">
              <a:ea typeface="宋体" panose="02010600030101010101" pitchFamily="2" charset="-122"/>
            </a:endParaRPr>
          </a:p>
          <a:p>
            <a:pPr lvl="1"/>
            <a:r>
              <a:rPr lang="en-US" altLang="zh-CN" dirty="0">
                <a:ea typeface="宋体" panose="02010600030101010101" pitchFamily="2" charset="-122"/>
              </a:rPr>
              <a:t>Find Classes from Use-Case Behavior </a:t>
            </a:r>
            <a:endParaRPr lang="en-US" altLang="zh-CN" dirty="0">
              <a:ea typeface="宋体" panose="02010600030101010101" pitchFamily="2" charset="-122"/>
            </a:endParaRPr>
          </a:p>
          <a:p>
            <a:pPr lvl="1"/>
            <a:r>
              <a:rPr lang="en-US" altLang="zh-CN" dirty="0">
                <a:ea typeface="宋体" panose="02010600030101010101" pitchFamily="2" charset="-122"/>
              </a:rPr>
              <a:t>Distribute Use-Case Behavior to Classes </a:t>
            </a:r>
            <a:endParaRPr lang="en-US" altLang="zh-CN" dirty="0">
              <a:ea typeface="宋体" panose="02010600030101010101" pitchFamily="2" charset="-122"/>
            </a:endParaRPr>
          </a:p>
          <a:p>
            <a:r>
              <a:rPr lang="en-US" altLang="zh-CN" dirty="0">
                <a:ea typeface="宋体" panose="02010600030101010101" pitchFamily="2" charset="-122"/>
              </a:rPr>
              <a:t>For each resulting analysis class </a:t>
            </a:r>
            <a:endParaRPr lang="en-US" altLang="zh-CN" dirty="0">
              <a:ea typeface="宋体" panose="02010600030101010101" pitchFamily="2" charset="-122"/>
            </a:endParaRPr>
          </a:p>
          <a:p>
            <a:pPr lvl="1"/>
            <a:r>
              <a:rPr lang="en-US" altLang="zh-CN" dirty="0">
                <a:ea typeface="宋体" panose="02010600030101010101" pitchFamily="2" charset="-122"/>
              </a:rPr>
              <a:t>Describe Responsibilities</a:t>
            </a:r>
            <a:endParaRPr lang="en-US" altLang="zh-CN" dirty="0">
              <a:ea typeface="宋体" panose="02010600030101010101" pitchFamily="2" charset="-122"/>
            </a:endParaRPr>
          </a:p>
          <a:p>
            <a:pPr lvl="1"/>
            <a:r>
              <a:rPr lang="en-US" altLang="zh-CN" dirty="0">
                <a:ea typeface="宋体" panose="02010600030101010101" pitchFamily="2" charset="-122"/>
              </a:rPr>
              <a:t>Describe Attributes and Associations</a:t>
            </a:r>
            <a:endParaRPr lang="en-US" altLang="zh-CN" dirty="0">
              <a:ea typeface="宋体" panose="02010600030101010101" pitchFamily="2" charset="-122"/>
            </a:endParaRPr>
          </a:p>
          <a:p>
            <a:pPr lvl="1"/>
            <a:r>
              <a:rPr lang="en-US" altLang="zh-CN" dirty="0">
                <a:ea typeface="宋体" panose="02010600030101010101" pitchFamily="2" charset="-122"/>
              </a:rPr>
              <a:t>Qualify Analysis Mechanisms </a:t>
            </a:r>
            <a:endParaRPr lang="en-US" altLang="zh-CN" dirty="0">
              <a:ea typeface="宋体" panose="02010600030101010101" pitchFamily="2" charset="-122"/>
            </a:endParaRPr>
          </a:p>
          <a:p>
            <a:r>
              <a:rPr lang="en-US" altLang="zh-CN" dirty="0">
                <a:ea typeface="宋体" panose="02010600030101010101" pitchFamily="2" charset="-122"/>
              </a:rPr>
              <a:t>Unify Analysis Classes</a:t>
            </a:r>
            <a:endParaRPr lang="en-US" altLang="zh-CN" dirty="0">
              <a:ea typeface="宋体" panose="02010600030101010101" pitchFamily="2" charset="-122"/>
            </a:endParaRPr>
          </a:p>
          <a:p>
            <a:r>
              <a:rPr lang="en-US" altLang="zh-CN" dirty="0">
                <a:ea typeface="宋体" panose="02010600030101010101" pitchFamily="2" charset="-122"/>
              </a:rPr>
              <a:t>Checkpoints</a:t>
            </a:r>
            <a:endParaRPr lang="en-US" altLang="zh-CN" dirty="0">
              <a:ea typeface="宋体" panose="02010600030101010101" pitchFamily="2" charset="-122"/>
            </a:endParaRPr>
          </a:p>
        </p:txBody>
      </p:sp>
      <p:sp>
        <p:nvSpPr>
          <p:cNvPr id="346114" name="Rectangle 2"/>
          <p:cNvSpPr>
            <a:spLocks noGrp="1" noChangeArrowheads="1"/>
          </p:cNvSpPr>
          <p:nvPr>
            <p:ph type="title"/>
          </p:nvPr>
        </p:nvSpPr>
        <p:spPr/>
        <p:txBody>
          <a:bodyPr/>
          <a:lstStyle/>
          <a:p>
            <a:r>
              <a:rPr lang="en-US" altLang="zh-CN">
                <a:ea typeface="宋体" panose="02010600030101010101" pitchFamily="2" charset="-122"/>
              </a:rPr>
              <a:t>Use-Case Analysis Steps</a:t>
            </a:r>
            <a:endParaRPr lang="en-US" altLang="zh-CN">
              <a:ea typeface="宋体" panose="02010600030101010101" pitchFamily="2" charset="-122"/>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7000" name="Rectangle 56"/>
          <p:cNvSpPr>
            <a:spLocks noGrp="1" noChangeArrowheads="1"/>
          </p:cNvSpPr>
          <p:nvPr>
            <p:ph type="title"/>
          </p:nvPr>
        </p:nvSpPr>
        <p:spPr/>
        <p:txBody>
          <a:bodyPr>
            <a:normAutofit fontScale="90000"/>
          </a:bodyPr>
          <a:lstStyle/>
          <a:p>
            <a:r>
              <a:rPr lang="en-US" altLang="zh-CN">
                <a:ea typeface="宋体" panose="02010600030101010101" pitchFamily="2" charset="-122"/>
              </a:rPr>
              <a:t>Example: VOPC: Finding Relationships</a:t>
            </a:r>
            <a:endParaRPr lang="en-US" altLang="zh-CN">
              <a:ea typeface="宋体" panose="02010600030101010101" pitchFamily="2" charset="-122"/>
            </a:endParaRPr>
          </a:p>
        </p:txBody>
      </p:sp>
      <p:sp>
        <p:nvSpPr>
          <p:cNvPr id="467001" name="Rectangle 57"/>
          <p:cNvSpPr>
            <a:spLocks noChangeArrowheads="1"/>
          </p:cNvSpPr>
          <p:nvPr/>
        </p:nvSpPr>
        <p:spPr bwMode="auto">
          <a:xfrm>
            <a:off x="1281113" y="1670050"/>
            <a:ext cx="2625725" cy="966788"/>
          </a:xfrm>
          <a:prstGeom prst="rect">
            <a:avLst/>
          </a:prstGeom>
          <a:solidFill>
            <a:srgbClr val="FFFFCC"/>
          </a:solidFill>
          <a:ln w="0">
            <a:solidFill>
              <a:srgbClr val="990033"/>
            </a:solidFill>
            <a:miter lim="800000"/>
          </a:ln>
        </p:spPr>
        <p:txBody>
          <a:bodyPr/>
          <a:lstStyle/>
          <a:p>
            <a:endParaRPr lang="en-US"/>
          </a:p>
        </p:txBody>
      </p:sp>
      <p:sp>
        <p:nvSpPr>
          <p:cNvPr id="467002" name="Rectangle 58"/>
          <p:cNvSpPr>
            <a:spLocks noChangeArrowheads="1"/>
          </p:cNvSpPr>
          <p:nvPr/>
        </p:nvSpPr>
        <p:spPr bwMode="auto">
          <a:xfrm>
            <a:off x="1465263" y="1985963"/>
            <a:ext cx="2290762" cy="244475"/>
          </a:xfrm>
          <a:prstGeom prst="rect">
            <a:avLst/>
          </a:prstGeom>
          <a:noFill/>
          <a:ln w="9525">
            <a:noFill/>
            <a:miter lim="800000"/>
          </a:ln>
        </p:spPr>
        <p:txBody>
          <a:bodyPr wrap="none" lIns="0" tIns="0" rIns="0" bIns="0">
            <a:spAutoFit/>
          </a:bodyPr>
          <a:lstStyle/>
          <a:p>
            <a:r>
              <a:rPr lang="en-US" altLang="zh-CN" sz="1600">
                <a:solidFill>
                  <a:srgbClr val="000000"/>
                </a:solidFill>
                <a:ea typeface="宋体" panose="02010600030101010101" pitchFamily="2" charset="-122"/>
              </a:rPr>
              <a:t>RegisterForCoursesForm</a:t>
            </a:r>
            <a:endParaRPr lang="en-US" altLang="zh-CN" sz="1600">
              <a:ea typeface="宋体" panose="02010600030101010101" pitchFamily="2" charset="-122"/>
            </a:endParaRPr>
          </a:p>
        </p:txBody>
      </p:sp>
      <p:sp>
        <p:nvSpPr>
          <p:cNvPr id="467003" name="Rectangle 59"/>
          <p:cNvSpPr>
            <a:spLocks noChangeArrowheads="1"/>
          </p:cNvSpPr>
          <p:nvPr/>
        </p:nvSpPr>
        <p:spPr bwMode="auto">
          <a:xfrm>
            <a:off x="1281113" y="2286000"/>
            <a:ext cx="2625725" cy="350838"/>
          </a:xfrm>
          <a:prstGeom prst="rect">
            <a:avLst/>
          </a:prstGeom>
          <a:noFill/>
          <a:ln w="0">
            <a:solidFill>
              <a:srgbClr val="990033"/>
            </a:solidFill>
            <a:miter lim="800000"/>
          </a:ln>
        </p:spPr>
        <p:txBody>
          <a:bodyPr/>
          <a:lstStyle/>
          <a:p>
            <a:endParaRPr lang="en-US"/>
          </a:p>
        </p:txBody>
      </p:sp>
      <p:sp>
        <p:nvSpPr>
          <p:cNvPr id="467004" name="Rectangle 60"/>
          <p:cNvSpPr>
            <a:spLocks noChangeArrowheads="1"/>
          </p:cNvSpPr>
          <p:nvPr/>
        </p:nvSpPr>
        <p:spPr bwMode="auto">
          <a:xfrm>
            <a:off x="1281113" y="2419350"/>
            <a:ext cx="2625725" cy="217488"/>
          </a:xfrm>
          <a:prstGeom prst="rect">
            <a:avLst/>
          </a:prstGeom>
          <a:noFill/>
          <a:ln w="0">
            <a:solidFill>
              <a:srgbClr val="990033"/>
            </a:solidFill>
            <a:miter lim="800000"/>
          </a:ln>
        </p:spPr>
        <p:txBody>
          <a:bodyPr/>
          <a:lstStyle/>
          <a:p>
            <a:endParaRPr lang="en-US"/>
          </a:p>
        </p:txBody>
      </p:sp>
      <p:sp>
        <p:nvSpPr>
          <p:cNvPr id="467005" name="Rectangle 61"/>
          <p:cNvSpPr>
            <a:spLocks noChangeArrowheads="1"/>
          </p:cNvSpPr>
          <p:nvPr/>
        </p:nvSpPr>
        <p:spPr bwMode="auto">
          <a:xfrm>
            <a:off x="1978025" y="1719263"/>
            <a:ext cx="1322388" cy="244475"/>
          </a:xfrm>
          <a:prstGeom prst="rect">
            <a:avLst/>
          </a:prstGeom>
          <a:noFill/>
          <a:ln w="9525">
            <a:noFill/>
            <a:miter lim="800000"/>
          </a:ln>
        </p:spPr>
        <p:txBody>
          <a:bodyPr wrap="none" lIns="0" tIns="0" rIns="0" bIns="0">
            <a:spAutoFit/>
          </a:bodyPr>
          <a:lstStyle/>
          <a:p>
            <a:r>
              <a:rPr lang="en-US" altLang="zh-CN" sz="1600">
                <a:solidFill>
                  <a:srgbClr val="000000"/>
                </a:solidFill>
                <a:ea typeface="宋体" panose="02010600030101010101" pitchFamily="2" charset="-122"/>
              </a:rPr>
              <a:t>&lt;&lt;boundary&gt;&gt;</a:t>
            </a:r>
            <a:endParaRPr lang="en-US" altLang="zh-CN" sz="1600">
              <a:ea typeface="宋体" panose="02010600030101010101" pitchFamily="2" charset="-122"/>
            </a:endParaRPr>
          </a:p>
        </p:txBody>
      </p:sp>
      <p:sp>
        <p:nvSpPr>
          <p:cNvPr id="467006" name="Rectangle 62"/>
          <p:cNvSpPr>
            <a:spLocks noChangeArrowheads="1"/>
          </p:cNvSpPr>
          <p:nvPr/>
        </p:nvSpPr>
        <p:spPr bwMode="auto">
          <a:xfrm>
            <a:off x="7150100" y="4303713"/>
            <a:ext cx="1668463" cy="966787"/>
          </a:xfrm>
          <a:prstGeom prst="rect">
            <a:avLst/>
          </a:prstGeom>
          <a:solidFill>
            <a:srgbClr val="FFFFCC"/>
          </a:solidFill>
          <a:ln w="0">
            <a:solidFill>
              <a:srgbClr val="990033"/>
            </a:solidFill>
            <a:miter lim="800000"/>
          </a:ln>
        </p:spPr>
        <p:txBody>
          <a:bodyPr/>
          <a:lstStyle/>
          <a:p>
            <a:endParaRPr lang="en-US"/>
          </a:p>
        </p:txBody>
      </p:sp>
      <p:sp>
        <p:nvSpPr>
          <p:cNvPr id="467007" name="Rectangle 63"/>
          <p:cNvSpPr>
            <a:spLocks noChangeArrowheads="1"/>
          </p:cNvSpPr>
          <p:nvPr/>
        </p:nvSpPr>
        <p:spPr bwMode="auto">
          <a:xfrm>
            <a:off x="7299325" y="4637088"/>
            <a:ext cx="1377950" cy="244475"/>
          </a:xfrm>
          <a:prstGeom prst="rect">
            <a:avLst/>
          </a:prstGeom>
          <a:noFill/>
          <a:ln w="9525">
            <a:noFill/>
            <a:miter lim="800000"/>
          </a:ln>
        </p:spPr>
        <p:txBody>
          <a:bodyPr wrap="none" lIns="0" tIns="0" rIns="0" bIns="0">
            <a:spAutoFit/>
          </a:bodyPr>
          <a:lstStyle/>
          <a:p>
            <a:r>
              <a:rPr lang="en-US" altLang="zh-CN" sz="1600">
                <a:solidFill>
                  <a:srgbClr val="000000"/>
                </a:solidFill>
                <a:ea typeface="宋体" panose="02010600030101010101" pitchFamily="2" charset="-122"/>
              </a:rPr>
              <a:t>CourseOffering</a:t>
            </a:r>
            <a:endParaRPr lang="en-US" altLang="zh-CN" sz="1600">
              <a:ea typeface="宋体" panose="02010600030101010101" pitchFamily="2" charset="-122"/>
            </a:endParaRPr>
          </a:p>
        </p:txBody>
      </p:sp>
      <p:sp>
        <p:nvSpPr>
          <p:cNvPr id="467008" name="Rectangle 64"/>
          <p:cNvSpPr>
            <a:spLocks noChangeArrowheads="1"/>
          </p:cNvSpPr>
          <p:nvPr/>
        </p:nvSpPr>
        <p:spPr bwMode="auto">
          <a:xfrm>
            <a:off x="7150100" y="4937125"/>
            <a:ext cx="1681163" cy="333375"/>
          </a:xfrm>
          <a:prstGeom prst="rect">
            <a:avLst/>
          </a:prstGeom>
          <a:noFill/>
          <a:ln w="0">
            <a:solidFill>
              <a:srgbClr val="990033"/>
            </a:solidFill>
            <a:miter lim="800000"/>
          </a:ln>
        </p:spPr>
        <p:txBody>
          <a:bodyPr/>
          <a:lstStyle/>
          <a:p>
            <a:endParaRPr lang="en-US"/>
          </a:p>
        </p:txBody>
      </p:sp>
      <p:sp>
        <p:nvSpPr>
          <p:cNvPr id="467009" name="Rectangle 65"/>
          <p:cNvSpPr>
            <a:spLocks noChangeArrowheads="1"/>
          </p:cNvSpPr>
          <p:nvPr/>
        </p:nvSpPr>
        <p:spPr bwMode="auto">
          <a:xfrm>
            <a:off x="7150100" y="5070475"/>
            <a:ext cx="1681163" cy="200025"/>
          </a:xfrm>
          <a:prstGeom prst="rect">
            <a:avLst/>
          </a:prstGeom>
          <a:noFill/>
          <a:ln w="0">
            <a:solidFill>
              <a:srgbClr val="990033"/>
            </a:solidFill>
            <a:miter lim="800000"/>
          </a:ln>
        </p:spPr>
        <p:txBody>
          <a:bodyPr/>
          <a:lstStyle/>
          <a:p>
            <a:endParaRPr lang="en-US"/>
          </a:p>
        </p:txBody>
      </p:sp>
      <p:sp>
        <p:nvSpPr>
          <p:cNvPr id="467010" name="Rectangle 66"/>
          <p:cNvSpPr>
            <a:spLocks noChangeArrowheads="1"/>
          </p:cNvSpPr>
          <p:nvPr/>
        </p:nvSpPr>
        <p:spPr bwMode="auto">
          <a:xfrm>
            <a:off x="7496175" y="4332288"/>
            <a:ext cx="962025" cy="244475"/>
          </a:xfrm>
          <a:prstGeom prst="rect">
            <a:avLst/>
          </a:prstGeom>
          <a:noFill/>
          <a:ln w="9525">
            <a:noFill/>
            <a:miter lim="800000"/>
          </a:ln>
        </p:spPr>
        <p:txBody>
          <a:bodyPr wrap="none" lIns="0" tIns="0" rIns="0" bIns="0">
            <a:spAutoFit/>
          </a:bodyPr>
          <a:lstStyle/>
          <a:p>
            <a:r>
              <a:rPr lang="en-US" altLang="zh-CN" sz="1600">
                <a:solidFill>
                  <a:srgbClr val="000000"/>
                </a:solidFill>
                <a:ea typeface="宋体" panose="02010600030101010101" pitchFamily="2" charset="-122"/>
              </a:rPr>
              <a:t>&lt;&lt;entity&gt;&gt;</a:t>
            </a:r>
            <a:endParaRPr lang="en-US" altLang="zh-CN" sz="1600">
              <a:ea typeface="宋体" panose="02010600030101010101" pitchFamily="2" charset="-122"/>
            </a:endParaRPr>
          </a:p>
        </p:txBody>
      </p:sp>
      <p:sp>
        <p:nvSpPr>
          <p:cNvPr id="467011" name="Rectangle 67"/>
          <p:cNvSpPr>
            <a:spLocks noChangeArrowheads="1"/>
          </p:cNvSpPr>
          <p:nvPr/>
        </p:nvSpPr>
        <p:spPr bwMode="auto">
          <a:xfrm>
            <a:off x="3084513" y="4303713"/>
            <a:ext cx="1108075" cy="966787"/>
          </a:xfrm>
          <a:prstGeom prst="rect">
            <a:avLst/>
          </a:prstGeom>
          <a:solidFill>
            <a:srgbClr val="FFFFCC"/>
          </a:solidFill>
          <a:ln w="0">
            <a:solidFill>
              <a:srgbClr val="990033"/>
            </a:solidFill>
            <a:miter lim="800000"/>
          </a:ln>
        </p:spPr>
        <p:txBody>
          <a:bodyPr/>
          <a:lstStyle/>
          <a:p>
            <a:endParaRPr lang="en-US"/>
          </a:p>
        </p:txBody>
      </p:sp>
      <p:sp>
        <p:nvSpPr>
          <p:cNvPr id="467012" name="Rectangle 68"/>
          <p:cNvSpPr>
            <a:spLocks noChangeArrowheads="1"/>
          </p:cNvSpPr>
          <p:nvPr/>
        </p:nvSpPr>
        <p:spPr bwMode="auto">
          <a:xfrm>
            <a:off x="3224213" y="4637088"/>
            <a:ext cx="844550" cy="244475"/>
          </a:xfrm>
          <a:prstGeom prst="rect">
            <a:avLst/>
          </a:prstGeom>
          <a:noFill/>
          <a:ln w="9525">
            <a:noFill/>
            <a:miter lim="800000"/>
          </a:ln>
        </p:spPr>
        <p:txBody>
          <a:bodyPr wrap="none" lIns="0" tIns="0" rIns="0" bIns="0">
            <a:spAutoFit/>
          </a:bodyPr>
          <a:lstStyle/>
          <a:p>
            <a:r>
              <a:rPr lang="en-US" altLang="zh-CN" sz="1600">
                <a:solidFill>
                  <a:srgbClr val="000000"/>
                </a:solidFill>
                <a:ea typeface="宋体" panose="02010600030101010101" pitchFamily="2" charset="-122"/>
              </a:rPr>
              <a:t>Schedule</a:t>
            </a:r>
            <a:endParaRPr lang="en-US" altLang="zh-CN" sz="1600">
              <a:ea typeface="宋体" panose="02010600030101010101" pitchFamily="2" charset="-122"/>
            </a:endParaRPr>
          </a:p>
        </p:txBody>
      </p:sp>
      <p:sp>
        <p:nvSpPr>
          <p:cNvPr id="467013" name="Rectangle 69"/>
          <p:cNvSpPr>
            <a:spLocks noChangeArrowheads="1"/>
          </p:cNvSpPr>
          <p:nvPr/>
        </p:nvSpPr>
        <p:spPr bwMode="auto">
          <a:xfrm>
            <a:off x="3084513" y="4937125"/>
            <a:ext cx="1108075" cy="333375"/>
          </a:xfrm>
          <a:prstGeom prst="rect">
            <a:avLst/>
          </a:prstGeom>
          <a:noFill/>
          <a:ln w="0">
            <a:solidFill>
              <a:srgbClr val="990033"/>
            </a:solidFill>
            <a:miter lim="800000"/>
          </a:ln>
        </p:spPr>
        <p:txBody>
          <a:bodyPr/>
          <a:lstStyle/>
          <a:p>
            <a:endParaRPr lang="en-US"/>
          </a:p>
        </p:txBody>
      </p:sp>
      <p:sp>
        <p:nvSpPr>
          <p:cNvPr id="467014" name="Rectangle 70"/>
          <p:cNvSpPr>
            <a:spLocks noChangeArrowheads="1"/>
          </p:cNvSpPr>
          <p:nvPr/>
        </p:nvSpPr>
        <p:spPr bwMode="auto">
          <a:xfrm>
            <a:off x="3084513" y="5070475"/>
            <a:ext cx="1108075" cy="200025"/>
          </a:xfrm>
          <a:prstGeom prst="rect">
            <a:avLst/>
          </a:prstGeom>
          <a:noFill/>
          <a:ln w="0">
            <a:solidFill>
              <a:srgbClr val="990033"/>
            </a:solidFill>
            <a:miter lim="800000"/>
          </a:ln>
        </p:spPr>
        <p:txBody>
          <a:bodyPr/>
          <a:lstStyle/>
          <a:p>
            <a:endParaRPr lang="en-US"/>
          </a:p>
        </p:txBody>
      </p:sp>
      <p:sp>
        <p:nvSpPr>
          <p:cNvPr id="467015" name="Rectangle 71"/>
          <p:cNvSpPr>
            <a:spLocks noChangeArrowheads="1"/>
          </p:cNvSpPr>
          <p:nvPr/>
        </p:nvSpPr>
        <p:spPr bwMode="auto">
          <a:xfrm>
            <a:off x="3157538" y="4332288"/>
            <a:ext cx="962025" cy="244475"/>
          </a:xfrm>
          <a:prstGeom prst="rect">
            <a:avLst/>
          </a:prstGeom>
          <a:noFill/>
          <a:ln w="9525">
            <a:noFill/>
            <a:miter lim="800000"/>
          </a:ln>
        </p:spPr>
        <p:txBody>
          <a:bodyPr wrap="none" lIns="0" tIns="0" rIns="0" bIns="0">
            <a:spAutoFit/>
          </a:bodyPr>
          <a:lstStyle/>
          <a:p>
            <a:r>
              <a:rPr lang="en-US" altLang="zh-CN" sz="1600">
                <a:solidFill>
                  <a:srgbClr val="000000"/>
                </a:solidFill>
                <a:ea typeface="宋体" panose="02010600030101010101" pitchFamily="2" charset="-122"/>
              </a:rPr>
              <a:t>&lt;&lt;entity&gt;&gt;</a:t>
            </a:r>
            <a:endParaRPr lang="en-US" altLang="zh-CN" sz="1600">
              <a:ea typeface="宋体" panose="02010600030101010101" pitchFamily="2" charset="-122"/>
            </a:endParaRPr>
          </a:p>
        </p:txBody>
      </p:sp>
      <p:sp>
        <p:nvSpPr>
          <p:cNvPr id="467016" name="Line 72"/>
          <p:cNvSpPr>
            <a:spLocks noChangeShapeType="1"/>
          </p:cNvSpPr>
          <p:nvPr/>
        </p:nvSpPr>
        <p:spPr bwMode="auto">
          <a:xfrm flipH="1">
            <a:off x="4192588" y="4786313"/>
            <a:ext cx="1471612" cy="1587"/>
          </a:xfrm>
          <a:prstGeom prst="line">
            <a:avLst/>
          </a:prstGeom>
          <a:noFill/>
          <a:ln w="19050">
            <a:solidFill>
              <a:schemeClr val="tx1"/>
            </a:solidFill>
            <a:round/>
          </a:ln>
        </p:spPr>
        <p:txBody>
          <a:bodyPr/>
          <a:lstStyle/>
          <a:p>
            <a:endParaRPr lang="en-US"/>
          </a:p>
        </p:txBody>
      </p:sp>
      <p:sp>
        <p:nvSpPr>
          <p:cNvPr id="467018" name="Line 74"/>
          <p:cNvSpPr>
            <a:spLocks noChangeShapeType="1"/>
          </p:cNvSpPr>
          <p:nvPr/>
        </p:nvSpPr>
        <p:spPr bwMode="auto">
          <a:xfrm>
            <a:off x="5664200" y="4786313"/>
            <a:ext cx="1470025" cy="1587"/>
          </a:xfrm>
          <a:prstGeom prst="line">
            <a:avLst/>
          </a:prstGeom>
          <a:noFill/>
          <a:ln w="19050">
            <a:solidFill>
              <a:schemeClr val="tx1"/>
            </a:solidFill>
            <a:round/>
          </a:ln>
        </p:spPr>
        <p:txBody>
          <a:bodyPr/>
          <a:lstStyle/>
          <a:p>
            <a:endParaRPr lang="en-US"/>
          </a:p>
        </p:txBody>
      </p:sp>
      <p:sp>
        <p:nvSpPr>
          <p:cNvPr id="467020" name="Rectangle 76"/>
          <p:cNvSpPr>
            <a:spLocks noChangeArrowheads="1"/>
          </p:cNvSpPr>
          <p:nvPr/>
        </p:nvSpPr>
        <p:spPr bwMode="auto">
          <a:xfrm>
            <a:off x="4256088" y="4786313"/>
            <a:ext cx="325437" cy="304800"/>
          </a:xfrm>
          <a:prstGeom prst="rect">
            <a:avLst/>
          </a:prstGeom>
          <a:noFill/>
          <a:ln w="9525">
            <a:noFill/>
            <a:miter lim="800000"/>
          </a:ln>
        </p:spPr>
        <p:txBody>
          <a:bodyPr wrap="none" lIns="0" tIns="0" rIns="0" bIns="0">
            <a:spAutoFit/>
          </a:bodyPr>
          <a:lstStyle/>
          <a:p>
            <a:r>
              <a:rPr lang="en-US" altLang="zh-CN" sz="1600">
                <a:solidFill>
                  <a:srgbClr val="FFFF00"/>
                </a:solidFill>
                <a:ea typeface="宋体" panose="02010600030101010101" pitchFamily="2" charset="-122"/>
              </a:rPr>
              <a:t>0..</a:t>
            </a:r>
            <a:r>
              <a:rPr lang="en-US" altLang="zh-CN" sz="2000">
                <a:solidFill>
                  <a:srgbClr val="FFFF00"/>
                </a:solidFill>
                <a:ea typeface="宋体" panose="02010600030101010101" pitchFamily="2" charset="-122"/>
              </a:rPr>
              <a:t>*</a:t>
            </a:r>
            <a:endParaRPr lang="en-US" altLang="zh-CN" sz="2000">
              <a:solidFill>
                <a:srgbClr val="FFFF00"/>
              </a:solidFill>
              <a:ea typeface="宋体" panose="02010600030101010101" pitchFamily="2" charset="-122"/>
            </a:endParaRPr>
          </a:p>
        </p:txBody>
      </p:sp>
      <p:sp>
        <p:nvSpPr>
          <p:cNvPr id="467021" name="Rectangle 77"/>
          <p:cNvSpPr>
            <a:spLocks noChangeArrowheads="1"/>
          </p:cNvSpPr>
          <p:nvPr/>
        </p:nvSpPr>
        <p:spPr bwMode="auto">
          <a:xfrm>
            <a:off x="5476875" y="4465638"/>
            <a:ext cx="1433513" cy="244475"/>
          </a:xfrm>
          <a:prstGeom prst="rect">
            <a:avLst/>
          </a:prstGeom>
          <a:noFill/>
          <a:ln w="9525">
            <a:noFill/>
            <a:miter lim="800000"/>
          </a:ln>
        </p:spPr>
        <p:txBody>
          <a:bodyPr wrap="none" lIns="0" tIns="0" rIns="0" bIns="0">
            <a:spAutoFit/>
          </a:bodyPr>
          <a:lstStyle/>
          <a:p>
            <a:r>
              <a:rPr lang="en-US" altLang="zh-CN" sz="1600">
                <a:solidFill>
                  <a:srgbClr val="FFFF00"/>
                </a:solidFill>
                <a:ea typeface="宋体" panose="02010600030101010101" pitchFamily="2" charset="-122"/>
              </a:rPr>
              <a:t>primaryCourses</a:t>
            </a:r>
            <a:endParaRPr lang="en-US" altLang="zh-CN">
              <a:solidFill>
                <a:srgbClr val="FFFF00"/>
              </a:solidFill>
              <a:ea typeface="宋体" panose="02010600030101010101" pitchFamily="2" charset="-122"/>
            </a:endParaRPr>
          </a:p>
        </p:txBody>
      </p:sp>
      <p:sp>
        <p:nvSpPr>
          <p:cNvPr id="467022" name="Rectangle 78"/>
          <p:cNvSpPr>
            <a:spLocks noChangeArrowheads="1"/>
          </p:cNvSpPr>
          <p:nvPr/>
        </p:nvSpPr>
        <p:spPr bwMode="auto">
          <a:xfrm>
            <a:off x="6792913" y="4826000"/>
            <a:ext cx="339725" cy="244475"/>
          </a:xfrm>
          <a:prstGeom prst="rect">
            <a:avLst/>
          </a:prstGeom>
          <a:noFill/>
          <a:ln w="9525">
            <a:noFill/>
            <a:miter lim="800000"/>
          </a:ln>
        </p:spPr>
        <p:txBody>
          <a:bodyPr wrap="none" lIns="0" tIns="0" rIns="0" bIns="0">
            <a:spAutoFit/>
          </a:bodyPr>
          <a:lstStyle/>
          <a:p>
            <a:r>
              <a:rPr lang="en-US" altLang="zh-CN" sz="1600">
                <a:solidFill>
                  <a:srgbClr val="FFFF00"/>
                </a:solidFill>
                <a:ea typeface="宋体" panose="02010600030101010101" pitchFamily="2" charset="-122"/>
              </a:rPr>
              <a:t>0..4</a:t>
            </a:r>
            <a:endParaRPr lang="en-US" altLang="zh-CN" sz="1600">
              <a:solidFill>
                <a:srgbClr val="FFFF00"/>
              </a:solidFill>
              <a:ea typeface="宋体" panose="02010600030101010101" pitchFamily="2" charset="-122"/>
            </a:endParaRPr>
          </a:p>
        </p:txBody>
      </p:sp>
      <p:sp>
        <p:nvSpPr>
          <p:cNvPr id="467023" name="Rectangle 79"/>
          <p:cNvSpPr>
            <a:spLocks noChangeArrowheads="1"/>
          </p:cNvSpPr>
          <p:nvPr/>
        </p:nvSpPr>
        <p:spPr bwMode="auto">
          <a:xfrm>
            <a:off x="411163" y="4303713"/>
            <a:ext cx="1123950" cy="966787"/>
          </a:xfrm>
          <a:prstGeom prst="rect">
            <a:avLst/>
          </a:prstGeom>
          <a:solidFill>
            <a:srgbClr val="FFFFCC"/>
          </a:solidFill>
          <a:ln w="0">
            <a:solidFill>
              <a:srgbClr val="990033"/>
            </a:solidFill>
            <a:miter lim="800000"/>
          </a:ln>
        </p:spPr>
        <p:txBody>
          <a:bodyPr/>
          <a:lstStyle/>
          <a:p>
            <a:endParaRPr lang="en-US"/>
          </a:p>
        </p:txBody>
      </p:sp>
      <p:sp>
        <p:nvSpPr>
          <p:cNvPr id="467024" name="Rectangle 80"/>
          <p:cNvSpPr>
            <a:spLocks noChangeArrowheads="1"/>
          </p:cNvSpPr>
          <p:nvPr/>
        </p:nvSpPr>
        <p:spPr bwMode="auto">
          <a:xfrm>
            <a:off x="604838" y="4637088"/>
            <a:ext cx="700087" cy="244475"/>
          </a:xfrm>
          <a:prstGeom prst="rect">
            <a:avLst/>
          </a:prstGeom>
          <a:noFill/>
          <a:ln w="9525">
            <a:noFill/>
            <a:miter lim="800000"/>
          </a:ln>
        </p:spPr>
        <p:txBody>
          <a:bodyPr wrap="none" lIns="0" tIns="0" rIns="0" bIns="0">
            <a:spAutoFit/>
          </a:bodyPr>
          <a:lstStyle/>
          <a:p>
            <a:r>
              <a:rPr lang="en-US" altLang="zh-CN" sz="1600">
                <a:solidFill>
                  <a:srgbClr val="000000"/>
                </a:solidFill>
                <a:ea typeface="宋体" panose="02010600030101010101" pitchFamily="2" charset="-122"/>
              </a:rPr>
              <a:t>Student</a:t>
            </a:r>
            <a:endParaRPr lang="en-US" altLang="zh-CN" sz="1600">
              <a:ea typeface="宋体" panose="02010600030101010101" pitchFamily="2" charset="-122"/>
            </a:endParaRPr>
          </a:p>
        </p:txBody>
      </p:sp>
      <p:sp>
        <p:nvSpPr>
          <p:cNvPr id="467025" name="Rectangle 81"/>
          <p:cNvSpPr>
            <a:spLocks noChangeArrowheads="1"/>
          </p:cNvSpPr>
          <p:nvPr/>
        </p:nvSpPr>
        <p:spPr bwMode="auto">
          <a:xfrm>
            <a:off x="411163" y="4937125"/>
            <a:ext cx="1123950" cy="333375"/>
          </a:xfrm>
          <a:prstGeom prst="rect">
            <a:avLst/>
          </a:prstGeom>
          <a:noFill/>
          <a:ln w="0">
            <a:solidFill>
              <a:srgbClr val="990033"/>
            </a:solidFill>
            <a:miter lim="800000"/>
          </a:ln>
        </p:spPr>
        <p:txBody>
          <a:bodyPr/>
          <a:lstStyle/>
          <a:p>
            <a:endParaRPr lang="en-US"/>
          </a:p>
        </p:txBody>
      </p:sp>
      <p:sp>
        <p:nvSpPr>
          <p:cNvPr id="467026" name="Rectangle 82"/>
          <p:cNvSpPr>
            <a:spLocks noChangeArrowheads="1"/>
          </p:cNvSpPr>
          <p:nvPr/>
        </p:nvSpPr>
        <p:spPr bwMode="auto">
          <a:xfrm>
            <a:off x="411163" y="5070475"/>
            <a:ext cx="1123950" cy="200025"/>
          </a:xfrm>
          <a:prstGeom prst="rect">
            <a:avLst/>
          </a:prstGeom>
          <a:noFill/>
          <a:ln w="0">
            <a:solidFill>
              <a:srgbClr val="990033"/>
            </a:solidFill>
            <a:miter lim="800000"/>
          </a:ln>
        </p:spPr>
        <p:txBody>
          <a:bodyPr/>
          <a:lstStyle/>
          <a:p>
            <a:endParaRPr lang="en-US"/>
          </a:p>
        </p:txBody>
      </p:sp>
      <p:sp>
        <p:nvSpPr>
          <p:cNvPr id="467027" name="Rectangle 83"/>
          <p:cNvSpPr>
            <a:spLocks noChangeArrowheads="1"/>
          </p:cNvSpPr>
          <p:nvPr/>
        </p:nvSpPr>
        <p:spPr bwMode="auto">
          <a:xfrm>
            <a:off x="496888" y="4332288"/>
            <a:ext cx="962025" cy="244475"/>
          </a:xfrm>
          <a:prstGeom prst="rect">
            <a:avLst/>
          </a:prstGeom>
          <a:noFill/>
          <a:ln w="9525">
            <a:noFill/>
            <a:miter lim="800000"/>
          </a:ln>
        </p:spPr>
        <p:txBody>
          <a:bodyPr wrap="none" lIns="0" tIns="0" rIns="0" bIns="0">
            <a:spAutoFit/>
          </a:bodyPr>
          <a:lstStyle/>
          <a:p>
            <a:r>
              <a:rPr lang="en-US" altLang="zh-CN" sz="1600">
                <a:solidFill>
                  <a:srgbClr val="000000"/>
                </a:solidFill>
                <a:ea typeface="宋体" panose="02010600030101010101" pitchFamily="2" charset="-122"/>
              </a:rPr>
              <a:t>&lt;&lt;entity&gt;&gt;</a:t>
            </a:r>
            <a:endParaRPr lang="en-US" altLang="zh-CN" sz="1600">
              <a:ea typeface="宋体" panose="02010600030101010101" pitchFamily="2" charset="-122"/>
            </a:endParaRPr>
          </a:p>
        </p:txBody>
      </p:sp>
      <p:sp>
        <p:nvSpPr>
          <p:cNvPr id="467028" name="Line 84"/>
          <p:cNvSpPr>
            <a:spLocks noChangeShapeType="1"/>
          </p:cNvSpPr>
          <p:nvPr/>
        </p:nvSpPr>
        <p:spPr bwMode="auto">
          <a:xfrm>
            <a:off x="2293938" y="4786313"/>
            <a:ext cx="790575" cy="1587"/>
          </a:xfrm>
          <a:prstGeom prst="line">
            <a:avLst/>
          </a:prstGeom>
          <a:noFill/>
          <a:ln w="19050">
            <a:solidFill>
              <a:schemeClr val="tx1"/>
            </a:solidFill>
            <a:round/>
          </a:ln>
        </p:spPr>
        <p:txBody>
          <a:bodyPr/>
          <a:lstStyle/>
          <a:p>
            <a:endParaRPr lang="en-US"/>
          </a:p>
        </p:txBody>
      </p:sp>
      <p:sp>
        <p:nvSpPr>
          <p:cNvPr id="467030" name="Line 86"/>
          <p:cNvSpPr>
            <a:spLocks noChangeShapeType="1"/>
          </p:cNvSpPr>
          <p:nvPr/>
        </p:nvSpPr>
        <p:spPr bwMode="auto">
          <a:xfrm flipH="1">
            <a:off x="1535113" y="4786313"/>
            <a:ext cx="758825" cy="1587"/>
          </a:xfrm>
          <a:prstGeom prst="line">
            <a:avLst/>
          </a:prstGeom>
          <a:noFill/>
          <a:ln w="19050">
            <a:solidFill>
              <a:schemeClr val="tx1"/>
            </a:solidFill>
            <a:round/>
          </a:ln>
        </p:spPr>
        <p:txBody>
          <a:bodyPr/>
          <a:lstStyle/>
          <a:p>
            <a:endParaRPr lang="en-US"/>
          </a:p>
        </p:txBody>
      </p:sp>
      <p:sp>
        <p:nvSpPr>
          <p:cNvPr id="467032" name="Rectangle 88"/>
          <p:cNvSpPr>
            <a:spLocks noChangeArrowheads="1"/>
          </p:cNvSpPr>
          <p:nvPr/>
        </p:nvSpPr>
        <p:spPr bwMode="auto">
          <a:xfrm>
            <a:off x="2714625" y="4818063"/>
            <a:ext cx="325438" cy="304800"/>
          </a:xfrm>
          <a:prstGeom prst="rect">
            <a:avLst/>
          </a:prstGeom>
          <a:noFill/>
          <a:ln w="9525">
            <a:noFill/>
            <a:miter lim="800000"/>
          </a:ln>
        </p:spPr>
        <p:txBody>
          <a:bodyPr wrap="none" lIns="0" tIns="0" rIns="0" bIns="0">
            <a:spAutoFit/>
          </a:bodyPr>
          <a:lstStyle/>
          <a:p>
            <a:r>
              <a:rPr lang="en-US" altLang="zh-CN" sz="1600">
                <a:solidFill>
                  <a:srgbClr val="FFFF00"/>
                </a:solidFill>
                <a:ea typeface="宋体" panose="02010600030101010101" pitchFamily="2" charset="-122"/>
              </a:rPr>
              <a:t>0..</a:t>
            </a:r>
            <a:r>
              <a:rPr lang="en-US" altLang="zh-CN" sz="2000">
                <a:solidFill>
                  <a:srgbClr val="FFFF00"/>
                </a:solidFill>
                <a:ea typeface="宋体" panose="02010600030101010101" pitchFamily="2" charset="-122"/>
              </a:rPr>
              <a:t>*</a:t>
            </a:r>
            <a:endParaRPr lang="en-US" altLang="zh-CN" sz="2000">
              <a:solidFill>
                <a:srgbClr val="FFFF00"/>
              </a:solidFill>
              <a:ea typeface="宋体" panose="02010600030101010101" pitchFamily="2" charset="-122"/>
            </a:endParaRPr>
          </a:p>
        </p:txBody>
      </p:sp>
      <p:sp>
        <p:nvSpPr>
          <p:cNvPr id="467033" name="Rectangle 89"/>
          <p:cNvSpPr>
            <a:spLocks noChangeArrowheads="1"/>
          </p:cNvSpPr>
          <p:nvPr/>
        </p:nvSpPr>
        <p:spPr bwMode="auto">
          <a:xfrm>
            <a:off x="1612900" y="4870450"/>
            <a:ext cx="112713" cy="244475"/>
          </a:xfrm>
          <a:prstGeom prst="rect">
            <a:avLst/>
          </a:prstGeom>
          <a:noFill/>
          <a:ln w="9525">
            <a:noFill/>
            <a:miter lim="800000"/>
          </a:ln>
        </p:spPr>
        <p:txBody>
          <a:bodyPr wrap="none" lIns="0" tIns="0" rIns="0" bIns="0">
            <a:spAutoFit/>
          </a:bodyPr>
          <a:lstStyle/>
          <a:p>
            <a:r>
              <a:rPr lang="en-US" altLang="zh-CN" sz="1600">
                <a:solidFill>
                  <a:srgbClr val="FFFF00"/>
                </a:solidFill>
                <a:ea typeface="宋体" panose="02010600030101010101" pitchFamily="2" charset="-122"/>
              </a:rPr>
              <a:t>1</a:t>
            </a:r>
            <a:endParaRPr lang="en-US" altLang="zh-CN" sz="1600">
              <a:solidFill>
                <a:srgbClr val="FFFF00"/>
              </a:solidFill>
              <a:ea typeface="宋体" panose="02010600030101010101" pitchFamily="2" charset="-122"/>
            </a:endParaRPr>
          </a:p>
        </p:txBody>
      </p:sp>
      <p:sp>
        <p:nvSpPr>
          <p:cNvPr id="467034" name="Rectangle 90"/>
          <p:cNvSpPr>
            <a:spLocks noChangeArrowheads="1"/>
          </p:cNvSpPr>
          <p:nvPr/>
        </p:nvSpPr>
        <p:spPr bwMode="auto">
          <a:xfrm>
            <a:off x="5680075" y="1670050"/>
            <a:ext cx="2230438" cy="966788"/>
          </a:xfrm>
          <a:prstGeom prst="rect">
            <a:avLst/>
          </a:prstGeom>
          <a:solidFill>
            <a:srgbClr val="FFFFCC"/>
          </a:solidFill>
          <a:ln w="0">
            <a:solidFill>
              <a:srgbClr val="990033"/>
            </a:solidFill>
            <a:miter lim="800000"/>
          </a:ln>
        </p:spPr>
        <p:txBody>
          <a:bodyPr/>
          <a:lstStyle/>
          <a:p>
            <a:endParaRPr lang="en-US"/>
          </a:p>
        </p:txBody>
      </p:sp>
      <p:sp>
        <p:nvSpPr>
          <p:cNvPr id="467035" name="Rectangle 91"/>
          <p:cNvSpPr>
            <a:spLocks noChangeArrowheads="1"/>
          </p:cNvSpPr>
          <p:nvPr/>
        </p:nvSpPr>
        <p:spPr bwMode="auto">
          <a:xfrm>
            <a:off x="5837238" y="1985963"/>
            <a:ext cx="1962150" cy="244475"/>
          </a:xfrm>
          <a:prstGeom prst="rect">
            <a:avLst/>
          </a:prstGeom>
          <a:noFill/>
          <a:ln w="9525">
            <a:noFill/>
            <a:miter lim="800000"/>
          </a:ln>
        </p:spPr>
        <p:txBody>
          <a:bodyPr wrap="none" lIns="0" tIns="0" rIns="0" bIns="0">
            <a:spAutoFit/>
          </a:bodyPr>
          <a:lstStyle/>
          <a:p>
            <a:r>
              <a:rPr lang="en-US" altLang="zh-CN" sz="1600">
                <a:solidFill>
                  <a:srgbClr val="000000"/>
                </a:solidFill>
                <a:ea typeface="宋体" panose="02010600030101010101" pitchFamily="2" charset="-122"/>
              </a:rPr>
              <a:t>RegistrationController</a:t>
            </a:r>
            <a:endParaRPr lang="en-US" altLang="zh-CN" sz="1600">
              <a:ea typeface="宋体" panose="02010600030101010101" pitchFamily="2" charset="-122"/>
            </a:endParaRPr>
          </a:p>
        </p:txBody>
      </p:sp>
      <p:sp>
        <p:nvSpPr>
          <p:cNvPr id="467036" name="Rectangle 92"/>
          <p:cNvSpPr>
            <a:spLocks noChangeArrowheads="1"/>
          </p:cNvSpPr>
          <p:nvPr/>
        </p:nvSpPr>
        <p:spPr bwMode="auto">
          <a:xfrm>
            <a:off x="5680075" y="2286000"/>
            <a:ext cx="2230438" cy="350838"/>
          </a:xfrm>
          <a:prstGeom prst="rect">
            <a:avLst/>
          </a:prstGeom>
          <a:noFill/>
          <a:ln w="0">
            <a:solidFill>
              <a:srgbClr val="990033"/>
            </a:solidFill>
            <a:miter lim="800000"/>
          </a:ln>
        </p:spPr>
        <p:txBody>
          <a:bodyPr/>
          <a:lstStyle/>
          <a:p>
            <a:endParaRPr lang="en-US"/>
          </a:p>
        </p:txBody>
      </p:sp>
      <p:sp>
        <p:nvSpPr>
          <p:cNvPr id="467037" name="Rectangle 93"/>
          <p:cNvSpPr>
            <a:spLocks noChangeArrowheads="1"/>
          </p:cNvSpPr>
          <p:nvPr/>
        </p:nvSpPr>
        <p:spPr bwMode="auto">
          <a:xfrm>
            <a:off x="5680075" y="2419350"/>
            <a:ext cx="2230438" cy="217488"/>
          </a:xfrm>
          <a:prstGeom prst="rect">
            <a:avLst/>
          </a:prstGeom>
          <a:noFill/>
          <a:ln w="0">
            <a:solidFill>
              <a:srgbClr val="990033"/>
            </a:solidFill>
            <a:miter lim="800000"/>
          </a:ln>
        </p:spPr>
        <p:txBody>
          <a:bodyPr/>
          <a:lstStyle/>
          <a:p>
            <a:endParaRPr lang="en-US"/>
          </a:p>
        </p:txBody>
      </p:sp>
      <p:sp>
        <p:nvSpPr>
          <p:cNvPr id="467038" name="Rectangle 94"/>
          <p:cNvSpPr>
            <a:spLocks noChangeArrowheads="1"/>
          </p:cNvSpPr>
          <p:nvPr/>
        </p:nvSpPr>
        <p:spPr bwMode="auto">
          <a:xfrm>
            <a:off x="6283325" y="1693863"/>
            <a:ext cx="1085850" cy="244475"/>
          </a:xfrm>
          <a:prstGeom prst="rect">
            <a:avLst/>
          </a:prstGeom>
          <a:noFill/>
          <a:ln w="9525">
            <a:noFill/>
            <a:miter lim="800000"/>
          </a:ln>
        </p:spPr>
        <p:txBody>
          <a:bodyPr wrap="none" lIns="0" tIns="0" rIns="0" bIns="0">
            <a:spAutoFit/>
          </a:bodyPr>
          <a:lstStyle/>
          <a:p>
            <a:r>
              <a:rPr lang="en-US" altLang="zh-CN" sz="1600">
                <a:solidFill>
                  <a:srgbClr val="000000"/>
                </a:solidFill>
                <a:ea typeface="宋体" panose="02010600030101010101" pitchFamily="2" charset="-122"/>
              </a:rPr>
              <a:t>&lt;&lt;control&gt;&gt;</a:t>
            </a:r>
            <a:endParaRPr lang="en-US" altLang="zh-CN" sz="1600">
              <a:ea typeface="宋体" panose="02010600030101010101" pitchFamily="2" charset="-122"/>
            </a:endParaRPr>
          </a:p>
        </p:txBody>
      </p:sp>
      <p:sp>
        <p:nvSpPr>
          <p:cNvPr id="467039" name="Line 95"/>
          <p:cNvSpPr>
            <a:spLocks noChangeShapeType="1"/>
          </p:cNvSpPr>
          <p:nvPr/>
        </p:nvSpPr>
        <p:spPr bwMode="auto">
          <a:xfrm flipH="1">
            <a:off x="3906838" y="2152650"/>
            <a:ext cx="912812" cy="1588"/>
          </a:xfrm>
          <a:prstGeom prst="line">
            <a:avLst/>
          </a:prstGeom>
          <a:noFill/>
          <a:ln w="19050">
            <a:solidFill>
              <a:schemeClr val="tx1"/>
            </a:solidFill>
            <a:round/>
          </a:ln>
        </p:spPr>
        <p:txBody>
          <a:bodyPr/>
          <a:lstStyle/>
          <a:p>
            <a:endParaRPr lang="en-US"/>
          </a:p>
        </p:txBody>
      </p:sp>
      <p:sp>
        <p:nvSpPr>
          <p:cNvPr id="467041" name="Line 97"/>
          <p:cNvSpPr>
            <a:spLocks noChangeShapeType="1"/>
          </p:cNvSpPr>
          <p:nvPr/>
        </p:nvSpPr>
        <p:spPr bwMode="auto">
          <a:xfrm>
            <a:off x="4794250" y="2152650"/>
            <a:ext cx="885825" cy="1588"/>
          </a:xfrm>
          <a:prstGeom prst="line">
            <a:avLst/>
          </a:prstGeom>
          <a:noFill/>
          <a:ln w="19050">
            <a:solidFill>
              <a:schemeClr val="tx1"/>
            </a:solidFill>
            <a:round/>
          </a:ln>
        </p:spPr>
        <p:txBody>
          <a:bodyPr/>
          <a:lstStyle/>
          <a:p>
            <a:endParaRPr lang="en-US"/>
          </a:p>
        </p:txBody>
      </p:sp>
      <p:sp>
        <p:nvSpPr>
          <p:cNvPr id="467045" name="Rectangle 101"/>
          <p:cNvSpPr>
            <a:spLocks noChangeArrowheads="1"/>
          </p:cNvSpPr>
          <p:nvPr/>
        </p:nvSpPr>
        <p:spPr bwMode="auto">
          <a:xfrm>
            <a:off x="4017963" y="2303463"/>
            <a:ext cx="112712" cy="244475"/>
          </a:xfrm>
          <a:prstGeom prst="rect">
            <a:avLst/>
          </a:prstGeom>
          <a:noFill/>
          <a:ln w="9525">
            <a:noFill/>
            <a:miter lim="800000"/>
          </a:ln>
        </p:spPr>
        <p:txBody>
          <a:bodyPr wrap="none" lIns="0" tIns="0" rIns="0" bIns="0">
            <a:spAutoFit/>
          </a:bodyPr>
          <a:lstStyle/>
          <a:p>
            <a:r>
              <a:rPr lang="en-US" altLang="zh-CN" sz="1600">
                <a:solidFill>
                  <a:srgbClr val="FFFF00"/>
                </a:solidFill>
                <a:ea typeface="宋体" panose="02010600030101010101" pitchFamily="2" charset="-122"/>
              </a:rPr>
              <a:t>1</a:t>
            </a:r>
            <a:endParaRPr lang="en-US" altLang="zh-CN" sz="1600">
              <a:solidFill>
                <a:srgbClr val="FFFF00"/>
              </a:solidFill>
              <a:ea typeface="宋体" panose="02010600030101010101" pitchFamily="2" charset="-122"/>
            </a:endParaRPr>
          </a:p>
        </p:txBody>
      </p:sp>
      <p:sp>
        <p:nvSpPr>
          <p:cNvPr id="467046" name="Rectangle 102"/>
          <p:cNvSpPr>
            <a:spLocks noChangeArrowheads="1"/>
          </p:cNvSpPr>
          <p:nvPr/>
        </p:nvSpPr>
        <p:spPr bwMode="auto">
          <a:xfrm>
            <a:off x="5454650" y="2303463"/>
            <a:ext cx="112713" cy="244475"/>
          </a:xfrm>
          <a:prstGeom prst="rect">
            <a:avLst/>
          </a:prstGeom>
          <a:noFill/>
          <a:ln w="9525">
            <a:noFill/>
            <a:miter lim="800000"/>
          </a:ln>
        </p:spPr>
        <p:txBody>
          <a:bodyPr wrap="none" lIns="0" tIns="0" rIns="0" bIns="0">
            <a:spAutoFit/>
          </a:bodyPr>
          <a:lstStyle/>
          <a:p>
            <a:r>
              <a:rPr lang="en-US" altLang="zh-CN" sz="1600">
                <a:solidFill>
                  <a:srgbClr val="FFFF00"/>
                </a:solidFill>
                <a:ea typeface="宋体" panose="02010600030101010101" pitchFamily="2" charset="-122"/>
              </a:rPr>
              <a:t>1</a:t>
            </a:r>
            <a:endParaRPr lang="en-US" altLang="zh-CN" sz="1600">
              <a:solidFill>
                <a:srgbClr val="FFFF00"/>
              </a:solidFill>
              <a:ea typeface="宋体" panose="02010600030101010101" pitchFamily="2" charset="-122"/>
            </a:endParaRPr>
          </a:p>
        </p:txBody>
      </p:sp>
      <p:sp>
        <p:nvSpPr>
          <p:cNvPr id="467047" name="Line 103"/>
          <p:cNvSpPr>
            <a:spLocks noChangeShapeType="1"/>
          </p:cNvSpPr>
          <p:nvPr/>
        </p:nvSpPr>
        <p:spPr bwMode="auto">
          <a:xfrm flipV="1">
            <a:off x="5205413" y="2636838"/>
            <a:ext cx="1011237" cy="833437"/>
          </a:xfrm>
          <a:prstGeom prst="line">
            <a:avLst/>
          </a:prstGeom>
          <a:noFill/>
          <a:ln w="19050">
            <a:solidFill>
              <a:schemeClr val="tx1"/>
            </a:solidFill>
            <a:round/>
          </a:ln>
        </p:spPr>
        <p:txBody>
          <a:bodyPr/>
          <a:lstStyle/>
          <a:p>
            <a:endParaRPr lang="en-US"/>
          </a:p>
        </p:txBody>
      </p:sp>
      <p:sp>
        <p:nvSpPr>
          <p:cNvPr id="467049" name="Line 105"/>
          <p:cNvSpPr>
            <a:spLocks noChangeShapeType="1"/>
          </p:cNvSpPr>
          <p:nvPr/>
        </p:nvSpPr>
        <p:spPr bwMode="auto">
          <a:xfrm flipH="1">
            <a:off x="4192588" y="3470275"/>
            <a:ext cx="1012825" cy="849313"/>
          </a:xfrm>
          <a:prstGeom prst="line">
            <a:avLst/>
          </a:prstGeom>
          <a:noFill/>
          <a:ln w="19050">
            <a:solidFill>
              <a:schemeClr val="tx1"/>
            </a:solidFill>
            <a:round/>
          </a:ln>
        </p:spPr>
        <p:txBody>
          <a:bodyPr/>
          <a:lstStyle/>
          <a:p>
            <a:endParaRPr lang="en-US"/>
          </a:p>
        </p:txBody>
      </p:sp>
      <p:sp>
        <p:nvSpPr>
          <p:cNvPr id="467053" name="Rectangle 109"/>
          <p:cNvSpPr>
            <a:spLocks noChangeArrowheads="1"/>
          </p:cNvSpPr>
          <p:nvPr/>
        </p:nvSpPr>
        <p:spPr bwMode="auto">
          <a:xfrm>
            <a:off x="6218238" y="2692400"/>
            <a:ext cx="339725" cy="244475"/>
          </a:xfrm>
          <a:prstGeom prst="rect">
            <a:avLst/>
          </a:prstGeom>
          <a:noFill/>
          <a:ln w="9525">
            <a:noFill/>
            <a:miter lim="800000"/>
          </a:ln>
        </p:spPr>
        <p:txBody>
          <a:bodyPr wrap="none" lIns="0" tIns="0" rIns="0" bIns="0">
            <a:spAutoFit/>
          </a:bodyPr>
          <a:lstStyle/>
          <a:p>
            <a:r>
              <a:rPr lang="en-US" altLang="zh-CN" sz="1600">
                <a:solidFill>
                  <a:srgbClr val="FFFF00"/>
                </a:solidFill>
                <a:ea typeface="宋体" panose="02010600030101010101" pitchFamily="2" charset="-122"/>
              </a:rPr>
              <a:t>0..1</a:t>
            </a:r>
            <a:endParaRPr lang="en-US" altLang="zh-CN" sz="1600">
              <a:solidFill>
                <a:srgbClr val="FFFF00"/>
              </a:solidFill>
              <a:ea typeface="宋体" panose="02010600030101010101" pitchFamily="2" charset="-122"/>
            </a:endParaRPr>
          </a:p>
        </p:txBody>
      </p:sp>
      <p:sp>
        <p:nvSpPr>
          <p:cNvPr id="467054" name="Rectangle 110"/>
          <p:cNvSpPr>
            <a:spLocks noChangeArrowheads="1"/>
          </p:cNvSpPr>
          <p:nvPr/>
        </p:nvSpPr>
        <p:spPr bwMode="auto">
          <a:xfrm>
            <a:off x="2798763" y="3938588"/>
            <a:ext cx="1477962" cy="244475"/>
          </a:xfrm>
          <a:prstGeom prst="rect">
            <a:avLst/>
          </a:prstGeom>
          <a:noFill/>
          <a:ln w="9525">
            <a:noFill/>
            <a:miter lim="800000"/>
          </a:ln>
        </p:spPr>
        <p:txBody>
          <a:bodyPr wrap="none" lIns="0" tIns="0" rIns="0" bIns="0">
            <a:spAutoFit/>
          </a:bodyPr>
          <a:lstStyle/>
          <a:p>
            <a:r>
              <a:rPr lang="en-US" altLang="zh-CN" sz="1600">
                <a:solidFill>
                  <a:srgbClr val="FFFF00"/>
                </a:solidFill>
                <a:ea typeface="宋体" panose="02010600030101010101" pitchFamily="2" charset="-122"/>
              </a:rPr>
              <a:t>currentSchedule</a:t>
            </a:r>
            <a:endParaRPr lang="en-US" altLang="zh-CN">
              <a:solidFill>
                <a:srgbClr val="FFFF00"/>
              </a:solidFill>
              <a:ea typeface="宋体" panose="02010600030101010101" pitchFamily="2" charset="-122"/>
            </a:endParaRPr>
          </a:p>
        </p:txBody>
      </p:sp>
      <p:sp>
        <p:nvSpPr>
          <p:cNvPr id="467055" name="Rectangle 111"/>
          <p:cNvSpPr>
            <a:spLocks noChangeArrowheads="1"/>
          </p:cNvSpPr>
          <p:nvPr/>
        </p:nvSpPr>
        <p:spPr bwMode="auto">
          <a:xfrm>
            <a:off x="4357688" y="4189413"/>
            <a:ext cx="339725" cy="244475"/>
          </a:xfrm>
          <a:prstGeom prst="rect">
            <a:avLst/>
          </a:prstGeom>
          <a:noFill/>
          <a:ln w="9525">
            <a:noFill/>
            <a:miter lim="800000"/>
          </a:ln>
        </p:spPr>
        <p:txBody>
          <a:bodyPr wrap="none" lIns="0" tIns="0" rIns="0" bIns="0">
            <a:spAutoFit/>
          </a:bodyPr>
          <a:lstStyle/>
          <a:p>
            <a:r>
              <a:rPr lang="en-US" altLang="zh-CN" sz="1600">
                <a:solidFill>
                  <a:srgbClr val="FFFF00"/>
                </a:solidFill>
                <a:ea typeface="宋体" panose="02010600030101010101" pitchFamily="2" charset="-122"/>
              </a:rPr>
              <a:t>0..1</a:t>
            </a:r>
            <a:endParaRPr lang="en-US" altLang="zh-CN" sz="1600">
              <a:solidFill>
                <a:srgbClr val="FFFF00"/>
              </a:solidFill>
              <a:ea typeface="宋体" panose="02010600030101010101" pitchFamily="2" charset="-122"/>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1" name="Rectangle 11"/>
          <p:cNvSpPr>
            <a:spLocks noGrp="1" noChangeArrowheads="1"/>
          </p:cNvSpPr>
          <p:nvPr>
            <p:ph idx="1"/>
          </p:nvPr>
        </p:nvSpPr>
        <p:spPr>
          <a:noFill/>
        </p:spPr>
        <p:txBody>
          <a:bodyPr/>
          <a:lstStyle/>
          <a:p>
            <a:r>
              <a:rPr lang="en-US" altLang="zh-CN" dirty="0">
                <a:solidFill>
                  <a:schemeClr val="folHlink"/>
                </a:solidFill>
                <a:ea typeface="宋体" panose="02010600030101010101" pitchFamily="2" charset="-122"/>
              </a:rPr>
              <a:t>Supplement the Use-Case Descriptions</a:t>
            </a:r>
            <a:endParaRPr lang="en-US" altLang="zh-CN" dirty="0">
              <a:solidFill>
                <a:schemeClr val="folHlink"/>
              </a:solidFill>
              <a:ea typeface="宋体" panose="02010600030101010101" pitchFamily="2" charset="-122"/>
            </a:endParaRPr>
          </a:p>
          <a:p>
            <a:r>
              <a:rPr lang="en-US" altLang="zh-CN" dirty="0">
                <a:solidFill>
                  <a:schemeClr val="folHlink"/>
                </a:solidFill>
                <a:ea typeface="宋体" panose="02010600030101010101" pitchFamily="2" charset="-122"/>
              </a:rPr>
              <a:t>For each Use-Case Realization </a:t>
            </a:r>
            <a:endParaRPr lang="en-US" altLang="zh-CN" dirty="0">
              <a:solidFill>
                <a:schemeClr val="folHlink"/>
              </a:solidFill>
              <a:ea typeface="宋体" panose="02010600030101010101" pitchFamily="2" charset="-122"/>
            </a:endParaRPr>
          </a:p>
          <a:p>
            <a:pPr lvl="1"/>
            <a:r>
              <a:rPr lang="en-US" altLang="zh-CN" dirty="0">
                <a:solidFill>
                  <a:schemeClr val="folHlink"/>
                </a:solidFill>
                <a:ea typeface="宋体" panose="02010600030101010101" pitchFamily="2" charset="-122"/>
              </a:rPr>
              <a:t>Find Classes from Use-Case Behavior </a:t>
            </a:r>
            <a:endParaRPr lang="en-US" altLang="zh-CN" dirty="0">
              <a:solidFill>
                <a:schemeClr val="folHlink"/>
              </a:solidFill>
              <a:ea typeface="宋体" panose="02010600030101010101" pitchFamily="2" charset="-122"/>
            </a:endParaRPr>
          </a:p>
          <a:p>
            <a:pPr lvl="1"/>
            <a:r>
              <a:rPr lang="en-US" altLang="zh-CN" dirty="0">
                <a:solidFill>
                  <a:schemeClr val="folHlink"/>
                </a:solidFill>
                <a:ea typeface="宋体" panose="02010600030101010101" pitchFamily="2" charset="-122"/>
              </a:rPr>
              <a:t>Distribute Use-Case Behavior to Classes </a:t>
            </a:r>
            <a:endParaRPr lang="en-US" altLang="zh-CN" dirty="0">
              <a:solidFill>
                <a:schemeClr val="folHlink"/>
              </a:solidFill>
              <a:ea typeface="宋体" panose="02010600030101010101" pitchFamily="2" charset="-122"/>
            </a:endParaRPr>
          </a:p>
          <a:p>
            <a:r>
              <a:rPr lang="en-US" altLang="zh-CN" dirty="0">
                <a:solidFill>
                  <a:schemeClr val="folHlink"/>
                </a:solidFill>
                <a:ea typeface="宋体" panose="02010600030101010101" pitchFamily="2" charset="-122"/>
              </a:rPr>
              <a:t>For each resulting analysis class </a:t>
            </a:r>
            <a:endParaRPr lang="en-US" altLang="zh-CN" dirty="0">
              <a:solidFill>
                <a:schemeClr val="folHlink"/>
              </a:solidFill>
              <a:ea typeface="宋体" panose="02010600030101010101" pitchFamily="2" charset="-122"/>
            </a:endParaRPr>
          </a:p>
          <a:p>
            <a:pPr lvl="1"/>
            <a:r>
              <a:rPr lang="en-US" altLang="zh-CN" dirty="0">
                <a:solidFill>
                  <a:schemeClr val="folHlink"/>
                </a:solidFill>
                <a:ea typeface="宋体" panose="02010600030101010101" pitchFamily="2" charset="-122"/>
              </a:rPr>
              <a:t>Describe Responsibilities </a:t>
            </a:r>
            <a:endParaRPr lang="en-US" altLang="zh-CN" dirty="0">
              <a:solidFill>
                <a:schemeClr val="folHlink"/>
              </a:solidFill>
              <a:ea typeface="宋体" panose="02010600030101010101" pitchFamily="2" charset="-122"/>
            </a:endParaRPr>
          </a:p>
          <a:p>
            <a:pPr lvl="1"/>
            <a:r>
              <a:rPr lang="en-US" altLang="zh-CN" dirty="0">
                <a:solidFill>
                  <a:schemeClr val="folHlink"/>
                </a:solidFill>
                <a:ea typeface="宋体" panose="02010600030101010101" pitchFamily="2" charset="-122"/>
              </a:rPr>
              <a:t>Describe Attributes and Associations</a:t>
            </a:r>
            <a:r>
              <a:rPr lang="en-US" altLang="zh-CN" dirty="0">
                <a:ea typeface="宋体" panose="02010600030101010101" pitchFamily="2" charset="-122"/>
              </a:rPr>
              <a:t> </a:t>
            </a:r>
            <a:endParaRPr lang="en-US" altLang="zh-CN" dirty="0">
              <a:ea typeface="宋体" panose="02010600030101010101" pitchFamily="2" charset="-122"/>
            </a:endParaRPr>
          </a:p>
          <a:p>
            <a:pPr lvl="1"/>
            <a:r>
              <a:rPr lang="en-US" altLang="zh-CN" dirty="0">
                <a:ea typeface="宋体" panose="02010600030101010101" pitchFamily="2" charset="-122"/>
              </a:rPr>
              <a:t>Qualify Analysis Mechanisms </a:t>
            </a:r>
            <a:endParaRPr lang="en-US" altLang="zh-CN" dirty="0">
              <a:ea typeface="宋体" panose="02010600030101010101" pitchFamily="2" charset="-122"/>
            </a:endParaRPr>
          </a:p>
          <a:p>
            <a:r>
              <a:rPr lang="en-US" altLang="zh-CN" dirty="0">
                <a:solidFill>
                  <a:schemeClr val="folHlink"/>
                </a:solidFill>
                <a:ea typeface="宋体" panose="02010600030101010101" pitchFamily="2" charset="-122"/>
              </a:rPr>
              <a:t>Unify Analysis Classes</a:t>
            </a:r>
            <a:endParaRPr lang="en-US" altLang="zh-CN" dirty="0">
              <a:solidFill>
                <a:schemeClr val="folHlink"/>
              </a:solidFill>
              <a:ea typeface="宋体" panose="02010600030101010101" pitchFamily="2" charset="-122"/>
            </a:endParaRPr>
          </a:p>
          <a:p>
            <a:r>
              <a:rPr lang="en-US" altLang="zh-CN" dirty="0">
                <a:solidFill>
                  <a:schemeClr val="folHlink"/>
                </a:solidFill>
                <a:ea typeface="宋体" panose="02010600030101010101" pitchFamily="2" charset="-122"/>
              </a:rPr>
              <a:t>Checkpoints</a:t>
            </a:r>
            <a:endParaRPr lang="en-US" altLang="zh-CN" dirty="0">
              <a:solidFill>
                <a:schemeClr val="folHlink"/>
              </a:solidFill>
              <a:ea typeface="宋体" panose="02010600030101010101" pitchFamily="2" charset="-122"/>
            </a:endParaRPr>
          </a:p>
        </p:txBody>
      </p:sp>
      <p:sp>
        <p:nvSpPr>
          <p:cNvPr id="471044" name="Rectangle 4"/>
          <p:cNvSpPr>
            <a:spLocks noGrp="1" noChangeArrowheads="1"/>
          </p:cNvSpPr>
          <p:nvPr>
            <p:ph type="title"/>
          </p:nvPr>
        </p:nvSpPr>
        <p:spPr/>
        <p:txBody>
          <a:bodyPr/>
          <a:lstStyle/>
          <a:p>
            <a:r>
              <a:rPr lang="en-US" altLang="zh-CN">
                <a:ea typeface="宋体" panose="02010600030101010101" pitchFamily="2" charset="-122"/>
              </a:rPr>
              <a:t>Use-Case Analysis Steps</a:t>
            </a:r>
            <a:endParaRPr lang="en-US" altLang="zh-CN">
              <a:ea typeface="宋体" panose="02010600030101010101" pitchFamily="2" charset="-122"/>
            </a:endParaRPr>
          </a:p>
        </p:txBody>
      </p:sp>
      <p:sp>
        <p:nvSpPr>
          <p:cNvPr id="471052" name="AutoShape 12"/>
          <p:cNvSpPr>
            <a:spLocks noChangeArrowheads="1"/>
          </p:cNvSpPr>
          <p:nvPr/>
        </p:nvSpPr>
        <p:spPr bwMode="auto">
          <a:xfrm>
            <a:off x="485775" y="4393276"/>
            <a:ext cx="352425" cy="381000"/>
          </a:xfrm>
          <a:prstGeom prst="star5">
            <a:avLst/>
          </a:prstGeom>
          <a:solidFill>
            <a:srgbClr val="FFFF99"/>
          </a:solidFill>
          <a:ln w="12700">
            <a:solidFill>
              <a:schemeClr val="bg2"/>
            </a:solidFill>
            <a:miter lim="800000"/>
          </a:ln>
          <a:effectLst/>
        </p:spPr>
        <p:txBody>
          <a:bodyPr wrap="none" lIns="107950" tIns="53975" rIns="107950" bIns="53975" anchor="ctr"/>
          <a:lstStyle/>
          <a:p>
            <a:endParaRPr 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7906" name="Rectangle 2"/>
          <p:cNvSpPr>
            <a:spLocks noGrp="1" noChangeArrowheads="1"/>
          </p:cNvSpPr>
          <p:nvPr>
            <p:ph type="title"/>
          </p:nvPr>
        </p:nvSpPr>
        <p:spPr/>
        <p:txBody>
          <a:bodyPr>
            <a:normAutofit fontScale="90000"/>
          </a:bodyPr>
          <a:lstStyle/>
          <a:p>
            <a:r>
              <a:rPr lang="en-US" altLang="zh-CN">
                <a:ea typeface="宋体" panose="02010600030101010101" pitchFamily="2" charset="-122"/>
              </a:rPr>
              <a:t>Review: Why Use Analysis Mechanisms?</a:t>
            </a:r>
            <a:endParaRPr lang="en-US" altLang="zh-CN">
              <a:ea typeface="宋体" panose="02010600030101010101" pitchFamily="2" charset="-122"/>
            </a:endParaRPr>
          </a:p>
        </p:txBody>
      </p:sp>
      <p:sp>
        <p:nvSpPr>
          <p:cNvPr id="508014" name="Rectangle 110"/>
          <p:cNvSpPr>
            <a:spLocks noChangeArrowheads="1"/>
          </p:cNvSpPr>
          <p:nvPr/>
        </p:nvSpPr>
        <p:spPr bwMode="auto">
          <a:xfrm>
            <a:off x="2968625" y="5797863"/>
            <a:ext cx="7938" cy="73025"/>
          </a:xfrm>
          <a:prstGeom prst="rect">
            <a:avLst/>
          </a:prstGeom>
          <a:solidFill>
            <a:srgbClr val="000000"/>
          </a:solidFill>
          <a:ln w="9525">
            <a:noFill/>
            <a:miter lim="800000"/>
          </a:ln>
        </p:spPr>
        <p:txBody>
          <a:bodyPr/>
          <a:lstStyle/>
          <a:p>
            <a:endParaRPr lang="en-US"/>
          </a:p>
        </p:txBody>
      </p:sp>
      <p:grpSp>
        <p:nvGrpSpPr>
          <p:cNvPr id="508015" name="Group 111"/>
          <p:cNvGrpSpPr/>
          <p:nvPr/>
        </p:nvGrpSpPr>
        <p:grpSpPr bwMode="auto">
          <a:xfrm>
            <a:off x="733425" y="2681600"/>
            <a:ext cx="4300538" cy="3773488"/>
            <a:chOff x="718" y="686"/>
            <a:chExt cx="2709" cy="2377"/>
          </a:xfrm>
        </p:grpSpPr>
        <p:sp>
          <p:nvSpPr>
            <p:cNvPr id="508016" name="Freeform 112"/>
            <p:cNvSpPr/>
            <p:nvPr/>
          </p:nvSpPr>
          <p:spPr bwMode="auto">
            <a:xfrm>
              <a:off x="720" y="686"/>
              <a:ext cx="2705" cy="2377"/>
            </a:xfrm>
            <a:custGeom>
              <a:avLst/>
              <a:gdLst/>
              <a:ahLst/>
              <a:cxnLst>
                <a:cxn ang="0">
                  <a:pos x="2571" y="1509"/>
                </a:cxn>
                <a:cxn ang="0">
                  <a:pos x="2478" y="1495"/>
                </a:cxn>
                <a:cxn ang="0">
                  <a:pos x="2494" y="1391"/>
                </a:cxn>
                <a:cxn ang="0">
                  <a:pos x="2476" y="1245"/>
                </a:cxn>
                <a:cxn ang="0">
                  <a:pos x="2464" y="1021"/>
                </a:cxn>
                <a:cxn ang="0">
                  <a:pos x="2453" y="704"/>
                </a:cxn>
                <a:cxn ang="0">
                  <a:pos x="2381" y="620"/>
                </a:cxn>
                <a:cxn ang="0">
                  <a:pos x="2323" y="581"/>
                </a:cxn>
                <a:cxn ang="0">
                  <a:pos x="2330" y="440"/>
                </a:cxn>
                <a:cxn ang="0">
                  <a:pos x="2245" y="194"/>
                </a:cxn>
                <a:cxn ang="0">
                  <a:pos x="2133" y="153"/>
                </a:cxn>
                <a:cxn ang="0">
                  <a:pos x="1971" y="280"/>
                </a:cxn>
                <a:cxn ang="0">
                  <a:pos x="1888" y="470"/>
                </a:cxn>
                <a:cxn ang="0">
                  <a:pos x="1863" y="562"/>
                </a:cxn>
                <a:cxn ang="0">
                  <a:pos x="1752" y="623"/>
                </a:cxn>
                <a:cxn ang="0">
                  <a:pos x="1735" y="794"/>
                </a:cxn>
                <a:cxn ang="0">
                  <a:pos x="1742" y="910"/>
                </a:cxn>
                <a:cxn ang="0">
                  <a:pos x="1719" y="1023"/>
                </a:cxn>
                <a:cxn ang="0">
                  <a:pos x="1698" y="1044"/>
                </a:cxn>
                <a:cxn ang="0">
                  <a:pos x="1691" y="1078"/>
                </a:cxn>
                <a:cxn ang="0">
                  <a:pos x="1685" y="1099"/>
                </a:cxn>
                <a:cxn ang="0">
                  <a:pos x="1291" y="1116"/>
                </a:cxn>
                <a:cxn ang="0">
                  <a:pos x="1287" y="1555"/>
                </a:cxn>
                <a:cxn ang="0">
                  <a:pos x="1328" y="1590"/>
                </a:cxn>
                <a:cxn ang="0">
                  <a:pos x="1321" y="1766"/>
                </a:cxn>
                <a:cxn ang="0">
                  <a:pos x="1134" y="1801"/>
                </a:cxn>
                <a:cxn ang="0">
                  <a:pos x="1076" y="1724"/>
                </a:cxn>
                <a:cxn ang="0">
                  <a:pos x="1053" y="1676"/>
                </a:cxn>
                <a:cxn ang="0">
                  <a:pos x="1025" y="1562"/>
                </a:cxn>
                <a:cxn ang="0">
                  <a:pos x="1030" y="1530"/>
                </a:cxn>
                <a:cxn ang="0">
                  <a:pos x="997" y="1460"/>
                </a:cxn>
                <a:cxn ang="0">
                  <a:pos x="1020" y="1379"/>
                </a:cxn>
                <a:cxn ang="0">
                  <a:pos x="1053" y="1370"/>
                </a:cxn>
                <a:cxn ang="0">
                  <a:pos x="1020" y="1224"/>
                </a:cxn>
                <a:cxn ang="0">
                  <a:pos x="953" y="951"/>
                </a:cxn>
                <a:cxn ang="0">
                  <a:pos x="956" y="905"/>
                </a:cxn>
                <a:cxn ang="0">
                  <a:pos x="946" y="854"/>
                </a:cxn>
                <a:cxn ang="0">
                  <a:pos x="939" y="794"/>
                </a:cxn>
                <a:cxn ang="0">
                  <a:pos x="919" y="673"/>
                </a:cxn>
                <a:cxn ang="0">
                  <a:pos x="847" y="567"/>
                </a:cxn>
                <a:cxn ang="0">
                  <a:pos x="884" y="521"/>
                </a:cxn>
                <a:cxn ang="0">
                  <a:pos x="953" y="484"/>
                </a:cxn>
                <a:cxn ang="0">
                  <a:pos x="1039" y="324"/>
                </a:cxn>
                <a:cxn ang="0">
                  <a:pos x="1078" y="254"/>
                </a:cxn>
                <a:cxn ang="0">
                  <a:pos x="1145" y="194"/>
                </a:cxn>
                <a:cxn ang="0">
                  <a:pos x="1125" y="171"/>
                </a:cxn>
                <a:cxn ang="0">
                  <a:pos x="1125" y="97"/>
                </a:cxn>
                <a:cxn ang="0">
                  <a:pos x="986" y="18"/>
                </a:cxn>
                <a:cxn ang="0">
                  <a:pos x="905" y="11"/>
                </a:cxn>
                <a:cxn ang="0">
                  <a:pos x="747" y="18"/>
                </a:cxn>
                <a:cxn ang="0">
                  <a:pos x="634" y="201"/>
                </a:cxn>
                <a:cxn ang="0">
                  <a:pos x="650" y="373"/>
                </a:cxn>
                <a:cxn ang="0">
                  <a:pos x="641" y="382"/>
                </a:cxn>
                <a:cxn ang="0">
                  <a:pos x="590" y="428"/>
                </a:cxn>
                <a:cxn ang="0">
                  <a:pos x="504" y="484"/>
                </a:cxn>
                <a:cxn ang="0">
                  <a:pos x="386" y="546"/>
                </a:cxn>
                <a:cxn ang="0">
                  <a:pos x="345" y="590"/>
                </a:cxn>
                <a:cxn ang="0">
                  <a:pos x="294" y="722"/>
                </a:cxn>
                <a:cxn ang="0">
                  <a:pos x="206" y="861"/>
                </a:cxn>
                <a:cxn ang="0">
                  <a:pos x="183" y="916"/>
                </a:cxn>
                <a:cxn ang="0">
                  <a:pos x="160" y="967"/>
                </a:cxn>
                <a:cxn ang="0">
                  <a:pos x="143" y="1074"/>
                </a:cxn>
                <a:cxn ang="0">
                  <a:pos x="197" y="1127"/>
                </a:cxn>
              </a:cxnLst>
              <a:rect l="0" t="0" r="r" b="b"/>
              <a:pathLst>
                <a:path w="2705" h="2377">
                  <a:moveTo>
                    <a:pt x="2705" y="1562"/>
                  </a:moveTo>
                  <a:lnTo>
                    <a:pt x="2617" y="1560"/>
                  </a:lnTo>
                  <a:lnTo>
                    <a:pt x="2617" y="1551"/>
                  </a:lnTo>
                  <a:lnTo>
                    <a:pt x="2617" y="1546"/>
                  </a:lnTo>
                  <a:lnTo>
                    <a:pt x="2615" y="1541"/>
                  </a:lnTo>
                  <a:lnTo>
                    <a:pt x="2610" y="1539"/>
                  </a:lnTo>
                  <a:lnTo>
                    <a:pt x="2603" y="1537"/>
                  </a:lnTo>
                  <a:lnTo>
                    <a:pt x="2599" y="1532"/>
                  </a:lnTo>
                  <a:lnTo>
                    <a:pt x="2589" y="1523"/>
                  </a:lnTo>
                  <a:lnTo>
                    <a:pt x="2580" y="1511"/>
                  </a:lnTo>
                  <a:lnTo>
                    <a:pt x="2571" y="1509"/>
                  </a:lnTo>
                  <a:lnTo>
                    <a:pt x="2562" y="1509"/>
                  </a:lnTo>
                  <a:lnTo>
                    <a:pt x="2552" y="1511"/>
                  </a:lnTo>
                  <a:lnTo>
                    <a:pt x="2543" y="1511"/>
                  </a:lnTo>
                  <a:lnTo>
                    <a:pt x="2531" y="1514"/>
                  </a:lnTo>
                  <a:lnTo>
                    <a:pt x="2520" y="1516"/>
                  </a:lnTo>
                  <a:lnTo>
                    <a:pt x="2504" y="1516"/>
                  </a:lnTo>
                  <a:lnTo>
                    <a:pt x="2485" y="1516"/>
                  </a:lnTo>
                  <a:lnTo>
                    <a:pt x="2485" y="1511"/>
                  </a:lnTo>
                  <a:lnTo>
                    <a:pt x="2483" y="1507"/>
                  </a:lnTo>
                  <a:lnTo>
                    <a:pt x="2481" y="1502"/>
                  </a:lnTo>
                  <a:lnTo>
                    <a:pt x="2478" y="1495"/>
                  </a:lnTo>
                  <a:lnTo>
                    <a:pt x="2476" y="1488"/>
                  </a:lnTo>
                  <a:lnTo>
                    <a:pt x="2471" y="1479"/>
                  </a:lnTo>
                  <a:lnTo>
                    <a:pt x="2471" y="1470"/>
                  </a:lnTo>
                  <a:lnTo>
                    <a:pt x="2469" y="1458"/>
                  </a:lnTo>
                  <a:lnTo>
                    <a:pt x="2474" y="1451"/>
                  </a:lnTo>
                  <a:lnTo>
                    <a:pt x="2481" y="1444"/>
                  </a:lnTo>
                  <a:lnTo>
                    <a:pt x="2485" y="1437"/>
                  </a:lnTo>
                  <a:lnTo>
                    <a:pt x="2487" y="1430"/>
                  </a:lnTo>
                  <a:lnTo>
                    <a:pt x="2492" y="1421"/>
                  </a:lnTo>
                  <a:lnTo>
                    <a:pt x="2494" y="1407"/>
                  </a:lnTo>
                  <a:lnTo>
                    <a:pt x="2494" y="1391"/>
                  </a:lnTo>
                  <a:lnTo>
                    <a:pt x="2494" y="1370"/>
                  </a:lnTo>
                  <a:lnTo>
                    <a:pt x="2494" y="1342"/>
                  </a:lnTo>
                  <a:lnTo>
                    <a:pt x="2497" y="1322"/>
                  </a:lnTo>
                  <a:lnTo>
                    <a:pt x="2497" y="1305"/>
                  </a:lnTo>
                  <a:lnTo>
                    <a:pt x="2494" y="1291"/>
                  </a:lnTo>
                  <a:lnTo>
                    <a:pt x="2492" y="1282"/>
                  </a:lnTo>
                  <a:lnTo>
                    <a:pt x="2490" y="1273"/>
                  </a:lnTo>
                  <a:lnTo>
                    <a:pt x="2487" y="1266"/>
                  </a:lnTo>
                  <a:lnTo>
                    <a:pt x="2483" y="1259"/>
                  </a:lnTo>
                  <a:lnTo>
                    <a:pt x="2478" y="1252"/>
                  </a:lnTo>
                  <a:lnTo>
                    <a:pt x="2476" y="1245"/>
                  </a:lnTo>
                  <a:lnTo>
                    <a:pt x="2471" y="1238"/>
                  </a:lnTo>
                  <a:lnTo>
                    <a:pt x="2467" y="1234"/>
                  </a:lnTo>
                  <a:lnTo>
                    <a:pt x="2464" y="1227"/>
                  </a:lnTo>
                  <a:lnTo>
                    <a:pt x="2462" y="1222"/>
                  </a:lnTo>
                  <a:lnTo>
                    <a:pt x="2460" y="1217"/>
                  </a:lnTo>
                  <a:lnTo>
                    <a:pt x="2457" y="1215"/>
                  </a:lnTo>
                  <a:lnTo>
                    <a:pt x="2460" y="1176"/>
                  </a:lnTo>
                  <a:lnTo>
                    <a:pt x="2460" y="1139"/>
                  </a:lnTo>
                  <a:lnTo>
                    <a:pt x="2462" y="1099"/>
                  </a:lnTo>
                  <a:lnTo>
                    <a:pt x="2464" y="1060"/>
                  </a:lnTo>
                  <a:lnTo>
                    <a:pt x="2464" y="1021"/>
                  </a:lnTo>
                  <a:lnTo>
                    <a:pt x="2464" y="981"/>
                  </a:lnTo>
                  <a:lnTo>
                    <a:pt x="2462" y="944"/>
                  </a:lnTo>
                  <a:lnTo>
                    <a:pt x="2457" y="907"/>
                  </a:lnTo>
                  <a:lnTo>
                    <a:pt x="2455" y="877"/>
                  </a:lnTo>
                  <a:lnTo>
                    <a:pt x="2453" y="852"/>
                  </a:lnTo>
                  <a:lnTo>
                    <a:pt x="2450" y="829"/>
                  </a:lnTo>
                  <a:lnTo>
                    <a:pt x="2450" y="805"/>
                  </a:lnTo>
                  <a:lnTo>
                    <a:pt x="2450" y="780"/>
                  </a:lnTo>
                  <a:lnTo>
                    <a:pt x="2453" y="757"/>
                  </a:lnTo>
                  <a:lnTo>
                    <a:pt x="2453" y="731"/>
                  </a:lnTo>
                  <a:lnTo>
                    <a:pt x="2453" y="704"/>
                  </a:lnTo>
                  <a:lnTo>
                    <a:pt x="2446" y="690"/>
                  </a:lnTo>
                  <a:lnTo>
                    <a:pt x="2439" y="676"/>
                  </a:lnTo>
                  <a:lnTo>
                    <a:pt x="2432" y="657"/>
                  </a:lnTo>
                  <a:lnTo>
                    <a:pt x="2425" y="641"/>
                  </a:lnTo>
                  <a:lnTo>
                    <a:pt x="2420" y="634"/>
                  </a:lnTo>
                  <a:lnTo>
                    <a:pt x="2416" y="627"/>
                  </a:lnTo>
                  <a:lnTo>
                    <a:pt x="2409" y="623"/>
                  </a:lnTo>
                  <a:lnTo>
                    <a:pt x="2404" y="618"/>
                  </a:lnTo>
                  <a:lnTo>
                    <a:pt x="2397" y="618"/>
                  </a:lnTo>
                  <a:lnTo>
                    <a:pt x="2388" y="618"/>
                  </a:lnTo>
                  <a:lnTo>
                    <a:pt x="2381" y="620"/>
                  </a:lnTo>
                  <a:lnTo>
                    <a:pt x="2369" y="625"/>
                  </a:lnTo>
                  <a:lnTo>
                    <a:pt x="2365" y="618"/>
                  </a:lnTo>
                  <a:lnTo>
                    <a:pt x="2360" y="613"/>
                  </a:lnTo>
                  <a:lnTo>
                    <a:pt x="2353" y="609"/>
                  </a:lnTo>
                  <a:lnTo>
                    <a:pt x="2346" y="602"/>
                  </a:lnTo>
                  <a:lnTo>
                    <a:pt x="2337" y="597"/>
                  </a:lnTo>
                  <a:lnTo>
                    <a:pt x="2330" y="592"/>
                  </a:lnTo>
                  <a:lnTo>
                    <a:pt x="2323" y="588"/>
                  </a:lnTo>
                  <a:lnTo>
                    <a:pt x="2316" y="585"/>
                  </a:lnTo>
                  <a:lnTo>
                    <a:pt x="2321" y="583"/>
                  </a:lnTo>
                  <a:lnTo>
                    <a:pt x="2323" y="581"/>
                  </a:lnTo>
                  <a:lnTo>
                    <a:pt x="2326" y="576"/>
                  </a:lnTo>
                  <a:lnTo>
                    <a:pt x="2326" y="572"/>
                  </a:lnTo>
                  <a:lnTo>
                    <a:pt x="2328" y="558"/>
                  </a:lnTo>
                  <a:lnTo>
                    <a:pt x="2326" y="539"/>
                  </a:lnTo>
                  <a:lnTo>
                    <a:pt x="2326" y="523"/>
                  </a:lnTo>
                  <a:lnTo>
                    <a:pt x="2323" y="507"/>
                  </a:lnTo>
                  <a:lnTo>
                    <a:pt x="2323" y="493"/>
                  </a:lnTo>
                  <a:lnTo>
                    <a:pt x="2326" y="486"/>
                  </a:lnTo>
                  <a:lnTo>
                    <a:pt x="2328" y="470"/>
                  </a:lnTo>
                  <a:lnTo>
                    <a:pt x="2330" y="454"/>
                  </a:lnTo>
                  <a:lnTo>
                    <a:pt x="2330" y="440"/>
                  </a:lnTo>
                  <a:lnTo>
                    <a:pt x="2330" y="426"/>
                  </a:lnTo>
                  <a:lnTo>
                    <a:pt x="2328" y="414"/>
                  </a:lnTo>
                  <a:lnTo>
                    <a:pt x="2323" y="400"/>
                  </a:lnTo>
                  <a:lnTo>
                    <a:pt x="2319" y="389"/>
                  </a:lnTo>
                  <a:lnTo>
                    <a:pt x="2312" y="379"/>
                  </a:lnTo>
                  <a:lnTo>
                    <a:pt x="2307" y="336"/>
                  </a:lnTo>
                  <a:lnTo>
                    <a:pt x="2298" y="296"/>
                  </a:lnTo>
                  <a:lnTo>
                    <a:pt x="2288" y="261"/>
                  </a:lnTo>
                  <a:lnTo>
                    <a:pt x="2275" y="231"/>
                  </a:lnTo>
                  <a:lnTo>
                    <a:pt x="2258" y="208"/>
                  </a:lnTo>
                  <a:lnTo>
                    <a:pt x="2245" y="194"/>
                  </a:lnTo>
                  <a:lnTo>
                    <a:pt x="2235" y="190"/>
                  </a:lnTo>
                  <a:lnTo>
                    <a:pt x="2228" y="185"/>
                  </a:lnTo>
                  <a:lnTo>
                    <a:pt x="2221" y="185"/>
                  </a:lnTo>
                  <a:lnTo>
                    <a:pt x="2214" y="187"/>
                  </a:lnTo>
                  <a:lnTo>
                    <a:pt x="2212" y="176"/>
                  </a:lnTo>
                  <a:lnTo>
                    <a:pt x="2205" y="167"/>
                  </a:lnTo>
                  <a:lnTo>
                    <a:pt x="2196" y="160"/>
                  </a:lnTo>
                  <a:lnTo>
                    <a:pt x="2182" y="155"/>
                  </a:lnTo>
                  <a:lnTo>
                    <a:pt x="2168" y="153"/>
                  </a:lnTo>
                  <a:lnTo>
                    <a:pt x="2152" y="153"/>
                  </a:lnTo>
                  <a:lnTo>
                    <a:pt x="2133" y="153"/>
                  </a:lnTo>
                  <a:lnTo>
                    <a:pt x="2115" y="157"/>
                  </a:lnTo>
                  <a:lnTo>
                    <a:pt x="2096" y="162"/>
                  </a:lnTo>
                  <a:lnTo>
                    <a:pt x="2078" y="167"/>
                  </a:lnTo>
                  <a:lnTo>
                    <a:pt x="2059" y="176"/>
                  </a:lnTo>
                  <a:lnTo>
                    <a:pt x="2043" y="185"/>
                  </a:lnTo>
                  <a:lnTo>
                    <a:pt x="2027" y="197"/>
                  </a:lnTo>
                  <a:lnTo>
                    <a:pt x="2015" y="208"/>
                  </a:lnTo>
                  <a:lnTo>
                    <a:pt x="2006" y="222"/>
                  </a:lnTo>
                  <a:lnTo>
                    <a:pt x="1999" y="238"/>
                  </a:lnTo>
                  <a:lnTo>
                    <a:pt x="1988" y="259"/>
                  </a:lnTo>
                  <a:lnTo>
                    <a:pt x="1971" y="280"/>
                  </a:lnTo>
                  <a:lnTo>
                    <a:pt x="1955" y="303"/>
                  </a:lnTo>
                  <a:lnTo>
                    <a:pt x="1937" y="326"/>
                  </a:lnTo>
                  <a:lnTo>
                    <a:pt x="1921" y="352"/>
                  </a:lnTo>
                  <a:lnTo>
                    <a:pt x="1909" y="379"/>
                  </a:lnTo>
                  <a:lnTo>
                    <a:pt x="1902" y="396"/>
                  </a:lnTo>
                  <a:lnTo>
                    <a:pt x="1897" y="412"/>
                  </a:lnTo>
                  <a:lnTo>
                    <a:pt x="1895" y="428"/>
                  </a:lnTo>
                  <a:lnTo>
                    <a:pt x="1895" y="447"/>
                  </a:lnTo>
                  <a:lnTo>
                    <a:pt x="1893" y="456"/>
                  </a:lnTo>
                  <a:lnTo>
                    <a:pt x="1890" y="465"/>
                  </a:lnTo>
                  <a:lnTo>
                    <a:pt x="1888" y="470"/>
                  </a:lnTo>
                  <a:lnTo>
                    <a:pt x="1886" y="474"/>
                  </a:lnTo>
                  <a:lnTo>
                    <a:pt x="1884" y="479"/>
                  </a:lnTo>
                  <a:lnTo>
                    <a:pt x="1884" y="484"/>
                  </a:lnTo>
                  <a:lnTo>
                    <a:pt x="1884" y="491"/>
                  </a:lnTo>
                  <a:lnTo>
                    <a:pt x="1886" y="498"/>
                  </a:lnTo>
                  <a:lnTo>
                    <a:pt x="1879" y="509"/>
                  </a:lnTo>
                  <a:lnTo>
                    <a:pt x="1874" y="518"/>
                  </a:lnTo>
                  <a:lnTo>
                    <a:pt x="1872" y="530"/>
                  </a:lnTo>
                  <a:lnTo>
                    <a:pt x="1870" y="539"/>
                  </a:lnTo>
                  <a:lnTo>
                    <a:pt x="1867" y="551"/>
                  </a:lnTo>
                  <a:lnTo>
                    <a:pt x="1863" y="562"/>
                  </a:lnTo>
                  <a:lnTo>
                    <a:pt x="1858" y="572"/>
                  </a:lnTo>
                  <a:lnTo>
                    <a:pt x="1851" y="583"/>
                  </a:lnTo>
                  <a:lnTo>
                    <a:pt x="1835" y="585"/>
                  </a:lnTo>
                  <a:lnTo>
                    <a:pt x="1821" y="590"/>
                  </a:lnTo>
                  <a:lnTo>
                    <a:pt x="1807" y="595"/>
                  </a:lnTo>
                  <a:lnTo>
                    <a:pt x="1796" y="597"/>
                  </a:lnTo>
                  <a:lnTo>
                    <a:pt x="1784" y="602"/>
                  </a:lnTo>
                  <a:lnTo>
                    <a:pt x="1772" y="606"/>
                  </a:lnTo>
                  <a:lnTo>
                    <a:pt x="1766" y="609"/>
                  </a:lnTo>
                  <a:lnTo>
                    <a:pt x="1759" y="613"/>
                  </a:lnTo>
                  <a:lnTo>
                    <a:pt x="1752" y="623"/>
                  </a:lnTo>
                  <a:lnTo>
                    <a:pt x="1745" y="632"/>
                  </a:lnTo>
                  <a:lnTo>
                    <a:pt x="1740" y="643"/>
                  </a:lnTo>
                  <a:lnTo>
                    <a:pt x="1738" y="655"/>
                  </a:lnTo>
                  <a:lnTo>
                    <a:pt x="1733" y="678"/>
                  </a:lnTo>
                  <a:lnTo>
                    <a:pt x="1733" y="699"/>
                  </a:lnTo>
                  <a:lnTo>
                    <a:pt x="1735" y="722"/>
                  </a:lnTo>
                  <a:lnTo>
                    <a:pt x="1738" y="745"/>
                  </a:lnTo>
                  <a:lnTo>
                    <a:pt x="1740" y="766"/>
                  </a:lnTo>
                  <a:lnTo>
                    <a:pt x="1740" y="785"/>
                  </a:lnTo>
                  <a:lnTo>
                    <a:pt x="1738" y="789"/>
                  </a:lnTo>
                  <a:lnTo>
                    <a:pt x="1735" y="794"/>
                  </a:lnTo>
                  <a:lnTo>
                    <a:pt x="1735" y="796"/>
                  </a:lnTo>
                  <a:lnTo>
                    <a:pt x="1733" y="801"/>
                  </a:lnTo>
                  <a:lnTo>
                    <a:pt x="1733" y="805"/>
                  </a:lnTo>
                  <a:lnTo>
                    <a:pt x="1733" y="810"/>
                  </a:lnTo>
                  <a:lnTo>
                    <a:pt x="1733" y="817"/>
                  </a:lnTo>
                  <a:lnTo>
                    <a:pt x="1735" y="826"/>
                  </a:lnTo>
                  <a:lnTo>
                    <a:pt x="1735" y="840"/>
                  </a:lnTo>
                  <a:lnTo>
                    <a:pt x="1738" y="854"/>
                  </a:lnTo>
                  <a:lnTo>
                    <a:pt x="1740" y="872"/>
                  </a:lnTo>
                  <a:lnTo>
                    <a:pt x="1740" y="891"/>
                  </a:lnTo>
                  <a:lnTo>
                    <a:pt x="1742" y="910"/>
                  </a:lnTo>
                  <a:lnTo>
                    <a:pt x="1745" y="928"/>
                  </a:lnTo>
                  <a:lnTo>
                    <a:pt x="1747" y="944"/>
                  </a:lnTo>
                  <a:lnTo>
                    <a:pt x="1747" y="960"/>
                  </a:lnTo>
                  <a:lnTo>
                    <a:pt x="1740" y="997"/>
                  </a:lnTo>
                  <a:lnTo>
                    <a:pt x="1733" y="1000"/>
                  </a:lnTo>
                  <a:lnTo>
                    <a:pt x="1726" y="1002"/>
                  </a:lnTo>
                  <a:lnTo>
                    <a:pt x="1724" y="1004"/>
                  </a:lnTo>
                  <a:lnTo>
                    <a:pt x="1722" y="1009"/>
                  </a:lnTo>
                  <a:lnTo>
                    <a:pt x="1722" y="1011"/>
                  </a:lnTo>
                  <a:lnTo>
                    <a:pt x="1719" y="1016"/>
                  </a:lnTo>
                  <a:lnTo>
                    <a:pt x="1719" y="1023"/>
                  </a:lnTo>
                  <a:lnTo>
                    <a:pt x="1719" y="1028"/>
                  </a:lnTo>
                  <a:lnTo>
                    <a:pt x="1717" y="1028"/>
                  </a:lnTo>
                  <a:lnTo>
                    <a:pt x="1715" y="1030"/>
                  </a:lnTo>
                  <a:lnTo>
                    <a:pt x="1712" y="1030"/>
                  </a:lnTo>
                  <a:lnTo>
                    <a:pt x="1710" y="1032"/>
                  </a:lnTo>
                  <a:lnTo>
                    <a:pt x="1708" y="1032"/>
                  </a:lnTo>
                  <a:lnTo>
                    <a:pt x="1705" y="1035"/>
                  </a:lnTo>
                  <a:lnTo>
                    <a:pt x="1703" y="1037"/>
                  </a:lnTo>
                  <a:lnTo>
                    <a:pt x="1701" y="1039"/>
                  </a:lnTo>
                  <a:lnTo>
                    <a:pt x="1698" y="1041"/>
                  </a:lnTo>
                  <a:lnTo>
                    <a:pt x="1698" y="1044"/>
                  </a:lnTo>
                  <a:lnTo>
                    <a:pt x="1698" y="1046"/>
                  </a:lnTo>
                  <a:lnTo>
                    <a:pt x="1696" y="1051"/>
                  </a:lnTo>
                  <a:lnTo>
                    <a:pt x="1698" y="1055"/>
                  </a:lnTo>
                  <a:lnTo>
                    <a:pt x="1698" y="1058"/>
                  </a:lnTo>
                  <a:lnTo>
                    <a:pt x="1701" y="1060"/>
                  </a:lnTo>
                  <a:lnTo>
                    <a:pt x="1703" y="1062"/>
                  </a:lnTo>
                  <a:lnTo>
                    <a:pt x="1701" y="1065"/>
                  </a:lnTo>
                  <a:lnTo>
                    <a:pt x="1696" y="1067"/>
                  </a:lnTo>
                  <a:lnTo>
                    <a:pt x="1694" y="1069"/>
                  </a:lnTo>
                  <a:lnTo>
                    <a:pt x="1694" y="1074"/>
                  </a:lnTo>
                  <a:lnTo>
                    <a:pt x="1691" y="1078"/>
                  </a:lnTo>
                  <a:lnTo>
                    <a:pt x="1691" y="1081"/>
                  </a:lnTo>
                  <a:lnTo>
                    <a:pt x="1691" y="1085"/>
                  </a:lnTo>
                  <a:lnTo>
                    <a:pt x="1691" y="1088"/>
                  </a:lnTo>
                  <a:lnTo>
                    <a:pt x="1691" y="1090"/>
                  </a:lnTo>
                  <a:lnTo>
                    <a:pt x="1689" y="1092"/>
                  </a:lnTo>
                  <a:lnTo>
                    <a:pt x="1689" y="1092"/>
                  </a:lnTo>
                  <a:lnTo>
                    <a:pt x="1687" y="1095"/>
                  </a:lnTo>
                  <a:lnTo>
                    <a:pt x="1687" y="1097"/>
                  </a:lnTo>
                  <a:lnTo>
                    <a:pt x="1685" y="1097"/>
                  </a:lnTo>
                  <a:lnTo>
                    <a:pt x="1685" y="1099"/>
                  </a:lnTo>
                  <a:lnTo>
                    <a:pt x="1685" y="1099"/>
                  </a:lnTo>
                  <a:lnTo>
                    <a:pt x="1685" y="1102"/>
                  </a:lnTo>
                  <a:lnTo>
                    <a:pt x="1685" y="1102"/>
                  </a:lnTo>
                  <a:lnTo>
                    <a:pt x="1685" y="1104"/>
                  </a:lnTo>
                  <a:lnTo>
                    <a:pt x="1687" y="1104"/>
                  </a:lnTo>
                  <a:lnTo>
                    <a:pt x="1687" y="1106"/>
                  </a:lnTo>
                  <a:lnTo>
                    <a:pt x="1687" y="1106"/>
                  </a:lnTo>
                  <a:lnTo>
                    <a:pt x="1689" y="1106"/>
                  </a:lnTo>
                  <a:lnTo>
                    <a:pt x="1689" y="1109"/>
                  </a:lnTo>
                  <a:lnTo>
                    <a:pt x="1300" y="1113"/>
                  </a:lnTo>
                  <a:lnTo>
                    <a:pt x="1296" y="1113"/>
                  </a:lnTo>
                  <a:lnTo>
                    <a:pt x="1291" y="1116"/>
                  </a:lnTo>
                  <a:lnTo>
                    <a:pt x="1287" y="1118"/>
                  </a:lnTo>
                  <a:lnTo>
                    <a:pt x="1282" y="1122"/>
                  </a:lnTo>
                  <a:lnTo>
                    <a:pt x="1277" y="1127"/>
                  </a:lnTo>
                  <a:lnTo>
                    <a:pt x="1275" y="1136"/>
                  </a:lnTo>
                  <a:lnTo>
                    <a:pt x="1270" y="1148"/>
                  </a:lnTo>
                  <a:lnTo>
                    <a:pt x="1270" y="1164"/>
                  </a:lnTo>
                  <a:lnTo>
                    <a:pt x="1275" y="1528"/>
                  </a:lnTo>
                  <a:lnTo>
                    <a:pt x="1277" y="1537"/>
                  </a:lnTo>
                  <a:lnTo>
                    <a:pt x="1280" y="1544"/>
                  </a:lnTo>
                  <a:lnTo>
                    <a:pt x="1282" y="1551"/>
                  </a:lnTo>
                  <a:lnTo>
                    <a:pt x="1287" y="1555"/>
                  </a:lnTo>
                  <a:lnTo>
                    <a:pt x="1291" y="1558"/>
                  </a:lnTo>
                  <a:lnTo>
                    <a:pt x="1296" y="1562"/>
                  </a:lnTo>
                  <a:lnTo>
                    <a:pt x="1300" y="1562"/>
                  </a:lnTo>
                  <a:lnTo>
                    <a:pt x="1305" y="1562"/>
                  </a:lnTo>
                  <a:lnTo>
                    <a:pt x="1324" y="1562"/>
                  </a:lnTo>
                  <a:lnTo>
                    <a:pt x="1324" y="1567"/>
                  </a:lnTo>
                  <a:lnTo>
                    <a:pt x="1326" y="1572"/>
                  </a:lnTo>
                  <a:lnTo>
                    <a:pt x="1326" y="1576"/>
                  </a:lnTo>
                  <a:lnTo>
                    <a:pt x="1326" y="1581"/>
                  </a:lnTo>
                  <a:lnTo>
                    <a:pt x="1326" y="1585"/>
                  </a:lnTo>
                  <a:lnTo>
                    <a:pt x="1328" y="1590"/>
                  </a:lnTo>
                  <a:lnTo>
                    <a:pt x="1328" y="1595"/>
                  </a:lnTo>
                  <a:lnTo>
                    <a:pt x="1328" y="1599"/>
                  </a:lnTo>
                  <a:lnTo>
                    <a:pt x="1326" y="1599"/>
                  </a:lnTo>
                  <a:lnTo>
                    <a:pt x="1324" y="1602"/>
                  </a:lnTo>
                  <a:lnTo>
                    <a:pt x="1324" y="1602"/>
                  </a:lnTo>
                  <a:lnTo>
                    <a:pt x="1321" y="1604"/>
                  </a:lnTo>
                  <a:lnTo>
                    <a:pt x="1321" y="1606"/>
                  </a:lnTo>
                  <a:lnTo>
                    <a:pt x="1321" y="1609"/>
                  </a:lnTo>
                  <a:lnTo>
                    <a:pt x="1321" y="1611"/>
                  </a:lnTo>
                  <a:lnTo>
                    <a:pt x="1321" y="1613"/>
                  </a:lnTo>
                  <a:lnTo>
                    <a:pt x="1321" y="1766"/>
                  </a:lnTo>
                  <a:lnTo>
                    <a:pt x="1321" y="1766"/>
                  </a:lnTo>
                  <a:lnTo>
                    <a:pt x="1319" y="1766"/>
                  </a:lnTo>
                  <a:lnTo>
                    <a:pt x="1319" y="1766"/>
                  </a:lnTo>
                  <a:lnTo>
                    <a:pt x="1317" y="1766"/>
                  </a:lnTo>
                  <a:lnTo>
                    <a:pt x="1317" y="1766"/>
                  </a:lnTo>
                  <a:lnTo>
                    <a:pt x="1314" y="1766"/>
                  </a:lnTo>
                  <a:lnTo>
                    <a:pt x="1312" y="1768"/>
                  </a:lnTo>
                  <a:lnTo>
                    <a:pt x="1310" y="1768"/>
                  </a:lnTo>
                  <a:lnTo>
                    <a:pt x="1208" y="1838"/>
                  </a:lnTo>
                  <a:lnTo>
                    <a:pt x="1141" y="1852"/>
                  </a:lnTo>
                  <a:lnTo>
                    <a:pt x="1134" y="1801"/>
                  </a:lnTo>
                  <a:lnTo>
                    <a:pt x="1129" y="1794"/>
                  </a:lnTo>
                  <a:lnTo>
                    <a:pt x="1125" y="1787"/>
                  </a:lnTo>
                  <a:lnTo>
                    <a:pt x="1120" y="1780"/>
                  </a:lnTo>
                  <a:lnTo>
                    <a:pt x="1115" y="1773"/>
                  </a:lnTo>
                  <a:lnTo>
                    <a:pt x="1111" y="1766"/>
                  </a:lnTo>
                  <a:lnTo>
                    <a:pt x="1106" y="1759"/>
                  </a:lnTo>
                  <a:lnTo>
                    <a:pt x="1101" y="1752"/>
                  </a:lnTo>
                  <a:lnTo>
                    <a:pt x="1094" y="1743"/>
                  </a:lnTo>
                  <a:lnTo>
                    <a:pt x="1088" y="1736"/>
                  </a:lnTo>
                  <a:lnTo>
                    <a:pt x="1083" y="1731"/>
                  </a:lnTo>
                  <a:lnTo>
                    <a:pt x="1076" y="1724"/>
                  </a:lnTo>
                  <a:lnTo>
                    <a:pt x="1071" y="1720"/>
                  </a:lnTo>
                  <a:lnTo>
                    <a:pt x="1067" y="1713"/>
                  </a:lnTo>
                  <a:lnTo>
                    <a:pt x="1062" y="1708"/>
                  </a:lnTo>
                  <a:lnTo>
                    <a:pt x="1055" y="1699"/>
                  </a:lnTo>
                  <a:lnTo>
                    <a:pt x="1048" y="1690"/>
                  </a:lnTo>
                  <a:lnTo>
                    <a:pt x="1048" y="1687"/>
                  </a:lnTo>
                  <a:lnTo>
                    <a:pt x="1051" y="1685"/>
                  </a:lnTo>
                  <a:lnTo>
                    <a:pt x="1051" y="1683"/>
                  </a:lnTo>
                  <a:lnTo>
                    <a:pt x="1053" y="1680"/>
                  </a:lnTo>
                  <a:lnTo>
                    <a:pt x="1053" y="1678"/>
                  </a:lnTo>
                  <a:lnTo>
                    <a:pt x="1053" y="1676"/>
                  </a:lnTo>
                  <a:lnTo>
                    <a:pt x="1053" y="1673"/>
                  </a:lnTo>
                  <a:lnTo>
                    <a:pt x="1053" y="1671"/>
                  </a:lnTo>
                  <a:lnTo>
                    <a:pt x="1051" y="1659"/>
                  </a:lnTo>
                  <a:lnTo>
                    <a:pt x="1046" y="1646"/>
                  </a:lnTo>
                  <a:lnTo>
                    <a:pt x="1041" y="1632"/>
                  </a:lnTo>
                  <a:lnTo>
                    <a:pt x="1039" y="1618"/>
                  </a:lnTo>
                  <a:lnTo>
                    <a:pt x="1034" y="1604"/>
                  </a:lnTo>
                  <a:lnTo>
                    <a:pt x="1030" y="1590"/>
                  </a:lnTo>
                  <a:lnTo>
                    <a:pt x="1027" y="1576"/>
                  </a:lnTo>
                  <a:lnTo>
                    <a:pt x="1023" y="1565"/>
                  </a:lnTo>
                  <a:lnTo>
                    <a:pt x="1025" y="1562"/>
                  </a:lnTo>
                  <a:lnTo>
                    <a:pt x="1025" y="1560"/>
                  </a:lnTo>
                  <a:lnTo>
                    <a:pt x="1025" y="1560"/>
                  </a:lnTo>
                  <a:lnTo>
                    <a:pt x="1027" y="1558"/>
                  </a:lnTo>
                  <a:lnTo>
                    <a:pt x="1027" y="1555"/>
                  </a:lnTo>
                  <a:lnTo>
                    <a:pt x="1030" y="1555"/>
                  </a:lnTo>
                  <a:lnTo>
                    <a:pt x="1030" y="1553"/>
                  </a:lnTo>
                  <a:lnTo>
                    <a:pt x="1030" y="1551"/>
                  </a:lnTo>
                  <a:lnTo>
                    <a:pt x="1032" y="1546"/>
                  </a:lnTo>
                  <a:lnTo>
                    <a:pt x="1030" y="1539"/>
                  </a:lnTo>
                  <a:lnTo>
                    <a:pt x="1030" y="1534"/>
                  </a:lnTo>
                  <a:lnTo>
                    <a:pt x="1030" y="1530"/>
                  </a:lnTo>
                  <a:lnTo>
                    <a:pt x="1027" y="1523"/>
                  </a:lnTo>
                  <a:lnTo>
                    <a:pt x="1027" y="1518"/>
                  </a:lnTo>
                  <a:lnTo>
                    <a:pt x="1025" y="1511"/>
                  </a:lnTo>
                  <a:lnTo>
                    <a:pt x="1025" y="1507"/>
                  </a:lnTo>
                  <a:lnTo>
                    <a:pt x="1020" y="1500"/>
                  </a:lnTo>
                  <a:lnTo>
                    <a:pt x="1016" y="1493"/>
                  </a:lnTo>
                  <a:lnTo>
                    <a:pt x="1014" y="1486"/>
                  </a:lnTo>
                  <a:lnTo>
                    <a:pt x="1009" y="1479"/>
                  </a:lnTo>
                  <a:lnTo>
                    <a:pt x="1007" y="1472"/>
                  </a:lnTo>
                  <a:lnTo>
                    <a:pt x="1002" y="1467"/>
                  </a:lnTo>
                  <a:lnTo>
                    <a:pt x="997" y="1460"/>
                  </a:lnTo>
                  <a:lnTo>
                    <a:pt x="988" y="1456"/>
                  </a:lnTo>
                  <a:lnTo>
                    <a:pt x="990" y="1451"/>
                  </a:lnTo>
                  <a:lnTo>
                    <a:pt x="993" y="1449"/>
                  </a:lnTo>
                  <a:lnTo>
                    <a:pt x="995" y="1444"/>
                  </a:lnTo>
                  <a:lnTo>
                    <a:pt x="997" y="1442"/>
                  </a:lnTo>
                  <a:lnTo>
                    <a:pt x="1002" y="1437"/>
                  </a:lnTo>
                  <a:lnTo>
                    <a:pt x="1007" y="1435"/>
                  </a:lnTo>
                  <a:lnTo>
                    <a:pt x="1009" y="1433"/>
                  </a:lnTo>
                  <a:lnTo>
                    <a:pt x="1011" y="1430"/>
                  </a:lnTo>
                  <a:lnTo>
                    <a:pt x="1023" y="1416"/>
                  </a:lnTo>
                  <a:lnTo>
                    <a:pt x="1020" y="1379"/>
                  </a:lnTo>
                  <a:lnTo>
                    <a:pt x="1023" y="1382"/>
                  </a:lnTo>
                  <a:lnTo>
                    <a:pt x="1027" y="1386"/>
                  </a:lnTo>
                  <a:lnTo>
                    <a:pt x="1030" y="1389"/>
                  </a:lnTo>
                  <a:lnTo>
                    <a:pt x="1034" y="1393"/>
                  </a:lnTo>
                  <a:lnTo>
                    <a:pt x="1039" y="1396"/>
                  </a:lnTo>
                  <a:lnTo>
                    <a:pt x="1041" y="1398"/>
                  </a:lnTo>
                  <a:lnTo>
                    <a:pt x="1046" y="1403"/>
                  </a:lnTo>
                  <a:lnTo>
                    <a:pt x="1048" y="1405"/>
                  </a:lnTo>
                  <a:lnTo>
                    <a:pt x="1048" y="1391"/>
                  </a:lnTo>
                  <a:lnTo>
                    <a:pt x="1051" y="1379"/>
                  </a:lnTo>
                  <a:lnTo>
                    <a:pt x="1053" y="1370"/>
                  </a:lnTo>
                  <a:lnTo>
                    <a:pt x="1055" y="1361"/>
                  </a:lnTo>
                  <a:lnTo>
                    <a:pt x="1055" y="1352"/>
                  </a:lnTo>
                  <a:lnTo>
                    <a:pt x="1057" y="1345"/>
                  </a:lnTo>
                  <a:lnTo>
                    <a:pt x="1060" y="1338"/>
                  </a:lnTo>
                  <a:lnTo>
                    <a:pt x="1060" y="1331"/>
                  </a:lnTo>
                  <a:lnTo>
                    <a:pt x="1051" y="1312"/>
                  </a:lnTo>
                  <a:lnTo>
                    <a:pt x="1044" y="1296"/>
                  </a:lnTo>
                  <a:lnTo>
                    <a:pt x="1037" y="1278"/>
                  </a:lnTo>
                  <a:lnTo>
                    <a:pt x="1032" y="1259"/>
                  </a:lnTo>
                  <a:lnTo>
                    <a:pt x="1025" y="1241"/>
                  </a:lnTo>
                  <a:lnTo>
                    <a:pt x="1020" y="1224"/>
                  </a:lnTo>
                  <a:lnTo>
                    <a:pt x="1014" y="1206"/>
                  </a:lnTo>
                  <a:lnTo>
                    <a:pt x="1004" y="1187"/>
                  </a:lnTo>
                  <a:lnTo>
                    <a:pt x="997" y="1162"/>
                  </a:lnTo>
                  <a:lnTo>
                    <a:pt x="993" y="1134"/>
                  </a:lnTo>
                  <a:lnTo>
                    <a:pt x="986" y="1104"/>
                  </a:lnTo>
                  <a:lnTo>
                    <a:pt x="979" y="1074"/>
                  </a:lnTo>
                  <a:lnTo>
                    <a:pt x="972" y="1041"/>
                  </a:lnTo>
                  <a:lnTo>
                    <a:pt x="965" y="1011"/>
                  </a:lnTo>
                  <a:lnTo>
                    <a:pt x="958" y="984"/>
                  </a:lnTo>
                  <a:lnTo>
                    <a:pt x="953" y="956"/>
                  </a:lnTo>
                  <a:lnTo>
                    <a:pt x="953" y="951"/>
                  </a:lnTo>
                  <a:lnTo>
                    <a:pt x="953" y="947"/>
                  </a:lnTo>
                  <a:lnTo>
                    <a:pt x="953" y="942"/>
                  </a:lnTo>
                  <a:lnTo>
                    <a:pt x="953" y="937"/>
                  </a:lnTo>
                  <a:lnTo>
                    <a:pt x="956" y="935"/>
                  </a:lnTo>
                  <a:lnTo>
                    <a:pt x="956" y="930"/>
                  </a:lnTo>
                  <a:lnTo>
                    <a:pt x="956" y="926"/>
                  </a:lnTo>
                  <a:lnTo>
                    <a:pt x="956" y="921"/>
                  </a:lnTo>
                  <a:lnTo>
                    <a:pt x="956" y="919"/>
                  </a:lnTo>
                  <a:lnTo>
                    <a:pt x="956" y="914"/>
                  </a:lnTo>
                  <a:lnTo>
                    <a:pt x="956" y="910"/>
                  </a:lnTo>
                  <a:lnTo>
                    <a:pt x="956" y="905"/>
                  </a:lnTo>
                  <a:lnTo>
                    <a:pt x="956" y="903"/>
                  </a:lnTo>
                  <a:lnTo>
                    <a:pt x="956" y="898"/>
                  </a:lnTo>
                  <a:lnTo>
                    <a:pt x="956" y="896"/>
                  </a:lnTo>
                  <a:lnTo>
                    <a:pt x="956" y="891"/>
                  </a:lnTo>
                  <a:lnTo>
                    <a:pt x="956" y="884"/>
                  </a:lnTo>
                  <a:lnTo>
                    <a:pt x="956" y="879"/>
                  </a:lnTo>
                  <a:lnTo>
                    <a:pt x="953" y="872"/>
                  </a:lnTo>
                  <a:lnTo>
                    <a:pt x="953" y="868"/>
                  </a:lnTo>
                  <a:lnTo>
                    <a:pt x="951" y="863"/>
                  </a:lnTo>
                  <a:lnTo>
                    <a:pt x="949" y="859"/>
                  </a:lnTo>
                  <a:lnTo>
                    <a:pt x="946" y="854"/>
                  </a:lnTo>
                  <a:lnTo>
                    <a:pt x="944" y="852"/>
                  </a:lnTo>
                  <a:lnTo>
                    <a:pt x="942" y="847"/>
                  </a:lnTo>
                  <a:lnTo>
                    <a:pt x="937" y="840"/>
                  </a:lnTo>
                  <a:lnTo>
                    <a:pt x="935" y="833"/>
                  </a:lnTo>
                  <a:lnTo>
                    <a:pt x="935" y="824"/>
                  </a:lnTo>
                  <a:lnTo>
                    <a:pt x="933" y="815"/>
                  </a:lnTo>
                  <a:lnTo>
                    <a:pt x="933" y="808"/>
                  </a:lnTo>
                  <a:lnTo>
                    <a:pt x="933" y="803"/>
                  </a:lnTo>
                  <a:lnTo>
                    <a:pt x="935" y="798"/>
                  </a:lnTo>
                  <a:lnTo>
                    <a:pt x="937" y="796"/>
                  </a:lnTo>
                  <a:lnTo>
                    <a:pt x="939" y="794"/>
                  </a:lnTo>
                  <a:lnTo>
                    <a:pt x="942" y="789"/>
                  </a:lnTo>
                  <a:lnTo>
                    <a:pt x="942" y="782"/>
                  </a:lnTo>
                  <a:lnTo>
                    <a:pt x="944" y="773"/>
                  </a:lnTo>
                  <a:lnTo>
                    <a:pt x="944" y="759"/>
                  </a:lnTo>
                  <a:lnTo>
                    <a:pt x="944" y="743"/>
                  </a:lnTo>
                  <a:lnTo>
                    <a:pt x="942" y="724"/>
                  </a:lnTo>
                  <a:lnTo>
                    <a:pt x="939" y="708"/>
                  </a:lnTo>
                  <a:lnTo>
                    <a:pt x="935" y="694"/>
                  </a:lnTo>
                  <a:lnTo>
                    <a:pt x="930" y="685"/>
                  </a:lnTo>
                  <a:lnTo>
                    <a:pt x="926" y="678"/>
                  </a:lnTo>
                  <a:lnTo>
                    <a:pt x="919" y="673"/>
                  </a:lnTo>
                  <a:lnTo>
                    <a:pt x="914" y="669"/>
                  </a:lnTo>
                  <a:lnTo>
                    <a:pt x="912" y="662"/>
                  </a:lnTo>
                  <a:lnTo>
                    <a:pt x="912" y="653"/>
                  </a:lnTo>
                  <a:lnTo>
                    <a:pt x="907" y="636"/>
                  </a:lnTo>
                  <a:lnTo>
                    <a:pt x="902" y="625"/>
                  </a:lnTo>
                  <a:lnTo>
                    <a:pt x="898" y="618"/>
                  </a:lnTo>
                  <a:lnTo>
                    <a:pt x="891" y="611"/>
                  </a:lnTo>
                  <a:lnTo>
                    <a:pt x="882" y="604"/>
                  </a:lnTo>
                  <a:lnTo>
                    <a:pt x="872" y="597"/>
                  </a:lnTo>
                  <a:lnTo>
                    <a:pt x="858" y="583"/>
                  </a:lnTo>
                  <a:lnTo>
                    <a:pt x="847" y="567"/>
                  </a:lnTo>
                  <a:lnTo>
                    <a:pt x="847" y="560"/>
                  </a:lnTo>
                  <a:lnTo>
                    <a:pt x="849" y="555"/>
                  </a:lnTo>
                  <a:lnTo>
                    <a:pt x="852" y="548"/>
                  </a:lnTo>
                  <a:lnTo>
                    <a:pt x="854" y="544"/>
                  </a:lnTo>
                  <a:lnTo>
                    <a:pt x="854" y="537"/>
                  </a:lnTo>
                  <a:lnTo>
                    <a:pt x="854" y="532"/>
                  </a:lnTo>
                  <a:lnTo>
                    <a:pt x="854" y="530"/>
                  </a:lnTo>
                  <a:lnTo>
                    <a:pt x="854" y="525"/>
                  </a:lnTo>
                  <a:lnTo>
                    <a:pt x="863" y="521"/>
                  </a:lnTo>
                  <a:lnTo>
                    <a:pt x="872" y="521"/>
                  </a:lnTo>
                  <a:lnTo>
                    <a:pt x="884" y="521"/>
                  </a:lnTo>
                  <a:lnTo>
                    <a:pt x="893" y="523"/>
                  </a:lnTo>
                  <a:lnTo>
                    <a:pt x="905" y="525"/>
                  </a:lnTo>
                  <a:lnTo>
                    <a:pt x="916" y="525"/>
                  </a:lnTo>
                  <a:lnTo>
                    <a:pt x="928" y="523"/>
                  </a:lnTo>
                  <a:lnTo>
                    <a:pt x="937" y="521"/>
                  </a:lnTo>
                  <a:lnTo>
                    <a:pt x="942" y="514"/>
                  </a:lnTo>
                  <a:lnTo>
                    <a:pt x="944" y="509"/>
                  </a:lnTo>
                  <a:lnTo>
                    <a:pt x="946" y="502"/>
                  </a:lnTo>
                  <a:lnTo>
                    <a:pt x="949" y="498"/>
                  </a:lnTo>
                  <a:lnTo>
                    <a:pt x="951" y="491"/>
                  </a:lnTo>
                  <a:lnTo>
                    <a:pt x="953" y="484"/>
                  </a:lnTo>
                  <a:lnTo>
                    <a:pt x="956" y="477"/>
                  </a:lnTo>
                  <a:lnTo>
                    <a:pt x="960" y="467"/>
                  </a:lnTo>
                  <a:lnTo>
                    <a:pt x="981" y="442"/>
                  </a:lnTo>
                  <a:lnTo>
                    <a:pt x="997" y="421"/>
                  </a:lnTo>
                  <a:lnTo>
                    <a:pt x="1009" y="405"/>
                  </a:lnTo>
                  <a:lnTo>
                    <a:pt x="1018" y="389"/>
                  </a:lnTo>
                  <a:lnTo>
                    <a:pt x="1025" y="375"/>
                  </a:lnTo>
                  <a:lnTo>
                    <a:pt x="1030" y="361"/>
                  </a:lnTo>
                  <a:lnTo>
                    <a:pt x="1032" y="345"/>
                  </a:lnTo>
                  <a:lnTo>
                    <a:pt x="1034" y="329"/>
                  </a:lnTo>
                  <a:lnTo>
                    <a:pt x="1039" y="324"/>
                  </a:lnTo>
                  <a:lnTo>
                    <a:pt x="1044" y="322"/>
                  </a:lnTo>
                  <a:lnTo>
                    <a:pt x="1048" y="317"/>
                  </a:lnTo>
                  <a:lnTo>
                    <a:pt x="1055" y="315"/>
                  </a:lnTo>
                  <a:lnTo>
                    <a:pt x="1062" y="310"/>
                  </a:lnTo>
                  <a:lnTo>
                    <a:pt x="1067" y="305"/>
                  </a:lnTo>
                  <a:lnTo>
                    <a:pt x="1071" y="301"/>
                  </a:lnTo>
                  <a:lnTo>
                    <a:pt x="1076" y="296"/>
                  </a:lnTo>
                  <a:lnTo>
                    <a:pt x="1076" y="285"/>
                  </a:lnTo>
                  <a:lnTo>
                    <a:pt x="1076" y="275"/>
                  </a:lnTo>
                  <a:lnTo>
                    <a:pt x="1078" y="266"/>
                  </a:lnTo>
                  <a:lnTo>
                    <a:pt x="1078" y="254"/>
                  </a:lnTo>
                  <a:lnTo>
                    <a:pt x="1078" y="245"/>
                  </a:lnTo>
                  <a:lnTo>
                    <a:pt x="1078" y="236"/>
                  </a:lnTo>
                  <a:lnTo>
                    <a:pt x="1078" y="229"/>
                  </a:lnTo>
                  <a:lnTo>
                    <a:pt x="1078" y="220"/>
                  </a:lnTo>
                  <a:lnTo>
                    <a:pt x="1088" y="220"/>
                  </a:lnTo>
                  <a:lnTo>
                    <a:pt x="1099" y="220"/>
                  </a:lnTo>
                  <a:lnTo>
                    <a:pt x="1111" y="220"/>
                  </a:lnTo>
                  <a:lnTo>
                    <a:pt x="1122" y="217"/>
                  </a:lnTo>
                  <a:lnTo>
                    <a:pt x="1132" y="213"/>
                  </a:lnTo>
                  <a:lnTo>
                    <a:pt x="1141" y="206"/>
                  </a:lnTo>
                  <a:lnTo>
                    <a:pt x="1145" y="194"/>
                  </a:lnTo>
                  <a:lnTo>
                    <a:pt x="1148" y="178"/>
                  </a:lnTo>
                  <a:lnTo>
                    <a:pt x="1145" y="183"/>
                  </a:lnTo>
                  <a:lnTo>
                    <a:pt x="1141" y="183"/>
                  </a:lnTo>
                  <a:lnTo>
                    <a:pt x="1138" y="185"/>
                  </a:lnTo>
                  <a:lnTo>
                    <a:pt x="1136" y="185"/>
                  </a:lnTo>
                  <a:lnTo>
                    <a:pt x="1134" y="187"/>
                  </a:lnTo>
                  <a:lnTo>
                    <a:pt x="1132" y="187"/>
                  </a:lnTo>
                  <a:lnTo>
                    <a:pt x="1129" y="185"/>
                  </a:lnTo>
                  <a:lnTo>
                    <a:pt x="1127" y="185"/>
                  </a:lnTo>
                  <a:lnTo>
                    <a:pt x="1125" y="176"/>
                  </a:lnTo>
                  <a:lnTo>
                    <a:pt x="1125" y="171"/>
                  </a:lnTo>
                  <a:lnTo>
                    <a:pt x="1127" y="167"/>
                  </a:lnTo>
                  <a:lnTo>
                    <a:pt x="1132" y="164"/>
                  </a:lnTo>
                  <a:lnTo>
                    <a:pt x="1134" y="160"/>
                  </a:lnTo>
                  <a:lnTo>
                    <a:pt x="1138" y="157"/>
                  </a:lnTo>
                  <a:lnTo>
                    <a:pt x="1141" y="153"/>
                  </a:lnTo>
                  <a:lnTo>
                    <a:pt x="1143" y="146"/>
                  </a:lnTo>
                  <a:lnTo>
                    <a:pt x="1143" y="132"/>
                  </a:lnTo>
                  <a:lnTo>
                    <a:pt x="1141" y="127"/>
                  </a:lnTo>
                  <a:lnTo>
                    <a:pt x="1136" y="118"/>
                  </a:lnTo>
                  <a:lnTo>
                    <a:pt x="1132" y="109"/>
                  </a:lnTo>
                  <a:lnTo>
                    <a:pt x="1125" y="97"/>
                  </a:lnTo>
                  <a:lnTo>
                    <a:pt x="1118" y="88"/>
                  </a:lnTo>
                  <a:lnTo>
                    <a:pt x="1113" y="79"/>
                  </a:lnTo>
                  <a:lnTo>
                    <a:pt x="1106" y="72"/>
                  </a:lnTo>
                  <a:lnTo>
                    <a:pt x="1104" y="67"/>
                  </a:lnTo>
                  <a:lnTo>
                    <a:pt x="1062" y="62"/>
                  </a:lnTo>
                  <a:lnTo>
                    <a:pt x="1051" y="44"/>
                  </a:lnTo>
                  <a:lnTo>
                    <a:pt x="1039" y="32"/>
                  </a:lnTo>
                  <a:lnTo>
                    <a:pt x="1025" y="25"/>
                  </a:lnTo>
                  <a:lnTo>
                    <a:pt x="1011" y="21"/>
                  </a:lnTo>
                  <a:lnTo>
                    <a:pt x="1000" y="21"/>
                  </a:lnTo>
                  <a:lnTo>
                    <a:pt x="986" y="18"/>
                  </a:lnTo>
                  <a:lnTo>
                    <a:pt x="974" y="18"/>
                  </a:lnTo>
                  <a:lnTo>
                    <a:pt x="963" y="16"/>
                  </a:lnTo>
                  <a:lnTo>
                    <a:pt x="960" y="16"/>
                  </a:lnTo>
                  <a:lnTo>
                    <a:pt x="953" y="16"/>
                  </a:lnTo>
                  <a:lnTo>
                    <a:pt x="946" y="16"/>
                  </a:lnTo>
                  <a:lnTo>
                    <a:pt x="937" y="16"/>
                  </a:lnTo>
                  <a:lnTo>
                    <a:pt x="930" y="16"/>
                  </a:lnTo>
                  <a:lnTo>
                    <a:pt x="921" y="16"/>
                  </a:lnTo>
                  <a:lnTo>
                    <a:pt x="916" y="16"/>
                  </a:lnTo>
                  <a:lnTo>
                    <a:pt x="912" y="16"/>
                  </a:lnTo>
                  <a:lnTo>
                    <a:pt x="905" y="11"/>
                  </a:lnTo>
                  <a:lnTo>
                    <a:pt x="898" y="7"/>
                  </a:lnTo>
                  <a:lnTo>
                    <a:pt x="889" y="2"/>
                  </a:lnTo>
                  <a:lnTo>
                    <a:pt x="879" y="0"/>
                  </a:lnTo>
                  <a:lnTo>
                    <a:pt x="870" y="0"/>
                  </a:lnTo>
                  <a:lnTo>
                    <a:pt x="856" y="2"/>
                  </a:lnTo>
                  <a:lnTo>
                    <a:pt x="840" y="7"/>
                  </a:lnTo>
                  <a:lnTo>
                    <a:pt x="819" y="18"/>
                  </a:lnTo>
                  <a:lnTo>
                    <a:pt x="791" y="14"/>
                  </a:lnTo>
                  <a:lnTo>
                    <a:pt x="771" y="14"/>
                  </a:lnTo>
                  <a:lnTo>
                    <a:pt x="757" y="16"/>
                  </a:lnTo>
                  <a:lnTo>
                    <a:pt x="747" y="18"/>
                  </a:lnTo>
                  <a:lnTo>
                    <a:pt x="738" y="25"/>
                  </a:lnTo>
                  <a:lnTo>
                    <a:pt x="731" y="35"/>
                  </a:lnTo>
                  <a:lnTo>
                    <a:pt x="722" y="46"/>
                  </a:lnTo>
                  <a:lnTo>
                    <a:pt x="710" y="62"/>
                  </a:lnTo>
                  <a:lnTo>
                    <a:pt x="699" y="69"/>
                  </a:lnTo>
                  <a:lnTo>
                    <a:pt x="687" y="83"/>
                  </a:lnTo>
                  <a:lnTo>
                    <a:pt x="676" y="102"/>
                  </a:lnTo>
                  <a:lnTo>
                    <a:pt x="662" y="125"/>
                  </a:lnTo>
                  <a:lnTo>
                    <a:pt x="650" y="148"/>
                  </a:lnTo>
                  <a:lnTo>
                    <a:pt x="641" y="176"/>
                  </a:lnTo>
                  <a:lnTo>
                    <a:pt x="634" y="201"/>
                  </a:lnTo>
                  <a:lnTo>
                    <a:pt x="627" y="229"/>
                  </a:lnTo>
                  <a:lnTo>
                    <a:pt x="629" y="303"/>
                  </a:lnTo>
                  <a:lnTo>
                    <a:pt x="639" y="317"/>
                  </a:lnTo>
                  <a:lnTo>
                    <a:pt x="646" y="354"/>
                  </a:lnTo>
                  <a:lnTo>
                    <a:pt x="655" y="363"/>
                  </a:lnTo>
                  <a:lnTo>
                    <a:pt x="655" y="366"/>
                  </a:lnTo>
                  <a:lnTo>
                    <a:pt x="653" y="366"/>
                  </a:lnTo>
                  <a:lnTo>
                    <a:pt x="653" y="368"/>
                  </a:lnTo>
                  <a:lnTo>
                    <a:pt x="653" y="370"/>
                  </a:lnTo>
                  <a:lnTo>
                    <a:pt x="653" y="370"/>
                  </a:lnTo>
                  <a:lnTo>
                    <a:pt x="650" y="373"/>
                  </a:lnTo>
                  <a:lnTo>
                    <a:pt x="650" y="375"/>
                  </a:lnTo>
                  <a:lnTo>
                    <a:pt x="650" y="375"/>
                  </a:lnTo>
                  <a:lnTo>
                    <a:pt x="650" y="375"/>
                  </a:lnTo>
                  <a:lnTo>
                    <a:pt x="648" y="375"/>
                  </a:lnTo>
                  <a:lnTo>
                    <a:pt x="648" y="375"/>
                  </a:lnTo>
                  <a:lnTo>
                    <a:pt x="648" y="375"/>
                  </a:lnTo>
                  <a:lnTo>
                    <a:pt x="648" y="375"/>
                  </a:lnTo>
                  <a:lnTo>
                    <a:pt x="646" y="375"/>
                  </a:lnTo>
                  <a:lnTo>
                    <a:pt x="646" y="375"/>
                  </a:lnTo>
                  <a:lnTo>
                    <a:pt x="646" y="375"/>
                  </a:lnTo>
                  <a:lnTo>
                    <a:pt x="641" y="382"/>
                  </a:lnTo>
                  <a:lnTo>
                    <a:pt x="636" y="389"/>
                  </a:lnTo>
                  <a:lnTo>
                    <a:pt x="629" y="393"/>
                  </a:lnTo>
                  <a:lnTo>
                    <a:pt x="625" y="400"/>
                  </a:lnTo>
                  <a:lnTo>
                    <a:pt x="618" y="407"/>
                  </a:lnTo>
                  <a:lnTo>
                    <a:pt x="613" y="412"/>
                  </a:lnTo>
                  <a:lnTo>
                    <a:pt x="609" y="417"/>
                  </a:lnTo>
                  <a:lnTo>
                    <a:pt x="606" y="423"/>
                  </a:lnTo>
                  <a:lnTo>
                    <a:pt x="602" y="426"/>
                  </a:lnTo>
                  <a:lnTo>
                    <a:pt x="599" y="428"/>
                  </a:lnTo>
                  <a:lnTo>
                    <a:pt x="595" y="428"/>
                  </a:lnTo>
                  <a:lnTo>
                    <a:pt x="590" y="428"/>
                  </a:lnTo>
                  <a:lnTo>
                    <a:pt x="585" y="428"/>
                  </a:lnTo>
                  <a:lnTo>
                    <a:pt x="581" y="430"/>
                  </a:lnTo>
                  <a:lnTo>
                    <a:pt x="576" y="433"/>
                  </a:lnTo>
                  <a:lnTo>
                    <a:pt x="572" y="437"/>
                  </a:lnTo>
                  <a:lnTo>
                    <a:pt x="562" y="447"/>
                  </a:lnTo>
                  <a:lnTo>
                    <a:pt x="553" y="454"/>
                  </a:lnTo>
                  <a:lnTo>
                    <a:pt x="544" y="460"/>
                  </a:lnTo>
                  <a:lnTo>
                    <a:pt x="535" y="467"/>
                  </a:lnTo>
                  <a:lnTo>
                    <a:pt x="525" y="472"/>
                  </a:lnTo>
                  <a:lnTo>
                    <a:pt x="516" y="477"/>
                  </a:lnTo>
                  <a:lnTo>
                    <a:pt x="504" y="484"/>
                  </a:lnTo>
                  <a:lnTo>
                    <a:pt x="495" y="488"/>
                  </a:lnTo>
                  <a:lnTo>
                    <a:pt x="484" y="495"/>
                  </a:lnTo>
                  <a:lnTo>
                    <a:pt x="472" y="502"/>
                  </a:lnTo>
                  <a:lnTo>
                    <a:pt x="458" y="507"/>
                  </a:lnTo>
                  <a:lnTo>
                    <a:pt x="444" y="514"/>
                  </a:lnTo>
                  <a:lnTo>
                    <a:pt x="430" y="521"/>
                  </a:lnTo>
                  <a:lnTo>
                    <a:pt x="417" y="525"/>
                  </a:lnTo>
                  <a:lnTo>
                    <a:pt x="405" y="532"/>
                  </a:lnTo>
                  <a:lnTo>
                    <a:pt x="396" y="537"/>
                  </a:lnTo>
                  <a:lnTo>
                    <a:pt x="391" y="542"/>
                  </a:lnTo>
                  <a:lnTo>
                    <a:pt x="386" y="546"/>
                  </a:lnTo>
                  <a:lnTo>
                    <a:pt x="379" y="551"/>
                  </a:lnTo>
                  <a:lnTo>
                    <a:pt x="375" y="555"/>
                  </a:lnTo>
                  <a:lnTo>
                    <a:pt x="370" y="560"/>
                  </a:lnTo>
                  <a:lnTo>
                    <a:pt x="363" y="565"/>
                  </a:lnTo>
                  <a:lnTo>
                    <a:pt x="359" y="569"/>
                  </a:lnTo>
                  <a:lnTo>
                    <a:pt x="354" y="574"/>
                  </a:lnTo>
                  <a:lnTo>
                    <a:pt x="349" y="579"/>
                  </a:lnTo>
                  <a:lnTo>
                    <a:pt x="347" y="581"/>
                  </a:lnTo>
                  <a:lnTo>
                    <a:pt x="347" y="585"/>
                  </a:lnTo>
                  <a:lnTo>
                    <a:pt x="347" y="588"/>
                  </a:lnTo>
                  <a:lnTo>
                    <a:pt x="345" y="590"/>
                  </a:lnTo>
                  <a:lnTo>
                    <a:pt x="345" y="595"/>
                  </a:lnTo>
                  <a:lnTo>
                    <a:pt x="340" y="599"/>
                  </a:lnTo>
                  <a:lnTo>
                    <a:pt x="336" y="606"/>
                  </a:lnTo>
                  <a:lnTo>
                    <a:pt x="331" y="623"/>
                  </a:lnTo>
                  <a:lnTo>
                    <a:pt x="326" y="636"/>
                  </a:lnTo>
                  <a:lnTo>
                    <a:pt x="319" y="650"/>
                  </a:lnTo>
                  <a:lnTo>
                    <a:pt x="312" y="666"/>
                  </a:lnTo>
                  <a:lnTo>
                    <a:pt x="305" y="680"/>
                  </a:lnTo>
                  <a:lnTo>
                    <a:pt x="301" y="694"/>
                  </a:lnTo>
                  <a:lnTo>
                    <a:pt x="296" y="708"/>
                  </a:lnTo>
                  <a:lnTo>
                    <a:pt x="294" y="722"/>
                  </a:lnTo>
                  <a:lnTo>
                    <a:pt x="285" y="731"/>
                  </a:lnTo>
                  <a:lnTo>
                    <a:pt x="273" y="741"/>
                  </a:lnTo>
                  <a:lnTo>
                    <a:pt x="264" y="752"/>
                  </a:lnTo>
                  <a:lnTo>
                    <a:pt x="257" y="764"/>
                  </a:lnTo>
                  <a:lnTo>
                    <a:pt x="250" y="775"/>
                  </a:lnTo>
                  <a:lnTo>
                    <a:pt x="243" y="787"/>
                  </a:lnTo>
                  <a:lnTo>
                    <a:pt x="238" y="796"/>
                  </a:lnTo>
                  <a:lnTo>
                    <a:pt x="234" y="805"/>
                  </a:lnTo>
                  <a:lnTo>
                    <a:pt x="222" y="833"/>
                  </a:lnTo>
                  <a:lnTo>
                    <a:pt x="213" y="849"/>
                  </a:lnTo>
                  <a:lnTo>
                    <a:pt x="206" y="861"/>
                  </a:lnTo>
                  <a:lnTo>
                    <a:pt x="199" y="868"/>
                  </a:lnTo>
                  <a:lnTo>
                    <a:pt x="192" y="872"/>
                  </a:lnTo>
                  <a:lnTo>
                    <a:pt x="187" y="875"/>
                  </a:lnTo>
                  <a:lnTo>
                    <a:pt x="183" y="879"/>
                  </a:lnTo>
                  <a:lnTo>
                    <a:pt x="180" y="886"/>
                  </a:lnTo>
                  <a:lnTo>
                    <a:pt x="178" y="893"/>
                  </a:lnTo>
                  <a:lnTo>
                    <a:pt x="178" y="898"/>
                  </a:lnTo>
                  <a:lnTo>
                    <a:pt x="180" y="903"/>
                  </a:lnTo>
                  <a:lnTo>
                    <a:pt x="183" y="907"/>
                  </a:lnTo>
                  <a:lnTo>
                    <a:pt x="183" y="912"/>
                  </a:lnTo>
                  <a:lnTo>
                    <a:pt x="183" y="916"/>
                  </a:lnTo>
                  <a:lnTo>
                    <a:pt x="180" y="921"/>
                  </a:lnTo>
                  <a:lnTo>
                    <a:pt x="176" y="926"/>
                  </a:lnTo>
                  <a:lnTo>
                    <a:pt x="171" y="930"/>
                  </a:lnTo>
                  <a:lnTo>
                    <a:pt x="169" y="933"/>
                  </a:lnTo>
                  <a:lnTo>
                    <a:pt x="169" y="937"/>
                  </a:lnTo>
                  <a:lnTo>
                    <a:pt x="169" y="942"/>
                  </a:lnTo>
                  <a:lnTo>
                    <a:pt x="169" y="947"/>
                  </a:lnTo>
                  <a:lnTo>
                    <a:pt x="169" y="951"/>
                  </a:lnTo>
                  <a:lnTo>
                    <a:pt x="167" y="956"/>
                  </a:lnTo>
                  <a:lnTo>
                    <a:pt x="164" y="960"/>
                  </a:lnTo>
                  <a:lnTo>
                    <a:pt x="160" y="967"/>
                  </a:lnTo>
                  <a:lnTo>
                    <a:pt x="155" y="977"/>
                  </a:lnTo>
                  <a:lnTo>
                    <a:pt x="150" y="991"/>
                  </a:lnTo>
                  <a:lnTo>
                    <a:pt x="146" y="1004"/>
                  </a:lnTo>
                  <a:lnTo>
                    <a:pt x="141" y="1021"/>
                  </a:lnTo>
                  <a:lnTo>
                    <a:pt x="139" y="1032"/>
                  </a:lnTo>
                  <a:lnTo>
                    <a:pt x="137" y="1044"/>
                  </a:lnTo>
                  <a:lnTo>
                    <a:pt x="137" y="1051"/>
                  </a:lnTo>
                  <a:lnTo>
                    <a:pt x="137" y="1060"/>
                  </a:lnTo>
                  <a:lnTo>
                    <a:pt x="139" y="1065"/>
                  </a:lnTo>
                  <a:lnTo>
                    <a:pt x="141" y="1069"/>
                  </a:lnTo>
                  <a:lnTo>
                    <a:pt x="143" y="1074"/>
                  </a:lnTo>
                  <a:lnTo>
                    <a:pt x="148" y="1078"/>
                  </a:lnTo>
                  <a:lnTo>
                    <a:pt x="150" y="1081"/>
                  </a:lnTo>
                  <a:lnTo>
                    <a:pt x="155" y="1085"/>
                  </a:lnTo>
                  <a:lnTo>
                    <a:pt x="160" y="1090"/>
                  </a:lnTo>
                  <a:lnTo>
                    <a:pt x="164" y="1095"/>
                  </a:lnTo>
                  <a:lnTo>
                    <a:pt x="169" y="1099"/>
                  </a:lnTo>
                  <a:lnTo>
                    <a:pt x="174" y="1104"/>
                  </a:lnTo>
                  <a:lnTo>
                    <a:pt x="178" y="1109"/>
                  </a:lnTo>
                  <a:lnTo>
                    <a:pt x="185" y="1113"/>
                  </a:lnTo>
                  <a:lnTo>
                    <a:pt x="190" y="1118"/>
                  </a:lnTo>
                  <a:lnTo>
                    <a:pt x="197" y="1127"/>
                  </a:lnTo>
                  <a:lnTo>
                    <a:pt x="206" y="1136"/>
                  </a:lnTo>
                  <a:lnTo>
                    <a:pt x="0" y="1148"/>
                  </a:lnTo>
                  <a:lnTo>
                    <a:pt x="0" y="2377"/>
                  </a:lnTo>
                  <a:lnTo>
                    <a:pt x="2705" y="2377"/>
                  </a:lnTo>
                  <a:lnTo>
                    <a:pt x="2705" y="1562"/>
                  </a:lnTo>
                  <a:close/>
                </a:path>
              </a:pathLst>
            </a:custGeom>
            <a:solidFill>
              <a:srgbClr val="000000"/>
            </a:solidFill>
            <a:ln w="9525">
              <a:solidFill>
                <a:srgbClr val="777777"/>
              </a:solidFill>
              <a:round/>
            </a:ln>
          </p:spPr>
          <p:txBody>
            <a:bodyPr/>
            <a:lstStyle/>
            <a:p>
              <a:endParaRPr lang="en-US"/>
            </a:p>
          </p:txBody>
        </p:sp>
        <p:sp>
          <p:nvSpPr>
            <p:cNvPr id="508017" name="Freeform 113"/>
            <p:cNvSpPr>
              <a:spLocks noEditPoints="1"/>
            </p:cNvSpPr>
            <p:nvPr/>
          </p:nvSpPr>
          <p:spPr bwMode="auto">
            <a:xfrm>
              <a:off x="720" y="1808"/>
              <a:ext cx="1863" cy="954"/>
            </a:xfrm>
            <a:custGeom>
              <a:avLst/>
              <a:gdLst/>
              <a:ahLst/>
              <a:cxnLst>
                <a:cxn ang="0">
                  <a:pos x="206" y="875"/>
                </a:cxn>
                <a:cxn ang="0">
                  <a:pos x="444" y="908"/>
                </a:cxn>
                <a:cxn ang="0">
                  <a:pos x="93" y="896"/>
                </a:cxn>
                <a:cxn ang="0">
                  <a:pos x="0" y="528"/>
                </a:cxn>
                <a:cxn ang="0">
                  <a:pos x="49" y="454"/>
                </a:cxn>
                <a:cxn ang="0">
                  <a:pos x="148" y="450"/>
                </a:cxn>
                <a:cxn ang="0">
                  <a:pos x="248" y="443"/>
                </a:cxn>
                <a:cxn ang="0">
                  <a:pos x="345" y="436"/>
                </a:cxn>
                <a:cxn ang="0">
                  <a:pos x="391" y="445"/>
                </a:cxn>
                <a:cxn ang="0">
                  <a:pos x="389" y="466"/>
                </a:cxn>
                <a:cxn ang="0">
                  <a:pos x="386" y="484"/>
                </a:cxn>
                <a:cxn ang="0">
                  <a:pos x="386" y="500"/>
                </a:cxn>
                <a:cxn ang="0">
                  <a:pos x="289" y="95"/>
                </a:cxn>
                <a:cxn ang="0">
                  <a:pos x="289" y="91"/>
                </a:cxn>
                <a:cxn ang="0">
                  <a:pos x="289" y="84"/>
                </a:cxn>
                <a:cxn ang="0">
                  <a:pos x="289" y="79"/>
                </a:cxn>
                <a:cxn ang="0">
                  <a:pos x="287" y="75"/>
                </a:cxn>
                <a:cxn ang="0">
                  <a:pos x="285" y="72"/>
                </a:cxn>
                <a:cxn ang="0">
                  <a:pos x="282" y="70"/>
                </a:cxn>
                <a:cxn ang="0">
                  <a:pos x="278" y="68"/>
                </a:cxn>
                <a:cxn ang="0">
                  <a:pos x="275" y="63"/>
                </a:cxn>
                <a:cxn ang="0">
                  <a:pos x="271" y="56"/>
                </a:cxn>
                <a:cxn ang="0">
                  <a:pos x="266" y="47"/>
                </a:cxn>
                <a:cxn ang="0">
                  <a:pos x="259" y="38"/>
                </a:cxn>
                <a:cxn ang="0">
                  <a:pos x="257" y="33"/>
                </a:cxn>
                <a:cxn ang="0">
                  <a:pos x="252" y="33"/>
                </a:cxn>
                <a:cxn ang="0">
                  <a:pos x="248" y="31"/>
                </a:cxn>
                <a:cxn ang="0">
                  <a:pos x="243" y="31"/>
                </a:cxn>
                <a:cxn ang="0">
                  <a:pos x="236" y="31"/>
                </a:cxn>
                <a:cxn ang="0">
                  <a:pos x="234" y="31"/>
                </a:cxn>
                <a:cxn ang="0">
                  <a:pos x="231" y="31"/>
                </a:cxn>
                <a:cxn ang="0">
                  <a:pos x="229" y="28"/>
                </a:cxn>
                <a:cxn ang="0">
                  <a:pos x="224" y="28"/>
                </a:cxn>
                <a:cxn ang="0">
                  <a:pos x="0" y="116"/>
                </a:cxn>
                <a:cxn ang="0">
                  <a:pos x="1298" y="7"/>
                </a:cxn>
                <a:cxn ang="0">
                  <a:pos x="1833" y="0"/>
                </a:cxn>
                <a:cxn ang="0">
                  <a:pos x="1844" y="7"/>
                </a:cxn>
                <a:cxn ang="0">
                  <a:pos x="1851" y="17"/>
                </a:cxn>
                <a:cxn ang="0">
                  <a:pos x="1856" y="28"/>
                </a:cxn>
                <a:cxn ang="0">
                  <a:pos x="1863" y="401"/>
                </a:cxn>
                <a:cxn ang="0">
                  <a:pos x="1860" y="415"/>
                </a:cxn>
                <a:cxn ang="0">
                  <a:pos x="1853" y="424"/>
                </a:cxn>
                <a:cxn ang="0">
                  <a:pos x="1844" y="433"/>
                </a:cxn>
                <a:cxn ang="0">
                  <a:pos x="1835" y="436"/>
                </a:cxn>
                <a:cxn ang="0">
                  <a:pos x="1298" y="440"/>
                </a:cxn>
                <a:cxn ang="0">
                  <a:pos x="1289" y="436"/>
                </a:cxn>
                <a:cxn ang="0">
                  <a:pos x="1280" y="426"/>
                </a:cxn>
                <a:cxn ang="0">
                  <a:pos x="1277" y="415"/>
                </a:cxn>
                <a:cxn ang="0">
                  <a:pos x="1270" y="42"/>
                </a:cxn>
                <a:cxn ang="0">
                  <a:pos x="1273" y="28"/>
                </a:cxn>
                <a:cxn ang="0">
                  <a:pos x="1277" y="19"/>
                </a:cxn>
                <a:cxn ang="0">
                  <a:pos x="1287" y="10"/>
                </a:cxn>
                <a:cxn ang="0">
                  <a:pos x="1298" y="7"/>
                </a:cxn>
                <a:cxn ang="0">
                  <a:pos x="208" y="669"/>
                </a:cxn>
                <a:cxn ang="0">
                  <a:pos x="0" y="630"/>
                </a:cxn>
                <a:cxn ang="0">
                  <a:pos x="403" y="598"/>
                </a:cxn>
                <a:cxn ang="0">
                  <a:pos x="393" y="575"/>
                </a:cxn>
                <a:cxn ang="0">
                  <a:pos x="178" y="649"/>
                </a:cxn>
                <a:cxn ang="0">
                  <a:pos x="403" y="595"/>
                </a:cxn>
                <a:cxn ang="0">
                  <a:pos x="400" y="591"/>
                </a:cxn>
                <a:cxn ang="0">
                  <a:pos x="398" y="584"/>
                </a:cxn>
                <a:cxn ang="0">
                  <a:pos x="396" y="577"/>
                </a:cxn>
              </a:cxnLst>
              <a:rect l="0" t="0" r="r" b="b"/>
              <a:pathLst>
                <a:path w="1863" h="954">
                  <a:moveTo>
                    <a:pt x="93" y="896"/>
                  </a:moveTo>
                  <a:lnTo>
                    <a:pt x="206" y="875"/>
                  </a:lnTo>
                  <a:lnTo>
                    <a:pt x="442" y="827"/>
                  </a:lnTo>
                  <a:lnTo>
                    <a:pt x="444" y="908"/>
                  </a:lnTo>
                  <a:lnTo>
                    <a:pt x="204" y="954"/>
                  </a:lnTo>
                  <a:lnTo>
                    <a:pt x="93" y="896"/>
                  </a:lnTo>
                  <a:close/>
                  <a:moveTo>
                    <a:pt x="386" y="505"/>
                  </a:moveTo>
                  <a:lnTo>
                    <a:pt x="0" y="528"/>
                  </a:lnTo>
                  <a:lnTo>
                    <a:pt x="0" y="459"/>
                  </a:lnTo>
                  <a:lnTo>
                    <a:pt x="49" y="454"/>
                  </a:lnTo>
                  <a:lnTo>
                    <a:pt x="99" y="452"/>
                  </a:lnTo>
                  <a:lnTo>
                    <a:pt x="148" y="450"/>
                  </a:lnTo>
                  <a:lnTo>
                    <a:pt x="197" y="445"/>
                  </a:lnTo>
                  <a:lnTo>
                    <a:pt x="248" y="443"/>
                  </a:lnTo>
                  <a:lnTo>
                    <a:pt x="296" y="440"/>
                  </a:lnTo>
                  <a:lnTo>
                    <a:pt x="345" y="436"/>
                  </a:lnTo>
                  <a:lnTo>
                    <a:pt x="396" y="433"/>
                  </a:lnTo>
                  <a:lnTo>
                    <a:pt x="391" y="445"/>
                  </a:lnTo>
                  <a:lnTo>
                    <a:pt x="391" y="456"/>
                  </a:lnTo>
                  <a:lnTo>
                    <a:pt x="389" y="466"/>
                  </a:lnTo>
                  <a:lnTo>
                    <a:pt x="389" y="475"/>
                  </a:lnTo>
                  <a:lnTo>
                    <a:pt x="386" y="484"/>
                  </a:lnTo>
                  <a:lnTo>
                    <a:pt x="386" y="493"/>
                  </a:lnTo>
                  <a:lnTo>
                    <a:pt x="386" y="500"/>
                  </a:lnTo>
                  <a:lnTo>
                    <a:pt x="386" y="505"/>
                  </a:lnTo>
                  <a:close/>
                  <a:moveTo>
                    <a:pt x="289" y="95"/>
                  </a:moveTo>
                  <a:lnTo>
                    <a:pt x="289" y="93"/>
                  </a:lnTo>
                  <a:lnTo>
                    <a:pt x="289" y="91"/>
                  </a:lnTo>
                  <a:lnTo>
                    <a:pt x="289" y="86"/>
                  </a:lnTo>
                  <a:lnTo>
                    <a:pt x="289" y="84"/>
                  </a:lnTo>
                  <a:lnTo>
                    <a:pt x="289" y="81"/>
                  </a:lnTo>
                  <a:lnTo>
                    <a:pt x="289" y="79"/>
                  </a:lnTo>
                  <a:lnTo>
                    <a:pt x="287" y="77"/>
                  </a:lnTo>
                  <a:lnTo>
                    <a:pt x="287" y="75"/>
                  </a:lnTo>
                  <a:lnTo>
                    <a:pt x="285" y="72"/>
                  </a:lnTo>
                  <a:lnTo>
                    <a:pt x="285" y="72"/>
                  </a:lnTo>
                  <a:lnTo>
                    <a:pt x="282" y="72"/>
                  </a:lnTo>
                  <a:lnTo>
                    <a:pt x="282" y="70"/>
                  </a:lnTo>
                  <a:lnTo>
                    <a:pt x="280" y="70"/>
                  </a:lnTo>
                  <a:lnTo>
                    <a:pt x="278" y="68"/>
                  </a:lnTo>
                  <a:lnTo>
                    <a:pt x="278" y="65"/>
                  </a:lnTo>
                  <a:lnTo>
                    <a:pt x="275" y="63"/>
                  </a:lnTo>
                  <a:lnTo>
                    <a:pt x="273" y="58"/>
                  </a:lnTo>
                  <a:lnTo>
                    <a:pt x="271" y="56"/>
                  </a:lnTo>
                  <a:lnTo>
                    <a:pt x="268" y="51"/>
                  </a:lnTo>
                  <a:lnTo>
                    <a:pt x="266" y="47"/>
                  </a:lnTo>
                  <a:lnTo>
                    <a:pt x="261" y="42"/>
                  </a:lnTo>
                  <a:lnTo>
                    <a:pt x="259" y="38"/>
                  </a:lnTo>
                  <a:lnTo>
                    <a:pt x="257" y="35"/>
                  </a:lnTo>
                  <a:lnTo>
                    <a:pt x="257" y="33"/>
                  </a:lnTo>
                  <a:lnTo>
                    <a:pt x="255" y="33"/>
                  </a:lnTo>
                  <a:lnTo>
                    <a:pt x="252" y="33"/>
                  </a:lnTo>
                  <a:lnTo>
                    <a:pt x="250" y="31"/>
                  </a:lnTo>
                  <a:lnTo>
                    <a:pt x="248" y="31"/>
                  </a:lnTo>
                  <a:lnTo>
                    <a:pt x="245" y="31"/>
                  </a:lnTo>
                  <a:lnTo>
                    <a:pt x="243" y="31"/>
                  </a:lnTo>
                  <a:lnTo>
                    <a:pt x="241" y="31"/>
                  </a:lnTo>
                  <a:lnTo>
                    <a:pt x="236" y="31"/>
                  </a:lnTo>
                  <a:lnTo>
                    <a:pt x="236" y="31"/>
                  </a:lnTo>
                  <a:lnTo>
                    <a:pt x="234" y="31"/>
                  </a:lnTo>
                  <a:lnTo>
                    <a:pt x="231" y="31"/>
                  </a:lnTo>
                  <a:lnTo>
                    <a:pt x="231" y="31"/>
                  </a:lnTo>
                  <a:lnTo>
                    <a:pt x="229" y="31"/>
                  </a:lnTo>
                  <a:lnTo>
                    <a:pt x="229" y="28"/>
                  </a:lnTo>
                  <a:lnTo>
                    <a:pt x="227" y="28"/>
                  </a:lnTo>
                  <a:lnTo>
                    <a:pt x="224" y="28"/>
                  </a:lnTo>
                  <a:lnTo>
                    <a:pt x="0" y="40"/>
                  </a:lnTo>
                  <a:lnTo>
                    <a:pt x="0" y="116"/>
                  </a:lnTo>
                  <a:lnTo>
                    <a:pt x="289" y="95"/>
                  </a:lnTo>
                  <a:close/>
                  <a:moveTo>
                    <a:pt x="1298" y="7"/>
                  </a:moveTo>
                  <a:lnTo>
                    <a:pt x="1828" y="0"/>
                  </a:lnTo>
                  <a:lnTo>
                    <a:pt x="1833" y="0"/>
                  </a:lnTo>
                  <a:lnTo>
                    <a:pt x="1840" y="3"/>
                  </a:lnTo>
                  <a:lnTo>
                    <a:pt x="1844" y="7"/>
                  </a:lnTo>
                  <a:lnTo>
                    <a:pt x="1849" y="12"/>
                  </a:lnTo>
                  <a:lnTo>
                    <a:pt x="1851" y="17"/>
                  </a:lnTo>
                  <a:lnTo>
                    <a:pt x="1856" y="21"/>
                  </a:lnTo>
                  <a:lnTo>
                    <a:pt x="1856" y="28"/>
                  </a:lnTo>
                  <a:lnTo>
                    <a:pt x="1858" y="35"/>
                  </a:lnTo>
                  <a:lnTo>
                    <a:pt x="1863" y="401"/>
                  </a:lnTo>
                  <a:lnTo>
                    <a:pt x="1863" y="408"/>
                  </a:lnTo>
                  <a:lnTo>
                    <a:pt x="1860" y="415"/>
                  </a:lnTo>
                  <a:lnTo>
                    <a:pt x="1858" y="419"/>
                  </a:lnTo>
                  <a:lnTo>
                    <a:pt x="1853" y="424"/>
                  </a:lnTo>
                  <a:lnTo>
                    <a:pt x="1849" y="429"/>
                  </a:lnTo>
                  <a:lnTo>
                    <a:pt x="1844" y="433"/>
                  </a:lnTo>
                  <a:lnTo>
                    <a:pt x="1840" y="436"/>
                  </a:lnTo>
                  <a:lnTo>
                    <a:pt x="1835" y="436"/>
                  </a:lnTo>
                  <a:lnTo>
                    <a:pt x="1305" y="443"/>
                  </a:lnTo>
                  <a:lnTo>
                    <a:pt x="1298" y="440"/>
                  </a:lnTo>
                  <a:lnTo>
                    <a:pt x="1293" y="438"/>
                  </a:lnTo>
                  <a:lnTo>
                    <a:pt x="1289" y="436"/>
                  </a:lnTo>
                  <a:lnTo>
                    <a:pt x="1284" y="431"/>
                  </a:lnTo>
                  <a:lnTo>
                    <a:pt x="1280" y="426"/>
                  </a:lnTo>
                  <a:lnTo>
                    <a:pt x="1277" y="419"/>
                  </a:lnTo>
                  <a:lnTo>
                    <a:pt x="1277" y="415"/>
                  </a:lnTo>
                  <a:lnTo>
                    <a:pt x="1275" y="406"/>
                  </a:lnTo>
                  <a:lnTo>
                    <a:pt x="1270" y="42"/>
                  </a:lnTo>
                  <a:lnTo>
                    <a:pt x="1270" y="35"/>
                  </a:lnTo>
                  <a:lnTo>
                    <a:pt x="1273" y="28"/>
                  </a:lnTo>
                  <a:lnTo>
                    <a:pt x="1275" y="24"/>
                  </a:lnTo>
                  <a:lnTo>
                    <a:pt x="1277" y="19"/>
                  </a:lnTo>
                  <a:lnTo>
                    <a:pt x="1282" y="14"/>
                  </a:lnTo>
                  <a:lnTo>
                    <a:pt x="1287" y="10"/>
                  </a:lnTo>
                  <a:lnTo>
                    <a:pt x="1293" y="7"/>
                  </a:lnTo>
                  <a:lnTo>
                    <a:pt x="1298" y="7"/>
                  </a:lnTo>
                  <a:close/>
                  <a:moveTo>
                    <a:pt x="414" y="628"/>
                  </a:moveTo>
                  <a:lnTo>
                    <a:pt x="208" y="669"/>
                  </a:lnTo>
                  <a:lnTo>
                    <a:pt x="0" y="656"/>
                  </a:lnTo>
                  <a:lnTo>
                    <a:pt x="0" y="630"/>
                  </a:lnTo>
                  <a:lnTo>
                    <a:pt x="178" y="649"/>
                  </a:lnTo>
                  <a:lnTo>
                    <a:pt x="403" y="598"/>
                  </a:lnTo>
                  <a:lnTo>
                    <a:pt x="414" y="628"/>
                  </a:lnTo>
                  <a:close/>
                  <a:moveTo>
                    <a:pt x="393" y="575"/>
                  </a:moveTo>
                  <a:lnTo>
                    <a:pt x="171" y="623"/>
                  </a:lnTo>
                  <a:lnTo>
                    <a:pt x="178" y="649"/>
                  </a:lnTo>
                  <a:lnTo>
                    <a:pt x="403" y="598"/>
                  </a:lnTo>
                  <a:lnTo>
                    <a:pt x="403" y="595"/>
                  </a:lnTo>
                  <a:lnTo>
                    <a:pt x="400" y="593"/>
                  </a:lnTo>
                  <a:lnTo>
                    <a:pt x="400" y="591"/>
                  </a:lnTo>
                  <a:lnTo>
                    <a:pt x="398" y="586"/>
                  </a:lnTo>
                  <a:lnTo>
                    <a:pt x="398" y="584"/>
                  </a:lnTo>
                  <a:lnTo>
                    <a:pt x="396" y="581"/>
                  </a:lnTo>
                  <a:lnTo>
                    <a:pt x="396" y="577"/>
                  </a:lnTo>
                  <a:lnTo>
                    <a:pt x="393" y="575"/>
                  </a:lnTo>
                  <a:close/>
                </a:path>
              </a:pathLst>
            </a:custGeom>
            <a:solidFill>
              <a:srgbClr val="B29865"/>
            </a:solidFill>
            <a:ln w="9525">
              <a:noFill/>
              <a:round/>
            </a:ln>
          </p:spPr>
          <p:txBody>
            <a:bodyPr/>
            <a:lstStyle/>
            <a:p>
              <a:endParaRPr lang="en-US"/>
            </a:p>
          </p:txBody>
        </p:sp>
        <p:sp>
          <p:nvSpPr>
            <p:cNvPr id="508018" name="AutoShape 114"/>
            <p:cNvSpPr>
              <a:spLocks noChangeArrowheads="1"/>
            </p:cNvSpPr>
            <p:nvPr/>
          </p:nvSpPr>
          <p:spPr bwMode="auto">
            <a:xfrm>
              <a:off x="2048" y="1856"/>
              <a:ext cx="480" cy="344"/>
            </a:xfrm>
            <a:prstGeom prst="roundRect">
              <a:avLst>
                <a:gd name="adj" fmla="val 16667"/>
              </a:avLst>
            </a:prstGeom>
            <a:solidFill>
              <a:schemeClr val="bg2"/>
            </a:solidFill>
            <a:ln w="9525">
              <a:noFill/>
              <a:round/>
            </a:ln>
            <a:effectLst/>
          </p:spPr>
          <p:txBody>
            <a:bodyPr wrap="none" lIns="107950" tIns="53975" rIns="107950" bIns="53975" anchor="ctr"/>
            <a:lstStyle/>
            <a:p>
              <a:endParaRPr lang="en-US"/>
            </a:p>
          </p:txBody>
        </p:sp>
        <p:sp>
          <p:nvSpPr>
            <p:cNvPr id="508019" name="Freeform 115"/>
            <p:cNvSpPr>
              <a:spLocks noEditPoints="1"/>
            </p:cNvSpPr>
            <p:nvPr/>
          </p:nvSpPr>
          <p:spPr bwMode="auto">
            <a:xfrm>
              <a:off x="1370" y="906"/>
              <a:ext cx="1967" cy="1733"/>
            </a:xfrm>
            <a:custGeom>
              <a:avLst/>
              <a:gdLst/>
              <a:ahLst/>
              <a:cxnLst>
                <a:cxn ang="0">
                  <a:pos x="1356" y="178"/>
                </a:cxn>
                <a:cxn ang="0">
                  <a:pos x="1407" y="76"/>
                </a:cxn>
                <a:cxn ang="0">
                  <a:pos x="1532" y="111"/>
                </a:cxn>
                <a:cxn ang="0">
                  <a:pos x="1569" y="125"/>
                </a:cxn>
                <a:cxn ang="0">
                  <a:pos x="1595" y="150"/>
                </a:cxn>
                <a:cxn ang="0">
                  <a:pos x="1495" y="317"/>
                </a:cxn>
                <a:cxn ang="0">
                  <a:pos x="1477" y="338"/>
                </a:cxn>
                <a:cxn ang="0">
                  <a:pos x="1481" y="423"/>
                </a:cxn>
                <a:cxn ang="0">
                  <a:pos x="1308" y="398"/>
                </a:cxn>
                <a:cxn ang="0">
                  <a:pos x="280" y="1530"/>
                </a:cxn>
                <a:cxn ang="0">
                  <a:pos x="470" y="1560"/>
                </a:cxn>
                <a:cxn ang="0">
                  <a:pos x="458" y="1701"/>
                </a:cxn>
                <a:cxn ang="0">
                  <a:pos x="449" y="1689"/>
                </a:cxn>
                <a:cxn ang="0">
                  <a:pos x="412" y="1701"/>
                </a:cxn>
                <a:cxn ang="0">
                  <a:pos x="377" y="1680"/>
                </a:cxn>
                <a:cxn ang="0">
                  <a:pos x="310" y="1722"/>
                </a:cxn>
                <a:cxn ang="0">
                  <a:pos x="326" y="1701"/>
                </a:cxn>
                <a:cxn ang="0">
                  <a:pos x="333" y="1664"/>
                </a:cxn>
                <a:cxn ang="0">
                  <a:pos x="1120" y="1606"/>
                </a:cxn>
                <a:cxn ang="0">
                  <a:pos x="1004" y="1666"/>
                </a:cxn>
                <a:cxn ang="0">
                  <a:pos x="988" y="1446"/>
                </a:cxn>
                <a:cxn ang="0">
                  <a:pos x="1083" y="1430"/>
                </a:cxn>
                <a:cxn ang="0">
                  <a:pos x="1146" y="1502"/>
                </a:cxn>
                <a:cxn ang="0">
                  <a:pos x="1217" y="1486"/>
                </a:cxn>
                <a:cxn ang="0">
                  <a:pos x="1134" y="1592"/>
                </a:cxn>
                <a:cxn ang="0">
                  <a:pos x="1146" y="1502"/>
                </a:cxn>
                <a:cxn ang="0">
                  <a:pos x="1083" y="1430"/>
                </a:cxn>
                <a:cxn ang="0">
                  <a:pos x="1044" y="1354"/>
                </a:cxn>
                <a:cxn ang="0">
                  <a:pos x="1076" y="1354"/>
                </a:cxn>
                <a:cxn ang="0">
                  <a:pos x="1074" y="1328"/>
                </a:cxn>
                <a:cxn ang="0">
                  <a:pos x="1111" y="1312"/>
                </a:cxn>
                <a:cxn ang="0">
                  <a:pos x="1134" y="1291"/>
                </a:cxn>
                <a:cxn ang="0">
                  <a:pos x="1169" y="1254"/>
                </a:cxn>
                <a:cxn ang="0">
                  <a:pos x="1210" y="1259"/>
                </a:cxn>
                <a:cxn ang="0">
                  <a:pos x="1208" y="1331"/>
                </a:cxn>
                <a:cxn ang="0">
                  <a:pos x="1201" y="1433"/>
                </a:cxn>
                <a:cxn ang="0">
                  <a:pos x="3" y="150"/>
                </a:cxn>
                <a:cxn ang="0">
                  <a:pos x="46" y="155"/>
                </a:cxn>
                <a:cxn ang="0">
                  <a:pos x="134" y="176"/>
                </a:cxn>
                <a:cxn ang="0">
                  <a:pos x="285" y="58"/>
                </a:cxn>
                <a:cxn ang="0">
                  <a:pos x="336" y="118"/>
                </a:cxn>
                <a:cxn ang="0">
                  <a:pos x="407" y="2"/>
                </a:cxn>
                <a:cxn ang="0">
                  <a:pos x="389" y="104"/>
                </a:cxn>
                <a:cxn ang="0">
                  <a:pos x="243" y="303"/>
                </a:cxn>
                <a:cxn ang="0">
                  <a:pos x="1426" y="1240"/>
                </a:cxn>
                <a:cxn ang="0">
                  <a:pos x="1446" y="1108"/>
                </a:cxn>
                <a:cxn ang="0">
                  <a:pos x="1523" y="958"/>
                </a:cxn>
                <a:cxn ang="0">
                  <a:pos x="1500" y="1025"/>
                </a:cxn>
                <a:cxn ang="0">
                  <a:pos x="1467" y="1164"/>
                </a:cxn>
                <a:cxn ang="0">
                  <a:pos x="1516" y="1201"/>
                </a:cxn>
                <a:cxn ang="0">
                  <a:pos x="1551" y="1192"/>
                </a:cxn>
                <a:cxn ang="0">
                  <a:pos x="1613" y="1298"/>
                </a:cxn>
                <a:cxn ang="0">
                  <a:pos x="1696" y="1333"/>
                </a:cxn>
                <a:cxn ang="0">
                  <a:pos x="1611" y="1328"/>
                </a:cxn>
                <a:cxn ang="0">
                  <a:pos x="1835" y="1296"/>
                </a:cxn>
                <a:cxn ang="0">
                  <a:pos x="1729" y="1328"/>
                </a:cxn>
                <a:cxn ang="0">
                  <a:pos x="1900" y="1340"/>
                </a:cxn>
                <a:cxn ang="0">
                  <a:pos x="1881" y="1294"/>
                </a:cxn>
                <a:cxn ang="0">
                  <a:pos x="1041" y="865"/>
                </a:cxn>
                <a:cxn ang="0">
                  <a:pos x="1065" y="810"/>
                </a:cxn>
                <a:cxn ang="0">
                  <a:pos x="1143" y="828"/>
                </a:cxn>
                <a:cxn ang="0">
                  <a:pos x="1173" y="884"/>
                </a:cxn>
              </a:cxnLst>
              <a:rect l="0" t="0" r="r" b="b"/>
              <a:pathLst>
                <a:path w="1967" h="1733">
                  <a:moveTo>
                    <a:pt x="1416" y="324"/>
                  </a:moveTo>
                  <a:lnTo>
                    <a:pt x="1407" y="317"/>
                  </a:lnTo>
                  <a:lnTo>
                    <a:pt x="1400" y="312"/>
                  </a:lnTo>
                  <a:lnTo>
                    <a:pt x="1396" y="308"/>
                  </a:lnTo>
                  <a:lnTo>
                    <a:pt x="1391" y="301"/>
                  </a:lnTo>
                  <a:lnTo>
                    <a:pt x="1389" y="296"/>
                  </a:lnTo>
                  <a:lnTo>
                    <a:pt x="1384" y="291"/>
                  </a:lnTo>
                  <a:lnTo>
                    <a:pt x="1379" y="284"/>
                  </a:lnTo>
                  <a:lnTo>
                    <a:pt x="1375" y="280"/>
                  </a:lnTo>
                  <a:lnTo>
                    <a:pt x="1370" y="273"/>
                  </a:lnTo>
                  <a:lnTo>
                    <a:pt x="1368" y="264"/>
                  </a:lnTo>
                  <a:lnTo>
                    <a:pt x="1363" y="257"/>
                  </a:lnTo>
                  <a:lnTo>
                    <a:pt x="1361" y="250"/>
                  </a:lnTo>
                  <a:lnTo>
                    <a:pt x="1359" y="243"/>
                  </a:lnTo>
                  <a:lnTo>
                    <a:pt x="1356" y="236"/>
                  </a:lnTo>
                  <a:lnTo>
                    <a:pt x="1354" y="231"/>
                  </a:lnTo>
                  <a:lnTo>
                    <a:pt x="1354" y="227"/>
                  </a:lnTo>
                  <a:lnTo>
                    <a:pt x="1354" y="213"/>
                  </a:lnTo>
                  <a:lnTo>
                    <a:pt x="1354" y="201"/>
                  </a:lnTo>
                  <a:lnTo>
                    <a:pt x="1356" y="190"/>
                  </a:lnTo>
                  <a:lnTo>
                    <a:pt x="1356" y="178"/>
                  </a:lnTo>
                  <a:lnTo>
                    <a:pt x="1359" y="166"/>
                  </a:lnTo>
                  <a:lnTo>
                    <a:pt x="1361" y="155"/>
                  </a:lnTo>
                  <a:lnTo>
                    <a:pt x="1361" y="143"/>
                  </a:lnTo>
                  <a:lnTo>
                    <a:pt x="1363" y="129"/>
                  </a:lnTo>
                  <a:lnTo>
                    <a:pt x="1365" y="125"/>
                  </a:lnTo>
                  <a:lnTo>
                    <a:pt x="1368" y="122"/>
                  </a:lnTo>
                  <a:lnTo>
                    <a:pt x="1368" y="116"/>
                  </a:lnTo>
                  <a:lnTo>
                    <a:pt x="1370" y="111"/>
                  </a:lnTo>
                  <a:lnTo>
                    <a:pt x="1372" y="106"/>
                  </a:lnTo>
                  <a:lnTo>
                    <a:pt x="1375" y="102"/>
                  </a:lnTo>
                  <a:lnTo>
                    <a:pt x="1375" y="97"/>
                  </a:lnTo>
                  <a:lnTo>
                    <a:pt x="1377" y="95"/>
                  </a:lnTo>
                  <a:lnTo>
                    <a:pt x="1379" y="90"/>
                  </a:lnTo>
                  <a:lnTo>
                    <a:pt x="1382" y="88"/>
                  </a:lnTo>
                  <a:lnTo>
                    <a:pt x="1384" y="85"/>
                  </a:lnTo>
                  <a:lnTo>
                    <a:pt x="1386" y="83"/>
                  </a:lnTo>
                  <a:lnTo>
                    <a:pt x="1389" y="81"/>
                  </a:lnTo>
                  <a:lnTo>
                    <a:pt x="1391" y="81"/>
                  </a:lnTo>
                  <a:lnTo>
                    <a:pt x="1391" y="78"/>
                  </a:lnTo>
                  <a:lnTo>
                    <a:pt x="1393" y="78"/>
                  </a:lnTo>
                  <a:lnTo>
                    <a:pt x="1407" y="76"/>
                  </a:lnTo>
                  <a:lnTo>
                    <a:pt x="1416" y="74"/>
                  </a:lnTo>
                  <a:lnTo>
                    <a:pt x="1423" y="76"/>
                  </a:lnTo>
                  <a:lnTo>
                    <a:pt x="1433" y="78"/>
                  </a:lnTo>
                  <a:lnTo>
                    <a:pt x="1439" y="81"/>
                  </a:lnTo>
                  <a:lnTo>
                    <a:pt x="1449" y="85"/>
                  </a:lnTo>
                  <a:lnTo>
                    <a:pt x="1460" y="90"/>
                  </a:lnTo>
                  <a:lnTo>
                    <a:pt x="1472" y="95"/>
                  </a:lnTo>
                  <a:lnTo>
                    <a:pt x="1486" y="97"/>
                  </a:lnTo>
                  <a:lnTo>
                    <a:pt x="1497" y="97"/>
                  </a:lnTo>
                  <a:lnTo>
                    <a:pt x="1507" y="97"/>
                  </a:lnTo>
                  <a:lnTo>
                    <a:pt x="1516" y="95"/>
                  </a:lnTo>
                  <a:lnTo>
                    <a:pt x="1523" y="90"/>
                  </a:lnTo>
                  <a:lnTo>
                    <a:pt x="1530" y="88"/>
                  </a:lnTo>
                  <a:lnTo>
                    <a:pt x="1534" y="83"/>
                  </a:lnTo>
                  <a:lnTo>
                    <a:pt x="1541" y="76"/>
                  </a:lnTo>
                  <a:lnTo>
                    <a:pt x="1539" y="83"/>
                  </a:lnTo>
                  <a:lnTo>
                    <a:pt x="1537" y="88"/>
                  </a:lnTo>
                  <a:lnTo>
                    <a:pt x="1537" y="92"/>
                  </a:lnTo>
                  <a:lnTo>
                    <a:pt x="1537" y="99"/>
                  </a:lnTo>
                  <a:lnTo>
                    <a:pt x="1534" y="104"/>
                  </a:lnTo>
                  <a:lnTo>
                    <a:pt x="1532" y="111"/>
                  </a:lnTo>
                  <a:lnTo>
                    <a:pt x="1530" y="118"/>
                  </a:lnTo>
                  <a:lnTo>
                    <a:pt x="1523" y="122"/>
                  </a:lnTo>
                  <a:lnTo>
                    <a:pt x="1527" y="122"/>
                  </a:lnTo>
                  <a:lnTo>
                    <a:pt x="1532" y="122"/>
                  </a:lnTo>
                  <a:lnTo>
                    <a:pt x="1537" y="122"/>
                  </a:lnTo>
                  <a:lnTo>
                    <a:pt x="1541" y="120"/>
                  </a:lnTo>
                  <a:lnTo>
                    <a:pt x="1546" y="120"/>
                  </a:lnTo>
                  <a:lnTo>
                    <a:pt x="1551" y="116"/>
                  </a:lnTo>
                  <a:lnTo>
                    <a:pt x="1555" y="113"/>
                  </a:lnTo>
                  <a:lnTo>
                    <a:pt x="1560" y="109"/>
                  </a:lnTo>
                  <a:lnTo>
                    <a:pt x="1562" y="111"/>
                  </a:lnTo>
                  <a:lnTo>
                    <a:pt x="1562" y="116"/>
                  </a:lnTo>
                  <a:lnTo>
                    <a:pt x="1562" y="118"/>
                  </a:lnTo>
                  <a:lnTo>
                    <a:pt x="1562" y="122"/>
                  </a:lnTo>
                  <a:lnTo>
                    <a:pt x="1562" y="125"/>
                  </a:lnTo>
                  <a:lnTo>
                    <a:pt x="1562" y="129"/>
                  </a:lnTo>
                  <a:lnTo>
                    <a:pt x="1560" y="134"/>
                  </a:lnTo>
                  <a:lnTo>
                    <a:pt x="1560" y="139"/>
                  </a:lnTo>
                  <a:lnTo>
                    <a:pt x="1562" y="134"/>
                  </a:lnTo>
                  <a:lnTo>
                    <a:pt x="1567" y="129"/>
                  </a:lnTo>
                  <a:lnTo>
                    <a:pt x="1569" y="125"/>
                  </a:lnTo>
                  <a:lnTo>
                    <a:pt x="1571" y="118"/>
                  </a:lnTo>
                  <a:lnTo>
                    <a:pt x="1574" y="109"/>
                  </a:lnTo>
                  <a:lnTo>
                    <a:pt x="1574" y="99"/>
                  </a:lnTo>
                  <a:lnTo>
                    <a:pt x="1574" y="90"/>
                  </a:lnTo>
                  <a:lnTo>
                    <a:pt x="1574" y="76"/>
                  </a:lnTo>
                  <a:lnTo>
                    <a:pt x="1576" y="83"/>
                  </a:lnTo>
                  <a:lnTo>
                    <a:pt x="1576" y="90"/>
                  </a:lnTo>
                  <a:lnTo>
                    <a:pt x="1578" y="97"/>
                  </a:lnTo>
                  <a:lnTo>
                    <a:pt x="1578" y="104"/>
                  </a:lnTo>
                  <a:lnTo>
                    <a:pt x="1578" y="111"/>
                  </a:lnTo>
                  <a:lnTo>
                    <a:pt x="1578" y="118"/>
                  </a:lnTo>
                  <a:lnTo>
                    <a:pt x="1578" y="127"/>
                  </a:lnTo>
                  <a:lnTo>
                    <a:pt x="1578" y="136"/>
                  </a:lnTo>
                  <a:lnTo>
                    <a:pt x="1578" y="136"/>
                  </a:lnTo>
                  <a:lnTo>
                    <a:pt x="1581" y="139"/>
                  </a:lnTo>
                  <a:lnTo>
                    <a:pt x="1583" y="141"/>
                  </a:lnTo>
                  <a:lnTo>
                    <a:pt x="1585" y="143"/>
                  </a:lnTo>
                  <a:lnTo>
                    <a:pt x="1588" y="146"/>
                  </a:lnTo>
                  <a:lnTo>
                    <a:pt x="1590" y="148"/>
                  </a:lnTo>
                  <a:lnTo>
                    <a:pt x="1592" y="148"/>
                  </a:lnTo>
                  <a:lnTo>
                    <a:pt x="1595" y="150"/>
                  </a:lnTo>
                  <a:lnTo>
                    <a:pt x="1595" y="157"/>
                  </a:lnTo>
                  <a:lnTo>
                    <a:pt x="1592" y="164"/>
                  </a:lnTo>
                  <a:lnTo>
                    <a:pt x="1592" y="169"/>
                  </a:lnTo>
                  <a:lnTo>
                    <a:pt x="1592" y="176"/>
                  </a:lnTo>
                  <a:lnTo>
                    <a:pt x="1592" y="183"/>
                  </a:lnTo>
                  <a:lnTo>
                    <a:pt x="1590" y="187"/>
                  </a:lnTo>
                  <a:lnTo>
                    <a:pt x="1588" y="194"/>
                  </a:lnTo>
                  <a:lnTo>
                    <a:pt x="1585" y="199"/>
                  </a:lnTo>
                  <a:lnTo>
                    <a:pt x="1578" y="210"/>
                  </a:lnTo>
                  <a:lnTo>
                    <a:pt x="1571" y="222"/>
                  </a:lnTo>
                  <a:lnTo>
                    <a:pt x="1562" y="238"/>
                  </a:lnTo>
                  <a:lnTo>
                    <a:pt x="1555" y="254"/>
                  </a:lnTo>
                  <a:lnTo>
                    <a:pt x="1546" y="271"/>
                  </a:lnTo>
                  <a:lnTo>
                    <a:pt x="1537" y="284"/>
                  </a:lnTo>
                  <a:lnTo>
                    <a:pt x="1527" y="296"/>
                  </a:lnTo>
                  <a:lnTo>
                    <a:pt x="1520" y="303"/>
                  </a:lnTo>
                  <a:lnTo>
                    <a:pt x="1514" y="308"/>
                  </a:lnTo>
                  <a:lnTo>
                    <a:pt x="1507" y="310"/>
                  </a:lnTo>
                  <a:lnTo>
                    <a:pt x="1502" y="315"/>
                  </a:lnTo>
                  <a:lnTo>
                    <a:pt x="1497" y="317"/>
                  </a:lnTo>
                  <a:lnTo>
                    <a:pt x="1495" y="317"/>
                  </a:lnTo>
                  <a:lnTo>
                    <a:pt x="1490" y="319"/>
                  </a:lnTo>
                  <a:lnTo>
                    <a:pt x="1483" y="324"/>
                  </a:lnTo>
                  <a:lnTo>
                    <a:pt x="1479" y="326"/>
                  </a:lnTo>
                  <a:lnTo>
                    <a:pt x="1474" y="328"/>
                  </a:lnTo>
                  <a:lnTo>
                    <a:pt x="1470" y="331"/>
                  </a:lnTo>
                  <a:lnTo>
                    <a:pt x="1465" y="331"/>
                  </a:lnTo>
                  <a:lnTo>
                    <a:pt x="1458" y="333"/>
                  </a:lnTo>
                  <a:lnTo>
                    <a:pt x="1451" y="333"/>
                  </a:lnTo>
                  <a:lnTo>
                    <a:pt x="1444" y="333"/>
                  </a:lnTo>
                  <a:lnTo>
                    <a:pt x="1435" y="331"/>
                  </a:lnTo>
                  <a:lnTo>
                    <a:pt x="1428" y="328"/>
                  </a:lnTo>
                  <a:lnTo>
                    <a:pt x="1433" y="331"/>
                  </a:lnTo>
                  <a:lnTo>
                    <a:pt x="1437" y="333"/>
                  </a:lnTo>
                  <a:lnTo>
                    <a:pt x="1444" y="335"/>
                  </a:lnTo>
                  <a:lnTo>
                    <a:pt x="1449" y="335"/>
                  </a:lnTo>
                  <a:lnTo>
                    <a:pt x="1456" y="335"/>
                  </a:lnTo>
                  <a:lnTo>
                    <a:pt x="1460" y="335"/>
                  </a:lnTo>
                  <a:lnTo>
                    <a:pt x="1467" y="335"/>
                  </a:lnTo>
                  <a:lnTo>
                    <a:pt x="1472" y="335"/>
                  </a:lnTo>
                  <a:lnTo>
                    <a:pt x="1474" y="335"/>
                  </a:lnTo>
                  <a:lnTo>
                    <a:pt x="1477" y="338"/>
                  </a:lnTo>
                  <a:lnTo>
                    <a:pt x="1479" y="338"/>
                  </a:lnTo>
                  <a:lnTo>
                    <a:pt x="1481" y="338"/>
                  </a:lnTo>
                  <a:lnTo>
                    <a:pt x="1481" y="338"/>
                  </a:lnTo>
                  <a:lnTo>
                    <a:pt x="1483" y="338"/>
                  </a:lnTo>
                  <a:lnTo>
                    <a:pt x="1486" y="340"/>
                  </a:lnTo>
                  <a:lnTo>
                    <a:pt x="1488" y="340"/>
                  </a:lnTo>
                  <a:lnTo>
                    <a:pt x="1495" y="338"/>
                  </a:lnTo>
                  <a:lnTo>
                    <a:pt x="1502" y="338"/>
                  </a:lnTo>
                  <a:lnTo>
                    <a:pt x="1511" y="338"/>
                  </a:lnTo>
                  <a:lnTo>
                    <a:pt x="1520" y="335"/>
                  </a:lnTo>
                  <a:lnTo>
                    <a:pt x="1530" y="335"/>
                  </a:lnTo>
                  <a:lnTo>
                    <a:pt x="1537" y="333"/>
                  </a:lnTo>
                  <a:lnTo>
                    <a:pt x="1544" y="333"/>
                  </a:lnTo>
                  <a:lnTo>
                    <a:pt x="1548" y="333"/>
                  </a:lnTo>
                  <a:lnTo>
                    <a:pt x="1539" y="342"/>
                  </a:lnTo>
                  <a:lnTo>
                    <a:pt x="1530" y="354"/>
                  </a:lnTo>
                  <a:lnTo>
                    <a:pt x="1520" y="365"/>
                  </a:lnTo>
                  <a:lnTo>
                    <a:pt x="1511" y="379"/>
                  </a:lnTo>
                  <a:lnTo>
                    <a:pt x="1502" y="393"/>
                  </a:lnTo>
                  <a:lnTo>
                    <a:pt x="1490" y="407"/>
                  </a:lnTo>
                  <a:lnTo>
                    <a:pt x="1481" y="423"/>
                  </a:lnTo>
                  <a:lnTo>
                    <a:pt x="1472" y="440"/>
                  </a:lnTo>
                  <a:lnTo>
                    <a:pt x="1463" y="458"/>
                  </a:lnTo>
                  <a:lnTo>
                    <a:pt x="1453" y="474"/>
                  </a:lnTo>
                  <a:lnTo>
                    <a:pt x="1446" y="486"/>
                  </a:lnTo>
                  <a:lnTo>
                    <a:pt x="1439" y="497"/>
                  </a:lnTo>
                  <a:lnTo>
                    <a:pt x="1433" y="504"/>
                  </a:lnTo>
                  <a:lnTo>
                    <a:pt x="1421" y="509"/>
                  </a:lnTo>
                  <a:lnTo>
                    <a:pt x="1407" y="514"/>
                  </a:lnTo>
                  <a:lnTo>
                    <a:pt x="1389" y="516"/>
                  </a:lnTo>
                  <a:lnTo>
                    <a:pt x="1372" y="516"/>
                  </a:lnTo>
                  <a:lnTo>
                    <a:pt x="1359" y="516"/>
                  </a:lnTo>
                  <a:lnTo>
                    <a:pt x="1342" y="514"/>
                  </a:lnTo>
                  <a:lnTo>
                    <a:pt x="1326" y="509"/>
                  </a:lnTo>
                  <a:lnTo>
                    <a:pt x="1312" y="500"/>
                  </a:lnTo>
                  <a:lnTo>
                    <a:pt x="1301" y="488"/>
                  </a:lnTo>
                  <a:lnTo>
                    <a:pt x="1291" y="470"/>
                  </a:lnTo>
                  <a:lnTo>
                    <a:pt x="1284" y="444"/>
                  </a:lnTo>
                  <a:lnTo>
                    <a:pt x="1287" y="426"/>
                  </a:lnTo>
                  <a:lnTo>
                    <a:pt x="1291" y="414"/>
                  </a:lnTo>
                  <a:lnTo>
                    <a:pt x="1298" y="405"/>
                  </a:lnTo>
                  <a:lnTo>
                    <a:pt x="1308" y="398"/>
                  </a:lnTo>
                  <a:lnTo>
                    <a:pt x="1315" y="389"/>
                  </a:lnTo>
                  <a:lnTo>
                    <a:pt x="1324" y="379"/>
                  </a:lnTo>
                  <a:lnTo>
                    <a:pt x="1328" y="365"/>
                  </a:lnTo>
                  <a:lnTo>
                    <a:pt x="1333" y="345"/>
                  </a:lnTo>
                  <a:lnTo>
                    <a:pt x="1340" y="340"/>
                  </a:lnTo>
                  <a:lnTo>
                    <a:pt x="1345" y="335"/>
                  </a:lnTo>
                  <a:lnTo>
                    <a:pt x="1352" y="333"/>
                  </a:lnTo>
                  <a:lnTo>
                    <a:pt x="1359" y="331"/>
                  </a:lnTo>
                  <a:lnTo>
                    <a:pt x="1365" y="328"/>
                  </a:lnTo>
                  <a:lnTo>
                    <a:pt x="1372" y="324"/>
                  </a:lnTo>
                  <a:lnTo>
                    <a:pt x="1379" y="315"/>
                  </a:lnTo>
                  <a:lnTo>
                    <a:pt x="1384" y="301"/>
                  </a:lnTo>
                  <a:lnTo>
                    <a:pt x="1386" y="303"/>
                  </a:lnTo>
                  <a:lnTo>
                    <a:pt x="1391" y="305"/>
                  </a:lnTo>
                  <a:lnTo>
                    <a:pt x="1393" y="310"/>
                  </a:lnTo>
                  <a:lnTo>
                    <a:pt x="1396" y="312"/>
                  </a:lnTo>
                  <a:lnTo>
                    <a:pt x="1400" y="317"/>
                  </a:lnTo>
                  <a:lnTo>
                    <a:pt x="1405" y="319"/>
                  </a:lnTo>
                  <a:lnTo>
                    <a:pt x="1409" y="322"/>
                  </a:lnTo>
                  <a:lnTo>
                    <a:pt x="1416" y="324"/>
                  </a:lnTo>
                  <a:close/>
                  <a:moveTo>
                    <a:pt x="280" y="1530"/>
                  </a:moveTo>
                  <a:lnTo>
                    <a:pt x="294" y="1527"/>
                  </a:lnTo>
                  <a:lnTo>
                    <a:pt x="310" y="1525"/>
                  </a:lnTo>
                  <a:lnTo>
                    <a:pt x="326" y="1518"/>
                  </a:lnTo>
                  <a:lnTo>
                    <a:pt x="343" y="1511"/>
                  </a:lnTo>
                  <a:lnTo>
                    <a:pt x="359" y="1502"/>
                  </a:lnTo>
                  <a:lnTo>
                    <a:pt x="373" y="1493"/>
                  </a:lnTo>
                  <a:lnTo>
                    <a:pt x="387" y="1481"/>
                  </a:lnTo>
                  <a:lnTo>
                    <a:pt x="398" y="1470"/>
                  </a:lnTo>
                  <a:lnTo>
                    <a:pt x="405" y="1479"/>
                  </a:lnTo>
                  <a:lnTo>
                    <a:pt x="412" y="1488"/>
                  </a:lnTo>
                  <a:lnTo>
                    <a:pt x="417" y="1493"/>
                  </a:lnTo>
                  <a:lnTo>
                    <a:pt x="421" y="1500"/>
                  </a:lnTo>
                  <a:lnTo>
                    <a:pt x="426" y="1504"/>
                  </a:lnTo>
                  <a:lnTo>
                    <a:pt x="433" y="1511"/>
                  </a:lnTo>
                  <a:lnTo>
                    <a:pt x="438" y="1516"/>
                  </a:lnTo>
                  <a:lnTo>
                    <a:pt x="444" y="1523"/>
                  </a:lnTo>
                  <a:lnTo>
                    <a:pt x="451" y="1532"/>
                  </a:lnTo>
                  <a:lnTo>
                    <a:pt x="456" y="1539"/>
                  </a:lnTo>
                  <a:lnTo>
                    <a:pt x="461" y="1546"/>
                  </a:lnTo>
                  <a:lnTo>
                    <a:pt x="465" y="1553"/>
                  </a:lnTo>
                  <a:lnTo>
                    <a:pt x="470" y="1560"/>
                  </a:lnTo>
                  <a:lnTo>
                    <a:pt x="475" y="1567"/>
                  </a:lnTo>
                  <a:lnTo>
                    <a:pt x="479" y="1574"/>
                  </a:lnTo>
                  <a:lnTo>
                    <a:pt x="484" y="1581"/>
                  </a:lnTo>
                  <a:lnTo>
                    <a:pt x="491" y="1632"/>
                  </a:lnTo>
                  <a:lnTo>
                    <a:pt x="491" y="1641"/>
                  </a:lnTo>
                  <a:lnTo>
                    <a:pt x="491" y="1648"/>
                  </a:lnTo>
                  <a:lnTo>
                    <a:pt x="488" y="1655"/>
                  </a:lnTo>
                  <a:lnTo>
                    <a:pt x="488" y="1662"/>
                  </a:lnTo>
                  <a:lnTo>
                    <a:pt x="486" y="1666"/>
                  </a:lnTo>
                  <a:lnTo>
                    <a:pt x="486" y="1673"/>
                  </a:lnTo>
                  <a:lnTo>
                    <a:pt x="486" y="1678"/>
                  </a:lnTo>
                  <a:lnTo>
                    <a:pt x="486" y="1683"/>
                  </a:lnTo>
                  <a:lnTo>
                    <a:pt x="484" y="1685"/>
                  </a:lnTo>
                  <a:lnTo>
                    <a:pt x="482" y="1689"/>
                  </a:lnTo>
                  <a:lnTo>
                    <a:pt x="479" y="1692"/>
                  </a:lnTo>
                  <a:lnTo>
                    <a:pt x="477" y="1694"/>
                  </a:lnTo>
                  <a:lnTo>
                    <a:pt x="472" y="1696"/>
                  </a:lnTo>
                  <a:lnTo>
                    <a:pt x="468" y="1699"/>
                  </a:lnTo>
                  <a:lnTo>
                    <a:pt x="463" y="1699"/>
                  </a:lnTo>
                  <a:lnTo>
                    <a:pt x="458" y="1701"/>
                  </a:lnTo>
                  <a:lnTo>
                    <a:pt x="458" y="1701"/>
                  </a:lnTo>
                  <a:lnTo>
                    <a:pt x="456" y="1699"/>
                  </a:lnTo>
                  <a:lnTo>
                    <a:pt x="456" y="1699"/>
                  </a:lnTo>
                  <a:lnTo>
                    <a:pt x="456" y="1696"/>
                  </a:lnTo>
                  <a:lnTo>
                    <a:pt x="454" y="1692"/>
                  </a:lnTo>
                  <a:lnTo>
                    <a:pt x="454" y="1689"/>
                  </a:lnTo>
                  <a:lnTo>
                    <a:pt x="454" y="1685"/>
                  </a:lnTo>
                  <a:lnTo>
                    <a:pt x="454" y="1680"/>
                  </a:lnTo>
                  <a:lnTo>
                    <a:pt x="454" y="1676"/>
                  </a:lnTo>
                  <a:lnTo>
                    <a:pt x="454" y="1669"/>
                  </a:lnTo>
                  <a:lnTo>
                    <a:pt x="454" y="1662"/>
                  </a:lnTo>
                  <a:lnTo>
                    <a:pt x="454" y="1657"/>
                  </a:lnTo>
                  <a:lnTo>
                    <a:pt x="454" y="1652"/>
                  </a:lnTo>
                  <a:lnTo>
                    <a:pt x="454" y="1648"/>
                  </a:lnTo>
                  <a:lnTo>
                    <a:pt x="451" y="1645"/>
                  </a:lnTo>
                  <a:lnTo>
                    <a:pt x="449" y="1643"/>
                  </a:lnTo>
                  <a:lnTo>
                    <a:pt x="449" y="1648"/>
                  </a:lnTo>
                  <a:lnTo>
                    <a:pt x="449" y="1655"/>
                  </a:lnTo>
                  <a:lnTo>
                    <a:pt x="449" y="1664"/>
                  </a:lnTo>
                  <a:lnTo>
                    <a:pt x="449" y="1671"/>
                  </a:lnTo>
                  <a:lnTo>
                    <a:pt x="449" y="1680"/>
                  </a:lnTo>
                  <a:lnTo>
                    <a:pt x="449" y="1689"/>
                  </a:lnTo>
                  <a:lnTo>
                    <a:pt x="449" y="1696"/>
                  </a:lnTo>
                  <a:lnTo>
                    <a:pt x="449" y="1701"/>
                  </a:lnTo>
                  <a:lnTo>
                    <a:pt x="447" y="1706"/>
                  </a:lnTo>
                  <a:lnTo>
                    <a:pt x="444" y="1708"/>
                  </a:lnTo>
                  <a:lnTo>
                    <a:pt x="440" y="1713"/>
                  </a:lnTo>
                  <a:lnTo>
                    <a:pt x="435" y="1715"/>
                  </a:lnTo>
                  <a:lnTo>
                    <a:pt x="431" y="1715"/>
                  </a:lnTo>
                  <a:lnTo>
                    <a:pt x="426" y="1717"/>
                  </a:lnTo>
                  <a:lnTo>
                    <a:pt x="419" y="1717"/>
                  </a:lnTo>
                  <a:lnTo>
                    <a:pt x="417" y="1715"/>
                  </a:lnTo>
                  <a:lnTo>
                    <a:pt x="414" y="1713"/>
                  </a:lnTo>
                  <a:lnTo>
                    <a:pt x="414" y="1710"/>
                  </a:lnTo>
                  <a:lnTo>
                    <a:pt x="414" y="1708"/>
                  </a:lnTo>
                  <a:lnTo>
                    <a:pt x="414" y="1706"/>
                  </a:lnTo>
                  <a:lnTo>
                    <a:pt x="414" y="1703"/>
                  </a:lnTo>
                  <a:lnTo>
                    <a:pt x="414" y="1699"/>
                  </a:lnTo>
                  <a:lnTo>
                    <a:pt x="414" y="1696"/>
                  </a:lnTo>
                  <a:lnTo>
                    <a:pt x="414" y="1694"/>
                  </a:lnTo>
                  <a:lnTo>
                    <a:pt x="414" y="1696"/>
                  </a:lnTo>
                  <a:lnTo>
                    <a:pt x="412" y="1699"/>
                  </a:lnTo>
                  <a:lnTo>
                    <a:pt x="412" y="1701"/>
                  </a:lnTo>
                  <a:lnTo>
                    <a:pt x="412" y="1703"/>
                  </a:lnTo>
                  <a:lnTo>
                    <a:pt x="412" y="1708"/>
                  </a:lnTo>
                  <a:lnTo>
                    <a:pt x="412" y="1710"/>
                  </a:lnTo>
                  <a:lnTo>
                    <a:pt x="410" y="1713"/>
                  </a:lnTo>
                  <a:lnTo>
                    <a:pt x="410" y="1715"/>
                  </a:lnTo>
                  <a:lnTo>
                    <a:pt x="407" y="1717"/>
                  </a:lnTo>
                  <a:lnTo>
                    <a:pt x="403" y="1720"/>
                  </a:lnTo>
                  <a:lnTo>
                    <a:pt x="398" y="1722"/>
                  </a:lnTo>
                  <a:lnTo>
                    <a:pt x="394" y="1722"/>
                  </a:lnTo>
                  <a:lnTo>
                    <a:pt x="389" y="1724"/>
                  </a:lnTo>
                  <a:lnTo>
                    <a:pt x="384" y="1722"/>
                  </a:lnTo>
                  <a:lnTo>
                    <a:pt x="380" y="1722"/>
                  </a:lnTo>
                  <a:lnTo>
                    <a:pt x="377" y="1720"/>
                  </a:lnTo>
                  <a:lnTo>
                    <a:pt x="375" y="1717"/>
                  </a:lnTo>
                  <a:lnTo>
                    <a:pt x="375" y="1713"/>
                  </a:lnTo>
                  <a:lnTo>
                    <a:pt x="375" y="1708"/>
                  </a:lnTo>
                  <a:lnTo>
                    <a:pt x="375" y="1703"/>
                  </a:lnTo>
                  <a:lnTo>
                    <a:pt x="377" y="1696"/>
                  </a:lnTo>
                  <a:lnTo>
                    <a:pt x="377" y="1692"/>
                  </a:lnTo>
                  <a:lnTo>
                    <a:pt x="377" y="1685"/>
                  </a:lnTo>
                  <a:lnTo>
                    <a:pt x="377" y="1680"/>
                  </a:lnTo>
                  <a:lnTo>
                    <a:pt x="377" y="1685"/>
                  </a:lnTo>
                  <a:lnTo>
                    <a:pt x="375" y="1689"/>
                  </a:lnTo>
                  <a:lnTo>
                    <a:pt x="373" y="1696"/>
                  </a:lnTo>
                  <a:lnTo>
                    <a:pt x="370" y="1701"/>
                  </a:lnTo>
                  <a:lnTo>
                    <a:pt x="368" y="1708"/>
                  </a:lnTo>
                  <a:lnTo>
                    <a:pt x="366" y="1713"/>
                  </a:lnTo>
                  <a:lnTo>
                    <a:pt x="366" y="1717"/>
                  </a:lnTo>
                  <a:lnTo>
                    <a:pt x="364" y="1720"/>
                  </a:lnTo>
                  <a:lnTo>
                    <a:pt x="361" y="1724"/>
                  </a:lnTo>
                  <a:lnTo>
                    <a:pt x="359" y="1726"/>
                  </a:lnTo>
                  <a:lnTo>
                    <a:pt x="354" y="1729"/>
                  </a:lnTo>
                  <a:lnTo>
                    <a:pt x="350" y="1731"/>
                  </a:lnTo>
                  <a:lnTo>
                    <a:pt x="347" y="1731"/>
                  </a:lnTo>
                  <a:lnTo>
                    <a:pt x="343" y="1733"/>
                  </a:lnTo>
                  <a:lnTo>
                    <a:pt x="336" y="1733"/>
                  </a:lnTo>
                  <a:lnTo>
                    <a:pt x="329" y="1733"/>
                  </a:lnTo>
                  <a:lnTo>
                    <a:pt x="324" y="1731"/>
                  </a:lnTo>
                  <a:lnTo>
                    <a:pt x="322" y="1729"/>
                  </a:lnTo>
                  <a:lnTo>
                    <a:pt x="317" y="1726"/>
                  </a:lnTo>
                  <a:lnTo>
                    <a:pt x="315" y="1724"/>
                  </a:lnTo>
                  <a:lnTo>
                    <a:pt x="310" y="1722"/>
                  </a:lnTo>
                  <a:lnTo>
                    <a:pt x="308" y="1717"/>
                  </a:lnTo>
                  <a:lnTo>
                    <a:pt x="306" y="1715"/>
                  </a:lnTo>
                  <a:lnTo>
                    <a:pt x="301" y="1715"/>
                  </a:lnTo>
                  <a:lnTo>
                    <a:pt x="296" y="1710"/>
                  </a:lnTo>
                  <a:lnTo>
                    <a:pt x="294" y="1706"/>
                  </a:lnTo>
                  <a:lnTo>
                    <a:pt x="292" y="1703"/>
                  </a:lnTo>
                  <a:lnTo>
                    <a:pt x="289" y="1699"/>
                  </a:lnTo>
                  <a:lnTo>
                    <a:pt x="289" y="1696"/>
                  </a:lnTo>
                  <a:lnTo>
                    <a:pt x="289" y="1692"/>
                  </a:lnTo>
                  <a:lnTo>
                    <a:pt x="289" y="1689"/>
                  </a:lnTo>
                  <a:lnTo>
                    <a:pt x="294" y="1685"/>
                  </a:lnTo>
                  <a:lnTo>
                    <a:pt x="296" y="1683"/>
                  </a:lnTo>
                  <a:lnTo>
                    <a:pt x="301" y="1680"/>
                  </a:lnTo>
                  <a:lnTo>
                    <a:pt x="306" y="1683"/>
                  </a:lnTo>
                  <a:lnTo>
                    <a:pt x="310" y="1683"/>
                  </a:lnTo>
                  <a:lnTo>
                    <a:pt x="315" y="1685"/>
                  </a:lnTo>
                  <a:lnTo>
                    <a:pt x="317" y="1689"/>
                  </a:lnTo>
                  <a:lnTo>
                    <a:pt x="322" y="1694"/>
                  </a:lnTo>
                  <a:lnTo>
                    <a:pt x="324" y="1696"/>
                  </a:lnTo>
                  <a:lnTo>
                    <a:pt x="326" y="1699"/>
                  </a:lnTo>
                  <a:lnTo>
                    <a:pt x="326" y="1701"/>
                  </a:lnTo>
                  <a:lnTo>
                    <a:pt x="329" y="1703"/>
                  </a:lnTo>
                  <a:lnTo>
                    <a:pt x="329" y="1706"/>
                  </a:lnTo>
                  <a:lnTo>
                    <a:pt x="329" y="1708"/>
                  </a:lnTo>
                  <a:lnTo>
                    <a:pt x="331" y="1710"/>
                  </a:lnTo>
                  <a:lnTo>
                    <a:pt x="331" y="1713"/>
                  </a:lnTo>
                  <a:lnTo>
                    <a:pt x="333" y="1715"/>
                  </a:lnTo>
                  <a:lnTo>
                    <a:pt x="333" y="1713"/>
                  </a:lnTo>
                  <a:lnTo>
                    <a:pt x="331" y="1710"/>
                  </a:lnTo>
                  <a:lnTo>
                    <a:pt x="331" y="1708"/>
                  </a:lnTo>
                  <a:lnTo>
                    <a:pt x="331" y="1706"/>
                  </a:lnTo>
                  <a:lnTo>
                    <a:pt x="331" y="1703"/>
                  </a:lnTo>
                  <a:lnTo>
                    <a:pt x="331" y="1701"/>
                  </a:lnTo>
                  <a:lnTo>
                    <a:pt x="331" y="1696"/>
                  </a:lnTo>
                  <a:lnTo>
                    <a:pt x="331" y="1694"/>
                  </a:lnTo>
                  <a:lnTo>
                    <a:pt x="331" y="1689"/>
                  </a:lnTo>
                  <a:lnTo>
                    <a:pt x="331" y="1685"/>
                  </a:lnTo>
                  <a:lnTo>
                    <a:pt x="331" y="1680"/>
                  </a:lnTo>
                  <a:lnTo>
                    <a:pt x="333" y="1676"/>
                  </a:lnTo>
                  <a:lnTo>
                    <a:pt x="333" y="1671"/>
                  </a:lnTo>
                  <a:lnTo>
                    <a:pt x="333" y="1666"/>
                  </a:lnTo>
                  <a:lnTo>
                    <a:pt x="333" y="1664"/>
                  </a:lnTo>
                  <a:lnTo>
                    <a:pt x="333" y="1659"/>
                  </a:lnTo>
                  <a:lnTo>
                    <a:pt x="331" y="1659"/>
                  </a:lnTo>
                  <a:lnTo>
                    <a:pt x="329" y="1657"/>
                  </a:lnTo>
                  <a:lnTo>
                    <a:pt x="324" y="1655"/>
                  </a:lnTo>
                  <a:lnTo>
                    <a:pt x="322" y="1652"/>
                  </a:lnTo>
                  <a:lnTo>
                    <a:pt x="320" y="1648"/>
                  </a:lnTo>
                  <a:lnTo>
                    <a:pt x="315" y="1645"/>
                  </a:lnTo>
                  <a:lnTo>
                    <a:pt x="313" y="1641"/>
                  </a:lnTo>
                  <a:lnTo>
                    <a:pt x="310" y="1636"/>
                  </a:lnTo>
                  <a:lnTo>
                    <a:pt x="308" y="1625"/>
                  </a:lnTo>
                  <a:lnTo>
                    <a:pt x="301" y="1613"/>
                  </a:lnTo>
                  <a:lnTo>
                    <a:pt x="296" y="1601"/>
                  </a:lnTo>
                  <a:lnTo>
                    <a:pt x="289" y="1592"/>
                  </a:lnTo>
                  <a:lnTo>
                    <a:pt x="285" y="1581"/>
                  </a:lnTo>
                  <a:lnTo>
                    <a:pt x="280" y="1567"/>
                  </a:lnTo>
                  <a:lnTo>
                    <a:pt x="278" y="1551"/>
                  </a:lnTo>
                  <a:lnTo>
                    <a:pt x="280" y="1530"/>
                  </a:lnTo>
                  <a:close/>
                  <a:moveTo>
                    <a:pt x="1120" y="1601"/>
                  </a:moveTo>
                  <a:lnTo>
                    <a:pt x="1120" y="1604"/>
                  </a:lnTo>
                  <a:lnTo>
                    <a:pt x="1120" y="1604"/>
                  </a:lnTo>
                  <a:lnTo>
                    <a:pt x="1120" y="1606"/>
                  </a:lnTo>
                  <a:lnTo>
                    <a:pt x="1120" y="1606"/>
                  </a:lnTo>
                  <a:lnTo>
                    <a:pt x="1118" y="1608"/>
                  </a:lnTo>
                  <a:lnTo>
                    <a:pt x="1118" y="1608"/>
                  </a:lnTo>
                  <a:lnTo>
                    <a:pt x="1118" y="1611"/>
                  </a:lnTo>
                  <a:lnTo>
                    <a:pt x="1118" y="1611"/>
                  </a:lnTo>
                  <a:lnTo>
                    <a:pt x="1118" y="1618"/>
                  </a:lnTo>
                  <a:lnTo>
                    <a:pt x="1118" y="1627"/>
                  </a:lnTo>
                  <a:lnTo>
                    <a:pt x="1120" y="1634"/>
                  </a:lnTo>
                  <a:lnTo>
                    <a:pt x="1120" y="1641"/>
                  </a:lnTo>
                  <a:lnTo>
                    <a:pt x="1122" y="1648"/>
                  </a:lnTo>
                  <a:lnTo>
                    <a:pt x="1122" y="1655"/>
                  </a:lnTo>
                  <a:lnTo>
                    <a:pt x="1125" y="1662"/>
                  </a:lnTo>
                  <a:lnTo>
                    <a:pt x="1125" y="1666"/>
                  </a:lnTo>
                  <a:lnTo>
                    <a:pt x="1109" y="1664"/>
                  </a:lnTo>
                  <a:lnTo>
                    <a:pt x="1092" y="1662"/>
                  </a:lnTo>
                  <a:lnTo>
                    <a:pt x="1076" y="1657"/>
                  </a:lnTo>
                  <a:lnTo>
                    <a:pt x="1062" y="1655"/>
                  </a:lnTo>
                  <a:lnTo>
                    <a:pt x="1048" y="1652"/>
                  </a:lnTo>
                  <a:lnTo>
                    <a:pt x="1032" y="1655"/>
                  </a:lnTo>
                  <a:lnTo>
                    <a:pt x="1018" y="1659"/>
                  </a:lnTo>
                  <a:lnTo>
                    <a:pt x="1004" y="1666"/>
                  </a:lnTo>
                  <a:lnTo>
                    <a:pt x="998" y="1627"/>
                  </a:lnTo>
                  <a:lnTo>
                    <a:pt x="993" y="1615"/>
                  </a:lnTo>
                  <a:lnTo>
                    <a:pt x="988" y="1606"/>
                  </a:lnTo>
                  <a:lnTo>
                    <a:pt x="986" y="1599"/>
                  </a:lnTo>
                  <a:lnTo>
                    <a:pt x="981" y="1592"/>
                  </a:lnTo>
                  <a:lnTo>
                    <a:pt x="979" y="1588"/>
                  </a:lnTo>
                  <a:lnTo>
                    <a:pt x="977" y="1581"/>
                  </a:lnTo>
                  <a:lnTo>
                    <a:pt x="977" y="1574"/>
                  </a:lnTo>
                  <a:lnTo>
                    <a:pt x="977" y="1564"/>
                  </a:lnTo>
                  <a:lnTo>
                    <a:pt x="977" y="1553"/>
                  </a:lnTo>
                  <a:lnTo>
                    <a:pt x="977" y="1539"/>
                  </a:lnTo>
                  <a:lnTo>
                    <a:pt x="974" y="1523"/>
                  </a:lnTo>
                  <a:lnTo>
                    <a:pt x="972" y="1509"/>
                  </a:lnTo>
                  <a:lnTo>
                    <a:pt x="972" y="1493"/>
                  </a:lnTo>
                  <a:lnTo>
                    <a:pt x="970" y="1479"/>
                  </a:lnTo>
                  <a:lnTo>
                    <a:pt x="970" y="1465"/>
                  </a:lnTo>
                  <a:lnTo>
                    <a:pt x="972" y="1456"/>
                  </a:lnTo>
                  <a:lnTo>
                    <a:pt x="977" y="1451"/>
                  </a:lnTo>
                  <a:lnTo>
                    <a:pt x="981" y="1449"/>
                  </a:lnTo>
                  <a:lnTo>
                    <a:pt x="984" y="1446"/>
                  </a:lnTo>
                  <a:lnTo>
                    <a:pt x="988" y="1446"/>
                  </a:lnTo>
                  <a:lnTo>
                    <a:pt x="991" y="1446"/>
                  </a:lnTo>
                  <a:lnTo>
                    <a:pt x="995" y="1446"/>
                  </a:lnTo>
                  <a:lnTo>
                    <a:pt x="1000" y="1446"/>
                  </a:lnTo>
                  <a:lnTo>
                    <a:pt x="1004" y="1446"/>
                  </a:lnTo>
                  <a:lnTo>
                    <a:pt x="1007" y="1444"/>
                  </a:lnTo>
                  <a:lnTo>
                    <a:pt x="1011" y="1439"/>
                  </a:lnTo>
                  <a:lnTo>
                    <a:pt x="1016" y="1437"/>
                  </a:lnTo>
                  <a:lnTo>
                    <a:pt x="1021" y="1435"/>
                  </a:lnTo>
                  <a:lnTo>
                    <a:pt x="1025" y="1435"/>
                  </a:lnTo>
                  <a:lnTo>
                    <a:pt x="1030" y="1435"/>
                  </a:lnTo>
                  <a:lnTo>
                    <a:pt x="1035" y="1437"/>
                  </a:lnTo>
                  <a:lnTo>
                    <a:pt x="1037" y="1439"/>
                  </a:lnTo>
                  <a:lnTo>
                    <a:pt x="1044" y="1435"/>
                  </a:lnTo>
                  <a:lnTo>
                    <a:pt x="1048" y="1430"/>
                  </a:lnTo>
                  <a:lnTo>
                    <a:pt x="1055" y="1428"/>
                  </a:lnTo>
                  <a:lnTo>
                    <a:pt x="1060" y="1426"/>
                  </a:lnTo>
                  <a:lnTo>
                    <a:pt x="1065" y="1426"/>
                  </a:lnTo>
                  <a:lnTo>
                    <a:pt x="1069" y="1426"/>
                  </a:lnTo>
                  <a:lnTo>
                    <a:pt x="1076" y="1428"/>
                  </a:lnTo>
                  <a:lnTo>
                    <a:pt x="1081" y="1433"/>
                  </a:lnTo>
                  <a:lnTo>
                    <a:pt x="1083" y="1430"/>
                  </a:lnTo>
                  <a:lnTo>
                    <a:pt x="1083" y="1426"/>
                  </a:lnTo>
                  <a:lnTo>
                    <a:pt x="1085" y="1421"/>
                  </a:lnTo>
                  <a:lnTo>
                    <a:pt x="1090" y="1416"/>
                  </a:lnTo>
                  <a:lnTo>
                    <a:pt x="1095" y="1414"/>
                  </a:lnTo>
                  <a:lnTo>
                    <a:pt x="1099" y="1414"/>
                  </a:lnTo>
                  <a:lnTo>
                    <a:pt x="1109" y="1419"/>
                  </a:lnTo>
                  <a:lnTo>
                    <a:pt x="1118" y="1428"/>
                  </a:lnTo>
                  <a:lnTo>
                    <a:pt x="1132" y="1444"/>
                  </a:lnTo>
                  <a:lnTo>
                    <a:pt x="1136" y="1449"/>
                  </a:lnTo>
                  <a:lnTo>
                    <a:pt x="1139" y="1451"/>
                  </a:lnTo>
                  <a:lnTo>
                    <a:pt x="1141" y="1453"/>
                  </a:lnTo>
                  <a:lnTo>
                    <a:pt x="1141" y="1453"/>
                  </a:lnTo>
                  <a:lnTo>
                    <a:pt x="1143" y="1456"/>
                  </a:lnTo>
                  <a:lnTo>
                    <a:pt x="1146" y="1458"/>
                  </a:lnTo>
                  <a:lnTo>
                    <a:pt x="1148" y="1460"/>
                  </a:lnTo>
                  <a:lnTo>
                    <a:pt x="1153" y="1465"/>
                  </a:lnTo>
                  <a:lnTo>
                    <a:pt x="1153" y="1477"/>
                  </a:lnTo>
                  <a:lnTo>
                    <a:pt x="1153" y="1486"/>
                  </a:lnTo>
                  <a:lnTo>
                    <a:pt x="1150" y="1493"/>
                  </a:lnTo>
                  <a:lnTo>
                    <a:pt x="1148" y="1497"/>
                  </a:lnTo>
                  <a:lnTo>
                    <a:pt x="1146" y="1502"/>
                  </a:lnTo>
                  <a:lnTo>
                    <a:pt x="1143" y="1504"/>
                  </a:lnTo>
                  <a:lnTo>
                    <a:pt x="1143" y="1509"/>
                  </a:lnTo>
                  <a:lnTo>
                    <a:pt x="1143" y="1516"/>
                  </a:lnTo>
                  <a:lnTo>
                    <a:pt x="1146" y="1520"/>
                  </a:lnTo>
                  <a:lnTo>
                    <a:pt x="1148" y="1523"/>
                  </a:lnTo>
                  <a:lnTo>
                    <a:pt x="1150" y="1527"/>
                  </a:lnTo>
                  <a:lnTo>
                    <a:pt x="1153" y="1530"/>
                  </a:lnTo>
                  <a:lnTo>
                    <a:pt x="1155" y="1534"/>
                  </a:lnTo>
                  <a:lnTo>
                    <a:pt x="1155" y="1539"/>
                  </a:lnTo>
                  <a:lnTo>
                    <a:pt x="1155" y="1544"/>
                  </a:lnTo>
                  <a:lnTo>
                    <a:pt x="1155" y="1548"/>
                  </a:lnTo>
                  <a:lnTo>
                    <a:pt x="1150" y="1555"/>
                  </a:lnTo>
                  <a:lnTo>
                    <a:pt x="1146" y="1562"/>
                  </a:lnTo>
                  <a:lnTo>
                    <a:pt x="1143" y="1569"/>
                  </a:lnTo>
                  <a:lnTo>
                    <a:pt x="1139" y="1576"/>
                  </a:lnTo>
                  <a:lnTo>
                    <a:pt x="1134" y="1581"/>
                  </a:lnTo>
                  <a:lnTo>
                    <a:pt x="1129" y="1588"/>
                  </a:lnTo>
                  <a:lnTo>
                    <a:pt x="1125" y="1595"/>
                  </a:lnTo>
                  <a:lnTo>
                    <a:pt x="1120" y="1601"/>
                  </a:lnTo>
                  <a:close/>
                  <a:moveTo>
                    <a:pt x="1220" y="1483"/>
                  </a:moveTo>
                  <a:lnTo>
                    <a:pt x="1217" y="1486"/>
                  </a:lnTo>
                  <a:lnTo>
                    <a:pt x="1215" y="1488"/>
                  </a:lnTo>
                  <a:lnTo>
                    <a:pt x="1213" y="1490"/>
                  </a:lnTo>
                  <a:lnTo>
                    <a:pt x="1210" y="1493"/>
                  </a:lnTo>
                  <a:lnTo>
                    <a:pt x="1208" y="1495"/>
                  </a:lnTo>
                  <a:lnTo>
                    <a:pt x="1206" y="1500"/>
                  </a:lnTo>
                  <a:lnTo>
                    <a:pt x="1206" y="1502"/>
                  </a:lnTo>
                  <a:lnTo>
                    <a:pt x="1203" y="1504"/>
                  </a:lnTo>
                  <a:lnTo>
                    <a:pt x="1201" y="1511"/>
                  </a:lnTo>
                  <a:lnTo>
                    <a:pt x="1197" y="1518"/>
                  </a:lnTo>
                  <a:lnTo>
                    <a:pt x="1194" y="1525"/>
                  </a:lnTo>
                  <a:lnTo>
                    <a:pt x="1192" y="1532"/>
                  </a:lnTo>
                  <a:lnTo>
                    <a:pt x="1192" y="1539"/>
                  </a:lnTo>
                  <a:lnTo>
                    <a:pt x="1190" y="1546"/>
                  </a:lnTo>
                  <a:lnTo>
                    <a:pt x="1187" y="1553"/>
                  </a:lnTo>
                  <a:lnTo>
                    <a:pt x="1185" y="1560"/>
                  </a:lnTo>
                  <a:lnTo>
                    <a:pt x="1176" y="1562"/>
                  </a:lnTo>
                  <a:lnTo>
                    <a:pt x="1169" y="1567"/>
                  </a:lnTo>
                  <a:lnTo>
                    <a:pt x="1160" y="1574"/>
                  </a:lnTo>
                  <a:lnTo>
                    <a:pt x="1150" y="1581"/>
                  </a:lnTo>
                  <a:lnTo>
                    <a:pt x="1143" y="1588"/>
                  </a:lnTo>
                  <a:lnTo>
                    <a:pt x="1134" y="1592"/>
                  </a:lnTo>
                  <a:lnTo>
                    <a:pt x="1127" y="1599"/>
                  </a:lnTo>
                  <a:lnTo>
                    <a:pt x="1120" y="1601"/>
                  </a:lnTo>
                  <a:lnTo>
                    <a:pt x="1125" y="1595"/>
                  </a:lnTo>
                  <a:lnTo>
                    <a:pt x="1129" y="1588"/>
                  </a:lnTo>
                  <a:lnTo>
                    <a:pt x="1134" y="1581"/>
                  </a:lnTo>
                  <a:lnTo>
                    <a:pt x="1139" y="1576"/>
                  </a:lnTo>
                  <a:lnTo>
                    <a:pt x="1143" y="1569"/>
                  </a:lnTo>
                  <a:lnTo>
                    <a:pt x="1146" y="1562"/>
                  </a:lnTo>
                  <a:lnTo>
                    <a:pt x="1150" y="1555"/>
                  </a:lnTo>
                  <a:lnTo>
                    <a:pt x="1155" y="1548"/>
                  </a:lnTo>
                  <a:lnTo>
                    <a:pt x="1155" y="1544"/>
                  </a:lnTo>
                  <a:lnTo>
                    <a:pt x="1155" y="1539"/>
                  </a:lnTo>
                  <a:lnTo>
                    <a:pt x="1155" y="1534"/>
                  </a:lnTo>
                  <a:lnTo>
                    <a:pt x="1153" y="1530"/>
                  </a:lnTo>
                  <a:lnTo>
                    <a:pt x="1150" y="1527"/>
                  </a:lnTo>
                  <a:lnTo>
                    <a:pt x="1148" y="1523"/>
                  </a:lnTo>
                  <a:lnTo>
                    <a:pt x="1146" y="1520"/>
                  </a:lnTo>
                  <a:lnTo>
                    <a:pt x="1143" y="1516"/>
                  </a:lnTo>
                  <a:lnTo>
                    <a:pt x="1143" y="1509"/>
                  </a:lnTo>
                  <a:lnTo>
                    <a:pt x="1143" y="1504"/>
                  </a:lnTo>
                  <a:lnTo>
                    <a:pt x="1146" y="1502"/>
                  </a:lnTo>
                  <a:lnTo>
                    <a:pt x="1148" y="1497"/>
                  </a:lnTo>
                  <a:lnTo>
                    <a:pt x="1150" y="1493"/>
                  </a:lnTo>
                  <a:lnTo>
                    <a:pt x="1153" y="1486"/>
                  </a:lnTo>
                  <a:lnTo>
                    <a:pt x="1153" y="1477"/>
                  </a:lnTo>
                  <a:lnTo>
                    <a:pt x="1153" y="1465"/>
                  </a:lnTo>
                  <a:lnTo>
                    <a:pt x="1148" y="1460"/>
                  </a:lnTo>
                  <a:lnTo>
                    <a:pt x="1146" y="1458"/>
                  </a:lnTo>
                  <a:lnTo>
                    <a:pt x="1143" y="1456"/>
                  </a:lnTo>
                  <a:lnTo>
                    <a:pt x="1141" y="1453"/>
                  </a:lnTo>
                  <a:lnTo>
                    <a:pt x="1141" y="1453"/>
                  </a:lnTo>
                  <a:lnTo>
                    <a:pt x="1139" y="1451"/>
                  </a:lnTo>
                  <a:lnTo>
                    <a:pt x="1136" y="1449"/>
                  </a:lnTo>
                  <a:lnTo>
                    <a:pt x="1132" y="1444"/>
                  </a:lnTo>
                  <a:lnTo>
                    <a:pt x="1118" y="1428"/>
                  </a:lnTo>
                  <a:lnTo>
                    <a:pt x="1109" y="1419"/>
                  </a:lnTo>
                  <a:lnTo>
                    <a:pt x="1099" y="1414"/>
                  </a:lnTo>
                  <a:lnTo>
                    <a:pt x="1095" y="1414"/>
                  </a:lnTo>
                  <a:lnTo>
                    <a:pt x="1090" y="1416"/>
                  </a:lnTo>
                  <a:lnTo>
                    <a:pt x="1085" y="1421"/>
                  </a:lnTo>
                  <a:lnTo>
                    <a:pt x="1083" y="1426"/>
                  </a:lnTo>
                  <a:lnTo>
                    <a:pt x="1083" y="1430"/>
                  </a:lnTo>
                  <a:lnTo>
                    <a:pt x="1081" y="1433"/>
                  </a:lnTo>
                  <a:lnTo>
                    <a:pt x="1081" y="1428"/>
                  </a:lnTo>
                  <a:lnTo>
                    <a:pt x="1079" y="1426"/>
                  </a:lnTo>
                  <a:lnTo>
                    <a:pt x="1076" y="1423"/>
                  </a:lnTo>
                  <a:lnTo>
                    <a:pt x="1076" y="1419"/>
                  </a:lnTo>
                  <a:lnTo>
                    <a:pt x="1074" y="1416"/>
                  </a:lnTo>
                  <a:lnTo>
                    <a:pt x="1074" y="1412"/>
                  </a:lnTo>
                  <a:lnTo>
                    <a:pt x="1074" y="1407"/>
                  </a:lnTo>
                  <a:lnTo>
                    <a:pt x="1074" y="1400"/>
                  </a:lnTo>
                  <a:lnTo>
                    <a:pt x="1072" y="1395"/>
                  </a:lnTo>
                  <a:lnTo>
                    <a:pt x="1069" y="1393"/>
                  </a:lnTo>
                  <a:lnTo>
                    <a:pt x="1067" y="1389"/>
                  </a:lnTo>
                  <a:lnTo>
                    <a:pt x="1062" y="1384"/>
                  </a:lnTo>
                  <a:lnTo>
                    <a:pt x="1060" y="1379"/>
                  </a:lnTo>
                  <a:lnTo>
                    <a:pt x="1055" y="1375"/>
                  </a:lnTo>
                  <a:lnTo>
                    <a:pt x="1053" y="1370"/>
                  </a:lnTo>
                  <a:lnTo>
                    <a:pt x="1051" y="1365"/>
                  </a:lnTo>
                  <a:lnTo>
                    <a:pt x="1048" y="1363"/>
                  </a:lnTo>
                  <a:lnTo>
                    <a:pt x="1046" y="1358"/>
                  </a:lnTo>
                  <a:lnTo>
                    <a:pt x="1044" y="1356"/>
                  </a:lnTo>
                  <a:lnTo>
                    <a:pt x="1044" y="1354"/>
                  </a:lnTo>
                  <a:lnTo>
                    <a:pt x="1044" y="1352"/>
                  </a:lnTo>
                  <a:lnTo>
                    <a:pt x="1044" y="1349"/>
                  </a:lnTo>
                  <a:lnTo>
                    <a:pt x="1041" y="1347"/>
                  </a:lnTo>
                  <a:lnTo>
                    <a:pt x="1041" y="1345"/>
                  </a:lnTo>
                  <a:lnTo>
                    <a:pt x="1041" y="1340"/>
                  </a:lnTo>
                  <a:lnTo>
                    <a:pt x="1041" y="1335"/>
                  </a:lnTo>
                  <a:lnTo>
                    <a:pt x="1044" y="1333"/>
                  </a:lnTo>
                  <a:lnTo>
                    <a:pt x="1044" y="1328"/>
                  </a:lnTo>
                  <a:lnTo>
                    <a:pt x="1046" y="1328"/>
                  </a:lnTo>
                  <a:lnTo>
                    <a:pt x="1048" y="1326"/>
                  </a:lnTo>
                  <a:lnTo>
                    <a:pt x="1051" y="1326"/>
                  </a:lnTo>
                  <a:lnTo>
                    <a:pt x="1053" y="1324"/>
                  </a:lnTo>
                  <a:lnTo>
                    <a:pt x="1055" y="1326"/>
                  </a:lnTo>
                  <a:lnTo>
                    <a:pt x="1058" y="1328"/>
                  </a:lnTo>
                  <a:lnTo>
                    <a:pt x="1060" y="1331"/>
                  </a:lnTo>
                  <a:lnTo>
                    <a:pt x="1060" y="1333"/>
                  </a:lnTo>
                  <a:lnTo>
                    <a:pt x="1062" y="1338"/>
                  </a:lnTo>
                  <a:lnTo>
                    <a:pt x="1065" y="1340"/>
                  </a:lnTo>
                  <a:lnTo>
                    <a:pt x="1069" y="1345"/>
                  </a:lnTo>
                  <a:lnTo>
                    <a:pt x="1074" y="1349"/>
                  </a:lnTo>
                  <a:lnTo>
                    <a:pt x="1076" y="1354"/>
                  </a:lnTo>
                  <a:lnTo>
                    <a:pt x="1081" y="1356"/>
                  </a:lnTo>
                  <a:lnTo>
                    <a:pt x="1083" y="1361"/>
                  </a:lnTo>
                  <a:lnTo>
                    <a:pt x="1085" y="1363"/>
                  </a:lnTo>
                  <a:lnTo>
                    <a:pt x="1085" y="1368"/>
                  </a:lnTo>
                  <a:lnTo>
                    <a:pt x="1088" y="1370"/>
                  </a:lnTo>
                  <a:lnTo>
                    <a:pt x="1088" y="1372"/>
                  </a:lnTo>
                  <a:lnTo>
                    <a:pt x="1090" y="1375"/>
                  </a:lnTo>
                  <a:lnTo>
                    <a:pt x="1090" y="1372"/>
                  </a:lnTo>
                  <a:lnTo>
                    <a:pt x="1092" y="1372"/>
                  </a:lnTo>
                  <a:lnTo>
                    <a:pt x="1092" y="1370"/>
                  </a:lnTo>
                  <a:lnTo>
                    <a:pt x="1095" y="1370"/>
                  </a:lnTo>
                  <a:lnTo>
                    <a:pt x="1095" y="1370"/>
                  </a:lnTo>
                  <a:lnTo>
                    <a:pt x="1097" y="1368"/>
                  </a:lnTo>
                  <a:lnTo>
                    <a:pt x="1097" y="1368"/>
                  </a:lnTo>
                  <a:lnTo>
                    <a:pt x="1099" y="1368"/>
                  </a:lnTo>
                  <a:lnTo>
                    <a:pt x="1095" y="1361"/>
                  </a:lnTo>
                  <a:lnTo>
                    <a:pt x="1090" y="1356"/>
                  </a:lnTo>
                  <a:lnTo>
                    <a:pt x="1085" y="1349"/>
                  </a:lnTo>
                  <a:lnTo>
                    <a:pt x="1081" y="1342"/>
                  </a:lnTo>
                  <a:lnTo>
                    <a:pt x="1079" y="1335"/>
                  </a:lnTo>
                  <a:lnTo>
                    <a:pt x="1074" y="1328"/>
                  </a:lnTo>
                  <a:lnTo>
                    <a:pt x="1069" y="1324"/>
                  </a:lnTo>
                  <a:lnTo>
                    <a:pt x="1067" y="1321"/>
                  </a:lnTo>
                  <a:lnTo>
                    <a:pt x="1065" y="1314"/>
                  </a:lnTo>
                  <a:lnTo>
                    <a:pt x="1065" y="1308"/>
                  </a:lnTo>
                  <a:lnTo>
                    <a:pt x="1065" y="1303"/>
                  </a:lnTo>
                  <a:lnTo>
                    <a:pt x="1067" y="1298"/>
                  </a:lnTo>
                  <a:lnTo>
                    <a:pt x="1072" y="1294"/>
                  </a:lnTo>
                  <a:lnTo>
                    <a:pt x="1074" y="1294"/>
                  </a:lnTo>
                  <a:lnTo>
                    <a:pt x="1079" y="1294"/>
                  </a:lnTo>
                  <a:lnTo>
                    <a:pt x="1083" y="1294"/>
                  </a:lnTo>
                  <a:lnTo>
                    <a:pt x="1085" y="1298"/>
                  </a:lnTo>
                  <a:lnTo>
                    <a:pt x="1090" y="1301"/>
                  </a:lnTo>
                  <a:lnTo>
                    <a:pt x="1095" y="1305"/>
                  </a:lnTo>
                  <a:lnTo>
                    <a:pt x="1099" y="1310"/>
                  </a:lnTo>
                  <a:lnTo>
                    <a:pt x="1104" y="1312"/>
                  </a:lnTo>
                  <a:lnTo>
                    <a:pt x="1109" y="1317"/>
                  </a:lnTo>
                  <a:lnTo>
                    <a:pt x="1113" y="1321"/>
                  </a:lnTo>
                  <a:lnTo>
                    <a:pt x="1116" y="1324"/>
                  </a:lnTo>
                  <a:lnTo>
                    <a:pt x="1118" y="1319"/>
                  </a:lnTo>
                  <a:lnTo>
                    <a:pt x="1116" y="1314"/>
                  </a:lnTo>
                  <a:lnTo>
                    <a:pt x="1111" y="1312"/>
                  </a:lnTo>
                  <a:lnTo>
                    <a:pt x="1109" y="1308"/>
                  </a:lnTo>
                  <a:lnTo>
                    <a:pt x="1104" y="1305"/>
                  </a:lnTo>
                  <a:lnTo>
                    <a:pt x="1099" y="1301"/>
                  </a:lnTo>
                  <a:lnTo>
                    <a:pt x="1097" y="1298"/>
                  </a:lnTo>
                  <a:lnTo>
                    <a:pt x="1092" y="1294"/>
                  </a:lnTo>
                  <a:lnTo>
                    <a:pt x="1090" y="1291"/>
                  </a:lnTo>
                  <a:lnTo>
                    <a:pt x="1090" y="1287"/>
                  </a:lnTo>
                  <a:lnTo>
                    <a:pt x="1090" y="1280"/>
                  </a:lnTo>
                  <a:lnTo>
                    <a:pt x="1090" y="1275"/>
                  </a:lnTo>
                  <a:lnTo>
                    <a:pt x="1092" y="1273"/>
                  </a:lnTo>
                  <a:lnTo>
                    <a:pt x="1097" y="1271"/>
                  </a:lnTo>
                  <a:lnTo>
                    <a:pt x="1099" y="1268"/>
                  </a:lnTo>
                  <a:lnTo>
                    <a:pt x="1104" y="1268"/>
                  </a:lnTo>
                  <a:lnTo>
                    <a:pt x="1111" y="1271"/>
                  </a:lnTo>
                  <a:lnTo>
                    <a:pt x="1113" y="1273"/>
                  </a:lnTo>
                  <a:lnTo>
                    <a:pt x="1116" y="1275"/>
                  </a:lnTo>
                  <a:lnTo>
                    <a:pt x="1120" y="1277"/>
                  </a:lnTo>
                  <a:lnTo>
                    <a:pt x="1122" y="1282"/>
                  </a:lnTo>
                  <a:lnTo>
                    <a:pt x="1127" y="1284"/>
                  </a:lnTo>
                  <a:lnTo>
                    <a:pt x="1132" y="1289"/>
                  </a:lnTo>
                  <a:lnTo>
                    <a:pt x="1134" y="1291"/>
                  </a:lnTo>
                  <a:lnTo>
                    <a:pt x="1136" y="1294"/>
                  </a:lnTo>
                  <a:lnTo>
                    <a:pt x="1139" y="1291"/>
                  </a:lnTo>
                  <a:lnTo>
                    <a:pt x="1141" y="1291"/>
                  </a:lnTo>
                  <a:lnTo>
                    <a:pt x="1146" y="1289"/>
                  </a:lnTo>
                  <a:lnTo>
                    <a:pt x="1148" y="1289"/>
                  </a:lnTo>
                  <a:lnTo>
                    <a:pt x="1150" y="1289"/>
                  </a:lnTo>
                  <a:lnTo>
                    <a:pt x="1153" y="1289"/>
                  </a:lnTo>
                  <a:lnTo>
                    <a:pt x="1155" y="1289"/>
                  </a:lnTo>
                  <a:lnTo>
                    <a:pt x="1157" y="1289"/>
                  </a:lnTo>
                  <a:lnTo>
                    <a:pt x="1155" y="1282"/>
                  </a:lnTo>
                  <a:lnTo>
                    <a:pt x="1153" y="1277"/>
                  </a:lnTo>
                  <a:lnTo>
                    <a:pt x="1150" y="1273"/>
                  </a:lnTo>
                  <a:lnTo>
                    <a:pt x="1150" y="1268"/>
                  </a:lnTo>
                  <a:lnTo>
                    <a:pt x="1150" y="1264"/>
                  </a:lnTo>
                  <a:lnTo>
                    <a:pt x="1150" y="1259"/>
                  </a:lnTo>
                  <a:lnTo>
                    <a:pt x="1153" y="1257"/>
                  </a:lnTo>
                  <a:lnTo>
                    <a:pt x="1155" y="1254"/>
                  </a:lnTo>
                  <a:lnTo>
                    <a:pt x="1160" y="1250"/>
                  </a:lnTo>
                  <a:lnTo>
                    <a:pt x="1162" y="1250"/>
                  </a:lnTo>
                  <a:lnTo>
                    <a:pt x="1166" y="1252"/>
                  </a:lnTo>
                  <a:lnTo>
                    <a:pt x="1169" y="1254"/>
                  </a:lnTo>
                  <a:lnTo>
                    <a:pt x="1171" y="1257"/>
                  </a:lnTo>
                  <a:lnTo>
                    <a:pt x="1173" y="1259"/>
                  </a:lnTo>
                  <a:lnTo>
                    <a:pt x="1176" y="1261"/>
                  </a:lnTo>
                  <a:lnTo>
                    <a:pt x="1176" y="1264"/>
                  </a:lnTo>
                  <a:lnTo>
                    <a:pt x="1178" y="1264"/>
                  </a:lnTo>
                  <a:lnTo>
                    <a:pt x="1178" y="1264"/>
                  </a:lnTo>
                  <a:lnTo>
                    <a:pt x="1180" y="1261"/>
                  </a:lnTo>
                  <a:lnTo>
                    <a:pt x="1180" y="1261"/>
                  </a:lnTo>
                  <a:lnTo>
                    <a:pt x="1180" y="1259"/>
                  </a:lnTo>
                  <a:lnTo>
                    <a:pt x="1183" y="1259"/>
                  </a:lnTo>
                  <a:lnTo>
                    <a:pt x="1183" y="1259"/>
                  </a:lnTo>
                  <a:lnTo>
                    <a:pt x="1185" y="1257"/>
                  </a:lnTo>
                  <a:lnTo>
                    <a:pt x="1187" y="1254"/>
                  </a:lnTo>
                  <a:lnTo>
                    <a:pt x="1192" y="1252"/>
                  </a:lnTo>
                  <a:lnTo>
                    <a:pt x="1197" y="1250"/>
                  </a:lnTo>
                  <a:lnTo>
                    <a:pt x="1201" y="1250"/>
                  </a:lnTo>
                  <a:lnTo>
                    <a:pt x="1206" y="1247"/>
                  </a:lnTo>
                  <a:lnTo>
                    <a:pt x="1208" y="1250"/>
                  </a:lnTo>
                  <a:lnTo>
                    <a:pt x="1210" y="1252"/>
                  </a:lnTo>
                  <a:lnTo>
                    <a:pt x="1213" y="1254"/>
                  </a:lnTo>
                  <a:lnTo>
                    <a:pt x="1210" y="1259"/>
                  </a:lnTo>
                  <a:lnTo>
                    <a:pt x="1210" y="1264"/>
                  </a:lnTo>
                  <a:lnTo>
                    <a:pt x="1208" y="1268"/>
                  </a:lnTo>
                  <a:lnTo>
                    <a:pt x="1208" y="1271"/>
                  </a:lnTo>
                  <a:lnTo>
                    <a:pt x="1206" y="1273"/>
                  </a:lnTo>
                  <a:lnTo>
                    <a:pt x="1206" y="1275"/>
                  </a:lnTo>
                  <a:lnTo>
                    <a:pt x="1203" y="1280"/>
                  </a:lnTo>
                  <a:lnTo>
                    <a:pt x="1201" y="1282"/>
                  </a:lnTo>
                  <a:lnTo>
                    <a:pt x="1201" y="1284"/>
                  </a:lnTo>
                  <a:lnTo>
                    <a:pt x="1201" y="1289"/>
                  </a:lnTo>
                  <a:lnTo>
                    <a:pt x="1201" y="1291"/>
                  </a:lnTo>
                  <a:lnTo>
                    <a:pt x="1203" y="1296"/>
                  </a:lnTo>
                  <a:lnTo>
                    <a:pt x="1203" y="1298"/>
                  </a:lnTo>
                  <a:lnTo>
                    <a:pt x="1203" y="1301"/>
                  </a:lnTo>
                  <a:lnTo>
                    <a:pt x="1203" y="1305"/>
                  </a:lnTo>
                  <a:lnTo>
                    <a:pt x="1201" y="1308"/>
                  </a:lnTo>
                  <a:lnTo>
                    <a:pt x="1203" y="1312"/>
                  </a:lnTo>
                  <a:lnTo>
                    <a:pt x="1203" y="1317"/>
                  </a:lnTo>
                  <a:lnTo>
                    <a:pt x="1206" y="1319"/>
                  </a:lnTo>
                  <a:lnTo>
                    <a:pt x="1206" y="1324"/>
                  </a:lnTo>
                  <a:lnTo>
                    <a:pt x="1208" y="1328"/>
                  </a:lnTo>
                  <a:lnTo>
                    <a:pt x="1208" y="1331"/>
                  </a:lnTo>
                  <a:lnTo>
                    <a:pt x="1210" y="1335"/>
                  </a:lnTo>
                  <a:lnTo>
                    <a:pt x="1213" y="1340"/>
                  </a:lnTo>
                  <a:lnTo>
                    <a:pt x="1210" y="1345"/>
                  </a:lnTo>
                  <a:lnTo>
                    <a:pt x="1210" y="1349"/>
                  </a:lnTo>
                  <a:lnTo>
                    <a:pt x="1208" y="1352"/>
                  </a:lnTo>
                  <a:lnTo>
                    <a:pt x="1206" y="1356"/>
                  </a:lnTo>
                  <a:lnTo>
                    <a:pt x="1201" y="1361"/>
                  </a:lnTo>
                  <a:lnTo>
                    <a:pt x="1199" y="1363"/>
                  </a:lnTo>
                  <a:lnTo>
                    <a:pt x="1197" y="1368"/>
                  </a:lnTo>
                  <a:lnTo>
                    <a:pt x="1194" y="1370"/>
                  </a:lnTo>
                  <a:lnTo>
                    <a:pt x="1194" y="1375"/>
                  </a:lnTo>
                  <a:lnTo>
                    <a:pt x="1194" y="1379"/>
                  </a:lnTo>
                  <a:lnTo>
                    <a:pt x="1197" y="1384"/>
                  </a:lnTo>
                  <a:lnTo>
                    <a:pt x="1197" y="1386"/>
                  </a:lnTo>
                  <a:lnTo>
                    <a:pt x="1197" y="1389"/>
                  </a:lnTo>
                  <a:lnTo>
                    <a:pt x="1197" y="1393"/>
                  </a:lnTo>
                  <a:lnTo>
                    <a:pt x="1197" y="1395"/>
                  </a:lnTo>
                  <a:lnTo>
                    <a:pt x="1194" y="1400"/>
                  </a:lnTo>
                  <a:lnTo>
                    <a:pt x="1197" y="1409"/>
                  </a:lnTo>
                  <a:lnTo>
                    <a:pt x="1199" y="1421"/>
                  </a:lnTo>
                  <a:lnTo>
                    <a:pt x="1201" y="1433"/>
                  </a:lnTo>
                  <a:lnTo>
                    <a:pt x="1203" y="1444"/>
                  </a:lnTo>
                  <a:lnTo>
                    <a:pt x="1206" y="1456"/>
                  </a:lnTo>
                  <a:lnTo>
                    <a:pt x="1210" y="1467"/>
                  </a:lnTo>
                  <a:lnTo>
                    <a:pt x="1215" y="1477"/>
                  </a:lnTo>
                  <a:lnTo>
                    <a:pt x="1220" y="1483"/>
                  </a:lnTo>
                  <a:close/>
                  <a:moveTo>
                    <a:pt x="204" y="305"/>
                  </a:moveTo>
                  <a:lnTo>
                    <a:pt x="202" y="287"/>
                  </a:lnTo>
                  <a:lnTo>
                    <a:pt x="197" y="271"/>
                  </a:lnTo>
                  <a:lnTo>
                    <a:pt x="190" y="254"/>
                  </a:lnTo>
                  <a:lnTo>
                    <a:pt x="181" y="240"/>
                  </a:lnTo>
                  <a:lnTo>
                    <a:pt x="169" y="227"/>
                  </a:lnTo>
                  <a:lnTo>
                    <a:pt x="158" y="215"/>
                  </a:lnTo>
                  <a:lnTo>
                    <a:pt x="141" y="203"/>
                  </a:lnTo>
                  <a:lnTo>
                    <a:pt x="127" y="194"/>
                  </a:lnTo>
                  <a:lnTo>
                    <a:pt x="93" y="176"/>
                  </a:lnTo>
                  <a:lnTo>
                    <a:pt x="60" y="164"/>
                  </a:lnTo>
                  <a:lnTo>
                    <a:pt x="28" y="157"/>
                  </a:lnTo>
                  <a:lnTo>
                    <a:pt x="0" y="155"/>
                  </a:lnTo>
                  <a:lnTo>
                    <a:pt x="0" y="155"/>
                  </a:lnTo>
                  <a:lnTo>
                    <a:pt x="0" y="153"/>
                  </a:lnTo>
                  <a:lnTo>
                    <a:pt x="3" y="150"/>
                  </a:lnTo>
                  <a:lnTo>
                    <a:pt x="3" y="150"/>
                  </a:lnTo>
                  <a:lnTo>
                    <a:pt x="3" y="148"/>
                  </a:lnTo>
                  <a:lnTo>
                    <a:pt x="3" y="146"/>
                  </a:lnTo>
                  <a:lnTo>
                    <a:pt x="5" y="146"/>
                  </a:lnTo>
                  <a:lnTo>
                    <a:pt x="5" y="143"/>
                  </a:lnTo>
                  <a:lnTo>
                    <a:pt x="7" y="146"/>
                  </a:lnTo>
                  <a:lnTo>
                    <a:pt x="9" y="148"/>
                  </a:lnTo>
                  <a:lnTo>
                    <a:pt x="9" y="148"/>
                  </a:lnTo>
                  <a:lnTo>
                    <a:pt x="12" y="150"/>
                  </a:lnTo>
                  <a:lnTo>
                    <a:pt x="14" y="150"/>
                  </a:lnTo>
                  <a:lnTo>
                    <a:pt x="16" y="153"/>
                  </a:lnTo>
                  <a:lnTo>
                    <a:pt x="19" y="153"/>
                  </a:lnTo>
                  <a:lnTo>
                    <a:pt x="21" y="155"/>
                  </a:lnTo>
                  <a:lnTo>
                    <a:pt x="30" y="148"/>
                  </a:lnTo>
                  <a:lnTo>
                    <a:pt x="33" y="148"/>
                  </a:lnTo>
                  <a:lnTo>
                    <a:pt x="35" y="150"/>
                  </a:lnTo>
                  <a:lnTo>
                    <a:pt x="37" y="150"/>
                  </a:lnTo>
                  <a:lnTo>
                    <a:pt x="42" y="153"/>
                  </a:lnTo>
                  <a:lnTo>
                    <a:pt x="44" y="153"/>
                  </a:lnTo>
                  <a:lnTo>
                    <a:pt x="44" y="155"/>
                  </a:lnTo>
                  <a:lnTo>
                    <a:pt x="46" y="155"/>
                  </a:lnTo>
                  <a:lnTo>
                    <a:pt x="46" y="155"/>
                  </a:lnTo>
                  <a:lnTo>
                    <a:pt x="49" y="155"/>
                  </a:lnTo>
                  <a:lnTo>
                    <a:pt x="49" y="157"/>
                  </a:lnTo>
                  <a:lnTo>
                    <a:pt x="51" y="157"/>
                  </a:lnTo>
                  <a:lnTo>
                    <a:pt x="53" y="157"/>
                  </a:lnTo>
                  <a:lnTo>
                    <a:pt x="53" y="159"/>
                  </a:lnTo>
                  <a:lnTo>
                    <a:pt x="56" y="159"/>
                  </a:lnTo>
                  <a:lnTo>
                    <a:pt x="58" y="159"/>
                  </a:lnTo>
                  <a:lnTo>
                    <a:pt x="60" y="159"/>
                  </a:lnTo>
                  <a:lnTo>
                    <a:pt x="63" y="159"/>
                  </a:lnTo>
                  <a:lnTo>
                    <a:pt x="65" y="159"/>
                  </a:lnTo>
                  <a:lnTo>
                    <a:pt x="67" y="159"/>
                  </a:lnTo>
                  <a:lnTo>
                    <a:pt x="70" y="157"/>
                  </a:lnTo>
                  <a:lnTo>
                    <a:pt x="72" y="157"/>
                  </a:lnTo>
                  <a:lnTo>
                    <a:pt x="74" y="157"/>
                  </a:lnTo>
                  <a:lnTo>
                    <a:pt x="77" y="155"/>
                  </a:lnTo>
                  <a:lnTo>
                    <a:pt x="77" y="155"/>
                  </a:lnTo>
                  <a:lnTo>
                    <a:pt x="88" y="169"/>
                  </a:lnTo>
                  <a:lnTo>
                    <a:pt x="104" y="176"/>
                  </a:lnTo>
                  <a:lnTo>
                    <a:pt x="121" y="178"/>
                  </a:lnTo>
                  <a:lnTo>
                    <a:pt x="134" y="176"/>
                  </a:lnTo>
                  <a:lnTo>
                    <a:pt x="148" y="171"/>
                  </a:lnTo>
                  <a:lnTo>
                    <a:pt x="162" y="164"/>
                  </a:lnTo>
                  <a:lnTo>
                    <a:pt x="176" y="153"/>
                  </a:lnTo>
                  <a:lnTo>
                    <a:pt x="188" y="143"/>
                  </a:lnTo>
                  <a:lnTo>
                    <a:pt x="202" y="129"/>
                  </a:lnTo>
                  <a:lnTo>
                    <a:pt x="211" y="129"/>
                  </a:lnTo>
                  <a:lnTo>
                    <a:pt x="220" y="129"/>
                  </a:lnTo>
                  <a:lnTo>
                    <a:pt x="229" y="125"/>
                  </a:lnTo>
                  <a:lnTo>
                    <a:pt x="234" y="122"/>
                  </a:lnTo>
                  <a:lnTo>
                    <a:pt x="241" y="118"/>
                  </a:lnTo>
                  <a:lnTo>
                    <a:pt x="245" y="113"/>
                  </a:lnTo>
                  <a:lnTo>
                    <a:pt x="248" y="109"/>
                  </a:lnTo>
                  <a:lnTo>
                    <a:pt x="252" y="104"/>
                  </a:lnTo>
                  <a:lnTo>
                    <a:pt x="255" y="97"/>
                  </a:lnTo>
                  <a:lnTo>
                    <a:pt x="259" y="90"/>
                  </a:lnTo>
                  <a:lnTo>
                    <a:pt x="262" y="85"/>
                  </a:lnTo>
                  <a:lnTo>
                    <a:pt x="266" y="81"/>
                  </a:lnTo>
                  <a:lnTo>
                    <a:pt x="269" y="76"/>
                  </a:lnTo>
                  <a:lnTo>
                    <a:pt x="273" y="72"/>
                  </a:lnTo>
                  <a:lnTo>
                    <a:pt x="278" y="65"/>
                  </a:lnTo>
                  <a:lnTo>
                    <a:pt x="285" y="58"/>
                  </a:lnTo>
                  <a:lnTo>
                    <a:pt x="287" y="58"/>
                  </a:lnTo>
                  <a:lnTo>
                    <a:pt x="289" y="58"/>
                  </a:lnTo>
                  <a:lnTo>
                    <a:pt x="294" y="58"/>
                  </a:lnTo>
                  <a:lnTo>
                    <a:pt x="299" y="58"/>
                  </a:lnTo>
                  <a:lnTo>
                    <a:pt x="303" y="60"/>
                  </a:lnTo>
                  <a:lnTo>
                    <a:pt x="308" y="62"/>
                  </a:lnTo>
                  <a:lnTo>
                    <a:pt x="310" y="65"/>
                  </a:lnTo>
                  <a:lnTo>
                    <a:pt x="313" y="72"/>
                  </a:lnTo>
                  <a:lnTo>
                    <a:pt x="315" y="74"/>
                  </a:lnTo>
                  <a:lnTo>
                    <a:pt x="315" y="78"/>
                  </a:lnTo>
                  <a:lnTo>
                    <a:pt x="315" y="83"/>
                  </a:lnTo>
                  <a:lnTo>
                    <a:pt x="313" y="88"/>
                  </a:lnTo>
                  <a:lnTo>
                    <a:pt x="310" y="92"/>
                  </a:lnTo>
                  <a:lnTo>
                    <a:pt x="310" y="97"/>
                  </a:lnTo>
                  <a:lnTo>
                    <a:pt x="310" y="104"/>
                  </a:lnTo>
                  <a:lnTo>
                    <a:pt x="313" y="109"/>
                  </a:lnTo>
                  <a:lnTo>
                    <a:pt x="317" y="111"/>
                  </a:lnTo>
                  <a:lnTo>
                    <a:pt x="322" y="111"/>
                  </a:lnTo>
                  <a:lnTo>
                    <a:pt x="326" y="113"/>
                  </a:lnTo>
                  <a:lnTo>
                    <a:pt x="331" y="116"/>
                  </a:lnTo>
                  <a:lnTo>
                    <a:pt x="336" y="118"/>
                  </a:lnTo>
                  <a:lnTo>
                    <a:pt x="343" y="118"/>
                  </a:lnTo>
                  <a:lnTo>
                    <a:pt x="350" y="116"/>
                  </a:lnTo>
                  <a:lnTo>
                    <a:pt x="357" y="109"/>
                  </a:lnTo>
                  <a:lnTo>
                    <a:pt x="359" y="104"/>
                  </a:lnTo>
                  <a:lnTo>
                    <a:pt x="361" y="97"/>
                  </a:lnTo>
                  <a:lnTo>
                    <a:pt x="364" y="88"/>
                  </a:lnTo>
                  <a:lnTo>
                    <a:pt x="366" y="78"/>
                  </a:lnTo>
                  <a:lnTo>
                    <a:pt x="370" y="72"/>
                  </a:lnTo>
                  <a:lnTo>
                    <a:pt x="375" y="65"/>
                  </a:lnTo>
                  <a:lnTo>
                    <a:pt x="380" y="60"/>
                  </a:lnTo>
                  <a:lnTo>
                    <a:pt x="387" y="60"/>
                  </a:lnTo>
                  <a:lnTo>
                    <a:pt x="389" y="53"/>
                  </a:lnTo>
                  <a:lnTo>
                    <a:pt x="389" y="44"/>
                  </a:lnTo>
                  <a:lnTo>
                    <a:pt x="391" y="37"/>
                  </a:lnTo>
                  <a:lnTo>
                    <a:pt x="391" y="30"/>
                  </a:lnTo>
                  <a:lnTo>
                    <a:pt x="391" y="23"/>
                  </a:lnTo>
                  <a:lnTo>
                    <a:pt x="394" y="16"/>
                  </a:lnTo>
                  <a:lnTo>
                    <a:pt x="396" y="9"/>
                  </a:lnTo>
                  <a:lnTo>
                    <a:pt x="401" y="4"/>
                  </a:lnTo>
                  <a:lnTo>
                    <a:pt x="403" y="4"/>
                  </a:lnTo>
                  <a:lnTo>
                    <a:pt x="407" y="2"/>
                  </a:lnTo>
                  <a:lnTo>
                    <a:pt x="410" y="2"/>
                  </a:lnTo>
                  <a:lnTo>
                    <a:pt x="414" y="2"/>
                  </a:lnTo>
                  <a:lnTo>
                    <a:pt x="417" y="0"/>
                  </a:lnTo>
                  <a:lnTo>
                    <a:pt x="421" y="0"/>
                  </a:lnTo>
                  <a:lnTo>
                    <a:pt x="424" y="0"/>
                  </a:lnTo>
                  <a:lnTo>
                    <a:pt x="428" y="0"/>
                  </a:lnTo>
                  <a:lnTo>
                    <a:pt x="428" y="9"/>
                  </a:lnTo>
                  <a:lnTo>
                    <a:pt x="428" y="16"/>
                  </a:lnTo>
                  <a:lnTo>
                    <a:pt x="428" y="25"/>
                  </a:lnTo>
                  <a:lnTo>
                    <a:pt x="428" y="34"/>
                  </a:lnTo>
                  <a:lnTo>
                    <a:pt x="428" y="46"/>
                  </a:lnTo>
                  <a:lnTo>
                    <a:pt x="426" y="55"/>
                  </a:lnTo>
                  <a:lnTo>
                    <a:pt x="426" y="65"/>
                  </a:lnTo>
                  <a:lnTo>
                    <a:pt x="426" y="76"/>
                  </a:lnTo>
                  <a:lnTo>
                    <a:pt x="421" y="81"/>
                  </a:lnTo>
                  <a:lnTo>
                    <a:pt x="417" y="85"/>
                  </a:lnTo>
                  <a:lnTo>
                    <a:pt x="412" y="90"/>
                  </a:lnTo>
                  <a:lnTo>
                    <a:pt x="405" y="95"/>
                  </a:lnTo>
                  <a:lnTo>
                    <a:pt x="398" y="97"/>
                  </a:lnTo>
                  <a:lnTo>
                    <a:pt x="394" y="102"/>
                  </a:lnTo>
                  <a:lnTo>
                    <a:pt x="389" y="104"/>
                  </a:lnTo>
                  <a:lnTo>
                    <a:pt x="384" y="109"/>
                  </a:lnTo>
                  <a:lnTo>
                    <a:pt x="382" y="125"/>
                  </a:lnTo>
                  <a:lnTo>
                    <a:pt x="380" y="141"/>
                  </a:lnTo>
                  <a:lnTo>
                    <a:pt x="375" y="155"/>
                  </a:lnTo>
                  <a:lnTo>
                    <a:pt x="368" y="169"/>
                  </a:lnTo>
                  <a:lnTo>
                    <a:pt x="359" y="185"/>
                  </a:lnTo>
                  <a:lnTo>
                    <a:pt x="347" y="201"/>
                  </a:lnTo>
                  <a:lnTo>
                    <a:pt x="331" y="222"/>
                  </a:lnTo>
                  <a:lnTo>
                    <a:pt x="310" y="247"/>
                  </a:lnTo>
                  <a:lnTo>
                    <a:pt x="306" y="257"/>
                  </a:lnTo>
                  <a:lnTo>
                    <a:pt x="303" y="264"/>
                  </a:lnTo>
                  <a:lnTo>
                    <a:pt x="301" y="271"/>
                  </a:lnTo>
                  <a:lnTo>
                    <a:pt x="299" y="278"/>
                  </a:lnTo>
                  <a:lnTo>
                    <a:pt x="296" y="282"/>
                  </a:lnTo>
                  <a:lnTo>
                    <a:pt x="294" y="289"/>
                  </a:lnTo>
                  <a:lnTo>
                    <a:pt x="292" y="294"/>
                  </a:lnTo>
                  <a:lnTo>
                    <a:pt x="287" y="301"/>
                  </a:lnTo>
                  <a:lnTo>
                    <a:pt x="278" y="303"/>
                  </a:lnTo>
                  <a:lnTo>
                    <a:pt x="266" y="305"/>
                  </a:lnTo>
                  <a:lnTo>
                    <a:pt x="255" y="305"/>
                  </a:lnTo>
                  <a:lnTo>
                    <a:pt x="243" y="303"/>
                  </a:lnTo>
                  <a:lnTo>
                    <a:pt x="234" y="301"/>
                  </a:lnTo>
                  <a:lnTo>
                    <a:pt x="222" y="301"/>
                  </a:lnTo>
                  <a:lnTo>
                    <a:pt x="213" y="301"/>
                  </a:lnTo>
                  <a:lnTo>
                    <a:pt x="204" y="305"/>
                  </a:lnTo>
                  <a:close/>
                  <a:moveTo>
                    <a:pt x="1470" y="1317"/>
                  </a:moveTo>
                  <a:lnTo>
                    <a:pt x="1467" y="1312"/>
                  </a:lnTo>
                  <a:lnTo>
                    <a:pt x="1465" y="1308"/>
                  </a:lnTo>
                  <a:lnTo>
                    <a:pt x="1463" y="1303"/>
                  </a:lnTo>
                  <a:lnTo>
                    <a:pt x="1460" y="1296"/>
                  </a:lnTo>
                  <a:lnTo>
                    <a:pt x="1458" y="1291"/>
                  </a:lnTo>
                  <a:lnTo>
                    <a:pt x="1456" y="1287"/>
                  </a:lnTo>
                  <a:lnTo>
                    <a:pt x="1453" y="1280"/>
                  </a:lnTo>
                  <a:lnTo>
                    <a:pt x="1451" y="1275"/>
                  </a:lnTo>
                  <a:lnTo>
                    <a:pt x="1449" y="1273"/>
                  </a:lnTo>
                  <a:lnTo>
                    <a:pt x="1444" y="1268"/>
                  </a:lnTo>
                  <a:lnTo>
                    <a:pt x="1439" y="1266"/>
                  </a:lnTo>
                  <a:lnTo>
                    <a:pt x="1437" y="1261"/>
                  </a:lnTo>
                  <a:lnTo>
                    <a:pt x="1435" y="1257"/>
                  </a:lnTo>
                  <a:lnTo>
                    <a:pt x="1430" y="1252"/>
                  </a:lnTo>
                  <a:lnTo>
                    <a:pt x="1428" y="1245"/>
                  </a:lnTo>
                  <a:lnTo>
                    <a:pt x="1426" y="1240"/>
                  </a:lnTo>
                  <a:lnTo>
                    <a:pt x="1426" y="1233"/>
                  </a:lnTo>
                  <a:lnTo>
                    <a:pt x="1426" y="1229"/>
                  </a:lnTo>
                  <a:lnTo>
                    <a:pt x="1428" y="1222"/>
                  </a:lnTo>
                  <a:lnTo>
                    <a:pt x="1428" y="1215"/>
                  </a:lnTo>
                  <a:lnTo>
                    <a:pt x="1430" y="1208"/>
                  </a:lnTo>
                  <a:lnTo>
                    <a:pt x="1430" y="1201"/>
                  </a:lnTo>
                  <a:lnTo>
                    <a:pt x="1430" y="1192"/>
                  </a:lnTo>
                  <a:lnTo>
                    <a:pt x="1430" y="1185"/>
                  </a:lnTo>
                  <a:lnTo>
                    <a:pt x="1430" y="1178"/>
                  </a:lnTo>
                  <a:lnTo>
                    <a:pt x="1430" y="1173"/>
                  </a:lnTo>
                  <a:lnTo>
                    <a:pt x="1430" y="1169"/>
                  </a:lnTo>
                  <a:lnTo>
                    <a:pt x="1430" y="1164"/>
                  </a:lnTo>
                  <a:lnTo>
                    <a:pt x="1430" y="1157"/>
                  </a:lnTo>
                  <a:lnTo>
                    <a:pt x="1430" y="1152"/>
                  </a:lnTo>
                  <a:lnTo>
                    <a:pt x="1430" y="1146"/>
                  </a:lnTo>
                  <a:lnTo>
                    <a:pt x="1433" y="1139"/>
                  </a:lnTo>
                  <a:lnTo>
                    <a:pt x="1435" y="1132"/>
                  </a:lnTo>
                  <a:lnTo>
                    <a:pt x="1437" y="1125"/>
                  </a:lnTo>
                  <a:lnTo>
                    <a:pt x="1439" y="1120"/>
                  </a:lnTo>
                  <a:lnTo>
                    <a:pt x="1444" y="1115"/>
                  </a:lnTo>
                  <a:lnTo>
                    <a:pt x="1446" y="1108"/>
                  </a:lnTo>
                  <a:lnTo>
                    <a:pt x="1451" y="1106"/>
                  </a:lnTo>
                  <a:lnTo>
                    <a:pt x="1453" y="1102"/>
                  </a:lnTo>
                  <a:lnTo>
                    <a:pt x="1456" y="1099"/>
                  </a:lnTo>
                  <a:lnTo>
                    <a:pt x="1453" y="1090"/>
                  </a:lnTo>
                  <a:lnTo>
                    <a:pt x="1451" y="1085"/>
                  </a:lnTo>
                  <a:lnTo>
                    <a:pt x="1451" y="1078"/>
                  </a:lnTo>
                  <a:lnTo>
                    <a:pt x="1449" y="1071"/>
                  </a:lnTo>
                  <a:lnTo>
                    <a:pt x="1449" y="1067"/>
                  </a:lnTo>
                  <a:lnTo>
                    <a:pt x="1451" y="1060"/>
                  </a:lnTo>
                  <a:lnTo>
                    <a:pt x="1456" y="1051"/>
                  </a:lnTo>
                  <a:lnTo>
                    <a:pt x="1460" y="1044"/>
                  </a:lnTo>
                  <a:lnTo>
                    <a:pt x="1467" y="1032"/>
                  </a:lnTo>
                  <a:lnTo>
                    <a:pt x="1474" y="1021"/>
                  </a:lnTo>
                  <a:lnTo>
                    <a:pt x="1481" y="1009"/>
                  </a:lnTo>
                  <a:lnTo>
                    <a:pt x="1488" y="997"/>
                  </a:lnTo>
                  <a:lnTo>
                    <a:pt x="1495" y="986"/>
                  </a:lnTo>
                  <a:lnTo>
                    <a:pt x="1502" y="977"/>
                  </a:lnTo>
                  <a:lnTo>
                    <a:pt x="1509" y="970"/>
                  </a:lnTo>
                  <a:lnTo>
                    <a:pt x="1516" y="963"/>
                  </a:lnTo>
                  <a:lnTo>
                    <a:pt x="1518" y="960"/>
                  </a:lnTo>
                  <a:lnTo>
                    <a:pt x="1523" y="958"/>
                  </a:lnTo>
                  <a:lnTo>
                    <a:pt x="1525" y="956"/>
                  </a:lnTo>
                  <a:lnTo>
                    <a:pt x="1530" y="953"/>
                  </a:lnTo>
                  <a:lnTo>
                    <a:pt x="1534" y="953"/>
                  </a:lnTo>
                  <a:lnTo>
                    <a:pt x="1537" y="951"/>
                  </a:lnTo>
                  <a:lnTo>
                    <a:pt x="1541" y="951"/>
                  </a:lnTo>
                  <a:lnTo>
                    <a:pt x="1546" y="949"/>
                  </a:lnTo>
                  <a:lnTo>
                    <a:pt x="1544" y="953"/>
                  </a:lnTo>
                  <a:lnTo>
                    <a:pt x="1544" y="960"/>
                  </a:lnTo>
                  <a:lnTo>
                    <a:pt x="1541" y="967"/>
                  </a:lnTo>
                  <a:lnTo>
                    <a:pt x="1541" y="974"/>
                  </a:lnTo>
                  <a:lnTo>
                    <a:pt x="1541" y="981"/>
                  </a:lnTo>
                  <a:lnTo>
                    <a:pt x="1541" y="988"/>
                  </a:lnTo>
                  <a:lnTo>
                    <a:pt x="1541" y="995"/>
                  </a:lnTo>
                  <a:lnTo>
                    <a:pt x="1541" y="1000"/>
                  </a:lnTo>
                  <a:lnTo>
                    <a:pt x="1534" y="1004"/>
                  </a:lnTo>
                  <a:lnTo>
                    <a:pt x="1527" y="1009"/>
                  </a:lnTo>
                  <a:lnTo>
                    <a:pt x="1520" y="1011"/>
                  </a:lnTo>
                  <a:lnTo>
                    <a:pt x="1514" y="1014"/>
                  </a:lnTo>
                  <a:lnTo>
                    <a:pt x="1509" y="1018"/>
                  </a:lnTo>
                  <a:lnTo>
                    <a:pt x="1504" y="1021"/>
                  </a:lnTo>
                  <a:lnTo>
                    <a:pt x="1500" y="1025"/>
                  </a:lnTo>
                  <a:lnTo>
                    <a:pt x="1495" y="1032"/>
                  </a:lnTo>
                  <a:lnTo>
                    <a:pt x="1490" y="1041"/>
                  </a:lnTo>
                  <a:lnTo>
                    <a:pt x="1486" y="1048"/>
                  </a:lnTo>
                  <a:lnTo>
                    <a:pt x="1483" y="1060"/>
                  </a:lnTo>
                  <a:lnTo>
                    <a:pt x="1481" y="1069"/>
                  </a:lnTo>
                  <a:lnTo>
                    <a:pt x="1479" y="1081"/>
                  </a:lnTo>
                  <a:lnTo>
                    <a:pt x="1477" y="1092"/>
                  </a:lnTo>
                  <a:lnTo>
                    <a:pt x="1477" y="1104"/>
                  </a:lnTo>
                  <a:lnTo>
                    <a:pt x="1474" y="1118"/>
                  </a:lnTo>
                  <a:lnTo>
                    <a:pt x="1474" y="1122"/>
                  </a:lnTo>
                  <a:lnTo>
                    <a:pt x="1472" y="1125"/>
                  </a:lnTo>
                  <a:lnTo>
                    <a:pt x="1470" y="1129"/>
                  </a:lnTo>
                  <a:lnTo>
                    <a:pt x="1467" y="1132"/>
                  </a:lnTo>
                  <a:lnTo>
                    <a:pt x="1465" y="1136"/>
                  </a:lnTo>
                  <a:lnTo>
                    <a:pt x="1463" y="1141"/>
                  </a:lnTo>
                  <a:lnTo>
                    <a:pt x="1460" y="1143"/>
                  </a:lnTo>
                  <a:lnTo>
                    <a:pt x="1458" y="1148"/>
                  </a:lnTo>
                  <a:lnTo>
                    <a:pt x="1460" y="1150"/>
                  </a:lnTo>
                  <a:lnTo>
                    <a:pt x="1460" y="1155"/>
                  </a:lnTo>
                  <a:lnTo>
                    <a:pt x="1465" y="1159"/>
                  </a:lnTo>
                  <a:lnTo>
                    <a:pt x="1467" y="1164"/>
                  </a:lnTo>
                  <a:lnTo>
                    <a:pt x="1472" y="1169"/>
                  </a:lnTo>
                  <a:lnTo>
                    <a:pt x="1474" y="1171"/>
                  </a:lnTo>
                  <a:lnTo>
                    <a:pt x="1481" y="1171"/>
                  </a:lnTo>
                  <a:lnTo>
                    <a:pt x="1486" y="1169"/>
                  </a:lnTo>
                  <a:lnTo>
                    <a:pt x="1486" y="1164"/>
                  </a:lnTo>
                  <a:lnTo>
                    <a:pt x="1488" y="1159"/>
                  </a:lnTo>
                  <a:lnTo>
                    <a:pt x="1488" y="1155"/>
                  </a:lnTo>
                  <a:lnTo>
                    <a:pt x="1490" y="1150"/>
                  </a:lnTo>
                  <a:lnTo>
                    <a:pt x="1493" y="1146"/>
                  </a:lnTo>
                  <a:lnTo>
                    <a:pt x="1497" y="1143"/>
                  </a:lnTo>
                  <a:lnTo>
                    <a:pt x="1502" y="1143"/>
                  </a:lnTo>
                  <a:lnTo>
                    <a:pt x="1507" y="1143"/>
                  </a:lnTo>
                  <a:lnTo>
                    <a:pt x="1511" y="1150"/>
                  </a:lnTo>
                  <a:lnTo>
                    <a:pt x="1514" y="1155"/>
                  </a:lnTo>
                  <a:lnTo>
                    <a:pt x="1516" y="1162"/>
                  </a:lnTo>
                  <a:lnTo>
                    <a:pt x="1516" y="1169"/>
                  </a:lnTo>
                  <a:lnTo>
                    <a:pt x="1518" y="1176"/>
                  </a:lnTo>
                  <a:lnTo>
                    <a:pt x="1518" y="1183"/>
                  </a:lnTo>
                  <a:lnTo>
                    <a:pt x="1518" y="1189"/>
                  </a:lnTo>
                  <a:lnTo>
                    <a:pt x="1518" y="1196"/>
                  </a:lnTo>
                  <a:lnTo>
                    <a:pt x="1516" y="1201"/>
                  </a:lnTo>
                  <a:lnTo>
                    <a:pt x="1514" y="1208"/>
                  </a:lnTo>
                  <a:lnTo>
                    <a:pt x="1514" y="1215"/>
                  </a:lnTo>
                  <a:lnTo>
                    <a:pt x="1511" y="1222"/>
                  </a:lnTo>
                  <a:lnTo>
                    <a:pt x="1509" y="1227"/>
                  </a:lnTo>
                  <a:lnTo>
                    <a:pt x="1507" y="1233"/>
                  </a:lnTo>
                  <a:lnTo>
                    <a:pt x="1504" y="1238"/>
                  </a:lnTo>
                  <a:lnTo>
                    <a:pt x="1500" y="1243"/>
                  </a:lnTo>
                  <a:lnTo>
                    <a:pt x="1504" y="1243"/>
                  </a:lnTo>
                  <a:lnTo>
                    <a:pt x="1507" y="1243"/>
                  </a:lnTo>
                  <a:lnTo>
                    <a:pt x="1511" y="1243"/>
                  </a:lnTo>
                  <a:lnTo>
                    <a:pt x="1514" y="1240"/>
                  </a:lnTo>
                  <a:lnTo>
                    <a:pt x="1516" y="1240"/>
                  </a:lnTo>
                  <a:lnTo>
                    <a:pt x="1520" y="1238"/>
                  </a:lnTo>
                  <a:lnTo>
                    <a:pt x="1523" y="1238"/>
                  </a:lnTo>
                  <a:lnTo>
                    <a:pt x="1527" y="1236"/>
                  </a:lnTo>
                  <a:lnTo>
                    <a:pt x="1532" y="1229"/>
                  </a:lnTo>
                  <a:lnTo>
                    <a:pt x="1537" y="1220"/>
                  </a:lnTo>
                  <a:lnTo>
                    <a:pt x="1541" y="1213"/>
                  </a:lnTo>
                  <a:lnTo>
                    <a:pt x="1544" y="1203"/>
                  </a:lnTo>
                  <a:lnTo>
                    <a:pt x="1546" y="1196"/>
                  </a:lnTo>
                  <a:lnTo>
                    <a:pt x="1551" y="1192"/>
                  </a:lnTo>
                  <a:lnTo>
                    <a:pt x="1553" y="1189"/>
                  </a:lnTo>
                  <a:lnTo>
                    <a:pt x="1558" y="1189"/>
                  </a:lnTo>
                  <a:lnTo>
                    <a:pt x="1558" y="1199"/>
                  </a:lnTo>
                  <a:lnTo>
                    <a:pt x="1555" y="1208"/>
                  </a:lnTo>
                  <a:lnTo>
                    <a:pt x="1555" y="1215"/>
                  </a:lnTo>
                  <a:lnTo>
                    <a:pt x="1558" y="1222"/>
                  </a:lnTo>
                  <a:lnTo>
                    <a:pt x="1558" y="1229"/>
                  </a:lnTo>
                  <a:lnTo>
                    <a:pt x="1560" y="1233"/>
                  </a:lnTo>
                  <a:lnTo>
                    <a:pt x="1560" y="1240"/>
                  </a:lnTo>
                  <a:lnTo>
                    <a:pt x="1562" y="1245"/>
                  </a:lnTo>
                  <a:lnTo>
                    <a:pt x="1564" y="1252"/>
                  </a:lnTo>
                  <a:lnTo>
                    <a:pt x="1567" y="1257"/>
                  </a:lnTo>
                  <a:lnTo>
                    <a:pt x="1569" y="1264"/>
                  </a:lnTo>
                  <a:lnTo>
                    <a:pt x="1571" y="1268"/>
                  </a:lnTo>
                  <a:lnTo>
                    <a:pt x="1576" y="1275"/>
                  </a:lnTo>
                  <a:lnTo>
                    <a:pt x="1578" y="1282"/>
                  </a:lnTo>
                  <a:lnTo>
                    <a:pt x="1583" y="1289"/>
                  </a:lnTo>
                  <a:lnTo>
                    <a:pt x="1590" y="1296"/>
                  </a:lnTo>
                  <a:lnTo>
                    <a:pt x="1597" y="1296"/>
                  </a:lnTo>
                  <a:lnTo>
                    <a:pt x="1606" y="1296"/>
                  </a:lnTo>
                  <a:lnTo>
                    <a:pt x="1613" y="1298"/>
                  </a:lnTo>
                  <a:lnTo>
                    <a:pt x="1622" y="1298"/>
                  </a:lnTo>
                  <a:lnTo>
                    <a:pt x="1629" y="1301"/>
                  </a:lnTo>
                  <a:lnTo>
                    <a:pt x="1636" y="1303"/>
                  </a:lnTo>
                  <a:lnTo>
                    <a:pt x="1645" y="1305"/>
                  </a:lnTo>
                  <a:lnTo>
                    <a:pt x="1652" y="1308"/>
                  </a:lnTo>
                  <a:lnTo>
                    <a:pt x="1659" y="1310"/>
                  </a:lnTo>
                  <a:lnTo>
                    <a:pt x="1666" y="1314"/>
                  </a:lnTo>
                  <a:lnTo>
                    <a:pt x="1673" y="1317"/>
                  </a:lnTo>
                  <a:lnTo>
                    <a:pt x="1680" y="1319"/>
                  </a:lnTo>
                  <a:lnTo>
                    <a:pt x="1687" y="1324"/>
                  </a:lnTo>
                  <a:lnTo>
                    <a:pt x="1694" y="1326"/>
                  </a:lnTo>
                  <a:lnTo>
                    <a:pt x="1701" y="1326"/>
                  </a:lnTo>
                  <a:lnTo>
                    <a:pt x="1710" y="1328"/>
                  </a:lnTo>
                  <a:lnTo>
                    <a:pt x="1708" y="1328"/>
                  </a:lnTo>
                  <a:lnTo>
                    <a:pt x="1708" y="1331"/>
                  </a:lnTo>
                  <a:lnTo>
                    <a:pt x="1706" y="1331"/>
                  </a:lnTo>
                  <a:lnTo>
                    <a:pt x="1706" y="1333"/>
                  </a:lnTo>
                  <a:lnTo>
                    <a:pt x="1703" y="1333"/>
                  </a:lnTo>
                  <a:lnTo>
                    <a:pt x="1701" y="1333"/>
                  </a:lnTo>
                  <a:lnTo>
                    <a:pt x="1699" y="1333"/>
                  </a:lnTo>
                  <a:lnTo>
                    <a:pt x="1696" y="1333"/>
                  </a:lnTo>
                  <a:lnTo>
                    <a:pt x="1694" y="1333"/>
                  </a:lnTo>
                  <a:lnTo>
                    <a:pt x="1692" y="1333"/>
                  </a:lnTo>
                  <a:lnTo>
                    <a:pt x="1689" y="1333"/>
                  </a:lnTo>
                  <a:lnTo>
                    <a:pt x="1687" y="1333"/>
                  </a:lnTo>
                  <a:lnTo>
                    <a:pt x="1685" y="1333"/>
                  </a:lnTo>
                  <a:lnTo>
                    <a:pt x="1685" y="1333"/>
                  </a:lnTo>
                  <a:lnTo>
                    <a:pt x="1682" y="1333"/>
                  </a:lnTo>
                  <a:lnTo>
                    <a:pt x="1680" y="1333"/>
                  </a:lnTo>
                  <a:lnTo>
                    <a:pt x="1676" y="1333"/>
                  </a:lnTo>
                  <a:lnTo>
                    <a:pt x="1673" y="1333"/>
                  </a:lnTo>
                  <a:lnTo>
                    <a:pt x="1669" y="1333"/>
                  </a:lnTo>
                  <a:lnTo>
                    <a:pt x="1664" y="1331"/>
                  </a:lnTo>
                  <a:lnTo>
                    <a:pt x="1662" y="1331"/>
                  </a:lnTo>
                  <a:lnTo>
                    <a:pt x="1657" y="1331"/>
                  </a:lnTo>
                  <a:lnTo>
                    <a:pt x="1652" y="1331"/>
                  </a:lnTo>
                  <a:lnTo>
                    <a:pt x="1650" y="1331"/>
                  </a:lnTo>
                  <a:lnTo>
                    <a:pt x="1641" y="1331"/>
                  </a:lnTo>
                  <a:lnTo>
                    <a:pt x="1634" y="1331"/>
                  </a:lnTo>
                  <a:lnTo>
                    <a:pt x="1627" y="1328"/>
                  </a:lnTo>
                  <a:lnTo>
                    <a:pt x="1618" y="1328"/>
                  </a:lnTo>
                  <a:lnTo>
                    <a:pt x="1611" y="1328"/>
                  </a:lnTo>
                  <a:lnTo>
                    <a:pt x="1601" y="1326"/>
                  </a:lnTo>
                  <a:lnTo>
                    <a:pt x="1595" y="1326"/>
                  </a:lnTo>
                  <a:lnTo>
                    <a:pt x="1588" y="1326"/>
                  </a:lnTo>
                  <a:lnTo>
                    <a:pt x="1578" y="1326"/>
                  </a:lnTo>
                  <a:lnTo>
                    <a:pt x="1571" y="1324"/>
                  </a:lnTo>
                  <a:lnTo>
                    <a:pt x="1562" y="1324"/>
                  </a:lnTo>
                  <a:lnTo>
                    <a:pt x="1555" y="1324"/>
                  </a:lnTo>
                  <a:lnTo>
                    <a:pt x="1548" y="1324"/>
                  </a:lnTo>
                  <a:lnTo>
                    <a:pt x="1539" y="1324"/>
                  </a:lnTo>
                  <a:lnTo>
                    <a:pt x="1532" y="1324"/>
                  </a:lnTo>
                  <a:lnTo>
                    <a:pt x="1523" y="1324"/>
                  </a:lnTo>
                  <a:lnTo>
                    <a:pt x="1516" y="1324"/>
                  </a:lnTo>
                  <a:lnTo>
                    <a:pt x="1509" y="1324"/>
                  </a:lnTo>
                  <a:lnTo>
                    <a:pt x="1500" y="1324"/>
                  </a:lnTo>
                  <a:lnTo>
                    <a:pt x="1493" y="1324"/>
                  </a:lnTo>
                  <a:lnTo>
                    <a:pt x="1486" y="1324"/>
                  </a:lnTo>
                  <a:lnTo>
                    <a:pt x="1479" y="1326"/>
                  </a:lnTo>
                  <a:lnTo>
                    <a:pt x="1470" y="1326"/>
                  </a:lnTo>
                  <a:lnTo>
                    <a:pt x="1463" y="1328"/>
                  </a:lnTo>
                  <a:lnTo>
                    <a:pt x="1470" y="1317"/>
                  </a:lnTo>
                  <a:close/>
                  <a:moveTo>
                    <a:pt x="1835" y="1296"/>
                  </a:moveTo>
                  <a:lnTo>
                    <a:pt x="1826" y="1294"/>
                  </a:lnTo>
                  <a:lnTo>
                    <a:pt x="1819" y="1294"/>
                  </a:lnTo>
                  <a:lnTo>
                    <a:pt x="1810" y="1294"/>
                  </a:lnTo>
                  <a:lnTo>
                    <a:pt x="1803" y="1296"/>
                  </a:lnTo>
                  <a:lnTo>
                    <a:pt x="1796" y="1298"/>
                  </a:lnTo>
                  <a:lnTo>
                    <a:pt x="1789" y="1303"/>
                  </a:lnTo>
                  <a:lnTo>
                    <a:pt x="1782" y="1308"/>
                  </a:lnTo>
                  <a:lnTo>
                    <a:pt x="1775" y="1312"/>
                  </a:lnTo>
                  <a:lnTo>
                    <a:pt x="1770" y="1312"/>
                  </a:lnTo>
                  <a:lnTo>
                    <a:pt x="1768" y="1314"/>
                  </a:lnTo>
                  <a:lnTo>
                    <a:pt x="1763" y="1314"/>
                  </a:lnTo>
                  <a:lnTo>
                    <a:pt x="1761" y="1317"/>
                  </a:lnTo>
                  <a:lnTo>
                    <a:pt x="1757" y="1319"/>
                  </a:lnTo>
                  <a:lnTo>
                    <a:pt x="1752" y="1319"/>
                  </a:lnTo>
                  <a:lnTo>
                    <a:pt x="1750" y="1321"/>
                  </a:lnTo>
                  <a:lnTo>
                    <a:pt x="1745" y="1324"/>
                  </a:lnTo>
                  <a:lnTo>
                    <a:pt x="1743" y="1324"/>
                  </a:lnTo>
                  <a:lnTo>
                    <a:pt x="1740" y="1326"/>
                  </a:lnTo>
                  <a:lnTo>
                    <a:pt x="1738" y="1328"/>
                  </a:lnTo>
                  <a:lnTo>
                    <a:pt x="1733" y="1328"/>
                  </a:lnTo>
                  <a:lnTo>
                    <a:pt x="1729" y="1328"/>
                  </a:lnTo>
                  <a:lnTo>
                    <a:pt x="1722" y="1328"/>
                  </a:lnTo>
                  <a:lnTo>
                    <a:pt x="1717" y="1328"/>
                  </a:lnTo>
                  <a:lnTo>
                    <a:pt x="1710" y="1326"/>
                  </a:lnTo>
                  <a:lnTo>
                    <a:pt x="1713" y="1328"/>
                  </a:lnTo>
                  <a:lnTo>
                    <a:pt x="1713" y="1331"/>
                  </a:lnTo>
                  <a:lnTo>
                    <a:pt x="1715" y="1333"/>
                  </a:lnTo>
                  <a:lnTo>
                    <a:pt x="1715" y="1335"/>
                  </a:lnTo>
                  <a:lnTo>
                    <a:pt x="1715" y="1338"/>
                  </a:lnTo>
                  <a:lnTo>
                    <a:pt x="1715" y="1340"/>
                  </a:lnTo>
                  <a:lnTo>
                    <a:pt x="1717" y="1345"/>
                  </a:lnTo>
                  <a:lnTo>
                    <a:pt x="1717" y="1349"/>
                  </a:lnTo>
                  <a:lnTo>
                    <a:pt x="1773" y="1379"/>
                  </a:lnTo>
                  <a:lnTo>
                    <a:pt x="1782" y="1384"/>
                  </a:lnTo>
                  <a:lnTo>
                    <a:pt x="1791" y="1384"/>
                  </a:lnTo>
                  <a:lnTo>
                    <a:pt x="1803" y="1384"/>
                  </a:lnTo>
                  <a:lnTo>
                    <a:pt x="1814" y="1382"/>
                  </a:lnTo>
                  <a:lnTo>
                    <a:pt x="1824" y="1377"/>
                  </a:lnTo>
                  <a:lnTo>
                    <a:pt x="1835" y="1372"/>
                  </a:lnTo>
                  <a:lnTo>
                    <a:pt x="1844" y="1368"/>
                  </a:lnTo>
                  <a:lnTo>
                    <a:pt x="1854" y="1361"/>
                  </a:lnTo>
                  <a:lnTo>
                    <a:pt x="1900" y="1340"/>
                  </a:lnTo>
                  <a:lnTo>
                    <a:pt x="1905" y="1338"/>
                  </a:lnTo>
                  <a:lnTo>
                    <a:pt x="1912" y="1338"/>
                  </a:lnTo>
                  <a:lnTo>
                    <a:pt x="1918" y="1340"/>
                  </a:lnTo>
                  <a:lnTo>
                    <a:pt x="1925" y="1342"/>
                  </a:lnTo>
                  <a:lnTo>
                    <a:pt x="1935" y="1345"/>
                  </a:lnTo>
                  <a:lnTo>
                    <a:pt x="1944" y="1345"/>
                  </a:lnTo>
                  <a:lnTo>
                    <a:pt x="1956" y="1345"/>
                  </a:lnTo>
                  <a:lnTo>
                    <a:pt x="1967" y="1340"/>
                  </a:lnTo>
                  <a:lnTo>
                    <a:pt x="1967" y="1331"/>
                  </a:lnTo>
                  <a:lnTo>
                    <a:pt x="1967" y="1326"/>
                  </a:lnTo>
                  <a:lnTo>
                    <a:pt x="1965" y="1321"/>
                  </a:lnTo>
                  <a:lnTo>
                    <a:pt x="1960" y="1319"/>
                  </a:lnTo>
                  <a:lnTo>
                    <a:pt x="1953" y="1317"/>
                  </a:lnTo>
                  <a:lnTo>
                    <a:pt x="1949" y="1312"/>
                  </a:lnTo>
                  <a:lnTo>
                    <a:pt x="1939" y="1303"/>
                  </a:lnTo>
                  <a:lnTo>
                    <a:pt x="1930" y="1291"/>
                  </a:lnTo>
                  <a:lnTo>
                    <a:pt x="1921" y="1289"/>
                  </a:lnTo>
                  <a:lnTo>
                    <a:pt x="1912" y="1289"/>
                  </a:lnTo>
                  <a:lnTo>
                    <a:pt x="1902" y="1291"/>
                  </a:lnTo>
                  <a:lnTo>
                    <a:pt x="1893" y="1291"/>
                  </a:lnTo>
                  <a:lnTo>
                    <a:pt x="1881" y="1294"/>
                  </a:lnTo>
                  <a:lnTo>
                    <a:pt x="1870" y="1296"/>
                  </a:lnTo>
                  <a:lnTo>
                    <a:pt x="1854" y="1296"/>
                  </a:lnTo>
                  <a:lnTo>
                    <a:pt x="1835" y="1296"/>
                  </a:lnTo>
                  <a:close/>
                  <a:moveTo>
                    <a:pt x="1039" y="889"/>
                  </a:moveTo>
                  <a:lnTo>
                    <a:pt x="1039" y="886"/>
                  </a:lnTo>
                  <a:lnTo>
                    <a:pt x="1037" y="886"/>
                  </a:lnTo>
                  <a:lnTo>
                    <a:pt x="1037" y="886"/>
                  </a:lnTo>
                  <a:lnTo>
                    <a:pt x="1037" y="884"/>
                  </a:lnTo>
                  <a:lnTo>
                    <a:pt x="1035" y="884"/>
                  </a:lnTo>
                  <a:lnTo>
                    <a:pt x="1035" y="882"/>
                  </a:lnTo>
                  <a:lnTo>
                    <a:pt x="1035" y="882"/>
                  </a:lnTo>
                  <a:lnTo>
                    <a:pt x="1035" y="879"/>
                  </a:lnTo>
                  <a:lnTo>
                    <a:pt x="1035" y="879"/>
                  </a:lnTo>
                  <a:lnTo>
                    <a:pt x="1035" y="877"/>
                  </a:lnTo>
                  <a:lnTo>
                    <a:pt x="1037" y="877"/>
                  </a:lnTo>
                  <a:lnTo>
                    <a:pt x="1037" y="875"/>
                  </a:lnTo>
                  <a:lnTo>
                    <a:pt x="1039" y="872"/>
                  </a:lnTo>
                  <a:lnTo>
                    <a:pt x="1039" y="872"/>
                  </a:lnTo>
                  <a:lnTo>
                    <a:pt x="1041" y="870"/>
                  </a:lnTo>
                  <a:lnTo>
                    <a:pt x="1041" y="868"/>
                  </a:lnTo>
                  <a:lnTo>
                    <a:pt x="1041" y="865"/>
                  </a:lnTo>
                  <a:lnTo>
                    <a:pt x="1041" y="861"/>
                  </a:lnTo>
                  <a:lnTo>
                    <a:pt x="1041" y="858"/>
                  </a:lnTo>
                  <a:lnTo>
                    <a:pt x="1044" y="854"/>
                  </a:lnTo>
                  <a:lnTo>
                    <a:pt x="1044" y="849"/>
                  </a:lnTo>
                  <a:lnTo>
                    <a:pt x="1046" y="847"/>
                  </a:lnTo>
                  <a:lnTo>
                    <a:pt x="1051" y="845"/>
                  </a:lnTo>
                  <a:lnTo>
                    <a:pt x="1053" y="842"/>
                  </a:lnTo>
                  <a:lnTo>
                    <a:pt x="1051" y="840"/>
                  </a:lnTo>
                  <a:lnTo>
                    <a:pt x="1048" y="838"/>
                  </a:lnTo>
                  <a:lnTo>
                    <a:pt x="1048" y="835"/>
                  </a:lnTo>
                  <a:lnTo>
                    <a:pt x="1046" y="831"/>
                  </a:lnTo>
                  <a:lnTo>
                    <a:pt x="1048" y="826"/>
                  </a:lnTo>
                  <a:lnTo>
                    <a:pt x="1048" y="824"/>
                  </a:lnTo>
                  <a:lnTo>
                    <a:pt x="1048" y="821"/>
                  </a:lnTo>
                  <a:lnTo>
                    <a:pt x="1051" y="819"/>
                  </a:lnTo>
                  <a:lnTo>
                    <a:pt x="1053" y="817"/>
                  </a:lnTo>
                  <a:lnTo>
                    <a:pt x="1055" y="815"/>
                  </a:lnTo>
                  <a:lnTo>
                    <a:pt x="1058" y="812"/>
                  </a:lnTo>
                  <a:lnTo>
                    <a:pt x="1060" y="812"/>
                  </a:lnTo>
                  <a:lnTo>
                    <a:pt x="1062" y="810"/>
                  </a:lnTo>
                  <a:lnTo>
                    <a:pt x="1065" y="810"/>
                  </a:lnTo>
                  <a:lnTo>
                    <a:pt x="1067" y="808"/>
                  </a:lnTo>
                  <a:lnTo>
                    <a:pt x="1069" y="808"/>
                  </a:lnTo>
                  <a:lnTo>
                    <a:pt x="1069" y="803"/>
                  </a:lnTo>
                  <a:lnTo>
                    <a:pt x="1072" y="796"/>
                  </a:lnTo>
                  <a:lnTo>
                    <a:pt x="1072" y="791"/>
                  </a:lnTo>
                  <a:lnTo>
                    <a:pt x="1072" y="789"/>
                  </a:lnTo>
                  <a:lnTo>
                    <a:pt x="1074" y="784"/>
                  </a:lnTo>
                  <a:lnTo>
                    <a:pt x="1079" y="782"/>
                  </a:lnTo>
                  <a:lnTo>
                    <a:pt x="1083" y="780"/>
                  </a:lnTo>
                  <a:lnTo>
                    <a:pt x="1090" y="777"/>
                  </a:lnTo>
                  <a:lnTo>
                    <a:pt x="1095" y="777"/>
                  </a:lnTo>
                  <a:lnTo>
                    <a:pt x="1102" y="782"/>
                  </a:lnTo>
                  <a:lnTo>
                    <a:pt x="1109" y="787"/>
                  </a:lnTo>
                  <a:lnTo>
                    <a:pt x="1116" y="794"/>
                  </a:lnTo>
                  <a:lnTo>
                    <a:pt x="1122" y="801"/>
                  </a:lnTo>
                  <a:lnTo>
                    <a:pt x="1129" y="808"/>
                  </a:lnTo>
                  <a:lnTo>
                    <a:pt x="1136" y="815"/>
                  </a:lnTo>
                  <a:lnTo>
                    <a:pt x="1141" y="819"/>
                  </a:lnTo>
                  <a:lnTo>
                    <a:pt x="1143" y="821"/>
                  </a:lnTo>
                  <a:lnTo>
                    <a:pt x="1143" y="824"/>
                  </a:lnTo>
                  <a:lnTo>
                    <a:pt x="1143" y="828"/>
                  </a:lnTo>
                  <a:lnTo>
                    <a:pt x="1143" y="831"/>
                  </a:lnTo>
                  <a:lnTo>
                    <a:pt x="1143" y="833"/>
                  </a:lnTo>
                  <a:lnTo>
                    <a:pt x="1141" y="835"/>
                  </a:lnTo>
                  <a:lnTo>
                    <a:pt x="1139" y="835"/>
                  </a:lnTo>
                  <a:lnTo>
                    <a:pt x="1136" y="838"/>
                  </a:lnTo>
                  <a:lnTo>
                    <a:pt x="1141" y="840"/>
                  </a:lnTo>
                  <a:lnTo>
                    <a:pt x="1146" y="845"/>
                  </a:lnTo>
                  <a:lnTo>
                    <a:pt x="1153" y="847"/>
                  </a:lnTo>
                  <a:lnTo>
                    <a:pt x="1160" y="849"/>
                  </a:lnTo>
                  <a:lnTo>
                    <a:pt x="1164" y="852"/>
                  </a:lnTo>
                  <a:lnTo>
                    <a:pt x="1171" y="856"/>
                  </a:lnTo>
                  <a:lnTo>
                    <a:pt x="1176" y="858"/>
                  </a:lnTo>
                  <a:lnTo>
                    <a:pt x="1180" y="863"/>
                  </a:lnTo>
                  <a:lnTo>
                    <a:pt x="1180" y="865"/>
                  </a:lnTo>
                  <a:lnTo>
                    <a:pt x="1180" y="868"/>
                  </a:lnTo>
                  <a:lnTo>
                    <a:pt x="1180" y="872"/>
                  </a:lnTo>
                  <a:lnTo>
                    <a:pt x="1180" y="875"/>
                  </a:lnTo>
                  <a:lnTo>
                    <a:pt x="1178" y="877"/>
                  </a:lnTo>
                  <a:lnTo>
                    <a:pt x="1178" y="879"/>
                  </a:lnTo>
                  <a:lnTo>
                    <a:pt x="1176" y="882"/>
                  </a:lnTo>
                  <a:lnTo>
                    <a:pt x="1173" y="884"/>
                  </a:lnTo>
                  <a:lnTo>
                    <a:pt x="1132" y="893"/>
                  </a:lnTo>
                  <a:lnTo>
                    <a:pt x="1120" y="893"/>
                  </a:lnTo>
                  <a:lnTo>
                    <a:pt x="1106" y="893"/>
                  </a:lnTo>
                  <a:lnTo>
                    <a:pt x="1097" y="893"/>
                  </a:lnTo>
                  <a:lnTo>
                    <a:pt x="1085" y="893"/>
                  </a:lnTo>
                  <a:lnTo>
                    <a:pt x="1074" y="893"/>
                  </a:lnTo>
                  <a:lnTo>
                    <a:pt x="1062" y="891"/>
                  </a:lnTo>
                  <a:lnTo>
                    <a:pt x="1051" y="891"/>
                  </a:lnTo>
                  <a:lnTo>
                    <a:pt x="1039" y="889"/>
                  </a:lnTo>
                  <a:close/>
                </a:path>
              </a:pathLst>
            </a:custGeom>
            <a:solidFill>
              <a:srgbClr val="FFBA8F"/>
            </a:solidFill>
            <a:ln w="9525">
              <a:noFill/>
              <a:round/>
            </a:ln>
          </p:spPr>
          <p:txBody>
            <a:bodyPr/>
            <a:lstStyle/>
            <a:p>
              <a:endParaRPr lang="en-US"/>
            </a:p>
          </p:txBody>
        </p:sp>
        <p:sp>
          <p:nvSpPr>
            <p:cNvPr id="508020" name="Freeform 116"/>
            <p:cNvSpPr>
              <a:spLocks noEditPoints="1"/>
            </p:cNvSpPr>
            <p:nvPr/>
          </p:nvSpPr>
          <p:spPr bwMode="auto">
            <a:xfrm>
              <a:off x="720" y="2524"/>
              <a:ext cx="2705" cy="460"/>
            </a:xfrm>
            <a:custGeom>
              <a:avLst/>
              <a:gdLst/>
              <a:ahLst/>
              <a:cxnLst>
                <a:cxn ang="0">
                  <a:pos x="1067" y="159"/>
                </a:cxn>
                <a:cxn ang="0">
                  <a:pos x="1108" y="148"/>
                </a:cxn>
                <a:cxn ang="0">
                  <a:pos x="1129" y="141"/>
                </a:cxn>
                <a:cxn ang="0">
                  <a:pos x="1143" y="136"/>
                </a:cxn>
                <a:cxn ang="0">
                  <a:pos x="1150" y="129"/>
                </a:cxn>
                <a:cxn ang="0">
                  <a:pos x="1152" y="125"/>
                </a:cxn>
                <a:cxn ang="0">
                  <a:pos x="1148" y="122"/>
                </a:cxn>
                <a:cxn ang="0">
                  <a:pos x="1136" y="118"/>
                </a:cxn>
                <a:cxn ang="0">
                  <a:pos x="1118" y="118"/>
                </a:cxn>
                <a:cxn ang="0">
                  <a:pos x="1090" y="115"/>
                </a:cxn>
                <a:cxn ang="0">
                  <a:pos x="1062" y="115"/>
                </a:cxn>
                <a:cxn ang="0">
                  <a:pos x="1062" y="120"/>
                </a:cxn>
                <a:cxn ang="0">
                  <a:pos x="1062" y="125"/>
                </a:cxn>
                <a:cxn ang="0">
                  <a:pos x="1064" y="129"/>
                </a:cxn>
                <a:cxn ang="0">
                  <a:pos x="1064" y="136"/>
                </a:cxn>
                <a:cxn ang="0">
                  <a:pos x="1064" y="141"/>
                </a:cxn>
                <a:cxn ang="0">
                  <a:pos x="1064" y="148"/>
                </a:cxn>
                <a:cxn ang="0">
                  <a:pos x="1067" y="155"/>
                </a:cxn>
                <a:cxn ang="0">
                  <a:pos x="1067" y="159"/>
                </a:cxn>
                <a:cxn ang="0">
                  <a:pos x="0" y="460"/>
                </a:cxn>
                <a:cxn ang="0">
                  <a:pos x="0" y="152"/>
                </a:cxn>
                <a:cxn ang="0">
                  <a:pos x="178" y="164"/>
                </a:cxn>
                <a:cxn ang="0">
                  <a:pos x="93" y="180"/>
                </a:cxn>
                <a:cxn ang="0">
                  <a:pos x="93" y="243"/>
                </a:cxn>
                <a:cxn ang="0">
                  <a:pos x="204" y="287"/>
                </a:cxn>
                <a:cxn ang="0">
                  <a:pos x="393" y="328"/>
                </a:cxn>
                <a:cxn ang="0">
                  <a:pos x="447" y="314"/>
                </a:cxn>
                <a:cxn ang="0">
                  <a:pos x="447" y="333"/>
                </a:cxn>
                <a:cxn ang="0">
                  <a:pos x="0" y="460"/>
                </a:cxn>
                <a:cxn ang="0">
                  <a:pos x="2705" y="187"/>
                </a:cxn>
                <a:cxn ang="0">
                  <a:pos x="2705" y="16"/>
                </a:cxn>
                <a:cxn ang="0">
                  <a:pos x="2487" y="0"/>
                </a:cxn>
                <a:cxn ang="0">
                  <a:pos x="2483" y="21"/>
                </a:cxn>
                <a:cxn ang="0">
                  <a:pos x="2478" y="41"/>
                </a:cxn>
                <a:cxn ang="0">
                  <a:pos x="2471" y="62"/>
                </a:cxn>
                <a:cxn ang="0">
                  <a:pos x="2467" y="83"/>
                </a:cxn>
                <a:cxn ang="0">
                  <a:pos x="2460" y="106"/>
                </a:cxn>
                <a:cxn ang="0">
                  <a:pos x="2450" y="127"/>
                </a:cxn>
                <a:cxn ang="0">
                  <a:pos x="2444" y="148"/>
                </a:cxn>
                <a:cxn ang="0">
                  <a:pos x="2434" y="169"/>
                </a:cxn>
                <a:cxn ang="0">
                  <a:pos x="2705" y="187"/>
                </a:cxn>
              </a:cxnLst>
              <a:rect l="0" t="0" r="r" b="b"/>
              <a:pathLst>
                <a:path w="2705" h="460">
                  <a:moveTo>
                    <a:pt x="1067" y="159"/>
                  </a:moveTo>
                  <a:lnTo>
                    <a:pt x="1108" y="148"/>
                  </a:lnTo>
                  <a:lnTo>
                    <a:pt x="1129" y="141"/>
                  </a:lnTo>
                  <a:lnTo>
                    <a:pt x="1143" y="136"/>
                  </a:lnTo>
                  <a:lnTo>
                    <a:pt x="1150" y="129"/>
                  </a:lnTo>
                  <a:lnTo>
                    <a:pt x="1152" y="125"/>
                  </a:lnTo>
                  <a:lnTo>
                    <a:pt x="1148" y="122"/>
                  </a:lnTo>
                  <a:lnTo>
                    <a:pt x="1136" y="118"/>
                  </a:lnTo>
                  <a:lnTo>
                    <a:pt x="1118" y="118"/>
                  </a:lnTo>
                  <a:lnTo>
                    <a:pt x="1090" y="115"/>
                  </a:lnTo>
                  <a:lnTo>
                    <a:pt x="1062" y="115"/>
                  </a:lnTo>
                  <a:lnTo>
                    <a:pt x="1062" y="120"/>
                  </a:lnTo>
                  <a:lnTo>
                    <a:pt x="1062" y="125"/>
                  </a:lnTo>
                  <a:lnTo>
                    <a:pt x="1064" y="129"/>
                  </a:lnTo>
                  <a:lnTo>
                    <a:pt x="1064" y="136"/>
                  </a:lnTo>
                  <a:lnTo>
                    <a:pt x="1064" y="141"/>
                  </a:lnTo>
                  <a:lnTo>
                    <a:pt x="1064" y="148"/>
                  </a:lnTo>
                  <a:lnTo>
                    <a:pt x="1067" y="155"/>
                  </a:lnTo>
                  <a:lnTo>
                    <a:pt x="1067" y="159"/>
                  </a:lnTo>
                  <a:close/>
                  <a:moveTo>
                    <a:pt x="0" y="460"/>
                  </a:moveTo>
                  <a:lnTo>
                    <a:pt x="0" y="152"/>
                  </a:lnTo>
                  <a:lnTo>
                    <a:pt x="178" y="164"/>
                  </a:lnTo>
                  <a:lnTo>
                    <a:pt x="93" y="180"/>
                  </a:lnTo>
                  <a:lnTo>
                    <a:pt x="93" y="243"/>
                  </a:lnTo>
                  <a:lnTo>
                    <a:pt x="204" y="287"/>
                  </a:lnTo>
                  <a:lnTo>
                    <a:pt x="393" y="328"/>
                  </a:lnTo>
                  <a:lnTo>
                    <a:pt x="447" y="314"/>
                  </a:lnTo>
                  <a:lnTo>
                    <a:pt x="447" y="333"/>
                  </a:lnTo>
                  <a:lnTo>
                    <a:pt x="0" y="460"/>
                  </a:lnTo>
                  <a:close/>
                  <a:moveTo>
                    <a:pt x="2705" y="187"/>
                  </a:moveTo>
                  <a:lnTo>
                    <a:pt x="2705" y="16"/>
                  </a:lnTo>
                  <a:lnTo>
                    <a:pt x="2487" y="0"/>
                  </a:lnTo>
                  <a:lnTo>
                    <a:pt x="2483" y="21"/>
                  </a:lnTo>
                  <a:lnTo>
                    <a:pt x="2478" y="41"/>
                  </a:lnTo>
                  <a:lnTo>
                    <a:pt x="2471" y="62"/>
                  </a:lnTo>
                  <a:lnTo>
                    <a:pt x="2467" y="83"/>
                  </a:lnTo>
                  <a:lnTo>
                    <a:pt x="2460" y="106"/>
                  </a:lnTo>
                  <a:lnTo>
                    <a:pt x="2450" y="127"/>
                  </a:lnTo>
                  <a:lnTo>
                    <a:pt x="2444" y="148"/>
                  </a:lnTo>
                  <a:lnTo>
                    <a:pt x="2434" y="169"/>
                  </a:lnTo>
                  <a:lnTo>
                    <a:pt x="2705" y="187"/>
                  </a:lnTo>
                  <a:close/>
                </a:path>
              </a:pathLst>
            </a:custGeom>
            <a:solidFill>
              <a:srgbClr val="E5E5E5"/>
            </a:solidFill>
            <a:ln w="9525">
              <a:noFill/>
              <a:round/>
            </a:ln>
          </p:spPr>
          <p:txBody>
            <a:bodyPr/>
            <a:lstStyle/>
            <a:p>
              <a:endParaRPr lang="en-US"/>
            </a:p>
          </p:txBody>
        </p:sp>
        <p:sp>
          <p:nvSpPr>
            <p:cNvPr id="508021" name="Freeform 117"/>
            <p:cNvSpPr/>
            <p:nvPr/>
          </p:nvSpPr>
          <p:spPr bwMode="auto">
            <a:xfrm>
              <a:off x="1782" y="2639"/>
              <a:ext cx="90" cy="44"/>
            </a:xfrm>
            <a:custGeom>
              <a:avLst/>
              <a:gdLst/>
              <a:ahLst/>
              <a:cxnLst>
                <a:cxn ang="0">
                  <a:pos x="5" y="44"/>
                </a:cxn>
                <a:cxn ang="0">
                  <a:pos x="46" y="33"/>
                </a:cxn>
                <a:cxn ang="0">
                  <a:pos x="67" y="26"/>
                </a:cxn>
                <a:cxn ang="0">
                  <a:pos x="81" y="21"/>
                </a:cxn>
                <a:cxn ang="0">
                  <a:pos x="88" y="14"/>
                </a:cxn>
                <a:cxn ang="0">
                  <a:pos x="90" y="10"/>
                </a:cxn>
                <a:cxn ang="0">
                  <a:pos x="86" y="7"/>
                </a:cxn>
                <a:cxn ang="0">
                  <a:pos x="74" y="3"/>
                </a:cxn>
                <a:cxn ang="0">
                  <a:pos x="56" y="3"/>
                </a:cxn>
                <a:cxn ang="0">
                  <a:pos x="28" y="0"/>
                </a:cxn>
                <a:cxn ang="0">
                  <a:pos x="0" y="0"/>
                </a:cxn>
                <a:cxn ang="0">
                  <a:pos x="0" y="5"/>
                </a:cxn>
                <a:cxn ang="0">
                  <a:pos x="0" y="10"/>
                </a:cxn>
                <a:cxn ang="0">
                  <a:pos x="2" y="14"/>
                </a:cxn>
                <a:cxn ang="0">
                  <a:pos x="2" y="21"/>
                </a:cxn>
                <a:cxn ang="0">
                  <a:pos x="2" y="26"/>
                </a:cxn>
                <a:cxn ang="0">
                  <a:pos x="2" y="33"/>
                </a:cxn>
                <a:cxn ang="0">
                  <a:pos x="5" y="40"/>
                </a:cxn>
                <a:cxn ang="0">
                  <a:pos x="5" y="44"/>
                </a:cxn>
              </a:cxnLst>
              <a:rect l="0" t="0" r="r" b="b"/>
              <a:pathLst>
                <a:path w="90" h="44">
                  <a:moveTo>
                    <a:pt x="5" y="44"/>
                  </a:moveTo>
                  <a:lnTo>
                    <a:pt x="46" y="33"/>
                  </a:lnTo>
                  <a:lnTo>
                    <a:pt x="67" y="26"/>
                  </a:lnTo>
                  <a:lnTo>
                    <a:pt x="81" y="21"/>
                  </a:lnTo>
                  <a:lnTo>
                    <a:pt x="88" y="14"/>
                  </a:lnTo>
                  <a:lnTo>
                    <a:pt x="90" y="10"/>
                  </a:lnTo>
                  <a:lnTo>
                    <a:pt x="86" y="7"/>
                  </a:lnTo>
                  <a:lnTo>
                    <a:pt x="74" y="3"/>
                  </a:lnTo>
                  <a:lnTo>
                    <a:pt x="56" y="3"/>
                  </a:lnTo>
                  <a:lnTo>
                    <a:pt x="28" y="0"/>
                  </a:lnTo>
                  <a:lnTo>
                    <a:pt x="0" y="0"/>
                  </a:lnTo>
                  <a:lnTo>
                    <a:pt x="0" y="5"/>
                  </a:lnTo>
                  <a:lnTo>
                    <a:pt x="0" y="10"/>
                  </a:lnTo>
                  <a:lnTo>
                    <a:pt x="2" y="14"/>
                  </a:lnTo>
                  <a:lnTo>
                    <a:pt x="2" y="21"/>
                  </a:lnTo>
                  <a:lnTo>
                    <a:pt x="2" y="26"/>
                  </a:lnTo>
                  <a:lnTo>
                    <a:pt x="2" y="33"/>
                  </a:lnTo>
                  <a:lnTo>
                    <a:pt x="5" y="40"/>
                  </a:lnTo>
                  <a:lnTo>
                    <a:pt x="5" y="44"/>
                  </a:lnTo>
                </a:path>
              </a:pathLst>
            </a:custGeom>
            <a:noFill/>
            <a:ln w="0">
              <a:solidFill>
                <a:srgbClr val="000000"/>
              </a:solidFill>
              <a:prstDash val="solid"/>
              <a:round/>
            </a:ln>
          </p:spPr>
          <p:txBody>
            <a:bodyPr/>
            <a:lstStyle/>
            <a:p>
              <a:endParaRPr lang="en-US"/>
            </a:p>
          </p:txBody>
        </p:sp>
        <p:sp>
          <p:nvSpPr>
            <p:cNvPr id="508022" name="Freeform 118"/>
            <p:cNvSpPr/>
            <p:nvPr/>
          </p:nvSpPr>
          <p:spPr bwMode="auto">
            <a:xfrm>
              <a:off x="720" y="2676"/>
              <a:ext cx="447" cy="308"/>
            </a:xfrm>
            <a:custGeom>
              <a:avLst/>
              <a:gdLst/>
              <a:ahLst/>
              <a:cxnLst>
                <a:cxn ang="0">
                  <a:pos x="0" y="308"/>
                </a:cxn>
                <a:cxn ang="0">
                  <a:pos x="0" y="0"/>
                </a:cxn>
                <a:cxn ang="0">
                  <a:pos x="178" y="12"/>
                </a:cxn>
                <a:cxn ang="0">
                  <a:pos x="93" y="28"/>
                </a:cxn>
                <a:cxn ang="0">
                  <a:pos x="93" y="91"/>
                </a:cxn>
                <a:cxn ang="0">
                  <a:pos x="204" y="135"/>
                </a:cxn>
                <a:cxn ang="0">
                  <a:pos x="393" y="176"/>
                </a:cxn>
                <a:cxn ang="0">
                  <a:pos x="447" y="162"/>
                </a:cxn>
                <a:cxn ang="0">
                  <a:pos x="447" y="181"/>
                </a:cxn>
                <a:cxn ang="0">
                  <a:pos x="0" y="308"/>
                </a:cxn>
              </a:cxnLst>
              <a:rect l="0" t="0" r="r" b="b"/>
              <a:pathLst>
                <a:path w="447" h="308">
                  <a:moveTo>
                    <a:pt x="0" y="308"/>
                  </a:moveTo>
                  <a:lnTo>
                    <a:pt x="0" y="0"/>
                  </a:lnTo>
                  <a:lnTo>
                    <a:pt x="178" y="12"/>
                  </a:lnTo>
                  <a:lnTo>
                    <a:pt x="93" y="28"/>
                  </a:lnTo>
                  <a:lnTo>
                    <a:pt x="93" y="91"/>
                  </a:lnTo>
                  <a:lnTo>
                    <a:pt x="204" y="135"/>
                  </a:lnTo>
                  <a:lnTo>
                    <a:pt x="393" y="176"/>
                  </a:lnTo>
                  <a:lnTo>
                    <a:pt x="447" y="162"/>
                  </a:lnTo>
                  <a:lnTo>
                    <a:pt x="447" y="181"/>
                  </a:lnTo>
                  <a:lnTo>
                    <a:pt x="0" y="308"/>
                  </a:lnTo>
                </a:path>
              </a:pathLst>
            </a:custGeom>
            <a:noFill/>
            <a:ln w="0">
              <a:solidFill>
                <a:srgbClr val="000000"/>
              </a:solidFill>
              <a:prstDash val="solid"/>
              <a:round/>
            </a:ln>
          </p:spPr>
          <p:txBody>
            <a:bodyPr/>
            <a:lstStyle/>
            <a:p>
              <a:endParaRPr lang="en-US"/>
            </a:p>
          </p:txBody>
        </p:sp>
        <p:sp>
          <p:nvSpPr>
            <p:cNvPr id="508023" name="Freeform 119"/>
            <p:cNvSpPr/>
            <p:nvPr/>
          </p:nvSpPr>
          <p:spPr bwMode="auto">
            <a:xfrm>
              <a:off x="3154" y="2524"/>
              <a:ext cx="271" cy="187"/>
            </a:xfrm>
            <a:custGeom>
              <a:avLst/>
              <a:gdLst/>
              <a:ahLst/>
              <a:cxnLst>
                <a:cxn ang="0">
                  <a:pos x="271" y="187"/>
                </a:cxn>
                <a:cxn ang="0">
                  <a:pos x="271" y="16"/>
                </a:cxn>
                <a:cxn ang="0">
                  <a:pos x="53" y="0"/>
                </a:cxn>
                <a:cxn ang="0">
                  <a:pos x="49" y="21"/>
                </a:cxn>
                <a:cxn ang="0">
                  <a:pos x="44" y="41"/>
                </a:cxn>
                <a:cxn ang="0">
                  <a:pos x="37" y="62"/>
                </a:cxn>
                <a:cxn ang="0">
                  <a:pos x="33" y="83"/>
                </a:cxn>
                <a:cxn ang="0">
                  <a:pos x="26" y="106"/>
                </a:cxn>
                <a:cxn ang="0">
                  <a:pos x="16" y="127"/>
                </a:cxn>
                <a:cxn ang="0">
                  <a:pos x="10" y="148"/>
                </a:cxn>
                <a:cxn ang="0">
                  <a:pos x="0" y="169"/>
                </a:cxn>
                <a:cxn ang="0">
                  <a:pos x="271" y="187"/>
                </a:cxn>
              </a:cxnLst>
              <a:rect l="0" t="0" r="r" b="b"/>
              <a:pathLst>
                <a:path w="271" h="187">
                  <a:moveTo>
                    <a:pt x="271" y="187"/>
                  </a:moveTo>
                  <a:lnTo>
                    <a:pt x="271" y="16"/>
                  </a:lnTo>
                  <a:lnTo>
                    <a:pt x="53" y="0"/>
                  </a:lnTo>
                  <a:lnTo>
                    <a:pt x="49" y="21"/>
                  </a:lnTo>
                  <a:lnTo>
                    <a:pt x="44" y="41"/>
                  </a:lnTo>
                  <a:lnTo>
                    <a:pt x="37" y="62"/>
                  </a:lnTo>
                  <a:lnTo>
                    <a:pt x="33" y="83"/>
                  </a:lnTo>
                  <a:lnTo>
                    <a:pt x="26" y="106"/>
                  </a:lnTo>
                  <a:lnTo>
                    <a:pt x="16" y="127"/>
                  </a:lnTo>
                  <a:lnTo>
                    <a:pt x="10" y="148"/>
                  </a:lnTo>
                  <a:lnTo>
                    <a:pt x="0" y="169"/>
                  </a:lnTo>
                  <a:lnTo>
                    <a:pt x="271" y="187"/>
                  </a:lnTo>
                </a:path>
              </a:pathLst>
            </a:custGeom>
            <a:noFill/>
            <a:ln w="0">
              <a:solidFill>
                <a:srgbClr val="000000"/>
              </a:solidFill>
              <a:prstDash val="solid"/>
              <a:round/>
            </a:ln>
          </p:spPr>
          <p:txBody>
            <a:bodyPr/>
            <a:lstStyle/>
            <a:p>
              <a:endParaRPr lang="en-US"/>
            </a:p>
          </p:txBody>
        </p:sp>
        <p:sp>
          <p:nvSpPr>
            <p:cNvPr id="508024" name="Freeform 120"/>
            <p:cNvSpPr/>
            <p:nvPr/>
          </p:nvSpPr>
          <p:spPr bwMode="auto">
            <a:xfrm>
              <a:off x="2654" y="980"/>
              <a:ext cx="311" cy="442"/>
            </a:xfrm>
            <a:custGeom>
              <a:avLst/>
              <a:gdLst/>
              <a:ahLst/>
              <a:cxnLst>
                <a:cxn ang="0">
                  <a:pos x="112" y="234"/>
                </a:cxn>
                <a:cxn ang="0">
                  <a:pos x="95" y="210"/>
                </a:cxn>
                <a:cxn ang="0">
                  <a:pos x="79" y="183"/>
                </a:cxn>
                <a:cxn ang="0">
                  <a:pos x="70" y="157"/>
                </a:cxn>
                <a:cxn ang="0">
                  <a:pos x="72" y="116"/>
                </a:cxn>
                <a:cxn ang="0">
                  <a:pos x="77" y="69"/>
                </a:cxn>
                <a:cxn ang="0">
                  <a:pos x="84" y="42"/>
                </a:cxn>
                <a:cxn ang="0">
                  <a:pos x="91" y="23"/>
                </a:cxn>
                <a:cxn ang="0">
                  <a:pos x="100" y="11"/>
                </a:cxn>
                <a:cxn ang="0">
                  <a:pos x="107" y="4"/>
                </a:cxn>
                <a:cxn ang="0">
                  <a:pos x="139" y="2"/>
                </a:cxn>
                <a:cxn ang="0">
                  <a:pos x="176" y="16"/>
                </a:cxn>
                <a:cxn ang="0">
                  <a:pos x="223" y="23"/>
                </a:cxn>
                <a:cxn ang="0">
                  <a:pos x="250" y="9"/>
                </a:cxn>
                <a:cxn ang="0">
                  <a:pos x="253" y="18"/>
                </a:cxn>
                <a:cxn ang="0">
                  <a:pos x="246" y="44"/>
                </a:cxn>
                <a:cxn ang="0">
                  <a:pos x="253" y="48"/>
                </a:cxn>
                <a:cxn ang="0">
                  <a:pos x="271" y="39"/>
                </a:cxn>
                <a:cxn ang="0">
                  <a:pos x="278" y="44"/>
                </a:cxn>
                <a:cxn ang="0">
                  <a:pos x="276" y="60"/>
                </a:cxn>
                <a:cxn ang="0">
                  <a:pos x="285" y="51"/>
                </a:cxn>
                <a:cxn ang="0">
                  <a:pos x="290" y="16"/>
                </a:cxn>
                <a:cxn ang="0">
                  <a:pos x="294" y="23"/>
                </a:cxn>
                <a:cxn ang="0">
                  <a:pos x="294" y="53"/>
                </a:cxn>
                <a:cxn ang="0">
                  <a:pos x="301" y="69"/>
                </a:cxn>
                <a:cxn ang="0">
                  <a:pos x="311" y="76"/>
                </a:cxn>
                <a:cxn ang="0">
                  <a:pos x="308" y="102"/>
                </a:cxn>
                <a:cxn ang="0">
                  <a:pos x="301" y="125"/>
                </a:cxn>
                <a:cxn ang="0">
                  <a:pos x="271" y="180"/>
                </a:cxn>
                <a:cxn ang="0">
                  <a:pos x="236" y="229"/>
                </a:cxn>
                <a:cxn ang="0">
                  <a:pos x="213" y="243"/>
                </a:cxn>
                <a:cxn ang="0">
                  <a:pos x="195" y="252"/>
                </a:cxn>
                <a:cxn ang="0">
                  <a:pos x="174" y="259"/>
                </a:cxn>
                <a:cxn ang="0">
                  <a:pos x="144" y="254"/>
                </a:cxn>
                <a:cxn ang="0">
                  <a:pos x="165" y="261"/>
                </a:cxn>
                <a:cxn ang="0">
                  <a:pos x="188" y="261"/>
                </a:cxn>
                <a:cxn ang="0">
                  <a:pos x="197" y="264"/>
                </a:cxn>
                <a:cxn ang="0">
                  <a:pos x="211" y="264"/>
                </a:cxn>
                <a:cxn ang="0">
                  <a:pos x="246" y="261"/>
                </a:cxn>
                <a:cxn ang="0">
                  <a:pos x="255" y="268"/>
                </a:cxn>
                <a:cxn ang="0">
                  <a:pos x="218" y="319"/>
                </a:cxn>
                <a:cxn ang="0">
                  <a:pos x="179" y="384"/>
                </a:cxn>
                <a:cxn ang="0">
                  <a:pos x="149" y="430"/>
                </a:cxn>
                <a:cxn ang="0">
                  <a:pos x="88" y="442"/>
                </a:cxn>
                <a:cxn ang="0">
                  <a:pos x="28" y="426"/>
                </a:cxn>
                <a:cxn ang="0">
                  <a:pos x="3" y="352"/>
                </a:cxn>
                <a:cxn ang="0">
                  <a:pos x="31" y="315"/>
                </a:cxn>
                <a:cxn ang="0">
                  <a:pos x="56" y="266"/>
                </a:cxn>
                <a:cxn ang="0">
                  <a:pos x="81" y="254"/>
                </a:cxn>
                <a:cxn ang="0">
                  <a:pos x="102" y="229"/>
                </a:cxn>
                <a:cxn ang="0">
                  <a:pos x="116" y="243"/>
                </a:cxn>
              </a:cxnLst>
              <a:rect l="0" t="0" r="r" b="b"/>
              <a:pathLst>
                <a:path w="311" h="442">
                  <a:moveTo>
                    <a:pt x="132" y="250"/>
                  </a:moveTo>
                  <a:lnTo>
                    <a:pt x="123" y="243"/>
                  </a:lnTo>
                  <a:lnTo>
                    <a:pt x="116" y="238"/>
                  </a:lnTo>
                  <a:lnTo>
                    <a:pt x="112" y="234"/>
                  </a:lnTo>
                  <a:lnTo>
                    <a:pt x="107" y="227"/>
                  </a:lnTo>
                  <a:lnTo>
                    <a:pt x="105" y="222"/>
                  </a:lnTo>
                  <a:lnTo>
                    <a:pt x="100" y="217"/>
                  </a:lnTo>
                  <a:lnTo>
                    <a:pt x="95" y="210"/>
                  </a:lnTo>
                  <a:lnTo>
                    <a:pt x="91" y="206"/>
                  </a:lnTo>
                  <a:lnTo>
                    <a:pt x="86" y="199"/>
                  </a:lnTo>
                  <a:lnTo>
                    <a:pt x="84" y="190"/>
                  </a:lnTo>
                  <a:lnTo>
                    <a:pt x="79" y="183"/>
                  </a:lnTo>
                  <a:lnTo>
                    <a:pt x="77" y="176"/>
                  </a:lnTo>
                  <a:lnTo>
                    <a:pt x="75" y="169"/>
                  </a:lnTo>
                  <a:lnTo>
                    <a:pt x="72" y="162"/>
                  </a:lnTo>
                  <a:lnTo>
                    <a:pt x="70" y="157"/>
                  </a:lnTo>
                  <a:lnTo>
                    <a:pt x="70" y="153"/>
                  </a:lnTo>
                  <a:lnTo>
                    <a:pt x="70" y="139"/>
                  </a:lnTo>
                  <a:lnTo>
                    <a:pt x="70" y="127"/>
                  </a:lnTo>
                  <a:lnTo>
                    <a:pt x="72" y="116"/>
                  </a:lnTo>
                  <a:lnTo>
                    <a:pt x="72" y="104"/>
                  </a:lnTo>
                  <a:lnTo>
                    <a:pt x="75" y="92"/>
                  </a:lnTo>
                  <a:lnTo>
                    <a:pt x="77" y="81"/>
                  </a:lnTo>
                  <a:lnTo>
                    <a:pt x="77" y="69"/>
                  </a:lnTo>
                  <a:lnTo>
                    <a:pt x="79" y="55"/>
                  </a:lnTo>
                  <a:lnTo>
                    <a:pt x="81" y="51"/>
                  </a:lnTo>
                  <a:lnTo>
                    <a:pt x="84" y="48"/>
                  </a:lnTo>
                  <a:lnTo>
                    <a:pt x="84" y="42"/>
                  </a:lnTo>
                  <a:lnTo>
                    <a:pt x="86" y="37"/>
                  </a:lnTo>
                  <a:lnTo>
                    <a:pt x="88" y="32"/>
                  </a:lnTo>
                  <a:lnTo>
                    <a:pt x="91" y="28"/>
                  </a:lnTo>
                  <a:lnTo>
                    <a:pt x="91" y="23"/>
                  </a:lnTo>
                  <a:lnTo>
                    <a:pt x="93" y="21"/>
                  </a:lnTo>
                  <a:lnTo>
                    <a:pt x="95" y="16"/>
                  </a:lnTo>
                  <a:lnTo>
                    <a:pt x="98" y="14"/>
                  </a:lnTo>
                  <a:lnTo>
                    <a:pt x="100" y="11"/>
                  </a:lnTo>
                  <a:lnTo>
                    <a:pt x="102" y="9"/>
                  </a:lnTo>
                  <a:lnTo>
                    <a:pt x="105" y="7"/>
                  </a:lnTo>
                  <a:lnTo>
                    <a:pt x="107" y="7"/>
                  </a:lnTo>
                  <a:lnTo>
                    <a:pt x="107" y="4"/>
                  </a:lnTo>
                  <a:lnTo>
                    <a:pt x="109" y="4"/>
                  </a:lnTo>
                  <a:lnTo>
                    <a:pt x="123" y="2"/>
                  </a:lnTo>
                  <a:lnTo>
                    <a:pt x="132" y="0"/>
                  </a:lnTo>
                  <a:lnTo>
                    <a:pt x="139" y="2"/>
                  </a:lnTo>
                  <a:lnTo>
                    <a:pt x="149" y="4"/>
                  </a:lnTo>
                  <a:lnTo>
                    <a:pt x="155" y="7"/>
                  </a:lnTo>
                  <a:lnTo>
                    <a:pt x="165" y="11"/>
                  </a:lnTo>
                  <a:lnTo>
                    <a:pt x="176" y="16"/>
                  </a:lnTo>
                  <a:lnTo>
                    <a:pt x="188" y="21"/>
                  </a:lnTo>
                  <a:lnTo>
                    <a:pt x="202" y="23"/>
                  </a:lnTo>
                  <a:lnTo>
                    <a:pt x="213" y="23"/>
                  </a:lnTo>
                  <a:lnTo>
                    <a:pt x="223" y="23"/>
                  </a:lnTo>
                  <a:lnTo>
                    <a:pt x="232" y="21"/>
                  </a:lnTo>
                  <a:lnTo>
                    <a:pt x="239" y="16"/>
                  </a:lnTo>
                  <a:lnTo>
                    <a:pt x="246" y="14"/>
                  </a:lnTo>
                  <a:lnTo>
                    <a:pt x="250" y="9"/>
                  </a:lnTo>
                  <a:lnTo>
                    <a:pt x="257" y="2"/>
                  </a:lnTo>
                  <a:lnTo>
                    <a:pt x="255" y="9"/>
                  </a:lnTo>
                  <a:lnTo>
                    <a:pt x="253" y="14"/>
                  </a:lnTo>
                  <a:lnTo>
                    <a:pt x="253" y="18"/>
                  </a:lnTo>
                  <a:lnTo>
                    <a:pt x="253" y="25"/>
                  </a:lnTo>
                  <a:lnTo>
                    <a:pt x="250" y="30"/>
                  </a:lnTo>
                  <a:lnTo>
                    <a:pt x="248" y="37"/>
                  </a:lnTo>
                  <a:lnTo>
                    <a:pt x="246" y="44"/>
                  </a:lnTo>
                  <a:lnTo>
                    <a:pt x="239" y="48"/>
                  </a:lnTo>
                  <a:lnTo>
                    <a:pt x="243" y="48"/>
                  </a:lnTo>
                  <a:lnTo>
                    <a:pt x="248" y="48"/>
                  </a:lnTo>
                  <a:lnTo>
                    <a:pt x="253" y="48"/>
                  </a:lnTo>
                  <a:lnTo>
                    <a:pt x="257" y="46"/>
                  </a:lnTo>
                  <a:lnTo>
                    <a:pt x="262" y="46"/>
                  </a:lnTo>
                  <a:lnTo>
                    <a:pt x="267" y="42"/>
                  </a:lnTo>
                  <a:lnTo>
                    <a:pt x="271" y="39"/>
                  </a:lnTo>
                  <a:lnTo>
                    <a:pt x="276" y="35"/>
                  </a:lnTo>
                  <a:lnTo>
                    <a:pt x="278" y="37"/>
                  </a:lnTo>
                  <a:lnTo>
                    <a:pt x="278" y="42"/>
                  </a:lnTo>
                  <a:lnTo>
                    <a:pt x="278" y="44"/>
                  </a:lnTo>
                  <a:lnTo>
                    <a:pt x="278" y="48"/>
                  </a:lnTo>
                  <a:lnTo>
                    <a:pt x="278" y="51"/>
                  </a:lnTo>
                  <a:lnTo>
                    <a:pt x="278" y="55"/>
                  </a:lnTo>
                  <a:lnTo>
                    <a:pt x="276" y="60"/>
                  </a:lnTo>
                  <a:lnTo>
                    <a:pt x="276" y="65"/>
                  </a:lnTo>
                  <a:lnTo>
                    <a:pt x="278" y="60"/>
                  </a:lnTo>
                  <a:lnTo>
                    <a:pt x="283" y="55"/>
                  </a:lnTo>
                  <a:lnTo>
                    <a:pt x="285" y="51"/>
                  </a:lnTo>
                  <a:lnTo>
                    <a:pt x="287" y="44"/>
                  </a:lnTo>
                  <a:lnTo>
                    <a:pt x="290" y="35"/>
                  </a:lnTo>
                  <a:lnTo>
                    <a:pt x="290" y="25"/>
                  </a:lnTo>
                  <a:lnTo>
                    <a:pt x="290" y="16"/>
                  </a:lnTo>
                  <a:lnTo>
                    <a:pt x="290" y="2"/>
                  </a:lnTo>
                  <a:lnTo>
                    <a:pt x="292" y="9"/>
                  </a:lnTo>
                  <a:lnTo>
                    <a:pt x="292" y="16"/>
                  </a:lnTo>
                  <a:lnTo>
                    <a:pt x="294" y="23"/>
                  </a:lnTo>
                  <a:lnTo>
                    <a:pt x="294" y="30"/>
                  </a:lnTo>
                  <a:lnTo>
                    <a:pt x="294" y="37"/>
                  </a:lnTo>
                  <a:lnTo>
                    <a:pt x="294" y="44"/>
                  </a:lnTo>
                  <a:lnTo>
                    <a:pt x="294" y="53"/>
                  </a:lnTo>
                  <a:lnTo>
                    <a:pt x="294" y="62"/>
                  </a:lnTo>
                  <a:lnTo>
                    <a:pt x="297" y="65"/>
                  </a:lnTo>
                  <a:lnTo>
                    <a:pt x="299" y="67"/>
                  </a:lnTo>
                  <a:lnTo>
                    <a:pt x="301" y="69"/>
                  </a:lnTo>
                  <a:lnTo>
                    <a:pt x="304" y="72"/>
                  </a:lnTo>
                  <a:lnTo>
                    <a:pt x="306" y="74"/>
                  </a:lnTo>
                  <a:lnTo>
                    <a:pt x="308" y="74"/>
                  </a:lnTo>
                  <a:lnTo>
                    <a:pt x="311" y="76"/>
                  </a:lnTo>
                  <a:lnTo>
                    <a:pt x="311" y="83"/>
                  </a:lnTo>
                  <a:lnTo>
                    <a:pt x="308" y="90"/>
                  </a:lnTo>
                  <a:lnTo>
                    <a:pt x="308" y="95"/>
                  </a:lnTo>
                  <a:lnTo>
                    <a:pt x="308" y="102"/>
                  </a:lnTo>
                  <a:lnTo>
                    <a:pt x="308" y="109"/>
                  </a:lnTo>
                  <a:lnTo>
                    <a:pt x="306" y="113"/>
                  </a:lnTo>
                  <a:lnTo>
                    <a:pt x="304" y="120"/>
                  </a:lnTo>
                  <a:lnTo>
                    <a:pt x="301" y="125"/>
                  </a:lnTo>
                  <a:lnTo>
                    <a:pt x="294" y="136"/>
                  </a:lnTo>
                  <a:lnTo>
                    <a:pt x="287" y="148"/>
                  </a:lnTo>
                  <a:lnTo>
                    <a:pt x="278" y="164"/>
                  </a:lnTo>
                  <a:lnTo>
                    <a:pt x="271" y="180"/>
                  </a:lnTo>
                  <a:lnTo>
                    <a:pt x="262" y="197"/>
                  </a:lnTo>
                  <a:lnTo>
                    <a:pt x="253" y="210"/>
                  </a:lnTo>
                  <a:lnTo>
                    <a:pt x="243" y="222"/>
                  </a:lnTo>
                  <a:lnTo>
                    <a:pt x="236" y="229"/>
                  </a:lnTo>
                  <a:lnTo>
                    <a:pt x="230" y="234"/>
                  </a:lnTo>
                  <a:lnTo>
                    <a:pt x="223" y="236"/>
                  </a:lnTo>
                  <a:lnTo>
                    <a:pt x="218" y="241"/>
                  </a:lnTo>
                  <a:lnTo>
                    <a:pt x="213" y="243"/>
                  </a:lnTo>
                  <a:lnTo>
                    <a:pt x="211" y="243"/>
                  </a:lnTo>
                  <a:lnTo>
                    <a:pt x="206" y="245"/>
                  </a:lnTo>
                  <a:lnTo>
                    <a:pt x="199" y="250"/>
                  </a:lnTo>
                  <a:lnTo>
                    <a:pt x="195" y="252"/>
                  </a:lnTo>
                  <a:lnTo>
                    <a:pt x="190" y="254"/>
                  </a:lnTo>
                  <a:lnTo>
                    <a:pt x="186" y="257"/>
                  </a:lnTo>
                  <a:lnTo>
                    <a:pt x="181" y="257"/>
                  </a:lnTo>
                  <a:lnTo>
                    <a:pt x="174" y="259"/>
                  </a:lnTo>
                  <a:lnTo>
                    <a:pt x="167" y="259"/>
                  </a:lnTo>
                  <a:lnTo>
                    <a:pt x="160" y="259"/>
                  </a:lnTo>
                  <a:lnTo>
                    <a:pt x="151" y="257"/>
                  </a:lnTo>
                  <a:lnTo>
                    <a:pt x="144" y="254"/>
                  </a:lnTo>
                  <a:lnTo>
                    <a:pt x="149" y="257"/>
                  </a:lnTo>
                  <a:lnTo>
                    <a:pt x="153" y="259"/>
                  </a:lnTo>
                  <a:lnTo>
                    <a:pt x="160" y="261"/>
                  </a:lnTo>
                  <a:lnTo>
                    <a:pt x="165" y="261"/>
                  </a:lnTo>
                  <a:lnTo>
                    <a:pt x="172" y="261"/>
                  </a:lnTo>
                  <a:lnTo>
                    <a:pt x="176" y="261"/>
                  </a:lnTo>
                  <a:lnTo>
                    <a:pt x="183" y="261"/>
                  </a:lnTo>
                  <a:lnTo>
                    <a:pt x="188" y="261"/>
                  </a:lnTo>
                  <a:lnTo>
                    <a:pt x="190" y="261"/>
                  </a:lnTo>
                  <a:lnTo>
                    <a:pt x="193" y="264"/>
                  </a:lnTo>
                  <a:lnTo>
                    <a:pt x="195" y="264"/>
                  </a:lnTo>
                  <a:lnTo>
                    <a:pt x="197" y="264"/>
                  </a:lnTo>
                  <a:lnTo>
                    <a:pt x="199" y="264"/>
                  </a:lnTo>
                  <a:lnTo>
                    <a:pt x="202" y="266"/>
                  </a:lnTo>
                  <a:lnTo>
                    <a:pt x="204" y="266"/>
                  </a:lnTo>
                  <a:lnTo>
                    <a:pt x="211" y="264"/>
                  </a:lnTo>
                  <a:lnTo>
                    <a:pt x="218" y="264"/>
                  </a:lnTo>
                  <a:lnTo>
                    <a:pt x="227" y="264"/>
                  </a:lnTo>
                  <a:lnTo>
                    <a:pt x="236" y="261"/>
                  </a:lnTo>
                  <a:lnTo>
                    <a:pt x="246" y="261"/>
                  </a:lnTo>
                  <a:lnTo>
                    <a:pt x="253" y="259"/>
                  </a:lnTo>
                  <a:lnTo>
                    <a:pt x="260" y="259"/>
                  </a:lnTo>
                  <a:lnTo>
                    <a:pt x="264" y="259"/>
                  </a:lnTo>
                  <a:lnTo>
                    <a:pt x="255" y="268"/>
                  </a:lnTo>
                  <a:lnTo>
                    <a:pt x="246" y="280"/>
                  </a:lnTo>
                  <a:lnTo>
                    <a:pt x="236" y="291"/>
                  </a:lnTo>
                  <a:lnTo>
                    <a:pt x="227" y="305"/>
                  </a:lnTo>
                  <a:lnTo>
                    <a:pt x="218" y="319"/>
                  </a:lnTo>
                  <a:lnTo>
                    <a:pt x="206" y="333"/>
                  </a:lnTo>
                  <a:lnTo>
                    <a:pt x="197" y="349"/>
                  </a:lnTo>
                  <a:lnTo>
                    <a:pt x="188" y="366"/>
                  </a:lnTo>
                  <a:lnTo>
                    <a:pt x="179" y="384"/>
                  </a:lnTo>
                  <a:lnTo>
                    <a:pt x="169" y="400"/>
                  </a:lnTo>
                  <a:lnTo>
                    <a:pt x="162" y="412"/>
                  </a:lnTo>
                  <a:lnTo>
                    <a:pt x="155" y="423"/>
                  </a:lnTo>
                  <a:lnTo>
                    <a:pt x="149" y="430"/>
                  </a:lnTo>
                  <a:lnTo>
                    <a:pt x="137" y="435"/>
                  </a:lnTo>
                  <a:lnTo>
                    <a:pt x="123" y="440"/>
                  </a:lnTo>
                  <a:lnTo>
                    <a:pt x="105" y="442"/>
                  </a:lnTo>
                  <a:lnTo>
                    <a:pt x="88" y="442"/>
                  </a:lnTo>
                  <a:lnTo>
                    <a:pt x="75" y="442"/>
                  </a:lnTo>
                  <a:lnTo>
                    <a:pt x="58" y="440"/>
                  </a:lnTo>
                  <a:lnTo>
                    <a:pt x="42" y="435"/>
                  </a:lnTo>
                  <a:lnTo>
                    <a:pt x="28" y="426"/>
                  </a:lnTo>
                  <a:lnTo>
                    <a:pt x="17" y="414"/>
                  </a:lnTo>
                  <a:lnTo>
                    <a:pt x="7" y="396"/>
                  </a:lnTo>
                  <a:lnTo>
                    <a:pt x="0" y="370"/>
                  </a:lnTo>
                  <a:lnTo>
                    <a:pt x="3" y="352"/>
                  </a:lnTo>
                  <a:lnTo>
                    <a:pt x="7" y="340"/>
                  </a:lnTo>
                  <a:lnTo>
                    <a:pt x="14" y="331"/>
                  </a:lnTo>
                  <a:lnTo>
                    <a:pt x="24" y="324"/>
                  </a:lnTo>
                  <a:lnTo>
                    <a:pt x="31" y="315"/>
                  </a:lnTo>
                  <a:lnTo>
                    <a:pt x="40" y="305"/>
                  </a:lnTo>
                  <a:lnTo>
                    <a:pt x="44" y="291"/>
                  </a:lnTo>
                  <a:lnTo>
                    <a:pt x="49" y="271"/>
                  </a:lnTo>
                  <a:lnTo>
                    <a:pt x="56" y="266"/>
                  </a:lnTo>
                  <a:lnTo>
                    <a:pt x="61" y="261"/>
                  </a:lnTo>
                  <a:lnTo>
                    <a:pt x="68" y="259"/>
                  </a:lnTo>
                  <a:lnTo>
                    <a:pt x="75" y="257"/>
                  </a:lnTo>
                  <a:lnTo>
                    <a:pt x="81" y="254"/>
                  </a:lnTo>
                  <a:lnTo>
                    <a:pt x="88" y="250"/>
                  </a:lnTo>
                  <a:lnTo>
                    <a:pt x="95" y="241"/>
                  </a:lnTo>
                  <a:lnTo>
                    <a:pt x="100" y="227"/>
                  </a:lnTo>
                  <a:lnTo>
                    <a:pt x="102" y="229"/>
                  </a:lnTo>
                  <a:lnTo>
                    <a:pt x="107" y="231"/>
                  </a:lnTo>
                  <a:lnTo>
                    <a:pt x="109" y="236"/>
                  </a:lnTo>
                  <a:lnTo>
                    <a:pt x="112" y="238"/>
                  </a:lnTo>
                  <a:lnTo>
                    <a:pt x="116" y="243"/>
                  </a:lnTo>
                  <a:lnTo>
                    <a:pt x="121" y="245"/>
                  </a:lnTo>
                  <a:lnTo>
                    <a:pt x="125" y="248"/>
                  </a:lnTo>
                  <a:lnTo>
                    <a:pt x="132" y="250"/>
                  </a:lnTo>
                </a:path>
              </a:pathLst>
            </a:custGeom>
            <a:noFill/>
            <a:ln w="0">
              <a:solidFill>
                <a:srgbClr val="000000"/>
              </a:solidFill>
              <a:prstDash val="solid"/>
              <a:round/>
            </a:ln>
          </p:spPr>
          <p:txBody>
            <a:bodyPr/>
            <a:lstStyle/>
            <a:p>
              <a:endParaRPr lang="en-US"/>
            </a:p>
          </p:txBody>
        </p:sp>
        <p:sp>
          <p:nvSpPr>
            <p:cNvPr id="508025" name="Freeform 121"/>
            <p:cNvSpPr/>
            <p:nvPr/>
          </p:nvSpPr>
          <p:spPr bwMode="auto">
            <a:xfrm>
              <a:off x="1648" y="2376"/>
              <a:ext cx="213" cy="263"/>
            </a:xfrm>
            <a:custGeom>
              <a:avLst/>
              <a:gdLst/>
              <a:ahLst/>
              <a:cxnLst>
                <a:cxn ang="0">
                  <a:pos x="32" y="55"/>
                </a:cxn>
                <a:cxn ang="0">
                  <a:pos x="81" y="32"/>
                </a:cxn>
                <a:cxn ang="0">
                  <a:pos x="120" y="0"/>
                </a:cxn>
                <a:cxn ang="0">
                  <a:pos x="139" y="23"/>
                </a:cxn>
                <a:cxn ang="0">
                  <a:pos x="155" y="41"/>
                </a:cxn>
                <a:cxn ang="0">
                  <a:pos x="173" y="62"/>
                </a:cxn>
                <a:cxn ang="0">
                  <a:pos x="187" y="83"/>
                </a:cxn>
                <a:cxn ang="0">
                  <a:pos x="201" y="104"/>
                </a:cxn>
                <a:cxn ang="0">
                  <a:pos x="213" y="171"/>
                </a:cxn>
                <a:cxn ang="0">
                  <a:pos x="210" y="192"/>
                </a:cxn>
                <a:cxn ang="0">
                  <a:pos x="208" y="208"/>
                </a:cxn>
                <a:cxn ang="0">
                  <a:pos x="204" y="219"/>
                </a:cxn>
                <a:cxn ang="0">
                  <a:pos x="194" y="226"/>
                </a:cxn>
                <a:cxn ang="0">
                  <a:pos x="180" y="231"/>
                </a:cxn>
                <a:cxn ang="0">
                  <a:pos x="176" y="222"/>
                </a:cxn>
                <a:cxn ang="0">
                  <a:pos x="176" y="210"/>
                </a:cxn>
                <a:cxn ang="0">
                  <a:pos x="176" y="192"/>
                </a:cxn>
                <a:cxn ang="0">
                  <a:pos x="176" y="178"/>
                </a:cxn>
                <a:cxn ang="0">
                  <a:pos x="171" y="178"/>
                </a:cxn>
                <a:cxn ang="0">
                  <a:pos x="171" y="201"/>
                </a:cxn>
                <a:cxn ang="0">
                  <a:pos x="171" y="226"/>
                </a:cxn>
                <a:cxn ang="0">
                  <a:pos x="166" y="238"/>
                </a:cxn>
                <a:cxn ang="0">
                  <a:pos x="153" y="245"/>
                </a:cxn>
                <a:cxn ang="0">
                  <a:pos x="139" y="245"/>
                </a:cxn>
                <a:cxn ang="0">
                  <a:pos x="136" y="238"/>
                </a:cxn>
                <a:cxn ang="0">
                  <a:pos x="136" y="229"/>
                </a:cxn>
                <a:cxn ang="0">
                  <a:pos x="136" y="226"/>
                </a:cxn>
                <a:cxn ang="0">
                  <a:pos x="134" y="233"/>
                </a:cxn>
                <a:cxn ang="0">
                  <a:pos x="132" y="243"/>
                </a:cxn>
                <a:cxn ang="0">
                  <a:pos x="125" y="250"/>
                </a:cxn>
                <a:cxn ang="0">
                  <a:pos x="111" y="254"/>
                </a:cxn>
                <a:cxn ang="0">
                  <a:pos x="99" y="250"/>
                </a:cxn>
                <a:cxn ang="0">
                  <a:pos x="97" y="238"/>
                </a:cxn>
                <a:cxn ang="0">
                  <a:pos x="99" y="222"/>
                </a:cxn>
                <a:cxn ang="0">
                  <a:pos x="99" y="215"/>
                </a:cxn>
                <a:cxn ang="0">
                  <a:pos x="92" y="231"/>
                </a:cxn>
                <a:cxn ang="0">
                  <a:pos x="88" y="247"/>
                </a:cxn>
                <a:cxn ang="0">
                  <a:pos x="81" y="256"/>
                </a:cxn>
                <a:cxn ang="0">
                  <a:pos x="69" y="261"/>
                </a:cxn>
                <a:cxn ang="0">
                  <a:pos x="51" y="263"/>
                </a:cxn>
                <a:cxn ang="0">
                  <a:pos x="39" y="256"/>
                </a:cxn>
                <a:cxn ang="0">
                  <a:pos x="30" y="247"/>
                </a:cxn>
                <a:cxn ang="0">
                  <a:pos x="18" y="240"/>
                </a:cxn>
                <a:cxn ang="0">
                  <a:pos x="11" y="229"/>
                </a:cxn>
                <a:cxn ang="0">
                  <a:pos x="11" y="219"/>
                </a:cxn>
                <a:cxn ang="0">
                  <a:pos x="23" y="210"/>
                </a:cxn>
                <a:cxn ang="0">
                  <a:pos x="37" y="215"/>
                </a:cxn>
                <a:cxn ang="0">
                  <a:pos x="46" y="226"/>
                </a:cxn>
                <a:cxn ang="0">
                  <a:pos x="51" y="233"/>
                </a:cxn>
                <a:cxn ang="0">
                  <a:pos x="53" y="240"/>
                </a:cxn>
                <a:cxn ang="0">
                  <a:pos x="55" y="243"/>
                </a:cxn>
                <a:cxn ang="0">
                  <a:pos x="53" y="236"/>
                </a:cxn>
                <a:cxn ang="0">
                  <a:pos x="53" y="226"/>
                </a:cxn>
                <a:cxn ang="0">
                  <a:pos x="53" y="215"/>
                </a:cxn>
                <a:cxn ang="0">
                  <a:pos x="55" y="201"/>
                </a:cxn>
                <a:cxn ang="0">
                  <a:pos x="55" y="189"/>
                </a:cxn>
                <a:cxn ang="0">
                  <a:pos x="46" y="185"/>
                </a:cxn>
                <a:cxn ang="0">
                  <a:pos x="37" y="175"/>
                </a:cxn>
                <a:cxn ang="0">
                  <a:pos x="30" y="155"/>
                </a:cxn>
                <a:cxn ang="0">
                  <a:pos x="11" y="122"/>
                </a:cxn>
                <a:cxn ang="0">
                  <a:pos x="0" y="81"/>
                </a:cxn>
              </a:cxnLst>
              <a:rect l="0" t="0" r="r" b="b"/>
              <a:pathLst>
                <a:path w="213" h="263">
                  <a:moveTo>
                    <a:pt x="2" y="60"/>
                  </a:moveTo>
                  <a:lnTo>
                    <a:pt x="16" y="57"/>
                  </a:lnTo>
                  <a:lnTo>
                    <a:pt x="32" y="55"/>
                  </a:lnTo>
                  <a:lnTo>
                    <a:pt x="48" y="48"/>
                  </a:lnTo>
                  <a:lnTo>
                    <a:pt x="65" y="41"/>
                  </a:lnTo>
                  <a:lnTo>
                    <a:pt x="81" y="32"/>
                  </a:lnTo>
                  <a:lnTo>
                    <a:pt x="95" y="23"/>
                  </a:lnTo>
                  <a:lnTo>
                    <a:pt x="109" y="11"/>
                  </a:lnTo>
                  <a:lnTo>
                    <a:pt x="120" y="0"/>
                  </a:lnTo>
                  <a:lnTo>
                    <a:pt x="127" y="9"/>
                  </a:lnTo>
                  <a:lnTo>
                    <a:pt x="134" y="18"/>
                  </a:lnTo>
                  <a:lnTo>
                    <a:pt x="139" y="23"/>
                  </a:lnTo>
                  <a:lnTo>
                    <a:pt x="143" y="30"/>
                  </a:lnTo>
                  <a:lnTo>
                    <a:pt x="148" y="34"/>
                  </a:lnTo>
                  <a:lnTo>
                    <a:pt x="155" y="41"/>
                  </a:lnTo>
                  <a:lnTo>
                    <a:pt x="160" y="46"/>
                  </a:lnTo>
                  <a:lnTo>
                    <a:pt x="166" y="53"/>
                  </a:lnTo>
                  <a:lnTo>
                    <a:pt x="173" y="62"/>
                  </a:lnTo>
                  <a:lnTo>
                    <a:pt x="178" y="69"/>
                  </a:lnTo>
                  <a:lnTo>
                    <a:pt x="183" y="76"/>
                  </a:lnTo>
                  <a:lnTo>
                    <a:pt x="187" y="83"/>
                  </a:lnTo>
                  <a:lnTo>
                    <a:pt x="192" y="90"/>
                  </a:lnTo>
                  <a:lnTo>
                    <a:pt x="197" y="97"/>
                  </a:lnTo>
                  <a:lnTo>
                    <a:pt x="201" y="104"/>
                  </a:lnTo>
                  <a:lnTo>
                    <a:pt x="206" y="111"/>
                  </a:lnTo>
                  <a:lnTo>
                    <a:pt x="213" y="162"/>
                  </a:lnTo>
                  <a:lnTo>
                    <a:pt x="213" y="171"/>
                  </a:lnTo>
                  <a:lnTo>
                    <a:pt x="213" y="178"/>
                  </a:lnTo>
                  <a:lnTo>
                    <a:pt x="210" y="185"/>
                  </a:lnTo>
                  <a:lnTo>
                    <a:pt x="210" y="192"/>
                  </a:lnTo>
                  <a:lnTo>
                    <a:pt x="208" y="196"/>
                  </a:lnTo>
                  <a:lnTo>
                    <a:pt x="208" y="203"/>
                  </a:lnTo>
                  <a:lnTo>
                    <a:pt x="208" y="208"/>
                  </a:lnTo>
                  <a:lnTo>
                    <a:pt x="208" y="213"/>
                  </a:lnTo>
                  <a:lnTo>
                    <a:pt x="206" y="215"/>
                  </a:lnTo>
                  <a:lnTo>
                    <a:pt x="204" y="219"/>
                  </a:lnTo>
                  <a:lnTo>
                    <a:pt x="201" y="222"/>
                  </a:lnTo>
                  <a:lnTo>
                    <a:pt x="199" y="224"/>
                  </a:lnTo>
                  <a:lnTo>
                    <a:pt x="194" y="226"/>
                  </a:lnTo>
                  <a:lnTo>
                    <a:pt x="190" y="229"/>
                  </a:lnTo>
                  <a:lnTo>
                    <a:pt x="185" y="229"/>
                  </a:lnTo>
                  <a:lnTo>
                    <a:pt x="180" y="231"/>
                  </a:lnTo>
                  <a:lnTo>
                    <a:pt x="178" y="229"/>
                  </a:lnTo>
                  <a:lnTo>
                    <a:pt x="178" y="226"/>
                  </a:lnTo>
                  <a:lnTo>
                    <a:pt x="176" y="222"/>
                  </a:lnTo>
                  <a:lnTo>
                    <a:pt x="176" y="219"/>
                  </a:lnTo>
                  <a:lnTo>
                    <a:pt x="176" y="215"/>
                  </a:lnTo>
                  <a:lnTo>
                    <a:pt x="176" y="210"/>
                  </a:lnTo>
                  <a:lnTo>
                    <a:pt x="176" y="206"/>
                  </a:lnTo>
                  <a:lnTo>
                    <a:pt x="176" y="199"/>
                  </a:lnTo>
                  <a:lnTo>
                    <a:pt x="176" y="192"/>
                  </a:lnTo>
                  <a:lnTo>
                    <a:pt x="176" y="187"/>
                  </a:lnTo>
                  <a:lnTo>
                    <a:pt x="176" y="182"/>
                  </a:lnTo>
                  <a:lnTo>
                    <a:pt x="176" y="178"/>
                  </a:lnTo>
                  <a:lnTo>
                    <a:pt x="173" y="175"/>
                  </a:lnTo>
                  <a:lnTo>
                    <a:pt x="171" y="173"/>
                  </a:lnTo>
                  <a:lnTo>
                    <a:pt x="171" y="178"/>
                  </a:lnTo>
                  <a:lnTo>
                    <a:pt x="171" y="185"/>
                  </a:lnTo>
                  <a:lnTo>
                    <a:pt x="171" y="194"/>
                  </a:lnTo>
                  <a:lnTo>
                    <a:pt x="171" y="201"/>
                  </a:lnTo>
                  <a:lnTo>
                    <a:pt x="171" y="210"/>
                  </a:lnTo>
                  <a:lnTo>
                    <a:pt x="171" y="219"/>
                  </a:lnTo>
                  <a:lnTo>
                    <a:pt x="171" y="226"/>
                  </a:lnTo>
                  <a:lnTo>
                    <a:pt x="171" y="231"/>
                  </a:lnTo>
                  <a:lnTo>
                    <a:pt x="169" y="236"/>
                  </a:lnTo>
                  <a:lnTo>
                    <a:pt x="166" y="238"/>
                  </a:lnTo>
                  <a:lnTo>
                    <a:pt x="162" y="243"/>
                  </a:lnTo>
                  <a:lnTo>
                    <a:pt x="157" y="245"/>
                  </a:lnTo>
                  <a:lnTo>
                    <a:pt x="153" y="245"/>
                  </a:lnTo>
                  <a:lnTo>
                    <a:pt x="148" y="247"/>
                  </a:lnTo>
                  <a:lnTo>
                    <a:pt x="141" y="247"/>
                  </a:lnTo>
                  <a:lnTo>
                    <a:pt x="139" y="245"/>
                  </a:lnTo>
                  <a:lnTo>
                    <a:pt x="136" y="243"/>
                  </a:lnTo>
                  <a:lnTo>
                    <a:pt x="136" y="240"/>
                  </a:lnTo>
                  <a:lnTo>
                    <a:pt x="136" y="238"/>
                  </a:lnTo>
                  <a:lnTo>
                    <a:pt x="136" y="236"/>
                  </a:lnTo>
                  <a:lnTo>
                    <a:pt x="136" y="233"/>
                  </a:lnTo>
                  <a:lnTo>
                    <a:pt x="136" y="229"/>
                  </a:lnTo>
                  <a:lnTo>
                    <a:pt x="136" y="226"/>
                  </a:lnTo>
                  <a:lnTo>
                    <a:pt x="136" y="224"/>
                  </a:lnTo>
                  <a:lnTo>
                    <a:pt x="136" y="226"/>
                  </a:lnTo>
                  <a:lnTo>
                    <a:pt x="134" y="229"/>
                  </a:lnTo>
                  <a:lnTo>
                    <a:pt x="134" y="231"/>
                  </a:lnTo>
                  <a:lnTo>
                    <a:pt x="134" y="233"/>
                  </a:lnTo>
                  <a:lnTo>
                    <a:pt x="134" y="238"/>
                  </a:lnTo>
                  <a:lnTo>
                    <a:pt x="134" y="240"/>
                  </a:lnTo>
                  <a:lnTo>
                    <a:pt x="132" y="243"/>
                  </a:lnTo>
                  <a:lnTo>
                    <a:pt x="132" y="245"/>
                  </a:lnTo>
                  <a:lnTo>
                    <a:pt x="129" y="247"/>
                  </a:lnTo>
                  <a:lnTo>
                    <a:pt x="125" y="250"/>
                  </a:lnTo>
                  <a:lnTo>
                    <a:pt x="120" y="252"/>
                  </a:lnTo>
                  <a:lnTo>
                    <a:pt x="116" y="252"/>
                  </a:lnTo>
                  <a:lnTo>
                    <a:pt x="111" y="254"/>
                  </a:lnTo>
                  <a:lnTo>
                    <a:pt x="106" y="252"/>
                  </a:lnTo>
                  <a:lnTo>
                    <a:pt x="102" y="252"/>
                  </a:lnTo>
                  <a:lnTo>
                    <a:pt x="99" y="250"/>
                  </a:lnTo>
                  <a:lnTo>
                    <a:pt x="97" y="247"/>
                  </a:lnTo>
                  <a:lnTo>
                    <a:pt x="97" y="243"/>
                  </a:lnTo>
                  <a:lnTo>
                    <a:pt x="97" y="238"/>
                  </a:lnTo>
                  <a:lnTo>
                    <a:pt x="97" y="233"/>
                  </a:lnTo>
                  <a:lnTo>
                    <a:pt x="99" y="226"/>
                  </a:lnTo>
                  <a:lnTo>
                    <a:pt x="99" y="222"/>
                  </a:lnTo>
                  <a:lnTo>
                    <a:pt x="99" y="215"/>
                  </a:lnTo>
                  <a:lnTo>
                    <a:pt x="99" y="210"/>
                  </a:lnTo>
                  <a:lnTo>
                    <a:pt x="99" y="215"/>
                  </a:lnTo>
                  <a:lnTo>
                    <a:pt x="97" y="219"/>
                  </a:lnTo>
                  <a:lnTo>
                    <a:pt x="95" y="226"/>
                  </a:lnTo>
                  <a:lnTo>
                    <a:pt x="92" y="231"/>
                  </a:lnTo>
                  <a:lnTo>
                    <a:pt x="90" y="238"/>
                  </a:lnTo>
                  <a:lnTo>
                    <a:pt x="88" y="243"/>
                  </a:lnTo>
                  <a:lnTo>
                    <a:pt x="88" y="247"/>
                  </a:lnTo>
                  <a:lnTo>
                    <a:pt x="86" y="250"/>
                  </a:lnTo>
                  <a:lnTo>
                    <a:pt x="83" y="254"/>
                  </a:lnTo>
                  <a:lnTo>
                    <a:pt x="81" y="256"/>
                  </a:lnTo>
                  <a:lnTo>
                    <a:pt x="76" y="259"/>
                  </a:lnTo>
                  <a:lnTo>
                    <a:pt x="72" y="261"/>
                  </a:lnTo>
                  <a:lnTo>
                    <a:pt x="69" y="261"/>
                  </a:lnTo>
                  <a:lnTo>
                    <a:pt x="65" y="263"/>
                  </a:lnTo>
                  <a:lnTo>
                    <a:pt x="58" y="263"/>
                  </a:lnTo>
                  <a:lnTo>
                    <a:pt x="51" y="263"/>
                  </a:lnTo>
                  <a:lnTo>
                    <a:pt x="46" y="261"/>
                  </a:lnTo>
                  <a:lnTo>
                    <a:pt x="44" y="259"/>
                  </a:lnTo>
                  <a:lnTo>
                    <a:pt x="39" y="256"/>
                  </a:lnTo>
                  <a:lnTo>
                    <a:pt x="37" y="254"/>
                  </a:lnTo>
                  <a:lnTo>
                    <a:pt x="32" y="252"/>
                  </a:lnTo>
                  <a:lnTo>
                    <a:pt x="30" y="247"/>
                  </a:lnTo>
                  <a:lnTo>
                    <a:pt x="28" y="245"/>
                  </a:lnTo>
                  <a:lnTo>
                    <a:pt x="23" y="245"/>
                  </a:lnTo>
                  <a:lnTo>
                    <a:pt x="18" y="240"/>
                  </a:lnTo>
                  <a:lnTo>
                    <a:pt x="16" y="236"/>
                  </a:lnTo>
                  <a:lnTo>
                    <a:pt x="14" y="233"/>
                  </a:lnTo>
                  <a:lnTo>
                    <a:pt x="11" y="229"/>
                  </a:lnTo>
                  <a:lnTo>
                    <a:pt x="11" y="226"/>
                  </a:lnTo>
                  <a:lnTo>
                    <a:pt x="11" y="222"/>
                  </a:lnTo>
                  <a:lnTo>
                    <a:pt x="11" y="219"/>
                  </a:lnTo>
                  <a:lnTo>
                    <a:pt x="16" y="215"/>
                  </a:lnTo>
                  <a:lnTo>
                    <a:pt x="18" y="213"/>
                  </a:lnTo>
                  <a:lnTo>
                    <a:pt x="23" y="210"/>
                  </a:lnTo>
                  <a:lnTo>
                    <a:pt x="28" y="213"/>
                  </a:lnTo>
                  <a:lnTo>
                    <a:pt x="32" y="213"/>
                  </a:lnTo>
                  <a:lnTo>
                    <a:pt x="37" y="215"/>
                  </a:lnTo>
                  <a:lnTo>
                    <a:pt x="39" y="219"/>
                  </a:lnTo>
                  <a:lnTo>
                    <a:pt x="44" y="224"/>
                  </a:lnTo>
                  <a:lnTo>
                    <a:pt x="46" y="226"/>
                  </a:lnTo>
                  <a:lnTo>
                    <a:pt x="48" y="229"/>
                  </a:lnTo>
                  <a:lnTo>
                    <a:pt x="48" y="231"/>
                  </a:lnTo>
                  <a:lnTo>
                    <a:pt x="51" y="233"/>
                  </a:lnTo>
                  <a:lnTo>
                    <a:pt x="51" y="236"/>
                  </a:lnTo>
                  <a:lnTo>
                    <a:pt x="51" y="238"/>
                  </a:lnTo>
                  <a:lnTo>
                    <a:pt x="53" y="240"/>
                  </a:lnTo>
                  <a:lnTo>
                    <a:pt x="53" y="243"/>
                  </a:lnTo>
                  <a:lnTo>
                    <a:pt x="55" y="245"/>
                  </a:lnTo>
                  <a:lnTo>
                    <a:pt x="55" y="243"/>
                  </a:lnTo>
                  <a:lnTo>
                    <a:pt x="53" y="240"/>
                  </a:lnTo>
                  <a:lnTo>
                    <a:pt x="53" y="238"/>
                  </a:lnTo>
                  <a:lnTo>
                    <a:pt x="53" y="236"/>
                  </a:lnTo>
                  <a:lnTo>
                    <a:pt x="53" y="233"/>
                  </a:lnTo>
                  <a:lnTo>
                    <a:pt x="53" y="231"/>
                  </a:lnTo>
                  <a:lnTo>
                    <a:pt x="53" y="226"/>
                  </a:lnTo>
                  <a:lnTo>
                    <a:pt x="53" y="224"/>
                  </a:lnTo>
                  <a:lnTo>
                    <a:pt x="53" y="219"/>
                  </a:lnTo>
                  <a:lnTo>
                    <a:pt x="53" y="215"/>
                  </a:lnTo>
                  <a:lnTo>
                    <a:pt x="53" y="210"/>
                  </a:lnTo>
                  <a:lnTo>
                    <a:pt x="55" y="206"/>
                  </a:lnTo>
                  <a:lnTo>
                    <a:pt x="55" y="201"/>
                  </a:lnTo>
                  <a:lnTo>
                    <a:pt x="55" y="196"/>
                  </a:lnTo>
                  <a:lnTo>
                    <a:pt x="55" y="194"/>
                  </a:lnTo>
                  <a:lnTo>
                    <a:pt x="55" y="189"/>
                  </a:lnTo>
                  <a:lnTo>
                    <a:pt x="53" y="189"/>
                  </a:lnTo>
                  <a:lnTo>
                    <a:pt x="51" y="187"/>
                  </a:lnTo>
                  <a:lnTo>
                    <a:pt x="46" y="185"/>
                  </a:lnTo>
                  <a:lnTo>
                    <a:pt x="44" y="182"/>
                  </a:lnTo>
                  <a:lnTo>
                    <a:pt x="42" y="178"/>
                  </a:lnTo>
                  <a:lnTo>
                    <a:pt x="37" y="175"/>
                  </a:lnTo>
                  <a:lnTo>
                    <a:pt x="35" y="171"/>
                  </a:lnTo>
                  <a:lnTo>
                    <a:pt x="32" y="166"/>
                  </a:lnTo>
                  <a:lnTo>
                    <a:pt x="30" y="155"/>
                  </a:lnTo>
                  <a:lnTo>
                    <a:pt x="23" y="143"/>
                  </a:lnTo>
                  <a:lnTo>
                    <a:pt x="18" y="131"/>
                  </a:lnTo>
                  <a:lnTo>
                    <a:pt x="11" y="122"/>
                  </a:lnTo>
                  <a:lnTo>
                    <a:pt x="7" y="111"/>
                  </a:lnTo>
                  <a:lnTo>
                    <a:pt x="2" y="97"/>
                  </a:lnTo>
                  <a:lnTo>
                    <a:pt x="0" y="81"/>
                  </a:lnTo>
                  <a:lnTo>
                    <a:pt x="2" y="60"/>
                  </a:lnTo>
                </a:path>
              </a:pathLst>
            </a:custGeom>
            <a:noFill/>
            <a:ln w="0">
              <a:solidFill>
                <a:srgbClr val="000000"/>
              </a:solidFill>
              <a:prstDash val="solid"/>
              <a:round/>
            </a:ln>
          </p:spPr>
          <p:txBody>
            <a:bodyPr/>
            <a:lstStyle/>
            <a:p>
              <a:endParaRPr lang="en-US"/>
            </a:p>
          </p:txBody>
        </p:sp>
        <p:sp>
          <p:nvSpPr>
            <p:cNvPr id="508026" name="Freeform 122"/>
            <p:cNvSpPr/>
            <p:nvPr/>
          </p:nvSpPr>
          <p:spPr bwMode="auto">
            <a:xfrm>
              <a:off x="2340" y="2320"/>
              <a:ext cx="185" cy="252"/>
            </a:xfrm>
            <a:custGeom>
              <a:avLst/>
              <a:gdLst/>
              <a:ahLst/>
              <a:cxnLst>
                <a:cxn ang="0">
                  <a:pos x="150" y="190"/>
                </a:cxn>
                <a:cxn ang="0">
                  <a:pos x="148" y="194"/>
                </a:cxn>
                <a:cxn ang="0">
                  <a:pos x="148" y="204"/>
                </a:cxn>
                <a:cxn ang="0">
                  <a:pos x="150" y="220"/>
                </a:cxn>
                <a:cxn ang="0">
                  <a:pos x="152" y="234"/>
                </a:cxn>
                <a:cxn ang="0">
                  <a:pos x="155" y="248"/>
                </a:cxn>
                <a:cxn ang="0">
                  <a:pos x="139" y="250"/>
                </a:cxn>
                <a:cxn ang="0">
                  <a:pos x="106" y="243"/>
                </a:cxn>
                <a:cxn ang="0">
                  <a:pos x="78" y="238"/>
                </a:cxn>
                <a:cxn ang="0">
                  <a:pos x="48" y="245"/>
                </a:cxn>
                <a:cxn ang="0">
                  <a:pos x="28" y="213"/>
                </a:cxn>
                <a:cxn ang="0">
                  <a:pos x="18" y="192"/>
                </a:cxn>
                <a:cxn ang="0">
                  <a:pos x="11" y="178"/>
                </a:cxn>
                <a:cxn ang="0">
                  <a:pos x="7" y="167"/>
                </a:cxn>
                <a:cxn ang="0">
                  <a:pos x="7" y="150"/>
                </a:cxn>
                <a:cxn ang="0">
                  <a:pos x="7" y="125"/>
                </a:cxn>
                <a:cxn ang="0">
                  <a:pos x="2" y="95"/>
                </a:cxn>
                <a:cxn ang="0">
                  <a:pos x="0" y="65"/>
                </a:cxn>
                <a:cxn ang="0">
                  <a:pos x="2" y="42"/>
                </a:cxn>
                <a:cxn ang="0">
                  <a:pos x="11" y="35"/>
                </a:cxn>
                <a:cxn ang="0">
                  <a:pos x="18" y="32"/>
                </a:cxn>
                <a:cxn ang="0">
                  <a:pos x="25" y="32"/>
                </a:cxn>
                <a:cxn ang="0">
                  <a:pos x="34" y="32"/>
                </a:cxn>
                <a:cxn ang="0">
                  <a:pos x="41" y="25"/>
                </a:cxn>
                <a:cxn ang="0">
                  <a:pos x="51" y="21"/>
                </a:cxn>
                <a:cxn ang="0">
                  <a:pos x="60" y="21"/>
                </a:cxn>
                <a:cxn ang="0">
                  <a:pos x="67" y="25"/>
                </a:cxn>
                <a:cxn ang="0">
                  <a:pos x="78" y="16"/>
                </a:cxn>
                <a:cxn ang="0">
                  <a:pos x="90" y="12"/>
                </a:cxn>
                <a:cxn ang="0">
                  <a:pos x="99" y="12"/>
                </a:cxn>
                <a:cxn ang="0">
                  <a:pos x="111" y="19"/>
                </a:cxn>
                <a:cxn ang="0">
                  <a:pos x="113" y="12"/>
                </a:cxn>
                <a:cxn ang="0">
                  <a:pos x="120" y="2"/>
                </a:cxn>
                <a:cxn ang="0">
                  <a:pos x="129" y="0"/>
                </a:cxn>
                <a:cxn ang="0">
                  <a:pos x="148" y="14"/>
                </a:cxn>
                <a:cxn ang="0">
                  <a:pos x="166" y="35"/>
                </a:cxn>
                <a:cxn ang="0">
                  <a:pos x="171" y="39"/>
                </a:cxn>
                <a:cxn ang="0">
                  <a:pos x="176" y="44"/>
                </a:cxn>
                <a:cxn ang="0">
                  <a:pos x="183" y="51"/>
                </a:cxn>
                <a:cxn ang="0">
                  <a:pos x="183" y="72"/>
                </a:cxn>
                <a:cxn ang="0">
                  <a:pos x="178" y="83"/>
                </a:cxn>
                <a:cxn ang="0">
                  <a:pos x="173" y="90"/>
                </a:cxn>
                <a:cxn ang="0">
                  <a:pos x="173" y="102"/>
                </a:cxn>
                <a:cxn ang="0">
                  <a:pos x="178" y="109"/>
                </a:cxn>
                <a:cxn ang="0">
                  <a:pos x="183" y="116"/>
                </a:cxn>
                <a:cxn ang="0">
                  <a:pos x="185" y="125"/>
                </a:cxn>
                <a:cxn ang="0">
                  <a:pos x="185" y="134"/>
                </a:cxn>
                <a:cxn ang="0">
                  <a:pos x="176" y="148"/>
                </a:cxn>
                <a:cxn ang="0">
                  <a:pos x="169" y="162"/>
                </a:cxn>
                <a:cxn ang="0">
                  <a:pos x="159" y="174"/>
                </a:cxn>
                <a:cxn ang="0">
                  <a:pos x="150" y="187"/>
                </a:cxn>
              </a:cxnLst>
              <a:rect l="0" t="0" r="r" b="b"/>
              <a:pathLst>
                <a:path w="185" h="252">
                  <a:moveTo>
                    <a:pt x="150" y="187"/>
                  </a:moveTo>
                  <a:lnTo>
                    <a:pt x="150" y="190"/>
                  </a:lnTo>
                  <a:lnTo>
                    <a:pt x="150" y="192"/>
                  </a:lnTo>
                  <a:lnTo>
                    <a:pt x="148" y="194"/>
                  </a:lnTo>
                  <a:lnTo>
                    <a:pt x="148" y="197"/>
                  </a:lnTo>
                  <a:lnTo>
                    <a:pt x="148" y="204"/>
                  </a:lnTo>
                  <a:lnTo>
                    <a:pt x="148" y="213"/>
                  </a:lnTo>
                  <a:lnTo>
                    <a:pt x="150" y="220"/>
                  </a:lnTo>
                  <a:lnTo>
                    <a:pt x="150" y="227"/>
                  </a:lnTo>
                  <a:lnTo>
                    <a:pt x="152" y="234"/>
                  </a:lnTo>
                  <a:lnTo>
                    <a:pt x="152" y="241"/>
                  </a:lnTo>
                  <a:lnTo>
                    <a:pt x="155" y="248"/>
                  </a:lnTo>
                  <a:lnTo>
                    <a:pt x="155" y="252"/>
                  </a:lnTo>
                  <a:lnTo>
                    <a:pt x="139" y="250"/>
                  </a:lnTo>
                  <a:lnTo>
                    <a:pt x="122" y="248"/>
                  </a:lnTo>
                  <a:lnTo>
                    <a:pt x="106" y="243"/>
                  </a:lnTo>
                  <a:lnTo>
                    <a:pt x="92" y="241"/>
                  </a:lnTo>
                  <a:lnTo>
                    <a:pt x="78" y="238"/>
                  </a:lnTo>
                  <a:lnTo>
                    <a:pt x="62" y="241"/>
                  </a:lnTo>
                  <a:lnTo>
                    <a:pt x="48" y="245"/>
                  </a:lnTo>
                  <a:lnTo>
                    <a:pt x="34" y="252"/>
                  </a:lnTo>
                  <a:lnTo>
                    <a:pt x="28" y="213"/>
                  </a:lnTo>
                  <a:lnTo>
                    <a:pt x="23" y="201"/>
                  </a:lnTo>
                  <a:lnTo>
                    <a:pt x="18" y="192"/>
                  </a:lnTo>
                  <a:lnTo>
                    <a:pt x="16" y="185"/>
                  </a:lnTo>
                  <a:lnTo>
                    <a:pt x="11" y="178"/>
                  </a:lnTo>
                  <a:lnTo>
                    <a:pt x="9" y="174"/>
                  </a:lnTo>
                  <a:lnTo>
                    <a:pt x="7" y="167"/>
                  </a:lnTo>
                  <a:lnTo>
                    <a:pt x="7" y="160"/>
                  </a:lnTo>
                  <a:lnTo>
                    <a:pt x="7" y="150"/>
                  </a:lnTo>
                  <a:lnTo>
                    <a:pt x="7" y="139"/>
                  </a:lnTo>
                  <a:lnTo>
                    <a:pt x="7" y="125"/>
                  </a:lnTo>
                  <a:lnTo>
                    <a:pt x="4" y="109"/>
                  </a:lnTo>
                  <a:lnTo>
                    <a:pt x="2" y="95"/>
                  </a:lnTo>
                  <a:lnTo>
                    <a:pt x="2" y="79"/>
                  </a:lnTo>
                  <a:lnTo>
                    <a:pt x="0" y="65"/>
                  </a:lnTo>
                  <a:lnTo>
                    <a:pt x="0" y="51"/>
                  </a:lnTo>
                  <a:lnTo>
                    <a:pt x="2" y="42"/>
                  </a:lnTo>
                  <a:lnTo>
                    <a:pt x="7" y="37"/>
                  </a:lnTo>
                  <a:lnTo>
                    <a:pt x="11" y="35"/>
                  </a:lnTo>
                  <a:lnTo>
                    <a:pt x="14" y="32"/>
                  </a:lnTo>
                  <a:lnTo>
                    <a:pt x="18" y="32"/>
                  </a:lnTo>
                  <a:lnTo>
                    <a:pt x="21" y="32"/>
                  </a:lnTo>
                  <a:lnTo>
                    <a:pt x="25" y="32"/>
                  </a:lnTo>
                  <a:lnTo>
                    <a:pt x="30" y="32"/>
                  </a:lnTo>
                  <a:lnTo>
                    <a:pt x="34" y="32"/>
                  </a:lnTo>
                  <a:lnTo>
                    <a:pt x="37" y="30"/>
                  </a:lnTo>
                  <a:lnTo>
                    <a:pt x="41" y="25"/>
                  </a:lnTo>
                  <a:lnTo>
                    <a:pt x="46" y="23"/>
                  </a:lnTo>
                  <a:lnTo>
                    <a:pt x="51" y="21"/>
                  </a:lnTo>
                  <a:lnTo>
                    <a:pt x="55" y="21"/>
                  </a:lnTo>
                  <a:lnTo>
                    <a:pt x="60" y="21"/>
                  </a:lnTo>
                  <a:lnTo>
                    <a:pt x="65" y="23"/>
                  </a:lnTo>
                  <a:lnTo>
                    <a:pt x="67" y="25"/>
                  </a:lnTo>
                  <a:lnTo>
                    <a:pt x="74" y="21"/>
                  </a:lnTo>
                  <a:lnTo>
                    <a:pt x="78" y="16"/>
                  </a:lnTo>
                  <a:lnTo>
                    <a:pt x="85" y="14"/>
                  </a:lnTo>
                  <a:lnTo>
                    <a:pt x="90" y="12"/>
                  </a:lnTo>
                  <a:lnTo>
                    <a:pt x="95" y="12"/>
                  </a:lnTo>
                  <a:lnTo>
                    <a:pt x="99" y="12"/>
                  </a:lnTo>
                  <a:lnTo>
                    <a:pt x="106" y="14"/>
                  </a:lnTo>
                  <a:lnTo>
                    <a:pt x="111" y="19"/>
                  </a:lnTo>
                  <a:lnTo>
                    <a:pt x="113" y="16"/>
                  </a:lnTo>
                  <a:lnTo>
                    <a:pt x="113" y="12"/>
                  </a:lnTo>
                  <a:lnTo>
                    <a:pt x="115" y="7"/>
                  </a:lnTo>
                  <a:lnTo>
                    <a:pt x="120" y="2"/>
                  </a:lnTo>
                  <a:lnTo>
                    <a:pt x="125" y="0"/>
                  </a:lnTo>
                  <a:lnTo>
                    <a:pt x="129" y="0"/>
                  </a:lnTo>
                  <a:lnTo>
                    <a:pt x="139" y="5"/>
                  </a:lnTo>
                  <a:lnTo>
                    <a:pt x="148" y="14"/>
                  </a:lnTo>
                  <a:lnTo>
                    <a:pt x="162" y="30"/>
                  </a:lnTo>
                  <a:lnTo>
                    <a:pt x="166" y="35"/>
                  </a:lnTo>
                  <a:lnTo>
                    <a:pt x="169" y="37"/>
                  </a:lnTo>
                  <a:lnTo>
                    <a:pt x="171" y="39"/>
                  </a:lnTo>
                  <a:lnTo>
                    <a:pt x="173" y="42"/>
                  </a:lnTo>
                  <a:lnTo>
                    <a:pt x="176" y="44"/>
                  </a:lnTo>
                  <a:lnTo>
                    <a:pt x="178" y="46"/>
                  </a:lnTo>
                  <a:lnTo>
                    <a:pt x="183" y="51"/>
                  </a:lnTo>
                  <a:lnTo>
                    <a:pt x="183" y="63"/>
                  </a:lnTo>
                  <a:lnTo>
                    <a:pt x="183" y="72"/>
                  </a:lnTo>
                  <a:lnTo>
                    <a:pt x="180" y="79"/>
                  </a:lnTo>
                  <a:lnTo>
                    <a:pt x="178" y="83"/>
                  </a:lnTo>
                  <a:lnTo>
                    <a:pt x="176" y="88"/>
                  </a:lnTo>
                  <a:lnTo>
                    <a:pt x="173" y="90"/>
                  </a:lnTo>
                  <a:lnTo>
                    <a:pt x="173" y="95"/>
                  </a:lnTo>
                  <a:lnTo>
                    <a:pt x="173" y="102"/>
                  </a:lnTo>
                  <a:lnTo>
                    <a:pt x="176" y="106"/>
                  </a:lnTo>
                  <a:lnTo>
                    <a:pt x="178" y="109"/>
                  </a:lnTo>
                  <a:lnTo>
                    <a:pt x="180" y="113"/>
                  </a:lnTo>
                  <a:lnTo>
                    <a:pt x="183" y="116"/>
                  </a:lnTo>
                  <a:lnTo>
                    <a:pt x="185" y="120"/>
                  </a:lnTo>
                  <a:lnTo>
                    <a:pt x="185" y="125"/>
                  </a:lnTo>
                  <a:lnTo>
                    <a:pt x="185" y="130"/>
                  </a:lnTo>
                  <a:lnTo>
                    <a:pt x="185" y="134"/>
                  </a:lnTo>
                  <a:lnTo>
                    <a:pt x="180" y="141"/>
                  </a:lnTo>
                  <a:lnTo>
                    <a:pt x="176" y="148"/>
                  </a:lnTo>
                  <a:lnTo>
                    <a:pt x="173" y="155"/>
                  </a:lnTo>
                  <a:lnTo>
                    <a:pt x="169" y="162"/>
                  </a:lnTo>
                  <a:lnTo>
                    <a:pt x="164" y="167"/>
                  </a:lnTo>
                  <a:lnTo>
                    <a:pt x="159" y="174"/>
                  </a:lnTo>
                  <a:lnTo>
                    <a:pt x="155" y="181"/>
                  </a:lnTo>
                  <a:lnTo>
                    <a:pt x="150" y="187"/>
                  </a:lnTo>
                </a:path>
              </a:pathLst>
            </a:custGeom>
            <a:noFill/>
            <a:ln w="0">
              <a:solidFill>
                <a:srgbClr val="000000"/>
              </a:solidFill>
              <a:prstDash val="solid"/>
              <a:round/>
            </a:ln>
          </p:spPr>
          <p:txBody>
            <a:bodyPr/>
            <a:lstStyle/>
            <a:p>
              <a:endParaRPr lang="en-US"/>
            </a:p>
          </p:txBody>
        </p:sp>
        <p:sp>
          <p:nvSpPr>
            <p:cNvPr id="508027" name="Freeform 123"/>
            <p:cNvSpPr/>
            <p:nvPr/>
          </p:nvSpPr>
          <p:spPr bwMode="auto">
            <a:xfrm>
              <a:off x="2411" y="2153"/>
              <a:ext cx="179" cy="354"/>
            </a:xfrm>
            <a:custGeom>
              <a:avLst/>
              <a:gdLst/>
              <a:ahLst/>
              <a:cxnLst>
                <a:cxn ang="0">
                  <a:pos x="172" y="243"/>
                </a:cxn>
                <a:cxn ang="0">
                  <a:pos x="165" y="255"/>
                </a:cxn>
                <a:cxn ang="0">
                  <a:pos x="153" y="278"/>
                </a:cxn>
                <a:cxn ang="0">
                  <a:pos x="146" y="306"/>
                </a:cxn>
                <a:cxn ang="0">
                  <a:pos x="119" y="327"/>
                </a:cxn>
                <a:cxn ang="0">
                  <a:pos x="86" y="352"/>
                </a:cxn>
                <a:cxn ang="0">
                  <a:pos x="93" y="334"/>
                </a:cxn>
                <a:cxn ang="0">
                  <a:pos x="109" y="308"/>
                </a:cxn>
                <a:cxn ang="0">
                  <a:pos x="114" y="287"/>
                </a:cxn>
                <a:cxn ang="0">
                  <a:pos x="105" y="273"/>
                </a:cxn>
                <a:cxn ang="0">
                  <a:pos x="105" y="255"/>
                </a:cxn>
                <a:cxn ang="0">
                  <a:pos x="112" y="230"/>
                </a:cxn>
                <a:cxn ang="0">
                  <a:pos x="102" y="209"/>
                </a:cxn>
                <a:cxn ang="0">
                  <a:pos x="91" y="197"/>
                </a:cxn>
                <a:cxn ang="0">
                  <a:pos x="54" y="167"/>
                </a:cxn>
                <a:cxn ang="0">
                  <a:pos x="42" y="183"/>
                </a:cxn>
                <a:cxn ang="0">
                  <a:pos x="35" y="176"/>
                </a:cxn>
                <a:cxn ang="0">
                  <a:pos x="33" y="160"/>
                </a:cxn>
                <a:cxn ang="0">
                  <a:pos x="26" y="142"/>
                </a:cxn>
                <a:cxn ang="0">
                  <a:pos x="12" y="123"/>
                </a:cxn>
                <a:cxn ang="0">
                  <a:pos x="3" y="109"/>
                </a:cxn>
                <a:cxn ang="0">
                  <a:pos x="0" y="100"/>
                </a:cxn>
                <a:cxn ang="0">
                  <a:pos x="3" y="86"/>
                </a:cxn>
                <a:cxn ang="0">
                  <a:pos x="10" y="79"/>
                </a:cxn>
                <a:cxn ang="0">
                  <a:pos x="19" y="84"/>
                </a:cxn>
                <a:cxn ang="0">
                  <a:pos x="28" y="98"/>
                </a:cxn>
                <a:cxn ang="0">
                  <a:pos x="42" y="114"/>
                </a:cxn>
                <a:cxn ang="0">
                  <a:pos x="47" y="125"/>
                </a:cxn>
                <a:cxn ang="0">
                  <a:pos x="51" y="123"/>
                </a:cxn>
                <a:cxn ang="0">
                  <a:pos x="54" y="114"/>
                </a:cxn>
                <a:cxn ang="0">
                  <a:pos x="38" y="88"/>
                </a:cxn>
                <a:cxn ang="0">
                  <a:pos x="24" y="67"/>
                </a:cxn>
                <a:cxn ang="0">
                  <a:pos x="31" y="47"/>
                </a:cxn>
                <a:cxn ang="0">
                  <a:pos x="44" y="51"/>
                </a:cxn>
                <a:cxn ang="0">
                  <a:pos x="63" y="65"/>
                </a:cxn>
                <a:cxn ang="0">
                  <a:pos x="77" y="72"/>
                </a:cxn>
                <a:cxn ang="0">
                  <a:pos x="63" y="58"/>
                </a:cxn>
                <a:cxn ang="0">
                  <a:pos x="49" y="44"/>
                </a:cxn>
                <a:cxn ang="0">
                  <a:pos x="51" y="26"/>
                </a:cxn>
                <a:cxn ang="0">
                  <a:pos x="70" y="24"/>
                </a:cxn>
                <a:cxn ang="0">
                  <a:pos x="81" y="35"/>
                </a:cxn>
                <a:cxn ang="0">
                  <a:pos x="95" y="47"/>
                </a:cxn>
                <a:cxn ang="0">
                  <a:pos x="107" y="42"/>
                </a:cxn>
                <a:cxn ang="0">
                  <a:pos x="116" y="42"/>
                </a:cxn>
                <a:cxn ang="0">
                  <a:pos x="109" y="21"/>
                </a:cxn>
                <a:cxn ang="0">
                  <a:pos x="114" y="7"/>
                </a:cxn>
                <a:cxn ang="0">
                  <a:pos x="128" y="7"/>
                </a:cxn>
                <a:cxn ang="0">
                  <a:pos x="135" y="17"/>
                </a:cxn>
                <a:cxn ang="0">
                  <a:pos x="142" y="12"/>
                </a:cxn>
                <a:cxn ang="0">
                  <a:pos x="156" y="3"/>
                </a:cxn>
                <a:cxn ang="0">
                  <a:pos x="169" y="5"/>
                </a:cxn>
                <a:cxn ang="0">
                  <a:pos x="167" y="21"/>
                </a:cxn>
                <a:cxn ang="0">
                  <a:pos x="162" y="33"/>
                </a:cxn>
                <a:cxn ang="0">
                  <a:pos x="160" y="44"/>
                </a:cxn>
                <a:cxn ang="0">
                  <a:pos x="162" y="58"/>
                </a:cxn>
                <a:cxn ang="0">
                  <a:pos x="165" y="72"/>
                </a:cxn>
                <a:cxn ang="0">
                  <a:pos x="169" y="88"/>
                </a:cxn>
                <a:cxn ang="0">
                  <a:pos x="167" y="105"/>
                </a:cxn>
                <a:cxn ang="0">
                  <a:pos x="156" y="121"/>
                </a:cxn>
                <a:cxn ang="0">
                  <a:pos x="156" y="137"/>
                </a:cxn>
                <a:cxn ang="0">
                  <a:pos x="156" y="148"/>
                </a:cxn>
                <a:cxn ang="0">
                  <a:pos x="160" y="186"/>
                </a:cxn>
                <a:cxn ang="0">
                  <a:pos x="174" y="230"/>
                </a:cxn>
              </a:cxnLst>
              <a:rect l="0" t="0" r="r" b="b"/>
              <a:pathLst>
                <a:path w="179" h="354">
                  <a:moveTo>
                    <a:pt x="179" y="236"/>
                  </a:moveTo>
                  <a:lnTo>
                    <a:pt x="176" y="239"/>
                  </a:lnTo>
                  <a:lnTo>
                    <a:pt x="174" y="241"/>
                  </a:lnTo>
                  <a:lnTo>
                    <a:pt x="172" y="243"/>
                  </a:lnTo>
                  <a:lnTo>
                    <a:pt x="169" y="246"/>
                  </a:lnTo>
                  <a:lnTo>
                    <a:pt x="167" y="248"/>
                  </a:lnTo>
                  <a:lnTo>
                    <a:pt x="165" y="253"/>
                  </a:lnTo>
                  <a:lnTo>
                    <a:pt x="165" y="255"/>
                  </a:lnTo>
                  <a:lnTo>
                    <a:pt x="162" y="257"/>
                  </a:lnTo>
                  <a:lnTo>
                    <a:pt x="160" y="264"/>
                  </a:lnTo>
                  <a:lnTo>
                    <a:pt x="156" y="271"/>
                  </a:lnTo>
                  <a:lnTo>
                    <a:pt x="153" y="278"/>
                  </a:lnTo>
                  <a:lnTo>
                    <a:pt x="151" y="285"/>
                  </a:lnTo>
                  <a:lnTo>
                    <a:pt x="151" y="292"/>
                  </a:lnTo>
                  <a:lnTo>
                    <a:pt x="149" y="299"/>
                  </a:lnTo>
                  <a:lnTo>
                    <a:pt x="146" y="306"/>
                  </a:lnTo>
                  <a:lnTo>
                    <a:pt x="144" y="313"/>
                  </a:lnTo>
                  <a:lnTo>
                    <a:pt x="135" y="315"/>
                  </a:lnTo>
                  <a:lnTo>
                    <a:pt x="128" y="320"/>
                  </a:lnTo>
                  <a:lnTo>
                    <a:pt x="119" y="327"/>
                  </a:lnTo>
                  <a:lnTo>
                    <a:pt x="109" y="334"/>
                  </a:lnTo>
                  <a:lnTo>
                    <a:pt x="102" y="341"/>
                  </a:lnTo>
                  <a:lnTo>
                    <a:pt x="93" y="345"/>
                  </a:lnTo>
                  <a:lnTo>
                    <a:pt x="86" y="352"/>
                  </a:lnTo>
                  <a:lnTo>
                    <a:pt x="79" y="354"/>
                  </a:lnTo>
                  <a:lnTo>
                    <a:pt x="84" y="348"/>
                  </a:lnTo>
                  <a:lnTo>
                    <a:pt x="88" y="341"/>
                  </a:lnTo>
                  <a:lnTo>
                    <a:pt x="93" y="334"/>
                  </a:lnTo>
                  <a:lnTo>
                    <a:pt x="98" y="329"/>
                  </a:lnTo>
                  <a:lnTo>
                    <a:pt x="102" y="322"/>
                  </a:lnTo>
                  <a:lnTo>
                    <a:pt x="105" y="315"/>
                  </a:lnTo>
                  <a:lnTo>
                    <a:pt x="109" y="308"/>
                  </a:lnTo>
                  <a:lnTo>
                    <a:pt x="114" y="301"/>
                  </a:lnTo>
                  <a:lnTo>
                    <a:pt x="114" y="297"/>
                  </a:lnTo>
                  <a:lnTo>
                    <a:pt x="114" y="292"/>
                  </a:lnTo>
                  <a:lnTo>
                    <a:pt x="114" y="287"/>
                  </a:lnTo>
                  <a:lnTo>
                    <a:pt x="112" y="283"/>
                  </a:lnTo>
                  <a:lnTo>
                    <a:pt x="109" y="280"/>
                  </a:lnTo>
                  <a:lnTo>
                    <a:pt x="107" y="276"/>
                  </a:lnTo>
                  <a:lnTo>
                    <a:pt x="105" y="273"/>
                  </a:lnTo>
                  <a:lnTo>
                    <a:pt x="102" y="269"/>
                  </a:lnTo>
                  <a:lnTo>
                    <a:pt x="102" y="262"/>
                  </a:lnTo>
                  <a:lnTo>
                    <a:pt x="102" y="257"/>
                  </a:lnTo>
                  <a:lnTo>
                    <a:pt x="105" y="255"/>
                  </a:lnTo>
                  <a:lnTo>
                    <a:pt x="107" y="250"/>
                  </a:lnTo>
                  <a:lnTo>
                    <a:pt x="109" y="246"/>
                  </a:lnTo>
                  <a:lnTo>
                    <a:pt x="112" y="239"/>
                  </a:lnTo>
                  <a:lnTo>
                    <a:pt x="112" y="230"/>
                  </a:lnTo>
                  <a:lnTo>
                    <a:pt x="112" y="218"/>
                  </a:lnTo>
                  <a:lnTo>
                    <a:pt x="107" y="213"/>
                  </a:lnTo>
                  <a:lnTo>
                    <a:pt x="105" y="211"/>
                  </a:lnTo>
                  <a:lnTo>
                    <a:pt x="102" y="209"/>
                  </a:lnTo>
                  <a:lnTo>
                    <a:pt x="100" y="206"/>
                  </a:lnTo>
                  <a:lnTo>
                    <a:pt x="98" y="204"/>
                  </a:lnTo>
                  <a:lnTo>
                    <a:pt x="95" y="202"/>
                  </a:lnTo>
                  <a:lnTo>
                    <a:pt x="91" y="197"/>
                  </a:lnTo>
                  <a:lnTo>
                    <a:pt x="77" y="181"/>
                  </a:lnTo>
                  <a:lnTo>
                    <a:pt x="68" y="172"/>
                  </a:lnTo>
                  <a:lnTo>
                    <a:pt x="58" y="167"/>
                  </a:lnTo>
                  <a:lnTo>
                    <a:pt x="54" y="167"/>
                  </a:lnTo>
                  <a:lnTo>
                    <a:pt x="49" y="169"/>
                  </a:lnTo>
                  <a:lnTo>
                    <a:pt x="44" y="174"/>
                  </a:lnTo>
                  <a:lnTo>
                    <a:pt x="42" y="179"/>
                  </a:lnTo>
                  <a:lnTo>
                    <a:pt x="42" y="183"/>
                  </a:lnTo>
                  <a:lnTo>
                    <a:pt x="40" y="186"/>
                  </a:lnTo>
                  <a:lnTo>
                    <a:pt x="40" y="181"/>
                  </a:lnTo>
                  <a:lnTo>
                    <a:pt x="38" y="179"/>
                  </a:lnTo>
                  <a:lnTo>
                    <a:pt x="35" y="176"/>
                  </a:lnTo>
                  <a:lnTo>
                    <a:pt x="35" y="172"/>
                  </a:lnTo>
                  <a:lnTo>
                    <a:pt x="33" y="169"/>
                  </a:lnTo>
                  <a:lnTo>
                    <a:pt x="33" y="165"/>
                  </a:lnTo>
                  <a:lnTo>
                    <a:pt x="33" y="160"/>
                  </a:lnTo>
                  <a:lnTo>
                    <a:pt x="33" y="153"/>
                  </a:lnTo>
                  <a:lnTo>
                    <a:pt x="31" y="148"/>
                  </a:lnTo>
                  <a:lnTo>
                    <a:pt x="28" y="146"/>
                  </a:lnTo>
                  <a:lnTo>
                    <a:pt x="26" y="142"/>
                  </a:lnTo>
                  <a:lnTo>
                    <a:pt x="21" y="137"/>
                  </a:lnTo>
                  <a:lnTo>
                    <a:pt x="19" y="132"/>
                  </a:lnTo>
                  <a:lnTo>
                    <a:pt x="14" y="128"/>
                  </a:lnTo>
                  <a:lnTo>
                    <a:pt x="12" y="123"/>
                  </a:lnTo>
                  <a:lnTo>
                    <a:pt x="10" y="118"/>
                  </a:lnTo>
                  <a:lnTo>
                    <a:pt x="7" y="116"/>
                  </a:lnTo>
                  <a:lnTo>
                    <a:pt x="5" y="111"/>
                  </a:lnTo>
                  <a:lnTo>
                    <a:pt x="3" y="109"/>
                  </a:lnTo>
                  <a:lnTo>
                    <a:pt x="3" y="107"/>
                  </a:lnTo>
                  <a:lnTo>
                    <a:pt x="3" y="105"/>
                  </a:lnTo>
                  <a:lnTo>
                    <a:pt x="3" y="102"/>
                  </a:lnTo>
                  <a:lnTo>
                    <a:pt x="0" y="100"/>
                  </a:lnTo>
                  <a:lnTo>
                    <a:pt x="0" y="98"/>
                  </a:lnTo>
                  <a:lnTo>
                    <a:pt x="0" y="93"/>
                  </a:lnTo>
                  <a:lnTo>
                    <a:pt x="0" y="88"/>
                  </a:lnTo>
                  <a:lnTo>
                    <a:pt x="3" y="86"/>
                  </a:lnTo>
                  <a:lnTo>
                    <a:pt x="3" y="81"/>
                  </a:lnTo>
                  <a:lnTo>
                    <a:pt x="5" y="81"/>
                  </a:lnTo>
                  <a:lnTo>
                    <a:pt x="7" y="79"/>
                  </a:lnTo>
                  <a:lnTo>
                    <a:pt x="10" y="79"/>
                  </a:lnTo>
                  <a:lnTo>
                    <a:pt x="12" y="77"/>
                  </a:lnTo>
                  <a:lnTo>
                    <a:pt x="14" y="79"/>
                  </a:lnTo>
                  <a:lnTo>
                    <a:pt x="17" y="81"/>
                  </a:lnTo>
                  <a:lnTo>
                    <a:pt x="19" y="84"/>
                  </a:lnTo>
                  <a:lnTo>
                    <a:pt x="19" y="86"/>
                  </a:lnTo>
                  <a:lnTo>
                    <a:pt x="21" y="91"/>
                  </a:lnTo>
                  <a:lnTo>
                    <a:pt x="24" y="93"/>
                  </a:lnTo>
                  <a:lnTo>
                    <a:pt x="28" y="98"/>
                  </a:lnTo>
                  <a:lnTo>
                    <a:pt x="33" y="102"/>
                  </a:lnTo>
                  <a:lnTo>
                    <a:pt x="35" y="107"/>
                  </a:lnTo>
                  <a:lnTo>
                    <a:pt x="40" y="109"/>
                  </a:lnTo>
                  <a:lnTo>
                    <a:pt x="42" y="114"/>
                  </a:lnTo>
                  <a:lnTo>
                    <a:pt x="44" y="116"/>
                  </a:lnTo>
                  <a:lnTo>
                    <a:pt x="44" y="121"/>
                  </a:lnTo>
                  <a:lnTo>
                    <a:pt x="47" y="123"/>
                  </a:lnTo>
                  <a:lnTo>
                    <a:pt x="47" y="125"/>
                  </a:lnTo>
                  <a:lnTo>
                    <a:pt x="49" y="128"/>
                  </a:lnTo>
                  <a:lnTo>
                    <a:pt x="49" y="125"/>
                  </a:lnTo>
                  <a:lnTo>
                    <a:pt x="51" y="125"/>
                  </a:lnTo>
                  <a:lnTo>
                    <a:pt x="51" y="123"/>
                  </a:lnTo>
                  <a:lnTo>
                    <a:pt x="54" y="123"/>
                  </a:lnTo>
                  <a:lnTo>
                    <a:pt x="56" y="121"/>
                  </a:lnTo>
                  <a:lnTo>
                    <a:pt x="58" y="121"/>
                  </a:lnTo>
                  <a:lnTo>
                    <a:pt x="54" y="114"/>
                  </a:lnTo>
                  <a:lnTo>
                    <a:pt x="49" y="109"/>
                  </a:lnTo>
                  <a:lnTo>
                    <a:pt x="44" y="102"/>
                  </a:lnTo>
                  <a:lnTo>
                    <a:pt x="40" y="95"/>
                  </a:lnTo>
                  <a:lnTo>
                    <a:pt x="38" y="88"/>
                  </a:lnTo>
                  <a:lnTo>
                    <a:pt x="33" y="81"/>
                  </a:lnTo>
                  <a:lnTo>
                    <a:pt x="28" y="77"/>
                  </a:lnTo>
                  <a:lnTo>
                    <a:pt x="26" y="74"/>
                  </a:lnTo>
                  <a:lnTo>
                    <a:pt x="24" y="67"/>
                  </a:lnTo>
                  <a:lnTo>
                    <a:pt x="24" y="61"/>
                  </a:lnTo>
                  <a:lnTo>
                    <a:pt x="24" y="56"/>
                  </a:lnTo>
                  <a:lnTo>
                    <a:pt x="26" y="51"/>
                  </a:lnTo>
                  <a:lnTo>
                    <a:pt x="31" y="47"/>
                  </a:lnTo>
                  <a:lnTo>
                    <a:pt x="33" y="47"/>
                  </a:lnTo>
                  <a:lnTo>
                    <a:pt x="38" y="47"/>
                  </a:lnTo>
                  <a:lnTo>
                    <a:pt x="42" y="47"/>
                  </a:lnTo>
                  <a:lnTo>
                    <a:pt x="44" y="51"/>
                  </a:lnTo>
                  <a:lnTo>
                    <a:pt x="49" y="54"/>
                  </a:lnTo>
                  <a:lnTo>
                    <a:pt x="54" y="58"/>
                  </a:lnTo>
                  <a:lnTo>
                    <a:pt x="58" y="63"/>
                  </a:lnTo>
                  <a:lnTo>
                    <a:pt x="63" y="65"/>
                  </a:lnTo>
                  <a:lnTo>
                    <a:pt x="68" y="70"/>
                  </a:lnTo>
                  <a:lnTo>
                    <a:pt x="72" y="74"/>
                  </a:lnTo>
                  <a:lnTo>
                    <a:pt x="75" y="77"/>
                  </a:lnTo>
                  <a:lnTo>
                    <a:pt x="77" y="72"/>
                  </a:lnTo>
                  <a:lnTo>
                    <a:pt x="75" y="67"/>
                  </a:lnTo>
                  <a:lnTo>
                    <a:pt x="70" y="65"/>
                  </a:lnTo>
                  <a:lnTo>
                    <a:pt x="68" y="61"/>
                  </a:lnTo>
                  <a:lnTo>
                    <a:pt x="63" y="58"/>
                  </a:lnTo>
                  <a:lnTo>
                    <a:pt x="58" y="54"/>
                  </a:lnTo>
                  <a:lnTo>
                    <a:pt x="56" y="51"/>
                  </a:lnTo>
                  <a:lnTo>
                    <a:pt x="51" y="47"/>
                  </a:lnTo>
                  <a:lnTo>
                    <a:pt x="49" y="44"/>
                  </a:lnTo>
                  <a:lnTo>
                    <a:pt x="49" y="40"/>
                  </a:lnTo>
                  <a:lnTo>
                    <a:pt x="49" y="33"/>
                  </a:lnTo>
                  <a:lnTo>
                    <a:pt x="49" y="28"/>
                  </a:lnTo>
                  <a:lnTo>
                    <a:pt x="51" y="26"/>
                  </a:lnTo>
                  <a:lnTo>
                    <a:pt x="56" y="24"/>
                  </a:lnTo>
                  <a:lnTo>
                    <a:pt x="58" y="21"/>
                  </a:lnTo>
                  <a:lnTo>
                    <a:pt x="63" y="21"/>
                  </a:lnTo>
                  <a:lnTo>
                    <a:pt x="70" y="24"/>
                  </a:lnTo>
                  <a:lnTo>
                    <a:pt x="72" y="26"/>
                  </a:lnTo>
                  <a:lnTo>
                    <a:pt x="75" y="28"/>
                  </a:lnTo>
                  <a:lnTo>
                    <a:pt x="79" y="30"/>
                  </a:lnTo>
                  <a:lnTo>
                    <a:pt x="81" y="35"/>
                  </a:lnTo>
                  <a:lnTo>
                    <a:pt x="86" y="37"/>
                  </a:lnTo>
                  <a:lnTo>
                    <a:pt x="91" y="42"/>
                  </a:lnTo>
                  <a:lnTo>
                    <a:pt x="93" y="44"/>
                  </a:lnTo>
                  <a:lnTo>
                    <a:pt x="95" y="47"/>
                  </a:lnTo>
                  <a:lnTo>
                    <a:pt x="98" y="44"/>
                  </a:lnTo>
                  <a:lnTo>
                    <a:pt x="100" y="44"/>
                  </a:lnTo>
                  <a:lnTo>
                    <a:pt x="105" y="42"/>
                  </a:lnTo>
                  <a:lnTo>
                    <a:pt x="107" y="42"/>
                  </a:lnTo>
                  <a:lnTo>
                    <a:pt x="109" y="42"/>
                  </a:lnTo>
                  <a:lnTo>
                    <a:pt x="112" y="42"/>
                  </a:lnTo>
                  <a:lnTo>
                    <a:pt x="114" y="42"/>
                  </a:lnTo>
                  <a:lnTo>
                    <a:pt x="116" y="42"/>
                  </a:lnTo>
                  <a:lnTo>
                    <a:pt x="114" y="35"/>
                  </a:lnTo>
                  <a:lnTo>
                    <a:pt x="112" y="30"/>
                  </a:lnTo>
                  <a:lnTo>
                    <a:pt x="109" y="26"/>
                  </a:lnTo>
                  <a:lnTo>
                    <a:pt x="109" y="21"/>
                  </a:lnTo>
                  <a:lnTo>
                    <a:pt x="109" y="17"/>
                  </a:lnTo>
                  <a:lnTo>
                    <a:pt x="109" y="12"/>
                  </a:lnTo>
                  <a:lnTo>
                    <a:pt x="112" y="10"/>
                  </a:lnTo>
                  <a:lnTo>
                    <a:pt x="114" y="7"/>
                  </a:lnTo>
                  <a:lnTo>
                    <a:pt x="119" y="3"/>
                  </a:lnTo>
                  <a:lnTo>
                    <a:pt x="121" y="3"/>
                  </a:lnTo>
                  <a:lnTo>
                    <a:pt x="125" y="5"/>
                  </a:lnTo>
                  <a:lnTo>
                    <a:pt x="128" y="7"/>
                  </a:lnTo>
                  <a:lnTo>
                    <a:pt x="130" y="10"/>
                  </a:lnTo>
                  <a:lnTo>
                    <a:pt x="132" y="12"/>
                  </a:lnTo>
                  <a:lnTo>
                    <a:pt x="135" y="14"/>
                  </a:lnTo>
                  <a:lnTo>
                    <a:pt x="135" y="17"/>
                  </a:lnTo>
                  <a:lnTo>
                    <a:pt x="137" y="17"/>
                  </a:lnTo>
                  <a:lnTo>
                    <a:pt x="139" y="14"/>
                  </a:lnTo>
                  <a:lnTo>
                    <a:pt x="139" y="12"/>
                  </a:lnTo>
                  <a:lnTo>
                    <a:pt x="142" y="12"/>
                  </a:lnTo>
                  <a:lnTo>
                    <a:pt x="144" y="10"/>
                  </a:lnTo>
                  <a:lnTo>
                    <a:pt x="146" y="7"/>
                  </a:lnTo>
                  <a:lnTo>
                    <a:pt x="151" y="5"/>
                  </a:lnTo>
                  <a:lnTo>
                    <a:pt x="156" y="3"/>
                  </a:lnTo>
                  <a:lnTo>
                    <a:pt x="160" y="3"/>
                  </a:lnTo>
                  <a:lnTo>
                    <a:pt x="165" y="0"/>
                  </a:lnTo>
                  <a:lnTo>
                    <a:pt x="167" y="3"/>
                  </a:lnTo>
                  <a:lnTo>
                    <a:pt x="169" y="5"/>
                  </a:lnTo>
                  <a:lnTo>
                    <a:pt x="172" y="7"/>
                  </a:lnTo>
                  <a:lnTo>
                    <a:pt x="169" y="12"/>
                  </a:lnTo>
                  <a:lnTo>
                    <a:pt x="169" y="17"/>
                  </a:lnTo>
                  <a:lnTo>
                    <a:pt x="167" y="21"/>
                  </a:lnTo>
                  <a:lnTo>
                    <a:pt x="167" y="24"/>
                  </a:lnTo>
                  <a:lnTo>
                    <a:pt x="165" y="26"/>
                  </a:lnTo>
                  <a:lnTo>
                    <a:pt x="165" y="28"/>
                  </a:lnTo>
                  <a:lnTo>
                    <a:pt x="162" y="33"/>
                  </a:lnTo>
                  <a:lnTo>
                    <a:pt x="160" y="35"/>
                  </a:lnTo>
                  <a:lnTo>
                    <a:pt x="160" y="37"/>
                  </a:lnTo>
                  <a:lnTo>
                    <a:pt x="160" y="42"/>
                  </a:lnTo>
                  <a:lnTo>
                    <a:pt x="160" y="44"/>
                  </a:lnTo>
                  <a:lnTo>
                    <a:pt x="162" y="49"/>
                  </a:lnTo>
                  <a:lnTo>
                    <a:pt x="162" y="51"/>
                  </a:lnTo>
                  <a:lnTo>
                    <a:pt x="162" y="54"/>
                  </a:lnTo>
                  <a:lnTo>
                    <a:pt x="162" y="58"/>
                  </a:lnTo>
                  <a:lnTo>
                    <a:pt x="160" y="61"/>
                  </a:lnTo>
                  <a:lnTo>
                    <a:pt x="162" y="65"/>
                  </a:lnTo>
                  <a:lnTo>
                    <a:pt x="162" y="70"/>
                  </a:lnTo>
                  <a:lnTo>
                    <a:pt x="165" y="72"/>
                  </a:lnTo>
                  <a:lnTo>
                    <a:pt x="165" y="77"/>
                  </a:lnTo>
                  <a:lnTo>
                    <a:pt x="167" y="81"/>
                  </a:lnTo>
                  <a:lnTo>
                    <a:pt x="167" y="84"/>
                  </a:lnTo>
                  <a:lnTo>
                    <a:pt x="169" y="88"/>
                  </a:lnTo>
                  <a:lnTo>
                    <a:pt x="172" y="93"/>
                  </a:lnTo>
                  <a:lnTo>
                    <a:pt x="169" y="98"/>
                  </a:lnTo>
                  <a:lnTo>
                    <a:pt x="169" y="102"/>
                  </a:lnTo>
                  <a:lnTo>
                    <a:pt x="167" y="105"/>
                  </a:lnTo>
                  <a:lnTo>
                    <a:pt x="165" y="109"/>
                  </a:lnTo>
                  <a:lnTo>
                    <a:pt x="160" y="114"/>
                  </a:lnTo>
                  <a:lnTo>
                    <a:pt x="158" y="116"/>
                  </a:lnTo>
                  <a:lnTo>
                    <a:pt x="156" y="121"/>
                  </a:lnTo>
                  <a:lnTo>
                    <a:pt x="153" y="123"/>
                  </a:lnTo>
                  <a:lnTo>
                    <a:pt x="153" y="128"/>
                  </a:lnTo>
                  <a:lnTo>
                    <a:pt x="153" y="132"/>
                  </a:lnTo>
                  <a:lnTo>
                    <a:pt x="156" y="137"/>
                  </a:lnTo>
                  <a:lnTo>
                    <a:pt x="156" y="139"/>
                  </a:lnTo>
                  <a:lnTo>
                    <a:pt x="156" y="142"/>
                  </a:lnTo>
                  <a:lnTo>
                    <a:pt x="156" y="146"/>
                  </a:lnTo>
                  <a:lnTo>
                    <a:pt x="156" y="148"/>
                  </a:lnTo>
                  <a:lnTo>
                    <a:pt x="153" y="153"/>
                  </a:lnTo>
                  <a:lnTo>
                    <a:pt x="156" y="162"/>
                  </a:lnTo>
                  <a:lnTo>
                    <a:pt x="158" y="174"/>
                  </a:lnTo>
                  <a:lnTo>
                    <a:pt x="160" y="186"/>
                  </a:lnTo>
                  <a:lnTo>
                    <a:pt x="162" y="197"/>
                  </a:lnTo>
                  <a:lnTo>
                    <a:pt x="165" y="209"/>
                  </a:lnTo>
                  <a:lnTo>
                    <a:pt x="169" y="220"/>
                  </a:lnTo>
                  <a:lnTo>
                    <a:pt x="174" y="230"/>
                  </a:lnTo>
                  <a:lnTo>
                    <a:pt x="179" y="236"/>
                  </a:lnTo>
                </a:path>
              </a:pathLst>
            </a:custGeom>
            <a:noFill/>
            <a:ln w="0">
              <a:solidFill>
                <a:srgbClr val="000000"/>
              </a:solidFill>
              <a:prstDash val="solid"/>
              <a:round/>
            </a:ln>
          </p:spPr>
          <p:txBody>
            <a:bodyPr/>
            <a:lstStyle/>
            <a:p>
              <a:endParaRPr lang="en-US"/>
            </a:p>
          </p:txBody>
        </p:sp>
        <p:sp>
          <p:nvSpPr>
            <p:cNvPr id="508028" name="Freeform 124"/>
            <p:cNvSpPr/>
            <p:nvPr/>
          </p:nvSpPr>
          <p:spPr bwMode="auto">
            <a:xfrm>
              <a:off x="1370" y="906"/>
              <a:ext cx="428" cy="305"/>
            </a:xfrm>
            <a:custGeom>
              <a:avLst/>
              <a:gdLst/>
              <a:ahLst/>
              <a:cxnLst>
                <a:cxn ang="0">
                  <a:pos x="197" y="271"/>
                </a:cxn>
                <a:cxn ang="0">
                  <a:pos x="169" y="227"/>
                </a:cxn>
                <a:cxn ang="0">
                  <a:pos x="127" y="194"/>
                </a:cxn>
                <a:cxn ang="0">
                  <a:pos x="28" y="157"/>
                </a:cxn>
                <a:cxn ang="0">
                  <a:pos x="3" y="150"/>
                </a:cxn>
                <a:cxn ang="0">
                  <a:pos x="5" y="146"/>
                </a:cxn>
                <a:cxn ang="0">
                  <a:pos x="9" y="148"/>
                </a:cxn>
                <a:cxn ang="0">
                  <a:pos x="16" y="153"/>
                </a:cxn>
                <a:cxn ang="0">
                  <a:pos x="30" y="148"/>
                </a:cxn>
                <a:cxn ang="0">
                  <a:pos x="37" y="150"/>
                </a:cxn>
                <a:cxn ang="0">
                  <a:pos x="44" y="155"/>
                </a:cxn>
                <a:cxn ang="0">
                  <a:pos x="49" y="157"/>
                </a:cxn>
                <a:cxn ang="0">
                  <a:pos x="53" y="159"/>
                </a:cxn>
                <a:cxn ang="0">
                  <a:pos x="60" y="159"/>
                </a:cxn>
                <a:cxn ang="0">
                  <a:pos x="67" y="159"/>
                </a:cxn>
                <a:cxn ang="0">
                  <a:pos x="74" y="157"/>
                </a:cxn>
                <a:cxn ang="0">
                  <a:pos x="104" y="176"/>
                </a:cxn>
                <a:cxn ang="0">
                  <a:pos x="148" y="171"/>
                </a:cxn>
                <a:cxn ang="0">
                  <a:pos x="188" y="143"/>
                </a:cxn>
                <a:cxn ang="0">
                  <a:pos x="220" y="129"/>
                </a:cxn>
                <a:cxn ang="0">
                  <a:pos x="241" y="118"/>
                </a:cxn>
                <a:cxn ang="0">
                  <a:pos x="252" y="104"/>
                </a:cxn>
                <a:cxn ang="0">
                  <a:pos x="262" y="85"/>
                </a:cxn>
                <a:cxn ang="0">
                  <a:pos x="273" y="72"/>
                </a:cxn>
                <a:cxn ang="0">
                  <a:pos x="287" y="58"/>
                </a:cxn>
                <a:cxn ang="0">
                  <a:pos x="299" y="58"/>
                </a:cxn>
                <a:cxn ang="0">
                  <a:pos x="310" y="65"/>
                </a:cxn>
                <a:cxn ang="0">
                  <a:pos x="315" y="78"/>
                </a:cxn>
                <a:cxn ang="0">
                  <a:pos x="310" y="92"/>
                </a:cxn>
                <a:cxn ang="0">
                  <a:pos x="313" y="109"/>
                </a:cxn>
                <a:cxn ang="0">
                  <a:pos x="326" y="113"/>
                </a:cxn>
                <a:cxn ang="0">
                  <a:pos x="343" y="118"/>
                </a:cxn>
                <a:cxn ang="0">
                  <a:pos x="359" y="104"/>
                </a:cxn>
                <a:cxn ang="0">
                  <a:pos x="366" y="78"/>
                </a:cxn>
                <a:cxn ang="0">
                  <a:pos x="380" y="60"/>
                </a:cxn>
                <a:cxn ang="0">
                  <a:pos x="389" y="44"/>
                </a:cxn>
                <a:cxn ang="0">
                  <a:pos x="391" y="23"/>
                </a:cxn>
                <a:cxn ang="0">
                  <a:pos x="401" y="4"/>
                </a:cxn>
                <a:cxn ang="0">
                  <a:pos x="410" y="2"/>
                </a:cxn>
                <a:cxn ang="0">
                  <a:pos x="421" y="0"/>
                </a:cxn>
                <a:cxn ang="0">
                  <a:pos x="428" y="9"/>
                </a:cxn>
                <a:cxn ang="0">
                  <a:pos x="428" y="34"/>
                </a:cxn>
                <a:cxn ang="0">
                  <a:pos x="426" y="65"/>
                </a:cxn>
                <a:cxn ang="0">
                  <a:pos x="417" y="85"/>
                </a:cxn>
                <a:cxn ang="0">
                  <a:pos x="398" y="97"/>
                </a:cxn>
                <a:cxn ang="0">
                  <a:pos x="384" y="109"/>
                </a:cxn>
                <a:cxn ang="0">
                  <a:pos x="375" y="155"/>
                </a:cxn>
                <a:cxn ang="0">
                  <a:pos x="347" y="201"/>
                </a:cxn>
                <a:cxn ang="0">
                  <a:pos x="306" y="257"/>
                </a:cxn>
                <a:cxn ang="0">
                  <a:pos x="299" y="278"/>
                </a:cxn>
                <a:cxn ang="0">
                  <a:pos x="292" y="294"/>
                </a:cxn>
                <a:cxn ang="0">
                  <a:pos x="266" y="305"/>
                </a:cxn>
                <a:cxn ang="0">
                  <a:pos x="234" y="301"/>
                </a:cxn>
                <a:cxn ang="0">
                  <a:pos x="204" y="305"/>
                </a:cxn>
              </a:cxnLst>
              <a:rect l="0" t="0" r="r" b="b"/>
              <a:pathLst>
                <a:path w="428" h="305">
                  <a:moveTo>
                    <a:pt x="204" y="305"/>
                  </a:moveTo>
                  <a:lnTo>
                    <a:pt x="202" y="287"/>
                  </a:lnTo>
                  <a:lnTo>
                    <a:pt x="197" y="271"/>
                  </a:lnTo>
                  <a:lnTo>
                    <a:pt x="190" y="254"/>
                  </a:lnTo>
                  <a:lnTo>
                    <a:pt x="181" y="240"/>
                  </a:lnTo>
                  <a:lnTo>
                    <a:pt x="169" y="227"/>
                  </a:lnTo>
                  <a:lnTo>
                    <a:pt x="158" y="215"/>
                  </a:lnTo>
                  <a:lnTo>
                    <a:pt x="141" y="203"/>
                  </a:lnTo>
                  <a:lnTo>
                    <a:pt x="127" y="194"/>
                  </a:lnTo>
                  <a:lnTo>
                    <a:pt x="93" y="176"/>
                  </a:lnTo>
                  <a:lnTo>
                    <a:pt x="60" y="164"/>
                  </a:lnTo>
                  <a:lnTo>
                    <a:pt x="28" y="157"/>
                  </a:lnTo>
                  <a:lnTo>
                    <a:pt x="0" y="155"/>
                  </a:lnTo>
                  <a:lnTo>
                    <a:pt x="0" y="153"/>
                  </a:lnTo>
                  <a:lnTo>
                    <a:pt x="3" y="150"/>
                  </a:lnTo>
                  <a:lnTo>
                    <a:pt x="3" y="148"/>
                  </a:lnTo>
                  <a:lnTo>
                    <a:pt x="3" y="146"/>
                  </a:lnTo>
                  <a:lnTo>
                    <a:pt x="5" y="146"/>
                  </a:lnTo>
                  <a:lnTo>
                    <a:pt x="5" y="143"/>
                  </a:lnTo>
                  <a:lnTo>
                    <a:pt x="7" y="146"/>
                  </a:lnTo>
                  <a:lnTo>
                    <a:pt x="9" y="148"/>
                  </a:lnTo>
                  <a:lnTo>
                    <a:pt x="12" y="150"/>
                  </a:lnTo>
                  <a:lnTo>
                    <a:pt x="14" y="150"/>
                  </a:lnTo>
                  <a:lnTo>
                    <a:pt x="16" y="153"/>
                  </a:lnTo>
                  <a:lnTo>
                    <a:pt x="19" y="153"/>
                  </a:lnTo>
                  <a:lnTo>
                    <a:pt x="21" y="155"/>
                  </a:lnTo>
                  <a:lnTo>
                    <a:pt x="30" y="148"/>
                  </a:lnTo>
                  <a:lnTo>
                    <a:pt x="33" y="148"/>
                  </a:lnTo>
                  <a:lnTo>
                    <a:pt x="35" y="150"/>
                  </a:lnTo>
                  <a:lnTo>
                    <a:pt x="37" y="150"/>
                  </a:lnTo>
                  <a:lnTo>
                    <a:pt x="42" y="153"/>
                  </a:lnTo>
                  <a:lnTo>
                    <a:pt x="44" y="153"/>
                  </a:lnTo>
                  <a:lnTo>
                    <a:pt x="44" y="155"/>
                  </a:lnTo>
                  <a:lnTo>
                    <a:pt x="46" y="155"/>
                  </a:lnTo>
                  <a:lnTo>
                    <a:pt x="49" y="155"/>
                  </a:lnTo>
                  <a:lnTo>
                    <a:pt x="49" y="157"/>
                  </a:lnTo>
                  <a:lnTo>
                    <a:pt x="51" y="157"/>
                  </a:lnTo>
                  <a:lnTo>
                    <a:pt x="53" y="157"/>
                  </a:lnTo>
                  <a:lnTo>
                    <a:pt x="53" y="159"/>
                  </a:lnTo>
                  <a:lnTo>
                    <a:pt x="56" y="159"/>
                  </a:lnTo>
                  <a:lnTo>
                    <a:pt x="58" y="159"/>
                  </a:lnTo>
                  <a:lnTo>
                    <a:pt x="60" y="159"/>
                  </a:lnTo>
                  <a:lnTo>
                    <a:pt x="63" y="159"/>
                  </a:lnTo>
                  <a:lnTo>
                    <a:pt x="65" y="159"/>
                  </a:lnTo>
                  <a:lnTo>
                    <a:pt x="67" y="159"/>
                  </a:lnTo>
                  <a:lnTo>
                    <a:pt x="70" y="157"/>
                  </a:lnTo>
                  <a:lnTo>
                    <a:pt x="72" y="157"/>
                  </a:lnTo>
                  <a:lnTo>
                    <a:pt x="74" y="157"/>
                  </a:lnTo>
                  <a:lnTo>
                    <a:pt x="77" y="155"/>
                  </a:lnTo>
                  <a:lnTo>
                    <a:pt x="88" y="169"/>
                  </a:lnTo>
                  <a:lnTo>
                    <a:pt x="104" y="176"/>
                  </a:lnTo>
                  <a:lnTo>
                    <a:pt x="121" y="178"/>
                  </a:lnTo>
                  <a:lnTo>
                    <a:pt x="134" y="176"/>
                  </a:lnTo>
                  <a:lnTo>
                    <a:pt x="148" y="171"/>
                  </a:lnTo>
                  <a:lnTo>
                    <a:pt x="162" y="164"/>
                  </a:lnTo>
                  <a:lnTo>
                    <a:pt x="176" y="153"/>
                  </a:lnTo>
                  <a:lnTo>
                    <a:pt x="188" y="143"/>
                  </a:lnTo>
                  <a:lnTo>
                    <a:pt x="202" y="129"/>
                  </a:lnTo>
                  <a:lnTo>
                    <a:pt x="211" y="129"/>
                  </a:lnTo>
                  <a:lnTo>
                    <a:pt x="220" y="129"/>
                  </a:lnTo>
                  <a:lnTo>
                    <a:pt x="229" y="125"/>
                  </a:lnTo>
                  <a:lnTo>
                    <a:pt x="234" y="122"/>
                  </a:lnTo>
                  <a:lnTo>
                    <a:pt x="241" y="118"/>
                  </a:lnTo>
                  <a:lnTo>
                    <a:pt x="245" y="113"/>
                  </a:lnTo>
                  <a:lnTo>
                    <a:pt x="248" y="109"/>
                  </a:lnTo>
                  <a:lnTo>
                    <a:pt x="252" y="104"/>
                  </a:lnTo>
                  <a:lnTo>
                    <a:pt x="255" y="97"/>
                  </a:lnTo>
                  <a:lnTo>
                    <a:pt x="259" y="90"/>
                  </a:lnTo>
                  <a:lnTo>
                    <a:pt x="262" y="85"/>
                  </a:lnTo>
                  <a:lnTo>
                    <a:pt x="266" y="81"/>
                  </a:lnTo>
                  <a:lnTo>
                    <a:pt x="269" y="76"/>
                  </a:lnTo>
                  <a:lnTo>
                    <a:pt x="273" y="72"/>
                  </a:lnTo>
                  <a:lnTo>
                    <a:pt x="278" y="65"/>
                  </a:lnTo>
                  <a:lnTo>
                    <a:pt x="285" y="58"/>
                  </a:lnTo>
                  <a:lnTo>
                    <a:pt x="287" y="58"/>
                  </a:lnTo>
                  <a:lnTo>
                    <a:pt x="289" y="58"/>
                  </a:lnTo>
                  <a:lnTo>
                    <a:pt x="294" y="58"/>
                  </a:lnTo>
                  <a:lnTo>
                    <a:pt x="299" y="58"/>
                  </a:lnTo>
                  <a:lnTo>
                    <a:pt x="303" y="60"/>
                  </a:lnTo>
                  <a:lnTo>
                    <a:pt x="308" y="62"/>
                  </a:lnTo>
                  <a:lnTo>
                    <a:pt x="310" y="65"/>
                  </a:lnTo>
                  <a:lnTo>
                    <a:pt x="313" y="72"/>
                  </a:lnTo>
                  <a:lnTo>
                    <a:pt x="315" y="74"/>
                  </a:lnTo>
                  <a:lnTo>
                    <a:pt x="315" y="78"/>
                  </a:lnTo>
                  <a:lnTo>
                    <a:pt x="315" y="83"/>
                  </a:lnTo>
                  <a:lnTo>
                    <a:pt x="313" y="88"/>
                  </a:lnTo>
                  <a:lnTo>
                    <a:pt x="310" y="92"/>
                  </a:lnTo>
                  <a:lnTo>
                    <a:pt x="310" y="97"/>
                  </a:lnTo>
                  <a:lnTo>
                    <a:pt x="310" y="104"/>
                  </a:lnTo>
                  <a:lnTo>
                    <a:pt x="313" y="109"/>
                  </a:lnTo>
                  <a:lnTo>
                    <a:pt x="317" y="111"/>
                  </a:lnTo>
                  <a:lnTo>
                    <a:pt x="322" y="111"/>
                  </a:lnTo>
                  <a:lnTo>
                    <a:pt x="326" y="113"/>
                  </a:lnTo>
                  <a:lnTo>
                    <a:pt x="331" y="116"/>
                  </a:lnTo>
                  <a:lnTo>
                    <a:pt x="336" y="118"/>
                  </a:lnTo>
                  <a:lnTo>
                    <a:pt x="343" y="118"/>
                  </a:lnTo>
                  <a:lnTo>
                    <a:pt x="350" y="116"/>
                  </a:lnTo>
                  <a:lnTo>
                    <a:pt x="357" y="109"/>
                  </a:lnTo>
                  <a:lnTo>
                    <a:pt x="359" y="104"/>
                  </a:lnTo>
                  <a:lnTo>
                    <a:pt x="361" y="97"/>
                  </a:lnTo>
                  <a:lnTo>
                    <a:pt x="364" y="88"/>
                  </a:lnTo>
                  <a:lnTo>
                    <a:pt x="366" y="78"/>
                  </a:lnTo>
                  <a:lnTo>
                    <a:pt x="370" y="72"/>
                  </a:lnTo>
                  <a:lnTo>
                    <a:pt x="375" y="65"/>
                  </a:lnTo>
                  <a:lnTo>
                    <a:pt x="380" y="60"/>
                  </a:lnTo>
                  <a:lnTo>
                    <a:pt x="387" y="60"/>
                  </a:lnTo>
                  <a:lnTo>
                    <a:pt x="389" y="53"/>
                  </a:lnTo>
                  <a:lnTo>
                    <a:pt x="389" y="44"/>
                  </a:lnTo>
                  <a:lnTo>
                    <a:pt x="391" y="37"/>
                  </a:lnTo>
                  <a:lnTo>
                    <a:pt x="391" y="30"/>
                  </a:lnTo>
                  <a:lnTo>
                    <a:pt x="391" y="23"/>
                  </a:lnTo>
                  <a:lnTo>
                    <a:pt x="394" y="16"/>
                  </a:lnTo>
                  <a:lnTo>
                    <a:pt x="396" y="9"/>
                  </a:lnTo>
                  <a:lnTo>
                    <a:pt x="401" y="4"/>
                  </a:lnTo>
                  <a:lnTo>
                    <a:pt x="403" y="4"/>
                  </a:lnTo>
                  <a:lnTo>
                    <a:pt x="407" y="2"/>
                  </a:lnTo>
                  <a:lnTo>
                    <a:pt x="410" y="2"/>
                  </a:lnTo>
                  <a:lnTo>
                    <a:pt x="414" y="2"/>
                  </a:lnTo>
                  <a:lnTo>
                    <a:pt x="417" y="0"/>
                  </a:lnTo>
                  <a:lnTo>
                    <a:pt x="421" y="0"/>
                  </a:lnTo>
                  <a:lnTo>
                    <a:pt x="424" y="0"/>
                  </a:lnTo>
                  <a:lnTo>
                    <a:pt x="428" y="0"/>
                  </a:lnTo>
                  <a:lnTo>
                    <a:pt x="428" y="9"/>
                  </a:lnTo>
                  <a:lnTo>
                    <a:pt x="428" y="16"/>
                  </a:lnTo>
                  <a:lnTo>
                    <a:pt x="428" y="25"/>
                  </a:lnTo>
                  <a:lnTo>
                    <a:pt x="428" y="34"/>
                  </a:lnTo>
                  <a:lnTo>
                    <a:pt x="428" y="46"/>
                  </a:lnTo>
                  <a:lnTo>
                    <a:pt x="426" y="55"/>
                  </a:lnTo>
                  <a:lnTo>
                    <a:pt x="426" y="65"/>
                  </a:lnTo>
                  <a:lnTo>
                    <a:pt x="426" y="76"/>
                  </a:lnTo>
                  <a:lnTo>
                    <a:pt x="421" y="81"/>
                  </a:lnTo>
                  <a:lnTo>
                    <a:pt x="417" y="85"/>
                  </a:lnTo>
                  <a:lnTo>
                    <a:pt x="412" y="90"/>
                  </a:lnTo>
                  <a:lnTo>
                    <a:pt x="405" y="95"/>
                  </a:lnTo>
                  <a:lnTo>
                    <a:pt x="398" y="97"/>
                  </a:lnTo>
                  <a:lnTo>
                    <a:pt x="394" y="102"/>
                  </a:lnTo>
                  <a:lnTo>
                    <a:pt x="389" y="104"/>
                  </a:lnTo>
                  <a:lnTo>
                    <a:pt x="384" y="109"/>
                  </a:lnTo>
                  <a:lnTo>
                    <a:pt x="382" y="125"/>
                  </a:lnTo>
                  <a:lnTo>
                    <a:pt x="380" y="141"/>
                  </a:lnTo>
                  <a:lnTo>
                    <a:pt x="375" y="155"/>
                  </a:lnTo>
                  <a:lnTo>
                    <a:pt x="368" y="169"/>
                  </a:lnTo>
                  <a:lnTo>
                    <a:pt x="359" y="185"/>
                  </a:lnTo>
                  <a:lnTo>
                    <a:pt x="347" y="201"/>
                  </a:lnTo>
                  <a:lnTo>
                    <a:pt x="331" y="222"/>
                  </a:lnTo>
                  <a:lnTo>
                    <a:pt x="310" y="247"/>
                  </a:lnTo>
                  <a:lnTo>
                    <a:pt x="306" y="257"/>
                  </a:lnTo>
                  <a:lnTo>
                    <a:pt x="303" y="264"/>
                  </a:lnTo>
                  <a:lnTo>
                    <a:pt x="301" y="271"/>
                  </a:lnTo>
                  <a:lnTo>
                    <a:pt x="299" y="278"/>
                  </a:lnTo>
                  <a:lnTo>
                    <a:pt x="296" y="282"/>
                  </a:lnTo>
                  <a:lnTo>
                    <a:pt x="294" y="289"/>
                  </a:lnTo>
                  <a:lnTo>
                    <a:pt x="292" y="294"/>
                  </a:lnTo>
                  <a:lnTo>
                    <a:pt x="287" y="301"/>
                  </a:lnTo>
                  <a:lnTo>
                    <a:pt x="278" y="303"/>
                  </a:lnTo>
                  <a:lnTo>
                    <a:pt x="266" y="305"/>
                  </a:lnTo>
                  <a:lnTo>
                    <a:pt x="255" y="305"/>
                  </a:lnTo>
                  <a:lnTo>
                    <a:pt x="243" y="303"/>
                  </a:lnTo>
                  <a:lnTo>
                    <a:pt x="234" y="301"/>
                  </a:lnTo>
                  <a:lnTo>
                    <a:pt x="222" y="301"/>
                  </a:lnTo>
                  <a:lnTo>
                    <a:pt x="213" y="301"/>
                  </a:lnTo>
                  <a:lnTo>
                    <a:pt x="204" y="305"/>
                  </a:lnTo>
                </a:path>
              </a:pathLst>
            </a:custGeom>
            <a:noFill/>
            <a:ln w="0">
              <a:solidFill>
                <a:srgbClr val="000000"/>
              </a:solidFill>
              <a:prstDash val="solid"/>
              <a:round/>
            </a:ln>
          </p:spPr>
          <p:txBody>
            <a:bodyPr/>
            <a:lstStyle/>
            <a:p>
              <a:endParaRPr lang="en-US"/>
            </a:p>
          </p:txBody>
        </p:sp>
        <p:sp>
          <p:nvSpPr>
            <p:cNvPr id="508029" name="Freeform 125"/>
            <p:cNvSpPr/>
            <p:nvPr/>
          </p:nvSpPr>
          <p:spPr bwMode="auto">
            <a:xfrm>
              <a:off x="2796" y="1855"/>
              <a:ext cx="284" cy="384"/>
            </a:xfrm>
            <a:custGeom>
              <a:avLst/>
              <a:gdLst/>
              <a:ahLst/>
              <a:cxnLst>
                <a:cxn ang="0">
                  <a:pos x="37" y="354"/>
                </a:cxn>
                <a:cxn ang="0">
                  <a:pos x="27" y="331"/>
                </a:cxn>
                <a:cxn ang="0">
                  <a:pos x="13" y="317"/>
                </a:cxn>
                <a:cxn ang="0">
                  <a:pos x="2" y="296"/>
                </a:cxn>
                <a:cxn ang="0">
                  <a:pos x="2" y="273"/>
                </a:cxn>
                <a:cxn ang="0">
                  <a:pos x="4" y="243"/>
                </a:cxn>
                <a:cxn ang="0">
                  <a:pos x="4" y="220"/>
                </a:cxn>
                <a:cxn ang="0">
                  <a:pos x="4" y="197"/>
                </a:cxn>
                <a:cxn ang="0">
                  <a:pos x="13" y="171"/>
                </a:cxn>
                <a:cxn ang="0">
                  <a:pos x="27" y="153"/>
                </a:cxn>
                <a:cxn ang="0">
                  <a:pos x="25" y="129"/>
                </a:cxn>
                <a:cxn ang="0">
                  <a:pos x="30" y="102"/>
                </a:cxn>
                <a:cxn ang="0">
                  <a:pos x="55" y="60"/>
                </a:cxn>
                <a:cxn ang="0">
                  <a:pos x="83" y="21"/>
                </a:cxn>
                <a:cxn ang="0">
                  <a:pos x="99" y="7"/>
                </a:cxn>
                <a:cxn ang="0">
                  <a:pos x="115" y="2"/>
                </a:cxn>
                <a:cxn ang="0">
                  <a:pos x="115" y="18"/>
                </a:cxn>
                <a:cxn ang="0">
                  <a:pos x="115" y="46"/>
                </a:cxn>
                <a:cxn ang="0">
                  <a:pos x="94" y="62"/>
                </a:cxn>
                <a:cxn ang="0">
                  <a:pos x="74" y="76"/>
                </a:cxn>
                <a:cxn ang="0">
                  <a:pos x="57" y="111"/>
                </a:cxn>
                <a:cxn ang="0">
                  <a:pos x="51" y="155"/>
                </a:cxn>
                <a:cxn ang="0">
                  <a:pos x="44" y="180"/>
                </a:cxn>
                <a:cxn ang="0">
                  <a:pos x="34" y="194"/>
                </a:cxn>
                <a:cxn ang="0">
                  <a:pos x="39" y="210"/>
                </a:cxn>
                <a:cxn ang="0">
                  <a:pos x="55" y="222"/>
                </a:cxn>
                <a:cxn ang="0">
                  <a:pos x="62" y="206"/>
                </a:cxn>
                <a:cxn ang="0">
                  <a:pos x="76" y="194"/>
                </a:cxn>
                <a:cxn ang="0">
                  <a:pos x="90" y="213"/>
                </a:cxn>
                <a:cxn ang="0">
                  <a:pos x="92" y="240"/>
                </a:cxn>
                <a:cxn ang="0">
                  <a:pos x="88" y="266"/>
                </a:cxn>
                <a:cxn ang="0">
                  <a:pos x="78" y="289"/>
                </a:cxn>
                <a:cxn ang="0">
                  <a:pos x="85" y="294"/>
                </a:cxn>
                <a:cxn ang="0">
                  <a:pos x="97" y="289"/>
                </a:cxn>
                <a:cxn ang="0">
                  <a:pos x="115" y="264"/>
                </a:cxn>
                <a:cxn ang="0">
                  <a:pos x="127" y="240"/>
                </a:cxn>
                <a:cxn ang="0">
                  <a:pos x="129" y="266"/>
                </a:cxn>
                <a:cxn ang="0">
                  <a:pos x="134" y="291"/>
                </a:cxn>
                <a:cxn ang="0">
                  <a:pos x="143" y="315"/>
                </a:cxn>
                <a:cxn ang="0">
                  <a:pos x="157" y="340"/>
                </a:cxn>
                <a:cxn ang="0">
                  <a:pos x="187" y="349"/>
                </a:cxn>
                <a:cxn ang="0">
                  <a:pos x="219" y="356"/>
                </a:cxn>
                <a:cxn ang="0">
                  <a:pos x="247" y="368"/>
                </a:cxn>
                <a:cxn ang="0">
                  <a:pos x="275" y="377"/>
                </a:cxn>
                <a:cxn ang="0">
                  <a:pos x="280" y="382"/>
                </a:cxn>
                <a:cxn ang="0">
                  <a:pos x="273" y="384"/>
                </a:cxn>
                <a:cxn ang="0">
                  <a:pos x="263" y="384"/>
                </a:cxn>
                <a:cxn ang="0">
                  <a:pos x="254" y="384"/>
                </a:cxn>
                <a:cxn ang="0">
                  <a:pos x="238" y="382"/>
                </a:cxn>
                <a:cxn ang="0">
                  <a:pos x="224" y="382"/>
                </a:cxn>
                <a:cxn ang="0">
                  <a:pos x="192" y="379"/>
                </a:cxn>
                <a:cxn ang="0">
                  <a:pos x="162" y="377"/>
                </a:cxn>
                <a:cxn ang="0">
                  <a:pos x="129" y="375"/>
                </a:cxn>
                <a:cxn ang="0">
                  <a:pos x="97" y="375"/>
                </a:cxn>
                <a:cxn ang="0">
                  <a:pos x="67" y="375"/>
                </a:cxn>
                <a:cxn ang="0">
                  <a:pos x="37" y="379"/>
                </a:cxn>
              </a:cxnLst>
              <a:rect l="0" t="0" r="r" b="b"/>
              <a:pathLst>
                <a:path w="284" h="384">
                  <a:moveTo>
                    <a:pt x="44" y="368"/>
                  </a:moveTo>
                  <a:lnTo>
                    <a:pt x="41" y="363"/>
                  </a:lnTo>
                  <a:lnTo>
                    <a:pt x="39" y="359"/>
                  </a:lnTo>
                  <a:lnTo>
                    <a:pt x="37" y="354"/>
                  </a:lnTo>
                  <a:lnTo>
                    <a:pt x="34" y="347"/>
                  </a:lnTo>
                  <a:lnTo>
                    <a:pt x="32" y="342"/>
                  </a:lnTo>
                  <a:lnTo>
                    <a:pt x="30" y="338"/>
                  </a:lnTo>
                  <a:lnTo>
                    <a:pt x="27" y="331"/>
                  </a:lnTo>
                  <a:lnTo>
                    <a:pt x="25" y="326"/>
                  </a:lnTo>
                  <a:lnTo>
                    <a:pt x="23" y="324"/>
                  </a:lnTo>
                  <a:lnTo>
                    <a:pt x="18" y="319"/>
                  </a:lnTo>
                  <a:lnTo>
                    <a:pt x="13" y="317"/>
                  </a:lnTo>
                  <a:lnTo>
                    <a:pt x="11" y="312"/>
                  </a:lnTo>
                  <a:lnTo>
                    <a:pt x="9" y="308"/>
                  </a:lnTo>
                  <a:lnTo>
                    <a:pt x="4" y="303"/>
                  </a:lnTo>
                  <a:lnTo>
                    <a:pt x="2" y="296"/>
                  </a:lnTo>
                  <a:lnTo>
                    <a:pt x="0" y="291"/>
                  </a:lnTo>
                  <a:lnTo>
                    <a:pt x="0" y="284"/>
                  </a:lnTo>
                  <a:lnTo>
                    <a:pt x="0" y="280"/>
                  </a:lnTo>
                  <a:lnTo>
                    <a:pt x="2" y="273"/>
                  </a:lnTo>
                  <a:lnTo>
                    <a:pt x="2" y="266"/>
                  </a:lnTo>
                  <a:lnTo>
                    <a:pt x="4" y="259"/>
                  </a:lnTo>
                  <a:lnTo>
                    <a:pt x="4" y="252"/>
                  </a:lnTo>
                  <a:lnTo>
                    <a:pt x="4" y="243"/>
                  </a:lnTo>
                  <a:lnTo>
                    <a:pt x="4" y="236"/>
                  </a:lnTo>
                  <a:lnTo>
                    <a:pt x="4" y="229"/>
                  </a:lnTo>
                  <a:lnTo>
                    <a:pt x="4" y="224"/>
                  </a:lnTo>
                  <a:lnTo>
                    <a:pt x="4" y="220"/>
                  </a:lnTo>
                  <a:lnTo>
                    <a:pt x="4" y="215"/>
                  </a:lnTo>
                  <a:lnTo>
                    <a:pt x="4" y="208"/>
                  </a:lnTo>
                  <a:lnTo>
                    <a:pt x="4" y="203"/>
                  </a:lnTo>
                  <a:lnTo>
                    <a:pt x="4" y="197"/>
                  </a:lnTo>
                  <a:lnTo>
                    <a:pt x="7" y="190"/>
                  </a:lnTo>
                  <a:lnTo>
                    <a:pt x="9" y="183"/>
                  </a:lnTo>
                  <a:lnTo>
                    <a:pt x="11" y="176"/>
                  </a:lnTo>
                  <a:lnTo>
                    <a:pt x="13" y="171"/>
                  </a:lnTo>
                  <a:lnTo>
                    <a:pt x="18" y="166"/>
                  </a:lnTo>
                  <a:lnTo>
                    <a:pt x="20" y="159"/>
                  </a:lnTo>
                  <a:lnTo>
                    <a:pt x="25" y="157"/>
                  </a:lnTo>
                  <a:lnTo>
                    <a:pt x="27" y="153"/>
                  </a:lnTo>
                  <a:lnTo>
                    <a:pt x="30" y="150"/>
                  </a:lnTo>
                  <a:lnTo>
                    <a:pt x="27" y="141"/>
                  </a:lnTo>
                  <a:lnTo>
                    <a:pt x="25" y="136"/>
                  </a:lnTo>
                  <a:lnTo>
                    <a:pt x="25" y="129"/>
                  </a:lnTo>
                  <a:lnTo>
                    <a:pt x="23" y="122"/>
                  </a:lnTo>
                  <a:lnTo>
                    <a:pt x="23" y="118"/>
                  </a:lnTo>
                  <a:lnTo>
                    <a:pt x="25" y="111"/>
                  </a:lnTo>
                  <a:lnTo>
                    <a:pt x="30" y="102"/>
                  </a:lnTo>
                  <a:lnTo>
                    <a:pt x="34" y="95"/>
                  </a:lnTo>
                  <a:lnTo>
                    <a:pt x="41" y="83"/>
                  </a:lnTo>
                  <a:lnTo>
                    <a:pt x="48" y="72"/>
                  </a:lnTo>
                  <a:lnTo>
                    <a:pt x="55" y="60"/>
                  </a:lnTo>
                  <a:lnTo>
                    <a:pt x="62" y="48"/>
                  </a:lnTo>
                  <a:lnTo>
                    <a:pt x="69" y="37"/>
                  </a:lnTo>
                  <a:lnTo>
                    <a:pt x="76" y="28"/>
                  </a:lnTo>
                  <a:lnTo>
                    <a:pt x="83" y="21"/>
                  </a:lnTo>
                  <a:lnTo>
                    <a:pt x="90" y="14"/>
                  </a:lnTo>
                  <a:lnTo>
                    <a:pt x="92" y="11"/>
                  </a:lnTo>
                  <a:lnTo>
                    <a:pt x="97" y="9"/>
                  </a:lnTo>
                  <a:lnTo>
                    <a:pt x="99" y="7"/>
                  </a:lnTo>
                  <a:lnTo>
                    <a:pt x="104" y="4"/>
                  </a:lnTo>
                  <a:lnTo>
                    <a:pt x="108" y="4"/>
                  </a:lnTo>
                  <a:lnTo>
                    <a:pt x="111" y="2"/>
                  </a:lnTo>
                  <a:lnTo>
                    <a:pt x="115" y="2"/>
                  </a:lnTo>
                  <a:lnTo>
                    <a:pt x="120" y="0"/>
                  </a:lnTo>
                  <a:lnTo>
                    <a:pt x="118" y="4"/>
                  </a:lnTo>
                  <a:lnTo>
                    <a:pt x="118" y="11"/>
                  </a:lnTo>
                  <a:lnTo>
                    <a:pt x="115" y="18"/>
                  </a:lnTo>
                  <a:lnTo>
                    <a:pt x="115" y="25"/>
                  </a:lnTo>
                  <a:lnTo>
                    <a:pt x="115" y="32"/>
                  </a:lnTo>
                  <a:lnTo>
                    <a:pt x="115" y="39"/>
                  </a:lnTo>
                  <a:lnTo>
                    <a:pt x="115" y="46"/>
                  </a:lnTo>
                  <a:lnTo>
                    <a:pt x="115" y="51"/>
                  </a:lnTo>
                  <a:lnTo>
                    <a:pt x="108" y="55"/>
                  </a:lnTo>
                  <a:lnTo>
                    <a:pt x="101" y="60"/>
                  </a:lnTo>
                  <a:lnTo>
                    <a:pt x="94" y="62"/>
                  </a:lnTo>
                  <a:lnTo>
                    <a:pt x="88" y="65"/>
                  </a:lnTo>
                  <a:lnTo>
                    <a:pt x="83" y="69"/>
                  </a:lnTo>
                  <a:lnTo>
                    <a:pt x="78" y="72"/>
                  </a:lnTo>
                  <a:lnTo>
                    <a:pt x="74" y="76"/>
                  </a:lnTo>
                  <a:lnTo>
                    <a:pt x="69" y="83"/>
                  </a:lnTo>
                  <a:lnTo>
                    <a:pt x="64" y="92"/>
                  </a:lnTo>
                  <a:lnTo>
                    <a:pt x="60" y="99"/>
                  </a:lnTo>
                  <a:lnTo>
                    <a:pt x="57" y="111"/>
                  </a:lnTo>
                  <a:lnTo>
                    <a:pt x="55" y="120"/>
                  </a:lnTo>
                  <a:lnTo>
                    <a:pt x="53" y="132"/>
                  </a:lnTo>
                  <a:lnTo>
                    <a:pt x="51" y="143"/>
                  </a:lnTo>
                  <a:lnTo>
                    <a:pt x="51" y="155"/>
                  </a:lnTo>
                  <a:lnTo>
                    <a:pt x="48" y="169"/>
                  </a:lnTo>
                  <a:lnTo>
                    <a:pt x="48" y="173"/>
                  </a:lnTo>
                  <a:lnTo>
                    <a:pt x="46" y="176"/>
                  </a:lnTo>
                  <a:lnTo>
                    <a:pt x="44" y="180"/>
                  </a:lnTo>
                  <a:lnTo>
                    <a:pt x="41" y="183"/>
                  </a:lnTo>
                  <a:lnTo>
                    <a:pt x="39" y="187"/>
                  </a:lnTo>
                  <a:lnTo>
                    <a:pt x="37" y="192"/>
                  </a:lnTo>
                  <a:lnTo>
                    <a:pt x="34" y="194"/>
                  </a:lnTo>
                  <a:lnTo>
                    <a:pt x="32" y="199"/>
                  </a:lnTo>
                  <a:lnTo>
                    <a:pt x="34" y="201"/>
                  </a:lnTo>
                  <a:lnTo>
                    <a:pt x="34" y="206"/>
                  </a:lnTo>
                  <a:lnTo>
                    <a:pt x="39" y="210"/>
                  </a:lnTo>
                  <a:lnTo>
                    <a:pt x="41" y="215"/>
                  </a:lnTo>
                  <a:lnTo>
                    <a:pt x="46" y="220"/>
                  </a:lnTo>
                  <a:lnTo>
                    <a:pt x="48" y="222"/>
                  </a:lnTo>
                  <a:lnTo>
                    <a:pt x="55" y="222"/>
                  </a:lnTo>
                  <a:lnTo>
                    <a:pt x="60" y="220"/>
                  </a:lnTo>
                  <a:lnTo>
                    <a:pt x="60" y="215"/>
                  </a:lnTo>
                  <a:lnTo>
                    <a:pt x="62" y="210"/>
                  </a:lnTo>
                  <a:lnTo>
                    <a:pt x="62" y="206"/>
                  </a:lnTo>
                  <a:lnTo>
                    <a:pt x="64" y="201"/>
                  </a:lnTo>
                  <a:lnTo>
                    <a:pt x="67" y="197"/>
                  </a:lnTo>
                  <a:lnTo>
                    <a:pt x="71" y="194"/>
                  </a:lnTo>
                  <a:lnTo>
                    <a:pt x="76" y="194"/>
                  </a:lnTo>
                  <a:lnTo>
                    <a:pt x="81" y="194"/>
                  </a:lnTo>
                  <a:lnTo>
                    <a:pt x="85" y="201"/>
                  </a:lnTo>
                  <a:lnTo>
                    <a:pt x="88" y="206"/>
                  </a:lnTo>
                  <a:lnTo>
                    <a:pt x="90" y="213"/>
                  </a:lnTo>
                  <a:lnTo>
                    <a:pt x="90" y="220"/>
                  </a:lnTo>
                  <a:lnTo>
                    <a:pt x="92" y="227"/>
                  </a:lnTo>
                  <a:lnTo>
                    <a:pt x="92" y="234"/>
                  </a:lnTo>
                  <a:lnTo>
                    <a:pt x="92" y="240"/>
                  </a:lnTo>
                  <a:lnTo>
                    <a:pt x="92" y="247"/>
                  </a:lnTo>
                  <a:lnTo>
                    <a:pt x="90" y="252"/>
                  </a:lnTo>
                  <a:lnTo>
                    <a:pt x="88" y="259"/>
                  </a:lnTo>
                  <a:lnTo>
                    <a:pt x="88" y="266"/>
                  </a:lnTo>
                  <a:lnTo>
                    <a:pt x="85" y="273"/>
                  </a:lnTo>
                  <a:lnTo>
                    <a:pt x="83" y="278"/>
                  </a:lnTo>
                  <a:lnTo>
                    <a:pt x="81" y="284"/>
                  </a:lnTo>
                  <a:lnTo>
                    <a:pt x="78" y="289"/>
                  </a:lnTo>
                  <a:lnTo>
                    <a:pt x="74" y="294"/>
                  </a:lnTo>
                  <a:lnTo>
                    <a:pt x="78" y="294"/>
                  </a:lnTo>
                  <a:lnTo>
                    <a:pt x="81" y="294"/>
                  </a:lnTo>
                  <a:lnTo>
                    <a:pt x="85" y="294"/>
                  </a:lnTo>
                  <a:lnTo>
                    <a:pt x="88" y="291"/>
                  </a:lnTo>
                  <a:lnTo>
                    <a:pt x="90" y="291"/>
                  </a:lnTo>
                  <a:lnTo>
                    <a:pt x="94" y="289"/>
                  </a:lnTo>
                  <a:lnTo>
                    <a:pt x="97" y="289"/>
                  </a:lnTo>
                  <a:lnTo>
                    <a:pt x="101" y="287"/>
                  </a:lnTo>
                  <a:lnTo>
                    <a:pt x="106" y="280"/>
                  </a:lnTo>
                  <a:lnTo>
                    <a:pt x="111" y="271"/>
                  </a:lnTo>
                  <a:lnTo>
                    <a:pt x="115" y="264"/>
                  </a:lnTo>
                  <a:lnTo>
                    <a:pt x="118" y="254"/>
                  </a:lnTo>
                  <a:lnTo>
                    <a:pt x="120" y="247"/>
                  </a:lnTo>
                  <a:lnTo>
                    <a:pt x="125" y="243"/>
                  </a:lnTo>
                  <a:lnTo>
                    <a:pt x="127" y="240"/>
                  </a:lnTo>
                  <a:lnTo>
                    <a:pt x="132" y="240"/>
                  </a:lnTo>
                  <a:lnTo>
                    <a:pt x="132" y="250"/>
                  </a:lnTo>
                  <a:lnTo>
                    <a:pt x="129" y="259"/>
                  </a:lnTo>
                  <a:lnTo>
                    <a:pt x="129" y="266"/>
                  </a:lnTo>
                  <a:lnTo>
                    <a:pt x="132" y="273"/>
                  </a:lnTo>
                  <a:lnTo>
                    <a:pt x="132" y="280"/>
                  </a:lnTo>
                  <a:lnTo>
                    <a:pt x="134" y="284"/>
                  </a:lnTo>
                  <a:lnTo>
                    <a:pt x="134" y="291"/>
                  </a:lnTo>
                  <a:lnTo>
                    <a:pt x="136" y="296"/>
                  </a:lnTo>
                  <a:lnTo>
                    <a:pt x="138" y="303"/>
                  </a:lnTo>
                  <a:lnTo>
                    <a:pt x="141" y="308"/>
                  </a:lnTo>
                  <a:lnTo>
                    <a:pt x="143" y="315"/>
                  </a:lnTo>
                  <a:lnTo>
                    <a:pt x="145" y="319"/>
                  </a:lnTo>
                  <a:lnTo>
                    <a:pt x="150" y="326"/>
                  </a:lnTo>
                  <a:lnTo>
                    <a:pt x="152" y="333"/>
                  </a:lnTo>
                  <a:lnTo>
                    <a:pt x="157" y="340"/>
                  </a:lnTo>
                  <a:lnTo>
                    <a:pt x="164" y="347"/>
                  </a:lnTo>
                  <a:lnTo>
                    <a:pt x="171" y="347"/>
                  </a:lnTo>
                  <a:lnTo>
                    <a:pt x="180" y="347"/>
                  </a:lnTo>
                  <a:lnTo>
                    <a:pt x="187" y="349"/>
                  </a:lnTo>
                  <a:lnTo>
                    <a:pt x="196" y="349"/>
                  </a:lnTo>
                  <a:lnTo>
                    <a:pt x="203" y="352"/>
                  </a:lnTo>
                  <a:lnTo>
                    <a:pt x="210" y="354"/>
                  </a:lnTo>
                  <a:lnTo>
                    <a:pt x="219" y="356"/>
                  </a:lnTo>
                  <a:lnTo>
                    <a:pt x="226" y="359"/>
                  </a:lnTo>
                  <a:lnTo>
                    <a:pt x="233" y="361"/>
                  </a:lnTo>
                  <a:lnTo>
                    <a:pt x="240" y="365"/>
                  </a:lnTo>
                  <a:lnTo>
                    <a:pt x="247" y="368"/>
                  </a:lnTo>
                  <a:lnTo>
                    <a:pt x="254" y="370"/>
                  </a:lnTo>
                  <a:lnTo>
                    <a:pt x="261" y="375"/>
                  </a:lnTo>
                  <a:lnTo>
                    <a:pt x="268" y="377"/>
                  </a:lnTo>
                  <a:lnTo>
                    <a:pt x="275" y="377"/>
                  </a:lnTo>
                  <a:lnTo>
                    <a:pt x="284" y="379"/>
                  </a:lnTo>
                  <a:lnTo>
                    <a:pt x="282" y="379"/>
                  </a:lnTo>
                  <a:lnTo>
                    <a:pt x="282" y="382"/>
                  </a:lnTo>
                  <a:lnTo>
                    <a:pt x="280" y="382"/>
                  </a:lnTo>
                  <a:lnTo>
                    <a:pt x="280" y="384"/>
                  </a:lnTo>
                  <a:lnTo>
                    <a:pt x="277" y="384"/>
                  </a:lnTo>
                  <a:lnTo>
                    <a:pt x="275" y="384"/>
                  </a:lnTo>
                  <a:lnTo>
                    <a:pt x="273" y="384"/>
                  </a:lnTo>
                  <a:lnTo>
                    <a:pt x="270" y="384"/>
                  </a:lnTo>
                  <a:lnTo>
                    <a:pt x="268" y="384"/>
                  </a:lnTo>
                  <a:lnTo>
                    <a:pt x="266" y="384"/>
                  </a:lnTo>
                  <a:lnTo>
                    <a:pt x="263" y="384"/>
                  </a:lnTo>
                  <a:lnTo>
                    <a:pt x="261" y="384"/>
                  </a:lnTo>
                  <a:lnTo>
                    <a:pt x="259" y="384"/>
                  </a:lnTo>
                  <a:lnTo>
                    <a:pt x="256" y="384"/>
                  </a:lnTo>
                  <a:lnTo>
                    <a:pt x="254" y="384"/>
                  </a:lnTo>
                  <a:lnTo>
                    <a:pt x="250" y="384"/>
                  </a:lnTo>
                  <a:lnTo>
                    <a:pt x="247" y="384"/>
                  </a:lnTo>
                  <a:lnTo>
                    <a:pt x="243" y="384"/>
                  </a:lnTo>
                  <a:lnTo>
                    <a:pt x="238" y="382"/>
                  </a:lnTo>
                  <a:lnTo>
                    <a:pt x="236" y="382"/>
                  </a:lnTo>
                  <a:lnTo>
                    <a:pt x="231" y="382"/>
                  </a:lnTo>
                  <a:lnTo>
                    <a:pt x="226" y="382"/>
                  </a:lnTo>
                  <a:lnTo>
                    <a:pt x="224" y="382"/>
                  </a:lnTo>
                  <a:lnTo>
                    <a:pt x="215" y="382"/>
                  </a:lnTo>
                  <a:lnTo>
                    <a:pt x="208" y="382"/>
                  </a:lnTo>
                  <a:lnTo>
                    <a:pt x="201" y="379"/>
                  </a:lnTo>
                  <a:lnTo>
                    <a:pt x="192" y="379"/>
                  </a:lnTo>
                  <a:lnTo>
                    <a:pt x="185" y="379"/>
                  </a:lnTo>
                  <a:lnTo>
                    <a:pt x="175" y="377"/>
                  </a:lnTo>
                  <a:lnTo>
                    <a:pt x="169" y="377"/>
                  </a:lnTo>
                  <a:lnTo>
                    <a:pt x="162" y="377"/>
                  </a:lnTo>
                  <a:lnTo>
                    <a:pt x="152" y="377"/>
                  </a:lnTo>
                  <a:lnTo>
                    <a:pt x="145" y="375"/>
                  </a:lnTo>
                  <a:lnTo>
                    <a:pt x="136" y="375"/>
                  </a:lnTo>
                  <a:lnTo>
                    <a:pt x="129" y="375"/>
                  </a:lnTo>
                  <a:lnTo>
                    <a:pt x="122" y="375"/>
                  </a:lnTo>
                  <a:lnTo>
                    <a:pt x="113" y="375"/>
                  </a:lnTo>
                  <a:lnTo>
                    <a:pt x="106" y="375"/>
                  </a:lnTo>
                  <a:lnTo>
                    <a:pt x="97" y="375"/>
                  </a:lnTo>
                  <a:lnTo>
                    <a:pt x="90" y="375"/>
                  </a:lnTo>
                  <a:lnTo>
                    <a:pt x="83" y="375"/>
                  </a:lnTo>
                  <a:lnTo>
                    <a:pt x="74" y="375"/>
                  </a:lnTo>
                  <a:lnTo>
                    <a:pt x="67" y="375"/>
                  </a:lnTo>
                  <a:lnTo>
                    <a:pt x="60" y="375"/>
                  </a:lnTo>
                  <a:lnTo>
                    <a:pt x="53" y="377"/>
                  </a:lnTo>
                  <a:lnTo>
                    <a:pt x="44" y="377"/>
                  </a:lnTo>
                  <a:lnTo>
                    <a:pt x="37" y="379"/>
                  </a:lnTo>
                  <a:lnTo>
                    <a:pt x="44" y="368"/>
                  </a:lnTo>
                </a:path>
              </a:pathLst>
            </a:custGeom>
            <a:noFill/>
            <a:ln w="0">
              <a:solidFill>
                <a:srgbClr val="000000"/>
              </a:solidFill>
              <a:prstDash val="solid"/>
              <a:round/>
            </a:ln>
          </p:spPr>
          <p:txBody>
            <a:bodyPr/>
            <a:lstStyle/>
            <a:p>
              <a:endParaRPr lang="en-US"/>
            </a:p>
          </p:txBody>
        </p:sp>
        <p:sp>
          <p:nvSpPr>
            <p:cNvPr id="508030" name="Freeform 126"/>
            <p:cNvSpPr/>
            <p:nvPr/>
          </p:nvSpPr>
          <p:spPr bwMode="auto">
            <a:xfrm>
              <a:off x="3080" y="2195"/>
              <a:ext cx="257" cy="95"/>
            </a:xfrm>
            <a:custGeom>
              <a:avLst/>
              <a:gdLst/>
              <a:ahLst/>
              <a:cxnLst>
                <a:cxn ang="0">
                  <a:pos x="116" y="5"/>
                </a:cxn>
                <a:cxn ang="0">
                  <a:pos x="100" y="5"/>
                </a:cxn>
                <a:cxn ang="0">
                  <a:pos x="86" y="9"/>
                </a:cxn>
                <a:cxn ang="0">
                  <a:pos x="72" y="19"/>
                </a:cxn>
                <a:cxn ang="0">
                  <a:pos x="60" y="23"/>
                </a:cxn>
                <a:cxn ang="0">
                  <a:pos x="53" y="25"/>
                </a:cxn>
                <a:cxn ang="0">
                  <a:pos x="47" y="30"/>
                </a:cxn>
                <a:cxn ang="0">
                  <a:pos x="40" y="32"/>
                </a:cxn>
                <a:cxn ang="0">
                  <a:pos x="33" y="35"/>
                </a:cxn>
                <a:cxn ang="0">
                  <a:pos x="28" y="39"/>
                </a:cxn>
                <a:cxn ang="0">
                  <a:pos x="19" y="39"/>
                </a:cxn>
                <a:cxn ang="0">
                  <a:pos x="7" y="39"/>
                </a:cxn>
                <a:cxn ang="0">
                  <a:pos x="3" y="39"/>
                </a:cxn>
                <a:cxn ang="0">
                  <a:pos x="5" y="44"/>
                </a:cxn>
                <a:cxn ang="0">
                  <a:pos x="5" y="49"/>
                </a:cxn>
                <a:cxn ang="0">
                  <a:pos x="7" y="56"/>
                </a:cxn>
                <a:cxn ang="0">
                  <a:pos x="63" y="90"/>
                </a:cxn>
                <a:cxn ang="0">
                  <a:pos x="81" y="95"/>
                </a:cxn>
                <a:cxn ang="0">
                  <a:pos x="104" y="93"/>
                </a:cxn>
                <a:cxn ang="0">
                  <a:pos x="125" y="83"/>
                </a:cxn>
                <a:cxn ang="0">
                  <a:pos x="144" y="72"/>
                </a:cxn>
                <a:cxn ang="0">
                  <a:pos x="195" y="49"/>
                </a:cxn>
                <a:cxn ang="0">
                  <a:pos x="208" y="51"/>
                </a:cxn>
                <a:cxn ang="0">
                  <a:pos x="225" y="56"/>
                </a:cxn>
                <a:cxn ang="0">
                  <a:pos x="246" y="56"/>
                </a:cxn>
                <a:cxn ang="0">
                  <a:pos x="257" y="42"/>
                </a:cxn>
                <a:cxn ang="0">
                  <a:pos x="255" y="32"/>
                </a:cxn>
                <a:cxn ang="0">
                  <a:pos x="243" y="28"/>
                </a:cxn>
                <a:cxn ang="0">
                  <a:pos x="229" y="14"/>
                </a:cxn>
                <a:cxn ang="0">
                  <a:pos x="211" y="0"/>
                </a:cxn>
                <a:cxn ang="0">
                  <a:pos x="192" y="2"/>
                </a:cxn>
                <a:cxn ang="0">
                  <a:pos x="171" y="5"/>
                </a:cxn>
                <a:cxn ang="0">
                  <a:pos x="144" y="7"/>
                </a:cxn>
              </a:cxnLst>
              <a:rect l="0" t="0" r="r" b="b"/>
              <a:pathLst>
                <a:path w="257" h="95">
                  <a:moveTo>
                    <a:pt x="125" y="7"/>
                  </a:moveTo>
                  <a:lnTo>
                    <a:pt x="116" y="5"/>
                  </a:lnTo>
                  <a:lnTo>
                    <a:pt x="109" y="5"/>
                  </a:lnTo>
                  <a:lnTo>
                    <a:pt x="100" y="5"/>
                  </a:lnTo>
                  <a:lnTo>
                    <a:pt x="93" y="7"/>
                  </a:lnTo>
                  <a:lnTo>
                    <a:pt x="86" y="9"/>
                  </a:lnTo>
                  <a:lnTo>
                    <a:pt x="79" y="14"/>
                  </a:lnTo>
                  <a:lnTo>
                    <a:pt x="72" y="19"/>
                  </a:lnTo>
                  <a:lnTo>
                    <a:pt x="65" y="23"/>
                  </a:lnTo>
                  <a:lnTo>
                    <a:pt x="60" y="23"/>
                  </a:lnTo>
                  <a:lnTo>
                    <a:pt x="58" y="25"/>
                  </a:lnTo>
                  <a:lnTo>
                    <a:pt x="53" y="25"/>
                  </a:lnTo>
                  <a:lnTo>
                    <a:pt x="51" y="28"/>
                  </a:lnTo>
                  <a:lnTo>
                    <a:pt x="47" y="30"/>
                  </a:lnTo>
                  <a:lnTo>
                    <a:pt x="42" y="30"/>
                  </a:lnTo>
                  <a:lnTo>
                    <a:pt x="40" y="32"/>
                  </a:lnTo>
                  <a:lnTo>
                    <a:pt x="35" y="35"/>
                  </a:lnTo>
                  <a:lnTo>
                    <a:pt x="33" y="35"/>
                  </a:lnTo>
                  <a:lnTo>
                    <a:pt x="30" y="37"/>
                  </a:lnTo>
                  <a:lnTo>
                    <a:pt x="28" y="39"/>
                  </a:lnTo>
                  <a:lnTo>
                    <a:pt x="23" y="39"/>
                  </a:lnTo>
                  <a:lnTo>
                    <a:pt x="19" y="39"/>
                  </a:lnTo>
                  <a:lnTo>
                    <a:pt x="12" y="39"/>
                  </a:lnTo>
                  <a:lnTo>
                    <a:pt x="7" y="39"/>
                  </a:lnTo>
                  <a:lnTo>
                    <a:pt x="0" y="37"/>
                  </a:lnTo>
                  <a:lnTo>
                    <a:pt x="3" y="39"/>
                  </a:lnTo>
                  <a:lnTo>
                    <a:pt x="3" y="42"/>
                  </a:lnTo>
                  <a:lnTo>
                    <a:pt x="5" y="44"/>
                  </a:lnTo>
                  <a:lnTo>
                    <a:pt x="5" y="46"/>
                  </a:lnTo>
                  <a:lnTo>
                    <a:pt x="5" y="49"/>
                  </a:lnTo>
                  <a:lnTo>
                    <a:pt x="5" y="51"/>
                  </a:lnTo>
                  <a:lnTo>
                    <a:pt x="7" y="56"/>
                  </a:lnTo>
                  <a:lnTo>
                    <a:pt x="7" y="60"/>
                  </a:lnTo>
                  <a:lnTo>
                    <a:pt x="63" y="90"/>
                  </a:lnTo>
                  <a:lnTo>
                    <a:pt x="72" y="95"/>
                  </a:lnTo>
                  <a:lnTo>
                    <a:pt x="81" y="95"/>
                  </a:lnTo>
                  <a:lnTo>
                    <a:pt x="93" y="95"/>
                  </a:lnTo>
                  <a:lnTo>
                    <a:pt x="104" y="93"/>
                  </a:lnTo>
                  <a:lnTo>
                    <a:pt x="114" y="88"/>
                  </a:lnTo>
                  <a:lnTo>
                    <a:pt x="125" y="83"/>
                  </a:lnTo>
                  <a:lnTo>
                    <a:pt x="134" y="79"/>
                  </a:lnTo>
                  <a:lnTo>
                    <a:pt x="144" y="72"/>
                  </a:lnTo>
                  <a:lnTo>
                    <a:pt x="190" y="51"/>
                  </a:lnTo>
                  <a:lnTo>
                    <a:pt x="195" y="49"/>
                  </a:lnTo>
                  <a:lnTo>
                    <a:pt x="202" y="49"/>
                  </a:lnTo>
                  <a:lnTo>
                    <a:pt x="208" y="51"/>
                  </a:lnTo>
                  <a:lnTo>
                    <a:pt x="215" y="53"/>
                  </a:lnTo>
                  <a:lnTo>
                    <a:pt x="225" y="56"/>
                  </a:lnTo>
                  <a:lnTo>
                    <a:pt x="234" y="56"/>
                  </a:lnTo>
                  <a:lnTo>
                    <a:pt x="246" y="56"/>
                  </a:lnTo>
                  <a:lnTo>
                    <a:pt x="257" y="51"/>
                  </a:lnTo>
                  <a:lnTo>
                    <a:pt x="257" y="42"/>
                  </a:lnTo>
                  <a:lnTo>
                    <a:pt x="257" y="37"/>
                  </a:lnTo>
                  <a:lnTo>
                    <a:pt x="255" y="32"/>
                  </a:lnTo>
                  <a:lnTo>
                    <a:pt x="250" y="30"/>
                  </a:lnTo>
                  <a:lnTo>
                    <a:pt x="243" y="28"/>
                  </a:lnTo>
                  <a:lnTo>
                    <a:pt x="239" y="23"/>
                  </a:lnTo>
                  <a:lnTo>
                    <a:pt x="229" y="14"/>
                  </a:lnTo>
                  <a:lnTo>
                    <a:pt x="220" y="2"/>
                  </a:lnTo>
                  <a:lnTo>
                    <a:pt x="211" y="0"/>
                  </a:lnTo>
                  <a:lnTo>
                    <a:pt x="202" y="0"/>
                  </a:lnTo>
                  <a:lnTo>
                    <a:pt x="192" y="2"/>
                  </a:lnTo>
                  <a:lnTo>
                    <a:pt x="183" y="2"/>
                  </a:lnTo>
                  <a:lnTo>
                    <a:pt x="171" y="5"/>
                  </a:lnTo>
                  <a:lnTo>
                    <a:pt x="160" y="7"/>
                  </a:lnTo>
                  <a:lnTo>
                    <a:pt x="144" y="7"/>
                  </a:lnTo>
                  <a:lnTo>
                    <a:pt x="125" y="7"/>
                  </a:lnTo>
                </a:path>
              </a:pathLst>
            </a:custGeom>
            <a:noFill/>
            <a:ln w="0">
              <a:solidFill>
                <a:srgbClr val="000000"/>
              </a:solidFill>
              <a:prstDash val="solid"/>
              <a:round/>
            </a:ln>
          </p:spPr>
          <p:txBody>
            <a:bodyPr/>
            <a:lstStyle/>
            <a:p>
              <a:endParaRPr lang="en-US"/>
            </a:p>
          </p:txBody>
        </p:sp>
        <p:sp>
          <p:nvSpPr>
            <p:cNvPr id="508031" name="Freeform 127"/>
            <p:cNvSpPr/>
            <p:nvPr/>
          </p:nvSpPr>
          <p:spPr bwMode="auto">
            <a:xfrm>
              <a:off x="2405" y="1683"/>
              <a:ext cx="145" cy="116"/>
            </a:xfrm>
            <a:custGeom>
              <a:avLst/>
              <a:gdLst/>
              <a:ahLst/>
              <a:cxnLst>
                <a:cxn ang="0">
                  <a:pos x="4" y="109"/>
                </a:cxn>
                <a:cxn ang="0">
                  <a:pos x="2" y="107"/>
                </a:cxn>
                <a:cxn ang="0">
                  <a:pos x="0" y="105"/>
                </a:cxn>
                <a:cxn ang="0">
                  <a:pos x="0" y="100"/>
                </a:cxn>
                <a:cxn ang="0">
                  <a:pos x="2" y="98"/>
                </a:cxn>
                <a:cxn ang="0">
                  <a:pos x="6" y="93"/>
                </a:cxn>
                <a:cxn ang="0">
                  <a:pos x="6" y="88"/>
                </a:cxn>
                <a:cxn ang="0">
                  <a:pos x="6" y="81"/>
                </a:cxn>
                <a:cxn ang="0">
                  <a:pos x="9" y="72"/>
                </a:cxn>
                <a:cxn ang="0">
                  <a:pos x="16" y="68"/>
                </a:cxn>
                <a:cxn ang="0">
                  <a:pos x="16" y="63"/>
                </a:cxn>
                <a:cxn ang="0">
                  <a:pos x="13" y="58"/>
                </a:cxn>
                <a:cxn ang="0">
                  <a:pos x="13" y="49"/>
                </a:cxn>
                <a:cxn ang="0">
                  <a:pos x="13" y="44"/>
                </a:cxn>
                <a:cxn ang="0">
                  <a:pos x="18" y="40"/>
                </a:cxn>
                <a:cxn ang="0">
                  <a:pos x="23" y="35"/>
                </a:cxn>
                <a:cxn ang="0">
                  <a:pos x="27" y="33"/>
                </a:cxn>
                <a:cxn ang="0">
                  <a:pos x="32" y="31"/>
                </a:cxn>
                <a:cxn ang="0">
                  <a:pos x="34" y="26"/>
                </a:cxn>
                <a:cxn ang="0">
                  <a:pos x="37" y="14"/>
                </a:cxn>
                <a:cxn ang="0">
                  <a:pos x="39" y="7"/>
                </a:cxn>
                <a:cxn ang="0">
                  <a:pos x="48" y="3"/>
                </a:cxn>
                <a:cxn ang="0">
                  <a:pos x="60" y="0"/>
                </a:cxn>
                <a:cxn ang="0">
                  <a:pos x="74" y="10"/>
                </a:cxn>
                <a:cxn ang="0">
                  <a:pos x="87" y="24"/>
                </a:cxn>
                <a:cxn ang="0">
                  <a:pos x="101" y="38"/>
                </a:cxn>
                <a:cxn ang="0">
                  <a:pos x="108" y="44"/>
                </a:cxn>
                <a:cxn ang="0">
                  <a:pos x="108" y="51"/>
                </a:cxn>
                <a:cxn ang="0">
                  <a:pos x="108" y="56"/>
                </a:cxn>
                <a:cxn ang="0">
                  <a:pos x="104" y="58"/>
                </a:cxn>
                <a:cxn ang="0">
                  <a:pos x="106" y="63"/>
                </a:cxn>
                <a:cxn ang="0">
                  <a:pos x="118" y="70"/>
                </a:cxn>
                <a:cxn ang="0">
                  <a:pos x="129" y="75"/>
                </a:cxn>
                <a:cxn ang="0">
                  <a:pos x="141" y="81"/>
                </a:cxn>
                <a:cxn ang="0">
                  <a:pos x="145" y="88"/>
                </a:cxn>
                <a:cxn ang="0">
                  <a:pos x="145" y="95"/>
                </a:cxn>
                <a:cxn ang="0">
                  <a:pos x="143" y="100"/>
                </a:cxn>
                <a:cxn ang="0">
                  <a:pos x="141" y="105"/>
                </a:cxn>
                <a:cxn ang="0">
                  <a:pos x="97" y="116"/>
                </a:cxn>
                <a:cxn ang="0">
                  <a:pos x="71" y="116"/>
                </a:cxn>
                <a:cxn ang="0">
                  <a:pos x="50" y="116"/>
                </a:cxn>
                <a:cxn ang="0">
                  <a:pos x="27" y="114"/>
                </a:cxn>
                <a:cxn ang="0">
                  <a:pos x="4" y="112"/>
                </a:cxn>
              </a:cxnLst>
              <a:rect l="0" t="0" r="r" b="b"/>
              <a:pathLst>
                <a:path w="145" h="116">
                  <a:moveTo>
                    <a:pt x="4" y="112"/>
                  </a:moveTo>
                  <a:lnTo>
                    <a:pt x="4" y="109"/>
                  </a:lnTo>
                  <a:lnTo>
                    <a:pt x="2" y="109"/>
                  </a:lnTo>
                  <a:lnTo>
                    <a:pt x="2" y="107"/>
                  </a:lnTo>
                  <a:lnTo>
                    <a:pt x="0" y="107"/>
                  </a:lnTo>
                  <a:lnTo>
                    <a:pt x="0" y="105"/>
                  </a:lnTo>
                  <a:lnTo>
                    <a:pt x="0" y="102"/>
                  </a:lnTo>
                  <a:lnTo>
                    <a:pt x="0" y="100"/>
                  </a:lnTo>
                  <a:lnTo>
                    <a:pt x="2" y="100"/>
                  </a:lnTo>
                  <a:lnTo>
                    <a:pt x="2" y="98"/>
                  </a:lnTo>
                  <a:lnTo>
                    <a:pt x="4" y="95"/>
                  </a:lnTo>
                  <a:lnTo>
                    <a:pt x="6" y="93"/>
                  </a:lnTo>
                  <a:lnTo>
                    <a:pt x="6" y="91"/>
                  </a:lnTo>
                  <a:lnTo>
                    <a:pt x="6" y="88"/>
                  </a:lnTo>
                  <a:lnTo>
                    <a:pt x="6" y="84"/>
                  </a:lnTo>
                  <a:lnTo>
                    <a:pt x="6" y="81"/>
                  </a:lnTo>
                  <a:lnTo>
                    <a:pt x="9" y="77"/>
                  </a:lnTo>
                  <a:lnTo>
                    <a:pt x="9" y="72"/>
                  </a:lnTo>
                  <a:lnTo>
                    <a:pt x="11" y="70"/>
                  </a:lnTo>
                  <a:lnTo>
                    <a:pt x="16" y="68"/>
                  </a:lnTo>
                  <a:lnTo>
                    <a:pt x="18" y="65"/>
                  </a:lnTo>
                  <a:lnTo>
                    <a:pt x="16" y="63"/>
                  </a:lnTo>
                  <a:lnTo>
                    <a:pt x="13" y="61"/>
                  </a:lnTo>
                  <a:lnTo>
                    <a:pt x="13" y="58"/>
                  </a:lnTo>
                  <a:lnTo>
                    <a:pt x="11" y="54"/>
                  </a:lnTo>
                  <a:lnTo>
                    <a:pt x="13" y="49"/>
                  </a:lnTo>
                  <a:lnTo>
                    <a:pt x="13" y="47"/>
                  </a:lnTo>
                  <a:lnTo>
                    <a:pt x="13" y="44"/>
                  </a:lnTo>
                  <a:lnTo>
                    <a:pt x="16" y="42"/>
                  </a:lnTo>
                  <a:lnTo>
                    <a:pt x="18" y="40"/>
                  </a:lnTo>
                  <a:lnTo>
                    <a:pt x="20" y="38"/>
                  </a:lnTo>
                  <a:lnTo>
                    <a:pt x="23" y="35"/>
                  </a:lnTo>
                  <a:lnTo>
                    <a:pt x="25" y="35"/>
                  </a:lnTo>
                  <a:lnTo>
                    <a:pt x="27" y="33"/>
                  </a:lnTo>
                  <a:lnTo>
                    <a:pt x="30" y="33"/>
                  </a:lnTo>
                  <a:lnTo>
                    <a:pt x="32" y="31"/>
                  </a:lnTo>
                  <a:lnTo>
                    <a:pt x="34" y="31"/>
                  </a:lnTo>
                  <a:lnTo>
                    <a:pt x="34" y="26"/>
                  </a:lnTo>
                  <a:lnTo>
                    <a:pt x="37" y="19"/>
                  </a:lnTo>
                  <a:lnTo>
                    <a:pt x="37" y="14"/>
                  </a:lnTo>
                  <a:lnTo>
                    <a:pt x="37" y="12"/>
                  </a:lnTo>
                  <a:lnTo>
                    <a:pt x="39" y="7"/>
                  </a:lnTo>
                  <a:lnTo>
                    <a:pt x="44" y="5"/>
                  </a:lnTo>
                  <a:lnTo>
                    <a:pt x="48" y="3"/>
                  </a:lnTo>
                  <a:lnTo>
                    <a:pt x="55" y="0"/>
                  </a:lnTo>
                  <a:lnTo>
                    <a:pt x="60" y="0"/>
                  </a:lnTo>
                  <a:lnTo>
                    <a:pt x="67" y="5"/>
                  </a:lnTo>
                  <a:lnTo>
                    <a:pt x="74" y="10"/>
                  </a:lnTo>
                  <a:lnTo>
                    <a:pt x="81" y="17"/>
                  </a:lnTo>
                  <a:lnTo>
                    <a:pt x="87" y="24"/>
                  </a:lnTo>
                  <a:lnTo>
                    <a:pt x="94" y="31"/>
                  </a:lnTo>
                  <a:lnTo>
                    <a:pt x="101" y="38"/>
                  </a:lnTo>
                  <a:lnTo>
                    <a:pt x="106" y="42"/>
                  </a:lnTo>
                  <a:lnTo>
                    <a:pt x="108" y="44"/>
                  </a:lnTo>
                  <a:lnTo>
                    <a:pt x="108" y="47"/>
                  </a:lnTo>
                  <a:lnTo>
                    <a:pt x="108" y="51"/>
                  </a:lnTo>
                  <a:lnTo>
                    <a:pt x="108" y="54"/>
                  </a:lnTo>
                  <a:lnTo>
                    <a:pt x="108" y="56"/>
                  </a:lnTo>
                  <a:lnTo>
                    <a:pt x="106" y="58"/>
                  </a:lnTo>
                  <a:lnTo>
                    <a:pt x="104" y="58"/>
                  </a:lnTo>
                  <a:lnTo>
                    <a:pt x="101" y="61"/>
                  </a:lnTo>
                  <a:lnTo>
                    <a:pt x="106" y="63"/>
                  </a:lnTo>
                  <a:lnTo>
                    <a:pt x="111" y="68"/>
                  </a:lnTo>
                  <a:lnTo>
                    <a:pt x="118" y="70"/>
                  </a:lnTo>
                  <a:lnTo>
                    <a:pt x="125" y="72"/>
                  </a:lnTo>
                  <a:lnTo>
                    <a:pt x="129" y="75"/>
                  </a:lnTo>
                  <a:lnTo>
                    <a:pt x="136" y="79"/>
                  </a:lnTo>
                  <a:lnTo>
                    <a:pt x="141" y="81"/>
                  </a:lnTo>
                  <a:lnTo>
                    <a:pt x="145" y="86"/>
                  </a:lnTo>
                  <a:lnTo>
                    <a:pt x="145" y="88"/>
                  </a:lnTo>
                  <a:lnTo>
                    <a:pt x="145" y="91"/>
                  </a:lnTo>
                  <a:lnTo>
                    <a:pt x="145" y="95"/>
                  </a:lnTo>
                  <a:lnTo>
                    <a:pt x="145" y="98"/>
                  </a:lnTo>
                  <a:lnTo>
                    <a:pt x="143" y="100"/>
                  </a:lnTo>
                  <a:lnTo>
                    <a:pt x="143" y="102"/>
                  </a:lnTo>
                  <a:lnTo>
                    <a:pt x="141" y="105"/>
                  </a:lnTo>
                  <a:lnTo>
                    <a:pt x="138" y="107"/>
                  </a:lnTo>
                  <a:lnTo>
                    <a:pt x="97" y="116"/>
                  </a:lnTo>
                  <a:lnTo>
                    <a:pt x="85" y="116"/>
                  </a:lnTo>
                  <a:lnTo>
                    <a:pt x="71" y="116"/>
                  </a:lnTo>
                  <a:lnTo>
                    <a:pt x="62" y="116"/>
                  </a:lnTo>
                  <a:lnTo>
                    <a:pt x="50" y="116"/>
                  </a:lnTo>
                  <a:lnTo>
                    <a:pt x="39" y="116"/>
                  </a:lnTo>
                  <a:lnTo>
                    <a:pt x="27" y="114"/>
                  </a:lnTo>
                  <a:lnTo>
                    <a:pt x="16" y="114"/>
                  </a:lnTo>
                  <a:lnTo>
                    <a:pt x="4" y="112"/>
                  </a:lnTo>
                </a:path>
              </a:pathLst>
            </a:custGeom>
            <a:noFill/>
            <a:ln w="0">
              <a:solidFill>
                <a:srgbClr val="000000"/>
              </a:solidFill>
              <a:prstDash val="solid"/>
              <a:round/>
            </a:ln>
          </p:spPr>
          <p:txBody>
            <a:bodyPr/>
            <a:lstStyle/>
            <a:p>
              <a:endParaRPr lang="en-US"/>
            </a:p>
          </p:txBody>
        </p:sp>
        <p:sp>
          <p:nvSpPr>
            <p:cNvPr id="508032" name="Freeform 128"/>
            <p:cNvSpPr>
              <a:spLocks noEditPoints="1"/>
            </p:cNvSpPr>
            <p:nvPr/>
          </p:nvSpPr>
          <p:spPr bwMode="auto">
            <a:xfrm>
              <a:off x="857" y="1061"/>
              <a:ext cx="2325" cy="2002"/>
            </a:xfrm>
            <a:custGeom>
              <a:avLst/>
              <a:gdLst/>
              <a:ahLst/>
              <a:cxnLst>
                <a:cxn ang="0">
                  <a:pos x="1807" y="326"/>
                </a:cxn>
                <a:cxn ang="0">
                  <a:pos x="1941" y="359"/>
                </a:cxn>
                <a:cxn ang="0">
                  <a:pos x="1892" y="511"/>
                </a:cxn>
                <a:cxn ang="0">
                  <a:pos x="1992" y="1171"/>
                </a:cxn>
                <a:cxn ang="0">
                  <a:pos x="2084" y="1169"/>
                </a:cxn>
                <a:cxn ang="0">
                  <a:pos x="2170" y="1176"/>
                </a:cxn>
                <a:cxn ang="0">
                  <a:pos x="2205" y="1178"/>
                </a:cxn>
                <a:cxn ang="0">
                  <a:pos x="2228" y="1178"/>
                </a:cxn>
                <a:cxn ang="0">
                  <a:pos x="2281" y="1280"/>
                </a:cxn>
                <a:cxn ang="0">
                  <a:pos x="2316" y="1340"/>
                </a:cxn>
                <a:cxn ang="0">
                  <a:pos x="2175" y="1340"/>
                </a:cxn>
                <a:cxn ang="0">
                  <a:pos x="1948" y="1548"/>
                </a:cxn>
                <a:cxn ang="0">
                  <a:pos x="1703" y="1946"/>
                </a:cxn>
                <a:cxn ang="0">
                  <a:pos x="1469" y="1907"/>
                </a:cxn>
                <a:cxn ang="0">
                  <a:pos x="1393" y="1757"/>
                </a:cxn>
                <a:cxn ang="0">
                  <a:pos x="1460" y="1655"/>
                </a:cxn>
                <a:cxn ang="0">
                  <a:pos x="1494" y="1632"/>
                </a:cxn>
                <a:cxn ang="0">
                  <a:pos x="1508" y="1518"/>
                </a:cxn>
                <a:cxn ang="0">
                  <a:pos x="1635" y="1500"/>
                </a:cxn>
                <a:cxn ang="0">
                  <a:pos x="1633" y="1449"/>
                </a:cxn>
                <a:cxn ang="0">
                  <a:pos x="1705" y="1377"/>
                </a:cxn>
                <a:cxn ang="0">
                  <a:pos x="1802" y="1298"/>
                </a:cxn>
                <a:cxn ang="0">
                  <a:pos x="1902" y="1266"/>
                </a:cxn>
                <a:cxn ang="0">
                  <a:pos x="48" y="738"/>
                </a:cxn>
                <a:cxn ang="0">
                  <a:pos x="0" y="685"/>
                </a:cxn>
                <a:cxn ang="0">
                  <a:pos x="32" y="572"/>
                </a:cxn>
                <a:cxn ang="0">
                  <a:pos x="41" y="518"/>
                </a:cxn>
                <a:cxn ang="0">
                  <a:pos x="113" y="400"/>
                </a:cxn>
                <a:cxn ang="0">
                  <a:pos x="194" y="248"/>
                </a:cxn>
                <a:cxn ang="0">
                  <a:pos x="233" y="185"/>
                </a:cxn>
                <a:cxn ang="0">
                  <a:pos x="347" y="120"/>
                </a:cxn>
                <a:cxn ang="0">
                  <a:pos x="448" y="55"/>
                </a:cxn>
                <a:cxn ang="0">
                  <a:pos x="504" y="7"/>
                </a:cxn>
                <a:cxn ang="0">
                  <a:pos x="606" y="23"/>
                </a:cxn>
                <a:cxn ang="0">
                  <a:pos x="717" y="164"/>
                </a:cxn>
                <a:cxn ang="0">
                  <a:pos x="770" y="264"/>
                </a:cxn>
                <a:cxn ang="0">
                  <a:pos x="807" y="398"/>
                </a:cxn>
                <a:cxn ang="0">
                  <a:pos x="805" y="472"/>
                </a:cxn>
                <a:cxn ang="0">
                  <a:pos x="819" y="528"/>
                </a:cxn>
                <a:cxn ang="0">
                  <a:pos x="802" y="634"/>
                </a:cxn>
                <a:cxn ang="0">
                  <a:pos x="835" y="743"/>
                </a:cxn>
                <a:cxn ang="0">
                  <a:pos x="842" y="849"/>
                </a:cxn>
                <a:cxn ang="0">
                  <a:pos x="870" y="937"/>
                </a:cxn>
                <a:cxn ang="0">
                  <a:pos x="846" y="1014"/>
                </a:cxn>
                <a:cxn ang="0">
                  <a:pos x="870" y="1097"/>
                </a:cxn>
                <a:cxn ang="0">
                  <a:pos x="895" y="1171"/>
                </a:cxn>
                <a:cxn ang="0">
                  <a:pos x="897" y="1229"/>
                </a:cxn>
                <a:cxn ang="0">
                  <a:pos x="911" y="1312"/>
                </a:cxn>
                <a:cxn ang="0">
                  <a:pos x="763" y="1356"/>
                </a:cxn>
                <a:cxn ang="0">
                  <a:pos x="726" y="1287"/>
                </a:cxn>
                <a:cxn ang="0">
                  <a:pos x="638" y="1092"/>
                </a:cxn>
                <a:cxn ang="0">
                  <a:pos x="499" y="1037"/>
                </a:cxn>
                <a:cxn ang="0">
                  <a:pos x="391" y="1034"/>
                </a:cxn>
                <a:cxn ang="0">
                  <a:pos x="266" y="1048"/>
                </a:cxn>
                <a:cxn ang="0">
                  <a:pos x="194" y="986"/>
                </a:cxn>
                <a:cxn ang="0">
                  <a:pos x="168" y="893"/>
                </a:cxn>
                <a:cxn ang="0">
                  <a:pos x="145" y="819"/>
                </a:cxn>
                <a:cxn ang="0">
                  <a:pos x="120" y="782"/>
                </a:cxn>
                <a:cxn ang="0">
                  <a:pos x="74" y="768"/>
                </a:cxn>
              </a:cxnLst>
              <a:rect l="0" t="0" r="r" b="b"/>
              <a:pathLst>
                <a:path w="2325" h="2002">
                  <a:moveTo>
                    <a:pt x="1807" y="530"/>
                  </a:moveTo>
                  <a:lnTo>
                    <a:pt x="1804" y="497"/>
                  </a:lnTo>
                  <a:lnTo>
                    <a:pt x="1802" y="465"/>
                  </a:lnTo>
                  <a:lnTo>
                    <a:pt x="1800" y="433"/>
                  </a:lnTo>
                  <a:lnTo>
                    <a:pt x="1797" y="403"/>
                  </a:lnTo>
                  <a:lnTo>
                    <a:pt x="1795" y="370"/>
                  </a:lnTo>
                  <a:lnTo>
                    <a:pt x="1793" y="340"/>
                  </a:lnTo>
                  <a:lnTo>
                    <a:pt x="1793" y="308"/>
                  </a:lnTo>
                  <a:lnTo>
                    <a:pt x="1793" y="278"/>
                  </a:lnTo>
                  <a:lnTo>
                    <a:pt x="1795" y="296"/>
                  </a:lnTo>
                  <a:lnTo>
                    <a:pt x="1800" y="312"/>
                  </a:lnTo>
                  <a:lnTo>
                    <a:pt x="1807" y="326"/>
                  </a:lnTo>
                  <a:lnTo>
                    <a:pt x="1814" y="338"/>
                  </a:lnTo>
                  <a:lnTo>
                    <a:pt x="1823" y="347"/>
                  </a:lnTo>
                  <a:lnTo>
                    <a:pt x="1832" y="354"/>
                  </a:lnTo>
                  <a:lnTo>
                    <a:pt x="1844" y="359"/>
                  </a:lnTo>
                  <a:lnTo>
                    <a:pt x="1855" y="363"/>
                  </a:lnTo>
                  <a:lnTo>
                    <a:pt x="1878" y="366"/>
                  </a:lnTo>
                  <a:lnTo>
                    <a:pt x="1899" y="366"/>
                  </a:lnTo>
                  <a:lnTo>
                    <a:pt x="1918" y="363"/>
                  </a:lnTo>
                  <a:lnTo>
                    <a:pt x="1934" y="361"/>
                  </a:lnTo>
                  <a:lnTo>
                    <a:pt x="1936" y="359"/>
                  </a:lnTo>
                  <a:lnTo>
                    <a:pt x="1939" y="359"/>
                  </a:lnTo>
                  <a:lnTo>
                    <a:pt x="1941" y="359"/>
                  </a:lnTo>
                  <a:lnTo>
                    <a:pt x="1943" y="356"/>
                  </a:lnTo>
                  <a:lnTo>
                    <a:pt x="1948" y="356"/>
                  </a:lnTo>
                  <a:lnTo>
                    <a:pt x="1950" y="354"/>
                  </a:lnTo>
                  <a:lnTo>
                    <a:pt x="1952" y="352"/>
                  </a:lnTo>
                  <a:lnTo>
                    <a:pt x="1955" y="349"/>
                  </a:lnTo>
                  <a:lnTo>
                    <a:pt x="1948" y="373"/>
                  </a:lnTo>
                  <a:lnTo>
                    <a:pt x="1939" y="396"/>
                  </a:lnTo>
                  <a:lnTo>
                    <a:pt x="1929" y="419"/>
                  </a:lnTo>
                  <a:lnTo>
                    <a:pt x="1920" y="442"/>
                  </a:lnTo>
                  <a:lnTo>
                    <a:pt x="1911" y="465"/>
                  </a:lnTo>
                  <a:lnTo>
                    <a:pt x="1902" y="488"/>
                  </a:lnTo>
                  <a:lnTo>
                    <a:pt x="1892" y="511"/>
                  </a:lnTo>
                  <a:lnTo>
                    <a:pt x="1883" y="532"/>
                  </a:lnTo>
                  <a:lnTo>
                    <a:pt x="1872" y="532"/>
                  </a:lnTo>
                  <a:lnTo>
                    <a:pt x="1862" y="532"/>
                  </a:lnTo>
                  <a:lnTo>
                    <a:pt x="1853" y="532"/>
                  </a:lnTo>
                  <a:lnTo>
                    <a:pt x="1844" y="532"/>
                  </a:lnTo>
                  <a:lnTo>
                    <a:pt x="1837" y="532"/>
                  </a:lnTo>
                  <a:lnTo>
                    <a:pt x="1828" y="532"/>
                  </a:lnTo>
                  <a:lnTo>
                    <a:pt x="1818" y="530"/>
                  </a:lnTo>
                  <a:lnTo>
                    <a:pt x="1807" y="530"/>
                  </a:lnTo>
                  <a:close/>
                  <a:moveTo>
                    <a:pt x="1976" y="1173"/>
                  </a:moveTo>
                  <a:lnTo>
                    <a:pt x="1983" y="1171"/>
                  </a:lnTo>
                  <a:lnTo>
                    <a:pt x="1992" y="1171"/>
                  </a:lnTo>
                  <a:lnTo>
                    <a:pt x="1999" y="1169"/>
                  </a:lnTo>
                  <a:lnTo>
                    <a:pt x="2006" y="1169"/>
                  </a:lnTo>
                  <a:lnTo>
                    <a:pt x="2013" y="1169"/>
                  </a:lnTo>
                  <a:lnTo>
                    <a:pt x="2022" y="1169"/>
                  </a:lnTo>
                  <a:lnTo>
                    <a:pt x="2029" y="1169"/>
                  </a:lnTo>
                  <a:lnTo>
                    <a:pt x="2036" y="1169"/>
                  </a:lnTo>
                  <a:lnTo>
                    <a:pt x="2045" y="1169"/>
                  </a:lnTo>
                  <a:lnTo>
                    <a:pt x="2052" y="1169"/>
                  </a:lnTo>
                  <a:lnTo>
                    <a:pt x="2061" y="1169"/>
                  </a:lnTo>
                  <a:lnTo>
                    <a:pt x="2068" y="1169"/>
                  </a:lnTo>
                  <a:lnTo>
                    <a:pt x="2075" y="1169"/>
                  </a:lnTo>
                  <a:lnTo>
                    <a:pt x="2084" y="1169"/>
                  </a:lnTo>
                  <a:lnTo>
                    <a:pt x="2091" y="1171"/>
                  </a:lnTo>
                  <a:lnTo>
                    <a:pt x="2101" y="1171"/>
                  </a:lnTo>
                  <a:lnTo>
                    <a:pt x="2108" y="1171"/>
                  </a:lnTo>
                  <a:lnTo>
                    <a:pt x="2114" y="1171"/>
                  </a:lnTo>
                  <a:lnTo>
                    <a:pt x="2124" y="1173"/>
                  </a:lnTo>
                  <a:lnTo>
                    <a:pt x="2131" y="1173"/>
                  </a:lnTo>
                  <a:lnTo>
                    <a:pt x="2140" y="1173"/>
                  </a:lnTo>
                  <a:lnTo>
                    <a:pt x="2147" y="1176"/>
                  </a:lnTo>
                  <a:lnTo>
                    <a:pt x="2154" y="1176"/>
                  </a:lnTo>
                  <a:lnTo>
                    <a:pt x="2163" y="1176"/>
                  </a:lnTo>
                  <a:lnTo>
                    <a:pt x="2165" y="1176"/>
                  </a:lnTo>
                  <a:lnTo>
                    <a:pt x="2170" y="1176"/>
                  </a:lnTo>
                  <a:lnTo>
                    <a:pt x="2175" y="1178"/>
                  </a:lnTo>
                  <a:lnTo>
                    <a:pt x="2177" y="1178"/>
                  </a:lnTo>
                  <a:lnTo>
                    <a:pt x="2182" y="1178"/>
                  </a:lnTo>
                  <a:lnTo>
                    <a:pt x="2186" y="1178"/>
                  </a:lnTo>
                  <a:lnTo>
                    <a:pt x="2189" y="1178"/>
                  </a:lnTo>
                  <a:lnTo>
                    <a:pt x="2193" y="1178"/>
                  </a:lnTo>
                  <a:lnTo>
                    <a:pt x="2195" y="1178"/>
                  </a:lnTo>
                  <a:lnTo>
                    <a:pt x="2198" y="1178"/>
                  </a:lnTo>
                  <a:lnTo>
                    <a:pt x="2198" y="1178"/>
                  </a:lnTo>
                  <a:lnTo>
                    <a:pt x="2200" y="1178"/>
                  </a:lnTo>
                  <a:lnTo>
                    <a:pt x="2202" y="1178"/>
                  </a:lnTo>
                  <a:lnTo>
                    <a:pt x="2205" y="1178"/>
                  </a:lnTo>
                  <a:lnTo>
                    <a:pt x="2207" y="1178"/>
                  </a:lnTo>
                  <a:lnTo>
                    <a:pt x="2209" y="1178"/>
                  </a:lnTo>
                  <a:lnTo>
                    <a:pt x="2212" y="1178"/>
                  </a:lnTo>
                  <a:lnTo>
                    <a:pt x="2214" y="1178"/>
                  </a:lnTo>
                  <a:lnTo>
                    <a:pt x="2216" y="1178"/>
                  </a:lnTo>
                  <a:lnTo>
                    <a:pt x="2219" y="1178"/>
                  </a:lnTo>
                  <a:lnTo>
                    <a:pt x="2219" y="1178"/>
                  </a:lnTo>
                  <a:lnTo>
                    <a:pt x="2221" y="1176"/>
                  </a:lnTo>
                  <a:lnTo>
                    <a:pt x="2221" y="1173"/>
                  </a:lnTo>
                  <a:lnTo>
                    <a:pt x="2223" y="1173"/>
                  </a:lnTo>
                  <a:lnTo>
                    <a:pt x="2226" y="1173"/>
                  </a:lnTo>
                  <a:lnTo>
                    <a:pt x="2228" y="1178"/>
                  </a:lnTo>
                  <a:lnTo>
                    <a:pt x="2230" y="1187"/>
                  </a:lnTo>
                  <a:lnTo>
                    <a:pt x="2230" y="1197"/>
                  </a:lnTo>
                  <a:lnTo>
                    <a:pt x="2230" y="1208"/>
                  </a:lnTo>
                  <a:lnTo>
                    <a:pt x="2230" y="1220"/>
                  </a:lnTo>
                  <a:lnTo>
                    <a:pt x="2230" y="1229"/>
                  </a:lnTo>
                  <a:lnTo>
                    <a:pt x="2230" y="1238"/>
                  </a:lnTo>
                  <a:lnTo>
                    <a:pt x="2244" y="1240"/>
                  </a:lnTo>
                  <a:lnTo>
                    <a:pt x="2253" y="1245"/>
                  </a:lnTo>
                  <a:lnTo>
                    <a:pt x="2263" y="1252"/>
                  </a:lnTo>
                  <a:lnTo>
                    <a:pt x="2270" y="1261"/>
                  </a:lnTo>
                  <a:lnTo>
                    <a:pt x="2276" y="1271"/>
                  </a:lnTo>
                  <a:lnTo>
                    <a:pt x="2281" y="1280"/>
                  </a:lnTo>
                  <a:lnTo>
                    <a:pt x="2286" y="1289"/>
                  </a:lnTo>
                  <a:lnTo>
                    <a:pt x="2293" y="1296"/>
                  </a:lnTo>
                  <a:lnTo>
                    <a:pt x="2297" y="1305"/>
                  </a:lnTo>
                  <a:lnTo>
                    <a:pt x="2302" y="1310"/>
                  </a:lnTo>
                  <a:lnTo>
                    <a:pt x="2307" y="1315"/>
                  </a:lnTo>
                  <a:lnTo>
                    <a:pt x="2311" y="1322"/>
                  </a:lnTo>
                  <a:lnTo>
                    <a:pt x="2316" y="1326"/>
                  </a:lnTo>
                  <a:lnTo>
                    <a:pt x="2318" y="1331"/>
                  </a:lnTo>
                  <a:lnTo>
                    <a:pt x="2323" y="1338"/>
                  </a:lnTo>
                  <a:lnTo>
                    <a:pt x="2325" y="1345"/>
                  </a:lnTo>
                  <a:lnTo>
                    <a:pt x="2320" y="1342"/>
                  </a:lnTo>
                  <a:lnTo>
                    <a:pt x="2316" y="1340"/>
                  </a:lnTo>
                  <a:lnTo>
                    <a:pt x="2309" y="1338"/>
                  </a:lnTo>
                  <a:lnTo>
                    <a:pt x="2302" y="1338"/>
                  </a:lnTo>
                  <a:lnTo>
                    <a:pt x="2297" y="1335"/>
                  </a:lnTo>
                  <a:lnTo>
                    <a:pt x="2290" y="1335"/>
                  </a:lnTo>
                  <a:lnTo>
                    <a:pt x="2283" y="1333"/>
                  </a:lnTo>
                  <a:lnTo>
                    <a:pt x="2276" y="1333"/>
                  </a:lnTo>
                  <a:lnTo>
                    <a:pt x="2260" y="1333"/>
                  </a:lnTo>
                  <a:lnTo>
                    <a:pt x="2244" y="1333"/>
                  </a:lnTo>
                  <a:lnTo>
                    <a:pt x="2228" y="1333"/>
                  </a:lnTo>
                  <a:lnTo>
                    <a:pt x="2212" y="1335"/>
                  </a:lnTo>
                  <a:lnTo>
                    <a:pt x="2193" y="1335"/>
                  </a:lnTo>
                  <a:lnTo>
                    <a:pt x="2175" y="1340"/>
                  </a:lnTo>
                  <a:lnTo>
                    <a:pt x="2156" y="1342"/>
                  </a:lnTo>
                  <a:lnTo>
                    <a:pt x="2133" y="1349"/>
                  </a:lnTo>
                  <a:lnTo>
                    <a:pt x="2108" y="1359"/>
                  </a:lnTo>
                  <a:lnTo>
                    <a:pt x="2087" y="1368"/>
                  </a:lnTo>
                  <a:lnTo>
                    <a:pt x="2068" y="1377"/>
                  </a:lnTo>
                  <a:lnTo>
                    <a:pt x="2054" y="1386"/>
                  </a:lnTo>
                  <a:lnTo>
                    <a:pt x="2040" y="1398"/>
                  </a:lnTo>
                  <a:lnTo>
                    <a:pt x="2029" y="1412"/>
                  </a:lnTo>
                  <a:lnTo>
                    <a:pt x="2015" y="1430"/>
                  </a:lnTo>
                  <a:lnTo>
                    <a:pt x="1999" y="1451"/>
                  </a:lnTo>
                  <a:lnTo>
                    <a:pt x="1973" y="1500"/>
                  </a:lnTo>
                  <a:lnTo>
                    <a:pt x="1948" y="1548"/>
                  </a:lnTo>
                  <a:lnTo>
                    <a:pt x="1922" y="1597"/>
                  </a:lnTo>
                  <a:lnTo>
                    <a:pt x="1897" y="1643"/>
                  </a:lnTo>
                  <a:lnTo>
                    <a:pt x="1869" y="1690"/>
                  </a:lnTo>
                  <a:lnTo>
                    <a:pt x="1844" y="1734"/>
                  </a:lnTo>
                  <a:lnTo>
                    <a:pt x="1821" y="1773"/>
                  </a:lnTo>
                  <a:lnTo>
                    <a:pt x="1795" y="1808"/>
                  </a:lnTo>
                  <a:lnTo>
                    <a:pt x="1774" y="1838"/>
                  </a:lnTo>
                  <a:lnTo>
                    <a:pt x="1753" y="1863"/>
                  </a:lnTo>
                  <a:lnTo>
                    <a:pt x="1737" y="1884"/>
                  </a:lnTo>
                  <a:lnTo>
                    <a:pt x="1721" y="1905"/>
                  </a:lnTo>
                  <a:lnTo>
                    <a:pt x="1710" y="1926"/>
                  </a:lnTo>
                  <a:lnTo>
                    <a:pt x="1703" y="1946"/>
                  </a:lnTo>
                  <a:lnTo>
                    <a:pt x="1698" y="1972"/>
                  </a:lnTo>
                  <a:lnTo>
                    <a:pt x="1698" y="2002"/>
                  </a:lnTo>
                  <a:lnTo>
                    <a:pt x="1677" y="2002"/>
                  </a:lnTo>
                  <a:lnTo>
                    <a:pt x="1670" y="1988"/>
                  </a:lnTo>
                  <a:lnTo>
                    <a:pt x="1663" y="1977"/>
                  </a:lnTo>
                  <a:lnTo>
                    <a:pt x="1654" y="1963"/>
                  </a:lnTo>
                  <a:lnTo>
                    <a:pt x="1645" y="1951"/>
                  </a:lnTo>
                  <a:lnTo>
                    <a:pt x="1635" y="1940"/>
                  </a:lnTo>
                  <a:lnTo>
                    <a:pt x="1624" y="1930"/>
                  </a:lnTo>
                  <a:lnTo>
                    <a:pt x="1612" y="1926"/>
                  </a:lnTo>
                  <a:lnTo>
                    <a:pt x="1598" y="1923"/>
                  </a:lnTo>
                  <a:lnTo>
                    <a:pt x="1469" y="1907"/>
                  </a:lnTo>
                  <a:lnTo>
                    <a:pt x="1455" y="1891"/>
                  </a:lnTo>
                  <a:lnTo>
                    <a:pt x="1439" y="1875"/>
                  </a:lnTo>
                  <a:lnTo>
                    <a:pt x="1425" y="1858"/>
                  </a:lnTo>
                  <a:lnTo>
                    <a:pt x="1411" y="1845"/>
                  </a:lnTo>
                  <a:lnTo>
                    <a:pt x="1399" y="1826"/>
                  </a:lnTo>
                  <a:lnTo>
                    <a:pt x="1390" y="1810"/>
                  </a:lnTo>
                  <a:lnTo>
                    <a:pt x="1386" y="1789"/>
                  </a:lnTo>
                  <a:lnTo>
                    <a:pt x="1383" y="1766"/>
                  </a:lnTo>
                  <a:lnTo>
                    <a:pt x="1383" y="1766"/>
                  </a:lnTo>
                  <a:lnTo>
                    <a:pt x="1386" y="1764"/>
                  </a:lnTo>
                  <a:lnTo>
                    <a:pt x="1388" y="1761"/>
                  </a:lnTo>
                  <a:lnTo>
                    <a:pt x="1393" y="1757"/>
                  </a:lnTo>
                  <a:lnTo>
                    <a:pt x="1395" y="1754"/>
                  </a:lnTo>
                  <a:lnTo>
                    <a:pt x="1397" y="1752"/>
                  </a:lnTo>
                  <a:lnTo>
                    <a:pt x="1402" y="1750"/>
                  </a:lnTo>
                  <a:lnTo>
                    <a:pt x="1406" y="1750"/>
                  </a:lnTo>
                  <a:lnTo>
                    <a:pt x="1409" y="1738"/>
                  </a:lnTo>
                  <a:lnTo>
                    <a:pt x="1416" y="1727"/>
                  </a:lnTo>
                  <a:lnTo>
                    <a:pt x="1423" y="1713"/>
                  </a:lnTo>
                  <a:lnTo>
                    <a:pt x="1430" y="1696"/>
                  </a:lnTo>
                  <a:lnTo>
                    <a:pt x="1439" y="1683"/>
                  </a:lnTo>
                  <a:lnTo>
                    <a:pt x="1446" y="1671"/>
                  </a:lnTo>
                  <a:lnTo>
                    <a:pt x="1453" y="1662"/>
                  </a:lnTo>
                  <a:lnTo>
                    <a:pt x="1460" y="1655"/>
                  </a:lnTo>
                  <a:lnTo>
                    <a:pt x="1464" y="1650"/>
                  </a:lnTo>
                  <a:lnTo>
                    <a:pt x="1467" y="1646"/>
                  </a:lnTo>
                  <a:lnTo>
                    <a:pt x="1469" y="1643"/>
                  </a:lnTo>
                  <a:lnTo>
                    <a:pt x="1474" y="1641"/>
                  </a:lnTo>
                  <a:lnTo>
                    <a:pt x="1476" y="1641"/>
                  </a:lnTo>
                  <a:lnTo>
                    <a:pt x="1480" y="1639"/>
                  </a:lnTo>
                  <a:lnTo>
                    <a:pt x="1487" y="1639"/>
                  </a:lnTo>
                  <a:lnTo>
                    <a:pt x="1494" y="1639"/>
                  </a:lnTo>
                  <a:lnTo>
                    <a:pt x="1494" y="1636"/>
                  </a:lnTo>
                  <a:lnTo>
                    <a:pt x="1494" y="1634"/>
                  </a:lnTo>
                  <a:lnTo>
                    <a:pt x="1494" y="1632"/>
                  </a:lnTo>
                  <a:lnTo>
                    <a:pt x="1494" y="1632"/>
                  </a:lnTo>
                  <a:lnTo>
                    <a:pt x="1494" y="1629"/>
                  </a:lnTo>
                  <a:lnTo>
                    <a:pt x="1494" y="1627"/>
                  </a:lnTo>
                  <a:lnTo>
                    <a:pt x="1494" y="1627"/>
                  </a:lnTo>
                  <a:lnTo>
                    <a:pt x="1494" y="1625"/>
                  </a:lnTo>
                  <a:lnTo>
                    <a:pt x="1492" y="1565"/>
                  </a:lnTo>
                  <a:lnTo>
                    <a:pt x="1492" y="1534"/>
                  </a:lnTo>
                  <a:lnTo>
                    <a:pt x="1492" y="1532"/>
                  </a:lnTo>
                  <a:lnTo>
                    <a:pt x="1494" y="1528"/>
                  </a:lnTo>
                  <a:lnTo>
                    <a:pt x="1497" y="1525"/>
                  </a:lnTo>
                  <a:lnTo>
                    <a:pt x="1501" y="1523"/>
                  </a:lnTo>
                  <a:lnTo>
                    <a:pt x="1504" y="1521"/>
                  </a:lnTo>
                  <a:lnTo>
                    <a:pt x="1508" y="1518"/>
                  </a:lnTo>
                  <a:lnTo>
                    <a:pt x="1513" y="1516"/>
                  </a:lnTo>
                  <a:lnTo>
                    <a:pt x="1517" y="1514"/>
                  </a:lnTo>
                  <a:lnTo>
                    <a:pt x="1531" y="1504"/>
                  </a:lnTo>
                  <a:lnTo>
                    <a:pt x="1545" y="1500"/>
                  </a:lnTo>
                  <a:lnTo>
                    <a:pt x="1561" y="1500"/>
                  </a:lnTo>
                  <a:lnTo>
                    <a:pt x="1575" y="1500"/>
                  </a:lnTo>
                  <a:lnTo>
                    <a:pt x="1589" y="1502"/>
                  </a:lnTo>
                  <a:lnTo>
                    <a:pt x="1605" y="1507"/>
                  </a:lnTo>
                  <a:lnTo>
                    <a:pt x="1622" y="1509"/>
                  </a:lnTo>
                  <a:lnTo>
                    <a:pt x="1638" y="1511"/>
                  </a:lnTo>
                  <a:lnTo>
                    <a:pt x="1638" y="1507"/>
                  </a:lnTo>
                  <a:lnTo>
                    <a:pt x="1635" y="1500"/>
                  </a:lnTo>
                  <a:lnTo>
                    <a:pt x="1635" y="1493"/>
                  </a:lnTo>
                  <a:lnTo>
                    <a:pt x="1633" y="1486"/>
                  </a:lnTo>
                  <a:lnTo>
                    <a:pt x="1633" y="1479"/>
                  </a:lnTo>
                  <a:lnTo>
                    <a:pt x="1631" y="1472"/>
                  </a:lnTo>
                  <a:lnTo>
                    <a:pt x="1631" y="1463"/>
                  </a:lnTo>
                  <a:lnTo>
                    <a:pt x="1631" y="1456"/>
                  </a:lnTo>
                  <a:lnTo>
                    <a:pt x="1631" y="1456"/>
                  </a:lnTo>
                  <a:lnTo>
                    <a:pt x="1631" y="1453"/>
                  </a:lnTo>
                  <a:lnTo>
                    <a:pt x="1631" y="1453"/>
                  </a:lnTo>
                  <a:lnTo>
                    <a:pt x="1633" y="1451"/>
                  </a:lnTo>
                  <a:lnTo>
                    <a:pt x="1633" y="1451"/>
                  </a:lnTo>
                  <a:lnTo>
                    <a:pt x="1633" y="1449"/>
                  </a:lnTo>
                  <a:lnTo>
                    <a:pt x="1633" y="1449"/>
                  </a:lnTo>
                  <a:lnTo>
                    <a:pt x="1633" y="1446"/>
                  </a:lnTo>
                  <a:lnTo>
                    <a:pt x="1640" y="1444"/>
                  </a:lnTo>
                  <a:lnTo>
                    <a:pt x="1647" y="1440"/>
                  </a:lnTo>
                  <a:lnTo>
                    <a:pt x="1656" y="1433"/>
                  </a:lnTo>
                  <a:lnTo>
                    <a:pt x="1663" y="1426"/>
                  </a:lnTo>
                  <a:lnTo>
                    <a:pt x="1673" y="1419"/>
                  </a:lnTo>
                  <a:lnTo>
                    <a:pt x="1682" y="1414"/>
                  </a:lnTo>
                  <a:lnTo>
                    <a:pt x="1689" y="1409"/>
                  </a:lnTo>
                  <a:lnTo>
                    <a:pt x="1698" y="1405"/>
                  </a:lnTo>
                  <a:lnTo>
                    <a:pt x="1703" y="1391"/>
                  </a:lnTo>
                  <a:lnTo>
                    <a:pt x="1705" y="1377"/>
                  </a:lnTo>
                  <a:lnTo>
                    <a:pt x="1710" y="1363"/>
                  </a:lnTo>
                  <a:lnTo>
                    <a:pt x="1716" y="1349"/>
                  </a:lnTo>
                  <a:lnTo>
                    <a:pt x="1723" y="1338"/>
                  </a:lnTo>
                  <a:lnTo>
                    <a:pt x="1733" y="1328"/>
                  </a:lnTo>
                  <a:lnTo>
                    <a:pt x="1744" y="1322"/>
                  </a:lnTo>
                  <a:lnTo>
                    <a:pt x="1756" y="1317"/>
                  </a:lnTo>
                  <a:lnTo>
                    <a:pt x="1763" y="1315"/>
                  </a:lnTo>
                  <a:lnTo>
                    <a:pt x="1772" y="1312"/>
                  </a:lnTo>
                  <a:lnTo>
                    <a:pt x="1779" y="1310"/>
                  </a:lnTo>
                  <a:lnTo>
                    <a:pt x="1786" y="1305"/>
                  </a:lnTo>
                  <a:lnTo>
                    <a:pt x="1795" y="1303"/>
                  </a:lnTo>
                  <a:lnTo>
                    <a:pt x="1802" y="1298"/>
                  </a:lnTo>
                  <a:lnTo>
                    <a:pt x="1811" y="1294"/>
                  </a:lnTo>
                  <a:lnTo>
                    <a:pt x="1818" y="1291"/>
                  </a:lnTo>
                  <a:lnTo>
                    <a:pt x="1825" y="1287"/>
                  </a:lnTo>
                  <a:lnTo>
                    <a:pt x="1832" y="1284"/>
                  </a:lnTo>
                  <a:lnTo>
                    <a:pt x="1841" y="1280"/>
                  </a:lnTo>
                  <a:lnTo>
                    <a:pt x="1848" y="1278"/>
                  </a:lnTo>
                  <a:lnTo>
                    <a:pt x="1855" y="1278"/>
                  </a:lnTo>
                  <a:lnTo>
                    <a:pt x="1865" y="1278"/>
                  </a:lnTo>
                  <a:lnTo>
                    <a:pt x="1874" y="1278"/>
                  </a:lnTo>
                  <a:lnTo>
                    <a:pt x="1885" y="1278"/>
                  </a:lnTo>
                  <a:lnTo>
                    <a:pt x="1895" y="1271"/>
                  </a:lnTo>
                  <a:lnTo>
                    <a:pt x="1902" y="1266"/>
                  </a:lnTo>
                  <a:lnTo>
                    <a:pt x="1909" y="1259"/>
                  </a:lnTo>
                  <a:lnTo>
                    <a:pt x="1915" y="1254"/>
                  </a:lnTo>
                  <a:lnTo>
                    <a:pt x="1920" y="1250"/>
                  </a:lnTo>
                  <a:lnTo>
                    <a:pt x="1925" y="1245"/>
                  </a:lnTo>
                  <a:lnTo>
                    <a:pt x="1929" y="1245"/>
                  </a:lnTo>
                  <a:lnTo>
                    <a:pt x="1932" y="1245"/>
                  </a:lnTo>
                  <a:lnTo>
                    <a:pt x="1955" y="1210"/>
                  </a:lnTo>
                  <a:lnTo>
                    <a:pt x="1976" y="1173"/>
                  </a:lnTo>
                  <a:close/>
                  <a:moveTo>
                    <a:pt x="69" y="761"/>
                  </a:moveTo>
                  <a:lnTo>
                    <a:pt x="60" y="752"/>
                  </a:lnTo>
                  <a:lnTo>
                    <a:pt x="53" y="743"/>
                  </a:lnTo>
                  <a:lnTo>
                    <a:pt x="48" y="738"/>
                  </a:lnTo>
                  <a:lnTo>
                    <a:pt x="41" y="734"/>
                  </a:lnTo>
                  <a:lnTo>
                    <a:pt x="37" y="729"/>
                  </a:lnTo>
                  <a:lnTo>
                    <a:pt x="32" y="724"/>
                  </a:lnTo>
                  <a:lnTo>
                    <a:pt x="27" y="720"/>
                  </a:lnTo>
                  <a:lnTo>
                    <a:pt x="23" y="715"/>
                  </a:lnTo>
                  <a:lnTo>
                    <a:pt x="18" y="710"/>
                  </a:lnTo>
                  <a:lnTo>
                    <a:pt x="13" y="706"/>
                  </a:lnTo>
                  <a:lnTo>
                    <a:pt x="11" y="703"/>
                  </a:lnTo>
                  <a:lnTo>
                    <a:pt x="6" y="699"/>
                  </a:lnTo>
                  <a:lnTo>
                    <a:pt x="4" y="697"/>
                  </a:lnTo>
                  <a:lnTo>
                    <a:pt x="2" y="690"/>
                  </a:lnTo>
                  <a:lnTo>
                    <a:pt x="0" y="685"/>
                  </a:lnTo>
                  <a:lnTo>
                    <a:pt x="0" y="676"/>
                  </a:lnTo>
                  <a:lnTo>
                    <a:pt x="0" y="669"/>
                  </a:lnTo>
                  <a:lnTo>
                    <a:pt x="2" y="660"/>
                  </a:lnTo>
                  <a:lnTo>
                    <a:pt x="4" y="646"/>
                  </a:lnTo>
                  <a:lnTo>
                    <a:pt x="9" y="629"/>
                  </a:lnTo>
                  <a:lnTo>
                    <a:pt x="13" y="616"/>
                  </a:lnTo>
                  <a:lnTo>
                    <a:pt x="18" y="604"/>
                  </a:lnTo>
                  <a:lnTo>
                    <a:pt x="23" y="592"/>
                  </a:lnTo>
                  <a:lnTo>
                    <a:pt x="27" y="585"/>
                  </a:lnTo>
                  <a:lnTo>
                    <a:pt x="30" y="581"/>
                  </a:lnTo>
                  <a:lnTo>
                    <a:pt x="32" y="576"/>
                  </a:lnTo>
                  <a:lnTo>
                    <a:pt x="32" y="572"/>
                  </a:lnTo>
                  <a:lnTo>
                    <a:pt x="32" y="567"/>
                  </a:lnTo>
                  <a:lnTo>
                    <a:pt x="32" y="562"/>
                  </a:lnTo>
                  <a:lnTo>
                    <a:pt x="32" y="558"/>
                  </a:lnTo>
                  <a:lnTo>
                    <a:pt x="34" y="555"/>
                  </a:lnTo>
                  <a:lnTo>
                    <a:pt x="39" y="551"/>
                  </a:lnTo>
                  <a:lnTo>
                    <a:pt x="43" y="546"/>
                  </a:lnTo>
                  <a:lnTo>
                    <a:pt x="46" y="541"/>
                  </a:lnTo>
                  <a:lnTo>
                    <a:pt x="46" y="537"/>
                  </a:lnTo>
                  <a:lnTo>
                    <a:pt x="46" y="532"/>
                  </a:lnTo>
                  <a:lnTo>
                    <a:pt x="43" y="528"/>
                  </a:lnTo>
                  <a:lnTo>
                    <a:pt x="41" y="523"/>
                  </a:lnTo>
                  <a:lnTo>
                    <a:pt x="41" y="518"/>
                  </a:lnTo>
                  <a:lnTo>
                    <a:pt x="43" y="514"/>
                  </a:lnTo>
                  <a:lnTo>
                    <a:pt x="46" y="507"/>
                  </a:lnTo>
                  <a:lnTo>
                    <a:pt x="50" y="502"/>
                  </a:lnTo>
                  <a:lnTo>
                    <a:pt x="55" y="497"/>
                  </a:lnTo>
                  <a:lnTo>
                    <a:pt x="62" y="493"/>
                  </a:lnTo>
                  <a:lnTo>
                    <a:pt x="69" y="486"/>
                  </a:lnTo>
                  <a:lnTo>
                    <a:pt x="76" y="474"/>
                  </a:lnTo>
                  <a:lnTo>
                    <a:pt x="85" y="458"/>
                  </a:lnTo>
                  <a:lnTo>
                    <a:pt x="97" y="430"/>
                  </a:lnTo>
                  <a:lnTo>
                    <a:pt x="101" y="421"/>
                  </a:lnTo>
                  <a:lnTo>
                    <a:pt x="106" y="412"/>
                  </a:lnTo>
                  <a:lnTo>
                    <a:pt x="113" y="400"/>
                  </a:lnTo>
                  <a:lnTo>
                    <a:pt x="120" y="389"/>
                  </a:lnTo>
                  <a:lnTo>
                    <a:pt x="127" y="377"/>
                  </a:lnTo>
                  <a:lnTo>
                    <a:pt x="136" y="366"/>
                  </a:lnTo>
                  <a:lnTo>
                    <a:pt x="148" y="356"/>
                  </a:lnTo>
                  <a:lnTo>
                    <a:pt x="157" y="349"/>
                  </a:lnTo>
                  <a:lnTo>
                    <a:pt x="159" y="335"/>
                  </a:lnTo>
                  <a:lnTo>
                    <a:pt x="164" y="319"/>
                  </a:lnTo>
                  <a:lnTo>
                    <a:pt x="168" y="305"/>
                  </a:lnTo>
                  <a:lnTo>
                    <a:pt x="175" y="291"/>
                  </a:lnTo>
                  <a:lnTo>
                    <a:pt x="182" y="278"/>
                  </a:lnTo>
                  <a:lnTo>
                    <a:pt x="189" y="261"/>
                  </a:lnTo>
                  <a:lnTo>
                    <a:pt x="194" y="248"/>
                  </a:lnTo>
                  <a:lnTo>
                    <a:pt x="199" y="231"/>
                  </a:lnTo>
                  <a:lnTo>
                    <a:pt x="203" y="227"/>
                  </a:lnTo>
                  <a:lnTo>
                    <a:pt x="208" y="220"/>
                  </a:lnTo>
                  <a:lnTo>
                    <a:pt x="208" y="217"/>
                  </a:lnTo>
                  <a:lnTo>
                    <a:pt x="210" y="213"/>
                  </a:lnTo>
                  <a:lnTo>
                    <a:pt x="210" y="210"/>
                  </a:lnTo>
                  <a:lnTo>
                    <a:pt x="210" y="206"/>
                  </a:lnTo>
                  <a:lnTo>
                    <a:pt x="212" y="204"/>
                  </a:lnTo>
                  <a:lnTo>
                    <a:pt x="217" y="199"/>
                  </a:lnTo>
                  <a:lnTo>
                    <a:pt x="222" y="194"/>
                  </a:lnTo>
                  <a:lnTo>
                    <a:pt x="226" y="190"/>
                  </a:lnTo>
                  <a:lnTo>
                    <a:pt x="233" y="185"/>
                  </a:lnTo>
                  <a:lnTo>
                    <a:pt x="238" y="180"/>
                  </a:lnTo>
                  <a:lnTo>
                    <a:pt x="242" y="176"/>
                  </a:lnTo>
                  <a:lnTo>
                    <a:pt x="249" y="171"/>
                  </a:lnTo>
                  <a:lnTo>
                    <a:pt x="254" y="167"/>
                  </a:lnTo>
                  <a:lnTo>
                    <a:pt x="259" y="164"/>
                  </a:lnTo>
                  <a:lnTo>
                    <a:pt x="268" y="157"/>
                  </a:lnTo>
                  <a:lnTo>
                    <a:pt x="280" y="153"/>
                  </a:lnTo>
                  <a:lnTo>
                    <a:pt x="293" y="146"/>
                  </a:lnTo>
                  <a:lnTo>
                    <a:pt x="307" y="139"/>
                  </a:lnTo>
                  <a:lnTo>
                    <a:pt x="321" y="132"/>
                  </a:lnTo>
                  <a:lnTo>
                    <a:pt x="335" y="127"/>
                  </a:lnTo>
                  <a:lnTo>
                    <a:pt x="347" y="120"/>
                  </a:lnTo>
                  <a:lnTo>
                    <a:pt x="358" y="113"/>
                  </a:lnTo>
                  <a:lnTo>
                    <a:pt x="367" y="109"/>
                  </a:lnTo>
                  <a:lnTo>
                    <a:pt x="379" y="104"/>
                  </a:lnTo>
                  <a:lnTo>
                    <a:pt x="388" y="97"/>
                  </a:lnTo>
                  <a:lnTo>
                    <a:pt x="398" y="92"/>
                  </a:lnTo>
                  <a:lnTo>
                    <a:pt x="407" y="85"/>
                  </a:lnTo>
                  <a:lnTo>
                    <a:pt x="416" y="79"/>
                  </a:lnTo>
                  <a:lnTo>
                    <a:pt x="425" y="72"/>
                  </a:lnTo>
                  <a:lnTo>
                    <a:pt x="435" y="62"/>
                  </a:lnTo>
                  <a:lnTo>
                    <a:pt x="439" y="58"/>
                  </a:lnTo>
                  <a:lnTo>
                    <a:pt x="444" y="55"/>
                  </a:lnTo>
                  <a:lnTo>
                    <a:pt x="448" y="55"/>
                  </a:lnTo>
                  <a:lnTo>
                    <a:pt x="453" y="53"/>
                  </a:lnTo>
                  <a:lnTo>
                    <a:pt x="458" y="53"/>
                  </a:lnTo>
                  <a:lnTo>
                    <a:pt x="462" y="53"/>
                  </a:lnTo>
                  <a:lnTo>
                    <a:pt x="465" y="51"/>
                  </a:lnTo>
                  <a:lnTo>
                    <a:pt x="469" y="48"/>
                  </a:lnTo>
                  <a:lnTo>
                    <a:pt x="472" y="44"/>
                  </a:lnTo>
                  <a:lnTo>
                    <a:pt x="476" y="37"/>
                  </a:lnTo>
                  <a:lnTo>
                    <a:pt x="481" y="32"/>
                  </a:lnTo>
                  <a:lnTo>
                    <a:pt x="488" y="25"/>
                  </a:lnTo>
                  <a:lnTo>
                    <a:pt x="492" y="18"/>
                  </a:lnTo>
                  <a:lnTo>
                    <a:pt x="499" y="14"/>
                  </a:lnTo>
                  <a:lnTo>
                    <a:pt x="504" y="7"/>
                  </a:lnTo>
                  <a:lnTo>
                    <a:pt x="509" y="0"/>
                  </a:lnTo>
                  <a:lnTo>
                    <a:pt x="509" y="0"/>
                  </a:lnTo>
                  <a:lnTo>
                    <a:pt x="509" y="0"/>
                  </a:lnTo>
                  <a:lnTo>
                    <a:pt x="511" y="0"/>
                  </a:lnTo>
                  <a:lnTo>
                    <a:pt x="511" y="0"/>
                  </a:lnTo>
                  <a:lnTo>
                    <a:pt x="511" y="0"/>
                  </a:lnTo>
                  <a:lnTo>
                    <a:pt x="511" y="0"/>
                  </a:lnTo>
                  <a:lnTo>
                    <a:pt x="513" y="0"/>
                  </a:lnTo>
                  <a:lnTo>
                    <a:pt x="513" y="0"/>
                  </a:lnTo>
                  <a:lnTo>
                    <a:pt x="541" y="2"/>
                  </a:lnTo>
                  <a:lnTo>
                    <a:pt x="573" y="9"/>
                  </a:lnTo>
                  <a:lnTo>
                    <a:pt x="606" y="23"/>
                  </a:lnTo>
                  <a:lnTo>
                    <a:pt x="640" y="39"/>
                  </a:lnTo>
                  <a:lnTo>
                    <a:pt x="654" y="48"/>
                  </a:lnTo>
                  <a:lnTo>
                    <a:pt x="671" y="60"/>
                  </a:lnTo>
                  <a:lnTo>
                    <a:pt x="682" y="72"/>
                  </a:lnTo>
                  <a:lnTo>
                    <a:pt x="694" y="85"/>
                  </a:lnTo>
                  <a:lnTo>
                    <a:pt x="703" y="99"/>
                  </a:lnTo>
                  <a:lnTo>
                    <a:pt x="710" y="116"/>
                  </a:lnTo>
                  <a:lnTo>
                    <a:pt x="715" y="132"/>
                  </a:lnTo>
                  <a:lnTo>
                    <a:pt x="717" y="150"/>
                  </a:lnTo>
                  <a:lnTo>
                    <a:pt x="717" y="155"/>
                  </a:lnTo>
                  <a:lnTo>
                    <a:pt x="717" y="157"/>
                  </a:lnTo>
                  <a:lnTo>
                    <a:pt x="717" y="164"/>
                  </a:lnTo>
                  <a:lnTo>
                    <a:pt x="717" y="169"/>
                  </a:lnTo>
                  <a:lnTo>
                    <a:pt x="715" y="173"/>
                  </a:lnTo>
                  <a:lnTo>
                    <a:pt x="712" y="180"/>
                  </a:lnTo>
                  <a:lnTo>
                    <a:pt x="710" y="187"/>
                  </a:lnTo>
                  <a:lnTo>
                    <a:pt x="710" y="192"/>
                  </a:lnTo>
                  <a:lnTo>
                    <a:pt x="721" y="210"/>
                  </a:lnTo>
                  <a:lnTo>
                    <a:pt x="735" y="222"/>
                  </a:lnTo>
                  <a:lnTo>
                    <a:pt x="745" y="231"/>
                  </a:lnTo>
                  <a:lnTo>
                    <a:pt x="754" y="238"/>
                  </a:lnTo>
                  <a:lnTo>
                    <a:pt x="761" y="243"/>
                  </a:lnTo>
                  <a:lnTo>
                    <a:pt x="765" y="252"/>
                  </a:lnTo>
                  <a:lnTo>
                    <a:pt x="770" y="264"/>
                  </a:lnTo>
                  <a:lnTo>
                    <a:pt x="775" y="278"/>
                  </a:lnTo>
                  <a:lnTo>
                    <a:pt x="775" y="287"/>
                  </a:lnTo>
                  <a:lnTo>
                    <a:pt x="777" y="294"/>
                  </a:lnTo>
                  <a:lnTo>
                    <a:pt x="782" y="298"/>
                  </a:lnTo>
                  <a:lnTo>
                    <a:pt x="789" y="305"/>
                  </a:lnTo>
                  <a:lnTo>
                    <a:pt x="793" y="312"/>
                  </a:lnTo>
                  <a:lnTo>
                    <a:pt x="798" y="319"/>
                  </a:lnTo>
                  <a:lnTo>
                    <a:pt x="802" y="333"/>
                  </a:lnTo>
                  <a:lnTo>
                    <a:pt x="805" y="349"/>
                  </a:lnTo>
                  <a:lnTo>
                    <a:pt x="807" y="370"/>
                  </a:lnTo>
                  <a:lnTo>
                    <a:pt x="807" y="386"/>
                  </a:lnTo>
                  <a:lnTo>
                    <a:pt x="807" y="398"/>
                  </a:lnTo>
                  <a:lnTo>
                    <a:pt x="805" y="407"/>
                  </a:lnTo>
                  <a:lnTo>
                    <a:pt x="805" y="414"/>
                  </a:lnTo>
                  <a:lnTo>
                    <a:pt x="802" y="419"/>
                  </a:lnTo>
                  <a:lnTo>
                    <a:pt x="800" y="423"/>
                  </a:lnTo>
                  <a:lnTo>
                    <a:pt x="798" y="423"/>
                  </a:lnTo>
                  <a:lnTo>
                    <a:pt x="796" y="428"/>
                  </a:lnTo>
                  <a:lnTo>
                    <a:pt x="796" y="433"/>
                  </a:lnTo>
                  <a:lnTo>
                    <a:pt x="796" y="440"/>
                  </a:lnTo>
                  <a:lnTo>
                    <a:pt x="798" y="449"/>
                  </a:lnTo>
                  <a:lnTo>
                    <a:pt x="798" y="458"/>
                  </a:lnTo>
                  <a:lnTo>
                    <a:pt x="800" y="465"/>
                  </a:lnTo>
                  <a:lnTo>
                    <a:pt x="805" y="472"/>
                  </a:lnTo>
                  <a:lnTo>
                    <a:pt x="807" y="477"/>
                  </a:lnTo>
                  <a:lnTo>
                    <a:pt x="809" y="479"/>
                  </a:lnTo>
                  <a:lnTo>
                    <a:pt x="812" y="484"/>
                  </a:lnTo>
                  <a:lnTo>
                    <a:pt x="814" y="488"/>
                  </a:lnTo>
                  <a:lnTo>
                    <a:pt x="816" y="493"/>
                  </a:lnTo>
                  <a:lnTo>
                    <a:pt x="816" y="497"/>
                  </a:lnTo>
                  <a:lnTo>
                    <a:pt x="819" y="504"/>
                  </a:lnTo>
                  <a:lnTo>
                    <a:pt x="819" y="511"/>
                  </a:lnTo>
                  <a:lnTo>
                    <a:pt x="819" y="516"/>
                  </a:lnTo>
                  <a:lnTo>
                    <a:pt x="819" y="521"/>
                  </a:lnTo>
                  <a:lnTo>
                    <a:pt x="819" y="525"/>
                  </a:lnTo>
                  <a:lnTo>
                    <a:pt x="819" y="528"/>
                  </a:lnTo>
                  <a:lnTo>
                    <a:pt x="819" y="532"/>
                  </a:lnTo>
                  <a:lnTo>
                    <a:pt x="819" y="535"/>
                  </a:lnTo>
                  <a:lnTo>
                    <a:pt x="819" y="539"/>
                  </a:lnTo>
                  <a:lnTo>
                    <a:pt x="819" y="544"/>
                  </a:lnTo>
                  <a:lnTo>
                    <a:pt x="819" y="546"/>
                  </a:lnTo>
                  <a:lnTo>
                    <a:pt x="816" y="555"/>
                  </a:lnTo>
                  <a:lnTo>
                    <a:pt x="814" y="565"/>
                  </a:lnTo>
                  <a:lnTo>
                    <a:pt x="814" y="579"/>
                  </a:lnTo>
                  <a:lnTo>
                    <a:pt x="812" y="592"/>
                  </a:lnTo>
                  <a:lnTo>
                    <a:pt x="809" y="606"/>
                  </a:lnTo>
                  <a:lnTo>
                    <a:pt x="805" y="620"/>
                  </a:lnTo>
                  <a:lnTo>
                    <a:pt x="802" y="634"/>
                  </a:lnTo>
                  <a:lnTo>
                    <a:pt x="800" y="646"/>
                  </a:lnTo>
                  <a:lnTo>
                    <a:pt x="802" y="653"/>
                  </a:lnTo>
                  <a:lnTo>
                    <a:pt x="807" y="662"/>
                  </a:lnTo>
                  <a:lnTo>
                    <a:pt x="812" y="671"/>
                  </a:lnTo>
                  <a:lnTo>
                    <a:pt x="816" y="680"/>
                  </a:lnTo>
                  <a:lnTo>
                    <a:pt x="821" y="690"/>
                  </a:lnTo>
                  <a:lnTo>
                    <a:pt x="826" y="701"/>
                  </a:lnTo>
                  <a:lnTo>
                    <a:pt x="830" y="710"/>
                  </a:lnTo>
                  <a:lnTo>
                    <a:pt x="833" y="720"/>
                  </a:lnTo>
                  <a:lnTo>
                    <a:pt x="833" y="729"/>
                  </a:lnTo>
                  <a:lnTo>
                    <a:pt x="835" y="736"/>
                  </a:lnTo>
                  <a:lnTo>
                    <a:pt x="835" y="743"/>
                  </a:lnTo>
                  <a:lnTo>
                    <a:pt x="835" y="747"/>
                  </a:lnTo>
                  <a:lnTo>
                    <a:pt x="835" y="752"/>
                  </a:lnTo>
                  <a:lnTo>
                    <a:pt x="833" y="759"/>
                  </a:lnTo>
                  <a:lnTo>
                    <a:pt x="828" y="766"/>
                  </a:lnTo>
                  <a:lnTo>
                    <a:pt x="823" y="773"/>
                  </a:lnTo>
                  <a:lnTo>
                    <a:pt x="828" y="780"/>
                  </a:lnTo>
                  <a:lnTo>
                    <a:pt x="830" y="791"/>
                  </a:lnTo>
                  <a:lnTo>
                    <a:pt x="833" y="803"/>
                  </a:lnTo>
                  <a:lnTo>
                    <a:pt x="837" y="815"/>
                  </a:lnTo>
                  <a:lnTo>
                    <a:pt x="839" y="826"/>
                  </a:lnTo>
                  <a:lnTo>
                    <a:pt x="842" y="838"/>
                  </a:lnTo>
                  <a:lnTo>
                    <a:pt x="842" y="849"/>
                  </a:lnTo>
                  <a:lnTo>
                    <a:pt x="839" y="856"/>
                  </a:lnTo>
                  <a:lnTo>
                    <a:pt x="846" y="863"/>
                  </a:lnTo>
                  <a:lnTo>
                    <a:pt x="849" y="870"/>
                  </a:lnTo>
                  <a:lnTo>
                    <a:pt x="853" y="877"/>
                  </a:lnTo>
                  <a:lnTo>
                    <a:pt x="856" y="884"/>
                  </a:lnTo>
                  <a:lnTo>
                    <a:pt x="856" y="889"/>
                  </a:lnTo>
                  <a:lnTo>
                    <a:pt x="858" y="898"/>
                  </a:lnTo>
                  <a:lnTo>
                    <a:pt x="858" y="907"/>
                  </a:lnTo>
                  <a:lnTo>
                    <a:pt x="858" y="916"/>
                  </a:lnTo>
                  <a:lnTo>
                    <a:pt x="863" y="921"/>
                  </a:lnTo>
                  <a:lnTo>
                    <a:pt x="865" y="930"/>
                  </a:lnTo>
                  <a:lnTo>
                    <a:pt x="870" y="937"/>
                  </a:lnTo>
                  <a:lnTo>
                    <a:pt x="874" y="947"/>
                  </a:lnTo>
                  <a:lnTo>
                    <a:pt x="877" y="953"/>
                  </a:lnTo>
                  <a:lnTo>
                    <a:pt x="881" y="963"/>
                  </a:lnTo>
                  <a:lnTo>
                    <a:pt x="883" y="970"/>
                  </a:lnTo>
                  <a:lnTo>
                    <a:pt x="886" y="974"/>
                  </a:lnTo>
                  <a:lnTo>
                    <a:pt x="883" y="979"/>
                  </a:lnTo>
                  <a:lnTo>
                    <a:pt x="881" y="986"/>
                  </a:lnTo>
                  <a:lnTo>
                    <a:pt x="877" y="991"/>
                  </a:lnTo>
                  <a:lnTo>
                    <a:pt x="870" y="997"/>
                  </a:lnTo>
                  <a:lnTo>
                    <a:pt x="863" y="1004"/>
                  </a:lnTo>
                  <a:lnTo>
                    <a:pt x="856" y="1009"/>
                  </a:lnTo>
                  <a:lnTo>
                    <a:pt x="846" y="1014"/>
                  </a:lnTo>
                  <a:lnTo>
                    <a:pt x="837" y="1014"/>
                  </a:lnTo>
                  <a:lnTo>
                    <a:pt x="837" y="1021"/>
                  </a:lnTo>
                  <a:lnTo>
                    <a:pt x="839" y="1028"/>
                  </a:lnTo>
                  <a:lnTo>
                    <a:pt x="842" y="1037"/>
                  </a:lnTo>
                  <a:lnTo>
                    <a:pt x="844" y="1046"/>
                  </a:lnTo>
                  <a:lnTo>
                    <a:pt x="849" y="1053"/>
                  </a:lnTo>
                  <a:lnTo>
                    <a:pt x="851" y="1062"/>
                  </a:lnTo>
                  <a:lnTo>
                    <a:pt x="853" y="1072"/>
                  </a:lnTo>
                  <a:lnTo>
                    <a:pt x="853" y="1081"/>
                  </a:lnTo>
                  <a:lnTo>
                    <a:pt x="860" y="1085"/>
                  </a:lnTo>
                  <a:lnTo>
                    <a:pt x="865" y="1092"/>
                  </a:lnTo>
                  <a:lnTo>
                    <a:pt x="870" y="1097"/>
                  </a:lnTo>
                  <a:lnTo>
                    <a:pt x="872" y="1104"/>
                  </a:lnTo>
                  <a:lnTo>
                    <a:pt x="877" y="1111"/>
                  </a:lnTo>
                  <a:lnTo>
                    <a:pt x="879" y="1118"/>
                  </a:lnTo>
                  <a:lnTo>
                    <a:pt x="883" y="1125"/>
                  </a:lnTo>
                  <a:lnTo>
                    <a:pt x="888" y="1132"/>
                  </a:lnTo>
                  <a:lnTo>
                    <a:pt x="888" y="1136"/>
                  </a:lnTo>
                  <a:lnTo>
                    <a:pt x="890" y="1143"/>
                  </a:lnTo>
                  <a:lnTo>
                    <a:pt x="890" y="1150"/>
                  </a:lnTo>
                  <a:lnTo>
                    <a:pt x="893" y="1155"/>
                  </a:lnTo>
                  <a:lnTo>
                    <a:pt x="893" y="1159"/>
                  </a:lnTo>
                  <a:lnTo>
                    <a:pt x="893" y="1166"/>
                  </a:lnTo>
                  <a:lnTo>
                    <a:pt x="895" y="1171"/>
                  </a:lnTo>
                  <a:lnTo>
                    <a:pt x="893" y="1176"/>
                  </a:lnTo>
                  <a:lnTo>
                    <a:pt x="893" y="1178"/>
                  </a:lnTo>
                  <a:lnTo>
                    <a:pt x="893" y="1180"/>
                  </a:lnTo>
                  <a:lnTo>
                    <a:pt x="890" y="1183"/>
                  </a:lnTo>
                  <a:lnTo>
                    <a:pt x="890" y="1183"/>
                  </a:lnTo>
                  <a:lnTo>
                    <a:pt x="888" y="1185"/>
                  </a:lnTo>
                  <a:lnTo>
                    <a:pt x="888" y="1185"/>
                  </a:lnTo>
                  <a:lnTo>
                    <a:pt x="888" y="1187"/>
                  </a:lnTo>
                  <a:lnTo>
                    <a:pt x="886" y="1190"/>
                  </a:lnTo>
                  <a:lnTo>
                    <a:pt x="890" y="1201"/>
                  </a:lnTo>
                  <a:lnTo>
                    <a:pt x="893" y="1215"/>
                  </a:lnTo>
                  <a:lnTo>
                    <a:pt x="897" y="1229"/>
                  </a:lnTo>
                  <a:lnTo>
                    <a:pt x="902" y="1243"/>
                  </a:lnTo>
                  <a:lnTo>
                    <a:pt x="904" y="1257"/>
                  </a:lnTo>
                  <a:lnTo>
                    <a:pt x="909" y="1271"/>
                  </a:lnTo>
                  <a:lnTo>
                    <a:pt x="914" y="1284"/>
                  </a:lnTo>
                  <a:lnTo>
                    <a:pt x="916" y="1296"/>
                  </a:lnTo>
                  <a:lnTo>
                    <a:pt x="916" y="1298"/>
                  </a:lnTo>
                  <a:lnTo>
                    <a:pt x="916" y="1301"/>
                  </a:lnTo>
                  <a:lnTo>
                    <a:pt x="916" y="1303"/>
                  </a:lnTo>
                  <a:lnTo>
                    <a:pt x="916" y="1305"/>
                  </a:lnTo>
                  <a:lnTo>
                    <a:pt x="914" y="1308"/>
                  </a:lnTo>
                  <a:lnTo>
                    <a:pt x="914" y="1310"/>
                  </a:lnTo>
                  <a:lnTo>
                    <a:pt x="911" y="1312"/>
                  </a:lnTo>
                  <a:lnTo>
                    <a:pt x="911" y="1315"/>
                  </a:lnTo>
                  <a:lnTo>
                    <a:pt x="900" y="1326"/>
                  </a:lnTo>
                  <a:lnTo>
                    <a:pt x="886" y="1338"/>
                  </a:lnTo>
                  <a:lnTo>
                    <a:pt x="870" y="1349"/>
                  </a:lnTo>
                  <a:lnTo>
                    <a:pt x="853" y="1359"/>
                  </a:lnTo>
                  <a:lnTo>
                    <a:pt x="835" y="1365"/>
                  </a:lnTo>
                  <a:lnTo>
                    <a:pt x="816" y="1372"/>
                  </a:lnTo>
                  <a:lnTo>
                    <a:pt x="796" y="1375"/>
                  </a:lnTo>
                  <a:lnTo>
                    <a:pt x="777" y="1375"/>
                  </a:lnTo>
                  <a:lnTo>
                    <a:pt x="775" y="1372"/>
                  </a:lnTo>
                  <a:lnTo>
                    <a:pt x="770" y="1365"/>
                  </a:lnTo>
                  <a:lnTo>
                    <a:pt x="763" y="1356"/>
                  </a:lnTo>
                  <a:lnTo>
                    <a:pt x="756" y="1347"/>
                  </a:lnTo>
                  <a:lnTo>
                    <a:pt x="749" y="1335"/>
                  </a:lnTo>
                  <a:lnTo>
                    <a:pt x="742" y="1326"/>
                  </a:lnTo>
                  <a:lnTo>
                    <a:pt x="735" y="1315"/>
                  </a:lnTo>
                  <a:lnTo>
                    <a:pt x="731" y="1308"/>
                  </a:lnTo>
                  <a:lnTo>
                    <a:pt x="726" y="1301"/>
                  </a:lnTo>
                  <a:lnTo>
                    <a:pt x="724" y="1296"/>
                  </a:lnTo>
                  <a:lnTo>
                    <a:pt x="724" y="1294"/>
                  </a:lnTo>
                  <a:lnTo>
                    <a:pt x="724" y="1291"/>
                  </a:lnTo>
                  <a:lnTo>
                    <a:pt x="724" y="1289"/>
                  </a:lnTo>
                  <a:lnTo>
                    <a:pt x="726" y="1289"/>
                  </a:lnTo>
                  <a:lnTo>
                    <a:pt x="726" y="1287"/>
                  </a:lnTo>
                  <a:lnTo>
                    <a:pt x="728" y="1284"/>
                  </a:lnTo>
                  <a:lnTo>
                    <a:pt x="717" y="1271"/>
                  </a:lnTo>
                  <a:lnTo>
                    <a:pt x="708" y="1254"/>
                  </a:lnTo>
                  <a:lnTo>
                    <a:pt x="696" y="1236"/>
                  </a:lnTo>
                  <a:lnTo>
                    <a:pt x="687" y="1217"/>
                  </a:lnTo>
                  <a:lnTo>
                    <a:pt x="678" y="1199"/>
                  </a:lnTo>
                  <a:lnTo>
                    <a:pt x="668" y="1180"/>
                  </a:lnTo>
                  <a:lnTo>
                    <a:pt x="661" y="1162"/>
                  </a:lnTo>
                  <a:lnTo>
                    <a:pt x="657" y="1146"/>
                  </a:lnTo>
                  <a:lnTo>
                    <a:pt x="650" y="1132"/>
                  </a:lnTo>
                  <a:lnTo>
                    <a:pt x="645" y="1113"/>
                  </a:lnTo>
                  <a:lnTo>
                    <a:pt x="638" y="1092"/>
                  </a:lnTo>
                  <a:lnTo>
                    <a:pt x="629" y="1072"/>
                  </a:lnTo>
                  <a:lnTo>
                    <a:pt x="622" y="1051"/>
                  </a:lnTo>
                  <a:lnTo>
                    <a:pt x="613" y="1032"/>
                  </a:lnTo>
                  <a:lnTo>
                    <a:pt x="603" y="1014"/>
                  </a:lnTo>
                  <a:lnTo>
                    <a:pt x="597" y="1002"/>
                  </a:lnTo>
                  <a:lnTo>
                    <a:pt x="578" y="1007"/>
                  </a:lnTo>
                  <a:lnTo>
                    <a:pt x="562" y="1014"/>
                  </a:lnTo>
                  <a:lnTo>
                    <a:pt x="546" y="1021"/>
                  </a:lnTo>
                  <a:lnTo>
                    <a:pt x="532" y="1025"/>
                  </a:lnTo>
                  <a:lnTo>
                    <a:pt x="520" y="1032"/>
                  </a:lnTo>
                  <a:lnTo>
                    <a:pt x="509" y="1034"/>
                  </a:lnTo>
                  <a:lnTo>
                    <a:pt x="499" y="1037"/>
                  </a:lnTo>
                  <a:lnTo>
                    <a:pt x="488" y="1037"/>
                  </a:lnTo>
                  <a:lnTo>
                    <a:pt x="479" y="1032"/>
                  </a:lnTo>
                  <a:lnTo>
                    <a:pt x="469" y="1030"/>
                  </a:lnTo>
                  <a:lnTo>
                    <a:pt x="462" y="1028"/>
                  </a:lnTo>
                  <a:lnTo>
                    <a:pt x="453" y="1023"/>
                  </a:lnTo>
                  <a:lnTo>
                    <a:pt x="448" y="1021"/>
                  </a:lnTo>
                  <a:lnTo>
                    <a:pt x="441" y="1018"/>
                  </a:lnTo>
                  <a:lnTo>
                    <a:pt x="432" y="1014"/>
                  </a:lnTo>
                  <a:lnTo>
                    <a:pt x="425" y="1007"/>
                  </a:lnTo>
                  <a:lnTo>
                    <a:pt x="411" y="1018"/>
                  </a:lnTo>
                  <a:lnTo>
                    <a:pt x="400" y="1028"/>
                  </a:lnTo>
                  <a:lnTo>
                    <a:pt x="391" y="1034"/>
                  </a:lnTo>
                  <a:lnTo>
                    <a:pt x="379" y="1041"/>
                  </a:lnTo>
                  <a:lnTo>
                    <a:pt x="367" y="1048"/>
                  </a:lnTo>
                  <a:lnTo>
                    <a:pt x="354" y="1053"/>
                  </a:lnTo>
                  <a:lnTo>
                    <a:pt x="340" y="1058"/>
                  </a:lnTo>
                  <a:lnTo>
                    <a:pt x="321" y="1060"/>
                  </a:lnTo>
                  <a:lnTo>
                    <a:pt x="312" y="1058"/>
                  </a:lnTo>
                  <a:lnTo>
                    <a:pt x="305" y="1058"/>
                  </a:lnTo>
                  <a:lnTo>
                    <a:pt x="296" y="1055"/>
                  </a:lnTo>
                  <a:lnTo>
                    <a:pt x="289" y="1055"/>
                  </a:lnTo>
                  <a:lnTo>
                    <a:pt x="282" y="1053"/>
                  </a:lnTo>
                  <a:lnTo>
                    <a:pt x="275" y="1051"/>
                  </a:lnTo>
                  <a:lnTo>
                    <a:pt x="266" y="1048"/>
                  </a:lnTo>
                  <a:lnTo>
                    <a:pt x="259" y="1048"/>
                  </a:lnTo>
                  <a:lnTo>
                    <a:pt x="254" y="1046"/>
                  </a:lnTo>
                  <a:lnTo>
                    <a:pt x="247" y="1044"/>
                  </a:lnTo>
                  <a:lnTo>
                    <a:pt x="240" y="1041"/>
                  </a:lnTo>
                  <a:lnTo>
                    <a:pt x="233" y="1039"/>
                  </a:lnTo>
                  <a:lnTo>
                    <a:pt x="226" y="1034"/>
                  </a:lnTo>
                  <a:lnTo>
                    <a:pt x="222" y="1028"/>
                  </a:lnTo>
                  <a:lnTo>
                    <a:pt x="215" y="1021"/>
                  </a:lnTo>
                  <a:lnTo>
                    <a:pt x="210" y="1011"/>
                  </a:lnTo>
                  <a:lnTo>
                    <a:pt x="205" y="1002"/>
                  </a:lnTo>
                  <a:lnTo>
                    <a:pt x="199" y="993"/>
                  </a:lnTo>
                  <a:lnTo>
                    <a:pt x="194" y="986"/>
                  </a:lnTo>
                  <a:lnTo>
                    <a:pt x="189" y="979"/>
                  </a:lnTo>
                  <a:lnTo>
                    <a:pt x="185" y="972"/>
                  </a:lnTo>
                  <a:lnTo>
                    <a:pt x="182" y="967"/>
                  </a:lnTo>
                  <a:lnTo>
                    <a:pt x="178" y="965"/>
                  </a:lnTo>
                  <a:lnTo>
                    <a:pt x="178" y="960"/>
                  </a:lnTo>
                  <a:lnTo>
                    <a:pt x="173" y="953"/>
                  </a:lnTo>
                  <a:lnTo>
                    <a:pt x="173" y="942"/>
                  </a:lnTo>
                  <a:lnTo>
                    <a:pt x="173" y="933"/>
                  </a:lnTo>
                  <a:lnTo>
                    <a:pt x="173" y="921"/>
                  </a:lnTo>
                  <a:lnTo>
                    <a:pt x="173" y="912"/>
                  </a:lnTo>
                  <a:lnTo>
                    <a:pt x="171" y="903"/>
                  </a:lnTo>
                  <a:lnTo>
                    <a:pt x="168" y="893"/>
                  </a:lnTo>
                  <a:lnTo>
                    <a:pt x="166" y="886"/>
                  </a:lnTo>
                  <a:lnTo>
                    <a:pt x="164" y="879"/>
                  </a:lnTo>
                  <a:lnTo>
                    <a:pt x="161" y="872"/>
                  </a:lnTo>
                  <a:lnTo>
                    <a:pt x="159" y="863"/>
                  </a:lnTo>
                  <a:lnTo>
                    <a:pt x="157" y="856"/>
                  </a:lnTo>
                  <a:lnTo>
                    <a:pt x="155" y="847"/>
                  </a:lnTo>
                  <a:lnTo>
                    <a:pt x="152" y="838"/>
                  </a:lnTo>
                  <a:lnTo>
                    <a:pt x="152" y="831"/>
                  </a:lnTo>
                  <a:lnTo>
                    <a:pt x="150" y="822"/>
                  </a:lnTo>
                  <a:lnTo>
                    <a:pt x="148" y="819"/>
                  </a:lnTo>
                  <a:lnTo>
                    <a:pt x="148" y="819"/>
                  </a:lnTo>
                  <a:lnTo>
                    <a:pt x="145" y="819"/>
                  </a:lnTo>
                  <a:lnTo>
                    <a:pt x="145" y="817"/>
                  </a:lnTo>
                  <a:lnTo>
                    <a:pt x="143" y="817"/>
                  </a:lnTo>
                  <a:lnTo>
                    <a:pt x="141" y="815"/>
                  </a:lnTo>
                  <a:lnTo>
                    <a:pt x="141" y="812"/>
                  </a:lnTo>
                  <a:lnTo>
                    <a:pt x="138" y="810"/>
                  </a:lnTo>
                  <a:lnTo>
                    <a:pt x="136" y="805"/>
                  </a:lnTo>
                  <a:lnTo>
                    <a:pt x="134" y="803"/>
                  </a:lnTo>
                  <a:lnTo>
                    <a:pt x="131" y="798"/>
                  </a:lnTo>
                  <a:lnTo>
                    <a:pt x="129" y="794"/>
                  </a:lnTo>
                  <a:lnTo>
                    <a:pt x="124" y="789"/>
                  </a:lnTo>
                  <a:lnTo>
                    <a:pt x="122" y="785"/>
                  </a:lnTo>
                  <a:lnTo>
                    <a:pt x="120" y="782"/>
                  </a:lnTo>
                  <a:lnTo>
                    <a:pt x="120" y="780"/>
                  </a:lnTo>
                  <a:lnTo>
                    <a:pt x="115" y="780"/>
                  </a:lnTo>
                  <a:lnTo>
                    <a:pt x="111" y="778"/>
                  </a:lnTo>
                  <a:lnTo>
                    <a:pt x="106" y="778"/>
                  </a:lnTo>
                  <a:lnTo>
                    <a:pt x="99" y="778"/>
                  </a:lnTo>
                  <a:lnTo>
                    <a:pt x="94" y="778"/>
                  </a:lnTo>
                  <a:lnTo>
                    <a:pt x="87" y="775"/>
                  </a:lnTo>
                  <a:lnTo>
                    <a:pt x="83" y="775"/>
                  </a:lnTo>
                  <a:lnTo>
                    <a:pt x="81" y="773"/>
                  </a:lnTo>
                  <a:lnTo>
                    <a:pt x="76" y="771"/>
                  </a:lnTo>
                  <a:lnTo>
                    <a:pt x="74" y="771"/>
                  </a:lnTo>
                  <a:lnTo>
                    <a:pt x="74" y="768"/>
                  </a:lnTo>
                  <a:lnTo>
                    <a:pt x="74" y="768"/>
                  </a:lnTo>
                  <a:lnTo>
                    <a:pt x="74" y="766"/>
                  </a:lnTo>
                  <a:lnTo>
                    <a:pt x="71" y="766"/>
                  </a:lnTo>
                  <a:lnTo>
                    <a:pt x="71" y="764"/>
                  </a:lnTo>
                  <a:lnTo>
                    <a:pt x="69" y="761"/>
                  </a:lnTo>
                  <a:close/>
                </a:path>
              </a:pathLst>
            </a:custGeom>
            <a:solidFill>
              <a:srgbClr val="BFBFBF"/>
            </a:solidFill>
            <a:ln w="9525">
              <a:noFill/>
              <a:round/>
            </a:ln>
          </p:spPr>
          <p:txBody>
            <a:bodyPr/>
            <a:lstStyle/>
            <a:p>
              <a:endParaRPr lang="en-US"/>
            </a:p>
          </p:txBody>
        </p:sp>
        <p:sp>
          <p:nvSpPr>
            <p:cNvPr id="508033" name="Freeform 129"/>
            <p:cNvSpPr/>
            <p:nvPr/>
          </p:nvSpPr>
          <p:spPr bwMode="auto">
            <a:xfrm>
              <a:off x="2650" y="1339"/>
              <a:ext cx="162" cy="254"/>
            </a:xfrm>
            <a:custGeom>
              <a:avLst/>
              <a:gdLst/>
              <a:ahLst/>
              <a:cxnLst>
                <a:cxn ang="0">
                  <a:pos x="14" y="252"/>
                </a:cxn>
                <a:cxn ang="0">
                  <a:pos x="11" y="219"/>
                </a:cxn>
                <a:cxn ang="0">
                  <a:pos x="9" y="187"/>
                </a:cxn>
                <a:cxn ang="0">
                  <a:pos x="7" y="155"/>
                </a:cxn>
                <a:cxn ang="0">
                  <a:pos x="4" y="125"/>
                </a:cxn>
                <a:cxn ang="0">
                  <a:pos x="2" y="92"/>
                </a:cxn>
                <a:cxn ang="0">
                  <a:pos x="0" y="62"/>
                </a:cxn>
                <a:cxn ang="0">
                  <a:pos x="0" y="30"/>
                </a:cxn>
                <a:cxn ang="0">
                  <a:pos x="0" y="0"/>
                </a:cxn>
                <a:cxn ang="0">
                  <a:pos x="2" y="18"/>
                </a:cxn>
                <a:cxn ang="0">
                  <a:pos x="7" y="34"/>
                </a:cxn>
                <a:cxn ang="0">
                  <a:pos x="14" y="48"/>
                </a:cxn>
                <a:cxn ang="0">
                  <a:pos x="21" y="60"/>
                </a:cxn>
                <a:cxn ang="0">
                  <a:pos x="30" y="69"/>
                </a:cxn>
                <a:cxn ang="0">
                  <a:pos x="39" y="76"/>
                </a:cxn>
                <a:cxn ang="0">
                  <a:pos x="51" y="81"/>
                </a:cxn>
                <a:cxn ang="0">
                  <a:pos x="62" y="85"/>
                </a:cxn>
                <a:cxn ang="0">
                  <a:pos x="85" y="88"/>
                </a:cxn>
                <a:cxn ang="0">
                  <a:pos x="106" y="88"/>
                </a:cxn>
                <a:cxn ang="0">
                  <a:pos x="125" y="85"/>
                </a:cxn>
                <a:cxn ang="0">
                  <a:pos x="141" y="83"/>
                </a:cxn>
                <a:cxn ang="0">
                  <a:pos x="143" y="81"/>
                </a:cxn>
                <a:cxn ang="0">
                  <a:pos x="146" y="81"/>
                </a:cxn>
                <a:cxn ang="0">
                  <a:pos x="148" y="81"/>
                </a:cxn>
                <a:cxn ang="0">
                  <a:pos x="150" y="78"/>
                </a:cxn>
                <a:cxn ang="0">
                  <a:pos x="155" y="78"/>
                </a:cxn>
                <a:cxn ang="0">
                  <a:pos x="157" y="76"/>
                </a:cxn>
                <a:cxn ang="0">
                  <a:pos x="159" y="74"/>
                </a:cxn>
                <a:cxn ang="0">
                  <a:pos x="162" y="71"/>
                </a:cxn>
                <a:cxn ang="0">
                  <a:pos x="155" y="95"/>
                </a:cxn>
                <a:cxn ang="0">
                  <a:pos x="146" y="118"/>
                </a:cxn>
                <a:cxn ang="0">
                  <a:pos x="136" y="141"/>
                </a:cxn>
                <a:cxn ang="0">
                  <a:pos x="127" y="164"/>
                </a:cxn>
                <a:cxn ang="0">
                  <a:pos x="118" y="187"/>
                </a:cxn>
                <a:cxn ang="0">
                  <a:pos x="109" y="210"/>
                </a:cxn>
                <a:cxn ang="0">
                  <a:pos x="99" y="233"/>
                </a:cxn>
                <a:cxn ang="0">
                  <a:pos x="90" y="254"/>
                </a:cxn>
                <a:cxn ang="0">
                  <a:pos x="79" y="254"/>
                </a:cxn>
                <a:cxn ang="0">
                  <a:pos x="69" y="254"/>
                </a:cxn>
                <a:cxn ang="0">
                  <a:pos x="60" y="254"/>
                </a:cxn>
                <a:cxn ang="0">
                  <a:pos x="51" y="254"/>
                </a:cxn>
                <a:cxn ang="0">
                  <a:pos x="44" y="254"/>
                </a:cxn>
                <a:cxn ang="0">
                  <a:pos x="35" y="254"/>
                </a:cxn>
                <a:cxn ang="0">
                  <a:pos x="25" y="252"/>
                </a:cxn>
                <a:cxn ang="0">
                  <a:pos x="14" y="252"/>
                </a:cxn>
              </a:cxnLst>
              <a:rect l="0" t="0" r="r" b="b"/>
              <a:pathLst>
                <a:path w="162" h="254">
                  <a:moveTo>
                    <a:pt x="14" y="252"/>
                  </a:moveTo>
                  <a:lnTo>
                    <a:pt x="11" y="219"/>
                  </a:lnTo>
                  <a:lnTo>
                    <a:pt x="9" y="187"/>
                  </a:lnTo>
                  <a:lnTo>
                    <a:pt x="7" y="155"/>
                  </a:lnTo>
                  <a:lnTo>
                    <a:pt x="4" y="125"/>
                  </a:lnTo>
                  <a:lnTo>
                    <a:pt x="2" y="92"/>
                  </a:lnTo>
                  <a:lnTo>
                    <a:pt x="0" y="62"/>
                  </a:lnTo>
                  <a:lnTo>
                    <a:pt x="0" y="30"/>
                  </a:lnTo>
                  <a:lnTo>
                    <a:pt x="0" y="0"/>
                  </a:lnTo>
                  <a:lnTo>
                    <a:pt x="2" y="18"/>
                  </a:lnTo>
                  <a:lnTo>
                    <a:pt x="7" y="34"/>
                  </a:lnTo>
                  <a:lnTo>
                    <a:pt x="14" y="48"/>
                  </a:lnTo>
                  <a:lnTo>
                    <a:pt x="21" y="60"/>
                  </a:lnTo>
                  <a:lnTo>
                    <a:pt x="30" y="69"/>
                  </a:lnTo>
                  <a:lnTo>
                    <a:pt x="39" y="76"/>
                  </a:lnTo>
                  <a:lnTo>
                    <a:pt x="51" y="81"/>
                  </a:lnTo>
                  <a:lnTo>
                    <a:pt x="62" y="85"/>
                  </a:lnTo>
                  <a:lnTo>
                    <a:pt x="85" y="88"/>
                  </a:lnTo>
                  <a:lnTo>
                    <a:pt x="106" y="88"/>
                  </a:lnTo>
                  <a:lnTo>
                    <a:pt x="125" y="85"/>
                  </a:lnTo>
                  <a:lnTo>
                    <a:pt x="141" y="83"/>
                  </a:lnTo>
                  <a:lnTo>
                    <a:pt x="143" y="81"/>
                  </a:lnTo>
                  <a:lnTo>
                    <a:pt x="146" y="81"/>
                  </a:lnTo>
                  <a:lnTo>
                    <a:pt x="148" y="81"/>
                  </a:lnTo>
                  <a:lnTo>
                    <a:pt x="150" y="78"/>
                  </a:lnTo>
                  <a:lnTo>
                    <a:pt x="155" y="78"/>
                  </a:lnTo>
                  <a:lnTo>
                    <a:pt x="157" y="76"/>
                  </a:lnTo>
                  <a:lnTo>
                    <a:pt x="159" y="74"/>
                  </a:lnTo>
                  <a:lnTo>
                    <a:pt x="162" y="71"/>
                  </a:lnTo>
                  <a:lnTo>
                    <a:pt x="155" y="95"/>
                  </a:lnTo>
                  <a:lnTo>
                    <a:pt x="146" y="118"/>
                  </a:lnTo>
                  <a:lnTo>
                    <a:pt x="136" y="141"/>
                  </a:lnTo>
                  <a:lnTo>
                    <a:pt x="127" y="164"/>
                  </a:lnTo>
                  <a:lnTo>
                    <a:pt x="118" y="187"/>
                  </a:lnTo>
                  <a:lnTo>
                    <a:pt x="109" y="210"/>
                  </a:lnTo>
                  <a:lnTo>
                    <a:pt x="99" y="233"/>
                  </a:lnTo>
                  <a:lnTo>
                    <a:pt x="90" y="254"/>
                  </a:lnTo>
                  <a:lnTo>
                    <a:pt x="79" y="254"/>
                  </a:lnTo>
                  <a:lnTo>
                    <a:pt x="69" y="254"/>
                  </a:lnTo>
                  <a:lnTo>
                    <a:pt x="60" y="254"/>
                  </a:lnTo>
                  <a:lnTo>
                    <a:pt x="51" y="254"/>
                  </a:lnTo>
                  <a:lnTo>
                    <a:pt x="44" y="254"/>
                  </a:lnTo>
                  <a:lnTo>
                    <a:pt x="35" y="254"/>
                  </a:lnTo>
                  <a:lnTo>
                    <a:pt x="25" y="252"/>
                  </a:lnTo>
                  <a:lnTo>
                    <a:pt x="14" y="252"/>
                  </a:lnTo>
                </a:path>
              </a:pathLst>
            </a:custGeom>
            <a:noFill/>
            <a:ln w="0">
              <a:solidFill>
                <a:srgbClr val="000000"/>
              </a:solidFill>
              <a:prstDash val="solid"/>
              <a:round/>
            </a:ln>
          </p:spPr>
          <p:txBody>
            <a:bodyPr/>
            <a:lstStyle/>
            <a:p>
              <a:endParaRPr lang="en-US"/>
            </a:p>
          </p:txBody>
        </p:sp>
        <p:sp>
          <p:nvSpPr>
            <p:cNvPr id="508034" name="Freeform 130"/>
            <p:cNvSpPr/>
            <p:nvPr/>
          </p:nvSpPr>
          <p:spPr bwMode="auto">
            <a:xfrm>
              <a:off x="2240" y="2230"/>
              <a:ext cx="942" cy="833"/>
            </a:xfrm>
            <a:custGeom>
              <a:avLst/>
              <a:gdLst/>
              <a:ahLst/>
              <a:cxnLst>
                <a:cxn ang="0">
                  <a:pos x="616" y="0"/>
                </a:cxn>
                <a:cxn ang="0">
                  <a:pos x="646" y="0"/>
                </a:cxn>
                <a:cxn ang="0">
                  <a:pos x="678" y="0"/>
                </a:cxn>
                <a:cxn ang="0">
                  <a:pos x="708" y="2"/>
                </a:cxn>
                <a:cxn ang="0">
                  <a:pos x="741" y="4"/>
                </a:cxn>
                <a:cxn ang="0">
                  <a:pos x="771" y="7"/>
                </a:cxn>
                <a:cxn ang="0">
                  <a:pos x="792" y="9"/>
                </a:cxn>
                <a:cxn ang="0">
                  <a:pos x="806" y="9"/>
                </a:cxn>
                <a:cxn ang="0">
                  <a:pos x="817" y="9"/>
                </a:cxn>
                <a:cxn ang="0">
                  <a:pos x="826" y="9"/>
                </a:cxn>
                <a:cxn ang="0">
                  <a:pos x="836" y="9"/>
                </a:cxn>
                <a:cxn ang="0">
                  <a:pos x="843" y="4"/>
                </a:cxn>
                <a:cxn ang="0">
                  <a:pos x="847" y="39"/>
                </a:cxn>
                <a:cxn ang="0">
                  <a:pos x="861" y="71"/>
                </a:cxn>
                <a:cxn ang="0">
                  <a:pos x="893" y="102"/>
                </a:cxn>
                <a:cxn ang="0">
                  <a:pos x="914" y="136"/>
                </a:cxn>
                <a:cxn ang="0">
                  <a:pos x="933" y="157"/>
                </a:cxn>
                <a:cxn ang="0">
                  <a:pos x="937" y="173"/>
                </a:cxn>
                <a:cxn ang="0">
                  <a:pos x="914" y="166"/>
                </a:cxn>
                <a:cxn ang="0">
                  <a:pos x="877" y="164"/>
                </a:cxn>
                <a:cxn ang="0">
                  <a:pos x="810" y="166"/>
                </a:cxn>
                <a:cxn ang="0">
                  <a:pos x="725" y="190"/>
                </a:cxn>
                <a:cxn ang="0">
                  <a:pos x="657" y="229"/>
                </a:cxn>
                <a:cxn ang="0">
                  <a:pos x="590" y="331"/>
                </a:cxn>
                <a:cxn ang="0">
                  <a:pos x="486" y="521"/>
                </a:cxn>
                <a:cxn ang="0">
                  <a:pos x="391" y="669"/>
                </a:cxn>
                <a:cxn ang="0">
                  <a:pos x="327" y="757"/>
                </a:cxn>
                <a:cxn ang="0">
                  <a:pos x="294" y="833"/>
                </a:cxn>
                <a:cxn ang="0">
                  <a:pos x="262" y="782"/>
                </a:cxn>
                <a:cxn ang="0">
                  <a:pos x="215" y="754"/>
                </a:cxn>
                <a:cxn ang="0">
                  <a:pos x="42" y="689"/>
                </a:cxn>
                <a:cxn ang="0">
                  <a:pos x="3" y="620"/>
                </a:cxn>
                <a:cxn ang="0">
                  <a:pos x="10" y="588"/>
                </a:cxn>
                <a:cxn ang="0">
                  <a:pos x="23" y="581"/>
                </a:cxn>
                <a:cxn ang="0">
                  <a:pos x="47" y="527"/>
                </a:cxn>
                <a:cxn ang="0">
                  <a:pos x="77" y="486"/>
                </a:cxn>
                <a:cxn ang="0">
                  <a:pos x="91" y="472"/>
                </a:cxn>
                <a:cxn ang="0">
                  <a:pos x="111" y="470"/>
                </a:cxn>
                <a:cxn ang="0">
                  <a:pos x="111" y="460"/>
                </a:cxn>
                <a:cxn ang="0">
                  <a:pos x="109" y="365"/>
                </a:cxn>
                <a:cxn ang="0">
                  <a:pos x="118" y="354"/>
                </a:cxn>
                <a:cxn ang="0">
                  <a:pos x="134" y="345"/>
                </a:cxn>
                <a:cxn ang="0">
                  <a:pos x="192" y="331"/>
                </a:cxn>
                <a:cxn ang="0">
                  <a:pos x="255" y="342"/>
                </a:cxn>
                <a:cxn ang="0">
                  <a:pos x="250" y="317"/>
                </a:cxn>
                <a:cxn ang="0">
                  <a:pos x="248" y="287"/>
                </a:cxn>
                <a:cxn ang="0">
                  <a:pos x="250" y="277"/>
                </a:cxn>
                <a:cxn ang="0">
                  <a:pos x="280" y="257"/>
                </a:cxn>
                <a:cxn ang="0">
                  <a:pos x="315" y="236"/>
                </a:cxn>
                <a:cxn ang="0">
                  <a:pos x="333" y="180"/>
                </a:cxn>
                <a:cxn ang="0">
                  <a:pos x="373" y="148"/>
                </a:cxn>
                <a:cxn ang="0">
                  <a:pos x="403" y="136"/>
                </a:cxn>
                <a:cxn ang="0">
                  <a:pos x="435" y="122"/>
                </a:cxn>
                <a:cxn ang="0">
                  <a:pos x="465" y="109"/>
                </a:cxn>
                <a:cxn ang="0">
                  <a:pos x="502" y="109"/>
                </a:cxn>
                <a:cxn ang="0">
                  <a:pos x="532" y="85"/>
                </a:cxn>
                <a:cxn ang="0">
                  <a:pos x="549" y="76"/>
                </a:cxn>
              </a:cxnLst>
              <a:rect l="0" t="0" r="r" b="b"/>
              <a:pathLst>
                <a:path w="942" h="833">
                  <a:moveTo>
                    <a:pt x="593" y="4"/>
                  </a:moveTo>
                  <a:lnTo>
                    <a:pt x="600" y="2"/>
                  </a:lnTo>
                  <a:lnTo>
                    <a:pt x="609" y="2"/>
                  </a:lnTo>
                  <a:lnTo>
                    <a:pt x="616" y="0"/>
                  </a:lnTo>
                  <a:lnTo>
                    <a:pt x="623" y="0"/>
                  </a:lnTo>
                  <a:lnTo>
                    <a:pt x="630" y="0"/>
                  </a:lnTo>
                  <a:lnTo>
                    <a:pt x="639" y="0"/>
                  </a:lnTo>
                  <a:lnTo>
                    <a:pt x="646" y="0"/>
                  </a:lnTo>
                  <a:lnTo>
                    <a:pt x="653" y="0"/>
                  </a:lnTo>
                  <a:lnTo>
                    <a:pt x="662" y="0"/>
                  </a:lnTo>
                  <a:lnTo>
                    <a:pt x="669" y="0"/>
                  </a:lnTo>
                  <a:lnTo>
                    <a:pt x="678" y="0"/>
                  </a:lnTo>
                  <a:lnTo>
                    <a:pt x="685" y="0"/>
                  </a:lnTo>
                  <a:lnTo>
                    <a:pt x="692" y="0"/>
                  </a:lnTo>
                  <a:lnTo>
                    <a:pt x="701" y="0"/>
                  </a:lnTo>
                  <a:lnTo>
                    <a:pt x="708" y="2"/>
                  </a:lnTo>
                  <a:lnTo>
                    <a:pt x="718" y="2"/>
                  </a:lnTo>
                  <a:lnTo>
                    <a:pt x="725" y="2"/>
                  </a:lnTo>
                  <a:lnTo>
                    <a:pt x="731" y="2"/>
                  </a:lnTo>
                  <a:lnTo>
                    <a:pt x="741" y="4"/>
                  </a:lnTo>
                  <a:lnTo>
                    <a:pt x="748" y="4"/>
                  </a:lnTo>
                  <a:lnTo>
                    <a:pt x="757" y="4"/>
                  </a:lnTo>
                  <a:lnTo>
                    <a:pt x="764" y="7"/>
                  </a:lnTo>
                  <a:lnTo>
                    <a:pt x="771" y="7"/>
                  </a:lnTo>
                  <a:lnTo>
                    <a:pt x="780" y="7"/>
                  </a:lnTo>
                  <a:lnTo>
                    <a:pt x="782" y="7"/>
                  </a:lnTo>
                  <a:lnTo>
                    <a:pt x="787" y="7"/>
                  </a:lnTo>
                  <a:lnTo>
                    <a:pt x="792" y="9"/>
                  </a:lnTo>
                  <a:lnTo>
                    <a:pt x="794" y="9"/>
                  </a:lnTo>
                  <a:lnTo>
                    <a:pt x="799" y="9"/>
                  </a:lnTo>
                  <a:lnTo>
                    <a:pt x="803" y="9"/>
                  </a:lnTo>
                  <a:lnTo>
                    <a:pt x="806" y="9"/>
                  </a:lnTo>
                  <a:lnTo>
                    <a:pt x="810" y="9"/>
                  </a:lnTo>
                  <a:lnTo>
                    <a:pt x="812" y="9"/>
                  </a:lnTo>
                  <a:lnTo>
                    <a:pt x="815" y="9"/>
                  </a:lnTo>
                  <a:lnTo>
                    <a:pt x="817" y="9"/>
                  </a:lnTo>
                  <a:lnTo>
                    <a:pt x="819" y="9"/>
                  </a:lnTo>
                  <a:lnTo>
                    <a:pt x="822" y="9"/>
                  </a:lnTo>
                  <a:lnTo>
                    <a:pt x="824" y="9"/>
                  </a:lnTo>
                  <a:lnTo>
                    <a:pt x="826" y="9"/>
                  </a:lnTo>
                  <a:lnTo>
                    <a:pt x="829" y="9"/>
                  </a:lnTo>
                  <a:lnTo>
                    <a:pt x="831" y="9"/>
                  </a:lnTo>
                  <a:lnTo>
                    <a:pt x="833" y="9"/>
                  </a:lnTo>
                  <a:lnTo>
                    <a:pt x="836" y="9"/>
                  </a:lnTo>
                  <a:lnTo>
                    <a:pt x="838" y="7"/>
                  </a:lnTo>
                  <a:lnTo>
                    <a:pt x="838" y="4"/>
                  </a:lnTo>
                  <a:lnTo>
                    <a:pt x="840" y="4"/>
                  </a:lnTo>
                  <a:lnTo>
                    <a:pt x="843" y="4"/>
                  </a:lnTo>
                  <a:lnTo>
                    <a:pt x="845" y="9"/>
                  </a:lnTo>
                  <a:lnTo>
                    <a:pt x="847" y="18"/>
                  </a:lnTo>
                  <a:lnTo>
                    <a:pt x="847" y="28"/>
                  </a:lnTo>
                  <a:lnTo>
                    <a:pt x="847" y="39"/>
                  </a:lnTo>
                  <a:lnTo>
                    <a:pt x="847" y="51"/>
                  </a:lnTo>
                  <a:lnTo>
                    <a:pt x="847" y="60"/>
                  </a:lnTo>
                  <a:lnTo>
                    <a:pt x="847" y="69"/>
                  </a:lnTo>
                  <a:lnTo>
                    <a:pt x="861" y="71"/>
                  </a:lnTo>
                  <a:lnTo>
                    <a:pt x="870" y="76"/>
                  </a:lnTo>
                  <a:lnTo>
                    <a:pt x="880" y="83"/>
                  </a:lnTo>
                  <a:lnTo>
                    <a:pt x="887" y="92"/>
                  </a:lnTo>
                  <a:lnTo>
                    <a:pt x="893" y="102"/>
                  </a:lnTo>
                  <a:lnTo>
                    <a:pt x="898" y="111"/>
                  </a:lnTo>
                  <a:lnTo>
                    <a:pt x="903" y="120"/>
                  </a:lnTo>
                  <a:lnTo>
                    <a:pt x="910" y="127"/>
                  </a:lnTo>
                  <a:lnTo>
                    <a:pt x="914" y="136"/>
                  </a:lnTo>
                  <a:lnTo>
                    <a:pt x="919" y="141"/>
                  </a:lnTo>
                  <a:lnTo>
                    <a:pt x="924" y="146"/>
                  </a:lnTo>
                  <a:lnTo>
                    <a:pt x="928" y="153"/>
                  </a:lnTo>
                  <a:lnTo>
                    <a:pt x="933" y="157"/>
                  </a:lnTo>
                  <a:lnTo>
                    <a:pt x="935" y="162"/>
                  </a:lnTo>
                  <a:lnTo>
                    <a:pt x="940" y="169"/>
                  </a:lnTo>
                  <a:lnTo>
                    <a:pt x="942" y="176"/>
                  </a:lnTo>
                  <a:lnTo>
                    <a:pt x="937" y="173"/>
                  </a:lnTo>
                  <a:lnTo>
                    <a:pt x="933" y="171"/>
                  </a:lnTo>
                  <a:lnTo>
                    <a:pt x="926" y="169"/>
                  </a:lnTo>
                  <a:lnTo>
                    <a:pt x="919" y="169"/>
                  </a:lnTo>
                  <a:lnTo>
                    <a:pt x="914" y="166"/>
                  </a:lnTo>
                  <a:lnTo>
                    <a:pt x="907" y="166"/>
                  </a:lnTo>
                  <a:lnTo>
                    <a:pt x="900" y="164"/>
                  </a:lnTo>
                  <a:lnTo>
                    <a:pt x="893" y="164"/>
                  </a:lnTo>
                  <a:lnTo>
                    <a:pt x="877" y="164"/>
                  </a:lnTo>
                  <a:lnTo>
                    <a:pt x="861" y="164"/>
                  </a:lnTo>
                  <a:lnTo>
                    <a:pt x="845" y="164"/>
                  </a:lnTo>
                  <a:lnTo>
                    <a:pt x="829" y="166"/>
                  </a:lnTo>
                  <a:lnTo>
                    <a:pt x="810" y="166"/>
                  </a:lnTo>
                  <a:lnTo>
                    <a:pt x="792" y="171"/>
                  </a:lnTo>
                  <a:lnTo>
                    <a:pt x="773" y="173"/>
                  </a:lnTo>
                  <a:lnTo>
                    <a:pt x="750" y="180"/>
                  </a:lnTo>
                  <a:lnTo>
                    <a:pt x="725" y="190"/>
                  </a:lnTo>
                  <a:lnTo>
                    <a:pt x="704" y="199"/>
                  </a:lnTo>
                  <a:lnTo>
                    <a:pt x="685" y="208"/>
                  </a:lnTo>
                  <a:lnTo>
                    <a:pt x="671" y="217"/>
                  </a:lnTo>
                  <a:lnTo>
                    <a:pt x="657" y="229"/>
                  </a:lnTo>
                  <a:lnTo>
                    <a:pt x="646" y="243"/>
                  </a:lnTo>
                  <a:lnTo>
                    <a:pt x="632" y="261"/>
                  </a:lnTo>
                  <a:lnTo>
                    <a:pt x="616" y="282"/>
                  </a:lnTo>
                  <a:lnTo>
                    <a:pt x="590" y="331"/>
                  </a:lnTo>
                  <a:lnTo>
                    <a:pt x="565" y="379"/>
                  </a:lnTo>
                  <a:lnTo>
                    <a:pt x="539" y="428"/>
                  </a:lnTo>
                  <a:lnTo>
                    <a:pt x="514" y="474"/>
                  </a:lnTo>
                  <a:lnTo>
                    <a:pt x="486" y="521"/>
                  </a:lnTo>
                  <a:lnTo>
                    <a:pt x="461" y="565"/>
                  </a:lnTo>
                  <a:lnTo>
                    <a:pt x="438" y="604"/>
                  </a:lnTo>
                  <a:lnTo>
                    <a:pt x="412" y="639"/>
                  </a:lnTo>
                  <a:lnTo>
                    <a:pt x="391" y="669"/>
                  </a:lnTo>
                  <a:lnTo>
                    <a:pt x="370" y="694"/>
                  </a:lnTo>
                  <a:lnTo>
                    <a:pt x="354" y="715"/>
                  </a:lnTo>
                  <a:lnTo>
                    <a:pt x="338" y="736"/>
                  </a:lnTo>
                  <a:lnTo>
                    <a:pt x="327" y="757"/>
                  </a:lnTo>
                  <a:lnTo>
                    <a:pt x="320" y="777"/>
                  </a:lnTo>
                  <a:lnTo>
                    <a:pt x="315" y="803"/>
                  </a:lnTo>
                  <a:lnTo>
                    <a:pt x="315" y="833"/>
                  </a:lnTo>
                  <a:lnTo>
                    <a:pt x="294" y="833"/>
                  </a:lnTo>
                  <a:lnTo>
                    <a:pt x="287" y="819"/>
                  </a:lnTo>
                  <a:lnTo>
                    <a:pt x="280" y="808"/>
                  </a:lnTo>
                  <a:lnTo>
                    <a:pt x="271" y="794"/>
                  </a:lnTo>
                  <a:lnTo>
                    <a:pt x="262" y="782"/>
                  </a:lnTo>
                  <a:lnTo>
                    <a:pt x="252" y="771"/>
                  </a:lnTo>
                  <a:lnTo>
                    <a:pt x="241" y="761"/>
                  </a:lnTo>
                  <a:lnTo>
                    <a:pt x="229" y="757"/>
                  </a:lnTo>
                  <a:lnTo>
                    <a:pt x="215" y="754"/>
                  </a:lnTo>
                  <a:lnTo>
                    <a:pt x="86" y="738"/>
                  </a:lnTo>
                  <a:lnTo>
                    <a:pt x="72" y="722"/>
                  </a:lnTo>
                  <a:lnTo>
                    <a:pt x="56" y="706"/>
                  </a:lnTo>
                  <a:lnTo>
                    <a:pt x="42" y="689"/>
                  </a:lnTo>
                  <a:lnTo>
                    <a:pt x="28" y="676"/>
                  </a:lnTo>
                  <a:lnTo>
                    <a:pt x="16" y="657"/>
                  </a:lnTo>
                  <a:lnTo>
                    <a:pt x="7" y="641"/>
                  </a:lnTo>
                  <a:lnTo>
                    <a:pt x="3" y="620"/>
                  </a:lnTo>
                  <a:lnTo>
                    <a:pt x="0" y="597"/>
                  </a:lnTo>
                  <a:lnTo>
                    <a:pt x="3" y="595"/>
                  </a:lnTo>
                  <a:lnTo>
                    <a:pt x="5" y="592"/>
                  </a:lnTo>
                  <a:lnTo>
                    <a:pt x="10" y="588"/>
                  </a:lnTo>
                  <a:lnTo>
                    <a:pt x="12" y="585"/>
                  </a:lnTo>
                  <a:lnTo>
                    <a:pt x="14" y="583"/>
                  </a:lnTo>
                  <a:lnTo>
                    <a:pt x="19" y="581"/>
                  </a:lnTo>
                  <a:lnTo>
                    <a:pt x="23" y="581"/>
                  </a:lnTo>
                  <a:lnTo>
                    <a:pt x="26" y="569"/>
                  </a:lnTo>
                  <a:lnTo>
                    <a:pt x="33" y="558"/>
                  </a:lnTo>
                  <a:lnTo>
                    <a:pt x="40" y="544"/>
                  </a:lnTo>
                  <a:lnTo>
                    <a:pt x="47" y="527"/>
                  </a:lnTo>
                  <a:lnTo>
                    <a:pt x="56" y="514"/>
                  </a:lnTo>
                  <a:lnTo>
                    <a:pt x="63" y="502"/>
                  </a:lnTo>
                  <a:lnTo>
                    <a:pt x="70" y="493"/>
                  </a:lnTo>
                  <a:lnTo>
                    <a:pt x="77" y="486"/>
                  </a:lnTo>
                  <a:lnTo>
                    <a:pt x="81" y="481"/>
                  </a:lnTo>
                  <a:lnTo>
                    <a:pt x="84" y="477"/>
                  </a:lnTo>
                  <a:lnTo>
                    <a:pt x="86" y="474"/>
                  </a:lnTo>
                  <a:lnTo>
                    <a:pt x="91" y="472"/>
                  </a:lnTo>
                  <a:lnTo>
                    <a:pt x="93" y="472"/>
                  </a:lnTo>
                  <a:lnTo>
                    <a:pt x="97" y="470"/>
                  </a:lnTo>
                  <a:lnTo>
                    <a:pt x="104" y="470"/>
                  </a:lnTo>
                  <a:lnTo>
                    <a:pt x="111" y="470"/>
                  </a:lnTo>
                  <a:lnTo>
                    <a:pt x="111" y="467"/>
                  </a:lnTo>
                  <a:lnTo>
                    <a:pt x="111" y="465"/>
                  </a:lnTo>
                  <a:lnTo>
                    <a:pt x="111" y="463"/>
                  </a:lnTo>
                  <a:lnTo>
                    <a:pt x="111" y="460"/>
                  </a:lnTo>
                  <a:lnTo>
                    <a:pt x="111" y="458"/>
                  </a:lnTo>
                  <a:lnTo>
                    <a:pt x="111" y="456"/>
                  </a:lnTo>
                  <a:lnTo>
                    <a:pt x="109" y="396"/>
                  </a:lnTo>
                  <a:lnTo>
                    <a:pt x="109" y="365"/>
                  </a:lnTo>
                  <a:lnTo>
                    <a:pt x="109" y="363"/>
                  </a:lnTo>
                  <a:lnTo>
                    <a:pt x="111" y="359"/>
                  </a:lnTo>
                  <a:lnTo>
                    <a:pt x="114" y="356"/>
                  </a:lnTo>
                  <a:lnTo>
                    <a:pt x="118" y="354"/>
                  </a:lnTo>
                  <a:lnTo>
                    <a:pt x="121" y="352"/>
                  </a:lnTo>
                  <a:lnTo>
                    <a:pt x="125" y="349"/>
                  </a:lnTo>
                  <a:lnTo>
                    <a:pt x="130" y="347"/>
                  </a:lnTo>
                  <a:lnTo>
                    <a:pt x="134" y="345"/>
                  </a:lnTo>
                  <a:lnTo>
                    <a:pt x="148" y="335"/>
                  </a:lnTo>
                  <a:lnTo>
                    <a:pt x="162" y="331"/>
                  </a:lnTo>
                  <a:lnTo>
                    <a:pt x="178" y="331"/>
                  </a:lnTo>
                  <a:lnTo>
                    <a:pt x="192" y="331"/>
                  </a:lnTo>
                  <a:lnTo>
                    <a:pt x="206" y="333"/>
                  </a:lnTo>
                  <a:lnTo>
                    <a:pt x="222" y="338"/>
                  </a:lnTo>
                  <a:lnTo>
                    <a:pt x="239" y="340"/>
                  </a:lnTo>
                  <a:lnTo>
                    <a:pt x="255" y="342"/>
                  </a:lnTo>
                  <a:lnTo>
                    <a:pt x="255" y="338"/>
                  </a:lnTo>
                  <a:lnTo>
                    <a:pt x="252" y="331"/>
                  </a:lnTo>
                  <a:lnTo>
                    <a:pt x="252" y="324"/>
                  </a:lnTo>
                  <a:lnTo>
                    <a:pt x="250" y="317"/>
                  </a:lnTo>
                  <a:lnTo>
                    <a:pt x="250" y="310"/>
                  </a:lnTo>
                  <a:lnTo>
                    <a:pt x="248" y="303"/>
                  </a:lnTo>
                  <a:lnTo>
                    <a:pt x="248" y="294"/>
                  </a:lnTo>
                  <a:lnTo>
                    <a:pt x="248" y="287"/>
                  </a:lnTo>
                  <a:lnTo>
                    <a:pt x="248" y="284"/>
                  </a:lnTo>
                  <a:lnTo>
                    <a:pt x="250" y="282"/>
                  </a:lnTo>
                  <a:lnTo>
                    <a:pt x="250" y="280"/>
                  </a:lnTo>
                  <a:lnTo>
                    <a:pt x="250" y="277"/>
                  </a:lnTo>
                  <a:lnTo>
                    <a:pt x="257" y="275"/>
                  </a:lnTo>
                  <a:lnTo>
                    <a:pt x="264" y="271"/>
                  </a:lnTo>
                  <a:lnTo>
                    <a:pt x="273" y="264"/>
                  </a:lnTo>
                  <a:lnTo>
                    <a:pt x="280" y="257"/>
                  </a:lnTo>
                  <a:lnTo>
                    <a:pt x="290" y="250"/>
                  </a:lnTo>
                  <a:lnTo>
                    <a:pt x="299" y="245"/>
                  </a:lnTo>
                  <a:lnTo>
                    <a:pt x="306" y="240"/>
                  </a:lnTo>
                  <a:lnTo>
                    <a:pt x="315" y="236"/>
                  </a:lnTo>
                  <a:lnTo>
                    <a:pt x="320" y="222"/>
                  </a:lnTo>
                  <a:lnTo>
                    <a:pt x="322" y="208"/>
                  </a:lnTo>
                  <a:lnTo>
                    <a:pt x="327" y="194"/>
                  </a:lnTo>
                  <a:lnTo>
                    <a:pt x="333" y="180"/>
                  </a:lnTo>
                  <a:lnTo>
                    <a:pt x="340" y="169"/>
                  </a:lnTo>
                  <a:lnTo>
                    <a:pt x="350" y="159"/>
                  </a:lnTo>
                  <a:lnTo>
                    <a:pt x="361" y="153"/>
                  </a:lnTo>
                  <a:lnTo>
                    <a:pt x="373" y="148"/>
                  </a:lnTo>
                  <a:lnTo>
                    <a:pt x="380" y="146"/>
                  </a:lnTo>
                  <a:lnTo>
                    <a:pt x="389" y="143"/>
                  </a:lnTo>
                  <a:lnTo>
                    <a:pt x="396" y="141"/>
                  </a:lnTo>
                  <a:lnTo>
                    <a:pt x="403" y="136"/>
                  </a:lnTo>
                  <a:lnTo>
                    <a:pt x="412" y="134"/>
                  </a:lnTo>
                  <a:lnTo>
                    <a:pt x="419" y="129"/>
                  </a:lnTo>
                  <a:lnTo>
                    <a:pt x="428" y="125"/>
                  </a:lnTo>
                  <a:lnTo>
                    <a:pt x="435" y="122"/>
                  </a:lnTo>
                  <a:lnTo>
                    <a:pt x="442" y="118"/>
                  </a:lnTo>
                  <a:lnTo>
                    <a:pt x="449" y="115"/>
                  </a:lnTo>
                  <a:lnTo>
                    <a:pt x="458" y="111"/>
                  </a:lnTo>
                  <a:lnTo>
                    <a:pt x="465" y="109"/>
                  </a:lnTo>
                  <a:lnTo>
                    <a:pt x="472" y="109"/>
                  </a:lnTo>
                  <a:lnTo>
                    <a:pt x="482" y="109"/>
                  </a:lnTo>
                  <a:lnTo>
                    <a:pt x="491" y="109"/>
                  </a:lnTo>
                  <a:lnTo>
                    <a:pt x="502" y="109"/>
                  </a:lnTo>
                  <a:lnTo>
                    <a:pt x="512" y="102"/>
                  </a:lnTo>
                  <a:lnTo>
                    <a:pt x="519" y="97"/>
                  </a:lnTo>
                  <a:lnTo>
                    <a:pt x="526" y="90"/>
                  </a:lnTo>
                  <a:lnTo>
                    <a:pt x="532" y="85"/>
                  </a:lnTo>
                  <a:lnTo>
                    <a:pt x="537" y="81"/>
                  </a:lnTo>
                  <a:lnTo>
                    <a:pt x="542" y="76"/>
                  </a:lnTo>
                  <a:lnTo>
                    <a:pt x="546" y="76"/>
                  </a:lnTo>
                  <a:lnTo>
                    <a:pt x="549" y="76"/>
                  </a:lnTo>
                  <a:lnTo>
                    <a:pt x="572" y="41"/>
                  </a:lnTo>
                  <a:lnTo>
                    <a:pt x="593" y="4"/>
                  </a:lnTo>
                </a:path>
              </a:pathLst>
            </a:custGeom>
            <a:noFill/>
            <a:ln w="0">
              <a:solidFill>
                <a:srgbClr val="000000"/>
              </a:solidFill>
              <a:prstDash val="solid"/>
              <a:round/>
            </a:ln>
          </p:spPr>
          <p:txBody>
            <a:bodyPr/>
            <a:lstStyle/>
            <a:p>
              <a:endParaRPr lang="en-US"/>
            </a:p>
          </p:txBody>
        </p:sp>
        <p:sp>
          <p:nvSpPr>
            <p:cNvPr id="508035" name="Freeform 131"/>
            <p:cNvSpPr/>
            <p:nvPr/>
          </p:nvSpPr>
          <p:spPr bwMode="auto">
            <a:xfrm>
              <a:off x="857" y="1061"/>
              <a:ext cx="916" cy="1375"/>
            </a:xfrm>
            <a:custGeom>
              <a:avLst/>
              <a:gdLst/>
              <a:ahLst/>
              <a:cxnLst>
                <a:cxn ang="0">
                  <a:pos x="32" y="724"/>
                </a:cxn>
                <a:cxn ang="0">
                  <a:pos x="4" y="697"/>
                </a:cxn>
                <a:cxn ang="0">
                  <a:pos x="9" y="629"/>
                </a:cxn>
                <a:cxn ang="0">
                  <a:pos x="32" y="572"/>
                </a:cxn>
                <a:cxn ang="0">
                  <a:pos x="46" y="541"/>
                </a:cxn>
                <a:cxn ang="0">
                  <a:pos x="46" y="507"/>
                </a:cxn>
                <a:cxn ang="0">
                  <a:pos x="97" y="430"/>
                </a:cxn>
                <a:cxn ang="0">
                  <a:pos x="148" y="356"/>
                </a:cxn>
                <a:cxn ang="0">
                  <a:pos x="189" y="261"/>
                </a:cxn>
                <a:cxn ang="0">
                  <a:pos x="210" y="210"/>
                </a:cxn>
                <a:cxn ang="0">
                  <a:pos x="238" y="180"/>
                </a:cxn>
                <a:cxn ang="0">
                  <a:pos x="293" y="146"/>
                </a:cxn>
                <a:cxn ang="0">
                  <a:pos x="379" y="104"/>
                </a:cxn>
                <a:cxn ang="0">
                  <a:pos x="439" y="58"/>
                </a:cxn>
                <a:cxn ang="0">
                  <a:pos x="469" y="48"/>
                </a:cxn>
                <a:cxn ang="0">
                  <a:pos x="504" y="7"/>
                </a:cxn>
                <a:cxn ang="0">
                  <a:pos x="640" y="39"/>
                </a:cxn>
                <a:cxn ang="0">
                  <a:pos x="715" y="132"/>
                </a:cxn>
                <a:cxn ang="0">
                  <a:pos x="712" y="180"/>
                </a:cxn>
                <a:cxn ang="0">
                  <a:pos x="761" y="243"/>
                </a:cxn>
                <a:cxn ang="0">
                  <a:pos x="789" y="305"/>
                </a:cxn>
                <a:cxn ang="0">
                  <a:pos x="807" y="398"/>
                </a:cxn>
                <a:cxn ang="0">
                  <a:pos x="796" y="433"/>
                </a:cxn>
                <a:cxn ang="0">
                  <a:pos x="809" y="479"/>
                </a:cxn>
                <a:cxn ang="0">
                  <a:pos x="819" y="516"/>
                </a:cxn>
                <a:cxn ang="0">
                  <a:pos x="819" y="544"/>
                </a:cxn>
                <a:cxn ang="0">
                  <a:pos x="805" y="620"/>
                </a:cxn>
                <a:cxn ang="0">
                  <a:pos x="821" y="690"/>
                </a:cxn>
                <a:cxn ang="0">
                  <a:pos x="835" y="747"/>
                </a:cxn>
                <a:cxn ang="0">
                  <a:pos x="833" y="803"/>
                </a:cxn>
                <a:cxn ang="0">
                  <a:pos x="849" y="870"/>
                </a:cxn>
                <a:cxn ang="0">
                  <a:pos x="863" y="921"/>
                </a:cxn>
                <a:cxn ang="0">
                  <a:pos x="886" y="974"/>
                </a:cxn>
                <a:cxn ang="0">
                  <a:pos x="846" y="1014"/>
                </a:cxn>
                <a:cxn ang="0">
                  <a:pos x="851" y="1062"/>
                </a:cxn>
                <a:cxn ang="0">
                  <a:pos x="877" y="1111"/>
                </a:cxn>
                <a:cxn ang="0">
                  <a:pos x="893" y="1155"/>
                </a:cxn>
                <a:cxn ang="0">
                  <a:pos x="890" y="1183"/>
                </a:cxn>
                <a:cxn ang="0">
                  <a:pos x="902" y="1243"/>
                </a:cxn>
                <a:cxn ang="0">
                  <a:pos x="916" y="1303"/>
                </a:cxn>
                <a:cxn ang="0">
                  <a:pos x="886" y="1338"/>
                </a:cxn>
                <a:cxn ang="0">
                  <a:pos x="775" y="1372"/>
                </a:cxn>
                <a:cxn ang="0">
                  <a:pos x="731" y="1308"/>
                </a:cxn>
                <a:cxn ang="0">
                  <a:pos x="726" y="1287"/>
                </a:cxn>
                <a:cxn ang="0">
                  <a:pos x="668" y="1180"/>
                </a:cxn>
                <a:cxn ang="0">
                  <a:pos x="622" y="1051"/>
                </a:cxn>
                <a:cxn ang="0">
                  <a:pos x="532" y="1025"/>
                </a:cxn>
                <a:cxn ang="0">
                  <a:pos x="462" y="1028"/>
                </a:cxn>
                <a:cxn ang="0">
                  <a:pos x="400" y="1028"/>
                </a:cxn>
                <a:cxn ang="0">
                  <a:pos x="312" y="1058"/>
                </a:cxn>
                <a:cxn ang="0">
                  <a:pos x="259" y="1048"/>
                </a:cxn>
                <a:cxn ang="0">
                  <a:pos x="215" y="1021"/>
                </a:cxn>
                <a:cxn ang="0">
                  <a:pos x="182" y="967"/>
                </a:cxn>
                <a:cxn ang="0">
                  <a:pos x="173" y="912"/>
                </a:cxn>
                <a:cxn ang="0">
                  <a:pos x="157" y="856"/>
                </a:cxn>
                <a:cxn ang="0">
                  <a:pos x="145" y="817"/>
                </a:cxn>
                <a:cxn ang="0">
                  <a:pos x="131" y="798"/>
                </a:cxn>
                <a:cxn ang="0">
                  <a:pos x="111" y="778"/>
                </a:cxn>
                <a:cxn ang="0">
                  <a:pos x="76" y="771"/>
                </a:cxn>
              </a:cxnLst>
              <a:rect l="0" t="0" r="r" b="b"/>
              <a:pathLst>
                <a:path w="916" h="1375">
                  <a:moveTo>
                    <a:pt x="69" y="761"/>
                  </a:moveTo>
                  <a:lnTo>
                    <a:pt x="60" y="752"/>
                  </a:lnTo>
                  <a:lnTo>
                    <a:pt x="53" y="743"/>
                  </a:lnTo>
                  <a:lnTo>
                    <a:pt x="48" y="738"/>
                  </a:lnTo>
                  <a:lnTo>
                    <a:pt x="41" y="734"/>
                  </a:lnTo>
                  <a:lnTo>
                    <a:pt x="37" y="729"/>
                  </a:lnTo>
                  <a:lnTo>
                    <a:pt x="32" y="724"/>
                  </a:lnTo>
                  <a:lnTo>
                    <a:pt x="27" y="720"/>
                  </a:lnTo>
                  <a:lnTo>
                    <a:pt x="23" y="715"/>
                  </a:lnTo>
                  <a:lnTo>
                    <a:pt x="18" y="710"/>
                  </a:lnTo>
                  <a:lnTo>
                    <a:pt x="13" y="706"/>
                  </a:lnTo>
                  <a:lnTo>
                    <a:pt x="11" y="703"/>
                  </a:lnTo>
                  <a:lnTo>
                    <a:pt x="6" y="699"/>
                  </a:lnTo>
                  <a:lnTo>
                    <a:pt x="4" y="697"/>
                  </a:lnTo>
                  <a:lnTo>
                    <a:pt x="2" y="690"/>
                  </a:lnTo>
                  <a:lnTo>
                    <a:pt x="0" y="685"/>
                  </a:lnTo>
                  <a:lnTo>
                    <a:pt x="0" y="676"/>
                  </a:lnTo>
                  <a:lnTo>
                    <a:pt x="0" y="669"/>
                  </a:lnTo>
                  <a:lnTo>
                    <a:pt x="2" y="660"/>
                  </a:lnTo>
                  <a:lnTo>
                    <a:pt x="4" y="646"/>
                  </a:lnTo>
                  <a:lnTo>
                    <a:pt x="9" y="629"/>
                  </a:lnTo>
                  <a:lnTo>
                    <a:pt x="13" y="616"/>
                  </a:lnTo>
                  <a:lnTo>
                    <a:pt x="18" y="604"/>
                  </a:lnTo>
                  <a:lnTo>
                    <a:pt x="23" y="592"/>
                  </a:lnTo>
                  <a:lnTo>
                    <a:pt x="27" y="585"/>
                  </a:lnTo>
                  <a:lnTo>
                    <a:pt x="30" y="581"/>
                  </a:lnTo>
                  <a:lnTo>
                    <a:pt x="32" y="576"/>
                  </a:lnTo>
                  <a:lnTo>
                    <a:pt x="32" y="572"/>
                  </a:lnTo>
                  <a:lnTo>
                    <a:pt x="32" y="567"/>
                  </a:lnTo>
                  <a:lnTo>
                    <a:pt x="32" y="562"/>
                  </a:lnTo>
                  <a:lnTo>
                    <a:pt x="32" y="558"/>
                  </a:lnTo>
                  <a:lnTo>
                    <a:pt x="34" y="555"/>
                  </a:lnTo>
                  <a:lnTo>
                    <a:pt x="39" y="551"/>
                  </a:lnTo>
                  <a:lnTo>
                    <a:pt x="43" y="546"/>
                  </a:lnTo>
                  <a:lnTo>
                    <a:pt x="46" y="541"/>
                  </a:lnTo>
                  <a:lnTo>
                    <a:pt x="46" y="537"/>
                  </a:lnTo>
                  <a:lnTo>
                    <a:pt x="46" y="532"/>
                  </a:lnTo>
                  <a:lnTo>
                    <a:pt x="43" y="528"/>
                  </a:lnTo>
                  <a:lnTo>
                    <a:pt x="41" y="523"/>
                  </a:lnTo>
                  <a:lnTo>
                    <a:pt x="41" y="518"/>
                  </a:lnTo>
                  <a:lnTo>
                    <a:pt x="43" y="514"/>
                  </a:lnTo>
                  <a:lnTo>
                    <a:pt x="46" y="507"/>
                  </a:lnTo>
                  <a:lnTo>
                    <a:pt x="50" y="502"/>
                  </a:lnTo>
                  <a:lnTo>
                    <a:pt x="55" y="497"/>
                  </a:lnTo>
                  <a:lnTo>
                    <a:pt x="62" y="493"/>
                  </a:lnTo>
                  <a:lnTo>
                    <a:pt x="69" y="486"/>
                  </a:lnTo>
                  <a:lnTo>
                    <a:pt x="76" y="474"/>
                  </a:lnTo>
                  <a:lnTo>
                    <a:pt x="85" y="458"/>
                  </a:lnTo>
                  <a:lnTo>
                    <a:pt x="97" y="430"/>
                  </a:lnTo>
                  <a:lnTo>
                    <a:pt x="101" y="421"/>
                  </a:lnTo>
                  <a:lnTo>
                    <a:pt x="106" y="412"/>
                  </a:lnTo>
                  <a:lnTo>
                    <a:pt x="113" y="400"/>
                  </a:lnTo>
                  <a:lnTo>
                    <a:pt x="120" y="389"/>
                  </a:lnTo>
                  <a:lnTo>
                    <a:pt x="127" y="377"/>
                  </a:lnTo>
                  <a:lnTo>
                    <a:pt x="136" y="366"/>
                  </a:lnTo>
                  <a:lnTo>
                    <a:pt x="148" y="356"/>
                  </a:lnTo>
                  <a:lnTo>
                    <a:pt x="157" y="349"/>
                  </a:lnTo>
                  <a:lnTo>
                    <a:pt x="159" y="335"/>
                  </a:lnTo>
                  <a:lnTo>
                    <a:pt x="164" y="319"/>
                  </a:lnTo>
                  <a:lnTo>
                    <a:pt x="168" y="305"/>
                  </a:lnTo>
                  <a:lnTo>
                    <a:pt x="175" y="291"/>
                  </a:lnTo>
                  <a:lnTo>
                    <a:pt x="182" y="278"/>
                  </a:lnTo>
                  <a:lnTo>
                    <a:pt x="189" y="261"/>
                  </a:lnTo>
                  <a:lnTo>
                    <a:pt x="194" y="248"/>
                  </a:lnTo>
                  <a:lnTo>
                    <a:pt x="199" y="231"/>
                  </a:lnTo>
                  <a:lnTo>
                    <a:pt x="203" y="227"/>
                  </a:lnTo>
                  <a:lnTo>
                    <a:pt x="208" y="220"/>
                  </a:lnTo>
                  <a:lnTo>
                    <a:pt x="208" y="217"/>
                  </a:lnTo>
                  <a:lnTo>
                    <a:pt x="210" y="213"/>
                  </a:lnTo>
                  <a:lnTo>
                    <a:pt x="210" y="210"/>
                  </a:lnTo>
                  <a:lnTo>
                    <a:pt x="210" y="206"/>
                  </a:lnTo>
                  <a:lnTo>
                    <a:pt x="212" y="204"/>
                  </a:lnTo>
                  <a:lnTo>
                    <a:pt x="217" y="199"/>
                  </a:lnTo>
                  <a:lnTo>
                    <a:pt x="222" y="194"/>
                  </a:lnTo>
                  <a:lnTo>
                    <a:pt x="226" y="190"/>
                  </a:lnTo>
                  <a:lnTo>
                    <a:pt x="233" y="185"/>
                  </a:lnTo>
                  <a:lnTo>
                    <a:pt x="238" y="180"/>
                  </a:lnTo>
                  <a:lnTo>
                    <a:pt x="242" y="176"/>
                  </a:lnTo>
                  <a:lnTo>
                    <a:pt x="249" y="171"/>
                  </a:lnTo>
                  <a:lnTo>
                    <a:pt x="254" y="167"/>
                  </a:lnTo>
                  <a:lnTo>
                    <a:pt x="259" y="164"/>
                  </a:lnTo>
                  <a:lnTo>
                    <a:pt x="268" y="157"/>
                  </a:lnTo>
                  <a:lnTo>
                    <a:pt x="280" y="153"/>
                  </a:lnTo>
                  <a:lnTo>
                    <a:pt x="293" y="146"/>
                  </a:lnTo>
                  <a:lnTo>
                    <a:pt x="307" y="139"/>
                  </a:lnTo>
                  <a:lnTo>
                    <a:pt x="321" y="132"/>
                  </a:lnTo>
                  <a:lnTo>
                    <a:pt x="335" y="127"/>
                  </a:lnTo>
                  <a:lnTo>
                    <a:pt x="347" y="120"/>
                  </a:lnTo>
                  <a:lnTo>
                    <a:pt x="358" y="113"/>
                  </a:lnTo>
                  <a:lnTo>
                    <a:pt x="367" y="109"/>
                  </a:lnTo>
                  <a:lnTo>
                    <a:pt x="379" y="104"/>
                  </a:lnTo>
                  <a:lnTo>
                    <a:pt x="388" y="97"/>
                  </a:lnTo>
                  <a:lnTo>
                    <a:pt x="398" y="92"/>
                  </a:lnTo>
                  <a:lnTo>
                    <a:pt x="407" y="85"/>
                  </a:lnTo>
                  <a:lnTo>
                    <a:pt x="416" y="79"/>
                  </a:lnTo>
                  <a:lnTo>
                    <a:pt x="425" y="72"/>
                  </a:lnTo>
                  <a:lnTo>
                    <a:pt x="435" y="62"/>
                  </a:lnTo>
                  <a:lnTo>
                    <a:pt x="439" y="58"/>
                  </a:lnTo>
                  <a:lnTo>
                    <a:pt x="444" y="55"/>
                  </a:lnTo>
                  <a:lnTo>
                    <a:pt x="448" y="55"/>
                  </a:lnTo>
                  <a:lnTo>
                    <a:pt x="453" y="53"/>
                  </a:lnTo>
                  <a:lnTo>
                    <a:pt x="458" y="53"/>
                  </a:lnTo>
                  <a:lnTo>
                    <a:pt x="462" y="53"/>
                  </a:lnTo>
                  <a:lnTo>
                    <a:pt x="465" y="51"/>
                  </a:lnTo>
                  <a:lnTo>
                    <a:pt x="469" y="48"/>
                  </a:lnTo>
                  <a:lnTo>
                    <a:pt x="472" y="44"/>
                  </a:lnTo>
                  <a:lnTo>
                    <a:pt x="476" y="37"/>
                  </a:lnTo>
                  <a:lnTo>
                    <a:pt x="481" y="32"/>
                  </a:lnTo>
                  <a:lnTo>
                    <a:pt x="488" y="25"/>
                  </a:lnTo>
                  <a:lnTo>
                    <a:pt x="492" y="18"/>
                  </a:lnTo>
                  <a:lnTo>
                    <a:pt x="499" y="14"/>
                  </a:lnTo>
                  <a:lnTo>
                    <a:pt x="504" y="7"/>
                  </a:lnTo>
                  <a:lnTo>
                    <a:pt x="509" y="0"/>
                  </a:lnTo>
                  <a:lnTo>
                    <a:pt x="511" y="0"/>
                  </a:lnTo>
                  <a:lnTo>
                    <a:pt x="513" y="0"/>
                  </a:lnTo>
                  <a:lnTo>
                    <a:pt x="541" y="2"/>
                  </a:lnTo>
                  <a:lnTo>
                    <a:pt x="573" y="9"/>
                  </a:lnTo>
                  <a:lnTo>
                    <a:pt x="606" y="23"/>
                  </a:lnTo>
                  <a:lnTo>
                    <a:pt x="640" y="39"/>
                  </a:lnTo>
                  <a:lnTo>
                    <a:pt x="654" y="48"/>
                  </a:lnTo>
                  <a:lnTo>
                    <a:pt x="671" y="60"/>
                  </a:lnTo>
                  <a:lnTo>
                    <a:pt x="682" y="72"/>
                  </a:lnTo>
                  <a:lnTo>
                    <a:pt x="694" y="85"/>
                  </a:lnTo>
                  <a:lnTo>
                    <a:pt x="703" y="99"/>
                  </a:lnTo>
                  <a:lnTo>
                    <a:pt x="710" y="116"/>
                  </a:lnTo>
                  <a:lnTo>
                    <a:pt x="715" y="132"/>
                  </a:lnTo>
                  <a:lnTo>
                    <a:pt x="717" y="150"/>
                  </a:lnTo>
                  <a:lnTo>
                    <a:pt x="717" y="155"/>
                  </a:lnTo>
                  <a:lnTo>
                    <a:pt x="717" y="157"/>
                  </a:lnTo>
                  <a:lnTo>
                    <a:pt x="717" y="164"/>
                  </a:lnTo>
                  <a:lnTo>
                    <a:pt x="717" y="169"/>
                  </a:lnTo>
                  <a:lnTo>
                    <a:pt x="715" y="173"/>
                  </a:lnTo>
                  <a:lnTo>
                    <a:pt x="712" y="180"/>
                  </a:lnTo>
                  <a:lnTo>
                    <a:pt x="710" y="187"/>
                  </a:lnTo>
                  <a:lnTo>
                    <a:pt x="710" y="192"/>
                  </a:lnTo>
                  <a:lnTo>
                    <a:pt x="721" y="210"/>
                  </a:lnTo>
                  <a:lnTo>
                    <a:pt x="735" y="222"/>
                  </a:lnTo>
                  <a:lnTo>
                    <a:pt x="745" y="231"/>
                  </a:lnTo>
                  <a:lnTo>
                    <a:pt x="754" y="238"/>
                  </a:lnTo>
                  <a:lnTo>
                    <a:pt x="761" y="243"/>
                  </a:lnTo>
                  <a:lnTo>
                    <a:pt x="765" y="252"/>
                  </a:lnTo>
                  <a:lnTo>
                    <a:pt x="770" y="264"/>
                  </a:lnTo>
                  <a:lnTo>
                    <a:pt x="775" y="278"/>
                  </a:lnTo>
                  <a:lnTo>
                    <a:pt x="775" y="287"/>
                  </a:lnTo>
                  <a:lnTo>
                    <a:pt x="777" y="294"/>
                  </a:lnTo>
                  <a:lnTo>
                    <a:pt x="782" y="298"/>
                  </a:lnTo>
                  <a:lnTo>
                    <a:pt x="789" y="305"/>
                  </a:lnTo>
                  <a:lnTo>
                    <a:pt x="793" y="312"/>
                  </a:lnTo>
                  <a:lnTo>
                    <a:pt x="798" y="319"/>
                  </a:lnTo>
                  <a:lnTo>
                    <a:pt x="802" y="333"/>
                  </a:lnTo>
                  <a:lnTo>
                    <a:pt x="805" y="349"/>
                  </a:lnTo>
                  <a:lnTo>
                    <a:pt x="807" y="370"/>
                  </a:lnTo>
                  <a:lnTo>
                    <a:pt x="807" y="386"/>
                  </a:lnTo>
                  <a:lnTo>
                    <a:pt x="807" y="398"/>
                  </a:lnTo>
                  <a:lnTo>
                    <a:pt x="805" y="407"/>
                  </a:lnTo>
                  <a:lnTo>
                    <a:pt x="805" y="414"/>
                  </a:lnTo>
                  <a:lnTo>
                    <a:pt x="802" y="419"/>
                  </a:lnTo>
                  <a:lnTo>
                    <a:pt x="800" y="423"/>
                  </a:lnTo>
                  <a:lnTo>
                    <a:pt x="798" y="423"/>
                  </a:lnTo>
                  <a:lnTo>
                    <a:pt x="796" y="428"/>
                  </a:lnTo>
                  <a:lnTo>
                    <a:pt x="796" y="433"/>
                  </a:lnTo>
                  <a:lnTo>
                    <a:pt x="796" y="440"/>
                  </a:lnTo>
                  <a:lnTo>
                    <a:pt x="798" y="449"/>
                  </a:lnTo>
                  <a:lnTo>
                    <a:pt x="798" y="458"/>
                  </a:lnTo>
                  <a:lnTo>
                    <a:pt x="800" y="465"/>
                  </a:lnTo>
                  <a:lnTo>
                    <a:pt x="805" y="472"/>
                  </a:lnTo>
                  <a:lnTo>
                    <a:pt x="807" y="477"/>
                  </a:lnTo>
                  <a:lnTo>
                    <a:pt x="809" y="479"/>
                  </a:lnTo>
                  <a:lnTo>
                    <a:pt x="812" y="484"/>
                  </a:lnTo>
                  <a:lnTo>
                    <a:pt x="814" y="488"/>
                  </a:lnTo>
                  <a:lnTo>
                    <a:pt x="816" y="493"/>
                  </a:lnTo>
                  <a:lnTo>
                    <a:pt x="816" y="497"/>
                  </a:lnTo>
                  <a:lnTo>
                    <a:pt x="819" y="504"/>
                  </a:lnTo>
                  <a:lnTo>
                    <a:pt x="819" y="511"/>
                  </a:lnTo>
                  <a:lnTo>
                    <a:pt x="819" y="516"/>
                  </a:lnTo>
                  <a:lnTo>
                    <a:pt x="819" y="521"/>
                  </a:lnTo>
                  <a:lnTo>
                    <a:pt x="819" y="525"/>
                  </a:lnTo>
                  <a:lnTo>
                    <a:pt x="819" y="528"/>
                  </a:lnTo>
                  <a:lnTo>
                    <a:pt x="819" y="532"/>
                  </a:lnTo>
                  <a:lnTo>
                    <a:pt x="819" y="535"/>
                  </a:lnTo>
                  <a:lnTo>
                    <a:pt x="819" y="539"/>
                  </a:lnTo>
                  <a:lnTo>
                    <a:pt x="819" y="544"/>
                  </a:lnTo>
                  <a:lnTo>
                    <a:pt x="819" y="546"/>
                  </a:lnTo>
                  <a:lnTo>
                    <a:pt x="816" y="555"/>
                  </a:lnTo>
                  <a:lnTo>
                    <a:pt x="814" y="565"/>
                  </a:lnTo>
                  <a:lnTo>
                    <a:pt x="814" y="579"/>
                  </a:lnTo>
                  <a:lnTo>
                    <a:pt x="812" y="592"/>
                  </a:lnTo>
                  <a:lnTo>
                    <a:pt x="809" y="606"/>
                  </a:lnTo>
                  <a:lnTo>
                    <a:pt x="805" y="620"/>
                  </a:lnTo>
                  <a:lnTo>
                    <a:pt x="802" y="634"/>
                  </a:lnTo>
                  <a:lnTo>
                    <a:pt x="800" y="646"/>
                  </a:lnTo>
                  <a:lnTo>
                    <a:pt x="802" y="653"/>
                  </a:lnTo>
                  <a:lnTo>
                    <a:pt x="807" y="662"/>
                  </a:lnTo>
                  <a:lnTo>
                    <a:pt x="812" y="671"/>
                  </a:lnTo>
                  <a:lnTo>
                    <a:pt x="816" y="680"/>
                  </a:lnTo>
                  <a:lnTo>
                    <a:pt x="821" y="690"/>
                  </a:lnTo>
                  <a:lnTo>
                    <a:pt x="826" y="701"/>
                  </a:lnTo>
                  <a:lnTo>
                    <a:pt x="830" y="710"/>
                  </a:lnTo>
                  <a:lnTo>
                    <a:pt x="833" y="720"/>
                  </a:lnTo>
                  <a:lnTo>
                    <a:pt x="833" y="729"/>
                  </a:lnTo>
                  <a:lnTo>
                    <a:pt x="835" y="736"/>
                  </a:lnTo>
                  <a:lnTo>
                    <a:pt x="835" y="743"/>
                  </a:lnTo>
                  <a:lnTo>
                    <a:pt x="835" y="747"/>
                  </a:lnTo>
                  <a:lnTo>
                    <a:pt x="835" y="752"/>
                  </a:lnTo>
                  <a:lnTo>
                    <a:pt x="833" y="759"/>
                  </a:lnTo>
                  <a:lnTo>
                    <a:pt x="828" y="766"/>
                  </a:lnTo>
                  <a:lnTo>
                    <a:pt x="823" y="773"/>
                  </a:lnTo>
                  <a:lnTo>
                    <a:pt x="828" y="780"/>
                  </a:lnTo>
                  <a:lnTo>
                    <a:pt x="830" y="791"/>
                  </a:lnTo>
                  <a:lnTo>
                    <a:pt x="833" y="803"/>
                  </a:lnTo>
                  <a:lnTo>
                    <a:pt x="837" y="815"/>
                  </a:lnTo>
                  <a:lnTo>
                    <a:pt x="839" y="826"/>
                  </a:lnTo>
                  <a:lnTo>
                    <a:pt x="842" y="838"/>
                  </a:lnTo>
                  <a:lnTo>
                    <a:pt x="842" y="849"/>
                  </a:lnTo>
                  <a:lnTo>
                    <a:pt x="839" y="856"/>
                  </a:lnTo>
                  <a:lnTo>
                    <a:pt x="846" y="863"/>
                  </a:lnTo>
                  <a:lnTo>
                    <a:pt x="849" y="870"/>
                  </a:lnTo>
                  <a:lnTo>
                    <a:pt x="853" y="877"/>
                  </a:lnTo>
                  <a:lnTo>
                    <a:pt x="856" y="884"/>
                  </a:lnTo>
                  <a:lnTo>
                    <a:pt x="856" y="889"/>
                  </a:lnTo>
                  <a:lnTo>
                    <a:pt x="858" y="898"/>
                  </a:lnTo>
                  <a:lnTo>
                    <a:pt x="858" y="907"/>
                  </a:lnTo>
                  <a:lnTo>
                    <a:pt x="858" y="916"/>
                  </a:lnTo>
                  <a:lnTo>
                    <a:pt x="863" y="921"/>
                  </a:lnTo>
                  <a:lnTo>
                    <a:pt x="865" y="930"/>
                  </a:lnTo>
                  <a:lnTo>
                    <a:pt x="870" y="937"/>
                  </a:lnTo>
                  <a:lnTo>
                    <a:pt x="874" y="947"/>
                  </a:lnTo>
                  <a:lnTo>
                    <a:pt x="877" y="953"/>
                  </a:lnTo>
                  <a:lnTo>
                    <a:pt x="881" y="963"/>
                  </a:lnTo>
                  <a:lnTo>
                    <a:pt x="883" y="970"/>
                  </a:lnTo>
                  <a:lnTo>
                    <a:pt x="886" y="974"/>
                  </a:lnTo>
                  <a:lnTo>
                    <a:pt x="883" y="979"/>
                  </a:lnTo>
                  <a:lnTo>
                    <a:pt x="881" y="986"/>
                  </a:lnTo>
                  <a:lnTo>
                    <a:pt x="877" y="991"/>
                  </a:lnTo>
                  <a:lnTo>
                    <a:pt x="870" y="997"/>
                  </a:lnTo>
                  <a:lnTo>
                    <a:pt x="863" y="1004"/>
                  </a:lnTo>
                  <a:lnTo>
                    <a:pt x="856" y="1009"/>
                  </a:lnTo>
                  <a:lnTo>
                    <a:pt x="846" y="1014"/>
                  </a:lnTo>
                  <a:lnTo>
                    <a:pt x="837" y="1014"/>
                  </a:lnTo>
                  <a:lnTo>
                    <a:pt x="837" y="1021"/>
                  </a:lnTo>
                  <a:lnTo>
                    <a:pt x="839" y="1028"/>
                  </a:lnTo>
                  <a:lnTo>
                    <a:pt x="842" y="1037"/>
                  </a:lnTo>
                  <a:lnTo>
                    <a:pt x="844" y="1046"/>
                  </a:lnTo>
                  <a:lnTo>
                    <a:pt x="849" y="1053"/>
                  </a:lnTo>
                  <a:lnTo>
                    <a:pt x="851" y="1062"/>
                  </a:lnTo>
                  <a:lnTo>
                    <a:pt x="853" y="1072"/>
                  </a:lnTo>
                  <a:lnTo>
                    <a:pt x="853" y="1081"/>
                  </a:lnTo>
                  <a:lnTo>
                    <a:pt x="860" y="1085"/>
                  </a:lnTo>
                  <a:lnTo>
                    <a:pt x="865" y="1092"/>
                  </a:lnTo>
                  <a:lnTo>
                    <a:pt x="870" y="1097"/>
                  </a:lnTo>
                  <a:lnTo>
                    <a:pt x="872" y="1104"/>
                  </a:lnTo>
                  <a:lnTo>
                    <a:pt x="877" y="1111"/>
                  </a:lnTo>
                  <a:lnTo>
                    <a:pt x="879" y="1118"/>
                  </a:lnTo>
                  <a:lnTo>
                    <a:pt x="883" y="1125"/>
                  </a:lnTo>
                  <a:lnTo>
                    <a:pt x="888" y="1132"/>
                  </a:lnTo>
                  <a:lnTo>
                    <a:pt x="888" y="1136"/>
                  </a:lnTo>
                  <a:lnTo>
                    <a:pt x="890" y="1143"/>
                  </a:lnTo>
                  <a:lnTo>
                    <a:pt x="890" y="1150"/>
                  </a:lnTo>
                  <a:lnTo>
                    <a:pt x="893" y="1155"/>
                  </a:lnTo>
                  <a:lnTo>
                    <a:pt x="893" y="1159"/>
                  </a:lnTo>
                  <a:lnTo>
                    <a:pt x="893" y="1166"/>
                  </a:lnTo>
                  <a:lnTo>
                    <a:pt x="895" y="1171"/>
                  </a:lnTo>
                  <a:lnTo>
                    <a:pt x="893" y="1176"/>
                  </a:lnTo>
                  <a:lnTo>
                    <a:pt x="893" y="1178"/>
                  </a:lnTo>
                  <a:lnTo>
                    <a:pt x="893" y="1180"/>
                  </a:lnTo>
                  <a:lnTo>
                    <a:pt x="890" y="1183"/>
                  </a:lnTo>
                  <a:lnTo>
                    <a:pt x="888" y="1185"/>
                  </a:lnTo>
                  <a:lnTo>
                    <a:pt x="888" y="1187"/>
                  </a:lnTo>
                  <a:lnTo>
                    <a:pt x="886" y="1190"/>
                  </a:lnTo>
                  <a:lnTo>
                    <a:pt x="890" y="1201"/>
                  </a:lnTo>
                  <a:lnTo>
                    <a:pt x="893" y="1215"/>
                  </a:lnTo>
                  <a:lnTo>
                    <a:pt x="897" y="1229"/>
                  </a:lnTo>
                  <a:lnTo>
                    <a:pt x="902" y="1243"/>
                  </a:lnTo>
                  <a:lnTo>
                    <a:pt x="904" y="1257"/>
                  </a:lnTo>
                  <a:lnTo>
                    <a:pt x="909" y="1271"/>
                  </a:lnTo>
                  <a:lnTo>
                    <a:pt x="914" y="1284"/>
                  </a:lnTo>
                  <a:lnTo>
                    <a:pt x="916" y="1296"/>
                  </a:lnTo>
                  <a:lnTo>
                    <a:pt x="916" y="1298"/>
                  </a:lnTo>
                  <a:lnTo>
                    <a:pt x="916" y="1301"/>
                  </a:lnTo>
                  <a:lnTo>
                    <a:pt x="916" y="1303"/>
                  </a:lnTo>
                  <a:lnTo>
                    <a:pt x="916" y="1305"/>
                  </a:lnTo>
                  <a:lnTo>
                    <a:pt x="914" y="1308"/>
                  </a:lnTo>
                  <a:lnTo>
                    <a:pt x="914" y="1310"/>
                  </a:lnTo>
                  <a:lnTo>
                    <a:pt x="911" y="1312"/>
                  </a:lnTo>
                  <a:lnTo>
                    <a:pt x="911" y="1315"/>
                  </a:lnTo>
                  <a:lnTo>
                    <a:pt x="900" y="1326"/>
                  </a:lnTo>
                  <a:lnTo>
                    <a:pt x="886" y="1338"/>
                  </a:lnTo>
                  <a:lnTo>
                    <a:pt x="870" y="1349"/>
                  </a:lnTo>
                  <a:lnTo>
                    <a:pt x="853" y="1359"/>
                  </a:lnTo>
                  <a:lnTo>
                    <a:pt x="835" y="1365"/>
                  </a:lnTo>
                  <a:lnTo>
                    <a:pt x="816" y="1372"/>
                  </a:lnTo>
                  <a:lnTo>
                    <a:pt x="796" y="1375"/>
                  </a:lnTo>
                  <a:lnTo>
                    <a:pt x="777" y="1375"/>
                  </a:lnTo>
                  <a:lnTo>
                    <a:pt x="775" y="1372"/>
                  </a:lnTo>
                  <a:lnTo>
                    <a:pt x="770" y="1365"/>
                  </a:lnTo>
                  <a:lnTo>
                    <a:pt x="763" y="1356"/>
                  </a:lnTo>
                  <a:lnTo>
                    <a:pt x="756" y="1347"/>
                  </a:lnTo>
                  <a:lnTo>
                    <a:pt x="749" y="1335"/>
                  </a:lnTo>
                  <a:lnTo>
                    <a:pt x="742" y="1326"/>
                  </a:lnTo>
                  <a:lnTo>
                    <a:pt x="735" y="1315"/>
                  </a:lnTo>
                  <a:lnTo>
                    <a:pt x="731" y="1308"/>
                  </a:lnTo>
                  <a:lnTo>
                    <a:pt x="726" y="1301"/>
                  </a:lnTo>
                  <a:lnTo>
                    <a:pt x="724" y="1296"/>
                  </a:lnTo>
                  <a:lnTo>
                    <a:pt x="724" y="1294"/>
                  </a:lnTo>
                  <a:lnTo>
                    <a:pt x="724" y="1291"/>
                  </a:lnTo>
                  <a:lnTo>
                    <a:pt x="724" y="1289"/>
                  </a:lnTo>
                  <a:lnTo>
                    <a:pt x="726" y="1289"/>
                  </a:lnTo>
                  <a:lnTo>
                    <a:pt x="726" y="1287"/>
                  </a:lnTo>
                  <a:lnTo>
                    <a:pt x="728" y="1284"/>
                  </a:lnTo>
                  <a:lnTo>
                    <a:pt x="717" y="1271"/>
                  </a:lnTo>
                  <a:lnTo>
                    <a:pt x="708" y="1254"/>
                  </a:lnTo>
                  <a:lnTo>
                    <a:pt x="696" y="1236"/>
                  </a:lnTo>
                  <a:lnTo>
                    <a:pt x="687" y="1217"/>
                  </a:lnTo>
                  <a:lnTo>
                    <a:pt x="678" y="1199"/>
                  </a:lnTo>
                  <a:lnTo>
                    <a:pt x="668" y="1180"/>
                  </a:lnTo>
                  <a:lnTo>
                    <a:pt x="661" y="1162"/>
                  </a:lnTo>
                  <a:lnTo>
                    <a:pt x="657" y="1146"/>
                  </a:lnTo>
                  <a:lnTo>
                    <a:pt x="650" y="1132"/>
                  </a:lnTo>
                  <a:lnTo>
                    <a:pt x="645" y="1113"/>
                  </a:lnTo>
                  <a:lnTo>
                    <a:pt x="638" y="1092"/>
                  </a:lnTo>
                  <a:lnTo>
                    <a:pt x="629" y="1072"/>
                  </a:lnTo>
                  <a:lnTo>
                    <a:pt x="622" y="1051"/>
                  </a:lnTo>
                  <a:lnTo>
                    <a:pt x="613" y="1032"/>
                  </a:lnTo>
                  <a:lnTo>
                    <a:pt x="603" y="1014"/>
                  </a:lnTo>
                  <a:lnTo>
                    <a:pt x="597" y="1002"/>
                  </a:lnTo>
                  <a:lnTo>
                    <a:pt x="578" y="1007"/>
                  </a:lnTo>
                  <a:lnTo>
                    <a:pt x="562" y="1014"/>
                  </a:lnTo>
                  <a:lnTo>
                    <a:pt x="546" y="1021"/>
                  </a:lnTo>
                  <a:lnTo>
                    <a:pt x="532" y="1025"/>
                  </a:lnTo>
                  <a:lnTo>
                    <a:pt x="520" y="1032"/>
                  </a:lnTo>
                  <a:lnTo>
                    <a:pt x="509" y="1034"/>
                  </a:lnTo>
                  <a:lnTo>
                    <a:pt x="499" y="1037"/>
                  </a:lnTo>
                  <a:lnTo>
                    <a:pt x="488" y="1037"/>
                  </a:lnTo>
                  <a:lnTo>
                    <a:pt x="479" y="1032"/>
                  </a:lnTo>
                  <a:lnTo>
                    <a:pt x="469" y="1030"/>
                  </a:lnTo>
                  <a:lnTo>
                    <a:pt x="462" y="1028"/>
                  </a:lnTo>
                  <a:lnTo>
                    <a:pt x="453" y="1023"/>
                  </a:lnTo>
                  <a:lnTo>
                    <a:pt x="448" y="1021"/>
                  </a:lnTo>
                  <a:lnTo>
                    <a:pt x="441" y="1018"/>
                  </a:lnTo>
                  <a:lnTo>
                    <a:pt x="432" y="1014"/>
                  </a:lnTo>
                  <a:lnTo>
                    <a:pt x="425" y="1007"/>
                  </a:lnTo>
                  <a:lnTo>
                    <a:pt x="411" y="1018"/>
                  </a:lnTo>
                  <a:lnTo>
                    <a:pt x="400" y="1028"/>
                  </a:lnTo>
                  <a:lnTo>
                    <a:pt x="391" y="1034"/>
                  </a:lnTo>
                  <a:lnTo>
                    <a:pt x="379" y="1041"/>
                  </a:lnTo>
                  <a:lnTo>
                    <a:pt x="367" y="1048"/>
                  </a:lnTo>
                  <a:lnTo>
                    <a:pt x="354" y="1053"/>
                  </a:lnTo>
                  <a:lnTo>
                    <a:pt x="340" y="1058"/>
                  </a:lnTo>
                  <a:lnTo>
                    <a:pt x="321" y="1060"/>
                  </a:lnTo>
                  <a:lnTo>
                    <a:pt x="312" y="1058"/>
                  </a:lnTo>
                  <a:lnTo>
                    <a:pt x="305" y="1058"/>
                  </a:lnTo>
                  <a:lnTo>
                    <a:pt x="296" y="1055"/>
                  </a:lnTo>
                  <a:lnTo>
                    <a:pt x="289" y="1055"/>
                  </a:lnTo>
                  <a:lnTo>
                    <a:pt x="282" y="1053"/>
                  </a:lnTo>
                  <a:lnTo>
                    <a:pt x="275" y="1051"/>
                  </a:lnTo>
                  <a:lnTo>
                    <a:pt x="266" y="1048"/>
                  </a:lnTo>
                  <a:lnTo>
                    <a:pt x="259" y="1048"/>
                  </a:lnTo>
                  <a:lnTo>
                    <a:pt x="254" y="1046"/>
                  </a:lnTo>
                  <a:lnTo>
                    <a:pt x="247" y="1044"/>
                  </a:lnTo>
                  <a:lnTo>
                    <a:pt x="240" y="1041"/>
                  </a:lnTo>
                  <a:lnTo>
                    <a:pt x="233" y="1039"/>
                  </a:lnTo>
                  <a:lnTo>
                    <a:pt x="226" y="1034"/>
                  </a:lnTo>
                  <a:lnTo>
                    <a:pt x="222" y="1028"/>
                  </a:lnTo>
                  <a:lnTo>
                    <a:pt x="215" y="1021"/>
                  </a:lnTo>
                  <a:lnTo>
                    <a:pt x="210" y="1011"/>
                  </a:lnTo>
                  <a:lnTo>
                    <a:pt x="205" y="1002"/>
                  </a:lnTo>
                  <a:lnTo>
                    <a:pt x="199" y="993"/>
                  </a:lnTo>
                  <a:lnTo>
                    <a:pt x="194" y="986"/>
                  </a:lnTo>
                  <a:lnTo>
                    <a:pt x="189" y="979"/>
                  </a:lnTo>
                  <a:lnTo>
                    <a:pt x="185" y="972"/>
                  </a:lnTo>
                  <a:lnTo>
                    <a:pt x="182" y="967"/>
                  </a:lnTo>
                  <a:lnTo>
                    <a:pt x="178" y="965"/>
                  </a:lnTo>
                  <a:lnTo>
                    <a:pt x="178" y="960"/>
                  </a:lnTo>
                  <a:lnTo>
                    <a:pt x="173" y="953"/>
                  </a:lnTo>
                  <a:lnTo>
                    <a:pt x="173" y="942"/>
                  </a:lnTo>
                  <a:lnTo>
                    <a:pt x="173" y="933"/>
                  </a:lnTo>
                  <a:lnTo>
                    <a:pt x="173" y="921"/>
                  </a:lnTo>
                  <a:lnTo>
                    <a:pt x="173" y="912"/>
                  </a:lnTo>
                  <a:lnTo>
                    <a:pt x="171" y="903"/>
                  </a:lnTo>
                  <a:lnTo>
                    <a:pt x="168" y="893"/>
                  </a:lnTo>
                  <a:lnTo>
                    <a:pt x="166" y="886"/>
                  </a:lnTo>
                  <a:lnTo>
                    <a:pt x="164" y="879"/>
                  </a:lnTo>
                  <a:lnTo>
                    <a:pt x="161" y="872"/>
                  </a:lnTo>
                  <a:lnTo>
                    <a:pt x="159" y="863"/>
                  </a:lnTo>
                  <a:lnTo>
                    <a:pt x="157" y="856"/>
                  </a:lnTo>
                  <a:lnTo>
                    <a:pt x="155" y="847"/>
                  </a:lnTo>
                  <a:lnTo>
                    <a:pt x="152" y="838"/>
                  </a:lnTo>
                  <a:lnTo>
                    <a:pt x="152" y="831"/>
                  </a:lnTo>
                  <a:lnTo>
                    <a:pt x="150" y="822"/>
                  </a:lnTo>
                  <a:lnTo>
                    <a:pt x="148" y="819"/>
                  </a:lnTo>
                  <a:lnTo>
                    <a:pt x="145" y="819"/>
                  </a:lnTo>
                  <a:lnTo>
                    <a:pt x="145" y="817"/>
                  </a:lnTo>
                  <a:lnTo>
                    <a:pt x="143" y="817"/>
                  </a:lnTo>
                  <a:lnTo>
                    <a:pt x="141" y="815"/>
                  </a:lnTo>
                  <a:lnTo>
                    <a:pt x="141" y="812"/>
                  </a:lnTo>
                  <a:lnTo>
                    <a:pt x="138" y="810"/>
                  </a:lnTo>
                  <a:lnTo>
                    <a:pt x="136" y="805"/>
                  </a:lnTo>
                  <a:lnTo>
                    <a:pt x="134" y="803"/>
                  </a:lnTo>
                  <a:lnTo>
                    <a:pt x="131" y="798"/>
                  </a:lnTo>
                  <a:lnTo>
                    <a:pt x="129" y="794"/>
                  </a:lnTo>
                  <a:lnTo>
                    <a:pt x="124" y="789"/>
                  </a:lnTo>
                  <a:lnTo>
                    <a:pt x="122" y="785"/>
                  </a:lnTo>
                  <a:lnTo>
                    <a:pt x="120" y="782"/>
                  </a:lnTo>
                  <a:lnTo>
                    <a:pt x="120" y="780"/>
                  </a:lnTo>
                  <a:lnTo>
                    <a:pt x="115" y="780"/>
                  </a:lnTo>
                  <a:lnTo>
                    <a:pt x="111" y="778"/>
                  </a:lnTo>
                  <a:lnTo>
                    <a:pt x="106" y="778"/>
                  </a:lnTo>
                  <a:lnTo>
                    <a:pt x="99" y="778"/>
                  </a:lnTo>
                  <a:lnTo>
                    <a:pt x="94" y="778"/>
                  </a:lnTo>
                  <a:lnTo>
                    <a:pt x="87" y="775"/>
                  </a:lnTo>
                  <a:lnTo>
                    <a:pt x="83" y="775"/>
                  </a:lnTo>
                  <a:lnTo>
                    <a:pt x="81" y="773"/>
                  </a:lnTo>
                  <a:lnTo>
                    <a:pt x="76" y="771"/>
                  </a:lnTo>
                  <a:lnTo>
                    <a:pt x="74" y="771"/>
                  </a:lnTo>
                  <a:lnTo>
                    <a:pt x="74" y="768"/>
                  </a:lnTo>
                  <a:lnTo>
                    <a:pt x="74" y="766"/>
                  </a:lnTo>
                  <a:lnTo>
                    <a:pt x="71" y="766"/>
                  </a:lnTo>
                  <a:lnTo>
                    <a:pt x="71" y="764"/>
                  </a:lnTo>
                  <a:lnTo>
                    <a:pt x="69" y="761"/>
                  </a:lnTo>
                </a:path>
              </a:pathLst>
            </a:custGeom>
            <a:noFill/>
            <a:ln w="0">
              <a:solidFill>
                <a:srgbClr val="000000"/>
              </a:solidFill>
              <a:prstDash val="solid"/>
              <a:round/>
            </a:ln>
          </p:spPr>
          <p:txBody>
            <a:bodyPr/>
            <a:lstStyle/>
            <a:p>
              <a:endParaRPr lang="en-US"/>
            </a:p>
          </p:txBody>
        </p:sp>
        <p:sp>
          <p:nvSpPr>
            <p:cNvPr id="508036" name="Freeform 132"/>
            <p:cNvSpPr>
              <a:spLocks noEditPoints="1"/>
            </p:cNvSpPr>
            <p:nvPr/>
          </p:nvSpPr>
          <p:spPr bwMode="auto">
            <a:xfrm>
              <a:off x="1005" y="1063"/>
              <a:ext cx="2177" cy="1903"/>
            </a:xfrm>
            <a:custGeom>
              <a:avLst/>
              <a:gdLst/>
              <a:ahLst/>
              <a:cxnLst>
                <a:cxn ang="0">
                  <a:pos x="682" y="708"/>
                </a:cxn>
                <a:cxn ang="0">
                  <a:pos x="671" y="533"/>
                </a:cxn>
                <a:cxn ang="0">
                  <a:pos x="648" y="438"/>
                </a:cxn>
                <a:cxn ang="0">
                  <a:pos x="627" y="285"/>
                </a:cxn>
                <a:cxn ang="0">
                  <a:pos x="567" y="130"/>
                </a:cxn>
                <a:cxn ang="0">
                  <a:pos x="361" y="0"/>
                </a:cxn>
                <a:cxn ang="0">
                  <a:pos x="277" y="72"/>
                </a:cxn>
                <a:cxn ang="0">
                  <a:pos x="94" y="176"/>
                </a:cxn>
                <a:cxn ang="0">
                  <a:pos x="34" y="301"/>
                </a:cxn>
                <a:cxn ang="0">
                  <a:pos x="2" y="815"/>
                </a:cxn>
                <a:cxn ang="0">
                  <a:pos x="67" y="440"/>
                </a:cxn>
                <a:cxn ang="0">
                  <a:pos x="78" y="794"/>
                </a:cxn>
                <a:cxn ang="0">
                  <a:pos x="115" y="1030"/>
                </a:cxn>
                <a:cxn ang="0">
                  <a:pos x="206" y="1016"/>
                </a:cxn>
                <a:cxn ang="0">
                  <a:pos x="76" y="919"/>
                </a:cxn>
                <a:cxn ang="0">
                  <a:pos x="354" y="968"/>
                </a:cxn>
                <a:cxn ang="0">
                  <a:pos x="224" y="748"/>
                </a:cxn>
                <a:cxn ang="0">
                  <a:pos x="145" y="401"/>
                </a:cxn>
                <a:cxn ang="0">
                  <a:pos x="349" y="891"/>
                </a:cxn>
                <a:cxn ang="0">
                  <a:pos x="374" y="910"/>
                </a:cxn>
                <a:cxn ang="0">
                  <a:pos x="321" y="220"/>
                </a:cxn>
                <a:cxn ang="0">
                  <a:pos x="317" y="521"/>
                </a:cxn>
                <a:cxn ang="0">
                  <a:pos x="504" y="1049"/>
                </a:cxn>
                <a:cxn ang="0">
                  <a:pos x="668" y="1070"/>
                </a:cxn>
                <a:cxn ang="0">
                  <a:pos x="671" y="1144"/>
                </a:cxn>
                <a:cxn ang="0">
                  <a:pos x="710" y="1292"/>
                </a:cxn>
                <a:cxn ang="0">
                  <a:pos x="641" y="1289"/>
                </a:cxn>
                <a:cxn ang="0">
                  <a:pos x="587" y="1313"/>
                </a:cxn>
                <a:cxn ang="0">
                  <a:pos x="766" y="1306"/>
                </a:cxn>
                <a:cxn ang="0">
                  <a:pos x="742" y="1181"/>
                </a:cxn>
                <a:cxn ang="0">
                  <a:pos x="712" y="1083"/>
                </a:cxn>
                <a:cxn ang="0">
                  <a:pos x="735" y="968"/>
                </a:cxn>
                <a:cxn ang="0">
                  <a:pos x="1483" y="1671"/>
                </a:cxn>
                <a:cxn ang="0">
                  <a:pos x="1485" y="1870"/>
                </a:cxn>
                <a:cxn ang="0">
                  <a:pos x="1541" y="1764"/>
                </a:cxn>
                <a:cxn ang="0">
                  <a:pos x="1541" y="1593"/>
                </a:cxn>
                <a:cxn ang="0">
                  <a:pos x="1629" y="1720"/>
                </a:cxn>
                <a:cxn ang="0">
                  <a:pos x="1730" y="1546"/>
                </a:cxn>
                <a:cxn ang="0">
                  <a:pos x="1804" y="1435"/>
                </a:cxn>
                <a:cxn ang="0">
                  <a:pos x="1844" y="1444"/>
                </a:cxn>
                <a:cxn ang="0">
                  <a:pos x="2128" y="1320"/>
                </a:cxn>
                <a:cxn ang="0">
                  <a:pos x="2131" y="1278"/>
                </a:cxn>
                <a:cxn ang="0">
                  <a:pos x="1874" y="1183"/>
                </a:cxn>
                <a:cxn ang="0">
                  <a:pos x="1846" y="1248"/>
                </a:cxn>
                <a:cxn ang="0">
                  <a:pos x="1677" y="1285"/>
                </a:cxn>
                <a:cxn ang="0">
                  <a:pos x="1543" y="1435"/>
                </a:cxn>
                <a:cxn ang="0">
                  <a:pos x="1469" y="1600"/>
                </a:cxn>
                <a:cxn ang="0">
                  <a:pos x="1453" y="1551"/>
                </a:cxn>
                <a:cxn ang="0">
                  <a:pos x="1413" y="1498"/>
                </a:cxn>
                <a:cxn ang="0">
                  <a:pos x="1379" y="1572"/>
                </a:cxn>
                <a:cxn ang="0">
                  <a:pos x="1381" y="1630"/>
                </a:cxn>
                <a:cxn ang="0">
                  <a:pos x="1365" y="1671"/>
                </a:cxn>
                <a:cxn ang="0">
                  <a:pos x="1388" y="1697"/>
                </a:cxn>
                <a:cxn ang="0">
                  <a:pos x="1411" y="1720"/>
                </a:cxn>
                <a:cxn ang="0">
                  <a:pos x="1446" y="1789"/>
                </a:cxn>
                <a:cxn ang="0">
                  <a:pos x="1288" y="1771"/>
                </a:cxn>
                <a:cxn ang="0">
                  <a:pos x="1258" y="1806"/>
                </a:cxn>
                <a:cxn ang="0">
                  <a:pos x="1326" y="1861"/>
                </a:cxn>
                <a:cxn ang="0">
                  <a:pos x="1335" y="1891"/>
                </a:cxn>
                <a:cxn ang="0">
                  <a:pos x="1383" y="1854"/>
                </a:cxn>
                <a:cxn ang="0">
                  <a:pos x="1326" y="1727"/>
                </a:cxn>
                <a:cxn ang="0">
                  <a:pos x="1319" y="1671"/>
                </a:cxn>
              </a:cxnLst>
              <a:rect l="0" t="0" r="r" b="b"/>
              <a:pathLst>
                <a:path w="2177" h="1903">
                  <a:moveTo>
                    <a:pt x="691" y="854"/>
                  </a:moveTo>
                  <a:lnTo>
                    <a:pt x="694" y="847"/>
                  </a:lnTo>
                  <a:lnTo>
                    <a:pt x="694" y="836"/>
                  </a:lnTo>
                  <a:lnTo>
                    <a:pt x="691" y="824"/>
                  </a:lnTo>
                  <a:lnTo>
                    <a:pt x="689" y="813"/>
                  </a:lnTo>
                  <a:lnTo>
                    <a:pt x="685" y="801"/>
                  </a:lnTo>
                  <a:lnTo>
                    <a:pt x="682" y="789"/>
                  </a:lnTo>
                  <a:lnTo>
                    <a:pt x="680" y="778"/>
                  </a:lnTo>
                  <a:lnTo>
                    <a:pt x="675" y="771"/>
                  </a:lnTo>
                  <a:lnTo>
                    <a:pt x="680" y="764"/>
                  </a:lnTo>
                  <a:lnTo>
                    <a:pt x="685" y="757"/>
                  </a:lnTo>
                  <a:lnTo>
                    <a:pt x="687" y="750"/>
                  </a:lnTo>
                  <a:lnTo>
                    <a:pt x="687" y="745"/>
                  </a:lnTo>
                  <a:lnTo>
                    <a:pt x="687" y="741"/>
                  </a:lnTo>
                  <a:lnTo>
                    <a:pt x="687" y="734"/>
                  </a:lnTo>
                  <a:lnTo>
                    <a:pt x="685" y="727"/>
                  </a:lnTo>
                  <a:lnTo>
                    <a:pt x="685" y="718"/>
                  </a:lnTo>
                  <a:lnTo>
                    <a:pt x="682" y="708"/>
                  </a:lnTo>
                  <a:lnTo>
                    <a:pt x="678" y="699"/>
                  </a:lnTo>
                  <a:lnTo>
                    <a:pt x="673" y="688"/>
                  </a:lnTo>
                  <a:lnTo>
                    <a:pt x="668" y="678"/>
                  </a:lnTo>
                  <a:lnTo>
                    <a:pt x="664" y="669"/>
                  </a:lnTo>
                  <a:lnTo>
                    <a:pt x="659" y="660"/>
                  </a:lnTo>
                  <a:lnTo>
                    <a:pt x="654" y="651"/>
                  </a:lnTo>
                  <a:lnTo>
                    <a:pt x="652" y="644"/>
                  </a:lnTo>
                  <a:lnTo>
                    <a:pt x="654" y="632"/>
                  </a:lnTo>
                  <a:lnTo>
                    <a:pt x="657" y="618"/>
                  </a:lnTo>
                  <a:lnTo>
                    <a:pt x="661" y="604"/>
                  </a:lnTo>
                  <a:lnTo>
                    <a:pt x="664" y="590"/>
                  </a:lnTo>
                  <a:lnTo>
                    <a:pt x="666" y="577"/>
                  </a:lnTo>
                  <a:lnTo>
                    <a:pt x="666" y="563"/>
                  </a:lnTo>
                  <a:lnTo>
                    <a:pt x="668" y="553"/>
                  </a:lnTo>
                  <a:lnTo>
                    <a:pt x="671" y="544"/>
                  </a:lnTo>
                  <a:lnTo>
                    <a:pt x="671" y="542"/>
                  </a:lnTo>
                  <a:lnTo>
                    <a:pt x="671" y="537"/>
                  </a:lnTo>
                  <a:lnTo>
                    <a:pt x="671" y="533"/>
                  </a:lnTo>
                  <a:lnTo>
                    <a:pt x="671" y="530"/>
                  </a:lnTo>
                  <a:lnTo>
                    <a:pt x="671" y="526"/>
                  </a:lnTo>
                  <a:lnTo>
                    <a:pt x="671" y="523"/>
                  </a:lnTo>
                  <a:lnTo>
                    <a:pt x="671" y="519"/>
                  </a:lnTo>
                  <a:lnTo>
                    <a:pt x="671" y="514"/>
                  </a:lnTo>
                  <a:lnTo>
                    <a:pt x="671" y="509"/>
                  </a:lnTo>
                  <a:lnTo>
                    <a:pt x="671" y="502"/>
                  </a:lnTo>
                  <a:lnTo>
                    <a:pt x="668" y="495"/>
                  </a:lnTo>
                  <a:lnTo>
                    <a:pt x="668" y="491"/>
                  </a:lnTo>
                  <a:lnTo>
                    <a:pt x="666" y="486"/>
                  </a:lnTo>
                  <a:lnTo>
                    <a:pt x="664" y="482"/>
                  </a:lnTo>
                  <a:lnTo>
                    <a:pt x="661" y="477"/>
                  </a:lnTo>
                  <a:lnTo>
                    <a:pt x="659" y="475"/>
                  </a:lnTo>
                  <a:lnTo>
                    <a:pt x="657" y="470"/>
                  </a:lnTo>
                  <a:lnTo>
                    <a:pt x="652" y="463"/>
                  </a:lnTo>
                  <a:lnTo>
                    <a:pt x="650" y="456"/>
                  </a:lnTo>
                  <a:lnTo>
                    <a:pt x="650" y="447"/>
                  </a:lnTo>
                  <a:lnTo>
                    <a:pt x="648" y="438"/>
                  </a:lnTo>
                  <a:lnTo>
                    <a:pt x="648" y="431"/>
                  </a:lnTo>
                  <a:lnTo>
                    <a:pt x="648" y="426"/>
                  </a:lnTo>
                  <a:lnTo>
                    <a:pt x="650" y="421"/>
                  </a:lnTo>
                  <a:lnTo>
                    <a:pt x="652" y="421"/>
                  </a:lnTo>
                  <a:lnTo>
                    <a:pt x="654" y="417"/>
                  </a:lnTo>
                  <a:lnTo>
                    <a:pt x="657" y="412"/>
                  </a:lnTo>
                  <a:lnTo>
                    <a:pt x="657" y="405"/>
                  </a:lnTo>
                  <a:lnTo>
                    <a:pt x="659" y="396"/>
                  </a:lnTo>
                  <a:lnTo>
                    <a:pt x="659" y="384"/>
                  </a:lnTo>
                  <a:lnTo>
                    <a:pt x="659" y="368"/>
                  </a:lnTo>
                  <a:lnTo>
                    <a:pt x="657" y="347"/>
                  </a:lnTo>
                  <a:lnTo>
                    <a:pt x="654" y="331"/>
                  </a:lnTo>
                  <a:lnTo>
                    <a:pt x="650" y="317"/>
                  </a:lnTo>
                  <a:lnTo>
                    <a:pt x="645" y="310"/>
                  </a:lnTo>
                  <a:lnTo>
                    <a:pt x="641" y="303"/>
                  </a:lnTo>
                  <a:lnTo>
                    <a:pt x="634" y="296"/>
                  </a:lnTo>
                  <a:lnTo>
                    <a:pt x="629" y="292"/>
                  </a:lnTo>
                  <a:lnTo>
                    <a:pt x="627" y="285"/>
                  </a:lnTo>
                  <a:lnTo>
                    <a:pt x="627" y="276"/>
                  </a:lnTo>
                  <a:lnTo>
                    <a:pt x="622" y="262"/>
                  </a:lnTo>
                  <a:lnTo>
                    <a:pt x="617" y="250"/>
                  </a:lnTo>
                  <a:lnTo>
                    <a:pt x="613" y="241"/>
                  </a:lnTo>
                  <a:lnTo>
                    <a:pt x="606" y="236"/>
                  </a:lnTo>
                  <a:lnTo>
                    <a:pt x="597" y="229"/>
                  </a:lnTo>
                  <a:lnTo>
                    <a:pt x="587" y="220"/>
                  </a:lnTo>
                  <a:lnTo>
                    <a:pt x="573" y="208"/>
                  </a:lnTo>
                  <a:lnTo>
                    <a:pt x="562" y="190"/>
                  </a:lnTo>
                  <a:lnTo>
                    <a:pt x="562" y="185"/>
                  </a:lnTo>
                  <a:lnTo>
                    <a:pt x="564" y="178"/>
                  </a:lnTo>
                  <a:lnTo>
                    <a:pt x="567" y="171"/>
                  </a:lnTo>
                  <a:lnTo>
                    <a:pt x="569" y="167"/>
                  </a:lnTo>
                  <a:lnTo>
                    <a:pt x="569" y="162"/>
                  </a:lnTo>
                  <a:lnTo>
                    <a:pt x="569" y="155"/>
                  </a:lnTo>
                  <a:lnTo>
                    <a:pt x="569" y="153"/>
                  </a:lnTo>
                  <a:lnTo>
                    <a:pt x="569" y="148"/>
                  </a:lnTo>
                  <a:lnTo>
                    <a:pt x="567" y="130"/>
                  </a:lnTo>
                  <a:lnTo>
                    <a:pt x="562" y="114"/>
                  </a:lnTo>
                  <a:lnTo>
                    <a:pt x="555" y="97"/>
                  </a:lnTo>
                  <a:lnTo>
                    <a:pt x="546" y="83"/>
                  </a:lnTo>
                  <a:lnTo>
                    <a:pt x="534" y="70"/>
                  </a:lnTo>
                  <a:lnTo>
                    <a:pt x="523" y="58"/>
                  </a:lnTo>
                  <a:lnTo>
                    <a:pt x="506" y="46"/>
                  </a:lnTo>
                  <a:lnTo>
                    <a:pt x="492" y="37"/>
                  </a:lnTo>
                  <a:lnTo>
                    <a:pt x="458" y="21"/>
                  </a:lnTo>
                  <a:lnTo>
                    <a:pt x="425" y="9"/>
                  </a:lnTo>
                  <a:lnTo>
                    <a:pt x="393" y="2"/>
                  </a:lnTo>
                  <a:lnTo>
                    <a:pt x="365" y="0"/>
                  </a:lnTo>
                  <a:lnTo>
                    <a:pt x="365" y="0"/>
                  </a:lnTo>
                  <a:lnTo>
                    <a:pt x="363" y="0"/>
                  </a:lnTo>
                  <a:lnTo>
                    <a:pt x="363" y="0"/>
                  </a:lnTo>
                  <a:lnTo>
                    <a:pt x="363" y="0"/>
                  </a:lnTo>
                  <a:lnTo>
                    <a:pt x="363" y="0"/>
                  </a:lnTo>
                  <a:lnTo>
                    <a:pt x="361" y="0"/>
                  </a:lnTo>
                  <a:lnTo>
                    <a:pt x="361" y="0"/>
                  </a:lnTo>
                  <a:lnTo>
                    <a:pt x="361" y="0"/>
                  </a:lnTo>
                  <a:lnTo>
                    <a:pt x="356" y="7"/>
                  </a:lnTo>
                  <a:lnTo>
                    <a:pt x="351" y="14"/>
                  </a:lnTo>
                  <a:lnTo>
                    <a:pt x="344" y="21"/>
                  </a:lnTo>
                  <a:lnTo>
                    <a:pt x="340" y="26"/>
                  </a:lnTo>
                  <a:lnTo>
                    <a:pt x="333" y="33"/>
                  </a:lnTo>
                  <a:lnTo>
                    <a:pt x="328" y="40"/>
                  </a:lnTo>
                  <a:lnTo>
                    <a:pt x="324" y="44"/>
                  </a:lnTo>
                  <a:lnTo>
                    <a:pt x="321" y="49"/>
                  </a:lnTo>
                  <a:lnTo>
                    <a:pt x="317" y="53"/>
                  </a:lnTo>
                  <a:lnTo>
                    <a:pt x="314" y="53"/>
                  </a:lnTo>
                  <a:lnTo>
                    <a:pt x="310" y="56"/>
                  </a:lnTo>
                  <a:lnTo>
                    <a:pt x="305" y="56"/>
                  </a:lnTo>
                  <a:lnTo>
                    <a:pt x="300" y="56"/>
                  </a:lnTo>
                  <a:lnTo>
                    <a:pt x="296" y="56"/>
                  </a:lnTo>
                  <a:lnTo>
                    <a:pt x="291" y="58"/>
                  </a:lnTo>
                  <a:lnTo>
                    <a:pt x="287" y="63"/>
                  </a:lnTo>
                  <a:lnTo>
                    <a:pt x="277" y="72"/>
                  </a:lnTo>
                  <a:lnTo>
                    <a:pt x="268" y="81"/>
                  </a:lnTo>
                  <a:lnTo>
                    <a:pt x="259" y="88"/>
                  </a:lnTo>
                  <a:lnTo>
                    <a:pt x="250" y="93"/>
                  </a:lnTo>
                  <a:lnTo>
                    <a:pt x="240" y="100"/>
                  </a:lnTo>
                  <a:lnTo>
                    <a:pt x="231" y="104"/>
                  </a:lnTo>
                  <a:lnTo>
                    <a:pt x="219" y="109"/>
                  </a:lnTo>
                  <a:lnTo>
                    <a:pt x="210" y="116"/>
                  </a:lnTo>
                  <a:lnTo>
                    <a:pt x="199" y="121"/>
                  </a:lnTo>
                  <a:lnTo>
                    <a:pt x="187" y="127"/>
                  </a:lnTo>
                  <a:lnTo>
                    <a:pt x="173" y="134"/>
                  </a:lnTo>
                  <a:lnTo>
                    <a:pt x="159" y="141"/>
                  </a:lnTo>
                  <a:lnTo>
                    <a:pt x="145" y="146"/>
                  </a:lnTo>
                  <a:lnTo>
                    <a:pt x="132" y="153"/>
                  </a:lnTo>
                  <a:lnTo>
                    <a:pt x="120" y="160"/>
                  </a:lnTo>
                  <a:lnTo>
                    <a:pt x="111" y="165"/>
                  </a:lnTo>
                  <a:lnTo>
                    <a:pt x="106" y="167"/>
                  </a:lnTo>
                  <a:lnTo>
                    <a:pt x="101" y="171"/>
                  </a:lnTo>
                  <a:lnTo>
                    <a:pt x="94" y="176"/>
                  </a:lnTo>
                  <a:lnTo>
                    <a:pt x="90" y="181"/>
                  </a:lnTo>
                  <a:lnTo>
                    <a:pt x="85" y="188"/>
                  </a:lnTo>
                  <a:lnTo>
                    <a:pt x="78" y="192"/>
                  </a:lnTo>
                  <a:lnTo>
                    <a:pt x="74" y="197"/>
                  </a:lnTo>
                  <a:lnTo>
                    <a:pt x="69" y="202"/>
                  </a:lnTo>
                  <a:lnTo>
                    <a:pt x="64" y="204"/>
                  </a:lnTo>
                  <a:lnTo>
                    <a:pt x="62" y="208"/>
                  </a:lnTo>
                  <a:lnTo>
                    <a:pt x="62" y="211"/>
                  </a:lnTo>
                  <a:lnTo>
                    <a:pt x="62" y="213"/>
                  </a:lnTo>
                  <a:lnTo>
                    <a:pt x="60" y="218"/>
                  </a:lnTo>
                  <a:lnTo>
                    <a:pt x="60" y="222"/>
                  </a:lnTo>
                  <a:lnTo>
                    <a:pt x="55" y="227"/>
                  </a:lnTo>
                  <a:lnTo>
                    <a:pt x="51" y="234"/>
                  </a:lnTo>
                  <a:lnTo>
                    <a:pt x="46" y="248"/>
                  </a:lnTo>
                  <a:lnTo>
                    <a:pt x="44" y="262"/>
                  </a:lnTo>
                  <a:lnTo>
                    <a:pt x="39" y="276"/>
                  </a:lnTo>
                  <a:lnTo>
                    <a:pt x="37" y="289"/>
                  </a:lnTo>
                  <a:lnTo>
                    <a:pt x="34" y="301"/>
                  </a:lnTo>
                  <a:lnTo>
                    <a:pt x="32" y="315"/>
                  </a:lnTo>
                  <a:lnTo>
                    <a:pt x="30" y="327"/>
                  </a:lnTo>
                  <a:lnTo>
                    <a:pt x="30" y="340"/>
                  </a:lnTo>
                  <a:lnTo>
                    <a:pt x="25" y="408"/>
                  </a:lnTo>
                  <a:lnTo>
                    <a:pt x="23" y="463"/>
                  </a:lnTo>
                  <a:lnTo>
                    <a:pt x="16" y="507"/>
                  </a:lnTo>
                  <a:lnTo>
                    <a:pt x="11" y="542"/>
                  </a:lnTo>
                  <a:lnTo>
                    <a:pt x="4" y="572"/>
                  </a:lnTo>
                  <a:lnTo>
                    <a:pt x="2" y="600"/>
                  </a:lnTo>
                  <a:lnTo>
                    <a:pt x="0" y="625"/>
                  </a:lnTo>
                  <a:lnTo>
                    <a:pt x="2" y="653"/>
                  </a:lnTo>
                  <a:lnTo>
                    <a:pt x="4" y="685"/>
                  </a:lnTo>
                  <a:lnTo>
                    <a:pt x="4" y="713"/>
                  </a:lnTo>
                  <a:lnTo>
                    <a:pt x="4" y="741"/>
                  </a:lnTo>
                  <a:lnTo>
                    <a:pt x="2" y="766"/>
                  </a:lnTo>
                  <a:lnTo>
                    <a:pt x="2" y="787"/>
                  </a:lnTo>
                  <a:lnTo>
                    <a:pt x="2" y="803"/>
                  </a:lnTo>
                  <a:lnTo>
                    <a:pt x="2" y="815"/>
                  </a:lnTo>
                  <a:lnTo>
                    <a:pt x="2" y="820"/>
                  </a:lnTo>
                  <a:lnTo>
                    <a:pt x="11" y="806"/>
                  </a:lnTo>
                  <a:lnTo>
                    <a:pt x="18" y="789"/>
                  </a:lnTo>
                  <a:lnTo>
                    <a:pt x="23" y="769"/>
                  </a:lnTo>
                  <a:lnTo>
                    <a:pt x="27" y="750"/>
                  </a:lnTo>
                  <a:lnTo>
                    <a:pt x="32" y="734"/>
                  </a:lnTo>
                  <a:lnTo>
                    <a:pt x="37" y="720"/>
                  </a:lnTo>
                  <a:lnTo>
                    <a:pt x="39" y="718"/>
                  </a:lnTo>
                  <a:lnTo>
                    <a:pt x="44" y="715"/>
                  </a:lnTo>
                  <a:lnTo>
                    <a:pt x="46" y="713"/>
                  </a:lnTo>
                  <a:lnTo>
                    <a:pt x="51" y="715"/>
                  </a:lnTo>
                  <a:lnTo>
                    <a:pt x="57" y="692"/>
                  </a:lnTo>
                  <a:lnTo>
                    <a:pt x="60" y="667"/>
                  </a:lnTo>
                  <a:lnTo>
                    <a:pt x="62" y="641"/>
                  </a:lnTo>
                  <a:lnTo>
                    <a:pt x="64" y="611"/>
                  </a:lnTo>
                  <a:lnTo>
                    <a:pt x="67" y="553"/>
                  </a:lnTo>
                  <a:lnTo>
                    <a:pt x="67" y="493"/>
                  </a:lnTo>
                  <a:lnTo>
                    <a:pt x="67" y="440"/>
                  </a:lnTo>
                  <a:lnTo>
                    <a:pt x="71" y="391"/>
                  </a:lnTo>
                  <a:lnTo>
                    <a:pt x="74" y="371"/>
                  </a:lnTo>
                  <a:lnTo>
                    <a:pt x="78" y="354"/>
                  </a:lnTo>
                  <a:lnTo>
                    <a:pt x="85" y="343"/>
                  </a:lnTo>
                  <a:lnTo>
                    <a:pt x="94" y="333"/>
                  </a:lnTo>
                  <a:lnTo>
                    <a:pt x="88" y="373"/>
                  </a:lnTo>
                  <a:lnTo>
                    <a:pt x="85" y="410"/>
                  </a:lnTo>
                  <a:lnTo>
                    <a:pt x="85" y="447"/>
                  </a:lnTo>
                  <a:lnTo>
                    <a:pt x="85" y="482"/>
                  </a:lnTo>
                  <a:lnTo>
                    <a:pt x="88" y="519"/>
                  </a:lnTo>
                  <a:lnTo>
                    <a:pt x="88" y="556"/>
                  </a:lnTo>
                  <a:lnTo>
                    <a:pt x="85" y="595"/>
                  </a:lnTo>
                  <a:lnTo>
                    <a:pt x="78" y="634"/>
                  </a:lnTo>
                  <a:lnTo>
                    <a:pt x="78" y="658"/>
                  </a:lnTo>
                  <a:lnTo>
                    <a:pt x="78" y="685"/>
                  </a:lnTo>
                  <a:lnTo>
                    <a:pt x="78" y="720"/>
                  </a:lnTo>
                  <a:lnTo>
                    <a:pt x="78" y="757"/>
                  </a:lnTo>
                  <a:lnTo>
                    <a:pt x="78" y="794"/>
                  </a:lnTo>
                  <a:lnTo>
                    <a:pt x="76" y="829"/>
                  </a:lnTo>
                  <a:lnTo>
                    <a:pt x="74" y="859"/>
                  </a:lnTo>
                  <a:lnTo>
                    <a:pt x="69" y="884"/>
                  </a:lnTo>
                  <a:lnTo>
                    <a:pt x="62" y="896"/>
                  </a:lnTo>
                  <a:lnTo>
                    <a:pt x="57" y="905"/>
                  </a:lnTo>
                  <a:lnTo>
                    <a:pt x="53" y="914"/>
                  </a:lnTo>
                  <a:lnTo>
                    <a:pt x="48" y="921"/>
                  </a:lnTo>
                  <a:lnTo>
                    <a:pt x="46" y="928"/>
                  </a:lnTo>
                  <a:lnTo>
                    <a:pt x="46" y="935"/>
                  </a:lnTo>
                  <a:lnTo>
                    <a:pt x="46" y="942"/>
                  </a:lnTo>
                  <a:lnTo>
                    <a:pt x="51" y="951"/>
                  </a:lnTo>
                  <a:lnTo>
                    <a:pt x="55" y="963"/>
                  </a:lnTo>
                  <a:lnTo>
                    <a:pt x="64" y="977"/>
                  </a:lnTo>
                  <a:lnTo>
                    <a:pt x="74" y="989"/>
                  </a:lnTo>
                  <a:lnTo>
                    <a:pt x="85" y="1002"/>
                  </a:lnTo>
                  <a:lnTo>
                    <a:pt x="97" y="1014"/>
                  </a:lnTo>
                  <a:lnTo>
                    <a:pt x="106" y="1023"/>
                  </a:lnTo>
                  <a:lnTo>
                    <a:pt x="115" y="1030"/>
                  </a:lnTo>
                  <a:lnTo>
                    <a:pt x="120" y="1032"/>
                  </a:lnTo>
                  <a:lnTo>
                    <a:pt x="125" y="1019"/>
                  </a:lnTo>
                  <a:lnTo>
                    <a:pt x="125" y="1005"/>
                  </a:lnTo>
                  <a:lnTo>
                    <a:pt x="120" y="993"/>
                  </a:lnTo>
                  <a:lnTo>
                    <a:pt x="115" y="984"/>
                  </a:lnTo>
                  <a:lnTo>
                    <a:pt x="108" y="975"/>
                  </a:lnTo>
                  <a:lnTo>
                    <a:pt x="104" y="963"/>
                  </a:lnTo>
                  <a:lnTo>
                    <a:pt x="99" y="954"/>
                  </a:lnTo>
                  <a:lnTo>
                    <a:pt x="99" y="942"/>
                  </a:lnTo>
                  <a:lnTo>
                    <a:pt x="106" y="942"/>
                  </a:lnTo>
                  <a:lnTo>
                    <a:pt x="113" y="945"/>
                  </a:lnTo>
                  <a:lnTo>
                    <a:pt x="120" y="949"/>
                  </a:lnTo>
                  <a:lnTo>
                    <a:pt x="129" y="954"/>
                  </a:lnTo>
                  <a:lnTo>
                    <a:pt x="145" y="968"/>
                  </a:lnTo>
                  <a:lnTo>
                    <a:pt x="162" y="984"/>
                  </a:lnTo>
                  <a:lnTo>
                    <a:pt x="180" y="1000"/>
                  </a:lnTo>
                  <a:lnTo>
                    <a:pt x="199" y="1012"/>
                  </a:lnTo>
                  <a:lnTo>
                    <a:pt x="206" y="1016"/>
                  </a:lnTo>
                  <a:lnTo>
                    <a:pt x="215" y="1021"/>
                  </a:lnTo>
                  <a:lnTo>
                    <a:pt x="224" y="1021"/>
                  </a:lnTo>
                  <a:lnTo>
                    <a:pt x="233" y="1021"/>
                  </a:lnTo>
                  <a:lnTo>
                    <a:pt x="226" y="1019"/>
                  </a:lnTo>
                  <a:lnTo>
                    <a:pt x="217" y="1014"/>
                  </a:lnTo>
                  <a:lnTo>
                    <a:pt x="206" y="1009"/>
                  </a:lnTo>
                  <a:lnTo>
                    <a:pt x="194" y="1000"/>
                  </a:lnTo>
                  <a:lnTo>
                    <a:pt x="185" y="991"/>
                  </a:lnTo>
                  <a:lnTo>
                    <a:pt x="171" y="979"/>
                  </a:lnTo>
                  <a:lnTo>
                    <a:pt x="159" y="965"/>
                  </a:lnTo>
                  <a:lnTo>
                    <a:pt x="148" y="949"/>
                  </a:lnTo>
                  <a:lnTo>
                    <a:pt x="134" y="940"/>
                  </a:lnTo>
                  <a:lnTo>
                    <a:pt x="120" y="933"/>
                  </a:lnTo>
                  <a:lnTo>
                    <a:pt x="108" y="931"/>
                  </a:lnTo>
                  <a:lnTo>
                    <a:pt x="97" y="928"/>
                  </a:lnTo>
                  <a:lnTo>
                    <a:pt x="88" y="926"/>
                  </a:lnTo>
                  <a:lnTo>
                    <a:pt x="81" y="924"/>
                  </a:lnTo>
                  <a:lnTo>
                    <a:pt x="76" y="919"/>
                  </a:lnTo>
                  <a:lnTo>
                    <a:pt x="78" y="914"/>
                  </a:lnTo>
                  <a:lnTo>
                    <a:pt x="88" y="910"/>
                  </a:lnTo>
                  <a:lnTo>
                    <a:pt x="97" y="910"/>
                  </a:lnTo>
                  <a:lnTo>
                    <a:pt x="111" y="912"/>
                  </a:lnTo>
                  <a:lnTo>
                    <a:pt x="122" y="919"/>
                  </a:lnTo>
                  <a:lnTo>
                    <a:pt x="138" y="926"/>
                  </a:lnTo>
                  <a:lnTo>
                    <a:pt x="152" y="938"/>
                  </a:lnTo>
                  <a:lnTo>
                    <a:pt x="169" y="947"/>
                  </a:lnTo>
                  <a:lnTo>
                    <a:pt x="185" y="958"/>
                  </a:lnTo>
                  <a:lnTo>
                    <a:pt x="201" y="968"/>
                  </a:lnTo>
                  <a:lnTo>
                    <a:pt x="217" y="977"/>
                  </a:lnTo>
                  <a:lnTo>
                    <a:pt x="231" y="984"/>
                  </a:lnTo>
                  <a:lnTo>
                    <a:pt x="247" y="991"/>
                  </a:lnTo>
                  <a:lnTo>
                    <a:pt x="266" y="993"/>
                  </a:lnTo>
                  <a:lnTo>
                    <a:pt x="289" y="993"/>
                  </a:lnTo>
                  <a:lnTo>
                    <a:pt x="314" y="989"/>
                  </a:lnTo>
                  <a:lnTo>
                    <a:pt x="344" y="979"/>
                  </a:lnTo>
                  <a:lnTo>
                    <a:pt x="354" y="968"/>
                  </a:lnTo>
                  <a:lnTo>
                    <a:pt x="356" y="954"/>
                  </a:lnTo>
                  <a:lnTo>
                    <a:pt x="356" y="942"/>
                  </a:lnTo>
                  <a:lnTo>
                    <a:pt x="354" y="933"/>
                  </a:lnTo>
                  <a:lnTo>
                    <a:pt x="347" y="921"/>
                  </a:lnTo>
                  <a:lnTo>
                    <a:pt x="340" y="912"/>
                  </a:lnTo>
                  <a:lnTo>
                    <a:pt x="331" y="901"/>
                  </a:lnTo>
                  <a:lnTo>
                    <a:pt x="319" y="891"/>
                  </a:lnTo>
                  <a:lnTo>
                    <a:pt x="293" y="870"/>
                  </a:lnTo>
                  <a:lnTo>
                    <a:pt x="273" y="845"/>
                  </a:lnTo>
                  <a:lnTo>
                    <a:pt x="263" y="833"/>
                  </a:lnTo>
                  <a:lnTo>
                    <a:pt x="256" y="817"/>
                  </a:lnTo>
                  <a:lnTo>
                    <a:pt x="252" y="801"/>
                  </a:lnTo>
                  <a:lnTo>
                    <a:pt x="250" y="785"/>
                  </a:lnTo>
                  <a:lnTo>
                    <a:pt x="247" y="776"/>
                  </a:lnTo>
                  <a:lnTo>
                    <a:pt x="243" y="769"/>
                  </a:lnTo>
                  <a:lnTo>
                    <a:pt x="238" y="762"/>
                  </a:lnTo>
                  <a:lnTo>
                    <a:pt x="231" y="755"/>
                  </a:lnTo>
                  <a:lnTo>
                    <a:pt x="224" y="748"/>
                  </a:lnTo>
                  <a:lnTo>
                    <a:pt x="215" y="741"/>
                  </a:lnTo>
                  <a:lnTo>
                    <a:pt x="208" y="734"/>
                  </a:lnTo>
                  <a:lnTo>
                    <a:pt x="199" y="722"/>
                  </a:lnTo>
                  <a:lnTo>
                    <a:pt x="189" y="704"/>
                  </a:lnTo>
                  <a:lnTo>
                    <a:pt x="178" y="671"/>
                  </a:lnTo>
                  <a:lnTo>
                    <a:pt x="164" y="627"/>
                  </a:lnTo>
                  <a:lnTo>
                    <a:pt x="152" y="577"/>
                  </a:lnTo>
                  <a:lnTo>
                    <a:pt x="141" y="526"/>
                  </a:lnTo>
                  <a:lnTo>
                    <a:pt x="134" y="477"/>
                  </a:lnTo>
                  <a:lnTo>
                    <a:pt x="132" y="456"/>
                  </a:lnTo>
                  <a:lnTo>
                    <a:pt x="129" y="438"/>
                  </a:lnTo>
                  <a:lnTo>
                    <a:pt x="129" y="421"/>
                  </a:lnTo>
                  <a:lnTo>
                    <a:pt x="132" y="408"/>
                  </a:lnTo>
                  <a:lnTo>
                    <a:pt x="134" y="394"/>
                  </a:lnTo>
                  <a:lnTo>
                    <a:pt x="136" y="384"/>
                  </a:lnTo>
                  <a:lnTo>
                    <a:pt x="138" y="384"/>
                  </a:lnTo>
                  <a:lnTo>
                    <a:pt x="141" y="389"/>
                  </a:lnTo>
                  <a:lnTo>
                    <a:pt x="145" y="401"/>
                  </a:lnTo>
                  <a:lnTo>
                    <a:pt x="148" y="417"/>
                  </a:lnTo>
                  <a:lnTo>
                    <a:pt x="150" y="440"/>
                  </a:lnTo>
                  <a:lnTo>
                    <a:pt x="152" y="465"/>
                  </a:lnTo>
                  <a:lnTo>
                    <a:pt x="155" y="493"/>
                  </a:lnTo>
                  <a:lnTo>
                    <a:pt x="162" y="519"/>
                  </a:lnTo>
                  <a:lnTo>
                    <a:pt x="171" y="539"/>
                  </a:lnTo>
                  <a:lnTo>
                    <a:pt x="182" y="558"/>
                  </a:lnTo>
                  <a:lnTo>
                    <a:pt x="192" y="577"/>
                  </a:lnTo>
                  <a:lnTo>
                    <a:pt x="203" y="597"/>
                  </a:lnTo>
                  <a:lnTo>
                    <a:pt x="212" y="616"/>
                  </a:lnTo>
                  <a:lnTo>
                    <a:pt x="217" y="637"/>
                  </a:lnTo>
                  <a:lnTo>
                    <a:pt x="229" y="660"/>
                  </a:lnTo>
                  <a:lnTo>
                    <a:pt x="245" y="692"/>
                  </a:lnTo>
                  <a:lnTo>
                    <a:pt x="266" y="732"/>
                  </a:lnTo>
                  <a:lnTo>
                    <a:pt x="291" y="776"/>
                  </a:lnTo>
                  <a:lnTo>
                    <a:pt x="314" y="817"/>
                  </a:lnTo>
                  <a:lnTo>
                    <a:pt x="335" y="857"/>
                  </a:lnTo>
                  <a:lnTo>
                    <a:pt x="349" y="891"/>
                  </a:lnTo>
                  <a:lnTo>
                    <a:pt x="356" y="914"/>
                  </a:lnTo>
                  <a:lnTo>
                    <a:pt x="361" y="924"/>
                  </a:lnTo>
                  <a:lnTo>
                    <a:pt x="363" y="933"/>
                  </a:lnTo>
                  <a:lnTo>
                    <a:pt x="365" y="947"/>
                  </a:lnTo>
                  <a:lnTo>
                    <a:pt x="365" y="961"/>
                  </a:lnTo>
                  <a:lnTo>
                    <a:pt x="368" y="975"/>
                  </a:lnTo>
                  <a:lnTo>
                    <a:pt x="370" y="984"/>
                  </a:lnTo>
                  <a:lnTo>
                    <a:pt x="374" y="991"/>
                  </a:lnTo>
                  <a:lnTo>
                    <a:pt x="379" y="993"/>
                  </a:lnTo>
                  <a:lnTo>
                    <a:pt x="384" y="991"/>
                  </a:lnTo>
                  <a:lnTo>
                    <a:pt x="388" y="986"/>
                  </a:lnTo>
                  <a:lnTo>
                    <a:pt x="388" y="982"/>
                  </a:lnTo>
                  <a:lnTo>
                    <a:pt x="391" y="972"/>
                  </a:lnTo>
                  <a:lnTo>
                    <a:pt x="388" y="963"/>
                  </a:lnTo>
                  <a:lnTo>
                    <a:pt x="386" y="954"/>
                  </a:lnTo>
                  <a:lnTo>
                    <a:pt x="384" y="945"/>
                  </a:lnTo>
                  <a:lnTo>
                    <a:pt x="381" y="933"/>
                  </a:lnTo>
                  <a:lnTo>
                    <a:pt x="374" y="910"/>
                  </a:lnTo>
                  <a:lnTo>
                    <a:pt x="361" y="864"/>
                  </a:lnTo>
                  <a:lnTo>
                    <a:pt x="342" y="803"/>
                  </a:lnTo>
                  <a:lnTo>
                    <a:pt x="324" y="736"/>
                  </a:lnTo>
                  <a:lnTo>
                    <a:pt x="305" y="667"/>
                  </a:lnTo>
                  <a:lnTo>
                    <a:pt x="291" y="602"/>
                  </a:lnTo>
                  <a:lnTo>
                    <a:pt x="280" y="549"/>
                  </a:lnTo>
                  <a:lnTo>
                    <a:pt x="277" y="514"/>
                  </a:lnTo>
                  <a:lnTo>
                    <a:pt x="273" y="472"/>
                  </a:lnTo>
                  <a:lnTo>
                    <a:pt x="268" y="435"/>
                  </a:lnTo>
                  <a:lnTo>
                    <a:pt x="268" y="403"/>
                  </a:lnTo>
                  <a:lnTo>
                    <a:pt x="268" y="375"/>
                  </a:lnTo>
                  <a:lnTo>
                    <a:pt x="268" y="347"/>
                  </a:lnTo>
                  <a:lnTo>
                    <a:pt x="273" y="324"/>
                  </a:lnTo>
                  <a:lnTo>
                    <a:pt x="277" y="306"/>
                  </a:lnTo>
                  <a:lnTo>
                    <a:pt x="282" y="287"/>
                  </a:lnTo>
                  <a:lnTo>
                    <a:pt x="293" y="259"/>
                  </a:lnTo>
                  <a:lnTo>
                    <a:pt x="307" y="236"/>
                  </a:lnTo>
                  <a:lnTo>
                    <a:pt x="321" y="220"/>
                  </a:lnTo>
                  <a:lnTo>
                    <a:pt x="333" y="204"/>
                  </a:lnTo>
                  <a:lnTo>
                    <a:pt x="331" y="218"/>
                  </a:lnTo>
                  <a:lnTo>
                    <a:pt x="326" y="236"/>
                  </a:lnTo>
                  <a:lnTo>
                    <a:pt x="317" y="257"/>
                  </a:lnTo>
                  <a:lnTo>
                    <a:pt x="307" y="280"/>
                  </a:lnTo>
                  <a:lnTo>
                    <a:pt x="300" y="306"/>
                  </a:lnTo>
                  <a:lnTo>
                    <a:pt x="291" y="333"/>
                  </a:lnTo>
                  <a:lnTo>
                    <a:pt x="284" y="359"/>
                  </a:lnTo>
                  <a:lnTo>
                    <a:pt x="282" y="384"/>
                  </a:lnTo>
                  <a:lnTo>
                    <a:pt x="282" y="410"/>
                  </a:lnTo>
                  <a:lnTo>
                    <a:pt x="280" y="428"/>
                  </a:lnTo>
                  <a:lnTo>
                    <a:pt x="280" y="442"/>
                  </a:lnTo>
                  <a:lnTo>
                    <a:pt x="282" y="452"/>
                  </a:lnTo>
                  <a:lnTo>
                    <a:pt x="284" y="461"/>
                  </a:lnTo>
                  <a:lnTo>
                    <a:pt x="291" y="465"/>
                  </a:lnTo>
                  <a:lnTo>
                    <a:pt x="300" y="468"/>
                  </a:lnTo>
                  <a:lnTo>
                    <a:pt x="317" y="470"/>
                  </a:lnTo>
                  <a:lnTo>
                    <a:pt x="317" y="521"/>
                  </a:lnTo>
                  <a:lnTo>
                    <a:pt x="321" y="572"/>
                  </a:lnTo>
                  <a:lnTo>
                    <a:pt x="328" y="618"/>
                  </a:lnTo>
                  <a:lnTo>
                    <a:pt x="337" y="664"/>
                  </a:lnTo>
                  <a:lnTo>
                    <a:pt x="347" y="711"/>
                  </a:lnTo>
                  <a:lnTo>
                    <a:pt x="358" y="752"/>
                  </a:lnTo>
                  <a:lnTo>
                    <a:pt x="370" y="792"/>
                  </a:lnTo>
                  <a:lnTo>
                    <a:pt x="381" y="829"/>
                  </a:lnTo>
                  <a:lnTo>
                    <a:pt x="405" y="894"/>
                  </a:lnTo>
                  <a:lnTo>
                    <a:pt x="425" y="947"/>
                  </a:lnTo>
                  <a:lnTo>
                    <a:pt x="442" y="982"/>
                  </a:lnTo>
                  <a:lnTo>
                    <a:pt x="449" y="1000"/>
                  </a:lnTo>
                  <a:lnTo>
                    <a:pt x="453" y="1007"/>
                  </a:lnTo>
                  <a:lnTo>
                    <a:pt x="460" y="1014"/>
                  </a:lnTo>
                  <a:lnTo>
                    <a:pt x="467" y="1021"/>
                  </a:lnTo>
                  <a:lnTo>
                    <a:pt x="476" y="1030"/>
                  </a:lnTo>
                  <a:lnTo>
                    <a:pt x="486" y="1037"/>
                  </a:lnTo>
                  <a:lnTo>
                    <a:pt x="495" y="1044"/>
                  </a:lnTo>
                  <a:lnTo>
                    <a:pt x="504" y="1049"/>
                  </a:lnTo>
                  <a:lnTo>
                    <a:pt x="513" y="1051"/>
                  </a:lnTo>
                  <a:lnTo>
                    <a:pt x="534" y="1023"/>
                  </a:lnTo>
                  <a:lnTo>
                    <a:pt x="555" y="1002"/>
                  </a:lnTo>
                  <a:lnTo>
                    <a:pt x="564" y="995"/>
                  </a:lnTo>
                  <a:lnTo>
                    <a:pt x="573" y="989"/>
                  </a:lnTo>
                  <a:lnTo>
                    <a:pt x="583" y="984"/>
                  </a:lnTo>
                  <a:lnTo>
                    <a:pt x="594" y="984"/>
                  </a:lnTo>
                  <a:lnTo>
                    <a:pt x="604" y="984"/>
                  </a:lnTo>
                  <a:lnTo>
                    <a:pt x="613" y="989"/>
                  </a:lnTo>
                  <a:lnTo>
                    <a:pt x="622" y="993"/>
                  </a:lnTo>
                  <a:lnTo>
                    <a:pt x="634" y="1002"/>
                  </a:lnTo>
                  <a:lnTo>
                    <a:pt x="643" y="1014"/>
                  </a:lnTo>
                  <a:lnTo>
                    <a:pt x="652" y="1028"/>
                  </a:lnTo>
                  <a:lnTo>
                    <a:pt x="661" y="1046"/>
                  </a:lnTo>
                  <a:lnTo>
                    <a:pt x="673" y="1067"/>
                  </a:lnTo>
                  <a:lnTo>
                    <a:pt x="673" y="1070"/>
                  </a:lnTo>
                  <a:lnTo>
                    <a:pt x="671" y="1070"/>
                  </a:lnTo>
                  <a:lnTo>
                    <a:pt x="668" y="1070"/>
                  </a:lnTo>
                  <a:lnTo>
                    <a:pt x="664" y="1065"/>
                  </a:lnTo>
                  <a:lnTo>
                    <a:pt x="650" y="1058"/>
                  </a:lnTo>
                  <a:lnTo>
                    <a:pt x="634" y="1049"/>
                  </a:lnTo>
                  <a:lnTo>
                    <a:pt x="624" y="1044"/>
                  </a:lnTo>
                  <a:lnTo>
                    <a:pt x="613" y="1039"/>
                  </a:lnTo>
                  <a:lnTo>
                    <a:pt x="601" y="1037"/>
                  </a:lnTo>
                  <a:lnTo>
                    <a:pt x="592" y="1037"/>
                  </a:lnTo>
                  <a:lnTo>
                    <a:pt x="578" y="1039"/>
                  </a:lnTo>
                  <a:lnTo>
                    <a:pt x="567" y="1042"/>
                  </a:lnTo>
                  <a:lnTo>
                    <a:pt x="555" y="1049"/>
                  </a:lnTo>
                  <a:lnTo>
                    <a:pt x="543" y="1058"/>
                  </a:lnTo>
                  <a:lnTo>
                    <a:pt x="548" y="1074"/>
                  </a:lnTo>
                  <a:lnTo>
                    <a:pt x="553" y="1088"/>
                  </a:lnTo>
                  <a:lnTo>
                    <a:pt x="564" y="1097"/>
                  </a:lnTo>
                  <a:lnTo>
                    <a:pt x="576" y="1107"/>
                  </a:lnTo>
                  <a:lnTo>
                    <a:pt x="606" y="1120"/>
                  </a:lnTo>
                  <a:lnTo>
                    <a:pt x="638" y="1132"/>
                  </a:lnTo>
                  <a:lnTo>
                    <a:pt x="671" y="1144"/>
                  </a:lnTo>
                  <a:lnTo>
                    <a:pt x="698" y="1155"/>
                  </a:lnTo>
                  <a:lnTo>
                    <a:pt x="710" y="1164"/>
                  </a:lnTo>
                  <a:lnTo>
                    <a:pt x="717" y="1174"/>
                  </a:lnTo>
                  <a:lnTo>
                    <a:pt x="722" y="1185"/>
                  </a:lnTo>
                  <a:lnTo>
                    <a:pt x="722" y="1199"/>
                  </a:lnTo>
                  <a:lnTo>
                    <a:pt x="717" y="1211"/>
                  </a:lnTo>
                  <a:lnTo>
                    <a:pt x="712" y="1220"/>
                  </a:lnTo>
                  <a:lnTo>
                    <a:pt x="708" y="1227"/>
                  </a:lnTo>
                  <a:lnTo>
                    <a:pt x="703" y="1234"/>
                  </a:lnTo>
                  <a:lnTo>
                    <a:pt x="698" y="1241"/>
                  </a:lnTo>
                  <a:lnTo>
                    <a:pt x="694" y="1248"/>
                  </a:lnTo>
                  <a:lnTo>
                    <a:pt x="689" y="1252"/>
                  </a:lnTo>
                  <a:lnTo>
                    <a:pt x="685" y="1257"/>
                  </a:lnTo>
                  <a:lnTo>
                    <a:pt x="685" y="1259"/>
                  </a:lnTo>
                  <a:lnTo>
                    <a:pt x="687" y="1264"/>
                  </a:lnTo>
                  <a:lnTo>
                    <a:pt x="694" y="1271"/>
                  </a:lnTo>
                  <a:lnTo>
                    <a:pt x="701" y="1280"/>
                  </a:lnTo>
                  <a:lnTo>
                    <a:pt x="710" y="1292"/>
                  </a:lnTo>
                  <a:lnTo>
                    <a:pt x="717" y="1301"/>
                  </a:lnTo>
                  <a:lnTo>
                    <a:pt x="724" y="1310"/>
                  </a:lnTo>
                  <a:lnTo>
                    <a:pt x="726" y="1320"/>
                  </a:lnTo>
                  <a:lnTo>
                    <a:pt x="726" y="1326"/>
                  </a:lnTo>
                  <a:lnTo>
                    <a:pt x="724" y="1333"/>
                  </a:lnTo>
                  <a:lnTo>
                    <a:pt x="719" y="1338"/>
                  </a:lnTo>
                  <a:lnTo>
                    <a:pt x="712" y="1343"/>
                  </a:lnTo>
                  <a:lnTo>
                    <a:pt x="705" y="1347"/>
                  </a:lnTo>
                  <a:lnTo>
                    <a:pt x="696" y="1352"/>
                  </a:lnTo>
                  <a:lnTo>
                    <a:pt x="687" y="1357"/>
                  </a:lnTo>
                  <a:lnTo>
                    <a:pt x="678" y="1363"/>
                  </a:lnTo>
                  <a:lnTo>
                    <a:pt x="666" y="1352"/>
                  </a:lnTo>
                  <a:lnTo>
                    <a:pt x="657" y="1343"/>
                  </a:lnTo>
                  <a:lnTo>
                    <a:pt x="652" y="1333"/>
                  </a:lnTo>
                  <a:lnTo>
                    <a:pt x="648" y="1322"/>
                  </a:lnTo>
                  <a:lnTo>
                    <a:pt x="645" y="1310"/>
                  </a:lnTo>
                  <a:lnTo>
                    <a:pt x="643" y="1301"/>
                  </a:lnTo>
                  <a:lnTo>
                    <a:pt x="641" y="1289"/>
                  </a:lnTo>
                  <a:lnTo>
                    <a:pt x="636" y="1280"/>
                  </a:lnTo>
                  <a:lnTo>
                    <a:pt x="624" y="1285"/>
                  </a:lnTo>
                  <a:lnTo>
                    <a:pt x="613" y="1287"/>
                  </a:lnTo>
                  <a:lnTo>
                    <a:pt x="604" y="1287"/>
                  </a:lnTo>
                  <a:lnTo>
                    <a:pt x="594" y="1285"/>
                  </a:lnTo>
                  <a:lnTo>
                    <a:pt x="587" y="1282"/>
                  </a:lnTo>
                  <a:lnTo>
                    <a:pt x="583" y="1282"/>
                  </a:lnTo>
                  <a:lnTo>
                    <a:pt x="580" y="1282"/>
                  </a:lnTo>
                  <a:lnTo>
                    <a:pt x="580" y="1282"/>
                  </a:lnTo>
                  <a:lnTo>
                    <a:pt x="578" y="1285"/>
                  </a:lnTo>
                  <a:lnTo>
                    <a:pt x="578" y="1287"/>
                  </a:lnTo>
                  <a:lnTo>
                    <a:pt x="576" y="1287"/>
                  </a:lnTo>
                  <a:lnTo>
                    <a:pt x="576" y="1289"/>
                  </a:lnTo>
                  <a:lnTo>
                    <a:pt x="576" y="1292"/>
                  </a:lnTo>
                  <a:lnTo>
                    <a:pt x="576" y="1294"/>
                  </a:lnTo>
                  <a:lnTo>
                    <a:pt x="578" y="1299"/>
                  </a:lnTo>
                  <a:lnTo>
                    <a:pt x="583" y="1306"/>
                  </a:lnTo>
                  <a:lnTo>
                    <a:pt x="587" y="1313"/>
                  </a:lnTo>
                  <a:lnTo>
                    <a:pt x="594" y="1324"/>
                  </a:lnTo>
                  <a:lnTo>
                    <a:pt x="601" y="1333"/>
                  </a:lnTo>
                  <a:lnTo>
                    <a:pt x="608" y="1345"/>
                  </a:lnTo>
                  <a:lnTo>
                    <a:pt x="615" y="1354"/>
                  </a:lnTo>
                  <a:lnTo>
                    <a:pt x="622" y="1363"/>
                  </a:lnTo>
                  <a:lnTo>
                    <a:pt x="627" y="1370"/>
                  </a:lnTo>
                  <a:lnTo>
                    <a:pt x="629" y="1373"/>
                  </a:lnTo>
                  <a:lnTo>
                    <a:pt x="648" y="1373"/>
                  </a:lnTo>
                  <a:lnTo>
                    <a:pt x="668" y="1370"/>
                  </a:lnTo>
                  <a:lnTo>
                    <a:pt x="687" y="1363"/>
                  </a:lnTo>
                  <a:lnTo>
                    <a:pt x="705" y="1357"/>
                  </a:lnTo>
                  <a:lnTo>
                    <a:pt x="722" y="1347"/>
                  </a:lnTo>
                  <a:lnTo>
                    <a:pt x="738" y="1336"/>
                  </a:lnTo>
                  <a:lnTo>
                    <a:pt x="752" y="1324"/>
                  </a:lnTo>
                  <a:lnTo>
                    <a:pt x="763" y="1313"/>
                  </a:lnTo>
                  <a:lnTo>
                    <a:pt x="763" y="1310"/>
                  </a:lnTo>
                  <a:lnTo>
                    <a:pt x="766" y="1308"/>
                  </a:lnTo>
                  <a:lnTo>
                    <a:pt x="766" y="1306"/>
                  </a:lnTo>
                  <a:lnTo>
                    <a:pt x="768" y="1303"/>
                  </a:lnTo>
                  <a:lnTo>
                    <a:pt x="768" y="1301"/>
                  </a:lnTo>
                  <a:lnTo>
                    <a:pt x="768" y="1299"/>
                  </a:lnTo>
                  <a:lnTo>
                    <a:pt x="768" y="1296"/>
                  </a:lnTo>
                  <a:lnTo>
                    <a:pt x="768" y="1294"/>
                  </a:lnTo>
                  <a:lnTo>
                    <a:pt x="766" y="1282"/>
                  </a:lnTo>
                  <a:lnTo>
                    <a:pt x="761" y="1269"/>
                  </a:lnTo>
                  <a:lnTo>
                    <a:pt x="756" y="1255"/>
                  </a:lnTo>
                  <a:lnTo>
                    <a:pt x="754" y="1241"/>
                  </a:lnTo>
                  <a:lnTo>
                    <a:pt x="749" y="1227"/>
                  </a:lnTo>
                  <a:lnTo>
                    <a:pt x="745" y="1213"/>
                  </a:lnTo>
                  <a:lnTo>
                    <a:pt x="742" y="1199"/>
                  </a:lnTo>
                  <a:lnTo>
                    <a:pt x="738" y="1188"/>
                  </a:lnTo>
                  <a:lnTo>
                    <a:pt x="740" y="1185"/>
                  </a:lnTo>
                  <a:lnTo>
                    <a:pt x="740" y="1183"/>
                  </a:lnTo>
                  <a:lnTo>
                    <a:pt x="740" y="1183"/>
                  </a:lnTo>
                  <a:lnTo>
                    <a:pt x="742" y="1181"/>
                  </a:lnTo>
                  <a:lnTo>
                    <a:pt x="742" y="1181"/>
                  </a:lnTo>
                  <a:lnTo>
                    <a:pt x="745" y="1178"/>
                  </a:lnTo>
                  <a:lnTo>
                    <a:pt x="745" y="1176"/>
                  </a:lnTo>
                  <a:lnTo>
                    <a:pt x="745" y="1174"/>
                  </a:lnTo>
                  <a:lnTo>
                    <a:pt x="747" y="1169"/>
                  </a:lnTo>
                  <a:lnTo>
                    <a:pt x="745" y="1164"/>
                  </a:lnTo>
                  <a:lnTo>
                    <a:pt x="745" y="1157"/>
                  </a:lnTo>
                  <a:lnTo>
                    <a:pt x="745" y="1153"/>
                  </a:lnTo>
                  <a:lnTo>
                    <a:pt x="742" y="1148"/>
                  </a:lnTo>
                  <a:lnTo>
                    <a:pt x="742" y="1141"/>
                  </a:lnTo>
                  <a:lnTo>
                    <a:pt x="740" y="1134"/>
                  </a:lnTo>
                  <a:lnTo>
                    <a:pt x="740" y="1130"/>
                  </a:lnTo>
                  <a:lnTo>
                    <a:pt x="735" y="1123"/>
                  </a:lnTo>
                  <a:lnTo>
                    <a:pt x="731" y="1116"/>
                  </a:lnTo>
                  <a:lnTo>
                    <a:pt x="729" y="1109"/>
                  </a:lnTo>
                  <a:lnTo>
                    <a:pt x="724" y="1102"/>
                  </a:lnTo>
                  <a:lnTo>
                    <a:pt x="722" y="1095"/>
                  </a:lnTo>
                  <a:lnTo>
                    <a:pt x="717" y="1090"/>
                  </a:lnTo>
                  <a:lnTo>
                    <a:pt x="712" y="1083"/>
                  </a:lnTo>
                  <a:lnTo>
                    <a:pt x="705" y="1079"/>
                  </a:lnTo>
                  <a:lnTo>
                    <a:pt x="705" y="1070"/>
                  </a:lnTo>
                  <a:lnTo>
                    <a:pt x="703" y="1060"/>
                  </a:lnTo>
                  <a:lnTo>
                    <a:pt x="701" y="1051"/>
                  </a:lnTo>
                  <a:lnTo>
                    <a:pt x="696" y="1044"/>
                  </a:lnTo>
                  <a:lnTo>
                    <a:pt x="694" y="1035"/>
                  </a:lnTo>
                  <a:lnTo>
                    <a:pt x="691" y="1026"/>
                  </a:lnTo>
                  <a:lnTo>
                    <a:pt x="689" y="1019"/>
                  </a:lnTo>
                  <a:lnTo>
                    <a:pt x="689" y="1012"/>
                  </a:lnTo>
                  <a:lnTo>
                    <a:pt x="698" y="1012"/>
                  </a:lnTo>
                  <a:lnTo>
                    <a:pt x="708" y="1007"/>
                  </a:lnTo>
                  <a:lnTo>
                    <a:pt x="715" y="1002"/>
                  </a:lnTo>
                  <a:lnTo>
                    <a:pt x="722" y="995"/>
                  </a:lnTo>
                  <a:lnTo>
                    <a:pt x="729" y="989"/>
                  </a:lnTo>
                  <a:lnTo>
                    <a:pt x="733" y="984"/>
                  </a:lnTo>
                  <a:lnTo>
                    <a:pt x="735" y="977"/>
                  </a:lnTo>
                  <a:lnTo>
                    <a:pt x="738" y="972"/>
                  </a:lnTo>
                  <a:lnTo>
                    <a:pt x="735" y="968"/>
                  </a:lnTo>
                  <a:lnTo>
                    <a:pt x="733" y="961"/>
                  </a:lnTo>
                  <a:lnTo>
                    <a:pt x="729" y="951"/>
                  </a:lnTo>
                  <a:lnTo>
                    <a:pt x="726" y="945"/>
                  </a:lnTo>
                  <a:lnTo>
                    <a:pt x="722" y="935"/>
                  </a:lnTo>
                  <a:lnTo>
                    <a:pt x="717" y="928"/>
                  </a:lnTo>
                  <a:lnTo>
                    <a:pt x="715" y="919"/>
                  </a:lnTo>
                  <a:lnTo>
                    <a:pt x="710" y="914"/>
                  </a:lnTo>
                  <a:lnTo>
                    <a:pt x="710" y="905"/>
                  </a:lnTo>
                  <a:lnTo>
                    <a:pt x="710" y="896"/>
                  </a:lnTo>
                  <a:lnTo>
                    <a:pt x="708" y="887"/>
                  </a:lnTo>
                  <a:lnTo>
                    <a:pt x="708" y="882"/>
                  </a:lnTo>
                  <a:lnTo>
                    <a:pt x="705" y="875"/>
                  </a:lnTo>
                  <a:lnTo>
                    <a:pt x="701" y="868"/>
                  </a:lnTo>
                  <a:lnTo>
                    <a:pt x="698" y="861"/>
                  </a:lnTo>
                  <a:lnTo>
                    <a:pt x="691" y="854"/>
                  </a:lnTo>
                  <a:close/>
                  <a:moveTo>
                    <a:pt x="1492" y="1657"/>
                  </a:moveTo>
                  <a:lnTo>
                    <a:pt x="1487" y="1664"/>
                  </a:lnTo>
                  <a:lnTo>
                    <a:pt x="1483" y="1671"/>
                  </a:lnTo>
                  <a:lnTo>
                    <a:pt x="1478" y="1678"/>
                  </a:lnTo>
                  <a:lnTo>
                    <a:pt x="1476" y="1688"/>
                  </a:lnTo>
                  <a:lnTo>
                    <a:pt x="1471" y="1711"/>
                  </a:lnTo>
                  <a:lnTo>
                    <a:pt x="1471" y="1734"/>
                  </a:lnTo>
                  <a:lnTo>
                    <a:pt x="1471" y="1759"/>
                  </a:lnTo>
                  <a:lnTo>
                    <a:pt x="1474" y="1785"/>
                  </a:lnTo>
                  <a:lnTo>
                    <a:pt x="1474" y="1810"/>
                  </a:lnTo>
                  <a:lnTo>
                    <a:pt x="1474" y="1831"/>
                  </a:lnTo>
                  <a:lnTo>
                    <a:pt x="1474" y="1836"/>
                  </a:lnTo>
                  <a:lnTo>
                    <a:pt x="1474" y="1840"/>
                  </a:lnTo>
                  <a:lnTo>
                    <a:pt x="1478" y="1843"/>
                  </a:lnTo>
                  <a:lnTo>
                    <a:pt x="1481" y="1847"/>
                  </a:lnTo>
                  <a:lnTo>
                    <a:pt x="1483" y="1852"/>
                  </a:lnTo>
                  <a:lnTo>
                    <a:pt x="1485" y="1859"/>
                  </a:lnTo>
                  <a:lnTo>
                    <a:pt x="1485" y="1868"/>
                  </a:lnTo>
                  <a:lnTo>
                    <a:pt x="1485" y="1882"/>
                  </a:lnTo>
                  <a:lnTo>
                    <a:pt x="1485" y="1875"/>
                  </a:lnTo>
                  <a:lnTo>
                    <a:pt x="1485" y="1870"/>
                  </a:lnTo>
                  <a:lnTo>
                    <a:pt x="1487" y="1866"/>
                  </a:lnTo>
                  <a:lnTo>
                    <a:pt x="1490" y="1861"/>
                  </a:lnTo>
                  <a:lnTo>
                    <a:pt x="1490" y="1856"/>
                  </a:lnTo>
                  <a:lnTo>
                    <a:pt x="1490" y="1850"/>
                  </a:lnTo>
                  <a:lnTo>
                    <a:pt x="1490" y="1845"/>
                  </a:lnTo>
                  <a:lnTo>
                    <a:pt x="1485" y="1838"/>
                  </a:lnTo>
                  <a:lnTo>
                    <a:pt x="1492" y="1824"/>
                  </a:lnTo>
                  <a:lnTo>
                    <a:pt x="1497" y="1808"/>
                  </a:lnTo>
                  <a:lnTo>
                    <a:pt x="1501" y="1792"/>
                  </a:lnTo>
                  <a:lnTo>
                    <a:pt x="1506" y="1775"/>
                  </a:lnTo>
                  <a:lnTo>
                    <a:pt x="1511" y="1762"/>
                  </a:lnTo>
                  <a:lnTo>
                    <a:pt x="1518" y="1750"/>
                  </a:lnTo>
                  <a:lnTo>
                    <a:pt x="1522" y="1741"/>
                  </a:lnTo>
                  <a:lnTo>
                    <a:pt x="1529" y="1734"/>
                  </a:lnTo>
                  <a:lnTo>
                    <a:pt x="1534" y="1741"/>
                  </a:lnTo>
                  <a:lnTo>
                    <a:pt x="1536" y="1748"/>
                  </a:lnTo>
                  <a:lnTo>
                    <a:pt x="1538" y="1757"/>
                  </a:lnTo>
                  <a:lnTo>
                    <a:pt x="1541" y="1764"/>
                  </a:lnTo>
                  <a:lnTo>
                    <a:pt x="1545" y="1771"/>
                  </a:lnTo>
                  <a:lnTo>
                    <a:pt x="1550" y="1775"/>
                  </a:lnTo>
                  <a:lnTo>
                    <a:pt x="1555" y="1780"/>
                  </a:lnTo>
                  <a:lnTo>
                    <a:pt x="1562" y="1782"/>
                  </a:lnTo>
                  <a:lnTo>
                    <a:pt x="1555" y="1773"/>
                  </a:lnTo>
                  <a:lnTo>
                    <a:pt x="1550" y="1764"/>
                  </a:lnTo>
                  <a:lnTo>
                    <a:pt x="1548" y="1752"/>
                  </a:lnTo>
                  <a:lnTo>
                    <a:pt x="1550" y="1741"/>
                  </a:lnTo>
                  <a:lnTo>
                    <a:pt x="1550" y="1727"/>
                  </a:lnTo>
                  <a:lnTo>
                    <a:pt x="1552" y="1715"/>
                  </a:lnTo>
                  <a:lnTo>
                    <a:pt x="1555" y="1701"/>
                  </a:lnTo>
                  <a:lnTo>
                    <a:pt x="1555" y="1692"/>
                  </a:lnTo>
                  <a:lnTo>
                    <a:pt x="1557" y="1674"/>
                  </a:lnTo>
                  <a:lnTo>
                    <a:pt x="1555" y="1657"/>
                  </a:lnTo>
                  <a:lnTo>
                    <a:pt x="1552" y="1641"/>
                  </a:lnTo>
                  <a:lnTo>
                    <a:pt x="1548" y="1625"/>
                  </a:lnTo>
                  <a:lnTo>
                    <a:pt x="1543" y="1609"/>
                  </a:lnTo>
                  <a:lnTo>
                    <a:pt x="1541" y="1593"/>
                  </a:lnTo>
                  <a:lnTo>
                    <a:pt x="1541" y="1579"/>
                  </a:lnTo>
                  <a:lnTo>
                    <a:pt x="1541" y="1565"/>
                  </a:lnTo>
                  <a:lnTo>
                    <a:pt x="1545" y="1593"/>
                  </a:lnTo>
                  <a:lnTo>
                    <a:pt x="1550" y="1616"/>
                  </a:lnTo>
                  <a:lnTo>
                    <a:pt x="1557" y="1637"/>
                  </a:lnTo>
                  <a:lnTo>
                    <a:pt x="1564" y="1655"/>
                  </a:lnTo>
                  <a:lnTo>
                    <a:pt x="1568" y="1674"/>
                  </a:lnTo>
                  <a:lnTo>
                    <a:pt x="1573" y="1692"/>
                  </a:lnTo>
                  <a:lnTo>
                    <a:pt x="1573" y="1713"/>
                  </a:lnTo>
                  <a:lnTo>
                    <a:pt x="1571" y="1738"/>
                  </a:lnTo>
                  <a:lnTo>
                    <a:pt x="1573" y="1743"/>
                  </a:lnTo>
                  <a:lnTo>
                    <a:pt x="1578" y="1743"/>
                  </a:lnTo>
                  <a:lnTo>
                    <a:pt x="1585" y="1743"/>
                  </a:lnTo>
                  <a:lnTo>
                    <a:pt x="1594" y="1738"/>
                  </a:lnTo>
                  <a:lnTo>
                    <a:pt x="1603" y="1734"/>
                  </a:lnTo>
                  <a:lnTo>
                    <a:pt x="1612" y="1729"/>
                  </a:lnTo>
                  <a:lnTo>
                    <a:pt x="1622" y="1725"/>
                  </a:lnTo>
                  <a:lnTo>
                    <a:pt x="1629" y="1720"/>
                  </a:lnTo>
                  <a:lnTo>
                    <a:pt x="1640" y="1706"/>
                  </a:lnTo>
                  <a:lnTo>
                    <a:pt x="1647" y="1694"/>
                  </a:lnTo>
                  <a:lnTo>
                    <a:pt x="1652" y="1683"/>
                  </a:lnTo>
                  <a:lnTo>
                    <a:pt x="1656" y="1674"/>
                  </a:lnTo>
                  <a:lnTo>
                    <a:pt x="1663" y="1667"/>
                  </a:lnTo>
                  <a:lnTo>
                    <a:pt x="1675" y="1664"/>
                  </a:lnTo>
                  <a:lnTo>
                    <a:pt x="1691" y="1662"/>
                  </a:lnTo>
                  <a:lnTo>
                    <a:pt x="1717" y="1667"/>
                  </a:lnTo>
                  <a:lnTo>
                    <a:pt x="1726" y="1660"/>
                  </a:lnTo>
                  <a:lnTo>
                    <a:pt x="1730" y="1648"/>
                  </a:lnTo>
                  <a:lnTo>
                    <a:pt x="1733" y="1639"/>
                  </a:lnTo>
                  <a:lnTo>
                    <a:pt x="1735" y="1630"/>
                  </a:lnTo>
                  <a:lnTo>
                    <a:pt x="1733" y="1618"/>
                  </a:lnTo>
                  <a:lnTo>
                    <a:pt x="1730" y="1609"/>
                  </a:lnTo>
                  <a:lnTo>
                    <a:pt x="1730" y="1600"/>
                  </a:lnTo>
                  <a:lnTo>
                    <a:pt x="1730" y="1590"/>
                  </a:lnTo>
                  <a:lnTo>
                    <a:pt x="1730" y="1567"/>
                  </a:lnTo>
                  <a:lnTo>
                    <a:pt x="1730" y="1546"/>
                  </a:lnTo>
                  <a:lnTo>
                    <a:pt x="1730" y="1523"/>
                  </a:lnTo>
                  <a:lnTo>
                    <a:pt x="1730" y="1502"/>
                  </a:lnTo>
                  <a:lnTo>
                    <a:pt x="1733" y="1482"/>
                  </a:lnTo>
                  <a:lnTo>
                    <a:pt x="1735" y="1458"/>
                  </a:lnTo>
                  <a:lnTo>
                    <a:pt x="1740" y="1438"/>
                  </a:lnTo>
                  <a:lnTo>
                    <a:pt x="1747" y="1412"/>
                  </a:lnTo>
                  <a:lnTo>
                    <a:pt x="1751" y="1428"/>
                  </a:lnTo>
                  <a:lnTo>
                    <a:pt x="1756" y="1440"/>
                  </a:lnTo>
                  <a:lnTo>
                    <a:pt x="1761" y="1447"/>
                  </a:lnTo>
                  <a:lnTo>
                    <a:pt x="1767" y="1451"/>
                  </a:lnTo>
                  <a:lnTo>
                    <a:pt x="1774" y="1454"/>
                  </a:lnTo>
                  <a:lnTo>
                    <a:pt x="1784" y="1458"/>
                  </a:lnTo>
                  <a:lnTo>
                    <a:pt x="1791" y="1463"/>
                  </a:lnTo>
                  <a:lnTo>
                    <a:pt x="1800" y="1472"/>
                  </a:lnTo>
                  <a:lnTo>
                    <a:pt x="1802" y="1465"/>
                  </a:lnTo>
                  <a:lnTo>
                    <a:pt x="1804" y="1456"/>
                  </a:lnTo>
                  <a:lnTo>
                    <a:pt x="1804" y="1447"/>
                  </a:lnTo>
                  <a:lnTo>
                    <a:pt x="1804" y="1435"/>
                  </a:lnTo>
                  <a:lnTo>
                    <a:pt x="1802" y="1424"/>
                  </a:lnTo>
                  <a:lnTo>
                    <a:pt x="1802" y="1412"/>
                  </a:lnTo>
                  <a:lnTo>
                    <a:pt x="1802" y="1401"/>
                  </a:lnTo>
                  <a:lnTo>
                    <a:pt x="1804" y="1391"/>
                  </a:lnTo>
                  <a:lnTo>
                    <a:pt x="1804" y="1403"/>
                  </a:lnTo>
                  <a:lnTo>
                    <a:pt x="1804" y="1412"/>
                  </a:lnTo>
                  <a:lnTo>
                    <a:pt x="1807" y="1421"/>
                  </a:lnTo>
                  <a:lnTo>
                    <a:pt x="1809" y="1428"/>
                  </a:lnTo>
                  <a:lnTo>
                    <a:pt x="1811" y="1438"/>
                  </a:lnTo>
                  <a:lnTo>
                    <a:pt x="1814" y="1444"/>
                  </a:lnTo>
                  <a:lnTo>
                    <a:pt x="1818" y="1451"/>
                  </a:lnTo>
                  <a:lnTo>
                    <a:pt x="1818" y="1461"/>
                  </a:lnTo>
                  <a:lnTo>
                    <a:pt x="1823" y="1465"/>
                  </a:lnTo>
                  <a:lnTo>
                    <a:pt x="1828" y="1465"/>
                  </a:lnTo>
                  <a:lnTo>
                    <a:pt x="1832" y="1461"/>
                  </a:lnTo>
                  <a:lnTo>
                    <a:pt x="1835" y="1456"/>
                  </a:lnTo>
                  <a:lnTo>
                    <a:pt x="1839" y="1449"/>
                  </a:lnTo>
                  <a:lnTo>
                    <a:pt x="1844" y="1444"/>
                  </a:lnTo>
                  <a:lnTo>
                    <a:pt x="1846" y="1440"/>
                  </a:lnTo>
                  <a:lnTo>
                    <a:pt x="1851" y="1438"/>
                  </a:lnTo>
                  <a:lnTo>
                    <a:pt x="1865" y="1417"/>
                  </a:lnTo>
                  <a:lnTo>
                    <a:pt x="1879" y="1398"/>
                  </a:lnTo>
                  <a:lnTo>
                    <a:pt x="1892" y="1384"/>
                  </a:lnTo>
                  <a:lnTo>
                    <a:pt x="1906" y="1373"/>
                  </a:lnTo>
                  <a:lnTo>
                    <a:pt x="1920" y="1361"/>
                  </a:lnTo>
                  <a:lnTo>
                    <a:pt x="1939" y="1352"/>
                  </a:lnTo>
                  <a:lnTo>
                    <a:pt x="1960" y="1345"/>
                  </a:lnTo>
                  <a:lnTo>
                    <a:pt x="1985" y="1336"/>
                  </a:lnTo>
                  <a:lnTo>
                    <a:pt x="2008" y="1329"/>
                  </a:lnTo>
                  <a:lnTo>
                    <a:pt x="2027" y="1326"/>
                  </a:lnTo>
                  <a:lnTo>
                    <a:pt x="2045" y="1324"/>
                  </a:lnTo>
                  <a:lnTo>
                    <a:pt x="2064" y="1322"/>
                  </a:lnTo>
                  <a:lnTo>
                    <a:pt x="2080" y="1320"/>
                  </a:lnTo>
                  <a:lnTo>
                    <a:pt x="2096" y="1320"/>
                  </a:lnTo>
                  <a:lnTo>
                    <a:pt x="2112" y="1320"/>
                  </a:lnTo>
                  <a:lnTo>
                    <a:pt x="2128" y="1320"/>
                  </a:lnTo>
                  <a:lnTo>
                    <a:pt x="2135" y="1320"/>
                  </a:lnTo>
                  <a:lnTo>
                    <a:pt x="2142" y="1322"/>
                  </a:lnTo>
                  <a:lnTo>
                    <a:pt x="2149" y="1326"/>
                  </a:lnTo>
                  <a:lnTo>
                    <a:pt x="2154" y="1329"/>
                  </a:lnTo>
                  <a:lnTo>
                    <a:pt x="2161" y="1333"/>
                  </a:lnTo>
                  <a:lnTo>
                    <a:pt x="2168" y="1336"/>
                  </a:lnTo>
                  <a:lnTo>
                    <a:pt x="2172" y="1340"/>
                  </a:lnTo>
                  <a:lnTo>
                    <a:pt x="2177" y="1343"/>
                  </a:lnTo>
                  <a:lnTo>
                    <a:pt x="2175" y="1336"/>
                  </a:lnTo>
                  <a:lnTo>
                    <a:pt x="2170" y="1329"/>
                  </a:lnTo>
                  <a:lnTo>
                    <a:pt x="2168" y="1324"/>
                  </a:lnTo>
                  <a:lnTo>
                    <a:pt x="2163" y="1320"/>
                  </a:lnTo>
                  <a:lnTo>
                    <a:pt x="2159" y="1313"/>
                  </a:lnTo>
                  <a:lnTo>
                    <a:pt x="2154" y="1308"/>
                  </a:lnTo>
                  <a:lnTo>
                    <a:pt x="2149" y="1303"/>
                  </a:lnTo>
                  <a:lnTo>
                    <a:pt x="2145" y="1294"/>
                  </a:lnTo>
                  <a:lnTo>
                    <a:pt x="2138" y="1287"/>
                  </a:lnTo>
                  <a:lnTo>
                    <a:pt x="2131" y="1278"/>
                  </a:lnTo>
                  <a:lnTo>
                    <a:pt x="2124" y="1269"/>
                  </a:lnTo>
                  <a:lnTo>
                    <a:pt x="2115" y="1259"/>
                  </a:lnTo>
                  <a:lnTo>
                    <a:pt x="2103" y="1252"/>
                  </a:lnTo>
                  <a:lnTo>
                    <a:pt x="2094" y="1245"/>
                  </a:lnTo>
                  <a:lnTo>
                    <a:pt x="2080" y="1241"/>
                  </a:lnTo>
                  <a:lnTo>
                    <a:pt x="2066" y="1238"/>
                  </a:lnTo>
                  <a:lnTo>
                    <a:pt x="2064" y="1222"/>
                  </a:lnTo>
                  <a:lnTo>
                    <a:pt x="2059" y="1206"/>
                  </a:lnTo>
                  <a:lnTo>
                    <a:pt x="2052" y="1197"/>
                  </a:lnTo>
                  <a:lnTo>
                    <a:pt x="2043" y="1190"/>
                  </a:lnTo>
                  <a:lnTo>
                    <a:pt x="2031" y="1183"/>
                  </a:lnTo>
                  <a:lnTo>
                    <a:pt x="2017" y="1181"/>
                  </a:lnTo>
                  <a:lnTo>
                    <a:pt x="2001" y="1181"/>
                  </a:lnTo>
                  <a:lnTo>
                    <a:pt x="1985" y="1181"/>
                  </a:lnTo>
                  <a:lnTo>
                    <a:pt x="1948" y="1183"/>
                  </a:lnTo>
                  <a:lnTo>
                    <a:pt x="1911" y="1185"/>
                  </a:lnTo>
                  <a:lnTo>
                    <a:pt x="1892" y="1185"/>
                  </a:lnTo>
                  <a:lnTo>
                    <a:pt x="1874" y="1183"/>
                  </a:lnTo>
                  <a:lnTo>
                    <a:pt x="1855" y="1181"/>
                  </a:lnTo>
                  <a:lnTo>
                    <a:pt x="1839" y="1176"/>
                  </a:lnTo>
                  <a:lnTo>
                    <a:pt x="1807" y="1229"/>
                  </a:lnTo>
                  <a:lnTo>
                    <a:pt x="1828" y="1229"/>
                  </a:lnTo>
                  <a:lnTo>
                    <a:pt x="1846" y="1232"/>
                  </a:lnTo>
                  <a:lnTo>
                    <a:pt x="1865" y="1234"/>
                  </a:lnTo>
                  <a:lnTo>
                    <a:pt x="1883" y="1238"/>
                  </a:lnTo>
                  <a:lnTo>
                    <a:pt x="1906" y="1243"/>
                  </a:lnTo>
                  <a:lnTo>
                    <a:pt x="1932" y="1245"/>
                  </a:lnTo>
                  <a:lnTo>
                    <a:pt x="1962" y="1245"/>
                  </a:lnTo>
                  <a:lnTo>
                    <a:pt x="1999" y="1238"/>
                  </a:lnTo>
                  <a:lnTo>
                    <a:pt x="1983" y="1245"/>
                  </a:lnTo>
                  <a:lnTo>
                    <a:pt x="1969" y="1250"/>
                  </a:lnTo>
                  <a:lnTo>
                    <a:pt x="1953" y="1255"/>
                  </a:lnTo>
                  <a:lnTo>
                    <a:pt x="1936" y="1255"/>
                  </a:lnTo>
                  <a:lnTo>
                    <a:pt x="1904" y="1255"/>
                  </a:lnTo>
                  <a:lnTo>
                    <a:pt x="1874" y="1252"/>
                  </a:lnTo>
                  <a:lnTo>
                    <a:pt x="1846" y="1248"/>
                  </a:lnTo>
                  <a:lnTo>
                    <a:pt x="1821" y="1243"/>
                  </a:lnTo>
                  <a:lnTo>
                    <a:pt x="1800" y="1241"/>
                  </a:lnTo>
                  <a:lnTo>
                    <a:pt x="1784" y="1243"/>
                  </a:lnTo>
                  <a:lnTo>
                    <a:pt x="1781" y="1243"/>
                  </a:lnTo>
                  <a:lnTo>
                    <a:pt x="1777" y="1243"/>
                  </a:lnTo>
                  <a:lnTo>
                    <a:pt x="1772" y="1248"/>
                  </a:lnTo>
                  <a:lnTo>
                    <a:pt x="1767" y="1252"/>
                  </a:lnTo>
                  <a:lnTo>
                    <a:pt x="1761" y="1257"/>
                  </a:lnTo>
                  <a:lnTo>
                    <a:pt x="1754" y="1264"/>
                  </a:lnTo>
                  <a:lnTo>
                    <a:pt x="1747" y="1269"/>
                  </a:lnTo>
                  <a:lnTo>
                    <a:pt x="1737" y="1276"/>
                  </a:lnTo>
                  <a:lnTo>
                    <a:pt x="1726" y="1276"/>
                  </a:lnTo>
                  <a:lnTo>
                    <a:pt x="1717" y="1276"/>
                  </a:lnTo>
                  <a:lnTo>
                    <a:pt x="1707" y="1276"/>
                  </a:lnTo>
                  <a:lnTo>
                    <a:pt x="1700" y="1276"/>
                  </a:lnTo>
                  <a:lnTo>
                    <a:pt x="1693" y="1278"/>
                  </a:lnTo>
                  <a:lnTo>
                    <a:pt x="1684" y="1282"/>
                  </a:lnTo>
                  <a:lnTo>
                    <a:pt x="1677" y="1285"/>
                  </a:lnTo>
                  <a:lnTo>
                    <a:pt x="1670" y="1289"/>
                  </a:lnTo>
                  <a:lnTo>
                    <a:pt x="1663" y="1292"/>
                  </a:lnTo>
                  <a:lnTo>
                    <a:pt x="1654" y="1296"/>
                  </a:lnTo>
                  <a:lnTo>
                    <a:pt x="1647" y="1301"/>
                  </a:lnTo>
                  <a:lnTo>
                    <a:pt x="1638" y="1303"/>
                  </a:lnTo>
                  <a:lnTo>
                    <a:pt x="1631" y="1308"/>
                  </a:lnTo>
                  <a:lnTo>
                    <a:pt x="1624" y="1310"/>
                  </a:lnTo>
                  <a:lnTo>
                    <a:pt x="1615" y="1313"/>
                  </a:lnTo>
                  <a:lnTo>
                    <a:pt x="1608" y="1315"/>
                  </a:lnTo>
                  <a:lnTo>
                    <a:pt x="1596" y="1320"/>
                  </a:lnTo>
                  <a:lnTo>
                    <a:pt x="1585" y="1326"/>
                  </a:lnTo>
                  <a:lnTo>
                    <a:pt x="1575" y="1336"/>
                  </a:lnTo>
                  <a:lnTo>
                    <a:pt x="1568" y="1347"/>
                  </a:lnTo>
                  <a:lnTo>
                    <a:pt x="1562" y="1361"/>
                  </a:lnTo>
                  <a:lnTo>
                    <a:pt x="1557" y="1375"/>
                  </a:lnTo>
                  <a:lnTo>
                    <a:pt x="1555" y="1389"/>
                  </a:lnTo>
                  <a:lnTo>
                    <a:pt x="1550" y="1403"/>
                  </a:lnTo>
                  <a:lnTo>
                    <a:pt x="1543" y="1435"/>
                  </a:lnTo>
                  <a:lnTo>
                    <a:pt x="1534" y="1465"/>
                  </a:lnTo>
                  <a:lnTo>
                    <a:pt x="1525" y="1495"/>
                  </a:lnTo>
                  <a:lnTo>
                    <a:pt x="1515" y="1526"/>
                  </a:lnTo>
                  <a:lnTo>
                    <a:pt x="1511" y="1558"/>
                  </a:lnTo>
                  <a:lnTo>
                    <a:pt x="1508" y="1595"/>
                  </a:lnTo>
                  <a:lnTo>
                    <a:pt x="1511" y="1613"/>
                  </a:lnTo>
                  <a:lnTo>
                    <a:pt x="1513" y="1632"/>
                  </a:lnTo>
                  <a:lnTo>
                    <a:pt x="1518" y="1655"/>
                  </a:lnTo>
                  <a:lnTo>
                    <a:pt x="1525" y="1676"/>
                  </a:lnTo>
                  <a:lnTo>
                    <a:pt x="1518" y="1660"/>
                  </a:lnTo>
                  <a:lnTo>
                    <a:pt x="1508" y="1648"/>
                  </a:lnTo>
                  <a:lnTo>
                    <a:pt x="1501" y="1639"/>
                  </a:lnTo>
                  <a:lnTo>
                    <a:pt x="1492" y="1630"/>
                  </a:lnTo>
                  <a:lnTo>
                    <a:pt x="1485" y="1623"/>
                  </a:lnTo>
                  <a:lnTo>
                    <a:pt x="1478" y="1616"/>
                  </a:lnTo>
                  <a:lnTo>
                    <a:pt x="1474" y="1611"/>
                  </a:lnTo>
                  <a:lnTo>
                    <a:pt x="1474" y="1602"/>
                  </a:lnTo>
                  <a:lnTo>
                    <a:pt x="1469" y="1600"/>
                  </a:lnTo>
                  <a:lnTo>
                    <a:pt x="1462" y="1600"/>
                  </a:lnTo>
                  <a:lnTo>
                    <a:pt x="1453" y="1600"/>
                  </a:lnTo>
                  <a:lnTo>
                    <a:pt x="1444" y="1602"/>
                  </a:lnTo>
                  <a:lnTo>
                    <a:pt x="1432" y="1604"/>
                  </a:lnTo>
                  <a:lnTo>
                    <a:pt x="1420" y="1607"/>
                  </a:lnTo>
                  <a:lnTo>
                    <a:pt x="1409" y="1609"/>
                  </a:lnTo>
                  <a:lnTo>
                    <a:pt x="1397" y="1609"/>
                  </a:lnTo>
                  <a:lnTo>
                    <a:pt x="1404" y="1604"/>
                  </a:lnTo>
                  <a:lnTo>
                    <a:pt x="1411" y="1600"/>
                  </a:lnTo>
                  <a:lnTo>
                    <a:pt x="1418" y="1595"/>
                  </a:lnTo>
                  <a:lnTo>
                    <a:pt x="1425" y="1593"/>
                  </a:lnTo>
                  <a:lnTo>
                    <a:pt x="1432" y="1586"/>
                  </a:lnTo>
                  <a:lnTo>
                    <a:pt x="1437" y="1583"/>
                  </a:lnTo>
                  <a:lnTo>
                    <a:pt x="1444" y="1579"/>
                  </a:lnTo>
                  <a:lnTo>
                    <a:pt x="1450" y="1574"/>
                  </a:lnTo>
                  <a:lnTo>
                    <a:pt x="1450" y="1565"/>
                  </a:lnTo>
                  <a:lnTo>
                    <a:pt x="1453" y="1558"/>
                  </a:lnTo>
                  <a:lnTo>
                    <a:pt x="1453" y="1551"/>
                  </a:lnTo>
                  <a:lnTo>
                    <a:pt x="1455" y="1544"/>
                  </a:lnTo>
                  <a:lnTo>
                    <a:pt x="1455" y="1537"/>
                  </a:lnTo>
                  <a:lnTo>
                    <a:pt x="1455" y="1528"/>
                  </a:lnTo>
                  <a:lnTo>
                    <a:pt x="1457" y="1521"/>
                  </a:lnTo>
                  <a:lnTo>
                    <a:pt x="1457" y="1514"/>
                  </a:lnTo>
                  <a:lnTo>
                    <a:pt x="1460" y="1512"/>
                  </a:lnTo>
                  <a:lnTo>
                    <a:pt x="1464" y="1512"/>
                  </a:lnTo>
                  <a:lnTo>
                    <a:pt x="1469" y="1512"/>
                  </a:lnTo>
                  <a:lnTo>
                    <a:pt x="1474" y="1514"/>
                  </a:lnTo>
                  <a:lnTo>
                    <a:pt x="1478" y="1514"/>
                  </a:lnTo>
                  <a:lnTo>
                    <a:pt x="1483" y="1514"/>
                  </a:lnTo>
                  <a:lnTo>
                    <a:pt x="1487" y="1512"/>
                  </a:lnTo>
                  <a:lnTo>
                    <a:pt x="1490" y="1509"/>
                  </a:lnTo>
                  <a:lnTo>
                    <a:pt x="1474" y="1507"/>
                  </a:lnTo>
                  <a:lnTo>
                    <a:pt x="1457" y="1505"/>
                  </a:lnTo>
                  <a:lnTo>
                    <a:pt x="1441" y="1500"/>
                  </a:lnTo>
                  <a:lnTo>
                    <a:pt x="1427" y="1498"/>
                  </a:lnTo>
                  <a:lnTo>
                    <a:pt x="1413" y="1498"/>
                  </a:lnTo>
                  <a:lnTo>
                    <a:pt x="1397" y="1498"/>
                  </a:lnTo>
                  <a:lnTo>
                    <a:pt x="1383" y="1502"/>
                  </a:lnTo>
                  <a:lnTo>
                    <a:pt x="1369" y="1512"/>
                  </a:lnTo>
                  <a:lnTo>
                    <a:pt x="1365" y="1514"/>
                  </a:lnTo>
                  <a:lnTo>
                    <a:pt x="1360" y="1516"/>
                  </a:lnTo>
                  <a:lnTo>
                    <a:pt x="1356" y="1519"/>
                  </a:lnTo>
                  <a:lnTo>
                    <a:pt x="1353" y="1521"/>
                  </a:lnTo>
                  <a:lnTo>
                    <a:pt x="1349" y="1523"/>
                  </a:lnTo>
                  <a:lnTo>
                    <a:pt x="1346" y="1526"/>
                  </a:lnTo>
                  <a:lnTo>
                    <a:pt x="1344" y="1530"/>
                  </a:lnTo>
                  <a:lnTo>
                    <a:pt x="1344" y="1532"/>
                  </a:lnTo>
                  <a:lnTo>
                    <a:pt x="1374" y="1519"/>
                  </a:lnTo>
                  <a:lnTo>
                    <a:pt x="1386" y="1519"/>
                  </a:lnTo>
                  <a:lnTo>
                    <a:pt x="1386" y="1530"/>
                  </a:lnTo>
                  <a:lnTo>
                    <a:pt x="1383" y="1539"/>
                  </a:lnTo>
                  <a:lnTo>
                    <a:pt x="1381" y="1551"/>
                  </a:lnTo>
                  <a:lnTo>
                    <a:pt x="1379" y="1560"/>
                  </a:lnTo>
                  <a:lnTo>
                    <a:pt x="1379" y="1572"/>
                  </a:lnTo>
                  <a:lnTo>
                    <a:pt x="1376" y="1583"/>
                  </a:lnTo>
                  <a:lnTo>
                    <a:pt x="1376" y="1595"/>
                  </a:lnTo>
                  <a:lnTo>
                    <a:pt x="1379" y="1607"/>
                  </a:lnTo>
                  <a:lnTo>
                    <a:pt x="1372" y="1607"/>
                  </a:lnTo>
                  <a:lnTo>
                    <a:pt x="1367" y="1609"/>
                  </a:lnTo>
                  <a:lnTo>
                    <a:pt x="1363" y="1613"/>
                  </a:lnTo>
                  <a:lnTo>
                    <a:pt x="1358" y="1616"/>
                  </a:lnTo>
                  <a:lnTo>
                    <a:pt x="1353" y="1620"/>
                  </a:lnTo>
                  <a:lnTo>
                    <a:pt x="1351" y="1627"/>
                  </a:lnTo>
                  <a:lnTo>
                    <a:pt x="1349" y="1632"/>
                  </a:lnTo>
                  <a:lnTo>
                    <a:pt x="1346" y="1637"/>
                  </a:lnTo>
                  <a:lnTo>
                    <a:pt x="1353" y="1632"/>
                  </a:lnTo>
                  <a:lnTo>
                    <a:pt x="1358" y="1627"/>
                  </a:lnTo>
                  <a:lnTo>
                    <a:pt x="1363" y="1625"/>
                  </a:lnTo>
                  <a:lnTo>
                    <a:pt x="1367" y="1625"/>
                  </a:lnTo>
                  <a:lnTo>
                    <a:pt x="1372" y="1625"/>
                  </a:lnTo>
                  <a:lnTo>
                    <a:pt x="1376" y="1627"/>
                  </a:lnTo>
                  <a:lnTo>
                    <a:pt x="1381" y="1630"/>
                  </a:lnTo>
                  <a:lnTo>
                    <a:pt x="1386" y="1632"/>
                  </a:lnTo>
                  <a:lnTo>
                    <a:pt x="1381" y="1632"/>
                  </a:lnTo>
                  <a:lnTo>
                    <a:pt x="1379" y="1632"/>
                  </a:lnTo>
                  <a:lnTo>
                    <a:pt x="1376" y="1632"/>
                  </a:lnTo>
                  <a:lnTo>
                    <a:pt x="1372" y="1632"/>
                  </a:lnTo>
                  <a:lnTo>
                    <a:pt x="1369" y="1632"/>
                  </a:lnTo>
                  <a:lnTo>
                    <a:pt x="1365" y="1634"/>
                  </a:lnTo>
                  <a:lnTo>
                    <a:pt x="1360" y="1639"/>
                  </a:lnTo>
                  <a:lnTo>
                    <a:pt x="1356" y="1644"/>
                  </a:lnTo>
                  <a:lnTo>
                    <a:pt x="1353" y="1648"/>
                  </a:lnTo>
                  <a:lnTo>
                    <a:pt x="1353" y="1650"/>
                  </a:lnTo>
                  <a:lnTo>
                    <a:pt x="1353" y="1655"/>
                  </a:lnTo>
                  <a:lnTo>
                    <a:pt x="1356" y="1657"/>
                  </a:lnTo>
                  <a:lnTo>
                    <a:pt x="1358" y="1660"/>
                  </a:lnTo>
                  <a:lnTo>
                    <a:pt x="1360" y="1664"/>
                  </a:lnTo>
                  <a:lnTo>
                    <a:pt x="1363" y="1669"/>
                  </a:lnTo>
                  <a:lnTo>
                    <a:pt x="1365" y="1676"/>
                  </a:lnTo>
                  <a:lnTo>
                    <a:pt x="1365" y="1671"/>
                  </a:lnTo>
                  <a:lnTo>
                    <a:pt x="1367" y="1667"/>
                  </a:lnTo>
                  <a:lnTo>
                    <a:pt x="1369" y="1664"/>
                  </a:lnTo>
                  <a:lnTo>
                    <a:pt x="1369" y="1662"/>
                  </a:lnTo>
                  <a:lnTo>
                    <a:pt x="1372" y="1662"/>
                  </a:lnTo>
                  <a:lnTo>
                    <a:pt x="1374" y="1660"/>
                  </a:lnTo>
                  <a:lnTo>
                    <a:pt x="1376" y="1660"/>
                  </a:lnTo>
                  <a:lnTo>
                    <a:pt x="1379" y="1660"/>
                  </a:lnTo>
                  <a:lnTo>
                    <a:pt x="1379" y="1660"/>
                  </a:lnTo>
                  <a:lnTo>
                    <a:pt x="1381" y="1657"/>
                  </a:lnTo>
                  <a:lnTo>
                    <a:pt x="1383" y="1657"/>
                  </a:lnTo>
                  <a:lnTo>
                    <a:pt x="1386" y="1657"/>
                  </a:lnTo>
                  <a:lnTo>
                    <a:pt x="1388" y="1660"/>
                  </a:lnTo>
                  <a:lnTo>
                    <a:pt x="1388" y="1662"/>
                  </a:lnTo>
                  <a:lnTo>
                    <a:pt x="1390" y="1664"/>
                  </a:lnTo>
                  <a:lnTo>
                    <a:pt x="1390" y="1669"/>
                  </a:lnTo>
                  <a:lnTo>
                    <a:pt x="1388" y="1674"/>
                  </a:lnTo>
                  <a:lnTo>
                    <a:pt x="1388" y="1683"/>
                  </a:lnTo>
                  <a:lnTo>
                    <a:pt x="1388" y="1697"/>
                  </a:lnTo>
                  <a:lnTo>
                    <a:pt x="1388" y="1711"/>
                  </a:lnTo>
                  <a:lnTo>
                    <a:pt x="1388" y="1727"/>
                  </a:lnTo>
                  <a:lnTo>
                    <a:pt x="1386" y="1745"/>
                  </a:lnTo>
                  <a:lnTo>
                    <a:pt x="1383" y="1764"/>
                  </a:lnTo>
                  <a:lnTo>
                    <a:pt x="1379" y="1780"/>
                  </a:lnTo>
                  <a:lnTo>
                    <a:pt x="1383" y="1775"/>
                  </a:lnTo>
                  <a:lnTo>
                    <a:pt x="1388" y="1764"/>
                  </a:lnTo>
                  <a:lnTo>
                    <a:pt x="1393" y="1750"/>
                  </a:lnTo>
                  <a:lnTo>
                    <a:pt x="1397" y="1732"/>
                  </a:lnTo>
                  <a:lnTo>
                    <a:pt x="1402" y="1715"/>
                  </a:lnTo>
                  <a:lnTo>
                    <a:pt x="1406" y="1699"/>
                  </a:lnTo>
                  <a:lnTo>
                    <a:pt x="1409" y="1694"/>
                  </a:lnTo>
                  <a:lnTo>
                    <a:pt x="1411" y="1690"/>
                  </a:lnTo>
                  <a:lnTo>
                    <a:pt x="1416" y="1688"/>
                  </a:lnTo>
                  <a:lnTo>
                    <a:pt x="1418" y="1688"/>
                  </a:lnTo>
                  <a:lnTo>
                    <a:pt x="1416" y="1692"/>
                  </a:lnTo>
                  <a:lnTo>
                    <a:pt x="1411" y="1704"/>
                  </a:lnTo>
                  <a:lnTo>
                    <a:pt x="1411" y="1720"/>
                  </a:lnTo>
                  <a:lnTo>
                    <a:pt x="1409" y="1738"/>
                  </a:lnTo>
                  <a:lnTo>
                    <a:pt x="1406" y="1759"/>
                  </a:lnTo>
                  <a:lnTo>
                    <a:pt x="1406" y="1778"/>
                  </a:lnTo>
                  <a:lnTo>
                    <a:pt x="1404" y="1794"/>
                  </a:lnTo>
                  <a:lnTo>
                    <a:pt x="1402" y="1806"/>
                  </a:lnTo>
                  <a:lnTo>
                    <a:pt x="1406" y="1796"/>
                  </a:lnTo>
                  <a:lnTo>
                    <a:pt x="1411" y="1787"/>
                  </a:lnTo>
                  <a:lnTo>
                    <a:pt x="1413" y="1778"/>
                  </a:lnTo>
                  <a:lnTo>
                    <a:pt x="1416" y="1769"/>
                  </a:lnTo>
                  <a:lnTo>
                    <a:pt x="1418" y="1757"/>
                  </a:lnTo>
                  <a:lnTo>
                    <a:pt x="1423" y="1748"/>
                  </a:lnTo>
                  <a:lnTo>
                    <a:pt x="1425" y="1736"/>
                  </a:lnTo>
                  <a:lnTo>
                    <a:pt x="1432" y="1722"/>
                  </a:lnTo>
                  <a:lnTo>
                    <a:pt x="1423" y="1815"/>
                  </a:lnTo>
                  <a:lnTo>
                    <a:pt x="1430" y="1813"/>
                  </a:lnTo>
                  <a:lnTo>
                    <a:pt x="1437" y="1808"/>
                  </a:lnTo>
                  <a:lnTo>
                    <a:pt x="1441" y="1801"/>
                  </a:lnTo>
                  <a:lnTo>
                    <a:pt x="1446" y="1789"/>
                  </a:lnTo>
                  <a:lnTo>
                    <a:pt x="1453" y="1764"/>
                  </a:lnTo>
                  <a:lnTo>
                    <a:pt x="1457" y="1734"/>
                  </a:lnTo>
                  <a:lnTo>
                    <a:pt x="1464" y="1706"/>
                  </a:lnTo>
                  <a:lnTo>
                    <a:pt x="1471" y="1681"/>
                  </a:lnTo>
                  <a:lnTo>
                    <a:pt x="1476" y="1671"/>
                  </a:lnTo>
                  <a:lnTo>
                    <a:pt x="1481" y="1662"/>
                  </a:lnTo>
                  <a:lnTo>
                    <a:pt x="1485" y="1660"/>
                  </a:lnTo>
                  <a:lnTo>
                    <a:pt x="1492" y="1657"/>
                  </a:lnTo>
                  <a:close/>
                  <a:moveTo>
                    <a:pt x="1319" y="1662"/>
                  </a:moveTo>
                  <a:lnTo>
                    <a:pt x="1309" y="1678"/>
                  </a:lnTo>
                  <a:lnTo>
                    <a:pt x="1298" y="1692"/>
                  </a:lnTo>
                  <a:lnTo>
                    <a:pt x="1291" y="1706"/>
                  </a:lnTo>
                  <a:lnTo>
                    <a:pt x="1286" y="1718"/>
                  </a:lnTo>
                  <a:lnTo>
                    <a:pt x="1284" y="1727"/>
                  </a:lnTo>
                  <a:lnTo>
                    <a:pt x="1284" y="1741"/>
                  </a:lnTo>
                  <a:lnTo>
                    <a:pt x="1286" y="1755"/>
                  </a:lnTo>
                  <a:lnTo>
                    <a:pt x="1293" y="1773"/>
                  </a:lnTo>
                  <a:lnTo>
                    <a:pt x="1288" y="1771"/>
                  </a:lnTo>
                  <a:lnTo>
                    <a:pt x="1284" y="1771"/>
                  </a:lnTo>
                  <a:lnTo>
                    <a:pt x="1279" y="1769"/>
                  </a:lnTo>
                  <a:lnTo>
                    <a:pt x="1277" y="1769"/>
                  </a:lnTo>
                  <a:lnTo>
                    <a:pt x="1272" y="1766"/>
                  </a:lnTo>
                  <a:lnTo>
                    <a:pt x="1270" y="1762"/>
                  </a:lnTo>
                  <a:lnTo>
                    <a:pt x="1265" y="1759"/>
                  </a:lnTo>
                  <a:lnTo>
                    <a:pt x="1263" y="1755"/>
                  </a:lnTo>
                  <a:lnTo>
                    <a:pt x="1258" y="1762"/>
                  </a:lnTo>
                  <a:lnTo>
                    <a:pt x="1256" y="1769"/>
                  </a:lnTo>
                  <a:lnTo>
                    <a:pt x="1251" y="1775"/>
                  </a:lnTo>
                  <a:lnTo>
                    <a:pt x="1249" y="1780"/>
                  </a:lnTo>
                  <a:lnTo>
                    <a:pt x="1249" y="1787"/>
                  </a:lnTo>
                  <a:lnTo>
                    <a:pt x="1247" y="1792"/>
                  </a:lnTo>
                  <a:lnTo>
                    <a:pt x="1249" y="1799"/>
                  </a:lnTo>
                  <a:lnTo>
                    <a:pt x="1251" y="1808"/>
                  </a:lnTo>
                  <a:lnTo>
                    <a:pt x="1254" y="1806"/>
                  </a:lnTo>
                  <a:lnTo>
                    <a:pt x="1256" y="1806"/>
                  </a:lnTo>
                  <a:lnTo>
                    <a:pt x="1258" y="1806"/>
                  </a:lnTo>
                  <a:lnTo>
                    <a:pt x="1261" y="1803"/>
                  </a:lnTo>
                  <a:lnTo>
                    <a:pt x="1263" y="1803"/>
                  </a:lnTo>
                  <a:lnTo>
                    <a:pt x="1265" y="1803"/>
                  </a:lnTo>
                  <a:lnTo>
                    <a:pt x="1268" y="1801"/>
                  </a:lnTo>
                  <a:lnTo>
                    <a:pt x="1270" y="1801"/>
                  </a:lnTo>
                  <a:lnTo>
                    <a:pt x="1272" y="1803"/>
                  </a:lnTo>
                  <a:lnTo>
                    <a:pt x="1275" y="1808"/>
                  </a:lnTo>
                  <a:lnTo>
                    <a:pt x="1277" y="1810"/>
                  </a:lnTo>
                  <a:lnTo>
                    <a:pt x="1277" y="1815"/>
                  </a:lnTo>
                  <a:lnTo>
                    <a:pt x="1279" y="1817"/>
                  </a:lnTo>
                  <a:lnTo>
                    <a:pt x="1284" y="1822"/>
                  </a:lnTo>
                  <a:lnTo>
                    <a:pt x="1288" y="1826"/>
                  </a:lnTo>
                  <a:lnTo>
                    <a:pt x="1295" y="1829"/>
                  </a:lnTo>
                  <a:lnTo>
                    <a:pt x="1295" y="1838"/>
                  </a:lnTo>
                  <a:lnTo>
                    <a:pt x="1300" y="1845"/>
                  </a:lnTo>
                  <a:lnTo>
                    <a:pt x="1307" y="1850"/>
                  </a:lnTo>
                  <a:lnTo>
                    <a:pt x="1316" y="1856"/>
                  </a:lnTo>
                  <a:lnTo>
                    <a:pt x="1326" y="1861"/>
                  </a:lnTo>
                  <a:lnTo>
                    <a:pt x="1335" y="1868"/>
                  </a:lnTo>
                  <a:lnTo>
                    <a:pt x="1346" y="1875"/>
                  </a:lnTo>
                  <a:lnTo>
                    <a:pt x="1353" y="1880"/>
                  </a:lnTo>
                  <a:lnTo>
                    <a:pt x="1346" y="1877"/>
                  </a:lnTo>
                  <a:lnTo>
                    <a:pt x="1339" y="1875"/>
                  </a:lnTo>
                  <a:lnTo>
                    <a:pt x="1335" y="1873"/>
                  </a:lnTo>
                  <a:lnTo>
                    <a:pt x="1330" y="1873"/>
                  </a:lnTo>
                  <a:lnTo>
                    <a:pt x="1326" y="1870"/>
                  </a:lnTo>
                  <a:lnTo>
                    <a:pt x="1321" y="1870"/>
                  </a:lnTo>
                  <a:lnTo>
                    <a:pt x="1316" y="1870"/>
                  </a:lnTo>
                  <a:lnTo>
                    <a:pt x="1312" y="1868"/>
                  </a:lnTo>
                  <a:lnTo>
                    <a:pt x="1314" y="1873"/>
                  </a:lnTo>
                  <a:lnTo>
                    <a:pt x="1316" y="1877"/>
                  </a:lnTo>
                  <a:lnTo>
                    <a:pt x="1319" y="1880"/>
                  </a:lnTo>
                  <a:lnTo>
                    <a:pt x="1323" y="1884"/>
                  </a:lnTo>
                  <a:lnTo>
                    <a:pt x="1328" y="1887"/>
                  </a:lnTo>
                  <a:lnTo>
                    <a:pt x="1330" y="1889"/>
                  </a:lnTo>
                  <a:lnTo>
                    <a:pt x="1335" y="1891"/>
                  </a:lnTo>
                  <a:lnTo>
                    <a:pt x="1337" y="1896"/>
                  </a:lnTo>
                  <a:lnTo>
                    <a:pt x="1342" y="1898"/>
                  </a:lnTo>
                  <a:lnTo>
                    <a:pt x="1346" y="1898"/>
                  </a:lnTo>
                  <a:lnTo>
                    <a:pt x="1349" y="1900"/>
                  </a:lnTo>
                  <a:lnTo>
                    <a:pt x="1353" y="1900"/>
                  </a:lnTo>
                  <a:lnTo>
                    <a:pt x="1356" y="1900"/>
                  </a:lnTo>
                  <a:lnTo>
                    <a:pt x="1360" y="1900"/>
                  </a:lnTo>
                  <a:lnTo>
                    <a:pt x="1363" y="1900"/>
                  </a:lnTo>
                  <a:lnTo>
                    <a:pt x="1365" y="1903"/>
                  </a:lnTo>
                  <a:lnTo>
                    <a:pt x="1369" y="1896"/>
                  </a:lnTo>
                  <a:lnTo>
                    <a:pt x="1374" y="1891"/>
                  </a:lnTo>
                  <a:lnTo>
                    <a:pt x="1379" y="1887"/>
                  </a:lnTo>
                  <a:lnTo>
                    <a:pt x="1381" y="1882"/>
                  </a:lnTo>
                  <a:lnTo>
                    <a:pt x="1386" y="1877"/>
                  </a:lnTo>
                  <a:lnTo>
                    <a:pt x="1390" y="1873"/>
                  </a:lnTo>
                  <a:lnTo>
                    <a:pt x="1393" y="1868"/>
                  </a:lnTo>
                  <a:lnTo>
                    <a:pt x="1397" y="1863"/>
                  </a:lnTo>
                  <a:lnTo>
                    <a:pt x="1383" y="1854"/>
                  </a:lnTo>
                  <a:lnTo>
                    <a:pt x="1369" y="1845"/>
                  </a:lnTo>
                  <a:lnTo>
                    <a:pt x="1356" y="1836"/>
                  </a:lnTo>
                  <a:lnTo>
                    <a:pt x="1342" y="1829"/>
                  </a:lnTo>
                  <a:lnTo>
                    <a:pt x="1330" y="1819"/>
                  </a:lnTo>
                  <a:lnTo>
                    <a:pt x="1316" y="1810"/>
                  </a:lnTo>
                  <a:lnTo>
                    <a:pt x="1302" y="1801"/>
                  </a:lnTo>
                  <a:lnTo>
                    <a:pt x="1288" y="1794"/>
                  </a:lnTo>
                  <a:lnTo>
                    <a:pt x="1293" y="1792"/>
                  </a:lnTo>
                  <a:lnTo>
                    <a:pt x="1298" y="1789"/>
                  </a:lnTo>
                  <a:lnTo>
                    <a:pt x="1302" y="1787"/>
                  </a:lnTo>
                  <a:lnTo>
                    <a:pt x="1309" y="1785"/>
                  </a:lnTo>
                  <a:lnTo>
                    <a:pt x="1314" y="1782"/>
                  </a:lnTo>
                  <a:lnTo>
                    <a:pt x="1319" y="1780"/>
                  </a:lnTo>
                  <a:lnTo>
                    <a:pt x="1323" y="1778"/>
                  </a:lnTo>
                  <a:lnTo>
                    <a:pt x="1328" y="1775"/>
                  </a:lnTo>
                  <a:lnTo>
                    <a:pt x="1323" y="1755"/>
                  </a:lnTo>
                  <a:lnTo>
                    <a:pt x="1323" y="1738"/>
                  </a:lnTo>
                  <a:lnTo>
                    <a:pt x="1326" y="1727"/>
                  </a:lnTo>
                  <a:lnTo>
                    <a:pt x="1330" y="1715"/>
                  </a:lnTo>
                  <a:lnTo>
                    <a:pt x="1337" y="1706"/>
                  </a:lnTo>
                  <a:lnTo>
                    <a:pt x="1342" y="1697"/>
                  </a:lnTo>
                  <a:lnTo>
                    <a:pt x="1346" y="1683"/>
                  </a:lnTo>
                  <a:lnTo>
                    <a:pt x="1346" y="1669"/>
                  </a:lnTo>
                  <a:lnTo>
                    <a:pt x="1344" y="1671"/>
                  </a:lnTo>
                  <a:lnTo>
                    <a:pt x="1339" y="1676"/>
                  </a:lnTo>
                  <a:lnTo>
                    <a:pt x="1337" y="1683"/>
                  </a:lnTo>
                  <a:lnTo>
                    <a:pt x="1332" y="1688"/>
                  </a:lnTo>
                  <a:lnTo>
                    <a:pt x="1330" y="1692"/>
                  </a:lnTo>
                  <a:lnTo>
                    <a:pt x="1326" y="1694"/>
                  </a:lnTo>
                  <a:lnTo>
                    <a:pt x="1323" y="1694"/>
                  </a:lnTo>
                  <a:lnTo>
                    <a:pt x="1319" y="1690"/>
                  </a:lnTo>
                  <a:lnTo>
                    <a:pt x="1319" y="1685"/>
                  </a:lnTo>
                  <a:lnTo>
                    <a:pt x="1319" y="1683"/>
                  </a:lnTo>
                  <a:lnTo>
                    <a:pt x="1319" y="1678"/>
                  </a:lnTo>
                  <a:lnTo>
                    <a:pt x="1319" y="1676"/>
                  </a:lnTo>
                  <a:lnTo>
                    <a:pt x="1319" y="1671"/>
                  </a:lnTo>
                  <a:lnTo>
                    <a:pt x="1319" y="1669"/>
                  </a:lnTo>
                  <a:lnTo>
                    <a:pt x="1319" y="1664"/>
                  </a:lnTo>
                  <a:lnTo>
                    <a:pt x="1319" y="1662"/>
                  </a:lnTo>
                  <a:close/>
                </a:path>
              </a:pathLst>
            </a:custGeom>
            <a:solidFill>
              <a:srgbClr val="FFFFFF"/>
            </a:solidFill>
            <a:ln w="9525">
              <a:noFill/>
              <a:round/>
            </a:ln>
          </p:spPr>
          <p:txBody>
            <a:bodyPr/>
            <a:lstStyle/>
            <a:p>
              <a:endParaRPr lang="en-US"/>
            </a:p>
          </p:txBody>
        </p:sp>
        <p:sp>
          <p:nvSpPr>
            <p:cNvPr id="508037" name="Freeform 133"/>
            <p:cNvSpPr>
              <a:spLocks noEditPoints="1"/>
            </p:cNvSpPr>
            <p:nvPr/>
          </p:nvSpPr>
          <p:spPr bwMode="auto">
            <a:xfrm>
              <a:off x="2453" y="1234"/>
              <a:ext cx="752" cy="996"/>
            </a:xfrm>
            <a:custGeom>
              <a:avLst/>
              <a:gdLst/>
              <a:ahLst/>
              <a:cxnLst>
                <a:cxn ang="0">
                  <a:pos x="2" y="248"/>
                </a:cxn>
                <a:cxn ang="0">
                  <a:pos x="2" y="174"/>
                </a:cxn>
                <a:cxn ang="0">
                  <a:pos x="19" y="75"/>
                </a:cxn>
                <a:cxn ang="0">
                  <a:pos x="151" y="26"/>
                </a:cxn>
                <a:cxn ang="0">
                  <a:pos x="227" y="33"/>
                </a:cxn>
                <a:cxn ang="0">
                  <a:pos x="197" y="135"/>
                </a:cxn>
                <a:cxn ang="0">
                  <a:pos x="208" y="324"/>
                </a:cxn>
                <a:cxn ang="0">
                  <a:pos x="97" y="334"/>
                </a:cxn>
                <a:cxn ang="0">
                  <a:pos x="16" y="304"/>
                </a:cxn>
                <a:cxn ang="0">
                  <a:pos x="514" y="563"/>
                </a:cxn>
                <a:cxn ang="0">
                  <a:pos x="505" y="491"/>
                </a:cxn>
                <a:cxn ang="0">
                  <a:pos x="514" y="419"/>
                </a:cxn>
                <a:cxn ang="0">
                  <a:pos x="551" y="357"/>
                </a:cxn>
                <a:cxn ang="0">
                  <a:pos x="583" y="283"/>
                </a:cxn>
                <a:cxn ang="0">
                  <a:pos x="539" y="352"/>
                </a:cxn>
                <a:cxn ang="0">
                  <a:pos x="542" y="292"/>
                </a:cxn>
                <a:cxn ang="0">
                  <a:pos x="537" y="237"/>
                </a:cxn>
                <a:cxn ang="0">
                  <a:pos x="512" y="406"/>
                </a:cxn>
                <a:cxn ang="0">
                  <a:pos x="493" y="306"/>
                </a:cxn>
                <a:cxn ang="0">
                  <a:pos x="475" y="183"/>
                </a:cxn>
                <a:cxn ang="0">
                  <a:pos x="479" y="294"/>
                </a:cxn>
                <a:cxn ang="0">
                  <a:pos x="475" y="470"/>
                </a:cxn>
                <a:cxn ang="0">
                  <a:pos x="468" y="581"/>
                </a:cxn>
                <a:cxn ang="0">
                  <a:pos x="442" y="605"/>
                </a:cxn>
                <a:cxn ang="0">
                  <a:pos x="398" y="681"/>
                </a:cxn>
                <a:cxn ang="0">
                  <a:pos x="366" y="739"/>
                </a:cxn>
                <a:cxn ang="0">
                  <a:pos x="370" y="774"/>
                </a:cxn>
                <a:cxn ang="0">
                  <a:pos x="352" y="804"/>
                </a:cxn>
                <a:cxn ang="0">
                  <a:pos x="347" y="841"/>
                </a:cxn>
                <a:cxn ang="0">
                  <a:pos x="347" y="880"/>
                </a:cxn>
                <a:cxn ang="0">
                  <a:pos x="345" y="917"/>
                </a:cxn>
                <a:cxn ang="0">
                  <a:pos x="366" y="945"/>
                </a:cxn>
                <a:cxn ang="0">
                  <a:pos x="380" y="975"/>
                </a:cxn>
                <a:cxn ang="0">
                  <a:pos x="151" y="672"/>
                </a:cxn>
                <a:cxn ang="0">
                  <a:pos x="215" y="672"/>
                </a:cxn>
                <a:cxn ang="0">
                  <a:pos x="229" y="801"/>
                </a:cxn>
                <a:cxn ang="0">
                  <a:pos x="238" y="750"/>
                </a:cxn>
                <a:cxn ang="0">
                  <a:pos x="264" y="672"/>
                </a:cxn>
                <a:cxn ang="0">
                  <a:pos x="389" y="646"/>
                </a:cxn>
                <a:cxn ang="0">
                  <a:pos x="306" y="359"/>
                </a:cxn>
                <a:cxn ang="0">
                  <a:pos x="306" y="315"/>
                </a:cxn>
                <a:cxn ang="0">
                  <a:pos x="359" y="174"/>
                </a:cxn>
                <a:cxn ang="0">
                  <a:pos x="424" y="63"/>
                </a:cxn>
                <a:cxn ang="0">
                  <a:pos x="472" y="5"/>
                </a:cxn>
                <a:cxn ang="0">
                  <a:pos x="521" y="19"/>
                </a:cxn>
                <a:cxn ang="0">
                  <a:pos x="583" y="37"/>
                </a:cxn>
                <a:cxn ang="0">
                  <a:pos x="627" y="65"/>
                </a:cxn>
                <a:cxn ang="0">
                  <a:pos x="671" y="70"/>
                </a:cxn>
                <a:cxn ang="0">
                  <a:pos x="706" y="128"/>
                </a:cxn>
                <a:cxn ang="0">
                  <a:pos x="717" y="257"/>
                </a:cxn>
                <a:cxn ang="0">
                  <a:pos x="731" y="433"/>
                </a:cxn>
                <a:cxn ang="0">
                  <a:pos x="724" y="667"/>
                </a:cxn>
                <a:cxn ang="0">
                  <a:pos x="574" y="565"/>
                </a:cxn>
                <a:cxn ang="0">
                  <a:pos x="743" y="966"/>
                </a:cxn>
                <a:cxn ang="0">
                  <a:pos x="699" y="980"/>
                </a:cxn>
                <a:cxn ang="0">
                  <a:pos x="674" y="991"/>
                </a:cxn>
                <a:cxn ang="0">
                  <a:pos x="694" y="963"/>
                </a:cxn>
                <a:cxn ang="0">
                  <a:pos x="736" y="917"/>
                </a:cxn>
                <a:cxn ang="0">
                  <a:pos x="750" y="961"/>
                </a:cxn>
              </a:cxnLst>
              <a:rect l="0" t="0" r="r" b="b"/>
              <a:pathLst>
                <a:path w="752" h="996">
                  <a:moveTo>
                    <a:pt x="2" y="281"/>
                  </a:moveTo>
                  <a:lnTo>
                    <a:pt x="0" y="271"/>
                  </a:lnTo>
                  <a:lnTo>
                    <a:pt x="0" y="262"/>
                  </a:lnTo>
                  <a:lnTo>
                    <a:pt x="0" y="257"/>
                  </a:lnTo>
                  <a:lnTo>
                    <a:pt x="0" y="253"/>
                  </a:lnTo>
                  <a:lnTo>
                    <a:pt x="2" y="248"/>
                  </a:lnTo>
                  <a:lnTo>
                    <a:pt x="2" y="246"/>
                  </a:lnTo>
                  <a:lnTo>
                    <a:pt x="5" y="241"/>
                  </a:lnTo>
                  <a:lnTo>
                    <a:pt x="7" y="237"/>
                  </a:lnTo>
                  <a:lnTo>
                    <a:pt x="7" y="218"/>
                  </a:lnTo>
                  <a:lnTo>
                    <a:pt x="5" y="197"/>
                  </a:lnTo>
                  <a:lnTo>
                    <a:pt x="2" y="174"/>
                  </a:lnTo>
                  <a:lnTo>
                    <a:pt x="0" y="151"/>
                  </a:lnTo>
                  <a:lnTo>
                    <a:pt x="0" y="130"/>
                  </a:lnTo>
                  <a:lnTo>
                    <a:pt x="5" y="107"/>
                  </a:lnTo>
                  <a:lnTo>
                    <a:pt x="7" y="95"/>
                  </a:lnTo>
                  <a:lnTo>
                    <a:pt x="12" y="84"/>
                  </a:lnTo>
                  <a:lnTo>
                    <a:pt x="19" y="75"/>
                  </a:lnTo>
                  <a:lnTo>
                    <a:pt x="26" y="65"/>
                  </a:lnTo>
                  <a:lnTo>
                    <a:pt x="39" y="58"/>
                  </a:lnTo>
                  <a:lnTo>
                    <a:pt x="63" y="49"/>
                  </a:lnTo>
                  <a:lnTo>
                    <a:pt x="88" y="42"/>
                  </a:lnTo>
                  <a:lnTo>
                    <a:pt x="118" y="35"/>
                  </a:lnTo>
                  <a:lnTo>
                    <a:pt x="151" y="26"/>
                  </a:lnTo>
                  <a:lnTo>
                    <a:pt x="183" y="19"/>
                  </a:lnTo>
                  <a:lnTo>
                    <a:pt x="215" y="10"/>
                  </a:lnTo>
                  <a:lnTo>
                    <a:pt x="245" y="3"/>
                  </a:lnTo>
                  <a:lnTo>
                    <a:pt x="238" y="12"/>
                  </a:lnTo>
                  <a:lnTo>
                    <a:pt x="234" y="24"/>
                  </a:lnTo>
                  <a:lnTo>
                    <a:pt x="227" y="33"/>
                  </a:lnTo>
                  <a:lnTo>
                    <a:pt x="220" y="44"/>
                  </a:lnTo>
                  <a:lnTo>
                    <a:pt x="213" y="58"/>
                  </a:lnTo>
                  <a:lnTo>
                    <a:pt x="206" y="72"/>
                  </a:lnTo>
                  <a:lnTo>
                    <a:pt x="201" y="86"/>
                  </a:lnTo>
                  <a:lnTo>
                    <a:pt x="197" y="105"/>
                  </a:lnTo>
                  <a:lnTo>
                    <a:pt x="197" y="135"/>
                  </a:lnTo>
                  <a:lnTo>
                    <a:pt x="199" y="167"/>
                  </a:lnTo>
                  <a:lnTo>
                    <a:pt x="199" y="197"/>
                  </a:lnTo>
                  <a:lnTo>
                    <a:pt x="201" y="227"/>
                  </a:lnTo>
                  <a:lnTo>
                    <a:pt x="204" y="260"/>
                  </a:lnTo>
                  <a:lnTo>
                    <a:pt x="206" y="292"/>
                  </a:lnTo>
                  <a:lnTo>
                    <a:pt x="208" y="324"/>
                  </a:lnTo>
                  <a:lnTo>
                    <a:pt x="211" y="357"/>
                  </a:lnTo>
                  <a:lnTo>
                    <a:pt x="188" y="352"/>
                  </a:lnTo>
                  <a:lnTo>
                    <a:pt x="164" y="350"/>
                  </a:lnTo>
                  <a:lnTo>
                    <a:pt x="144" y="345"/>
                  </a:lnTo>
                  <a:lnTo>
                    <a:pt x="120" y="338"/>
                  </a:lnTo>
                  <a:lnTo>
                    <a:pt x="97" y="334"/>
                  </a:lnTo>
                  <a:lnTo>
                    <a:pt x="77" y="327"/>
                  </a:lnTo>
                  <a:lnTo>
                    <a:pt x="53" y="320"/>
                  </a:lnTo>
                  <a:lnTo>
                    <a:pt x="33" y="313"/>
                  </a:lnTo>
                  <a:lnTo>
                    <a:pt x="26" y="311"/>
                  </a:lnTo>
                  <a:lnTo>
                    <a:pt x="21" y="308"/>
                  </a:lnTo>
                  <a:lnTo>
                    <a:pt x="16" y="304"/>
                  </a:lnTo>
                  <a:lnTo>
                    <a:pt x="12" y="299"/>
                  </a:lnTo>
                  <a:lnTo>
                    <a:pt x="9" y="294"/>
                  </a:lnTo>
                  <a:lnTo>
                    <a:pt x="7" y="290"/>
                  </a:lnTo>
                  <a:lnTo>
                    <a:pt x="2" y="285"/>
                  </a:lnTo>
                  <a:lnTo>
                    <a:pt x="2" y="281"/>
                  </a:lnTo>
                  <a:close/>
                  <a:moveTo>
                    <a:pt x="514" y="563"/>
                  </a:moveTo>
                  <a:lnTo>
                    <a:pt x="516" y="547"/>
                  </a:lnTo>
                  <a:lnTo>
                    <a:pt x="514" y="535"/>
                  </a:lnTo>
                  <a:lnTo>
                    <a:pt x="512" y="524"/>
                  </a:lnTo>
                  <a:lnTo>
                    <a:pt x="509" y="514"/>
                  </a:lnTo>
                  <a:lnTo>
                    <a:pt x="507" y="503"/>
                  </a:lnTo>
                  <a:lnTo>
                    <a:pt x="505" y="491"/>
                  </a:lnTo>
                  <a:lnTo>
                    <a:pt x="505" y="480"/>
                  </a:lnTo>
                  <a:lnTo>
                    <a:pt x="505" y="463"/>
                  </a:lnTo>
                  <a:lnTo>
                    <a:pt x="507" y="452"/>
                  </a:lnTo>
                  <a:lnTo>
                    <a:pt x="509" y="440"/>
                  </a:lnTo>
                  <a:lnTo>
                    <a:pt x="512" y="429"/>
                  </a:lnTo>
                  <a:lnTo>
                    <a:pt x="514" y="419"/>
                  </a:lnTo>
                  <a:lnTo>
                    <a:pt x="518" y="410"/>
                  </a:lnTo>
                  <a:lnTo>
                    <a:pt x="523" y="399"/>
                  </a:lnTo>
                  <a:lnTo>
                    <a:pt x="528" y="389"/>
                  </a:lnTo>
                  <a:lnTo>
                    <a:pt x="535" y="380"/>
                  </a:lnTo>
                  <a:lnTo>
                    <a:pt x="544" y="368"/>
                  </a:lnTo>
                  <a:lnTo>
                    <a:pt x="551" y="357"/>
                  </a:lnTo>
                  <a:lnTo>
                    <a:pt x="560" y="345"/>
                  </a:lnTo>
                  <a:lnTo>
                    <a:pt x="567" y="334"/>
                  </a:lnTo>
                  <a:lnTo>
                    <a:pt x="574" y="320"/>
                  </a:lnTo>
                  <a:lnTo>
                    <a:pt x="581" y="308"/>
                  </a:lnTo>
                  <a:lnTo>
                    <a:pt x="583" y="294"/>
                  </a:lnTo>
                  <a:lnTo>
                    <a:pt x="583" y="283"/>
                  </a:lnTo>
                  <a:lnTo>
                    <a:pt x="576" y="301"/>
                  </a:lnTo>
                  <a:lnTo>
                    <a:pt x="569" y="315"/>
                  </a:lnTo>
                  <a:lnTo>
                    <a:pt x="562" y="327"/>
                  </a:lnTo>
                  <a:lnTo>
                    <a:pt x="555" y="336"/>
                  </a:lnTo>
                  <a:lnTo>
                    <a:pt x="546" y="345"/>
                  </a:lnTo>
                  <a:lnTo>
                    <a:pt x="539" y="352"/>
                  </a:lnTo>
                  <a:lnTo>
                    <a:pt x="532" y="359"/>
                  </a:lnTo>
                  <a:lnTo>
                    <a:pt x="525" y="368"/>
                  </a:lnTo>
                  <a:lnTo>
                    <a:pt x="528" y="350"/>
                  </a:lnTo>
                  <a:lnTo>
                    <a:pt x="532" y="331"/>
                  </a:lnTo>
                  <a:lnTo>
                    <a:pt x="537" y="313"/>
                  </a:lnTo>
                  <a:lnTo>
                    <a:pt x="542" y="292"/>
                  </a:lnTo>
                  <a:lnTo>
                    <a:pt x="546" y="274"/>
                  </a:lnTo>
                  <a:lnTo>
                    <a:pt x="549" y="255"/>
                  </a:lnTo>
                  <a:lnTo>
                    <a:pt x="551" y="239"/>
                  </a:lnTo>
                  <a:lnTo>
                    <a:pt x="549" y="220"/>
                  </a:lnTo>
                  <a:lnTo>
                    <a:pt x="542" y="227"/>
                  </a:lnTo>
                  <a:lnTo>
                    <a:pt x="537" y="237"/>
                  </a:lnTo>
                  <a:lnTo>
                    <a:pt x="532" y="248"/>
                  </a:lnTo>
                  <a:lnTo>
                    <a:pt x="530" y="262"/>
                  </a:lnTo>
                  <a:lnTo>
                    <a:pt x="525" y="292"/>
                  </a:lnTo>
                  <a:lnTo>
                    <a:pt x="521" y="327"/>
                  </a:lnTo>
                  <a:lnTo>
                    <a:pt x="516" y="366"/>
                  </a:lnTo>
                  <a:lnTo>
                    <a:pt x="512" y="406"/>
                  </a:lnTo>
                  <a:lnTo>
                    <a:pt x="505" y="443"/>
                  </a:lnTo>
                  <a:lnTo>
                    <a:pt x="493" y="477"/>
                  </a:lnTo>
                  <a:lnTo>
                    <a:pt x="493" y="438"/>
                  </a:lnTo>
                  <a:lnTo>
                    <a:pt x="493" y="394"/>
                  </a:lnTo>
                  <a:lnTo>
                    <a:pt x="493" y="350"/>
                  </a:lnTo>
                  <a:lnTo>
                    <a:pt x="493" y="306"/>
                  </a:lnTo>
                  <a:lnTo>
                    <a:pt x="493" y="267"/>
                  </a:lnTo>
                  <a:lnTo>
                    <a:pt x="491" y="232"/>
                  </a:lnTo>
                  <a:lnTo>
                    <a:pt x="486" y="216"/>
                  </a:lnTo>
                  <a:lnTo>
                    <a:pt x="484" y="202"/>
                  </a:lnTo>
                  <a:lnTo>
                    <a:pt x="479" y="193"/>
                  </a:lnTo>
                  <a:lnTo>
                    <a:pt x="475" y="183"/>
                  </a:lnTo>
                  <a:lnTo>
                    <a:pt x="477" y="200"/>
                  </a:lnTo>
                  <a:lnTo>
                    <a:pt x="479" y="216"/>
                  </a:lnTo>
                  <a:lnTo>
                    <a:pt x="479" y="234"/>
                  </a:lnTo>
                  <a:lnTo>
                    <a:pt x="479" y="253"/>
                  </a:lnTo>
                  <a:lnTo>
                    <a:pt x="479" y="271"/>
                  </a:lnTo>
                  <a:lnTo>
                    <a:pt x="479" y="294"/>
                  </a:lnTo>
                  <a:lnTo>
                    <a:pt x="479" y="315"/>
                  </a:lnTo>
                  <a:lnTo>
                    <a:pt x="477" y="341"/>
                  </a:lnTo>
                  <a:lnTo>
                    <a:pt x="475" y="382"/>
                  </a:lnTo>
                  <a:lnTo>
                    <a:pt x="475" y="417"/>
                  </a:lnTo>
                  <a:lnTo>
                    <a:pt x="475" y="447"/>
                  </a:lnTo>
                  <a:lnTo>
                    <a:pt x="475" y="470"/>
                  </a:lnTo>
                  <a:lnTo>
                    <a:pt x="477" y="493"/>
                  </a:lnTo>
                  <a:lnTo>
                    <a:pt x="477" y="517"/>
                  </a:lnTo>
                  <a:lnTo>
                    <a:pt x="477" y="544"/>
                  </a:lnTo>
                  <a:lnTo>
                    <a:pt x="477" y="574"/>
                  </a:lnTo>
                  <a:lnTo>
                    <a:pt x="472" y="577"/>
                  </a:lnTo>
                  <a:lnTo>
                    <a:pt x="468" y="581"/>
                  </a:lnTo>
                  <a:lnTo>
                    <a:pt x="463" y="584"/>
                  </a:lnTo>
                  <a:lnTo>
                    <a:pt x="458" y="586"/>
                  </a:lnTo>
                  <a:lnTo>
                    <a:pt x="454" y="591"/>
                  </a:lnTo>
                  <a:lnTo>
                    <a:pt x="449" y="595"/>
                  </a:lnTo>
                  <a:lnTo>
                    <a:pt x="447" y="600"/>
                  </a:lnTo>
                  <a:lnTo>
                    <a:pt x="442" y="605"/>
                  </a:lnTo>
                  <a:lnTo>
                    <a:pt x="433" y="635"/>
                  </a:lnTo>
                  <a:lnTo>
                    <a:pt x="426" y="642"/>
                  </a:lnTo>
                  <a:lnTo>
                    <a:pt x="419" y="649"/>
                  </a:lnTo>
                  <a:lnTo>
                    <a:pt x="412" y="658"/>
                  </a:lnTo>
                  <a:lnTo>
                    <a:pt x="405" y="669"/>
                  </a:lnTo>
                  <a:lnTo>
                    <a:pt x="398" y="681"/>
                  </a:lnTo>
                  <a:lnTo>
                    <a:pt x="391" y="693"/>
                  </a:lnTo>
                  <a:lnTo>
                    <a:pt x="384" y="704"/>
                  </a:lnTo>
                  <a:lnTo>
                    <a:pt x="377" y="716"/>
                  </a:lnTo>
                  <a:lnTo>
                    <a:pt x="373" y="723"/>
                  </a:lnTo>
                  <a:lnTo>
                    <a:pt x="368" y="732"/>
                  </a:lnTo>
                  <a:lnTo>
                    <a:pt x="366" y="739"/>
                  </a:lnTo>
                  <a:lnTo>
                    <a:pt x="366" y="743"/>
                  </a:lnTo>
                  <a:lnTo>
                    <a:pt x="368" y="750"/>
                  </a:lnTo>
                  <a:lnTo>
                    <a:pt x="368" y="757"/>
                  </a:lnTo>
                  <a:lnTo>
                    <a:pt x="370" y="762"/>
                  </a:lnTo>
                  <a:lnTo>
                    <a:pt x="373" y="771"/>
                  </a:lnTo>
                  <a:lnTo>
                    <a:pt x="370" y="774"/>
                  </a:lnTo>
                  <a:lnTo>
                    <a:pt x="368" y="778"/>
                  </a:lnTo>
                  <a:lnTo>
                    <a:pt x="363" y="780"/>
                  </a:lnTo>
                  <a:lnTo>
                    <a:pt x="361" y="787"/>
                  </a:lnTo>
                  <a:lnTo>
                    <a:pt x="356" y="792"/>
                  </a:lnTo>
                  <a:lnTo>
                    <a:pt x="354" y="797"/>
                  </a:lnTo>
                  <a:lnTo>
                    <a:pt x="352" y="804"/>
                  </a:lnTo>
                  <a:lnTo>
                    <a:pt x="350" y="811"/>
                  </a:lnTo>
                  <a:lnTo>
                    <a:pt x="347" y="818"/>
                  </a:lnTo>
                  <a:lnTo>
                    <a:pt x="347" y="824"/>
                  </a:lnTo>
                  <a:lnTo>
                    <a:pt x="347" y="829"/>
                  </a:lnTo>
                  <a:lnTo>
                    <a:pt x="347" y="836"/>
                  </a:lnTo>
                  <a:lnTo>
                    <a:pt x="347" y="841"/>
                  </a:lnTo>
                  <a:lnTo>
                    <a:pt x="347" y="845"/>
                  </a:lnTo>
                  <a:lnTo>
                    <a:pt x="347" y="850"/>
                  </a:lnTo>
                  <a:lnTo>
                    <a:pt x="347" y="857"/>
                  </a:lnTo>
                  <a:lnTo>
                    <a:pt x="347" y="864"/>
                  </a:lnTo>
                  <a:lnTo>
                    <a:pt x="347" y="873"/>
                  </a:lnTo>
                  <a:lnTo>
                    <a:pt x="347" y="880"/>
                  </a:lnTo>
                  <a:lnTo>
                    <a:pt x="345" y="887"/>
                  </a:lnTo>
                  <a:lnTo>
                    <a:pt x="345" y="894"/>
                  </a:lnTo>
                  <a:lnTo>
                    <a:pt x="343" y="901"/>
                  </a:lnTo>
                  <a:lnTo>
                    <a:pt x="343" y="905"/>
                  </a:lnTo>
                  <a:lnTo>
                    <a:pt x="343" y="912"/>
                  </a:lnTo>
                  <a:lnTo>
                    <a:pt x="345" y="917"/>
                  </a:lnTo>
                  <a:lnTo>
                    <a:pt x="347" y="924"/>
                  </a:lnTo>
                  <a:lnTo>
                    <a:pt x="352" y="929"/>
                  </a:lnTo>
                  <a:lnTo>
                    <a:pt x="354" y="933"/>
                  </a:lnTo>
                  <a:lnTo>
                    <a:pt x="356" y="938"/>
                  </a:lnTo>
                  <a:lnTo>
                    <a:pt x="361" y="940"/>
                  </a:lnTo>
                  <a:lnTo>
                    <a:pt x="366" y="945"/>
                  </a:lnTo>
                  <a:lnTo>
                    <a:pt x="368" y="947"/>
                  </a:lnTo>
                  <a:lnTo>
                    <a:pt x="370" y="952"/>
                  </a:lnTo>
                  <a:lnTo>
                    <a:pt x="373" y="959"/>
                  </a:lnTo>
                  <a:lnTo>
                    <a:pt x="375" y="963"/>
                  </a:lnTo>
                  <a:lnTo>
                    <a:pt x="377" y="968"/>
                  </a:lnTo>
                  <a:lnTo>
                    <a:pt x="380" y="975"/>
                  </a:lnTo>
                  <a:lnTo>
                    <a:pt x="382" y="980"/>
                  </a:lnTo>
                  <a:lnTo>
                    <a:pt x="384" y="984"/>
                  </a:lnTo>
                  <a:lnTo>
                    <a:pt x="387" y="989"/>
                  </a:lnTo>
                  <a:lnTo>
                    <a:pt x="146" y="980"/>
                  </a:lnTo>
                  <a:lnTo>
                    <a:pt x="144" y="672"/>
                  </a:lnTo>
                  <a:lnTo>
                    <a:pt x="151" y="672"/>
                  </a:lnTo>
                  <a:lnTo>
                    <a:pt x="162" y="672"/>
                  </a:lnTo>
                  <a:lnTo>
                    <a:pt x="171" y="672"/>
                  </a:lnTo>
                  <a:lnTo>
                    <a:pt x="183" y="672"/>
                  </a:lnTo>
                  <a:lnTo>
                    <a:pt x="192" y="672"/>
                  </a:lnTo>
                  <a:lnTo>
                    <a:pt x="204" y="672"/>
                  </a:lnTo>
                  <a:lnTo>
                    <a:pt x="215" y="672"/>
                  </a:lnTo>
                  <a:lnTo>
                    <a:pt x="225" y="672"/>
                  </a:lnTo>
                  <a:lnTo>
                    <a:pt x="225" y="683"/>
                  </a:lnTo>
                  <a:lnTo>
                    <a:pt x="225" y="699"/>
                  </a:lnTo>
                  <a:lnTo>
                    <a:pt x="225" y="727"/>
                  </a:lnTo>
                  <a:lnTo>
                    <a:pt x="227" y="760"/>
                  </a:lnTo>
                  <a:lnTo>
                    <a:pt x="229" y="801"/>
                  </a:lnTo>
                  <a:lnTo>
                    <a:pt x="234" y="855"/>
                  </a:lnTo>
                  <a:lnTo>
                    <a:pt x="241" y="915"/>
                  </a:lnTo>
                  <a:lnTo>
                    <a:pt x="250" y="984"/>
                  </a:lnTo>
                  <a:lnTo>
                    <a:pt x="243" y="878"/>
                  </a:lnTo>
                  <a:lnTo>
                    <a:pt x="241" y="801"/>
                  </a:lnTo>
                  <a:lnTo>
                    <a:pt x="238" y="750"/>
                  </a:lnTo>
                  <a:lnTo>
                    <a:pt x="236" y="718"/>
                  </a:lnTo>
                  <a:lnTo>
                    <a:pt x="236" y="699"/>
                  </a:lnTo>
                  <a:lnTo>
                    <a:pt x="236" y="690"/>
                  </a:lnTo>
                  <a:lnTo>
                    <a:pt x="236" y="683"/>
                  </a:lnTo>
                  <a:lnTo>
                    <a:pt x="236" y="672"/>
                  </a:lnTo>
                  <a:lnTo>
                    <a:pt x="264" y="672"/>
                  </a:lnTo>
                  <a:lnTo>
                    <a:pt x="289" y="669"/>
                  </a:lnTo>
                  <a:lnTo>
                    <a:pt x="315" y="667"/>
                  </a:lnTo>
                  <a:lnTo>
                    <a:pt x="336" y="662"/>
                  </a:lnTo>
                  <a:lnTo>
                    <a:pt x="354" y="658"/>
                  </a:lnTo>
                  <a:lnTo>
                    <a:pt x="373" y="653"/>
                  </a:lnTo>
                  <a:lnTo>
                    <a:pt x="389" y="646"/>
                  </a:lnTo>
                  <a:lnTo>
                    <a:pt x="403" y="639"/>
                  </a:lnTo>
                  <a:lnTo>
                    <a:pt x="326" y="359"/>
                  </a:lnTo>
                  <a:lnTo>
                    <a:pt x="322" y="359"/>
                  </a:lnTo>
                  <a:lnTo>
                    <a:pt x="317" y="359"/>
                  </a:lnTo>
                  <a:lnTo>
                    <a:pt x="313" y="359"/>
                  </a:lnTo>
                  <a:lnTo>
                    <a:pt x="306" y="359"/>
                  </a:lnTo>
                  <a:lnTo>
                    <a:pt x="301" y="359"/>
                  </a:lnTo>
                  <a:lnTo>
                    <a:pt x="296" y="359"/>
                  </a:lnTo>
                  <a:lnTo>
                    <a:pt x="292" y="359"/>
                  </a:lnTo>
                  <a:lnTo>
                    <a:pt x="287" y="359"/>
                  </a:lnTo>
                  <a:lnTo>
                    <a:pt x="296" y="338"/>
                  </a:lnTo>
                  <a:lnTo>
                    <a:pt x="306" y="315"/>
                  </a:lnTo>
                  <a:lnTo>
                    <a:pt x="315" y="292"/>
                  </a:lnTo>
                  <a:lnTo>
                    <a:pt x="324" y="269"/>
                  </a:lnTo>
                  <a:lnTo>
                    <a:pt x="333" y="246"/>
                  </a:lnTo>
                  <a:lnTo>
                    <a:pt x="343" y="220"/>
                  </a:lnTo>
                  <a:lnTo>
                    <a:pt x="352" y="197"/>
                  </a:lnTo>
                  <a:lnTo>
                    <a:pt x="359" y="174"/>
                  </a:lnTo>
                  <a:lnTo>
                    <a:pt x="368" y="158"/>
                  </a:lnTo>
                  <a:lnTo>
                    <a:pt x="377" y="139"/>
                  </a:lnTo>
                  <a:lnTo>
                    <a:pt x="389" y="121"/>
                  </a:lnTo>
                  <a:lnTo>
                    <a:pt x="400" y="100"/>
                  </a:lnTo>
                  <a:lnTo>
                    <a:pt x="412" y="81"/>
                  </a:lnTo>
                  <a:lnTo>
                    <a:pt x="424" y="63"/>
                  </a:lnTo>
                  <a:lnTo>
                    <a:pt x="435" y="49"/>
                  </a:lnTo>
                  <a:lnTo>
                    <a:pt x="444" y="35"/>
                  </a:lnTo>
                  <a:lnTo>
                    <a:pt x="454" y="26"/>
                  </a:lnTo>
                  <a:lnTo>
                    <a:pt x="461" y="17"/>
                  </a:lnTo>
                  <a:lnTo>
                    <a:pt x="465" y="12"/>
                  </a:lnTo>
                  <a:lnTo>
                    <a:pt x="472" y="5"/>
                  </a:lnTo>
                  <a:lnTo>
                    <a:pt x="479" y="3"/>
                  </a:lnTo>
                  <a:lnTo>
                    <a:pt x="486" y="0"/>
                  </a:lnTo>
                  <a:lnTo>
                    <a:pt x="493" y="3"/>
                  </a:lnTo>
                  <a:lnTo>
                    <a:pt x="502" y="5"/>
                  </a:lnTo>
                  <a:lnTo>
                    <a:pt x="512" y="12"/>
                  </a:lnTo>
                  <a:lnTo>
                    <a:pt x="521" y="19"/>
                  </a:lnTo>
                  <a:lnTo>
                    <a:pt x="530" y="21"/>
                  </a:lnTo>
                  <a:lnTo>
                    <a:pt x="539" y="26"/>
                  </a:lnTo>
                  <a:lnTo>
                    <a:pt x="551" y="28"/>
                  </a:lnTo>
                  <a:lnTo>
                    <a:pt x="560" y="31"/>
                  </a:lnTo>
                  <a:lnTo>
                    <a:pt x="572" y="33"/>
                  </a:lnTo>
                  <a:lnTo>
                    <a:pt x="583" y="37"/>
                  </a:lnTo>
                  <a:lnTo>
                    <a:pt x="590" y="40"/>
                  </a:lnTo>
                  <a:lnTo>
                    <a:pt x="597" y="44"/>
                  </a:lnTo>
                  <a:lnTo>
                    <a:pt x="604" y="49"/>
                  </a:lnTo>
                  <a:lnTo>
                    <a:pt x="613" y="54"/>
                  </a:lnTo>
                  <a:lnTo>
                    <a:pt x="620" y="61"/>
                  </a:lnTo>
                  <a:lnTo>
                    <a:pt x="627" y="65"/>
                  </a:lnTo>
                  <a:lnTo>
                    <a:pt x="632" y="70"/>
                  </a:lnTo>
                  <a:lnTo>
                    <a:pt x="636" y="77"/>
                  </a:lnTo>
                  <a:lnTo>
                    <a:pt x="648" y="72"/>
                  </a:lnTo>
                  <a:lnTo>
                    <a:pt x="655" y="70"/>
                  </a:lnTo>
                  <a:lnTo>
                    <a:pt x="664" y="70"/>
                  </a:lnTo>
                  <a:lnTo>
                    <a:pt x="671" y="70"/>
                  </a:lnTo>
                  <a:lnTo>
                    <a:pt x="676" y="75"/>
                  </a:lnTo>
                  <a:lnTo>
                    <a:pt x="683" y="79"/>
                  </a:lnTo>
                  <a:lnTo>
                    <a:pt x="687" y="86"/>
                  </a:lnTo>
                  <a:lnTo>
                    <a:pt x="692" y="93"/>
                  </a:lnTo>
                  <a:lnTo>
                    <a:pt x="699" y="109"/>
                  </a:lnTo>
                  <a:lnTo>
                    <a:pt x="706" y="128"/>
                  </a:lnTo>
                  <a:lnTo>
                    <a:pt x="713" y="142"/>
                  </a:lnTo>
                  <a:lnTo>
                    <a:pt x="720" y="156"/>
                  </a:lnTo>
                  <a:lnTo>
                    <a:pt x="720" y="183"/>
                  </a:lnTo>
                  <a:lnTo>
                    <a:pt x="720" y="209"/>
                  </a:lnTo>
                  <a:lnTo>
                    <a:pt x="717" y="232"/>
                  </a:lnTo>
                  <a:lnTo>
                    <a:pt x="717" y="257"/>
                  </a:lnTo>
                  <a:lnTo>
                    <a:pt x="717" y="281"/>
                  </a:lnTo>
                  <a:lnTo>
                    <a:pt x="720" y="304"/>
                  </a:lnTo>
                  <a:lnTo>
                    <a:pt x="722" y="329"/>
                  </a:lnTo>
                  <a:lnTo>
                    <a:pt x="724" y="359"/>
                  </a:lnTo>
                  <a:lnTo>
                    <a:pt x="729" y="396"/>
                  </a:lnTo>
                  <a:lnTo>
                    <a:pt x="731" y="433"/>
                  </a:lnTo>
                  <a:lnTo>
                    <a:pt x="731" y="473"/>
                  </a:lnTo>
                  <a:lnTo>
                    <a:pt x="731" y="512"/>
                  </a:lnTo>
                  <a:lnTo>
                    <a:pt x="729" y="551"/>
                  </a:lnTo>
                  <a:lnTo>
                    <a:pt x="727" y="591"/>
                  </a:lnTo>
                  <a:lnTo>
                    <a:pt x="727" y="628"/>
                  </a:lnTo>
                  <a:lnTo>
                    <a:pt x="724" y="667"/>
                  </a:lnTo>
                  <a:lnTo>
                    <a:pt x="704" y="646"/>
                  </a:lnTo>
                  <a:lnTo>
                    <a:pt x="678" y="625"/>
                  </a:lnTo>
                  <a:lnTo>
                    <a:pt x="655" y="607"/>
                  </a:lnTo>
                  <a:lnTo>
                    <a:pt x="630" y="588"/>
                  </a:lnTo>
                  <a:lnTo>
                    <a:pt x="602" y="577"/>
                  </a:lnTo>
                  <a:lnTo>
                    <a:pt x="574" y="565"/>
                  </a:lnTo>
                  <a:lnTo>
                    <a:pt x="560" y="563"/>
                  </a:lnTo>
                  <a:lnTo>
                    <a:pt x="544" y="561"/>
                  </a:lnTo>
                  <a:lnTo>
                    <a:pt x="530" y="561"/>
                  </a:lnTo>
                  <a:lnTo>
                    <a:pt x="514" y="563"/>
                  </a:lnTo>
                  <a:close/>
                  <a:moveTo>
                    <a:pt x="752" y="968"/>
                  </a:moveTo>
                  <a:lnTo>
                    <a:pt x="743" y="966"/>
                  </a:lnTo>
                  <a:lnTo>
                    <a:pt x="736" y="966"/>
                  </a:lnTo>
                  <a:lnTo>
                    <a:pt x="727" y="966"/>
                  </a:lnTo>
                  <a:lnTo>
                    <a:pt x="720" y="968"/>
                  </a:lnTo>
                  <a:lnTo>
                    <a:pt x="713" y="970"/>
                  </a:lnTo>
                  <a:lnTo>
                    <a:pt x="706" y="975"/>
                  </a:lnTo>
                  <a:lnTo>
                    <a:pt x="699" y="980"/>
                  </a:lnTo>
                  <a:lnTo>
                    <a:pt x="692" y="984"/>
                  </a:lnTo>
                  <a:lnTo>
                    <a:pt x="687" y="984"/>
                  </a:lnTo>
                  <a:lnTo>
                    <a:pt x="685" y="986"/>
                  </a:lnTo>
                  <a:lnTo>
                    <a:pt x="680" y="986"/>
                  </a:lnTo>
                  <a:lnTo>
                    <a:pt x="678" y="989"/>
                  </a:lnTo>
                  <a:lnTo>
                    <a:pt x="674" y="991"/>
                  </a:lnTo>
                  <a:lnTo>
                    <a:pt x="669" y="991"/>
                  </a:lnTo>
                  <a:lnTo>
                    <a:pt x="667" y="993"/>
                  </a:lnTo>
                  <a:lnTo>
                    <a:pt x="662" y="996"/>
                  </a:lnTo>
                  <a:lnTo>
                    <a:pt x="674" y="984"/>
                  </a:lnTo>
                  <a:lnTo>
                    <a:pt x="685" y="975"/>
                  </a:lnTo>
                  <a:lnTo>
                    <a:pt x="694" y="963"/>
                  </a:lnTo>
                  <a:lnTo>
                    <a:pt x="704" y="954"/>
                  </a:lnTo>
                  <a:lnTo>
                    <a:pt x="713" y="943"/>
                  </a:lnTo>
                  <a:lnTo>
                    <a:pt x="720" y="931"/>
                  </a:lnTo>
                  <a:lnTo>
                    <a:pt x="729" y="919"/>
                  </a:lnTo>
                  <a:lnTo>
                    <a:pt x="736" y="908"/>
                  </a:lnTo>
                  <a:lnTo>
                    <a:pt x="736" y="917"/>
                  </a:lnTo>
                  <a:lnTo>
                    <a:pt x="738" y="926"/>
                  </a:lnTo>
                  <a:lnTo>
                    <a:pt x="741" y="933"/>
                  </a:lnTo>
                  <a:lnTo>
                    <a:pt x="743" y="940"/>
                  </a:lnTo>
                  <a:lnTo>
                    <a:pt x="745" y="947"/>
                  </a:lnTo>
                  <a:lnTo>
                    <a:pt x="748" y="954"/>
                  </a:lnTo>
                  <a:lnTo>
                    <a:pt x="750" y="961"/>
                  </a:lnTo>
                  <a:lnTo>
                    <a:pt x="752" y="968"/>
                  </a:lnTo>
                  <a:close/>
                </a:path>
              </a:pathLst>
            </a:custGeom>
            <a:solidFill>
              <a:srgbClr val="FF7F7F"/>
            </a:solidFill>
            <a:ln w="9525">
              <a:noFill/>
              <a:round/>
            </a:ln>
          </p:spPr>
          <p:txBody>
            <a:bodyPr/>
            <a:lstStyle/>
            <a:p>
              <a:endParaRPr lang="en-US"/>
            </a:p>
          </p:txBody>
        </p:sp>
        <p:sp>
          <p:nvSpPr>
            <p:cNvPr id="508038" name="Freeform 134"/>
            <p:cNvSpPr/>
            <p:nvPr/>
          </p:nvSpPr>
          <p:spPr bwMode="auto">
            <a:xfrm>
              <a:off x="2453" y="1237"/>
              <a:ext cx="245" cy="354"/>
            </a:xfrm>
            <a:custGeom>
              <a:avLst/>
              <a:gdLst/>
              <a:ahLst/>
              <a:cxnLst>
                <a:cxn ang="0">
                  <a:pos x="2" y="278"/>
                </a:cxn>
                <a:cxn ang="0">
                  <a:pos x="0" y="268"/>
                </a:cxn>
                <a:cxn ang="0">
                  <a:pos x="0" y="259"/>
                </a:cxn>
                <a:cxn ang="0">
                  <a:pos x="0" y="254"/>
                </a:cxn>
                <a:cxn ang="0">
                  <a:pos x="0" y="250"/>
                </a:cxn>
                <a:cxn ang="0">
                  <a:pos x="2" y="245"/>
                </a:cxn>
                <a:cxn ang="0">
                  <a:pos x="2" y="243"/>
                </a:cxn>
                <a:cxn ang="0">
                  <a:pos x="5" y="238"/>
                </a:cxn>
                <a:cxn ang="0">
                  <a:pos x="7" y="234"/>
                </a:cxn>
                <a:cxn ang="0">
                  <a:pos x="7" y="215"/>
                </a:cxn>
                <a:cxn ang="0">
                  <a:pos x="5" y="194"/>
                </a:cxn>
                <a:cxn ang="0">
                  <a:pos x="2" y="171"/>
                </a:cxn>
                <a:cxn ang="0">
                  <a:pos x="0" y="148"/>
                </a:cxn>
                <a:cxn ang="0">
                  <a:pos x="0" y="127"/>
                </a:cxn>
                <a:cxn ang="0">
                  <a:pos x="5" y="104"/>
                </a:cxn>
                <a:cxn ang="0">
                  <a:pos x="7" y="92"/>
                </a:cxn>
                <a:cxn ang="0">
                  <a:pos x="12" y="81"/>
                </a:cxn>
                <a:cxn ang="0">
                  <a:pos x="19" y="72"/>
                </a:cxn>
                <a:cxn ang="0">
                  <a:pos x="26" y="62"/>
                </a:cxn>
                <a:cxn ang="0">
                  <a:pos x="39" y="55"/>
                </a:cxn>
                <a:cxn ang="0">
                  <a:pos x="63" y="46"/>
                </a:cxn>
                <a:cxn ang="0">
                  <a:pos x="88" y="39"/>
                </a:cxn>
                <a:cxn ang="0">
                  <a:pos x="118" y="32"/>
                </a:cxn>
                <a:cxn ang="0">
                  <a:pos x="151" y="23"/>
                </a:cxn>
                <a:cxn ang="0">
                  <a:pos x="183" y="16"/>
                </a:cxn>
                <a:cxn ang="0">
                  <a:pos x="215" y="7"/>
                </a:cxn>
                <a:cxn ang="0">
                  <a:pos x="245" y="0"/>
                </a:cxn>
                <a:cxn ang="0">
                  <a:pos x="238" y="9"/>
                </a:cxn>
                <a:cxn ang="0">
                  <a:pos x="234" y="21"/>
                </a:cxn>
                <a:cxn ang="0">
                  <a:pos x="227" y="30"/>
                </a:cxn>
                <a:cxn ang="0">
                  <a:pos x="220" y="41"/>
                </a:cxn>
                <a:cxn ang="0">
                  <a:pos x="213" y="55"/>
                </a:cxn>
                <a:cxn ang="0">
                  <a:pos x="206" y="69"/>
                </a:cxn>
                <a:cxn ang="0">
                  <a:pos x="201" y="83"/>
                </a:cxn>
                <a:cxn ang="0">
                  <a:pos x="197" y="102"/>
                </a:cxn>
                <a:cxn ang="0">
                  <a:pos x="197" y="132"/>
                </a:cxn>
                <a:cxn ang="0">
                  <a:pos x="199" y="164"/>
                </a:cxn>
                <a:cxn ang="0">
                  <a:pos x="199" y="194"/>
                </a:cxn>
                <a:cxn ang="0">
                  <a:pos x="201" y="224"/>
                </a:cxn>
                <a:cxn ang="0">
                  <a:pos x="204" y="257"/>
                </a:cxn>
                <a:cxn ang="0">
                  <a:pos x="206" y="289"/>
                </a:cxn>
                <a:cxn ang="0">
                  <a:pos x="208" y="321"/>
                </a:cxn>
                <a:cxn ang="0">
                  <a:pos x="211" y="354"/>
                </a:cxn>
                <a:cxn ang="0">
                  <a:pos x="188" y="349"/>
                </a:cxn>
                <a:cxn ang="0">
                  <a:pos x="164" y="347"/>
                </a:cxn>
                <a:cxn ang="0">
                  <a:pos x="144" y="342"/>
                </a:cxn>
                <a:cxn ang="0">
                  <a:pos x="120" y="335"/>
                </a:cxn>
                <a:cxn ang="0">
                  <a:pos x="97" y="331"/>
                </a:cxn>
                <a:cxn ang="0">
                  <a:pos x="77" y="324"/>
                </a:cxn>
                <a:cxn ang="0">
                  <a:pos x="53" y="317"/>
                </a:cxn>
                <a:cxn ang="0">
                  <a:pos x="33" y="310"/>
                </a:cxn>
                <a:cxn ang="0">
                  <a:pos x="26" y="308"/>
                </a:cxn>
                <a:cxn ang="0">
                  <a:pos x="21" y="305"/>
                </a:cxn>
                <a:cxn ang="0">
                  <a:pos x="16" y="301"/>
                </a:cxn>
                <a:cxn ang="0">
                  <a:pos x="12" y="296"/>
                </a:cxn>
                <a:cxn ang="0">
                  <a:pos x="9" y="291"/>
                </a:cxn>
                <a:cxn ang="0">
                  <a:pos x="7" y="287"/>
                </a:cxn>
                <a:cxn ang="0">
                  <a:pos x="2" y="282"/>
                </a:cxn>
                <a:cxn ang="0">
                  <a:pos x="2" y="278"/>
                </a:cxn>
              </a:cxnLst>
              <a:rect l="0" t="0" r="r" b="b"/>
              <a:pathLst>
                <a:path w="245" h="354">
                  <a:moveTo>
                    <a:pt x="2" y="278"/>
                  </a:moveTo>
                  <a:lnTo>
                    <a:pt x="0" y="268"/>
                  </a:lnTo>
                  <a:lnTo>
                    <a:pt x="0" y="259"/>
                  </a:lnTo>
                  <a:lnTo>
                    <a:pt x="0" y="254"/>
                  </a:lnTo>
                  <a:lnTo>
                    <a:pt x="0" y="250"/>
                  </a:lnTo>
                  <a:lnTo>
                    <a:pt x="2" y="245"/>
                  </a:lnTo>
                  <a:lnTo>
                    <a:pt x="2" y="243"/>
                  </a:lnTo>
                  <a:lnTo>
                    <a:pt x="5" y="238"/>
                  </a:lnTo>
                  <a:lnTo>
                    <a:pt x="7" y="234"/>
                  </a:lnTo>
                  <a:lnTo>
                    <a:pt x="7" y="215"/>
                  </a:lnTo>
                  <a:lnTo>
                    <a:pt x="5" y="194"/>
                  </a:lnTo>
                  <a:lnTo>
                    <a:pt x="2" y="171"/>
                  </a:lnTo>
                  <a:lnTo>
                    <a:pt x="0" y="148"/>
                  </a:lnTo>
                  <a:lnTo>
                    <a:pt x="0" y="127"/>
                  </a:lnTo>
                  <a:lnTo>
                    <a:pt x="5" y="104"/>
                  </a:lnTo>
                  <a:lnTo>
                    <a:pt x="7" y="92"/>
                  </a:lnTo>
                  <a:lnTo>
                    <a:pt x="12" y="81"/>
                  </a:lnTo>
                  <a:lnTo>
                    <a:pt x="19" y="72"/>
                  </a:lnTo>
                  <a:lnTo>
                    <a:pt x="26" y="62"/>
                  </a:lnTo>
                  <a:lnTo>
                    <a:pt x="39" y="55"/>
                  </a:lnTo>
                  <a:lnTo>
                    <a:pt x="63" y="46"/>
                  </a:lnTo>
                  <a:lnTo>
                    <a:pt x="88" y="39"/>
                  </a:lnTo>
                  <a:lnTo>
                    <a:pt x="118" y="32"/>
                  </a:lnTo>
                  <a:lnTo>
                    <a:pt x="151" y="23"/>
                  </a:lnTo>
                  <a:lnTo>
                    <a:pt x="183" y="16"/>
                  </a:lnTo>
                  <a:lnTo>
                    <a:pt x="215" y="7"/>
                  </a:lnTo>
                  <a:lnTo>
                    <a:pt x="245" y="0"/>
                  </a:lnTo>
                  <a:lnTo>
                    <a:pt x="238" y="9"/>
                  </a:lnTo>
                  <a:lnTo>
                    <a:pt x="234" y="21"/>
                  </a:lnTo>
                  <a:lnTo>
                    <a:pt x="227" y="30"/>
                  </a:lnTo>
                  <a:lnTo>
                    <a:pt x="220" y="41"/>
                  </a:lnTo>
                  <a:lnTo>
                    <a:pt x="213" y="55"/>
                  </a:lnTo>
                  <a:lnTo>
                    <a:pt x="206" y="69"/>
                  </a:lnTo>
                  <a:lnTo>
                    <a:pt x="201" y="83"/>
                  </a:lnTo>
                  <a:lnTo>
                    <a:pt x="197" y="102"/>
                  </a:lnTo>
                  <a:lnTo>
                    <a:pt x="197" y="132"/>
                  </a:lnTo>
                  <a:lnTo>
                    <a:pt x="199" y="164"/>
                  </a:lnTo>
                  <a:lnTo>
                    <a:pt x="199" y="194"/>
                  </a:lnTo>
                  <a:lnTo>
                    <a:pt x="201" y="224"/>
                  </a:lnTo>
                  <a:lnTo>
                    <a:pt x="204" y="257"/>
                  </a:lnTo>
                  <a:lnTo>
                    <a:pt x="206" y="289"/>
                  </a:lnTo>
                  <a:lnTo>
                    <a:pt x="208" y="321"/>
                  </a:lnTo>
                  <a:lnTo>
                    <a:pt x="211" y="354"/>
                  </a:lnTo>
                  <a:lnTo>
                    <a:pt x="188" y="349"/>
                  </a:lnTo>
                  <a:lnTo>
                    <a:pt x="164" y="347"/>
                  </a:lnTo>
                  <a:lnTo>
                    <a:pt x="144" y="342"/>
                  </a:lnTo>
                  <a:lnTo>
                    <a:pt x="120" y="335"/>
                  </a:lnTo>
                  <a:lnTo>
                    <a:pt x="97" y="331"/>
                  </a:lnTo>
                  <a:lnTo>
                    <a:pt x="77" y="324"/>
                  </a:lnTo>
                  <a:lnTo>
                    <a:pt x="53" y="317"/>
                  </a:lnTo>
                  <a:lnTo>
                    <a:pt x="33" y="310"/>
                  </a:lnTo>
                  <a:lnTo>
                    <a:pt x="26" y="308"/>
                  </a:lnTo>
                  <a:lnTo>
                    <a:pt x="21" y="305"/>
                  </a:lnTo>
                  <a:lnTo>
                    <a:pt x="16" y="301"/>
                  </a:lnTo>
                  <a:lnTo>
                    <a:pt x="12" y="296"/>
                  </a:lnTo>
                  <a:lnTo>
                    <a:pt x="9" y="291"/>
                  </a:lnTo>
                  <a:lnTo>
                    <a:pt x="7" y="287"/>
                  </a:lnTo>
                  <a:lnTo>
                    <a:pt x="2" y="282"/>
                  </a:lnTo>
                  <a:lnTo>
                    <a:pt x="2" y="278"/>
                  </a:lnTo>
                </a:path>
              </a:pathLst>
            </a:custGeom>
            <a:noFill/>
            <a:ln w="0">
              <a:solidFill>
                <a:srgbClr val="000000"/>
              </a:solidFill>
              <a:prstDash val="solid"/>
              <a:round/>
            </a:ln>
          </p:spPr>
          <p:txBody>
            <a:bodyPr/>
            <a:lstStyle/>
            <a:p>
              <a:endParaRPr lang="en-US"/>
            </a:p>
          </p:txBody>
        </p:sp>
        <p:sp>
          <p:nvSpPr>
            <p:cNvPr id="508039" name="Freeform 135"/>
            <p:cNvSpPr/>
            <p:nvPr/>
          </p:nvSpPr>
          <p:spPr bwMode="auto">
            <a:xfrm>
              <a:off x="2597" y="1234"/>
              <a:ext cx="587" cy="989"/>
            </a:xfrm>
            <a:custGeom>
              <a:avLst/>
              <a:gdLst/>
              <a:ahLst/>
              <a:cxnLst>
                <a:cxn ang="0">
                  <a:pos x="365" y="514"/>
                </a:cxn>
                <a:cxn ang="0">
                  <a:pos x="363" y="452"/>
                </a:cxn>
                <a:cxn ang="0">
                  <a:pos x="379" y="399"/>
                </a:cxn>
                <a:cxn ang="0">
                  <a:pos x="416" y="345"/>
                </a:cxn>
                <a:cxn ang="0">
                  <a:pos x="439" y="283"/>
                </a:cxn>
                <a:cxn ang="0">
                  <a:pos x="402" y="345"/>
                </a:cxn>
                <a:cxn ang="0">
                  <a:pos x="388" y="331"/>
                </a:cxn>
                <a:cxn ang="0">
                  <a:pos x="407" y="239"/>
                </a:cxn>
                <a:cxn ang="0">
                  <a:pos x="386" y="262"/>
                </a:cxn>
                <a:cxn ang="0">
                  <a:pos x="361" y="443"/>
                </a:cxn>
                <a:cxn ang="0">
                  <a:pos x="349" y="306"/>
                </a:cxn>
                <a:cxn ang="0">
                  <a:pos x="335" y="193"/>
                </a:cxn>
                <a:cxn ang="0">
                  <a:pos x="335" y="253"/>
                </a:cxn>
                <a:cxn ang="0">
                  <a:pos x="331" y="382"/>
                </a:cxn>
                <a:cxn ang="0">
                  <a:pos x="333" y="517"/>
                </a:cxn>
                <a:cxn ang="0">
                  <a:pos x="319" y="584"/>
                </a:cxn>
                <a:cxn ang="0">
                  <a:pos x="298" y="605"/>
                </a:cxn>
                <a:cxn ang="0">
                  <a:pos x="261" y="669"/>
                </a:cxn>
                <a:cxn ang="0">
                  <a:pos x="229" y="723"/>
                </a:cxn>
                <a:cxn ang="0">
                  <a:pos x="224" y="757"/>
                </a:cxn>
                <a:cxn ang="0">
                  <a:pos x="219" y="780"/>
                </a:cxn>
                <a:cxn ang="0">
                  <a:pos x="206" y="811"/>
                </a:cxn>
                <a:cxn ang="0">
                  <a:pos x="203" y="841"/>
                </a:cxn>
                <a:cxn ang="0">
                  <a:pos x="203" y="873"/>
                </a:cxn>
                <a:cxn ang="0">
                  <a:pos x="199" y="905"/>
                </a:cxn>
                <a:cxn ang="0">
                  <a:pos x="210" y="933"/>
                </a:cxn>
                <a:cxn ang="0">
                  <a:pos x="226" y="952"/>
                </a:cxn>
                <a:cxn ang="0">
                  <a:pos x="238" y="980"/>
                </a:cxn>
                <a:cxn ang="0">
                  <a:pos x="7" y="672"/>
                </a:cxn>
                <a:cxn ang="0">
                  <a:pos x="60" y="672"/>
                </a:cxn>
                <a:cxn ang="0">
                  <a:pos x="81" y="727"/>
                </a:cxn>
                <a:cxn ang="0">
                  <a:pos x="106" y="984"/>
                </a:cxn>
                <a:cxn ang="0">
                  <a:pos x="92" y="699"/>
                </a:cxn>
                <a:cxn ang="0">
                  <a:pos x="145" y="669"/>
                </a:cxn>
                <a:cxn ang="0">
                  <a:pos x="245" y="646"/>
                </a:cxn>
                <a:cxn ang="0">
                  <a:pos x="169" y="359"/>
                </a:cxn>
                <a:cxn ang="0">
                  <a:pos x="143" y="359"/>
                </a:cxn>
                <a:cxn ang="0">
                  <a:pos x="189" y="246"/>
                </a:cxn>
                <a:cxn ang="0">
                  <a:pos x="233" y="139"/>
                </a:cxn>
                <a:cxn ang="0">
                  <a:pos x="291" y="49"/>
                </a:cxn>
                <a:cxn ang="0">
                  <a:pos x="328" y="5"/>
                </a:cxn>
                <a:cxn ang="0">
                  <a:pos x="368" y="12"/>
                </a:cxn>
                <a:cxn ang="0">
                  <a:pos x="416" y="31"/>
                </a:cxn>
                <a:cxn ang="0">
                  <a:pos x="460" y="49"/>
                </a:cxn>
                <a:cxn ang="0">
                  <a:pos x="492" y="77"/>
                </a:cxn>
                <a:cxn ang="0">
                  <a:pos x="532" y="75"/>
                </a:cxn>
                <a:cxn ang="0">
                  <a:pos x="562" y="128"/>
                </a:cxn>
                <a:cxn ang="0">
                  <a:pos x="573" y="232"/>
                </a:cxn>
                <a:cxn ang="0">
                  <a:pos x="580" y="359"/>
                </a:cxn>
                <a:cxn ang="0">
                  <a:pos x="585" y="551"/>
                </a:cxn>
                <a:cxn ang="0">
                  <a:pos x="534" y="625"/>
                </a:cxn>
                <a:cxn ang="0">
                  <a:pos x="416" y="563"/>
                </a:cxn>
              </a:cxnLst>
              <a:rect l="0" t="0" r="r" b="b"/>
              <a:pathLst>
                <a:path w="587" h="989">
                  <a:moveTo>
                    <a:pt x="370" y="563"/>
                  </a:moveTo>
                  <a:lnTo>
                    <a:pt x="372" y="547"/>
                  </a:lnTo>
                  <a:lnTo>
                    <a:pt x="370" y="535"/>
                  </a:lnTo>
                  <a:lnTo>
                    <a:pt x="368" y="524"/>
                  </a:lnTo>
                  <a:lnTo>
                    <a:pt x="365" y="514"/>
                  </a:lnTo>
                  <a:lnTo>
                    <a:pt x="363" y="503"/>
                  </a:lnTo>
                  <a:lnTo>
                    <a:pt x="361" y="491"/>
                  </a:lnTo>
                  <a:lnTo>
                    <a:pt x="361" y="480"/>
                  </a:lnTo>
                  <a:lnTo>
                    <a:pt x="361" y="463"/>
                  </a:lnTo>
                  <a:lnTo>
                    <a:pt x="363" y="452"/>
                  </a:lnTo>
                  <a:lnTo>
                    <a:pt x="365" y="440"/>
                  </a:lnTo>
                  <a:lnTo>
                    <a:pt x="368" y="429"/>
                  </a:lnTo>
                  <a:lnTo>
                    <a:pt x="370" y="419"/>
                  </a:lnTo>
                  <a:lnTo>
                    <a:pt x="374" y="410"/>
                  </a:lnTo>
                  <a:lnTo>
                    <a:pt x="379" y="399"/>
                  </a:lnTo>
                  <a:lnTo>
                    <a:pt x="384" y="389"/>
                  </a:lnTo>
                  <a:lnTo>
                    <a:pt x="391" y="380"/>
                  </a:lnTo>
                  <a:lnTo>
                    <a:pt x="400" y="368"/>
                  </a:lnTo>
                  <a:lnTo>
                    <a:pt x="407" y="357"/>
                  </a:lnTo>
                  <a:lnTo>
                    <a:pt x="416" y="345"/>
                  </a:lnTo>
                  <a:lnTo>
                    <a:pt x="423" y="334"/>
                  </a:lnTo>
                  <a:lnTo>
                    <a:pt x="430" y="320"/>
                  </a:lnTo>
                  <a:lnTo>
                    <a:pt x="437" y="308"/>
                  </a:lnTo>
                  <a:lnTo>
                    <a:pt x="439" y="294"/>
                  </a:lnTo>
                  <a:lnTo>
                    <a:pt x="439" y="283"/>
                  </a:lnTo>
                  <a:lnTo>
                    <a:pt x="432" y="301"/>
                  </a:lnTo>
                  <a:lnTo>
                    <a:pt x="425" y="315"/>
                  </a:lnTo>
                  <a:lnTo>
                    <a:pt x="418" y="327"/>
                  </a:lnTo>
                  <a:lnTo>
                    <a:pt x="411" y="336"/>
                  </a:lnTo>
                  <a:lnTo>
                    <a:pt x="402" y="345"/>
                  </a:lnTo>
                  <a:lnTo>
                    <a:pt x="395" y="352"/>
                  </a:lnTo>
                  <a:lnTo>
                    <a:pt x="388" y="359"/>
                  </a:lnTo>
                  <a:lnTo>
                    <a:pt x="381" y="368"/>
                  </a:lnTo>
                  <a:lnTo>
                    <a:pt x="384" y="350"/>
                  </a:lnTo>
                  <a:lnTo>
                    <a:pt x="388" y="331"/>
                  </a:lnTo>
                  <a:lnTo>
                    <a:pt x="393" y="313"/>
                  </a:lnTo>
                  <a:lnTo>
                    <a:pt x="398" y="292"/>
                  </a:lnTo>
                  <a:lnTo>
                    <a:pt x="402" y="274"/>
                  </a:lnTo>
                  <a:lnTo>
                    <a:pt x="405" y="255"/>
                  </a:lnTo>
                  <a:lnTo>
                    <a:pt x="407" y="239"/>
                  </a:lnTo>
                  <a:lnTo>
                    <a:pt x="405" y="220"/>
                  </a:lnTo>
                  <a:lnTo>
                    <a:pt x="398" y="227"/>
                  </a:lnTo>
                  <a:lnTo>
                    <a:pt x="393" y="237"/>
                  </a:lnTo>
                  <a:lnTo>
                    <a:pt x="388" y="248"/>
                  </a:lnTo>
                  <a:lnTo>
                    <a:pt x="386" y="262"/>
                  </a:lnTo>
                  <a:lnTo>
                    <a:pt x="381" y="292"/>
                  </a:lnTo>
                  <a:lnTo>
                    <a:pt x="377" y="327"/>
                  </a:lnTo>
                  <a:lnTo>
                    <a:pt x="372" y="366"/>
                  </a:lnTo>
                  <a:lnTo>
                    <a:pt x="368" y="406"/>
                  </a:lnTo>
                  <a:lnTo>
                    <a:pt x="361" y="443"/>
                  </a:lnTo>
                  <a:lnTo>
                    <a:pt x="349" y="477"/>
                  </a:lnTo>
                  <a:lnTo>
                    <a:pt x="349" y="438"/>
                  </a:lnTo>
                  <a:lnTo>
                    <a:pt x="349" y="394"/>
                  </a:lnTo>
                  <a:lnTo>
                    <a:pt x="349" y="350"/>
                  </a:lnTo>
                  <a:lnTo>
                    <a:pt x="349" y="306"/>
                  </a:lnTo>
                  <a:lnTo>
                    <a:pt x="349" y="267"/>
                  </a:lnTo>
                  <a:lnTo>
                    <a:pt x="347" y="232"/>
                  </a:lnTo>
                  <a:lnTo>
                    <a:pt x="342" y="216"/>
                  </a:lnTo>
                  <a:lnTo>
                    <a:pt x="340" y="202"/>
                  </a:lnTo>
                  <a:lnTo>
                    <a:pt x="335" y="193"/>
                  </a:lnTo>
                  <a:lnTo>
                    <a:pt x="331" y="183"/>
                  </a:lnTo>
                  <a:lnTo>
                    <a:pt x="333" y="200"/>
                  </a:lnTo>
                  <a:lnTo>
                    <a:pt x="335" y="216"/>
                  </a:lnTo>
                  <a:lnTo>
                    <a:pt x="335" y="234"/>
                  </a:lnTo>
                  <a:lnTo>
                    <a:pt x="335" y="253"/>
                  </a:lnTo>
                  <a:lnTo>
                    <a:pt x="335" y="271"/>
                  </a:lnTo>
                  <a:lnTo>
                    <a:pt x="335" y="294"/>
                  </a:lnTo>
                  <a:lnTo>
                    <a:pt x="335" y="315"/>
                  </a:lnTo>
                  <a:lnTo>
                    <a:pt x="333" y="341"/>
                  </a:lnTo>
                  <a:lnTo>
                    <a:pt x="331" y="382"/>
                  </a:lnTo>
                  <a:lnTo>
                    <a:pt x="331" y="417"/>
                  </a:lnTo>
                  <a:lnTo>
                    <a:pt x="331" y="447"/>
                  </a:lnTo>
                  <a:lnTo>
                    <a:pt x="331" y="470"/>
                  </a:lnTo>
                  <a:lnTo>
                    <a:pt x="333" y="493"/>
                  </a:lnTo>
                  <a:lnTo>
                    <a:pt x="333" y="517"/>
                  </a:lnTo>
                  <a:lnTo>
                    <a:pt x="333" y="544"/>
                  </a:lnTo>
                  <a:lnTo>
                    <a:pt x="333" y="574"/>
                  </a:lnTo>
                  <a:lnTo>
                    <a:pt x="328" y="577"/>
                  </a:lnTo>
                  <a:lnTo>
                    <a:pt x="324" y="581"/>
                  </a:lnTo>
                  <a:lnTo>
                    <a:pt x="319" y="584"/>
                  </a:lnTo>
                  <a:lnTo>
                    <a:pt x="314" y="586"/>
                  </a:lnTo>
                  <a:lnTo>
                    <a:pt x="310" y="591"/>
                  </a:lnTo>
                  <a:lnTo>
                    <a:pt x="305" y="595"/>
                  </a:lnTo>
                  <a:lnTo>
                    <a:pt x="303" y="600"/>
                  </a:lnTo>
                  <a:lnTo>
                    <a:pt x="298" y="605"/>
                  </a:lnTo>
                  <a:lnTo>
                    <a:pt x="289" y="635"/>
                  </a:lnTo>
                  <a:lnTo>
                    <a:pt x="282" y="642"/>
                  </a:lnTo>
                  <a:lnTo>
                    <a:pt x="275" y="649"/>
                  </a:lnTo>
                  <a:lnTo>
                    <a:pt x="268" y="658"/>
                  </a:lnTo>
                  <a:lnTo>
                    <a:pt x="261" y="669"/>
                  </a:lnTo>
                  <a:lnTo>
                    <a:pt x="254" y="681"/>
                  </a:lnTo>
                  <a:lnTo>
                    <a:pt x="247" y="693"/>
                  </a:lnTo>
                  <a:lnTo>
                    <a:pt x="240" y="704"/>
                  </a:lnTo>
                  <a:lnTo>
                    <a:pt x="233" y="716"/>
                  </a:lnTo>
                  <a:lnTo>
                    <a:pt x="229" y="723"/>
                  </a:lnTo>
                  <a:lnTo>
                    <a:pt x="224" y="732"/>
                  </a:lnTo>
                  <a:lnTo>
                    <a:pt x="222" y="739"/>
                  </a:lnTo>
                  <a:lnTo>
                    <a:pt x="222" y="743"/>
                  </a:lnTo>
                  <a:lnTo>
                    <a:pt x="224" y="750"/>
                  </a:lnTo>
                  <a:lnTo>
                    <a:pt x="224" y="757"/>
                  </a:lnTo>
                  <a:lnTo>
                    <a:pt x="226" y="762"/>
                  </a:lnTo>
                  <a:lnTo>
                    <a:pt x="229" y="771"/>
                  </a:lnTo>
                  <a:lnTo>
                    <a:pt x="226" y="774"/>
                  </a:lnTo>
                  <a:lnTo>
                    <a:pt x="224" y="778"/>
                  </a:lnTo>
                  <a:lnTo>
                    <a:pt x="219" y="780"/>
                  </a:lnTo>
                  <a:lnTo>
                    <a:pt x="217" y="787"/>
                  </a:lnTo>
                  <a:lnTo>
                    <a:pt x="212" y="792"/>
                  </a:lnTo>
                  <a:lnTo>
                    <a:pt x="210" y="797"/>
                  </a:lnTo>
                  <a:lnTo>
                    <a:pt x="208" y="804"/>
                  </a:lnTo>
                  <a:lnTo>
                    <a:pt x="206" y="811"/>
                  </a:lnTo>
                  <a:lnTo>
                    <a:pt x="203" y="818"/>
                  </a:lnTo>
                  <a:lnTo>
                    <a:pt x="203" y="824"/>
                  </a:lnTo>
                  <a:lnTo>
                    <a:pt x="203" y="829"/>
                  </a:lnTo>
                  <a:lnTo>
                    <a:pt x="203" y="836"/>
                  </a:lnTo>
                  <a:lnTo>
                    <a:pt x="203" y="841"/>
                  </a:lnTo>
                  <a:lnTo>
                    <a:pt x="203" y="845"/>
                  </a:lnTo>
                  <a:lnTo>
                    <a:pt x="203" y="850"/>
                  </a:lnTo>
                  <a:lnTo>
                    <a:pt x="203" y="857"/>
                  </a:lnTo>
                  <a:lnTo>
                    <a:pt x="203" y="864"/>
                  </a:lnTo>
                  <a:lnTo>
                    <a:pt x="203" y="873"/>
                  </a:lnTo>
                  <a:lnTo>
                    <a:pt x="203" y="880"/>
                  </a:lnTo>
                  <a:lnTo>
                    <a:pt x="201" y="887"/>
                  </a:lnTo>
                  <a:lnTo>
                    <a:pt x="201" y="894"/>
                  </a:lnTo>
                  <a:lnTo>
                    <a:pt x="199" y="901"/>
                  </a:lnTo>
                  <a:lnTo>
                    <a:pt x="199" y="905"/>
                  </a:lnTo>
                  <a:lnTo>
                    <a:pt x="199" y="912"/>
                  </a:lnTo>
                  <a:lnTo>
                    <a:pt x="201" y="917"/>
                  </a:lnTo>
                  <a:lnTo>
                    <a:pt x="203" y="924"/>
                  </a:lnTo>
                  <a:lnTo>
                    <a:pt x="208" y="929"/>
                  </a:lnTo>
                  <a:lnTo>
                    <a:pt x="210" y="933"/>
                  </a:lnTo>
                  <a:lnTo>
                    <a:pt x="212" y="938"/>
                  </a:lnTo>
                  <a:lnTo>
                    <a:pt x="217" y="940"/>
                  </a:lnTo>
                  <a:lnTo>
                    <a:pt x="222" y="945"/>
                  </a:lnTo>
                  <a:lnTo>
                    <a:pt x="224" y="947"/>
                  </a:lnTo>
                  <a:lnTo>
                    <a:pt x="226" y="952"/>
                  </a:lnTo>
                  <a:lnTo>
                    <a:pt x="229" y="959"/>
                  </a:lnTo>
                  <a:lnTo>
                    <a:pt x="231" y="963"/>
                  </a:lnTo>
                  <a:lnTo>
                    <a:pt x="233" y="968"/>
                  </a:lnTo>
                  <a:lnTo>
                    <a:pt x="236" y="975"/>
                  </a:lnTo>
                  <a:lnTo>
                    <a:pt x="238" y="980"/>
                  </a:lnTo>
                  <a:lnTo>
                    <a:pt x="240" y="984"/>
                  </a:lnTo>
                  <a:lnTo>
                    <a:pt x="243" y="989"/>
                  </a:lnTo>
                  <a:lnTo>
                    <a:pt x="2" y="980"/>
                  </a:lnTo>
                  <a:lnTo>
                    <a:pt x="0" y="672"/>
                  </a:lnTo>
                  <a:lnTo>
                    <a:pt x="7" y="672"/>
                  </a:lnTo>
                  <a:lnTo>
                    <a:pt x="18" y="672"/>
                  </a:lnTo>
                  <a:lnTo>
                    <a:pt x="27" y="672"/>
                  </a:lnTo>
                  <a:lnTo>
                    <a:pt x="39" y="672"/>
                  </a:lnTo>
                  <a:lnTo>
                    <a:pt x="48" y="672"/>
                  </a:lnTo>
                  <a:lnTo>
                    <a:pt x="60" y="672"/>
                  </a:lnTo>
                  <a:lnTo>
                    <a:pt x="71" y="672"/>
                  </a:lnTo>
                  <a:lnTo>
                    <a:pt x="81" y="672"/>
                  </a:lnTo>
                  <a:lnTo>
                    <a:pt x="81" y="683"/>
                  </a:lnTo>
                  <a:lnTo>
                    <a:pt x="81" y="699"/>
                  </a:lnTo>
                  <a:lnTo>
                    <a:pt x="81" y="727"/>
                  </a:lnTo>
                  <a:lnTo>
                    <a:pt x="83" y="760"/>
                  </a:lnTo>
                  <a:lnTo>
                    <a:pt x="85" y="801"/>
                  </a:lnTo>
                  <a:lnTo>
                    <a:pt x="90" y="855"/>
                  </a:lnTo>
                  <a:lnTo>
                    <a:pt x="97" y="915"/>
                  </a:lnTo>
                  <a:lnTo>
                    <a:pt x="106" y="984"/>
                  </a:lnTo>
                  <a:lnTo>
                    <a:pt x="99" y="878"/>
                  </a:lnTo>
                  <a:lnTo>
                    <a:pt x="97" y="801"/>
                  </a:lnTo>
                  <a:lnTo>
                    <a:pt x="94" y="750"/>
                  </a:lnTo>
                  <a:lnTo>
                    <a:pt x="92" y="718"/>
                  </a:lnTo>
                  <a:lnTo>
                    <a:pt x="92" y="699"/>
                  </a:lnTo>
                  <a:lnTo>
                    <a:pt x="92" y="690"/>
                  </a:lnTo>
                  <a:lnTo>
                    <a:pt x="92" y="683"/>
                  </a:lnTo>
                  <a:lnTo>
                    <a:pt x="92" y="672"/>
                  </a:lnTo>
                  <a:lnTo>
                    <a:pt x="120" y="672"/>
                  </a:lnTo>
                  <a:lnTo>
                    <a:pt x="145" y="669"/>
                  </a:lnTo>
                  <a:lnTo>
                    <a:pt x="171" y="667"/>
                  </a:lnTo>
                  <a:lnTo>
                    <a:pt x="192" y="662"/>
                  </a:lnTo>
                  <a:lnTo>
                    <a:pt x="210" y="658"/>
                  </a:lnTo>
                  <a:lnTo>
                    <a:pt x="229" y="653"/>
                  </a:lnTo>
                  <a:lnTo>
                    <a:pt x="245" y="646"/>
                  </a:lnTo>
                  <a:lnTo>
                    <a:pt x="259" y="639"/>
                  </a:lnTo>
                  <a:lnTo>
                    <a:pt x="182" y="359"/>
                  </a:lnTo>
                  <a:lnTo>
                    <a:pt x="178" y="359"/>
                  </a:lnTo>
                  <a:lnTo>
                    <a:pt x="173" y="359"/>
                  </a:lnTo>
                  <a:lnTo>
                    <a:pt x="169" y="359"/>
                  </a:lnTo>
                  <a:lnTo>
                    <a:pt x="162" y="359"/>
                  </a:lnTo>
                  <a:lnTo>
                    <a:pt x="157" y="359"/>
                  </a:lnTo>
                  <a:lnTo>
                    <a:pt x="152" y="359"/>
                  </a:lnTo>
                  <a:lnTo>
                    <a:pt x="148" y="359"/>
                  </a:lnTo>
                  <a:lnTo>
                    <a:pt x="143" y="359"/>
                  </a:lnTo>
                  <a:lnTo>
                    <a:pt x="152" y="338"/>
                  </a:lnTo>
                  <a:lnTo>
                    <a:pt x="162" y="315"/>
                  </a:lnTo>
                  <a:lnTo>
                    <a:pt x="171" y="292"/>
                  </a:lnTo>
                  <a:lnTo>
                    <a:pt x="180" y="269"/>
                  </a:lnTo>
                  <a:lnTo>
                    <a:pt x="189" y="246"/>
                  </a:lnTo>
                  <a:lnTo>
                    <a:pt x="199" y="220"/>
                  </a:lnTo>
                  <a:lnTo>
                    <a:pt x="208" y="197"/>
                  </a:lnTo>
                  <a:lnTo>
                    <a:pt x="215" y="174"/>
                  </a:lnTo>
                  <a:lnTo>
                    <a:pt x="224" y="158"/>
                  </a:lnTo>
                  <a:lnTo>
                    <a:pt x="233" y="139"/>
                  </a:lnTo>
                  <a:lnTo>
                    <a:pt x="245" y="121"/>
                  </a:lnTo>
                  <a:lnTo>
                    <a:pt x="256" y="100"/>
                  </a:lnTo>
                  <a:lnTo>
                    <a:pt x="268" y="81"/>
                  </a:lnTo>
                  <a:lnTo>
                    <a:pt x="280" y="63"/>
                  </a:lnTo>
                  <a:lnTo>
                    <a:pt x="291" y="49"/>
                  </a:lnTo>
                  <a:lnTo>
                    <a:pt x="300" y="35"/>
                  </a:lnTo>
                  <a:lnTo>
                    <a:pt x="310" y="26"/>
                  </a:lnTo>
                  <a:lnTo>
                    <a:pt x="317" y="17"/>
                  </a:lnTo>
                  <a:lnTo>
                    <a:pt x="321" y="12"/>
                  </a:lnTo>
                  <a:lnTo>
                    <a:pt x="328" y="5"/>
                  </a:lnTo>
                  <a:lnTo>
                    <a:pt x="335" y="3"/>
                  </a:lnTo>
                  <a:lnTo>
                    <a:pt x="342" y="0"/>
                  </a:lnTo>
                  <a:lnTo>
                    <a:pt x="349" y="3"/>
                  </a:lnTo>
                  <a:lnTo>
                    <a:pt x="358" y="5"/>
                  </a:lnTo>
                  <a:lnTo>
                    <a:pt x="368" y="12"/>
                  </a:lnTo>
                  <a:lnTo>
                    <a:pt x="377" y="19"/>
                  </a:lnTo>
                  <a:lnTo>
                    <a:pt x="386" y="21"/>
                  </a:lnTo>
                  <a:lnTo>
                    <a:pt x="395" y="26"/>
                  </a:lnTo>
                  <a:lnTo>
                    <a:pt x="407" y="28"/>
                  </a:lnTo>
                  <a:lnTo>
                    <a:pt x="416" y="31"/>
                  </a:lnTo>
                  <a:lnTo>
                    <a:pt x="428" y="33"/>
                  </a:lnTo>
                  <a:lnTo>
                    <a:pt x="439" y="37"/>
                  </a:lnTo>
                  <a:lnTo>
                    <a:pt x="446" y="40"/>
                  </a:lnTo>
                  <a:lnTo>
                    <a:pt x="453" y="44"/>
                  </a:lnTo>
                  <a:lnTo>
                    <a:pt x="460" y="49"/>
                  </a:lnTo>
                  <a:lnTo>
                    <a:pt x="469" y="54"/>
                  </a:lnTo>
                  <a:lnTo>
                    <a:pt x="476" y="61"/>
                  </a:lnTo>
                  <a:lnTo>
                    <a:pt x="483" y="65"/>
                  </a:lnTo>
                  <a:lnTo>
                    <a:pt x="488" y="70"/>
                  </a:lnTo>
                  <a:lnTo>
                    <a:pt x="492" y="77"/>
                  </a:lnTo>
                  <a:lnTo>
                    <a:pt x="504" y="72"/>
                  </a:lnTo>
                  <a:lnTo>
                    <a:pt x="511" y="70"/>
                  </a:lnTo>
                  <a:lnTo>
                    <a:pt x="520" y="70"/>
                  </a:lnTo>
                  <a:lnTo>
                    <a:pt x="527" y="70"/>
                  </a:lnTo>
                  <a:lnTo>
                    <a:pt x="532" y="75"/>
                  </a:lnTo>
                  <a:lnTo>
                    <a:pt x="539" y="79"/>
                  </a:lnTo>
                  <a:lnTo>
                    <a:pt x="543" y="86"/>
                  </a:lnTo>
                  <a:lnTo>
                    <a:pt x="548" y="93"/>
                  </a:lnTo>
                  <a:lnTo>
                    <a:pt x="555" y="109"/>
                  </a:lnTo>
                  <a:lnTo>
                    <a:pt x="562" y="128"/>
                  </a:lnTo>
                  <a:lnTo>
                    <a:pt x="569" y="142"/>
                  </a:lnTo>
                  <a:lnTo>
                    <a:pt x="576" y="156"/>
                  </a:lnTo>
                  <a:lnTo>
                    <a:pt x="576" y="183"/>
                  </a:lnTo>
                  <a:lnTo>
                    <a:pt x="576" y="209"/>
                  </a:lnTo>
                  <a:lnTo>
                    <a:pt x="573" y="232"/>
                  </a:lnTo>
                  <a:lnTo>
                    <a:pt x="573" y="257"/>
                  </a:lnTo>
                  <a:lnTo>
                    <a:pt x="573" y="281"/>
                  </a:lnTo>
                  <a:lnTo>
                    <a:pt x="576" y="304"/>
                  </a:lnTo>
                  <a:lnTo>
                    <a:pt x="578" y="329"/>
                  </a:lnTo>
                  <a:lnTo>
                    <a:pt x="580" y="359"/>
                  </a:lnTo>
                  <a:lnTo>
                    <a:pt x="585" y="396"/>
                  </a:lnTo>
                  <a:lnTo>
                    <a:pt x="587" y="433"/>
                  </a:lnTo>
                  <a:lnTo>
                    <a:pt x="587" y="473"/>
                  </a:lnTo>
                  <a:lnTo>
                    <a:pt x="587" y="512"/>
                  </a:lnTo>
                  <a:lnTo>
                    <a:pt x="585" y="551"/>
                  </a:lnTo>
                  <a:lnTo>
                    <a:pt x="583" y="591"/>
                  </a:lnTo>
                  <a:lnTo>
                    <a:pt x="583" y="628"/>
                  </a:lnTo>
                  <a:lnTo>
                    <a:pt x="580" y="667"/>
                  </a:lnTo>
                  <a:lnTo>
                    <a:pt x="560" y="646"/>
                  </a:lnTo>
                  <a:lnTo>
                    <a:pt x="534" y="625"/>
                  </a:lnTo>
                  <a:lnTo>
                    <a:pt x="511" y="607"/>
                  </a:lnTo>
                  <a:lnTo>
                    <a:pt x="486" y="588"/>
                  </a:lnTo>
                  <a:lnTo>
                    <a:pt x="458" y="577"/>
                  </a:lnTo>
                  <a:lnTo>
                    <a:pt x="430" y="565"/>
                  </a:lnTo>
                  <a:lnTo>
                    <a:pt x="416" y="563"/>
                  </a:lnTo>
                  <a:lnTo>
                    <a:pt x="400" y="561"/>
                  </a:lnTo>
                  <a:lnTo>
                    <a:pt x="386" y="561"/>
                  </a:lnTo>
                  <a:lnTo>
                    <a:pt x="370" y="563"/>
                  </a:lnTo>
                </a:path>
              </a:pathLst>
            </a:custGeom>
            <a:noFill/>
            <a:ln w="0">
              <a:solidFill>
                <a:srgbClr val="000000"/>
              </a:solidFill>
              <a:prstDash val="solid"/>
              <a:round/>
            </a:ln>
          </p:spPr>
          <p:txBody>
            <a:bodyPr/>
            <a:lstStyle/>
            <a:p>
              <a:endParaRPr lang="en-US"/>
            </a:p>
          </p:txBody>
        </p:sp>
        <p:sp>
          <p:nvSpPr>
            <p:cNvPr id="508040" name="Freeform 136"/>
            <p:cNvSpPr/>
            <p:nvPr/>
          </p:nvSpPr>
          <p:spPr bwMode="auto">
            <a:xfrm>
              <a:off x="3115" y="2142"/>
              <a:ext cx="90" cy="88"/>
            </a:xfrm>
            <a:custGeom>
              <a:avLst/>
              <a:gdLst/>
              <a:ahLst/>
              <a:cxnLst>
                <a:cxn ang="0">
                  <a:pos x="90" y="60"/>
                </a:cxn>
                <a:cxn ang="0">
                  <a:pos x="81" y="58"/>
                </a:cxn>
                <a:cxn ang="0">
                  <a:pos x="74" y="58"/>
                </a:cxn>
                <a:cxn ang="0">
                  <a:pos x="65" y="58"/>
                </a:cxn>
                <a:cxn ang="0">
                  <a:pos x="58" y="60"/>
                </a:cxn>
                <a:cxn ang="0">
                  <a:pos x="51" y="62"/>
                </a:cxn>
                <a:cxn ang="0">
                  <a:pos x="44" y="67"/>
                </a:cxn>
                <a:cxn ang="0">
                  <a:pos x="37" y="72"/>
                </a:cxn>
                <a:cxn ang="0">
                  <a:pos x="30" y="76"/>
                </a:cxn>
                <a:cxn ang="0">
                  <a:pos x="25" y="76"/>
                </a:cxn>
                <a:cxn ang="0">
                  <a:pos x="23" y="78"/>
                </a:cxn>
                <a:cxn ang="0">
                  <a:pos x="18" y="78"/>
                </a:cxn>
                <a:cxn ang="0">
                  <a:pos x="16" y="81"/>
                </a:cxn>
                <a:cxn ang="0">
                  <a:pos x="12" y="83"/>
                </a:cxn>
                <a:cxn ang="0">
                  <a:pos x="7" y="83"/>
                </a:cxn>
                <a:cxn ang="0">
                  <a:pos x="5" y="85"/>
                </a:cxn>
                <a:cxn ang="0">
                  <a:pos x="0" y="88"/>
                </a:cxn>
                <a:cxn ang="0">
                  <a:pos x="12" y="76"/>
                </a:cxn>
                <a:cxn ang="0">
                  <a:pos x="23" y="67"/>
                </a:cxn>
                <a:cxn ang="0">
                  <a:pos x="32" y="55"/>
                </a:cxn>
                <a:cxn ang="0">
                  <a:pos x="42" y="46"/>
                </a:cxn>
                <a:cxn ang="0">
                  <a:pos x="51" y="35"/>
                </a:cxn>
                <a:cxn ang="0">
                  <a:pos x="58" y="23"/>
                </a:cxn>
                <a:cxn ang="0">
                  <a:pos x="67" y="11"/>
                </a:cxn>
                <a:cxn ang="0">
                  <a:pos x="74" y="0"/>
                </a:cxn>
                <a:cxn ang="0">
                  <a:pos x="74" y="9"/>
                </a:cxn>
                <a:cxn ang="0">
                  <a:pos x="76" y="18"/>
                </a:cxn>
                <a:cxn ang="0">
                  <a:pos x="79" y="25"/>
                </a:cxn>
                <a:cxn ang="0">
                  <a:pos x="81" y="32"/>
                </a:cxn>
                <a:cxn ang="0">
                  <a:pos x="83" y="39"/>
                </a:cxn>
                <a:cxn ang="0">
                  <a:pos x="86" y="46"/>
                </a:cxn>
                <a:cxn ang="0">
                  <a:pos x="88" y="53"/>
                </a:cxn>
                <a:cxn ang="0">
                  <a:pos x="90" y="60"/>
                </a:cxn>
              </a:cxnLst>
              <a:rect l="0" t="0" r="r" b="b"/>
              <a:pathLst>
                <a:path w="90" h="88">
                  <a:moveTo>
                    <a:pt x="90" y="60"/>
                  </a:moveTo>
                  <a:lnTo>
                    <a:pt x="81" y="58"/>
                  </a:lnTo>
                  <a:lnTo>
                    <a:pt x="74" y="58"/>
                  </a:lnTo>
                  <a:lnTo>
                    <a:pt x="65" y="58"/>
                  </a:lnTo>
                  <a:lnTo>
                    <a:pt x="58" y="60"/>
                  </a:lnTo>
                  <a:lnTo>
                    <a:pt x="51" y="62"/>
                  </a:lnTo>
                  <a:lnTo>
                    <a:pt x="44" y="67"/>
                  </a:lnTo>
                  <a:lnTo>
                    <a:pt x="37" y="72"/>
                  </a:lnTo>
                  <a:lnTo>
                    <a:pt x="30" y="76"/>
                  </a:lnTo>
                  <a:lnTo>
                    <a:pt x="25" y="76"/>
                  </a:lnTo>
                  <a:lnTo>
                    <a:pt x="23" y="78"/>
                  </a:lnTo>
                  <a:lnTo>
                    <a:pt x="18" y="78"/>
                  </a:lnTo>
                  <a:lnTo>
                    <a:pt x="16" y="81"/>
                  </a:lnTo>
                  <a:lnTo>
                    <a:pt x="12" y="83"/>
                  </a:lnTo>
                  <a:lnTo>
                    <a:pt x="7" y="83"/>
                  </a:lnTo>
                  <a:lnTo>
                    <a:pt x="5" y="85"/>
                  </a:lnTo>
                  <a:lnTo>
                    <a:pt x="0" y="88"/>
                  </a:lnTo>
                  <a:lnTo>
                    <a:pt x="12" y="76"/>
                  </a:lnTo>
                  <a:lnTo>
                    <a:pt x="23" y="67"/>
                  </a:lnTo>
                  <a:lnTo>
                    <a:pt x="32" y="55"/>
                  </a:lnTo>
                  <a:lnTo>
                    <a:pt x="42" y="46"/>
                  </a:lnTo>
                  <a:lnTo>
                    <a:pt x="51" y="35"/>
                  </a:lnTo>
                  <a:lnTo>
                    <a:pt x="58" y="23"/>
                  </a:lnTo>
                  <a:lnTo>
                    <a:pt x="67" y="11"/>
                  </a:lnTo>
                  <a:lnTo>
                    <a:pt x="74" y="0"/>
                  </a:lnTo>
                  <a:lnTo>
                    <a:pt x="74" y="9"/>
                  </a:lnTo>
                  <a:lnTo>
                    <a:pt x="76" y="18"/>
                  </a:lnTo>
                  <a:lnTo>
                    <a:pt x="79" y="25"/>
                  </a:lnTo>
                  <a:lnTo>
                    <a:pt x="81" y="32"/>
                  </a:lnTo>
                  <a:lnTo>
                    <a:pt x="83" y="39"/>
                  </a:lnTo>
                  <a:lnTo>
                    <a:pt x="86" y="46"/>
                  </a:lnTo>
                  <a:lnTo>
                    <a:pt x="88" y="53"/>
                  </a:lnTo>
                  <a:lnTo>
                    <a:pt x="90" y="60"/>
                  </a:lnTo>
                </a:path>
              </a:pathLst>
            </a:custGeom>
            <a:noFill/>
            <a:ln w="0">
              <a:solidFill>
                <a:srgbClr val="000000"/>
              </a:solidFill>
              <a:prstDash val="solid"/>
              <a:round/>
            </a:ln>
          </p:spPr>
          <p:txBody>
            <a:bodyPr/>
            <a:lstStyle/>
            <a:p>
              <a:endParaRPr lang="en-US"/>
            </a:p>
          </p:txBody>
        </p:sp>
        <p:sp>
          <p:nvSpPr>
            <p:cNvPr id="508041" name="Freeform 137"/>
            <p:cNvSpPr>
              <a:spLocks noEditPoints="1"/>
            </p:cNvSpPr>
            <p:nvPr/>
          </p:nvSpPr>
          <p:spPr bwMode="auto">
            <a:xfrm>
              <a:off x="720" y="2607"/>
              <a:ext cx="2705" cy="435"/>
            </a:xfrm>
            <a:custGeom>
              <a:avLst/>
              <a:gdLst/>
              <a:ahLst/>
              <a:cxnLst>
                <a:cxn ang="0">
                  <a:pos x="1629" y="35"/>
                </a:cxn>
                <a:cxn ang="0">
                  <a:pos x="1113" y="0"/>
                </a:cxn>
                <a:cxn ang="0">
                  <a:pos x="1152" y="51"/>
                </a:cxn>
                <a:cxn ang="0">
                  <a:pos x="1631" y="86"/>
                </a:cxn>
                <a:cxn ang="0">
                  <a:pos x="1629" y="35"/>
                </a:cxn>
                <a:cxn ang="0">
                  <a:pos x="0" y="377"/>
                </a:cxn>
                <a:cxn ang="0">
                  <a:pos x="0" y="435"/>
                </a:cxn>
                <a:cxn ang="0">
                  <a:pos x="454" y="308"/>
                </a:cxn>
                <a:cxn ang="0">
                  <a:pos x="447" y="250"/>
                </a:cxn>
                <a:cxn ang="0">
                  <a:pos x="0" y="377"/>
                </a:cxn>
                <a:cxn ang="0">
                  <a:pos x="1067" y="76"/>
                </a:cxn>
                <a:cxn ang="0">
                  <a:pos x="1108" y="65"/>
                </a:cxn>
                <a:cxn ang="0">
                  <a:pos x="1120" y="60"/>
                </a:cxn>
                <a:cxn ang="0">
                  <a:pos x="1129" y="58"/>
                </a:cxn>
                <a:cxn ang="0">
                  <a:pos x="1136" y="56"/>
                </a:cxn>
                <a:cxn ang="0">
                  <a:pos x="1143" y="51"/>
                </a:cxn>
                <a:cxn ang="0">
                  <a:pos x="1148" y="49"/>
                </a:cxn>
                <a:cxn ang="0">
                  <a:pos x="1150" y="46"/>
                </a:cxn>
                <a:cxn ang="0">
                  <a:pos x="1152" y="44"/>
                </a:cxn>
                <a:cxn ang="0">
                  <a:pos x="1152" y="42"/>
                </a:cxn>
                <a:cxn ang="0">
                  <a:pos x="1152" y="88"/>
                </a:cxn>
                <a:cxn ang="0">
                  <a:pos x="1150" y="93"/>
                </a:cxn>
                <a:cxn ang="0">
                  <a:pos x="1148" y="97"/>
                </a:cxn>
                <a:cxn ang="0">
                  <a:pos x="1141" y="100"/>
                </a:cxn>
                <a:cxn ang="0">
                  <a:pos x="1129" y="104"/>
                </a:cxn>
                <a:cxn ang="0">
                  <a:pos x="1118" y="109"/>
                </a:cxn>
                <a:cxn ang="0">
                  <a:pos x="1101" y="111"/>
                </a:cxn>
                <a:cxn ang="0">
                  <a:pos x="1083" y="118"/>
                </a:cxn>
                <a:cxn ang="0">
                  <a:pos x="1062" y="123"/>
                </a:cxn>
                <a:cxn ang="0">
                  <a:pos x="1064" y="116"/>
                </a:cxn>
                <a:cxn ang="0">
                  <a:pos x="1064" y="109"/>
                </a:cxn>
                <a:cxn ang="0">
                  <a:pos x="1064" y="102"/>
                </a:cxn>
                <a:cxn ang="0">
                  <a:pos x="1067" y="95"/>
                </a:cxn>
                <a:cxn ang="0">
                  <a:pos x="1067" y="88"/>
                </a:cxn>
                <a:cxn ang="0">
                  <a:pos x="1067" y="83"/>
                </a:cxn>
                <a:cxn ang="0">
                  <a:pos x="1067" y="79"/>
                </a:cxn>
                <a:cxn ang="0">
                  <a:pos x="1067" y="76"/>
                </a:cxn>
                <a:cxn ang="0">
                  <a:pos x="2420" y="141"/>
                </a:cxn>
                <a:cxn ang="0">
                  <a:pos x="2434" y="86"/>
                </a:cxn>
                <a:cxn ang="0">
                  <a:pos x="2705" y="102"/>
                </a:cxn>
                <a:cxn ang="0">
                  <a:pos x="2705" y="160"/>
                </a:cxn>
                <a:cxn ang="0">
                  <a:pos x="2420" y="141"/>
                </a:cxn>
              </a:cxnLst>
              <a:rect l="0" t="0" r="r" b="b"/>
              <a:pathLst>
                <a:path w="2705" h="435">
                  <a:moveTo>
                    <a:pt x="1629" y="35"/>
                  </a:moveTo>
                  <a:lnTo>
                    <a:pt x="1113" y="0"/>
                  </a:lnTo>
                  <a:lnTo>
                    <a:pt x="1152" y="51"/>
                  </a:lnTo>
                  <a:lnTo>
                    <a:pt x="1631" y="86"/>
                  </a:lnTo>
                  <a:lnTo>
                    <a:pt x="1629" y="35"/>
                  </a:lnTo>
                  <a:close/>
                  <a:moveTo>
                    <a:pt x="0" y="377"/>
                  </a:moveTo>
                  <a:lnTo>
                    <a:pt x="0" y="435"/>
                  </a:lnTo>
                  <a:lnTo>
                    <a:pt x="454" y="308"/>
                  </a:lnTo>
                  <a:lnTo>
                    <a:pt x="447" y="250"/>
                  </a:lnTo>
                  <a:lnTo>
                    <a:pt x="0" y="377"/>
                  </a:lnTo>
                  <a:close/>
                  <a:moveTo>
                    <a:pt x="1067" y="76"/>
                  </a:moveTo>
                  <a:lnTo>
                    <a:pt x="1108" y="65"/>
                  </a:lnTo>
                  <a:lnTo>
                    <a:pt x="1120" y="60"/>
                  </a:lnTo>
                  <a:lnTo>
                    <a:pt x="1129" y="58"/>
                  </a:lnTo>
                  <a:lnTo>
                    <a:pt x="1136" y="56"/>
                  </a:lnTo>
                  <a:lnTo>
                    <a:pt x="1143" y="51"/>
                  </a:lnTo>
                  <a:lnTo>
                    <a:pt x="1148" y="49"/>
                  </a:lnTo>
                  <a:lnTo>
                    <a:pt x="1150" y="46"/>
                  </a:lnTo>
                  <a:lnTo>
                    <a:pt x="1152" y="44"/>
                  </a:lnTo>
                  <a:lnTo>
                    <a:pt x="1152" y="42"/>
                  </a:lnTo>
                  <a:lnTo>
                    <a:pt x="1152" y="88"/>
                  </a:lnTo>
                  <a:lnTo>
                    <a:pt x="1150" y="93"/>
                  </a:lnTo>
                  <a:lnTo>
                    <a:pt x="1148" y="97"/>
                  </a:lnTo>
                  <a:lnTo>
                    <a:pt x="1141" y="100"/>
                  </a:lnTo>
                  <a:lnTo>
                    <a:pt x="1129" y="104"/>
                  </a:lnTo>
                  <a:lnTo>
                    <a:pt x="1118" y="109"/>
                  </a:lnTo>
                  <a:lnTo>
                    <a:pt x="1101" y="111"/>
                  </a:lnTo>
                  <a:lnTo>
                    <a:pt x="1083" y="118"/>
                  </a:lnTo>
                  <a:lnTo>
                    <a:pt x="1062" y="123"/>
                  </a:lnTo>
                  <a:lnTo>
                    <a:pt x="1064" y="116"/>
                  </a:lnTo>
                  <a:lnTo>
                    <a:pt x="1064" y="109"/>
                  </a:lnTo>
                  <a:lnTo>
                    <a:pt x="1064" y="102"/>
                  </a:lnTo>
                  <a:lnTo>
                    <a:pt x="1067" y="95"/>
                  </a:lnTo>
                  <a:lnTo>
                    <a:pt x="1067" y="88"/>
                  </a:lnTo>
                  <a:lnTo>
                    <a:pt x="1067" y="83"/>
                  </a:lnTo>
                  <a:lnTo>
                    <a:pt x="1067" y="79"/>
                  </a:lnTo>
                  <a:lnTo>
                    <a:pt x="1067" y="76"/>
                  </a:lnTo>
                  <a:close/>
                  <a:moveTo>
                    <a:pt x="2420" y="141"/>
                  </a:moveTo>
                  <a:lnTo>
                    <a:pt x="2434" y="86"/>
                  </a:lnTo>
                  <a:lnTo>
                    <a:pt x="2705" y="102"/>
                  </a:lnTo>
                  <a:lnTo>
                    <a:pt x="2705" y="160"/>
                  </a:lnTo>
                  <a:lnTo>
                    <a:pt x="2420" y="141"/>
                  </a:lnTo>
                  <a:close/>
                </a:path>
              </a:pathLst>
            </a:custGeom>
            <a:solidFill>
              <a:srgbClr val="BFBFBF"/>
            </a:solidFill>
            <a:ln w="9525">
              <a:noFill/>
              <a:round/>
            </a:ln>
          </p:spPr>
          <p:txBody>
            <a:bodyPr/>
            <a:lstStyle/>
            <a:p>
              <a:endParaRPr lang="en-US"/>
            </a:p>
          </p:txBody>
        </p:sp>
        <p:sp>
          <p:nvSpPr>
            <p:cNvPr id="508042" name="Freeform 138"/>
            <p:cNvSpPr/>
            <p:nvPr/>
          </p:nvSpPr>
          <p:spPr bwMode="auto">
            <a:xfrm>
              <a:off x="1831" y="2605"/>
              <a:ext cx="518" cy="39"/>
            </a:xfrm>
            <a:custGeom>
              <a:avLst/>
              <a:gdLst/>
              <a:ahLst/>
              <a:cxnLst>
                <a:cxn ang="0">
                  <a:pos x="4" y="2"/>
                </a:cxn>
                <a:cxn ang="0">
                  <a:pos x="2" y="4"/>
                </a:cxn>
                <a:cxn ang="0">
                  <a:pos x="518" y="39"/>
                </a:cxn>
                <a:cxn ang="0">
                  <a:pos x="518" y="34"/>
                </a:cxn>
                <a:cxn ang="0">
                  <a:pos x="2" y="0"/>
                </a:cxn>
                <a:cxn ang="0">
                  <a:pos x="2" y="4"/>
                </a:cxn>
                <a:cxn ang="0">
                  <a:pos x="2" y="0"/>
                </a:cxn>
                <a:cxn ang="0">
                  <a:pos x="2" y="2"/>
                </a:cxn>
                <a:cxn ang="0">
                  <a:pos x="0" y="2"/>
                </a:cxn>
                <a:cxn ang="0">
                  <a:pos x="0" y="4"/>
                </a:cxn>
                <a:cxn ang="0">
                  <a:pos x="2" y="4"/>
                </a:cxn>
                <a:cxn ang="0">
                  <a:pos x="4" y="2"/>
                </a:cxn>
              </a:cxnLst>
              <a:rect l="0" t="0" r="r" b="b"/>
              <a:pathLst>
                <a:path w="518" h="39">
                  <a:moveTo>
                    <a:pt x="4" y="2"/>
                  </a:moveTo>
                  <a:lnTo>
                    <a:pt x="2" y="4"/>
                  </a:lnTo>
                  <a:lnTo>
                    <a:pt x="518" y="39"/>
                  </a:lnTo>
                  <a:lnTo>
                    <a:pt x="518" y="34"/>
                  </a:lnTo>
                  <a:lnTo>
                    <a:pt x="2" y="0"/>
                  </a:lnTo>
                  <a:lnTo>
                    <a:pt x="2" y="4"/>
                  </a:lnTo>
                  <a:lnTo>
                    <a:pt x="2" y="0"/>
                  </a:lnTo>
                  <a:lnTo>
                    <a:pt x="2" y="2"/>
                  </a:lnTo>
                  <a:lnTo>
                    <a:pt x="0" y="2"/>
                  </a:lnTo>
                  <a:lnTo>
                    <a:pt x="0" y="4"/>
                  </a:lnTo>
                  <a:lnTo>
                    <a:pt x="2" y="4"/>
                  </a:lnTo>
                  <a:lnTo>
                    <a:pt x="4" y="2"/>
                  </a:lnTo>
                  <a:close/>
                </a:path>
              </a:pathLst>
            </a:custGeom>
            <a:solidFill>
              <a:srgbClr val="000000"/>
            </a:solidFill>
            <a:ln w="9525">
              <a:noFill/>
              <a:round/>
            </a:ln>
          </p:spPr>
          <p:txBody>
            <a:bodyPr/>
            <a:lstStyle/>
            <a:p>
              <a:endParaRPr lang="en-US"/>
            </a:p>
          </p:txBody>
        </p:sp>
        <p:sp>
          <p:nvSpPr>
            <p:cNvPr id="508043" name="Freeform 139"/>
            <p:cNvSpPr/>
            <p:nvPr/>
          </p:nvSpPr>
          <p:spPr bwMode="auto">
            <a:xfrm>
              <a:off x="1833" y="2607"/>
              <a:ext cx="42" cy="53"/>
            </a:xfrm>
            <a:custGeom>
              <a:avLst/>
              <a:gdLst/>
              <a:ahLst/>
              <a:cxnLst>
                <a:cxn ang="0">
                  <a:pos x="39" y="51"/>
                </a:cxn>
                <a:cxn ang="0">
                  <a:pos x="42" y="51"/>
                </a:cxn>
                <a:cxn ang="0">
                  <a:pos x="2" y="0"/>
                </a:cxn>
                <a:cxn ang="0">
                  <a:pos x="0" y="2"/>
                </a:cxn>
                <a:cxn ang="0">
                  <a:pos x="37" y="53"/>
                </a:cxn>
                <a:cxn ang="0">
                  <a:pos x="39" y="53"/>
                </a:cxn>
                <a:cxn ang="0">
                  <a:pos x="37" y="53"/>
                </a:cxn>
                <a:cxn ang="0">
                  <a:pos x="39" y="53"/>
                </a:cxn>
                <a:cxn ang="0">
                  <a:pos x="42" y="53"/>
                </a:cxn>
                <a:cxn ang="0">
                  <a:pos x="42" y="51"/>
                </a:cxn>
                <a:cxn ang="0">
                  <a:pos x="39" y="51"/>
                </a:cxn>
              </a:cxnLst>
              <a:rect l="0" t="0" r="r" b="b"/>
              <a:pathLst>
                <a:path w="42" h="53">
                  <a:moveTo>
                    <a:pt x="39" y="51"/>
                  </a:moveTo>
                  <a:lnTo>
                    <a:pt x="42" y="51"/>
                  </a:lnTo>
                  <a:lnTo>
                    <a:pt x="2" y="0"/>
                  </a:lnTo>
                  <a:lnTo>
                    <a:pt x="0" y="2"/>
                  </a:lnTo>
                  <a:lnTo>
                    <a:pt x="37" y="53"/>
                  </a:lnTo>
                  <a:lnTo>
                    <a:pt x="39" y="53"/>
                  </a:lnTo>
                  <a:lnTo>
                    <a:pt x="37" y="53"/>
                  </a:lnTo>
                  <a:lnTo>
                    <a:pt x="39" y="53"/>
                  </a:lnTo>
                  <a:lnTo>
                    <a:pt x="42" y="53"/>
                  </a:lnTo>
                  <a:lnTo>
                    <a:pt x="42" y="51"/>
                  </a:lnTo>
                  <a:lnTo>
                    <a:pt x="39" y="51"/>
                  </a:lnTo>
                  <a:close/>
                </a:path>
              </a:pathLst>
            </a:custGeom>
            <a:solidFill>
              <a:srgbClr val="000000"/>
            </a:solidFill>
            <a:ln w="9525">
              <a:noFill/>
              <a:round/>
            </a:ln>
          </p:spPr>
          <p:txBody>
            <a:bodyPr/>
            <a:lstStyle/>
            <a:p>
              <a:endParaRPr lang="en-US"/>
            </a:p>
          </p:txBody>
        </p:sp>
        <p:sp>
          <p:nvSpPr>
            <p:cNvPr id="508044" name="Freeform 140"/>
            <p:cNvSpPr/>
            <p:nvPr/>
          </p:nvSpPr>
          <p:spPr bwMode="auto">
            <a:xfrm>
              <a:off x="1872" y="2658"/>
              <a:ext cx="482" cy="37"/>
            </a:xfrm>
            <a:custGeom>
              <a:avLst/>
              <a:gdLst/>
              <a:ahLst/>
              <a:cxnLst>
                <a:cxn ang="0">
                  <a:pos x="477" y="35"/>
                </a:cxn>
                <a:cxn ang="0">
                  <a:pos x="479" y="32"/>
                </a:cxn>
                <a:cxn ang="0">
                  <a:pos x="0" y="0"/>
                </a:cxn>
                <a:cxn ang="0">
                  <a:pos x="0" y="2"/>
                </a:cxn>
                <a:cxn ang="0">
                  <a:pos x="479" y="37"/>
                </a:cxn>
                <a:cxn ang="0">
                  <a:pos x="482" y="35"/>
                </a:cxn>
                <a:cxn ang="0">
                  <a:pos x="479" y="37"/>
                </a:cxn>
                <a:cxn ang="0">
                  <a:pos x="482" y="37"/>
                </a:cxn>
                <a:cxn ang="0">
                  <a:pos x="482" y="35"/>
                </a:cxn>
                <a:cxn ang="0">
                  <a:pos x="482" y="32"/>
                </a:cxn>
                <a:cxn ang="0">
                  <a:pos x="479" y="32"/>
                </a:cxn>
                <a:cxn ang="0">
                  <a:pos x="477" y="35"/>
                </a:cxn>
              </a:cxnLst>
              <a:rect l="0" t="0" r="r" b="b"/>
              <a:pathLst>
                <a:path w="482" h="37">
                  <a:moveTo>
                    <a:pt x="477" y="35"/>
                  </a:moveTo>
                  <a:lnTo>
                    <a:pt x="479" y="32"/>
                  </a:lnTo>
                  <a:lnTo>
                    <a:pt x="0" y="0"/>
                  </a:lnTo>
                  <a:lnTo>
                    <a:pt x="0" y="2"/>
                  </a:lnTo>
                  <a:lnTo>
                    <a:pt x="479" y="37"/>
                  </a:lnTo>
                  <a:lnTo>
                    <a:pt x="482" y="35"/>
                  </a:lnTo>
                  <a:lnTo>
                    <a:pt x="479" y="37"/>
                  </a:lnTo>
                  <a:lnTo>
                    <a:pt x="482" y="37"/>
                  </a:lnTo>
                  <a:lnTo>
                    <a:pt x="482" y="35"/>
                  </a:lnTo>
                  <a:lnTo>
                    <a:pt x="482" y="32"/>
                  </a:lnTo>
                  <a:lnTo>
                    <a:pt x="479" y="32"/>
                  </a:lnTo>
                  <a:lnTo>
                    <a:pt x="477" y="35"/>
                  </a:lnTo>
                  <a:close/>
                </a:path>
              </a:pathLst>
            </a:custGeom>
            <a:solidFill>
              <a:srgbClr val="000000"/>
            </a:solidFill>
            <a:ln w="9525">
              <a:noFill/>
              <a:round/>
            </a:ln>
          </p:spPr>
          <p:txBody>
            <a:bodyPr/>
            <a:lstStyle/>
            <a:p>
              <a:endParaRPr lang="en-US"/>
            </a:p>
          </p:txBody>
        </p:sp>
        <p:sp>
          <p:nvSpPr>
            <p:cNvPr id="508045" name="Freeform 141"/>
            <p:cNvSpPr/>
            <p:nvPr/>
          </p:nvSpPr>
          <p:spPr bwMode="auto">
            <a:xfrm>
              <a:off x="2347" y="2639"/>
              <a:ext cx="7" cy="54"/>
            </a:xfrm>
            <a:custGeom>
              <a:avLst/>
              <a:gdLst/>
              <a:ahLst/>
              <a:cxnLst>
                <a:cxn ang="0">
                  <a:pos x="2" y="5"/>
                </a:cxn>
                <a:cxn ang="0">
                  <a:pos x="0" y="3"/>
                </a:cxn>
                <a:cxn ang="0">
                  <a:pos x="2" y="54"/>
                </a:cxn>
                <a:cxn ang="0">
                  <a:pos x="7" y="54"/>
                </a:cxn>
                <a:cxn ang="0">
                  <a:pos x="4" y="3"/>
                </a:cxn>
                <a:cxn ang="0">
                  <a:pos x="2" y="0"/>
                </a:cxn>
                <a:cxn ang="0">
                  <a:pos x="4" y="3"/>
                </a:cxn>
                <a:cxn ang="0">
                  <a:pos x="4" y="0"/>
                </a:cxn>
                <a:cxn ang="0">
                  <a:pos x="2" y="0"/>
                </a:cxn>
                <a:cxn ang="0">
                  <a:pos x="0" y="0"/>
                </a:cxn>
                <a:cxn ang="0">
                  <a:pos x="0" y="3"/>
                </a:cxn>
                <a:cxn ang="0">
                  <a:pos x="2" y="5"/>
                </a:cxn>
              </a:cxnLst>
              <a:rect l="0" t="0" r="r" b="b"/>
              <a:pathLst>
                <a:path w="7" h="54">
                  <a:moveTo>
                    <a:pt x="2" y="5"/>
                  </a:moveTo>
                  <a:lnTo>
                    <a:pt x="0" y="3"/>
                  </a:lnTo>
                  <a:lnTo>
                    <a:pt x="2" y="54"/>
                  </a:lnTo>
                  <a:lnTo>
                    <a:pt x="7" y="54"/>
                  </a:lnTo>
                  <a:lnTo>
                    <a:pt x="4" y="3"/>
                  </a:lnTo>
                  <a:lnTo>
                    <a:pt x="2" y="0"/>
                  </a:lnTo>
                  <a:lnTo>
                    <a:pt x="4" y="3"/>
                  </a:lnTo>
                  <a:lnTo>
                    <a:pt x="4" y="0"/>
                  </a:lnTo>
                  <a:lnTo>
                    <a:pt x="2" y="0"/>
                  </a:lnTo>
                  <a:lnTo>
                    <a:pt x="0" y="0"/>
                  </a:lnTo>
                  <a:lnTo>
                    <a:pt x="0" y="3"/>
                  </a:lnTo>
                  <a:lnTo>
                    <a:pt x="2" y="5"/>
                  </a:lnTo>
                  <a:close/>
                </a:path>
              </a:pathLst>
            </a:custGeom>
            <a:solidFill>
              <a:srgbClr val="000000"/>
            </a:solidFill>
            <a:ln w="9525">
              <a:noFill/>
              <a:round/>
            </a:ln>
          </p:spPr>
          <p:txBody>
            <a:bodyPr/>
            <a:lstStyle/>
            <a:p>
              <a:endParaRPr lang="en-US"/>
            </a:p>
          </p:txBody>
        </p:sp>
        <p:sp>
          <p:nvSpPr>
            <p:cNvPr id="508046" name="Freeform 142"/>
            <p:cNvSpPr/>
            <p:nvPr/>
          </p:nvSpPr>
          <p:spPr bwMode="auto">
            <a:xfrm>
              <a:off x="718" y="2984"/>
              <a:ext cx="4" cy="60"/>
            </a:xfrm>
            <a:custGeom>
              <a:avLst/>
              <a:gdLst/>
              <a:ahLst/>
              <a:cxnLst>
                <a:cxn ang="0">
                  <a:pos x="2" y="58"/>
                </a:cxn>
                <a:cxn ang="0">
                  <a:pos x="4" y="58"/>
                </a:cxn>
                <a:cxn ang="0">
                  <a:pos x="4" y="0"/>
                </a:cxn>
                <a:cxn ang="0">
                  <a:pos x="0" y="0"/>
                </a:cxn>
                <a:cxn ang="0">
                  <a:pos x="0" y="58"/>
                </a:cxn>
                <a:cxn ang="0">
                  <a:pos x="2" y="60"/>
                </a:cxn>
                <a:cxn ang="0">
                  <a:pos x="0" y="58"/>
                </a:cxn>
                <a:cxn ang="0">
                  <a:pos x="0" y="60"/>
                </a:cxn>
                <a:cxn ang="0">
                  <a:pos x="2" y="60"/>
                </a:cxn>
                <a:cxn ang="0">
                  <a:pos x="4" y="60"/>
                </a:cxn>
                <a:cxn ang="0">
                  <a:pos x="4" y="58"/>
                </a:cxn>
                <a:cxn ang="0">
                  <a:pos x="2" y="58"/>
                </a:cxn>
              </a:cxnLst>
              <a:rect l="0" t="0" r="r" b="b"/>
              <a:pathLst>
                <a:path w="4" h="60">
                  <a:moveTo>
                    <a:pt x="2" y="58"/>
                  </a:moveTo>
                  <a:lnTo>
                    <a:pt x="4" y="58"/>
                  </a:lnTo>
                  <a:lnTo>
                    <a:pt x="4" y="0"/>
                  </a:lnTo>
                  <a:lnTo>
                    <a:pt x="0" y="0"/>
                  </a:lnTo>
                  <a:lnTo>
                    <a:pt x="0" y="58"/>
                  </a:lnTo>
                  <a:lnTo>
                    <a:pt x="2" y="60"/>
                  </a:lnTo>
                  <a:lnTo>
                    <a:pt x="0" y="58"/>
                  </a:lnTo>
                  <a:lnTo>
                    <a:pt x="0" y="60"/>
                  </a:lnTo>
                  <a:lnTo>
                    <a:pt x="2" y="60"/>
                  </a:lnTo>
                  <a:lnTo>
                    <a:pt x="4" y="60"/>
                  </a:lnTo>
                  <a:lnTo>
                    <a:pt x="4" y="58"/>
                  </a:lnTo>
                  <a:lnTo>
                    <a:pt x="2" y="58"/>
                  </a:lnTo>
                  <a:close/>
                </a:path>
              </a:pathLst>
            </a:custGeom>
            <a:solidFill>
              <a:srgbClr val="000000"/>
            </a:solidFill>
            <a:ln w="9525">
              <a:noFill/>
              <a:round/>
            </a:ln>
          </p:spPr>
          <p:txBody>
            <a:bodyPr/>
            <a:lstStyle/>
            <a:p>
              <a:endParaRPr lang="en-US"/>
            </a:p>
          </p:txBody>
        </p:sp>
        <p:sp>
          <p:nvSpPr>
            <p:cNvPr id="508047" name="Freeform 143"/>
            <p:cNvSpPr/>
            <p:nvPr/>
          </p:nvSpPr>
          <p:spPr bwMode="auto">
            <a:xfrm>
              <a:off x="720" y="2913"/>
              <a:ext cx="456" cy="131"/>
            </a:xfrm>
            <a:custGeom>
              <a:avLst/>
              <a:gdLst/>
              <a:ahLst/>
              <a:cxnLst>
                <a:cxn ang="0">
                  <a:pos x="451" y="2"/>
                </a:cxn>
                <a:cxn ang="0">
                  <a:pos x="454" y="0"/>
                </a:cxn>
                <a:cxn ang="0">
                  <a:pos x="0" y="129"/>
                </a:cxn>
                <a:cxn ang="0">
                  <a:pos x="0" y="131"/>
                </a:cxn>
                <a:cxn ang="0">
                  <a:pos x="454" y="4"/>
                </a:cxn>
                <a:cxn ang="0">
                  <a:pos x="456" y="2"/>
                </a:cxn>
                <a:cxn ang="0">
                  <a:pos x="454" y="4"/>
                </a:cxn>
                <a:cxn ang="0">
                  <a:pos x="456" y="2"/>
                </a:cxn>
                <a:cxn ang="0">
                  <a:pos x="456" y="0"/>
                </a:cxn>
                <a:cxn ang="0">
                  <a:pos x="454" y="0"/>
                </a:cxn>
                <a:cxn ang="0">
                  <a:pos x="451" y="2"/>
                </a:cxn>
              </a:cxnLst>
              <a:rect l="0" t="0" r="r" b="b"/>
              <a:pathLst>
                <a:path w="456" h="131">
                  <a:moveTo>
                    <a:pt x="451" y="2"/>
                  </a:moveTo>
                  <a:lnTo>
                    <a:pt x="454" y="0"/>
                  </a:lnTo>
                  <a:lnTo>
                    <a:pt x="0" y="129"/>
                  </a:lnTo>
                  <a:lnTo>
                    <a:pt x="0" y="131"/>
                  </a:lnTo>
                  <a:lnTo>
                    <a:pt x="454" y="4"/>
                  </a:lnTo>
                  <a:lnTo>
                    <a:pt x="456" y="2"/>
                  </a:lnTo>
                  <a:lnTo>
                    <a:pt x="454" y="4"/>
                  </a:lnTo>
                  <a:lnTo>
                    <a:pt x="456" y="2"/>
                  </a:lnTo>
                  <a:lnTo>
                    <a:pt x="456" y="0"/>
                  </a:lnTo>
                  <a:lnTo>
                    <a:pt x="454" y="0"/>
                  </a:lnTo>
                  <a:lnTo>
                    <a:pt x="451" y="2"/>
                  </a:lnTo>
                  <a:close/>
                </a:path>
              </a:pathLst>
            </a:custGeom>
            <a:solidFill>
              <a:srgbClr val="000000"/>
            </a:solidFill>
            <a:ln w="9525">
              <a:noFill/>
              <a:round/>
            </a:ln>
          </p:spPr>
          <p:txBody>
            <a:bodyPr/>
            <a:lstStyle/>
            <a:p>
              <a:endParaRPr lang="en-US"/>
            </a:p>
          </p:txBody>
        </p:sp>
        <p:sp>
          <p:nvSpPr>
            <p:cNvPr id="508048" name="Freeform 144"/>
            <p:cNvSpPr/>
            <p:nvPr/>
          </p:nvSpPr>
          <p:spPr bwMode="auto">
            <a:xfrm>
              <a:off x="1164" y="2855"/>
              <a:ext cx="12" cy="60"/>
            </a:xfrm>
            <a:custGeom>
              <a:avLst/>
              <a:gdLst/>
              <a:ahLst/>
              <a:cxnLst>
                <a:cxn ang="0">
                  <a:pos x="5" y="4"/>
                </a:cxn>
                <a:cxn ang="0">
                  <a:pos x="0" y="2"/>
                </a:cxn>
                <a:cxn ang="0">
                  <a:pos x="7" y="60"/>
                </a:cxn>
                <a:cxn ang="0">
                  <a:pos x="12" y="60"/>
                </a:cxn>
                <a:cxn ang="0">
                  <a:pos x="5" y="2"/>
                </a:cxn>
                <a:cxn ang="0">
                  <a:pos x="3" y="0"/>
                </a:cxn>
                <a:cxn ang="0">
                  <a:pos x="5" y="2"/>
                </a:cxn>
                <a:cxn ang="0">
                  <a:pos x="5" y="0"/>
                </a:cxn>
                <a:cxn ang="0">
                  <a:pos x="3" y="0"/>
                </a:cxn>
                <a:cxn ang="0">
                  <a:pos x="3" y="2"/>
                </a:cxn>
                <a:cxn ang="0">
                  <a:pos x="0" y="2"/>
                </a:cxn>
                <a:cxn ang="0">
                  <a:pos x="5" y="4"/>
                </a:cxn>
              </a:cxnLst>
              <a:rect l="0" t="0" r="r" b="b"/>
              <a:pathLst>
                <a:path w="12" h="60">
                  <a:moveTo>
                    <a:pt x="5" y="4"/>
                  </a:moveTo>
                  <a:lnTo>
                    <a:pt x="0" y="2"/>
                  </a:lnTo>
                  <a:lnTo>
                    <a:pt x="7" y="60"/>
                  </a:lnTo>
                  <a:lnTo>
                    <a:pt x="12" y="60"/>
                  </a:lnTo>
                  <a:lnTo>
                    <a:pt x="5" y="2"/>
                  </a:lnTo>
                  <a:lnTo>
                    <a:pt x="3" y="0"/>
                  </a:lnTo>
                  <a:lnTo>
                    <a:pt x="5" y="2"/>
                  </a:lnTo>
                  <a:lnTo>
                    <a:pt x="5" y="0"/>
                  </a:lnTo>
                  <a:lnTo>
                    <a:pt x="3" y="0"/>
                  </a:lnTo>
                  <a:lnTo>
                    <a:pt x="3" y="2"/>
                  </a:lnTo>
                  <a:lnTo>
                    <a:pt x="0" y="2"/>
                  </a:lnTo>
                  <a:lnTo>
                    <a:pt x="5" y="4"/>
                  </a:lnTo>
                  <a:close/>
                </a:path>
              </a:pathLst>
            </a:custGeom>
            <a:solidFill>
              <a:srgbClr val="000000"/>
            </a:solidFill>
            <a:ln w="9525">
              <a:noFill/>
              <a:round/>
            </a:ln>
          </p:spPr>
          <p:txBody>
            <a:bodyPr/>
            <a:lstStyle/>
            <a:p>
              <a:endParaRPr lang="en-US"/>
            </a:p>
          </p:txBody>
        </p:sp>
        <p:sp>
          <p:nvSpPr>
            <p:cNvPr id="508049" name="Freeform 145"/>
            <p:cNvSpPr/>
            <p:nvPr/>
          </p:nvSpPr>
          <p:spPr bwMode="auto">
            <a:xfrm>
              <a:off x="718" y="2855"/>
              <a:ext cx="451" cy="132"/>
            </a:xfrm>
            <a:custGeom>
              <a:avLst/>
              <a:gdLst/>
              <a:ahLst/>
              <a:cxnLst>
                <a:cxn ang="0">
                  <a:pos x="4" y="129"/>
                </a:cxn>
                <a:cxn ang="0">
                  <a:pos x="2" y="132"/>
                </a:cxn>
                <a:cxn ang="0">
                  <a:pos x="451" y="4"/>
                </a:cxn>
                <a:cxn ang="0">
                  <a:pos x="449" y="0"/>
                </a:cxn>
                <a:cxn ang="0">
                  <a:pos x="2" y="127"/>
                </a:cxn>
                <a:cxn ang="0">
                  <a:pos x="0" y="129"/>
                </a:cxn>
                <a:cxn ang="0">
                  <a:pos x="2" y="127"/>
                </a:cxn>
                <a:cxn ang="0">
                  <a:pos x="0" y="127"/>
                </a:cxn>
                <a:cxn ang="0">
                  <a:pos x="0" y="129"/>
                </a:cxn>
                <a:cxn ang="0">
                  <a:pos x="2" y="132"/>
                </a:cxn>
                <a:cxn ang="0">
                  <a:pos x="4" y="129"/>
                </a:cxn>
              </a:cxnLst>
              <a:rect l="0" t="0" r="r" b="b"/>
              <a:pathLst>
                <a:path w="451" h="132">
                  <a:moveTo>
                    <a:pt x="4" y="129"/>
                  </a:moveTo>
                  <a:lnTo>
                    <a:pt x="2" y="132"/>
                  </a:lnTo>
                  <a:lnTo>
                    <a:pt x="451" y="4"/>
                  </a:lnTo>
                  <a:lnTo>
                    <a:pt x="449" y="0"/>
                  </a:lnTo>
                  <a:lnTo>
                    <a:pt x="2" y="127"/>
                  </a:lnTo>
                  <a:lnTo>
                    <a:pt x="0" y="129"/>
                  </a:lnTo>
                  <a:lnTo>
                    <a:pt x="2" y="127"/>
                  </a:lnTo>
                  <a:lnTo>
                    <a:pt x="0" y="127"/>
                  </a:lnTo>
                  <a:lnTo>
                    <a:pt x="0" y="129"/>
                  </a:lnTo>
                  <a:lnTo>
                    <a:pt x="2" y="132"/>
                  </a:lnTo>
                  <a:lnTo>
                    <a:pt x="4" y="129"/>
                  </a:lnTo>
                  <a:close/>
                </a:path>
              </a:pathLst>
            </a:custGeom>
            <a:solidFill>
              <a:srgbClr val="000000"/>
            </a:solidFill>
            <a:ln w="9525">
              <a:noFill/>
              <a:round/>
            </a:ln>
          </p:spPr>
          <p:txBody>
            <a:bodyPr/>
            <a:lstStyle/>
            <a:p>
              <a:endParaRPr lang="en-US"/>
            </a:p>
          </p:txBody>
        </p:sp>
        <p:sp>
          <p:nvSpPr>
            <p:cNvPr id="508050" name="Freeform 146"/>
            <p:cNvSpPr/>
            <p:nvPr/>
          </p:nvSpPr>
          <p:spPr bwMode="auto">
            <a:xfrm>
              <a:off x="1787" y="2670"/>
              <a:ext cx="44" cy="13"/>
            </a:xfrm>
            <a:custGeom>
              <a:avLst/>
              <a:gdLst/>
              <a:ahLst/>
              <a:cxnLst>
                <a:cxn ang="0">
                  <a:pos x="41" y="0"/>
                </a:cxn>
                <a:cxn ang="0">
                  <a:pos x="0" y="11"/>
                </a:cxn>
                <a:cxn ang="0">
                  <a:pos x="0" y="13"/>
                </a:cxn>
                <a:cxn ang="0">
                  <a:pos x="44" y="2"/>
                </a:cxn>
                <a:cxn ang="0">
                  <a:pos x="44" y="0"/>
                </a:cxn>
                <a:cxn ang="0">
                  <a:pos x="41" y="0"/>
                </a:cxn>
              </a:cxnLst>
              <a:rect l="0" t="0" r="r" b="b"/>
              <a:pathLst>
                <a:path w="44" h="13">
                  <a:moveTo>
                    <a:pt x="41" y="0"/>
                  </a:moveTo>
                  <a:lnTo>
                    <a:pt x="0" y="11"/>
                  </a:lnTo>
                  <a:lnTo>
                    <a:pt x="0" y="13"/>
                  </a:lnTo>
                  <a:lnTo>
                    <a:pt x="44" y="2"/>
                  </a:lnTo>
                  <a:lnTo>
                    <a:pt x="44" y="0"/>
                  </a:lnTo>
                  <a:lnTo>
                    <a:pt x="41" y="0"/>
                  </a:lnTo>
                  <a:close/>
                </a:path>
              </a:pathLst>
            </a:custGeom>
            <a:solidFill>
              <a:srgbClr val="000000"/>
            </a:solidFill>
            <a:ln w="9525">
              <a:noFill/>
              <a:round/>
            </a:ln>
          </p:spPr>
          <p:txBody>
            <a:bodyPr/>
            <a:lstStyle/>
            <a:p>
              <a:endParaRPr lang="en-US"/>
            </a:p>
          </p:txBody>
        </p:sp>
        <p:sp>
          <p:nvSpPr>
            <p:cNvPr id="508051" name="Freeform 147"/>
            <p:cNvSpPr/>
            <p:nvPr/>
          </p:nvSpPr>
          <p:spPr bwMode="auto">
            <a:xfrm>
              <a:off x="1828" y="2646"/>
              <a:ext cx="47" cy="26"/>
            </a:xfrm>
            <a:custGeom>
              <a:avLst/>
              <a:gdLst/>
              <a:ahLst/>
              <a:cxnLst>
                <a:cxn ang="0">
                  <a:pos x="47" y="3"/>
                </a:cxn>
                <a:cxn ang="0">
                  <a:pos x="42" y="3"/>
                </a:cxn>
                <a:cxn ang="0">
                  <a:pos x="42" y="5"/>
                </a:cxn>
                <a:cxn ang="0">
                  <a:pos x="42" y="7"/>
                </a:cxn>
                <a:cxn ang="0">
                  <a:pos x="37" y="10"/>
                </a:cxn>
                <a:cxn ang="0">
                  <a:pos x="33" y="12"/>
                </a:cxn>
                <a:cxn ang="0">
                  <a:pos x="28" y="14"/>
                </a:cxn>
                <a:cxn ang="0">
                  <a:pos x="19" y="17"/>
                </a:cxn>
                <a:cxn ang="0">
                  <a:pos x="12" y="19"/>
                </a:cxn>
                <a:cxn ang="0">
                  <a:pos x="0" y="24"/>
                </a:cxn>
                <a:cxn ang="0">
                  <a:pos x="3" y="26"/>
                </a:cxn>
                <a:cxn ang="0">
                  <a:pos x="12" y="24"/>
                </a:cxn>
                <a:cxn ang="0">
                  <a:pos x="21" y="21"/>
                </a:cxn>
                <a:cxn ang="0">
                  <a:pos x="28" y="19"/>
                </a:cxn>
                <a:cxn ang="0">
                  <a:pos x="35" y="14"/>
                </a:cxn>
                <a:cxn ang="0">
                  <a:pos x="40" y="12"/>
                </a:cxn>
                <a:cxn ang="0">
                  <a:pos x="44" y="10"/>
                </a:cxn>
                <a:cxn ang="0">
                  <a:pos x="47" y="5"/>
                </a:cxn>
                <a:cxn ang="0">
                  <a:pos x="47" y="3"/>
                </a:cxn>
                <a:cxn ang="0">
                  <a:pos x="42" y="3"/>
                </a:cxn>
                <a:cxn ang="0">
                  <a:pos x="47" y="3"/>
                </a:cxn>
                <a:cxn ang="0">
                  <a:pos x="44" y="0"/>
                </a:cxn>
                <a:cxn ang="0">
                  <a:pos x="42" y="3"/>
                </a:cxn>
                <a:cxn ang="0">
                  <a:pos x="47" y="3"/>
                </a:cxn>
              </a:cxnLst>
              <a:rect l="0" t="0" r="r" b="b"/>
              <a:pathLst>
                <a:path w="47" h="26">
                  <a:moveTo>
                    <a:pt x="47" y="3"/>
                  </a:moveTo>
                  <a:lnTo>
                    <a:pt x="42" y="3"/>
                  </a:lnTo>
                  <a:lnTo>
                    <a:pt x="42" y="5"/>
                  </a:lnTo>
                  <a:lnTo>
                    <a:pt x="42" y="7"/>
                  </a:lnTo>
                  <a:lnTo>
                    <a:pt x="37" y="10"/>
                  </a:lnTo>
                  <a:lnTo>
                    <a:pt x="33" y="12"/>
                  </a:lnTo>
                  <a:lnTo>
                    <a:pt x="28" y="14"/>
                  </a:lnTo>
                  <a:lnTo>
                    <a:pt x="19" y="17"/>
                  </a:lnTo>
                  <a:lnTo>
                    <a:pt x="12" y="19"/>
                  </a:lnTo>
                  <a:lnTo>
                    <a:pt x="0" y="24"/>
                  </a:lnTo>
                  <a:lnTo>
                    <a:pt x="3" y="26"/>
                  </a:lnTo>
                  <a:lnTo>
                    <a:pt x="12" y="24"/>
                  </a:lnTo>
                  <a:lnTo>
                    <a:pt x="21" y="21"/>
                  </a:lnTo>
                  <a:lnTo>
                    <a:pt x="28" y="19"/>
                  </a:lnTo>
                  <a:lnTo>
                    <a:pt x="35" y="14"/>
                  </a:lnTo>
                  <a:lnTo>
                    <a:pt x="40" y="12"/>
                  </a:lnTo>
                  <a:lnTo>
                    <a:pt x="44" y="10"/>
                  </a:lnTo>
                  <a:lnTo>
                    <a:pt x="47" y="5"/>
                  </a:lnTo>
                  <a:lnTo>
                    <a:pt x="47" y="3"/>
                  </a:lnTo>
                  <a:lnTo>
                    <a:pt x="42" y="3"/>
                  </a:lnTo>
                  <a:lnTo>
                    <a:pt x="47" y="3"/>
                  </a:lnTo>
                  <a:lnTo>
                    <a:pt x="44" y="0"/>
                  </a:lnTo>
                  <a:lnTo>
                    <a:pt x="42" y="3"/>
                  </a:lnTo>
                  <a:lnTo>
                    <a:pt x="47" y="3"/>
                  </a:lnTo>
                  <a:close/>
                </a:path>
              </a:pathLst>
            </a:custGeom>
            <a:solidFill>
              <a:srgbClr val="000000"/>
            </a:solidFill>
            <a:ln w="9525">
              <a:noFill/>
              <a:round/>
            </a:ln>
          </p:spPr>
          <p:txBody>
            <a:bodyPr/>
            <a:lstStyle/>
            <a:p>
              <a:endParaRPr lang="en-US"/>
            </a:p>
          </p:txBody>
        </p:sp>
        <p:sp>
          <p:nvSpPr>
            <p:cNvPr id="508052" name="Freeform 148"/>
            <p:cNvSpPr/>
            <p:nvPr/>
          </p:nvSpPr>
          <p:spPr bwMode="auto">
            <a:xfrm>
              <a:off x="1780" y="2695"/>
              <a:ext cx="95" cy="37"/>
            </a:xfrm>
            <a:custGeom>
              <a:avLst/>
              <a:gdLst/>
              <a:ahLst/>
              <a:cxnLst>
                <a:cxn ang="0">
                  <a:pos x="0" y="35"/>
                </a:cxn>
                <a:cxn ang="0">
                  <a:pos x="2" y="37"/>
                </a:cxn>
                <a:cxn ang="0">
                  <a:pos x="25" y="30"/>
                </a:cxn>
                <a:cxn ang="0">
                  <a:pos x="44" y="25"/>
                </a:cxn>
                <a:cxn ang="0">
                  <a:pos x="58" y="21"/>
                </a:cxn>
                <a:cxn ang="0">
                  <a:pos x="72" y="18"/>
                </a:cxn>
                <a:cxn ang="0">
                  <a:pos x="81" y="14"/>
                </a:cxn>
                <a:cxn ang="0">
                  <a:pos x="88" y="12"/>
                </a:cxn>
                <a:cxn ang="0">
                  <a:pos x="92" y="7"/>
                </a:cxn>
                <a:cxn ang="0">
                  <a:pos x="95" y="0"/>
                </a:cxn>
                <a:cxn ang="0">
                  <a:pos x="90" y="0"/>
                </a:cxn>
                <a:cxn ang="0">
                  <a:pos x="90" y="5"/>
                </a:cxn>
                <a:cxn ang="0">
                  <a:pos x="85" y="7"/>
                </a:cxn>
                <a:cxn ang="0">
                  <a:pos x="78" y="12"/>
                </a:cxn>
                <a:cxn ang="0">
                  <a:pos x="69" y="14"/>
                </a:cxn>
                <a:cxn ang="0">
                  <a:pos x="58" y="18"/>
                </a:cxn>
                <a:cxn ang="0">
                  <a:pos x="41" y="23"/>
                </a:cxn>
                <a:cxn ang="0">
                  <a:pos x="23" y="28"/>
                </a:cxn>
                <a:cxn ang="0">
                  <a:pos x="2" y="32"/>
                </a:cxn>
                <a:cxn ang="0">
                  <a:pos x="4" y="35"/>
                </a:cxn>
                <a:cxn ang="0">
                  <a:pos x="2" y="32"/>
                </a:cxn>
                <a:cxn ang="0">
                  <a:pos x="0" y="35"/>
                </a:cxn>
                <a:cxn ang="0">
                  <a:pos x="0" y="37"/>
                </a:cxn>
                <a:cxn ang="0">
                  <a:pos x="2" y="37"/>
                </a:cxn>
                <a:cxn ang="0">
                  <a:pos x="0" y="35"/>
                </a:cxn>
              </a:cxnLst>
              <a:rect l="0" t="0" r="r" b="b"/>
              <a:pathLst>
                <a:path w="95" h="37">
                  <a:moveTo>
                    <a:pt x="0" y="35"/>
                  </a:moveTo>
                  <a:lnTo>
                    <a:pt x="2" y="37"/>
                  </a:lnTo>
                  <a:lnTo>
                    <a:pt x="25" y="30"/>
                  </a:lnTo>
                  <a:lnTo>
                    <a:pt x="44" y="25"/>
                  </a:lnTo>
                  <a:lnTo>
                    <a:pt x="58" y="21"/>
                  </a:lnTo>
                  <a:lnTo>
                    <a:pt x="72" y="18"/>
                  </a:lnTo>
                  <a:lnTo>
                    <a:pt x="81" y="14"/>
                  </a:lnTo>
                  <a:lnTo>
                    <a:pt x="88" y="12"/>
                  </a:lnTo>
                  <a:lnTo>
                    <a:pt x="92" y="7"/>
                  </a:lnTo>
                  <a:lnTo>
                    <a:pt x="95" y="0"/>
                  </a:lnTo>
                  <a:lnTo>
                    <a:pt x="90" y="0"/>
                  </a:lnTo>
                  <a:lnTo>
                    <a:pt x="90" y="5"/>
                  </a:lnTo>
                  <a:lnTo>
                    <a:pt x="85" y="7"/>
                  </a:lnTo>
                  <a:lnTo>
                    <a:pt x="78" y="12"/>
                  </a:lnTo>
                  <a:lnTo>
                    <a:pt x="69" y="14"/>
                  </a:lnTo>
                  <a:lnTo>
                    <a:pt x="58" y="18"/>
                  </a:lnTo>
                  <a:lnTo>
                    <a:pt x="41" y="23"/>
                  </a:lnTo>
                  <a:lnTo>
                    <a:pt x="23" y="28"/>
                  </a:lnTo>
                  <a:lnTo>
                    <a:pt x="2" y="32"/>
                  </a:lnTo>
                  <a:lnTo>
                    <a:pt x="4" y="35"/>
                  </a:lnTo>
                  <a:lnTo>
                    <a:pt x="2" y="32"/>
                  </a:lnTo>
                  <a:lnTo>
                    <a:pt x="0" y="35"/>
                  </a:lnTo>
                  <a:lnTo>
                    <a:pt x="0" y="37"/>
                  </a:lnTo>
                  <a:lnTo>
                    <a:pt x="2" y="37"/>
                  </a:lnTo>
                  <a:lnTo>
                    <a:pt x="0" y="35"/>
                  </a:lnTo>
                  <a:close/>
                </a:path>
              </a:pathLst>
            </a:custGeom>
            <a:solidFill>
              <a:srgbClr val="000000"/>
            </a:solidFill>
            <a:ln w="9525">
              <a:noFill/>
              <a:round/>
            </a:ln>
          </p:spPr>
          <p:txBody>
            <a:bodyPr/>
            <a:lstStyle/>
            <a:p>
              <a:endParaRPr lang="en-US"/>
            </a:p>
          </p:txBody>
        </p:sp>
        <p:sp>
          <p:nvSpPr>
            <p:cNvPr id="508053" name="Freeform 149"/>
            <p:cNvSpPr/>
            <p:nvPr/>
          </p:nvSpPr>
          <p:spPr bwMode="auto">
            <a:xfrm>
              <a:off x="1780" y="2681"/>
              <a:ext cx="9" cy="49"/>
            </a:xfrm>
            <a:custGeom>
              <a:avLst/>
              <a:gdLst/>
              <a:ahLst/>
              <a:cxnLst>
                <a:cxn ang="0">
                  <a:pos x="7" y="0"/>
                </a:cxn>
                <a:cxn ang="0">
                  <a:pos x="4" y="2"/>
                </a:cxn>
                <a:cxn ang="0">
                  <a:pos x="4" y="5"/>
                </a:cxn>
                <a:cxn ang="0">
                  <a:pos x="4" y="9"/>
                </a:cxn>
                <a:cxn ang="0">
                  <a:pos x="4" y="14"/>
                </a:cxn>
                <a:cxn ang="0">
                  <a:pos x="4" y="21"/>
                </a:cxn>
                <a:cxn ang="0">
                  <a:pos x="2" y="28"/>
                </a:cxn>
                <a:cxn ang="0">
                  <a:pos x="2" y="35"/>
                </a:cxn>
                <a:cxn ang="0">
                  <a:pos x="2" y="42"/>
                </a:cxn>
                <a:cxn ang="0">
                  <a:pos x="0" y="49"/>
                </a:cxn>
                <a:cxn ang="0">
                  <a:pos x="4" y="49"/>
                </a:cxn>
                <a:cxn ang="0">
                  <a:pos x="4" y="42"/>
                </a:cxn>
                <a:cxn ang="0">
                  <a:pos x="7" y="35"/>
                </a:cxn>
                <a:cxn ang="0">
                  <a:pos x="7" y="28"/>
                </a:cxn>
                <a:cxn ang="0">
                  <a:pos x="7" y="21"/>
                </a:cxn>
                <a:cxn ang="0">
                  <a:pos x="9" y="14"/>
                </a:cxn>
                <a:cxn ang="0">
                  <a:pos x="9" y="9"/>
                </a:cxn>
                <a:cxn ang="0">
                  <a:pos x="9" y="5"/>
                </a:cxn>
                <a:cxn ang="0">
                  <a:pos x="9" y="2"/>
                </a:cxn>
                <a:cxn ang="0">
                  <a:pos x="7" y="2"/>
                </a:cxn>
                <a:cxn ang="0">
                  <a:pos x="9" y="2"/>
                </a:cxn>
                <a:cxn ang="0">
                  <a:pos x="9" y="0"/>
                </a:cxn>
                <a:cxn ang="0">
                  <a:pos x="7" y="0"/>
                </a:cxn>
                <a:cxn ang="0">
                  <a:pos x="4" y="0"/>
                </a:cxn>
                <a:cxn ang="0">
                  <a:pos x="4" y="2"/>
                </a:cxn>
                <a:cxn ang="0">
                  <a:pos x="7" y="0"/>
                </a:cxn>
              </a:cxnLst>
              <a:rect l="0" t="0" r="r" b="b"/>
              <a:pathLst>
                <a:path w="9" h="49">
                  <a:moveTo>
                    <a:pt x="7" y="0"/>
                  </a:moveTo>
                  <a:lnTo>
                    <a:pt x="4" y="2"/>
                  </a:lnTo>
                  <a:lnTo>
                    <a:pt x="4" y="5"/>
                  </a:lnTo>
                  <a:lnTo>
                    <a:pt x="4" y="9"/>
                  </a:lnTo>
                  <a:lnTo>
                    <a:pt x="4" y="14"/>
                  </a:lnTo>
                  <a:lnTo>
                    <a:pt x="4" y="21"/>
                  </a:lnTo>
                  <a:lnTo>
                    <a:pt x="2" y="28"/>
                  </a:lnTo>
                  <a:lnTo>
                    <a:pt x="2" y="35"/>
                  </a:lnTo>
                  <a:lnTo>
                    <a:pt x="2" y="42"/>
                  </a:lnTo>
                  <a:lnTo>
                    <a:pt x="0" y="49"/>
                  </a:lnTo>
                  <a:lnTo>
                    <a:pt x="4" y="49"/>
                  </a:lnTo>
                  <a:lnTo>
                    <a:pt x="4" y="42"/>
                  </a:lnTo>
                  <a:lnTo>
                    <a:pt x="7" y="35"/>
                  </a:lnTo>
                  <a:lnTo>
                    <a:pt x="7" y="28"/>
                  </a:lnTo>
                  <a:lnTo>
                    <a:pt x="7" y="21"/>
                  </a:lnTo>
                  <a:lnTo>
                    <a:pt x="9" y="14"/>
                  </a:lnTo>
                  <a:lnTo>
                    <a:pt x="9" y="9"/>
                  </a:lnTo>
                  <a:lnTo>
                    <a:pt x="9" y="5"/>
                  </a:lnTo>
                  <a:lnTo>
                    <a:pt x="9" y="2"/>
                  </a:lnTo>
                  <a:lnTo>
                    <a:pt x="7" y="2"/>
                  </a:lnTo>
                  <a:lnTo>
                    <a:pt x="9" y="2"/>
                  </a:lnTo>
                  <a:lnTo>
                    <a:pt x="9" y="0"/>
                  </a:lnTo>
                  <a:lnTo>
                    <a:pt x="7" y="0"/>
                  </a:lnTo>
                  <a:lnTo>
                    <a:pt x="4" y="0"/>
                  </a:lnTo>
                  <a:lnTo>
                    <a:pt x="4" y="2"/>
                  </a:lnTo>
                  <a:lnTo>
                    <a:pt x="7" y="0"/>
                  </a:lnTo>
                  <a:close/>
                </a:path>
              </a:pathLst>
            </a:custGeom>
            <a:solidFill>
              <a:srgbClr val="000000"/>
            </a:solidFill>
            <a:ln w="9525">
              <a:noFill/>
              <a:round/>
            </a:ln>
          </p:spPr>
          <p:txBody>
            <a:bodyPr/>
            <a:lstStyle/>
            <a:p>
              <a:endParaRPr lang="en-US"/>
            </a:p>
          </p:txBody>
        </p:sp>
        <p:sp>
          <p:nvSpPr>
            <p:cNvPr id="508054" name="Freeform 150"/>
            <p:cNvSpPr/>
            <p:nvPr/>
          </p:nvSpPr>
          <p:spPr bwMode="auto">
            <a:xfrm>
              <a:off x="3138" y="2690"/>
              <a:ext cx="19" cy="58"/>
            </a:xfrm>
            <a:custGeom>
              <a:avLst/>
              <a:gdLst/>
              <a:ahLst/>
              <a:cxnLst>
                <a:cxn ang="0">
                  <a:pos x="16" y="0"/>
                </a:cxn>
                <a:cxn ang="0">
                  <a:pos x="14" y="3"/>
                </a:cxn>
                <a:cxn ang="0">
                  <a:pos x="0" y="56"/>
                </a:cxn>
                <a:cxn ang="0">
                  <a:pos x="5" y="58"/>
                </a:cxn>
                <a:cxn ang="0">
                  <a:pos x="19" y="3"/>
                </a:cxn>
                <a:cxn ang="0">
                  <a:pos x="16" y="5"/>
                </a:cxn>
                <a:cxn ang="0">
                  <a:pos x="19" y="3"/>
                </a:cxn>
                <a:cxn ang="0">
                  <a:pos x="19" y="0"/>
                </a:cxn>
                <a:cxn ang="0">
                  <a:pos x="16" y="0"/>
                </a:cxn>
                <a:cxn ang="0">
                  <a:pos x="14" y="0"/>
                </a:cxn>
                <a:cxn ang="0">
                  <a:pos x="14" y="3"/>
                </a:cxn>
                <a:cxn ang="0">
                  <a:pos x="16" y="0"/>
                </a:cxn>
              </a:cxnLst>
              <a:rect l="0" t="0" r="r" b="b"/>
              <a:pathLst>
                <a:path w="19" h="58">
                  <a:moveTo>
                    <a:pt x="16" y="0"/>
                  </a:moveTo>
                  <a:lnTo>
                    <a:pt x="14" y="3"/>
                  </a:lnTo>
                  <a:lnTo>
                    <a:pt x="0" y="56"/>
                  </a:lnTo>
                  <a:lnTo>
                    <a:pt x="5" y="58"/>
                  </a:lnTo>
                  <a:lnTo>
                    <a:pt x="19" y="3"/>
                  </a:lnTo>
                  <a:lnTo>
                    <a:pt x="16" y="5"/>
                  </a:lnTo>
                  <a:lnTo>
                    <a:pt x="19" y="3"/>
                  </a:lnTo>
                  <a:lnTo>
                    <a:pt x="19" y="0"/>
                  </a:lnTo>
                  <a:lnTo>
                    <a:pt x="16" y="0"/>
                  </a:lnTo>
                  <a:lnTo>
                    <a:pt x="14" y="0"/>
                  </a:lnTo>
                  <a:lnTo>
                    <a:pt x="14" y="3"/>
                  </a:lnTo>
                  <a:lnTo>
                    <a:pt x="16" y="0"/>
                  </a:lnTo>
                  <a:close/>
                </a:path>
              </a:pathLst>
            </a:custGeom>
            <a:solidFill>
              <a:srgbClr val="000000"/>
            </a:solidFill>
            <a:ln w="9525">
              <a:noFill/>
              <a:round/>
            </a:ln>
          </p:spPr>
          <p:txBody>
            <a:bodyPr/>
            <a:lstStyle/>
            <a:p>
              <a:endParaRPr lang="en-US"/>
            </a:p>
          </p:txBody>
        </p:sp>
        <p:sp>
          <p:nvSpPr>
            <p:cNvPr id="508055" name="Freeform 151"/>
            <p:cNvSpPr/>
            <p:nvPr/>
          </p:nvSpPr>
          <p:spPr bwMode="auto">
            <a:xfrm>
              <a:off x="3154" y="2690"/>
              <a:ext cx="273" cy="21"/>
            </a:xfrm>
            <a:custGeom>
              <a:avLst/>
              <a:gdLst/>
              <a:ahLst/>
              <a:cxnLst>
                <a:cxn ang="0">
                  <a:pos x="273" y="19"/>
                </a:cxn>
                <a:cxn ang="0">
                  <a:pos x="271" y="17"/>
                </a:cxn>
                <a:cxn ang="0">
                  <a:pos x="0" y="0"/>
                </a:cxn>
                <a:cxn ang="0">
                  <a:pos x="0" y="5"/>
                </a:cxn>
                <a:cxn ang="0">
                  <a:pos x="271" y="21"/>
                </a:cxn>
                <a:cxn ang="0">
                  <a:pos x="269" y="19"/>
                </a:cxn>
                <a:cxn ang="0">
                  <a:pos x="271" y="21"/>
                </a:cxn>
                <a:cxn ang="0">
                  <a:pos x="273" y="21"/>
                </a:cxn>
                <a:cxn ang="0">
                  <a:pos x="273" y="19"/>
                </a:cxn>
                <a:cxn ang="0">
                  <a:pos x="271" y="19"/>
                </a:cxn>
                <a:cxn ang="0">
                  <a:pos x="271" y="17"/>
                </a:cxn>
                <a:cxn ang="0">
                  <a:pos x="273" y="19"/>
                </a:cxn>
              </a:cxnLst>
              <a:rect l="0" t="0" r="r" b="b"/>
              <a:pathLst>
                <a:path w="273" h="21">
                  <a:moveTo>
                    <a:pt x="273" y="19"/>
                  </a:moveTo>
                  <a:lnTo>
                    <a:pt x="271" y="17"/>
                  </a:lnTo>
                  <a:lnTo>
                    <a:pt x="0" y="0"/>
                  </a:lnTo>
                  <a:lnTo>
                    <a:pt x="0" y="5"/>
                  </a:lnTo>
                  <a:lnTo>
                    <a:pt x="271" y="21"/>
                  </a:lnTo>
                  <a:lnTo>
                    <a:pt x="269" y="19"/>
                  </a:lnTo>
                  <a:lnTo>
                    <a:pt x="271" y="21"/>
                  </a:lnTo>
                  <a:lnTo>
                    <a:pt x="273" y="21"/>
                  </a:lnTo>
                  <a:lnTo>
                    <a:pt x="273" y="19"/>
                  </a:lnTo>
                  <a:lnTo>
                    <a:pt x="271" y="19"/>
                  </a:lnTo>
                  <a:lnTo>
                    <a:pt x="271" y="17"/>
                  </a:lnTo>
                  <a:lnTo>
                    <a:pt x="273" y="19"/>
                  </a:lnTo>
                  <a:close/>
                </a:path>
              </a:pathLst>
            </a:custGeom>
            <a:solidFill>
              <a:srgbClr val="000000"/>
            </a:solidFill>
            <a:ln w="9525">
              <a:noFill/>
              <a:round/>
            </a:ln>
          </p:spPr>
          <p:txBody>
            <a:bodyPr/>
            <a:lstStyle/>
            <a:p>
              <a:endParaRPr lang="en-US"/>
            </a:p>
          </p:txBody>
        </p:sp>
        <p:sp>
          <p:nvSpPr>
            <p:cNvPr id="508056" name="Freeform 152"/>
            <p:cNvSpPr/>
            <p:nvPr/>
          </p:nvSpPr>
          <p:spPr bwMode="auto">
            <a:xfrm>
              <a:off x="3423" y="2709"/>
              <a:ext cx="4" cy="60"/>
            </a:xfrm>
            <a:custGeom>
              <a:avLst/>
              <a:gdLst/>
              <a:ahLst/>
              <a:cxnLst>
                <a:cxn ang="0">
                  <a:pos x="2" y="60"/>
                </a:cxn>
                <a:cxn ang="0">
                  <a:pos x="4" y="58"/>
                </a:cxn>
                <a:cxn ang="0">
                  <a:pos x="4" y="0"/>
                </a:cxn>
                <a:cxn ang="0">
                  <a:pos x="0" y="0"/>
                </a:cxn>
                <a:cxn ang="0">
                  <a:pos x="0" y="58"/>
                </a:cxn>
                <a:cxn ang="0">
                  <a:pos x="2" y="55"/>
                </a:cxn>
                <a:cxn ang="0">
                  <a:pos x="0" y="58"/>
                </a:cxn>
                <a:cxn ang="0">
                  <a:pos x="0" y="60"/>
                </a:cxn>
                <a:cxn ang="0">
                  <a:pos x="2" y="60"/>
                </a:cxn>
                <a:cxn ang="0">
                  <a:pos x="4" y="60"/>
                </a:cxn>
                <a:cxn ang="0">
                  <a:pos x="4" y="58"/>
                </a:cxn>
                <a:cxn ang="0">
                  <a:pos x="2" y="60"/>
                </a:cxn>
              </a:cxnLst>
              <a:rect l="0" t="0" r="r" b="b"/>
              <a:pathLst>
                <a:path w="4" h="60">
                  <a:moveTo>
                    <a:pt x="2" y="60"/>
                  </a:moveTo>
                  <a:lnTo>
                    <a:pt x="4" y="58"/>
                  </a:lnTo>
                  <a:lnTo>
                    <a:pt x="4" y="0"/>
                  </a:lnTo>
                  <a:lnTo>
                    <a:pt x="0" y="0"/>
                  </a:lnTo>
                  <a:lnTo>
                    <a:pt x="0" y="58"/>
                  </a:lnTo>
                  <a:lnTo>
                    <a:pt x="2" y="55"/>
                  </a:lnTo>
                  <a:lnTo>
                    <a:pt x="0" y="58"/>
                  </a:lnTo>
                  <a:lnTo>
                    <a:pt x="0" y="60"/>
                  </a:lnTo>
                  <a:lnTo>
                    <a:pt x="2" y="60"/>
                  </a:lnTo>
                  <a:lnTo>
                    <a:pt x="4" y="60"/>
                  </a:lnTo>
                  <a:lnTo>
                    <a:pt x="4" y="58"/>
                  </a:lnTo>
                  <a:lnTo>
                    <a:pt x="2" y="60"/>
                  </a:lnTo>
                  <a:close/>
                </a:path>
              </a:pathLst>
            </a:custGeom>
            <a:solidFill>
              <a:srgbClr val="000000"/>
            </a:solidFill>
            <a:ln w="9525">
              <a:noFill/>
              <a:round/>
            </a:ln>
          </p:spPr>
          <p:txBody>
            <a:bodyPr/>
            <a:lstStyle/>
            <a:p>
              <a:endParaRPr lang="en-US"/>
            </a:p>
          </p:txBody>
        </p:sp>
        <p:sp>
          <p:nvSpPr>
            <p:cNvPr id="508057" name="Freeform 153"/>
            <p:cNvSpPr/>
            <p:nvPr/>
          </p:nvSpPr>
          <p:spPr bwMode="auto">
            <a:xfrm>
              <a:off x="3138" y="2746"/>
              <a:ext cx="287" cy="23"/>
            </a:xfrm>
            <a:custGeom>
              <a:avLst/>
              <a:gdLst/>
              <a:ahLst/>
              <a:cxnLst>
                <a:cxn ang="0">
                  <a:pos x="0" y="0"/>
                </a:cxn>
                <a:cxn ang="0">
                  <a:pos x="2" y="5"/>
                </a:cxn>
                <a:cxn ang="0">
                  <a:pos x="287" y="23"/>
                </a:cxn>
                <a:cxn ang="0">
                  <a:pos x="287" y="18"/>
                </a:cxn>
                <a:cxn ang="0">
                  <a:pos x="2" y="0"/>
                </a:cxn>
                <a:cxn ang="0">
                  <a:pos x="5" y="2"/>
                </a:cxn>
                <a:cxn ang="0">
                  <a:pos x="2" y="0"/>
                </a:cxn>
                <a:cxn ang="0">
                  <a:pos x="0" y="0"/>
                </a:cxn>
                <a:cxn ang="0">
                  <a:pos x="0" y="2"/>
                </a:cxn>
                <a:cxn ang="0">
                  <a:pos x="2" y="2"/>
                </a:cxn>
                <a:cxn ang="0">
                  <a:pos x="2" y="5"/>
                </a:cxn>
                <a:cxn ang="0">
                  <a:pos x="0" y="0"/>
                </a:cxn>
              </a:cxnLst>
              <a:rect l="0" t="0" r="r" b="b"/>
              <a:pathLst>
                <a:path w="287" h="23">
                  <a:moveTo>
                    <a:pt x="0" y="0"/>
                  </a:moveTo>
                  <a:lnTo>
                    <a:pt x="2" y="5"/>
                  </a:lnTo>
                  <a:lnTo>
                    <a:pt x="287" y="23"/>
                  </a:lnTo>
                  <a:lnTo>
                    <a:pt x="287" y="18"/>
                  </a:lnTo>
                  <a:lnTo>
                    <a:pt x="2" y="0"/>
                  </a:lnTo>
                  <a:lnTo>
                    <a:pt x="5" y="2"/>
                  </a:lnTo>
                  <a:lnTo>
                    <a:pt x="2" y="0"/>
                  </a:lnTo>
                  <a:lnTo>
                    <a:pt x="0" y="0"/>
                  </a:lnTo>
                  <a:lnTo>
                    <a:pt x="0" y="2"/>
                  </a:lnTo>
                  <a:lnTo>
                    <a:pt x="2" y="2"/>
                  </a:lnTo>
                  <a:lnTo>
                    <a:pt x="2" y="5"/>
                  </a:lnTo>
                  <a:lnTo>
                    <a:pt x="0" y="0"/>
                  </a:lnTo>
                  <a:close/>
                </a:path>
              </a:pathLst>
            </a:custGeom>
            <a:solidFill>
              <a:srgbClr val="000000"/>
            </a:solidFill>
            <a:ln w="9525">
              <a:noFill/>
              <a:round/>
            </a:ln>
          </p:spPr>
          <p:txBody>
            <a:bodyPr/>
            <a:lstStyle/>
            <a:p>
              <a:endParaRPr lang="en-US"/>
            </a:p>
          </p:txBody>
        </p:sp>
        <p:sp>
          <p:nvSpPr>
            <p:cNvPr id="508058" name="Freeform 154"/>
            <p:cNvSpPr/>
            <p:nvPr/>
          </p:nvSpPr>
          <p:spPr bwMode="auto">
            <a:xfrm>
              <a:off x="1347" y="686"/>
              <a:ext cx="521" cy="398"/>
            </a:xfrm>
            <a:custGeom>
              <a:avLst/>
              <a:gdLst/>
              <a:ahLst/>
              <a:cxnLst>
                <a:cxn ang="0">
                  <a:pos x="472" y="220"/>
                </a:cxn>
                <a:cxn ang="0">
                  <a:pos x="505" y="213"/>
                </a:cxn>
                <a:cxn ang="0">
                  <a:pos x="521" y="178"/>
                </a:cxn>
                <a:cxn ang="0">
                  <a:pos x="511" y="185"/>
                </a:cxn>
                <a:cxn ang="0">
                  <a:pos x="505" y="187"/>
                </a:cxn>
                <a:cxn ang="0">
                  <a:pos x="498" y="176"/>
                </a:cxn>
                <a:cxn ang="0">
                  <a:pos x="505" y="164"/>
                </a:cxn>
                <a:cxn ang="0">
                  <a:pos x="514" y="153"/>
                </a:cxn>
                <a:cxn ang="0">
                  <a:pos x="514" y="127"/>
                </a:cxn>
                <a:cxn ang="0">
                  <a:pos x="498" y="97"/>
                </a:cxn>
                <a:cxn ang="0">
                  <a:pos x="479" y="72"/>
                </a:cxn>
                <a:cxn ang="0">
                  <a:pos x="424" y="44"/>
                </a:cxn>
                <a:cxn ang="0">
                  <a:pos x="384" y="21"/>
                </a:cxn>
                <a:cxn ang="0">
                  <a:pos x="347" y="18"/>
                </a:cxn>
                <a:cxn ang="0">
                  <a:pos x="326" y="16"/>
                </a:cxn>
                <a:cxn ang="0">
                  <a:pos x="303" y="16"/>
                </a:cxn>
                <a:cxn ang="0">
                  <a:pos x="285" y="16"/>
                </a:cxn>
                <a:cxn ang="0">
                  <a:pos x="262" y="2"/>
                </a:cxn>
                <a:cxn ang="0">
                  <a:pos x="229" y="2"/>
                </a:cxn>
                <a:cxn ang="0">
                  <a:pos x="164" y="14"/>
                </a:cxn>
                <a:cxn ang="0">
                  <a:pos x="120" y="18"/>
                </a:cxn>
                <a:cxn ang="0">
                  <a:pos x="95" y="46"/>
                </a:cxn>
                <a:cxn ang="0">
                  <a:pos x="60" y="83"/>
                </a:cxn>
                <a:cxn ang="0">
                  <a:pos x="23" y="148"/>
                </a:cxn>
                <a:cxn ang="0">
                  <a:pos x="0" y="229"/>
                </a:cxn>
                <a:cxn ang="0">
                  <a:pos x="19" y="354"/>
                </a:cxn>
                <a:cxn ang="0">
                  <a:pos x="32" y="368"/>
                </a:cxn>
                <a:cxn ang="0">
                  <a:pos x="37" y="370"/>
                </a:cxn>
                <a:cxn ang="0">
                  <a:pos x="44" y="375"/>
                </a:cxn>
                <a:cxn ang="0">
                  <a:pos x="58" y="370"/>
                </a:cxn>
                <a:cxn ang="0">
                  <a:pos x="67" y="373"/>
                </a:cxn>
                <a:cxn ang="0">
                  <a:pos x="69" y="375"/>
                </a:cxn>
                <a:cxn ang="0">
                  <a:pos x="74" y="377"/>
                </a:cxn>
                <a:cxn ang="0">
                  <a:pos x="79" y="379"/>
                </a:cxn>
                <a:cxn ang="0">
                  <a:pos x="86" y="379"/>
                </a:cxn>
                <a:cxn ang="0">
                  <a:pos x="93" y="377"/>
                </a:cxn>
                <a:cxn ang="0">
                  <a:pos x="100" y="375"/>
                </a:cxn>
                <a:cxn ang="0">
                  <a:pos x="127" y="396"/>
                </a:cxn>
                <a:cxn ang="0">
                  <a:pos x="171" y="391"/>
                </a:cxn>
                <a:cxn ang="0">
                  <a:pos x="211" y="363"/>
                </a:cxn>
                <a:cxn ang="0">
                  <a:pos x="243" y="349"/>
                </a:cxn>
                <a:cxn ang="0">
                  <a:pos x="264" y="338"/>
                </a:cxn>
                <a:cxn ang="0">
                  <a:pos x="275" y="324"/>
                </a:cxn>
                <a:cxn ang="0">
                  <a:pos x="285" y="305"/>
                </a:cxn>
                <a:cxn ang="0">
                  <a:pos x="296" y="292"/>
                </a:cxn>
                <a:cxn ang="0">
                  <a:pos x="310" y="278"/>
                </a:cxn>
                <a:cxn ang="0">
                  <a:pos x="322" y="278"/>
                </a:cxn>
                <a:cxn ang="0">
                  <a:pos x="333" y="285"/>
                </a:cxn>
                <a:cxn ang="0">
                  <a:pos x="338" y="298"/>
                </a:cxn>
                <a:cxn ang="0">
                  <a:pos x="333" y="312"/>
                </a:cxn>
                <a:cxn ang="0">
                  <a:pos x="336" y="329"/>
                </a:cxn>
                <a:cxn ang="0">
                  <a:pos x="349" y="333"/>
                </a:cxn>
                <a:cxn ang="0">
                  <a:pos x="366" y="338"/>
                </a:cxn>
                <a:cxn ang="0">
                  <a:pos x="382" y="324"/>
                </a:cxn>
                <a:cxn ang="0">
                  <a:pos x="389" y="298"/>
                </a:cxn>
                <a:cxn ang="0">
                  <a:pos x="403" y="280"/>
                </a:cxn>
                <a:cxn ang="0">
                  <a:pos x="412" y="264"/>
                </a:cxn>
                <a:cxn ang="0">
                  <a:pos x="414" y="243"/>
                </a:cxn>
                <a:cxn ang="0">
                  <a:pos x="424" y="224"/>
                </a:cxn>
                <a:cxn ang="0">
                  <a:pos x="433" y="222"/>
                </a:cxn>
                <a:cxn ang="0">
                  <a:pos x="444" y="220"/>
                </a:cxn>
              </a:cxnLst>
              <a:rect l="0" t="0" r="r" b="b"/>
              <a:pathLst>
                <a:path w="521" h="398">
                  <a:moveTo>
                    <a:pt x="451" y="220"/>
                  </a:moveTo>
                  <a:lnTo>
                    <a:pt x="461" y="220"/>
                  </a:lnTo>
                  <a:lnTo>
                    <a:pt x="472" y="220"/>
                  </a:lnTo>
                  <a:lnTo>
                    <a:pt x="484" y="220"/>
                  </a:lnTo>
                  <a:lnTo>
                    <a:pt x="495" y="217"/>
                  </a:lnTo>
                  <a:lnTo>
                    <a:pt x="505" y="213"/>
                  </a:lnTo>
                  <a:lnTo>
                    <a:pt x="514" y="206"/>
                  </a:lnTo>
                  <a:lnTo>
                    <a:pt x="518" y="194"/>
                  </a:lnTo>
                  <a:lnTo>
                    <a:pt x="521" y="178"/>
                  </a:lnTo>
                  <a:lnTo>
                    <a:pt x="518" y="183"/>
                  </a:lnTo>
                  <a:lnTo>
                    <a:pt x="514" y="183"/>
                  </a:lnTo>
                  <a:lnTo>
                    <a:pt x="511" y="185"/>
                  </a:lnTo>
                  <a:lnTo>
                    <a:pt x="509" y="185"/>
                  </a:lnTo>
                  <a:lnTo>
                    <a:pt x="507" y="187"/>
                  </a:lnTo>
                  <a:lnTo>
                    <a:pt x="505" y="187"/>
                  </a:lnTo>
                  <a:lnTo>
                    <a:pt x="502" y="185"/>
                  </a:lnTo>
                  <a:lnTo>
                    <a:pt x="500" y="185"/>
                  </a:lnTo>
                  <a:lnTo>
                    <a:pt x="498" y="176"/>
                  </a:lnTo>
                  <a:lnTo>
                    <a:pt x="498" y="171"/>
                  </a:lnTo>
                  <a:lnTo>
                    <a:pt x="500" y="167"/>
                  </a:lnTo>
                  <a:lnTo>
                    <a:pt x="505" y="164"/>
                  </a:lnTo>
                  <a:lnTo>
                    <a:pt x="507" y="160"/>
                  </a:lnTo>
                  <a:lnTo>
                    <a:pt x="511" y="157"/>
                  </a:lnTo>
                  <a:lnTo>
                    <a:pt x="514" y="153"/>
                  </a:lnTo>
                  <a:lnTo>
                    <a:pt x="516" y="146"/>
                  </a:lnTo>
                  <a:lnTo>
                    <a:pt x="516" y="132"/>
                  </a:lnTo>
                  <a:lnTo>
                    <a:pt x="514" y="127"/>
                  </a:lnTo>
                  <a:lnTo>
                    <a:pt x="509" y="118"/>
                  </a:lnTo>
                  <a:lnTo>
                    <a:pt x="505" y="109"/>
                  </a:lnTo>
                  <a:lnTo>
                    <a:pt x="498" y="97"/>
                  </a:lnTo>
                  <a:lnTo>
                    <a:pt x="491" y="88"/>
                  </a:lnTo>
                  <a:lnTo>
                    <a:pt x="486" y="79"/>
                  </a:lnTo>
                  <a:lnTo>
                    <a:pt x="479" y="72"/>
                  </a:lnTo>
                  <a:lnTo>
                    <a:pt x="477" y="67"/>
                  </a:lnTo>
                  <a:lnTo>
                    <a:pt x="435" y="62"/>
                  </a:lnTo>
                  <a:lnTo>
                    <a:pt x="424" y="44"/>
                  </a:lnTo>
                  <a:lnTo>
                    <a:pt x="412" y="32"/>
                  </a:lnTo>
                  <a:lnTo>
                    <a:pt x="398" y="25"/>
                  </a:lnTo>
                  <a:lnTo>
                    <a:pt x="384" y="21"/>
                  </a:lnTo>
                  <a:lnTo>
                    <a:pt x="373" y="21"/>
                  </a:lnTo>
                  <a:lnTo>
                    <a:pt x="359" y="18"/>
                  </a:lnTo>
                  <a:lnTo>
                    <a:pt x="347" y="18"/>
                  </a:lnTo>
                  <a:lnTo>
                    <a:pt x="336" y="16"/>
                  </a:lnTo>
                  <a:lnTo>
                    <a:pt x="333" y="16"/>
                  </a:lnTo>
                  <a:lnTo>
                    <a:pt x="326" y="16"/>
                  </a:lnTo>
                  <a:lnTo>
                    <a:pt x="319" y="16"/>
                  </a:lnTo>
                  <a:lnTo>
                    <a:pt x="310" y="16"/>
                  </a:lnTo>
                  <a:lnTo>
                    <a:pt x="303" y="16"/>
                  </a:lnTo>
                  <a:lnTo>
                    <a:pt x="294" y="16"/>
                  </a:lnTo>
                  <a:lnTo>
                    <a:pt x="289" y="16"/>
                  </a:lnTo>
                  <a:lnTo>
                    <a:pt x="285" y="16"/>
                  </a:lnTo>
                  <a:lnTo>
                    <a:pt x="278" y="11"/>
                  </a:lnTo>
                  <a:lnTo>
                    <a:pt x="271" y="7"/>
                  </a:lnTo>
                  <a:lnTo>
                    <a:pt x="262" y="2"/>
                  </a:lnTo>
                  <a:lnTo>
                    <a:pt x="252" y="0"/>
                  </a:lnTo>
                  <a:lnTo>
                    <a:pt x="243" y="0"/>
                  </a:lnTo>
                  <a:lnTo>
                    <a:pt x="229" y="2"/>
                  </a:lnTo>
                  <a:lnTo>
                    <a:pt x="213" y="7"/>
                  </a:lnTo>
                  <a:lnTo>
                    <a:pt x="192" y="18"/>
                  </a:lnTo>
                  <a:lnTo>
                    <a:pt x="164" y="14"/>
                  </a:lnTo>
                  <a:lnTo>
                    <a:pt x="144" y="14"/>
                  </a:lnTo>
                  <a:lnTo>
                    <a:pt x="130" y="16"/>
                  </a:lnTo>
                  <a:lnTo>
                    <a:pt x="120" y="18"/>
                  </a:lnTo>
                  <a:lnTo>
                    <a:pt x="111" y="25"/>
                  </a:lnTo>
                  <a:lnTo>
                    <a:pt x="104" y="35"/>
                  </a:lnTo>
                  <a:lnTo>
                    <a:pt x="95" y="46"/>
                  </a:lnTo>
                  <a:lnTo>
                    <a:pt x="83" y="62"/>
                  </a:lnTo>
                  <a:lnTo>
                    <a:pt x="72" y="69"/>
                  </a:lnTo>
                  <a:lnTo>
                    <a:pt x="60" y="83"/>
                  </a:lnTo>
                  <a:lnTo>
                    <a:pt x="49" y="102"/>
                  </a:lnTo>
                  <a:lnTo>
                    <a:pt x="35" y="125"/>
                  </a:lnTo>
                  <a:lnTo>
                    <a:pt x="23" y="148"/>
                  </a:lnTo>
                  <a:lnTo>
                    <a:pt x="14" y="176"/>
                  </a:lnTo>
                  <a:lnTo>
                    <a:pt x="7" y="201"/>
                  </a:lnTo>
                  <a:lnTo>
                    <a:pt x="0" y="229"/>
                  </a:lnTo>
                  <a:lnTo>
                    <a:pt x="2" y="303"/>
                  </a:lnTo>
                  <a:lnTo>
                    <a:pt x="12" y="317"/>
                  </a:lnTo>
                  <a:lnTo>
                    <a:pt x="19" y="354"/>
                  </a:lnTo>
                  <a:lnTo>
                    <a:pt x="28" y="363"/>
                  </a:lnTo>
                  <a:lnTo>
                    <a:pt x="30" y="366"/>
                  </a:lnTo>
                  <a:lnTo>
                    <a:pt x="32" y="368"/>
                  </a:lnTo>
                  <a:lnTo>
                    <a:pt x="32" y="368"/>
                  </a:lnTo>
                  <a:lnTo>
                    <a:pt x="35" y="370"/>
                  </a:lnTo>
                  <a:lnTo>
                    <a:pt x="37" y="370"/>
                  </a:lnTo>
                  <a:lnTo>
                    <a:pt x="39" y="373"/>
                  </a:lnTo>
                  <a:lnTo>
                    <a:pt x="42" y="373"/>
                  </a:lnTo>
                  <a:lnTo>
                    <a:pt x="44" y="375"/>
                  </a:lnTo>
                  <a:lnTo>
                    <a:pt x="53" y="368"/>
                  </a:lnTo>
                  <a:lnTo>
                    <a:pt x="56" y="368"/>
                  </a:lnTo>
                  <a:lnTo>
                    <a:pt x="58" y="370"/>
                  </a:lnTo>
                  <a:lnTo>
                    <a:pt x="60" y="370"/>
                  </a:lnTo>
                  <a:lnTo>
                    <a:pt x="65" y="373"/>
                  </a:lnTo>
                  <a:lnTo>
                    <a:pt x="67" y="373"/>
                  </a:lnTo>
                  <a:lnTo>
                    <a:pt x="67" y="375"/>
                  </a:lnTo>
                  <a:lnTo>
                    <a:pt x="69" y="375"/>
                  </a:lnTo>
                  <a:lnTo>
                    <a:pt x="69" y="375"/>
                  </a:lnTo>
                  <a:lnTo>
                    <a:pt x="72" y="375"/>
                  </a:lnTo>
                  <a:lnTo>
                    <a:pt x="72" y="377"/>
                  </a:lnTo>
                  <a:lnTo>
                    <a:pt x="74" y="377"/>
                  </a:lnTo>
                  <a:lnTo>
                    <a:pt x="76" y="377"/>
                  </a:lnTo>
                  <a:lnTo>
                    <a:pt x="76" y="379"/>
                  </a:lnTo>
                  <a:lnTo>
                    <a:pt x="79" y="379"/>
                  </a:lnTo>
                  <a:lnTo>
                    <a:pt x="81" y="379"/>
                  </a:lnTo>
                  <a:lnTo>
                    <a:pt x="83" y="379"/>
                  </a:lnTo>
                  <a:lnTo>
                    <a:pt x="86" y="379"/>
                  </a:lnTo>
                  <a:lnTo>
                    <a:pt x="88" y="379"/>
                  </a:lnTo>
                  <a:lnTo>
                    <a:pt x="90" y="379"/>
                  </a:lnTo>
                  <a:lnTo>
                    <a:pt x="93" y="377"/>
                  </a:lnTo>
                  <a:lnTo>
                    <a:pt x="95" y="377"/>
                  </a:lnTo>
                  <a:lnTo>
                    <a:pt x="97" y="377"/>
                  </a:lnTo>
                  <a:lnTo>
                    <a:pt x="100" y="375"/>
                  </a:lnTo>
                  <a:lnTo>
                    <a:pt x="100" y="375"/>
                  </a:lnTo>
                  <a:lnTo>
                    <a:pt x="111" y="389"/>
                  </a:lnTo>
                  <a:lnTo>
                    <a:pt x="127" y="396"/>
                  </a:lnTo>
                  <a:lnTo>
                    <a:pt x="144" y="398"/>
                  </a:lnTo>
                  <a:lnTo>
                    <a:pt x="157" y="396"/>
                  </a:lnTo>
                  <a:lnTo>
                    <a:pt x="171" y="391"/>
                  </a:lnTo>
                  <a:lnTo>
                    <a:pt x="185" y="384"/>
                  </a:lnTo>
                  <a:lnTo>
                    <a:pt x="199" y="373"/>
                  </a:lnTo>
                  <a:lnTo>
                    <a:pt x="211" y="363"/>
                  </a:lnTo>
                  <a:lnTo>
                    <a:pt x="225" y="349"/>
                  </a:lnTo>
                  <a:lnTo>
                    <a:pt x="234" y="349"/>
                  </a:lnTo>
                  <a:lnTo>
                    <a:pt x="243" y="349"/>
                  </a:lnTo>
                  <a:lnTo>
                    <a:pt x="252" y="345"/>
                  </a:lnTo>
                  <a:lnTo>
                    <a:pt x="257" y="342"/>
                  </a:lnTo>
                  <a:lnTo>
                    <a:pt x="264" y="338"/>
                  </a:lnTo>
                  <a:lnTo>
                    <a:pt x="268" y="333"/>
                  </a:lnTo>
                  <a:lnTo>
                    <a:pt x="271" y="329"/>
                  </a:lnTo>
                  <a:lnTo>
                    <a:pt x="275" y="324"/>
                  </a:lnTo>
                  <a:lnTo>
                    <a:pt x="278" y="317"/>
                  </a:lnTo>
                  <a:lnTo>
                    <a:pt x="282" y="310"/>
                  </a:lnTo>
                  <a:lnTo>
                    <a:pt x="285" y="305"/>
                  </a:lnTo>
                  <a:lnTo>
                    <a:pt x="289" y="301"/>
                  </a:lnTo>
                  <a:lnTo>
                    <a:pt x="292" y="296"/>
                  </a:lnTo>
                  <a:lnTo>
                    <a:pt x="296" y="292"/>
                  </a:lnTo>
                  <a:lnTo>
                    <a:pt x="301" y="285"/>
                  </a:lnTo>
                  <a:lnTo>
                    <a:pt x="308" y="278"/>
                  </a:lnTo>
                  <a:lnTo>
                    <a:pt x="310" y="278"/>
                  </a:lnTo>
                  <a:lnTo>
                    <a:pt x="312" y="278"/>
                  </a:lnTo>
                  <a:lnTo>
                    <a:pt x="317" y="278"/>
                  </a:lnTo>
                  <a:lnTo>
                    <a:pt x="322" y="278"/>
                  </a:lnTo>
                  <a:lnTo>
                    <a:pt x="326" y="280"/>
                  </a:lnTo>
                  <a:lnTo>
                    <a:pt x="331" y="282"/>
                  </a:lnTo>
                  <a:lnTo>
                    <a:pt x="333" y="285"/>
                  </a:lnTo>
                  <a:lnTo>
                    <a:pt x="336" y="292"/>
                  </a:lnTo>
                  <a:lnTo>
                    <a:pt x="338" y="294"/>
                  </a:lnTo>
                  <a:lnTo>
                    <a:pt x="338" y="298"/>
                  </a:lnTo>
                  <a:lnTo>
                    <a:pt x="338" y="303"/>
                  </a:lnTo>
                  <a:lnTo>
                    <a:pt x="336" y="308"/>
                  </a:lnTo>
                  <a:lnTo>
                    <a:pt x="333" y="312"/>
                  </a:lnTo>
                  <a:lnTo>
                    <a:pt x="333" y="317"/>
                  </a:lnTo>
                  <a:lnTo>
                    <a:pt x="333" y="324"/>
                  </a:lnTo>
                  <a:lnTo>
                    <a:pt x="336" y="329"/>
                  </a:lnTo>
                  <a:lnTo>
                    <a:pt x="340" y="331"/>
                  </a:lnTo>
                  <a:lnTo>
                    <a:pt x="345" y="331"/>
                  </a:lnTo>
                  <a:lnTo>
                    <a:pt x="349" y="333"/>
                  </a:lnTo>
                  <a:lnTo>
                    <a:pt x="354" y="336"/>
                  </a:lnTo>
                  <a:lnTo>
                    <a:pt x="359" y="338"/>
                  </a:lnTo>
                  <a:lnTo>
                    <a:pt x="366" y="338"/>
                  </a:lnTo>
                  <a:lnTo>
                    <a:pt x="373" y="336"/>
                  </a:lnTo>
                  <a:lnTo>
                    <a:pt x="380" y="329"/>
                  </a:lnTo>
                  <a:lnTo>
                    <a:pt x="382" y="324"/>
                  </a:lnTo>
                  <a:lnTo>
                    <a:pt x="384" y="317"/>
                  </a:lnTo>
                  <a:lnTo>
                    <a:pt x="387" y="308"/>
                  </a:lnTo>
                  <a:lnTo>
                    <a:pt x="389" y="298"/>
                  </a:lnTo>
                  <a:lnTo>
                    <a:pt x="393" y="292"/>
                  </a:lnTo>
                  <a:lnTo>
                    <a:pt x="398" y="285"/>
                  </a:lnTo>
                  <a:lnTo>
                    <a:pt x="403" y="280"/>
                  </a:lnTo>
                  <a:lnTo>
                    <a:pt x="410" y="280"/>
                  </a:lnTo>
                  <a:lnTo>
                    <a:pt x="412" y="273"/>
                  </a:lnTo>
                  <a:lnTo>
                    <a:pt x="412" y="264"/>
                  </a:lnTo>
                  <a:lnTo>
                    <a:pt x="414" y="257"/>
                  </a:lnTo>
                  <a:lnTo>
                    <a:pt x="414" y="250"/>
                  </a:lnTo>
                  <a:lnTo>
                    <a:pt x="414" y="243"/>
                  </a:lnTo>
                  <a:lnTo>
                    <a:pt x="417" y="236"/>
                  </a:lnTo>
                  <a:lnTo>
                    <a:pt x="419" y="229"/>
                  </a:lnTo>
                  <a:lnTo>
                    <a:pt x="424" y="224"/>
                  </a:lnTo>
                  <a:lnTo>
                    <a:pt x="426" y="224"/>
                  </a:lnTo>
                  <a:lnTo>
                    <a:pt x="430" y="222"/>
                  </a:lnTo>
                  <a:lnTo>
                    <a:pt x="433" y="222"/>
                  </a:lnTo>
                  <a:lnTo>
                    <a:pt x="437" y="222"/>
                  </a:lnTo>
                  <a:lnTo>
                    <a:pt x="440" y="220"/>
                  </a:lnTo>
                  <a:lnTo>
                    <a:pt x="444" y="220"/>
                  </a:lnTo>
                  <a:lnTo>
                    <a:pt x="447" y="220"/>
                  </a:lnTo>
                  <a:lnTo>
                    <a:pt x="451" y="220"/>
                  </a:lnTo>
                  <a:close/>
                </a:path>
              </a:pathLst>
            </a:custGeom>
            <a:solidFill>
              <a:srgbClr val="784512"/>
            </a:solidFill>
            <a:ln w="9525">
              <a:noFill/>
              <a:round/>
            </a:ln>
          </p:spPr>
          <p:txBody>
            <a:bodyPr/>
            <a:lstStyle/>
            <a:p>
              <a:endParaRPr lang="en-US"/>
            </a:p>
          </p:txBody>
        </p:sp>
        <p:sp>
          <p:nvSpPr>
            <p:cNvPr id="508059" name="Freeform 155"/>
            <p:cNvSpPr/>
            <p:nvPr/>
          </p:nvSpPr>
          <p:spPr bwMode="auto">
            <a:xfrm>
              <a:off x="1347" y="686"/>
              <a:ext cx="521" cy="398"/>
            </a:xfrm>
            <a:custGeom>
              <a:avLst/>
              <a:gdLst/>
              <a:ahLst/>
              <a:cxnLst>
                <a:cxn ang="0">
                  <a:pos x="472" y="220"/>
                </a:cxn>
                <a:cxn ang="0">
                  <a:pos x="505" y="213"/>
                </a:cxn>
                <a:cxn ang="0">
                  <a:pos x="521" y="178"/>
                </a:cxn>
                <a:cxn ang="0">
                  <a:pos x="511" y="185"/>
                </a:cxn>
                <a:cxn ang="0">
                  <a:pos x="505" y="187"/>
                </a:cxn>
                <a:cxn ang="0">
                  <a:pos x="498" y="176"/>
                </a:cxn>
                <a:cxn ang="0">
                  <a:pos x="505" y="164"/>
                </a:cxn>
                <a:cxn ang="0">
                  <a:pos x="514" y="153"/>
                </a:cxn>
                <a:cxn ang="0">
                  <a:pos x="514" y="127"/>
                </a:cxn>
                <a:cxn ang="0">
                  <a:pos x="498" y="97"/>
                </a:cxn>
                <a:cxn ang="0">
                  <a:pos x="479" y="72"/>
                </a:cxn>
                <a:cxn ang="0">
                  <a:pos x="424" y="44"/>
                </a:cxn>
                <a:cxn ang="0">
                  <a:pos x="384" y="21"/>
                </a:cxn>
                <a:cxn ang="0">
                  <a:pos x="347" y="18"/>
                </a:cxn>
                <a:cxn ang="0">
                  <a:pos x="326" y="16"/>
                </a:cxn>
                <a:cxn ang="0">
                  <a:pos x="303" y="16"/>
                </a:cxn>
                <a:cxn ang="0">
                  <a:pos x="285" y="16"/>
                </a:cxn>
                <a:cxn ang="0">
                  <a:pos x="262" y="2"/>
                </a:cxn>
                <a:cxn ang="0">
                  <a:pos x="229" y="2"/>
                </a:cxn>
                <a:cxn ang="0">
                  <a:pos x="164" y="14"/>
                </a:cxn>
                <a:cxn ang="0">
                  <a:pos x="120" y="18"/>
                </a:cxn>
                <a:cxn ang="0">
                  <a:pos x="95" y="46"/>
                </a:cxn>
                <a:cxn ang="0">
                  <a:pos x="60" y="83"/>
                </a:cxn>
                <a:cxn ang="0">
                  <a:pos x="23" y="148"/>
                </a:cxn>
                <a:cxn ang="0">
                  <a:pos x="0" y="229"/>
                </a:cxn>
                <a:cxn ang="0">
                  <a:pos x="19" y="354"/>
                </a:cxn>
                <a:cxn ang="0">
                  <a:pos x="32" y="368"/>
                </a:cxn>
                <a:cxn ang="0">
                  <a:pos x="39" y="373"/>
                </a:cxn>
                <a:cxn ang="0">
                  <a:pos x="53" y="368"/>
                </a:cxn>
                <a:cxn ang="0">
                  <a:pos x="60" y="370"/>
                </a:cxn>
                <a:cxn ang="0">
                  <a:pos x="67" y="375"/>
                </a:cxn>
                <a:cxn ang="0">
                  <a:pos x="72" y="377"/>
                </a:cxn>
                <a:cxn ang="0">
                  <a:pos x="76" y="379"/>
                </a:cxn>
                <a:cxn ang="0">
                  <a:pos x="83" y="379"/>
                </a:cxn>
                <a:cxn ang="0">
                  <a:pos x="90" y="379"/>
                </a:cxn>
                <a:cxn ang="0">
                  <a:pos x="97" y="377"/>
                </a:cxn>
                <a:cxn ang="0">
                  <a:pos x="127" y="396"/>
                </a:cxn>
                <a:cxn ang="0">
                  <a:pos x="171" y="391"/>
                </a:cxn>
                <a:cxn ang="0">
                  <a:pos x="211" y="363"/>
                </a:cxn>
                <a:cxn ang="0">
                  <a:pos x="243" y="349"/>
                </a:cxn>
                <a:cxn ang="0">
                  <a:pos x="264" y="338"/>
                </a:cxn>
                <a:cxn ang="0">
                  <a:pos x="275" y="324"/>
                </a:cxn>
                <a:cxn ang="0">
                  <a:pos x="285" y="305"/>
                </a:cxn>
                <a:cxn ang="0">
                  <a:pos x="296" y="292"/>
                </a:cxn>
                <a:cxn ang="0">
                  <a:pos x="310" y="278"/>
                </a:cxn>
                <a:cxn ang="0">
                  <a:pos x="322" y="278"/>
                </a:cxn>
                <a:cxn ang="0">
                  <a:pos x="333" y="285"/>
                </a:cxn>
                <a:cxn ang="0">
                  <a:pos x="338" y="298"/>
                </a:cxn>
                <a:cxn ang="0">
                  <a:pos x="333" y="312"/>
                </a:cxn>
                <a:cxn ang="0">
                  <a:pos x="336" y="329"/>
                </a:cxn>
                <a:cxn ang="0">
                  <a:pos x="349" y="333"/>
                </a:cxn>
                <a:cxn ang="0">
                  <a:pos x="366" y="338"/>
                </a:cxn>
                <a:cxn ang="0">
                  <a:pos x="382" y="324"/>
                </a:cxn>
                <a:cxn ang="0">
                  <a:pos x="389" y="298"/>
                </a:cxn>
                <a:cxn ang="0">
                  <a:pos x="403" y="280"/>
                </a:cxn>
                <a:cxn ang="0">
                  <a:pos x="412" y="264"/>
                </a:cxn>
                <a:cxn ang="0">
                  <a:pos x="414" y="243"/>
                </a:cxn>
                <a:cxn ang="0">
                  <a:pos x="424" y="224"/>
                </a:cxn>
                <a:cxn ang="0">
                  <a:pos x="433" y="222"/>
                </a:cxn>
                <a:cxn ang="0">
                  <a:pos x="444" y="220"/>
                </a:cxn>
              </a:cxnLst>
              <a:rect l="0" t="0" r="r" b="b"/>
              <a:pathLst>
                <a:path w="521" h="398">
                  <a:moveTo>
                    <a:pt x="451" y="220"/>
                  </a:moveTo>
                  <a:lnTo>
                    <a:pt x="461" y="220"/>
                  </a:lnTo>
                  <a:lnTo>
                    <a:pt x="472" y="220"/>
                  </a:lnTo>
                  <a:lnTo>
                    <a:pt x="484" y="220"/>
                  </a:lnTo>
                  <a:lnTo>
                    <a:pt x="495" y="217"/>
                  </a:lnTo>
                  <a:lnTo>
                    <a:pt x="505" y="213"/>
                  </a:lnTo>
                  <a:lnTo>
                    <a:pt x="514" y="206"/>
                  </a:lnTo>
                  <a:lnTo>
                    <a:pt x="518" y="194"/>
                  </a:lnTo>
                  <a:lnTo>
                    <a:pt x="521" y="178"/>
                  </a:lnTo>
                  <a:lnTo>
                    <a:pt x="518" y="183"/>
                  </a:lnTo>
                  <a:lnTo>
                    <a:pt x="514" y="183"/>
                  </a:lnTo>
                  <a:lnTo>
                    <a:pt x="511" y="185"/>
                  </a:lnTo>
                  <a:lnTo>
                    <a:pt x="509" y="185"/>
                  </a:lnTo>
                  <a:lnTo>
                    <a:pt x="507" y="187"/>
                  </a:lnTo>
                  <a:lnTo>
                    <a:pt x="505" y="187"/>
                  </a:lnTo>
                  <a:lnTo>
                    <a:pt x="502" y="185"/>
                  </a:lnTo>
                  <a:lnTo>
                    <a:pt x="500" y="185"/>
                  </a:lnTo>
                  <a:lnTo>
                    <a:pt x="498" y="176"/>
                  </a:lnTo>
                  <a:lnTo>
                    <a:pt x="498" y="171"/>
                  </a:lnTo>
                  <a:lnTo>
                    <a:pt x="500" y="167"/>
                  </a:lnTo>
                  <a:lnTo>
                    <a:pt x="505" y="164"/>
                  </a:lnTo>
                  <a:lnTo>
                    <a:pt x="507" y="160"/>
                  </a:lnTo>
                  <a:lnTo>
                    <a:pt x="511" y="157"/>
                  </a:lnTo>
                  <a:lnTo>
                    <a:pt x="514" y="153"/>
                  </a:lnTo>
                  <a:lnTo>
                    <a:pt x="516" y="146"/>
                  </a:lnTo>
                  <a:lnTo>
                    <a:pt x="516" y="132"/>
                  </a:lnTo>
                  <a:lnTo>
                    <a:pt x="514" y="127"/>
                  </a:lnTo>
                  <a:lnTo>
                    <a:pt x="509" y="118"/>
                  </a:lnTo>
                  <a:lnTo>
                    <a:pt x="505" y="109"/>
                  </a:lnTo>
                  <a:lnTo>
                    <a:pt x="498" y="97"/>
                  </a:lnTo>
                  <a:lnTo>
                    <a:pt x="491" y="88"/>
                  </a:lnTo>
                  <a:lnTo>
                    <a:pt x="486" y="79"/>
                  </a:lnTo>
                  <a:lnTo>
                    <a:pt x="479" y="72"/>
                  </a:lnTo>
                  <a:lnTo>
                    <a:pt x="477" y="67"/>
                  </a:lnTo>
                  <a:lnTo>
                    <a:pt x="435" y="62"/>
                  </a:lnTo>
                  <a:lnTo>
                    <a:pt x="424" y="44"/>
                  </a:lnTo>
                  <a:lnTo>
                    <a:pt x="412" y="32"/>
                  </a:lnTo>
                  <a:lnTo>
                    <a:pt x="398" y="25"/>
                  </a:lnTo>
                  <a:lnTo>
                    <a:pt x="384" y="21"/>
                  </a:lnTo>
                  <a:lnTo>
                    <a:pt x="373" y="21"/>
                  </a:lnTo>
                  <a:lnTo>
                    <a:pt x="359" y="18"/>
                  </a:lnTo>
                  <a:lnTo>
                    <a:pt x="347" y="18"/>
                  </a:lnTo>
                  <a:lnTo>
                    <a:pt x="336" y="16"/>
                  </a:lnTo>
                  <a:lnTo>
                    <a:pt x="333" y="16"/>
                  </a:lnTo>
                  <a:lnTo>
                    <a:pt x="326" y="16"/>
                  </a:lnTo>
                  <a:lnTo>
                    <a:pt x="319" y="16"/>
                  </a:lnTo>
                  <a:lnTo>
                    <a:pt x="310" y="16"/>
                  </a:lnTo>
                  <a:lnTo>
                    <a:pt x="303" y="16"/>
                  </a:lnTo>
                  <a:lnTo>
                    <a:pt x="294" y="16"/>
                  </a:lnTo>
                  <a:lnTo>
                    <a:pt x="289" y="16"/>
                  </a:lnTo>
                  <a:lnTo>
                    <a:pt x="285" y="16"/>
                  </a:lnTo>
                  <a:lnTo>
                    <a:pt x="278" y="11"/>
                  </a:lnTo>
                  <a:lnTo>
                    <a:pt x="271" y="7"/>
                  </a:lnTo>
                  <a:lnTo>
                    <a:pt x="262" y="2"/>
                  </a:lnTo>
                  <a:lnTo>
                    <a:pt x="252" y="0"/>
                  </a:lnTo>
                  <a:lnTo>
                    <a:pt x="243" y="0"/>
                  </a:lnTo>
                  <a:lnTo>
                    <a:pt x="229" y="2"/>
                  </a:lnTo>
                  <a:lnTo>
                    <a:pt x="213" y="7"/>
                  </a:lnTo>
                  <a:lnTo>
                    <a:pt x="192" y="18"/>
                  </a:lnTo>
                  <a:lnTo>
                    <a:pt x="164" y="14"/>
                  </a:lnTo>
                  <a:lnTo>
                    <a:pt x="144" y="14"/>
                  </a:lnTo>
                  <a:lnTo>
                    <a:pt x="130" y="16"/>
                  </a:lnTo>
                  <a:lnTo>
                    <a:pt x="120" y="18"/>
                  </a:lnTo>
                  <a:lnTo>
                    <a:pt x="111" y="25"/>
                  </a:lnTo>
                  <a:lnTo>
                    <a:pt x="104" y="35"/>
                  </a:lnTo>
                  <a:lnTo>
                    <a:pt x="95" y="46"/>
                  </a:lnTo>
                  <a:lnTo>
                    <a:pt x="83" y="62"/>
                  </a:lnTo>
                  <a:lnTo>
                    <a:pt x="72" y="69"/>
                  </a:lnTo>
                  <a:lnTo>
                    <a:pt x="60" y="83"/>
                  </a:lnTo>
                  <a:lnTo>
                    <a:pt x="49" y="102"/>
                  </a:lnTo>
                  <a:lnTo>
                    <a:pt x="35" y="125"/>
                  </a:lnTo>
                  <a:lnTo>
                    <a:pt x="23" y="148"/>
                  </a:lnTo>
                  <a:lnTo>
                    <a:pt x="14" y="176"/>
                  </a:lnTo>
                  <a:lnTo>
                    <a:pt x="7" y="201"/>
                  </a:lnTo>
                  <a:lnTo>
                    <a:pt x="0" y="229"/>
                  </a:lnTo>
                  <a:lnTo>
                    <a:pt x="2" y="303"/>
                  </a:lnTo>
                  <a:lnTo>
                    <a:pt x="12" y="317"/>
                  </a:lnTo>
                  <a:lnTo>
                    <a:pt x="19" y="354"/>
                  </a:lnTo>
                  <a:lnTo>
                    <a:pt x="28" y="363"/>
                  </a:lnTo>
                  <a:lnTo>
                    <a:pt x="30" y="366"/>
                  </a:lnTo>
                  <a:lnTo>
                    <a:pt x="32" y="368"/>
                  </a:lnTo>
                  <a:lnTo>
                    <a:pt x="35" y="370"/>
                  </a:lnTo>
                  <a:lnTo>
                    <a:pt x="37" y="370"/>
                  </a:lnTo>
                  <a:lnTo>
                    <a:pt x="39" y="373"/>
                  </a:lnTo>
                  <a:lnTo>
                    <a:pt x="42" y="373"/>
                  </a:lnTo>
                  <a:lnTo>
                    <a:pt x="44" y="375"/>
                  </a:lnTo>
                  <a:lnTo>
                    <a:pt x="53" y="368"/>
                  </a:lnTo>
                  <a:lnTo>
                    <a:pt x="56" y="368"/>
                  </a:lnTo>
                  <a:lnTo>
                    <a:pt x="58" y="370"/>
                  </a:lnTo>
                  <a:lnTo>
                    <a:pt x="60" y="370"/>
                  </a:lnTo>
                  <a:lnTo>
                    <a:pt x="65" y="373"/>
                  </a:lnTo>
                  <a:lnTo>
                    <a:pt x="67" y="373"/>
                  </a:lnTo>
                  <a:lnTo>
                    <a:pt x="67" y="375"/>
                  </a:lnTo>
                  <a:lnTo>
                    <a:pt x="69" y="375"/>
                  </a:lnTo>
                  <a:lnTo>
                    <a:pt x="72" y="375"/>
                  </a:lnTo>
                  <a:lnTo>
                    <a:pt x="72" y="377"/>
                  </a:lnTo>
                  <a:lnTo>
                    <a:pt x="74" y="377"/>
                  </a:lnTo>
                  <a:lnTo>
                    <a:pt x="76" y="377"/>
                  </a:lnTo>
                  <a:lnTo>
                    <a:pt x="76" y="379"/>
                  </a:lnTo>
                  <a:lnTo>
                    <a:pt x="79" y="379"/>
                  </a:lnTo>
                  <a:lnTo>
                    <a:pt x="81" y="379"/>
                  </a:lnTo>
                  <a:lnTo>
                    <a:pt x="83" y="379"/>
                  </a:lnTo>
                  <a:lnTo>
                    <a:pt x="86" y="379"/>
                  </a:lnTo>
                  <a:lnTo>
                    <a:pt x="88" y="379"/>
                  </a:lnTo>
                  <a:lnTo>
                    <a:pt x="90" y="379"/>
                  </a:lnTo>
                  <a:lnTo>
                    <a:pt x="93" y="377"/>
                  </a:lnTo>
                  <a:lnTo>
                    <a:pt x="95" y="377"/>
                  </a:lnTo>
                  <a:lnTo>
                    <a:pt x="97" y="377"/>
                  </a:lnTo>
                  <a:lnTo>
                    <a:pt x="100" y="375"/>
                  </a:lnTo>
                  <a:lnTo>
                    <a:pt x="111" y="389"/>
                  </a:lnTo>
                  <a:lnTo>
                    <a:pt x="127" y="396"/>
                  </a:lnTo>
                  <a:lnTo>
                    <a:pt x="144" y="398"/>
                  </a:lnTo>
                  <a:lnTo>
                    <a:pt x="157" y="396"/>
                  </a:lnTo>
                  <a:lnTo>
                    <a:pt x="171" y="391"/>
                  </a:lnTo>
                  <a:lnTo>
                    <a:pt x="185" y="384"/>
                  </a:lnTo>
                  <a:lnTo>
                    <a:pt x="199" y="373"/>
                  </a:lnTo>
                  <a:lnTo>
                    <a:pt x="211" y="363"/>
                  </a:lnTo>
                  <a:lnTo>
                    <a:pt x="225" y="349"/>
                  </a:lnTo>
                  <a:lnTo>
                    <a:pt x="234" y="349"/>
                  </a:lnTo>
                  <a:lnTo>
                    <a:pt x="243" y="349"/>
                  </a:lnTo>
                  <a:lnTo>
                    <a:pt x="252" y="345"/>
                  </a:lnTo>
                  <a:lnTo>
                    <a:pt x="257" y="342"/>
                  </a:lnTo>
                  <a:lnTo>
                    <a:pt x="264" y="338"/>
                  </a:lnTo>
                  <a:lnTo>
                    <a:pt x="268" y="333"/>
                  </a:lnTo>
                  <a:lnTo>
                    <a:pt x="271" y="329"/>
                  </a:lnTo>
                  <a:lnTo>
                    <a:pt x="275" y="324"/>
                  </a:lnTo>
                  <a:lnTo>
                    <a:pt x="278" y="317"/>
                  </a:lnTo>
                  <a:lnTo>
                    <a:pt x="282" y="310"/>
                  </a:lnTo>
                  <a:lnTo>
                    <a:pt x="285" y="305"/>
                  </a:lnTo>
                  <a:lnTo>
                    <a:pt x="289" y="301"/>
                  </a:lnTo>
                  <a:lnTo>
                    <a:pt x="292" y="296"/>
                  </a:lnTo>
                  <a:lnTo>
                    <a:pt x="296" y="292"/>
                  </a:lnTo>
                  <a:lnTo>
                    <a:pt x="301" y="285"/>
                  </a:lnTo>
                  <a:lnTo>
                    <a:pt x="308" y="278"/>
                  </a:lnTo>
                  <a:lnTo>
                    <a:pt x="310" y="278"/>
                  </a:lnTo>
                  <a:lnTo>
                    <a:pt x="312" y="278"/>
                  </a:lnTo>
                  <a:lnTo>
                    <a:pt x="317" y="278"/>
                  </a:lnTo>
                  <a:lnTo>
                    <a:pt x="322" y="278"/>
                  </a:lnTo>
                  <a:lnTo>
                    <a:pt x="326" y="280"/>
                  </a:lnTo>
                  <a:lnTo>
                    <a:pt x="331" y="282"/>
                  </a:lnTo>
                  <a:lnTo>
                    <a:pt x="333" y="285"/>
                  </a:lnTo>
                  <a:lnTo>
                    <a:pt x="336" y="292"/>
                  </a:lnTo>
                  <a:lnTo>
                    <a:pt x="338" y="294"/>
                  </a:lnTo>
                  <a:lnTo>
                    <a:pt x="338" y="298"/>
                  </a:lnTo>
                  <a:lnTo>
                    <a:pt x="338" y="303"/>
                  </a:lnTo>
                  <a:lnTo>
                    <a:pt x="336" y="308"/>
                  </a:lnTo>
                  <a:lnTo>
                    <a:pt x="333" y="312"/>
                  </a:lnTo>
                  <a:lnTo>
                    <a:pt x="333" y="317"/>
                  </a:lnTo>
                  <a:lnTo>
                    <a:pt x="333" y="324"/>
                  </a:lnTo>
                  <a:lnTo>
                    <a:pt x="336" y="329"/>
                  </a:lnTo>
                  <a:lnTo>
                    <a:pt x="340" y="331"/>
                  </a:lnTo>
                  <a:lnTo>
                    <a:pt x="345" y="331"/>
                  </a:lnTo>
                  <a:lnTo>
                    <a:pt x="349" y="333"/>
                  </a:lnTo>
                  <a:lnTo>
                    <a:pt x="354" y="336"/>
                  </a:lnTo>
                  <a:lnTo>
                    <a:pt x="359" y="338"/>
                  </a:lnTo>
                  <a:lnTo>
                    <a:pt x="366" y="338"/>
                  </a:lnTo>
                  <a:lnTo>
                    <a:pt x="373" y="336"/>
                  </a:lnTo>
                  <a:lnTo>
                    <a:pt x="380" y="329"/>
                  </a:lnTo>
                  <a:lnTo>
                    <a:pt x="382" y="324"/>
                  </a:lnTo>
                  <a:lnTo>
                    <a:pt x="384" y="317"/>
                  </a:lnTo>
                  <a:lnTo>
                    <a:pt x="387" y="308"/>
                  </a:lnTo>
                  <a:lnTo>
                    <a:pt x="389" y="298"/>
                  </a:lnTo>
                  <a:lnTo>
                    <a:pt x="393" y="292"/>
                  </a:lnTo>
                  <a:lnTo>
                    <a:pt x="398" y="285"/>
                  </a:lnTo>
                  <a:lnTo>
                    <a:pt x="403" y="280"/>
                  </a:lnTo>
                  <a:lnTo>
                    <a:pt x="410" y="280"/>
                  </a:lnTo>
                  <a:lnTo>
                    <a:pt x="412" y="273"/>
                  </a:lnTo>
                  <a:lnTo>
                    <a:pt x="412" y="264"/>
                  </a:lnTo>
                  <a:lnTo>
                    <a:pt x="414" y="257"/>
                  </a:lnTo>
                  <a:lnTo>
                    <a:pt x="414" y="250"/>
                  </a:lnTo>
                  <a:lnTo>
                    <a:pt x="414" y="243"/>
                  </a:lnTo>
                  <a:lnTo>
                    <a:pt x="417" y="236"/>
                  </a:lnTo>
                  <a:lnTo>
                    <a:pt x="419" y="229"/>
                  </a:lnTo>
                  <a:lnTo>
                    <a:pt x="424" y="224"/>
                  </a:lnTo>
                  <a:lnTo>
                    <a:pt x="426" y="224"/>
                  </a:lnTo>
                  <a:lnTo>
                    <a:pt x="430" y="222"/>
                  </a:lnTo>
                  <a:lnTo>
                    <a:pt x="433" y="222"/>
                  </a:lnTo>
                  <a:lnTo>
                    <a:pt x="437" y="222"/>
                  </a:lnTo>
                  <a:lnTo>
                    <a:pt x="440" y="220"/>
                  </a:lnTo>
                  <a:lnTo>
                    <a:pt x="444" y="220"/>
                  </a:lnTo>
                  <a:lnTo>
                    <a:pt x="447" y="220"/>
                  </a:lnTo>
                  <a:lnTo>
                    <a:pt x="451" y="220"/>
                  </a:lnTo>
                </a:path>
              </a:pathLst>
            </a:custGeom>
            <a:noFill/>
            <a:ln w="0">
              <a:solidFill>
                <a:srgbClr val="000000"/>
              </a:solidFill>
              <a:prstDash val="solid"/>
              <a:round/>
            </a:ln>
          </p:spPr>
          <p:txBody>
            <a:bodyPr/>
            <a:lstStyle/>
            <a:p>
              <a:endParaRPr lang="en-US"/>
            </a:p>
          </p:txBody>
        </p:sp>
        <p:sp>
          <p:nvSpPr>
            <p:cNvPr id="508060" name="Freeform 156"/>
            <p:cNvSpPr>
              <a:spLocks noEditPoints="1"/>
            </p:cNvSpPr>
            <p:nvPr/>
          </p:nvSpPr>
          <p:spPr bwMode="auto">
            <a:xfrm>
              <a:off x="1574" y="973"/>
              <a:ext cx="99" cy="238"/>
            </a:xfrm>
            <a:custGeom>
              <a:avLst/>
              <a:gdLst/>
              <a:ahLst/>
              <a:cxnLst>
                <a:cxn ang="0">
                  <a:pos x="65" y="37"/>
                </a:cxn>
                <a:cxn ang="0">
                  <a:pos x="72" y="11"/>
                </a:cxn>
                <a:cxn ang="0">
                  <a:pos x="81" y="0"/>
                </a:cxn>
                <a:cxn ang="0">
                  <a:pos x="90" y="5"/>
                </a:cxn>
                <a:cxn ang="0">
                  <a:pos x="95" y="9"/>
                </a:cxn>
                <a:cxn ang="0">
                  <a:pos x="99" y="18"/>
                </a:cxn>
                <a:cxn ang="0">
                  <a:pos x="95" y="25"/>
                </a:cxn>
                <a:cxn ang="0">
                  <a:pos x="88" y="32"/>
                </a:cxn>
                <a:cxn ang="0">
                  <a:pos x="88" y="39"/>
                </a:cxn>
                <a:cxn ang="0">
                  <a:pos x="90" y="42"/>
                </a:cxn>
                <a:cxn ang="0">
                  <a:pos x="92" y="46"/>
                </a:cxn>
                <a:cxn ang="0">
                  <a:pos x="90" y="51"/>
                </a:cxn>
                <a:cxn ang="0">
                  <a:pos x="90" y="55"/>
                </a:cxn>
                <a:cxn ang="0">
                  <a:pos x="90" y="60"/>
                </a:cxn>
                <a:cxn ang="0">
                  <a:pos x="83" y="67"/>
                </a:cxn>
                <a:cxn ang="0">
                  <a:pos x="76" y="76"/>
                </a:cxn>
                <a:cxn ang="0">
                  <a:pos x="72" y="72"/>
                </a:cxn>
                <a:cxn ang="0">
                  <a:pos x="69" y="60"/>
                </a:cxn>
                <a:cxn ang="0">
                  <a:pos x="74" y="49"/>
                </a:cxn>
                <a:cxn ang="0">
                  <a:pos x="79" y="44"/>
                </a:cxn>
                <a:cxn ang="0">
                  <a:pos x="81" y="37"/>
                </a:cxn>
                <a:cxn ang="0">
                  <a:pos x="85" y="32"/>
                </a:cxn>
                <a:cxn ang="0">
                  <a:pos x="88" y="21"/>
                </a:cxn>
                <a:cxn ang="0">
                  <a:pos x="90" y="11"/>
                </a:cxn>
                <a:cxn ang="0">
                  <a:pos x="88" y="7"/>
                </a:cxn>
                <a:cxn ang="0">
                  <a:pos x="85" y="7"/>
                </a:cxn>
                <a:cxn ang="0">
                  <a:pos x="81" y="5"/>
                </a:cxn>
                <a:cxn ang="0">
                  <a:pos x="76" y="9"/>
                </a:cxn>
                <a:cxn ang="0">
                  <a:pos x="74" y="21"/>
                </a:cxn>
                <a:cxn ang="0">
                  <a:pos x="72" y="30"/>
                </a:cxn>
                <a:cxn ang="0">
                  <a:pos x="67" y="39"/>
                </a:cxn>
                <a:cxn ang="0">
                  <a:pos x="65" y="51"/>
                </a:cxn>
                <a:cxn ang="0">
                  <a:pos x="7" y="224"/>
                </a:cxn>
                <a:cxn ang="0">
                  <a:pos x="28" y="192"/>
                </a:cxn>
                <a:cxn ang="0">
                  <a:pos x="48" y="143"/>
                </a:cxn>
                <a:cxn ang="0">
                  <a:pos x="48" y="111"/>
                </a:cxn>
                <a:cxn ang="0">
                  <a:pos x="37" y="104"/>
                </a:cxn>
                <a:cxn ang="0">
                  <a:pos x="28" y="97"/>
                </a:cxn>
                <a:cxn ang="0">
                  <a:pos x="25" y="86"/>
                </a:cxn>
                <a:cxn ang="0">
                  <a:pos x="21" y="76"/>
                </a:cxn>
                <a:cxn ang="0">
                  <a:pos x="23" y="67"/>
                </a:cxn>
                <a:cxn ang="0">
                  <a:pos x="32" y="60"/>
                </a:cxn>
                <a:cxn ang="0">
                  <a:pos x="44" y="46"/>
                </a:cxn>
                <a:cxn ang="0">
                  <a:pos x="51" y="30"/>
                </a:cxn>
                <a:cxn ang="0">
                  <a:pos x="58" y="21"/>
                </a:cxn>
                <a:cxn ang="0">
                  <a:pos x="62" y="14"/>
                </a:cxn>
                <a:cxn ang="0">
                  <a:pos x="58" y="28"/>
                </a:cxn>
                <a:cxn ang="0">
                  <a:pos x="55" y="42"/>
                </a:cxn>
                <a:cxn ang="0">
                  <a:pos x="53" y="55"/>
                </a:cxn>
                <a:cxn ang="0">
                  <a:pos x="55" y="74"/>
                </a:cxn>
                <a:cxn ang="0">
                  <a:pos x="58" y="88"/>
                </a:cxn>
                <a:cxn ang="0">
                  <a:pos x="67" y="99"/>
                </a:cxn>
                <a:cxn ang="0">
                  <a:pos x="74" y="106"/>
                </a:cxn>
                <a:cxn ang="0">
                  <a:pos x="81" y="106"/>
                </a:cxn>
                <a:cxn ang="0">
                  <a:pos x="76" y="146"/>
                </a:cxn>
                <a:cxn ang="0">
                  <a:pos x="79" y="167"/>
                </a:cxn>
                <a:cxn ang="0">
                  <a:pos x="85" y="187"/>
                </a:cxn>
                <a:cxn ang="0">
                  <a:pos x="90" y="211"/>
                </a:cxn>
                <a:cxn ang="0">
                  <a:pos x="85" y="229"/>
                </a:cxn>
                <a:cxn ang="0">
                  <a:pos x="62" y="238"/>
                </a:cxn>
                <a:cxn ang="0">
                  <a:pos x="30" y="234"/>
                </a:cxn>
                <a:cxn ang="0">
                  <a:pos x="0" y="238"/>
                </a:cxn>
              </a:cxnLst>
              <a:rect l="0" t="0" r="r" b="b"/>
              <a:pathLst>
                <a:path w="99" h="238">
                  <a:moveTo>
                    <a:pt x="62" y="55"/>
                  </a:moveTo>
                  <a:lnTo>
                    <a:pt x="65" y="46"/>
                  </a:lnTo>
                  <a:lnTo>
                    <a:pt x="65" y="37"/>
                  </a:lnTo>
                  <a:lnTo>
                    <a:pt x="67" y="28"/>
                  </a:lnTo>
                  <a:lnTo>
                    <a:pt x="69" y="21"/>
                  </a:lnTo>
                  <a:lnTo>
                    <a:pt x="72" y="11"/>
                  </a:lnTo>
                  <a:lnTo>
                    <a:pt x="76" y="7"/>
                  </a:lnTo>
                  <a:lnTo>
                    <a:pt x="79" y="2"/>
                  </a:lnTo>
                  <a:lnTo>
                    <a:pt x="81" y="0"/>
                  </a:lnTo>
                  <a:lnTo>
                    <a:pt x="85" y="2"/>
                  </a:lnTo>
                  <a:lnTo>
                    <a:pt x="88" y="5"/>
                  </a:lnTo>
                  <a:lnTo>
                    <a:pt x="90" y="5"/>
                  </a:lnTo>
                  <a:lnTo>
                    <a:pt x="92" y="5"/>
                  </a:lnTo>
                  <a:lnTo>
                    <a:pt x="95" y="7"/>
                  </a:lnTo>
                  <a:lnTo>
                    <a:pt x="95" y="9"/>
                  </a:lnTo>
                  <a:lnTo>
                    <a:pt x="97" y="11"/>
                  </a:lnTo>
                  <a:lnTo>
                    <a:pt x="99" y="16"/>
                  </a:lnTo>
                  <a:lnTo>
                    <a:pt x="99" y="18"/>
                  </a:lnTo>
                  <a:lnTo>
                    <a:pt x="97" y="21"/>
                  </a:lnTo>
                  <a:lnTo>
                    <a:pt x="95" y="23"/>
                  </a:lnTo>
                  <a:lnTo>
                    <a:pt x="95" y="25"/>
                  </a:lnTo>
                  <a:lnTo>
                    <a:pt x="92" y="28"/>
                  </a:lnTo>
                  <a:lnTo>
                    <a:pt x="90" y="30"/>
                  </a:lnTo>
                  <a:lnTo>
                    <a:pt x="88" y="32"/>
                  </a:lnTo>
                  <a:lnTo>
                    <a:pt x="85" y="37"/>
                  </a:lnTo>
                  <a:lnTo>
                    <a:pt x="88" y="37"/>
                  </a:lnTo>
                  <a:lnTo>
                    <a:pt x="88" y="39"/>
                  </a:lnTo>
                  <a:lnTo>
                    <a:pt x="88" y="39"/>
                  </a:lnTo>
                  <a:lnTo>
                    <a:pt x="90" y="42"/>
                  </a:lnTo>
                  <a:lnTo>
                    <a:pt x="90" y="42"/>
                  </a:lnTo>
                  <a:lnTo>
                    <a:pt x="90" y="44"/>
                  </a:lnTo>
                  <a:lnTo>
                    <a:pt x="92" y="44"/>
                  </a:lnTo>
                  <a:lnTo>
                    <a:pt x="92" y="46"/>
                  </a:lnTo>
                  <a:lnTo>
                    <a:pt x="92" y="46"/>
                  </a:lnTo>
                  <a:lnTo>
                    <a:pt x="92" y="49"/>
                  </a:lnTo>
                  <a:lnTo>
                    <a:pt x="90" y="51"/>
                  </a:lnTo>
                  <a:lnTo>
                    <a:pt x="90" y="53"/>
                  </a:lnTo>
                  <a:lnTo>
                    <a:pt x="90" y="55"/>
                  </a:lnTo>
                  <a:lnTo>
                    <a:pt x="90" y="55"/>
                  </a:lnTo>
                  <a:lnTo>
                    <a:pt x="92" y="58"/>
                  </a:lnTo>
                  <a:lnTo>
                    <a:pt x="92" y="58"/>
                  </a:lnTo>
                  <a:lnTo>
                    <a:pt x="90" y="60"/>
                  </a:lnTo>
                  <a:lnTo>
                    <a:pt x="88" y="62"/>
                  </a:lnTo>
                  <a:lnTo>
                    <a:pt x="85" y="65"/>
                  </a:lnTo>
                  <a:lnTo>
                    <a:pt x="83" y="67"/>
                  </a:lnTo>
                  <a:lnTo>
                    <a:pt x="81" y="69"/>
                  </a:lnTo>
                  <a:lnTo>
                    <a:pt x="79" y="72"/>
                  </a:lnTo>
                  <a:lnTo>
                    <a:pt x="76" y="76"/>
                  </a:lnTo>
                  <a:lnTo>
                    <a:pt x="74" y="81"/>
                  </a:lnTo>
                  <a:lnTo>
                    <a:pt x="74" y="76"/>
                  </a:lnTo>
                  <a:lnTo>
                    <a:pt x="72" y="72"/>
                  </a:lnTo>
                  <a:lnTo>
                    <a:pt x="72" y="67"/>
                  </a:lnTo>
                  <a:lnTo>
                    <a:pt x="69" y="62"/>
                  </a:lnTo>
                  <a:lnTo>
                    <a:pt x="69" y="60"/>
                  </a:lnTo>
                  <a:lnTo>
                    <a:pt x="72" y="55"/>
                  </a:lnTo>
                  <a:lnTo>
                    <a:pt x="72" y="53"/>
                  </a:lnTo>
                  <a:lnTo>
                    <a:pt x="74" y="49"/>
                  </a:lnTo>
                  <a:lnTo>
                    <a:pt x="76" y="46"/>
                  </a:lnTo>
                  <a:lnTo>
                    <a:pt x="76" y="44"/>
                  </a:lnTo>
                  <a:lnTo>
                    <a:pt x="79" y="44"/>
                  </a:lnTo>
                  <a:lnTo>
                    <a:pt x="79" y="42"/>
                  </a:lnTo>
                  <a:lnTo>
                    <a:pt x="81" y="39"/>
                  </a:lnTo>
                  <a:lnTo>
                    <a:pt x="81" y="37"/>
                  </a:lnTo>
                  <a:lnTo>
                    <a:pt x="83" y="37"/>
                  </a:lnTo>
                  <a:lnTo>
                    <a:pt x="83" y="35"/>
                  </a:lnTo>
                  <a:lnTo>
                    <a:pt x="85" y="32"/>
                  </a:lnTo>
                  <a:lnTo>
                    <a:pt x="85" y="28"/>
                  </a:lnTo>
                  <a:lnTo>
                    <a:pt x="85" y="25"/>
                  </a:lnTo>
                  <a:lnTo>
                    <a:pt x="88" y="21"/>
                  </a:lnTo>
                  <a:lnTo>
                    <a:pt x="88" y="18"/>
                  </a:lnTo>
                  <a:lnTo>
                    <a:pt x="88" y="16"/>
                  </a:lnTo>
                  <a:lnTo>
                    <a:pt x="90" y="11"/>
                  </a:lnTo>
                  <a:lnTo>
                    <a:pt x="90" y="9"/>
                  </a:lnTo>
                  <a:lnTo>
                    <a:pt x="90" y="7"/>
                  </a:lnTo>
                  <a:lnTo>
                    <a:pt x="88" y="7"/>
                  </a:lnTo>
                  <a:lnTo>
                    <a:pt x="88" y="7"/>
                  </a:lnTo>
                  <a:lnTo>
                    <a:pt x="85" y="7"/>
                  </a:lnTo>
                  <a:lnTo>
                    <a:pt x="85" y="7"/>
                  </a:lnTo>
                  <a:lnTo>
                    <a:pt x="83" y="5"/>
                  </a:lnTo>
                  <a:lnTo>
                    <a:pt x="83" y="5"/>
                  </a:lnTo>
                  <a:lnTo>
                    <a:pt x="81" y="5"/>
                  </a:lnTo>
                  <a:lnTo>
                    <a:pt x="79" y="5"/>
                  </a:lnTo>
                  <a:lnTo>
                    <a:pt x="76" y="7"/>
                  </a:lnTo>
                  <a:lnTo>
                    <a:pt x="76" y="9"/>
                  </a:lnTo>
                  <a:lnTo>
                    <a:pt x="76" y="14"/>
                  </a:lnTo>
                  <a:lnTo>
                    <a:pt x="74" y="16"/>
                  </a:lnTo>
                  <a:lnTo>
                    <a:pt x="74" y="21"/>
                  </a:lnTo>
                  <a:lnTo>
                    <a:pt x="74" y="25"/>
                  </a:lnTo>
                  <a:lnTo>
                    <a:pt x="74" y="30"/>
                  </a:lnTo>
                  <a:lnTo>
                    <a:pt x="72" y="30"/>
                  </a:lnTo>
                  <a:lnTo>
                    <a:pt x="69" y="32"/>
                  </a:lnTo>
                  <a:lnTo>
                    <a:pt x="67" y="35"/>
                  </a:lnTo>
                  <a:lnTo>
                    <a:pt x="67" y="39"/>
                  </a:lnTo>
                  <a:lnTo>
                    <a:pt x="67" y="44"/>
                  </a:lnTo>
                  <a:lnTo>
                    <a:pt x="65" y="46"/>
                  </a:lnTo>
                  <a:lnTo>
                    <a:pt x="65" y="51"/>
                  </a:lnTo>
                  <a:lnTo>
                    <a:pt x="62" y="55"/>
                  </a:lnTo>
                  <a:close/>
                  <a:moveTo>
                    <a:pt x="0" y="238"/>
                  </a:moveTo>
                  <a:lnTo>
                    <a:pt x="7" y="224"/>
                  </a:lnTo>
                  <a:lnTo>
                    <a:pt x="14" y="215"/>
                  </a:lnTo>
                  <a:lnTo>
                    <a:pt x="21" y="204"/>
                  </a:lnTo>
                  <a:lnTo>
                    <a:pt x="28" y="192"/>
                  </a:lnTo>
                  <a:lnTo>
                    <a:pt x="37" y="178"/>
                  </a:lnTo>
                  <a:lnTo>
                    <a:pt x="44" y="164"/>
                  </a:lnTo>
                  <a:lnTo>
                    <a:pt x="48" y="143"/>
                  </a:lnTo>
                  <a:lnTo>
                    <a:pt x="53" y="123"/>
                  </a:lnTo>
                  <a:lnTo>
                    <a:pt x="53" y="116"/>
                  </a:lnTo>
                  <a:lnTo>
                    <a:pt x="48" y="111"/>
                  </a:lnTo>
                  <a:lnTo>
                    <a:pt x="46" y="109"/>
                  </a:lnTo>
                  <a:lnTo>
                    <a:pt x="41" y="106"/>
                  </a:lnTo>
                  <a:lnTo>
                    <a:pt x="37" y="104"/>
                  </a:lnTo>
                  <a:lnTo>
                    <a:pt x="32" y="102"/>
                  </a:lnTo>
                  <a:lnTo>
                    <a:pt x="30" y="99"/>
                  </a:lnTo>
                  <a:lnTo>
                    <a:pt x="28" y="97"/>
                  </a:lnTo>
                  <a:lnTo>
                    <a:pt x="28" y="92"/>
                  </a:lnTo>
                  <a:lnTo>
                    <a:pt x="28" y="90"/>
                  </a:lnTo>
                  <a:lnTo>
                    <a:pt x="25" y="86"/>
                  </a:lnTo>
                  <a:lnTo>
                    <a:pt x="25" y="83"/>
                  </a:lnTo>
                  <a:lnTo>
                    <a:pt x="23" y="79"/>
                  </a:lnTo>
                  <a:lnTo>
                    <a:pt x="21" y="76"/>
                  </a:lnTo>
                  <a:lnTo>
                    <a:pt x="21" y="72"/>
                  </a:lnTo>
                  <a:lnTo>
                    <a:pt x="21" y="69"/>
                  </a:lnTo>
                  <a:lnTo>
                    <a:pt x="23" y="67"/>
                  </a:lnTo>
                  <a:lnTo>
                    <a:pt x="25" y="65"/>
                  </a:lnTo>
                  <a:lnTo>
                    <a:pt x="28" y="62"/>
                  </a:lnTo>
                  <a:lnTo>
                    <a:pt x="32" y="60"/>
                  </a:lnTo>
                  <a:lnTo>
                    <a:pt x="37" y="55"/>
                  </a:lnTo>
                  <a:lnTo>
                    <a:pt x="39" y="51"/>
                  </a:lnTo>
                  <a:lnTo>
                    <a:pt x="44" y="46"/>
                  </a:lnTo>
                  <a:lnTo>
                    <a:pt x="48" y="37"/>
                  </a:lnTo>
                  <a:lnTo>
                    <a:pt x="51" y="35"/>
                  </a:lnTo>
                  <a:lnTo>
                    <a:pt x="51" y="30"/>
                  </a:lnTo>
                  <a:lnTo>
                    <a:pt x="53" y="28"/>
                  </a:lnTo>
                  <a:lnTo>
                    <a:pt x="55" y="23"/>
                  </a:lnTo>
                  <a:lnTo>
                    <a:pt x="58" y="21"/>
                  </a:lnTo>
                  <a:lnTo>
                    <a:pt x="58" y="18"/>
                  </a:lnTo>
                  <a:lnTo>
                    <a:pt x="60" y="16"/>
                  </a:lnTo>
                  <a:lnTo>
                    <a:pt x="62" y="14"/>
                  </a:lnTo>
                  <a:lnTo>
                    <a:pt x="60" y="18"/>
                  </a:lnTo>
                  <a:lnTo>
                    <a:pt x="58" y="23"/>
                  </a:lnTo>
                  <a:lnTo>
                    <a:pt x="58" y="28"/>
                  </a:lnTo>
                  <a:lnTo>
                    <a:pt x="55" y="32"/>
                  </a:lnTo>
                  <a:lnTo>
                    <a:pt x="55" y="37"/>
                  </a:lnTo>
                  <a:lnTo>
                    <a:pt x="55" y="42"/>
                  </a:lnTo>
                  <a:lnTo>
                    <a:pt x="55" y="46"/>
                  </a:lnTo>
                  <a:lnTo>
                    <a:pt x="53" y="51"/>
                  </a:lnTo>
                  <a:lnTo>
                    <a:pt x="53" y="55"/>
                  </a:lnTo>
                  <a:lnTo>
                    <a:pt x="53" y="62"/>
                  </a:lnTo>
                  <a:lnTo>
                    <a:pt x="53" y="67"/>
                  </a:lnTo>
                  <a:lnTo>
                    <a:pt x="55" y="74"/>
                  </a:lnTo>
                  <a:lnTo>
                    <a:pt x="55" y="79"/>
                  </a:lnTo>
                  <a:lnTo>
                    <a:pt x="55" y="83"/>
                  </a:lnTo>
                  <a:lnTo>
                    <a:pt x="58" y="88"/>
                  </a:lnTo>
                  <a:lnTo>
                    <a:pt x="60" y="95"/>
                  </a:lnTo>
                  <a:lnTo>
                    <a:pt x="65" y="97"/>
                  </a:lnTo>
                  <a:lnTo>
                    <a:pt x="67" y="99"/>
                  </a:lnTo>
                  <a:lnTo>
                    <a:pt x="69" y="102"/>
                  </a:lnTo>
                  <a:lnTo>
                    <a:pt x="72" y="104"/>
                  </a:lnTo>
                  <a:lnTo>
                    <a:pt x="74" y="106"/>
                  </a:lnTo>
                  <a:lnTo>
                    <a:pt x="76" y="106"/>
                  </a:lnTo>
                  <a:lnTo>
                    <a:pt x="79" y="106"/>
                  </a:lnTo>
                  <a:lnTo>
                    <a:pt x="81" y="106"/>
                  </a:lnTo>
                  <a:lnTo>
                    <a:pt x="79" y="123"/>
                  </a:lnTo>
                  <a:lnTo>
                    <a:pt x="79" y="134"/>
                  </a:lnTo>
                  <a:lnTo>
                    <a:pt x="76" y="146"/>
                  </a:lnTo>
                  <a:lnTo>
                    <a:pt x="76" y="155"/>
                  </a:lnTo>
                  <a:lnTo>
                    <a:pt x="79" y="162"/>
                  </a:lnTo>
                  <a:lnTo>
                    <a:pt x="79" y="167"/>
                  </a:lnTo>
                  <a:lnTo>
                    <a:pt x="81" y="173"/>
                  </a:lnTo>
                  <a:lnTo>
                    <a:pt x="83" y="180"/>
                  </a:lnTo>
                  <a:lnTo>
                    <a:pt x="85" y="187"/>
                  </a:lnTo>
                  <a:lnTo>
                    <a:pt x="88" y="194"/>
                  </a:lnTo>
                  <a:lnTo>
                    <a:pt x="90" y="204"/>
                  </a:lnTo>
                  <a:lnTo>
                    <a:pt x="90" y="211"/>
                  </a:lnTo>
                  <a:lnTo>
                    <a:pt x="90" y="217"/>
                  </a:lnTo>
                  <a:lnTo>
                    <a:pt x="88" y="222"/>
                  </a:lnTo>
                  <a:lnTo>
                    <a:pt x="85" y="229"/>
                  </a:lnTo>
                  <a:lnTo>
                    <a:pt x="83" y="234"/>
                  </a:lnTo>
                  <a:lnTo>
                    <a:pt x="74" y="236"/>
                  </a:lnTo>
                  <a:lnTo>
                    <a:pt x="62" y="238"/>
                  </a:lnTo>
                  <a:lnTo>
                    <a:pt x="51" y="238"/>
                  </a:lnTo>
                  <a:lnTo>
                    <a:pt x="39" y="236"/>
                  </a:lnTo>
                  <a:lnTo>
                    <a:pt x="30" y="234"/>
                  </a:lnTo>
                  <a:lnTo>
                    <a:pt x="18" y="234"/>
                  </a:lnTo>
                  <a:lnTo>
                    <a:pt x="9" y="234"/>
                  </a:lnTo>
                  <a:lnTo>
                    <a:pt x="0" y="238"/>
                  </a:lnTo>
                  <a:close/>
                </a:path>
              </a:pathLst>
            </a:custGeom>
            <a:solidFill>
              <a:srgbClr val="CC875C"/>
            </a:solidFill>
            <a:ln w="9525">
              <a:noFill/>
              <a:round/>
            </a:ln>
          </p:spPr>
          <p:txBody>
            <a:bodyPr/>
            <a:lstStyle/>
            <a:p>
              <a:endParaRPr lang="en-US"/>
            </a:p>
          </p:txBody>
        </p:sp>
        <p:sp>
          <p:nvSpPr>
            <p:cNvPr id="508061" name="Freeform 157"/>
            <p:cNvSpPr>
              <a:spLocks noEditPoints="1"/>
            </p:cNvSpPr>
            <p:nvPr/>
          </p:nvSpPr>
          <p:spPr bwMode="auto">
            <a:xfrm>
              <a:off x="720" y="2288"/>
              <a:ext cx="1955" cy="557"/>
            </a:xfrm>
            <a:custGeom>
              <a:avLst/>
              <a:gdLst/>
              <a:ahLst/>
              <a:cxnLst>
                <a:cxn ang="0">
                  <a:pos x="93" y="416"/>
                </a:cxn>
                <a:cxn ang="0">
                  <a:pos x="442" y="347"/>
                </a:cxn>
                <a:cxn ang="0">
                  <a:pos x="447" y="546"/>
                </a:cxn>
                <a:cxn ang="0">
                  <a:pos x="204" y="516"/>
                </a:cxn>
                <a:cxn ang="0">
                  <a:pos x="208" y="189"/>
                </a:cxn>
                <a:cxn ang="0">
                  <a:pos x="0" y="379"/>
                </a:cxn>
                <a:cxn ang="0">
                  <a:pos x="208" y="189"/>
                </a:cxn>
                <a:cxn ang="0">
                  <a:pos x="1724" y="25"/>
                </a:cxn>
                <a:cxn ang="0">
                  <a:pos x="1724" y="34"/>
                </a:cxn>
                <a:cxn ang="0">
                  <a:pos x="1726" y="41"/>
                </a:cxn>
                <a:cxn ang="0">
                  <a:pos x="1731" y="48"/>
                </a:cxn>
                <a:cxn ang="0">
                  <a:pos x="1726" y="48"/>
                </a:cxn>
                <a:cxn ang="0">
                  <a:pos x="1715" y="44"/>
                </a:cxn>
                <a:cxn ang="0">
                  <a:pos x="1705" y="46"/>
                </a:cxn>
                <a:cxn ang="0">
                  <a:pos x="1694" y="53"/>
                </a:cxn>
                <a:cxn ang="0">
                  <a:pos x="1685" y="55"/>
                </a:cxn>
                <a:cxn ang="0">
                  <a:pos x="1675" y="53"/>
                </a:cxn>
                <a:cxn ang="0">
                  <a:pos x="1666" y="55"/>
                </a:cxn>
                <a:cxn ang="0">
                  <a:pos x="1657" y="62"/>
                </a:cxn>
                <a:cxn ang="0">
                  <a:pos x="1650" y="64"/>
                </a:cxn>
                <a:cxn ang="0">
                  <a:pos x="1641" y="64"/>
                </a:cxn>
                <a:cxn ang="0">
                  <a:pos x="1634" y="67"/>
                </a:cxn>
                <a:cxn ang="0">
                  <a:pos x="1627" y="71"/>
                </a:cxn>
                <a:cxn ang="0">
                  <a:pos x="1620" y="83"/>
                </a:cxn>
                <a:cxn ang="0">
                  <a:pos x="1622" y="111"/>
                </a:cxn>
                <a:cxn ang="0">
                  <a:pos x="1624" y="143"/>
                </a:cxn>
                <a:cxn ang="0">
                  <a:pos x="1627" y="171"/>
                </a:cxn>
                <a:cxn ang="0">
                  <a:pos x="1321" y="164"/>
                </a:cxn>
                <a:cxn ang="0">
                  <a:pos x="1321" y="9"/>
                </a:cxn>
                <a:cxn ang="0">
                  <a:pos x="1321" y="4"/>
                </a:cxn>
                <a:cxn ang="0">
                  <a:pos x="1324" y="0"/>
                </a:cxn>
                <a:cxn ang="0">
                  <a:pos x="1326" y="0"/>
                </a:cxn>
                <a:cxn ang="0">
                  <a:pos x="1722" y="16"/>
                </a:cxn>
                <a:cxn ang="0">
                  <a:pos x="1955" y="64"/>
                </a:cxn>
                <a:cxn ang="0">
                  <a:pos x="1939" y="71"/>
                </a:cxn>
                <a:cxn ang="0">
                  <a:pos x="1923" y="78"/>
                </a:cxn>
                <a:cxn ang="0">
                  <a:pos x="1909" y="85"/>
                </a:cxn>
                <a:cxn ang="0">
                  <a:pos x="1893" y="90"/>
                </a:cxn>
                <a:cxn ang="0">
                  <a:pos x="1886" y="92"/>
                </a:cxn>
                <a:cxn ang="0">
                  <a:pos x="1879" y="95"/>
                </a:cxn>
                <a:cxn ang="0">
                  <a:pos x="1874" y="97"/>
                </a:cxn>
                <a:cxn ang="0">
                  <a:pos x="1870" y="101"/>
                </a:cxn>
                <a:cxn ang="0">
                  <a:pos x="1860" y="85"/>
                </a:cxn>
                <a:cxn ang="0">
                  <a:pos x="1853" y="64"/>
                </a:cxn>
                <a:cxn ang="0">
                  <a:pos x="1849" y="39"/>
                </a:cxn>
                <a:cxn ang="0">
                  <a:pos x="1844" y="20"/>
                </a:cxn>
                <a:cxn ang="0">
                  <a:pos x="1955" y="64"/>
                </a:cxn>
                <a:cxn ang="0">
                  <a:pos x="1631" y="338"/>
                </a:cxn>
                <a:cxn ang="0">
                  <a:pos x="1152" y="284"/>
                </a:cxn>
                <a:cxn ang="0">
                  <a:pos x="171" y="143"/>
                </a:cxn>
                <a:cxn ang="0">
                  <a:pos x="0" y="111"/>
                </a:cxn>
                <a:cxn ang="0">
                  <a:pos x="178" y="169"/>
                </a:cxn>
                <a:cxn ang="0">
                  <a:pos x="386" y="25"/>
                </a:cxn>
                <a:cxn ang="0">
                  <a:pos x="0" y="76"/>
                </a:cxn>
                <a:cxn ang="0">
                  <a:pos x="389" y="48"/>
                </a:cxn>
                <a:cxn ang="0">
                  <a:pos x="389" y="44"/>
                </a:cxn>
                <a:cxn ang="0">
                  <a:pos x="386" y="37"/>
                </a:cxn>
                <a:cxn ang="0">
                  <a:pos x="386" y="30"/>
                </a:cxn>
              </a:cxnLst>
              <a:rect l="0" t="0" r="r" b="b"/>
              <a:pathLst>
                <a:path w="1955" h="557">
                  <a:moveTo>
                    <a:pt x="93" y="463"/>
                  </a:moveTo>
                  <a:lnTo>
                    <a:pt x="93" y="416"/>
                  </a:lnTo>
                  <a:lnTo>
                    <a:pt x="206" y="395"/>
                  </a:lnTo>
                  <a:lnTo>
                    <a:pt x="442" y="347"/>
                  </a:lnTo>
                  <a:lnTo>
                    <a:pt x="444" y="507"/>
                  </a:lnTo>
                  <a:lnTo>
                    <a:pt x="447" y="546"/>
                  </a:lnTo>
                  <a:lnTo>
                    <a:pt x="393" y="557"/>
                  </a:lnTo>
                  <a:lnTo>
                    <a:pt x="204" y="516"/>
                  </a:lnTo>
                  <a:lnTo>
                    <a:pt x="93" y="463"/>
                  </a:lnTo>
                  <a:close/>
                  <a:moveTo>
                    <a:pt x="208" y="189"/>
                  </a:moveTo>
                  <a:lnTo>
                    <a:pt x="0" y="176"/>
                  </a:lnTo>
                  <a:lnTo>
                    <a:pt x="0" y="379"/>
                  </a:lnTo>
                  <a:lnTo>
                    <a:pt x="206" y="395"/>
                  </a:lnTo>
                  <a:lnTo>
                    <a:pt x="208" y="189"/>
                  </a:lnTo>
                  <a:close/>
                  <a:moveTo>
                    <a:pt x="1724" y="18"/>
                  </a:moveTo>
                  <a:lnTo>
                    <a:pt x="1724" y="25"/>
                  </a:lnTo>
                  <a:lnTo>
                    <a:pt x="1724" y="30"/>
                  </a:lnTo>
                  <a:lnTo>
                    <a:pt x="1724" y="34"/>
                  </a:lnTo>
                  <a:lnTo>
                    <a:pt x="1726" y="39"/>
                  </a:lnTo>
                  <a:lnTo>
                    <a:pt x="1726" y="41"/>
                  </a:lnTo>
                  <a:lnTo>
                    <a:pt x="1729" y="44"/>
                  </a:lnTo>
                  <a:lnTo>
                    <a:pt x="1731" y="48"/>
                  </a:lnTo>
                  <a:lnTo>
                    <a:pt x="1731" y="51"/>
                  </a:lnTo>
                  <a:lnTo>
                    <a:pt x="1726" y="48"/>
                  </a:lnTo>
                  <a:lnTo>
                    <a:pt x="1719" y="46"/>
                  </a:lnTo>
                  <a:lnTo>
                    <a:pt x="1715" y="44"/>
                  </a:lnTo>
                  <a:lnTo>
                    <a:pt x="1710" y="44"/>
                  </a:lnTo>
                  <a:lnTo>
                    <a:pt x="1705" y="46"/>
                  </a:lnTo>
                  <a:lnTo>
                    <a:pt x="1698" y="48"/>
                  </a:lnTo>
                  <a:lnTo>
                    <a:pt x="1694" y="53"/>
                  </a:lnTo>
                  <a:lnTo>
                    <a:pt x="1687" y="57"/>
                  </a:lnTo>
                  <a:lnTo>
                    <a:pt x="1685" y="55"/>
                  </a:lnTo>
                  <a:lnTo>
                    <a:pt x="1680" y="53"/>
                  </a:lnTo>
                  <a:lnTo>
                    <a:pt x="1675" y="53"/>
                  </a:lnTo>
                  <a:lnTo>
                    <a:pt x="1671" y="53"/>
                  </a:lnTo>
                  <a:lnTo>
                    <a:pt x="1666" y="55"/>
                  </a:lnTo>
                  <a:lnTo>
                    <a:pt x="1661" y="57"/>
                  </a:lnTo>
                  <a:lnTo>
                    <a:pt x="1657" y="62"/>
                  </a:lnTo>
                  <a:lnTo>
                    <a:pt x="1654" y="64"/>
                  </a:lnTo>
                  <a:lnTo>
                    <a:pt x="1650" y="64"/>
                  </a:lnTo>
                  <a:lnTo>
                    <a:pt x="1645" y="64"/>
                  </a:lnTo>
                  <a:lnTo>
                    <a:pt x="1641" y="64"/>
                  </a:lnTo>
                  <a:lnTo>
                    <a:pt x="1638" y="64"/>
                  </a:lnTo>
                  <a:lnTo>
                    <a:pt x="1634" y="67"/>
                  </a:lnTo>
                  <a:lnTo>
                    <a:pt x="1631" y="67"/>
                  </a:lnTo>
                  <a:lnTo>
                    <a:pt x="1627" y="71"/>
                  </a:lnTo>
                  <a:lnTo>
                    <a:pt x="1622" y="74"/>
                  </a:lnTo>
                  <a:lnTo>
                    <a:pt x="1620" y="83"/>
                  </a:lnTo>
                  <a:lnTo>
                    <a:pt x="1620" y="97"/>
                  </a:lnTo>
                  <a:lnTo>
                    <a:pt x="1622" y="111"/>
                  </a:lnTo>
                  <a:lnTo>
                    <a:pt x="1622" y="127"/>
                  </a:lnTo>
                  <a:lnTo>
                    <a:pt x="1624" y="143"/>
                  </a:lnTo>
                  <a:lnTo>
                    <a:pt x="1627" y="157"/>
                  </a:lnTo>
                  <a:lnTo>
                    <a:pt x="1627" y="171"/>
                  </a:lnTo>
                  <a:lnTo>
                    <a:pt x="1627" y="182"/>
                  </a:lnTo>
                  <a:lnTo>
                    <a:pt x="1321" y="164"/>
                  </a:lnTo>
                  <a:lnTo>
                    <a:pt x="1321" y="11"/>
                  </a:lnTo>
                  <a:lnTo>
                    <a:pt x="1321" y="9"/>
                  </a:lnTo>
                  <a:lnTo>
                    <a:pt x="1321" y="7"/>
                  </a:lnTo>
                  <a:lnTo>
                    <a:pt x="1321" y="4"/>
                  </a:lnTo>
                  <a:lnTo>
                    <a:pt x="1321" y="2"/>
                  </a:lnTo>
                  <a:lnTo>
                    <a:pt x="1324" y="0"/>
                  </a:lnTo>
                  <a:lnTo>
                    <a:pt x="1324" y="0"/>
                  </a:lnTo>
                  <a:lnTo>
                    <a:pt x="1326" y="0"/>
                  </a:lnTo>
                  <a:lnTo>
                    <a:pt x="1328" y="0"/>
                  </a:lnTo>
                  <a:lnTo>
                    <a:pt x="1722" y="16"/>
                  </a:lnTo>
                  <a:lnTo>
                    <a:pt x="1724" y="18"/>
                  </a:lnTo>
                  <a:close/>
                  <a:moveTo>
                    <a:pt x="1955" y="64"/>
                  </a:moveTo>
                  <a:lnTo>
                    <a:pt x="1948" y="67"/>
                  </a:lnTo>
                  <a:lnTo>
                    <a:pt x="1939" y="71"/>
                  </a:lnTo>
                  <a:lnTo>
                    <a:pt x="1932" y="76"/>
                  </a:lnTo>
                  <a:lnTo>
                    <a:pt x="1923" y="78"/>
                  </a:lnTo>
                  <a:lnTo>
                    <a:pt x="1916" y="83"/>
                  </a:lnTo>
                  <a:lnTo>
                    <a:pt x="1909" y="85"/>
                  </a:lnTo>
                  <a:lnTo>
                    <a:pt x="1900" y="88"/>
                  </a:lnTo>
                  <a:lnTo>
                    <a:pt x="1893" y="90"/>
                  </a:lnTo>
                  <a:lnTo>
                    <a:pt x="1890" y="90"/>
                  </a:lnTo>
                  <a:lnTo>
                    <a:pt x="1886" y="92"/>
                  </a:lnTo>
                  <a:lnTo>
                    <a:pt x="1884" y="92"/>
                  </a:lnTo>
                  <a:lnTo>
                    <a:pt x="1879" y="95"/>
                  </a:lnTo>
                  <a:lnTo>
                    <a:pt x="1877" y="97"/>
                  </a:lnTo>
                  <a:lnTo>
                    <a:pt x="1874" y="97"/>
                  </a:lnTo>
                  <a:lnTo>
                    <a:pt x="1872" y="99"/>
                  </a:lnTo>
                  <a:lnTo>
                    <a:pt x="1870" y="101"/>
                  </a:lnTo>
                  <a:lnTo>
                    <a:pt x="1865" y="95"/>
                  </a:lnTo>
                  <a:lnTo>
                    <a:pt x="1860" y="85"/>
                  </a:lnTo>
                  <a:lnTo>
                    <a:pt x="1856" y="76"/>
                  </a:lnTo>
                  <a:lnTo>
                    <a:pt x="1853" y="64"/>
                  </a:lnTo>
                  <a:lnTo>
                    <a:pt x="1851" y="53"/>
                  </a:lnTo>
                  <a:lnTo>
                    <a:pt x="1849" y="39"/>
                  </a:lnTo>
                  <a:lnTo>
                    <a:pt x="1847" y="30"/>
                  </a:lnTo>
                  <a:lnTo>
                    <a:pt x="1844" y="20"/>
                  </a:lnTo>
                  <a:lnTo>
                    <a:pt x="1955" y="25"/>
                  </a:lnTo>
                  <a:lnTo>
                    <a:pt x="1955" y="64"/>
                  </a:lnTo>
                  <a:close/>
                  <a:moveTo>
                    <a:pt x="1629" y="307"/>
                  </a:moveTo>
                  <a:lnTo>
                    <a:pt x="1631" y="338"/>
                  </a:lnTo>
                  <a:lnTo>
                    <a:pt x="1152" y="312"/>
                  </a:lnTo>
                  <a:lnTo>
                    <a:pt x="1152" y="284"/>
                  </a:lnTo>
                  <a:lnTo>
                    <a:pt x="1629" y="307"/>
                  </a:lnTo>
                  <a:close/>
                  <a:moveTo>
                    <a:pt x="171" y="143"/>
                  </a:moveTo>
                  <a:lnTo>
                    <a:pt x="74" y="118"/>
                  </a:lnTo>
                  <a:lnTo>
                    <a:pt x="0" y="111"/>
                  </a:lnTo>
                  <a:lnTo>
                    <a:pt x="0" y="150"/>
                  </a:lnTo>
                  <a:lnTo>
                    <a:pt x="178" y="169"/>
                  </a:lnTo>
                  <a:lnTo>
                    <a:pt x="171" y="143"/>
                  </a:lnTo>
                  <a:close/>
                  <a:moveTo>
                    <a:pt x="386" y="25"/>
                  </a:moveTo>
                  <a:lnTo>
                    <a:pt x="0" y="48"/>
                  </a:lnTo>
                  <a:lnTo>
                    <a:pt x="0" y="76"/>
                  </a:lnTo>
                  <a:lnTo>
                    <a:pt x="389" y="53"/>
                  </a:lnTo>
                  <a:lnTo>
                    <a:pt x="389" y="48"/>
                  </a:lnTo>
                  <a:lnTo>
                    <a:pt x="389" y="46"/>
                  </a:lnTo>
                  <a:lnTo>
                    <a:pt x="389" y="44"/>
                  </a:lnTo>
                  <a:lnTo>
                    <a:pt x="389" y="41"/>
                  </a:lnTo>
                  <a:lnTo>
                    <a:pt x="386" y="37"/>
                  </a:lnTo>
                  <a:lnTo>
                    <a:pt x="386" y="34"/>
                  </a:lnTo>
                  <a:lnTo>
                    <a:pt x="386" y="30"/>
                  </a:lnTo>
                  <a:lnTo>
                    <a:pt x="386" y="25"/>
                  </a:lnTo>
                  <a:close/>
                </a:path>
              </a:pathLst>
            </a:custGeom>
            <a:solidFill>
              <a:srgbClr val="8C723F"/>
            </a:solidFill>
            <a:ln w="9525">
              <a:noFill/>
              <a:round/>
            </a:ln>
          </p:spPr>
          <p:txBody>
            <a:bodyPr/>
            <a:lstStyle/>
            <a:p>
              <a:endParaRPr lang="en-US"/>
            </a:p>
          </p:txBody>
        </p:sp>
        <p:sp>
          <p:nvSpPr>
            <p:cNvPr id="508062" name="Freeform 158"/>
            <p:cNvSpPr/>
            <p:nvPr/>
          </p:nvSpPr>
          <p:spPr bwMode="auto">
            <a:xfrm>
              <a:off x="813" y="2635"/>
              <a:ext cx="354" cy="210"/>
            </a:xfrm>
            <a:custGeom>
              <a:avLst/>
              <a:gdLst/>
              <a:ahLst/>
              <a:cxnLst>
                <a:cxn ang="0">
                  <a:pos x="0" y="116"/>
                </a:cxn>
                <a:cxn ang="0">
                  <a:pos x="0" y="69"/>
                </a:cxn>
                <a:cxn ang="0">
                  <a:pos x="113" y="48"/>
                </a:cxn>
                <a:cxn ang="0">
                  <a:pos x="349" y="0"/>
                </a:cxn>
                <a:cxn ang="0">
                  <a:pos x="351" y="160"/>
                </a:cxn>
                <a:cxn ang="0">
                  <a:pos x="354" y="199"/>
                </a:cxn>
                <a:cxn ang="0">
                  <a:pos x="300" y="210"/>
                </a:cxn>
                <a:cxn ang="0">
                  <a:pos x="111" y="169"/>
                </a:cxn>
                <a:cxn ang="0">
                  <a:pos x="0" y="116"/>
                </a:cxn>
              </a:cxnLst>
              <a:rect l="0" t="0" r="r" b="b"/>
              <a:pathLst>
                <a:path w="354" h="210">
                  <a:moveTo>
                    <a:pt x="0" y="116"/>
                  </a:moveTo>
                  <a:lnTo>
                    <a:pt x="0" y="69"/>
                  </a:lnTo>
                  <a:lnTo>
                    <a:pt x="113" y="48"/>
                  </a:lnTo>
                  <a:lnTo>
                    <a:pt x="349" y="0"/>
                  </a:lnTo>
                  <a:lnTo>
                    <a:pt x="351" y="160"/>
                  </a:lnTo>
                  <a:lnTo>
                    <a:pt x="354" y="199"/>
                  </a:lnTo>
                  <a:lnTo>
                    <a:pt x="300" y="210"/>
                  </a:lnTo>
                  <a:lnTo>
                    <a:pt x="111" y="169"/>
                  </a:lnTo>
                  <a:lnTo>
                    <a:pt x="0" y="116"/>
                  </a:lnTo>
                </a:path>
              </a:pathLst>
            </a:custGeom>
            <a:noFill/>
            <a:ln w="0">
              <a:solidFill>
                <a:srgbClr val="000000"/>
              </a:solidFill>
              <a:prstDash val="solid"/>
              <a:round/>
            </a:ln>
          </p:spPr>
          <p:txBody>
            <a:bodyPr/>
            <a:lstStyle/>
            <a:p>
              <a:endParaRPr lang="en-US"/>
            </a:p>
          </p:txBody>
        </p:sp>
        <p:sp>
          <p:nvSpPr>
            <p:cNvPr id="508063" name="Freeform 159"/>
            <p:cNvSpPr/>
            <p:nvPr/>
          </p:nvSpPr>
          <p:spPr bwMode="auto">
            <a:xfrm>
              <a:off x="720" y="2464"/>
              <a:ext cx="208" cy="219"/>
            </a:xfrm>
            <a:custGeom>
              <a:avLst/>
              <a:gdLst/>
              <a:ahLst/>
              <a:cxnLst>
                <a:cxn ang="0">
                  <a:pos x="208" y="13"/>
                </a:cxn>
                <a:cxn ang="0">
                  <a:pos x="0" y="0"/>
                </a:cxn>
                <a:cxn ang="0">
                  <a:pos x="0" y="203"/>
                </a:cxn>
                <a:cxn ang="0">
                  <a:pos x="206" y="219"/>
                </a:cxn>
                <a:cxn ang="0">
                  <a:pos x="208" y="13"/>
                </a:cxn>
              </a:cxnLst>
              <a:rect l="0" t="0" r="r" b="b"/>
              <a:pathLst>
                <a:path w="208" h="219">
                  <a:moveTo>
                    <a:pt x="208" y="13"/>
                  </a:moveTo>
                  <a:lnTo>
                    <a:pt x="0" y="0"/>
                  </a:lnTo>
                  <a:lnTo>
                    <a:pt x="0" y="203"/>
                  </a:lnTo>
                  <a:lnTo>
                    <a:pt x="206" y="219"/>
                  </a:lnTo>
                  <a:lnTo>
                    <a:pt x="208" y="13"/>
                  </a:lnTo>
                </a:path>
              </a:pathLst>
            </a:custGeom>
            <a:noFill/>
            <a:ln w="0">
              <a:solidFill>
                <a:srgbClr val="000000"/>
              </a:solidFill>
              <a:prstDash val="solid"/>
              <a:round/>
            </a:ln>
          </p:spPr>
          <p:txBody>
            <a:bodyPr/>
            <a:lstStyle/>
            <a:p>
              <a:endParaRPr lang="en-US"/>
            </a:p>
          </p:txBody>
        </p:sp>
        <p:sp>
          <p:nvSpPr>
            <p:cNvPr id="508064" name="Freeform 160"/>
            <p:cNvSpPr/>
            <p:nvPr/>
          </p:nvSpPr>
          <p:spPr bwMode="auto">
            <a:xfrm>
              <a:off x="2041" y="2288"/>
              <a:ext cx="410" cy="182"/>
            </a:xfrm>
            <a:custGeom>
              <a:avLst/>
              <a:gdLst/>
              <a:ahLst/>
              <a:cxnLst>
                <a:cxn ang="0">
                  <a:pos x="403" y="18"/>
                </a:cxn>
                <a:cxn ang="0">
                  <a:pos x="403" y="25"/>
                </a:cxn>
                <a:cxn ang="0">
                  <a:pos x="403" y="30"/>
                </a:cxn>
                <a:cxn ang="0">
                  <a:pos x="403" y="34"/>
                </a:cxn>
                <a:cxn ang="0">
                  <a:pos x="405" y="39"/>
                </a:cxn>
                <a:cxn ang="0">
                  <a:pos x="405" y="41"/>
                </a:cxn>
                <a:cxn ang="0">
                  <a:pos x="408" y="44"/>
                </a:cxn>
                <a:cxn ang="0">
                  <a:pos x="410" y="48"/>
                </a:cxn>
                <a:cxn ang="0">
                  <a:pos x="410" y="51"/>
                </a:cxn>
                <a:cxn ang="0">
                  <a:pos x="405" y="48"/>
                </a:cxn>
                <a:cxn ang="0">
                  <a:pos x="398" y="46"/>
                </a:cxn>
                <a:cxn ang="0">
                  <a:pos x="394" y="44"/>
                </a:cxn>
                <a:cxn ang="0">
                  <a:pos x="389" y="44"/>
                </a:cxn>
                <a:cxn ang="0">
                  <a:pos x="384" y="46"/>
                </a:cxn>
                <a:cxn ang="0">
                  <a:pos x="377" y="48"/>
                </a:cxn>
                <a:cxn ang="0">
                  <a:pos x="373" y="53"/>
                </a:cxn>
                <a:cxn ang="0">
                  <a:pos x="366" y="57"/>
                </a:cxn>
                <a:cxn ang="0">
                  <a:pos x="364" y="55"/>
                </a:cxn>
                <a:cxn ang="0">
                  <a:pos x="359" y="53"/>
                </a:cxn>
                <a:cxn ang="0">
                  <a:pos x="354" y="53"/>
                </a:cxn>
                <a:cxn ang="0">
                  <a:pos x="350" y="53"/>
                </a:cxn>
                <a:cxn ang="0">
                  <a:pos x="345" y="55"/>
                </a:cxn>
                <a:cxn ang="0">
                  <a:pos x="340" y="57"/>
                </a:cxn>
                <a:cxn ang="0">
                  <a:pos x="336" y="62"/>
                </a:cxn>
                <a:cxn ang="0">
                  <a:pos x="333" y="64"/>
                </a:cxn>
                <a:cxn ang="0">
                  <a:pos x="329" y="64"/>
                </a:cxn>
                <a:cxn ang="0">
                  <a:pos x="324" y="64"/>
                </a:cxn>
                <a:cxn ang="0">
                  <a:pos x="320" y="64"/>
                </a:cxn>
                <a:cxn ang="0">
                  <a:pos x="317" y="64"/>
                </a:cxn>
                <a:cxn ang="0">
                  <a:pos x="313" y="67"/>
                </a:cxn>
                <a:cxn ang="0">
                  <a:pos x="310" y="67"/>
                </a:cxn>
                <a:cxn ang="0">
                  <a:pos x="306" y="71"/>
                </a:cxn>
                <a:cxn ang="0">
                  <a:pos x="301" y="74"/>
                </a:cxn>
                <a:cxn ang="0">
                  <a:pos x="299" y="83"/>
                </a:cxn>
                <a:cxn ang="0">
                  <a:pos x="299" y="97"/>
                </a:cxn>
                <a:cxn ang="0">
                  <a:pos x="301" y="111"/>
                </a:cxn>
                <a:cxn ang="0">
                  <a:pos x="301" y="127"/>
                </a:cxn>
                <a:cxn ang="0">
                  <a:pos x="303" y="143"/>
                </a:cxn>
                <a:cxn ang="0">
                  <a:pos x="306" y="157"/>
                </a:cxn>
                <a:cxn ang="0">
                  <a:pos x="306" y="171"/>
                </a:cxn>
                <a:cxn ang="0">
                  <a:pos x="306" y="182"/>
                </a:cxn>
                <a:cxn ang="0">
                  <a:pos x="0" y="164"/>
                </a:cxn>
                <a:cxn ang="0">
                  <a:pos x="0" y="11"/>
                </a:cxn>
                <a:cxn ang="0">
                  <a:pos x="0" y="9"/>
                </a:cxn>
                <a:cxn ang="0">
                  <a:pos x="0" y="7"/>
                </a:cxn>
                <a:cxn ang="0">
                  <a:pos x="0" y="4"/>
                </a:cxn>
                <a:cxn ang="0">
                  <a:pos x="0" y="2"/>
                </a:cxn>
                <a:cxn ang="0">
                  <a:pos x="3" y="0"/>
                </a:cxn>
                <a:cxn ang="0">
                  <a:pos x="5" y="0"/>
                </a:cxn>
                <a:cxn ang="0">
                  <a:pos x="7" y="0"/>
                </a:cxn>
                <a:cxn ang="0">
                  <a:pos x="401" y="16"/>
                </a:cxn>
                <a:cxn ang="0">
                  <a:pos x="403" y="18"/>
                </a:cxn>
              </a:cxnLst>
              <a:rect l="0" t="0" r="r" b="b"/>
              <a:pathLst>
                <a:path w="410" h="182">
                  <a:moveTo>
                    <a:pt x="403" y="18"/>
                  </a:moveTo>
                  <a:lnTo>
                    <a:pt x="403" y="25"/>
                  </a:lnTo>
                  <a:lnTo>
                    <a:pt x="403" y="30"/>
                  </a:lnTo>
                  <a:lnTo>
                    <a:pt x="403" y="34"/>
                  </a:lnTo>
                  <a:lnTo>
                    <a:pt x="405" y="39"/>
                  </a:lnTo>
                  <a:lnTo>
                    <a:pt x="405" y="41"/>
                  </a:lnTo>
                  <a:lnTo>
                    <a:pt x="408" y="44"/>
                  </a:lnTo>
                  <a:lnTo>
                    <a:pt x="410" y="48"/>
                  </a:lnTo>
                  <a:lnTo>
                    <a:pt x="410" y="51"/>
                  </a:lnTo>
                  <a:lnTo>
                    <a:pt x="405" y="48"/>
                  </a:lnTo>
                  <a:lnTo>
                    <a:pt x="398" y="46"/>
                  </a:lnTo>
                  <a:lnTo>
                    <a:pt x="394" y="44"/>
                  </a:lnTo>
                  <a:lnTo>
                    <a:pt x="389" y="44"/>
                  </a:lnTo>
                  <a:lnTo>
                    <a:pt x="384" y="46"/>
                  </a:lnTo>
                  <a:lnTo>
                    <a:pt x="377" y="48"/>
                  </a:lnTo>
                  <a:lnTo>
                    <a:pt x="373" y="53"/>
                  </a:lnTo>
                  <a:lnTo>
                    <a:pt x="366" y="57"/>
                  </a:lnTo>
                  <a:lnTo>
                    <a:pt x="364" y="55"/>
                  </a:lnTo>
                  <a:lnTo>
                    <a:pt x="359" y="53"/>
                  </a:lnTo>
                  <a:lnTo>
                    <a:pt x="354" y="53"/>
                  </a:lnTo>
                  <a:lnTo>
                    <a:pt x="350" y="53"/>
                  </a:lnTo>
                  <a:lnTo>
                    <a:pt x="345" y="55"/>
                  </a:lnTo>
                  <a:lnTo>
                    <a:pt x="340" y="57"/>
                  </a:lnTo>
                  <a:lnTo>
                    <a:pt x="336" y="62"/>
                  </a:lnTo>
                  <a:lnTo>
                    <a:pt x="333" y="64"/>
                  </a:lnTo>
                  <a:lnTo>
                    <a:pt x="329" y="64"/>
                  </a:lnTo>
                  <a:lnTo>
                    <a:pt x="324" y="64"/>
                  </a:lnTo>
                  <a:lnTo>
                    <a:pt x="320" y="64"/>
                  </a:lnTo>
                  <a:lnTo>
                    <a:pt x="317" y="64"/>
                  </a:lnTo>
                  <a:lnTo>
                    <a:pt x="313" y="67"/>
                  </a:lnTo>
                  <a:lnTo>
                    <a:pt x="310" y="67"/>
                  </a:lnTo>
                  <a:lnTo>
                    <a:pt x="306" y="71"/>
                  </a:lnTo>
                  <a:lnTo>
                    <a:pt x="301" y="74"/>
                  </a:lnTo>
                  <a:lnTo>
                    <a:pt x="299" y="83"/>
                  </a:lnTo>
                  <a:lnTo>
                    <a:pt x="299" y="97"/>
                  </a:lnTo>
                  <a:lnTo>
                    <a:pt x="301" y="111"/>
                  </a:lnTo>
                  <a:lnTo>
                    <a:pt x="301" y="127"/>
                  </a:lnTo>
                  <a:lnTo>
                    <a:pt x="303" y="143"/>
                  </a:lnTo>
                  <a:lnTo>
                    <a:pt x="306" y="157"/>
                  </a:lnTo>
                  <a:lnTo>
                    <a:pt x="306" y="171"/>
                  </a:lnTo>
                  <a:lnTo>
                    <a:pt x="306" y="182"/>
                  </a:lnTo>
                  <a:lnTo>
                    <a:pt x="0" y="164"/>
                  </a:lnTo>
                  <a:lnTo>
                    <a:pt x="0" y="11"/>
                  </a:lnTo>
                  <a:lnTo>
                    <a:pt x="0" y="9"/>
                  </a:lnTo>
                  <a:lnTo>
                    <a:pt x="0" y="7"/>
                  </a:lnTo>
                  <a:lnTo>
                    <a:pt x="0" y="4"/>
                  </a:lnTo>
                  <a:lnTo>
                    <a:pt x="0" y="2"/>
                  </a:lnTo>
                  <a:lnTo>
                    <a:pt x="3" y="0"/>
                  </a:lnTo>
                  <a:lnTo>
                    <a:pt x="5" y="0"/>
                  </a:lnTo>
                  <a:lnTo>
                    <a:pt x="7" y="0"/>
                  </a:lnTo>
                  <a:lnTo>
                    <a:pt x="401" y="16"/>
                  </a:lnTo>
                  <a:lnTo>
                    <a:pt x="403" y="18"/>
                  </a:lnTo>
                </a:path>
              </a:pathLst>
            </a:custGeom>
            <a:noFill/>
            <a:ln w="0">
              <a:solidFill>
                <a:srgbClr val="000000"/>
              </a:solidFill>
              <a:prstDash val="solid"/>
              <a:round/>
            </a:ln>
          </p:spPr>
          <p:txBody>
            <a:bodyPr/>
            <a:lstStyle/>
            <a:p>
              <a:endParaRPr lang="en-US"/>
            </a:p>
          </p:txBody>
        </p:sp>
        <p:sp>
          <p:nvSpPr>
            <p:cNvPr id="508065" name="Freeform 161"/>
            <p:cNvSpPr/>
            <p:nvPr/>
          </p:nvSpPr>
          <p:spPr bwMode="auto">
            <a:xfrm>
              <a:off x="2564" y="2308"/>
              <a:ext cx="111" cy="81"/>
            </a:xfrm>
            <a:custGeom>
              <a:avLst/>
              <a:gdLst/>
              <a:ahLst/>
              <a:cxnLst>
                <a:cxn ang="0">
                  <a:pos x="111" y="44"/>
                </a:cxn>
                <a:cxn ang="0">
                  <a:pos x="104" y="47"/>
                </a:cxn>
                <a:cxn ang="0">
                  <a:pos x="95" y="51"/>
                </a:cxn>
                <a:cxn ang="0">
                  <a:pos x="88" y="56"/>
                </a:cxn>
                <a:cxn ang="0">
                  <a:pos x="79" y="58"/>
                </a:cxn>
                <a:cxn ang="0">
                  <a:pos x="72" y="63"/>
                </a:cxn>
                <a:cxn ang="0">
                  <a:pos x="65" y="65"/>
                </a:cxn>
                <a:cxn ang="0">
                  <a:pos x="56" y="68"/>
                </a:cxn>
                <a:cxn ang="0">
                  <a:pos x="49" y="70"/>
                </a:cxn>
                <a:cxn ang="0">
                  <a:pos x="46" y="70"/>
                </a:cxn>
                <a:cxn ang="0">
                  <a:pos x="42" y="72"/>
                </a:cxn>
                <a:cxn ang="0">
                  <a:pos x="40" y="72"/>
                </a:cxn>
                <a:cxn ang="0">
                  <a:pos x="35" y="75"/>
                </a:cxn>
                <a:cxn ang="0">
                  <a:pos x="33" y="77"/>
                </a:cxn>
                <a:cxn ang="0">
                  <a:pos x="30" y="77"/>
                </a:cxn>
                <a:cxn ang="0">
                  <a:pos x="28" y="79"/>
                </a:cxn>
                <a:cxn ang="0">
                  <a:pos x="26" y="81"/>
                </a:cxn>
                <a:cxn ang="0">
                  <a:pos x="21" y="75"/>
                </a:cxn>
                <a:cxn ang="0">
                  <a:pos x="16" y="65"/>
                </a:cxn>
                <a:cxn ang="0">
                  <a:pos x="12" y="56"/>
                </a:cxn>
                <a:cxn ang="0">
                  <a:pos x="9" y="44"/>
                </a:cxn>
                <a:cxn ang="0">
                  <a:pos x="7" y="33"/>
                </a:cxn>
                <a:cxn ang="0">
                  <a:pos x="5" y="19"/>
                </a:cxn>
                <a:cxn ang="0">
                  <a:pos x="3" y="10"/>
                </a:cxn>
                <a:cxn ang="0">
                  <a:pos x="0" y="0"/>
                </a:cxn>
                <a:cxn ang="0">
                  <a:pos x="111" y="5"/>
                </a:cxn>
                <a:cxn ang="0">
                  <a:pos x="111" y="44"/>
                </a:cxn>
              </a:cxnLst>
              <a:rect l="0" t="0" r="r" b="b"/>
              <a:pathLst>
                <a:path w="111" h="81">
                  <a:moveTo>
                    <a:pt x="111" y="44"/>
                  </a:moveTo>
                  <a:lnTo>
                    <a:pt x="104" y="47"/>
                  </a:lnTo>
                  <a:lnTo>
                    <a:pt x="95" y="51"/>
                  </a:lnTo>
                  <a:lnTo>
                    <a:pt x="88" y="56"/>
                  </a:lnTo>
                  <a:lnTo>
                    <a:pt x="79" y="58"/>
                  </a:lnTo>
                  <a:lnTo>
                    <a:pt x="72" y="63"/>
                  </a:lnTo>
                  <a:lnTo>
                    <a:pt x="65" y="65"/>
                  </a:lnTo>
                  <a:lnTo>
                    <a:pt x="56" y="68"/>
                  </a:lnTo>
                  <a:lnTo>
                    <a:pt x="49" y="70"/>
                  </a:lnTo>
                  <a:lnTo>
                    <a:pt x="46" y="70"/>
                  </a:lnTo>
                  <a:lnTo>
                    <a:pt x="42" y="72"/>
                  </a:lnTo>
                  <a:lnTo>
                    <a:pt x="40" y="72"/>
                  </a:lnTo>
                  <a:lnTo>
                    <a:pt x="35" y="75"/>
                  </a:lnTo>
                  <a:lnTo>
                    <a:pt x="33" y="77"/>
                  </a:lnTo>
                  <a:lnTo>
                    <a:pt x="30" y="77"/>
                  </a:lnTo>
                  <a:lnTo>
                    <a:pt x="28" y="79"/>
                  </a:lnTo>
                  <a:lnTo>
                    <a:pt x="26" y="81"/>
                  </a:lnTo>
                  <a:lnTo>
                    <a:pt x="21" y="75"/>
                  </a:lnTo>
                  <a:lnTo>
                    <a:pt x="16" y="65"/>
                  </a:lnTo>
                  <a:lnTo>
                    <a:pt x="12" y="56"/>
                  </a:lnTo>
                  <a:lnTo>
                    <a:pt x="9" y="44"/>
                  </a:lnTo>
                  <a:lnTo>
                    <a:pt x="7" y="33"/>
                  </a:lnTo>
                  <a:lnTo>
                    <a:pt x="5" y="19"/>
                  </a:lnTo>
                  <a:lnTo>
                    <a:pt x="3" y="10"/>
                  </a:lnTo>
                  <a:lnTo>
                    <a:pt x="0" y="0"/>
                  </a:lnTo>
                  <a:lnTo>
                    <a:pt x="111" y="5"/>
                  </a:lnTo>
                  <a:lnTo>
                    <a:pt x="111" y="44"/>
                  </a:lnTo>
                </a:path>
              </a:pathLst>
            </a:custGeom>
            <a:noFill/>
            <a:ln w="0">
              <a:solidFill>
                <a:srgbClr val="000000"/>
              </a:solidFill>
              <a:prstDash val="solid"/>
              <a:round/>
            </a:ln>
          </p:spPr>
          <p:txBody>
            <a:bodyPr/>
            <a:lstStyle/>
            <a:p>
              <a:endParaRPr lang="en-US"/>
            </a:p>
          </p:txBody>
        </p:sp>
        <p:sp>
          <p:nvSpPr>
            <p:cNvPr id="508066" name="Freeform 162"/>
            <p:cNvSpPr/>
            <p:nvPr/>
          </p:nvSpPr>
          <p:spPr bwMode="auto">
            <a:xfrm>
              <a:off x="1872" y="2572"/>
              <a:ext cx="479" cy="54"/>
            </a:xfrm>
            <a:custGeom>
              <a:avLst/>
              <a:gdLst/>
              <a:ahLst/>
              <a:cxnLst>
                <a:cxn ang="0">
                  <a:pos x="477" y="23"/>
                </a:cxn>
                <a:cxn ang="0">
                  <a:pos x="479" y="54"/>
                </a:cxn>
                <a:cxn ang="0">
                  <a:pos x="0" y="28"/>
                </a:cxn>
                <a:cxn ang="0">
                  <a:pos x="0" y="0"/>
                </a:cxn>
                <a:cxn ang="0">
                  <a:pos x="477" y="23"/>
                </a:cxn>
              </a:cxnLst>
              <a:rect l="0" t="0" r="r" b="b"/>
              <a:pathLst>
                <a:path w="479" h="54">
                  <a:moveTo>
                    <a:pt x="477" y="23"/>
                  </a:moveTo>
                  <a:lnTo>
                    <a:pt x="479" y="54"/>
                  </a:lnTo>
                  <a:lnTo>
                    <a:pt x="0" y="28"/>
                  </a:lnTo>
                  <a:lnTo>
                    <a:pt x="0" y="0"/>
                  </a:lnTo>
                  <a:lnTo>
                    <a:pt x="477" y="23"/>
                  </a:lnTo>
                </a:path>
              </a:pathLst>
            </a:custGeom>
            <a:noFill/>
            <a:ln w="0">
              <a:solidFill>
                <a:srgbClr val="000000"/>
              </a:solidFill>
              <a:prstDash val="solid"/>
              <a:round/>
            </a:ln>
          </p:spPr>
          <p:txBody>
            <a:bodyPr/>
            <a:lstStyle/>
            <a:p>
              <a:endParaRPr lang="en-US"/>
            </a:p>
          </p:txBody>
        </p:sp>
        <p:sp>
          <p:nvSpPr>
            <p:cNvPr id="508067" name="Freeform 163"/>
            <p:cNvSpPr/>
            <p:nvPr/>
          </p:nvSpPr>
          <p:spPr bwMode="auto">
            <a:xfrm>
              <a:off x="720" y="2399"/>
              <a:ext cx="178" cy="58"/>
            </a:xfrm>
            <a:custGeom>
              <a:avLst/>
              <a:gdLst/>
              <a:ahLst/>
              <a:cxnLst>
                <a:cxn ang="0">
                  <a:pos x="171" y="32"/>
                </a:cxn>
                <a:cxn ang="0">
                  <a:pos x="74" y="7"/>
                </a:cxn>
                <a:cxn ang="0">
                  <a:pos x="0" y="0"/>
                </a:cxn>
                <a:cxn ang="0">
                  <a:pos x="0" y="39"/>
                </a:cxn>
                <a:cxn ang="0">
                  <a:pos x="178" y="58"/>
                </a:cxn>
                <a:cxn ang="0">
                  <a:pos x="171" y="32"/>
                </a:cxn>
              </a:cxnLst>
              <a:rect l="0" t="0" r="r" b="b"/>
              <a:pathLst>
                <a:path w="178" h="58">
                  <a:moveTo>
                    <a:pt x="171" y="32"/>
                  </a:moveTo>
                  <a:lnTo>
                    <a:pt x="74" y="7"/>
                  </a:lnTo>
                  <a:lnTo>
                    <a:pt x="0" y="0"/>
                  </a:lnTo>
                  <a:lnTo>
                    <a:pt x="0" y="39"/>
                  </a:lnTo>
                  <a:lnTo>
                    <a:pt x="178" y="58"/>
                  </a:lnTo>
                  <a:lnTo>
                    <a:pt x="171" y="32"/>
                  </a:lnTo>
                </a:path>
              </a:pathLst>
            </a:custGeom>
            <a:noFill/>
            <a:ln w="0">
              <a:solidFill>
                <a:srgbClr val="000000"/>
              </a:solidFill>
              <a:prstDash val="solid"/>
              <a:round/>
            </a:ln>
          </p:spPr>
          <p:txBody>
            <a:bodyPr/>
            <a:lstStyle/>
            <a:p>
              <a:endParaRPr lang="en-US"/>
            </a:p>
          </p:txBody>
        </p:sp>
        <p:sp>
          <p:nvSpPr>
            <p:cNvPr id="508068" name="Freeform 164"/>
            <p:cNvSpPr/>
            <p:nvPr/>
          </p:nvSpPr>
          <p:spPr bwMode="auto">
            <a:xfrm>
              <a:off x="720" y="2313"/>
              <a:ext cx="389" cy="51"/>
            </a:xfrm>
            <a:custGeom>
              <a:avLst/>
              <a:gdLst/>
              <a:ahLst/>
              <a:cxnLst>
                <a:cxn ang="0">
                  <a:pos x="386" y="0"/>
                </a:cxn>
                <a:cxn ang="0">
                  <a:pos x="0" y="23"/>
                </a:cxn>
                <a:cxn ang="0">
                  <a:pos x="0" y="51"/>
                </a:cxn>
                <a:cxn ang="0">
                  <a:pos x="389" y="28"/>
                </a:cxn>
                <a:cxn ang="0">
                  <a:pos x="389" y="23"/>
                </a:cxn>
                <a:cxn ang="0">
                  <a:pos x="389" y="21"/>
                </a:cxn>
                <a:cxn ang="0">
                  <a:pos x="389" y="19"/>
                </a:cxn>
                <a:cxn ang="0">
                  <a:pos x="389" y="16"/>
                </a:cxn>
                <a:cxn ang="0">
                  <a:pos x="386" y="12"/>
                </a:cxn>
                <a:cxn ang="0">
                  <a:pos x="386" y="9"/>
                </a:cxn>
                <a:cxn ang="0">
                  <a:pos x="386" y="5"/>
                </a:cxn>
                <a:cxn ang="0">
                  <a:pos x="386" y="0"/>
                </a:cxn>
              </a:cxnLst>
              <a:rect l="0" t="0" r="r" b="b"/>
              <a:pathLst>
                <a:path w="389" h="51">
                  <a:moveTo>
                    <a:pt x="386" y="0"/>
                  </a:moveTo>
                  <a:lnTo>
                    <a:pt x="0" y="23"/>
                  </a:lnTo>
                  <a:lnTo>
                    <a:pt x="0" y="51"/>
                  </a:lnTo>
                  <a:lnTo>
                    <a:pt x="389" y="28"/>
                  </a:lnTo>
                  <a:lnTo>
                    <a:pt x="389" y="23"/>
                  </a:lnTo>
                  <a:lnTo>
                    <a:pt x="389" y="21"/>
                  </a:lnTo>
                  <a:lnTo>
                    <a:pt x="389" y="19"/>
                  </a:lnTo>
                  <a:lnTo>
                    <a:pt x="389" y="16"/>
                  </a:lnTo>
                  <a:lnTo>
                    <a:pt x="386" y="12"/>
                  </a:lnTo>
                  <a:lnTo>
                    <a:pt x="386" y="9"/>
                  </a:lnTo>
                  <a:lnTo>
                    <a:pt x="386" y="5"/>
                  </a:lnTo>
                  <a:lnTo>
                    <a:pt x="386" y="0"/>
                  </a:lnTo>
                </a:path>
              </a:pathLst>
            </a:custGeom>
            <a:noFill/>
            <a:ln w="0">
              <a:solidFill>
                <a:srgbClr val="000000"/>
              </a:solidFill>
              <a:prstDash val="solid"/>
              <a:round/>
            </a:ln>
          </p:spPr>
          <p:txBody>
            <a:bodyPr/>
            <a:lstStyle/>
            <a:p>
              <a:endParaRPr lang="en-US"/>
            </a:p>
          </p:txBody>
        </p:sp>
        <p:sp>
          <p:nvSpPr>
            <p:cNvPr id="508069" name="Freeform 165"/>
            <p:cNvSpPr/>
            <p:nvPr/>
          </p:nvSpPr>
          <p:spPr bwMode="auto">
            <a:xfrm>
              <a:off x="813" y="2635"/>
              <a:ext cx="351" cy="127"/>
            </a:xfrm>
            <a:custGeom>
              <a:avLst/>
              <a:gdLst/>
              <a:ahLst/>
              <a:cxnLst>
                <a:cxn ang="0">
                  <a:pos x="0" y="69"/>
                </a:cxn>
                <a:cxn ang="0">
                  <a:pos x="113" y="48"/>
                </a:cxn>
                <a:cxn ang="0">
                  <a:pos x="349" y="0"/>
                </a:cxn>
                <a:cxn ang="0">
                  <a:pos x="351" y="81"/>
                </a:cxn>
                <a:cxn ang="0">
                  <a:pos x="111" y="127"/>
                </a:cxn>
                <a:cxn ang="0">
                  <a:pos x="0" y="69"/>
                </a:cxn>
              </a:cxnLst>
              <a:rect l="0" t="0" r="r" b="b"/>
              <a:pathLst>
                <a:path w="351" h="127">
                  <a:moveTo>
                    <a:pt x="0" y="69"/>
                  </a:moveTo>
                  <a:lnTo>
                    <a:pt x="113" y="48"/>
                  </a:lnTo>
                  <a:lnTo>
                    <a:pt x="349" y="0"/>
                  </a:lnTo>
                  <a:lnTo>
                    <a:pt x="351" y="81"/>
                  </a:lnTo>
                  <a:lnTo>
                    <a:pt x="111" y="127"/>
                  </a:lnTo>
                  <a:lnTo>
                    <a:pt x="0" y="69"/>
                  </a:lnTo>
                </a:path>
              </a:pathLst>
            </a:custGeom>
            <a:noFill/>
            <a:ln w="0">
              <a:solidFill>
                <a:srgbClr val="000000"/>
              </a:solidFill>
              <a:prstDash val="solid"/>
              <a:round/>
            </a:ln>
          </p:spPr>
          <p:txBody>
            <a:bodyPr/>
            <a:lstStyle/>
            <a:p>
              <a:endParaRPr lang="en-US"/>
            </a:p>
          </p:txBody>
        </p:sp>
        <p:sp>
          <p:nvSpPr>
            <p:cNvPr id="508070" name="Freeform 166"/>
            <p:cNvSpPr/>
            <p:nvPr/>
          </p:nvSpPr>
          <p:spPr bwMode="auto">
            <a:xfrm>
              <a:off x="720" y="2241"/>
              <a:ext cx="396" cy="95"/>
            </a:xfrm>
            <a:custGeom>
              <a:avLst/>
              <a:gdLst/>
              <a:ahLst/>
              <a:cxnLst>
                <a:cxn ang="0">
                  <a:pos x="386" y="72"/>
                </a:cxn>
                <a:cxn ang="0">
                  <a:pos x="0" y="95"/>
                </a:cxn>
                <a:cxn ang="0">
                  <a:pos x="0" y="26"/>
                </a:cxn>
                <a:cxn ang="0">
                  <a:pos x="49" y="21"/>
                </a:cxn>
                <a:cxn ang="0">
                  <a:pos x="99" y="19"/>
                </a:cxn>
                <a:cxn ang="0">
                  <a:pos x="148" y="17"/>
                </a:cxn>
                <a:cxn ang="0">
                  <a:pos x="197" y="12"/>
                </a:cxn>
                <a:cxn ang="0">
                  <a:pos x="248" y="10"/>
                </a:cxn>
                <a:cxn ang="0">
                  <a:pos x="296" y="7"/>
                </a:cxn>
                <a:cxn ang="0">
                  <a:pos x="345" y="3"/>
                </a:cxn>
                <a:cxn ang="0">
                  <a:pos x="396" y="0"/>
                </a:cxn>
                <a:cxn ang="0">
                  <a:pos x="391" y="12"/>
                </a:cxn>
                <a:cxn ang="0">
                  <a:pos x="391" y="23"/>
                </a:cxn>
                <a:cxn ang="0">
                  <a:pos x="389" y="33"/>
                </a:cxn>
                <a:cxn ang="0">
                  <a:pos x="389" y="42"/>
                </a:cxn>
                <a:cxn ang="0">
                  <a:pos x="386" y="51"/>
                </a:cxn>
                <a:cxn ang="0">
                  <a:pos x="386" y="60"/>
                </a:cxn>
                <a:cxn ang="0">
                  <a:pos x="386" y="67"/>
                </a:cxn>
                <a:cxn ang="0">
                  <a:pos x="386" y="72"/>
                </a:cxn>
              </a:cxnLst>
              <a:rect l="0" t="0" r="r" b="b"/>
              <a:pathLst>
                <a:path w="396" h="95">
                  <a:moveTo>
                    <a:pt x="386" y="72"/>
                  </a:moveTo>
                  <a:lnTo>
                    <a:pt x="0" y="95"/>
                  </a:lnTo>
                  <a:lnTo>
                    <a:pt x="0" y="26"/>
                  </a:lnTo>
                  <a:lnTo>
                    <a:pt x="49" y="21"/>
                  </a:lnTo>
                  <a:lnTo>
                    <a:pt x="99" y="19"/>
                  </a:lnTo>
                  <a:lnTo>
                    <a:pt x="148" y="17"/>
                  </a:lnTo>
                  <a:lnTo>
                    <a:pt x="197" y="12"/>
                  </a:lnTo>
                  <a:lnTo>
                    <a:pt x="248" y="10"/>
                  </a:lnTo>
                  <a:lnTo>
                    <a:pt x="296" y="7"/>
                  </a:lnTo>
                  <a:lnTo>
                    <a:pt x="345" y="3"/>
                  </a:lnTo>
                  <a:lnTo>
                    <a:pt x="396" y="0"/>
                  </a:lnTo>
                  <a:lnTo>
                    <a:pt x="391" y="12"/>
                  </a:lnTo>
                  <a:lnTo>
                    <a:pt x="391" y="23"/>
                  </a:lnTo>
                  <a:lnTo>
                    <a:pt x="389" y="33"/>
                  </a:lnTo>
                  <a:lnTo>
                    <a:pt x="389" y="42"/>
                  </a:lnTo>
                  <a:lnTo>
                    <a:pt x="386" y="51"/>
                  </a:lnTo>
                  <a:lnTo>
                    <a:pt x="386" y="60"/>
                  </a:lnTo>
                  <a:lnTo>
                    <a:pt x="386" y="67"/>
                  </a:lnTo>
                  <a:lnTo>
                    <a:pt x="386" y="72"/>
                  </a:lnTo>
                </a:path>
              </a:pathLst>
            </a:custGeom>
            <a:noFill/>
            <a:ln w="0">
              <a:solidFill>
                <a:srgbClr val="000000"/>
              </a:solidFill>
              <a:prstDash val="solid"/>
              <a:round/>
            </a:ln>
          </p:spPr>
          <p:txBody>
            <a:bodyPr/>
            <a:lstStyle/>
            <a:p>
              <a:endParaRPr lang="en-US"/>
            </a:p>
          </p:txBody>
        </p:sp>
        <p:sp>
          <p:nvSpPr>
            <p:cNvPr id="508071" name="Freeform 167"/>
            <p:cNvSpPr/>
            <p:nvPr/>
          </p:nvSpPr>
          <p:spPr bwMode="auto">
            <a:xfrm>
              <a:off x="720" y="1836"/>
              <a:ext cx="289" cy="88"/>
            </a:xfrm>
            <a:custGeom>
              <a:avLst/>
              <a:gdLst/>
              <a:ahLst/>
              <a:cxnLst>
                <a:cxn ang="0">
                  <a:pos x="289" y="67"/>
                </a:cxn>
                <a:cxn ang="0">
                  <a:pos x="289" y="65"/>
                </a:cxn>
                <a:cxn ang="0">
                  <a:pos x="289" y="63"/>
                </a:cxn>
                <a:cxn ang="0">
                  <a:pos x="289" y="58"/>
                </a:cxn>
                <a:cxn ang="0">
                  <a:pos x="289" y="56"/>
                </a:cxn>
                <a:cxn ang="0">
                  <a:pos x="289" y="53"/>
                </a:cxn>
                <a:cxn ang="0">
                  <a:pos x="289" y="51"/>
                </a:cxn>
                <a:cxn ang="0">
                  <a:pos x="287" y="49"/>
                </a:cxn>
                <a:cxn ang="0">
                  <a:pos x="287" y="47"/>
                </a:cxn>
                <a:cxn ang="0">
                  <a:pos x="285" y="44"/>
                </a:cxn>
                <a:cxn ang="0">
                  <a:pos x="282" y="44"/>
                </a:cxn>
                <a:cxn ang="0">
                  <a:pos x="282" y="42"/>
                </a:cxn>
                <a:cxn ang="0">
                  <a:pos x="280" y="42"/>
                </a:cxn>
                <a:cxn ang="0">
                  <a:pos x="278" y="40"/>
                </a:cxn>
                <a:cxn ang="0">
                  <a:pos x="278" y="37"/>
                </a:cxn>
                <a:cxn ang="0">
                  <a:pos x="275" y="35"/>
                </a:cxn>
                <a:cxn ang="0">
                  <a:pos x="273" y="30"/>
                </a:cxn>
                <a:cxn ang="0">
                  <a:pos x="271" y="28"/>
                </a:cxn>
                <a:cxn ang="0">
                  <a:pos x="268" y="23"/>
                </a:cxn>
                <a:cxn ang="0">
                  <a:pos x="266" y="19"/>
                </a:cxn>
                <a:cxn ang="0">
                  <a:pos x="261" y="14"/>
                </a:cxn>
                <a:cxn ang="0">
                  <a:pos x="259" y="10"/>
                </a:cxn>
                <a:cxn ang="0">
                  <a:pos x="257" y="7"/>
                </a:cxn>
                <a:cxn ang="0">
                  <a:pos x="257" y="5"/>
                </a:cxn>
                <a:cxn ang="0">
                  <a:pos x="255" y="5"/>
                </a:cxn>
                <a:cxn ang="0">
                  <a:pos x="252" y="5"/>
                </a:cxn>
                <a:cxn ang="0">
                  <a:pos x="250" y="3"/>
                </a:cxn>
                <a:cxn ang="0">
                  <a:pos x="248" y="3"/>
                </a:cxn>
                <a:cxn ang="0">
                  <a:pos x="245" y="3"/>
                </a:cxn>
                <a:cxn ang="0">
                  <a:pos x="243" y="3"/>
                </a:cxn>
                <a:cxn ang="0">
                  <a:pos x="241" y="3"/>
                </a:cxn>
                <a:cxn ang="0">
                  <a:pos x="236" y="3"/>
                </a:cxn>
                <a:cxn ang="0">
                  <a:pos x="234" y="3"/>
                </a:cxn>
                <a:cxn ang="0">
                  <a:pos x="231" y="3"/>
                </a:cxn>
                <a:cxn ang="0">
                  <a:pos x="229" y="3"/>
                </a:cxn>
                <a:cxn ang="0">
                  <a:pos x="229" y="0"/>
                </a:cxn>
                <a:cxn ang="0">
                  <a:pos x="227" y="0"/>
                </a:cxn>
                <a:cxn ang="0">
                  <a:pos x="224" y="0"/>
                </a:cxn>
                <a:cxn ang="0">
                  <a:pos x="0" y="12"/>
                </a:cxn>
                <a:cxn ang="0">
                  <a:pos x="0" y="88"/>
                </a:cxn>
                <a:cxn ang="0">
                  <a:pos x="289" y="67"/>
                </a:cxn>
              </a:cxnLst>
              <a:rect l="0" t="0" r="r" b="b"/>
              <a:pathLst>
                <a:path w="289" h="88">
                  <a:moveTo>
                    <a:pt x="289" y="67"/>
                  </a:moveTo>
                  <a:lnTo>
                    <a:pt x="289" y="65"/>
                  </a:lnTo>
                  <a:lnTo>
                    <a:pt x="289" y="63"/>
                  </a:lnTo>
                  <a:lnTo>
                    <a:pt x="289" y="58"/>
                  </a:lnTo>
                  <a:lnTo>
                    <a:pt x="289" y="56"/>
                  </a:lnTo>
                  <a:lnTo>
                    <a:pt x="289" y="53"/>
                  </a:lnTo>
                  <a:lnTo>
                    <a:pt x="289" y="51"/>
                  </a:lnTo>
                  <a:lnTo>
                    <a:pt x="287" y="49"/>
                  </a:lnTo>
                  <a:lnTo>
                    <a:pt x="287" y="47"/>
                  </a:lnTo>
                  <a:lnTo>
                    <a:pt x="285" y="44"/>
                  </a:lnTo>
                  <a:lnTo>
                    <a:pt x="282" y="44"/>
                  </a:lnTo>
                  <a:lnTo>
                    <a:pt x="282" y="42"/>
                  </a:lnTo>
                  <a:lnTo>
                    <a:pt x="280" y="42"/>
                  </a:lnTo>
                  <a:lnTo>
                    <a:pt x="278" y="40"/>
                  </a:lnTo>
                  <a:lnTo>
                    <a:pt x="278" y="37"/>
                  </a:lnTo>
                  <a:lnTo>
                    <a:pt x="275" y="35"/>
                  </a:lnTo>
                  <a:lnTo>
                    <a:pt x="273" y="30"/>
                  </a:lnTo>
                  <a:lnTo>
                    <a:pt x="271" y="28"/>
                  </a:lnTo>
                  <a:lnTo>
                    <a:pt x="268" y="23"/>
                  </a:lnTo>
                  <a:lnTo>
                    <a:pt x="266" y="19"/>
                  </a:lnTo>
                  <a:lnTo>
                    <a:pt x="261" y="14"/>
                  </a:lnTo>
                  <a:lnTo>
                    <a:pt x="259" y="10"/>
                  </a:lnTo>
                  <a:lnTo>
                    <a:pt x="257" y="7"/>
                  </a:lnTo>
                  <a:lnTo>
                    <a:pt x="257" y="5"/>
                  </a:lnTo>
                  <a:lnTo>
                    <a:pt x="255" y="5"/>
                  </a:lnTo>
                  <a:lnTo>
                    <a:pt x="252" y="5"/>
                  </a:lnTo>
                  <a:lnTo>
                    <a:pt x="250" y="3"/>
                  </a:lnTo>
                  <a:lnTo>
                    <a:pt x="248" y="3"/>
                  </a:lnTo>
                  <a:lnTo>
                    <a:pt x="245" y="3"/>
                  </a:lnTo>
                  <a:lnTo>
                    <a:pt x="243" y="3"/>
                  </a:lnTo>
                  <a:lnTo>
                    <a:pt x="241" y="3"/>
                  </a:lnTo>
                  <a:lnTo>
                    <a:pt x="236" y="3"/>
                  </a:lnTo>
                  <a:lnTo>
                    <a:pt x="234" y="3"/>
                  </a:lnTo>
                  <a:lnTo>
                    <a:pt x="231" y="3"/>
                  </a:lnTo>
                  <a:lnTo>
                    <a:pt x="229" y="3"/>
                  </a:lnTo>
                  <a:lnTo>
                    <a:pt x="229" y="0"/>
                  </a:lnTo>
                  <a:lnTo>
                    <a:pt x="227" y="0"/>
                  </a:lnTo>
                  <a:lnTo>
                    <a:pt x="224" y="0"/>
                  </a:lnTo>
                  <a:lnTo>
                    <a:pt x="0" y="12"/>
                  </a:lnTo>
                  <a:lnTo>
                    <a:pt x="0" y="88"/>
                  </a:lnTo>
                  <a:lnTo>
                    <a:pt x="289" y="67"/>
                  </a:lnTo>
                </a:path>
              </a:pathLst>
            </a:custGeom>
            <a:noFill/>
            <a:ln w="0">
              <a:solidFill>
                <a:srgbClr val="000000"/>
              </a:solidFill>
              <a:prstDash val="solid"/>
              <a:round/>
            </a:ln>
          </p:spPr>
          <p:txBody>
            <a:bodyPr/>
            <a:lstStyle/>
            <a:p>
              <a:endParaRPr lang="en-US"/>
            </a:p>
          </p:txBody>
        </p:sp>
        <p:sp>
          <p:nvSpPr>
            <p:cNvPr id="508072" name="Freeform 168"/>
            <p:cNvSpPr/>
            <p:nvPr/>
          </p:nvSpPr>
          <p:spPr bwMode="auto">
            <a:xfrm>
              <a:off x="720" y="2406"/>
              <a:ext cx="414" cy="71"/>
            </a:xfrm>
            <a:custGeom>
              <a:avLst/>
              <a:gdLst/>
              <a:ahLst/>
              <a:cxnLst>
                <a:cxn ang="0">
                  <a:pos x="414" y="30"/>
                </a:cxn>
                <a:cxn ang="0">
                  <a:pos x="208" y="71"/>
                </a:cxn>
                <a:cxn ang="0">
                  <a:pos x="0" y="58"/>
                </a:cxn>
                <a:cxn ang="0">
                  <a:pos x="0" y="32"/>
                </a:cxn>
                <a:cxn ang="0">
                  <a:pos x="178" y="51"/>
                </a:cxn>
                <a:cxn ang="0">
                  <a:pos x="403" y="0"/>
                </a:cxn>
                <a:cxn ang="0">
                  <a:pos x="414" y="30"/>
                </a:cxn>
              </a:cxnLst>
              <a:rect l="0" t="0" r="r" b="b"/>
              <a:pathLst>
                <a:path w="414" h="71">
                  <a:moveTo>
                    <a:pt x="414" y="30"/>
                  </a:moveTo>
                  <a:lnTo>
                    <a:pt x="208" y="71"/>
                  </a:lnTo>
                  <a:lnTo>
                    <a:pt x="0" y="58"/>
                  </a:lnTo>
                  <a:lnTo>
                    <a:pt x="0" y="32"/>
                  </a:lnTo>
                  <a:lnTo>
                    <a:pt x="178" y="51"/>
                  </a:lnTo>
                  <a:lnTo>
                    <a:pt x="403" y="0"/>
                  </a:lnTo>
                  <a:lnTo>
                    <a:pt x="414" y="30"/>
                  </a:lnTo>
                </a:path>
              </a:pathLst>
            </a:custGeom>
            <a:noFill/>
            <a:ln w="0">
              <a:solidFill>
                <a:srgbClr val="000000"/>
              </a:solidFill>
              <a:prstDash val="solid"/>
              <a:round/>
            </a:ln>
          </p:spPr>
          <p:txBody>
            <a:bodyPr/>
            <a:lstStyle/>
            <a:p>
              <a:endParaRPr lang="en-US"/>
            </a:p>
          </p:txBody>
        </p:sp>
        <p:sp>
          <p:nvSpPr>
            <p:cNvPr id="508073" name="Freeform 169"/>
            <p:cNvSpPr/>
            <p:nvPr/>
          </p:nvSpPr>
          <p:spPr bwMode="auto">
            <a:xfrm>
              <a:off x="891" y="2383"/>
              <a:ext cx="232" cy="74"/>
            </a:xfrm>
            <a:custGeom>
              <a:avLst/>
              <a:gdLst/>
              <a:ahLst/>
              <a:cxnLst>
                <a:cxn ang="0">
                  <a:pos x="222" y="0"/>
                </a:cxn>
                <a:cxn ang="0">
                  <a:pos x="0" y="48"/>
                </a:cxn>
                <a:cxn ang="0">
                  <a:pos x="7" y="74"/>
                </a:cxn>
                <a:cxn ang="0">
                  <a:pos x="232" y="23"/>
                </a:cxn>
                <a:cxn ang="0">
                  <a:pos x="232" y="20"/>
                </a:cxn>
                <a:cxn ang="0">
                  <a:pos x="229" y="18"/>
                </a:cxn>
                <a:cxn ang="0">
                  <a:pos x="229" y="16"/>
                </a:cxn>
                <a:cxn ang="0">
                  <a:pos x="227" y="11"/>
                </a:cxn>
                <a:cxn ang="0">
                  <a:pos x="227" y="9"/>
                </a:cxn>
                <a:cxn ang="0">
                  <a:pos x="225" y="6"/>
                </a:cxn>
                <a:cxn ang="0">
                  <a:pos x="225" y="2"/>
                </a:cxn>
                <a:cxn ang="0">
                  <a:pos x="222" y="0"/>
                </a:cxn>
              </a:cxnLst>
              <a:rect l="0" t="0" r="r" b="b"/>
              <a:pathLst>
                <a:path w="232" h="74">
                  <a:moveTo>
                    <a:pt x="222" y="0"/>
                  </a:moveTo>
                  <a:lnTo>
                    <a:pt x="0" y="48"/>
                  </a:lnTo>
                  <a:lnTo>
                    <a:pt x="7" y="74"/>
                  </a:lnTo>
                  <a:lnTo>
                    <a:pt x="232" y="23"/>
                  </a:lnTo>
                  <a:lnTo>
                    <a:pt x="232" y="20"/>
                  </a:lnTo>
                  <a:lnTo>
                    <a:pt x="229" y="18"/>
                  </a:lnTo>
                  <a:lnTo>
                    <a:pt x="229" y="16"/>
                  </a:lnTo>
                  <a:lnTo>
                    <a:pt x="227" y="11"/>
                  </a:lnTo>
                  <a:lnTo>
                    <a:pt x="227" y="9"/>
                  </a:lnTo>
                  <a:lnTo>
                    <a:pt x="225" y="6"/>
                  </a:lnTo>
                  <a:lnTo>
                    <a:pt x="225" y="2"/>
                  </a:lnTo>
                  <a:lnTo>
                    <a:pt x="222" y="0"/>
                  </a:lnTo>
                </a:path>
              </a:pathLst>
            </a:custGeom>
            <a:noFill/>
            <a:ln w="0">
              <a:solidFill>
                <a:srgbClr val="000000"/>
              </a:solidFill>
              <a:prstDash val="solid"/>
              <a:round/>
            </a:ln>
          </p:spPr>
          <p:txBody>
            <a:bodyPr/>
            <a:lstStyle/>
            <a:p>
              <a:endParaRPr lang="en-US"/>
            </a:p>
          </p:txBody>
        </p:sp>
        <p:sp>
          <p:nvSpPr>
            <p:cNvPr id="508074" name="Freeform 170"/>
            <p:cNvSpPr>
              <a:spLocks noEditPoints="1"/>
            </p:cNvSpPr>
            <p:nvPr/>
          </p:nvSpPr>
          <p:spPr bwMode="auto">
            <a:xfrm>
              <a:off x="722" y="1792"/>
              <a:ext cx="2120" cy="1012"/>
            </a:xfrm>
            <a:custGeom>
              <a:avLst/>
              <a:gdLst/>
              <a:ahLst/>
              <a:cxnLst>
                <a:cxn ang="0">
                  <a:pos x="224" y="44"/>
                </a:cxn>
                <a:cxn ang="0">
                  <a:pos x="220" y="44"/>
                </a:cxn>
                <a:cxn ang="0">
                  <a:pos x="218" y="42"/>
                </a:cxn>
                <a:cxn ang="0">
                  <a:pos x="211" y="37"/>
                </a:cxn>
                <a:cxn ang="0">
                  <a:pos x="206" y="30"/>
                </a:cxn>
                <a:cxn ang="0">
                  <a:pos x="1860" y="7"/>
                </a:cxn>
                <a:cxn ang="0">
                  <a:pos x="1874" y="30"/>
                </a:cxn>
                <a:cxn ang="0">
                  <a:pos x="1877" y="428"/>
                </a:cxn>
                <a:cxn ang="0">
                  <a:pos x="1863" y="447"/>
                </a:cxn>
                <a:cxn ang="0">
                  <a:pos x="1840" y="452"/>
                </a:cxn>
                <a:cxn ang="0">
                  <a:pos x="1858" y="435"/>
                </a:cxn>
                <a:cxn ang="0">
                  <a:pos x="1858" y="51"/>
                </a:cxn>
                <a:cxn ang="0">
                  <a:pos x="1849" y="28"/>
                </a:cxn>
                <a:cxn ang="0">
                  <a:pos x="1828" y="16"/>
                </a:cxn>
                <a:cxn ang="0">
                  <a:pos x="1282" y="30"/>
                </a:cxn>
                <a:cxn ang="0">
                  <a:pos x="1270" y="51"/>
                </a:cxn>
                <a:cxn ang="0">
                  <a:pos x="1273" y="35"/>
                </a:cxn>
                <a:cxn ang="0">
                  <a:pos x="1289" y="12"/>
                </a:cxn>
                <a:cxn ang="0">
                  <a:pos x="1701" y="5"/>
                </a:cxn>
                <a:cxn ang="0">
                  <a:pos x="1747" y="7"/>
                </a:cxn>
                <a:cxn ang="0">
                  <a:pos x="1786" y="10"/>
                </a:cxn>
                <a:cxn ang="0">
                  <a:pos x="1819" y="3"/>
                </a:cxn>
                <a:cxn ang="0">
                  <a:pos x="393" y="591"/>
                </a:cxn>
                <a:cxn ang="0">
                  <a:pos x="0" y="572"/>
                </a:cxn>
                <a:cxn ang="0">
                  <a:pos x="391" y="565"/>
                </a:cxn>
                <a:cxn ang="0">
                  <a:pos x="393" y="586"/>
                </a:cxn>
                <a:cxn ang="0">
                  <a:pos x="442" y="843"/>
                </a:cxn>
                <a:cxn ang="0">
                  <a:pos x="204" y="970"/>
                </a:cxn>
                <a:cxn ang="0">
                  <a:pos x="206" y="891"/>
                </a:cxn>
                <a:cxn ang="0">
                  <a:pos x="1654" y="783"/>
                </a:cxn>
                <a:cxn ang="0">
                  <a:pos x="1638" y="792"/>
                </a:cxn>
                <a:cxn ang="0">
                  <a:pos x="1629" y="803"/>
                </a:cxn>
                <a:cxn ang="0">
                  <a:pos x="1152" y="773"/>
                </a:cxn>
                <a:cxn ang="0">
                  <a:pos x="1157" y="766"/>
                </a:cxn>
                <a:cxn ang="0">
                  <a:pos x="1312" y="662"/>
                </a:cxn>
                <a:cxn ang="0">
                  <a:pos x="1319" y="660"/>
                </a:cxn>
                <a:cxn ang="0">
                  <a:pos x="1627" y="678"/>
                </a:cxn>
                <a:cxn ang="0">
                  <a:pos x="1631" y="706"/>
                </a:cxn>
                <a:cxn ang="0">
                  <a:pos x="1648" y="741"/>
                </a:cxn>
                <a:cxn ang="0">
                  <a:pos x="2066" y="514"/>
                </a:cxn>
                <a:cxn ang="0">
                  <a:pos x="2046" y="528"/>
                </a:cxn>
                <a:cxn ang="0">
                  <a:pos x="2011" y="547"/>
                </a:cxn>
                <a:cxn ang="0">
                  <a:pos x="1978" y="549"/>
                </a:cxn>
                <a:cxn ang="0">
                  <a:pos x="1955" y="521"/>
                </a:cxn>
                <a:cxn ang="0">
                  <a:pos x="2113" y="442"/>
                </a:cxn>
                <a:cxn ang="0">
                  <a:pos x="1847" y="512"/>
                </a:cxn>
                <a:cxn ang="0">
                  <a:pos x="1847" y="498"/>
                </a:cxn>
                <a:cxn ang="0">
                  <a:pos x="1847" y="482"/>
                </a:cxn>
                <a:cxn ang="0">
                  <a:pos x="1858" y="466"/>
                </a:cxn>
                <a:cxn ang="0">
                  <a:pos x="1865" y="449"/>
                </a:cxn>
                <a:cxn ang="0">
                  <a:pos x="1874" y="438"/>
                </a:cxn>
              </a:cxnLst>
              <a:rect l="0" t="0" r="r" b="b"/>
              <a:pathLst>
                <a:path w="2120" h="1012">
                  <a:moveTo>
                    <a:pt x="206" y="30"/>
                  </a:moveTo>
                  <a:lnTo>
                    <a:pt x="0" y="42"/>
                  </a:lnTo>
                  <a:lnTo>
                    <a:pt x="0" y="56"/>
                  </a:lnTo>
                  <a:lnTo>
                    <a:pt x="224" y="44"/>
                  </a:lnTo>
                  <a:lnTo>
                    <a:pt x="224" y="44"/>
                  </a:lnTo>
                  <a:lnTo>
                    <a:pt x="222" y="44"/>
                  </a:lnTo>
                  <a:lnTo>
                    <a:pt x="222" y="44"/>
                  </a:lnTo>
                  <a:lnTo>
                    <a:pt x="220" y="44"/>
                  </a:lnTo>
                  <a:lnTo>
                    <a:pt x="220" y="44"/>
                  </a:lnTo>
                  <a:lnTo>
                    <a:pt x="218" y="42"/>
                  </a:lnTo>
                  <a:lnTo>
                    <a:pt x="218" y="42"/>
                  </a:lnTo>
                  <a:lnTo>
                    <a:pt x="218" y="42"/>
                  </a:lnTo>
                  <a:lnTo>
                    <a:pt x="213" y="40"/>
                  </a:lnTo>
                  <a:lnTo>
                    <a:pt x="211" y="40"/>
                  </a:lnTo>
                  <a:lnTo>
                    <a:pt x="211" y="37"/>
                  </a:lnTo>
                  <a:lnTo>
                    <a:pt x="211" y="37"/>
                  </a:lnTo>
                  <a:lnTo>
                    <a:pt x="211" y="35"/>
                  </a:lnTo>
                  <a:lnTo>
                    <a:pt x="208" y="35"/>
                  </a:lnTo>
                  <a:lnTo>
                    <a:pt x="208" y="33"/>
                  </a:lnTo>
                  <a:lnTo>
                    <a:pt x="206" y="30"/>
                  </a:lnTo>
                  <a:close/>
                  <a:moveTo>
                    <a:pt x="1844" y="3"/>
                  </a:moveTo>
                  <a:lnTo>
                    <a:pt x="1851" y="3"/>
                  </a:lnTo>
                  <a:lnTo>
                    <a:pt x="1856" y="5"/>
                  </a:lnTo>
                  <a:lnTo>
                    <a:pt x="1860" y="7"/>
                  </a:lnTo>
                  <a:lnTo>
                    <a:pt x="1865" y="12"/>
                  </a:lnTo>
                  <a:lnTo>
                    <a:pt x="1870" y="16"/>
                  </a:lnTo>
                  <a:lnTo>
                    <a:pt x="1872" y="23"/>
                  </a:lnTo>
                  <a:lnTo>
                    <a:pt x="1874" y="30"/>
                  </a:lnTo>
                  <a:lnTo>
                    <a:pt x="1874" y="37"/>
                  </a:lnTo>
                  <a:lnTo>
                    <a:pt x="1879" y="415"/>
                  </a:lnTo>
                  <a:lnTo>
                    <a:pt x="1879" y="422"/>
                  </a:lnTo>
                  <a:lnTo>
                    <a:pt x="1877" y="428"/>
                  </a:lnTo>
                  <a:lnTo>
                    <a:pt x="1874" y="435"/>
                  </a:lnTo>
                  <a:lnTo>
                    <a:pt x="1872" y="440"/>
                  </a:lnTo>
                  <a:lnTo>
                    <a:pt x="1867" y="445"/>
                  </a:lnTo>
                  <a:lnTo>
                    <a:pt x="1863" y="447"/>
                  </a:lnTo>
                  <a:lnTo>
                    <a:pt x="1856" y="449"/>
                  </a:lnTo>
                  <a:lnTo>
                    <a:pt x="1851" y="452"/>
                  </a:lnTo>
                  <a:lnTo>
                    <a:pt x="1833" y="452"/>
                  </a:lnTo>
                  <a:lnTo>
                    <a:pt x="1840" y="452"/>
                  </a:lnTo>
                  <a:lnTo>
                    <a:pt x="1844" y="449"/>
                  </a:lnTo>
                  <a:lnTo>
                    <a:pt x="1849" y="445"/>
                  </a:lnTo>
                  <a:lnTo>
                    <a:pt x="1853" y="440"/>
                  </a:lnTo>
                  <a:lnTo>
                    <a:pt x="1858" y="435"/>
                  </a:lnTo>
                  <a:lnTo>
                    <a:pt x="1860" y="431"/>
                  </a:lnTo>
                  <a:lnTo>
                    <a:pt x="1860" y="424"/>
                  </a:lnTo>
                  <a:lnTo>
                    <a:pt x="1863" y="417"/>
                  </a:lnTo>
                  <a:lnTo>
                    <a:pt x="1858" y="51"/>
                  </a:lnTo>
                  <a:lnTo>
                    <a:pt x="1856" y="44"/>
                  </a:lnTo>
                  <a:lnTo>
                    <a:pt x="1856" y="37"/>
                  </a:lnTo>
                  <a:lnTo>
                    <a:pt x="1851" y="33"/>
                  </a:lnTo>
                  <a:lnTo>
                    <a:pt x="1849" y="28"/>
                  </a:lnTo>
                  <a:lnTo>
                    <a:pt x="1844" y="23"/>
                  </a:lnTo>
                  <a:lnTo>
                    <a:pt x="1840" y="19"/>
                  </a:lnTo>
                  <a:lnTo>
                    <a:pt x="1833" y="16"/>
                  </a:lnTo>
                  <a:lnTo>
                    <a:pt x="1828" y="16"/>
                  </a:lnTo>
                  <a:lnTo>
                    <a:pt x="1298" y="23"/>
                  </a:lnTo>
                  <a:lnTo>
                    <a:pt x="1293" y="23"/>
                  </a:lnTo>
                  <a:lnTo>
                    <a:pt x="1287" y="26"/>
                  </a:lnTo>
                  <a:lnTo>
                    <a:pt x="1282" y="30"/>
                  </a:lnTo>
                  <a:lnTo>
                    <a:pt x="1277" y="35"/>
                  </a:lnTo>
                  <a:lnTo>
                    <a:pt x="1275" y="40"/>
                  </a:lnTo>
                  <a:lnTo>
                    <a:pt x="1273" y="44"/>
                  </a:lnTo>
                  <a:lnTo>
                    <a:pt x="1270" y="51"/>
                  </a:lnTo>
                  <a:lnTo>
                    <a:pt x="1270" y="58"/>
                  </a:lnTo>
                  <a:lnTo>
                    <a:pt x="1270" y="54"/>
                  </a:lnTo>
                  <a:lnTo>
                    <a:pt x="1270" y="44"/>
                  </a:lnTo>
                  <a:lnTo>
                    <a:pt x="1273" y="35"/>
                  </a:lnTo>
                  <a:lnTo>
                    <a:pt x="1275" y="28"/>
                  </a:lnTo>
                  <a:lnTo>
                    <a:pt x="1280" y="21"/>
                  </a:lnTo>
                  <a:lnTo>
                    <a:pt x="1284" y="14"/>
                  </a:lnTo>
                  <a:lnTo>
                    <a:pt x="1289" y="12"/>
                  </a:lnTo>
                  <a:lnTo>
                    <a:pt x="1293" y="10"/>
                  </a:lnTo>
                  <a:lnTo>
                    <a:pt x="1300" y="7"/>
                  </a:lnTo>
                  <a:lnTo>
                    <a:pt x="1689" y="3"/>
                  </a:lnTo>
                  <a:lnTo>
                    <a:pt x="1701" y="5"/>
                  </a:lnTo>
                  <a:lnTo>
                    <a:pt x="1712" y="7"/>
                  </a:lnTo>
                  <a:lnTo>
                    <a:pt x="1724" y="7"/>
                  </a:lnTo>
                  <a:lnTo>
                    <a:pt x="1735" y="7"/>
                  </a:lnTo>
                  <a:lnTo>
                    <a:pt x="1747" y="7"/>
                  </a:lnTo>
                  <a:lnTo>
                    <a:pt x="1756" y="7"/>
                  </a:lnTo>
                  <a:lnTo>
                    <a:pt x="1770" y="7"/>
                  </a:lnTo>
                  <a:lnTo>
                    <a:pt x="1782" y="10"/>
                  </a:lnTo>
                  <a:lnTo>
                    <a:pt x="1786" y="10"/>
                  </a:lnTo>
                  <a:lnTo>
                    <a:pt x="1793" y="7"/>
                  </a:lnTo>
                  <a:lnTo>
                    <a:pt x="1800" y="5"/>
                  </a:lnTo>
                  <a:lnTo>
                    <a:pt x="1810" y="5"/>
                  </a:lnTo>
                  <a:lnTo>
                    <a:pt x="1819" y="3"/>
                  </a:lnTo>
                  <a:lnTo>
                    <a:pt x="1826" y="3"/>
                  </a:lnTo>
                  <a:lnTo>
                    <a:pt x="1835" y="0"/>
                  </a:lnTo>
                  <a:lnTo>
                    <a:pt x="1844" y="3"/>
                  </a:lnTo>
                  <a:close/>
                  <a:moveTo>
                    <a:pt x="393" y="591"/>
                  </a:moveTo>
                  <a:lnTo>
                    <a:pt x="171" y="639"/>
                  </a:lnTo>
                  <a:lnTo>
                    <a:pt x="74" y="614"/>
                  </a:lnTo>
                  <a:lnTo>
                    <a:pt x="0" y="607"/>
                  </a:lnTo>
                  <a:lnTo>
                    <a:pt x="0" y="572"/>
                  </a:lnTo>
                  <a:lnTo>
                    <a:pt x="389" y="549"/>
                  </a:lnTo>
                  <a:lnTo>
                    <a:pt x="389" y="553"/>
                  </a:lnTo>
                  <a:lnTo>
                    <a:pt x="391" y="560"/>
                  </a:lnTo>
                  <a:lnTo>
                    <a:pt x="391" y="565"/>
                  </a:lnTo>
                  <a:lnTo>
                    <a:pt x="391" y="572"/>
                  </a:lnTo>
                  <a:lnTo>
                    <a:pt x="393" y="577"/>
                  </a:lnTo>
                  <a:lnTo>
                    <a:pt x="393" y="581"/>
                  </a:lnTo>
                  <a:lnTo>
                    <a:pt x="393" y="586"/>
                  </a:lnTo>
                  <a:lnTo>
                    <a:pt x="393" y="591"/>
                  </a:lnTo>
                  <a:close/>
                  <a:moveTo>
                    <a:pt x="93" y="912"/>
                  </a:moveTo>
                  <a:lnTo>
                    <a:pt x="206" y="891"/>
                  </a:lnTo>
                  <a:lnTo>
                    <a:pt x="442" y="843"/>
                  </a:lnTo>
                  <a:lnTo>
                    <a:pt x="444" y="924"/>
                  </a:lnTo>
                  <a:lnTo>
                    <a:pt x="444" y="1003"/>
                  </a:lnTo>
                  <a:lnTo>
                    <a:pt x="393" y="1012"/>
                  </a:lnTo>
                  <a:lnTo>
                    <a:pt x="204" y="970"/>
                  </a:lnTo>
                  <a:lnTo>
                    <a:pt x="93" y="912"/>
                  </a:lnTo>
                  <a:close/>
                  <a:moveTo>
                    <a:pt x="414" y="644"/>
                  </a:moveTo>
                  <a:lnTo>
                    <a:pt x="208" y="685"/>
                  </a:lnTo>
                  <a:lnTo>
                    <a:pt x="206" y="891"/>
                  </a:lnTo>
                  <a:lnTo>
                    <a:pt x="442" y="843"/>
                  </a:lnTo>
                  <a:lnTo>
                    <a:pt x="442" y="715"/>
                  </a:lnTo>
                  <a:lnTo>
                    <a:pt x="414" y="644"/>
                  </a:lnTo>
                  <a:close/>
                  <a:moveTo>
                    <a:pt x="1654" y="783"/>
                  </a:moveTo>
                  <a:lnTo>
                    <a:pt x="1650" y="785"/>
                  </a:lnTo>
                  <a:lnTo>
                    <a:pt x="1645" y="787"/>
                  </a:lnTo>
                  <a:lnTo>
                    <a:pt x="1641" y="790"/>
                  </a:lnTo>
                  <a:lnTo>
                    <a:pt x="1638" y="792"/>
                  </a:lnTo>
                  <a:lnTo>
                    <a:pt x="1634" y="794"/>
                  </a:lnTo>
                  <a:lnTo>
                    <a:pt x="1631" y="797"/>
                  </a:lnTo>
                  <a:lnTo>
                    <a:pt x="1629" y="801"/>
                  </a:lnTo>
                  <a:lnTo>
                    <a:pt x="1629" y="803"/>
                  </a:lnTo>
                  <a:lnTo>
                    <a:pt x="1152" y="780"/>
                  </a:lnTo>
                  <a:lnTo>
                    <a:pt x="1152" y="778"/>
                  </a:lnTo>
                  <a:lnTo>
                    <a:pt x="1152" y="776"/>
                  </a:lnTo>
                  <a:lnTo>
                    <a:pt x="1152" y="773"/>
                  </a:lnTo>
                  <a:lnTo>
                    <a:pt x="1152" y="771"/>
                  </a:lnTo>
                  <a:lnTo>
                    <a:pt x="1155" y="771"/>
                  </a:lnTo>
                  <a:lnTo>
                    <a:pt x="1155" y="769"/>
                  </a:lnTo>
                  <a:lnTo>
                    <a:pt x="1157" y="766"/>
                  </a:lnTo>
                  <a:lnTo>
                    <a:pt x="1159" y="766"/>
                  </a:lnTo>
                  <a:lnTo>
                    <a:pt x="1208" y="732"/>
                  </a:lnTo>
                  <a:lnTo>
                    <a:pt x="1310" y="662"/>
                  </a:lnTo>
                  <a:lnTo>
                    <a:pt x="1312" y="662"/>
                  </a:lnTo>
                  <a:lnTo>
                    <a:pt x="1314" y="660"/>
                  </a:lnTo>
                  <a:lnTo>
                    <a:pt x="1317" y="660"/>
                  </a:lnTo>
                  <a:lnTo>
                    <a:pt x="1317" y="660"/>
                  </a:lnTo>
                  <a:lnTo>
                    <a:pt x="1319" y="660"/>
                  </a:lnTo>
                  <a:lnTo>
                    <a:pt x="1319" y="660"/>
                  </a:lnTo>
                  <a:lnTo>
                    <a:pt x="1321" y="660"/>
                  </a:lnTo>
                  <a:lnTo>
                    <a:pt x="1321" y="660"/>
                  </a:lnTo>
                  <a:lnTo>
                    <a:pt x="1627" y="678"/>
                  </a:lnTo>
                  <a:lnTo>
                    <a:pt x="1627" y="688"/>
                  </a:lnTo>
                  <a:lnTo>
                    <a:pt x="1627" y="695"/>
                  </a:lnTo>
                  <a:lnTo>
                    <a:pt x="1629" y="702"/>
                  </a:lnTo>
                  <a:lnTo>
                    <a:pt x="1631" y="706"/>
                  </a:lnTo>
                  <a:lnTo>
                    <a:pt x="1636" y="713"/>
                  </a:lnTo>
                  <a:lnTo>
                    <a:pt x="1638" y="720"/>
                  </a:lnTo>
                  <a:lnTo>
                    <a:pt x="1643" y="729"/>
                  </a:lnTo>
                  <a:lnTo>
                    <a:pt x="1648" y="741"/>
                  </a:lnTo>
                  <a:lnTo>
                    <a:pt x="1654" y="783"/>
                  </a:lnTo>
                  <a:close/>
                  <a:moveTo>
                    <a:pt x="2092" y="479"/>
                  </a:moveTo>
                  <a:lnTo>
                    <a:pt x="2069" y="514"/>
                  </a:lnTo>
                  <a:lnTo>
                    <a:pt x="2066" y="514"/>
                  </a:lnTo>
                  <a:lnTo>
                    <a:pt x="2062" y="514"/>
                  </a:lnTo>
                  <a:lnTo>
                    <a:pt x="2057" y="519"/>
                  </a:lnTo>
                  <a:lnTo>
                    <a:pt x="2052" y="523"/>
                  </a:lnTo>
                  <a:lnTo>
                    <a:pt x="2046" y="528"/>
                  </a:lnTo>
                  <a:lnTo>
                    <a:pt x="2039" y="535"/>
                  </a:lnTo>
                  <a:lnTo>
                    <a:pt x="2032" y="540"/>
                  </a:lnTo>
                  <a:lnTo>
                    <a:pt x="2022" y="547"/>
                  </a:lnTo>
                  <a:lnTo>
                    <a:pt x="2011" y="547"/>
                  </a:lnTo>
                  <a:lnTo>
                    <a:pt x="2002" y="547"/>
                  </a:lnTo>
                  <a:lnTo>
                    <a:pt x="1992" y="547"/>
                  </a:lnTo>
                  <a:lnTo>
                    <a:pt x="1985" y="547"/>
                  </a:lnTo>
                  <a:lnTo>
                    <a:pt x="1978" y="549"/>
                  </a:lnTo>
                  <a:lnTo>
                    <a:pt x="1969" y="553"/>
                  </a:lnTo>
                  <a:lnTo>
                    <a:pt x="1962" y="556"/>
                  </a:lnTo>
                  <a:lnTo>
                    <a:pt x="1955" y="560"/>
                  </a:lnTo>
                  <a:lnTo>
                    <a:pt x="1955" y="521"/>
                  </a:lnTo>
                  <a:lnTo>
                    <a:pt x="2092" y="479"/>
                  </a:lnTo>
                  <a:close/>
                  <a:moveTo>
                    <a:pt x="1879" y="422"/>
                  </a:moveTo>
                  <a:lnTo>
                    <a:pt x="2120" y="433"/>
                  </a:lnTo>
                  <a:lnTo>
                    <a:pt x="2113" y="442"/>
                  </a:lnTo>
                  <a:lnTo>
                    <a:pt x="2092" y="479"/>
                  </a:lnTo>
                  <a:lnTo>
                    <a:pt x="1955" y="521"/>
                  </a:lnTo>
                  <a:lnTo>
                    <a:pt x="1844" y="516"/>
                  </a:lnTo>
                  <a:lnTo>
                    <a:pt x="1847" y="512"/>
                  </a:lnTo>
                  <a:lnTo>
                    <a:pt x="1847" y="507"/>
                  </a:lnTo>
                  <a:lnTo>
                    <a:pt x="1847" y="505"/>
                  </a:lnTo>
                  <a:lnTo>
                    <a:pt x="1847" y="500"/>
                  </a:lnTo>
                  <a:lnTo>
                    <a:pt x="1847" y="498"/>
                  </a:lnTo>
                  <a:lnTo>
                    <a:pt x="1844" y="493"/>
                  </a:lnTo>
                  <a:lnTo>
                    <a:pt x="1844" y="489"/>
                  </a:lnTo>
                  <a:lnTo>
                    <a:pt x="1844" y="484"/>
                  </a:lnTo>
                  <a:lnTo>
                    <a:pt x="1847" y="482"/>
                  </a:lnTo>
                  <a:lnTo>
                    <a:pt x="1849" y="477"/>
                  </a:lnTo>
                  <a:lnTo>
                    <a:pt x="1851" y="475"/>
                  </a:lnTo>
                  <a:lnTo>
                    <a:pt x="1856" y="470"/>
                  </a:lnTo>
                  <a:lnTo>
                    <a:pt x="1858" y="466"/>
                  </a:lnTo>
                  <a:lnTo>
                    <a:pt x="1860" y="463"/>
                  </a:lnTo>
                  <a:lnTo>
                    <a:pt x="1860" y="459"/>
                  </a:lnTo>
                  <a:lnTo>
                    <a:pt x="1863" y="454"/>
                  </a:lnTo>
                  <a:lnTo>
                    <a:pt x="1865" y="449"/>
                  </a:lnTo>
                  <a:lnTo>
                    <a:pt x="1867" y="447"/>
                  </a:lnTo>
                  <a:lnTo>
                    <a:pt x="1870" y="445"/>
                  </a:lnTo>
                  <a:lnTo>
                    <a:pt x="1872" y="440"/>
                  </a:lnTo>
                  <a:lnTo>
                    <a:pt x="1874" y="438"/>
                  </a:lnTo>
                  <a:lnTo>
                    <a:pt x="1877" y="433"/>
                  </a:lnTo>
                  <a:lnTo>
                    <a:pt x="1879" y="428"/>
                  </a:lnTo>
                  <a:lnTo>
                    <a:pt x="1879" y="422"/>
                  </a:lnTo>
                  <a:close/>
                </a:path>
              </a:pathLst>
            </a:custGeom>
            <a:solidFill>
              <a:srgbClr val="CCB27F"/>
            </a:solidFill>
            <a:ln w="9525">
              <a:noFill/>
              <a:round/>
            </a:ln>
          </p:spPr>
          <p:txBody>
            <a:bodyPr/>
            <a:lstStyle/>
            <a:p>
              <a:endParaRPr lang="en-US"/>
            </a:p>
          </p:txBody>
        </p:sp>
        <p:sp>
          <p:nvSpPr>
            <p:cNvPr id="508075" name="Freeform 171"/>
            <p:cNvSpPr/>
            <p:nvPr/>
          </p:nvSpPr>
          <p:spPr bwMode="auto">
            <a:xfrm>
              <a:off x="720" y="1822"/>
              <a:ext cx="224" cy="26"/>
            </a:xfrm>
            <a:custGeom>
              <a:avLst/>
              <a:gdLst/>
              <a:ahLst/>
              <a:cxnLst>
                <a:cxn ang="0">
                  <a:pos x="206" y="0"/>
                </a:cxn>
                <a:cxn ang="0">
                  <a:pos x="0" y="12"/>
                </a:cxn>
                <a:cxn ang="0">
                  <a:pos x="0" y="26"/>
                </a:cxn>
                <a:cxn ang="0">
                  <a:pos x="224" y="14"/>
                </a:cxn>
                <a:cxn ang="0">
                  <a:pos x="222" y="14"/>
                </a:cxn>
                <a:cxn ang="0">
                  <a:pos x="220" y="14"/>
                </a:cxn>
                <a:cxn ang="0">
                  <a:pos x="218" y="12"/>
                </a:cxn>
                <a:cxn ang="0">
                  <a:pos x="213" y="10"/>
                </a:cxn>
                <a:cxn ang="0">
                  <a:pos x="211" y="10"/>
                </a:cxn>
                <a:cxn ang="0">
                  <a:pos x="211" y="7"/>
                </a:cxn>
                <a:cxn ang="0">
                  <a:pos x="211" y="5"/>
                </a:cxn>
                <a:cxn ang="0">
                  <a:pos x="208" y="5"/>
                </a:cxn>
                <a:cxn ang="0">
                  <a:pos x="208" y="3"/>
                </a:cxn>
                <a:cxn ang="0">
                  <a:pos x="206" y="0"/>
                </a:cxn>
              </a:cxnLst>
              <a:rect l="0" t="0" r="r" b="b"/>
              <a:pathLst>
                <a:path w="224" h="26">
                  <a:moveTo>
                    <a:pt x="206" y="0"/>
                  </a:moveTo>
                  <a:lnTo>
                    <a:pt x="0" y="12"/>
                  </a:lnTo>
                  <a:lnTo>
                    <a:pt x="0" y="26"/>
                  </a:lnTo>
                  <a:lnTo>
                    <a:pt x="224" y="14"/>
                  </a:lnTo>
                  <a:lnTo>
                    <a:pt x="222" y="14"/>
                  </a:lnTo>
                  <a:lnTo>
                    <a:pt x="220" y="14"/>
                  </a:lnTo>
                  <a:lnTo>
                    <a:pt x="218" y="12"/>
                  </a:lnTo>
                  <a:lnTo>
                    <a:pt x="213" y="10"/>
                  </a:lnTo>
                  <a:lnTo>
                    <a:pt x="211" y="10"/>
                  </a:lnTo>
                  <a:lnTo>
                    <a:pt x="211" y="7"/>
                  </a:lnTo>
                  <a:lnTo>
                    <a:pt x="211" y="5"/>
                  </a:lnTo>
                  <a:lnTo>
                    <a:pt x="208" y="5"/>
                  </a:lnTo>
                  <a:lnTo>
                    <a:pt x="208" y="3"/>
                  </a:lnTo>
                  <a:lnTo>
                    <a:pt x="206" y="0"/>
                  </a:lnTo>
                </a:path>
              </a:pathLst>
            </a:custGeom>
            <a:noFill/>
            <a:ln w="0">
              <a:solidFill>
                <a:srgbClr val="000000"/>
              </a:solidFill>
              <a:prstDash val="solid"/>
              <a:round/>
            </a:ln>
          </p:spPr>
          <p:txBody>
            <a:bodyPr/>
            <a:lstStyle/>
            <a:p>
              <a:endParaRPr lang="en-US"/>
            </a:p>
          </p:txBody>
        </p:sp>
        <p:sp>
          <p:nvSpPr>
            <p:cNvPr id="508076" name="Freeform 172"/>
            <p:cNvSpPr/>
            <p:nvPr/>
          </p:nvSpPr>
          <p:spPr bwMode="auto">
            <a:xfrm>
              <a:off x="720" y="2341"/>
              <a:ext cx="393" cy="90"/>
            </a:xfrm>
            <a:custGeom>
              <a:avLst/>
              <a:gdLst/>
              <a:ahLst/>
              <a:cxnLst>
                <a:cxn ang="0">
                  <a:pos x="393" y="42"/>
                </a:cxn>
                <a:cxn ang="0">
                  <a:pos x="171" y="90"/>
                </a:cxn>
                <a:cxn ang="0">
                  <a:pos x="74" y="65"/>
                </a:cxn>
                <a:cxn ang="0">
                  <a:pos x="0" y="58"/>
                </a:cxn>
                <a:cxn ang="0">
                  <a:pos x="0" y="23"/>
                </a:cxn>
                <a:cxn ang="0">
                  <a:pos x="389" y="0"/>
                </a:cxn>
                <a:cxn ang="0">
                  <a:pos x="389" y="4"/>
                </a:cxn>
                <a:cxn ang="0">
                  <a:pos x="391" y="11"/>
                </a:cxn>
                <a:cxn ang="0">
                  <a:pos x="391" y="16"/>
                </a:cxn>
                <a:cxn ang="0">
                  <a:pos x="391" y="23"/>
                </a:cxn>
                <a:cxn ang="0">
                  <a:pos x="393" y="28"/>
                </a:cxn>
                <a:cxn ang="0">
                  <a:pos x="393" y="32"/>
                </a:cxn>
                <a:cxn ang="0">
                  <a:pos x="393" y="37"/>
                </a:cxn>
                <a:cxn ang="0">
                  <a:pos x="393" y="42"/>
                </a:cxn>
              </a:cxnLst>
              <a:rect l="0" t="0" r="r" b="b"/>
              <a:pathLst>
                <a:path w="393" h="90">
                  <a:moveTo>
                    <a:pt x="393" y="42"/>
                  </a:moveTo>
                  <a:lnTo>
                    <a:pt x="171" y="90"/>
                  </a:lnTo>
                  <a:lnTo>
                    <a:pt x="74" y="65"/>
                  </a:lnTo>
                  <a:lnTo>
                    <a:pt x="0" y="58"/>
                  </a:lnTo>
                  <a:lnTo>
                    <a:pt x="0" y="23"/>
                  </a:lnTo>
                  <a:lnTo>
                    <a:pt x="389" y="0"/>
                  </a:lnTo>
                  <a:lnTo>
                    <a:pt x="389" y="4"/>
                  </a:lnTo>
                  <a:lnTo>
                    <a:pt x="391" y="11"/>
                  </a:lnTo>
                  <a:lnTo>
                    <a:pt x="391" y="16"/>
                  </a:lnTo>
                  <a:lnTo>
                    <a:pt x="391" y="23"/>
                  </a:lnTo>
                  <a:lnTo>
                    <a:pt x="393" y="28"/>
                  </a:lnTo>
                  <a:lnTo>
                    <a:pt x="393" y="32"/>
                  </a:lnTo>
                  <a:lnTo>
                    <a:pt x="393" y="37"/>
                  </a:lnTo>
                  <a:lnTo>
                    <a:pt x="393" y="42"/>
                  </a:lnTo>
                </a:path>
              </a:pathLst>
            </a:custGeom>
            <a:noFill/>
            <a:ln w="0">
              <a:solidFill>
                <a:srgbClr val="000000"/>
              </a:solidFill>
              <a:prstDash val="solid"/>
              <a:round/>
            </a:ln>
          </p:spPr>
          <p:txBody>
            <a:bodyPr/>
            <a:lstStyle/>
            <a:p>
              <a:endParaRPr lang="en-US"/>
            </a:p>
          </p:txBody>
        </p:sp>
        <p:sp>
          <p:nvSpPr>
            <p:cNvPr id="508077" name="Freeform 173"/>
            <p:cNvSpPr/>
            <p:nvPr/>
          </p:nvSpPr>
          <p:spPr bwMode="auto">
            <a:xfrm>
              <a:off x="813" y="2635"/>
              <a:ext cx="351" cy="169"/>
            </a:xfrm>
            <a:custGeom>
              <a:avLst/>
              <a:gdLst/>
              <a:ahLst/>
              <a:cxnLst>
                <a:cxn ang="0">
                  <a:pos x="0" y="69"/>
                </a:cxn>
                <a:cxn ang="0">
                  <a:pos x="113" y="48"/>
                </a:cxn>
                <a:cxn ang="0">
                  <a:pos x="349" y="0"/>
                </a:cxn>
                <a:cxn ang="0">
                  <a:pos x="351" y="81"/>
                </a:cxn>
                <a:cxn ang="0">
                  <a:pos x="351" y="160"/>
                </a:cxn>
                <a:cxn ang="0">
                  <a:pos x="300" y="169"/>
                </a:cxn>
                <a:cxn ang="0">
                  <a:pos x="111" y="127"/>
                </a:cxn>
                <a:cxn ang="0">
                  <a:pos x="0" y="69"/>
                </a:cxn>
              </a:cxnLst>
              <a:rect l="0" t="0" r="r" b="b"/>
              <a:pathLst>
                <a:path w="351" h="169">
                  <a:moveTo>
                    <a:pt x="0" y="69"/>
                  </a:moveTo>
                  <a:lnTo>
                    <a:pt x="113" y="48"/>
                  </a:lnTo>
                  <a:lnTo>
                    <a:pt x="349" y="0"/>
                  </a:lnTo>
                  <a:lnTo>
                    <a:pt x="351" y="81"/>
                  </a:lnTo>
                  <a:lnTo>
                    <a:pt x="351" y="160"/>
                  </a:lnTo>
                  <a:lnTo>
                    <a:pt x="300" y="169"/>
                  </a:lnTo>
                  <a:lnTo>
                    <a:pt x="111" y="127"/>
                  </a:lnTo>
                  <a:lnTo>
                    <a:pt x="0" y="69"/>
                  </a:lnTo>
                </a:path>
              </a:pathLst>
            </a:custGeom>
            <a:noFill/>
            <a:ln w="0">
              <a:solidFill>
                <a:srgbClr val="000000"/>
              </a:solidFill>
              <a:prstDash val="solid"/>
              <a:round/>
            </a:ln>
          </p:spPr>
          <p:txBody>
            <a:bodyPr/>
            <a:lstStyle/>
            <a:p>
              <a:endParaRPr lang="en-US"/>
            </a:p>
          </p:txBody>
        </p:sp>
        <p:sp>
          <p:nvSpPr>
            <p:cNvPr id="508078" name="Freeform 174"/>
            <p:cNvSpPr/>
            <p:nvPr/>
          </p:nvSpPr>
          <p:spPr bwMode="auto">
            <a:xfrm>
              <a:off x="926" y="2436"/>
              <a:ext cx="236" cy="247"/>
            </a:xfrm>
            <a:custGeom>
              <a:avLst/>
              <a:gdLst/>
              <a:ahLst/>
              <a:cxnLst>
                <a:cxn ang="0">
                  <a:pos x="208" y="0"/>
                </a:cxn>
                <a:cxn ang="0">
                  <a:pos x="2" y="41"/>
                </a:cxn>
                <a:cxn ang="0">
                  <a:pos x="0" y="247"/>
                </a:cxn>
                <a:cxn ang="0">
                  <a:pos x="236" y="199"/>
                </a:cxn>
                <a:cxn ang="0">
                  <a:pos x="236" y="71"/>
                </a:cxn>
                <a:cxn ang="0">
                  <a:pos x="208" y="0"/>
                </a:cxn>
              </a:cxnLst>
              <a:rect l="0" t="0" r="r" b="b"/>
              <a:pathLst>
                <a:path w="236" h="247">
                  <a:moveTo>
                    <a:pt x="208" y="0"/>
                  </a:moveTo>
                  <a:lnTo>
                    <a:pt x="2" y="41"/>
                  </a:lnTo>
                  <a:lnTo>
                    <a:pt x="0" y="247"/>
                  </a:lnTo>
                  <a:lnTo>
                    <a:pt x="236" y="199"/>
                  </a:lnTo>
                  <a:lnTo>
                    <a:pt x="236" y="71"/>
                  </a:lnTo>
                  <a:lnTo>
                    <a:pt x="208" y="0"/>
                  </a:lnTo>
                </a:path>
              </a:pathLst>
            </a:custGeom>
            <a:noFill/>
            <a:ln w="0">
              <a:solidFill>
                <a:srgbClr val="000000"/>
              </a:solidFill>
              <a:prstDash val="solid"/>
              <a:round/>
            </a:ln>
          </p:spPr>
          <p:txBody>
            <a:bodyPr/>
            <a:lstStyle/>
            <a:p>
              <a:endParaRPr lang="en-US"/>
            </a:p>
          </p:txBody>
        </p:sp>
        <p:sp>
          <p:nvSpPr>
            <p:cNvPr id="508079" name="Freeform 175"/>
            <p:cNvSpPr/>
            <p:nvPr/>
          </p:nvSpPr>
          <p:spPr bwMode="auto">
            <a:xfrm>
              <a:off x="1872" y="2452"/>
              <a:ext cx="502" cy="143"/>
            </a:xfrm>
            <a:custGeom>
              <a:avLst/>
              <a:gdLst/>
              <a:ahLst/>
              <a:cxnLst>
                <a:cxn ang="0">
                  <a:pos x="502" y="123"/>
                </a:cxn>
                <a:cxn ang="0">
                  <a:pos x="498" y="125"/>
                </a:cxn>
                <a:cxn ang="0">
                  <a:pos x="493" y="127"/>
                </a:cxn>
                <a:cxn ang="0">
                  <a:pos x="489" y="130"/>
                </a:cxn>
                <a:cxn ang="0">
                  <a:pos x="486" y="132"/>
                </a:cxn>
                <a:cxn ang="0">
                  <a:pos x="482" y="134"/>
                </a:cxn>
                <a:cxn ang="0">
                  <a:pos x="479" y="137"/>
                </a:cxn>
                <a:cxn ang="0">
                  <a:pos x="477" y="141"/>
                </a:cxn>
                <a:cxn ang="0">
                  <a:pos x="477" y="143"/>
                </a:cxn>
                <a:cxn ang="0">
                  <a:pos x="0" y="120"/>
                </a:cxn>
                <a:cxn ang="0">
                  <a:pos x="0" y="118"/>
                </a:cxn>
                <a:cxn ang="0">
                  <a:pos x="0" y="116"/>
                </a:cxn>
                <a:cxn ang="0">
                  <a:pos x="0" y="113"/>
                </a:cxn>
                <a:cxn ang="0">
                  <a:pos x="0" y="111"/>
                </a:cxn>
                <a:cxn ang="0">
                  <a:pos x="3" y="111"/>
                </a:cxn>
                <a:cxn ang="0">
                  <a:pos x="3" y="109"/>
                </a:cxn>
                <a:cxn ang="0">
                  <a:pos x="5" y="106"/>
                </a:cxn>
                <a:cxn ang="0">
                  <a:pos x="7" y="106"/>
                </a:cxn>
                <a:cxn ang="0">
                  <a:pos x="56" y="72"/>
                </a:cxn>
                <a:cxn ang="0">
                  <a:pos x="158" y="2"/>
                </a:cxn>
                <a:cxn ang="0">
                  <a:pos x="160" y="2"/>
                </a:cxn>
                <a:cxn ang="0">
                  <a:pos x="162" y="0"/>
                </a:cxn>
                <a:cxn ang="0">
                  <a:pos x="165" y="0"/>
                </a:cxn>
                <a:cxn ang="0">
                  <a:pos x="167" y="0"/>
                </a:cxn>
                <a:cxn ang="0">
                  <a:pos x="169" y="0"/>
                </a:cxn>
                <a:cxn ang="0">
                  <a:pos x="475" y="18"/>
                </a:cxn>
                <a:cxn ang="0">
                  <a:pos x="475" y="28"/>
                </a:cxn>
                <a:cxn ang="0">
                  <a:pos x="475" y="35"/>
                </a:cxn>
                <a:cxn ang="0">
                  <a:pos x="477" y="42"/>
                </a:cxn>
                <a:cxn ang="0">
                  <a:pos x="479" y="46"/>
                </a:cxn>
                <a:cxn ang="0">
                  <a:pos x="484" y="53"/>
                </a:cxn>
                <a:cxn ang="0">
                  <a:pos x="486" y="60"/>
                </a:cxn>
                <a:cxn ang="0">
                  <a:pos x="491" y="69"/>
                </a:cxn>
                <a:cxn ang="0">
                  <a:pos x="496" y="81"/>
                </a:cxn>
                <a:cxn ang="0">
                  <a:pos x="502" y="123"/>
                </a:cxn>
              </a:cxnLst>
              <a:rect l="0" t="0" r="r" b="b"/>
              <a:pathLst>
                <a:path w="502" h="143">
                  <a:moveTo>
                    <a:pt x="502" y="123"/>
                  </a:moveTo>
                  <a:lnTo>
                    <a:pt x="498" y="125"/>
                  </a:lnTo>
                  <a:lnTo>
                    <a:pt x="493" y="127"/>
                  </a:lnTo>
                  <a:lnTo>
                    <a:pt x="489" y="130"/>
                  </a:lnTo>
                  <a:lnTo>
                    <a:pt x="486" y="132"/>
                  </a:lnTo>
                  <a:lnTo>
                    <a:pt x="482" y="134"/>
                  </a:lnTo>
                  <a:lnTo>
                    <a:pt x="479" y="137"/>
                  </a:lnTo>
                  <a:lnTo>
                    <a:pt x="477" y="141"/>
                  </a:lnTo>
                  <a:lnTo>
                    <a:pt x="477" y="143"/>
                  </a:lnTo>
                  <a:lnTo>
                    <a:pt x="0" y="120"/>
                  </a:lnTo>
                  <a:lnTo>
                    <a:pt x="0" y="118"/>
                  </a:lnTo>
                  <a:lnTo>
                    <a:pt x="0" y="116"/>
                  </a:lnTo>
                  <a:lnTo>
                    <a:pt x="0" y="113"/>
                  </a:lnTo>
                  <a:lnTo>
                    <a:pt x="0" y="111"/>
                  </a:lnTo>
                  <a:lnTo>
                    <a:pt x="3" y="111"/>
                  </a:lnTo>
                  <a:lnTo>
                    <a:pt x="3" y="109"/>
                  </a:lnTo>
                  <a:lnTo>
                    <a:pt x="5" y="106"/>
                  </a:lnTo>
                  <a:lnTo>
                    <a:pt x="7" y="106"/>
                  </a:lnTo>
                  <a:lnTo>
                    <a:pt x="56" y="72"/>
                  </a:lnTo>
                  <a:lnTo>
                    <a:pt x="158" y="2"/>
                  </a:lnTo>
                  <a:lnTo>
                    <a:pt x="160" y="2"/>
                  </a:lnTo>
                  <a:lnTo>
                    <a:pt x="162" y="0"/>
                  </a:lnTo>
                  <a:lnTo>
                    <a:pt x="165" y="0"/>
                  </a:lnTo>
                  <a:lnTo>
                    <a:pt x="167" y="0"/>
                  </a:lnTo>
                  <a:lnTo>
                    <a:pt x="169" y="0"/>
                  </a:lnTo>
                  <a:lnTo>
                    <a:pt x="475" y="18"/>
                  </a:lnTo>
                  <a:lnTo>
                    <a:pt x="475" y="28"/>
                  </a:lnTo>
                  <a:lnTo>
                    <a:pt x="475" y="35"/>
                  </a:lnTo>
                  <a:lnTo>
                    <a:pt x="477" y="42"/>
                  </a:lnTo>
                  <a:lnTo>
                    <a:pt x="479" y="46"/>
                  </a:lnTo>
                  <a:lnTo>
                    <a:pt x="484" y="53"/>
                  </a:lnTo>
                  <a:lnTo>
                    <a:pt x="486" y="60"/>
                  </a:lnTo>
                  <a:lnTo>
                    <a:pt x="491" y="69"/>
                  </a:lnTo>
                  <a:lnTo>
                    <a:pt x="496" y="81"/>
                  </a:lnTo>
                  <a:lnTo>
                    <a:pt x="502" y="123"/>
                  </a:lnTo>
                </a:path>
              </a:pathLst>
            </a:custGeom>
            <a:noFill/>
            <a:ln w="0">
              <a:solidFill>
                <a:srgbClr val="000000"/>
              </a:solidFill>
              <a:prstDash val="solid"/>
              <a:round/>
            </a:ln>
          </p:spPr>
          <p:txBody>
            <a:bodyPr/>
            <a:lstStyle/>
            <a:p>
              <a:endParaRPr lang="en-US"/>
            </a:p>
          </p:txBody>
        </p:sp>
        <p:sp>
          <p:nvSpPr>
            <p:cNvPr id="508080" name="Freeform 176"/>
            <p:cNvSpPr/>
            <p:nvPr/>
          </p:nvSpPr>
          <p:spPr bwMode="auto">
            <a:xfrm>
              <a:off x="2675" y="2271"/>
              <a:ext cx="137" cy="81"/>
            </a:xfrm>
            <a:custGeom>
              <a:avLst/>
              <a:gdLst/>
              <a:ahLst/>
              <a:cxnLst>
                <a:cxn ang="0">
                  <a:pos x="137" y="0"/>
                </a:cxn>
                <a:cxn ang="0">
                  <a:pos x="114" y="35"/>
                </a:cxn>
                <a:cxn ang="0">
                  <a:pos x="111" y="35"/>
                </a:cxn>
                <a:cxn ang="0">
                  <a:pos x="107" y="35"/>
                </a:cxn>
                <a:cxn ang="0">
                  <a:pos x="102" y="40"/>
                </a:cxn>
                <a:cxn ang="0">
                  <a:pos x="97" y="44"/>
                </a:cxn>
                <a:cxn ang="0">
                  <a:pos x="91" y="49"/>
                </a:cxn>
                <a:cxn ang="0">
                  <a:pos x="84" y="56"/>
                </a:cxn>
                <a:cxn ang="0">
                  <a:pos x="77" y="61"/>
                </a:cxn>
                <a:cxn ang="0">
                  <a:pos x="67" y="68"/>
                </a:cxn>
                <a:cxn ang="0">
                  <a:pos x="56" y="68"/>
                </a:cxn>
                <a:cxn ang="0">
                  <a:pos x="47" y="68"/>
                </a:cxn>
                <a:cxn ang="0">
                  <a:pos x="37" y="68"/>
                </a:cxn>
                <a:cxn ang="0">
                  <a:pos x="30" y="68"/>
                </a:cxn>
                <a:cxn ang="0">
                  <a:pos x="23" y="70"/>
                </a:cxn>
                <a:cxn ang="0">
                  <a:pos x="14" y="74"/>
                </a:cxn>
                <a:cxn ang="0">
                  <a:pos x="7" y="77"/>
                </a:cxn>
                <a:cxn ang="0">
                  <a:pos x="0" y="81"/>
                </a:cxn>
                <a:cxn ang="0">
                  <a:pos x="0" y="42"/>
                </a:cxn>
                <a:cxn ang="0">
                  <a:pos x="137" y="0"/>
                </a:cxn>
              </a:cxnLst>
              <a:rect l="0" t="0" r="r" b="b"/>
              <a:pathLst>
                <a:path w="137" h="81">
                  <a:moveTo>
                    <a:pt x="137" y="0"/>
                  </a:moveTo>
                  <a:lnTo>
                    <a:pt x="114" y="35"/>
                  </a:lnTo>
                  <a:lnTo>
                    <a:pt x="111" y="35"/>
                  </a:lnTo>
                  <a:lnTo>
                    <a:pt x="107" y="35"/>
                  </a:lnTo>
                  <a:lnTo>
                    <a:pt x="102" y="40"/>
                  </a:lnTo>
                  <a:lnTo>
                    <a:pt x="97" y="44"/>
                  </a:lnTo>
                  <a:lnTo>
                    <a:pt x="91" y="49"/>
                  </a:lnTo>
                  <a:lnTo>
                    <a:pt x="84" y="56"/>
                  </a:lnTo>
                  <a:lnTo>
                    <a:pt x="77" y="61"/>
                  </a:lnTo>
                  <a:lnTo>
                    <a:pt x="67" y="68"/>
                  </a:lnTo>
                  <a:lnTo>
                    <a:pt x="56" y="68"/>
                  </a:lnTo>
                  <a:lnTo>
                    <a:pt x="47" y="68"/>
                  </a:lnTo>
                  <a:lnTo>
                    <a:pt x="37" y="68"/>
                  </a:lnTo>
                  <a:lnTo>
                    <a:pt x="30" y="68"/>
                  </a:lnTo>
                  <a:lnTo>
                    <a:pt x="23" y="70"/>
                  </a:lnTo>
                  <a:lnTo>
                    <a:pt x="14" y="74"/>
                  </a:lnTo>
                  <a:lnTo>
                    <a:pt x="7" y="77"/>
                  </a:lnTo>
                  <a:lnTo>
                    <a:pt x="0" y="81"/>
                  </a:lnTo>
                  <a:lnTo>
                    <a:pt x="0" y="42"/>
                  </a:lnTo>
                  <a:lnTo>
                    <a:pt x="137" y="0"/>
                  </a:lnTo>
                </a:path>
              </a:pathLst>
            </a:custGeom>
            <a:noFill/>
            <a:ln w="0">
              <a:solidFill>
                <a:srgbClr val="000000"/>
              </a:solidFill>
              <a:prstDash val="solid"/>
              <a:round/>
            </a:ln>
          </p:spPr>
          <p:txBody>
            <a:bodyPr/>
            <a:lstStyle/>
            <a:p>
              <a:endParaRPr lang="en-US"/>
            </a:p>
          </p:txBody>
        </p:sp>
        <p:sp>
          <p:nvSpPr>
            <p:cNvPr id="508081" name="Freeform 177"/>
            <p:cNvSpPr/>
            <p:nvPr/>
          </p:nvSpPr>
          <p:spPr bwMode="auto">
            <a:xfrm>
              <a:off x="2564" y="2214"/>
              <a:ext cx="276" cy="99"/>
            </a:xfrm>
            <a:custGeom>
              <a:avLst/>
              <a:gdLst/>
              <a:ahLst/>
              <a:cxnLst>
                <a:cxn ang="0">
                  <a:pos x="35" y="0"/>
                </a:cxn>
                <a:cxn ang="0">
                  <a:pos x="276" y="11"/>
                </a:cxn>
                <a:cxn ang="0">
                  <a:pos x="269" y="20"/>
                </a:cxn>
                <a:cxn ang="0">
                  <a:pos x="248" y="57"/>
                </a:cxn>
                <a:cxn ang="0">
                  <a:pos x="111" y="99"/>
                </a:cxn>
                <a:cxn ang="0">
                  <a:pos x="0" y="94"/>
                </a:cxn>
                <a:cxn ang="0">
                  <a:pos x="3" y="90"/>
                </a:cxn>
                <a:cxn ang="0">
                  <a:pos x="3" y="85"/>
                </a:cxn>
                <a:cxn ang="0">
                  <a:pos x="3" y="83"/>
                </a:cxn>
                <a:cxn ang="0">
                  <a:pos x="3" y="78"/>
                </a:cxn>
                <a:cxn ang="0">
                  <a:pos x="3" y="76"/>
                </a:cxn>
                <a:cxn ang="0">
                  <a:pos x="0" y="71"/>
                </a:cxn>
                <a:cxn ang="0">
                  <a:pos x="0" y="67"/>
                </a:cxn>
                <a:cxn ang="0">
                  <a:pos x="0" y="62"/>
                </a:cxn>
                <a:cxn ang="0">
                  <a:pos x="3" y="60"/>
                </a:cxn>
                <a:cxn ang="0">
                  <a:pos x="5" y="55"/>
                </a:cxn>
                <a:cxn ang="0">
                  <a:pos x="7" y="53"/>
                </a:cxn>
                <a:cxn ang="0">
                  <a:pos x="12" y="48"/>
                </a:cxn>
                <a:cxn ang="0">
                  <a:pos x="14" y="44"/>
                </a:cxn>
                <a:cxn ang="0">
                  <a:pos x="16" y="41"/>
                </a:cxn>
                <a:cxn ang="0">
                  <a:pos x="16" y="37"/>
                </a:cxn>
                <a:cxn ang="0">
                  <a:pos x="19" y="32"/>
                </a:cxn>
                <a:cxn ang="0">
                  <a:pos x="21" y="27"/>
                </a:cxn>
                <a:cxn ang="0">
                  <a:pos x="23" y="25"/>
                </a:cxn>
                <a:cxn ang="0">
                  <a:pos x="26" y="23"/>
                </a:cxn>
                <a:cxn ang="0">
                  <a:pos x="28" y="18"/>
                </a:cxn>
                <a:cxn ang="0">
                  <a:pos x="30" y="16"/>
                </a:cxn>
                <a:cxn ang="0">
                  <a:pos x="33" y="11"/>
                </a:cxn>
                <a:cxn ang="0">
                  <a:pos x="35" y="6"/>
                </a:cxn>
                <a:cxn ang="0">
                  <a:pos x="35" y="0"/>
                </a:cxn>
              </a:cxnLst>
              <a:rect l="0" t="0" r="r" b="b"/>
              <a:pathLst>
                <a:path w="276" h="99">
                  <a:moveTo>
                    <a:pt x="35" y="0"/>
                  </a:moveTo>
                  <a:lnTo>
                    <a:pt x="276" y="11"/>
                  </a:lnTo>
                  <a:lnTo>
                    <a:pt x="269" y="20"/>
                  </a:lnTo>
                  <a:lnTo>
                    <a:pt x="248" y="57"/>
                  </a:lnTo>
                  <a:lnTo>
                    <a:pt x="111" y="99"/>
                  </a:lnTo>
                  <a:lnTo>
                    <a:pt x="0" y="94"/>
                  </a:lnTo>
                  <a:lnTo>
                    <a:pt x="3" y="90"/>
                  </a:lnTo>
                  <a:lnTo>
                    <a:pt x="3" y="85"/>
                  </a:lnTo>
                  <a:lnTo>
                    <a:pt x="3" y="83"/>
                  </a:lnTo>
                  <a:lnTo>
                    <a:pt x="3" y="78"/>
                  </a:lnTo>
                  <a:lnTo>
                    <a:pt x="3" y="76"/>
                  </a:lnTo>
                  <a:lnTo>
                    <a:pt x="0" y="71"/>
                  </a:lnTo>
                  <a:lnTo>
                    <a:pt x="0" y="67"/>
                  </a:lnTo>
                  <a:lnTo>
                    <a:pt x="0" y="62"/>
                  </a:lnTo>
                  <a:lnTo>
                    <a:pt x="3" y="60"/>
                  </a:lnTo>
                  <a:lnTo>
                    <a:pt x="5" y="55"/>
                  </a:lnTo>
                  <a:lnTo>
                    <a:pt x="7" y="53"/>
                  </a:lnTo>
                  <a:lnTo>
                    <a:pt x="12" y="48"/>
                  </a:lnTo>
                  <a:lnTo>
                    <a:pt x="14" y="44"/>
                  </a:lnTo>
                  <a:lnTo>
                    <a:pt x="16" y="41"/>
                  </a:lnTo>
                  <a:lnTo>
                    <a:pt x="16" y="37"/>
                  </a:lnTo>
                  <a:lnTo>
                    <a:pt x="19" y="32"/>
                  </a:lnTo>
                  <a:lnTo>
                    <a:pt x="21" y="27"/>
                  </a:lnTo>
                  <a:lnTo>
                    <a:pt x="23" y="25"/>
                  </a:lnTo>
                  <a:lnTo>
                    <a:pt x="26" y="23"/>
                  </a:lnTo>
                  <a:lnTo>
                    <a:pt x="28" y="18"/>
                  </a:lnTo>
                  <a:lnTo>
                    <a:pt x="30" y="16"/>
                  </a:lnTo>
                  <a:lnTo>
                    <a:pt x="33" y="11"/>
                  </a:lnTo>
                  <a:lnTo>
                    <a:pt x="35" y="6"/>
                  </a:lnTo>
                  <a:lnTo>
                    <a:pt x="35" y="0"/>
                  </a:lnTo>
                </a:path>
              </a:pathLst>
            </a:custGeom>
            <a:noFill/>
            <a:ln w="0">
              <a:solidFill>
                <a:srgbClr val="000000"/>
              </a:solidFill>
              <a:prstDash val="solid"/>
              <a:round/>
            </a:ln>
          </p:spPr>
          <p:txBody>
            <a:bodyPr/>
            <a:lstStyle/>
            <a:p>
              <a:endParaRPr lang="en-US"/>
            </a:p>
          </p:txBody>
        </p:sp>
        <p:sp>
          <p:nvSpPr>
            <p:cNvPr id="508082" name="Freeform 178"/>
            <p:cNvSpPr/>
            <p:nvPr/>
          </p:nvSpPr>
          <p:spPr bwMode="auto">
            <a:xfrm>
              <a:off x="2756" y="1144"/>
              <a:ext cx="97" cy="30"/>
            </a:xfrm>
            <a:custGeom>
              <a:avLst/>
              <a:gdLst/>
              <a:ahLst/>
              <a:cxnLst>
                <a:cxn ang="0">
                  <a:pos x="5" y="2"/>
                </a:cxn>
                <a:cxn ang="0">
                  <a:pos x="14" y="2"/>
                </a:cxn>
                <a:cxn ang="0">
                  <a:pos x="26" y="0"/>
                </a:cxn>
                <a:cxn ang="0">
                  <a:pos x="35" y="0"/>
                </a:cxn>
                <a:cxn ang="0">
                  <a:pos x="44" y="5"/>
                </a:cxn>
                <a:cxn ang="0">
                  <a:pos x="49" y="7"/>
                </a:cxn>
                <a:cxn ang="0">
                  <a:pos x="56" y="9"/>
                </a:cxn>
                <a:cxn ang="0">
                  <a:pos x="63" y="7"/>
                </a:cxn>
                <a:cxn ang="0">
                  <a:pos x="70" y="9"/>
                </a:cxn>
                <a:cxn ang="0">
                  <a:pos x="77" y="19"/>
                </a:cxn>
                <a:cxn ang="0">
                  <a:pos x="86" y="26"/>
                </a:cxn>
                <a:cxn ang="0">
                  <a:pos x="95" y="30"/>
                </a:cxn>
                <a:cxn ang="0">
                  <a:pos x="97" y="30"/>
                </a:cxn>
                <a:cxn ang="0">
                  <a:pos x="93" y="30"/>
                </a:cxn>
                <a:cxn ang="0">
                  <a:pos x="91" y="30"/>
                </a:cxn>
                <a:cxn ang="0">
                  <a:pos x="86" y="30"/>
                </a:cxn>
                <a:cxn ang="0">
                  <a:pos x="84" y="28"/>
                </a:cxn>
                <a:cxn ang="0">
                  <a:pos x="81" y="28"/>
                </a:cxn>
                <a:cxn ang="0">
                  <a:pos x="79" y="26"/>
                </a:cxn>
                <a:cxn ang="0">
                  <a:pos x="77" y="26"/>
                </a:cxn>
                <a:cxn ang="0">
                  <a:pos x="72" y="23"/>
                </a:cxn>
                <a:cxn ang="0">
                  <a:pos x="65" y="21"/>
                </a:cxn>
                <a:cxn ang="0">
                  <a:pos x="60" y="19"/>
                </a:cxn>
                <a:cxn ang="0">
                  <a:pos x="58" y="16"/>
                </a:cxn>
                <a:cxn ang="0">
                  <a:pos x="51" y="16"/>
                </a:cxn>
                <a:cxn ang="0">
                  <a:pos x="47" y="16"/>
                </a:cxn>
                <a:cxn ang="0">
                  <a:pos x="44" y="16"/>
                </a:cxn>
                <a:cxn ang="0">
                  <a:pos x="40" y="12"/>
                </a:cxn>
                <a:cxn ang="0">
                  <a:pos x="35" y="9"/>
                </a:cxn>
                <a:cxn ang="0">
                  <a:pos x="30" y="7"/>
                </a:cxn>
                <a:cxn ang="0">
                  <a:pos x="26" y="7"/>
                </a:cxn>
                <a:cxn ang="0">
                  <a:pos x="21" y="7"/>
                </a:cxn>
                <a:cxn ang="0">
                  <a:pos x="16" y="5"/>
                </a:cxn>
                <a:cxn ang="0">
                  <a:pos x="12" y="5"/>
                </a:cxn>
                <a:cxn ang="0">
                  <a:pos x="7" y="5"/>
                </a:cxn>
                <a:cxn ang="0">
                  <a:pos x="3" y="5"/>
                </a:cxn>
              </a:cxnLst>
              <a:rect l="0" t="0" r="r" b="b"/>
              <a:pathLst>
                <a:path w="97" h="30">
                  <a:moveTo>
                    <a:pt x="0" y="2"/>
                  </a:moveTo>
                  <a:lnTo>
                    <a:pt x="5" y="2"/>
                  </a:lnTo>
                  <a:lnTo>
                    <a:pt x="10" y="2"/>
                  </a:lnTo>
                  <a:lnTo>
                    <a:pt x="14" y="2"/>
                  </a:lnTo>
                  <a:lnTo>
                    <a:pt x="21" y="2"/>
                  </a:lnTo>
                  <a:lnTo>
                    <a:pt x="26" y="0"/>
                  </a:lnTo>
                  <a:lnTo>
                    <a:pt x="30" y="0"/>
                  </a:lnTo>
                  <a:lnTo>
                    <a:pt x="35" y="0"/>
                  </a:lnTo>
                  <a:lnTo>
                    <a:pt x="40" y="0"/>
                  </a:lnTo>
                  <a:lnTo>
                    <a:pt x="44" y="5"/>
                  </a:lnTo>
                  <a:lnTo>
                    <a:pt x="47" y="7"/>
                  </a:lnTo>
                  <a:lnTo>
                    <a:pt x="49" y="7"/>
                  </a:lnTo>
                  <a:lnTo>
                    <a:pt x="51" y="9"/>
                  </a:lnTo>
                  <a:lnTo>
                    <a:pt x="56" y="9"/>
                  </a:lnTo>
                  <a:lnTo>
                    <a:pt x="58" y="9"/>
                  </a:lnTo>
                  <a:lnTo>
                    <a:pt x="63" y="7"/>
                  </a:lnTo>
                  <a:lnTo>
                    <a:pt x="67" y="7"/>
                  </a:lnTo>
                  <a:lnTo>
                    <a:pt x="70" y="9"/>
                  </a:lnTo>
                  <a:lnTo>
                    <a:pt x="72" y="14"/>
                  </a:lnTo>
                  <a:lnTo>
                    <a:pt x="77" y="19"/>
                  </a:lnTo>
                  <a:lnTo>
                    <a:pt x="81" y="21"/>
                  </a:lnTo>
                  <a:lnTo>
                    <a:pt x="86" y="26"/>
                  </a:lnTo>
                  <a:lnTo>
                    <a:pt x="91" y="28"/>
                  </a:lnTo>
                  <a:lnTo>
                    <a:pt x="95" y="30"/>
                  </a:lnTo>
                  <a:lnTo>
                    <a:pt x="97" y="30"/>
                  </a:lnTo>
                  <a:lnTo>
                    <a:pt x="97" y="30"/>
                  </a:lnTo>
                  <a:lnTo>
                    <a:pt x="95" y="30"/>
                  </a:lnTo>
                  <a:lnTo>
                    <a:pt x="93" y="30"/>
                  </a:lnTo>
                  <a:lnTo>
                    <a:pt x="91" y="30"/>
                  </a:lnTo>
                  <a:lnTo>
                    <a:pt x="91" y="30"/>
                  </a:lnTo>
                  <a:lnTo>
                    <a:pt x="88" y="30"/>
                  </a:lnTo>
                  <a:lnTo>
                    <a:pt x="86" y="30"/>
                  </a:lnTo>
                  <a:lnTo>
                    <a:pt x="86" y="30"/>
                  </a:lnTo>
                  <a:lnTo>
                    <a:pt x="84" y="28"/>
                  </a:lnTo>
                  <a:lnTo>
                    <a:pt x="84" y="28"/>
                  </a:lnTo>
                  <a:lnTo>
                    <a:pt x="81" y="28"/>
                  </a:lnTo>
                  <a:lnTo>
                    <a:pt x="79" y="26"/>
                  </a:lnTo>
                  <a:lnTo>
                    <a:pt x="79" y="26"/>
                  </a:lnTo>
                  <a:lnTo>
                    <a:pt x="77" y="26"/>
                  </a:lnTo>
                  <a:lnTo>
                    <a:pt x="77" y="26"/>
                  </a:lnTo>
                  <a:lnTo>
                    <a:pt x="74" y="23"/>
                  </a:lnTo>
                  <a:lnTo>
                    <a:pt x="72" y="23"/>
                  </a:lnTo>
                  <a:lnTo>
                    <a:pt x="70" y="21"/>
                  </a:lnTo>
                  <a:lnTo>
                    <a:pt x="65" y="21"/>
                  </a:lnTo>
                  <a:lnTo>
                    <a:pt x="63" y="19"/>
                  </a:lnTo>
                  <a:lnTo>
                    <a:pt x="60" y="19"/>
                  </a:lnTo>
                  <a:lnTo>
                    <a:pt x="58" y="19"/>
                  </a:lnTo>
                  <a:lnTo>
                    <a:pt x="58" y="16"/>
                  </a:lnTo>
                  <a:lnTo>
                    <a:pt x="56" y="16"/>
                  </a:lnTo>
                  <a:lnTo>
                    <a:pt x="51" y="16"/>
                  </a:lnTo>
                  <a:lnTo>
                    <a:pt x="49" y="16"/>
                  </a:lnTo>
                  <a:lnTo>
                    <a:pt x="47" y="16"/>
                  </a:lnTo>
                  <a:lnTo>
                    <a:pt x="44" y="16"/>
                  </a:lnTo>
                  <a:lnTo>
                    <a:pt x="44" y="16"/>
                  </a:lnTo>
                  <a:lnTo>
                    <a:pt x="42" y="14"/>
                  </a:lnTo>
                  <a:lnTo>
                    <a:pt x="40" y="12"/>
                  </a:lnTo>
                  <a:lnTo>
                    <a:pt x="37" y="9"/>
                  </a:lnTo>
                  <a:lnTo>
                    <a:pt x="35" y="9"/>
                  </a:lnTo>
                  <a:lnTo>
                    <a:pt x="33" y="7"/>
                  </a:lnTo>
                  <a:lnTo>
                    <a:pt x="30" y="7"/>
                  </a:lnTo>
                  <a:lnTo>
                    <a:pt x="28" y="7"/>
                  </a:lnTo>
                  <a:lnTo>
                    <a:pt x="26" y="7"/>
                  </a:lnTo>
                  <a:lnTo>
                    <a:pt x="23" y="7"/>
                  </a:lnTo>
                  <a:lnTo>
                    <a:pt x="21" y="7"/>
                  </a:lnTo>
                  <a:lnTo>
                    <a:pt x="19" y="5"/>
                  </a:lnTo>
                  <a:lnTo>
                    <a:pt x="16" y="5"/>
                  </a:lnTo>
                  <a:lnTo>
                    <a:pt x="14" y="5"/>
                  </a:lnTo>
                  <a:lnTo>
                    <a:pt x="12" y="5"/>
                  </a:lnTo>
                  <a:lnTo>
                    <a:pt x="10" y="5"/>
                  </a:lnTo>
                  <a:lnTo>
                    <a:pt x="7" y="5"/>
                  </a:lnTo>
                  <a:lnTo>
                    <a:pt x="5" y="5"/>
                  </a:lnTo>
                  <a:lnTo>
                    <a:pt x="3" y="5"/>
                  </a:lnTo>
                  <a:lnTo>
                    <a:pt x="0" y="2"/>
                  </a:lnTo>
                  <a:close/>
                </a:path>
              </a:pathLst>
            </a:custGeom>
            <a:solidFill>
              <a:srgbClr val="CC4C4C"/>
            </a:solidFill>
            <a:ln w="9525">
              <a:noFill/>
              <a:round/>
            </a:ln>
          </p:spPr>
          <p:txBody>
            <a:bodyPr/>
            <a:lstStyle/>
            <a:p>
              <a:endParaRPr lang="en-US"/>
            </a:p>
          </p:txBody>
        </p:sp>
        <p:sp>
          <p:nvSpPr>
            <p:cNvPr id="508083" name="Freeform 179"/>
            <p:cNvSpPr>
              <a:spLocks noEditPoints="1"/>
            </p:cNvSpPr>
            <p:nvPr/>
          </p:nvSpPr>
          <p:spPr bwMode="auto">
            <a:xfrm>
              <a:off x="2754" y="1022"/>
              <a:ext cx="185" cy="113"/>
            </a:xfrm>
            <a:custGeom>
              <a:avLst/>
              <a:gdLst/>
              <a:ahLst/>
              <a:cxnLst>
                <a:cxn ang="0">
                  <a:pos x="83" y="108"/>
                </a:cxn>
                <a:cxn ang="0">
                  <a:pos x="83" y="106"/>
                </a:cxn>
                <a:cxn ang="0">
                  <a:pos x="90" y="108"/>
                </a:cxn>
                <a:cxn ang="0">
                  <a:pos x="93" y="111"/>
                </a:cxn>
                <a:cxn ang="0">
                  <a:pos x="90" y="113"/>
                </a:cxn>
                <a:cxn ang="0">
                  <a:pos x="86" y="111"/>
                </a:cxn>
                <a:cxn ang="0">
                  <a:pos x="53" y="94"/>
                </a:cxn>
                <a:cxn ang="0">
                  <a:pos x="49" y="97"/>
                </a:cxn>
                <a:cxn ang="0">
                  <a:pos x="42" y="99"/>
                </a:cxn>
                <a:cxn ang="0">
                  <a:pos x="49" y="101"/>
                </a:cxn>
                <a:cxn ang="0">
                  <a:pos x="60" y="104"/>
                </a:cxn>
                <a:cxn ang="0">
                  <a:pos x="55" y="99"/>
                </a:cxn>
                <a:cxn ang="0">
                  <a:pos x="53" y="94"/>
                </a:cxn>
                <a:cxn ang="0">
                  <a:pos x="120" y="57"/>
                </a:cxn>
                <a:cxn ang="0">
                  <a:pos x="127" y="57"/>
                </a:cxn>
                <a:cxn ang="0">
                  <a:pos x="141" y="62"/>
                </a:cxn>
                <a:cxn ang="0">
                  <a:pos x="155" y="64"/>
                </a:cxn>
                <a:cxn ang="0">
                  <a:pos x="164" y="62"/>
                </a:cxn>
                <a:cxn ang="0">
                  <a:pos x="171" y="60"/>
                </a:cxn>
                <a:cxn ang="0">
                  <a:pos x="167" y="67"/>
                </a:cxn>
                <a:cxn ang="0">
                  <a:pos x="157" y="74"/>
                </a:cxn>
                <a:cxn ang="0">
                  <a:pos x="143" y="76"/>
                </a:cxn>
                <a:cxn ang="0">
                  <a:pos x="130" y="67"/>
                </a:cxn>
                <a:cxn ang="0">
                  <a:pos x="120" y="64"/>
                </a:cxn>
                <a:cxn ang="0">
                  <a:pos x="113" y="62"/>
                </a:cxn>
                <a:cxn ang="0">
                  <a:pos x="113" y="62"/>
                </a:cxn>
                <a:cxn ang="0">
                  <a:pos x="113" y="60"/>
                </a:cxn>
                <a:cxn ang="0">
                  <a:pos x="69" y="34"/>
                </a:cxn>
                <a:cxn ang="0">
                  <a:pos x="62" y="30"/>
                </a:cxn>
                <a:cxn ang="0">
                  <a:pos x="49" y="30"/>
                </a:cxn>
                <a:cxn ang="0">
                  <a:pos x="35" y="30"/>
                </a:cxn>
                <a:cxn ang="0">
                  <a:pos x="23" y="23"/>
                </a:cxn>
                <a:cxn ang="0">
                  <a:pos x="18" y="20"/>
                </a:cxn>
                <a:cxn ang="0">
                  <a:pos x="16" y="23"/>
                </a:cxn>
                <a:cxn ang="0">
                  <a:pos x="23" y="32"/>
                </a:cxn>
                <a:cxn ang="0">
                  <a:pos x="35" y="41"/>
                </a:cxn>
                <a:cxn ang="0">
                  <a:pos x="51" y="39"/>
                </a:cxn>
                <a:cxn ang="0">
                  <a:pos x="65" y="37"/>
                </a:cxn>
                <a:cxn ang="0">
                  <a:pos x="72" y="39"/>
                </a:cxn>
                <a:cxn ang="0">
                  <a:pos x="74" y="39"/>
                </a:cxn>
                <a:cxn ang="0">
                  <a:pos x="74" y="37"/>
                </a:cxn>
                <a:cxn ang="0">
                  <a:pos x="183" y="55"/>
                </a:cxn>
                <a:cxn ang="0">
                  <a:pos x="176" y="46"/>
                </a:cxn>
                <a:cxn ang="0">
                  <a:pos x="164" y="39"/>
                </a:cxn>
                <a:cxn ang="0">
                  <a:pos x="143" y="37"/>
                </a:cxn>
                <a:cxn ang="0">
                  <a:pos x="125" y="41"/>
                </a:cxn>
                <a:cxn ang="0">
                  <a:pos x="113" y="46"/>
                </a:cxn>
                <a:cxn ang="0">
                  <a:pos x="116" y="48"/>
                </a:cxn>
                <a:cxn ang="0">
                  <a:pos x="139" y="43"/>
                </a:cxn>
                <a:cxn ang="0">
                  <a:pos x="155" y="43"/>
                </a:cxn>
                <a:cxn ang="0">
                  <a:pos x="171" y="53"/>
                </a:cxn>
                <a:cxn ang="0">
                  <a:pos x="0" y="9"/>
                </a:cxn>
                <a:cxn ang="0">
                  <a:pos x="12" y="4"/>
                </a:cxn>
                <a:cxn ang="0">
                  <a:pos x="21" y="0"/>
                </a:cxn>
                <a:cxn ang="0">
                  <a:pos x="44" y="2"/>
                </a:cxn>
                <a:cxn ang="0">
                  <a:pos x="65" y="11"/>
                </a:cxn>
                <a:cxn ang="0">
                  <a:pos x="74" y="20"/>
                </a:cxn>
                <a:cxn ang="0">
                  <a:pos x="81" y="30"/>
                </a:cxn>
                <a:cxn ang="0">
                  <a:pos x="58" y="16"/>
                </a:cxn>
                <a:cxn ang="0">
                  <a:pos x="42" y="9"/>
                </a:cxn>
                <a:cxn ang="0">
                  <a:pos x="21" y="9"/>
                </a:cxn>
                <a:cxn ang="0">
                  <a:pos x="0" y="9"/>
                </a:cxn>
              </a:cxnLst>
              <a:rect l="0" t="0" r="r" b="b"/>
              <a:pathLst>
                <a:path w="185" h="113">
                  <a:moveTo>
                    <a:pt x="81" y="111"/>
                  </a:moveTo>
                  <a:lnTo>
                    <a:pt x="81" y="111"/>
                  </a:lnTo>
                  <a:lnTo>
                    <a:pt x="81" y="111"/>
                  </a:lnTo>
                  <a:lnTo>
                    <a:pt x="83" y="108"/>
                  </a:lnTo>
                  <a:lnTo>
                    <a:pt x="83" y="108"/>
                  </a:lnTo>
                  <a:lnTo>
                    <a:pt x="83" y="108"/>
                  </a:lnTo>
                  <a:lnTo>
                    <a:pt x="83" y="108"/>
                  </a:lnTo>
                  <a:lnTo>
                    <a:pt x="83" y="106"/>
                  </a:lnTo>
                  <a:lnTo>
                    <a:pt x="83" y="106"/>
                  </a:lnTo>
                  <a:lnTo>
                    <a:pt x="90" y="106"/>
                  </a:lnTo>
                  <a:lnTo>
                    <a:pt x="90" y="106"/>
                  </a:lnTo>
                  <a:lnTo>
                    <a:pt x="90" y="108"/>
                  </a:lnTo>
                  <a:lnTo>
                    <a:pt x="90" y="108"/>
                  </a:lnTo>
                  <a:lnTo>
                    <a:pt x="90" y="108"/>
                  </a:lnTo>
                  <a:lnTo>
                    <a:pt x="93" y="111"/>
                  </a:lnTo>
                  <a:lnTo>
                    <a:pt x="93" y="111"/>
                  </a:lnTo>
                  <a:lnTo>
                    <a:pt x="93" y="111"/>
                  </a:lnTo>
                  <a:lnTo>
                    <a:pt x="95" y="111"/>
                  </a:lnTo>
                  <a:lnTo>
                    <a:pt x="93" y="113"/>
                  </a:lnTo>
                  <a:lnTo>
                    <a:pt x="90" y="113"/>
                  </a:lnTo>
                  <a:lnTo>
                    <a:pt x="90" y="113"/>
                  </a:lnTo>
                  <a:lnTo>
                    <a:pt x="88" y="111"/>
                  </a:lnTo>
                  <a:lnTo>
                    <a:pt x="86" y="111"/>
                  </a:lnTo>
                  <a:lnTo>
                    <a:pt x="86" y="111"/>
                  </a:lnTo>
                  <a:lnTo>
                    <a:pt x="83" y="111"/>
                  </a:lnTo>
                  <a:lnTo>
                    <a:pt x="83" y="111"/>
                  </a:lnTo>
                  <a:lnTo>
                    <a:pt x="81" y="111"/>
                  </a:lnTo>
                  <a:close/>
                  <a:moveTo>
                    <a:pt x="53" y="94"/>
                  </a:moveTo>
                  <a:lnTo>
                    <a:pt x="53" y="94"/>
                  </a:lnTo>
                  <a:lnTo>
                    <a:pt x="51" y="94"/>
                  </a:lnTo>
                  <a:lnTo>
                    <a:pt x="49" y="97"/>
                  </a:lnTo>
                  <a:lnTo>
                    <a:pt x="49" y="97"/>
                  </a:lnTo>
                  <a:lnTo>
                    <a:pt x="46" y="99"/>
                  </a:lnTo>
                  <a:lnTo>
                    <a:pt x="44" y="99"/>
                  </a:lnTo>
                  <a:lnTo>
                    <a:pt x="44" y="99"/>
                  </a:lnTo>
                  <a:lnTo>
                    <a:pt x="42" y="99"/>
                  </a:lnTo>
                  <a:lnTo>
                    <a:pt x="44" y="101"/>
                  </a:lnTo>
                  <a:lnTo>
                    <a:pt x="44" y="101"/>
                  </a:lnTo>
                  <a:lnTo>
                    <a:pt x="46" y="101"/>
                  </a:lnTo>
                  <a:lnTo>
                    <a:pt x="49" y="101"/>
                  </a:lnTo>
                  <a:lnTo>
                    <a:pt x="51" y="99"/>
                  </a:lnTo>
                  <a:lnTo>
                    <a:pt x="53" y="101"/>
                  </a:lnTo>
                  <a:lnTo>
                    <a:pt x="58" y="101"/>
                  </a:lnTo>
                  <a:lnTo>
                    <a:pt x="60" y="104"/>
                  </a:lnTo>
                  <a:lnTo>
                    <a:pt x="60" y="101"/>
                  </a:lnTo>
                  <a:lnTo>
                    <a:pt x="58" y="101"/>
                  </a:lnTo>
                  <a:lnTo>
                    <a:pt x="58" y="99"/>
                  </a:lnTo>
                  <a:lnTo>
                    <a:pt x="55" y="99"/>
                  </a:lnTo>
                  <a:lnTo>
                    <a:pt x="55" y="99"/>
                  </a:lnTo>
                  <a:lnTo>
                    <a:pt x="55" y="97"/>
                  </a:lnTo>
                  <a:lnTo>
                    <a:pt x="55" y="97"/>
                  </a:lnTo>
                  <a:lnTo>
                    <a:pt x="53" y="94"/>
                  </a:lnTo>
                  <a:close/>
                  <a:moveTo>
                    <a:pt x="113" y="60"/>
                  </a:moveTo>
                  <a:lnTo>
                    <a:pt x="116" y="60"/>
                  </a:lnTo>
                  <a:lnTo>
                    <a:pt x="118" y="60"/>
                  </a:lnTo>
                  <a:lnTo>
                    <a:pt x="120" y="57"/>
                  </a:lnTo>
                  <a:lnTo>
                    <a:pt x="123" y="57"/>
                  </a:lnTo>
                  <a:lnTo>
                    <a:pt x="125" y="57"/>
                  </a:lnTo>
                  <a:lnTo>
                    <a:pt x="125" y="57"/>
                  </a:lnTo>
                  <a:lnTo>
                    <a:pt x="127" y="57"/>
                  </a:lnTo>
                  <a:lnTo>
                    <a:pt x="130" y="57"/>
                  </a:lnTo>
                  <a:lnTo>
                    <a:pt x="134" y="60"/>
                  </a:lnTo>
                  <a:lnTo>
                    <a:pt x="139" y="62"/>
                  </a:lnTo>
                  <a:lnTo>
                    <a:pt x="141" y="62"/>
                  </a:lnTo>
                  <a:lnTo>
                    <a:pt x="143" y="64"/>
                  </a:lnTo>
                  <a:lnTo>
                    <a:pt x="146" y="64"/>
                  </a:lnTo>
                  <a:lnTo>
                    <a:pt x="150" y="64"/>
                  </a:lnTo>
                  <a:lnTo>
                    <a:pt x="155" y="64"/>
                  </a:lnTo>
                  <a:lnTo>
                    <a:pt x="160" y="62"/>
                  </a:lnTo>
                  <a:lnTo>
                    <a:pt x="162" y="62"/>
                  </a:lnTo>
                  <a:lnTo>
                    <a:pt x="162" y="62"/>
                  </a:lnTo>
                  <a:lnTo>
                    <a:pt x="164" y="62"/>
                  </a:lnTo>
                  <a:lnTo>
                    <a:pt x="167" y="62"/>
                  </a:lnTo>
                  <a:lnTo>
                    <a:pt x="167" y="62"/>
                  </a:lnTo>
                  <a:lnTo>
                    <a:pt x="169" y="62"/>
                  </a:lnTo>
                  <a:lnTo>
                    <a:pt x="171" y="60"/>
                  </a:lnTo>
                  <a:lnTo>
                    <a:pt x="171" y="60"/>
                  </a:lnTo>
                  <a:lnTo>
                    <a:pt x="171" y="62"/>
                  </a:lnTo>
                  <a:lnTo>
                    <a:pt x="169" y="64"/>
                  </a:lnTo>
                  <a:lnTo>
                    <a:pt x="167" y="67"/>
                  </a:lnTo>
                  <a:lnTo>
                    <a:pt x="164" y="67"/>
                  </a:lnTo>
                  <a:lnTo>
                    <a:pt x="162" y="69"/>
                  </a:lnTo>
                  <a:lnTo>
                    <a:pt x="160" y="71"/>
                  </a:lnTo>
                  <a:lnTo>
                    <a:pt x="157" y="74"/>
                  </a:lnTo>
                  <a:lnTo>
                    <a:pt x="157" y="74"/>
                  </a:lnTo>
                  <a:lnTo>
                    <a:pt x="153" y="76"/>
                  </a:lnTo>
                  <a:lnTo>
                    <a:pt x="148" y="76"/>
                  </a:lnTo>
                  <a:lnTo>
                    <a:pt x="143" y="76"/>
                  </a:lnTo>
                  <a:lnTo>
                    <a:pt x="141" y="74"/>
                  </a:lnTo>
                  <a:lnTo>
                    <a:pt x="136" y="71"/>
                  </a:lnTo>
                  <a:lnTo>
                    <a:pt x="134" y="69"/>
                  </a:lnTo>
                  <a:lnTo>
                    <a:pt x="130" y="67"/>
                  </a:lnTo>
                  <a:lnTo>
                    <a:pt x="123" y="64"/>
                  </a:lnTo>
                  <a:lnTo>
                    <a:pt x="123" y="64"/>
                  </a:lnTo>
                  <a:lnTo>
                    <a:pt x="123" y="64"/>
                  </a:lnTo>
                  <a:lnTo>
                    <a:pt x="120" y="64"/>
                  </a:lnTo>
                  <a:lnTo>
                    <a:pt x="118" y="62"/>
                  </a:lnTo>
                  <a:lnTo>
                    <a:pt x="116" y="62"/>
                  </a:lnTo>
                  <a:lnTo>
                    <a:pt x="116" y="62"/>
                  </a:lnTo>
                  <a:lnTo>
                    <a:pt x="113" y="62"/>
                  </a:lnTo>
                  <a:lnTo>
                    <a:pt x="113" y="62"/>
                  </a:lnTo>
                  <a:lnTo>
                    <a:pt x="113" y="62"/>
                  </a:lnTo>
                  <a:lnTo>
                    <a:pt x="113" y="62"/>
                  </a:lnTo>
                  <a:lnTo>
                    <a:pt x="113" y="62"/>
                  </a:lnTo>
                  <a:lnTo>
                    <a:pt x="113" y="60"/>
                  </a:lnTo>
                  <a:lnTo>
                    <a:pt x="111" y="60"/>
                  </a:lnTo>
                  <a:lnTo>
                    <a:pt x="111" y="60"/>
                  </a:lnTo>
                  <a:lnTo>
                    <a:pt x="113" y="60"/>
                  </a:lnTo>
                  <a:lnTo>
                    <a:pt x="113" y="60"/>
                  </a:lnTo>
                  <a:close/>
                  <a:moveTo>
                    <a:pt x="74" y="37"/>
                  </a:moveTo>
                  <a:lnTo>
                    <a:pt x="72" y="34"/>
                  </a:lnTo>
                  <a:lnTo>
                    <a:pt x="69" y="34"/>
                  </a:lnTo>
                  <a:lnTo>
                    <a:pt x="67" y="32"/>
                  </a:lnTo>
                  <a:lnTo>
                    <a:pt x="65" y="32"/>
                  </a:lnTo>
                  <a:lnTo>
                    <a:pt x="62" y="30"/>
                  </a:lnTo>
                  <a:lnTo>
                    <a:pt x="62" y="30"/>
                  </a:lnTo>
                  <a:lnTo>
                    <a:pt x="60" y="30"/>
                  </a:lnTo>
                  <a:lnTo>
                    <a:pt x="58" y="30"/>
                  </a:lnTo>
                  <a:lnTo>
                    <a:pt x="53" y="30"/>
                  </a:lnTo>
                  <a:lnTo>
                    <a:pt x="49" y="30"/>
                  </a:lnTo>
                  <a:lnTo>
                    <a:pt x="46" y="30"/>
                  </a:lnTo>
                  <a:lnTo>
                    <a:pt x="42" y="30"/>
                  </a:lnTo>
                  <a:lnTo>
                    <a:pt x="39" y="30"/>
                  </a:lnTo>
                  <a:lnTo>
                    <a:pt x="35" y="30"/>
                  </a:lnTo>
                  <a:lnTo>
                    <a:pt x="32" y="27"/>
                  </a:lnTo>
                  <a:lnTo>
                    <a:pt x="25" y="25"/>
                  </a:lnTo>
                  <a:lnTo>
                    <a:pt x="25" y="25"/>
                  </a:lnTo>
                  <a:lnTo>
                    <a:pt x="23" y="23"/>
                  </a:lnTo>
                  <a:lnTo>
                    <a:pt x="23" y="23"/>
                  </a:lnTo>
                  <a:lnTo>
                    <a:pt x="21" y="20"/>
                  </a:lnTo>
                  <a:lnTo>
                    <a:pt x="18" y="20"/>
                  </a:lnTo>
                  <a:lnTo>
                    <a:pt x="18" y="20"/>
                  </a:lnTo>
                  <a:lnTo>
                    <a:pt x="16" y="18"/>
                  </a:lnTo>
                  <a:lnTo>
                    <a:pt x="16" y="18"/>
                  </a:lnTo>
                  <a:lnTo>
                    <a:pt x="16" y="20"/>
                  </a:lnTo>
                  <a:lnTo>
                    <a:pt x="16" y="23"/>
                  </a:lnTo>
                  <a:lnTo>
                    <a:pt x="18" y="25"/>
                  </a:lnTo>
                  <a:lnTo>
                    <a:pt x="21" y="27"/>
                  </a:lnTo>
                  <a:lnTo>
                    <a:pt x="23" y="30"/>
                  </a:lnTo>
                  <a:lnTo>
                    <a:pt x="23" y="32"/>
                  </a:lnTo>
                  <a:lnTo>
                    <a:pt x="25" y="34"/>
                  </a:lnTo>
                  <a:lnTo>
                    <a:pt x="28" y="37"/>
                  </a:lnTo>
                  <a:lnTo>
                    <a:pt x="30" y="39"/>
                  </a:lnTo>
                  <a:lnTo>
                    <a:pt x="35" y="41"/>
                  </a:lnTo>
                  <a:lnTo>
                    <a:pt x="39" y="41"/>
                  </a:lnTo>
                  <a:lnTo>
                    <a:pt x="42" y="41"/>
                  </a:lnTo>
                  <a:lnTo>
                    <a:pt x="46" y="41"/>
                  </a:lnTo>
                  <a:lnTo>
                    <a:pt x="51" y="39"/>
                  </a:lnTo>
                  <a:lnTo>
                    <a:pt x="55" y="39"/>
                  </a:lnTo>
                  <a:lnTo>
                    <a:pt x="62" y="37"/>
                  </a:lnTo>
                  <a:lnTo>
                    <a:pt x="62" y="37"/>
                  </a:lnTo>
                  <a:lnTo>
                    <a:pt x="65" y="37"/>
                  </a:lnTo>
                  <a:lnTo>
                    <a:pt x="67" y="39"/>
                  </a:lnTo>
                  <a:lnTo>
                    <a:pt x="67" y="39"/>
                  </a:lnTo>
                  <a:lnTo>
                    <a:pt x="69" y="39"/>
                  </a:lnTo>
                  <a:lnTo>
                    <a:pt x="72" y="39"/>
                  </a:lnTo>
                  <a:lnTo>
                    <a:pt x="74" y="39"/>
                  </a:lnTo>
                  <a:lnTo>
                    <a:pt x="74" y="39"/>
                  </a:lnTo>
                  <a:lnTo>
                    <a:pt x="74" y="39"/>
                  </a:lnTo>
                  <a:lnTo>
                    <a:pt x="74" y="39"/>
                  </a:lnTo>
                  <a:lnTo>
                    <a:pt x="74" y="37"/>
                  </a:lnTo>
                  <a:lnTo>
                    <a:pt x="74" y="37"/>
                  </a:lnTo>
                  <a:lnTo>
                    <a:pt x="74" y="37"/>
                  </a:lnTo>
                  <a:lnTo>
                    <a:pt x="74" y="37"/>
                  </a:lnTo>
                  <a:lnTo>
                    <a:pt x="74" y="37"/>
                  </a:lnTo>
                  <a:lnTo>
                    <a:pt x="74" y="37"/>
                  </a:lnTo>
                  <a:close/>
                  <a:moveTo>
                    <a:pt x="185" y="57"/>
                  </a:moveTo>
                  <a:lnTo>
                    <a:pt x="183" y="55"/>
                  </a:lnTo>
                  <a:lnTo>
                    <a:pt x="180" y="53"/>
                  </a:lnTo>
                  <a:lnTo>
                    <a:pt x="180" y="50"/>
                  </a:lnTo>
                  <a:lnTo>
                    <a:pt x="178" y="48"/>
                  </a:lnTo>
                  <a:lnTo>
                    <a:pt x="176" y="46"/>
                  </a:lnTo>
                  <a:lnTo>
                    <a:pt x="174" y="43"/>
                  </a:lnTo>
                  <a:lnTo>
                    <a:pt x="171" y="41"/>
                  </a:lnTo>
                  <a:lnTo>
                    <a:pt x="169" y="41"/>
                  </a:lnTo>
                  <a:lnTo>
                    <a:pt x="164" y="39"/>
                  </a:lnTo>
                  <a:lnTo>
                    <a:pt x="160" y="39"/>
                  </a:lnTo>
                  <a:lnTo>
                    <a:pt x="155" y="39"/>
                  </a:lnTo>
                  <a:lnTo>
                    <a:pt x="148" y="37"/>
                  </a:lnTo>
                  <a:lnTo>
                    <a:pt x="143" y="37"/>
                  </a:lnTo>
                  <a:lnTo>
                    <a:pt x="139" y="37"/>
                  </a:lnTo>
                  <a:lnTo>
                    <a:pt x="132" y="39"/>
                  </a:lnTo>
                  <a:lnTo>
                    <a:pt x="127" y="39"/>
                  </a:lnTo>
                  <a:lnTo>
                    <a:pt x="125" y="41"/>
                  </a:lnTo>
                  <a:lnTo>
                    <a:pt x="123" y="41"/>
                  </a:lnTo>
                  <a:lnTo>
                    <a:pt x="120" y="43"/>
                  </a:lnTo>
                  <a:lnTo>
                    <a:pt x="118" y="46"/>
                  </a:lnTo>
                  <a:lnTo>
                    <a:pt x="113" y="46"/>
                  </a:lnTo>
                  <a:lnTo>
                    <a:pt x="111" y="48"/>
                  </a:lnTo>
                  <a:lnTo>
                    <a:pt x="109" y="50"/>
                  </a:lnTo>
                  <a:lnTo>
                    <a:pt x="109" y="50"/>
                  </a:lnTo>
                  <a:lnTo>
                    <a:pt x="116" y="48"/>
                  </a:lnTo>
                  <a:lnTo>
                    <a:pt x="120" y="46"/>
                  </a:lnTo>
                  <a:lnTo>
                    <a:pt x="127" y="46"/>
                  </a:lnTo>
                  <a:lnTo>
                    <a:pt x="132" y="43"/>
                  </a:lnTo>
                  <a:lnTo>
                    <a:pt x="139" y="43"/>
                  </a:lnTo>
                  <a:lnTo>
                    <a:pt x="143" y="43"/>
                  </a:lnTo>
                  <a:lnTo>
                    <a:pt x="148" y="43"/>
                  </a:lnTo>
                  <a:lnTo>
                    <a:pt x="150" y="43"/>
                  </a:lnTo>
                  <a:lnTo>
                    <a:pt x="155" y="43"/>
                  </a:lnTo>
                  <a:lnTo>
                    <a:pt x="160" y="46"/>
                  </a:lnTo>
                  <a:lnTo>
                    <a:pt x="164" y="48"/>
                  </a:lnTo>
                  <a:lnTo>
                    <a:pt x="169" y="50"/>
                  </a:lnTo>
                  <a:lnTo>
                    <a:pt x="171" y="53"/>
                  </a:lnTo>
                  <a:lnTo>
                    <a:pt x="176" y="55"/>
                  </a:lnTo>
                  <a:lnTo>
                    <a:pt x="180" y="55"/>
                  </a:lnTo>
                  <a:lnTo>
                    <a:pt x="185" y="57"/>
                  </a:lnTo>
                  <a:close/>
                  <a:moveTo>
                    <a:pt x="0" y="9"/>
                  </a:moveTo>
                  <a:lnTo>
                    <a:pt x="5" y="9"/>
                  </a:lnTo>
                  <a:lnTo>
                    <a:pt x="7" y="9"/>
                  </a:lnTo>
                  <a:lnTo>
                    <a:pt x="9" y="6"/>
                  </a:lnTo>
                  <a:lnTo>
                    <a:pt x="12" y="4"/>
                  </a:lnTo>
                  <a:lnTo>
                    <a:pt x="14" y="2"/>
                  </a:lnTo>
                  <a:lnTo>
                    <a:pt x="16" y="2"/>
                  </a:lnTo>
                  <a:lnTo>
                    <a:pt x="18" y="0"/>
                  </a:lnTo>
                  <a:lnTo>
                    <a:pt x="21" y="0"/>
                  </a:lnTo>
                  <a:lnTo>
                    <a:pt x="28" y="0"/>
                  </a:lnTo>
                  <a:lnTo>
                    <a:pt x="32" y="0"/>
                  </a:lnTo>
                  <a:lnTo>
                    <a:pt x="37" y="2"/>
                  </a:lnTo>
                  <a:lnTo>
                    <a:pt x="44" y="2"/>
                  </a:lnTo>
                  <a:lnTo>
                    <a:pt x="49" y="4"/>
                  </a:lnTo>
                  <a:lnTo>
                    <a:pt x="53" y="4"/>
                  </a:lnTo>
                  <a:lnTo>
                    <a:pt x="60" y="6"/>
                  </a:lnTo>
                  <a:lnTo>
                    <a:pt x="65" y="11"/>
                  </a:lnTo>
                  <a:lnTo>
                    <a:pt x="67" y="13"/>
                  </a:lnTo>
                  <a:lnTo>
                    <a:pt x="69" y="13"/>
                  </a:lnTo>
                  <a:lnTo>
                    <a:pt x="72" y="18"/>
                  </a:lnTo>
                  <a:lnTo>
                    <a:pt x="74" y="20"/>
                  </a:lnTo>
                  <a:lnTo>
                    <a:pt x="76" y="23"/>
                  </a:lnTo>
                  <a:lnTo>
                    <a:pt x="79" y="25"/>
                  </a:lnTo>
                  <a:lnTo>
                    <a:pt x="79" y="27"/>
                  </a:lnTo>
                  <a:lnTo>
                    <a:pt x="81" y="30"/>
                  </a:lnTo>
                  <a:lnTo>
                    <a:pt x="74" y="25"/>
                  </a:lnTo>
                  <a:lnTo>
                    <a:pt x="69" y="20"/>
                  </a:lnTo>
                  <a:lnTo>
                    <a:pt x="62" y="18"/>
                  </a:lnTo>
                  <a:lnTo>
                    <a:pt x="58" y="16"/>
                  </a:lnTo>
                  <a:lnTo>
                    <a:pt x="53" y="13"/>
                  </a:lnTo>
                  <a:lnTo>
                    <a:pt x="49" y="11"/>
                  </a:lnTo>
                  <a:lnTo>
                    <a:pt x="44" y="9"/>
                  </a:lnTo>
                  <a:lnTo>
                    <a:pt x="42" y="9"/>
                  </a:lnTo>
                  <a:lnTo>
                    <a:pt x="35" y="6"/>
                  </a:lnTo>
                  <a:lnTo>
                    <a:pt x="30" y="6"/>
                  </a:lnTo>
                  <a:lnTo>
                    <a:pt x="25" y="9"/>
                  </a:lnTo>
                  <a:lnTo>
                    <a:pt x="21" y="9"/>
                  </a:lnTo>
                  <a:lnTo>
                    <a:pt x="16" y="11"/>
                  </a:lnTo>
                  <a:lnTo>
                    <a:pt x="12" y="11"/>
                  </a:lnTo>
                  <a:lnTo>
                    <a:pt x="7" y="11"/>
                  </a:lnTo>
                  <a:lnTo>
                    <a:pt x="0" y="9"/>
                  </a:lnTo>
                  <a:close/>
                </a:path>
              </a:pathLst>
            </a:custGeom>
            <a:solidFill>
              <a:srgbClr val="000000"/>
            </a:solidFill>
            <a:ln w="9525">
              <a:noFill/>
              <a:round/>
            </a:ln>
          </p:spPr>
          <p:txBody>
            <a:bodyPr/>
            <a:lstStyle/>
            <a:p>
              <a:endParaRPr lang="en-US"/>
            </a:p>
          </p:txBody>
        </p:sp>
        <p:sp>
          <p:nvSpPr>
            <p:cNvPr id="508084" name="Freeform 180"/>
            <p:cNvSpPr/>
            <p:nvPr/>
          </p:nvSpPr>
          <p:spPr bwMode="auto">
            <a:xfrm>
              <a:off x="2766" y="1149"/>
              <a:ext cx="76" cy="39"/>
            </a:xfrm>
            <a:custGeom>
              <a:avLst/>
              <a:gdLst/>
              <a:ahLst/>
              <a:cxnLst>
                <a:cxn ang="0">
                  <a:pos x="74" y="23"/>
                </a:cxn>
                <a:cxn ang="0">
                  <a:pos x="71" y="23"/>
                </a:cxn>
                <a:cxn ang="0">
                  <a:pos x="69" y="21"/>
                </a:cxn>
                <a:cxn ang="0">
                  <a:pos x="67" y="21"/>
                </a:cxn>
                <a:cxn ang="0">
                  <a:pos x="62" y="18"/>
                </a:cxn>
                <a:cxn ang="0">
                  <a:pos x="55" y="16"/>
                </a:cxn>
                <a:cxn ang="0">
                  <a:pos x="50" y="14"/>
                </a:cxn>
                <a:cxn ang="0">
                  <a:pos x="48" y="11"/>
                </a:cxn>
                <a:cxn ang="0">
                  <a:pos x="41" y="11"/>
                </a:cxn>
                <a:cxn ang="0">
                  <a:pos x="37" y="11"/>
                </a:cxn>
                <a:cxn ang="0">
                  <a:pos x="34" y="11"/>
                </a:cxn>
                <a:cxn ang="0">
                  <a:pos x="30" y="7"/>
                </a:cxn>
                <a:cxn ang="0">
                  <a:pos x="25" y="4"/>
                </a:cxn>
                <a:cxn ang="0">
                  <a:pos x="20" y="2"/>
                </a:cxn>
                <a:cxn ang="0">
                  <a:pos x="16" y="2"/>
                </a:cxn>
                <a:cxn ang="0">
                  <a:pos x="11" y="2"/>
                </a:cxn>
                <a:cxn ang="0">
                  <a:pos x="9" y="0"/>
                </a:cxn>
                <a:cxn ang="0">
                  <a:pos x="6" y="0"/>
                </a:cxn>
                <a:cxn ang="0">
                  <a:pos x="4" y="0"/>
                </a:cxn>
                <a:cxn ang="0">
                  <a:pos x="2" y="0"/>
                </a:cxn>
                <a:cxn ang="0">
                  <a:pos x="0" y="2"/>
                </a:cxn>
                <a:cxn ang="0">
                  <a:pos x="2" y="4"/>
                </a:cxn>
                <a:cxn ang="0">
                  <a:pos x="4" y="9"/>
                </a:cxn>
                <a:cxn ang="0">
                  <a:pos x="9" y="14"/>
                </a:cxn>
                <a:cxn ang="0">
                  <a:pos x="11" y="25"/>
                </a:cxn>
                <a:cxn ang="0">
                  <a:pos x="20" y="32"/>
                </a:cxn>
                <a:cxn ang="0">
                  <a:pos x="34" y="37"/>
                </a:cxn>
                <a:cxn ang="0">
                  <a:pos x="48" y="39"/>
                </a:cxn>
                <a:cxn ang="0">
                  <a:pos x="57" y="37"/>
                </a:cxn>
                <a:cxn ang="0">
                  <a:pos x="62" y="32"/>
                </a:cxn>
                <a:cxn ang="0">
                  <a:pos x="67" y="30"/>
                </a:cxn>
                <a:cxn ang="0">
                  <a:pos x="74" y="25"/>
                </a:cxn>
              </a:cxnLst>
              <a:rect l="0" t="0" r="r" b="b"/>
              <a:pathLst>
                <a:path w="76" h="39">
                  <a:moveTo>
                    <a:pt x="76" y="25"/>
                  </a:moveTo>
                  <a:lnTo>
                    <a:pt x="74" y="23"/>
                  </a:lnTo>
                  <a:lnTo>
                    <a:pt x="74" y="23"/>
                  </a:lnTo>
                  <a:lnTo>
                    <a:pt x="71" y="23"/>
                  </a:lnTo>
                  <a:lnTo>
                    <a:pt x="69" y="21"/>
                  </a:lnTo>
                  <a:lnTo>
                    <a:pt x="69" y="21"/>
                  </a:lnTo>
                  <a:lnTo>
                    <a:pt x="67" y="21"/>
                  </a:lnTo>
                  <a:lnTo>
                    <a:pt x="67" y="21"/>
                  </a:lnTo>
                  <a:lnTo>
                    <a:pt x="64" y="18"/>
                  </a:lnTo>
                  <a:lnTo>
                    <a:pt x="62" y="18"/>
                  </a:lnTo>
                  <a:lnTo>
                    <a:pt x="60" y="16"/>
                  </a:lnTo>
                  <a:lnTo>
                    <a:pt x="55" y="16"/>
                  </a:lnTo>
                  <a:lnTo>
                    <a:pt x="53" y="14"/>
                  </a:lnTo>
                  <a:lnTo>
                    <a:pt x="50" y="14"/>
                  </a:lnTo>
                  <a:lnTo>
                    <a:pt x="48" y="14"/>
                  </a:lnTo>
                  <a:lnTo>
                    <a:pt x="48" y="11"/>
                  </a:lnTo>
                  <a:lnTo>
                    <a:pt x="46" y="11"/>
                  </a:lnTo>
                  <a:lnTo>
                    <a:pt x="41" y="11"/>
                  </a:lnTo>
                  <a:lnTo>
                    <a:pt x="39" y="11"/>
                  </a:lnTo>
                  <a:lnTo>
                    <a:pt x="37" y="11"/>
                  </a:lnTo>
                  <a:lnTo>
                    <a:pt x="34" y="11"/>
                  </a:lnTo>
                  <a:lnTo>
                    <a:pt x="34" y="11"/>
                  </a:lnTo>
                  <a:lnTo>
                    <a:pt x="32" y="9"/>
                  </a:lnTo>
                  <a:lnTo>
                    <a:pt x="30" y="7"/>
                  </a:lnTo>
                  <a:lnTo>
                    <a:pt x="27" y="4"/>
                  </a:lnTo>
                  <a:lnTo>
                    <a:pt x="25" y="4"/>
                  </a:lnTo>
                  <a:lnTo>
                    <a:pt x="23" y="2"/>
                  </a:lnTo>
                  <a:lnTo>
                    <a:pt x="20" y="2"/>
                  </a:lnTo>
                  <a:lnTo>
                    <a:pt x="18" y="2"/>
                  </a:lnTo>
                  <a:lnTo>
                    <a:pt x="16" y="2"/>
                  </a:lnTo>
                  <a:lnTo>
                    <a:pt x="13" y="2"/>
                  </a:lnTo>
                  <a:lnTo>
                    <a:pt x="11" y="2"/>
                  </a:lnTo>
                  <a:lnTo>
                    <a:pt x="9" y="0"/>
                  </a:lnTo>
                  <a:lnTo>
                    <a:pt x="9" y="0"/>
                  </a:lnTo>
                  <a:lnTo>
                    <a:pt x="6" y="0"/>
                  </a:lnTo>
                  <a:lnTo>
                    <a:pt x="6" y="0"/>
                  </a:lnTo>
                  <a:lnTo>
                    <a:pt x="4" y="0"/>
                  </a:lnTo>
                  <a:lnTo>
                    <a:pt x="4" y="0"/>
                  </a:lnTo>
                  <a:lnTo>
                    <a:pt x="2" y="0"/>
                  </a:lnTo>
                  <a:lnTo>
                    <a:pt x="2" y="0"/>
                  </a:lnTo>
                  <a:lnTo>
                    <a:pt x="0" y="0"/>
                  </a:lnTo>
                  <a:lnTo>
                    <a:pt x="0" y="2"/>
                  </a:lnTo>
                  <a:lnTo>
                    <a:pt x="2" y="4"/>
                  </a:lnTo>
                  <a:lnTo>
                    <a:pt x="2" y="4"/>
                  </a:lnTo>
                  <a:lnTo>
                    <a:pt x="4" y="7"/>
                  </a:lnTo>
                  <a:lnTo>
                    <a:pt x="4" y="9"/>
                  </a:lnTo>
                  <a:lnTo>
                    <a:pt x="6" y="11"/>
                  </a:lnTo>
                  <a:lnTo>
                    <a:pt x="9" y="14"/>
                  </a:lnTo>
                  <a:lnTo>
                    <a:pt x="9" y="18"/>
                  </a:lnTo>
                  <a:lnTo>
                    <a:pt x="11" y="25"/>
                  </a:lnTo>
                  <a:lnTo>
                    <a:pt x="16" y="28"/>
                  </a:lnTo>
                  <a:lnTo>
                    <a:pt x="20" y="32"/>
                  </a:lnTo>
                  <a:lnTo>
                    <a:pt x="27" y="35"/>
                  </a:lnTo>
                  <a:lnTo>
                    <a:pt x="34" y="37"/>
                  </a:lnTo>
                  <a:lnTo>
                    <a:pt x="41" y="39"/>
                  </a:lnTo>
                  <a:lnTo>
                    <a:pt x="48" y="39"/>
                  </a:lnTo>
                  <a:lnTo>
                    <a:pt x="53" y="37"/>
                  </a:lnTo>
                  <a:lnTo>
                    <a:pt x="57" y="37"/>
                  </a:lnTo>
                  <a:lnTo>
                    <a:pt x="60" y="35"/>
                  </a:lnTo>
                  <a:lnTo>
                    <a:pt x="62" y="32"/>
                  </a:lnTo>
                  <a:lnTo>
                    <a:pt x="64" y="30"/>
                  </a:lnTo>
                  <a:lnTo>
                    <a:pt x="67" y="30"/>
                  </a:lnTo>
                  <a:lnTo>
                    <a:pt x="69" y="28"/>
                  </a:lnTo>
                  <a:lnTo>
                    <a:pt x="74" y="25"/>
                  </a:lnTo>
                  <a:lnTo>
                    <a:pt x="76" y="25"/>
                  </a:lnTo>
                  <a:close/>
                </a:path>
              </a:pathLst>
            </a:custGeom>
            <a:solidFill>
              <a:srgbClr val="FF7F7F"/>
            </a:solidFill>
            <a:ln w="9525">
              <a:noFill/>
              <a:round/>
            </a:ln>
          </p:spPr>
          <p:txBody>
            <a:bodyPr/>
            <a:lstStyle/>
            <a:p>
              <a:endParaRPr lang="en-US"/>
            </a:p>
          </p:txBody>
        </p:sp>
        <p:sp>
          <p:nvSpPr>
            <p:cNvPr id="508085" name="Freeform 181"/>
            <p:cNvSpPr/>
            <p:nvPr/>
          </p:nvSpPr>
          <p:spPr bwMode="auto">
            <a:xfrm>
              <a:off x="2775" y="1149"/>
              <a:ext cx="67" cy="25"/>
            </a:xfrm>
            <a:custGeom>
              <a:avLst/>
              <a:gdLst/>
              <a:ahLst/>
              <a:cxnLst>
                <a:cxn ang="0">
                  <a:pos x="67" y="25"/>
                </a:cxn>
                <a:cxn ang="0">
                  <a:pos x="65" y="23"/>
                </a:cxn>
                <a:cxn ang="0">
                  <a:pos x="65" y="23"/>
                </a:cxn>
                <a:cxn ang="0">
                  <a:pos x="62" y="23"/>
                </a:cxn>
                <a:cxn ang="0">
                  <a:pos x="60" y="21"/>
                </a:cxn>
                <a:cxn ang="0">
                  <a:pos x="60" y="21"/>
                </a:cxn>
                <a:cxn ang="0">
                  <a:pos x="58" y="21"/>
                </a:cxn>
                <a:cxn ang="0">
                  <a:pos x="58" y="21"/>
                </a:cxn>
                <a:cxn ang="0">
                  <a:pos x="55" y="18"/>
                </a:cxn>
                <a:cxn ang="0">
                  <a:pos x="53" y="18"/>
                </a:cxn>
                <a:cxn ang="0">
                  <a:pos x="51" y="16"/>
                </a:cxn>
                <a:cxn ang="0">
                  <a:pos x="46" y="16"/>
                </a:cxn>
                <a:cxn ang="0">
                  <a:pos x="44" y="14"/>
                </a:cxn>
                <a:cxn ang="0">
                  <a:pos x="41" y="14"/>
                </a:cxn>
                <a:cxn ang="0">
                  <a:pos x="39" y="14"/>
                </a:cxn>
                <a:cxn ang="0">
                  <a:pos x="39" y="11"/>
                </a:cxn>
                <a:cxn ang="0">
                  <a:pos x="37" y="11"/>
                </a:cxn>
                <a:cxn ang="0">
                  <a:pos x="32" y="11"/>
                </a:cxn>
                <a:cxn ang="0">
                  <a:pos x="30" y="11"/>
                </a:cxn>
                <a:cxn ang="0">
                  <a:pos x="28" y="11"/>
                </a:cxn>
                <a:cxn ang="0">
                  <a:pos x="25" y="11"/>
                </a:cxn>
                <a:cxn ang="0">
                  <a:pos x="25" y="11"/>
                </a:cxn>
                <a:cxn ang="0">
                  <a:pos x="23" y="9"/>
                </a:cxn>
                <a:cxn ang="0">
                  <a:pos x="21" y="7"/>
                </a:cxn>
                <a:cxn ang="0">
                  <a:pos x="18" y="4"/>
                </a:cxn>
                <a:cxn ang="0">
                  <a:pos x="16" y="4"/>
                </a:cxn>
                <a:cxn ang="0">
                  <a:pos x="14" y="2"/>
                </a:cxn>
                <a:cxn ang="0">
                  <a:pos x="11" y="2"/>
                </a:cxn>
                <a:cxn ang="0">
                  <a:pos x="9" y="2"/>
                </a:cxn>
                <a:cxn ang="0">
                  <a:pos x="7" y="2"/>
                </a:cxn>
                <a:cxn ang="0">
                  <a:pos x="4" y="2"/>
                </a:cxn>
                <a:cxn ang="0">
                  <a:pos x="2" y="2"/>
                </a:cxn>
                <a:cxn ang="0">
                  <a:pos x="0" y="0"/>
                </a:cxn>
                <a:cxn ang="0">
                  <a:pos x="4" y="9"/>
                </a:cxn>
                <a:cxn ang="0">
                  <a:pos x="11" y="16"/>
                </a:cxn>
                <a:cxn ang="0">
                  <a:pos x="21" y="21"/>
                </a:cxn>
                <a:cxn ang="0">
                  <a:pos x="30" y="23"/>
                </a:cxn>
                <a:cxn ang="0">
                  <a:pos x="41" y="25"/>
                </a:cxn>
                <a:cxn ang="0">
                  <a:pos x="51" y="25"/>
                </a:cxn>
                <a:cxn ang="0">
                  <a:pos x="60" y="25"/>
                </a:cxn>
                <a:cxn ang="0">
                  <a:pos x="67" y="25"/>
                </a:cxn>
              </a:cxnLst>
              <a:rect l="0" t="0" r="r" b="b"/>
              <a:pathLst>
                <a:path w="67" h="25">
                  <a:moveTo>
                    <a:pt x="67" y="25"/>
                  </a:moveTo>
                  <a:lnTo>
                    <a:pt x="65" y="23"/>
                  </a:lnTo>
                  <a:lnTo>
                    <a:pt x="65" y="23"/>
                  </a:lnTo>
                  <a:lnTo>
                    <a:pt x="62" y="23"/>
                  </a:lnTo>
                  <a:lnTo>
                    <a:pt x="60" y="21"/>
                  </a:lnTo>
                  <a:lnTo>
                    <a:pt x="60" y="21"/>
                  </a:lnTo>
                  <a:lnTo>
                    <a:pt x="58" y="21"/>
                  </a:lnTo>
                  <a:lnTo>
                    <a:pt x="58" y="21"/>
                  </a:lnTo>
                  <a:lnTo>
                    <a:pt x="55" y="18"/>
                  </a:lnTo>
                  <a:lnTo>
                    <a:pt x="53" y="18"/>
                  </a:lnTo>
                  <a:lnTo>
                    <a:pt x="51" y="16"/>
                  </a:lnTo>
                  <a:lnTo>
                    <a:pt x="46" y="16"/>
                  </a:lnTo>
                  <a:lnTo>
                    <a:pt x="44" y="14"/>
                  </a:lnTo>
                  <a:lnTo>
                    <a:pt x="41" y="14"/>
                  </a:lnTo>
                  <a:lnTo>
                    <a:pt x="39" y="14"/>
                  </a:lnTo>
                  <a:lnTo>
                    <a:pt x="39" y="11"/>
                  </a:lnTo>
                  <a:lnTo>
                    <a:pt x="37" y="11"/>
                  </a:lnTo>
                  <a:lnTo>
                    <a:pt x="32" y="11"/>
                  </a:lnTo>
                  <a:lnTo>
                    <a:pt x="30" y="11"/>
                  </a:lnTo>
                  <a:lnTo>
                    <a:pt x="28" y="11"/>
                  </a:lnTo>
                  <a:lnTo>
                    <a:pt x="25" y="11"/>
                  </a:lnTo>
                  <a:lnTo>
                    <a:pt x="25" y="11"/>
                  </a:lnTo>
                  <a:lnTo>
                    <a:pt x="23" y="9"/>
                  </a:lnTo>
                  <a:lnTo>
                    <a:pt x="21" y="7"/>
                  </a:lnTo>
                  <a:lnTo>
                    <a:pt x="18" y="4"/>
                  </a:lnTo>
                  <a:lnTo>
                    <a:pt x="16" y="4"/>
                  </a:lnTo>
                  <a:lnTo>
                    <a:pt x="14" y="2"/>
                  </a:lnTo>
                  <a:lnTo>
                    <a:pt x="11" y="2"/>
                  </a:lnTo>
                  <a:lnTo>
                    <a:pt x="9" y="2"/>
                  </a:lnTo>
                  <a:lnTo>
                    <a:pt x="7" y="2"/>
                  </a:lnTo>
                  <a:lnTo>
                    <a:pt x="4" y="2"/>
                  </a:lnTo>
                  <a:lnTo>
                    <a:pt x="2" y="2"/>
                  </a:lnTo>
                  <a:lnTo>
                    <a:pt x="0" y="0"/>
                  </a:lnTo>
                  <a:lnTo>
                    <a:pt x="4" y="9"/>
                  </a:lnTo>
                  <a:lnTo>
                    <a:pt x="11" y="16"/>
                  </a:lnTo>
                  <a:lnTo>
                    <a:pt x="21" y="21"/>
                  </a:lnTo>
                  <a:lnTo>
                    <a:pt x="30" y="23"/>
                  </a:lnTo>
                  <a:lnTo>
                    <a:pt x="41" y="25"/>
                  </a:lnTo>
                  <a:lnTo>
                    <a:pt x="51" y="25"/>
                  </a:lnTo>
                  <a:lnTo>
                    <a:pt x="60" y="25"/>
                  </a:lnTo>
                  <a:lnTo>
                    <a:pt x="67" y="25"/>
                  </a:lnTo>
                  <a:close/>
                </a:path>
              </a:pathLst>
            </a:custGeom>
            <a:solidFill>
              <a:srgbClr val="FFFFFF"/>
            </a:solidFill>
            <a:ln w="9525">
              <a:noFill/>
              <a:round/>
            </a:ln>
          </p:spPr>
          <p:txBody>
            <a:bodyPr/>
            <a:lstStyle/>
            <a:p>
              <a:endParaRPr lang="en-US"/>
            </a:p>
          </p:txBody>
        </p:sp>
        <p:sp>
          <p:nvSpPr>
            <p:cNvPr id="508086" name="Freeform 182"/>
            <p:cNvSpPr/>
            <p:nvPr/>
          </p:nvSpPr>
          <p:spPr bwMode="auto">
            <a:xfrm>
              <a:off x="2775" y="1149"/>
              <a:ext cx="67" cy="25"/>
            </a:xfrm>
            <a:custGeom>
              <a:avLst/>
              <a:gdLst/>
              <a:ahLst/>
              <a:cxnLst>
                <a:cxn ang="0">
                  <a:pos x="67" y="25"/>
                </a:cxn>
                <a:cxn ang="0">
                  <a:pos x="65" y="23"/>
                </a:cxn>
                <a:cxn ang="0">
                  <a:pos x="62" y="23"/>
                </a:cxn>
                <a:cxn ang="0">
                  <a:pos x="60" y="21"/>
                </a:cxn>
                <a:cxn ang="0">
                  <a:pos x="58" y="21"/>
                </a:cxn>
                <a:cxn ang="0">
                  <a:pos x="55" y="18"/>
                </a:cxn>
                <a:cxn ang="0">
                  <a:pos x="53" y="18"/>
                </a:cxn>
                <a:cxn ang="0">
                  <a:pos x="51" y="16"/>
                </a:cxn>
                <a:cxn ang="0">
                  <a:pos x="46" y="16"/>
                </a:cxn>
                <a:cxn ang="0">
                  <a:pos x="44" y="14"/>
                </a:cxn>
                <a:cxn ang="0">
                  <a:pos x="41" y="14"/>
                </a:cxn>
                <a:cxn ang="0">
                  <a:pos x="39" y="14"/>
                </a:cxn>
                <a:cxn ang="0">
                  <a:pos x="39" y="11"/>
                </a:cxn>
                <a:cxn ang="0">
                  <a:pos x="37" y="11"/>
                </a:cxn>
                <a:cxn ang="0">
                  <a:pos x="32" y="11"/>
                </a:cxn>
                <a:cxn ang="0">
                  <a:pos x="30" y="11"/>
                </a:cxn>
                <a:cxn ang="0">
                  <a:pos x="28" y="11"/>
                </a:cxn>
                <a:cxn ang="0">
                  <a:pos x="25" y="11"/>
                </a:cxn>
                <a:cxn ang="0">
                  <a:pos x="23" y="9"/>
                </a:cxn>
                <a:cxn ang="0">
                  <a:pos x="21" y="7"/>
                </a:cxn>
                <a:cxn ang="0">
                  <a:pos x="18" y="4"/>
                </a:cxn>
                <a:cxn ang="0">
                  <a:pos x="16" y="4"/>
                </a:cxn>
                <a:cxn ang="0">
                  <a:pos x="14" y="2"/>
                </a:cxn>
                <a:cxn ang="0">
                  <a:pos x="11" y="2"/>
                </a:cxn>
                <a:cxn ang="0">
                  <a:pos x="9" y="2"/>
                </a:cxn>
                <a:cxn ang="0">
                  <a:pos x="7" y="2"/>
                </a:cxn>
                <a:cxn ang="0">
                  <a:pos x="4" y="2"/>
                </a:cxn>
                <a:cxn ang="0">
                  <a:pos x="2" y="2"/>
                </a:cxn>
                <a:cxn ang="0">
                  <a:pos x="0" y="0"/>
                </a:cxn>
                <a:cxn ang="0">
                  <a:pos x="4" y="9"/>
                </a:cxn>
                <a:cxn ang="0">
                  <a:pos x="11" y="16"/>
                </a:cxn>
                <a:cxn ang="0">
                  <a:pos x="21" y="21"/>
                </a:cxn>
                <a:cxn ang="0">
                  <a:pos x="30" y="23"/>
                </a:cxn>
                <a:cxn ang="0">
                  <a:pos x="41" y="25"/>
                </a:cxn>
                <a:cxn ang="0">
                  <a:pos x="51" y="25"/>
                </a:cxn>
                <a:cxn ang="0">
                  <a:pos x="60" y="25"/>
                </a:cxn>
                <a:cxn ang="0">
                  <a:pos x="67" y="25"/>
                </a:cxn>
              </a:cxnLst>
              <a:rect l="0" t="0" r="r" b="b"/>
              <a:pathLst>
                <a:path w="67" h="25">
                  <a:moveTo>
                    <a:pt x="67" y="25"/>
                  </a:moveTo>
                  <a:lnTo>
                    <a:pt x="65" y="23"/>
                  </a:lnTo>
                  <a:lnTo>
                    <a:pt x="62" y="23"/>
                  </a:lnTo>
                  <a:lnTo>
                    <a:pt x="60" y="21"/>
                  </a:lnTo>
                  <a:lnTo>
                    <a:pt x="58" y="21"/>
                  </a:lnTo>
                  <a:lnTo>
                    <a:pt x="55" y="18"/>
                  </a:lnTo>
                  <a:lnTo>
                    <a:pt x="53" y="18"/>
                  </a:lnTo>
                  <a:lnTo>
                    <a:pt x="51" y="16"/>
                  </a:lnTo>
                  <a:lnTo>
                    <a:pt x="46" y="16"/>
                  </a:lnTo>
                  <a:lnTo>
                    <a:pt x="44" y="14"/>
                  </a:lnTo>
                  <a:lnTo>
                    <a:pt x="41" y="14"/>
                  </a:lnTo>
                  <a:lnTo>
                    <a:pt x="39" y="14"/>
                  </a:lnTo>
                  <a:lnTo>
                    <a:pt x="39" y="11"/>
                  </a:lnTo>
                  <a:lnTo>
                    <a:pt x="37" y="11"/>
                  </a:lnTo>
                  <a:lnTo>
                    <a:pt x="32" y="11"/>
                  </a:lnTo>
                  <a:lnTo>
                    <a:pt x="30" y="11"/>
                  </a:lnTo>
                  <a:lnTo>
                    <a:pt x="28" y="11"/>
                  </a:lnTo>
                  <a:lnTo>
                    <a:pt x="25" y="11"/>
                  </a:lnTo>
                  <a:lnTo>
                    <a:pt x="23" y="9"/>
                  </a:lnTo>
                  <a:lnTo>
                    <a:pt x="21" y="7"/>
                  </a:lnTo>
                  <a:lnTo>
                    <a:pt x="18" y="4"/>
                  </a:lnTo>
                  <a:lnTo>
                    <a:pt x="16" y="4"/>
                  </a:lnTo>
                  <a:lnTo>
                    <a:pt x="14" y="2"/>
                  </a:lnTo>
                  <a:lnTo>
                    <a:pt x="11" y="2"/>
                  </a:lnTo>
                  <a:lnTo>
                    <a:pt x="9" y="2"/>
                  </a:lnTo>
                  <a:lnTo>
                    <a:pt x="7" y="2"/>
                  </a:lnTo>
                  <a:lnTo>
                    <a:pt x="4" y="2"/>
                  </a:lnTo>
                  <a:lnTo>
                    <a:pt x="2" y="2"/>
                  </a:lnTo>
                  <a:lnTo>
                    <a:pt x="0" y="0"/>
                  </a:lnTo>
                  <a:lnTo>
                    <a:pt x="4" y="9"/>
                  </a:lnTo>
                  <a:lnTo>
                    <a:pt x="11" y="16"/>
                  </a:lnTo>
                  <a:lnTo>
                    <a:pt x="21" y="21"/>
                  </a:lnTo>
                  <a:lnTo>
                    <a:pt x="30" y="23"/>
                  </a:lnTo>
                  <a:lnTo>
                    <a:pt x="41" y="25"/>
                  </a:lnTo>
                  <a:lnTo>
                    <a:pt x="51" y="25"/>
                  </a:lnTo>
                  <a:lnTo>
                    <a:pt x="60" y="25"/>
                  </a:lnTo>
                  <a:lnTo>
                    <a:pt x="67" y="25"/>
                  </a:lnTo>
                </a:path>
              </a:pathLst>
            </a:custGeom>
            <a:noFill/>
            <a:ln w="0">
              <a:solidFill>
                <a:srgbClr val="000000"/>
              </a:solidFill>
              <a:prstDash val="solid"/>
              <a:round/>
            </a:ln>
          </p:spPr>
          <p:txBody>
            <a:bodyPr/>
            <a:lstStyle/>
            <a:p>
              <a:endParaRPr lang="en-US"/>
            </a:p>
          </p:txBody>
        </p:sp>
        <p:sp>
          <p:nvSpPr>
            <p:cNvPr id="508087" name="Freeform 183"/>
            <p:cNvSpPr/>
            <p:nvPr/>
          </p:nvSpPr>
          <p:spPr bwMode="auto">
            <a:xfrm>
              <a:off x="2835" y="2156"/>
              <a:ext cx="28" cy="78"/>
            </a:xfrm>
            <a:custGeom>
              <a:avLst/>
              <a:gdLst/>
              <a:ahLst/>
              <a:cxnLst>
                <a:cxn ang="0">
                  <a:pos x="0" y="78"/>
                </a:cxn>
                <a:cxn ang="0">
                  <a:pos x="5" y="67"/>
                </a:cxn>
                <a:cxn ang="0">
                  <a:pos x="9" y="58"/>
                </a:cxn>
                <a:cxn ang="0">
                  <a:pos x="16" y="48"/>
                </a:cxn>
                <a:cxn ang="0">
                  <a:pos x="21" y="39"/>
                </a:cxn>
                <a:cxn ang="0">
                  <a:pos x="25" y="27"/>
                </a:cxn>
                <a:cxn ang="0">
                  <a:pos x="28" y="18"/>
                </a:cxn>
                <a:cxn ang="0">
                  <a:pos x="28" y="9"/>
                </a:cxn>
                <a:cxn ang="0">
                  <a:pos x="25" y="0"/>
                </a:cxn>
              </a:cxnLst>
              <a:rect l="0" t="0" r="r" b="b"/>
              <a:pathLst>
                <a:path w="28" h="78">
                  <a:moveTo>
                    <a:pt x="0" y="78"/>
                  </a:moveTo>
                  <a:lnTo>
                    <a:pt x="5" y="67"/>
                  </a:lnTo>
                  <a:lnTo>
                    <a:pt x="9" y="58"/>
                  </a:lnTo>
                  <a:lnTo>
                    <a:pt x="16" y="48"/>
                  </a:lnTo>
                  <a:lnTo>
                    <a:pt x="21" y="39"/>
                  </a:lnTo>
                  <a:lnTo>
                    <a:pt x="25" y="27"/>
                  </a:lnTo>
                  <a:lnTo>
                    <a:pt x="28" y="18"/>
                  </a:lnTo>
                  <a:lnTo>
                    <a:pt x="28" y="9"/>
                  </a:lnTo>
                  <a:lnTo>
                    <a:pt x="25" y="0"/>
                  </a:lnTo>
                </a:path>
              </a:pathLst>
            </a:custGeom>
            <a:noFill/>
            <a:ln w="0">
              <a:solidFill>
                <a:srgbClr val="000000"/>
              </a:solidFill>
              <a:prstDash val="solid"/>
              <a:round/>
            </a:ln>
          </p:spPr>
          <p:txBody>
            <a:bodyPr/>
            <a:lstStyle/>
            <a:p>
              <a:endParaRPr lang="en-US"/>
            </a:p>
          </p:txBody>
        </p:sp>
        <p:sp>
          <p:nvSpPr>
            <p:cNvPr id="508088" name="Freeform 184"/>
            <p:cNvSpPr>
              <a:spLocks noEditPoints="1"/>
            </p:cNvSpPr>
            <p:nvPr/>
          </p:nvSpPr>
          <p:spPr bwMode="auto">
            <a:xfrm>
              <a:off x="1845" y="2394"/>
              <a:ext cx="1372" cy="669"/>
            </a:xfrm>
            <a:custGeom>
              <a:avLst/>
              <a:gdLst/>
              <a:ahLst/>
              <a:cxnLst>
                <a:cxn ang="0">
                  <a:pos x="710" y="639"/>
                </a:cxn>
                <a:cxn ang="0">
                  <a:pos x="722" y="593"/>
                </a:cxn>
                <a:cxn ang="0">
                  <a:pos x="749" y="551"/>
                </a:cxn>
                <a:cxn ang="0">
                  <a:pos x="786" y="505"/>
                </a:cxn>
                <a:cxn ang="0">
                  <a:pos x="833" y="440"/>
                </a:cxn>
                <a:cxn ang="0">
                  <a:pos x="881" y="357"/>
                </a:cxn>
                <a:cxn ang="0">
                  <a:pos x="934" y="262"/>
                </a:cxn>
                <a:cxn ang="0">
                  <a:pos x="985" y="167"/>
                </a:cxn>
                <a:cxn ang="0">
                  <a:pos x="1027" y="97"/>
                </a:cxn>
                <a:cxn ang="0">
                  <a:pos x="1052" y="65"/>
                </a:cxn>
                <a:cxn ang="0">
                  <a:pos x="1080" y="42"/>
                </a:cxn>
                <a:cxn ang="0">
                  <a:pos x="1120" y="23"/>
                </a:cxn>
                <a:cxn ang="0">
                  <a:pos x="1168" y="9"/>
                </a:cxn>
                <a:cxn ang="0">
                  <a:pos x="1205" y="2"/>
                </a:cxn>
                <a:cxn ang="0">
                  <a:pos x="1240" y="0"/>
                </a:cxn>
                <a:cxn ang="0">
                  <a:pos x="1272" y="0"/>
                </a:cxn>
                <a:cxn ang="0">
                  <a:pos x="1302" y="2"/>
                </a:cxn>
                <a:cxn ang="0">
                  <a:pos x="1325" y="7"/>
                </a:cxn>
                <a:cxn ang="0">
                  <a:pos x="1346" y="16"/>
                </a:cxn>
                <a:cxn ang="0">
                  <a:pos x="1362" y="30"/>
                </a:cxn>
                <a:cxn ang="0">
                  <a:pos x="1369" y="42"/>
                </a:cxn>
                <a:cxn ang="0">
                  <a:pos x="1372" y="56"/>
                </a:cxn>
                <a:cxn ang="0">
                  <a:pos x="1372" y="76"/>
                </a:cxn>
                <a:cxn ang="0">
                  <a:pos x="1367" y="107"/>
                </a:cxn>
                <a:cxn ang="0">
                  <a:pos x="1351" y="183"/>
                </a:cxn>
                <a:cxn ang="0">
                  <a:pos x="1314" y="287"/>
                </a:cxn>
                <a:cxn ang="0">
                  <a:pos x="1272" y="389"/>
                </a:cxn>
                <a:cxn ang="0">
                  <a:pos x="1226" y="491"/>
                </a:cxn>
                <a:cxn ang="0">
                  <a:pos x="1189" y="576"/>
                </a:cxn>
                <a:cxn ang="0">
                  <a:pos x="1152" y="618"/>
                </a:cxn>
                <a:cxn ang="0">
                  <a:pos x="1103" y="644"/>
                </a:cxn>
                <a:cxn ang="0">
                  <a:pos x="1041" y="662"/>
                </a:cxn>
                <a:cxn ang="0">
                  <a:pos x="710" y="669"/>
                </a:cxn>
                <a:cxn ang="0">
                  <a:pos x="682" y="655"/>
                </a:cxn>
                <a:cxn ang="0">
                  <a:pos x="666" y="630"/>
                </a:cxn>
                <a:cxn ang="0">
                  <a:pos x="647" y="607"/>
                </a:cxn>
                <a:cxn ang="0">
                  <a:pos x="624" y="593"/>
                </a:cxn>
                <a:cxn ang="0">
                  <a:pos x="92" y="525"/>
                </a:cxn>
                <a:cxn ang="0">
                  <a:pos x="76" y="530"/>
                </a:cxn>
                <a:cxn ang="0">
                  <a:pos x="48" y="539"/>
                </a:cxn>
                <a:cxn ang="0">
                  <a:pos x="18" y="558"/>
                </a:cxn>
                <a:cxn ang="0">
                  <a:pos x="0" y="586"/>
                </a:cxn>
                <a:cxn ang="0">
                  <a:pos x="11" y="569"/>
                </a:cxn>
                <a:cxn ang="0">
                  <a:pos x="23" y="563"/>
                </a:cxn>
                <a:cxn ang="0">
                  <a:pos x="34" y="558"/>
                </a:cxn>
                <a:cxn ang="0">
                  <a:pos x="41" y="558"/>
                </a:cxn>
                <a:cxn ang="0">
                  <a:pos x="573" y="623"/>
                </a:cxn>
                <a:cxn ang="0">
                  <a:pos x="594" y="632"/>
                </a:cxn>
                <a:cxn ang="0">
                  <a:pos x="608" y="648"/>
                </a:cxn>
                <a:cxn ang="0">
                  <a:pos x="617" y="662"/>
                </a:cxn>
                <a:cxn ang="0">
                  <a:pos x="689" y="669"/>
                </a:cxn>
              </a:cxnLst>
              <a:rect l="0" t="0" r="r" b="b"/>
              <a:pathLst>
                <a:path w="1372" h="669">
                  <a:moveTo>
                    <a:pt x="710" y="669"/>
                  </a:moveTo>
                  <a:lnTo>
                    <a:pt x="710" y="639"/>
                  </a:lnTo>
                  <a:lnTo>
                    <a:pt x="715" y="613"/>
                  </a:lnTo>
                  <a:lnTo>
                    <a:pt x="722" y="593"/>
                  </a:lnTo>
                  <a:lnTo>
                    <a:pt x="733" y="572"/>
                  </a:lnTo>
                  <a:lnTo>
                    <a:pt x="749" y="551"/>
                  </a:lnTo>
                  <a:lnTo>
                    <a:pt x="765" y="530"/>
                  </a:lnTo>
                  <a:lnTo>
                    <a:pt x="786" y="505"/>
                  </a:lnTo>
                  <a:lnTo>
                    <a:pt x="807" y="475"/>
                  </a:lnTo>
                  <a:lnTo>
                    <a:pt x="833" y="440"/>
                  </a:lnTo>
                  <a:lnTo>
                    <a:pt x="856" y="401"/>
                  </a:lnTo>
                  <a:lnTo>
                    <a:pt x="881" y="357"/>
                  </a:lnTo>
                  <a:lnTo>
                    <a:pt x="909" y="310"/>
                  </a:lnTo>
                  <a:lnTo>
                    <a:pt x="934" y="262"/>
                  </a:lnTo>
                  <a:lnTo>
                    <a:pt x="960" y="213"/>
                  </a:lnTo>
                  <a:lnTo>
                    <a:pt x="985" y="167"/>
                  </a:lnTo>
                  <a:lnTo>
                    <a:pt x="1011" y="118"/>
                  </a:lnTo>
                  <a:lnTo>
                    <a:pt x="1027" y="97"/>
                  </a:lnTo>
                  <a:lnTo>
                    <a:pt x="1041" y="79"/>
                  </a:lnTo>
                  <a:lnTo>
                    <a:pt x="1052" y="65"/>
                  </a:lnTo>
                  <a:lnTo>
                    <a:pt x="1066" y="53"/>
                  </a:lnTo>
                  <a:lnTo>
                    <a:pt x="1080" y="42"/>
                  </a:lnTo>
                  <a:lnTo>
                    <a:pt x="1099" y="32"/>
                  </a:lnTo>
                  <a:lnTo>
                    <a:pt x="1120" y="23"/>
                  </a:lnTo>
                  <a:lnTo>
                    <a:pt x="1145" y="14"/>
                  </a:lnTo>
                  <a:lnTo>
                    <a:pt x="1168" y="9"/>
                  </a:lnTo>
                  <a:lnTo>
                    <a:pt x="1187" y="5"/>
                  </a:lnTo>
                  <a:lnTo>
                    <a:pt x="1205" y="2"/>
                  </a:lnTo>
                  <a:lnTo>
                    <a:pt x="1224" y="0"/>
                  </a:lnTo>
                  <a:lnTo>
                    <a:pt x="1240" y="0"/>
                  </a:lnTo>
                  <a:lnTo>
                    <a:pt x="1256" y="0"/>
                  </a:lnTo>
                  <a:lnTo>
                    <a:pt x="1272" y="0"/>
                  </a:lnTo>
                  <a:lnTo>
                    <a:pt x="1288" y="0"/>
                  </a:lnTo>
                  <a:lnTo>
                    <a:pt x="1302" y="2"/>
                  </a:lnTo>
                  <a:lnTo>
                    <a:pt x="1314" y="5"/>
                  </a:lnTo>
                  <a:lnTo>
                    <a:pt x="1325" y="7"/>
                  </a:lnTo>
                  <a:lnTo>
                    <a:pt x="1337" y="12"/>
                  </a:lnTo>
                  <a:lnTo>
                    <a:pt x="1346" y="16"/>
                  </a:lnTo>
                  <a:lnTo>
                    <a:pt x="1356" y="23"/>
                  </a:lnTo>
                  <a:lnTo>
                    <a:pt x="1362" y="30"/>
                  </a:lnTo>
                  <a:lnTo>
                    <a:pt x="1367" y="37"/>
                  </a:lnTo>
                  <a:lnTo>
                    <a:pt x="1369" y="42"/>
                  </a:lnTo>
                  <a:lnTo>
                    <a:pt x="1372" y="49"/>
                  </a:lnTo>
                  <a:lnTo>
                    <a:pt x="1372" y="56"/>
                  </a:lnTo>
                  <a:lnTo>
                    <a:pt x="1372" y="65"/>
                  </a:lnTo>
                  <a:lnTo>
                    <a:pt x="1372" y="76"/>
                  </a:lnTo>
                  <a:lnTo>
                    <a:pt x="1369" y="90"/>
                  </a:lnTo>
                  <a:lnTo>
                    <a:pt x="1367" y="107"/>
                  </a:lnTo>
                  <a:lnTo>
                    <a:pt x="1362" y="130"/>
                  </a:lnTo>
                  <a:lnTo>
                    <a:pt x="1351" y="183"/>
                  </a:lnTo>
                  <a:lnTo>
                    <a:pt x="1335" y="236"/>
                  </a:lnTo>
                  <a:lnTo>
                    <a:pt x="1314" y="287"/>
                  </a:lnTo>
                  <a:lnTo>
                    <a:pt x="1293" y="338"/>
                  </a:lnTo>
                  <a:lnTo>
                    <a:pt x="1272" y="389"/>
                  </a:lnTo>
                  <a:lnTo>
                    <a:pt x="1249" y="440"/>
                  </a:lnTo>
                  <a:lnTo>
                    <a:pt x="1226" y="491"/>
                  </a:lnTo>
                  <a:lnTo>
                    <a:pt x="1205" y="546"/>
                  </a:lnTo>
                  <a:lnTo>
                    <a:pt x="1189" y="576"/>
                  </a:lnTo>
                  <a:lnTo>
                    <a:pt x="1170" y="600"/>
                  </a:lnTo>
                  <a:lnTo>
                    <a:pt x="1152" y="618"/>
                  </a:lnTo>
                  <a:lnTo>
                    <a:pt x="1129" y="632"/>
                  </a:lnTo>
                  <a:lnTo>
                    <a:pt x="1103" y="644"/>
                  </a:lnTo>
                  <a:lnTo>
                    <a:pt x="1076" y="653"/>
                  </a:lnTo>
                  <a:lnTo>
                    <a:pt x="1041" y="662"/>
                  </a:lnTo>
                  <a:lnTo>
                    <a:pt x="1004" y="669"/>
                  </a:lnTo>
                  <a:lnTo>
                    <a:pt x="710" y="669"/>
                  </a:lnTo>
                  <a:close/>
                  <a:moveTo>
                    <a:pt x="689" y="669"/>
                  </a:moveTo>
                  <a:lnTo>
                    <a:pt x="682" y="655"/>
                  </a:lnTo>
                  <a:lnTo>
                    <a:pt x="675" y="641"/>
                  </a:lnTo>
                  <a:lnTo>
                    <a:pt x="666" y="630"/>
                  </a:lnTo>
                  <a:lnTo>
                    <a:pt x="657" y="616"/>
                  </a:lnTo>
                  <a:lnTo>
                    <a:pt x="647" y="607"/>
                  </a:lnTo>
                  <a:lnTo>
                    <a:pt x="636" y="597"/>
                  </a:lnTo>
                  <a:lnTo>
                    <a:pt x="624" y="593"/>
                  </a:lnTo>
                  <a:lnTo>
                    <a:pt x="610" y="588"/>
                  </a:lnTo>
                  <a:lnTo>
                    <a:pt x="92" y="525"/>
                  </a:lnTo>
                  <a:lnTo>
                    <a:pt x="85" y="525"/>
                  </a:lnTo>
                  <a:lnTo>
                    <a:pt x="76" y="530"/>
                  </a:lnTo>
                  <a:lnTo>
                    <a:pt x="62" y="532"/>
                  </a:lnTo>
                  <a:lnTo>
                    <a:pt x="48" y="539"/>
                  </a:lnTo>
                  <a:lnTo>
                    <a:pt x="32" y="549"/>
                  </a:lnTo>
                  <a:lnTo>
                    <a:pt x="18" y="558"/>
                  </a:lnTo>
                  <a:lnTo>
                    <a:pt x="7" y="569"/>
                  </a:lnTo>
                  <a:lnTo>
                    <a:pt x="0" y="586"/>
                  </a:lnTo>
                  <a:lnTo>
                    <a:pt x="4" y="576"/>
                  </a:lnTo>
                  <a:lnTo>
                    <a:pt x="11" y="569"/>
                  </a:lnTo>
                  <a:lnTo>
                    <a:pt x="18" y="565"/>
                  </a:lnTo>
                  <a:lnTo>
                    <a:pt x="23" y="563"/>
                  </a:lnTo>
                  <a:lnTo>
                    <a:pt x="30" y="560"/>
                  </a:lnTo>
                  <a:lnTo>
                    <a:pt x="34" y="558"/>
                  </a:lnTo>
                  <a:lnTo>
                    <a:pt x="39" y="558"/>
                  </a:lnTo>
                  <a:lnTo>
                    <a:pt x="41" y="558"/>
                  </a:lnTo>
                  <a:lnTo>
                    <a:pt x="562" y="620"/>
                  </a:lnTo>
                  <a:lnTo>
                    <a:pt x="573" y="623"/>
                  </a:lnTo>
                  <a:lnTo>
                    <a:pt x="585" y="627"/>
                  </a:lnTo>
                  <a:lnTo>
                    <a:pt x="594" y="632"/>
                  </a:lnTo>
                  <a:lnTo>
                    <a:pt x="601" y="639"/>
                  </a:lnTo>
                  <a:lnTo>
                    <a:pt x="608" y="648"/>
                  </a:lnTo>
                  <a:lnTo>
                    <a:pt x="613" y="655"/>
                  </a:lnTo>
                  <a:lnTo>
                    <a:pt x="617" y="662"/>
                  </a:lnTo>
                  <a:lnTo>
                    <a:pt x="620" y="669"/>
                  </a:lnTo>
                  <a:lnTo>
                    <a:pt x="689" y="669"/>
                  </a:lnTo>
                  <a:close/>
                </a:path>
              </a:pathLst>
            </a:custGeom>
            <a:solidFill>
              <a:srgbClr val="3640FF"/>
            </a:solidFill>
            <a:ln w="9525">
              <a:noFill/>
              <a:round/>
            </a:ln>
          </p:spPr>
          <p:txBody>
            <a:bodyPr/>
            <a:lstStyle/>
            <a:p>
              <a:endParaRPr lang="en-US"/>
            </a:p>
          </p:txBody>
        </p:sp>
        <p:sp>
          <p:nvSpPr>
            <p:cNvPr id="508089" name="Freeform 185"/>
            <p:cNvSpPr/>
            <p:nvPr/>
          </p:nvSpPr>
          <p:spPr bwMode="auto">
            <a:xfrm>
              <a:off x="2555" y="2394"/>
              <a:ext cx="662" cy="669"/>
            </a:xfrm>
            <a:custGeom>
              <a:avLst/>
              <a:gdLst/>
              <a:ahLst/>
              <a:cxnLst>
                <a:cxn ang="0">
                  <a:pos x="0" y="639"/>
                </a:cxn>
                <a:cxn ang="0">
                  <a:pos x="12" y="593"/>
                </a:cxn>
                <a:cxn ang="0">
                  <a:pos x="39" y="551"/>
                </a:cxn>
                <a:cxn ang="0">
                  <a:pos x="76" y="505"/>
                </a:cxn>
                <a:cxn ang="0">
                  <a:pos x="123" y="440"/>
                </a:cxn>
                <a:cxn ang="0">
                  <a:pos x="171" y="357"/>
                </a:cxn>
                <a:cxn ang="0">
                  <a:pos x="224" y="262"/>
                </a:cxn>
                <a:cxn ang="0">
                  <a:pos x="275" y="167"/>
                </a:cxn>
                <a:cxn ang="0">
                  <a:pos x="317" y="97"/>
                </a:cxn>
                <a:cxn ang="0">
                  <a:pos x="342" y="65"/>
                </a:cxn>
                <a:cxn ang="0">
                  <a:pos x="370" y="42"/>
                </a:cxn>
                <a:cxn ang="0">
                  <a:pos x="410" y="23"/>
                </a:cxn>
                <a:cxn ang="0">
                  <a:pos x="458" y="9"/>
                </a:cxn>
                <a:cxn ang="0">
                  <a:pos x="495" y="2"/>
                </a:cxn>
                <a:cxn ang="0">
                  <a:pos x="530" y="0"/>
                </a:cxn>
                <a:cxn ang="0">
                  <a:pos x="562" y="0"/>
                </a:cxn>
                <a:cxn ang="0">
                  <a:pos x="592" y="2"/>
                </a:cxn>
                <a:cxn ang="0">
                  <a:pos x="615" y="7"/>
                </a:cxn>
                <a:cxn ang="0">
                  <a:pos x="636" y="16"/>
                </a:cxn>
                <a:cxn ang="0">
                  <a:pos x="652" y="30"/>
                </a:cxn>
                <a:cxn ang="0">
                  <a:pos x="659" y="42"/>
                </a:cxn>
                <a:cxn ang="0">
                  <a:pos x="662" y="56"/>
                </a:cxn>
                <a:cxn ang="0">
                  <a:pos x="662" y="76"/>
                </a:cxn>
                <a:cxn ang="0">
                  <a:pos x="657" y="107"/>
                </a:cxn>
                <a:cxn ang="0">
                  <a:pos x="641" y="183"/>
                </a:cxn>
                <a:cxn ang="0">
                  <a:pos x="604" y="287"/>
                </a:cxn>
                <a:cxn ang="0">
                  <a:pos x="562" y="389"/>
                </a:cxn>
                <a:cxn ang="0">
                  <a:pos x="516" y="491"/>
                </a:cxn>
                <a:cxn ang="0">
                  <a:pos x="479" y="576"/>
                </a:cxn>
                <a:cxn ang="0">
                  <a:pos x="442" y="618"/>
                </a:cxn>
                <a:cxn ang="0">
                  <a:pos x="393" y="644"/>
                </a:cxn>
                <a:cxn ang="0">
                  <a:pos x="331" y="662"/>
                </a:cxn>
                <a:cxn ang="0">
                  <a:pos x="0" y="669"/>
                </a:cxn>
              </a:cxnLst>
              <a:rect l="0" t="0" r="r" b="b"/>
              <a:pathLst>
                <a:path w="662" h="669">
                  <a:moveTo>
                    <a:pt x="0" y="669"/>
                  </a:moveTo>
                  <a:lnTo>
                    <a:pt x="0" y="639"/>
                  </a:lnTo>
                  <a:lnTo>
                    <a:pt x="5" y="613"/>
                  </a:lnTo>
                  <a:lnTo>
                    <a:pt x="12" y="593"/>
                  </a:lnTo>
                  <a:lnTo>
                    <a:pt x="23" y="572"/>
                  </a:lnTo>
                  <a:lnTo>
                    <a:pt x="39" y="551"/>
                  </a:lnTo>
                  <a:lnTo>
                    <a:pt x="55" y="530"/>
                  </a:lnTo>
                  <a:lnTo>
                    <a:pt x="76" y="505"/>
                  </a:lnTo>
                  <a:lnTo>
                    <a:pt x="97" y="475"/>
                  </a:lnTo>
                  <a:lnTo>
                    <a:pt x="123" y="440"/>
                  </a:lnTo>
                  <a:lnTo>
                    <a:pt x="146" y="401"/>
                  </a:lnTo>
                  <a:lnTo>
                    <a:pt x="171" y="357"/>
                  </a:lnTo>
                  <a:lnTo>
                    <a:pt x="199" y="310"/>
                  </a:lnTo>
                  <a:lnTo>
                    <a:pt x="224" y="262"/>
                  </a:lnTo>
                  <a:lnTo>
                    <a:pt x="250" y="213"/>
                  </a:lnTo>
                  <a:lnTo>
                    <a:pt x="275" y="167"/>
                  </a:lnTo>
                  <a:lnTo>
                    <a:pt x="301" y="118"/>
                  </a:lnTo>
                  <a:lnTo>
                    <a:pt x="317" y="97"/>
                  </a:lnTo>
                  <a:lnTo>
                    <a:pt x="331" y="79"/>
                  </a:lnTo>
                  <a:lnTo>
                    <a:pt x="342" y="65"/>
                  </a:lnTo>
                  <a:lnTo>
                    <a:pt x="356" y="53"/>
                  </a:lnTo>
                  <a:lnTo>
                    <a:pt x="370" y="42"/>
                  </a:lnTo>
                  <a:lnTo>
                    <a:pt x="389" y="32"/>
                  </a:lnTo>
                  <a:lnTo>
                    <a:pt x="410" y="23"/>
                  </a:lnTo>
                  <a:lnTo>
                    <a:pt x="435" y="14"/>
                  </a:lnTo>
                  <a:lnTo>
                    <a:pt x="458" y="9"/>
                  </a:lnTo>
                  <a:lnTo>
                    <a:pt x="477" y="5"/>
                  </a:lnTo>
                  <a:lnTo>
                    <a:pt x="495" y="2"/>
                  </a:lnTo>
                  <a:lnTo>
                    <a:pt x="514" y="0"/>
                  </a:lnTo>
                  <a:lnTo>
                    <a:pt x="530" y="0"/>
                  </a:lnTo>
                  <a:lnTo>
                    <a:pt x="546" y="0"/>
                  </a:lnTo>
                  <a:lnTo>
                    <a:pt x="562" y="0"/>
                  </a:lnTo>
                  <a:lnTo>
                    <a:pt x="578" y="0"/>
                  </a:lnTo>
                  <a:lnTo>
                    <a:pt x="592" y="2"/>
                  </a:lnTo>
                  <a:lnTo>
                    <a:pt x="604" y="5"/>
                  </a:lnTo>
                  <a:lnTo>
                    <a:pt x="615" y="7"/>
                  </a:lnTo>
                  <a:lnTo>
                    <a:pt x="627" y="12"/>
                  </a:lnTo>
                  <a:lnTo>
                    <a:pt x="636" y="16"/>
                  </a:lnTo>
                  <a:lnTo>
                    <a:pt x="646" y="23"/>
                  </a:lnTo>
                  <a:lnTo>
                    <a:pt x="652" y="30"/>
                  </a:lnTo>
                  <a:lnTo>
                    <a:pt x="657" y="37"/>
                  </a:lnTo>
                  <a:lnTo>
                    <a:pt x="659" y="42"/>
                  </a:lnTo>
                  <a:lnTo>
                    <a:pt x="662" y="49"/>
                  </a:lnTo>
                  <a:lnTo>
                    <a:pt x="662" y="56"/>
                  </a:lnTo>
                  <a:lnTo>
                    <a:pt x="662" y="65"/>
                  </a:lnTo>
                  <a:lnTo>
                    <a:pt x="662" y="76"/>
                  </a:lnTo>
                  <a:lnTo>
                    <a:pt x="659" y="90"/>
                  </a:lnTo>
                  <a:lnTo>
                    <a:pt x="657" y="107"/>
                  </a:lnTo>
                  <a:lnTo>
                    <a:pt x="652" y="130"/>
                  </a:lnTo>
                  <a:lnTo>
                    <a:pt x="641" y="183"/>
                  </a:lnTo>
                  <a:lnTo>
                    <a:pt x="625" y="236"/>
                  </a:lnTo>
                  <a:lnTo>
                    <a:pt x="604" y="287"/>
                  </a:lnTo>
                  <a:lnTo>
                    <a:pt x="583" y="338"/>
                  </a:lnTo>
                  <a:lnTo>
                    <a:pt x="562" y="389"/>
                  </a:lnTo>
                  <a:lnTo>
                    <a:pt x="539" y="440"/>
                  </a:lnTo>
                  <a:lnTo>
                    <a:pt x="516" y="491"/>
                  </a:lnTo>
                  <a:lnTo>
                    <a:pt x="495" y="546"/>
                  </a:lnTo>
                  <a:lnTo>
                    <a:pt x="479" y="576"/>
                  </a:lnTo>
                  <a:lnTo>
                    <a:pt x="460" y="600"/>
                  </a:lnTo>
                  <a:lnTo>
                    <a:pt x="442" y="618"/>
                  </a:lnTo>
                  <a:lnTo>
                    <a:pt x="419" y="632"/>
                  </a:lnTo>
                  <a:lnTo>
                    <a:pt x="393" y="644"/>
                  </a:lnTo>
                  <a:lnTo>
                    <a:pt x="366" y="653"/>
                  </a:lnTo>
                  <a:lnTo>
                    <a:pt x="331" y="662"/>
                  </a:lnTo>
                  <a:lnTo>
                    <a:pt x="294" y="669"/>
                  </a:lnTo>
                  <a:lnTo>
                    <a:pt x="0" y="669"/>
                  </a:lnTo>
                </a:path>
              </a:pathLst>
            </a:custGeom>
            <a:noFill/>
            <a:ln w="0">
              <a:solidFill>
                <a:srgbClr val="000000"/>
              </a:solidFill>
              <a:prstDash val="solid"/>
              <a:round/>
            </a:ln>
          </p:spPr>
          <p:txBody>
            <a:bodyPr/>
            <a:lstStyle/>
            <a:p>
              <a:endParaRPr lang="en-US"/>
            </a:p>
          </p:txBody>
        </p:sp>
        <p:sp>
          <p:nvSpPr>
            <p:cNvPr id="508090" name="Freeform 186"/>
            <p:cNvSpPr/>
            <p:nvPr/>
          </p:nvSpPr>
          <p:spPr bwMode="auto">
            <a:xfrm>
              <a:off x="1845" y="2919"/>
              <a:ext cx="689" cy="144"/>
            </a:xfrm>
            <a:custGeom>
              <a:avLst/>
              <a:gdLst/>
              <a:ahLst/>
              <a:cxnLst>
                <a:cxn ang="0">
                  <a:pos x="689" y="144"/>
                </a:cxn>
                <a:cxn ang="0">
                  <a:pos x="682" y="130"/>
                </a:cxn>
                <a:cxn ang="0">
                  <a:pos x="675" y="116"/>
                </a:cxn>
                <a:cxn ang="0">
                  <a:pos x="666" y="105"/>
                </a:cxn>
                <a:cxn ang="0">
                  <a:pos x="657" y="91"/>
                </a:cxn>
                <a:cxn ang="0">
                  <a:pos x="647" y="82"/>
                </a:cxn>
                <a:cxn ang="0">
                  <a:pos x="636" y="72"/>
                </a:cxn>
                <a:cxn ang="0">
                  <a:pos x="624" y="68"/>
                </a:cxn>
                <a:cxn ang="0">
                  <a:pos x="610" y="63"/>
                </a:cxn>
                <a:cxn ang="0">
                  <a:pos x="92" y="0"/>
                </a:cxn>
                <a:cxn ang="0">
                  <a:pos x="85" y="0"/>
                </a:cxn>
                <a:cxn ang="0">
                  <a:pos x="76" y="5"/>
                </a:cxn>
                <a:cxn ang="0">
                  <a:pos x="62" y="7"/>
                </a:cxn>
                <a:cxn ang="0">
                  <a:pos x="48" y="14"/>
                </a:cxn>
                <a:cxn ang="0">
                  <a:pos x="32" y="24"/>
                </a:cxn>
                <a:cxn ang="0">
                  <a:pos x="18" y="33"/>
                </a:cxn>
                <a:cxn ang="0">
                  <a:pos x="7" y="44"/>
                </a:cxn>
                <a:cxn ang="0">
                  <a:pos x="0" y="61"/>
                </a:cxn>
                <a:cxn ang="0">
                  <a:pos x="4" y="51"/>
                </a:cxn>
                <a:cxn ang="0">
                  <a:pos x="11" y="44"/>
                </a:cxn>
                <a:cxn ang="0">
                  <a:pos x="18" y="40"/>
                </a:cxn>
                <a:cxn ang="0">
                  <a:pos x="23" y="38"/>
                </a:cxn>
                <a:cxn ang="0">
                  <a:pos x="30" y="35"/>
                </a:cxn>
                <a:cxn ang="0">
                  <a:pos x="34" y="33"/>
                </a:cxn>
                <a:cxn ang="0">
                  <a:pos x="39" y="33"/>
                </a:cxn>
                <a:cxn ang="0">
                  <a:pos x="41" y="33"/>
                </a:cxn>
                <a:cxn ang="0">
                  <a:pos x="562" y="95"/>
                </a:cxn>
                <a:cxn ang="0">
                  <a:pos x="573" y="98"/>
                </a:cxn>
                <a:cxn ang="0">
                  <a:pos x="585" y="102"/>
                </a:cxn>
                <a:cxn ang="0">
                  <a:pos x="594" y="107"/>
                </a:cxn>
                <a:cxn ang="0">
                  <a:pos x="601" y="114"/>
                </a:cxn>
                <a:cxn ang="0">
                  <a:pos x="608" y="123"/>
                </a:cxn>
                <a:cxn ang="0">
                  <a:pos x="613" y="130"/>
                </a:cxn>
                <a:cxn ang="0">
                  <a:pos x="617" y="137"/>
                </a:cxn>
                <a:cxn ang="0">
                  <a:pos x="620" y="144"/>
                </a:cxn>
                <a:cxn ang="0">
                  <a:pos x="689" y="144"/>
                </a:cxn>
              </a:cxnLst>
              <a:rect l="0" t="0" r="r" b="b"/>
              <a:pathLst>
                <a:path w="689" h="144">
                  <a:moveTo>
                    <a:pt x="689" y="144"/>
                  </a:moveTo>
                  <a:lnTo>
                    <a:pt x="682" y="130"/>
                  </a:lnTo>
                  <a:lnTo>
                    <a:pt x="675" y="116"/>
                  </a:lnTo>
                  <a:lnTo>
                    <a:pt x="666" y="105"/>
                  </a:lnTo>
                  <a:lnTo>
                    <a:pt x="657" y="91"/>
                  </a:lnTo>
                  <a:lnTo>
                    <a:pt x="647" y="82"/>
                  </a:lnTo>
                  <a:lnTo>
                    <a:pt x="636" y="72"/>
                  </a:lnTo>
                  <a:lnTo>
                    <a:pt x="624" y="68"/>
                  </a:lnTo>
                  <a:lnTo>
                    <a:pt x="610" y="63"/>
                  </a:lnTo>
                  <a:lnTo>
                    <a:pt x="92" y="0"/>
                  </a:lnTo>
                  <a:lnTo>
                    <a:pt x="85" y="0"/>
                  </a:lnTo>
                  <a:lnTo>
                    <a:pt x="76" y="5"/>
                  </a:lnTo>
                  <a:lnTo>
                    <a:pt x="62" y="7"/>
                  </a:lnTo>
                  <a:lnTo>
                    <a:pt x="48" y="14"/>
                  </a:lnTo>
                  <a:lnTo>
                    <a:pt x="32" y="24"/>
                  </a:lnTo>
                  <a:lnTo>
                    <a:pt x="18" y="33"/>
                  </a:lnTo>
                  <a:lnTo>
                    <a:pt x="7" y="44"/>
                  </a:lnTo>
                  <a:lnTo>
                    <a:pt x="0" y="61"/>
                  </a:lnTo>
                  <a:lnTo>
                    <a:pt x="4" y="51"/>
                  </a:lnTo>
                  <a:lnTo>
                    <a:pt x="11" y="44"/>
                  </a:lnTo>
                  <a:lnTo>
                    <a:pt x="18" y="40"/>
                  </a:lnTo>
                  <a:lnTo>
                    <a:pt x="23" y="38"/>
                  </a:lnTo>
                  <a:lnTo>
                    <a:pt x="30" y="35"/>
                  </a:lnTo>
                  <a:lnTo>
                    <a:pt x="34" y="33"/>
                  </a:lnTo>
                  <a:lnTo>
                    <a:pt x="39" y="33"/>
                  </a:lnTo>
                  <a:lnTo>
                    <a:pt x="41" y="33"/>
                  </a:lnTo>
                  <a:lnTo>
                    <a:pt x="562" y="95"/>
                  </a:lnTo>
                  <a:lnTo>
                    <a:pt x="573" y="98"/>
                  </a:lnTo>
                  <a:lnTo>
                    <a:pt x="585" y="102"/>
                  </a:lnTo>
                  <a:lnTo>
                    <a:pt x="594" y="107"/>
                  </a:lnTo>
                  <a:lnTo>
                    <a:pt x="601" y="114"/>
                  </a:lnTo>
                  <a:lnTo>
                    <a:pt x="608" y="123"/>
                  </a:lnTo>
                  <a:lnTo>
                    <a:pt x="613" y="130"/>
                  </a:lnTo>
                  <a:lnTo>
                    <a:pt x="617" y="137"/>
                  </a:lnTo>
                  <a:lnTo>
                    <a:pt x="620" y="144"/>
                  </a:lnTo>
                  <a:lnTo>
                    <a:pt x="689" y="144"/>
                  </a:lnTo>
                </a:path>
              </a:pathLst>
            </a:custGeom>
            <a:noFill/>
            <a:ln w="0">
              <a:solidFill>
                <a:srgbClr val="000000"/>
              </a:solidFill>
              <a:prstDash val="solid"/>
              <a:round/>
            </a:ln>
          </p:spPr>
          <p:txBody>
            <a:bodyPr/>
            <a:lstStyle/>
            <a:p>
              <a:endParaRPr lang="en-US"/>
            </a:p>
          </p:txBody>
        </p:sp>
        <p:sp>
          <p:nvSpPr>
            <p:cNvPr id="508091" name="Freeform 187"/>
            <p:cNvSpPr>
              <a:spLocks noEditPoints="1"/>
            </p:cNvSpPr>
            <p:nvPr/>
          </p:nvSpPr>
          <p:spPr bwMode="auto">
            <a:xfrm>
              <a:off x="1835" y="2394"/>
              <a:ext cx="1382" cy="669"/>
            </a:xfrm>
            <a:custGeom>
              <a:avLst/>
              <a:gdLst/>
              <a:ahLst/>
              <a:cxnLst>
                <a:cxn ang="0">
                  <a:pos x="604" y="662"/>
                </a:cxn>
                <a:cxn ang="0">
                  <a:pos x="595" y="648"/>
                </a:cxn>
                <a:cxn ang="0">
                  <a:pos x="581" y="639"/>
                </a:cxn>
                <a:cxn ang="0">
                  <a:pos x="565" y="632"/>
                </a:cxn>
                <a:cxn ang="0">
                  <a:pos x="58" y="574"/>
                </a:cxn>
                <a:cxn ang="0">
                  <a:pos x="44" y="576"/>
                </a:cxn>
                <a:cxn ang="0">
                  <a:pos x="30" y="588"/>
                </a:cxn>
                <a:cxn ang="0">
                  <a:pos x="19" y="604"/>
                </a:cxn>
                <a:cxn ang="0">
                  <a:pos x="14" y="630"/>
                </a:cxn>
                <a:cxn ang="0">
                  <a:pos x="0" y="669"/>
                </a:cxn>
                <a:cxn ang="0">
                  <a:pos x="0" y="613"/>
                </a:cxn>
                <a:cxn ang="0">
                  <a:pos x="3" y="604"/>
                </a:cxn>
                <a:cxn ang="0">
                  <a:pos x="5" y="597"/>
                </a:cxn>
                <a:cxn ang="0">
                  <a:pos x="7" y="590"/>
                </a:cxn>
                <a:cxn ang="0">
                  <a:pos x="14" y="576"/>
                </a:cxn>
                <a:cxn ang="0">
                  <a:pos x="28" y="565"/>
                </a:cxn>
                <a:cxn ang="0">
                  <a:pos x="40" y="560"/>
                </a:cxn>
                <a:cxn ang="0">
                  <a:pos x="49" y="558"/>
                </a:cxn>
                <a:cxn ang="0">
                  <a:pos x="572" y="620"/>
                </a:cxn>
                <a:cxn ang="0">
                  <a:pos x="595" y="627"/>
                </a:cxn>
                <a:cxn ang="0">
                  <a:pos x="611" y="639"/>
                </a:cxn>
                <a:cxn ang="0">
                  <a:pos x="623" y="655"/>
                </a:cxn>
                <a:cxn ang="0">
                  <a:pos x="630" y="669"/>
                </a:cxn>
                <a:cxn ang="0">
                  <a:pos x="787" y="669"/>
                </a:cxn>
                <a:cxn ang="0">
                  <a:pos x="822" y="616"/>
                </a:cxn>
                <a:cxn ang="0">
                  <a:pos x="845" y="574"/>
                </a:cxn>
                <a:cxn ang="0">
                  <a:pos x="870" y="530"/>
                </a:cxn>
                <a:cxn ang="0">
                  <a:pos x="907" y="475"/>
                </a:cxn>
                <a:cxn ang="0">
                  <a:pos x="951" y="403"/>
                </a:cxn>
                <a:cxn ang="0">
                  <a:pos x="993" y="324"/>
                </a:cxn>
                <a:cxn ang="0">
                  <a:pos x="1035" y="236"/>
                </a:cxn>
                <a:cxn ang="0">
                  <a:pos x="1081" y="144"/>
                </a:cxn>
                <a:cxn ang="0">
                  <a:pos x="1113" y="93"/>
                </a:cxn>
                <a:cxn ang="0">
                  <a:pos x="1146" y="56"/>
                </a:cxn>
                <a:cxn ang="0">
                  <a:pos x="1167" y="39"/>
                </a:cxn>
                <a:cxn ang="0">
                  <a:pos x="1199" y="26"/>
                </a:cxn>
                <a:cxn ang="0">
                  <a:pos x="1298" y="0"/>
                </a:cxn>
                <a:cxn ang="0">
                  <a:pos x="1324" y="5"/>
                </a:cxn>
                <a:cxn ang="0">
                  <a:pos x="1347" y="12"/>
                </a:cxn>
                <a:cxn ang="0">
                  <a:pos x="1366" y="23"/>
                </a:cxn>
                <a:cxn ang="0">
                  <a:pos x="1377" y="37"/>
                </a:cxn>
                <a:cxn ang="0">
                  <a:pos x="1382" y="49"/>
                </a:cxn>
                <a:cxn ang="0">
                  <a:pos x="1382" y="65"/>
                </a:cxn>
                <a:cxn ang="0">
                  <a:pos x="1379" y="90"/>
                </a:cxn>
                <a:cxn ang="0">
                  <a:pos x="1372" y="130"/>
                </a:cxn>
                <a:cxn ang="0">
                  <a:pos x="1345" y="236"/>
                </a:cxn>
                <a:cxn ang="0">
                  <a:pos x="1303" y="338"/>
                </a:cxn>
                <a:cxn ang="0">
                  <a:pos x="1259" y="440"/>
                </a:cxn>
                <a:cxn ang="0">
                  <a:pos x="1215" y="546"/>
                </a:cxn>
                <a:cxn ang="0">
                  <a:pos x="1204" y="576"/>
                </a:cxn>
                <a:cxn ang="0">
                  <a:pos x="1185" y="600"/>
                </a:cxn>
                <a:cxn ang="0">
                  <a:pos x="1164" y="618"/>
                </a:cxn>
                <a:cxn ang="0">
                  <a:pos x="1139" y="632"/>
                </a:cxn>
                <a:cxn ang="0">
                  <a:pos x="1076" y="653"/>
                </a:cxn>
                <a:cxn ang="0">
                  <a:pos x="1007" y="669"/>
                </a:cxn>
              </a:cxnLst>
              <a:rect l="0" t="0" r="r" b="b"/>
              <a:pathLst>
                <a:path w="1382" h="669">
                  <a:moveTo>
                    <a:pt x="609" y="669"/>
                  </a:moveTo>
                  <a:lnTo>
                    <a:pt x="604" y="662"/>
                  </a:lnTo>
                  <a:lnTo>
                    <a:pt x="600" y="655"/>
                  </a:lnTo>
                  <a:lnTo>
                    <a:pt x="595" y="648"/>
                  </a:lnTo>
                  <a:lnTo>
                    <a:pt x="588" y="644"/>
                  </a:lnTo>
                  <a:lnTo>
                    <a:pt x="581" y="639"/>
                  </a:lnTo>
                  <a:lnTo>
                    <a:pt x="572" y="634"/>
                  </a:lnTo>
                  <a:lnTo>
                    <a:pt x="565" y="632"/>
                  </a:lnTo>
                  <a:lnTo>
                    <a:pt x="556" y="632"/>
                  </a:lnTo>
                  <a:lnTo>
                    <a:pt x="58" y="574"/>
                  </a:lnTo>
                  <a:lnTo>
                    <a:pt x="51" y="574"/>
                  </a:lnTo>
                  <a:lnTo>
                    <a:pt x="44" y="576"/>
                  </a:lnTo>
                  <a:lnTo>
                    <a:pt x="37" y="581"/>
                  </a:lnTo>
                  <a:lnTo>
                    <a:pt x="30" y="588"/>
                  </a:lnTo>
                  <a:lnTo>
                    <a:pt x="23" y="595"/>
                  </a:lnTo>
                  <a:lnTo>
                    <a:pt x="19" y="604"/>
                  </a:lnTo>
                  <a:lnTo>
                    <a:pt x="14" y="616"/>
                  </a:lnTo>
                  <a:lnTo>
                    <a:pt x="14" y="630"/>
                  </a:lnTo>
                  <a:lnTo>
                    <a:pt x="14" y="669"/>
                  </a:lnTo>
                  <a:lnTo>
                    <a:pt x="0" y="669"/>
                  </a:lnTo>
                  <a:lnTo>
                    <a:pt x="0" y="618"/>
                  </a:lnTo>
                  <a:lnTo>
                    <a:pt x="0" y="613"/>
                  </a:lnTo>
                  <a:lnTo>
                    <a:pt x="3" y="609"/>
                  </a:lnTo>
                  <a:lnTo>
                    <a:pt x="3" y="604"/>
                  </a:lnTo>
                  <a:lnTo>
                    <a:pt x="3" y="602"/>
                  </a:lnTo>
                  <a:lnTo>
                    <a:pt x="5" y="597"/>
                  </a:lnTo>
                  <a:lnTo>
                    <a:pt x="5" y="593"/>
                  </a:lnTo>
                  <a:lnTo>
                    <a:pt x="7" y="590"/>
                  </a:lnTo>
                  <a:lnTo>
                    <a:pt x="10" y="586"/>
                  </a:lnTo>
                  <a:lnTo>
                    <a:pt x="14" y="576"/>
                  </a:lnTo>
                  <a:lnTo>
                    <a:pt x="21" y="569"/>
                  </a:lnTo>
                  <a:lnTo>
                    <a:pt x="28" y="565"/>
                  </a:lnTo>
                  <a:lnTo>
                    <a:pt x="33" y="563"/>
                  </a:lnTo>
                  <a:lnTo>
                    <a:pt x="40" y="560"/>
                  </a:lnTo>
                  <a:lnTo>
                    <a:pt x="44" y="558"/>
                  </a:lnTo>
                  <a:lnTo>
                    <a:pt x="49" y="558"/>
                  </a:lnTo>
                  <a:lnTo>
                    <a:pt x="51" y="558"/>
                  </a:lnTo>
                  <a:lnTo>
                    <a:pt x="572" y="620"/>
                  </a:lnTo>
                  <a:lnTo>
                    <a:pt x="583" y="623"/>
                  </a:lnTo>
                  <a:lnTo>
                    <a:pt x="595" y="627"/>
                  </a:lnTo>
                  <a:lnTo>
                    <a:pt x="604" y="632"/>
                  </a:lnTo>
                  <a:lnTo>
                    <a:pt x="611" y="639"/>
                  </a:lnTo>
                  <a:lnTo>
                    <a:pt x="618" y="648"/>
                  </a:lnTo>
                  <a:lnTo>
                    <a:pt x="623" y="655"/>
                  </a:lnTo>
                  <a:lnTo>
                    <a:pt x="627" y="662"/>
                  </a:lnTo>
                  <a:lnTo>
                    <a:pt x="630" y="669"/>
                  </a:lnTo>
                  <a:lnTo>
                    <a:pt x="609" y="669"/>
                  </a:lnTo>
                  <a:close/>
                  <a:moveTo>
                    <a:pt x="787" y="669"/>
                  </a:moveTo>
                  <a:lnTo>
                    <a:pt x="806" y="641"/>
                  </a:lnTo>
                  <a:lnTo>
                    <a:pt x="822" y="616"/>
                  </a:lnTo>
                  <a:lnTo>
                    <a:pt x="833" y="595"/>
                  </a:lnTo>
                  <a:lnTo>
                    <a:pt x="845" y="574"/>
                  </a:lnTo>
                  <a:lnTo>
                    <a:pt x="856" y="553"/>
                  </a:lnTo>
                  <a:lnTo>
                    <a:pt x="870" y="530"/>
                  </a:lnTo>
                  <a:lnTo>
                    <a:pt x="887" y="505"/>
                  </a:lnTo>
                  <a:lnTo>
                    <a:pt x="907" y="475"/>
                  </a:lnTo>
                  <a:lnTo>
                    <a:pt x="931" y="440"/>
                  </a:lnTo>
                  <a:lnTo>
                    <a:pt x="951" y="403"/>
                  </a:lnTo>
                  <a:lnTo>
                    <a:pt x="972" y="363"/>
                  </a:lnTo>
                  <a:lnTo>
                    <a:pt x="993" y="324"/>
                  </a:lnTo>
                  <a:lnTo>
                    <a:pt x="1014" y="280"/>
                  </a:lnTo>
                  <a:lnTo>
                    <a:pt x="1035" y="236"/>
                  </a:lnTo>
                  <a:lnTo>
                    <a:pt x="1058" y="190"/>
                  </a:lnTo>
                  <a:lnTo>
                    <a:pt x="1081" y="144"/>
                  </a:lnTo>
                  <a:lnTo>
                    <a:pt x="1099" y="116"/>
                  </a:lnTo>
                  <a:lnTo>
                    <a:pt x="1113" y="93"/>
                  </a:lnTo>
                  <a:lnTo>
                    <a:pt x="1127" y="72"/>
                  </a:lnTo>
                  <a:lnTo>
                    <a:pt x="1146" y="56"/>
                  </a:lnTo>
                  <a:lnTo>
                    <a:pt x="1155" y="49"/>
                  </a:lnTo>
                  <a:lnTo>
                    <a:pt x="1167" y="39"/>
                  </a:lnTo>
                  <a:lnTo>
                    <a:pt x="1180" y="32"/>
                  </a:lnTo>
                  <a:lnTo>
                    <a:pt x="1199" y="26"/>
                  </a:lnTo>
                  <a:lnTo>
                    <a:pt x="1241" y="14"/>
                  </a:lnTo>
                  <a:lnTo>
                    <a:pt x="1298" y="0"/>
                  </a:lnTo>
                  <a:lnTo>
                    <a:pt x="1312" y="2"/>
                  </a:lnTo>
                  <a:lnTo>
                    <a:pt x="1324" y="5"/>
                  </a:lnTo>
                  <a:lnTo>
                    <a:pt x="1335" y="7"/>
                  </a:lnTo>
                  <a:lnTo>
                    <a:pt x="1347" y="12"/>
                  </a:lnTo>
                  <a:lnTo>
                    <a:pt x="1356" y="16"/>
                  </a:lnTo>
                  <a:lnTo>
                    <a:pt x="1366" y="23"/>
                  </a:lnTo>
                  <a:lnTo>
                    <a:pt x="1372" y="30"/>
                  </a:lnTo>
                  <a:lnTo>
                    <a:pt x="1377" y="37"/>
                  </a:lnTo>
                  <a:lnTo>
                    <a:pt x="1379" y="42"/>
                  </a:lnTo>
                  <a:lnTo>
                    <a:pt x="1382" y="49"/>
                  </a:lnTo>
                  <a:lnTo>
                    <a:pt x="1382" y="56"/>
                  </a:lnTo>
                  <a:lnTo>
                    <a:pt x="1382" y="65"/>
                  </a:lnTo>
                  <a:lnTo>
                    <a:pt x="1382" y="76"/>
                  </a:lnTo>
                  <a:lnTo>
                    <a:pt x="1379" y="90"/>
                  </a:lnTo>
                  <a:lnTo>
                    <a:pt x="1377" y="107"/>
                  </a:lnTo>
                  <a:lnTo>
                    <a:pt x="1372" y="130"/>
                  </a:lnTo>
                  <a:lnTo>
                    <a:pt x="1361" y="183"/>
                  </a:lnTo>
                  <a:lnTo>
                    <a:pt x="1345" y="236"/>
                  </a:lnTo>
                  <a:lnTo>
                    <a:pt x="1324" y="287"/>
                  </a:lnTo>
                  <a:lnTo>
                    <a:pt x="1303" y="338"/>
                  </a:lnTo>
                  <a:lnTo>
                    <a:pt x="1282" y="389"/>
                  </a:lnTo>
                  <a:lnTo>
                    <a:pt x="1259" y="440"/>
                  </a:lnTo>
                  <a:lnTo>
                    <a:pt x="1236" y="491"/>
                  </a:lnTo>
                  <a:lnTo>
                    <a:pt x="1215" y="546"/>
                  </a:lnTo>
                  <a:lnTo>
                    <a:pt x="1211" y="560"/>
                  </a:lnTo>
                  <a:lnTo>
                    <a:pt x="1204" y="576"/>
                  </a:lnTo>
                  <a:lnTo>
                    <a:pt x="1194" y="588"/>
                  </a:lnTo>
                  <a:lnTo>
                    <a:pt x="1185" y="600"/>
                  </a:lnTo>
                  <a:lnTo>
                    <a:pt x="1176" y="609"/>
                  </a:lnTo>
                  <a:lnTo>
                    <a:pt x="1164" y="618"/>
                  </a:lnTo>
                  <a:lnTo>
                    <a:pt x="1153" y="625"/>
                  </a:lnTo>
                  <a:lnTo>
                    <a:pt x="1139" y="632"/>
                  </a:lnTo>
                  <a:lnTo>
                    <a:pt x="1109" y="644"/>
                  </a:lnTo>
                  <a:lnTo>
                    <a:pt x="1076" y="653"/>
                  </a:lnTo>
                  <a:lnTo>
                    <a:pt x="1044" y="662"/>
                  </a:lnTo>
                  <a:lnTo>
                    <a:pt x="1007" y="669"/>
                  </a:lnTo>
                  <a:lnTo>
                    <a:pt x="787" y="669"/>
                  </a:lnTo>
                  <a:close/>
                </a:path>
              </a:pathLst>
            </a:custGeom>
            <a:solidFill>
              <a:srgbClr val="BFBFBF"/>
            </a:solidFill>
            <a:ln w="9525">
              <a:noFill/>
              <a:round/>
            </a:ln>
          </p:spPr>
          <p:txBody>
            <a:bodyPr/>
            <a:lstStyle/>
            <a:p>
              <a:endParaRPr lang="en-US"/>
            </a:p>
          </p:txBody>
        </p:sp>
        <p:sp>
          <p:nvSpPr>
            <p:cNvPr id="508092" name="Freeform 188"/>
            <p:cNvSpPr/>
            <p:nvPr/>
          </p:nvSpPr>
          <p:spPr bwMode="auto">
            <a:xfrm>
              <a:off x="1835" y="2952"/>
              <a:ext cx="630" cy="111"/>
            </a:xfrm>
            <a:custGeom>
              <a:avLst/>
              <a:gdLst/>
              <a:ahLst/>
              <a:cxnLst>
                <a:cxn ang="0">
                  <a:pos x="609" y="111"/>
                </a:cxn>
                <a:cxn ang="0">
                  <a:pos x="604" y="104"/>
                </a:cxn>
                <a:cxn ang="0">
                  <a:pos x="600" y="97"/>
                </a:cxn>
                <a:cxn ang="0">
                  <a:pos x="595" y="90"/>
                </a:cxn>
                <a:cxn ang="0">
                  <a:pos x="588" y="86"/>
                </a:cxn>
                <a:cxn ang="0">
                  <a:pos x="581" y="81"/>
                </a:cxn>
                <a:cxn ang="0">
                  <a:pos x="572" y="76"/>
                </a:cxn>
                <a:cxn ang="0">
                  <a:pos x="565" y="74"/>
                </a:cxn>
                <a:cxn ang="0">
                  <a:pos x="556" y="74"/>
                </a:cxn>
                <a:cxn ang="0">
                  <a:pos x="58" y="16"/>
                </a:cxn>
                <a:cxn ang="0">
                  <a:pos x="51" y="16"/>
                </a:cxn>
                <a:cxn ang="0">
                  <a:pos x="44" y="18"/>
                </a:cxn>
                <a:cxn ang="0">
                  <a:pos x="37" y="23"/>
                </a:cxn>
                <a:cxn ang="0">
                  <a:pos x="30" y="30"/>
                </a:cxn>
                <a:cxn ang="0">
                  <a:pos x="23" y="37"/>
                </a:cxn>
                <a:cxn ang="0">
                  <a:pos x="19" y="46"/>
                </a:cxn>
                <a:cxn ang="0">
                  <a:pos x="14" y="58"/>
                </a:cxn>
                <a:cxn ang="0">
                  <a:pos x="14" y="72"/>
                </a:cxn>
                <a:cxn ang="0">
                  <a:pos x="14" y="111"/>
                </a:cxn>
                <a:cxn ang="0">
                  <a:pos x="0" y="111"/>
                </a:cxn>
                <a:cxn ang="0">
                  <a:pos x="0" y="60"/>
                </a:cxn>
                <a:cxn ang="0">
                  <a:pos x="0" y="55"/>
                </a:cxn>
                <a:cxn ang="0">
                  <a:pos x="3" y="51"/>
                </a:cxn>
                <a:cxn ang="0">
                  <a:pos x="3" y="46"/>
                </a:cxn>
                <a:cxn ang="0">
                  <a:pos x="3" y="44"/>
                </a:cxn>
                <a:cxn ang="0">
                  <a:pos x="5" y="39"/>
                </a:cxn>
                <a:cxn ang="0">
                  <a:pos x="5" y="35"/>
                </a:cxn>
                <a:cxn ang="0">
                  <a:pos x="7" y="32"/>
                </a:cxn>
                <a:cxn ang="0">
                  <a:pos x="10" y="28"/>
                </a:cxn>
                <a:cxn ang="0">
                  <a:pos x="14" y="18"/>
                </a:cxn>
                <a:cxn ang="0">
                  <a:pos x="21" y="11"/>
                </a:cxn>
                <a:cxn ang="0">
                  <a:pos x="28" y="7"/>
                </a:cxn>
                <a:cxn ang="0">
                  <a:pos x="33" y="5"/>
                </a:cxn>
                <a:cxn ang="0">
                  <a:pos x="40" y="2"/>
                </a:cxn>
                <a:cxn ang="0">
                  <a:pos x="44" y="0"/>
                </a:cxn>
                <a:cxn ang="0">
                  <a:pos x="49" y="0"/>
                </a:cxn>
                <a:cxn ang="0">
                  <a:pos x="51" y="0"/>
                </a:cxn>
                <a:cxn ang="0">
                  <a:pos x="572" y="62"/>
                </a:cxn>
                <a:cxn ang="0">
                  <a:pos x="583" y="65"/>
                </a:cxn>
                <a:cxn ang="0">
                  <a:pos x="595" y="69"/>
                </a:cxn>
                <a:cxn ang="0">
                  <a:pos x="604" y="74"/>
                </a:cxn>
                <a:cxn ang="0">
                  <a:pos x="611" y="81"/>
                </a:cxn>
                <a:cxn ang="0">
                  <a:pos x="618" y="90"/>
                </a:cxn>
                <a:cxn ang="0">
                  <a:pos x="623" y="97"/>
                </a:cxn>
                <a:cxn ang="0">
                  <a:pos x="627" y="104"/>
                </a:cxn>
                <a:cxn ang="0">
                  <a:pos x="630" y="111"/>
                </a:cxn>
                <a:cxn ang="0">
                  <a:pos x="609" y="111"/>
                </a:cxn>
              </a:cxnLst>
              <a:rect l="0" t="0" r="r" b="b"/>
              <a:pathLst>
                <a:path w="630" h="111">
                  <a:moveTo>
                    <a:pt x="609" y="111"/>
                  </a:moveTo>
                  <a:lnTo>
                    <a:pt x="604" y="104"/>
                  </a:lnTo>
                  <a:lnTo>
                    <a:pt x="600" y="97"/>
                  </a:lnTo>
                  <a:lnTo>
                    <a:pt x="595" y="90"/>
                  </a:lnTo>
                  <a:lnTo>
                    <a:pt x="588" y="86"/>
                  </a:lnTo>
                  <a:lnTo>
                    <a:pt x="581" y="81"/>
                  </a:lnTo>
                  <a:lnTo>
                    <a:pt x="572" y="76"/>
                  </a:lnTo>
                  <a:lnTo>
                    <a:pt x="565" y="74"/>
                  </a:lnTo>
                  <a:lnTo>
                    <a:pt x="556" y="74"/>
                  </a:lnTo>
                  <a:lnTo>
                    <a:pt x="58" y="16"/>
                  </a:lnTo>
                  <a:lnTo>
                    <a:pt x="51" y="16"/>
                  </a:lnTo>
                  <a:lnTo>
                    <a:pt x="44" y="18"/>
                  </a:lnTo>
                  <a:lnTo>
                    <a:pt x="37" y="23"/>
                  </a:lnTo>
                  <a:lnTo>
                    <a:pt x="30" y="30"/>
                  </a:lnTo>
                  <a:lnTo>
                    <a:pt x="23" y="37"/>
                  </a:lnTo>
                  <a:lnTo>
                    <a:pt x="19" y="46"/>
                  </a:lnTo>
                  <a:lnTo>
                    <a:pt x="14" y="58"/>
                  </a:lnTo>
                  <a:lnTo>
                    <a:pt x="14" y="72"/>
                  </a:lnTo>
                  <a:lnTo>
                    <a:pt x="14" y="111"/>
                  </a:lnTo>
                  <a:lnTo>
                    <a:pt x="0" y="111"/>
                  </a:lnTo>
                  <a:lnTo>
                    <a:pt x="0" y="60"/>
                  </a:lnTo>
                  <a:lnTo>
                    <a:pt x="0" y="55"/>
                  </a:lnTo>
                  <a:lnTo>
                    <a:pt x="3" y="51"/>
                  </a:lnTo>
                  <a:lnTo>
                    <a:pt x="3" y="46"/>
                  </a:lnTo>
                  <a:lnTo>
                    <a:pt x="3" y="44"/>
                  </a:lnTo>
                  <a:lnTo>
                    <a:pt x="5" y="39"/>
                  </a:lnTo>
                  <a:lnTo>
                    <a:pt x="5" y="35"/>
                  </a:lnTo>
                  <a:lnTo>
                    <a:pt x="7" y="32"/>
                  </a:lnTo>
                  <a:lnTo>
                    <a:pt x="10" y="28"/>
                  </a:lnTo>
                  <a:lnTo>
                    <a:pt x="14" y="18"/>
                  </a:lnTo>
                  <a:lnTo>
                    <a:pt x="21" y="11"/>
                  </a:lnTo>
                  <a:lnTo>
                    <a:pt x="28" y="7"/>
                  </a:lnTo>
                  <a:lnTo>
                    <a:pt x="33" y="5"/>
                  </a:lnTo>
                  <a:lnTo>
                    <a:pt x="40" y="2"/>
                  </a:lnTo>
                  <a:lnTo>
                    <a:pt x="44" y="0"/>
                  </a:lnTo>
                  <a:lnTo>
                    <a:pt x="49" y="0"/>
                  </a:lnTo>
                  <a:lnTo>
                    <a:pt x="51" y="0"/>
                  </a:lnTo>
                  <a:lnTo>
                    <a:pt x="572" y="62"/>
                  </a:lnTo>
                  <a:lnTo>
                    <a:pt x="583" y="65"/>
                  </a:lnTo>
                  <a:lnTo>
                    <a:pt x="595" y="69"/>
                  </a:lnTo>
                  <a:lnTo>
                    <a:pt x="604" y="74"/>
                  </a:lnTo>
                  <a:lnTo>
                    <a:pt x="611" y="81"/>
                  </a:lnTo>
                  <a:lnTo>
                    <a:pt x="618" y="90"/>
                  </a:lnTo>
                  <a:lnTo>
                    <a:pt x="623" y="97"/>
                  </a:lnTo>
                  <a:lnTo>
                    <a:pt x="627" y="104"/>
                  </a:lnTo>
                  <a:lnTo>
                    <a:pt x="630" y="111"/>
                  </a:lnTo>
                  <a:lnTo>
                    <a:pt x="609" y="111"/>
                  </a:lnTo>
                </a:path>
              </a:pathLst>
            </a:custGeom>
            <a:noFill/>
            <a:ln w="0">
              <a:solidFill>
                <a:srgbClr val="000000"/>
              </a:solidFill>
              <a:prstDash val="solid"/>
              <a:round/>
            </a:ln>
          </p:spPr>
          <p:txBody>
            <a:bodyPr/>
            <a:lstStyle/>
            <a:p>
              <a:endParaRPr lang="en-US"/>
            </a:p>
          </p:txBody>
        </p:sp>
        <p:sp>
          <p:nvSpPr>
            <p:cNvPr id="508093" name="Freeform 189"/>
            <p:cNvSpPr/>
            <p:nvPr/>
          </p:nvSpPr>
          <p:spPr bwMode="auto">
            <a:xfrm>
              <a:off x="2622" y="2394"/>
              <a:ext cx="595" cy="669"/>
            </a:xfrm>
            <a:custGeom>
              <a:avLst/>
              <a:gdLst/>
              <a:ahLst/>
              <a:cxnLst>
                <a:cxn ang="0">
                  <a:pos x="19" y="641"/>
                </a:cxn>
                <a:cxn ang="0">
                  <a:pos x="46" y="595"/>
                </a:cxn>
                <a:cxn ang="0">
                  <a:pos x="69" y="553"/>
                </a:cxn>
                <a:cxn ang="0">
                  <a:pos x="100" y="505"/>
                </a:cxn>
                <a:cxn ang="0">
                  <a:pos x="144" y="440"/>
                </a:cxn>
                <a:cxn ang="0">
                  <a:pos x="185" y="363"/>
                </a:cxn>
                <a:cxn ang="0">
                  <a:pos x="227" y="280"/>
                </a:cxn>
                <a:cxn ang="0">
                  <a:pos x="271" y="190"/>
                </a:cxn>
                <a:cxn ang="0">
                  <a:pos x="312" y="116"/>
                </a:cxn>
                <a:cxn ang="0">
                  <a:pos x="340" y="72"/>
                </a:cxn>
                <a:cxn ang="0">
                  <a:pos x="368" y="49"/>
                </a:cxn>
                <a:cxn ang="0">
                  <a:pos x="393" y="32"/>
                </a:cxn>
                <a:cxn ang="0">
                  <a:pos x="454" y="14"/>
                </a:cxn>
                <a:cxn ang="0">
                  <a:pos x="525" y="2"/>
                </a:cxn>
                <a:cxn ang="0">
                  <a:pos x="548" y="7"/>
                </a:cxn>
                <a:cxn ang="0">
                  <a:pos x="569" y="16"/>
                </a:cxn>
                <a:cxn ang="0">
                  <a:pos x="585" y="30"/>
                </a:cxn>
                <a:cxn ang="0">
                  <a:pos x="592" y="42"/>
                </a:cxn>
                <a:cxn ang="0">
                  <a:pos x="595" y="56"/>
                </a:cxn>
                <a:cxn ang="0">
                  <a:pos x="595" y="76"/>
                </a:cxn>
                <a:cxn ang="0">
                  <a:pos x="590" y="107"/>
                </a:cxn>
                <a:cxn ang="0">
                  <a:pos x="574" y="183"/>
                </a:cxn>
                <a:cxn ang="0">
                  <a:pos x="537" y="287"/>
                </a:cxn>
                <a:cxn ang="0">
                  <a:pos x="495" y="389"/>
                </a:cxn>
                <a:cxn ang="0">
                  <a:pos x="449" y="491"/>
                </a:cxn>
                <a:cxn ang="0">
                  <a:pos x="424" y="560"/>
                </a:cxn>
                <a:cxn ang="0">
                  <a:pos x="407" y="588"/>
                </a:cxn>
                <a:cxn ang="0">
                  <a:pos x="389" y="609"/>
                </a:cxn>
                <a:cxn ang="0">
                  <a:pos x="366" y="625"/>
                </a:cxn>
                <a:cxn ang="0">
                  <a:pos x="322" y="644"/>
                </a:cxn>
                <a:cxn ang="0">
                  <a:pos x="257" y="662"/>
                </a:cxn>
                <a:cxn ang="0">
                  <a:pos x="0" y="669"/>
                </a:cxn>
              </a:cxnLst>
              <a:rect l="0" t="0" r="r" b="b"/>
              <a:pathLst>
                <a:path w="595" h="669">
                  <a:moveTo>
                    <a:pt x="0" y="669"/>
                  </a:moveTo>
                  <a:lnTo>
                    <a:pt x="19" y="641"/>
                  </a:lnTo>
                  <a:lnTo>
                    <a:pt x="35" y="616"/>
                  </a:lnTo>
                  <a:lnTo>
                    <a:pt x="46" y="595"/>
                  </a:lnTo>
                  <a:lnTo>
                    <a:pt x="58" y="574"/>
                  </a:lnTo>
                  <a:lnTo>
                    <a:pt x="69" y="553"/>
                  </a:lnTo>
                  <a:lnTo>
                    <a:pt x="83" y="530"/>
                  </a:lnTo>
                  <a:lnTo>
                    <a:pt x="100" y="505"/>
                  </a:lnTo>
                  <a:lnTo>
                    <a:pt x="120" y="475"/>
                  </a:lnTo>
                  <a:lnTo>
                    <a:pt x="144" y="440"/>
                  </a:lnTo>
                  <a:lnTo>
                    <a:pt x="164" y="403"/>
                  </a:lnTo>
                  <a:lnTo>
                    <a:pt x="185" y="363"/>
                  </a:lnTo>
                  <a:lnTo>
                    <a:pt x="206" y="324"/>
                  </a:lnTo>
                  <a:lnTo>
                    <a:pt x="227" y="280"/>
                  </a:lnTo>
                  <a:lnTo>
                    <a:pt x="248" y="236"/>
                  </a:lnTo>
                  <a:lnTo>
                    <a:pt x="271" y="190"/>
                  </a:lnTo>
                  <a:lnTo>
                    <a:pt x="294" y="144"/>
                  </a:lnTo>
                  <a:lnTo>
                    <a:pt x="312" y="116"/>
                  </a:lnTo>
                  <a:lnTo>
                    <a:pt x="326" y="93"/>
                  </a:lnTo>
                  <a:lnTo>
                    <a:pt x="340" y="72"/>
                  </a:lnTo>
                  <a:lnTo>
                    <a:pt x="359" y="56"/>
                  </a:lnTo>
                  <a:lnTo>
                    <a:pt x="368" y="49"/>
                  </a:lnTo>
                  <a:lnTo>
                    <a:pt x="380" y="39"/>
                  </a:lnTo>
                  <a:lnTo>
                    <a:pt x="393" y="32"/>
                  </a:lnTo>
                  <a:lnTo>
                    <a:pt x="412" y="26"/>
                  </a:lnTo>
                  <a:lnTo>
                    <a:pt x="454" y="14"/>
                  </a:lnTo>
                  <a:lnTo>
                    <a:pt x="511" y="0"/>
                  </a:lnTo>
                  <a:lnTo>
                    <a:pt x="525" y="2"/>
                  </a:lnTo>
                  <a:lnTo>
                    <a:pt x="537" y="5"/>
                  </a:lnTo>
                  <a:lnTo>
                    <a:pt x="548" y="7"/>
                  </a:lnTo>
                  <a:lnTo>
                    <a:pt x="560" y="12"/>
                  </a:lnTo>
                  <a:lnTo>
                    <a:pt x="569" y="16"/>
                  </a:lnTo>
                  <a:lnTo>
                    <a:pt x="579" y="23"/>
                  </a:lnTo>
                  <a:lnTo>
                    <a:pt x="585" y="30"/>
                  </a:lnTo>
                  <a:lnTo>
                    <a:pt x="590" y="37"/>
                  </a:lnTo>
                  <a:lnTo>
                    <a:pt x="592" y="42"/>
                  </a:lnTo>
                  <a:lnTo>
                    <a:pt x="595" y="49"/>
                  </a:lnTo>
                  <a:lnTo>
                    <a:pt x="595" y="56"/>
                  </a:lnTo>
                  <a:lnTo>
                    <a:pt x="595" y="65"/>
                  </a:lnTo>
                  <a:lnTo>
                    <a:pt x="595" y="76"/>
                  </a:lnTo>
                  <a:lnTo>
                    <a:pt x="592" y="90"/>
                  </a:lnTo>
                  <a:lnTo>
                    <a:pt x="590" y="107"/>
                  </a:lnTo>
                  <a:lnTo>
                    <a:pt x="585" y="130"/>
                  </a:lnTo>
                  <a:lnTo>
                    <a:pt x="574" y="183"/>
                  </a:lnTo>
                  <a:lnTo>
                    <a:pt x="558" y="236"/>
                  </a:lnTo>
                  <a:lnTo>
                    <a:pt x="537" y="287"/>
                  </a:lnTo>
                  <a:lnTo>
                    <a:pt x="516" y="338"/>
                  </a:lnTo>
                  <a:lnTo>
                    <a:pt x="495" y="389"/>
                  </a:lnTo>
                  <a:lnTo>
                    <a:pt x="472" y="440"/>
                  </a:lnTo>
                  <a:lnTo>
                    <a:pt x="449" y="491"/>
                  </a:lnTo>
                  <a:lnTo>
                    <a:pt x="428" y="546"/>
                  </a:lnTo>
                  <a:lnTo>
                    <a:pt x="424" y="560"/>
                  </a:lnTo>
                  <a:lnTo>
                    <a:pt x="417" y="576"/>
                  </a:lnTo>
                  <a:lnTo>
                    <a:pt x="407" y="588"/>
                  </a:lnTo>
                  <a:lnTo>
                    <a:pt x="398" y="600"/>
                  </a:lnTo>
                  <a:lnTo>
                    <a:pt x="389" y="609"/>
                  </a:lnTo>
                  <a:lnTo>
                    <a:pt x="377" y="618"/>
                  </a:lnTo>
                  <a:lnTo>
                    <a:pt x="366" y="625"/>
                  </a:lnTo>
                  <a:lnTo>
                    <a:pt x="352" y="632"/>
                  </a:lnTo>
                  <a:lnTo>
                    <a:pt x="322" y="644"/>
                  </a:lnTo>
                  <a:lnTo>
                    <a:pt x="289" y="653"/>
                  </a:lnTo>
                  <a:lnTo>
                    <a:pt x="257" y="662"/>
                  </a:lnTo>
                  <a:lnTo>
                    <a:pt x="220" y="669"/>
                  </a:lnTo>
                  <a:lnTo>
                    <a:pt x="0" y="669"/>
                  </a:lnTo>
                </a:path>
              </a:pathLst>
            </a:custGeom>
            <a:noFill/>
            <a:ln w="0">
              <a:solidFill>
                <a:srgbClr val="000000"/>
              </a:solidFill>
              <a:prstDash val="solid"/>
              <a:round/>
            </a:ln>
          </p:spPr>
          <p:txBody>
            <a:bodyPr/>
            <a:lstStyle/>
            <a:p>
              <a:endParaRPr lang="en-US"/>
            </a:p>
          </p:txBody>
        </p:sp>
        <p:sp>
          <p:nvSpPr>
            <p:cNvPr id="508094" name="Freeform 190"/>
            <p:cNvSpPr/>
            <p:nvPr/>
          </p:nvSpPr>
          <p:spPr bwMode="auto">
            <a:xfrm>
              <a:off x="2685" y="2431"/>
              <a:ext cx="532" cy="632"/>
            </a:xfrm>
            <a:custGeom>
              <a:avLst/>
              <a:gdLst/>
              <a:ahLst/>
              <a:cxnLst>
                <a:cxn ang="0">
                  <a:pos x="0" y="632"/>
                </a:cxn>
                <a:cxn ang="0">
                  <a:pos x="18" y="604"/>
                </a:cxn>
                <a:cxn ang="0">
                  <a:pos x="34" y="579"/>
                </a:cxn>
                <a:cxn ang="0">
                  <a:pos x="48" y="558"/>
                </a:cxn>
                <a:cxn ang="0">
                  <a:pos x="57" y="537"/>
                </a:cxn>
                <a:cxn ang="0">
                  <a:pos x="69" y="516"/>
                </a:cxn>
                <a:cxn ang="0">
                  <a:pos x="83" y="493"/>
                </a:cxn>
                <a:cxn ang="0">
                  <a:pos x="99" y="468"/>
                </a:cxn>
                <a:cxn ang="0">
                  <a:pos x="120" y="438"/>
                </a:cxn>
                <a:cxn ang="0">
                  <a:pos x="141" y="405"/>
                </a:cxn>
                <a:cxn ang="0">
                  <a:pos x="159" y="373"/>
                </a:cxn>
                <a:cxn ang="0">
                  <a:pos x="178" y="340"/>
                </a:cxn>
                <a:cxn ang="0">
                  <a:pos x="194" y="306"/>
                </a:cxn>
                <a:cxn ang="0">
                  <a:pos x="212" y="271"/>
                </a:cxn>
                <a:cxn ang="0">
                  <a:pos x="231" y="232"/>
                </a:cxn>
                <a:cxn ang="0">
                  <a:pos x="252" y="192"/>
                </a:cxn>
                <a:cxn ang="0">
                  <a:pos x="275" y="146"/>
                </a:cxn>
                <a:cxn ang="0">
                  <a:pos x="293" y="120"/>
                </a:cxn>
                <a:cxn ang="0">
                  <a:pos x="307" y="97"/>
                </a:cxn>
                <a:cxn ang="0">
                  <a:pos x="317" y="81"/>
                </a:cxn>
                <a:cxn ang="0">
                  <a:pos x="328" y="67"/>
                </a:cxn>
                <a:cxn ang="0">
                  <a:pos x="337" y="58"/>
                </a:cxn>
                <a:cxn ang="0">
                  <a:pos x="351" y="49"/>
                </a:cxn>
                <a:cxn ang="0">
                  <a:pos x="367" y="39"/>
                </a:cxn>
                <a:cxn ang="0">
                  <a:pos x="391" y="30"/>
                </a:cxn>
                <a:cxn ang="0">
                  <a:pos x="407" y="30"/>
                </a:cxn>
                <a:cxn ang="0">
                  <a:pos x="423" y="28"/>
                </a:cxn>
                <a:cxn ang="0">
                  <a:pos x="439" y="23"/>
                </a:cxn>
                <a:cxn ang="0">
                  <a:pos x="458" y="21"/>
                </a:cxn>
                <a:cxn ang="0">
                  <a:pos x="474" y="16"/>
                </a:cxn>
                <a:cxn ang="0">
                  <a:pos x="492" y="12"/>
                </a:cxn>
                <a:cxn ang="0">
                  <a:pos x="509" y="5"/>
                </a:cxn>
                <a:cxn ang="0">
                  <a:pos x="527" y="0"/>
                </a:cxn>
                <a:cxn ang="0">
                  <a:pos x="529" y="5"/>
                </a:cxn>
                <a:cxn ang="0">
                  <a:pos x="532" y="12"/>
                </a:cxn>
                <a:cxn ang="0">
                  <a:pos x="532" y="19"/>
                </a:cxn>
                <a:cxn ang="0">
                  <a:pos x="532" y="28"/>
                </a:cxn>
                <a:cxn ang="0">
                  <a:pos x="532" y="39"/>
                </a:cxn>
                <a:cxn ang="0">
                  <a:pos x="529" y="53"/>
                </a:cxn>
                <a:cxn ang="0">
                  <a:pos x="527" y="70"/>
                </a:cxn>
                <a:cxn ang="0">
                  <a:pos x="522" y="93"/>
                </a:cxn>
                <a:cxn ang="0">
                  <a:pos x="511" y="146"/>
                </a:cxn>
                <a:cxn ang="0">
                  <a:pos x="495" y="199"/>
                </a:cxn>
                <a:cxn ang="0">
                  <a:pos x="474" y="250"/>
                </a:cxn>
                <a:cxn ang="0">
                  <a:pos x="453" y="301"/>
                </a:cxn>
                <a:cxn ang="0">
                  <a:pos x="432" y="352"/>
                </a:cxn>
                <a:cxn ang="0">
                  <a:pos x="409" y="403"/>
                </a:cxn>
                <a:cxn ang="0">
                  <a:pos x="386" y="454"/>
                </a:cxn>
                <a:cxn ang="0">
                  <a:pos x="365" y="509"/>
                </a:cxn>
                <a:cxn ang="0">
                  <a:pos x="349" y="537"/>
                </a:cxn>
                <a:cxn ang="0">
                  <a:pos x="330" y="560"/>
                </a:cxn>
                <a:cxn ang="0">
                  <a:pos x="312" y="579"/>
                </a:cxn>
                <a:cxn ang="0">
                  <a:pos x="289" y="593"/>
                </a:cxn>
                <a:cxn ang="0">
                  <a:pos x="263" y="604"/>
                </a:cxn>
                <a:cxn ang="0">
                  <a:pos x="231" y="616"/>
                </a:cxn>
                <a:cxn ang="0">
                  <a:pos x="196" y="623"/>
                </a:cxn>
                <a:cxn ang="0">
                  <a:pos x="152" y="632"/>
                </a:cxn>
                <a:cxn ang="0">
                  <a:pos x="0" y="632"/>
                </a:cxn>
              </a:cxnLst>
              <a:rect l="0" t="0" r="r" b="b"/>
              <a:pathLst>
                <a:path w="532" h="632">
                  <a:moveTo>
                    <a:pt x="0" y="632"/>
                  </a:moveTo>
                  <a:lnTo>
                    <a:pt x="18" y="604"/>
                  </a:lnTo>
                  <a:lnTo>
                    <a:pt x="34" y="579"/>
                  </a:lnTo>
                  <a:lnTo>
                    <a:pt x="48" y="558"/>
                  </a:lnTo>
                  <a:lnTo>
                    <a:pt x="57" y="537"/>
                  </a:lnTo>
                  <a:lnTo>
                    <a:pt x="69" y="516"/>
                  </a:lnTo>
                  <a:lnTo>
                    <a:pt x="83" y="493"/>
                  </a:lnTo>
                  <a:lnTo>
                    <a:pt x="99" y="468"/>
                  </a:lnTo>
                  <a:lnTo>
                    <a:pt x="120" y="438"/>
                  </a:lnTo>
                  <a:lnTo>
                    <a:pt x="141" y="405"/>
                  </a:lnTo>
                  <a:lnTo>
                    <a:pt x="159" y="373"/>
                  </a:lnTo>
                  <a:lnTo>
                    <a:pt x="178" y="340"/>
                  </a:lnTo>
                  <a:lnTo>
                    <a:pt x="194" y="306"/>
                  </a:lnTo>
                  <a:lnTo>
                    <a:pt x="212" y="271"/>
                  </a:lnTo>
                  <a:lnTo>
                    <a:pt x="231" y="232"/>
                  </a:lnTo>
                  <a:lnTo>
                    <a:pt x="252" y="192"/>
                  </a:lnTo>
                  <a:lnTo>
                    <a:pt x="275" y="146"/>
                  </a:lnTo>
                  <a:lnTo>
                    <a:pt x="293" y="120"/>
                  </a:lnTo>
                  <a:lnTo>
                    <a:pt x="307" y="97"/>
                  </a:lnTo>
                  <a:lnTo>
                    <a:pt x="317" y="81"/>
                  </a:lnTo>
                  <a:lnTo>
                    <a:pt x="328" y="67"/>
                  </a:lnTo>
                  <a:lnTo>
                    <a:pt x="337" y="58"/>
                  </a:lnTo>
                  <a:lnTo>
                    <a:pt x="351" y="49"/>
                  </a:lnTo>
                  <a:lnTo>
                    <a:pt x="367" y="39"/>
                  </a:lnTo>
                  <a:lnTo>
                    <a:pt x="391" y="30"/>
                  </a:lnTo>
                  <a:lnTo>
                    <a:pt x="407" y="30"/>
                  </a:lnTo>
                  <a:lnTo>
                    <a:pt x="423" y="28"/>
                  </a:lnTo>
                  <a:lnTo>
                    <a:pt x="439" y="23"/>
                  </a:lnTo>
                  <a:lnTo>
                    <a:pt x="458" y="21"/>
                  </a:lnTo>
                  <a:lnTo>
                    <a:pt x="474" y="16"/>
                  </a:lnTo>
                  <a:lnTo>
                    <a:pt x="492" y="12"/>
                  </a:lnTo>
                  <a:lnTo>
                    <a:pt x="509" y="5"/>
                  </a:lnTo>
                  <a:lnTo>
                    <a:pt x="527" y="0"/>
                  </a:lnTo>
                  <a:lnTo>
                    <a:pt x="529" y="5"/>
                  </a:lnTo>
                  <a:lnTo>
                    <a:pt x="532" y="12"/>
                  </a:lnTo>
                  <a:lnTo>
                    <a:pt x="532" y="19"/>
                  </a:lnTo>
                  <a:lnTo>
                    <a:pt x="532" y="28"/>
                  </a:lnTo>
                  <a:lnTo>
                    <a:pt x="532" y="39"/>
                  </a:lnTo>
                  <a:lnTo>
                    <a:pt x="529" y="53"/>
                  </a:lnTo>
                  <a:lnTo>
                    <a:pt x="527" y="70"/>
                  </a:lnTo>
                  <a:lnTo>
                    <a:pt x="522" y="93"/>
                  </a:lnTo>
                  <a:lnTo>
                    <a:pt x="511" y="146"/>
                  </a:lnTo>
                  <a:lnTo>
                    <a:pt x="495" y="199"/>
                  </a:lnTo>
                  <a:lnTo>
                    <a:pt x="474" y="250"/>
                  </a:lnTo>
                  <a:lnTo>
                    <a:pt x="453" y="301"/>
                  </a:lnTo>
                  <a:lnTo>
                    <a:pt x="432" y="352"/>
                  </a:lnTo>
                  <a:lnTo>
                    <a:pt x="409" y="403"/>
                  </a:lnTo>
                  <a:lnTo>
                    <a:pt x="386" y="454"/>
                  </a:lnTo>
                  <a:lnTo>
                    <a:pt x="365" y="509"/>
                  </a:lnTo>
                  <a:lnTo>
                    <a:pt x="349" y="537"/>
                  </a:lnTo>
                  <a:lnTo>
                    <a:pt x="330" y="560"/>
                  </a:lnTo>
                  <a:lnTo>
                    <a:pt x="312" y="579"/>
                  </a:lnTo>
                  <a:lnTo>
                    <a:pt x="289" y="593"/>
                  </a:lnTo>
                  <a:lnTo>
                    <a:pt x="263" y="604"/>
                  </a:lnTo>
                  <a:lnTo>
                    <a:pt x="231" y="616"/>
                  </a:lnTo>
                  <a:lnTo>
                    <a:pt x="196" y="623"/>
                  </a:lnTo>
                  <a:lnTo>
                    <a:pt x="152" y="632"/>
                  </a:lnTo>
                  <a:lnTo>
                    <a:pt x="0" y="632"/>
                  </a:lnTo>
                  <a:close/>
                </a:path>
              </a:pathLst>
            </a:custGeom>
            <a:solidFill>
              <a:srgbClr val="666666"/>
            </a:solidFill>
            <a:ln w="9525">
              <a:noFill/>
              <a:round/>
            </a:ln>
          </p:spPr>
          <p:txBody>
            <a:bodyPr/>
            <a:lstStyle/>
            <a:p>
              <a:endParaRPr lang="en-US"/>
            </a:p>
          </p:txBody>
        </p:sp>
        <p:sp>
          <p:nvSpPr>
            <p:cNvPr id="508095" name="Freeform 191"/>
            <p:cNvSpPr/>
            <p:nvPr/>
          </p:nvSpPr>
          <p:spPr bwMode="auto">
            <a:xfrm>
              <a:off x="2455" y="1515"/>
              <a:ext cx="401" cy="391"/>
            </a:xfrm>
            <a:custGeom>
              <a:avLst/>
              <a:gdLst/>
              <a:ahLst/>
              <a:cxnLst>
                <a:cxn ang="0">
                  <a:pos x="324" y="78"/>
                </a:cxn>
                <a:cxn ang="0">
                  <a:pos x="236" y="78"/>
                </a:cxn>
                <a:cxn ang="0">
                  <a:pos x="153" y="67"/>
                </a:cxn>
                <a:cxn ang="0">
                  <a:pos x="84" y="48"/>
                </a:cxn>
                <a:cxn ang="0">
                  <a:pos x="31" y="32"/>
                </a:cxn>
                <a:cxn ang="0">
                  <a:pos x="19" y="27"/>
                </a:cxn>
                <a:cxn ang="0">
                  <a:pos x="10" y="18"/>
                </a:cxn>
                <a:cxn ang="0">
                  <a:pos x="5" y="9"/>
                </a:cxn>
                <a:cxn ang="0">
                  <a:pos x="0" y="0"/>
                </a:cxn>
                <a:cxn ang="0">
                  <a:pos x="3" y="43"/>
                </a:cxn>
                <a:cxn ang="0">
                  <a:pos x="7" y="85"/>
                </a:cxn>
                <a:cxn ang="0">
                  <a:pos x="12" y="129"/>
                </a:cxn>
                <a:cxn ang="0">
                  <a:pos x="17" y="171"/>
                </a:cxn>
                <a:cxn ang="0">
                  <a:pos x="28" y="180"/>
                </a:cxn>
                <a:cxn ang="0">
                  <a:pos x="40" y="192"/>
                </a:cxn>
                <a:cxn ang="0">
                  <a:pos x="49" y="201"/>
                </a:cxn>
                <a:cxn ang="0">
                  <a:pos x="58" y="215"/>
                </a:cxn>
                <a:cxn ang="0">
                  <a:pos x="63" y="219"/>
                </a:cxn>
                <a:cxn ang="0">
                  <a:pos x="63" y="224"/>
                </a:cxn>
                <a:cxn ang="0">
                  <a:pos x="61" y="229"/>
                </a:cxn>
                <a:cxn ang="0">
                  <a:pos x="56" y="231"/>
                </a:cxn>
                <a:cxn ang="0">
                  <a:pos x="68" y="236"/>
                </a:cxn>
                <a:cxn ang="0">
                  <a:pos x="79" y="240"/>
                </a:cxn>
                <a:cxn ang="0">
                  <a:pos x="88" y="247"/>
                </a:cxn>
                <a:cxn ang="0">
                  <a:pos x="95" y="254"/>
                </a:cxn>
                <a:cxn ang="0">
                  <a:pos x="98" y="259"/>
                </a:cxn>
                <a:cxn ang="0">
                  <a:pos x="98" y="266"/>
                </a:cxn>
                <a:cxn ang="0">
                  <a:pos x="95" y="270"/>
                </a:cxn>
                <a:cxn ang="0">
                  <a:pos x="91" y="273"/>
                </a:cxn>
                <a:cxn ang="0">
                  <a:pos x="100" y="275"/>
                </a:cxn>
                <a:cxn ang="0">
                  <a:pos x="105" y="277"/>
                </a:cxn>
                <a:cxn ang="0">
                  <a:pos x="109" y="277"/>
                </a:cxn>
                <a:cxn ang="0">
                  <a:pos x="118" y="280"/>
                </a:cxn>
                <a:cxn ang="0">
                  <a:pos x="128" y="284"/>
                </a:cxn>
                <a:cxn ang="0">
                  <a:pos x="135" y="293"/>
                </a:cxn>
                <a:cxn ang="0">
                  <a:pos x="139" y="321"/>
                </a:cxn>
                <a:cxn ang="0">
                  <a:pos x="139" y="356"/>
                </a:cxn>
                <a:cxn ang="0">
                  <a:pos x="139" y="391"/>
                </a:cxn>
                <a:cxn ang="0">
                  <a:pos x="218" y="391"/>
                </a:cxn>
                <a:cxn ang="0">
                  <a:pos x="287" y="388"/>
                </a:cxn>
                <a:cxn ang="0">
                  <a:pos x="348" y="377"/>
                </a:cxn>
                <a:cxn ang="0">
                  <a:pos x="401" y="358"/>
                </a:cxn>
              </a:cxnLst>
              <a:rect l="0" t="0" r="r" b="b"/>
              <a:pathLst>
                <a:path w="401" h="391">
                  <a:moveTo>
                    <a:pt x="401" y="358"/>
                  </a:moveTo>
                  <a:lnTo>
                    <a:pt x="324" y="78"/>
                  </a:lnTo>
                  <a:lnTo>
                    <a:pt x="280" y="81"/>
                  </a:lnTo>
                  <a:lnTo>
                    <a:pt x="236" y="78"/>
                  </a:lnTo>
                  <a:lnTo>
                    <a:pt x="195" y="74"/>
                  </a:lnTo>
                  <a:lnTo>
                    <a:pt x="153" y="67"/>
                  </a:lnTo>
                  <a:lnTo>
                    <a:pt x="116" y="57"/>
                  </a:lnTo>
                  <a:lnTo>
                    <a:pt x="84" y="48"/>
                  </a:lnTo>
                  <a:lnTo>
                    <a:pt x="54" y="39"/>
                  </a:lnTo>
                  <a:lnTo>
                    <a:pt x="31" y="32"/>
                  </a:lnTo>
                  <a:lnTo>
                    <a:pt x="24" y="30"/>
                  </a:lnTo>
                  <a:lnTo>
                    <a:pt x="19" y="27"/>
                  </a:lnTo>
                  <a:lnTo>
                    <a:pt x="14" y="23"/>
                  </a:lnTo>
                  <a:lnTo>
                    <a:pt x="10" y="18"/>
                  </a:lnTo>
                  <a:lnTo>
                    <a:pt x="7" y="13"/>
                  </a:lnTo>
                  <a:lnTo>
                    <a:pt x="5" y="9"/>
                  </a:lnTo>
                  <a:lnTo>
                    <a:pt x="0" y="4"/>
                  </a:lnTo>
                  <a:lnTo>
                    <a:pt x="0" y="0"/>
                  </a:lnTo>
                  <a:lnTo>
                    <a:pt x="3" y="20"/>
                  </a:lnTo>
                  <a:lnTo>
                    <a:pt x="3" y="43"/>
                  </a:lnTo>
                  <a:lnTo>
                    <a:pt x="5" y="64"/>
                  </a:lnTo>
                  <a:lnTo>
                    <a:pt x="7" y="85"/>
                  </a:lnTo>
                  <a:lnTo>
                    <a:pt x="10" y="106"/>
                  </a:lnTo>
                  <a:lnTo>
                    <a:pt x="12" y="129"/>
                  </a:lnTo>
                  <a:lnTo>
                    <a:pt x="14" y="150"/>
                  </a:lnTo>
                  <a:lnTo>
                    <a:pt x="17" y="171"/>
                  </a:lnTo>
                  <a:lnTo>
                    <a:pt x="24" y="175"/>
                  </a:lnTo>
                  <a:lnTo>
                    <a:pt x="28" y="180"/>
                  </a:lnTo>
                  <a:lnTo>
                    <a:pt x="33" y="187"/>
                  </a:lnTo>
                  <a:lnTo>
                    <a:pt x="40" y="192"/>
                  </a:lnTo>
                  <a:lnTo>
                    <a:pt x="44" y="196"/>
                  </a:lnTo>
                  <a:lnTo>
                    <a:pt x="49" y="201"/>
                  </a:lnTo>
                  <a:lnTo>
                    <a:pt x="54" y="208"/>
                  </a:lnTo>
                  <a:lnTo>
                    <a:pt x="58" y="215"/>
                  </a:lnTo>
                  <a:lnTo>
                    <a:pt x="61" y="217"/>
                  </a:lnTo>
                  <a:lnTo>
                    <a:pt x="63" y="219"/>
                  </a:lnTo>
                  <a:lnTo>
                    <a:pt x="63" y="222"/>
                  </a:lnTo>
                  <a:lnTo>
                    <a:pt x="63" y="224"/>
                  </a:lnTo>
                  <a:lnTo>
                    <a:pt x="61" y="226"/>
                  </a:lnTo>
                  <a:lnTo>
                    <a:pt x="61" y="229"/>
                  </a:lnTo>
                  <a:lnTo>
                    <a:pt x="58" y="231"/>
                  </a:lnTo>
                  <a:lnTo>
                    <a:pt x="56" y="231"/>
                  </a:lnTo>
                  <a:lnTo>
                    <a:pt x="61" y="233"/>
                  </a:lnTo>
                  <a:lnTo>
                    <a:pt x="68" y="236"/>
                  </a:lnTo>
                  <a:lnTo>
                    <a:pt x="72" y="238"/>
                  </a:lnTo>
                  <a:lnTo>
                    <a:pt x="79" y="240"/>
                  </a:lnTo>
                  <a:lnTo>
                    <a:pt x="84" y="245"/>
                  </a:lnTo>
                  <a:lnTo>
                    <a:pt x="88" y="247"/>
                  </a:lnTo>
                  <a:lnTo>
                    <a:pt x="93" y="249"/>
                  </a:lnTo>
                  <a:lnTo>
                    <a:pt x="95" y="254"/>
                  </a:lnTo>
                  <a:lnTo>
                    <a:pt x="98" y="256"/>
                  </a:lnTo>
                  <a:lnTo>
                    <a:pt x="98" y="259"/>
                  </a:lnTo>
                  <a:lnTo>
                    <a:pt x="98" y="263"/>
                  </a:lnTo>
                  <a:lnTo>
                    <a:pt x="98" y="266"/>
                  </a:lnTo>
                  <a:lnTo>
                    <a:pt x="95" y="268"/>
                  </a:lnTo>
                  <a:lnTo>
                    <a:pt x="95" y="270"/>
                  </a:lnTo>
                  <a:lnTo>
                    <a:pt x="93" y="273"/>
                  </a:lnTo>
                  <a:lnTo>
                    <a:pt x="91" y="273"/>
                  </a:lnTo>
                  <a:lnTo>
                    <a:pt x="95" y="275"/>
                  </a:lnTo>
                  <a:lnTo>
                    <a:pt x="100" y="275"/>
                  </a:lnTo>
                  <a:lnTo>
                    <a:pt x="102" y="277"/>
                  </a:lnTo>
                  <a:lnTo>
                    <a:pt x="105" y="277"/>
                  </a:lnTo>
                  <a:lnTo>
                    <a:pt x="107" y="277"/>
                  </a:lnTo>
                  <a:lnTo>
                    <a:pt x="109" y="277"/>
                  </a:lnTo>
                  <a:lnTo>
                    <a:pt x="114" y="280"/>
                  </a:lnTo>
                  <a:lnTo>
                    <a:pt x="118" y="280"/>
                  </a:lnTo>
                  <a:lnTo>
                    <a:pt x="123" y="282"/>
                  </a:lnTo>
                  <a:lnTo>
                    <a:pt x="128" y="284"/>
                  </a:lnTo>
                  <a:lnTo>
                    <a:pt x="132" y="289"/>
                  </a:lnTo>
                  <a:lnTo>
                    <a:pt x="135" y="293"/>
                  </a:lnTo>
                  <a:lnTo>
                    <a:pt x="137" y="307"/>
                  </a:lnTo>
                  <a:lnTo>
                    <a:pt x="139" y="321"/>
                  </a:lnTo>
                  <a:lnTo>
                    <a:pt x="139" y="337"/>
                  </a:lnTo>
                  <a:lnTo>
                    <a:pt x="139" y="356"/>
                  </a:lnTo>
                  <a:lnTo>
                    <a:pt x="139" y="374"/>
                  </a:lnTo>
                  <a:lnTo>
                    <a:pt x="139" y="391"/>
                  </a:lnTo>
                  <a:lnTo>
                    <a:pt x="179" y="391"/>
                  </a:lnTo>
                  <a:lnTo>
                    <a:pt x="218" y="391"/>
                  </a:lnTo>
                  <a:lnTo>
                    <a:pt x="253" y="391"/>
                  </a:lnTo>
                  <a:lnTo>
                    <a:pt x="287" y="388"/>
                  </a:lnTo>
                  <a:lnTo>
                    <a:pt x="320" y="384"/>
                  </a:lnTo>
                  <a:lnTo>
                    <a:pt x="348" y="377"/>
                  </a:lnTo>
                  <a:lnTo>
                    <a:pt x="375" y="370"/>
                  </a:lnTo>
                  <a:lnTo>
                    <a:pt x="401" y="358"/>
                  </a:lnTo>
                  <a:close/>
                </a:path>
              </a:pathLst>
            </a:custGeom>
            <a:solidFill>
              <a:srgbClr val="FFFFFF"/>
            </a:solidFill>
            <a:ln w="9525">
              <a:noFill/>
              <a:round/>
            </a:ln>
          </p:spPr>
          <p:txBody>
            <a:bodyPr/>
            <a:lstStyle/>
            <a:p>
              <a:endParaRPr lang="en-US"/>
            </a:p>
          </p:txBody>
        </p:sp>
        <p:sp>
          <p:nvSpPr>
            <p:cNvPr id="508096" name="Freeform 192"/>
            <p:cNvSpPr/>
            <p:nvPr/>
          </p:nvSpPr>
          <p:spPr bwMode="auto">
            <a:xfrm>
              <a:off x="2777" y="1591"/>
              <a:ext cx="81" cy="282"/>
            </a:xfrm>
            <a:custGeom>
              <a:avLst/>
              <a:gdLst/>
              <a:ahLst/>
              <a:cxnLst>
                <a:cxn ang="0">
                  <a:pos x="2" y="5"/>
                </a:cxn>
                <a:cxn ang="0">
                  <a:pos x="0" y="2"/>
                </a:cxn>
                <a:cxn ang="0">
                  <a:pos x="76" y="282"/>
                </a:cxn>
                <a:cxn ang="0">
                  <a:pos x="81" y="282"/>
                </a:cxn>
                <a:cxn ang="0">
                  <a:pos x="5" y="2"/>
                </a:cxn>
                <a:cxn ang="0">
                  <a:pos x="2" y="0"/>
                </a:cxn>
                <a:cxn ang="0">
                  <a:pos x="5" y="2"/>
                </a:cxn>
                <a:cxn ang="0">
                  <a:pos x="5" y="0"/>
                </a:cxn>
                <a:cxn ang="0">
                  <a:pos x="2" y="0"/>
                </a:cxn>
                <a:cxn ang="0">
                  <a:pos x="0" y="0"/>
                </a:cxn>
                <a:cxn ang="0">
                  <a:pos x="0" y="2"/>
                </a:cxn>
                <a:cxn ang="0">
                  <a:pos x="2" y="5"/>
                </a:cxn>
              </a:cxnLst>
              <a:rect l="0" t="0" r="r" b="b"/>
              <a:pathLst>
                <a:path w="81" h="282">
                  <a:moveTo>
                    <a:pt x="2" y="5"/>
                  </a:moveTo>
                  <a:lnTo>
                    <a:pt x="0" y="2"/>
                  </a:lnTo>
                  <a:lnTo>
                    <a:pt x="76" y="282"/>
                  </a:lnTo>
                  <a:lnTo>
                    <a:pt x="81" y="282"/>
                  </a:lnTo>
                  <a:lnTo>
                    <a:pt x="5" y="2"/>
                  </a:lnTo>
                  <a:lnTo>
                    <a:pt x="2" y="0"/>
                  </a:lnTo>
                  <a:lnTo>
                    <a:pt x="5" y="2"/>
                  </a:lnTo>
                  <a:lnTo>
                    <a:pt x="5" y="0"/>
                  </a:lnTo>
                  <a:lnTo>
                    <a:pt x="2" y="0"/>
                  </a:lnTo>
                  <a:lnTo>
                    <a:pt x="0" y="0"/>
                  </a:lnTo>
                  <a:lnTo>
                    <a:pt x="0" y="2"/>
                  </a:lnTo>
                  <a:lnTo>
                    <a:pt x="2" y="5"/>
                  </a:lnTo>
                  <a:close/>
                </a:path>
              </a:pathLst>
            </a:custGeom>
            <a:solidFill>
              <a:srgbClr val="000000"/>
            </a:solidFill>
            <a:ln w="9525">
              <a:noFill/>
              <a:round/>
            </a:ln>
          </p:spPr>
          <p:txBody>
            <a:bodyPr/>
            <a:lstStyle/>
            <a:p>
              <a:endParaRPr lang="en-US"/>
            </a:p>
          </p:txBody>
        </p:sp>
        <p:sp>
          <p:nvSpPr>
            <p:cNvPr id="508097" name="Freeform 193"/>
            <p:cNvSpPr/>
            <p:nvPr/>
          </p:nvSpPr>
          <p:spPr bwMode="auto">
            <a:xfrm>
              <a:off x="2483" y="1545"/>
              <a:ext cx="296" cy="53"/>
            </a:xfrm>
            <a:custGeom>
              <a:avLst/>
              <a:gdLst/>
              <a:ahLst/>
              <a:cxnLst>
                <a:cxn ang="0">
                  <a:pos x="0" y="4"/>
                </a:cxn>
                <a:cxn ang="0">
                  <a:pos x="26" y="11"/>
                </a:cxn>
                <a:cxn ang="0">
                  <a:pos x="56" y="20"/>
                </a:cxn>
                <a:cxn ang="0">
                  <a:pos x="88" y="30"/>
                </a:cxn>
                <a:cxn ang="0">
                  <a:pos x="125" y="39"/>
                </a:cxn>
                <a:cxn ang="0">
                  <a:pos x="165" y="46"/>
                </a:cxn>
                <a:cxn ang="0">
                  <a:pos x="208" y="51"/>
                </a:cxn>
                <a:cxn ang="0">
                  <a:pos x="252" y="53"/>
                </a:cxn>
                <a:cxn ang="0">
                  <a:pos x="296" y="51"/>
                </a:cxn>
                <a:cxn ang="0">
                  <a:pos x="296" y="46"/>
                </a:cxn>
                <a:cxn ang="0">
                  <a:pos x="252" y="48"/>
                </a:cxn>
                <a:cxn ang="0">
                  <a:pos x="208" y="46"/>
                </a:cxn>
                <a:cxn ang="0">
                  <a:pos x="167" y="41"/>
                </a:cxn>
                <a:cxn ang="0">
                  <a:pos x="127" y="34"/>
                </a:cxn>
                <a:cxn ang="0">
                  <a:pos x="90" y="27"/>
                </a:cxn>
                <a:cxn ang="0">
                  <a:pos x="56" y="18"/>
                </a:cxn>
                <a:cxn ang="0">
                  <a:pos x="28" y="9"/>
                </a:cxn>
                <a:cxn ang="0">
                  <a:pos x="3" y="0"/>
                </a:cxn>
                <a:cxn ang="0">
                  <a:pos x="0" y="4"/>
                </a:cxn>
              </a:cxnLst>
              <a:rect l="0" t="0" r="r" b="b"/>
              <a:pathLst>
                <a:path w="296" h="53">
                  <a:moveTo>
                    <a:pt x="0" y="4"/>
                  </a:moveTo>
                  <a:lnTo>
                    <a:pt x="26" y="11"/>
                  </a:lnTo>
                  <a:lnTo>
                    <a:pt x="56" y="20"/>
                  </a:lnTo>
                  <a:lnTo>
                    <a:pt x="88" y="30"/>
                  </a:lnTo>
                  <a:lnTo>
                    <a:pt x="125" y="39"/>
                  </a:lnTo>
                  <a:lnTo>
                    <a:pt x="165" y="46"/>
                  </a:lnTo>
                  <a:lnTo>
                    <a:pt x="208" y="51"/>
                  </a:lnTo>
                  <a:lnTo>
                    <a:pt x="252" y="53"/>
                  </a:lnTo>
                  <a:lnTo>
                    <a:pt x="296" y="51"/>
                  </a:lnTo>
                  <a:lnTo>
                    <a:pt x="296" y="46"/>
                  </a:lnTo>
                  <a:lnTo>
                    <a:pt x="252" y="48"/>
                  </a:lnTo>
                  <a:lnTo>
                    <a:pt x="208" y="46"/>
                  </a:lnTo>
                  <a:lnTo>
                    <a:pt x="167" y="41"/>
                  </a:lnTo>
                  <a:lnTo>
                    <a:pt x="127" y="34"/>
                  </a:lnTo>
                  <a:lnTo>
                    <a:pt x="90" y="27"/>
                  </a:lnTo>
                  <a:lnTo>
                    <a:pt x="56" y="18"/>
                  </a:lnTo>
                  <a:lnTo>
                    <a:pt x="28" y="9"/>
                  </a:lnTo>
                  <a:lnTo>
                    <a:pt x="3" y="0"/>
                  </a:lnTo>
                  <a:lnTo>
                    <a:pt x="0" y="4"/>
                  </a:lnTo>
                  <a:close/>
                </a:path>
              </a:pathLst>
            </a:custGeom>
            <a:solidFill>
              <a:srgbClr val="000000"/>
            </a:solidFill>
            <a:ln w="9525">
              <a:noFill/>
              <a:round/>
            </a:ln>
          </p:spPr>
          <p:txBody>
            <a:bodyPr/>
            <a:lstStyle/>
            <a:p>
              <a:endParaRPr lang="en-US"/>
            </a:p>
          </p:txBody>
        </p:sp>
        <p:sp>
          <p:nvSpPr>
            <p:cNvPr id="508098" name="Freeform 194"/>
            <p:cNvSpPr/>
            <p:nvPr/>
          </p:nvSpPr>
          <p:spPr bwMode="auto">
            <a:xfrm>
              <a:off x="2453" y="1512"/>
              <a:ext cx="33" cy="37"/>
            </a:xfrm>
            <a:custGeom>
              <a:avLst/>
              <a:gdLst/>
              <a:ahLst/>
              <a:cxnLst>
                <a:cxn ang="0">
                  <a:pos x="5" y="3"/>
                </a:cxn>
                <a:cxn ang="0">
                  <a:pos x="0" y="3"/>
                </a:cxn>
                <a:cxn ang="0">
                  <a:pos x="2" y="7"/>
                </a:cxn>
                <a:cxn ang="0">
                  <a:pos x="5" y="14"/>
                </a:cxn>
                <a:cxn ang="0">
                  <a:pos x="7" y="19"/>
                </a:cxn>
                <a:cxn ang="0">
                  <a:pos x="12" y="23"/>
                </a:cxn>
                <a:cxn ang="0">
                  <a:pos x="16" y="28"/>
                </a:cxn>
                <a:cxn ang="0">
                  <a:pos x="21" y="30"/>
                </a:cxn>
                <a:cxn ang="0">
                  <a:pos x="26" y="35"/>
                </a:cxn>
                <a:cxn ang="0">
                  <a:pos x="30" y="37"/>
                </a:cxn>
                <a:cxn ang="0">
                  <a:pos x="33" y="33"/>
                </a:cxn>
                <a:cxn ang="0">
                  <a:pos x="28" y="30"/>
                </a:cxn>
                <a:cxn ang="0">
                  <a:pos x="23" y="28"/>
                </a:cxn>
                <a:cxn ang="0">
                  <a:pos x="19" y="23"/>
                </a:cxn>
                <a:cxn ang="0">
                  <a:pos x="14" y="21"/>
                </a:cxn>
                <a:cxn ang="0">
                  <a:pos x="12" y="16"/>
                </a:cxn>
                <a:cxn ang="0">
                  <a:pos x="7" y="12"/>
                </a:cxn>
                <a:cxn ang="0">
                  <a:pos x="5" y="7"/>
                </a:cxn>
                <a:cxn ang="0">
                  <a:pos x="5" y="3"/>
                </a:cxn>
                <a:cxn ang="0">
                  <a:pos x="0" y="3"/>
                </a:cxn>
                <a:cxn ang="0">
                  <a:pos x="5" y="3"/>
                </a:cxn>
                <a:cxn ang="0">
                  <a:pos x="2" y="0"/>
                </a:cxn>
                <a:cxn ang="0">
                  <a:pos x="0" y="0"/>
                </a:cxn>
                <a:cxn ang="0">
                  <a:pos x="0" y="3"/>
                </a:cxn>
                <a:cxn ang="0">
                  <a:pos x="5" y="3"/>
                </a:cxn>
              </a:cxnLst>
              <a:rect l="0" t="0" r="r" b="b"/>
              <a:pathLst>
                <a:path w="33" h="37">
                  <a:moveTo>
                    <a:pt x="5" y="3"/>
                  </a:moveTo>
                  <a:lnTo>
                    <a:pt x="0" y="3"/>
                  </a:lnTo>
                  <a:lnTo>
                    <a:pt x="2" y="7"/>
                  </a:lnTo>
                  <a:lnTo>
                    <a:pt x="5" y="14"/>
                  </a:lnTo>
                  <a:lnTo>
                    <a:pt x="7" y="19"/>
                  </a:lnTo>
                  <a:lnTo>
                    <a:pt x="12" y="23"/>
                  </a:lnTo>
                  <a:lnTo>
                    <a:pt x="16" y="28"/>
                  </a:lnTo>
                  <a:lnTo>
                    <a:pt x="21" y="30"/>
                  </a:lnTo>
                  <a:lnTo>
                    <a:pt x="26" y="35"/>
                  </a:lnTo>
                  <a:lnTo>
                    <a:pt x="30" y="37"/>
                  </a:lnTo>
                  <a:lnTo>
                    <a:pt x="33" y="33"/>
                  </a:lnTo>
                  <a:lnTo>
                    <a:pt x="28" y="30"/>
                  </a:lnTo>
                  <a:lnTo>
                    <a:pt x="23" y="28"/>
                  </a:lnTo>
                  <a:lnTo>
                    <a:pt x="19" y="23"/>
                  </a:lnTo>
                  <a:lnTo>
                    <a:pt x="14" y="21"/>
                  </a:lnTo>
                  <a:lnTo>
                    <a:pt x="12" y="16"/>
                  </a:lnTo>
                  <a:lnTo>
                    <a:pt x="7" y="12"/>
                  </a:lnTo>
                  <a:lnTo>
                    <a:pt x="5" y="7"/>
                  </a:lnTo>
                  <a:lnTo>
                    <a:pt x="5" y="3"/>
                  </a:lnTo>
                  <a:lnTo>
                    <a:pt x="0" y="3"/>
                  </a:lnTo>
                  <a:lnTo>
                    <a:pt x="5" y="3"/>
                  </a:lnTo>
                  <a:lnTo>
                    <a:pt x="2" y="0"/>
                  </a:lnTo>
                  <a:lnTo>
                    <a:pt x="0" y="0"/>
                  </a:lnTo>
                  <a:lnTo>
                    <a:pt x="0" y="3"/>
                  </a:lnTo>
                  <a:lnTo>
                    <a:pt x="5" y="3"/>
                  </a:lnTo>
                  <a:close/>
                </a:path>
              </a:pathLst>
            </a:custGeom>
            <a:solidFill>
              <a:srgbClr val="000000"/>
            </a:solidFill>
            <a:ln w="9525">
              <a:noFill/>
              <a:round/>
            </a:ln>
          </p:spPr>
          <p:txBody>
            <a:bodyPr/>
            <a:lstStyle/>
            <a:p>
              <a:endParaRPr lang="en-US"/>
            </a:p>
          </p:txBody>
        </p:sp>
        <p:sp>
          <p:nvSpPr>
            <p:cNvPr id="508099" name="Freeform 195"/>
            <p:cNvSpPr/>
            <p:nvPr/>
          </p:nvSpPr>
          <p:spPr bwMode="auto">
            <a:xfrm>
              <a:off x="2453" y="1515"/>
              <a:ext cx="21" cy="173"/>
            </a:xfrm>
            <a:custGeom>
              <a:avLst/>
              <a:gdLst/>
              <a:ahLst/>
              <a:cxnLst>
                <a:cxn ang="0">
                  <a:pos x="21" y="171"/>
                </a:cxn>
                <a:cxn ang="0">
                  <a:pos x="19" y="150"/>
                </a:cxn>
                <a:cxn ang="0">
                  <a:pos x="16" y="129"/>
                </a:cxn>
                <a:cxn ang="0">
                  <a:pos x="14" y="106"/>
                </a:cxn>
                <a:cxn ang="0">
                  <a:pos x="12" y="85"/>
                </a:cxn>
                <a:cxn ang="0">
                  <a:pos x="9" y="64"/>
                </a:cxn>
                <a:cxn ang="0">
                  <a:pos x="7" y="41"/>
                </a:cxn>
                <a:cxn ang="0">
                  <a:pos x="5" y="20"/>
                </a:cxn>
                <a:cxn ang="0">
                  <a:pos x="5" y="0"/>
                </a:cxn>
                <a:cxn ang="0">
                  <a:pos x="0" y="0"/>
                </a:cxn>
                <a:cxn ang="0">
                  <a:pos x="2" y="20"/>
                </a:cxn>
                <a:cxn ang="0">
                  <a:pos x="5" y="43"/>
                </a:cxn>
                <a:cxn ang="0">
                  <a:pos x="5" y="64"/>
                </a:cxn>
                <a:cxn ang="0">
                  <a:pos x="7" y="85"/>
                </a:cxn>
                <a:cxn ang="0">
                  <a:pos x="9" y="108"/>
                </a:cxn>
                <a:cxn ang="0">
                  <a:pos x="12" y="129"/>
                </a:cxn>
                <a:cxn ang="0">
                  <a:pos x="14" y="150"/>
                </a:cxn>
                <a:cxn ang="0">
                  <a:pos x="16" y="171"/>
                </a:cxn>
                <a:cxn ang="0">
                  <a:pos x="19" y="173"/>
                </a:cxn>
                <a:cxn ang="0">
                  <a:pos x="16" y="171"/>
                </a:cxn>
                <a:cxn ang="0">
                  <a:pos x="16" y="173"/>
                </a:cxn>
                <a:cxn ang="0">
                  <a:pos x="19" y="173"/>
                </a:cxn>
                <a:cxn ang="0">
                  <a:pos x="21" y="173"/>
                </a:cxn>
                <a:cxn ang="0">
                  <a:pos x="21" y="171"/>
                </a:cxn>
              </a:cxnLst>
              <a:rect l="0" t="0" r="r" b="b"/>
              <a:pathLst>
                <a:path w="21" h="173">
                  <a:moveTo>
                    <a:pt x="21" y="171"/>
                  </a:moveTo>
                  <a:lnTo>
                    <a:pt x="19" y="150"/>
                  </a:lnTo>
                  <a:lnTo>
                    <a:pt x="16" y="129"/>
                  </a:lnTo>
                  <a:lnTo>
                    <a:pt x="14" y="106"/>
                  </a:lnTo>
                  <a:lnTo>
                    <a:pt x="12" y="85"/>
                  </a:lnTo>
                  <a:lnTo>
                    <a:pt x="9" y="64"/>
                  </a:lnTo>
                  <a:lnTo>
                    <a:pt x="7" y="41"/>
                  </a:lnTo>
                  <a:lnTo>
                    <a:pt x="5" y="20"/>
                  </a:lnTo>
                  <a:lnTo>
                    <a:pt x="5" y="0"/>
                  </a:lnTo>
                  <a:lnTo>
                    <a:pt x="0" y="0"/>
                  </a:lnTo>
                  <a:lnTo>
                    <a:pt x="2" y="20"/>
                  </a:lnTo>
                  <a:lnTo>
                    <a:pt x="5" y="43"/>
                  </a:lnTo>
                  <a:lnTo>
                    <a:pt x="5" y="64"/>
                  </a:lnTo>
                  <a:lnTo>
                    <a:pt x="7" y="85"/>
                  </a:lnTo>
                  <a:lnTo>
                    <a:pt x="9" y="108"/>
                  </a:lnTo>
                  <a:lnTo>
                    <a:pt x="12" y="129"/>
                  </a:lnTo>
                  <a:lnTo>
                    <a:pt x="14" y="150"/>
                  </a:lnTo>
                  <a:lnTo>
                    <a:pt x="16" y="171"/>
                  </a:lnTo>
                  <a:lnTo>
                    <a:pt x="19" y="173"/>
                  </a:lnTo>
                  <a:lnTo>
                    <a:pt x="16" y="171"/>
                  </a:lnTo>
                  <a:lnTo>
                    <a:pt x="16" y="173"/>
                  </a:lnTo>
                  <a:lnTo>
                    <a:pt x="19" y="173"/>
                  </a:lnTo>
                  <a:lnTo>
                    <a:pt x="21" y="173"/>
                  </a:lnTo>
                  <a:lnTo>
                    <a:pt x="21" y="171"/>
                  </a:lnTo>
                  <a:close/>
                </a:path>
              </a:pathLst>
            </a:custGeom>
            <a:solidFill>
              <a:srgbClr val="000000"/>
            </a:solidFill>
            <a:ln w="9525">
              <a:noFill/>
              <a:round/>
            </a:ln>
          </p:spPr>
          <p:txBody>
            <a:bodyPr/>
            <a:lstStyle/>
            <a:p>
              <a:endParaRPr lang="en-US"/>
            </a:p>
          </p:txBody>
        </p:sp>
        <p:sp>
          <p:nvSpPr>
            <p:cNvPr id="508100" name="Freeform 196"/>
            <p:cNvSpPr/>
            <p:nvPr/>
          </p:nvSpPr>
          <p:spPr bwMode="auto">
            <a:xfrm>
              <a:off x="2472" y="1686"/>
              <a:ext cx="44" cy="46"/>
            </a:xfrm>
            <a:custGeom>
              <a:avLst/>
              <a:gdLst/>
              <a:ahLst/>
              <a:cxnLst>
                <a:cxn ang="0">
                  <a:pos x="44" y="41"/>
                </a:cxn>
                <a:cxn ang="0">
                  <a:pos x="39" y="35"/>
                </a:cxn>
                <a:cxn ang="0">
                  <a:pos x="34" y="30"/>
                </a:cxn>
                <a:cxn ang="0">
                  <a:pos x="27" y="23"/>
                </a:cxn>
                <a:cxn ang="0">
                  <a:pos x="23" y="18"/>
                </a:cxn>
                <a:cxn ang="0">
                  <a:pos x="18" y="14"/>
                </a:cxn>
                <a:cxn ang="0">
                  <a:pos x="14" y="9"/>
                </a:cxn>
                <a:cxn ang="0">
                  <a:pos x="7" y="4"/>
                </a:cxn>
                <a:cxn ang="0">
                  <a:pos x="2" y="0"/>
                </a:cxn>
                <a:cxn ang="0">
                  <a:pos x="0" y="2"/>
                </a:cxn>
                <a:cxn ang="0">
                  <a:pos x="4" y="7"/>
                </a:cxn>
                <a:cxn ang="0">
                  <a:pos x="9" y="11"/>
                </a:cxn>
                <a:cxn ang="0">
                  <a:pos x="16" y="16"/>
                </a:cxn>
                <a:cxn ang="0">
                  <a:pos x="20" y="21"/>
                </a:cxn>
                <a:cxn ang="0">
                  <a:pos x="25" y="28"/>
                </a:cxn>
                <a:cxn ang="0">
                  <a:pos x="30" y="32"/>
                </a:cxn>
                <a:cxn ang="0">
                  <a:pos x="37" y="39"/>
                </a:cxn>
                <a:cxn ang="0">
                  <a:pos x="41" y="44"/>
                </a:cxn>
                <a:cxn ang="0">
                  <a:pos x="41" y="46"/>
                </a:cxn>
                <a:cxn ang="0">
                  <a:pos x="44" y="46"/>
                </a:cxn>
                <a:cxn ang="0">
                  <a:pos x="44" y="44"/>
                </a:cxn>
                <a:cxn ang="0">
                  <a:pos x="44" y="41"/>
                </a:cxn>
              </a:cxnLst>
              <a:rect l="0" t="0" r="r" b="b"/>
              <a:pathLst>
                <a:path w="44" h="46">
                  <a:moveTo>
                    <a:pt x="44" y="41"/>
                  </a:moveTo>
                  <a:lnTo>
                    <a:pt x="39" y="35"/>
                  </a:lnTo>
                  <a:lnTo>
                    <a:pt x="34" y="30"/>
                  </a:lnTo>
                  <a:lnTo>
                    <a:pt x="27" y="23"/>
                  </a:lnTo>
                  <a:lnTo>
                    <a:pt x="23" y="18"/>
                  </a:lnTo>
                  <a:lnTo>
                    <a:pt x="18" y="14"/>
                  </a:lnTo>
                  <a:lnTo>
                    <a:pt x="14" y="9"/>
                  </a:lnTo>
                  <a:lnTo>
                    <a:pt x="7" y="4"/>
                  </a:lnTo>
                  <a:lnTo>
                    <a:pt x="2" y="0"/>
                  </a:lnTo>
                  <a:lnTo>
                    <a:pt x="0" y="2"/>
                  </a:lnTo>
                  <a:lnTo>
                    <a:pt x="4" y="7"/>
                  </a:lnTo>
                  <a:lnTo>
                    <a:pt x="9" y="11"/>
                  </a:lnTo>
                  <a:lnTo>
                    <a:pt x="16" y="16"/>
                  </a:lnTo>
                  <a:lnTo>
                    <a:pt x="20" y="21"/>
                  </a:lnTo>
                  <a:lnTo>
                    <a:pt x="25" y="28"/>
                  </a:lnTo>
                  <a:lnTo>
                    <a:pt x="30" y="32"/>
                  </a:lnTo>
                  <a:lnTo>
                    <a:pt x="37" y="39"/>
                  </a:lnTo>
                  <a:lnTo>
                    <a:pt x="41" y="44"/>
                  </a:lnTo>
                  <a:lnTo>
                    <a:pt x="41" y="46"/>
                  </a:lnTo>
                  <a:lnTo>
                    <a:pt x="44" y="46"/>
                  </a:lnTo>
                  <a:lnTo>
                    <a:pt x="44" y="44"/>
                  </a:lnTo>
                  <a:lnTo>
                    <a:pt x="44" y="41"/>
                  </a:lnTo>
                  <a:close/>
                </a:path>
              </a:pathLst>
            </a:custGeom>
            <a:solidFill>
              <a:srgbClr val="000000"/>
            </a:solidFill>
            <a:ln w="9525">
              <a:noFill/>
              <a:round/>
            </a:ln>
          </p:spPr>
          <p:txBody>
            <a:bodyPr/>
            <a:lstStyle/>
            <a:p>
              <a:endParaRPr lang="en-US"/>
            </a:p>
          </p:txBody>
        </p:sp>
        <p:sp>
          <p:nvSpPr>
            <p:cNvPr id="508101" name="Freeform 197"/>
            <p:cNvSpPr/>
            <p:nvPr/>
          </p:nvSpPr>
          <p:spPr bwMode="auto">
            <a:xfrm>
              <a:off x="2509" y="1727"/>
              <a:ext cx="11" cy="21"/>
            </a:xfrm>
            <a:custGeom>
              <a:avLst/>
              <a:gdLst/>
              <a:ahLst/>
              <a:cxnLst>
                <a:cxn ang="0">
                  <a:pos x="2" y="17"/>
                </a:cxn>
                <a:cxn ang="0">
                  <a:pos x="2" y="21"/>
                </a:cxn>
                <a:cxn ang="0">
                  <a:pos x="4" y="19"/>
                </a:cxn>
                <a:cxn ang="0">
                  <a:pos x="7" y="17"/>
                </a:cxn>
                <a:cxn ang="0">
                  <a:pos x="9" y="17"/>
                </a:cxn>
                <a:cxn ang="0">
                  <a:pos x="9" y="12"/>
                </a:cxn>
                <a:cxn ang="0">
                  <a:pos x="11" y="10"/>
                </a:cxn>
                <a:cxn ang="0">
                  <a:pos x="9" y="7"/>
                </a:cxn>
                <a:cxn ang="0">
                  <a:pos x="9" y="5"/>
                </a:cxn>
                <a:cxn ang="0">
                  <a:pos x="7" y="0"/>
                </a:cxn>
                <a:cxn ang="0">
                  <a:pos x="4" y="3"/>
                </a:cxn>
                <a:cxn ang="0">
                  <a:pos x="4" y="5"/>
                </a:cxn>
                <a:cxn ang="0">
                  <a:pos x="7" y="7"/>
                </a:cxn>
                <a:cxn ang="0">
                  <a:pos x="7" y="10"/>
                </a:cxn>
                <a:cxn ang="0">
                  <a:pos x="7" y="12"/>
                </a:cxn>
                <a:cxn ang="0">
                  <a:pos x="4" y="14"/>
                </a:cxn>
                <a:cxn ang="0">
                  <a:pos x="2" y="17"/>
                </a:cxn>
                <a:cxn ang="0">
                  <a:pos x="0" y="21"/>
                </a:cxn>
                <a:cxn ang="0">
                  <a:pos x="2" y="17"/>
                </a:cxn>
                <a:cxn ang="0">
                  <a:pos x="0" y="17"/>
                </a:cxn>
                <a:cxn ang="0">
                  <a:pos x="0" y="19"/>
                </a:cxn>
                <a:cxn ang="0">
                  <a:pos x="0" y="21"/>
                </a:cxn>
                <a:cxn ang="0">
                  <a:pos x="2" y="21"/>
                </a:cxn>
                <a:cxn ang="0">
                  <a:pos x="2" y="17"/>
                </a:cxn>
              </a:cxnLst>
              <a:rect l="0" t="0" r="r" b="b"/>
              <a:pathLst>
                <a:path w="11" h="21">
                  <a:moveTo>
                    <a:pt x="2" y="17"/>
                  </a:moveTo>
                  <a:lnTo>
                    <a:pt x="2" y="21"/>
                  </a:lnTo>
                  <a:lnTo>
                    <a:pt x="4" y="19"/>
                  </a:lnTo>
                  <a:lnTo>
                    <a:pt x="7" y="17"/>
                  </a:lnTo>
                  <a:lnTo>
                    <a:pt x="9" y="17"/>
                  </a:lnTo>
                  <a:lnTo>
                    <a:pt x="9" y="12"/>
                  </a:lnTo>
                  <a:lnTo>
                    <a:pt x="11" y="10"/>
                  </a:lnTo>
                  <a:lnTo>
                    <a:pt x="9" y="7"/>
                  </a:lnTo>
                  <a:lnTo>
                    <a:pt x="9" y="5"/>
                  </a:lnTo>
                  <a:lnTo>
                    <a:pt x="7" y="0"/>
                  </a:lnTo>
                  <a:lnTo>
                    <a:pt x="4" y="3"/>
                  </a:lnTo>
                  <a:lnTo>
                    <a:pt x="4" y="5"/>
                  </a:lnTo>
                  <a:lnTo>
                    <a:pt x="7" y="7"/>
                  </a:lnTo>
                  <a:lnTo>
                    <a:pt x="7" y="10"/>
                  </a:lnTo>
                  <a:lnTo>
                    <a:pt x="7" y="12"/>
                  </a:lnTo>
                  <a:lnTo>
                    <a:pt x="4" y="14"/>
                  </a:lnTo>
                  <a:lnTo>
                    <a:pt x="2" y="17"/>
                  </a:lnTo>
                  <a:lnTo>
                    <a:pt x="0" y="21"/>
                  </a:lnTo>
                  <a:lnTo>
                    <a:pt x="2" y="17"/>
                  </a:lnTo>
                  <a:lnTo>
                    <a:pt x="0" y="17"/>
                  </a:lnTo>
                  <a:lnTo>
                    <a:pt x="0" y="19"/>
                  </a:lnTo>
                  <a:lnTo>
                    <a:pt x="0" y="21"/>
                  </a:lnTo>
                  <a:lnTo>
                    <a:pt x="2" y="21"/>
                  </a:lnTo>
                  <a:lnTo>
                    <a:pt x="2" y="17"/>
                  </a:lnTo>
                  <a:close/>
                </a:path>
              </a:pathLst>
            </a:custGeom>
            <a:solidFill>
              <a:srgbClr val="000000"/>
            </a:solidFill>
            <a:ln w="9525">
              <a:noFill/>
              <a:round/>
            </a:ln>
          </p:spPr>
          <p:txBody>
            <a:bodyPr/>
            <a:lstStyle/>
            <a:p>
              <a:endParaRPr lang="en-US"/>
            </a:p>
          </p:txBody>
        </p:sp>
        <p:sp>
          <p:nvSpPr>
            <p:cNvPr id="508102" name="Freeform 198"/>
            <p:cNvSpPr/>
            <p:nvPr/>
          </p:nvSpPr>
          <p:spPr bwMode="auto">
            <a:xfrm>
              <a:off x="2509" y="1744"/>
              <a:ext cx="44" cy="27"/>
            </a:xfrm>
            <a:custGeom>
              <a:avLst/>
              <a:gdLst/>
              <a:ahLst/>
              <a:cxnLst>
                <a:cxn ang="0">
                  <a:pos x="44" y="23"/>
                </a:cxn>
                <a:cxn ang="0">
                  <a:pos x="39" y="18"/>
                </a:cxn>
                <a:cxn ang="0">
                  <a:pos x="34" y="16"/>
                </a:cxn>
                <a:cxn ang="0">
                  <a:pos x="30" y="14"/>
                </a:cxn>
                <a:cxn ang="0">
                  <a:pos x="25" y="11"/>
                </a:cxn>
                <a:cxn ang="0">
                  <a:pos x="21" y="9"/>
                </a:cxn>
                <a:cxn ang="0">
                  <a:pos x="14" y="4"/>
                </a:cxn>
                <a:cxn ang="0">
                  <a:pos x="9" y="2"/>
                </a:cxn>
                <a:cxn ang="0">
                  <a:pos x="2" y="0"/>
                </a:cxn>
                <a:cxn ang="0">
                  <a:pos x="0" y="4"/>
                </a:cxn>
                <a:cxn ang="0">
                  <a:pos x="7" y="7"/>
                </a:cxn>
                <a:cxn ang="0">
                  <a:pos x="11" y="9"/>
                </a:cxn>
                <a:cxn ang="0">
                  <a:pos x="18" y="11"/>
                </a:cxn>
                <a:cxn ang="0">
                  <a:pos x="23" y="14"/>
                </a:cxn>
                <a:cxn ang="0">
                  <a:pos x="27" y="16"/>
                </a:cxn>
                <a:cxn ang="0">
                  <a:pos x="32" y="20"/>
                </a:cxn>
                <a:cxn ang="0">
                  <a:pos x="37" y="23"/>
                </a:cxn>
                <a:cxn ang="0">
                  <a:pos x="41" y="25"/>
                </a:cxn>
                <a:cxn ang="0">
                  <a:pos x="41" y="27"/>
                </a:cxn>
                <a:cxn ang="0">
                  <a:pos x="44" y="27"/>
                </a:cxn>
                <a:cxn ang="0">
                  <a:pos x="44" y="25"/>
                </a:cxn>
                <a:cxn ang="0">
                  <a:pos x="44" y="23"/>
                </a:cxn>
              </a:cxnLst>
              <a:rect l="0" t="0" r="r" b="b"/>
              <a:pathLst>
                <a:path w="44" h="27">
                  <a:moveTo>
                    <a:pt x="44" y="23"/>
                  </a:moveTo>
                  <a:lnTo>
                    <a:pt x="39" y="18"/>
                  </a:lnTo>
                  <a:lnTo>
                    <a:pt x="34" y="16"/>
                  </a:lnTo>
                  <a:lnTo>
                    <a:pt x="30" y="14"/>
                  </a:lnTo>
                  <a:lnTo>
                    <a:pt x="25" y="11"/>
                  </a:lnTo>
                  <a:lnTo>
                    <a:pt x="21" y="9"/>
                  </a:lnTo>
                  <a:lnTo>
                    <a:pt x="14" y="4"/>
                  </a:lnTo>
                  <a:lnTo>
                    <a:pt x="9" y="2"/>
                  </a:lnTo>
                  <a:lnTo>
                    <a:pt x="2" y="0"/>
                  </a:lnTo>
                  <a:lnTo>
                    <a:pt x="0" y="4"/>
                  </a:lnTo>
                  <a:lnTo>
                    <a:pt x="7" y="7"/>
                  </a:lnTo>
                  <a:lnTo>
                    <a:pt x="11" y="9"/>
                  </a:lnTo>
                  <a:lnTo>
                    <a:pt x="18" y="11"/>
                  </a:lnTo>
                  <a:lnTo>
                    <a:pt x="23" y="14"/>
                  </a:lnTo>
                  <a:lnTo>
                    <a:pt x="27" y="16"/>
                  </a:lnTo>
                  <a:lnTo>
                    <a:pt x="32" y="20"/>
                  </a:lnTo>
                  <a:lnTo>
                    <a:pt x="37" y="23"/>
                  </a:lnTo>
                  <a:lnTo>
                    <a:pt x="41" y="25"/>
                  </a:lnTo>
                  <a:lnTo>
                    <a:pt x="41" y="27"/>
                  </a:lnTo>
                  <a:lnTo>
                    <a:pt x="44" y="27"/>
                  </a:lnTo>
                  <a:lnTo>
                    <a:pt x="44" y="25"/>
                  </a:lnTo>
                  <a:lnTo>
                    <a:pt x="44" y="23"/>
                  </a:lnTo>
                  <a:close/>
                </a:path>
              </a:pathLst>
            </a:custGeom>
            <a:solidFill>
              <a:srgbClr val="000000"/>
            </a:solidFill>
            <a:ln w="9525">
              <a:noFill/>
              <a:round/>
            </a:ln>
          </p:spPr>
          <p:txBody>
            <a:bodyPr/>
            <a:lstStyle/>
            <a:p>
              <a:endParaRPr lang="en-US"/>
            </a:p>
          </p:txBody>
        </p:sp>
        <p:sp>
          <p:nvSpPr>
            <p:cNvPr id="508103" name="Freeform 199"/>
            <p:cNvSpPr/>
            <p:nvPr/>
          </p:nvSpPr>
          <p:spPr bwMode="auto">
            <a:xfrm>
              <a:off x="2543" y="1767"/>
              <a:ext cx="12" cy="23"/>
            </a:xfrm>
            <a:custGeom>
              <a:avLst/>
              <a:gdLst/>
              <a:ahLst/>
              <a:cxnLst>
                <a:cxn ang="0">
                  <a:pos x="3" y="18"/>
                </a:cxn>
                <a:cxn ang="0">
                  <a:pos x="5" y="23"/>
                </a:cxn>
                <a:cxn ang="0">
                  <a:pos x="7" y="21"/>
                </a:cxn>
                <a:cxn ang="0">
                  <a:pos x="7" y="18"/>
                </a:cxn>
                <a:cxn ang="0">
                  <a:pos x="10" y="16"/>
                </a:cxn>
                <a:cxn ang="0">
                  <a:pos x="10" y="14"/>
                </a:cxn>
                <a:cxn ang="0">
                  <a:pos x="12" y="11"/>
                </a:cxn>
                <a:cxn ang="0">
                  <a:pos x="12" y="7"/>
                </a:cxn>
                <a:cxn ang="0">
                  <a:pos x="12" y="4"/>
                </a:cxn>
                <a:cxn ang="0">
                  <a:pos x="10" y="0"/>
                </a:cxn>
                <a:cxn ang="0">
                  <a:pos x="7" y="2"/>
                </a:cxn>
                <a:cxn ang="0">
                  <a:pos x="7" y="4"/>
                </a:cxn>
                <a:cxn ang="0">
                  <a:pos x="7" y="7"/>
                </a:cxn>
                <a:cxn ang="0">
                  <a:pos x="7" y="11"/>
                </a:cxn>
                <a:cxn ang="0">
                  <a:pos x="7" y="14"/>
                </a:cxn>
                <a:cxn ang="0">
                  <a:pos x="5" y="14"/>
                </a:cxn>
                <a:cxn ang="0">
                  <a:pos x="5" y="16"/>
                </a:cxn>
                <a:cxn ang="0">
                  <a:pos x="3" y="18"/>
                </a:cxn>
                <a:cxn ang="0">
                  <a:pos x="3" y="23"/>
                </a:cxn>
                <a:cxn ang="0">
                  <a:pos x="3" y="18"/>
                </a:cxn>
                <a:cxn ang="0">
                  <a:pos x="0" y="21"/>
                </a:cxn>
                <a:cxn ang="0">
                  <a:pos x="0" y="23"/>
                </a:cxn>
                <a:cxn ang="0">
                  <a:pos x="3" y="23"/>
                </a:cxn>
                <a:cxn ang="0">
                  <a:pos x="5" y="23"/>
                </a:cxn>
                <a:cxn ang="0">
                  <a:pos x="3" y="18"/>
                </a:cxn>
              </a:cxnLst>
              <a:rect l="0" t="0" r="r" b="b"/>
              <a:pathLst>
                <a:path w="12" h="23">
                  <a:moveTo>
                    <a:pt x="3" y="18"/>
                  </a:moveTo>
                  <a:lnTo>
                    <a:pt x="5" y="23"/>
                  </a:lnTo>
                  <a:lnTo>
                    <a:pt x="7" y="21"/>
                  </a:lnTo>
                  <a:lnTo>
                    <a:pt x="7" y="18"/>
                  </a:lnTo>
                  <a:lnTo>
                    <a:pt x="10" y="16"/>
                  </a:lnTo>
                  <a:lnTo>
                    <a:pt x="10" y="14"/>
                  </a:lnTo>
                  <a:lnTo>
                    <a:pt x="12" y="11"/>
                  </a:lnTo>
                  <a:lnTo>
                    <a:pt x="12" y="7"/>
                  </a:lnTo>
                  <a:lnTo>
                    <a:pt x="12" y="4"/>
                  </a:lnTo>
                  <a:lnTo>
                    <a:pt x="10" y="0"/>
                  </a:lnTo>
                  <a:lnTo>
                    <a:pt x="7" y="2"/>
                  </a:lnTo>
                  <a:lnTo>
                    <a:pt x="7" y="4"/>
                  </a:lnTo>
                  <a:lnTo>
                    <a:pt x="7" y="7"/>
                  </a:lnTo>
                  <a:lnTo>
                    <a:pt x="7" y="11"/>
                  </a:lnTo>
                  <a:lnTo>
                    <a:pt x="7" y="14"/>
                  </a:lnTo>
                  <a:lnTo>
                    <a:pt x="5" y="14"/>
                  </a:lnTo>
                  <a:lnTo>
                    <a:pt x="5" y="16"/>
                  </a:lnTo>
                  <a:lnTo>
                    <a:pt x="3" y="18"/>
                  </a:lnTo>
                  <a:lnTo>
                    <a:pt x="3" y="23"/>
                  </a:lnTo>
                  <a:lnTo>
                    <a:pt x="3" y="18"/>
                  </a:lnTo>
                  <a:lnTo>
                    <a:pt x="0" y="21"/>
                  </a:lnTo>
                  <a:lnTo>
                    <a:pt x="0" y="23"/>
                  </a:lnTo>
                  <a:lnTo>
                    <a:pt x="3" y="23"/>
                  </a:lnTo>
                  <a:lnTo>
                    <a:pt x="5" y="23"/>
                  </a:lnTo>
                  <a:lnTo>
                    <a:pt x="3" y="18"/>
                  </a:lnTo>
                  <a:close/>
                </a:path>
              </a:pathLst>
            </a:custGeom>
            <a:solidFill>
              <a:srgbClr val="000000"/>
            </a:solidFill>
            <a:ln w="9525">
              <a:noFill/>
              <a:round/>
            </a:ln>
          </p:spPr>
          <p:txBody>
            <a:bodyPr/>
            <a:lstStyle/>
            <a:p>
              <a:endParaRPr lang="en-US"/>
            </a:p>
          </p:txBody>
        </p:sp>
        <p:sp>
          <p:nvSpPr>
            <p:cNvPr id="508104" name="Freeform 200"/>
            <p:cNvSpPr/>
            <p:nvPr/>
          </p:nvSpPr>
          <p:spPr bwMode="auto">
            <a:xfrm>
              <a:off x="2546" y="1785"/>
              <a:ext cx="30" cy="12"/>
            </a:xfrm>
            <a:custGeom>
              <a:avLst/>
              <a:gdLst/>
              <a:ahLst/>
              <a:cxnLst>
                <a:cxn ang="0">
                  <a:pos x="27" y="7"/>
                </a:cxn>
                <a:cxn ang="0">
                  <a:pos x="23" y="7"/>
                </a:cxn>
                <a:cxn ang="0">
                  <a:pos x="18" y="5"/>
                </a:cxn>
                <a:cxn ang="0">
                  <a:pos x="16" y="5"/>
                </a:cxn>
                <a:cxn ang="0">
                  <a:pos x="14" y="5"/>
                </a:cxn>
                <a:cxn ang="0">
                  <a:pos x="11" y="5"/>
                </a:cxn>
                <a:cxn ang="0">
                  <a:pos x="9" y="5"/>
                </a:cxn>
                <a:cxn ang="0">
                  <a:pos x="7" y="3"/>
                </a:cxn>
                <a:cxn ang="0">
                  <a:pos x="0" y="0"/>
                </a:cxn>
                <a:cxn ang="0">
                  <a:pos x="0" y="5"/>
                </a:cxn>
                <a:cxn ang="0">
                  <a:pos x="4" y="7"/>
                </a:cxn>
                <a:cxn ang="0">
                  <a:pos x="9" y="7"/>
                </a:cxn>
                <a:cxn ang="0">
                  <a:pos x="11" y="10"/>
                </a:cxn>
                <a:cxn ang="0">
                  <a:pos x="14" y="10"/>
                </a:cxn>
                <a:cxn ang="0">
                  <a:pos x="16" y="10"/>
                </a:cxn>
                <a:cxn ang="0">
                  <a:pos x="18" y="10"/>
                </a:cxn>
                <a:cxn ang="0">
                  <a:pos x="21" y="12"/>
                </a:cxn>
                <a:cxn ang="0">
                  <a:pos x="27" y="12"/>
                </a:cxn>
                <a:cxn ang="0">
                  <a:pos x="30" y="12"/>
                </a:cxn>
                <a:cxn ang="0">
                  <a:pos x="30" y="10"/>
                </a:cxn>
                <a:cxn ang="0">
                  <a:pos x="27" y="10"/>
                </a:cxn>
                <a:cxn ang="0">
                  <a:pos x="27" y="7"/>
                </a:cxn>
              </a:cxnLst>
              <a:rect l="0" t="0" r="r" b="b"/>
              <a:pathLst>
                <a:path w="30" h="12">
                  <a:moveTo>
                    <a:pt x="27" y="7"/>
                  </a:moveTo>
                  <a:lnTo>
                    <a:pt x="23" y="7"/>
                  </a:lnTo>
                  <a:lnTo>
                    <a:pt x="18" y="5"/>
                  </a:lnTo>
                  <a:lnTo>
                    <a:pt x="16" y="5"/>
                  </a:lnTo>
                  <a:lnTo>
                    <a:pt x="14" y="5"/>
                  </a:lnTo>
                  <a:lnTo>
                    <a:pt x="11" y="5"/>
                  </a:lnTo>
                  <a:lnTo>
                    <a:pt x="9" y="5"/>
                  </a:lnTo>
                  <a:lnTo>
                    <a:pt x="7" y="3"/>
                  </a:lnTo>
                  <a:lnTo>
                    <a:pt x="0" y="0"/>
                  </a:lnTo>
                  <a:lnTo>
                    <a:pt x="0" y="5"/>
                  </a:lnTo>
                  <a:lnTo>
                    <a:pt x="4" y="7"/>
                  </a:lnTo>
                  <a:lnTo>
                    <a:pt x="9" y="7"/>
                  </a:lnTo>
                  <a:lnTo>
                    <a:pt x="11" y="10"/>
                  </a:lnTo>
                  <a:lnTo>
                    <a:pt x="14" y="10"/>
                  </a:lnTo>
                  <a:lnTo>
                    <a:pt x="16" y="10"/>
                  </a:lnTo>
                  <a:lnTo>
                    <a:pt x="18" y="10"/>
                  </a:lnTo>
                  <a:lnTo>
                    <a:pt x="21" y="12"/>
                  </a:lnTo>
                  <a:lnTo>
                    <a:pt x="27" y="12"/>
                  </a:lnTo>
                  <a:lnTo>
                    <a:pt x="30" y="12"/>
                  </a:lnTo>
                  <a:lnTo>
                    <a:pt x="30" y="10"/>
                  </a:lnTo>
                  <a:lnTo>
                    <a:pt x="27" y="10"/>
                  </a:lnTo>
                  <a:lnTo>
                    <a:pt x="27" y="7"/>
                  </a:lnTo>
                  <a:close/>
                </a:path>
              </a:pathLst>
            </a:custGeom>
            <a:solidFill>
              <a:srgbClr val="000000"/>
            </a:solidFill>
            <a:ln w="9525">
              <a:noFill/>
              <a:round/>
            </a:ln>
          </p:spPr>
          <p:txBody>
            <a:bodyPr/>
            <a:lstStyle/>
            <a:p>
              <a:endParaRPr lang="en-US"/>
            </a:p>
          </p:txBody>
        </p:sp>
        <p:sp>
          <p:nvSpPr>
            <p:cNvPr id="508105" name="Freeform 201"/>
            <p:cNvSpPr/>
            <p:nvPr/>
          </p:nvSpPr>
          <p:spPr bwMode="auto">
            <a:xfrm>
              <a:off x="2573" y="1792"/>
              <a:ext cx="24" cy="116"/>
            </a:xfrm>
            <a:custGeom>
              <a:avLst/>
              <a:gdLst/>
              <a:ahLst/>
              <a:cxnLst>
                <a:cxn ang="0">
                  <a:pos x="21" y="111"/>
                </a:cxn>
                <a:cxn ang="0">
                  <a:pos x="24" y="114"/>
                </a:cxn>
                <a:cxn ang="0">
                  <a:pos x="24" y="97"/>
                </a:cxn>
                <a:cxn ang="0">
                  <a:pos x="24" y="79"/>
                </a:cxn>
                <a:cxn ang="0">
                  <a:pos x="24" y="60"/>
                </a:cxn>
                <a:cxn ang="0">
                  <a:pos x="24" y="44"/>
                </a:cxn>
                <a:cxn ang="0">
                  <a:pos x="21" y="28"/>
                </a:cxn>
                <a:cxn ang="0">
                  <a:pos x="19" y="16"/>
                </a:cxn>
                <a:cxn ang="0">
                  <a:pos x="14" y="12"/>
                </a:cxn>
                <a:cxn ang="0">
                  <a:pos x="12" y="7"/>
                </a:cxn>
                <a:cxn ang="0">
                  <a:pos x="5" y="3"/>
                </a:cxn>
                <a:cxn ang="0">
                  <a:pos x="0" y="0"/>
                </a:cxn>
                <a:cxn ang="0">
                  <a:pos x="0" y="5"/>
                </a:cxn>
                <a:cxn ang="0">
                  <a:pos x="5" y="7"/>
                </a:cxn>
                <a:cxn ang="0">
                  <a:pos x="7" y="10"/>
                </a:cxn>
                <a:cxn ang="0">
                  <a:pos x="12" y="14"/>
                </a:cxn>
                <a:cxn ang="0">
                  <a:pos x="14" y="19"/>
                </a:cxn>
                <a:cxn ang="0">
                  <a:pos x="19" y="30"/>
                </a:cxn>
                <a:cxn ang="0">
                  <a:pos x="19" y="44"/>
                </a:cxn>
                <a:cxn ang="0">
                  <a:pos x="21" y="60"/>
                </a:cxn>
                <a:cxn ang="0">
                  <a:pos x="19" y="79"/>
                </a:cxn>
                <a:cxn ang="0">
                  <a:pos x="19" y="95"/>
                </a:cxn>
                <a:cxn ang="0">
                  <a:pos x="19" y="114"/>
                </a:cxn>
                <a:cxn ang="0">
                  <a:pos x="21" y="116"/>
                </a:cxn>
                <a:cxn ang="0">
                  <a:pos x="19" y="114"/>
                </a:cxn>
                <a:cxn ang="0">
                  <a:pos x="19" y="116"/>
                </a:cxn>
                <a:cxn ang="0">
                  <a:pos x="21" y="116"/>
                </a:cxn>
                <a:cxn ang="0">
                  <a:pos x="24" y="116"/>
                </a:cxn>
                <a:cxn ang="0">
                  <a:pos x="24" y="114"/>
                </a:cxn>
                <a:cxn ang="0">
                  <a:pos x="21" y="111"/>
                </a:cxn>
              </a:cxnLst>
              <a:rect l="0" t="0" r="r" b="b"/>
              <a:pathLst>
                <a:path w="24" h="116">
                  <a:moveTo>
                    <a:pt x="21" y="111"/>
                  </a:moveTo>
                  <a:lnTo>
                    <a:pt x="24" y="114"/>
                  </a:lnTo>
                  <a:lnTo>
                    <a:pt x="24" y="97"/>
                  </a:lnTo>
                  <a:lnTo>
                    <a:pt x="24" y="79"/>
                  </a:lnTo>
                  <a:lnTo>
                    <a:pt x="24" y="60"/>
                  </a:lnTo>
                  <a:lnTo>
                    <a:pt x="24" y="44"/>
                  </a:lnTo>
                  <a:lnTo>
                    <a:pt x="21" y="28"/>
                  </a:lnTo>
                  <a:lnTo>
                    <a:pt x="19" y="16"/>
                  </a:lnTo>
                  <a:lnTo>
                    <a:pt x="14" y="12"/>
                  </a:lnTo>
                  <a:lnTo>
                    <a:pt x="12" y="7"/>
                  </a:lnTo>
                  <a:lnTo>
                    <a:pt x="5" y="3"/>
                  </a:lnTo>
                  <a:lnTo>
                    <a:pt x="0" y="0"/>
                  </a:lnTo>
                  <a:lnTo>
                    <a:pt x="0" y="5"/>
                  </a:lnTo>
                  <a:lnTo>
                    <a:pt x="5" y="7"/>
                  </a:lnTo>
                  <a:lnTo>
                    <a:pt x="7" y="10"/>
                  </a:lnTo>
                  <a:lnTo>
                    <a:pt x="12" y="14"/>
                  </a:lnTo>
                  <a:lnTo>
                    <a:pt x="14" y="19"/>
                  </a:lnTo>
                  <a:lnTo>
                    <a:pt x="19" y="30"/>
                  </a:lnTo>
                  <a:lnTo>
                    <a:pt x="19" y="44"/>
                  </a:lnTo>
                  <a:lnTo>
                    <a:pt x="21" y="60"/>
                  </a:lnTo>
                  <a:lnTo>
                    <a:pt x="19" y="79"/>
                  </a:lnTo>
                  <a:lnTo>
                    <a:pt x="19" y="95"/>
                  </a:lnTo>
                  <a:lnTo>
                    <a:pt x="19" y="114"/>
                  </a:lnTo>
                  <a:lnTo>
                    <a:pt x="21" y="116"/>
                  </a:lnTo>
                  <a:lnTo>
                    <a:pt x="19" y="114"/>
                  </a:lnTo>
                  <a:lnTo>
                    <a:pt x="19" y="116"/>
                  </a:lnTo>
                  <a:lnTo>
                    <a:pt x="21" y="116"/>
                  </a:lnTo>
                  <a:lnTo>
                    <a:pt x="24" y="116"/>
                  </a:lnTo>
                  <a:lnTo>
                    <a:pt x="24" y="114"/>
                  </a:lnTo>
                  <a:lnTo>
                    <a:pt x="21" y="111"/>
                  </a:lnTo>
                  <a:close/>
                </a:path>
              </a:pathLst>
            </a:custGeom>
            <a:solidFill>
              <a:srgbClr val="000000"/>
            </a:solidFill>
            <a:ln w="9525">
              <a:noFill/>
              <a:round/>
            </a:ln>
          </p:spPr>
          <p:txBody>
            <a:bodyPr/>
            <a:lstStyle/>
            <a:p>
              <a:endParaRPr lang="en-US"/>
            </a:p>
          </p:txBody>
        </p:sp>
        <p:sp>
          <p:nvSpPr>
            <p:cNvPr id="508106" name="Freeform 202"/>
            <p:cNvSpPr/>
            <p:nvPr/>
          </p:nvSpPr>
          <p:spPr bwMode="auto">
            <a:xfrm>
              <a:off x="2594" y="1871"/>
              <a:ext cx="264" cy="37"/>
            </a:xfrm>
            <a:custGeom>
              <a:avLst/>
              <a:gdLst/>
              <a:ahLst/>
              <a:cxnLst>
                <a:cxn ang="0">
                  <a:pos x="259" y="2"/>
                </a:cxn>
                <a:cxn ang="0">
                  <a:pos x="262" y="0"/>
                </a:cxn>
                <a:cxn ang="0">
                  <a:pos x="236" y="12"/>
                </a:cxn>
                <a:cxn ang="0">
                  <a:pos x="209" y="21"/>
                </a:cxn>
                <a:cxn ang="0">
                  <a:pos x="181" y="25"/>
                </a:cxn>
                <a:cxn ang="0">
                  <a:pos x="148" y="30"/>
                </a:cxn>
                <a:cxn ang="0">
                  <a:pos x="114" y="32"/>
                </a:cxn>
                <a:cxn ang="0">
                  <a:pos x="79" y="32"/>
                </a:cxn>
                <a:cxn ang="0">
                  <a:pos x="40" y="32"/>
                </a:cxn>
                <a:cxn ang="0">
                  <a:pos x="0" y="32"/>
                </a:cxn>
                <a:cxn ang="0">
                  <a:pos x="0" y="37"/>
                </a:cxn>
                <a:cxn ang="0">
                  <a:pos x="40" y="37"/>
                </a:cxn>
                <a:cxn ang="0">
                  <a:pos x="79" y="37"/>
                </a:cxn>
                <a:cxn ang="0">
                  <a:pos x="116" y="37"/>
                </a:cxn>
                <a:cxn ang="0">
                  <a:pos x="148" y="35"/>
                </a:cxn>
                <a:cxn ang="0">
                  <a:pos x="181" y="30"/>
                </a:cxn>
                <a:cxn ang="0">
                  <a:pos x="211" y="23"/>
                </a:cxn>
                <a:cxn ang="0">
                  <a:pos x="239" y="16"/>
                </a:cxn>
                <a:cxn ang="0">
                  <a:pos x="264" y="5"/>
                </a:cxn>
                <a:cxn ang="0">
                  <a:pos x="264" y="2"/>
                </a:cxn>
                <a:cxn ang="0">
                  <a:pos x="264" y="5"/>
                </a:cxn>
                <a:cxn ang="0">
                  <a:pos x="264" y="2"/>
                </a:cxn>
                <a:cxn ang="0">
                  <a:pos x="264" y="0"/>
                </a:cxn>
                <a:cxn ang="0">
                  <a:pos x="262" y="0"/>
                </a:cxn>
                <a:cxn ang="0">
                  <a:pos x="259" y="2"/>
                </a:cxn>
              </a:cxnLst>
              <a:rect l="0" t="0" r="r" b="b"/>
              <a:pathLst>
                <a:path w="264" h="37">
                  <a:moveTo>
                    <a:pt x="259" y="2"/>
                  </a:moveTo>
                  <a:lnTo>
                    <a:pt x="262" y="0"/>
                  </a:lnTo>
                  <a:lnTo>
                    <a:pt x="236" y="12"/>
                  </a:lnTo>
                  <a:lnTo>
                    <a:pt x="209" y="21"/>
                  </a:lnTo>
                  <a:lnTo>
                    <a:pt x="181" y="25"/>
                  </a:lnTo>
                  <a:lnTo>
                    <a:pt x="148" y="30"/>
                  </a:lnTo>
                  <a:lnTo>
                    <a:pt x="114" y="32"/>
                  </a:lnTo>
                  <a:lnTo>
                    <a:pt x="79" y="32"/>
                  </a:lnTo>
                  <a:lnTo>
                    <a:pt x="40" y="32"/>
                  </a:lnTo>
                  <a:lnTo>
                    <a:pt x="0" y="32"/>
                  </a:lnTo>
                  <a:lnTo>
                    <a:pt x="0" y="37"/>
                  </a:lnTo>
                  <a:lnTo>
                    <a:pt x="40" y="37"/>
                  </a:lnTo>
                  <a:lnTo>
                    <a:pt x="79" y="37"/>
                  </a:lnTo>
                  <a:lnTo>
                    <a:pt x="116" y="37"/>
                  </a:lnTo>
                  <a:lnTo>
                    <a:pt x="148" y="35"/>
                  </a:lnTo>
                  <a:lnTo>
                    <a:pt x="181" y="30"/>
                  </a:lnTo>
                  <a:lnTo>
                    <a:pt x="211" y="23"/>
                  </a:lnTo>
                  <a:lnTo>
                    <a:pt x="239" y="16"/>
                  </a:lnTo>
                  <a:lnTo>
                    <a:pt x="264" y="5"/>
                  </a:lnTo>
                  <a:lnTo>
                    <a:pt x="264" y="2"/>
                  </a:lnTo>
                  <a:lnTo>
                    <a:pt x="264" y="5"/>
                  </a:lnTo>
                  <a:lnTo>
                    <a:pt x="264" y="2"/>
                  </a:lnTo>
                  <a:lnTo>
                    <a:pt x="264" y="0"/>
                  </a:lnTo>
                  <a:lnTo>
                    <a:pt x="262" y="0"/>
                  </a:lnTo>
                  <a:lnTo>
                    <a:pt x="259" y="2"/>
                  </a:lnTo>
                  <a:close/>
                </a:path>
              </a:pathLst>
            </a:custGeom>
            <a:solidFill>
              <a:srgbClr val="000000"/>
            </a:solidFill>
            <a:ln w="9525">
              <a:noFill/>
              <a:round/>
            </a:ln>
          </p:spPr>
          <p:txBody>
            <a:bodyPr/>
            <a:lstStyle/>
            <a:p>
              <a:endParaRPr lang="en-US"/>
            </a:p>
          </p:txBody>
        </p:sp>
        <p:sp>
          <p:nvSpPr>
            <p:cNvPr id="508107" name="Freeform 203"/>
            <p:cNvSpPr/>
            <p:nvPr/>
          </p:nvSpPr>
          <p:spPr bwMode="auto">
            <a:xfrm>
              <a:off x="720" y="1903"/>
              <a:ext cx="442" cy="364"/>
            </a:xfrm>
            <a:custGeom>
              <a:avLst/>
              <a:gdLst/>
              <a:ahLst/>
              <a:cxnLst>
                <a:cxn ang="0">
                  <a:pos x="435" y="213"/>
                </a:cxn>
                <a:cxn ang="0">
                  <a:pos x="423" y="211"/>
                </a:cxn>
                <a:cxn ang="0">
                  <a:pos x="412" y="209"/>
                </a:cxn>
                <a:cxn ang="0">
                  <a:pos x="400" y="206"/>
                </a:cxn>
                <a:cxn ang="0">
                  <a:pos x="391" y="204"/>
                </a:cxn>
                <a:cxn ang="0">
                  <a:pos x="377" y="199"/>
                </a:cxn>
                <a:cxn ang="0">
                  <a:pos x="363" y="192"/>
                </a:cxn>
                <a:cxn ang="0">
                  <a:pos x="352" y="179"/>
                </a:cxn>
                <a:cxn ang="0">
                  <a:pos x="342" y="160"/>
                </a:cxn>
                <a:cxn ang="0">
                  <a:pos x="331" y="144"/>
                </a:cxn>
                <a:cxn ang="0">
                  <a:pos x="322" y="130"/>
                </a:cxn>
                <a:cxn ang="0">
                  <a:pos x="315" y="123"/>
                </a:cxn>
                <a:cxn ang="0">
                  <a:pos x="310" y="111"/>
                </a:cxn>
                <a:cxn ang="0">
                  <a:pos x="310" y="91"/>
                </a:cxn>
                <a:cxn ang="0">
                  <a:pos x="310" y="70"/>
                </a:cxn>
                <a:cxn ang="0">
                  <a:pos x="305" y="51"/>
                </a:cxn>
                <a:cxn ang="0">
                  <a:pos x="301" y="42"/>
                </a:cxn>
                <a:cxn ang="0">
                  <a:pos x="298" y="33"/>
                </a:cxn>
                <a:cxn ang="0">
                  <a:pos x="296" y="26"/>
                </a:cxn>
                <a:cxn ang="0">
                  <a:pos x="294" y="17"/>
                </a:cxn>
                <a:cxn ang="0">
                  <a:pos x="294" y="12"/>
                </a:cxn>
                <a:cxn ang="0">
                  <a:pos x="292" y="7"/>
                </a:cxn>
                <a:cxn ang="0">
                  <a:pos x="292" y="3"/>
                </a:cxn>
                <a:cxn ang="0">
                  <a:pos x="0" y="21"/>
                </a:cxn>
                <a:cxn ang="0">
                  <a:pos x="49" y="359"/>
                </a:cxn>
                <a:cxn ang="0">
                  <a:pos x="148" y="355"/>
                </a:cxn>
                <a:cxn ang="0">
                  <a:pos x="248" y="348"/>
                </a:cxn>
                <a:cxn ang="0">
                  <a:pos x="345" y="341"/>
                </a:cxn>
                <a:cxn ang="0">
                  <a:pos x="398" y="322"/>
                </a:cxn>
                <a:cxn ang="0">
                  <a:pos x="407" y="292"/>
                </a:cxn>
                <a:cxn ang="0">
                  <a:pos x="419" y="260"/>
                </a:cxn>
                <a:cxn ang="0">
                  <a:pos x="435" y="230"/>
                </a:cxn>
              </a:cxnLst>
              <a:rect l="0" t="0" r="r" b="b"/>
              <a:pathLst>
                <a:path w="442" h="364">
                  <a:moveTo>
                    <a:pt x="442" y="216"/>
                  </a:moveTo>
                  <a:lnTo>
                    <a:pt x="435" y="213"/>
                  </a:lnTo>
                  <a:lnTo>
                    <a:pt x="430" y="213"/>
                  </a:lnTo>
                  <a:lnTo>
                    <a:pt x="423" y="211"/>
                  </a:lnTo>
                  <a:lnTo>
                    <a:pt x="419" y="211"/>
                  </a:lnTo>
                  <a:lnTo>
                    <a:pt x="412" y="209"/>
                  </a:lnTo>
                  <a:lnTo>
                    <a:pt x="407" y="209"/>
                  </a:lnTo>
                  <a:lnTo>
                    <a:pt x="400" y="206"/>
                  </a:lnTo>
                  <a:lnTo>
                    <a:pt x="396" y="206"/>
                  </a:lnTo>
                  <a:lnTo>
                    <a:pt x="391" y="204"/>
                  </a:lnTo>
                  <a:lnTo>
                    <a:pt x="384" y="202"/>
                  </a:lnTo>
                  <a:lnTo>
                    <a:pt x="377" y="199"/>
                  </a:lnTo>
                  <a:lnTo>
                    <a:pt x="370" y="197"/>
                  </a:lnTo>
                  <a:lnTo>
                    <a:pt x="363" y="192"/>
                  </a:lnTo>
                  <a:lnTo>
                    <a:pt x="359" y="186"/>
                  </a:lnTo>
                  <a:lnTo>
                    <a:pt x="352" y="179"/>
                  </a:lnTo>
                  <a:lnTo>
                    <a:pt x="347" y="169"/>
                  </a:lnTo>
                  <a:lnTo>
                    <a:pt x="342" y="160"/>
                  </a:lnTo>
                  <a:lnTo>
                    <a:pt x="336" y="151"/>
                  </a:lnTo>
                  <a:lnTo>
                    <a:pt x="331" y="144"/>
                  </a:lnTo>
                  <a:lnTo>
                    <a:pt x="326" y="137"/>
                  </a:lnTo>
                  <a:lnTo>
                    <a:pt x="322" y="130"/>
                  </a:lnTo>
                  <a:lnTo>
                    <a:pt x="319" y="125"/>
                  </a:lnTo>
                  <a:lnTo>
                    <a:pt x="315" y="123"/>
                  </a:lnTo>
                  <a:lnTo>
                    <a:pt x="315" y="118"/>
                  </a:lnTo>
                  <a:lnTo>
                    <a:pt x="310" y="111"/>
                  </a:lnTo>
                  <a:lnTo>
                    <a:pt x="310" y="100"/>
                  </a:lnTo>
                  <a:lnTo>
                    <a:pt x="310" y="91"/>
                  </a:lnTo>
                  <a:lnTo>
                    <a:pt x="310" y="79"/>
                  </a:lnTo>
                  <a:lnTo>
                    <a:pt x="310" y="70"/>
                  </a:lnTo>
                  <a:lnTo>
                    <a:pt x="308" y="61"/>
                  </a:lnTo>
                  <a:lnTo>
                    <a:pt x="305" y="51"/>
                  </a:lnTo>
                  <a:lnTo>
                    <a:pt x="303" y="44"/>
                  </a:lnTo>
                  <a:lnTo>
                    <a:pt x="301" y="42"/>
                  </a:lnTo>
                  <a:lnTo>
                    <a:pt x="301" y="37"/>
                  </a:lnTo>
                  <a:lnTo>
                    <a:pt x="298" y="33"/>
                  </a:lnTo>
                  <a:lnTo>
                    <a:pt x="298" y="30"/>
                  </a:lnTo>
                  <a:lnTo>
                    <a:pt x="296" y="26"/>
                  </a:lnTo>
                  <a:lnTo>
                    <a:pt x="296" y="21"/>
                  </a:lnTo>
                  <a:lnTo>
                    <a:pt x="294" y="17"/>
                  </a:lnTo>
                  <a:lnTo>
                    <a:pt x="294" y="14"/>
                  </a:lnTo>
                  <a:lnTo>
                    <a:pt x="294" y="12"/>
                  </a:lnTo>
                  <a:lnTo>
                    <a:pt x="294" y="10"/>
                  </a:lnTo>
                  <a:lnTo>
                    <a:pt x="292" y="7"/>
                  </a:lnTo>
                  <a:lnTo>
                    <a:pt x="292" y="5"/>
                  </a:lnTo>
                  <a:lnTo>
                    <a:pt x="292" y="3"/>
                  </a:lnTo>
                  <a:lnTo>
                    <a:pt x="289" y="0"/>
                  </a:lnTo>
                  <a:lnTo>
                    <a:pt x="0" y="21"/>
                  </a:lnTo>
                  <a:lnTo>
                    <a:pt x="0" y="364"/>
                  </a:lnTo>
                  <a:lnTo>
                    <a:pt x="49" y="359"/>
                  </a:lnTo>
                  <a:lnTo>
                    <a:pt x="99" y="357"/>
                  </a:lnTo>
                  <a:lnTo>
                    <a:pt x="148" y="355"/>
                  </a:lnTo>
                  <a:lnTo>
                    <a:pt x="197" y="350"/>
                  </a:lnTo>
                  <a:lnTo>
                    <a:pt x="248" y="348"/>
                  </a:lnTo>
                  <a:lnTo>
                    <a:pt x="296" y="345"/>
                  </a:lnTo>
                  <a:lnTo>
                    <a:pt x="345" y="341"/>
                  </a:lnTo>
                  <a:lnTo>
                    <a:pt x="396" y="338"/>
                  </a:lnTo>
                  <a:lnTo>
                    <a:pt x="398" y="322"/>
                  </a:lnTo>
                  <a:lnTo>
                    <a:pt x="403" y="306"/>
                  </a:lnTo>
                  <a:lnTo>
                    <a:pt x="407" y="292"/>
                  </a:lnTo>
                  <a:lnTo>
                    <a:pt x="414" y="276"/>
                  </a:lnTo>
                  <a:lnTo>
                    <a:pt x="419" y="260"/>
                  </a:lnTo>
                  <a:lnTo>
                    <a:pt x="426" y="246"/>
                  </a:lnTo>
                  <a:lnTo>
                    <a:pt x="435" y="230"/>
                  </a:lnTo>
                  <a:lnTo>
                    <a:pt x="442" y="216"/>
                  </a:lnTo>
                </a:path>
              </a:pathLst>
            </a:custGeom>
            <a:noFill/>
            <a:ln w="0">
              <a:solidFill>
                <a:srgbClr val="000000"/>
              </a:solidFill>
              <a:prstDash val="solid"/>
              <a:round/>
            </a:ln>
          </p:spPr>
          <p:txBody>
            <a:bodyPr/>
            <a:lstStyle/>
            <a:p>
              <a:endParaRPr lang="en-US"/>
            </a:p>
          </p:txBody>
        </p:sp>
      </p:grpSp>
      <p:sp>
        <p:nvSpPr>
          <p:cNvPr id="508108" name="AutoShape 204"/>
          <p:cNvSpPr>
            <a:spLocks noChangeArrowheads="1"/>
          </p:cNvSpPr>
          <p:nvPr/>
        </p:nvSpPr>
        <p:spPr bwMode="auto">
          <a:xfrm>
            <a:off x="5461000" y="2430775"/>
            <a:ext cx="2984500" cy="1152525"/>
          </a:xfrm>
          <a:prstGeom prst="wedgeRectCallout">
            <a:avLst>
              <a:gd name="adj1" fmla="val -80157"/>
              <a:gd name="adj2" fmla="val 24519"/>
            </a:avLst>
          </a:prstGeom>
          <a:solidFill>
            <a:srgbClr val="00CCFF"/>
          </a:solidFill>
          <a:ln w="9525">
            <a:solidFill>
              <a:schemeClr val="tx1"/>
            </a:solidFill>
            <a:miter lim="800000"/>
          </a:ln>
          <a:effectLst/>
        </p:spPr>
        <p:txBody>
          <a:bodyPr lIns="107950" tIns="53975" rIns="107950" bIns="53975"/>
          <a:lstStyle/>
          <a:p>
            <a:pPr algn="ctr"/>
            <a:endParaRPr lang="zh-CN" altLang="en-US">
              <a:ea typeface="宋体" panose="02010600030101010101" pitchFamily="2" charset="-122"/>
            </a:endParaRPr>
          </a:p>
        </p:txBody>
      </p:sp>
      <p:sp>
        <p:nvSpPr>
          <p:cNvPr id="508109" name="Text Box 205"/>
          <p:cNvSpPr txBox="1">
            <a:spLocks noChangeArrowheads="1"/>
          </p:cNvSpPr>
          <p:nvPr/>
        </p:nvSpPr>
        <p:spPr bwMode="auto">
          <a:xfrm>
            <a:off x="5511800" y="2468875"/>
            <a:ext cx="2895600" cy="1020763"/>
          </a:xfrm>
          <a:prstGeom prst="rect">
            <a:avLst/>
          </a:prstGeom>
          <a:noFill/>
          <a:ln w="9525">
            <a:noFill/>
            <a:miter lim="800000"/>
          </a:ln>
          <a:effectLst/>
        </p:spPr>
        <p:txBody>
          <a:bodyPr lIns="107950" tIns="53975" rIns="107950" bIns="53975">
            <a:spAutoFit/>
          </a:bodyPr>
          <a:lstStyle/>
          <a:p>
            <a:r>
              <a:rPr lang="en-US" altLang="zh-CN" sz="1200">
                <a:solidFill>
                  <a:schemeClr val="bg2"/>
                </a:solidFill>
                <a:ea typeface="宋体" panose="02010600030101010101" pitchFamily="2" charset="-122"/>
              </a:rPr>
              <a:t>Oh no!  I found a group of classes that has persistent data.  How am I supposed to design these things if I don’t even know what database we are going to be using?</a:t>
            </a:r>
            <a:endParaRPr lang="en-US" altLang="zh-CN" sz="1200">
              <a:solidFill>
                <a:schemeClr val="bg2"/>
              </a:solidFill>
              <a:ea typeface="宋体" panose="02010600030101010101" pitchFamily="2" charset="-122"/>
            </a:endParaRPr>
          </a:p>
        </p:txBody>
      </p:sp>
      <p:sp>
        <p:nvSpPr>
          <p:cNvPr id="508110" name="AutoShape 206"/>
          <p:cNvSpPr>
            <a:spLocks noChangeArrowheads="1"/>
          </p:cNvSpPr>
          <p:nvPr/>
        </p:nvSpPr>
        <p:spPr bwMode="auto">
          <a:xfrm>
            <a:off x="5829300" y="4259575"/>
            <a:ext cx="2628900" cy="1044575"/>
          </a:xfrm>
          <a:prstGeom prst="wedgeRectCallout">
            <a:avLst>
              <a:gd name="adj1" fmla="val -87681"/>
              <a:gd name="adj2" fmla="val -9727"/>
            </a:avLst>
          </a:prstGeom>
          <a:solidFill>
            <a:srgbClr val="00CCFF"/>
          </a:solidFill>
          <a:ln w="9525">
            <a:solidFill>
              <a:schemeClr val="tx1"/>
            </a:solidFill>
            <a:miter lim="800000"/>
          </a:ln>
          <a:effectLst/>
        </p:spPr>
        <p:txBody>
          <a:bodyPr lIns="107950" tIns="53975" rIns="107950" bIns="53975"/>
          <a:lstStyle/>
          <a:p>
            <a:pPr algn="ctr"/>
            <a:endParaRPr lang="zh-CN" altLang="en-US">
              <a:ea typeface="宋体" panose="02010600030101010101" pitchFamily="2" charset="-122"/>
            </a:endParaRPr>
          </a:p>
        </p:txBody>
      </p:sp>
      <p:sp>
        <p:nvSpPr>
          <p:cNvPr id="508111" name="Text Box 207"/>
          <p:cNvSpPr txBox="1">
            <a:spLocks noChangeArrowheads="1"/>
          </p:cNvSpPr>
          <p:nvPr/>
        </p:nvSpPr>
        <p:spPr bwMode="auto">
          <a:xfrm>
            <a:off x="5880100" y="4275450"/>
            <a:ext cx="2578100" cy="1020763"/>
          </a:xfrm>
          <a:prstGeom prst="rect">
            <a:avLst/>
          </a:prstGeom>
          <a:noFill/>
          <a:ln w="9525">
            <a:noFill/>
            <a:miter lim="800000"/>
          </a:ln>
          <a:effectLst/>
        </p:spPr>
        <p:txBody>
          <a:bodyPr lIns="107950" tIns="53975" rIns="107950" bIns="53975">
            <a:spAutoFit/>
          </a:bodyPr>
          <a:lstStyle/>
          <a:p>
            <a:r>
              <a:rPr lang="en-US" altLang="zh-CN" sz="1200">
                <a:solidFill>
                  <a:schemeClr val="bg2"/>
                </a:solidFill>
                <a:ea typeface="宋体" panose="02010600030101010101" pitchFamily="2" charset="-122"/>
              </a:rPr>
              <a:t>That is why we have a persistence analysis mechanism.  We don’t know enough yet, so we can bookmark it and come back to it later.</a:t>
            </a:r>
            <a:endParaRPr lang="en-US" altLang="zh-CN" sz="1200">
              <a:solidFill>
                <a:schemeClr val="bg2"/>
              </a:solidFill>
              <a:ea typeface="宋体" panose="02010600030101010101" pitchFamily="2" charset="-122"/>
            </a:endParaRPr>
          </a:p>
        </p:txBody>
      </p:sp>
      <p:sp>
        <p:nvSpPr>
          <p:cNvPr id="508112" name="Rectangle 208"/>
          <p:cNvSpPr>
            <a:spLocks noChangeArrowheads="1"/>
          </p:cNvSpPr>
          <p:nvPr/>
        </p:nvSpPr>
        <p:spPr bwMode="auto">
          <a:xfrm>
            <a:off x="686594" y="1322128"/>
            <a:ext cx="8001000" cy="1022350"/>
          </a:xfrm>
          <a:prstGeom prst="rect">
            <a:avLst/>
          </a:prstGeom>
          <a:noFill/>
          <a:ln w="9525">
            <a:noFill/>
            <a:miter lim="800000"/>
          </a:ln>
          <a:effectLst/>
        </p:spPr>
        <p:txBody>
          <a:bodyPr lIns="107950" tIns="53975" rIns="107950" bIns="53975">
            <a:spAutoFit/>
          </a:bodyPr>
          <a:lstStyle/>
          <a:p>
            <a:r>
              <a:rPr lang="en-US" altLang="zh-CN" sz="2000" dirty="0">
                <a:solidFill>
                  <a:srgbClr val="FF0000"/>
                </a:solidFill>
                <a:ea typeface="宋体" panose="02010600030101010101" pitchFamily="2" charset="-122"/>
              </a:rPr>
              <a:t>Analysis mechanisms are used during analysis to reduce the complexity of analysis and to improve its consistency by providing designers with a shorthand representation for complex behavior.</a:t>
            </a:r>
            <a:endParaRPr lang="en-US" altLang="zh-CN" sz="2000" dirty="0">
              <a:solidFill>
                <a:srgbClr val="FF0000"/>
              </a:solidFill>
              <a:ea typeface="宋体" panose="02010600030101010101" pitchFamily="2" charset="-122"/>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3099" name="Rectangle 11"/>
          <p:cNvSpPr>
            <a:spLocks noGrp="1" noChangeArrowheads="1"/>
          </p:cNvSpPr>
          <p:nvPr>
            <p:ph idx="1"/>
          </p:nvPr>
        </p:nvSpPr>
        <p:spPr/>
        <p:txBody>
          <a:bodyPr/>
          <a:lstStyle/>
          <a:p>
            <a:r>
              <a:rPr lang="en-US" altLang="zh-CN">
                <a:ea typeface="宋体" panose="02010600030101010101" pitchFamily="2" charset="-122"/>
              </a:rPr>
              <a:t>Collect all analysis mechanisms in a list</a:t>
            </a:r>
            <a:endParaRPr lang="en-US" altLang="zh-CN">
              <a:ea typeface="宋体" panose="02010600030101010101" pitchFamily="2" charset="-122"/>
            </a:endParaRPr>
          </a:p>
          <a:p>
            <a:r>
              <a:rPr lang="en-US" altLang="zh-CN">
                <a:ea typeface="宋体" panose="02010600030101010101" pitchFamily="2" charset="-122"/>
              </a:rPr>
              <a:t>Draw a map of the client classes to the analysis mechanisms</a:t>
            </a:r>
            <a:endParaRPr lang="en-US" altLang="zh-CN">
              <a:ea typeface="宋体" panose="02010600030101010101" pitchFamily="2" charset="-122"/>
            </a:endParaRPr>
          </a:p>
          <a:p>
            <a:r>
              <a:rPr lang="en-US" altLang="zh-CN">
                <a:ea typeface="宋体" panose="02010600030101010101" pitchFamily="2" charset="-122"/>
              </a:rPr>
              <a:t>Identify characteristics of the analysis mechanisms</a:t>
            </a:r>
            <a:endParaRPr lang="en-US" altLang="zh-CN">
              <a:ea typeface="宋体" panose="02010600030101010101" pitchFamily="2" charset="-122"/>
            </a:endParaRPr>
          </a:p>
        </p:txBody>
      </p:sp>
      <p:sp>
        <p:nvSpPr>
          <p:cNvPr id="473098" name="Rectangle 10"/>
          <p:cNvSpPr>
            <a:spLocks noGrp="1" noChangeArrowheads="1"/>
          </p:cNvSpPr>
          <p:nvPr>
            <p:ph type="title"/>
          </p:nvPr>
        </p:nvSpPr>
        <p:spPr/>
        <p:txBody>
          <a:bodyPr>
            <a:normAutofit fontScale="90000"/>
          </a:bodyPr>
          <a:lstStyle/>
          <a:p>
            <a:r>
              <a:rPr lang="en-US" altLang="zh-CN">
                <a:ea typeface="宋体" panose="02010600030101010101" pitchFamily="2" charset="-122"/>
              </a:rPr>
              <a:t>Describing Analysis Mechanisms</a:t>
            </a:r>
            <a:endParaRPr lang="en-US" altLang="zh-CN">
              <a:ea typeface="宋体" panose="02010600030101010101" pitchFamily="2" charset="-122"/>
            </a:endParaRPr>
          </a:p>
        </p:txBody>
      </p:sp>
      <p:grpSp>
        <p:nvGrpSpPr>
          <p:cNvPr id="473168" name="Group 80"/>
          <p:cNvGrpSpPr/>
          <p:nvPr/>
        </p:nvGrpSpPr>
        <p:grpSpPr bwMode="auto">
          <a:xfrm>
            <a:off x="6342063" y="4087813"/>
            <a:ext cx="2413000" cy="2114550"/>
            <a:chOff x="3731" y="2292"/>
            <a:chExt cx="1752" cy="1535"/>
          </a:xfrm>
        </p:grpSpPr>
        <p:sp>
          <p:nvSpPr>
            <p:cNvPr id="473169" name="Freeform 81"/>
            <p:cNvSpPr/>
            <p:nvPr/>
          </p:nvSpPr>
          <p:spPr bwMode="auto">
            <a:xfrm>
              <a:off x="3928" y="2416"/>
              <a:ext cx="1425" cy="1218"/>
            </a:xfrm>
            <a:custGeom>
              <a:avLst/>
              <a:gdLst/>
              <a:ahLst/>
              <a:cxnLst>
                <a:cxn ang="0">
                  <a:pos x="0" y="0"/>
                </a:cxn>
                <a:cxn ang="0">
                  <a:pos x="0" y="2438"/>
                </a:cxn>
                <a:cxn ang="0">
                  <a:pos x="2848" y="2438"/>
                </a:cxn>
                <a:cxn ang="0">
                  <a:pos x="2848" y="0"/>
                </a:cxn>
                <a:cxn ang="0">
                  <a:pos x="0" y="0"/>
                </a:cxn>
                <a:cxn ang="0">
                  <a:pos x="0" y="0"/>
                </a:cxn>
              </a:cxnLst>
              <a:rect l="0" t="0" r="r" b="b"/>
              <a:pathLst>
                <a:path w="2848" h="2438">
                  <a:moveTo>
                    <a:pt x="0" y="0"/>
                  </a:moveTo>
                  <a:lnTo>
                    <a:pt x="0" y="2438"/>
                  </a:lnTo>
                  <a:lnTo>
                    <a:pt x="2848" y="2438"/>
                  </a:lnTo>
                  <a:lnTo>
                    <a:pt x="2848" y="0"/>
                  </a:lnTo>
                  <a:lnTo>
                    <a:pt x="0" y="0"/>
                  </a:lnTo>
                  <a:lnTo>
                    <a:pt x="0" y="0"/>
                  </a:lnTo>
                  <a:close/>
                </a:path>
              </a:pathLst>
            </a:custGeom>
            <a:solidFill>
              <a:srgbClr val="CCA6FF"/>
            </a:solidFill>
            <a:ln w="9525">
              <a:noFill/>
              <a:round/>
            </a:ln>
          </p:spPr>
          <p:txBody>
            <a:bodyPr/>
            <a:lstStyle/>
            <a:p>
              <a:endParaRPr lang="en-US"/>
            </a:p>
          </p:txBody>
        </p:sp>
        <p:sp>
          <p:nvSpPr>
            <p:cNvPr id="473170" name="Freeform 82"/>
            <p:cNvSpPr/>
            <p:nvPr/>
          </p:nvSpPr>
          <p:spPr bwMode="auto">
            <a:xfrm>
              <a:off x="4493" y="2292"/>
              <a:ext cx="990" cy="847"/>
            </a:xfrm>
            <a:custGeom>
              <a:avLst/>
              <a:gdLst/>
              <a:ahLst/>
              <a:cxnLst>
                <a:cxn ang="0">
                  <a:pos x="15" y="1035"/>
                </a:cxn>
                <a:cxn ang="0">
                  <a:pos x="7" y="812"/>
                </a:cxn>
                <a:cxn ang="0">
                  <a:pos x="82" y="739"/>
                </a:cxn>
                <a:cxn ang="0">
                  <a:pos x="109" y="657"/>
                </a:cxn>
                <a:cxn ang="0">
                  <a:pos x="0" y="594"/>
                </a:cxn>
                <a:cxn ang="0">
                  <a:pos x="73" y="361"/>
                </a:cxn>
                <a:cxn ang="0">
                  <a:pos x="253" y="424"/>
                </a:cxn>
                <a:cxn ang="0">
                  <a:pos x="290" y="333"/>
                </a:cxn>
                <a:cxn ang="0">
                  <a:pos x="259" y="246"/>
                </a:cxn>
                <a:cxn ang="0">
                  <a:pos x="451" y="134"/>
                </a:cxn>
                <a:cxn ang="0">
                  <a:pos x="569" y="207"/>
                </a:cxn>
                <a:cxn ang="0">
                  <a:pos x="668" y="153"/>
                </a:cxn>
                <a:cxn ang="0">
                  <a:pos x="631" y="54"/>
                </a:cxn>
                <a:cxn ang="0">
                  <a:pos x="911" y="0"/>
                </a:cxn>
                <a:cxn ang="0">
                  <a:pos x="955" y="90"/>
                </a:cxn>
                <a:cxn ang="0">
                  <a:pos x="1072" y="90"/>
                </a:cxn>
                <a:cxn ang="0">
                  <a:pos x="1072" y="9"/>
                </a:cxn>
                <a:cxn ang="0">
                  <a:pos x="1324" y="36"/>
                </a:cxn>
                <a:cxn ang="0">
                  <a:pos x="1334" y="125"/>
                </a:cxn>
                <a:cxn ang="0">
                  <a:pos x="1451" y="198"/>
                </a:cxn>
                <a:cxn ang="0">
                  <a:pos x="1513" y="107"/>
                </a:cxn>
                <a:cxn ang="0">
                  <a:pos x="1720" y="246"/>
                </a:cxn>
                <a:cxn ang="0">
                  <a:pos x="1639" y="342"/>
                </a:cxn>
                <a:cxn ang="0">
                  <a:pos x="1720" y="440"/>
                </a:cxn>
                <a:cxn ang="0">
                  <a:pos x="1837" y="386"/>
                </a:cxn>
                <a:cxn ang="0">
                  <a:pos x="1909" y="566"/>
                </a:cxn>
                <a:cxn ang="0">
                  <a:pos x="1820" y="667"/>
                </a:cxn>
                <a:cxn ang="0">
                  <a:pos x="1837" y="748"/>
                </a:cxn>
                <a:cxn ang="0">
                  <a:pos x="1980" y="775"/>
                </a:cxn>
                <a:cxn ang="0">
                  <a:pos x="1963" y="982"/>
                </a:cxn>
                <a:cxn ang="0">
                  <a:pos x="1828" y="982"/>
                </a:cxn>
                <a:cxn ang="0">
                  <a:pos x="1801" y="1091"/>
                </a:cxn>
                <a:cxn ang="0">
                  <a:pos x="1918" y="1145"/>
                </a:cxn>
                <a:cxn ang="0">
                  <a:pos x="1782" y="1343"/>
                </a:cxn>
                <a:cxn ang="0">
                  <a:pos x="1666" y="1297"/>
                </a:cxn>
                <a:cxn ang="0">
                  <a:pos x="1630" y="1343"/>
                </a:cxn>
                <a:cxn ang="0">
                  <a:pos x="1720" y="1470"/>
                </a:cxn>
                <a:cxn ang="0">
                  <a:pos x="1513" y="1595"/>
                </a:cxn>
                <a:cxn ang="0">
                  <a:pos x="1397" y="1505"/>
                </a:cxn>
                <a:cxn ang="0">
                  <a:pos x="1343" y="1532"/>
                </a:cxn>
                <a:cxn ang="0">
                  <a:pos x="1378" y="1640"/>
                </a:cxn>
                <a:cxn ang="0">
                  <a:pos x="1133" y="1671"/>
                </a:cxn>
                <a:cxn ang="0">
                  <a:pos x="1037" y="1595"/>
                </a:cxn>
                <a:cxn ang="0">
                  <a:pos x="874" y="1694"/>
                </a:cxn>
                <a:cxn ang="0">
                  <a:pos x="738" y="1451"/>
                </a:cxn>
                <a:cxn ang="0">
                  <a:pos x="15" y="1035"/>
                </a:cxn>
                <a:cxn ang="0">
                  <a:pos x="15" y="1035"/>
                </a:cxn>
              </a:cxnLst>
              <a:rect l="0" t="0" r="r" b="b"/>
              <a:pathLst>
                <a:path w="1980" h="1694">
                  <a:moveTo>
                    <a:pt x="15" y="1035"/>
                  </a:moveTo>
                  <a:lnTo>
                    <a:pt x="7" y="812"/>
                  </a:lnTo>
                  <a:lnTo>
                    <a:pt x="82" y="739"/>
                  </a:lnTo>
                  <a:lnTo>
                    <a:pt x="109" y="657"/>
                  </a:lnTo>
                  <a:lnTo>
                    <a:pt x="0" y="594"/>
                  </a:lnTo>
                  <a:lnTo>
                    <a:pt x="73" y="361"/>
                  </a:lnTo>
                  <a:lnTo>
                    <a:pt x="253" y="424"/>
                  </a:lnTo>
                  <a:lnTo>
                    <a:pt x="290" y="333"/>
                  </a:lnTo>
                  <a:lnTo>
                    <a:pt x="259" y="246"/>
                  </a:lnTo>
                  <a:lnTo>
                    <a:pt x="451" y="134"/>
                  </a:lnTo>
                  <a:lnTo>
                    <a:pt x="569" y="207"/>
                  </a:lnTo>
                  <a:lnTo>
                    <a:pt x="668" y="153"/>
                  </a:lnTo>
                  <a:lnTo>
                    <a:pt x="631" y="54"/>
                  </a:lnTo>
                  <a:lnTo>
                    <a:pt x="911" y="0"/>
                  </a:lnTo>
                  <a:lnTo>
                    <a:pt x="955" y="90"/>
                  </a:lnTo>
                  <a:lnTo>
                    <a:pt x="1072" y="90"/>
                  </a:lnTo>
                  <a:lnTo>
                    <a:pt x="1072" y="9"/>
                  </a:lnTo>
                  <a:lnTo>
                    <a:pt x="1324" y="36"/>
                  </a:lnTo>
                  <a:lnTo>
                    <a:pt x="1334" y="125"/>
                  </a:lnTo>
                  <a:lnTo>
                    <a:pt x="1451" y="198"/>
                  </a:lnTo>
                  <a:lnTo>
                    <a:pt x="1513" y="107"/>
                  </a:lnTo>
                  <a:lnTo>
                    <a:pt x="1720" y="246"/>
                  </a:lnTo>
                  <a:lnTo>
                    <a:pt x="1639" y="342"/>
                  </a:lnTo>
                  <a:lnTo>
                    <a:pt x="1720" y="440"/>
                  </a:lnTo>
                  <a:lnTo>
                    <a:pt x="1837" y="386"/>
                  </a:lnTo>
                  <a:lnTo>
                    <a:pt x="1909" y="566"/>
                  </a:lnTo>
                  <a:lnTo>
                    <a:pt x="1820" y="667"/>
                  </a:lnTo>
                  <a:lnTo>
                    <a:pt x="1837" y="748"/>
                  </a:lnTo>
                  <a:lnTo>
                    <a:pt x="1980" y="775"/>
                  </a:lnTo>
                  <a:lnTo>
                    <a:pt x="1963" y="982"/>
                  </a:lnTo>
                  <a:lnTo>
                    <a:pt x="1828" y="982"/>
                  </a:lnTo>
                  <a:lnTo>
                    <a:pt x="1801" y="1091"/>
                  </a:lnTo>
                  <a:lnTo>
                    <a:pt x="1918" y="1145"/>
                  </a:lnTo>
                  <a:lnTo>
                    <a:pt x="1782" y="1343"/>
                  </a:lnTo>
                  <a:lnTo>
                    <a:pt x="1666" y="1297"/>
                  </a:lnTo>
                  <a:lnTo>
                    <a:pt x="1630" y="1343"/>
                  </a:lnTo>
                  <a:lnTo>
                    <a:pt x="1720" y="1470"/>
                  </a:lnTo>
                  <a:lnTo>
                    <a:pt x="1513" y="1595"/>
                  </a:lnTo>
                  <a:lnTo>
                    <a:pt x="1397" y="1505"/>
                  </a:lnTo>
                  <a:lnTo>
                    <a:pt x="1343" y="1532"/>
                  </a:lnTo>
                  <a:lnTo>
                    <a:pt x="1378" y="1640"/>
                  </a:lnTo>
                  <a:lnTo>
                    <a:pt x="1133" y="1671"/>
                  </a:lnTo>
                  <a:lnTo>
                    <a:pt x="1037" y="1595"/>
                  </a:lnTo>
                  <a:lnTo>
                    <a:pt x="874" y="1694"/>
                  </a:lnTo>
                  <a:lnTo>
                    <a:pt x="738" y="1451"/>
                  </a:lnTo>
                  <a:lnTo>
                    <a:pt x="15" y="1035"/>
                  </a:lnTo>
                  <a:lnTo>
                    <a:pt x="15" y="1035"/>
                  </a:lnTo>
                  <a:close/>
                </a:path>
              </a:pathLst>
            </a:custGeom>
            <a:solidFill>
              <a:srgbClr val="F0F057"/>
            </a:solidFill>
            <a:ln w="9525">
              <a:noFill/>
              <a:round/>
            </a:ln>
          </p:spPr>
          <p:txBody>
            <a:bodyPr/>
            <a:lstStyle/>
            <a:p>
              <a:endParaRPr lang="en-US"/>
            </a:p>
          </p:txBody>
        </p:sp>
        <p:sp>
          <p:nvSpPr>
            <p:cNvPr id="473171" name="Freeform 83"/>
            <p:cNvSpPr/>
            <p:nvPr/>
          </p:nvSpPr>
          <p:spPr bwMode="auto">
            <a:xfrm>
              <a:off x="4566" y="3349"/>
              <a:ext cx="240" cy="319"/>
            </a:xfrm>
            <a:custGeom>
              <a:avLst/>
              <a:gdLst/>
              <a:ahLst/>
              <a:cxnLst>
                <a:cxn ang="0">
                  <a:pos x="481" y="0"/>
                </a:cxn>
                <a:cxn ang="0">
                  <a:pos x="467" y="125"/>
                </a:cxn>
                <a:cxn ang="0">
                  <a:pos x="388" y="209"/>
                </a:cxn>
                <a:cxn ang="0">
                  <a:pos x="415" y="343"/>
                </a:cxn>
                <a:cxn ang="0">
                  <a:pos x="314" y="489"/>
                </a:cxn>
                <a:cxn ang="0">
                  <a:pos x="240" y="529"/>
                </a:cxn>
                <a:cxn ang="0">
                  <a:pos x="105" y="638"/>
                </a:cxn>
                <a:cxn ang="0">
                  <a:pos x="0" y="474"/>
                </a:cxn>
                <a:cxn ang="0">
                  <a:pos x="253" y="72"/>
                </a:cxn>
                <a:cxn ang="0">
                  <a:pos x="481" y="0"/>
                </a:cxn>
                <a:cxn ang="0">
                  <a:pos x="481" y="0"/>
                </a:cxn>
              </a:cxnLst>
              <a:rect l="0" t="0" r="r" b="b"/>
              <a:pathLst>
                <a:path w="481" h="638">
                  <a:moveTo>
                    <a:pt x="481" y="0"/>
                  </a:moveTo>
                  <a:lnTo>
                    <a:pt x="467" y="125"/>
                  </a:lnTo>
                  <a:lnTo>
                    <a:pt x="388" y="209"/>
                  </a:lnTo>
                  <a:lnTo>
                    <a:pt x="415" y="343"/>
                  </a:lnTo>
                  <a:lnTo>
                    <a:pt x="314" y="489"/>
                  </a:lnTo>
                  <a:lnTo>
                    <a:pt x="240" y="529"/>
                  </a:lnTo>
                  <a:lnTo>
                    <a:pt x="105" y="638"/>
                  </a:lnTo>
                  <a:lnTo>
                    <a:pt x="0" y="474"/>
                  </a:lnTo>
                  <a:lnTo>
                    <a:pt x="253" y="72"/>
                  </a:lnTo>
                  <a:lnTo>
                    <a:pt x="481" y="0"/>
                  </a:lnTo>
                  <a:lnTo>
                    <a:pt x="481" y="0"/>
                  </a:lnTo>
                  <a:close/>
                </a:path>
              </a:pathLst>
            </a:custGeom>
            <a:solidFill>
              <a:srgbClr val="F0F057"/>
            </a:solidFill>
            <a:ln w="9525">
              <a:noFill/>
              <a:round/>
            </a:ln>
          </p:spPr>
          <p:txBody>
            <a:bodyPr/>
            <a:lstStyle/>
            <a:p>
              <a:endParaRPr lang="en-US"/>
            </a:p>
          </p:txBody>
        </p:sp>
        <p:sp>
          <p:nvSpPr>
            <p:cNvPr id="473172" name="Freeform 84"/>
            <p:cNvSpPr/>
            <p:nvPr/>
          </p:nvSpPr>
          <p:spPr bwMode="auto">
            <a:xfrm>
              <a:off x="3731" y="2767"/>
              <a:ext cx="1166" cy="622"/>
            </a:xfrm>
            <a:custGeom>
              <a:avLst/>
              <a:gdLst/>
              <a:ahLst/>
              <a:cxnLst>
                <a:cxn ang="0">
                  <a:pos x="5" y="1211"/>
                </a:cxn>
                <a:cxn ang="0">
                  <a:pos x="0" y="1111"/>
                </a:cxn>
                <a:cxn ang="0">
                  <a:pos x="101" y="1020"/>
                </a:cxn>
                <a:cxn ang="0">
                  <a:pos x="31" y="908"/>
                </a:cxn>
                <a:cxn ang="0">
                  <a:pos x="137" y="686"/>
                </a:cxn>
                <a:cxn ang="0">
                  <a:pos x="314" y="649"/>
                </a:cxn>
                <a:cxn ang="0">
                  <a:pos x="306" y="529"/>
                </a:cxn>
                <a:cxn ang="0">
                  <a:pos x="505" y="357"/>
                </a:cxn>
                <a:cxn ang="0">
                  <a:pos x="634" y="405"/>
                </a:cxn>
                <a:cxn ang="0">
                  <a:pos x="726" y="357"/>
                </a:cxn>
                <a:cxn ang="0">
                  <a:pos x="746" y="273"/>
                </a:cxn>
                <a:cxn ang="0">
                  <a:pos x="998" y="229"/>
                </a:cxn>
                <a:cxn ang="0">
                  <a:pos x="1044" y="304"/>
                </a:cxn>
                <a:cxn ang="0">
                  <a:pos x="1192" y="231"/>
                </a:cxn>
                <a:cxn ang="0">
                  <a:pos x="1429" y="254"/>
                </a:cxn>
                <a:cxn ang="0">
                  <a:pos x="1429" y="330"/>
                </a:cxn>
                <a:cxn ang="0">
                  <a:pos x="1609" y="401"/>
                </a:cxn>
                <a:cxn ang="0">
                  <a:pos x="1550" y="226"/>
                </a:cxn>
                <a:cxn ang="0">
                  <a:pos x="1618" y="164"/>
                </a:cxn>
                <a:cxn ang="0">
                  <a:pos x="1530" y="72"/>
                </a:cxn>
                <a:cxn ang="0">
                  <a:pos x="1530" y="0"/>
                </a:cxn>
                <a:cxn ang="0">
                  <a:pos x="1814" y="32"/>
                </a:cxn>
                <a:cxn ang="0">
                  <a:pos x="2039" y="545"/>
                </a:cxn>
                <a:cxn ang="0">
                  <a:pos x="2127" y="497"/>
                </a:cxn>
                <a:cxn ang="0">
                  <a:pos x="2331" y="609"/>
                </a:cxn>
                <a:cxn ang="0">
                  <a:pos x="2267" y="742"/>
                </a:cxn>
                <a:cxn ang="0">
                  <a:pos x="2198" y="714"/>
                </a:cxn>
                <a:cxn ang="0">
                  <a:pos x="2187" y="630"/>
                </a:cxn>
                <a:cxn ang="0">
                  <a:pos x="2119" y="647"/>
                </a:cxn>
                <a:cxn ang="0">
                  <a:pos x="2162" y="859"/>
                </a:cxn>
                <a:cxn ang="0">
                  <a:pos x="2086" y="950"/>
                </a:cxn>
                <a:cxn ang="0">
                  <a:pos x="2176" y="1082"/>
                </a:cxn>
                <a:cxn ang="0">
                  <a:pos x="2135" y="1227"/>
                </a:cxn>
                <a:cxn ang="0">
                  <a:pos x="1846" y="1167"/>
                </a:cxn>
                <a:cxn ang="0">
                  <a:pos x="1682" y="749"/>
                </a:cxn>
                <a:cxn ang="0">
                  <a:pos x="1319" y="517"/>
                </a:cxn>
                <a:cxn ang="0">
                  <a:pos x="927" y="501"/>
                </a:cxn>
                <a:cxn ang="0">
                  <a:pos x="426" y="789"/>
                </a:cxn>
                <a:cxn ang="0">
                  <a:pos x="233" y="1138"/>
                </a:cxn>
                <a:cxn ang="0">
                  <a:pos x="189" y="1243"/>
                </a:cxn>
                <a:cxn ang="0">
                  <a:pos x="5" y="1211"/>
                </a:cxn>
                <a:cxn ang="0">
                  <a:pos x="5" y="1211"/>
                </a:cxn>
              </a:cxnLst>
              <a:rect l="0" t="0" r="r" b="b"/>
              <a:pathLst>
                <a:path w="2331" h="1243">
                  <a:moveTo>
                    <a:pt x="5" y="1211"/>
                  </a:moveTo>
                  <a:lnTo>
                    <a:pt x="0" y="1111"/>
                  </a:lnTo>
                  <a:lnTo>
                    <a:pt x="101" y="1020"/>
                  </a:lnTo>
                  <a:lnTo>
                    <a:pt x="31" y="908"/>
                  </a:lnTo>
                  <a:lnTo>
                    <a:pt x="137" y="686"/>
                  </a:lnTo>
                  <a:lnTo>
                    <a:pt x="314" y="649"/>
                  </a:lnTo>
                  <a:lnTo>
                    <a:pt x="306" y="529"/>
                  </a:lnTo>
                  <a:lnTo>
                    <a:pt x="505" y="357"/>
                  </a:lnTo>
                  <a:lnTo>
                    <a:pt x="634" y="405"/>
                  </a:lnTo>
                  <a:lnTo>
                    <a:pt x="726" y="357"/>
                  </a:lnTo>
                  <a:lnTo>
                    <a:pt x="746" y="273"/>
                  </a:lnTo>
                  <a:lnTo>
                    <a:pt x="998" y="229"/>
                  </a:lnTo>
                  <a:lnTo>
                    <a:pt x="1044" y="304"/>
                  </a:lnTo>
                  <a:lnTo>
                    <a:pt x="1192" y="231"/>
                  </a:lnTo>
                  <a:lnTo>
                    <a:pt x="1429" y="254"/>
                  </a:lnTo>
                  <a:lnTo>
                    <a:pt x="1429" y="330"/>
                  </a:lnTo>
                  <a:lnTo>
                    <a:pt x="1609" y="401"/>
                  </a:lnTo>
                  <a:lnTo>
                    <a:pt x="1550" y="226"/>
                  </a:lnTo>
                  <a:lnTo>
                    <a:pt x="1618" y="164"/>
                  </a:lnTo>
                  <a:lnTo>
                    <a:pt x="1530" y="72"/>
                  </a:lnTo>
                  <a:lnTo>
                    <a:pt x="1530" y="0"/>
                  </a:lnTo>
                  <a:lnTo>
                    <a:pt x="1814" y="32"/>
                  </a:lnTo>
                  <a:lnTo>
                    <a:pt x="2039" y="545"/>
                  </a:lnTo>
                  <a:lnTo>
                    <a:pt x="2127" y="497"/>
                  </a:lnTo>
                  <a:lnTo>
                    <a:pt x="2331" y="609"/>
                  </a:lnTo>
                  <a:lnTo>
                    <a:pt x="2267" y="742"/>
                  </a:lnTo>
                  <a:lnTo>
                    <a:pt x="2198" y="714"/>
                  </a:lnTo>
                  <a:lnTo>
                    <a:pt x="2187" y="630"/>
                  </a:lnTo>
                  <a:lnTo>
                    <a:pt x="2119" y="647"/>
                  </a:lnTo>
                  <a:lnTo>
                    <a:pt x="2162" y="859"/>
                  </a:lnTo>
                  <a:lnTo>
                    <a:pt x="2086" y="950"/>
                  </a:lnTo>
                  <a:lnTo>
                    <a:pt x="2176" y="1082"/>
                  </a:lnTo>
                  <a:lnTo>
                    <a:pt x="2135" y="1227"/>
                  </a:lnTo>
                  <a:lnTo>
                    <a:pt x="1846" y="1167"/>
                  </a:lnTo>
                  <a:lnTo>
                    <a:pt x="1682" y="749"/>
                  </a:lnTo>
                  <a:lnTo>
                    <a:pt x="1319" y="517"/>
                  </a:lnTo>
                  <a:lnTo>
                    <a:pt x="927" y="501"/>
                  </a:lnTo>
                  <a:lnTo>
                    <a:pt x="426" y="789"/>
                  </a:lnTo>
                  <a:lnTo>
                    <a:pt x="233" y="1138"/>
                  </a:lnTo>
                  <a:lnTo>
                    <a:pt x="189" y="1243"/>
                  </a:lnTo>
                  <a:lnTo>
                    <a:pt x="5" y="1211"/>
                  </a:lnTo>
                  <a:lnTo>
                    <a:pt x="5" y="1211"/>
                  </a:lnTo>
                  <a:close/>
                </a:path>
              </a:pathLst>
            </a:custGeom>
            <a:solidFill>
              <a:srgbClr val="F0F057"/>
            </a:solidFill>
            <a:ln w="9525">
              <a:noFill/>
              <a:round/>
            </a:ln>
          </p:spPr>
          <p:txBody>
            <a:bodyPr/>
            <a:lstStyle/>
            <a:p>
              <a:endParaRPr lang="en-US"/>
            </a:p>
          </p:txBody>
        </p:sp>
        <p:sp>
          <p:nvSpPr>
            <p:cNvPr id="473173" name="Freeform 85"/>
            <p:cNvSpPr/>
            <p:nvPr/>
          </p:nvSpPr>
          <p:spPr bwMode="auto">
            <a:xfrm>
              <a:off x="3731" y="3349"/>
              <a:ext cx="899" cy="475"/>
            </a:xfrm>
            <a:custGeom>
              <a:avLst/>
              <a:gdLst/>
              <a:ahLst/>
              <a:cxnLst>
                <a:cxn ang="0">
                  <a:pos x="426" y="128"/>
                </a:cxn>
                <a:cxn ang="0">
                  <a:pos x="497" y="292"/>
                </a:cxn>
                <a:cxn ang="0">
                  <a:pos x="686" y="466"/>
                </a:cxn>
                <a:cxn ang="0">
                  <a:pos x="818" y="533"/>
                </a:cxn>
                <a:cxn ang="0">
                  <a:pos x="1061" y="571"/>
                </a:cxn>
                <a:cxn ang="0">
                  <a:pos x="1302" y="541"/>
                </a:cxn>
                <a:cxn ang="0">
                  <a:pos x="1477" y="436"/>
                </a:cxn>
                <a:cxn ang="0">
                  <a:pos x="1609" y="308"/>
                </a:cxn>
                <a:cxn ang="0">
                  <a:pos x="1759" y="0"/>
                </a:cxn>
                <a:cxn ang="0">
                  <a:pos x="1798" y="176"/>
                </a:cxn>
                <a:cxn ang="0">
                  <a:pos x="1694" y="397"/>
                </a:cxn>
                <a:cxn ang="0">
                  <a:pos x="1694" y="734"/>
                </a:cxn>
                <a:cxn ang="0">
                  <a:pos x="1591" y="785"/>
                </a:cxn>
                <a:cxn ang="0">
                  <a:pos x="1426" y="866"/>
                </a:cxn>
                <a:cxn ang="0">
                  <a:pos x="1238" y="909"/>
                </a:cxn>
                <a:cxn ang="0">
                  <a:pos x="1122" y="882"/>
                </a:cxn>
                <a:cxn ang="0">
                  <a:pos x="1010" y="950"/>
                </a:cxn>
                <a:cxn ang="0">
                  <a:pos x="766" y="908"/>
                </a:cxn>
                <a:cxn ang="0">
                  <a:pos x="698" y="830"/>
                </a:cxn>
                <a:cxn ang="0">
                  <a:pos x="564" y="834"/>
                </a:cxn>
                <a:cxn ang="0">
                  <a:pos x="395" y="758"/>
                </a:cxn>
                <a:cxn ang="0">
                  <a:pos x="338" y="711"/>
                </a:cxn>
                <a:cxn ang="0">
                  <a:pos x="294" y="593"/>
                </a:cxn>
                <a:cxn ang="0">
                  <a:pos x="186" y="571"/>
                </a:cxn>
                <a:cxn ang="0">
                  <a:pos x="78" y="373"/>
                </a:cxn>
                <a:cxn ang="0">
                  <a:pos x="55" y="337"/>
                </a:cxn>
                <a:cxn ang="0">
                  <a:pos x="81" y="249"/>
                </a:cxn>
                <a:cxn ang="0">
                  <a:pos x="3" y="207"/>
                </a:cxn>
                <a:cxn ang="0">
                  <a:pos x="0" y="141"/>
                </a:cxn>
                <a:cxn ang="0">
                  <a:pos x="426" y="128"/>
                </a:cxn>
                <a:cxn ang="0">
                  <a:pos x="426" y="128"/>
                </a:cxn>
              </a:cxnLst>
              <a:rect l="0" t="0" r="r" b="b"/>
              <a:pathLst>
                <a:path w="1798" h="950">
                  <a:moveTo>
                    <a:pt x="426" y="128"/>
                  </a:moveTo>
                  <a:lnTo>
                    <a:pt x="497" y="292"/>
                  </a:lnTo>
                  <a:lnTo>
                    <a:pt x="686" y="466"/>
                  </a:lnTo>
                  <a:lnTo>
                    <a:pt x="818" y="533"/>
                  </a:lnTo>
                  <a:lnTo>
                    <a:pt x="1061" y="571"/>
                  </a:lnTo>
                  <a:lnTo>
                    <a:pt x="1302" y="541"/>
                  </a:lnTo>
                  <a:lnTo>
                    <a:pt x="1477" y="436"/>
                  </a:lnTo>
                  <a:lnTo>
                    <a:pt x="1609" y="308"/>
                  </a:lnTo>
                  <a:lnTo>
                    <a:pt x="1759" y="0"/>
                  </a:lnTo>
                  <a:lnTo>
                    <a:pt x="1798" y="176"/>
                  </a:lnTo>
                  <a:lnTo>
                    <a:pt x="1694" y="397"/>
                  </a:lnTo>
                  <a:lnTo>
                    <a:pt x="1694" y="734"/>
                  </a:lnTo>
                  <a:lnTo>
                    <a:pt x="1591" y="785"/>
                  </a:lnTo>
                  <a:lnTo>
                    <a:pt x="1426" y="866"/>
                  </a:lnTo>
                  <a:lnTo>
                    <a:pt x="1238" y="909"/>
                  </a:lnTo>
                  <a:lnTo>
                    <a:pt x="1122" y="882"/>
                  </a:lnTo>
                  <a:lnTo>
                    <a:pt x="1010" y="950"/>
                  </a:lnTo>
                  <a:lnTo>
                    <a:pt x="766" y="908"/>
                  </a:lnTo>
                  <a:lnTo>
                    <a:pt x="698" y="830"/>
                  </a:lnTo>
                  <a:lnTo>
                    <a:pt x="564" y="834"/>
                  </a:lnTo>
                  <a:lnTo>
                    <a:pt x="395" y="758"/>
                  </a:lnTo>
                  <a:lnTo>
                    <a:pt x="338" y="711"/>
                  </a:lnTo>
                  <a:lnTo>
                    <a:pt x="294" y="593"/>
                  </a:lnTo>
                  <a:lnTo>
                    <a:pt x="186" y="571"/>
                  </a:lnTo>
                  <a:lnTo>
                    <a:pt x="78" y="373"/>
                  </a:lnTo>
                  <a:lnTo>
                    <a:pt x="55" y="337"/>
                  </a:lnTo>
                  <a:lnTo>
                    <a:pt x="81" y="249"/>
                  </a:lnTo>
                  <a:lnTo>
                    <a:pt x="3" y="207"/>
                  </a:lnTo>
                  <a:lnTo>
                    <a:pt x="0" y="141"/>
                  </a:lnTo>
                  <a:lnTo>
                    <a:pt x="426" y="128"/>
                  </a:lnTo>
                  <a:lnTo>
                    <a:pt x="426" y="128"/>
                  </a:lnTo>
                  <a:close/>
                </a:path>
              </a:pathLst>
            </a:custGeom>
            <a:solidFill>
              <a:srgbClr val="F0F057"/>
            </a:solidFill>
            <a:ln w="9525">
              <a:noFill/>
              <a:round/>
            </a:ln>
          </p:spPr>
          <p:txBody>
            <a:bodyPr/>
            <a:lstStyle/>
            <a:p>
              <a:endParaRPr lang="en-US"/>
            </a:p>
          </p:txBody>
        </p:sp>
        <p:sp>
          <p:nvSpPr>
            <p:cNvPr id="473174" name="Freeform 86"/>
            <p:cNvSpPr/>
            <p:nvPr/>
          </p:nvSpPr>
          <p:spPr bwMode="auto">
            <a:xfrm>
              <a:off x="4157" y="3250"/>
              <a:ext cx="192" cy="115"/>
            </a:xfrm>
            <a:custGeom>
              <a:avLst/>
              <a:gdLst/>
              <a:ahLst/>
              <a:cxnLst>
                <a:cxn ang="0">
                  <a:pos x="0" y="191"/>
                </a:cxn>
                <a:cxn ang="0">
                  <a:pos x="68" y="54"/>
                </a:cxn>
                <a:cxn ang="0">
                  <a:pos x="159" y="0"/>
                </a:cxn>
                <a:cxn ang="0">
                  <a:pos x="291" y="38"/>
                </a:cxn>
                <a:cxn ang="0">
                  <a:pos x="385" y="120"/>
                </a:cxn>
                <a:cxn ang="0">
                  <a:pos x="340" y="229"/>
                </a:cxn>
                <a:cxn ang="0">
                  <a:pos x="123" y="178"/>
                </a:cxn>
                <a:cxn ang="0">
                  <a:pos x="0" y="191"/>
                </a:cxn>
                <a:cxn ang="0">
                  <a:pos x="0" y="191"/>
                </a:cxn>
              </a:cxnLst>
              <a:rect l="0" t="0" r="r" b="b"/>
              <a:pathLst>
                <a:path w="385" h="229">
                  <a:moveTo>
                    <a:pt x="0" y="191"/>
                  </a:moveTo>
                  <a:lnTo>
                    <a:pt x="68" y="54"/>
                  </a:lnTo>
                  <a:lnTo>
                    <a:pt x="159" y="0"/>
                  </a:lnTo>
                  <a:lnTo>
                    <a:pt x="291" y="38"/>
                  </a:lnTo>
                  <a:lnTo>
                    <a:pt x="385" y="120"/>
                  </a:lnTo>
                  <a:lnTo>
                    <a:pt x="340" y="229"/>
                  </a:lnTo>
                  <a:lnTo>
                    <a:pt x="123" y="178"/>
                  </a:lnTo>
                  <a:lnTo>
                    <a:pt x="0" y="191"/>
                  </a:lnTo>
                  <a:lnTo>
                    <a:pt x="0" y="191"/>
                  </a:lnTo>
                  <a:close/>
                </a:path>
              </a:pathLst>
            </a:custGeom>
            <a:solidFill>
              <a:srgbClr val="F0F057"/>
            </a:solidFill>
            <a:ln w="9525">
              <a:noFill/>
              <a:round/>
            </a:ln>
          </p:spPr>
          <p:txBody>
            <a:bodyPr/>
            <a:lstStyle/>
            <a:p>
              <a:endParaRPr lang="en-US"/>
            </a:p>
          </p:txBody>
        </p:sp>
        <p:sp>
          <p:nvSpPr>
            <p:cNvPr id="473175" name="Freeform 87"/>
            <p:cNvSpPr/>
            <p:nvPr/>
          </p:nvSpPr>
          <p:spPr bwMode="auto">
            <a:xfrm>
              <a:off x="4212" y="3320"/>
              <a:ext cx="195" cy="341"/>
            </a:xfrm>
            <a:custGeom>
              <a:avLst/>
              <a:gdLst/>
              <a:ahLst/>
              <a:cxnLst>
                <a:cxn ang="0">
                  <a:pos x="0" y="46"/>
                </a:cxn>
                <a:cxn ang="0">
                  <a:pos x="210" y="683"/>
                </a:cxn>
                <a:cxn ang="0">
                  <a:pos x="390" y="641"/>
                </a:cxn>
                <a:cxn ang="0">
                  <a:pos x="192" y="0"/>
                </a:cxn>
                <a:cxn ang="0">
                  <a:pos x="0" y="46"/>
                </a:cxn>
                <a:cxn ang="0">
                  <a:pos x="0" y="46"/>
                </a:cxn>
              </a:cxnLst>
              <a:rect l="0" t="0" r="r" b="b"/>
              <a:pathLst>
                <a:path w="390" h="683">
                  <a:moveTo>
                    <a:pt x="0" y="46"/>
                  </a:moveTo>
                  <a:lnTo>
                    <a:pt x="210" y="683"/>
                  </a:lnTo>
                  <a:lnTo>
                    <a:pt x="390" y="641"/>
                  </a:lnTo>
                  <a:lnTo>
                    <a:pt x="192" y="0"/>
                  </a:lnTo>
                  <a:lnTo>
                    <a:pt x="0" y="46"/>
                  </a:lnTo>
                  <a:lnTo>
                    <a:pt x="0" y="46"/>
                  </a:lnTo>
                  <a:close/>
                </a:path>
              </a:pathLst>
            </a:custGeom>
            <a:solidFill>
              <a:srgbClr val="000000"/>
            </a:solidFill>
            <a:ln w="9525">
              <a:noFill/>
              <a:round/>
            </a:ln>
          </p:spPr>
          <p:txBody>
            <a:bodyPr/>
            <a:lstStyle/>
            <a:p>
              <a:endParaRPr lang="en-US"/>
            </a:p>
          </p:txBody>
        </p:sp>
        <p:sp>
          <p:nvSpPr>
            <p:cNvPr id="473176" name="Freeform 88"/>
            <p:cNvSpPr/>
            <p:nvPr/>
          </p:nvSpPr>
          <p:spPr bwMode="auto">
            <a:xfrm>
              <a:off x="4116" y="3031"/>
              <a:ext cx="173" cy="246"/>
            </a:xfrm>
            <a:custGeom>
              <a:avLst/>
              <a:gdLst/>
              <a:ahLst/>
              <a:cxnLst>
                <a:cxn ang="0">
                  <a:pos x="346" y="458"/>
                </a:cxn>
                <a:cxn ang="0">
                  <a:pos x="205" y="0"/>
                </a:cxn>
                <a:cxn ang="0">
                  <a:pos x="0" y="40"/>
                </a:cxn>
                <a:cxn ang="0">
                  <a:pos x="150" y="493"/>
                </a:cxn>
                <a:cxn ang="0">
                  <a:pos x="346" y="458"/>
                </a:cxn>
                <a:cxn ang="0">
                  <a:pos x="346" y="458"/>
                </a:cxn>
              </a:cxnLst>
              <a:rect l="0" t="0" r="r" b="b"/>
              <a:pathLst>
                <a:path w="346" h="493">
                  <a:moveTo>
                    <a:pt x="346" y="458"/>
                  </a:moveTo>
                  <a:lnTo>
                    <a:pt x="205" y="0"/>
                  </a:lnTo>
                  <a:lnTo>
                    <a:pt x="0" y="40"/>
                  </a:lnTo>
                  <a:lnTo>
                    <a:pt x="150" y="493"/>
                  </a:lnTo>
                  <a:lnTo>
                    <a:pt x="346" y="458"/>
                  </a:lnTo>
                  <a:lnTo>
                    <a:pt x="346" y="458"/>
                  </a:lnTo>
                  <a:close/>
                </a:path>
              </a:pathLst>
            </a:custGeom>
            <a:solidFill>
              <a:srgbClr val="000000"/>
            </a:solidFill>
            <a:ln w="9525">
              <a:noFill/>
              <a:round/>
            </a:ln>
          </p:spPr>
          <p:txBody>
            <a:bodyPr/>
            <a:lstStyle/>
            <a:p>
              <a:endParaRPr lang="en-US"/>
            </a:p>
          </p:txBody>
        </p:sp>
        <p:sp>
          <p:nvSpPr>
            <p:cNvPr id="473177" name="Freeform 89"/>
            <p:cNvSpPr/>
            <p:nvPr/>
          </p:nvSpPr>
          <p:spPr bwMode="auto">
            <a:xfrm>
              <a:off x="3806" y="3364"/>
              <a:ext cx="158" cy="155"/>
            </a:xfrm>
            <a:custGeom>
              <a:avLst/>
              <a:gdLst/>
              <a:ahLst/>
              <a:cxnLst>
                <a:cxn ang="0">
                  <a:pos x="0" y="97"/>
                </a:cxn>
                <a:cxn ang="0">
                  <a:pos x="11" y="182"/>
                </a:cxn>
                <a:cxn ang="0">
                  <a:pos x="29" y="244"/>
                </a:cxn>
                <a:cxn ang="0">
                  <a:pos x="60" y="308"/>
                </a:cxn>
                <a:cxn ang="0">
                  <a:pos x="317" y="172"/>
                </a:cxn>
                <a:cxn ang="0">
                  <a:pos x="299" y="86"/>
                </a:cxn>
                <a:cxn ang="0">
                  <a:pos x="291" y="0"/>
                </a:cxn>
                <a:cxn ang="0">
                  <a:pos x="0" y="97"/>
                </a:cxn>
                <a:cxn ang="0">
                  <a:pos x="0" y="97"/>
                </a:cxn>
              </a:cxnLst>
              <a:rect l="0" t="0" r="r" b="b"/>
              <a:pathLst>
                <a:path w="317" h="308">
                  <a:moveTo>
                    <a:pt x="0" y="97"/>
                  </a:moveTo>
                  <a:lnTo>
                    <a:pt x="11" y="182"/>
                  </a:lnTo>
                  <a:lnTo>
                    <a:pt x="29" y="244"/>
                  </a:lnTo>
                  <a:lnTo>
                    <a:pt x="60" y="308"/>
                  </a:lnTo>
                  <a:lnTo>
                    <a:pt x="317" y="172"/>
                  </a:lnTo>
                  <a:lnTo>
                    <a:pt x="299" y="86"/>
                  </a:lnTo>
                  <a:lnTo>
                    <a:pt x="291" y="0"/>
                  </a:lnTo>
                  <a:lnTo>
                    <a:pt x="0" y="97"/>
                  </a:lnTo>
                  <a:lnTo>
                    <a:pt x="0" y="97"/>
                  </a:lnTo>
                  <a:close/>
                </a:path>
              </a:pathLst>
            </a:custGeom>
            <a:solidFill>
              <a:srgbClr val="000000"/>
            </a:solidFill>
            <a:ln w="9525">
              <a:noFill/>
              <a:round/>
            </a:ln>
          </p:spPr>
          <p:txBody>
            <a:bodyPr/>
            <a:lstStyle/>
            <a:p>
              <a:endParaRPr lang="en-US"/>
            </a:p>
          </p:txBody>
        </p:sp>
        <p:sp>
          <p:nvSpPr>
            <p:cNvPr id="473178" name="Freeform 90"/>
            <p:cNvSpPr/>
            <p:nvPr/>
          </p:nvSpPr>
          <p:spPr bwMode="auto">
            <a:xfrm>
              <a:off x="4324" y="3179"/>
              <a:ext cx="369" cy="170"/>
            </a:xfrm>
            <a:custGeom>
              <a:avLst/>
              <a:gdLst/>
              <a:ahLst/>
              <a:cxnLst>
                <a:cxn ang="0">
                  <a:pos x="0" y="199"/>
                </a:cxn>
                <a:cxn ang="0">
                  <a:pos x="708" y="0"/>
                </a:cxn>
                <a:cxn ang="0">
                  <a:pos x="738" y="140"/>
                </a:cxn>
                <a:cxn ang="0">
                  <a:pos x="32" y="340"/>
                </a:cxn>
                <a:cxn ang="0">
                  <a:pos x="0" y="199"/>
                </a:cxn>
                <a:cxn ang="0">
                  <a:pos x="0" y="199"/>
                </a:cxn>
              </a:cxnLst>
              <a:rect l="0" t="0" r="r" b="b"/>
              <a:pathLst>
                <a:path w="738" h="340">
                  <a:moveTo>
                    <a:pt x="0" y="199"/>
                  </a:moveTo>
                  <a:lnTo>
                    <a:pt x="708" y="0"/>
                  </a:lnTo>
                  <a:lnTo>
                    <a:pt x="738" y="140"/>
                  </a:lnTo>
                  <a:lnTo>
                    <a:pt x="32" y="340"/>
                  </a:lnTo>
                  <a:lnTo>
                    <a:pt x="0" y="199"/>
                  </a:lnTo>
                  <a:lnTo>
                    <a:pt x="0" y="199"/>
                  </a:lnTo>
                  <a:close/>
                </a:path>
              </a:pathLst>
            </a:custGeom>
            <a:solidFill>
              <a:srgbClr val="000000"/>
            </a:solidFill>
            <a:ln w="9525">
              <a:noFill/>
              <a:round/>
            </a:ln>
          </p:spPr>
          <p:txBody>
            <a:bodyPr/>
            <a:lstStyle/>
            <a:p>
              <a:endParaRPr lang="en-US"/>
            </a:p>
          </p:txBody>
        </p:sp>
        <p:sp>
          <p:nvSpPr>
            <p:cNvPr id="473179" name="Freeform 91"/>
            <p:cNvSpPr/>
            <p:nvPr/>
          </p:nvSpPr>
          <p:spPr bwMode="auto">
            <a:xfrm>
              <a:off x="3902" y="3318"/>
              <a:ext cx="306" cy="153"/>
            </a:xfrm>
            <a:custGeom>
              <a:avLst/>
              <a:gdLst/>
              <a:ahLst/>
              <a:cxnLst>
                <a:cxn ang="0">
                  <a:pos x="612" y="137"/>
                </a:cxn>
                <a:cxn ang="0">
                  <a:pos x="19" y="306"/>
                </a:cxn>
                <a:cxn ang="0">
                  <a:pos x="0" y="159"/>
                </a:cxn>
                <a:cxn ang="0">
                  <a:pos x="554" y="0"/>
                </a:cxn>
                <a:cxn ang="0">
                  <a:pos x="612" y="137"/>
                </a:cxn>
                <a:cxn ang="0">
                  <a:pos x="612" y="137"/>
                </a:cxn>
              </a:cxnLst>
              <a:rect l="0" t="0" r="r" b="b"/>
              <a:pathLst>
                <a:path w="612" h="306">
                  <a:moveTo>
                    <a:pt x="612" y="137"/>
                  </a:moveTo>
                  <a:lnTo>
                    <a:pt x="19" y="306"/>
                  </a:lnTo>
                  <a:lnTo>
                    <a:pt x="0" y="159"/>
                  </a:lnTo>
                  <a:lnTo>
                    <a:pt x="554" y="0"/>
                  </a:lnTo>
                  <a:lnTo>
                    <a:pt x="612" y="137"/>
                  </a:lnTo>
                  <a:lnTo>
                    <a:pt x="612" y="137"/>
                  </a:lnTo>
                  <a:close/>
                </a:path>
              </a:pathLst>
            </a:custGeom>
            <a:solidFill>
              <a:srgbClr val="000000"/>
            </a:solidFill>
            <a:ln w="9525">
              <a:noFill/>
              <a:round/>
            </a:ln>
          </p:spPr>
          <p:txBody>
            <a:bodyPr/>
            <a:lstStyle/>
            <a:p>
              <a:endParaRPr lang="en-US"/>
            </a:p>
          </p:txBody>
        </p:sp>
        <p:sp>
          <p:nvSpPr>
            <p:cNvPr id="473180" name="Freeform 92"/>
            <p:cNvSpPr/>
            <p:nvPr/>
          </p:nvSpPr>
          <p:spPr bwMode="auto">
            <a:xfrm>
              <a:off x="4530" y="2949"/>
              <a:ext cx="134" cy="120"/>
            </a:xfrm>
            <a:custGeom>
              <a:avLst/>
              <a:gdLst/>
              <a:ahLst/>
              <a:cxnLst>
                <a:cxn ang="0">
                  <a:pos x="0" y="119"/>
                </a:cxn>
                <a:cxn ang="0">
                  <a:pos x="127" y="0"/>
                </a:cxn>
                <a:cxn ang="0">
                  <a:pos x="270" y="104"/>
                </a:cxn>
                <a:cxn ang="0">
                  <a:pos x="174" y="240"/>
                </a:cxn>
                <a:cxn ang="0">
                  <a:pos x="0" y="119"/>
                </a:cxn>
                <a:cxn ang="0">
                  <a:pos x="0" y="119"/>
                </a:cxn>
              </a:cxnLst>
              <a:rect l="0" t="0" r="r" b="b"/>
              <a:pathLst>
                <a:path w="270" h="240">
                  <a:moveTo>
                    <a:pt x="0" y="119"/>
                  </a:moveTo>
                  <a:lnTo>
                    <a:pt x="127" y="0"/>
                  </a:lnTo>
                  <a:lnTo>
                    <a:pt x="270" y="104"/>
                  </a:lnTo>
                  <a:lnTo>
                    <a:pt x="174" y="240"/>
                  </a:lnTo>
                  <a:lnTo>
                    <a:pt x="0" y="119"/>
                  </a:lnTo>
                  <a:lnTo>
                    <a:pt x="0" y="119"/>
                  </a:lnTo>
                  <a:close/>
                </a:path>
              </a:pathLst>
            </a:custGeom>
            <a:solidFill>
              <a:srgbClr val="000000"/>
            </a:solidFill>
            <a:ln w="9525">
              <a:noFill/>
              <a:round/>
            </a:ln>
          </p:spPr>
          <p:txBody>
            <a:bodyPr/>
            <a:lstStyle/>
            <a:p>
              <a:endParaRPr lang="en-US"/>
            </a:p>
          </p:txBody>
        </p:sp>
        <p:sp>
          <p:nvSpPr>
            <p:cNvPr id="473181" name="Freeform 93"/>
            <p:cNvSpPr/>
            <p:nvPr/>
          </p:nvSpPr>
          <p:spPr bwMode="auto">
            <a:xfrm>
              <a:off x="3921" y="3649"/>
              <a:ext cx="133" cy="115"/>
            </a:xfrm>
            <a:custGeom>
              <a:avLst/>
              <a:gdLst/>
              <a:ahLst/>
              <a:cxnLst>
                <a:cxn ang="0">
                  <a:pos x="266" y="103"/>
                </a:cxn>
                <a:cxn ang="0">
                  <a:pos x="157" y="231"/>
                </a:cxn>
                <a:cxn ang="0">
                  <a:pos x="0" y="143"/>
                </a:cxn>
                <a:cxn ang="0">
                  <a:pos x="77" y="0"/>
                </a:cxn>
                <a:cxn ang="0">
                  <a:pos x="266" y="103"/>
                </a:cxn>
                <a:cxn ang="0">
                  <a:pos x="266" y="103"/>
                </a:cxn>
              </a:cxnLst>
              <a:rect l="0" t="0" r="r" b="b"/>
              <a:pathLst>
                <a:path w="266" h="231">
                  <a:moveTo>
                    <a:pt x="266" y="103"/>
                  </a:moveTo>
                  <a:lnTo>
                    <a:pt x="157" y="231"/>
                  </a:lnTo>
                  <a:lnTo>
                    <a:pt x="0" y="143"/>
                  </a:lnTo>
                  <a:lnTo>
                    <a:pt x="77" y="0"/>
                  </a:lnTo>
                  <a:lnTo>
                    <a:pt x="266" y="103"/>
                  </a:lnTo>
                  <a:lnTo>
                    <a:pt x="266" y="103"/>
                  </a:lnTo>
                  <a:close/>
                </a:path>
              </a:pathLst>
            </a:custGeom>
            <a:solidFill>
              <a:srgbClr val="000000"/>
            </a:solidFill>
            <a:ln w="9525">
              <a:noFill/>
              <a:round/>
            </a:ln>
          </p:spPr>
          <p:txBody>
            <a:bodyPr/>
            <a:lstStyle/>
            <a:p>
              <a:endParaRPr lang="en-US"/>
            </a:p>
          </p:txBody>
        </p:sp>
        <p:sp>
          <p:nvSpPr>
            <p:cNvPr id="473182" name="Freeform 94"/>
            <p:cNvSpPr/>
            <p:nvPr/>
          </p:nvSpPr>
          <p:spPr bwMode="auto">
            <a:xfrm>
              <a:off x="4678" y="3108"/>
              <a:ext cx="119" cy="118"/>
            </a:xfrm>
            <a:custGeom>
              <a:avLst/>
              <a:gdLst/>
              <a:ahLst/>
              <a:cxnLst>
                <a:cxn ang="0">
                  <a:pos x="0" y="55"/>
                </a:cxn>
                <a:cxn ang="0">
                  <a:pos x="171" y="0"/>
                </a:cxn>
                <a:cxn ang="0">
                  <a:pos x="238" y="152"/>
                </a:cxn>
                <a:cxn ang="0">
                  <a:pos x="83" y="236"/>
                </a:cxn>
                <a:cxn ang="0">
                  <a:pos x="0" y="55"/>
                </a:cxn>
                <a:cxn ang="0">
                  <a:pos x="0" y="55"/>
                </a:cxn>
              </a:cxnLst>
              <a:rect l="0" t="0" r="r" b="b"/>
              <a:pathLst>
                <a:path w="238" h="236">
                  <a:moveTo>
                    <a:pt x="0" y="55"/>
                  </a:moveTo>
                  <a:lnTo>
                    <a:pt x="171" y="0"/>
                  </a:lnTo>
                  <a:lnTo>
                    <a:pt x="238" y="152"/>
                  </a:lnTo>
                  <a:lnTo>
                    <a:pt x="83" y="236"/>
                  </a:lnTo>
                  <a:lnTo>
                    <a:pt x="0" y="55"/>
                  </a:lnTo>
                  <a:lnTo>
                    <a:pt x="0" y="55"/>
                  </a:lnTo>
                  <a:close/>
                </a:path>
              </a:pathLst>
            </a:custGeom>
            <a:solidFill>
              <a:srgbClr val="000000"/>
            </a:solidFill>
            <a:ln w="9525">
              <a:noFill/>
              <a:round/>
            </a:ln>
          </p:spPr>
          <p:txBody>
            <a:bodyPr/>
            <a:lstStyle/>
            <a:p>
              <a:endParaRPr lang="en-US"/>
            </a:p>
          </p:txBody>
        </p:sp>
        <p:sp>
          <p:nvSpPr>
            <p:cNvPr id="473183" name="Freeform 95"/>
            <p:cNvSpPr/>
            <p:nvPr/>
          </p:nvSpPr>
          <p:spPr bwMode="auto">
            <a:xfrm>
              <a:off x="3768" y="3492"/>
              <a:ext cx="126" cy="122"/>
            </a:xfrm>
            <a:custGeom>
              <a:avLst/>
              <a:gdLst/>
              <a:ahLst/>
              <a:cxnLst>
                <a:cxn ang="0">
                  <a:pos x="252" y="171"/>
                </a:cxn>
                <a:cxn ang="0">
                  <a:pos x="89" y="244"/>
                </a:cxn>
                <a:cxn ang="0">
                  <a:pos x="0" y="101"/>
                </a:cxn>
                <a:cxn ang="0">
                  <a:pos x="144" y="0"/>
                </a:cxn>
                <a:cxn ang="0">
                  <a:pos x="252" y="171"/>
                </a:cxn>
                <a:cxn ang="0">
                  <a:pos x="252" y="171"/>
                </a:cxn>
              </a:cxnLst>
              <a:rect l="0" t="0" r="r" b="b"/>
              <a:pathLst>
                <a:path w="252" h="244">
                  <a:moveTo>
                    <a:pt x="252" y="171"/>
                  </a:moveTo>
                  <a:lnTo>
                    <a:pt x="89" y="244"/>
                  </a:lnTo>
                  <a:lnTo>
                    <a:pt x="0" y="101"/>
                  </a:lnTo>
                  <a:lnTo>
                    <a:pt x="144" y="0"/>
                  </a:lnTo>
                  <a:lnTo>
                    <a:pt x="252" y="171"/>
                  </a:lnTo>
                  <a:lnTo>
                    <a:pt x="252" y="171"/>
                  </a:lnTo>
                  <a:close/>
                </a:path>
              </a:pathLst>
            </a:custGeom>
            <a:solidFill>
              <a:srgbClr val="000000"/>
            </a:solidFill>
            <a:ln w="9525">
              <a:noFill/>
              <a:round/>
            </a:ln>
          </p:spPr>
          <p:txBody>
            <a:bodyPr/>
            <a:lstStyle/>
            <a:p>
              <a:endParaRPr lang="en-US"/>
            </a:p>
          </p:txBody>
        </p:sp>
        <p:sp>
          <p:nvSpPr>
            <p:cNvPr id="473184" name="Freeform 96"/>
            <p:cNvSpPr/>
            <p:nvPr/>
          </p:nvSpPr>
          <p:spPr bwMode="auto">
            <a:xfrm>
              <a:off x="4722" y="3302"/>
              <a:ext cx="97" cy="100"/>
            </a:xfrm>
            <a:custGeom>
              <a:avLst/>
              <a:gdLst/>
              <a:ahLst/>
              <a:cxnLst>
                <a:cxn ang="0">
                  <a:pos x="19" y="0"/>
                </a:cxn>
                <a:cxn ang="0">
                  <a:pos x="195" y="12"/>
                </a:cxn>
                <a:cxn ang="0">
                  <a:pos x="178" y="179"/>
                </a:cxn>
                <a:cxn ang="0">
                  <a:pos x="0" y="199"/>
                </a:cxn>
                <a:cxn ang="0">
                  <a:pos x="19" y="0"/>
                </a:cxn>
                <a:cxn ang="0">
                  <a:pos x="19" y="0"/>
                </a:cxn>
              </a:cxnLst>
              <a:rect l="0" t="0" r="r" b="b"/>
              <a:pathLst>
                <a:path w="195" h="199">
                  <a:moveTo>
                    <a:pt x="19" y="0"/>
                  </a:moveTo>
                  <a:lnTo>
                    <a:pt x="195" y="12"/>
                  </a:lnTo>
                  <a:lnTo>
                    <a:pt x="178" y="179"/>
                  </a:lnTo>
                  <a:lnTo>
                    <a:pt x="0" y="199"/>
                  </a:lnTo>
                  <a:lnTo>
                    <a:pt x="19" y="0"/>
                  </a:lnTo>
                  <a:lnTo>
                    <a:pt x="19" y="0"/>
                  </a:lnTo>
                  <a:close/>
                </a:path>
              </a:pathLst>
            </a:custGeom>
            <a:solidFill>
              <a:srgbClr val="000000"/>
            </a:solidFill>
            <a:ln w="9525">
              <a:noFill/>
              <a:round/>
            </a:ln>
          </p:spPr>
          <p:txBody>
            <a:bodyPr/>
            <a:lstStyle/>
            <a:p>
              <a:endParaRPr lang="en-US"/>
            </a:p>
          </p:txBody>
        </p:sp>
        <p:sp>
          <p:nvSpPr>
            <p:cNvPr id="473185" name="Freeform 97"/>
            <p:cNvSpPr/>
            <p:nvPr/>
          </p:nvSpPr>
          <p:spPr bwMode="auto">
            <a:xfrm>
              <a:off x="3731" y="3326"/>
              <a:ext cx="88" cy="102"/>
            </a:xfrm>
            <a:custGeom>
              <a:avLst/>
              <a:gdLst/>
              <a:ahLst/>
              <a:cxnLst>
                <a:cxn ang="0">
                  <a:pos x="176" y="198"/>
                </a:cxn>
                <a:cxn ang="0">
                  <a:pos x="0" y="203"/>
                </a:cxn>
                <a:cxn ang="0">
                  <a:pos x="0" y="38"/>
                </a:cxn>
                <a:cxn ang="0">
                  <a:pos x="167" y="0"/>
                </a:cxn>
                <a:cxn ang="0">
                  <a:pos x="176" y="198"/>
                </a:cxn>
                <a:cxn ang="0">
                  <a:pos x="176" y="198"/>
                </a:cxn>
              </a:cxnLst>
              <a:rect l="0" t="0" r="r" b="b"/>
              <a:pathLst>
                <a:path w="176" h="203">
                  <a:moveTo>
                    <a:pt x="176" y="198"/>
                  </a:moveTo>
                  <a:lnTo>
                    <a:pt x="0" y="203"/>
                  </a:lnTo>
                  <a:lnTo>
                    <a:pt x="0" y="38"/>
                  </a:lnTo>
                  <a:lnTo>
                    <a:pt x="167" y="0"/>
                  </a:lnTo>
                  <a:lnTo>
                    <a:pt x="176" y="198"/>
                  </a:lnTo>
                  <a:lnTo>
                    <a:pt x="176" y="198"/>
                  </a:lnTo>
                  <a:close/>
                </a:path>
              </a:pathLst>
            </a:custGeom>
            <a:solidFill>
              <a:srgbClr val="000000"/>
            </a:solidFill>
            <a:ln w="9525">
              <a:noFill/>
              <a:round/>
            </a:ln>
          </p:spPr>
          <p:txBody>
            <a:bodyPr/>
            <a:lstStyle/>
            <a:p>
              <a:endParaRPr lang="en-US"/>
            </a:p>
          </p:txBody>
        </p:sp>
        <p:sp>
          <p:nvSpPr>
            <p:cNvPr id="473186" name="Freeform 98"/>
            <p:cNvSpPr/>
            <p:nvPr/>
          </p:nvSpPr>
          <p:spPr bwMode="auto">
            <a:xfrm>
              <a:off x="4640" y="3480"/>
              <a:ext cx="133" cy="113"/>
            </a:xfrm>
            <a:custGeom>
              <a:avLst/>
              <a:gdLst/>
              <a:ahLst/>
              <a:cxnLst>
                <a:cxn ang="0">
                  <a:pos x="120" y="0"/>
                </a:cxn>
                <a:cxn ang="0">
                  <a:pos x="267" y="82"/>
                </a:cxn>
                <a:cxn ang="0">
                  <a:pos x="166" y="228"/>
                </a:cxn>
                <a:cxn ang="0">
                  <a:pos x="0" y="175"/>
                </a:cxn>
                <a:cxn ang="0">
                  <a:pos x="120" y="0"/>
                </a:cxn>
                <a:cxn ang="0">
                  <a:pos x="120" y="0"/>
                </a:cxn>
              </a:cxnLst>
              <a:rect l="0" t="0" r="r" b="b"/>
              <a:pathLst>
                <a:path w="267" h="228">
                  <a:moveTo>
                    <a:pt x="120" y="0"/>
                  </a:moveTo>
                  <a:lnTo>
                    <a:pt x="267" y="82"/>
                  </a:lnTo>
                  <a:lnTo>
                    <a:pt x="166" y="228"/>
                  </a:lnTo>
                  <a:lnTo>
                    <a:pt x="0" y="175"/>
                  </a:lnTo>
                  <a:lnTo>
                    <a:pt x="120" y="0"/>
                  </a:lnTo>
                  <a:lnTo>
                    <a:pt x="120" y="0"/>
                  </a:lnTo>
                  <a:close/>
                </a:path>
              </a:pathLst>
            </a:custGeom>
            <a:solidFill>
              <a:srgbClr val="000000"/>
            </a:solidFill>
            <a:ln w="9525">
              <a:noFill/>
              <a:round/>
            </a:ln>
          </p:spPr>
          <p:txBody>
            <a:bodyPr/>
            <a:lstStyle/>
            <a:p>
              <a:endParaRPr lang="en-US"/>
            </a:p>
          </p:txBody>
        </p:sp>
        <p:sp>
          <p:nvSpPr>
            <p:cNvPr id="473187" name="Freeform 99"/>
            <p:cNvSpPr/>
            <p:nvPr/>
          </p:nvSpPr>
          <p:spPr bwMode="auto">
            <a:xfrm>
              <a:off x="3752" y="3129"/>
              <a:ext cx="126" cy="109"/>
            </a:xfrm>
            <a:custGeom>
              <a:avLst/>
              <a:gdLst/>
              <a:ahLst/>
              <a:cxnLst>
                <a:cxn ang="0">
                  <a:pos x="159" y="219"/>
                </a:cxn>
                <a:cxn ang="0">
                  <a:pos x="0" y="154"/>
                </a:cxn>
                <a:cxn ang="0">
                  <a:pos x="81" y="0"/>
                </a:cxn>
                <a:cxn ang="0">
                  <a:pos x="253" y="34"/>
                </a:cxn>
                <a:cxn ang="0">
                  <a:pos x="159" y="219"/>
                </a:cxn>
                <a:cxn ang="0">
                  <a:pos x="159" y="219"/>
                </a:cxn>
              </a:cxnLst>
              <a:rect l="0" t="0" r="r" b="b"/>
              <a:pathLst>
                <a:path w="253" h="219">
                  <a:moveTo>
                    <a:pt x="159" y="219"/>
                  </a:moveTo>
                  <a:lnTo>
                    <a:pt x="0" y="154"/>
                  </a:lnTo>
                  <a:lnTo>
                    <a:pt x="81" y="0"/>
                  </a:lnTo>
                  <a:lnTo>
                    <a:pt x="253" y="34"/>
                  </a:lnTo>
                  <a:lnTo>
                    <a:pt x="159" y="219"/>
                  </a:lnTo>
                  <a:lnTo>
                    <a:pt x="159" y="219"/>
                  </a:lnTo>
                  <a:close/>
                </a:path>
              </a:pathLst>
            </a:custGeom>
            <a:solidFill>
              <a:srgbClr val="000000"/>
            </a:solidFill>
            <a:ln w="9525">
              <a:noFill/>
              <a:round/>
            </a:ln>
          </p:spPr>
          <p:txBody>
            <a:bodyPr/>
            <a:lstStyle/>
            <a:p>
              <a:endParaRPr lang="en-US"/>
            </a:p>
          </p:txBody>
        </p:sp>
        <p:sp>
          <p:nvSpPr>
            <p:cNvPr id="473188" name="Freeform 100"/>
            <p:cNvSpPr/>
            <p:nvPr/>
          </p:nvSpPr>
          <p:spPr bwMode="auto">
            <a:xfrm>
              <a:off x="4511" y="3610"/>
              <a:ext cx="141" cy="114"/>
            </a:xfrm>
            <a:custGeom>
              <a:avLst/>
              <a:gdLst/>
              <a:ahLst/>
              <a:cxnLst>
                <a:cxn ang="0">
                  <a:pos x="191" y="0"/>
                </a:cxn>
                <a:cxn ang="0">
                  <a:pos x="281" y="130"/>
                </a:cxn>
                <a:cxn ang="0">
                  <a:pos x="121" y="228"/>
                </a:cxn>
                <a:cxn ang="0">
                  <a:pos x="0" y="120"/>
                </a:cxn>
                <a:cxn ang="0">
                  <a:pos x="191" y="0"/>
                </a:cxn>
                <a:cxn ang="0">
                  <a:pos x="191" y="0"/>
                </a:cxn>
              </a:cxnLst>
              <a:rect l="0" t="0" r="r" b="b"/>
              <a:pathLst>
                <a:path w="281" h="228">
                  <a:moveTo>
                    <a:pt x="191" y="0"/>
                  </a:moveTo>
                  <a:lnTo>
                    <a:pt x="281" y="130"/>
                  </a:lnTo>
                  <a:lnTo>
                    <a:pt x="121" y="228"/>
                  </a:lnTo>
                  <a:lnTo>
                    <a:pt x="0" y="120"/>
                  </a:lnTo>
                  <a:lnTo>
                    <a:pt x="191" y="0"/>
                  </a:lnTo>
                  <a:lnTo>
                    <a:pt x="191" y="0"/>
                  </a:lnTo>
                  <a:close/>
                </a:path>
              </a:pathLst>
            </a:custGeom>
            <a:solidFill>
              <a:srgbClr val="000000"/>
            </a:solidFill>
            <a:ln w="9525">
              <a:noFill/>
              <a:round/>
            </a:ln>
          </p:spPr>
          <p:txBody>
            <a:bodyPr/>
            <a:lstStyle/>
            <a:p>
              <a:endParaRPr lang="en-US"/>
            </a:p>
          </p:txBody>
        </p:sp>
        <p:sp>
          <p:nvSpPr>
            <p:cNvPr id="473189" name="Freeform 101"/>
            <p:cNvSpPr/>
            <p:nvPr/>
          </p:nvSpPr>
          <p:spPr bwMode="auto">
            <a:xfrm>
              <a:off x="3899" y="2969"/>
              <a:ext cx="141" cy="116"/>
            </a:xfrm>
            <a:custGeom>
              <a:avLst/>
              <a:gdLst/>
              <a:ahLst/>
              <a:cxnLst>
                <a:cxn ang="0">
                  <a:pos x="109" y="233"/>
                </a:cxn>
                <a:cxn ang="0">
                  <a:pos x="0" y="116"/>
                </a:cxn>
                <a:cxn ang="0">
                  <a:pos x="145" y="0"/>
                </a:cxn>
                <a:cxn ang="0">
                  <a:pos x="281" y="94"/>
                </a:cxn>
                <a:cxn ang="0">
                  <a:pos x="109" y="233"/>
                </a:cxn>
                <a:cxn ang="0">
                  <a:pos x="109" y="233"/>
                </a:cxn>
              </a:cxnLst>
              <a:rect l="0" t="0" r="r" b="b"/>
              <a:pathLst>
                <a:path w="281" h="233">
                  <a:moveTo>
                    <a:pt x="109" y="233"/>
                  </a:moveTo>
                  <a:lnTo>
                    <a:pt x="0" y="116"/>
                  </a:lnTo>
                  <a:lnTo>
                    <a:pt x="145" y="0"/>
                  </a:lnTo>
                  <a:lnTo>
                    <a:pt x="281" y="94"/>
                  </a:lnTo>
                  <a:lnTo>
                    <a:pt x="109" y="233"/>
                  </a:lnTo>
                  <a:lnTo>
                    <a:pt x="109" y="233"/>
                  </a:lnTo>
                  <a:close/>
                </a:path>
              </a:pathLst>
            </a:custGeom>
            <a:solidFill>
              <a:srgbClr val="000000"/>
            </a:solidFill>
            <a:ln w="9525">
              <a:noFill/>
              <a:round/>
            </a:ln>
          </p:spPr>
          <p:txBody>
            <a:bodyPr/>
            <a:lstStyle/>
            <a:p>
              <a:endParaRPr lang="en-US"/>
            </a:p>
          </p:txBody>
        </p:sp>
        <p:sp>
          <p:nvSpPr>
            <p:cNvPr id="473190" name="Freeform 102"/>
            <p:cNvSpPr/>
            <p:nvPr/>
          </p:nvSpPr>
          <p:spPr bwMode="auto">
            <a:xfrm>
              <a:off x="4136" y="3732"/>
              <a:ext cx="120" cy="95"/>
            </a:xfrm>
            <a:custGeom>
              <a:avLst/>
              <a:gdLst/>
              <a:ahLst/>
              <a:cxnLst>
                <a:cxn ang="0">
                  <a:pos x="242" y="38"/>
                </a:cxn>
                <a:cxn ang="0">
                  <a:pos x="186" y="189"/>
                </a:cxn>
                <a:cxn ang="0">
                  <a:pos x="0" y="155"/>
                </a:cxn>
                <a:cxn ang="0">
                  <a:pos x="18" y="0"/>
                </a:cxn>
                <a:cxn ang="0">
                  <a:pos x="242" y="38"/>
                </a:cxn>
                <a:cxn ang="0">
                  <a:pos x="242" y="38"/>
                </a:cxn>
              </a:cxnLst>
              <a:rect l="0" t="0" r="r" b="b"/>
              <a:pathLst>
                <a:path w="242" h="189">
                  <a:moveTo>
                    <a:pt x="242" y="38"/>
                  </a:moveTo>
                  <a:lnTo>
                    <a:pt x="186" y="189"/>
                  </a:lnTo>
                  <a:lnTo>
                    <a:pt x="0" y="155"/>
                  </a:lnTo>
                  <a:lnTo>
                    <a:pt x="18" y="0"/>
                  </a:lnTo>
                  <a:lnTo>
                    <a:pt x="242" y="38"/>
                  </a:lnTo>
                  <a:lnTo>
                    <a:pt x="242" y="38"/>
                  </a:lnTo>
                  <a:close/>
                </a:path>
              </a:pathLst>
            </a:custGeom>
            <a:solidFill>
              <a:srgbClr val="000000"/>
            </a:solidFill>
            <a:ln w="9525">
              <a:noFill/>
              <a:round/>
            </a:ln>
          </p:spPr>
          <p:txBody>
            <a:bodyPr/>
            <a:lstStyle/>
            <a:p>
              <a:endParaRPr lang="en-US"/>
            </a:p>
          </p:txBody>
        </p:sp>
        <p:sp>
          <p:nvSpPr>
            <p:cNvPr id="473191" name="Freeform 103"/>
            <p:cNvSpPr/>
            <p:nvPr/>
          </p:nvSpPr>
          <p:spPr bwMode="auto">
            <a:xfrm>
              <a:off x="4334" y="2888"/>
              <a:ext cx="114" cy="84"/>
            </a:xfrm>
            <a:custGeom>
              <a:avLst/>
              <a:gdLst/>
              <a:ahLst/>
              <a:cxnLst>
                <a:cxn ang="0">
                  <a:pos x="0" y="154"/>
                </a:cxn>
                <a:cxn ang="0">
                  <a:pos x="34" y="0"/>
                </a:cxn>
                <a:cxn ang="0">
                  <a:pos x="224" y="13"/>
                </a:cxn>
                <a:cxn ang="0">
                  <a:pos x="229" y="168"/>
                </a:cxn>
                <a:cxn ang="0">
                  <a:pos x="0" y="154"/>
                </a:cxn>
                <a:cxn ang="0">
                  <a:pos x="0" y="154"/>
                </a:cxn>
              </a:cxnLst>
              <a:rect l="0" t="0" r="r" b="b"/>
              <a:pathLst>
                <a:path w="229" h="168">
                  <a:moveTo>
                    <a:pt x="0" y="154"/>
                  </a:moveTo>
                  <a:lnTo>
                    <a:pt x="34" y="0"/>
                  </a:lnTo>
                  <a:lnTo>
                    <a:pt x="224" y="13"/>
                  </a:lnTo>
                  <a:lnTo>
                    <a:pt x="229" y="168"/>
                  </a:lnTo>
                  <a:lnTo>
                    <a:pt x="0" y="154"/>
                  </a:lnTo>
                  <a:lnTo>
                    <a:pt x="0" y="154"/>
                  </a:lnTo>
                  <a:close/>
                </a:path>
              </a:pathLst>
            </a:custGeom>
            <a:solidFill>
              <a:srgbClr val="000000"/>
            </a:solidFill>
            <a:ln w="9525">
              <a:noFill/>
              <a:round/>
            </a:ln>
          </p:spPr>
          <p:txBody>
            <a:bodyPr/>
            <a:lstStyle/>
            <a:p>
              <a:endParaRPr lang="en-US"/>
            </a:p>
          </p:txBody>
        </p:sp>
        <p:sp>
          <p:nvSpPr>
            <p:cNvPr id="473192" name="Freeform 104"/>
            <p:cNvSpPr/>
            <p:nvPr/>
          </p:nvSpPr>
          <p:spPr bwMode="auto">
            <a:xfrm>
              <a:off x="4118" y="2891"/>
              <a:ext cx="129" cy="89"/>
            </a:xfrm>
            <a:custGeom>
              <a:avLst/>
              <a:gdLst/>
              <a:ahLst/>
              <a:cxnLst>
                <a:cxn ang="0">
                  <a:pos x="22" y="180"/>
                </a:cxn>
                <a:cxn ang="0">
                  <a:pos x="0" y="43"/>
                </a:cxn>
                <a:cxn ang="0">
                  <a:pos x="209" y="0"/>
                </a:cxn>
                <a:cxn ang="0">
                  <a:pos x="259" y="147"/>
                </a:cxn>
                <a:cxn ang="0">
                  <a:pos x="22" y="180"/>
                </a:cxn>
                <a:cxn ang="0">
                  <a:pos x="22" y="180"/>
                </a:cxn>
              </a:cxnLst>
              <a:rect l="0" t="0" r="r" b="b"/>
              <a:pathLst>
                <a:path w="259" h="180">
                  <a:moveTo>
                    <a:pt x="22" y="180"/>
                  </a:moveTo>
                  <a:lnTo>
                    <a:pt x="0" y="43"/>
                  </a:lnTo>
                  <a:lnTo>
                    <a:pt x="209" y="0"/>
                  </a:lnTo>
                  <a:lnTo>
                    <a:pt x="259" y="147"/>
                  </a:lnTo>
                  <a:lnTo>
                    <a:pt x="22" y="180"/>
                  </a:lnTo>
                  <a:lnTo>
                    <a:pt x="22" y="180"/>
                  </a:lnTo>
                  <a:close/>
                </a:path>
              </a:pathLst>
            </a:custGeom>
            <a:solidFill>
              <a:srgbClr val="000000"/>
            </a:solidFill>
            <a:ln w="9525">
              <a:noFill/>
              <a:round/>
            </a:ln>
          </p:spPr>
          <p:txBody>
            <a:bodyPr/>
            <a:lstStyle/>
            <a:p>
              <a:endParaRPr lang="en-US"/>
            </a:p>
          </p:txBody>
        </p:sp>
        <p:sp>
          <p:nvSpPr>
            <p:cNvPr id="473193" name="Freeform 105"/>
            <p:cNvSpPr/>
            <p:nvPr/>
          </p:nvSpPr>
          <p:spPr bwMode="auto">
            <a:xfrm>
              <a:off x="4340" y="3706"/>
              <a:ext cx="125" cy="96"/>
            </a:xfrm>
            <a:custGeom>
              <a:avLst/>
              <a:gdLst/>
              <a:ahLst/>
              <a:cxnLst>
                <a:cxn ang="0">
                  <a:pos x="0" y="71"/>
                </a:cxn>
                <a:cxn ang="0">
                  <a:pos x="87" y="191"/>
                </a:cxn>
                <a:cxn ang="0">
                  <a:pos x="249" y="149"/>
                </a:cxn>
                <a:cxn ang="0">
                  <a:pos x="226" y="0"/>
                </a:cxn>
                <a:cxn ang="0">
                  <a:pos x="0" y="71"/>
                </a:cxn>
                <a:cxn ang="0">
                  <a:pos x="0" y="71"/>
                </a:cxn>
              </a:cxnLst>
              <a:rect l="0" t="0" r="r" b="b"/>
              <a:pathLst>
                <a:path w="249" h="191">
                  <a:moveTo>
                    <a:pt x="0" y="71"/>
                  </a:moveTo>
                  <a:lnTo>
                    <a:pt x="87" y="191"/>
                  </a:lnTo>
                  <a:lnTo>
                    <a:pt x="249" y="149"/>
                  </a:lnTo>
                  <a:lnTo>
                    <a:pt x="226" y="0"/>
                  </a:lnTo>
                  <a:lnTo>
                    <a:pt x="0" y="71"/>
                  </a:lnTo>
                  <a:lnTo>
                    <a:pt x="0" y="71"/>
                  </a:lnTo>
                  <a:close/>
                </a:path>
              </a:pathLst>
            </a:custGeom>
            <a:solidFill>
              <a:srgbClr val="000000"/>
            </a:solidFill>
            <a:ln w="9525">
              <a:noFill/>
              <a:round/>
            </a:ln>
          </p:spPr>
          <p:txBody>
            <a:bodyPr/>
            <a:lstStyle/>
            <a:p>
              <a:endParaRPr lang="en-US"/>
            </a:p>
          </p:txBody>
        </p:sp>
        <p:sp>
          <p:nvSpPr>
            <p:cNvPr id="473194" name="Freeform 106"/>
            <p:cNvSpPr/>
            <p:nvPr/>
          </p:nvSpPr>
          <p:spPr bwMode="auto">
            <a:xfrm>
              <a:off x="4567" y="2360"/>
              <a:ext cx="829" cy="719"/>
            </a:xfrm>
            <a:custGeom>
              <a:avLst/>
              <a:gdLst/>
              <a:ahLst/>
              <a:cxnLst>
                <a:cxn ang="0">
                  <a:pos x="2" y="835"/>
                </a:cxn>
                <a:cxn ang="0">
                  <a:pos x="0" y="690"/>
                </a:cxn>
                <a:cxn ang="0">
                  <a:pos x="40" y="524"/>
                </a:cxn>
                <a:cxn ang="0">
                  <a:pos x="124" y="369"/>
                </a:cxn>
                <a:cxn ang="0">
                  <a:pos x="244" y="233"/>
                </a:cxn>
                <a:cxn ang="0">
                  <a:pos x="396" y="124"/>
                </a:cxn>
                <a:cxn ang="0">
                  <a:pos x="572" y="44"/>
                </a:cxn>
                <a:cxn ang="0">
                  <a:pos x="761" y="4"/>
                </a:cxn>
                <a:cxn ang="0">
                  <a:pos x="953" y="0"/>
                </a:cxn>
                <a:cxn ang="0">
                  <a:pos x="1138" y="35"/>
                </a:cxn>
                <a:cxn ang="0">
                  <a:pos x="1307" y="108"/>
                </a:cxn>
                <a:cxn ang="0">
                  <a:pos x="1452" y="211"/>
                </a:cxn>
                <a:cxn ang="0">
                  <a:pos x="1561" y="345"/>
                </a:cxn>
                <a:cxn ang="0">
                  <a:pos x="1631" y="496"/>
                </a:cxn>
                <a:cxn ang="0">
                  <a:pos x="1656" y="661"/>
                </a:cxn>
                <a:cxn ang="0">
                  <a:pos x="1639" y="827"/>
                </a:cxn>
                <a:cxn ang="0">
                  <a:pos x="1577" y="989"/>
                </a:cxn>
                <a:cxn ang="0">
                  <a:pos x="1475" y="1136"/>
                </a:cxn>
                <a:cxn ang="0">
                  <a:pos x="1337" y="1260"/>
                </a:cxn>
                <a:cxn ang="0">
                  <a:pos x="1171" y="1354"/>
                </a:cxn>
                <a:cxn ang="0">
                  <a:pos x="988" y="1413"/>
                </a:cxn>
                <a:cxn ang="0">
                  <a:pos x="796" y="1438"/>
                </a:cxn>
                <a:cxn ang="0">
                  <a:pos x="606" y="1421"/>
                </a:cxn>
                <a:cxn ang="0">
                  <a:pos x="427" y="1366"/>
                </a:cxn>
                <a:cxn ang="0">
                  <a:pos x="270" y="1279"/>
                </a:cxn>
                <a:cxn ang="0">
                  <a:pos x="143" y="1159"/>
                </a:cxn>
                <a:cxn ang="0">
                  <a:pos x="52" y="1016"/>
                </a:cxn>
                <a:cxn ang="0">
                  <a:pos x="283" y="888"/>
                </a:cxn>
                <a:cxn ang="0">
                  <a:pos x="332" y="978"/>
                </a:cxn>
                <a:cxn ang="0">
                  <a:pos x="409" y="1067"/>
                </a:cxn>
                <a:cxn ang="0">
                  <a:pos x="510" y="1137"/>
                </a:cxn>
                <a:cxn ang="0">
                  <a:pos x="626" y="1183"/>
                </a:cxn>
                <a:cxn ang="0">
                  <a:pos x="753" y="1203"/>
                </a:cxn>
                <a:cxn ang="0">
                  <a:pos x="886" y="1199"/>
                </a:cxn>
                <a:cxn ang="0">
                  <a:pos x="1013" y="1167"/>
                </a:cxn>
                <a:cxn ang="0">
                  <a:pos x="1131" y="1112"/>
                </a:cxn>
                <a:cxn ang="0">
                  <a:pos x="1232" y="1033"/>
                </a:cxn>
                <a:cxn ang="0">
                  <a:pos x="1312" y="939"/>
                </a:cxn>
                <a:cxn ang="0">
                  <a:pos x="1365" y="833"/>
                </a:cxn>
                <a:cxn ang="0">
                  <a:pos x="1388" y="719"/>
                </a:cxn>
                <a:cxn ang="0">
                  <a:pos x="1383" y="606"/>
                </a:cxn>
                <a:cxn ang="0">
                  <a:pos x="1347" y="498"/>
                </a:cxn>
                <a:cxn ang="0">
                  <a:pos x="1282" y="403"/>
                </a:cxn>
                <a:cxn ang="0">
                  <a:pos x="1193" y="323"/>
                </a:cxn>
                <a:cxn ang="0">
                  <a:pos x="1083" y="265"/>
                </a:cxn>
                <a:cxn ang="0">
                  <a:pos x="960" y="232"/>
                </a:cxn>
                <a:cxn ang="0">
                  <a:pos x="831" y="225"/>
                </a:cxn>
                <a:cxn ang="0">
                  <a:pos x="700" y="242"/>
                </a:cxn>
                <a:cxn ang="0">
                  <a:pos x="576" y="287"/>
                </a:cxn>
                <a:cxn ang="0">
                  <a:pos x="466" y="353"/>
                </a:cxn>
                <a:cxn ang="0">
                  <a:pos x="376" y="440"/>
                </a:cxn>
                <a:cxn ang="0">
                  <a:pos x="307" y="542"/>
                </a:cxn>
                <a:cxn ang="0">
                  <a:pos x="269" y="652"/>
                </a:cxn>
                <a:cxn ang="0">
                  <a:pos x="260" y="765"/>
                </a:cxn>
                <a:cxn ang="0">
                  <a:pos x="2" y="835"/>
                </a:cxn>
                <a:cxn ang="0">
                  <a:pos x="2" y="835"/>
                </a:cxn>
              </a:cxnLst>
              <a:rect l="0" t="0" r="r" b="b"/>
              <a:pathLst>
                <a:path w="1656" h="1438">
                  <a:moveTo>
                    <a:pt x="2" y="835"/>
                  </a:moveTo>
                  <a:lnTo>
                    <a:pt x="0" y="690"/>
                  </a:lnTo>
                  <a:lnTo>
                    <a:pt x="40" y="524"/>
                  </a:lnTo>
                  <a:lnTo>
                    <a:pt x="124" y="369"/>
                  </a:lnTo>
                  <a:lnTo>
                    <a:pt x="244" y="233"/>
                  </a:lnTo>
                  <a:lnTo>
                    <a:pt x="396" y="124"/>
                  </a:lnTo>
                  <a:lnTo>
                    <a:pt x="572" y="44"/>
                  </a:lnTo>
                  <a:lnTo>
                    <a:pt x="761" y="4"/>
                  </a:lnTo>
                  <a:lnTo>
                    <a:pt x="953" y="0"/>
                  </a:lnTo>
                  <a:lnTo>
                    <a:pt x="1138" y="35"/>
                  </a:lnTo>
                  <a:lnTo>
                    <a:pt x="1307" y="108"/>
                  </a:lnTo>
                  <a:lnTo>
                    <a:pt x="1452" y="211"/>
                  </a:lnTo>
                  <a:lnTo>
                    <a:pt x="1561" y="345"/>
                  </a:lnTo>
                  <a:lnTo>
                    <a:pt x="1631" y="496"/>
                  </a:lnTo>
                  <a:lnTo>
                    <a:pt x="1656" y="661"/>
                  </a:lnTo>
                  <a:lnTo>
                    <a:pt x="1639" y="827"/>
                  </a:lnTo>
                  <a:lnTo>
                    <a:pt x="1577" y="989"/>
                  </a:lnTo>
                  <a:lnTo>
                    <a:pt x="1475" y="1136"/>
                  </a:lnTo>
                  <a:lnTo>
                    <a:pt x="1337" y="1260"/>
                  </a:lnTo>
                  <a:lnTo>
                    <a:pt x="1171" y="1354"/>
                  </a:lnTo>
                  <a:lnTo>
                    <a:pt x="988" y="1413"/>
                  </a:lnTo>
                  <a:lnTo>
                    <a:pt x="796" y="1438"/>
                  </a:lnTo>
                  <a:lnTo>
                    <a:pt x="606" y="1421"/>
                  </a:lnTo>
                  <a:lnTo>
                    <a:pt x="427" y="1366"/>
                  </a:lnTo>
                  <a:lnTo>
                    <a:pt x="270" y="1279"/>
                  </a:lnTo>
                  <a:lnTo>
                    <a:pt x="143" y="1159"/>
                  </a:lnTo>
                  <a:lnTo>
                    <a:pt x="52" y="1016"/>
                  </a:lnTo>
                  <a:lnTo>
                    <a:pt x="283" y="888"/>
                  </a:lnTo>
                  <a:lnTo>
                    <a:pt x="332" y="978"/>
                  </a:lnTo>
                  <a:lnTo>
                    <a:pt x="409" y="1067"/>
                  </a:lnTo>
                  <a:lnTo>
                    <a:pt x="510" y="1137"/>
                  </a:lnTo>
                  <a:lnTo>
                    <a:pt x="626" y="1183"/>
                  </a:lnTo>
                  <a:lnTo>
                    <a:pt x="753" y="1203"/>
                  </a:lnTo>
                  <a:lnTo>
                    <a:pt x="886" y="1199"/>
                  </a:lnTo>
                  <a:lnTo>
                    <a:pt x="1013" y="1167"/>
                  </a:lnTo>
                  <a:lnTo>
                    <a:pt x="1131" y="1112"/>
                  </a:lnTo>
                  <a:lnTo>
                    <a:pt x="1232" y="1033"/>
                  </a:lnTo>
                  <a:lnTo>
                    <a:pt x="1312" y="939"/>
                  </a:lnTo>
                  <a:lnTo>
                    <a:pt x="1365" y="833"/>
                  </a:lnTo>
                  <a:lnTo>
                    <a:pt x="1388" y="719"/>
                  </a:lnTo>
                  <a:lnTo>
                    <a:pt x="1383" y="606"/>
                  </a:lnTo>
                  <a:lnTo>
                    <a:pt x="1347" y="498"/>
                  </a:lnTo>
                  <a:lnTo>
                    <a:pt x="1282" y="403"/>
                  </a:lnTo>
                  <a:lnTo>
                    <a:pt x="1193" y="323"/>
                  </a:lnTo>
                  <a:lnTo>
                    <a:pt x="1083" y="265"/>
                  </a:lnTo>
                  <a:lnTo>
                    <a:pt x="960" y="232"/>
                  </a:lnTo>
                  <a:lnTo>
                    <a:pt x="831" y="225"/>
                  </a:lnTo>
                  <a:lnTo>
                    <a:pt x="700" y="242"/>
                  </a:lnTo>
                  <a:lnTo>
                    <a:pt x="576" y="287"/>
                  </a:lnTo>
                  <a:lnTo>
                    <a:pt x="466" y="353"/>
                  </a:lnTo>
                  <a:lnTo>
                    <a:pt x="376" y="440"/>
                  </a:lnTo>
                  <a:lnTo>
                    <a:pt x="307" y="542"/>
                  </a:lnTo>
                  <a:lnTo>
                    <a:pt x="269" y="652"/>
                  </a:lnTo>
                  <a:lnTo>
                    <a:pt x="260" y="765"/>
                  </a:lnTo>
                  <a:lnTo>
                    <a:pt x="2" y="835"/>
                  </a:lnTo>
                  <a:lnTo>
                    <a:pt x="2" y="835"/>
                  </a:lnTo>
                  <a:close/>
                </a:path>
              </a:pathLst>
            </a:custGeom>
            <a:solidFill>
              <a:srgbClr val="000000"/>
            </a:solidFill>
            <a:ln w="9525">
              <a:noFill/>
              <a:round/>
            </a:ln>
          </p:spPr>
          <p:txBody>
            <a:bodyPr/>
            <a:lstStyle/>
            <a:p>
              <a:endParaRPr lang="en-US"/>
            </a:p>
          </p:txBody>
        </p:sp>
        <p:sp>
          <p:nvSpPr>
            <p:cNvPr id="473195" name="Freeform 107"/>
            <p:cNvSpPr/>
            <p:nvPr/>
          </p:nvSpPr>
          <p:spPr bwMode="auto">
            <a:xfrm>
              <a:off x="4569" y="2734"/>
              <a:ext cx="140" cy="138"/>
            </a:xfrm>
            <a:custGeom>
              <a:avLst/>
              <a:gdLst/>
              <a:ahLst/>
              <a:cxnLst>
                <a:cxn ang="0">
                  <a:pos x="0" y="87"/>
                </a:cxn>
                <a:cxn ang="0">
                  <a:pos x="11" y="163"/>
                </a:cxn>
                <a:cxn ang="0">
                  <a:pos x="27" y="217"/>
                </a:cxn>
                <a:cxn ang="0">
                  <a:pos x="53" y="276"/>
                </a:cxn>
                <a:cxn ang="0">
                  <a:pos x="281" y="140"/>
                </a:cxn>
                <a:cxn ang="0">
                  <a:pos x="266" y="78"/>
                </a:cxn>
                <a:cxn ang="0">
                  <a:pos x="259" y="0"/>
                </a:cxn>
                <a:cxn ang="0">
                  <a:pos x="0" y="87"/>
                </a:cxn>
                <a:cxn ang="0">
                  <a:pos x="0" y="87"/>
                </a:cxn>
              </a:cxnLst>
              <a:rect l="0" t="0" r="r" b="b"/>
              <a:pathLst>
                <a:path w="281" h="276">
                  <a:moveTo>
                    <a:pt x="0" y="87"/>
                  </a:moveTo>
                  <a:lnTo>
                    <a:pt x="11" y="163"/>
                  </a:lnTo>
                  <a:lnTo>
                    <a:pt x="27" y="217"/>
                  </a:lnTo>
                  <a:lnTo>
                    <a:pt x="53" y="276"/>
                  </a:lnTo>
                  <a:lnTo>
                    <a:pt x="281" y="140"/>
                  </a:lnTo>
                  <a:lnTo>
                    <a:pt x="266" y="78"/>
                  </a:lnTo>
                  <a:lnTo>
                    <a:pt x="259" y="0"/>
                  </a:lnTo>
                  <a:lnTo>
                    <a:pt x="0" y="87"/>
                  </a:lnTo>
                  <a:lnTo>
                    <a:pt x="0" y="87"/>
                  </a:lnTo>
                  <a:close/>
                </a:path>
              </a:pathLst>
            </a:custGeom>
            <a:solidFill>
              <a:srgbClr val="000000"/>
            </a:solidFill>
            <a:ln w="9525">
              <a:noFill/>
              <a:round/>
            </a:ln>
          </p:spPr>
          <p:txBody>
            <a:bodyPr/>
            <a:lstStyle/>
            <a:p>
              <a:endParaRPr lang="en-US"/>
            </a:p>
          </p:txBody>
        </p:sp>
        <p:sp>
          <p:nvSpPr>
            <p:cNvPr id="473196" name="Freeform 108"/>
            <p:cNvSpPr/>
            <p:nvPr/>
          </p:nvSpPr>
          <p:spPr bwMode="auto">
            <a:xfrm>
              <a:off x="5210" y="2367"/>
              <a:ext cx="120" cy="106"/>
            </a:xfrm>
            <a:custGeom>
              <a:avLst/>
              <a:gdLst/>
              <a:ahLst/>
              <a:cxnLst>
                <a:cxn ang="0">
                  <a:pos x="0" y="104"/>
                </a:cxn>
                <a:cxn ang="0">
                  <a:pos x="112" y="0"/>
                </a:cxn>
                <a:cxn ang="0">
                  <a:pos x="238" y="92"/>
                </a:cxn>
                <a:cxn ang="0">
                  <a:pos x="153" y="212"/>
                </a:cxn>
                <a:cxn ang="0">
                  <a:pos x="0" y="104"/>
                </a:cxn>
                <a:cxn ang="0">
                  <a:pos x="0" y="104"/>
                </a:cxn>
              </a:cxnLst>
              <a:rect l="0" t="0" r="r" b="b"/>
              <a:pathLst>
                <a:path w="238" h="212">
                  <a:moveTo>
                    <a:pt x="0" y="104"/>
                  </a:moveTo>
                  <a:lnTo>
                    <a:pt x="112" y="0"/>
                  </a:lnTo>
                  <a:lnTo>
                    <a:pt x="238" y="92"/>
                  </a:lnTo>
                  <a:lnTo>
                    <a:pt x="153" y="212"/>
                  </a:lnTo>
                  <a:lnTo>
                    <a:pt x="0" y="104"/>
                  </a:lnTo>
                  <a:lnTo>
                    <a:pt x="0" y="104"/>
                  </a:lnTo>
                  <a:close/>
                </a:path>
              </a:pathLst>
            </a:custGeom>
            <a:solidFill>
              <a:srgbClr val="000000"/>
            </a:solidFill>
            <a:ln w="9525">
              <a:noFill/>
              <a:round/>
            </a:ln>
          </p:spPr>
          <p:txBody>
            <a:bodyPr/>
            <a:lstStyle/>
            <a:p>
              <a:endParaRPr lang="en-US"/>
            </a:p>
          </p:txBody>
        </p:sp>
        <p:sp>
          <p:nvSpPr>
            <p:cNvPr id="473197" name="Freeform 109"/>
            <p:cNvSpPr/>
            <p:nvPr/>
          </p:nvSpPr>
          <p:spPr bwMode="auto">
            <a:xfrm>
              <a:off x="4671" y="2987"/>
              <a:ext cx="119" cy="102"/>
            </a:xfrm>
            <a:custGeom>
              <a:avLst/>
              <a:gdLst/>
              <a:ahLst/>
              <a:cxnLst>
                <a:cxn ang="0">
                  <a:pos x="237" y="89"/>
                </a:cxn>
                <a:cxn ang="0">
                  <a:pos x="140" y="203"/>
                </a:cxn>
                <a:cxn ang="0">
                  <a:pos x="0" y="128"/>
                </a:cxn>
                <a:cxn ang="0">
                  <a:pos x="67" y="0"/>
                </a:cxn>
                <a:cxn ang="0">
                  <a:pos x="237" y="89"/>
                </a:cxn>
                <a:cxn ang="0">
                  <a:pos x="237" y="89"/>
                </a:cxn>
              </a:cxnLst>
              <a:rect l="0" t="0" r="r" b="b"/>
              <a:pathLst>
                <a:path w="237" h="203">
                  <a:moveTo>
                    <a:pt x="237" y="89"/>
                  </a:moveTo>
                  <a:lnTo>
                    <a:pt x="140" y="203"/>
                  </a:lnTo>
                  <a:lnTo>
                    <a:pt x="0" y="128"/>
                  </a:lnTo>
                  <a:lnTo>
                    <a:pt x="67" y="0"/>
                  </a:lnTo>
                  <a:lnTo>
                    <a:pt x="237" y="89"/>
                  </a:lnTo>
                  <a:lnTo>
                    <a:pt x="237" y="89"/>
                  </a:lnTo>
                  <a:close/>
                </a:path>
              </a:pathLst>
            </a:custGeom>
            <a:solidFill>
              <a:srgbClr val="000000"/>
            </a:solidFill>
            <a:ln w="9525">
              <a:noFill/>
              <a:round/>
            </a:ln>
          </p:spPr>
          <p:txBody>
            <a:bodyPr/>
            <a:lstStyle/>
            <a:p>
              <a:endParaRPr lang="en-US"/>
            </a:p>
          </p:txBody>
        </p:sp>
        <p:sp>
          <p:nvSpPr>
            <p:cNvPr id="473198" name="Freeform 110"/>
            <p:cNvSpPr/>
            <p:nvPr/>
          </p:nvSpPr>
          <p:spPr bwMode="auto">
            <a:xfrm>
              <a:off x="5342" y="2508"/>
              <a:ext cx="105" cy="104"/>
            </a:xfrm>
            <a:custGeom>
              <a:avLst/>
              <a:gdLst/>
              <a:ahLst/>
              <a:cxnLst>
                <a:cxn ang="0">
                  <a:pos x="0" y="48"/>
                </a:cxn>
                <a:cxn ang="0">
                  <a:pos x="152" y="0"/>
                </a:cxn>
                <a:cxn ang="0">
                  <a:pos x="210" y="135"/>
                </a:cxn>
                <a:cxn ang="0">
                  <a:pos x="72" y="209"/>
                </a:cxn>
                <a:cxn ang="0">
                  <a:pos x="0" y="48"/>
                </a:cxn>
                <a:cxn ang="0">
                  <a:pos x="0" y="48"/>
                </a:cxn>
              </a:cxnLst>
              <a:rect l="0" t="0" r="r" b="b"/>
              <a:pathLst>
                <a:path w="210" h="209">
                  <a:moveTo>
                    <a:pt x="0" y="48"/>
                  </a:moveTo>
                  <a:lnTo>
                    <a:pt x="152" y="0"/>
                  </a:lnTo>
                  <a:lnTo>
                    <a:pt x="210" y="135"/>
                  </a:lnTo>
                  <a:lnTo>
                    <a:pt x="72" y="209"/>
                  </a:lnTo>
                  <a:lnTo>
                    <a:pt x="0" y="48"/>
                  </a:lnTo>
                  <a:lnTo>
                    <a:pt x="0" y="48"/>
                  </a:lnTo>
                  <a:close/>
                </a:path>
              </a:pathLst>
            </a:custGeom>
            <a:solidFill>
              <a:srgbClr val="000000"/>
            </a:solidFill>
            <a:ln w="9525">
              <a:noFill/>
              <a:round/>
            </a:ln>
          </p:spPr>
          <p:txBody>
            <a:bodyPr/>
            <a:lstStyle/>
            <a:p>
              <a:endParaRPr lang="en-US"/>
            </a:p>
          </p:txBody>
        </p:sp>
        <p:sp>
          <p:nvSpPr>
            <p:cNvPr id="473199" name="Freeform 111"/>
            <p:cNvSpPr/>
            <p:nvPr/>
          </p:nvSpPr>
          <p:spPr bwMode="auto">
            <a:xfrm>
              <a:off x="4536" y="2848"/>
              <a:ext cx="112" cy="108"/>
            </a:xfrm>
            <a:custGeom>
              <a:avLst/>
              <a:gdLst/>
              <a:ahLst/>
              <a:cxnLst>
                <a:cxn ang="0">
                  <a:pos x="224" y="151"/>
                </a:cxn>
                <a:cxn ang="0">
                  <a:pos x="80" y="216"/>
                </a:cxn>
                <a:cxn ang="0">
                  <a:pos x="0" y="89"/>
                </a:cxn>
                <a:cxn ang="0">
                  <a:pos x="127" y="0"/>
                </a:cxn>
                <a:cxn ang="0">
                  <a:pos x="224" y="151"/>
                </a:cxn>
                <a:cxn ang="0">
                  <a:pos x="224" y="151"/>
                </a:cxn>
              </a:cxnLst>
              <a:rect l="0" t="0" r="r" b="b"/>
              <a:pathLst>
                <a:path w="224" h="216">
                  <a:moveTo>
                    <a:pt x="224" y="151"/>
                  </a:moveTo>
                  <a:lnTo>
                    <a:pt x="80" y="216"/>
                  </a:lnTo>
                  <a:lnTo>
                    <a:pt x="0" y="89"/>
                  </a:lnTo>
                  <a:lnTo>
                    <a:pt x="127" y="0"/>
                  </a:lnTo>
                  <a:lnTo>
                    <a:pt x="224" y="151"/>
                  </a:lnTo>
                  <a:lnTo>
                    <a:pt x="224" y="151"/>
                  </a:lnTo>
                  <a:close/>
                </a:path>
              </a:pathLst>
            </a:custGeom>
            <a:solidFill>
              <a:srgbClr val="000000"/>
            </a:solidFill>
            <a:ln w="9525">
              <a:noFill/>
              <a:round/>
            </a:ln>
          </p:spPr>
          <p:txBody>
            <a:bodyPr/>
            <a:lstStyle/>
            <a:p>
              <a:endParaRPr lang="en-US"/>
            </a:p>
          </p:txBody>
        </p:sp>
        <p:sp>
          <p:nvSpPr>
            <p:cNvPr id="473200" name="Freeform 112"/>
            <p:cNvSpPr/>
            <p:nvPr/>
          </p:nvSpPr>
          <p:spPr bwMode="auto">
            <a:xfrm>
              <a:off x="5380" y="2680"/>
              <a:ext cx="87" cy="88"/>
            </a:xfrm>
            <a:custGeom>
              <a:avLst/>
              <a:gdLst/>
              <a:ahLst/>
              <a:cxnLst>
                <a:cxn ang="0">
                  <a:pos x="17" y="0"/>
                </a:cxn>
                <a:cxn ang="0">
                  <a:pos x="174" y="13"/>
                </a:cxn>
                <a:cxn ang="0">
                  <a:pos x="158" y="159"/>
                </a:cxn>
                <a:cxn ang="0">
                  <a:pos x="0" y="176"/>
                </a:cxn>
                <a:cxn ang="0">
                  <a:pos x="17" y="0"/>
                </a:cxn>
                <a:cxn ang="0">
                  <a:pos x="17" y="0"/>
                </a:cxn>
              </a:cxnLst>
              <a:rect l="0" t="0" r="r" b="b"/>
              <a:pathLst>
                <a:path w="174" h="176">
                  <a:moveTo>
                    <a:pt x="17" y="0"/>
                  </a:moveTo>
                  <a:lnTo>
                    <a:pt x="174" y="13"/>
                  </a:lnTo>
                  <a:lnTo>
                    <a:pt x="158" y="159"/>
                  </a:lnTo>
                  <a:lnTo>
                    <a:pt x="0" y="176"/>
                  </a:lnTo>
                  <a:lnTo>
                    <a:pt x="17" y="0"/>
                  </a:lnTo>
                  <a:lnTo>
                    <a:pt x="17" y="0"/>
                  </a:lnTo>
                  <a:close/>
                </a:path>
              </a:pathLst>
            </a:custGeom>
            <a:solidFill>
              <a:srgbClr val="000000"/>
            </a:solidFill>
            <a:ln w="9525">
              <a:noFill/>
              <a:round/>
            </a:ln>
          </p:spPr>
          <p:txBody>
            <a:bodyPr/>
            <a:lstStyle/>
            <a:p>
              <a:endParaRPr lang="en-US"/>
            </a:p>
          </p:txBody>
        </p:sp>
        <p:sp>
          <p:nvSpPr>
            <p:cNvPr id="473201" name="Freeform 113"/>
            <p:cNvSpPr/>
            <p:nvPr/>
          </p:nvSpPr>
          <p:spPr bwMode="auto">
            <a:xfrm>
              <a:off x="4499" y="2701"/>
              <a:ext cx="83" cy="91"/>
            </a:xfrm>
            <a:custGeom>
              <a:avLst/>
              <a:gdLst/>
              <a:ahLst/>
              <a:cxnLst>
                <a:cxn ang="0">
                  <a:pos x="164" y="175"/>
                </a:cxn>
                <a:cxn ang="0">
                  <a:pos x="5" y="180"/>
                </a:cxn>
                <a:cxn ang="0">
                  <a:pos x="0" y="33"/>
                </a:cxn>
                <a:cxn ang="0">
                  <a:pos x="155" y="0"/>
                </a:cxn>
                <a:cxn ang="0">
                  <a:pos x="164" y="175"/>
                </a:cxn>
                <a:cxn ang="0">
                  <a:pos x="164" y="175"/>
                </a:cxn>
              </a:cxnLst>
              <a:rect l="0" t="0" r="r" b="b"/>
              <a:pathLst>
                <a:path w="164" h="180">
                  <a:moveTo>
                    <a:pt x="164" y="175"/>
                  </a:moveTo>
                  <a:lnTo>
                    <a:pt x="5" y="180"/>
                  </a:lnTo>
                  <a:lnTo>
                    <a:pt x="0" y="33"/>
                  </a:lnTo>
                  <a:lnTo>
                    <a:pt x="155" y="0"/>
                  </a:lnTo>
                  <a:lnTo>
                    <a:pt x="164" y="175"/>
                  </a:lnTo>
                  <a:lnTo>
                    <a:pt x="164" y="175"/>
                  </a:lnTo>
                  <a:close/>
                </a:path>
              </a:pathLst>
            </a:custGeom>
            <a:solidFill>
              <a:srgbClr val="000000"/>
            </a:solidFill>
            <a:ln w="9525">
              <a:noFill/>
              <a:round/>
            </a:ln>
          </p:spPr>
          <p:txBody>
            <a:bodyPr/>
            <a:lstStyle/>
            <a:p>
              <a:endParaRPr lang="en-US"/>
            </a:p>
          </p:txBody>
        </p:sp>
        <p:sp>
          <p:nvSpPr>
            <p:cNvPr id="473202" name="Freeform 114"/>
            <p:cNvSpPr/>
            <p:nvPr/>
          </p:nvSpPr>
          <p:spPr bwMode="auto">
            <a:xfrm>
              <a:off x="5309" y="2837"/>
              <a:ext cx="118" cy="101"/>
            </a:xfrm>
            <a:custGeom>
              <a:avLst/>
              <a:gdLst/>
              <a:ahLst/>
              <a:cxnLst>
                <a:cxn ang="0">
                  <a:pos x="105" y="0"/>
                </a:cxn>
                <a:cxn ang="0">
                  <a:pos x="235" y="71"/>
                </a:cxn>
                <a:cxn ang="0">
                  <a:pos x="145" y="201"/>
                </a:cxn>
                <a:cxn ang="0">
                  <a:pos x="0" y="155"/>
                </a:cxn>
                <a:cxn ang="0">
                  <a:pos x="105" y="0"/>
                </a:cxn>
                <a:cxn ang="0">
                  <a:pos x="105" y="0"/>
                </a:cxn>
              </a:cxnLst>
              <a:rect l="0" t="0" r="r" b="b"/>
              <a:pathLst>
                <a:path w="235" h="201">
                  <a:moveTo>
                    <a:pt x="105" y="0"/>
                  </a:moveTo>
                  <a:lnTo>
                    <a:pt x="235" y="71"/>
                  </a:lnTo>
                  <a:lnTo>
                    <a:pt x="145" y="201"/>
                  </a:lnTo>
                  <a:lnTo>
                    <a:pt x="0" y="155"/>
                  </a:lnTo>
                  <a:lnTo>
                    <a:pt x="105" y="0"/>
                  </a:lnTo>
                  <a:lnTo>
                    <a:pt x="105" y="0"/>
                  </a:lnTo>
                  <a:close/>
                </a:path>
              </a:pathLst>
            </a:custGeom>
            <a:solidFill>
              <a:srgbClr val="000000"/>
            </a:solidFill>
            <a:ln w="9525">
              <a:noFill/>
              <a:round/>
            </a:ln>
          </p:spPr>
          <p:txBody>
            <a:bodyPr/>
            <a:lstStyle/>
            <a:p>
              <a:endParaRPr lang="en-US"/>
            </a:p>
          </p:txBody>
        </p:sp>
        <p:sp>
          <p:nvSpPr>
            <p:cNvPr id="473203" name="Freeform 115"/>
            <p:cNvSpPr/>
            <p:nvPr/>
          </p:nvSpPr>
          <p:spPr bwMode="auto">
            <a:xfrm>
              <a:off x="4522" y="2527"/>
              <a:ext cx="111" cy="97"/>
            </a:xfrm>
            <a:custGeom>
              <a:avLst/>
              <a:gdLst/>
              <a:ahLst/>
              <a:cxnLst>
                <a:cxn ang="0">
                  <a:pos x="140" y="194"/>
                </a:cxn>
                <a:cxn ang="0">
                  <a:pos x="0" y="136"/>
                </a:cxn>
                <a:cxn ang="0">
                  <a:pos x="72" y="0"/>
                </a:cxn>
                <a:cxn ang="0">
                  <a:pos x="224" y="28"/>
                </a:cxn>
                <a:cxn ang="0">
                  <a:pos x="140" y="194"/>
                </a:cxn>
                <a:cxn ang="0">
                  <a:pos x="140" y="194"/>
                </a:cxn>
              </a:cxnLst>
              <a:rect l="0" t="0" r="r" b="b"/>
              <a:pathLst>
                <a:path w="224" h="194">
                  <a:moveTo>
                    <a:pt x="140" y="194"/>
                  </a:moveTo>
                  <a:lnTo>
                    <a:pt x="0" y="136"/>
                  </a:lnTo>
                  <a:lnTo>
                    <a:pt x="72" y="0"/>
                  </a:lnTo>
                  <a:lnTo>
                    <a:pt x="224" y="28"/>
                  </a:lnTo>
                  <a:lnTo>
                    <a:pt x="140" y="194"/>
                  </a:lnTo>
                  <a:lnTo>
                    <a:pt x="140" y="194"/>
                  </a:lnTo>
                  <a:close/>
                </a:path>
              </a:pathLst>
            </a:custGeom>
            <a:solidFill>
              <a:srgbClr val="000000"/>
            </a:solidFill>
            <a:ln w="9525">
              <a:noFill/>
              <a:round/>
            </a:ln>
          </p:spPr>
          <p:txBody>
            <a:bodyPr/>
            <a:lstStyle/>
            <a:p>
              <a:endParaRPr lang="en-US"/>
            </a:p>
          </p:txBody>
        </p:sp>
        <p:sp>
          <p:nvSpPr>
            <p:cNvPr id="473204" name="Freeform 116"/>
            <p:cNvSpPr/>
            <p:nvPr/>
          </p:nvSpPr>
          <p:spPr bwMode="auto">
            <a:xfrm>
              <a:off x="5194" y="2953"/>
              <a:ext cx="124" cy="101"/>
            </a:xfrm>
            <a:custGeom>
              <a:avLst/>
              <a:gdLst/>
              <a:ahLst/>
              <a:cxnLst>
                <a:cxn ang="0">
                  <a:pos x="169" y="0"/>
                </a:cxn>
                <a:cxn ang="0">
                  <a:pos x="249" y="116"/>
                </a:cxn>
                <a:cxn ang="0">
                  <a:pos x="107" y="204"/>
                </a:cxn>
                <a:cxn ang="0">
                  <a:pos x="0" y="108"/>
                </a:cxn>
                <a:cxn ang="0">
                  <a:pos x="169" y="0"/>
                </a:cxn>
                <a:cxn ang="0">
                  <a:pos x="169" y="0"/>
                </a:cxn>
              </a:cxnLst>
              <a:rect l="0" t="0" r="r" b="b"/>
              <a:pathLst>
                <a:path w="249" h="204">
                  <a:moveTo>
                    <a:pt x="169" y="0"/>
                  </a:moveTo>
                  <a:lnTo>
                    <a:pt x="249" y="116"/>
                  </a:lnTo>
                  <a:lnTo>
                    <a:pt x="107" y="204"/>
                  </a:lnTo>
                  <a:lnTo>
                    <a:pt x="0" y="108"/>
                  </a:lnTo>
                  <a:lnTo>
                    <a:pt x="169" y="0"/>
                  </a:lnTo>
                  <a:lnTo>
                    <a:pt x="169" y="0"/>
                  </a:lnTo>
                  <a:close/>
                </a:path>
              </a:pathLst>
            </a:custGeom>
            <a:solidFill>
              <a:srgbClr val="000000"/>
            </a:solidFill>
            <a:ln w="9525">
              <a:noFill/>
              <a:round/>
            </a:ln>
          </p:spPr>
          <p:txBody>
            <a:bodyPr/>
            <a:lstStyle/>
            <a:p>
              <a:endParaRPr lang="en-US"/>
            </a:p>
          </p:txBody>
        </p:sp>
        <p:sp>
          <p:nvSpPr>
            <p:cNvPr id="473205" name="Freeform 117"/>
            <p:cNvSpPr/>
            <p:nvPr/>
          </p:nvSpPr>
          <p:spPr bwMode="auto">
            <a:xfrm>
              <a:off x="4652" y="2385"/>
              <a:ext cx="125" cy="103"/>
            </a:xfrm>
            <a:custGeom>
              <a:avLst/>
              <a:gdLst/>
              <a:ahLst/>
              <a:cxnLst>
                <a:cxn ang="0">
                  <a:pos x="98" y="206"/>
                </a:cxn>
                <a:cxn ang="0">
                  <a:pos x="0" y="101"/>
                </a:cxn>
                <a:cxn ang="0">
                  <a:pos x="131" y="0"/>
                </a:cxn>
                <a:cxn ang="0">
                  <a:pos x="251" y="82"/>
                </a:cxn>
                <a:cxn ang="0">
                  <a:pos x="98" y="206"/>
                </a:cxn>
                <a:cxn ang="0">
                  <a:pos x="98" y="206"/>
                </a:cxn>
              </a:cxnLst>
              <a:rect l="0" t="0" r="r" b="b"/>
              <a:pathLst>
                <a:path w="251" h="206">
                  <a:moveTo>
                    <a:pt x="98" y="206"/>
                  </a:moveTo>
                  <a:lnTo>
                    <a:pt x="0" y="101"/>
                  </a:lnTo>
                  <a:lnTo>
                    <a:pt x="131" y="0"/>
                  </a:lnTo>
                  <a:lnTo>
                    <a:pt x="251" y="82"/>
                  </a:lnTo>
                  <a:lnTo>
                    <a:pt x="98" y="206"/>
                  </a:lnTo>
                  <a:lnTo>
                    <a:pt x="98" y="206"/>
                  </a:lnTo>
                  <a:close/>
                </a:path>
              </a:pathLst>
            </a:custGeom>
            <a:solidFill>
              <a:srgbClr val="000000"/>
            </a:solidFill>
            <a:ln w="9525">
              <a:noFill/>
              <a:round/>
            </a:ln>
          </p:spPr>
          <p:txBody>
            <a:bodyPr/>
            <a:lstStyle/>
            <a:p>
              <a:endParaRPr lang="en-US"/>
            </a:p>
          </p:txBody>
        </p:sp>
        <p:sp>
          <p:nvSpPr>
            <p:cNvPr id="473206" name="Freeform 118"/>
            <p:cNvSpPr/>
            <p:nvPr/>
          </p:nvSpPr>
          <p:spPr bwMode="auto">
            <a:xfrm>
              <a:off x="4862" y="3060"/>
              <a:ext cx="105" cy="85"/>
            </a:xfrm>
            <a:custGeom>
              <a:avLst/>
              <a:gdLst/>
              <a:ahLst/>
              <a:cxnLst>
                <a:cxn ang="0">
                  <a:pos x="212" y="35"/>
                </a:cxn>
                <a:cxn ang="0">
                  <a:pos x="165" y="168"/>
                </a:cxn>
                <a:cxn ang="0">
                  <a:pos x="0" y="137"/>
                </a:cxn>
                <a:cxn ang="0">
                  <a:pos x="16" y="0"/>
                </a:cxn>
                <a:cxn ang="0">
                  <a:pos x="212" y="35"/>
                </a:cxn>
                <a:cxn ang="0">
                  <a:pos x="212" y="35"/>
                </a:cxn>
              </a:cxnLst>
              <a:rect l="0" t="0" r="r" b="b"/>
              <a:pathLst>
                <a:path w="212" h="168">
                  <a:moveTo>
                    <a:pt x="212" y="35"/>
                  </a:moveTo>
                  <a:lnTo>
                    <a:pt x="165" y="168"/>
                  </a:lnTo>
                  <a:lnTo>
                    <a:pt x="0" y="137"/>
                  </a:lnTo>
                  <a:lnTo>
                    <a:pt x="16" y="0"/>
                  </a:lnTo>
                  <a:lnTo>
                    <a:pt x="212" y="35"/>
                  </a:lnTo>
                  <a:lnTo>
                    <a:pt x="212" y="35"/>
                  </a:lnTo>
                  <a:close/>
                </a:path>
              </a:pathLst>
            </a:custGeom>
            <a:solidFill>
              <a:srgbClr val="000000"/>
            </a:solidFill>
            <a:ln w="9525">
              <a:noFill/>
              <a:round/>
            </a:ln>
          </p:spPr>
          <p:txBody>
            <a:bodyPr/>
            <a:lstStyle/>
            <a:p>
              <a:endParaRPr lang="en-US"/>
            </a:p>
          </p:txBody>
        </p:sp>
        <p:sp>
          <p:nvSpPr>
            <p:cNvPr id="473207" name="Freeform 119"/>
            <p:cNvSpPr/>
            <p:nvPr/>
          </p:nvSpPr>
          <p:spPr bwMode="auto">
            <a:xfrm>
              <a:off x="5037" y="2313"/>
              <a:ext cx="101" cy="74"/>
            </a:xfrm>
            <a:custGeom>
              <a:avLst/>
              <a:gdLst/>
              <a:ahLst/>
              <a:cxnLst>
                <a:cxn ang="0">
                  <a:pos x="0" y="137"/>
                </a:cxn>
                <a:cxn ang="0">
                  <a:pos x="28" y="0"/>
                </a:cxn>
                <a:cxn ang="0">
                  <a:pos x="196" y="13"/>
                </a:cxn>
                <a:cxn ang="0">
                  <a:pos x="200" y="149"/>
                </a:cxn>
                <a:cxn ang="0">
                  <a:pos x="0" y="137"/>
                </a:cxn>
                <a:cxn ang="0">
                  <a:pos x="0" y="137"/>
                </a:cxn>
              </a:cxnLst>
              <a:rect l="0" t="0" r="r" b="b"/>
              <a:pathLst>
                <a:path w="200" h="149">
                  <a:moveTo>
                    <a:pt x="0" y="137"/>
                  </a:moveTo>
                  <a:lnTo>
                    <a:pt x="28" y="0"/>
                  </a:lnTo>
                  <a:lnTo>
                    <a:pt x="196" y="13"/>
                  </a:lnTo>
                  <a:lnTo>
                    <a:pt x="200" y="149"/>
                  </a:lnTo>
                  <a:lnTo>
                    <a:pt x="0" y="137"/>
                  </a:lnTo>
                  <a:lnTo>
                    <a:pt x="0" y="137"/>
                  </a:lnTo>
                  <a:close/>
                </a:path>
              </a:pathLst>
            </a:custGeom>
            <a:solidFill>
              <a:srgbClr val="000000"/>
            </a:solidFill>
            <a:ln w="9525">
              <a:noFill/>
              <a:round/>
            </a:ln>
          </p:spPr>
          <p:txBody>
            <a:bodyPr/>
            <a:lstStyle/>
            <a:p>
              <a:endParaRPr lang="en-US"/>
            </a:p>
          </p:txBody>
        </p:sp>
        <p:sp>
          <p:nvSpPr>
            <p:cNvPr id="473208" name="Freeform 120"/>
            <p:cNvSpPr/>
            <p:nvPr/>
          </p:nvSpPr>
          <p:spPr bwMode="auto">
            <a:xfrm>
              <a:off x="4845" y="2315"/>
              <a:ext cx="115" cy="80"/>
            </a:xfrm>
            <a:custGeom>
              <a:avLst/>
              <a:gdLst/>
              <a:ahLst/>
              <a:cxnLst>
                <a:cxn ang="0">
                  <a:pos x="17" y="159"/>
                </a:cxn>
                <a:cxn ang="0">
                  <a:pos x="0" y="39"/>
                </a:cxn>
                <a:cxn ang="0">
                  <a:pos x="183" y="0"/>
                </a:cxn>
                <a:cxn ang="0">
                  <a:pos x="229" y="132"/>
                </a:cxn>
                <a:cxn ang="0">
                  <a:pos x="17" y="159"/>
                </a:cxn>
                <a:cxn ang="0">
                  <a:pos x="17" y="159"/>
                </a:cxn>
              </a:cxnLst>
              <a:rect l="0" t="0" r="r" b="b"/>
              <a:pathLst>
                <a:path w="229" h="159">
                  <a:moveTo>
                    <a:pt x="17" y="159"/>
                  </a:moveTo>
                  <a:lnTo>
                    <a:pt x="0" y="39"/>
                  </a:lnTo>
                  <a:lnTo>
                    <a:pt x="183" y="0"/>
                  </a:lnTo>
                  <a:lnTo>
                    <a:pt x="229" y="132"/>
                  </a:lnTo>
                  <a:lnTo>
                    <a:pt x="17" y="159"/>
                  </a:lnTo>
                  <a:lnTo>
                    <a:pt x="17" y="159"/>
                  </a:lnTo>
                  <a:close/>
                </a:path>
              </a:pathLst>
            </a:custGeom>
            <a:solidFill>
              <a:srgbClr val="000000"/>
            </a:solidFill>
            <a:ln w="9525">
              <a:noFill/>
              <a:round/>
            </a:ln>
          </p:spPr>
          <p:txBody>
            <a:bodyPr/>
            <a:lstStyle/>
            <a:p>
              <a:endParaRPr lang="en-US"/>
            </a:p>
          </p:txBody>
        </p:sp>
        <p:sp>
          <p:nvSpPr>
            <p:cNvPr id="473209" name="Freeform 121"/>
            <p:cNvSpPr/>
            <p:nvPr/>
          </p:nvSpPr>
          <p:spPr bwMode="auto">
            <a:xfrm>
              <a:off x="5043" y="3038"/>
              <a:ext cx="110" cy="84"/>
            </a:xfrm>
            <a:custGeom>
              <a:avLst/>
              <a:gdLst/>
              <a:ahLst/>
              <a:cxnLst>
                <a:cxn ang="0">
                  <a:pos x="0" y="63"/>
                </a:cxn>
                <a:cxn ang="0">
                  <a:pos x="76" y="170"/>
                </a:cxn>
                <a:cxn ang="0">
                  <a:pos x="219" y="133"/>
                </a:cxn>
                <a:cxn ang="0">
                  <a:pos x="200" y="0"/>
                </a:cxn>
                <a:cxn ang="0">
                  <a:pos x="0" y="63"/>
                </a:cxn>
                <a:cxn ang="0">
                  <a:pos x="0" y="63"/>
                </a:cxn>
              </a:cxnLst>
              <a:rect l="0" t="0" r="r" b="b"/>
              <a:pathLst>
                <a:path w="219" h="170">
                  <a:moveTo>
                    <a:pt x="0" y="63"/>
                  </a:moveTo>
                  <a:lnTo>
                    <a:pt x="76" y="170"/>
                  </a:lnTo>
                  <a:lnTo>
                    <a:pt x="219" y="133"/>
                  </a:lnTo>
                  <a:lnTo>
                    <a:pt x="200" y="0"/>
                  </a:lnTo>
                  <a:lnTo>
                    <a:pt x="0" y="63"/>
                  </a:lnTo>
                  <a:lnTo>
                    <a:pt x="0" y="63"/>
                  </a:lnTo>
                  <a:close/>
                </a:path>
              </a:pathLst>
            </a:custGeom>
            <a:solidFill>
              <a:srgbClr val="000000"/>
            </a:solidFill>
            <a:ln w="9525">
              <a:noFill/>
              <a:round/>
            </a:ln>
          </p:spPr>
          <p:txBody>
            <a:bodyPr/>
            <a:lstStyle/>
            <a:p>
              <a:endParaRPr lang="en-US"/>
            </a:p>
          </p:txBody>
        </p:sp>
        <p:sp>
          <p:nvSpPr>
            <p:cNvPr id="473210" name="Freeform 122"/>
            <p:cNvSpPr/>
            <p:nvPr/>
          </p:nvSpPr>
          <p:spPr bwMode="auto">
            <a:xfrm>
              <a:off x="4740" y="2518"/>
              <a:ext cx="453" cy="393"/>
            </a:xfrm>
            <a:custGeom>
              <a:avLst/>
              <a:gdLst/>
              <a:ahLst/>
              <a:cxnLst>
                <a:cxn ang="0">
                  <a:pos x="657" y="735"/>
                </a:cxn>
                <a:cxn ang="0">
                  <a:pos x="557" y="771"/>
                </a:cxn>
                <a:cxn ang="0">
                  <a:pos x="454" y="786"/>
                </a:cxn>
                <a:cxn ang="0">
                  <a:pos x="349" y="782"/>
                </a:cxn>
                <a:cxn ang="0">
                  <a:pos x="250" y="755"/>
                </a:cxn>
                <a:cxn ang="0">
                  <a:pos x="161" y="709"/>
                </a:cxn>
                <a:cxn ang="0">
                  <a:pos x="90" y="647"/>
                </a:cxn>
                <a:cxn ang="0">
                  <a:pos x="38" y="569"/>
                </a:cxn>
                <a:cxn ang="0">
                  <a:pos x="7" y="484"/>
                </a:cxn>
                <a:cxn ang="0">
                  <a:pos x="0" y="394"/>
                </a:cxn>
                <a:cxn ang="0">
                  <a:pos x="19" y="302"/>
                </a:cxn>
                <a:cxn ang="0">
                  <a:pos x="60" y="217"/>
                </a:cxn>
                <a:cxn ang="0">
                  <a:pos x="124" y="140"/>
                </a:cxn>
                <a:cxn ang="0">
                  <a:pos x="203" y="77"/>
                </a:cxn>
                <a:cxn ang="0">
                  <a:pos x="298" y="32"/>
                </a:cxn>
                <a:cxn ang="0">
                  <a:pos x="400" y="6"/>
                </a:cxn>
                <a:cxn ang="0">
                  <a:pos x="505" y="0"/>
                </a:cxn>
                <a:cxn ang="0">
                  <a:pos x="607" y="16"/>
                </a:cxn>
                <a:cxn ang="0">
                  <a:pos x="702" y="53"/>
                </a:cxn>
                <a:cxn ang="0">
                  <a:pos x="782" y="108"/>
                </a:cxn>
                <a:cxn ang="0">
                  <a:pos x="846" y="178"/>
                </a:cxn>
                <a:cxn ang="0">
                  <a:pos x="886" y="259"/>
                </a:cxn>
                <a:cxn ang="0">
                  <a:pos x="905" y="348"/>
                </a:cxn>
                <a:cxn ang="0">
                  <a:pos x="900" y="439"/>
                </a:cxn>
                <a:cxn ang="0">
                  <a:pos x="870" y="528"/>
                </a:cxn>
                <a:cxn ang="0">
                  <a:pos x="816" y="609"/>
                </a:cxn>
                <a:cxn ang="0">
                  <a:pos x="745" y="679"/>
                </a:cxn>
                <a:cxn ang="0">
                  <a:pos x="657" y="735"/>
                </a:cxn>
                <a:cxn ang="0">
                  <a:pos x="657" y="735"/>
                </a:cxn>
              </a:cxnLst>
              <a:rect l="0" t="0" r="r" b="b"/>
              <a:pathLst>
                <a:path w="905" h="786">
                  <a:moveTo>
                    <a:pt x="657" y="735"/>
                  </a:moveTo>
                  <a:lnTo>
                    <a:pt x="557" y="771"/>
                  </a:lnTo>
                  <a:lnTo>
                    <a:pt x="454" y="786"/>
                  </a:lnTo>
                  <a:lnTo>
                    <a:pt x="349" y="782"/>
                  </a:lnTo>
                  <a:lnTo>
                    <a:pt x="250" y="755"/>
                  </a:lnTo>
                  <a:lnTo>
                    <a:pt x="161" y="709"/>
                  </a:lnTo>
                  <a:lnTo>
                    <a:pt x="90" y="647"/>
                  </a:lnTo>
                  <a:lnTo>
                    <a:pt x="38" y="569"/>
                  </a:lnTo>
                  <a:lnTo>
                    <a:pt x="7" y="484"/>
                  </a:lnTo>
                  <a:lnTo>
                    <a:pt x="0" y="394"/>
                  </a:lnTo>
                  <a:lnTo>
                    <a:pt x="19" y="302"/>
                  </a:lnTo>
                  <a:lnTo>
                    <a:pt x="60" y="217"/>
                  </a:lnTo>
                  <a:lnTo>
                    <a:pt x="124" y="140"/>
                  </a:lnTo>
                  <a:lnTo>
                    <a:pt x="203" y="77"/>
                  </a:lnTo>
                  <a:lnTo>
                    <a:pt x="298" y="32"/>
                  </a:lnTo>
                  <a:lnTo>
                    <a:pt x="400" y="6"/>
                  </a:lnTo>
                  <a:lnTo>
                    <a:pt x="505" y="0"/>
                  </a:lnTo>
                  <a:lnTo>
                    <a:pt x="607" y="16"/>
                  </a:lnTo>
                  <a:lnTo>
                    <a:pt x="702" y="53"/>
                  </a:lnTo>
                  <a:lnTo>
                    <a:pt x="782" y="108"/>
                  </a:lnTo>
                  <a:lnTo>
                    <a:pt x="846" y="178"/>
                  </a:lnTo>
                  <a:lnTo>
                    <a:pt x="886" y="259"/>
                  </a:lnTo>
                  <a:lnTo>
                    <a:pt x="905" y="348"/>
                  </a:lnTo>
                  <a:lnTo>
                    <a:pt x="900" y="439"/>
                  </a:lnTo>
                  <a:lnTo>
                    <a:pt x="870" y="528"/>
                  </a:lnTo>
                  <a:lnTo>
                    <a:pt x="816" y="609"/>
                  </a:lnTo>
                  <a:lnTo>
                    <a:pt x="745" y="679"/>
                  </a:lnTo>
                  <a:lnTo>
                    <a:pt x="657" y="735"/>
                  </a:lnTo>
                  <a:lnTo>
                    <a:pt x="657" y="735"/>
                  </a:lnTo>
                  <a:close/>
                </a:path>
              </a:pathLst>
            </a:custGeom>
            <a:solidFill>
              <a:srgbClr val="000000"/>
            </a:solidFill>
            <a:ln w="9525">
              <a:noFill/>
              <a:round/>
            </a:ln>
          </p:spPr>
          <p:txBody>
            <a:bodyPr/>
            <a:lstStyle/>
            <a:p>
              <a:endParaRPr lang="en-US"/>
            </a:p>
          </p:txBody>
        </p:sp>
        <p:sp>
          <p:nvSpPr>
            <p:cNvPr id="473211" name="Freeform 123"/>
            <p:cNvSpPr/>
            <p:nvPr/>
          </p:nvSpPr>
          <p:spPr bwMode="auto">
            <a:xfrm>
              <a:off x="4473" y="2881"/>
              <a:ext cx="87" cy="96"/>
            </a:xfrm>
            <a:custGeom>
              <a:avLst/>
              <a:gdLst/>
              <a:ahLst/>
              <a:cxnLst>
                <a:cxn ang="0">
                  <a:pos x="0" y="136"/>
                </a:cxn>
                <a:cxn ang="0">
                  <a:pos x="132" y="193"/>
                </a:cxn>
                <a:cxn ang="0">
                  <a:pos x="174" y="156"/>
                </a:cxn>
                <a:cxn ang="0">
                  <a:pos x="66" y="0"/>
                </a:cxn>
                <a:cxn ang="0">
                  <a:pos x="94" y="120"/>
                </a:cxn>
                <a:cxn ang="0">
                  <a:pos x="0" y="136"/>
                </a:cxn>
                <a:cxn ang="0">
                  <a:pos x="0" y="136"/>
                </a:cxn>
              </a:cxnLst>
              <a:rect l="0" t="0" r="r" b="b"/>
              <a:pathLst>
                <a:path w="174" h="193">
                  <a:moveTo>
                    <a:pt x="0" y="136"/>
                  </a:moveTo>
                  <a:lnTo>
                    <a:pt x="132" y="193"/>
                  </a:lnTo>
                  <a:lnTo>
                    <a:pt x="174" y="156"/>
                  </a:lnTo>
                  <a:lnTo>
                    <a:pt x="66" y="0"/>
                  </a:lnTo>
                  <a:lnTo>
                    <a:pt x="94" y="120"/>
                  </a:lnTo>
                  <a:lnTo>
                    <a:pt x="0" y="136"/>
                  </a:lnTo>
                  <a:lnTo>
                    <a:pt x="0" y="136"/>
                  </a:lnTo>
                  <a:close/>
                </a:path>
              </a:pathLst>
            </a:custGeom>
            <a:solidFill>
              <a:srgbClr val="000000"/>
            </a:solidFill>
            <a:ln w="9525">
              <a:noFill/>
              <a:round/>
            </a:ln>
          </p:spPr>
          <p:txBody>
            <a:bodyPr/>
            <a:lstStyle/>
            <a:p>
              <a:endParaRPr lang="en-US"/>
            </a:p>
          </p:txBody>
        </p:sp>
        <p:sp>
          <p:nvSpPr>
            <p:cNvPr id="473212" name="Freeform 124"/>
            <p:cNvSpPr/>
            <p:nvPr/>
          </p:nvSpPr>
          <p:spPr bwMode="auto">
            <a:xfrm>
              <a:off x="4661" y="3075"/>
              <a:ext cx="71" cy="41"/>
            </a:xfrm>
            <a:custGeom>
              <a:avLst/>
              <a:gdLst/>
              <a:ahLst/>
              <a:cxnLst>
                <a:cxn ang="0">
                  <a:pos x="0" y="0"/>
                </a:cxn>
                <a:cxn ang="0">
                  <a:pos x="143" y="58"/>
                </a:cxn>
                <a:cxn ang="0">
                  <a:pos x="58" y="82"/>
                </a:cxn>
                <a:cxn ang="0">
                  <a:pos x="0" y="0"/>
                </a:cxn>
                <a:cxn ang="0">
                  <a:pos x="0" y="0"/>
                </a:cxn>
              </a:cxnLst>
              <a:rect l="0" t="0" r="r" b="b"/>
              <a:pathLst>
                <a:path w="143" h="82">
                  <a:moveTo>
                    <a:pt x="0" y="0"/>
                  </a:moveTo>
                  <a:lnTo>
                    <a:pt x="143" y="58"/>
                  </a:lnTo>
                  <a:lnTo>
                    <a:pt x="58" y="82"/>
                  </a:lnTo>
                  <a:lnTo>
                    <a:pt x="0" y="0"/>
                  </a:lnTo>
                  <a:lnTo>
                    <a:pt x="0" y="0"/>
                  </a:lnTo>
                  <a:close/>
                </a:path>
              </a:pathLst>
            </a:custGeom>
            <a:solidFill>
              <a:srgbClr val="000000"/>
            </a:solidFill>
            <a:ln w="9525">
              <a:noFill/>
              <a:round/>
            </a:ln>
          </p:spPr>
          <p:txBody>
            <a:bodyPr/>
            <a:lstStyle/>
            <a:p>
              <a:endParaRPr lang="en-US"/>
            </a:p>
          </p:txBody>
        </p:sp>
        <p:sp>
          <p:nvSpPr>
            <p:cNvPr id="473213" name="Freeform 125"/>
            <p:cNvSpPr/>
            <p:nvPr/>
          </p:nvSpPr>
          <p:spPr bwMode="auto">
            <a:xfrm>
              <a:off x="4771" y="3064"/>
              <a:ext cx="79" cy="69"/>
            </a:xfrm>
            <a:custGeom>
              <a:avLst/>
              <a:gdLst/>
              <a:ahLst/>
              <a:cxnLst>
                <a:cxn ang="0">
                  <a:pos x="40" y="0"/>
                </a:cxn>
                <a:cxn ang="0">
                  <a:pos x="0" y="62"/>
                </a:cxn>
                <a:cxn ang="0">
                  <a:pos x="111" y="67"/>
                </a:cxn>
                <a:cxn ang="0">
                  <a:pos x="126" y="137"/>
                </a:cxn>
                <a:cxn ang="0">
                  <a:pos x="158" y="30"/>
                </a:cxn>
                <a:cxn ang="0">
                  <a:pos x="40" y="0"/>
                </a:cxn>
                <a:cxn ang="0">
                  <a:pos x="40" y="0"/>
                </a:cxn>
              </a:cxnLst>
              <a:rect l="0" t="0" r="r" b="b"/>
              <a:pathLst>
                <a:path w="158" h="137">
                  <a:moveTo>
                    <a:pt x="40" y="0"/>
                  </a:moveTo>
                  <a:lnTo>
                    <a:pt x="0" y="62"/>
                  </a:lnTo>
                  <a:lnTo>
                    <a:pt x="111" y="67"/>
                  </a:lnTo>
                  <a:lnTo>
                    <a:pt x="126" y="137"/>
                  </a:lnTo>
                  <a:lnTo>
                    <a:pt x="158" y="30"/>
                  </a:lnTo>
                  <a:lnTo>
                    <a:pt x="40" y="0"/>
                  </a:lnTo>
                  <a:lnTo>
                    <a:pt x="40" y="0"/>
                  </a:lnTo>
                  <a:close/>
                </a:path>
              </a:pathLst>
            </a:custGeom>
            <a:solidFill>
              <a:srgbClr val="000000"/>
            </a:solidFill>
            <a:ln w="9525">
              <a:noFill/>
              <a:round/>
            </a:ln>
          </p:spPr>
          <p:txBody>
            <a:bodyPr/>
            <a:lstStyle/>
            <a:p>
              <a:endParaRPr lang="en-US"/>
            </a:p>
          </p:txBody>
        </p:sp>
        <p:sp>
          <p:nvSpPr>
            <p:cNvPr id="473214" name="Freeform 126"/>
            <p:cNvSpPr/>
            <p:nvPr/>
          </p:nvSpPr>
          <p:spPr bwMode="auto">
            <a:xfrm>
              <a:off x="4752" y="3197"/>
              <a:ext cx="60" cy="95"/>
            </a:xfrm>
            <a:custGeom>
              <a:avLst/>
              <a:gdLst/>
              <a:ahLst/>
              <a:cxnLst>
                <a:cxn ang="0">
                  <a:pos x="0" y="64"/>
                </a:cxn>
                <a:cxn ang="0">
                  <a:pos x="120" y="0"/>
                </a:cxn>
                <a:cxn ang="0">
                  <a:pos x="70" y="97"/>
                </a:cxn>
                <a:cxn ang="0">
                  <a:pos x="120" y="189"/>
                </a:cxn>
                <a:cxn ang="0">
                  <a:pos x="13" y="177"/>
                </a:cxn>
                <a:cxn ang="0">
                  <a:pos x="0" y="64"/>
                </a:cxn>
                <a:cxn ang="0">
                  <a:pos x="0" y="64"/>
                </a:cxn>
              </a:cxnLst>
              <a:rect l="0" t="0" r="r" b="b"/>
              <a:pathLst>
                <a:path w="120" h="189">
                  <a:moveTo>
                    <a:pt x="0" y="64"/>
                  </a:moveTo>
                  <a:lnTo>
                    <a:pt x="120" y="0"/>
                  </a:lnTo>
                  <a:lnTo>
                    <a:pt x="70" y="97"/>
                  </a:lnTo>
                  <a:lnTo>
                    <a:pt x="120" y="189"/>
                  </a:lnTo>
                  <a:lnTo>
                    <a:pt x="13" y="177"/>
                  </a:lnTo>
                  <a:lnTo>
                    <a:pt x="0" y="64"/>
                  </a:lnTo>
                  <a:lnTo>
                    <a:pt x="0" y="64"/>
                  </a:lnTo>
                  <a:close/>
                </a:path>
              </a:pathLst>
            </a:custGeom>
            <a:solidFill>
              <a:srgbClr val="000000"/>
            </a:solidFill>
            <a:ln w="9525">
              <a:noFill/>
              <a:round/>
            </a:ln>
          </p:spPr>
          <p:txBody>
            <a:bodyPr/>
            <a:lstStyle/>
            <a:p>
              <a:endParaRPr lang="en-US"/>
            </a:p>
          </p:txBody>
        </p:sp>
        <p:sp>
          <p:nvSpPr>
            <p:cNvPr id="473215" name="Freeform 127"/>
            <p:cNvSpPr/>
            <p:nvPr/>
          </p:nvSpPr>
          <p:spPr bwMode="auto">
            <a:xfrm>
              <a:off x="4726" y="3411"/>
              <a:ext cx="74" cy="87"/>
            </a:xfrm>
            <a:custGeom>
              <a:avLst/>
              <a:gdLst/>
              <a:ahLst/>
              <a:cxnLst>
                <a:cxn ang="0">
                  <a:pos x="35" y="7"/>
                </a:cxn>
                <a:cxn ang="0">
                  <a:pos x="0" y="120"/>
                </a:cxn>
                <a:cxn ang="0">
                  <a:pos x="91" y="174"/>
                </a:cxn>
                <a:cxn ang="0">
                  <a:pos x="82" y="88"/>
                </a:cxn>
                <a:cxn ang="0">
                  <a:pos x="146" y="0"/>
                </a:cxn>
                <a:cxn ang="0">
                  <a:pos x="35" y="7"/>
                </a:cxn>
                <a:cxn ang="0">
                  <a:pos x="35" y="7"/>
                </a:cxn>
              </a:cxnLst>
              <a:rect l="0" t="0" r="r" b="b"/>
              <a:pathLst>
                <a:path w="146" h="174">
                  <a:moveTo>
                    <a:pt x="35" y="7"/>
                  </a:moveTo>
                  <a:lnTo>
                    <a:pt x="0" y="120"/>
                  </a:lnTo>
                  <a:lnTo>
                    <a:pt x="91" y="174"/>
                  </a:lnTo>
                  <a:lnTo>
                    <a:pt x="82" y="88"/>
                  </a:lnTo>
                  <a:lnTo>
                    <a:pt x="146" y="0"/>
                  </a:lnTo>
                  <a:lnTo>
                    <a:pt x="35" y="7"/>
                  </a:lnTo>
                  <a:lnTo>
                    <a:pt x="35" y="7"/>
                  </a:lnTo>
                  <a:close/>
                </a:path>
              </a:pathLst>
            </a:custGeom>
            <a:solidFill>
              <a:srgbClr val="000000"/>
            </a:solidFill>
            <a:ln w="9525">
              <a:noFill/>
              <a:round/>
            </a:ln>
          </p:spPr>
          <p:txBody>
            <a:bodyPr/>
            <a:lstStyle/>
            <a:p>
              <a:endParaRPr lang="en-US"/>
            </a:p>
          </p:txBody>
        </p:sp>
        <p:sp>
          <p:nvSpPr>
            <p:cNvPr id="473216" name="Freeform 128"/>
            <p:cNvSpPr/>
            <p:nvPr/>
          </p:nvSpPr>
          <p:spPr bwMode="auto">
            <a:xfrm>
              <a:off x="4629" y="3593"/>
              <a:ext cx="71" cy="44"/>
            </a:xfrm>
            <a:custGeom>
              <a:avLst/>
              <a:gdLst/>
              <a:ahLst/>
              <a:cxnLst>
                <a:cxn ang="0">
                  <a:pos x="0" y="44"/>
                </a:cxn>
                <a:cxn ang="0">
                  <a:pos x="37" y="0"/>
                </a:cxn>
                <a:cxn ang="0">
                  <a:pos x="141" y="33"/>
                </a:cxn>
                <a:cxn ang="0">
                  <a:pos x="29" y="87"/>
                </a:cxn>
                <a:cxn ang="0">
                  <a:pos x="0" y="44"/>
                </a:cxn>
                <a:cxn ang="0">
                  <a:pos x="0" y="44"/>
                </a:cxn>
              </a:cxnLst>
              <a:rect l="0" t="0" r="r" b="b"/>
              <a:pathLst>
                <a:path w="141" h="87">
                  <a:moveTo>
                    <a:pt x="0" y="44"/>
                  </a:moveTo>
                  <a:lnTo>
                    <a:pt x="37" y="0"/>
                  </a:lnTo>
                  <a:lnTo>
                    <a:pt x="141" y="33"/>
                  </a:lnTo>
                  <a:lnTo>
                    <a:pt x="29" y="87"/>
                  </a:lnTo>
                  <a:lnTo>
                    <a:pt x="0" y="44"/>
                  </a:lnTo>
                  <a:lnTo>
                    <a:pt x="0" y="44"/>
                  </a:lnTo>
                  <a:close/>
                </a:path>
              </a:pathLst>
            </a:custGeom>
            <a:solidFill>
              <a:srgbClr val="000000"/>
            </a:solidFill>
            <a:ln w="9525">
              <a:noFill/>
              <a:round/>
            </a:ln>
          </p:spPr>
          <p:txBody>
            <a:bodyPr/>
            <a:lstStyle/>
            <a:p>
              <a:endParaRPr lang="en-US"/>
            </a:p>
          </p:txBody>
        </p:sp>
        <p:sp>
          <p:nvSpPr>
            <p:cNvPr id="473217" name="Freeform 129"/>
            <p:cNvSpPr/>
            <p:nvPr/>
          </p:nvSpPr>
          <p:spPr bwMode="auto">
            <a:xfrm>
              <a:off x="4253" y="2883"/>
              <a:ext cx="74" cy="40"/>
            </a:xfrm>
            <a:custGeom>
              <a:avLst/>
              <a:gdLst/>
              <a:ahLst/>
              <a:cxnLst>
                <a:cxn ang="0">
                  <a:pos x="0" y="73"/>
                </a:cxn>
                <a:cxn ang="0">
                  <a:pos x="134" y="80"/>
                </a:cxn>
                <a:cxn ang="0">
                  <a:pos x="148" y="0"/>
                </a:cxn>
                <a:cxn ang="0">
                  <a:pos x="0" y="73"/>
                </a:cxn>
                <a:cxn ang="0">
                  <a:pos x="0" y="73"/>
                </a:cxn>
              </a:cxnLst>
              <a:rect l="0" t="0" r="r" b="b"/>
              <a:pathLst>
                <a:path w="148" h="80">
                  <a:moveTo>
                    <a:pt x="0" y="73"/>
                  </a:moveTo>
                  <a:lnTo>
                    <a:pt x="134" y="80"/>
                  </a:lnTo>
                  <a:lnTo>
                    <a:pt x="148" y="0"/>
                  </a:lnTo>
                  <a:lnTo>
                    <a:pt x="0" y="73"/>
                  </a:lnTo>
                  <a:lnTo>
                    <a:pt x="0" y="73"/>
                  </a:lnTo>
                  <a:close/>
                </a:path>
              </a:pathLst>
            </a:custGeom>
            <a:solidFill>
              <a:srgbClr val="000000"/>
            </a:solidFill>
            <a:ln w="9525">
              <a:noFill/>
              <a:round/>
            </a:ln>
          </p:spPr>
          <p:txBody>
            <a:bodyPr/>
            <a:lstStyle/>
            <a:p>
              <a:endParaRPr lang="en-US"/>
            </a:p>
          </p:txBody>
        </p:sp>
        <p:sp>
          <p:nvSpPr>
            <p:cNvPr id="473218" name="Freeform 130"/>
            <p:cNvSpPr/>
            <p:nvPr/>
          </p:nvSpPr>
          <p:spPr bwMode="auto">
            <a:xfrm>
              <a:off x="4500" y="2810"/>
              <a:ext cx="62" cy="55"/>
            </a:xfrm>
            <a:custGeom>
              <a:avLst/>
              <a:gdLst/>
              <a:ahLst/>
              <a:cxnLst>
                <a:cxn ang="0">
                  <a:pos x="0" y="0"/>
                </a:cxn>
                <a:cxn ang="0">
                  <a:pos x="102" y="2"/>
                </a:cxn>
                <a:cxn ang="0">
                  <a:pos x="124" y="71"/>
                </a:cxn>
                <a:cxn ang="0">
                  <a:pos x="57" y="110"/>
                </a:cxn>
                <a:cxn ang="0">
                  <a:pos x="53" y="36"/>
                </a:cxn>
                <a:cxn ang="0">
                  <a:pos x="0" y="0"/>
                </a:cxn>
                <a:cxn ang="0">
                  <a:pos x="0" y="0"/>
                </a:cxn>
              </a:cxnLst>
              <a:rect l="0" t="0" r="r" b="b"/>
              <a:pathLst>
                <a:path w="124" h="110">
                  <a:moveTo>
                    <a:pt x="0" y="0"/>
                  </a:moveTo>
                  <a:lnTo>
                    <a:pt x="102" y="2"/>
                  </a:lnTo>
                  <a:lnTo>
                    <a:pt x="124" y="71"/>
                  </a:lnTo>
                  <a:lnTo>
                    <a:pt x="57" y="110"/>
                  </a:lnTo>
                  <a:lnTo>
                    <a:pt x="53" y="36"/>
                  </a:lnTo>
                  <a:lnTo>
                    <a:pt x="0" y="0"/>
                  </a:lnTo>
                  <a:lnTo>
                    <a:pt x="0" y="0"/>
                  </a:lnTo>
                  <a:close/>
                </a:path>
              </a:pathLst>
            </a:custGeom>
            <a:solidFill>
              <a:srgbClr val="000000"/>
            </a:solidFill>
            <a:ln w="9525">
              <a:noFill/>
              <a:round/>
            </a:ln>
          </p:spPr>
          <p:txBody>
            <a:bodyPr/>
            <a:lstStyle/>
            <a:p>
              <a:endParaRPr lang="en-US"/>
            </a:p>
          </p:txBody>
        </p:sp>
        <p:sp>
          <p:nvSpPr>
            <p:cNvPr id="473219" name="Freeform 131"/>
            <p:cNvSpPr/>
            <p:nvPr/>
          </p:nvSpPr>
          <p:spPr bwMode="auto">
            <a:xfrm>
              <a:off x="4496" y="2635"/>
              <a:ext cx="63" cy="64"/>
            </a:xfrm>
            <a:custGeom>
              <a:avLst/>
              <a:gdLst/>
              <a:ahLst/>
              <a:cxnLst>
                <a:cxn ang="0">
                  <a:pos x="0" y="126"/>
                </a:cxn>
                <a:cxn ang="0">
                  <a:pos x="105" y="89"/>
                </a:cxn>
                <a:cxn ang="0">
                  <a:pos x="127" y="0"/>
                </a:cxn>
                <a:cxn ang="0">
                  <a:pos x="0" y="126"/>
                </a:cxn>
                <a:cxn ang="0">
                  <a:pos x="0" y="126"/>
                </a:cxn>
              </a:cxnLst>
              <a:rect l="0" t="0" r="r" b="b"/>
              <a:pathLst>
                <a:path w="127" h="126">
                  <a:moveTo>
                    <a:pt x="0" y="126"/>
                  </a:moveTo>
                  <a:lnTo>
                    <a:pt x="105" y="89"/>
                  </a:lnTo>
                  <a:lnTo>
                    <a:pt x="127" y="0"/>
                  </a:lnTo>
                  <a:lnTo>
                    <a:pt x="0" y="126"/>
                  </a:lnTo>
                  <a:lnTo>
                    <a:pt x="0" y="126"/>
                  </a:lnTo>
                  <a:close/>
                </a:path>
              </a:pathLst>
            </a:custGeom>
            <a:solidFill>
              <a:srgbClr val="000000"/>
            </a:solidFill>
            <a:ln w="9525">
              <a:noFill/>
              <a:round/>
            </a:ln>
          </p:spPr>
          <p:txBody>
            <a:bodyPr/>
            <a:lstStyle/>
            <a:p>
              <a:endParaRPr lang="en-US"/>
            </a:p>
          </p:txBody>
        </p:sp>
        <p:sp>
          <p:nvSpPr>
            <p:cNvPr id="473220" name="Freeform 132"/>
            <p:cNvSpPr/>
            <p:nvPr/>
          </p:nvSpPr>
          <p:spPr bwMode="auto">
            <a:xfrm>
              <a:off x="4960" y="3082"/>
              <a:ext cx="99" cy="59"/>
            </a:xfrm>
            <a:custGeom>
              <a:avLst/>
              <a:gdLst/>
              <a:ahLst/>
              <a:cxnLst>
                <a:cxn ang="0">
                  <a:pos x="35" y="30"/>
                </a:cxn>
                <a:cxn ang="0">
                  <a:pos x="0" y="117"/>
                </a:cxn>
                <a:cxn ang="0">
                  <a:pos x="94" y="53"/>
                </a:cxn>
                <a:cxn ang="0">
                  <a:pos x="198" y="92"/>
                </a:cxn>
                <a:cxn ang="0">
                  <a:pos x="136" y="0"/>
                </a:cxn>
                <a:cxn ang="0">
                  <a:pos x="35" y="30"/>
                </a:cxn>
                <a:cxn ang="0">
                  <a:pos x="35" y="30"/>
                </a:cxn>
              </a:cxnLst>
              <a:rect l="0" t="0" r="r" b="b"/>
              <a:pathLst>
                <a:path w="198" h="117">
                  <a:moveTo>
                    <a:pt x="35" y="30"/>
                  </a:moveTo>
                  <a:lnTo>
                    <a:pt x="0" y="117"/>
                  </a:lnTo>
                  <a:lnTo>
                    <a:pt x="94" y="53"/>
                  </a:lnTo>
                  <a:lnTo>
                    <a:pt x="198" y="92"/>
                  </a:lnTo>
                  <a:lnTo>
                    <a:pt x="136" y="0"/>
                  </a:lnTo>
                  <a:lnTo>
                    <a:pt x="35" y="30"/>
                  </a:lnTo>
                  <a:lnTo>
                    <a:pt x="35" y="30"/>
                  </a:lnTo>
                  <a:close/>
                </a:path>
              </a:pathLst>
            </a:custGeom>
            <a:solidFill>
              <a:srgbClr val="000000"/>
            </a:solidFill>
            <a:ln w="9525">
              <a:noFill/>
              <a:round/>
            </a:ln>
          </p:spPr>
          <p:txBody>
            <a:bodyPr/>
            <a:lstStyle/>
            <a:p>
              <a:endParaRPr lang="en-US"/>
            </a:p>
          </p:txBody>
        </p:sp>
        <p:sp>
          <p:nvSpPr>
            <p:cNvPr id="473221" name="Freeform 133"/>
            <p:cNvSpPr/>
            <p:nvPr/>
          </p:nvSpPr>
          <p:spPr bwMode="auto">
            <a:xfrm>
              <a:off x="4477" y="3699"/>
              <a:ext cx="72" cy="66"/>
            </a:xfrm>
            <a:custGeom>
              <a:avLst/>
              <a:gdLst/>
              <a:ahLst/>
              <a:cxnLst>
                <a:cxn ang="0">
                  <a:pos x="6" y="35"/>
                </a:cxn>
                <a:cxn ang="0">
                  <a:pos x="0" y="133"/>
                </a:cxn>
                <a:cxn ang="0">
                  <a:pos x="143" y="62"/>
                </a:cxn>
                <a:cxn ang="0">
                  <a:pos x="61" y="0"/>
                </a:cxn>
                <a:cxn ang="0">
                  <a:pos x="6" y="35"/>
                </a:cxn>
                <a:cxn ang="0">
                  <a:pos x="6" y="35"/>
                </a:cxn>
              </a:cxnLst>
              <a:rect l="0" t="0" r="r" b="b"/>
              <a:pathLst>
                <a:path w="143" h="133">
                  <a:moveTo>
                    <a:pt x="6" y="35"/>
                  </a:moveTo>
                  <a:lnTo>
                    <a:pt x="0" y="133"/>
                  </a:lnTo>
                  <a:lnTo>
                    <a:pt x="143" y="62"/>
                  </a:lnTo>
                  <a:lnTo>
                    <a:pt x="61" y="0"/>
                  </a:lnTo>
                  <a:lnTo>
                    <a:pt x="6" y="35"/>
                  </a:lnTo>
                  <a:lnTo>
                    <a:pt x="6" y="35"/>
                  </a:lnTo>
                  <a:close/>
                </a:path>
              </a:pathLst>
            </a:custGeom>
            <a:solidFill>
              <a:srgbClr val="000000"/>
            </a:solidFill>
            <a:ln w="9525">
              <a:noFill/>
              <a:round/>
            </a:ln>
          </p:spPr>
          <p:txBody>
            <a:bodyPr/>
            <a:lstStyle/>
            <a:p>
              <a:endParaRPr lang="en-US"/>
            </a:p>
          </p:txBody>
        </p:sp>
        <p:sp>
          <p:nvSpPr>
            <p:cNvPr id="473222" name="Freeform 134"/>
            <p:cNvSpPr/>
            <p:nvPr/>
          </p:nvSpPr>
          <p:spPr bwMode="auto">
            <a:xfrm>
              <a:off x="4256" y="3760"/>
              <a:ext cx="107" cy="53"/>
            </a:xfrm>
            <a:custGeom>
              <a:avLst/>
              <a:gdLst/>
              <a:ahLst/>
              <a:cxnLst>
                <a:cxn ang="0">
                  <a:pos x="22" y="10"/>
                </a:cxn>
                <a:cxn ang="0">
                  <a:pos x="144" y="0"/>
                </a:cxn>
                <a:cxn ang="0">
                  <a:pos x="214" y="91"/>
                </a:cxn>
                <a:cxn ang="0">
                  <a:pos x="87" y="67"/>
                </a:cxn>
                <a:cxn ang="0">
                  <a:pos x="0" y="106"/>
                </a:cxn>
                <a:cxn ang="0">
                  <a:pos x="22" y="10"/>
                </a:cxn>
                <a:cxn ang="0">
                  <a:pos x="22" y="10"/>
                </a:cxn>
              </a:cxnLst>
              <a:rect l="0" t="0" r="r" b="b"/>
              <a:pathLst>
                <a:path w="214" h="106">
                  <a:moveTo>
                    <a:pt x="22" y="10"/>
                  </a:moveTo>
                  <a:lnTo>
                    <a:pt x="144" y="0"/>
                  </a:lnTo>
                  <a:lnTo>
                    <a:pt x="214" y="91"/>
                  </a:lnTo>
                  <a:lnTo>
                    <a:pt x="87" y="67"/>
                  </a:lnTo>
                  <a:lnTo>
                    <a:pt x="0" y="106"/>
                  </a:lnTo>
                  <a:lnTo>
                    <a:pt x="22" y="10"/>
                  </a:lnTo>
                  <a:lnTo>
                    <a:pt x="22" y="10"/>
                  </a:lnTo>
                  <a:close/>
                </a:path>
              </a:pathLst>
            </a:custGeom>
            <a:solidFill>
              <a:srgbClr val="000000"/>
            </a:solidFill>
            <a:ln w="9525">
              <a:noFill/>
              <a:round/>
            </a:ln>
          </p:spPr>
          <p:txBody>
            <a:bodyPr/>
            <a:lstStyle/>
            <a:p>
              <a:endParaRPr lang="en-US"/>
            </a:p>
          </p:txBody>
        </p:sp>
        <p:sp>
          <p:nvSpPr>
            <p:cNvPr id="473223" name="Freeform 135"/>
            <p:cNvSpPr/>
            <p:nvPr/>
          </p:nvSpPr>
          <p:spPr bwMode="auto">
            <a:xfrm>
              <a:off x="4013" y="3734"/>
              <a:ext cx="107" cy="69"/>
            </a:xfrm>
            <a:custGeom>
              <a:avLst/>
              <a:gdLst/>
              <a:ahLst/>
              <a:cxnLst>
                <a:cxn ang="0">
                  <a:pos x="73" y="0"/>
                </a:cxn>
                <a:cxn ang="0">
                  <a:pos x="214" y="43"/>
                </a:cxn>
                <a:cxn ang="0">
                  <a:pos x="202" y="139"/>
                </a:cxn>
                <a:cxn ang="0">
                  <a:pos x="127" y="81"/>
                </a:cxn>
                <a:cxn ang="0">
                  <a:pos x="0" y="65"/>
                </a:cxn>
                <a:cxn ang="0">
                  <a:pos x="73" y="0"/>
                </a:cxn>
                <a:cxn ang="0">
                  <a:pos x="73" y="0"/>
                </a:cxn>
              </a:cxnLst>
              <a:rect l="0" t="0" r="r" b="b"/>
              <a:pathLst>
                <a:path w="214" h="139">
                  <a:moveTo>
                    <a:pt x="73" y="0"/>
                  </a:moveTo>
                  <a:lnTo>
                    <a:pt x="214" y="43"/>
                  </a:lnTo>
                  <a:lnTo>
                    <a:pt x="202" y="139"/>
                  </a:lnTo>
                  <a:lnTo>
                    <a:pt x="127" y="81"/>
                  </a:lnTo>
                  <a:lnTo>
                    <a:pt x="0" y="65"/>
                  </a:lnTo>
                  <a:lnTo>
                    <a:pt x="73" y="0"/>
                  </a:lnTo>
                  <a:lnTo>
                    <a:pt x="73" y="0"/>
                  </a:lnTo>
                  <a:close/>
                </a:path>
              </a:pathLst>
            </a:custGeom>
            <a:solidFill>
              <a:srgbClr val="000000"/>
            </a:solidFill>
            <a:ln w="9525">
              <a:noFill/>
              <a:round/>
            </a:ln>
          </p:spPr>
          <p:txBody>
            <a:bodyPr/>
            <a:lstStyle/>
            <a:p>
              <a:endParaRPr lang="en-US"/>
            </a:p>
          </p:txBody>
        </p:sp>
        <p:sp>
          <p:nvSpPr>
            <p:cNvPr id="473224" name="Freeform 136"/>
            <p:cNvSpPr/>
            <p:nvPr/>
          </p:nvSpPr>
          <p:spPr bwMode="auto">
            <a:xfrm>
              <a:off x="3836" y="3604"/>
              <a:ext cx="90" cy="101"/>
            </a:xfrm>
            <a:custGeom>
              <a:avLst/>
              <a:gdLst/>
              <a:ahLst/>
              <a:cxnLst>
                <a:cxn ang="0">
                  <a:pos x="74" y="0"/>
                </a:cxn>
                <a:cxn ang="0">
                  <a:pos x="179" y="123"/>
                </a:cxn>
                <a:cxn ang="0">
                  <a:pos x="128" y="201"/>
                </a:cxn>
                <a:cxn ang="0">
                  <a:pos x="82" y="114"/>
                </a:cxn>
                <a:cxn ang="0">
                  <a:pos x="0" y="60"/>
                </a:cxn>
                <a:cxn ang="0">
                  <a:pos x="74" y="0"/>
                </a:cxn>
                <a:cxn ang="0">
                  <a:pos x="74" y="0"/>
                </a:cxn>
              </a:cxnLst>
              <a:rect l="0" t="0" r="r" b="b"/>
              <a:pathLst>
                <a:path w="179" h="201">
                  <a:moveTo>
                    <a:pt x="74" y="0"/>
                  </a:moveTo>
                  <a:lnTo>
                    <a:pt x="179" y="123"/>
                  </a:lnTo>
                  <a:lnTo>
                    <a:pt x="128" y="201"/>
                  </a:lnTo>
                  <a:lnTo>
                    <a:pt x="82" y="114"/>
                  </a:lnTo>
                  <a:lnTo>
                    <a:pt x="0" y="60"/>
                  </a:lnTo>
                  <a:lnTo>
                    <a:pt x="74" y="0"/>
                  </a:lnTo>
                  <a:lnTo>
                    <a:pt x="74" y="0"/>
                  </a:lnTo>
                  <a:close/>
                </a:path>
              </a:pathLst>
            </a:custGeom>
            <a:solidFill>
              <a:srgbClr val="000000"/>
            </a:solidFill>
            <a:ln w="9525">
              <a:noFill/>
              <a:round/>
            </a:ln>
          </p:spPr>
          <p:txBody>
            <a:bodyPr/>
            <a:lstStyle/>
            <a:p>
              <a:endParaRPr lang="en-US"/>
            </a:p>
          </p:txBody>
        </p:sp>
        <p:sp>
          <p:nvSpPr>
            <p:cNvPr id="473225" name="Freeform 137"/>
            <p:cNvSpPr/>
            <p:nvPr/>
          </p:nvSpPr>
          <p:spPr bwMode="auto">
            <a:xfrm>
              <a:off x="3732" y="3448"/>
              <a:ext cx="70" cy="69"/>
            </a:xfrm>
            <a:custGeom>
              <a:avLst/>
              <a:gdLst/>
              <a:ahLst/>
              <a:cxnLst>
                <a:cxn ang="0">
                  <a:pos x="52" y="139"/>
                </a:cxn>
                <a:cxn ang="0">
                  <a:pos x="140" y="89"/>
                </a:cxn>
                <a:cxn ang="0">
                  <a:pos x="107" y="0"/>
                </a:cxn>
                <a:cxn ang="0">
                  <a:pos x="0" y="9"/>
                </a:cxn>
                <a:cxn ang="0">
                  <a:pos x="60" y="64"/>
                </a:cxn>
                <a:cxn ang="0">
                  <a:pos x="52" y="139"/>
                </a:cxn>
                <a:cxn ang="0">
                  <a:pos x="52" y="139"/>
                </a:cxn>
              </a:cxnLst>
              <a:rect l="0" t="0" r="r" b="b"/>
              <a:pathLst>
                <a:path w="140" h="139">
                  <a:moveTo>
                    <a:pt x="52" y="139"/>
                  </a:moveTo>
                  <a:lnTo>
                    <a:pt x="140" y="89"/>
                  </a:lnTo>
                  <a:lnTo>
                    <a:pt x="107" y="0"/>
                  </a:lnTo>
                  <a:lnTo>
                    <a:pt x="0" y="9"/>
                  </a:lnTo>
                  <a:lnTo>
                    <a:pt x="60" y="64"/>
                  </a:lnTo>
                  <a:lnTo>
                    <a:pt x="52" y="139"/>
                  </a:lnTo>
                  <a:lnTo>
                    <a:pt x="52" y="139"/>
                  </a:lnTo>
                  <a:close/>
                </a:path>
              </a:pathLst>
            </a:custGeom>
            <a:solidFill>
              <a:srgbClr val="000000"/>
            </a:solidFill>
            <a:ln w="9525">
              <a:noFill/>
              <a:round/>
            </a:ln>
          </p:spPr>
          <p:txBody>
            <a:bodyPr/>
            <a:lstStyle/>
            <a:p>
              <a:endParaRPr lang="en-US"/>
            </a:p>
          </p:txBody>
        </p:sp>
        <p:sp>
          <p:nvSpPr>
            <p:cNvPr id="473226" name="Freeform 138"/>
            <p:cNvSpPr/>
            <p:nvPr/>
          </p:nvSpPr>
          <p:spPr bwMode="auto">
            <a:xfrm>
              <a:off x="3731" y="3221"/>
              <a:ext cx="69" cy="102"/>
            </a:xfrm>
            <a:custGeom>
              <a:avLst/>
              <a:gdLst/>
              <a:ahLst/>
              <a:cxnLst>
                <a:cxn ang="0">
                  <a:pos x="0" y="203"/>
                </a:cxn>
                <a:cxn ang="0">
                  <a:pos x="116" y="174"/>
                </a:cxn>
                <a:cxn ang="0">
                  <a:pos x="137" y="67"/>
                </a:cxn>
                <a:cxn ang="0">
                  <a:pos x="31" y="0"/>
                </a:cxn>
                <a:cxn ang="0">
                  <a:pos x="57" y="112"/>
                </a:cxn>
                <a:cxn ang="0">
                  <a:pos x="0" y="203"/>
                </a:cxn>
                <a:cxn ang="0">
                  <a:pos x="0" y="203"/>
                </a:cxn>
              </a:cxnLst>
              <a:rect l="0" t="0" r="r" b="b"/>
              <a:pathLst>
                <a:path w="137" h="203">
                  <a:moveTo>
                    <a:pt x="0" y="203"/>
                  </a:moveTo>
                  <a:lnTo>
                    <a:pt x="116" y="174"/>
                  </a:lnTo>
                  <a:lnTo>
                    <a:pt x="137" y="67"/>
                  </a:lnTo>
                  <a:lnTo>
                    <a:pt x="31" y="0"/>
                  </a:lnTo>
                  <a:lnTo>
                    <a:pt x="57" y="112"/>
                  </a:lnTo>
                  <a:lnTo>
                    <a:pt x="0" y="203"/>
                  </a:lnTo>
                  <a:lnTo>
                    <a:pt x="0" y="203"/>
                  </a:lnTo>
                  <a:close/>
                </a:path>
              </a:pathLst>
            </a:custGeom>
            <a:solidFill>
              <a:srgbClr val="000000"/>
            </a:solidFill>
            <a:ln w="9525">
              <a:noFill/>
              <a:round/>
            </a:ln>
          </p:spPr>
          <p:txBody>
            <a:bodyPr/>
            <a:lstStyle/>
            <a:p>
              <a:endParaRPr lang="en-US"/>
            </a:p>
          </p:txBody>
        </p:sp>
        <p:sp>
          <p:nvSpPr>
            <p:cNvPr id="473227" name="Freeform 139"/>
            <p:cNvSpPr/>
            <p:nvPr/>
          </p:nvSpPr>
          <p:spPr bwMode="auto">
            <a:xfrm>
              <a:off x="3810" y="3039"/>
              <a:ext cx="102" cy="83"/>
            </a:xfrm>
            <a:custGeom>
              <a:avLst/>
              <a:gdLst/>
              <a:ahLst/>
              <a:cxnLst>
                <a:cxn ang="0">
                  <a:pos x="0" y="151"/>
                </a:cxn>
                <a:cxn ang="0">
                  <a:pos x="124" y="167"/>
                </a:cxn>
                <a:cxn ang="0">
                  <a:pos x="203" y="73"/>
                </a:cxn>
                <a:cxn ang="0">
                  <a:pos x="149" y="0"/>
                </a:cxn>
                <a:cxn ang="0">
                  <a:pos x="106" y="102"/>
                </a:cxn>
                <a:cxn ang="0">
                  <a:pos x="0" y="151"/>
                </a:cxn>
                <a:cxn ang="0">
                  <a:pos x="0" y="151"/>
                </a:cxn>
              </a:cxnLst>
              <a:rect l="0" t="0" r="r" b="b"/>
              <a:pathLst>
                <a:path w="203" h="167">
                  <a:moveTo>
                    <a:pt x="0" y="151"/>
                  </a:moveTo>
                  <a:lnTo>
                    <a:pt x="124" y="167"/>
                  </a:lnTo>
                  <a:lnTo>
                    <a:pt x="203" y="73"/>
                  </a:lnTo>
                  <a:lnTo>
                    <a:pt x="149" y="0"/>
                  </a:lnTo>
                  <a:lnTo>
                    <a:pt x="106" y="102"/>
                  </a:lnTo>
                  <a:lnTo>
                    <a:pt x="0" y="151"/>
                  </a:lnTo>
                  <a:lnTo>
                    <a:pt x="0" y="151"/>
                  </a:lnTo>
                  <a:close/>
                </a:path>
              </a:pathLst>
            </a:custGeom>
            <a:solidFill>
              <a:srgbClr val="000000"/>
            </a:solidFill>
            <a:ln w="9525">
              <a:noFill/>
              <a:round/>
            </a:ln>
          </p:spPr>
          <p:txBody>
            <a:bodyPr/>
            <a:lstStyle/>
            <a:p>
              <a:endParaRPr lang="en-US"/>
            </a:p>
          </p:txBody>
        </p:sp>
        <p:sp>
          <p:nvSpPr>
            <p:cNvPr id="473228" name="Freeform 140"/>
            <p:cNvSpPr/>
            <p:nvPr/>
          </p:nvSpPr>
          <p:spPr bwMode="auto">
            <a:xfrm>
              <a:off x="4002" y="2930"/>
              <a:ext cx="106" cy="58"/>
            </a:xfrm>
            <a:custGeom>
              <a:avLst/>
              <a:gdLst/>
              <a:ahLst/>
              <a:cxnLst>
                <a:cxn ang="0">
                  <a:pos x="0" y="56"/>
                </a:cxn>
                <a:cxn ang="0">
                  <a:pos x="79" y="116"/>
                </a:cxn>
                <a:cxn ang="0">
                  <a:pos x="211" y="62"/>
                </a:cxn>
                <a:cxn ang="0">
                  <a:pos x="195" y="0"/>
                </a:cxn>
                <a:cxn ang="0">
                  <a:pos x="145" y="58"/>
                </a:cxn>
                <a:cxn ang="0">
                  <a:pos x="0" y="56"/>
                </a:cxn>
                <a:cxn ang="0">
                  <a:pos x="0" y="56"/>
                </a:cxn>
              </a:cxnLst>
              <a:rect l="0" t="0" r="r" b="b"/>
              <a:pathLst>
                <a:path w="211" h="116">
                  <a:moveTo>
                    <a:pt x="0" y="56"/>
                  </a:moveTo>
                  <a:lnTo>
                    <a:pt x="79" y="116"/>
                  </a:lnTo>
                  <a:lnTo>
                    <a:pt x="211" y="62"/>
                  </a:lnTo>
                  <a:lnTo>
                    <a:pt x="195" y="0"/>
                  </a:lnTo>
                  <a:lnTo>
                    <a:pt x="145" y="58"/>
                  </a:lnTo>
                  <a:lnTo>
                    <a:pt x="0" y="56"/>
                  </a:lnTo>
                  <a:lnTo>
                    <a:pt x="0" y="56"/>
                  </a:lnTo>
                  <a:close/>
                </a:path>
              </a:pathLst>
            </a:custGeom>
            <a:solidFill>
              <a:srgbClr val="000000"/>
            </a:solidFill>
            <a:ln w="9525">
              <a:noFill/>
              <a:round/>
            </a:ln>
          </p:spPr>
          <p:txBody>
            <a:bodyPr/>
            <a:lstStyle/>
            <a:p>
              <a:endParaRPr lang="en-US"/>
            </a:p>
          </p:txBody>
        </p:sp>
        <p:sp>
          <p:nvSpPr>
            <p:cNvPr id="473229" name="Freeform 141"/>
            <p:cNvSpPr/>
            <p:nvPr/>
          </p:nvSpPr>
          <p:spPr bwMode="auto">
            <a:xfrm>
              <a:off x="3804" y="2941"/>
              <a:ext cx="935" cy="811"/>
            </a:xfrm>
            <a:custGeom>
              <a:avLst/>
              <a:gdLst/>
              <a:ahLst/>
              <a:cxnLst>
                <a:cxn ang="0">
                  <a:pos x="321" y="1004"/>
                </a:cxn>
                <a:cxn ang="0">
                  <a:pos x="462" y="1205"/>
                </a:cxn>
                <a:cxn ang="0">
                  <a:pos x="708" y="1336"/>
                </a:cxn>
                <a:cxn ang="0">
                  <a:pos x="1000" y="1353"/>
                </a:cxn>
                <a:cxn ang="0">
                  <a:pos x="1200" y="1391"/>
                </a:cxn>
                <a:cxn ang="0">
                  <a:pos x="1443" y="1247"/>
                </a:cxn>
                <a:cxn ang="0">
                  <a:pos x="1607" y="980"/>
                </a:cxn>
                <a:cxn ang="0">
                  <a:pos x="1586" y="967"/>
                </a:cxn>
                <a:cxn ang="0">
                  <a:pos x="1417" y="1210"/>
                </a:cxn>
                <a:cxn ang="0">
                  <a:pos x="1190" y="1352"/>
                </a:cxn>
                <a:cxn ang="0">
                  <a:pos x="1277" y="1255"/>
                </a:cxn>
                <a:cxn ang="0">
                  <a:pos x="1482" y="1061"/>
                </a:cxn>
                <a:cxn ang="0">
                  <a:pos x="1568" y="814"/>
                </a:cxn>
                <a:cxn ang="0">
                  <a:pos x="1520" y="564"/>
                </a:cxn>
                <a:cxn ang="0">
                  <a:pos x="1347" y="367"/>
                </a:cxn>
                <a:cxn ang="0">
                  <a:pos x="1086" y="262"/>
                </a:cxn>
                <a:cxn ang="0">
                  <a:pos x="791" y="275"/>
                </a:cxn>
                <a:cxn ang="0">
                  <a:pos x="526" y="399"/>
                </a:cxn>
                <a:cxn ang="0">
                  <a:pos x="348" y="611"/>
                </a:cxn>
                <a:cxn ang="0">
                  <a:pos x="294" y="864"/>
                </a:cxn>
                <a:cxn ang="0">
                  <a:pos x="0" y="779"/>
                </a:cxn>
                <a:cxn ang="0">
                  <a:pos x="139" y="418"/>
                </a:cxn>
                <a:cxn ang="0">
                  <a:pos x="448" y="141"/>
                </a:cxn>
                <a:cxn ang="0">
                  <a:pos x="860" y="4"/>
                </a:cxn>
                <a:cxn ang="0">
                  <a:pos x="1287" y="39"/>
                </a:cxn>
                <a:cxn ang="0">
                  <a:pos x="1638" y="240"/>
                </a:cxn>
                <a:cxn ang="0">
                  <a:pos x="1842" y="561"/>
                </a:cxn>
                <a:cxn ang="0">
                  <a:pos x="1850" y="934"/>
                </a:cxn>
                <a:cxn ang="0">
                  <a:pos x="1665" y="1282"/>
                </a:cxn>
                <a:cxn ang="0">
                  <a:pos x="1324" y="1528"/>
                </a:cxn>
                <a:cxn ang="0">
                  <a:pos x="900" y="1623"/>
                </a:cxn>
                <a:cxn ang="0">
                  <a:pos x="484" y="1543"/>
                </a:cxn>
                <a:cxn ang="0">
                  <a:pos x="162" y="1309"/>
                </a:cxn>
                <a:cxn ang="0">
                  <a:pos x="196" y="1073"/>
                </a:cxn>
                <a:cxn ang="0">
                  <a:pos x="365" y="1251"/>
                </a:cxn>
                <a:cxn ang="0">
                  <a:pos x="612" y="1356"/>
                </a:cxn>
                <a:cxn ang="0">
                  <a:pos x="423" y="1219"/>
                </a:cxn>
                <a:cxn ang="0">
                  <a:pos x="268" y="1033"/>
                </a:cxn>
              </a:cxnLst>
              <a:rect l="0" t="0" r="r" b="b"/>
              <a:pathLst>
                <a:path w="1871" h="1623">
                  <a:moveTo>
                    <a:pt x="268" y="1033"/>
                  </a:moveTo>
                  <a:lnTo>
                    <a:pt x="321" y="1004"/>
                  </a:lnTo>
                  <a:lnTo>
                    <a:pt x="375" y="1107"/>
                  </a:lnTo>
                  <a:lnTo>
                    <a:pt x="462" y="1205"/>
                  </a:lnTo>
                  <a:lnTo>
                    <a:pt x="576" y="1283"/>
                  </a:lnTo>
                  <a:lnTo>
                    <a:pt x="708" y="1336"/>
                  </a:lnTo>
                  <a:lnTo>
                    <a:pt x="852" y="1360"/>
                  </a:lnTo>
                  <a:lnTo>
                    <a:pt x="1000" y="1353"/>
                  </a:lnTo>
                  <a:lnTo>
                    <a:pt x="1145" y="1312"/>
                  </a:lnTo>
                  <a:lnTo>
                    <a:pt x="1200" y="1391"/>
                  </a:lnTo>
                  <a:lnTo>
                    <a:pt x="1322" y="1334"/>
                  </a:lnTo>
                  <a:lnTo>
                    <a:pt x="1443" y="1247"/>
                  </a:lnTo>
                  <a:lnTo>
                    <a:pt x="1544" y="1119"/>
                  </a:lnTo>
                  <a:lnTo>
                    <a:pt x="1607" y="980"/>
                  </a:lnTo>
                  <a:lnTo>
                    <a:pt x="1609" y="888"/>
                  </a:lnTo>
                  <a:lnTo>
                    <a:pt x="1586" y="967"/>
                  </a:lnTo>
                  <a:lnTo>
                    <a:pt x="1504" y="1105"/>
                  </a:lnTo>
                  <a:lnTo>
                    <a:pt x="1417" y="1210"/>
                  </a:lnTo>
                  <a:lnTo>
                    <a:pt x="1308" y="1297"/>
                  </a:lnTo>
                  <a:lnTo>
                    <a:pt x="1190" y="1352"/>
                  </a:lnTo>
                  <a:lnTo>
                    <a:pt x="1171" y="1302"/>
                  </a:lnTo>
                  <a:lnTo>
                    <a:pt x="1277" y="1255"/>
                  </a:lnTo>
                  <a:lnTo>
                    <a:pt x="1393" y="1169"/>
                  </a:lnTo>
                  <a:lnTo>
                    <a:pt x="1482" y="1061"/>
                  </a:lnTo>
                  <a:lnTo>
                    <a:pt x="1543" y="941"/>
                  </a:lnTo>
                  <a:lnTo>
                    <a:pt x="1568" y="814"/>
                  </a:lnTo>
                  <a:lnTo>
                    <a:pt x="1561" y="686"/>
                  </a:lnTo>
                  <a:lnTo>
                    <a:pt x="1520" y="564"/>
                  </a:lnTo>
                  <a:lnTo>
                    <a:pt x="1448" y="456"/>
                  </a:lnTo>
                  <a:lnTo>
                    <a:pt x="1347" y="367"/>
                  </a:lnTo>
                  <a:lnTo>
                    <a:pt x="1223" y="301"/>
                  </a:lnTo>
                  <a:lnTo>
                    <a:pt x="1086" y="262"/>
                  </a:lnTo>
                  <a:lnTo>
                    <a:pt x="939" y="254"/>
                  </a:lnTo>
                  <a:lnTo>
                    <a:pt x="791" y="275"/>
                  </a:lnTo>
                  <a:lnTo>
                    <a:pt x="651" y="324"/>
                  </a:lnTo>
                  <a:lnTo>
                    <a:pt x="526" y="399"/>
                  </a:lnTo>
                  <a:lnTo>
                    <a:pt x="423" y="498"/>
                  </a:lnTo>
                  <a:lnTo>
                    <a:pt x="348" y="611"/>
                  </a:lnTo>
                  <a:lnTo>
                    <a:pt x="303" y="736"/>
                  </a:lnTo>
                  <a:lnTo>
                    <a:pt x="294" y="864"/>
                  </a:lnTo>
                  <a:lnTo>
                    <a:pt x="4" y="944"/>
                  </a:lnTo>
                  <a:lnTo>
                    <a:pt x="0" y="779"/>
                  </a:lnTo>
                  <a:lnTo>
                    <a:pt x="46" y="593"/>
                  </a:lnTo>
                  <a:lnTo>
                    <a:pt x="139" y="418"/>
                  </a:lnTo>
                  <a:lnTo>
                    <a:pt x="277" y="263"/>
                  </a:lnTo>
                  <a:lnTo>
                    <a:pt x="448" y="141"/>
                  </a:lnTo>
                  <a:lnTo>
                    <a:pt x="646" y="52"/>
                  </a:lnTo>
                  <a:lnTo>
                    <a:pt x="860" y="4"/>
                  </a:lnTo>
                  <a:lnTo>
                    <a:pt x="1077" y="0"/>
                  </a:lnTo>
                  <a:lnTo>
                    <a:pt x="1287" y="39"/>
                  </a:lnTo>
                  <a:lnTo>
                    <a:pt x="1478" y="122"/>
                  </a:lnTo>
                  <a:lnTo>
                    <a:pt x="1638" y="240"/>
                  </a:lnTo>
                  <a:lnTo>
                    <a:pt x="1763" y="388"/>
                  </a:lnTo>
                  <a:lnTo>
                    <a:pt x="1842" y="561"/>
                  </a:lnTo>
                  <a:lnTo>
                    <a:pt x="1871" y="746"/>
                  </a:lnTo>
                  <a:lnTo>
                    <a:pt x="1850" y="934"/>
                  </a:lnTo>
                  <a:lnTo>
                    <a:pt x="1781" y="1116"/>
                  </a:lnTo>
                  <a:lnTo>
                    <a:pt x="1665" y="1282"/>
                  </a:lnTo>
                  <a:lnTo>
                    <a:pt x="1510" y="1423"/>
                  </a:lnTo>
                  <a:lnTo>
                    <a:pt x="1324" y="1528"/>
                  </a:lnTo>
                  <a:lnTo>
                    <a:pt x="1117" y="1599"/>
                  </a:lnTo>
                  <a:lnTo>
                    <a:pt x="900" y="1623"/>
                  </a:lnTo>
                  <a:lnTo>
                    <a:pt x="685" y="1605"/>
                  </a:lnTo>
                  <a:lnTo>
                    <a:pt x="484" y="1543"/>
                  </a:lnTo>
                  <a:lnTo>
                    <a:pt x="305" y="1444"/>
                  </a:lnTo>
                  <a:lnTo>
                    <a:pt x="162" y="1309"/>
                  </a:lnTo>
                  <a:lnTo>
                    <a:pt x="61" y="1147"/>
                  </a:lnTo>
                  <a:lnTo>
                    <a:pt x="196" y="1073"/>
                  </a:lnTo>
                  <a:lnTo>
                    <a:pt x="273" y="1154"/>
                  </a:lnTo>
                  <a:lnTo>
                    <a:pt x="365" y="1251"/>
                  </a:lnTo>
                  <a:lnTo>
                    <a:pt x="484" y="1314"/>
                  </a:lnTo>
                  <a:lnTo>
                    <a:pt x="612" y="1356"/>
                  </a:lnTo>
                  <a:lnTo>
                    <a:pt x="508" y="1286"/>
                  </a:lnTo>
                  <a:lnTo>
                    <a:pt x="423" y="1219"/>
                  </a:lnTo>
                  <a:lnTo>
                    <a:pt x="329" y="1116"/>
                  </a:lnTo>
                  <a:lnTo>
                    <a:pt x="268" y="1033"/>
                  </a:lnTo>
                  <a:lnTo>
                    <a:pt x="268" y="1033"/>
                  </a:lnTo>
                  <a:close/>
                </a:path>
              </a:pathLst>
            </a:custGeom>
            <a:solidFill>
              <a:srgbClr val="000000"/>
            </a:solidFill>
            <a:ln w="9525">
              <a:noFill/>
              <a:round/>
            </a:ln>
          </p:spPr>
          <p:txBody>
            <a:bodyPr/>
            <a:lstStyle/>
            <a:p>
              <a:endParaRPr lang="en-US"/>
            </a:p>
          </p:txBody>
        </p:sp>
        <p:sp>
          <p:nvSpPr>
            <p:cNvPr id="473230" name="Freeform 142"/>
            <p:cNvSpPr/>
            <p:nvPr/>
          </p:nvSpPr>
          <p:spPr bwMode="auto">
            <a:xfrm>
              <a:off x="3928" y="2416"/>
              <a:ext cx="694" cy="531"/>
            </a:xfrm>
            <a:custGeom>
              <a:avLst/>
              <a:gdLst/>
              <a:ahLst/>
              <a:cxnLst>
                <a:cxn ang="0">
                  <a:pos x="0" y="0"/>
                </a:cxn>
                <a:cxn ang="0">
                  <a:pos x="0" y="1062"/>
                </a:cxn>
                <a:cxn ang="0">
                  <a:pos x="165" y="972"/>
                </a:cxn>
                <a:cxn ang="0">
                  <a:pos x="76" y="648"/>
                </a:cxn>
                <a:cxn ang="0">
                  <a:pos x="375" y="911"/>
                </a:cxn>
                <a:cxn ang="0">
                  <a:pos x="113" y="432"/>
                </a:cxn>
                <a:cxn ang="0">
                  <a:pos x="645" y="860"/>
                </a:cxn>
                <a:cxn ang="0">
                  <a:pos x="210" y="198"/>
                </a:cxn>
                <a:cxn ang="0">
                  <a:pos x="847" y="791"/>
                </a:cxn>
                <a:cxn ang="0">
                  <a:pos x="436" y="131"/>
                </a:cxn>
                <a:cxn ang="0">
                  <a:pos x="968" y="663"/>
                </a:cxn>
                <a:cxn ang="0">
                  <a:pos x="705" y="108"/>
                </a:cxn>
                <a:cxn ang="0">
                  <a:pos x="1065" y="560"/>
                </a:cxn>
                <a:cxn ang="0">
                  <a:pos x="938" y="116"/>
                </a:cxn>
                <a:cxn ang="0">
                  <a:pos x="1140" y="303"/>
                </a:cxn>
                <a:cxn ang="0">
                  <a:pos x="1231" y="138"/>
                </a:cxn>
                <a:cxn ang="0">
                  <a:pos x="1349" y="169"/>
                </a:cxn>
                <a:cxn ang="0">
                  <a:pos x="1387" y="0"/>
                </a:cxn>
                <a:cxn ang="0">
                  <a:pos x="0" y="0"/>
                </a:cxn>
                <a:cxn ang="0">
                  <a:pos x="0" y="0"/>
                </a:cxn>
              </a:cxnLst>
              <a:rect l="0" t="0" r="r" b="b"/>
              <a:pathLst>
                <a:path w="1387" h="1062">
                  <a:moveTo>
                    <a:pt x="0" y="0"/>
                  </a:moveTo>
                  <a:lnTo>
                    <a:pt x="0" y="1062"/>
                  </a:lnTo>
                  <a:lnTo>
                    <a:pt x="165" y="972"/>
                  </a:lnTo>
                  <a:lnTo>
                    <a:pt x="76" y="648"/>
                  </a:lnTo>
                  <a:lnTo>
                    <a:pt x="375" y="911"/>
                  </a:lnTo>
                  <a:lnTo>
                    <a:pt x="113" y="432"/>
                  </a:lnTo>
                  <a:lnTo>
                    <a:pt x="645" y="860"/>
                  </a:lnTo>
                  <a:lnTo>
                    <a:pt x="210" y="198"/>
                  </a:lnTo>
                  <a:lnTo>
                    <a:pt x="847" y="791"/>
                  </a:lnTo>
                  <a:lnTo>
                    <a:pt x="436" y="131"/>
                  </a:lnTo>
                  <a:lnTo>
                    <a:pt x="968" y="663"/>
                  </a:lnTo>
                  <a:lnTo>
                    <a:pt x="705" y="108"/>
                  </a:lnTo>
                  <a:lnTo>
                    <a:pt x="1065" y="560"/>
                  </a:lnTo>
                  <a:lnTo>
                    <a:pt x="938" y="116"/>
                  </a:lnTo>
                  <a:lnTo>
                    <a:pt x="1140" y="303"/>
                  </a:lnTo>
                  <a:lnTo>
                    <a:pt x="1231" y="138"/>
                  </a:lnTo>
                  <a:lnTo>
                    <a:pt x="1349" y="169"/>
                  </a:lnTo>
                  <a:lnTo>
                    <a:pt x="1387" y="0"/>
                  </a:lnTo>
                  <a:lnTo>
                    <a:pt x="0" y="0"/>
                  </a:lnTo>
                  <a:lnTo>
                    <a:pt x="0" y="0"/>
                  </a:lnTo>
                  <a:close/>
                </a:path>
              </a:pathLst>
            </a:custGeom>
            <a:solidFill>
              <a:srgbClr val="000000"/>
            </a:solidFill>
            <a:ln w="9525">
              <a:noFill/>
              <a:round/>
            </a:ln>
          </p:spPr>
          <p:txBody>
            <a:bodyPr/>
            <a:lstStyle/>
            <a:p>
              <a:endParaRPr lang="en-US"/>
            </a:p>
          </p:txBody>
        </p:sp>
        <p:sp>
          <p:nvSpPr>
            <p:cNvPr id="473231" name="Freeform 143"/>
            <p:cNvSpPr/>
            <p:nvPr/>
          </p:nvSpPr>
          <p:spPr bwMode="auto">
            <a:xfrm>
              <a:off x="4738" y="3011"/>
              <a:ext cx="615" cy="623"/>
            </a:xfrm>
            <a:custGeom>
              <a:avLst/>
              <a:gdLst/>
              <a:ahLst/>
              <a:cxnLst>
                <a:cxn ang="0">
                  <a:pos x="0" y="1248"/>
                </a:cxn>
                <a:cxn ang="0">
                  <a:pos x="136" y="1043"/>
                </a:cxn>
                <a:cxn ang="0">
                  <a:pos x="330" y="1179"/>
                </a:cxn>
                <a:cxn ang="0">
                  <a:pos x="187" y="900"/>
                </a:cxn>
                <a:cxn ang="0">
                  <a:pos x="660" y="1164"/>
                </a:cxn>
                <a:cxn ang="0">
                  <a:pos x="217" y="616"/>
                </a:cxn>
                <a:cxn ang="0">
                  <a:pos x="944" y="1104"/>
                </a:cxn>
                <a:cxn ang="0">
                  <a:pos x="323" y="383"/>
                </a:cxn>
                <a:cxn ang="0">
                  <a:pos x="1065" y="908"/>
                </a:cxn>
                <a:cxn ang="0">
                  <a:pos x="645" y="322"/>
                </a:cxn>
                <a:cxn ang="0">
                  <a:pos x="1116" y="623"/>
                </a:cxn>
                <a:cxn ang="0">
                  <a:pos x="862" y="248"/>
                </a:cxn>
                <a:cxn ang="0">
                  <a:pos x="1095" y="337"/>
                </a:cxn>
                <a:cxn ang="0">
                  <a:pos x="1034" y="187"/>
                </a:cxn>
                <a:cxn ang="0">
                  <a:pos x="1228" y="0"/>
                </a:cxn>
                <a:cxn ang="0">
                  <a:pos x="1228" y="1248"/>
                </a:cxn>
                <a:cxn ang="0">
                  <a:pos x="0" y="1248"/>
                </a:cxn>
                <a:cxn ang="0">
                  <a:pos x="0" y="1248"/>
                </a:cxn>
              </a:cxnLst>
              <a:rect l="0" t="0" r="r" b="b"/>
              <a:pathLst>
                <a:path w="1228" h="1248">
                  <a:moveTo>
                    <a:pt x="0" y="1248"/>
                  </a:moveTo>
                  <a:lnTo>
                    <a:pt x="136" y="1043"/>
                  </a:lnTo>
                  <a:lnTo>
                    <a:pt x="330" y="1179"/>
                  </a:lnTo>
                  <a:lnTo>
                    <a:pt x="187" y="900"/>
                  </a:lnTo>
                  <a:lnTo>
                    <a:pt x="660" y="1164"/>
                  </a:lnTo>
                  <a:lnTo>
                    <a:pt x="217" y="616"/>
                  </a:lnTo>
                  <a:lnTo>
                    <a:pt x="944" y="1104"/>
                  </a:lnTo>
                  <a:lnTo>
                    <a:pt x="323" y="383"/>
                  </a:lnTo>
                  <a:lnTo>
                    <a:pt x="1065" y="908"/>
                  </a:lnTo>
                  <a:lnTo>
                    <a:pt x="645" y="322"/>
                  </a:lnTo>
                  <a:lnTo>
                    <a:pt x="1116" y="623"/>
                  </a:lnTo>
                  <a:lnTo>
                    <a:pt x="862" y="248"/>
                  </a:lnTo>
                  <a:lnTo>
                    <a:pt x="1095" y="337"/>
                  </a:lnTo>
                  <a:lnTo>
                    <a:pt x="1034" y="187"/>
                  </a:lnTo>
                  <a:lnTo>
                    <a:pt x="1228" y="0"/>
                  </a:lnTo>
                  <a:lnTo>
                    <a:pt x="1228" y="1248"/>
                  </a:lnTo>
                  <a:lnTo>
                    <a:pt x="0" y="1248"/>
                  </a:lnTo>
                  <a:lnTo>
                    <a:pt x="0" y="1248"/>
                  </a:lnTo>
                  <a:close/>
                </a:path>
              </a:pathLst>
            </a:custGeom>
            <a:solidFill>
              <a:srgbClr val="000000"/>
            </a:solidFill>
            <a:ln w="9525">
              <a:noFill/>
              <a:round/>
            </a:ln>
          </p:spPr>
          <p:txBody>
            <a:bodyPr/>
            <a:lstStyle/>
            <a:p>
              <a:endParaRPr lang="en-US"/>
            </a:p>
          </p:txBody>
        </p:sp>
        <p:sp>
          <p:nvSpPr>
            <p:cNvPr id="473232" name="Freeform 144"/>
            <p:cNvSpPr/>
            <p:nvPr/>
          </p:nvSpPr>
          <p:spPr bwMode="auto">
            <a:xfrm>
              <a:off x="4156" y="3247"/>
              <a:ext cx="195" cy="169"/>
            </a:xfrm>
            <a:custGeom>
              <a:avLst/>
              <a:gdLst/>
              <a:ahLst/>
              <a:cxnLst>
                <a:cxn ang="0">
                  <a:pos x="0" y="179"/>
                </a:cxn>
                <a:cxn ang="0">
                  <a:pos x="1" y="198"/>
                </a:cxn>
                <a:cxn ang="0">
                  <a:pos x="8" y="229"/>
                </a:cxn>
                <a:cxn ang="0">
                  <a:pos x="28" y="264"/>
                </a:cxn>
                <a:cxn ang="0">
                  <a:pos x="55" y="294"/>
                </a:cxn>
                <a:cxn ang="0">
                  <a:pos x="91" y="317"/>
                </a:cxn>
                <a:cxn ang="0">
                  <a:pos x="132" y="332"/>
                </a:cxn>
                <a:cxn ang="0">
                  <a:pos x="176" y="337"/>
                </a:cxn>
                <a:cxn ang="0">
                  <a:pos x="221" y="336"/>
                </a:cxn>
                <a:cxn ang="0">
                  <a:pos x="265" y="322"/>
                </a:cxn>
                <a:cxn ang="0">
                  <a:pos x="304" y="303"/>
                </a:cxn>
                <a:cxn ang="0">
                  <a:pos x="339" y="275"/>
                </a:cxn>
                <a:cxn ang="0">
                  <a:pos x="366" y="243"/>
                </a:cxn>
                <a:cxn ang="0">
                  <a:pos x="384" y="205"/>
                </a:cxn>
                <a:cxn ang="0">
                  <a:pos x="390" y="166"/>
                </a:cxn>
                <a:cxn ang="0">
                  <a:pos x="386" y="127"/>
                </a:cxn>
                <a:cxn ang="0">
                  <a:pos x="373" y="90"/>
                </a:cxn>
                <a:cxn ang="0">
                  <a:pos x="349" y="58"/>
                </a:cxn>
                <a:cxn ang="0">
                  <a:pos x="318" y="31"/>
                </a:cxn>
                <a:cxn ang="0">
                  <a:pos x="279" y="12"/>
                </a:cxn>
                <a:cxn ang="0">
                  <a:pos x="236" y="2"/>
                </a:cxn>
                <a:cxn ang="0">
                  <a:pos x="191" y="0"/>
                </a:cxn>
                <a:cxn ang="0">
                  <a:pos x="147" y="7"/>
                </a:cxn>
                <a:cxn ang="0">
                  <a:pos x="104" y="23"/>
                </a:cxn>
                <a:cxn ang="0">
                  <a:pos x="66" y="47"/>
                </a:cxn>
                <a:cxn ang="0">
                  <a:pos x="36" y="78"/>
                </a:cxn>
                <a:cxn ang="0">
                  <a:pos x="15" y="113"/>
                </a:cxn>
                <a:cxn ang="0">
                  <a:pos x="0" y="163"/>
                </a:cxn>
                <a:cxn ang="0">
                  <a:pos x="52" y="156"/>
                </a:cxn>
                <a:cxn ang="0">
                  <a:pos x="63" y="116"/>
                </a:cxn>
                <a:cxn ang="0">
                  <a:pos x="89" y="85"/>
                </a:cxn>
                <a:cxn ang="0">
                  <a:pos x="124" y="63"/>
                </a:cxn>
                <a:cxn ang="0">
                  <a:pos x="179" y="45"/>
                </a:cxn>
                <a:cxn ang="0">
                  <a:pos x="237" y="43"/>
                </a:cxn>
                <a:cxn ang="0">
                  <a:pos x="287" y="61"/>
                </a:cxn>
                <a:cxn ang="0">
                  <a:pos x="312" y="84"/>
                </a:cxn>
                <a:cxn ang="0">
                  <a:pos x="342" y="140"/>
                </a:cxn>
                <a:cxn ang="0">
                  <a:pos x="349" y="170"/>
                </a:cxn>
                <a:cxn ang="0">
                  <a:pos x="306" y="128"/>
                </a:cxn>
                <a:cxn ang="0">
                  <a:pos x="260" y="107"/>
                </a:cxn>
                <a:cxn ang="0">
                  <a:pos x="205" y="100"/>
                </a:cxn>
                <a:cxn ang="0">
                  <a:pos x="156" y="108"/>
                </a:cxn>
                <a:cxn ang="0">
                  <a:pos x="109" y="130"/>
                </a:cxn>
                <a:cxn ang="0">
                  <a:pos x="75" y="147"/>
                </a:cxn>
                <a:cxn ang="0">
                  <a:pos x="51" y="170"/>
                </a:cxn>
                <a:cxn ang="0">
                  <a:pos x="0" y="179"/>
                </a:cxn>
                <a:cxn ang="0">
                  <a:pos x="0" y="179"/>
                </a:cxn>
              </a:cxnLst>
              <a:rect l="0" t="0" r="r" b="b"/>
              <a:pathLst>
                <a:path w="390" h="337">
                  <a:moveTo>
                    <a:pt x="0" y="179"/>
                  </a:moveTo>
                  <a:lnTo>
                    <a:pt x="1" y="198"/>
                  </a:lnTo>
                  <a:lnTo>
                    <a:pt x="8" y="229"/>
                  </a:lnTo>
                  <a:lnTo>
                    <a:pt x="28" y="264"/>
                  </a:lnTo>
                  <a:lnTo>
                    <a:pt x="55" y="294"/>
                  </a:lnTo>
                  <a:lnTo>
                    <a:pt x="91" y="317"/>
                  </a:lnTo>
                  <a:lnTo>
                    <a:pt x="132" y="332"/>
                  </a:lnTo>
                  <a:lnTo>
                    <a:pt x="176" y="337"/>
                  </a:lnTo>
                  <a:lnTo>
                    <a:pt x="221" y="336"/>
                  </a:lnTo>
                  <a:lnTo>
                    <a:pt x="265" y="322"/>
                  </a:lnTo>
                  <a:lnTo>
                    <a:pt x="304" y="303"/>
                  </a:lnTo>
                  <a:lnTo>
                    <a:pt x="339" y="275"/>
                  </a:lnTo>
                  <a:lnTo>
                    <a:pt x="366" y="243"/>
                  </a:lnTo>
                  <a:lnTo>
                    <a:pt x="384" y="205"/>
                  </a:lnTo>
                  <a:lnTo>
                    <a:pt x="390" y="166"/>
                  </a:lnTo>
                  <a:lnTo>
                    <a:pt x="386" y="127"/>
                  </a:lnTo>
                  <a:lnTo>
                    <a:pt x="373" y="90"/>
                  </a:lnTo>
                  <a:lnTo>
                    <a:pt x="349" y="58"/>
                  </a:lnTo>
                  <a:lnTo>
                    <a:pt x="318" y="31"/>
                  </a:lnTo>
                  <a:lnTo>
                    <a:pt x="279" y="12"/>
                  </a:lnTo>
                  <a:lnTo>
                    <a:pt x="236" y="2"/>
                  </a:lnTo>
                  <a:lnTo>
                    <a:pt x="191" y="0"/>
                  </a:lnTo>
                  <a:lnTo>
                    <a:pt x="147" y="7"/>
                  </a:lnTo>
                  <a:lnTo>
                    <a:pt x="104" y="23"/>
                  </a:lnTo>
                  <a:lnTo>
                    <a:pt x="66" y="47"/>
                  </a:lnTo>
                  <a:lnTo>
                    <a:pt x="36" y="78"/>
                  </a:lnTo>
                  <a:lnTo>
                    <a:pt x="15" y="113"/>
                  </a:lnTo>
                  <a:lnTo>
                    <a:pt x="0" y="163"/>
                  </a:lnTo>
                  <a:lnTo>
                    <a:pt x="52" y="156"/>
                  </a:lnTo>
                  <a:lnTo>
                    <a:pt x="63" y="116"/>
                  </a:lnTo>
                  <a:lnTo>
                    <a:pt x="89" y="85"/>
                  </a:lnTo>
                  <a:lnTo>
                    <a:pt x="124" y="63"/>
                  </a:lnTo>
                  <a:lnTo>
                    <a:pt x="179" y="45"/>
                  </a:lnTo>
                  <a:lnTo>
                    <a:pt x="237" y="43"/>
                  </a:lnTo>
                  <a:lnTo>
                    <a:pt x="287" y="61"/>
                  </a:lnTo>
                  <a:lnTo>
                    <a:pt x="312" y="84"/>
                  </a:lnTo>
                  <a:lnTo>
                    <a:pt x="342" y="140"/>
                  </a:lnTo>
                  <a:lnTo>
                    <a:pt x="349" y="170"/>
                  </a:lnTo>
                  <a:lnTo>
                    <a:pt x="306" y="128"/>
                  </a:lnTo>
                  <a:lnTo>
                    <a:pt x="260" y="107"/>
                  </a:lnTo>
                  <a:lnTo>
                    <a:pt x="205" y="100"/>
                  </a:lnTo>
                  <a:lnTo>
                    <a:pt x="156" y="108"/>
                  </a:lnTo>
                  <a:lnTo>
                    <a:pt x="109" y="130"/>
                  </a:lnTo>
                  <a:lnTo>
                    <a:pt x="75" y="147"/>
                  </a:lnTo>
                  <a:lnTo>
                    <a:pt x="51" y="170"/>
                  </a:lnTo>
                  <a:lnTo>
                    <a:pt x="0" y="179"/>
                  </a:lnTo>
                  <a:lnTo>
                    <a:pt x="0" y="179"/>
                  </a:lnTo>
                  <a:close/>
                </a:path>
              </a:pathLst>
            </a:custGeom>
            <a:solidFill>
              <a:srgbClr val="000000"/>
            </a:solidFill>
            <a:ln w="9525">
              <a:noFill/>
              <a:round/>
            </a:ln>
          </p:spPr>
          <p:txBody>
            <a:bodyPr/>
            <a:lstStyle/>
            <a:p>
              <a:endParaRPr lang="en-US"/>
            </a:p>
          </p:txBody>
        </p:sp>
      </p:gr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75425" name="Group 289"/>
          <p:cNvGrpSpPr/>
          <p:nvPr/>
        </p:nvGrpSpPr>
        <p:grpSpPr bwMode="auto">
          <a:xfrm>
            <a:off x="1139825" y="2170300"/>
            <a:ext cx="6938963" cy="2457450"/>
            <a:chOff x="718" y="1032"/>
            <a:chExt cx="4371" cy="1548"/>
          </a:xfrm>
        </p:grpSpPr>
        <p:sp>
          <p:nvSpPr>
            <p:cNvPr id="475139" name="Line 3"/>
            <p:cNvSpPr>
              <a:spLocks noChangeShapeType="1"/>
            </p:cNvSpPr>
            <p:nvPr/>
          </p:nvSpPr>
          <p:spPr bwMode="auto">
            <a:xfrm>
              <a:off x="2808" y="1032"/>
              <a:ext cx="1" cy="1548"/>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475140" name="Rectangle 4"/>
            <p:cNvSpPr>
              <a:spLocks noChangeArrowheads="1"/>
            </p:cNvSpPr>
            <p:nvPr/>
          </p:nvSpPr>
          <p:spPr bwMode="auto">
            <a:xfrm>
              <a:off x="888" y="1032"/>
              <a:ext cx="4032" cy="1548"/>
            </a:xfrm>
            <a:prstGeom prst="rect">
              <a:avLst/>
            </a:prstGeom>
            <a:noFill/>
            <a:ln w="28575">
              <a:solidFill>
                <a:schemeClr val="tx1"/>
              </a:solidFill>
              <a:miter lim="800000"/>
              <a:headEnd type="none" w="sm" len="sm"/>
              <a:tailEnd type="none" w="lg" len="lg"/>
            </a:ln>
            <a:effectLst/>
          </p:spPr>
          <p:txBody>
            <a:bodyPr wrap="none" anchor="ctr"/>
            <a:lstStyle/>
            <a:p>
              <a:endParaRPr lang="en-US"/>
            </a:p>
          </p:txBody>
        </p:sp>
        <p:sp>
          <p:nvSpPr>
            <p:cNvPr id="475141" name="Line 5"/>
            <p:cNvSpPr>
              <a:spLocks noChangeShapeType="1"/>
            </p:cNvSpPr>
            <p:nvPr/>
          </p:nvSpPr>
          <p:spPr bwMode="auto">
            <a:xfrm>
              <a:off x="888" y="1416"/>
              <a:ext cx="4032" cy="1"/>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475142" name="Text Box 6"/>
            <p:cNvSpPr txBox="1">
              <a:spLocks noChangeArrowheads="1"/>
            </p:cNvSpPr>
            <p:nvPr/>
          </p:nvSpPr>
          <p:spPr bwMode="auto">
            <a:xfrm>
              <a:off x="718" y="1128"/>
              <a:ext cx="1511" cy="231"/>
            </a:xfrm>
            <a:prstGeom prst="rect">
              <a:avLst/>
            </a:prstGeom>
            <a:noFill/>
            <a:ln w="12700">
              <a:noFill/>
              <a:miter lim="800000"/>
              <a:headEnd type="none" w="sm" len="sm"/>
              <a:tailEnd type="none" w="lg" len="lg"/>
            </a:ln>
            <a:effectLst/>
          </p:spPr>
          <p:txBody>
            <a:bodyPr>
              <a:spAutoFit/>
            </a:bodyPr>
            <a:lstStyle/>
            <a:p>
              <a:pPr algn="ctr">
                <a:spcBef>
                  <a:spcPct val="50000"/>
                </a:spcBef>
              </a:pPr>
              <a:r>
                <a:rPr lang="en-US" altLang="zh-CN" sz="1800" b="1">
                  <a:solidFill>
                    <a:srgbClr val="00CCFF"/>
                  </a:solidFill>
                  <a:ea typeface="宋体" panose="02010600030101010101" pitchFamily="2" charset="-122"/>
                </a:rPr>
                <a:t>Analysis Class</a:t>
              </a:r>
              <a:endParaRPr lang="en-US" altLang="zh-CN" sz="1800" b="1">
                <a:solidFill>
                  <a:srgbClr val="00CCFF"/>
                </a:solidFill>
                <a:ea typeface="宋体" panose="02010600030101010101" pitchFamily="2" charset="-122"/>
              </a:endParaRPr>
            </a:p>
          </p:txBody>
        </p:sp>
        <p:sp>
          <p:nvSpPr>
            <p:cNvPr id="475143" name="Text Box 7"/>
            <p:cNvSpPr txBox="1">
              <a:spLocks noChangeArrowheads="1"/>
            </p:cNvSpPr>
            <p:nvPr/>
          </p:nvSpPr>
          <p:spPr bwMode="auto">
            <a:xfrm>
              <a:off x="2853" y="1128"/>
              <a:ext cx="1824" cy="231"/>
            </a:xfrm>
            <a:prstGeom prst="rect">
              <a:avLst/>
            </a:prstGeom>
            <a:noFill/>
            <a:ln w="12700">
              <a:noFill/>
              <a:miter lim="800000"/>
              <a:headEnd type="none" w="sm" len="sm"/>
              <a:tailEnd type="none" w="lg" len="lg"/>
            </a:ln>
            <a:effectLst/>
          </p:spPr>
          <p:txBody>
            <a:bodyPr>
              <a:spAutoFit/>
            </a:bodyPr>
            <a:lstStyle/>
            <a:p>
              <a:pPr algn="ctr">
                <a:spcBef>
                  <a:spcPct val="50000"/>
                </a:spcBef>
              </a:pPr>
              <a:r>
                <a:rPr lang="en-US" altLang="zh-CN" sz="1800" b="1">
                  <a:solidFill>
                    <a:srgbClr val="00CCFF"/>
                  </a:solidFill>
                  <a:ea typeface="宋体" panose="02010600030101010101" pitchFamily="2" charset="-122"/>
                </a:rPr>
                <a:t>Analysis Mechanism(s)</a:t>
              </a:r>
              <a:endParaRPr lang="en-US" altLang="zh-CN" sz="1800" b="1">
                <a:solidFill>
                  <a:srgbClr val="00CCFF"/>
                </a:solidFill>
                <a:ea typeface="宋体" panose="02010600030101010101" pitchFamily="2" charset="-122"/>
              </a:endParaRPr>
            </a:p>
          </p:txBody>
        </p:sp>
        <p:sp>
          <p:nvSpPr>
            <p:cNvPr id="475144" name="Text Box 8"/>
            <p:cNvSpPr txBox="1">
              <a:spLocks noChangeArrowheads="1"/>
            </p:cNvSpPr>
            <p:nvPr/>
          </p:nvSpPr>
          <p:spPr bwMode="auto">
            <a:xfrm>
              <a:off x="888" y="1425"/>
              <a:ext cx="1200" cy="231"/>
            </a:xfrm>
            <a:prstGeom prst="rect">
              <a:avLst/>
            </a:prstGeom>
            <a:noFill/>
            <a:ln w="12700">
              <a:noFill/>
              <a:miter lim="800000"/>
              <a:headEnd type="none" w="sm" len="sm"/>
              <a:tailEnd type="none" w="lg" len="lg"/>
            </a:ln>
            <a:effectLst/>
          </p:spPr>
          <p:txBody>
            <a:bodyPr>
              <a:spAutoFit/>
            </a:bodyPr>
            <a:lstStyle/>
            <a:p>
              <a:pPr>
                <a:spcBef>
                  <a:spcPct val="50000"/>
                </a:spcBef>
              </a:pPr>
              <a:r>
                <a:rPr lang="en-US" altLang="zh-CN" sz="1800">
                  <a:ea typeface="宋体" panose="02010600030101010101" pitchFamily="2" charset="-122"/>
                </a:rPr>
                <a:t>Student</a:t>
              </a:r>
              <a:endParaRPr lang="en-US" altLang="zh-CN" sz="1800">
                <a:ea typeface="宋体" panose="02010600030101010101" pitchFamily="2" charset="-122"/>
              </a:endParaRPr>
            </a:p>
          </p:txBody>
        </p:sp>
        <p:sp>
          <p:nvSpPr>
            <p:cNvPr id="475145" name="Line 9"/>
            <p:cNvSpPr>
              <a:spLocks noChangeShapeType="1"/>
            </p:cNvSpPr>
            <p:nvPr/>
          </p:nvSpPr>
          <p:spPr bwMode="auto">
            <a:xfrm>
              <a:off x="888" y="1656"/>
              <a:ext cx="4032" cy="1"/>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475146" name="Text Box 10"/>
            <p:cNvSpPr txBox="1">
              <a:spLocks noChangeArrowheads="1"/>
            </p:cNvSpPr>
            <p:nvPr/>
          </p:nvSpPr>
          <p:spPr bwMode="auto">
            <a:xfrm>
              <a:off x="888" y="1656"/>
              <a:ext cx="1200" cy="231"/>
            </a:xfrm>
            <a:prstGeom prst="rect">
              <a:avLst/>
            </a:prstGeom>
            <a:noFill/>
            <a:ln w="12700">
              <a:noFill/>
              <a:miter lim="800000"/>
              <a:headEnd type="none" w="sm" len="sm"/>
              <a:tailEnd type="none" w="lg" len="lg"/>
            </a:ln>
            <a:effectLst/>
          </p:spPr>
          <p:txBody>
            <a:bodyPr>
              <a:spAutoFit/>
            </a:bodyPr>
            <a:lstStyle/>
            <a:p>
              <a:pPr>
                <a:spcBef>
                  <a:spcPct val="50000"/>
                </a:spcBef>
              </a:pPr>
              <a:r>
                <a:rPr lang="en-US" altLang="zh-CN" sz="1800">
                  <a:ea typeface="宋体" panose="02010600030101010101" pitchFamily="2" charset="-122"/>
                </a:rPr>
                <a:t>Schedule</a:t>
              </a:r>
              <a:endParaRPr lang="en-US" altLang="zh-CN" sz="1800">
                <a:ea typeface="宋体" panose="02010600030101010101" pitchFamily="2" charset="-122"/>
              </a:endParaRPr>
            </a:p>
          </p:txBody>
        </p:sp>
        <p:sp>
          <p:nvSpPr>
            <p:cNvPr id="475147" name="Line 11"/>
            <p:cNvSpPr>
              <a:spLocks noChangeShapeType="1"/>
            </p:cNvSpPr>
            <p:nvPr/>
          </p:nvSpPr>
          <p:spPr bwMode="auto">
            <a:xfrm>
              <a:off x="888" y="1887"/>
              <a:ext cx="4032" cy="1"/>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475148" name="Text Box 12"/>
            <p:cNvSpPr txBox="1">
              <a:spLocks noChangeArrowheads="1"/>
            </p:cNvSpPr>
            <p:nvPr/>
          </p:nvSpPr>
          <p:spPr bwMode="auto">
            <a:xfrm>
              <a:off x="888" y="1887"/>
              <a:ext cx="1200" cy="231"/>
            </a:xfrm>
            <a:prstGeom prst="rect">
              <a:avLst/>
            </a:prstGeom>
            <a:noFill/>
            <a:ln w="12700">
              <a:noFill/>
              <a:miter lim="800000"/>
              <a:headEnd type="none" w="sm" len="sm"/>
              <a:tailEnd type="none" w="lg" len="lg"/>
            </a:ln>
            <a:effectLst/>
          </p:spPr>
          <p:txBody>
            <a:bodyPr>
              <a:spAutoFit/>
            </a:bodyPr>
            <a:lstStyle/>
            <a:p>
              <a:pPr>
                <a:spcBef>
                  <a:spcPct val="50000"/>
                </a:spcBef>
              </a:pPr>
              <a:r>
                <a:rPr lang="en-US" altLang="zh-CN" sz="1800">
                  <a:ea typeface="宋体" panose="02010600030101010101" pitchFamily="2" charset="-122"/>
                </a:rPr>
                <a:t>CourseOffering</a:t>
              </a:r>
              <a:endParaRPr lang="en-US" altLang="zh-CN" sz="1800">
                <a:ea typeface="宋体" panose="02010600030101010101" pitchFamily="2" charset="-122"/>
              </a:endParaRPr>
            </a:p>
          </p:txBody>
        </p:sp>
        <p:sp>
          <p:nvSpPr>
            <p:cNvPr id="475149" name="Line 13"/>
            <p:cNvSpPr>
              <a:spLocks noChangeShapeType="1"/>
            </p:cNvSpPr>
            <p:nvPr/>
          </p:nvSpPr>
          <p:spPr bwMode="auto">
            <a:xfrm>
              <a:off x="888" y="2118"/>
              <a:ext cx="4032" cy="1"/>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475150" name="Text Box 14"/>
            <p:cNvSpPr txBox="1">
              <a:spLocks noChangeArrowheads="1"/>
            </p:cNvSpPr>
            <p:nvPr/>
          </p:nvSpPr>
          <p:spPr bwMode="auto">
            <a:xfrm>
              <a:off x="888" y="2118"/>
              <a:ext cx="1200" cy="231"/>
            </a:xfrm>
            <a:prstGeom prst="rect">
              <a:avLst/>
            </a:prstGeom>
            <a:noFill/>
            <a:ln w="12700">
              <a:noFill/>
              <a:miter lim="800000"/>
              <a:headEnd type="none" w="sm" len="sm"/>
              <a:tailEnd type="none" w="lg" len="lg"/>
            </a:ln>
            <a:effectLst/>
          </p:spPr>
          <p:txBody>
            <a:bodyPr>
              <a:spAutoFit/>
            </a:bodyPr>
            <a:lstStyle/>
            <a:p>
              <a:pPr>
                <a:spcBef>
                  <a:spcPct val="50000"/>
                </a:spcBef>
              </a:pPr>
              <a:r>
                <a:rPr lang="en-US" altLang="zh-CN" sz="1800">
                  <a:ea typeface="宋体" panose="02010600030101010101" pitchFamily="2" charset="-122"/>
                </a:rPr>
                <a:t>Course</a:t>
              </a:r>
              <a:endParaRPr lang="en-US" altLang="zh-CN" sz="1800">
                <a:ea typeface="宋体" panose="02010600030101010101" pitchFamily="2" charset="-122"/>
              </a:endParaRPr>
            </a:p>
          </p:txBody>
        </p:sp>
        <p:sp>
          <p:nvSpPr>
            <p:cNvPr id="475151" name="Line 15"/>
            <p:cNvSpPr>
              <a:spLocks noChangeShapeType="1"/>
            </p:cNvSpPr>
            <p:nvPr/>
          </p:nvSpPr>
          <p:spPr bwMode="auto">
            <a:xfrm>
              <a:off x="888" y="2349"/>
              <a:ext cx="4032" cy="1"/>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475152" name="Text Box 16"/>
            <p:cNvSpPr txBox="1">
              <a:spLocks noChangeArrowheads="1"/>
            </p:cNvSpPr>
            <p:nvPr/>
          </p:nvSpPr>
          <p:spPr bwMode="auto">
            <a:xfrm>
              <a:off x="888" y="2349"/>
              <a:ext cx="1632" cy="231"/>
            </a:xfrm>
            <a:prstGeom prst="rect">
              <a:avLst/>
            </a:prstGeom>
            <a:noFill/>
            <a:ln w="12700">
              <a:noFill/>
              <a:miter lim="800000"/>
              <a:headEnd type="none" w="sm" len="sm"/>
              <a:tailEnd type="none" w="lg" len="lg"/>
            </a:ln>
            <a:effectLst/>
          </p:spPr>
          <p:txBody>
            <a:bodyPr>
              <a:spAutoFit/>
            </a:bodyPr>
            <a:lstStyle/>
            <a:p>
              <a:pPr>
                <a:spcBef>
                  <a:spcPct val="50000"/>
                </a:spcBef>
              </a:pPr>
              <a:r>
                <a:rPr lang="en-US" altLang="zh-CN" sz="1800">
                  <a:ea typeface="宋体" panose="02010600030101010101" pitchFamily="2" charset="-122"/>
                </a:rPr>
                <a:t>RegistrationController</a:t>
              </a:r>
              <a:endParaRPr lang="en-US" altLang="zh-CN" sz="1800">
                <a:ea typeface="宋体" panose="02010600030101010101" pitchFamily="2" charset="-122"/>
              </a:endParaRPr>
            </a:p>
          </p:txBody>
        </p:sp>
        <p:sp>
          <p:nvSpPr>
            <p:cNvPr id="475153" name="Text Box 17"/>
            <p:cNvSpPr txBox="1">
              <a:spLocks noChangeArrowheads="1"/>
            </p:cNvSpPr>
            <p:nvPr/>
          </p:nvSpPr>
          <p:spPr bwMode="auto">
            <a:xfrm>
              <a:off x="2904" y="1425"/>
              <a:ext cx="1680" cy="231"/>
            </a:xfrm>
            <a:prstGeom prst="rect">
              <a:avLst/>
            </a:prstGeom>
            <a:noFill/>
            <a:ln w="12700">
              <a:noFill/>
              <a:miter lim="800000"/>
              <a:headEnd type="none" w="sm" len="sm"/>
              <a:tailEnd type="none" w="lg" len="lg"/>
            </a:ln>
            <a:effectLst/>
          </p:spPr>
          <p:txBody>
            <a:bodyPr>
              <a:spAutoFit/>
            </a:bodyPr>
            <a:lstStyle/>
            <a:p>
              <a:pPr>
                <a:spcBef>
                  <a:spcPct val="50000"/>
                </a:spcBef>
              </a:pPr>
              <a:r>
                <a:rPr lang="en-US" altLang="zh-CN" sz="1800">
                  <a:ea typeface="宋体" panose="02010600030101010101" pitchFamily="2" charset="-122"/>
                </a:rPr>
                <a:t>Persistency, Security</a:t>
              </a:r>
              <a:endParaRPr lang="en-US" altLang="zh-CN" sz="1800">
                <a:ea typeface="宋体" panose="02010600030101010101" pitchFamily="2" charset="-122"/>
              </a:endParaRPr>
            </a:p>
          </p:txBody>
        </p:sp>
        <p:sp>
          <p:nvSpPr>
            <p:cNvPr id="475154" name="Text Box 18"/>
            <p:cNvSpPr txBox="1">
              <a:spLocks noChangeArrowheads="1"/>
            </p:cNvSpPr>
            <p:nvPr/>
          </p:nvSpPr>
          <p:spPr bwMode="auto">
            <a:xfrm>
              <a:off x="2904" y="1887"/>
              <a:ext cx="2185" cy="231"/>
            </a:xfrm>
            <a:prstGeom prst="rect">
              <a:avLst/>
            </a:prstGeom>
            <a:noFill/>
            <a:ln w="12700">
              <a:noFill/>
              <a:miter lim="800000"/>
              <a:headEnd type="none" w="sm" len="sm"/>
              <a:tailEnd type="none" w="lg" len="lg"/>
            </a:ln>
            <a:effectLst/>
          </p:spPr>
          <p:txBody>
            <a:bodyPr>
              <a:spAutoFit/>
            </a:bodyPr>
            <a:lstStyle/>
            <a:p>
              <a:pPr>
                <a:spcBef>
                  <a:spcPct val="50000"/>
                </a:spcBef>
              </a:pPr>
              <a:r>
                <a:rPr lang="en-US" altLang="zh-CN" sz="1800">
                  <a:ea typeface="宋体" panose="02010600030101010101" pitchFamily="2" charset="-122"/>
                </a:rPr>
                <a:t>Persistency, Legacy Interface</a:t>
              </a:r>
              <a:endParaRPr lang="en-US" altLang="zh-CN" sz="1800">
                <a:ea typeface="宋体" panose="02010600030101010101" pitchFamily="2" charset="-122"/>
              </a:endParaRPr>
            </a:p>
          </p:txBody>
        </p:sp>
        <p:sp>
          <p:nvSpPr>
            <p:cNvPr id="475155" name="Text Box 19"/>
            <p:cNvSpPr txBox="1">
              <a:spLocks noChangeArrowheads="1"/>
            </p:cNvSpPr>
            <p:nvPr/>
          </p:nvSpPr>
          <p:spPr bwMode="auto">
            <a:xfrm>
              <a:off x="2904" y="2118"/>
              <a:ext cx="2185" cy="231"/>
            </a:xfrm>
            <a:prstGeom prst="rect">
              <a:avLst/>
            </a:prstGeom>
            <a:noFill/>
            <a:ln w="12700">
              <a:noFill/>
              <a:miter lim="800000"/>
              <a:headEnd type="none" w="sm" len="sm"/>
              <a:tailEnd type="none" w="lg" len="lg"/>
            </a:ln>
            <a:effectLst/>
          </p:spPr>
          <p:txBody>
            <a:bodyPr>
              <a:spAutoFit/>
            </a:bodyPr>
            <a:lstStyle/>
            <a:p>
              <a:pPr>
                <a:spcBef>
                  <a:spcPct val="50000"/>
                </a:spcBef>
              </a:pPr>
              <a:r>
                <a:rPr lang="en-US" altLang="zh-CN" sz="1800">
                  <a:ea typeface="宋体" panose="02010600030101010101" pitchFamily="2" charset="-122"/>
                </a:rPr>
                <a:t>Persistency, Legacy Interface</a:t>
              </a:r>
              <a:endParaRPr lang="en-US" altLang="zh-CN" sz="1800">
                <a:ea typeface="宋体" panose="02010600030101010101" pitchFamily="2" charset="-122"/>
              </a:endParaRPr>
            </a:p>
          </p:txBody>
        </p:sp>
        <p:sp>
          <p:nvSpPr>
            <p:cNvPr id="475156" name="Text Box 20"/>
            <p:cNvSpPr txBox="1">
              <a:spLocks noChangeArrowheads="1"/>
            </p:cNvSpPr>
            <p:nvPr/>
          </p:nvSpPr>
          <p:spPr bwMode="auto">
            <a:xfrm>
              <a:off x="2904" y="2349"/>
              <a:ext cx="1177" cy="231"/>
            </a:xfrm>
            <a:prstGeom prst="rect">
              <a:avLst/>
            </a:prstGeom>
            <a:noFill/>
            <a:ln w="12700">
              <a:noFill/>
              <a:miter lim="800000"/>
              <a:headEnd type="none" w="sm" len="sm"/>
              <a:tailEnd type="none" w="lg" len="lg"/>
            </a:ln>
            <a:effectLst/>
          </p:spPr>
          <p:txBody>
            <a:bodyPr>
              <a:spAutoFit/>
            </a:bodyPr>
            <a:lstStyle/>
            <a:p>
              <a:pPr>
                <a:spcBef>
                  <a:spcPct val="50000"/>
                </a:spcBef>
              </a:pPr>
              <a:r>
                <a:rPr lang="en-US" altLang="zh-CN" sz="1800">
                  <a:ea typeface="宋体" panose="02010600030101010101" pitchFamily="2" charset="-122"/>
                </a:rPr>
                <a:t>Distribution</a:t>
              </a:r>
              <a:endParaRPr lang="en-US" altLang="zh-CN" sz="1800">
                <a:ea typeface="宋体" panose="02010600030101010101" pitchFamily="2" charset="-122"/>
              </a:endParaRPr>
            </a:p>
          </p:txBody>
        </p:sp>
        <p:sp>
          <p:nvSpPr>
            <p:cNvPr id="475157" name="Text Box 21"/>
            <p:cNvSpPr txBox="1">
              <a:spLocks noChangeArrowheads="1"/>
            </p:cNvSpPr>
            <p:nvPr/>
          </p:nvSpPr>
          <p:spPr bwMode="auto">
            <a:xfrm>
              <a:off x="2904" y="1656"/>
              <a:ext cx="1680" cy="231"/>
            </a:xfrm>
            <a:prstGeom prst="rect">
              <a:avLst/>
            </a:prstGeom>
            <a:noFill/>
            <a:ln w="12700">
              <a:noFill/>
              <a:miter lim="800000"/>
              <a:headEnd type="none" w="sm" len="sm"/>
              <a:tailEnd type="none" w="lg" len="lg"/>
            </a:ln>
            <a:effectLst/>
          </p:spPr>
          <p:txBody>
            <a:bodyPr>
              <a:spAutoFit/>
            </a:bodyPr>
            <a:lstStyle/>
            <a:p>
              <a:pPr>
                <a:spcBef>
                  <a:spcPct val="50000"/>
                </a:spcBef>
              </a:pPr>
              <a:r>
                <a:rPr lang="en-US" altLang="zh-CN" sz="1800">
                  <a:ea typeface="宋体" panose="02010600030101010101" pitchFamily="2" charset="-122"/>
                </a:rPr>
                <a:t>Persistency, Security</a:t>
              </a:r>
              <a:endParaRPr lang="en-US" altLang="zh-CN" sz="1800">
                <a:ea typeface="宋体" panose="02010600030101010101" pitchFamily="2" charset="-122"/>
              </a:endParaRPr>
            </a:p>
          </p:txBody>
        </p:sp>
      </p:grpSp>
      <p:sp>
        <p:nvSpPr>
          <p:cNvPr id="475159" name="Rectangle 23"/>
          <p:cNvSpPr>
            <a:spLocks noGrp="1" noChangeArrowheads="1"/>
          </p:cNvSpPr>
          <p:nvPr>
            <p:ph idx="1"/>
          </p:nvPr>
        </p:nvSpPr>
        <p:spPr/>
        <p:txBody>
          <a:bodyPr/>
          <a:lstStyle/>
          <a:p>
            <a:r>
              <a:rPr lang="en-US" altLang="zh-CN">
                <a:ea typeface="宋体" panose="02010600030101010101" pitchFamily="2" charset="-122"/>
              </a:rPr>
              <a:t>Analysis class to analysis mechanism map</a:t>
            </a:r>
            <a:endParaRPr lang="en-US" altLang="zh-CN">
              <a:ea typeface="宋体" panose="02010600030101010101" pitchFamily="2" charset="-122"/>
            </a:endParaRPr>
          </a:p>
        </p:txBody>
      </p:sp>
      <p:sp>
        <p:nvSpPr>
          <p:cNvPr id="475158" name="Rectangle 22"/>
          <p:cNvSpPr>
            <a:spLocks noGrp="1" noChangeArrowheads="1"/>
          </p:cNvSpPr>
          <p:nvPr>
            <p:ph type="title"/>
          </p:nvPr>
        </p:nvSpPr>
        <p:spPr/>
        <p:txBody>
          <a:bodyPr>
            <a:normAutofit fontScale="90000"/>
          </a:bodyPr>
          <a:lstStyle/>
          <a:p>
            <a:r>
              <a:rPr lang="en-US" altLang="zh-CN">
                <a:ea typeface="宋体" panose="02010600030101010101" pitchFamily="2" charset="-122"/>
              </a:rPr>
              <a:t>Example: Describing Analysis Mechanisms</a:t>
            </a:r>
            <a:endParaRPr lang="en-US" altLang="zh-CN">
              <a:ea typeface="宋体" panose="02010600030101010101" pitchFamily="2" charset="-122"/>
            </a:endParaRPr>
          </a:p>
        </p:txBody>
      </p:sp>
      <p:grpSp>
        <p:nvGrpSpPr>
          <p:cNvPr id="475360" name="Group 224"/>
          <p:cNvGrpSpPr/>
          <p:nvPr/>
        </p:nvGrpSpPr>
        <p:grpSpPr bwMode="auto">
          <a:xfrm>
            <a:off x="6824663" y="4729163"/>
            <a:ext cx="1752600" cy="1536700"/>
            <a:chOff x="3731" y="2292"/>
            <a:chExt cx="1752" cy="1535"/>
          </a:xfrm>
        </p:grpSpPr>
        <p:sp>
          <p:nvSpPr>
            <p:cNvPr id="475361" name="Freeform 225"/>
            <p:cNvSpPr/>
            <p:nvPr/>
          </p:nvSpPr>
          <p:spPr bwMode="auto">
            <a:xfrm>
              <a:off x="3928" y="2416"/>
              <a:ext cx="1425" cy="1218"/>
            </a:xfrm>
            <a:custGeom>
              <a:avLst/>
              <a:gdLst/>
              <a:ahLst/>
              <a:cxnLst>
                <a:cxn ang="0">
                  <a:pos x="0" y="0"/>
                </a:cxn>
                <a:cxn ang="0">
                  <a:pos x="0" y="2438"/>
                </a:cxn>
                <a:cxn ang="0">
                  <a:pos x="2848" y="2438"/>
                </a:cxn>
                <a:cxn ang="0">
                  <a:pos x="2848" y="0"/>
                </a:cxn>
                <a:cxn ang="0">
                  <a:pos x="0" y="0"/>
                </a:cxn>
                <a:cxn ang="0">
                  <a:pos x="0" y="0"/>
                </a:cxn>
              </a:cxnLst>
              <a:rect l="0" t="0" r="r" b="b"/>
              <a:pathLst>
                <a:path w="2848" h="2438">
                  <a:moveTo>
                    <a:pt x="0" y="0"/>
                  </a:moveTo>
                  <a:lnTo>
                    <a:pt x="0" y="2438"/>
                  </a:lnTo>
                  <a:lnTo>
                    <a:pt x="2848" y="2438"/>
                  </a:lnTo>
                  <a:lnTo>
                    <a:pt x="2848" y="0"/>
                  </a:lnTo>
                  <a:lnTo>
                    <a:pt x="0" y="0"/>
                  </a:lnTo>
                  <a:lnTo>
                    <a:pt x="0" y="0"/>
                  </a:lnTo>
                  <a:close/>
                </a:path>
              </a:pathLst>
            </a:custGeom>
            <a:solidFill>
              <a:srgbClr val="CCA6FF"/>
            </a:solidFill>
            <a:ln w="9525">
              <a:noFill/>
              <a:round/>
            </a:ln>
          </p:spPr>
          <p:txBody>
            <a:bodyPr/>
            <a:lstStyle/>
            <a:p>
              <a:endParaRPr lang="en-US"/>
            </a:p>
          </p:txBody>
        </p:sp>
        <p:sp>
          <p:nvSpPr>
            <p:cNvPr id="475362" name="Freeform 226"/>
            <p:cNvSpPr/>
            <p:nvPr/>
          </p:nvSpPr>
          <p:spPr bwMode="auto">
            <a:xfrm>
              <a:off x="4493" y="2292"/>
              <a:ext cx="990" cy="847"/>
            </a:xfrm>
            <a:custGeom>
              <a:avLst/>
              <a:gdLst/>
              <a:ahLst/>
              <a:cxnLst>
                <a:cxn ang="0">
                  <a:pos x="15" y="1035"/>
                </a:cxn>
                <a:cxn ang="0">
                  <a:pos x="7" y="812"/>
                </a:cxn>
                <a:cxn ang="0">
                  <a:pos x="82" y="739"/>
                </a:cxn>
                <a:cxn ang="0">
                  <a:pos x="109" y="657"/>
                </a:cxn>
                <a:cxn ang="0">
                  <a:pos x="0" y="594"/>
                </a:cxn>
                <a:cxn ang="0">
                  <a:pos x="73" y="361"/>
                </a:cxn>
                <a:cxn ang="0">
                  <a:pos x="253" y="424"/>
                </a:cxn>
                <a:cxn ang="0">
                  <a:pos x="290" y="333"/>
                </a:cxn>
                <a:cxn ang="0">
                  <a:pos x="259" y="246"/>
                </a:cxn>
                <a:cxn ang="0">
                  <a:pos x="451" y="134"/>
                </a:cxn>
                <a:cxn ang="0">
                  <a:pos x="569" y="207"/>
                </a:cxn>
                <a:cxn ang="0">
                  <a:pos x="668" y="153"/>
                </a:cxn>
                <a:cxn ang="0">
                  <a:pos x="631" y="54"/>
                </a:cxn>
                <a:cxn ang="0">
                  <a:pos x="911" y="0"/>
                </a:cxn>
                <a:cxn ang="0">
                  <a:pos x="955" y="90"/>
                </a:cxn>
                <a:cxn ang="0">
                  <a:pos x="1072" y="90"/>
                </a:cxn>
                <a:cxn ang="0">
                  <a:pos x="1072" y="9"/>
                </a:cxn>
                <a:cxn ang="0">
                  <a:pos x="1324" y="36"/>
                </a:cxn>
                <a:cxn ang="0">
                  <a:pos x="1334" y="125"/>
                </a:cxn>
                <a:cxn ang="0">
                  <a:pos x="1451" y="198"/>
                </a:cxn>
                <a:cxn ang="0">
                  <a:pos x="1513" y="107"/>
                </a:cxn>
                <a:cxn ang="0">
                  <a:pos x="1720" y="246"/>
                </a:cxn>
                <a:cxn ang="0">
                  <a:pos x="1639" y="342"/>
                </a:cxn>
                <a:cxn ang="0">
                  <a:pos x="1720" y="440"/>
                </a:cxn>
                <a:cxn ang="0">
                  <a:pos x="1837" y="386"/>
                </a:cxn>
                <a:cxn ang="0">
                  <a:pos x="1909" y="566"/>
                </a:cxn>
                <a:cxn ang="0">
                  <a:pos x="1820" y="667"/>
                </a:cxn>
                <a:cxn ang="0">
                  <a:pos x="1837" y="748"/>
                </a:cxn>
                <a:cxn ang="0">
                  <a:pos x="1980" y="775"/>
                </a:cxn>
                <a:cxn ang="0">
                  <a:pos x="1963" y="982"/>
                </a:cxn>
                <a:cxn ang="0">
                  <a:pos x="1828" y="982"/>
                </a:cxn>
                <a:cxn ang="0">
                  <a:pos x="1801" y="1091"/>
                </a:cxn>
                <a:cxn ang="0">
                  <a:pos x="1918" y="1145"/>
                </a:cxn>
                <a:cxn ang="0">
                  <a:pos x="1782" y="1343"/>
                </a:cxn>
                <a:cxn ang="0">
                  <a:pos x="1666" y="1297"/>
                </a:cxn>
                <a:cxn ang="0">
                  <a:pos x="1630" y="1343"/>
                </a:cxn>
                <a:cxn ang="0">
                  <a:pos x="1720" y="1470"/>
                </a:cxn>
                <a:cxn ang="0">
                  <a:pos x="1513" y="1595"/>
                </a:cxn>
                <a:cxn ang="0">
                  <a:pos x="1397" y="1505"/>
                </a:cxn>
                <a:cxn ang="0">
                  <a:pos x="1343" y="1532"/>
                </a:cxn>
                <a:cxn ang="0">
                  <a:pos x="1378" y="1640"/>
                </a:cxn>
                <a:cxn ang="0">
                  <a:pos x="1133" y="1671"/>
                </a:cxn>
                <a:cxn ang="0">
                  <a:pos x="1037" y="1595"/>
                </a:cxn>
                <a:cxn ang="0">
                  <a:pos x="874" y="1694"/>
                </a:cxn>
                <a:cxn ang="0">
                  <a:pos x="738" y="1451"/>
                </a:cxn>
                <a:cxn ang="0">
                  <a:pos x="15" y="1035"/>
                </a:cxn>
                <a:cxn ang="0">
                  <a:pos x="15" y="1035"/>
                </a:cxn>
              </a:cxnLst>
              <a:rect l="0" t="0" r="r" b="b"/>
              <a:pathLst>
                <a:path w="1980" h="1694">
                  <a:moveTo>
                    <a:pt x="15" y="1035"/>
                  </a:moveTo>
                  <a:lnTo>
                    <a:pt x="7" y="812"/>
                  </a:lnTo>
                  <a:lnTo>
                    <a:pt x="82" y="739"/>
                  </a:lnTo>
                  <a:lnTo>
                    <a:pt x="109" y="657"/>
                  </a:lnTo>
                  <a:lnTo>
                    <a:pt x="0" y="594"/>
                  </a:lnTo>
                  <a:lnTo>
                    <a:pt x="73" y="361"/>
                  </a:lnTo>
                  <a:lnTo>
                    <a:pt x="253" y="424"/>
                  </a:lnTo>
                  <a:lnTo>
                    <a:pt x="290" y="333"/>
                  </a:lnTo>
                  <a:lnTo>
                    <a:pt x="259" y="246"/>
                  </a:lnTo>
                  <a:lnTo>
                    <a:pt x="451" y="134"/>
                  </a:lnTo>
                  <a:lnTo>
                    <a:pt x="569" y="207"/>
                  </a:lnTo>
                  <a:lnTo>
                    <a:pt x="668" y="153"/>
                  </a:lnTo>
                  <a:lnTo>
                    <a:pt x="631" y="54"/>
                  </a:lnTo>
                  <a:lnTo>
                    <a:pt x="911" y="0"/>
                  </a:lnTo>
                  <a:lnTo>
                    <a:pt x="955" y="90"/>
                  </a:lnTo>
                  <a:lnTo>
                    <a:pt x="1072" y="90"/>
                  </a:lnTo>
                  <a:lnTo>
                    <a:pt x="1072" y="9"/>
                  </a:lnTo>
                  <a:lnTo>
                    <a:pt x="1324" y="36"/>
                  </a:lnTo>
                  <a:lnTo>
                    <a:pt x="1334" y="125"/>
                  </a:lnTo>
                  <a:lnTo>
                    <a:pt x="1451" y="198"/>
                  </a:lnTo>
                  <a:lnTo>
                    <a:pt x="1513" y="107"/>
                  </a:lnTo>
                  <a:lnTo>
                    <a:pt x="1720" y="246"/>
                  </a:lnTo>
                  <a:lnTo>
                    <a:pt x="1639" y="342"/>
                  </a:lnTo>
                  <a:lnTo>
                    <a:pt x="1720" y="440"/>
                  </a:lnTo>
                  <a:lnTo>
                    <a:pt x="1837" y="386"/>
                  </a:lnTo>
                  <a:lnTo>
                    <a:pt x="1909" y="566"/>
                  </a:lnTo>
                  <a:lnTo>
                    <a:pt x="1820" y="667"/>
                  </a:lnTo>
                  <a:lnTo>
                    <a:pt x="1837" y="748"/>
                  </a:lnTo>
                  <a:lnTo>
                    <a:pt x="1980" y="775"/>
                  </a:lnTo>
                  <a:lnTo>
                    <a:pt x="1963" y="982"/>
                  </a:lnTo>
                  <a:lnTo>
                    <a:pt x="1828" y="982"/>
                  </a:lnTo>
                  <a:lnTo>
                    <a:pt x="1801" y="1091"/>
                  </a:lnTo>
                  <a:lnTo>
                    <a:pt x="1918" y="1145"/>
                  </a:lnTo>
                  <a:lnTo>
                    <a:pt x="1782" y="1343"/>
                  </a:lnTo>
                  <a:lnTo>
                    <a:pt x="1666" y="1297"/>
                  </a:lnTo>
                  <a:lnTo>
                    <a:pt x="1630" y="1343"/>
                  </a:lnTo>
                  <a:lnTo>
                    <a:pt x="1720" y="1470"/>
                  </a:lnTo>
                  <a:lnTo>
                    <a:pt x="1513" y="1595"/>
                  </a:lnTo>
                  <a:lnTo>
                    <a:pt x="1397" y="1505"/>
                  </a:lnTo>
                  <a:lnTo>
                    <a:pt x="1343" y="1532"/>
                  </a:lnTo>
                  <a:lnTo>
                    <a:pt x="1378" y="1640"/>
                  </a:lnTo>
                  <a:lnTo>
                    <a:pt x="1133" y="1671"/>
                  </a:lnTo>
                  <a:lnTo>
                    <a:pt x="1037" y="1595"/>
                  </a:lnTo>
                  <a:lnTo>
                    <a:pt x="874" y="1694"/>
                  </a:lnTo>
                  <a:lnTo>
                    <a:pt x="738" y="1451"/>
                  </a:lnTo>
                  <a:lnTo>
                    <a:pt x="15" y="1035"/>
                  </a:lnTo>
                  <a:lnTo>
                    <a:pt x="15" y="1035"/>
                  </a:lnTo>
                  <a:close/>
                </a:path>
              </a:pathLst>
            </a:custGeom>
            <a:solidFill>
              <a:srgbClr val="F0F057"/>
            </a:solidFill>
            <a:ln w="9525">
              <a:noFill/>
              <a:round/>
            </a:ln>
          </p:spPr>
          <p:txBody>
            <a:bodyPr/>
            <a:lstStyle/>
            <a:p>
              <a:endParaRPr lang="en-US"/>
            </a:p>
          </p:txBody>
        </p:sp>
        <p:sp>
          <p:nvSpPr>
            <p:cNvPr id="475363" name="Freeform 227"/>
            <p:cNvSpPr/>
            <p:nvPr/>
          </p:nvSpPr>
          <p:spPr bwMode="auto">
            <a:xfrm>
              <a:off x="4566" y="3349"/>
              <a:ext cx="240" cy="319"/>
            </a:xfrm>
            <a:custGeom>
              <a:avLst/>
              <a:gdLst/>
              <a:ahLst/>
              <a:cxnLst>
                <a:cxn ang="0">
                  <a:pos x="481" y="0"/>
                </a:cxn>
                <a:cxn ang="0">
                  <a:pos x="467" y="125"/>
                </a:cxn>
                <a:cxn ang="0">
                  <a:pos x="388" y="209"/>
                </a:cxn>
                <a:cxn ang="0">
                  <a:pos x="415" y="343"/>
                </a:cxn>
                <a:cxn ang="0">
                  <a:pos x="314" y="489"/>
                </a:cxn>
                <a:cxn ang="0">
                  <a:pos x="240" y="529"/>
                </a:cxn>
                <a:cxn ang="0">
                  <a:pos x="105" y="638"/>
                </a:cxn>
                <a:cxn ang="0">
                  <a:pos x="0" y="474"/>
                </a:cxn>
                <a:cxn ang="0">
                  <a:pos x="253" y="72"/>
                </a:cxn>
                <a:cxn ang="0">
                  <a:pos x="481" y="0"/>
                </a:cxn>
                <a:cxn ang="0">
                  <a:pos x="481" y="0"/>
                </a:cxn>
              </a:cxnLst>
              <a:rect l="0" t="0" r="r" b="b"/>
              <a:pathLst>
                <a:path w="481" h="638">
                  <a:moveTo>
                    <a:pt x="481" y="0"/>
                  </a:moveTo>
                  <a:lnTo>
                    <a:pt x="467" y="125"/>
                  </a:lnTo>
                  <a:lnTo>
                    <a:pt x="388" y="209"/>
                  </a:lnTo>
                  <a:lnTo>
                    <a:pt x="415" y="343"/>
                  </a:lnTo>
                  <a:lnTo>
                    <a:pt x="314" y="489"/>
                  </a:lnTo>
                  <a:lnTo>
                    <a:pt x="240" y="529"/>
                  </a:lnTo>
                  <a:lnTo>
                    <a:pt x="105" y="638"/>
                  </a:lnTo>
                  <a:lnTo>
                    <a:pt x="0" y="474"/>
                  </a:lnTo>
                  <a:lnTo>
                    <a:pt x="253" y="72"/>
                  </a:lnTo>
                  <a:lnTo>
                    <a:pt x="481" y="0"/>
                  </a:lnTo>
                  <a:lnTo>
                    <a:pt x="481" y="0"/>
                  </a:lnTo>
                  <a:close/>
                </a:path>
              </a:pathLst>
            </a:custGeom>
            <a:solidFill>
              <a:srgbClr val="F0F057"/>
            </a:solidFill>
            <a:ln w="9525">
              <a:noFill/>
              <a:round/>
            </a:ln>
          </p:spPr>
          <p:txBody>
            <a:bodyPr/>
            <a:lstStyle/>
            <a:p>
              <a:endParaRPr lang="en-US"/>
            </a:p>
          </p:txBody>
        </p:sp>
        <p:sp>
          <p:nvSpPr>
            <p:cNvPr id="475364" name="Freeform 228"/>
            <p:cNvSpPr/>
            <p:nvPr/>
          </p:nvSpPr>
          <p:spPr bwMode="auto">
            <a:xfrm>
              <a:off x="3731" y="2767"/>
              <a:ext cx="1166" cy="622"/>
            </a:xfrm>
            <a:custGeom>
              <a:avLst/>
              <a:gdLst/>
              <a:ahLst/>
              <a:cxnLst>
                <a:cxn ang="0">
                  <a:pos x="5" y="1211"/>
                </a:cxn>
                <a:cxn ang="0">
                  <a:pos x="0" y="1111"/>
                </a:cxn>
                <a:cxn ang="0">
                  <a:pos x="101" y="1020"/>
                </a:cxn>
                <a:cxn ang="0">
                  <a:pos x="31" y="908"/>
                </a:cxn>
                <a:cxn ang="0">
                  <a:pos x="137" y="686"/>
                </a:cxn>
                <a:cxn ang="0">
                  <a:pos x="314" y="649"/>
                </a:cxn>
                <a:cxn ang="0">
                  <a:pos x="306" y="529"/>
                </a:cxn>
                <a:cxn ang="0">
                  <a:pos x="505" y="357"/>
                </a:cxn>
                <a:cxn ang="0">
                  <a:pos x="634" y="405"/>
                </a:cxn>
                <a:cxn ang="0">
                  <a:pos x="726" y="357"/>
                </a:cxn>
                <a:cxn ang="0">
                  <a:pos x="746" y="273"/>
                </a:cxn>
                <a:cxn ang="0">
                  <a:pos x="998" y="229"/>
                </a:cxn>
                <a:cxn ang="0">
                  <a:pos x="1044" y="304"/>
                </a:cxn>
                <a:cxn ang="0">
                  <a:pos x="1192" y="231"/>
                </a:cxn>
                <a:cxn ang="0">
                  <a:pos x="1429" y="254"/>
                </a:cxn>
                <a:cxn ang="0">
                  <a:pos x="1429" y="330"/>
                </a:cxn>
                <a:cxn ang="0">
                  <a:pos x="1609" y="401"/>
                </a:cxn>
                <a:cxn ang="0">
                  <a:pos x="1550" y="226"/>
                </a:cxn>
                <a:cxn ang="0">
                  <a:pos x="1618" y="164"/>
                </a:cxn>
                <a:cxn ang="0">
                  <a:pos x="1530" y="72"/>
                </a:cxn>
                <a:cxn ang="0">
                  <a:pos x="1530" y="0"/>
                </a:cxn>
                <a:cxn ang="0">
                  <a:pos x="1814" y="32"/>
                </a:cxn>
                <a:cxn ang="0">
                  <a:pos x="2039" y="545"/>
                </a:cxn>
                <a:cxn ang="0">
                  <a:pos x="2127" y="497"/>
                </a:cxn>
                <a:cxn ang="0">
                  <a:pos x="2331" y="609"/>
                </a:cxn>
                <a:cxn ang="0">
                  <a:pos x="2267" y="742"/>
                </a:cxn>
                <a:cxn ang="0">
                  <a:pos x="2198" y="714"/>
                </a:cxn>
                <a:cxn ang="0">
                  <a:pos x="2187" y="630"/>
                </a:cxn>
                <a:cxn ang="0">
                  <a:pos x="2119" y="647"/>
                </a:cxn>
                <a:cxn ang="0">
                  <a:pos x="2162" y="859"/>
                </a:cxn>
                <a:cxn ang="0">
                  <a:pos x="2086" y="950"/>
                </a:cxn>
                <a:cxn ang="0">
                  <a:pos x="2176" y="1082"/>
                </a:cxn>
                <a:cxn ang="0">
                  <a:pos x="2135" y="1227"/>
                </a:cxn>
                <a:cxn ang="0">
                  <a:pos x="1846" y="1167"/>
                </a:cxn>
                <a:cxn ang="0">
                  <a:pos x="1682" y="749"/>
                </a:cxn>
                <a:cxn ang="0">
                  <a:pos x="1319" y="517"/>
                </a:cxn>
                <a:cxn ang="0">
                  <a:pos x="927" y="501"/>
                </a:cxn>
                <a:cxn ang="0">
                  <a:pos x="426" y="789"/>
                </a:cxn>
                <a:cxn ang="0">
                  <a:pos x="233" y="1138"/>
                </a:cxn>
                <a:cxn ang="0">
                  <a:pos x="189" y="1243"/>
                </a:cxn>
                <a:cxn ang="0">
                  <a:pos x="5" y="1211"/>
                </a:cxn>
                <a:cxn ang="0">
                  <a:pos x="5" y="1211"/>
                </a:cxn>
              </a:cxnLst>
              <a:rect l="0" t="0" r="r" b="b"/>
              <a:pathLst>
                <a:path w="2331" h="1243">
                  <a:moveTo>
                    <a:pt x="5" y="1211"/>
                  </a:moveTo>
                  <a:lnTo>
                    <a:pt x="0" y="1111"/>
                  </a:lnTo>
                  <a:lnTo>
                    <a:pt x="101" y="1020"/>
                  </a:lnTo>
                  <a:lnTo>
                    <a:pt x="31" y="908"/>
                  </a:lnTo>
                  <a:lnTo>
                    <a:pt x="137" y="686"/>
                  </a:lnTo>
                  <a:lnTo>
                    <a:pt x="314" y="649"/>
                  </a:lnTo>
                  <a:lnTo>
                    <a:pt x="306" y="529"/>
                  </a:lnTo>
                  <a:lnTo>
                    <a:pt x="505" y="357"/>
                  </a:lnTo>
                  <a:lnTo>
                    <a:pt x="634" y="405"/>
                  </a:lnTo>
                  <a:lnTo>
                    <a:pt x="726" y="357"/>
                  </a:lnTo>
                  <a:lnTo>
                    <a:pt x="746" y="273"/>
                  </a:lnTo>
                  <a:lnTo>
                    <a:pt x="998" y="229"/>
                  </a:lnTo>
                  <a:lnTo>
                    <a:pt x="1044" y="304"/>
                  </a:lnTo>
                  <a:lnTo>
                    <a:pt x="1192" y="231"/>
                  </a:lnTo>
                  <a:lnTo>
                    <a:pt x="1429" y="254"/>
                  </a:lnTo>
                  <a:lnTo>
                    <a:pt x="1429" y="330"/>
                  </a:lnTo>
                  <a:lnTo>
                    <a:pt x="1609" y="401"/>
                  </a:lnTo>
                  <a:lnTo>
                    <a:pt x="1550" y="226"/>
                  </a:lnTo>
                  <a:lnTo>
                    <a:pt x="1618" y="164"/>
                  </a:lnTo>
                  <a:lnTo>
                    <a:pt x="1530" y="72"/>
                  </a:lnTo>
                  <a:lnTo>
                    <a:pt x="1530" y="0"/>
                  </a:lnTo>
                  <a:lnTo>
                    <a:pt x="1814" y="32"/>
                  </a:lnTo>
                  <a:lnTo>
                    <a:pt x="2039" y="545"/>
                  </a:lnTo>
                  <a:lnTo>
                    <a:pt x="2127" y="497"/>
                  </a:lnTo>
                  <a:lnTo>
                    <a:pt x="2331" y="609"/>
                  </a:lnTo>
                  <a:lnTo>
                    <a:pt x="2267" y="742"/>
                  </a:lnTo>
                  <a:lnTo>
                    <a:pt x="2198" y="714"/>
                  </a:lnTo>
                  <a:lnTo>
                    <a:pt x="2187" y="630"/>
                  </a:lnTo>
                  <a:lnTo>
                    <a:pt x="2119" y="647"/>
                  </a:lnTo>
                  <a:lnTo>
                    <a:pt x="2162" y="859"/>
                  </a:lnTo>
                  <a:lnTo>
                    <a:pt x="2086" y="950"/>
                  </a:lnTo>
                  <a:lnTo>
                    <a:pt x="2176" y="1082"/>
                  </a:lnTo>
                  <a:lnTo>
                    <a:pt x="2135" y="1227"/>
                  </a:lnTo>
                  <a:lnTo>
                    <a:pt x="1846" y="1167"/>
                  </a:lnTo>
                  <a:lnTo>
                    <a:pt x="1682" y="749"/>
                  </a:lnTo>
                  <a:lnTo>
                    <a:pt x="1319" y="517"/>
                  </a:lnTo>
                  <a:lnTo>
                    <a:pt x="927" y="501"/>
                  </a:lnTo>
                  <a:lnTo>
                    <a:pt x="426" y="789"/>
                  </a:lnTo>
                  <a:lnTo>
                    <a:pt x="233" y="1138"/>
                  </a:lnTo>
                  <a:lnTo>
                    <a:pt x="189" y="1243"/>
                  </a:lnTo>
                  <a:lnTo>
                    <a:pt x="5" y="1211"/>
                  </a:lnTo>
                  <a:lnTo>
                    <a:pt x="5" y="1211"/>
                  </a:lnTo>
                  <a:close/>
                </a:path>
              </a:pathLst>
            </a:custGeom>
            <a:solidFill>
              <a:srgbClr val="F0F057"/>
            </a:solidFill>
            <a:ln w="9525">
              <a:noFill/>
              <a:round/>
            </a:ln>
          </p:spPr>
          <p:txBody>
            <a:bodyPr/>
            <a:lstStyle/>
            <a:p>
              <a:endParaRPr lang="en-US"/>
            </a:p>
          </p:txBody>
        </p:sp>
        <p:sp>
          <p:nvSpPr>
            <p:cNvPr id="475365" name="Freeform 229"/>
            <p:cNvSpPr/>
            <p:nvPr/>
          </p:nvSpPr>
          <p:spPr bwMode="auto">
            <a:xfrm>
              <a:off x="3731" y="3349"/>
              <a:ext cx="899" cy="475"/>
            </a:xfrm>
            <a:custGeom>
              <a:avLst/>
              <a:gdLst/>
              <a:ahLst/>
              <a:cxnLst>
                <a:cxn ang="0">
                  <a:pos x="426" y="128"/>
                </a:cxn>
                <a:cxn ang="0">
                  <a:pos x="497" y="292"/>
                </a:cxn>
                <a:cxn ang="0">
                  <a:pos x="686" y="466"/>
                </a:cxn>
                <a:cxn ang="0">
                  <a:pos x="818" y="533"/>
                </a:cxn>
                <a:cxn ang="0">
                  <a:pos x="1061" y="571"/>
                </a:cxn>
                <a:cxn ang="0">
                  <a:pos x="1302" y="541"/>
                </a:cxn>
                <a:cxn ang="0">
                  <a:pos x="1477" y="436"/>
                </a:cxn>
                <a:cxn ang="0">
                  <a:pos x="1609" y="308"/>
                </a:cxn>
                <a:cxn ang="0">
                  <a:pos x="1759" y="0"/>
                </a:cxn>
                <a:cxn ang="0">
                  <a:pos x="1798" y="176"/>
                </a:cxn>
                <a:cxn ang="0">
                  <a:pos x="1694" y="397"/>
                </a:cxn>
                <a:cxn ang="0">
                  <a:pos x="1694" y="734"/>
                </a:cxn>
                <a:cxn ang="0">
                  <a:pos x="1591" y="785"/>
                </a:cxn>
                <a:cxn ang="0">
                  <a:pos x="1426" y="866"/>
                </a:cxn>
                <a:cxn ang="0">
                  <a:pos x="1238" y="909"/>
                </a:cxn>
                <a:cxn ang="0">
                  <a:pos x="1122" y="882"/>
                </a:cxn>
                <a:cxn ang="0">
                  <a:pos x="1010" y="950"/>
                </a:cxn>
                <a:cxn ang="0">
                  <a:pos x="766" y="908"/>
                </a:cxn>
                <a:cxn ang="0">
                  <a:pos x="698" y="830"/>
                </a:cxn>
                <a:cxn ang="0">
                  <a:pos x="564" y="834"/>
                </a:cxn>
                <a:cxn ang="0">
                  <a:pos x="395" y="758"/>
                </a:cxn>
                <a:cxn ang="0">
                  <a:pos x="338" y="711"/>
                </a:cxn>
                <a:cxn ang="0">
                  <a:pos x="294" y="593"/>
                </a:cxn>
                <a:cxn ang="0">
                  <a:pos x="186" y="571"/>
                </a:cxn>
                <a:cxn ang="0">
                  <a:pos x="78" y="373"/>
                </a:cxn>
                <a:cxn ang="0">
                  <a:pos x="55" y="337"/>
                </a:cxn>
                <a:cxn ang="0">
                  <a:pos x="81" y="249"/>
                </a:cxn>
                <a:cxn ang="0">
                  <a:pos x="3" y="207"/>
                </a:cxn>
                <a:cxn ang="0">
                  <a:pos x="0" y="141"/>
                </a:cxn>
                <a:cxn ang="0">
                  <a:pos x="426" y="128"/>
                </a:cxn>
                <a:cxn ang="0">
                  <a:pos x="426" y="128"/>
                </a:cxn>
              </a:cxnLst>
              <a:rect l="0" t="0" r="r" b="b"/>
              <a:pathLst>
                <a:path w="1798" h="950">
                  <a:moveTo>
                    <a:pt x="426" y="128"/>
                  </a:moveTo>
                  <a:lnTo>
                    <a:pt x="497" y="292"/>
                  </a:lnTo>
                  <a:lnTo>
                    <a:pt x="686" y="466"/>
                  </a:lnTo>
                  <a:lnTo>
                    <a:pt x="818" y="533"/>
                  </a:lnTo>
                  <a:lnTo>
                    <a:pt x="1061" y="571"/>
                  </a:lnTo>
                  <a:lnTo>
                    <a:pt x="1302" y="541"/>
                  </a:lnTo>
                  <a:lnTo>
                    <a:pt x="1477" y="436"/>
                  </a:lnTo>
                  <a:lnTo>
                    <a:pt x="1609" y="308"/>
                  </a:lnTo>
                  <a:lnTo>
                    <a:pt x="1759" y="0"/>
                  </a:lnTo>
                  <a:lnTo>
                    <a:pt x="1798" y="176"/>
                  </a:lnTo>
                  <a:lnTo>
                    <a:pt x="1694" y="397"/>
                  </a:lnTo>
                  <a:lnTo>
                    <a:pt x="1694" y="734"/>
                  </a:lnTo>
                  <a:lnTo>
                    <a:pt x="1591" y="785"/>
                  </a:lnTo>
                  <a:lnTo>
                    <a:pt x="1426" y="866"/>
                  </a:lnTo>
                  <a:lnTo>
                    <a:pt x="1238" y="909"/>
                  </a:lnTo>
                  <a:lnTo>
                    <a:pt x="1122" y="882"/>
                  </a:lnTo>
                  <a:lnTo>
                    <a:pt x="1010" y="950"/>
                  </a:lnTo>
                  <a:lnTo>
                    <a:pt x="766" y="908"/>
                  </a:lnTo>
                  <a:lnTo>
                    <a:pt x="698" y="830"/>
                  </a:lnTo>
                  <a:lnTo>
                    <a:pt x="564" y="834"/>
                  </a:lnTo>
                  <a:lnTo>
                    <a:pt x="395" y="758"/>
                  </a:lnTo>
                  <a:lnTo>
                    <a:pt x="338" y="711"/>
                  </a:lnTo>
                  <a:lnTo>
                    <a:pt x="294" y="593"/>
                  </a:lnTo>
                  <a:lnTo>
                    <a:pt x="186" y="571"/>
                  </a:lnTo>
                  <a:lnTo>
                    <a:pt x="78" y="373"/>
                  </a:lnTo>
                  <a:lnTo>
                    <a:pt x="55" y="337"/>
                  </a:lnTo>
                  <a:lnTo>
                    <a:pt x="81" y="249"/>
                  </a:lnTo>
                  <a:lnTo>
                    <a:pt x="3" y="207"/>
                  </a:lnTo>
                  <a:lnTo>
                    <a:pt x="0" y="141"/>
                  </a:lnTo>
                  <a:lnTo>
                    <a:pt x="426" y="128"/>
                  </a:lnTo>
                  <a:lnTo>
                    <a:pt x="426" y="128"/>
                  </a:lnTo>
                  <a:close/>
                </a:path>
              </a:pathLst>
            </a:custGeom>
            <a:solidFill>
              <a:srgbClr val="F0F057"/>
            </a:solidFill>
            <a:ln w="9525">
              <a:noFill/>
              <a:round/>
            </a:ln>
          </p:spPr>
          <p:txBody>
            <a:bodyPr/>
            <a:lstStyle/>
            <a:p>
              <a:endParaRPr lang="en-US"/>
            </a:p>
          </p:txBody>
        </p:sp>
        <p:sp>
          <p:nvSpPr>
            <p:cNvPr id="475366" name="Freeform 230"/>
            <p:cNvSpPr/>
            <p:nvPr/>
          </p:nvSpPr>
          <p:spPr bwMode="auto">
            <a:xfrm>
              <a:off x="4157" y="3250"/>
              <a:ext cx="192" cy="115"/>
            </a:xfrm>
            <a:custGeom>
              <a:avLst/>
              <a:gdLst/>
              <a:ahLst/>
              <a:cxnLst>
                <a:cxn ang="0">
                  <a:pos x="0" y="191"/>
                </a:cxn>
                <a:cxn ang="0">
                  <a:pos x="68" y="54"/>
                </a:cxn>
                <a:cxn ang="0">
                  <a:pos x="159" y="0"/>
                </a:cxn>
                <a:cxn ang="0">
                  <a:pos x="291" y="38"/>
                </a:cxn>
                <a:cxn ang="0">
                  <a:pos x="385" y="120"/>
                </a:cxn>
                <a:cxn ang="0">
                  <a:pos x="340" y="229"/>
                </a:cxn>
                <a:cxn ang="0">
                  <a:pos x="123" y="178"/>
                </a:cxn>
                <a:cxn ang="0">
                  <a:pos x="0" y="191"/>
                </a:cxn>
                <a:cxn ang="0">
                  <a:pos x="0" y="191"/>
                </a:cxn>
              </a:cxnLst>
              <a:rect l="0" t="0" r="r" b="b"/>
              <a:pathLst>
                <a:path w="385" h="229">
                  <a:moveTo>
                    <a:pt x="0" y="191"/>
                  </a:moveTo>
                  <a:lnTo>
                    <a:pt x="68" y="54"/>
                  </a:lnTo>
                  <a:lnTo>
                    <a:pt x="159" y="0"/>
                  </a:lnTo>
                  <a:lnTo>
                    <a:pt x="291" y="38"/>
                  </a:lnTo>
                  <a:lnTo>
                    <a:pt x="385" y="120"/>
                  </a:lnTo>
                  <a:lnTo>
                    <a:pt x="340" y="229"/>
                  </a:lnTo>
                  <a:lnTo>
                    <a:pt x="123" y="178"/>
                  </a:lnTo>
                  <a:lnTo>
                    <a:pt x="0" y="191"/>
                  </a:lnTo>
                  <a:lnTo>
                    <a:pt x="0" y="191"/>
                  </a:lnTo>
                  <a:close/>
                </a:path>
              </a:pathLst>
            </a:custGeom>
            <a:solidFill>
              <a:srgbClr val="F0F057"/>
            </a:solidFill>
            <a:ln w="9525">
              <a:noFill/>
              <a:round/>
            </a:ln>
          </p:spPr>
          <p:txBody>
            <a:bodyPr/>
            <a:lstStyle/>
            <a:p>
              <a:endParaRPr lang="en-US"/>
            </a:p>
          </p:txBody>
        </p:sp>
        <p:sp>
          <p:nvSpPr>
            <p:cNvPr id="475367" name="Freeform 231"/>
            <p:cNvSpPr/>
            <p:nvPr/>
          </p:nvSpPr>
          <p:spPr bwMode="auto">
            <a:xfrm>
              <a:off x="4212" y="3320"/>
              <a:ext cx="195" cy="341"/>
            </a:xfrm>
            <a:custGeom>
              <a:avLst/>
              <a:gdLst/>
              <a:ahLst/>
              <a:cxnLst>
                <a:cxn ang="0">
                  <a:pos x="0" y="46"/>
                </a:cxn>
                <a:cxn ang="0">
                  <a:pos x="210" y="683"/>
                </a:cxn>
                <a:cxn ang="0">
                  <a:pos x="390" y="641"/>
                </a:cxn>
                <a:cxn ang="0">
                  <a:pos x="192" y="0"/>
                </a:cxn>
                <a:cxn ang="0">
                  <a:pos x="0" y="46"/>
                </a:cxn>
                <a:cxn ang="0">
                  <a:pos x="0" y="46"/>
                </a:cxn>
              </a:cxnLst>
              <a:rect l="0" t="0" r="r" b="b"/>
              <a:pathLst>
                <a:path w="390" h="683">
                  <a:moveTo>
                    <a:pt x="0" y="46"/>
                  </a:moveTo>
                  <a:lnTo>
                    <a:pt x="210" y="683"/>
                  </a:lnTo>
                  <a:lnTo>
                    <a:pt x="390" y="641"/>
                  </a:lnTo>
                  <a:lnTo>
                    <a:pt x="192" y="0"/>
                  </a:lnTo>
                  <a:lnTo>
                    <a:pt x="0" y="46"/>
                  </a:lnTo>
                  <a:lnTo>
                    <a:pt x="0" y="46"/>
                  </a:lnTo>
                  <a:close/>
                </a:path>
              </a:pathLst>
            </a:custGeom>
            <a:solidFill>
              <a:srgbClr val="000000"/>
            </a:solidFill>
            <a:ln w="9525">
              <a:noFill/>
              <a:round/>
            </a:ln>
          </p:spPr>
          <p:txBody>
            <a:bodyPr/>
            <a:lstStyle/>
            <a:p>
              <a:endParaRPr lang="en-US"/>
            </a:p>
          </p:txBody>
        </p:sp>
        <p:sp>
          <p:nvSpPr>
            <p:cNvPr id="475368" name="Freeform 232"/>
            <p:cNvSpPr/>
            <p:nvPr/>
          </p:nvSpPr>
          <p:spPr bwMode="auto">
            <a:xfrm>
              <a:off x="4116" y="3031"/>
              <a:ext cx="173" cy="246"/>
            </a:xfrm>
            <a:custGeom>
              <a:avLst/>
              <a:gdLst/>
              <a:ahLst/>
              <a:cxnLst>
                <a:cxn ang="0">
                  <a:pos x="346" y="458"/>
                </a:cxn>
                <a:cxn ang="0">
                  <a:pos x="205" y="0"/>
                </a:cxn>
                <a:cxn ang="0">
                  <a:pos x="0" y="40"/>
                </a:cxn>
                <a:cxn ang="0">
                  <a:pos x="150" y="493"/>
                </a:cxn>
                <a:cxn ang="0">
                  <a:pos x="346" y="458"/>
                </a:cxn>
                <a:cxn ang="0">
                  <a:pos x="346" y="458"/>
                </a:cxn>
              </a:cxnLst>
              <a:rect l="0" t="0" r="r" b="b"/>
              <a:pathLst>
                <a:path w="346" h="493">
                  <a:moveTo>
                    <a:pt x="346" y="458"/>
                  </a:moveTo>
                  <a:lnTo>
                    <a:pt x="205" y="0"/>
                  </a:lnTo>
                  <a:lnTo>
                    <a:pt x="0" y="40"/>
                  </a:lnTo>
                  <a:lnTo>
                    <a:pt x="150" y="493"/>
                  </a:lnTo>
                  <a:lnTo>
                    <a:pt x="346" y="458"/>
                  </a:lnTo>
                  <a:lnTo>
                    <a:pt x="346" y="458"/>
                  </a:lnTo>
                  <a:close/>
                </a:path>
              </a:pathLst>
            </a:custGeom>
            <a:solidFill>
              <a:srgbClr val="000000"/>
            </a:solidFill>
            <a:ln w="9525">
              <a:noFill/>
              <a:round/>
            </a:ln>
          </p:spPr>
          <p:txBody>
            <a:bodyPr/>
            <a:lstStyle/>
            <a:p>
              <a:endParaRPr lang="en-US"/>
            </a:p>
          </p:txBody>
        </p:sp>
        <p:sp>
          <p:nvSpPr>
            <p:cNvPr id="475369" name="Freeform 233"/>
            <p:cNvSpPr/>
            <p:nvPr/>
          </p:nvSpPr>
          <p:spPr bwMode="auto">
            <a:xfrm>
              <a:off x="3806" y="3364"/>
              <a:ext cx="158" cy="155"/>
            </a:xfrm>
            <a:custGeom>
              <a:avLst/>
              <a:gdLst/>
              <a:ahLst/>
              <a:cxnLst>
                <a:cxn ang="0">
                  <a:pos x="0" y="97"/>
                </a:cxn>
                <a:cxn ang="0">
                  <a:pos x="11" y="182"/>
                </a:cxn>
                <a:cxn ang="0">
                  <a:pos x="29" y="244"/>
                </a:cxn>
                <a:cxn ang="0">
                  <a:pos x="60" y="308"/>
                </a:cxn>
                <a:cxn ang="0">
                  <a:pos x="317" y="172"/>
                </a:cxn>
                <a:cxn ang="0">
                  <a:pos x="299" y="86"/>
                </a:cxn>
                <a:cxn ang="0">
                  <a:pos x="291" y="0"/>
                </a:cxn>
                <a:cxn ang="0">
                  <a:pos x="0" y="97"/>
                </a:cxn>
                <a:cxn ang="0">
                  <a:pos x="0" y="97"/>
                </a:cxn>
              </a:cxnLst>
              <a:rect l="0" t="0" r="r" b="b"/>
              <a:pathLst>
                <a:path w="317" h="308">
                  <a:moveTo>
                    <a:pt x="0" y="97"/>
                  </a:moveTo>
                  <a:lnTo>
                    <a:pt x="11" y="182"/>
                  </a:lnTo>
                  <a:lnTo>
                    <a:pt x="29" y="244"/>
                  </a:lnTo>
                  <a:lnTo>
                    <a:pt x="60" y="308"/>
                  </a:lnTo>
                  <a:lnTo>
                    <a:pt x="317" y="172"/>
                  </a:lnTo>
                  <a:lnTo>
                    <a:pt x="299" y="86"/>
                  </a:lnTo>
                  <a:lnTo>
                    <a:pt x="291" y="0"/>
                  </a:lnTo>
                  <a:lnTo>
                    <a:pt x="0" y="97"/>
                  </a:lnTo>
                  <a:lnTo>
                    <a:pt x="0" y="97"/>
                  </a:lnTo>
                  <a:close/>
                </a:path>
              </a:pathLst>
            </a:custGeom>
            <a:solidFill>
              <a:srgbClr val="000000"/>
            </a:solidFill>
            <a:ln w="9525">
              <a:noFill/>
              <a:round/>
            </a:ln>
          </p:spPr>
          <p:txBody>
            <a:bodyPr/>
            <a:lstStyle/>
            <a:p>
              <a:endParaRPr lang="en-US"/>
            </a:p>
          </p:txBody>
        </p:sp>
        <p:sp>
          <p:nvSpPr>
            <p:cNvPr id="475370" name="Freeform 234"/>
            <p:cNvSpPr/>
            <p:nvPr/>
          </p:nvSpPr>
          <p:spPr bwMode="auto">
            <a:xfrm>
              <a:off x="4324" y="3179"/>
              <a:ext cx="369" cy="170"/>
            </a:xfrm>
            <a:custGeom>
              <a:avLst/>
              <a:gdLst/>
              <a:ahLst/>
              <a:cxnLst>
                <a:cxn ang="0">
                  <a:pos x="0" y="199"/>
                </a:cxn>
                <a:cxn ang="0">
                  <a:pos x="708" y="0"/>
                </a:cxn>
                <a:cxn ang="0">
                  <a:pos x="738" y="140"/>
                </a:cxn>
                <a:cxn ang="0">
                  <a:pos x="32" y="340"/>
                </a:cxn>
                <a:cxn ang="0">
                  <a:pos x="0" y="199"/>
                </a:cxn>
                <a:cxn ang="0">
                  <a:pos x="0" y="199"/>
                </a:cxn>
              </a:cxnLst>
              <a:rect l="0" t="0" r="r" b="b"/>
              <a:pathLst>
                <a:path w="738" h="340">
                  <a:moveTo>
                    <a:pt x="0" y="199"/>
                  </a:moveTo>
                  <a:lnTo>
                    <a:pt x="708" y="0"/>
                  </a:lnTo>
                  <a:lnTo>
                    <a:pt x="738" y="140"/>
                  </a:lnTo>
                  <a:lnTo>
                    <a:pt x="32" y="340"/>
                  </a:lnTo>
                  <a:lnTo>
                    <a:pt x="0" y="199"/>
                  </a:lnTo>
                  <a:lnTo>
                    <a:pt x="0" y="199"/>
                  </a:lnTo>
                  <a:close/>
                </a:path>
              </a:pathLst>
            </a:custGeom>
            <a:solidFill>
              <a:srgbClr val="000000"/>
            </a:solidFill>
            <a:ln w="9525">
              <a:noFill/>
              <a:round/>
            </a:ln>
          </p:spPr>
          <p:txBody>
            <a:bodyPr/>
            <a:lstStyle/>
            <a:p>
              <a:endParaRPr lang="en-US"/>
            </a:p>
          </p:txBody>
        </p:sp>
        <p:sp>
          <p:nvSpPr>
            <p:cNvPr id="475371" name="Freeform 235"/>
            <p:cNvSpPr/>
            <p:nvPr/>
          </p:nvSpPr>
          <p:spPr bwMode="auto">
            <a:xfrm>
              <a:off x="3902" y="3318"/>
              <a:ext cx="306" cy="153"/>
            </a:xfrm>
            <a:custGeom>
              <a:avLst/>
              <a:gdLst/>
              <a:ahLst/>
              <a:cxnLst>
                <a:cxn ang="0">
                  <a:pos x="612" y="137"/>
                </a:cxn>
                <a:cxn ang="0">
                  <a:pos x="19" y="306"/>
                </a:cxn>
                <a:cxn ang="0">
                  <a:pos x="0" y="159"/>
                </a:cxn>
                <a:cxn ang="0">
                  <a:pos x="554" y="0"/>
                </a:cxn>
                <a:cxn ang="0">
                  <a:pos x="612" y="137"/>
                </a:cxn>
                <a:cxn ang="0">
                  <a:pos x="612" y="137"/>
                </a:cxn>
              </a:cxnLst>
              <a:rect l="0" t="0" r="r" b="b"/>
              <a:pathLst>
                <a:path w="612" h="306">
                  <a:moveTo>
                    <a:pt x="612" y="137"/>
                  </a:moveTo>
                  <a:lnTo>
                    <a:pt x="19" y="306"/>
                  </a:lnTo>
                  <a:lnTo>
                    <a:pt x="0" y="159"/>
                  </a:lnTo>
                  <a:lnTo>
                    <a:pt x="554" y="0"/>
                  </a:lnTo>
                  <a:lnTo>
                    <a:pt x="612" y="137"/>
                  </a:lnTo>
                  <a:lnTo>
                    <a:pt x="612" y="137"/>
                  </a:lnTo>
                  <a:close/>
                </a:path>
              </a:pathLst>
            </a:custGeom>
            <a:solidFill>
              <a:srgbClr val="000000"/>
            </a:solidFill>
            <a:ln w="9525">
              <a:noFill/>
              <a:round/>
            </a:ln>
          </p:spPr>
          <p:txBody>
            <a:bodyPr/>
            <a:lstStyle/>
            <a:p>
              <a:endParaRPr lang="en-US"/>
            </a:p>
          </p:txBody>
        </p:sp>
        <p:sp>
          <p:nvSpPr>
            <p:cNvPr id="475372" name="Freeform 236"/>
            <p:cNvSpPr/>
            <p:nvPr/>
          </p:nvSpPr>
          <p:spPr bwMode="auto">
            <a:xfrm>
              <a:off x="4530" y="2949"/>
              <a:ext cx="134" cy="120"/>
            </a:xfrm>
            <a:custGeom>
              <a:avLst/>
              <a:gdLst/>
              <a:ahLst/>
              <a:cxnLst>
                <a:cxn ang="0">
                  <a:pos x="0" y="119"/>
                </a:cxn>
                <a:cxn ang="0">
                  <a:pos x="127" y="0"/>
                </a:cxn>
                <a:cxn ang="0">
                  <a:pos x="270" y="104"/>
                </a:cxn>
                <a:cxn ang="0">
                  <a:pos x="174" y="240"/>
                </a:cxn>
                <a:cxn ang="0">
                  <a:pos x="0" y="119"/>
                </a:cxn>
                <a:cxn ang="0">
                  <a:pos x="0" y="119"/>
                </a:cxn>
              </a:cxnLst>
              <a:rect l="0" t="0" r="r" b="b"/>
              <a:pathLst>
                <a:path w="270" h="240">
                  <a:moveTo>
                    <a:pt x="0" y="119"/>
                  </a:moveTo>
                  <a:lnTo>
                    <a:pt x="127" y="0"/>
                  </a:lnTo>
                  <a:lnTo>
                    <a:pt x="270" y="104"/>
                  </a:lnTo>
                  <a:lnTo>
                    <a:pt x="174" y="240"/>
                  </a:lnTo>
                  <a:lnTo>
                    <a:pt x="0" y="119"/>
                  </a:lnTo>
                  <a:lnTo>
                    <a:pt x="0" y="119"/>
                  </a:lnTo>
                  <a:close/>
                </a:path>
              </a:pathLst>
            </a:custGeom>
            <a:solidFill>
              <a:srgbClr val="000000"/>
            </a:solidFill>
            <a:ln w="9525">
              <a:noFill/>
              <a:round/>
            </a:ln>
          </p:spPr>
          <p:txBody>
            <a:bodyPr/>
            <a:lstStyle/>
            <a:p>
              <a:endParaRPr lang="en-US"/>
            </a:p>
          </p:txBody>
        </p:sp>
        <p:sp>
          <p:nvSpPr>
            <p:cNvPr id="475373" name="Freeform 237"/>
            <p:cNvSpPr/>
            <p:nvPr/>
          </p:nvSpPr>
          <p:spPr bwMode="auto">
            <a:xfrm>
              <a:off x="3921" y="3649"/>
              <a:ext cx="133" cy="115"/>
            </a:xfrm>
            <a:custGeom>
              <a:avLst/>
              <a:gdLst/>
              <a:ahLst/>
              <a:cxnLst>
                <a:cxn ang="0">
                  <a:pos x="266" y="103"/>
                </a:cxn>
                <a:cxn ang="0">
                  <a:pos x="157" y="231"/>
                </a:cxn>
                <a:cxn ang="0">
                  <a:pos x="0" y="143"/>
                </a:cxn>
                <a:cxn ang="0">
                  <a:pos x="77" y="0"/>
                </a:cxn>
                <a:cxn ang="0">
                  <a:pos x="266" y="103"/>
                </a:cxn>
                <a:cxn ang="0">
                  <a:pos x="266" y="103"/>
                </a:cxn>
              </a:cxnLst>
              <a:rect l="0" t="0" r="r" b="b"/>
              <a:pathLst>
                <a:path w="266" h="231">
                  <a:moveTo>
                    <a:pt x="266" y="103"/>
                  </a:moveTo>
                  <a:lnTo>
                    <a:pt x="157" y="231"/>
                  </a:lnTo>
                  <a:lnTo>
                    <a:pt x="0" y="143"/>
                  </a:lnTo>
                  <a:lnTo>
                    <a:pt x="77" y="0"/>
                  </a:lnTo>
                  <a:lnTo>
                    <a:pt x="266" y="103"/>
                  </a:lnTo>
                  <a:lnTo>
                    <a:pt x="266" y="103"/>
                  </a:lnTo>
                  <a:close/>
                </a:path>
              </a:pathLst>
            </a:custGeom>
            <a:solidFill>
              <a:srgbClr val="000000"/>
            </a:solidFill>
            <a:ln w="9525">
              <a:noFill/>
              <a:round/>
            </a:ln>
          </p:spPr>
          <p:txBody>
            <a:bodyPr/>
            <a:lstStyle/>
            <a:p>
              <a:endParaRPr lang="en-US"/>
            </a:p>
          </p:txBody>
        </p:sp>
        <p:sp>
          <p:nvSpPr>
            <p:cNvPr id="475374" name="Freeform 238"/>
            <p:cNvSpPr/>
            <p:nvPr/>
          </p:nvSpPr>
          <p:spPr bwMode="auto">
            <a:xfrm>
              <a:off x="4678" y="3108"/>
              <a:ext cx="119" cy="118"/>
            </a:xfrm>
            <a:custGeom>
              <a:avLst/>
              <a:gdLst/>
              <a:ahLst/>
              <a:cxnLst>
                <a:cxn ang="0">
                  <a:pos x="0" y="55"/>
                </a:cxn>
                <a:cxn ang="0">
                  <a:pos x="171" y="0"/>
                </a:cxn>
                <a:cxn ang="0">
                  <a:pos x="238" y="152"/>
                </a:cxn>
                <a:cxn ang="0">
                  <a:pos x="83" y="236"/>
                </a:cxn>
                <a:cxn ang="0">
                  <a:pos x="0" y="55"/>
                </a:cxn>
                <a:cxn ang="0">
                  <a:pos x="0" y="55"/>
                </a:cxn>
              </a:cxnLst>
              <a:rect l="0" t="0" r="r" b="b"/>
              <a:pathLst>
                <a:path w="238" h="236">
                  <a:moveTo>
                    <a:pt x="0" y="55"/>
                  </a:moveTo>
                  <a:lnTo>
                    <a:pt x="171" y="0"/>
                  </a:lnTo>
                  <a:lnTo>
                    <a:pt x="238" y="152"/>
                  </a:lnTo>
                  <a:lnTo>
                    <a:pt x="83" y="236"/>
                  </a:lnTo>
                  <a:lnTo>
                    <a:pt x="0" y="55"/>
                  </a:lnTo>
                  <a:lnTo>
                    <a:pt x="0" y="55"/>
                  </a:lnTo>
                  <a:close/>
                </a:path>
              </a:pathLst>
            </a:custGeom>
            <a:solidFill>
              <a:srgbClr val="000000"/>
            </a:solidFill>
            <a:ln w="9525">
              <a:noFill/>
              <a:round/>
            </a:ln>
          </p:spPr>
          <p:txBody>
            <a:bodyPr/>
            <a:lstStyle/>
            <a:p>
              <a:endParaRPr lang="en-US"/>
            </a:p>
          </p:txBody>
        </p:sp>
        <p:sp>
          <p:nvSpPr>
            <p:cNvPr id="475375" name="Freeform 239"/>
            <p:cNvSpPr/>
            <p:nvPr/>
          </p:nvSpPr>
          <p:spPr bwMode="auto">
            <a:xfrm>
              <a:off x="3768" y="3492"/>
              <a:ext cx="126" cy="122"/>
            </a:xfrm>
            <a:custGeom>
              <a:avLst/>
              <a:gdLst/>
              <a:ahLst/>
              <a:cxnLst>
                <a:cxn ang="0">
                  <a:pos x="252" y="171"/>
                </a:cxn>
                <a:cxn ang="0">
                  <a:pos x="89" y="244"/>
                </a:cxn>
                <a:cxn ang="0">
                  <a:pos x="0" y="101"/>
                </a:cxn>
                <a:cxn ang="0">
                  <a:pos x="144" y="0"/>
                </a:cxn>
                <a:cxn ang="0">
                  <a:pos x="252" y="171"/>
                </a:cxn>
                <a:cxn ang="0">
                  <a:pos x="252" y="171"/>
                </a:cxn>
              </a:cxnLst>
              <a:rect l="0" t="0" r="r" b="b"/>
              <a:pathLst>
                <a:path w="252" h="244">
                  <a:moveTo>
                    <a:pt x="252" y="171"/>
                  </a:moveTo>
                  <a:lnTo>
                    <a:pt x="89" y="244"/>
                  </a:lnTo>
                  <a:lnTo>
                    <a:pt x="0" y="101"/>
                  </a:lnTo>
                  <a:lnTo>
                    <a:pt x="144" y="0"/>
                  </a:lnTo>
                  <a:lnTo>
                    <a:pt x="252" y="171"/>
                  </a:lnTo>
                  <a:lnTo>
                    <a:pt x="252" y="171"/>
                  </a:lnTo>
                  <a:close/>
                </a:path>
              </a:pathLst>
            </a:custGeom>
            <a:solidFill>
              <a:srgbClr val="000000"/>
            </a:solidFill>
            <a:ln w="9525">
              <a:noFill/>
              <a:round/>
            </a:ln>
          </p:spPr>
          <p:txBody>
            <a:bodyPr/>
            <a:lstStyle/>
            <a:p>
              <a:endParaRPr lang="en-US"/>
            </a:p>
          </p:txBody>
        </p:sp>
        <p:sp>
          <p:nvSpPr>
            <p:cNvPr id="475376" name="Freeform 240"/>
            <p:cNvSpPr/>
            <p:nvPr/>
          </p:nvSpPr>
          <p:spPr bwMode="auto">
            <a:xfrm>
              <a:off x="4722" y="3302"/>
              <a:ext cx="97" cy="100"/>
            </a:xfrm>
            <a:custGeom>
              <a:avLst/>
              <a:gdLst/>
              <a:ahLst/>
              <a:cxnLst>
                <a:cxn ang="0">
                  <a:pos x="19" y="0"/>
                </a:cxn>
                <a:cxn ang="0">
                  <a:pos x="195" y="12"/>
                </a:cxn>
                <a:cxn ang="0">
                  <a:pos x="178" y="179"/>
                </a:cxn>
                <a:cxn ang="0">
                  <a:pos x="0" y="199"/>
                </a:cxn>
                <a:cxn ang="0">
                  <a:pos x="19" y="0"/>
                </a:cxn>
                <a:cxn ang="0">
                  <a:pos x="19" y="0"/>
                </a:cxn>
              </a:cxnLst>
              <a:rect l="0" t="0" r="r" b="b"/>
              <a:pathLst>
                <a:path w="195" h="199">
                  <a:moveTo>
                    <a:pt x="19" y="0"/>
                  </a:moveTo>
                  <a:lnTo>
                    <a:pt x="195" y="12"/>
                  </a:lnTo>
                  <a:lnTo>
                    <a:pt x="178" y="179"/>
                  </a:lnTo>
                  <a:lnTo>
                    <a:pt x="0" y="199"/>
                  </a:lnTo>
                  <a:lnTo>
                    <a:pt x="19" y="0"/>
                  </a:lnTo>
                  <a:lnTo>
                    <a:pt x="19" y="0"/>
                  </a:lnTo>
                  <a:close/>
                </a:path>
              </a:pathLst>
            </a:custGeom>
            <a:solidFill>
              <a:srgbClr val="000000"/>
            </a:solidFill>
            <a:ln w="9525">
              <a:noFill/>
              <a:round/>
            </a:ln>
          </p:spPr>
          <p:txBody>
            <a:bodyPr/>
            <a:lstStyle/>
            <a:p>
              <a:endParaRPr lang="en-US"/>
            </a:p>
          </p:txBody>
        </p:sp>
        <p:sp>
          <p:nvSpPr>
            <p:cNvPr id="475377" name="Freeform 241"/>
            <p:cNvSpPr/>
            <p:nvPr/>
          </p:nvSpPr>
          <p:spPr bwMode="auto">
            <a:xfrm>
              <a:off x="3731" y="3326"/>
              <a:ext cx="88" cy="102"/>
            </a:xfrm>
            <a:custGeom>
              <a:avLst/>
              <a:gdLst/>
              <a:ahLst/>
              <a:cxnLst>
                <a:cxn ang="0">
                  <a:pos x="176" y="198"/>
                </a:cxn>
                <a:cxn ang="0">
                  <a:pos x="0" y="203"/>
                </a:cxn>
                <a:cxn ang="0">
                  <a:pos x="0" y="38"/>
                </a:cxn>
                <a:cxn ang="0">
                  <a:pos x="167" y="0"/>
                </a:cxn>
                <a:cxn ang="0">
                  <a:pos x="176" y="198"/>
                </a:cxn>
                <a:cxn ang="0">
                  <a:pos x="176" y="198"/>
                </a:cxn>
              </a:cxnLst>
              <a:rect l="0" t="0" r="r" b="b"/>
              <a:pathLst>
                <a:path w="176" h="203">
                  <a:moveTo>
                    <a:pt x="176" y="198"/>
                  </a:moveTo>
                  <a:lnTo>
                    <a:pt x="0" y="203"/>
                  </a:lnTo>
                  <a:lnTo>
                    <a:pt x="0" y="38"/>
                  </a:lnTo>
                  <a:lnTo>
                    <a:pt x="167" y="0"/>
                  </a:lnTo>
                  <a:lnTo>
                    <a:pt x="176" y="198"/>
                  </a:lnTo>
                  <a:lnTo>
                    <a:pt x="176" y="198"/>
                  </a:lnTo>
                  <a:close/>
                </a:path>
              </a:pathLst>
            </a:custGeom>
            <a:solidFill>
              <a:srgbClr val="000000"/>
            </a:solidFill>
            <a:ln w="9525">
              <a:noFill/>
              <a:round/>
            </a:ln>
          </p:spPr>
          <p:txBody>
            <a:bodyPr/>
            <a:lstStyle/>
            <a:p>
              <a:endParaRPr lang="en-US"/>
            </a:p>
          </p:txBody>
        </p:sp>
        <p:sp>
          <p:nvSpPr>
            <p:cNvPr id="475378" name="Freeform 242"/>
            <p:cNvSpPr/>
            <p:nvPr/>
          </p:nvSpPr>
          <p:spPr bwMode="auto">
            <a:xfrm>
              <a:off x="4640" y="3480"/>
              <a:ext cx="133" cy="113"/>
            </a:xfrm>
            <a:custGeom>
              <a:avLst/>
              <a:gdLst/>
              <a:ahLst/>
              <a:cxnLst>
                <a:cxn ang="0">
                  <a:pos x="120" y="0"/>
                </a:cxn>
                <a:cxn ang="0">
                  <a:pos x="267" y="82"/>
                </a:cxn>
                <a:cxn ang="0">
                  <a:pos x="166" y="228"/>
                </a:cxn>
                <a:cxn ang="0">
                  <a:pos x="0" y="175"/>
                </a:cxn>
                <a:cxn ang="0">
                  <a:pos x="120" y="0"/>
                </a:cxn>
                <a:cxn ang="0">
                  <a:pos x="120" y="0"/>
                </a:cxn>
              </a:cxnLst>
              <a:rect l="0" t="0" r="r" b="b"/>
              <a:pathLst>
                <a:path w="267" h="228">
                  <a:moveTo>
                    <a:pt x="120" y="0"/>
                  </a:moveTo>
                  <a:lnTo>
                    <a:pt x="267" y="82"/>
                  </a:lnTo>
                  <a:lnTo>
                    <a:pt x="166" y="228"/>
                  </a:lnTo>
                  <a:lnTo>
                    <a:pt x="0" y="175"/>
                  </a:lnTo>
                  <a:lnTo>
                    <a:pt x="120" y="0"/>
                  </a:lnTo>
                  <a:lnTo>
                    <a:pt x="120" y="0"/>
                  </a:lnTo>
                  <a:close/>
                </a:path>
              </a:pathLst>
            </a:custGeom>
            <a:solidFill>
              <a:srgbClr val="000000"/>
            </a:solidFill>
            <a:ln w="9525">
              <a:noFill/>
              <a:round/>
            </a:ln>
          </p:spPr>
          <p:txBody>
            <a:bodyPr/>
            <a:lstStyle/>
            <a:p>
              <a:endParaRPr lang="en-US"/>
            </a:p>
          </p:txBody>
        </p:sp>
        <p:sp>
          <p:nvSpPr>
            <p:cNvPr id="475379" name="Freeform 243"/>
            <p:cNvSpPr/>
            <p:nvPr/>
          </p:nvSpPr>
          <p:spPr bwMode="auto">
            <a:xfrm>
              <a:off x="3752" y="3129"/>
              <a:ext cx="126" cy="109"/>
            </a:xfrm>
            <a:custGeom>
              <a:avLst/>
              <a:gdLst/>
              <a:ahLst/>
              <a:cxnLst>
                <a:cxn ang="0">
                  <a:pos x="159" y="219"/>
                </a:cxn>
                <a:cxn ang="0">
                  <a:pos x="0" y="154"/>
                </a:cxn>
                <a:cxn ang="0">
                  <a:pos x="81" y="0"/>
                </a:cxn>
                <a:cxn ang="0">
                  <a:pos x="253" y="34"/>
                </a:cxn>
                <a:cxn ang="0">
                  <a:pos x="159" y="219"/>
                </a:cxn>
                <a:cxn ang="0">
                  <a:pos x="159" y="219"/>
                </a:cxn>
              </a:cxnLst>
              <a:rect l="0" t="0" r="r" b="b"/>
              <a:pathLst>
                <a:path w="253" h="219">
                  <a:moveTo>
                    <a:pt x="159" y="219"/>
                  </a:moveTo>
                  <a:lnTo>
                    <a:pt x="0" y="154"/>
                  </a:lnTo>
                  <a:lnTo>
                    <a:pt x="81" y="0"/>
                  </a:lnTo>
                  <a:lnTo>
                    <a:pt x="253" y="34"/>
                  </a:lnTo>
                  <a:lnTo>
                    <a:pt x="159" y="219"/>
                  </a:lnTo>
                  <a:lnTo>
                    <a:pt x="159" y="219"/>
                  </a:lnTo>
                  <a:close/>
                </a:path>
              </a:pathLst>
            </a:custGeom>
            <a:solidFill>
              <a:srgbClr val="000000"/>
            </a:solidFill>
            <a:ln w="9525">
              <a:noFill/>
              <a:round/>
            </a:ln>
          </p:spPr>
          <p:txBody>
            <a:bodyPr/>
            <a:lstStyle/>
            <a:p>
              <a:endParaRPr lang="en-US"/>
            </a:p>
          </p:txBody>
        </p:sp>
        <p:sp>
          <p:nvSpPr>
            <p:cNvPr id="475380" name="Freeform 244"/>
            <p:cNvSpPr/>
            <p:nvPr/>
          </p:nvSpPr>
          <p:spPr bwMode="auto">
            <a:xfrm>
              <a:off x="4511" y="3610"/>
              <a:ext cx="141" cy="114"/>
            </a:xfrm>
            <a:custGeom>
              <a:avLst/>
              <a:gdLst/>
              <a:ahLst/>
              <a:cxnLst>
                <a:cxn ang="0">
                  <a:pos x="191" y="0"/>
                </a:cxn>
                <a:cxn ang="0">
                  <a:pos x="281" y="130"/>
                </a:cxn>
                <a:cxn ang="0">
                  <a:pos x="121" y="228"/>
                </a:cxn>
                <a:cxn ang="0">
                  <a:pos x="0" y="120"/>
                </a:cxn>
                <a:cxn ang="0">
                  <a:pos x="191" y="0"/>
                </a:cxn>
                <a:cxn ang="0">
                  <a:pos x="191" y="0"/>
                </a:cxn>
              </a:cxnLst>
              <a:rect l="0" t="0" r="r" b="b"/>
              <a:pathLst>
                <a:path w="281" h="228">
                  <a:moveTo>
                    <a:pt x="191" y="0"/>
                  </a:moveTo>
                  <a:lnTo>
                    <a:pt x="281" y="130"/>
                  </a:lnTo>
                  <a:lnTo>
                    <a:pt x="121" y="228"/>
                  </a:lnTo>
                  <a:lnTo>
                    <a:pt x="0" y="120"/>
                  </a:lnTo>
                  <a:lnTo>
                    <a:pt x="191" y="0"/>
                  </a:lnTo>
                  <a:lnTo>
                    <a:pt x="191" y="0"/>
                  </a:lnTo>
                  <a:close/>
                </a:path>
              </a:pathLst>
            </a:custGeom>
            <a:solidFill>
              <a:srgbClr val="000000"/>
            </a:solidFill>
            <a:ln w="9525">
              <a:noFill/>
              <a:round/>
            </a:ln>
          </p:spPr>
          <p:txBody>
            <a:bodyPr/>
            <a:lstStyle/>
            <a:p>
              <a:endParaRPr lang="en-US"/>
            </a:p>
          </p:txBody>
        </p:sp>
        <p:sp>
          <p:nvSpPr>
            <p:cNvPr id="475381" name="Freeform 245"/>
            <p:cNvSpPr/>
            <p:nvPr/>
          </p:nvSpPr>
          <p:spPr bwMode="auto">
            <a:xfrm>
              <a:off x="3899" y="2969"/>
              <a:ext cx="141" cy="116"/>
            </a:xfrm>
            <a:custGeom>
              <a:avLst/>
              <a:gdLst/>
              <a:ahLst/>
              <a:cxnLst>
                <a:cxn ang="0">
                  <a:pos x="109" y="233"/>
                </a:cxn>
                <a:cxn ang="0">
                  <a:pos x="0" y="116"/>
                </a:cxn>
                <a:cxn ang="0">
                  <a:pos x="145" y="0"/>
                </a:cxn>
                <a:cxn ang="0">
                  <a:pos x="281" y="94"/>
                </a:cxn>
                <a:cxn ang="0">
                  <a:pos x="109" y="233"/>
                </a:cxn>
                <a:cxn ang="0">
                  <a:pos x="109" y="233"/>
                </a:cxn>
              </a:cxnLst>
              <a:rect l="0" t="0" r="r" b="b"/>
              <a:pathLst>
                <a:path w="281" h="233">
                  <a:moveTo>
                    <a:pt x="109" y="233"/>
                  </a:moveTo>
                  <a:lnTo>
                    <a:pt x="0" y="116"/>
                  </a:lnTo>
                  <a:lnTo>
                    <a:pt x="145" y="0"/>
                  </a:lnTo>
                  <a:lnTo>
                    <a:pt x="281" y="94"/>
                  </a:lnTo>
                  <a:lnTo>
                    <a:pt x="109" y="233"/>
                  </a:lnTo>
                  <a:lnTo>
                    <a:pt x="109" y="233"/>
                  </a:lnTo>
                  <a:close/>
                </a:path>
              </a:pathLst>
            </a:custGeom>
            <a:solidFill>
              <a:srgbClr val="000000"/>
            </a:solidFill>
            <a:ln w="9525">
              <a:noFill/>
              <a:round/>
            </a:ln>
          </p:spPr>
          <p:txBody>
            <a:bodyPr/>
            <a:lstStyle/>
            <a:p>
              <a:endParaRPr lang="en-US"/>
            </a:p>
          </p:txBody>
        </p:sp>
        <p:sp>
          <p:nvSpPr>
            <p:cNvPr id="475382" name="Freeform 246"/>
            <p:cNvSpPr/>
            <p:nvPr/>
          </p:nvSpPr>
          <p:spPr bwMode="auto">
            <a:xfrm>
              <a:off x="4136" y="3732"/>
              <a:ext cx="120" cy="95"/>
            </a:xfrm>
            <a:custGeom>
              <a:avLst/>
              <a:gdLst/>
              <a:ahLst/>
              <a:cxnLst>
                <a:cxn ang="0">
                  <a:pos x="242" y="38"/>
                </a:cxn>
                <a:cxn ang="0">
                  <a:pos x="186" y="189"/>
                </a:cxn>
                <a:cxn ang="0">
                  <a:pos x="0" y="155"/>
                </a:cxn>
                <a:cxn ang="0">
                  <a:pos x="18" y="0"/>
                </a:cxn>
                <a:cxn ang="0">
                  <a:pos x="242" y="38"/>
                </a:cxn>
                <a:cxn ang="0">
                  <a:pos x="242" y="38"/>
                </a:cxn>
              </a:cxnLst>
              <a:rect l="0" t="0" r="r" b="b"/>
              <a:pathLst>
                <a:path w="242" h="189">
                  <a:moveTo>
                    <a:pt x="242" y="38"/>
                  </a:moveTo>
                  <a:lnTo>
                    <a:pt x="186" y="189"/>
                  </a:lnTo>
                  <a:lnTo>
                    <a:pt x="0" y="155"/>
                  </a:lnTo>
                  <a:lnTo>
                    <a:pt x="18" y="0"/>
                  </a:lnTo>
                  <a:lnTo>
                    <a:pt x="242" y="38"/>
                  </a:lnTo>
                  <a:lnTo>
                    <a:pt x="242" y="38"/>
                  </a:lnTo>
                  <a:close/>
                </a:path>
              </a:pathLst>
            </a:custGeom>
            <a:solidFill>
              <a:srgbClr val="000000"/>
            </a:solidFill>
            <a:ln w="9525">
              <a:noFill/>
              <a:round/>
            </a:ln>
          </p:spPr>
          <p:txBody>
            <a:bodyPr/>
            <a:lstStyle/>
            <a:p>
              <a:endParaRPr lang="en-US"/>
            </a:p>
          </p:txBody>
        </p:sp>
        <p:sp>
          <p:nvSpPr>
            <p:cNvPr id="475383" name="Freeform 247"/>
            <p:cNvSpPr/>
            <p:nvPr/>
          </p:nvSpPr>
          <p:spPr bwMode="auto">
            <a:xfrm>
              <a:off x="4334" y="2888"/>
              <a:ext cx="114" cy="84"/>
            </a:xfrm>
            <a:custGeom>
              <a:avLst/>
              <a:gdLst/>
              <a:ahLst/>
              <a:cxnLst>
                <a:cxn ang="0">
                  <a:pos x="0" y="154"/>
                </a:cxn>
                <a:cxn ang="0">
                  <a:pos x="34" y="0"/>
                </a:cxn>
                <a:cxn ang="0">
                  <a:pos x="224" y="13"/>
                </a:cxn>
                <a:cxn ang="0">
                  <a:pos x="229" y="168"/>
                </a:cxn>
                <a:cxn ang="0">
                  <a:pos x="0" y="154"/>
                </a:cxn>
                <a:cxn ang="0">
                  <a:pos x="0" y="154"/>
                </a:cxn>
              </a:cxnLst>
              <a:rect l="0" t="0" r="r" b="b"/>
              <a:pathLst>
                <a:path w="229" h="168">
                  <a:moveTo>
                    <a:pt x="0" y="154"/>
                  </a:moveTo>
                  <a:lnTo>
                    <a:pt x="34" y="0"/>
                  </a:lnTo>
                  <a:lnTo>
                    <a:pt x="224" y="13"/>
                  </a:lnTo>
                  <a:lnTo>
                    <a:pt x="229" y="168"/>
                  </a:lnTo>
                  <a:lnTo>
                    <a:pt x="0" y="154"/>
                  </a:lnTo>
                  <a:lnTo>
                    <a:pt x="0" y="154"/>
                  </a:lnTo>
                  <a:close/>
                </a:path>
              </a:pathLst>
            </a:custGeom>
            <a:solidFill>
              <a:srgbClr val="000000"/>
            </a:solidFill>
            <a:ln w="9525">
              <a:noFill/>
              <a:round/>
            </a:ln>
          </p:spPr>
          <p:txBody>
            <a:bodyPr/>
            <a:lstStyle/>
            <a:p>
              <a:endParaRPr lang="en-US"/>
            </a:p>
          </p:txBody>
        </p:sp>
        <p:sp>
          <p:nvSpPr>
            <p:cNvPr id="475384" name="Freeform 248"/>
            <p:cNvSpPr/>
            <p:nvPr/>
          </p:nvSpPr>
          <p:spPr bwMode="auto">
            <a:xfrm>
              <a:off x="4118" y="2891"/>
              <a:ext cx="129" cy="89"/>
            </a:xfrm>
            <a:custGeom>
              <a:avLst/>
              <a:gdLst/>
              <a:ahLst/>
              <a:cxnLst>
                <a:cxn ang="0">
                  <a:pos x="22" y="180"/>
                </a:cxn>
                <a:cxn ang="0">
                  <a:pos x="0" y="43"/>
                </a:cxn>
                <a:cxn ang="0">
                  <a:pos x="209" y="0"/>
                </a:cxn>
                <a:cxn ang="0">
                  <a:pos x="259" y="147"/>
                </a:cxn>
                <a:cxn ang="0">
                  <a:pos x="22" y="180"/>
                </a:cxn>
                <a:cxn ang="0">
                  <a:pos x="22" y="180"/>
                </a:cxn>
              </a:cxnLst>
              <a:rect l="0" t="0" r="r" b="b"/>
              <a:pathLst>
                <a:path w="259" h="180">
                  <a:moveTo>
                    <a:pt x="22" y="180"/>
                  </a:moveTo>
                  <a:lnTo>
                    <a:pt x="0" y="43"/>
                  </a:lnTo>
                  <a:lnTo>
                    <a:pt x="209" y="0"/>
                  </a:lnTo>
                  <a:lnTo>
                    <a:pt x="259" y="147"/>
                  </a:lnTo>
                  <a:lnTo>
                    <a:pt x="22" y="180"/>
                  </a:lnTo>
                  <a:lnTo>
                    <a:pt x="22" y="180"/>
                  </a:lnTo>
                  <a:close/>
                </a:path>
              </a:pathLst>
            </a:custGeom>
            <a:solidFill>
              <a:srgbClr val="000000"/>
            </a:solidFill>
            <a:ln w="9525">
              <a:noFill/>
              <a:round/>
            </a:ln>
          </p:spPr>
          <p:txBody>
            <a:bodyPr/>
            <a:lstStyle/>
            <a:p>
              <a:endParaRPr lang="en-US"/>
            </a:p>
          </p:txBody>
        </p:sp>
        <p:sp>
          <p:nvSpPr>
            <p:cNvPr id="475385" name="Freeform 249"/>
            <p:cNvSpPr/>
            <p:nvPr/>
          </p:nvSpPr>
          <p:spPr bwMode="auto">
            <a:xfrm>
              <a:off x="4340" y="3706"/>
              <a:ext cx="125" cy="96"/>
            </a:xfrm>
            <a:custGeom>
              <a:avLst/>
              <a:gdLst/>
              <a:ahLst/>
              <a:cxnLst>
                <a:cxn ang="0">
                  <a:pos x="0" y="71"/>
                </a:cxn>
                <a:cxn ang="0">
                  <a:pos x="87" y="191"/>
                </a:cxn>
                <a:cxn ang="0">
                  <a:pos x="249" y="149"/>
                </a:cxn>
                <a:cxn ang="0">
                  <a:pos x="226" y="0"/>
                </a:cxn>
                <a:cxn ang="0">
                  <a:pos x="0" y="71"/>
                </a:cxn>
                <a:cxn ang="0">
                  <a:pos x="0" y="71"/>
                </a:cxn>
              </a:cxnLst>
              <a:rect l="0" t="0" r="r" b="b"/>
              <a:pathLst>
                <a:path w="249" h="191">
                  <a:moveTo>
                    <a:pt x="0" y="71"/>
                  </a:moveTo>
                  <a:lnTo>
                    <a:pt x="87" y="191"/>
                  </a:lnTo>
                  <a:lnTo>
                    <a:pt x="249" y="149"/>
                  </a:lnTo>
                  <a:lnTo>
                    <a:pt x="226" y="0"/>
                  </a:lnTo>
                  <a:lnTo>
                    <a:pt x="0" y="71"/>
                  </a:lnTo>
                  <a:lnTo>
                    <a:pt x="0" y="71"/>
                  </a:lnTo>
                  <a:close/>
                </a:path>
              </a:pathLst>
            </a:custGeom>
            <a:solidFill>
              <a:srgbClr val="000000"/>
            </a:solidFill>
            <a:ln w="9525">
              <a:noFill/>
              <a:round/>
            </a:ln>
          </p:spPr>
          <p:txBody>
            <a:bodyPr/>
            <a:lstStyle/>
            <a:p>
              <a:endParaRPr lang="en-US"/>
            </a:p>
          </p:txBody>
        </p:sp>
        <p:sp>
          <p:nvSpPr>
            <p:cNvPr id="475386" name="Freeform 250"/>
            <p:cNvSpPr/>
            <p:nvPr/>
          </p:nvSpPr>
          <p:spPr bwMode="auto">
            <a:xfrm>
              <a:off x="4567" y="2360"/>
              <a:ext cx="829" cy="719"/>
            </a:xfrm>
            <a:custGeom>
              <a:avLst/>
              <a:gdLst/>
              <a:ahLst/>
              <a:cxnLst>
                <a:cxn ang="0">
                  <a:pos x="2" y="835"/>
                </a:cxn>
                <a:cxn ang="0">
                  <a:pos x="0" y="690"/>
                </a:cxn>
                <a:cxn ang="0">
                  <a:pos x="40" y="524"/>
                </a:cxn>
                <a:cxn ang="0">
                  <a:pos x="124" y="369"/>
                </a:cxn>
                <a:cxn ang="0">
                  <a:pos x="244" y="233"/>
                </a:cxn>
                <a:cxn ang="0">
                  <a:pos x="396" y="124"/>
                </a:cxn>
                <a:cxn ang="0">
                  <a:pos x="572" y="44"/>
                </a:cxn>
                <a:cxn ang="0">
                  <a:pos x="761" y="4"/>
                </a:cxn>
                <a:cxn ang="0">
                  <a:pos x="953" y="0"/>
                </a:cxn>
                <a:cxn ang="0">
                  <a:pos x="1138" y="35"/>
                </a:cxn>
                <a:cxn ang="0">
                  <a:pos x="1307" y="108"/>
                </a:cxn>
                <a:cxn ang="0">
                  <a:pos x="1452" y="211"/>
                </a:cxn>
                <a:cxn ang="0">
                  <a:pos x="1561" y="345"/>
                </a:cxn>
                <a:cxn ang="0">
                  <a:pos x="1631" y="496"/>
                </a:cxn>
                <a:cxn ang="0">
                  <a:pos x="1656" y="661"/>
                </a:cxn>
                <a:cxn ang="0">
                  <a:pos x="1639" y="827"/>
                </a:cxn>
                <a:cxn ang="0">
                  <a:pos x="1577" y="989"/>
                </a:cxn>
                <a:cxn ang="0">
                  <a:pos x="1475" y="1136"/>
                </a:cxn>
                <a:cxn ang="0">
                  <a:pos x="1337" y="1260"/>
                </a:cxn>
                <a:cxn ang="0">
                  <a:pos x="1171" y="1354"/>
                </a:cxn>
                <a:cxn ang="0">
                  <a:pos x="988" y="1413"/>
                </a:cxn>
                <a:cxn ang="0">
                  <a:pos x="796" y="1438"/>
                </a:cxn>
                <a:cxn ang="0">
                  <a:pos x="606" y="1421"/>
                </a:cxn>
                <a:cxn ang="0">
                  <a:pos x="427" y="1366"/>
                </a:cxn>
                <a:cxn ang="0">
                  <a:pos x="270" y="1279"/>
                </a:cxn>
                <a:cxn ang="0">
                  <a:pos x="143" y="1159"/>
                </a:cxn>
                <a:cxn ang="0">
                  <a:pos x="52" y="1016"/>
                </a:cxn>
                <a:cxn ang="0">
                  <a:pos x="283" y="888"/>
                </a:cxn>
                <a:cxn ang="0">
                  <a:pos x="332" y="978"/>
                </a:cxn>
                <a:cxn ang="0">
                  <a:pos x="409" y="1067"/>
                </a:cxn>
                <a:cxn ang="0">
                  <a:pos x="510" y="1137"/>
                </a:cxn>
                <a:cxn ang="0">
                  <a:pos x="626" y="1183"/>
                </a:cxn>
                <a:cxn ang="0">
                  <a:pos x="753" y="1203"/>
                </a:cxn>
                <a:cxn ang="0">
                  <a:pos x="886" y="1199"/>
                </a:cxn>
                <a:cxn ang="0">
                  <a:pos x="1013" y="1167"/>
                </a:cxn>
                <a:cxn ang="0">
                  <a:pos x="1131" y="1112"/>
                </a:cxn>
                <a:cxn ang="0">
                  <a:pos x="1232" y="1033"/>
                </a:cxn>
                <a:cxn ang="0">
                  <a:pos x="1312" y="939"/>
                </a:cxn>
                <a:cxn ang="0">
                  <a:pos x="1365" y="833"/>
                </a:cxn>
                <a:cxn ang="0">
                  <a:pos x="1388" y="719"/>
                </a:cxn>
                <a:cxn ang="0">
                  <a:pos x="1383" y="606"/>
                </a:cxn>
                <a:cxn ang="0">
                  <a:pos x="1347" y="498"/>
                </a:cxn>
                <a:cxn ang="0">
                  <a:pos x="1282" y="403"/>
                </a:cxn>
                <a:cxn ang="0">
                  <a:pos x="1193" y="323"/>
                </a:cxn>
                <a:cxn ang="0">
                  <a:pos x="1083" y="265"/>
                </a:cxn>
                <a:cxn ang="0">
                  <a:pos x="960" y="232"/>
                </a:cxn>
                <a:cxn ang="0">
                  <a:pos x="831" y="225"/>
                </a:cxn>
                <a:cxn ang="0">
                  <a:pos x="700" y="242"/>
                </a:cxn>
                <a:cxn ang="0">
                  <a:pos x="576" y="287"/>
                </a:cxn>
                <a:cxn ang="0">
                  <a:pos x="466" y="353"/>
                </a:cxn>
                <a:cxn ang="0">
                  <a:pos x="376" y="440"/>
                </a:cxn>
                <a:cxn ang="0">
                  <a:pos x="307" y="542"/>
                </a:cxn>
                <a:cxn ang="0">
                  <a:pos x="269" y="652"/>
                </a:cxn>
                <a:cxn ang="0">
                  <a:pos x="260" y="765"/>
                </a:cxn>
                <a:cxn ang="0">
                  <a:pos x="2" y="835"/>
                </a:cxn>
                <a:cxn ang="0">
                  <a:pos x="2" y="835"/>
                </a:cxn>
              </a:cxnLst>
              <a:rect l="0" t="0" r="r" b="b"/>
              <a:pathLst>
                <a:path w="1656" h="1438">
                  <a:moveTo>
                    <a:pt x="2" y="835"/>
                  </a:moveTo>
                  <a:lnTo>
                    <a:pt x="0" y="690"/>
                  </a:lnTo>
                  <a:lnTo>
                    <a:pt x="40" y="524"/>
                  </a:lnTo>
                  <a:lnTo>
                    <a:pt x="124" y="369"/>
                  </a:lnTo>
                  <a:lnTo>
                    <a:pt x="244" y="233"/>
                  </a:lnTo>
                  <a:lnTo>
                    <a:pt x="396" y="124"/>
                  </a:lnTo>
                  <a:lnTo>
                    <a:pt x="572" y="44"/>
                  </a:lnTo>
                  <a:lnTo>
                    <a:pt x="761" y="4"/>
                  </a:lnTo>
                  <a:lnTo>
                    <a:pt x="953" y="0"/>
                  </a:lnTo>
                  <a:lnTo>
                    <a:pt x="1138" y="35"/>
                  </a:lnTo>
                  <a:lnTo>
                    <a:pt x="1307" y="108"/>
                  </a:lnTo>
                  <a:lnTo>
                    <a:pt x="1452" y="211"/>
                  </a:lnTo>
                  <a:lnTo>
                    <a:pt x="1561" y="345"/>
                  </a:lnTo>
                  <a:lnTo>
                    <a:pt x="1631" y="496"/>
                  </a:lnTo>
                  <a:lnTo>
                    <a:pt x="1656" y="661"/>
                  </a:lnTo>
                  <a:lnTo>
                    <a:pt x="1639" y="827"/>
                  </a:lnTo>
                  <a:lnTo>
                    <a:pt x="1577" y="989"/>
                  </a:lnTo>
                  <a:lnTo>
                    <a:pt x="1475" y="1136"/>
                  </a:lnTo>
                  <a:lnTo>
                    <a:pt x="1337" y="1260"/>
                  </a:lnTo>
                  <a:lnTo>
                    <a:pt x="1171" y="1354"/>
                  </a:lnTo>
                  <a:lnTo>
                    <a:pt x="988" y="1413"/>
                  </a:lnTo>
                  <a:lnTo>
                    <a:pt x="796" y="1438"/>
                  </a:lnTo>
                  <a:lnTo>
                    <a:pt x="606" y="1421"/>
                  </a:lnTo>
                  <a:lnTo>
                    <a:pt x="427" y="1366"/>
                  </a:lnTo>
                  <a:lnTo>
                    <a:pt x="270" y="1279"/>
                  </a:lnTo>
                  <a:lnTo>
                    <a:pt x="143" y="1159"/>
                  </a:lnTo>
                  <a:lnTo>
                    <a:pt x="52" y="1016"/>
                  </a:lnTo>
                  <a:lnTo>
                    <a:pt x="283" y="888"/>
                  </a:lnTo>
                  <a:lnTo>
                    <a:pt x="332" y="978"/>
                  </a:lnTo>
                  <a:lnTo>
                    <a:pt x="409" y="1067"/>
                  </a:lnTo>
                  <a:lnTo>
                    <a:pt x="510" y="1137"/>
                  </a:lnTo>
                  <a:lnTo>
                    <a:pt x="626" y="1183"/>
                  </a:lnTo>
                  <a:lnTo>
                    <a:pt x="753" y="1203"/>
                  </a:lnTo>
                  <a:lnTo>
                    <a:pt x="886" y="1199"/>
                  </a:lnTo>
                  <a:lnTo>
                    <a:pt x="1013" y="1167"/>
                  </a:lnTo>
                  <a:lnTo>
                    <a:pt x="1131" y="1112"/>
                  </a:lnTo>
                  <a:lnTo>
                    <a:pt x="1232" y="1033"/>
                  </a:lnTo>
                  <a:lnTo>
                    <a:pt x="1312" y="939"/>
                  </a:lnTo>
                  <a:lnTo>
                    <a:pt x="1365" y="833"/>
                  </a:lnTo>
                  <a:lnTo>
                    <a:pt x="1388" y="719"/>
                  </a:lnTo>
                  <a:lnTo>
                    <a:pt x="1383" y="606"/>
                  </a:lnTo>
                  <a:lnTo>
                    <a:pt x="1347" y="498"/>
                  </a:lnTo>
                  <a:lnTo>
                    <a:pt x="1282" y="403"/>
                  </a:lnTo>
                  <a:lnTo>
                    <a:pt x="1193" y="323"/>
                  </a:lnTo>
                  <a:lnTo>
                    <a:pt x="1083" y="265"/>
                  </a:lnTo>
                  <a:lnTo>
                    <a:pt x="960" y="232"/>
                  </a:lnTo>
                  <a:lnTo>
                    <a:pt x="831" y="225"/>
                  </a:lnTo>
                  <a:lnTo>
                    <a:pt x="700" y="242"/>
                  </a:lnTo>
                  <a:lnTo>
                    <a:pt x="576" y="287"/>
                  </a:lnTo>
                  <a:lnTo>
                    <a:pt x="466" y="353"/>
                  </a:lnTo>
                  <a:lnTo>
                    <a:pt x="376" y="440"/>
                  </a:lnTo>
                  <a:lnTo>
                    <a:pt x="307" y="542"/>
                  </a:lnTo>
                  <a:lnTo>
                    <a:pt x="269" y="652"/>
                  </a:lnTo>
                  <a:lnTo>
                    <a:pt x="260" y="765"/>
                  </a:lnTo>
                  <a:lnTo>
                    <a:pt x="2" y="835"/>
                  </a:lnTo>
                  <a:lnTo>
                    <a:pt x="2" y="835"/>
                  </a:lnTo>
                  <a:close/>
                </a:path>
              </a:pathLst>
            </a:custGeom>
            <a:solidFill>
              <a:srgbClr val="000000"/>
            </a:solidFill>
            <a:ln w="9525">
              <a:noFill/>
              <a:round/>
            </a:ln>
          </p:spPr>
          <p:txBody>
            <a:bodyPr/>
            <a:lstStyle/>
            <a:p>
              <a:endParaRPr lang="en-US"/>
            </a:p>
          </p:txBody>
        </p:sp>
        <p:sp>
          <p:nvSpPr>
            <p:cNvPr id="475387" name="Freeform 251"/>
            <p:cNvSpPr/>
            <p:nvPr/>
          </p:nvSpPr>
          <p:spPr bwMode="auto">
            <a:xfrm>
              <a:off x="4569" y="2734"/>
              <a:ext cx="140" cy="138"/>
            </a:xfrm>
            <a:custGeom>
              <a:avLst/>
              <a:gdLst/>
              <a:ahLst/>
              <a:cxnLst>
                <a:cxn ang="0">
                  <a:pos x="0" y="87"/>
                </a:cxn>
                <a:cxn ang="0">
                  <a:pos x="11" y="163"/>
                </a:cxn>
                <a:cxn ang="0">
                  <a:pos x="27" y="217"/>
                </a:cxn>
                <a:cxn ang="0">
                  <a:pos x="53" y="276"/>
                </a:cxn>
                <a:cxn ang="0">
                  <a:pos x="281" y="140"/>
                </a:cxn>
                <a:cxn ang="0">
                  <a:pos x="266" y="78"/>
                </a:cxn>
                <a:cxn ang="0">
                  <a:pos x="259" y="0"/>
                </a:cxn>
                <a:cxn ang="0">
                  <a:pos x="0" y="87"/>
                </a:cxn>
                <a:cxn ang="0">
                  <a:pos x="0" y="87"/>
                </a:cxn>
              </a:cxnLst>
              <a:rect l="0" t="0" r="r" b="b"/>
              <a:pathLst>
                <a:path w="281" h="276">
                  <a:moveTo>
                    <a:pt x="0" y="87"/>
                  </a:moveTo>
                  <a:lnTo>
                    <a:pt x="11" y="163"/>
                  </a:lnTo>
                  <a:lnTo>
                    <a:pt x="27" y="217"/>
                  </a:lnTo>
                  <a:lnTo>
                    <a:pt x="53" y="276"/>
                  </a:lnTo>
                  <a:lnTo>
                    <a:pt x="281" y="140"/>
                  </a:lnTo>
                  <a:lnTo>
                    <a:pt x="266" y="78"/>
                  </a:lnTo>
                  <a:lnTo>
                    <a:pt x="259" y="0"/>
                  </a:lnTo>
                  <a:lnTo>
                    <a:pt x="0" y="87"/>
                  </a:lnTo>
                  <a:lnTo>
                    <a:pt x="0" y="87"/>
                  </a:lnTo>
                  <a:close/>
                </a:path>
              </a:pathLst>
            </a:custGeom>
            <a:solidFill>
              <a:srgbClr val="000000"/>
            </a:solidFill>
            <a:ln w="9525">
              <a:noFill/>
              <a:round/>
            </a:ln>
          </p:spPr>
          <p:txBody>
            <a:bodyPr/>
            <a:lstStyle/>
            <a:p>
              <a:endParaRPr lang="en-US"/>
            </a:p>
          </p:txBody>
        </p:sp>
        <p:sp>
          <p:nvSpPr>
            <p:cNvPr id="475388" name="Freeform 252"/>
            <p:cNvSpPr/>
            <p:nvPr/>
          </p:nvSpPr>
          <p:spPr bwMode="auto">
            <a:xfrm>
              <a:off x="5210" y="2367"/>
              <a:ext cx="120" cy="106"/>
            </a:xfrm>
            <a:custGeom>
              <a:avLst/>
              <a:gdLst/>
              <a:ahLst/>
              <a:cxnLst>
                <a:cxn ang="0">
                  <a:pos x="0" y="104"/>
                </a:cxn>
                <a:cxn ang="0">
                  <a:pos x="112" y="0"/>
                </a:cxn>
                <a:cxn ang="0">
                  <a:pos x="238" y="92"/>
                </a:cxn>
                <a:cxn ang="0">
                  <a:pos x="153" y="212"/>
                </a:cxn>
                <a:cxn ang="0">
                  <a:pos x="0" y="104"/>
                </a:cxn>
                <a:cxn ang="0">
                  <a:pos x="0" y="104"/>
                </a:cxn>
              </a:cxnLst>
              <a:rect l="0" t="0" r="r" b="b"/>
              <a:pathLst>
                <a:path w="238" h="212">
                  <a:moveTo>
                    <a:pt x="0" y="104"/>
                  </a:moveTo>
                  <a:lnTo>
                    <a:pt x="112" y="0"/>
                  </a:lnTo>
                  <a:lnTo>
                    <a:pt x="238" y="92"/>
                  </a:lnTo>
                  <a:lnTo>
                    <a:pt x="153" y="212"/>
                  </a:lnTo>
                  <a:lnTo>
                    <a:pt x="0" y="104"/>
                  </a:lnTo>
                  <a:lnTo>
                    <a:pt x="0" y="104"/>
                  </a:lnTo>
                  <a:close/>
                </a:path>
              </a:pathLst>
            </a:custGeom>
            <a:solidFill>
              <a:srgbClr val="000000"/>
            </a:solidFill>
            <a:ln w="9525">
              <a:noFill/>
              <a:round/>
            </a:ln>
          </p:spPr>
          <p:txBody>
            <a:bodyPr/>
            <a:lstStyle/>
            <a:p>
              <a:endParaRPr lang="en-US"/>
            </a:p>
          </p:txBody>
        </p:sp>
        <p:sp>
          <p:nvSpPr>
            <p:cNvPr id="475389" name="Freeform 253"/>
            <p:cNvSpPr/>
            <p:nvPr/>
          </p:nvSpPr>
          <p:spPr bwMode="auto">
            <a:xfrm>
              <a:off x="4671" y="2987"/>
              <a:ext cx="119" cy="102"/>
            </a:xfrm>
            <a:custGeom>
              <a:avLst/>
              <a:gdLst/>
              <a:ahLst/>
              <a:cxnLst>
                <a:cxn ang="0">
                  <a:pos x="237" y="89"/>
                </a:cxn>
                <a:cxn ang="0">
                  <a:pos x="140" y="203"/>
                </a:cxn>
                <a:cxn ang="0">
                  <a:pos x="0" y="128"/>
                </a:cxn>
                <a:cxn ang="0">
                  <a:pos x="67" y="0"/>
                </a:cxn>
                <a:cxn ang="0">
                  <a:pos x="237" y="89"/>
                </a:cxn>
                <a:cxn ang="0">
                  <a:pos x="237" y="89"/>
                </a:cxn>
              </a:cxnLst>
              <a:rect l="0" t="0" r="r" b="b"/>
              <a:pathLst>
                <a:path w="237" h="203">
                  <a:moveTo>
                    <a:pt x="237" y="89"/>
                  </a:moveTo>
                  <a:lnTo>
                    <a:pt x="140" y="203"/>
                  </a:lnTo>
                  <a:lnTo>
                    <a:pt x="0" y="128"/>
                  </a:lnTo>
                  <a:lnTo>
                    <a:pt x="67" y="0"/>
                  </a:lnTo>
                  <a:lnTo>
                    <a:pt x="237" y="89"/>
                  </a:lnTo>
                  <a:lnTo>
                    <a:pt x="237" y="89"/>
                  </a:lnTo>
                  <a:close/>
                </a:path>
              </a:pathLst>
            </a:custGeom>
            <a:solidFill>
              <a:srgbClr val="000000"/>
            </a:solidFill>
            <a:ln w="9525">
              <a:noFill/>
              <a:round/>
            </a:ln>
          </p:spPr>
          <p:txBody>
            <a:bodyPr/>
            <a:lstStyle/>
            <a:p>
              <a:endParaRPr lang="en-US"/>
            </a:p>
          </p:txBody>
        </p:sp>
        <p:sp>
          <p:nvSpPr>
            <p:cNvPr id="475390" name="Freeform 254"/>
            <p:cNvSpPr/>
            <p:nvPr/>
          </p:nvSpPr>
          <p:spPr bwMode="auto">
            <a:xfrm>
              <a:off x="5342" y="2508"/>
              <a:ext cx="105" cy="104"/>
            </a:xfrm>
            <a:custGeom>
              <a:avLst/>
              <a:gdLst/>
              <a:ahLst/>
              <a:cxnLst>
                <a:cxn ang="0">
                  <a:pos x="0" y="48"/>
                </a:cxn>
                <a:cxn ang="0">
                  <a:pos x="152" y="0"/>
                </a:cxn>
                <a:cxn ang="0">
                  <a:pos x="210" y="135"/>
                </a:cxn>
                <a:cxn ang="0">
                  <a:pos x="72" y="209"/>
                </a:cxn>
                <a:cxn ang="0">
                  <a:pos x="0" y="48"/>
                </a:cxn>
                <a:cxn ang="0">
                  <a:pos x="0" y="48"/>
                </a:cxn>
              </a:cxnLst>
              <a:rect l="0" t="0" r="r" b="b"/>
              <a:pathLst>
                <a:path w="210" h="209">
                  <a:moveTo>
                    <a:pt x="0" y="48"/>
                  </a:moveTo>
                  <a:lnTo>
                    <a:pt x="152" y="0"/>
                  </a:lnTo>
                  <a:lnTo>
                    <a:pt x="210" y="135"/>
                  </a:lnTo>
                  <a:lnTo>
                    <a:pt x="72" y="209"/>
                  </a:lnTo>
                  <a:lnTo>
                    <a:pt x="0" y="48"/>
                  </a:lnTo>
                  <a:lnTo>
                    <a:pt x="0" y="48"/>
                  </a:lnTo>
                  <a:close/>
                </a:path>
              </a:pathLst>
            </a:custGeom>
            <a:solidFill>
              <a:srgbClr val="000000"/>
            </a:solidFill>
            <a:ln w="9525">
              <a:noFill/>
              <a:round/>
            </a:ln>
          </p:spPr>
          <p:txBody>
            <a:bodyPr/>
            <a:lstStyle/>
            <a:p>
              <a:endParaRPr lang="en-US"/>
            </a:p>
          </p:txBody>
        </p:sp>
        <p:sp>
          <p:nvSpPr>
            <p:cNvPr id="475391" name="Freeform 255"/>
            <p:cNvSpPr/>
            <p:nvPr/>
          </p:nvSpPr>
          <p:spPr bwMode="auto">
            <a:xfrm>
              <a:off x="4536" y="2848"/>
              <a:ext cx="112" cy="108"/>
            </a:xfrm>
            <a:custGeom>
              <a:avLst/>
              <a:gdLst/>
              <a:ahLst/>
              <a:cxnLst>
                <a:cxn ang="0">
                  <a:pos x="224" y="151"/>
                </a:cxn>
                <a:cxn ang="0">
                  <a:pos x="80" y="216"/>
                </a:cxn>
                <a:cxn ang="0">
                  <a:pos x="0" y="89"/>
                </a:cxn>
                <a:cxn ang="0">
                  <a:pos x="127" y="0"/>
                </a:cxn>
                <a:cxn ang="0">
                  <a:pos x="224" y="151"/>
                </a:cxn>
                <a:cxn ang="0">
                  <a:pos x="224" y="151"/>
                </a:cxn>
              </a:cxnLst>
              <a:rect l="0" t="0" r="r" b="b"/>
              <a:pathLst>
                <a:path w="224" h="216">
                  <a:moveTo>
                    <a:pt x="224" y="151"/>
                  </a:moveTo>
                  <a:lnTo>
                    <a:pt x="80" y="216"/>
                  </a:lnTo>
                  <a:lnTo>
                    <a:pt x="0" y="89"/>
                  </a:lnTo>
                  <a:lnTo>
                    <a:pt x="127" y="0"/>
                  </a:lnTo>
                  <a:lnTo>
                    <a:pt x="224" y="151"/>
                  </a:lnTo>
                  <a:lnTo>
                    <a:pt x="224" y="151"/>
                  </a:lnTo>
                  <a:close/>
                </a:path>
              </a:pathLst>
            </a:custGeom>
            <a:solidFill>
              <a:srgbClr val="000000"/>
            </a:solidFill>
            <a:ln w="9525">
              <a:noFill/>
              <a:round/>
            </a:ln>
          </p:spPr>
          <p:txBody>
            <a:bodyPr/>
            <a:lstStyle/>
            <a:p>
              <a:endParaRPr lang="en-US"/>
            </a:p>
          </p:txBody>
        </p:sp>
        <p:sp>
          <p:nvSpPr>
            <p:cNvPr id="475392" name="Freeform 256"/>
            <p:cNvSpPr/>
            <p:nvPr/>
          </p:nvSpPr>
          <p:spPr bwMode="auto">
            <a:xfrm>
              <a:off x="5380" y="2680"/>
              <a:ext cx="87" cy="88"/>
            </a:xfrm>
            <a:custGeom>
              <a:avLst/>
              <a:gdLst/>
              <a:ahLst/>
              <a:cxnLst>
                <a:cxn ang="0">
                  <a:pos x="17" y="0"/>
                </a:cxn>
                <a:cxn ang="0">
                  <a:pos x="174" y="13"/>
                </a:cxn>
                <a:cxn ang="0">
                  <a:pos x="158" y="159"/>
                </a:cxn>
                <a:cxn ang="0">
                  <a:pos x="0" y="176"/>
                </a:cxn>
                <a:cxn ang="0">
                  <a:pos x="17" y="0"/>
                </a:cxn>
                <a:cxn ang="0">
                  <a:pos x="17" y="0"/>
                </a:cxn>
              </a:cxnLst>
              <a:rect l="0" t="0" r="r" b="b"/>
              <a:pathLst>
                <a:path w="174" h="176">
                  <a:moveTo>
                    <a:pt x="17" y="0"/>
                  </a:moveTo>
                  <a:lnTo>
                    <a:pt x="174" y="13"/>
                  </a:lnTo>
                  <a:lnTo>
                    <a:pt x="158" y="159"/>
                  </a:lnTo>
                  <a:lnTo>
                    <a:pt x="0" y="176"/>
                  </a:lnTo>
                  <a:lnTo>
                    <a:pt x="17" y="0"/>
                  </a:lnTo>
                  <a:lnTo>
                    <a:pt x="17" y="0"/>
                  </a:lnTo>
                  <a:close/>
                </a:path>
              </a:pathLst>
            </a:custGeom>
            <a:solidFill>
              <a:srgbClr val="000000"/>
            </a:solidFill>
            <a:ln w="9525">
              <a:noFill/>
              <a:round/>
            </a:ln>
          </p:spPr>
          <p:txBody>
            <a:bodyPr/>
            <a:lstStyle/>
            <a:p>
              <a:endParaRPr lang="en-US"/>
            </a:p>
          </p:txBody>
        </p:sp>
        <p:sp>
          <p:nvSpPr>
            <p:cNvPr id="475393" name="Freeform 257"/>
            <p:cNvSpPr/>
            <p:nvPr/>
          </p:nvSpPr>
          <p:spPr bwMode="auto">
            <a:xfrm>
              <a:off x="4499" y="2701"/>
              <a:ext cx="83" cy="91"/>
            </a:xfrm>
            <a:custGeom>
              <a:avLst/>
              <a:gdLst/>
              <a:ahLst/>
              <a:cxnLst>
                <a:cxn ang="0">
                  <a:pos x="164" y="175"/>
                </a:cxn>
                <a:cxn ang="0">
                  <a:pos x="5" y="180"/>
                </a:cxn>
                <a:cxn ang="0">
                  <a:pos x="0" y="33"/>
                </a:cxn>
                <a:cxn ang="0">
                  <a:pos x="155" y="0"/>
                </a:cxn>
                <a:cxn ang="0">
                  <a:pos x="164" y="175"/>
                </a:cxn>
                <a:cxn ang="0">
                  <a:pos x="164" y="175"/>
                </a:cxn>
              </a:cxnLst>
              <a:rect l="0" t="0" r="r" b="b"/>
              <a:pathLst>
                <a:path w="164" h="180">
                  <a:moveTo>
                    <a:pt x="164" y="175"/>
                  </a:moveTo>
                  <a:lnTo>
                    <a:pt x="5" y="180"/>
                  </a:lnTo>
                  <a:lnTo>
                    <a:pt x="0" y="33"/>
                  </a:lnTo>
                  <a:lnTo>
                    <a:pt x="155" y="0"/>
                  </a:lnTo>
                  <a:lnTo>
                    <a:pt x="164" y="175"/>
                  </a:lnTo>
                  <a:lnTo>
                    <a:pt x="164" y="175"/>
                  </a:lnTo>
                  <a:close/>
                </a:path>
              </a:pathLst>
            </a:custGeom>
            <a:solidFill>
              <a:srgbClr val="000000"/>
            </a:solidFill>
            <a:ln w="9525">
              <a:noFill/>
              <a:round/>
            </a:ln>
          </p:spPr>
          <p:txBody>
            <a:bodyPr/>
            <a:lstStyle/>
            <a:p>
              <a:endParaRPr lang="en-US"/>
            </a:p>
          </p:txBody>
        </p:sp>
        <p:sp>
          <p:nvSpPr>
            <p:cNvPr id="475394" name="Freeform 258"/>
            <p:cNvSpPr/>
            <p:nvPr/>
          </p:nvSpPr>
          <p:spPr bwMode="auto">
            <a:xfrm>
              <a:off x="5309" y="2837"/>
              <a:ext cx="118" cy="101"/>
            </a:xfrm>
            <a:custGeom>
              <a:avLst/>
              <a:gdLst/>
              <a:ahLst/>
              <a:cxnLst>
                <a:cxn ang="0">
                  <a:pos x="105" y="0"/>
                </a:cxn>
                <a:cxn ang="0">
                  <a:pos x="235" y="71"/>
                </a:cxn>
                <a:cxn ang="0">
                  <a:pos x="145" y="201"/>
                </a:cxn>
                <a:cxn ang="0">
                  <a:pos x="0" y="155"/>
                </a:cxn>
                <a:cxn ang="0">
                  <a:pos x="105" y="0"/>
                </a:cxn>
                <a:cxn ang="0">
                  <a:pos x="105" y="0"/>
                </a:cxn>
              </a:cxnLst>
              <a:rect l="0" t="0" r="r" b="b"/>
              <a:pathLst>
                <a:path w="235" h="201">
                  <a:moveTo>
                    <a:pt x="105" y="0"/>
                  </a:moveTo>
                  <a:lnTo>
                    <a:pt x="235" y="71"/>
                  </a:lnTo>
                  <a:lnTo>
                    <a:pt x="145" y="201"/>
                  </a:lnTo>
                  <a:lnTo>
                    <a:pt x="0" y="155"/>
                  </a:lnTo>
                  <a:lnTo>
                    <a:pt x="105" y="0"/>
                  </a:lnTo>
                  <a:lnTo>
                    <a:pt x="105" y="0"/>
                  </a:lnTo>
                  <a:close/>
                </a:path>
              </a:pathLst>
            </a:custGeom>
            <a:solidFill>
              <a:srgbClr val="000000"/>
            </a:solidFill>
            <a:ln w="9525">
              <a:noFill/>
              <a:round/>
            </a:ln>
          </p:spPr>
          <p:txBody>
            <a:bodyPr/>
            <a:lstStyle/>
            <a:p>
              <a:endParaRPr lang="en-US"/>
            </a:p>
          </p:txBody>
        </p:sp>
        <p:sp>
          <p:nvSpPr>
            <p:cNvPr id="475395" name="Freeform 259"/>
            <p:cNvSpPr/>
            <p:nvPr/>
          </p:nvSpPr>
          <p:spPr bwMode="auto">
            <a:xfrm>
              <a:off x="4522" y="2527"/>
              <a:ext cx="111" cy="97"/>
            </a:xfrm>
            <a:custGeom>
              <a:avLst/>
              <a:gdLst/>
              <a:ahLst/>
              <a:cxnLst>
                <a:cxn ang="0">
                  <a:pos x="140" y="194"/>
                </a:cxn>
                <a:cxn ang="0">
                  <a:pos x="0" y="136"/>
                </a:cxn>
                <a:cxn ang="0">
                  <a:pos x="72" y="0"/>
                </a:cxn>
                <a:cxn ang="0">
                  <a:pos x="224" y="28"/>
                </a:cxn>
                <a:cxn ang="0">
                  <a:pos x="140" y="194"/>
                </a:cxn>
                <a:cxn ang="0">
                  <a:pos x="140" y="194"/>
                </a:cxn>
              </a:cxnLst>
              <a:rect l="0" t="0" r="r" b="b"/>
              <a:pathLst>
                <a:path w="224" h="194">
                  <a:moveTo>
                    <a:pt x="140" y="194"/>
                  </a:moveTo>
                  <a:lnTo>
                    <a:pt x="0" y="136"/>
                  </a:lnTo>
                  <a:lnTo>
                    <a:pt x="72" y="0"/>
                  </a:lnTo>
                  <a:lnTo>
                    <a:pt x="224" y="28"/>
                  </a:lnTo>
                  <a:lnTo>
                    <a:pt x="140" y="194"/>
                  </a:lnTo>
                  <a:lnTo>
                    <a:pt x="140" y="194"/>
                  </a:lnTo>
                  <a:close/>
                </a:path>
              </a:pathLst>
            </a:custGeom>
            <a:solidFill>
              <a:srgbClr val="000000"/>
            </a:solidFill>
            <a:ln w="9525">
              <a:noFill/>
              <a:round/>
            </a:ln>
          </p:spPr>
          <p:txBody>
            <a:bodyPr/>
            <a:lstStyle/>
            <a:p>
              <a:endParaRPr lang="en-US"/>
            </a:p>
          </p:txBody>
        </p:sp>
        <p:sp>
          <p:nvSpPr>
            <p:cNvPr id="475396" name="Freeform 260"/>
            <p:cNvSpPr/>
            <p:nvPr/>
          </p:nvSpPr>
          <p:spPr bwMode="auto">
            <a:xfrm>
              <a:off x="5194" y="2953"/>
              <a:ext cx="124" cy="101"/>
            </a:xfrm>
            <a:custGeom>
              <a:avLst/>
              <a:gdLst/>
              <a:ahLst/>
              <a:cxnLst>
                <a:cxn ang="0">
                  <a:pos x="169" y="0"/>
                </a:cxn>
                <a:cxn ang="0">
                  <a:pos x="249" y="116"/>
                </a:cxn>
                <a:cxn ang="0">
                  <a:pos x="107" y="204"/>
                </a:cxn>
                <a:cxn ang="0">
                  <a:pos x="0" y="108"/>
                </a:cxn>
                <a:cxn ang="0">
                  <a:pos x="169" y="0"/>
                </a:cxn>
                <a:cxn ang="0">
                  <a:pos x="169" y="0"/>
                </a:cxn>
              </a:cxnLst>
              <a:rect l="0" t="0" r="r" b="b"/>
              <a:pathLst>
                <a:path w="249" h="204">
                  <a:moveTo>
                    <a:pt x="169" y="0"/>
                  </a:moveTo>
                  <a:lnTo>
                    <a:pt x="249" y="116"/>
                  </a:lnTo>
                  <a:lnTo>
                    <a:pt x="107" y="204"/>
                  </a:lnTo>
                  <a:lnTo>
                    <a:pt x="0" y="108"/>
                  </a:lnTo>
                  <a:lnTo>
                    <a:pt x="169" y="0"/>
                  </a:lnTo>
                  <a:lnTo>
                    <a:pt x="169" y="0"/>
                  </a:lnTo>
                  <a:close/>
                </a:path>
              </a:pathLst>
            </a:custGeom>
            <a:solidFill>
              <a:srgbClr val="000000"/>
            </a:solidFill>
            <a:ln w="9525">
              <a:noFill/>
              <a:round/>
            </a:ln>
          </p:spPr>
          <p:txBody>
            <a:bodyPr/>
            <a:lstStyle/>
            <a:p>
              <a:endParaRPr lang="en-US"/>
            </a:p>
          </p:txBody>
        </p:sp>
        <p:sp>
          <p:nvSpPr>
            <p:cNvPr id="475397" name="Freeform 261"/>
            <p:cNvSpPr/>
            <p:nvPr/>
          </p:nvSpPr>
          <p:spPr bwMode="auto">
            <a:xfrm>
              <a:off x="4652" y="2385"/>
              <a:ext cx="125" cy="103"/>
            </a:xfrm>
            <a:custGeom>
              <a:avLst/>
              <a:gdLst/>
              <a:ahLst/>
              <a:cxnLst>
                <a:cxn ang="0">
                  <a:pos x="98" y="206"/>
                </a:cxn>
                <a:cxn ang="0">
                  <a:pos x="0" y="101"/>
                </a:cxn>
                <a:cxn ang="0">
                  <a:pos x="131" y="0"/>
                </a:cxn>
                <a:cxn ang="0">
                  <a:pos x="251" y="82"/>
                </a:cxn>
                <a:cxn ang="0">
                  <a:pos x="98" y="206"/>
                </a:cxn>
                <a:cxn ang="0">
                  <a:pos x="98" y="206"/>
                </a:cxn>
              </a:cxnLst>
              <a:rect l="0" t="0" r="r" b="b"/>
              <a:pathLst>
                <a:path w="251" h="206">
                  <a:moveTo>
                    <a:pt x="98" y="206"/>
                  </a:moveTo>
                  <a:lnTo>
                    <a:pt x="0" y="101"/>
                  </a:lnTo>
                  <a:lnTo>
                    <a:pt x="131" y="0"/>
                  </a:lnTo>
                  <a:lnTo>
                    <a:pt x="251" y="82"/>
                  </a:lnTo>
                  <a:lnTo>
                    <a:pt x="98" y="206"/>
                  </a:lnTo>
                  <a:lnTo>
                    <a:pt x="98" y="206"/>
                  </a:lnTo>
                  <a:close/>
                </a:path>
              </a:pathLst>
            </a:custGeom>
            <a:solidFill>
              <a:srgbClr val="000000"/>
            </a:solidFill>
            <a:ln w="9525">
              <a:noFill/>
              <a:round/>
            </a:ln>
          </p:spPr>
          <p:txBody>
            <a:bodyPr/>
            <a:lstStyle/>
            <a:p>
              <a:endParaRPr lang="en-US"/>
            </a:p>
          </p:txBody>
        </p:sp>
        <p:sp>
          <p:nvSpPr>
            <p:cNvPr id="475398" name="Freeform 262"/>
            <p:cNvSpPr/>
            <p:nvPr/>
          </p:nvSpPr>
          <p:spPr bwMode="auto">
            <a:xfrm>
              <a:off x="4862" y="3060"/>
              <a:ext cx="105" cy="85"/>
            </a:xfrm>
            <a:custGeom>
              <a:avLst/>
              <a:gdLst/>
              <a:ahLst/>
              <a:cxnLst>
                <a:cxn ang="0">
                  <a:pos x="212" y="35"/>
                </a:cxn>
                <a:cxn ang="0">
                  <a:pos x="165" y="168"/>
                </a:cxn>
                <a:cxn ang="0">
                  <a:pos x="0" y="137"/>
                </a:cxn>
                <a:cxn ang="0">
                  <a:pos x="16" y="0"/>
                </a:cxn>
                <a:cxn ang="0">
                  <a:pos x="212" y="35"/>
                </a:cxn>
                <a:cxn ang="0">
                  <a:pos x="212" y="35"/>
                </a:cxn>
              </a:cxnLst>
              <a:rect l="0" t="0" r="r" b="b"/>
              <a:pathLst>
                <a:path w="212" h="168">
                  <a:moveTo>
                    <a:pt x="212" y="35"/>
                  </a:moveTo>
                  <a:lnTo>
                    <a:pt x="165" y="168"/>
                  </a:lnTo>
                  <a:lnTo>
                    <a:pt x="0" y="137"/>
                  </a:lnTo>
                  <a:lnTo>
                    <a:pt x="16" y="0"/>
                  </a:lnTo>
                  <a:lnTo>
                    <a:pt x="212" y="35"/>
                  </a:lnTo>
                  <a:lnTo>
                    <a:pt x="212" y="35"/>
                  </a:lnTo>
                  <a:close/>
                </a:path>
              </a:pathLst>
            </a:custGeom>
            <a:solidFill>
              <a:srgbClr val="000000"/>
            </a:solidFill>
            <a:ln w="9525">
              <a:noFill/>
              <a:round/>
            </a:ln>
          </p:spPr>
          <p:txBody>
            <a:bodyPr/>
            <a:lstStyle/>
            <a:p>
              <a:endParaRPr lang="en-US"/>
            </a:p>
          </p:txBody>
        </p:sp>
        <p:sp>
          <p:nvSpPr>
            <p:cNvPr id="475399" name="Freeform 263"/>
            <p:cNvSpPr/>
            <p:nvPr/>
          </p:nvSpPr>
          <p:spPr bwMode="auto">
            <a:xfrm>
              <a:off x="5037" y="2313"/>
              <a:ext cx="101" cy="74"/>
            </a:xfrm>
            <a:custGeom>
              <a:avLst/>
              <a:gdLst/>
              <a:ahLst/>
              <a:cxnLst>
                <a:cxn ang="0">
                  <a:pos x="0" y="137"/>
                </a:cxn>
                <a:cxn ang="0">
                  <a:pos x="28" y="0"/>
                </a:cxn>
                <a:cxn ang="0">
                  <a:pos x="196" y="13"/>
                </a:cxn>
                <a:cxn ang="0">
                  <a:pos x="200" y="149"/>
                </a:cxn>
                <a:cxn ang="0">
                  <a:pos x="0" y="137"/>
                </a:cxn>
                <a:cxn ang="0">
                  <a:pos x="0" y="137"/>
                </a:cxn>
              </a:cxnLst>
              <a:rect l="0" t="0" r="r" b="b"/>
              <a:pathLst>
                <a:path w="200" h="149">
                  <a:moveTo>
                    <a:pt x="0" y="137"/>
                  </a:moveTo>
                  <a:lnTo>
                    <a:pt x="28" y="0"/>
                  </a:lnTo>
                  <a:lnTo>
                    <a:pt x="196" y="13"/>
                  </a:lnTo>
                  <a:lnTo>
                    <a:pt x="200" y="149"/>
                  </a:lnTo>
                  <a:lnTo>
                    <a:pt x="0" y="137"/>
                  </a:lnTo>
                  <a:lnTo>
                    <a:pt x="0" y="137"/>
                  </a:lnTo>
                  <a:close/>
                </a:path>
              </a:pathLst>
            </a:custGeom>
            <a:solidFill>
              <a:srgbClr val="000000"/>
            </a:solidFill>
            <a:ln w="9525">
              <a:noFill/>
              <a:round/>
            </a:ln>
          </p:spPr>
          <p:txBody>
            <a:bodyPr/>
            <a:lstStyle/>
            <a:p>
              <a:endParaRPr lang="en-US"/>
            </a:p>
          </p:txBody>
        </p:sp>
        <p:sp>
          <p:nvSpPr>
            <p:cNvPr id="475400" name="Freeform 264"/>
            <p:cNvSpPr/>
            <p:nvPr/>
          </p:nvSpPr>
          <p:spPr bwMode="auto">
            <a:xfrm>
              <a:off x="4845" y="2315"/>
              <a:ext cx="115" cy="80"/>
            </a:xfrm>
            <a:custGeom>
              <a:avLst/>
              <a:gdLst/>
              <a:ahLst/>
              <a:cxnLst>
                <a:cxn ang="0">
                  <a:pos x="17" y="159"/>
                </a:cxn>
                <a:cxn ang="0">
                  <a:pos x="0" y="39"/>
                </a:cxn>
                <a:cxn ang="0">
                  <a:pos x="183" y="0"/>
                </a:cxn>
                <a:cxn ang="0">
                  <a:pos x="229" y="132"/>
                </a:cxn>
                <a:cxn ang="0">
                  <a:pos x="17" y="159"/>
                </a:cxn>
                <a:cxn ang="0">
                  <a:pos x="17" y="159"/>
                </a:cxn>
              </a:cxnLst>
              <a:rect l="0" t="0" r="r" b="b"/>
              <a:pathLst>
                <a:path w="229" h="159">
                  <a:moveTo>
                    <a:pt x="17" y="159"/>
                  </a:moveTo>
                  <a:lnTo>
                    <a:pt x="0" y="39"/>
                  </a:lnTo>
                  <a:lnTo>
                    <a:pt x="183" y="0"/>
                  </a:lnTo>
                  <a:lnTo>
                    <a:pt x="229" y="132"/>
                  </a:lnTo>
                  <a:lnTo>
                    <a:pt x="17" y="159"/>
                  </a:lnTo>
                  <a:lnTo>
                    <a:pt x="17" y="159"/>
                  </a:lnTo>
                  <a:close/>
                </a:path>
              </a:pathLst>
            </a:custGeom>
            <a:solidFill>
              <a:srgbClr val="000000"/>
            </a:solidFill>
            <a:ln w="9525">
              <a:noFill/>
              <a:round/>
            </a:ln>
          </p:spPr>
          <p:txBody>
            <a:bodyPr/>
            <a:lstStyle/>
            <a:p>
              <a:endParaRPr lang="en-US"/>
            </a:p>
          </p:txBody>
        </p:sp>
        <p:sp>
          <p:nvSpPr>
            <p:cNvPr id="475401" name="Freeform 265"/>
            <p:cNvSpPr/>
            <p:nvPr/>
          </p:nvSpPr>
          <p:spPr bwMode="auto">
            <a:xfrm>
              <a:off x="5043" y="3038"/>
              <a:ext cx="110" cy="84"/>
            </a:xfrm>
            <a:custGeom>
              <a:avLst/>
              <a:gdLst/>
              <a:ahLst/>
              <a:cxnLst>
                <a:cxn ang="0">
                  <a:pos x="0" y="63"/>
                </a:cxn>
                <a:cxn ang="0">
                  <a:pos x="76" y="170"/>
                </a:cxn>
                <a:cxn ang="0">
                  <a:pos x="219" y="133"/>
                </a:cxn>
                <a:cxn ang="0">
                  <a:pos x="200" y="0"/>
                </a:cxn>
                <a:cxn ang="0">
                  <a:pos x="0" y="63"/>
                </a:cxn>
                <a:cxn ang="0">
                  <a:pos x="0" y="63"/>
                </a:cxn>
              </a:cxnLst>
              <a:rect l="0" t="0" r="r" b="b"/>
              <a:pathLst>
                <a:path w="219" h="170">
                  <a:moveTo>
                    <a:pt x="0" y="63"/>
                  </a:moveTo>
                  <a:lnTo>
                    <a:pt x="76" y="170"/>
                  </a:lnTo>
                  <a:lnTo>
                    <a:pt x="219" y="133"/>
                  </a:lnTo>
                  <a:lnTo>
                    <a:pt x="200" y="0"/>
                  </a:lnTo>
                  <a:lnTo>
                    <a:pt x="0" y="63"/>
                  </a:lnTo>
                  <a:lnTo>
                    <a:pt x="0" y="63"/>
                  </a:lnTo>
                  <a:close/>
                </a:path>
              </a:pathLst>
            </a:custGeom>
            <a:solidFill>
              <a:srgbClr val="000000"/>
            </a:solidFill>
            <a:ln w="9525">
              <a:noFill/>
              <a:round/>
            </a:ln>
          </p:spPr>
          <p:txBody>
            <a:bodyPr/>
            <a:lstStyle/>
            <a:p>
              <a:endParaRPr lang="en-US"/>
            </a:p>
          </p:txBody>
        </p:sp>
        <p:sp>
          <p:nvSpPr>
            <p:cNvPr id="475402" name="Freeform 266"/>
            <p:cNvSpPr/>
            <p:nvPr/>
          </p:nvSpPr>
          <p:spPr bwMode="auto">
            <a:xfrm>
              <a:off x="4740" y="2518"/>
              <a:ext cx="453" cy="393"/>
            </a:xfrm>
            <a:custGeom>
              <a:avLst/>
              <a:gdLst/>
              <a:ahLst/>
              <a:cxnLst>
                <a:cxn ang="0">
                  <a:pos x="657" y="735"/>
                </a:cxn>
                <a:cxn ang="0">
                  <a:pos x="557" y="771"/>
                </a:cxn>
                <a:cxn ang="0">
                  <a:pos x="454" y="786"/>
                </a:cxn>
                <a:cxn ang="0">
                  <a:pos x="349" y="782"/>
                </a:cxn>
                <a:cxn ang="0">
                  <a:pos x="250" y="755"/>
                </a:cxn>
                <a:cxn ang="0">
                  <a:pos x="161" y="709"/>
                </a:cxn>
                <a:cxn ang="0">
                  <a:pos x="90" y="647"/>
                </a:cxn>
                <a:cxn ang="0">
                  <a:pos x="38" y="569"/>
                </a:cxn>
                <a:cxn ang="0">
                  <a:pos x="7" y="484"/>
                </a:cxn>
                <a:cxn ang="0">
                  <a:pos x="0" y="394"/>
                </a:cxn>
                <a:cxn ang="0">
                  <a:pos x="19" y="302"/>
                </a:cxn>
                <a:cxn ang="0">
                  <a:pos x="60" y="217"/>
                </a:cxn>
                <a:cxn ang="0">
                  <a:pos x="124" y="140"/>
                </a:cxn>
                <a:cxn ang="0">
                  <a:pos x="203" y="77"/>
                </a:cxn>
                <a:cxn ang="0">
                  <a:pos x="298" y="32"/>
                </a:cxn>
                <a:cxn ang="0">
                  <a:pos x="400" y="6"/>
                </a:cxn>
                <a:cxn ang="0">
                  <a:pos x="505" y="0"/>
                </a:cxn>
                <a:cxn ang="0">
                  <a:pos x="607" y="16"/>
                </a:cxn>
                <a:cxn ang="0">
                  <a:pos x="702" y="53"/>
                </a:cxn>
                <a:cxn ang="0">
                  <a:pos x="782" y="108"/>
                </a:cxn>
                <a:cxn ang="0">
                  <a:pos x="846" y="178"/>
                </a:cxn>
                <a:cxn ang="0">
                  <a:pos x="886" y="259"/>
                </a:cxn>
                <a:cxn ang="0">
                  <a:pos x="905" y="348"/>
                </a:cxn>
                <a:cxn ang="0">
                  <a:pos x="900" y="439"/>
                </a:cxn>
                <a:cxn ang="0">
                  <a:pos x="870" y="528"/>
                </a:cxn>
                <a:cxn ang="0">
                  <a:pos x="816" y="609"/>
                </a:cxn>
                <a:cxn ang="0">
                  <a:pos x="745" y="679"/>
                </a:cxn>
                <a:cxn ang="0">
                  <a:pos x="657" y="735"/>
                </a:cxn>
                <a:cxn ang="0">
                  <a:pos x="657" y="735"/>
                </a:cxn>
              </a:cxnLst>
              <a:rect l="0" t="0" r="r" b="b"/>
              <a:pathLst>
                <a:path w="905" h="786">
                  <a:moveTo>
                    <a:pt x="657" y="735"/>
                  </a:moveTo>
                  <a:lnTo>
                    <a:pt x="557" y="771"/>
                  </a:lnTo>
                  <a:lnTo>
                    <a:pt x="454" y="786"/>
                  </a:lnTo>
                  <a:lnTo>
                    <a:pt x="349" y="782"/>
                  </a:lnTo>
                  <a:lnTo>
                    <a:pt x="250" y="755"/>
                  </a:lnTo>
                  <a:lnTo>
                    <a:pt x="161" y="709"/>
                  </a:lnTo>
                  <a:lnTo>
                    <a:pt x="90" y="647"/>
                  </a:lnTo>
                  <a:lnTo>
                    <a:pt x="38" y="569"/>
                  </a:lnTo>
                  <a:lnTo>
                    <a:pt x="7" y="484"/>
                  </a:lnTo>
                  <a:lnTo>
                    <a:pt x="0" y="394"/>
                  </a:lnTo>
                  <a:lnTo>
                    <a:pt x="19" y="302"/>
                  </a:lnTo>
                  <a:lnTo>
                    <a:pt x="60" y="217"/>
                  </a:lnTo>
                  <a:lnTo>
                    <a:pt x="124" y="140"/>
                  </a:lnTo>
                  <a:lnTo>
                    <a:pt x="203" y="77"/>
                  </a:lnTo>
                  <a:lnTo>
                    <a:pt x="298" y="32"/>
                  </a:lnTo>
                  <a:lnTo>
                    <a:pt x="400" y="6"/>
                  </a:lnTo>
                  <a:lnTo>
                    <a:pt x="505" y="0"/>
                  </a:lnTo>
                  <a:lnTo>
                    <a:pt x="607" y="16"/>
                  </a:lnTo>
                  <a:lnTo>
                    <a:pt x="702" y="53"/>
                  </a:lnTo>
                  <a:lnTo>
                    <a:pt x="782" y="108"/>
                  </a:lnTo>
                  <a:lnTo>
                    <a:pt x="846" y="178"/>
                  </a:lnTo>
                  <a:lnTo>
                    <a:pt x="886" y="259"/>
                  </a:lnTo>
                  <a:lnTo>
                    <a:pt x="905" y="348"/>
                  </a:lnTo>
                  <a:lnTo>
                    <a:pt x="900" y="439"/>
                  </a:lnTo>
                  <a:lnTo>
                    <a:pt x="870" y="528"/>
                  </a:lnTo>
                  <a:lnTo>
                    <a:pt x="816" y="609"/>
                  </a:lnTo>
                  <a:lnTo>
                    <a:pt x="745" y="679"/>
                  </a:lnTo>
                  <a:lnTo>
                    <a:pt x="657" y="735"/>
                  </a:lnTo>
                  <a:lnTo>
                    <a:pt x="657" y="735"/>
                  </a:lnTo>
                  <a:close/>
                </a:path>
              </a:pathLst>
            </a:custGeom>
            <a:solidFill>
              <a:srgbClr val="000000"/>
            </a:solidFill>
            <a:ln w="9525">
              <a:noFill/>
              <a:round/>
            </a:ln>
          </p:spPr>
          <p:txBody>
            <a:bodyPr/>
            <a:lstStyle/>
            <a:p>
              <a:endParaRPr lang="en-US"/>
            </a:p>
          </p:txBody>
        </p:sp>
        <p:sp>
          <p:nvSpPr>
            <p:cNvPr id="475403" name="Freeform 267"/>
            <p:cNvSpPr/>
            <p:nvPr/>
          </p:nvSpPr>
          <p:spPr bwMode="auto">
            <a:xfrm>
              <a:off x="4473" y="2881"/>
              <a:ext cx="87" cy="96"/>
            </a:xfrm>
            <a:custGeom>
              <a:avLst/>
              <a:gdLst/>
              <a:ahLst/>
              <a:cxnLst>
                <a:cxn ang="0">
                  <a:pos x="0" y="136"/>
                </a:cxn>
                <a:cxn ang="0">
                  <a:pos x="132" y="193"/>
                </a:cxn>
                <a:cxn ang="0">
                  <a:pos x="174" y="156"/>
                </a:cxn>
                <a:cxn ang="0">
                  <a:pos x="66" y="0"/>
                </a:cxn>
                <a:cxn ang="0">
                  <a:pos x="94" y="120"/>
                </a:cxn>
                <a:cxn ang="0">
                  <a:pos x="0" y="136"/>
                </a:cxn>
                <a:cxn ang="0">
                  <a:pos x="0" y="136"/>
                </a:cxn>
              </a:cxnLst>
              <a:rect l="0" t="0" r="r" b="b"/>
              <a:pathLst>
                <a:path w="174" h="193">
                  <a:moveTo>
                    <a:pt x="0" y="136"/>
                  </a:moveTo>
                  <a:lnTo>
                    <a:pt x="132" y="193"/>
                  </a:lnTo>
                  <a:lnTo>
                    <a:pt x="174" y="156"/>
                  </a:lnTo>
                  <a:lnTo>
                    <a:pt x="66" y="0"/>
                  </a:lnTo>
                  <a:lnTo>
                    <a:pt x="94" y="120"/>
                  </a:lnTo>
                  <a:lnTo>
                    <a:pt x="0" y="136"/>
                  </a:lnTo>
                  <a:lnTo>
                    <a:pt x="0" y="136"/>
                  </a:lnTo>
                  <a:close/>
                </a:path>
              </a:pathLst>
            </a:custGeom>
            <a:solidFill>
              <a:srgbClr val="000000"/>
            </a:solidFill>
            <a:ln w="9525">
              <a:noFill/>
              <a:round/>
            </a:ln>
          </p:spPr>
          <p:txBody>
            <a:bodyPr/>
            <a:lstStyle/>
            <a:p>
              <a:endParaRPr lang="en-US"/>
            </a:p>
          </p:txBody>
        </p:sp>
        <p:sp>
          <p:nvSpPr>
            <p:cNvPr id="475404" name="Freeform 268"/>
            <p:cNvSpPr/>
            <p:nvPr/>
          </p:nvSpPr>
          <p:spPr bwMode="auto">
            <a:xfrm>
              <a:off x="4661" y="3075"/>
              <a:ext cx="71" cy="41"/>
            </a:xfrm>
            <a:custGeom>
              <a:avLst/>
              <a:gdLst/>
              <a:ahLst/>
              <a:cxnLst>
                <a:cxn ang="0">
                  <a:pos x="0" y="0"/>
                </a:cxn>
                <a:cxn ang="0">
                  <a:pos x="143" y="58"/>
                </a:cxn>
                <a:cxn ang="0">
                  <a:pos x="58" y="82"/>
                </a:cxn>
                <a:cxn ang="0">
                  <a:pos x="0" y="0"/>
                </a:cxn>
                <a:cxn ang="0">
                  <a:pos x="0" y="0"/>
                </a:cxn>
              </a:cxnLst>
              <a:rect l="0" t="0" r="r" b="b"/>
              <a:pathLst>
                <a:path w="143" h="82">
                  <a:moveTo>
                    <a:pt x="0" y="0"/>
                  </a:moveTo>
                  <a:lnTo>
                    <a:pt x="143" y="58"/>
                  </a:lnTo>
                  <a:lnTo>
                    <a:pt x="58" y="82"/>
                  </a:lnTo>
                  <a:lnTo>
                    <a:pt x="0" y="0"/>
                  </a:lnTo>
                  <a:lnTo>
                    <a:pt x="0" y="0"/>
                  </a:lnTo>
                  <a:close/>
                </a:path>
              </a:pathLst>
            </a:custGeom>
            <a:solidFill>
              <a:srgbClr val="000000"/>
            </a:solidFill>
            <a:ln w="9525">
              <a:noFill/>
              <a:round/>
            </a:ln>
          </p:spPr>
          <p:txBody>
            <a:bodyPr/>
            <a:lstStyle/>
            <a:p>
              <a:endParaRPr lang="en-US"/>
            </a:p>
          </p:txBody>
        </p:sp>
        <p:sp>
          <p:nvSpPr>
            <p:cNvPr id="475405" name="Freeform 269"/>
            <p:cNvSpPr/>
            <p:nvPr/>
          </p:nvSpPr>
          <p:spPr bwMode="auto">
            <a:xfrm>
              <a:off x="4771" y="3064"/>
              <a:ext cx="79" cy="69"/>
            </a:xfrm>
            <a:custGeom>
              <a:avLst/>
              <a:gdLst/>
              <a:ahLst/>
              <a:cxnLst>
                <a:cxn ang="0">
                  <a:pos x="40" y="0"/>
                </a:cxn>
                <a:cxn ang="0">
                  <a:pos x="0" y="62"/>
                </a:cxn>
                <a:cxn ang="0">
                  <a:pos x="111" y="67"/>
                </a:cxn>
                <a:cxn ang="0">
                  <a:pos x="126" y="137"/>
                </a:cxn>
                <a:cxn ang="0">
                  <a:pos x="158" y="30"/>
                </a:cxn>
                <a:cxn ang="0">
                  <a:pos x="40" y="0"/>
                </a:cxn>
                <a:cxn ang="0">
                  <a:pos x="40" y="0"/>
                </a:cxn>
              </a:cxnLst>
              <a:rect l="0" t="0" r="r" b="b"/>
              <a:pathLst>
                <a:path w="158" h="137">
                  <a:moveTo>
                    <a:pt x="40" y="0"/>
                  </a:moveTo>
                  <a:lnTo>
                    <a:pt x="0" y="62"/>
                  </a:lnTo>
                  <a:lnTo>
                    <a:pt x="111" y="67"/>
                  </a:lnTo>
                  <a:lnTo>
                    <a:pt x="126" y="137"/>
                  </a:lnTo>
                  <a:lnTo>
                    <a:pt x="158" y="30"/>
                  </a:lnTo>
                  <a:lnTo>
                    <a:pt x="40" y="0"/>
                  </a:lnTo>
                  <a:lnTo>
                    <a:pt x="40" y="0"/>
                  </a:lnTo>
                  <a:close/>
                </a:path>
              </a:pathLst>
            </a:custGeom>
            <a:solidFill>
              <a:srgbClr val="000000"/>
            </a:solidFill>
            <a:ln w="9525">
              <a:noFill/>
              <a:round/>
            </a:ln>
          </p:spPr>
          <p:txBody>
            <a:bodyPr/>
            <a:lstStyle/>
            <a:p>
              <a:endParaRPr lang="en-US"/>
            </a:p>
          </p:txBody>
        </p:sp>
        <p:sp>
          <p:nvSpPr>
            <p:cNvPr id="475406" name="Freeform 270"/>
            <p:cNvSpPr/>
            <p:nvPr/>
          </p:nvSpPr>
          <p:spPr bwMode="auto">
            <a:xfrm>
              <a:off x="4752" y="3197"/>
              <a:ext cx="60" cy="95"/>
            </a:xfrm>
            <a:custGeom>
              <a:avLst/>
              <a:gdLst/>
              <a:ahLst/>
              <a:cxnLst>
                <a:cxn ang="0">
                  <a:pos x="0" y="64"/>
                </a:cxn>
                <a:cxn ang="0">
                  <a:pos x="120" y="0"/>
                </a:cxn>
                <a:cxn ang="0">
                  <a:pos x="70" y="97"/>
                </a:cxn>
                <a:cxn ang="0">
                  <a:pos x="120" y="189"/>
                </a:cxn>
                <a:cxn ang="0">
                  <a:pos x="13" y="177"/>
                </a:cxn>
                <a:cxn ang="0">
                  <a:pos x="0" y="64"/>
                </a:cxn>
                <a:cxn ang="0">
                  <a:pos x="0" y="64"/>
                </a:cxn>
              </a:cxnLst>
              <a:rect l="0" t="0" r="r" b="b"/>
              <a:pathLst>
                <a:path w="120" h="189">
                  <a:moveTo>
                    <a:pt x="0" y="64"/>
                  </a:moveTo>
                  <a:lnTo>
                    <a:pt x="120" y="0"/>
                  </a:lnTo>
                  <a:lnTo>
                    <a:pt x="70" y="97"/>
                  </a:lnTo>
                  <a:lnTo>
                    <a:pt x="120" y="189"/>
                  </a:lnTo>
                  <a:lnTo>
                    <a:pt x="13" y="177"/>
                  </a:lnTo>
                  <a:lnTo>
                    <a:pt x="0" y="64"/>
                  </a:lnTo>
                  <a:lnTo>
                    <a:pt x="0" y="64"/>
                  </a:lnTo>
                  <a:close/>
                </a:path>
              </a:pathLst>
            </a:custGeom>
            <a:solidFill>
              <a:srgbClr val="000000"/>
            </a:solidFill>
            <a:ln w="9525">
              <a:noFill/>
              <a:round/>
            </a:ln>
          </p:spPr>
          <p:txBody>
            <a:bodyPr/>
            <a:lstStyle/>
            <a:p>
              <a:endParaRPr lang="en-US"/>
            </a:p>
          </p:txBody>
        </p:sp>
        <p:sp>
          <p:nvSpPr>
            <p:cNvPr id="475407" name="Freeform 271"/>
            <p:cNvSpPr/>
            <p:nvPr/>
          </p:nvSpPr>
          <p:spPr bwMode="auto">
            <a:xfrm>
              <a:off x="4726" y="3411"/>
              <a:ext cx="74" cy="87"/>
            </a:xfrm>
            <a:custGeom>
              <a:avLst/>
              <a:gdLst/>
              <a:ahLst/>
              <a:cxnLst>
                <a:cxn ang="0">
                  <a:pos x="35" y="7"/>
                </a:cxn>
                <a:cxn ang="0">
                  <a:pos x="0" y="120"/>
                </a:cxn>
                <a:cxn ang="0">
                  <a:pos x="91" y="174"/>
                </a:cxn>
                <a:cxn ang="0">
                  <a:pos x="82" y="88"/>
                </a:cxn>
                <a:cxn ang="0">
                  <a:pos x="146" y="0"/>
                </a:cxn>
                <a:cxn ang="0">
                  <a:pos x="35" y="7"/>
                </a:cxn>
                <a:cxn ang="0">
                  <a:pos x="35" y="7"/>
                </a:cxn>
              </a:cxnLst>
              <a:rect l="0" t="0" r="r" b="b"/>
              <a:pathLst>
                <a:path w="146" h="174">
                  <a:moveTo>
                    <a:pt x="35" y="7"/>
                  </a:moveTo>
                  <a:lnTo>
                    <a:pt x="0" y="120"/>
                  </a:lnTo>
                  <a:lnTo>
                    <a:pt x="91" y="174"/>
                  </a:lnTo>
                  <a:lnTo>
                    <a:pt x="82" y="88"/>
                  </a:lnTo>
                  <a:lnTo>
                    <a:pt x="146" y="0"/>
                  </a:lnTo>
                  <a:lnTo>
                    <a:pt x="35" y="7"/>
                  </a:lnTo>
                  <a:lnTo>
                    <a:pt x="35" y="7"/>
                  </a:lnTo>
                  <a:close/>
                </a:path>
              </a:pathLst>
            </a:custGeom>
            <a:solidFill>
              <a:srgbClr val="000000"/>
            </a:solidFill>
            <a:ln w="9525">
              <a:noFill/>
              <a:round/>
            </a:ln>
          </p:spPr>
          <p:txBody>
            <a:bodyPr/>
            <a:lstStyle/>
            <a:p>
              <a:endParaRPr lang="en-US"/>
            </a:p>
          </p:txBody>
        </p:sp>
        <p:sp>
          <p:nvSpPr>
            <p:cNvPr id="475408" name="Freeform 272"/>
            <p:cNvSpPr/>
            <p:nvPr/>
          </p:nvSpPr>
          <p:spPr bwMode="auto">
            <a:xfrm>
              <a:off x="4629" y="3593"/>
              <a:ext cx="71" cy="44"/>
            </a:xfrm>
            <a:custGeom>
              <a:avLst/>
              <a:gdLst/>
              <a:ahLst/>
              <a:cxnLst>
                <a:cxn ang="0">
                  <a:pos x="0" y="44"/>
                </a:cxn>
                <a:cxn ang="0">
                  <a:pos x="37" y="0"/>
                </a:cxn>
                <a:cxn ang="0">
                  <a:pos x="141" y="33"/>
                </a:cxn>
                <a:cxn ang="0">
                  <a:pos x="29" y="87"/>
                </a:cxn>
                <a:cxn ang="0">
                  <a:pos x="0" y="44"/>
                </a:cxn>
                <a:cxn ang="0">
                  <a:pos x="0" y="44"/>
                </a:cxn>
              </a:cxnLst>
              <a:rect l="0" t="0" r="r" b="b"/>
              <a:pathLst>
                <a:path w="141" h="87">
                  <a:moveTo>
                    <a:pt x="0" y="44"/>
                  </a:moveTo>
                  <a:lnTo>
                    <a:pt x="37" y="0"/>
                  </a:lnTo>
                  <a:lnTo>
                    <a:pt x="141" y="33"/>
                  </a:lnTo>
                  <a:lnTo>
                    <a:pt x="29" y="87"/>
                  </a:lnTo>
                  <a:lnTo>
                    <a:pt x="0" y="44"/>
                  </a:lnTo>
                  <a:lnTo>
                    <a:pt x="0" y="44"/>
                  </a:lnTo>
                  <a:close/>
                </a:path>
              </a:pathLst>
            </a:custGeom>
            <a:solidFill>
              <a:srgbClr val="000000"/>
            </a:solidFill>
            <a:ln w="9525">
              <a:noFill/>
              <a:round/>
            </a:ln>
          </p:spPr>
          <p:txBody>
            <a:bodyPr/>
            <a:lstStyle/>
            <a:p>
              <a:endParaRPr lang="en-US"/>
            </a:p>
          </p:txBody>
        </p:sp>
        <p:sp>
          <p:nvSpPr>
            <p:cNvPr id="475409" name="Freeform 273"/>
            <p:cNvSpPr/>
            <p:nvPr/>
          </p:nvSpPr>
          <p:spPr bwMode="auto">
            <a:xfrm>
              <a:off x="4253" y="2883"/>
              <a:ext cx="74" cy="40"/>
            </a:xfrm>
            <a:custGeom>
              <a:avLst/>
              <a:gdLst/>
              <a:ahLst/>
              <a:cxnLst>
                <a:cxn ang="0">
                  <a:pos x="0" y="73"/>
                </a:cxn>
                <a:cxn ang="0">
                  <a:pos x="134" y="80"/>
                </a:cxn>
                <a:cxn ang="0">
                  <a:pos x="148" y="0"/>
                </a:cxn>
                <a:cxn ang="0">
                  <a:pos x="0" y="73"/>
                </a:cxn>
                <a:cxn ang="0">
                  <a:pos x="0" y="73"/>
                </a:cxn>
              </a:cxnLst>
              <a:rect l="0" t="0" r="r" b="b"/>
              <a:pathLst>
                <a:path w="148" h="80">
                  <a:moveTo>
                    <a:pt x="0" y="73"/>
                  </a:moveTo>
                  <a:lnTo>
                    <a:pt x="134" y="80"/>
                  </a:lnTo>
                  <a:lnTo>
                    <a:pt x="148" y="0"/>
                  </a:lnTo>
                  <a:lnTo>
                    <a:pt x="0" y="73"/>
                  </a:lnTo>
                  <a:lnTo>
                    <a:pt x="0" y="73"/>
                  </a:lnTo>
                  <a:close/>
                </a:path>
              </a:pathLst>
            </a:custGeom>
            <a:solidFill>
              <a:srgbClr val="000000"/>
            </a:solidFill>
            <a:ln w="9525">
              <a:noFill/>
              <a:round/>
            </a:ln>
          </p:spPr>
          <p:txBody>
            <a:bodyPr/>
            <a:lstStyle/>
            <a:p>
              <a:endParaRPr lang="en-US"/>
            </a:p>
          </p:txBody>
        </p:sp>
        <p:sp>
          <p:nvSpPr>
            <p:cNvPr id="475410" name="Freeform 274"/>
            <p:cNvSpPr/>
            <p:nvPr/>
          </p:nvSpPr>
          <p:spPr bwMode="auto">
            <a:xfrm>
              <a:off x="4500" y="2810"/>
              <a:ext cx="62" cy="55"/>
            </a:xfrm>
            <a:custGeom>
              <a:avLst/>
              <a:gdLst/>
              <a:ahLst/>
              <a:cxnLst>
                <a:cxn ang="0">
                  <a:pos x="0" y="0"/>
                </a:cxn>
                <a:cxn ang="0">
                  <a:pos x="102" y="2"/>
                </a:cxn>
                <a:cxn ang="0">
                  <a:pos x="124" y="71"/>
                </a:cxn>
                <a:cxn ang="0">
                  <a:pos x="57" y="110"/>
                </a:cxn>
                <a:cxn ang="0">
                  <a:pos x="53" y="36"/>
                </a:cxn>
                <a:cxn ang="0">
                  <a:pos x="0" y="0"/>
                </a:cxn>
                <a:cxn ang="0">
                  <a:pos x="0" y="0"/>
                </a:cxn>
              </a:cxnLst>
              <a:rect l="0" t="0" r="r" b="b"/>
              <a:pathLst>
                <a:path w="124" h="110">
                  <a:moveTo>
                    <a:pt x="0" y="0"/>
                  </a:moveTo>
                  <a:lnTo>
                    <a:pt x="102" y="2"/>
                  </a:lnTo>
                  <a:lnTo>
                    <a:pt x="124" y="71"/>
                  </a:lnTo>
                  <a:lnTo>
                    <a:pt x="57" y="110"/>
                  </a:lnTo>
                  <a:lnTo>
                    <a:pt x="53" y="36"/>
                  </a:lnTo>
                  <a:lnTo>
                    <a:pt x="0" y="0"/>
                  </a:lnTo>
                  <a:lnTo>
                    <a:pt x="0" y="0"/>
                  </a:lnTo>
                  <a:close/>
                </a:path>
              </a:pathLst>
            </a:custGeom>
            <a:solidFill>
              <a:srgbClr val="000000"/>
            </a:solidFill>
            <a:ln w="9525">
              <a:noFill/>
              <a:round/>
            </a:ln>
          </p:spPr>
          <p:txBody>
            <a:bodyPr/>
            <a:lstStyle/>
            <a:p>
              <a:endParaRPr lang="en-US"/>
            </a:p>
          </p:txBody>
        </p:sp>
        <p:sp>
          <p:nvSpPr>
            <p:cNvPr id="475411" name="Freeform 275"/>
            <p:cNvSpPr/>
            <p:nvPr/>
          </p:nvSpPr>
          <p:spPr bwMode="auto">
            <a:xfrm>
              <a:off x="4496" y="2635"/>
              <a:ext cx="63" cy="64"/>
            </a:xfrm>
            <a:custGeom>
              <a:avLst/>
              <a:gdLst/>
              <a:ahLst/>
              <a:cxnLst>
                <a:cxn ang="0">
                  <a:pos x="0" y="126"/>
                </a:cxn>
                <a:cxn ang="0">
                  <a:pos x="105" y="89"/>
                </a:cxn>
                <a:cxn ang="0">
                  <a:pos x="127" y="0"/>
                </a:cxn>
                <a:cxn ang="0">
                  <a:pos x="0" y="126"/>
                </a:cxn>
                <a:cxn ang="0">
                  <a:pos x="0" y="126"/>
                </a:cxn>
              </a:cxnLst>
              <a:rect l="0" t="0" r="r" b="b"/>
              <a:pathLst>
                <a:path w="127" h="126">
                  <a:moveTo>
                    <a:pt x="0" y="126"/>
                  </a:moveTo>
                  <a:lnTo>
                    <a:pt x="105" y="89"/>
                  </a:lnTo>
                  <a:lnTo>
                    <a:pt x="127" y="0"/>
                  </a:lnTo>
                  <a:lnTo>
                    <a:pt x="0" y="126"/>
                  </a:lnTo>
                  <a:lnTo>
                    <a:pt x="0" y="126"/>
                  </a:lnTo>
                  <a:close/>
                </a:path>
              </a:pathLst>
            </a:custGeom>
            <a:solidFill>
              <a:srgbClr val="000000"/>
            </a:solidFill>
            <a:ln w="9525">
              <a:noFill/>
              <a:round/>
            </a:ln>
          </p:spPr>
          <p:txBody>
            <a:bodyPr/>
            <a:lstStyle/>
            <a:p>
              <a:endParaRPr lang="en-US"/>
            </a:p>
          </p:txBody>
        </p:sp>
        <p:sp>
          <p:nvSpPr>
            <p:cNvPr id="475412" name="Freeform 276"/>
            <p:cNvSpPr/>
            <p:nvPr/>
          </p:nvSpPr>
          <p:spPr bwMode="auto">
            <a:xfrm>
              <a:off x="4960" y="3082"/>
              <a:ext cx="99" cy="59"/>
            </a:xfrm>
            <a:custGeom>
              <a:avLst/>
              <a:gdLst/>
              <a:ahLst/>
              <a:cxnLst>
                <a:cxn ang="0">
                  <a:pos x="35" y="30"/>
                </a:cxn>
                <a:cxn ang="0">
                  <a:pos x="0" y="117"/>
                </a:cxn>
                <a:cxn ang="0">
                  <a:pos x="94" y="53"/>
                </a:cxn>
                <a:cxn ang="0">
                  <a:pos x="198" y="92"/>
                </a:cxn>
                <a:cxn ang="0">
                  <a:pos x="136" y="0"/>
                </a:cxn>
                <a:cxn ang="0">
                  <a:pos x="35" y="30"/>
                </a:cxn>
                <a:cxn ang="0">
                  <a:pos x="35" y="30"/>
                </a:cxn>
              </a:cxnLst>
              <a:rect l="0" t="0" r="r" b="b"/>
              <a:pathLst>
                <a:path w="198" h="117">
                  <a:moveTo>
                    <a:pt x="35" y="30"/>
                  </a:moveTo>
                  <a:lnTo>
                    <a:pt x="0" y="117"/>
                  </a:lnTo>
                  <a:lnTo>
                    <a:pt x="94" y="53"/>
                  </a:lnTo>
                  <a:lnTo>
                    <a:pt x="198" y="92"/>
                  </a:lnTo>
                  <a:lnTo>
                    <a:pt x="136" y="0"/>
                  </a:lnTo>
                  <a:lnTo>
                    <a:pt x="35" y="30"/>
                  </a:lnTo>
                  <a:lnTo>
                    <a:pt x="35" y="30"/>
                  </a:lnTo>
                  <a:close/>
                </a:path>
              </a:pathLst>
            </a:custGeom>
            <a:solidFill>
              <a:srgbClr val="000000"/>
            </a:solidFill>
            <a:ln w="9525">
              <a:noFill/>
              <a:round/>
            </a:ln>
          </p:spPr>
          <p:txBody>
            <a:bodyPr/>
            <a:lstStyle/>
            <a:p>
              <a:endParaRPr lang="en-US"/>
            </a:p>
          </p:txBody>
        </p:sp>
        <p:sp>
          <p:nvSpPr>
            <p:cNvPr id="475413" name="Freeform 277"/>
            <p:cNvSpPr/>
            <p:nvPr/>
          </p:nvSpPr>
          <p:spPr bwMode="auto">
            <a:xfrm>
              <a:off x="4477" y="3699"/>
              <a:ext cx="72" cy="66"/>
            </a:xfrm>
            <a:custGeom>
              <a:avLst/>
              <a:gdLst/>
              <a:ahLst/>
              <a:cxnLst>
                <a:cxn ang="0">
                  <a:pos x="6" y="35"/>
                </a:cxn>
                <a:cxn ang="0">
                  <a:pos x="0" y="133"/>
                </a:cxn>
                <a:cxn ang="0">
                  <a:pos x="143" y="62"/>
                </a:cxn>
                <a:cxn ang="0">
                  <a:pos x="61" y="0"/>
                </a:cxn>
                <a:cxn ang="0">
                  <a:pos x="6" y="35"/>
                </a:cxn>
                <a:cxn ang="0">
                  <a:pos x="6" y="35"/>
                </a:cxn>
              </a:cxnLst>
              <a:rect l="0" t="0" r="r" b="b"/>
              <a:pathLst>
                <a:path w="143" h="133">
                  <a:moveTo>
                    <a:pt x="6" y="35"/>
                  </a:moveTo>
                  <a:lnTo>
                    <a:pt x="0" y="133"/>
                  </a:lnTo>
                  <a:lnTo>
                    <a:pt x="143" y="62"/>
                  </a:lnTo>
                  <a:lnTo>
                    <a:pt x="61" y="0"/>
                  </a:lnTo>
                  <a:lnTo>
                    <a:pt x="6" y="35"/>
                  </a:lnTo>
                  <a:lnTo>
                    <a:pt x="6" y="35"/>
                  </a:lnTo>
                  <a:close/>
                </a:path>
              </a:pathLst>
            </a:custGeom>
            <a:solidFill>
              <a:srgbClr val="000000"/>
            </a:solidFill>
            <a:ln w="9525">
              <a:noFill/>
              <a:round/>
            </a:ln>
          </p:spPr>
          <p:txBody>
            <a:bodyPr/>
            <a:lstStyle/>
            <a:p>
              <a:endParaRPr lang="en-US"/>
            </a:p>
          </p:txBody>
        </p:sp>
        <p:sp>
          <p:nvSpPr>
            <p:cNvPr id="475414" name="Freeform 278"/>
            <p:cNvSpPr/>
            <p:nvPr/>
          </p:nvSpPr>
          <p:spPr bwMode="auto">
            <a:xfrm>
              <a:off x="4256" y="3760"/>
              <a:ext cx="107" cy="53"/>
            </a:xfrm>
            <a:custGeom>
              <a:avLst/>
              <a:gdLst/>
              <a:ahLst/>
              <a:cxnLst>
                <a:cxn ang="0">
                  <a:pos x="22" y="10"/>
                </a:cxn>
                <a:cxn ang="0">
                  <a:pos x="144" y="0"/>
                </a:cxn>
                <a:cxn ang="0">
                  <a:pos x="214" y="91"/>
                </a:cxn>
                <a:cxn ang="0">
                  <a:pos x="87" y="67"/>
                </a:cxn>
                <a:cxn ang="0">
                  <a:pos x="0" y="106"/>
                </a:cxn>
                <a:cxn ang="0">
                  <a:pos x="22" y="10"/>
                </a:cxn>
                <a:cxn ang="0">
                  <a:pos x="22" y="10"/>
                </a:cxn>
              </a:cxnLst>
              <a:rect l="0" t="0" r="r" b="b"/>
              <a:pathLst>
                <a:path w="214" h="106">
                  <a:moveTo>
                    <a:pt x="22" y="10"/>
                  </a:moveTo>
                  <a:lnTo>
                    <a:pt x="144" y="0"/>
                  </a:lnTo>
                  <a:lnTo>
                    <a:pt x="214" y="91"/>
                  </a:lnTo>
                  <a:lnTo>
                    <a:pt x="87" y="67"/>
                  </a:lnTo>
                  <a:lnTo>
                    <a:pt x="0" y="106"/>
                  </a:lnTo>
                  <a:lnTo>
                    <a:pt x="22" y="10"/>
                  </a:lnTo>
                  <a:lnTo>
                    <a:pt x="22" y="10"/>
                  </a:lnTo>
                  <a:close/>
                </a:path>
              </a:pathLst>
            </a:custGeom>
            <a:solidFill>
              <a:srgbClr val="000000"/>
            </a:solidFill>
            <a:ln w="9525">
              <a:noFill/>
              <a:round/>
            </a:ln>
          </p:spPr>
          <p:txBody>
            <a:bodyPr/>
            <a:lstStyle/>
            <a:p>
              <a:endParaRPr lang="en-US"/>
            </a:p>
          </p:txBody>
        </p:sp>
        <p:sp>
          <p:nvSpPr>
            <p:cNvPr id="475415" name="Freeform 279"/>
            <p:cNvSpPr/>
            <p:nvPr/>
          </p:nvSpPr>
          <p:spPr bwMode="auto">
            <a:xfrm>
              <a:off x="4013" y="3734"/>
              <a:ext cx="107" cy="69"/>
            </a:xfrm>
            <a:custGeom>
              <a:avLst/>
              <a:gdLst/>
              <a:ahLst/>
              <a:cxnLst>
                <a:cxn ang="0">
                  <a:pos x="73" y="0"/>
                </a:cxn>
                <a:cxn ang="0">
                  <a:pos x="214" y="43"/>
                </a:cxn>
                <a:cxn ang="0">
                  <a:pos x="202" y="139"/>
                </a:cxn>
                <a:cxn ang="0">
                  <a:pos x="127" y="81"/>
                </a:cxn>
                <a:cxn ang="0">
                  <a:pos x="0" y="65"/>
                </a:cxn>
                <a:cxn ang="0">
                  <a:pos x="73" y="0"/>
                </a:cxn>
                <a:cxn ang="0">
                  <a:pos x="73" y="0"/>
                </a:cxn>
              </a:cxnLst>
              <a:rect l="0" t="0" r="r" b="b"/>
              <a:pathLst>
                <a:path w="214" h="139">
                  <a:moveTo>
                    <a:pt x="73" y="0"/>
                  </a:moveTo>
                  <a:lnTo>
                    <a:pt x="214" y="43"/>
                  </a:lnTo>
                  <a:lnTo>
                    <a:pt x="202" y="139"/>
                  </a:lnTo>
                  <a:lnTo>
                    <a:pt x="127" y="81"/>
                  </a:lnTo>
                  <a:lnTo>
                    <a:pt x="0" y="65"/>
                  </a:lnTo>
                  <a:lnTo>
                    <a:pt x="73" y="0"/>
                  </a:lnTo>
                  <a:lnTo>
                    <a:pt x="73" y="0"/>
                  </a:lnTo>
                  <a:close/>
                </a:path>
              </a:pathLst>
            </a:custGeom>
            <a:solidFill>
              <a:srgbClr val="000000"/>
            </a:solidFill>
            <a:ln w="9525">
              <a:noFill/>
              <a:round/>
            </a:ln>
          </p:spPr>
          <p:txBody>
            <a:bodyPr/>
            <a:lstStyle/>
            <a:p>
              <a:endParaRPr lang="en-US"/>
            </a:p>
          </p:txBody>
        </p:sp>
        <p:sp>
          <p:nvSpPr>
            <p:cNvPr id="475416" name="Freeform 280"/>
            <p:cNvSpPr/>
            <p:nvPr/>
          </p:nvSpPr>
          <p:spPr bwMode="auto">
            <a:xfrm>
              <a:off x="3836" y="3604"/>
              <a:ext cx="90" cy="101"/>
            </a:xfrm>
            <a:custGeom>
              <a:avLst/>
              <a:gdLst/>
              <a:ahLst/>
              <a:cxnLst>
                <a:cxn ang="0">
                  <a:pos x="74" y="0"/>
                </a:cxn>
                <a:cxn ang="0">
                  <a:pos x="179" y="123"/>
                </a:cxn>
                <a:cxn ang="0">
                  <a:pos x="128" y="201"/>
                </a:cxn>
                <a:cxn ang="0">
                  <a:pos x="82" y="114"/>
                </a:cxn>
                <a:cxn ang="0">
                  <a:pos x="0" y="60"/>
                </a:cxn>
                <a:cxn ang="0">
                  <a:pos x="74" y="0"/>
                </a:cxn>
                <a:cxn ang="0">
                  <a:pos x="74" y="0"/>
                </a:cxn>
              </a:cxnLst>
              <a:rect l="0" t="0" r="r" b="b"/>
              <a:pathLst>
                <a:path w="179" h="201">
                  <a:moveTo>
                    <a:pt x="74" y="0"/>
                  </a:moveTo>
                  <a:lnTo>
                    <a:pt x="179" y="123"/>
                  </a:lnTo>
                  <a:lnTo>
                    <a:pt x="128" y="201"/>
                  </a:lnTo>
                  <a:lnTo>
                    <a:pt x="82" y="114"/>
                  </a:lnTo>
                  <a:lnTo>
                    <a:pt x="0" y="60"/>
                  </a:lnTo>
                  <a:lnTo>
                    <a:pt x="74" y="0"/>
                  </a:lnTo>
                  <a:lnTo>
                    <a:pt x="74" y="0"/>
                  </a:lnTo>
                  <a:close/>
                </a:path>
              </a:pathLst>
            </a:custGeom>
            <a:solidFill>
              <a:srgbClr val="000000"/>
            </a:solidFill>
            <a:ln w="9525">
              <a:noFill/>
              <a:round/>
            </a:ln>
          </p:spPr>
          <p:txBody>
            <a:bodyPr/>
            <a:lstStyle/>
            <a:p>
              <a:endParaRPr lang="en-US"/>
            </a:p>
          </p:txBody>
        </p:sp>
        <p:sp>
          <p:nvSpPr>
            <p:cNvPr id="475417" name="Freeform 281"/>
            <p:cNvSpPr/>
            <p:nvPr/>
          </p:nvSpPr>
          <p:spPr bwMode="auto">
            <a:xfrm>
              <a:off x="3732" y="3448"/>
              <a:ext cx="70" cy="69"/>
            </a:xfrm>
            <a:custGeom>
              <a:avLst/>
              <a:gdLst/>
              <a:ahLst/>
              <a:cxnLst>
                <a:cxn ang="0">
                  <a:pos x="52" y="139"/>
                </a:cxn>
                <a:cxn ang="0">
                  <a:pos x="140" y="89"/>
                </a:cxn>
                <a:cxn ang="0">
                  <a:pos x="107" y="0"/>
                </a:cxn>
                <a:cxn ang="0">
                  <a:pos x="0" y="9"/>
                </a:cxn>
                <a:cxn ang="0">
                  <a:pos x="60" y="64"/>
                </a:cxn>
                <a:cxn ang="0">
                  <a:pos x="52" y="139"/>
                </a:cxn>
                <a:cxn ang="0">
                  <a:pos x="52" y="139"/>
                </a:cxn>
              </a:cxnLst>
              <a:rect l="0" t="0" r="r" b="b"/>
              <a:pathLst>
                <a:path w="140" h="139">
                  <a:moveTo>
                    <a:pt x="52" y="139"/>
                  </a:moveTo>
                  <a:lnTo>
                    <a:pt x="140" y="89"/>
                  </a:lnTo>
                  <a:lnTo>
                    <a:pt x="107" y="0"/>
                  </a:lnTo>
                  <a:lnTo>
                    <a:pt x="0" y="9"/>
                  </a:lnTo>
                  <a:lnTo>
                    <a:pt x="60" y="64"/>
                  </a:lnTo>
                  <a:lnTo>
                    <a:pt x="52" y="139"/>
                  </a:lnTo>
                  <a:lnTo>
                    <a:pt x="52" y="139"/>
                  </a:lnTo>
                  <a:close/>
                </a:path>
              </a:pathLst>
            </a:custGeom>
            <a:solidFill>
              <a:srgbClr val="000000"/>
            </a:solidFill>
            <a:ln w="9525">
              <a:noFill/>
              <a:round/>
            </a:ln>
          </p:spPr>
          <p:txBody>
            <a:bodyPr/>
            <a:lstStyle/>
            <a:p>
              <a:endParaRPr lang="en-US"/>
            </a:p>
          </p:txBody>
        </p:sp>
        <p:sp>
          <p:nvSpPr>
            <p:cNvPr id="475418" name="Freeform 282"/>
            <p:cNvSpPr/>
            <p:nvPr/>
          </p:nvSpPr>
          <p:spPr bwMode="auto">
            <a:xfrm>
              <a:off x="3731" y="3221"/>
              <a:ext cx="69" cy="102"/>
            </a:xfrm>
            <a:custGeom>
              <a:avLst/>
              <a:gdLst/>
              <a:ahLst/>
              <a:cxnLst>
                <a:cxn ang="0">
                  <a:pos x="0" y="203"/>
                </a:cxn>
                <a:cxn ang="0">
                  <a:pos x="116" y="174"/>
                </a:cxn>
                <a:cxn ang="0">
                  <a:pos x="137" y="67"/>
                </a:cxn>
                <a:cxn ang="0">
                  <a:pos x="31" y="0"/>
                </a:cxn>
                <a:cxn ang="0">
                  <a:pos x="57" y="112"/>
                </a:cxn>
                <a:cxn ang="0">
                  <a:pos x="0" y="203"/>
                </a:cxn>
                <a:cxn ang="0">
                  <a:pos x="0" y="203"/>
                </a:cxn>
              </a:cxnLst>
              <a:rect l="0" t="0" r="r" b="b"/>
              <a:pathLst>
                <a:path w="137" h="203">
                  <a:moveTo>
                    <a:pt x="0" y="203"/>
                  </a:moveTo>
                  <a:lnTo>
                    <a:pt x="116" y="174"/>
                  </a:lnTo>
                  <a:lnTo>
                    <a:pt x="137" y="67"/>
                  </a:lnTo>
                  <a:lnTo>
                    <a:pt x="31" y="0"/>
                  </a:lnTo>
                  <a:lnTo>
                    <a:pt x="57" y="112"/>
                  </a:lnTo>
                  <a:lnTo>
                    <a:pt x="0" y="203"/>
                  </a:lnTo>
                  <a:lnTo>
                    <a:pt x="0" y="203"/>
                  </a:lnTo>
                  <a:close/>
                </a:path>
              </a:pathLst>
            </a:custGeom>
            <a:solidFill>
              <a:srgbClr val="000000"/>
            </a:solidFill>
            <a:ln w="9525">
              <a:noFill/>
              <a:round/>
            </a:ln>
          </p:spPr>
          <p:txBody>
            <a:bodyPr/>
            <a:lstStyle/>
            <a:p>
              <a:endParaRPr lang="en-US"/>
            </a:p>
          </p:txBody>
        </p:sp>
        <p:sp>
          <p:nvSpPr>
            <p:cNvPr id="475419" name="Freeform 283"/>
            <p:cNvSpPr/>
            <p:nvPr/>
          </p:nvSpPr>
          <p:spPr bwMode="auto">
            <a:xfrm>
              <a:off x="3810" y="3039"/>
              <a:ext cx="102" cy="83"/>
            </a:xfrm>
            <a:custGeom>
              <a:avLst/>
              <a:gdLst/>
              <a:ahLst/>
              <a:cxnLst>
                <a:cxn ang="0">
                  <a:pos x="0" y="151"/>
                </a:cxn>
                <a:cxn ang="0">
                  <a:pos x="124" y="167"/>
                </a:cxn>
                <a:cxn ang="0">
                  <a:pos x="203" y="73"/>
                </a:cxn>
                <a:cxn ang="0">
                  <a:pos x="149" y="0"/>
                </a:cxn>
                <a:cxn ang="0">
                  <a:pos x="106" y="102"/>
                </a:cxn>
                <a:cxn ang="0">
                  <a:pos x="0" y="151"/>
                </a:cxn>
                <a:cxn ang="0">
                  <a:pos x="0" y="151"/>
                </a:cxn>
              </a:cxnLst>
              <a:rect l="0" t="0" r="r" b="b"/>
              <a:pathLst>
                <a:path w="203" h="167">
                  <a:moveTo>
                    <a:pt x="0" y="151"/>
                  </a:moveTo>
                  <a:lnTo>
                    <a:pt x="124" y="167"/>
                  </a:lnTo>
                  <a:lnTo>
                    <a:pt x="203" y="73"/>
                  </a:lnTo>
                  <a:lnTo>
                    <a:pt x="149" y="0"/>
                  </a:lnTo>
                  <a:lnTo>
                    <a:pt x="106" y="102"/>
                  </a:lnTo>
                  <a:lnTo>
                    <a:pt x="0" y="151"/>
                  </a:lnTo>
                  <a:lnTo>
                    <a:pt x="0" y="151"/>
                  </a:lnTo>
                  <a:close/>
                </a:path>
              </a:pathLst>
            </a:custGeom>
            <a:solidFill>
              <a:srgbClr val="000000"/>
            </a:solidFill>
            <a:ln w="9525">
              <a:noFill/>
              <a:round/>
            </a:ln>
          </p:spPr>
          <p:txBody>
            <a:bodyPr/>
            <a:lstStyle/>
            <a:p>
              <a:endParaRPr lang="en-US"/>
            </a:p>
          </p:txBody>
        </p:sp>
        <p:sp>
          <p:nvSpPr>
            <p:cNvPr id="475420" name="Freeform 284"/>
            <p:cNvSpPr/>
            <p:nvPr/>
          </p:nvSpPr>
          <p:spPr bwMode="auto">
            <a:xfrm>
              <a:off x="4002" y="2930"/>
              <a:ext cx="106" cy="58"/>
            </a:xfrm>
            <a:custGeom>
              <a:avLst/>
              <a:gdLst/>
              <a:ahLst/>
              <a:cxnLst>
                <a:cxn ang="0">
                  <a:pos x="0" y="56"/>
                </a:cxn>
                <a:cxn ang="0">
                  <a:pos x="79" y="116"/>
                </a:cxn>
                <a:cxn ang="0">
                  <a:pos x="211" y="62"/>
                </a:cxn>
                <a:cxn ang="0">
                  <a:pos x="195" y="0"/>
                </a:cxn>
                <a:cxn ang="0">
                  <a:pos x="145" y="58"/>
                </a:cxn>
                <a:cxn ang="0">
                  <a:pos x="0" y="56"/>
                </a:cxn>
                <a:cxn ang="0">
                  <a:pos x="0" y="56"/>
                </a:cxn>
              </a:cxnLst>
              <a:rect l="0" t="0" r="r" b="b"/>
              <a:pathLst>
                <a:path w="211" h="116">
                  <a:moveTo>
                    <a:pt x="0" y="56"/>
                  </a:moveTo>
                  <a:lnTo>
                    <a:pt x="79" y="116"/>
                  </a:lnTo>
                  <a:lnTo>
                    <a:pt x="211" y="62"/>
                  </a:lnTo>
                  <a:lnTo>
                    <a:pt x="195" y="0"/>
                  </a:lnTo>
                  <a:lnTo>
                    <a:pt x="145" y="58"/>
                  </a:lnTo>
                  <a:lnTo>
                    <a:pt x="0" y="56"/>
                  </a:lnTo>
                  <a:lnTo>
                    <a:pt x="0" y="56"/>
                  </a:lnTo>
                  <a:close/>
                </a:path>
              </a:pathLst>
            </a:custGeom>
            <a:solidFill>
              <a:srgbClr val="000000"/>
            </a:solidFill>
            <a:ln w="9525">
              <a:noFill/>
              <a:round/>
            </a:ln>
          </p:spPr>
          <p:txBody>
            <a:bodyPr/>
            <a:lstStyle/>
            <a:p>
              <a:endParaRPr lang="en-US"/>
            </a:p>
          </p:txBody>
        </p:sp>
        <p:sp>
          <p:nvSpPr>
            <p:cNvPr id="475421" name="Freeform 285"/>
            <p:cNvSpPr/>
            <p:nvPr/>
          </p:nvSpPr>
          <p:spPr bwMode="auto">
            <a:xfrm>
              <a:off x="3804" y="2941"/>
              <a:ext cx="935" cy="811"/>
            </a:xfrm>
            <a:custGeom>
              <a:avLst/>
              <a:gdLst/>
              <a:ahLst/>
              <a:cxnLst>
                <a:cxn ang="0">
                  <a:pos x="321" y="1004"/>
                </a:cxn>
                <a:cxn ang="0">
                  <a:pos x="462" y="1205"/>
                </a:cxn>
                <a:cxn ang="0">
                  <a:pos x="708" y="1336"/>
                </a:cxn>
                <a:cxn ang="0">
                  <a:pos x="1000" y="1353"/>
                </a:cxn>
                <a:cxn ang="0">
                  <a:pos x="1200" y="1391"/>
                </a:cxn>
                <a:cxn ang="0">
                  <a:pos x="1443" y="1247"/>
                </a:cxn>
                <a:cxn ang="0">
                  <a:pos x="1607" y="980"/>
                </a:cxn>
                <a:cxn ang="0">
                  <a:pos x="1586" y="967"/>
                </a:cxn>
                <a:cxn ang="0">
                  <a:pos x="1417" y="1210"/>
                </a:cxn>
                <a:cxn ang="0">
                  <a:pos x="1190" y="1352"/>
                </a:cxn>
                <a:cxn ang="0">
                  <a:pos x="1277" y="1255"/>
                </a:cxn>
                <a:cxn ang="0">
                  <a:pos x="1482" y="1061"/>
                </a:cxn>
                <a:cxn ang="0">
                  <a:pos x="1568" y="814"/>
                </a:cxn>
                <a:cxn ang="0">
                  <a:pos x="1520" y="564"/>
                </a:cxn>
                <a:cxn ang="0">
                  <a:pos x="1347" y="367"/>
                </a:cxn>
                <a:cxn ang="0">
                  <a:pos x="1086" y="262"/>
                </a:cxn>
                <a:cxn ang="0">
                  <a:pos x="791" y="275"/>
                </a:cxn>
                <a:cxn ang="0">
                  <a:pos x="526" y="399"/>
                </a:cxn>
                <a:cxn ang="0">
                  <a:pos x="348" y="611"/>
                </a:cxn>
                <a:cxn ang="0">
                  <a:pos x="294" y="864"/>
                </a:cxn>
                <a:cxn ang="0">
                  <a:pos x="0" y="779"/>
                </a:cxn>
                <a:cxn ang="0">
                  <a:pos x="139" y="418"/>
                </a:cxn>
                <a:cxn ang="0">
                  <a:pos x="448" y="141"/>
                </a:cxn>
                <a:cxn ang="0">
                  <a:pos x="860" y="4"/>
                </a:cxn>
                <a:cxn ang="0">
                  <a:pos x="1287" y="39"/>
                </a:cxn>
                <a:cxn ang="0">
                  <a:pos x="1638" y="240"/>
                </a:cxn>
                <a:cxn ang="0">
                  <a:pos x="1842" y="561"/>
                </a:cxn>
                <a:cxn ang="0">
                  <a:pos x="1850" y="934"/>
                </a:cxn>
                <a:cxn ang="0">
                  <a:pos x="1665" y="1282"/>
                </a:cxn>
                <a:cxn ang="0">
                  <a:pos x="1324" y="1528"/>
                </a:cxn>
                <a:cxn ang="0">
                  <a:pos x="900" y="1623"/>
                </a:cxn>
                <a:cxn ang="0">
                  <a:pos x="484" y="1543"/>
                </a:cxn>
                <a:cxn ang="0">
                  <a:pos x="162" y="1309"/>
                </a:cxn>
                <a:cxn ang="0">
                  <a:pos x="196" y="1073"/>
                </a:cxn>
                <a:cxn ang="0">
                  <a:pos x="365" y="1251"/>
                </a:cxn>
                <a:cxn ang="0">
                  <a:pos x="612" y="1356"/>
                </a:cxn>
                <a:cxn ang="0">
                  <a:pos x="423" y="1219"/>
                </a:cxn>
                <a:cxn ang="0">
                  <a:pos x="268" y="1033"/>
                </a:cxn>
              </a:cxnLst>
              <a:rect l="0" t="0" r="r" b="b"/>
              <a:pathLst>
                <a:path w="1871" h="1623">
                  <a:moveTo>
                    <a:pt x="268" y="1033"/>
                  </a:moveTo>
                  <a:lnTo>
                    <a:pt x="321" y="1004"/>
                  </a:lnTo>
                  <a:lnTo>
                    <a:pt x="375" y="1107"/>
                  </a:lnTo>
                  <a:lnTo>
                    <a:pt x="462" y="1205"/>
                  </a:lnTo>
                  <a:lnTo>
                    <a:pt x="576" y="1283"/>
                  </a:lnTo>
                  <a:lnTo>
                    <a:pt x="708" y="1336"/>
                  </a:lnTo>
                  <a:lnTo>
                    <a:pt x="852" y="1360"/>
                  </a:lnTo>
                  <a:lnTo>
                    <a:pt x="1000" y="1353"/>
                  </a:lnTo>
                  <a:lnTo>
                    <a:pt x="1145" y="1312"/>
                  </a:lnTo>
                  <a:lnTo>
                    <a:pt x="1200" y="1391"/>
                  </a:lnTo>
                  <a:lnTo>
                    <a:pt x="1322" y="1334"/>
                  </a:lnTo>
                  <a:lnTo>
                    <a:pt x="1443" y="1247"/>
                  </a:lnTo>
                  <a:lnTo>
                    <a:pt x="1544" y="1119"/>
                  </a:lnTo>
                  <a:lnTo>
                    <a:pt x="1607" y="980"/>
                  </a:lnTo>
                  <a:lnTo>
                    <a:pt x="1609" y="888"/>
                  </a:lnTo>
                  <a:lnTo>
                    <a:pt x="1586" y="967"/>
                  </a:lnTo>
                  <a:lnTo>
                    <a:pt x="1504" y="1105"/>
                  </a:lnTo>
                  <a:lnTo>
                    <a:pt x="1417" y="1210"/>
                  </a:lnTo>
                  <a:lnTo>
                    <a:pt x="1308" y="1297"/>
                  </a:lnTo>
                  <a:lnTo>
                    <a:pt x="1190" y="1352"/>
                  </a:lnTo>
                  <a:lnTo>
                    <a:pt x="1171" y="1302"/>
                  </a:lnTo>
                  <a:lnTo>
                    <a:pt x="1277" y="1255"/>
                  </a:lnTo>
                  <a:lnTo>
                    <a:pt x="1393" y="1169"/>
                  </a:lnTo>
                  <a:lnTo>
                    <a:pt x="1482" y="1061"/>
                  </a:lnTo>
                  <a:lnTo>
                    <a:pt x="1543" y="941"/>
                  </a:lnTo>
                  <a:lnTo>
                    <a:pt x="1568" y="814"/>
                  </a:lnTo>
                  <a:lnTo>
                    <a:pt x="1561" y="686"/>
                  </a:lnTo>
                  <a:lnTo>
                    <a:pt x="1520" y="564"/>
                  </a:lnTo>
                  <a:lnTo>
                    <a:pt x="1448" y="456"/>
                  </a:lnTo>
                  <a:lnTo>
                    <a:pt x="1347" y="367"/>
                  </a:lnTo>
                  <a:lnTo>
                    <a:pt x="1223" y="301"/>
                  </a:lnTo>
                  <a:lnTo>
                    <a:pt x="1086" y="262"/>
                  </a:lnTo>
                  <a:lnTo>
                    <a:pt x="939" y="254"/>
                  </a:lnTo>
                  <a:lnTo>
                    <a:pt x="791" y="275"/>
                  </a:lnTo>
                  <a:lnTo>
                    <a:pt x="651" y="324"/>
                  </a:lnTo>
                  <a:lnTo>
                    <a:pt x="526" y="399"/>
                  </a:lnTo>
                  <a:lnTo>
                    <a:pt x="423" y="498"/>
                  </a:lnTo>
                  <a:lnTo>
                    <a:pt x="348" y="611"/>
                  </a:lnTo>
                  <a:lnTo>
                    <a:pt x="303" y="736"/>
                  </a:lnTo>
                  <a:lnTo>
                    <a:pt x="294" y="864"/>
                  </a:lnTo>
                  <a:lnTo>
                    <a:pt x="4" y="944"/>
                  </a:lnTo>
                  <a:lnTo>
                    <a:pt x="0" y="779"/>
                  </a:lnTo>
                  <a:lnTo>
                    <a:pt x="46" y="593"/>
                  </a:lnTo>
                  <a:lnTo>
                    <a:pt x="139" y="418"/>
                  </a:lnTo>
                  <a:lnTo>
                    <a:pt x="277" y="263"/>
                  </a:lnTo>
                  <a:lnTo>
                    <a:pt x="448" y="141"/>
                  </a:lnTo>
                  <a:lnTo>
                    <a:pt x="646" y="52"/>
                  </a:lnTo>
                  <a:lnTo>
                    <a:pt x="860" y="4"/>
                  </a:lnTo>
                  <a:lnTo>
                    <a:pt x="1077" y="0"/>
                  </a:lnTo>
                  <a:lnTo>
                    <a:pt x="1287" y="39"/>
                  </a:lnTo>
                  <a:lnTo>
                    <a:pt x="1478" y="122"/>
                  </a:lnTo>
                  <a:lnTo>
                    <a:pt x="1638" y="240"/>
                  </a:lnTo>
                  <a:lnTo>
                    <a:pt x="1763" y="388"/>
                  </a:lnTo>
                  <a:lnTo>
                    <a:pt x="1842" y="561"/>
                  </a:lnTo>
                  <a:lnTo>
                    <a:pt x="1871" y="746"/>
                  </a:lnTo>
                  <a:lnTo>
                    <a:pt x="1850" y="934"/>
                  </a:lnTo>
                  <a:lnTo>
                    <a:pt x="1781" y="1116"/>
                  </a:lnTo>
                  <a:lnTo>
                    <a:pt x="1665" y="1282"/>
                  </a:lnTo>
                  <a:lnTo>
                    <a:pt x="1510" y="1423"/>
                  </a:lnTo>
                  <a:lnTo>
                    <a:pt x="1324" y="1528"/>
                  </a:lnTo>
                  <a:lnTo>
                    <a:pt x="1117" y="1599"/>
                  </a:lnTo>
                  <a:lnTo>
                    <a:pt x="900" y="1623"/>
                  </a:lnTo>
                  <a:lnTo>
                    <a:pt x="685" y="1605"/>
                  </a:lnTo>
                  <a:lnTo>
                    <a:pt x="484" y="1543"/>
                  </a:lnTo>
                  <a:lnTo>
                    <a:pt x="305" y="1444"/>
                  </a:lnTo>
                  <a:lnTo>
                    <a:pt x="162" y="1309"/>
                  </a:lnTo>
                  <a:lnTo>
                    <a:pt x="61" y="1147"/>
                  </a:lnTo>
                  <a:lnTo>
                    <a:pt x="196" y="1073"/>
                  </a:lnTo>
                  <a:lnTo>
                    <a:pt x="273" y="1154"/>
                  </a:lnTo>
                  <a:lnTo>
                    <a:pt x="365" y="1251"/>
                  </a:lnTo>
                  <a:lnTo>
                    <a:pt x="484" y="1314"/>
                  </a:lnTo>
                  <a:lnTo>
                    <a:pt x="612" y="1356"/>
                  </a:lnTo>
                  <a:lnTo>
                    <a:pt x="508" y="1286"/>
                  </a:lnTo>
                  <a:lnTo>
                    <a:pt x="423" y="1219"/>
                  </a:lnTo>
                  <a:lnTo>
                    <a:pt x="329" y="1116"/>
                  </a:lnTo>
                  <a:lnTo>
                    <a:pt x="268" y="1033"/>
                  </a:lnTo>
                  <a:lnTo>
                    <a:pt x="268" y="1033"/>
                  </a:lnTo>
                  <a:close/>
                </a:path>
              </a:pathLst>
            </a:custGeom>
            <a:solidFill>
              <a:srgbClr val="000000"/>
            </a:solidFill>
            <a:ln w="9525">
              <a:noFill/>
              <a:round/>
            </a:ln>
          </p:spPr>
          <p:txBody>
            <a:bodyPr/>
            <a:lstStyle/>
            <a:p>
              <a:endParaRPr lang="en-US"/>
            </a:p>
          </p:txBody>
        </p:sp>
        <p:sp>
          <p:nvSpPr>
            <p:cNvPr id="475422" name="Freeform 286"/>
            <p:cNvSpPr/>
            <p:nvPr/>
          </p:nvSpPr>
          <p:spPr bwMode="auto">
            <a:xfrm>
              <a:off x="3928" y="2416"/>
              <a:ext cx="694" cy="531"/>
            </a:xfrm>
            <a:custGeom>
              <a:avLst/>
              <a:gdLst/>
              <a:ahLst/>
              <a:cxnLst>
                <a:cxn ang="0">
                  <a:pos x="0" y="0"/>
                </a:cxn>
                <a:cxn ang="0">
                  <a:pos x="0" y="1062"/>
                </a:cxn>
                <a:cxn ang="0">
                  <a:pos x="165" y="972"/>
                </a:cxn>
                <a:cxn ang="0">
                  <a:pos x="76" y="648"/>
                </a:cxn>
                <a:cxn ang="0">
                  <a:pos x="375" y="911"/>
                </a:cxn>
                <a:cxn ang="0">
                  <a:pos x="113" y="432"/>
                </a:cxn>
                <a:cxn ang="0">
                  <a:pos x="645" y="860"/>
                </a:cxn>
                <a:cxn ang="0">
                  <a:pos x="210" y="198"/>
                </a:cxn>
                <a:cxn ang="0">
                  <a:pos x="847" y="791"/>
                </a:cxn>
                <a:cxn ang="0">
                  <a:pos x="436" y="131"/>
                </a:cxn>
                <a:cxn ang="0">
                  <a:pos x="968" y="663"/>
                </a:cxn>
                <a:cxn ang="0">
                  <a:pos x="705" y="108"/>
                </a:cxn>
                <a:cxn ang="0">
                  <a:pos x="1065" y="560"/>
                </a:cxn>
                <a:cxn ang="0">
                  <a:pos x="938" y="116"/>
                </a:cxn>
                <a:cxn ang="0">
                  <a:pos x="1140" y="303"/>
                </a:cxn>
                <a:cxn ang="0">
                  <a:pos x="1231" y="138"/>
                </a:cxn>
                <a:cxn ang="0">
                  <a:pos x="1349" y="169"/>
                </a:cxn>
                <a:cxn ang="0">
                  <a:pos x="1387" y="0"/>
                </a:cxn>
                <a:cxn ang="0">
                  <a:pos x="0" y="0"/>
                </a:cxn>
                <a:cxn ang="0">
                  <a:pos x="0" y="0"/>
                </a:cxn>
              </a:cxnLst>
              <a:rect l="0" t="0" r="r" b="b"/>
              <a:pathLst>
                <a:path w="1387" h="1062">
                  <a:moveTo>
                    <a:pt x="0" y="0"/>
                  </a:moveTo>
                  <a:lnTo>
                    <a:pt x="0" y="1062"/>
                  </a:lnTo>
                  <a:lnTo>
                    <a:pt x="165" y="972"/>
                  </a:lnTo>
                  <a:lnTo>
                    <a:pt x="76" y="648"/>
                  </a:lnTo>
                  <a:lnTo>
                    <a:pt x="375" y="911"/>
                  </a:lnTo>
                  <a:lnTo>
                    <a:pt x="113" y="432"/>
                  </a:lnTo>
                  <a:lnTo>
                    <a:pt x="645" y="860"/>
                  </a:lnTo>
                  <a:lnTo>
                    <a:pt x="210" y="198"/>
                  </a:lnTo>
                  <a:lnTo>
                    <a:pt x="847" y="791"/>
                  </a:lnTo>
                  <a:lnTo>
                    <a:pt x="436" y="131"/>
                  </a:lnTo>
                  <a:lnTo>
                    <a:pt x="968" y="663"/>
                  </a:lnTo>
                  <a:lnTo>
                    <a:pt x="705" y="108"/>
                  </a:lnTo>
                  <a:lnTo>
                    <a:pt x="1065" y="560"/>
                  </a:lnTo>
                  <a:lnTo>
                    <a:pt x="938" y="116"/>
                  </a:lnTo>
                  <a:lnTo>
                    <a:pt x="1140" y="303"/>
                  </a:lnTo>
                  <a:lnTo>
                    <a:pt x="1231" y="138"/>
                  </a:lnTo>
                  <a:lnTo>
                    <a:pt x="1349" y="169"/>
                  </a:lnTo>
                  <a:lnTo>
                    <a:pt x="1387" y="0"/>
                  </a:lnTo>
                  <a:lnTo>
                    <a:pt x="0" y="0"/>
                  </a:lnTo>
                  <a:lnTo>
                    <a:pt x="0" y="0"/>
                  </a:lnTo>
                  <a:close/>
                </a:path>
              </a:pathLst>
            </a:custGeom>
            <a:solidFill>
              <a:srgbClr val="000000"/>
            </a:solidFill>
            <a:ln w="9525">
              <a:noFill/>
              <a:round/>
            </a:ln>
          </p:spPr>
          <p:txBody>
            <a:bodyPr/>
            <a:lstStyle/>
            <a:p>
              <a:endParaRPr lang="en-US"/>
            </a:p>
          </p:txBody>
        </p:sp>
        <p:sp>
          <p:nvSpPr>
            <p:cNvPr id="475423" name="Freeform 287"/>
            <p:cNvSpPr/>
            <p:nvPr/>
          </p:nvSpPr>
          <p:spPr bwMode="auto">
            <a:xfrm>
              <a:off x="4738" y="3011"/>
              <a:ext cx="615" cy="623"/>
            </a:xfrm>
            <a:custGeom>
              <a:avLst/>
              <a:gdLst/>
              <a:ahLst/>
              <a:cxnLst>
                <a:cxn ang="0">
                  <a:pos x="0" y="1248"/>
                </a:cxn>
                <a:cxn ang="0">
                  <a:pos x="136" y="1043"/>
                </a:cxn>
                <a:cxn ang="0">
                  <a:pos x="330" y="1179"/>
                </a:cxn>
                <a:cxn ang="0">
                  <a:pos x="187" y="900"/>
                </a:cxn>
                <a:cxn ang="0">
                  <a:pos x="660" y="1164"/>
                </a:cxn>
                <a:cxn ang="0">
                  <a:pos x="217" y="616"/>
                </a:cxn>
                <a:cxn ang="0">
                  <a:pos x="944" y="1104"/>
                </a:cxn>
                <a:cxn ang="0">
                  <a:pos x="323" y="383"/>
                </a:cxn>
                <a:cxn ang="0">
                  <a:pos x="1065" y="908"/>
                </a:cxn>
                <a:cxn ang="0">
                  <a:pos x="645" y="322"/>
                </a:cxn>
                <a:cxn ang="0">
                  <a:pos x="1116" y="623"/>
                </a:cxn>
                <a:cxn ang="0">
                  <a:pos x="862" y="248"/>
                </a:cxn>
                <a:cxn ang="0">
                  <a:pos x="1095" y="337"/>
                </a:cxn>
                <a:cxn ang="0">
                  <a:pos x="1034" y="187"/>
                </a:cxn>
                <a:cxn ang="0">
                  <a:pos x="1228" y="0"/>
                </a:cxn>
                <a:cxn ang="0">
                  <a:pos x="1228" y="1248"/>
                </a:cxn>
                <a:cxn ang="0">
                  <a:pos x="0" y="1248"/>
                </a:cxn>
                <a:cxn ang="0">
                  <a:pos x="0" y="1248"/>
                </a:cxn>
              </a:cxnLst>
              <a:rect l="0" t="0" r="r" b="b"/>
              <a:pathLst>
                <a:path w="1228" h="1248">
                  <a:moveTo>
                    <a:pt x="0" y="1248"/>
                  </a:moveTo>
                  <a:lnTo>
                    <a:pt x="136" y="1043"/>
                  </a:lnTo>
                  <a:lnTo>
                    <a:pt x="330" y="1179"/>
                  </a:lnTo>
                  <a:lnTo>
                    <a:pt x="187" y="900"/>
                  </a:lnTo>
                  <a:lnTo>
                    <a:pt x="660" y="1164"/>
                  </a:lnTo>
                  <a:lnTo>
                    <a:pt x="217" y="616"/>
                  </a:lnTo>
                  <a:lnTo>
                    <a:pt x="944" y="1104"/>
                  </a:lnTo>
                  <a:lnTo>
                    <a:pt x="323" y="383"/>
                  </a:lnTo>
                  <a:lnTo>
                    <a:pt x="1065" y="908"/>
                  </a:lnTo>
                  <a:lnTo>
                    <a:pt x="645" y="322"/>
                  </a:lnTo>
                  <a:lnTo>
                    <a:pt x="1116" y="623"/>
                  </a:lnTo>
                  <a:lnTo>
                    <a:pt x="862" y="248"/>
                  </a:lnTo>
                  <a:lnTo>
                    <a:pt x="1095" y="337"/>
                  </a:lnTo>
                  <a:lnTo>
                    <a:pt x="1034" y="187"/>
                  </a:lnTo>
                  <a:lnTo>
                    <a:pt x="1228" y="0"/>
                  </a:lnTo>
                  <a:lnTo>
                    <a:pt x="1228" y="1248"/>
                  </a:lnTo>
                  <a:lnTo>
                    <a:pt x="0" y="1248"/>
                  </a:lnTo>
                  <a:lnTo>
                    <a:pt x="0" y="1248"/>
                  </a:lnTo>
                  <a:close/>
                </a:path>
              </a:pathLst>
            </a:custGeom>
            <a:solidFill>
              <a:srgbClr val="000000"/>
            </a:solidFill>
            <a:ln w="9525">
              <a:noFill/>
              <a:round/>
            </a:ln>
          </p:spPr>
          <p:txBody>
            <a:bodyPr/>
            <a:lstStyle/>
            <a:p>
              <a:endParaRPr lang="en-US"/>
            </a:p>
          </p:txBody>
        </p:sp>
        <p:sp>
          <p:nvSpPr>
            <p:cNvPr id="475424" name="Freeform 288"/>
            <p:cNvSpPr/>
            <p:nvPr/>
          </p:nvSpPr>
          <p:spPr bwMode="auto">
            <a:xfrm>
              <a:off x="4156" y="3247"/>
              <a:ext cx="195" cy="169"/>
            </a:xfrm>
            <a:custGeom>
              <a:avLst/>
              <a:gdLst/>
              <a:ahLst/>
              <a:cxnLst>
                <a:cxn ang="0">
                  <a:pos x="0" y="179"/>
                </a:cxn>
                <a:cxn ang="0">
                  <a:pos x="1" y="198"/>
                </a:cxn>
                <a:cxn ang="0">
                  <a:pos x="8" y="229"/>
                </a:cxn>
                <a:cxn ang="0">
                  <a:pos x="28" y="264"/>
                </a:cxn>
                <a:cxn ang="0">
                  <a:pos x="55" y="294"/>
                </a:cxn>
                <a:cxn ang="0">
                  <a:pos x="91" y="317"/>
                </a:cxn>
                <a:cxn ang="0">
                  <a:pos x="132" y="332"/>
                </a:cxn>
                <a:cxn ang="0">
                  <a:pos x="176" y="337"/>
                </a:cxn>
                <a:cxn ang="0">
                  <a:pos x="221" y="336"/>
                </a:cxn>
                <a:cxn ang="0">
                  <a:pos x="265" y="322"/>
                </a:cxn>
                <a:cxn ang="0">
                  <a:pos x="304" y="303"/>
                </a:cxn>
                <a:cxn ang="0">
                  <a:pos x="339" y="275"/>
                </a:cxn>
                <a:cxn ang="0">
                  <a:pos x="366" y="243"/>
                </a:cxn>
                <a:cxn ang="0">
                  <a:pos x="384" y="205"/>
                </a:cxn>
                <a:cxn ang="0">
                  <a:pos x="390" y="166"/>
                </a:cxn>
                <a:cxn ang="0">
                  <a:pos x="386" y="127"/>
                </a:cxn>
                <a:cxn ang="0">
                  <a:pos x="373" y="90"/>
                </a:cxn>
                <a:cxn ang="0">
                  <a:pos x="349" y="58"/>
                </a:cxn>
                <a:cxn ang="0">
                  <a:pos x="318" y="31"/>
                </a:cxn>
                <a:cxn ang="0">
                  <a:pos x="279" y="12"/>
                </a:cxn>
                <a:cxn ang="0">
                  <a:pos x="236" y="2"/>
                </a:cxn>
                <a:cxn ang="0">
                  <a:pos x="191" y="0"/>
                </a:cxn>
                <a:cxn ang="0">
                  <a:pos x="147" y="7"/>
                </a:cxn>
                <a:cxn ang="0">
                  <a:pos x="104" y="23"/>
                </a:cxn>
                <a:cxn ang="0">
                  <a:pos x="66" y="47"/>
                </a:cxn>
                <a:cxn ang="0">
                  <a:pos x="36" y="78"/>
                </a:cxn>
                <a:cxn ang="0">
                  <a:pos x="15" y="113"/>
                </a:cxn>
                <a:cxn ang="0">
                  <a:pos x="0" y="163"/>
                </a:cxn>
                <a:cxn ang="0">
                  <a:pos x="52" y="156"/>
                </a:cxn>
                <a:cxn ang="0">
                  <a:pos x="63" y="116"/>
                </a:cxn>
                <a:cxn ang="0">
                  <a:pos x="89" y="85"/>
                </a:cxn>
                <a:cxn ang="0">
                  <a:pos x="124" y="63"/>
                </a:cxn>
                <a:cxn ang="0">
                  <a:pos x="179" y="45"/>
                </a:cxn>
                <a:cxn ang="0">
                  <a:pos x="237" y="43"/>
                </a:cxn>
                <a:cxn ang="0">
                  <a:pos x="287" y="61"/>
                </a:cxn>
                <a:cxn ang="0">
                  <a:pos x="312" y="84"/>
                </a:cxn>
                <a:cxn ang="0">
                  <a:pos x="342" y="140"/>
                </a:cxn>
                <a:cxn ang="0">
                  <a:pos x="349" y="170"/>
                </a:cxn>
                <a:cxn ang="0">
                  <a:pos x="306" y="128"/>
                </a:cxn>
                <a:cxn ang="0">
                  <a:pos x="260" y="107"/>
                </a:cxn>
                <a:cxn ang="0">
                  <a:pos x="205" y="100"/>
                </a:cxn>
                <a:cxn ang="0">
                  <a:pos x="156" y="108"/>
                </a:cxn>
                <a:cxn ang="0">
                  <a:pos x="109" y="130"/>
                </a:cxn>
                <a:cxn ang="0">
                  <a:pos x="75" y="147"/>
                </a:cxn>
                <a:cxn ang="0">
                  <a:pos x="51" y="170"/>
                </a:cxn>
                <a:cxn ang="0">
                  <a:pos x="0" y="179"/>
                </a:cxn>
                <a:cxn ang="0">
                  <a:pos x="0" y="179"/>
                </a:cxn>
              </a:cxnLst>
              <a:rect l="0" t="0" r="r" b="b"/>
              <a:pathLst>
                <a:path w="390" h="337">
                  <a:moveTo>
                    <a:pt x="0" y="179"/>
                  </a:moveTo>
                  <a:lnTo>
                    <a:pt x="1" y="198"/>
                  </a:lnTo>
                  <a:lnTo>
                    <a:pt x="8" y="229"/>
                  </a:lnTo>
                  <a:lnTo>
                    <a:pt x="28" y="264"/>
                  </a:lnTo>
                  <a:lnTo>
                    <a:pt x="55" y="294"/>
                  </a:lnTo>
                  <a:lnTo>
                    <a:pt x="91" y="317"/>
                  </a:lnTo>
                  <a:lnTo>
                    <a:pt x="132" y="332"/>
                  </a:lnTo>
                  <a:lnTo>
                    <a:pt x="176" y="337"/>
                  </a:lnTo>
                  <a:lnTo>
                    <a:pt x="221" y="336"/>
                  </a:lnTo>
                  <a:lnTo>
                    <a:pt x="265" y="322"/>
                  </a:lnTo>
                  <a:lnTo>
                    <a:pt x="304" y="303"/>
                  </a:lnTo>
                  <a:lnTo>
                    <a:pt x="339" y="275"/>
                  </a:lnTo>
                  <a:lnTo>
                    <a:pt x="366" y="243"/>
                  </a:lnTo>
                  <a:lnTo>
                    <a:pt x="384" y="205"/>
                  </a:lnTo>
                  <a:lnTo>
                    <a:pt x="390" y="166"/>
                  </a:lnTo>
                  <a:lnTo>
                    <a:pt x="386" y="127"/>
                  </a:lnTo>
                  <a:lnTo>
                    <a:pt x="373" y="90"/>
                  </a:lnTo>
                  <a:lnTo>
                    <a:pt x="349" y="58"/>
                  </a:lnTo>
                  <a:lnTo>
                    <a:pt x="318" y="31"/>
                  </a:lnTo>
                  <a:lnTo>
                    <a:pt x="279" y="12"/>
                  </a:lnTo>
                  <a:lnTo>
                    <a:pt x="236" y="2"/>
                  </a:lnTo>
                  <a:lnTo>
                    <a:pt x="191" y="0"/>
                  </a:lnTo>
                  <a:lnTo>
                    <a:pt x="147" y="7"/>
                  </a:lnTo>
                  <a:lnTo>
                    <a:pt x="104" y="23"/>
                  </a:lnTo>
                  <a:lnTo>
                    <a:pt x="66" y="47"/>
                  </a:lnTo>
                  <a:lnTo>
                    <a:pt x="36" y="78"/>
                  </a:lnTo>
                  <a:lnTo>
                    <a:pt x="15" y="113"/>
                  </a:lnTo>
                  <a:lnTo>
                    <a:pt x="0" y="163"/>
                  </a:lnTo>
                  <a:lnTo>
                    <a:pt x="52" y="156"/>
                  </a:lnTo>
                  <a:lnTo>
                    <a:pt x="63" y="116"/>
                  </a:lnTo>
                  <a:lnTo>
                    <a:pt x="89" y="85"/>
                  </a:lnTo>
                  <a:lnTo>
                    <a:pt x="124" y="63"/>
                  </a:lnTo>
                  <a:lnTo>
                    <a:pt x="179" y="45"/>
                  </a:lnTo>
                  <a:lnTo>
                    <a:pt x="237" y="43"/>
                  </a:lnTo>
                  <a:lnTo>
                    <a:pt x="287" y="61"/>
                  </a:lnTo>
                  <a:lnTo>
                    <a:pt x="312" y="84"/>
                  </a:lnTo>
                  <a:lnTo>
                    <a:pt x="342" y="140"/>
                  </a:lnTo>
                  <a:lnTo>
                    <a:pt x="349" y="170"/>
                  </a:lnTo>
                  <a:lnTo>
                    <a:pt x="306" y="128"/>
                  </a:lnTo>
                  <a:lnTo>
                    <a:pt x="260" y="107"/>
                  </a:lnTo>
                  <a:lnTo>
                    <a:pt x="205" y="100"/>
                  </a:lnTo>
                  <a:lnTo>
                    <a:pt x="156" y="108"/>
                  </a:lnTo>
                  <a:lnTo>
                    <a:pt x="109" y="130"/>
                  </a:lnTo>
                  <a:lnTo>
                    <a:pt x="75" y="147"/>
                  </a:lnTo>
                  <a:lnTo>
                    <a:pt x="51" y="170"/>
                  </a:lnTo>
                  <a:lnTo>
                    <a:pt x="0" y="179"/>
                  </a:lnTo>
                  <a:lnTo>
                    <a:pt x="0" y="179"/>
                  </a:lnTo>
                  <a:close/>
                </a:path>
              </a:pathLst>
            </a:custGeom>
            <a:solidFill>
              <a:srgbClr val="000000"/>
            </a:solidFill>
            <a:ln w="9525">
              <a:noFill/>
              <a:round/>
            </a:ln>
          </p:spPr>
          <p:txBody>
            <a:bodyPr/>
            <a:lstStyle/>
            <a:p>
              <a:endParaRPr lang="en-US"/>
            </a:p>
          </p:txBody>
        </p:sp>
      </p:gr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7187" name="Rectangle 1027"/>
          <p:cNvSpPr>
            <a:spLocks noGrp="1" noChangeArrowheads="1"/>
          </p:cNvSpPr>
          <p:nvPr>
            <p:ph idx="1"/>
          </p:nvPr>
        </p:nvSpPr>
        <p:spPr/>
        <p:txBody>
          <a:bodyPr/>
          <a:lstStyle/>
          <a:p>
            <a:r>
              <a:rPr lang="en-US" altLang="zh-CN" dirty="0">
                <a:ea typeface="宋体" panose="02010600030101010101" pitchFamily="2" charset="-122"/>
              </a:rPr>
              <a:t>Analysis mechanism characteristics</a:t>
            </a:r>
            <a:endParaRPr lang="en-US" altLang="zh-CN" dirty="0">
              <a:ea typeface="宋体" panose="02010600030101010101" pitchFamily="2" charset="-122"/>
            </a:endParaRPr>
          </a:p>
          <a:p>
            <a:r>
              <a:rPr lang="en-US" altLang="zh-CN" dirty="0">
                <a:ea typeface="宋体" panose="02010600030101010101" pitchFamily="2" charset="-122"/>
              </a:rPr>
              <a:t>Persistency for Schedule class:</a:t>
            </a:r>
            <a:endParaRPr lang="en-US" altLang="zh-CN" dirty="0">
              <a:ea typeface="宋体" panose="02010600030101010101" pitchFamily="2" charset="-122"/>
            </a:endParaRPr>
          </a:p>
          <a:p>
            <a:pPr lvl="1"/>
            <a:r>
              <a:rPr lang="en-US" altLang="zh-CN" dirty="0">
                <a:ea typeface="宋体" panose="02010600030101010101" pitchFamily="2" charset="-122"/>
              </a:rPr>
              <a:t>Granularity: 1 to 10 Kbytes per product </a:t>
            </a:r>
            <a:endParaRPr lang="en-US" altLang="zh-CN" dirty="0">
              <a:ea typeface="宋体" panose="02010600030101010101" pitchFamily="2" charset="-122"/>
            </a:endParaRPr>
          </a:p>
          <a:p>
            <a:pPr lvl="1"/>
            <a:r>
              <a:rPr lang="en-US" altLang="zh-CN" dirty="0">
                <a:ea typeface="宋体" panose="02010600030101010101" pitchFamily="2" charset="-122"/>
              </a:rPr>
              <a:t>Volume: up to 2,000 schedules</a:t>
            </a:r>
            <a:endParaRPr lang="en-US" altLang="zh-CN" dirty="0">
              <a:ea typeface="宋体" panose="02010600030101010101" pitchFamily="2" charset="-122"/>
            </a:endParaRPr>
          </a:p>
          <a:p>
            <a:pPr lvl="1"/>
            <a:r>
              <a:rPr lang="en-US" altLang="zh-CN" dirty="0">
                <a:ea typeface="宋体" panose="02010600030101010101" pitchFamily="2" charset="-122"/>
              </a:rPr>
              <a:t>Access frequency</a:t>
            </a:r>
            <a:endParaRPr lang="en-US" altLang="zh-CN" dirty="0">
              <a:ea typeface="宋体" panose="02010600030101010101" pitchFamily="2" charset="-122"/>
            </a:endParaRPr>
          </a:p>
          <a:p>
            <a:pPr lvl="2"/>
            <a:r>
              <a:rPr lang="en-US" altLang="zh-CN" dirty="0">
                <a:ea typeface="宋体" panose="02010600030101010101" pitchFamily="2" charset="-122"/>
              </a:rPr>
              <a:t>Create: 500 per day</a:t>
            </a:r>
            <a:endParaRPr lang="en-US" altLang="zh-CN" dirty="0">
              <a:ea typeface="宋体" panose="02010600030101010101" pitchFamily="2" charset="-122"/>
            </a:endParaRPr>
          </a:p>
          <a:p>
            <a:pPr lvl="2"/>
            <a:r>
              <a:rPr lang="en-US" altLang="zh-CN" dirty="0">
                <a:ea typeface="宋体" panose="02010600030101010101" pitchFamily="2" charset="-122"/>
              </a:rPr>
              <a:t>Read: 2,000 access per hour</a:t>
            </a:r>
            <a:endParaRPr lang="en-US" altLang="zh-CN" dirty="0">
              <a:ea typeface="宋体" panose="02010600030101010101" pitchFamily="2" charset="-122"/>
            </a:endParaRPr>
          </a:p>
          <a:p>
            <a:pPr lvl="2"/>
            <a:r>
              <a:rPr lang="en-US" altLang="zh-CN" dirty="0">
                <a:ea typeface="宋体" panose="02010600030101010101" pitchFamily="2" charset="-122"/>
              </a:rPr>
              <a:t>Update: 1,000 per day</a:t>
            </a:r>
            <a:endParaRPr lang="en-US" altLang="zh-CN" dirty="0">
              <a:ea typeface="宋体" panose="02010600030101010101" pitchFamily="2" charset="-122"/>
            </a:endParaRPr>
          </a:p>
          <a:p>
            <a:pPr lvl="2"/>
            <a:r>
              <a:rPr lang="en-US" altLang="zh-CN" dirty="0">
                <a:ea typeface="宋体" panose="02010600030101010101" pitchFamily="2" charset="-122"/>
              </a:rPr>
              <a:t>Delete: 50 per day</a:t>
            </a:r>
            <a:endParaRPr lang="en-US" altLang="zh-CN" dirty="0">
              <a:ea typeface="宋体" panose="02010600030101010101" pitchFamily="2" charset="-122"/>
            </a:endParaRPr>
          </a:p>
          <a:p>
            <a:pPr lvl="1"/>
            <a:r>
              <a:rPr lang="en-US" altLang="zh-CN" dirty="0">
                <a:ea typeface="宋体" panose="02010600030101010101" pitchFamily="2" charset="-122"/>
              </a:rPr>
              <a:t>Other characteristics</a:t>
            </a:r>
            <a:endParaRPr lang="en-US" altLang="zh-CN" dirty="0">
              <a:ea typeface="宋体" panose="02010600030101010101" pitchFamily="2" charset="-122"/>
            </a:endParaRPr>
          </a:p>
        </p:txBody>
      </p:sp>
      <p:sp>
        <p:nvSpPr>
          <p:cNvPr id="477186" name="Rectangle 1026"/>
          <p:cNvSpPr>
            <a:spLocks noGrp="1" noChangeArrowheads="1"/>
          </p:cNvSpPr>
          <p:nvPr>
            <p:ph type="title"/>
          </p:nvPr>
        </p:nvSpPr>
        <p:spPr/>
        <p:txBody>
          <a:bodyPr/>
          <a:lstStyle/>
          <a:p>
            <a:r>
              <a:rPr lang="en-US" altLang="zh-CN" sz="3200">
                <a:ea typeface="宋体" panose="02010600030101010101" pitchFamily="2" charset="-122"/>
              </a:rPr>
              <a:t>Example: Describing Analysis Mechanisms (continued)</a:t>
            </a:r>
            <a:endParaRPr lang="en-US" altLang="zh-CN" sz="3200">
              <a:ea typeface="宋体" panose="02010600030101010101" pitchFamily="2" charset="-122"/>
            </a:endParaRPr>
          </a:p>
        </p:txBody>
      </p:sp>
      <p:grpSp>
        <p:nvGrpSpPr>
          <p:cNvPr id="477322" name="Group 1162"/>
          <p:cNvGrpSpPr/>
          <p:nvPr/>
        </p:nvGrpSpPr>
        <p:grpSpPr bwMode="auto">
          <a:xfrm>
            <a:off x="6824663" y="4729163"/>
            <a:ext cx="1752600" cy="1536700"/>
            <a:chOff x="3731" y="2292"/>
            <a:chExt cx="1752" cy="1535"/>
          </a:xfrm>
        </p:grpSpPr>
        <p:sp>
          <p:nvSpPr>
            <p:cNvPr id="477323" name="Freeform 1163"/>
            <p:cNvSpPr/>
            <p:nvPr/>
          </p:nvSpPr>
          <p:spPr bwMode="auto">
            <a:xfrm>
              <a:off x="3928" y="2416"/>
              <a:ext cx="1425" cy="1218"/>
            </a:xfrm>
            <a:custGeom>
              <a:avLst/>
              <a:gdLst/>
              <a:ahLst/>
              <a:cxnLst>
                <a:cxn ang="0">
                  <a:pos x="0" y="0"/>
                </a:cxn>
                <a:cxn ang="0">
                  <a:pos x="0" y="2438"/>
                </a:cxn>
                <a:cxn ang="0">
                  <a:pos x="2848" y="2438"/>
                </a:cxn>
                <a:cxn ang="0">
                  <a:pos x="2848" y="0"/>
                </a:cxn>
                <a:cxn ang="0">
                  <a:pos x="0" y="0"/>
                </a:cxn>
                <a:cxn ang="0">
                  <a:pos x="0" y="0"/>
                </a:cxn>
              </a:cxnLst>
              <a:rect l="0" t="0" r="r" b="b"/>
              <a:pathLst>
                <a:path w="2848" h="2438">
                  <a:moveTo>
                    <a:pt x="0" y="0"/>
                  </a:moveTo>
                  <a:lnTo>
                    <a:pt x="0" y="2438"/>
                  </a:lnTo>
                  <a:lnTo>
                    <a:pt x="2848" y="2438"/>
                  </a:lnTo>
                  <a:lnTo>
                    <a:pt x="2848" y="0"/>
                  </a:lnTo>
                  <a:lnTo>
                    <a:pt x="0" y="0"/>
                  </a:lnTo>
                  <a:lnTo>
                    <a:pt x="0" y="0"/>
                  </a:lnTo>
                  <a:close/>
                </a:path>
              </a:pathLst>
            </a:custGeom>
            <a:solidFill>
              <a:srgbClr val="CCA6FF"/>
            </a:solidFill>
            <a:ln w="9525">
              <a:noFill/>
              <a:round/>
            </a:ln>
          </p:spPr>
          <p:txBody>
            <a:bodyPr/>
            <a:lstStyle/>
            <a:p>
              <a:endParaRPr lang="en-US"/>
            </a:p>
          </p:txBody>
        </p:sp>
        <p:sp>
          <p:nvSpPr>
            <p:cNvPr id="477324" name="Freeform 1164"/>
            <p:cNvSpPr/>
            <p:nvPr/>
          </p:nvSpPr>
          <p:spPr bwMode="auto">
            <a:xfrm>
              <a:off x="4493" y="2292"/>
              <a:ext cx="990" cy="847"/>
            </a:xfrm>
            <a:custGeom>
              <a:avLst/>
              <a:gdLst/>
              <a:ahLst/>
              <a:cxnLst>
                <a:cxn ang="0">
                  <a:pos x="15" y="1035"/>
                </a:cxn>
                <a:cxn ang="0">
                  <a:pos x="7" y="812"/>
                </a:cxn>
                <a:cxn ang="0">
                  <a:pos x="82" y="739"/>
                </a:cxn>
                <a:cxn ang="0">
                  <a:pos x="109" y="657"/>
                </a:cxn>
                <a:cxn ang="0">
                  <a:pos x="0" y="594"/>
                </a:cxn>
                <a:cxn ang="0">
                  <a:pos x="73" y="361"/>
                </a:cxn>
                <a:cxn ang="0">
                  <a:pos x="253" y="424"/>
                </a:cxn>
                <a:cxn ang="0">
                  <a:pos x="290" y="333"/>
                </a:cxn>
                <a:cxn ang="0">
                  <a:pos x="259" y="246"/>
                </a:cxn>
                <a:cxn ang="0">
                  <a:pos x="451" y="134"/>
                </a:cxn>
                <a:cxn ang="0">
                  <a:pos x="569" y="207"/>
                </a:cxn>
                <a:cxn ang="0">
                  <a:pos x="668" y="153"/>
                </a:cxn>
                <a:cxn ang="0">
                  <a:pos x="631" y="54"/>
                </a:cxn>
                <a:cxn ang="0">
                  <a:pos x="911" y="0"/>
                </a:cxn>
                <a:cxn ang="0">
                  <a:pos x="955" y="90"/>
                </a:cxn>
                <a:cxn ang="0">
                  <a:pos x="1072" y="90"/>
                </a:cxn>
                <a:cxn ang="0">
                  <a:pos x="1072" y="9"/>
                </a:cxn>
                <a:cxn ang="0">
                  <a:pos x="1324" y="36"/>
                </a:cxn>
                <a:cxn ang="0">
                  <a:pos x="1334" y="125"/>
                </a:cxn>
                <a:cxn ang="0">
                  <a:pos x="1451" y="198"/>
                </a:cxn>
                <a:cxn ang="0">
                  <a:pos x="1513" y="107"/>
                </a:cxn>
                <a:cxn ang="0">
                  <a:pos x="1720" y="246"/>
                </a:cxn>
                <a:cxn ang="0">
                  <a:pos x="1639" y="342"/>
                </a:cxn>
                <a:cxn ang="0">
                  <a:pos x="1720" y="440"/>
                </a:cxn>
                <a:cxn ang="0">
                  <a:pos x="1837" y="386"/>
                </a:cxn>
                <a:cxn ang="0">
                  <a:pos x="1909" y="566"/>
                </a:cxn>
                <a:cxn ang="0">
                  <a:pos x="1820" y="667"/>
                </a:cxn>
                <a:cxn ang="0">
                  <a:pos x="1837" y="748"/>
                </a:cxn>
                <a:cxn ang="0">
                  <a:pos x="1980" y="775"/>
                </a:cxn>
                <a:cxn ang="0">
                  <a:pos x="1963" y="982"/>
                </a:cxn>
                <a:cxn ang="0">
                  <a:pos x="1828" y="982"/>
                </a:cxn>
                <a:cxn ang="0">
                  <a:pos x="1801" y="1091"/>
                </a:cxn>
                <a:cxn ang="0">
                  <a:pos x="1918" y="1145"/>
                </a:cxn>
                <a:cxn ang="0">
                  <a:pos x="1782" y="1343"/>
                </a:cxn>
                <a:cxn ang="0">
                  <a:pos x="1666" y="1297"/>
                </a:cxn>
                <a:cxn ang="0">
                  <a:pos x="1630" y="1343"/>
                </a:cxn>
                <a:cxn ang="0">
                  <a:pos x="1720" y="1470"/>
                </a:cxn>
                <a:cxn ang="0">
                  <a:pos x="1513" y="1595"/>
                </a:cxn>
                <a:cxn ang="0">
                  <a:pos x="1397" y="1505"/>
                </a:cxn>
                <a:cxn ang="0">
                  <a:pos x="1343" y="1532"/>
                </a:cxn>
                <a:cxn ang="0">
                  <a:pos x="1378" y="1640"/>
                </a:cxn>
                <a:cxn ang="0">
                  <a:pos x="1133" y="1671"/>
                </a:cxn>
                <a:cxn ang="0">
                  <a:pos x="1037" y="1595"/>
                </a:cxn>
                <a:cxn ang="0">
                  <a:pos x="874" y="1694"/>
                </a:cxn>
                <a:cxn ang="0">
                  <a:pos x="738" y="1451"/>
                </a:cxn>
                <a:cxn ang="0">
                  <a:pos x="15" y="1035"/>
                </a:cxn>
                <a:cxn ang="0">
                  <a:pos x="15" y="1035"/>
                </a:cxn>
              </a:cxnLst>
              <a:rect l="0" t="0" r="r" b="b"/>
              <a:pathLst>
                <a:path w="1980" h="1694">
                  <a:moveTo>
                    <a:pt x="15" y="1035"/>
                  </a:moveTo>
                  <a:lnTo>
                    <a:pt x="7" y="812"/>
                  </a:lnTo>
                  <a:lnTo>
                    <a:pt x="82" y="739"/>
                  </a:lnTo>
                  <a:lnTo>
                    <a:pt x="109" y="657"/>
                  </a:lnTo>
                  <a:lnTo>
                    <a:pt x="0" y="594"/>
                  </a:lnTo>
                  <a:lnTo>
                    <a:pt x="73" y="361"/>
                  </a:lnTo>
                  <a:lnTo>
                    <a:pt x="253" y="424"/>
                  </a:lnTo>
                  <a:lnTo>
                    <a:pt x="290" y="333"/>
                  </a:lnTo>
                  <a:lnTo>
                    <a:pt x="259" y="246"/>
                  </a:lnTo>
                  <a:lnTo>
                    <a:pt x="451" y="134"/>
                  </a:lnTo>
                  <a:lnTo>
                    <a:pt x="569" y="207"/>
                  </a:lnTo>
                  <a:lnTo>
                    <a:pt x="668" y="153"/>
                  </a:lnTo>
                  <a:lnTo>
                    <a:pt x="631" y="54"/>
                  </a:lnTo>
                  <a:lnTo>
                    <a:pt x="911" y="0"/>
                  </a:lnTo>
                  <a:lnTo>
                    <a:pt x="955" y="90"/>
                  </a:lnTo>
                  <a:lnTo>
                    <a:pt x="1072" y="90"/>
                  </a:lnTo>
                  <a:lnTo>
                    <a:pt x="1072" y="9"/>
                  </a:lnTo>
                  <a:lnTo>
                    <a:pt x="1324" y="36"/>
                  </a:lnTo>
                  <a:lnTo>
                    <a:pt x="1334" y="125"/>
                  </a:lnTo>
                  <a:lnTo>
                    <a:pt x="1451" y="198"/>
                  </a:lnTo>
                  <a:lnTo>
                    <a:pt x="1513" y="107"/>
                  </a:lnTo>
                  <a:lnTo>
                    <a:pt x="1720" y="246"/>
                  </a:lnTo>
                  <a:lnTo>
                    <a:pt x="1639" y="342"/>
                  </a:lnTo>
                  <a:lnTo>
                    <a:pt x="1720" y="440"/>
                  </a:lnTo>
                  <a:lnTo>
                    <a:pt x="1837" y="386"/>
                  </a:lnTo>
                  <a:lnTo>
                    <a:pt x="1909" y="566"/>
                  </a:lnTo>
                  <a:lnTo>
                    <a:pt x="1820" y="667"/>
                  </a:lnTo>
                  <a:lnTo>
                    <a:pt x="1837" y="748"/>
                  </a:lnTo>
                  <a:lnTo>
                    <a:pt x="1980" y="775"/>
                  </a:lnTo>
                  <a:lnTo>
                    <a:pt x="1963" y="982"/>
                  </a:lnTo>
                  <a:lnTo>
                    <a:pt x="1828" y="982"/>
                  </a:lnTo>
                  <a:lnTo>
                    <a:pt x="1801" y="1091"/>
                  </a:lnTo>
                  <a:lnTo>
                    <a:pt x="1918" y="1145"/>
                  </a:lnTo>
                  <a:lnTo>
                    <a:pt x="1782" y="1343"/>
                  </a:lnTo>
                  <a:lnTo>
                    <a:pt x="1666" y="1297"/>
                  </a:lnTo>
                  <a:lnTo>
                    <a:pt x="1630" y="1343"/>
                  </a:lnTo>
                  <a:lnTo>
                    <a:pt x="1720" y="1470"/>
                  </a:lnTo>
                  <a:lnTo>
                    <a:pt x="1513" y="1595"/>
                  </a:lnTo>
                  <a:lnTo>
                    <a:pt x="1397" y="1505"/>
                  </a:lnTo>
                  <a:lnTo>
                    <a:pt x="1343" y="1532"/>
                  </a:lnTo>
                  <a:lnTo>
                    <a:pt x="1378" y="1640"/>
                  </a:lnTo>
                  <a:lnTo>
                    <a:pt x="1133" y="1671"/>
                  </a:lnTo>
                  <a:lnTo>
                    <a:pt x="1037" y="1595"/>
                  </a:lnTo>
                  <a:lnTo>
                    <a:pt x="874" y="1694"/>
                  </a:lnTo>
                  <a:lnTo>
                    <a:pt x="738" y="1451"/>
                  </a:lnTo>
                  <a:lnTo>
                    <a:pt x="15" y="1035"/>
                  </a:lnTo>
                  <a:lnTo>
                    <a:pt x="15" y="1035"/>
                  </a:lnTo>
                  <a:close/>
                </a:path>
              </a:pathLst>
            </a:custGeom>
            <a:solidFill>
              <a:srgbClr val="F0F057"/>
            </a:solidFill>
            <a:ln w="9525">
              <a:noFill/>
              <a:round/>
            </a:ln>
          </p:spPr>
          <p:txBody>
            <a:bodyPr/>
            <a:lstStyle/>
            <a:p>
              <a:endParaRPr lang="en-US"/>
            </a:p>
          </p:txBody>
        </p:sp>
        <p:sp>
          <p:nvSpPr>
            <p:cNvPr id="477325" name="Freeform 1165"/>
            <p:cNvSpPr/>
            <p:nvPr/>
          </p:nvSpPr>
          <p:spPr bwMode="auto">
            <a:xfrm>
              <a:off x="4566" y="3349"/>
              <a:ext cx="240" cy="319"/>
            </a:xfrm>
            <a:custGeom>
              <a:avLst/>
              <a:gdLst/>
              <a:ahLst/>
              <a:cxnLst>
                <a:cxn ang="0">
                  <a:pos x="481" y="0"/>
                </a:cxn>
                <a:cxn ang="0">
                  <a:pos x="467" y="125"/>
                </a:cxn>
                <a:cxn ang="0">
                  <a:pos x="388" y="209"/>
                </a:cxn>
                <a:cxn ang="0">
                  <a:pos x="415" y="343"/>
                </a:cxn>
                <a:cxn ang="0">
                  <a:pos x="314" y="489"/>
                </a:cxn>
                <a:cxn ang="0">
                  <a:pos x="240" y="529"/>
                </a:cxn>
                <a:cxn ang="0">
                  <a:pos x="105" y="638"/>
                </a:cxn>
                <a:cxn ang="0">
                  <a:pos x="0" y="474"/>
                </a:cxn>
                <a:cxn ang="0">
                  <a:pos x="253" y="72"/>
                </a:cxn>
                <a:cxn ang="0">
                  <a:pos x="481" y="0"/>
                </a:cxn>
                <a:cxn ang="0">
                  <a:pos x="481" y="0"/>
                </a:cxn>
              </a:cxnLst>
              <a:rect l="0" t="0" r="r" b="b"/>
              <a:pathLst>
                <a:path w="481" h="638">
                  <a:moveTo>
                    <a:pt x="481" y="0"/>
                  </a:moveTo>
                  <a:lnTo>
                    <a:pt x="467" y="125"/>
                  </a:lnTo>
                  <a:lnTo>
                    <a:pt x="388" y="209"/>
                  </a:lnTo>
                  <a:lnTo>
                    <a:pt x="415" y="343"/>
                  </a:lnTo>
                  <a:lnTo>
                    <a:pt x="314" y="489"/>
                  </a:lnTo>
                  <a:lnTo>
                    <a:pt x="240" y="529"/>
                  </a:lnTo>
                  <a:lnTo>
                    <a:pt x="105" y="638"/>
                  </a:lnTo>
                  <a:lnTo>
                    <a:pt x="0" y="474"/>
                  </a:lnTo>
                  <a:lnTo>
                    <a:pt x="253" y="72"/>
                  </a:lnTo>
                  <a:lnTo>
                    <a:pt x="481" y="0"/>
                  </a:lnTo>
                  <a:lnTo>
                    <a:pt x="481" y="0"/>
                  </a:lnTo>
                  <a:close/>
                </a:path>
              </a:pathLst>
            </a:custGeom>
            <a:solidFill>
              <a:srgbClr val="F0F057"/>
            </a:solidFill>
            <a:ln w="9525">
              <a:noFill/>
              <a:round/>
            </a:ln>
          </p:spPr>
          <p:txBody>
            <a:bodyPr/>
            <a:lstStyle/>
            <a:p>
              <a:endParaRPr lang="en-US"/>
            </a:p>
          </p:txBody>
        </p:sp>
        <p:sp>
          <p:nvSpPr>
            <p:cNvPr id="477326" name="Freeform 1166"/>
            <p:cNvSpPr/>
            <p:nvPr/>
          </p:nvSpPr>
          <p:spPr bwMode="auto">
            <a:xfrm>
              <a:off x="3731" y="2767"/>
              <a:ext cx="1166" cy="622"/>
            </a:xfrm>
            <a:custGeom>
              <a:avLst/>
              <a:gdLst/>
              <a:ahLst/>
              <a:cxnLst>
                <a:cxn ang="0">
                  <a:pos x="5" y="1211"/>
                </a:cxn>
                <a:cxn ang="0">
                  <a:pos x="0" y="1111"/>
                </a:cxn>
                <a:cxn ang="0">
                  <a:pos x="101" y="1020"/>
                </a:cxn>
                <a:cxn ang="0">
                  <a:pos x="31" y="908"/>
                </a:cxn>
                <a:cxn ang="0">
                  <a:pos x="137" y="686"/>
                </a:cxn>
                <a:cxn ang="0">
                  <a:pos x="314" y="649"/>
                </a:cxn>
                <a:cxn ang="0">
                  <a:pos x="306" y="529"/>
                </a:cxn>
                <a:cxn ang="0">
                  <a:pos x="505" y="357"/>
                </a:cxn>
                <a:cxn ang="0">
                  <a:pos x="634" y="405"/>
                </a:cxn>
                <a:cxn ang="0">
                  <a:pos x="726" y="357"/>
                </a:cxn>
                <a:cxn ang="0">
                  <a:pos x="746" y="273"/>
                </a:cxn>
                <a:cxn ang="0">
                  <a:pos x="998" y="229"/>
                </a:cxn>
                <a:cxn ang="0">
                  <a:pos x="1044" y="304"/>
                </a:cxn>
                <a:cxn ang="0">
                  <a:pos x="1192" y="231"/>
                </a:cxn>
                <a:cxn ang="0">
                  <a:pos x="1429" y="254"/>
                </a:cxn>
                <a:cxn ang="0">
                  <a:pos x="1429" y="330"/>
                </a:cxn>
                <a:cxn ang="0">
                  <a:pos x="1609" y="401"/>
                </a:cxn>
                <a:cxn ang="0">
                  <a:pos x="1550" y="226"/>
                </a:cxn>
                <a:cxn ang="0">
                  <a:pos x="1618" y="164"/>
                </a:cxn>
                <a:cxn ang="0">
                  <a:pos x="1530" y="72"/>
                </a:cxn>
                <a:cxn ang="0">
                  <a:pos x="1530" y="0"/>
                </a:cxn>
                <a:cxn ang="0">
                  <a:pos x="1814" y="32"/>
                </a:cxn>
                <a:cxn ang="0">
                  <a:pos x="2039" y="545"/>
                </a:cxn>
                <a:cxn ang="0">
                  <a:pos x="2127" y="497"/>
                </a:cxn>
                <a:cxn ang="0">
                  <a:pos x="2331" y="609"/>
                </a:cxn>
                <a:cxn ang="0">
                  <a:pos x="2267" y="742"/>
                </a:cxn>
                <a:cxn ang="0">
                  <a:pos x="2198" y="714"/>
                </a:cxn>
                <a:cxn ang="0">
                  <a:pos x="2187" y="630"/>
                </a:cxn>
                <a:cxn ang="0">
                  <a:pos x="2119" y="647"/>
                </a:cxn>
                <a:cxn ang="0">
                  <a:pos x="2162" y="859"/>
                </a:cxn>
                <a:cxn ang="0">
                  <a:pos x="2086" y="950"/>
                </a:cxn>
                <a:cxn ang="0">
                  <a:pos x="2176" y="1082"/>
                </a:cxn>
                <a:cxn ang="0">
                  <a:pos x="2135" y="1227"/>
                </a:cxn>
                <a:cxn ang="0">
                  <a:pos x="1846" y="1167"/>
                </a:cxn>
                <a:cxn ang="0">
                  <a:pos x="1682" y="749"/>
                </a:cxn>
                <a:cxn ang="0">
                  <a:pos x="1319" y="517"/>
                </a:cxn>
                <a:cxn ang="0">
                  <a:pos x="927" y="501"/>
                </a:cxn>
                <a:cxn ang="0">
                  <a:pos x="426" y="789"/>
                </a:cxn>
                <a:cxn ang="0">
                  <a:pos x="233" y="1138"/>
                </a:cxn>
                <a:cxn ang="0">
                  <a:pos x="189" y="1243"/>
                </a:cxn>
                <a:cxn ang="0">
                  <a:pos x="5" y="1211"/>
                </a:cxn>
                <a:cxn ang="0">
                  <a:pos x="5" y="1211"/>
                </a:cxn>
              </a:cxnLst>
              <a:rect l="0" t="0" r="r" b="b"/>
              <a:pathLst>
                <a:path w="2331" h="1243">
                  <a:moveTo>
                    <a:pt x="5" y="1211"/>
                  </a:moveTo>
                  <a:lnTo>
                    <a:pt x="0" y="1111"/>
                  </a:lnTo>
                  <a:lnTo>
                    <a:pt x="101" y="1020"/>
                  </a:lnTo>
                  <a:lnTo>
                    <a:pt x="31" y="908"/>
                  </a:lnTo>
                  <a:lnTo>
                    <a:pt x="137" y="686"/>
                  </a:lnTo>
                  <a:lnTo>
                    <a:pt x="314" y="649"/>
                  </a:lnTo>
                  <a:lnTo>
                    <a:pt x="306" y="529"/>
                  </a:lnTo>
                  <a:lnTo>
                    <a:pt x="505" y="357"/>
                  </a:lnTo>
                  <a:lnTo>
                    <a:pt x="634" y="405"/>
                  </a:lnTo>
                  <a:lnTo>
                    <a:pt x="726" y="357"/>
                  </a:lnTo>
                  <a:lnTo>
                    <a:pt x="746" y="273"/>
                  </a:lnTo>
                  <a:lnTo>
                    <a:pt x="998" y="229"/>
                  </a:lnTo>
                  <a:lnTo>
                    <a:pt x="1044" y="304"/>
                  </a:lnTo>
                  <a:lnTo>
                    <a:pt x="1192" y="231"/>
                  </a:lnTo>
                  <a:lnTo>
                    <a:pt x="1429" y="254"/>
                  </a:lnTo>
                  <a:lnTo>
                    <a:pt x="1429" y="330"/>
                  </a:lnTo>
                  <a:lnTo>
                    <a:pt x="1609" y="401"/>
                  </a:lnTo>
                  <a:lnTo>
                    <a:pt x="1550" y="226"/>
                  </a:lnTo>
                  <a:lnTo>
                    <a:pt x="1618" y="164"/>
                  </a:lnTo>
                  <a:lnTo>
                    <a:pt x="1530" y="72"/>
                  </a:lnTo>
                  <a:lnTo>
                    <a:pt x="1530" y="0"/>
                  </a:lnTo>
                  <a:lnTo>
                    <a:pt x="1814" y="32"/>
                  </a:lnTo>
                  <a:lnTo>
                    <a:pt x="2039" y="545"/>
                  </a:lnTo>
                  <a:lnTo>
                    <a:pt x="2127" y="497"/>
                  </a:lnTo>
                  <a:lnTo>
                    <a:pt x="2331" y="609"/>
                  </a:lnTo>
                  <a:lnTo>
                    <a:pt x="2267" y="742"/>
                  </a:lnTo>
                  <a:lnTo>
                    <a:pt x="2198" y="714"/>
                  </a:lnTo>
                  <a:lnTo>
                    <a:pt x="2187" y="630"/>
                  </a:lnTo>
                  <a:lnTo>
                    <a:pt x="2119" y="647"/>
                  </a:lnTo>
                  <a:lnTo>
                    <a:pt x="2162" y="859"/>
                  </a:lnTo>
                  <a:lnTo>
                    <a:pt x="2086" y="950"/>
                  </a:lnTo>
                  <a:lnTo>
                    <a:pt x="2176" y="1082"/>
                  </a:lnTo>
                  <a:lnTo>
                    <a:pt x="2135" y="1227"/>
                  </a:lnTo>
                  <a:lnTo>
                    <a:pt x="1846" y="1167"/>
                  </a:lnTo>
                  <a:lnTo>
                    <a:pt x="1682" y="749"/>
                  </a:lnTo>
                  <a:lnTo>
                    <a:pt x="1319" y="517"/>
                  </a:lnTo>
                  <a:lnTo>
                    <a:pt x="927" y="501"/>
                  </a:lnTo>
                  <a:lnTo>
                    <a:pt x="426" y="789"/>
                  </a:lnTo>
                  <a:lnTo>
                    <a:pt x="233" y="1138"/>
                  </a:lnTo>
                  <a:lnTo>
                    <a:pt x="189" y="1243"/>
                  </a:lnTo>
                  <a:lnTo>
                    <a:pt x="5" y="1211"/>
                  </a:lnTo>
                  <a:lnTo>
                    <a:pt x="5" y="1211"/>
                  </a:lnTo>
                  <a:close/>
                </a:path>
              </a:pathLst>
            </a:custGeom>
            <a:solidFill>
              <a:srgbClr val="F0F057"/>
            </a:solidFill>
            <a:ln w="9525">
              <a:noFill/>
              <a:round/>
            </a:ln>
          </p:spPr>
          <p:txBody>
            <a:bodyPr/>
            <a:lstStyle/>
            <a:p>
              <a:endParaRPr lang="en-US"/>
            </a:p>
          </p:txBody>
        </p:sp>
        <p:sp>
          <p:nvSpPr>
            <p:cNvPr id="477327" name="Freeform 1167"/>
            <p:cNvSpPr/>
            <p:nvPr/>
          </p:nvSpPr>
          <p:spPr bwMode="auto">
            <a:xfrm>
              <a:off x="3731" y="3349"/>
              <a:ext cx="899" cy="475"/>
            </a:xfrm>
            <a:custGeom>
              <a:avLst/>
              <a:gdLst/>
              <a:ahLst/>
              <a:cxnLst>
                <a:cxn ang="0">
                  <a:pos x="426" y="128"/>
                </a:cxn>
                <a:cxn ang="0">
                  <a:pos x="497" y="292"/>
                </a:cxn>
                <a:cxn ang="0">
                  <a:pos x="686" y="466"/>
                </a:cxn>
                <a:cxn ang="0">
                  <a:pos x="818" y="533"/>
                </a:cxn>
                <a:cxn ang="0">
                  <a:pos x="1061" y="571"/>
                </a:cxn>
                <a:cxn ang="0">
                  <a:pos x="1302" y="541"/>
                </a:cxn>
                <a:cxn ang="0">
                  <a:pos x="1477" y="436"/>
                </a:cxn>
                <a:cxn ang="0">
                  <a:pos x="1609" y="308"/>
                </a:cxn>
                <a:cxn ang="0">
                  <a:pos x="1759" y="0"/>
                </a:cxn>
                <a:cxn ang="0">
                  <a:pos x="1798" y="176"/>
                </a:cxn>
                <a:cxn ang="0">
                  <a:pos x="1694" y="397"/>
                </a:cxn>
                <a:cxn ang="0">
                  <a:pos x="1694" y="734"/>
                </a:cxn>
                <a:cxn ang="0">
                  <a:pos x="1591" y="785"/>
                </a:cxn>
                <a:cxn ang="0">
                  <a:pos x="1426" y="866"/>
                </a:cxn>
                <a:cxn ang="0">
                  <a:pos x="1238" y="909"/>
                </a:cxn>
                <a:cxn ang="0">
                  <a:pos x="1122" y="882"/>
                </a:cxn>
                <a:cxn ang="0">
                  <a:pos x="1010" y="950"/>
                </a:cxn>
                <a:cxn ang="0">
                  <a:pos x="766" y="908"/>
                </a:cxn>
                <a:cxn ang="0">
                  <a:pos x="698" y="830"/>
                </a:cxn>
                <a:cxn ang="0">
                  <a:pos x="564" y="834"/>
                </a:cxn>
                <a:cxn ang="0">
                  <a:pos x="395" y="758"/>
                </a:cxn>
                <a:cxn ang="0">
                  <a:pos x="338" y="711"/>
                </a:cxn>
                <a:cxn ang="0">
                  <a:pos x="294" y="593"/>
                </a:cxn>
                <a:cxn ang="0">
                  <a:pos x="186" y="571"/>
                </a:cxn>
                <a:cxn ang="0">
                  <a:pos x="78" y="373"/>
                </a:cxn>
                <a:cxn ang="0">
                  <a:pos x="55" y="337"/>
                </a:cxn>
                <a:cxn ang="0">
                  <a:pos x="81" y="249"/>
                </a:cxn>
                <a:cxn ang="0">
                  <a:pos x="3" y="207"/>
                </a:cxn>
                <a:cxn ang="0">
                  <a:pos x="0" y="141"/>
                </a:cxn>
                <a:cxn ang="0">
                  <a:pos x="426" y="128"/>
                </a:cxn>
                <a:cxn ang="0">
                  <a:pos x="426" y="128"/>
                </a:cxn>
              </a:cxnLst>
              <a:rect l="0" t="0" r="r" b="b"/>
              <a:pathLst>
                <a:path w="1798" h="950">
                  <a:moveTo>
                    <a:pt x="426" y="128"/>
                  </a:moveTo>
                  <a:lnTo>
                    <a:pt x="497" y="292"/>
                  </a:lnTo>
                  <a:lnTo>
                    <a:pt x="686" y="466"/>
                  </a:lnTo>
                  <a:lnTo>
                    <a:pt x="818" y="533"/>
                  </a:lnTo>
                  <a:lnTo>
                    <a:pt x="1061" y="571"/>
                  </a:lnTo>
                  <a:lnTo>
                    <a:pt x="1302" y="541"/>
                  </a:lnTo>
                  <a:lnTo>
                    <a:pt x="1477" y="436"/>
                  </a:lnTo>
                  <a:lnTo>
                    <a:pt x="1609" y="308"/>
                  </a:lnTo>
                  <a:lnTo>
                    <a:pt x="1759" y="0"/>
                  </a:lnTo>
                  <a:lnTo>
                    <a:pt x="1798" y="176"/>
                  </a:lnTo>
                  <a:lnTo>
                    <a:pt x="1694" y="397"/>
                  </a:lnTo>
                  <a:lnTo>
                    <a:pt x="1694" y="734"/>
                  </a:lnTo>
                  <a:lnTo>
                    <a:pt x="1591" y="785"/>
                  </a:lnTo>
                  <a:lnTo>
                    <a:pt x="1426" y="866"/>
                  </a:lnTo>
                  <a:lnTo>
                    <a:pt x="1238" y="909"/>
                  </a:lnTo>
                  <a:lnTo>
                    <a:pt x="1122" y="882"/>
                  </a:lnTo>
                  <a:lnTo>
                    <a:pt x="1010" y="950"/>
                  </a:lnTo>
                  <a:lnTo>
                    <a:pt x="766" y="908"/>
                  </a:lnTo>
                  <a:lnTo>
                    <a:pt x="698" y="830"/>
                  </a:lnTo>
                  <a:lnTo>
                    <a:pt x="564" y="834"/>
                  </a:lnTo>
                  <a:lnTo>
                    <a:pt x="395" y="758"/>
                  </a:lnTo>
                  <a:lnTo>
                    <a:pt x="338" y="711"/>
                  </a:lnTo>
                  <a:lnTo>
                    <a:pt x="294" y="593"/>
                  </a:lnTo>
                  <a:lnTo>
                    <a:pt x="186" y="571"/>
                  </a:lnTo>
                  <a:lnTo>
                    <a:pt x="78" y="373"/>
                  </a:lnTo>
                  <a:lnTo>
                    <a:pt x="55" y="337"/>
                  </a:lnTo>
                  <a:lnTo>
                    <a:pt x="81" y="249"/>
                  </a:lnTo>
                  <a:lnTo>
                    <a:pt x="3" y="207"/>
                  </a:lnTo>
                  <a:lnTo>
                    <a:pt x="0" y="141"/>
                  </a:lnTo>
                  <a:lnTo>
                    <a:pt x="426" y="128"/>
                  </a:lnTo>
                  <a:lnTo>
                    <a:pt x="426" y="128"/>
                  </a:lnTo>
                  <a:close/>
                </a:path>
              </a:pathLst>
            </a:custGeom>
            <a:solidFill>
              <a:srgbClr val="F0F057"/>
            </a:solidFill>
            <a:ln w="9525">
              <a:noFill/>
              <a:round/>
            </a:ln>
          </p:spPr>
          <p:txBody>
            <a:bodyPr/>
            <a:lstStyle/>
            <a:p>
              <a:endParaRPr lang="en-US"/>
            </a:p>
          </p:txBody>
        </p:sp>
        <p:sp>
          <p:nvSpPr>
            <p:cNvPr id="477328" name="Freeform 1168"/>
            <p:cNvSpPr/>
            <p:nvPr/>
          </p:nvSpPr>
          <p:spPr bwMode="auto">
            <a:xfrm>
              <a:off x="4157" y="3250"/>
              <a:ext cx="192" cy="115"/>
            </a:xfrm>
            <a:custGeom>
              <a:avLst/>
              <a:gdLst/>
              <a:ahLst/>
              <a:cxnLst>
                <a:cxn ang="0">
                  <a:pos x="0" y="191"/>
                </a:cxn>
                <a:cxn ang="0">
                  <a:pos x="68" y="54"/>
                </a:cxn>
                <a:cxn ang="0">
                  <a:pos x="159" y="0"/>
                </a:cxn>
                <a:cxn ang="0">
                  <a:pos x="291" y="38"/>
                </a:cxn>
                <a:cxn ang="0">
                  <a:pos x="385" y="120"/>
                </a:cxn>
                <a:cxn ang="0">
                  <a:pos x="340" y="229"/>
                </a:cxn>
                <a:cxn ang="0">
                  <a:pos x="123" y="178"/>
                </a:cxn>
                <a:cxn ang="0">
                  <a:pos x="0" y="191"/>
                </a:cxn>
                <a:cxn ang="0">
                  <a:pos x="0" y="191"/>
                </a:cxn>
              </a:cxnLst>
              <a:rect l="0" t="0" r="r" b="b"/>
              <a:pathLst>
                <a:path w="385" h="229">
                  <a:moveTo>
                    <a:pt x="0" y="191"/>
                  </a:moveTo>
                  <a:lnTo>
                    <a:pt x="68" y="54"/>
                  </a:lnTo>
                  <a:lnTo>
                    <a:pt x="159" y="0"/>
                  </a:lnTo>
                  <a:lnTo>
                    <a:pt x="291" y="38"/>
                  </a:lnTo>
                  <a:lnTo>
                    <a:pt x="385" y="120"/>
                  </a:lnTo>
                  <a:lnTo>
                    <a:pt x="340" y="229"/>
                  </a:lnTo>
                  <a:lnTo>
                    <a:pt x="123" y="178"/>
                  </a:lnTo>
                  <a:lnTo>
                    <a:pt x="0" y="191"/>
                  </a:lnTo>
                  <a:lnTo>
                    <a:pt x="0" y="191"/>
                  </a:lnTo>
                  <a:close/>
                </a:path>
              </a:pathLst>
            </a:custGeom>
            <a:solidFill>
              <a:srgbClr val="F0F057"/>
            </a:solidFill>
            <a:ln w="9525">
              <a:noFill/>
              <a:round/>
            </a:ln>
          </p:spPr>
          <p:txBody>
            <a:bodyPr/>
            <a:lstStyle/>
            <a:p>
              <a:endParaRPr lang="en-US"/>
            </a:p>
          </p:txBody>
        </p:sp>
        <p:sp>
          <p:nvSpPr>
            <p:cNvPr id="477329" name="Freeform 1169"/>
            <p:cNvSpPr/>
            <p:nvPr/>
          </p:nvSpPr>
          <p:spPr bwMode="auto">
            <a:xfrm>
              <a:off x="4212" y="3320"/>
              <a:ext cx="195" cy="341"/>
            </a:xfrm>
            <a:custGeom>
              <a:avLst/>
              <a:gdLst/>
              <a:ahLst/>
              <a:cxnLst>
                <a:cxn ang="0">
                  <a:pos x="0" y="46"/>
                </a:cxn>
                <a:cxn ang="0">
                  <a:pos x="210" y="683"/>
                </a:cxn>
                <a:cxn ang="0">
                  <a:pos x="390" y="641"/>
                </a:cxn>
                <a:cxn ang="0">
                  <a:pos x="192" y="0"/>
                </a:cxn>
                <a:cxn ang="0">
                  <a:pos x="0" y="46"/>
                </a:cxn>
                <a:cxn ang="0">
                  <a:pos x="0" y="46"/>
                </a:cxn>
              </a:cxnLst>
              <a:rect l="0" t="0" r="r" b="b"/>
              <a:pathLst>
                <a:path w="390" h="683">
                  <a:moveTo>
                    <a:pt x="0" y="46"/>
                  </a:moveTo>
                  <a:lnTo>
                    <a:pt x="210" y="683"/>
                  </a:lnTo>
                  <a:lnTo>
                    <a:pt x="390" y="641"/>
                  </a:lnTo>
                  <a:lnTo>
                    <a:pt x="192" y="0"/>
                  </a:lnTo>
                  <a:lnTo>
                    <a:pt x="0" y="46"/>
                  </a:lnTo>
                  <a:lnTo>
                    <a:pt x="0" y="46"/>
                  </a:lnTo>
                  <a:close/>
                </a:path>
              </a:pathLst>
            </a:custGeom>
            <a:solidFill>
              <a:srgbClr val="000000"/>
            </a:solidFill>
            <a:ln w="9525">
              <a:noFill/>
              <a:round/>
            </a:ln>
          </p:spPr>
          <p:txBody>
            <a:bodyPr/>
            <a:lstStyle/>
            <a:p>
              <a:endParaRPr lang="en-US"/>
            </a:p>
          </p:txBody>
        </p:sp>
        <p:sp>
          <p:nvSpPr>
            <p:cNvPr id="477330" name="Freeform 1170"/>
            <p:cNvSpPr/>
            <p:nvPr/>
          </p:nvSpPr>
          <p:spPr bwMode="auto">
            <a:xfrm>
              <a:off x="4116" y="3031"/>
              <a:ext cx="173" cy="246"/>
            </a:xfrm>
            <a:custGeom>
              <a:avLst/>
              <a:gdLst/>
              <a:ahLst/>
              <a:cxnLst>
                <a:cxn ang="0">
                  <a:pos x="346" y="458"/>
                </a:cxn>
                <a:cxn ang="0">
                  <a:pos x="205" y="0"/>
                </a:cxn>
                <a:cxn ang="0">
                  <a:pos x="0" y="40"/>
                </a:cxn>
                <a:cxn ang="0">
                  <a:pos x="150" y="493"/>
                </a:cxn>
                <a:cxn ang="0">
                  <a:pos x="346" y="458"/>
                </a:cxn>
                <a:cxn ang="0">
                  <a:pos x="346" y="458"/>
                </a:cxn>
              </a:cxnLst>
              <a:rect l="0" t="0" r="r" b="b"/>
              <a:pathLst>
                <a:path w="346" h="493">
                  <a:moveTo>
                    <a:pt x="346" y="458"/>
                  </a:moveTo>
                  <a:lnTo>
                    <a:pt x="205" y="0"/>
                  </a:lnTo>
                  <a:lnTo>
                    <a:pt x="0" y="40"/>
                  </a:lnTo>
                  <a:lnTo>
                    <a:pt x="150" y="493"/>
                  </a:lnTo>
                  <a:lnTo>
                    <a:pt x="346" y="458"/>
                  </a:lnTo>
                  <a:lnTo>
                    <a:pt x="346" y="458"/>
                  </a:lnTo>
                  <a:close/>
                </a:path>
              </a:pathLst>
            </a:custGeom>
            <a:solidFill>
              <a:srgbClr val="000000"/>
            </a:solidFill>
            <a:ln w="9525">
              <a:noFill/>
              <a:round/>
            </a:ln>
          </p:spPr>
          <p:txBody>
            <a:bodyPr/>
            <a:lstStyle/>
            <a:p>
              <a:endParaRPr lang="en-US"/>
            </a:p>
          </p:txBody>
        </p:sp>
        <p:sp>
          <p:nvSpPr>
            <p:cNvPr id="477331" name="Freeform 1171"/>
            <p:cNvSpPr/>
            <p:nvPr/>
          </p:nvSpPr>
          <p:spPr bwMode="auto">
            <a:xfrm>
              <a:off x="3806" y="3364"/>
              <a:ext cx="158" cy="155"/>
            </a:xfrm>
            <a:custGeom>
              <a:avLst/>
              <a:gdLst/>
              <a:ahLst/>
              <a:cxnLst>
                <a:cxn ang="0">
                  <a:pos x="0" y="97"/>
                </a:cxn>
                <a:cxn ang="0">
                  <a:pos x="11" y="182"/>
                </a:cxn>
                <a:cxn ang="0">
                  <a:pos x="29" y="244"/>
                </a:cxn>
                <a:cxn ang="0">
                  <a:pos x="60" y="308"/>
                </a:cxn>
                <a:cxn ang="0">
                  <a:pos x="317" y="172"/>
                </a:cxn>
                <a:cxn ang="0">
                  <a:pos x="299" y="86"/>
                </a:cxn>
                <a:cxn ang="0">
                  <a:pos x="291" y="0"/>
                </a:cxn>
                <a:cxn ang="0">
                  <a:pos x="0" y="97"/>
                </a:cxn>
                <a:cxn ang="0">
                  <a:pos x="0" y="97"/>
                </a:cxn>
              </a:cxnLst>
              <a:rect l="0" t="0" r="r" b="b"/>
              <a:pathLst>
                <a:path w="317" h="308">
                  <a:moveTo>
                    <a:pt x="0" y="97"/>
                  </a:moveTo>
                  <a:lnTo>
                    <a:pt x="11" y="182"/>
                  </a:lnTo>
                  <a:lnTo>
                    <a:pt x="29" y="244"/>
                  </a:lnTo>
                  <a:lnTo>
                    <a:pt x="60" y="308"/>
                  </a:lnTo>
                  <a:lnTo>
                    <a:pt x="317" y="172"/>
                  </a:lnTo>
                  <a:lnTo>
                    <a:pt x="299" y="86"/>
                  </a:lnTo>
                  <a:lnTo>
                    <a:pt x="291" y="0"/>
                  </a:lnTo>
                  <a:lnTo>
                    <a:pt x="0" y="97"/>
                  </a:lnTo>
                  <a:lnTo>
                    <a:pt x="0" y="97"/>
                  </a:lnTo>
                  <a:close/>
                </a:path>
              </a:pathLst>
            </a:custGeom>
            <a:solidFill>
              <a:srgbClr val="000000"/>
            </a:solidFill>
            <a:ln w="9525">
              <a:noFill/>
              <a:round/>
            </a:ln>
          </p:spPr>
          <p:txBody>
            <a:bodyPr/>
            <a:lstStyle/>
            <a:p>
              <a:endParaRPr lang="en-US"/>
            </a:p>
          </p:txBody>
        </p:sp>
        <p:sp>
          <p:nvSpPr>
            <p:cNvPr id="477332" name="Freeform 1172"/>
            <p:cNvSpPr/>
            <p:nvPr/>
          </p:nvSpPr>
          <p:spPr bwMode="auto">
            <a:xfrm>
              <a:off x="4324" y="3179"/>
              <a:ext cx="369" cy="170"/>
            </a:xfrm>
            <a:custGeom>
              <a:avLst/>
              <a:gdLst/>
              <a:ahLst/>
              <a:cxnLst>
                <a:cxn ang="0">
                  <a:pos x="0" y="199"/>
                </a:cxn>
                <a:cxn ang="0">
                  <a:pos x="708" y="0"/>
                </a:cxn>
                <a:cxn ang="0">
                  <a:pos x="738" y="140"/>
                </a:cxn>
                <a:cxn ang="0">
                  <a:pos x="32" y="340"/>
                </a:cxn>
                <a:cxn ang="0">
                  <a:pos x="0" y="199"/>
                </a:cxn>
                <a:cxn ang="0">
                  <a:pos x="0" y="199"/>
                </a:cxn>
              </a:cxnLst>
              <a:rect l="0" t="0" r="r" b="b"/>
              <a:pathLst>
                <a:path w="738" h="340">
                  <a:moveTo>
                    <a:pt x="0" y="199"/>
                  </a:moveTo>
                  <a:lnTo>
                    <a:pt x="708" y="0"/>
                  </a:lnTo>
                  <a:lnTo>
                    <a:pt x="738" y="140"/>
                  </a:lnTo>
                  <a:lnTo>
                    <a:pt x="32" y="340"/>
                  </a:lnTo>
                  <a:lnTo>
                    <a:pt x="0" y="199"/>
                  </a:lnTo>
                  <a:lnTo>
                    <a:pt x="0" y="199"/>
                  </a:lnTo>
                  <a:close/>
                </a:path>
              </a:pathLst>
            </a:custGeom>
            <a:solidFill>
              <a:srgbClr val="000000"/>
            </a:solidFill>
            <a:ln w="9525">
              <a:noFill/>
              <a:round/>
            </a:ln>
          </p:spPr>
          <p:txBody>
            <a:bodyPr/>
            <a:lstStyle/>
            <a:p>
              <a:endParaRPr lang="en-US"/>
            </a:p>
          </p:txBody>
        </p:sp>
        <p:sp>
          <p:nvSpPr>
            <p:cNvPr id="477333" name="Freeform 1173"/>
            <p:cNvSpPr/>
            <p:nvPr/>
          </p:nvSpPr>
          <p:spPr bwMode="auto">
            <a:xfrm>
              <a:off x="3902" y="3318"/>
              <a:ext cx="306" cy="153"/>
            </a:xfrm>
            <a:custGeom>
              <a:avLst/>
              <a:gdLst/>
              <a:ahLst/>
              <a:cxnLst>
                <a:cxn ang="0">
                  <a:pos x="612" y="137"/>
                </a:cxn>
                <a:cxn ang="0">
                  <a:pos x="19" y="306"/>
                </a:cxn>
                <a:cxn ang="0">
                  <a:pos x="0" y="159"/>
                </a:cxn>
                <a:cxn ang="0">
                  <a:pos x="554" y="0"/>
                </a:cxn>
                <a:cxn ang="0">
                  <a:pos x="612" y="137"/>
                </a:cxn>
                <a:cxn ang="0">
                  <a:pos x="612" y="137"/>
                </a:cxn>
              </a:cxnLst>
              <a:rect l="0" t="0" r="r" b="b"/>
              <a:pathLst>
                <a:path w="612" h="306">
                  <a:moveTo>
                    <a:pt x="612" y="137"/>
                  </a:moveTo>
                  <a:lnTo>
                    <a:pt x="19" y="306"/>
                  </a:lnTo>
                  <a:lnTo>
                    <a:pt x="0" y="159"/>
                  </a:lnTo>
                  <a:lnTo>
                    <a:pt x="554" y="0"/>
                  </a:lnTo>
                  <a:lnTo>
                    <a:pt x="612" y="137"/>
                  </a:lnTo>
                  <a:lnTo>
                    <a:pt x="612" y="137"/>
                  </a:lnTo>
                  <a:close/>
                </a:path>
              </a:pathLst>
            </a:custGeom>
            <a:solidFill>
              <a:srgbClr val="000000"/>
            </a:solidFill>
            <a:ln w="9525">
              <a:noFill/>
              <a:round/>
            </a:ln>
          </p:spPr>
          <p:txBody>
            <a:bodyPr/>
            <a:lstStyle/>
            <a:p>
              <a:endParaRPr lang="en-US"/>
            </a:p>
          </p:txBody>
        </p:sp>
        <p:sp>
          <p:nvSpPr>
            <p:cNvPr id="477334" name="Freeform 1174"/>
            <p:cNvSpPr/>
            <p:nvPr/>
          </p:nvSpPr>
          <p:spPr bwMode="auto">
            <a:xfrm>
              <a:off x="4530" y="2949"/>
              <a:ext cx="134" cy="120"/>
            </a:xfrm>
            <a:custGeom>
              <a:avLst/>
              <a:gdLst/>
              <a:ahLst/>
              <a:cxnLst>
                <a:cxn ang="0">
                  <a:pos x="0" y="119"/>
                </a:cxn>
                <a:cxn ang="0">
                  <a:pos x="127" y="0"/>
                </a:cxn>
                <a:cxn ang="0">
                  <a:pos x="270" y="104"/>
                </a:cxn>
                <a:cxn ang="0">
                  <a:pos x="174" y="240"/>
                </a:cxn>
                <a:cxn ang="0">
                  <a:pos x="0" y="119"/>
                </a:cxn>
                <a:cxn ang="0">
                  <a:pos x="0" y="119"/>
                </a:cxn>
              </a:cxnLst>
              <a:rect l="0" t="0" r="r" b="b"/>
              <a:pathLst>
                <a:path w="270" h="240">
                  <a:moveTo>
                    <a:pt x="0" y="119"/>
                  </a:moveTo>
                  <a:lnTo>
                    <a:pt x="127" y="0"/>
                  </a:lnTo>
                  <a:lnTo>
                    <a:pt x="270" y="104"/>
                  </a:lnTo>
                  <a:lnTo>
                    <a:pt x="174" y="240"/>
                  </a:lnTo>
                  <a:lnTo>
                    <a:pt x="0" y="119"/>
                  </a:lnTo>
                  <a:lnTo>
                    <a:pt x="0" y="119"/>
                  </a:lnTo>
                  <a:close/>
                </a:path>
              </a:pathLst>
            </a:custGeom>
            <a:solidFill>
              <a:srgbClr val="000000"/>
            </a:solidFill>
            <a:ln w="9525">
              <a:noFill/>
              <a:round/>
            </a:ln>
          </p:spPr>
          <p:txBody>
            <a:bodyPr/>
            <a:lstStyle/>
            <a:p>
              <a:endParaRPr lang="en-US"/>
            </a:p>
          </p:txBody>
        </p:sp>
        <p:sp>
          <p:nvSpPr>
            <p:cNvPr id="477335" name="Freeform 1175"/>
            <p:cNvSpPr/>
            <p:nvPr/>
          </p:nvSpPr>
          <p:spPr bwMode="auto">
            <a:xfrm>
              <a:off x="3921" y="3649"/>
              <a:ext cx="133" cy="115"/>
            </a:xfrm>
            <a:custGeom>
              <a:avLst/>
              <a:gdLst/>
              <a:ahLst/>
              <a:cxnLst>
                <a:cxn ang="0">
                  <a:pos x="266" y="103"/>
                </a:cxn>
                <a:cxn ang="0">
                  <a:pos x="157" y="231"/>
                </a:cxn>
                <a:cxn ang="0">
                  <a:pos x="0" y="143"/>
                </a:cxn>
                <a:cxn ang="0">
                  <a:pos x="77" y="0"/>
                </a:cxn>
                <a:cxn ang="0">
                  <a:pos x="266" y="103"/>
                </a:cxn>
                <a:cxn ang="0">
                  <a:pos x="266" y="103"/>
                </a:cxn>
              </a:cxnLst>
              <a:rect l="0" t="0" r="r" b="b"/>
              <a:pathLst>
                <a:path w="266" h="231">
                  <a:moveTo>
                    <a:pt x="266" y="103"/>
                  </a:moveTo>
                  <a:lnTo>
                    <a:pt x="157" y="231"/>
                  </a:lnTo>
                  <a:lnTo>
                    <a:pt x="0" y="143"/>
                  </a:lnTo>
                  <a:lnTo>
                    <a:pt x="77" y="0"/>
                  </a:lnTo>
                  <a:lnTo>
                    <a:pt x="266" y="103"/>
                  </a:lnTo>
                  <a:lnTo>
                    <a:pt x="266" y="103"/>
                  </a:lnTo>
                  <a:close/>
                </a:path>
              </a:pathLst>
            </a:custGeom>
            <a:solidFill>
              <a:srgbClr val="000000"/>
            </a:solidFill>
            <a:ln w="9525">
              <a:noFill/>
              <a:round/>
            </a:ln>
          </p:spPr>
          <p:txBody>
            <a:bodyPr/>
            <a:lstStyle/>
            <a:p>
              <a:endParaRPr lang="en-US"/>
            </a:p>
          </p:txBody>
        </p:sp>
        <p:sp>
          <p:nvSpPr>
            <p:cNvPr id="477336" name="Freeform 1176"/>
            <p:cNvSpPr/>
            <p:nvPr/>
          </p:nvSpPr>
          <p:spPr bwMode="auto">
            <a:xfrm>
              <a:off x="4678" y="3108"/>
              <a:ext cx="119" cy="118"/>
            </a:xfrm>
            <a:custGeom>
              <a:avLst/>
              <a:gdLst/>
              <a:ahLst/>
              <a:cxnLst>
                <a:cxn ang="0">
                  <a:pos x="0" y="55"/>
                </a:cxn>
                <a:cxn ang="0">
                  <a:pos x="171" y="0"/>
                </a:cxn>
                <a:cxn ang="0">
                  <a:pos x="238" y="152"/>
                </a:cxn>
                <a:cxn ang="0">
                  <a:pos x="83" y="236"/>
                </a:cxn>
                <a:cxn ang="0">
                  <a:pos x="0" y="55"/>
                </a:cxn>
                <a:cxn ang="0">
                  <a:pos x="0" y="55"/>
                </a:cxn>
              </a:cxnLst>
              <a:rect l="0" t="0" r="r" b="b"/>
              <a:pathLst>
                <a:path w="238" h="236">
                  <a:moveTo>
                    <a:pt x="0" y="55"/>
                  </a:moveTo>
                  <a:lnTo>
                    <a:pt x="171" y="0"/>
                  </a:lnTo>
                  <a:lnTo>
                    <a:pt x="238" y="152"/>
                  </a:lnTo>
                  <a:lnTo>
                    <a:pt x="83" y="236"/>
                  </a:lnTo>
                  <a:lnTo>
                    <a:pt x="0" y="55"/>
                  </a:lnTo>
                  <a:lnTo>
                    <a:pt x="0" y="55"/>
                  </a:lnTo>
                  <a:close/>
                </a:path>
              </a:pathLst>
            </a:custGeom>
            <a:solidFill>
              <a:srgbClr val="000000"/>
            </a:solidFill>
            <a:ln w="9525">
              <a:noFill/>
              <a:round/>
            </a:ln>
          </p:spPr>
          <p:txBody>
            <a:bodyPr/>
            <a:lstStyle/>
            <a:p>
              <a:endParaRPr lang="en-US"/>
            </a:p>
          </p:txBody>
        </p:sp>
        <p:sp>
          <p:nvSpPr>
            <p:cNvPr id="477337" name="Freeform 1177"/>
            <p:cNvSpPr/>
            <p:nvPr/>
          </p:nvSpPr>
          <p:spPr bwMode="auto">
            <a:xfrm>
              <a:off x="3768" y="3492"/>
              <a:ext cx="126" cy="122"/>
            </a:xfrm>
            <a:custGeom>
              <a:avLst/>
              <a:gdLst/>
              <a:ahLst/>
              <a:cxnLst>
                <a:cxn ang="0">
                  <a:pos x="252" y="171"/>
                </a:cxn>
                <a:cxn ang="0">
                  <a:pos x="89" y="244"/>
                </a:cxn>
                <a:cxn ang="0">
                  <a:pos x="0" y="101"/>
                </a:cxn>
                <a:cxn ang="0">
                  <a:pos x="144" y="0"/>
                </a:cxn>
                <a:cxn ang="0">
                  <a:pos x="252" y="171"/>
                </a:cxn>
                <a:cxn ang="0">
                  <a:pos x="252" y="171"/>
                </a:cxn>
              </a:cxnLst>
              <a:rect l="0" t="0" r="r" b="b"/>
              <a:pathLst>
                <a:path w="252" h="244">
                  <a:moveTo>
                    <a:pt x="252" y="171"/>
                  </a:moveTo>
                  <a:lnTo>
                    <a:pt x="89" y="244"/>
                  </a:lnTo>
                  <a:lnTo>
                    <a:pt x="0" y="101"/>
                  </a:lnTo>
                  <a:lnTo>
                    <a:pt x="144" y="0"/>
                  </a:lnTo>
                  <a:lnTo>
                    <a:pt x="252" y="171"/>
                  </a:lnTo>
                  <a:lnTo>
                    <a:pt x="252" y="171"/>
                  </a:lnTo>
                  <a:close/>
                </a:path>
              </a:pathLst>
            </a:custGeom>
            <a:solidFill>
              <a:srgbClr val="000000"/>
            </a:solidFill>
            <a:ln w="9525">
              <a:noFill/>
              <a:round/>
            </a:ln>
          </p:spPr>
          <p:txBody>
            <a:bodyPr/>
            <a:lstStyle/>
            <a:p>
              <a:endParaRPr lang="en-US"/>
            </a:p>
          </p:txBody>
        </p:sp>
        <p:sp>
          <p:nvSpPr>
            <p:cNvPr id="477338" name="Freeform 1178"/>
            <p:cNvSpPr/>
            <p:nvPr/>
          </p:nvSpPr>
          <p:spPr bwMode="auto">
            <a:xfrm>
              <a:off x="4722" y="3302"/>
              <a:ext cx="97" cy="100"/>
            </a:xfrm>
            <a:custGeom>
              <a:avLst/>
              <a:gdLst/>
              <a:ahLst/>
              <a:cxnLst>
                <a:cxn ang="0">
                  <a:pos x="19" y="0"/>
                </a:cxn>
                <a:cxn ang="0">
                  <a:pos x="195" y="12"/>
                </a:cxn>
                <a:cxn ang="0">
                  <a:pos x="178" y="179"/>
                </a:cxn>
                <a:cxn ang="0">
                  <a:pos x="0" y="199"/>
                </a:cxn>
                <a:cxn ang="0">
                  <a:pos x="19" y="0"/>
                </a:cxn>
                <a:cxn ang="0">
                  <a:pos x="19" y="0"/>
                </a:cxn>
              </a:cxnLst>
              <a:rect l="0" t="0" r="r" b="b"/>
              <a:pathLst>
                <a:path w="195" h="199">
                  <a:moveTo>
                    <a:pt x="19" y="0"/>
                  </a:moveTo>
                  <a:lnTo>
                    <a:pt x="195" y="12"/>
                  </a:lnTo>
                  <a:lnTo>
                    <a:pt x="178" y="179"/>
                  </a:lnTo>
                  <a:lnTo>
                    <a:pt x="0" y="199"/>
                  </a:lnTo>
                  <a:lnTo>
                    <a:pt x="19" y="0"/>
                  </a:lnTo>
                  <a:lnTo>
                    <a:pt x="19" y="0"/>
                  </a:lnTo>
                  <a:close/>
                </a:path>
              </a:pathLst>
            </a:custGeom>
            <a:solidFill>
              <a:srgbClr val="000000"/>
            </a:solidFill>
            <a:ln w="9525">
              <a:noFill/>
              <a:round/>
            </a:ln>
          </p:spPr>
          <p:txBody>
            <a:bodyPr/>
            <a:lstStyle/>
            <a:p>
              <a:endParaRPr lang="en-US"/>
            </a:p>
          </p:txBody>
        </p:sp>
        <p:sp>
          <p:nvSpPr>
            <p:cNvPr id="477339" name="Freeform 1179"/>
            <p:cNvSpPr/>
            <p:nvPr/>
          </p:nvSpPr>
          <p:spPr bwMode="auto">
            <a:xfrm>
              <a:off x="3731" y="3326"/>
              <a:ext cx="88" cy="102"/>
            </a:xfrm>
            <a:custGeom>
              <a:avLst/>
              <a:gdLst/>
              <a:ahLst/>
              <a:cxnLst>
                <a:cxn ang="0">
                  <a:pos x="176" y="198"/>
                </a:cxn>
                <a:cxn ang="0">
                  <a:pos x="0" y="203"/>
                </a:cxn>
                <a:cxn ang="0">
                  <a:pos x="0" y="38"/>
                </a:cxn>
                <a:cxn ang="0">
                  <a:pos x="167" y="0"/>
                </a:cxn>
                <a:cxn ang="0">
                  <a:pos x="176" y="198"/>
                </a:cxn>
                <a:cxn ang="0">
                  <a:pos x="176" y="198"/>
                </a:cxn>
              </a:cxnLst>
              <a:rect l="0" t="0" r="r" b="b"/>
              <a:pathLst>
                <a:path w="176" h="203">
                  <a:moveTo>
                    <a:pt x="176" y="198"/>
                  </a:moveTo>
                  <a:lnTo>
                    <a:pt x="0" y="203"/>
                  </a:lnTo>
                  <a:lnTo>
                    <a:pt x="0" y="38"/>
                  </a:lnTo>
                  <a:lnTo>
                    <a:pt x="167" y="0"/>
                  </a:lnTo>
                  <a:lnTo>
                    <a:pt x="176" y="198"/>
                  </a:lnTo>
                  <a:lnTo>
                    <a:pt x="176" y="198"/>
                  </a:lnTo>
                  <a:close/>
                </a:path>
              </a:pathLst>
            </a:custGeom>
            <a:solidFill>
              <a:srgbClr val="000000"/>
            </a:solidFill>
            <a:ln w="9525">
              <a:noFill/>
              <a:round/>
            </a:ln>
          </p:spPr>
          <p:txBody>
            <a:bodyPr/>
            <a:lstStyle/>
            <a:p>
              <a:endParaRPr lang="en-US"/>
            </a:p>
          </p:txBody>
        </p:sp>
        <p:sp>
          <p:nvSpPr>
            <p:cNvPr id="477340" name="Freeform 1180"/>
            <p:cNvSpPr/>
            <p:nvPr/>
          </p:nvSpPr>
          <p:spPr bwMode="auto">
            <a:xfrm>
              <a:off x="4640" y="3480"/>
              <a:ext cx="133" cy="113"/>
            </a:xfrm>
            <a:custGeom>
              <a:avLst/>
              <a:gdLst/>
              <a:ahLst/>
              <a:cxnLst>
                <a:cxn ang="0">
                  <a:pos x="120" y="0"/>
                </a:cxn>
                <a:cxn ang="0">
                  <a:pos x="267" y="82"/>
                </a:cxn>
                <a:cxn ang="0">
                  <a:pos x="166" y="228"/>
                </a:cxn>
                <a:cxn ang="0">
                  <a:pos x="0" y="175"/>
                </a:cxn>
                <a:cxn ang="0">
                  <a:pos x="120" y="0"/>
                </a:cxn>
                <a:cxn ang="0">
                  <a:pos x="120" y="0"/>
                </a:cxn>
              </a:cxnLst>
              <a:rect l="0" t="0" r="r" b="b"/>
              <a:pathLst>
                <a:path w="267" h="228">
                  <a:moveTo>
                    <a:pt x="120" y="0"/>
                  </a:moveTo>
                  <a:lnTo>
                    <a:pt x="267" y="82"/>
                  </a:lnTo>
                  <a:lnTo>
                    <a:pt x="166" y="228"/>
                  </a:lnTo>
                  <a:lnTo>
                    <a:pt x="0" y="175"/>
                  </a:lnTo>
                  <a:lnTo>
                    <a:pt x="120" y="0"/>
                  </a:lnTo>
                  <a:lnTo>
                    <a:pt x="120" y="0"/>
                  </a:lnTo>
                  <a:close/>
                </a:path>
              </a:pathLst>
            </a:custGeom>
            <a:solidFill>
              <a:srgbClr val="000000"/>
            </a:solidFill>
            <a:ln w="9525">
              <a:noFill/>
              <a:round/>
            </a:ln>
          </p:spPr>
          <p:txBody>
            <a:bodyPr/>
            <a:lstStyle/>
            <a:p>
              <a:endParaRPr lang="en-US"/>
            </a:p>
          </p:txBody>
        </p:sp>
        <p:sp>
          <p:nvSpPr>
            <p:cNvPr id="477341" name="Freeform 1181"/>
            <p:cNvSpPr/>
            <p:nvPr/>
          </p:nvSpPr>
          <p:spPr bwMode="auto">
            <a:xfrm>
              <a:off x="3752" y="3129"/>
              <a:ext cx="126" cy="109"/>
            </a:xfrm>
            <a:custGeom>
              <a:avLst/>
              <a:gdLst/>
              <a:ahLst/>
              <a:cxnLst>
                <a:cxn ang="0">
                  <a:pos x="159" y="219"/>
                </a:cxn>
                <a:cxn ang="0">
                  <a:pos x="0" y="154"/>
                </a:cxn>
                <a:cxn ang="0">
                  <a:pos x="81" y="0"/>
                </a:cxn>
                <a:cxn ang="0">
                  <a:pos x="253" y="34"/>
                </a:cxn>
                <a:cxn ang="0">
                  <a:pos x="159" y="219"/>
                </a:cxn>
                <a:cxn ang="0">
                  <a:pos x="159" y="219"/>
                </a:cxn>
              </a:cxnLst>
              <a:rect l="0" t="0" r="r" b="b"/>
              <a:pathLst>
                <a:path w="253" h="219">
                  <a:moveTo>
                    <a:pt x="159" y="219"/>
                  </a:moveTo>
                  <a:lnTo>
                    <a:pt x="0" y="154"/>
                  </a:lnTo>
                  <a:lnTo>
                    <a:pt x="81" y="0"/>
                  </a:lnTo>
                  <a:lnTo>
                    <a:pt x="253" y="34"/>
                  </a:lnTo>
                  <a:lnTo>
                    <a:pt x="159" y="219"/>
                  </a:lnTo>
                  <a:lnTo>
                    <a:pt x="159" y="219"/>
                  </a:lnTo>
                  <a:close/>
                </a:path>
              </a:pathLst>
            </a:custGeom>
            <a:solidFill>
              <a:srgbClr val="000000"/>
            </a:solidFill>
            <a:ln w="9525">
              <a:noFill/>
              <a:round/>
            </a:ln>
          </p:spPr>
          <p:txBody>
            <a:bodyPr/>
            <a:lstStyle/>
            <a:p>
              <a:endParaRPr lang="en-US"/>
            </a:p>
          </p:txBody>
        </p:sp>
        <p:sp>
          <p:nvSpPr>
            <p:cNvPr id="477342" name="Freeform 1182"/>
            <p:cNvSpPr/>
            <p:nvPr/>
          </p:nvSpPr>
          <p:spPr bwMode="auto">
            <a:xfrm>
              <a:off x="4511" y="3610"/>
              <a:ext cx="141" cy="114"/>
            </a:xfrm>
            <a:custGeom>
              <a:avLst/>
              <a:gdLst/>
              <a:ahLst/>
              <a:cxnLst>
                <a:cxn ang="0">
                  <a:pos x="191" y="0"/>
                </a:cxn>
                <a:cxn ang="0">
                  <a:pos x="281" y="130"/>
                </a:cxn>
                <a:cxn ang="0">
                  <a:pos x="121" y="228"/>
                </a:cxn>
                <a:cxn ang="0">
                  <a:pos x="0" y="120"/>
                </a:cxn>
                <a:cxn ang="0">
                  <a:pos x="191" y="0"/>
                </a:cxn>
                <a:cxn ang="0">
                  <a:pos x="191" y="0"/>
                </a:cxn>
              </a:cxnLst>
              <a:rect l="0" t="0" r="r" b="b"/>
              <a:pathLst>
                <a:path w="281" h="228">
                  <a:moveTo>
                    <a:pt x="191" y="0"/>
                  </a:moveTo>
                  <a:lnTo>
                    <a:pt x="281" y="130"/>
                  </a:lnTo>
                  <a:lnTo>
                    <a:pt x="121" y="228"/>
                  </a:lnTo>
                  <a:lnTo>
                    <a:pt x="0" y="120"/>
                  </a:lnTo>
                  <a:lnTo>
                    <a:pt x="191" y="0"/>
                  </a:lnTo>
                  <a:lnTo>
                    <a:pt x="191" y="0"/>
                  </a:lnTo>
                  <a:close/>
                </a:path>
              </a:pathLst>
            </a:custGeom>
            <a:solidFill>
              <a:srgbClr val="000000"/>
            </a:solidFill>
            <a:ln w="9525">
              <a:noFill/>
              <a:round/>
            </a:ln>
          </p:spPr>
          <p:txBody>
            <a:bodyPr/>
            <a:lstStyle/>
            <a:p>
              <a:endParaRPr lang="en-US"/>
            </a:p>
          </p:txBody>
        </p:sp>
        <p:sp>
          <p:nvSpPr>
            <p:cNvPr id="477343" name="Freeform 1183"/>
            <p:cNvSpPr/>
            <p:nvPr/>
          </p:nvSpPr>
          <p:spPr bwMode="auto">
            <a:xfrm>
              <a:off x="3899" y="2969"/>
              <a:ext cx="141" cy="116"/>
            </a:xfrm>
            <a:custGeom>
              <a:avLst/>
              <a:gdLst/>
              <a:ahLst/>
              <a:cxnLst>
                <a:cxn ang="0">
                  <a:pos x="109" y="233"/>
                </a:cxn>
                <a:cxn ang="0">
                  <a:pos x="0" y="116"/>
                </a:cxn>
                <a:cxn ang="0">
                  <a:pos x="145" y="0"/>
                </a:cxn>
                <a:cxn ang="0">
                  <a:pos x="281" y="94"/>
                </a:cxn>
                <a:cxn ang="0">
                  <a:pos x="109" y="233"/>
                </a:cxn>
                <a:cxn ang="0">
                  <a:pos x="109" y="233"/>
                </a:cxn>
              </a:cxnLst>
              <a:rect l="0" t="0" r="r" b="b"/>
              <a:pathLst>
                <a:path w="281" h="233">
                  <a:moveTo>
                    <a:pt x="109" y="233"/>
                  </a:moveTo>
                  <a:lnTo>
                    <a:pt x="0" y="116"/>
                  </a:lnTo>
                  <a:lnTo>
                    <a:pt x="145" y="0"/>
                  </a:lnTo>
                  <a:lnTo>
                    <a:pt x="281" y="94"/>
                  </a:lnTo>
                  <a:lnTo>
                    <a:pt x="109" y="233"/>
                  </a:lnTo>
                  <a:lnTo>
                    <a:pt x="109" y="233"/>
                  </a:lnTo>
                  <a:close/>
                </a:path>
              </a:pathLst>
            </a:custGeom>
            <a:solidFill>
              <a:srgbClr val="000000"/>
            </a:solidFill>
            <a:ln w="9525">
              <a:noFill/>
              <a:round/>
            </a:ln>
          </p:spPr>
          <p:txBody>
            <a:bodyPr/>
            <a:lstStyle/>
            <a:p>
              <a:endParaRPr lang="en-US"/>
            </a:p>
          </p:txBody>
        </p:sp>
        <p:sp>
          <p:nvSpPr>
            <p:cNvPr id="477344" name="Freeform 1184"/>
            <p:cNvSpPr/>
            <p:nvPr/>
          </p:nvSpPr>
          <p:spPr bwMode="auto">
            <a:xfrm>
              <a:off x="4136" y="3732"/>
              <a:ext cx="120" cy="95"/>
            </a:xfrm>
            <a:custGeom>
              <a:avLst/>
              <a:gdLst/>
              <a:ahLst/>
              <a:cxnLst>
                <a:cxn ang="0">
                  <a:pos x="242" y="38"/>
                </a:cxn>
                <a:cxn ang="0">
                  <a:pos x="186" y="189"/>
                </a:cxn>
                <a:cxn ang="0">
                  <a:pos x="0" y="155"/>
                </a:cxn>
                <a:cxn ang="0">
                  <a:pos x="18" y="0"/>
                </a:cxn>
                <a:cxn ang="0">
                  <a:pos x="242" y="38"/>
                </a:cxn>
                <a:cxn ang="0">
                  <a:pos x="242" y="38"/>
                </a:cxn>
              </a:cxnLst>
              <a:rect l="0" t="0" r="r" b="b"/>
              <a:pathLst>
                <a:path w="242" h="189">
                  <a:moveTo>
                    <a:pt x="242" y="38"/>
                  </a:moveTo>
                  <a:lnTo>
                    <a:pt x="186" y="189"/>
                  </a:lnTo>
                  <a:lnTo>
                    <a:pt x="0" y="155"/>
                  </a:lnTo>
                  <a:lnTo>
                    <a:pt x="18" y="0"/>
                  </a:lnTo>
                  <a:lnTo>
                    <a:pt x="242" y="38"/>
                  </a:lnTo>
                  <a:lnTo>
                    <a:pt x="242" y="38"/>
                  </a:lnTo>
                  <a:close/>
                </a:path>
              </a:pathLst>
            </a:custGeom>
            <a:solidFill>
              <a:srgbClr val="000000"/>
            </a:solidFill>
            <a:ln w="9525">
              <a:noFill/>
              <a:round/>
            </a:ln>
          </p:spPr>
          <p:txBody>
            <a:bodyPr/>
            <a:lstStyle/>
            <a:p>
              <a:endParaRPr lang="en-US"/>
            </a:p>
          </p:txBody>
        </p:sp>
        <p:sp>
          <p:nvSpPr>
            <p:cNvPr id="477345" name="Freeform 1185"/>
            <p:cNvSpPr/>
            <p:nvPr/>
          </p:nvSpPr>
          <p:spPr bwMode="auto">
            <a:xfrm>
              <a:off x="4334" y="2888"/>
              <a:ext cx="114" cy="84"/>
            </a:xfrm>
            <a:custGeom>
              <a:avLst/>
              <a:gdLst/>
              <a:ahLst/>
              <a:cxnLst>
                <a:cxn ang="0">
                  <a:pos x="0" y="154"/>
                </a:cxn>
                <a:cxn ang="0">
                  <a:pos x="34" y="0"/>
                </a:cxn>
                <a:cxn ang="0">
                  <a:pos x="224" y="13"/>
                </a:cxn>
                <a:cxn ang="0">
                  <a:pos x="229" y="168"/>
                </a:cxn>
                <a:cxn ang="0">
                  <a:pos x="0" y="154"/>
                </a:cxn>
                <a:cxn ang="0">
                  <a:pos x="0" y="154"/>
                </a:cxn>
              </a:cxnLst>
              <a:rect l="0" t="0" r="r" b="b"/>
              <a:pathLst>
                <a:path w="229" h="168">
                  <a:moveTo>
                    <a:pt x="0" y="154"/>
                  </a:moveTo>
                  <a:lnTo>
                    <a:pt x="34" y="0"/>
                  </a:lnTo>
                  <a:lnTo>
                    <a:pt x="224" y="13"/>
                  </a:lnTo>
                  <a:lnTo>
                    <a:pt x="229" y="168"/>
                  </a:lnTo>
                  <a:lnTo>
                    <a:pt x="0" y="154"/>
                  </a:lnTo>
                  <a:lnTo>
                    <a:pt x="0" y="154"/>
                  </a:lnTo>
                  <a:close/>
                </a:path>
              </a:pathLst>
            </a:custGeom>
            <a:solidFill>
              <a:srgbClr val="000000"/>
            </a:solidFill>
            <a:ln w="9525">
              <a:noFill/>
              <a:round/>
            </a:ln>
          </p:spPr>
          <p:txBody>
            <a:bodyPr/>
            <a:lstStyle/>
            <a:p>
              <a:endParaRPr lang="en-US"/>
            </a:p>
          </p:txBody>
        </p:sp>
        <p:sp>
          <p:nvSpPr>
            <p:cNvPr id="477346" name="Freeform 1186"/>
            <p:cNvSpPr/>
            <p:nvPr/>
          </p:nvSpPr>
          <p:spPr bwMode="auto">
            <a:xfrm>
              <a:off x="4118" y="2891"/>
              <a:ext cx="129" cy="89"/>
            </a:xfrm>
            <a:custGeom>
              <a:avLst/>
              <a:gdLst/>
              <a:ahLst/>
              <a:cxnLst>
                <a:cxn ang="0">
                  <a:pos x="22" y="180"/>
                </a:cxn>
                <a:cxn ang="0">
                  <a:pos x="0" y="43"/>
                </a:cxn>
                <a:cxn ang="0">
                  <a:pos x="209" y="0"/>
                </a:cxn>
                <a:cxn ang="0">
                  <a:pos x="259" y="147"/>
                </a:cxn>
                <a:cxn ang="0">
                  <a:pos x="22" y="180"/>
                </a:cxn>
                <a:cxn ang="0">
                  <a:pos x="22" y="180"/>
                </a:cxn>
              </a:cxnLst>
              <a:rect l="0" t="0" r="r" b="b"/>
              <a:pathLst>
                <a:path w="259" h="180">
                  <a:moveTo>
                    <a:pt x="22" y="180"/>
                  </a:moveTo>
                  <a:lnTo>
                    <a:pt x="0" y="43"/>
                  </a:lnTo>
                  <a:lnTo>
                    <a:pt x="209" y="0"/>
                  </a:lnTo>
                  <a:lnTo>
                    <a:pt x="259" y="147"/>
                  </a:lnTo>
                  <a:lnTo>
                    <a:pt x="22" y="180"/>
                  </a:lnTo>
                  <a:lnTo>
                    <a:pt x="22" y="180"/>
                  </a:lnTo>
                  <a:close/>
                </a:path>
              </a:pathLst>
            </a:custGeom>
            <a:solidFill>
              <a:srgbClr val="000000"/>
            </a:solidFill>
            <a:ln w="9525">
              <a:noFill/>
              <a:round/>
            </a:ln>
          </p:spPr>
          <p:txBody>
            <a:bodyPr/>
            <a:lstStyle/>
            <a:p>
              <a:endParaRPr lang="en-US"/>
            </a:p>
          </p:txBody>
        </p:sp>
        <p:sp>
          <p:nvSpPr>
            <p:cNvPr id="477347" name="Freeform 1187"/>
            <p:cNvSpPr/>
            <p:nvPr/>
          </p:nvSpPr>
          <p:spPr bwMode="auto">
            <a:xfrm>
              <a:off x="4340" y="3706"/>
              <a:ext cx="125" cy="96"/>
            </a:xfrm>
            <a:custGeom>
              <a:avLst/>
              <a:gdLst/>
              <a:ahLst/>
              <a:cxnLst>
                <a:cxn ang="0">
                  <a:pos x="0" y="71"/>
                </a:cxn>
                <a:cxn ang="0">
                  <a:pos x="87" y="191"/>
                </a:cxn>
                <a:cxn ang="0">
                  <a:pos x="249" y="149"/>
                </a:cxn>
                <a:cxn ang="0">
                  <a:pos x="226" y="0"/>
                </a:cxn>
                <a:cxn ang="0">
                  <a:pos x="0" y="71"/>
                </a:cxn>
                <a:cxn ang="0">
                  <a:pos x="0" y="71"/>
                </a:cxn>
              </a:cxnLst>
              <a:rect l="0" t="0" r="r" b="b"/>
              <a:pathLst>
                <a:path w="249" h="191">
                  <a:moveTo>
                    <a:pt x="0" y="71"/>
                  </a:moveTo>
                  <a:lnTo>
                    <a:pt x="87" y="191"/>
                  </a:lnTo>
                  <a:lnTo>
                    <a:pt x="249" y="149"/>
                  </a:lnTo>
                  <a:lnTo>
                    <a:pt x="226" y="0"/>
                  </a:lnTo>
                  <a:lnTo>
                    <a:pt x="0" y="71"/>
                  </a:lnTo>
                  <a:lnTo>
                    <a:pt x="0" y="71"/>
                  </a:lnTo>
                  <a:close/>
                </a:path>
              </a:pathLst>
            </a:custGeom>
            <a:solidFill>
              <a:srgbClr val="000000"/>
            </a:solidFill>
            <a:ln w="9525">
              <a:noFill/>
              <a:round/>
            </a:ln>
          </p:spPr>
          <p:txBody>
            <a:bodyPr/>
            <a:lstStyle/>
            <a:p>
              <a:endParaRPr lang="en-US"/>
            </a:p>
          </p:txBody>
        </p:sp>
        <p:sp>
          <p:nvSpPr>
            <p:cNvPr id="477348" name="Freeform 1188"/>
            <p:cNvSpPr/>
            <p:nvPr/>
          </p:nvSpPr>
          <p:spPr bwMode="auto">
            <a:xfrm>
              <a:off x="4567" y="2360"/>
              <a:ext cx="829" cy="719"/>
            </a:xfrm>
            <a:custGeom>
              <a:avLst/>
              <a:gdLst/>
              <a:ahLst/>
              <a:cxnLst>
                <a:cxn ang="0">
                  <a:pos x="2" y="835"/>
                </a:cxn>
                <a:cxn ang="0">
                  <a:pos x="0" y="690"/>
                </a:cxn>
                <a:cxn ang="0">
                  <a:pos x="40" y="524"/>
                </a:cxn>
                <a:cxn ang="0">
                  <a:pos x="124" y="369"/>
                </a:cxn>
                <a:cxn ang="0">
                  <a:pos x="244" y="233"/>
                </a:cxn>
                <a:cxn ang="0">
                  <a:pos x="396" y="124"/>
                </a:cxn>
                <a:cxn ang="0">
                  <a:pos x="572" y="44"/>
                </a:cxn>
                <a:cxn ang="0">
                  <a:pos x="761" y="4"/>
                </a:cxn>
                <a:cxn ang="0">
                  <a:pos x="953" y="0"/>
                </a:cxn>
                <a:cxn ang="0">
                  <a:pos x="1138" y="35"/>
                </a:cxn>
                <a:cxn ang="0">
                  <a:pos x="1307" y="108"/>
                </a:cxn>
                <a:cxn ang="0">
                  <a:pos x="1452" y="211"/>
                </a:cxn>
                <a:cxn ang="0">
                  <a:pos x="1561" y="345"/>
                </a:cxn>
                <a:cxn ang="0">
                  <a:pos x="1631" y="496"/>
                </a:cxn>
                <a:cxn ang="0">
                  <a:pos x="1656" y="661"/>
                </a:cxn>
                <a:cxn ang="0">
                  <a:pos x="1639" y="827"/>
                </a:cxn>
                <a:cxn ang="0">
                  <a:pos x="1577" y="989"/>
                </a:cxn>
                <a:cxn ang="0">
                  <a:pos x="1475" y="1136"/>
                </a:cxn>
                <a:cxn ang="0">
                  <a:pos x="1337" y="1260"/>
                </a:cxn>
                <a:cxn ang="0">
                  <a:pos x="1171" y="1354"/>
                </a:cxn>
                <a:cxn ang="0">
                  <a:pos x="988" y="1413"/>
                </a:cxn>
                <a:cxn ang="0">
                  <a:pos x="796" y="1438"/>
                </a:cxn>
                <a:cxn ang="0">
                  <a:pos x="606" y="1421"/>
                </a:cxn>
                <a:cxn ang="0">
                  <a:pos x="427" y="1366"/>
                </a:cxn>
                <a:cxn ang="0">
                  <a:pos x="270" y="1279"/>
                </a:cxn>
                <a:cxn ang="0">
                  <a:pos x="143" y="1159"/>
                </a:cxn>
                <a:cxn ang="0">
                  <a:pos x="52" y="1016"/>
                </a:cxn>
                <a:cxn ang="0">
                  <a:pos x="283" y="888"/>
                </a:cxn>
                <a:cxn ang="0">
                  <a:pos x="332" y="978"/>
                </a:cxn>
                <a:cxn ang="0">
                  <a:pos x="409" y="1067"/>
                </a:cxn>
                <a:cxn ang="0">
                  <a:pos x="510" y="1137"/>
                </a:cxn>
                <a:cxn ang="0">
                  <a:pos x="626" y="1183"/>
                </a:cxn>
                <a:cxn ang="0">
                  <a:pos x="753" y="1203"/>
                </a:cxn>
                <a:cxn ang="0">
                  <a:pos x="886" y="1199"/>
                </a:cxn>
                <a:cxn ang="0">
                  <a:pos x="1013" y="1167"/>
                </a:cxn>
                <a:cxn ang="0">
                  <a:pos x="1131" y="1112"/>
                </a:cxn>
                <a:cxn ang="0">
                  <a:pos x="1232" y="1033"/>
                </a:cxn>
                <a:cxn ang="0">
                  <a:pos x="1312" y="939"/>
                </a:cxn>
                <a:cxn ang="0">
                  <a:pos x="1365" y="833"/>
                </a:cxn>
                <a:cxn ang="0">
                  <a:pos x="1388" y="719"/>
                </a:cxn>
                <a:cxn ang="0">
                  <a:pos x="1383" y="606"/>
                </a:cxn>
                <a:cxn ang="0">
                  <a:pos x="1347" y="498"/>
                </a:cxn>
                <a:cxn ang="0">
                  <a:pos x="1282" y="403"/>
                </a:cxn>
                <a:cxn ang="0">
                  <a:pos x="1193" y="323"/>
                </a:cxn>
                <a:cxn ang="0">
                  <a:pos x="1083" y="265"/>
                </a:cxn>
                <a:cxn ang="0">
                  <a:pos x="960" y="232"/>
                </a:cxn>
                <a:cxn ang="0">
                  <a:pos x="831" y="225"/>
                </a:cxn>
                <a:cxn ang="0">
                  <a:pos x="700" y="242"/>
                </a:cxn>
                <a:cxn ang="0">
                  <a:pos x="576" y="287"/>
                </a:cxn>
                <a:cxn ang="0">
                  <a:pos x="466" y="353"/>
                </a:cxn>
                <a:cxn ang="0">
                  <a:pos x="376" y="440"/>
                </a:cxn>
                <a:cxn ang="0">
                  <a:pos x="307" y="542"/>
                </a:cxn>
                <a:cxn ang="0">
                  <a:pos x="269" y="652"/>
                </a:cxn>
                <a:cxn ang="0">
                  <a:pos x="260" y="765"/>
                </a:cxn>
                <a:cxn ang="0">
                  <a:pos x="2" y="835"/>
                </a:cxn>
                <a:cxn ang="0">
                  <a:pos x="2" y="835"/>
                </a:cxn>
              </a:cxnLst>
              <a:rect l="0" t="0" r="r" b="b"/>
              <a:pathLst>
                <a:path w="1656" h="1438">
                  <a:moveTo>
                    <a:pt x="2" y="835"/>
                  </a:moveTo>
                  <a:lnTo>
                    <a:pt x="0" y="690"/>
                  </a:lnTo>
                  <a:lnTo>
                    <a:pt x="40" y="524"/>
                  </a:lnTo>
                  <a:lnTo>
                    <a:pt x="124" y="369"/>
                  </a:lnTo>
                  <a:lnTo>
                    <a:pt x="244" y="233"/>
                  </a:lnTo>
                  <a:lnTo>
                    <a:pt x="396" y="124"/>
                  </a:lnTo>
                  <a:lnTo>
                    <a:pt x="572" y="44"/>
                  </a:lnTo>
                  <a:lnTo>
                    <a:pt x="761" y="4"/>
                  </a:lnTo>
                  <a:lnTo>
                    <a:pt x="953" y="0"/>
                  </a:lnTo>
                  <a:lnTo>
                    <a:pt x="1138" y="35"/>
                  </a:lnTo>
                  <a:lnTo>
                    <a:pt x="1307" y="108"/>
                  </a:lnTo>
                  <a:lnTo>
                    <a:pt x="1452" y="211"/>
                  </a:lnTo>
                  <a:lnTo>
                    <a:pt x="1561" y="345"/>
                  </a:lnTo>
                  <a:lnTo>
                    <a:pt x="1631" y="496"/>
                  </a:lnTo>
                  <a:lnTo>
                    <a:pt x="1656" y="661"/>
                  </a:lnTo>
                  <a:lnTo>
                    <a:pt x="1639" y="827"/>
                  </a:lnTo>
                  <a:lnTo>
                    <a:pt x="1577" y="989"/>
                  </a:lnTo>
                  <a:lnTo>
                    <a:pt x="1475" y="1136"/>
                  </a:lnTo>
                  <a:lnTo>
                    <a:pt x="1337" y="1260"/>
                  </a:lnTo>
                  <a:lnTo>
                    <a:pt x="1171" y="1354"/>
                  </a:lnTo>
                  <a:lnTo>
                    <a:pt x="988" y="1413"/>
                  </a:lnTo>
                  <a:lnTo>
                    <a:pt x="796" y="1438"/>
                  </a:lnTo>
                  <a:lnTo>
                    <a:pt x="606" y="1421"/>
                  </a:lnTo>
                  <a:lnTo>
                    <a:pt x="427" y="1366"/>
                  </a:lnTo>
                  <a:lnTo>
                    <a:pt x="270" y="1279"/>
                  </a:lnTo>
                  <a:lnTo>
                    <a:pt x="143" y="1159"/>
                  </a:lnTo>
                  <a:lnTo>
                    <a:pt x="52" y="1016"/>
                  </a:lnTo>
                  <a:lnTo>
                    <a:pt x="283" y="888"/>
                  </a:lnTo>
                  <a:lnTo>
                    <a:pt x="332" y="978"/>
                  </a:lnTo>
                  <a:lnTo>
                    <a:pt x="409" y="1067"/>
                  </a:lnTo>
                  <a:lnTo>
                    <a:pt x="510" y="1137"/>
                  </a:lnTo>
                  <a:lnTo>
                    <a:pt x="626" y="1183"/>
                  </a:lnTo>
                  <a:lnTo>
                    <a:pt x="753" y="1203"/>
                  </a:lnTo>
                  <a:lnTo>
                    <a:pt x="886" y="1199"/>
                  </a:lnTo>
                  <a:lnTo>
                    <a:pt x="1013" y="1167"/>
                  </a:lnTo>
                  <a:lnTo>
                    <a:pt x="1131" y="1112"/>
                  </a:lnTo>
                  <a:lnTo>
                    <a:pt x="1232" y="1033"/>
                  </a:lnTo>
                  <a:lnTo>
                    <a:pt x="1312" y="939"/>
                  </a:lnTo>
                  <a:lnTo>
                    <a:pt x="1365" y="833"/>
                  </a:lnTo>
                  <a:lnTo>
                    <a:pt x="1388" y="719"/>
                  </a:lnTo>
                  <a:lnTo>
                    <a:pt x="1383" y="606"/>
                  </a:lnTo>
                  <a:lnTo>
                    <a:pt x="1347" y="498"/>
                  </a:lnTo>
                  <a:lnTo>
                    <a:pt x="1282" y="403"/>
                  </a:lnTo>
                  <a:lnTo>
                    <a:pt x="1193" y="323"/>
                  </a:lnTo>
                  <a:lnTo>
                    <a:pt x="1083" y="265"/>
                  </a:lnTo>
                  <a:lnTo>
                    <a:pt x="960" y="232"/>
                  </a:lnTo>
                  <a:lnTo>
                    <a:pt x="831" y="225"/>
                  </a:lnTo>
                  <a:lnTo>
                    <a:pt x="700" y="242"/>
                  </a:lnTo>
                  <a:lnTo>
                    <a:pt x="576" y="287"/>
                  </a:lnTo>
                  <a:lnTo>
                    <a:pt x="466" y="353"/>
                  </a:lnTo>
                  <a:lnTo>
                    <a:pt x="376" y="440"/>
                  </a:lnTo>
                  <a:lnTo>
                    <a:pt x="307" y="542"/>
                  </a:lnTo>
                  <a:lnTo>
                    <a:pt x="269" y="652"/>
                  </a:lnTo>
                  <a:lnTo>
                    <a:pt x="260" y="765"/>
                  </a:lnTo>
                  <a:lnTo>
                    <a:pt x="2" y="835"/>
                  </a:lnTo>
                  <a:lnTo>
                    <a:pt x="2" y="835"/>
                  </a:lnTo>
                  <a:close/>
                </a:path>
              </a:pathLst>
            </a:custGeom>
            <a:solidFill>
              <a:srgbClr val="000000"/>
            </a:solidFill>
            <a:ln w="9525">
              <a:noFill/>
              <a:round/>
            </a:ln>
          </p:spPr>
          <p:txBody>
            <a:bodyPr/>
            <a:lstStyle/>
            <a:p>
              <a:endParaRPr lang="en-US"/>
            </a:p>
          </p:txBody>
        </p:sp>
        <p:sp>
          <p:nvSpPr>
            <p:cNvPr id="477349" name="Freeform 1189"/>
            <p:cNvSpPr/>
            <p:nvPr/>
          </p:nvSpPr>
          <p:spPr bwMode="auto">
            <a:xfrm>
              <a:off x="4569" y="2734"/>
              <a:ext cx="140" cy="138"/>
            </a:xfrm>
            <a:custGeom>
              <a:avLst/>
              <a:gdLst/>
              <a:ahLst/>
              <a:cxnLst>
                <a:cxn ang="0">
                  <a:pos x="0" y="87"/>
                </a:cxn>
                <a:cxn ang="0">
                  <a:pos x="11" y="163"/>
                </a:cxn>
                <a:cxn ang="0">
                  <a:pos x="27" y="217"/>
                </a:cxn>
                <a:cxn ang="0">
                  <a:pos x="53" y="276"/>
                </a:cxn>
                <a:cxn ang="0">
                  <a:pos x="281" y="140"/>
                </a:cxn>
                <a:cxn ang="0">
                  <a:pos x="266" y="78"/>
                </a:cxn>
                <a:cxn ang="0">
                  <a:pos x="259" y="0"/>
                </a:cxn>
                <a:cxn ang="0">
                  <a:pos x="0" y="87"/>
                </a:cxn>
                <a:cxn ang="0">
                  <a:pos x="0" y="87"/>
                </a:cxn>
              </a:cxnLst>
              <a:rect l="0" t="0" r="r" b="b"/>
              <a:pathLst>
                <a:path w="281" h="276">
                  <a:moveTo>
                    <a:pt x="0" y="87"/>
                  </a:moveTo>
                  <a:lnTo>
                    <a:pt x="11" y="163"/>
                  </a:lnTo>
                  <a:lnTo>
                    <a:pt x="27" y="217"/>
                  </a:lnTo>
                  <a:lnTo>
                    <a:pt x="53" y="276"/>
                  </a:lnTo>
                  <a:lnTo>
                    <a:pt x="281" y="140"/>
                  </a:lnTo>
                  <a:lnTo>
                    <a:pt x="266" y="78"/>
                  </a:lnTo>
                  <a:lnTo>
                    <a:pt x="259" y="0"/>
                  </a:lnTo>
                  <a:lnTo>
                    <a:pt x="0" y="87"/>
                  </a:lnTo>
                  <a:lnTo>
                    <a:pt x="0" y="87"/>
                  </a:lnTo>
                  <a:close/>
                </a:path>
              </a:pathLst>
            </a:custGeom>
            <a:solidFill>
              <a:srgbClr val="000000"/>
            </a:solidFill>
            <a:ln w="9525">
              <a:noFill/>
              <a:round/>
            </a:ln>
          </p:spPr>
          <p:txBody>
            <a:bodyPr/>
            <a:lstStyle/>
            <a:p>
              <a:endParaRPr lang="en-US"/>
            </a:p>
          </p:txBody>
        </p:sp>
        <p:sp>
          <p:nvSpPr>
            <p:cNvPr id="477350" name="Freeform 1190"/>
            <p:cNvSpPr/>
            <p:nvPr/>
          </p:nvSpPr>
          <p:spPr bwMode="auto">
            <a:xfrm>
              <a:off x="5210" y="2367"/>
              <a:ext cx="120" cy="106"/>
            </a:xfrm>
            <a:custGeom>
              <a:avLst/>
              <a:gdLst/>
              <a:ahLst/>
              <a:cxnLst>
                <a:cxn ang="0">
                  <a:pos x="0" y="104"/>
                </a:cxn>
                <a:cxn ang="0">
                  <a:pos x="112" y="0"/>
                </a:cxn>
                <a:cxn ang="0">
                  <a:pos x="238" y="92"/>
                </a:cxn>
                <a:cxn ang="0">
                  <a:pos x="153" y="212"/>
                </a:cxn>
                <a:cxn ang="0">
                  <a:pos x="0" y="104"/>
                </a:cxn>
                <a:cxn ang="0">
                  <a:pos x="0" y="104"/>
                </a:cxn>
              </a:cxnLst>
              <a:rect l="0" t="0" r="r" b="b"/>
              <a:pathLst>
                <a:path w="238" h="212">
                  <a:moveTo>
                    <a:pt x="0" y="104"/>
                  </a:moveTo>
                  <a:lnTo>
                    <a:pt x="112" y="0"/>
                  </a:lnTo>
                  <a:lnTo>
                    <a:pt x="238" y="92"/>
                  </a:lnTo>
                  <a:lnTo>
                    <a:pt x="153" y="212"/>
                  </a:lnTo>
                  <a:lnTo>
                    <a:pt x="0" y="104"/>
                  </a:lnTo>
                  <a:lnTo>
                    <a:pt x="0" y="104"/>
                  </a:lnTo>
                  <a:close/>
                </a:path>
              </a:pathLst>
            </a:custGeom>
            <a:solidFill>
              <a:srgbClr val="000000"/>
            </a:solidFill>
            <a:ln w="9525">
              <a:noFill/>
              <a:round/>
            </a:ln>
          </p:spPr>
          <p:txBody>
            <a:bodyPr/>
            <a:lstStyle/>
            <a:p>
              <a:endParaRPr lang="en-US"/>
            </a:p>
          </p:txBody>
        </p:sp>
        <p:sp>
          <p:nvSpPr>
            <p:cNvPr id="477351" name="Freeform 1191"/>
            <p:cNvSpPr/>
            <p:nvPr/>
          </p:nvSpPr>
          <p:spPr bwMode="auto">
            <a:xfrm>
              <a:off x="4671" y="2987"/>
              <a:ext cx="119" cy="102"/>
            </a:xfrm>
            <a:custGeom>
              <a:avLst/>
              <a:gdLst/>
              <a:ahLst/>
              <a:cxnLst>
                <a:cxn ang="0">
                  <a:pos x="237" y="89"/>
                </a:cxn>
                <a:cxn ang="0">
                  <a:pos x="140" y="203"/>
                </a:cxn>
                <a:cxn ang="0">
                  <a:pos x="0" y="128"/>
                </a:cxn>
                <a:cxn ang="0">
                  <a:pos x="67" y="0"/>
                </a:cxn>
                <a:cxn ang="0">
                  <a:pos x="237" y="89"/>
                </a:cxn>
                <a:cxn ang="0">
                  <a:pos x="237" y="89"/>
                </a:cxn>
              </a:cxnLst>
              <a:rect l="0" t="0" r="r" b="b"/>
              <a:pathLst>
                <a:path w="237" h="203">
                  <a:moveTo>
                    <a:pt x="237" y="89"/>
                  </a:moveTo>
                  <a:lnTo>
                    <a:pt x="140" y="203"/>
                  </a:lnTo>
                  <a:lnTo>
                    <a:pt x="0" y="128"/>
                  </a:lnTo>
                  <a:lnTo>
                    <a:pt x="67" y="0"/>
                  </a:lnTo>
                  <a:lnTo>
                    <a:pt x="237" y="89"/>
                  </a:lnTo>
                  <a:lnTo>
                    <a:pt x="237" y="89"/>
                  </a:lnTo>
                  <a:close/>
                </a:path>
              </a:pathLst>
            </a:custGeom>
            <a:solidFill>
              <a:srgbClr val="000000"/>
            </a:solidFill>
            <a:ln w="9525">
              <a:noFill/>
              <a:round/>
            </a:ln>
          </p:spPr>
          <p:txBody>
            <a:bodyPr/>
            <a:lstStyle/>
            <a:p>
              <a:endParaRPr lang="en-US"/>
            </a:p>
          </p:txBody>
        </p:sp>
        <p:sp>
          <p:nvSpPr>
            <p:cNvPr id="477352" name="Freeform 1192"/>
            <p:cNvSpPr/>
            <p:nvPr/>
          </p:nvSpPr>
          <p:spPr bwMode="auto">
            <a:xfrm>
              <a:off x="5342" y="2508"/>
              <a:ext cx="105" cy="104"/>
            </a:xfrm>
            <a:custGeom>
              <a:avLst/>
              <a:gdLst/>
              <a:ahLst/>
              <a:cxnLst>
                <a:cxn ang="0">
                  <a:pos x="0" y="48"/>
                </a:cxn>
                <a:cxn ang="0">
                  <a:pos x="152" y="0"/>
                </a:cxn>
                <a:cxn ang="0">
                  <a:pos x="210" y="135"/>
                </a:cxn>
                <a:cxn ang="0">
                  <a:pos x="72" y="209"/>
                </a:cxn>
                <a:cxn ang="0">
                  <a:pos x="0" y="48"/>
                </a:cxn>
                <a:cxn ang="0">
                  <a:pos x="0" y="48"/>
                </a:cxn>
              </a:cxnLst>
              <a:rect l="0" t="0" r="r" b="b"/>
              <a:pathLst>
                <a:path w="210" h="209">
                  <a:moveTo>
                    <a:pt x="0" y="48"/>
                  </a:moveTo>
                  <a:lnTo>
                    <a:pt x="152" y="0"/>
                  </a:lnTo>
                  <a:lnTo>
                    <a:pt x="210" y="135"/>
                  </a:lnTo>
                  <a:lnTo>
                    <a:pt x="72" y="209"/>
                  </a:lnTo>
                  <a:lnTo>
                    <a:pt x="0" y="48"/>
                  </a:lnTo>
                  <a:lnTo>
                    <a:pt x="0" y="48"/>
                  </a:lnTo>
                  <a:close/>
                </a:path>
              </a:pathLst>
            </a:custGeom>
            <a:solidFill>
              <a:srgbClr val="000000"/>
            </a:solidFill>
            <a:ln w="9525">
              <a:noFill/>
              <a:round/>
            </a:ln>
          </p:spPr>
          <p:txBody>
            <a:bodyPr/>
            <a:lstStyle/>
            <a:p>
              <a:endParaRPr lang="en-US"/>
            </a:p>
          </p:txBody>
        </p:sp>
        <p:sp>
          <p:nvSpPr>
            <p:cNvPr id="477353" name="Freeform 1193"/>
            <p:cNvSpPr/>
            <p:nvPr/>
          </p:nvSpPr>
          <p:spPr bwMode="auto">
            <a:xfrm>
              <a:off x="4536" y="2848"/>
              <a:ext cx="112" cy="108"/>
            </a:xfrm>
            <a:custGeom>
              <a:avLst/>
              <a:gdLst/>
              <a:ahLst/>
              <a:cxnLst>
                <a:cxn ang="0">
                  <a:pos x="224" y="151"/>
                </a:cxn>
                <a:cxn ang="0">
                  <a:pos x="80" y="216"/>
                </a:cxn>
                <a:cxn ang="0">
                  <a:pos x="0" y="89"/>
                </a:cxn>
                <a:cxn ang="0">
                  <a:pos x="127" y="0"/>
                </a:cxn>
                <a:cxn ang="0">
                  <a:pos x="224" y="151"/>
                </a:cxn>
                <a:cxn ang="0">
                  <a:pos x="224" y="151"/>
                </a:cxn>
              </a:cxnLst>
              <a:rect l="0" t="0" r="r" b="b"/>
              <a:pathLst>
                <a:path w="224" h="216">
                  <a:moveTo>
                    <a:pt x="224" y="151"/>
                  </a:moveTo>
                  <a:lnTo>
                    <a:pt x="80" y="216"/>
                  </a:lnTo>
                  <a:lnTo>
                    <a:pt x="0" y="89"/>
                  </a:lnTo>
                  <a:lnTo>
                    <a:pt x="127" y="0"/>
                  </a:lnTo>
                  <a:lnTo>
                    <a:pt x="224" y="151"/>
                  </a:lnTo>
                  <a:lnTo>
                    <a:pt x="224" y="151"/>
                  </a:lnTo>
                  <a:close/>
                </a:path>
              </a:pathLst>
            </a:custGeom>
            <a:solidFill>
              <a:srgbClr val="000000"/>
            </a:solidFill>
            <a:ln w="9525">
              <a:noFill/>
              <a:round/>
            </a:ln>
          </p:spPr>
          <p:txBody>
            <a:bodyPr/>
            <a:lstStyle/>
            <a:p>
              <a:endParaRPr lang="en-US"/>
            </a:p>
          </p:txBody>
        </p:sp>
        <p:sp>
          <p:nvSpPr>
            <p:cNvPr id="477354" name="Freeform 1194"/>
            <p:cNvSpPr/>
            <p:nvPr/>
          </p:nvSpPr>
          <p:spPr bwMode="auto">
            <a:xfrm>
              <a:off x="5380" y="2680"/>
              <a:ext cx="87" cy="88"/>
            </a:xfrm>
            <a:custGeom>
              <a:avLst/>
              <a:gdLst/>
              <a:ahLst/>
              <a:cxnLst>
                <a:cxn ang="0">
                  <a:pos x="17" y="0"/>
                </a:cxn>
                <a:cxn ang="0">
                  <a:pos x="174" y="13"/>
                </a:cxn>
                <a:cxn ang="0">
                  <a:pos x="158" y="159"/>
                </a:cxn>
                <a:cxn ang="0">
                  <a:pos x="0" y="176"/>
                </a:cxn>
                <a:cxn ang="0">
                  <a:pos x="17" y="0"/>
                </a:cxn>
                <a:cxn ang="0">
                  <a:pos x="17" y="0"/>
                </a:cxn>
              </a:cxnLst>
              <a:rect l="0" t="0" r="r" b="b"/>
              <a:pathLst>
                <a:path w="174" h="176">
                  <a:moveTo>
                    <a:pt x="17" y="0"/>
                  </a:moveTo>
                  <a:lnTo>
                    <a:pt x="174" y="13"/>
                  </a:lnTo>
                  <a:lnTo>
                    <a:pt x="158" y="159"/>
                  </a:lnTo>
                  <a:lnTo>
                    <a:pt x="0" y="176"/>
                  </a:lnTo>
                  <a:lnTo>
                    <a:pt x="17" y="0"/>
                  </a:lnTo>
                  <a:lnTo>
                    <a:pt x="17" y="0"/>
                  </a:lnTo>
                  <a:close/>
                </a:path>
              </a:pathLst>
            </a:custGeom>
            <a:solidFill>
              <a:srgbClr val="000000"/>
            </a:solidFill>
            <a:ln w="9525">
              <a:noFill/>
              <a:round/>
            </a:ln>
          </p:spPr>
          <p:txBody>
            <a:bodyPr/>
            <a:lstStyle/>
            <a:p>
              <a:endParaRPr lang="en-US"/>
            </a:p>
          </p:txBody>
        </p:sp>
        <p:sp>
          <p:nvSpPr>
            <p:cNvPr id="477355" name="Freeform 1195"/>
            <p:cNvSpPr/>
            <p:nvPr/>
          </p:nvSpPr>
          <p:spPr bwMode="auto">
            <a:xfrm>
              <a:off x="4499" y="2701"/>
              <a:ext cx="83" cy="91"/>
            </a:xfrm>
            <a:custGeom>
              <a:avLst/>
              <a:gdLst/>
              <a:ahLst/>
              <a:cxnLst>
                <a:cxn ang="0">
                  <a:pos x="164" y="175"/>
                </a:cxn>
                <a:cxn ang="0">
                  <a:pos x="5" y="180"/>
                </a:cxn>
                <a:cxn ang="0">
                  <a:pos x="0" y="33"/>
                </a:cxn>
                <a:cxn ang="0">
                  <a:pos x="155" y="0"/>
                </a:cxn>
                <a:cxn ang="0">
                  <a:pos x="164" y="175"/>
                </a:cxn>
                <a:cxn ang="0">
                  <a:pos x="164" y="175"/>
                </a:cxn>
              </a:cxnLst>
              <a:rect l="0" t="0" r="r" b="b"/>
              <a:pathLst>
                <a:path w="164" h="180">
                  <a:moveTo>
                    <a:pt x="164" y="175"/>
                  </a:moveTo>
                  <a:lnTo>
                    <a:pt x="5" y="180"/>
                  </a:lnTo>
                  <a:lnTo>
                    <a:pt x="0" y="33"/>
                  </a:lnTo>
                  <a:lnTo>
                    <a:pt x="155" y="0"/>
                  </a:lnTo>
                  <a:lnTo>
                    <a:pt x="164" y="175"/>
                  </a:lnTo>
                  <a:lnTo>
                    <a:pt x="164" y="175"/>
                  </a:lnTo>
                  <a:close/>
                </a:path>
              </a:pathLst>
            </a:custGeom>
            <a:solidFill>
              <a:srgbClr val="000000"/>
            </a:solidFill>
            <a:ln w="9525">
              <a:noFill/>
              <a:round/>
            </a:ln>
          </p:spPr>
          <p:txBody>
            <a:bodyPr/>
            <a:lstStyle/>
            <a:p>
              <a:endParaRPr lang="en-US"/>
            </a:p>
          </p:txBody>
        </p:sp>
        <p:sp>
          <p:nvSpPr>
            <p:cNvPr id="477356" name="Freeform 1196"/>
            <p:cNvSpPr/>
            <p:nvPr/>
          </p:nvSpPr>
          <p:spPr bwMode="auto">
            <a:xfrm>
              <a:off x="5309" y="2837"/>
              <a:ext cx="118" cy="101"/>
            </a:xfrm>
            <a:custGeom>
              <a:avLst/>
              <a:gdLst/>
              <a:ahLst/>
              <a:cxnLst>
                <a:cxn ang="0">
                  <a:pos x="105" y="0"/>
                </a:cxn>
                <a:cxn ang="0">
                  <a:pos x="235" y="71"/>
                </a:cxn>
                <a:cxn ang="0">
                  <a:pos x="145" y="201"/>
                </a:cxn>
                <a:cxn ang="0">
                  <a:pos x="0" y="155"/>
                </a:cxn>
                <a:cxn ang="0">
                  <a:pos x="105" y="0"/>
                </a:cxn>
                <a:cxn ang="0">
                  <a:pos x="105" y="0"/>
                </a:cxn>
              </a:cxnLst>
              <a:rect l="0" t="0" r="r" b="b"/>
              <a:pathLst>
                <a:path w="235" h="201">
                  <a:moveTo>
                    <a:pt x="105" y="0"/>
                  </a:moveTo>
                  <a:lnTo>
                    <a:pt x="235" y="71"/>
                  </a:lnTo>
                  <a:lnTo>
                    <a:pt x="145" y="201"/>
                  </a:lnTo>
                  <a:lnTo>
                    <a:pt x="0" y="155"/>
                  </a:lnTo>
                  <a:lnTo>
                    <a:pt x="105" y="0"/>
                  </a:lnTo>
                  <a:lnTo>
                    <a:pt x="105" y="0"/>
                  </a:lnTo>
                  <a:close/>
                </a:path>
              </a:pathLst>
            </a:custGeom>
            <a:solidFill>
              <a:srgbClr val="000000"/>
            </a:solidFill>
            <a:ln w="9525">
              <a:noFill/>
              <a:round/>
            </a:ln>
          </p:spPr>
          <p:txBody>
            <a:bodyPr/>
            <a:lstStyle/>
            <a:p>
              <a:endParaRPr lang="en-US"/>
            </a:p>
          </p:txBody>
        </p:sp>
        <p:sp>
          <p:nvSpPr>
            <p:cNvPr id="477357" name="Freeform 1197"/>
            <p:cNvSpPr/>
            <p:nvPr/>
          </p:nvSpPr>
          <p:spPr bwMode="auto">
            <a:xfrm>
              <a:off x="4522" y="2527"/>
              <a:ext cx="111" cy="97"/>
            </a:xfrm>
            <a:custGeom>
              <a:avLst/>
              <a:gdLst/>
              <a:ahLst/>
              <a:cxnLst>
                <a:cxn ang="0">
                  <a:pos x="140" y="194"/>
                </a:cxn>
                <a:cxn ang="0">
                  <a:pos x="0" y="136"/>
                </a:cxn>
                <a:cxn ang="0">
                  <a:pos x="72" y="0"/>
                </a:cxn>
                <a:cxn ang="0">
                  <a:pos x="224" y="28"/>
                </a:cxn>
                <a:cxn ang="0">
                  <a:pos x="140" y="194"/>
                </a:cxn>
                <a:cxn ang="0">
                  <a:pos x="140" y="194"/>
                </a:cxn>
              </a:cxnLst>
              <a:rect l="0" t="0" r="r" b="b"/>
              <a:pathLst>
                <a:path w="224" h="194">
                  <a:moveTo>
                    <a:pt x="140" y="194"/>
                  </a:moveTo>
                  <a:lnTo>
                    <a:pt x="0" y="136"/>
                  </a:lnTo>
                  <a:lnTo>
                    <a:pt x="72" y="0"/>
                  </a:lnTo>
                  <a:lnTo>
                    <a:pt x="224" y="28"/>
                  </a:lnTo>
                  <a:lnTo>
                    <a:pt x="140" y="194"/>
                  </a:lnTo>
                  <a:lnTo>
                    <a:pt x="140" y="194"/>
                  </a:lnTo>
                  <a:close/>
                </a:path>
              </a:pathLst>
            </a:custGeom>
            <a:solidFill>
              <a:srgbClr val="000000"/>
            </a:solidFill>
            <a:ln w="9525">
              <a:noFill/>
              <a:round/>
            </a:ln>
          </p:spPr>
          <p:txBody>
            <a:bodyPr/>
            <a:lstStyle/>
            <a:p>
              <a:endParaRPr lang="en-US"/>
            </a:p>
          </p:txBody>
        </p:sp>
        <p:sp>
          <p:nvSpPr>
            <p:cNvPr id="477358" name="Freeform 1198"/>
            <p:cNvSpPr/>
            <p:nvPr/>
          </p:nvSpPr>
          <p:spPr bwMode="auto">
            <a:xfrm>
              <a:off x="5194" y="2953"/>
              <a:ext cx="124" cy="101"/>
            </a:xfrm>
            <a:custGeom>
              <a:avLst/>
              <a:gdLst/>
              <a:ahLst/>
              <a:cxnLst>
                <a:cxn ang="0">
                  <a:pos x="169" y="0"/>
                </a:cxn>
                <a:cxn ang="0">
                  <a:pos x="249" y="116"/>
                </a:cxn>
                <a:cxn ang="0">
                  <a:pos x="107" y="204"/>
                </a:cxn>
                <a:cxn ang="0">
                  <a:pos x="0" y="108"/>
                </a:cxn>
                <a:cxn ang="0">
                  <a:pos x="169" y="0"/>
                </a:cxn>
                <a:cxn ang="0">
                  <a:pos x="169" y="0"/>
                </a:cxn>
              </a:cxnLst>
              <a:rect l="0" t="0" r="r" b="b"/>
              <a:pathLst>
                <a:path w="249" h="204">
                  <a:moveTo>
                    <a:pt x="169" y="0"/>
                  </a:moveTo>
                  <a:lnTo>
                    <a:pt x="249" y="116"/>
                  </a:lnTo>
                  <a:lnTo>
                    <a:pt x="107" y="204"/>
                  </a:lnTo>
                  <a:lnTo>
                    <a:pt x="0" y="108"/>
                  </a:lnTo>
                  <a:lnTo>
                    <a:pt x="169" y="0"/>
                  </a:lnTo>
                  <a:lnTo>
                    <a:pt x="169" y="0"/>
                  </a:lnTo>
                  <a:close/>
                </a:path>
              </a:pathLst>
            </a:custGeom>
            <a:solidFill>
              <a:srgbClr val="000000"/>
            </a:solidFill>
            <a:ln w="9525">
              <a:noFill/>
              <a:round/>
            </a:ln>
          </p:spPr>
          <p:txBody>
            <a:bodyPr/>
            <a:lstStyle/>
            <a:p>
              <a:endParaRPr lang="en-US"/>
            </a:p>
          </p:txBody>
        </p:sp>
        <p:sp>
          <p:nvSpPr>
            <p:cNvPr id="477359" name="Freeform 1199"/>
            <p:cNvSpPr/>
            <p:nvPr/>
          </p:nvSpPr>
          <p:spPr bwMode="auto">
            <a:xfrm>
              <a:off x="4652" y="2385"/>
              <a:ext cx="125" cy="103"/>
            </a:xfrm>
            <a:custGeom>
              <a:avLst/>
              <a:gdLst/>
              <a:ahLst/>
              <a:cxnLst>
                <a:cxn ang="0">
                  <a:pos x="98" y="206"/>
                </a:cxn>
                <a:cxn ang="0">
                  <a:pos x="0" y="101"/>
                </a:cxn>
                <a:cxn ang="0">
                  <a:pos x="131" y="0"/>
                </a:cxn>
                <a:cxn ang="0">
                  <a:pos x="251" y="82"/>
                </a:cxn>
                <a:cxn ang="0">
                  <a:pos x="98" y="206"/>
                </a:cxn>
                <a:cxn ang="0">
                  <a:pos x="98" y="206"/>
                </a:cxn>
              </a:cxnLst>
              <a:rect l="0" t="0" r="r" b="b"/>
              <a:pathLst>
                <a:path w="251" h="206">
                  <a:moveTo>
                    <a:pt x="98" y="206"/>
                  </a:moveTo>
                  <a:lnTo>
                    <a:pt x="0" y="101"/>
                  </a:lnTo>
                  <a:lnTo>
                    <a:pt x="131" y="0"/>
                  </a:lnTo>
                  <a:lnTo>
                    <a:pt x="251" y="82"/>
                  </a:lnTo>
                  <a:lnTo>
                    <a:pt x="98" y="206"/>
                  </a:lnTo>
                  <a:lnTo>
                    <a:pt x="98" y="206"/>
                  </a:lnTo>
                  <a:close/>
                </a:path>
              </a:pathLst>
            </a:custGeom>
            <a:solidFill>
              <a:srgbClr val="000000"/>
            </a:solidFill>
            <a:ln w="9525">
              <a:noFill/>
              <a:round/>
            </a:ln>
          </p:spPr>
          <p:txBody>
            <a:bodyPr/>
            <a:lstStyle/>
            <a:p>
              <a:endParaRPr lang="en-US"/>
            </a:p>
          </p:txBody>
        </p:sp>
        <p:sp>
          <p:nvSpPr>
            <p:cNvPr id="477360" name="Freeform 1200"/>
            <p:cNvSpPr/>
            <p:nvPr/>
          </p:nvSpPr>
          <p:spPr bwMode="auto">
            <a:xfrm>
              <a:off x="4862" y="3060"/>
              <a:ext cx="105" cy="85"/>
            </a:xfrm>
            <a:custGeom>
              <a:avLst/>
              <a:gdLst/>
              <a:ahLst/>
              <a:cxnLst>
                <a:cxn ang="0">
                  <a:pos x="212" y="35"/>
                </a:cxn>
                <a:cxn ang="0">
                  <a:pos x="165" y="168"/>
                </a:cxn>
                <a:cxn ang="0">
                  <a:pos x="0" y="137"/>
                </a:cxn>
                <a:cxn ang="0">
                  <a:pos x="16" y="0"/>
                </a:cxn>
                <a:cxn ang="0">
                  <a:pos x="212" y="35"/>
                </a:cxn>
                <a:cxn ang="0">
                  <a:pos x="212" y="35"/>
                </a:cxn>
              </a:cxnLst>
              <a:rect l="0" t="0" r="r" b="b"/>
              <a:pathLst>
                <a:path w="212" h="168">
                  <a:moveTo>
                    <a:pt x="212" y="35"/>
                  </a:moveTo>
                  <a:lnTo>
                    <a:pt x="165" y="168"/>
                  </a:lnTo>
                  <a:lnTo>
                    <a:pt x="0" y="137"/>
                  </a:lnTo>
                  <a:lnTo>
                    <a:pt x="16" y="0"/>
                  </a:lnTo>
                  <a:lnTo>
                    <a:pt x="212" y="35"/>
                  </a:lnTo>
                  <a:lnTo>
                    <a:pt x="212" y="35"/>
                  </a:lnTo>
                  <a:close/>
                </a:path>
              </a:pathLst>
            </a:custGeom>
            <a:solidFill>
              <a:srgbClr val="000000"/>
            </a:solidFill>
            <a:ln w="9525">
              <a:noFill/>
              <a:round/>
            </a:ln>
          </p:spPr>
          <p:txBody>
            <a:bodyPr/>
            <a:lstStyle/>
            <a:p>
              <a:endParaRPr lang="en-US"/>
            </a:p>
          </p:txBody>
        </p:sp>
        <p:sp>
          <p:nvSpPr>
            <p:cNvPr id="477361" name="Freeform 1201"/>
            <p:cNvSpPr/>
            <p:nvPr/>
          </p:nvSpPr>
          <p:spPr bwMode="auto">
            <a:xfrm>
              <a:off x="5037" y="2313"/>
              <a:ext cx="101" cy="74"/>
            </a:xfrm>
            <a:custGeom>
              <a:avLst/>
              <a:gdLst/>
              <a:ahLst/>
              <a:cxnLst>
                <a:cxn ang="0">
                  <a:pos x="0" y="137"/>
                </a:cxn>
                <a:cxn ang="0">
                  <a:pos x="28" y="0"/>
                </a:cxn>
                <a:cxn ang="0">
                  <a:pos x="196" y="13"/>
                </a:cxn>
                <a:cxn ang="0">
                  <a:pos x="200" y="149"/>
                </a:cxn>
                <a:cxn ang="0">
                  <a:pos x="0" y="137"/>
                </a:cxn>
                <a:cxn ang="0">
                  <a:pos x="0" y="137"/>
                </a:cxn>
              </a:cxnLst>
              <a:rect l="0" t="0" r="r" b="b"/>
              <a:pathLst>
                <a:path w="200" h="149">
                  <a:moveTo>
                    <a:pt x="0" y="137"/>
                  </a:moveTo>
                  <a:lnTo>
                    <a:pt x="28" y="0"/>
                  </a:lnTo>
                  <a:lnTo>
                    <a:pt x="196" y="13"/>
                  </a:lnTo>
                  <a:lnTo>
                    <a:pt x="200" y="149"/>
                  </a:lnTo>
                  <a:lnTo>
                    <a:pt x="0" y="137"/>
                  </a:lnTo>
                  <a:lnTo>
                    <a:pt x="0" y="137"/>
                  </a:lnTo>
                  <a:close/>
                </a:path>
              </a:pathLst>
            </a:custGeom>
            <a:solidFill>
              <a:srgbClr val="000000"/>
            </a:solidFill>
            <a:ln w="9525">
              <a:noFill/>
              <a:round/>
            </a:ln>
          </p:spPr>
          <p:txBody>
            <a:bodyPr/>
            <a:lstStyle/>
            <a:p>
              <a:endParaRPr lang="en-US"/>
            </a:p>
          </p:txBody>
        </p:sp>
        <p:sp>
          <p:nvSpPr>
            <p:cNvPr id="477362" name="Freeform 1202"/>
            <p:cNvSpPr/>
            <p:nvPr/>
          </p:nvSpPr>
          <p:spPr bwMode="auto">
            <a:xfrm>
              <a:off x="4845" y="2315"/>
              <a:ext cx="115" cy="80"/>
            </a:xfrm>
            <a:custGeom>
              <a:avLst/>
              <a:gdLst/>
              <a:ahLst/>
              <a:cxnLst>
                <a:cxn ang="0">
                  <a:pos x="17" y="159"/>
                </a:cxn>
                <a:cxn ang="0">
                  <a:pos x="0" y="39"/>
                </a:cxn>
                <a:cxn ang="0">
                  <a:pos x="183" y="0"/>
                </a:cxn>
                <a:cxn ang="0">
                  <a:pos x="229" y="132"/>
                </a:cxn>
                <a:cxn ang="0">
                  <a:pos x="17" y="159"/>
                </a:cxn>
                <a:cxn ang="0">
                  <a:pos x="17" y="159"/>
                </a:cxn>
              </a:cxnLst>
              <a:rect l="0" t="0" r="r" b="b"/>
              <a:pathLst>
                <a:path w="229" h="159">
                  <a:moveTo>
                    <a:pt x="17" y="159"/>
                  </a:moveTo>
                  <a:lnTo>
                    <a:pt x="0" y="39"/>
                  </a:lnTo>
                  <a:lnTo>
                    <a:pt x="183" y="0"/>
                  </a:lnTo>
                  <a:lnTo>
                    <a:pt x="229" y="132"/>
                  </a:lnTo>
                  <a:lnTo>
                    <a:pt x="17" y="159"/>
                  </a:lnTo>
                  <a:lnTo>
                    <a:pt x="17" y="159"/>
                  </a:lnTo>
                  <a:close/>
                </a:path>
              </a:pathLst>
            </a:custGeom>
            <a:solidFill>
              <a:srgbClr val="000000"/>
            </a:solidFill>
            <a:ln w="9525">
              <a:noFill/>
              <a:round/>
            </a:ln>
          </p:spPr>
          <p:txBody>
            <a:bodyPr/>
            <a:lstStyle/>
            <a:p>
              <a:endParaRPr lang="en-US"/>
            </a:p>
          </p:txBody>
        </p:sp>
        <p:sp>
          <p:nvSpPr>
            <p:cNvPr id="477363" name="Freeform 1203"/>
            <p:cNvSpPr/>
            <p:nvPr/>
          </p:nvSpPr>
          <p:spPr bwMode="auto">
            <a:xfrm>
              <a:off x="5043" y="3038"/>
              <a:ext cx="110" cy="84"/>
            </a:xfrm>
            <a:custGeom>
              <a:avLst/>
              <a:gdLst/>
              <a:ahLst/>
              <a:cxnLst>
                <a:cxn ang="0">
                  <a:pos x="0" y="63"/>
                </a:cxn>
                <a:cxn ang="0">
                  <a:pos x="76" y="170"/>
                </a:cxn>
                <a:cxn ang="0">
                  <a:pos x="219" y="133"/>
                </a:cxn>
                <a:cxn ang="0">
                  <a:pos x="200" y="0"/>
                </a:cxn>
                <a:cxn ang="0">
                  <a:pos x="0" y="63"/>
                </a:cxn>
                <a:cxn ang="0">
                  <a:pos x="0" y="63"/>
                </a:cxn>
              </a:cxnLst>
              <a:rect l="0" t="0" r="r" b="b"/>
              <a:pathLst>
                <a:path w="219" h="170">
                  <a:moveTo>
                    <a:pt x="0" y="63"/>
                  </a:moveTo>
                  <a:lnTo>
                    <a:pt x="76" y="170"/>
                  </a:lnTo>
                  <a:lnTo>
                    <a:pt x="219" y="133"/>
                  </a:lnTo>
                  <a:lnTo>
                    <a:pt x="200" y="0"/>
                  </a:lnTo>
                  <a:lnTo>
                    <a:pt x="0" y="63"/>
                  </a:lnTo>
                  <a:lnTo>
                    <a:pt x="0" y="63"/>
                  </a:lnTo>
                  <a:close/>
                </a:path>
              </a:pathLst>
            </a:custGeom>
            <a:solidFill>
              <a:srgbClr val="000000"/>
            </a:solidFill>
            <a:ln w="9525">
              <a:noFill/>
              <a:round/>
            </a:ln>
          </p:spPr>
          <p:txBody>
            <a:bodyPr/>
            <a:lstStyle/>
            <a:p>
              <a:endParaRPr lang="en-US"/>
            </a:p>
          </p:txBody>
        </p:sp>
        <p:sp>
          <p:nvSpPr>
            <p:cNvPr id="477364" name="Freeform 1204"/>
            <p:cNvSpPr/>
            <p:nvPr/>
          </p:nvSpPr>
          <p:spPr bwMode="auto">
            <a:xfrm>
              <a:off x="4740" y="2518"/>
              <a:ext cx="453" cy="393"/>
            </a:xfrm>
            <a:custGeom>
              <a:avLst/>
              <a:gdLst/>
              <a:ahLst/>
              <a:cxnLst>
                <a:cxn ang="0">
                  <a:pos x="657" y="735"/>
                </a:cxn>
                <a:cxn ang="0">
                  <a:pos x="557" y="771"/>
                </a:cxn>
                <a:cxn ang="0">
                  <a:pos x="454" y="786"/>
                </a:cxn>
                <a:cxn ang="0">
                  <a:pos x="349" y="782"/>
                </a:cxn>
                <a:cxn ang="0">
                  <a:pos x="250" y="755"/>
                </a:cxn>
                <a:cxn ang="0">
                  <a:pos x="161" y="709"/>
                </a:cxn>
                <a:cxn ang="0">
                  <a:pos x="90" y="647"/>
                </a:cxn>
                <a:cxn ang="0">
                  <a:pos x="38" y="569"/>
                </a:cxn>
                <a:cxn ang="0">
                  <a:pos x="7" y="484"/>
                </a:cxn>
                <a:cxn ang="0">
                  <a:pos x="0" y="394"/>
                </a:cxn>
                <a:cxn ang="0">
                  <a:pos x="19" y="302"/>
                </a:cxn>
                <a:cxn ang="0">
                  <a:pos x="60" y="217"/>
                </a:cxn>
                <a:cxn ang="0">
                  <a:pos x="124" y="140"/>
                </a:cxn>
                <a:cxn ang="0">
                  <a:pos x="203" y="77"/>
                </a:cxn>
                <a:cxn ang="0">
                  <a:pos x="298" y="32"/>
                </a:cxn>
                <a:cxn ang="0">
                  <a:pos x="400" y="6"/>
                </a:cxn>
                <a:cxn ang="0">
                  <a:pos x="505" y="0"/>
                </a:cxn>
                <a:cxn ang="0">
                  <a:pos x="607" y="16"/>
                </a:cxn>
                <a:cxn ang="0">
                  <a:pos x="702" y="53"/>
                </a:cxn>
                <a:cxn ang="0">
                  <a:pos x="782" y="108"/>
                </a:cxn>
                <a:cxn ang="0">
                  <a:pos x="846" y="178"/>
                </a:cxn>
                <a:cxn ang="0">
                  <a:pos x="886" y="259"/>
                </a:cxn>
                <a:cxn ang="0">
                  <a:pos x="905" y="348"/>
                </a:cxn>
                <a:cxn ang="0">
                  <a:pos x="900" y="439"/>
                </a:cxn>
                <a:cxn ang="0">
                  <a:pos x="870" y="528"/>
                </a:cxn>
                <a:cxn ang="0">
                  <a:pos x="816" y="609"/>
                </a:cxn>
                <a:cxn ang="0">
                  <a:pos x="745" y="679"/>
                </a:cxn>
                <a:cxn ang="0">
                  <a:pos x="657" y="735"/>
                </a:cxn>
                <a:cxn ang="0">
                  <a:pos x="657" y="735"/>
                </a:cxn>
              </a:cxnLst>
              <a:rect l="0" t="0" r="r" b="b"/>
              <a:pathLst>
                <a:path w="905" h="786">
                  <a:moveTo>
                    <a:pt x="657" y="735"/>
                  </a:moveTo>
                  <a:lnTo>
                    <a:pt x="557" y="771"/>
                  </a:lnTo>
                  <a:lnTo>
                    <a:pt x="454" y="786"/>
                  </a:lnTo>
                  <a:lnTo>
                    <a:pt x="349" y="782"/>
                  </a:lnTo>
                  <a:lnTo>
                    <a:pt x="250" y="755"/>
                  </a:lnTo>
                  <a:lnTo>
                    <a:pt x="161" y="709"/>
                  </a:lnTo>
                  <a:lnTo>
                    <a:pt x="90" y="647"/>
                  </a:lnTo>
                  <a:lnTo>
                    <a:pt x="38" y="569"/>
                  </a:lnTo>
                  <a:lnTo>
                    <a:pt x="7" y="484"/>
                  </a:lnTo>
                  <a:lnTo>
                    <a:pt x="0" y="394"/>
                  </a:lnTo>
                  <a:lnTo>
                    <a:pt x="19" y="302"/>
                  </a:lnTo>
                  <a:lnTo>
                    <a:pt x="60" y="217"/>
                  </a:lnTo>
                  <a:lnTo>
                    <a:pt x="124" y="140"/>
                  </a:lnTo>
                  <a:lnTo>
                    <a:pt x="203" y="77"/>
                  </a:lnTo>
                  <a:lnTo>
                    <a:pt x="298" y="32"/>
                  </a:lnTo>
                  <a:lnTo>
                    <a:pt x="400" y="6"/>
                  </a:lnTo>
                  <a:lnTo>
                    <a:pt x="505" y="0"/>
                  </a:lnTo>
                  <a:lnTo>
                    <a:pt x="607" y="16"/>
                  </a:lnTo>
                  <a:lnTo>
                    <a:pt x="702" y="53"/>
                  </a:lnTo>
                  <a:lnTo>
                    <a:pt x="782" y="108"/>
                  </a:lnTo>
                  <a:lnTo>
                    <a:pt x="846" y="178"/>
                  </a:lnTo>
                  <a:lnTo>
                    <a:pt x="886" y="259"/>
                  </a:lnTo>
                  <a:lnTo>
                    <a:pt x="905" y="348"/>
                  </a:lnTo>
                  <a:lnTo>
                    <a:pt x="900" y="439"/>
                  </a:lnTo>
                  <a:lnTo>
                    <a:pt x="870" y="528"/>
                  </a:lnTo>
                  <a:lnTo>
                    <a:pt x="816" y="609"/>
                  </a:lnTo>
                  <a:lnTo>
                    <a:pt x="745" y="679"/>
                  </a:lnTo>
                  <a:lnTo>
                    <a:pt x="657" y="735"/>
                  </a:lnTo>
                  <a:lnTo>
                    <a:pt x="657" y="735"/>
                  </a:lnTo>
                  <a:close/>
                </a:path>
              </a:pathLst>
            </a:custGeom>
            <a:solidFill>
              <a:srgbClr val="000000"/>
            </a:solidFill>
            <a:ln w="9525">
              <a:noFill/>
              <a:round/>
            </a:ln>
          </p:spPr>
          <p:txBody>
            <a:bodyPr/>
            <a:lstStyle/>
            <a:p>
              <a:endParaRPr lang="en-US"/>
            </a:p>
          </p:txBody>
        </p:sp>
        <p:sp>
          <p:nvSpPr>
            <p:cNvPr id="477365" name="Freeform 1205"/>
            <p:cNvSpPr/>
            <p:nvPr/>
          </p:nvSpPr>
          <p:spPr bwMode="auto">
            <a:xfrm>
              <a:off x="4473" y="2881"/>
              <a:ext cx="87" cy="96"/>
            </a:xfrm>
            <a:custGeom>
              <a:avLst/>
              <a:gdLst/>
              <a:ahLst/>
              <a:cxnLst>
                <a:cxn ang="0">
                  <a:pos x="0" y="136"/>
                </a:cxn>
                <a:cxn ang="0">
                  <a:pos x="132" y="193"/>
                </a:cxn>
                <a:cxn ang="0">
                  <a:pos x="174" y="156"/>
                </a:cxn>
                <a:cxn ang="0">
                  <a:pos x="66" y="0"/>
                </a:cxn>
                <a:cxn ang="0">
                  <a:pos x="94" y="120"/>
                </a:cxn>
                <a:cxn ang="0">
                  <a:pos x="0" y="136"/>
                </a:cxn>
                <a:cxn ang="0">
                  <a:pos x="0" y="136"/>
                </a:cxn>
              </a:cxnLst>
              <a:rect l="0" t="0" r="r" b="b"/>
              <a:pathLst>
                <a:path w="174" h="193">
                  <a:moveTo>
                    <a:pt x="0" y="136"/>
                  </a:moveTo>
                  <a:lnTo>
                    <a:pt x="132" y="193"/>
                  </a:lnTo>
                  <a:lnTo>
                    <a:pt x="174" y="156"/>
                  </a:lnTo>
                  <a:lnTo>
                    <a:pt x="66" y="0"/>
                  </a:lnTo>
                  <a:lnTo>
                    <a:pt x="94" y="120"/>
                  </a:lnTo>
                  <a:lnTo>
                    <a:pt x="0" y="136"/>
                  </a:lnTo>
                  <a:lnTo>
                    <a:pt x="0" y="136"/>
                  </a:lnTo>
                  <a:close/>
                </a:path>
              </a:pathLst>
            </a:custGeom>
            <a:solidFill>
              <a:srgbClr val="000000"/>
            </a:solidFill>
            <a:ln w="9525">
              <a:noFill/>
              <a:round/>
            </a:ln>
          </p:spPr>
          <p:txBody>
            <a:bodyPr/>
            <a:lstStyle/>
            <a:p>
              <a:endParaRPr lang="en-US"/>
            </a:p>
          </p:txBody>
        </p:sp>
        <p:sp>
          <p:nvSpPr>
            <p:cNvPr id="477366" name="Freeform 1206"/>
            <p:cNvSpPr/>
            <p:nvPr/>
          </p:nvSpPr>
          <p:spPr bwMode="auto">
            <a:xfrm>
              <a:off x="4661" y="3075"/>
              <a:ext cx="71" cy="41"/>
            </a:xfrm>
            <a:custGeom>
              <a:avLst/>
              <a:gdLst/>
              <a:ahLst/>
              <a:cxnLst>
                <a:cxn ang="0">
                  <a:pos x="0" y="0"/>
                </a:cxn>
                <a:cxn ang="0">
                  <a:pos x="143" y="58"/>
                </a:cxn>
                <a:cxn ang="0">
                  <a:pos x="58" y="82"/>
                </a:cxn>
                <a:cxn ang="0">
                  <a:pos x="0" y="0"/>
                </a:cxn>
                <a:cxn ang="0">
                  <a:pos x="0" y="0"/>
                </a:cxn>
              </a:cxnLst>
              <a:rect l="0" t="0" r="r" b="b"/>
              <a:pathLst>
                <a:path w="143" h="82">
                  <a:moveTo>
                    <a:pt x="0" y="0"/>
                  </a:moveTo>
                  <a:lnTo>
                    <a:pt x="143" y="58"/>
                  </a:lnTo>
                  <a:lnTo>
                    <a:pt x="58" y="82"/>
                  </a:lnTo>
                  <a:lnTo>
                    <a:pt x="0" y="0"/>
                  </a:lnTo>
                  <a:lnTo>
                    <a:pt x="0" y="0"/>
                  </a:lnTo>
                  <a:close/>
                </a:path>
              </a:pathLst>
            </a:custGeom>
            <a:solidFill>
              <a:srgbClr val="000000"/>
            </a:solidFill>
            <a:ln w="9525">
              <a:noFill/>
              <a:round/>
            </a:ln>
          </p:spPr>
          <p:txBody>
            <a:bodyPr/>
            <a:lstStyle/>
            <a:p>
              <a:endParaRPr lang="en-US"/>
            </a:p>
          </p:txBody>
        </p:sp>
        <p:sp>
          <p:nvSpPr>
            <p:cNvPr id="477367" name="Freeform 1207"/>
            <p:cNvSpPr/>
            <p:nvPr/>
          </p:nvSpPr>
          <p:spPr bwMode="auto">
            <a:xfrm>
              <a:off x="4771" y="3064"/>
              <a:ext cx="79" cy="69"/>
            </a:xfrm>
            <a:custGeom>
              <a:avLst/>
              <a:gdLst/>
              <a:ahLst/>
              <a:cxnLst>
                <a:cxn ang="0">
                  <a:pos x="40" y="0"/>
                </a:cxn>
                <a:cxn ang="0">
                  <a:pos x="0" y="62"/>
                </a:cxn>
                <a:cxn ang="0">
                  <a:pos x="111" y="67"/>
                </a:cxn>
                <a:cxn ang="0">
                  <a:pos x="126" y="137"/>
                </a:cxn>
                <a:cxn ang="0">
                  <a:pos x="158" y="30"/>
                </a:cxn>
                <a:cxn ang="0">
                  <a:pos x="40" y="0"/>
                </a:cxn>
                <a:cxn ang="0">
                  <a:pos x="40" y="0"/>
                </a:cxn>
              </a:cxnLst>
              <a:rect l="0" t="0" r="r" b="b"/>
              <a:pathLst>
                <a:path w="158" h="137">
                  <a:moveTo>
                    <a:pt x="40" y="0"/>
                  </a:moveTo>
                  <a:lnTo>
                    <a:pt x="0" y="62"/>
                  </a:lnTo>
                  <a:lnTo>
                    <a:pt x="111" y="67"/>
                  </a:lnTo>
                  <a:lnTo>
                    <a:pt x="126" y="137"/>
                  </a:lnTo>
                  <a:lnTo>
                    <a:pt x="158" y="30"/>
                  </a:lnTo>
                  <a:lnTo>
                    <a:pt x="40" y="0"/>
                  </a:lnTo>
                  <a:lnTo>
                    <a:pt x="40" y="0"/>
                  </a:lnTo>
                  <a:close/>
                </a:path>
              </a:pathLst>
            </a:custGeom>
            <a:solidFill>
              <a:srgbClr val="000000"/>
            </a:solidFill>
            <a:ln w="9525">
              <a:noFill/>
              <a:round/>
            </a:ln>
          </p:spPr>
          <p:txBody>
            <a:bodyPr/>
            <a:lstStyle/>
            <a:p>
              <a:endParaRPr lang="en-US"/>
            </a:p>
          </p:txBody>
        </p:sp>
        <p:sp>
          <p:nvSpPr>
            <p:cNvPr id="477368" name="Freeform 1208"/>
            <p:cNvSpPr/>
            <p:nvPr/>
          </p:nvSpPr>
          <p:spPr bwMode="auto">
            <a:xfrm>
              <a:off x="4752" y="3197"/>
              <a:ext cx="60" cy="95"/>
            </a:xfrm>
            <a:custGeom>
              <a:avLst/>
              <a:gdLst/>
              <a:ahLst/>
              <a:cxnLst>
                <a:cxn ang="0">
                  <a:pos x="0" y="64"/>
                </a:cxn>
                <a:cxn ang="0">
                  <a:pos x="120" y="0"/>
                </a:cxn>
                <a:cxn ang="0">
                  <a:pos x="70" y="97"/>
                </a:cxn>
                <a:cxn ang="0">
                  <a:pos x="120" y="189"/>
                </a:cxn>
                <a:cxn ang="0">
                  <a:pos x="13" y="177"/>
                </a:cxn>
                <a:cxn ang="0">
                  <a:pos x="0" y="64"/>
                </a:cxn>
                <a:cxn ang="0">
                  <a:pos x="0" y="64"/>
                </a:cxn>
              </a:cxnLst>
              <a:rect l="0" t="0" r="r" b="b"/>
              <a:pathLst>
                <a:path w="120" h="189">
                  <a:moveTo>
                    <a:pt x="0" y="64"/>
                  </a:moveTo>
                  <a:lnTo>
                    <a:pt x="120" y="0"/>
                  </a:lnTo>
                  <a:lnTo>
                    <a:pt x="70" y="97"/>
                  </a:lnTo>
                  <a:lnTo>
                    <a:pt x="120" y="189"/>
                  </a:lnTo>
                  <a:lnTo>
                    <a:pt x="13" y="177"/>
                  </a:lnTo>
                  <a:lnTo>
                    <a:pt x="0" y="64"/>
                  </a:lnTo>
                  <a:lnTo>
                    <a:pt x="0" y="64"/>
                  </a:lnTo>
                  <a:close/>
                </a:path>
              </a:pathLst>
            </a:custGeom>
            <a:solidFill>
              <a:srgbClr val="000000"/>
            </a:solidFill>
            <a:ln w="9525">
              <a:noFill/>
              <a:round/>
            </a:ln>
          </p:spPr>
          <p:txBody>
            <a:bodyPr/>
            <a:lstStyle/>
            <a:p>
              <a:endParaRPr lang="en-US"/>
            </a:p>
          </p:txBody>
        </p:sp>
        <p:sp>
          <p:nvSpPr>
            <p:cNvPr id="477369" name="Freeform 1209"/>
            <p:cNvSpPr/>
            <p:nvPr/>
          </p:nvSpPr>
          <p:spPr bwMode="auto">
            <a:xfrm>
              <a:off x="4726" y="3411"/>
              <a:ext cx="74" cy="87"/>
            </a:xfrm>
            <a:custGeom>
              <a:avLst/>
              <a:gdLst/>
              <a:ahLst/>
              <a:cxnLst>
                <a:cxn ang="0">
                  <a:pos x="35" y="7"/>
                </a:cxn>
                <a:cxn ang="0">
                  <a:pos x="0" y="120"/>
                </a:cxn>
                <a:cxn ang="0">
                  <a:pos x="91" y="174"/>
                </a:cxn>
                <a:cxn ang="0">
                  <a:pos x="82" y="88"/>
                </a:cxn>
                <a:cxn ang="0">
                  <a:pos x="146" y="0"/>
                </a:cxn>
                <a:cxn ang="0">
                  <a:pos x="35" y="7"/>
                </a:cxn>
                <a:cxn ang="0">
                  <a:pos x="35" y="7"/>
                </a:cxn>
              </a:cxnLst>
              <a:rect l="0" t="0" r="r" b="b"/>
              <a:pathLst>
                <a:path w="146" h="174">
                  <a:moveTo>
                    <a:pt x="35" y="7"/>
                  </a:moveTo>
                  <a:lnTo>
                    <a:pt x="0" y="120"/>
                  </a:lnTo>
                  <a:lnTo>
                    <a:pt x="91" y="174"/>
                  </a:lnTo>
                  <a:lnTo>
                    <a:pt x="82" y="88"/>
                  </a:lnTo>
                  <a:lnTo>
                    <a:pt x="146" y="0"/>
                  </a:lnTo>
                  <a:lnTo>
                    <a:pt x="35" y="7"/>
                  </a:lnTo>
                  <a:lnTo>
                    <a:pt x="35" y="7"/>
                  </a:lnTo>
                  <a:close/>
                </a:path>
              </a:pathLst>
            </a:custGeom>
            <a:solidFill>
              <a:srgbClr val="000000"/>
            </a:solidFill>
            <a:ln w="9525">
              <a:noFill/>
              <a:round/>
            </a:ln>
          </p:spPr>
          <p:txBody>
            <a:bodyPr/>
            <a:lstStyle/>
            <a:p>
              <a:endParaRPr lang="en-US"/>
            </a:p>
          </p:txBody>
        </p:sp>
        <p:sp>
          <p:nvSpPr>
            <p:cNvPr id="477370" name="Freeform 1210"/>
            <p:cNvSpPr/>
            <p:nvPr/>
          </p:nvSpPr>
          <p:spPr bwMode="auto">
            <a:xfrm>
              <a:off x="4629" y="3593"/>
              <a:ext cx="71" cy="44"/>
            </a:xfrm>
            <a:custGeom>
              <a:avLst/>
              <a:gdLst/>
              <a:ahLst/>
              <a:cxnLst>
                <a:cxn ang="0">
                  <a:pos x="0" y="44"/>
                </a:cxn>
                <a:cxn ang="0">
                  <a:pos x="37" y="0"/>
                </a:cxn>
                <a:cxn ang="0">
                  <a:pos x="141" y="33"/>
                </a:cxn>
                <a:cxn ang="0">
                  <a:pos x="29" y="87"/>
                </a:cxn>
                <a:cxn ang="0">
                  <a:pos x="0" y="44"/>
                </a:cxn>
                <a:cxn ang="0">
                  <a:pos x="0" y="44"/>
                </a:cxn>
              </a:cxnLst>
              <a:rect l="0" t="0" r="r" b="b"/>
              <a:pathLst>
                <a:path w="141" h="87">
                  <a:moveTo>
                    <a:pt x="0" y="44"/>
                  </a:moveTo>
                  <a:lnTo>
                    <a:pt x="37" y="0"/>
                  </a:lnTo>
                  <a:lnTo>
                    <a:pt x="141" y="33"/>
                  </a:lnTo>
                  <a:lnTo>
                    <a:pt x="29" y="87"/>
                  </a:lnTo>
                  <a:lnTo>
                    <a:pt x="0" y="44"/>
                  </a:lnTo>
                  <a:lnTo>
                    <a:pt x="0" y="44"/>
                  </a:lnTo>
                  <a:close/>
                </a:path>
              </a:pathLst>
            </a:custGeom>
            <a:solidFill>
              <a:srgbClr val="000000"/>
            </a:solidFill>
            <a:ln w="9525">
              <a:noFill/>
              <a:round/>
            </a:ln>
          </p:spPr>
          <p:txBody>
            <a:bodyPr/>
            <a:lstStyle/>
            <a:p>
              <a:endParaRPr lang="en-US"/>
            </a:p>
          </p:txBody>
        </p:sp>
        <p:sp>
          <p:nvSpPr>
            <p:cNvPr id="477371" name="Freeform 1211"/>
            <p:cNvSpPr/>
            <p:nvPr/>
          </p:nvSpPr>
          <p:spPr bwMode="auto">
            <a:xfrm>
              <a:off x="4253" y="2883"/>
              <a:ext cx="74" cy="40"/>
            </a:xfrm>
            <a:custGeom>
              <a:avLst/>
              <a:gdLst/>
              <a:ahLst/>
              <a:cxnLst>
                <a:cxn ang="0">
                  <a:pos x="0" y="73"/>
                </a:cxn>
                <a:cxn ang="0">
                  <a:pos x="134" y="80"/>
                </a:cxn>
                <a:cxn ang="0">
                  <a:pos x="148" y="0"/>
                </a:cxn>
                <a:cxn ang="0">
                  <a:pos x="0" y="73"/>
                </a:cxn>
                <a:cxn ang="0">
                  <a:pos x="0" y="73"/>
                </a:cxn>
              </a:cxnLst>
              <a:rect l="0" t="0" r="r" b="b"/>
              <a:pathLst>
                <a:path w="148" h="80">
                  <a:moveTo>
                    <a:pt x="0" y="73"/>
                  </a:moveTo>
                  <a:lnTo>
                    <a:pt x="134" y="80"/>
                  </a:lnTo>
                  <a:lnTo>
                    <a:pt x="148" y="0"/>
                  </a:lnTo>
                  <a:lnTo>
                    <a:pt x="0" y="73"/>
                  </a:lnTo>
                  <a:lnTo>
                    <a:pt x="0" y="73"/>
                  </a:lnTo>
                  <a:close/>
                </a:path>
              </a:pathLst>
            </a:custGeom>
            <a:solidFill>
              <a:srgbClr val="000000"/>
            </a:solidFill>
            <a:ln w="9525">
              <a:noFill/>
              <a:round/>
            </a:ln>
          </p:spPr>
          <p:txBody>
            <a:bodyPr/>
            <a:lstStyle/>
            <a:p>
              <a:endParaRPr lang="en-US"/>
            </a:p>
          </p:txBody>
        </p:sp>
        <p:sp>
          <p:nvSpPr>
            <p:cNvPr id="477372" name="Freeform 1212"/>
            <p:cNvSpPr/>
            <p:nvPr/>
          </p:nvSpPr>
          <p:spPr bwMode="auto">
            <a:xfrm>
              <a:off x="4500" y="2810"/>
              <a:ext cx="62" cy="55"/>
            </a:xfrm>
            <a:custGeom>
              <a:avLst/>
              <a:gdLst/>
              <a:ahLst/>
              <a:cxnLst>
                <a:cxn ang="0">
                  <a:pos x="0" y="0"/>
                </a:cxn>
                <a:cxn ang="0">
                  <a:pos x="102" y="2"/>
                </a:cxn>
                <a:cxn ang="0">
                  <a:pos x="124" y="71"/>
                </a:cxn>
                <a:cxn ang="0">
                  <a:pos x="57" y="110"/>
                </a:cxn>
                <a:cxn ang="0">
                  <a:pos x="53" y="36"/>
                </a:cxn>
                <a:cxn ang="0">
                  <a:pos x="0" y="0"/>
                </a:cxn>
                <a:cxn ang="0">
                  <a:pos x="0" y="0"/>
                </a:cxn>
              </a:cxnLst>
              <a:rect l="0" t="0" r="r" b="b"/>
              <a:pathLst>
                <a:path w="124" h="110">
                  <a:moveTo>
                    <a:pt x="0" y="0"/>
                  </a:moveTo>
                  <a:lnTo>
                    <a:pt x="102" y="2"/>
                  </a:lnTo>
                  <a:lnTo>
                    <a:pt x="124" y="71"/>
                  </a:lnTo>
                  <a:lnTo>
                    <a:pt x="57" y="110"/>
                  </a:lnTo>
                  <a:lnTo>
                    <a:pt x="53" y="36"/>
                  </a:lnTo>
                  <a:lnTo>
                    <a:pt x="0" y="0"/>
                  </a:lnTo>
                  <a:lnTo>
                    <a:pt x="0" y="0"/>
                  </a:lnTo>
                  <a:close/>
                </a:path>
              </a:pathLst>
            </a:custGeom>
            <a:solidFill>
              <a:srgbClr val="000000"/>
            </a:solidFill>
            <a:ln w="9525">
              <a:noFill/>
              <a:round/>
            </a:ln>
          </p:spPr>
          <p:txBody>
            <a:bodyPr/>
            <a:lstStyle/>
            <a:p>
              <a:endParaRPr lang="en-US"/>
            </a:p>
          </p:txBody>
        </p:sp>
        <p:sp>
          <p:nvSpPr>
            <p:cNvPr id="477373" name="Freeform 1213"/>
            <p:cNvSpPr/>
            <p:nvPr/>
          </p:nvSpPr>
          <p:spPr bwMode="auto">
            <a:xfrm>
              <a:off x="4496" y="2635"/>
              <a:ext cx="63" cy="64"/>
            </a:xfrm>
            <a:custGeom>
              <a:avLst/>
              <a:gdLst/>
              <a:ahLst/>
              <a:cxnLst>
                <a:cxn ang="0">
                  <a:pos x="0" y="126"/>
                </a:cxn>
                <a:cxn ang="0">
                  <a:pos x="105" y="89"/>
                </a:cxn>
                <a:cxn ang="0">
                  <a:pos x="127" y="0"/>
                </a:cxn>
                <a:cxn ang="0">
                  <a:pos x="0" y="126"/>
                </a:cxn>
                <a:cxn ang="0">
                  <a:pos x="0" y="126"/>
                </a:cxn>
              </a:cxnLst>
              <a:rect l="0" t="0" r="r" b="b"/>
              <a:pathLst>
                <a:path w="127" h="126">
                  <a:moveTo>
                    <a:pt x="0" y="126"/>
                  </a:moveTo>
                  <a:lnTo>
                    <a:pt x="105" y="89"/>
                  </a:lnTo>
                  <a:lnTo>
                    <a:pt x="127" y="0"/>
                  </a:lnTo>
                  <a:lnTo>
                    <a:pt x="0" y="126"/>
                  </a:lnTo>
                  <a:lnTo>
                    <a:pt x="0" y="126"/>
                  </a:lnTo>
                  <a:close/>
                </a:path>
              </a:pathLst>
            </a:custGeom>
            <a:solidFill>
              <a:srgbClr val="000000"/>
            </a:solidFill>
            <a:ln w="9525">
              <a:noFill/>
              <a:round/>
            </a:ln>
          </p:spPr>
          <p:txBody>
            <a:bodyPr/>
            <a:lstStyle/>
            <a:p>
              <a:endParaRPr lang="en-US"/>
            </a:p>
          </p:txBody>
        </p:sp>
        <p:sp>
          <p:nvSpPr>
            <p:cNvPr id="477374" name="Freeform 1214"/>
            <p:cNvSpPr/>
            <p:nvPr/>
          </p:nvSpPr>
          <p:spPr bwMode="auto">
            <a:xfrm>
              <a:off x="4960" y="3082"/>
              <a:ext cx="99" cy="59"/>
            </a:xfrm>
            <a:custGeom>
              <a:avLst/>
              <a:gdLst/>
              <a:ahLst/>
              <a:cxnLst>
                <a:cxn ang="0">
                  <a:pos x="35" y="30"/>
                </a:cxn>
                <a:cxn ang="0">
                  <a:pos x="0" y="117"/>
                </a:cxn>
                <a:cxn ang="0">
                  <a:pos x="94" y="53"/>
                </a:cxn>
                <a:cxn ang="0">
                  <a:pos x="198" y="92"/>
                </a:cxn>
                <a:cxn ang="0">
                  <a:pos x="136" y="0"/>
                </a:cxn>
                <a:cxn ang="0">
                  <a:pos x="35" y="30"/>
                </a:cxn>
                <a:cxn ang="0">
                  <a:pos x="35" y="30"/>
                </a:cxn>
              </a:cxnLst>
              <a:rect l="0" t="0" r="r" b="b"/>
              <a:pathLst>
                <a:path w="198" h="117">
                  <a:moveTo>
                    <a:pt x="35" y="30"/>
                  </a:moveTo>
                  <a:lnTo>
                    <a:pt x="0" y="117"/>
                  </a:lnTo>
                  <a:lnTo>
                    <a:pt x="94" y="53"/>
                  </a:lnTo>
                  <a:lnTo>
                    <a:pt x="198" y="92"/>
                  </a:lnTo>
                  <a:lnTo>
                    <a:pt x="136" y="0"/>
                  </a:lnTo>
                  <a:lnTo>
                    <a:pt x="35" y="30"/>
                  </a:lnTo>
                  <a:lnTo>
                    <a:pt x="35" y="30"/>
                  </a:lnTo>
                  <a:close/>
                </a:path>
              </a:pathLst>
            </a:custGeom>
            <a:solidFill>
              <a:srgbClr val="000000"/>
            </a:solidFill>
            <a:ln w="9525">
              <a:noFill/>
              <a:round/>
            </a:ln>
          </p:spPr>
          <p:txBody>
            <a:bodyPr/>
            <a:lstStyle/>
            <a:p>
              <a:endParaRPr lang="en-US"/>
            </a:p>
          </p:txBody>
        </p:sp>
        <p:sp>
          <p:nvSpPr>
            <p:cNvPr id="477375" name="Freeform 1215"/>
            <p:cNvSpPr/>
            <p:nvPr/>
          </p:nvSpPr>
          <p:spPr bwMode="auto">
            <a:xfrm>
              <a:off x="4477" y="3699"/>
              <a:ext cx="72" cy="66"/>
            </a:xfrm>
            <a:custGeom>
              <a:avLst/>
              <a:gdLst/>
              <a:ahLst/>
              <a:cxnLst>
                <a:cxn ang="0">
                  <a:pos x="6" y="35"/>
                </a:cxn>
                <a:cxn ang="0">
                  <a:pos x="0" y="133"/>
                </a:cxn>
                <a:cxn ang="0">
                  <a:pos x="143" y="62"/>
                </a:cxn>
                <a:cxn ang="0">
                  <a:pos x="61" y="0"/>
                </a:cxn>
                <a:cxn ang="0">
                  <a:pos x="6" y="35"/>
                </a:cxn>
                <a:cxn ang="0">
                  <a:pos x="6" y="35"/>
                </a:cxn>
              </a:cxnLst>
              <a:rect l="0" t="0" r="r" b="b"/>
              <a:pathLst>
                <a:path w="143" h="133">
                  <a:moveTo>
                    <a:pt x="6" y="35"/>
                  </a:moveTo>
                  <a:lnTo>
                    <a:pt x="0" y="133"/>
                  </a:lnTo>
                  <a:lnTo>
                    <a:pt x="143" y="62"/>
                  </a:lnTo>
                  <a:lnTo>
                    <a:pt x="61" y="0"/>
                  </a:lnTo>
                  <a:lnTo>
                    <a:pt x="6" y="35"/>
                  </a:lnTo>
                  <a:lnTo>
                    <a:pt x="6" y="35"/>
                  </a:lnTo>
                  <a:close/>
                </a:path>
              </a:pathLst>
            </a:custGeom>
            <a:solidFill>
              <a:srgbClr val="000000"/>
            </a:solidFill>
            <a:ln w="9525">
              <a:noFill/>
              <a:round/>
            </a:ln>
          </p:spPr>
          <p:txBody>
            <a:bodyPr/>
            <a:lstStyle/>
            <a:p>
              <a:endParaRPr lang="en-US"/>
            </a:p>
          </p:txBody>
        </p:sp>
        <p:sp>
          <p:nvSpPr>
            <p:cNvPr id="477376" name="Freeform 1216"/>
            <p:cNvSpPr/>
            <p:nvPr/>
          </p:nvSpPr>
          <p:spPr bwMode="auto">
            <a:xfrm>
              <a:off x="4256" y="3760"/>
              <a:ext cx="107" cy="53"/>
            </a:xfrm>
            <a:custGeom>
              <a:avLst/>
              <a:gdLst/>
              <a:ahLst/>
              <a:cxnLst>
                <a:cxn ang="0">
                  <a:pos x="22" y="10"/>
                </a:cxn>
                <a:cxn ang="0">
                  <a:pos x="144" y="0"/>
                </a:cxn>
                <a:cxn ang="0">
                  <a:pos x="214" y="91"/>
                </a:cxn>
                <a:cxn ang="0">
                  <a:pos x="87" y="67"/>
                </a:cxn>
                <a:cxn ang="0">
                  <a:pos x="0" y="106"/>
                </a:cxn>
                <a:cxn ang="0">
                  <a:pos x="22" y="10"/>
                </a:cxn>
                <a:cxn ang="0">
                  <a:pos x="22" y="10"/>
                </a:cxn>
              </a:cxnLst>
              <a:rect l="0" t="0" r="r" b="b"/>
              <a:pathLst>
                <a:path w="214" h="106">
                  <a:moveTo>
                    <a:pt x="22" y="10"/>
                  </a:moveTo>
                  <a:lnTo>
                    <a:pt x="144" y="0"/>
                  </a:lnTo>
                  <a:lnTo>
                    <a:pt x="214" y="91"/>
                  </a:lnTo>
                  <a:lnTo>
                    <a:pt x="87" y="67"/>
                  </a:lnTo>
                  <a:lnTo>
                    <a:pt x="0" y="106"/>
                  </a:lnTo>
                  <a:lnTo>
                    <a:pt x="22" y="10"/>
                  </a:lnTo>
                  <a:lnTo>
                    <a:pt x="22" y="10"/>
                  </a:lnTo>
                  <a:close/>
                </a:path>
              </a:pathLst>
            </a:custGeom>
            <a:solidFill>
              <a:srgbClr val="000000"/>
            </a:solidFill>
            <a:ln w="9525">
              <a:noFill/>
              <a:round/>
            </a:ln>
          </p:spPr>
          <p:txBody>
            <a:bodyPr/>
            <a:lstStyle/>
            <a:p>
              <a:endParaRPr lang="en-US"/>
            </a:p>
          </p:txBody>
        </p:sp>
        <p:sp>
          <p:nvSpPr>
            <p:cNvPr id="477377" name="Freeform 1217"/>
            <p:cNvSpPr/>
            <p:nvPr/>
          </p:nvSpPr>
          <p:spPr bwMode="auto">
            <a:xfrm>
              <a:off x="4013" y="3734"/>
              <a:ext cx="107" cy="69"/>
            </a:xfrm>
            <a:custGeom>
              <a:avLst/>
              <a:gdLst/>
              <a:ahLst/>
              <a:cxnLst>
                <a:cxn ang="0">
                  <a:pos x="73" y="0"/>
                </a:cxn>
                <a:cxn ang="0">
                  <a:pos x="214" y="43"/>
                </a:cxn>
                <a:cxn ang="0">
                  <a:pos x="202" y="139"/>
                </a:cxn>
                <a:cxn ang="0">
                  <a:pos x="127" y="81"/>
                </a:cxn>
                <a:cxn ang="0">
                  <a:pos x="0" y="65"/>
                </a:cxn>
                <a:cxn ang="0">
                  <a:pos x="73" y="0"/>
                </a:cxn>
                <a:cxn ang="0">
                  <a:pos x="73" y="0"/>
                </a:cxn>
              </a:cxnLst>
              <a:rect l="0" t="0" r="r" b="b"/>
              <a:pathLst>
                <a:path w="214" h="139">
                  <a:moveTo>
                    <a:pt x="73" y="0"/>
                  </a:moveTo>
                  <a:lnTo>
                    <a:pt x="214" y="43"/>
                  </a:lnTo>
                  <a:lnTo>
                    <a:pt x="202" y="139"/>
                  </a:lnTo>
                  <a:lnTo>
                    <a:pt x="127" y="81"/>
                  </a:lnTo>
                  <a:lnTo>
                    <a:pt x="0" y="65"/>
                  </a:lnTo>
                  <a:lnTo>
                    <a:pt x="73" y="0"/>
                  </a:lnTo>
                  <a:lnTo>
                    <a:pt x="73" y="0"/>
                  </a:lnTo>
                  <a:close/>
                </a:path>
              </a:pathLst>
            </a:custGeom>
            <a:solidFill>
              <a:srgbClr val="000000"/>
            </a:solidFill>
            <a:ln w="9525">
              <a:noFill/>
              <a:round/>
            </a:ln>
          </p:spPr>
          <p:txBody>
            <a:bodyPr/>
            <a:lstStyle/>
            <a:p>
              <a:endParaRPr lang="en-US"/>
            </a:p>
          </p:txBody>
        </p:sp>
        <p:sp>
          <p:nvSpPr>
            <p:cNvPr id="477378" name="Freeform 1218"/>
            <p:cNvSpPr/>
            <p:nvPr/>
          </p:nvSpPr>
          <p:spPr bwMode="auto">
            <a:xfrm>
              <a:off x="3836" y="3604"/>
              <a:ext cx="90" cy="101"/>
            </a:xfrm>
            <a:custGeom>
              <a:avLst/>
              <a:gdLst/>
              <a:ahLst/>
              <a:cxnLst>
                <a:cxn ang="0">
                  <a:pos x="74" y="0"/>
                </a:cxn>
                <a:cxn ang="0">
                  <a:pos x="179" y="123"/>
                </a:cxn>
                <a:cxn ang="0">
                  <a:pos x="128" y="201"/>
                </a:cxn>
                <a:cxn ang="0">
                  <a:pos x="82" y="114"/>
                </a:cxn>
                <a:cxn ang="0">
                  <a:pos x="0" y="60"/>
                </a:cxn>
                <a:cxn ang="0">
                  <a:pos x="74" y="0"/>
                </a:cxn>
                <a:cxn ang="0">
                  <a:pos x="74" y="0"/>
                </a:cxn>
              </a:cxnLst>
              <a:rect l="0" t="0" r="r" b="b"/>
              <a:pathLst>
                <a:path w="179" h="201">
                  <a:moveTo>
                    <a:pt x="74" y="0"/>
                  </a:moveTo>
                  <a:lnTo>
                    <a:pt x="179" y="123"/>
                  </a:lnTo>
                  <a:lnTo>
                    <a:pt x="128" y="201"/>
                  </a:lnTo>
                  <a:lnTo>
                    <a:pt x="82" y="114"/>
                  </a:lnTo>
                  <a:lnTo>
                    <a:pt x="0" y="60"/>
                  </a:lnTo>
                  <a:lnTo>
                    <a:pt x="74" y="0"/>
                  </a:lnTo>
                  <a:lnTo>
                    <a:pt x="74" y="0"/>
                  </a:lnTo>
                  <a:close/>
                </a:path>
              </a:pathLst>
            </a:custGeom>
            <a:solidFill>
              <a:srgbClr val="000000"/>
            </a:solidFill>
            <a:ln w="9525">
              <a:noFill/>
              <a:round/>
            </a:ln>
          </p:spPr>
          <p:txBody>
            <a:bodyPr/>
            <a:lstStyle/>
            <a:p>
              <a:endParaRPr lang="en-US"/>
            </a:p>
          </p:txBody>
        </p:sp>
        <p:sp>
          <p:nvSpPr>
            <p:cNvPr id="477379" name="Freeform 1219"/>
            <p:cNvSpPr/>
            <p:nvPr/>
          </p:nvSpPr>
          <p:spPr bwMode="auto">
            <a:xfrm>
              <a:off x="3732" y="3448"/>
              <a:ext cx="70" cy="69"/>
            </a:xfrm>
            <a:custGeom>
              <a:avLst/>
              <a:gdLst/>
              <a:ahLst/>
              <a:cxnLst>
                <a:cxn ang="0">
                  <a:pos x="52" y="139"/>
                </a:cxn>
                <a:cxn ang="0">
                  <a:pos x="140" y="89"/>
                </a:cxn>
                <a:cxn ang="0">
                  <a:pos x="107" y="0"/>
                </a:cxn>
                <a:cxn ang="0">
                  <a:pos x="0" y="9"/>
                </a:cxn>
                <a:cxn ang="0">
                  <a:pos x="60" y="64"/>
                </a:cxn>
                <a:cxn ang="0">
                  <a:pos x="52" y="139"/>
                </a:cxn>
                <a:cxn ang="0">
                  <a:pos x="52" y="139"/>
                </a:cxn>
              </a:cxnLst>
              <a:rect l="0" t="0" r="r" b="b"/>
              <a:pathLst>
                <a:path w="140" h="139">
                  <a:moveTo>
                    <a:pt x="52" y="139"/>
                  </a:moveTo>
                  <a:lnTo>
                    <a:pt x="140" y="89"/>
                  </a:lnTo>
                  <a:lnTo>
                    <a:pt x="107" y="0"/>
                  </a:lnTo>
                  <a:lnTo>
                    <a:pt x="0" y="9"/>
                  </a:lnTo>
                  <a:lnTo>
                    <a:pt x="60" y="64"/>
                  </a:lnTo>
                  <a:lnTo>
                    <a:pt x="52" y="139"/>
                  </a:lnTo>
                  <a:lnTo>
                    <a:pt x="52" y="139"/>
                  </a:lnTo>
                  <a:close/>
                </a:path>
              </a:pathLst>
            </a:custGeom>
            <a:solidFill>
              <a:srgbClr val="000000"/>
            </a:solidFill>
            <a:ln w="9525">
              <a:noFill/>
              <a:round/>
            </a:ln>
          </p:spPr>
          <p:txBody>
            <a:bodyPr/>
            <a:lstStyle/>
            <a:p>
              <a:endParaRPr lang="en-US"/>
            </a:p>
          </p:txBody>
        </p:sp>
        <p:sp>
          <p:nvSpPr>
            <p:cNvPr id="477380" name="Freeform 1220"/>
            <p:cNvSpPr/>
            <p:nvPr/>
          </p:nvSpPr>
          <p:spPr bwMode="auto">
            <a:xfrm>
              <a:off x="3731" y="3221"/>
              <a:ext cx="69" cy="102"/>
            </a:xfrm>
            <a:custGeom>
              <a:avLst/>
              <a:gdLst/>
              <a:ahLst/>
              <a:cxnLst>
                <a:cxn ang="0">
                  <a:pos x="0" y="203"/>
                </a:cxn>
                <a:cxn ang="0">
                  <a:pos x="116" y="174"/>
                </a:cxn>
                <a:cxn ang="0">
                  <a:pos x="137" y="67"/>
                </a:cxn>
                <a:cxn ang="0">
                  <a:pos x="31" y="0"/>
                </a:cxn>
                <a:cxn ang="0">
                  <a:pos x="57" y="112"/>
                </a:cxn>
                <a:cxn ang="0">
                  <a:pos x="0" y="203"/>
                </a:cxn>
                <a:cxn ang="0">
                  <a:pos x="0" y="203"/>
                </a:cxn>
              </a:cxnLst>
              <a:rect l="0" t="0" r="r" b="b"/>
              <a:pathLst>
                <a:path w="137" h="203">
                  <a:moveTo>
                    <a:pt x="0" y="203"/>
                  </a:moveTo>
                  <a:lnTo>
                    <a:pt x="116" y="174"/>
                  </a:lnTo>
                  <a:lnTo>
                    <a:pt x="137" y="67"/>
                  </a:lnTo>
                  <a:lnTo>
                    <a:pt x="31" y="0"/>
                  </a:lnTo>
                  <a:lnTo>
                    <a:pt x="57" y="112"/>
                  </a:lnTo>
                  <a:lnTo>
                    <a:pt x="0" y="203"/>
                  </a:lnTo>
                  <a:lnTo>
                    <a:pt x="0" y="203"/>
                  </a:lnTo>
                  <a:close/>
                </a:path>
              </a:pathLst>
            </a:custGeom>
            <a:solidFill>
              <a:srgbClr val="000000"/>
            </a:solidFill>
            <a:ln w="9525">
              <a:noFill/>
              <a:round/>
            </a:ln>
          </p:spPr>
          <p:txBody>
            <a:bodyPr/>
            <a:lstStyle/>
            <a:p>
              <a:endParaRPr lang="en-US"/>
            </a:p>
          </p:txBody>
        </p:sp>
        <p:sp>
          <p:nvSpPr>
            <p:cNvPr id="477381" name="Freeform 1221"/>
            <p:cNvSpPr/>
            <p:nvPr/>
          </p:nvSpPr>
          <p:spPr bwMode="auto">
            <a:xfrm>
              <a:off x="3810" y="3039"/>
              <a:ext cx="102" cy="83"/>
            </a:xfrm>
            <a:custGeom>
              <a:avLst/>
              <a:gdLst/>
              <a:ahLst/>
              <a:cxnLst>
                <a:cxn ang="0">
                  <a:pos x="0" y="151"/>
                </a:cxn>
                <a:cxn ang="0">
                  <a:pos x="124" y="167"/>
                </a:cxn>
                <a:cxn ang="0">
                  <a:pos x="203" y="73"/>
                </a:cxn>
                <a:cxn ang="0">
                  <a:pos x="149" y="0"/>
                </a:cxn>
                <a:cxn ang="0">
                  <a:pos x="106" y="102"/>
                </a:cxn>
                <a:cxn ang="0">
                  <a:pos x="0" y="151"/>
                </a:cxn>
                <a:cxn ang="0">
                  <a:pos x="0" y="151"/>
                </a:cxn>
              </a:cxnLst>
              <a:rect l="0" t="0" r="r" b="b"/>
              <a:pathLst>
                <a:path w="203" h="167">
                  <a:moveTo>
                    <a:pt x="0" y="151"/>
                  </a:moveTo>
                  <a:lnTo>
                    <a:pt x="124" y="167"/>
                  </a:lnTo>
                  <a:lnTo>
                    <a:pt x="203" y="73"/>
                  </a:lnTo>
                  <a:lnTo>
                    <a:pt x="149" y="0"/>
                  </a:lnTo>
                  <a:lnTo>
                    <a:pt x="106" y="102"/>
                  </a:lnTo>
                  <a:lnTo>
                    <a:pt x="0" y="151"/>
                  </a:lnTo>
                  <a:lnTo>
                    <a:pt x="0" y="151"/>
                  </a:lnTo>
                  <a:close/>
                </a:path>
              </a:pathLst>
            </a:custGeom>
            <a:solidFill>
              <a:srgbClr val="000000"/>
            </a:solidFill>
            <a:ln w="9525">
              <a:noFill/>
              <a:round/>
            </a:ln>
          </p:spPr>
          <p:txBody>
            <a:bodyPr/>
            <a:lstStyle/>
            <a:p>
              <a:endParaRPr lang="en-US"/>
            </a:p>
          </p:txBody>
        </p:sp>
        <p:sp>
          <p:nvSpPr>
            <p:cNvPr id="477382" name="Freeform 1222"/>
            <p:cNvSpPr/>
            <p:nvPr/>
          </p:nvSpPr>
          <p:spPr bwMode="auto">
            <a:xfrm>
              <a:off x="4002" y="2930"/>
              <a:ext cx="106" cy="58"/>
            </a:xfrm>
            <a:custGeom>
              <a:avLst/>
              <a:gdLst/>
              <a:ahLst/>
              <a:cxnLst>
                <a:cxn ang="0">
                  <a:pos x="0" y="56"/>
                </a:cxn>
                <a:cxn ang="0">
                  <a:pos x="79" y="116"/>
                </a:cxn>
                <a:cxn ang="0">
                  <a:pos x="211" y="62"/>
                </a:cxn>
                <a:cxn ang="0">
                  <a:pos x="195" y="0"/>
                </a:cxn>
                <a:cxn ang="0">
                  <a:pos x="145" y="58"/>
                </a:cxn>
                <a:cxn ang="0">
                  <a:pos x="0" y="56"/>
                </a:cxn>
                <a:cxn ang="0">
                  <a:pos x="0" y="56"/>
                </a:cxn>
              </a:cxnLst>
              <a:rect l="0" t="0" r="r" b="b"/>
              <a:pathLst>
                <a:path w="211" h="116">
                  <a:moveTo>
                    <a:pt x="0" y="56"/>
                  </a:moveTo>
                  <a:lnTo>
                    <a:pt x="79" y="116"/>
                  </a:lnTo>
                  <a:lnTo>
                    <a:pt x="211" y="62"/>
                  </a:lnTo>
                  <a:lnTo>
                    <a:pt x="195" y="0"/>
                  </a:lnTo>
                  <a:lnTo>
                    <a:pt x="145" y="58"/>
                  </a:lnTo>
                  <a:lnTo>
                    <a:pt x="0" y="56"/>
                  </a:lnTo>
                  <a:lnTo>
                    <a:pt x="0" y="56"/>
                  </a:lnTo>
                  <a:close/>
                </a:path>
              </a:pathLst>
            </a:custGeom>
            <a:solidFill>
              <a:srgbClr val="000000"/>
            </a:solidFill>
            <a:ln w="9525">
              <a:noFill/>
              <a:round/>
            </a:ln>
          </p:spPr>
          <p:txBody>
            <a:bodyPr/>
            <a:lstStyle/>
            <a:p>
              <a:endParaRPr lang="en-US"/>
            </a:p>
          </p:txBody>
        </p:sp>
        <p:sp>
          <p:nvSpPr>
            <p:cNvPr id="477383" name="Freeform 1223"/>
            <p:cNvSpPr/>
            <p:nvPr/>
          </p:nvSpPr>
          <p:spPr bwMode="auto">
            <a:xfrm>
              <a:off x="3804" y="2941"/>
              <a:ext cx="935" cy="811"/>
            </a:xfrm>
            <a:custGeom>
              <a:avLst/>
              <a:gdLst/>
              <a:ahLst/>
              <a:cxnLst>
                <a:cxn ang="0">
                  <a:pos x="321" y="1004"/>
                </a:cxn>
                <a:cxn ang="0">
                  <a:pos x="462" y="1205"/>
                </a:cxn>
                <a:cxn ang="0">
                  <a:pos x="708" y="1336"/>
                </a:cxn>
                <a:cxn ang="0">
                  <a:pos x="1000" y="1353"/>
                </a:cxn>
                <a:cxn ang="0">
                  <a:pos x="1200" y="1391"/>
                </a:cxn>
                <a:cxn ang="0">
                  <a:pos x="1443" y="1247"/>
                </a:cxn>
                <a:cxn ang="0">
                  <a:pos x="1607" y="980"/>
                </a:cxn>
                <a:cxn ang="0">
                  <a:pos x="1586" y="967"/>
                </a:cxn>
                <a:cxn ang="0">
                  <a:pos x="1417" y="1210"/>
                </a:cxn>
                <a:cxn ang="0">
                  <a:pos x="1190" y="1352"/>
                </a:cxn>
                <a:cxn ang="0">
                  <a:pos x="1277" y="1255"/>
                </a:cxn>
                <a:cxn ang="0">
                  <a:pos x="1482" y="1061"/>
                </a:cxn>
                <a:cxn ang="0">
                  <a:pos x="1568" y="814"/>
                </a:cxn>
                <a:cxn ang="0">
                  <a:pos x="1520" y="564"/>
                </a:cxn>
                <a:cxn ang="0">
                  <a:pos x="1347" y="367"/>
                </a:cxn>
                <a:cxn ang="0">
                  <a:pos x="1086" y="262"/>
                </a:cxn>
                <a:cxn ang="0">
                  <a:pos x="791" y="275"/>
                </a:cxn>
                <a:cxn ang="0">
                  <a:pos x="526" y="399"/>
                </a:cxn>
                <a:cxn ang="0">
                  <a:pos x="348" y="611"/>
                </a:cxn>
                <a:cxn ang="0">
                  <a:pos x="294" y="864"/>
                </a:cxn>
                <a:cxn ang="0">
                  <a:pos x="0" y="779"/>
                </a:cxn>
                <a:cxn ang="0">
                  <a:pos x="139" y="418"/>
                </a:cxn>
                <a:cxn ang="0">
                  <a:pos x="448" y="141"/>
                </a:cxn>
                <a:cxn ang="0">
                  <a:pos x="860" y="4"/>
                </a:cxn>
                <a:cxn ang="0">
                  <a:pos x="1287" y="39"/>
                </a:cxn>
                <a:cxn ang="0">
                  <a:pos x="1638" y="240"/>
                </a:cxn>
                <a:cxn ang="0">
                  <a:pos x="1842" y="561"/>
                </a:cxn>
                <a:cxn ang="0">
                  <a:pos x="1850" y="934"/>
                </a:cxn>
                <a:cxn ang="0">
                  <a:pos x="1665" y="1282"/>
                </a:cxn>
                <a:cxn ang="0">
                  <a:pos x="1324" y="1528"/>
                </a:cxn>
                <a:cxn ang="0">
                  <a:pos x="900" y="1623"/>
                </a:cxn>
                <a:cxn ang="0">
                  <a:pos x="484" y="1543"/>
                </a:cxn>
                <a:cxn ang="0">
                  <a:pos x="162" y="1309"/>
                </a:cxn>
                <a:cxn ang="0">
                  <a:pos x="196" y="1073"/>
                </a:cxn>
                <a:cxn ang="0">
                  <a:pos x="365" y="1251"/>
                </a:cxn>
                <a:cxn ang="0">
                  <a:pos x="612" y="1356"/>
                </a:cxn>
                <a:cxn ang="0">
                  <a:pos x="423" y="1219"/>
                </a:cxn>
                <a:cxn ang="0">
                  <a:pos x="268" y="1033"/>
                </a:cxn>
              </a:cxnLst>
              <a:rect l="0" t="0" r="r" b="b"/>
              <a:pathLst>
                <a:path w="1871" h="1623">
                  <a:moveTo>
                    <a:pt x="268" y="1033"/>
                  </a:moveTo>
                  <a:lnTo>
                    <a:pt x="321" y="1004"/>
                  </a:lnTo>
                  <a:lnTo>
                    <a:pt x="375" y="1107"/>
                  </a:lnTo>
                  <a:lnTo>
                    <a:pt x="462" y="1205"/>
                  </a:lnTo>
                  <a:lnTo>
                    <a:pt x="576" y="1283"/>
                  </a:lnTo>
                  <a:lnTo>
                    <a:pt x="708" y="1336"/>
                  </a:lnTo>
                  <a:lnTo>
                    <a:pt x="852" y="1360"/>
                  </a:lnTo>
                  <a:lnTo>
                    <a:pt x="1000" y="1353"/>
                  </a:lnTo>
                  <a:lnTo>
                    <a:pt x="1145" y="1312"/>
                  </a:lnTo>
                  <a:lnTo>
                    <a:pt x="1200" y="1391"/>
                  </a:lnTo>
                  <a:lnTo>
                    <a:pt x="1322" y="1334"/>
                  </a:lnTo>
                  <a:lnTo>
                    <a:pt x="1443" y="1247"/>
                  </a:lnTo>
                  <a:lnTo>
                    <a:pt x="1544" y="1119"/>
                  </a:lnTo>
                  <a:lnTo>
                    <a:pt x="1607" y="980"/>
                  </a:lnTo>
                  <a:lnTo>
                    <a:pt x="1609" y="888"/>
                  </a:lnTo>
                  <a:lnTo>
                    <a:pt x="1586" y="967"/>
                  </a:lnTo>
                  <a:lnTo>
                    <a:pt x="1504" y="1105"/>
                  </a:lnTo>
                  <a:lnTo>
                    <a:pt x="1417" y="1210"/>
                  </a:lnTo>
                  <a:lnTo>
                    <a:pt x="1308" y="1297"/>
                  </a:lnTo>
                  <a:lnTo>
                    <a:pt x="1190" y="1352"/>
                  </a:lnTo>
                  <a:lnTo>
                    <a:pt x="1171" y="1302"/>
                  </a:lnTo>
                  <a:lnTo>
                    <a:pt x="1277" y="1255"/>
                  </a:lnTo>
                  <a:lnTo>
                    <a:pt x="1393" y="1169"/>
                  </a:lnTo>
                  <a:lnTo>
                    <a:pt x="1482" y="1061"/>
                  </a:lnTo>
                  <a:lnTo>
                    <a:pt x="1543" y="941"/>
                  </a:lnTo>
                  <a:lnTo>
                    <a:pt x="1568" y="814"/>
                  </a:lnTo>
                  <a:lnTo>
                    <a:pt x="1561" y="686"/>
                  </a:lnTo>
                  <a:lnTo>
                    <a:pt x="1520" y="564"/>
                  </a:lnTo>
                  <a:lnTo>
                    <a:pt x="1448" y="456"/>
                  </a:lnTo>
                  <a:lnTo>
                    <a:pt x="1347" y="367"/>
                  </a:lnTo>
                  <a:lnTo>
                    <a:pt x="1223" y="301"/>
                  </a:lnTo>
                  <a:lnTo>
                    <a:pt x="1086" y="262"/>
                  </a:lnTo>
                  <a:lnTo>
                    <a:pt x="939" y="254"/>
                  </a:lnTo>
                  <a:lnTo>
                    <a:pt x="791" y="275"/>
                  </a:lnTo>
                  <a:lnTo>
                    <a:pt x="651" y="324"/>
                  </a:lnTo>
                  <a:lnTo>
                    <a:pt x="526" y="399"/>
                  </a:lnTo>
                  <a:lnTo>
                    <a:pt x="423" y="498"/>
                  </a:lnTo>
                  <a:lnTo>
                    <a:pt x="348" y="611"/>
                  </a:lnTo>
                  <a:lnTo>
                    <a:pt x="303" y="736"/>
                  </a:lnTo>
                  <a:lnTo>
                    <a:pt x="294" y="864"/>
                  </a:lnTo>
                  <a:lnTo>
                    <a:pt x="4" y="944"/>
                  </a:lnTo>
                  <a:lnTo>
                    <a:pt x="0" y="779"/>
                  </a:lnTo>
                  <a:lnTo>
                    <a:pt x="46" y="593"/>
                  </a:lnTo>
                  <a:lnTo>
                    <a:pt x="139" y="418"/>
                  </a:lnTo>
                  <a:lnTo>
                    <a:pt x="277" y="263"/>
                  </a:lnTo>
                  <a:lnTo>
                    <a:pt x="448" y="141"/>
                  </a:lnTo>
                  <a:lnTo>
                    <a:pt x="646" y="52"/>
                  </a:lnTo>
                  <a:lnTo>
                    <a:pt x="860" y="4"/>
                  </a:lnTo>
                  <a:lnTo>
                    <a:pt x="1077" y="0"/>
                  </a:lnTo>
                  <a:lnTo>
                    <a:pt x="1287" y="39"/>
                  </a:lnTo>
                  <a:lnTo>
                    <a:pt x="1478" y="122"/>
                  </a:lnTo>
                  <a:lnTo>
                    <a:pt x="1638" y="240"/>
                  </a:lnTo>
                  <a:lnTo>
                    <a:pt x="1763" y="388"/>
                  </a:lnTo>
                  <a:lnTo>
                    <a:pt x="1842" y="561"/>
                  </a:lnTo>
                  <a:lnTo>
                    <a:pt x="1871" y="746"/>
                  </a:lnTo>
                  <a:lnTo>
                    <a:pt x="1850" y="934"/>
                  </a:lnTo>
                  <a:lnTo>
                    <a:pt x="1781" y="1116"/>
                  </a:lnTo>
                  <a:lnTo>
                    <a:pt x="1665" y="1282"/>
                  </a:lnTo>
                  <a:lnTo>
                    <a:pt x="1510" y="1423"/>
                  </a:lnTo>
                  <a:lnTo>
                    <a:pt x="1324" y="1528"/>
                  </a:lnTo>
                  <a:lnTo>
                    <a:pt x="1117" y="1599"/>
                  </a:lnTo>
                  <a:lnTo>
                    <a:pt x="900" y="1623"/>
                  </a:lnTo>
                  <a:lnTo>
                    <a:pt x="685" y="1605"/>
                  </a:lnTo>
                  <a:lnTo>
                    <a:pt x="484" y="1543"/>
                  </a:lnTo>
                  <a:lnTo>
                    <a:pt x="305" y="1444"/>
                  </a:lnTo>
                  <a:lnTo>
                    <a:pt x="162" y="1309"/>
                  </a:lnTo>
                  <a:lnTo>
                    <a:pt x="61" y="1147"/>
                  </a:lnTo>
                  <a:lnTo>
                    <a:pt x="196" y="1073"/>
                  </a:lnTo>
                  <a:lnTo>
                    <a:pt x="273" y="1154"/>
                  </a:lnTo>
                  <a:lnTo>
                    <a:pt x="365" y="1251"/>
                  </a:lnTo>
                  <a:lnTo>
                    <a:pt x="484" y="1314"/>
                  </a:lnTo>
                  <a:lnTo>
                    <a:pt x="612" y="1356"/>
                  </a:lnTo>
                  <a:lnTo>
                    <a:pt x="508" y="1286"/>
                  </a:lnTo>
                  <a:lnTo>
                    <a:pt x="423" y="1219"/>
                  </a:lnTo>
                  <a:lnTo>
                    <a:pt x="329" y="1116"/>
                  </a:lnTo>
                  <a:lnTo>
                    <a:pt x="268" y="1033"/>
                  </a:lnTo>
                  <a:lnTo>
                    <a:pt x="268" y="1033"/>
                  </a:lnTo>
                  <a:close/>
                </a:path>
              </a:pathLst>
            </a:custGeom>
            <a:solidFill>
              <a:srgbClr val="000000"/>
            </a:solidFill>
            <a:ln w="9525">
              <a:noFill/>
              <a:round/>
            </a:ln>
          </p:spPr>
          <p:txBody>
            <a:bodyPr/>
            <a:lstStyle/>
            <a:p>
              <a:endParaRPr lang="en-US"/>
            </a:p>
          </p:txBody>
        </p:sp>
        <p:sp>
          <p:nvSpPr>
            <p:cNvPr id="477384" name="Freeform 1224"/>
            <p:cNvSpPr/>
            <p:nvPr/>
          </p:nvSpPr>
          <p:spPr bwMode="auto">
            <a:xfrm>
              <a:off x="3928" y="2416"/>
              <a:ext cx="694" cy="531"/>
            </a:xfrm>
            <a:custGeom>
              <a:avLst/>
              <a:gdLst/>
              <a:ahLst/>
              <a:cxnLst>
                <a:cxn ang="0">
                  <a:pos x="0" y="0"/>
                </a:cxn>
                <a:cxn ang="0">
                  <a:pos x="0" y="1062"/>
                </a:cxn>
                <a:cxn ang="0">
                  <a:pos x="165" y="972"/>
                </a:cxn>
                <a:cxn ang="0">
                  <a:pos x="76" y="648"/>
                </a:cxn>
                <a:cxn ang="0">
                  <a:pos x="375" y="911"/>
                </a:cxn>
                <a:cxn ang="0">
                  <a:pos x="113" y="432"/>
                </a:cxn>
                <a:cxn ang="0">
                  <a:pos x="645" y="860"/>
                </a:cxn>
                <a:cxn ang="0">
                  <a:pos x="210" y="198"/>
                </a:cxn>
                <a:cxn ang="0">
                  <a:pos x="847" y="791"/>
                </a:cxn>
                <a:cxn ang="0">
                  <a:pos x="436" y="131"/>
                </a:cxn>
                <a:cxn ang="0">
                  <a:pos x="968" y="663"/>
                </a:cxn>
                <a:cxn ang="0">
                  <a:pos x="705" y="108"/>
                </a:cxn>
                <a:cxn ang="0">
                  <a:pos x="1065" y="560"/>
                </a:cxn>
                <a:cxn ang="0">
                  <a:pos x="938" y="116"/>
                </a:cxn>
                <a:cxn ang="0">
                  <a:pos x="1140" y="303"/>
                </a:cxn>
                <a:cxn ang="0">
                  <a:pos x="1231" y="138"/>
                </a:cxn>
                <a:cxn ang="0">
                  <a:pos x="1349" y="169"/>
                </a:cxn>
                <a:cxn ang="0">
                  <a:pos x="1387" y="0"/>
                </a:cxn>
                <a:cxn ang="0">
                  <a:pos x="0" y="0"/>
                </a:cxn>
                <a:cxn ang="0">
                  <a:pos x="0" y="0"/>
                </a:cxn>
              </a:cxnLst>
              <a:rect l="0" t="0" r="r" b="b"/>
              <a:pathLst>
                <a:path w="1387" h="1062">
                  <a:moveTo>
                    <a:pt x="0" y="0"/>
                  </a:moveTo>
                  <a:lnTo>
                    <a:pt x="0" y="1062"/>
                  </a:lnTo>
                  <a:lnTo>
                    <a:pt x="165" y="972"/>
                  </a:lnTo>
                  <a:lnTo>
                    <a:pt x="76" y="648"/>
                  </a:lnTo>
                  <a:lnTo>
                    <a:pt x="375" y="911"/>
                  </a:lnTo>
                  <a:lnTo>
                    <a:pt x="113" y="432"/>
                  </a:lnTo>
                  <a:lnTo>
                    <a:pt x="645" y="860"/>
                  </a:lnTo>
                  <a:lnTo>
                    <a:pt x="210" y="198"/>
                  </a:lnTo>
                  <a:lnTo>
                    <a:pt x="847" y="791"/>
                  </a:lnTo>
                  <a:lnTo>
                    <a:pt x="436" y="131"/>
                  </a:lnTo>
                  <a:lnTo>
                    <a:pt x="968" y="663"/>
                  </a:lnTo>
                  <a:lnTo>
                    <a:pt x="705" y="108"/>
                  </a:lnTo>
                  <a:lnTo>
                    <a:pt x="1065" y="560"/>
                  </a:lnTo>
                  <a:lnTo>
                    <a:pt x="938" y="116"/>
                  </a:lnTo>
                  <a:lnTo>
                    <a:pt x="1140" y="303"/>
                  </a:lnTo>
                  <a:lnTo>
                    <a:pt x="1231" y="138"/>
                  </a:lnTo>
                  <a:lnTo>
                    <a:pt x="1349" y="169"/>
                  </a:lnTo>
                  <a:lnTo>
                    <a:pt x="1387" y="0"/>
                  </a:lnTo>
                  <a:lnTo>
                    <a:pt x="0" y="0"/>
                  </a:lnTo>
                  <a:lnTo>
                    <a:pt x="0" y="0"/>
                  </a:lnTo>
                  <a:close/>
                </a:path>
              </a:pathLst>
            </a:custGeom>
            <a:solidFill>
              <a:srgbClr val="000000"/>
            </a:solidFill>
            <a:ln w="9525">
              <a:noFill/>
              <a:round/>
            </a:ln>
          </p:spPr>
          <p:txBody>
            <a:bodyPr/>
            <a:lstStyle/>
            <a:p>
              <a:endParaRPr lang="en-US"/>
            </a:p>
          </p:txBody>
        </p:sp>
        <p:sp>
          <p:nvSpPr>
            <p:cNvPr id="477385" name="Freeform 1225"/>
            <p:cNvSpPr/>
            <p:nvPr/>
          </p:nvSpPr>
          <p:spPr bwMode="auto">
            <a:xfrm>
              <a:off x="4738" y="3011"/>
              <a:ext cx="615" cy="623"/>
            </a:xfrm>
            <a:custGeom>
              <a:avLst/>
              <a:gdLst/>
              <a:ahLst/>
              <a:cxnLst>
                <a:cxn ang="0">
                  <a:pos x="0" y="1248"/>
                </a:cxn>
                <a:cxn ang="0">
                  <a:pos x="136" y="1043"/>
                </a:cxn>
                <a:cxn ang="0">
                  <a:pos x="330" y="1179"/>
                </a:cxn>
                <a:cxn ang="0">
                  <a:pos x="187" y="900"/>
                </a:cxn>
                <a:cxn ang="0">
                  <a:pos x="660" y="1164"/>
                </a:cxn>
                <a:cxn ang="0">
                  <a:pos x="217" y="616"/>
                </a:cxn>
                <a:cxn ang="0">
                  <a:pos x="944" y="1104"/>
                </a:cxn>
                <a:cxn ang="0">
                  <a:pos x="323" y="383"/>
                </a:cxn>
                <a:cxn ang="0">
                  <a:pos x="1065" y="908"/>
                </a:cxn>
                <a:cxn ang="0">
                  <a:pos x="645" y="322"/>
                </a:cxn>
                <a:cxn ang="0">
                  <a:pos x="1116" y="623"/>
                </a:cxn>
                <a:cxn ang="0">
                  <a:pos x="862" y="248"/>
                </a:cxn>
                <a:cxn ang="0">
                  <a:pos x="1095" y="337"/>
                </a:cxn>
                <a:cxn ang="0">
                  <a:pos x="1034" y="187"/>
                </a:cxn>
                <a:cxn ang="0">
                  <a:pos x="1228" y="0"/>
                </a:cxn>
                <a:cxn ang="0">
                  <a:pos x="1228" y="1248"/>
                </a:cxn>
                <a:cxn ang="0">
                  <a:pos x="0" y="1248"/>
                </a:cxn>
                <a:cxn ang="0">
                  <a:pos x="0" y="1248"/>
                </a:cxn>
              </a:cxnLst>
              <a:rect l="0" t="0" r="r" b="b"/>
              <a:pathLst>
                <a:path w="1228" h="1248">
                  <a:moveTo>
                    <a:pt x="0" y="1248"/>
                  </a:moveTo>
                  <a:lnTo>
                    <a:pt x="136" y="1043"/>
                  </a:lnTo>
                  <a:lnTo>
                    <a:pt x="330" y="1179"/>
                  </a:lnTo>
                  <a:lnTo>
                    <a:pt x="187" y="900"/>
                  </a:lnTo>
                  <a:lnTo>
                    <a:pt x="660" y="1164"/>
                  </a:lnTo>
                  <a:lnTo>
                    <a:pt x="217" y="616"/>
                  </a:lnTo>
                  <a:lnTo>
                    <a:pt x="944" y="1104"/>
                  </a:lnTo>
                  <a:lnTo>
                    <a:pt x="323" y="383"/>
                  </a:lnTo>
                  <a:lnTo>
                    <a:pt x="1065" y="908"/>
                  </a:lnTo>
                  <a:lnTo>
                    <a:pt x="645" y="322"/>
                  </a:lnTo>
                  <a:lnTo>
                    <a:pt x="1116" y="623"/>
                  </a:lnTo>
                  <a:lnTo>
                    <a:pt x="862" y="248"/>
                  </a:lnTo>
                  <a:lnTo>
                    <a:pt x="1095" y="337"/>
                  </a:lnTo>
                  <a:lnTo>
                    <a:pt x="1034" y="187"/>
                  </a:lnTo>
                  <a:lnTo>
                    <a:pt x="1228" y="0"/>
                  </a:lnTo>
                  <a:lnTo>
                    <a:pt x="1228" y="1248"/>
                  </a:lnTo>
                  <a:lnTo>
                    <a:pt x="0" y="1248"/>
                  </a:lnTo>
                  <a:lnTo>
                    <a:pt x="0" y="1248"/>
                  </a:lnTo>
                  <a:close/>
                </a:path>
              </a:pathLst>
            </a:custGeom>
            <a:solidFill>
              <a:srgbClr val="000000"/>
            </a:solidFill>
            <a:ln w="9525">
              <a:noFill/>
              <a:round/>
            </a:ln>
          </p:spPr>
          <p:txBody>
            <a:bodyPr/>
            <a:lstStyle/>
            <a:p>
              <a:endParaRPr lang="en-US"/>
            </a:p>
          </p:txBody>
        </p:sp>
        <p:sp>
          <p:nvSpPr>
            <p:cNvPr id="477386" name="Freeform 1226"/>
            <p:cNvSpPr/>
            <p:nvPr/>
          </p:nvSpPr>
          <p:spPr bwMode="auto">
            <a:xfrm>
              <a:off x="4156" y="3247"/>
              <a:ext cx="195" cy="169"/>
            </a:xfrm>
            <a:custGeom>
              <a:avLst/>
              <a:gdLst/>
              <a:ahLst/>
              <a:cxnLst>
                <a:cxn ang="0">
                  <a:pos x="0" y="179"/>
                </a:cxn>
                <a:cxn ang="0">
                  <a:pos x="1" y="198"/>
                </a:cxn>
                <a:cxn ang="0">
                  <a:pos x="8" y="229"/>
                </a:cxn>
                <a:cxn ang="0">
                  <a:pos x="28" y="264"/>
                </a:cxn>
                <a:cxn ang="0">
                  <a:pos x="55" y="294"/>
                </a:cxn>
                <a:cxn ang="0">
                  <a:pos x="91" y="317"/>
                </a:cxn>
                <a:cxn ang="0">
                  <a:pos x="132" y="332"/>
                </a:cxn>
                <a:cxn ang="0">
                  <a:pos x="176" y="337"/>
                </a:cxn>
                <a:cxn ang="0">
                  <a:pos x="221" y="336"/>
                </a:cxn>
                <a:cxn ang="0">
                  <a:pos x="265" y="322"/>
                </a:cxn>
                <a:cxn ang="0">
                  <a:pos x="304" y="303"/>
                </a:cxn>
                <a:cxn ang="0">
                  <a:pos x="339" y="275"/>
                </a:cxn>
                <a:cxn ang="0">
                  <a:pos x="366" y="243"/>
                </a:cxn>
                <a:cxn ang="0">
                  <a:pos x="384" y="205"/>
                </a:cxn>
                <a:cxn ang="0">
                  <a:pos x="390" y="166"/>
                </a:cxn>
                <a:cxn ang="0">
                  <a:pos x="386" y="127"/>
                </a:cxn>
                <a:cxn ang="0">
                  <a:pos x="373" y="90"/>
                </a:cxn>
                <a:cxn ang="0">
                  <a:pos x="349" y="58"/>
                </a:cxn>
                <a:cxn ang="0">
                  <a:pos x="318" y="31"/>
                </a:cxn>
                <a:cxn ang="0">
                  <a:pos x="279" y="12"/>
                </a:cxn>
                <a:cxn ang="0">
                  <a:pos x="236" y="2"/>
                </a:cxn>
                <a:cxn ang="0">
                  <a:pos x="191" y="0"/>
                </a:cxn>
                <a:cxn ang="0">
                  <a:pos x="147" y="7"/>
                </a:cxn>
                <a:cxn ang="0">
                  <a:pos x="104" y="23"/>
                </a:cxn>
                <a:cxn ang="0">
                  <a:pos x="66" y="47"/>
                </a:cxn>
                <a:cxn ang="0">
                  <a:pos x="36" y="78"/>
                </a:cxn>
                <a:cxn ang="0">
                  <a:pos x="15" y="113"/>
                </a:cxn>
                <a:cxn ang="0">
                  <a:pos x="0" y="163"/>
                </a:cxn>
                <a:cxn ang="0">
                  <a:pos x="52" y="156"/>
                </a:cxn>
                <a:cxn ang="0">
                  <a:pos x="63" y="116"/>
                </a:cxn>
                <a:cxn ang="0">
                  <a:pos x="89" y="85"/>
                </a:cxn>
                <a:cxn ang="0">
                  <a:pos x="124" y="63"/>
                </a:cxn>
                <a:cxn ang="0">
                  <a:pos x="179" y="45"/>
                </a:cxn>
                <a:cxn ang="0">
                  <a:pos x="237" y="43"/>
                </a:cxn>
                <a:cxn ang="0">
                  <a:pos x="287" y="61"/>
                </a:cxn>
                <a:cxn ang="0">
                  <a:pos x="312" y="84"/>
                </a:cxn>
                <a:cxn ang="0">
                  <a:pos x="342" y="140"/>
                </a:cxn>
                <a:cxn ang="0">
                  <a:pos x="349" y="170"/>
                </a:cxn>
                <a:cxn ang="0">
                  <a:pos x="306" y="128"/>
                </a:cxn>
                <a:cxn ang="0">
                  <a:pos x="260" y="107"/>
                </a:cxn>
                <a:cxn ang="0">
                  <a:pos x="205" y="100"/>
                </a:cxn>
                <a:cxn ang="0">
                  <a:pos x="156" y="108"/>
                </a:cxn>
                <a:cxn ang="0">
                  <a:pos x="109" y="130"/>
                </a:cxn>
                <a:cxn ang="0">
                  <a:pos x="75" y="147"/>
                </a:cxn>
                <a:cxn ang="0">
                  <a:pos x="51" y="170"/>
                </a:cxn>
                <a:cxn ang="0">
                  <a:pos x="0" y="179"/>
                </a:cxn>
                <a:cxn ang="0">
                  <a:pos x="0" y="179"/>
                </a:cxn>
              </a:cxnLst>
              <a:rect l="0" t="0" r="r" b="b"/>
              <a:pathLst>
                <a:path w="390" h="337">
                  <a:moveTo>
                    <a:pt x="0" y="179"/>
                  </a:moveTo>
                  <a:lnTo>
                    <a:pt x="1" y="198"/>
                  </a:lnTo>
                  <a:lnTo>
                    <a:pt x="8" y="229"/>
                  </a:lnTo>
                  <a:lnTo>
                    <a:pt x="28" y="264"/>
                  </a:lnTo>
                  <a:lnTo>
                    <a:pt x="55" y="294"/>
                  </a:lnTo>
                  <a:lnTo>
                    <a:pt x="91" y="317"/>
                  </a:lnTo>
                  <a:lnTo>
                    <a:pt x="132" y="332"/>
                  </a:lnTo>
                  <a:lnTo>
                    <a:pt x="176" y="337"/>
                  </a:lnTo>
                  <a:lnTo>
                    <a:pt x="221" y="336"/>
                  </a:lnTo>
                  <a:lnTo>
                    <a:pt x="265" y="322"/>
                  </a:lnTo>
                  <a:lnTo>
                    <a:pt x="304" y="303"/>
                  </a:lnTo>
                  <a:lnTo>
                    <a:pt x="339" y="275"/>
                  </a:lnTo>
                  <a:lnTo>
                    <a:pt x="366" y="243"/>
                  </a:lnTo>
                  <a:lnTo>
                    <a:pt x="384" y="205"/>
                  </a:lnTo>
                  <a:lnTo>
                    <a:pt x="390" y="166"/>
                  </a:lnTo>
                  <a:lnTo>
                    <a:pt x="386" y="127"/>
                  </a:lnTo>
                  <a:lnTo>
                    <a:pt x="373" y="90"/>
                  </a:lnTo>
                  <a:lnTo>
                    <a:pt x="349" y="58"/>
                  </a:lnTo>
                  <a:lnTo>
                    <a:pt x="318" y="31"/>
                  </a:lnTo>
                  <a:lnTo>
                    <a:pt x="279" y="12"/>
                  </a:lnTo>
                  <a:lnTo>
                    <a:pt x="236" y="2"/>
                  </a:lnTo>
                  <a:lnTo>
                    <a:pt x="191" y="0"/>
                  </a:lnTo>
                  <a:lnTo>
                    <a:pt x="147" y="7"/>
                  </a:lnTo>
                  <a:lnTo>
                    <a:pt x="104" y="23"/>
                  </a:lnTo>
                  <a:lnTo>
                    <a:pt x="66" y="47"/>
                  </a:lnTo>
                  <a:lnTo>
                    <a:pt x="36" y="78"/>
                  </a:lnTo>
                  <a:lnTo>
                    <a:pt x="15" y="113"/>
                  </a:lnTo>
                  <a:lnTo>
                    <a:pt x="0" y="163"/>
                  </a:lnTo>
                  <a:lnTo>
                    <a:pt x="52" y="156"/>
                  </a:lnTo>
                  <a:lnTo>
                    <a:pt x="63" y="116"/>
                  </a:lnTo>
                  <a:lnTo>
                    <a:pt x="89" y="85"/>
                  </a:lnTo>
                  <a:lnTo>
                    <a:pt x="124" y="63"/>
                  </a:lnTo>
                  <a:lnTo>
                    <a:pt x="179" y="45"/>
                  </a:lnTo>
                  <a:lnTo>
                    <a:pt x="237" y="43"/>
                  </a:lnTo>
                  <a:lnTo>
                    <a:pt x="287" y="61"/>
                  </a:lnTo>
                  <a:lnTo>
                    <a:pt x="312" y="84"/>
                  </a:lnTo>
                  <a:lnTo>
                    <a:pt x="342" y="140"/>
                  </a:lnTo>
                  <a:lnTo>
                    <a:pt x="349" y="170"/>
                  </a:lnTo>
                  <a:lnTo>
                    <a:pt x="306" y="128"/>
                  </a:lnTo>
                  <a:lnTo>
                    <a:pt x="260" y="107"/>
                  </a:lnTo>
                  <a:lnTo>
                    <a:pt x="205" y="100"/>
                  </a:lnTo>
                  <a:lnTo>
                    <a:pt x="156" y="108"/>
                  </a:lnTo>
                  <a:lnTo>
                    <a:pt x="109" y="130"/>
                  </a:lnTo>
                  <a:lnTo>
                    <a:pt x="75" y="147"/>
                  </a:lnTo>
                  <a:lnTo>
                    <a:pt x="51" y="170"/>
                  </a:lnTo>
                  <a:lnTo>
                    <a:pt x="0" y="179"/>
                  </a:lnTo>
                  <a:lnTo>
                    <a:pt x="0" y="179"/>
                  </a:lnTo>
                  <a:close/>
                </a:path>
              </a:pathLst>
            </a:custGeom>
            <a:solidFill>
              <a:srgbClr val="000000"/>
            </a:solidFill>
            <a:ln w="9525">
              <a:noFill/>
              <a:round/>
            </a:ln>
          </p:spPr>
          <p:txBody>
            <a:bodyPr/>
            <a:lstStyle/>
            <a:p>
              <a:endParaRPr lang="en-US"/>
            </a:p>
          </p:txBody>
        </p:sp>
      </p:gr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9244" name="Rectangle 12"/>
          <p:cNvSpPr>
            <a:spLocks noGrp="1" noChangeArrowheads="1"/>
          </p:cNvSpPr>
          <p:nvPr>
            <p:ph idx="1"/>
          </p:nvPr>
        </p:nvSpPr>
        <p:spPr>
          <a:noFill/>
        </p:spPr>
        <p:txBody>
          <a:bodyPr/>
          <a:lstStyle/>
          <a:p>
            <a:r>
              <a:rPr lang="en-US" altLang="zh-CN" dirty="0">
                <a:solidFill>
                  <a:schemeClr val="folHlink"/>
                </a:solidFill>
                <a:ea typeface="宋体" panose="02010600030101010101" pitchFamily="2" charset="-122"/>
              </a:rPr>
              <a:t>Supplement the Use-Case Descriptions</a:t>
            </a:r>
            <a:endParaRPr lang="en-US" altLang="zh-CN" dirty="0">
              <a:solidFill>
                <a:schemeClr val="folHlink"/>
              </a:solidFill>
              <a:ea typeface="宋体" panose="02010600030101010101" pitchFamily="2" charset="-122"/>
            </a:endParaRPr>
          </a:p>
          <a:p>
            <a:r>
              <a:rPr lang="en-US" altLang="zh-CN" dirty="0">
                <a:solidFill>
                  <a:schemeClr val="folHlink"/>
                </a:solidFill>
                <a:ea typeface="宋体" panose="02010600030101010101" pitchFamily="2" charset="-122"/>
              </a:rPr>
              <a:t>For each Use-Case Realization </a:t>
            </a:r>
            <a:endParaRPr lang="en-US" altLang="zh-CN" dirty="0">
              <a:solidFill>
                <a:schemeClr val="folHlink"/>
              </a:solidFill>
              <a:ea typeface="宋体" panose="02010600030101010101" pitchFamily="2" charset="-122"/>
            </a:endParaRPr>
          </a:p>
          <a:p>
            <a:pPr lvl="1"/>
            <a:r>
              <a:rPr lang="en-US" altLang="zh-CN" dirty="0">
                <a:solidFill>
                  <a:schemeClr val="folHlink"/>
                </a:solidFill>
                <a:ea typeface="宋体" panose="02010600030101010101" pitchFamily="2" charset="-122"/>
              </a:rPr>
              <a:t>Find Classes from Use-Case Behavior </a:t>
            </a:r>
            <a:endParaRPr lang="en-US" altLang="zh-CN" dirty="0">
              <a:solidFill>
                <a:schemeClr val="folHlink"/>
              </a:solidFill>
              <a:ea typeface="宋体" panose="02010600030101010101" pitchFamily="2" charset="-122"/>
            </a:endParaRPr>
          </a:p>
          <a:p>
            <a:pPr lvl="1"/>
            <a:r>
              <a:rPr lang="en-US" altLang="zh-CN" dirty="0">
                <a:solidFill>
                  <a:schemeClr val="folHlink"/>
                </a:solidFill>
                <a:ea typeface="宋体" panose="02010600030101010101" pitchFamily="2" charset="-122"/>
              </a:rPr>
              <a:t>Distribute Use-Case Behavior to Classes </a:t>
            </a:r>
            <a:endParaRPr lang="en-US" altLang="zh-CN" dirty="0">
              <a:solidFill>
                <a:schemeClr val="folHlink"/>
              </a:solidFill>
              <a:ea typeface="宋体" panose="02010600030101010101" pitchFamily="2" charset="-122"/>
            </a:endParaRPr>
          </a:p>
          <a:p>
            <a:r>
              <a:rPr lang="en-US" altLang="zh-CN" dirty="0">
                <a:solidFill>
                  <a:schemeClr val="folHlink"/>
                </a:solidFill>
                <a:ea typeface="宋体" panose="02010600030101010101" pitchFamily="2" charset="-122"/>
              </a:rPr>
              <a:t>For each resulting analysis class </a:t>
            </a:r>
            <a:endParaRPr lang="en-US" altLang="zh-CN" dirty="0">
              <a:solidFill>
                <a:schemeClr val="folHlink"/>
              </a:solidFill>
              <a:ea typeface="宋体" panose="02010600030101010101" pitchFamily="2" charset="-122"/>
            </a:endParaRPr>
          </a:p>
          <a:p>
            <a:pPr lvl="1"/>
            <a:r>
              <a:rPr lang="en-US" altLang="zh-CN" dirty="0">
                <a:solidFill>
                  <a:schemeClr val="folHlink"/>
                </a:solidFill>
                <a:ea typeface="宋体" panose="02010600030101010101" pitchFamily="2" charset="-122"/>
              </a:rPr>
              <a:t>Describe Responsibilities </a:t>
            </a:r>
            <a:endParaRPr lang="en-US" altLang="zh-CN" dirty="0">
              <a:solidFill>
                <a:schemeClr val="folHlink"/>
              </a:solidFill>
              <a:ea typeface="宋体" panose="02010600030101010101" pitchFamily="2" charset="-122"/>
            </a:endParaRPr>
          </a:p>
          <a:p>
            <a:pPr lvl="1"/>
            <a:r>
              <a:rPr lang="en-US" altLang="zh-CN" dirty="0">
                <a:solidFill>
                  <a:schemeClr val="folHlink"/>
                </a:solidFill>
                <a:ea typeface="宋体" panose="02010600030101010101" pitchFamily="2" charset="-122"/>
              </a:rPr>
              <a:t>Describe Attributes and Associations </a:t>
            </a:r>
            <a:endParaRPr lang="en-US" altLang="zh-CN" dirty="0">
              <a:solidFill>
                <a:schemeClr val="folHlink"/>
              </a:solidFill>
              <a:ea typeface="宋体" panose="02010600030101010101" pitchFamily="2" charset="-122"/>
            </a:endParaRPr>
          </a:p>
          <a:p>
            <a:pPr lvl="1"/>
            <a:r>
              <a:rPr lang="en-US" altLang="zh-CN" dirty="0">
                <a:solidFill>
                  <a:schemeClr val="folHlink"/>
                </a:solidFill>
                <a:ea typeface="宋体" panose="02010600030101010101" pitchFamily="2" charset="-122"/>
              </a:rPr>
              <a:t>Qualify Analysis Mechanisms</a:t>
            </a:r>
            <a:r>
              <a:rPr lang="en-US" altLang="zh-CN" dirty="0">
                <a:ea typeface="宋体" panose="02010600030101010101" pitchFamily="2" charset="-122"/>
              </a:rPr>
              <a:t> </a:t>
            </a:r>
            <a:endParaRPr lang="en-US" altLang="zh-CN" dirty="0">
              <a:ea typeface="宋体" panose="02010600030101010101" pitchFamily="2" charset="-122"/>
            </a:endParaRPr>
          </a:p>
          <a:p>
            <a:r>
              <a:rPr lang="en-US" altLang="zh-CN" dirty="0">
                <a:ea typeface="宋体" panose="02010600030101010101" pitchFamily="2" charset="-122"/>
              </a:rPr>
              <a:t>Unify Analysis Classes</a:t>
            </a:r>
            <a:endParaRPr lang="en-US" altLang="zh-CN" dirty="0">
              <a:ea typeface="宋体" panose="02010600030101010101" pitchFamily="2" charset="-122"/>
            </a:endParaRPr>
          </a:p>
          <a:p>
            <a:r>
              <a:rPr lang="en-US" altLang="zh-CN" dirty="0">
                <a:solidFill>
                  <a:schemeClr val="folHlink"/>
                </a:solidFill>
                <a:ea typeface="宋体" panose="02010600030101010101" pitchFamily="2" charset="-122"/>
              </a:rPr>
              <a:t>Checkpoints</a:t>
            </a:r>
            <a:endParaRPr lang="en-US" altLang="zh-CN" dirty="0">
              <a:solidFill>
                <a:schemeClr val="folHlink"/>
              </a:solidFill>
              <a:ea typeface="宋体" panose="02010600030101010101" pitchFamily="2" charset="-122"/>
            </a:endParaRPr>
          </a:p>
        </p:txBody>
      </p:sp>
      <p:sp>
        <p:nvSpPr>
          <p:cNvPr id="479236" name="Rectangle 4"/>
          <p:cNvSpPr>
            <a:spLocks noGrp="1" noChangeArrowheads="1"/>
          </p:cNvSpPr>
          <p:nvPr>
            <p:ph type="title"/>
          </p:nvPr>
        </p:nvSpPr>
        <p:spPr/>
        <p:txBody>
          <a:bodyPr/>
          <a:lstStyle/>
          <a:p>
            <a:r>
              <a:rPr lang="en-US" altLang="zh-CN">
                <a:ea typeface="宋体" panose="02010600030101010101" pitchFamily="2" charset="-122"/>
              </a:rPr>
              <a:t>Use-Case Analysis Steps</a:t>
            </a:r>
            <a:endParaRPr lang="en-US" altLang="zh-CN">
              <a:ea typeface="宋体" panose="02010600030101010101" pitchFamily="2" charset="-122"/>
            </a:endParaRPr>
          </a:p>
        </p:txBody>
      </p:sp>
      <p:sp>
        <p:nvSpPr>
          <p:cNvPr id="479245" name="AutoShape 13"/>
          <p:cNvSpPr>
            <a:spLocks noChangeArrowheads="1"/>
          </p:cNvSpPr>
          <p:nvPr/>
        </p:nvSpPr>
        <p:spPr bwMode="auto">
          <a:xfrm>
            <a:off x="238817" y="4875415"/>
            <a:ext cx="352425" cy="381000"/>
          </a:xfrm>
          <a:prstGeom prst="star5">
            <a:avLst/>
          </a:prstGeom>
          <a:solidFill>
            <a:srgbClr val="FFFF99"/>
          </a:solidFill>
          <a:ln w="12700">
            <a:solidFill>
              <a:schemeClr val="bg2"/>
            </a:solidFill>
            <a:miter lim="800000"/>
          </a:ln>
          <a:effectLst/>
        </p:spPr>
        <p:txBody>
          <a:bodyPr wrap="none" lIns="107950" tIns="53975" rIns="107950" bIns="53975" anchor="ctr"/>
          <a:lstStyle/>
          <a:p>
            <a:endParaRPr lang="en-US"/>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405" name="Rectangle 125"/>
          <p:cNvSpPr>
            <a:spLocks noGrp="1" noChangeArrowheads="1"/>
          </p:cNvSpPr>
          <p:nvPr>
            <p:ph type="title"/>
          </p:nvPr>
        </p:nvSpPr>
        <p:spPr>
          <a:xfrm>
            <a:off x="455613" y="147643"/>
            <a:ext cx="8229600" cy="1143000"/>
          </a:xfrm>
        </p:spPr>
        <p:txBody>
          <a:bodyPr/>
          <a:lstStyle/>
          <a:p>
            <a:r>
              <a:rPr lang="en-US" altLang="zh-CN" dirty="0">
                <a:ea typeface="宋体" panose="02010600030101010101" pitchFamily="2" charset="-122"/>
              </a:rPr>
              <a:t>Unify Analysis Classes</a:t>
            </a:r>
            <a:endParaRPr lang="en-US" altLang="zh-CN" dirty="0">
              <a:ea typeface="宋体" panose="02010600030101010101" pitchFamily="2" charset="-122"/>
            </a:endParaRPr>
          </a:p>
        </p:txBody>
      </p:sp>
      <p:sp>
        <p:nvSpPr>
          <p:cNvPr id="481430" name="Rectangle 150"/>
          <p:cNvSpPr>
            <a:spLocks noChangeArrowheads="1"/>
          </p:cNvSpPr>
          <p:nvPr/>
        </p:nvSpPr>
        <p:spPr bwMode="auto">
          <a:xfrm>
            <a:off x="5824538" y="1086650"/>
            <a:ext cx="3052762" cy="5595938"/>
          </a:xfrm>
          <a:prstGeom prst="rect">
            <a:avLst/>
          </a:prstGeom>
          <a:noFill/>
          <a:ln w="9525">
            <a:solidFill>
              <a:schemeClr val="tx1"/>
            </a:solidFill>
            <a:miter lim="800000"/>
          </a:ln>
          <a:effectLst/>
        </p:spPr>
        <p:txBody>
          <a:bodyPr wrap="none" anchor="ctr"/>
          <a:lstStyle/>
          <a:p>
            <a:endParaRPr lang="en-US"/>
          </a:p>
        </p:txBody>
      </p:sp>
      <p:sp>
        <p:nvSpPr>
          <p:cNvPr id="481431" name="Rectangle 151"/>
          <p:cNvSpPr>
            <a:spLocks noChangeArrowheads="1"/>
          </p:cNvSpPr>
          <p:nvPr/>
        </p:nvSpPr>
        <p:spPr bwMode="auto">
          <a:xfrm>
            <a:off x="314325" y="1086650"/>
            <a:ext cx="1433513" cy="5562600"/>
          </a:xfrm>
          <a:prstGeom prst="rect">
            <a:avLst/>
          </a:prstGeom>
          <a:noFill/>
          <a:ln w="9525">
            <a:solidFill>
              <a:schemeClr val="tx1"/>
            </a:solidFill>
            <a:miter lim="800000"/>
          </a:ln>
          <a:effectLst/>
        </p:spPr>
        <p:txBody>
          <a:bodyPr wrap="none" anchor="ctr"/>
          <a:lstStyle/>
          <a:p>
            <a:endParaRPr lang="en-US"/>
          </a:p>
        </p:txBody>
      </p:sp>
      <p:sp>
        <p:nvSpPr>
          <p:cNvPr id="481432" name="Oval 152"/>
          <p:cNvSpPr>
            <a:spLocks noChangeArrowheads="1"/>
          </p:cNvSpPr>
          <p:nvPr/>
        </p:nvSpPr>
        <p:spPr bwMode="auto">
          <a:xfrm>
            <a:off x="609600" y="2418563"/>
            <a:ext cx="884238" cy="506412"/>
          </a:xfrm>
          <a:prstGeom prst="ellipse">
            <a:avLst/>
          </a:prstGeom>
          <a:solidFill>
            <a:srgbClr val="FFFFCC"/>
          </a:solidFill>
          <a:ln w="28575">
            <a:solidFill>
              <a:schemeClr val="tx1"/>
            </a:solidFill>
            <a:round/>
          </a:ln>
          <a:effectLst/>
        </p:spPr>
        <p:txBody>
          <a:bodyPr wrap="none" anchor="ctr"/>
          <a:lstStyle/>
          <a:p>
            <a:endParaRPr lang="en-US"/>
          </a:p>
        </p:txBody>
      </p:sp>
      <p:sp>
        <p:nvSpPr>
          <p:cNvPr id="481433" name="Rectangle 153"/>
          <p:cNvSpPr>
            <a:spLocks noChangeArrowheads="1"/>
          </p:cNvSpPr>
          <p:nvPr/>
        </p:nvSpPr>
        <p:spPr bwMode="auto">
          <a:xfrm>
            <a:off x="254000" y="3010700"/>
            <a:ext cx="1619250" cy="530225"/>
          </a:xfrm>
          <a:prstGeom prst="rect">
            <a:avLst/>
          </a:prstGeom>
          <a:noFill/>
          <a:ln w="9525">
            <a:noFill/>
            <a:miter lim="800000"/>
          </a:ln>
          <a:effectLst/>
        </p:spPr>
        <p:txBody>
          <a:bodyPr lIns="92075" tIns="46038" rIns="92075" bIns="46038">
            <a:spAutoFit/>
          </a:bodyPr>
          <a:lstStyle/>
          <a:p>
            <a:pPr algn="ctr">
              <a:lnSpc>
                <a:spcPct val="80000"/>
              </a:lnSpc>
            </a:pPr>
            <a:r>
              <a:rPr lang="fr-FR" sz="1800">
                <a:latin typeface="FranklinGothic" pitchFamily="2" charset="0"/>
              </a:rPr>
              <a:t>Register for Courses</a:t>
            </a:r>
            <a:endParaRPr lang="fr-FR" sz="1800">
              <a:latin typeface="FranklinGothic" pitchFamily="2" charset="0"/>
            </a:endParaRPr>
          </a:p>
        </p:txBody>
      </p:sp>
      <p:sp>
        <p:nvSpPr>
          <p:cNvPr id="481434" name="Oval 154"/>
          <p:cNvSpPr>
            <a:spLocks noChangeArrowheads="1"/>
          </p:cNvSpPr>
          <p:nvPr/>
        </p:nvSpPr>
        <p:spPr bwMode="invGray">
          <a:xfrm>
            <a:off x="593725" y="4474375"/>
            <a:ext cx="871538" cy="506413"/>
          </a:xfrm>
          <a:prstGeom prst="ellipse">
            <a:avLst/>
          </a:prstGeom>
          <a:solidFill>
            <a:schemeClr val="hlink"/>
          </a:solidFill>
          <a:ln w="28575">
            <a:solidFill>
              <a:schemeClr val="tx1"/>
            </a:solidFill>
            <a:round/>
          </a:ln>
          <a:effectLst/>
        </p:spPr>
        <p:txBody>
          <a:bodyPr wrap="none" anchor="ctr"/>
          <a:lstStyle/>
          <a:p>
            <a:endParaRPr lang="en-US"/>
          </a:p>
        </p:txBody>
      </p:sp>
      <p:sp>
        <p:nvSpPr>
          <p:cNvPr id="481435" name="Rectangle 155"/>
          <p:cNvSpPr>
            <a:spLocks noChangeArrowheads="1"/>
          </p:cNvSpPr>
          <p:nvPr/>
        </p:nvSpPr>
        <p:spPr bwMode="auto">
          <a:xfrm>
            <a:off x="244475" y="5042700"/>
            <a:ext cx="1581150" cy="530225"/>
          </a:xfrm>
          <a:prstGeom prst="rect">
            <a:avLst/>
          </a:prstGeom>
          <a:noFill/>
          <a:ln w="9525">
            <a:noFill/>
            <a:miter lim="800000"/>
          </a:ln>
          <a:effectLst/>
        </p:spPr>
        <p:txBody>
          <a:bodyPr lIns="92075" tIns="46038" rIns="92075" bIns="46038">
            <a:spAutoFit/>
          </a:bodyPr>
          <a:lstStyle/>
          <a:p>
            <a:pPr algn="ctr">
              <a:lnSpc>
                <a:spcPct val="80000"/>
              </a:lnSpc>
            </a:pPr>
            <a:r>
              <a:rPr lang="fr-FR" sz="1800">
                <a:latin typeface="FranklinGothic" pitchFamily="2" charset="0"/>
              </a:rPr>
              <a:t>Close Registration</a:t>
            </a:r>
            <a:endParaRPr lang="fr-FR" sz="1800">
              <a:latin typeface="FranklinGothic" pitchFamily="2" charset="0"/>
            </a:endParaRPr>
          </a:p>
        </p:txBody>
      </p:sp>
      <p:sp>
        <p:nvSpPr>
          <p:cNvPr id="481436" name="Rectangle 156"/>
          <p:cNvSpPr>
            <a:spLocks noChangeArrowheads="1"/>
          </p:cNvSpPr>
          <p:nvPr/>
        </p:nvSpPr>
        <p:spPr bwMode="auto">
          <a:xfrm>
            <a:off x="2170113" y="1099350"/>
            <a:ext cx="3255962" cy="2714625"/>
          </a:xfrm>
          <a:prstGeom prst="rect">
            <a:avLst/>
          </a:prstGeom>
          <a:noFill/>
          <a:ln w="9525">
            <a:solidFill>
              <a:schemeClr val="tx1"/>
            </a:solidFill>
            <a:miter lim="800000"/>
          </a:ln>
          <a:effectLst/>
        </p:spPr>
        <p:txBody>
          <a:bodyPr wrap="none" anchor="ctr"/>
          <a:lstStyle/>
          <a:p>
            <a:pPr algn="ctr"/>
            <a:endParaRPr lang="zh-CN" altLang="en-US">
              <a:ea typeface="宋体" panose="02010600030101010101" pitchFamily="2" charset="-122"/>
            </a:endParaRPr>
          </a:p>
        </p:txBody>
      </p:sp>
      <p:sp>
        <p:nvSpPr>
          <p:cNvPr id="481438" name="AutoShape 158"/>
          <p:cNvSpPr>
            <a:spLocks noChangeArrowheads="1"/>
          </p:cNvSpPr>
          <p:nvPr/>
        </p:nvSpPr>
        <p:spPr bwMode="auto">
          <a:xfrm>
            <a:off x="5487988" y="4664875"/>
            <a:ext cx="325437" cy="576263"/>
          </a:xfrm>
          <a:prstGeom prst="rightArrow">
            <a:avLst>
              <a:gd name="adj1" fmla="val 50000"/>
              <a:gd name="adj2" fmla="val 50005"/>
            </a:avLst>
          </a:prstGeom>
          <a:solidFill>
            <a:schemeClr val="hlink"/>
          </a:solidFill>
          <a:ln w="9525">
            <a:noFill/>
            <a:miter lim="800000"/>
          </a:ln>
          <a:effectLst/>
        </p:spPr>
        <p:txBody>
          <a:bodyPr wrap="none" anchor="ctr"/>
          <a:lstStyle/>
          <a:p>
            <a:endParaRPr lang="en-US"/>
          </a:p>
        </p:txBody>
      </p:sp>
      <p:sp>
        <p:nvSpPr>
          <p:cNvPr id="481439" name="AutoShape 159"/>
          <p:cNvSpPr>
            <a:spLocks noChangeArrowheads="1"/>
          </p:cNvSpPr>
          <p:nvPr/>
        </p:nvSpPr>
        <p:spPr bwMode="auto">
          <a:xfrm>
            <a:off x="5472113" y="2426500"/>
            <a:ext cx="327025" cy="577850"/>
          </a:xfrm>
          <a:prstGeom prst="rightArrow">
            <a:avLst>
              <a:gd name="adj1" fmla="val 50000"/>
              <a:gd name="adj2" fmla="val 50005"/>
            </a:avLst>
          </a:prstGeom>
          <a:solidFill>
            <a:schemeClr val="hlink"/>
          </a:solidFill>
          <a:ln w="9525">
            <a:noFill/>
            <a:miter lim="800000"/>
          </a:ln>
          <a:effectLst/>
        </p:spPr>
        <p:txBody>
          <a:bodyPr wrap="none" anchor="ctr"/>
          <a:lstStyle/>
          <a:p>
            <a:endParaRPr lang="en-US"/>
          </a:p>
        </p:txBody>
      </p:sp>
      <p:sp>
        <p:nvSpPr>
          <p:cNvPr id="481440" name="AutoShape 160"/>
          <p:cNvSpPr>
            <a:spLocks noChangeArrowheads="1"/>
          </p:cNvSpPr>
          <p:nvPr/>
        </p:nvSpPr>
        <p:spPr bwMode="auto">
          <a:xfrm>
            <a:off x="1798638" y="4664875"/>
            <a:ext cx="327025" cy="576263"/>
          </a:xfrm>
          <a:prstGeom prst="rightArrow">
            <a:avLst>
              <a:gd name="adj1" fmla="val 50000"/>
              <a:gd name="adj2" fmla="val 50005"/>
            </a:avLst>
          </a:prstGeom>
          <a:solidFill>
            <a:schemeClr val="hlink"/>
          </a:solidFill>
          <a:ln w="9525">
            <a:noFill/>
            <a:miter lim="800000"/>
          </a:ln>
          <a:effectLst/>
        </p:spPr>
        <p:txBody>
          <a:bodyPr wrap="none" anchor="ctr"/>
          <a:lstStyle/>
          <a:p>
            <a:endParaRPr lang="en-US"/>
          </a:p>
        </p:txBody>
      </p:sp>
      <p:sp>
        <p:nvSpPr>
          <p:cNvPr id="481441" name="AutoShape 161"/>
          <p:cNvSpPr>
            <a:spLocks noChangeArrowheads="1"/>
          </p:cNvSpPr>
          <p:nvPr/>
        </p:nvSpPr>
        <p:spPr bwMode="auto">
          <a:xfrm>
            <a:off x="1804988" y="2566200"/>
            <a:ext cx="328612" cy="577850"/>
          </a:xfrm>
          <a:prstGeom prst="rightArrow">
            <a:avLst>
              <a:gd name="adj1" fmla="val 50000"/>
              <a:gd name="adj2" fmla="val 50005"/>
            </a:avLst>
          </a:prstGeom>
          <a:solidFill>
            <a:schemeClr val="hlink"/>
          </a:solidFill>
          <a:ln w="9525">
            <a:noFill/>
            <a:miter lim="800000"/>
          </a:ln>
          <a:effectLst/>
        </p:spPr>
        <p:txBody>
          <a:bodyPr wrap="none" anchor="ctr"/>
          <a:lstStyle/>
          <a:p>
            <a:endParaRPr lang="en-US"/>
          </a:p>
        </p:txBody>
      </p:sp>
      <p:sp>
        <p:nvSpPr>
          <p:cNvPr id="481442" name="Line 162"/>
          <p:cNvSpPr>
            <a:spLocks noChangeShapeType="1"/>
          </p:cNvSpPr>
          <p:nvPr/>
        </p:nvSpPr>
        <p:spPr bwMode="auto">
          <a:xfrm flipH="1">
            <a:off x="7223125" y="2824963"/>
            <a:ext cx="428625" cy="223837"/>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481443" name="Line 163"/>
          <p:cNvSpPr>
            <a:spLocks noChangeShapeType="1"/>
          </p:cNvSpPr>
          <p:nvPr/>
        </p:nvSpPr>
        <p:spPr bwMode="auto">
          <a:xfrm flipH="1" flipV="1">
            <a:off x="6978650" y="1399388"/>
            <a:ext cx="658813" cy="1270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481444" name="Line 164"/>
          <p:cNvSpPr>
            <a:spLocks noChangeShapeType="1"/>
          </p:cNvSpPr>
          <p:nvPr/>
        </p:nvSpPr>
        <p:spPr bwMode="auto">
          <a:xfrm>
            <a:off x="3197225" y="4860138"/>
            <a:ext cx="320675" cy="239712"/>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481445" name="Line 165"/>
          <p:cNvSpPr>
            <a:spLocks noChangeShapeType="1"/>
          </p:cNvSpPr>
          <p:nvPr/>
        </p:nvSpPr>
        <p:spPr bwMode="auto">
          <a:xfrm>
            <a:off x="2892425" y="6087275"/>
            <a:ext cx="1797050" cy="10795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481446" name="Line 166"/>
          <p:cNvSpPr>
            <a:spLocks noChangeShapeType="1"/>
          </p:cNvSpPr>
          <p:nvPr/>
        </p:nvSpPr>
        <p:spPr bwMode="auto">
          <a:xfrm flipV="1">
            <a:off x="2870200" y="5736438"/>
            <a:ext cx="427038" cy="200025"/>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481447" name="Rectangle 167"/>
          <p:cNvSpPr>
            <a:spLocks noChangeArrowheads="1"/>
          </p:cNvSpPr>
          <p:nvPr/>
        </p:nvSpPr>
        <p:spPr bwMode="auto">
          <a:xfrm>
            <a:off x="4514850" y="2926563"/>
            <a:ext cx="839788" cy="336550"/>
          </a:xfrm>
          <a:prstGeom prst="rect">
            <a:avLst/>
          </a:prstGeom>
          <a:noFill/>
          <a:ln w="9525">
            <a:noFill/>
            <a:miter lim="800000"/>
          </a:ln>
          <a:effectLst/>
        </p:spPr>
        <p:txBody>
          <a:bodyPr wrap="none" lIns="0" tIns="0" rIns="0" bIns="0"/>
          <a:lstStyle/>
          <a:p>
            <a:pPr algn="ctr"/>
            <a:r>
              <a:rPr lang="fr-FR" sz="1400">
                <a:latin typeface="FranklinGothic" pitchFamily="2" charset="0"/>
              </a:rPr>
              <a:t>Student</a:t>
            </a:r>
            <a:endParaRPr lang="fr-FR" sz="1400">
              <a:latin typeface="FranklinGothic" pitchFamily="2" charset="0"/>
            </a:endParaRPr>
          </a:p>
        </p:txBody>
      </p:sp>
      <p:grpSp>
        <p:nvGrpSpPr>
          <p:cNvPr id="481547" name="Group 267"/>
          <p:cNvGrpSpPr/>
          <p:nvPr/>
        </p:nvGrpSpPr>
        <p:grpSpPr bwMode="auto">
          <a:xfrm>
            <a:off x="4824413" y="2509050"/>
            <a:ext cx="298450" cy="307975"/>
            <a:chOff x="2655" y="968"/>
            <a:chExt cx="188" cy="194"/>
          </a:xfrm>
        </p:grpSpPr>
        <p:sp>
          <p:nvSpPr>
            <p:cNvPr id="481449" name="Oval 169"/>
            <p:cNvSpPr>
              <a:spLocks noChangeArrowheads="1"/>
            </p:cNvSpPr>
            <p:nvPr/>
          </p:nvSpPr>
          <p:spPr bwMode="auto">
            <a:xfrm>
              <a:off x="2655" y="968"/>
              <a:ext cx="185" cy="194"/>
            </a:xfrm>
            <a:prstGeom prst="ellipse">
              <a:avLst/>
            </a:prstGeom>
            <a:solidFill>
              <a:srgbClr val="FFFFCC"/>
            </a:solidFill>
            <a:ln w="12700">
              <a:solidFill>
                <a:schemeClr val="tx1"/>
              </a:solidFill>
              <a:round/>
              <a:headEnd type="none" w="sm" len="sm"/>
              <a:tailEnd type="none" w="sm" len="sm"/>
            </a:ln>
            <a:effectLst/>
          </p:spPr>
          <p:txBody>
            <a:bodyPr wrap="none" anchor="ctr"/>
            <a:lstStyle/>
            <a:p>
              <a:pPr algn="ctr" eaLnBrk="1" hangingPunct="1"/>
              <a:endParaRPr lang="fr-FR" sz="2000">
                <a:latin typeface="Helvetica" pitchFamily="34" charset="0"/>
              </a:endParaRPr>
            </a:p>
          </p:txBody>
        </p:sp>
        <p:sp>
          <p:nvSpPr>
            <p:cNvPr id="481450" name="Line 170"/>
            <p:cNvSpPr>
              <a:spLocks noChangeShapeType="1"/>
            </p:cNvSpPr>
            <p:nvPr/>
          </p:nvSpPr>
          <p:spPr bwMode="auto">
            <a:xfrm flipV="1">
              <a:off x="2655" y="1160"/>
              <a:ext cx="188" cy="2"/>
            </a:xfrm>
            <a:prstGeom prst="line">
              <a:avLst/>
            </a:prstGeom>
            <a:noFill/>
            <a:ln w="12700">
              <a:solidFill>
                <a:schemeClr val="tx1"/>
              </a:solidFill>
              <a:round/>
              <a:headEnd type="none" w="sm" len="sm"/>
              <a:tailEnd type="none" w="sm" len="sm"/>
            </a:ln>
            <a:effectLst/>
          </p:spPr>
          <p:txBody>
            <a:bodyPr wrap="none" anchor="ctr"/>
            <a:lstStyle/>
            <a:p>
              <a:endParaRPr lang="en-US"/>
            </a:p>
          </p:txBody>
        </p:sp>
      </p:grpSp>
      <p:sp>
        <p:nvSpPr>
          <p:cNvPr id="481451" name="Rectangle 171"/>
          <p:cNvSpPr>
            <a:spLocks noChangeArrowheads="1"/>
          </p:cNvSpPr>
          <p:nvPr/>
        </p:nvSpPr>
        <p:spPr bwMode="auto">
          <a:xfrm>
            <a:off x="2192338" y="6160300"/>
            <a:ext cx="839787" cy="336550"/>
          </a:xfrm>
          <a:prstGeom prst="rect">
            <a:avLst/>
          </a:prstGeom>
          <a:noFill/>
          <a:ln w="9525">
            <a:noFill/>
            <a:miter lim="800000"/>
          </a:ln>
          <a:effectLst/>
        </p:spPr>
        <p:txBody>
          <a:bodyPr wrap="none" lIns="0" tIns="0" rIns="0" bIns="0"/>
          <a:lstStyle/>
          <a:p>
            <a:pPr algn="ctr"/>
            <a:r>
              <a:rPr lang="fr-FR" sz="1400">
                <a:latin typeface="FranklinGothic" pitchFamily="2" charset="0"/>
              </a:rPr>
              <a:t>Course</a:t>
            </a:r>
            <a:endParaRPr lang="fr-FR" sz="1400">
              <a:latin typeface="FranklinGothic" pitchFamily="2" charset="0"/>
            </a:endParaRPr>
          </a:p>
          <a:p>
            <a:pPr algn="ctr"/>
            <a:r>
              <a:rPr lang="fr-FR" sz="1400">
                <a:latin typeface="FranklinGothic" pitchFamily="2" charset="0"/>
              </a:rPr>
              <a:t>Offering</a:t>
            </a:r>
            <a:endParaRPr lang="fr-FR" sz="1400">
              <a:latin typeface="FranklinGothic" pitchFamily="2" charset="0"/>
            </a:endParaRPr>
          </a:p>
        </p:txBody>
      </p:sp>
      <p:grpSp>
        <p:nvGrpSpPr>
          <p:cNvPr id="481452" name="Group 172"/>
          <p:cNvGrpSpPr/>
          <p:nvPr/>
        </p:nvGrpSpPr>
        <p:grpSpPr bwMode="auto">
          <a:xfrm>
            <a:off x="2438400" y="5818988"/>
            <a:ext cx="317500" cy="322262"/>
            <a:chOff x="2155" y="2905"/>
            <a:chExt cx="374" cy="359"/>
          </a:xfrm>
        </p:grpSpPr>
        <p:sp>
          <p:nvSpPr>
            <p:cNvPr id="481453" name="Oval 173"/>
            <p:cNvSpPr>
              <a:spLocks noChangeArrowheads="1"/>
            </p:cNvSpPr>
            <p:nvPr/>
          </p:nvSpPr>
          <p:spPr bwMode="invGray">
            <a:xfrm>
              <a:off x="2155" y="2905"/>
              <a:ext cx="374" cy="358"/>
            </a:xfrm>
            <a:prstGeom prst="ellipse">
              <a:avLst/>
            </a:prstGeom>
            <a:solidFill>
              <a:schemeClr val="hlink"/>
            </a:solidFill>
            <a:ln w="12700">
              <a:solidFill>
                <a:schemeClr val="tx1"/>
              </a:solidFill>
              <a:round/>
              <a:headEnd type="none" w="sm" len="sm"/>
              <a:tailEnd type="none" w="sm" len="sm"/>
            </a:ln>
            <a:effectLst/>
          </p:spPr>
          <p:txBody>
            <a:bodyPr wrap="none" anchor="ctr"/>
            <a:lstStyle/>
            <a:p>
              <a:pPr algn="ctr" eaLnBrk="1" hangingPunct="1"/>
              <a:endParaRPr lang="fr-FR" sz="2000">
                <a:latin typeface="Helvetica" pitchFamily="34" charset="0"/>
              </a:endParaRPr>
            </a:p>
          </p:txBody>
        </p:sp>
        <p:sp>
          <p:nvSpPr>
            <p:cNvPr id="481454" name="Line 174"/>
            <p:cNvSpPr>
              <a:spLocks noChangeShapeType="1"/>
            </p:cNvSpPr>
            <p:nvPr/>
          </p:nvSpPr>
          <p:spPr bwMode="invGray">
            <a:xfrm>
              <a:off x="2155" y="3263"/>
              <a:ext cx="374" cy="1"/>
            </a:xfrm>
            <a:prstGeom prst="line">
              <a:avLst/>
            </a:prstGeom>
            <a:noFill/>
            <a:ln w="12700">
              <a:solidFill>
                <a:schemeClr val="tx1"/>
              </a:solidFill>
              <a:round/>
              <a:headEnd type="none" w="sm" len="sm"/>
              <a:tailEnd type="none" w="sm" len="sm"/>
            </a:ln>
            <a:effectLst/>
          </p:spPr>
          <p:txBody>
            <a:bodyPr wrap="none" anchor="ctr"/>
            <a:lstStyle/>
            <a:p>
              <a:endParaRPr lang="en-US"/>
            </a:p>
          </p:txBody>
        </p:sp>
      </p:grpSp>
      <p:sp>
        <p:nvSpPr>
          <p:cNvPr id="481455" name="Rectangle 175"/>
          <p:cNvSpPr>
            <a:spLocks noChangeArrowheads="1"/>
          </p:cNvSpPr>
          <p:nvPr/>
        </p:nvSpPr>
        <p:spPr bwMode="auto">
          <a:xfrm>
            <a:off x="2230438" y="3226600"/>
            <a:ext cx="839787" cy="336550"/>
          </a:xfrm>
          <a:prstGeom prst="rect">
            <a:avLst/>
          </a:prstGeom>
          <a:noFill/>
          <a:ln w="9525">
            <a:noFill/>
            <a:miter lim="800000"/>
          </a:ln>
          <a:effectLst/>
        </p:spPr>
        <p:txBody>
          <a:bodyPr wrap="none" lIns="0" tIns="0" rIns="0" bIns="0"/>
          <a:lstStyle/>
          <a:p>
            <a:pPr algn="ctr"/>
            <a:r>
              <a:rPr lang="fr-FR" sz="1400">
                <a:latin typeface="FranklinGothic" pitchFamily="2" charset="0"/>
              </a:rPr>
              <a:t>Course</a:t>
            </a:r>
            <a:endParaRPr lang="fr-FR" sz="1400">
              <a:latin typeface="FranklinGothic" pitchFamily="2" charset="0"/>
            </a:endParaRPr>
          </a:p>
          <a:p>
            <a:pPr algn="ctr"/>
            <a:r>
              <a:rPr lang="fr-FR" sz="1400">
                <a:latin typeface="FranklinGothic" pitchFamily="2" charset="0"/>
              </a:rPr>
              <a:t>Offering</a:t>
            </a:r>
            <a:endParaRPr lang="fr-FR" sz="1400">
              <a:latin typeface="FranklinGothic" pitchFamily="2" charset="0"/>
            </a:endParaRPr>
          </a:p>
        </p:txBody>
      </p:sp>
      <p:sp>
        <p:nvSpPr>
          <p:cNvPr id="481459" name="Rectangle 179"/>
          <p:cNvSpPr>
            <a:spLocks noChangeArrowheads="1"/>
          </p:cNvSpPr>
          <p:nvPr/>
        </p:nvSpPr>
        <p:spPr bwMode="auto">
          <a:xfrm>
            <a:off x="4570413" y="5453863"/>
            <a:ext cx="839787" cy="336550"/>
          </a:xfrm>
          <a:prstGeom prst="rect">
            <a:avLst/>
          </a:prstGeom>
          <a:noFill/>
          <a:ln w="9525">
            <a:noFill/>
            <a:miter lim="800000"/>
          </a:ln>
          <a:effectLst/>
        </p:spPr>
        <p:txBody>
          <a:bodyPr wrap="none" lIns="0" tIns="0" rIns="0" bIns="0"/>
          <a:lstStyle/>
          <a:p>
            <a:pPr algn="ctr"/>
            <a:r>
              <a:rPr lang="fr-FR" sz="1400">
                <a:latin typeface="FranklinGothic" pitchFamily="2" charset="0"/>
              </a:rPr>
              <a:t>Student</a:t>
            </a:r>
            <a:endParaRPr lang="fr-FR" sz="1400">
              <a:latin typeface="FranklinGothic" pitchFamily="2" charset="0"/>
            </a:endParaRPr>
          </a:p>
        </p:txBody>
      </p:sp>
      <p:grpSp>
        <p:nvGrpSpPr>
          <p:cNvPr id="481562" name="Group 282"/>
          <p:cNvGrpSpPr/>
          <p:nvPr/>
        </p:nvGrpSpPr>
        <p:grpSpPr bwMode="auto">
          <a:xfrm>
            <a:off x="3568700" y="4982375"/>
            <a:ext cx="320675" cy="395288"/>
            <a:chOff x="1912" y="3126"/>
            <a:chExt cx="202" cy="249"/>
          </a:xfrm>
        </p:grpSpPr>
        <p:sp>
          <p:nvSpPr>
            <p:cNvPr id="481464" name="Oval 184"/>
            <p:cNvSpPr>
              <a:spLocks noChangeArrowheads="1"/>
            </p:cNvSpPr>
            <p:nvPr/>
          </p:nvSpPr>
          <p:spPr bwMode="invGray">
            <a:xfrm>
              <a:off x="1912" y="3175"/>
              <a:ext cx="202" cy="200"/>
            </a:xfrm>
            <a:prstGeom prst="ellipse">
              <a:avLst/>
            </a:prstGeom>
            <a:solidFill>
              <a:schemeClr val="hlink"/>
            </a:solidFill>
            <a:ln w="12700">
              <a:solidFill>
                <a:schemeClr val="tx1"/>
              </a:solidFill>
              <a:round/>
              <a:headEnd type="none" w="sm" len="sm"/>
              <a:tailEnd type="none" w="lg" len="lg"/>
            </a:ln>
            <a:effectLst/>
          </p:spPr>
          <p:txBody>
            <a:bodyPr lIns="0" tIns="0" rIns="0" bIns="0" anchor="ctr">
              <a:spAutoFit/>
            </a:bodyPr>
            <a:lstStyle/>
            <a:p>
              <a:endParaRPr lang="en-US"/>
            </a:p>
          </p:txBody>
        </p:sp>
        <p:grpSp>
          <p:nvGrpSpPr>
            <p:cNvPr id="481561" name="Group 281"/>
            <p:cNvGrpSpPr/>
            <p:nvPr/>
          </p:nvGrpSpPr>
          <p:grpSpPr bwMode="auto">
            <a:xfrm>
              <a:off x="1984" y="3126"/>
              <a:ext cx="59" cy="100"/>
              <a:chOff x="2000" y="2990"/>
              <a:chExt cx="59" cy="100"/>
            </a:xfrm>
          </p:grpSpPr>
          <p:sp>
            <p:nvSpPr>
              <p:cNvPr id="481463" name="Line 183"/>
              <p:cNvSpPr>
                <a:spLocks noChangeShapeType="1"/>
              </p:cNvSpPr>
              <p:nvPr/>
            </p:nvSpPr>
            <p:spPr bwMode="auto">
              <a:xfrm flipV="1">
                <a:off x="2000" y="2990"/>
                <a:ext cx="59" cy="53"/>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481465" name="Line 185"/>
              <p:cNvSpPr>
                <a:spLocks noChangeShapeType="1"/>
              </p:cNvSpPr>
              <p:nvPr/>
            </p:nvSpPr>
            <p:spPr bwMode="auto">
              <a:xfrm flipH="1" flipV="1">
                <a:off x="2003" y="3041"/>
                <a:ext cx="55" cy="49"/>
              </a:xfrm>
              <a:prstGeom prst="line">
                <a:avLst/>
              </a:prstGeom>
              <a:noFill/>
              <a:ln w="12700">
                <a:solidFill>
                  <a:schemeClr val="tx1"/>
                </a:solidFill>
                <a:round/>
                <a:headEnd type="none" w="sm" len="sm"/>
                <a:tailEnd type="none" w="sm" len="sm"/>
              </a:ln>
              <a:effectLst/>
            </p:spPr>
            <p:txBody>
              <a:bodyPr wrap="none" anchor="ctr"/>
              <a:lstStyle/>
              <a:p>
                <a:endParaRPr lang="en-US"/>
              </a:p>
            </p:txBody>
          </p:sp>
        </p:grpSp>
      </p:grpSp>
      <p:sp>
        <p:nvSpPr>
          <p:cNvPr id="481466" name="Rectangle 186"/>
          <p:cNvSpPr>
            <a:spLocks noChangeArrowheads="1"/>
          </p:cNvSpPr>
          <p:nvPr/>
        </p:nvSpPr>
        <p:spPr bwMode="auto">
          <a:xfrm>
            <a:off x="3111500" y="5445925"/>
            <a:ext cx="1422400" cy="628650"/>
          </a:xfrm>
          <a:prstGeom prst="rect">
            <a:avLst/>
          </a:prstGeom>
          <a:noFill/>
          <a:ln w="9525">
            <a:noFill/>
            <a:miter lim="800000"/>
          </a:ln>
          <a:effectLst/>
        </p:spPr>
        <p:txBody>
          <a:bodyPr wrap="none" lIns="0" tIns="0" rIns="0" bIns="0"/>
          <a:lstStyle/>
          <a:p>
            <a:pPr algn="ctr"/>
            <a:r>
              <a:rPr lang="fr-FR" sz="1400">
                <a:latin typeface="FranklinGothic" pitchFamily="2" charset="0"/>
              </a:rPr>
              <a:t>CloseRegistration</a:t>
            </a:r>
            <a:endParaRPr lang="fr-FR" sz="1400">
              <a:latin typeface="FranklinGothic" pitchFamily="2" charset="0"/>
            </a:endParaRPr>
          </a:p>
          <a:p>
            <a:pPr algn="ctr"/>
            <a:r>
              <a:rPr lang="fr-FR" sz="1400">
                <a:latin typeface="FranklinGothic" pitchFamily="2" charset="0"/>
              </a:rPr>
              <a:t>Controller</a:t>
            </a:r>
            <a:endParaRPr lang="fr-FR" sz="1400">
              <a:latin typeface="FranklinGothic" pitchFamily="2" charset="0"/>
            </a:endParaRPr>
          </a:p>
        </p:txBody>
      </p:sp>
      <p:sp>
        <p:nvSpPr>
          <p:cNvPr id="481470" name="Rectangle 190"/>
          <p:cNvSpPr>
            <a:spLocks noChangeArrowheads="1"/>
          </p:cNvSpPr>
          <p:nvPr/>
        </p:nvSpPr>
        <p:spPr bwMode="auto">
          <a:xfrm>
            <a:off x="3200400" y="2264575"/>
            <a:ext cx="1333500" cy="512763"/>
          </a:xfrm>
          <a:prstGeom prst="rect">
            <a:avLst/>
          </a:prstGeom>
          <a:noFill/>
          <a:ln w="9525">
            <a:noFill/>
            <a:miter lim="800000"/>
          </a:ln>
          <a:effectLst/>
        </p:spPr>
        <p:txBody>
          <a:bodyPr wrap="none" lIns="0" tIns="0" rIns="0" bIns="0"/>
          <a:lstStyle/>
          <a:p>
            <a:pPr algn="ctr"/>
            <a:r>
              <a:rPr lang="fr-FR" sz="1400">
                <a:latin typeface="FranklinGothic" pitchFamily="2" charset="0"/>
              </a:rPr>
              <a:t>Registration</a:t>
            </a:r>
            <a:endParaRPr lang="fr-FR" sz="1400">
              <a:latin typeface="FranklinGothic" pitchFamily="2" charset="0"/>
            </a:endParaRPr>
          </a:p>
          <a:p>
            <a:pPr algn="ctr"/>
            <a:r>
              <a:rPr lang="fr-FR" sz="1400">
                <a:latin typeface="FranklinGothic" pitchFamily="2" charset="0"/>
              </a:rPr>
              <a:t>Controller</a:t>
            </a:r>
            <a:endParaRPr lang="fr-FR" sz="1400">
              <a:latin typeface="FranklinGothic" pitchFamily="2" charset="0"/>
            </a:endParaRPr>
          </a:p>
        </p:txBody>
      </p:sp>
      <p:grpSp>
        <p:nvGrpSpPr>
          <p:cNvPr id="481471" name="Group 191"/>
          <p:cNvGrpSpPr/>
          <p:nvPr/>
        </p:nvGrpSpPr>
        <p:grpSpPr bwMode="auto">
          <a:xfrm>
            <a:off x="2608263" y="4045750"/>
            <a:ext cx="422275" cy="298450"/>
            <a:chOff x="1824" y="672"/>
            <a:chExt cx="510" cy="366"/>
          </a:xfrm>
        </p:grpSpPr>
        <p:sp>
          <p:nvSpPr>
            <p:cNvPr id="481472" name="Oval 192"/>
            <p:cNvSpPr>
              <a:spLocks noChangeArrowheads="1"/>
            </p:cNvSpPr>
            <p:nvPr/>
          </p:nvSpPr>
          <p:spPr bwMode="invGray">
            <a:xfrm>
              <a:off x="1968" y="672"/>
              <a:ext cx="366" cy="366"/>
            </a:xfrm>
            <a:prstGeom prst="ellipse">
              <a:avLst/>
            </a:prstGeom>
            <a:solidFill>
              <a:schemeClr val="hlink"/>
            </a:solidFill>
            <a:ln w="12700">
              <a:solidFill>
                <a:schemeClr val="tx1"/>
              </a:solidFill>
              <a:round/>
              <a:headEnd type="none" w="sm" len="sm"/>
              <a:tailEnd type="none" w="lg" len="lg"/>
            </a:ln>
            <a:effectLst/>
          </p:spPr>
          <p:txBody>
            <a:bodyPr wrap="none" lIns="0" tIns="0" rIns="0" bIns="0" anchor="ctr">
              <a:spAutoFit/>
            </a:bodyPr>
            <a:lstStyle/>
            <a:p>
              <a:endParaRPr lang="en-US"/>
            </a:p>
          </p:txBody>
        </p:sp>
        <p:sp>
          <p:nvSpPr>
            <p:cNvPr id="481473" name="Line 193"/>
            <p:cNvSpPr>
              <a:spLocks noChangeShapeType="1"/>
            </p:cNvSpPr>
            <p:nvPr/>
          </p:nvSpPr>
          <p:spPr bwMode="invGray">
            <a:xfrm>
              <a:off x="1824" y="736"/>
              <a:ext cx="0" cy="238"/>
            </a:xfrm>
            <a:prstGeom prst="line">
              <a:avLst/>
            </a:prstGeom>
            <a:noFill/>
            <a:ln w="12700">
              <a:solidFill>
                <a:schemeClr val="tx1"/>
              </a:solidFill>
              <a:round/>
              <a:headEnd type="none" w="sm" len="sm"/>
              <a:tailEnd type="none" w="lg" len="lg"/>
            </a:ln>
            <a:effectLst/>
          </p:spPr>
          <p:txBody>
            <a:bodyPr wrap="none" anchor="ctr"/>
            <a:lstStyle/>
            <a:p>
              <a:endParaRPr lang="en-US"/>
            </a:p>
          </p:txBody>
        </p:sp>
        <p:sp>
          <p:nvSpPr>
            <p:cNvPr id="481474" name="Line 194"/>
            <p:cNvSpPr>
              <a:spLocks noChangeShapeType="1"/>
            </p:cNvSpPr>
            <p:nvPr/>
          </p:nvSpPr>
          <p:spPr bwMode="invGray">
            <a:xfrm flipH="1">
              <a:off x="1824" y="855"/>
              <a:ext cx="144" cy="0"/>
            </a:xfrm>
            <a:prstGeom prst="line">
              <a:avLst/>
            </a:prstGeom>
            <a:noFill/>
            <a:ln w="12700">
              <a:solidFill>
                <a:schemeClr val="tx1"/>
              </a:solidFill>
              <a:round/>
              <a:headEnd type="none" w="sm" len="sm"/>
              <a:tailEnd type="none" w="lg" len="lg"/>
            </a:ln>
            <a:effectLst/>
          </p:spPr>
          <p:txBody>
            <a:bodyPr wrap="none" anchor="ctr"/>
            <a:lstStyle/>
            <a:p>
              <a:endParaRPr lang="en-US"/>
            </a:p>
          </p:txBody>
        </p:sp>
      </p:grpSp>
      <p:sp>
        <p:nvSpPr>
          <p:cNvPr id="481475" name="Rectangle 195"/>
          <p:cNvSpPr>
            <a:spLocks noChangeArrowheads="1"/>
          </p:cNvSpPr>
          <p:nvPr/>
        </p:nvSpPr>
        <p:spPr bwMode="auto">
          <a:xfrm>
            <a:off x="2286000" y="4352138"/>
            <a:ext cx="1295400" cy="436562"/>
          </a:xfrm>
          <a:prstGeom prst="rect">
            <a:avLst/>
          </a:prstGeom>
          <a:noFill/>
          <a:ln w="9525">
            <a:noFill/>
            <a:miter lim="800000"/>
          </a:ln>
          <a:effectLst/>
        </p:spPr>
        <p:txBody>
          <a:bodyPr wrap="none" lIns="0" tIns="0" rIns="0" bIns="0"/>
          <a:lstStyle/>
          <a:p>
            <a:pPr algn="ctr"/>
            <a:r>
              <a:rPr lang="fr-FR" sz="1400">
                <a:latin typeface="FranklinGothic" pitchFamily="2" charset="0"/>
              </a:rPr>
              <a:t>CloseRegistration</a:t>
            </a:r>
            <a:endParaRPr lang="fr-FR" sz="1400">
              <a:latin typeface="FranklinGothic" pitchFamily="2" charset="0"/>
            </a:endParaRPr>
          </a:p>
          <a:p>
            <a:pPr algn="ctr"/>
            <a:r>
              <a:rPr lang="fr-FR" sz="1400">
                <a:latin typeface="FranklinGothic" pitchFamily="2" charset="0"/>
              </a:rPr>
              <a:t>Form</a:t>
            </a:r>
            <a:endParaRPr lang="fr-FR" sz="1400">
              <a:latin typeface="FranklinGothic" pitchFamily="2" charset="0"/>
            </a:endParaRPr>
          </a:p>
        </p:txBody>
      </p:sp>
      <p:grpSp>
        <p:nvGrpSpPr>
          <p:cNvPr id="481476" name="Group 196"/>
          <p:cNvGrpSpPr/>
          <p:nvPr/>
        </p:nvGrpSpPr>
        <p:grpSpPr bwMode="auto">
          <a:xfrm>
            <a:off x="4683125" y="1200950"/>
            <a:ext cx="422275" cy="298450"/>
            <a:chOff x="1824" y="672"/>
            <a:chExt cx="510" cy="366"/>
          </a:xfrm>
        </p:grpSpPr>
        <p:sp>
          <p:nvSpPr>
            <p:cNvPr id="481477" name="Oval 197"/>
            <p:cNvSpPr>
              <a:spLocks noChangeArrowheads="1"/>
            </p:cNvSpPr>
            <p:nvPr/>
          </p:nvSpPr>
          <p:spPr bwMode="auto">
            <a:xfrm>
              <a:off x="1968" y="672"/>
              <a:ext cx="366" cy="366"/>
            </a:xfrm>
            <a:prstGeom prst="ellipse">
              <a:avLst/>
            </a:prstGeom>
            <a:solidFill>
              <a:srgbClr val="FFFFCC"/>
            </a:solidFill>
            <a:ln w="12700">
              <a:solidFill>
                <a:schemeClr val="tx1"/>
              </a:solidFill>
              <a:round/>
              <a:headEnd type="none" w="sm" len="sm"/>
              <a:tailEnd type="none" w="lg" len="lg"/>
            </a:ln>
            <a:effectLst/>
          </p:spPr>
          <p:txBody>
            <a:bodyPr wrap="none" lIns="0" tIns="0" rIns="0" bIns="0" anchor="ctr">
              <a:spAutoFit/>
            </a:bodyPr>
            <a:lstStyle/>
            <a:p>
              <a:endParaRPr lang="en-US"/>
            </a:p>
          </p:txBody>
        </p:sp>
        <p:sp>
          <p:nvSpPr>
            <p:cNvPr id="481478" name="Line 198"/>
            <p:cNvSpPr>
              <a:spLocks noChangeShapeType="1"/>
            </p:cNvSpPr>
            <p:nvPr/>
          </p:nvSpPr>
          <p:spPr bwMode="auto">
            <a:xfrm>
              <a:off x="1824" y="736"/>
              <a:ext cx="0" cy="238"/>
            </a:xfrm>
            <a:prstGeom prst="line">
              <a:avLst/>
            </a:prstGeom>
            <a:noFill/>
            <a:ln w="12700">
              <a:solidFill>
                <a:schemeClr val="tx1"/>
              </a:solidFill>
              <a:round/>
              <a:headEnd type="none" w="sm" len="sm"/>
              <a:tailEnd type="none" w="lg" len="lg"/>
            </a:ln>
            <a:effectLst/>
          </p:spPr>
          <p:txBody>
            <a:bodyPr wrap="none" anchor="ctr"/>
            <a:lstStyle/>
            <a:p>
              <a:endParaRPr lang="en-US"/>
            </a:p>
          </p:txBody>
        </p:sp>
        <p:sp>
          <p:nvSpPr>
            <p:cNvPr id="481479" name="Line 199"/>
            <p:cNvSpPr>
              <a:spLocks noChangeShapeType="1"/>
            </p:cNvSpPr>
            <p:nvPr/>
          </p:nvSpPr>
          <p:spPr bwMode="auto">
            <a:xfrm flipH="1">
              <a:off x="1824" y="855"/>
              <a:ext cx="144" cy="0"/>
            </a:xfrm>
            <a:prstGeom prst="line">
              <a:avLst/>
            </a:prstGeom>
            <a:noFill/>
            <a:ln w="12700">
              <a:solidFill>
                <a:schemeClr val="tx1"/>
              </a:solidFill>
              <a:round/>
              <a:headEnd type="none" w="sm" len="sm"/>
              <a:tailEnd type="none" w="lg" len="lg"/>
            </a:ln>
            <a:effectLst/>
          </p:spPr>
          <p:txBody>
            <a:bodyPr wrap="none" anchor="ctr"/>
            <a:lstStyle/>
            <a:p>
              <a:endParaRPr lang="en-US"/>
            </a:p>
          </p:txBody>
        </p:sp>
      </p:grpSp>
      <p:sp>
        <p:nvSpPr>
          <p:cNvPr id="481480" name="Rectangle 200"/>
          <p:cNvSpPr>
            <a:spLocks noChangeArrowheads="1"/>
          </p:cNvSpPr>
          <p:nvPr/>
        </p:nvSpPr>
        <p:spPr bwMode="auto">
          <a:xfrm>
            <a:off x="4297363" y="1558138"/>
            <a:ext cx="1257300" cy="677862"/>
          </a:xfrm>
          <a:prstGeom prst="rect">
            <a:avLst/>
          </a:prstGeom>
          <a:noFill/>
          <a:ln w="9525">
            <a:noFill/>
            <a:miter lim="800000"/>
          </a:ln>
          <a:effectLst/>
        </p:spPr>
        <p:txBody>
          <a:bodyPr wrap="none" lIns="0" tIns="0" rIns="0" bIns="0"/>
          <a:lstStyle/>
          <a:p>
            <a:pPr algn="ctr"/>
            <a:r>
              <a:rPr lang="fr-FR" sz="1400">
                <a:latin typeface="FranklinGothic" pitchFamily="2" charset="0"/>
              </a:rPr>
              <a:t>Course</a:t>
            </a:r>
            <a:endParaRPr lang="fr-FR" sz="1400">
              <a:latin typeface="FranklinGothic" pitchFamily="2" charset="0"/>
            </a:endParaRPr>
          </a:p>
          <a:p>
            <a:pPr algn="ctr"/>
            <a:r>
              <a:rPr lang="fr-FR" sz="1400">
                <a:latin typeface="FranklinGothic" pitchFamily="2" charset="0"/>
              </a:rPr>
              <a:t>Catalog</a:t>
            </a:r>
            <a:endParaRPr lang="fr-FR" sz="1400">
              <a:latin typeface="FranklinGothic" pitchFamily="2" charset="0"/>
            </a:endParaRPr>
          </a:p>
          <a:p>
            <a:pPr algn="ctr"/>
            <a:r>
              <a:rPr lang="fr-FR" sz="1400">
                <a:latin typeface="FranklinGothic" pitchFamily="2" charset="0"/>
              </a:rPr>
              <a:t>System</a:t>
            </a:r>
            <a:endParaRPr lang="fr-FR" sz="1400">
              <a:latin typeface="FranklinGothic" pitchFamily="2" charset="0"/>
            </a:endParaRPr>
          </a:p>
        </p:txBody>
      </p:sp>
      <p:sp>
        <p:nvSpPr>
          <p:cNvPr id="481481" name="Rectangle 201"/>
          <p:cNvSpPr>
            <a:spLocks noChangeArrowheads="1"/>
          </p:cNvSpPr>
          <p:nvPr/>
        </p:nvSpPr>
        <p:spPr bwMode="auto">
          <a:xfrm>
            <a:off x="3482975" y="3539338"/>
            <a:ext cx="838200" cy="336550"/>
          </a:xfrm>
          <a:prstGeom prst="rect">
            <a:avLst/>
          </a:prstGeom>
          <a:noFill/>
          <a:ln w="9525">
            <a:noFill/>
            <a:miter lim="800000"/>
          </a:ln>
          <a:effectLst/>
        </p:spPr>
        <p:txBody>
          <a:bodyPr wrap="none" lIns="0" tIns="0" rIns="0" bIns="0"/>
          <a:lstStyle/>
          <a:p>
            <a:pPr algn="ctr"/>
            <a:r>
              <a:rPr lang="fr-FR" sz="1400">
                <a:latin typeface="FranklinGothic" pitchFamily="2" charset="0"/>
              </a:rPr>
              <a:t>Schedule</a:t>
            </a:r>
            <a:endParaRPr lang="fr-FR" sz="1400">
              <a:latin typeface="FranklinGothic" pitchFamily="2" charset="0"/>
            </a:endParaRPr>
          </a:p>
        </p:txBody>
      </p:sp>
      <p:sp>
        <p:nvSpPr>
          <p:cNvPr id="481485" name="Line 205"/>
          <p:cNvSpPr>
            <a:spLocks noChangeShapeType="1"/>
          </p:cNvSpPr>
          <p:nvPr/>
        </p:nvSpPr>
        <p:spPr bwMode="auto">
          <a:xfrm flipV="1">
            <a:off x="4981575" y="5723738"/>
            <a:ext cx="4763" cy="207962"/>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481486" name="Line 206"/>
          <p:cNvSpPr>
            <a:spLocks noChangeShapeType="1"/>
          </p:cNvSpPr>
          <p:nvPr/>
        </p:nvSpPr>
        <p:spPr bwMode="auto">
          <a:xfrm flipH="1">
            <a:off x="6275388" y="2886875"/>
            <a:ext cx="74612" cy="860425"/>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481487" name="Line 207"/>
          <p:cNvSpPr>
            <a:spLocks noChangeShapeType="1"/>
          </p:cNvSpPr>
          <p:nvPr/>
        </p:nvSpPr>
        <p:spPr bwMode="auto">
          <a:xfrm flipH="1" flipV="1">
            <a:off x="6824663" y="4555338"/>
            <a:ext cx="314325" cy="152400"/>
          </a:xfrm>
          <a:prstGeom prst="line">
            <a:avLst/>
          </a:prstGeom>
          <a:noFill/>
          <a:ln w="9525">
            <a:solidFill>
              <a:schemeClr val="tx1"/>
            </a:solidFill>
            <a:round/>
          </a:ln>
          <a:effectLst/>
        </p:spPr>
        <p:txBody>
          <a:bodyPr lIns="107950" tIns="53975" rIns="107950" bIns="53975"/>
          <a:lstStyle/>
          <a:p>
            <a:endParaRPr lang="en-US"/>
          </a:p>
        </p:txBody>
      </p:sp>
      <p:sp>
        <p:nvSpPr>
          <p:cNvPr id="481488" name="Line 208"/>
          <p:cNvSpPr>
            <a:spLocks noChangeShapeType="1"/>
          </p:cNvSpPr>
          <p:nvPr/>
        </p:nvSpPr>
        <p:spPr bwMode="auto">
          <a:xfrm>
            <a:off x="8397875" y="2202663"/>
            <a:ext cx="17463" cy="1738312"/>
          </a:xfrm>
          <a:prstGeom prst="line">
            <a:avLst/>
          </a:prstGeom>
          <a:noFill/>
          <a:ln w="9525">
            <a:solidFill>
              <a:schemeClr val="tx1"/>
            </a:solidFill>
            <a:round/>
          </a:ln>
          <a:effectLst/>
        </p:spPr>
        <p:txBody>
          <a:bodyPr lIns="107950" tIns="53975" rIns="107950" bIns="53975"/>
          <a:lstStyle/>
          <a:p>
            <a:endParaRPr lang="en-US"/>
          </a:p>
        </p:txBody>
      </p:sp>
      <p:sp>
        <p:nvSpPr>
          <p:cNvPr id="481493" name="Rectangle 213"/>
          <p:cNvSpPr>
            <a:spLocks noChangeArrowheads="1"/>
          </p:cNvSpPr>
          <p:nvPr/>
        </p:nvSpPr>
        <p:spPr bwMode="auto">
          <a:xfrm>
            <a:off x="5619750" y="4163225"/>
            <a:ext cx="1373188" cy="538163"/>
          </a:xfrm>
          <a:prstGeom prst="rect">
            <a:avLst/>
          </a:prstGeom>
          <a:noFill/>
          <a:ln w="9525">
            <a:noFill/>
            <a:miter lim="800000"/>
          </a:ln>
          <a:effectLst/>
        </p:spPr>
        <p:txBody>
          <a:bodyPr wrap="none" lIns="0" tIns="0" rIns="0" bIns="0"/>
          <a:lstStyle/>
          <a:p>
            <a:pPr algn="ctr"/>
            <a:r>
              <a:rPr lang="fr-FR" sz="1600">
                <a:latin typeface="FranklinGothic" pitchFamily="2" charset="0"/>
              </a:rPr>
              <a:t>Course</a:t>
            </a:r>
            <a:endParaRPr lang="fr-FR" sz="1600">
              <a:latin typeface="FranklinGothic" pitchFamily="2" charset="0"/>
            </a:endParaRPr>
          </a:p>
          <a:p>
            <a:pPr algn="ctr"/>
            <a:r>
              <a:rPr lang="fr-FR" sz="1600">
                <a:latin typeface="FranklinGothic" pitchFamily="2" charset="0"/>
              </a:rPr>
              <a:t>Catalog</a:t>
            </a:r>
            <a:endParaRPr lang="fr-FR" sz="1600">
              <a:latin typeface="FranklinGothic" pitchFamily="2" charset="0"/>
            </a:endParaRPr>
          </a:p>
          <a:p>
            <a:pPr algn="ctr"/>
            <a:r>
              <a:rPr lang="fr-FR" sz="1600">
                <a:latin typeface="FranklinGothic" pitchFamily="2" charset="0"/>
              </a:rPr>
              <a:t>System</a:t>
            </a:r>
            <a:endParaRPr lang="fr-FR" sz="1600">
              <a:latin typeface="FranklinGothic" pitchFamily="2" charset="0"/>
            </a:endParaRPr>
          </a:p>
        </p:txBody>
      </p:sp>
      <p:sp>
        <p:nvSpPr>
          <p:cNvPr id="481498" name="Line 218"/>
          <p:cNvSpPr>
            <a:spLocks noChangeShapeType="1"/>
          </p:cNvSpPr>
          <p:nvPr/>
        </p:nvSpPr>
        <p:spPr bwMode="auto">
          <a:xfrm flipV="1">
            <a:off x="7531100" y="3236125"/>
            <a:ext cx="360363" cy="1284288"/>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481499" name="Rectangle 219"/>
          <p:cNvSpPr>
            <a:spLocks noChangeArrowheads="1"/>
          </p:cNvSpPr>
          <p:nvPr/>
        </p:nvSpPr>
        <p:spPr bwMode="auto">
          <a:xfrm>
            <a:off x="6511925" y="3336138"/>
            <a:ext cx="838200" cy="336550"/>
          </a:xfrm>
          <a:prstGeom prst="rect">
            <a:avLst/>
          </a:prstGeom>
          <a:noFill/>
          <a:ln w="9525">
            <a:noFill/>
            <a:miter lim="800000"/>
          </a:ln>
          <a:effectLst/>
        </p:spPr>
        <p:txBody>
          <a:bodyPr wrap="none" lIns="0" tIns="0" rIns="0" bIns="0"/>
          <a:lstStyle/>
          <a:p>
            <a:pPr algn="ctr"/>
            <a:r>
              <a:rPr lang="fr-FR" sz="1600">
                <a:latin typeface="FranklinGothic" pitchFamily="2" charset="0"/>
              </a:rPr>
              <a:t>Course</a:t>
            </a:r>
            <a:endParaRPr lang="fr-FR" sz="1600">
              <a:latin typeface="FranklinGothic" pitchFamily="2" charset="0"/>
            </a:endParaRPr>
          </a:p>
          <a:p>
            <a:pPr algn="ctr"/>
            <a:r>
              <a:rPr lang="fr-FR" sz="1600">
                <a:latin typeface="FranklinGothic" pitchFamily="2" charset="0"/>
              </a:rPr>
              <a:t>Offering</a:t>
            </a:r>
            <a:endParaRPr lang="fr-FR" sz="1600">
              <a:latin typeface="FranklinGothic" pitchFamily="2" charset="0"/>
            </a:endParaRPr>
          </a:p>
        </p:txBody>
      </p:sp>
      <p:sp>
        <p:nvSpPr>
          <p:cNvPr id="481503" name="Rectangle 223"/>
          <p:cNvSpPr>
            <a:spLocks noChangeArrowheads="1"/>
          </p:cNvSpPr>
          <p:nvPr/>
        </p:nvSpPr>
        <p:spPr bwMode="auto">
          <a:xfrm>
            <a:off x="7937500" y="4393413"/>
            <a:ext cx="838200" cy="336550"/>
          </a:xfrm>
          <a:prstGeom prst="rect">
            <a:avLst/>
          </a:prstGeom>
          <a:noFill/>
          <a:ln w="9525">
            <a:noFill/>
            <a:miter lim="800000"/>
          </a:ln>
          <a:effectLst/>
        </p:spPr>
        <p:txBody>
          <a:bodyPr wrap="none" lIns="0" tIns="0" rIns="0" bIns="0"/>
          <a:lstStyle/>
          <a:p>
            <a:pPr algn="ctr"/>
            <a:r>
              <a:rPr lang="fr-FR" sz="1600">
                <a:latin typeface="FranklinGothic" pitchFamily="2" charset="0"/>
              </a:rPr>
              <a:t>Schedule</a:t>
            </a:r>
            <a:endParaRPr lang="fr-FR" sz="1600">
              <a:latin typeface="FranklinGothic" pitchFamily="2" charset="0"/>
            </a:endParaRPr>
          </a:p>
        </p:txBody>
      </p:sp>
      <p:grpSp>
        <p:nvGrpSpPr>
          <p:cNvPr id="481563" name="Group 283"/>
          <p:cNvGrpSpPr/>
          <p:nvPr/>
        </p:nvGrpSpPr>
        <p:grpSpPr bwMode="auto">
          <a:xfrm>
            <a:off x="7764463" y="1170788"/>
            <a:ext cx="330200" cy="395287"/>
            <a:chOff x="4523" y="1693"/>
            <a:chExt cx="208" cy="249"/>
          </a:xfrm>
        </p:grpSpPr>
        <p:sp>
          <p:nvSpPr>
            <p:cNvPr id="481507" name="Line 227"/>
            <p:cNvSpPr>
              <a:spLocks noChangeShapeType="1"/>
            </p:cNvSpPr>
            <p:nvPr/>
          </p:nvSpPr>
          <p:spPr bwMode="auto">
            <a:xfrm flipV="1">
              <a:off x="4587" y="1693"/>
              <a:ext cx="59" cy="53"/>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481508" name="Oval 228"/>
            <p:cNvSpPr>
              <a:spLocks noChangeArrowheads="1"/>
            </p:cNvSpPr>
            <p:nvPr/>
          </p:nvSpPr>
          <p:spPr bwMode="auto">
            <a:xfrm>
              <a:off x="4523" y="1736"/>
              <a:ext cx="208" cy="206"/>
            </a:xfrm>
            <a:prstGeom prst="ellipse">
              <a:avLst/>
            </a:prstGeom>
            <a:solidFill>
              <a:srgbClr val="FFFFCC"/>
            </a:solidFill>
            <a:ln w="12700">
              <a:solidFill>
                <a:schemeClr val="tx1"/>
              </a:solidFill>
              <a:round/>
              <a:headEnd type="none" w="sm" len="sm"/>
              <a:tailEnd type="none" w="lg" len="lg"/>
            </a:ln>
            <a:effectLst/>
          </p:spPr>
          <p:txBody>
            <a:bodyPr wrap="none" lIns="0" tIns="0" rIns="0" bIns="0" anchor="ctr">
              <a:spAutoFit/>
            </a:bodyPr>
            <a:lstStyle/>
            <a:p>
              <a:endParaRPr lang="en-US"/>
            </a:p>
          </p:txBody>
        </p:sp>
        <p:sp>
          <p:nvSpPr>
            <p:cNvPr id="481509" name="Line 229"/>
            <p:cNvSpPr>
              <a:spLocks noChangeShapeType="1"/>
            </p:cNvSpPr>
            <p:nvPr/>
          </p:nvSpPr>
          <p:spPr bwMode="auto">
            <a:xfrm flipH="1" flipV="1">
              <a:off x="4589" y="1744"/>
              <a:ext cx="56" cy="49"/>
            </a:xfrm>
            <a:prstGeom prst="line">
              <a:avLst/>
            </a:prstGeom>
            <a:noFill/>
            <a:ln w="12700">
              <a:solidFill>
                <a:schemeClr val="bg2"/>
              </a:solidFill>
              <a:round/>
              <a:headEnd type="none" w="sm" len="sm"/>
              <a:tailEnd type="none" w="sm" len="sm"/>
            </a:ln>
            <a:effectLst/>
          </p:spPr>
          <p:txBody>
            <a:bodyPr wrap="none" anchor="ctr"/>
            <a:lstStyle/>
            <a:p>
              <a:endParaRPr lang="en-US"/>
            </a:p>
          </p:txBody>
        </p:sp>
      </p:grpSp>
      <p:sp>
        <p:nvSpPr>
          <p:cNvPr id="481510" name="Rectangle 230"/>
          <p:cNvSpPr>
            <a:spLocks noChangeArrowheads="1"/>
          </p:cNvSpPr>
          <p:nvPr/>
        </p:nvSpPr>
        <p:spPr bwMode="auto">
          <a:xfrm>
            <a:off x="7332663" y="1621638"/>
            <a:ext cx="1270000" cy="552450"/>
          </a:xfrm>
          <a:prstGeom prst="rect">
            <a:avLst/>
          </a:prstGeom>
          <a:noFill/>
          <a:ln w="9525">
            <a:noFill/>
            <a:miter lim="800000"/>
          </a:ln>
          <a:effectLst/>
        </p:spPr>
        <p:txBody>
          <a:bodyPr wrap="none" lIns="0" tIns="0" rIns="0" bIns="0"/>
          <a:lstStyle/>
          <a:p>
            <a:pPr algn="ctr"/>
            <a:r>
              <a:rPr lang="fr-FR" sz="1600">
                <a:latin typeface="FranklinGothic" pitchFamily="2" charset="0"/>
              </a:rPr>
              <a:t>Registration</a:t>
            </a:r>
            <a:endParaRPr lang="fr-FR" sz="1600">
              <a:latin typeface="FranklinGothic" pitchFamily="2" charset="0"/>
            </a:endParaRPr>
          </a:p>
          <a:p>
            <a:pPr algn="ctr"/>
            <a:r>
              <a:rPr lang="fr-FR" sz="1600">
                <a:latin typeface="FranklinGothic" pitchFamily="2" charset="0"/>
              </a:rPr>
              <a:t>Controller</a:t>
            </a:r>
            <a:endParaRPr lang="fr-FR" sz="1600">
              <a:latin typeface="FranklinGothic" pitchFamily="2" charset="0"/>
            </a:endParaRPr>
          </a:p>
        </p:txBody>
      </p:sp>
      <p:sp>
        <p:nvSpPr>
          <p:cNvPr id="481511" name="Rectangle 231"/>
          <p:cNvSpPr>
            <a:spLocks noChangeArrowheads="1"/>
          </p:cNvSpPr>
          <p:nvPr/>
        </p:nvSpPr>
        <p:spPr bwMode="auto">
          <a:xfrm>
            <a:off x="7485063" y="2912275"/>
            <a:ext cx="838200" cy="336550"/>
          </a:xfrm>
          <a:prstGeom prst="rect">
            <a:avLst/>
          </a:prstGeom>
          <a:noFill/>
          <a:ln w="9525">
            <a:noFill/>
            <a:miter lim="800000"/>
          </a:ln>
          <a:effectLst/>
        </p:spPr>
        <p:txBody>
          <a:bodyPr wrap="none" lIns="0" tIns="0" rIns="0" bIns="0"/>
          <a:lstStyle/>
          <a:p>
            <a:pPr algn="ctr"/>
            <a:r>
              <a:rPr lang="fr-FR" sz="1600">
                <a:latin typeface="FranklinGothic" pitchFamily="2" charset="0"/>
              </a:rPr>
              <a:t>Student</a:t>
            </a:r>
            <a:endParaRPr lang="fr-FR" sz="1600">
              <a:latin typeface="FranklinGothic" pitchFamily="2" charset="0"/>
            </a:endParaRPr>
          </a:p>
        </p:txBody>
      </p:sp>
      <p:sp>
        <p:nvSpPr>
          <p:cNvPr id="481515" name="Line 235"/>
          <p:cNvSpPr>
            <a:spLocks noChangeShapeType="1"/>
          </p:cNvSpPr>
          <p:nvPr/>
        </p:nvSpPr>
        <p:spPr bwMode="auto">
          <a:xfrm flipH="1">
            <a:off x="6659563" y="5387188"/>
            <a:ext cx="320675" cy="328612"/>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481516" name="Line 236"/>
          <p:cNvSpPr>
            <a:spLocks noChangeShapeType="1"/>
          </p:cNvSpPr>
          <p:nvPr/>
        </p:nvSpPr>
        <p:spPr bwMode="auto">
          <a:xfrm flipH="1" flipV="1">
            <a:off x="8064500" y="5390363"/>
            <a:ext cx="265113" cy="209550"/>
          </a:xfrm>
          <a:prstGeom prst="line">
            <a:avLst/>
          </a:prstGeom>
          <a:noFill/>
          <a:ln w="9525">
            <a:solidFill>
              <a:schemeClr val="tx1"/>
            </a:solidFill>
            <a:round/>
          </a:ln>
          <a:effectLst/>
        </p:spPr>
        <p:txBody>
          <a:bodyPr lIns="107950" tIns="53975" rIns="107950" bIns="53975"/>
          <a:lstStyle/>
          <a:p>
            <a:endParaRPr lang="en-US"/>
          </a:p>
        </p:txBody>
      </p:sp>
      <p:grpSp>
        <p:nvGrpSpPr>
          <p:cNvPr id="481571" name="Group 291"/>
          <p:cNvGrpSpPr/>
          <p:nvPr/>
        </p:nvGrpSpPr>
        <p:grpSpPr bwMode="auto">
          <a:xfrm>
            <a:off x="7243763" y="4591850"/>
            <a:ext cx="328612" cy="393700"/>
            <a:chOff x="4059" y="2984"/>
            <a:chExt cx="207" cy="248"/>
          </a:xfrm>
        </p:grpSpPr>
        <p:sp>
          <p:nvSpPr>
            <p:cNvPr id="481518" name="Line 238"/>
            <p:cNvSpPr>
              <a:spLocks noChangeShapeType="1"/>
            </p:cNvSpPr>
            <p:nvPr/>
          </p:nvSpPr>
          <p:spPr bwMode="auto">
            <a:xfrm flipV="1">
              <a:off x="4123" y="2984"/>
              <a:ext cx="58" cy="52"/>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481519" name="Oval 239"/>
            <p:cNvSpPr>
              <a:spLocks noChangeArrowheads="1"/>
            </p:cNvSpPr>
            <p:nvPr/>
          </p:nvSpPr>
          <p:spPr bwMode="invGray">
            <a:xfrm>
              <a:off x="4059" y="3027"/>
              <a:ext cx="207" cy="205"/>
            </a:xfrm>
            <a:prstGeom prst="ellipse">
              <a:avLst/>
            </a:prstGeom>
            <a:solidFill>
              <a:schemeClr val="hlink"/>
            </a:solidFill>
            <a:ln w="12700">
              <a:solidFill>
                <a:schemeClr val="tx1"/>
              </a:solidFill>
              <a:round/>
              <a:headEnd type="none" w="sm" len="sm"/>
              <a:tailEnd type="none" w="lg" len="lg"/>
            </a:ln>
            <a:effectLst/>
          </p:spPr>
          <p:txBody>
            <a:bodyPr wrap="none" lIns="0" tIns="0" rIns="0" bIns="0" anchor="ctr">
              <a:spAutoFit/>
            </a:bodyPr>
            <a:lstStyle/>
            <a:p>
              <a:endParaRPr lang="en-US"/>
            </a:p>
          </p:txBody>
        </p:sp>
        <p:sp>
          <p:nvSpPr>
            <p:cNvPr id="481520" name="Line 240"/>
            <p:cNvSpPr>
              <a:spLocks noChangeShapeType="1"/>
            </p:cNvSpPr>
            <p:nvPr/>
          </p:nvSpPr>
          <p:spPr bwMode="auto">
            <a:xfrm flipH="1" flipV="1">
              <a:off x="4125" y="3034"/>
              <a:ext cx="55" cy="50"/>
            </a:xfrm>
            <a:prstGeom prst="line">
              <a:avLst/>
            </a:prstGeom>
            <a:noFill/>
            <a:ln w="12700">
              <a:solidFill>
                <a:schemeClr val="tx1"/>
              </a:solidFill>
              <a:round/>
              <a:headEnd type="none" w="sm" len="sm"/>
              <a:tailEnd type="none" w="sm" len="sm"/>
            </a:ln>
            <a:effectLst/>
          </p:spPr>
          <p:txBody>
            <a:bodyPr wrap="none" anchor="ctr"/>
            <a:lstStyle/>
            <a:p>
              <a:endParaRPr lang="en-US"/>
            </a:p>
          </p:txBody>
        </p:sp>
      </p:grpSp>
      <p:sp>
        <p:nvSpPr>
          <p:cNvPr id="481521" name="Rectangle 241"/>
          <p:cNvSpPr>
            <a:spLocks noChangeArrowheads="1"/>
          </p:cNvSpPr>
          <p:nvPr/>
        </p:nvSpPr>
        <p:spPr bwMode="auto">
          <a:xfrm>
            <a:off x="6607175" y="5042700"/>
            <a:ext cx="1754188" cy="565150"/>
          </a:xfrm>
          <a:prstGeom prst="rect">
            <a:avLst/>
          </a:prstGeom>
          <a:noFill/>
          <a:ln w="9525">
            <a:noFill/>
            <a:miter lim="800000"/>
          </a:ln>
          <a:effectLst/>
        </p:spPr>
        <p:txBody>
          <a:bodyPr wrap="none" lIns="0" tIns="0" rIns="0" bIns="0"/>
          <a:lstStyle/>
          <a:p>
            <a:pPr algn="ctr"/>
            <a:r>
              <a:rPr lang="fr-FR" sz="1600">
                <a:latin typeface="FranklinGothic" pitchFamily="2" charset="0"/>
              </a:rPr>
              <a:t> CloseRegistration</a:t>
            </a:r>
            <a:endParaRPr lang="fr-FR" sz="1600">
              <a:latin typeface="FranklinGothic" pitchFamily="2" charset="0"/>
            </a:endParaRPr>
          </a:p>
          <a:p>
            <a:pPr algn="ctr"/>
            <a:r>
              <a:rPr lang="fr-FR" sz="1600">
                <a:latin typeface="FranklinGothic" pitchFamily="2" charset="0"/>
              </a:rPr>
              <a:t>Controller</a:t>
            </a:r>
            <a:endParaRPr lang="fr-FR" sz="1600">
              <a:latin typeface="FranklinGothic" pitchFamily="2" charset="0"/>
            </a:endParaRPr>
          </a:p>
        </p:txBody>
      </p:sp>
      <p:sp>
        <p:nvSpPr>
          <p:cNvPr id="481522" name="Line 242"/>
          <p:cNvSpPr>
            <a:spLocks noChangeShapeType="1"/>
          </p:cNvSpPr>
          <p:nvPr/>
        </p:nvSpPr>
        <p:spPr bwMode="auto">
          <a:xfrm>
            <a:off x="7935913" y="2189963"/>
            <a:ext cx="3175" cy="293687"/>
          </a:xfrm>
          <a:prstGeom prst="line">
            <a:avLst/>
          </a:prstGeom>
          <a:noFill/>
          <a:ln w="9525">
            <a:solidFill>
              <a:schemeClr val="tx1"/>
            </a:solidFill>
            <a:round/>
          </a:ln>
          <a:effectLst/>
        </p:spPr>
        <p:txBody>
          <a:bodyPr lIns="107950" tIns="53975" rIns="107950" bIns="53975"/>
          <a:lstStyle/>
          <a:p>
            <a:endParaRPr lang="en-US"/>
          </a:p>
        </p:txBody>
      </p:sp>
      <p:grpSp>
        <p:nvGrpSpPr>
          <p:cNvPr id="481606" name="Group 326"/>
          <p:cNvGrpSpPr/>
          <p:nvPr/>
        </p:nvGrpSpPr>
        <p:grpSpPr bwMode="auto">
          <a:xfrm>
            <a:off x="8181975" y="4014000"/>
            <a:ext cx="346075" cy="339725"/>
            <a:chOff x="5154" y="2100"/>
            <a:chExt cx="218" cy="214"/>
          </a:xfrm>
        </p:grpSpPr>
        <p:sp>
          <p:nvSpPr>
            <p:cNvPr id="481506" name="Line 226"/>
            <p:cNvSpPr>
              <a:spLocks noChangeShapeType="1"/>
            </p:cNvSpPr>
            <p:nvPr/>
          </p:nvSpPr>
          <p:spPr bwMode="auto">
            <a:xfrm flipV="1">
              <a:off x="5154" y="2312"/>
              <a:ext cx="218" cy="2"/>
            </a:xfrm>
            <a:prstGeom prst="line">
              <a:avLst/>
            </a:prstGeom>
            <a:noFill/>
            <a:ln w="12700">
              <a:solidFill>
                <a:schemeClr val="tx1"/>
              </a:solidFill>
              <a:round/>
              <a:headEnd type="none" w="sm" len="sm"/>
              <a:tailEnd type="none" w="sm" len="sm"/>
            </a:ln>
            <a:effectLst/>
          </p:spPr>
          <p:txBody>
            <a:bodyPr wrap="none" anchor="ctr"/>
            <a:lstStyle/>
            <a:p>
              <a:endParaRPr lang="en-US"/>
            </a:p>
          </p:txBody>
        </p:sp>
        <p:grpSp>
          <p:nvGrpSpPr>
            <p:cNvPr id="481570" name="Group 290"/>
            <p:cNvGrpSpPr/>
            <p:nvPr/>
          </p:nvGrpSpPr>
          <p:grpSpPr bwMode="auto">
            <a:xfrm>
              <a:off x="5154" y="2100"/>
              <a:ext cx="212" cy="209"/>
              <a:chOff x="5154" y="2100"/>
              <a:chExt cx="212" cy="209"/>
            </a:xfrm>
          </p:grpSpPr>
          <p:sp>
            <p:nvSpPr>
              <p:cNvPr id="481505" name="Oval 225"/>
              <p:cNvSpPr>
                <a:spLocks noChangeArrowheads="1"/>
              </p:cNvSpPr>
              <p:nvPr/>
            </p:nvSpPr>
            <p:spPr bwMode="auto">
              <a:xfrm>
                <a:off x="5154" y="2106"/>
                <a:ext cx="203" cy="202"/>
              </a:xfrm>
              <a:prstGeom prst="ellipse">
                <a:avLst/>
              </a:prstGeom>
              <a:solidFill>
                <a:srgbClr val="FFFFCC"/>
              </a:solidFill>
              <a:ln w="12700">
                <a:solidFill>
                  <a:schemeClr val="tx1"/>
                </a:solidFill>
                <a:round/>
                <a:headEnd type="none" w="sm" len="sm"/>
                <a:tailEnd type="none" w="sm" len="sm"/>
              </a:ln>
              <a:effectLst/>
            </p:spPr>
            <p:txBody>
              <a:bodyPr wrap="none" anchor="ctr"/>
              <a:lstStyle/>
              <a:p>
                <a:pPr algn="ctr" eaLnBrk="1" hangingPunct="1"/>
                <a:endParaRPr lang="fr-FR" sz="2000">
                  <a:latin typeface="Helvetica" pitchFamily="34" charset="0"/>
                </a:endParaRPr>
              </a:p>
            </p:txBody>
          </p:sp>
          <p:grpSp>
            <p:nvGrpSpPr>
              <p:cNvPr id="481524" name="Group 244"/>
              <p:cNvGrpSpPr/>
              <p:nvPr/>
            </p:nvGrpSpPr>
            <p:grpSpPr bwMode="auto">
              <a:xfrm>
                <a:off x="5259" y="2100"/>
                <a:ext cx="107" cy="209"/>
                <a:chOff x="4776" y="2312"/>
                <a:chExt cx="67" cy="128"/>
              </a:xfrm>
            </p:grpSpPr>
            <p:sp>
              <p:nvSpPr>
                <p:cNvPr id="481525" name="Arc 245"/>
                <p:cNvSpPr/>
                <p:nvPr/>
              </p:nvSpPr>
              <p:spPr bwMode="invGray">
                <a:xfrm>
                  <a:off x="4777" y="2313"/>
                  <a:ext cx="66" cy="64"/>
                </a:xfrm>
                <a:custGeom>
                  <a:avLst/>
                  <a:gdLst>
                    <a:gd name="G0" fmla="+- 327 0 0"/>
                    <a:gd name="G1" fmla="+- 21600 0 0"/>
                    <a:gd name="G2" fmla="+- 21600 0 0"/>
                    <a:gd name="T0" fmla="*/ 0 w 21924"/>
                    <a:gd name="T1" fmla="*/ 2 h 21600"/>
                    <a:gd name="T2" fmla="*/ 21924 w 21924"/>
                    <a:gd name="T3" fmla="*/ 21257 h 21600"/>
                    <a:gd name="T4" fmla="*/ 327 w 21924"/>
                    <a:gd name="T5" fmla="*/ 21600 h 21600"/>
                  </a:gdLst>
                  <a:ahLst/>
                  <a:cxnLst>
                    <a:cxn ang="0">
                      <a:pos x="T0" y="T1"/>
                    </a:cxn>
                    <a:cxn ang="0">
                      <a:pos x="T2" y="T3"/>
                    </a:cxn>
                    <a:cxn ang="0">
                      <a:pos x="T4" y="T5"/>
                    </a:cxn>
                  </a:cxnLst>
                  <a:rect l="0" t="0" r="r" b="b"/>
                  <a:pathLst>
                    <a:path w="21924" h="21600" fill="none" extrusionOk="0">
                      <a:moveTo>
                        <a:pt x="0" y="2"/>
                      </a:moveTo>
                      <a:cubicBezTo>
                        <a:pt x="108" y="0"/>
                        <a:pt x="217" y="-1"/>
                        <a:pt x="327" y="0"/>
                      </a:cubicBezTo>
                      <a:cubicBezTo>
                        <a:pt x="12122" y="0"/>
                        <a:pt x="21736" y="9462"/>
                        <a:pt x="21924" y="21256"/>
                      </a:cubicBezTo>
                    </a:path>
                    <a:path w="21924" h="21600" stroke="0" extrusionOk="0">
                      <a:moveTo>
                        <a:pt x="0" y="2"/>
                      </a:moveTo>
                      <a:cubicBezTo>
                        <a:pt x="108" y="0"/>
                        <a:pt x="217" y="-1"/>
                        <a:pt x="327" y="0"/>
                      </a:cubicBezTo>
                      <a:cubicBezTo>
                        <a:pt x="12122" y="0"/>
                        <a:pt x="21736" y="9462"/>
                        <a:pt x="21924" y="21256"/>
                      </a:cubicBezTo>
                      <a:lnTo>
                        <a:pt x="327" y="21600"/>
                      </a:lnTo>
                      <a:close/>
                    </a:path>
                  </a:pathLst>
                </a:custGeom>
                <a:solidFill>
                  <a:schemeClr val="hlink"/>
                </a:solidFill>
                <a:ln w="12700" cap="rnd">
                  <a:solidFill>
                    <a:schemeClr val="bg2"/>
                  </a:solidFill>
                  <a:round/>
                </a:ln>
                <a:effectLst/>
              </p:spPr>
              <p:txBody>
                <a:bodyPr wrap="none" anchor="ctr"/>
                <a:lstStyle/>
                <a:p>
                  <a:endParaRPr lang="en-US"/>
                </a:p>
              </p:txBody>
            </p:sp>
            <p:sp>
              <p:nvSpPr>
                <p:cNvPr id="481526" name="Arc 246"/>
                <p:cNvSpPr/>
                <p:nvPr/>
              </p:nvSpPr>
              <p:spPr bwMode="invGray">
                <a:xfrm>
                  <a:off x="4776" y="2375"/>
                  <a:ext cx="67" cy="65"/>
                </a:xfrm>
                <a:custGeom>
                  <a:avLst/>
                  <a:gdLst>
                    <a:gd name="G0" fmla="+- 332 0 0"/>
                    <a:gd name="G1" fmla="+- 343 0 0"/>
                    <a:gd name="G2" fmla="+- 21600 0 0"/>
                    <a:gd name="T0" fmla="*/ 21929 w 21932"/>
                    <a:gd name="T1" fmla="*/ 0 h 21943"/>
                    <a:gd name="T2" fmla="*/ 0 w 21932"/>
                    <a:gd name="T3" fmla="*/ 21940 h 21943"/>
                    <a:gd name="T4" fmla="*/ 332 w 21932"/>
                    <a:gd name="T5" fmla="*/ 343 h 21943"/>
                  </a:gdLst>
                  <a:ahLst/>
                  <a:cxnLst>
                    <a:cxn ang="0">
                      <a:pos x="T0" y="T1"/>
                    </a:cxn>
                    <a:cxn ang="0">
                      <a:pos x="T2" y="T3"/>
                    </a:cxn>
                    <a:cxn ang="0">
                      <a:pos x="T4" y="T5"/>
                    </a:cxn>
                  </a:cxnLst>
                  <a:rect l="0" t="0" r="r" b="b"/>
                  <a:pathLst>
                    <a:path w="21932" h="21943" fill="none" extrusionOk="0">
                      <a:moveTo>
                        <a:pt x="21929" y="-1"/>
                      </a:moveTo>
                      <a:cubicBezTo>
                        <a:pt x="21931" y="114"/>
                        <a:pt x="21932" y="228"/>
                        <a:pt x="21932" y="343"/>
                      </a:cubicBezTo>
                      <a:cubicBezTo>
                        <a:pt x="21932" y="12272"/>
                        <a:pt x="12261" y="21943"/>
                        <a:pt x="332" y="21943"/>
                      </a:cubicBezTo>
                      <a:cubicBezTo>
                        <a:pt x="221" y="21943"/>
                        <a:pt x="110" y="21942"/>
                        <a:pt x="-1" y="21940"/>
                      </a:cubicBezTo>
                    </a:path>
                    <a:path w="21932" h="21943" stroke="0" extrusionOk="0">
                      <a:moveTo>
                        <a:pt x="21929" y="-1"/>
                      </a:moveTo>
                      <a:cubicBezTo>
                        <a:pt x="21931" y="114"/>
                        <a:pt x="21932" y="228"/>
                        <a:pt x="21932" y="343"/>
                      </a:cubicBezTo>
                      <a:cubicBezTo>
                        <a:pt x="21932" y="12272"/>
                        <a:pt x="12261" y="21943"/>
                        <a:pt x="332" y="21943"/>
                      </a:cubicBezTo>
                      <a:cubicBezTo>
                        <a:pt x="221" y="21943"/>
                        <a:pt x="110" y="21942"/>
                        <a:pt x="-1" y="21940"/>
                      </a:cubicBezTo>
                      <a:lnTo>
                        <a:pt x="332" y="343"/>
                      </a:lnTo>
                      <a:close/>
                    </a:path>
                  </a:pathLst>
                </a:custGeom>
                <a:solidFill>
                  <a:schemeClr val="hlink"/>
                </a:solidFill>
                <a:ln w="12700" cap="rnd">
                  <a:solidFill>
                    <a:schemeClr val="bg2"/>
                  </a:solidFill>
                  <a:round/>
                </a:ln>
                <a:effectLst/>
              </p:spPr>
              <p:txBody>
                <a:bodyPr wrap="none" anchor="ctr"/>
                <a:lstStyle/>
                <a:p>
                  <a:endParaRPr lang="en-US"/>
                </a:p>
              </p:txBody>
            </p:sp>
            <p:sp>
              <p:nvSpPr>
                <p:cNvPr id="481527" name="Line 247"/>
                <p:cNvSpPr>
                  <a:spLocks noChangeShapeType="1"/>
                </p:cNvSpPr>
                <p:nvPr/>
              </p:nvSpPr>
              <p:spPr bwMode="invGray">
                <a:xfrm>
                  <a:off x="4776" y="2312"/>
                  <a:ext cx="0" cy="127"/>
                </a:xfrm>
                <a:prstGeom prst="line">
                  <a:avLst/>
                </a:prstGeom>
                <a:noFill/>
                <a:ln w="12700">
                  <a:solidFill>
                    <a:schemeClr val="bg2"/>
                  </a:solidFill>
                  <a:round/>
                  <a:headEnd type="none" w="sm" len="sm"/>
                  <a:tailEnd type="none" w="sm" len="sm"/>
                </a:ln>
                <a:effectLst/>
              </p:spPr>
              <p:txBody>
                <a:bodyPr wrap="none" anchor="ctr"/>
                <a:lstStyle/>
                <a:p>
                  <a:endParaRPr lang="en-US"/>
                </a:p>
              </p:txBody>
            </p:sp>
          </p:grpSp>
        </p:grpSp>
      </p:grpSp>
      <p:sp>
        <p:nvSpPr>
          <p:cNvPr id="481528" name="Line 248"/>
          <p:cNvSpPr>
            <a:spLocks noChangeShapeType="1"/>
          </p:cNvSpPr>
          <p:nvPr/>
        </p:nvSpPr>
        <p:spPr bwMode="auto">
          <a:xfrm>
            <a:off x="7002463" y="3880650"/>
            <a:ext cx="331787" cy="642938"/>
          </a:xfrm>
          <a:prstGeom prst="line">
            <a:avLst/>
          </a:prstGeom>
          <a:noFill/>
          <a:ln w="9525">
            <a:solidFill>
              <a:schemeClr val="tx1"/>
            </a:solidFill>
            <a:round/>
          </a:ln>
          <a:effectLst/>
        </p:spPr>
        <p:txBody>
          <a:bodyPr lIns="107950" tIns="53975" rIns="107950" bIns="53975"/>
          <a:lstStyle/>
          <a:p>
            <a:endParaRPr lang="en-US"/>
          </a:p>
        </p:txBody>
      </p:sp>
      <p:sp>
        <p:nvSpPr>
          <p:cNvPr id="481530" name="Line 250"/>
          <p:cNvSpPr>
            <a:spLocks noChangeShapeType="1"/>
          </p:cNvSpPr>
          <p:nvPr/>
        </p:nvSpPr>
        <p:spPr bwMode="auto">
          <a:xfrm flipH="1">
            <a:off x="7639050" y="4574388"/>
            <a:ext cx="234950" cy="125412"/>
          </a:xfrm>
          <a:prstGeom prst="line">
            <a:avLst/>
          </a:prstGeom>
          <a:noFill/>
          <a:ln w="9525">
            <a:solidFill>
              <a:schemeClr val="tx1"/>
            </a:solidFill>
            <a:round/>
          </a:ln>
          <a:effectLst/>
        </p:spPr>
        <p:txBody>
          <a:bodyPr lIns="107950" tIns="53975" rIns="107950" bIns="53975"/>
          <a:lstStyle/>
          <a:p>
            <a:endParaRPr lang="en-US"/>
          </a:p>
        </p:txBody>
      </p:sp>
      <p:grpSp>
        <p:nvGrpSpPr>
          <p:cNvPr id="481615" name="Group 335"/>
          <p:cNvGrpSpPr/>
          <p:nvPr/>
        </p:nvGrpSpPr>
        <p:grpSpPr bwMode="auto">
          <a:xfrm>
            <a:off x="6756400" y="2999588"/>
            <a:ext cx="355600" cy="331787"/>
            <a:chOff x="4464" y="2309"/>
            <a:chExt cx="224" cy="209"/>
          </a:xfrm>
        </p:grpSpPr>
        <p:sp>
          <p:nvSpPr>
            <p:cNvPr id="481502" name="Line 222"/>
            <p:cNvSpPr>
              <a:spLocks noChangeShapeType="1"/>
            </p:cNvSpPr>
            <p:nvPr/>
          </p:nvSpPr>
          <p:spPr bwMode="auto">
            <a:xfrm flipV="1">
              <a:off x="4464" y="2516"/>
              <a:ext cx="218" cy="2"/>
            </a:xfrm>
            <a:prstGeom prst="line">
              <a:avLst/>
            </a:prstGeom>
            <a:noFill/>
            <a:ln w="12700">
              <a:solidFill>
                <a:schemeClr val="tx1"/>
              </a:solidFill>
              <a:round/>
              <a:headEnd type="none" w="sm" len="sm"/>
              <a:tailEnd type="none" w="sm" len="sm"/>
            </a:ln>
            <a:effectLst/>
          </p:spPr>
          <p:txBody>
            <a:bodyPr wrap="none" anchor="ctr"/>
            <a:lstStyle/>
            <a:p>
              <a:endParaRPr lang="en-US"/>
            </a:p>
          </p:txBody>
        </p:sp>
        <p:grpSp>
          <p:nvGrpSpPr>
            <p:cNvPr id="481569" name="Group 289"/>
            <p:cNvGrpSpPr/>
            <p:nvPr/>
          </p:nvGrpSpPr>
          <p:grpSpPr bwMode="auto">
            <a:xfrm>
              <a:off x="4464" y="2309"/>
              <a:ext cx="224" cy="206"/>
              <a:chOff x="4464" y="2309"/>
              <a:chExt cx="224" cy="206"/>
            </a:xfrm>
          </p:grpSpPr>
          <p:sp>
            <p:nvSpPr>
              <p:cNvPr id="481501" name="Oval 221"/>
              <p:cNvSpPr>
                <a:spLocks noChangeArrowheads="1"/>
              </p:cNvSpPr>
              <p:nvPr/>
            </p:nvSpPr>
            <p:spPr bwMode="auto">
              <a:xfrm>
                <a:off x="4464" y="2313"/>
                <a:ext cx="218" cy="202"/>
              </a:xfrm>
              <a:prstGeom prst="ellipse">
                <a:avLst/>
              </a:prstGeom>
              <a:solidFill>
                <a:srgbClr val="FFFFCC"/>
              </a:solidFill>
              <a:ln w="12700">
                <a:solidFill>
                  <a:schemeClr val="tx1"/>
                </a:solidFill>
                <a:round/>
                <a:headEnd type="none" w="sm" len="sm"/>
                <a:tailEnd type="none" w="sm" len="sm"/>
              </a:ln>
              <a:effectLst/>
            </p:spPr>
            <p:txBody>
              <a:bodyPr wrap="none" anchor="ctr"/>
              <a:lstStyle/>
              <a:p>
                <a:pPr algn="ctr" eaLnBrk="1" hangingPunct="1"/>
                <a:endParaRPr lang="fr-FR" sz="2000">
                  <a:latin typeface="Helvetica" pitchFamily="34" charset="0"/>
                </a:endParaRPr>
              </a:p>
            </p:txBody>
          </p:sp>
          <p:grpSp>
            <p:nvGrpSpPr>
              <p:cNvPr id="481532" name="Group 252"/>
              <p:cNvGrpSpPr/>
              <p:nvPr/>
            </p:nvGrpSpPr>
            <p:grpSpPr bwMode="auto">
              <a:xfrm>
                <a:off x="4578" y="2309"/>
                <a:ext cx="110" cy="204"/>
                <a:chOff x="4776" y="2312"/>
                <a:chExt cx="67" cy="128"/>
              </a:xfrm>
            </p:grpSpPr>
            <p:sp>
              <p:nvSpPr>
                <p:cNvPr id="481533" name="Arc 253"/>
                <p:cNvSpPr/>
                <p:nvPr/>
              </p:nvSpPr>
              <p:spPr bwMode="invGray">
                <a:xfrm>
                  <a:off x="4777" y="2313"/>
                  <a:ext cx="66" cy="64"/>
                </a:xfrm>
                <a:custGeom>
                  <a:avLst/>
                  <a:gdLst>
                    <a:gd name="G0" fmla="+- 327 0 0"/>
                    <a:gd name="G1" fmla="+- 21600 0 0"/>
                    <a:gd name="G2" fmla="+- 21600 0 0"/>
                    <a:gd name="T0" fmla="*/ 0 w 21924"/>
                    <a:gd name="T1" fmla="*/ 2 h 21600"/>
                    <a:gd name="T2" fmla="*/ 21924 w 21924"/>
                    <a:gd name="T3" fmla="*/ 21257 h 21600"/>
                    <a:gd name="T4" fmla="*/ 327 w 21924"/>
                    <a:gd name="T5" fmla="*/ 21600 h 21600"/>
                  </a:gdLst>
                  <a:ahLst/>
                  <a:cxnLst>
                    <a:cxn ang="0">
                      <a:pos x="T0" y="T1"/>
                    </a:cxn>
                    <a:cxn ang="0">
                      <a:pos x="T2" y="T3"/>
                    </a:cxn>
                    <a:cxn ang="0">
                      <a:pos x="T4" y="T5"/>
                    </a:cxn>
                  </a:cxnLst>
                  <a:rect l="0" t="0" r="r" b="b"/>
                  <a:pathLst>
                    <a:path w="21924" h="21600" fill="none" extrusionOk="0">
                      <a:moveTo>
                        <a:pt x="0" y="2"/>
                      </a:moveTo>
                      <a:cubicBezTo>
                        <a:pt x="108" y="0"/>
                        <a:pt x="217" y="-1"/>
                        <a:pt x="327" y="0"/>
                      </a:cubicBezTo>
                      <a:cubicBezTo>
                        <a:pt x="12122" y="0"/>
                        <a:pt x="21736" y="9462"/>
                        <a:pt x="21924" y="21256"/>
                      </a:cubicBezTo>
                    </a:path>
                    <a:path w="21924" h="21600" stroke="0" extrusionOk="0">
                      <a:moveTo>
                        <a:pt x="0" y="2"/>
                      </a:moveTo>
                      <a:cubicBezTo>
                        <a:pt x="108" y="0"/>
                        <a:pt x="217" y="-1"/>
                        <a:pt x="327" y="0"/>
                      </a:cubicBezTo>
                      <a:cubicBezTo>
                        <a:pt x="12122" y="0"/>
                        <a:pt x="21736" y="9462"/>
                        <a:pt x="21924" y="21256"/>
                      </a:cubicBezTo>
                      <a:lnTo>
                        <a:pt x="327" y="21600"/>
                      </a:lnTo>
                      <a:close/>
                    </a:path>
                  </a:pathLst>
                </a:custGeom>
                <a:solidFill>
                  <a:schemeClr val="hlink"/>
                </a:solidFill>
                <a:ln w="12700" cap="rnd">
                  <a:solidFill>
                    <a:schemeClr val="bg2"/>
                  </a:solidFill>
                  <a:round/>
                </a:ln>
                <a:effectLst/>
              </p:spPr>
              <p:txBody>
                <a:bodyPr wrap="none" anchor="ctr"/>
                <a:lstStyle/>
                <a:p>
                  <a:endParaRPr lang="en-US"/>
                </a:p>
              </p:txBody>
            </p:sp>
            <p:sp>
              <p:nvSpPr>
                <p:cNvPr id="481534" name="Arc 254"/>
                <p:cNvSpPr/>
                <p:nvPr/>
              </p:nvSpPr>
              <p:spPr bwMode="invGray">
                <a:xfrm>
                  <a:off x="4776" y="2375"/>
                  <a:ext cx="67" cy="65"/>
                </a:xfrm>
                <a:custGeom>
                  <a:avLst/>
                  <a:gdLst>
                    <a:gd name="G0" fmla="+- 332 0 0"/>
                    <a:gd name="G1" fmla="+- 343 0 0"/>
                    <a:gd name="G2" fmla="+- 21600 0 0"/>
                    <a:gd name="T0" fmla="*/ 21929 w 21932"/>
                    <a:gd name="T1" fmla="*/ 0 h 21943"/>
                    <a:gd name="T2" fmla="*/ 0 w 21932"/>
                    <a:gd name="T3" fmla="*/ 21940 h 21943"/>
                    <a:gd name="T4" fmla="*/ 332 w 21932"/>
                    <a:gd name="T5" fmla="*/ 343 h 21943"/>
                  </a:gdLst>
                  <a:ahLst/>
                  <a:cxnLst>
                    <a:cxn ang="0">
                      <a:pos x="T0" y="T1"/>
                    </a:cxn>
                    <a:cxn ang="0">
                      <a:pos x="T2" y="T3"/>
                    </a:cxn>
                    <a:cxn ang="0">
                      <a:pos x="T4" y="T5"/>
                    </a:cxn>
                  </a:cxnLst>
                  <a:rect l="0" t="0" r="r" b="b"/>
                  <a:pathLst>
                    <a:path w="21932" h="21943" fill="none" extrusionOk="0">
                      <a:moveTo>
                        <a:pt x="21929" y="-1"/>
                      </a:moveTo>
                      <a:cubicBezTo>
                        <a:pt x="21931" y="114"/>
                        <a:pt x="21932" y="228"/>
                        <a:pt x="21932" y="343"/>
                      </a:cubicBezTo>
                      <a:cubicBezTo>
                        <a:pt x="21932" y="12272"/>
                        <a:pt x="12261" y="21943"/>
                        <a:pt x="332" y="21943"/>
                      </a:cubicBezTo>
                      <a:cubicBezTo>
                        <a:pt x="221" y="21943"/>
                        <a:pt x="110" y="21942"/>
                        <a:pt x="-1" y="21940"/>
                      </a:cubicBezTo>
                    </a:path>
                    <a:path w="21932" h="21943" stroke="0" extrusionOk="0">
                      <a:moveTo>
                        <a:pt x="21929" y="-1"/>
                      </a:moveTo>
                      <a:cubicBezTo>
                        <a:pt x="21931" y="114"/>
                        <a:pt x="21932" y="228"/>
                        <a:pt x="21932" y="343"/>
                      </a:cubicBezTo>
                      <a:cubicBezTo>
                        <a:pt x="21932" y="12272"/>
                        <a:pt x="12261" y="21943"/>
                        <a:pt x="332" y="21943"/>
                      </a:cubicBezTo>
                      <a:cubicBezTo>
                        <a:pt x="221" y="21943"/>
                        <a:pt x="110" y="21942"/>
                        <a:pt x="-1" y="21940"/>
                      </a:cubicBezTo>
                      <a:lnTo>
                        <a:pt x="332" y="343"/>
                      </a:lnTo>
                      <a:close/>
                    </a:path>
                  </a:pathLst>
                </a:custGeom>
                <a:solidFill>
                  <a:schemeClr val="hlink"/>
                </a:solidFill>
                <a:ln w="12700" cap="rnd">
                  <a:solidFill>
                    <a:schemeClr val="bg2"/>
                  </a:solidFill>
                  <a:round/>
                </a:ln>
                <a:effectLst/>
              </p:spPr>
              <p:txBody>
                <a:bodyPr wrap="none" anchor="ctr"/>
                <a:lstStyle/>
                <a:p>
                  <a:endParaRPr lang="en-US"/>
                </a:p>
              </p:txBody>
            </p:sp>
            <p:sp>
              <p:nvSpPr>
                <p:cNvPr id="481535" name="Line 255"/>
                <p:cNvSpPr>
                  <a:spLocks noChangeShapeType="1"/>
                </p:cNvSpPr>
                <p:nvPr/>
              </p:nvSpPr>
              <p:spPr bwMode="invGray">
                <a:xfrm>
                  <a:off x="4776" y="2312"/>
                  <a:ext cx="0" cy="127"/>
                </a:xfrm>
                <a:prstGeom prst="line">
                  <a:avLst/>
                </a:prstGeom>
                <a:noFill/>
                <a:ln w="12700">
                  <a:solidFill>
                    <a:schemeClr val="bg2"/>
                  </a:solidFill>
                  <a:round/>
                  <a:headEnd type="none" w="sm" len="sm"/>
                  <a:tailEnd type="none" w="sm" len="sm"/>
                </a:ln>
                <a:effectLst/>
              </p:spPr>
              <p:txBody>
                <a:bodyPr wrap="none" anchor="ctr"/>
                <a:lstStyle/>
                <a:p>
                  <a:endParaRPr lang="en-US"/>
                </a:p>
              </p:txBody>
            </p:sp>
          </p:grpSp>
        </p:grpSp>
      </p:grpSp>
      <p:grpSp>
        <p:nvGrpSpPr>
          <p:cNvPr id="481536" name="Group 256"/>
          <p:cNvGrpSpPr/>
          <p:nvPr/>
        </p:nvGrpSpPr>
        <p:grpSpPr bwMode="auto">
          <a:xfrm>
            <a:off x="4838700" y="5091913"/>
            <a:ext cx="317500" cy="322262"/>
            <a:chOff x="2155" y="2905"/>
            <a:chExt cx="374" cy="359"/>
          </a:xfrm>
        </p:grpSpPr>
        <p:sp>
          <p:nvSpPr>
            <p:cNvPr id="481537" name="Oval 257"/>
            <p:cNvSpPr>
              <a:spLocks noChangeArrowheads="1"/>
            </p:cNvSpPr>
            <p:nvPr/>
          </p:nvSpPr>
          <p:spPr bwMode="invGray">
            <a:xfrm>
              <a:off x="2155" y="2905"/>
              <a:ext cx="374" cy="358"/>
            </a:xfrm>
            <a:prstGeom prst="ellipse">
              <a:avLst/>
            </a:prstGeom>
            <a:solidFill>
              <a:schemeClr val="hlink"/>
            </a:solidFill>
            <a:ln w="12700">
              <a:solidFill>
                <a:schemeClr val="tx1"/>
              </a:solidFill>
              <a:round/>
              <a:headEnd type="none" w="sm" len="sm"/>
              <a:tailEnd type="none" w="sm" len="sm"/>
            </a:ln>
            <a:effectLst/>
          </p:spPr>
          <p:txBody>
            <a:bodyPr wrap="none" anchor="ctr"/>
            <a:lstStyle/>
            <a:p>
              <a:pPr algn="ctr" eaLnBrk="1" hangingPunct="1"/>
              <a:endParaRPr lang="fr-FR" sz="2000">
                <a:latin typeface="Helvetica" pitchFamily="34" charset="0"/>
              </a:endParaRPr>
            </a:p>
          </p:txBody>
        </p:sp>
        <p:sp>
          <p:nvSpPr>
            <p:cNvPr id="481538" name="Line 258"/>
            <p:cNvSpPr>
              <a:spLocks noChangeShapeType="1"/>
            </p:cNvSpPr>
            <p:nvPr/>
          </p:nvSpPr>
          <p:spPr bwMode="invGray">
            <a:xfrm>
              <a:off x="2155" y="3263"/>
              <a:ext cx="374" cy="1"/>
            </a:xfrm>
            <a:prstGeom prst="line">
              <a:avLst/>
            </a:prstGeom>
            <a:noFill/>
            <a:ln w="12700">
              <a:solidFill>
                <a:schemeClr val="tx1"/>
              </a:solidFill>
              <a:round/>
              <a:headEnd type="none" w="sm" len="sm"/>
              <a:tailEnd type="none" w="sm" len="sm"/>
            </a:ln>
            <a:effectLst/>
          </p:spPr>
          <p:txBody>
            <a:bodyPr wrap="none" anchor="ctr"/>
            <a:lstStyle/>
            <a:p>
              <a:endParaRPr lang="en-US"/>
            </a:p>
          </p:txBody>
        </p:sp>
      </p:grpSp>
      <p:grpSp>
        <p:nvGrpSpPr>
          <p:cNvPr id="481548" name="Group 268"/>
          <p:cNvGrpSpPr/>
          <p:nvPr/>
        </p:nvGrpSpPr>
        <p:grpSpPr bwMode="auto">
          <a:xfrm>
            <a:off x="2509838" y="2894813"/>
            <a:ext cx="298450" cy="307975"/>
            <a:chOff x="2655" y="968"/>
            <a:chExt cx="188" cy="194"/>
          </a:xfrm>
        </p:grpSpPr>
        <p:sp>
          <p:nvSpPr>
            <p:cNvPr id="481549" name="Oval 269"/>
            <p:cNvSpPr>
              <a:spLocks noChangeArrowheads="1"/>
            </p:cNvSpPr>
            <p:nvPr/>
          </p:nvSpPr>
          <p:spPr bwMode="auto">
            <a:xfrm>
              <a:off x="2655" y="968"/>
              <a:ext cx="185" cy="194"/>
            </a:xfrm>
            <a:prstGeom prst="ellipse">
              <a:avLst/>
            </a:prstGeom>
            <a:solidFill>
              <a:srgbClr val="FFFFCC"/>
            </a:solidFill>
            <a:ln w="12700">
              <a:solidFill>
                <a:schemeClr val="tx1"/>
              </a:solidFill>
              <a:round/>
              <a:headEnd type="none" w="sm" len="sm"/>
              <a:tailEnd type="none" w="sm" len="sm"/>
            </a:ln>
            <a:effectLst/>
          </p:spPr>
          <p:txBody>
            <a:bodyPr wrap="none" anchor="ctr"/>
            <a:lstStyle/>
            <a:p>
              <a:pPr algn="ctr" eaLnBrk="1" hangingPunct="1"/>
              <a:endParaRPr lang="fr-FR" sz="2000">
                <a:latin typeface="Helvetica" pitchFamily="34" charset="0"/>
              </a:endParaRPr>
            </a:p>
          </p:txBody>
        </p:sp>
        <p:sp>
          <p:nvSpPr>
            <p:cNvPr id="481550" name="Line 270"/>
            <p:cNvSpPr>
              <a:spLocks noChangeShapeType="1"/>
            </p:cNvSpPr>
            <p:nvPr/>
          </p:nvSpPr>
          <p:spPr bwMode="auto">
            <a:xfrm flipV="1">
              <a:off x="2655" y="1160"/>
              <a:ext cx="188" cy="2"/>
            </a:xfrm>
            <a:prstGeom prst="line">
              <a:avLst/>
            </a:prstGeom>
            <a:noFill/>
            <a:ln w="12700">
              <a:solidFill>
                <a:schemeClr val="tx1"/>
              </a:solidFill>
              <a:round/>
              <a:headEnd type="none" w="sm" len="sm"/>
              <a:tailEnd type="none" w="sm" len="sm"/>
            </a:ln>
            <a:effectLst/>
          </p:spPr>
          <p:txBody>
            <a:bodyPr wrap="none" anchor="ctr"/>
            <a:lstStyle/>
            <a:p>
              <a:endParaRPr lang="en-US"/>
            </a:p>
          </p:txBody>
        </p:sp>
      </p:grpSp>
      <p:grpSp>
        <p:nvGrpSpPr>
          <p:cNvPr id="481551" name="Group 271"/>
          <p:cNvGrpSpPr/>
          <p:nvPr/>
        </p:nvGrpSpPr>
        <p:grpSpPr bwMode="auto">
          <a:xfrm>
            <a:off x="3741738" y="3164688"/>
            <a:ext cx="298450" cy="307975"/>
            <a:chOff x="2655" y="968"/>
            <a:chExt cx="188" cy="194"/>
          </a:xfrm>
        </p:grpSpPr>
        <p:sp>
          <p:nvSpPr>
            <p:cNvPr id="481552" name="Oval 272"/>
            <p:cNvSpPr>
              <a:spLocks noChangeArrowheads="1"/>
            </p:cNvSpPr>
            <p:nvPr/>
          </p:nvSpPr>
          <p:spPr bwMode="auto">
            <a:xfrm>
              <a:off x="2655" y="968"/>
              <a:ext cx="185" cy="194"/>
            </a:xfrm>
            <a:prstGeom prst="ellipse">
              <a:avLst/>
            </a:prstGeom>
            <a:solidFill>
              <a:srgbClr val="FFFFCC"/>
            </a:solidFill>
            <a:ln w="12700">
              <a:solidFill>
                <a:schemeClr val="tx1"/>
              </a:solidFill>
              <a:round/>
              <a:headEnd type="none" w="sm" len="sm"/>
              <a:tailEnd type="none" w="sm" len="sm"/>
            </a:ln>
            <a:effectLst/>
          </p:spPr>
          <p:txBody>
            <a:bodyPr wrap="none" anchor="ctr"/>
            <a:lstStyle/>
            <a:p>
              <a:pPr algn="ctr" eaLnBrk="1" hangingPunct="1"/>
              <a:endParaRPr lang="fr-FR" sz="2000">
                <a:latin typeface="Helvetica" pitchFamily="34" charset="0"/>
              </a:endParaRPr>
            </a:p>
          </p:txBody>
        </p:sp>
        <p:sp>
          <p:nvSpPr>
            <p:cNvPr id="481553" name="Line 273"/>
            <p:cNvSpPr>
              <a:spLocks noChangeShapeType="1"/>
            </p:cNvSpPr>
            <p:nvPr/>
          </p:nvSpPr>
          <p:spPr bwMode="auto">
            <a:xfrm flipV="1">
              <a:off x="2655" y="1160"/>
              <a:ext cx="188" cy="2"/>
            </a:xfrm>
            <a:prstGeom prst="line">
              <a:avLst/>
            </a:prstGeom>
            <a:noFill/>
            <a:ln w="12700">
              <a:solidFill>
                <a:schemeClr val="tx1"/>
              </a:solidFill>
              <a:round/>
              <a:headEnd type="none" w="sm" len="sm"/>
              <a:tailEnd type="none" w="sm" len="sm"/>
            </a:ln>
            <a:effectLst/>
          </p:spPr>
          <p:txBody>
            <a:bodyPr wrap="none" anchor="ctr"/>
            <a:lstStyle/>
            <a:p>
              <a:endParaRPr lang="en-US"/>
            </a:p>
          </p:txBody>
        </p:sp>
      </p:grpSp>
      <p:grpSp>
        <p:nvGrpSpPr>
          <p:cNvPr id="481568" name="Group 288"/>
          <p:cNvGrpSpPr/>
          <p:nvPr/>
        </p:nvGrpSpPr>
        <p:grpSpPr bwMode="auto">
          <a:xfrm>
            <a:off x="6007100" y="3801275"/>
            <a:ext cx="433388" cy="303213"/>
            <a:chOff x="4112" y="1174"/>
            <a:chExt cx="273" cy="191"/>
          </a:xfrm>
        </p:grpSpPr>
        <p:grpSp>
          <p:nvGrpSpPr>
            <p:cNvPr id="481489" name="Group 209"/>
            <p:cNvGrpSpPr/>
            <p:nvPr/>
          </p:nvGrpSpPr>
          <p:grpSpPr bwMode="auto">
            <a:xfrm>
              <a:off x="4112" y="1177"/>
              <a:ext cx="265" cy="188"/>
              <a:chOff x="1824" y="672"/>
              <a:chExt cx="510" cy="366"/>
            </a:xfrm>
          </p:grpSpPr>
          <p:sp>
            <p:nvSpPr>
              <p:cNvPr id="481490" name="Oval 210"/>
              <p:cNvSpPr>
                <a:spLocks noChangeArrowheads="1"/>
              </p:cNvSpPr>
              <p:nvPr/>
            </p:nvSpPr>
            <p:spPr bwMode="auto">
              <a:xfrm>
                <a:off x="1968" y="672"/>
                <a:ext cx="366" cy="366"/>
              </a:xfrm>
              <a:prstGeom prst="ellipse">
                <a:avLst/>
              </a:prstGeom>
              <a:solidFill>
                <a:srgbClr val="FFFFCC"/>
              </a:solidFill>
              <a:ln w="12700">
                <a:solidFill>
                  <a:schemeClr val="tx1"/>
                </a:solidFill>
                <a:round/>
                <a:headEnd type="none" w="sm" len="sm"/>
                <a:tailEnd type="none" w="lg" len="lg"/>
              </a:ln>
              <a:effectLst/>
            </p:spPr>
            <p:txBody>
              <a:bodyPr wrap="none" lIns="0" tIns="0" rIns="0" bIns="0" anchor="ctr">
                <a:spAutoFit/>
              </a:bodyPr>
              <a:lstStyle/>
              <a:p>
                <a:endParaRPr lang="en-US"/>
              </a:p>
            </p:txBody>
          </p:sp>
          <p:sp>
            <p:nvSpPr>
              <p:cNvPr id="481491" name="Line 211"/>
              <p:cNvSpPr>
                <a:spLocks noChangeShapeType="1"/>
              </p:cNvSpPr>
              <p:nvPr/>
            </p:nvSpPr>
            <p:spPr bwMode="auto">
              <a:xfrm>
                <a:off x="1824" y="736"/>
                <a:ext cx="0" cy="238"/>
              </a:xfrm>
              <a:prstGeom prst="line">
                <a:avLst/>
              </a:prstGeom>
              <a:noFill/>
              <a:ln w="12700">
                <a:solidFill>
                  <a:schemeClr val="tx1"/>
                </a:solidFill>
                <a:round/>
                <a:headEnd type="none" w="sm" len="sm"/>
                <a:tailEnd type="none" w="lg" len="lg"/>
              </a:ln>
              <a:effectLst/>
            </p:spPr>
            <p:txBody>
              <a:bodyPr wrap="none" anchor="ctr"/>
              <a:lstStyle/>
              <a:p>
                <a:endParaRPr lang="en-US"/>
              </a:p>
            </p:txBody>
          </p:sp>
          <p:sp>
            <p:nvSpPr>
              <p:cNvPr id="481492" name="Line 212"/>
              <p:cNvSpPr>
                <a:spLocks noChangeShapeType="1"/>
              </p:cNvSpPr>
              <p:nvPr/>
            </p:nvSpPr>
            <p:spPr bwMode="auto">
              <a:xfrm flipH="1">
                <a:off x="1824" y="855"/>
                <a:ext cx="144" cy="0"/>
              </a:xfrm>
              <a:prstGeom prst="line">
                <a:avLst/>
              </a:prstGeom>
              <a:noFill/>
              <a:ln w="12700">
                <a:solidFill>
                  <a:schemeClr val="tx1"/>
                </a:solidFill>
                <a:round/>
                <a:headEnd type="none" w="sm" len="sm"/>
                <a:tailEnd type="none" w="lg" len="lg"/>
              </a:ln>
              <a:effectLst/>
            </p:spPr>
            <p:txBody>
              <a:bodyPr wrap="none" anchor="ctr"/>
              <a:lstStyle/>
              <a:p>
                <a:endParaRPr lang="en-US"/>
              </a:p>
            </p:txBody>
          </p:sp>
        </p:grpSp>
        <p:grpSp>
          <p:nvGrpSpPr>
            <p:cNvPr id="481494" name="Group 214"/>
            <p:cNvGrpSpPr/>
            <p:nvPr/>
          </p:nvGrpSpPr>
          <p:grpSpPr bwMode="auto">
            <a:xfrm>
              <a:off x="4286" y="1174"/>
              <a:ext cx="99" cy="190"/>
              <a:chOff x="4776" y="2312"/>
              <a:chExt cx="67" cy="128"/>
            </a:xfrm>
          </p:grpSpPr>
          <p:sp>
            <p:nvSpPr>
              <p:cNvPr id="481495" name="Arc 215"/>
              <p:cNvSpPr/>
              <p:nvPr/>
            </p:nvSpPr>
            <p:spPr bwMode="invGray">
              <a:xfrm>
                <a:off x="4777" y="2313"/>
                <a:ext cx="66" cy="64"/>
              </a:xfrm>
              <a:custGeom>
                <a:avLst/>
                <a:gdLst>
                  <a:gd name="G0" fmla="+- 327 0 0"/>
                  <a:gd name="G1" fmla="+- 21600 0 0"/>
                  <a:gd name="G2" fmla="+- 21600 0 0"/>
                  <a:gd name="T0" fmla="*/ 0 w 21924"/>
                  <a:gd name="T1" fmla="*/ 2 h 21600"/>
                  <a:gd name="T2" fmla="*/ 21924 w 21924"/>
                  <a:gd name="T3" fmla="*/ 21257 h 21600"/>
                  <a:gd name="T4" fmla="*/ 327 w 21924"/>
                  <a:gd name="T5" fmla="*/ 21600 h 21600"/>
                </a:gdLst>
                <a:ahLst/>
                <a:cxnLst>
                  <a:cxn ang="0">
                    <a:pos x="T0" y="T1"/>
                  </a:cxn>
                  <a:cxn ang="0">
                    <a:pos x="T2" y="T3"/>
                  </a:cxn>
                  <a:cxn ang="0">
                    <a:pos x="T4" y="T5"/>
                  </a:cxn>
                </a:cxnLst>
                <a:rect l="0" t="0" r="r" b="b"/>
                <a:pathLst>
                  <a:path w="21924" h="21600" fill="none" extrusionOk="0">
                    <a:moveTo>
                      <a:pt x="0" y="2"/>
                    </a:moveTo>
                    <a:cubicBezTo>
                      <a:pt x="108" y="0"/>
                      <a:pt x="217" y="-1"/>
                      <a:pt x="327" y="0"/>
                    </a:cubicBezTo>
                    <a:cubicBezTo>
                      <a:pt x="12122" y="0"/>
                      <a:pt x="21736" y="9462"/>
                      <a:pt x="21924" y="21256"/>
                    </a:cubicBezTo>
                  </a:path>
                  <a:path w="21924" h="21600" stroke="0" extrusionOk="0">
                    <a:moveTo>
                      <a:pt x="0" y="2"/>
                    </a:moveTo>
                    <a:cubicBezTo>
                      <a:pt x="108" y="0"/>
                      <a:pt x="217" y="-1"/>
                      <a:pt x="327" y="0"/>
                    </a:cubicBezTo>
                    <a:cubicBezTo>
                      <a:pt x="12122" y="0"/>
                      <a:pt x="21736" y="9462"/>
                      <a:pt x="21924" y="21256"/>
                    </a:cubicBezTo>
                    <a:lnTo>
                      <a:pt x="327" y="21600"/>
                    </a:lnTo>
                    <a:close/>
                  </a:path>
                </a:pathLst>
              </a:custGeom>
              <a:solidFill>
                <a:schemeClr val="hlink"/>
              </a:solidFill>
              <a:ln w="12700" cap="rnd">
                <a:solidFill>
                  <a:schemeClr val="bg2"/>
                </a:solidFill>
                <a:round/>
              </a:ln>
              <a:effectLst/>
            </p:spPr>
            <p:txBody>
              <a:bodyPr wrap="none" anchor="ctr"/>
              <a:lstStyle/>
              <a:p>
                <a:endParaRPr lang="en-US"/>
              </a:p>
            </p:txBody>
          </p:sp>
          <p:sp>
            <p:nvSpPr>
              <p:cNvPr id="481496" name="Arc 216"/>
              <p:cNvSpPr/>
              <p:nvPr/>
            </p:nvSpPr>
            <p:spPr bwMode="invGray">
              <a:xfrm>
                <a:off x="4776" y="2375"/>
                <a:ext cx="67" cy="65"/>
              </a:xfrm>
              <a:custGeom>
                <a:avLst/>
                <a:gdLst>
                  <a:gd name="G0" fmla="+- 332 0 0"/>
                  <a:gd name="G1" fmla="+- 343 0 0"/>
                  <a:gd name="G2" fmla="+- 21600 0 0"/>
                  <a:gd name="T0" fmla="*/ 21929 w 21932"/>
                  <a:gd name="T1" fmla="*/ 0 h 21943"/>
                  <a:gd name="T2" fmla="*/ 0 w 21932"/>
                  <a:gd name="T3" fmla="*/ 21940 h 21943"/>
                  <a:gd name="T4" fmla="*/ 332 w 21932"/>
                  <a:gd name="T5" fmla="*/ 343 h 21943"/>
                </a:gdLst>
                <a:ahLst/>
                <a:cxnLst>
                  <a:cxn ang="0">
                    <a:pos x="T0" y="T1"/>
                  </a:cxn>
                  <a:cxn ang="0">
                    <a:pos x="T2" y="T3"/>
                  </a:cxn>
                  <a:cxn ang="0">
                    <a:pos x="T4" y="T5"/>
                  </a:cxn>
                </a:cxnLst>
                <a:rect l="0" t="0" r="r" b="b"/>
                <a:pathLst>
                  <a:path w="21932" h="21943" fill="none" extrusionOk="0">
                    <a:moveTo>
                      <a:pt x="21929" y="-1"/>
                    </a:moveTo>
                    <a:cubicBezTo>
                      <a:pt x="21931" y="114"/>
                      <a:pt x="21932" y="228"/>
                      <a:pt x="21932" y="343"/>
                    </a:cubicBezTo>
                    <a:cubicBezTo>
                      <a:pt x="21932" y="12272"/>
                      <a:pt x="12261" y="21943"/>
                      <a:pt x="332" y="21943"/>
                    </a:cubicBezTo>
                    <a:cubicBezTo>
                      <a:pt x="221" y="21943"/>
                      <a:pt x="110" y="21942"/>
                      <a:pt x="-1" y="21940"/>
                    </a:cubicBezTo>
                  </a:path>
                  <a:path w="21932" h="21943" stroke="0" extrusionOk="0">
                    <a:moveTo>
                      <a:pt x="21929" y="-1"/>
                    </a:moveTo>
                    <a:cubicBezTo>
                      <a:pt x="21931" y="114"/>
                      <a:pt x="21932" y="228"/>
                      <a:pt x="21932" y="343"/>
                    </a:cubicBezTo>
                    <a:cubicBezTo>
                      <a:pt x="21932" y="12272"/>
                      <a:pt x="12261" y="21943"/>
                      <a:pt x="332" y="21943"/>
                    </a:cubicBezTo>
                    <a:cubicBezTo>
                      <a:pt x="221" y="21943"/>
                      <a:pt x="110" y="21942"/>
                      <a:pt x="-1" y="21940"/>
                    </a:cubicBezTo>
                    <a:lnTo>
                      <a:pt x="332" y="343"/>
                    </a:lnTo>
                    <a:close/>
                  </a:path>
                </a:pathLst>
              </a:custGeom>
              <a:solidFill>
                <a:schemeClr val="hlink"/>
              </a:solidFill>
              <a:ln w="12700" cap="rnd">
                <a:solidFill>
                  <a:schemeClr val="bg2"/>
                </a:solidFill>
                <a:round/>
              </a:ln>
              <a:effectLst/>
            </p:spPr>
            <p:txBody>
              <a:bodyPr wrap="none" anchor="ctr"/>
              <a:lstStyle/>
              <a:p>
                <a:endParaRPr lang="en-US"/>
              </a:p>
            </p:txBody>
          </p:sp>
          <p:sp>
            <p:nvSpPr>
              <p:cNvPr id="481497" name="Line 217"/>
              <p:cNvSpPr>
                <a:spLocks noChangeShapeType="1"/>
              </p:cNvSpPr>
              <p:nvPr/>
            </p:nvSpPr>
            <p:spPr bwMode="invGray">
              <a:xfrm>
                <a:off x="4776" y="2312"/>
                <a:ext cx="0" cy="127"/>
              </a:xfrm>
              <a:prstGeom prst="line">
                <a:avLst/>
              </a:prstGeom>
              <a:noFill/>
              <a:ln w="12700">
                <a:solidFill>
                  <a:schemeClr val="bg2"/>
                </a:solidFill>
                <a:round/>
                <a:headEnd type="none" w="sm" len="sm"/>
                <a:tailEnd type="none" w="sm" len="sm"/>
              </a:ln>
              <a:effectLst/>
            </p:spPr>
            <p:txBody>
              <a:bodyPr wrap="none" anchor="ctr"/>
              <a:lstStyle/>
              <a:p>
                <a:endParaRPr lang="en-US"/>
              </a:p>
            </p:txBody>
          </p:sp>
        </p:grpSp>
      </p:grpSp>
      <p:sp>
        <p:nvSpPr>
          <p:cNvPr id="481556" name="Rectangle 276"/>
          <p:cNvSpPr>
            <a:spLocks noChangeArrowheads="1"/>
          </p:cNvSpPr>
          <p:nvPr/>
        </p:nvSpPr>
        <p:spPr bwMode="auto">
          <a:xfrm>
            <a:off x="2165350" y="3918750"/>
            <a:ext cx="3255963" cy="2765425"/>
          </a:xfrm>
          <a:prstGeom prst="rect">
            <a:avLst/>
          </a:prstGeom>
          <a:noFill/>
          <a:ln w="9525">
            <a:solidFill>
              <a:schemeClr val="tx1"/>
            </a:solidFill>
            <a:miter lim="800000"/>
          </a:ln>
          <a:effectLst/>
        </p:spPr>
        <p:txBody>
          <a:bodyPr wrap="none" anchor="ctr"/>
          <a:lstStyle/>
          <a:p>
            <a:pPr algn="ctr"/>
            <a:endParaRPr lang="zh-CN" altLang="en-US">
              <a:ea typeface="宋体" panose="02010600030101010101" pitchFamily="2" charset="-122"/>
            </a:endParaRPr>
          </a:p>
        </p:txBody>
      </p:sp>
      <p:grpSp>
        <p:nvGrpSpPr>
          <p:cNvPr id="481557" name="Group 277"/>
          <p:cNvGrpSpPr/>
          <p:nvPr/>
        </p:nvGrpSpPr>
        <p:grpSpPr bwMode="auto">
          <a:xfrm>
            <a:off x="4800600" y="6031713"/>
            <a:ext cx="317500" cy="322262"/>
            <a:chOff x="2155" y="2905"/>
            <a:chExt cx="374" cy="359"/>
          </a:xfrm>
        </p:grpSpPr>
        <p:sp>
          <p:nvSpPr>
            <p:cNvPr id="481558" name="Oval 278"/>
            <p:cNvSpPr>
              <a:spLocks noChangeArrowheads="1"/>
            </p:cNvSpPr>
            <p:nvPr/>
          </p:nvSpPr>
          <p:spPr bwMode="invGray">
            <a:xfrm>
              <a:off x="2155" y="2905"/>
              <a:ext cx="374" cy="358"/>
            </a:xfrm>
            <a:prstGeom prst="ellipse">
              <a:avLst/>
            </a:prstGeom>
            <a:solidFill>
              <a:schemeClr val="hlink"/>
            </a:solidFill>
            <a:ln w="12700">
              <a:solidFill>
                <a:schemeClr val="tx1"/>
              </a:solidFill>
              <a:round/>
              <a:headEnd type="none" w="sm" len="sm"/>
              <a:tailEnd type="none" w="sm" len="sm"/>
            </a:ln>
            <a:effectLst/>
          </p:spPr>
          <p:txBody>
            <a:bodyPr wrap="none" anchor="ctr"/>
            <a:lstStyle/>
            <a:p>
              <a:pPr algn="ctr" eaLnBrk="1" hangingPunct="1"/>
              <a:endParaRPr lang="fr-FR" sz="2000">
                <a:latin typeface="Helvetica" pitchFamily="34" charset="0"/>
              </a:endParaRPr>
            </a:p>
          </p:txBody>
        </p:sp>
        <p:sp>
          <p:nvSpPr>
            <p:cNvPr id="481559" name="Line 279"/>
            <p:cNvSpPr>
              <a:spLocks noChangeShapeType="1"/>
            </p:cNvSpPr>
            <p:nvPr/>
          </p:nvSpPr>
          <p:spPr bwMode="invGray">
            <a:xfrm>
              <a:off x="2155" y="3263"/>
              <a:ext cx="374" cy="1"/>
            </a:xfrm>
            <a:prstGeom prst="line">
              <a:avLst/>
            </a:prstGeom>
            <a:noFill/>
            <a:ln w="12700">
              <a:solidFill>
                <a:schemeClr val="tx1"/>
              </a:solidFill>
              <a:round/>
              <a:headEnd type="none" w="sm" len="sm"/>
              <a:tailEnd type="none" w="sm" len="sm"/>
            </a:ln>
            <a:effectLst/>
          </p:spPr>
          <p:txBody>
            <a:bodyPr wrap="none" anchor="ctr"/>
            <a:lstStyle/>
            <a:p>
              <a:endParaRPr lang="en-US"/>
            </a:p>
          </p:txBody>
        </p:sp>
      </p:grpSp>
      <p:sp>
        <p:nvSpPr>
          <p:cNvPr id="481560" name="Rectangle 280"/>
          <p:cNvSpPr>
            <a:spLocks noChangeArrowheads="1"/>
          </p:cNvSpPr>
          <p:nvPr/>
        </p:nvSpPr>
        <p:spPr bwMode="auto">
          <a:xfrm>
            <a:off x="4545013" y="6406363"/>
            <a:ext cx="839787" cy="336550"/>
          </a:xfrm>
          <a:prstGeom prst="rect">
            <a:avLst/>
          </a:prstGeom>
          <a:noFill/>
          <a:ln w="9525">
            <a:noFill/>
            <a:miter lim="800000"/>
          </a:ln>
          <a:effectLst/>
        </p:spPr>
        <p:txBody>
          <a:bodyPr wrap="none" lIns="0" tIns="0" rIns="0" bIns="0"/>
          <a:lstStyle/>
          <a:p>
            <a:pPr algn="ctr"/>
            <a:r>
              <a:rPr lang="fr-FR" sz="1400">
                <a:latin typeface="FranklinGothic" pitchFamily="2" charset="0"/>
              </a:rPr>
              <a:t>Schedule</a:t>
            </a:r>
            <a:endParaRPr lang="fr-FR" sz="1400">
              <a:latin typeface="FranklinGothic" pitchFamily="2" charset="0"/>
            </a:endParaRPr>
          </a:p>
        </p:txBody>
      </p:sp>
      <p:grpSp>
        <p:nvGrpSpPr>
          <p:cNvPr id="481564" name="Group 284"/>
          <p:cNvGrpSpPr/>
          <p:nvPr/>
        </p:nvGrpSpPr>
        <p:grpSpPr bwMode="auto">
          <a:xfrm>
            <a:off x="3700463" y="1869288"/>
            <a:ext cx="330200" cy="395287"/>
            <a:chOff x="4523" y="1693"/>
            <a:chExt cx="208" cy="249"/>
          </a:xfrm>
        </p:grpSpPr>
        <p:sp>
          <p:nvSpPr>
            <p:cNvPr id="481565" name="Line 285"/>
            <p:cNvSpPr>
              <a:spLocks noChangeShapeType="1"/>
            </p:cNvSpPr>
            <p:nvPr/>
          </p:nvSpPr>
          <p:spPr bwMode="auto">
            <a:xfrm flipV="1">
              <a:off x="4587" y="1693"/>
              <a:ext cx="59" cy="53"/>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481566" name="Oval 286"/>
            <p:cNvSpPr>
              <a:spLocks noChangeArrowheads="1"/>
            </p:cNvSpPr>
            <p:nvPr/>
          </p:nvSpPr>
          <p:spPr bwMode="auto">
            <a:xfrm>
              <a:off x="4523" y="1736"/>
              <a:ext cx="208" cy="206"/>
            </a:xfrm>
            <a:prstGeom prst="ellipse">
              <a:avLst/>
            </a:prstGeom>
            <a:solidFill>
              <a:srgbClr val="FFFFCC"/>
            </a:solidFill>
            <a:ln w="12700">
              <a:solidFill>
                <a:schemeClr val="tx1"/>
              </a:solidFill>
              <a:round/>
              <a:headEnd type="none" w="sm" len="sm"/>
              <a:tailEnd type="none" w="lg" len="lg"/>
            </a:ln>
            <a:effectLst/>
          </p:spPr>
          <p:txBody>
            <a:bodyPr wrap="none" lIns="0" tIns="0" rIns="0" bIns="0" anchor="ctr">
              <a:spAutoFit/>
            </a:bodyPr>
            <a:lstStyle/>
            <a:p>
              <a:endParaRPr lang="en-US"/>
            </a:p>
          </p:txBody>
        </p:sp>
        <p:sp>
          <p:nvSpPr>
            <p:cNvPr id="481567" name="Line 287"/>
            <p:cNvSpPr>
              <a:spLocks noChangeShapeType="1"/>
            </p:cNvSpPr>
            <p:nvPr/>
          </p:nvSpPr>
          <p:spPr bwMode="auto">
            <a:xfrm flipH="1" flipV="1">
              <a:off x="4589" y="1744"/>
              <a:ext cx="56" cy="49"/>
            </a:xfrm>
            <a:prstGeom prst="line">
              <a:avLst/>
            </a:prstGeom>
            <a:noFill/>
            <a:ln w="12700">
              <a:solidFill>
                <a:schemeClr val="bg2"/>
              </a:solidFill>
              <a:round/>
              <a:headEnd type="none" w="sm" len="sm"/>
              <a:tailEnd type="none" w="sm" len="sm"/>
            </a:ln>
            <a:effectLst/>
          </p:spPr>
          <p:txBody>
            <a:bodyPr wrap="none" anchor="ctr"/>
            <a:lstStyle/>
            <a:p>
              <a:endParaRPr lang="en-US"/>
            </a:p>
          </p:txBody>
        </p:sp>
      </p:grpSp>
      <p:sp>
        <p:nvSpPr>
          <p:cNvPr id="481576" name="Rectangle 296"/>
          <p:cNvSpPr>
            <a:spLocks noChangeArrowheads="1"/>
          </p:cNvSpPr>
          <p:nvPr/>
        </p:nvSpPr>
        <p:spPr bwMode="auto">
          <a:xfrm>
            <a:off x="4322763" y="4326738"/>
            <a:ext cx="1257300" cy="500062"/>
          </a:xfrm>
          <a:prstGeom prst="rect">
            <a:avLst/>
          </a:prstGeom>
          <a:noFill/>
          <a:ln w="9525">
            <a:noFill/>
            <a:miter lim="800000"/>
          </a:ln>
          <a:effectLst/>
        </p:spPr>
        <p:txBody>
          <a:bodyPr wrap="none" lIns="0" tIns="0" rIns="0" bIns="0"/>
          <a:lstStyle/>
          <a:p>
            <a:pPr algn="ctr"/>
            <a:r>
              <a:rPr lang="fr-FR" sz="1400">
                <a:latin typeface="FranklinGothic" pitchFamily="2" charset="0"/>
              </a:rPr>
              <a:t>Course</a:t>
            </a:r>
            <a:endParaRPr lang="fr-FR" sz="1400">
              <a:latin typeface="FranklinGothic" pitchFamily="2" charset="0"/>
            </a:endParaRPr>
          </a:p>
          <a:p>
            <a:pPr algn="ctr"/>
            <a:r>
              <a:rPr lang="fr-FR" sz="1400">
                <a:latin typeface="FranklinGothic" pitchFamily="2" charset="0"/>
              </a:rPr>
              <a:t>Catalog</a:t>
            </a:r>
            <a:endParaRPr lang="fr-FR" sz="1400">
              <a:latin typeface="FranklinGothic" pitchFamily="2" charset="0"/>
            </a:endParaRPr>
          </a:p>
          <a:p>
            <a:pPr algn="ctr"/>
            <a:r>
              <a:rPr lang="fr-FR" sz="1400">
                <a:latin typeface="FranklinGothic" pitchFamily="2" charset="0"/>
              </a:rPr>
              <a:t>System</a:t>
            </a:r>
            <a:endParaRPr lang="fr-FR" sz="1400">
              <a:latin typeface="FranklinGothic" pitchFamily="2" charset="0"/>
            </a:endParaRPr>
          </a:p>
        </p:txBody>
      </p:sp>
      <p:grpSp>
        <p:nvGrpSpPr>
          <p:cNvPr id="481577" name="Group 297"/>
          <p:cNvGrpSpPr/>
          <p:nvPr/>
        </p:nvGrpSpPr>
        <p:grpSpPr bwMode="auto">
          <a:xfrm>
            <a:off x="2341563" y="4883950"/>
            <a:ext cx="422275" cy="298450"/>
            <a:chOff x="1824" y="672"/>
            <a:chExt cx="510" cy="366"/>
          </a:xfrm>
        </p:grpSpPr>
        <p:sp>
          <p:nvSpPr>
            <p:cNvPr id="481578" name="Oval 298"/>
            <p:cNvSpPr>
              <a:spLocks noChangeArrowheads="1"/>
            </p:cNvSpPr>
            <p:nvPr/>
          </p:nvSpPr>
          <p:spPr bwMode="invGray">
            <a:xfrm>
              <a:off x="1968" y="672"/>
              <a:ext cx="366" cy="366"/>
            </a:xfrm>
            <a:prstGeom prst="ellipse">
              <a:avLst/>
            </a:prstGeom>
            <a:solidFill>
              <a:schemeClr val="hlink"/>
            </a:solidFill>
            <a:ln w="12700">
              <a:solidFill>
                <a:schemeClr val="tx1"/>
              </a:solidFill>
              <a:round/>
              <a:headEnd type="none" w="sm" len="sm"/>
              <a:tailEnd type="none" w="lg" len="lg"/>
            </a:ln>
            <a:effectLst/>
          </p:spPr>
          <p:txBody>
            <a:bodyPr wrap="none" lIns="0" tIns="0" rIns="0" bIns="0" anchor="ctr">
              <a:spAutoFit/>
            </a:bodyPr>
            <a:lstStyle/>
            <a:p>
              <a:endParaRPr lang="en-US"/>
            </a:p>
          </p:txBody>
        </p:sp>
        <p:sp>
          <p:nvSpPr>
            <p:cNvPr id="481579" name="Line 299"/>
            <p:cNvSpPr>
              <a:spLocks noChangeShapeType="1"/>
            </p:cNvSpPr>
            <p:nvPr/>
          </p:nvSpPr>
          <p:spPr bwMode="invGray">
            <a:xfrm>
              <a:off x="1824" y="736"/>
              <a:ext cx="0" cy="238"/>
            </a:xfrm>
            <a:prstGeom prst="line">
              <a:avLst/>
            </a:prstGeom>
            <a:noFill/>
            <a:ln w="12700">
              <a:solidFill>
                <a:schemeClr val="tx1"/>
              </a:solidFill>
              <a:round/>
              <a:headEnd type="none" w="sm" len="sm"/>
              <a:tailEnd type="none" w="lg" len="lg"/>
            </a:ln>
            <a:effectLst/>
          </p:spPr>
          <p:txBody>
            <a:bodyPr wrap="none" anchor="ctr"/>
            <a:lstStyle/>
            <a:p>
              <a:endParaRPr lang="en-US"/>
            </a:p>
          </p:txBody>
        </p:sp>
        <p:sp>
          <p:nvSpPr>
            <p:cNvPr id="481580" name="Line 300"/>
            <p:cNvSpPr>
              <a:spLocks noChangeShapeType="1"/>
            </p:cNvSpPr>
            <p:nvPr/>
          </p:nvSpPr>
          <p:spPr bwMode="invGray">
            <a:xfrm flipH="1">
              <a:off x="1824" y="855"/>
              <a:ext cx="144" cy="0"/>
            </a:xfrm>
            <a:prstGeom prst="line">
              <a:avLst/>
            </a:prstGeom>
            <a:noFill/>
            <a:ln w="12700">
              <a:solidFill>
                <a:schemeClr val="tx1"/>
              </a:solidFill>
              <a:round/>
              <a:headEnd type="none" w="sm" len="sm"/>
              <a:tailEnd type="none" w="lg" len="lg"/>
            </a:ln>
            <a:effectLst/>
          </p:spPr>
          <p:txBody>
            <a:bodyPr wrap="none" anchor="ctr"/>
            <a:lstStyle/>
            <a:p>
              <a:endParaRPr lang="en-US"/>
            </a:p>
          </p:txBody>
        </p:sp>
      </p:grpSp>
      <p:sp>
        <p:nvSpPr>
          <p:cNvPr id="481581" name="Rectangle 301"/>
          <p:cNvSpPr>
            <a:spLocks noChangeArrowheads="1"/>
          </p:cNvSpPr>
          <p:nvPr/>
        </p:nvSpPr>
        <p:spPr bwMode="auto">
          <a:xfrm>
            <a:off x="1943100" y="5215738"/>
            <a:ext cx="1295400" cy="436562"/>
          </a:xfrm>
          <a:prstGeom prst="rect">
            <a:avLst/>
          </a:prstGeom>
          <a:noFill/>
          <a:ln w="9525">
            <a:noFill/>
            <a:miter lim="800000"/>
          </a:ln>
          <a:effectLst/>
        </p:spPr>
        <p:txBody>
          <a:bodyPr wrap="none" lIns="0" tIns="0" rIns="0" bIns="0"/>
          <a:lstStyle/>
          <a:p>
            <a:pPr algn="ctr"/>
            <a:r>
              <a:rPr lang="fr-FR" sz="1400">
                <a:latin typeface="FranklinGothic" pitchFamily="2" charset="0"/>
              </a:rPr>
              <a:t>Billing</a:t>
            </a:r>
            <a:endParaRPr lang="fr-FR" sz="1400">
              <a:latin typeface="FranklinGothic" pitchFamily="2" charset="0"/>
            </a:endParaRPr>
          </a:p>
          <a:p>
            <a:pPr algn="ctr"/>
            <a:r>
              <a:rPr lang="fr-FR" sz="1400">
                <a:latin typeface="FranklinGothic" pitchFamily="2" charset="0"/>
              </a:rPr>
              <a:t>System</a:t>
            </a:r>
            <a:endParaRPr lang="fr-FR" sz="1400">
              <a:latin typeface="FranklinGothic" pitchFamily="2" charset="0"/>
            </a:endParaRPr>
          </a:p>
        </p:txBody>
      </p:sp>
      <p:grpSp>
        <p:nvGrpSpPr>
          <p:cNvPr id="481582" name="Group 302"/>
          <p:cNvGrpSpPr/>
          <p:nvPr/>
        </p:nvGrpSpPr>
        <p:grpSpPr bwMode="auto">
          <a:xfrm>
            <a:off x="4678363" y="3994950"/>
            <a:ext cx="422275" cy="298450"/>
            <a:chOff x="1824" y="672"/>
            <a:chExt cx="510" cy="366"/>
          </a:xfrm>
        </p:grpSpPr>
        <p:sp>
          <p:nvSpPr>
            <p:cNvPr id="481583" name="Oval 303"/>
            <p:cNvSpPr>
              <a:spLocks noChangeArrowheads="1"/>
            </p:cNvSpPr>
            <p:nvPr/>
          </p:nvSpPr>
          <p:spPr bwMode="invGray">
            <a:xfrm>
              <a:off x="1968" y="672"/>
              <a:ext cx="366" cy="366"/>
            </a:xfrm>
            <a:prstGeom prst="ellipse">
              <a:avLst/>
            </a:prstGeom>
            <a:solidFill>
              <a:schemeClr val="hlink"/>
            </a:solidFill>
            <a:ln w="12700">
              <a:solidFill>
                <a:schemeClr val="tx1"/>
              </a:solidFill>
              <a:round/>
              <a:headEnd type="none" w="sm" len="sm"/>
              <a:tailEnd type="none" w="lg" len="lg"/>
            </a:ln>
            <a:effectLst/>
          </p:spPr>
          <p:txBody>
            <a:bodyPr wrap="none" lIns="0" tIns="0" rIns="0" bIns="0" anchor="ctr">
              <a:spAutoFit/>
            </a:bodyPr>
            <a:lstStyle/>
            <a:p>
              <a:endParaRPr lang="en-US"/>
            </a:p>
          </p:txBody>
        </p:sp>
        <p:sp>
          <p:nvSpPr>
            <p:cNvPr id="481584" name="Line 304"/>
            <p:cNvSpPr>
              <a:spLocks noChangeShapeType="1"/>
            </p:cNvSpPr>
            <p:nvPr/>
          </p:nvSpPr>
          <p:spPr bwMode="invGray">
            <a:xfrm>
              <a:off x="1824" y="736"/>
              <a:ext cx="0" cy="238"/>
            </a:xfrm>
            <a:prstGeom prst="line">
              <a:avLst/>
            </a:prstGeom>
            <a:noFill/>
            <a:ln w="12700">
              <a:solidFill>
                <a:schemeClr val="tx1"/>
              </a:solidFill>
              <a:round/>
              <a:headEnd type="none" w="sm" len="sm"/>
              <a:tailEnd type="none" w="lg" len="lg"/>
            </a:ln>
            <a:effectLst/>
          </p:spPr>
          <p:txBody>
            <a:bodyPr wrap="none" anchor="ctr"/>
            <a:lstStyle/>
            <a:p>
              <a:endParaRPr lang="en-US"/>
            </a:p>
          </p:txBody>
        </p:sp>
        <p:sp>
          <p:nvSpPr>
            <p:cNvPr id="481585" name="Line 305"/>
            <p:cNvSpPr>
              <a:spLocks noChangeShapeType="1"/>
            </p:cNvSpPr>
            <p:nvPr/>
          </p:nvSpPr>
          <p:spPr bwMode="invGray">
            <a:xfrm flipH="1">
              <a:off x="1824" y="855"/>
              <a:ext cx="144" cy="0"/>
            </a:xfrm>
            <a:prstGeom prst="line">
              <a:avLst/>
            </a:prstGeom>
            <a:noFill/>
            <a:ln w="12700">
              <a:solidFill>
                <a:schemeClr val="tx1"/>
              </a:solidFill>
              <a:round/>
              <a:headEnd type="none" w="sm" len="sm"/>
              <a:tailEnd type="none" w="lg" len="lg"/>
            </a:ln>
            <a:effectLst/>
          </p:spPr>
          <p:txBody>
            <a:bodyPr wrap="none" anchor="ctr"/>
            <a:lstStyle/>
            <a:p>
              <a:endParaRPr lang="en-US"/>
            </a:p>
          </p:txBody>
        </p:sp>
      </p:grpSp>
      <p:sp>
        <p:nvSpPr>
          <p:cNvPr id="481586" name="Line 306"/>
          <p:cNvSpPr>
            <a:spLocks noChangeShapeType="1"/>
          </p:cNvSpPr>
          <p:nvPr/>
        </p:nvSpPr>
        <p:spPr bwMode="auto">
          <a:xfrm flipV="1">
            <a:off x="3921125" y="4464850"/>
            <a:ext cx="663575" cy="611188"/>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481587" name="Line 307"/>
          <p:cNvSpPr>
            <a:spLocks noChangeShapeType="1"/>
          </p:cNvSpPr>
          <p:nvPr/>
        </p:nvSpPr>
        <p:spPr bwMode="auto">
          <a:xfrm flipV="1">
            <a:off x="3984625" y="5226850"/>
            <a:ext cx="739775" cy="1588"/>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481588" name="Line 308"/>
          <p:cNvSpPr>
            <a:spLocks noChangeShapeType="1"/>
          </p:cNvSpPr>
          <p:nvPr/>
        </p:nvSpPr>
        <p:spPr bwMode="auto">
          <a:xfrm>
            <a:off x="2867025" y="5164938"/>
            <a:ext cx="612775" cy="87312"/>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481589" name="Line 309"/>
          <p:cNvSpPr>
            <a:spLocks noChangeShapeType="1"/>
          </p:cNvSpPr>
          <p:nvPr/>
        </p:nvSpPr>
        <p:spPr bwMode="auto">
          <a:xfrm flipH="1" flipV="1">
            <a:off x="4414838" y="5736438"/>
            <a:ext cx="376237" cy="207962"/>
          </a:xfrm>
          <a:prstGeom prst="line">
            <a:avLst/>
          </a:prstGeom>
          <a:noFill/>
          <a:ln w="12700">
            <a:solidFill>
              <a:schemeClr val="tx1"/>
            </a:solidFill>
            <a:round/>
            <a:headEnd type="none" w="sm" len="sm"/>
            <a:tailEnd type="none" w="sm" len="sm"/>
          </a:ln>
          <a:effectLst/>
        </p:spPr>
        <p:txBody>
          <a:bodyPr wrap="none" anchor="ctr"/>
          <a:lstStyle/>
          <a:p>
            <a:endParaRPr lang="en-US"/>
          </a:p>
        </p:txBody>
      </p:sp>
      <p:grpSp>
        <p:nvGrpSpPr>
          <p:cNvPr id="481590" name="Group 310"/>
          <p:cNvGrpSpPr/>
          <p:nvPr/>
        </p:nvGrpSpPr>
        <p:grpSpPr bwMode="auto">
          <a:xfrm>
            <a:off x="2473325" y="1264450"/>
            <a:ext cx="422275" cy="298450"/>
            <a:chOff x="1824" y="672"/>
            <a:chExt cx="510" cy="366"/>
          </a:xfrm>
        </p:grpSpPr>
        <p:sp>
          <p:nvSpPr>
            <p:cNvPr id="481591" name="Oval 311"/>
            <p:cNvSpPr>
              <a:spLocks noChangeArrowheads="1"/>
            </p:cNvSpPr>
            <p:nvPr/>
          </p:nvSpPr>
          <p:spPr bwMode="auto">
            <a:xfrm>
              <a:off x="1968" y="672"/>
              <a:ext cx="366" cy="366"/>
            </a:xfrm>
            <a:prstGeom prst="ellipse">
              <a:avLst/>
            </a:prstGeom>
            <a:solidFill>
              <a:srgbClr val="FFFFCC"/>
            </a:solidFill>
            <a:ln w="12700">
              <a:solidFill>
                <a:schemeClr val="tx1"/>
              </a:solidFill>
              <a:round/>
              <a:headEnd type="none" w="sm" len="sm"/>
              <a:tailEnd type="none" w="lg" len="lg"/>
            </a:ln>
            <a:effectLst/>
          </p:spPr>
          <p:txBody>
            <a:bodyPr wrap="none" lIns="0" tIns="0" rIns="0" bIns="0" anchor="ctr">
              <a:spAutoFit/>
            </a:bodyPr>
            <a:lstStyle/>
            <a:p>
              <a:endParaRPr lang="en-US"/>
            </a:p>
          </p:txBody>
        </p:sp>
        <p:sp>
          <p:nvSpPr>
            <p:cNvPr id="481592" name="Line 312"/>
            <p:cNvSpPr>
              <a:spLocks noChangeShapeType="1"/>
            </p:cNvSpPr>
            <p:nvPr/>
          </p:nvSpPr>
          <p:spPr bwMode="auto">
            <a:xfrm>
              <a:off x="1824" y="736"/>
              <a:ext cx="0" cy="238"/>
            </a:xfrm>
            <a:prstGeom prst="line">
              <a:avLst/>
            </a:prstGeom>
            <a:noFill/>
            <a:ln w="12700">
              <a:solidFill>
                <a:schemeClr val="tx1"/>
              </a:solidFill>
              <a:round/>
              <a:headEnd type="none" w="sm" len="sm"/>
              <a:tailEnd type="none" w="lg" len="lg"/>
            </a:ln>
            <a:effectLst/>
          </p:spPr>
          <p:txBody>
            <a:bodyPr wrap="none" anchor="ctr"/>
            <a:lstStyle/>
            <a:p>
              <a:endParaRPr lang="en-US"/>
            </a:p>
          </p:txBody>
        </p:sp>
        <p:sp>
          <p:nvSpPr>
            <p:cNvPr id="481593" name="Line 313"/>
            <p:cNvSpPr>
              <a:spLocks noChangeShapeType="1"/>
            </p:cNvSpPr>
            <p:nvPr/>
          </p:nvSpPr>
          <p:spPr bwMode="auto">
            <a:xfrm flipH="1">
              <a:off x="1824" y="855"/>
              <a:ext cx="144" cy="0"/>
            </a:xfrm>
            <a:prstGeom prst="line">
              <a:avLst/>
            </a:prstGeom>
            <a:noFill/>
            <a:ln w="12700">
              <a:solidFill>
                <a:schemeClr val="tx1"/>
              </a:solidFill>
              <a:round/>
              <a:headEnd type="none" w="sm" len="sm"/>
              <a:tailEnd type="none" w="lg" len="lg"/>
            </a:ln>
            <a:effectLst/>
          </p:spPr>
          <p:txBody>
            <a:bodyPr wrap="none" anchor="ctr"/>
            <a:lstStyle/>
            <a:p>
              <a:endParaRPr lang="en-US"/>
            </a:p>
          </p:txBody>
        </p:sp>
      </p:grpSp>
      <p:sp>
        <p:nvSpPr>
          <p:cNvPr id="481594" name="Rectangle 314"/>
          <p:cNvSpPr>
            <a:spLocks noChangeArrowheads="1"/>
          </p:cNvSpPr>
          <p:nvPr/>
        </p:nvSpPr>
        <p:spPr bwMode="auto">
          <a:xfrm>
            <a:off x="2138363" y="1596238"/>
            <a:ext cx="1257300" cy="500062"/>
          </a:xfrm>
          <a:prstGeom prst="rect">
            <a:avLst/>
          </a:prstGeom>
          <a:noFill/>
          <a:ln w="9525">
            <a:noFill/>
            <a:miter lim="800000"/>
          </a:ln>
          <a:effectLst/>
        </p:spPr>
        <p:txBody>
          <a:bodyPr wrap="none" lIns="0" tIns="0" rIns="0" bIns="0"/>
          <a:lstStyle/>
          <a:p>
            <a:pPr algn="ctr"/>
            <a:r>
              <a:rPr lang="fr-FR" sz="1400">
                <a:latin typeface="FranklinGothic" pitchFamily="2" charset="0"/>
              </a:rPr>
              <a:t>RegisterFor</a:t>
            </a:r>
            <a:endParaRPr lang="fr-FR" sz="1400">
              <a:latin typeface="FranklinGothic" pitchFamily="2" charset="0"/>
            </a:endParaRPr>
          </a:p>
          <a:p>
            <a:pPr algn="ctr"/>
            <a:r>
              <a:rPr lang="fr-FR" sz="1400">
                <a:latin typeface="FranklinGothic" pitchFamily="2" charset="0"/>
              </a:rPr>
              <a:t>CoursesForm</a:t>
            </a:r>
            <a:endParaRPr lang="fr-FR" sz="1400">
              <a:latin typeface="FranklinGothic" pitchFamily="2" charset="0"/>
            </a:endParaRPr>
          </a:p>
        </p:txBody>
      </p:sp>
      <p:grpSp>
        <p:nvGrpSpPr>
          <p:cNvPr id="481595" name="Group 315"/>
          <p:cNvGrpSpPr/>
          <p:nvPr/>
        </p:nvGrpSpPr>
        <p:grpSpPr bwMode="auto">
          <a:xfrm>
            <a:off x="6169025" y="1289850"/>
            <a:ext cx="422275" cy="298450"/>
            <a:chOff x="1824" y="672"/>
            <a:chExt cx="510" cy="366"/>
          </a:xfrm>
        </p:grpSpPr>
        <p:sp>
          <p:nvSpPr>
            <p:cNvPr id="481596" name="Oval 316"/>
            <p:cNvSpPr>
              <a:spLocks noChangeArrowheads="1"/>
            </p:cNvSpPr>
            <p:nvPr/>
          </p:nvSpPr>
          <p:spPr bwMode="auto">
            <a:xfrm>
              <a:off x="1968" y="672"/>
              <a:ext cx="366" cy="366"/>
            </a:xfrm>
            <a:prstGeom prst="ellipse">
              <a:avLst/>
            </a:prstGeom>
            <a:solidFill>
              <a:srgbClr val="FFFFCC"/>
            </a:solidFill>
            <a:ln w="12700">
              <a:solidFill>
                <a:schemeClr val="tx1"/>
              </a:solidFill>
              <a:round/>
              <a:headEnd type="none" w="sm" len="sm"/>
              <a:tailEnd type="none" w="lg" len="lg"/>
            </a:ln>
            <a:effectLst/>
          </p:spPr>
          <p:txBody>
            <a:bodyPr wrap="none" lIns="0" tIns="0" rIns="0" bIns="0" anchor="ctr">
              <a:spAutoFit/>
            </a:bodyPr>
            <a:lstStyle/>
            <a:p>
              <a:endParaRPr lang="en-US"/>
            </a:p>
          </p:txBody>
        </p:sp>
        <p:sp>
          <p:nvSpPr>
            <p:cNvPr id="481597" name="Line 317"/>
            <p:cNvSpPr>
              <a:spLocks noChangeShapeType="1"/>
            </p:cNvSpPr>
            <p:nvPr/>
          </p:nvSpPr>
          <p:spPr bwMode="auto">
            <a:xfrm>
              <a:off x="1824" y="736"/>
              <a:ext cx="0" cy="238"/>
            </a:xfrm>
            <a:prstGeom prst="line">
              <a:avLst/>
            </a:prstGeom>
            <a:noFill/>
            <a:ln w="12700">
              <a:solidFill>
                <a:schemeClr val="tx1"/>
              </a:solidFill>
              <a:round/>
              <a:headEnd type="none" w="sm" len="sm"/>
              <a:tailEnd type="none" w="lg" len="lg"/>
            </a:ln>
            <a:effectLst/>
          </p:spPr>
          <p:txBody>
            <a:bodyPr wrap="none" anchor="ctr"/>
            <a:lstStyle/>
            <a:p>
              <a:endParaRPr lang="en-US"/>
            </a:p>
          </p:txBody>
        </p:sp>
        <p:sp>
          <p:nvSpPr>
            <p:cNvPr id="481598" name="Line 318"/>
            <p:cNvSpPr>
              <a:spLocks noChangeShapeType="1"/>
            </p:cNvSpPr>
            <p:nvPr/>
          </p:nvSpPr>
          <p:spPr bwMode="auto">
            <a:xfrm flipH="1">
              <a:off x="1824" y="855"/>
              <a:ext cx="144" cy="0"/>
            </a:xfrm>
            <a:prstGeom prst="line">
              <a:avLst/>
            </a:prstGeom>
            <a:noFill/>
            <a:ln w="12700">
              <a:solidFill>
                <a:schemeClr val="tx1"/>
              </a:solidFill>
              <a:round/>
              <a:headEnd type="none" w="sm" len="sm"/>
              <a:tailEnd type="none" w="lg" len="lg"/>
            </a:ln>
            <a:effectLst/>
          </p:spPr>
          <p:txBody>
            <a:bodyPr wrap="none" anchor="ctr"/>
            <a:lstStyle/>
            <a:p>
              <a:endParaRPr lang="en-US"/>
            </a:p>
          </p:txBody>
        </p:sp>
      </p:grpSp>
      <p:sp>
        <p:nvSpPr>
          <p:cNvPr id="481599" name="Rectangle 319"/>
          <p:cNvSpPr>
            <a:spLocks noChangeArrowheads="1"/>
          </p:cNvSpPr>
          <p:nvPr/>
        </p:nvSpPr>
        <p:spPr bwMode="auto">
          <a:xfrm>
            <a:off x="5846763" y="1672438"/>
            <a:ext cx="1257300" cy="500062"/>
          </a:xfrm>
          <a:prstGeom prst="rect">
            <a:avLst/>
          </a:prstGeom>
          <a:noFill/>
          <a:ln w="9525">
            <a:noFill/>
            <a:miter lim="800000"/>
          </a:ln>
          <a:effectLst/>
        </p:spPr>
        <p:txBody>
          <a:bodyPr wrap="none" lIns="0" tIns="0" rIns="0" bIns="0"/>
          <a:lstStyle/>
          <a:p>
            <a:pPr algn="ctr"/>
            <a:r>
              <a:rPr lang="fr-FR" sz="1400">
                <a:latin typeface="FranklinGothic" pitchFamily="2" charset="0"/>
              </a:rPr>
              <a:t>RegisterFor</a:t>
            </a:r>
            <a:endParaRPr lang="fr-FR" sz="1400">
              <a:latin typeface="FranklinGothic" pitchFamily="2" charset="0"/>
            </a:endParaRPr>
          </a:p>
          <a:p>
            <a:pPr algn="ctr"/>
            <a:r>
              <a:rPr lang="fr-FR" sz="1400">
                <a:latin typeface="FranklinGothic" pitchFamily="2" charset="0"/>
              </a:rPr>
              <a:t>CoursesForm</a:t>
            </a:r>
            <a:endParaRPr lang="fr-FR" sz="1400">
              <a:latin typeface="FranklinGothic" pitchFamily="2" charset="0"/>
            </a:endParaRPr>
          </a:p>
        </p:txBody>
      </p:sp>
      <p:grpSp>
        <p:nvGrpSpPr>
          <p:cNvPr id="481607" name="Group 327"/>
          <p:cNvGrpSpPr/>
          <p:nvPr/>
        </p:nvGrpSpPr>
        <p:grpSpPr bwMode="auto">
          <a:xfrm>
            <a:off x="7762875" y="2528100"/>
            <a:ext cx="346075" cy="339725"/>
            <a:chOff x="5154" y="2100"/>
            <a:chExt cx="218" cy="214"/>
          </a:xfrm>
        </p:grpSpPr>
        <p:sp>
          <p:nvSpPr>
            <p:cNvPr id="481608" name="Line 328"/>
            <p:cNvSpPr>
              <a:spLocks noChangeShapeType="1"/>
            </p:cNvSpPr>
            <p:nvPr/>
          </p:nvSpPr>
          <p:spPr bwMode="auto">
            <a:xfrm flipV="1">
              <a:off x="5154" y="2312"/>
              <a:ext cx="218" cy="2"/>
            </a:xfrm>
            <a:prstGeom prst="line">
              <a:avLst/>
            </a:prstGeom>
            <a:noFill/>
            <a:ln w="12700">
              <a:solidFill>
                <a:schemeClr val="tx1"/>
              </a:solidFill>
              <a:round/>
              <a:headEnd type="none" w="sm" len="sm"/>
              <a:tailEnd type="none" w="sm" len="sm"/>
            </a:ln>
            <a:effectLst/>
          </p:spPr>
          <p:txBody>
            <a:bodyPr wrap="none" anchor="ctr"/>
            <a:lstStyle/>
            <a:p>
              <a:endParaRPr lang="en-US"/>
            </a:p>
          </p:txBody>
        </p:sp>
        <p:grpSp>
          <p:nvGrpSpPr>
            <p:cNvPr id="481609" name="Group 329"/>
            <p:cNvGrpSpPr/>
            <p:nvPr/>
          </p:nvGrpSpPr>
          <p:grpSpPr bwMode="auto">
            <a:xfrm>
              <a:off x="5154" y="2100"/>
              <a:ext cx="212" cy="209"/>
              <a:chOff x="5154" y="2100"/>
              <a:chExt cx="212" cy="209"/>
            </a:xfrm>
          </p:grpSpPr>
          <p:sp>
            <p:nvSpPr>
              <p:cNvPr id="481610" name="Oval 330"/>
              <p:cNvSpPr>
                <a:spLocks noChangeArrowheads="1"/>
              </p:cNvSpPr>
              <p:nvPr/>
            </p:nvSpPr>
            <p:spPr bwMode="auto">
              <a:xfrm>
                <a:off x="5154" y="2106"/>
                <a:ext cx="203" cy="202"/>
              </a:xfrm>
              <a:prstGeom prst="ellipse">
                <a:avLst/>
              </a:prstGeom>
              <a:solidFill>
                <a:srgbClr val="FFFFCC"/>
              </a:solidFill>
              <a:ln w="12700">
                <a:solidFill>
                  <a:schemeClr val="tx1"/>
                </a:solidFill>
                <a:round/>
                <a:headEnd type="none" w="sm" len="sm"/>
                <a:tailEnd type="none" w="sm" len="sm"/>
              </a:ln>
              <a:effectLst/>
            </p:spPr>
            <p:txBody>
              <a:bodyPr wrap="none" anchor="ctr"/>
              <a:lstStyle/>
              <a:p>
                <a:pPr algn="ctr" eaLnBrk="1" hangingPunct="1"/>
                <a:endParaRPr lang="fr-FR" sz="2000">
                  <a:latin typeface="Helvetica" pitchFamily="34" charset="0"/>
                </a:endParaRPr>
              </a:p>
            </p:txBody>
          </p:sp>
          <p:grpSp>
            <p:nvGrpSpPr>
              <p:cNvPr id="481611" name="Group 331"/>
              <p:cNvGrpSpPr/>
              <p:nvPr/>
            </p:nvGrpSpPr>
            <p:grpSpPr bwMode="auto">
              <a:xfrm>
                <a:off x="5259" y="2100"/>
                <a:ext cx="107" cy="209"/>
                <a:chOff x="4776" y="2312"/>
                <a:chExt cx="67" cy="128"/>
              </a:xfrm>
            </p:grpSpPr>
            <p:sp>
              <p:nvSpPr>
                <p:cNvPr id="481612" name="Arc 332"/>
                <p:cNvSpPr/>
                <p:nvPr/>
              </p:nvSpPr>
              <p:spPr bwMode="invGray">
                <a:xfrm>
                  <a:off x="4777" y="2313"/>
                  <a:ext cx="66" cy="64"/>
                </a:xfrm>
                <a:custGeom>
                  <a:avLst/>
                  <a:gdLst>
                    <a:gd name="G0" fmla="+- 327 0 0"/>
                    <a:gd name="G1" fmla="+- 21600 0 0"/>
                    <a:gd name="G2" fmla="+- 21600 0 0"/>
                    <a:gd name="T0" fmla="*/ 0 w 21924"/>
                    <a:gd name="T1" fmla="*/ 2 h 21600"/>
                    <a:gd name="T2" fmla="*/ 21924 w 21924"/>
                    <a:gd name="T3" fmla="*/ 21257 h 21600"/>
                    <a:gd name="T4" fmla="*/ 327 w 21924"/>
                    <a:gd name="T5" fmla="*/ 21600 h 21600"/>
                  </a:gdLst>
                  <a:ahLst/>
                  <a:cxnLst>
                    <a:cxn ang="0">
                      <a:pos x="T0" y="T1"/>
                    </a:cxn>
                    <a:cxn ang="0">
                      <a:pos x="T2" y="T3"/>
                    </a:cxn>
                    <a:cxn ang="0">
                      <a:pos x="T4" y="T5"/>
                    </a:cxn>
                  </a:cxnLst>
                  <a:rect l="0" t="0" r="r" b="b"/>
                  <a:pathLst>
                    <a:path w="21924" h="21600" fill="none" extrusionOk="0">
                      <a:moveTo>
                        <a:pt x="0" y="2"/>
                      </a:moveTo>
                      <a:cubicBezTo>
                        <a:pt x="108" y="0"/>
                        <a:pt x="217" y="-1"/>
                        <a:pt x="327" y="0"/>
                      </a:cubicBezTo>
                      <a:cubicBezTo>
                        <a:pt x="12122" y="0"/>
                        <a:pt x="21736" y="9462"/>
                        <a:pt x="21924" y="21256"/>
                      </a:cubicBezTo>
                    </a:path>
                    <a:path w="21924" h="21600" stroke="0" extrusionOk="0">
                      <a:moveTo>
                        <a:pt x="0" y="2"/>
                      </a:moveTo>
                      <a:cubicBezTo>
                        <a:pt x="108" y="0"/>
                        <a:pt x="217" y="-1"/>
                        <a:pt x="327" y="0"/>
                      </a:cubicBezTo>
                      <a:cubicBezTo>
                        <a:pt x="12122" y="0"/>
                        <a:pt x="21736" y="9462"/>
                        <a:pt x="21924" y="21256"/>
                      </a:cubicBezTo>
                      <a:lnTo>
                        <a:pt x="327" y="21600"/>
                      </a:lnTo>
                      <a:close/>
                    </a:path>
                  </a:pathLst>
                </a:custGeom>
                <a:solidFill>
                  <a:schemeClr val="hlink"/>
                </a:solidFill>
                <a:ln w="12700" cap="rnd">
                  <a:solidFill>
                    <a:schemeClr val="bg2"/>
                  </a:solidFill>
                  <a:round/>
                </a:ln>
                <a:effectLst/>
              </p:spPr>
              <p:txBody>
                <a:bodyPr wrap="none" anchor="ctr"/>
                <a:lstStyle/>
                <a:p>
                  <a:endParaRPr lang="en-US"/>
                </a:p>
              </p:txBody>
            </p:sp>
            <p:sp>
              <p:nvSpPr>
                <p:cNvPr id="481613" name="Arc 333"/>
                <p:cNvSpPr/>
                <p:nvPr/>
              </p:nvSpPr>
              <p:spPr bwMode="invGray">
                <a:xfrm>
                  <a:off x="4776" y="2375"/>
                  <a:ext cx="67" cy="65"/>
                </a:xfrm>
                <a:custGeom>
                  <a:avLst/>
                  <a:gdLst>
                    <a:gd name="G0" fmla="+- 332 0 0"/>
                    <a:gd name="G1" fmla="+- 343 0 0"/>
                    <a:gd name="G2" fmla="+- 21600 0 0"/>
                    <a:gd name="T0" fmla="*/ 21929 w 21932"/>
                    <a:gd name="T1" fmla="*/ 0 h 21943"/>
                    <a:gd name="T2" fmla="*/ 0 w 21932"/>
                    <a:gd name="T3" fmla="*/ 21940 h 21943"/>
                    <a:gd name="T4" fmla="*/ 332 w 21932"/>
                    <a:gd name="T5" fmla="*/ 343 h 21943"/>
                  </a:gdLst>
                  <a:ahLst/>
                  <a:cxnLst>
                    <a:cxn ang="0">
                      <a:pos x="T0" y="T1"/>
                    </a:cxn>
                    <a:cxn ang="0">
                      <a:pos x="T2" y="T3"/>
                    </a:cxn>
                    <a:cxn ang="0">
                      <a:pos x="T4" y="T5"/>
                    </a:cxn>
                  </a:cxnLst>
                  <a:rect l="0" t="0" r="r" b="b"/>
                  <a:pathLst>
                    <a:path w="21932" h="21943" fill="none" extrusionOk="0">
                      <a:moveTo>
                        <a:pt x="21929" y="-1"/>
                      </a:moveTo>
                      <a:cubicBezTo>
                        <a:pt x="21931" y="114"/>
                        <a:pt x="21932" y="228"/>
                        <a:pt x="21932" y="343"/>
                      </a:cubicBezTo>
                      <a:cubicBezTo>
                        <a:pt x="21932" y="12272"/>
                        <a:pt x="12261" y="21943"/>
                        <a:pt x="332" y="21943"/>
                      </a:cubicBezTo>
                      <a:cubicBezTo>
                        <a:pt x="221" y="21943"/>
                        <a:pt x="110" y="21942"/>
                        <a:pt x="-1" y="21940"/>
                      </a:cubicBezTo>
                    </a:path>
                    <a:path w="21932" h="21943" stroke="0" extrusionOk="0">
                      <a:moveTo>
                        <a:pt x="21929" y="-1"/>
                      </a:moveTo>
                      <a:cubicBezTo>
                        <a:pt x="21931" y="114"/>
                        <a:pt x="21932" y="228"/>
                        <a:pt x="21932" y="343"/>
                      </a:cubicBezTo>
                      <a:cubicBezTo>
                        <a:pt x="21932" y="12272"/>
                        <a:pt x="12261" y="21943"/>
                        <a:pt x="332" y="21943"/>
                      </a:cubicBezTo>
                      <a:cubicBezTo>
                        <a:pt x="221" y="21943"/>
                        <a:pt x="110" y="21942"/>
                        <a:pt x="-1" y="21940"/>
                      </a:cubicBezTo>
                      <a:lnTo>
                        <a:pt x="332" y="343"/>
                      </a:lnTo>
                      <a:close/>
                    </a:path>
                  </a:pathLst>
                </a:custGeom>
                <a:solidFill>
                  <a:schemeClr val="hlink"/>
                </a:solidFill>
                <a:ln w="12700" cap="rnd">
                  <a:solidFill>
                    <a:schemeClr val="bg2"/>
                  </a:solidFill>
                  <a:round/>
                </a:ln>
                <a:effectLst/>
              </p:spPr>
              <p:txBody>
                <a:bodyPr wrap="none" anchor="ctr"/>
                <a:lstStyle/>
                <a:p>
                  <a:endParaRPr lang="en-US"/>
                </a:p>
              </p:txBody>
            </p:sp>
            <p:sp>
              <p:nvSpPr>
                <p:cNvPr id="481614" name="Line 334"/>
                <p:cNvSpPr>
                  <a:spLocks noChangeShapeType="1"/>
                </p:cNvSpPr>
                <p:nvPr/>
              </p:nvSpPr>
              <p:spPr bwMode="invGray">
                <a:xfrm>
                  <a:off x="4776" y="2312"/>
                  <a:ext cx="0" cy="127"/>
                </a:xfrm>
                <a:prstGeom prst="line">
                  <a:avLst/>
                </a:prstGeom>
                <a:noFill/>
                <a:ln w="12700">
                  <a:solidFill>
                    <a:schemeClr val="bg2"/>
                  </a:solidFill>
                  <a:round/>
                  <a:headEnd type="none" w="sm" len="sm"/>
                  <a:tailEnd type="none" w="sm" len="sm"/>
                </a:ln>
                <a:effectLst/>
              </p:spPr>
              <p:txBody>
                <a:bodyPr wrap="none" anchor="ctr"/>
                <a:lstStyle/>
                <a:p>
                  <a:endParaRPr lang="en-US"/>
                </a:p>
              </p:txBody>
            </p:sp>
          </p:grpSp>
        </p:grpSp>
      </p:grpSp>
      <p:grpSp>
        <p:nvGrpSpPr>
          <p:cNvPr id="481616" name="Group 336"/>
          <p:cNvGrpSpPr/>
          <p:nvPr/>
        </p:nvGrpSpPr>
        <p:grpSpPr bwMode="auto">
          <a:xfrm>
            <a:off x="8196263" y="5645950"/>
            <a:ext cx="422275" cy="298450"/>
            <a:chOff x="1824" y="672"/>
            <a:chExt cx="510" cy="366"/>
          </a:xfrm>
        </p:grpSpPr>
        <p:sp>
          <p:nvSpPr>
            <p:cNvPr id="481617" name="Oval 337"/>
            <p:cNvSpPr>
              <a:spLocks noChangeArrowheads="1"/>
            </p:cNvSpPr>
            <p:nvPr/>
          </p:nvSpPr>
          <p:spPr bwMode="invGray">
            <a:xfrm>
              <a:off x="1968" y="672"/>
              <a:ext cx="366" cy="366"/>
            </a:xfrm>
            <a:prstGeom prst="ellipse">
              <a:avLst/>
            </a:prstGeom>
            <a:solidFill>
              <a:schemeClr val="hlink"/>
            </a:solidFill>
            <a:ln w="12700">
              <a:solidFill>
                <a:schemeClr val="tx1"/>
              </a:solidFill>
              <a:round/>
              <a:headEnd type="none" w="sm" len="sm"/>
              <a:tailEnd type="none" w="lg" len="lg"/>
            </a:ln>
            <a:effectLst/>
          </p:spPr>
          <p:txBody>
            <a:bodyPr wrap="none" lIns="0" tIns="0" rIns="0" bIns="0" anchor="ctr">
              <a:spAutoFit/>
            </a:bodyPr>
            <a:lstStyle/>
            <a:p>
              <a:endParaRPr lang="en-US"/>
            </a:p>
          </p:txBody>
        </p:sp>
        <p:sp>
          <p:nvSpPr>
            <p:cNvPr id="481618" name="Line 338"/>
            <p:cNvSpPr>
              <a:spLocks noChangeShapeType="1"/>
            </p:cNvSpPr>
            <p:nvPr/>
          </p:nvSpPr>
          <p:spPr bwMode="invGray">
            <a:xfrm>
              <a:off x="1824" y="736"/>
              <a:ext cx="0" cy="238"/>
            </a:xfrm>
            <a:prstGeom prst="line">
              <a:avLst/>
            </a:prstGeom>
            <a:noFill/>
            <a:ln w="12700">
              <a:solidFill>
                <a:schemeClr val="tx1"/>
              </a:solidFill>
              <a:round/>
              <a:headEnd type="none" w="sm" len="sm"/>
              <a:tailEnd type="none" w="lg" len="lg"/>
            </a:ln>
            <a:effectLst/>
          </p:spPr>
          <p:txBody>
            <a:bodyPr wrap="none" anchor="ctr"/>
            <a:lstStyle/>
            <a:p>
              <a:endParaRPr lang="en-US"/>
            </a:p>
          </p:txBody>
        </p:sp>
        <p:sp>
          <p:nvSpPr>
            <p:cNvPr id="481619" name="Line 339"/>
            <p:cNvSpPr>
              <a:spLocks noChangeShapeType="1"/>
            </p:cNvSpPr>
            <p:nvPr/>
          </p:nvSpPr>
          <p:spPr bwMode="invGray">
            <a:xfrm flipH="1">
              <a:off x="1824" y="855"/>
              <a:ext cx="144" cy="0"/>
            </a:xfrm>
            <a:prstGeom prst="line">
              <a:avLst/>
            </a:prstGeom>
            <a:noFill/>
            <a:ln w="12700">
              <a:solidFill>
                <a:schemeClr val="tx1"/>
              </a:solidFill>
              <a:round/>
              <a:headEnd type="none" w="sm" len="sm"/>
              <a:tailEnd type="none" w="lg" len="lg"/>
            </a:ln>
            <a:effectLst/>
          </p:spPr>
          <p:txBody>
            <a:bodyPr wrap="none" anchor="ctr"/>
            <a:lstStyle/>
            <a:p>
              <a:endParaRPr lang="en-US"/>
            </a:p>
          </p:txBody>
        </p:sp>
      </p:grpSp>
      <p:sp>
        <p:nvSpPr>
          <p:cNvPr id="481620" name="Rectangle 340"/>
          <p:cNvSpPr>
            <a:spLocks noChangeArrowheads="1"/>
          </p:cNvSpPr>
          <p:nvPr/>
        </p:nvSpPr>
        <p:spPr bwMode="auto">
          <a:xfrm>
            <a:off x="7797800" y="5965038"/>
            <a:ext cx="1295400" cy="436562"/>
          </a:xfrm>
          <a:prstGeom prst="rect">
            <a:avLst/>
          </a:prstGeom>
          <a:noFill/>
          <a:ln w="9525">
            <a:noFill/>
            <a:miter lim="800000"/>
          </a:ln>
          <a:effectLst/>
        </p:spPr>
        <p:txBody>
          <a:bodyPr wrap="none" lIns="0" tIns="0" rIns="0" bIns="0"/>
          <a:lstStyle/>
          <a:p>
            <a:pPr algn="ctr"/>
            <a:r>
              <a:rPr lang="fr-FR" sz="1400">
                <a:latin typeface="FranklinGothic" pitchFamily="2" charset="0"/>
              </a:rPr>
              <a:t>Billing</a:t>
            </a:r>
            <a:endParaRPr lang="fr-FR" sz="1400">
              <a:latin typeface="FranklinGothic" pitchFamily="2" charset="0"/>
            </a:endParaRPr>
          </a:p>
          <a:p>
            <a:pPr algn="ctr"/>
            <a:r>
              <a:rPr lang="fr-FR" sz="1400">
                <a:latin typeface="FranklinGothic" pitchFamily="2" charset="0"/>
              </a:rPr>
              <a:t>System</a:t>
            </a:r>
            <a:endParaRPr lang="fr-FR" sz="1400">
              <a:latin typeface="FranklinGothic" pitchFamily="2" charset="0"/>
            </a:endParaRPr>
          </a:p>
        </p:txBody>
      </p:sp>
      <p:grpSp>
        <p:nvGrpSpPr>
          <p:cNvPr id="481621" name="Group 341"/>
          <p:cNvGrpSpPr/>
          <p:nvPr/>
        </p:nvGrpSpPr>
        <p:grpSpPr bwMode="auto">
          <a:xfrm>
            <a:off x="6265863" y="5772950"/>
            <a:ext cx="422275" cy="298450"/>
            <a:chOff x="1824" y="672"/>
            <a:chExt cx="510" cy="366"/>
          </a:xfrm>
        </p:grpSpPr>
        <p:sp>
          <p:nvSpPr>
            <p:cNvPr id="481622" name="Oval 342"/>
            <p:cNvSpPr>
              <a:spLocks noChangeArrowheads="1"/>
            </p:cNvSpPr>
            <p:nvPr/>
          </p:nvSpPr>
          <p:spPr bwMode="invGray">
            <a:xfrm>
              <a:off x="1968" y="672"/>
              <a:ext cx="366" cy="366"/>
            </a:xfrm>
            <a:prstGeom prst="ellipse">
              <a:avLst/>
            </a:prstGeom>
            <a:solidFill>
              <a:schemeClr val="hlink"/>
            </a:solidFill>
            <a:ln w="12700">
              <a:solidFill>
                <a:schemeClr val="tx1"/>
              </a:solidFill>
              <a:round/>
              <a:headEnd type="none" w="sm" len="sm"/>
              <a:tailEnd type="none" w="lg" len="lg"/>
            </a:ln>
            <a:effectLst/>
          </p:spPr>
          <p:txBody>
            <a:bodyPr wrap="none" lIns="0" tIns="0" rIns="0" bIns="0" anchor="ctr">
              <a:spAutoFit/>
            </a:bodyPr>
            <a:lstStyle/>
            <a:p>
              <a:endParaRPr lang="en-US"/>
            </a:p>
          </p:txBody>
        </p:sp>
        <p:sp>
          <p:nvSpPr>
            <p:cNvPr id="481623" name="Line 343"/>
            <p:cNvSpPr>
              <a:spLocks noChangeShapeType="1"/>
            </p:cNvSpPr>
            <p:nvPr/>
          </p:nvSpPr>
          <p:spPr bwMode="invGray">
            <a:xfrm>
              <a:off x="1824" y="736"/>
              <a:ext cx="0" cy="238"/>
            </a:xfrm>
            <a:prstGeom prst="line">
              <a:avLst/>
            </a:prstGeom>
            <a:noFill/>
            <a:ln w="12700">
              <a:solidFill>
                <a:schemeClr val="tx1"/>
              </a:solidFill>
              <a:round/>
              <a:headEnd type="none" w="sm" len="sm"/>
              <a:tailEnd type="none" w="lg" len="lg"/>
            </a:ln>
            <a:effectLst/>
          </p:spPr>
          <p:txBody>
            <a:bodyPr wrap="none" anchor="ctr"/>
            <a:lstStyle/>
            <a:p>
              <a:endParaRPr lang="en-US"/>
            </a:p>
          </p:txBody>
        </p:sp>
        <p:sp>
          <p:nvSpPr>
            <p:cNvPr id="481624" name="Line 344"/>
            <p:cNvSpPr>
              <a:spLocks noChangeShapeType="1"/>
            </p:cNvSpPr>
            <p:nvPr/>
          </p:nvSpPr>
          <p:spPr bwMode="invGray">
            <a:xfrm flipH="1">
              <a:off x="1824" y="855"/>
              <a:ext cx="144" cy="0"/>
            </a:xfrm>
            <a:prstGeom prst="line">
              <a:avLst/>
            </a:prstGeom>
            <a:noFill/>
            <a:ln w="12700">
              <a:solidFill>
                <a:schemeClr val="tx1"/>
              </a:solidFill>
              <a:round/>
              <a:headEnd type="none" w="sm" len="sm"/>
              <a:tailEnd type="none" w="lg" len="lg"/>
            </a:ln>
            <a:effectLst/>
          </p:spPr>
          <p:txBody>
            <a:bodyPr wrap="none" anchor="ctr"/>
            <a:lstStyle/>
            <a:p>
              <a:endParaRPr lang="en-US"/>
            </a:p>
          </p:txBody>
        </p:sp>
      </p:grpSp>
      <p:sp>
        <p:nvSpPr>
          <p:cNvPr id="481625" name="Rectangle 345"/>
          <p:cNvSpPr>
            <a:spLocks noChangeArrowheads="1"/>
          </p:cNvSpPr>
          <p:nvPr/>
        </p:nvSpPr>
        <p:spPr bwMode="auto">
          <a:xfrm>
            <a:off x="5943600" y="6079338"/>
            <a:ext cx="1295400" cy="436562"/>
          </a:xfrm>
          <a:prstGeom prst="rect">
            <a:avLst/>
          </a:prstGeom>
          <a:noFill/>
          <a:ln w="9525">
            <a:noFill/>
            <a:miter lim="800000"/>
          </a:ln>
          <a:effectLst/>
        </p:spPr>
        <p:txBody>
          <a:bodyPr wrap="none" lIns="0" tIns="0" rIns="0" bIns="0"/>
          <a:lstStyle/>
          <a:p>
            <a:pPr algn="ctr"/>
            <a:r>
              <a:rPr lang="fr-FR" sz="1400">
                <a:latin typeface="FranklinGothic" pitchFamily="2" charset="0"/>
              </a:rPr>
              <a:t>CloseRegistration</a:t>
            </a:r>
            <a:endParaRPr lang="fr-FR" sz="1400">
              <a:latin typeface="FranklinGothic" pitchFamily="2" charset="0"/>
            </a:endParaRPr>
          </a:p>
          <a:p>
            <a:pPr algn="ctr"/>
            <a:r>
              <a:rPr lang="fr-FR" sz="1400">
                <a:latin typeface="FranklinGothic" pitchFamily="2" charset="0"/>
              </a:rPr>
              <a:t>Form</a:t>
            </a:r>
            <a:endParaRPr lang="fr-FR" sz="1400">
              <a:latin typeface="FranklinGothic" pitchFamily="2" charset="0"/>
            </a:endParaRPr>
          </a:p>
        </p:txBody>
      </p:sp>
      <p:sp>
        <p:nvSpPr>
          <p:cNvPr id="481626" name="Line 346"/>
          <p:cNvSpPr>
            <a:spLocks noChangeShapeType="1"/>
          </p:cNvSpPr>
          <p:nvPr/>
        </p:nvSpPr>
        <p:spPr bwMode="auto">
          <a:xfrm flipH="1">
            <a:off x="6348413" y="1921675"/>
            <a:ext cx="1027112" cy="966788"/>
          </a:xfrm>
          <a:prstGeom prst="line">
            <a:avLst/>
          </a:prstGeom>
          <a:noFill/>
          <a:ln w="9525">
            <a:solidFill>
              <a:schemeClr val="tx1"/>
            </a:solidFill>
            <a:round/>
          </a:ln>
          <a:effectLst/>
        </p:spPr>
        <p:txBody>
          <a:bodyPr lIns="107950" tIns="53975" rIns="107950" bIns="53975"/>
          <a:lstStyle/>
          <a:p>
            <a:endParaRPr lang="en-US"/>
          </a:p>
        </p:txBody>
      </p:sp>
      <p:sp>
        <p:nvSpPr>
          <p:cNvPr id="481627" name="Line 347"/>
          <p:cNvSpPr>
            <a:spLocks noChangeShapeType="1"/>
          </p:cNvSpPr>
          <p:nvPr/>
        </p:nvSpPr>
        <p:spPr bwMode="auto">
          <a:xfrm flipV="1">
            <a:off x="4098925" y="2750350"/>
            <a:ext cx="587375" cy="420688"/>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481628" name="Line 348"/>
          <p:cNvSpPr>
            <a:spLocks noChangeShapeType="1"/>
          </p:cNvSpPr>
          <p:nvPr/>
        </p:nvSpPr>
        <p:spPr bwMode="auto">
          <a:xfrm>
            <a:off x="2930525" y="3069438"/>
            <a:ext cx="701675" cy="188912"/>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481630" name="Line 350"/>
          <p:cNvSpPr>
            <a:spLocks noChangeShapeType="1"/>
          </p:cNvSpPr>
          <p:nvPr/>
        </p:nvSpPr>
        <p:spPr bwMode="auto">
          <a:xfrm flipH="1" flipV="1">
            <a:off x="3886200" y="2737650"/>
            <a:ext cx="9525" cy="357188"/>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481631" name="Line 351"/>
          <p:cNvSpPr>
            <a:spLocks noChangeShapeType="1"/>
          </p:cNvSpPr>
          <p:nvPr/>
        </p:nvSpPr>
        <p:spPr bwMode="auto">
          <a:xfrm>
            <a:off x="4403725" y="2409038"/>
            <a:ext cx="371475" cy="138112"/>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481632" name="Line 352"/>
          <p:cNvSpPr>
            <a:spLocks noChangeShapeType="1"/>
          </p:cNvSpPr>
          <p:nvPr/>
        </p:nvSpPr>
        <p:spPr bwMode="auto">
          <a:xfrm flipV="1">
            <a:off x="4073525" y="1683550"/>
            <a:ext cx="460375" cy="268288"/>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481633" name="Line 353"/>
          <p:cNvSpPr>
            <a:spLocks noChangeShapeType="1"/>
          </p:cNvSpPr>
          <p:nvPr/>
        </p:nvSpPr>
        <p:spPr bwMode="auto">
          <a:xfrm flipH="1" flipV="1">
            <a:off x="3314700" y="1708950"/>
            <a:ext cx="390525" cy="217488"/>
          </a:xfrm>
          <a:prstGeom prst="line">
            <a:avLst/>
          </a:prstGeom>
          <a:noFill/>
          <a:ln w="12700">
            <a:solidFill>
              <a:schemeClr val="tx1"/>
            </a:solidFill>
            <a:round/>
            <a:headEnd type="none" w="sm" len="sm"/>
            <a:tailEnd type="none" w="sm" len="sm"/>
          </a:ln>
          <a:effectLst/>
        </p:spPr>
        <p:txBody>
          <a:bodyPr wrap="none" anchor="ctr"/>
          <a:lstStyle/>
          <a:p>
            <a:endParaRPr lang="en-US"/>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3387" name="AutoShape 59"/>
          <p:cNvSpPr>
            <a:spLocks noChangeArrowheads="1"/>
          </p:cNvSpPr>
          <p:nvPr/>
        </p:nvSpPr>
        <p:spPr bwMode="auto">
          <a:xfrm>
            <a:off x="3916363" y="3279775"/>
            <a:ext cx="1447800" cy="401638"/>
          </a:xfrm>
          <a:prstGeom prst="leftRightArrow">
            <a:avLst>
              <a:gd name="adj1" fmla="val 52083"/>
              <a:gd name="adj2" fmla="val 110779"/>
            </a:avLst>
          </a:prstGeom>
          <a:solidFill>
            <a:schemeClr val="hlink"/>
          </a:solidFill>
          <a:ln w="28575">
            <a:noFill/>
            <a:miter lim="800000"/>
          </a:ln>
          <a:effectLst/>
        </p:spPr>
        <p:txBody>
          <a:bodyPr wrap="none" anchor="ctr"/>
          <a:lstStyle/>
          <a:p>
            <a:endParaRPr lang="en-US"/>
          </a:p>
        </p:txBody>
      </p:sp>
      <p:grpSp>
        <p:nvGrpSpPr>
          <p:cNvPr id="483450" name="Group 122"/>
          <p:cNvGrpSpPr/>
          <p:nvPr/>
        </p:nvGrpSpPr>
        <p:grpSpPr bwMode="auto">
          <a:xfrm>
            <a:off x="5699125" y="1171575"/>
            <a:ext cx="2232025" cy="4748213"/>
            <a:chOff x="682" y="738"/>
            <a:chExt cx="1406" cy="2991"/>
          </a:xfrm>
        </p:grpSpPr>
        <p:grpSp>
          <p:nvGrpSpPr>
            <p:cNvPr id="483388" name="Group 60"/>
            <p:cNvGrpSpPr/>
            <p:nvPr/>
          </p:nvGrpSpPr>
          <p:grpSpPr bwMode="auto">
            <a:xfrm>
              <a:off x="762" y="738"/>
              <a:ext cx="1245" cy="1086"/>
              <a:chOff x="1309" y="1072"/>
              <a:chExt cx="1245" cy="1086"/>
            </a:xfrm>
          </p:grpSpPr>
          <p:grpSp>
            <p:nvGrpSpPr>
              <p:cNvPr id="483389" name="Group 61"/>
              <p:cNvGrpSpPr/>
              <p:nvPr/>
            </p:nvGrpSpPr>
            <p:grpSpPr bwMode="auto">
              <a:xfrm>
                <a:off x="1309" y="1072"/>
                <a:ext cx="1245" cy="766"/>
                <a:chOff x="1309" y="1072"/>
                <a:chExt cx="1245" cy="766"/>
              </a:xfrm>
            </p:grpSpPr>
            <p:grpSp>
              <p:nvGrpSpPr>
                <p:cNvPr id="483390" name="Group 62"/>
                <p:cNvGrpSpPr/>
                <p:nvPr/>
              </p:nvGrpSpPr>
              <p:grpSpPr bwMode="auto">
                <a:xfrm>
                  <a:off x="1309" y="1231"/>
                  <a:ext cx="302" cy="175"/>
                  <a:chOff x="144" y="1440"/>
                  <a:chExt cx="881" cy="510"/>
                </a:xfrm>
              </p:grpSpPr>
              <p:sp>
                <p:nvSpPr>
                  <p:cNvPr id="483391" name="Rectangle 63"/>
                  <p:cNvSpPr>
                    <a:spLocks noChangeArrowheads="1"/>
                  </p:cNvSpPr>
                  <p:nvPr/>
                </p:nvSpPr>
                <p:spPr bwMode="auto">
                  <a:xfrm>
                    <a:off x="144" y="1440"/>
                    <a:ext cx="881" cy="510"/>
                  </a:xfrm>
                  <a:prstGeom prst="rect">
                    <a:avLst/>
                  </a:prstGeom>
                  <a:noFill/>
                  <a:ln w="28575">
                    <a:solidFill>
                      <a:schemeClr val="tx1"/>
                    </a:solidFill>
                    <a:miter lim="800000"/>
                    <a:headEnd type="none" w="sm" len="sm"/>
                    <a:tailEnd type="none" w="lg" len="lg"/>
                  </a:ln>
                  <a:effectLst/>
                </p:spPr>
                <p:txBody>
                  <a:bodyPr wrap="none" lIns="0" tIns="0" rIns="0" bIns="0" anchor="ctr">
                    <a:spAutoFit/>
                  </a:bodyPr>
                  <a:lstStyle/>
                  <a:p>
                    <a:endParaRPr lang="en-US"/>
                  </a:p>
                </p:txBody>
              </p:sp>
              <p:sp>
                <p:nvSpPr>
                  <p:cNvPr id="483392" name="Line 64"/>
                  <p:cNvSpPr>
                    <a:spLocks noChangeShapeType="1"/>
                  </p:cNvSpPr>
                  <p:nvPr/>
                </p:nvSpPr>
                <p:spPr bwMode="auto">
                  <a:xfrm>
                    <a:off x="144" y="1810"/>
                    <a:ext cx="881" cy="0"/>
                  </a:xfrm>
                  <a:prstGeom prst="line">
                    <a:avLst/>
                  </a:prstGeom>
                  <a:noFill/>
                  <a:ln w="28575">
                    <a:solidFill>
                      <a:schemeClr val="tx1"/>
                    </a:solidFill>
                    <a:round/>
                    <a:headEnd type="none" w="sm" len="sm"/>
                    <a:tailEnd type="none" w="lg" len="lg"/>
                  </a:ln>
                  <a:effectLst/>
                </p:spPr>
                <p:txBody>
                  <a:bodyPr wrap="none" lIns="0" tIns="0" rIns="0" bIns="0" anchor="ctr">
                    <a:spAutoFit/>
                  </a:bodyPr>
                  <a:lstStyle/>
                  <a:p>
                    <a:endParaRPr lang="en-US"/>
                  </a:p>
                </p:txBody>
              </p:sp>
              <p:sp>
                <p:nvSpPr>
                  <p:cNvPr id="483393" name="Line 65"/>
                  <p:cNvSpPr>
                    <a:spLocks noChangeShapeType="1"/>
                  </p:cNvSpPr>
                  <p:nvPr/>
                </p:nvSpPr>
                <p:spPr bwMode="auto">
                  <a:xfrm>
                    <a:off x="144" y="1680"/>
                    <a:ext cx="881" cy="0"/>
                  </a:xfrm>
                  <a:prstGeom prst="line">
                    <a:avLst/>
                  </a:prstGeom>
                  <a:noFill/>
                  <a:ln w="28575">
                    <a:solidFill>
                      <a:schemeClr val="tx1"/>
                    </a:solidFill>
                    <a:round/>
                    <a:headEnd type="none" w="sm" len="sm"/>
                    <a:tailEnd type="none" w="lg" len="lg"/>
                  </a:ln>
                  <a:effectLst/>
                </p:spPr>
                <p:txBody>
                  <a:bodyPr lIns="0" tIns="0" rIns="0" bIns="0" anchor="ctr">
                    <a:spAutoFit/>
                  </a:bodyPr>
                  <a:lstStyle/>
                  <a:p>
                    <a:endParaRPr lang="en-US"/>
                  </a:p>
                </p:txBody>
              </p:sp>
            </p:grpSp>
            <p:grpSp>
              <p:nvGrpSpPr>
                <p:cNvPr id="483394" name="Group 66"/>
                <p:cNvGrpSpPr/>
                <p:nvPr/>
              </p:nvGrpSpPr>
              <p:grpSpPr bwMode="auto">
                <a:xfrm>
                  <a:off x="1950" y="1072"/>
                  <a:ext cx="302" cy="175"/>
                  <a:chOff x="144" y="1440"/>
                  <a:chExt cx="881" cy="510"/>
                </a:xfrm>
              </p:grpSpPr>
              <p:sp>
                <p:nvSpPr>
                  <p:cNvPr id="483395" name="Rectangle 67"/>
                  <p:cNvSpPr>
                    <a:spLocks noChangeArrowheads="1"/>
                  </p:cNvSpPr>
                  <p:nvPr/>
                </p:nvSpPr>
                <p:spPr bwMode="auto">
                  <a:xfrm>
                    <a:off x="144" y="1440"/>
                    <a:ext cx="881" cy="510"/>
                  </a:xfrm>
                  <a:prstGeom prst="rect">
                    <a:avLst/>
                  </a:prstGeom>
                  <a:noFill/>
                  <a:ln w="28575">
                    <a:solidFill>
                      <a:schemeClr val="tx1"/>
                    </a:solidFill>
                    <a:miter lim="800000"/>
                    <a:headEnd type="none" w="sm" len="sm"/>
                    <a:tailEnd type="none" w="lg" len="lg"/>
                  </a:ln>
                  <a:effectLst/>
                </p:spPr>
                <p:txBody>
                  <a:bodyPr wrap="none" lIns="0" tIns="0" rIns="0" bIns="0" anchor="ctr">
                    <a:spAutoFit/>
                  </a:bodyPr>
                  <a:lstStyle/>
                  <a:p>
                    <a:endParaRPr lang="en-US"/>
                  </a:p>
                </p:txBody>
              </p:sp>
              <p:sp>
                <p:nvSpPr>
                  <p:cNvPr id="483396" name="Line 68"/>
                  <p:cNvSpPr>
                    <a:spLocks noChangeShapeType="1"/>
                  </p:cNvSpPr>
                  <p:nvPr/>
                </p:nvSpPr>
                <p:spPr bwMode="auto">
                  <a:xfrm>
                    <a:off x="144" y="1810"/>
                    <a:ext cx="881" cy="0"/>
                  </a:xfrm>
                  <a:prstGeom prst="line">
                    <a:avLst/>
                  </a:prstGeom>
                  <a:noFill/>
                  <a:ln w="28575">
                    <a:solidFill>
                      <a:schemeClr val="tx1"/>
                    </a:solidFill>
                    <a:round/>
                    <a:headEnd type="none" w="sm" len="sm"/>
                    <a:tailEnd type="none" w="lg" len="lg"/>
                  </a:ln>
                  <a:effectLst/>
                </p:spPr>
                <p:txBody>
                  <a:bodyPr wrap="none" lIns="0" tIns="0" rIns="0" bIns="0" anchor="ctr">
                    <a:spAutoFit/>
                  </a:bodyPr>
                  <a:lstStyle/>
                  <a:p>
                    <a:endParaRPr lang="en-US"/>
                  </a:p>
                </p:txBody>
              </p:sp>
              <p:sp>
                <p:nvSpPr>
                  <p:cNvPr id="483397" name="Line 69"/>
                  <p:cNvSpPr>
                    <a:spLocks noChangeShapeType="1"/>
                  </p:cNvSpPr>
                  <p:nvPr/>
                </p:nvSpPr>
                <p:spPr bwMode="auto">
                  <a:xfrm>
                    <a:off x="144" y="1680"/>
                    <a:ext cx="881" cy="0"/>
                  </a:xfrm>
                  <a:prstGeom prst="line">
                    <a:avLst/>
                  </a:prstGeom>
                  <a:noFill/>
                  <a:ln w="28575">
                    <a:solidFill>
                      <a:schemeClr val="tx1"/>
                    </a:solidFill>
                    <a:round/>
                    <a:headEnd type="none" w="sm" len="sm"/>
                    <a:tailEnd type="none" w="lg" len="lg"/>
                  </a:ln>
                  <a:effectLst/>
                </p:spPr>
                <p:txBody>
                  <a:bodyPr lIns="0" tIns="0" rIns="0" bIns="0" anchor="ctr">
                    <a:spAutoFit/>
                  </a:bodyPr>
                  <a:lstStyle/>
                  <a:p>
                    <a:endParaRPr lang="en-US"/>
                  </a:p>
                </p:txBody>
              </p:sp>
            </p:grpSp>
            <p:grpSp>
              <p:nvGrpSpPr>
                <p:cNvPr id="483398" name="Group 70"/>
                <p:cNvGrpSpPr/>
                <p:nvPr/>
              </p:nvGrpSpPr>
              <p:grpSpPr bwMode="auto">
                <a:xfrm>
                  <a:off x="1648" y="1663"/>
                  <a:ext cx="302" cy="175"/>
                  <a:chOff x="144" y="1440"/>
                  <a:chExt cx="881" cy="510"/>
                </a:xfrm>
              </p:grpSpPr>
              <p:sp>
                <p:nvSpPr>
                  <p:cNvPr id="483399" name="Rectangle 71"/>
                  <p:cNvSpPr>
                    <a:spLocks noChangeArrowheads="1"/>
                  </p:cNvSpPr>
                  <p:nvPr/>
                </p:nvSpPr>
                <p:spPr bwMode="auto">
                  <a:xfrm>
                    <a:off x="144" y="1440"/>
                    <a:ext cx="881" cy="510"/>
                  </a:xfrm>
                  <a:prstGeom prst="rect">
                    <a:avLst/>
                  </a:prstGeom>
                  <a:noFill/>
                  <a:ln w="28575">
                    <a:solidFill>
                      <a:schemeClr val="tx1"/>
                    </a:solidFill>
                    <a:miter lim="800000"/>
                    <a:headEnd type="none" w="sm" len="sm"/>
                    <a:tailEnd type="none" w="lg" len="lg"/>
                  </a:ln>
                  <a:effectLst/>
                </p:spPr>
                <p:txBody>
                  <a:bodyPr wrap="none" lIns="0" tIns="0" rIns="0" bIns="0" anchor="ctr">
                    <a:spAutoFit/>
                  </a:bodyPr>
                  <a:lstStyle/>
                  <a:p>
                    <a:endParaRPr lang="en-US"/>
                  </a:p>
                </p:txBody>
              </p:sp>
              <p:sp>
                <p:nvSpPr>
                  <p:cNvPr id="483400" name="Line 72"/>
                  <p:cNvSpPr>
                    <a:spLocks noChangeShapeType="1"/>
                  </p:cNvSpPr>
                  <p:nvPr/>
                </p:nvSpPr>
                <p:spPr bwMode="auto">
                  <a:xfrm>
                    <a:off x="144" y="1810"/>
                    <a:ext cx="881" cy="0"/>
                  </a:xfrm>
                  <a:prstGeom prst="line">
                    <a:avLst/>
                  </a:prstGeom>
                  <a:noFill/>
                  <a:ln w="28575">
                    <a:solidFill>
                      <a:schemeClr val="tx1"/>
                    </a:solidFill>
                    <a:round/>
                    <a:headEnd type="none" w="sm" len="sm"/>
                    <a:tailEnd type="none" w="lg" len="lg"/>
                  </a:ln>
                  <a:effectLst/>
                </p:spPr>
                <p:txBody>
                  <a:bodyPr wrap="none" lIns="0" tIns="0" rIns="0" bIns="0" anchor="ctr">
                    <a:spAutoFit/>
                  </a:bodyPr>
                  <a:lstStyle/>
                  <a:p>
                    <a:endParaRPr lang="en-US"/>
                  </a:p>
                </p:txBody>
              </p:sp>
              <p:sp>
                <p:nvSpPr>
                  <p:cNvPr id="483401" name="Line 73"/>
                  <p:cNvSpPr>
                    <a:spLocks noChangeShapeType="1"/>
                  </p:cNvSpPr>
                  <p:nvPr/>
                </p:nvSpPr>
                <p:spPr bwMode="auto">
                  <a:xfrm>
                    <a:off x="144" y="1680"/>
                    <a:ext cx="881" cy="0"/>
                  </a:xfrm>
                  <a:prstGeom prst="line">
                    <a:avLst/>
                  </a:prstGeom>
                  <a:noFill/>
                  <a:ln w="28575">
                    <a:solidFill>
                      <a:schemeClr val="tx1"/>
                    </a:solidFill>
                    <a:round/>
                    <a:headEnd type="none" w="sm" len="sm"/>
                    <a:tailEnd type="none" w="lg" len="lg"/>
                  </a:ln>
                  <a:effectLst/>
                </p:spPr>
                <p:txBody>
                  <a:bodyPr lIns="0" tIns="0" rIns="0" bIns="0" anchor="ctr">
                    <a:spAutoFit/>
                  </a:bodyPr>
                  <a:lstStyle/>
                  <a:p>
                    <a:endParaRPr lang="en-US"/>
                  </a:p>
                </p:txBody>
              </p:sp>
            </p:grpSp>
            <p:grpSp>
              <p:nvGrpSpPr>
                <p:cNvPr id="483402" name="Group 74"/>
                <p:cNvGrpSpPr/>
                <p:nvPr/>
              </p:nvGrpSpPr>
              <p:grpSpPr bwMode="auto">
                <a:xfrm>
                  <a:off x="2252" y="1581"/>
                  <a:ext cx="302" cy="175"/>
                  <a:chOff x="144" y="1440"/>
                  <a:chExt cx="881" cy="510"/>
                </a:xfrm>
              </p:grpSpPr>
              <p:sp>
                <p:nvSpPr>
                  <p:cNvPr id="483403" name="Rectangle 75"/>
                  <p:cNvSpPr>
                    <a:spLocks noChangeArrowheads="1"/>
                  </p:cNvSpPr>
                  <p:nvPr/>
                </p:nvSpPr>
                <p:spPr bwMode="auto">
                  <a:xfrm>
                    <a:off x="144" y="1440"/>
                    <a:ext cx="881" cy="510"/>
                  </a:xfrm>
                  <a:prstGeom prst="rect">
                    <a:avLst/>
                  </a:prstGeom>
                  <a:noFill/>
                  <a:ln w="28575">
                    <a:solidFill>
                      <a:schemeClr val="tx1"/>
                    </a:solidFill>
                    <a:miter lim="800000"/>
                    <a:headEnd type="none" w="sm" len="sm"/>
                    <a:tailEnd type="none" w="lg" len="lg"/>
                  </a:ln>
                  <a:effectLst/>
                </p:spPr>
                <p:txBody>
                  <a:bodyPr wrap="none" lIns="0" tIns="0" rIns="0" bIns="0" anchor="ctr">
                    <a:spAutoFit/>
                  </a:bodyPr>
                  <a:lstStyle/>
                  <a:p>
                    <a:endParaRPr lang="en-US"/>
                  </a:p>
                </p:txBody>
              </p:sp>
              <p:sp>
                <p:nvSpPr>
                  <p:cNvPr id="483404" name="Line 76"/>
                  <p:cNvSpPr>
                    <a:spLocks noChangeShapeType="1"/>
                  </p:cNvSpPr>
                  <p:nvPr/>
                </p:nvSpPr>
                <p:spPr bwMode="auto">
                  <a:xfrm>
                    <a:off x="144" y="1810"/>
                    <a:ext cx="881" cy="0"/>
                  </a:xfrm>
                  <a:prstGeom prst="line">
                    <a:avLst/>
                  </a:prstGeom>
                  <a:noFill/>
                  <a:ln w="28575">
                    <a:solidFill>
                      <a:schemeClr val="tx1"/>
                    </a:solidFill>
                    <a:round/>
                    <a:headEnd type="none" w="sm" len="sm"/>
                    <a:tailEnd type="none" w="lg" len="lg"/>
                  </a:ln>
                  <a:effectLst/>
                </p:spPr>
                <p:txBody>
                  <a:bodyPr wrap="none" lIns="0" tIns="0" rIns="0" bIns="0" anchor="ctr">
                    <a:spAutoFit/>
                  </a:bodyPr>
                  <a:lstStyle/>
                  <a:p>
                    <a:endParaRPr lang="en-US"/>
                  </a:p>
                </p:txBody>
              </p:sp>
              <p:sp>
                <p:nvSpPr>
                  <p:cNvPr id="483405" name="Line 77"/>
                  <p:cNvSpPr>
                    <a:spLocks noChangeShapeType="1"/>
                  </p:cNvSpPr>
                  <p:nvPr/>
                </p:nvSpPr>
                <p:spPr bwMode="auto">
                  <a:xfrm>
                    <a:off x="144" y="1680"/>
                    <a:ext cx="881" cy="0"/>
                  </a:xfrm>
                  <a:prstGeom prst="line">
                    <a:avLst/>
                  </a:prstGeom>
                  <a:noFill/>
                  <a:ln w="28575">
                    <a:solidFill>
                      <a:schemeClr val="tx1"/>
                    </a:solidFill>
                    <a:round/>
                    <a:headEnd type="none" w="sm" len="sm"/>
                    <a:tailEnd type="none" w="lg" len="lg"/>
                  </a:ln>
                  <a:effectLst/>
                </p:spPr>
                <p:txBody>
                  <a:bodyPr lIns="0" tIns="0" rIns="0" bIns="0" anchor="ctr">
                    <a:spAutoFit/>
                  </a:bodyPr>
                  <a:lstStyle/>
                  <a:p>
                    <a:endParaRPr lang="en-US"/>
                  </a:p>
                </p:txBody>
              </p:sp>
            </p:grpSp>
            <p:sp>
              <p:nvSpPr>
                <p:cNvPr id="483406" name="Line 78"/>
                <p:cNvSpPr>
                  <a:spLocks noChangeShapeType="1"/>
                </p:cNvSpPr>
                <p:nvPr/>
              </p:nvSpPr>
              <p:spPr bwMode="auto">
                <a:xfrm flipH="1" flipV="1">
                  <a:off x="1463" y="1406"/>
                  <a:ext cx="312" cy="257"/>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483407" name="Line 79"/>
                <p:cNvSpPr>
                  <a:spLocks noChangeShapeType="1"/>
                </p:cNvSpPr>
                <p:nvPr/>
              </p:nvSpPr>
              <p:spPr bwMode="auto">
                <a:xfrm flipV="1">
                  <a:off x="1611" y="1160"/>
                  <a:ext cx="339" cy="153"/>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483408" name="Line 80"/>
                <p:cNvSpPr>
                  <a:spLocks noChangeShapeType="1"/>
                </p:cNvSpPr>
                <p:nvPr/>
              </p:nvSpPr>
              <p:spPr bwMode="auto">
                <a:xfrm flipV="1">
                  <a:off x="1950" y="1663"/>
                  <a:ext cx="302" cy="82"/>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483409" name="Line 81"/>
                <p:cNvSpPr>
                  <a:spLocks noChangeShapeType="1"/>
                </p:cNvSpPr>
                <p:nvPr/>
              </p:nvSpPr>
              <p:spPr bwMode="auto">
                <a:xfrm flipV="1">
                  <a:off x="1775" y="1247"/>
                  <a:ext cx="329" cy="416"/>
                </a:xfrm>
                <a:prstGeom prst="line">
                  <a:avLst/>
                </a:prstGeom>
                <a:noFill/>
                <a:ln w="28575">
                  <a:solidFill>
                    <a:schemeClr val="tx1"/>
                  </a:solidFill>
                  <a:round/>
                  <a:headEnd type="none" w="sm" len="sm"/>
                  <a:tailEnd type="none" w="lg" len="lg"/>
                </a:ln>
                <a:effectLst/>
              </p:spPr>
              <p:txBody>
                <a:bodyPr wrap="none" anchor="ctr"/>
                <a:lstStyle/>
                <a:p>
                  <a:endParaRPr lang="en-US"/>
                </a:p>
              </p:txBody>
            </p:sp>
          </p:grpSp>
          <p:sp>
            <p:nvSpPr>
              <p:cNvPr id="483410" name="Text Box 82"/>
              <p:cNvSpPr txBox="1">
                <a:spLocks noChangeArrowheads="1"/>
              </p:cNvSpPr>
              <p:nvPr/>
            </p:nvSpPr>
            <p:spPr bwMode="auto">
              <a:xfrm>
                <a:off x="1434" y="1927"/>
                <a:ext cx="996" cy="231"/>
              </a:xfrm>
              <a:prstGeom prst="rect">
                <a:avLst/>
              </a:prstGeom>
              <a:noFill/>
              <a:ln w="28575">
                <a:noFill/>
                <a:miter lim="800000"/>
                <a:headEnd type="none" w="sm" len="sm"/>
                <a:tailEnd type="none" w="lg" len="lg"/>
              </a:ln>
              <a:effectLst/>
            </p:spPr>
            <p:txBody>
              <a:bodyPr wrap="none">
                <a:spAutoFit/>
              </a:bodyPr>
              <a:lstStyle/>
              <a:p>
                <a:pPr algn="ctr"/>
                <a:r>
                  <a:rPr lang="en-US" altLang="zh-CN" sz="1800">
                    <a:ea typeface="宋体" panose="02010600030101010101" pitchFamily="2" charset="-122"/>
                  </a:rPr>
                  <a:t>Design Model</a:t>
                </a:r>
                <a:endParaRPr lang="en-US" altLang="zh-CN" sz="1800">
                  <a:ea typeface="宋体" panose="02010600030101010101" pitchFamily="2" charset="-122"/>
                </a:endParaRPr>
              </a:p>
            </p:txBody>
          </p:sp>
        </p:grpSp>
        <p:grpSp>
          <p:nvGrpSpPr>
            <p:cNvPr id="483411" name="Group 83"/>
            <p:cNvGrpSpPr/>
            <p:nvPr/>
          </p:nvGrpSpPr>
          <p:grpSpPr bwMode="auto">
            <a:xfrm>
              <a:off x="682" y="2324"/>
              <a:ext cx="1406" cy="1405"/>
              <a:chOff x="2386" y="2570"/>
              <a:chExt cx="1406" cy="1405"/>
            </a:xfrm>
          </p:grpSpPr>
          <p:grpSp>
            <p:nvGrpSpPr>
              <p:cNvPr id="483412" name="Group 84"/>
              <p:cNvGrpSpPr/>
              <p:nvPr/>
            </p:nvGrpSpPr>
            <p:grpSpPr bwMode="auto">
              <a:xfrm>
                <a:off x="2547" y="2872"/>
                <a:ext cx="302" cy="175"/>
                <a:chOff x="144" y="1440"/>
                <a:chExt cx="881" cy="510"/>
              </a:xfrm>
            </p:grpSpPr>
            <p:sp>
              <p:nvSpPr>
                <p:cNvPr id="483413" name="Rectangle 85"/>
                <p:cNvSpPr>
                  <a:spLocks noChangeArrowheads="1"/>
                </p:cNvSpPr>
                <p:nvPr/>
              </p:nvSpPr>
              <p:spPr bwMode="auto">
                <a:xfrm>
                  <a:off x="144" y="1440"/>
                  <a:ext cx="881" cy="510"/>
                </a:xfrm>
                <a:prstGeom prst="rect">
                  <a:avLst/>
                </a:prstGeom>
                <a:noFill/>
                <a:ln w="28575">
                  <a:solidFill>
                    <a:schemeClr val="tx1"/>
                  </a:solidFill>
                  <a:miter lim="800000"/>
                  <a:headEnd type="none" w="sm" len="sm"/>
                  <a:tailEnd type="none" w="lg" len="lg"/>
                </a:ln>
                <a:effectLst/>
              </p:spPr>
              <p:txBody>
                <a:bodyPr wrap="none" lIns="0" tIns="0" rIns="0" bIns="0" anchor="ctr">
                  <a:spAutoFit/>
                </a:bodyPr>
                <a:lstStyle/>
                <a:p>
                  <a:endParaRPr lang="en-US"/>
                </a:p>
              </p:txBody>
            </p:sp>
            <p:sp>
              <p:nvSpPr>
                <p:cNvPr id="483414" name="Line 86"/>
                <p:cNvSpPr>
                  <a:spLocks noChangeShapeType="1"/>
                </p:cNvSpPr>
                <p:nvPr/>
              </p:nvSpPr>
              <p:spPr bwMode="auto">
                <a:xfrm>
                  <a:off x="144" y="1810"/>
                  <a:ext cx="881" cy="0"/>
                </a:xfrm>
                <a:prstGeom prst="line">
                  <a:avLst/>
                </a:prstGeom>
                <a:noFill/>
                <a:ln w="28575">
                  <a:solidFill>
                    <a:schemeClr val="tx1"/>
                  </a:solidFill>
                  <a:round/>
                  <a:headEnd type="none" w="sm" len="sm"/>
                  <a:tailEnd type="none" w="lg" len="lg"/>
                </a:ln>
                <a:effectLst/>
              </p:spPr>
              <p:txBody>
                <a:bodyPr wrap="none" lIns="0" tIns="0" rIns="0" bIns="0" anchor="ctr">
                  <a:spAutoFit/>
                </a:bodyPr>
                <a:lstStyle/>
                <a:p>
                  <a:endParaRPr lang="en-US"/>
                </a:p>
              </p:txBody>
            </p:sp>
            <p:sp>
              <p:nvSpPr>
                <p:cNvPr id="483415" name="Line 87"/>
                <p:cNvSpPr>
                  <a:spLocks noChangeShapeType="1"/>
                </p:cNvSpPr>
                <p:nvPr/>
              </p:nvSpPr>
              <p:spPr bwMode="auto">
                <a:xfrm>
                  <a:off x="144" y="1680"/>
                  <a:ext cx="881" cy="0"/>
                </a:xfrm>
                <a:prstGeom prst="line">
                  <a:avLst/>
                </a:prstGeom>
                <a:noFill/>
                <a:ln w="28575">
                  <a:solidFill>
                    <a:schemeClr val="tx1"/>
                  </a:solidFill>
                  <a:round/>
                  <a:headEnd type="none" w="sm" len="sm"/>
                  <a:tailEnd type="none" w="lg" len="lg"/>
                </a:ln>
                <a:effectLst/>
              </p:spPr>
              <p:txBody>
                <a:bodyPr lIns="0" tIns="0" rIns="0" bIns="0" anchor="ctr">
                  <a:spAutoFit/>
                </a:bodyPr>
                <a:lstStyle/>
                <a:p>
                  <a:endParaRPr lang="en-US"/>
                </a:p>
              </p:txBody>
            </p:sp>
          </p:grpSp>
          <p:grpSp>
            <p:nvGrpSpPr>
              <p:cNvPr id="483416" name="Group 88"/>
              <p:cNvGrpSpPr/>
              <p:nvPr/>
            </p:nvGrpSpPr>
            <p:grpSpPr bwMode="auto">
              <a:xfrm>
                <a:off x="3151" y="2824"/>
                <a:ext cx="302" cy="175"/>
                <a:chOff x="144" y="1440"/>
                <a:chExt cx="881" cy="510"/>
              </a:xfrm>
            </p:grpSpPr>
            <p:sp>
              <p:nvSpPr>
                <p:cNvPr id="483417" name="Rectangle 89"/>
                <p:cNvSpPr>
                  <a:spLocks noChangeArrowheads="1"/>
                </p:cNvSpPr>
                <p:nvPr/>
              </p:nvSpPr>
              <p:spPr bwMode="auto">
                <a:xfrm>
                  <a:off x="144" y="1440"/>
                  <a:ext cx="881" cy="510"/>
                </a:xfrm>
                <a:prstGeom prst="rect">
                  <a:avLst/>
                </a:prstGeom>
                <a:noFill/>
                <a:ln w="28575">
                  <a:solidFill>
                    <a:schemeClr val="tx1"/>
                  </a:solidFill>
                  <a:miter lim="800000"/>
                  <a:headEnd type="none" w="sm" len="sm"/>
                  <a:tailEnd type="none" w="lg" len="lg"/>
                </a:ln>
                <a:effectLst/>
              </p:spPr>
              <p:txBody>
                <a:bodyPr wrap="none" lIns="0" tIns="0" rIns="0" bIns="0" anchor="ctr">
                  <a:spAutoFit/>
                </a:bodyPr>
                <a:lstStyle/>
                <a:p>
                  <a:endParaRPr lang="en-US"/>
                </a:p>
              </p:txBody>
            </p:sp>
            <p:sp>
              <p:nvSpPr>
                <p:cNvPr id="483418" name="Line 90"/>
                <p:cNvSpPr>
                  <a:spLocks noChangeShapeType="1"/>
                </p:cNvSpPr>
                <p:nvPr/>
              </p:nvSpPr>
              <p:spPr bwMode="auto">
                <a:xfrm>
                  <a:off x="144" y="1810"/>
                  <a:ext cx="881" cy="0"/>
                </a:xfrm>
                <a:prstGeom prst="line">
                  <a:avLst/>
                </a:prstGeom>
                <a:noFill/>
                <a:ln w="28575">
                  <a:solidFill>
                    <a:schemeClr val="tx1"/>
                  </a:solidFill>
                  <a:round/>
                  <a:headEnd type="none" w="sm" len="sm"/>
                  <a:tailEnd type="none" w="lg" len="lg"/>
                </a:ln>
                <a:effectLst/>
              </p:spPr>
              <p:txBody>
                <a:bodyPr wrap="none" lIns="0" tIns="0" rIns="0" bIns="0" anchor="ctr">
                  <a:spAutoFit/>
                </a:bodyPr>
                <a:lstStyle/>
                <a:p>
                  <a:endParaRPr lang="en-US"/>
                </a:p>
              </p:txBody>
            </p:sp>
            <p:sp>
              <p:nvSpPr>
                <p:cNvPr id="483419" name="Line 91"/>
                <p:cNvSpPr>
                  <a:spLocks noChangeShapeType="1"/>
                </p:cNvSpPr>
                <p:nvPr/>
              </p:nvSpPr>
              <p:spPr bwMode="auto">
                <a:xfrm>
                  <a:off x="144" y="1680"/>
                  <a:ext cx="881" cy="0"/>
                </a:xfrm>
                <a:prstGeom prst="line">
                  <a:avLst/>
                </a:prstGeom>
                <a:noFill/>
                <a:ln w="28575">
                  <a:solidFill>
                    <a:schemeClr val="tx1"/>
                  </a:solidFill>
                  <a:round/>
                  <a:headEnd type="none" w="sm" len="sm"/>
                  <a:tailEnd type="none" w="lg" len="lg"/>
                </a:ln>
                <a:effectLst/>
              </p:spPr>
              <p:txBody>
                <a:bodyPr lIns="0" tIns="0" rIns="0" bIns="0" anchor="ctr">
                  <a:spAutoFit/>
                </a:bodyPr>
                <a:lstStyle/>
                <a:p>
                  <a:endParaRPr lang="en-US"/>
                </a:p>
              </p:txBody>
            </p:sp>
          </p:grpSp>
          <p:grpSp>
            <p:nvGrpSpPr>
              <p:cNvPr id="483420" name="Group 92"/>
              <p:cNvGrpSpPr/>
              <p:nvPr/>
            </p:nvGrpSpPr>
            <p:grpSpPr bwMode="auto">
              <a:xfrm>
                <a:off x="2849" y="2570"/>
                <a:ext cx="302" cy="175"/>
                <a:chOff x="144" y="1440"/>
                <a:chExt cx="881" cy="510"/>
              </a:xfrm>
            </p:grpSpPr>
            <p:sp>
              <p:nvSpPr>
                <p:cNvPr id="483421" name="Rectangle 93"/>
                <p:cNvSpPr>
                  <a:spLocks noChangeArrowheads="1"/>
                </p:cNvSpPr>
                <p:nvPr/>
              </p:nvSpPr>
              <p:spPr bwMode="auto">
                <a:xfrm>
                  <a:off x="144" y="1440"/>
                  <a:ext cx="881" cy="510"/>
                </a:xfrm>
                <a:prstGeom prst="rect">
                  <a:avLst/>
                </a:prstGeom>
                <a:noFill/>
                <a:ln w="28575">
                  <a:solidFill>
                    <a:schemeClr val="tx1"/>
                  </a:solidFill>
                  <a:miter lim="800000"/>
                  <a:headEnd type="none" w="sm" len="sm"/>
                  <a:tailEnd type="none" w="lg" len="lg"/>
                </a:ln>
                <a:effectLst/>
              </p:spPr>
              <p:txBody>
                <a:bodyPr wrap="none" lIns="0" tIns="0" rIns="0" bIns="0" anchor="ctr">
                  <a:spAutoFit/>
                </a:bodyPr>
                <a:lstStyle/>
                <a:p>
                  <a:endParaRPr lang="en-US"/>
                </a:p>
              </p:txBody>
            </p:sp>
            <p:sp>
              <p:nvSpPr>
                <p:cNvPr id="483422" name="Line 94"/>
                <p:cNvSpPr>
                  <a:spLocks noChangeShapeType="1"/>
                </p:cNvSpPr>
                <p:nvPr/>
              </p:nvSpPr>
              <p:spPr bwMode="auto">
                <a:xfrm>
                  <a:off x="144" y="1810"/>
                  <a:ext cx="881" cy="0"/>
                </a:xfrm>
                <a:prstGeom prst="line">
                  <a:avLst/>
                </a:prstGeom>
                <a:noFill/>
                <a:ln w="28575">
                  <a:solidFill>
                    <a:schemeClr val="tx1"/>
                  </a:solidFill>
                  <a:round/>
                  <a:headEnd type="none" w="sm" len="sm"/>
                  <a:tailEnd type="none" w="lg" len="lg"/>
                </a:ln>
                <a:effectLst/>
              </p:spPr>
              <p:txBody>
                <a:bodyPr wrap="none" lIns="0" tIns="0" rIns="0" bIns="0" anchor="ctr">
                  <a:spAutoFit/>
                </a:bodyPr>
                <a:lstStyle/>
                <a:p>
                  <a:endParaRPr lang="en-US"/>
                </a:p>
              </p:txBody>
            </p:sp>
            <p:sp>
              <p:nvSpPr>
                <p:cNvPr id="483423" name="Line 95"/>
                <p:cNvSpPr>
                  <a:spLocks noChangeShapeType="1"/>
                </p:cNvSpPr>
                <p:nvPr/>
              </p:nvSpPr>
              <p:spPr bwMode="auto">
                <a:xfrm>
                  <a:off x="144" y="1680"/>
                  <a:ext cx="881" cy="0"/>
                </a:xfrm>
                <a:prstGeom prst="line">
                  <a:avLst/>
                </a:prstGeom>
                <a:noFill/>
                <a:ln w="28575">
                  <a:solidFill>
                    <a:schemeClr val="tx1"/>
                  </a:solidFill>
                  <a:round/>
                  <a:headEnd type="none" w="sm" len="sm"/>
                  <a:tailEnd type="none" w="lg" len="lg"/>
                </a:ln>
                <a:effectLst/>
              </p:spPr>
              <p:txBody>
                <a:bodyPr lIns="0" tIns="0" rIns="0" bIns="0" anchor="ctr">
                  <a:spAutoFit/>
                </a:bodyPr>
                <a:lstStyle/>
                <a:p>
                  <a:endParaRPr lang="en-US"/>
                </a:p>
              </p:txBody>
            </p:sp>
          </p:grpSp>
          <p:grpSp>
            <p:nvGrpSpPr>
              <p:cNvPr id="483424" name="Group 96"/>
              <p:cNvGrpSpPr/>
              <p:nvPr/>
            </p:nvGrpSpPr>
            <p:grpSpPr bwMode="auto">
              <a:xfrm>
                <a:off x="3490" y="3256"/>
                <a:ext cx="302" cy="175"/>
                <a:chOff x="144" y="1440"/>
                <a:chExt cx="881" cy="510"/>
              </a:xfrm>
            </p:grpSpPr>
            <p:sp>
              <p:nvSpPr>
                <p:cNvPr id="483425" name="Rectangle 97"/>
                <p:cNvSpPr>
                  <a:spLocks noChangeArrowheads="1"/>
                </p:cNvSpPr>
                <p:nvPr/>
              </p:nvSpPr>
              <p:spPr bwMode="auto">
                <a:xfrm>
                  <a:off x="144" y="1440"/>
                  <a:ext cx="881" cy="510"/>
                </a:xfrm>
                <a:prstGeom prst="rect">
                  <a:avLst/>
                </a:prstGeom>
                <a:noFill/>
                <a:ln w="28575">
                  <a:solidFill>
                    <a:schemeClr val="tx1"/>
                  </a:solidFill>
                  <a:miter lim="800000"/>
                  <a:headEnd type="none" w="sm" len="sm"/>
                  <a:tailEnd type="none" w="lg" len="lg"/>
                </a:ln>
                <a:effectLst/>
              </p:spPr>
              <p:txBody>
                <a:bodyPr wrap="none" lIns="0" tIns="0" rIns="0" bIns="0" anchor="ctr">
                  <a:spAutoFit/>
                </a:bodyPr>
                <a:lstStyle/>
                <a:p>
                  <a:endParaRPr lang="en-US"/>
                </a:p>
              </p:txBody>
            </p:sp>
            <p:sp>
              <p:nvSpPr>
                <p:cNvPr id="483426" name="Line 98"/>
                <p:cNvSpPr>
                  <a:spLocks noChangeShapeType="1"/>
                </p:cNvSpPr>
                <p:nvPr/>
              </p:nvSpPr>
              <p:spPr bwMode="auto">
                <a:xfrm>
                  <a:off x="144" y="1810"/>
                  <a:ext cx="881" cy="0"/>
                </a:xfrm>
                <a:prstGeom prst="line">
                  <a:avLst/>
                </a:prstGeom>
                <a:noFill/>
                <a:ln w="28575">
                  <a:solidFill>
                    <a:schemeClr val="tx1"/>
                  </a:solidFill>
                  <a:round/>
                  <a:headEnd type="none" w="sm" len="sm"/>
                  <a:tailEnd type="none" w="lg" len="lg"/>
                </a:ln>
                <a:effectLst/>
              </p:spPr>
              <p:txBody>
                <a:bodyPr wrap="none" lIns="0" tIns="0" rIns="0" bIns="0" anchor="ctr">
                  <a:spAutoFit/>
                </a:bodyPr>
                <a:lstStyle/>
                <a:p>
                  <a:endParaRPr lang="en-US"/>
                </a:p>
              </p:txBody>
            </p:sp>
            <p:sp>
              <p:nvSpPr>
                <p:cNvPr id="483427" name="Line 99"/>
                <p:cNvSpPr>
                  <a:spLocks noChangeShapeType="1"/>
                </p:cNvSpPr>
                <p:nvPr/>
              </p:nvSpPr>
              <p:spPr bwMode="auto">
                <a:xfrm>
                  <a:off x="144" y="1680"/>
                  <a:ext cx="881" cy="0"/>
                </a:xfrm>
                <a:prstGeom prst="line">
                  <a:avLst/>
                </a:prstGeom>
                <a:noFill/>
                <a:ln w="28575">
                  <a:solidFill>
                    <a:schemeClr val="tx1"/>
                  </a:solidFill>
                  <a:round/>
                  <a:headEnd type="none" w="sm" len="sm"/>
                  <a:tailEnd type="none" w="lg" len="lg"/>
                </a:ln>
                <a:effectLst/>
              </p:spPr>
              <p:txBody>
                <a:bodyPr lIns="0" tIns="0" rIns="0" bIns="0" anchor="ctr">
                  <a:spAutoFit/>
                </a:bodyPr>
                <a:lstStyle/>
                <a:p>
                  <a:endParaRPr lang="en-US"/>
                </a:p>
              </p:txBody>
            </p:sp>
          </p:grpSp>
          <p:sp>
            <p:nvSpPr>
              <p:cNvPr id="483428" name="Text Box 100"/>
              <p:cNvSpPr txBox="1">
                <a:spLocks noChangeArrowheads="1"/>
              </p:cNvSpPr>
              <p:nvPr/>
            </p:nvSpPr>
            <p:spPr bwMode="auto">
              <a:xfrm>
                <a:off x="2547" y="3744"/>
                <a:ext cx="1204" cy="231"/>
              </a:xfrm>
              <a:prstGeom prst="rect">
                <a:avLst/>
              </a:prstGeom>
              <a:noFill/>
              <a:ln w="28575">
                <a:noFill/>
                <a:miter lim="800000"/>
                <a:headEnd type="none" w="sm" len="sm"/>
                <a:tailEnd type="none" w="lg" len="lg"/>
              </a:ln>
              <a:effectLst/>
            </p:spPr>
            <p:txBody>
              <a:bodyPr wrap="none">
                <a:spAutoFit/>
              </a:bodyPr>
              <a:lstStyle/>
              <a:p>
                <a:pPr algn="ctr"/>
                <a:r>
                  <a:rPr lang="en-US" altLang="zh-CN" sz="1800">
                    <a:ea typeface="宋体" panose="02010600030101010101" pitchFamily="2" charset="-122"/>
                  </a:rPr>
                  <a:t>Analysis Classes</a:t>
                </a:r>
                <a:endParaRPr lang="en-US" altLang="zh-CN" sz="1800">
                  <a:ea typeface="宋体" panose="02010600030101010101" pitchFamily="2" charset="-122"/>
                </a:endParaRPr>
              </a:p>
            </p:txBody>
          </p:sp>
          <p:grpSp>
            <p:nvGrpSpPr>
              <p:cNvPr id="483429" name="Group 101"/>
              <p:cNvGrpSpPr/>
              <p:nvPr/>
            </p:nvGrpSpPr>
            <p:grpSpPr bwMode="auto">
              <a:xfrm>
                <a:off x="2386" y="3174"/>
                <a:ext cx="302" cy="175"/>
                <a:chOff x="144" y="1440"/>
                <a:chExt cx="881" cy="510"/>
              </a:xfrm>
            </p:grpSpPr>
            <p:sp>
              <p:nvSpPr>
                <p:cNvPr id="483430" name="Rectangle 102"/>
                <p:cNvSpPr>
                  <a:spLocks noChangeArrowheads="1"/>
                </p:cNvSpPr>
                <p:nvPr/>
              </p:nvSpPr>
              <p:spPr bwMode="auto">
                <a:xfrm>
                  <a:off x="144" y="1440"/>
                  <a:ext cx="881" cy="510"/>
                </a:xfrm>
                <a:prstGeom prst="rect">
                  <a:avLst/>
                </a:prstGeom>
                <a:noFill/>
                <a:ln w="28575">
                  <a:solidFill>
                    <a:schemeClr val="tx1"/>
                  </a:solidFill>
                  <a:miter lim="800000"/>
                  <a:headEnd type="none" w="sm" len="sm"/>
                  <a:tailEnd type="none" w="lg" len="lg"/>
                </a:ln>
                <a:effectLst/>
              </p:spPr>
              <p:txBody>
                <a:bodyPr wrap="none" lIns="0" tIns="0" rIns="0" bIns="0" anchor="ctr">
                  <a:spAutoFit/>
                </a:bodyPr>
                <a:lstStyle/>
                <a:p>
                  <a:endParaRPr lang="en-US"/>
                </a:p>
              </p:txBody>
            </p:sp>
            <p:sp>
              <p:nvSpPr>
                <p:cNvPr id="483431" name="Line 103"/>
                <p:cNvSpPr>
                  <a:spLocks noChangeShapeType="1"/>
                </p:cNvSpPr>
                <p:nvPr/>
              </p:nvSpPr>
              <p:spPr bwMode="auto">
                <a:xfrm>
                  <a:off x="144" y="1810"/>
                  <a:ext cx="881" cy="0"/>
                </a:xfrm>
                <a:prstGeom prst="line">
                  <a:avLst/>
                </a:prstGeom>
                <a:noFill/>
                <a:ln w="28575">
                  <a:solidFill>
                    <a:schemeClr val="tx1"/>
                  </a:solidFill>
                  <a:round/>
                  <a:headEnd type="none" w="sm" len="sm"/>
                  <a:tailEnd type="none" w="lg" len="lg"/>
                </a:ln>
                <a:effectLst/>
              </p:spPr>
              <p:txBody>
                <a:bodyPr wrap="none" lIns="0" tIns="0" rIns="0" bIns="0" anchor="ctr">
                  <a:spAutoFit/>
                </a:bodyPr>
                <a:lstStyle/>
                <a:p>
                  <a:endParaRPr lang="en-US"/>
                </a:p>
              </p:txBody>
            </p:sp>
            <p:sp>
              <p:nvSpPr>
                <p:cNvPr id="483432" name="Line 104"/>
                <p:cNvSpPr>
                  <a:spLocks noChangeShapeType="1"/>
                </p:cNvSpPr>
                <p:nvPr/>
              </p:nvSpPr>
              <p:spPr bwMode="auto">
                <a:xfrm>
                  <a:off x="144" y="1680"/>
                  <a:ext cx="881" cy="0"/>
                </a:xfrm>
                <a:prstGeom prst="line">
                  <a:avLst/>
                </a:prstGeom>
                <a:noFill/>
                <a:ln w="28575">
                  <a:solidFill>
                    <a:schemeClr val="tx1"/>
                  </a:solidFill>
                  <a:round/>
                  <a:headEnd type="none" w="sm" len="sm"/>
                  <a:tailEnd type="none" w="lg" len="lg"/>
                </a:ln>
                <a:effectLst/>
              </p:spPr>
              <p:txBody>
                <a:bodyPr lIns="0" tIns="0" rIns="0" bIns="0" anchor="ctr">
                  <a:spAutoFit/>
                </a:bodyPr>
                <a:lstStyle/>
                <a:p>
                  <a:endParaRPr lang="en-US"/>
                </a:p>
              </p:txBody>
            </p:sp>
          </p:grpSp>
          <p:grpSp>
            <p:nvGrpSpPr>
              <p:cNvPr id="483433" name="Group 105"/>
              <p:cNvGrpSpPr/>
              <p:nvPr/>
            </p:nvGrpSpPr>
            <p:grpSpPr bwMode="auto">
              <a:xfrm>
                <a:off x="2680" y="3431"/>
                <a:ext cx="302" cy="175"/>
                <a:chOff x="144" y="1440"/>
                <a:chExt cx="881" cy="510"/>
              </a:xfrm>
            </p:grpSpPr>
            <p:sp>
              <p:nvSpPr>
                <p:cNvPr id="483434" name="Rectangle 106"/>
                <p:cNvSpPr>
                  <a:spLocks noChangeArrowheads="1"/>
                </p:cNvSpPr>
                <p:nvPr/>
              </p:nvSpPr>
              <p:spPr bwMode="auto">
                <a:xfrm>
                  <a:off x="144" y="1440"/>
                  <a:ext cx="881" cy="510"/>
                </a:xfrm>
                <a:prstGeom prst="rect">
                  <a:avLst/>
                </a:prstGeom>
                <a:noFill/>
                <a:ln w="28575">
                  <a:solidFill>
                    <a:schemeClr val="tx1"/>
                  </a:solidFill>
                  <a:miter lim="800000"/>
                  <a:headEnd type="none" w="sm" len="sm"/>
                  <a:tailEnd type="none" w="lg" len="lg"/>
                </a:ln>
                <a:effectLst/>
              </p:spPr>
              <p:txBody>
                <a:bodyPr wrap="none" lIns="0" tIns="0" rIns="0" bIns="0" anchor="ctr">
                  <a:spAutoFit/>
                </a:bodyPr>
                <a:lstStyle/>
                <a:p>
                  <a:endParaRPr lang="en-US"/>
                </a:p>
              </p:txBody>
            </p:sp>
            <p:sp>
              <p:nvSpPr>
                <p:cNvPr id="483435" name="Line 107"/>
                <p:cNvSpPr>
                  <a:spLocks noChangeShapeType="1"/>
                </p:cNvSpPr>
                <p:nvPr/>
              </p:nvSpPr>
              <p:spPr bwMode="auto">
                <a:xfrm>
                  <a:off x="144" y="1810"/>
                  <a:ext cx="881" cy="0"/>
                </a:xfrm>
                <a:prstGeom prst="line">
                  <a:avLst/>
                </a:prstGeom>
                <a:noFill/>
                <a:ln w="28575">
                  <a:solidFill>
                    <a:schemeClr val="tx1"/>
                  </a:solidFill>
                  <a:round/>
                  <a:headEnd type="none" w="sm" len="sm"/>
                  <a:tailEnd type="none" w="lg" len="lg"/>
                </a:ln>
                <a:effectLst/>
              </p:spPr>
              <p:txBody>
                <a:bodyPr wrap="none" lIns="0" tIns="0" rIns="0" bIns="0" anchor="ctr">
                  <a:spAutoFit/>
                </a:bodyPr>
                <a:lstStyle/>
                <a:p>
                  <a:endParaRPr lang="en-US"/>
                </a:p>
              </p:txBody>
            </p:sp>
            <p:sp>
              <p:nvSpPr>
                <p:cNvPr id="483436" name="Line 108"/>
                <p:cNvSpPr>
                  <a:spLocks noChangeShapeType="1"/>
                </p:cNvSpPr>
                <p:nvPr/>
              </p:nvSpPr>
              <p:spPr bwMode="auto">
                <a:xfrm>
                  <a:off x="144" y="1680"/>
                  <a:ext cx="881" cy="0"/>
                </a:xfrm>
                <a:prstGeom prst="line">
                  <a:avLst/>
                </a:prstGeom>
                <a:noFill/>
                <a:ln w="28575">
                  <a:solidFill>
                    <a:schemeClr val="tx1"/>
                  </a:solidFill>
                  <a:round/>
                  <a:headEnd type="none" w="sm" len="sm"/>
                  <a:tailEnd type="none" w="lg" len="lg"/>
                </a:ln>
                <a:effectLst/>
              </p:spPr>
              <p:txBody>
                <a:bodyPr lIns="0" tIns="0" rIns="0" bIns="0" anchor="ctr">
                  <a:spAutoFit/>
                </a:bodyPr>
                <a:lstStyle/>
                <a:p>
                  <a:endParaRPr lang="en-US"/>
                </a:p>
              </p:txBody>
            </p:sp>
          </p:grpSp>
          <p:grpSp>
            <p:nvGrpSpPr>
              <p:cNvPr id="483437" name="Group 109"/>
              <p:cNvGrpSpPr/>
              <p:nvPr/>
            </p:nvGrpSpPr>
            <p:grpSpPr bwMode="auto">
              <a:xfrm>
                <a:off x="2982" y="3163"/>
                <a:ext cx="302" cy="175"/>
                <a:chOff x="144" y="1440"/>
                <a:chExt cx="881" cy="510"/>
              </a:xfrm>
            </p:grpSpPr>
            <p:sp>
              <p:nvSpPr>
                <p:cNvPr id="483438" name="Rectangle 110"/>
                <p:cNvSpPr>
                  <a:spLocks noChangeArrowheads="1"/>
                </p:cNvSpPr>
                <p:nvPr/>
              </p:nvSpPr>
              <p:spPr bwMode="auto">
                <a:xfrm>
                  <a:off x="144" y="1440"/>
                  <a:ext cx="881" cy="510"/>
                </a:xfrm>
                <a:prstGeom prst="rect">
                  <a:avLst/>
                </a:prstGeom>
                <a:noFill/>
                <a:ln w="28575">
                  <a:solidFill>
                    <a:schemeClr val="tx1"/>
                  </a:solidFill>
                  <a:miter lim="800000"/>
                  <a:headEnd type="none" w="sm" len="sm"/>
                  <a:tailEnd type="none" w="lg" len="lg"/>
                </a:ln>
                <a:effectLst/>
              </p:spPr>
              <p:txBody>
                <a:bodyPr wrap="none" lIns="0" tIns="0" rIns="0" bIns="0" anchor="ctr">
                  <a:spAutoFit/>
                </a:bodyPr>
                <a:lstStyle/>
                <a:p>
                  <a:endParaRPr lang="en-US"/>
                </a:p>
              </p:txBody>
            </p:sp>
            <p:sp>
              <p:nvSpPr>
                <p:cNvPr id="483439" name="Line 111"/>
                <p:cNvSpPr>
                  <a:spLocks noChangeShapeType="1"/>
                </p:cNvSpPr>
                <p:nvPr/>
              </p:nvSpPr>
              <p:spPr bwMode="auto">
                <a:xfrm>
                  <a:off x="144" y="1810"/>
                  <a:ext cx="881" cy="0"/>
                </a:xfrm>
                <a:prstGeom prst="line">
                  <a:avLst/>
                </a:prstGeom>
                <a:noFill/>
                <a:ln w="28575">
                  <a:solidFill>
                    <a:schemeClr val="tx1"/>
                  </a:solidFill>
                  <a:round/>
                  <a:headEnd type="none" w="sm" len="sm"/>
                  <a:tailEnd type="none" w="lg" len="lg"/>
                </a:ln>
                <a:effectLst/>
              </p:spPr>
              <p:txBody>
                <a:bodyPr wrap="none" lIns="0" tIns="0" rIns="0" bIns="0" anchor="ctr">
                  <a:spAutoFit/>
                </a:bodyPr>
                <a:lstStyle/>
                <a:p>
                  <a:endParaRPr lang="en-US"/>
                </a:p>
              </p:txBody>
            </p:sp>
            <p:sp>
              <p:nvSpPr>
                <p:cNvPr id="483440" name="Line 112"/>
                <p:cNvSpPr>
                  <a:spLocks noChangeShapeType="1"/>
                </p:cNvSpPr>
                <p:nvPr/>
              </p:nvSpPr>
              <p:spPr bwMode="auto">
                <a:xfrm>
                  <a:off x="144" y="1680"/>
                  <a:ext cx="881" cy="0"/>
                </a:xfrm>
                <a:prstGeom prst="line">
                  <a:avLst/>
                </a:prstGeom>
                <a:noFill/>
                <a:ln w="28575">
                  <a:solidFill>
                    <a:schemeClr val="tx1"/>
                  </a:solidFill>
                  <a:round/>
                  <a:headEnd type="none" w="sm" len="sm"/>
                  <a:tailEnd type="none" w="lg" len="lg"/>
                </a:ln>
                <a:effectLst/>
              </p:spPr>
              <p:txBody>
                <a:bodyPr lIns="0" tIns="0" rIns="0" bIns="0" anchor="ctr">
                  <a:spAutoFit/>
                </a:bodyPr>
                <a:lstStyle/>
                <a:p>
                  <a:endParaRPr lang="en-US"/>
                </a:p>
              </p:txBody>
            </p:sp>
          </p:grpSp>
        </p:grpSp>
      </p:grpSp>
      <p:sp>
        <p:nvSpPr>
          <p:cNvPr id="483441" name="Rectangle 113"/>
          <p:cNvSpPr>
            <a:spLocks noGrp="1" noChangeArrowheads="1"/>
          </p:cNvSpPr>
          <p:nvPr>
            <p:ph type="title"/>
          </p:nvPr>
        </p:nvSpPr>
        <p:spPr>
          <a:xfrm>
            <a:off x="525463" y="104775"/>
            <a:ext cx="8229600" cy="1143000"/>
          </a:xfrm>
        </p:spPr>
        <p:txBody>
          <a:bodyPr/>
          <a:lstStyle/>
          <a:p>
            <a:r>
              <a:rPr lang="en-US" altLang="zh-CN" dirty="0">
                <a:ea typeface="宋体" panose="02010600030101010101" pitchFamily="2" charset="-122"/>
              </a:rPr>
              <a:t>Evaluate Your Results</a:t>
            </a:r>
            <a:endParaRPr lang="en-US" altLang="zh-CN" dirty="0">
              <a:ea typeface="宋体" panose="02010600030101010101" pitchFamily="2" charset="-122"/>
            </a:endParaRPr>
          </a:p>
        </p:txBody>
      </p:sp>
      <p:grpSp>
        <p:nvGrpSpPr>
          <p:cNvPr id="483449" name="Group 121"/>
          <p:cNvGrpSpPr/>
          <p:nvPr/>
        </p:nvGrpSpPr>
        <p:grpSpPr bwMode="auto">
          <a:xfrm>
            <a:off x="1165225" y="1171575"/>
            <a:ext cx="2800350" cy="4748213"/>
            <a:chOff x="3648" y="738"/>
            <a:chExt cx="1764" cy="2991"/>
          </a:xfrm>
        </p:grpSpPr>
        <p:grpSp>
          <p:nvGrpSpPr>
            <p:cNvPr id="483330" name="Group 2"/>
            <p:cNvGrpSpPr/>
            <p:nvPr/>
          </p:nvGrpSpPr>
          <p:grpSpPr bwMode="auto">
            <a:xfrm>
              <a:off x="3648" y="1360"/>
              <a:ext cx="1084" cy="1172"/>
              <a:chOff x="3971" y="1776"/>
              <a:chExt cx="1084" cy="1172"/>
            </a:xfrm>
          </p:grpSpPr>
          <p:grpSp>
            <p:nvGrpSpPr>
              <p:cNvPr id="483331" name="Group 3"/>
              <p:cNvGrpSpPr/>
              <p:nvPr/>
            </p:nvGrpSpPr>
            <p:grpSpPr bwMode="auto">
              <a:xfrm>
                <a:off x="4297" y="1776"/>
                <a:ext cx="432" cy="720"/>
                <a:chOff x="1249" y="2496"/>
                <a:chExt cx="432" cy="720"/>
              </a:xfrm>
            </p:grpSpPr>
            <p:sp>
              <p:nvSpPr>
                <p:cNvPr id="483332" name="Rectangle 4"/>
                <p:cNvSpPr>
                  <a:spLocks noChangeArrowheads="1"/>
                </p:cNvSpPr>
                <p:nvPr/>
              </p:nvSpPr>
              <p:spPr bwMode="auto">
                <a:xfrm>
                  <a:off x="1249" y="2496"/>
                  <a:ext cx="432" cy="720"/>
                </a:xfrm>
                <a:prstGeom prst="rect">
                  <a:avLst/>
                </a:prstGeom>
                <a:noFill/>
                <a:ln w="28575">
                  <a:solidFill>
                    <a:schemeClr val="tx1"/>
                  </a:solidFill>
                  <a:miter lim="800000"/>
                  <a:headEnd type="none" w="sm" len="sm"/>
                  <a:tailEnd type="none" w="lg" len="lg"/>
                </a:ln>
                <a:effectLst/>
              </p:spPr>
              <p:txBody>
                <a:bodyPr wrap="none" anchor="ctr"/>
                <a:lstStyle/>
                <a:p>
                  <a:endParaRPr lang="en-US"/>
                </a:p>
              </p:txBody>
            </p:sp>
            <p:sp>
              <p:nvSpPr>
                <p:cNvPr id="483333" name="Line 5"/>
                <p:cNvSpPr>
                  <a:spLocks noChangeShapeType="1"/>
                </p:cNvSpPr>
                <p:nvPr/>
              </p:nvSpPr>
              <p:spPr bwMode="auto">
                <a:xfrm>
                  <a:off x="1537" y="2496"/>
                  <a:ext cx="144" cy="144"/>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483334" name="Line 6"/>
                <p:cNvSpPr>
                  <a:spLocks noChangeShapeType="1"/>
                </p:cNvSpPr>
                <p:nvPr/>
              </p:nvSpPr>
              <p:spPr bwMode="auto">
                <a:xfrm>
                  <a:off x="1537" y="2496"/>
                  <a:ext cx="0" cy="144"/>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483335" name="Line 7"/>
                <p:cNvSpPr>
                  <a:spLocks noChangeShapeType="1"/>
                </p:cNvSpPr>
                <p:nvPr/>
              </p:nvSpPr>
              <p:spPr bwMode="auto">
                <a:xfrm flipH="1">
                  <a:off x="1537" y="2640"/>
                  <a:ext cx="144"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483336" name="Line 8"/>
                <p:cNvSpPr>
                  <a:spLocks noChangeShapeType="1"/>
                </p:cNvSpPr>
                <p:nvPr/>
              </p:nvSpPr>
              <p:spPr bwMode="auto">
                <a:xfrm>
                  <a:off x="1297" y="2736"/>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483337" name="Line 9"/>
                <p:cNvSpPr>
                  <a:spLocks noChangeShapeType="1"/>
                </p:cNvSpPr>
                <p:nvPr/>
              </p:nvSpPr>
              <p:spPr bwMode="auto">
                <a:xfrm>
                  <a:off x="1297" y="2784"/>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483338" name="Line 10"/>
                <p:cNvSpPr>
                  <a:spLocks noChangeShapeType="1"/>
                </p:cNvSpPr>
                <p:nvPr/>
              </p:nvSpPr>
              <p:spPr bwMode="auto">
                <a:xfrm>
                  <a:off x="1297" y="2832"/>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483339" name="Line 11"/>
                <p:cNvSpPr>
                  <a:spLocks noChangeShapeType="1"/>
                </p:cNvSpPr>
                <p:nvPr/>
              </p:nvSpPr>
              <p:spPr bwMode="auto">
                <a:xfrm>
                  <a:off x="1297" y="2928"/>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483340" name="Line 12"/>
                <p:cNvSpPr>
                  <a:spLocks noChangeShapeType="1"/>
                </p:cNvSpPr>
                <p:nvPr/>
              </p:nvSpPr>
              <p:spPr bwMode="auto">
                <a:xfrm>
                  <a:off x="1297" y="2880"/>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483341" name="Line 13"/>
                <p:cNvSpPr>
                  <a:spLocks noChangeShapeType="1"/>
                </p:cNvSpPr>
                <p:nvPr/>
              </p:nvSpPr>
              <p:spPr bwMode="auto">
                <a:xfrm>
                  <a:off x="1297" y="2976"/>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483342" name="Line 14"/>
                <p:cNvSpPr>
                  <a:spLocks noChangeShapeType="1"/>
                </p:cNvSpPr>
                <p:nvPr/>
              </p:nvSpPr>
              <p:spPr bwMode="auto">
                <a:xfrm>
                  <a:off x="1297" y="3024"/>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483343" name="Line 15"/>
                <p:cNvSpPr>
                  <a:spLocks noChangeShapeType="1"/>
                </p:cNvSpPr>
                <p:nvPr/>
              </p:nvSpPr>
              <p:spPr bwMode="auto">
                <a:xfrm>
                  <a:off x="1297" y="3072"/>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483344" name="Line 16"/>
                <p:cNvSpPr>
                  <a:spLocks noChangeShapeType="1"/>
                </p:cNvSpPr>
                <p:nvPr/>
              </p:nvSpPr>
              <p:spPr bwMode="auto">
                <a:xfrm>
                  <a:off x="1297" y="3120"/>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483345" name="Line 17"/>
                <p:cNvSpPr>
                  <a:spLocks noChangeShapeType="1"/>
                </p:cNvSpPr>
                <p:nvPr/>
              </p:nvSpPr>
              <p:spPr bwMode="auto">
                <a:xfrm>
                  <a:off x="1297" y="3168"/>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483346" name="Line 18"/>
                <p:cNvSpPr>
                  <a:spLocks noChangeShapeType="1"/>
                </p:cNvSpPr>
                <p:nvPr/>
              </p:nvSpPr>
              <p:spPr bwMode="auto">
                <a:xfrm>
                  <a:off x="1297" y="2688"/>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483347" name="Line 19"/>
                <p:cNvSpPr>
                  <a:spLocks noChangeShapeType="1"/>
                </p:cNvSpPr>
                <p:nvPr/>
              </p:nvSpPr>
              <p:spPr bwMode="auto">
                <a:xfrm>
                  <a:off x="1297" y="2592"/>
                  <a:ext cx="209"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483348" name="Line 20"/>
                <p:cNvSpPr>
                  <a:spLocks noChangeShapeType="1"/>
                </p:cNvSpPr>
                <p:nvPr/>
              </p:nvSpPr>
              <p:spPr bwMode="auto">
                <a:xfrm>
                  <a:off x="1297" y="2544"/>
                  <a:ext cx="209"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483349" name="Line 21"/>
                <p:cNvSpPr>
                  <a:spLocks noChangeShapeType="1"/>
                </p:cNvSpPr>
                <p:nvPr/>
              </p:nvSpPr>
              <p:spPr bwMode="auto">
                <a:xfrm>
                  <a:off x="1297" y="2640"/>
                  <a:ext cx="209" cy="0"/>
                </a:xfrm>
                <a:prstGeom prst="line">
                  <a:avLst/>
                </a:prstGeom>
                <a:noFill/>
                <a:ln w="28575">
                  <a:solidFill>
                    <a:schemeClr val="tx1"/>
                  </a:solidFill>
                  <a:round/>
                  <a:headEnd type="none" w="sm" len="sm"/>
                  <a:tailEnd type="none" w="lg" len="lg"/>
                </a:ln>
                <a:effectLst/>
              </p:spPr>
              <p:txBody>
                <a:bodyPr wrap="none" anchor="ctr"/>
                <a:lstStyle/>
                <a:p>
                  <a:endParaRPr lang="en-US"/>
                </a:p>
              </p:txBody>
            </p:sp>
          </p:grpSp>
          <p:sp>
            <p:nvSpPr>
              <p:cNvPr id="483350" name="Text Box 22"/>
              <p:cNvSpPr txBox="1">
                <a:spLocks noChangeArrowheads="1"/>
              </p:cNvSpPr>
              <p:nvPr/>
            </p:nvSpPr>
            <p:spPr bwMode="auto">
              <a:xfrm>
                <a:off x="3971" y="2544"/>
                <a:ext cx="1084" cy="404"/>
              </a:xfrm>
              <a:prstGeom prst="rect">
                <a:avLst/>
              </a:prstGeom>
              <a:noFill/>
              <a:ln w="28575">
                <a:noFill/>
                <a:miter lim="800000"/>
                <a:headEnd type="none" w="sm" len="sm"/>
                <a:tailEnd type="none" w="lg" len="lg"/>
              </a:ln>
              <a:effectLst/>
            </p:spPr>
            <p:txBody>
              <a:bodyPr wrap="none">
                <a:spAutoFit/>
              </a:bodyPr>
              <a:lstStyle/>
              <a:p>
                <a:pPr algn="ctr"/>
                <a:r>
                  <a:rPr lang="en-US" altLang="zh-CN" sz="1800">
                    <a:ea typeface="宋体" panose="02010600030101010101" pitchFamily="2" charset="-122"/>
                  </a:rPr>
                  <a:t>Supplementary</a:t>
                </a:r>
                <a:endParaRPr lang="en-US" altLang="zh-CN" sz="1800">
                  <a:ea typeface="宋体" panose="02010600030101010101" pitchFamily="2" charset="-122"/>
                </a:endParaRPr>
              </a:p>
              <a:p>
                <a:pPr algn="ctr"/>
                <a:r>
                  <a:rPr lang="en-US" altLang="zh-CN" sz="1800">
                    <a:ea typeface="宋体" panose="02010600030101010101" pitchFamily="2" charset="-122"/>
                  </a:rPr>
                  <a:t>Specification</a:t>
                </a:r>
                <a:endParaRPr lang="en-US" altLang="zh-CN" sz="1800">
                  <a:ea typeface="宋体" panose="02010600030101010101" pitchFamily="2" charset="-122"/>
                </a:endParaRPr>
              </a:p>
            </p:txBody>
          </p:sp>
        </p:grpSp>
        <p:grpSp>
          <p:nvGrpSpPr>
            <p:cNvPr id="483352" name="Group 24"/>
            <p:cNvGrpSpPr/>
            <p:nvPr/>
          </p:nvGrpSpPr>
          <p:grpSpPr bwMode="auto">
            <a:xfrm>
              <a:off x="4728" y="738"/>
              <a:ext cx="684" cy="999"/>
              <a:chOff x="4171" y="1776"/>
              <a:chExt cx="684" cy="999"/>
            </a:xfrm>
          </p:grpSpPr>
          <p:grpSp>
            <p:nvGrpSpPr>
              <p:cNvPr id="483353" name="Group 25"/>
              <p:cNvGrpSpPr/>
              <p:nvPr/>
            </p:nvGrpSpPr>
            <p:grpSpPr bwMode="auto">
              <a:xfrm>
                <a:off x="4297" y="1776"/>
                <a:ext cx="432" cy="720"/>
                <a:chOff x="1249" y="2496"/>
                <a:chExt cx="432" cy="720"/>
              </a:xfrm>
            </p:grpSpPr>
            <p:sp>
              <p:nvSpPr>
                <p:cNvPr id="483354" name="Rectangle 26"/>
                <p:cNvSpPr>
                  <a:spLocks noChangeArrowheads="1"/>
                </p:cNvSpPr>
                <p:nvPr/>
              </p:nvSpPr>
              <p:spPr bwMode="auto">
                <a:xfrm>
                  <a:off x="1249" y="2496"/>
                  <a:ext cx="432" cy="720"/>
                </a:xfrm>
                <a:prstGeom prst="rect">
                  <a:avLst/>
                </a:prstGeom>
                <a:noFill/>
                <a:ln w="28575">
                  <a:solidFill>
                    <a:schemeClr val="tx1"/>
                  </a:solidFill>
                  <a:miter lim="800000"/>
                  <a:headEnd type="none" w="sm" len="sm"/>
                  <a:tailEnd type="none" w="lg" len="lg"/>
                </a:ln>
                <a:effectLst/>
              </p:spPr>
              <p:txBody>
                <a:bodyPr wrap="none" anchor="ctr"/>
                <a:lstStyle/>
                <a:p>
                  <a:endParaRPr lang="en-US"/>
                </a:p>
              </p:txBody>
            </p:sp>
            <p:sp>
              <p:nvSpPr>
                <p:cNvPr id="483355" name="Line 27"/>
                <p:cNvSpPr>
                  <a:spLocks noChangeShapeType="1"/>
                </p:cNvSpPr>
                <p:nvPr/>
              </p:nvSpPr>
              <p:spPr bwMode="auto">
                <a:xfrm>
                  <a:off x="1537" y="2496"/>
                  <a:ext cx="144" cy="144"/>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483356" name="Line 28"/>
                <p:cNvSpPr>
                  <a:spLocks noChangeShapeType="1"/>
                </p:cNvSpPr>
                <p:nvPr/>
              </p:nvSpPr>
              <p:spPr bwMode="auto">
                <a:xfrm>
                  <a:off x="1537" y="2496"/>
                  <a:ext cx="0" cy="144"/>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483357" name="Line 29"/>
                <p:cNvSpPr>
                  <a:spLocks noChangeShapeType="1"/>
                </p:cNvSpPr>
                <p:nvPr/>
              </p:nvSpPr>
              <p:spPr bwMode="auto">
                <a:xfrm flipH="1">
                  <a:off x="1537" y="2640"/>
                  <a:ext cx="144"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483358" name="Line 30"/>
                <p:cNvSpPr>
                  <a:spLocks noChangeShapeType="1"/>
                </p:cNvSpPr>
                <p:nvPr/>
              </p:nvSpPr>
              <p:spPr bwMode="auto">
                <a:xfrm>
                  <a:off x="1297" y="2736"/>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483359" name="Line 31"/>
                <p:cNvSpPr>
                  <a:spLocks noChangeShapeType="1"/>
                </p:cNvSpPr>
                <p:nvPr/>
              </p:nvSpPr>
              <p:spPr bwMode="auto">
                <a:xfrm>
                  <a:off x="1297" y="2784"/>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483360" name="Line 32"/>
                <p:cNvSpPr>
                  <a:spLocks noChangeShapeType="1"/>
                </p:cNvSpPr>
                <p:nvPr/>
              </p:nvSpPr>
              <p:spPr bwMode="auto">
                <a:xfrm>
                  <a:off x="1297" y="2832"/>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483361" name="Line 33"/>
                <p:cNvSpPr>
                  <a:spLocks noChangeShapeType="1"/>
                </p:cNvSpPr>
                <p:nvPr/>
              </p:nvSpPr>
              <p:spPr bwMode="auto">
                <a:xfrm>
                  <a:off x="1297" y="2928"/>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483362" name="Line 34"/>
                <p:cNvSpPr>
                  <a:spLocks noChangeShapeType="1"/>
                </p:cNvSpPr>
                <p:nvPr/>
              </p:nvSpPr>
              <p:spPr bwMode="auto">
                <a:xfrm>
                  <a:off x="1297" y="2880"/>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483363" name="Line 35"/>
                <p:cNvSpPr>
                  <a:spLocks noChangeShapeType="1"/>
                </p:cNvSpPr>
                <p:nvPr/>
              </p:nvSpPr>
              <p:spPr bwMode="auto">
                <a:xfrm>
                  <a:off x="1297" y="2976"/>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483364" name="Line 36"/>
                <p:cNvSpPr>
                  <a:spLocks noChangeShapeType="1"/>
                </p:cNvSpPr>
                <p:nvPr/>
              </p:nvSpPr>
              <p:spPr bwMode="auto">
                <a:xfrm>
                  <a:off x="1297" y="3024"/>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483365" name="Line 37"/>
                <p:cNvSpPr>
                  <a:spLocks noChangeShapeType="1"/>
                </p:cNvSpPr>
                <p:nvPr/>
              </p:nvSpPr>
              <p:spPr bwMode="auto">
                <a:xfrm>
                  <a:off x="1297" y="3072"/>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483366" name="Line 38"/>
                <p:cNvSpPr>
                  <a:spLocks noChangeShapeType="1"/>
                </p:cNvSpPr>
                <p:nvPr/>
              </p:nvSpPr>
              <p:spPr bwMode="auto">
                <a:xfrm>
                  <a:off x="1297" y="3120"/>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483367" name="Line 39"/>
                <p:cNvSpPr>
                  <a:spLocks noChangeShapeType="1"/>
                </p:cNvSpPr>
                <p:nvPr/>
              </p:nvSpPr>
              <p:spPr bwMode="auto">
                <a:xfrm>
                  <a:off x="1297" y="3168"/>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483368" name="Line 40"/>
                <p:cNvSpPr>
                  <a:spLocks noChangeShapeType="1"/>
                </p:cNvSpPr>
                <p:nvPr/>
              </p:nvSpPr>
              <p:spPr bwMode="auto">
                <a:xfrm>
                  <a:off x="1297" y="2688"/>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483369" name="Line 41"/>
                <p:cNvSpPr>
                  <a:spLocks noChangeShapeType="1"/>
                </p:cNvSpPr>
                <p:nvPr/>
              </p:nvSpPr>
              <p:spPr bwMode="auto">
                <a:xfrm>
                  <a:off x="1297" y="2592"/>
                  <a:ext cx="209"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483370" name="Line 42"/>
                <p:cNvSpPr>
                  <a:spLocks noChangeShapeType="1"/>
                </p:cNvSpPr>
                <p:nvPr/>
              </p:nvSpPr>
              <p:spPr bwMode="auto">
                <a:xfrm>
                  <a:off x="1297" y="2544"/>
                  <a:ext cx="209"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483371" name="Line 43"/>
                <p:cNvSpPr>
                  <a:spLocks noChangeShapeType="1"/>
                </p:cNvSpPr>
                <p:nvPr/>
              </p:nvSpPr>
              <p:spPr bwMode="auto">
                <a:xfrm>
                  <a:off x="1297" y="2640"/>
                  <a:ext cx="209" cy="0"/>
                </a:xfrm>
                <a:prstGeom prst="line">
                  <a:avLst/>
                </a:prstGeom>
                <a:noFill/>
                <a:ln w="28575">
                  <a:solidFill>
                    <a:schemeClr val="tx1"/>
                  </a:solidFill>
                  <a:round/>
                  <a:headEnd type="none" w="sm" len="sm"/>
                  <a:tailEnd type="none" w="lg" len="lg"/>
                </a:ln>
                <a:effectLst/>
              </p:spPr>
              <p:txBody>
                <a:bodyPr wrap="none" anchor="ctr"/>
                <a:lstStyle/>
                <a:p>
                  <a:endParaRPr lang="en-US"/>
                </a:p>
              </p:txBody>
            </p:sp>
          </p:grpSp>
          <p:sp>
            <p:nvSpPr>
              <p:cNvPr id="483372" name="Text Box 44"/>
              <p:cNvSpPr txBox="1">
                <a:spLocks noChangeArrowheads="1"/>
              </p:cNvSpPr>
              <p:nvPr/>
            </p:nvSpPr>
            <p:spPr bwMode="auto">
              <a:xfrm>
                <a:off x="4171" y="2544"/>
                <a:ext cx="684" cy="231"/>
              </a:xfrm>
              <a:prstGeom prst="rect">
                <a:avLst/>
              </a:prstGeom>
              <a:noFill/>
              <a:ln w="28575">
                <a:noFill/>
                <a:miter lim="800000"/>
                <a:headEnd type="none" w="sm" len="sm"/>
                <a:tailEnd type="none" w="lg" len="lg"/>
              </a:ln>
              <a:effectLst/>
            </p:spPr>
            <p:txBody>
              <a:bodyPr wrap="none">
                <a:spAutoFit/>
              </a:bodyPr>
              <a:lstStyle/>
              <a:p>
                <a:pPr algn="ctr"/>
                <a:r>
                  <a:rPr lang="en-US" altLang="zh-CN" sz="1800">
                    <a:ea typeface="宋体" panose="02010600030101010101" pitchFamily="2" charset="-122"/>
                  </a:rPr>
                  <a:t>Glossary</a:t>
                </a:r>
                <a:endParaRPr lang="en-US" altLang="zh-CN" sz="1800">
                  <a:ea typeface="宋体" panose="02010600030101010101" pitchFamily="2" charset="-122"/>
                </a:endParaRPr>
              </a:p>
            </p:txBody>
          </p:sp>
        </p:grpSp>
        <p:grpSp>
          <p:nvGrpSpPr>
            <p:cNvPr id="483445" name="Group 117"/>
            <p:cNvGrpSpPr/>
            <p:nvPr/>
          </p:nvGrpSpPr>
          <p:grpSpPr bwMode="auto">
            <a:xfrm>
              <a:off x="3743" y="2756"/>
              <a:ext cx="1542" cy="973"/>
              <a:chOff x="3759" y="2544"/>
              <a:chExt cx="1542" cy="973"/>
            </a:xfrm>
          </p:grpSpPr>
          <p:grpSp>
            <p:nvGrpSpPr>
              <p:cNvPr id="483443" name="Group 115"/>
              <p:cNvGrpSpPr/>
              <p:nvPr/>
            </p:nvGrpSpPr>
            <p:grpSpPr bwMode="auto">
              <a:xfrm>
                <a:off x="3759" y="2544"/>
                <a:ext cx="305" cy="411"/>
                <a:chOff x="3759" y="2544"/>
                <a:chExt cx="305" cy="411"/>
              </a:xfrm>
            </p:grpSpPr>
            <p:sp>
              <p:nvSpPr>
                <p:cNvPr id="483376" name="Oval 48"/>
                <p:cNvSpPr>
                  <a:spLocks noChangeArrowheads="1"/>
                </p:cNvSpPr>
                <p:nvPr/>
              </p:nvSpPr>
              <p:spPr bwMode="auto">
                <a:xfrm>
                  <a:off x="3839" y="2544"/>
                  <a:ext cx="146" cy="133"/>
                </a:xfrm>
                <a:prstGeom prst="ellipse">
                  <a:avLst/>
                </a:prstGeom>
                <a:noFill/>
                <a:ln w="28575">
                  <a:solidFill>
                    <a:schemeClr val="tx1"/>
                  </a:solidFill>
                  <a:round/>
                </a:ln>
              </p:spPr>
              <p:txBody>
                <a:bodyPr/>
                <a:lstStyle/>
                <a:p>
                  <a:endParaRPr lang="en-US"/>
                </a:p>
              </p:txBody>
            </p:sp>
            <p:sp>
              <p:nvSpPr>
                <p:cNvPr id="483377" name="Line 49"/>
                <p:cNvSpPr>
                  <a:spLocks noChangeShapeType="1"/>
                </p:cNvSpPr>
                <p:nvPr/>
              </p:nvSpPr>
              <p:spPr bwMode="auto">
                <a:xfrm>
                  <a:off x="3912" y="2678"/>
                  <a:ext cx="1" cy="124"/>
                </a:xfrm>
                <a:prstGeom prst="line">
                  <a:avLst/>
                </a:prstGeom>
                <a:noFill/>
                <a:ln w="28575">
                  <a:solidFill>
                    <a:schemeClr val="tx1"/>
                  </a:solidFill>
                  <a:round/>
                </a:ln>
              </p:spPr>
              <p:txBody>
                <a:bodyPr/>
                <a:lstStyle/>
                <a:p>
                  <a:endParaRPr lang="en-US"/>
                </a:p>
              </p:txBody>
            </p:sp>
            <p:sp>
              <p:nvSpPr>
                <p:cNvPr id="483378" name="Line 50"/>
                <p:cNvSpPr>
                  <a:spLocks noChangeShapeType="1"/>
                </p:cNvSpPr>
                <p:nvPr/>
              </p:nvSpPr>
              <p:spPr bwMode="auto">
                <a:xfrm>
                  <a:off x="3796" y="2712"/>
                  <a:ext cx="232" cy="1"/>
                </a:xfrm>
                <a:prstGeom prst="line">
                  <a:avLst/>
                </a:prstGeom>
                <a:noFill/>
                <a:ln w="28575">
                  <a:solidFill>
                    <a:schemeClr val="tx1"/>
                  </a:solidFill>
                  <a:round/>
                </a:ln>
              </p:spPr>
              <p:txBody>
                <a:bodyPr/>
                <a:lstStyle/>
                <a:p>
                  <a:endParaRPr lang="en-US"/>
                </a:p>
              </p:txBody>
            </p:sp>
            <p:sp>
              <p:nvSpPr>
                <p:cNvPr id="483379" name="Freeform 51"/>
                <p:cNvSpPr/>
                <p:nvPr/>
              </p:nvSpPr>
              <p:spPr bwMode="auto">
                <a:xfrm>
                  <a:off x="3759" y="2802"/>
                  <a:ext cx="305" cy="153"/>
                </a:xfrm>
                <a:custGeom>
                  <a:avLst/>
                  <a:gdLst/>
                  <a:ahLst/>
                  <a:cxnLst>
                    <a:cxn ang="0">
                      <a:pos x="0" y="153"/>
                    </a:cxn>
                    <a:cxn ang="0">
                      <a:pos x="153" y="0"/>
                    </a:cxn>
                    <a:cxn ang="0">
                      <a:pos x="305" y="153"/>
                    </a:cxn>
                  </a:cxnLst>
                  <a:rect l="0" t="0" r="r" b="b"/>
                  <a:pathLst>
                    <a:path w="305" h="153">
                      <a:moveTo>
                        <a:pt x="0" y="153"/>
                      </a:moveTo>
                      <a:lnTo>
                        <a:pt x="153" y="0"/>
                      </a:lnTo>
                      <a:lnTo>
                        <a:pt x="305" y="153"/>
                      </a:lnTo>
                    </a:path>
                  </a:pathLst>
                </a:custGeom>
                <a:noFill/>
                <a:ln w="28575" cmpd="sng">
                  <a:solidFill>
                    <a:schemeClr val="tx1"/>
                  </a:solidFill>
                  <a:prstDash val="solid"/>
                  <a:round/>
                </a:ln>
              </p:spPr>
              <p:txBody>
                <a:bodyPr/>
                <a:lstStyle/>
                <a:p>
                  <a:endParaRPr lang="en-US"/>
                </a:p>
              </p:txBody>
            </p:sp>
          </p:grpSp>
          <p:sp>
            <p:nvSpPr>
              <p:cNvPr id="483380" name="Oval 52"/>
              <p:cNvSpPr>
                <a:spLocks noChangeArrowheads="1"/>
              </p:cNvSpPr>
              <p:nvPr/>
            </p:nvSpPr>
            <p:spPr bwMode="auto">
              <a:xfrm>
                <a:off x="4486" y="2630"/>
                <a:ext cx="499" cy="230"/>
              </a:xfrm>
              <a:prstGeom prst="ellipse">
                <a:avLst/>
              </a:prstGeom>
              <a:noFill/>
              <a:ln w="28575">
                <a:solidFill>
                  <a:schemeClr val="tx1"/>
                </a:solidFill>
                <a:round/>
                <a:headEnd type="none" w="sm" len="sm"/>
                <a:tailEnd type="none" w="lg" len="lg"/>
              </a:ln>
              <a:effectLst/>
            </p:spPr>
            <p:txBody>
              <a:bodyPr wrap="none" anchor="ctr"/>
              <a:lstStyle/>
              <a:p>
                <a:endParaRPr lang="en-US"/>
              </a:p>
            </p:txBody>
          </p:sp>
          <p:sp>
            <p:nvSpPr>
              <p:cNvPr id="483381" name="Oval 53"/>
              <p:cNvSpPr>
                <a:spLocks noChangeArrowheads="1"/>
              </p:cNvSpPr>
              <p:nvPr/>
            </p:nvSpPr>
            <p:spPr bwMode="auto">
              <a:xfrm>
                <a:off x="4173" y="2995"/>
                <a:ext cx="499" cy="230"/>
              </a:xfrm>
              <a:prstGeom prst="ellipse">
                <a:avLst/>
              </a:prstGeom>
              <a:noFill/>
              <a:ln w="28575">
                <a:solidFill>
                  <a:schemeClr val="tx1"/>
                </a:solidFill>
                <a:round/>
                <a:headEnd type="none" w="sm" len="sm"/>
                <a:tailEnd type="none" w="lg" len="lg"/>
              </a:ln>
              <a:effectLst/>
            </p:spPr>
            <p:txBody>
              <a:bodyPr wrap="none" anchor="ctr"/>
              <a:lstStyle/>
              <a:p>
                <a:endParaRPr lang="en-US"/>
              </a:p>
            </p:txBody>
          </p:sp>
          <p:sp>
            <p:nvSpPr>
              <p:cNvPr id="483382" name="Oval 54"/>
              <p:cNvSpPr>
                <a:spLocks noChangeArrowheads="1"/>
              </p:cNvSpPr>
              <p:nvPr/>
            </p:nvSpPr>
            <p:spPr bwMode="auto">
              <a:xfrm>
                <a:off x="4802" y="2995"/>
                <a:ext cx="499" cy="230"/>
              </a:xfrm>
              <a:prstGeom prst="ellipse">
                <a:avLst/>
              </a:prstGeom>
              <a:noFill/>
              <a:ln w="28575">
                <a:solidFill>
                  <a:schemeClr val="tx1"/>
                </a:solidFill>
                <a:round/>
                <a:headEnd type="none" w="sm" len="sm"/>
                <a:tailEnd type="none" w="lg" len="lg"/>
              </a:ln>
              <a:effectLst/>
            </p:spPr>
            <p:txBody>
              <a:bodyPr wrap="none" anchor="ctr"/>
              <a:lstStyle/>
              <a:p>
                <a:endParaRPr lang="en-US"/>
              </a:p>
            </p:txBody>
          </p:sp>
          <p:sp>
            <p:nvSpPr>
              <p:cNvPr id="483383" name="Line 55"/>
              <p:cNvSpPr>
                <a:spLocks noChangeShapeType="1"/>
              </p:cNvSpPr>
              <p:nvPr/>
            </p:nvSpPr>
            <p:spPr bwMode="auto">
              <a:xfrm>
                <a:off x="4110" y="2749"/>
                <a:ext cx="356" cy="0"/>
              </a:xfrm>
              <a:prstGeom prst="line">
                <a:avLst/>
              </a:prstGeom>
              <a:noFill/>
              <a:ln w="28575">
                <a:solidFill>
                  <a:schemeClr val="tx1"/>
                </a:solidFill>
                <a:round/>
                <a:tailEnd type="arrow" w="med" len="med"/>
              </a:ln>
              <a:effectLst/>
            </p:spPr>
            <p:txBody>
              <a:bodyPr wrap="none" anchor="ctr"/>
              <a:lstStyle/>
              <a:p>
                <a:endParaRPr lang="en-US"/>
              </a:p>
            </p:txBody>
          </p:sp>
          <p:sp>
            <p:nvSpPr>
              <p:cNvPr id="483384" name="Line 56"/>
              <p:cNvSpPr>
                <a:spLocks noChangeShapeType="1"/>
              </p:cNvSpPr>
              <p:nvPr/>
            </p:nvSpPr>
            <p:spPr bwMode="auto">
              <a:xfrm flipV="1">
                <a:off x="4517" y="2867"/>
                <a:ext cx="137" cy="139"/>
              </a:xfrm>
              <a:prstGeom prst="line">
                <a:avLst/>
              </a:prstGeom>
              <a:noFill/>
              <a:ln w="28575">
                <a:solidFill>
                  <a:schemeClr val="tx1"/>
                </a:solidFill>
                <a:round/>
                <a:headEnd type="none" w="sm" len="sm"/>
                <a:tailEnd type="triangle" w="med" len="med"/>
              </a:ln>
              <a:effectLst/>
            </p:spPr>
            <p:txBody>
              <a:bodyPr wrap="none" anchor="ctr"/>
              <a:lstStyle/>
              <a:p>
                <a:endParaRPr lang="en-US"/>
              </a:p>
            </p:txBody>
          </p:sp>
          <p:sp>
            <p:nvSpPr>
              <p:cNvPr id="483386" name="Text Box 58"/>
              <p:cNvSpPr txBox="1">
                <a:spLocks noChangeArrowheads="1"/>
              </p:cNvSpPr>
              <p:nvPr/>
            </p:nvSpPr>
            <p:spPr bwMode="auto">
              <a:xfrm>
                <a:off x="3929" y="3286"/>
                <a:ext cx="1188" cy="231"/>
              </a:xfrm>
              <a:prstGeom prst="rect">
                <a:avLst/>
              </a:prstGeom>
              <a:noFill/>
              <a:ln w="28575">
                <a:noFill/>
                <a:miter lim="800000"/>
                <a:headEnd type="none" w="sm" len="sm"/>
                <a:tailEnd type="none" w="lg" len="lg"/>
              </a:ln>
              <a:effectLst/>
            </p:spPr>
            <p:txBody>
              <a:bodyPr wrap="none">
                <a:spAutoFit/>
              </a:bodyPr>
              <a:lstStyle/>
              <a:p>
                <a:pPr algn="ctr"/>
                <a:r>
                  <a:rPr lang="en-US" altLang="zh-CN" sz="1800">
                    <a:ea typeface="宋体" panose="02010600030101010101" pitchFamily="2" charset="-122"/>
                  </a:rPr>
                  <a:t>Use-Case Model</a:t>
                </a:r>
                <a:endParaRPr lang="en-US" altLang="zh-CN" sz="1800">
                  <a:ea typeface="宋体" panose="02010600030101010101" pitchFamily="2" charset="-122"/>
                </a:endParaRPr>
              </a:p>
            </p:txBody>
          </p:sp>
          <p:sp>
            <p:nvSpPr>
              <p:cNvPr id="483444" name="Line 116"/>
              <p:cNvSpPr>
                <a:spLocks noChangeShapeType="1"/>
              </p:cNvSpPr>
              <p:nvPr/>
            </p:nvSpPr>
            <p:spPr bwMode="auto">
              <a:xfrm flipH="1" flipV="1">
                <a:off x="4815" y="2867"/>
                <a:ext cx="137" cy="139"/>
              </a:xfrm>
              <a:prstGeom prst="line">
                <a:avLst/>
              </a:prstGeom>
              <a:noFill/>
              <a:ln w="28575">
                <a:solidFill>
                  <a:schemeClr val="tx1"/>
                </a:solidFill>
                <a:round/>
                <a:headEnd type="none" w="sm" len="sm"/>
                <a:tailEnd type="triangle" w="med" len="med"/>
              </a:ln>
              <a:effectLst/>
            </p:spPr>
            <p:txBody>
              <a:bodyPr wrap="none" anchor="ctr"/>
              <a:lstStyle/>
              <a:p>
                <a:endParaRPr lang="en-US"/>
              </a:p>
            </p:txBody>
          </p:sp>
        </p:grpSp>
      </p:gr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5384" name="Rectangle 8"/>
          <p:cNvSpPr>
            <a:spLocks noGrp="1" noChangeArrowheads="1"/>
          </p:cNvSpPr>
          <p:nvPr>
            <p:ph idx="1"/>
          </p:nvPr>
        </p:nvSpPr>
        <p:spPr>
          <a:noFill/>
        </p:spPr>
        <p:txBody>
          <a:bodyPr/>
          <a:lstStyle/>
          <a:p>
            <a:r>
              <a:rPr lang="en-US" altLang="zh-CN" dirty="0">
                <a:solidFill>
                  <a:schemeClr val="folHlink"/>
                </a:solidFill>
                <a:ea typeface="宋体" panose="02010600030101010101" pitchFamily="2" charset="-122"/>
              </a:rPr>
              <a:t>Supplement the Use-Case Descriptions</a:t>
            </a:r>
            <a:endParaRPr lang="en-US" altLang="zh-CN" dirty="0">
              <a:solidFill>
                <a:schemeClr val="folHlink"/>
              </a:solidFill>
              <a:ea typeface="宋体" panose="02010600030101010101" pitchFamily="2" charset="-122"/>
            </a:endParaRPr>
          </a:p>
          <a:p>
            <a:r>
              <a:rPr lang="en-US" altLang="zh-CN" dirty="0">
                <a:solidFill>
                  <a:schemeClr val="folHlink"/>
                </a:solidFill>
                <a:ea typeface="宋体" panose="02010600030101010101" pitchFamily="2" charset="-122"/>
              </a:rPr>
              <a:t>For each Use-Case Realization </a:t>
            </a:r>
            <a:endParaRPr lang="en-US" altLang="zh-CN" dirty="0">
              <a:solidFill>
                <a:schemeClr val="folHlink"/>
              </a:solidFill>
              <a:ea typeface="宋体" panose="02010600030101010101" pitchFamily="2" charset="-122"/>
            </a:endParaRPr>
          </a:p>
          <a:p>
            <a:pPr lvl="1"/>
            <a:r>
              <a:rPr lang="en-US" altLang="zh-CN" dirty="0">
                <a:solidFill>
                  <a:schemeClr val="folHlink"/>
                </a:solidFill>
                <a:ea typeface="宋体" panose="02010600030101010101" pitchFamily="2" charset="-122"/>
              </a:rPr>
              <a:t>Find Classes from Use-Case Behavior </a:t>
            </a:r>
            <a:endParaRPr lang="en-US" altLang="zh-CN" dirty="0">
              <a:solidFill>
                <a:schemeClr val="folHlink"/>
              </a:solidFill>
              <a:ea typeface="宋体" panose="02010600030101010101" pitchFamily="2" charset="-122"/>
            </a:endParaRPr>
          </a:p>
          <a:p>
            <a:pPr lvl="1"/>
            <a:r>
              <a:rPr lang="en-US" altLang="zh-CN" dirty="0">
                <a:solidFill>
                  <a:schemeClr val="folHlink"/>
                </a:solidFill>
                <a:ea typeface="宋体" panose="02010600030101010101" pitchFamily="2" charset="-122"/>
              </a:rPr>
              <a:t>Distribute Use-Case Behavior to Classes </a:t>
            </a:r>
            <a:endParaRPr lang="en-US" altLang="zh-CN" dirty="0">
              <a:solidFill>
                <a:schemeClr val="folHlink"/>
              </a:solidFill>
              <a:ea typeface="宋体" panose="02010600030101010101" pitchFamily="2" charset="-122"/>
            </a:endParaRPr>
          </a:p>
          <a:p>
            <a:r>
              <a:rPr lang="en-US" altLang="zh-CN" dirty="0">
                <a:solidFill>
                  <a:schemeClr val="folHlink"/>
                </a:solidFill>
                <a:ea typeface="宋体" panose="02010600030101010101" pitchFamily="2" charset="-122"/>
              </a:rPr>
              <a:t>For each resulting analysis class </a:t>
            </a:r>
            <a:endParaRPr lang="en-US" altLang="zh-CN" dirty="0">
              <a:solidFill>
                <a:schemeClr val="folHlink"/>
              </a:solidFill>
              <a:ea typeface="宋体" panose="02010600030101010101" pitchFamily="2" charset="-122"/>
            </a:endParaRPr>
          </a:p>
          <a:p>
            <a:pPr lvl="1"/>
            <a:r>
              <a:rPr lang="en-US" altLang="zh-CN" dirty="0">
                <a:solidFill>
                  <a:schemeClr val="folHlink"/>
                </a:solidFill>
                <a:ea typeface="宋体" panose="02010600030101010101" pitchFamily="2" charset="-122"/>
              </a:rPr>
              <a:t>Describe Responsibilities </a:t>
            </a:r>
            <a:endParaRPr lang="en-US" altLang="zh-CN" dirty="0">
              <a:solidFill>
                <a:schemeClr val="folHlink"/>
              </a:solidFill>
              <a:ea typeface="宋体" panose="02010600030101010101" pitchFamily="2" charset="-122"/>
            </a:endParaRPr>
          </a:p>
          <a:p>
            <a:pPr lvl="1"/>
            <a:r>
              <a:rPr lang="en-US" altLang="zh-CN" dirty="0">
                <a:solidFill>
                  <a:schemeClr val="folHlink"/>
                </a:solidFill>
                <a:ea typeface="宋体" panose="02010600030101010101" pitchFamily="2" charset="-122"/>
              </a:rPr>
              <a:t>Describe Attributes and Associations </a:t>
            </a:r>
            <a:endParaRPr lang="en-US" altLang="zh-CN" dirty="0">
              <a:solidFill>
                <a:schemeClr val="folHlink"/>
              </a:solidFill>
              <a:ea typeface="宋体" panose="02010600030101010101" pitchFamily="2" charset="-122"/>
            </a:endParaRPr>
          </a:p>
          <a:p>
            <a:pPr lvl="1"/>
            <a:r>
              <a:rPr lang="en-US" altLang="zh-CN" dirty="0">
                <a:solidFill>
                  <a:schemeClr val="folHlink"/>
                </a:solidFill>
                <a:ea typeface="宋体" panose="02010600030101010101" pitchFamily="2" charset="-122"/>
              </a:rPr>
              <a:t>Qualify Analysis Mechanisms </a:t>
            </a:r>
            <a:endParaRPr lang="en-US" altLang="zh-CN" dirty="0">
              <a:solidFill>
                <a:schemeClr val="folHlink"/>
              </a:solidFill>
              <a:ea typeface="宋体" panose="02010600030101010101" pitchFamily="2" charset="-122"/>
            </a:endParaRPr>
          </a:p>
          <a:p>
            <a:r>
              <a:rPr lang="en-US" altLang="zh-CN" dirty="0">
                <a:solidFill>
                  <a:schemeClr val="folHlink"/>
                </a:solidFill>
                <a:ea typeface="宋体" panose="02010600030101010101" pitchFamily="2" charset="-122"/>
              </a:rPr>
              <a:t>Unify Analysis Classes</a:t>
            </a:r>
            <a:endParaRPr lang="en-US" altLang="zh-CN" dirty="0">
              <a:solidFill>
                <a:schemeClr val="folHlink"/>
              </a:solidFill>
              <a:ea typeface="宋体" panose="02010600030101010101" pitchFamily="2" charset="-122"/>
            </a:endParaRPr>
          </a:p>
          <a:p>
            <a:r>
              <a:rPr lang="en-US" altLang="zh-CN" dirty="0">
                <a:ea typeface="宋体" panose="02010600030101010101" pitchFamily="2" charset="-122"/>
              </a:rPr>
              <a:t>Checkpoints</a:t>
            </a:r>
            <a:endParaRPr lang="en-US" altLang="zh-CN" dirty="0">
              <a:ea typeface="宋体" panose="02010600030101010101" pitchFamily="2" charset="-122"/>
            </a:endParaRPr>
          </a:p>
        </p:txBody>
      </p:sp>
      <p:sp>
        <p:nvSpPr>
          <p:cNvPr id="485379" name="Rectangle 3"/>
          <p:cNvSpPr>
            <a:spLocks noGrp="1" noChangeArrowheads="1"/>
          </p:cNvSpPr>
          <p:nvPr>
            <p:ph type="title"/>
          </p:nvPr>
        </p:nvSpPr>
        <p:spPr/>
        <p:txBody>
          <a:bodyPr/>
          <a:lstStyle/>
          <a:p>
            <a:r>
              <a:rPr lang="en-US" altLang="zh-CN">
                <a:ea typeface="宋体" panose="02010600030101010101" pitchFamily="2" charset="-122"/>
              </a:rPr>
              <a:t>Use-Case Analysis Steps</a:t>
            </a:r>
            <a:endParaRPr lang="en-US" altLang="zh-CN">
              <a:ea typeface="宋体" panose="02010600030101010101" pitchFamily="2" charset="-122"/>
            </a:endParaRPr>
          </a:p>
        </p:txBody>
      </p:sp>
      <p:sp>
        <p:nvSpPr>
          <p:cNvPr id="485385" name="AutoShape 9"/>
          <p:cNvSpPr>
            <a:spLocks noChangeArrowheads="1"/>
          </p:cNvSpPr>
          <p:nvPr/>
        </p:nvSpPr>
        <p:spPr bwMode="auto">
          <a:xfrm>
            <a:off x="76200" y="5257800"/>
            <a:ext cx="352425" cy="381000"/>
          </a:xfrm>
          <a:prstGeom prst="star5">
            <a:avLst/>
          </a:prstGeom>
          <a:solidFill>
            <a:srgbClr val="FFFF99"/>
          </a:solidFill>
          <a:ln w="12700">
            <a:solidFill>
              <a:schemeClr val="bg2"/>
            </a:solidFill>
            <a:miter lim="800000"/>
          </a:ln>
          <a:effectLst/>
        </p:spPr>
        <p:txBody>
          <a:bodyPr wrap="none" lIns="107950" tIns="53975" rIns="107950" bIns="53975" anchor="ctr"/>
          <a:lstStyle/>
          <a:p>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5" name="Rectangle 25"/>
          <p:cNvSpPr>
            <a:spLocks noGrp="1" noChangeArrowheads="1"/>
          </p:cNvSpPr>
          <p:nvPr>
            <p:ph idx="1"/>
          </p:nvPr>
        </p:nvSpPr>
        <p:spPr>
          <a:noFill/>
        </p:spPr>
        <p:txBody>
          <a:bodyPr/>
          <a:lstStyle/>
          <a:p>
            <a:r>
              <a:rPr lang="en-US" altLang="zh-CN" dirty="0">
                <a:ea typeface="宋体" panose="02010600030101010101" pitchFamily="2" charset="-122"/>
              </a:rPr>
              <a:t>Supplement the Use-Case Description</a:t>
            </a:r>
            <a:endParaRPr lang="en-US" altLang="zh-CN" dirty="0">
              <a:ea typeface="宋体" panose="02010600030101010101" pitchFamily="2" charset="-122"/>
            </a:endParaRPr>
          </a:p>
          <a:p>
            <a:r>
              <a:rPr lang="en-US" altLang="zh-CN" dirty="0">
                <a:solidFill>
                  <a:schemeClr val="folHlink"/>
                </a:solidFill>
                <a:ea typeface="宋体" panose="02010600030101010101" pitchFamily="2" charset="-122"/>
              </a:rPr>
              <a:t>For each Use-Case Realization </a:t>
            </a:r>
            <a:endParaRPr lang="en-US" altLang="zh-CN" dirty="0">
              <a:solidFill>
                <a:schemeClr val="folHlink"/>
              </a:solidFill>
              <a:ea typeface="宋体" panose="02010600030101010101" pitchFamily="2" charset="-122"/>
            </a:endParaRPr>
          </a:p>
          <a:p>
            <a:pPr lvl="1"/>
            <a:r>
              <a:rPr lang="en-US" altLang="zh-CN" dirty="0">
                <a:solidFill>
                  <a:schemeClr val="folHlink"/>
                </a:solidFill>
                <a:ea typeface="宋体" panose="02010600030101010101" pitchFamily="2" charset="-122"/>
              </a:rPr>
              <a:t>Find Classes from Use-Case Behavior </a:t>
            </a:r>
            <a:endParaRPr lang="en-US" altLang="zh-CN" dirty="0">
              <a:solidFill>
                <a:schemeClr val="folHlink"/>
              </a:solidFill>
              <a:ea typeface="宋体" panose="02010600030101010101" pitchFamily="2" charset="-122"/>
            </a:endParaRPr>
          </a:p>
          <a:p>
            <a:pPr lvl="1"/>
            <a:r>
              <a:rPr lang="en-US" altLang="zh-CN" dirty="0">
                <a:solidFill>
                  <a:schemeClr val="folHlink"/>
                </a:solidFill>
                <a:ea typeface="宋体" panose="02010600030101010101" pitchFamily="2" charset="-122"/>
              </a:rPr>
              <a:t>Distribute Use-Case Behavior to Classes </a:t>
            </a:r>
            <a:endParaRPr lang="en-US" altLang="zh-CN" dirty="0">
              <a:solidFill>
                <a:schemeClr val="folHlink"/>
              </a:solidFill>
              <a:ea typeface="宋体" panose="02010600030101010101" pitchFamily="2" charset="-122"/>
            </a:endParaRPr>
          </a:p>
          <a:p>
            <a:r>
              <a:rPr lang="en-US" altLang="zh-CN" dirty="0">
                <a:solidFill>
                  <a:schemeClr val="folHlink"/>
                </a:solidFill>
                <a:ea typeface="宋体" panose="02010600030101010101" pitchFamily="2" charset="-122"/>
              </a:rPr>
              <a:t>For each resulting analysis class </a:t>
            </a:r>
            <a:endParaRPr lang="en-US" altLang="zh-CN" dirty="0">
              <a:solidFill>
                <a:schemeClr val="folHlink"/>
              </a:solidFill>
              <a:ea typeface="宋体" panose="02010600030101010101" pitchFamily="2" charset="-122"/>
            </a:endParaRPr>
          </a:p>
          <a:p>
            <a:pPr lvl="1"/>
            <a:r>
              <a:rPr lang="en-US" altLang="zh-CN" dirty="0">
                <a:solidFill>
                  <a:schemeClr val="folHlink"/>
                </a:solidFill>
                <a:ea typeface="宋体" panose="02010600030101010101" pitchFamily="2" charset="-122"/>
              </a:rPr>
              <a:t>Describe Responsibilities </a:t>
            </a:r>
            <a:endParaRPr lang="en-US" altLang="zh-CN" dirty="0">
              <a:solidFill>
                <a:schemeClr val="folHlink"/>
              </a:solidFill>
              <a:ea typeface="宋体" panose="02010600030101010101" pitchFamily="2" charset="-122"/>
            </a:endParaRPr>
          </a:p>
          <a:p>
            <a:pPr lvl="1"/>
            <a:r>
              <a:rPr lang="en-US" altLang="zh-CN" dirty="0">
                <a:solidFill>
                  <a:schemeClr val="folHlink"/>
                </a:solidFill>
                <a:ea typeface="宋体" panose="02010600030101010101" pitchFamily="2" charset="-122"/>
              </a:rPr>
              <a:t>Describe Attributes and Associations </a:t>
            </a:r>
            <a:endParaRPr lang="en-US" altLang="zh-CN" dirty="0">
              <a:solidFill>
                <a:schemeClr val="folHlink"/>
              </a:solidFill>
              <a:ea typeface="宋体" panose="02010600030101010101" pitchFamily="2" charset="-122"/>
            </a:endParaRPr>
          </a:p>
          <a:p>
            <a:pPr lvl="1"/>
            <a:r>
              <a:rPr lang="en-US" altLang="zh-CN" dirty="0">
                <a:solidFill>
                  <a:schemeClr val="folHlink"/>
                </a:solidFill>
                <a:ea typeface="宋体" panose="02010600030101010101" pitchFamily="2" charset="-122"/>
              </a:rPr>
              <a:t>Qualify Analysis Mechanisms </a:t>
            </a:r>
            <a:endParaRPr lang="en-US" altLang="zh-CN" dirty="0">
              <a:solidFill>
                <a:schemeClr val="folHlink"/>
              </a:solidFill>
              <a:ea typeface="宋体" panose="02010600030101010101" pitchFamily="2" charset="-122"/>
            </a:endParaRPr>
          </a:p>
          <a:p>
            <a:r>
              <a:rPr lang="en-US" altLang="zh-CN" dirty="0">
                <a:solidFill>
                  <a:schemeClr val="folHlink"/>
                </a:solidFill>
                <a:ea typeface="宋体" panose="02010600030101010101" pitchFamily="2" charset="-122"/>
              </a:rPr>
              <a:t>Unify Analysis Classes</a:t>
            </a:r>
            <a:endParaRPr lang="en-US" altLang="zh-CN" dirty="0">
              <a:solidFill>
                <a:schemeClr val="folHlink"/>
              </a:solidFill>
              <a:ea typeface="宋体" panose="02010600030101010101" pitchFamily="2" charset="-122"/>
            </a:endParaRPr>
          </a:p>
          <a:p>
            <a:r>
              <a:rPr lang="en-US" altLang="zh-CN" dirty="0">
                <a:solidFill>
                  <a:schemeClr val="folHlink"/>
                </a:solidFill>
                <a:ea typeface="宋体" panose="02010600030101010101" pitchFamily="2" charset="-122"/>
              </a:rPr>
              <a:t>Checkpoints</a:t>
            </a:r>
            <a:endParaRPr lang="en-US" altLang="zh-CN" dirty="0">
              <a:ea typeface="宋体" panose="02010600030101010101" pitchFamily="2" charset="-122"/>
            </a:endParaRPr>
          </a:p>
        </p:txBody>
      </p:sp>
      <p:sp>
        <p:nvSpPr>
          <p:cNvPr id="348163" name="Rectangle 3"/>
          <p:cNvSpPr>
            <a:spLocks noGrp="1" noChangeArrowheads="1"/>
          </p:cNvSpPr>
          <p:nvPr>
            <p:ph type="title"/>
          </p:nvPr>
        </p:nvSpPr>
        <p:spPr/>
        <p:txBody>
          <a:bodyPr/>
          <a:lstStyle/>
          <a:p>
            <a:r>
              <a:rPr lang="en-US" altLang="zh-CN">
                <a:ea typeface="宋体" panose="02010600030101010101" pitchFamily="2" charset="-122"/>
              </a:rPr>
              <a:t>Use-Case Analysis Steps</a:t>
            </a:r>
            <a:endParaRPr lang="en-US" altLang="zh-CN">
              <a:ea typeface="宋体" panose="02010600030101010101" pitchFamily="2" charset="-122"/>
            </a:endParaRPr>
          </a:p>
        </p:txBody>
      </p:sp>
      <p:sp>
        <p:nvSpPr>
          <p:cNvPr id="348186" name="AutoShape 26"/>
          <p:cNvSpPr>
            <a:spLocks noChangeArrowheads="1"/>
          </p:cNvSpPr>
          <p:nvPr/>
        </p:nvSpPr>
        <p:spPr bwMode="auto">
          <a:xfrm>
            <a:off x="232149" y="1562793"/>
            <a:ext cx="352425" cy="381000"/>
          </a:xfrm>
          <a:prstGeom prst="star5">
            <a:avLst/>
          </a:prstGeom>
          <a:solidFill>
            <a:srgbClr val="FFFF99"/>
          </a:solidFill>
          <a:ln w="12700">
            <a:solidFill>
              <a:schemeClr val="bg2"/>
            </a:solidFill>
            <a:miter lim="800000"/>
          </a:ln>
          <a:effectLst/>
        </p:spPr>
        <p:txBody>
          <a:bodyPr wrap="none" lIns="107950" tIns="53975" rIns="107950" bIns="53975" anchor="ctr"/>
          <a:lstStyle/>
          <a:p>
            <a:endParaRPr lang="en-US"/>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7428" name="Rectangle 4"/>
          <p:cNvSpPr>
            <a:spLocks noGrp="1" noChangeArrowheads="1"/>
          </p:cNvSpPr>
          <p:nvPr>
            <p:ph idx="1"/>
          </p:nvPr>
        </p:nvSpPr>
        <p:spPr>
          <a:xfrm>
            <a:off x="361950" y="1252018"/>
            <a:ext cx="6800850" cy="5043487"/>
          </a:xfrm>
        </p:spPr>
        <p:txBody>
          <a:bodyPr/>
          <a:lstStyle/>
          <a:p>
            <a:r>
              <a:rPr lang="en-US" altLang="zh-CN" dirty="0">
                <a:ea typeface="宋体" panose="02010600030101010101" pitchFamily="2" charset="-122"/>
              </a:rPr>
              <a:t>Are the classes reasonable?</a:t>
            </a:r>
            <a:endParaRPr lang="en-US" altLang="zh-CN" dirty="0">
              <a:ea typeface="宋体" panose="02010600030101010101" pitchFamily="2" charset="-122"/>
            </a:endParaRPr>
          </a:p>
          <a:p>
            <a:r>
              <a:rPr lang="en-US" altLang="zh-CN" dirty="0">
                <a:ea typeface="宋体" panose="02010600030101010101" pitchFamily="2" charset="-122"/>
              </a:rPr>
              <a:t>Does the name of each class clearly reflect the role it plays?</a:t>
            </a:r>
            <a:endParaRPr lang="en-US" altLang="zh-CN" dirty="0">
              <a:ea typeface="宋体" panose="02010600030101010101" pitchFamily="2" charset="-122"/>
            </a:endParaRPr>
          </a:p>
          <a:p>
            <a:r>
              <a:rPr lang="en-US" altLang="zh-CN" dirty="0">
                <a:ea typeface="宋体" panose="02010600030101010101" pitchFamily="2" charset="-122"/>
              </a:rPr>
              <a:t>Does the class represent a single well-defined abstraction? </a:t>
            </a:r>
            <a:endParaRPr lang="en-US" altLang="zh-CN" dirty="0">
              <a:ea typeface="宋体" panose="02010600030101010101" pitchFamily="2" charset="-122"/>
            </a:endParaRPr>
          </a:p>
          <a:p>
            <a:r>
              <a:rPr lang="en-US" altLang="zh-CN" dirty="0">
                <a:ea typeface="宋体" panose="02010600030101010101" pitchFamily="2" charset="-122"/>
              </a:rPr>
              <a:t>Are all attributes and responsibilities functionally coupled?</a:t>
            </a:r>
            <a:endParaRPr lang="en-US" altLang="zh-CN" dirty="0">
              <a:ea typeface="宋体" panose="02010600030101010101" pitchFamily="2" charset="-122"/>
            </a:endParaRPr>
          </a:p>
          <a:p>
            <a:r>
              <a:rPr lang="en-US" altLang="zh-CN" dirty="0">
                <a:ea typeface="宋体" panose="02010600030101010101" pitchFamily="2" charset="-122"/>
              </a:rPr>
              <a:t>Does the class offer the required behavior?</a:t>
            </a:r>
            <a:endParaRPr lang="en-US" altLang="zh-CN" dirty="0">
              <a:ea typeface="宋体" panose="02010600030101010101" pitchFamily="2" charset="-122"/>
            </a:endParaRPr>
          </a:p>
          <a:p>
            <a:r>
              <a:rPr lang="en-US" altLang="zh-CN" dirty="0">
                <a:ea typeface="宋体" panose="02010600030101010101" pitchFamily="2" charset="-122"/>
              </a:rPr>
              <a:t>Are all specific requirements on the class addressed</a:t>
            </a:r>
            <a:r>
              <a:rPr lang="en-US" altLang="zh-CN" dirty="0" smtClean="0">
                <a:ea typeface="宋体" panose="02010600030101010101" pitchFamily="2" charset="-122"/>
              </a:rPr>
              <a:t>? </a:t>
            </a:r>
            <a:endParaRPr lang="en-US" altLang="zh-CN" dirty="0">
              <a:ea typeface="宋体" panose="02010600030101010101" pitchFamily="2" charset="-122"/>
            </a:endParaRPr>
          </a:p>
        </p:txBody>
      </p:sp>
      <p:sp>
        <p:nvSpPr>
          <p:cNvPr id="487427" name="Rectangle 3"/>
          <p:cNvSpPr>
            <a:spLocks noGrp="1" noChangeArrowheads="1"/>
          </p:cNvSpPr>
          <p:nvPr>
            <p:ph type="title"/>
          </p:nvPr>
        </p:nvSpPr>
        <p:spPr/>
        <p:txBody>
          <a:bodyPr/>
          <a:lstStyle/>
          <a:p>
            <a:r>
              <a:rPr lang="en-US" altLang="zh-CN">
                <a:ea typeface="宋体" panose="02010600030101010101" pitchFamily="2" charset="-122"/>
              </a:rPr>
              <a:t>Checkpoints: Analysis Classes</a:t>
            </a:r>
            <a:endParaRPr lang="en-US" altLang="zh-CN">
              <a:ea typeface="宋体" panose="02010600030101010101" pitchFamily="2" charset="-122"/>
            </a:endParaRPr>
          </a:p>
        </p:txBody>
      </p:sp>
      <p:pic>
        <p:nvPicPr>
          <p:cNvPr id="487430" name="Picture 6" descr="clipboard2"/>
          <p:cNvPicPr>
            <a:picLocks noChangeAspect="1" noChangeArrowheads="1"/>
          </p:cNvPicPr>
          <p:nvPr/>
        </p:nvPicPr>
        <p:blipFill>
          <a:blip r:embed="rId1" cstate="print"/>
          <a:srcRect/>
          <a:stretch>
            <a:fillRect/>
          </a:stretch>
        </p:blipFill>
        <p:spPr bwMode="auto">
          <a:xfrm>
            <a:off x="6943725" y="976313"/>
            <a:ext cx="1728788" cy="1908175"/>
          </a:xfrm>
          <a:prstGeom prst="rect">
            <a:avLst/>
          </a:prstGeom>
          <a:noFill/>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9475" name="Rectangle 3"/>
          <p:cNvSpPr>
            <a:spLocks noGrp="1" noChangeArrowheads="1"/>
          </p:cNvSpPr>
          <p:nvPr>
            <p:ph idx="1"/>
          </p:nvPr>
        </p:nvSpPr>
        <p:spPr>
          <a:xfrm>
            <a:off x="395200" y="1451524"/>
            <a:ext cx="6877050" cy="5043487"/>
          </a:xfrm>
        </p:spPr>
        <p:txBody>
          <a:bodyPr>
            <a:normAutofit fontScale="92500" lnSpcReduction="10000"/>
          </a:bodyPr>
          <a:lstStyle/>
          <a:p>
            <a:r>
              <a:rPr lang="en-US" altLang="zh-CN" sz="2800" dirty="0">
                <a:ea typeface="宋体" panose="02010600030101010101" pitchFamily="2" charset="-122"/>
              </a:rPr>
              <a:t>Have all the main and/or sub-flows been handled, including exceptional cases?</a:t>
            </a:r>
            <a:endParaRPr lang="en-US" altLang="zh-CN" sz="2800" dirty="0">
              <a:ea typeface="宋体" panose="02010600030101010101" pitchFamily="2" charset="-122"/>
            </a:endParaRPr>
          </a:p>
          <a:p>
            <a:r>
              <a:rPr lang="en-US" altLang="zh-CN" sz="2800" dirty="0">
                <a:ea typeface="宋体" panose="02010600030101010101" pitchFamily="2" charset="-122"/>
              </a:rPr>
              <a:t>Have all the required objects been found?</a:t>
            </a:r>
            <a:endParaRPr lang="en-US" altLang="zh-CN" sz="2800" dirty="0">
              <a:ea typeface="宋体" panose="02010600030101010101" pitchFamily="2" charset="-122"/>
            </a:endParaRPr>
          </a:p>
          <a:p>
            <a:r>
              <a:rPr lang="en-US" altLang="zh-CN" sz="2800" dirty="0">
                <a:ea typeface="宋体" panose="02010600030101010101" pitchFamily="2" charset="-122"/>
              </a:rPr>
              <a:t>Has all behavior been unambiguously distributed to the participating objects? </a:t>
            </a:r>
            <a:endParaRPr lang="en-US" altLang="zh-CN" sz="2800" dirty="0">
              <a:ea typeface="宋体" panose="02010600030101010101" pitchFamily="2" charset="-122"/>
            </a:endParaRPr>
          </a:p>
          <a:p>
            <a:r>
              <a:rPr lang="en-US" altLang="zh-CN" sz="2800" dirty="0">
                <a:ea typeface="宋体" panose="02010600030101010101" pitchFamily="2" charset="-122"/>
              </a:rPr>
              <a:t>Has behavior been distributed to the right objects?</a:t>
            </a:r>
            <a:endParaRPr lang="en-US" altLang="zh-CN" sz="2800" dirty="0">
              <a:ea typeface="宋体" panose="02010600030101010101" pitchFamily="2" charset="-122"/>
            </a:endParaRPr>
          </a:p>
          <a:p>
            <a:r>
              <a:rPr lang="en-US" altLang="zh-CN" sz="2800" dirty="0">
                <a:ea typeface="宋体" panose="02010600030101010101" pitchFamily="2" charset="-122"/>
              </a:rPr>
              <a:t>Where there are several Interaction diagrams, are their relationships clear and consistent?</a:t>
            </a:r>
            <a:endParaRPr lang="en-US" altLang="zh-CN" sz="2800" dirty="0">
              <a:ea typeface="宋体" panose="02010600030101010101" pitchFamily="2" charset="-122"/>
            </a:endParaRPr>
          </a:p>
        </p:txBody>
      </p:sp>
      <p:sp>
        <p:nvSpPr>
          <p:cNvPr id="489474" name="Rectangle 2"/>
          <p:cNvSpPr>
            <a:spLocks noGrp="1" noChangeArrowheads="1"/>
          </p:cNvSpPr>
          <p:nvPr>
            <p:ph type="title"/>
          </p:nvPr>
        </p:nvSpPr>
        <p:spPr/>
        <p:txBody>
          <a:bodyPr>
            <a:normAutofit fontScale="90000"/>
          </a:bodyPr>
          <a:lstStyle/>
          <a:p>
            <a:r>
              <a:rPr lang="en-US" altLang="zh-CN">
                <a:ea typeface="宋体" panose="02010600030101010101" pitchFamily="2" charset="-122"/>
              </a:rPr>
              <a:t>Checkpoints: Use-Case Realizations</a:t>
            </a:r>
            <a:endParaRPr lang="en-US" altLang="zh-CN">
              <a:ea typeface="宋体" panose="02010600030101010101" pitchFamily="2" charset="-122"/>
            </a:endParaRPr>
          </a:p>
        </p:txBody>
      </p:sp>
      <p:pic>
        <p:nvPicPr>
          <p:cNvPr id="489477" name="Picture 5" descr="clipboard2"/>
          <p:cNvPicPr>
            <a:picLocks noChangeAspect="1" noChangeArrowheads="1"/>
          </p:cNvPicPr>
          <p:nvPr/>
        </p:nvPicPr>
        <p:blipFill>
          <a:blip r:embed="rId1" cstate="print"/>
          <a:srcRect/>
          <a:stretch>
            <a:fillRect/>
          </a:stretch>
        </p:blipFill>
        <p:spPr bwMode="auto">
          <a:xfrm>
            <a:off x="6943725" y="976313"/>
            <a:ext cx="1728788" cy="1908175"/>
          </a:xfrm>
          <a:prstGeom prst="rect">
            <a:avLst/>
          </a:prstGeom>
          <a:no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0576" name="Rectangle 368"/>
          <p:cNvSpPr>
            <a:spLocks noChangeArrowheads="1"/>
          </p:cNvSpPr>
          <p:nvPr/>
        </p:nvSpPr>
        <p:spPr bwMode="auto">
          <a:xfrm>
            <a:off x="3756025" y="4484613"/>
            <a:ext cx="2124075" cy="1354137"/>
          </a:xfrm>
          <a:prstGeom prst="rect">
            <a:avLst/>
          </a:prstGeom>
          <a:solidFill>
            <a:srgbClr val="00CCFF"/>
          </a:solidFill>
          <a:ln w="28575">
            <a:noFill/>
            <a:miter lim="800000"/>
            <a:headEnd type="none" w="sm" len="sm"/>
          </a:ln>
          <a:effectLst/>
        </p:spPr>
        <p:txBody>
          <a:bodyPr wrap="none" lIns="107950" tIns="53975" rIns="107950" bIns="53975" anchor="ctr"/>
          <a:lstStyle/>
          <a:p>
            <a:endParaRPr lang="en-US"/>
          </a:p>
        </p:txBody>
      </p:sp>
      <p:sp>
        <p:nvSpPr>
          <p:cNvPr id="350211" name="Oval 3"/>
          <p:cNvSpPr>
            <a:spLocks noChangeArrowheads="1"/>
          </p:cNvSpPr>
          <p:nvPr/>
        </p:nvSpPr>
        <p:spPr bwMode="auto">
          <a:xfrm>
            <a:off x="422275" y="1622350"/>
            <a:ext cx="990600" cy="457200"/>
          </a:xfrm>
          <a:prstGeom prst="ellipse">
            <a:avLst/>
          </a:prstGeom>
          <a:noFill/>
          <a:ln w="28575">
            <a:solidFill>
              <a:srgbClr val="00CCFF"/>
            </a:solidFill>
            <a:round/>
            <a:headEnd type="none" w="sm" len="sm"/>
            <a:tailEnd type="none" w="lg" len="lg"/>
          </a:ln>
          <a:effectLst/>
        </p:spPr>
        <p:txBody>
          <a:bodyPr wrap="none" anchor="ctr"/>
          <a:lstStyle/>
          <a:p>
            <a:endParaRPr lang="en-US"/>
          </a:p>
        </p:txBody>
      </p:sp>
      <p:sp>
        <p:nvSpPr>
          <p:cNvPr id="350212" name="Rectangle 4"/>
          <p:cNvSpPr>
            <a:spLocks noChangeArrowheads="1"/>
          </p:cNvSpPr>
          <p:nvPr/>
        </p:nvSpPr>
        <p:spPr bwMode="auto">
          <a:xfrm>
            <a:off x="933450" y="2079550"/>
            <a:ext cx="685800" cy="1143000"/>
          </a:xfrm>
          <a:prstGeom prst="rect">
            <a:avLst/>
          </a:prstGeom>
          <a:noFill/>
          <a:ln w="28575">
            <a:solidFill>
              <a:srgbClr val="00CCFF"/>
            </a:solidFill>
            <a:miter lim="800000"/>
            <a:headEnd type="none" w="sm" len="sm"/>
            <a:tailEnd type="none" w="lg" len="lg"/>
          </a:ln>
          <a:effectLst/>
        </p:spPr>
        <p:txBody>
          <a:bodyPr wrap="none" anchor="ctr"/>
          <a:lstStyle/>
          <a:p>
            <a:endParaRPr lang="en-US"/>
          </a:p>
        </p:txBody>
      </p:sp>
      <p:sp>
        <p:nvSpPr>
          <p:cNvPr id="350213" name="Line 5"/>
          <p:cNvSpPr>
            <a:spLocks noChangeShapeType="1"/>
          </p:cNvSpPr>
          <p:nvPr/>
        </p:nvSpPr>
        <p:spPr bwMode="auto">
          <a:xfrm>
            <a:off x="1390650" y="2079550"/>
            <a:ext cx="228600" cy="228600"/>
          </a:xfrm>
          <a:prstGeom prst="line">
            <a:avLst/>
          </a:prstGeom>
          <a:noFill/>
          <a:ln w="28575">
            <a:solidFill>
              <a:srgbClr val="00CCFF"/>
            </a:solidFill>
            <a:round/>
            <a:headEnd type="none" w="sm" len="sm"/>
            <a:tailEnd type="none" w="lg" len="lg"/>
          </a:ln>
          <a:effectLst/>
        </p:spPr>
        <p:txBody>
          <a:bodyPr wrap="none" anchor="ctr"/>
          <a:lstStyle/>
          <a:p>
            <a:endParaRPr lang="en-US"/>
          </a:p>
        </p:txBody>
      </p:sp>
      <p:sp>
        <p:nvSpPr>
          <p:cNvPr id="350214" name="Line 6"/>
          <p:cNvSpPr>
            <a:spLocks noChangeShapeType="1"/>
          </p:cNvSpPr>
          <p:nvPr/>
        </p:nvSpPr>
        <p:spPr bwMode="auto">
          <a:xfrm>
            <a:off x="1390650" y="2079550"/>
            <a:ext cx="0" cy="228600"/>
          </a:xfrm>
          <a:prstGeom prst="line">
            <a:avLst/>
          </a:prstGeom>
          <a:noFill/>
          <a:ln w="28575">
            <a:solidFill>
              <a:srgbClr val="00CCFF"/>
            </a:solidFill>
            <a:round/>
            <a:headEnd type="none" w="sm" len="sm"/>
            <a:tailEnd type="none" w="lg" len="lg"/>
          </a:ln>
          <a:effectLst/>
        </p:spPr>
        <p:txBody>
          <a:bodyPr wrap="none" anchor="ctr"/>
          <a:lstStyle/>
          <a:p>
            <a:endParaRPr lang="en-US"/>
          </a:p>
        </p:txBody>
      </p:sp>
      <p:sp>
        <p:nvSpPr>
          <p:cNvPr id="350215" name="Line 7"/>
          <p:cNvSpPr>
            <a:spLocks noChangeShapeType="1"/>
          </p:cNvSpPr>
          <p:nvPr/>
        </p:nvSpPr>
        <p:spPr bwMode="auto">
          <a:xfrm flipH="1">
            <a:off x="1390650" y="2308150"/>
            <a:ext cx="228600" cy="0"/>
          </a:xfrm>
          <a:prstGeom prst="line">
            <a:avLst/>
          </a:prstGeom>
          <a:noFill/>
          <a:ln w="28575">
            <a:solidFill>
              <a:srgbClr val="00CCFF"/>
            </a:solidFill>
            <a:round/>
            <a:headEnd type="none" w="sm" len="sm"/>
            <a:tailEnd type="none" w="lg" len="lg"/>
          </a:ln>
          <a:effectLst/>
        </p:spPr>
        <p:txBody>
          <a:bodyPr wrap="none" anchor="ctr"/>
          <a:lstStyle/>
          <a:p>
            <a:endParaRPr lang="en-US"/>
          </a:p>
        </p:txBody>
      </p:sp>
      <p:sp>
        <p:nvSpPr>
          <p:cNvPr id="350216" name="Line 8"/>
          <p:cNvSpPr>
            <a:spLocks noChangeShapeType="1"/>
          </p:cNvSpPr>
          <p:nvPr/>
        </p:nvSpPr>
        <p:spPr bwMode="auto">
          <a:xfrm>
            <a:off x="1009650" y="2460550"/>
            <a:ext cx="533400" cy="0"/>
          </a:xfrm>
          <a:prstGeom prst="line">
            <a:avLst/>
          </a:prstGeom>
          <a:noFill/>
          <a:ln w="28575">
            <a:solidFill>
              <a:srgbClr val="00CCFF"/>
            </a:solidFill>
            <a:round/>
            <a:headEnd type="none" w="sm" len="sm"/>
            <a:tailEnd type="none" w="lg" len="lg"/>
          </a:ln>
          <a:effectLst/>
        </p:spPr>
        <p:txBody>
          <a:bodyPr wrap="none" anchor="ctr"/>
          <a:lstStyle/>
          <a:p>
            <a:endParaRPr lang="en-US"/>
          </a:p>
        </p:txBody>
      </p:sp>
      <p:sp>
        <p:nvSpPr>
          <p:cNvPr id="350217" name="Line 9"/>
          <p:cNvSpPr>
            <a:spLocks noChangeShapeType="1"/>
          </p:cNvSpPr>
          <p:nvPr/>
        </p:nvSpPr>
        <p:spPr bwMode="auto">
          <a:xfrm>
            <a:off x="1009650" y="2536750"/>
            <a:ext cx="533400" cy="0"/>
          </a:xfrm>
          <a:prstGeom prst="line">
            <a:avLst/>
          </a:prstGeom>
          <a:noFill/>
          <a:ln w="28575">
            <a:solidFill>
              <a:srgbClr val="00CCFF"/>
            </a:solidFill>
            <a:round/>
            <a:headEnd type="none" w="sm" len="sm"/>
            <a:tailEnd type="none" w="lg" len="lg"/>
          </a:ln>
          <a:effectLst/>
        </p:spPr>
        <p:txBody>
          <a:bodyPr wrap="none" anchor="ctr"/>
          <a:lstStyle/>
          <a:p>
            <a:endParaRPr lang="en-US"/>
          </a:p>
        </p:txBody>
      </p:sp>
      <p:sp>
        <p:nvSpPr>
          <p:cNvPr id="350218" name="Line 10"/>
          <p:cNvSpPr>
            <a:spLocks noChangeShapeType="1"/>
          </p:cNvSpPr>
          <p:nvPr/>
        </p:nvSpPr>
        <p:spPr bwMode="auto">
          <a:xfrm>
            <a:off x="1009650" y="2612950"/>
            <a:ext cx="533400" cy="0"/>
          </a:xfrm>
          <a:prstGeom prst="line">
            <a:avLst/>
          </a:prstGeom>
          <a:noFill/>
          <a:ln w="28575">
            <a:solidFill>
              <a:srgbClr val="00CCFF"/>
            </a:solidFill>
            <a:round/>
            <a:headEnd type="none" w="sm" len="sm"/>
            <a:tailEnd type="none" w="lg" len="lg"/>
          </a:ln>
          <a:effectLst/>
        </p:spPr>
        <p:txBody>
          <a:bodyPr wrap="none" anchor="ctr"/>
          <a:lstStyle/>
          <a:p>
            <a:endParaRPr lang="en-US"/>
          </a:p>
        </p:txBody>
      </p:sp>
      <p:sp>
        <p:nvSpPr>
          <p:cNvPr id="350219" name="Line 11"/>
          <p:cNvSpPr>
            <a:spLocks noChangeShapeType="1"/>
          </p:cNvSpPr>
          <p:nvPr/>
        </p:nvSpPr>
        <p:spPr bwMode="auto">
          <a:xfrm>
            <a:off x="1009650" y="2765350"/>
            <a:ext cx="533400" cy="0"/>
          </a:xfrm>
          <a:prstGeom prst="line">
            <a:avLst/>
          </a:prstGeom>
          <a:noFill/>
          <a:ln w="28575">
            <a:solidFill>
              <a:srgbClr val="00CCFF"/>
            </a:solidFill>
            <a:round/>
            <a:headEnd type="none" w="sm" len="sm"/>
            <a:tailEnd type="none" w="lg" len="lg"/>
          </a:ln>
          <a:effectLst/>
        </p:spPr>
        <p:txBody>
          <a:bodyPr wrap="none" anchor="ctr"/>
          <a:lstStyle/>
          <a:p>
            <a:endParaRPr lang="en-US"/>
          </a:p>
        </p:txBody>
      </p:sp>
      <p:sp>
        <p:nvSpPr>
          <p:cNvPr id="350220" name="Line 12"/>
          <p:cNvSpPr>
            <a:spLocks noChangeShapeType="1"/>
          </p:cNvSpPr>
          <p:nvPr/>
        </p:nvSpPr>
        <p:spPr bwMode="auto">
          <a:xfrm>
            <a:off x="1009650" y="2689150"/>
            <a:ext cx="533400" cy="0"/>
          </a:xfrm>
          <a:prstGeom prst="line">
            <a:avLst/>
          </a:prstGeom>
          <a:noFill/>
          <a:ln w="28575">
            <a:solidFill>
              <a:srgbClr val="00CCFF"/>
            </a:solidFill>
            <a:round/>
            <a:headEnd type="none" w="sm" len="sm"/>
            <a:tailEnd type="none" w="lg" len="lg"/>
          </a:ln>
          <a:effectLst/>
        </p:spPr>
        <p:txBody>
          <a:bodyPr wrap="none" anchor="ctr"/>
          <a:lstStyle/>
          <a:p>
            <a:endParaRPr lang="en-US"/>
          </a:p>
        </p:txBody>
      </p:sp>
      <p:sp>
        <p:nvSpPr>
          <p:cNvPr id="350221" name="Line 13"/>
          <p:cNvSpPr>
            <a:spLocks noChangeShapeType="1"/>
          </p:cNvSpPr>
          <p:nvPr/>
        </p:nvSpPr>
        <p:spPr bwMode="auto">
          <a:xfrm>
            <a:off x="1009650" y="2841550"/>
            <a:ext cx="533400" cy="0"/>
          </a:xfrm>
          <a:prstGeom prst="line">
            <a:avLst/>
          </a:prstGeom>
          <a:noFill/>
          <a:ln w="28575">
            <a:solidFill>
              <a:srgbClr val="00CCFF"/>
            </a:solidFill>
            <a:round/>
            <a:headEnd type="none" w="sm" len="sm"/>
            <a:tailEnd type="none" w="lg" len="lg"/>
          </a:ln>
          <a:effectLst/>
        </p:spPr>
        <p:txBody>
          <a:bodyPr wrap="none" anchor="ctr"/>
          <a:lstStyle/>
          <a:p>
            <a:endParaRPr lang="en-US"/>
          </a:p>
        </p:txBody>
      </p:sp>
      <p:sp>
        <p:nvSpPr>
          <p:cNvPr id="350222" name="Line 14"/>
          <p:cNvSpPr>
            <a:spLocks noChangeShapeType="1"/>
          </p:cNvSpPr>
          <p:nvPr/>
        </p:nvSpPr>
        <p:spPr bwMode="auto">
          <a:xfrm>
            <a:off x="1009650" y="2917750"/>
            <a:ext cx="533400" cy="0"/>
          </a:xfrm>
          <a:prstGeom prst="line">
            <a:avLst/>
          </a:prstGeom>
          <a:noFill/>
          <a:ln w="28575">
            <a:solidFill>
              <a:srgbClr val="00CCFF"/>
            </a:solidFill>
            <a:round/>
            <a:headEnd type="none" w="sm" len="sm"/>
            <a:tailEnd type="none" w="lg" len="lg"/>
          </a:ln>
          <a:effectLst/>
        </p:spPr>
        <p:txBody>
          <a:bodyPr wrap="none" anchor="ctr"/>
          <a:lstStyle/>
          <a:p>
            <a:endParaRPr lang="en-US"/>
          </a:p>
        </p:txBody>
      </p:sp>
      <p:sp>
        <p:nvSpPr>
          <p:cNvPr id="350223" name="Line 15"/>
          <p:cNvSpPr>
            <a:spLocks noChangeShapeType="1"/>
          </p:cNvSpPr>
          <p:nvPr/>
        </p:nvSpPr>
        <p:spPr bwMode="auto">
          <a:xfrm>
            <a:off x="1009650" y="2993950"/>
            <a:ext cx="533400" cy="0"/>
          </a:xfrm>
          <a:prstGeom prst="line">
            <a:avLst/>
          </a:prstGeom>
          <a:noFill/>
          <a:ln w="28575">
            <a:solidFill>
              <a:srgbClr val="00CCFF"/>
            </a:solidFill>
            <a:round/>
            <a:headEnd type="none" w="sm" len="sm"/>
            <a:tailEnd type="none" w="lg" len="lg"/>
          </a:ln>
          <a:effectLst/>
        </p:spPr>
        <p:txBody>
          <a:bodyPr wrap="none" anchor="ctr"/>
          <a:lstStyle/>
          <a:p>
            <a:endParaRPr lang="en-US"/>
          </a:p>
        </p:txBody>
      </p:sp>
      <p:sp>
        <p:nvSpPr>
          <p:cNvPr id="350224" name="Line 16"/>
          <p:cNvSpPr>
            <a:spLocks noChangeShapeType="1"/>
          </p:cNvSpPr>
          <p:nvPr/>
        </p:nvSpPr>
        <p:spPr bwMode="auto">
          <a:xfrm>
            <a:off x="1009650" y="3070150"/>
            <a:ext cx="533400" cy="0"/>
          </a:xfrm>
          <a:prstGeom prst="line">
            <a:avLst/>
          </a:prstGeom>
          <a:noFill/>
          <a:ln w="28575">
            <a:solidFill>
              <a:srgbClr val="00CCFF"/>
            </a:solidFill>
            <a:round/>
            <a:headEnd type="none" w="sm" len="sm"/>
            <a:tailEnd type="none" w="lg" len="lg"/>
          </a:ln>
          <a:effectLst/>
        </p:spPr>
        <p:txBody>
          <a:bodyPr wrap="none" anchor="ctr"/>
          <a:lstStyle/>
          <a:p>
            <a:endParaRPr lang="en-US"/>
          </a:p>
        </p:txBody>
      </p:sp>
      <p:sp>
        <p:nvSpPr>
          <p:cNvPr id="350225" name="Line 17"/>
          <p:cNvSpPr>
            <a:spLocks noChangeShapeType="1"/>
          </p:cNvSpPr>
          <p:nvPr/>
        </p:nvSpPr>
        <p:spPr bwMode="auto">
          <a:xfrm>
            <a:off x="1009650" y="3146350"/>
            <a:ext cx="533400" cy="0"/>
          </a:xfrm>
          <a:prstGeom prst="line">
            <a:avLst/>
          </a:prstGeom>
          <a:noFill/>
          <a:ln w="28575">
            <a:solidFill>
              <a:srgbClr val="00CCFF"/>
            </a:solidFill>
            <a:round/>
            <a:headEnd type="none" w="sm" len="sm"/>
            <a:tailEnd type="none" w="lg" len="lg"/>
          </a:ln>
          <a:effectLst/>
        </p:spPr>
        <p:txBody>
          <a:bodyPr wrap="none" anchor="ctr"/>
          <a:lstStyle/>
          <a:p>
            <a:endParaRPr lang="en-US"/>
          </a:p>
        </p:txBody>
      </p:sp>
      <p:sp>
        <p:nvSpPr>
          <p:cNvPr id="350226" name="Line 18"/>
          <p:cNvSpPr>
            <a:spLocks noChangeShapeType="1"/>
          </p:cNvSpPr>
          <p:nvPr/>
        </p:nvSpPr>
        <p:spPr bwMode="auto">
          <a:xfrm>
            <a:off x="1009650" y="2384350"/>
            <a:ext cx="533400" cy="0"/>
          </a:xfrm>
          <a:prstGeom prst="line">
            <a:avLst/>
          </a:prstGeom>
          <a:noFill/>
          <a:ln w="28575">
            <a:solidFill>
              <a:srgbClr val="00CCFF"/>
            </a:solidFill>
            <a:round/>
            <a:headEnd type="none" w="sm" len="sm"/>
            <a:tailEnd type="none" w="lg" len="lg"/>
          </a:ln>
          <a:effectLst/>
        </p:spPr>
        <p:txBody>
          <a:bodyPr wrap="none" anchor="ctr"/>
          <a:lstStyle/>
          <a:p>
            <a:endParaRPr lang="en-US"/>
          </a:p>
        </p:txBody>
      </p:sp>
      <p:sp>
        <p:nvSpPr>
          <p:cNvPr id="350227" name="Line 19"/>
          <p:cNvSpPr>
            <a:spLocks noChangeShapeType="1"/>
          </p:cNvSpPr>
          <p:nvPr/>
        </p:nvSpPr>
        <p:spPr bwMode="auto">
          <a:xfrm>
            <a:off x="1009650" y="2231950"/>
            <a:ext cx="331788" cy="0"/>
          </a:xfrm>
          <a:prstGeom prst="line">
            <a:avLst/>
          </a:prstGeom>
          <a:noFill/>
          <a:ln w="28575">
            <a:solidFill>
              <a:srgbClr val="00CCFF"/>
            </a:solidFill>
            <a:round/>
            <a:headEnd type="none" w="sm" len="sm"/>
            <a:tailEnd type="none" w="lg" len="lg"/>
          </a:ln>
          <a:effectLst/>
        </p:spPr>
        <p:txBody>
          <a:bodyPr wrap="none" anchor="ctr"/>
          <a:lstStyle/>
          <a:p>
            <a:endParaRPr lang="en-US"/>
          </a:p>
        </p:txBody>
      </p:sp>
      <p:sp>
        <p:nvSpPr>
          <p:cNvPr id="350228" name="Line 20"/>
          <p:cNvSpPr>
            <a:spLocks noChangeShapeType="1"/>
          </p:cNvSpPr>
          <p:nvPr/>
        </p:nvSpPr>
        <p:spPr bwMode="auto">
          <a:xfrm>
            <a:off x="1009650" y="2155750"/>
            <a:ext cx="331788" cy="0"/>
          </a:xfrm>
          <a:prstGeom prst="line">
            <a:avLst/>
          </a:prstGeom>
          <a:noFill/>
          <a:ln w="28575">
            <a:solidFill>
              <a:srgbClr val="00CCFF"/>
            </a:solidFill>
            <a:round/>
            <a:headEnd type="none" w="sm" len="sm"/>
            <a:tailEnd type="none" w="lg" len="lg"/>
          </a:ln>
          <a:effectLst/>
        </p:spPr>
        <p:txBody>
          <a:bodyPr wrap="none" anchor="ctr"/>
          <a:lstStyle/>
          <a:p>
            <a:endParaRPr lang="en-US"/>
          </a:p>
        </p:txBody>
      </p:sp>
      <p:sp>
        <p:nvSpPr>
          <p:cNvPr id="350229" name="Line 21"/>
          <p:cNvSpPr>
            <a:spLocks noChangeShapeType="1"/>
          </p:cNvSpPr>
          <p:nvPr/>
        </p:nvSpPr>
        <p:spPr bwMode="auto">
          <a:xfrm>
            <a:off x="1009650" y="2308150"/>
            <a:ext cx="331788" cy="0"/>
          </a:xfrm>
          <a:prstGeom prst="line">
            <a:avLst/>
          </a:prstGeom>
          <a:noFill/>
          <a:ln w="28575">
            <a:solidFill>
              <a:srgbClr val="00CCFF"/>
            </a:solidFill>
            <a:round/>
            <a:headEnd type="none" w="sm" len="sm"/>
            <a:tailEnd type="none" w="lg" len="lg"/>
          </a:ln>
          <a:effectLst/>
        </p:spPr>
        <p:txBody>
          <a:bodyPr wrap="none" anchor="ctr"/>
          <a:lstStyle/>
          <a:p>
            <a:endParaRPr lang="en-US"/>
          </a:p>
        </p:txBody>
      </p:sp>
      <p:sp>
        <p:nvSpPr>
          <p:cNvPr id="350230" name="AutoShape 22"/>
          <p:cNvSpPr>
            <a:spLocks noChangeArrowheads="1"/>
          </p:cNvSpPr>
          <p:nvPr/>
        </p:nvSpPr>
        <p:spPr bwMode="auto">
          <a:xfrm>
            <a:off x="2603500" y="2346250"/>
            <a:ext cx="2501900" cy="635000"/>
          </a:xfrm>
          <a:prstGeom prst="rightArrow">
            <a:avLst>
              <a:gd name="adj1" fmla="val 35000"/>
              <a:gd name="adj2" fmla="val 71358"/>
            </a:avLst>
          </a:prstGeom>
          <a:solidFill>
            <a:schemeClr val="hlink"/>
          </a:solidFill>
          <a:ln w="28575">
            <a:noFill/>
            <a:miter lim="800000"/>
            <a:headEnd type="none" w="sm" len="sm"/>
            <a:tailEnd type="none" w="sm" len="sm"/>
          </a:ln>
          <a:effectLst/>
        </p:spPr>
        <p:txBody>
          <a:bodyPr wrap="none" anchor="ctr"/>
          <a:lstStyle/>
          <a:p>
            <a:endParaRPr lang="en-US"/>
          </a:p>
        </p:txBody>
      </p:sp>
      <p:sp>
        <p:nvSpPr>
          <p:cNvPr id="350231" name="AutoShape 23"/>
          <p:cNvSpPr/>
          <p:nvPr/>
        </p:nvSpPr>
        <p:spPr bwMode="auto">
          <a:xfrm>
            <a:off x="1793875" y="4387775"/>
            <a:ext cx="1581150" cy="1127125"/>
          </a:xfrm>
          <a:prstGeom prst="callout2">
            <a:avLst>
              <a:gd name="adj1" fmla="val 8153"/>
              <a:gd name="adj2" fmla="val -4819"/>
              <a:gd name="adj3" fmla="val 8153"/>
              <a:gd name="adj4" fmla="val -32731"/>
              <a:gd name="adj5" fmla="val -132162"/>
              <a:gd name="adj6" fmla="val -42569"/>
            </a:avLst>
          </a:prstGeom>
          <a:noFill/>
          <a:ln w="28575">
            <a:solidFill>
              <a:schemeClr val="tx1"/>
            </a:solidFill>
            <a:miter lim="800000"/>
            <a:headEnd type="triangle" w="lg" len="lg"/>
            <a:tailEnd type="none" w="sm" len="sm"/>
          </a:ln>
          <a:effectLst/>
        </p:spPr>
        <p:txBody>
          <a:bodyPr lIns="0" tIns="0" rIns="0" bIns="0">
            <a:spAutoFit/>
          </a:bodyPr>
          <a:lstStyle/>
          <a:p>
            <a:pPr marL="170180" indent="-170180">
              <a:buFontTx/>
              <a:buChar char="•"/>
            </a:pPr>
            <a:r>
              <a:rPr lang="en-US" altLang="zh-CN" sz="1800">
                <a:ea typeface="宋体" panose="02010600030101010101" pitchFamily="2" charset="-122"/>
              </a:rPr>
              <a:t>The system displays a list of course offerings.</a:t>
            </a:r>
            <a:endParaRPr lang="en-US" altLang="zh-CN" sz="1800">
              <a:ea typeface="宋体" panose="02010600030101010101" pitchFamily="2" charset="-122"/>
            </a:endParaRPr>
          </a:p>
        </p:txBody>
      </p:sp>
      <p:sp>
        <p:nvSpPr>
          <p:cNvPr id="350232" name="Rectangle 24"/>
          <p:cNvSpPr>
            <a:spLocks noChangeArrowheads="1"/>
          </p:cNvSpPr>
          <p:nvPr/>
        </p:nvSpPr>
        <p:spPr bwMode="auto">
          <a:xfrm>
            <a:off x="1031875" y="2612950"/>
            <a:ext cx="457200" cy="76200"/>
          </a:xfrm>
          <a:prstGeom prst="rect">
            <a:avLst/>
          </a:prstGeom>
          <a:solidFill>
            <a:schemeClr val="accent1"/>
          </a:solidFill>
          <a:ln w="28575">
            <a:solidFill>
              <a:schemeClr val="tx1"/>
            </a:solidFill>
            <a:miter lim="800000"/>
            <a:headEnd type="none" w="sm" len="sm"/>
            <a:tailEnd type="none" w="lg" len="lg"/>
          </a:ln>
          <a:effectLst/>
        </p:spPr>
        <p:txBody>
          <a:bodyPr wrap="none" lIns="0" tIns="0" rIns="0" bIns="0" anchor="ctr"/>
          <a:lstStyle/>
          <a:p>
            <a:endParaRPr lang="en-US"/>
          </a:p>
        </p:txBody>
      </p:sp>
      <p:grpSp>
        <p:nvGrpSpPr>
          <p:cNvPr id="350233" name="Group 25"/>
          <p:cNvGrpSpPr/>
          <p:nvPr/>
        </p:nvGrpSpPr>
        <p:grpSpPr bwMode="auto">
          <a:xfrm>
            <a:off x="5410200" y="1622350"/>
            <a:ext cx="1196975" cy="1600200"/>
            <a:chOff x="365" y="2533"/>
            <a:chExt cx="754" cy="1008"/>
          </a:xfrm>
        </p:grpSpPr>
        <p:sp>
          <p:nvSpPr>
            <p:cNvPr id="350234" name="Oval 26"/>
            <p:cNvSpPr>
              <a:spLocks noChangeArrowheads="1"/>
            </p:cNvSpPr>
            <p:nvPr/>
          </p:nvSpPr>
          <p:spPr bwMode="auto">
            <a:xfrm>
              <a:off x="365" y="2533"/>
              <a:ext cx="624" cy="288"/>
            </a:xfrm>
            <a:prstGeom prst="ellipse">
              <a:avLst/>
            </a:prstGeom>
            <a:noFill/>
            <a:ln w="28575">
              <a:solidFill>
                <a:srgbClr val="00CCFF"/>
              </a:solidFill>
              <a:round/>
              <a:headEnd type="none" w="sm" len="sm"/>
              <a:tailEnd type="none" w="lg" len="lg"/>
            </a:ln>
            <a:effectLst/>
          </p:spPr>
          <p:txBody>
            <a:bodyPr wrap="none" anchor="ctr"/>
            <a:lstStyle/>
            <a:p>
              <a:endParaRPr lang="en-US"/>
            </a:p>
          </p:txBody>
        </p:sp>
        <p:sp>
          <p:nvSpPr>
            <p:cNvPr id="350235" name="Rectangle 27"/>
            <p:cNvSpPr>
              <a:spLocks noChangeArrowheads="1"/>
            </p:cNvSpPr>
            <p:nvPr/>
          </p:nvSpPr>
          <p:spPr bwMode="auto">
            <a:xfrm>
              <a:off x="687" y="2821"/>
              <a:ext cx="432" cy="720"/>
            </a:xfrm>
            <a:prstGeom prst="rect">
              <a:avLst/>
            </a:prstGeom>
            <a:noFill/>
            <a:ln w="28575">
              <a:solidFill>
                <a:srgbClr val="00CCFF"/>
              </a:solidFill>
              <a:miter lim="800000"/>
              <a:headEnd type="none" w="sm" len="sm"/>
              <a:tailEnd type="none" w="lg" len="lg"/>
            </a:ln>
            <a:effectLst/>
          </p:spPr>
          <p:txBody>
            <a:bodyPr wrap="none" anchor="ctr"/>
            <a:lstStyle/>
            <a:p>
              <a:endParaRPr lang="en-US"/>
            </a:p>
          </p:txBody>
        </p:sp>
        <p:sp>
          <p:nvSpPr>
            <p:cNvPr id="350236" name="Line 28"/>
            <p:cNvSpPr>
              <a:spLocks noChangeShapeType="1"/>
            </p:cNvSpPr>
            <p:nvPr/>
          </p:nvSpPr>
          <p:spPr bwMode="auto">
            <a:xfrm>
              <a:off x="975" y="2821"/>
              <a:ext cx="144" cy="144"/>
            </a:xfrm>
            <a:prstGeom prst="line">
              <a:avLst/>
            </a:prstGeom>
            <a:noFill/>
            <a:ln w="28575">
              <a:solidFill>
                <a:srgbClr val="00CCFF"/>
              </a:solidFill>
              <a:round/>
              <a:headEnd type="none" w="sm" len="sm"/>
              <a:tailEnd type="none" w="lg" len="lg"/>
            </a:ln>
            <a:effectLst/>
          </p:spPr>
          <p:txBody>
            <a:bodyPr wrap="none" anchor="ctr"/>
            <a:lstStyle/>
            <a:p>
              <a:endParaRPr lang="en-US"/>
            </a:p>
          </p:txBody>
        </p:sp>
        <p:sp>
          <p:nvSpPr>
            <p:cNvPr id="350237" name="Line 29"/>
            <p:cNvSpPr>
              <a:spLocks noChangeShapeType="1"/>
            </p:cNvSpPr>
            <p:nvPr/>
          </p:nvSpPr>
          <p:spPr bwMode="auto">
            <a:xfrm>
              <a:off x="975" y="2821"/>
              <a:ext cx="0" cy="144"/>
            </a:xfrm>
            <a:prstGeom prst="line">
              <a:avLst/>
            </a:prstGeom>
            <a:noFill/>
            <a:ln w="28575">
              <a:solidFill>
                <a:srgbClr val="00CCFF"/>
              </a:solidFill>
              <a:round/>
              <a:headEnd type="none" w="sm" len="sm"/>
              <a:tailEnd type="none" w="lg" len="lg"/>
            </a:ln>
            <a:effectLst/>
          </p:spPr>
          <p:txBody>
            <a:bodyPr wrap="none" anchor="ctr"/>
            <a:lstStyle/>
            <a:p>
              <a:endParaRPr lang="en-US"/>
            </a:p>
          </p:txBody>
        </p:sp>
        <p:sp>
          <p:nvSpPr>
            <p:cNvPr id="350238" name="Line 30"/>
            <p:cNvSpPr>
              <a:spLocks noChangeShapeType="1"/>
            </p:cNvSpPr>
            <p:nvPr/>
          </p:nvSpPr>
          <p:spPr bwMode="auto">
            <a:xfrm flipH="1">
              <a:off x="975" y="2965"/>
              <a:ext cx="144" cy="0"/>
            </a:xfrm>
            <a:prstGeom prst="line">
              <a:avLst/>
            </a:prstGeom>
            <a:noFill/>
            <a:ln w="28575">
              <a:solidFill>
                <a:srgbClr val="00CCFF"/>
              </a:solidFill>
              <a:round/>
              <a:headEnd type="none" w="sm" len="sm"/>
              <a:tailEnd type="none" w="lg" len="lg"/>
            </a:ln>
            <a:effectLst/>
          </p:spPr>
          <p:txBody>
            <a:bodyPr wrap="none" anchor="ctr"/>
            <a:lstStyle/>
            <a:p>
              <a:endParaRPr lang="en-US"/>
            </a:p>
          </p:txBody>
        </p:sp>
        <p:sp>
          <p:nvSpPr>
            <p:cNvPr id="350239" name="Line 31"/>
            <p:cNvSpPr>
              <a:spLocks noChangeShapeType="1"/>
            </p:cNvSpPr>
            <p:nvPr/>
          </p:nvSpPr>
          <p:spPr bwMode="auto">
            <a:xfrm>
              <a:off x="735" y="3061"/>
              <a:ext cx="336" cy="0"/>
            </a:xfrm>
            <a:prstGeom prst="line">
              <a:avLst/>
            </a:prstGeom>
            <a:noFill/>
            <a:ln w="28575">
              <a:solidFill>
                <a:srgbClr val="00CCFF"/>
              </a:solidFill>
              <a:round/>
              <a:headEnd type="none" w="sm" len="sm"/>
              <a:tailEnd type="none" w="lg" len="lg"/>
            </a:ln>
            <a:effectLst/>
          </p:spPr>
          <p:txBody>
            <a:bodyPr wrap="none" anchor="ctr"/>
            <a:lstStyle/>
            <a:p>
              <a:endParaRPr lang="en-US"/>
            </a:p>
          </p:txBody>
        </p:sp>
        <p:sp>
          <p:nvSpPr>
            <p:cNvPr id="350240" name="Line 32"/>
            <p:cNvSpPr>
              <a:spLocks noChangeShapeType="1"/>
            </p:cNvSpPr>
            <p:nvPr/>
          </p:nvSpPr>
          <p:spPr bwMode="auto">
            <a:xfrm>
              <a:off x="735" y="3109"/>
              <a:ext cx="336" cy="0"/>
            </a:xfrm>
            <a:prstGeom prst="line">
              <a:avLst/>
            </a:prstGeom>
            <a:noFill/>
            <a:ln w="28575">
              <a:solidFill>
                <a:srgbClr val="00CCFF"/>
              </a:solidFill>
              <a:round/>
              <a:headEnd type="none" w="sm" len="sm"/>
              <a:tailEnd type="none" w="lg" len="lg"/>
            </a:ln>
            <a:effectLst/>
          </p:spPr>
          <p:txBody>
            <a:bodyPr wrap="none" anchor="ctr"/>
            <a:lstStyle/>
            <a:p>
              <a:endParaRPr lang="en-US"/>
            </a:p>
          </p:txBody>
        </p:sp>
        <p:sp>
          <p:nvSpPr>
            <p:cNvPr id="350241" name="Line 33"/>
            <p:cNvSpPr>
              <a:spLocks noChangeShapeType="1"/>
            </p:cNvSpPr>
            <p:nvPr/>
          </p:nvSpPr>
          <p:spPr bwMode="auto">
            <a:xfrm>
              <a:off x="735" y="3157"/>
              <a:ext cx="336" cy="0"/>
            </a:xfrm>
            <a:prstGeom prst="line">
              <a:avLst/>
            </a:prstGeom>
            <a:noFill/>
            <a:ln w="28575">
              <a:solidFill>
                <a:srgbClr val="00CCFF"/>
              </a:solidFill>
              <a:round/>
              <a:headEnd type="none" w="sm" len="sm"/>
              <a:tailEnd type="none" w="lg" len="lg"/>
            </a:ln>
            <a:effectLst/>
          </p:spPr>
          <p:txBody>
            <a:bodyPr wrap="none" anchor="ctr"/>
            <a:lstStyle/>
            <a:p>
              <a:endParaRPr lang="en-US"/>
            </a:p>
          </p:txBody>
        </p:sp>
        <p:sp>
          <p:nvSpPr>
            <p:cNvPr id="350242" name="Line 34"/>
            <p:cNvSpPr>
              <a:spLocks noChangeShapeType="1"/>
            </p:cNvSpPr>
            <p:nvPr/>
          </p:nvSpPr>
          <p:spPr bwMode="auto">
            <a:xfrm>
              <a:off x="735" y="3253"/>
              <a:ext cx="336" cy="0"/>
            </a:xfrm>
            <a:prstGeom prst="line">
              <a:avLst/>
            </a:prstGeom>
            <a:noFill/>
            <a:ln w="28575">
              <a:solidFill>
                <a:srgbClr val="00CCFF"/>
              </a:solidFill>
              <a:round/>
              <a:headEnd type="none" w="sm" len="sm"/>
              <a:tailEnd type="none" w="lg" len="lg"/>
            </a:ln>
            <a:effectLst/>
          </p:spPr>
          <p:txBody>
            <a:bodyPr wrap="none" anchor="ctr"/>
            <a:lstStyle/>
            <a:p>
              <a:endParaRPr lang="en-US"/>
            </a:p>
          </p:txBody>
        </p:sp>
        <p:sp>
          <p:nvSpPr>
            <p:cNvPr id="350243" name="Line 35"/>
            <p:cNvSpPr>
              <a:spLocks noChangeShapeType="1"/>
            </p:cNvSpPr>
            <p:nvPr/>
          </p:nvSpPr>
          <p:spPr bwMode="auto">
            <a:xfrm>
              <a:off x="735" y="3205"/>
              <a:ext cx="336" cy="0"/>
            </a:xfrm>
            <a:prstGeom prst="line">
              <a:avLst/>
            </a:prstGeom>
            <a:noFill/>
            <a:ln w="28575">
              <a:solidFill>
                <a:srgbClr val="00CCFF"/>
              </a:solidFill>
              <a:round/>
              <a:headEnd type="none" w="sm" len="sm"/>
              <a:tailEnd type="none" w="lg" len="lg"/>
            </a:ln>
            <a:effectLst/>
          </p:spPr>
          <p:txBody>
            <a:bodyPr wrap="none" anchor="ctr"/>
            <a:lstStyle/>
            <a:p>
              <a:endParaRPr lang="en-US"/>
            </a:p>
          </p:txBody>
        </p:sp>
        <p:sp>
          <p:nvSpPr>
            <p:cNvPr id="350244" name="Line 36"/>
            <p:cNvSpPr>
              <a:spLocks noChangeShapeType="1"/>
            </p:cNvSpPr>
            <p:nvPr/>
          </p:nvSpPr>
          <p:spPr bwMode="auto">
            <a:xfrm>
              <a:off x="735" y="3301"/>
              <a:ext cx="336" cy="0"/>
            </a:xfrm>
            <a:prstGeom prst="line">
              <a:avLst/>
            </a:prstGeom>
            <a:noFill/>
            <a:ln w="28575">
              <a:solidFill>
                <a:srgbClr val="00CCFF"/>
              </a:solidFill>
              <a:round/>
              <a:headEnd type="none" w="sm" len="sm"/>
              <a:tailEnd type="none" w="lg" len="lg"/>
            </a:ln>
            <a:effectLst/>
          </p:spPr>
          <p:txBody>
            <a:bodyPr wrap="none" anchor="ctr"/>
            <a:lstStyle/>
            <a:p>
              <a:endParaRPr lang="en-US"/>
            </a:p>
          </p:txBody>
        </p:sp>
        <p:sp>
          <p:nvSpPr>
            <p:cNvPr id="350245" name="Line 37"/>
            <p:cNvSpPr>
              <a:spLocks noChangeShapeType="1"/>
            </p:cNvSpPr>
            <p:nvPr/>
          </p:nvSpPr>
          <p:spPr bwMode="auto">
            <a:xfrm>
              <a:off x="735" y="3349"/>
              <a:ext cx="336" cy="0"/>
            </a:xfrm>
            <a:prstGeom prst="line">
              <a:avLst/>
            </a:prstGeom>
            <a:noFill/>
            <a:ln w="28575">
              <a:solidFill>
                <a:srgbClr val="00CCFF"/>
              </a:solidFill>
              <a:round/>
              <a:headEnd type="none" w="sm" len="sm"/>
              <a:tailEnd type="none" w="lg" len="lg"/>
            </a:ln>
            <a:effectLst/>
          </p:spPr>
          <p:txBody>
            <a:bodyPr wrap="none" anchor="ctr"/>
            <a:lstStyle/>
            <a:p>
              <a:endParaRPr lang="en-US"/>
            </a:p>
          </p:txBody>
        </p:sp>
        <p:sp>
          <p:nvSpPr>
            <p:cNvPr id="350246" name="Line 38"/>
            <p:cNvSpPr>
              <a:spLocks noChangeShapeType="1"/>
            </p:cNvSpPr>
            <p:nvPr/>
          </p:nvSpPr>
          <p:spPr bwMode="auto">
            <a:xfrm>
              <a:off x="735" y="3397"/>
              <a:ext cx="336" cy="0"/>
            </a:xfrm>
            <a:prstGeom prst="line">
              <a:avLst/>
            </a:prstGeom>
            <a:noFill/>
            <a:ln w="28575">
              <a:solidFill>
                <a:srgbClr val="00CCFF"/>
              </a:solidFill>
              <a:round/>
              <a:headEnd type="none" w="sm" len="sm"/>
              <a:tailEnd type="none" w="lg" len="lg"/>
            </a:ln>
            <a:effectLst/>
          </p:spPr>
          <p:txBody>
            <a:bodyPr wrap="none" anchor="ctr"/>
            <a:lstStyle/>
            <a:p>
              <a:endParaRPr lang="en-US"/>
            </a:p>
          </p:txBody>
        </p:sp>
        <p:sp>
          <p:nvSpPr>
            <p:cNvPr id="350247" name="Line 39"/>
            <p:cNvSpPr>
              <a:spLocks noChangeShapeType="1"/>
            </p:cNvSpPr>
            <p:nvPr/>
          </p:nvSpPr>
          <p:spPr bwMode="auto">
            <a:xfrm>
              <a:off x="735" y="3445"/>
              <a:ext cx="336" cy="0"/>
            </a:xfrm>
            <a:prstGeom prst="line">
              <a:avLst/>
            </a:prstGeom>
            <a:noFill/>
            <a:ln w="28575">
              <a:solidFill>
                <a:srgbClr val="00CCFF"/>
              </a:solidFill>
              <a:round/>
              <a:headEnd type="none" w="sm" len="sm"/>
              <a:tailEnd type="none" w="lg" len="lg"/>
            </a:ln>
            <a:effectLst/>
          </p:spPr>
          <p:txBody>
            <a:bodyPr wrap="none" anchor="ctr"/>
            <a:lstStyle/>
            <a:p>
              <a:endParaRPr lang="en-US"/>
            </a:p>
          </p:txBody>
        </p:sp>
        <p:sp>
          <p:nvSpPr>
            <p:cNvPr id="350248" name="Line 40"/>
            <p:cNvSpPr>
              <a:spLocks noChangeShapeType="1"/>
            </p:cNvSpPr>
            <p:nvPr/>
          </p:nvSpPr>
          <p:spPr bwMode="auto">
            <a:xfrm>
              <a:off x="735" y="3493"/>
              <a:ext cx="336" cy="0"/>
            </a:xfrm>
            <a:prstGeom prst="line">
              <a:avLst/>
            </a:prstGeom>
            <a:noFill/>
            <a:ln w="28575">
              <a:solidFill>
                <a:srgbClr val="00CCFF"/>
              </a:solidFill>
              <a:round/>
              <a:headEnd type="none" w="sm" len="sm"/>
              <a:tailEnd type="none" w="lg" len="lg"/>
            </a:ln>
            <a:effectLst/>
          </p:spPr>
          <p:txBody>
            <a:bodyPr wrap="none" anchor="ctr"/>
            <a:lstStyle/>
            <a:p>
              <a:endParaRPr lang="en-US"/>
            </a:p>
          </p:txBody>
        </p:sp>
        <p:sp>
          <p:nvSpPr>
            <p:cNvPr id="350249" name="Line 41"/>
            <p:cNvSpPr>
              <a:spLocks noChangeShapeType="1"/>
            </p:cNvSpPr>
            <p:nvPr/>
          </p:nvSpPr>
          <p:spPr bwMode="auto">
            <a:xfrm>
              <a:off x="735" y="3013"/>
              <a:ext cx="336" cy="0"/>
            </a:xfrm>
            <a:prstGeom prst="line">
              <a:avLst/>
            </a:prstGeom>
            <a:noFill/>
            <a:ln w="28575">
              <a:solidFill>
                <a:srgbClr val="00CCFF"/>
              </a:solidFill>
              <a:round/>
              <a:headEnd type="none" w="sm" len="sm"/>
              <a:tailEnd type="none" w="lg" len="lg"/>
            </a:ln>
            <a:effectLst/>
          </p:spPr>
          <p:txBody>
            <a:bodyPr wrap="none" anchor="ctr"/>
            <a:lstStyle/>
            <a:p>
              <a:endParaRPr lang="en-US"/>
            </a:p>
          </p:txBody>
        </p:sp>
        <p:sp>
          <p:nvSpPr>
            <p:cNvPr id="350250" name="Line 42"/>
            <p:cNvSpPr>
              <a:spLocks noChangeShapeType="1"/>
            </p:cNvSpPr>
            <p:nvPr/>
          </p:nvSpPr>
          <p:spPr bwMode="auto">
            <a:xfrm>
              <a:off x="735" y="2917"/>
              <a:ext cx="209" cy="0"/>
            </a:xfrm>
            <a:prstGeom prst="line">
              <a:avLst/>
            </a:prstGeom>
            <a:noFill/>
            <a:ln w="28575">
              <a:solidFill>
                <a:srgbClr val="00CCFF"/>
              </a:solidFill>
              <a:round/>
              <a:headEnd type="none" w="sm" len="sm"/>
              <a:tailEnd type="none" w="lg" len="lg"/>
            </a:ln>
            <a:effectLst/>
          </p:spPr>
          <p:txBody>
            <a:bodyPr wrap="none" anchor="ctr"/>
            <a:lstStyle/>
            <a:p>
              <a:endParaRPr lang="en-US"/>
            </a:p>
          </p:txBody>
        </p:sp>
        <p:sp>
          <p:nvSpPr>
            <p:cNvPr id="350251" name="Line 43"/>
            <p:cNvSpPr>
              <a:spLocks noChangeShapeType="1"/>
            </p:cNvSpPr>
            <p:nvPr/>
          </p:nvSpPr>
          <p:spPr bwMode="auto">
            <a:xfrm>
              <a:off x="735" y="2869"/>
              <a:ext cx="209" cy="0"/>
            </a:xfrm>
            <a:prstGeom prst="line">
              <a:avLst/>
            </a:prstGeom>
            <a:noFill/>
            <a:ln w="28575">
              <a:solidFill>
                <a:srgbClr val="00CCFF"/>
              </a:solidFill>
              <a:round/>
              <a:headEnd type="none" w="sm" len="sm"/>
              <a:tailEnd type="none" w="lg" len="lg"/>
            </a:ln>
            <a:effectLst/>
          </p:spPr>
          <p:txBody>
            <a:bodyPr wrap="none" anchor="ctr"/>
            <a:lstStyle/>
            <a:p>
              <a:endParaRPr lang="en-US"/>
            </a:p>
          </p:txBody>
        </p:sp>
        <p:sp>
          <p:nvSpPr>
            <p:cNvPr id="350252" name="Line 44"/>
            <p:cNvSpPr>
              <a:spLocks noChangeShapeType="1"/>
            </p:cNvSpPr>
            <p:nvPr/>
          </p:nvSpPr>
          <p:spPr bwMode="auto">
            <a:xfrm>
              <a:off x="735" y="2965"/>
              <a:ext cx="209" cy="0"/>
            </a:xfrm>
            <a:prstGeom prst="line">
              <a:avLst/>
            </a:prstGeom>
            <a:noFill/>
            <a:ln w="28575">
              <a:solidFill>
                <a:srgbClr val="00CCFF"/>
              </a:solidFill>
              <a:round/>
              <a:headEnd type="none" w="sm" len="sm"/>
              <a:tailEnd type="none" w="lg" len="lg"/>
            </a:ln>
            <a:effectLst/>
          </p:spPr>
          <p:txBody>
            <a:bodyPr wrap="none" anchor="ctr"/>
            <a:lstStyle/>
            <a:p>
              <a:endParaRPr lang="en-US"/>
            </a:p>
          </p:txBody>
        </p:sp>
      </p:grpSp>
      <p:sp>
        <p:nvSpPr>
          <p:cNvPr id="350253" name="AutoShape 45"/>
          <p:cNvSpPr/>
          <p:nvPr/>
        </p:nvSpPr>
        <p:spPr bwMode="auto">
          <a:xfrm>
            <a:off x="6781800" y="4387775"/>
            <a:ext cx="2184400" cy="1951038"/>
          </a:xfrm>
          <a:prstGeom prst="callout2">
            <a:avLst>
              <a:gd name="adj1" fmla="val 5856"/>
              <a:gd name="adj2" fmla="val -3486"/>
              <a:gd name="adj3" fmla="val 5856"/>
              <a:gd name="adj4" fmla="val -23255"/>
              <a:gd name="adj5" fmla="val -78602"/>
              <a:gd name="adj6" fmla="val -30162"/>
            </a:avLst>
          </a:prstGeom>
          <a:noFill/>
          <a:ln w="28575">
            <a:solidFill>
              <a:schemeClr val="tx1"/>
            </a:solidFill>
            <a:miter lim="800000"/>
            <a:headEnd type="triangle" w="lg" len="lg"/>
            <a:tailEnd type="none" w="sm" len="sm"/>
          </a:ln>
          <a:effectLst/>
        </p:spPr>
        <p:txBody>
          <a:bodyPr lIns="0" tIns="0" rIns="0" bIns="0">
            <a:spAutoFit/>
          </a:bodyPr>
          <a:lstStyle/>
          <a:p>
            <a:pPr marL="170180" indent="-170180">
              <a:buFontTx/>
              <a:buChar char="•"/>
            </a:pPr>
            <a:r>
              <a:rPr lang="en-US" altLang="zh-CN" sz="1800">
                <a:ea typeface="宋体" panose="02010600030101010101" pitchFamily="2" charset="-122"/>
              </a:rPr>
              <a:t>The system retrieves and displays a list of current course offerings from the course catalog legacy database.</a:t>
            </a:r>
            <a:endParaRPr lang="en-US" altLang="zh-CN" sz="1800">
              <a:ea typeface="宋体" panose="02010600030101010101" pitchFamily="2" charset="-122"/>
            </a:endParaRPr>
          </a:p>
        </p:txBody>
      </p:sp>
      <p:sp>
        <p:nvSpPr>
          <p:cNvPr id="350254" name="Rectangle 46"/>
          <p:cNvSpPr>
            <a:spLocks noChangeArrowheads="1"/>
          </p:cNvSpPr>
          <p:nvPr/>
        </p:nvSpPr>
        <p:spPr bwMode="auto">
          <a:xfrm>
            <a:off x="6019800" y="2689150"/>
            <a:ext cx="457200" cy="76200"/>
          </a:xfrm>
          <a:prstGeom prst="rect">
            <a:avLst/>
          </a:prstGeom>
          <a:solidFill>
            <a:schemeClr val="accent1"/>
          </a:solidFill>
          <a:ln w="28575">
            <a:solidFill>
              <a:schemeClr val="tx1"/>
            </a:solidFill>
            <a:miter lim="800000"/>
            <a:headEnd type="none" w="sm" len="sm"/>
            <a:tailEnd type="none" w="lg" len="lg"/>
          </a:ln>
          <a:effectLst/>
        </p:spPr>
        <p:txBody>
          <a:bodyPr wrap="none" lIns="0" tIns="0" rIns="0" bIns="0" anchor="ctr"/>
          <a:lstStyle/>
          <a:p>
            <a:endParaRPr lang="en-US"/>
          </a:p>
        </p:txBody>
      </p:sp>
      <p:sp>
        <p:nvSpPr>
          <p:cNvPr id="350255" name="Rectangle 47"/>
          <p:cNvSpPr>
            <a:spLocks noGrp="1" noChangeArrowheads="1"/>
          </p:cNvSpPr>
          <p:nvPr>
            <p:ph type="title"/>
          </p:nvPr>
        </p:nvSpPr>
        <p:spPr/>
        <p:txBody>
          <a:bodyPr>
            <a:normAutofit fontScale="90000"/>
          </a:bodyPr>
          <a:lstStyle/>
          <a:p>
            <a:r>
              <a:rPr lang="en-US" altLang="zh-CN">
                <a:ea typeface="宋体" panose="02010600030101010101" pitchFamily="2" charset="-122"/>
              </a:rPr>
              <a:t>Supplement the Use-Case Description</a:t>
            </a:r>
            <a:endParaRPr lang="en-US" altLang="zh-CN">
              <a:ea typeface="宋体" panose="02010600030101010101" pitchFamily="2" charset="-122"/>
            </a:endParaRPr>
          </a:p>
        </p:txBody>
      </p:sp>
      <p:sp>
        <p:nvSpPr>
          <p:cNvPr id="350267" name="Rectangle 59"/>
          <p:cNvSpPr>
            <a:spLocks noChangeArrowheads="1"/>
          </p:cNvSpPr>
          <p:nvPr/>
        </p:nvSpPr>
        <p:spPr bwMode="auto">
          <a:xfrm>
            <a:off x="6019800" y="2765350"/>
            <a:ext cx="457200" cy="76200"/>
          </a:xfrm>
          <a:prstGeom prst="rect">
            <a:avLst/>
          </a:prstGeom>
          <a:solidFill>
            <a:schemeClr val="accent1"/>
          </a:solidFill>
          <a:ln w="28575">
            <a:solidFill>
              <a:schemeClr val="tx1"/>
            </a:solidFill>
            <a:miter lim="800000"/>
            <a:headEnd type="none" w="sm" len="sm"/>
            <a:tailEnd type="none" w="lg" len="lg"/>
          </a:ln>
          <a:effectLst/>
        </p:spPr>
        <p:txBody>
          <a:bodyPr wrap="none" lIns="0" tIns="0" rIns="0" bIns="0" anchor="ctr"/>
          <a:lstStyle/>
          <a:p>
            <a:endParaRPr lang="en-US"/>
          </a:p>
        </p:txBody>
      </p:sp>
      <p:sp>
        <p:nvSpPr>
          <p:cNvPr id="350284" name="Freeform 76"/>
          <p:cNvSpPr/>
          <p:nvPr/>
        </p:nvSpPr>
        <p:spPr bwMode="auto">
          <a:xfrm>
            <a:off x="4437063" y="4637013"/>
            <a:ext cx="441325" cy="828675"/>
          </a:xfrm>
          <a:custGeom>
            <a:avLst/>
            <a:gdLst/>
            <a:ahLst/>
            <a:cxnLst>
              <a:cxn ang="0">
                <a:pos x="27" y="26"/>
              </a:cxn>
              <a:cxn ang="0">
                <a:pos x="516" y="0"/>
              </a:cxn>
              <a:cxn ang="0">
                <a:pos x="549" y="15"/>
              </a:cxn>
              <a:cxn ang="0">
                <a:pos x="541" y="25"/>
              </a:cxn>
              <a:cxn ang="0">
                <a:pos x="533" y="1021"/>
              </a:cxn>
              <a:cxn ang="0">
                <a:pos x="558" y="1027"/>
              </a:cxn>
              <a:cxn ang="0">
                <a:pos x="506" y="1044"/>
              </a:cxn>
              <a:cxn ang="0">
                <a:pos x="20" y="958"/>
              </a:cxn>
              <a:cxn ang="0">
                <a:pos x="0" y="954"/>
              </a:cxn>
              <a:cxn ang="0">
                <a:pos x="0" y="935"/>
              </a:cxn>
              <a:cxn ang="0">
                <a:pos x="3" y="49"/>
              </a:cxn>
              <a:cxn ang="0">
                <a:pos x="3" y="28"/>
              </a:cxn>
              <a:cxn ang="0">
                <a:pos x="27" y="26"/>
              </a:cxn>
            </a:cxnLst>
            <a:rect l="0" t="0" r="r" b="b"/>
            <a:pathLst>
              <a:path w="558" h="1044">
                <a:moveTo>
                  <a:pt x="27" y="26"/>
                </a:moveTo>
                <a:lnTo>
                  <a:pt x="516" y="0"/>
                </a:lnTo>
                <a:lnTo>
                  <a:pt x="549" y="15"/>
                </a:lnTo>
                <a:lnTo>
                  <a:pt x="541" y="25"/>
                </a:lnTo>
                <a:lnTo>
                  <a:pt x="533" y="1021"/>
                </a:lnTo>
                <a:lnTo>
                  <a:pt x="558" y="1027"/>
                </a:lnTo>
                <a:lnTo>
                  <a:pt x="506" y="1044"/>
                </a:lnTo>
                <a:lnTo>
                  <a:pt x="20" y="958"/>
                </a:lnTo>
                <a:lnTo>
                  <a:pt x="0" y="954"/>
                </a:lnTo>
                <a:lnTo>
                  <a:pt x="0" y="935"/>
                </a:lnTo>
                <a:lnTo>
                  <a:pt x="3" y="49"/>
                </a:lnTo>
                <a:lnTo>
                  <a:pt x="3" y="28"/>
                </a:lnTo>
                <a:lnTo>
                  <a:pt x="27" y="26"/>
                </a:lnTo>
                <a:close/>
              </a:path>
            </a:pathLst>
          </a:custGeom>
          <a:solidFill>
            <a:srgbClr val="000000"/>
          </a:solidFill>
          <a:ln w="9525">
            <a:noFill/>
            <a:round/>
          </a:ln>
        </p:spPr>
        <p:txBody>
          <a:bodyPr/>
          <a:lstStyle/>
          <a:p>
            <a:endParaRPr lang="en-US"/>
          </a:p>
        </p:txBody>
      </p:sp>
      <p:sp>
        <p:nvSpPr>
          <p:cNvPr id="350285" name="Freeform 77"/>
          <p:cNvSpPr/>
          <p:nvPr/>
        </p:nvSpPr>
        <p:spPr bwMode="auto">
          <a:xfrm>
            <a:off x="4454525" y="4656063"/>
            <a:ext cx="393700" cy="790575"/>
          </a:xfrm>
          <a:custGeom>
            <a:avLst/>
            <a:gdLst/>
            <a:ahLst/>
            <a:cxnLst>
              <a:cxn ang="0">
                <a:pos x="5" y="26"/>
              </a:cxn>
              <a:cxn ang="0">
                <a:pos x="495" y="0"/>
              </a:cxn>
              <a:cxn ang="0">
                <a:pos x="488" y="996"/>
              </a:cxn>
              <a:cxn ang="0">
                <a:pos x="0" y="910"/>
              </a:cxn>
              <a:cxn ang="0">
                <a:pos x="5" y="26"/>
              </a:cxn>
            </a:cxnLst>
            <a:rect l="0" t="0" r="r" b="b"/>
            <a:pathLst>
              <a:path w="495" h="996">
                <a:moveTo>
                  <a:pt x="5" y="26"/>
                </a:moveTo>
                <a:lnTo>
                  <a:pt x="495" y="0"/>
                </a:lnTo>
                <a:lnTo>
                  <a:pt x="488" y="996"/>
                </a:lnTo>
                <a:lnTo>
                  <a:pt x="0" y="910"/>
                </a:lnTo>
                <a:lnTo>
                  <a:pt x="5" y="26"/>
                </a:lnTo>
                <a:close/>
              </a:path>
            </a:pathLst>
          </a:custGeom>
          <a:solidFill>
            <a:srgbClr val="6699FF"/>
          </a:solidFill>
          <a:ln w="9525">
            <a:noFill/>
            <a:round/>
          </a:ln>
        </p:spPr>
        <p:txBody>
          <a:bodyPr/>
          <a:lstStyle/>
          <a:p>
            <a:endParaRPr lang="en-US"/>
          </a:p>
        </p:txBody>
      </p:sp>
      <p:sp>
        <p:nvSpPr>
          <p:cNvPr id="350286" name="Freeform 78"/>
          <p:cNvSpPr/>
          <p:nvPr/>
        </p:nvSpPr>
        <p:spPr bwMode="auto">
          <a:xfrm>
            <a:off x="4811713" y="4638600"/>
            <a:ext cx="307975" cy="827088"/>
          </a:xfrm>
          <a:custGeom>
            <a:avLst/>
            <a:gdLst/>
            <a:ahLst/>
            <a:cxnLst>
              <a:cxn ang="0">
                <a:pos x="50" y="0"/>
              </a:cxn>
              <a:cxn ang="0">
                <a:pos x="369" y="72"/>
              </a:cxn>
              <a:cxn ang="0">
                <a:pos x="388" y="75"/>
              </a:cxn>
              <a:cxn ang="0">
                <a:pos x="388" y="95"/>
              </a:cxn>
              <a:cxn ang="0">
                <a:pos x="371" y="927"/>
              </a:cxn>
              <a:cxn ang="0">
                <a:pos x="371" y="945"/>
              </a:cxn>
              <a:cxn ang="0">
                <a:pos x="354" y="948"/>
              </a:cxn>
              <a:cxn ang="0">
                <a:pos x="43" y="1043"/>
              </a:cxn>
              <a:cxn ang="0">
                <a:pos x="0" y="1033"/>
              </a:cxn>
              <a:cxn ang="0">
                <a:pos x="14" y="1020"/>
              </a:cxn>
              <a:cxn ang="0">
                <a:pos x="20" y="24"/>
              </a:cxn>
              <a:cxn ang="0">
                <a:pos x="15" y="5"/>
              </a:cxn>
              <a:cxn ang="0">
                <a:pos x="50" y="0"/>
              </a:cxn>
            </a:cxnLst>
            <a:rect l="0" t="0" r="r" b="b"/>
            <a:pathLst>
              <a:path w="388" h="1043">
                <a:moveTo>
                  <a:pt x="50" y="0"/>
                </a:moveTo>
                <a:lnTo>
                  <a:pt x="369" y="72"/>
                </a:lnTo>
                <a:lnTo>
                  <a:pt x="388" y="75"/>
                </a:lnTo>
                <a:lnTo>
                  <a:pt x="388" y="95"/>
                </a:lnTo>
                <a:lnTo>
                  <a:pt x="371" y="927"/>
                </a:lnTo>
                <a:lnTo>
                  <a:pt x="371" y="945"/>
                </a:lnTo>
                <a:lnTo>
                  <a:pt x="354" y="948"/>
                </a:lnTo>
                <a:lnTo>
                  <a:pt x="43" y="1043"/>
                </a:lnTo>
                <a:lnTo>
                  <a:pt x="0" y="1033"/>
                </a:lnTo>
                <a:lnTo>
                  <a:pt x="14" y="1020"/>
                </a:lnTo>
                <a:lnTo>
                  <a:pt x="20" y="24"/>
                </a:lnTo>
                <a:lnTo>
                  <a:pt x="15" y="5"/>
                </a:lnTo>
                <a:lnTo>
                  <a:pt x="50" y="0"/>
                </a:lnTo>
                <a:close/>
              </a:path>
            </a:pathLst>
          </a:custGeom>
          <a:solidFill>
            <a:srgbClr val="000000"/>
          </a:solidFill>
          <a:ln w="9525">
            <a:noFill/>
            <a:round/>
          </a:ln>
        </p:spPr>
        <p:txBody>
          <a:bodyPr/>
          <a:lstStyle/>
          <a:p>
            <a:endParaRPr lang="en-US"/>
          </a:p>
        </p:txBody>
      </p:sp>
      <p:sp>
        <p:nvSpPr>
          <p:cNvPr id="350287" name="Freeform 79"/>
          <p:cNvSpPr/>
          <p:nvPr/>
        </p:nvSpPr>
        <p:spPr bwMode="auto">
          <a:xfrm>
            <a:off x="4841875" y="4656063"/>
            <a:ext cx="257175" cy="790575"/>
          </a:xfrm>
          <a:custGeom>
            <a:avLst/>
            <a:gdLst/>
            <a:ahLst/>
            <a:cxnLst>
              <a:cxn ang="0">
                <a:pos x="0" y="996"/>
              </a:cxn>
              <a:cxn ang="0">
                <a:pos x="73" y="972"/>
              </a:cxn>
              <a:cxn ang="0">
                <a:pos x="63" y="915"/>
              </a:cxn>
              <a:cxn ang="0">
                <a:pos x="65" y="814"/>
              </a:cxn>
              <a:cxn ang="0">
                <a:pos x="73" y="708"/>
              </a:cxn>
              <a:cxn ang="0">
                <a:pos x="77" y="632"/>
              </a:cxn>
              <a:cxn ang="0">
                <a:pos x="72" y="584"/>
              </a:cxn>
              <a:cxn ang="0">
                <a:pos x="62" y="541"/>
              </a:cxn>
              <a:cxn ang="0">
                <a:pos x="47" y="499"/>
              </a:cxn>
              <a:cxn ang="0">
                <a:pos x="32" y="456"/>
              </a:cxn>
              <a:cxn ang="0">
                <a:pos x="24" y="418"/>
              </a:cxn>
              <a:cxn ang="0">
                <a:pos x="22" y="392"/>
              </a:cxn>
              <a:cxn ang="0">
                <a:pos x="24" y="374"/>
              </a:cxn>
              <a:cxn ang="0">
                <a:pos x="25" y="369"/>
              </a:cxn>
              <a:cxn ang="0">
                <a:pos x="50" y="369"/>
              </a:cxn>
              <a:cxn ang="0">
                <a:pos x="73" y="370"/>
              </a:cxn>
              <a:cxn ang="0">
                <a:pos x="96" y="372"/>
              </a:cxn>
              <a:cxn ang="0">
                <a:pos x="118" y="374"/>
              </a:cxn>
              <a:cxn ang="0">
                <a:pos x="138" y="377"/>
              </a:cxn>
              <a:cxn ang="0">
                <a:pos x="159" y="378"/>
              </a:cxn>
              <a:cxn ang="0">
                <a:pos x="177" y="382"/>
              </a:cxn>
              <a:cxn ang="0">
                <a:pos x="197" y="385"/>
              </a:cxn>
              <a:cxn ang="0">
                <a:pos x="214" y="390"/>
              </a:cxn>
              <a:cxn ang="0">
                <a:pos x="232" y="395"/>
              </a:cxn>
              <a:cxn ang="0">
                <a:pos x="249" y="400"/>
              </a:cxn>
              <a:cxn ang="0">
                <a:pos x="264" y="405"/>
              </a:cxn>
              <a:cxn ang="0">
                <a:pos x="278" y="410"/>
              </a:cxn>
              <a:cxn ang="0">
                <a:pos x="293" y="415"/>
              </a:cxn>
              <a:cxn ang="0">
                <a:pos x="307" y="422"/>
              </a:cxn>
              <a:cxn ang="0">
                <a:pos x="320" y="428"/>
              </a:cxn>
              <a:cxn ang="0">
                <a:pos x="325" y="71"/>
              </a:cxn>
              <a:cxn ang="0">
                <a:pos x="7" y="0"/>
              </a:cxn>
              <a:cxn ang="0">
                <a:pos x="0" y="996"/>
              </a:cxn>
            </a:cxnLst>
            <a:rect l="0" t="0" r="r" b="b"/>
            <a:pathLst>
              <a:path w="325" h="996">
                <a:moveTo>
                  <a:pt x="0" y="996"/>
                </a:moveTo>
                <a:lnTo>
                  <a:pt x="73" y="972"/>
                </a:lnTo>
                <a:lnTo>
                  <a:pt x="63" y="915"/>
                </a:lnTo>
                <a:lnTo>
                  <a:pt x="65" y="814"/>
                </a:lnTo>
                <a:lnTo>
                  <a:pt x="73" y="708"/>
                </a:lnTo>
                <a:lnTo>
                  <a:pt x="77" y="632"/>
                </a:lnTo>
                <a:lnTo>
                  <a:pt x="72" y="584"/>
                </a:lnTo>
                <a:lnTo>
                  <a:pt x="62" y="541"/>
                </a:lnTo>
                <a:lnTo>
                  <a:pt x="47" y="499"/>
                </a:lnTo>
                <a:lnTo>
                  <a:pt x="32" y="456"/>
                </a:lnTo>
                <a:lnTo>
                  <a:pt x="24" y="418"/>
                </a:lnTo>
                <a:lnTo>
                  <a:pt x="22" y="392"/>
                </a:lnTo>
                <a:lnTo>
                  <a:pt x="24" y="374"/>
                </a:lnTo>
                <a:lnTo>
                  <a:pt x="25" y="369"/>
                </a:lnTo>
                <a:lnTo>
                  <a:pt x="50" y="369"/>
                </a:lnTo>
                <a:lnTo>
                  <a:pt x="73" y="370"/>
                </a:lnTo>
                <a:lnTo>
                  <a:pt x="96" y="372"/>
                </a:lnTo>
                <a:lnTo>
                  <a:pt x="118" y="374"/>
                </a:lnTo>
                <a:lnTo>
                  <a:pt x="138" y="377"/>
                </a:lnTo>
                <a:lnTo>
                  <a:pt x="159" y="378"/>
                </a:lnTo>
                <a:lnTo>
                  <a:pt x="177" y="382"/>
                </a:lnTo>
                <a:lnTo>
                  <a:pt x="197" y="385"/>
                </a:lnTo>
                <a:lnTo>
                  <a:pt x="214" y="390"/>
                </a:lnTo>
                <a:lnTo>
                  <a:pt x="232" y="395"/>
                </a:lnTo>
                <a:lnTo>
                  <a:pt x="249" y="400"/>
                </a:lnTo>
                <a:lnTo>
                  <a:pt x="264" y="405"/>
                </a:lnTo>
                <a:lnTo>
                  <a:pt x="278" y="410"/>
                </a:lnTo>
                <a:lnTo>
                  <a:pt x="293" y="415"/>
                </a:lnTo>
                <a:lnTo>
                  <a:pt x="307" y="422"/>
                </a:lnTo>
                <a:lnTo>
                  <a:pt x="320" y="428"/>
                </a:lnTo>
                <a:lnTo>
                  <a:pt x="325" y="71"/>
                </a:lnTo>
                <a:lnTo>
                  <a:pt x="7" y="0"/>
                </a:lnTo>
                <a:lnTo>
                  <a:pt x="0" y="996"/>
                </a:lnTo>
                <a:close/>
              </a:path>
            </a:pathLst>
          </a:custGeom>
          <a:solidFill>
            <a:srgbClr val="6666CC"/>
          </a:solidFill>
          <a:ln w="9525">
            <a:noFill/>
            <a:round/>
          </a:ln>
        </p:spPr>
        <p:txBody>
          <a:bodyPr/>
          <a:lstStyle/>
          <a:p>
            <a:endParaRPr lang="en-US"/>
          </a:p>
        </p:txBody>
      </p:sp>
      <p:sp>
        <p:nvSpPr>
          <p:cNvPr id="350288" name="Freeform 80"/>
          <p:cNvSpPr/>
          <p:nvPr/>
        </p:nvSpPr>
        <p:spPr bwMode="auto">
          <a:xfrm>
            <a:off x="4859338" y="4949750"/>
            <a:ext cx="236537" cy="479425"/>
          </a:xfrm>
          <a:custGeom>
            <a:avLst/>
            <a:gdLst/>
            <a:ahLst/>
            <a:cxnLst>
              <a:cxn ang="0">
                <a:pos x="10" y="87"/>
              </a:cxn>
              <a:cxn ang="0">
                <a:pos x="25" y="130"/>
              </a:cxn>
              <a:cxn ang="0">
                <a:pos x="40" y="172"/>
              </a:cxn>
              <a:cxn ang="0">
                <a:pos x="50" y="215"/>
              </a:cxn>
              <a:cxn ang="0">
                <a:pos x="55" y="263"/>
              </a:cxn>
              <a:cxn ang="0">
                <a:pos x="51" y="339"/>
              </a:cxn>
              <a:cxn ang="0">
                <a:pos x="43" y="445"/>
              </a:cxn>
              <a:cxn ang="0">
                <a:pos x="41" y="546"/>
              </a:cxn>
              <a:cxn ang="0">
                <a:pos x="51" y="603"/>
              </a:cxn>
              <a:cxn ang="0">
                <a:pos x="288" y="534"/>
              </a:cxn>
              <a:cxn ang="0">
                <a:pos x="298" y="59"/>
              </a:cxn>
              <a:cxn ang="0">
                <a:pos x="285" y="53"/>
              </a:cxn>
              <a:cxn ang="0">
                <a:pos x="271" y="46"/>
              </a:cxn>
              <a:cxn ang="0">
                <a:pos x="256" y="41"/>
              </a:cxn>
              <a:cxn ang="0">
                <a:pos x="242" y="36"/>
              </a:cxn>
              <a:cxn ang="0">
                <a:pos x="227" y="31"/>
              </a:cxn>
              <a:cxn ang="0">
                <a:pos x="210" y="26"/>
              </a:cxn>
              <a:cxn ang="0">
                <a:pos x="192" y="21"/>
              </a:cxn>
              <a:cxn ang="0">
                <a:pos x="175" y="16"/>
              </a:cxn>
              <a:cxn ang="0">
                <a:pos x="155" y="13"/>
              </a:cxn>
              <a:cxn ang="0">
                <a:pos x="137" y="9"/>
              </a:cxn>
              <a:cxn ang="0">
                <a:pos x="116" y="8"/>
              </a:cxn>
              <a:cxn ang="0">
                <a:pos x="96" y="5"/>
              </a:cxn>
              <a:cxn ang="0">
                <a:pos x="74" y="3"/>
              </a:cxn>
              <a:cxn ang="0">
                <a:pos x="51" y="1"/>
              </a:cxn>
              <a:cxn ang="0">
                <a:pos x="28" y="0"/>
              </a:cxn>
              <a:cxn ang="0">
                <a:pos x="3" y="0"/>
              </a:cxn>
              <a:cxn ang="0">
                <a:pos x="2" y="5"/>
              </a:cxn>
              <a:cxn ang="0">
                <a:pos x="0" y="23"/>
              </a:cxn>
              <a:cxn ang="0">
                <a:pos x="2" y="49"/>
              </a:cxn>
              <a:cxn ang="0">
                <a:pos x="10" y="87"/>
              </a:cxn>
            </a:cxnLst>
            <a:rect l="0" t="0" r="r" b="b"/>
            <a:pathLst>
              <a:path w="298" h="603">
                <a:moveTo>
                  <a:pt x="10" y="87"/>
                </a:moveTo>
                <a:lnTo>
                  <a:pt x="25" y="130"/>
                </a:lnTo>
                <a:lnTo>
                  <a:pt x="40" y="172"/>
                </a:lnTo>
                <a:lnTo>
                  <a:pt x="50" y="215"/>
                </a:lnTo>
                <a:lnTo>
                  <a:pt x="55" y="263"/>
                </a:lnTo>
                <a:lnTo>
                  <a:pt x="51" y="339"/>
                </a:lnTo>
                <a:lnTo>
                  <a:pt x="43" y="445"/>
                </a:lnTo>
                <a:lnTo>
                  <a:pt x="41" y="546"/>
                </a:lnTo>
                <a:lnTo>
                  <a:pt x="51" y="603"/>
                </a:lnTo>
                <a:lnTo>
                  <a:pt x="288" y="534"/>
                </a:lnTo>
                <a:lnTo>
                  <a:pt x="298" y="59"/>
                </a:lnTo>
                <a:lnTo>
                  <a:pt x="285" y="53"/>
                </a:lnTo>
                <a:lnTo>
                  <a:pt x="271" y="46"/>
                </a:lnTo>
                <a:lnTo>
                  <a:pt x="256" y="41"/>
                </a:lnTo>
                <a:lnTo>
                  <a:pt x="242" y="36"/>
                </a:lnTo>
                <a:lnTo>
                  <a:pt x="227" y="31"/>
                </a:lnTo>
                <a:lnTo>
                  <a:pt x="210" y="26"/>
                </a:lnTo>
                <a:lnTo>
                  <a:pt x="192" y="21"/>
                </a:lnTo>
                <a:lnTo>
                  <a:pt x="175" y="16"/>
                </a:lnTo>
                <a:lnTo>
                  <a:pt x="155" y="13"/>
                </a:lnTo>
                <a:lnTo>
                  <a:pt x="137" y="9"/>
                </a:lnTo>
                <a:lnTo>
                  <a:pt x="116" y="8"/>
                </a:lnTo>
                <a:lnTo>
                  <a:pt x="96" y="5"/>
                </a:lnTo>
                <a:lnTo>
                  <a:pt x="74" y="3"/>
                </a:lnTo>
                <a:lnTo>
                  <a:pt x="51" y="1"/>
                </a:lnTo>
                <a:lnTo>
                  <a:pt x="28" y="0"/>
                </a:lnTo>
                <a:lnTo>
                  <a:pt x="3" y="0"/>
                </a:lnTo>
                <a:lnTo>
                  <a:pt x="2" y="5"/>
                </a:lnTo>
                <a:lnTo>
                  <a:pt x="0" y="23"/>
                </a:lnTo>
                <a:lnTo>
                  <a:pt x="2" y="49"/>
                </a:lnTo>
                <a:lnTo>
                  <a:pt x="10" y="87"/>
                </a:lnTo>
                <a:close/>
              </a:path>
            </a:pathLst>
          </a:custGeom>
          <a:solidFill>
            <a:srgbClr val="003399"/>
          </a:solidFill>
          <a:ln w="9525">
            <a:noFill/>
            <a:round/>
          </a:ln>
        </p:spPr>
        <p:txBody>
          <a:bodyPr/>
          <a:lstStyle/>
          <a:p>
            <a:endParaRPr lang="en-US"/>
          </a:p>
        </p:txBody>
      </p:sp>
      <p:sp>
        <p:nvSpPr>
          <p:cNvPr id="350289" name="Freeform 81"/>
          <p:cNvSpPr/>
          <p:nvPr/>
        </p:nvSpPr>
        <p:spPr bwMode="auto">
          <a:xfrm>
            <a:off x="4494213" y="4729088"/>
            <a:ext cx="25400" cy="25400"/>
          </a:xfrm>
          <a:custGeom>
            <a:avLst/>
            <a:gdLst/>
            <a:ahLst/>
            <a:cxnLst>
              <a:cxn ang="0">
                <a:pos x="0" y="16"/>
              </a:cxn>
              <a:cxn ang="0">
                <a:pos x="2" y="23"/>
              </a:cxn>
              <a:cxn ang="0">
                <a:pos x="5" y="28"/>
              </a:cxn>
              <a:cxn ang="0">
                <a:pos x="10" y="31"/>
              </a:cxn>
              <a:cxn ang="0">
                <a:pos x="16" y="33"/>
              </a:cxn>
              <a:cxn ang="0">
                <a:pos x="23" y="31"/>
              </a:cxn>
              <a:cxn ang="0">
                <a:pos x="28" y="28"/>
              </a:cxn>
              <a:cxn ang="0">
                <a:pos x="31" y="23"/>
              </a:cxn>
              <a:cxn ang="0">
                <a:pos x="33" y="16"/>
              </a:cxn>
              <a:cxn ang="0">
                <a:pos x="31" y="10"/>
              </a:cxn>
              <a:cxn ang="0">
                <a:pos x="28" y="5"/>
              </a:cxn>
              <a:cxn ang="0">
                <a:pos x="23" y="1"/>
              </a:cxn>
              <a:cxn ang="0">
                <a:pos x="16" y="0"/>
              </a:cxn>
              <a:cxn ang="0">
                <a:pos x="10" y="1"/>
              </a:cxn>
              <a:cxn ang="0">
                <a:pos x="5" y="5"/>
              </a:cxn>
              <a:cxn ang="0">
                <a:pos x="2" y="10"/>
              </a:cxn>
              <a:cxn ang="0">
                <a:pos x="0" y="16"/>
              </a:cxn>
              <a:cxn ang="0">
                <a:pos x="0" y="16"/>
              </a:cxn>
            </a:cxnLst>
            <a:rect l="0" t="0" r="r" b="b"/>
            <a:pathLst>
              <a:path w="33" h="33">
                <a:moveTo>
                  <a:pt x="0" y="16"/>
                </a:moveTo>
                <a:lnTo>
                  <a:pt x="2" y="23"/>
                </a:lnTo>
                <a:lnTo>
                  <a:pt x="5" y="28"/>
                </a:lnTo>
                <a:lnTo>
                  <a:pt x="10" y="31"/>
                </a:lnTo>
                <a:lnTo>
                  <a:pt x="16" y="33"/>
                </a:lnTo>
                <a:lnTo>
                  <a:pt x="23" y="31"/>
                </a:lnTo>
                <a:lnTo>
                  <a:pt x="28" y="28"/>
                </a:lnTo>
                <a:lnTo>
                  <a:pt x="31" y="23"/>
                </a:lnTo>
                <a:lnTo>
                  <a:pt x="33" y="16"/>
                </a:lnTo>
                <a:lnTo>
                  <a:pt x="31" y="10"/>
                </a:lnTo>
                <a:lnTo>
                  <a:pt x="28" y="5"/>
                </a:lnTo>
                <a:lnTo>
                  <a:pt x="23" y="1"/>
                </a:lnTo>
                <a:lnTo>
                  <a:pt x="16" y="0"/>
                </a:lnTo>
                <a:lnTo>
                  <a:pt x="10" y="1"/>
                </a:lnTo>
                <a:lnTo>
                  <a:pt x="5" y="5"/>
                </a:lnTo>
                <a:lnTo>
                  <a:pt x="2" y="10"/>
                </a:lnTo>
                <a:lnTo>
                  <a:pt x="0" y="16"/>
                </a:lnTo>
                <a:lnTo>
                  <a:pt x="0" y="16"/>
                </a:lnTo>
                <a:close/>
              </a:path>
            </a:pathLst>
          </a:custGeom>
          <a:solidFill>
            <a:srgbClr val="FF1C1E"/>
          </a:solidFill>
          <a:ln w="9525">
            <a:noFill/>
            <a:round/>
          </a:ln>
        </p:spPr>
        <p:txBody>
          <a:bodyPr/>
          <a:lstStyle/>
          <a:p>
            <a:endParaRPr lang="en-US"/>
          </a:p>
        </p:txBody>
      </p:sp>
      <p:sp>
        <p:nvSpPr>
          <p:cNvPr id="350290" name="Freeform 82"/>
          <p:cNvSpPr/>
          <p:nvPr/>
        </p:nvSpPr>
        <p:spPr bwMode="auto">
          <a:xfrm>
            <a:off x="4498975" y="4813225"/>
            <a:ext cx="26988" cy="25400"/>
          </a:xfrm>
          <a:custGeom>
            <a:avLst/>
            <a:gdLst/>
            <a:ahLst/>
            <a:cxnLst>
              <a:cxn ang="0">
                <a:pos x="0" y="17"/>
              </a:cxn>
              <a:cxn ang="0">
                <a:pos x="2" y="24"/>
              </a:cxn>
              <a:cxn ang="0">
                <a:pos x="5" y="29"/>
              </a:cxn>
              <a:cxn ang="0">
                <a:pos x="9" y="32"/>
              </a:cxn>
              <a:cxn ang="0">
                <a:pos x="15" y="34"/>
              </a:cxn>
              <a:cxn ang="0">
                <a:pos x="22" y="32"/>
              </a:cxn>
              <a:cxn ang="0">
                <a:pos x="29" y="29"/>
              </a:cxn>
              <a:cxn ang="0">
                <a:pos x="32" y="24"/>
              </a:cxn>
              <a:cxn ang="0">
                <a:pos x="34" y="17"/>
              </a:cxn>
              <a:cxn ang="0">
                <a:pos x="32" y="10"/>
              </a:cxn>
              <a:cxn ang="0">
                <a:pos x="29" y="5"/>
              </a:cxn>
              <a:cxn ang="0">
                <a:pos x="22" y="2"/>
              </a:cxn>
              <a:cxn ang="0">
                <a:pos x="15" y="0"/>
              </a:cxn>
              <a:cxn ang="0">
                <a:pos x="9" y="2"/>
              </a:cxn>
              <a:cxn ang="0">
                <a:pos x="5" y="5"/>
              </a:cxn>
              <a:cxn ang="0">
                <a:pos x="2" y="10"/>
              </a:cxn>
              <a:cxn ang="0">
                <a:pos x="0" y="17"/>
              </a:cxn>
              <a:cxn ang="0">
                <a:pos x="0" y="17"/>
              </a:cxn>
            </a:cxnLst>
            <a:rect l="0" t="0" r="r" b="b"/>
            <a:pathLst>
              <a:path w="34" h="34">
                <a:moveTo>
                  <a:pt x="0" y="17"/>
                </a:moveTo>
                <a:lnTo>
                  <a:pt x="2" y="24"/>
                </a:lnTo>
                <a:lnTo>
                  <a:pt x="5" y="29"/>
                </a:lnTo>
                <a:lnTo>
                  <a:pt x="9" y="32"/>
                </a:lnTo>
                <a:lnTo>
                  <a:pt x="15" y="34"/>
                </a:lnTo>
                <a:lnTo>
                  <a:pt x="22" y="32"/>
                </a:lnTo>
                <a:lnTo>
                  <a:pt x="29" y="29"/>
                </a:lnTo>
                <a:lnTo>
                  <a:pt x="32" y="24"/>
                </a:lnTo>
                <a:lnTo>
                  <a:pt x="34" y="17"/>
                </a:lnTo>
                <a:lnTo>
                  <a:pt x="32" y="10"/>
                </a:lnTo>
                <a:lnTo>
                  <a:pt x="29" y="5"/>
                </a:lnTo>
                <a:lnTo>
                  <a:pt x="22" y="2"/>
                </a:lnTo>
                <a:lnTo>
                  <a:pt x="15" y="0"/>
                </a:lnTo>
                <a:lnTo>
                  <a:pt x="9" y="2"/>
                </a:lnTo>
                <a:lnTo>
                  <a:pt x="5" y="5"/>
                </a:lnTo>
                <a:lnTo>
                  <a:pt x="2" y="10"/>
                </a:lnTo>
                <a:lnTo>
                  <a:pt x="0" y="17"/>
                </a:lnTo>
                <a:lnTo>
                  <a:pt x="0" y="17"/>
                </a:lnTo>
                <a:close/>
              </a:path>
            </a:pathLst>
          </a:custGeom>
          <a:solidFill>
            <a:srgbClr val="FF1C1E"/>
          </a:solidFill>
          <a:ln w="9525">
            <a:noFill/>
            <a:round/>
          </a:ln>
        </p:spPr>
        <p:txBody>
          <a:bodyPr/>
          <a:lstStyle/>
          <a:p>
            <a:endParaRPr lang="en-US"/>
          </a:p>
        </p:txBody>
      </p:sp>
      <p:sp>
        <p:nvSpPr>
          <p:cNvPr id="350291" name="Freeform 83"/>
          <p:cNvSpPr/>
          <p:nvPr/>
        </p:nvSpPr>
        <p:spPr bwMode="auto">
          <a:xfrm>
            <a:off x="4548188" y="4814813"/>
            <a:ext cx="25400" cy="25400"/>
          </a:xfrm>
          <a:custGeom>
            <a:avLst/>
            <a:gdLst/>
            <a:ahLst/>
            <a:cxnLst>
              <a:cxn ang="0">
                <a:pos x="0" y="17"/>
              </a:cxn>
              <a:cxn ang="0">
                <a:pos x="1" y="23"/>
              </a:cxn>
              <a:cxn ang="0">
                <a:pos x="5" y="28"/>
              </a:cxn>
              <a:cxn ang="0">
                <a:pos x="8" y="32"/>
              </a:cxn>
              <a:cxn ang="0">
                <a:pos x="15" y="33"/>
              </a:cxn>
              <a:cxn ang="0">
                <a:pos x="21" y="32"/>
              </a:cxn>
              <a:cxn ang="0">
                <a:pos x="26" y="28"/>
              </a:cxn>
              <a:cxn ang="0">
                <a:pos x="30" y="23"/>
              </a:cxn>
              <a:cxn ang="0">
                <a:pos x="31" y="17"/>
              </a:cxn>
              <a:cxn ang="0">
                <a:pos x="30" y="10"/>
              </a:cxn>
              <a:cxn ang="0">
                <a:pos x="26" y="5"/>
              </a:cxn>
              <a:cxn ang="0">
                <a:pos x="21" y="2"/>
              </a:cxn>
              <a:cxn ang="0">
                <a:pos x="15" y="0"/>
              </a:cxn>
              <a:cxn ang="0">
                <a:pos x="8" y="2"/>
              </a:cxn>
              <a:cxn ang="0">
                <a:pos x="5" y="5"/>
              </a:cxn>
              <a:cxn ang="0">
                <a:pos x="1" y="10"/>
              </a:cxn>
              <a:cxn ang="0">
                <a:pos x="0" y="17"/>
              </a:cxn>
              <a:cxn ang="0">
                <a:pos x="0" y="17"/>
              </a:cxn>
            </a:cxnLst>
            <a:rect l="0" t="0" r="r" b="b"/>
            <a:pathLst>
              <a:path w="31" h="33">
                <a:moveTo>
                  <a:pt x="0" y="17"/>
                </a:moveTo>
                <a:lnTo>
                  <a:pt x="1" y="23"/>
                </a:lnTo>
                <a:lnTo>
                  <a:pt x="5" y="28"/>
                </a:lnTo>
                <a:lnTo>
                  <a:pt x="8" y="32"/>
                </a:lnTo>
                <a:lnTo>
                  <a:pt x="15" y="33"/>
                </a:lnTo>
                <a:lnTo>
                  <a:pt x="21" y="32"/>
                </a:lnTo>
                <a:lnTo>
                  <a:pt x="26" y="28"/>
                </a:lnTo>
                <a:lnTo>
                  <a:pt x="30" y="23"/>
                </a:lnTo>
                <a:lnTo>
                  <a:pt x="31" y="17"/>
                </a:lnTo>
                <a:lnTo>
                  <a:pt x="30" y="10"/>
                </a:lnTo>
                <a:lnTo>
                  <a:pt x="26" y="5"/>
                </a:lnTo>
                <a:lnTo>
                  <a:pt x="21" y="2"/>
                </a:lnTo>
                <a:lnTo>
                  <a:pt x="15" y="0"/>
                </a:lnTo>
                <a:lnTo>
                  <a:pt x="8" y="2"/>
                </a:lnTo>
                <a:lnTo>
                  <a:pt x="5" y="5"/>
                </a:lnTo>
                <a:lnTo>
                  <a:pt x="1" y="10"/>
                </a:lnTo>
                <a:lnTo>
                  <a:pt x="0" y="17"/>
                </a:lnTo>
                <a:lnTo>
                  <a:pt x="0" y="17"/>
                </a:lnTo>
                <a:close/>
              </a:path>
            </a:pathLst>
          </a:custGeom>
          <a:solidFill>
            <a:srgbClr val="FF1C1E"/>
          </a:solidFill>
          <a:ln w="9525">
            <a:noFill/>
            <a:round/>
          </a:ln>
        </p:spPr>
        <p:txBody>
          <a:bodyPr/>
          <a:lstStyle/>
          <a:p>
            <a:endParaRPr lang="en-US"/>
          </a:p>
        </p:txBody>
      </p:sp>
      <p:sp>
        <p:nvSpPr>
          <p:cNvPr id="350292" name="Freeform 84"/>
          <p:cNvSpPr/>
          <p:nvPr/>
        </p:nvSpPr>
        <p:spPr bwMode="auto">
          <a:xfrm>
            <a:off x="4603750" y="4814813"/>
            <a:ext cx="25400" cy="25400"/>
          </a:xfrm>
          <a:custGeom>
            <a:avLst/>
            <a:gdLst/>
            <a:ahLst/>
            <a:cxnLst>
              <a:cxn ang="0">
                <a:pos x="0" y="17"/>
              </a:cxn>
              <a:cxn ang="0">
                <a:pos x="2" y="23"/>
              </a:cxn>
              <a:cxn ang="0">
                <a:pos x="5" y="28"/>
              </a:cxn>
              <a:cxn ang="0">
                <a:pos x="10" y="32"/>
              </a:cxn>
              <a:cxn ang="0">
                <a:pos x="17" y="33"/>
              </a:cxn>
              <a:cxn ang="0">
                <a:pos x="23" y="32"/>
              </a:cxn>
              <a:cxn ang="0">
                <a:pos x="28" y="28"/>
              </a:cxn>
              <a:cxn ang="0">
                <a:pos x="32" y="23"/>
              </a:cxn>
              <a:cxn ang="0">
                <a:pos x="33" y="17"/>
              </a:cxn>
              <a:cxn ang="0">
                <a:pos x="32" y="10"/>
              </a:cxn>
              <a:cxn ang="0">
                <a:pos x="28" y="5"/>
              </a:cxn>
              <a:cxn ang="0">
                <a:pos x="23" y="2"/>
              </a:cxn>
              <a:cxn ang="0">
                <a:pos x="17" y="0"/>
              </a:cxn>
              <a:cxn ang="0">
                <a:pos x="10" y="2"/>
              </a:cxn>
              <a:cxn ang="0">
                <a:pos x="5" y="5"/>
              </a:cxn>
              <a:cxn ang="0">
                <a:pos x="2" y="10"/>
              </a:cxn>
              <a:cxn ang="0">
                <a:pos x="0" y="17"/>
              </a:cxn>
              <a:cxn ang="0">
                <a:pos x="0" y="17"/>
              </a:cxn>
            </a:cxnLst>
            <a:rect l="0" t="0" r="r" b="b"/>
            <a:pathLst>
              <a:path w="33" h="33">
                <a:moveTo>
                  <a:pt x="0" y="17"/>
                </a:moveTo>
                <a:lnTo>
                  <a:pt x="2" y="23"/>
                </a:lnTo>
                <a:lnTo>
                  <a:pt x="5" y="28"/>
                </a:lnTo>
                <a:lnTo>
                  <a:pt x="10" y="32"/>
                </a:lnTo>
                <a:lnTo>
                  <a:pt x="17" y="33"/>
                </a:lnTo>
                <a:lnTo>
                  <a:pt x="23" y="32"/>
                </a:lnTo>
                <a:lnTo>
                  <a:pt x="28" y="28"/>
                </a:lnTo>
                <a:lnTo>
                  <a:pt x="32" y="23"/>
                </a:lnTo>
                <a:lnTo>
                  <a:pt x="33" y="17"/>
                </a:lnTo>
                <a:lnTo>
                  <a:pt x="32" y="10"/>
                </a:lnTo>
                <a:lnTo>
                  <a:pt x="28" y="5"/>
                </a:lnTo>
                <a:lnTo>
                  <a:pt x="23" y="2"/>
                </a:lnTo>
                <a:lnTo>
                  <a:pt x="17" y="0"/>
                </a:lnTo>
                <a:lnTo>
                  <a:pt x="10" y="2"/>
                </a:lnTo>
                <a:lnTo>
                  <a:pt x="5" y="5"/>
                </a:lnTo>
                <a:lnTo>
                  <a:pt x="2" y="10"/>
                </a:lnTo>
                <a:lnTo>
                  <a:pt x="0" y="17"/>
                </a:lnTo>
                <a:lnTo>
                  <a:pt x="0" y="17"/>
                </a:lnTo>
                <a:close/>
              </a:path>
            </a:pathLst>
          </a:custGeom>
          <a:solidFill>
            <a:srgbClr val="FF1C1E"/>
          </a:solidFill>
          <a:ln w="9525">
            <a:noFill/>
            <a:round/>
          </a:ln>
        </p:spPr>
        <p:txBody>
          <a:bodyPr/>
          <a:lstStyle/>
          <a:p>
            <a:endParaRPr lang="en-US"/>
          </a:p>
        </p:txBody>
      </p:sp>
      <p:sp>
        <p:nvSpPr>
          <p:cNvPr id="350293" name="Freeform 85"/>
          <p:cNvSpPr/>
          <p:nvPr/>
        </p:nvSpPr>
        <p:spPr bwMode="auto">
          <a:xfrm>
            <a:off x="4656138" y="4814813"/>
            <a:ext cx="25400" cy="25400"/>
          </a:xfrm>
          <a:custGeom>
            <a:avLst/>
            <a:gdLst/>
            <a:ahLst/>
            <a:cxnLst>
              <a:cxn ang="0">
                <a:pos x="0" y="17"/>
              </a:cxn>
              <a:cxn ang="0">
                <a:pos x="2" y="23"/>
              </a:cxn>
              <a:cxn ang="0">
                <a:pos x="5" y="28"/>
              </a:cxn>
              <a:cxn ang="0">
                <a:pos x="10" y="32"/>
              </a:cxn>
              <a:cxn ang="0">
                <a:pos x="17" y="33"/>
              </a:cxn>
              <a:cxn ang="0">
                <a:pos x="24" y="32"/>
              </a:cxn>
              <a:cxn ang="0">
                <a:pos x="29" y="28"/>
              </a:cxn>
              <a:cxn ang="0">
                <a:pos x="32" y="23"/>
              </a:cxn>
              <a:cxn ang="0">
                <a:pos x="34" y="17"/>
              </a:cxn>
              <a:cxn ang="0">
                <a:pos x="32" y="10"/>
              </a:cxn>
              <a:cxn ang="0">
                <a:pos x="29" y="5"/>
              </a:cxn>
              <a:cxn ang="0">
                <a:pos x="24" y="2"/>
              </a:cxn>
              <a:cxn ang="0">
                <a:pos x="17" y="0"/>
              </a:cxn>
              <a:cxn ang="0">
                <a:pos x="10" y="2"/>
              </a:cxn>
              <a:cxn ang="0">
                <a:pos x="5" y="5"/>
              </a:cxn>
              <a:cxn ang="0">
                <a:pos x="2" y="10"/>
              </a:cxn>
              <a:cxn ang="0">
                <a:pos x="0" y="17"/>
              </a:cxn>
              <a:cxn ang="0">
                <a:pos x="0" y="17"/>
              </a:cxn>
            </a:cxnLst>
            <a:rect l="0" t="0" r="r" b="b"/>
            <a:pathLst>
              <a:path w="34" h="33">
                <a:moveTo>
                  <a:pt x="0" y="17"/>
                </a:moveTo>
                <a:lnTo>
                  <a:pt x="2" y="23"/>
                </a:lnTo>
                <a:lnTo>
                  <a:pt x="5" y="28"/>
                </a:lnTo>
                <a:lnTo>
                  <a:pt x="10" y="32"/>
                </a:lnTo>
                <a:lnTo>
                  <a:pt x="17" y="33"/>
                </a:lnTo>
                <a:lnTo>
                  <a:pt x="24" y="32"/>
                </a:lnTo>
                <a:lnTo>
                  <a:pt x="29" y="28"/>
                </a:lnTo>
                <a:lnTo>
                  <a:pt x="32" y="23"/>
                </a:lnTo>
                <a:lnTo>
                  <a:pt x="34" y="17"/>
                </a:lnTo>
                <a:lnTo>
                  <a:pt x="32" y="10"/>
                </a:lnTo>
                <a:lnTo>
                  <a:pt x="29" y="5"/>
                </a:lnTo>
                <a:lnTo>
                  <a:pt x="24" y="2"/>
                </a:lnTo>
                <a:lnTo>
                  <a:pt x="17" y="0"/>
                </a:lnTo>
                <a:lnTo>
                  <a:pt x="10" y="2"/>
                </a:lnTo>
                <a:lnTo>
                  <a:pt x="5" y="5"/>
                </a:lnTo>
                <a:lnTo>
                  <a:pt x="2" y="10"/>
                </a:lnTo>
                <a:lnTo>
                  <a:pt x="0" y="17"/>
                </a:lnTo>
                <a:lnTo>
                  <a:pt x="0" y="17"/>
                </a:lnTo>
                <a:close/>
              </a:path>
            </a:pathLst>
          </a:custGeom>
          <a:solidFill>
            <a:srgbClr val="FF1C1E"/>
          </a:solidFill>
          <a:ln w="9525">
            <a:noFill/>
            <a:round/>
          </a:ln>
        </p:spPr>
        <p:txBody>
          <a:bodyPr/>
          <a:lstStyle/>
          <a:p>
            <a:endParaRPr lang="en-US"/>
          </a:p>
        </p:txBody>
      </p:sp>
      <p:sp>
        <p:nvSpPr>
          <p:cNvPr id="350294" name="Freeform 86"/>
          <p:cNvSpPr/>
          <p:nvPr/>
        </p:nvSpPr>
        <p:spPr bwMode="auto">
          <a:xfrm>
            <a:off x="4494213" y="4930700"/>
            <a:ext cx="25400" cy="26988"/>
          </a:xfrm>
          <a:custGeom>
            <a:avLst/>
            <a:gdLst/>
            <a:ahLst/>
            <a:cxnLst>
              <a:cxn ang="0">
                <a:pos x="0" y="17"/>
              </a:cxn>
              <a:cxn ang="0">
                <a:pos x="2" y="24"/>
              </a:cxn>
              <a:cxn ang="0">
                <a:pos x="5" y="29"/>
              </a:cxn>
              <a:cxn ang="0">
                <a:pos x="10" y="32"/>
              </a:cxn>
              <a:cxn ang="0">
                <a:pos x="16" y="33"/>
              </a:cxn>
              <a:cxn ang="0">
                <a:pos x="23" y="32"/>
              </a:cxn>
              <a:cxn ang="0">
                <a:pos x="28" y="29"/>
              </a:cxn>
              <a:cxn ang="0">
                <a:pos x="31" y="24"/>
              </a:cxn>
              <a:cxn ang="0">
                <a:pos x="33" y="17"/>
              </a:cxn>
              <a:cxn ang="0">
                <a:pos x="31" y="10"/>
              </a:cxn>
              <a:cxn ang="0">
                <a:pos x="28" y="5"/>
              </a:cxn>
              <a:cxn ang="0">
                <a:pos x="23" y="2"/>
              </a:cxn>
              <a:cxn ang="0">
                <a:pos x="16" y="0"/>
              </a:cxn>
              <a:cxn ang="0">
                <a:pos x="10" y="2"/>
              </a:cxn>
              <a:cxn ang="0">
                <a:pos x="5" y="5"/>
              </a:cxn>
              <a:cxn ang="0">
                <a:pos x="2" y="10"/>
              </a:cxn>
              <a:cxn ang="0">
                <a:pos x="0" y="17"/>
              </a:cxn>
              <a:cxn ang="0">
                <a:pos x="0" y="17"/>
              </a:cxn>
            </a:cxnLst>
            <a:rect l="0" t="0" r="r" b="b"/>
            <a:pathLst>
              <a:path w="33" h="33">
                <a:moveTo>
                  <a:pt x="0" y="17"/>
                </a:moveTo>
                <a:lnTo>
                  <a:pt x="2" y="24"/>
                </a:lnTo>
                <a:lnTo>
                  <a:pt x="5" y="29"/>
                </a:lnTo>
                <a:lnTo>
                  <a:pt x="10" y="32"/>
                </a:lnTo>
                <a:lnTo>
                  <a:pt x="16" y="33"/>
                </a:lnTo>
                <a:lnTo>
                  <a:pt x="23" y="32"/>
                </a:lnTo>
                <a:lnTo>
                  <a:pt x="28" y="29"/>
                </a:lnTo>
                <a:lnTo>
                  <a:pt x="31" y="24"/>
                </a:lnTo>
                <a:lnTo>
                  <a:pt x="33" y="17"/>
                </a:lnTo>
                <a:lnTo>
                  <a:pt x="31" y="10"/>
                </a:lnTo>
                <a:lnTo>
                  <a:pt x="28" y="5"/>
                </a:lnTo>
                <a:lnTo>
                  <a:pt x="23" y="2"/>
                </a:lnTo>
                <a:lnTo>
                  <a:pt x="16" y="0"/>
                </a:lnTo>
                <a:lnTo>
                  <a:pt x="10" y="2"/>
                </a:lnTo>
                <a:lnTo>
                  <a:pt x="5" y="5"/>
                </a:lnTo>
                <a:lnTo>
                  <a:pt x="2" y="10"/>
                </a:lnTo>
                <a:lnTo>
                  <a:pt x="0" y="17"/>
                </a:lnTo>
                <a:lnTo>
                  <a:pt x="0" y="17"/>
                </a:lnTo>
                <a:close/>
              </a:path>
            </a:pathLst>
          </a:custGeom>
          <a:solidFill>
            <a:srgbClr val="FF1C1E"/>
          </a:solidFill>
          <a:ln w="9525">
            <a:noFill/>
            <a:round/>
          </a:ln>
        </p:spPr>
        <p:txBody>
          <a:bodyPr/>
          <a:lstStyle/>
          <a:p>
            <a:endParaRPr lang="en-US"/>
          </a:p>
        </p:txBody>
      </p:sp>
      <p:sp>
        <p:nvSpPr>
          <p:cNvPr id="350295" name="Freeform 87"/>
          <p:cNvSpPr/>
          <p:nvPr/>
        </p:nvSpPr>
        <p:spPr bwMode="auto">
          <a:xfrm>
            <a:off x="4494213" y="5000550"/>
            <a:ext cx="25400" cy="26988"/>
          </a:xfrm>
          <a:custGeom>
            <a:avLst/>
            <a:gdLst/>
            <a:ahLst/>
            <a:cxnLst>
              <a:cxn ang="0">
                <a:pos x="0" y="17"/>
              </a:cxn>
              <a:cxn ang="0">
                <a:pos x="2" y="23"/>
              </a:cxn>
              <a:cxn ang="0">
                <a:pos x="5" y="28"/>
              </a:cxn>
              <a:cxn ang="0">
                <a:pos x="10" y="32"/>
              </a:cxn>
              <a:cxn ang="0">
                <a:pos x="16" y="33"/>
              </a:cxn>
              <a:cxn ang="0">
                <a:pos x="23" y="32"/>
              </a:cxn>
              <a:cxn ang="0">
                <a:pos x="28" y="28"/>
              </a:cxn>
              <a:cxn ang="0">
                <a:pos x="31" y="23"/>
              </a:cxn>
              <a:cxn ang="0">
                <a:pos x="33" y="17"/>
              </a:cxn>
              <a:cxn ang="0">
                <a:pos x="31" y="10"/>
              </a:cxn>
              <a:cxn ang="0">
                <a:pos x="28" y="5"/>
              </a:cxn>
              <a:cxn ang="0">
                <a:pos x="23" y="2"/>
              </a:cxn>
              <a:cxn ang="0">
                <a:pos x="16" y="0"/>
              </a:cxn>
              <a:cxn ang="0">
                <a:pos x="10" y="2"/>
              </a:cxn>
              <a:cxn ang="0">
                <a:pos x="5" y="5"/>
              </a:cxn>
              <a:cxn ang="0">
                <a:pos x="2" y="10"/>
              </a:cxn>
              <a:cxn ang="0">
                <a:pos x="0" y="17"/>
              </a:cxn>
              <a:cxn ang="0">
                <a:pos x="0" y="17"/>
              </a:cxn>
            </a:cxnLst>
            <a:rect l="0" t="0" r="r" b="b"/>
            <a:pathLst>
              <a:path w="33" h="33">
                <a:moveTo>
                  <a:pt x="0" y="17"/>
                </a:moveTo>
                <a:lnTo>
                  <a:pt x="2" y="23"/>
                </a:lnTo>
                <a:lnTo>
                  <a:pt x="5" y="28"/>
                </a:lnTo>
                <a:lnTo>
                  <a:pt x="10" y="32"/>
                </a:lnTo>
                <a:lnTo>
                  <a:pt x="16" y="33"/>
                </a:lnTo>
                <a:lnTo>
                  <a:pt x="23" y="32"/>
                </a:lnTo>
                <a:lnTo>
                  <a:pt x="28" y="28"/>
                </a:lnTo>
                <a:lnTo>
                  <a:pt x="31" y="23"/>
                </a:lnTo>
                <a:lnTo>
                  <a:pt x="33" y="17"/>
                </a:lnTo>
                <a:lnTo>
                  <a:pt x="31" y="10"/>
                </a:lnTo>
                <a:lnTo>
                  <a:pt x="28" y="5"/>
                </a:lnTo>
                <a:lnTo>
                  <a:pt x="23" y="2"/>
                </a:lnTo>
                <a:lnTo>
                  <a:pt x="16" y="0"/>
                </a:lnTo>
                <a:lnTo>
                  <a:pt x="10" y="2"/>
                </a:lnTo>
                <a:lnTo>
                  <a:pt x="5" y="5"/>
                </a:lnTo>
                <a:lnTo>
                  <a:pt x="2" y="10"/>
                </a:lnTo>
                <a:lnTo>
                  <a:pt x="0" y="17"/>
                </a:lnTo>
                <a:lnTo>
                  <a:pt x="0" y="17"/>
                </a:lnTo>
                <a:close/>
              </a:path>
            </a:pathLst>
          </a:custGeom>
          <a:solidFill>
            <a:srgbClr val="FF1C1E"/>
          </a:solidFill>
          <a:ln w="9525">
            <a:noFill/>
            <a:round/>
          </a:ln>
        </p:spPr>
        <p:txBody>
          <a:bodyPr/>
          <a:lstStyle/>
          <a:p>
            <a:endParaRPr lang="en-US"/>
          </a:p>
        </p:txBody>
      </p:sp>
      <p:sp>
        <p:nvSpPr>
          <p:cNvPr id="350296" name="Freeform 88"/>
          <p:cNvSpPr/>
          <p:nvPr/>
        </p:nvSpPr>
        <p:spPr bwMode="auto">
          <a:xfrm>
            <a:off x="4495800" y="5078338"/>
            <a:ext cx="25400" cy="25400"/>
          </a:xfrm>
          <a:custGeom>
            <a:avLst/>
            <a:gdLst/>
            <a:ahLst/>
            <a:cxnLst>
              <a:cxn ang="0">
                <a:pos x="0" y="18"/>
              </a:cxn>
              <a:cxn ang="0">
                <a:pos x="1" y="25"/>
              </a:cxn>
              <a:cxn ang="0">
                <a:pos x="4" y="28"/>
              </a:cxn>
              <a:cxn ang="0">
                <a:pos x="9" y="31"/>
              </a:cxn>
              <a:cxn ang="0">
                <a:pos x="16" y="33"/>
              </a:cxn>
              <a:cxn ang="0">
                <a:pos x="23" y="31"/>
              </a:cxn>
              <a:cxn ang="0">
                <a:pos x="28" y="28"/>
              </a:cxn>
              <a:cxn ang="0">
                <a:pos x="31" y="25"/>
              </a:cxn>
              <a:cxn ang="0">
                <a:pos x="33" y="18"/>
              </a:cxn>
              <a:cxn ang="0">
                <a:pos x="31" y="11"/>
              </a:cxn>
              <a:cxn ang="0">
                <a:pos x="28" y="5"/>
              </a:cxn>
              <a:cxn ang="0">
                <a:pos x="23" y="1"/>
              </a:cxn>
              <a:cxn ang="0">
                <a:pos x="16" y="0"/>
              </a:cxn>
              <a:cxn ang="0">
                <a:pos x="9" y="1"/>
              </a:cxn>
              <a:cxn ang="0">
                <a:pos x="4" y="5"/>
              </a:cxn>
              <a:cxn ang="0">
                <a:pos x="1" y="11"/>
              </a:cxn>
              <a:cxn ang="0">
                <a:pos x="0" y="18"/>
              </a:cxn>
              <a:cxn ang="0">
                <a:pos x="0" y="18"/>
              </a:cxn>
            </a:cxnLst>
            <a:rect l="0" t="0" r="r" b="b"/>
            <a:pathLst>
              <a:path w="33" h="33">
                <a:moveTo>
                  <a:pt x="0" y="18"/>
                </a:moveTo>
                <a:lnTo>
                  <a:pt x="1" y="25"/>
                </a:lnTo>
                <a:lnTo>
                  <a:pt x="4" y="28"/>
                </a:lnTo>
                <a:lnTo>
                  <a:pt x="9" y="31"/>
                </a:lnTo>
                <a:lnTo>
                  <a:pt x="16" y="33"/>
                </a:lnTo>
                <a:lnTo>
                  <a:pt x="23" y="31"/>
                </a:lnTo>
                <a:lnTo>
                  <a:pt x="28" y="28"/>
                </a:lnTo>
                <a:lnTo>
                  <a:pt x="31" y="25"/>
                </a:lnTo>
                <a:lnTo>
                  <a:pt x="33" y="18"/>
                </a:lnTo>
                <a:lnTo>
                  <a:pt x="31" y="11"/>
                </a:lnTo>
                <a:lnTo>
                  <a:pt x="28" y="5"/>
                </a:lnTo>
                <a:lnTo>
                  <a:pt x="23" y="1"/>
                </a:lnTo>
                <a:lnTo>
                  <a:pt x="16" y="0"/>
                </a:lnTo>
                <a:lnTo>
                  <a:pt x="9" y="1"/>
                </a:lnTo>
                <a:lnTo>
                  <a:pt x="4" y="5"/>
                </a:lnTo>
                <a:lnTo>
                  <a:pt x="1" y="11"/>
                </a:lnTo>
                <a:lnTo>
                  <a:pt x="0" y="18"/>
                </a:lnTo>
                <a:lnTo>
                  <a:pt x="0" y="18"/>
                </a:lnTo>
                <a:close/>
              </a:path>
            </a:pathLst>
          </a:custGeom>
          <a:solidFill>
            <a:srgbClr val="FF1C1E"/>
          </a:solidFill>
          <a:ln w="9525">
            <a:noFill/>
            <a:round/>
          </a:ln>
        </p:spPr>
        <p:txBody>
          <a:bodyPr/>
          <a:lstStyle/>
          <a:p>
            <a:endParaRPr lang="en-US"/>
          </a:p>
        </p:txBody>
      </p:sp>
      <p:sp>
        <p:nvSpPr>
          <p:cNvPr id="350297" name="Freeform 89"/>
          <p:cNvSpPr/>
          <p:nvPr/>
        </p:nvSpPr>
        <p:spPr bwMode="auto">
          <a:xfrm>
            <a:off x="4764088" y="5208513"/>
            <a:ext cx="26987" cy="23812"/>
          </a:xfrm>
          <a:custGeom>
            <a:avLst/>
            <a:gdLst/>
            <a:ahLst/>
            <a:cxnLst>
              <a:cxn ang="0">
                <a:pos x="0" y="15"/>
              </a:cxn>
              <a:cxn ang="0">
                <a:pos x="1" y="22"/>
              </a:cxn>
              <a:cxn ang="0">
                <a:pos x="5" y="27"/>
              </a:cxn>
              <a:cxn ang="0">
                <a:pos x="10" y="30"/>
              </a:cxn>
              <a:cxn ang="0">
                <a:pos x="16" y="32"/>
              </a:cxn>
              <a:cxn ang="0">
                <a:pos x="23" y="30"/>
              </a:cxn>
              <a:cxn ang="0">
                <a:pos x="28" y="27"/>
              </a:cxn>
              <a:cxn ang="0">
                <a:pos x="31" y="22"/>
              </a:cxn>
              <a:cxn ang="0">
                <a:pos x="33" y="15"/>
              </a:cxn>
              <a:cxn ang="0">
                <a:pos x="31" y="9"/>
              </a:cxn>
              <a:cxn ang="0">
                <a:pos x="28" y="5"/>
              </a:cxn>
              <a:cxn ang="0">
                <a:pos x="23" y="2"/>
              </a:cxn>
              <a:cxn ang="0">
                <a:pos x="16" y="0"/>
              </a:cxn>
              <a:cxn ang="0">
                <a:pos x="10" y="2"/>
              </a:cxn>
              <a:cxn ang="0">
                <a:pos x="5" y="5"/>
              </a:cxn>
              <a:cxn ang="0">
                <a:pos x="1" y="9"/>
              </a:cxn>
              <a:cxn ang="0">
                <a:pos x="0" y="15"/>
              </a:cxn>
              <a:cxn ang="0">
                <a:pos x="0" y="15"/>
              </a:cxn>
            </a:cxnLst>
            <a:rect l="0" t="0" r="r" b="b"/>
            <a:pathLst>
              <a:path w="33" h="32">
                <a:moveTo>
                  <a:pt x="0" y="15"/>
                </a:moveTo>
                <a:lnTo>
                  <a:pt x="1" y="22"/>
                </a:lnTo>
                <a:lnTo>
                  <a:pt x="5" y="27"/>
                </a:lnTo>
                <a:lnTo>
                  <a:pt x="10" y="30"/>
                </a:lnTo>
                <a:lnTo>
                  <a:pt x="16" y="32"/>
                </a:lnTo>
                <a:lnTo>
                  <a:pt x="23" y="30"/>
                </a:lnTo>
                <a:lnTo>
                  <a:pt x="28" y="27"/>
                </a:lnTo>
                <a:lnTo>
                  <a:pt x="31" y="22"/>
                </a:lnTo>
                <a:lnTo>
                  <a:pt x="33" y="15"/>
                </a:lnTo>
                <a:lnTo>
                  <a:pt x="31" y="9"/>
                </a:lnTo>
                <a:lnTo>
                  <a:pt x="28" y="5"/>
                </a:lnTo>
                <a:lnTo>
                  <a:pt x="23" y="2"/>
                </a:lnTo>
                <a:lnTo>
                  <a:pt x="16" y="0"/>
                </a:lnTo>
                <a:lnTo>
                  <a:pt x="10" y="2"/>
                </a:lnTo>
                <a:lnTo>
                  <a:pt x="5" y="5"/>
                </a:lnTo>
                <a:lnTo>
                  <a:pt x="1" y="9"/>
                </a:lnTo>
                <a:lnTo>
                  <a:pt x="0" y="15"/>
                </a:lnTo>
                <a:lnTo>
                  <a:pt x="0" y="15"/>
                </a:lnTo>
                <a:close/>
              </a:path>
            </a:pathLst>
          </a:custGeom>
          <a:solidFill>
            <a:srgbClr val="FF1C1E"/>
          </a:solidFill>
          <a:ln w="9525">
            <a:noFill/>
            <a:round/>
          </a:ln>
        </p:spPr>
        <p:txBody>
          <a:bodyPr/>
          <a:lstStyle/>
          <a:p>
            <a:endParaRPr lang="en-US"/>
          </a:p>
        </p:txBody>
      </p:sp>
      <p:sp>
        <p:nvSpPr>
          <p:cNvPr id="350298" name="Freeform 90"/>
          <p:cNvSpPr/>
          <p:nvPr/>
        </p:nvSpPr>
        <p:spPr bwMode="auto">
          <a:xfrm>
            <a:off x="4764088" y="5265663"/>
            <a:ext cx="26987" cy="26987"/>
          </a:xfrm>
          <a:custGeom>
            <a:avLst/>
            <a:gdLst/>
            <a:ahLst/>
            <a:cxnLst>
              <a:cxn ang="0">
                <a:pos x="0" y="17"/>
              </a:cxn>
              <a:cxn ang="0">
                <a:pos x="1" y="23"/>
              </a:cxn>
              <a:cxn ang="0">
                <a:pos x="5" y="28"/>
              </a:cxn>
              <a:cxn ang="0">
                <a:pos x="10" y="32"/>
              </a:cxn>
              <a:cxn ang="0">
                <a:pos x="16" y="33"/>
              </a:cxn>
              <a:cxn ang="0">
                <a:pos x="23" y="32"/>
              </a:cxn>
              <a:cxn ang="0">
                <a:pos x="28" y="28"/>
              </a:cxn>
              <a:cxn ang="0">
                <a:pos x="31" y="23"/>
              </a:cxn>
              <a:cxn ang="0">
                <a:pos x="33" y="17"/>
              </a:cxn>
              <a:cxn ang="0">
                <a:pos x="31" y="10"/>
              </a:cxn>
              <a:cxn ang="0">
                <a:pos x="28" y="5"/>
              </a:cxn>
              <a:cxn ang="0">
                <a:pos x="23" y="2"/>
              </a:cxn>
              <a:cxn ang="0">
                <a:pos x="16" y="0"/>
              </a:cxn>
              <a:cxn ang="0">
                <a:pos x="10" y="2"/>
              </a:cxn>
              <a:cxn ang="0">
                <a:pos x="5" y="5"/>
              </a:cxn>
              <a:cxn ang="0">
                <a:pos x="1" y="10"/>
              </a:cxn>
              <a:cxn ang="0">
                <a:pos x="0" y="17"/>
              </a:cxn>
              <a:cxn ang="0">
                <a:pos x="0" y="17"/>
              </a:cxn>
            </a:cxnLst>
            <a:rect l="0" t="0" r="r" b="b"/>
            <a:pathLst>
              <a:path w="33" h="33">
                <a:moveTo>
                  <a:pt x="0" y="17"/>
                </a:moveTo>
                <a:lnTo>
                  <a:pt x="1" y="23"/>
                </a:lnTo>
                <a:lnTo>
                  <a:pt x="5" y="28"/>
                </a:lnTo>
                <a:lnTo>
                  <a:pt x="10" y="32"/>
                </a:lnTo>
                <a:lnTo>
                  <a:pt x="16" y="33"/>
                </a:lnTo>
                <a:lnTo>
                  <a:pt x="23" y="32"/>
                </a:lnTo>
                <a:lnTo>
                  <a:pt x="28" y="28"/>
                </a:lnTo>
                <a:lnTo>
                  <a:pt x="31" y="23"/>
                </a:lnTo>
                <a:lnTo>
                  <a:pt x="33" y="17"/>
                </a:lnTo>
                <a:lnTo>
                  <a:pt x="31" y="10"/>
                </a:lnTo>
                <a:lnTo>
                  <a:pt x="28" y="5"/>
                </a:lnTo>
                <a:lnTo>
                  <a:pt x="23" y="2"/>
                </a:lnTo>
                <a:lnTo>
                  <a:pt x="16" y="0"/>
                </a:lnTo>
                <a:lnTo>
                  <a:pt x="10" y="2"/>
                </a:lnTo>
                <a:lnTo>
                  <a:pt x="5" y="5"/>
                </a:lnTo>
                <a:lnTo>
                  <a:pt x="1" y="10"/>
                </a:lnTo>
                <a:lnTo>
                  <a:pt x="0" y="17"/>
                </a:lnTo>
                <a:lnTo>
                  <a:pt x="0" y="17"/>
                </a:lnTo>
                <a:close/>
              </a:path>
            </a:pathLst>
          </a:custGeom>
          <a:solidFill>
            <a:srgbClr val="FF1C1E"/>
          </a:solidFill>
          <a:ln w="9525">
            <a:noFill/>
            <a:round/>
          </a:ln>
        </p:spPr>
        <p:txBody>
          <a:bodyPr/>
          <a:lstStyle/>
          <a:p>
            <a:endParaRPr lang="en-US"/>
          </a:p>
        </p:txBody>
      </p:sp>
      <p:sp>
        <p:nvSpPr>
          <p:cNvPr id="350299" name="Freeform 91"/>
          <p:cNvSpPr/>
          <p:nvPr/>
        </p:nvSpPr>
        <p:spPr bwMode="auto">
          <a:xfrm>
            <a:off x="4767263" y="5325988"/>
            <a:ext cx="26987" cy="26987"/>
          </a:xfrm>
          <a:custGeom>
            <a:avLst/>
            <a:gdLst/>
            <a:ahLst/>
            <a:cxnLst>
              <a:cxn ang="0">
                <a:pos x="0" y="19"/>
              </a:cxn>
              <a:cxn ang="0">
                <a:pos x="2" y="25"/>
              </a:cxn>
              <a:cxn ang="0">
                <a:pos x="5" y="29"/>
              </a:cxn>
              <a:cxn ang="0">
                <a:pos x="10" y="32"/>
              </a:cxn>
              <a:cxn ang="0">
                <a:pos x="17" y="33"/>
              </a:cxn>
              <a:cxn ang="0">
                <a:pos x="23" y="32"/>
              </a:cxn>
              <a:cxn ang="0">
                <a:pos x="28" y="29"/>
              </a:cxn>
              <a:cxn ang="0">
                <a:pos x="32" y="25"/>
              </a:cxn>
              <a:cxn ang="0">
                <a:pos x="33" y="19"/>
              </a:cxn>
              <a:cxn ang="0">
                <a:pos x="32" y="12"/>
              </a:cxn>
              <a:cxn ang="0">
                <a:pos x="28" y="5"/>
              </a:cxn>
              <a:cxn ang="0">
                <a:pos x="23" y="2"/>
              </a:cxn>
              <a:cxn ang="0">
                <a:pos x="17" y="0"/>
              </a:cxn>
              <a:cxn ang="0">
                <a:pos x="10" y="2"/>
              </a:cxn>
              <a:cxn ang="0">
                <a:pos x="5" y="5"/>
              </a:cxn>
              <a:cxn ang="0">
                <a:pos x="2" y="12"/>
              </a:cxn>
              <a:cxn ang="0">
                <a:pos x="0" y="19"/>
              </a:cxn>
              <a:cxn ang="0">
                <a:pos x="0" y="19"/>
              </a:cxn>
            </a:cxnLst>
            <a:rect l="0" t="0" r="r" b="b"/>
            <a:pathLst>
              <a:path w="33" h="33">
                <a:moveTo>
                  <a:pt x="0" y="19"/>
                </a:moveTo>
                <a:lnTo>
                  <a:pt x="2" y="25"/>
                </a:lnTo>
                <a:lnTo>
                  <a:pt x="5" y="29"/>
                </a:lnTo>
                <a:lnTo>
                  <a:pt x="10" y="32"/>
                </a:lnTo>
                <a:lnTo>
                  <a:pt x="17" y="33"/>
                </a:lnTo>
                <a:lnTo>
                  <a:pt x="23" y="32"/>
                </a:lnTo>
                <a:lnTo>
                  <a:pt x="28" y="29"/>
                </a:lnTo>
                <a:lnTo>
                  <a:pt x="32" y="25"/>
                </a:lnTo>
                <a:lnTo>
                  <a:pt x="33" y="19"/>
                </a:lnTo>
                <a:lnTo>
                  <a:pt x="32" y="12"/>
                </a:lnTo>
                <a:lnTo>
                  <a:pt x="28" y="5"/>
                </a:lnTo>
                <a:lnTo>
                  <a:pt x="23" y="2"/>
                </a:lnTo>
                <a:lnTo>
                  <a:pt x="17" y="0"/>
                </a:lnTo>
                <a:lnTo>
                  <a:pt x="10" y="2"/>
                </a:lnTo>
                <a:lnTo>
                  <a:pt x="5" y="5"/>
                </a:lnTo>
                <a:lnTo>
                  <a:pt x="2" y="12"/>
                </a:lnTo>
                <a:lnTo>
                  <a:pt x="0" y="19"/>
                </a:lnTo>
                <a:lnTo>
                  <a:pt x="0" y="19"/>
                </a:lnTo>
                <a:close/>
              </a:path>
            </a:pathLst>
          </a:custGeom>
          <a:solidFill>
            <a:srgbClr val="FF1C1E"/>
          </a:solidFill>
          <a:ln w="9525">
            <a:noFill/>
            <a:round/>
          </a:ln>
        </p:spPr>
        <p:txBody>
          <a:bodyPr/>
          <a:lstStyle/>
          <a:p>
            <a:endParaRPr lang="en-US"/>
          </a:p>
        </p:txBody>
      </p:sp>
      <p:sp>
        <p:nvSpPr>
          <p:cNvPr id="350300" name="Freeform 92"/>
          <p:cNvSpPr/>
          <p:nvPr/>
        </p:nvSpPr>
        <p:spPr bwMode="auto">
          <a:xfrm>
            <a:off x="4772025" y="5384725"/>
            <a:ext cx="25400" cy="26988"/>
          </a:xfrm>
          <a:custGeom>
            <a:avLst/>
            <a:gdLst/>
            <a:ahLst/>
            <a:cxnLst>
              <a:cxn ang="0">
                <a:pos x="0" y="16"/>
              </a:cxn>
              <a:cxn ang="0">
                <a:pos x="2" y="23"/>
              </a:cxn>
              <a:cxn ang="0">
                <a:pos x="3" y="28"/>
              </a:cxn>
              <a:cxn ang="0">
                <a:pos x="8" y="31"/>
              </a:cxn>
              <a:cxn ang="0">
                <a:pos x="17" y="33"/>
              </a:cxn>
              <a:cxn ang="0">
                <a:pos x="23" y="31"/>
              </a:cxn>
              <a:cxn ang="0">
                <a:pos x="28" y="28"/>
              </a:cxn>
              <a:cxn ang="0">
                <a:pos x="31" y="23"/>
              </a:cxn>
              <a:cxn ang="0">
                <a:pos x="33" y="16"/>
              </a:cxn>
              <a:cxn ang="0">
                <a:pos x="31" y="10"/>
              </a:cxn>
              <a:cxn ang="0">
                <a:pos x="28" y="5"/>
              </a:cxn>
              <a:cxn ang="0">
                <a:pos x="23" y="2"/>
              </a:cxn>
              <a:cxn ang="0">
                <a:pos x="17" y="0"/>
              </a:cxn>
              <a:cxn ang="0">
                <a:pos x="8" y="2"/>
              </a:cxn>
              <a:cxn ang="0">
                <a:pos x="3" y="5"/>
              </a:cxn>
              <a:cxn ang="0">
                <a:pos x="2" y="10"/>
              </a:cxn>
              <a:cxn ang="0">
                <a:pos x="0" y="16"/>
              </a:cxn>
              <a:cxn ang="0">
                <a:pos x="0" y="16"/>
              </a:cxn>
            </a:cxnLst>
            <a:rect l="0" t="0" r="r" b="b"/>
            <a:pathLst>
              <a:path w="33" h="33">
                <a:moveTo>
                  <a:pt x="0" y="16"/>
                </a:moveTo>
                <a:lnTo>
                  <a:pt x="2" y="23"/>
                </a:lnTo>
                <a:lnTo>
                  <a:pt x="3" y="28"/>
                </a:lnTo>
                <a:lnTo>
                  <a:pt x="8" y="31"/>
                </a:lnTo>
                <a:lnTo>
                  <a:pt x="17" y="33"/>
                </a:lnTo>
                <a:lnTo>
                  <a:pt x="23" y="31"/>
                </a:lnTo>
                <a:lnTo>
                  <a:pt x="28" y="28"/>
                </a:lnTo>
                <a:lnTo>
                  <a:pt x="31" y="23"/>
                </a:lnTo>
                <a:lnTo>
                  <a:pt x="33" y="16"/>
                </a:lnTo>
                <a:lnTo>
                  <a:pt x="31" y="10"/>
                </a:lnTo>
                <a:lnTo>
                  <a:pt x="28" y="5"/>
                </a:lnTo>
                <a:lnTo>
                  <a:pt x="23" y="2"/>
                </a:lnTo>
                <a:lnTo>
                  <a:pt x="17" y="0"/>
                </a:lnTo>
                <a:lnTo>
                  <a:pt x="8" y="2"/>
                </a:lnTo>
                <a:lnTo>
                  <a:pt x="3" y="5"/>
                </a:lnTo>
                <a:lnTo>
                  <a:pt x="2" y="10"/>
                </a:lnTo>
                <a:lnTo>
                  <a:pt x="0" y="16"/>
                </a:lnTo>
                <a:lnTo>
                  <a:pt x="0" y="16"/>
                </a:lnTo>
                <a:close/>
              </a:path>
            </a:pathLst>
          </a:custGeom>
          <a:solidFill>
            <a:srgbClr val="FF1C1E"/>
          </a:solidFill>
          <a:ln w="9525">
            <a:noFill/>
            <a:round/>
          </a:ln>
        </p:spPr>
        <p:txBody>
          <a:bodyPr/>
          <a:lstStyle/>
          <a:p>
            <a:endParaRPr lang="en-US"/>
          </a:p>
        </p:txBody>
      </p:sp>
      <p:sp>
        <p:nvSpPr>
          <p:cNvPr id="350301" name="Freeform 93"/>
          <p:cNvSpPr/>
          <p:nvPr/>
        </p:nvSpPr>
        <p:spPr bwMode="auto">
          <a:xfrm>
            <a:off x="4711700" y="5192638"/>
            <a:ext cx="26988" cy="25400"/>
          </a:xfrm>
          <a:custGeom>
            <a:avLst/>
            <a:gdLst/>
            <a:ahLst/>
            <a:cxnLst>
              <a:cxn ang="0">
                <a:pos x="0" y="18"/>
              </a:cxn>
              <a:cxn ang="0">
                <a:pos x="1" y="24"/>
              </a:cxn>
              <a:cxn ang="0">
                <a:pos x="5" y="28"/>
              </a:cxn>
              <a:cxn ang="0">
                <a:pos x="10" y="31"/>
              </a:cxn>
              <a:cxn ang="0">
                <a:pos x="16" y="33"/>
              </a:cxn>
              <a:cxn ang="0">
                <a:pos x="23" y="31"/>
              </a:cxn>
              <a:cxn ang="0">
                <a:pos x="28" y="28"/>
              </a:cxn>
              <a:cxn ang="0">
                <a:pos x="31" y="24"/>
              </a:cxn>
              <a:cxn ang="0">
                <a:pos x="33" y="18"/>
              </a:cxn>
              <a:cxn ang="0">
                <a:pos x="31" y="11"/>
              </a:cxn>
              <a:cxn ang="0">
                <a:pos x="28" y="5"/>
              </a:cxn>
              <a:cxn ang="0">
                <a:pos x="23" y="1"/>
              </a:cxn>
              <a:cxn ang="0">
                <a:pos x="16" y="0"/>
              </a:cxn>
              <a:cxn ang="0">
                <a:pos x="10" y="1"/>
              </a:cxn>
              <a:cxn ang="0">
                <a:pos x="5" y="5"/>
              </a:cxn>
              <a:cxn ang="0">
                <a:pos x="1" y="11"/>
              </a:cxn>
              <a:cxn ang="0">
                <a:pos x="0" y="18"/>
              </a:cxn>
              <a:cxn ang="0">
                <a:pos x="0" y="18"/>
              </a:cxn>
            </a:cxnLst>
            <a:rect l="0" t="0" r="r" b="b"/>
            <a:pathLst>
              <a:path w="33" h="33">
                <a:moveTo>
                  <a:pt x="0" y="18"/>
                </a:moveTo>
                <a:lnTo>
                  <a:pt x="1" y="24"/>
                </a:lnTo>
                <a:lnTo>
                  <a:pt x="5" y="28"/>
                </a:lnTo>
                <a:lnTo>
                  <a:pt x="10" y="31"/>
                </a:lnTo>
                <a:lnTo>
                  <a:pt x="16" y="33"/>
                </a:lnTo>
                <a:lnTo>
                  <a:pt x="23" y="31"/>
                </a:lnTo>
                <a:lnTo>
                  <a:pt x="28" y="28"/>
                </a:lnTo>
                <a:lnTo>
                  <a:pt x="31" y="24"/>
                </a:lnTo>
                <a:lnTo>
                  <a:pt x="33" y="18"/>
                </a:lnTo>
                <a:lnTo>
                  <a:pt x="31" y="11"/>
                </a:lnTo>
                <a:lnTo>
                  <a:pt x="28" y="5"/>
                </a:lnTo>
                <a:lnTo>
                  <a:pt x="23" y="1"/>
                </a:lnTo>
                <a:lnTo>
                  <a:pt x="16" y="0"/>
                </a:lnTo>
                <a:lnTo>
                  <a:pt x="10" y="1"/>
                </a:lnTo>
                <a:lnTo>
                  <a:pt x="5" y="5"/>
                </a:lnTo>
                <a:lnTo>
                  <a:pt x="1" y="11"/>
                </a:lnTo>
                <a:lnTo>
                  <a:pt x="0" y="18"/>
                </a:lnTo>
                <a:lnTo>
                  <a:pt x="0" y="18"/>
                </a:lnTo>
                <a:close/>
              </a:path>
            </a:pathLst>
          </a:custGeom>
          <a:solidFill>
            <a:srgbClr val="FF1C1E"/>
          </a:solidFill>
          <a:ln w="9525">
            <a:noFill/>
            <a:round/>
          </a:ln>
        </p:spPr>
        <p:txBody>
          <a:bodyPr/>
          <a:lstStyle/>
          <a:p>
            <a:endParaRPr lang="en-US"/>
          </a:p>
        </p:txBody>
      </p:sp>
      <p:sp>
        <p:nvSpPr>
          <p:cNvPr id="350302" name="Freeform 94"/>
          <p:cNvSpPr/>
          <p:nvPr/>
        </p:nvSpPr>
        <p:spPr bwMode="auto">
          <a:xfrm>
            <a:off x="4711700" y="5251375"/>
            <a:ext cx="26988" cy="26988"/>
          </a:xfrm>
          <a:custGeom>
            <a:avLst/>
            <a:gdLst/>
            <a:ahLst/>
            <a:cxnLst>
              <a:cxn ang="0">
                <a:pos x="0" y="17"/>
              </a:cxn>
              <a:cxn ang="0">
                <a:pos x="1" y="23"/>
              </a:cxn>
              <a:cxn ang="0">
                <a:pos x="5" y="28"/>
              </a:cxn>
              <a:cxn ang="0">
                <a:pos x="10" y="32"/>
              </a:cxn>
              <a:cxn ang="0">
                <a:pos x="16" y="33"/>
              </a:cxn>
              <a:cxn ang="0">
                <a:pos x="23" y="32"/>
              </a:cxn>
              <a:cxn ang="0">
                <a:pos x="28" y="28"/>
              </a:cxn>
              <a:cxn ang="0">
                <a:pos x="31" y="23"/>
              </a:cxn>
              <a:cxn ang="0">
                <a:pos x="33" y="17"/>
              </a:cxn>
              <a:cxn ang="0">
                <a:pos x="31" y="10"/>
              </a:cxn>
              <a:cxn ang="0">
                <a:pos x="28" y="5"/>
              </a:cxn>
              <a:cxn ang="0">
                <a:pos x="23" y="2"/>
              </a:cxn>
              <a:cxn ang="0">
                <a:pos x="16" y="0"/>
              </a:cxn>
              <a:cxn ang="0">
                <a:pos x="10" y="2"/>
              </a:cxn>
              <a:cxn ang="0">
                <a:pos x="5" y="5"/>
              </a:cxn>
              <a:cxn ang="0">
                <a:pos x="1" y="10"/>
              </a:cxn>
              <a:cxn ang="0">
                <a:pos x="0" y="17"/>
              </a:cxn>
              <a:cxn ang="0">
                <a:pos x="0" y="17"/>
              </a:cxn>
            </a:cxnLst>
            <a:rect l="0" t="0" r="r" b="b"/>
            <a:pathLst>
              <a:path w="33" h="33">
                <a:moveTo>
                  <a:pt x="0" y="17"/>
                </a:moveTo>
                <a:lnTo>
                  <a:pt x="1" y="23"/>
                </a:lnTo>
                <a:lnTo>
                  <a:pt x="5" y="28"/>
                </a:lnTo>
                <a:lnTo>
                  <a:pt x="10" y="32"/>
                </a:lnTo>
                <a:lnTo>
                  <a:pt x="16" y="33"/>
                </a:lnTo>
                <a:lnTo>
                  <a:pt x="23" y="32"/>
                </a:lnTo>
                <a:lnTo>
                  <a:pt x="28" y="28"/>
                </a:lnTo>
                <a:lnTo>
                  <a:pt x="31" y="23"/>
                </a:lnTo>
                <a:lnTo>
                  <a:pt x="33" y="17"/>
                </a:lnTo>
                <a:lnTo>
                  <a:pt x="31" y="10"/>
                </a:lnTo>
                <a:lnTo>
                  <a:pt x="28" y="5"/>
                </a:lnTo>
                <a:lnTo>
                  <a:pt x="23" y="2"/>
                </a:lnTo>
                <a:lnTo>
                  <a:pt x="16" y="0"/>
                </a:lnTo>
                <a:lnTo>
                  <a:pt x="10" y="2"/>
                </a:lnTo>
                <a:lnTo>
                  <a:pt x="5" y="5"/>
                </a:lnTo>
                <a:lnTo>
                  <a:pt x="1" y="10"/>
                </a:lnTo>
                <a:lnTo>
                  <a:pt x="0" y="17"/>
                </a:lnTo>
                <a:lnTo>
                  <a:pt x="0" y="17"/>
                </a:lnTo>
                <a:close/>
              </a:path>
            </a:pathLst>
          </a:custGeom>
          <a:solidFill>
            <a:srgbClr val="FF1C1E"/>
          </a:solidFill>
          <a:ln w="9525">
            <a:noFill/>
            <a:round/>
          </a:ln>
        </p:spPr>
        <p:txBody>
          <a:bodyPr/>
          <a:lstStyle/>
          <a:p>
            <a:endParaRPr lang="en-US"/>
          </a:p>
        </p:txBody>
      </p:sp>
      <p:sp>
        <p:nvSpPr>
          <p:cNvPr id="350303" name="Freeform 95"/>
          <p:cNvSpPr/>
          <p:nvPr/>
        </p:nvSpPr>
        <p:spPr bwMode="auto">
          <a:xfrm>
            <a:off x="4714875" y="5311700"/>
            <a:ext cx="25400" cy="26988"/>
          </a:xfrm>
          <a:custGeom>
            <a:avLst/>
            <a:gdLst/>
            <a:ahLst/>
            <a:cxnLst>
              <a:cxn ang="0">
                <a:pos x="0" y="17"/>
              </a:cxn>
              <a:cxn ang="0">
                <a:pos x="2" y="23"/>
              </a:cxn>
              <a:cxn ang="0">
                <a:pos x="5" y="28"/>
              </a:cxn>
              <a:cxn ang="0">
                <a:pos x="10" y="32"/>
              </a:cxn>
              <a:cxn ang="0">
                <a:pos x="16" y="33"/>
              </a:cxn>
              <a:cxn ang="0">
                <a:pos x="23" y="32"/>
              </a:cxn>
              <a:cxn ang="0">
                <a:pos x="28" y="28"/>
              </a:cxn>
              <a:cxn ang="0">
                <a:pos x="31" y="23"/>
              </a:cxn>
              <a:cxn ang="0">
                <a:pos x="33" y="17"/>
              </a:cxn>
              <a:cxn ang="0">
                <a:pos x="31" y="10"/>
              </a:cxn>
              <a:cxn ang="0">
                <a:pos x="28" y="5"/>
              </a:cxn>
              <a:cxn ang="0">
                <a:pos x="23" y="2"/>
              </a:cxn>
              <a:cxn ang="0">
                <a:pos x="16" y="0"/>
              </a:cxn>
              <a:cxn ang="0">
                <a:pos x="10" y="2"/>
              </a:cxn>
              <a:cxn ang="0">
                <a:pos x="5" y="5"/>
              </a:cxn>
              <a:cxn ang="0">
                <a:pos x="2" y="10"/>
              </a:cxn>
              <a:cxn ang="0">
                <a:pos x="0" y="17"/>
              </a:cxn>
              <a:cxn ang="0">
                <a:pos x="0" y="17"/>
              </a:cxn>
            </a:cxnLst>
            <a:rect l="0" t="0" r="r" b="b"/>
            <a:pathLst>
              <a:path w="33" h="33">
                <a:moveTo>
                  <a:pt x="0" y="17"/>
                </a:moveTo>
                <a:lnTo>
                  <a:pt x="2" y="23"/>
                </a:lnTo>
                <a:lnTo>
                  <a:pt x="5" y="28"/>
                </a:lnTo>
                <a:lnTo>
                  <a:pt x="10" y="32"/>
                </a:lnTo>
                <a:lnTo>
                  <a:pt x="16" y="33"/>
                </a:lnTo>
                <a:lnTo>
                  <a:pt x="23" y="32"/>
                </a:lnTo>
                <a:lnTo>
                  <a:pt x="28" y="28"/>
                </a:lnTo>
                <a:lnTo>
                  <a:pt x="31" y="23"/>
                </a:lnTo>
                <a:lnTo>
                  <a:pt x="33" y="17"/>
                </a:lnTo>
                <a:lnTo>
                  <a:pt x="31" y="10"/>
                </a:lnTo>
                <a:lnTo>
                  <a:pt x="28" y="5"/>
                </a:lnTo>
                <a:lnTo>
                  <a:pt x="23" y="2"/>
                </a:lnTo>
                <a:lnTo>
                  <a:pt x="16" y="0"/>
                </a:lnTo>
                <a:lnTo>
                  <a:pt x="10" y="2"/>
                </a:lnTo>
                <a:lnTo>
                  <a:pt x="5" y="5"/>
                </a:lnTo>
                <a:lnTo>
                  <a:pt x="2" y="10"/>
                </a:lnTo>
                <a:lnTo>
                  <a:pt x="0" y="17"/>
                </a:lnTo>
                <a:lnTo>
                  <a:pt x="0" y="17"/>
                </a:lnTo>
                <a:close/>
              </a:path>
            </a:pathLst>
          </a:custGeom>
          <a:solidFill>
            <a:srgbClr val="FF1C1E"/>
          </a:solidFill>
          <a:ln w="9525">
            <a:noFill/>
            <a:round/>
          </a:ln>
        </p:spPr>
        <p:txBody>
          <a:bodyPr/>
          <a:lstStyle/>
          <a:p>
            <a:endParaRPr lang="en-US"/>
          </a:p>
        </p:txBody>
      </p:sp>
      <p:sp>
        <p:nvSpPr>
          <p:cNvPr id="350304" name="Freeform 96"/>
          <p:cNvSpPr/>
          <p:nvPr/>
        </p:nvSpPr>
        <p:spPr bwMode="auto">
          <a:xfrm>
            <a:off x="4718050" y="5368850"/>
            <a:ext cx="25400" cy="28575"/>
          </a:xfrm>
          <a:custGeom>
            <a:avLst/>
            <a:gdLst/>
            <a:ahLst/>
            <a:cxnLst>
              <a:cxn ang="0">
                <a:pos x="0" y="18"/>
              </a:cxn>
              <a:cxn ang="0">
                <a:pos x="2" y="25"/>
              </a:cxn>
              <a:cxn ang="0">
                <a:pos x="5" y="30"/>
              </a:cxn>
              <a:cxn ang="0">
                <a:pos x="10" y="33"/>
              </a:cxn>
              <a:cxn ang="0">
                <a:pos x="17" y="35"/>
              </a:cxn>
              <a:cxn ang="0">
                <a:pos x="23" y="33"/>
              </a:cxn>
              <a:cxn ang="0">
                <a:pos x="28" y="30"/>
              </a:cxn>
              <a:cxn ang="0">
                <a:pos x="32" y="25"/>
              </a:cxn>
              <a:cxn ang="0">
                <a:pos x="33" y="18"/>
              </a:cxn>
              <a:cxn ang="0">
                <a:pos x="32" y="12"/>
              </a:cxn>
              <a:cxn ang="0">
                <a:pos x="28" y="5"/>
              </a:cxn>
              <a:cxn ang="0">
                <a:pos x="23" y="2"/>
              </a:cxn>
              <a:cxn ang="0">
                <a:pos x="17" y="0"/>
              </a:cxn>
              <a:cxn ang="0">
                <a:pos x="10" y="2"/>
              </a:cxn>
              <a:cxn ang="0">
                <a:pos x="5" y="5"/>
              </a:cxn>
              <a:cxn ang="0">
                <a:pos x="2" y="12"/>
              </a:cxn>
              <a:cxn ang="0">
                <a:pos x="0" y="18"/>
              </a:cxn>
              <a:cxn ang="0">
                <a:pos x="0" y="18"/>
              </a:cxn>
            </a:cxnLst>
            <a:rect l="0" t="0" r="r" b="b"/>
            <a:pathLst>
              <a:path w="33" h="35">
                <a:moveTo>
                  <a:pt x="0" y="18"/>
                </a:moveTo>
                <a:lnTo>
                  <a:pt x="2" y="25"/>
                </a:lnTo>
                <a:lnTo>
                  <a:pt x="5" y="30"/>
                </a:lnTo>
                <a:lnTo>
                  <a:pt x="10" y="33"/>
                </a:lnTo>
                <a:lnTo>
                  <a:pt x="17" y="35"/>
                </a:lnTo>
                <a:lnTo>
                  <a:pt x="23" y="33"/>
                </a:lnTo>
                <a:lnTo>
                  <a:pt x="28" y="30"/>
                </a:lnTo>
                <a:lnTo>
                  <a:pt x="32" y="25"/>
                </a:lnTo>
                <a:lnTo>
                  <a:pt x="33" y="18"/>
                </a:lnTo>
                <a:lnTo>
                  <a:pt x="32" y="12"/>
                </a:lnTo>
                <a:lnTo>
                  <a:pt x="28" y="5"/>
                </a:lnTo>
                <a:lnTo>
                  <a:pt x="23" y="2"/>
                </a:lnTo>
                <a:lnTo>
                  <a:pt x="17" y="0"/>
                </a:lnTo>
                <a:lnTo>
                  <a:pt x="10" y="2"/>
                </a:lnTo>
                <a:lnTo>
                  <a:pt x="5" y="5"/>
                </a:lnTo>
                <a:lnTo>
                  <a:pt x="2" y="12"/>
                </a:lnTo>
                <a:lnTo>
                  <a:pt x="0" y="18"/>
                </a:lnTo>
                <a:lnTo>
                  <a:pt x="0" y="18"/>
                </a:lnTo>
                <a:close/>
              </a:path>
            </a:pathLst>
          </a:custGeom>
          <a:solidFill>
            <a:srgbClr val="FF1C1E"/>
          </a:solidFill>
          <a:ln w="9525">
            <a:noFill/>
            <a:round/>
          </a:ln>
        </p:spPr>
        <p:txBody>
          <a:bodyPr/>
          <a:lstStyle/>
          <a:p>
            <a:endParaRPr lang="en-US"/>
          </a:p>
        </p:txBody>
      </p:sp>
      <p:sp>
        <p:nvSpPr>
          <p:cNvPr id="350305" name="Freeform 97"/>
          <p:cNvSpPr/>
          <p:nvPr/>
        </p:nvSpPr>
        <p:spPr bwMode="auto">
          <a:xfrm>
            <a:off x="4657725" y="5187875"/>
            <a:ext cx="23813" cy="25400"/>
          </a:xfrm>
          <a:custGeom>
            <a:avLst/>
            <a:gdLst/>
            <a:ahLst/>
            <a:cxnLst>
              <a:cxn ang="0">
                <a:pos x="0" y="17"/>
              </a:cxn>
              <a:cxn ang="0">
                <a:pos x="2" y="23"/>
              </a:cxn>
              <a:cxn ang="0">
                <a:pos x="5" y="28"/>
              </a:cxn>
              <a:cxn ang="0">
                <a:pos x="10" y="31"/>
              </a:cxn>
              <a:cxn ang="0">
                <a:pos x="15" y="33"/>
              </a:cxn>
              <a:cxn ang="0">
                <a:pos x="22" y="31"/>
              </a:cxn>
              <a:cxn ang="0">
                <a:pos x="27" y="28"/>
              </a:cxn>
              <a:cxn ang="0">
                <a:pos x="30" y="23"/>
              </a:cxn>
              <a:cxn ang="0">
                <a:pos x="32" y="17"/>
              </a:cxn>
              <a:cxn ang="0">
                <a:pos x="30" y="10"/>
              </a:cxn>
              <a:cxn ang="0">
                <a:pos x="27" y="5"/>
              </a:cxn>
              <a:cxn ang="0">
                <a:pos x="22" y="2"/>
              </a:cxn>
              <a:cxn ang="0">
                <a:pos x="15" y="0"/>
              </a:cxn>
              <a:cxn ang="0">
                <a:pos x="10" y="2"/>
              </a:cxn>
              <a:cxn ang="0">
                <a:pos x="5" y="5"/>
              </a:cxn>
              <a:cxn ang="0">
                <a:pos x="2" y="10"/>
              </a:cxn>
              <a:cxn ang="0">
                <a:pos x="0" y="17"/>
              </a:cxn>
              <a:cxn ang="0">
                <a:pos x="0" y="17"/>
              </a:cxn>
            </a:cxnLst>
            <a:rect l="0" t="0" r="r" b="b"/>
            <a:pathLst>
              <a:path w="32" h="33">
                <a:moveTo>
                  <a:pt x="0" y="17"/>
                </a:moveTo>
                <a:lnTo>
                  <a:pt x="2" y="23"/>
                </a:lnTo>
                <a:lnTo>
                  <a:pt x="5" y="28"/>
                </a:lnTo>
                <a:lnTo>
                  <a:pt x="10" y="31"/>
                </a:lnTo>
                <a:lnTo>
                  <a:pt x="15" y="33"/>
                </a:lnTo>
                <a:lnTo>
                  <a:pt x="22" y="31"/>
                </a:lnTo>
                <a:lnTo>
                  <a:pt x="27" y="28"/>
                </a:lnTo>
                <a:lnTo>
                  <a:pt x="30" y="23"/>
                </a:lnTo>
                <a:lnTo>
                  <a:pt x="32" y="17"/>
                </a:lnTo>
                <a:lnTo>
                  <a:pt x="30" y="10"/>
                </a:lnTo>
                <a:lnTo>
                  <a:pt x="27" y="5"/>
                </a:lnTo>
                <a:lnTo>
                  <a:pt x="22" y="2"/>
                </a:lnTo>
                <a:lnTo>
                  <a:pt x="15" y="0"/>
                </a:lnTo>
                <a:lnTo>
                  <a:pt x="10" y="2"/>
                </a:lnTo>
                <a:lnTo>
                  <a:pt x="5" y="5"/>
                </a:lnTo>
                <a:lnTo>
                  <a:pt x="2" y="10"/>
                </a:lnTo>
                <a:lnTo>
                  <a:pt x="0" y="17"/>
                </a:lnTo>
                <a:lnTo>
                  <a:pt x="0" y="17"/>
                </a:lnTo>
                <a:close/>
              </a:path>
            </a:pathLst>
          </a:custGeom>
          <a:solidFill>
            <a:srgbClr val="FF1C1E"/>
          </a:solidFill>
          <a:ln w="9525">
            <a:noFill/>
            <a:round/>
          </a:ln>
        </p:spPr>
        <p:txBody>
          <a:bodyPr/>
          <a:lstStyle/>
          <a:p>
            <a:endParaRPr lang="en-US"/>
          </a:p>
        </p:txBody>
      </p:sp>
      <p:sp>
        <p:nvSpPr>
          <p:cNvPr id="350306" name="Freeform 98"/>
          <p:cNvSpPr/>
          <p:nvPr/>
        </p:nvSpPr>
        <p:spPr bwMode="auto">
          <a:xfrm>
            <a:off x="4657725" y="5245025"/>
            <a:ext cx="23813" cy="25400"/>
          </a:xfrm>
          <a:custGeom>
            <a:avLst/>
            <a:gdLst/>
            <a:ahLst/>
            <a:cxnLst>
              <a:cxn ang="0">
                <a:pos x="0" y="16"/>
              </a:cxn>
              <a:cxn ang="0">
                <a:pos x="2" y="23"/>
              </a:cxn>
              <a:cxn ang="0">
                <a:pos x="5" y="28"/>
              </a:cxn>
              <a:cxn ang="0">
                <a:pos x="10" y="31"/>
              </a:cxn>
              <a:cxn ang="0">
                <a:pos x="15" y="33"/>
              </a:cxn>
              <a:cxn ang="0">
                <a:pos x="22" y="31"/>
              </a:cxn>
              <a:cxn ang="0">
                <a:pos x="27" y="28"/>
              </a:cxn>
              <a:cxn ang="0">
                <a:pos x="30" y="23"/>
              </a:cxn>
              <a:cxn ang="0">
                <a:pos x="32" y="16"/>
              </a:cxn>
              <a:cxn ang="0">
                <a:pos x="30" y="10"/>
              </a:cxn>
              <a:cxn ang="0">
                <a:pos x="27" y="5"/>
              </a:cxn>
              <a:cxn ang="0">
                <a:pos x="22" y="1"/>
              </a:cxn>
              <a:cxn ang="0">
                <a:pos x="15" y="0"/>
              </a:cxn>
              <a:cxn ang="0">
                <a:pos x="10" y="1"/>
              </a:cxn>
              <a:cxn ang="0">
                <a:pos x="5" y="5"/>
              </a:cxn>
              <a:cxn ang="0">
                <a:pos x="2" y="10"/>
              </a:cxn>
              <a:cxn ang="0">
                <a:pos x="0" y="16"/>
              </a:cxn>
              <a:cxn ang="0">
                <a:pos x="0" y="16"/>
              </a:cxn>
            </a:cxnLst>
            <a:rect l="0" t="0" r="r" b="b"/>
            <a:pathLst>
              <a:path w="32" h="33">
                <a:moveTo>
                  <a:pt x="0" y="16"/>
                </a:moveTo>
                <a:lnTo>
                  <a:pt x="2" y="23"/>
                </a:lnTo>
                <a:lnTo>
                  <a:pt x="5" y="28"/>
                </a:lnTo>
                <a:lnTo>
                  <a:pt x="10" y="31"/>
                </a:lnTo>
                <a:lnTo>
                  <a:pt x="15" y="33"/>
                </a:lnTo>
                <a:lnTo>
                  <a:pt x="22" y="31"/>
                </a:lnTo>
                <a:lnTo>
                  <a:pt x="27" y="28"/>
                </a:lnTo>
                <a:lnTo>
                  <a:pt x="30" y="23"/>
                </a:lnTo>
                <a:lnTo>
                  <a:pt x="32" y="16"/>
                </a:lnTo>
                <a:lnTo>
                  <a:pt x="30" y="10"/>
                </a:lnTo>
                <a:lnTo>
                  <a:pt x="27" y="5"/>
                </a:lnTo>
                <a:lnTo>
                  <a:pt x="22" y="1"/>
                </a:lnTo>
                <a:lnTo>
                  <a:pt x="15" y="0"/>
                </a:lnTo>
                <a:lnTo>
                  <a:pt x="10" y="1"/>
                </a:lnTo>
                <a:lnTo>
                  <a:pt x="5" y="5"/>
                </a:lnTo>
                <a:lnTo>
                  <a:pt x="2" y="10"/>
                </a:lnTo>
                <a:lnTo>
                  <a:pt x="0" y="16"/>
                </a:lnTo>
                <a:lnTo>
                  <a:pt x="0" y="16"/>
                </a:lnTo>
                <a:close/>
              </a:path>
            </a:pathLst>
          </a:custGeom>
          <a:solidFill>
            <a:srgbClr val="FF1C1E"/>
          </a:solidFill>
          <a:ln w="9525">
            <a:noFill/>
            <a:round/>
          </a:ln>
        </p:spPr>
        <p:txBody>
          <a:bodyPr/>
          <a:lstStyle/>
          <a:p>
            <a:endParaRPr lang="en-US"/>
          </a:p>
        </p:txBody>
      </p:sp>
      <p:sp>
        <p:nvSpPr>
          <p:cNvPr id="350307" name="Freeform 99"/>
          <p:cNvSpPr/>
          <p:nvPr/>
        </p:nvSpPr>
        <p:spPr bwMode="auto">
          <a:xfrm>
            <a:off x="4659313" y="5306938"/>
            <a:ext cx="26987" cy="25400"/>
          </a:xfrm>
          <a:custGeom>
            <a:avLst/>
            <a:gdLst/>
            <a:ahLst/>
            <a:cxnLst>
              <a:cxn ang="0">
                <a:pos x="0" y="16"/>
              </a:cxn>
              <a:cxn ang="0">
                <a:pos x="2" y="23"/>
              </a:cxn>
              <a:cxn ang="0">
                <a:pos x="5" y="28"/>
              </a:cxn>
              <a:cxn ang="0">
                <a:pos x="10" y="31"/>
              </a:cxn>
              <a:cxn ang="0">
                <a:pos x="17" y="33"/>
              </a:cxn>
              <a:cxn ang="0">
                <a:pos x="24" y="31"/>
              </a:cxn>
              <a:cxn ang="0">
                <a:pos x="29" y="28"/>
              </a:cxn>
              <a:cxn ang="0">
                <a:pos x="32" y="23"/>
              </a:cxn>
              <a:cxn ang="0">
                <a:pos x="33" y="16"/>
              </a:cxn>
              <a:cxn ang="0">
                <a:pos x="32" y="10"/>
              </a:cxn>
              <a:cxn ang="0">
                <a:pos x="29" y="5"/>
              </a:cxn>
              <a:cxn ang="0">
                <a:pos x="24" y="1"/>
              </a:cxn>
              <a:cxn ang="0">
                <a:pos x="17" y="0"/>
              </a:cxn>
              <a:cxn ang="0">
                <a:pos x="10" y="1"/>
              </a:cxn>
              <a:cxn ang="0">
                <a:pos x="5" y="5"/>
              </a:cxn>
              <a:cxn ang="0">
                <a:pos x="2" y="10"/>
              </a:cxn>
              <a:cxn ang="0">
                <a:pos x="0" y="16"/>
              </a:cxn>
              <a:cxn ang="0">
                <a:pos x="0" y="16"/>
              </a:cxn>
            </a:cxnLst>
            <a:rect l="0" t="0" r="r" b="b"/>
            <a:pathLst>
              <a:path w="33" h="33">
                <a:moveTo>
                  <a:pt x="0" y="16"/>
                </a:moveTo>
                <a:lnTo>
                  <a:pt x="2" y="23"/>
                </a:lnTo>
                <a:lnTo>
                  <a:pt x="5" y="28"/>
                </a:lnTo>
                <a:lnTo>
                  <a:pt x="10" y="31"/>
                </a:lnTo>
                <a:lnTo>
                  <a:pt x="17" y="33"/>
                </a:lnTo>
                <a:lnTo>
                  <a:pt x="24" y="31"/>
                </a:lnTo>
                <a:lnTo>
                  <a:pt x="29" y="28"/>
                </a:lnTo>
                <a:lnTo>
                  <a:pt x="32" y="23"/>
                </a:lnTo>
                <a:lnTo>
                  <a:pt x="33" y="16"/>
                </a:lnTo>
                <a:lnTo>
                  <a:pt x="32" y="10"/>
                </a:lnTo>
                <a:lnTo>
                  <a:pt x="29" y="5"/>
                </a:lnTo>
                <a:lnTo>
                  <a:pt x="24" y="1"/>
                </a:lnTo>
                <a:lnTo>
                  <a:pt x="17" y="0"/>
                </a:lnTo>
                <a:lnTo>
                  <a:pt x="10" y="1"/>
                </a:lnTo>
                <a:lnTo>
                  <a:pt x="5" y="5"/>
                </a:lnTo>
                <a:lnTo>
                  <a:pt x="2" y="10"/>
                </a:lnTo>
                <a:lnTo>
                  <a:pt x="0" y="16"/>
                </a:lnTo>
                <a:lnTo>
                  <a:pt x="0" y="16"/>
                </a:lnTo>
                <a:close/>
              </a:path>
            </a:pathLst>
          </a:custGeom>
          <a:solidFill>
            <a:srgbClr val="FF1C1E"/>
          </a:solidFill>
          <a:ln w="9525">
            <a:noFill/>
            <a:round/>
          </a:ln>
        </p:spPr>
        <p:txBody>
          <a:bodyPr/>
          <a:lstStyle/>
          <a:p>
            <a:endParaRPr lang="en-US"/>
          </a:p>
        </p:txBody>
      </p:sp>
      <p:sp>
        <p:nvSpPr>
          <p:cNvPr id="350308" name="Freeform 100"/>
          <p:cNvSpPr/>
          <p:nvPr/>
        </p:nvSpPr>
        <p:spPr bwMode="auto">
          <a:xfrm>
            <a:off x="4664075" y="5364088"/>
            <a:ext cx="23813" cy="26987"/>
          </a:xfrm>
          <a:custGeom>
            <a:avLst/>
            <a:gdLst/>
            <a:ahLst/>
            <a:cxnLst>
              <a:cxn ang="0">
                <a:pos x="0" y="17"/>
              </a:cxn>
              <a:cxn ang="0">
                <a:pos x="2" y="24"/>
              </a:cxn>
              <a:cxn ang="0">
                <a:pos x="5" y="29"/>
              </a:cxn>
              <a:cxn ang="0">
                <a:pos x="9" y="32"/>
              </a:cxn>
              <a:cxn ang="0">
                <a:pos x="15" y="33"/>
              </a:cxn>
              <a:cxn ang="0">
                <a:pos x="22" y="32"/>
              </a:cxn>
              <a:cxn ang="0">
                <a:pos x="27" y="29"/>
              </a:cxn>
              <a:cxn ang="0">
                <a:pos x="30" y="24"/>
              </a:cxn>
              <a:cxn ang="0">
                <a:pos x="32" y="17"/>
              </a:cxn>
              <a:cxn ang="0">
                <a:pos x="30" y="10"/>
              </a:cxn>
              <a:cxn ang="0">
                <a:pos x="27" y="5"/>
              </a:cxn>
              <a:cxn ang="0">
                <a:pos x="22" y="2"/>
              </a:cxn>
              <a:cxn ang="0">
                <a:pos x="15" y="0"/>
              </a:cxn>
              <a:cxn ang="0">
                <a:pos x="9" y="2"/>
              </a:cxn>
              <a:cxn ang="0">
                <a:pos x="5" y="5"/>
              </a:cxn>
              <a:cxn ang="0">
                <a:pos x="2" y="10"/>
              </a:cxn>
              <a:cxn ang="0">
                <a:pos x="0" y="17"/>
              </a:cxn>
              <a:cxn ang="0">
                <a:pos x="0" y="17"/>
              </a:cxn>
            </a:cxnLst>
            <a:rect l="0" t="0" r="r" b="b"/>
            <a:pathLst>
              <a:path w="32" h="33">
                <a:moveTo>
                  <a:pt x="0" y="17"/>
                </a:moveTo>
                <a:lnTo>
                  <a:pt x="2" y="24"/>
                </a:lnTo>
                <a:lnTo>
                  <a:pt x="5" y="29"/>
                </a:lnTo>
                <a:lnTo>
                  <a:pt x="9" y="32"/>
                </a:lnTo>
                <a:lnTo>
                  <a:pt x="15" y="33"/>
                </a:lnTo>
                <a:lnTo>
                  <a:pt x="22" y="32"/>
                </a:lnTo>
                <a:lnTo>
                  <a:pt x="27" y="29"/>
                </a:lnTo>
                <a:lnTo>
                  <a:pt x="30" y="24"/>
                </a:lnTo>
                <a:lnTo>
                  <a:pt x="32" y="17"/>
                </a:lnTo>
                <a:lnTo>
                  <a:pt x="30" y="10"/>
                </a:lnTo>
                <a:lnTo>
                  <a:pt x="27" y="5"/>
                </a:lnTo>
                <a:lnTo>
                  <a:pt x="22" y="2"/>
                </a:lnTo>
                <a:lnTo>
                  <a:pt x="15" y="0"/>
                </a:lnTo>
                <a:lnTo>
                  <a:pt x="9" y="2"/>
                </a:lnTo>
                <a:lnTo>
                  <a:pt x="5" y="5"/>
                </a:lnTo>
                <a:lnTo>
                  <a:pt x="2" y="10"/>
                </a:lnTo>
                <a:lnTo>
                  <a:pt x="0" y="17"/>
                </a:lnTo>
                <a:lnTo>
                  <a:pt x="0" y="17"/>
                </a:lnTo>
                <a:close/>
              </a:path>
            </a:pathLst>
          </a:custGeom>
          <a:solidFill>
            <a:srgbClr val="FF1C1E"/>
          </a:solidFill>
          <a:ln w="9525">
            <a:noFill/>
            <a:round/>
          </a:ln>
        </p:spPr>
        <p:txBody>
          <a:bodyPr/>
          <a:lstStyle/>
          <a:p>
            <a:endParaRPr lang="en-US"/>
          </a:p>
        </p:txBody>
      </p:sp>
      <p:sp>
        <p:nvSpPr>
          <p:cNvPr id="350309" name="Freeform 101"/>
          <p:cNvSpPr/>
          <p:nvPr/>
        </p:nvSpPr>
        <p:spPr bwMode="auto">
          <a:xfrm>
            <a:off x="4603750" y="5175175"/>
            <a:ext cx="26988" cy="26988"/>
          </a:xfrm>
          <a:custGeom>
            <a:avLst/>
            <a:gdLst/>
            <a:ahLst/>
            <a:cxnLst>
              <a:cxn ang="0">
                <a:pos x="0" y="17"/>
              </a:cxn>
              <a:cxn ang="0">
                <a:pos x="2" y="23"/>
              </a:cxn>
              <a:cxn ang="0">
                <a:pos x="5" y="28"/>
              </a:cxn>
              <a:cxn ang="0">
                <a:pos x="10" y="32"/>
              </a:cxn>
              <a:cxn ang="0">
                <a:pos x="16" y="33"/>
              </a:cxn>
              <a:cxn ang="0">
                <a:pos x="23" y="32"/>
              </a:cxn>
              <a:cxn ang="0">
                <a:pos x="28" y="28"/>
              </a:cxn>
              <a:cxn ang="0">
                <a:pos x="31" y="23"/>
              </a:cxn>
              <a:cxn ang="0">
                <a:pos x="33" y="17"/>
              </a:cxn>
              <a:cxn ang="0">
                <a:pos x="31" y="10"/>
              </a:cxn>
              <a:cxn ang="0">
                <a:pos x="28" y="5"/>
              </a:cxn>
              <a:cxn ang="0">
                <a:pos x="23" y="2"/>
              </a:cxn>
              <a:cxn ang="0">
                <a:pos x="16" y="0"/>
              </a:cxn>
              <a:cxn ang="0">
                <a:pos x="10" y="2"/>
              </a:cxn>
              <a:cxn ang="0">
                <a:pos x="5" y="5"/>
              </a:cxn>
              <a:cxn ang="0">
                <a:pos x="2" y="10"/>
              </a:cxn>
              <a:cxn ang="0">
                <a:pos x="0" y="17"/>
              </a:cxn>
              <a:cxn ang="0">
                <a:pos x="0" y="17"/>
              </a:cxn>
            </a:cxnLst>
            <a:rect l="0" t="0" r="r" b="b"/>
            <a:pathLst>
              <a:path w="33" h="33">
                <a:moveTo>
                  <a:pt x="0" y="17"/>
                </a:moveTo>
                <a:lnTo>
                  <a:pt x="2" y="23"/>
                </a:lnTo>
                <a:lnTo>
                  <a:pt x="5" y="28"/>
                </a:lnTo>
                <a:lnTo>
                  <a:pt x="10" y="32"/>
                </a:lnTo>
                <a:lnTo>
                  <a:pt x="16" y="33"/>
                </a:lnTo>
                <a:lnTo>
                  <a:pt x="23" y="32"/>
                </a:lnTo>
                <a:lnTo>
                  <a:pt x="28" y="28"/>
                </a:lnTo>
                <a:lnTo>
                  <a:pt x="31" y="23"/>
                </a:lnTo>
                <a:lnTo>
                  <a:pt x="33" y="17"/>
                </a:lnTo>
                <a:lnTo>
                  <a:pt x="31" y="10"/>
                </a:lnTo>
                <a:lnTo>
                  <a:pt x="28" y="5"/>
                </a:lnTo>
                <a:lnTo>
                  <a:pt x="23" y="2"/>
                </a:lnTo>
                <a:lnTo>
                  <a:pt x="16" y="0"/>
                </a:lnTo>
                <a:lnTo>
                  <a:pt x="10" y="2"/>
                </a:lnTo>
                <a:lnTo>
                  <a:pt x="5" y="5"/>
                </a:lnTo>
                <a:lnTo>
                  <a:pt x="2" y="10"/>
                </a:lnTo>
                <a:lnTo>
                  <a:pt x="0" y="17"/>
                </a:lnTo>
                <a:lnTo>
                  <a:pt x="0" y="17"/>
                </a:lnTo>
                <a:close/>
              </a:path>
            </a:pathLst>
          </a:custGeom>
          <a:solidFill>
            <a:srgbClr val="FF1C1E"/>
          </a:solidFill>
          <a:ln w="9525">
            <a:noFill/>
            <a:round/>
          </a:ln>
        </p:spPr>
        <p:txBody>
          <a:bodyPr/>
          <a:lstStyle/>
          <a:p>
            <a:endParaRPr lang="en-US"/>
          </a:p>
        </p:txBody>
      </p:sp>
      <p:sp>
        <p:nvSpPr>
          <p:cNvPr id="350310" name="Freeform 102"/>
          <p:cNvSpPr/>
          <p:nvPr/>
        </p:nvSpPr>
        <p:spPr bwMode="auto">
          <a:xfrm>
            <a:off x="4603750" y="5232325"/>
            <a:ext cx="26988" cy="28575"/>
          </a:xfrm>
          <a:custGeom>
            <a:avLst/>
            <a:gdLst/>
            <a:ahLst/>
            <a:cxnLst>
              <a:cxn ang="0">
                <a:pos x="0" y="18"/>
              </a:cxn>
              <a:cxn ang="0">
                <a:pos x="2" y="25"/>
              </a:cxn>
              <a:cxn ang="0">
                <a:pos x="5" y="30"/>
              </a:cxn>
              <a:cxn ang="0">
                <a:pos x="10" y="33"/>
              </a:cxn>
              <a:cxn ang="0">
                <a:pos x="16" y="35"/>
              </a:cxn>
              <a:cxn ang="0">
                <a:pos x="23" y="33"/>
              </a:cxn>
              <a:cxn ang="0">
                <a:pos x="28" y="30"/>
              </a:cxn>
              <a:cxn ang="0">
                <a:pos x="31" y="25"/>
              </a:cxn>
              <a:cxn ang="0">
                <a:pos x="33" y="18"/>
              </a:cxn>
              <a:cxn ang="0">
                <a:pos x="31" y="12"/>
              </a:cxn>
              <a:cxn ang="0">
                <a:pos x="28" y="5"/>
              </a:cxn>
              <a:cxn ang="0">
                <a:pos x="23" y="2"/>
              </a:cxn>
              <a:cxn ang="0">
                <a:pos x="16" y="0"/>
              </a:cxn>
              <a:cxn ang="0">
                <a:pos x="10" y="2"/>
              </a:cxn>
              <a:cxn ang="0">
                <a:pos x="5" y="5"/>
              </a:cxn>
              <a:cxn ang="0">
                <a:pos x="2" y="12"/>
              </a:cxn>
              <a:cxn ang="0">
                <a:pos x="0" y="18"/>
              </a:cxn>
              <a:cxn ang="0">
                <a:pos x="0" y="18"/>
              </a:cxn>
            </a:cxnLst>
            <a:rect l="0" t="0" r="r" b="b"/>
            <a:pathLst>
              <a:path w="33" h="35">
                <a:moveTo>
                  <a:pt x="0" y="18"/>
                </a:moveTo>
                <a:lnTo>
                  <a:pt x="2" y="25"/>
                </a:lnTo>
                <a:lnTo>
                  <a:pt x="5" y="30"/>
                </a:lnTo>
                <a:lnTo>
                  <a:pt x="10" y="33"/>
                </a:lnTo>
                <a:lnTo>
                  <a:pt x="16" y="35"/>
                </a:lnTo>
                <a:lnTo>
                  <a:pt x="23" y="33"/>
                </a:lnTo>
                <a:lnTo>
                  <a:pt x="28" y="30"/>
                </a:lnTo>
                <a:lnTo>
                  <a:pt x="31" y="25"/>
                </a:lnTo>
                <a:lnTo>
                  <a:pt x="33" y="18"/>
                </a:lnTo>
                <a:lnTo>
                  <a:pt x="31" y="12"/>
                </a:lnTo>
                <a:lnTo>
                  <a:pt x="28" y="5"/>
                </a:lnTo>
                <a:lnTo>
                  <a:pt x="23" y="2"/>
                </a:lnTo>
                <a:lnTo>
                  <a:pt x="16" y="0"/>
                </a:lnTo>
                <a:lnTo>
                  <a:pt x="10" y="2"/>
                </a:lnTo>
                <a:lnTo>
                  <a:pt x="5" y="5"/>
                </a:lnTo>
                <a:lnTo>
                  <a:pt x="2" y="12"/>
                </a:lnTo>
                <a:lnTo>
                  <a:pt x="0" y="18"/>
                </a:lnTo>
                <a:lnTo>
                  <a:pt x="0" y="18"/>
                </a:lnTo>
                <a:close/>
              </a:path>
            </a:pathLst>
          </a:custGeom>
          <a:solidFill>
            <a:srgbClr val="FF1C1E"/>
          </a:solidFill>
          <a:ln w="9525">
            <a:noFill/>
            <a:round/>
          </a:ln>
        </p:spPr>
        <p:txBody>
          <a:bodyPr/>
          <a:lstStyle/>
          <a:p>
            <a:endParaRPr lang="en-US"/>
          </a:p>
        </p:txBody>
      </p:sp>
      <p:sp>
        <p:nvSpPr>
          <p:cNvPr id="350311" name="Freeform 103"/>
          <p:cNvSpPr/>
          <p:nvPr/>
        </p:nvSpPr>
        <p:spPr bwMode="auto">
          <a:xfrm>
            <a:off x="4606925" y="5294238"/>
            <a:ext cx="26988" cy="25400"/>
          </a:xfrm>
          <a:custGeom>
            <a:avLst/>
            <a:gdLst/>
            <a:ahLst/>
            <a:cxnLst>
              <a:cxn ang="0">
                <a:pos x="0" y="16"/>
              </a:cxn>
              <a:cxn ang="0">
                <a:pos x="2" y="23"/>
              </a:cxn>
              <a:cxn ang="0">
                <a:pos x="5" y="28"/>
              </a:cxn>
              <a:cxn ang="0">
                <a:pos x="10" y="29"/>
              </a:cxn>
              <a:cxn ang="0">
                <a:pos x="17" y="31"/>
              </a:cxn>
              <a:cxn ang="0">
                <a:pos x="23" y="29"/>
              </a:cxn>
              <a:cxn ang="0">
                <a:pos x="28" y="28"/>
              </a:cxn>
              <a:cxn ang="0">
                <a:pos x="32" y="23"/>
              </a:cxn>
              <a:cxn ang="0">
                <a:pos x="33" y="16"/>
              </a:cxn>
              <a:cxn ang="0">
                <a:pos x="32" y="10"/>
              </a:cxn>
              <a:cxn ang="0">
                <a:pos x="28" y="5"/>
              </a:cxn>
              <a:cxn ang="0">
                <a:pos x="23" y="1"/>
              </a:cxn>
              <a:cxn ang="0">
                <a:pos x="17" y="0"/>
              </a:cxn>
              <a:cxn ang="0">
                <a:pos x="10" y="1"/>
              </a:cxn>
              <a:cxn ang="0">
                <a:pos x="5" y="5"/>
              </a:cxn>
              <a:cxn ang="0">
                <a:pos x="2" y="10"/>
              </a:cxn>
              <a:cxn ang="0">
                <a:pos x="0" y="16"/>
              </a:cxn>
              <a:cxn ang="0">
                <a:pos x="0" y="16"/>
              </a:cxn>
            </a:cxnLst>
            <a:rect l="0" t="0" r="r" b="b"/>
            <a:pathLst>
              <a:path w="33" h="31">
                <a:moveTo>
                  <a:pt x="0" y="16"/>
                </a:moveTo>
                <a:lnTo>
                  <a:pt x="2" y="23"/>
                </a:lnTo>
                <a:lnTo>
                  <a:pt x="5" y="28"/>
                </a:lnTo>
                <a:lnTo>
                  <a:pt x="10" y="29"/>
                </a:lnTo>
                <a:lnTo>
                  <a:pt x="17" y="31"/>
                </a:lnTo>
                <a:lnTo>
                  <a:pt x="23" y="29"/>
                </a:lnTo>
                <a:lnTo>
                  <a:pt x="28" y="28"/>
                </a:lnTo>
                <a:lnTo>
                  <a:pt x="32" y="23"/>
                </a:lnTo>
                <a:lnTo>
                  <a:pt x="33" y="16"/>
                </a:lnTo>
                <a:lnTo>
                  <a:pt x="32" y="10"/>
                </a:lnTo>
                <a:lnTo>
                  <a:pt x="28" y="5"/>
                </a:lnTo>
                <a:lnTo>
                  <a:pt x="23" y="1"/>
                </a:lnTo>
                <a:lnTo>
                  <a:pt x="17" y="0"/>
                </a:lnTo>
                <a:lnTo>
                  <a:pt x="10" y="1"/>
                </a:lnTo>
                <a:lnTo>
                  <a:pt x="5" y="5"/>
                </a:lnTo>
                <a:lnTo>
                  <a:pt x="2" y="10"/>
                </a:lnTo>
                <a:lnTo>
                  <a:pt x="0" y="16"/>
                </a:lnTo>
                <a:lnTo>
                  <a:pt x="0" y="16"/>
                </a:lnTo>
                <a:close/>
              </a:path>
            </a:pathLst>
          </a:custGeom>
          <a:solidFill>
            <a:srgbClr val="FF1C1E"/>
          </a:solidFill>
          <a:ln w="9525">
            <a:noFill/>
            <a:round/>
          </a:ln>
        </p:spPr>
        <p:txBody>
          <a:bodyPr/>
          <a:lstStyle/>
          <a:p>
            <a:endParaRPr lang="en-US"/>
          </a:p>
        </p:txBody>
      </p:sp>
      <p:sp>
        <p:nvSpPr>
          <p:cNvPr id="350312" name="Freeform 104"/>
          <p:cNvSpPr/>
          <p:nvPr/>
        </p:nvSpPr>
        <p:spPr bwMode="auto">
          <a:xfrm>
            <a:off x="4610100" y="5352975"/>
            <a:ext cx="26988" cy="25400"/>
          </a:xfrm>
          <a:custGeom>
            <a:avLst/>
            <a:gdLst/>
            <a:ahLst/>
            <a:cxnLst>
              <a:cxn ang="0">
                <a:pos x="0" y="17"/>
              </a:cxn>
              <a:cxn ang="0">
                <a:pos x="2" y="24"/>
              </a:cxn>
              <a:cxn ang="0">
                <a:pos x="5" y="29"/>
              </a:cxn>
              <a:cxn ang="0">
                <a:pos x="10" y="32"/>
              </a:cxn>
              <a:cxn ang="0">
                <a:pos x="17" y="34"/>
              </a:cxn>
              <a:cxn ang="0">
                <a:pos x="24" y="32"/>
              </a:cxn>
              <a:cxn ang="0">
                <a:pos x="30" y="29"/>
              </a:cxn>
              <a:cxn ang="0">
                <a:pos x="34" y="24"/>
              </a:cxn>
              <a:cxn ang="0">
                <a:pos x="35" y="17"/>
              </a:cxn>
              <a:cxn ang="0">
                <a:pos x="34" y="10"/>
              </a:cxn>
              <a:cxn ang="0">
                <a:pos x="30" y="5"/>
              </a:cxn>
              <a:cxn ang="0">
                <a:pos x="24" y="2"/>
              </a:cxn>
              <a:cxn ang="0">
                <a:pos x="17" y="0"/>
              </a:cxn>
              <a:cxn ang="0">
                <a:pos x="10" y="2"/>
              </a:cxn>
              <a:cxn ang="0">
                <a:pos x="5" y="5"/>
              </a:cxn>
              <a:cxn ang="0">
                <a:pos x="2" y="10"/>
              </a:cxn>
              <a:cxn ang="0">
                <a:pos x="0" y="17"/>
              </a:cxn>
              <a:cxn ang="0">
                <a:pos x="0" y="17"/>
              </a:cxn>
            </a:cxnLst>
            <a:rect l="0" t="0" r="r" b="b"/>
            <a:pathLst>
              <a:path w="35" h="34">
                <a:moveTo>
                  <a:pt x="0" y="17"/>
                </a:moveTo>
                <a:lnTo>
                  <a:pt x="2" y="24"/>
                </a:lnTo>
                <a:lnTo>
                  <a:pt x="5" y="29"/>
                </a:lnTo>
                <a:lnTo>
                  <a:pt x="10" y="32"/>
                </a:lnTo>
                <a:lnTo>
                  <a:pt x="17" y="34"/>
                </a:lnTo>
                <a:lnTo>
                  <a:pt x="24" y="32"/>
                </a:lnTo>
                <a:lnTo>
                  <a:pt x="30" y="29"/>
                </a:lnTo>
                <a:lnTo>
                  <a:pt x="34" y="24"/>
                </a:lnTo>
                <a:lnTo>
                  <a:pt x="35" y="17"/>
                </a:lnTo>
                <a:lnTo>
                  <a:pt x="34" y="10"/>
                </a:lnTo>
                <a:lnTo>
                  <a:pt x="30" y="5"/>
                </a:lnTo>
                <a:lnTo>
                  <a:pt x="24" y="2"/>
                </a:lnTo>
                <a:lnTo>
                  <a:pt x="17" y="0"/>
                </a:lnTo>
                <a:lnTo>
                  <a:pt x="10" y="2"/>
                </a:lnTo>
                <a:lnTo>
                  <a:pt x="5" y="5"/>
                </a:lnTo>
                <a:lnTo>
                  <a:pt x="2" y="10"/>
                </a:lnTo>
                <a:lnTo>
                  <a:pt x="0" y="17"/>
                </a:lnTo>
                <a:lnTo>
                  <a:pt x="0" y="17"/>
                </a:lnTo>
                <a:close/>
              </a:path>
            </a:pathLst>
          </a:custGeom>
          <a:solidFill>
            <a:srgbClr val="FF1C1E"/>
          </a:solidFill>
          <a:ln w="9525">
            <a:noFill/>
            <a:round/>
          </a:ln>
        </p:spPr>
        <p:txBody>
          <a:bodyPr/>
          <a:lstStyle/>
          <a:p>
            <a:endParaRPr lang="en-US"/>
          </a:p>
        </p:txBody>
      </p:sp>
      <p:sp>
        <p:nvSpPr>
          <p:cNvPr id="350313" name="Freeform 105"/>
          <p:cNvSpPr/>
          <p:nvPr/>
        </p:nvSpPr>
        <p:spPr bwMode="auto">
          <a:xfrm>
            <a:off x="4548188" y="4724325"/>
            <a:ext cx="26987" cy="26988"/>
          </a:xfrm>
          <a:custGeom>
            <a:avLst/>
            <a:gdLst/>
            <a:ahLst/>
            <a:cxnLst>
              <a:cxn ang="0">
                <a:pos x="0" y="16"/>
              </a:cxn>
              <a:cxn ang="0">
                <a:pos x="1" y="23"/>
              </a:cxn>
              <a:cxn ang="0">
                <a:pos x="5" y="28"/>
              </a:cxn>
              <a:cxn ang="0">
                <a:pos x="10" y="31"/>
              </a:cxn>
              <a:cxn ang="0">
                <a:pos x="16" y="33"/>
              </a:cxn>
              <a:cxn ang="0">
                <a:pos x="23" y="31"/>
              </a:cxn>
              <a:cxn ang="0">
                <a:pos x="30" y="28"/>
              </a:cxn>
              <a:cxn ang="0">
                <a:pos x="33" y="23"/>
              </a:cxn>
              <a:cxn ang="0">
                <a:pos x="34" y="16"/>
              </a:cxn>
              <a:cxn ang="0">
                <a:pos x="33" y="10"/>
              </a:cxn>
              <a:cxn ang="0">
                <a:pos x="30" y="5"/>
              </a:cxn>
              <a:cxn ang="0">
                <a:pos x="23" y="1"/>
              </a:cxn>
              <a:cxn ang="0">
                <a:pos x="16" y="0"/>
              </a:cxn>
              <a:cxn ang="0">
                <a:pos x="10" y="1"/>
              </a:cxn>
              <a:cxn ang="0">
                <a:pos x="5" y="5"/>
              </a:cxn>
              <a:cxn ang="0">
                <a:pos x="1" y="10"/>
              </a:cxn>
              <a:cxn ang="0">
                <a:pos x="0" y="16"/>
              </a:cxn>
              <a:cxn ang="0">
                <a:pos x="0" y="16"/>
              </a:cxn>
            </a:cxnLst>
            <a:rect l="0" t="0" r="r" b="b"/>
            <a:pathLst>
              <a:path w="34" h="33">
                <a:moveTo>
                  <a:pt x="0" y="16"/>
                </a:moveTo>
                <a:lnTo>
                  <a:pt x="1" y="23"/>
                </a:lnTo>
                <a:lnTo>
                  <a:pt x="5" y="28"/>
                </a:lnTo>
                <a:lnTo>
                  <a:pt x="10" y="31"/>
                </a:lnTo>
                <a:lnTo>
                  <a:pt x="16" y="33"/>
                </a:lnTo>
                <a:lnTo>
                  <a:pt x="23" y="31"/>
                </a:lnTo>
                <a:lnTo>
                  <a:pt x="30" y="28"/>
                </a:lnTo>
                <a:lnTo>
                  <a:pt x="33" y="23"/>
                </a:lnTo>
                <a:lnTo>
                  <a:pt x="34" y="16"/>
                </a:lnTo>
                <a:lnTo>
                  <a:pt x="33" y="10"/>
                </a:lnTo>
                <a:lnTo>
                  <a:pt x="30" y="5"/>
                </a:lnTo>
                <a:lnTo>
                  <a:pt x="23" y="1"/>
                </a:lnTo>
                <a:lnTo>
                  <a:pt x="16" y="0"/>
                </a:lnTo>
                <a:lnTo>
                  <a:pt x="10" y="1"/>
                </a:lnTo>
                <a:lnTo>
                  <a:pt x="5" y="5"/>
                </a:lnTo>
                <a:lnTo>
                  <a:pt x="1" y="10"/>
                </a:lnTo>
                <a:lnTo>
                  <a:pt x="0" y="16"/>
                </a:lnTo>
                <a:lnTo>
                  <a:pt x="0" y="16"/>
                </a:lnTo>
                <a:close/>
              </a:path>
            </a:pathLst>
          </a:custGeom>
          <a:solidFill>
            <a:srgbClr val="FF1C1E"/>
          </a:solidFill>
          <a:ln w="9525">
            <a:noFill/>
            <a:round/>
          </a:ln>
        </p:spPr>
        <p:txBody>
          <a:bodyPr/>
          <a:lstStyle/>
          <a:p>
            <a:endParaRPr lang="en-US"/>
          </a:p>
        </p:txBody>
      </p:sp>
      <p:sp>
        <p:nvSpPr>
          <p:cNvPr id="350314" name="Freeform 106"/>
          <p:cNvSpPr/>
          <p:nvPr/>
        </p:nvSpPr>
        <p:spPr bwMode="auto">
          <a:xfrm>
            <a:off x="4602163" y="4724325"/>
            <a:ext cx="25400" cy="26988"/>
          </a:xfrm>
          <a:custGeom>
            <a:avLst/>
            <a:gdLst/>
            <a:ahLst/>
            <a:cxnLst>
              <a:cxn ang="0">
                <a:pos x="0" y="16"/>
              </a:cxn>
              <a:cxn ang="0">
                <a:pos x="1" y="23"/>
              </a:cxn>
              <a:cxn ang="0">
                <a:pos x="5" y="28"/>
              </a:cxn>
              <a:cxn ang="0">
                <a:pos x="9" y="31"/>
              </a:cxn>
              <a:cxn ang="0">
                <a:pos x="16" y="33"/>
              </a:cxn>
              <a:cxn ang="0">
                <a:pos x="23" y="31"/>
              </a:cxn>
              <a:cxn ang="0">
                <a:pos x="28" y="28"/>
              </a:cxn>
              <a:cxn ang="0">
                <a:pos x="31" y="23"/>
              </a:cxn>
              <a:cxn ang="0">
                <a:pos x="33" y="16"/>
              </a:cxn>
              <a:cxn ang="0">
                <a:pos x="31" y="10"/>
              </a:cxn>
              <a:cxn ang="0">
                <a:pos x="28" y="5"/>
              </a:cxn>
              <a:cxn ang="0">
                <a:pos x="23" y="1"/>
              </a:cxn>
              <a:cxn ang="0">
                <a:pos x="16" y="0"/>
              </a:cxn>
              <a:cxn ang="0">
                <a:pos x="9" y="1"/>
              </a:cxn>
              <a:cxn ang="0">
                <a:pos x="5" y="5"/>
              </a:cxn>
              <a:cxn ang="0">
                <a:pos x="1" y="10"/>
              </a:cxn>
              <a:cxn ang="0">
                <a:pos x="0" y="16"/>
              </a:cxn>
              <a:cxn ang="0">
                <a:pos x="0" y="16"/>
              </a:cxn>
            </a:cxnLst>
            <a:rect l="0" t="0" r="r" b="b"/>
            <a:pathLst>
              <a:path w="33" h="33">
                <a:moveTo>
                  <a:pt x="0" y="16"/>
                </a:moveTo>
                <a:lnTo>
                  <a:pt x="1" y="23"/>
                </a:lnTo>
                <a:lnTo>
                  <a:pt x="5" y="28"/>
                </a:lnTo>
                <a:lnTo>
                  <a:pt x="9" y="31"/>
                </a:lnTo>
                <a:lnTo>
                  <a:pt x="16" y="33"/>
                </a:lnTo>
                <a:lnTo>
                  <a:pt x="23" y="31"/>
                </a:lnTo>
                <a:lnTo>
                  <a:pt x="28" y="28"/>
                </a:lnTo>
                <a:lnTo>
                  <a:pt x="31" y="23"/>
                </a:lnTo>
                <a:lnTo>
                  <a:pt x="33" y="16"/>
                </a:lnTo>
                <a:lnTo>
                  <a:pt x="31" y="10"/>
                </a:lnTo>
                <a:lnTo>
                  <a:pt x="28" y="5"/>
                </a:lnTo>
                <a:lnTo>
                  <a:pt x="23" y="1"/>
                </a:lnTo>
                <a:lnTo>
                  <a:pt x="16" y="0"/>
                </a:lnTo>
                <a:lnTo>
                  <a:pt x="9" y="1"/>
                </a:lnTo>
                <a:lnTo>
                  <a:pt x="5" y="5"/>
                </a:lnTo>
                <a:lnTo>
                  <a:pt x="1" y="10"/>
                </a:lnTo>
                <a:lnTo>
                  <a:pt x="0" y="16"/>
                </a:lnTo>
                <a:lnTo>
                  <a:pt x="0" y="16"/>
                </a:lnTo>
                <a:close/>
              </a:path>
            </a:pathLst>
          </a:custGeom>
          <a:solidFill>
            <a:srgbClr val="FF1C1E"/>
          </a:solidFill>
          <a:ln w="9525">
            <a:noFill/>
            <a:round/>
          </a:ln>
        </p:spPr>
        <p:txBody>
          <a:bodyPr/>
          <a:lstStyle/>
          <a:p>
            <a:endParaRPr lang="en-US"/>
          </a:p>
        </p:txBody>
      </p:sp>
      <p:sp>
        <p:nvSpPr>
          <p:cNvPr id="350315" name="Freeform 107"/>
          <p:cNvSpPr/>
          <p:nvPr/>
        </p:nvSpPr>
        <p:spPr bwMode="auto">
          <a:xfrm>
            <a:off x="4652963" y="4722738"/>
            <a:ext cx="25400" cy="25400"/>
          </a:xfrm>
          <a:custGeom>
            <a:avLst/>
            <a:gdLst/>
            <a:ahLst/>
            <a:cxnLst>
              <a:cxn ang="0">
                <a:pos x="0" y="15"/>
              </a:cxn>
              <a:cxn ang="0">
                <a:pos x="2" y="22"/>
              </a:cxn>
              <a:cxn ang="0">
                <a:pos x="5" y="26"/>
              </a:cxn>
              <a:cxn ang="0">
                <a:pos x="10" y="30"/>
              </a:cxn>
              <a:cxn ang="0">
                <a:pos x="17" y="31"/>
              </a:cxn>
              <a:cxn ang="0">
                <a:pos x="23" y="30"/>
              </a:cxn>
              <a:cxn ang="0">
                <a:pos x="27" y="26"/>
              </a:cxn>
              <a:cxn ang="0">
                <a:pos x="30" y="22"/>
              </a:cxn>
              <a:cxn ang="0">
                <a:pos x="32" y="15"/>
              </a:cxn>
              <a:cxn ang="0">
                <a:pos x="30" y="8"/>
              </a:cxn>
              <a:cxn ang="0">
                <a:pos x="27" y="5"/>
              </a:cxn>
              <a:cxn ang="0">
                <a:pos x="23" y="2"/>
              </a:cxn>
              <a:cxn ang="0">
                <a:pos x="17" y="0"/>
              </a:cxn>
              <a:cxn ang="0">
                <a:pos x="10" y="2"/>
              </a:cxn>
              <a:cxn ang="0">
                <a:pos x="5" y="5"/>
              </a:cxn>
              <a:cxn ang="0">
                <a:pos x="2" y="8"/>
              </a:cxn>
              <a:cxn ang="0">
                <a:pos x="0" y="15"/>
              </a:cxn>
              <a:cxn ang="0">
                <a:pos x="0" y="15"/>
              </a:cxn>
            </a:cxnLst>
            <a:rect l="0" t="0" r="r" b="b"/>
            <a:pathLst>
              <a:path w="32" h="31">
                <a:moveTo>
                  <a:pt x="0" y="15"/>
                </a:moveTo>
                <a:lnTo>
                  <a:pt x="2" y="22"/>
                </a:lnTo>
                <a:lnTo>
                  <a:pt x="5" y="26"/>
                </a:lnTo>
                <a:lnTo>
                  <a:pt x="10" y="30"/>
                </a:lnTo>
                <a:lnTo>
                  <a:pt x="17" y="31"/>
                </a:lnTo>
                <a:lnTo>
                  <a:pt x="23" y="30"/>
                </a:lnTo>
                <a:lnTo>
                  <a:pt x="27" y="26"/>
                </a:lnTo>
                <a:lnTo>
                  <a:pt x="30" y="22"/>
                </a:lnTo>
                <a:lnTo>
                  <a:pt x="32" y="15"/>
                </a:lnTo>
                <a:lnTo>
                  <a:pt x="30" y="8"/>
                </a:lnTo>
                <a:lnTo>
                  <a:pt x="27" y="5"/>
                </a:lnTo>
                <a:lnTo>
                  <a:pt x="23" y="2"/>
                </a:lnTo>
                <a:lnTo>
                  <a:pt x="17" y="0"/>
                </a:lnTo>
                <a:lnTo>
                  <a:pt x="10" y="2"/>
                </a:lnTo>
                <a:lnTo>
                  <a:pt x="5" y="5"/>
                </a:lnTo>
                <a:lnTo>
                  <a:pt x="2" y="8"/>
                </a:lnTo>
                <a:lnTo>
                  <a:pt x="0" y="15"/>
                </a:lnTo>
                <a:lnTo>
                  <a:pt x="0" y="15"/>
                </a:lnTo>
                <a:close/>
              </a:path>
            </a:pathLst>
          </a:custGeom>
          <a:solidFill>
            <a:srgbClr val="FF1C1E"/>
          </a:solidFill>
          <a:ln w="9525">
            <a:noFill/>
            <a:round/>
          </a:ln>
        </p:spPr>
        <p:txBody>
          <a:bodyPr/>
          <a:lstStyle/>
          <a:p>
            <a:endParaRPr lang="en-US"/>
          </a:p>
        </p:txBody>
      </p:sp>
      <p:sp>
        <p:nvSpPr>
          <p:cNvPr id="350316" name="Freeform 108"/>
          <p:cNvSpPr/>
          <p:nvPr/>
        </p:nvSpPr>
        <p:spPr bwMode="auto">
          <a:xfrm>
            <a:off x="4538663" y="4891013"/>
            <a:ext cx="249237" cy="273050"/>
          </a:xfrm>
          <a:custGeom>
            <a:avLst/>
            <a:gdLst/>
            <a:ahLst/>
            <a:cxnLst>
              <a:cxn ang="0">
                <a:pos x="315" y="23"/>
              </a:cxn>
              <a:cxn ang="0">
                <a:pos x="315" y="318"/>
              </a:cxn>
              <a:cxn ang="0">
                <a:pos x="315" y="346"/>
              </a:cxn>
              <a:cxn ang="0">
                <a:pos x="286" y="343"/>
              </a:cxn>
              <a:cxn ang="0">
                <a:pos x="23" y="316"/>
              </a:cxn>
              <a:cxn ang="0">
                <a:pos x="0" y="314"/>
              </a:cxn>
              <a:cxn ang="0">
                <a:pos x="0" y="293"/>
              </a:cxn>
              <a:cxn ang="0">
                <a:pos x="0" y="23"/>
              </a:cxn>
              <a:cxn ang="0">
                <a:pos x="0" y="0"/>
              </a:cxn>
              <a:cxn ang="0">
                <a:pos x="25" y="0"/>
              </a:cxn>
              <a:cxn ang="0">
                <a:pos x="290" y="0"/>
              </a:cxn>
              <a:cxn ang="0">
                <a:pos x="315" y="0"/>
              </a:cxn>
              <a:cxn ang="0">
                <a:pos x="315" y="23"/>
              </a:cxn>
            </a:cxnLst>
            <a:rect l="0" t="0" r="r" b="b"/>
            <a:pathLst>
              <a:path w="315" h="346">
                <a:moveTo>
                  <a:pt x="315" y="23"/>
                </a:moveTo>
                <a:lnTo>
                  <a:pt x="315" y="318"/>
                </a:lnTo>
                <a:lnTo>
                  <a:pt x="315" y="346"/>
                </a:lnTo>
                <a:lnTo>
                  <a:pt x="286" y="343"/>
                </a:lnTo>
                <a:lnTo>
                  <a:pt x="23" y="316"/>
                </a:lnTo>
                <a:lnTo>
                  <a:pt x="0" y="314"/>
                </a:lnTo>
                <a:lnTo>
                  <a:pt x="0" y="293"/>
                </a:lnTo>
                <a:lnTo>
                  <a:pt x="0" y="23"/>
                </a:lnTo>
                <a:lnTo>
                  <a:pt x="0" y="0"/>
                </a:lnTo>
                <a:lnTo>
                  <a:pt x="25" y="0"/>
                </a:lnTo>
                <a:lnTo>
                  <a:pt x="290" y="0"/>
                </a:lnTo>
                <a:lnTo>
                  <a:pt x="315" y="0"/>
                </a:lnTo>
                <a:lnTo>
                  <a:pt x="315" y="23"/>
                </a:lnTo>
                <a:close/>
              </a:path>
            </a:pathLst>
          </a:custGeom>
          <a:solidFill>
            <a:srgbClr val="000000"/>
          </a:solidFill>
          <a:ln w="9525">
            <a:noFill/>
            <a:round/>
          </a:ln>
        </p:spPr>
        <p:txBody>
          <a:bodyPr/>
          <a:lstStyle/>
          <a:p>
            <a:endParaRPr lang="en-US"/>
          </a:p>
        </p:txBody>
      </p:sp>
      <p:sp>
        <p:nvSpPr>
          <p:cNvPr id="350317" name="Freeform 109"/>
          <p:cNvSpPr/>
          <p:nvPr/>
        </p:nvSpPr>
        <p:spPr bwMode="auto">
          <a:xfrm>
            <a:off x="4557713" y="4908475"/>
            <a:ext cx="211137" cy="233363"/>
          </a:xfrm>
          <a:custGeom>
            <a:avLst/>
            <a:gdLst/>
            <a:ahLst/>
            <a:cxnLst>
              <a:cxn ang="0">
                <a:pos x="0" y="0"/>
              </a:cxn>
              <a:cxn ang="0">
                <a:pos x="0" y="270"/>
              </a:cxn>
              <a:cxn ang="0">
                <a:pos x="265" y="295"/>
              </a:cxn>
              <a:cxn ang="0">
                <a:pos x="265" y="0"/>
              </a:cxn>
              <a:cxn ang="0">
                <a:pos x="0" y="0"/>
              </a:cxn>
            </a:cxnLst>
            <a:rect l="0" t="0" r="r" b="b"/>
            <a:pathLst>
              <a:path w="265" h="295">
                <a:moveTo>
                  <a:pt x="0" y="0"/>
                </a:moveTo>
                <a:lnTo>
                  <a:pt x="0" y="270"/>
                </a:lnTo>
                <a:lnTo>
                  <a:pt x="265" y="295"/>
                </a:lnTo>
                <a:lnTo>
                  <a:pt x="265" y="0"/>
                </a:lnTo>
                <a:lnTo>
                  <a:pt x="0" y="0"/>
                </a:lnTo>
                <a:close/>
              </a:path>
            </a:pathLst>
          </a:custGeom>
          <a:solidFill>
            <a:srgbClr val="00CCFF"/>
          </a:solidFill>
          <a:ln w="9525">
            <a:noFill/>
            <a:round/>
          </a:ln>
        </p:spPr>
        <p:txBody>
          <a:bodyPr/>
          <a:lstStyle/>
          <a:p>
            <a:endParaRPr lang="en-US"/>
          </a:p>
        </p:txBody>
      </p:sp>
      <p:sp>
        <p:nvSpPr>
          <p:cNvPr id="350318" name="Freeform 110"/>
          <p:cNvSpPr/>
          <p:nvPr/>
        </p:nvSpPr>
        <p:spPr bwMode="auto">
          <a:xfrm>
            <a:off x="4579938" y="4941813"/>
            <a:ext cx="34925" cy="152400"/>
          </a:xfrm>
          <a:custGeom>
            <a:avLst/>
            <a:gdLst/>
            <a:ahLst/>
            <a:cxnLst>
              <a:cxn ang="0">
                <a:pos x="12" y="13"/>
              </a:cxn>
              <a:cxn ang="0">
                <a:pos x="10" y="15"/>
              </a:cxn>
              <a:cxn ang="0">
                <a:pos x="7" y="23"/>
              </a:cxn>
              <a:cxn ang="0">
                <a:pos x="2" y="39"/>
              </a:cxn>
              <a:cxn ang="0">
                <a:pos x="0" y="66"/>
              </a:cxn>
              <a:cxn ang="0">
                <a:pos x="0" y="99"/>
              </a:cxn>
              <a:cxn ang="0">
                <a:pos x="0" y="129"/>
              </a:cxn>
              <a:cxn ang="0">
                <a:pos x="0" y="150"/>
              </a:cxn>
              <a:cxn ang="0">
                <a:pos x="0" y="158"/>
              </a:cxn>
              <a:cxn ang="0">
                <a:pos x="0" y="162"/>
              </a:cxn>
              <a:cxn ang="0">
                <a:pos x="4" y="168"/>
              </a:cxn>
              <a:cxn ang="0">
                <a:pos x="9" y="177"/>
              </a:cxn>
              <a:cxn ang="0">
                <a:pos x="19" y="187"/>
              </a:cxn>
              <a:cxn ang="0">
                <a:pos x="29" y="192"/>
              </a:cxn>
              <a:cxn ang="0">
                <a:pos x="37" y="192"/>
              </a:cxn>
              <a:cxn ang="0">
                <a:pos x="43" y="188"/>
              </a:cxn>
              <a:cxn ang="0">
                <a:pos x="45" y="187"/>
              </a:cxn>
              <a:cxn ang="0">
                <a:pos x="45" y="165"/>
              </a:cxn>
              <a:cxn ang="0">
                <a:pos x="27" y="162"/>
              </a:cxn>
              <a:cxn ang="0">
                <a:pos x="27" y="33"/>
              </a:cxn>
              <a:cxn ang="0">
                <a:pos x="45" y="29"/>
              </a:cxn>
              <a:cxn ang="0">
                <a:pos x="45" y="0"/>
              </a:cxn>
              <a:cxn ang="0">
                <a:pos x="40" y="0"/>
              </a:cxn>
              <a:cxn ang="0">
                <a:pos x="32" y="0"/>
              </a:cxn>
              <a:cxn ang="0">
                <a:pos x="20" y="3"/>
              </a:cxn>
              <a:cxn ang="0">
                <a:pos x="12" y="13"/>
              </a:cxn>
            </a:cxnLst>
            <a:rect l="0" t="0" r="r" b="b"/>
            <a:pathLst>
              <a:path w="45" h="192">
                <a:moveTo>
                  <a:pt x="12" y="13"/>
                </a:moveTo>
                <a:lnTo>
                  <a:pt x="10" y="15"/>
                </a:lnTo>
                <a:lnTo>
                  <a:pt x="7" y="23"/>
                </a:lnTo>
                <a:lnTo>
                  <a:pt x="2" y="39"/>
                </a:lnTo>
                <a:lnTo>
                  <a:pt x="0" y="66"/>
                </a:lnTo>
                <a:lnTo>
                  <a:pt x="0" y="99"/>
                </a:lnTo>
                <a:lnTo>
                  <a:pt x="0" y="129"/>
                </a:lnTo>
                <a:lnTo>
                  <a:pt x="0" y="150"/>
                </a:lnTo>
                <a:lnTo>
                  <a:pt x="0" y="158"/>
                </a:lnTo>
                <a:lnTo>
                  <a:pt x="0" y="162"/>
                </a:lnTo>
                <a:lnTo>
                  <a:pt x="4" y="168"/>
                </a:lnTo>
                <a:lnTo>
                  <a:pt x="9" y="177"/>
                </a:lnTo>
                <a:lnTo>
                  <a:pt x="19" y="187"/>
                </a:lnTo>
                <a:lnTo>
                  <a:pt x="29" y="192"/>
                </a:lnTo>
                <a:lnTo>
                  <a:pt x="37" y="192"/>
                </a:lnTo>
                <a:lnTo>
                  <a:pt x="43" y="188"/>
                </a:lnTo>
                <a:lnTo>
                  <a:pt x="45" y="187"/>
                </a:lnTo>
                <a:lnTo>
                  <a:pt x="45" y="165"/>
                </a:lnTo>
                <a:lnTo>
                  <a:pt x="27" y="162"/>
                </a:lnTo>
                <a:lnTo>
                  <a:pt x="27" y="33"/>
                </a:lnTo>
                <a:lnTo>
                  <a:pt x="45" y="29"/>
                </a:lnTo>
                <a:lnTo>
                  <a:pt x="45" y="0"/>
                </a:lnTo>
                <a:lnTo>
                  <a:pt x="40" y="0"/>
                </a:lnTo>
                <a:lnTo>
                  <a:pt x="32" y="0"/>
                </a:lnTo>
                <a:lnTo>
                  <a:pt x="20" y="3"/>
                </a:lnTo>
                <a:lnTo>
                  <a:pt x="12" y="13"/>
                </a:lnTo>
                <a:close/>
              </a:path>
            </a:pathLst>
          </a:custGeom>
          <a:solidFill>
            <a:srgbClr val="000000"/>
          </a:solidFill>
          <a:ln w="9525">
            <a:noFill/>
            <a:round/>
          </a:ln>
        </p:spPr>
        <p:txBody>
          <a:bodyPr/>
          <a:lstStyle/>
          <a:p>
            <a:endParaRPr lang="en-US"/>
          </a:p>
        </p:txBody>
      </p:sp>
      <p:sp>
        <p:nvSpPr>
          <p:cNvPr id="350319" name="Freeform 111"/>
          <p:cNvSpPr/>
          <p:nvPr/>
        </p:nvSpPr>
        <p:spPr bwMode="auto">
          <a:xfrm>
            <a:off x="4872038" y="4692575"/>
            <a:ext cx="93662" cy="30163"/>
          </a:xfrm>
          <a:custGeom>
            <a:avLst/>
            <a:gdLst/>
            <a:ahLst/>
            <a:cxnLst>
              <a:cxn ang="0">
                <a:pos x="0" y="15"/>
              </a:cxn>
              <a:cxn ang="0">
                <a:pos x="0" y="13"/>
              </a:cxn>
              <a:cxn ang="0">
                <a:pos x="2" y="12"/>
              </a:cxn>
              <a:cxn ang="0">
                <a:pos x="4" y="8"/>
              </a:cxn>
              <a:cxn ang="0">
                <a:pos x="9" y="5"/>
              </a:cxn>
              <a:cxn ang="0">
                <a:pos x="15" y="2"/>
              </a:cxn>
              <a:cxn ang="0">
                <a:pos x="27" y="0"/>
              </a:cxn>
              <a:cxn ang="0">
                <a:pos x="40" y="0"/>
              </a:cxn>
              <a:cxn ang="0">
                <a:pos x="58" y="3"/>
              </a:cxn>
              <a:cxn ang="0">
                <a:pos x="77" y="7"/>
              </a:cxn>
              <a:cxn ang="0">
                <a:pos x="91" y="12"/>
              </a:cxn>
              <a:cxn ang="0">
                <a:pos x="103" y="15"/>
              </a:cxn>
              <a:cxn ang="0">
                <a:pos x="111" y="18"/>
              </a:cxn>
              <a:cxn ang="0">
                <a:pos x="115" y="23"/>
              </a:cxn>
              <a:cxn ang="0">
                <a:pos x="118" y="26"/>
              </a:cxn>
              <a:cxn ang="0">
                <a:pos x="118" y="31"/>
              </a:cxn>
              <a:cxn ang="0">
                <a:pos x="118" y="36"/>
              </a:cxn>
              <a:cxn ang="0">
                <a:pos x="0" y="15"/>
              </a:cxn>
            </a:cxnLst>
            <a:rect l="0" t="0" r="r" b="b"/>
            <a:pathLst>
              <a:path w="118" h="36">
                <a:moveTo>
                  <a:pt x="0" y="15"/>
                </a:moveTo>
                <a:lnTo>
                  <a:pt x="0" y="13"/>
                </a:lnTo>
                <a:lnTo>
                  <a:pt x="2" y="12"/>
                </a:lnTo>
                <a:lnTo>
                  <a:pt x="4" y="8"/>
                </a:lnTo>
                <a:lnTo>
                  <a:pt x="9" y="5"/>
                </a:lnTo>
                <a:lnTo>
                  <a:pt x="15" y="2"/>
                </a:lnTo>
                <a:lnTo>
                  <a:pt x="27" y="0"/>
                </a:lnTo>
                <a:lnTo>
                  <a:pt x="40" y="0"/>
                </a:lnTo>
                <a:lnTo>
                  <a:pt x="58" y="3"/>
                </a:lnTo>
                <a:lnTo>
                  <a:pt x="77" y="7"/>
                </a:lnTo>
                <a:lnTo>
                  <a:pt x="91" y="12"/>
                </a:lnTo>
                <a:lnTo>
                  <a:pt x="103" y="15"/>
                </a:lnTo>
                <a:lnTo>
                  <a:pt x="111" y="18"/>
                </a:lnTo>
                <a:lnTo>
                  <a:pt x="115" y="23"/>
                </a:lnTo>
                <a:lnTo>
                  <a:pt x="118" y="26"/>
                </a:lnTo>
                <a:lnTo>
                  <a:pt x="118" y="31"/>
                </a:lnTo>
                <a:lnTo>
                  <a:pt x="118" y="36"/>
                </a:lnTo>
                <a:lnTo>
                  <a:pt x="0" y="15"/>
                </a:lnTo>
                <a:close/>
              </a:path>
            </a:pathLst>
          </a:custGeom>
          <a:solidFill>
            <a:srgbClr val="000000"/>
          </a:solidFill>
          <a:ln w="9525">
            <a:noFill/>
            <a:round/>
          </a:ln>
        </p:spPr>
        <p:txBody>
          <a:bodyPr/>
          <a:lstStyle/>
          <a:p>
            <a:endParaRPr lang="en-US"/>
          </a:p>
        </p:txBody>
      </p:sp>
      <p:sp>
        <p:nvSpPr>
          <p:cNvPr id="350320" name="Freeform 112"/>
          <p:cNvSpPr/>
          <p:nvPr/>
        </p:nvSpPr>
        <p:spPr bwMode="auto">
          <a:xfrm>
            <a:off x="4870450" y="4732263"/>
            <a:ext cx="93663" cy="26987"/>
          </a:xfrm>
          <a:custGeom>
            <a:avLst/>
            <a:gdLst/>
            <a:ahLst/>
            <a:cxnLst>
              <a:cxn ang="0">
                <a:pos x="0" y="16"/>
              </a:cxn>
              <a:cxn ang="0">
                <a:pos x="0" y="14"/>
              </a:cxn>
              <a:cxn ang="0">
                <a:pos x="1" y="13"/>
              </a:cxn>
              <a:cxn ang="0">
                <a:pos x="3" y="10"/>
              </a:cxn>
              <a:cxn ang="0">
                <a:pos x="6" y="6"/>
              </a:cxn>
              <a:cxn ang="0">
                <a:pos x="15" y="3"/>
              </a:cxn>
              <a:cxn ang="0">
                <a:pos x="25" y="0"/>
              </a:cxn>
              <a:cxn ang="0">
                <a:pos x="38" y="0"/>
              </a:cxn>
              <a:cxn ang="0">
                <a:pos x="58" y="1"/>
              </a:cxn>
              <a:cxn ang="0">
                <a:pos x="76" y="5"/>
              </a:cxn>
              <a:cxn ang="0">
                <a:pos x="91" y="8"/>
              </a:cxn>
              <a:cxn ang="0">
                <a:pos x="101" y="11"/>
              </a:cxn>
              <a:cxn ang="0">
                <a:pos x="109" y="14"/>
              </a:cxn>
              <a:cxn ang="0">
                <a:pos x="114" y="18"/>
              </a:cxn>
              <a:cxn ang="0">
                <a:pos x="116" y="23"/>
              </a:cxn>
              <a:cxn ang="0">
                <a:pos x="117" y="28"/>
              </a:cxn>
              <a:cxn ang="0">
                <a:pos x="117" y="33"/>
              </a:cxn>
              <a:cxn ang="0">
                <a:pos x="0" y="16"/>
              </a:cxn>
            </a:cxnLst>
            <a:rect l="0" t="0" r="r" b="b"/>
            <a:pathLst>
              <a:path w="117" h="33">
                <a:moveTo>
                  <a:pt x="0" y="16"/>
                </a:moveTo>
                <a:lnTo>
                  <a:pt x="0" y="14"/>
                </a:lnTo>
                <a:lnTo>
                  <a:pt x="1" y="13"/>
                </a:lnTo>
                <a:lnTo>
                  <a:pt x="3" y="10"/>
                </a:lnTo>
                <a:lnTo>
                  <a:pt x="6" y="6"/>
                </a:lnTo>
                <a:lnTo>
                  <a:pt x="15" y="3"/>
                </a:lnTo>
                <a:lnTo>
                  <a:pt x="25" y="0"/>
                </a:lnTo>
                <a:lnTo>
                  <a:pt x="38" y="0"/>
                </a:lnTo>
                <a:lnTo>
                  <a:pt x="58" y="1"/>
                </a:lnTo>
                <a:lnTo>
                  <a:pt x="76" y="5"/>
                </a:lnTo>
                <a:lnTo>
                  <a:pt x="91" y="8"/>
                </a:lnTo>
                <a:lnTo>
                  <a:pt x="101" y="11"/>
                </a:lnTo>
                <a:lnTo>
                  <a:pt x="109" y="14"/>
                </a:lnTo>
                <a:lnTo>
                  <a:pt x="114" y="18"/>
                </a:lnTo>
                <a:lnTo>
                  <a:pt x="116" y="23"/>
                </a:lnTo>
                <a:lnTo>
                  <a:pt x="117" y="28"/>
                </a:lnTo>
                <a:lnTo>
                  <a:pt x="117" y="33"/>
                </a:lnTo>
                <a:lnTo>
                  <a:pt x="0" y="16"/>
                </a:lnTo>
                <a:close/>
              </a:path>
            </a:pathLst>
          </a:custGeom>
          <a:solidFill>
            <a:srgbClr val="000000"/>
          </a:solidFill>
          <a:ln w="9525">
            <a:noFill/>
            <a:round/>
          </a:ln>
        </p:spPr>
        <p:txBody>
          <a:bodyPr/>
          <a:lstStyle/>
          <a:p>
            <a:endParaRPr lang="en-US"/>
          </a:p>
        </p:txBody>
      </p:sp>
      <p:sp>
        <p:nvSpPr>
          <p:cNvPr id="350321" name="Freeform 113"/>
          <p:cNvSpPr/>
          <p:nvPr/>
        </p:nvSpPr>
        <p:spPr bwMode="auto">
          <a:xfrm>
            <a:off x="4872038" y="4768775"/>
            <a:ext cx="95250" cy="23813"/>
          </a:xfrm>
          <a:custGeom>
            <a:avLst/>
            <a:gdLst/>
            <a:ahLst/>
            <a:cxnLst>
              <a:cxn ang="0">
                <a:pos x="0" y="18"/>
              </a:cxn>
              <a:cxn ang="0">
                <a:pos x="0" y="17"/>
              </a:cxn>
              <a:cxn ang="0">
                <a:pos x="2" y="15"/>
              </a:cxn>
              <a:cxn ang="0">
                <a:pos x="4" y="12"/>
              </a:cxn>
              <a:cxn ang="0">
                <a:pos x="9" y="7"/>
              </a:cxn>
              <a:cxn ang="0">
                <a:pos x="15" y="4"/>
              </a:cxn>
              <a:cxn ang="0">
                <a:pos x="25" y="2"/>
              </a:cxn>
              <a:cxn ang="0">
                <a:pos x="40" y="0"/>
              </a:cxn>
              <a:cxn ang="0">
                <a:pos x="58" y="2"/>
              </a:cxn>
              <a:cxn ang="0">
                <a:pos x="78" y="5"/>
              </a:cxn>
              <a:cxn ang="0">
                <a:pos x="93" y="9"/>
              </a:cxn>
              <a:cxn ang="0">
                <a:pos x="105" y="10"/>
              </a:cxn>
              <a:cxn ang="0">
                <a:pos x="111" y="13"/>
              </a:cxn>
              <a:cxn ang="0">
                <a:pos x="116" y="17"/>
              </a:cxn>
              <a:cxn ang="0">
                <a:pos x="120" y="22"/>
              </a:cxn>
              <a:cxn ang="0">
                <a:pos x="120" y="27"/>
              </a:cxn>
              <a:cxn ang="0">
                <a:pos x="120" y="32"/>
              </a:cxn>
              <a:cxn ang="0">
                <a:pos x="0" y="18"/>
              </a:cxn>
            </a:cxnLst>
            <a:rect l="0" t="0" r="r" b="b"/>
            <a:pathLst>
              <a:path w="120" h="32">
                <a:moveTo>
                  <a:pt x="0" y="18"/>
                </a:moveTo>
                <a:lnTo>
                  <a:pt x="0" y="17"/>
                </a:lnTo>
                <a:lnTo>
                  <a:pt x="2" y="15"/>
                </a:lnTo>
                <a:lnTo>
                  <a:pt x="4" y="12"/>
                </a:lnTo>
                <a:lnTo>
                  <a:pt x="9" y="7"/>
                </a:lnTo>
                <a:lnTo>
                  <a:pt x="15" y="4"/>
                </a:lnTo>
                <a:lnTo>
                  <a:pt x="25" y="2"/>
                </a:lnTo>
                <a:lnTo>
                  <a:pt x="40" y="0"/>
                </a:lnTo>
                <a:lnTo>
                  <a:pt x="58" y="2"/>
                </a:lnTo>
                <a:lnTo>
                  <a:pt x="78" y="5"/>
                </a:lnTo>
                <a:lnTo>
                  <a:pt x="93" y="9"/>
                </a:lnTo>
                <a:lnTo>
                  <a:pt x="105" y="10"/>
                </a:lnTo>
                <a:lnTo>
                  <a:pt x="111" y="13"/>
                </a:lnTo>
                <a:lnTo>
                  <a:pt x="116" y="17"/>
                </a:lnTo>
                <a:lnTo>
                  <a:pt x="120" y="22"/>
                </a:lnTo>
                <a:lnTo>
                  <a:pt x="120" y="27"/>
                </a:lnTo>
                <a:lnTo>
                  <a:pt x="120" y="32"/>
                </a:lnTo>
                <a:lnTo>
                  <a:pt x="0" y="18"/>
                </a:lnTo>
                <a:close/>
              </a:path>
            </a:pathLst>
          </a:custGeom>
          <a:solidFill>
            <a:srgbClr val="000000"/>
          </a:solidFill>
          <a:ln w="9525">
            <a:noFill/>
            <a:round/>
          </a:ln>
        </p:spPr>
        <p:txBody>
          <a:bodyPr/>
          <a:lstStyle/>
          <a:p>
            <a:endParaRPr lang="en-US"/>
          </a:p>
        </p:txBody>
      </p:sp>
      <p:sp>
        <p:nvSpPr>
          <p:cNvPr id="350322" name="Freeform 114"/>
          <p:cNvSpPr/>
          <p:nvPr/>
        </p:nvSpPr>
        <p:spPr bwMode="auto">
          <a:xfrm>
            <a:off x="4870450" y="4802113"/>
            <a:ext cx="98425" cy="23812"/>
          </a:xfrm>
          <a:custGeom>
            <a:avLst/>
            <a:gdLst/>
            <a:ahLst/>
            <a:cxnLst>
              <a:cxn ang="0">
                <a:pos x="0" y="18"/>
              </a:cxn>
              <a:cxn ang="0">
                <a:pos x="0" y="17"/>
              </a:cxn>
              <a:cxn ang="0">
                <a:pos x="1" y="15"/>
              </a:cxn>
              <a:cxn ang="0">
                <a:pos x="3" y="12"/>
              </a:cxn>
              <a:cxn ang="0">
                <a:pos x="8" y="7"/>
              </a:cxn>
              <a:cxn ang="0">
                <a:pos x="15" y="4"/>
              </a:cxn>
              <a:cxn ang="0">
                <a:pos x="26" y="2"/>
              </a:cxn>
              <a:cxn ang="0">
                <a:pos x="41" y="0"/>
              </a:cxn>
              <a:cxn ang="0">
                <a:pos x="61" y="2"/>
              </a:cxn>
              <a:cxn ang="0">
                <a:pos x="81" y="5"/>
              </a:cxn>
              <a:cxn ang="0">
                <a:pos x="96" y="7"/>
              </a:cxn>
              <a:cxn ang="0">
                <a:pos x="107" y="10"/>
              </a:cxn>
              <a:cxn ang="0">
                <a:pos x="116" y="13"/>
              </a:cxn>
              <a:cxn ang="0">
                <a:pos x="121" y="17"/>
              </a:cxn>
              <a:cxn ang="0">
                <a:pos x="124" y="20"/>
              </a:cxn>
              <a:cxn ang="0">
                <a:pos x="124" y="25"/>
              </a:cxn>
              <a:cxn ang="0">
                <a:pos x="124" y="30"/>
              </a:cxn>
              <a:cxn ang="0">
                <a:pos x="0" y="18"/>
              </a:cxn>
            </a:cxnLst>
            <a:rect l="0" t="0" r="r" b="b"/>
            <a:pathLst>
              <a:path w="124" h="30">
                <a:moveTo>
                  <a:pt x="0" y="18"/>
                </a:moveTo>
                <a:lnTo>
                  <a:pt x="0" y="17"/>
                </a:lnTo>
                <a:lnTo>
                  <a:pt x="1" y="15"/>
                </a:lnTo>
                <a:lnTo>
                  <a:pt x="3" y="12"/>
                </a:lnTo>
                <a:lnTo>
                  <a:pt x="8" y="7"/>
                </a:lnTo>
                <a:lnTo>
                  <a:pt x="15" y="4"/>
                </a:lnTo>
                <a:lnTo>
                  <a:pt x="26" y="2"/>
                </a:lnTo>
                <a:lnTo>
                  <a:pt x="41" y="0"/>
                </a:lnTo>
                <a:lnTo>
                  <a:pt x="61" y="2"/>
                </a:lnTo>
                <a:lnTo>
                  <a:pt x="81" y="5"/>
                </a:lnTo>
                <a:lnTo>
                  <a:pt x="96" y="7"/>
                </a:lnTo>
                <a:lnTo>
                  <a:pt x="107" y="10"/>
                </a:lnTo>
                <a:lnTo>
                  <a:pt x="116" y="13"/>
                </a:lnTo>
                <a:lnTo>
                  <a:pt x="121" y="17"/>
                </a:lnTo>
                <a:lnTo>
                  <a:pt x="124" y="20"/>
                </a:lnTo>
                <a:lnTo>
                  <a:pt x="124" y="25"/>
                </a:lnTo>
                <a:lnTo>
                  <a:pt x="124" y="30"/>
                </a:lnTo>
                <a:lnTo>
                  <a:pt x="0" y="18"/>
                </a:lnTo>
                <a:close/>
              </a:path>
            </a:pathLst>
          </a:custGeom>
          <a:solidFill>
            <a:srgbClr val="000000"/>
          </a:solidFill>
          <a:ln w="9525">
            <a:noFill/>
            <a:round/>
          </a:ln>
        </p:spPr>
        <p:txBody>
          <a:bodyPr/>
          <a:lstStyle/>
          <a:p>
            <a:endParaRPr lang="en-US"/>
          </a:p>
        </p:txBody>
      </p:sp>
      <p:sp>
        <p:nvSpPr>
          <p:cNvPr id="350323" name="Freeform 115"/>
          <p:cNvSpPr/>
          <p:nvPr/>
        </p:nvSpPr>
        <p:spPr bwMode="auto">
          <a:xfrm>
            <a:off x="4870450" y="4840213"/>
            <a:ext cx="98425" cy="20637"/>
          </a:xfrm>
          <a:custGeom>
            <a:avLst/>
            <a:gdLst/>
            <a:ahLst/>
            <a:cxnLst>
              <a:cxn ang="0">
                <a:pos x="0" y="20"/>
              </a:cxn>
              <a:cxn ang="0">
                <a:pos x="0" y="18"/>
              </a:cxn>
              <a:cxn ang="0">
                <a:pos x="1" y="17"/>
              </a:cxn>
              <a:cxn ang="0">
                <a:pos x="3" y="13"/>
              </a:cxn>
              <a:cxn ang="0">
                <a:pos x="8" y="9"/>
              </a:cxn>
              <a:cxn ang="0">
                <a:pos x="15" y="5"/>
              </a:cxn>
              <a:cxn ang="0">
                <a:pos x="25" y="2"/>
              </a:cxn>
              <a:cxn ang="0">
                <a:pos x="40" y="0"/>
              </a:cxn>
              <a:cxn ang="0">
                <a:pos x="59" y="0"/>
              </a:cxn>
              <a:cxn ang="0">
                <a:pos x="79" y="2"/>
              </a:cxn>
              <a:cxn ang="0">
                <a:pos x="94" y="4"/>
              </a:cxn>
              <a:cxn ang="0">
                <a:pos x="106" y="7"/>
              </a:cxn>
              <a:cxn ang="0">
                <a:pos x="114" y="9"/>
              </a:cxn>
              <a:cxn ang="0">
                <a:pos x="121" y="12"/>
              </a:cxn>
              <a:cxn ang="0">
                <a:pos x="122" y="15"/>
              </a:cxn>
              <a:cxn ang="0">
                <a:pos x="124" y="20"/>
              </a:cxn>
              <a:cxn ang="0">
                <a:pos x="124" y="25"/>
              </a:cxn>
              <a:cxn ang="0">
                <a:pos x="0" y="20"/>
              </a:cxn>
            </a:cxnLst>
            <a:rect l="0" t="0" r="r" b="b"/>
            <a:pathLst>
              <a:path w="124" h="25">
                <a:moveTo>
                  <a:pt x="0" y="20"/>
                </a:moveTo>
                <a:lnTo>
                  <a:pt x="0" y="18"/>
                </a:lnTo>
                <a:lnTo>
                  <a:pt x="1" y="17"/>
                </a:lnTo>
                <a:lnTo>
                  <a:pt x="3" y="13"/>
                </a:lnTo>
                <a:lnTo>
                  <a:pt x="8" y="9"/>
                </a:lnTo>
                <a:lnTo>
                  <a:pt x="15" y="5"/>
                </a:lnTo>
                <a:lnTo>
                  <a:pt x="25" y="2"/>
                </a:lnTo>
                <a:lnTo>
                  <a:pt x="40" y="0"/>
                </a:lnTo>
                <a:lnTo>
                  <a:pt x="59" y="0"/>
                </a:lnTo>
                <a:lnTo>
                  <a:pt x="79" y="2"/>
                </a:lnTo>
                <a:lnTo>
                  <a:pt x="94" y="4"/>
                </a:lnTo>
                <a:lnTo>
                  <a:pt x="106" y="7"/>
                </a:lnTo>
                <a:lnTo>
                  <a:pt x="114" y="9"/>
                </a:lnTo>
                <a:lnTo>
                  <a:pt x="121" y="12"/>
                </a:lnTo>
                <a:lnTo>
                  <a:pt x="122" y="15"/>
                </a:lnTo>
                <a:lnTo>
                  <a:pt x="124" y="20"/>
                </a:lnTo>
                <a:lnTo>
                  <a:pt x="124" y="25"/>
                </a:lnTo>
                <a:lnTo>
                  <a:pt x="0" y="20"/>
                </a:lnTo>
                <a:close/>
              </a:path>
            </a:pathLst>
          </a:custGeom>
          <a:solidFill>
            <a:srgbClr val="000000"/>
          </a:solidFill>
          <a:ln w="9525">
            <a:noFill/>
            <a:round/>
          </a:ln>
        </p:spPr>
        <p:txBody>
          <a:bodyPr/>
          <a:lstStyle/>
          <a:p>
            <a:endParaRPr lang="en-US"/>
          </a:p>
        </p:txBody>
      </p:sp>
      <p:sp>
        <p:nvSpPr>
          <p:cNvPr id="350324" name="Freeform 116"/>
          <p:cNvSpPr/>
          <p:nvPr/>
        </p:nvSpPr>
        <p:spPr bwMode="auto">
          <a:xfrm>
            <a:off x="4867275" y="4871963"/>
            <a:ext cx="95250" cy="14287"/>
          </a:xfrm>
          <a:custGeom>
            <a:avLst/>
            <a:gdLst/>
            <a:ahLst/>
            <a:cxnLst>
              <a:cxn ang="0">
                <a:pos x="0" y="16"/>
              </a:cxn>
              <a:cxn ang="0">
                <a:pos x="0" y="16"/>
              </a:cxn>
              <a:cxn ang="0">
                <a:pos x="2" y="13"/>
              </a:cxn>
              <a:cxn ang="0">
                <a:pos x="3" y="12"/>
              </a:cxn>
              <a:cxn ang="0">
                <a:pos x="8" y="8"/>
              </a:cxn>
              <a:cxn ang="0">
                <a:pos x="15" y="5"/>
              </a:cxn>
              <a:cxn ang="0">
                <a:pos x="25" y="3"/>
              </a:cxn>
              <a:cxn ang="0">
                <a:pos x="40" y="0"/>
              </a:cxn>
              <a:cxn ang="0">
                <a:pos x="58" y="0"/>
              </a:cxn>
              <a:cxn ang="0">
                <a:pos x="78" y="0"/>
              </a:cxn>
              <a:cxn ang="0">
                <a:pos x="93" y="2"/>
              </a:cxn>
              <a:cxn ang="0">
                <a:pos x="104" y="3"/>
              </a:cxn>
              <a:cxn ang="0">
                <a:pos x="112" y="5"/>
              </a:cxn>
              <a:cxn ang="0">
                <a:pos x="117" y="7"/>
              </a:cxn>
              <a:cxn ang="0">
                <a:pos x="119" y="10"/>
              </a:cxn>
              <a:cxn ang="0">
                <a:pos x="121" y="13"/>
              </a:cxn>
              <a:cxn ang="0">
                <a:pos x="121" y="18"/>
              </a:cxn>
              <a:cxn ang="0">
                <a:pos x="0" y="16"/>
              </a:cxn>
            </a:cxnLst>
            <a:rect l="0" t="0" r="r" b="b"/>
            <a:pathLst>
              <a:path w="121" h="18">
                <a:moveTo>
                  <a:pt x="0" y="16"/>
                </a:moveTo>
                <a:lnTo>
                  <a:pt x="0" y="16"/>
                </a:lnTo>
                <a:lnTo>
                  <a:pt x="2" y="13"/>
                </a:lnTo>
                <a:lnTo>
                  <a:pt x="3" y="12"/>
                </a:lnTo>
                <a:lnTo>
                  <a:pt x="8" y="8"/>
                </a:lnTo>
                <a:lnTo>
                  <a:pt x="15" y="5"/>
                </a:lnTo>
                <a:lnTo>
                  <a:pt x="25" y="3"/>
                </a:lnTo>
                <a:lnTo>
                  <a:pt x="40" y="0"/>
                </a:lnTo>
                <a:lnTo>
                  <a:pt x="58" y="0"/>
                </a:lnTo>
                <a:lnTo>
                  <a:pt x="78" y="0"/>
                </a:lnTo>
                <a:lnTo>
                  <a:pt x="93" y="2"/>
                </a:lnTo>
                <a:lnTo>
                  <a:pt x="104" y="3"/>
                </a:lnTo>
                <a:lnTo>
                  <a:pt x="112" y="5"/>
                </a:lnTo>
                <a:lnTo>
                  <a:pt x="117" y="7"/>
                </a:lnTo>
                <a:lnTo>
                  <a:pt x="119" y="10"/>
                </a:lnTo>
                <a:lnTo>
                  <a:pt x="121" y="13"/>
                </a:lnTo>
                <a:lnTo>
                  <a:pt x="121" y="18"/>
                </a:lnTo>
                <a:lnTo>
                  <a:pt x="0" y="16"/>
                </a:lnTo>
                <a:close/>
              </a:path>
            </a:pathLst>
          </a:custGeom>
          <a:solidFill>
            <a:srgbClr val="000000"/>
          </a:solidFill>
          <a:ln w="9525">
            <a:noFill/>
            <a:round/>
          </a:ln>
        </p:spPr>
        <p:txBody>
          <a:bodyPr/>
          <a:lstStyle/>
          <a:p>
            <a:endParaRPr lang="en-US"/>
          </a:p>
        </p:txBody>
      </p:sp>
      <p:sp>
        <p:nvSpPr>
          <p:cNvPr id="350325" name="Freeform 117"/>
          <p:cNvSpPr/>
          <p:nvPr/>
        </p:nvSpPr>
        <p:spPr bwMode="auto">
          <a:xfrm>
            <a:off x="4992688" y="4716388"/>
            <a:ext cx="90487" cy="25400"/>
          </a:xfrm>
          <a:custGeom>
            <a:avLst/>
            <a:gdLst/>
            <a:ahLst/>
            <a:cxnLst>
              <a:cxn ang="0">
                <a:pos x="0" y="13"/>
              </a:cxn>
              <a:cxn ang="0">
                <a:pos x="0" y="12"/>
              </a:cxn>
              <a:cxn ang="0">
                <a:pos x="2" y="10"/>
              </a:cxn>
              <a:cxn ang="0">
                <a:pos x="3" y="8"/>
              </a:cxn>
              <a:cxn ang="0">
                <a:pos x="8" y="5"/>
              </a:cxn>
              <a:cxn ang="0">
                <a:pos x="15" y="2"/>
              </a:cxn>
              <a:cxn ang="0">
                <a:pos x="27" y="0"/>
              </a:cxn>
              <a:cxn ang="0">
                <a:pos x="40" y="2"/>
              </a:cxn>
              <a:cxn ang="0">
                <a:pos x="58" y="3"/>
              </a:cxn>
              <a:cxn ang="0">
                <a:pos x="76" y="7"/>
              </a:cxn>
              <a:cxn ang="0">
                <a:pos x="89" y="10"/>
              </a:cxn>
              <a:cxn ang="0">
                <a:pos x="101" y="13"/>
              </a:cxn>
              <a:cxn ang="0">
                <a:pos x="108" y="17"/>
              </a:cxn>
              <a:cxn ang="0">
                <a:pos x="111" y="20"/>
              </a:cxn>
              <a:cxn ang="0">
                <a:pos x="114" y="25"/>
              </a:cxn>
              <a:cxn ang="0">
                <a:pos x="114" y="28"/>
              </a:cxn>
              <a:cxn ang="0">
                <a:pos x="114" y="33"/>
              </a:cxn>
              <a:cxn ang="0">
                <a:pos x="0" y="13"/>
              </a:cxn>
            </a:cxnLst>
            <a:rect l="0" t="0" r="r" b="b"/>
            <a:pathLst>
              <a:path w="114" h="33">
                <a:moveTo>
                  <a:pt x="0" y="13"/>
                </a:moveTo>
                <a:lnTo>
                  <a:pt x="0" y="12"/>
                </a:lnTo>
                <a:lnTo>
                  <a:pt x="2" y="10"/>
                </a:lnTo>
                <a:lnTo>
                  <a:pt x="3" y="8"/>
                </a:lnTo>
                <a:lnTo>
                  <a:pt x="8" y="5"/>
                </a:lnTo>
                <a:lnTo>
                  <a:pt x="15" y="2"/>
                </a:lnTo>
                <a:lnTo>
                  <a:pt x="27" y="0"/>
                </a:lnTo>
                <a:lnTo>
                  <a:pt x="40" y="2"/>
                </a:lnTo>
                <a:lnTo>
                  <a:pt x="58" y="3"/>
                </a:lnTo>
                <a:lnTo>
                  <a:pt x="76" y="7"/>
                </a:lnTo>
                <a:lnTo>
                  <a:pt x="89" y="10"/>
                </a:lnTo>
                <a:lnTo>
                  <a:pt x="101" y="13"/>
                </a:lnTo>
                <a:lnTo>
                  <a:pt x="108" y="17"/>
                </a:lnTo>
                <a:lnTo>
                  <a:pt x="111" y="20"/>
                </a:lnTo>
                <a:lnTo>
                  <a:pt x="114" y="25"/>
                </a:lnTo>
                <a:lnTo>
                  <a:pt x="114" y="28"/>
                </a:lnTo>
                <a:lnTo>
                  <a:pt x="114" y="33"/>
                </a:lnTo>
                <a:lnTo>
                  <a:pt x="0" y="13"/>
                </a:lnTo>
                <a:close/>
              </a:path>
            </a:pathLst>
          </a:custGeom>
          <a:solidFill>
            <a:srgbClr val="000000"/>
          </a:solidFill>
          <a:ln w="9525">
            <a:noFill/>
            <a:round/>
          </a:ln>
        </p:spPr>
        <p:txBody>
          <a:bodyPr/>
          <a:lstStyle/>
          <a:p>
            <a:endParaRPr lang="en-US"/>
          </a:p>
        </p:txBody>
      </p:sp>
      <p:sp>
        <p:nvSpPr>
          <p:cNvPr id="350326" name="Freeform 118"/>
          <p:cNvSpPr/>
          <p:nvPr/>
        </p:nvSpPr>
        <p:spPr bwMode="auto">
          <a:xfrm>
            <a:off x="4989513" y="4749725"/>
            <a:ext cx="92075" cy="23813"/>
          </a:xfrm>
          <a:custGeom>
            <a:avLst/>
            <a:gdLst/>
            <a:ahLst/>
            <a:cxnLst>
              <a:cxn ang="0">
                <a:pos x="0" y="15"/>
              </a:cxn>
              <a:cxn ang="0">
                <a:pos x="0" y="13"/>
              </a:cxn>
              <a:cxn ang="0">
                <a:pos x="1" y="12"/>
              </a:cxn>
              <a:cxn ang="0">
                <a:pos x="3" y="8"/>
              </a:cxn>
              <a:cxn ang="0">
                <a:pos x="8" y="5"/>
              </a:cxn>
              <a:cxn ang="0">
                <a:pos x="15" y="3"/>
              </a:cxn>
              <a:cxn ang="0">
                <a:pos x="26" y="2"/>
              </a:cxn>
              <a:cxn ang="0">
                <a:pos x="39" y="0"/>
              </a:cxn>
              <a:cxn ang="0">
                <a:pos x="58" y="2"/>
              </a:cxn>
              <a:cxn ang="0">
                <a:pos x="76" y="5"/>
              </a:cxn>
              <a:cxn ang="0">
                <a:pos x="91" y="8"/>
              </a:cxn>
              <a:cxn ang="0">
                <a:pos x="101" y="10"/>
              </a:cxn>
              <a:cxn ang="0">
                <a:pos x="107" y="13"/>
              </a:cxn>
              <a:cxn ang="0">
                <a:pos x="112" y="17"/>
              </a:cxn>
              <a:cxn ang="0">
                <a:pos x="116" y="22"/>
              </a:cxn>
              <a:cxn ang="0">
                <a:pos x="116" y="25"/>
              </a:cxn>
              <a:cxn ang="0">
                <a:pos x="116" y="30"/>
              </a:cxn>
              <a:cxn ang="0">
                <a:pos x="0" y="15"/>
              </a:cxn>
            </a:cxnLst>
            <a:rect l="0" t="0" r="r" b="b"/>
            <a:pathLst>
              <a:path w="116" h="30">
                <a:moveTo>
                  <a:pt x="0" y="15"/>
                </a:moveTo>
                <a:lnTo>
                  <a:pt x="0" y="13"/>
                </a:lnTo>
                <a:lnTo>
                  <a:pt x="1" y="12"/>
                </a:lnTo>
                <a:lnTo>
                  <a:pt x="3" y="8"/>
                </a:lnTo>
                <a:lnTo>
                  <a:pt x="8" y="5"/>
                </a:lnTo>
                <a:lnTo>
                  <a:pt x="15" y="3"/>
                </a:lnTo>
                <a:lnTo>
                  <a:pt x="26" y="2"/>
                </a:lnTo>
                <a:lnTo>
                  <a:pt x="39" y="0"/>
                </a:lnTo>
                <a:lnTo>
                  <a:pt x="58" y="2"/>
                </a:lnTo>
                <a:lnTo>
                  <a:pt x="76" y="5"/>
                </a:lnTo>
                <a:lnTo>
                  <a:pt x="91" y="8"/>
                </a:lnTo>
                <a:lnTo>
                  <a:pt x="101" y="10"/>
                </a:lnTo>
                <a:lnTo>
                  <a:pt x="107" y="13"/>
                </a:lnTo>
                <a:lnTo>
                  <a:pt x="112" y="17"/>
                </a:lnTo>
                <a:lnTo>
                  <a:pt x="116" y="22"/>
                </a:lnTo>
                <a:lnTo>
                  <a:pt x="116" y="25"/>
                </a:lnTo>
                <a:lnTo>
                  <a:pt x="116" y="30"/>
                </a:lnTo>
                <a:lnTo>
                  <a:pt x="0" y="15"/>
                </a:lnTo>
                <a:close/>
              </a:path>
            </a:pathLst>
          </a:custGeom>
          <a:solidFill>
            <a:srgbClr val="000000"/>
          </a:solidFill>
          <a:ln w="9525">
            <a:noFill/>
            <a:round/>
          </a:ln>
        </p:spPr>
        <p:txBody>
          <a:bodyPr/>
          <a:lstStyle/>
          <a:p>
            <a:endParaRPr lang="en-US"/>
          </a:p>
        </p:txBody>
      </p:sp>
      <p:sp>
        <p:nvSpPr>
          <p:cNvPr id="350327" name="Freeform 119"/>
          <p:cNvSpPr/>
          <p:nvPr/>
        </p:nvSpPr>
        <p:spPr bwMode="auto">
          <a:xfrm>
            <a:off x="4992688" y="4783063"/>
            <a:ext cx="90487" cy="20637"/>
          </a:xfrm>
          <a:custGeom>
            <a:avLst/>
            <a:gdLst/>
            <a:ahLst/>
            <a:cxnLst>
              <a:cxn ang="0">
                <a:pos x="0" y="15"/>
              </a:cxn>
              <a:cxn ang="0">
                <a:pos x="0" y="14"/>
              </a:cxn>
              <a:cxn ang="0">
                <a:pos x="2" y="12"/>
              </a:cxn>
              <a:cxn ang="0">
                <a:pos x="3" y="9"/>
              </a:cxn>
              <a:cxn ang="0">
                <a:pos x="8" y="5"/>
              </a:cxn>
              <a:cxn ang="0">
                <a:pos x="15" y="4"/>
              </a:cxn>
              <a:cxn ang="0">
                <a:pos x="25" y="0"/>
              </a:cxn>
              <a:cxn ang="0">
                <a:pos x="40" y="0"/>
              </a:cxn>
              <a:cxn ang="0">
                <a:pos x="58" y="0"/>
              </a:cxn>
              <a:cxn ang="0">
                <a:pos x="76" y="2"/>
              </a:cxn>
              <a:cxn ang="0">
                <a:pos x="89" y="5"/>
              </a:cxn>
              <a:cxn ang="0">
                <a:pos x="101" y="7"/>
              </a:cxn>
              <a:cxn ang="0">
                <a:pos x="108" y="10"/>
              </a:cxn>
              <a:cxn ang="0">
                <a:pos x="113" y="14"/>
              </a:cxn>
              <a:cxn ang="0">
                <a:pos x="114" y="17"/>
              </a:cxn>
              <a:cxn ang="0">
                <a:pos x="116" y="22"/>
              </a:cxn>
              <a:cxn ang="0">
                <a:pos x="116" y="27"/>
              </a:cxn>
              <a:cxn ang="0">
                <a:pos x="0" y="15"/>
              </a:cxn>
            </a:cxnLst>
            <a:rect l="0" t="0" r="r" b="b"/>
            <a:pathLst>
              <a:path w="116" h="27">
                <a:moveTo>
                  <a:pt x="0" y="15"/>
                </a:moveTo>
                <a:lnTo>
                  <a:pt x="0" y="14"/>
                </a:lnTo>
                <a:lnTo>
                  <a:pt x="2" y="12"/>
                </a:lnTo>
                <a:lnTo>
                  <a:pt x="3" y="9"/>
                </a:lnTo>
                <a:lnTo>
                  <a:pt x="8" y="5"/>
                </a:lnTo>
                <a:lnTo>
                  <a:pt x="15" y="4"/>
                </a:lnTo>
                <a:lnTo>
                  <a:pt x="25" y="0"/>
                </a:lnTo>
                <a:lnTo>
                  <a:pt x="40" y="0"/>
                </a:lnTo>
                <a:lnTo>
                  <a:pt x="58" y="0"/>
                </a:lnTo>
                <a:lnTo>
                  <a:pt x="76" y="2"/>
                </a:lnTo>
                <a:lnTo>
                  <a:pt x="89" y="5"/>
                </a:lnTo>
                <a:lnTo>
                  <a:pt x="101" y="7"/>
                </a:lnTo>
                <a:lnTo>
                  <a:pt x="108" y="10"/>
                </a:lnTo>
                <a:lnTo>
                  <a:pt x="113" y="14"/>
                </a:lnTo>
                <a:lnTo>
                  <a:pt x="114" y="17"/>
                </a:lnTo>
                <a:lnTo>
                  <a:pt x="116" y="22"/>
                </a:lnTo>
                <a:lnTo>
                  <a:pt x="116" y="27"/>
                </a:lnTo>
                <a:lnTo>
                  <a:pt x="0" y="15"/>
                </a:lnTo>
                <a:close/>
              </a:path>
            </a:pathLst>
          </a:custGeom>
          <a:solidFill>
            <a:srgbClr val="000000"/>
          </a:solidFill>
          <a:ln w="9525">
            <a:noFill/>
            <a:round/>
          </a:ln>
        </p:spPr>
        <p:txBody>
          <a:bodyPr/>
          <a:lstStyle/>
          <a:p>
            <a:endParaRPr lang="en-US"/>
          </a:p>
        </p:txBody>
      </p:sp>
      <p:sp>
        <p:nvSpPr>
          <p:cNvPr id="350328" name="Freeform 120"/>
          <p:cNvSpPr/>
          <p:nvPr/>
        </p:nvSpPr>
        <p:spPr bwMode="auto">
          <a:xfrm>
            <a:off x="4991100" y="4811638"/>
            <a:ext cx="95250" cy="19050"/>
          </a:xfrm>
          <a:custGeom>
            <a:avLst/>
            <a:gdLst/>
            <a:ahLst/>
            <a:cxnLst>
              <a:cxn ang="0">
                <a:pos x="0" y="13"/>
              </a:cxn>
              <a:cxn ang="0">
                <a:pos x="0" y="13"/>
              </a:cxn>
              <a:cxn ang="0">
                <a:pos x="2" y="10"/>
              </a:cxn>
              <a:cxn ang="0">
                <a:pos x="4" y="8"/>
              </a:cxn>
              <a:cxn ang="0">
                <a:pos x="9" y="5"/>
              </a:cxn>
              <a:cxn ang="0">
                <a:pos x="15" y="1"/>
              </a:cxn>
              <a:cxn ang="0">
                <a:pos x="27" y="0"/>
              </a:cxn>
              <a:cxn ang="0">
                <a:pos x="40" y="0"/>
              </a:cxn>
              <a:cxn ang="0">
                <a:pos x="60" y="1"/>
              </a:cxn>
              <a:cxn ang="0">
                <a:pos x="78" y="3"/>
              </a:cxn>
              <a:cxn ang="0">
                <a:pos x="93" y="5"/>
              </a:cxn>
              <a:cxn ang="0">
                <a:pos x="105" y="8"/>
              </a:cxn>
              <a:cxn ang="0">
                <a:pos x="113" y="10"/>
              </a:cxn>
              <a:cxn ang="0">
                <a:pos x="118" y="13"/>
              </a:cxn>
              <a:cxn ang="0">
                <a:pos x="120" y="16"/>
              </a:cxn>
              <a:cxn ang="0">
                <a:pos x="121" y="21"/>
              </a:cxn>
              <a:cxn ang="0">
                <a:pos x="121" y="25"/>
              </a:cxn>
              <a:cxn ang="0">
                <a:pos x="0" y="13"/>
              </a:cxn>
            </a:cxnLst>
            <a:rect l="0" t="0" r="r" b="b"/>
            <a:pathLst>
              <a:path w="121" h="25">
                <a:moveTo>
                  <a:pt x="0" y="13"/>
                </a:moveTo>
                <a:lnTo>
                  <a:pt x="0" y="13"/>
                </a:lnTo>
                <a:lnTo>
                  <a:pt x="2" y="10"/>
                </a:lnTo>
                <a:lnTo>
                  <a:pt x="4" y="8"/>
                </a:lnTo>
                <a:lnTo>
                  <a:pt x="9" y="5"/>
                </a:lnTo>
                <a:lnTo>
                  <a:pt x="15" y="1"/>
                </a:lnTo>
                <a:lnTo>
                  <a:pt x="27" y="0"/>
                </a:lnTo>
                <a:lnTo>
                  <a:pt x="40" y="0"/>
                </a:lnTo>
                <a:lnTo>
                  <a:pt x="60" y="1"/>
                </a:lnTo>
                <a:lnTo>
                  <a:pt x="78" y="3"/>
                </a:lnTo>
                <a:lnTo>
                  <a:pt x="93" y="5"/>
                </a:lnTo>
                <a:lnTo>
                  <a:pt x="105" y="8"/>
                </a:lnTo>
                <a:lnTo>
                  <a:pt x="113" y="10"/>
                </a:lnTo>
                <a:lnTo>
                  <a:pt x="118" y="13"/>
                </a:lnTo>
                <a:lnTo>
                  <a:pt x="120" y="16"/>
                </a:lnTo>
                <a:lnTo>
                  <a:pt x="121" y="21"/>
                </a:lnTo>
                <a:lnTo>
                  <a:pt x="121" y="25"/>
                </a:lnTo>
                <a:lnTo>
                  <a:pt x="0" y="13"/>
                </a:lnTo>
                <a:close/>
              </a:path>
            </a:pathLst>
          </a:custGeom>
          <a:solidFill>
            <a:srgbClr val="000000"/>
          </a:solidFill>
          <a:ln w="9525">
            <a:noFill/>
            <a:round/>
          </a:ln>
        </p:spPr>
        <p:txBody>
          <a:bodyPr/>
          <a:lstStyle/>
          <a:p>
            <a:endParaRPr lang="en-US"/>
          </a:p>
        </p:txBody>
      </p:sp>
      <p:sp>
        <p:nvSpPr>
          <p:cNvPr id="350329" name="Freeform 121"/>
          <p:cNvSpPr/>
          <p:nvPr/>
        </p:nvSpPr>
        <p:spPr bwMode="auto">
          <a:xfrm>
            <a:off x="4991100" y="4844975"/>
            <a:ext cx="95250" cy="15875"/>
          </a:xfrm>
          <a:custGeom>
            <a:avLst/>
            <a:gdLst/>
            <a:ahLst/>
            <a:cxnLst>
              <a:cxn ang="0">
                <a:pos x="0" y="15"/>
              </a:cxn>
              <a:cxn ang="0">
                <a:pos x="0" y="15"/>
              </a:cxn>
              <a:cxn ang="0">
                <a:pos x="2" y="12"/>
              </a:cxn>
              <a:cxn ang="0">
                <a:pos x="4" y="10"/>
              </a:cxn>
              <a:cxn ang="0">
                <a:pos x="9" y="7"/>
              </a:cxn>
              <a:cxn ang="0">
                <a:pos x="15" y="4"/>
              </a:cxn>
              <a:cxn ang="0">
                <a:pos x="27" y="2"/>
              </a:cxn>
              <a:cxn ang="0">
                <a:pos x="40" y="0"/>
              </a:cxn>
              <a:cxn ang="0">
                <a:pos x="60" y="0"/>
              </a:cxn>
              <a:cxn ang="0">
                <a:pos x="78" y="2"/>
              </a:cxn>
              <a:cxn ang="0">
                <a:pos x="93" y="4"/>
              </a:cxn>
              <a:cxn ang="0">
                <a:pos x="105" y="5"/>
              </a:cxn>
              <a:cxn ang="0">
                <a:pos x="113" y="7"/>
              </a:cxn>
              <a:cxn ang="0">
                <a:pos x="118" y="10"/>
              </a:cxn>
              <a:cxn ang="0">
                <a:pos x="120" y="13"/>
              </a:cxn>
              <a:cxn ang="0">
                <a:pos x="121" y="17"/>
              </a:cxn>
              <a:cxn ang="0">
                <a:pos x="121" y="22"/>
              </a:cxn>
              <a:cxn ang="0">
                <a:pos x="0" y="15"/>
              </a:cxn>
            </a:cxnLst>
            <a:rect l="0" t="0" r="r" b="b"/>
            <a:pathLst>
              <a:path w="121" h="22">
                <a:moveTo>
                  <a:pt x="0" y="15"/>
                </a:moveTo>
                <a:lnTo>
                  <a:pt x="0" y="15"/>
                </a:lnTo>
                <a:lnTo>
                  <a:pt x="2" y="12"/>
                </a:lnTo>
                <a:lnTo>
                  <a:pt x="4" y="10"/>
                </a:lnTo>
                <a:lnTo>
                  <a:pt x="9" y="7"/>
                </a:lnTo>
                <a:lnTo>
                  <a:pt x="15" y="4"/>
                </a:lnTo>
                <a:lnTo>
                  <a:pt x="27" y="2"/>
                </a:lnTo>
                <a:lnTo>
                  <a:pt x="40" y="0"/>
                </a:lnTo>
                <a:lnTo>
                  <a:pt x="60" y="0"/>
                </a:lnTo>
                <a:lnTo>
                  <a:pt x="78" y="2"/>
                </a:lnTo>
                <a:lnTo>
                  <a:pt x="93" y="4"/>
                </a:lnTo>
                <a:lnTo>
                  <a:pt x="105" y="5"/>
                </a:lnTo>
                <a:lnTo>
                  <a:pt x="113" y="7"/>
                </a:lnTo>
                <a:lnTo>
                  <a:pt x="118" y="10"/>
                </a:lnTo>
                <a:lnTo>
                  <a:pt x="120" y="13"/>
                </a:lnTo>
                <a:lnTo>
                  <a:pt x="121" y="17"/>
                </a:lnTo>
                <a:lnTo>
                  <a:pt x="121" y="22"/>
                </a:lnTo>
                <a:lnTo>
                  <a:pt x="0" y="15"/>
                </a:lnTo>
                <a:close/>
              </a:path>
            </a:pathLst>
          </a:custGeom>
          <a:solidFill>
            <a:srgbClr val="000000"/>
          </a:solidFill>
          <a:ln w="9525">
            <a:noFill/>
            <a:round/>
          </a:ln>
        </p:spPr>
        <p:txBody>
          <a:bodyPr/>
          <a:lstStyle/>
          <a:p>
            <a:endParaRPr lang="en-US"/>
          </a:p>
        </p:txBody>
      </p:sp>
      <p:sp>
        <p:nvSpPr>
          <p:cNvPr id="350330" name="Freeform 122"/>
          <p:cNvSpPr/>
          <p:nvPr/>
        </p:nvSpPr>
        <p:spPr bwMode="auto">
          <a:xfrm>
            <a:off x="4986338" y="4871963"/>
            <a:ext cx="95250" cy="11112"/>
          </a:xfrm>
          <a:custGeom>
            <a:avLst/>
            <a:gdLst/>
            <a:ahLst/>
            <a:cxnLst>
              <a:cxn ang="0">
                <a:pos x="0" y="13"/>
              </a:cxn>
              <a:cxn ang="0">
                <a:pos x="0" y="13"/>
              </a:cxn>
              <a:cxn ang="0">
                <a:pos x="2" y="12"/>
              </a:cxn>
              <a:cxn ang="0">
                <a:pos x="4" y="8"/>
              </a:cxn>
              <a:cxn ang="0">
                <a:pos x="7" y="7"/>
              </a:cxn>
              <a:cxn ang="0">
                <a:pos x="14" y="3"/>
              </a:cxn>
              <a:cxn ang="0">
                <a:pos x="24" y="2"/>
              </a:cxn>
              <a:cxn ang="0">
                <a:pos x="39" y="0"/>
              </a:cxn>
              <a:cxn ang="0">
                <a:pos x="57" y="0"/>
              </a:cxn>
              <a:cxn ang="0">
                <a:pos x="75" y="0"/>
              </a:cxn>
              <a:cxn ang="0">
                <a:pos x="90" y="2"/>
              </a:cxn>
              <a:cxn ang="0">
                <a:pos x="101" y="2"/>
              </a:cxn>
              <a:cxn ang="0">
                <a:pos x="110" y="3"/>
              </a:cxn>
              <a:cxn ang="0">
                <a:pos x="115" y="7"/>
              </a:cxn>
              <a:cxn ang="0">
                <a:pos x="118" y="8"/>
              </a:cxn>
              <a:cxn ang="0">
                <a:pos x="120" y="12"/>
              </a:cxn>
              <a:cxn ang="0">
                <a:pos x="120" y="15"/>
              </a:cxn>
              <a:cxn ang="0">
                <a:pos x="0" y="13"/>
              </a:cxn>
            </a:cxnLst>
            <a:rect l="0" t="0" r="r" b="b"/>
            <a:pathLst>
              <a:path w="120" h="15">
                <a:moveTo>
                  <a:pt x="0" y="13"/>
                </a:moveTo>
                <a:lnTo>
                  <a:pt x="0" y="13"/>
                </a:lnTo>
                <a:lnTo>
                  <a:pt x="2" y="12"/>
                </a:lnTo>
                <a:lnTo>
                  <a:pt x="4" y="8"/>
                </a:lnTo>
                <a:lnTo>
                  <a:pt x="7" y="7"/>
                </a:lnTo>
                <a:lnTo>
                  <a:pt x="14" y="3"/>
                </a:lnTo>
                <a:lnTo>
                  <a:pt x="24" y="2"/>
                </a:lnTo>
                <a:lnTo>
                  <a:pt x="39" y="0"/>
                </a:lnTo>
                <a:lnTo>
                  <a:pt x="57" y="0"/>
                </a:lnTo>
                <a:lnTo>
                  <a:pt x="75" y="0"/>
                </a:lnTo>
                <a:lnTo>
                  <a:pt x="90" y="2"/>
                </a:lnTo>
                <a:lnTo>
                  <a:pt x="101" y="2"/>
                </a:lnTo>
                <a:lnTo>
                  <a:pt x="110" y="3"/>
                </a:lnTo>
                <a:lnTo>
                  <a:pt x="115" y="7"/>
                </a:lnTo>
                <a:lnTo>
                  <a:pt x="118" y="8"/>
                </a:lnTo>
                <a:lnTo>
                  <a:pt x="120" y="12"/>
                </a:lnTo>
                <a:lnTo>
                  <a:pt x="120" y="15"/>
                </a:lnTo>
                <a:lnTo>
                  <a:pt x="0" y="13"/>
                </a:lnTo>
                <a:close/>
              </a:path>
            </a:pathLst>
          </a:custGeom>
          <a:solidFill>
            <a:srgbClr val="000000"/>
          </a:solidFill>
          <a:ln w="9525">
            <a:noFill/>
            <a:round/>
          </a:ln>
        </p:spPr>
        <p:txBody>
          <a:bodyPr/>
          <a:lstStyle/>
          <a:p>
            <a:endParaRPr lang="en-US"/>
          </a:p>
        </p:txBody>
      </p:sp>
      <p:sp>
        <p:nvSpPr>
          <p:cNvPr id="350331" name="Freeform 123"/>
          <p:cNvSpPr/>
          <p:nvPr/>
        </p:nvSpPr>
        <p:spPr bwMode="auto">
          <a:xfrm>
            <a:off x="5287963" y="5081513"/>
            <a:ext cx="374650" cy="68262"/>
          </a:xfrm>
          <a:custGeom>
            <a:avLst/>
            <a:gdLst/>
            <a:ahLst/>
            <a:cxnLst>
              <a:cxn ang="0">
                <a:pos x="474" y="1"/>
              </a:cxn>
              <a:cxn ang="0">
                <a:pos x="472" y="0"/>
              </a:cxn>
              <a:cxn ang="0">
                <a:pos x="472" y="0"/>
              </a:cxn>
              <a:cxn ang="0">
                <a:pos x="68" y="8"/>
              </a:cxn>
              <a:cxn ang="0">
                <a:pos x="48" y="8"/>
              </a:cxn>
              <a:cxn ang="0">
                <a:pos x="34" y="10"/>
              </a:cxn>
              <a:cxn ang="0">
                <a:pos x="22" y="16"/>
              </a:cxn>
              <a:cxn ang="0">
                <a:pos x="14" y="23"/>
              </a:cxn>
              <a:cxn ang="0">
                <a:pos x="7" y="29"/>
              </a:cxn>
              <a:cxn ang="0">
                <a:pos x="4" y="36"/>
              </a:cxn>
              <a:cxn ang="0">
                <a:pos x="2" y="41"/>
              </a:cxn>
              <a:cxn ang="0">
                <a:pos x="2" y="43"/>
              </a:cxn>
              <a:cxn ang="0">
                <a:pos x="0" y="56"/>
              </a:cxn>
              <a:cxn ang="0">
                <a:pos x="12" y="64"/>
              </a:cxn>
              <a:cxn ang="0">
                <a:pos x="35" y="79"/>
              </a:cxn>
              <a:cxn ang="0">
                <a:pos x="40" y="82"/>
              </a:cxn>
              <a:cxn ang="0">
                <a:pos x="45" y="84"/>
              </a:cxn>
              <a:cxn ang="0">
                <a:pos x="474" y="79"/>
              </a:cxn>
              <a:cxn ang="0">
                <a:pos x="474" y="1"/>
              </a:cxn>
            </a:cxnLst>
            <a:rect l="0" t="0" r="r" b="b"/>
            <a:pathLst>
              <a:path w="474" h="84">
                <a:moveTo>
                  <a:pt x="474" y="1"/>
                </a:moveTo>
                <a:lnTo>
                  <a:pt x="472" y="0"/>
                </a:lnTo>
                <a:lnTo>
                  <a:pt x="472" y="0"/>
                </a:lnTo>
                <a:lnTo>
                  <a:pt x="68" y="8"/>
                </a:lnTo>
                <a:lnTo>
                  <a:pt x="48" y="8"/>
                </a:lnTo>
                <a:lnTo>
                  <a:pt x="34" y="10"/>
                </a:lnTo>
                <a:lnTo>
                  <a:pt x="22" y="16"/>
                </a:lnTo>
                <a:lnTo>
                  <a:pt x="14" y="23"/>
                </a:lnTo>
                <a:lnTo>
                  <a:pt x="7" y="29"/>
                </a:lnTo>
                <a:lnTo>
                  <a:pt x="4" y="36"/>
                </a:lnTo>
                <a:lnTo>
                  <a:pt x="2" y="41"/>
                </a:lnTo>
                <a:lnTo>
                  <a:pt x="2" y="43"/>
                </a:lnTo>
                <a:lnTo>
                  <a:pt x="0" y="56"/>
                </a:lnTo>
                <a:lnTo>
                  <a:pt x="12" y="64"/>
                </a:lnTo>
                <a:lnTo>
                  <a:pt x="35" y="79"/>
                </a:lnTo>
                <a:lnTo>
                  <a:pt x="40" y="82"/>
                </a:lnTo>
                <a:lnTo>
                  <a:pt x="45" y="84"/>
                </a:lnTo>
                <a:lnTo>
                  <a:pt x="474" y="79"/>
                </a:lnTo>
                <a:lnTo>
                  <a:pt x="474" y="1"/>
                </a:lnTo>
                <a:close/>
              </a:path>
            </a:pathLst>
          </a:custGeom>
          <a:solidFill>
            <a:srgbClr val="000000"/>
          </a:solidFill>
          <a:ln w="9525">
            <a:noFill/>
            <a:round/>
          </a:ln>
        </p:spPr>
        <p:txBody>
          <a:bodyPr/>
          <a:lstStyle/>
          <a:p>
            <a:endParaRPr lang="en-US"/>
          </a:p>
        </p:txBody>
      </p:sp>
      <p:sp>
        <p:nvSpPr>
          <p:cNvPr id="350332" name="Freeform 124"/>
          <p:cNvSpPr/>
          <p:nvPr/>
        </p:nvSpPr>
        <p:spPr bwMode="auto">
          <a:xfrm>
            <a:off x="5307013" y="5102150"/>
            <a:ext cx="357187" cy="28575"/>
          </a:xfrm>
          <a:custGeom>
            <a:avLst/>
            <a:gdLst/>
            <a:ahLst/>
            <a:cxnLst>
              <a:cxn ang="0">
                <a:pos x="450" y="14"/>
              </a:cxn>
              <a:cxn ang="0">
                <a:pos x="35" y="20"/>
              </a:cxn>
              <a:cxn ang="0">
                <a:pos x="28" y="37"/>
              </a:cxn>
              <a:cxn ang="0">
                <a:pos x="27" y="35"/>
              </a:cxn>
              <a:cxn ang="0">
                <a:pos x="25" y="35"/>
              </a:cxn>
              <a:cxn ang="0">
                <a:pos x="23" y="35"/>
              </a:cxn>
              <a:cxn ang="0">
                <a:pos x="23" y="35"/>
              </a:cxn>
              <a:cxn ang="0">
                <a:pos x="0" y="20"/>
              </a:cxn>
              <a:cxn ang="0">
                <a:pos x="2" y="17"/>
              </a:cxn>
              <a:cxn ang="0">
                <a:pos x="7" y="12"/>
              </a:cxn>
              <a:cxn ang="0">
                <a:pos x="18" y="7"/>
              </a:cxn>
              <a:cxn ang="0">
                <a:pos x="40" y="7"/>
              </a:cxn>
              <a:cxn ang="0">
                <a:pos x="52" y="7"/>
              </a:cxn>
              <a:cxn ang="0">
                <a:pos x="68" y="7"/>
              </a:cxn>
              <a:cxn ang="0">
                <a:pos x="91" y="7"/>
              </a:cxn>
              <a:cxn ang="0">
                <a:pos x="119" y="7"/>
              </a:cxn>
              <a:cxn ang="0">
                <a:pos x="151" y="7"/>
              </a:cxn>
              <a:cxn ang="0">
                <a:pos x="184" y="7"/>
              </a:cxn>
              <a:cxn ang="0">
                <a:pos x="220" y="5"/>
              </a:cxn>
              <a:cxn ang="0">
                <a:pos x="257" y="5"/>
              </a:cxn>
              <a:cxn ang="0">
                <a:pos x="292" y="4"/>
              </a:cxn>
              <a:cxn ang="0">
                <a:pos x="326" y="4"/>
              </a:cxn>
              <a:cxn ang="0">
                <a:pos x="358" y="2"/>
              </a:cxn>
              <a:cxn ang="0">
                <a:pos x="386" y="2"/>
              </a:cxn>
              <a:cxn ang="0">
                <a:pos x="409" y="2"/>
              </a:cxn>
              <a:cxn ang="0">
                <a:pos x="427" y="0"/>
              </a:cxn>
              <a:cxn ang="0">
                <a:pos x="440" y="0"/>
              </a:cxn>
              <a:cxn ang="0">
                <a:pos x="444" y="0"/>
              </a:cxn>
              <a:cxn ang="0">
                <a:pos x="450" y="14"/>
              </a:cxn>
            </a:cxnLst>
            <a:rect l="0" t="0" r="r" b="b"/>
            <a:pathLst>
              <a:path w="450" h="37">
                <a:moveTo>
                  <a:pt x="450" y="14"/>
                </a:moveTo>
                <a:lnTo>
                  <a:pt x="35" y="20"/>
                </a:lnTo>
                <a:lnTo>
                  <a:pt x="28" y="37"/>
                </a:lnTo>
                <a:lnTo>
                  <a:pt x="27" y="35"/>
                </a:lnTo>
                <a:lnTo>
                  <a:pt x="25" y="35"/>
                </a:lnTo>
                <a:lnTo>
                  <a:pt x="23" y="35"/>
                </a:lnTo>
                <a:lnTo>
                  <a:pt x="23" y="35"/>
                </a:lnTo>
                <a:lnTo>
                  <a:pt x="0" y="20"/>
                </a:lnTo>
                <a:lnTo>
                  <a:pt x="2" y="17"/>
                </a:lnTo>
                <a:lnTo>
                  <a:pt x="7" y="12"/>
                </a:lnTo>
                <a:lnTo>
                  <a:pt x="18" y="7"/>
                </a:lnTo>
                <a:lnTo>
                  <a:pt x="40" y="7"/>
                </a:lnTo>
                <a:lnTo>
                  <a:pt x="52" y="7"/>
                </a:lnTo>
                <a:lnTo>
                  <a:pt x="68" y="7"/>
                </a:lnTo>
                <a:lnTo>
                  <a:pt x="91" y="7"/>
                </a:lnTo>
                <a:lnTo>
                  <a:pt x="119" y="7"/>
                </a:lnTo>
                <a:lnTo>
                  <a:pt x="151" y="7"/>
                </a:lnTo>
                <a:lnTo>
                  <a:pt x="184" y="7"/>
                </a:lnTo>
                <a:lnTo>
                  <a:pt x="220" y="5"/>
                </a:lnTo>
                <a:lnTo>
                  <a:pt x="257" y="5"/>
                </a:lnTo>
                <a:lnTo>
                  <a:pt x="292" y="4"/>
                </a:lnTo>
                <a:lnTo>
                  <a:pt x="326" y="4"/>
                </a:lnTo>
                <a:lnTo>
                  <a:pt x="358" y="2"/>
                </a:lnTo>
                <a:lnTo>
                  <a:pt x="386" y="2"/>
                </a:lnTo>
                <a:lnTo>
                  <a:pt x="409" y="2"/>
                </a:lnTo>
                <a:lnTo>
                  <a:pt x="427" y="0"/>
                </a:lnTo>
                <a:lnTo>
                  <a:pt x="440" y="0"/>
                </a:lnTo>
                <a:lnTo>
                  <a:pt x="444" y="0"/>
                </a:lnTo>
                <a:lnTo>
                  <a:pt x="450" y="14"/>
                </a:lnTo>
                <a:close/>
              </a:path>
            </a:pathLst>
          </a:custGeom>
          <a:solidFill>
            <a:srgbClr val="E033FC"/>
          </a:solidFill>
          <a:ln w="9525">
            <a:noFill/>
            <a:round/>
          </a:ln>
        </p:spPr>
        <p:txBody>
          <a:bodyPr/>
          <a:lstStyle/>
          <a:p>
            <a:endParaRPr lang="en-US"/>
          </a:p>
        </p:txBody>
      </p:sp>
      <p:sp>
        <p:nvSpPr>
          <p:cNvPr id="350333" name="Freeform 125"/>
          <p:cNvSpPr/>
          <p:nvPr/>
        </p:nvSpPr>
        <p:spPr bwMode="auto">
          <a:xfrm>
            <a:off x="5329238" y="5111675"/>
            <a:ext cx="336550" cy="19050"/>
          </a:xfrm>
          <a:custGeom>
            <a:avLst/>
            <a:gdLst/>
            <a:ahLst/>
            <a:cxnLst>
              <a:cxn ang="0">
                <a:pos x="424" y="18"/>
              </a:cxn>
              <a:cxn ang="0">
                <a:pos x="399" y="16"/>
              </a:cxn>
              <a:cxn ang="0">
                <a:pos x="371" y="15"/>
              </a:cxn>
              <a:cxn ang="0">
                <a:pos x="341" y="13"/>
              </a:cxn>
              <a:cxn ang="0">
                <a:pos x="308" y="13"/>
              </a:cxn>
              <a:cxn ang="0">
                <a:pos x="275" y="13"/>
              </a:cxn>
              <a:cxn ang="0">
                <a:pos x="240" y="13"/>
              </a:cxn>
              <a:cxn ang="0">
                <a:pos x="206" y="15"/>
              </a:cxn>
              <a:cxn ang="0">
                <a:pos x="172" y="15"/>
              </a:cxn>
              <a:cxn ang="0">
                <a:pos x="139" y="16"/>
              </a:cxn>
              <a:cxn ang="0">
                <a:pos x="110" y="18"/>
              </a:cxn>
              <a:cxn ang="0">
                <a:pos x="81" y="20"/>
              </a:cxn>
              <a:cxn ang="0">
                <a:pos x="57" y="21"/>
              </a:cxn>
              <a:cxn ang="0">
                <a:pos x="35" y="21"/>
              </a:cxn>
              <a:cxn ang="0">
                <a:pos x="19" y="23"/>
              </a:cxn>
              <a:cxn ang="0">
                <a:pos x="7" y="23"/>
              </a:cxn>
              <a:cxn ang="0">
                <a:pos x="0" y="23"/>
              </a:cxn>
              <a:cxn ang="0">
                <a:pos x="7" y="6"/>
              </a:cxn>
              <a:cxn ang="0">
                <a:pos x="422" y="0"/>
              </a:cxn>
              <a:cxn ang="0">
                <a:pos x="424" y="18"/>
              </a:cxn>
            </a:cxnLst>
            <a:rect l="0" t="0" r="r" b="b"/>
            <a:pathLst>
              <a:path w="424" h="23">
                <a:moveTo>
                  <a:pt x="424" y="18"/>
                </a:moveTo>
                <a:lnTo>
                  <a:pt x="399" y="16"/>
                </a:lnTo>
                <a:lnTo>
                  <a:pt x="371" y="15"/>
                </a:lnTo>
                <a:lnTo>
                  <a:pt x="341" y="13"/>
                </a:lnTo>
                <a:lnTo>
                  <a:pt x="308" y="13"/>
                </a:lnTo>
                <a:lnTo>
                  <a:pt x="275" y="13"/>
                </a:lnTo>
                <a:lnTo>
                  <a:pt x="240" y="13"/>
                </a:lnTo>
                <a:lnTo>
                  <a:pt x="206" y="15"/>
                </a:lnTo>
                <a:lnTo>
                  <a:pt x="172" y="15"/>
                </a:lnTo>
                <a:lnTo>
                  <a:pt x="139" y="16"/>
                </a:lnTo>
                <a:lnTo>
                  <a:pt x="110" y="18"/>
                </a:lnTo>
                <a:lnTo>
                  <a:pt x="81" y="20"/>
                </a:lnTo>
                <a:lnTo>
                  <a:pt x="57" y="21"/>
                </a:lnTo>
                <a:lnTo>
                  <a:pt x="35" y="21"/>
                </a:lnTo>
                <a:lnTo>
                  <a:pt x="19" y="23"/>
                </a:lnTo>
                <a:lnTo>
                  <a:pt x="7" y="23"/>
                </a:lnTo>
                <a:lnTo>
                  <a:pt x="0" y="23"/>
                </a:lnTo>
                <a:lnTo>
                  <a:pt x="7" y="6"/>
                </a:lnTo>
                <a:lnTo>
                  <a:pt x="422" y="0"/>
                </a:lnTo>
                <a:lnTo>
                  <a:pt x="424" y="18"/>
                </a:lnTo>
                <a:close/>
              </a:path>
            </a:pathLst>
          </a:custGeom>
          <a:solidFill>
            <a:srgbClr val="9900B5"/>
          </a:solidFill>
          <a:ln w="9525">
            <a:noFill/>
            <a:round/>
          </a:ln>
        </p:spPr>
        <p:txBody>
          <a:bodyPr/>
          <a:lstStyle/>
          <a:p>
            <a:endParaRPr lang="en-US"/>
          </a:p>
        </p:txBody>
      </p:sp>
      <p:sp>
        <p:nvSpPr>
          <p:cNvPr id="350334" name="Freeform 126"/>
          <p:cNvSpPr/>
          <p:nvPr/>
        </p:nvSpPr>
        <p:spPr bwMode="auto">
          <a:xfrm>
            <a:off x="5303838" y="5103738"/>
            <a:ext cx="33337" cy="30162"/>
          </a:xfrm>
          <a:custGeom>
            <a:avLst/>
            <a:gdLst/>
            <a:ahLst/>
            <a:cxnLst>
              <a:cxn ang="0">
                <a:pos x="33" y="30"/>
              </a:cxn>
              <a:cxn ang="0">
                <a:pos x="30" y="33"/>
              </a:cxn>
              <a:cxn ang="0">
                <a:pos x="27" y="35"/>
              </a:cxn>
              <a:cxn ang="0">
                <a:pos x="22" y="36"/>
              </a:cxn>
              <a:cxn ang="0">
                <a:pos x="18" y="36"/>
              </a:cxn>
              <a:cxn ang="0">
                <a:pos x="12" y="36"/>
              </a:cxn>
              <a:cxn ang="0">
                <a:pos x="7" y="33"/>
              </a:cxn>
              <a:cxn ang="0">
                <a:pos x="2" y="28"/>
              </a:cxn>
              <a:cxn ang="0">
                <a:pos x="0" y="23"/>
              </a:cxn>
              <a:cxn ang="0">
                <a:pos x="0" y="16"/>
              </a:cxn>
              <a:cxn ang="0">
                <a:pos x="4" y="10"/>
              </a:cxn>
              <a:cxn ang="0">
                <a:pos x="9" y="6"/>
              </a:cxn>
              <a:cxn ang="0">
                <a:pos x="14" y="3"/>
              </a:cxn>
              <a:cxn ang="0">
                <a:pos x="17" y="3"/>
              </a:cxn>
              <a:cxn ang="0">
                <a:pos x="18" y="3"/>
              </a:cxn>
              <a:cxn ang="0">
                <a:pos x="22" y="3"/>
              </a:cxn>
              <a:cxn ang="0">
                <a:pos x="23" y="3"/>
              </a:cxn>
              <a:cxn ang="0">
                <a:pos x="22" y="1"/>
              </a:cxn>
              <a:cxn ang="0">
                <a:pos x="22" y="1"/>
              </a:cxn>
              <a:cxn ang="0">
                <a:pos x="20" y="1"/>
              </a:cxn>
              <a:cxn ang="0">
                <a:pos x="18" y="1"/>
              </a:cxn>
              <a:cxn ang="0">
                <a:pos x="23" y="0"/>
              </a:cxn>
              <a:cxn ang="0">
                <a:pos x="30" y="0"/>
              </a:cxn>
              <a:cxn ang="0">
                <a:pos x="37" y="3"/>
              </a:cxn>
              <a:cxn ang="0">
                <a:pos x="42" y="8"/>
              </a:cxn>
              <a:cxn ang="0">
                <a:pos x="43" y="15"/>
              </a:cxn>
              <a:cxn ang="0">
                <a:pos x="42" y="20"/>
              </a:cxn>
              <a:cxn ang="0">
                <a:pos x="38" y="25"/>
              </a:cxn>
              <a:cxn ang="0">
                <a:pos x="33" y="30"/>
              </a:cxn>
              <a:cxn ang="0">
                <a:pos x="33" y="30"/>
              </a:cxn>
            </a:cxnLst>
            <a:rect l="0" t="0" r="r" b="b"/>
            <a:pathLst>
              <a:path w="43" h="36">
                <a:moveTo>
                  <a:pt x="33" y="30"/>
                </a:moveTo>
                <a:lnTo>
                  <a:pt x="30" y="33"/>
                </a:lnTo>
                <a:lnTo>
                  <a:pt x="27" y="35"/>
                </a:lnTo>
                <a:lnTo>
                  <a:pt x="22" y="36"/>
                </a:lnTo>
                <a:lnTo>
                  <a:pt x="18" y="36"/>
                </a:lnTo>
                <a:lnTo>
                  <a:pt x="12" y="36"/>
                </a:lnTo>
                <a:lnTo>
                  <a:pt x="7" y="33"/>
                </a:lnTo>
                <a:lnTo>
                  <a:pt x="2" y="28"/>
                </a:lnTo>
                <a:lnTo>
                  <a:pt x="0" y="23"/>
                </a:lnTo>
                <a:lnTo>
                  <a:pt x="0" y="16"/>
                </a:lnTo>
                <a:lnTo>
                  <a:pt x="4" y="10"/>
                </a:lnTo>
                <a:lnTo>
                  <a:pt x="9" y="6"/>
                </a:lnTo>
                <a:lnTo>
                  <a:pt x="14" y="3"/>
                </a:lnTo>
                <a:lnTo>
                  <a:pt x="17" y="3"/>
                </a:lnTo>
                <a:lnTo>
                  <a:pt x="18" y="3"/>
                </a:lnTo>
                <a:lnTo>
                  <a:pt x="22" y="3"/>
                </a:lnTo>
                <a:lnTo>
                  <a:pt x="23" y="3"/>
                </a:lnTo>
                <a:lnTo>
                  <a:pt x="22" y="1"/>
                </a:lnTo>
                <a:lnTo>
                  <a:pt x="22" y="1"/>
                </a:lnTo>
                <a:lnTo>
                  <a:pt x="20" y="1"/>
                </a:lnTo>
                <a:lnTo>
                  <a:pt x="18" y="1"/>
                </a:lnTo>
                <a:lnTo>
                  <a:pt x="23" y="0"/>
                </a:lnTo>
                <a:lnTo>
                  <a:pt x="30" y="0"/>
                </a:lnTo>
                <a:lnTo>
                  <a:pt x="37" y="3"/>
                </a:lnTo>
                <a:lnTo>
                  <a:pt x="42" y="8"/>
                </a:lnTo>
                <a:lnTo>
                  <a:pt x="43" y="15"/>
                </a:lnTo>
                <a:lnTo>
                  <a:pt x="42" y="20"/>
                </a:lnTo>
                <a:lnTo>
                  <a:pt x="38" y="25"/>
                </a:lnTo>
                <a:lnTo>
                  <a:pt x="33" y="30"/>
                </a:lnTo>
                <a:lnTo>
                  <a:pt x="33" y="30"/>
                </a:lnTo>
                <a:close/>
              </a:path>
            </a:pathLst>
          </a:custGeom>
          <a:solidFill>
            <a:srgbClr val="000000"/>
          </a:solidFill>
          <a:ln w="9525">
            <a:noFill/>
            <a:round/>
          </a:ln>
        </p:spPr>
        <p:txBody>
          <a:bodyPr/>
          <a:lstStyle/>
          <a:p>
            <a:endParaRPr lang="en-US"/>
          </a:p>
        </p:txBody>
      </p:sp>
      <p:sp>
        <p:nvSpPr>
          <p:cNvPr id="350335" name="Freeform 127"/>
          <p:cNvSpPr/>
          <p:nvPr/>
        </p:nvSpPr>
        <p:spPr bwMode="auto">
          <a:xfrm>
            <a:off x="5319713" y="5091038"/>
            <a:ext cx="460375" cy="577850"/>
          </a:xfrm>
          <a:custGeom>
            <a:avLst/>
            <a:gdLst/>
            <a:ahLst/>
            <a:cxnLst>
              <a:cxn ang="0">
                <a:pos x="104" y="20"/>
              </a:cxn>
              <a:cxn ang="0">
                <a:pos x="157" y="98"/>
              </a:cxn>
              <a:cxn ang="0">
                <a:pos x="185" y="194"/>
              </a:cxn>
              <a:cxn ang="0">
                <a:pos x="194" y="270"/>
              </a:cxn>
              <a:cxn ang="0">
                <a:pos x="199" y="311"/>
              </a:cxn>
              <a:cxn ang="0">
                <a:pos x="222" y="455"/>
              </a:cxn>
              <a:cxn ang="0">
                <a:pos x="247" y="569"/>
              </a:cxn>
              <a:cxn ang="0">
                <a:pos x="278" y="606"/>
              </a:cxn>
              <a:cxn ang="0">
                <a:pos x="313" y="624"/>
              </a:cxn>
              <a:cxn ang="0">
                <a:pos x="339" y="629"/>
              </a:cxn>
              <a:cxn ang="0">
                <a:pos x="344" y="629"/>
              </a:cxn>
              <a:cxn ang="0">
                <a:pos x="526" y="649"/>
              </a:cxn>
              <a:cxn ang="0">
                <a:pos x="560" y="659"/>
              </a:cxn>
              <a:cxn ang="0">
                <a:pos x="576" y="675"/>
              </a:cxn>
              <a:cxn ang="0">
                <a:pos x="581" y="690"/>
              </a:cxn>
              <a:cxn ang="0">
                <a:pos x="581" y="698"/>
              </a:cxn>
              <a:cxn ang="0">
                <a:pos x="566" y="718"/>
              </a:cxn>
              <a:cxn ang="0">
                <a:pos x="536" y="728"/>
              </a:cxn>
              <a:cxn ang="0">
                <a:pos x="326" y="708"/>
              </a:cxn>
              <a:cxn ang="0">
                <a:pos x="225" y="670"/>
              </a:cxn>
              <a:cxn ang="0">
                <a:pos x="166" y="586"/>
              </a:cxn>
              <a:cxn ang="0">
                <a:pos x="134" y="460"/>
              </a:cxn>
              <a:cxn ang="0">
                <a:pos x="114" y="295"/>
              </a:cxn>
              <a:cxn ang="0">
                <a:pos x="94" y="182"/>
              </a:cxn>
              <a:cxn ang="0">
                <a:pos x="70" y="113"/>
              </a:cxn>
              <a:cxn ang="0">
                <a:pos x="43" y="80"/>
              </a:cxn>
              <a:cxn ang="0">
                <a:pos x="25" y="70"/>
              </a:cxn>
              <a:cxn ang="0">
                <a:pos x="0" y="68"/>
              </a:cxn>
              <a:cxn ang="0">
                <a:pos x="0" y="50"/>
              </a:cxn>
              <a:cxn ang="0">
                <a:pos x="0" y="37"/>
              </a:cxn>
              <a:cxn ang="0">
                <a:pos x="7" y="18"/>
              </a:cxn>
              <a:cxn ang="0">
                <a:pos x="20" y="5"/>
              </a:cxn>
              <a:cxn ang="0">
                <a:pos x="37" y="0"/>
              </a:cxn>
              <a:cxn ang="0">
                <a:pos x="51" y="0"/>
              </a:cxn>
              <a:cxn ang="0">
                <a:pos x="61" y="0"/>
              </a:cxn>
            </a:cxnLst>
            <a:rect l="0" t="0" r="r" b="b"/>
            <a:pathLst>
              <a:path w="581" h="728">
                <a:moveTo>
                  <a:pt x="65" y="0"/>
                </a:moveTo>
                <a:lnTo>
                  <a:pt x="104" y="20"/>
                </a:lnTo>
                <a:lnTo>
                  <a:pt x="136" y="55"/>
                </a:lnTo>
                <a:lnTo>
                  <a:pt x="157" y="98"/>
                </a:lnTo>
                <a:lnTo>
                  <a:pt x="174" y="146"/>
                </a:lnTo>
                <a:lnTo>
                  <a:pt x="185" y="194"/>
                </a:lnTo>
                <a:lnTo>
                  <a:pt x="190" y="237"/>
                </a:lnTo>
                <a:lnTo>
                  <a:pt x="194" y="270"/>
                </a:lnTo>
                <a:lnTo>
                  <a:pt x="195" y="288"/>
                </a:lnTo>
                <a:lnTo>
                  <a:pt x="199" y="311"/>
                </a:lnTo>
                <a:lnTo>
                  <a:pt x="209" y="374"/>
                </a:lnTo>
                <a:lnTo>
                  <a:pt x="222" y="455"/>
                </a:lnTo>
                <a:lnTo>
                  <a:pt x="237" y="540"/>
                </a:lnTo>
                <a:lnTo>
                  <a:pt x="247" y="569"/>
                </a:lnTo>
                <a:lnTo>
                  <a:pt x="260" y="591"/>
                </a:lnTo>
                <a:lnTo>
                  <a:pt x="278" y="606"/>
                </a:lnTo>
                <a:lnTo>
                  <a:pt x="296" y="617"/>
                </a:lnTo>
                <a:lnTo>
                  <a:pt x="313" y="624"/>
                </a:lnTo>
                <a:lnTo>
                  <a:pt x="328" y="627"/>
                </a:lnTo>
                <a:lnTo>
                  <a:pt x="339" y="629"/>
                </a:lnTo>
                <a:lnTo>
                  <a:pt x="344" y="629"/>
                </a:lnTo>
                <a:lnTo>
                  <a:pt x="344" y="629"/>
                </a:lnTo>
                <a:lnTo>
                  <a:pt x="346" y="629"/>
                </a:lnTo>
                <a:lnTo>
                  <a:pt x="526" y="649"/>
                </a:lnTo>
                <a:lnTo>
                  <a:pt x="546" y="652"/>
                </a:lnTo>
                <a:lnTo>
                  <a:pt x="560" y="659"/>
                </a:lnTo>
                <a:lnTo>
                  <a:pt x="569" y="667"/>
                </a:lnTo>
                <a:lnTo>
                  <a:pt x="576" y="675"/>
                </a:lnTo>
                <a:lnTo>
                  <a:pt x="579" y="684"/>
                </a:lnTo>
                <a:lnTo>
                  <a:pt x="581" y="690"/>
                </a:lnTo>
                <a:lnTo>
                  <a:pt x="581" y="697"/>
                </a:lnTo>
                <a:lnTo>
                  <a:pt x="581" y="698"/>
                </a:lnTo>
                <a:lnTo>
                  <a:pt x="579" y="713"/>
                </a:lnTo>
                <a:lnTo>
                  <a:pt x="566" y="718"/>
                </a:lnTo>
                <a:lnTo>
                  <a:pt x="541" y="727"/>
                </a:lnTo>
                <a:lnTo>
                  <a:pt x="536" y="728"/>
                </a:lnTo>
                <a:lnTo>
                  <a:pt x="531" y="728"/>
                </a:lnTo>
                <a:lnTo>
                  <a:pt x="326" y="708"/>
                </a:lnTo>
                <a:lnTo>
                  <a:pt x="270" y="695"/>
                </a:lnTo>
                <a:lnTo>
                  <a:pt x="225" y="670"/>
                </a:lnTo>
                <a:lnTo>
                  <a:pt x="190" y="634"/>
                </a:lnTo>
                <a:lnTo>
                  <a:pt x="166" y="586"/>
                </a:lnTo>
                <a:lnTo>
                  <a:pt x="147" y="528"/>
                </a:lnTo>
                <a:lnTo>
                  <a:pt x="134" y="460"/>
                </a:lnTo>
                <a:lnTo>
                  <a:pt x="124" y="382"/>
                </a:lnTo>
                <a:lnTo>
                  <a:pt x="114" y="295"/>
                </a:lnTo>
                <a:lnTo>
                  <a:pt x="106" y="232"/>
                </a:lnTo>
                <a:lnTo>
                  <a:pt x="94" y="182"/>
                </a:lnTo>
                <a:lnTo>
                  <a:pt x="83" y="143"/>
                </a:lnTo>
                <a:lnTo>
                  <a:pt x="70" y="113"/>
                </a:lnTo>
                <a:lnTo>
                  <a:pt x="56" y="93"/>
                </a:lnTo>
                <a:lnTo>
                  <a:pt x="43" y="80"/>
                </a:lnTo>
                <a:lnTo>
                  <a:pt x="33" y="71"/>
                </a:lnTo>
                <a:lnTo>
                  <a:pt x="25" y="70"/>
                </a:lnTo>
                <a:lnTo>
                  <a:pt x="0" y="71"/>
                </a:lnTo>
                <a:lnTo>
                  <a:pt x="0" y="68"/>
                </a:lnTo>
                <a:lnTo>
                  <a:pt x="0" y="60"/>
                </a:lnTo>
                <a:lnTo>
                  <a:pt x="0" y="50"/>
                </a:lnTo>
                <a:lnTo>
                  <a:pt x="0" y="47"/>
                </a:lnTo>
                <a:lnTo>
                  <a:pt x="0" y="37"/>
                </a:lnTo>
                <a:lnTo>
                  <a:pt x="2" y="27"/>
                </a:lnTo>
                <a:lnTo>
                  <a:pt x="7" y="18"/>
                </a:lnTo>
                <a:lnTo>
                  <a:pt x="13" y="10"/>
                </a:lnTo>
                <a:lnTo>
                  <a:pt x="20" y="5"/>
                </a:lnTo>
                <a:lnTo>
                  <a:pt x="28" y="2"/>
                </a:lnTo>
                <a:lnTo>
                  <a:pt x="37" y="0"/>
                </a:lnTo>
                <a:lnTo>
                  <a:pt x="45" y="0"/>
                </a:lnTo>
                <a:lnTo>
                  <a:pt x="51" y="0"/>
                </a:lnTo>
                <a:lnTo>
                  <a:pt x="56" y="0"/>
                </a:lnTo>
                <a:lnTo>
                  <a:pt x="61" y="0"/>
                </a:lnTo>
                <a:lnTo>
                  <a:pt x="65" y="0"/>
                </a:lnTo>
                <a:close/>
              </a:path>
            </a:pathLst>
          </a:custGeom>
          <a:solidFill>
            <a:srgbClr val="000000"/>
          </a:solidFill>
          <a:ln w="9525">
            <a:noFill/>
            <a:round/>
          </a:ln>
        </p:spPr>
        <p:txBody>
          <a:bodyPr/>
          <a:lstStyle/>
          <a:p>
            <a:endParaRPr lang="en-US"/>
          </a:p>
        </p:txBody>
      </p:sp>
      <p:sp>
        <p:nvSpPr>
          <p:cNvPr id="350336" name="Freeform 128"/>
          <p:cNvSpPr/>
          <p:nvPr/>
        </p:nvSpPr>
        <p:spPr bwMode="auto">
          <a:xfrm>
            <a:off x="5341938" y="5110088"/>
            <a:ext cx="419100" cy="541337"/>
          </a:xfrm>
          <a:custGeom>
            <a:avLst/>
            <a:gdLst/>
            <a:ahLst/>
            <a:cxnLst>
              <a:cxn ang="0">
                <a:pos x="495" y="649"/>
              </a:cxn>
              <a:cxn ang="0">
                <a:pos x="477" y="647"/>
              </a:cxn>
              <a:cxn ang="0">
                <a:pos x="450" y="644"/>
              </a:cxn>
              <a:cxn ang="0">
                <a:pos x="421" y="641"/>
              </a:cxn>
              <a:cxn ang="0">
                <a:pos x="391" y="637"/>
              </a:cxn>
              <a:cxn ang="0">
                <a:pos x="361" y="634"/>
              </a:cxn>
              <a:cxn ang="0">
                <a:pos x="338" y="631"/>
              </a:cxn>
              <a:cxn ang="0">
                <a:pos x="321" y="629"/>
              </a:cxn>
              <a:cxn ang="0">
                <a:pos x="315" y="629"/>
              </a:cxn>
              <a:cxn ang="0">
                <a:pos x="310" y="629"/>
              </a:cxn>
              <a:cxn ang="0">
                <a:pos x="298" y="627"/>
              </a:cxn>
              <a:cxn ang="0">
                <a:pos x="280" y="624"/>
              </a:cxn>
              <a:cxn ang="0">
                <a:pos x="258" y="616"/>
              </a:cxn>
              <a:cxn ang="0">
                <a:pos x="237" y="604"/>
              </a:cxn>
              <a:cxn ang="0">
                <a:pos x="215" y="584"/>
              </a:cxn>
              <a:cxn ang="0">
                <a:pos x="197" y="558"/>
              </a:cxn>
              <a:cxn ang="0">
                <a:pos x="186" y="522"/>
              </a:cxn>
              <a:cxn ang="0">
                <a:pos x="169" y="437"/>
              </a:cxn>
              <a:cxn ang="0">
                <a:pos x="156" y="354"/>
              </a:cxn>
              <a:cxn ang="0">
                <a:pos x="146" y="292"/>
              </a:cxn>
              <a:cxn ang="0">
                <a:pos x="143" y="267"/>
              </a:cxn>
              <a:cxn ang="0">
                <a:pos x="143" y="257"/>
              </a:cxn>
              <a:cxn ang="0">
                <a:pos x="139" y="229"/>
              </a:cxn>
              <a:cxn ang="0">
                <a:pos x="134" y="189"/>
              </a:cxn>
              <a:cxn ang="0">
                <a:pos x="126" y="144"/>
              </a:cxn>
              <a:cxn ang="0">
                <a:pos x="113" y="96"/>
              </a:cxn>
              <a:cxn ang="0">
                <a:pos x="93" y="53"/>
              </a:cxn>
              <a:cxn ang="0">
                <a:pos x="66" y="20"/>
              </a:cxn>
              <a:cxn ang="0">
                <a:pos x="32" y="2"/>
              </a:cxn>
              <a:cxn ang="0">
                <a:pos x="28" y="2"/>
              </a:cxn>
              <a:cxn ang="0">
                <a:pos x="20" y="0"/>
              </a:cxn>
              <a:cxn ang="0">
                <a:pos x="10" y="2"/>
              </a:cxn>
              <a:cxn ang="0">
                <a:pos x="0" y="5"/>
              </a:cxn>
              <a:cxn ang="0">
                <a:pos x="10" y="7"/>
              </a:cxn>
              <a:cxn ang="0">
                <a:pos x="23" y="12"/>
              </a:cxn>
              <a:cxn ang="0">
                <a:pos x="38" y="22"/>
              </a:cxn>
              <a:cxn ang="0">
                <a:pos x="53" y="37"/>
              </a:cxn>
              <a:cxn ang="0">
                <a:pos x="70" y="62"/>
              </a:cxn>
              <a:cxn ang="0">
                <a:pos x="85" y="96"/>
              </a:cxn>
              <a:cxn ang="0">
                <a:pos x="100" y="141"/>
              </a:cxn>
              <a:cxn ang="0">
                <a:pos x="113" y="199"/>
              </a:cxn>
              <a:cxn ang="0">
                <a:pos x="126" y="282"/>
              </a:cxn>
              <a:cxn ang="0">
                <a:pos x="136" y="359"/>
              </a:cxn>
              <a:cxn ang="0">
                <a:pos x="143" y="431"/>
              </a:cxn>
              <a:cxn ang="0">
                <a:pos x="153" y="493"/>
              </a:cxn>
              <a:cxn ang="0">
                <a:pos x="166" y="548"/>
              </a:cxn>
              <a:cxn ang="0">
                <a:pos x="184" y="589"/>
              </a:cxn>
              <a:cxn ang="0">
                <a:pos x="212" y="621"/>
              </a:cxn>
              <a:cxn ang="0">
                <a:pos x="250" y="637"/>
              </a:cxn>
              <a:cxn ang="0">
                <a:pos x="495" y="664"/>
              </a:cxn>
              <a:cxn ang="0">
                <a:pos x="500" y="680"/>
              </a:cxn>
              <a:cxn ang="0">
                <a:pos x="502" y="682"/>
              </a:cxn>
              <a:cxn ang="0">
                <a:pos x="503" y="682"/>
              </a:cxn>
              <a:cxn ang="0">
                <a:pos x="505" y="682"/>
              </a:cxn>
              <a:cxn ang="0">
                <a:pos x="505" y="682"/>
              </a:cxn>
              <a:cxn ang="0">
                <a:pos x="530" y="674"/>
              </a:cxn>
              <a:cxn ang="0">
                <a:pos x="530" y="670"/>
              </a:cxn>
              <a:cxn ang="0">
                <a:pos x="527" y="664"/>
              </a:cxn>
              <a:cxn ang="0">
                <a:pos x="517" y="656"/>
              </a:cxn>
              <a:cxn ang="0">
                <a:pos x="495" y="649"/>
              </a:cxn>
            </a:cxnLst>
            <a:rect l="0" t="0" r="r" b="b"/>
            <a:pathLst>
              <a:path w="530" h="682">
                <a:moveTo>
                  <a:pt x="495" y="649"/>
                </a:moveTo>
                <a:lnTo>
                  <a:pt x="477" y="647"/>
                </a:lnTo>
                <a:lnTo>
                  <a:pt x="450" y="644"/>
                </a:lnTo>
                <a:lnTo>
                  <a:pt x="421" y="641"/>
                </a:lnTo>
                <a:lnTo>
                  <a:pt x="391" y="637"/>
                </a:lnTo>
                <a:lnTo>
                  <a:pt x="361" y="634"/>
                </a:lnTo>
                <a:lnTo>
                  <a:pt x="338" y="631"/>
                </a:lnTo>
                <a:lnTo>
                  <a:pt x="321" y="629"/>
                </a:lnTo>
                <a:lnTo>
                  <a:pt x="315" y="629"/>
                </a:lnTo>
                <a:lnTo>
                  <a:pt x="310" y="629"/>
                </a:lnTo>
                <a:lnTo>
                  <a:pt x="298" y="627"/>
                </a:lnTo>
                <a:lnTo>
                  <a:pt x="280" y="624"/>
                </a:lnTo>
                <a:lnTo>
                  <a:pt x="258" y="616"/>
                </a:lnTo>
                <a:lnTo>
                  <a:pt x="237" y="604"/>
                </a:lnTo>
                <a:lnTo>
                  <a:pt x="215" y="584"/>
                </a:lnTo>
                <a:lnTo>
                  <a:pt x="197" y="558"/>
                </a:lnTo>
                <a:lnTo>
                  <a:pt x="186" y="522"/>
                </a:lnTo>
                <a:lnTo>
                  <a:pt x="169" y="437"/>
                </a:lnTo>
                <a:lnTo>
                  <a:pt x="156" y="354"/>
                </a:lnTo>
                <a:lnTo>
                  <a:pt x="146" y="292"/>
                </a:lnTo>
                <a:lnTo>
                  <a:pt x="143" y="267"/>
                </a:lnTo>
                <a:lnTo>
                  <a:pt x="143" y="257"/>
                </a:lnTo>
                <a:lnTo>
                  <a:pt x="139" y="229"/>
                </a:lnTo>
                <a:lnTo>
                  <a:pt x="134" y="189"/>
                </a:lnTo>
                <a:lnTo>
                  <a:pt x="126" y="144"/>
                </a:lnTo>
                <a:lnTo>
                  <a:pt x="113" y="96"/>
                </a:lnTo>
                <a:lnTo>
                  <a:pt x="93" y="53"/>
                </a:lnTo>
                <a:lnTo>
                  <a:pt x="66" y="20"/>
                </a:lnTo>
                <a:lnTo>
                  <a:pt x="32" y="2"/>
                </a:lnTo>
                <a:lnTo>
                  <a:pt x="28" y="2"/>
                </a:lnTo>
                <a:lnTo>
                  <a:pt x="20" y="0"/>
                </a:lnTo>
                <a:lnTo>
                  <a:pt x="10" y="2"/>
                </a:lnTo>
                <a:lnTo>
                  <a:pt x="0" y="5"/>
                </a:lnTo>
                <a:lnTo>
                  <a:pt x="10" y="7"/>
                </a:lnTo>
                <a:lnTo>
                  <a:pt x="23" y="12"/>
                </a:lnTo>
                <a:lnTo>
                  <a:pt x="38" y="22"/>
                </a:lnTo>
                <a:lnTo>
                  <a:pt x="53" y="37"/>
                </a:lnTo>
                <a:lnTo>
                  <a:pt x="70" y="62"/>
                </a:lnTo>
                <a:lnTo>
                  <a:pt x="85" y="96"/>
                </a:lnTo>
                <a:lnTo>
                  <a:pt x="100" y="141"/>
                </a:lnTo>
                <a:lnTo>
                  <a:pt x="113" y="199"/>
                </a:lnTo>
                <a:lnTo>
                  <a:pt x="126" y="282"/>
                </a:lnTo>
                <a:lnTo>
                  <a:pt x="136" y="359"/>
                </a:lnTo>
                <a:lnTo>
                  <a:pt x="143" y="431"/>
                </a:lnTo>
                <a:lnTo>
                  <a:pt x="153" y="493"/>
                </a:lnTo>
                <a:lnTo>
                  <a:pt x="166" y="548"/>
                </a:lnTo>
                <a:lnTo>
                  <a:pt x="184" y="589"/>
                </a:lnTo>
                <a:lnTo>
                  <a:pt x="212" y="621"/>
                </a:lnTo>
                <a:lnTo>
                  <a:pt x="250" y="637"/>
                </a:lnTo>
                <a:lnTo>
                  <a:pt x="495" y="664"/>
                </a:lnTo>
                <a:lnTo>
                  <a:pt x="500" y="680"/>
                </a:lnTo>
                <a:lnTo>
                  <a:pt x="502" y="682"/>
                </a:lnTo>
                <a:lnTo>
                  <a:pt x="503" y="682"/>
                </a:lnTo>
                <a:lnTo>
                  <a:pt x="505" y="682"/>
                </a:lnTo>
                <a:lnTo>
                  <a:pt x="505" y="682"/>
                </a:lnTo>
                <a:lnTo>
                  <a:pt x="530" y="674"/>
                </a:lnTo>
                <a:lnTo>
                  <a:pt x="530" y="670"/>
                </a:lnTo>
                <a:lnTo>
                  <a:pt x="527" y="664"/>
                </a:lnTo>
                <a:lnTo>
                  <a:pt x="517" y="656"/>
                </a:lnTo>
                <a:lnTo>
                  <a:pt x="495" y="649"/>
                </a:lnTo>
                <a:close/>
              </a:path>
            </a:pathLst>
          </a:custGeom>
          <a:solidFill>
            <a:srgbClr val="E033FC"/>
          </a:solidFill>
          <a:ln w="9525">
            <a:noFill/>
            <a:round/>
          </a:ln>
        </p:spPr>
        <p:txBody>
          <a:bodyPr/>
          <a:lstStyle/>
          <a:p>
            <a:endParaRPr lang="en-US"/>
          </a:p>
        </p:txBody>
      </p:sp>
      <p:sp>
        <p:nvSpPr>
          <p:cNvPr id="350337" name="Freeform 129"/>
          <p:cNvSpPr/>
          <p:nvPr/>
        </p:nvSpPr>
        <p:spPr bwMode="auto">
          <a:xfrm>
            <a:off x="5337175" y="5113263"/>
            <a:ext cx="401638" cy="536575"/>
          </a:xfrm>
          <a:custGeom>
            <a:avLst/>
            <a:gdLst/>
            <a:ahLst/>
            <a:cxnLst>
              <a:cxn ang="0">
                <a:pos x="255" y="632"/>
              </a:cxn>
              <a:cxn ang="0">
                <a:pos x="217" y="616"/>
              </a:cxn>
              <a:cxn ang="0">
                <a:pos x="189" y="584"/>
              </a:cxn>
              <a:cxn ang="0">
                <a:pos x="171" y="543"/>
              </a:cxn>
              <a:cxn ang="0">
                <a:pos x="158" y="488"/>
              </a:cxn>
              <a:cxn ang="0">
                <a:pos x="148" y="426"/>
              </a:cxn>
              <a:cxn ang="0">
                <a:pos x="141" y="354"/>
              </a:cxn>
              <a:cxn ang="0">
                <a:pos x="131" y="277"/>
              </a:cxn>
              <a:cxn ang="0">
                <a:pos x="118" y="194"/>
              </a:cxn>
              <a:cxn ang="0">
                <a:pos x="105" y="136"/>
              </a:cxn>
              <a:cxn ang="0">
                <a:pos x="90" y="91"/>
              </a:cxn>
              <a:cxn ang="0">
                <a:pos x="75" y="57"/>
              </a:cxn>
              <a:cxn ang="0">
                <a:pos x="58" y="32"/>
              </a:cxn>
              <a:cxn ang="0">
                <a:pos x="43" y="17"/>
              </a:cxn>
              <a:cxn ang="0">
                <a:pos x="28" y="7"/>
              </a:cxn>
              <a:cxn ang="0">
                <a:pos x="15" y="2"/>
              </a:cxn>
              <a:cxn ang="0">
                <a:pos x="5" y="0"/>
              </a:cxn>
              <a:cxn ang="0">
                <a:pos x="4" y="4"/>
              </a:cxn>
              <a:cxn ang="0">
                <a:pos x="0" y="7"/>
              </a:cxn>
              <a:cxn ang="0">
                <a:pos x="0" y="12"/>
              </a:cxn>
              <a:cxn ang="0">
                <a:pos x="0" y="17"/>
              </a:cxn>
              <a:cxn ang="0">
                <a:pos x="4" y="17"/>
              </a:cxn>
              <a:cxn ang="0">
                <a:pos x="15" y="19"/>
              </a:cxn>
              <a:cxn ang="0">
                <a:pos x="30" y="27"/>
              </a:cxn>
              <a:cxn ang="0">
                <a:pos x="48" y="43"/>
              </a:cxn>
              <a:cxn ang="0">
                <a:pos x="67" y="73"/>
              </a:cxn>
              <a:cxn ang="0">
                <a:pos x="85" y="116"/>
              </a:cxn>
              <a:cxn ang="0">
                <a:pos x="101" y="179"/>
              </a:cxn>
              <a:cxn ang="0">
                <a:pos x="114" y="263"/>
              </a:cxn>
              <a:cxn ang="0">
                <a:pos x="124" y="353"/>
              </a:cxn>
              <a:cxn ang="0">
                <a:pos x="136" y="431"/>
              </a:cxn>
              <a:cxn ang="0">
                <a:pos x="149" y="497"/>
              </a:cxn>
              <a:cxn ang="0">
                <a:pos x="166" y="550"/>
              </a:cxn>
              <a:cxn ang="0">
                <a:pos x="187" y="593"/>
              </a:cxn>
              <a:cxn ang="0">
                <a:pos x="217" y="624"/>
              </a:cxn>
              <a:cxn ang="0">
                <a:pos x="255" y="646"/>
              </a:cxn>
              <a:cxn ang="0">
                <a:pos x="305" y="656"/>
              </a:cxn>
              <a:cxn ang="0">
                <a:pos x="348" y="661"/>
              </a:cxn>
              <a:cxn ang="0">
                <a:pos x="386" y="664"/>
              </a:cxn>
              <a:cxn ang="0">
                <a:pos x="417" y="667"/>
              </a:cxn>
              <a:cxn ang="0">
                <a:pos x="445" y="670"/>
              </a:cxn>
              <a:cxn ang="0">
                <a:pos x="467" y="672"/>
              </a:cxn>
              <a:cxn ang="0">
                <a:pos x="484" y="674"/>
              </a:cxn>
              <a:cxn ang="0">
                <a:pos x="497" y="675"/>
              </a:cxn>
              <a:cxn ang="0">
                <a:pos x="505" y="675"/>
              </a:cxn>
              <a:cxn ang="0">
                <a:pos x="500" y="659"/>
              </a:cxn>
              <a:cxn ang="0">
                <a:pos x="255" y="632"/>
              </a:cxn>
            </a:cxnLst>
            <a:rect l="0" t="0" r="r" b="b"/>
            <a:pathLst>
              <a:path w="505" h="675">
                <a:moveTo>
                  <a:pt x="255" y="632"/>
                </a:moveTo>
                <a:lnTo>
                  <a:pt x="217" y="616"/>
                </a:lnTo>
                <a:lnTo>
                  <a:pt x="189" y="584"/>
                </a:lnTo>
                <a:lnTo>
                  <a:pt x="171" y="543"/>
                </a:lnTo>
                <a:lnTo>
                  <a:pt x="158" y="488"/>
                </a:lnTo>
                <a:lnTo>
                  <a:pt x="148" y="426"/>
                </a:lnTo>
                <a:lnTo>
                  <a:pt x="141" y="354"/>
                </a:lnTo>
                <a:lnTo>
                  <a:pt x="131" y="277"/>
                </a:lnTo>
                <a:lnTo>
                  <a:pt x="118" y="194"/>
                </a:lnTo>
                <a:lnTo>
                  <a:pt x="105" y="136"/>
                </a:lnTo>
                <a:lnTo>
                  <a:pt x="90" y="91"/>
                </a:lnTo>
                <a:lnTo>
                  <a:pt x="75" y="57"/>
                </a:lnTo>
                <a:lnTo>
                  <a:pt x="58" y="32"/>
                </a:lnTo>
                <a:lnTo>
                  <a:pt x="43" y="17"/>
                </a:lnTo>
                <a:lnTo>
                  <a:pt x="28" y="7"/>
                </a:lnTo>
                <a:lnTo>
                  <a:pt x="15" y="2"/>
                </a:lnTo>
                <a:lnTo>
                  <a:pt x="5" y="0"/>
                </a:lnTo>
                <a:lnTo>
                  <a:pt x="4" y="4"/>
                </a:lnTo>
                <a:lnTo>
                  <a:pt x="0" y="7"/>
                </a:lnTo>
                <a:lnTo>
                  <a:pt x="0" y="12"/>
                </a:lnTo>
                <a:lnTo>
                  <a:pt x="0" y="17"/>
                </a:lnTo>
                <a:lnTo>
                  <a:pt x="4" y="17"/>
                </a:lnTo>
                <a:lnTo>
                  <a:pt x="15" y="19"/>
                </a:lnTo>
                <a:lnTo>
                  <a:pt x="30" y="27"/>
                </a:lnTo>
                <a:lnTo>
                  <a:pt x="48" y="43"/>
                </a:lnTo>
                <a:lnTo>
                  <a:pt x="67" y="73"/>
                </a:lnTo>
                <a:lnTo>
                  <a:pt x="85" y="116"/>
                </a:lnTo>
                <a:lnTo>
                  <a:pt x="101" y="179"/>
                </a:lnTo>
                <a:lnTo>
                  <a:pt x="114" y="263"/>
                </a:lnTo>
                <a:lnTo>
                  <a:pt x="124" y="353"/>
                </a:lnTo>
                <a:lnTo>
                  <a:pt x="136" y="431"/>
                </a:lnTo>
                <a:lnTo>
                  <a:pt x="149" y="497"/>
                </a:lnTo>
                <a:lnTo>
                  <a:pt x="166" y="550"/>
                </a:lnTo>
                <a:lnTo>
                  <a:pt x="187" y="593"/>
                </a:lnTo>
                <a:lnTo>
                  <a:pt x="217" y="624"/>
                </a:lnTo>
                <a:lnTo>
                  <a:pt x="255" y="646"/>
                </a:lnTo>
                <a:lnTo>
                  <a:pt x="305" y="656"/>
                </a:lnTo>
                <a:lnTo>
                  <a:pt x="348" y="661"/>
                </a:lnTo>
                <a:lnTo>
                  <a:pt x="386" y="664"/>
                </a:lnTo>
                <a:lnTo>
                  <a:pt x="417" y="667"/>
                </a:lnTo>
                <a:lnTo>
                  <a:pt x="445" y="670"/>
                </a:lnTo>
                <a:lnTo>
                  <a:pt x="467" y="672"/>
                </a:lnTo>
                <a:lnTo>
                  <a:pt x="484" y="674"/>
                </a:lnTo>
                <a:lnTo>
                  <a:pt x="497" y="675"/>
                </a:lnTo>
                <a:lnTo>
                  <a:pt x="505" y="675"/>
                </a:lnTo>
                <a:lnTo>
                  <a:pt x="500" y="659"/>
                </a:lnTo>
                <a:lnTo>
                  <a:pt x="255" y="632"/>
                </a:lnTo>
                <a:close/>
              </a:path>
            </a:pathLst>
          </a:custGeom>
          <a:solidFill>
            <a:srgbClr val="9900B5"/>
          </a:solidFill>
          <a:ln w="9525">
            <a:noFill/>
            <a:round/>
          </a:ln>
        </p:spPr>
        <p:txBody>
          <a:bodyPr/>
          <a:lstStyle/>
          <a:p>
            <a:endParaRPr lang="en-US"/>
          </a:p>
        </p:txBody>
      </p:sp>
      <p:sp>
        <p:nvSpPr>
          <p:cNvPr id="350338" name="Freeform 130"/>
          <p:cNvSpPr/>
          <p:nvPr/>
        </p:nvSpPr>
        <p:spPr bwMode="auto">
          <a:xfrm>
            <a:off x="5732463" y="5626025"/>
            <a:ext cx="33337" cy="31750"/>
          </a:xfrm>
          <a:custGeom>
            <a:avLst/>
            <a:gdLst/>
            <a:ahLst/>
            <a:cxnLst>
              <a:cxn ang="0">
                <a:pos x="7" y="28"/>
              </a:cxn>
              <a:cxn ang="0">
                <a:pos x="10" y="31"/>
              </a:cxn>
              <a:cxn ang="0">
                <a:pos x="14" y="34"/>
              </a:cxn>
              <a:cxn ang="0">
                <a:pos x="17" y="36"/>
              </a:cxn>
              <a:cxn ang="0">
                <a:pos x="20" y="38"/>
              </a:cxn>
              <a:cxn ang="0">
                <a:pos x="27" y="39"/>
              </a:cxn>
              <a:cxn ang="0">
                <a:pos x="34" y="38"/>
              </a:cxn>
              <a:cxn ang="0">
                <a:pos x="37" y="34"/>
              </a:cxn>
              <a:cxn ang="0">
                <a:pos x="40" y="29"/>
              </a:cxn>
              <a:cxn ang="0">
                <a:pos x="42" y="23"/>
              </a:cxn>
              <a:cxn ang="0">
                <a:pos x="42" y="16"/>
              </a:cxn>
              <a:cxn ang="0">
                <a:pos x="37" y="11"/>
              </a:cxn>
              <a:cxn ang="0">
                <a:pos x="32" y="6"/>
              </a:cxn>
              <a:cxn ang="0">
                <a:pos x="30" y="6"/>
              </a:cxn>
              <a:cxn ang="0">
                <a:pos x="29" y="5"/>
              </a:cxn>
              <a:cxn ang="0">
                <a:pos x="27" y="5"/>
              </a:cxn>
              <a:cxn ang="0">
                <a:pos x="25" y="5"/>
              </a:cxn>
              <a:cxn ang="0">
                <a:pos x="25" y="5"/>
              </a:cxn>
              <a:cxn ang="0">
                <a:pos x="27" y="3"/>
              </a:cxn>
              <a:cxn ang="0">
                <a:pos x="27" y="3"/>
              </a:cxn>
              <a:cxn ang="0">
                <a:pos x="29" y="3"/>
              </a:cxn>
              <a:cxn ang="0">
                <a:pos x="24" y="0"/>
              </a:cxn>
              <a:cxn ang="0">
                <a:pos x="17" y="0"/>
              </a:cxn>
              <a:cxn ang="0">
                <a:pos x="10" y="1"/>
              </a:cxn>
              <a:cxn ang="0">
                <a:pos x="5" y="5"/>
              </a:cxn>
              <a:cxn ang="0">
                <a:pos x="2" y="10"/>
              </a:cxn>
              <a:cxn ang="0">
                <a:pos x="0" y="16"/>
              </a:cxn>
              <a:cxn ang="0">
                <a:pos x="2" y="23"/>
              </a:cxn>
              <a:cxn ang="0">
                <a:pos x="7" y="28"/>
              </a:cxn>
              <a:cxn ang="0">
                <a:pos x="7" y="28"/>
              </a:cxn>
            </a:cxnLst>
            <a:rect l="0" t="0" r="r" b="b"/>
            <a:pathLst>
              <a:path w="42" h="39">
                <a:moveTo>
                  <a:pt x="7" y="28"/>
                </a:moveTo>
                <a:lnTo>
                  <a:pt x="10" y="31"/>
                </a:lnTo>
                <a:lnTo>
                  <a:pt x="14" y="34"/>
                </a:lnTo>
                <a:lnTo>
                  <a:pt x="17" y="36"/>
                </a:lnTo>
                <a:lnTo>
                  <a:pt x="20" y="38"/>
                </a:lnTo>
                <a:lnTo>
                  <a:pt x="27" y="39"/>
                </a:lnTo>
                <a:lnTo>
                  <a:pt x="34" y="38"/>
                </a:lnTo>
                <a:lnTo>
                  <a:pt x="37" y="34"/>
                </a:lnTo>
                <a:lnTo>
                  <a:pt x="40" y="29"/>
                </a:lnTo>
                <a:lnTo>
                  <a:pt x="42" y="23"/>
                </a:lnTo>
                <a:lnTo>
                  <a:pt x="42" y="16"/>
                </a:lnTo>
                <a:lnTo>
                  <a:pt x="37" y="11"/>
                </a:lnTo>
                <a:lnTo>
                  <a:pt x="32" y="6"/>
                </a:lnTo>
                <a:lnTo>
                  <a:pt x="30" y="6"/>
                </a:lnTo>
                <a:lnTo>
                  <a:pt x="29" y="5"/>
                </a:lnTo>
                <a:lnTo>
                  <a:pt x="27" y="5"/>
                </a:lnTo>
                <a:lnTo>
                  <a:pt x="25" y="5"/>
                </a:lnTo>
                <a:lnTo>
                  <a:pt x="25" y="5"/>
                </a:lnTo>
                <a:lnTo>
                  <a:pt x="27" y="3"/>
                </a:lnTo>
                <a:lnTo>
                  <a:pt x="27" y="3"/>
                </a:lnTo>
                <a:lnTo>
                  <a:pt x="29" y="3"/>
                </a:lnTo>
                <a:lnTo>
                  <a:pt x="24" y="0"/>
                </a:lnTo>
                <a:lnTo>
                  <a:pt x="17" y="0"/>
                </a:lnTo>
                <a:lnTo>
                  <a:pt x="10" y="1"/>
                </a:lnTo>
                <a:lnTo>
                  <a:pt x="5" y="5"/>
                </a:lnTo>
                <a:lnTo>
                  <a:pt x="2" y="10"/>
                </a:lnTo>
                <a:lnTo>
                  <a:pt x="0" y="16"/>
                </a:lnTo>
                <a:lnTo>
                  <a:pt x="2" y="23"/>
                </a:lnTo>
                <a:lnTo>
                  <a:pt x="7" y="28"/>
                </a:lnTo>
                <a:lnTo>
                  <a:pt x="7" y="28"/>
                </a:lnTo>
                <a:close/>
              </a:path>
            </a:pathLst>
          </a:custGeom>
          <a:solidFill>
            <a:srgbClr val="000000"/>
          </a:solidFill>
          <a:ln w="9525">
            <a:noFill/>
            <a:round/>
          </a:ln>
        </p:spPr>
        <p:txBody>
          <a:bodyPr/>
          <a:lstStyle/>
          <a:p>
            <a:endParaRPr lang="en-US"/>
          </a:p>
        </p:txBody>
      </p:sp>
      <p:sp>
        <p:nvSpPr>
          <p:cNvPr id="350339" name="Freeform 131"/>
          <p:cNvSpPr/>
          <p:nvPr/>
        </p:nvSpPr>
        <p:spPr bwMode="auto">
          <a:xfrm>
            <a:off x="4976813" y="4608438"/>
            <a:ext cx="700087" cy="547687"/>
          </a:xfrm>
          <a:custGeom>
            <a:avLst/>
            <a:gdLst/>
            <a:ahLst/>
            <a:cxnLst>
              <a:cxn ang="0">
                <a:pos x="742" y="4"/>
              </a:cxn>
              <a:cxn ang="0">
                <a:pos x="727" y="9"/>
              </a:cxn>
              <a:cxn ang="0">
                <a:pos x="689" y="38"/>
              </a:cxn>
              <a:cxn ang="0">
                <a:pos x="646" y="116"/>
              </a:cxn>
              <a:cxn ang="0">
                <a:pos x="622" y="202"/>
              </a:cxn>
              <a:cxn ang="0">
                <a:pos x="614" y="268"/>
              </a:cxn>
              <a:cxn ang="0">
                <a:pos x="611" y="308"/>
              </a:cxn>
              <a:cxn ang="0">
                <a:pos x="586" y="449"/>
              </a:cxn>
              <a:cxn ang="0">
                <a:pos x="560" y="561"/>
              </a:cxn>
              <a:cxn ang="0">
                <a:pos x="531" y="594"/>
              </a:cxn>
              <a:cxn ang="0">
                <a:pos x="500" y="608"/>
              </a:cxn>
              <a:cxn ang="0">
                <a:pos x="477" y="608"/>
              </a:cxn>
              <a:cxn ang="0">
                <a:pos x="470" y="606"/>
              </a:cxn>
              <a:cxn ang="0">
                <a:pos x="68" y="614"/>
              </a:cxn>
              <a:cxn ang="0">
                <a:pos x="33" y="616"/>
              </a:cxn>
              <a:cxn ang="0">
                <a:pos x="12" y="629"/>
              </a:cxn>
              <a:cxn ang="0">
                <a:pos x="4" y="642"/>
              </a:cxn>
              <a:cxn ang="0">
                <a:pos x="0" y="649"/>
              </a:cxn>
              <a:cxn ang="0">
                <a:pos x="10" y="672"/>
              </a:cxn>
              <a:cxn ang="0">
                <a:pos x="38" y="689"/>
              </a:cxn>
              <a:cxn ang="0">
                <a:pos x="472" y="685"/>
              </a:cxn>
              <a:cxn ang="0">
                <a:pos x="573" y="667"/>
              </a:cxn>
              <a:cxn ang="0">
                <a:pos x="636" y="586"/>
              </a:cxn>
              <a:cxn ang="0">
                <a:pos x="670" y="457"/>
              </a:cxn>
              <a:cxn ang="0">
                <a:pos x="694" y="290"/>
              </a:cxn>
              <a:cxn ang="0">
                <a:pos x="707" y="211"/>
              </a:cxn>
              <a:cxn ang="0">
                <a:pos x="723" y="153"/>
              </a:cxn>
              <a:cxn ang="0">
                <a:pos x="742" y="111"/>
              </a:cxn>
              <a:cxn ang="0">
                <a:pos x="758" y="86"/>
              </a:cxn>
              <a:cxn ang="0">
                <a:pos x="778" y="78"/>
              </a:cxn>
              <a:cxn ang="0">
                <a:pos x="811" y="73"/>
              </a:cxn>
              <a:cxn ang="0">
                <a:pos x="843" y="70"/>
              </a:cxn>
              <a:cxn ang="0">
                <a:pos x="859" y="70"/>
              </a:cxn>
              <a:cxn ang="0">
                <a:pos x="884" y="68"/>
              </a:cxn>
              <a:cxn ang="0">
                <a:pos x="884" y="52"/>
              </a:cxn>
              <a:cxn ang="0">
                <a:pos x="884" y="37"/>
              </a:cxn>
              <a:cxn ang="0">
                <a:pos x="877" y="19"/>
              </a:cxn>
              <a:cxn ang="0">
                <a:pos x="861" y="7"/>
              </a:cxn>
              <a:cxn ang="0">
                <a:pos x="826" y="2"/>
              </a:cxn>
              <a:cxn ang="0">
                <a:pos x="785" y="0"/>
              </a:cxn>
              <a:cxn ang="0">
                <a:pos x="755" y="0"/>
              </a:cxn>
            </a:cxnLst>
            <a:rect l="0" t="0" r="r" b="b"/>
            <a:pathLst>
              <a:path w="884" h="690">
                <a:moveTo>
                  <a:pt x="748" y="0"/>
                </a:moveTo>
                <a:lnTo>
                  <a:pt x="742" y="4"/>
                </a:lnTo>
                <a:lnTo>
                  <a:pt x="733" y="5"/>
                </a:lnTo>
                <a:lnTo>
                  <a:pt x="727" y="9"/>
                </a:lnTo>
                <a:lnTo>
                  <a:pt x="720" y="12"/>
                </a:lnTo>
                <a:lnTo>
                  <a:pt x="689" y="38"/>
                </a:lnTo>
                <a:lnTo>
                  <a:pt x="664" y="75"/>
                </a:lnTo>
                <a:lnTo>
                  <a:pt x="646" y="116"/>
                </a:lnTo>
                <a:lnTo>
                  <a:pt x="632" y="161"/>
                </a:lnTo>
                <a:lnTo>
                  <a:pt x="622" y="202"/>
                </a:lnTo>
                <a:lnTo>
                  <a:pt x="617" y="240"/>
                </a:lnTo>
                <a:lnTo>
                  <a:pt x="614" y="268"/>
                </a:lnTo>
                <a:lnTo>
                  <a:pt x="614" y="285"/>
                </a:lnTo>
                <a:lnTo>
                  <a:pt x="611" y="308"/>
                </a:lnTo>
                <a:lnTo>
                  <a:pt x="601" y="369"/>
                </a:lnTo>
                <a:lnTo>
                  <a:pt x="586" y="449"/>
                </a:lnTo>
                <a:lnTo>
                  <a:pt x="569" y="533"/>
                </a:lnTo>
                <a:lnTo>
                  <a:pt x="560" y="561"/>
                </a:lnTo>
                <a:lnTo>
                  <a:pt x="546" y="581"/>
                </a:lnTo>
                <a:lnTo>
                  <a:pt x="531" y="594"/>
                </a:lnTo>
                <a:lnTo>
                  <a:pt x="515" y="603"/>
                </a:lnTo>
                <a:lnTo>
                  <a:pt x="500" y="608"/>
                </a:lnTo>
                <a:lnTo>
                  <a:pt x="487" y="609"/>
                </a:lnTo>
                <a:lnTo>
                  <a:pt x="477" y="608"/>
                </a:lnTo>
                <a:lnTo>
                  <a:pt x="472" y="608"/>
                </a:lnTo>
                <a:lnTo>
                  <a:pt x="470" y="606"/>
                </a:lnTo>
                <a:lnTo>
                  <a:pt x="470" y="606"/>
                </a:lnTo>
                <a:lnTo>
                  <a:pt x="68" y="614"/>
                </a:lnTo>
                <a:lnTo>
                  <a:pt x="48" y="614"/>
                </a:lnTo>
                <a:lnTo>
                  <a:pt x="33" y="616"/>
                </a:lnTo>
                <a:lnTo>
                  <a:pt x="20" y="622"/>
                </a:lnTo>
                <a:lnTo>
                  <a:pt x="12" y="629"/>
                </a:lnTo>
                <a:lnTo>
                  <a:pt x="7" y="636"/>
                </a:lnTo>
                <a:lnTo>
                  <a:pt x="4" y="642"/>
                </a:lnTo>
                <a:lnTo>
                  <a:pt x="2" y="647"/>
                </a:lnTo>
                <a:lnTo>
                  <a:pt x="0" y="649"/>
                </a:lnTo>
                <a:lnTo>
                  <a:pt x="0" y="662"/>
                </a:lnTo>
                <a:lnTo>
                  <a:pt x="10" y="672"/>
                </a:lnTo>
                <a:lnTo>
                  <a:pt x="33" y="685"/>
                </a:lnTo>
                <a:lnTo>
                  <a:pt x="38" y="689"/>
                </a:lnTo>
                <a:lnTo>
                  <a:pt x="43" y="690"/>
                </a:lnTo>
                <a:lnTo>
                  <a:pt x="472" y="685"/>
                </a:lnTo>
                <a:lnTo>
                  <a:pt x="528" y="684"/>
                </a:lnTo>
                <a:lnTo>
                  <a:pt x="573" y="667"/>
                </a:lnTo>
                <a:lnTo>
                  <a:pt x="608" y="634"/>
                </a:lnTo>
                <a:lnTo>
                  <a:pt x="636" y="586"/>
                </a:lnTo>
                <a:lnTo>
                  <a:pt x="656" y="528"/>
                </a:lnTo>
                <a:lnTo>
                  <a:pt x="670" y="457"/>
                </a:lnTo>
                <a:lnTo>
                  <a:pt x="684" y="378"/>
                </a:lnTo>
                <a:lnTo>
                  <a:pt x="694" y="290"/>
                </a:lnTo>
                <a:lnTo>
                  <a:pt x="699" y="247"/>
                </a:lnTo>
                <a:lnTo>
                  <a:pt x="707" y="211"/>
                </a:lnTo>
                <a:lnTo>
                  <a:pt x="713" y="179"/>
                </a:lnTo>
                <a:lnTo>
                  <a:pt x="723" y="153"/>
                </a:lnTo>
                <a:lnTo>
                  <a:pt x="732" y="129"/>
                </a:lnTo>
                <a:lnTo>
                  <a:pt x="742" y="111"/>
                </a:lnTo>
                <a:lnTo>
                  <a:pt x="750" y="98"/>
                </a:lnTo>
                <a:lnTo>
                  <a:pt x="758" y="86"/>
                </a:lnTo>
                <a:lnTo>
                  <a:pt x="765" y="81"/>
                </a:lnTo>
                <a:lnTo>
                  <a:pt x="778" y="78"/>
                </a:lnTo>
                <a:lnTo>
                  <a:pt x="793" y="75"/>
                </a:lnTo>
                <a:lnTo>
                  <a:pt x="811" y="73"/>
                </a:lnTo>
                <a:lnTo>
                  <a:pt x="828" y="72"/>
                </a:lnTo>
                <a:lnTo>
                  <a:pt x="843" y="70"/>
                </a:lnTo>
                <a:lnTo>
                  <a:pt x="854" y="70"/>
                </a:lnTo>
                <a:lnTo>
                  <a:pt x="859" y="70"/>
                </a:lnTo>
                <a:lnTo>
                  <a:pt x="884" y="73"/>
                </a:lnTo>
                <a:lnTo>
                  <a:pt x="884" y="68"/>
                </a:lnTo>
                <a:lnTo>
                  <a:pt x="884" y="60"/>
                </a:lnTo>
                <a:lnTo>
                  <a:pt x="884" y="52"/>
                </a:lnTo>
                <a:lnTo>
                  <a:pt x="884" y="48"/>
                </a:lnTo>
                <a:lnTo>
                  <a:pt x="884" y="37"/>
                </a:lnTo>
                <a:lnTo>
                  <a:pt x="882" y="27"/>
                </a:lnTo>
                <a:lnTo>
                  <a:pt x="877" y="19"/>
                </a:lnTo>
                <a:lnTo>
                  <a:pt x="871" y="12"/>
                </a:lnTo>
                <a:lnTo>
                  <a:pt x="861" y="7"/>
                </a:lnTo>
                <a:lnTo>
                  <a:pt x="844" y="4"/>
                </a:lnTo>
                <a:lnTo>
                  <a:pt x="826" y="2"/>
                </a:lnTo>
                <a:lnTo>
                  <a:pt x="804" y="0"/>
                </a:lnTo>
                <a:lnTo>
                  <a:pt x="785" y="0"/>
                </a:lnTo>
                <a:lnTo>
                  <a:pt x="766" y="0"/>
                </a:lnTo>
                <a:lnTo>
                  <a:pt x="755" y="0"/>
                </a:lnTo>
                <a:lnTo>
                  <a:pt x="748" y="0"/>
                </a:lnTo>
                <a:close/>
              </a:path>
            </a:pathLst>
          </a:custGeom>
          <a:solidFill>
            <a:srgbClr val="000000"/>
          </a:solidFill>
          <a:ln w="9525">
            <a:noFill/>
            <a:round/>
          </a:ln>
        </p:spPr>
        <p:txBody>
          <a:bodyPr/>
          <a:lstStyle/>
          <a:p>
            <a:endParaRPr lang="en-US"/>
          </a:p>
        </p:txBody>
      </p:sp>
      <p:sp>
        <p:nvSpPr>
          <p:cNvPr id="350340" name="Freeform 132"/>
          <p:cNvSpPr/>
          <p:nvPr/>
        </p:nvSpPr>
        <p:spPr bwMode="auto">
          <a:xfrm>
            <a:off x="4995863" y="4625900"/>
            <a:ext cx="658812" cy="511175"/>
          </a:xfrm>
          <a:custGeom>
            <a:avLst/>
            <a:gdLst/>
            <a:ahLst/>
            <a:cxnLst>
              <a:cxn ang="0">
                <a:pos x="50" y="613"/>
              </a:cxn>
              <a:cxn ang="0">
                <a:pos x="89" y="613"/>
              </a:cxn>
              <a:cxn ang="0">
                <a:pos x="149" y="613"/>
              </a:cxn>
              <a:cxn ang="0">
                <a:pos x="217" y="612"/>
              </a:cxn>
              <a:cxn ang="0">
                <a:pos x="290" y="610"/>
              </a:cxn>
              <a:cxn ang="0">
                <a:pos x="354" y="608"/>
              </a:cxn>
              <a:cxn ang="0">
                <a:pos x="407" y="608"/>
              </a:cxn>
              <a:cxn ang="0">
                <a:pos x="437" y="607"/>
              </a:cxn>
              <a:cxn ang="0">
                <a:pos x="445" y="607"/>
              </a:cxn>
              <a:cxn ang="0">
                <a:pos x="475" y="605"/>
              </a:cxn>
              <a:cxn ang="0">
                <a:pos x="516" y="590"/>
              </a:cxn>
              <a:cxn ang="0">
                <a:pos x="556" y="547"/>
              </a:cxn>
              <a:cxn ang="0">
                <a:pos x="586" y="428"/>
              </a:cxn>
              <a:cxn ang="0">
                <a:pos x="609" y="286"/>
              </a:cxn>
              <a:cxn ang="0">
                <a:pos x="612" y="253"/>
              </a:cxn>
              <a:cxn ang="0">
                <a:pos x="619" y="193"/>
              </a:cxn>
              <a:cxn ang="0">
                <a:pos x="639" y="107"/>
              </a:cxn>
              <a:cxn ang="0">
                <a:pos x="679" y="31"/>
              </a:cxn>
              <a:cxn ang="0">
                <a:pos x="713" y="5"/>
              </a:cxn>
              <a:cxn ang="0">
                <a:pos x="723" y="1"/>
              </a:cxn>
              <a:cxn ang="0">
                <a:pos x="732" y="0"/>
              </a:cxn>
              <a:cxn ang="0">
                <a:pos x="758" y="0"/>
              </a:cxn>
              <a:cxn ang="0">
                <a:pos x="794" y="1"/>
              </a:cxn>
              <a:cxn ang="0">
                <a:pos x="824" y="3"/>
              </a:cxn>
              <a:cxn ang="0">
                <a:pos x="824" y="6"/>
              </a:cxn>
              <a:cxn ang="0">
                <a:pos x="801" y="5"/>
              </a:cxn>
              <a:cxn ang="0">
                <a:pos x="770" y="6"/>
              </a:cxn>
              <a:cxn ang="0">
                <a:pos x="736" y="16"/>
              </a:cxn>
              <a:cxn ang="0">
                <a:pos x="707" y="39"/>
              </a:cxn>
              <a:cxn ang="0">
                <a:pos x="685" y="74"/>
              </a:cxn>
              <a:cxn ang="0">
                <a:pos x="665" y="117"/>
              </a:cxn>
              <a:cxn ang="0">
                <a:pos x="650" y="167"/>
              </a:cxn>
              <a:cxn ang="0">
                <a:pos x="631" y="279"/>
              </a:cxn>
              <a:cxn ang="0">
                <a:pos x="612" y="431"/>
              </a:cxn>
              <a:cxn ang="0">
                <a:pos x="589" y="551"/>
              </a:cxn>
              <a:cxn ang="0">
                <a:pos x="543" y="618"/>
              </a:cxn>
              <a:cxn ang="0">
                <a:pos x="35" y="627"/>
              </a:cxn>
              <a:cxn ang="0">
                <a:pos x="25" y="641"/>
              </a:cxn>
              <a:cxn ang="0">
                <a:pos x="23" y="641"/>
              </a:cxn>
              <a:cxn ang="0">
                <a:pos x="0" y="628"/>
              </a:cxn>
              <a:cxn ang="0">
                <a:pos x="7" y="620"/>
              </a:cxn>
              <a:cxn ang="0">
                <a:pos x="38" y="613"/>
              </a:cxn>
            </a:cxnLst>
            <a:rect l="0" t="0" r="r" b="b"/>
            <a:pathLst>
              <a:path w="831" h="643">
                <a:moveTo>
                  <a:pt x="38" y="613"/>
                </a:moveTo>
                <a:lnTo>
                  <a:pt x="50" y="613"/>
                </a:lnTo>
                <a:lnTo>
                  <a:pt x="66" y="613"/>
                </a:lnTo>
                <a:lnTo>
                  <a:pt x="89" y="613"/>
                </a:lnTo>
                <a:lnTo>
                  <a:pt x="118" y="613"/>
                </a:lnTo>
                <a:lnTo>
                  <a:pt x="149" y="613"/>
                </a:lnTo>
                <a:lnTo>
                  <a:pt x="182" y="613"/>
                </a:lnTo>
                <a:lnTo>
                  <a:pt x="217" y="612"/>
                </a:lnTo>
                <a:lnTo>
                  <a:pt x="253" y="612"/>
                </a:lnTo>
                <a:lnTo>
                  <a:pt x="290" y="610"/>
                </a:lnTo>
                <a:lnTo>
                  <a:pt x="323" y="610"/>
                </a:lnTo>
                <a:lnTo>
                  <a:pt x="354" y="608"/>
                </a:lnTo>
                <a:lnTo>
                  <a:pt x="382" y="608"/>
                </a:lnTo>
                <a:lnTo>
                  <a:pt x="407" y="608"/>
                </a:lnTo>
                <a:lnTo>
                  <a:pt x="425" y="607"/>
                </a:lnTo>
                <a:lnTo>
                  <a:pt x="437" y="607"/>
                </a:lnTo>
                <a:lnTo>
                  <a:pt x="440" y="607"/>
                </a:lnTo>
                <a:lnTo>
                  <a:pt x="445" y="607"/>
                </a:lnTo>
                <a:lnTo>
                  <a:pt x="457" y="607"/>
                </a:lnTo>
                <a:lnTo>
                  <a:pt x="475" y="605"/>
                </a:lnTo>
                <a:lnTo>
                  <a:pt x="495" y="600"/>
                </a:lnTo>
                <a:lnTo>
                  <a:pt x="516" y="590"/>
                </a:lnTo>
                <a:lnTo>
                  <a:pt x="538" y="574"/>
                </a:lnTo>
                <a:lnTo>
                  <a:pt x="556" y="547"/>
                </a:lnTo>
                <a:lnTo>
                  <a:pt x="568" y="512"/>
                </a:lnTo>
                <a:lnTo>
                  <a:pt x="586" y="428"/>
                </a:lnTo>
                <a:lnTo>
                  <a:pt x="599" y="347"/>
                </a:lnTo>
                <a:lnTo>
                  <a:pt x="609" y="286"/>
                </a:lnTo>
                <a:lnTo>
                  <a:pt x="612" y="261"/>
                </a:lnTo>
                <a:lnTo>
                  <a:pt x="612" y="253"/>
                </a:lnTo>
                <a:lnTo>
                  <a:pt x="616" y="228"/>
                </a:lnTo>
                <a:lnTo>
                  <a:pt x="619" y="193"/>
                </a:lnTo>
                <a:lnTo>
                  <a:pt x="627" y="152"/>
                </a:lnTo>
                <a:lnTo>
                  <a:pt x="639" y="107"/>
                </a:lnTo>
                <a:lnTo>
                  <a:pt x="657" y="66"/>
                </a:lnTo>
                <a:lnTo>
                  <a:pt x="679" y="31"/>
                </a:lnTo>
                <a:lnTo>
                  <a:pt x="708" y="6"/>
                </a:lnTo>
                <a:lnTo>
                  <a:pt x="713" y="5"/>
                </a:lnTo>
                <a:lnTo>
                  <a:pt x="718" y="3"/>
                </a:lnTo>
                <a:lnTo>
                  <a:pt x="723" y="1"/>
                </a:lnTo>
                <a:lnTo>
                  <a:pt x="728" y="0"/>
                </a:lnTo>
                <a:lnTo>
                  <a:pt x="732" y="0"/>
                </a:lnTo>
                <a:lnTo>
                  <a:pt x="743" y="0"/>
                </a:lnTo>
                <a:lnTo>
                  <a:pt x="758" y="0"/>
                </a:lnTo>
                <a:lnTo>
                  <a:pt x="776" y="0"/>
                </a:lnTo>
                <a:lnTo>
                  <a:pt x="794" y="1"/>
                </a:lnTo>
                <a:lnTo>
                  <a:pt x="811" y="1"/>
                </a:lnTo>
                <a:lnTo>
                  <a:pt x="824" y="3"/>
                </a:lnTo>
                <a:lnTo>
                  <a:pt x="831" y="6"/>
                </a:lnTo>
                <a:lnTo>
                  <a:pt x="824" y="6"/>
                </a:lnTo>
                <a:lnTo>
                  <a:pt x="813" y="5"/>
                </a:lnTo>
                <a:lnTo>
                  <a:pt x="801" y="5"/>
                </a:lnTo>
                <a:lnTo>
                  <a:pt x="786" y="5"/>
                </a:lnTo>
                <a:lnTo>
                  <a:pt x="770" y="6"/>
                </a:lnTo>
                <a:lnTo>
                  <a:pt x="753" y="9"/>
                </a:lnTo>
                <a:lnTo>
                  <a:pt x="736" y="16"/>
                </a:lnTo>
                <a:lnTo>
                  <a:pt x="720" y="28"/>
                </a:lnTo>
                <a:lnTo>
                  <a:pt x="707" y="39"/>
                </a:lnTo>
                <a:lnTo>
                  <a:pt x="695" y="56"/>
                </a:lnTo>
                <a:lnTo>
                  <a:pt x="685" y="74"/>
                </a:lnTo>
                <a:lnTo>
                  <a:pt x="675" y="94"/>
                </a:lnTo>
                <a:lnTo>
                  <a:pt x="665" y="117"/>
                </a:lnTo>
                <a:lnTo>
                  <a:pt x="657" y="142"/>
                </a:lnTo>
                <a:lnTo>
                  <a:pt x="650" y="167"/>
                </a:lnTo>
                <a:lnTo>
                  <a:pt x="644" y="195"/>
                </a:lnTo>
                <a:lnTo>
                  <a:pt x="631" y="279"/>
                </a:lnTo>
                <a:lnTo>
                  <a:pt x="621" y="359"/>
                </a:lnTo>
                <a:lnTo>
                  <a:pt x="612" y="431"/>
                </a:lnTo>
                <a:lnTo>
                  <a:pt x="602" y="496"/>
                </a:lnTo>
                <a:lnTo>
                  <a:pt x="589" y="551"/>
                </a:lnTo>
                <a:lnTo>
                  <a:pt x="571" y="592"/>
                </a:lnTo>
                <a:lnTo>
                  <a:pt x="543" y="618"/>
                </a:lnTo>
                <a:lnTo>
                  <a:pt x="503" y="628"/>
                </a:lnTo>
                <a:lnTo>
                  <a:pt x="35" y="627"/>
                </a:lnTo>
                <a:lnTo>
                  <a:pt x="28" y="643"/>
                </a:lnTo>
                <a:lnTo>
                  <a:pt x="25" y="641"/>
                </a:lnTo>
                <a:lnTo>
                  <a:pt x="23" y="641"/>
                </a:lnTo>
                <a:lnTo>
                  <a:pt x="23" y="641"/>
                </a:lnTo>
                <a:lnTo>
                  <a:pt x="23" y="641"/>
                </a:lnTo>
                <a:lnTo>
                  <a:pt x="0" y="628"/>
                </a:lnTo>
                <a:lnTo>
                  <a:pt x="2" y="625"/>
                </a:lnTo>
                <a:lnTo>
                  <a:pt x="7" y="620"/>
                </a:lnTo>
                <a:lnTo>
                  <a:pt x="18" y="615"/>
                </a:lnTo>
                <a:lnTo>
                  <a:pt x="38" y="613"/>
                </a:lnTo>
                <a:close/>
              </a:path>
            </a:pathLst>
          </a:custGeom>
          <a:solidFill>
            <a:srgbClr val="E033FC"/>
          </a:solidFill>
          <a:ln w="9525">
            <a:noFill/>
            <a:round/>
          </a:ln>
        </p:spPr>
        <p:txBody>
          <a:bodyPr/>
          <a:lstStyle/>
          <a:p>
            <a:endParaRPr lang="en-US"/>
          </a:p>
        </p:txBody>
      </p:sp>
      <p:sp>
        <p:nvSpPr>
          <p:cNvPr id="350341" name="Freeform 133"/>
          <p:cNvSpPr/>
          <p:nvPr/>
        </p:nvSpPr>
        <p:spPr bwMode="auto">
          <a:xfrm>
            <a:off x="5018088" y="4632250"/>
            <a:ext cx="641350" cy="504825"/>
          </a:xfrm>
          <a:custGeom>
            <a:avLst/>
            <a:gdLst/>
            <a:ahLst/>
            <a:cxnLst>
              <a:cxn ang="0">
                <a:pos x="515" y="612"/>
              </a:cxn>
              <a:cxn ang="0">
                <a:pos x="561" y="545"/>
              </a:cxn>
              <a:cxn ang="0">
                <a:pos x="584" y="425"/>
              </a:cxn>
              <a:cxn ang="0">
                <a:pos x="603" y="273"/>
              </a:cxn>
              <a:cxn ang="0">
                <a:pos x="624" y="156"/>
              </a:cxn>
              <a:cxn ang="0">
                <a:pos x="641" y="101"/>
              </a:cxn>
              <a:cxn ang="0">
                <a:pos x="657" y="61"/>
              </a:cxn>
              <a:cxn ang="0">
                <a:pos x="675" y="32"/>
              </a:cxn>
              <a:cxn ang="0">
                <a:pos x="694" y="15"/>
              </a:cxn>
              <a:cxn ang="0">
                <a:pos x="727" y="7"/>
              </a:cxn>
              <a:cxn ang="0">
                <a:pos x="765" y="2"/>
              </a:cxn>
              <a:cxn ang="0">
                <a:pos x="795" y="0"/>
              </a:cxn>
              <a:cxn ang="0">
                <a:pos x="804" y="3"/>
              </a:cxn>
              <a:cxn ang="0">
                <a:pos x="808" y="12"/>
              </a:cxn>
              <a:cxn ang="0">
                <a:pos x="804" y="17"/>
              </a:cxn>
              <a:cxn ang="0">
                <a:pos x="778" y="17"/>
              </a:cxn>
              <a:cxn ang="0">
                <a:pos x="738" y="20"/>
              </a:cxn>
              <a:cxn ang="0">
                <a:pos x="704" y="28"/>
              </a:cxn>
              <a:cxn ang="0">
                <a:pos x="682" y="48"/>
              </a:cxn>
              <a:cxn ang="0">
                <a:pos x="660" y="83"/>
              </a:cxn>
              <a:cxn ang="0">
                <a:pos x="641" y="136"/>
              </a:cxn>
              <a:cxn ang="0">
                <a:pos x="622" y="212"/>
              </a:cxn>
              <a:cxn ang="0">
                <a:pos x="606" y="348"/>
              </a:cxn>
              <a:cxn ang="0">
                <a:pos x="579" y="492"/>
              </a:cxn>
              <a:cxn ang="0">
                <a:pos x="540" y="589"/>
              </a:cxn>
              <a:cxn ang="0">
                <a:pos x="470" y="632"/>
              </a:cxn>
              <a:cxn ang="0">
                <a:pos x="396" y="631"/>
              </a:cxn>
              <a:cxn ang="0">
                <a:pos x="338" y="627"/>
              </a:cxn>
              <a:cxn ang="0">
                <a:pos x="273" y="627"/>
              </a:cxn>
              <a:cxn ang="0">
                <a:pos x="204" y="629"/>
              </a:cxn>
              <a:cxn ang="0">
                <a:pos x="138" y="631"/>
              </a:cxn>
              <a:cxn ang="0">
                <a:pos x="80" y="634"/>
              </a:cxn>
              <a:cxn ang="0">
                <a:pos x="35" y="635"/>
              </a:cxn>
              <a:cxn ang="0">
                <a:pos x="7" y="637"/>
              </a:cxn>
              <a:cxn ang="0">
                <a:pos x="7" y="621"/>
              </a:cxn>
            </a:cxnLst>
            <a:rect l="0" t="0" r="r" b="b"/>
            <a:pathLst>
              <a:path w="808" h="637">
                <a:moveTo>
                  <a:pt x="475" y="622"/>
                </a:moveTo>
                <a:lnTo>
                  <a:pt x="515" y="612"/>
                </a:lnTo>
                <a:lnTo>
                  <a:pt x="543" y="586"/>
                </a:lnTo>
                <a:lnTo>
                  <a:pt x="561" y="545"/>
                </a:lnTo>
                <a:lnTo>
                  <a:pt x="574" y="490"/>
                </a:lnTo>
                <a:lnTo>
                  <a:pt x="584" y="425"/>
                </a:lnTo>
                <a:lnTo>
                  <a:pt x="593" y="353"/>
                </a:lnTo>
                <a:lnTo>
                  <a:pt x="603" y="273"/>
                </a:lnTo>
                <a:lnTo>
                  <a:pt x="616" y="189"/>
                </a:lnTo>
                <a:lnTo>
                  <a:pt x="624" y="156"/>
                </a:lnTo>
                <a:lnTo>
                  <a:pt x="632" y="126"/>
                </a:lnTo>
                <a:lnTo>
                  <a:pt x="641" y="101"/>
                </a:lnTo>
                <a:lnTo>
                  <a:pt x="649" y="80"/>
                </a:lnTo>
                <a:lnTo>
                  <a:pt x="657" y="61"/>
                </a:lnTo>
                <a:lnTo>
                  <a:pt x="665" y="45"/>
                </a:lnTo>
                <a:lnTo>
                  <a:pt x="675" y="32"/>
                </a:lnTo>
                <a:lnTo>
                  <a:pt x="684" y="22"/>
                </a:lnTo>
                <a:lnTo>
                  <a:pt x="694" y="15"/>
                </a:lnTo>
                <a:lnTo>
                  <a:pt x="708" y="10"/>
                </a:lnTo>
                <a:lnTo>
                  <a:pt x="727" y="7"/>
                </a:lnTo>
                <a:lnTo>
                  <a:pt x="747" y="3"/>
                </a:lnTo>
                <a:lnTo>
                  <a:pt x="765" y="2"/>
                </a:lnTo>
                <a:lnTo>
                  <a:pt x="781" y="0"/>
                </a:lnTo>
                <a:lnTo>
                  <a:pt x="795" y="0"/>
                </a:lnTo>
                <a:lnTo>
                  <a:pt x="803" y="0"/>
                </a:lnTo>
                <a:lnTo>
                  <a:pt x="804" y="3"/>
                </a:lnTo>
                <a:lnTo>
                  <a:pt x="808" y="7"/>
                </a:lnTo>
                <a:lnTo>
                  <a:pt x="808" y="12"/>
                </a:lnTo>
                <a:lnTo>
                  <a:pt x="808" y="17"/>
                </a:lnTo>
                <a:lnTo>
                  <a:pt x="804" y="17"/>
                </a:lnTo>
                <a:lnTo>
                  <a:pt x="793" y="17"/>
                </a:lnTo>
                <a:lnTo>
                  <a:pt x="778" y="17"/>
                </a:lnTo>
                <a:lnTo>
                  <a:pt x="758" y="18"/>
                </a:lnTo>
                <a:lnTo>
                  <a:pt x="738" y="20"/>
                </a:lnTo>
                <a:lnTo>
                  <a:pt x="720" y="23"/>
                </a:lnTo>
                <a:lnTo>
                  <a:pt x="704" y="28"/>
                </a:lnTo>
                <a:lnTo>
                  <a:pt x="692" y="37"/>
                </a:lnTo>
                <a:lnTo>
                  <a:pt x="682" y="48"/>
                </a:lnTo>
                <a:lnTo>
                  <a:pt x="670" y="63"/>
                </a:lnTo>
                <a:lnTo>
                  <a:pt x="660" y="83"/>
                </a:lnTo>
                <a:lnTo>
                  <a:pt x="651" y="108"/>
                </a:lnTo>
                <a:lnTo>
                  <a:pt x="641" y="136"/>
                </a:lnTo>
                <a:lnTo>
                  <a:pt x="631" y="171"/>
                </a:lnTo>
                <a:lnTo>
                  <a:pt x="622" y="212"/>
                </a:lnTo>
                <a:lnTo>
                  <a:pt x="616" y="258"/>
                </a:lnTo>
                <a:lnTo>
                  <a:pt x="606" y="348"/>
                </a:lnTo>
                <a:lnTo>
                  <a:pt x="594" y="425"/>
                </a:lnTo>
                <a:lnTo>
                  <a:pt x="579" y="492"/>
                </a:lnTo>
                <a:lnTo>
                  <a:pt x="563" y="546"/>
                </a:lnTo>
                <a:lnTo>
                  <a:pt x="540" y="589"/>
                </a:lnTo>
                <a:lnTo>
                  <a:pt x="508" y="617"/>
                </a:lnTo>
                <a:lnTo>
                  <a:pt x="470" y="632"/>
                </a:lnTo>
                <a:lnTo>
                  <a:pt x="421" y="632"/>
                </a:lnTo>
                <a:lnTo>
                  <a:pt x="396" y="631"/>
                </a:lnTo>
                <a:lnTo>
                  <a:pt x="368" y="629"/>
                </a:lnTo>
                <a:lnTo>
                  <a:pt x="338" y="627"/>
                </a:lnTo>
                <a:lnTo>
                  <a:pt x="306" y="627"/>
                </a:lnTo>
                <a:lnTo>
                  <a:pt x="273" y="627"/>
                </a:lnTo>
                <a:lnTo>
                  <a:pt x="238" y="627"/>
                </a:lnTo>
                <a:lnTo>
                  <a:pt x="204" y="629"/>
                </a:lnTo>
                <a:lnTo>
                  <a:pt x="171" y="629"/>
                </a:lnTo>
                <a:lnTo>
                  <a:pt x="138" y="631"/>
                </a:lnTo>
                <a:lnTo>
                  <a:pt x="108" y="632"/>
                </a:lnTo>
                <a:lnTo>
                  <a:pt x="80" y="634"/>
                </a:lnTo>
                <a:lnTo>
                  <a:pt x="55" y="635"/>
                </a:lnTo>
                <a:lnTo>
                  <a:pt x="35" y="635"/>
                </a:lnTo>
                <a:lnTo>
                  <a:pt x="18" y="637"/>
                </a:lnTo>
                <a:lnTo>
                  <a:pt x="7" y="637"/>
                </a:lnTo>
                <a:lnTo>
                  <a:pt x="0" y="637"/>
                </a:lnTo>
                <a:lnTo>
                  <a:pt x="7" y="621"/>
                </a:lnTo>
                <a:lnTo>
                  <a:pt x="475" y="622"/>
                </a:lnTo>
                <a:close/>
              </a:path>
            </a:pathLst>
          </a:custGeom>
          <a:solidFill>
            <a:srgbClr val="9900B5"/>
          </a:solidFill>
          <a:ln w="9525">
            <a:noFill/>
            <a:round/>
          </a:ln>
        </p:spPr>
        <p:txBody>
          <a:bodyPr/>
          <a:lstStyle/>
          <a:p>
            <a:endParaRPr lang="en-US"/>
          </a:p>
        </p:txBody>
      </p:sp>
      <p:sp>
        <p:nvSpPr>
          <p:cNvPr id="350342" name="Freeform 134"/>
          <p:cNvSpPr/>
          <p:nvPr/>
        </p:nvSpPr>
        <p:spPr bwMode="auto">
          <a:xfrm>
            <a:off x="4992688" y="5111675"/>
            <a:ext cx="31750" cy="28575"/>
          </a:xfrm>
          <a:custGeom>
            <a:avLst/>
            <a:gdLst/>
            <a:ahLst/>
            <a:cxnLst>
              <a:cxn ang="0">
                <a:pos x="32" y="31"/>
              </a:cxn>
              <a:cxn ang="0">
                <a:pos x="28" y="35"/>
              </a:cxn>
              <a:cxn ang="0">
                <a:pos x="25" y="35"/>
              </a:cxn>
              <a:cxn ang="0">
                <a:pos x="22" y="36"/>
              </a:cxn>
              <a:cxn ang="0">
                <a:pos x="18" y="36"/>
              </a:cxn>
              <a:cxn ang="0">
                <a:pos x="12" y="36"/>
              </a:cxn>
              <a:cxn ang="0">
                <a:pos x="5" y="33"/>
              </a:cxn>
              <a:cxn ang="0">
                <a:pos x="2" y="28"/>
              </a:cxn>
              <a:cxn ang="0">
                <a:pos x="0" y="23"/>
              </a:cxn>
              <a:cxn ang="0">
                <a:pos x="0" y="17"/>
              </a:cxn>
              <a:cxn ang="0">
                <a:pos x="3" y="12"/>
              </a:cxn>
              <a:cxn ang="0">
                <a:pos x="8" y="7"/>
              </a:cxn>
              <a:cxn ang="0">
                <a:pos x="13" y="5"/>
              </a:cxn>
              <a:cxn ang="0">
                <a:pos x="15" y="3"/>
              </a:cxn>
              <a:cxn ang="0">
                <a:pos x="18" y="3"/>
              </a:cxn>
              <a:cxn ang="0">
                <a:pos x="20" y="3"/>
              </a:cxn>
              <a:cxn ang="0">
                <a:pos x="22" y="3"/>
              </a:cxn>
              <a:cxn ang="0">
                <a:pos x="20" y="2"/>
              </a:cxn>
              <a:cxn ang="0">
                <a:pos x="20" y="2"/>
              </a:cxn>
              <a:cxn ang="0">
                <a:pos x="18" y="2"/>
              </a:cxn>
              <a:cxn ang="0">
                <a:pos x="17" y="2"/>
              </a:cxn>
              <a:cxn ang="0">
                <a:pos x="23" y="0"/>
              </a:cxn>
              <a:cxn ang="0">
                <a:pos x="30" y="2"/>
              </a:cxn>
              <a:cxn ang="0">
                <a:pos x="36" y="3"/>
              </a:cxn>
              <a:cxn ang="0">
                <a:pos x="40" y="8"/>
              </a:cxn>
              <a:cxn ang="0">
                <a:pos x="41" y="15"/>
              </a:cxn>
              <a:cxn ang="0">
                <a:pos x="40" y="22"/>
              </a:cxn>
              <a:cxn ang="0">
                <a:pos x="36" y="27"/>
              </a:cxn>
              <a:cxn ang="0">
                <a:pos x="32" y="31"/>
              </a:cxn>
              <a:cxn ang="0">
                <a:pos x="32" y="31"/>
              </a:cxn>
            </a:cxnLst>
            <a:rect l="0" t="0" r="r" b="b"/>
            <a:pathLst>
              <a:path w="41" h="36">
                <a:moveTo>
                  <a:pt x="32" y="31"/>
                </a:moveTo>
                <a:lnTo>
                  <a:pt x="28" y="35"/>
                </a:lnTo>
                <a:lnTo>
                  <a:pt x="25" y="35"/>
                </a:lnTo>
                <a:lnTo>
                  <a:pt x="22" y="36"/>
                </a:lnTo>
                <a:lnTo>
                  <a:pt x="18" y="36"/>
                </a:lnTo>
                <a:lnTo>
                  <a:pt x="12" y="36"/>
                </a:lnTo>
                <a:lnTo>
                  <a:pt x="5" y="33"/>
                </a:lnTo>
                <a:lnTo>
                  <a:pt x="2" y="28"/>
                </a:lnTo>
                <a:lnTo>
                  <a:pt x="0" y="23"/>
                </a:lnTo>
                <a:lnTo>
                  <a:pt x="0" y="17"/>
                </a:lnTo>
                <a:lnTo>
                  <a:pt x="3" y="12"/>
                </a:lnTo>
                <a:lnTo>
                  <a:pt x="8" y="7"/>
                </a:lnTo>
                <a:lnTo>
                  <a:pt x="13" y="5"/>
                </a:lnTo>
                <a:lnTo>
                  <a:pt x="15" y="3"/>
                </a:lnTo>
                <a:lnTo>
                  <a:pt x="18" y="3"/>
                </a:lnTo>
                <a:lnTo>
                  <a:pt x="20" y="3"/>
                </a:lnTo>
                <a:lnTo>
                  <a:pt x="22" y="3"/>
                </a:lnTo>
                <a:lnTo>
                  <a:pt x="20" y="2"/>
                </a:lnTo>
                <a:lnTo>
                  <a:pt x="20" y="2"/>
                </a:lnTo>
                <a:lnTo>
                  <a:pt x="18" y="2"/>
                </a:lnTo>
                <a:lnTo>
                  <a:pt x="17" y="2"/>
                </a:lnTo>
                <a:lnTo>
                  <a:pt x="23" y="0"/>
                </a:lnTo>
                <a:lnTo>
                  <a:pt x="30" y="2"/>
                </a:lnTo>
                <a:lnTo>
                  <a:pt x="36" y="3"/>
                </a:lnTo>
                <a:lnTo>
                  <a:pt x="40" y="8"/>
                </a:lnTo>
                <a:lnTo>
                  <a:pt x="41" y="15"/>
                </a:lnTo>
                <a:lnTo>
                  <a:pt x="40" y="22"/>
                </a:lnTo>
                <a:lnTo>
                  <a:pt x="36" y="27"/>
                </a:lnTo>
                <a:lnTo>
                  <a:pt x="32" y="31"/>
                </a:lnTo>
                <a:lnTo>
                  <a:pt x="32" y="31"/>
                </a:lnTo>
                <a:close/>
              </a:path>
            </a:pathLst>
          </a:custGeom>
          <a:solidFill>
            <a:srgbClr val="000000"/>
          </a:solidFill>
          <a:ln w="9525">
            <a:noFill/>
            <a:round/>
          </a:ln>
        </p:spPr>
        <p:txBody>
          <a:bodyPr/>
          <a:lstStyle/>
          <a:p>
            <a:endParaRPr lang="en-US"/>
          </a:p>
        </p:txBody>
      </p:sp>
      <p:sp>
        <p:nvSpPr>
          <p:cNvPr id="350343" name="Freeform 135"/>
          <p:cNvSpPr/>
          <p:nvPr/>
        </p:nvSpPr>
        <p:spPr bwMode="auto">
          <a:xfrm>
            <a:off x="5537200" y="5437113"/>
            <a:ext cx="485775" cy="439737"/>
          </a:xfrm>
          <a:custGeom>
            <a:avLst/>
            <a:gdLst/>
            <a:ahLst/>
            <a:cxnLst>
              <a:cxn ang="0">
                <a:pos x="599" y="487"/>
              </a:cxn>
              <a:cxn ang="0">
                <a:pos x="556" y="452"/>
              </a:cxn>
              <a:cxn ang="0">
                <a:pos x="561" y="439"/>
              </a:cxn>
              <a:cxn ang="0">
                <a:pos x="561" y="363"/>
              </a:cxn>
              <a:cxn ang="0">
                <a:pos x="549" y="335"/>
              </a:cxn>
              <a:cxn ang="0">
                <a:pos x="519" y="323"/>
              </a:cxn>
              <a:cxn ang="0">
                <a:pos x="493" y="316"/>
              </a:cxn>
              <a:cxn ang="0">
                <a:pos x="508" y="295"/>
              </a:cxn>
              <a:cxn ang="0">
                <a:pos x="510" y="43"/>
              </a:cxn>
              <a:cxn ang="0">
                <a:pos x="496" y="14"/>
              </a:cxn>
              <a:cxn ang="0">
                <a:pos x="467" y="0"/>
              </a:cxn>
              <a:cxn ang="0">
                <a:pos x="117" y="4"/>
              </a:cxn>
              <a:cxn ang="0">
                <a:pos x="96" y="27"/>
              </a:cxn>
              <a:cxn ang="0">
                <a:pos x="93" y="282"/>
              </a:cxn>
              <a:cxn ang="0">
                <a:pos x="101" y="306"/>
              </a:cxn>
              <a:cxn ang="0">
                <a:pos x="121" y="323"/>
              </a:cxn>
              <a:cxn ang="0">
                <a:pos x="78" y="326"/>
              </a:cxn>
              <a:cxn ang="0">
                <a:pos x="58" y="348"/>
              </a:cxn>
              <a:cxn ang="0">
                <a:pos x="54" y="432"/>
              </a:cxn>
              <a:cxn ang="0">
                <a:pos x="56" y="445"/>
              </a:cxn>
              <a:cxn ang="0">
                <a:pos x="61" y="457"/>
              </a:cxn>
              <a:cxn ang="0">
                <a:pos x="45" y="467"/>
              </a:cxn>
              <a:cxn ang="0">
                <a:pos x="30" y="477"/>
              </a:cxn>
              <a:cxn ang="0">
                <a:pos x="16" y="483"/>
              </a:cxn>
              <a:cxn ang="0">
                <a:pos x="11" y="487"/>
              </a:cxn>
              <a:cxn ang="0">
                <a:pos x="0" y="493"/>
              </a:cxn>
              <a:cxn ang="0">
                <a:pos x="0" y="508"/>
              </a:cxn>
              <a:cxn ang="0">
                <a:pos x="13" y="541"/>
              </a:cxn>
              <a:cxn ang="0">
                <a:pos x="43" y="555"/>
              </a:cxn>
              <a:cxn ang="0">
                <a:pos x="586" y="551"/>
              </a:cxn>
              <a:cxn ang="0">
                <a:pos x="609" y="526"/>
              </a:cxn>
              <a:cxn ang="0">
                <a:pos x="612" y="502"/>
              </a:cxn>
              <a:cxn ang="0">
                <a:pos x="604" y="490"/>
              </a:cxn>
            </a:cxnLst>
            <a:rect l="0" t="0" r="r" b="b"/>
            <a:pathLst>
              <a:path w="612" h="555">
                <a:moveTo>
                  <a:pt x="604" y="490"/>
                </a:moveTo>
                <a:lnTo>
                  <a:pt x="599" y="487"/>
                </a:lnTo>
                <a:lnTo>
                  <a:pt x="553" y="457"/>
                </a:lnTo>
                <a:lnTo>
                  <a:pt x="556" y="452"/>
                </a:lnTo>
                <a:lnTo>
                  <a:pt x="559" y="445"/>
                </a:lnTo>
                <a:lnTo>
                  <a:pt x="561" y="439"/>
                </a:lnTo>
                <a:lnTo>
                  <a:pt x="561" y="432"/>
                </a:lnTo>
                <a:lnTo>
                  <a:pt x="561" y="363"/>
                </a:lnTo>
                <a:lnTo>
                  <a:pt x="558" y="348"/>
                </a:lnTo>
                <a:lnTo>
                  <a:pt x="549" y="335"/>
                </a:lnTo>
                <a:lnTo>
                  <a:pt x="536" y="326"/>
                </a:lnTo>
                <a:lnTo>
                  <a:pt x="519" y="323"/>
                </a:lnTo>
                <a:lnTo>
                  <a:pt x="481" y="323"/>
                </a:lnTo>
                <a:lnTo>
                  <a:pt x="493" y="316"/>
                </a:lnTo>
                <a:lnTo>
                  <a:pt x="501" y="306"/>
                </a:lnTo>
                <a:lnTo>
                  <a:pt x="508" y="295"/>
                </a:lnTo>
                <a:lnTo>
                  <a:pt x="510" y="282"/>
                </a:lnTo>
                <a:lnTo>
                  <a:pt x="510" y="43"/>
                </a:lnTo>
                <a:lnTo>
                  <a:pt x="506" y="27"/>
                </a:lnTo>
                <a:lnTo>
                  <a:pt x="496" y="14"/>
                </a:lnTo>
                <a:lnTo>
                  <a:pt x="483" y="4"/>
                </a:lnTo>
                <a:lnTo>
                  <a:pt x="467" y="0"/>
                </a:lnTo>
                <a:lnTo>
                  <a:pt x="134" y="0"/>
                </a:lnTo>
                <a:lnTo>
                  <a:pt x="117" y="4"/>
                </a:lnTo>
                <a:lnTo>
                  <a:pt x="104" y="14"/>
                </a:lnTo>
                <a:lnTo>
                  <a:pt x="96" y="27"/>
                </a:lnTo>
                <a:lnTo>
                  <a:pt x="93" y="43"/>
                </a:lnTo>
                <a:lnTo>
                  <a:pt x="93" y="282"/>
                </a:lnTo>
                <a:lnTo>
                  <a:pt x="94" y="295"/>
                </a:lnTo>
                <a:lnTo>
                  <a:pt x="101" y="306"/>
                </a:lnTo>
                <a:lnTo>
                  <a:pt x="109" y="316"/>
                </a:lnTo>
                <a:lnTo>
                  <a:pt x="121" y="323"/>
                </a:lnTo>
                <a:lnTo>
                  <a:pt x="94" y="323"/>
                </a:lnTo>
                <a:lnTo>
                  <a:pt x="78" y="326"/>
                </a:lnTo>
                <a:lnTo>
                  <a:pt x="66" y="335"/>
                </a:lnTo>
                <a:lnTo>
                  <a:pt x="58" y="348"/>
                </a:lnTo>
                <a:lnTo>
                  <a:pt x="54" y="363"/>
                </a:lnTo>
                <a:lnTo>
                  <a:pt x="54" y="432"/>
                </a:lnTo>
                <a:lnTo>
                  <a:pt x="54" y="439"/>
                </a:lnTo>
                <a:lnTo>
                  <a:pt x="56" y="445"/>
                </a:lnTo>
                <a:lnTo>
                  <a:pt x="58" y="450"/>
                </a:lnTo>
                <a:lnTo>
                  <a:pt x="61" y="457"/>
                </a:lnTo>
                <a:lnTo>
                  <a:pt x="53" y="462"/>
                </a:lnTo>
                <a:lnTo>
                  <a:pt x="45" y="467"/>
                </a:lnTo>
                <a:lnTo>
                  <a:pt x="36" y="472"/>
                </a:lnTo>
                <a:lnTo>
                  <a:pt x="30" y="477"/>
                </a:lnTo>
                <a:lnTo>
                  <a:pt x="21" y="480"/>
                </a:lnTo>
                <a:lnTo>
                  <a:pt x="16" y="483"/>
                </a:lnTo>
                <a:lnTo>
                  <a:pt x="13" y="487"/>
                </a:lnTo>
                <a:lnTo>
                  <a:pt x="11" y="487"/>
                </a:lnTo>
                <a:lnTo>
                  <a:pt x="6" y="490"/>
                </a:lnTo>
                <a:lnTo>
                  <a:pt x="0" y="493"/>
                </a:lnTo>
                <a:lnTo>
                  <a:pt x="0" y="502"/>
                </a:lnTo>
                <a:lnTo>
                  <a:pt x="0" y="508"/>
                </a:lnTo>
                <a:lnTo>
                  <a:pt x="3" y="526"/>
                </a:lnTo>
                <a:lnTo>
                  <a:pt x="13" y="541"/>
                </a:lnTo>
                <a:lnTo>
                  <a:pt x="26" y="551"/>
                </a:lnTo>
                <a:lnTo>
                  <a:pt x="43" y="555"/>
                </a:lnTo>
                <a:lnTo>
                  <a:pt x="567" y="555"/>
                </a:lnTo>
                <a:lnTo>
                  <a:pt x="586" y="551"/>
                </a:lnTo>
                <a:lnTo>
                  <a:pt x="599" y="541"/>
                </a:lnTo>
                <a:lnTo>
                  <a:pt x="609" y="526"/>
                </a:lnTo>
                <a:lnTo>
                  <a:pt x="612" y="508"/>
                </a:lnTo>
                <a:lnTo>
                  <a:pt x="612" y="502"/>
                </a:lnTo>
                <a:lnTo>
                  <a:pt x="612" y="493"/>
                </a:lnTo>
                <a:lnTo>
                  <a:pt x="604" y="490"/>
                </a:lnTo>
                <a:close/>
              </a:path>
            </a:pathLst>
          </a:custGeom>
          <a:solidFill>
            <a:srgbClr val="FFFFFF"/>
          </a:solidFill>
          <a:ln w="9525">
            <a:noFill/>
            <a:round/>
          </a:ln>
        </p:spPr>
        <p:txBody>
          <a:bodyPr/>
          <a:lstStyle/>
          <a:p>
            <a:endParaRPr lang="en-US"/>
          </a:p>
        </p:txBody>
      </p:sp>
      <p:sp>
        <p:nvSpPr>
          <p:cNvPr id="350344" name="Freeform 136"/>
          <p:cNvSpPr/>
          <p:nvPr/>
        </p:nvSpPr>
        <p:spPr bwMode="auto">
          <a:xfrm>
            <a:off x="5621338" y="5448225"/>
            <a:ext cx="309562" cy="234950"/>
          </a:xfrm>
          <a:custGeom>
            <a:avLst/>
            <a:gdLst/>
            <a:ahLst/>
            <a:cxnLst>
              <a:cxn ang="0">
                <a:pos x="28" y="296"/>
              </a:cxn>
              <a:cxn ang="0">
                <a:pos x="18" y="295"/>
              </a:cxn>
              <a:cxn ang="0">
                <a:pos x="8" y="288"/>
              </a:cxn>
              <a:cxn ang="0">
                <a:pos x="1" y="278"/>
              </a:cxn>
              <a:cxn ang="0">
                <a:pos x="0" y="267"/>
              </a:cxn>
              <a:cxn ang="0">
                <a:pos x="0" y="28"/>
              </a:cxn>
              <a:cxn ang="0">
                <a:pos x="1" y="18"/>
              </a:cxn>
              <a:cxn ang="0">
                <a:pos x="8" y="9"/>
              </a:cxn>
              <a:cxn ang="0">
                <a:pos x="18" y="2"/>
              </a:cxn>
              <a:cxn ang="0">
                <a:pos x="28" y="0"/>
              </a:cxn>
              <a:cxn ang="0">
                <a:pos x="361" y="0"/>
              </a:cxn>
              <a:cxn ang="0">
                <a:pos x="372" y="2"/>
              </a:cxn>
              <a:cxn ang="0">
                <a:pos x="382" y="9"/>
              </a:cxn>
              <a:cxn ang="0">
                <a:pos x="389" y="18"/>
              </a:cxn>
              <a:cxn ang="0">
                <a:pos x="390" y="28"/>
              </a:cxn>
              <a:cxn ang="0">
                <a:pos x="390" y="267"/>
              </a:cxn>
              <a:cxn ang="0">
                <a:pos x="389" y="278"/>
              </a:cxn>
              <a:cxn ang="0">
                <a:pos x="382" y="288"/>
              </a:cxn>
              <a:cxn ang="0">
                <a:pos x="372" y="295"/>
              </a:cxn>
              <a:cxn ang="0">
                <a:pos x="361" y="296"/>
              </a:cxn>
              <a:cxn ang="0">
                <a:pos x="28" y="296"/>
              </a:cxn>
            </a:cxnLst>
            <a:rect l="0" t="0" r="r" b="b"/>
            <a:pathLst>
              <a:path w="390" h="296">
                <a:moveTo>
                  <a:pt x="28" y="296"/>
                </a:moveTo>
                <a:lnTo>
                  <a:pt x="18" y="295"/>
                </a:lnTo>
                <a:lnTo>
                  <a:pt x="8" y="288"/>
                </a:lnTo>
                <a:lnTo>
                  <a:pt x="1" y="278"/>
                </a:lnTo>
                <a:lnTo>
                  <a:pt x="0" y="267"/>
                </a:lnTo>
                <a:lnTo>
                  <a:pt x="0" y="28"/>
                </a:lnTo>
                <a:lnTo>
                  <a:pt x="1" y="18"/>
                </a:lnTo>
                <a:lnTo>
                  <a:pt x="8" y="9"/>
                </a:lnTo>
                <a:lnTo>
                  <a:pt x="18" y="2"/>
                </a:lnTo>
                <a:lnTo>
                  <a:pt x="28" y="0"/>
                </a:lnTo>
                <a:lnTo>
                  <a:pt x="361" y="0"/>
                </a:lnTo>
                <a:lnTo>
                  <a:pt x="372" y="2"/>
                </a:lnTo>
                <a:lnTo>
                  <a:pt x="382" y="9"/>
                </a:lnTo>
                <a:lnTo>
                  <a:pt x="389" y="18"/>
                </a:lnTo>
                <a:lnTo>
                  <a:pt x="390" y="28"/>
                </a:lnTo>
                <a:lnTo>
                  <a:pt x="390" y="267"/>
                </a:lnTo>
                <a:lnTo>
                  <a:pt x="389" y="278"/>
                </a:lnTo>
                <a:lnTo>
                  <a:pt x="382" y="288"/>
                </a:lnTo>
                <a:lnTo>
                  <a:pt x="372" y="295"/>
                </a:lnTo>
                <a:lnTo>
                  <a:pt x="361" y="296"/>
                </a:lnTo>
                <a:lnTo>
                  <a:pt x="28" y="296"/>
                </a:lnTo>
                <a:close/>
              </a:path>
            </a:pathLst>
          </a:custGeom>
          <a:solidFill>
            <a:srgbClr val="000000"/>
          </a:solidFill>
          <a:ln w="9525">
            <a:noFill/>
            <a:round/>
          </a:ln>
        </p:spPr>
        <p:txBody>
          <a:bodyPr/>
          <a:lstStyle/>
          <a:p>
            <a:endParaRPr lang="en-US"/>
          </a:p>
        </p:txBody>
      </p:sp>
      <p:sp>
        <p:nvSpPr>
          <p:cNvPr id="350345" name="Freeform 137"/>
          <p:cNvSpPr/>
          <p:nvPr/>
        </p:nvSpPr>
        <p:spPr bwMode="auto">
          <a:xfrm>
            <a:off x="5773738" y="5460925"/>
            <a:ext cx="142875" cy="211138"/>
          </a:xfrm>
          <a:custGeom>
            <a:avLst/>
            <a:gdLst/>
            <a:ahLst/>
            <a:cxnLst>
              <a:cxn ang="0">
                <a:pos x="0" y="256"/>
              </a:cxn>
              <a:cxn ang="0">
                <a:pos x="0" y="265"/>
              </a:cxn>
              <a:cxn ang="0">
                <a:pos x="155" y="265"/>
              </a:cxn>
              <a:cxn ang="0">
                <a:pos x="169" y="263"/>
              </a:cxn>
              <a:cxn ang="0">
                <a:pos x="175" y="258"/>
              </a:cxn>
              <a:cxn ang="0">
                <a:pos x="178" y="255"/>
              </a:cxn>
              <a:cxn ang="0">
                <a:pos x="180" y="253"/>
              </a:cxn>
              <a:cxn ang="0">
                <a:pos x="180" y="6"/>
              </a:cxn>
              <a:cxn ang="0">
                <a:pos x="178" y="5"/>
              </a:cxn>
              <a:cxn ang="0">
                <a:pos x="177" y="1"/>
              </a:cxn>
              <a:cxn ang="0">
                <a:pos x="175" y="0"/>
              </a:cxn>
              <a:cxn ang="0">
                <a:pos x="175" y="0"/>
              </a:cxn>
              <a:cxn ang="0">
                <a:pos x="0" y="0"/>
              </a:cxn>
              <a:cxn ang="0">
                <a:pos x="0" y="6"/>
              </a:cxn>
              <a:cxn ang="0">
                <a:pos x="142" y="6"/>
              </a:cxn>
              <a:cxn ang="0">
                <a:pos x="145" y="8"/>
              </a:cxn>
              <a:cxn ang="0">
                <a:pos x="154" y="15"/>
              </a:cxn>
              <a:cxn ang="0">
                <a:pos x="160" y="23"/>
              </a:cxn>
              <a:cxn ang="0">
                <a:pos x="164" y="35"/>
              </a:cxn>
              <a:cxn ang="0">
                <a:pos x="164" y="230"/>
              </a:cxn>
              <a:cxn ang="0">
                <a:pos x="159" y="245"/>
              </a:cxn>
              <a:cxn ang="0">
                <a:pos x="152" y="251"/>
              </a:cxn>
              <a:cxn ang="0">
                <a:pos x="144" y="255"/>
              </a:cxn>
              <a:cxn ang="0">
                <a:pos x="140" y="255"/>
              </a:cxn>
              <a:cxn ang="0">
                <a:pos x="137" y="255"/>
              </a:cxn>
              <a:cxn ang="0">
                <a:pos x="129" y="255"/>
              </a:cxn>
              <a:cxn ang="0">
                <a:pos x="114" y="255"/>
              </a:cxn>
              <a:cxn ang="0">
                <a:pos x="96" y="255"/>
              </a:cxn>
              <a:cxn ang="0">
                <a:pos x="74" y="256"/>
              </a:cxn>
              <a:cxn ang="0">
                <a:pos x="51" y="256"/>
              </a:cxn>
              <a:cxn ang="0">
                <a:pos x="26" y="256"/>
              </a:cxn>
              <a:cxn ang="0">
                <a:pos x="0" y="256"/>
              </a:cxn>
            </a:cxnLst>
            <a:rect l="0" t="0" r="r" b="b"/>
            <a:pathLst>
              <a:path w="180" h="265">
                <a:moveTo>
                  <a:pt x="0" y="256"/>
                </a:moveTo>
                <a:lnTo>
                  <a:pt x="0" y="265"/>
                </a:lnTo>
                <a:lnTo>
                  <a:pt x="155" y="265"/>
                </a:lnTo>
                <a:lnTo>
                  <a:pt x="169" y="263"/>
                </a:lnTo>
                <a:lnTo>
                  <a:pt x="175" y="258"/>
                </a:lnTo>
                <a:lnTo>
                  <a:pt x="178" y="255"/>
                </a:lnTo>
                <a:lnTo>
                  <a:pt x="180" y="253"/>
                </a:lnTo>
                <a:lnTo>
                  <a:pt x="180" y="6"/>
                </a:lnTo>
                <a:lnTo>
                  <a:pt x="178" y="5"/>
                </a:lnTo>
                <a:lnTo>
                  <a:pt x="177" y="1"/>
                </a:lnTo>
                <a:lnTo>
                  <a:pt x="175" y="0"/>
                </a:lnTo>
                <a:lnTo>
                  <a:pt x="175" y="0"/>
                </a:lnTo>
                <a:lnTo>
                  <a:pt x="0" y="0"/>
                </a:lnTo>
                <a:lnTo>
                  <a:pt x="0" y="6"/>
                </a:lnTo>
                <a:lnTo>
                  <a:pt x="142" y="6"/>
                </a:lnTo>
                <a:lnTo>
                  <a:pt x="145" y="8"/>
                </a:lnTo>
                <a:lnTo>
                  <a:pt x="154" y="15"/>
                </a:lnTo>
                <a:lnTo>
                  <a:pt x="160" y="23"/>
                </a:lnTo>
                <a:lnTo>
                  <a:pt x="164" y="35"/>
                </a:lnTo>
                <a:lnTo>
                  <a:pt x="164" y="230"/>
                </a:lnTo>
                <a:lnTo>
                  <a:pt x="159" y="245"/>
                </a:lnTo>
                <a:lnTo>
                  <a:pt x="152" y="251"/>
                </a:lnTo>
                <a:lnTo>
                  <a:pt x="144" y="255"/>
                </a:lnTo>
                <a:lnTo>
                  <a:pt x="140" y="255"/>
                </a:lnTo>
                <a:lnTo>
                  <a:pt x="137" y="255"/>
                </a:lnTo>
                <a:lnTo>
                  <a:pt x="129" y="255"/>
                </a:lnTo>
                <a:lnTo>
                  <a:pt x="114" y="255"/>
                </a:lnTo>
                <a:lnTo>
                  <a:pt x="96" y="255"/>
                </a:lnTo>
                <a:lnTo>
                  <a:pt x="74" y="256"/>
                </a:lnTo>
                <a:lnTo>
                  <a:pt x="51" y="256"/>
                </a:lnTo>
                <a:lnTo>
                  <a:pt x="26" y="256"/>
                </a:lnTo>
                <a:lnTo>
                  <a:pt x="0" y="256"/>
                </a:lnTo>
                <a:close/>
              </a:path>
            </a:pathLst>
          </a:custGeom>
          <a:solidFill>
            <a:srgbClr val="99CCCC"/>
          </a:solidFill>
          <a:ln w="9525">
            <a:noFill/>
            <a:round/>
          </a:ln>
        </p:spPr>
        <p:txBody>
          <a:bodyPr/>
          <a:lstStyle/>
          <a:p>
            <a:endParaRPr lang="en-US"/>
          </a:p>
        </p:txBody>
      </p:sp>
      <p:sp>
        <p:nvSpPr>
          <p:cNvPr id="350346" name="Freeform 138"/>
          <p:cNvSpPr/>
          <p:nvPr/>
        </p:nvSpPr>
        <p:spPr bwMode="auto">
          <a:xfrm>
            <a:off x="5634038" y="5460925"/>
            <a:ext cx="139700" cy="211138"/>
          </a:xfrm>
          <a:custGeom>
            <a:avLst/>
            <a:gdLst/>
            <a:ahLst/>
            <a:cxnLst>
              <a:cxn ang="0">
                <a:pos x="176" y="6"/>
              </a:cxn>
              <a:cxn ang="0">
                <a:pos x="176" y="0"/>
              </a:cxn>
              <a:cxn ang="0">
                <a:pos x="45" y="0"/>
              </a:cxn>
              <a:cxn ang="0">
                <a:pos x="22" y="1"/>
              </a:cxn>
              <a:cxn ang="0">
                <a:pos x="9" y="5"/>
              </a:cxn>
              <a:cxn ang="0">
                <a:pos x="4" y="8"/>
              </a:cxn>
              <a:cxn ang="0">
                <a:pos x="2" y="10"/>
              </a:cxn>
              <a:cxn ang="0">
                <a:pos x="2" y="38"/>
              </a:cxn>
              <a:cxn ang="0">
                <a:pos x="2" y="102"/>
              </a:cxn>
              <a:cxn ang="0">
                <a:pos x="0" y="174"/>
              </a:cxn>
              <a:cxn ang="0">
                <a:pos x="0" y="222"/>
              </a:cxn>
              <a:cxn ang="0">
                <a:pos x="0" y="235"/>
              </a:cxn>
              <a:cxn ang="0">
                <a:pos x="2" y="248"/>
              </a:cxn>
              <a:cxn ang="0">
                <a:pos x="5" y="258"/>
              </a:cxn>
              <a:cxn ang="0">
                <a:pos x="9" y="265"/>
              </a:cxn>
              <a:cxn ang="0">
                <a:pos x="176" y="265"/>
              </a:cxn>
              <a:cxn ang="0">
                <a:pos x="176" y="256"/>
              </a:cxn>
              <a:cxn ang="0">
                <a:pos x="154" y="256"/>
              </a:cxn>
              <a:cxn ang="0">
                <a:pos x="133" y="256"/>
              </a:cxn>
              <a:cxn ang="0">
                <a:pos x="111" y="256"/>
              </a:cxn>
              <a:cxn ang="0">
                <a:pos x="93" y="256"/>
              </a:cxn>
              <a:cxn ang="0">
                <a:pos x="78" y="256"/>
              </a:cxn>
              <a:cxn ang="0">
                <a:pos x="65" y="256"/>
              </a:cxn>
              <a:cxn ang="0">
                <a:pos x="55" y="255"/>
              </a:cxn>
              <a:cxn ang="0">
                <a:pos x="50" y="255"/>
              </a:cxn>
              <a:cxn ang="0">
                <a:pos x="48" y="255"/>
              </a:cxn>
              <a:cxn ang="0">
                <a:pos x="45" y="253"/>
              </a:cxn>
              <a:cxn ang="0">
                <a:pos x="43" y="253"/>
              </a:cxn>
              <a:cxn ang="0">
                <a:pos x="42" y="253"/>
              </a:cxn>
              <a:cxn ang="0">
                <a:pos x="35" y="255"/>
              </a:cxn>
              <a:cxn ang="0">
                <a:pos x="25" y="251"/>
              </a:cxn>
              <a:cxn ang="0">
                <a:pos x="15" y="235"/>
              </a:cxn>
              <a:cxn ang="0">
                <a:pos x="12" y="202"/>
              </a:cxn>
              <a:cxn ang="0">
                <a:pos x="12" y="33"/>
              </a:cxn>
              <a:cxn ang="0">
                <a:pos x="14" y="28"/>
              </a:cxn>
              <a:cxn ang="0">
                <a:pos x="17" y="20"/>
              </a:cxn>
              <a:cxn ang="0">
                <a:pos x="28" y="10"/>
              </a:cxn>
              <a:cxn ang="0">
                <a:pos x="47" y="6"/>
              </a:cxn>
              <a:cxn ang="0">
                <a:pos x="176" y="6"/>
              </a:cxn>
            </a:cxnLst>
            <a:rect l="0" t="0" r="r" b="b"/>
            <a:pathLst>
              <a:path w="176" h="265">
                <a:moveTo>
                  <a:pt x="176" y="6"/>
                </a:moveTo>
                <a:lnTo>
                  <a:pt x="176" y="0"/>
                </a:lnTo>
                <a:lnTo>
                  <a:pt x="45" y="0"/>
                </a:lnTo>
                <a:lnTo>
                  <a:pt x="22" y="1"/>
                </a:lnTo>
                <a:lnTo>
                  <a:pt x="9" y="5"/>
                </a:lnTo>
                <a:lnTo>
                  <a:pt x="4" y="8"/>
                </a:lnTo>
                <a:lnTo>
                  <a:pt x="2" y="10"/>
                </a:lnTo>
                <a:lnTo>
                  <a:pt x="2" y="38"/>
                </a:lnTo>
                <a:lnTo>
                  <a:pt x="2" y="102"/>
                </a:lnTo>
                <a:lnTo>
                  <a:pt x="0" y="174"/>
                </a:lnTo>
                <a:lnTo>
                  <a:pt x="0" y="222"/>
                </a:lnTo>
                <a:lnTo>
                  <a:pt x="0" y="235"/>
                </a:lnTo>
                <a:lnTo>
                  <a:pt x="2" y="248"/>
                </a:lnTo>
                <a:lnTo>
                  <a:pt x="5" y="258"/>
                </a:lnTo>
                <a:lnTo>
                  <a:pt x="9" y="265"/>
                </a:lnTo>
                <a:lnTo>
                  <a:pt x="176" y="265"/>
                </a:lnTo>
                <a:lnTo>
                  <a:pt x="176" y="256"/>
                </a:lnTo>
                <a:lnTo>
                  <a:pt x="154" y="256"/>
                </a:lnTo>
                <a:lnTo>
                  <a:pt x="133" y="256"/>
                </a:lnTo>
                <a:lnTo>
                  <a:pt x="111" y="256"/>
                </a:lnTo>
                <a:lnTo>
                  <a:pt x="93" y="256"/>
                </a:lnTo>
                <a:lnTo>
                  <a:pt x="78" y="256"/>
                </a:lnTo>
                <a:lnTo>
                  <a:pt x="65" y="256"/>
                </a:lnTo>
                <a:lnTo>
                  <a:pt x="55" y="255"/>
                </a:lnTo>
                <a:lnTo>
                  <a:pt x="50" y="255"/>
                </a:lnTo>
                <a:lnTo>
                  <a:pt x="48" y="255"/>
                </a:lnTo>
                <a:lnTo>
                  <a:pt x="45" y="253"/>
                </a:lnTo>
                <a:lnTo>
                  <a:pt x="43" y="253"/>
                </a:lnTo>
                <a:lnTo>
                  <a:pt x="42" y="253"/>
                </a:lnTo>
                <a:lnTo>
                  <a:pt x="35" y="255"/>
                </a:lnTo>
                <a:lnTo>
                  <a:pt x="25" y="251"/>
                </a:lnTo>
                <a:lnTo>
                  <a:pt x="15" y="235"/>
                </a:lnTo>
                <a:lnTo>
                  <a:pt x="12" y="202"/>
                </a:lnTo>
                <a:lnTo>
                  <a:pt x="12" y="33"/>
                </a:lnTo>
                <a:lnTo>
                  <a:pt x="14" y="28"/>
                </a:lnTo>
                <a:lnTo>
                  <a:pt x="17" y="20"/>
                </a:lnTo>
                <a:lnTo>
                  <a:pt x="28" y="10"/>
                </a:lnTo>
                <a:lnTo>
                  <a:pt x="47" y="6"/>
                </a:lnTo>
                <a:lnTo>
                  <a:pt x="176" y="6"/>
                </a:lnTo>
                <a:close/>
              </a:path>
            </a:pathLst>
          </a:custGeom>
          <a:solidFill>
            <a:srgbClr val="99CCCC"/>
          </a:solidFill>
          <a:ln w="9525">
            <a:noFill/>
            <a:round/>
          </a:ln>
        </p:spPr>
        <p:txBody>
          <a:bodyPr/>
          <a:lstStyle/>
          <a:p>
            <a:endParaRPr lang="en-US"/>
          </a:p>
        </p:txBody>
      </p:sp>
      <p:sp>
        <p:nvSpPr>
          <p:cNvPr id="350347" name="Freeform 139"/>
          <p:cNvSpPr/>
          <p:nvPr/>
        </p:nvSpPr>
        <p:spPr bwMode="auto">
          <a:xfrm>
            <a:off x="5643563" y="5467275"/>
            <a:ext cx="260350" cy="196850"/>
          </a:xfrm>
          <a:custGeom>
            <a:avLst/>
            <a:gdLst/>
            <a:ahLst/>
            <a:cxnLst>
              <a:cxn ang="0">
                <a:pos x="18" y="234"/>
              </a:cxn>
              <a:cxn ang="0">
                <a:pos x="299" y="9"/>
              </a:cxn>
              <a:cxn ang="0">
                <a:pos x="309" y="12"/>
              </a:cxn>
              <a:cxn ang="0">
                <a:pos x="319" y="19"/>
              </a:cxn>
              <a:cxn ang="0">
                <a:pos x="324" y="25"/>
              </a:cxn>
              <a:cxn ang="0">
                <a:pos x="328" y="29"/>
              </a:cxn>
              <a:cxn ang="0">
                <a:pos x="324" y="17"/>
              </a:cxn>
              <a:cxn ang="0">
                <a:pos x="318" y="9"/>
              </a:cxn>
              <a:cxn ang="0">
                <a:pos x="309" y="2"/>
              </a:cxn>
              <a:cxn ang="0">
                <a:pos x="306" y="0"/>
              </a:cxn>
              <a:cxn ang="0">
                <a:pos x="35" y="0"/>
              </a:cxn>
              <a:cxn ang="0">
                <a:pos x="16" y="4"/>
              </a:cxn>
              <a:cxn ang="0">
                <a:pos x="5" y="14"/>
              </a:cxn>
              <a:cxn ang="0">
                <a:pos x="2" y="22"/>
              </a:cxn>
              <a:cxn ang="0">
                <a:pos x="0" y="27"/>
              </a:cxn>
              <a:cxn ang="0">
                <a:pos x="0" y="196"/>
              </a:cxn>
              <a:cxn ang="0">
                <a:pos x="3" y="229"/>
              </a:cxn>
              <a:cxn ang="0">
                <a:pos x="13" y="245"/>
              </a:cxn>
              <a:cxn ang="0">
                <a:pos x="23" y="249"/>
              </a:cxn>
              <a:cxn ang="0">
                <a:pos x="30" y="247"/>
              </a:cxn>
              <a:cxn ang="0">
                <a:pos x="23" y="244"/>
              </a:cxn>
              <a:cxn ang="0">
                <a:pos x="20" y="239"/>
              </a:cxn>
              <a:cxn ang="0">
                <a:pos x="18" y="235"/>
              </a:cxn>
              <a:cxn ang="0">
                <a:pos x="18" y="234"/>
              </a:cxn>
            </a:cxnLst>
            <a:rect l="0" t="0" r="r" b="b"/>
            <a:pathLst>
              <a:path w="328" h="249">
                <a:moveTo>
                  <a:pt x="18" y="234"/>
                </a:moveTo>
                <a:lnTo>
                  <a:pt x="299" y="9"/>
                </a:lnTo>
                <a:lnTo>
                  <a:pt x="309" y="12"/>
                </a:lnTo>
                <a:lnTo>
                  <a:pt x="319" y="19"/>
                </a:lnTo>
                <a:lnTo>
                  <a:pt x="324" y="25"/>
                </a:lnTo>
                <a:lnTo>
                  <a:pt x="328" y="29"/>
                </a:lnTo>
                <a:lnTo>
                  <a:pt x="324" y="17"/>
                </a:lnTo>
                <a:lnTo>
                  <a:pt x="318" y="9"/>
                </a:lnTo>
                <a:lnTo>
                  <a:pt x="309" y="2"/>
                </a:lnTo>
                <a:lnTo>
                  <a:pt x="306" y="0"/>
                </a:lnTo>
                <a:lnTo>
                  <a:pt x="35" y="0"/>
                </a:lnTo>
                <a:lnTo>
                  <a:pt x="16" y="4"/>
                </a:lnTo>
                <a:lnTo>
                  <a:pt x="5" y="14"/>
                </a:lnTo>
                <a:lnTo>
                  <a:pt x="2" y="22"/>
                </a:lnTo>
                <a:lnTo>
                  <a:pt x="0" y="27"/>
                </a:lnTo>
                <a:lnTo>
                  <a:pt x="0" y="196"/>
                </a:lnTo>
                <a:lnTo>
                  <a:pt x="3" y="229"/>
                </a:lnTo>
                <a:lnTo>
                  <a:pt x="13" y="245"/>
                </a:lnTo>
                <a:lnTo>
                  <a:pt x="23" y="249"/>
                </a:lnTo>
                <a:lnTo>
                  <a:pt x="30" y="247"/>
                </a:lnTo>
                <a:lnTo>
                  <a:pt x="23" y="244"/>
                </a:lnTo>
                <a:lnTo>
                  <a:pt x="20" y="239"/>
                </a:lnTo>
                <a:lnTo>
                  <a:pt x="18" y="235"/>
                </a:lnTo>
                <a:lnTo>
                  <a:pt x="18" y="234"/>
                </a:lnTo>
                <a:close/>
              </a:path>
            </a:pathLst>
          </a:custGeom>
          <a:solidFill>
            <a:srgbClr val="669999"/>
          </a:solidFill>
          <a:ln w="9525">
            <a:noFill/>
            <a:round/>
          </a:ln>
        </p:spPr>
        <p:txBody>
          <a:bodyPr/>
          <a:lstStyle/>
          <a:p>
            <a:endParaRPr lang="en-US"/>
          </a:p>
        </p:txBody>
      </p:sp>
      <p:sp>
        <p:nvSpPr>
          <p:cNvPr id="350348" name="Freeform 140"/>
          <p:cNvSpPr/>
          <p:nvPr/>
        </p:nvSpPr>
        <p:spPr bwMode="auto">
          <a:xfrm>
            <a:off x="5640388" y="5467275"/>
            <a:ext cx="280987" cy="206375"/>
          </a:xfrm>
          <a:custGeom>
            <a:avLst/>
            <a:gdLst/>
            <a:ahLst/>
            <a:cxnLst>
              <a:cxn ang="0">
                <a:pos x="347" y="247"/>
              </a:cxn>
              <a:cxn ang="0">
                <a:pos x="345" y="249"/>
              </a:cxn>
              <a:cxn ang="0">
                <a:pos x="342" y="252"/>
              </a:cxn>
              <a:cxn ang="0">
                <a:pos x="336" y="257"/>
              </a:cxn>
              <a:cxn ang="0">
                <a:pos x="322" y="259"/>
              </a:cxn>
              <a:cxn ang="0">
                <a:pos x="0" y="259"/>
              </a:cxn>
              <a:cxn ang="0">
                <a:pos x="0" y="260"/>
              </a:cxn>
              <a:cxn ang="0">
                <a:pos x="1" y="260"/>
              </a:cxn>
              <a:cxn ang="0">
                <a:pos x="1" y="260"/>
              </a:cxn>
              <a:cxn ang="0">
                <a:pos x="1" y="262"/>
              </a:cxn>
              <a:cxn ang="0">
                <a:pos x="3" y="262"/>
              </a:cxn>
              <a:cxn ang="0">
                <a:pos x="3" y="262"/>
              </a:cxn>
              <a:cxn ang="0">
                <a:pos x="3" y="262"/>
              </a:cxn>
              <a:cxn ang="0">
                <a:pos x="3" y="262"/>
              </a:cxn>
              <a:cxn ang="0">
                <a:pos x="336" y="262"/>
              </a:cxn>
              <a:cxn ang="0">
                <a:pos x="342" y="260"/>
              </a:cxn>
              <a:cxn ang="0">
                <a:pos x="347" y="257"/>
              </a:cxn>
              <a:cxn ang="0">
                <a:pos x="352" y="252"/>
              </a:cxn>
              <a:cxn ang="0">
                <a:pos x="354" y="244"/>
              </a:cxn>
              <a:cxn ang="0">
                <a:pos x="354" y="9"/>
              </a:cxn>
              <a:cxn ang="0">
                <a:pos x="352" y="7"/>
              </a:cxn>
              <a:cxn ang="0">
                <a:pos x="350" y="4"/>
              </a:cxn>
              <a:cxn ang="0">
                <a:pos x="349" y="2"/>
              </a:cxn>
              <a:cxn ang="0">
                <a:pos x="347" y="0"/>
              </a:cxn>
              <a:cxn ang="0">
                <a:pos x="347" y="247"/>
              </a:cxn>
            </a:cxnLst>
            <a:rect l="0" t="0" r="r" b="b"/>
            <a:pathLst>
              <a:path w="354" h="262">
                <a:moveTo>
                  <a:pt x="347" y="247"/>
                </a:moveTo>
                <a:lnTo>
                  <a:pt x="345" y="249"/>
                </a:lnTo>
                <a:lnTo>
                  <a:pt x="342" y="252"/>
                </a:lnTo>
                <a:lnTo>
                  <a:pt x="336" y="257"/>
                </a:lnTo>
                <a:lnTo>
                  <a:pt x="322" y="259"/>
                </a:lnTo>
                <a:lnTo>
                  <a:pt x="0" y="259"/>
                </a:lnTo>
                <a:lnTo>
                  <a:pt x="0" y="260"/>
                </a:lnTo>
                <a:lnTo>
                  <a:pt x="1" y="260"/>
                </a:lnTo>
                <a:lnTo>
                  <a:pt x="1" y="260"/>
                </a:lnTo>
                <a:lnTo>
                  <a:pt x="1" y="262"/>
                </a:lnTo>
                <a:lnTo>
                  <a:pt x="3" y="262"/>
                </a:lnTo>
                <a:lnTo>
                  <a:pt x="3" y="262"/>
                </a:lnTo>
                <a:lnTo>
                  <a:pt x="3" y="262"/>
                </a:lnTo>
                <a:lnTo>
                  <a:pt x="3" y="262"/>
                </a:lnTo>
                <a:lnTo>
                  <a:pt x="336" y="262"/>
                </a:lnTo>
                <a:lnTo>
                  <a:pt x="342" y="260"/>
                </a:lnTo>
                <a:lnTo>
                  <a:pt x="347" y="257"/>
                </a:lnTo>
                <a:lnTo>
                  <a:pt x="352" y="252"/>
                </a:lnTo>
                <a:lnTo>
                  <a:pt x="354" y="244"/>
                </a:lnTo>
                <a:lnTo>
                  <a:pt x="354" y="9"/>
                </a:lnTo>
                <a:lnTo>
                  <a:pt x="352" y="7"/>
                </a:lnTo>
                <a:lnTo>
                  <a:pt x="350" y="4"/>
                </a:lnTo>
                <a:lnTo>
                  <a:pt x="349" y="2"/>
                </a:lnTo>
                <a:lnTo>
                  <a:pt x="347" y="0"/>
                </a:lnTo>
                <a:lnTo>
                  <a:pt x="347" y="247"/>
                </a:lnTo>
                <a:close/>
              </a:path>
            </a:pathLst>
          </a:custGeom>
          <a:solidFill>
            <a:srgbClr val="669999"/>
          </a:solidFill>
          <a:ln w="9525">
            <a:noFill/>
            <a:round/>
          </a:ln>
        </p:spPr>
        <p:txBody>
          <a:bodyPr/>
          <a:lstStyle/>
          <a:p>
            <a:endParaRPr lang="en-US"/>
          </a:p>
        </p:txBody>
      </p:sp>
      <p:sp>
        <p:nvSpPr>
          <p:cNvPr id="350349" name="Freeform 141"/>
          <p:cNvSpPr/>
          <p:nvPr/>
        </p:nvSpPr>
        <p:spPr bwMode="auto">
          <a:xfrm>
            <a:off x="5630863" y="5457750"/>
            <a:ext cx="290512" cy="215900"/>
          </a:xfrm>
          <a:custGeom>
            <a:avLst/>
            <a:gdLst/>
            <a:ahLst/>
            <a:cxnLst>
              <a:cxn ang="0">
                <a:pos x="350" y="0"/>
              </a:cxn>
              <a:cxn ang="0">
                <a:pos x="17" y="0"/>
              </a:cxn>
              <a:cxn ang="0">
                <a:pos x="10" y="1"/>
              </a:cxn>
              <a:cxn ang="0">
                <a:pos x="5" y="5"/>
              </a:cxn>
              <a:cxn ang="0">
                <a:pos x="2" y="10"/>
              </a:cxn>
              <a:cxn ang="0">
                <a:pos x="0" y="16"/>
              </a:cxn>
              <a:cxn ang="0">
                <a:pos x="0" y="255"/>
              </a:cxn>
              <a:cxn ang="0">
                <a:pos x="2" y="261"/>
              </a:cxn>
              <a:cxn ang="0">
                <a:pos x="5" y="266"/>
              </a:cxn>
              <a:cxn ang="0">
                <a:pos x="9" y="271"/>
              </a:cxn>
              <a:cxn ang="0">
                <a:pos x="15" y="273"/>
              </a:cxn>
              <a:cxn ang="0">
                <a:pos x="15" y="271"/>
              </a:cxn>
              <a:cxn ang="0">
                <a:pos x="15" y="271"/>
              </a:cxn>
              <a:cxn ang="0">
                <a:pos x="14" y="271"/>
              </a:cxn>
              <a:cxn ang="0">
                <a:pos x="14" y="270"/>
              </a:cxn>
              <a:cxn ang="0">
                <a:pos x="10" y="263"/>
              </a:cxn>
              <a:cxn ang="0">
                <a:pos x="7" y="253"/>
              </a:cxn>
              <a:cxn ang="0">
                <a:pos x="5" y="240"/>
              </a:cxn>
              <a:cxn ang="0">
                <a:pos x="5" y="227"/>
              </a:cxn>
              <a:cxn ang="0">
                <a:pos x="5" y="179"/>
              </a:cxn>
              <a:cxn ang="0">
                <a:pos x="7" y="107"/>
              </a:cxn>
              <a:cxn ang="0">
                <a:pos x="7" y="43"/>
              </a:cxn>
              <a:cxn ang="0">
                <a:pos x="7" y="15"/>
              </a:cxn>
              <a:cxn ang="0">
                <a:pos x="9" y="13"/>
              </a:cxn>
              <a:cxn ang="0">
                <a:pos x="14" y="10"/>
              </a:cxn>
              <a:cxn ang="0">
                <a:pos x="27" y="6"/>
              </a:cxn>
              <a:cxn ang="0">
                <a:pos x="50" y="5"/>
              </a:cxn>
              <a:cxn ang="0">
                <a:pos x="356" y="5"/>
              </a:cxn>
              <a:cxn ang="0">
                <a:pos x="356" y="5"/>
              </a:cxn>
              <a:cxn ang="0">
                <a:pos x="358" y="6"/>
              </a:cxn>
              <a:cxn ang="0">
                <a:pos x="359" y="10"/>
              </a:cxn>
              <a:cxn ang="0">
                <a:pos x="361" y="11"/>
              </a:cxn>
              <a:cxn ang="0">
                <a:pos x="363" y="13"/>
              </a:cxn>
              <a:cxn ang="0">
                <a:pos x="364" y="15"/>
              </a:cxn>
              <a:cxn ang="0">
                <a:pos x="366" y="18"/>
              </a:cxn>
              <a:cxn ang="0">
                <a:pos x="368" y="20"/>
              </a:cxn>
              <a:cxn ang="0">
                <a:pos x="368" y="16"/>
              </a:cxn>
              <a:cxn ang="0">
                <a:pos x="366" y="10"/>
              </a:cxn>
              <a:cxn ang="0">
                <a:pos x="361" y="5"/>
              </a:cxn>
              <a:cxn ang="0">
                <a:pos x="356" y="1"/>
              </a:cxn>
              <a:cxn ang="0">
                <a:pos x="350" y="0"/>
              </a:cxn>
            </a:cxnLst>
            <a:rect l="0" t="0" r="r" b="b"/>
            <a:pathLst>
              <a:path w="368" h="273">
                <a:moveTo>
                  <a:pt x="350" y="0"/>
                </a:moveTo>
                <a:lnTo>
                  <a:pt x="17" y="0"/>
                </a:lnTo>
                <a:lnTo>
                  <a:pt x="10" y="1"/>
                </a:lnTo>
                <a:lnTo>
                  <a:pt x="5" y="5"/>
                </a:lnTo>
                <a:lnTo>
                  <a:pt x="2" y="10"/>
                </a:lnTo>
                <a:lnTo>
                  <a:pt x="0" y="16"/>
                </a:lnTo>
                <a:lnTo>
                  <a:pt x="0" y="255"/>
                </a:lnTo>
                <a:lnTo>
                  <a:pt x="2" y="261"/>
                </a:lnTo>
                <a:lnTo>
                  <a:pt x="5" y="266"/>
                </a:lnTo>
                <a:lnTo>
                  <a:pt x="9" y="271"/>
                </a:lnTo>
                <a:lnTo>
                  <a:pt x="15" y="273"/>
                </a:lnTo>
                <a:lnTo>
                  <a:pt x="15" y="271"/>
                </a:lnTo>
                <a:lnTo>
                  <a:pt x="15" y="271"/>
                </a:lnTo>
                <a:lnTo>
                  <a:pt x="14" y="271"/>
                </a:lnTo>
                <a:lnTo>
                  <a:pt x="14" y="270"/>
                </a:lnTo>
                <a:lnTo>
                  <a:pt x="10" y="263"/>
                </a:lnTo>
                <a:lnTo>
                  <a:pt x="7" y="253"/>
                </a:lnTo>
                <a:lnTo>
                  <a:pt x="5" y="240"/>
                </a:lnTo>
                <a:lnTo>
                  <a:pt x="5" y="227"/>
                </a:lnTo>
                <a:lnTo>
                  <a:pt x="5" y="179"/>
                </a:lnTo>
                <a:lnTo>
                  <a:pt x="7" y="107"/>
                </a:lnTo>
                <a:lnTo>
                  <a:pt x="7" y="43"/>
                </a:lnTo>
                <a:lnTo>
                  <a:pt x="7" y="15"/>
                </a:lnTo>
                <a:lnTo>
                  <a:pt x="9" y="13"/>
                </a:lnTo>
                <a:lnTo>
                  <a:pt x="14" y="10"/>
                </a:lnTo>
                <a:lnTo>
                  <a:pt x="27" y="6"/>
                </a:lnTo>
                <a:lnTo>
                  <a:pt x="50" y="5"/>
                </a:lnTo>
                <a:lnTo>
                  <a:pt x="356" y="5"/>
                </a:lnTo>
                <a:lnTo>
                  <a:pt x="356" y="5"/>
                </a:lnTo>
                <a:lnTo>
                  <a:pt x="358" y="6"/>
                </a:lnTo>
                <a:lnTo>
                  <a:pt x="359" y="10"/>
                </a:lnTo>
                <a:lnTo>
                  <a:pt x="361" y="11"/>
                </a:lnTo>
                <a:lnTo>
                  <a:pt x="363" y="13"/>
                </a:lnTo>
                <a:lnTo>
                  <a:pt x="364" y="15"/>
                </a:lnTo>
                <a:lnTo>
                  <a:pt x="366" y="18"/>
                </a:lnTo>
                <a:lnTo>
                  <a:pt x="368" y="20"/>
                </a:lnTo>
                <a:lnTo>
                  <a:pt x="368" y="16"/>
                </a:lnTo>
                <a:lnTo>
                  <a:pt x="366" y="10"/>
                </a:lnTo>
                <a:lnTo>
                  <a:pt x="361" y="5"/>
                </a:lnTo>
                <a:lnTo>
                  <a:pt x="356" y="1"/>
                </a:lnTo>
                <a:lnTo>
                  <a:pt x="350" y="0"/>
                </a:lnTo>
                <a:close/>
              </a:path>
            </a:pathLst>
          </a:custGeom>
          <a:solidFill>
            <a:srgbClr val="669999"/>
          </a:solidFill>
          <a:ln w="9525">
            <a:noFill/>
            <a:round/>
          </a:ln>
        </p:spPr>
        <p:txBody>
          <a:bodyPr/>
          <a:lstStyle/>
          <a:p>
            <a:endParaRPr lang="en-US"/>
          </a:p>
        </p:txBody>
      </p:sp>
      <p:sp>
        <p:nvSpPr>
          <p:cNvPr id="350350" name="Freeform 142"/>
          <p:cNvSpPr/>
          <p:nvPr/>
        </p:nvSpPr>
        <p:spPr bwMode="auto">
          <a:xfrm>
            <a:off x="5657850" y="5473625"/>
            <a:ext cx="246063" cy="190500"/>
          </a:xfrm>
          <a:custGeom>
            <a:avLst/>
            <a:gdLst/>
            <a:ahLst/>
            <a:cxnLst>
              <a:cxn ang="0">
                <a:pos x="310" y="20"/>
              </a:cxn>
              <a:cxn ang="0">
                <a:pos x="306" y="16"/>
              </a:cxn>
              <a:cxn ang="0">
                <a:pos x="301" y="10"/>
              </a:cxn>
              <a:cxn ang="0">
                <a:pos x="291" y="3"/>
              </a:cxn>
              <a:cxn ang="0">
                <a:pos x="281" y="0"/>
              </a:cxn>
              <a:cxn ang="0">
                <a:pos x="0" y="225"/>
              </a:cxn>
              <a:cxn ang="0">
                <a:pos x="0" y="226"/>
              </a:cxn>
              <a:cxn ang="0">
                <a:pos x="2" y="230"/>
              </a:cxn>
              <a:cxn ang="0">
                <a:pos x="5" y="235"/>
              </a:cxn>
              <a:cxn ang="0">
                <a:pos x="12" y="238"/>
              </a:cxn>
              <a:cxn ang="0">
                <a:pos x="13" y="238"/>
              </a:cxn>
              <a:cxn ang="0">
                <a:pos x="15" y="238"/>
              </a:cxn>
              <a:cxn ang="0">
                <a:pos x="18" y="240"/>
              </a:cxn>
              <a:cxn ang="0">
                <a:pos x="20" y="240"/>
              </a:cxn>
              <a:cxn ang="0">
                <a:pos x="27" y="240"/>
              </a:cxn>
              <a:cxn ang="0">
                <a:pos x="37" y="240"/>
              </a:cxn>
              <a:cxn ang="0">
                <a:pos x="51" y="240"/>
              </a:cxn>
              <a:cxn ang="0">
                <a:pos x="70" y="240"/>
              </a:cxn>
              <a:cxn ang="0">
                <a:pos x="91" y="240"/>
              </a:cxn>
              <a:cxn ang="0">
                <a:pos x="113" y="240"/>
              </a:cxn>
              <a:cxn ang="0">
                <a:pos x="136" y="240"/>
              </a:cxn>
              <a:cxn ang="0">
                <a:pos x="161" y="240"/>
              </a:cxn>
              <a:cxn ang="0">
                <a:pos x="184" y="240"/>
              </a:cxn>
              <a:cxn ang="0">
                <a:pos x="207" y="240"/>
              </a:cxn>
              <a:cxn ang="0">
                <a:pos x="228" y="240"/>
              </a:cxn>
              <a:cxn ang="0">
                <a:pos x="248" y="240"/>
              </a:cxn>
              <a:cxn ang="0">
                <a:pos x="263" y="240"/>
              </a:cxn>
              <a:cxn ang="0">
                <a:pos x="276" y="240"/>
              </a:cxn>
              <a:cxn ang="0">
                <a:pos x="283" y="240"/>
              </a:cxn>
              <a:cxn ang="0">
                <a:pos x="286" y="240"/>
              </a:cxn>
              <a:cxn ang="0">
                <a:pos x="290" y="240"/>
              </a:cxn>
              <a:cxn ang="0">
                <a:pos x="298" y="236"/>
              </a:cxn>
              <a:cxn ang="0">
                <a:pos x="305" y="230"/>
              </a:cxn>
              <a:cxn ang="0">
                <a:pos x="310" y="215"/>
              </a:cxn>
              <a:cxn ang="0">
                <a:pos x="310" y="20"/>
              </a:cxn>
            </a:cxnLst>
            <a:rect l="0" t="0" r="r" b="b"/>
            <a:pathLst>
              <a:path w="310" h="240">
                <a:moveTo>
                  <a:pt x="310" y="20"/>
                </a:moveTo>
                <a:lnTo>
                  <a:pt x="306" y="16"/>
                </a:lnTo>
                <a:lnTo>
                  <a:pt x="301" y="10"/>
                </a:lnTo>
                <a:lnTo>
                  <a:pt x="291" y="3"/>
                </a:lnTo>
                <a:lnTo>
                  <a:pt x="281" y="0"/>
                </a:lnTo>
                <a:lnTo>
                  <a:pt x="0" y="225"/>
                </a:lnTo>
                <a:lnTo>
                  <a:pt x="0" y="226"/>
                </a:lnTo>
                <a:lnTo>
                  <a:pt x="2" y="230"/>
                </a:lnTo>
                <a:lnTo>
                  <a:pt x="5" y="235"/>
                </a:lnTo>
                <a:lnTo>
                  <a:pt x="12" y="238"/>
                </a:lnTo>
                <a:lnTo>
                  <a:pt x="13" y="238"/>
                </a:lnTo>
                <a:lnTo>
                  <a:pt x="15" y="238"/>
                </a:lnTo>
                <a:lnTo>
                  <a:pt x="18" y="240"/>
                </a:lnTo>
                <a:lnTo>
                  <a:pt x="20" y="240"/>
                </a:lnTo>
                <a:lnTo>
                  <a:pt x="27" y="240"/>
                </a:lnTo>
                <a:lnTo>
                  <a:pt x="37" y="240"/>
                </a:lnTo>
                <a:lnTo>
                  <a:pt x="51" y="240"/>
                </a:lnTo>
                <a:lnTo>
                  <a:pt x="70" y="240"/>
                </a:lnTo>
                <a:lnTo>
                  <a:pt x="91" y="240"/>
                </a:lnTo>
                <a:lnTo>
                  <a:pt x="113" y="240"/>
                </a:lnTo>
                <a:lnTo>
                  <a:pt x="136" y="240"/>
                </a:lnTo>
                <a:lnTo>
                  <a:pt x="161" y="240"/>
                </a:lnTo>
                <a:lnTo>
                  <a:pt x="184" y="240"/>
                </a:lnTo>
                <a:lnTo>
                  <a:pt x="207" y="240"/>
                </a:lnTo>
                <a:lnTo>
                  <a:pt x="228" y="240"/>
                </a:lnTo>
                <a:lnTo>
                  <a:pt x="248" y="240"/>
                </a:lnTo>
                <a:lnTo>
                  <a:pt x="263" y="240"/>
                </a:lnTo>
                <a:lnTo>
                  <a:pt x="276" y="240"/>
                </a:lnTo>
                <a:lnTo>
                  <a:pt x="283" y="240"/>
                </a:lnTo>
                <a:lnTo>
                  <a:pt x="286" y="240"/>
                </a:lnTo>
                <a:lnTo>
                  <a:pt x="290" y="240"/>
                </a:lnTo>
                <a:lnTo>
                  <a:pt x="298" y="236"/>
                </a:lnTo>
                <a:lnTo>
                  <a:pt x="305" y="230"/>
                </a:lnTo>
                <a:lnTo>
                  <a:pt x="310" y="215"/>
                </a:lnTo>
                <a:lnTo>
                  <a:pt x="310" y="20"/>
                </a:lnTo>
                <a:close/>
              </a:path>
            </a:pathLst>
          </a:custGeom>
          <a:solidFill>
            <a:srgbClr val="99FFFF"/>
          </a:solidFill>
          <a:ln w="9525">
            <a:noFill/>
            <a:round/>
          </a:ln>
        </p:spPr>
        <p:txBody>
          <a:bodyPr/>
          <a:lstStyle/>
          <a:p>
            <a:endParaRPr lang="en-US"/>
          </a:p>
        </p:txBody>
      </p:sp>
      <p:sp>
        <p:nvSpPr>
          <p:cNvPr id="350351" name="Freeform 143"/>
          <p:cNvSpPr/>
          <p:nvPr/>
        </p:nvSpPr>
        <p:spPr bwMode="auto">
          <a:xfrm>
            <a:off x="5651500" y="5472038"/>
            <a:ext cx="244475" cy="187325"/>
          </a:xfrm>
          <a:custGeom>
            <a:avLst/>
            <a:gdLst/>
            <a:ahLst/>
            <a:cxnLst>
              <a:cxn ang="0">
                <a:pos x="25" y="237"/>
              </a:cxn>
              <a:cxn ang="0">
                <a:pos x="15" y="235"/>
              </a:cxn>
              <a:cxn ang="0">
                <a:pos x="6" y="228"/>
              </a:cxn>
              <a:cxn ang="0">
                <a:pos x="1" y="220"/>
              </a:cxn>
              <a:cxn ang="0">
                <a:pos x="0" y="210"/>
              </a:cxn>
              <a:cxn ang="0">
                <a:pos x="0" y="25"/>
              </a:cxn>
              <a:cxn ang="0">
                <a:pos x="1" y="15"/>
              </a:cxn>
              <a:cxn ang="0">
                <a:pos x="6" y="7"/>
              </a:cxn>
              <a:cxn ang="0">
                <a:pos x="15" y="2"/>
              </a:cxn>
              <a:cxn ang="0">
                <a:pos x="25" y="0"/>
              </a:cxn>
              <a:cxn ang="0">
                <a:pos x="283" y="0"/>
              </a:cxn>
              <a:cxn ang="0">
                <a:pos x="293" y="2"/>
              </a:cxn>
              <a:cxn ang="0">
                <a:pos x="301" y="7"/>
              </a:cxn>
              <a:cxn ang="0">
                <a:pos x="306" y="15"/>
              </a:cxn>
              <a:cxn ang="0">
                <a:pos x="308" y="25"/>
              </a:cxn>
              <a:cxn ang="0">
                <a:pos x="308" y="210"/>
              </a:cxn>
              <a:cxn ang="0">
                <a:pos x="306" y="220"/>
              </a:cxn>
              <a:cxn ang="0">
                <a:pos x="301" y="228"/>
              </a:cxn>
              <a:cxn ang="0">
                <a:pos x="293" y="235"/>
              </a:cxn>
              <a:cxn ang="0">
                <a:pos x="283" y="237"/>
              </a:cxn>
              <a:cxn ang="0">
                <a:pos x="25" y="237"/>
              </a:cxn>
            </a:cxnLst>
            <a:rect l="0" t="0" r="r" b="b"/>
            <a:pathLst>
              <a:path w="308" h="237">
                <a:moveTo>
                  <a:pt x="25" y="237"/>
                </a:moveTo>
                <a:lnTo>
                  <a:pt x="15" y="235"/>
                </a:lnTo>
                <a:lnTo>
                  <a:pt x="6" y="228"/>
                </a:lnTo>
                <a:lnTo>
                  <a:pt x="1" y="220"/>
                </a:lnTo>
                <a:lnTo>
                  <a:pt x="0" y="210"/>
                </a:lnTo>
                <a:lnTo>
                  <a:pt x="0" y="25"/>
                </a:lnTo>
                <a:lnTo>
                  <a:pt x="1" y="15"/>
                </a:lnTo>
                <a:lnTo>
                  <a:pt x="6" y="7"/>
                </a:lnTo>
                <a:lnTo>
                  <a:pt x="15" y="2"/>
                </a:lnTo>
                <a:lnTo>
                  <a:pt x="25" y="0"/>
                </a:lnTo>
                <a:lnTo>
                  <a:pt x="283" y="0"/>
                </a:lnTo>
                <a:lnTo>
                  <a:pt x="293" y="2"/>
                </a:lnTo>
                <a:lnTo>
                  <a:pt x="301" y="7"/>
                </a:lnTo>
                <a:lnTo>
                  <a:pt x="306" y="15"/>
                </a:lnTo>
                <a:lnTo>
                  <a:pt x="308" y="25"/>
                </a:lnTo>
                <a:lnTo>
                  <a:pt x="308" y="210"/>
                </a:lnTo>
                <a:lnTo>
                  <a:pt x="306" y="220"/>
                </a:lnTo>
                <a:lnTo>
                  <a:pt x="301" y="228"/>
                </a:lnTo>
                <a:lnTo>
                  <a:pt x="293" y="235"/>
                </a:lnTo>
                <a:lnTo>
                  <a:pt x="283" y="237"/>
                </a:lnTo>
                <a:lnTo>
                  <a:pt x="25" y="237"/>
                </a:lnTo>
                <a:close/>
              </a:path>
            </a:pathLst>
          </a:custGeom>
          <a:solidFill>
            <a:srgbClr val="000000"/>
          </a:solidFill>
          <a:ln w="9525">
            <a:noFill/>
            <a:round/>
          </a:ln>
        </p:spPr>
        <p:txBody>
          <a:bodyPr/>
          <a:lstStyle/>
          <a:p>
            <a:endParaRPr lang="en-US"/>
          </a:p>
        </p:txBody>
      </p:sp>
      <p:sp>
        <p:nvSpPr>
          <p:cNvPr id="350352" name="Freeform 144"/>
          <p:cNvSpPr/>
          <p:nvPr/>
        </p:nvSpPr>
        <p:spPr bwMode="auto">
          <a:xfrm>
            <a:off x="5661025" y="5481563"/>
            <a:ext cx="225425" cy="169862"/>
          </a:xfrm>
          <a:custGeom>
            <a:avLst/>
            <a:gdLst/>
            <a:ahLst/>
            <a:cxnLst>
              <a:cxn ang="0">
                <a:pos x="272" y="213"/>
              </a:cxn>
              <a:cxn ang="0">
                <a:pos x="277" y="211"/>
              </a:cxn>
              <a:cxn ang="0">
                <a:pos x="282" y="208"/>
              </a:cxn>
              <a:cxn ang="0">
                <a:pos x="283" y="205"/>
              </a:cxn>
              <a:cxn ang="0">
                <a:pos x="285" y="198"/>
              </a:cxn>
              <a:cxn ang="0">
                <a:pos x="285" y="13"/>
              </a:cxn>
              <a:cxn ang="0">
                <a:pos x="283" y="8"/>
              </a:cxn>
              <a:cxn ang="0">
                <a:pos x="282" y="3"/>
              </a:cxn>
              <a:cxn ang="0">
                <a:pos x="277" y="1"/>
              </a:cxn>
              <a:cxn ang="0">
                <a:pos x="272" y="0"/>
              </a:cxn>
              <a:cxn ang="0">
                <a:pos x="14" y="0"/>
              </a:cxn>
              <a:cxn ang="0">
                <a:pos x="9" y="1"/>
              </a:cxn>
              <a:cxn ang="0">
                <a:pos x="5" y="3"/>
              </a:cxn>
              <a:cxn ang="0">
                <a:pos x="2" y="8"/>
              </a:cxn>
              <a:cxn ang="0">
                <a:pos x="0" y="13"/>
              </a:cxn>
              <a:cxn ang="0">
                <a:pos x="0" y="198"/>
              </a:cxn>
              <a:cxn ang="0">
                <a:pos x="2" y="205"/>
              </a:cxn>
              <a:cxn ang="0">
                <a:pos x="5" y="208"/>
              </a:cxn>
              <a:cxn ang="0">
                <a:pos x="9" y="211"/>
              </a:cxn>
              <a:cxn ang="0">
                <a:pos x="14" y="213"/>
              </a:cxn>
              <a:cxn ang="0">
                <a:pos x="272" y="213"/>
              </a:cxn>
            </a:cxnLst>
            <a:rect l="0" t="0" r="r" b="b"/>
            <a:pathLst>
              <a:path w="285" h="213">
                <a:moveTo>
                  <a:pt x="272" y="213"/>
                </a:moveTo>
                <a:lnTo>
                  <a:pt x="277" y="211"/>
                </a:lnTo>
                <a:lnTo>
                  <a:pt x="282" y="208"/>
                </a:lnTo>
                <a:lnTo>
                  <a:pt x="283" y="205"/>
                </a:lnTo>
                <a:lnTo>
                  <a:pt x="285" y="198"/>
                </a:lnTo>
                <a:lnTo>
                  <a:pt x="285" y="13"/>
                </a:lnTo>
                <a:lnTo>
                  <a:pt x="283" y="8"/>
                </a:lnTo>
                <a:lnTo>
                  <a:pt x="282" y="3"/>
                </a:lnTo>
                <a:lnTo>
                  <a:pt x="277" y="1"/>
                </a:lnTo>
                <a:lnTo>
                  <a:pt x="272" y="0"/>
                </a:lnTo>
                <a:lnTo>
                  <a:pt x="14" y="0"/>
                </a:lnTo>
                <a:lnTo>
                  <a:pt x="9" y="1"/>
                </a:lnTo>
                <a:lnTo>
                  <a:pt x="5" y="3"/>
                </a:lnTo>
                <a:lnTo>
                  <a:pt x="2" y="8"/>
                </a:lnTo>
                <a:lnTo>
                  <a:pt x="0" y="13"/>
                </a:lnTo>
                <a:lnTo>
                  <a:pt x="0" y="198"/>
                </a:lnTo>
                <a:lnTo>
                  <a:pt x="2" y="205"/>
                </a:lnTo>
                <a:lnTo>
                  <a:pt x="5" y="208"/>
                </a:lnTo>
                <a:lnTo>
                  <a:pt x="9" y="211"/>
                </a:lnTo>
                <a:lnTo>
                  <a:pt x="14" y="213"/>
                </a:lnTo>
                <a:lnTo>
                  <a:pt x="272" y="213"/>
                </a:lnTo>
                <a:close/>
              </a:path>
            </a:pathLst>
          </a:custGeom>
          <a:solidFill>
            <a:srgbClr val="00FF00"/>
          </a:solidFill>
          <a:ln w="9525">
            <a:noFill/>
            <a:round/>
          </a:ln>
        </p:spPr>
        <p:txBody>
          <a:bodyPr/>
          <a:lstStyle/>
          <a:p>
            <a:endParaRPr lang="en-US"/>
          </a:p>
        </p:txBody>
      </p:sp>
      <p:sp>
        <p:nvSpPr>
          <p:cNvPr id="350353" name="Freeform 145"/>
          <p:cNvSpPr/>
          <p:nvPr/>
        </p:nvSpPr>
        <p:spPr bwMode="auto">
          <a:xfrm>
            <a:off x="5670550" y="5680000"/>
            <a:ext cx="219075" cy="34925"/>
          </a:xfrm>
          <a:custGeom>
            <a:avLst/>
            <a:gdLst/>
            <a:ahLst/>
            <a:cxnLst>
              <a:cxn ang="0">
                <a:pos x="241" y="22"/>
              </a:cxn>
              <a:cxn ang="0">
                <a:pos x="208" y="43"/>
              </a:cxn>
              <a:cxn ang="0">
                <a:pos x="207" y="45"/>
              </a:cxn>
              <a:cxn ang="0">
                <a:pos x="202" y="45"/>
              </a:cxn>
              <a:cxn ang="0">
                <a:pos x="56" y="45"/>
              </a:cxn>
              <a:cxn ang="0">
                <a:pos x="51" y="45"/>
              </a:cxn>
              <a:cxn ang="0">
                <a:pos x="49" y="42"/>
              </a:cxn>
              <a:cxn ang="0">
                <a:pos x="23" y="20"/>
              </a:cxn>
              <a:cxn ang="0">
                <a:pos x="0" y="0"/>
              </a:cxn>
              <a:cxn ang="0">
                <a:pos x="31" y="0"/>
              </a:cxn>
              <a:cxn ang="0">
                <a:pos x="235" y="0"/>
              </a:cxn>
              <a:cxn ang="0">
                <a:pos x="274" y="0"/>
              </a:cxn>
              <a:cxn ang="0">
                <a:pos x="241" y="22"/>
              </a:cxn>
            </a:cxnLst>
            <a:rect l="0" t="0" r="r" b="b"/>
            <a:pathLst>
              <a:path w="274" h="45">
                <a:moveTo>
                  <a:pt x="241" y="22"/>
                </a:moveTo>
                <a:lnTo>
                  <a:pt x="208" y="43"/>
                </a:lnTo>
                <a:lnTo>
                  <a:pt x="207" y="45"/>
                </a:lnTo>
                <a:lnTo>
                  <a:pt x="202" y="45"/>
                </a:lnTo>
                <a:lnTo>
                  <a:pt x="56" y="45"/>
                </a:lnTo>
                <a:lnTo>
                  <a:pt x="51" y="45"/>
                </a:lnTo>
                <a:lnTo>
                  <a:pt x="49" y="42"/>
                </a:lnTo>
                <a:lnTo>
                  <a:pt x="23" y="20"/>
                </a:lnTo>
                <a:lnTo>
                  <a:pt x="0" y="0"/>
                </a:lnTo>
                <a:lnTo>
                  <a:pt x="31" y="0"/>
                </a:lnTo>
                <a:lnTo>
                  <a:pt x="235" y="0"/>
                </a:lnTo>
                <a:lnTo>
                  <a:pt x="274" y="0"/>
                </a:lnTo>
                <a:lnTo>
                  <a:pt x="241" y="22"/>
                </a:lnTo>
                <a:close/>
              </a:path>
            </a:pathLst>
          </a:custGeom>
          <a:solidFill>
            <a:srgbClr val="000000"/>
          </a:solidFill>
          <a:ln w="9525">
            <a:noFill/>
            <a:round/>
          </a:ln>
        </p:spPr>
        <p:txBody>
          <a:bodyPr/>
          <a:lstStyle/>
          <a:p>
            <a:endParaRPr lang="en-US"/>
          </a:p>
        </p:txBody>
      </p:sp>
      <p:sp>
        <p:nvSpPr>
          <p:cNvPr id="350354" name="Freeform 146"/>
          <p:cNvSpPr/>
          <p:nvPr/>
        </p:nvSpPr>
        <p:spPr bwMode="auto">
          <a:xfrm>
            <a:off x="5695950" y="5689525"/>
            <a:ext cx="123825" cy="15875"/>
          </a:xfrm>
          <a:custGeom>
            <a:avLst/>
            <a:gdLst/>
            <a:ahLst/>
            <a:cxnLst>
              <a:cxn ang="0">
                <a:pos x="25" y="22"/>
              </a:cxn>
              <a:cxn ang="0">
                <a:pos x="156" y="22"/>
              </a:cxn>
              <a:cxn ang="0">
                <a:pos x="156" y="22"/>
              </a:cxn>
              <a:cxn ang="0">
                <a:pos x="37" y="20"/>
              </a:cxn>
              <a:cxn ang="0">
                <a:pos x="27" y="0"/>
              </a:cxn>
              <a:cxn ang="0">
                <a:pos x="0" y="0"/>
              </a:cxn>
              <a:cxn ang="0">
                <a:pos x="25" y="22"/>
              </a:cxn>
            </a:cxnLst>
            <a:rect l="0" t="0" r="r" b="b"/>
            <a:pathLst>
              <a:path w="156" h="22">
                <a:moveTo>
                  <a:pt x="25" y="22"/>
                </a:moveTo>
                <a:lnTo>
                  <a:pt x="156" y="22"/>
                </a:lnTo>
                <a:lnTo>
                  <a:pt x="156" y="22"/>
                </a:lnTo>
                <a:lnTo>
                  <a:pt x="37" y="20"/>
                </a:lnTo>
                <a:lnTo>
                  <a:pt x="27" y="0"/>
                </a:lnTo>
                <a:lnTo>
                  <a:pt x="0" y="0"/>
                </a:lnTo>
                <a:lnTo>
                  <a:pt x="25" y="22"/>
                </a:lnTo>
                <a:close/>
              </a:path>
            </a:pathLst>
          </a:custGeom>
          <a:solidFill>
            <a:srgbClr val="99CCCC"/>
          </a:solidFill>
          <a:ln w="9525">
            <a:noFill/>
            <a:round/>
          </a:ln>
        </p:spPr>
        <p:txBody>
          <a:bodyPr/>
          <a:lstStyle/>
          <a:p>
            <a:endParaRPr lang="en-US"/>
          </a:p>
        </p:txBody>
      </p:sp>
      <p:sp>
        <p:nvSpPr>
          <p:cNvPr id="350355" name="Freeform 147"/>
          <p:cNvSpPr/>
          <p:nvPr/>
        </p:nvSpPr>
        <p:spPr bwMode="auto">
          <a:xfrm>
            <a:off x="5716588" y="5689525"/>
            <a:ext cx="119062" cy="15875"/>
          </a:xfrm>
          <a:custGeom>
            <a:avLst/>
            <a:gdLst/>
            <a:ahLst/>
            <a:cxnLst>
              <a:cxn ang="0">
                <a:pos x="129" y="22"/>
              </a:cxn>
              <a:cxn ang="0">
                <a:pos x="149" y="0"/>
              </a:cxn>
              <a:cxn ang="0">
                <a:pos x="0" y="0"/>
              </a:cxn>
              <a:cxn ang="0">
                <a:pos x="10" y="20"/>
              </a:cxn>
              <a:cxn ang="0">
                <a:pos x="129" y="22"/>
              </a:cxn>
            </a:cxnLst>
            <a:rect l="0" t="0" r="r" b="b"/>
            <a:pathLst>
              <a:path w="149" h="22">
                <a:moveTo>
                  <a:pt x="129" y="22"/>
                </a:moveTo>
                <a:lnTo>
                  <a:pt x="149" y="0"/>
                </a:lnTo>
                <a:lnTo>
                  <a:pt x="0" y="0"/>
                </a:lnTo>
                <a:lnTo>
                  <a:pt x="10" y="20"/>
                </a:lnTo>
                <a:lnTo>
                  <a:pt x="129" y="22"/>
                </a:lnTo>
                <a:close/>
              </a:path>
            </a:pathLst>
          </a:custGeom>
          <a:solidFill>
            <a:srgbClr val="669999"/>
          </a:solidFill>
          <a:ln w="9525">
            <a:noFill/>
            <a:round/>
          </a:ln>
        </p:spPr>
        <p:txBody>
          <a:bodyPr/>
          <a:lstStyle/>
          <a:p>
            <a:endParaRPr lang="en-US"/>
          </a:p>
        </p:txBody>
      </p:sp>
      <p:sp>
        <p:nvSpPr>
          <p:cNvPr id="350356" name="Freeform 148"/>
          <p:cNvSpPr/>
          <p:nvPr/>
        </p:nvSpPr>
        <p:spPr bwMode="auto">
          <a:xfrm>
            <a:off x="5819775" y="5689525"/>
            <a:ext cx="38100" cy="15875"/>
          </a:xfrm>
          <a:custGeom>
            <a:avLst/>
            <a:gdLst/>
            <a:ahLst/>
            <a:cxnLst>
              <a:cxn ang="0">
                <a:pos x="0" y="22"/>
              </a:cxn>
              <a:cxn ang="0">
                <a:pos x="15" y="22"/>
              </a:cxn>
              <a:cxn ang="0">
                <a:pos x="48" y="0"/>
              </a:cxn>
              <a:cxn ang="0">
                <a:pos x="20" y="0"/>
              </a:cxn>
              <a:cxn ang="0">
                <a:pos x="0" y="22"/>
              </a:cxn>
              <a:cxn ang="0">
                <a:pos x="0" y="22"/>
              </a:cxn>
            </a:cxnLst>
            <a:rect l="0" t="0" r="r" b="b"/>
            <a:pathLst>
              <a:path w="48" h="22">
                <a:moveTo>
                  <a:pt x="0" y="22"/>
                </a:moveTo>
                <a:lnTo>
                  <a:pt x="15" y="22"/>
                </a:lnTo>
                <a:lnTo>
                  <a:pt x="48" y="0"/>
                </a:lnTo>
                <a:lnTo>
                  <a:pt x="20" y="0"/>
                </a:lnTo>
                <a:lnTo>
                  <a:pt x="0" y="22"/>
                </a:lnTo>
                <a:lnTo>
                  <a:pt x="0" y="22"/>
                </a:lnTo>
                <a:close/>
              </a:path>
            </a:pathLst>
          </a:custGeom>
          <a:solidFill>
            <a:srgbClr val="336666"/>
          </a:solidFill>
          <a:ln w="9525">
            <a:noFill/>
            <a:round/>
          </a:ln>
        </p:spPr>
        <p:txBody>
          <a:bodyPr/>
          <a:lstStyle/>
          <a:p>
            <a:endParaRPr lang="en-US"/>
          </a:p>
        </p:txBody>
      </p:sp>
      <p:sp>
        <p:nvSpPr>
          <p:cNvPr id="350357" name="Freeform 149"/>
          <p:cNvSpPr/>
          <p:nvPr/>
        </p:nvSpPr>
        <p:spPr bwMode="auto">
          <a:xfrm>
            <a:off x="5591175" y="5703813"/>
            <a:ext cx="381000" cy="96837"/>
          </a:xfrm>
          <a:custGeom>
            <a:avLst/>
            <a:gdLst/>
            <a:ahLst/>
            <a:cxnLst>
              <a:cxn ang="0">
                <a:pos x="26" y="123"/>
              </a:cxn>
              <a:cxn ang="0">
                <a:pos x="16" y="121"/>
              </a:cxn>
              <a:cxn ang="0">
                <a:pos x="8" y="114"/>
              </a:cxn>
              <a:cxn ang="0">
                <a:pos x="1" y="106"/>
              </a:cxn>
              <a:cxn ang="0">
                <a:pos x="0" y="96"/>
              </a:cxn>
              <a:cxn ang="0">
                <a:pos x="0" y="27"/>
              </a:cxn>
              <a:cxn ang="0">
                <a:pos x="1" y="17"/>
              </a:cxn>
              <a:cxn ang="0">
                <a:pos x="8" y="8"/>
              </a:cxn>
              <a:cxn ang="0">
                <a:pos x="16" y="2"/>
              </a:cxn>
              <a:cxn ang="0">
                <a:pos x="26" y="0"/>
              </a:cxn>
              <a:cxn ang="0">
                <a:pos x="451" y="0"/>
              </a:cxn>
              <a:cxn ang="0">
                <a:pos x="463" y="2"/>
              </a:cxn>
              <a:cxn ang="0">
                <a:pos x="471" y="8"/>
              </a:cxn>
              <a:cxn ang="0">
                <a:pos x="478" y="17"/>
              </a:cxn>
              <a:cxn ang="0">
                <a:pos x="480" y="27"/>
              </a:cxn>
              <a:cxn ang="0">
                <a:pos x="480" y="96"/>
              </a:cxn>
              <a:cxn ang="0">
                <a:pos x="478" y="106"/>
              </a:cxn>
              <a:cxn ang="0">
                <a:pos x="471" y="114"/>
              </a:cxn>
              <a:cxn ang="0">
                <a:pos x="463" y="121"/>
              </a:cxn>
              <a:cxn ang="0">
                <a:pos x="451" y="123"/>
              </a:cxn>
              <a:cxn ang="0">
                <a:pos x="26" y="123"/>
              </a:cxn>
            </a:cxnLst>
            <a:rect l="0" t="0" r="r" b="b"/>
            <a:pathLst>
              <a:path w="480" h="123">
                <a:moveTo>
                  <a:pt x="26" y="123"/>
                </a:moveTo>
                <a:lnTo>
                  <a:pt x="16" y="121"/>
                </a:lnTo>
                <a:lnTo>
                  <a:pt x="8" y="114"/>
                </a:lnTo>
                <a:lnTo>
                  <a:pt x="1" y="106"/>
                </a:lnTo>
                <a:lnTo>
                  <a:pt x="0" y="96"/>
                </a:lnTo>
                <a:lnTo>
                  <a:pt x="0" y="27"/>
                </a:lnTo>
                <a:lnTo>
                  <a:pt x="1" y="17"/>
                </a:lnTo>
                <a:lnTo>
                  <a:pt x="8" y="8"/>
                </a:lnTo>
                <a:lnTo>
                  <a:pt x="16" y="2"/>
                </a:lnTo>
                <a:lnTo>
                  <a:pt x="26" y="0"/>
                </a:lnTo>
                <a:lnTo>
                  <a:pt x="451" y="0"/>
                </a:lnTo>
                <a:lnTo>
                  <a:pt x="463" y="2"/>
                </a:lnTo>
                <a:lnTo>
                  <a:pt x="471" y="8"/>
                </a:lnTo>
                <a:lnTo>
                  <a:pt x="478" y="17"/>
                </a:lnTo>
                <a:lnTo>
                  <a:pt x="480" y="27"/>
                </a:lnTo>
                <a:lnTo>
                  <a:pt x="480" y="96"/>
                </a:lnTo>
                <a:lnTo>
                  <a:pt x="478" y="106"/>
                </a:lnTo>
                <a:lnTo>
                  <a:pt x="471" y="114"/>
                </a:lnTo>
                <a:lnTo>
                  <a:pt x="463" y="121"/>
                </a:lnTo>
                <a:lnTo>
                  <a:pt x="451" y="123"/>
                </a:lnTo>
                <a:lnTo>
                  <a:pt x="26" y="123"/>
                </a:lnTo>
                <a:close/>
              </a:path>
            </a:pathLst>
          </a:custGeom>
          <a:solidFill>
            <a:srgbClr val="000000"/>
          </a:solidFill>
          <a:ln w="9525">
            <a:noFill/>
            <a:round/>
          </a:ln>
        </p:spPr>
        <p:txBody>
          <a:bodyPr/>
          <a:lstStyle/>
          <a:p>
            <a:endParaRPr lang="en-US"/>
          </a:p>
        </p:txBody>
      </p:sp>
      <p:sp>
        <p:nvSpPr>
          <p:cNvPr id="350358" name="Freeform 150"/>
          <p:cNvSpPr/>
          <p:nvPr/>
        </p:nvSpPr>
        <p:spPr bwMode="auto">
          <a:xfrm>
            <a:off x="5951538" y="5719688"/>
            <a:ext cx="3175" cy="1587"/>
          </a:xfrm>
          <a:custGeom>
            <a:avLst/>
            <a:gdLst/>
            <a:ahLst/>
            <a:cxnLst>
              <a:cxn ang="0">
                <a:pos x="3" y="0"/>
              </a:cxn>
              <a:cxn ang="0">
                <a:pos x="1" y="0"/>
              </a:cxn>
              <a:cxn ang="0">
                <a:pos x="1" y="0"/>
              </a:cxn>
              <a:cxn ang="0">
                <a:pos x="0" y="0"/>
              </a:cxn>
              <a:cxn ang="0">
                <a:pos x="0" y="0"/>
              </a:cxn>
              <a:cxn ang="0">
                <a:pos x="3" y="0"/>
              </a:cxn>
            </a:cxnLst>
            <a:rect l="0" t="0" r="r" b="b"/>
            <a:pathLst>
              <a:path w="3">
                <a:moveTo>
                  <a:pt x="3" y="0"/>
                </a:moveTo>
                <a:lnTo>
                  <a:pt x="1" y="0"/>
                </a:lnTo>
                <a:lnTo>
                  <a:pt x="1" y="0"/>
                </a:lnTo>
                <a:lnTo>
                  <a:pt x="0" y="0"/>
                </a:lnTo>
                <a:lnTo>
                  <a:pt x="0" y="0"/>
                </a:lnTo>
                <a:lnTo>
                  <a:pt x="3" y="0"/>
                </a:lnTo>
                <a:close/>
              </a:path>
            </a:pathLst>
          </a:custGeom>
          <a:solidFill>
            <a:srgbClr val="E5D1BC"/>
          </a:solidFill>
          <a:ln w="9525">
            <a:noFill/>
            <a:round/>
          </a:ln>
        </p:spPr>
        <p:txBody>
          <a:bodyPr/>
          <a:lstStyle/>
          <a:p>
            <a:endParaRPr lang="en-US"/>
          </a:p>
        </p:txBody>
      </p:sp>
      <p:sp>
        <p:nvSpPr>
          <p:cNvPr id="350359" name="Freeform 151"/>
          <p:cNvSpPr/>
          <p:nvPr/>
        </p:nvSpPr>
        <p:spPr bwMode="auto">
          <a:xfrm>
            <a:off x="5897563" y="5719688"/>
            <a:ext cx="58737" cy="50800"/>
          </a:xfrm>
          <a:custGeom>
            <a:avLst/>
            <a:gdLst/>
            <a:ahLst/>
            <a:cxnLst>
              <a:cxn ang="0">
                <a:pos x="0" y="36"/>
              </a:cxn>
              <a:cxn ang="0">
                <a:pos x="0" y="63"/>
              </a:cxn>
              <a:cxn ang="0">
                <a:pos x="14" y="63"/>
              </a:cxn>
              <a:cxn ang="0">
                <a:pos x="23" y="63"/>
              </a:cxn>
              <a:cxn ang="0">
                <a:pos x="35" y="63"/>
              </a:cxn>
              <a:cxn ang="0">
                <a:pos x="43" y="63"/>
              </a:cxn>
              <a:cxn ang="0">
                <a:pos x="50" y="63"/>
              </a:cxn>
              <a:cxn ang="0">
                <a:pos x="55" y="63"/>
              </a:cxn>
              <a:cxn ang="0">
                <a:pos x="58" y="63"/>
              </a:cxn>
              <a:cxn ang="0">
                <a:pos x="60" y="63"/>
              </a:cxn>
              <a:cxn ang="0">
                <a:pos x="62" y="61"/>
              </a:cxn>
              <a:cxn ang="0">
                <a:pos x="68" y="56"/>
              </a:cxn>
              <a:cxn ang="0">
                <a:pos x="73" y="48"/>
              </a:cxn>
              <a:cxn ang="0">
                <a:pos x="75" y="36"/>
              </a:cxn>
              <a:cxn ang="0">
                <a:pos x="75" y="23"/>
              </a:cxn>
              <a:cxn ang="0">
                <a:pos x="73" y="11"/>
              </a:cxn>
              <a:cxn ang="0">
                <a:pos x="70" y="3"/>
              </a:cxn>
              <a:cxn ang="0">
                <a:pos x="70" y="0"/>
              </a:cxn>
              <a:cxn ang="0">
                <a:pos x="68" y="0"/>
              </a:cxn>
              <a:cxn ang="0">
                <a:pos x="65" y="0"/>
              </a:cxn>
              <a:cxn ang="0">
                <a:pos x="58" y="0"/>
              </a:cxn>
              <a:cxn ang="0">
                <a:pos x="50" y="0"/>
              </a:cxn>
              <a:cxn ang="0">
                <a:pos x="40" y="0"/>
              </a:cxn>
              <a:cxn ang="0">
                <a:pos x="28" y="0"/>
              </a:cxn>
              <a:cxn ang="0">
                <a:pos x="15" y="0"/>
              </a:cxn>
              <a:cxn ang="0">
                <a:pos x="0" y="0"/>
              </a:cxn>
              <a:cxn ang="0">
                <a:pos x="0" y="8"/>
              </a:cxn>
              <a:cxn ang="0">
                <a:pos x="0" y="8"/>
              </a:cxn>
              <a:cxn ang="0">
                <a:pos x="12" y="10"/>
              </a:cxn>
              <a:cxn ang="0">
                <a:pos x="22" y="11"/>
              </a:cxn>
              <a:cxn ang="0">
                <a:pos x="28" y="16"/>
              </a:cxn>
              <a:cxn ang="0">
                <a:pos x="30" y="21"/>
              </a:cxn>
              <a:cxn ang="0">
                <a:pos x="28" y="28"/>
              </a:cxn>
              <a:cxn ang="0">
                <a:pos x="22" y="31"/>
              </a:cxn>
              <a:cxn ang="0">
                <a:pos x="12" y="34"/>
              </a:cxn>
              <a:cxn ang="0">
                <a:pos x="0" y="36"/>
              </a:cxn>
              <a:cxn ang="0">
                <a:pos x="0" y="36"/>
              </a:cxn>
            </a:cxnLst>
            <a:rect l="0" t="0" r="r" b="b"/>
            <a:pathLst>
              <a:path w="75" h="63">
                <a:moveTo>
                  <a:pt x="0" y="36"/>
                </a:moveTo>
                <a:lnTo>
                  <a:pt x="0" y="63"/>
                </a:lnTo>
                <a:lnTo>
                  <a:pt x="14" y="63"/>
                </a:lnTo>
                <a:lnTo>
                  <a:pt x="23" y="63"/>
                </a:lnTo>
                <a:lnTo>
                  <a:pt x="35" y="63"/>
                </a:lnTo>
                <a:lnTo>
                  <a:pt x="43" y="63"/>
                </a:lnTo>
                <a:lnTo>
                  <a:pt x="50" y="63"/>
                </a:lnTo>
                <a:lnTo>
                  <a:pt x="55" y="63"/>
                </a:lnTo>
                <a:lnTo>
                  <a:pt x="58" y="63"/>
                </a:lnTo>
                <a:lnTo>
                  <a:pt x="60" y="63"/>
                </a:lnTo>
                <a:lnTo>
                  <a:pt x="62" y="61"/>
                </a:lnTo>
                <a:lnTo>
                  <a:pt x="68" y="56"/>
                </a:lnTo>
                <a:lnTo>
                  <a:pt x="73" y="48"/>
                </a:lnTo>
                <a:lnTo>
                  <a:pt x="75" y="36"/>
                </a:lnTo>
                <a:lnTo>
                  <a:pt x="75" y="23"/>
                </a:lnTo>
                <a:lnTo>
                  <a:pt x="73" y="11"/>
                </a:lnTo>
                <a:lnTo>
                  <a:pt x="70" y="3"/>
                </a:lnTo>
                <a:lnTo>
                  <a:pt x="70" y="0"/>
                </a:lnTo>
                <a:lnTo>
                  <a:pt x="68" y="0"/>
                </a:lnTo>
                <a:lnTo>
                  <a:pt x="65" y="0"/>
                </a:lnTo>
                <a:lnTo>
                  <a:pt x="58" y="0"/>
                </a:lnTo>
                <a:lnTo>
                  <a:pt x="50" y="0"/>
                </a:lnTo>
                <a:lnTo>
                  <a:pt x="40" y="0"/>
                </a:lnTo>
                <a:lnTo>
                  <a:pt x="28" y="0"/>
                </a:lnTo>
                <a:lnTo>
                  <a:pt x="15" y="0"/>
                </a:lnTo>
                <a:lnTo>
                  <a:pt x="0" y="0"/>
                </a:lnTo>
                <a:lnTo>
                  <a:pt x="0" y="8"/>
                </a:lnTo>
                <a:lnTo>
                  <a:pt x="0" y="8"/>
                </a:lnTo>
                <a:lnTo>
                  <a:pt x="12" y="10"/>
                </a:lnTo>
                <a:lnTo>
                  <a:pt x="22" y="11"/>
                </a:lnTo>
                <a:lnTo>
                  <a:pt x="28" y="16"/>
                </a:lnTo>
                <a:lnTo>
                  <a:pt x="30" y="21"/>
                </a:lnTo>
                <a:lnTo>
                  <a:pt x="28" y="28"/>
                </a:lnTo>
                <a:lnTo>
                  <a:pt x="22" y="31"/>
                </a:lnTo>
                <a:lnTo>
                  <a:pt x="12" y="34"/>
                </a:lnTo>
                <a:lnTo>
                  <a:pt x="0" y="36"/>
                </a:lnTo>
                <a:lnTo>
                  <a:pt x="0" y="36"/>
                </a:lnTo>
                <a:close/>
              </a:path>
            </a:pathLst>
          </a:custGeom>
          <a:solidFill>
            <a:srgbClr val="99FFFF"/>
          </a:solidFill>
          <a:ln w="9525">
            <a:noFill/>
            <a:round/>
          </a:ln>
        </p:spPr>
        <p:txBody>
          <a:bodyPr/>
          <a:lstStyle/>
          <a:p>
            <a:endParaRPr lang="en-US"/>
          </a:p>
        </p:txBody>
      </p:sp>
      <p:sp>
        <p:nvSpPr>
          <p:cNvPr id="350360" name="Freeform 152"/>
          <p:cNvSpPr/>
          <p:nvPr/>
        </p:nvSpPr>
        <p:spPr bwMode="auto">
          <a:xfrm>
            <a:off x="5607050" y="5719688"/>
            <a:ext cx="290513" cy="71437"/>
          </a:xfrm>
          <a:custGeom>
            <a:avLst/>
            <a:gdLst/>
            <a:ahLst/>
            <a:cxnLst>
              <a:cxn ang="0">
                <a:pos x="365" y="0"/>
              </a:cxn>
              <a:cxn ang="0">
                <a:pos x="319" y="0"/>
              </a:cxn>
              <a:cxn ang="0">
                <a:pos x="266" y="0"/>
              </a:cxn>
              <a:cxn ang="0">
                <a:pos x="211" y="0"/>
              </a:cxn>
              <a:cxn ang="0">
                <a:pos x="158" y="0"/>
              </a:cxn>
              <a:cxn ang="0">
                <a:pos x="110" y="0"/>
              </a:cxn>
              <a:cxn ang="0">
                <a:pos x="69" y="0"/>
              </a:cxn>
              <a:cxn ang="0">
                <a:pos x="41" y="0"/>
              </a:cxn>
              <a:cxn ang="0">
                <a:pos x="26" y="0"/>
              </a:cxn>
              <a:cxn ang="0">
                <a:pos x="5" y="1"/>
              </a:cxn>
              <a:cxn ang="0">
                <a:pos x="0" y="5"/>
              </a:cxn>
              <a:cxn ang="0">
                <a:pos x="0" y="13"/>
              </a:cxn>
              <a:cxn ang="0">
                <a:pos x="0" y="48"/>
              </a:cxn>
              <a:cxn ang="0">
                <a:pos x="3" y="81"/>
              </a:cxn>
              <a:cxn ang="0">
                <a:pos x="6" y="89"/>
              </a:cxn>
              <a:cxn ang="0">
                <a:pos x="11" y="76"/>
              </a:cxn>
              <a:cxn ang="0">
                <a:pos x="21" y="63"/>
              </a:cxn>
              <a:cxn ang="0">
                <a:pos x="29" y="61"/>
              </a:cxn>
              <a:cxn ang="0">
                <a:pos x="43" y="61"/>
              </a:cxn>
              <a:cxn ang="0">
                <a:pos x="57" y="59"/>
              </a:cxn>
              <a:cxn ang="0">
                <a:pos x="76" y="59"/>
              </a:cxn>
              <a:cxn ang="0">
                <a:pos x="91" y="59"/>
              </a:cxn>
              <a:cxn ang="0">
                <a:pos x="115" y="59"/>
              </a:cxn>
              <a:cxn ang="0">
                <a:pos x="150" y="59"/>
              </a:cxn>
              <a:cxn ang="0">
                <a:pos x="192" y="61"/>
              </a:cxn>
              <a:cxn ang="0">
                <a:pos x="236" y="61"/>
              </a:cxn>
              <a:cxn ang="0">
                <a:pos x="283" y="61"/>
              </a:cxn>
              <a:cxn ang="0">
                <a:pos x="326" y="63"/>
              </a:cxn>
              <a:cxn ang="0">
                <a:pos x="365" y="63"/>
              </a:cxn>
              <a:cxn ang="0">
                <a:pos x="352" y="34"/>
              </a:cxn>
              <a:cxn ang="0">
                <a:pos x="336" y="28"/>
              </a:cxn>
              <a:cxn ang="0">
                <a:pos x="336" y="16"/>
              </a:cxn>
              <a:cxn ang="0">
                <a:pos x="352" y="10"/>
              </a:cxn>
            </a:cxnLst>
            <a:rect l="0" t="0" r="r" b="b"/>
            <a:pathLst>
              <a:path w="365" h="89">
                <a:moveTo>
                  <a:pt x="365" y="8"/>
                </a:moveTo>
                <a:lnTo>
                  <a:pt x="365" y="0"/>
                </a:lnTo>
                <a:lnTo>
                  <a:pt x="342" y="0"/>
                </a:lnTo>
                <a:lnTo>
                  <a:pt x="319" y="0"/>
                </a:lnTo>
                <a:lnTo>
                  <a:pt x="292" y="0"/>
                </a:lnTo>
                <a:lnTo>
                  <a:pt x="266" y="0"/>
                </a:lnTo>
                <a:lnTo>
                  <a:pt x="240" y="0"/>
                </a:lnTo>
                <a:lnTo>
                  <a:pt x="211" y="0"/>
                </a:lnTo>
                <a:lnTo>
                  <a:pt x="185" y="0"/>
                </a:lnTo>
                <a:lnTo>
                  <a:pt x="158" y="0"/>
                </a:lnTo>
                <a:lnTo>
                  <a:pt x="134" y="0"/>
                </a:lnTo>
                <a:lnTo>
                  <a:pt x="110" y="0"/>
                </a:lnTo>
                <a:lnTo>
                  <a:pt x="89" y="0"/>
                </a:lnTo>
                <a:lnTo>
                  <a:pt x="69" y="0"/>
                </a:lnTo>
                <a:lnTo>
                  <a:pt x="53" y="0"/>
                </a:lnTo>
                <a:lnTo>
                  <a:pt x="41" y="0"/>
                </a:lnTo>
                <a:lnTo>
                  <a:pt x="31" y="0"/>
                </a:lnTo>
                <a:lnTo>
                  <a:pt x="26" y="0"/>
                </a:lnTo>
                <a:lnTo>
                  <a:pt x="13" y="0"/>
                </a:lnTo>
                <a:lnTo>
                  <a:pt x="5" y="1"/>
                </a:lnTo>
                <a:lnTo>
                  <a:pt x="1" y="5"/>
                </a:lnTo>
                <a:lnTo>
                  <a:pt x="0" y="5"/>
                </a:lnTo>
                <a:lnTo>
                  <a:pt x="0" y="6"/>
                </a:lnTo>
                <a:lnTo>
                  <a:pt x="0" y="13"/>
                </a:lnTo>
                <a:lnTo>
                  <a:pt x="0" y="26"/>
                </a:lnTo>
                <a:lnTo>
                  <a:pt x="0" y="48"/>
                </a:lnTo>
                <a:lnTo>
                  <a:pt x="1" y="68"/>
                </a:lnTo>
                <a:lnTo>
                  <a:pt x="3" y="81"/>
                </a:lnTo>
                <a:lnTo>
                  <a:pt x="5" y="87"/>
                </a:lnTo>
                <a:lnTo>
                  <a:pt x="6" y="89"/>
                </a:lnTo>
                <a:lnTo>
                  <a:pt x="8" y="86"/>
                </a:lnTo>
                <a:lnTo>
                  <a:pt x="11" y="76"/>
                </a:lnTo>
                <a:lnTo>
                  <a:pt x="16" y="68"/>
                </a:lnTo>
                <a:lnTo>
                  <a:pt x="21" y="63"/>
                </a:lnTo>
                <a:lnTo>
                  <a:pt x="24" y="63"/>
                </a:lnTo>
                <a:lnTo>
                  <a:pt x="29" y="61"/>
                </a:lnTo>
                <a:lnTo>
                  <a:pt x="36" y="61"/>
                </a:lnTo>
                <a:lnTo>
                  <a:pt x="43" y="61"/>
                </a:lnTo>
                <a:lnTo>
                  <a:pt x="49" y="59"/>
                </a:lnTo>
                <a:lnTo>
                  <a:pt x="57" y="59"/>
                </a:lnTo>
                <a:lnTo>
                  <a:pt x="66" y="59"/>
                </a:lnTo>
                <a:lnTo>
                  <a:pt x="76" y="59"/>
                </a:lnTo>
                <a:lnTo>
                  <a:pt x="81" y="59"/>
                </a:lnTo>
                <a:lnTo>
                  <a:pt x="91" y="59"/>
                </a:lnTo>
                <a:lnTo>
                  <a:pt x="102" y="59"/>
                </a:lnTo>
                <a:lnTo>
                  <a:pt x="115" y="59"/>
                </a:lnTo>
                <a:lnTo>
                  <a:pt x="132" y="59"/>
                </a:lnTo>
                <a:lnTo>
                  <a:pt x="150" y="59"/>
                </a:lnTo>
                <a:lnTo>
                  <a:pt x="170" y="59"/>
                </a:lnTo>
                <a:lnTo>
                  <a:pt x="192" y="61"/>
                </a:lnTo>
                <a:lnTo>
                  <a:pt x="215" y="61"/>
                </a:lnTo>
                <a:lnTo>
                  <a:pt x="236" y="61"/>
                </a:lnTo>
                <a:lnTo>
                  <a:pt x="259" y="61"/>
                </a:lnTo>
                <a:lnTo>
                  <a:pt x="283" y="61"/>
                </a:lnTo>
                <a:lnTo>
                  <a:pt x="304" y="61"/>
                </a:lnTo>
                <a:lnTo>
                  <a:pt x="326" y="63"/>
                </a:lnTo>
                <a:lnTo>
                  <a:pt x="347" y="63"/>
                </a:lnTo>
                <a:lnTo>
                  <a:pt x="365" y="63"/>
                </a:lnTo>
                <a:lnTo>
                  <a:pt x="365" y="36"/>
                </a:lnTo>
                <a:lnTo>
                  <a:pt x="352" y="34"/>
                </a:lnTo>
                <a:lnTo>
                  <a:pt x="342" y="31"/>
                </a:lnTo>
                <a:lnTo>
                  <a:pt x="336" y="28"/>
                </a:lnTo>
                <a:lnTo>
                  <a:pt x="334" y="21"/>
                </a:lnTo>
                <a:lnTo>
                  <a:pt x="336" y="16"/>
                </a:lnTo>
                <a:lnTo>
                  <a:pt x="342" y="11"/>
                </a:lnTo>
                <a:lnTo>
                  <a:pt x="352" y="10"/>
                </a:lnTo>
                <a:lnTo>
                  <a:pt x="365" y="8"/>
                </a:lnTo>
                <a:close/>
              </a:path>
            </a:pathLst>
          </a:custGeom>
          <a:solidFill>
            <a:srgbClr val="99FFFF"/>
          </a:solidFill>
          <a:ln w="9525">
            <a:noFill/>
            <a:round/>
          </a:ln>
        </p:spPr>
        <p:txBody>
          <a:bodyPr/>
          <a:lstStyle/>
          <a:p>
            <a:endParaRPr lang="en-US"/>
          </a:p>
        </p:txBody>
      </p:sp>
      <p:sp>
        <p:nvSpPr>
          <p:cNvPr id="350361" name="Freeform 153"/>
          <p:cNvSpPr/>
          <p:nvPr/>
        </p:nvSpPr>
        <p:spPr bwMode="auto">
          <a:xfrm>
            <a:off x="5611813" y="5719688"/>
            <a:ext cx="350837" cy="71437"/>
          </a:xfrm>
          <a:custGeom>
            <a:avLst/>
            <a:gdLst/>
            <a:ahLst/>
            <a:cxnLst>
              <a:cxn ang="0">
                <a:pos x="442" y="74"/>
              </a:cxn>
              <a:cxn ang="0">
                <a:pos x="442" y="5"/>
              </a:cxn>
              <a:cxn ang="0">
                <a:pos x="442" y="5"/>
              </a:cxn>
              <a:cxn ang="0">
                <a:pos x="442" y="3"/>
              </a:cxn>
              <a:cxn ang="0">
                <a:pos x="442" y="3"/>
              </a:cxn>
              <a:cxn ang="0">
                <a:pos x="440" y="1"/>
              </a:cxn>
              <a:cxn ang="0">
                <a:pos x="439" y="1"/>
              </a:cxn>
              <a:cxn ang="0">
                <a:pos x="435" y="0"/>
              </a:cxn>
              <a:cxn ang="0">
                <a:pos x="434" y="0"/>
              </a:cxn>
              <a:cxn ang="0">
                <a:pos x="432" y="0"/>
              </a:cxn>
              <a:cxn ang="0">
                <a:pos x="429" y="0"/>
              </a:cxn>
              <a:cxn ang="0">
                <a:pos x="429" y="3"/>
              </a:cxn>
              <a:cxn ang="0">
                <a:pos x="432" y="11"/>
              </a:cxn>
              <a:cxn ang="0">
                <a:pos x="434" y="23"/>
              </a:cxn>
              <a:cxn ang="0">
                <a:pos x="434" y="36"/>
              </a:cxn>
              <a:cxn ang="0">
                <a:pos x="432" y="48"/>
              </a:cxn>
              <a:cxn ang="0">
                <a:pos x="427" y="56"/>
              </a:cxn>
              <a:cxn ang="0">
                <a:pos x="421" y="61"/>
              </a:cxn>
              <a:cxn ang="0">
                <a:pos x="419" y="63"/>
              </a:cxn>
              <a:cxn ang="0">
                <a:pos x="416" y="63"/>
              </a:cxn>
              <a:cxn ang="0">
                <a:pos x="406" y="63"/>
              </a:cxn>
              <a:cxn ang="0">
                <a:pos x="389" y="63"/>
              </a:cxn>
              <a:cxn ang="0">
                <a:pos x="368" y="63"/>
              </a:cxn>
              <a:cxn ang="0">
                <a:pos x="343" y="63"/>
              </a:cxn>
              <a:cxn ang="0">
                <a:pos x="315" y="61"/>
              </a:cxn>
              <a:cxn ang="0">
                <a:pos x="285" y="61"/>
              </a:cxn>
              <a:cxn ang="0">
                <a:pos x="253" y="61"/>
              </a:cxn>
              <a:cxn ang="0">
                <a:pos x="222" y="61"/>
              </a:cxn>
              <a:cxn ang="0">
                <a:pos x="191" y="61"/>
              </a:cxn>
              <a:cxn ang="0">
                <a:pos x="162" y="59"/>
              </a:cxn>
              <a:cxn ang="0">
                <a:pos x="134" y="59"/>
              </a:cxn>
              <a:cxn ang="0">
                <a:pos x="111" y="59"/>
              </a:cxn>
              <a:cxn ang="0">
                <a:pos x="91" y="59"/>
              </a:cxn>
              <a:cxn ang="0">
                <a:pos x="78" y="59"/>
              </a:cxn>
              <a:cxn ang="0">
                <a:pos x="70" y="59"/>
              </a:cxn>
              <a:cxn ang="0">
                <a:pos x="60" y="59"/>
              </a:cxn>
              <a:cxn ang="0">
                <a:pos x="51" y="59"/>
              </a:cxn>
              <a:cxn ang="0">
                <a:pos x="43" y="59"/>
              </a:cxn>
              <a:cxn ang="0">
                <a:pos x="37" y="61"/>
              </a:cxn>
              <a:cxn ang="0">
                <a:pos x="30" y="61"/>
              </a:cxn>
              <a:cxn ang="0">
                <a:pos x="23" y="61"/>
              </a:cxn>
              <a:cxn ang="0">
                <a:pos x="18" y="63"/>
              </a:cxn>
              <a:cxn ang="0">
                <a:pos x="15" y="63"/>
              </a:cxn>
              <a:cxn ang="0">
                <a:pos x="10" y="68"/>
              </a:cxn>
              <a:cxn ang="0">
                <a:pos x="5" y="76"/>
              </a:cxn>
              <a:cxn ang="0">
                <a:pos x="2" y="86"/>
              </a:cxn>
              <a:cxn ang="0">
                <a:pos x="0" y="89"/>
              </a:cxn>
              <a:cxn ang="0">
                <a:pos x="425" y="89"/>
              </a:cxn>
              <a:cxn ang="0">
                <a:pos x="432" y="87"/>
              </a:cxn>
              <a:cxn ang="0">
                <a:pos x="437" y="84"/>
              </a:cxn>
              <a:cxn ang="0">
                <a:pos x="440" y="81"/>
              </a:cxn>
              <a:cxn ang="0">
                <a:pos x="442" y="74"/>
              </a:cxn>
            </a:cxnLst>
            <a:rect l="0" t="0" r="r" b="b"/>
            <a:pathLst>
              <a:path w="442" h="89">
                <a:moveTo>
                  <a:pt x="442" y="74"/>
                </a:moveTo>
                <a:lnTo>
                  <a:pt x="442" y="5"/>
                </a:lnTo>
                <a:lnTo>
                  <a:pt x="442" y="5"/>
                </a:lnTo>
                <a:lnTo>
                  <a:pt x="442" y="3"/>
                </a:lnTo>
                <a:lnTo>
                  <a:pt x="442" y="3"/>
                </a:lnTo>
                <a:lnTo>
                  <a:pt x="440" y="1"/>
                </a:lnTo>
                <a:lnTo>
                  <a:pt x="439" y="1"/>
                </a:lnTo>
                <a:lnTo>
                  <a:pt x="435" y="0"/>
                </a:lnTo>
                <a:lnTo>
                  <a:pt x="434" y="0"/>
                </a:lnTo>
                <a:lnTo>
                  <a:pt x="432" y="0"/>
                </a:lnTo>
                <a:lnTo>
                  <a:pt x="429" y="0"/>
                </a:lnTo>
                <a:lnTo>
                  <a:pt x="429" y="3"/>
                </a:lnTo>
                <a:lnTo>
                  <a:pt x="432" y="11"/>
                </a:lnTo>
                <a:lnTo>
                  <a:pt x="434" y="23"/>
                </a:lnTo>
                <a:lnTo>
                  <a:pt x="434" y="36"/>
                </a:lnTo>
                <a:lnTo>
                  <a:pt x="432" y="48"/>
                </a:lnTo>
                <a:lnTo>
                  <a:pt x="427" y="56"/>
                </a:lnTo>
                <a:lnTo>
                  <a:pt x="421" y="61"/>
                </a:lnTo>
                <a:lnTo>
                  <a:pt x="419" y="63"/>
                </a:lnTo>
                <a:lnTo>
                  <a:pt x="416" y="63"/>
                </a:lnTo>
                <a:lnTo>
                  <a:pt x="406" y="63"/>
                </a:lnTo>
                <a:lnTo>
                  <a:pt x="389" y="63"/>
                </a:lnTo>
                <a:lnTo>
                  <a:pt x="368" y="63"/>
                </a:lnTo>
                <a:lnTo>
                  <a:pt x="343" y="63"/>
                </a:lnTo>
                <a:lnTo>
                  <a:pt x="315" y="61"/>
                </a:lnTo>
                <a:lnTo>
                  <a:pt x="285" y="61"/>
                </a:lnTo>
                <a:lnTo>
                  <a:pt x="253" y="61"/>
                </a:lnTo>
                <a:lnTo>
                  <a:pt x="222" y="61"/>
                </a:lnTo>
                <a:lnTo>
                  <a:pt x="191" y="61"/>
                </a:lnTo>
                <a:lnTo>
                  <a:pt x="162" y="59"/>
                </a:lnTo>
                <a:lnTo>
                  <a:pt x="134" y="59"/>
                </a:lnTo>
                <a:lnTo>
                  <a:pt x="111" y="59"/>
                </a:lnTo>
                <a:lnTo>
                  <a:pt x="91" y="59"/>
                </a:lnTo>
                <a:lnTo>
                  <a:pt x="78" y="59"/>
                </a:lnTo>
                <a:lnTo>
                  <a:pt x="70" y="59"/>
                </a:lnTo>
                <a:lnTo>
                  <a:pt x="60" y="59"/>
                </a:lnTo>
                <a:lnTo>
                  <a:pt x="51" y="59"/>
                </a:lnTo>
                <a:lnTo>
                  <a:pt x="43" y="59"/>
                </a:lnTo>
                <a:lnTo>
                  <a:pt x="37" y="61"/>
                </a:lnTo>
                <a:lnTo>
                  <a:pt x="30" y="61"/>
                </a:lnTo>
                <a:lnTo>
                  <a:pt x="23" y="61"/>
                </a:lnTo>
                <a:lnTo>
                  <a:pt x="18" y="63"/>
                </a:lnTo>
                <a:lnTo>
                  <a:pt x="15" y="63"/>
                </a:lnTo>
                <a:lnTo>
                  <a:pt x="10" y="68"/>
                </a:lnTo>
                <a:lnTo>
                  <a:pt x="5" y="76"/>
                </a:lnTo>
                <a:lnTo>
                  <a:pt x="2" y="86"/>
                </a:lnTo>
                <a:lnTo>
                  <a:pt x="0" y="89"/>
                </a:lnTo>
                <a:lnTo>
                  <a:pt x="425" y="89"/>
                </a:lnTo>
                <a:lnTo>
                  <a:pt x="432" y="87"/>
                </a:lnTo>
                <a:lnTo>
                  <a:pt x="437" y="84"/>
                </a:lnTo>
                <a:lnTo>
                  <a:pt x="440" y="81"/>
                </a:lnTo>
                <a:lnTo>
                  <a:pt x="442" y="74"/>
                </a:lnTo>
                <a:close/>
              </a:path>
            </a:pathLst>
          </a:custGeom>
          <a:solidFill>
            <a:srgbClr val="669999"/>
          </a:solidFill>
          <a:ln w="9525">
            <a:noFill/>
            <a:round/>
          </a:ln>
        </p:spPr>
        <p:txBody>
          <a:bodyPr/>
          <a:lstStyle/>
          <a:p>
            <a:endParaRPr lang="en-US"/>
          </a:p>
        </p:txBody>
      </p:sp>
      <p:sp>
        <p:nvSpPr>
          <p:cNvPr id="350362" name="Freeform 154"/>
          <p:cNvSpPr/>
          <p:nvPr/>
        </p:nvSpPr>
        <p:spPr bwMode="auto">
          <a:xfrm>
            <a:off x="5872163" y="5727625"/>
            <a:ext cx="49212" cy="22225"/>
          </a:xfrm>
          <a:custGeom>
            <a:avLst/>
            <a:gdLst/>
            <a:ahLst/>
            <a:cxnLst>
              <a:cxn ang="0">
                <a:pos x="31" y="28"/>
              </a:cxn>
              <a:cxn ang="0">
                <a:pos x="43" y="26"/>
              </a:cxn>
              <a:cxn ang="0">
                <a:pos x="53" y="23"/>
              </a:cxn>
              <a:cxn ang="0">
                <a:pos x="59" y="20"/>
              </a:cxn>
              <a:cxn ang="0">
                <a:pos x="61" y="13"/>
              </a:cxn>
              <a:cxn ang="0">
                <a:pos x="59" y="8"/>
              </a:cxn>
              <a:cxn ang="0">
                <a:pos x="53" y="3"/>
              </a:cxn>
              <a:cxn ang="0">
                <a:pos x="43" y="2"/>
              </a:cxn>
              <a:cxn ang="0">
                <a:pos x="31" y="0"/>
              </a:cxn>
              <a:cxn ang="0">
                <a:pos x="18" y="2"/>
              </a:cxn>
              <a:cxn ang="0">
                <a:pos x="8" y="3"/>
              </a:cxn>
              <a:cxn ang="0">
                <a:pos x="2" y="8"/>
              </a:cxn>
              <a:cxn ang="0">
                <a:pos x="0" y="13"/>
              </a:cxn>
              <a:cxn ang="0">
                <a:pos x="2" y="20"/>
              </a:cxn>
              <a:cxn ang="0">
                <a:pos x="8" y="23"/>
              </a:cxn>
              <a:cxn ang="0">
                <a:pos x="18" y="26"/>
              </a:cxn>
              <a:cxn ang="0">
                <a:pos x="31" y="28"/>
              </a:cxn>
            </a:cxnLst>
            <a:rect l="0" t="0" r="r" b="b"/>
            <a:pathLst>
              <a:path w="61" h="28">
                <a:moveTo>
                  <a:pt x="31" y="28"/>
                </a:moveTo>
                <a:lnTo>
                  <a:pt x="43" y="26"/>
                </a:lnTo>
                <a:lnTo>
                  <a:pt x="53" y="23"/>
                </a:lnTo>
                <a:lnTo>
                  <a:pt x="59" y="20"/>
                </a:lnTo>
                <a:lnTo>
                  <a:pt x="61" y="13"/>
                </a:lnTo>
                <a:lnTo>
                  <a:pt x="59" y="8"/>
                </a:lnTo>
                <a:lnTo>
                  <a:pt x="53" y="3"/>
                </a:lnTo>
                <a:lnTo>
                  <a:pt x="43" y="2"/>
                </a:lnTo>
                <a:lnTo>
                  <a:pt x="31" y="0"/>
                </a:lnTo>
                <a:lnTo>
                  <a:pt x="18" y="2"/>
                </a:lnTo>
                <a:lnTo>
                  <a:pt x="8" y="3"/>
                </a:lnTo>
                <a:lnTo>
                  <a:pt x="2" y="8"/>
                </a:lnTo>
                <a:lnTo>
                  <a:pt x="0" y="13"/>
                </a:lnTo>
                <a:lnTo>
                  <a:pt x="2" y="20"/>
                </a:lnTo>
                <a:lnTo>
                  <a:pt x="8" y="23"/>
                </a:lnTo>
                <a:lnTo>
                  <a:pt x="18" y="26"/>
                </a:lnTo>
                <a:lnTo>
                  <a:pt x="31" y="28"/>
                </a:lnTo>
                <a:close/>
              </a:path>
            </a:pathLst>
          </a:custGeom>
          <a:solidFill>
            <a:srgbClr val="996633"/>
          </a:solidFill>
          <a:ln w="9525">
            <a:noFill/>
            <a:round/>
          </a:ln>
        </p:spPr>
        <p:txBody>
          <a:bodyPr/>
          <a:lstStyle/>
          <a:p>
            <a:endParaRPr lang="en-US"/>
          </a:p>
        </p:txBody>
      </p:sp>
      <p:sp>
        <p:nvSpPr>
          <p:cNvPr id="350363" name="Freeform 155"/>
          <p:cNvSpPr/>
          <p:nvPr/>
        </p:nvSpPr>
        <p:spPr bwMode="auto">
          <a:xfrm>
            <a:off x="5600700" y="5713338"/>
            <a:ext cx="360363" cy="77787"/>
          </a:xfrm>
          <a:custGeom>
            <a:avLst/>
            <a:gdLst/>
            <a:ahLst/>
            <a:cxnLst>
              <a:cxn ang="0">
                <a:pos x="9" y="14"/>
              </a:cxn>
              <a:cxn ang="0">
                <a:pos x="10" y="14"/>
              </a:cxn>
              <a:cxn ang="0">
                <a:pos x="14" y="10"/>
              </a:cxn>
              <a:cxn ang="0">
                <a:pos x="22" y="9"/>
              </a:cxn>
              <a:cxn ang="0">
                <a:pos x="35" y="9"/>
              </a:cxn>
              <a:cxn ang="0">
                <a:pos x="43" y="9"/>
              </a:cxn>
              <a:cxn ang="0">
                <a:pos x="58" y="9"/>
              </a:cxn>
              <a:cxn ang="0">
                <a:pos x="80" y="9"/>
              </a:cxn>
              <a:cxn ang="0">
                <a:pos x="108" y="9"/>
              </a:cxn>
              <a:cxn ang="0">
                <a:pos x="139" y="9"/>
              </a:cxn>
              <a:cxn ang="0">
                <a:pos x="172" y="9"/>
              </a:cxn>
              <a:cxn ang="0">
                <a:pos x="209" y="9"/>
              </a:cxn>
              <a:cxn ang="0">
                <a:pos x="247" y="9"/>
              </a:cxn>
              <a:cxn ang="0">
                <a:pos x="283" y="9"/>
              </a:cxn>
              <a:cxn ang="0">
                <a:pos x="320" y="9"/>
              </a:cxn>
              <a:cxn ang="0">
                <a:pos x="353" y="9"/>
              </a:cxn>
              <a:cxn ang="0">
                <a:pos x="383" y="9"/>
              </a:cxn>
              <a:cxn ang="0">
                <a:pos x="407" y="9"/>
              </a:cxn>
              <a:cxn ang="0">
                <a:pos x="427" y="9"/>
              </a:cxn>
              <a:cxn ang="0">
                <a:pos x="439" y="9"/>
              </a:cxn>
              <a:cxn ang="0">
                <a:pos x="444" y="9"/>
              </a:cxn>
              <a:cxn ang="0">
                <a:pos x="444" y="9"/>
              </a:cxn>
              <a:cxn ang="0">
                <a:pos x="445" y="9"/>
              </a:cxn>
              <a:cxn ang="0">
                <a:pos x="445" y="9"/>
              </a:cxn>
              <a:cxn ang="0">
                <a:pos x="447" y="9"/>
              </a:cxn>
              <a:cxn ang="0">
                <a:pos x="449" y="9"/>
              </a:cxn>
              <a:cxn ang="0">
                <a:pos x="450" y="9"/>
              </a:cxn>
              <a:cxn ang="0">
                <a:pos x="454" y="10"/>
              </a:cxn>
              <a:cxn ang="0">
                <a:pos x="455" y="10"/>
              </a:cxn>
              <a:cxn ang="0">
                <a:pos x="454" y="5"/>
              </a:cxn>
              <a:cxn ang="0">
                <a:pos x="450" y="2"/>
              </a:cxn>
              <a:cxn ang="0">
                <a:pos x="445" y="0"/>
              </a:cxn>
              <a:cxn ang="0">
                <a:pos x="440" y="0"/>
              </a:cxn>
              <a:cxn ang="0">
                <a:pos x="15" y="0"/>
              </a:cxn>
              <a:cxn ang="0">
                <a:pos x="9" y="2"/>
              </a:cxn>
              <a:cxn ang="0">
                <a:pos x="5" y="4"/>
              </a:cxn>
              <a:cxn ang="0">
                <a:pos x="2" y="9"/>
              </a:cxn>
              <a:cxn ang="0">
                <a:pos x="0" y="14"/>
              </a:cxn>
              <a:cxn ang="0">
                <a:pos x="0" y="83"/>
              </a:cxn>
              <a:cxn ang="0">
                <a:pos x="2" y="90"/>
              </a:cxn>
              <a:cxn ang="0">
                <a:pos x="5" y="93"/>
              </a:cxn>
              <a:cxn ang="0">
                <a:pos x="9" y="96"/>
              </a:cxn>
              <a:cxn ang="0">
                <a:pos x="15" y="98"/>
              </a:cxn>
              <a:cxn ang="0">
                <a:pos x="14" y="96"/>
              </a:cxn>
              <a:cxn ang="0">
                <a:pos x="12" y="90"/>
              </a:cxn>
              <a:cxn ang="0">
                <a:pos x="10" y="77"/>
              </a:cxn>
              <a:cxn ang="0">
                <a:pos x="9" y="57"/>
              </a:cxn>
              <a:cxn ang="0">
                <a:pos x="9" y="35"/>
              </a:cxn>
              <a:cxn ang="0">
                <a:pos x="9" y="22"/>
              </a:cxn>
              <a:cxn ang="0">
                <a:pos x="9" y="15"/>
              </a:cxn>
              <a:cxn ang="0">
                <a:pos x="9" y="14"/>
              </a:cxn>
            </a:cxnLst>
            <a:rect l="0" t="0" r="r" b="b"/>
            <a:pathLst>
              <a:path w="455" h="98">
                <a:moveTo>
                  <a:pt x="9" y="14"/>
                </a:moveTo>
                <a:lnTo>
                  <a:pt x="10" y="14"/>
                </a:lnTo>
                <a:lnTo>
                  <a:pt x="14" y="10"/>
                </a:lnTo>
                <a:lnTo>
                  <a:pt x="22" y="9"/>
                </a:lnTo>
                <a:lnTo>
                  <a:pt x="35" y="9"/>
                </a:lnTo>
                <a:lnTo>
                  <a:pt x="43" y="9"/>
                </a:lnTo>
                <a:lnTo>
                  <a:pt x="58" y="9"/>
                </a:lnTo>
                <a:lnTo>
                  <a:pt x="80" y="9"/>
                </a:lnTo>
                <a:lnTo>
                  <a:pt x="108" y="9"/>
                </a:lnTo>
                <a:lnTo>
                  <a:pt x="139" y="9"/>
                </a:lnTo>
                <a:lnTo>
                  <a:pt x="172" y="9"/>
                </a:lnTo>
                <a:lnTo>
                  <a:pt x="209" y="9"/>
                </a:lnTo>
                <a:lnTo>
                  <a:pt x="247" y="9"/>
                </a:lnTo>
                <a:lnTo>
                  <a:pt x="283" y="9"/>
                </a:lnTo>
                <a:lnTo>
                  <a:pt x="320" y="9"/>
                </a:lnTo>
                <a:lnTo>
                  <a:pt x="353" y="9"/>
                </a:lnTo>
                <a:lnTo>
                  <a:pt x="383" y="9"/>
                </a:lnTo>
                <a:lnTo>
                  <a:pt x="407" y="9"/>
                </a:lnTo>
                <a:lnTo>
                  <a:pt x="427" y="9"/>
                </a:lnTo>
                <a:lnTo>
                  <a:pt x="439" y="9"/>
                </a:lnTo>
                <a:lnTo>
                  <a:pt x="444" y="9"/>
                </a:lnTo>
                <a:lnTo>
                  <a:pt x="444" y="9"/>
                </a:lnTo>
                <a:lnTo>
                  <a:pt x="445" y="9"/>
                </a:lnTo>
                <a:lnTo>
                  <a:pt x="445" y="9"/>
                </a:lnTo>
                <a:lnTo>
                  <a:pt x="447" y="9"/>
                </a:lnTo>
                <a:lnTo>
                  <a:pt x="449" y="9"/>
                </a:lnTo>
                <a:lnTo>
                  <a:pt x="450" y="9"/>
                </a:lnTo>
                <a:lnTo>
                  <a:pt x="454" y="10"/>
                </a:lnTo>
                <a:lnTo>
                  <a:pt x="455" y="10"/>
                </a:lnTo>
                <a:lnTo>
                  <a:pt x="454" y="5"/>
                </a:lnTo>
                <a:lnTo>
                  <a:pt x="450" y="2"/>
                </a:lnTo>
                <a:lnTo>
                  <a:pt x="445" y="0"/>
                </a:lnTo>
                <a:lnTo>
                  <a:pt x="440" y="0"/>
                </a:lnTo>
                <a:lnTo>
                  <a:pt x="15" y="0"/>
                </a:lnTo>
                <a:lnTo>
                  <a:pt x="9" y="2"/>
                </a:lnTo>
                <a:lnTo>
                  <a:pt x="5" y="4"/>
                </a:lnTo>
                <a:lnTo>
                  <a:pt x="2" y="9"/>
                </a:lnTo>
                <a:lnTo>
                  <a:pt x="0" y="14"/>
                </a:lnTo>
                <a:lnTo>
                  <a:pt x="0" y="83"/>
                </a:lnTo>
                <a:lnTo>
                  <a:pt x="2" y="90"/>
                </a:lnTo>
                <a:lnTo>
                  <a:pt x="5" y="93"/>
                </a:lnTo>
                <a:lnTo>
                  <a:pt x="9" y="96"/>
                </a:lnTo>
                <a:lnTo>
                  <a:pt x="15" y="98"/>
                </a:lnTo>
                <a:lnTo>
                  <a:pt x="14" y="96"/>
                </a:lnTo>
                <a:lnTo>
                  <a:pt x="12" y="90"/>
                </a:lnTo>
                <a:lnTo>
                  <a:pt x="10" y="77"/>
                </a:lnTo>
                <a:lnTo>
                  <a:pt x="9" y="57"/>
                </a:lnTo>
                <a:lnTo>
                  <a:pt x="9" y="35"/>
                </a:lnTo>
                <a:lnTo>
                  <a:pt x="9" y="22"/>
                </a:lnTo>
                <a:lnTo>
                  <a:pt x="9" y="15"/>
                </a:lnTo>
                <a:lnTo>
                  <a:pt x="9" y="14"/>
                </a:lnTo>
                <a:close/>
              </a:path>
            </a:pathLst>
          </a:custGeom>
          <a:solidFill>
            <a:srgbClr val="99CCCC"/>
          </a:solidFill>
          <a:ln w="9525">
            <a:noFill/>
            <a:round/>
          </a:ln>
        </p:spPr>
        <p:txBody>
          <a:bodyPr/>
          <a:lstStyle/>
          <a:p>
            <a:endParaRPr lang="en-US"/>
          </a:p>
        </p:txBody>
      </p:sp>
      <p:sp>
        <p:nvSpPr>
          <p:cNvPr id="350364" name="Freeform 156"/>
          <p:cNvSpPr/>
          <p:nvPr/>
        </p:nvSpPr>
        <p:spPr bwMode="auto">
          <a:xfrm>
            <a:off x="5548313" y="5775250"/>
            <a:ext cx="463550" cy="88900"/>
          </a:xfrm>
          <a:custGeom>
            <a:avLst/>
            <a:gdLst/>
            <a:ahLst/>
            <a:cxnLst>
              <a:cxn ang="0">
                <a:pos x="30" y="113"/>
              </a:cxn>
              <a:cxn ang="0">
                <a:pos x="18" y="109"/>
              </a:cxn>
              <a:cxn ang="0">
                <a:pos x="8" y="103"/>
              </a:cxn>
              <a:cxn ang="0">
                <a:pos x="2" y="93"/>
              </a:cxn>
              <a:cxn ang="0">
                <a:pos x="0" y="81"/>
              </a:cxn>
              <a:cxn ang="0">
                <a:pos x="0" y="75"/>
              </a:cxn>
              <a:cxn ang="0">
                <a:pos x="7" y="71"/>
              </a:cxn>
              <a:cxn ang="0">
                <a:pos x="98" y="15"/>
              </a:cxn>
              <a:cxn ang="0">
                <a:pos x="91" y="25"/>
              </a:cxn>
              <a:cxn ang="0">
                <a:pos x="93" y="15"/>
              </a:cxn>
              <a:cxn ang="0">
                <a:pos x="98" y="7"/>
              </a:cxn>
              <a:cxn ang="0">
                <a:pos x="106" y="2"/>
              </a:cxn>
              <a:cxn ang="0">
                <a:pos x="116" y="0"/>
              </a:cxn>
              <a:cxn ang="0">
                <a:pos x="472" y="0"/>
              </a:cxn>
              <a:cxn ang="0">
                <a:pos x="480" y="2"/>
              </a:cxn>
              <a:cxn ang="0">
                <a:pos x="488" y="7"/>
              </a:cxn>
              <a:cxn ang="0">
                <a:pos x="493" y="15"/>
              </a:cxn>
              <a:cxn ang="0">
                <a:pos x="495" y="25"/>
              </a:cxn>
              <a:cxn ang="0">
                <a:pos x="488" y="15"/>
              </a:cxn>
              <a:cxn ang="0">
                <a:pos x="579" y="71"/>
              </a:cxn>
              <a:cxn ang="0">
                <a:pos x="586" y="75"/>
              </a:cxn>
              <a:cxn ang="0">
                <a:pos x="586" y="81"/>
              </a:cxn>
              <a:cxn ang="0">
                <a:pos x="583" y="93"/>
              </a:cxn>
              <a:cxn ang="0">
                <a:pos x="576" y="103"/>
              </a:cxn>
              <a:cxn ang="0">
                <a:pos x="566" y="109"/>
              </a:cxn>
              <a:cxn ang="0">
                <a:pos x="554" y="113"/>
              </a:cxn>
              <a:cxn ang="0">
                <a:pos x="30" y="113"/>
              </a:cxn>
            </a:cxnLst>
            <a:rect l="0" t="0" r="r" b="b"/>
            <a:pathLst>
              <a:path w="586" h="113">
                <a:moveTo>
                  <a:pt x="30" y="113"/>
                </a:moveTo>
                <a:lnTo>
                  <a:pt x="18" y="109"/>
                </a:lnTo>
                <a:lnTo>
                  <a:pt x="8" y="103"/>
                </a:lnTo>
                <a:lnTo>
                  <a:pt x="2" y="93"/>
                </a:lnTo>
                <a:lnTo>
                  <a:pt x="0" y="81"/>
                </a:lnTo>
                <a:lnTo>
                  <a:pt x="0" y="75"/>
                </a:lnTo>
                <a:lnTo>
                  <a:pt x="7" y="71"/>
                </a:lnTo>
                <a:lnTo>
                  <a:pt x="98" y="15"/>
                </a:lnTo>
                <a:lnTo>
                  <a:pt x="91" y="25"/>
                </a:lnTo>
                <a:lnTo>
                  <a:pt x="93" y="15"/>
                </a:lnTo>
                <a:lnTo>
                  <a:pt x="98" y="7"/>
                </a:lnTo>
                <a:lnTo>
                  <a:pt x="106" y="2"/>
                </a:lnTo>
                <a:lnTo>
                  <a:pt x="116" y="0"/>
                </a:lnTo>
                <a:lnTo>
                  <a:pt x="472" y="0"/>
                </a:lnTo>
                <a:lnTo>
                  <a:pt x="480" y="2"/>
                </a:lnTo>
                <a:lnTo>
                  <a:pt x="488" y="7"/>
                </a:lnTo>
                <a:lnTo>
                  <a:pt x="493" y="15"/>
                </a:lnTo>
                <a:lnTo>
                  <a:pt x="495" y="25"/>
                </a:lnTo>
                <a:lnTo>
                  <a:pt x="488" y="15"/>
                </a:lnTo>
                <a:lnTo>
                  <a:pt x="579" y="71"/>
                </a:lnTo>
                <a:lnTo>
                  <a:pt x="586" y="75"/>
                </a:lnTo>
                <a:lnTo>
                  <a:pt x="586" y="81"/>
                </a:lnTo>
                <a:lnTo>
                  <a:pt x="583" y="93"/>
                </a:lnTo>
                <a:lnTo>
                  <a:pt x="576" y="103"/>
                </a:lnTo>
                <a:lnTo>
                  <a:pt x="566" y="109"/>
                </a:lnTo>
                <a:lnTo>
                  <a:pt x="554" y="113"/>
                </a:lnTo>
                <a:lnTo>
                  <a:pt x="30" y="113"/>
                </a:lnTo>
                <a:close/>
              </a:path>
            </a:pathLst>
          </a:custGeom>
          <a:solidFill>
            <a:srgbClr val="000000"/>
          </a:solidFill>
          <a:ln w="9525">
            <a:noFill/>
            <a:round/>
          </a:ln>
        </p:spPr>
        <p:txBody>
          <a:bodyPr/>
          <a:lstStyle/>
          <a:p>
            <a:endParaRPr lang="en-US"/>
          </a:p>
        </p:txBody>
      </p:sp>
      <p:sp>
        <p:nvSpPr>
          <p:cNvPr id="350365" name="Freeform 157"/>
          <p:cNvSpPr/>
          <p:nvPr/>
        </p:nvSpPr>
        <p:spPr bwMode="auto">
          <a:xfrm>
            <a:off x="5564188" y="5795888"/>
            <a:ext cx="438150" cy="46037"/>
          </a:xfrm>
          <a:custGeom>
            <a:avLst/>
            <a:gdLst/>
            <a:ahLst/>
            <a:cxnLst>
              <a:cxn ang="0">
                <a:pos x="86" y="3"/>
              </a:cxn>
              <a:cxn ang="0">
                <a:pos x="82" y="5"/>
              </a:cxn>
              <a:cxn ang="0">
                <a:pos x="74" y="11"/>
              </a:cxn>
              <a:cxn ang="0">
                <a:pos x="61" y="20"/>
              </a:cxn>
              <a:cxn ang="0">
                <a:pos x="46" y="29"/>
              </a:cxn>
              <a:cxn ang="0">
                <a:pos x="31" y="38"/>
              </a:cxn>
              <a:cxn ang="0">
                <a:pos x="18" y="48"/>
              </a:cxn>
              <a:cxn ang="0">
                <a:pos x="8" y="53"/>
              </a:cxn>
              <a:cxn ang="0">
                <a:pos x="1" y="56"/>
              </a:cxn>
              <a:cxn ang="0">
                <a:pos x="1" y="56"/>
              </a:cxn>
              <a:cxn ang="0">
                <a:pos x="1" y="56"/>
              </a:cxn>
              <a:cxn ang="0">
                <a:pos x="0" y="58"/>
              </a:cxn>
              <a:cxn ang="0">
                <a:pos x="0" y="58"/>
              </a:cxn>
              <a:cxn ang="0">
                <a:pos x="549" y="58"/>
              </a:cxn>
              <a:cxn ang="0">
                <a:pos x="551" y="58"/>
              </a:cxn>
              <a:cxn ang="0">
                <a:pos x="551" y="56"/>
              </a:cxn>
              <a:cxn ang="0">
                <a:pos x="551" y="56"/>
              </a:cxn>
              <a:cxn ang="0">
                <a:pos x="551" y="54"/>
              </a:cxn>
              <a:cxn ang="0">
                <a:pos x="551" y="54"/>
              </a:cxn>
              <a:cxn ang="0">
                <a:pos x="461" y="0"/>
              </a:cxn>
              <a:cxn ang="0">
                <a:pos x="451" y="0"/>
              </a:cxn>
              <a:cxn ang="0">
                <a:pos x="86" y="3"/>
              </a:cxn>
            </a:cxnLst>
            <a:rect l="0" t="0" r="r" b="b"/>
            <a:pathLst>
              <a:path w="551" h="58">
                <a:moveTo>
                  <a:pt x="86" y="3"/>
                </a:moveTo>
                <a:lnTo>
                  <a:pt x="82" y="5"/>
                </a:lnTo>
                <a:lnTo>
                  <a:pt x="74" y="11"/>
                </a:lnTo>
                <a:lnTo>
                  <a:pt x="61" y="20"/>
                </a:lnTo>
                <a:lnTo>
                  <a:pt x="46" y="29"/>
                </a:lnTo>
                <a:lnTo>
                  <a:pt x="31" y="38"/>
                </a:lnTo>
                <a:lnTo>
                  <a:pt x="18" y="48"/>
                </a:lnTo>
                <a:lnTo>
                  <a:pt x="8" y="53"/>
                </a:lnTo>
                <a:lnTo>
                  <a:pt x="1" y="56"/>
                </a:lnTo>
                <a:lnTo>
                  <a:pt x="1" y="56"/>
                </a:lnTo>
                <a:lnTo>
                  <a:pt x="1" y="56"/>
                </a:lnTo>
                <a:lnTo>
                  <a:pt x="0" y="58"/>
                </a:lnTo>
                <a:lnTo>
                  <a:pt x="0" y="58"/>
                </a:lnTo>
                <a:lnTo>
                  <a:pt x="549" y="58"/>
                </a:lnTo>
                <a:lnTo>
                  <a:pt x="551" y="58"/>
                </a:lnTo>
                <a:lnTo>
                  <a:pt x="551" y="56"/>
                </a:lnTo>
                <a:lnTo>
                  <a:pt x="551" y="56"/>
                </a:lnTo>
                <a:lnTo>
                  <a:pt x="551" y="54"/>
                </a:lnTo>
                <a:lnTo>
                  <a:pt x="551" y="54"/>
                </a:lnTo>
                <a:lnTo>
                  <a:pt x="461" y="0"/>
                </a:lnTo>
                <a:lnTo>
                  <a:pt x="451" y="0"/>
                </a:lnTo>
                <a:lnTo>
                  <a:pt x="86" y="3"/>
                </a:lnTo>
                <a:close/>
              </a:path>
            </a:pathLst>
          </a:custGeom>
          <a:solidFill>
            <a:srgbClr val="99CCCC"/>
          </a:solidFill>
          <a:ln w="9525">
            <a:noFill/>
            <a:round/>
          </a:ln>
        </p:spPr>
        <p:txBody>
          <a:bodyPr/>
          <a:lstStyle/>
          <a:p>
            <a:endParaRPr lang="en-US"/>
          </a:p>
        </p:txBody>
      </p:sp>
      <p:sp>
        <p:nvSpPr>
          <p:cNvPr id="350366" name="Freeform 158"/>
          <p:cNvSpPr/>
          <p:nvPr/>
        </p:nvSpPr>
        <p:spPr bwMode="auto">
          <a:xfrm>
            <a:off x="5564188" y="5841925"/>
            <a:ext cx="438150" cy="14288"/>
          </a:xfrm>
          <a:custGeom>
            <a:avLst/>
            <a:gdLst/>
            <a:ahLst/>
            <a:cxnLst>
              <a:cxn ang="0">
                <a:pos x="0" y="0"/>
              </a:cxn>
              <a:cxn ang="0">
                <a:pos x="0" y="3"/>
              </a:cxn>
              <a:cxn ang="0">
                <a:pos x="1" y="8"/>
              </a:cxn>
              <a:cxn ang="0">
                <a:pos x="5" y="11"/>
              </a:cxn>
              <a:cxn ang="0">
                <a:pos x="6" y="16"/>
              </a:cxn>
              <a:cxn ang="0">
                <a:pos x="6" y="16"/>
              </a:cxn>
              <a:cxn ang="0">
                <a:pos x="8" y="16"/>
              </a:cxn>
              <a:cxn ang="0">
                <a:pos x="8" y="16"/>
              </a:cxn>
              <a:cxn ang="0">
                <a:pos x="8" y="16"/>
              </a:cxn>
              <a:cxn ang="0">
                <a:pos x="532" y="16"/>
              </a:cxn>
              <a:cxn ang="0">
                <a:pos x="539" y="14"/>
              </a:cxn>
              <a:cxn ang="0">
                <a:pos x="544" y="11"/>
              </a:cxn>
              <a:cxn ang="0">
                <a:pos x="549" y="6"/>
              </a:cxn>
              <a:cxn ang="0">
                <a:pos x="551" y="0"/>
              </a:cxn>
              <a:cxn ang="0">
                <a:pos x="549" y="0"/>
              </a:cxn>
              <a:cxn ang="0">
                <a:pos x="0" y="0"/>
              </a:cxn>
            </a:cxnLst>
            <a:rect l="0" t="0" r="r" b="b"/>
            <a:pathLst>
              <a:path w="551" h="16">
                <a:moveTo>
                  <a:pt x="0" y="0"/>
                </a:moveTo>
                <a:lnTo>
                  <a:pt x="0" y="3"/>
                </a:lnTo>
                <a:lnTo>
                  <a:pt x="1" y="8"/>
                </a:lnTo>
                <a:lnTo>
                  <a:pt x="5" y="11"/>
                </a:lnTo>
                <a:lnTo>
                  <a:pt x="6" y="16"/>
                </a:lnTo>
                <a:lnTo>
                  <a:pt x="6" y="16"/>
                </a:lnTo>
                <a:lnTo>
                  <a:pt x="8" y="16"/>
                </a:lnTo>
                <a:lnTo>
                  <a:pt x="8" y="16"/>
                </a:lnTo>
                <a:lnTo>
                  <a:pt x="8" y="16"/>
                </a:lnTo>
                <a:lnTo>
                  <a:pt x="532" y="16"/>
                </a:lnTo>
                <a:lnTo>
                  <a:pt x="539" y="14"/>
                </a:lnTo>
                <a:lnTo>
                  <a:pt x="544" y="11"/>
                </a:lnTo>
                <a:lnTo>
                  <a:pt x="549" y="6"/>
                </a:lnTo>
                <a:lnTo>
                  <a:pt x="551" y="0"/>
                </a:lnTo>
                <a:lnTo>
                  <a:pt x="549" y="0"/>
                </a:lnTo>
                <a:lnTo>
                  <a:pt x="0" y="0"/>
                </a:lnTo>
                <a:close/>
              </a:path>
            </a:pathLst>
          </a:custGeom>
          <a:solidFill>
            <a:srgbClr val="669999"/>
          </a:solidFill>
          <a:ln w="9525">
            <a:noFill/>
            <a:round/>
          </a:ln>
        </p:spPr>
        <p:txBody>
          <a:bodyPr/>
          <a:lstStyle/>
          <a:p>
            <a:endParaRPr lang="en-US"/>
          </a:p>
        </p:txBody>
      </p:sp>
      <p:sp>
        <p:nvSpPr>
          <p:cNvPr id="350367" name="Freeform 159"/>
          <p:cNvSpPr/>
          <p:nvPr/>
        </p:nvSpPr>
        <p:spPr bwMode="auto">
          <a:xfrm>
            <a:off x="5556250" y="5784775"/>
            <a:ext cx="374650" cy="71438"/>
          </a:xfrm>
          <a:custGeom>
            <a:avLst/>
            <a:gdLst/>
            <a:ahLst/>
            <a:cxnLst>
              <a:cxn ang="0">
                <a:pos x="91" y="13"/>
              </a:cxn>
              <a:cxn ang="0">
                <a:pos x="0" y="69"/>
              </a:cxn>
              <a:cxn ang="0">
                <a:pos x="1" y="76"/>
              </a:cxn>
              <a:cxn ang="0">
                <a:pos x="5" y="83"/>
              </a:cxn>
              <a:cxn ang="0">
                <a:pos x="10" y="87"/>
              </a:cxn>
              <a:cxn ang="0">
                <a:pos x="16" y="89"/>
              </a:cxn>
              <a:cxn ang="0">
                <a:pos x="15" y="84"/>
              </a:cxn>
              <a:cxn ang="0">
                <a:pos x="11" y="81"/>
              </a:cxn>
              <a:cxn ang="0">
                <a:pos x="10" y="76"/>
              </a:cxn>
              <a:cxn ang="0">
                <a:pos x="10" y="73"/>
              </a:cxn>
              <a:cxn ang="0">
                <a:pos x="10" y="73"/>
              </a:cxn>
              <a:cxn ang="0">
                <a:pos x="11" y="71"/>
              </a:cxn>
              <a:cxn ang="0">
                <a:pos x="11" y="71"/>
              </a:cxn>
              <a:cxn ang="0">
                <a:pos x="11" y="71"/>
              </a:cxn>
              <a:cxn ang="0">
                <a:pos x="18" y="68"/>
              </a:cxn>
              <a:cxn ang="0">
                <a:pos x="28" y="63"/>
              </a:cxn>
              <a:cxn ang="0">
                <a:pos x="41" y="53"/>
              </a:cxn>
              <a:cxn ang="0">
                <a:pos x="56" y="44"/>
              </a:cxn>
              <a:cxn ang="0">
                <a:pos x="71" y="35"/>
              </a:cxn>
              <a:cxn ang="0">
                <a:pos x="84" y="26"/>
              </a:cxn>
              <a:cxn ang="0">
                <a:pos x="92" y="20"/>
              </a:cxn>
              <a:cxn ang="0">
                <a:pos x="96" y="18"/>
              </a:cxn>
              <a:cxn ang="0">
                <a:pos x="461" y="15"/>
              </a:cxn>
              <a:cxn ang="0">
                <a:pos x="471" y="15"/>
              </a:cxn>
              <a:cxn ang="0">
                <a:pos x="471" y="13"/>
              </a:cxn>
              <a:cxn ang="0">
                <a:pos x="470" y="8"/>
              </a:cxn>
              <a:cxn ang="0">
                <a:pos x="468" y="3"/>
              </a:cxn>
              <a:cxn ang="0">
                <a:pos x="463" y="1"/>
              </a:cxn>
              <a:cxn ang="0">
                <a:pos x="460" y="0"/>
              </a:cxn>
              <a:cxn ang="0">
                <a:pos x="104" y="0"/>
              </a:cxn>
              <a:cxn ang="0">
                <a:pos x="99" y="1"/>
              </a:cxn>
              <a:cxn ang="0">
                <a:pos x="96" y="3"/>
              </a:cxn>
              <a:cxn ang="0">
                <a:pos x="92" y="8"/>
              </a:cxn>
              <a:cxn ang="0">
                <a:pos x="91" y="13"/>
              </a:cxn>
            </a:cxnLst>
            <a:rect l="0" t="0" r="r" b="b"/>
            <a:pathLst>
              <a:path w="471" h="89">
                <a:moveTo>
                  <a:pt x="91" y="13"/>
                </a:moveTo>
                <a:lnTo>
                  <a:pt x="0" y="69"/>
                </a:lnTo>
                <a:lnTo>
                  <a:pt x="1" y="76"/>
                </a:lnTo>
                <a:lnTo>
                  <a:pt x="5" y="83"/>
                </a:lnTo>
                <a:lnTo>
                  <a:pt x="10" y="87"/>
                </a:lnTo>
                <a:lnTo>
                  <a:pt x="16" y="89"/>
                </a:lnTo>
                <a:lnTo>
                  <a:pt x="15" y="84"/>
                </a:lnTo>
                <a:lnTo>
                  <a:pt x="11" y="81"/>
                </a:lnTo>
                <a:lnTo>
                  <a:pt x="10" y="76"/>
                </a:lnTo>
                <a:lnTo>
                  <a:pt x="10" y="73"/>
                </a:lnTo>
                <a:lnTo>
                  <a:pt x="10" y="73"/>
                </a:lnTo>
                <a:lnTo>
                  <a:pt x="11" y="71"/>
                </a:lnTo>
                <a:lnTo>
                  <a:pt x="11" y="71"/>
                </a:lnTo>
                <a:lnTo>
                  <a:pt x="11" y="71"/>
                </a:lnTo>
                <a:lnTo>
                  <a:pt x="18" y="68"/>
                </a:lnTo>
                <a:lnTo>
                  <a:pt x="28" y="63"/>
                </a:lnTo>
                <a:lnTo>
                  <a:pt x="41" y="53"/>
                </a:lnTo>
                <a:lnTo>
                  <a:pt x="56" y="44"/>
                </a:lnTo>
                <a:lnTo>
                  <a:pt x="71" y="35"/>
                </a:lnTo>
                <a:lnTo>
                  <a:pt x="84" y="26"/>
                </a:lnTo>
                <a:lnTo>
                  <a:pt x="92" y="20"/>
                </a:lnTo>
                <a:lnTo>
                  <a:pt x="96" y="18"/>
                </a:lnTo>
                <a:lnTo>
                  <a:pt x="461" y="15"/>
                </a:lnTo>
                <a:lnTo>
                  <a:pt x="471" y="15"/>
                </a:lnTo>
                <a:lnTo>
                  <a:pt x="471" y="13"/>
                </a:lnTo>
                <a:lnTo>
                  <a:pt x="470" y="8"/>
                </a:lnTo>
                <a:lnTo>
                  <a:pt x="468" y="3"/>
                </a:lnTo>
                <a:lnTo>
                  <a:pt x="463" y="1"/>
                </a:lnTo>
                <a:lnTo>
                  <a:pt x="460" y="0"/>
                </a:lnTo>
                <a:lnTo>
                  <a:pt x="104" y="0"/>
                </a:lnTo>
                <a:lnTo>
                  <a:pt x="99" y="1"/>
                </a:lnTo>
                <a:lnTo>
                  <a:pt x="96" y="3"/>
                </a:lnTo>
                <a:lnTo>
                  <a:pt x="92" y="8"/>
                </a:lnTo>
                <a:lnTo>
                  <a:pt x="91" y="13"/>
                </a:lnTo>
                <a:close/>
              </a:path>
            </a:pathLst>
          </a:custGeom>
          <a:solidFill>
            <a:srgbClr val="99FFFF"/>
          </a:solidFill>
          <a:ln w="9525">
            <a:noFill/>
            <a:round/>
          </a:ln>
        </p:spPr>
        <p:txBody>
          <a:bodyPr/>
          <a:lstStyle/>
          <a:p>
            <a:endParaRPr lang="en-US"/>
          </a:p>
        </p:txBody>
      </p:sp>
      <p:sp>
        <p:nvSpPr>
          <p:cNvPr id="350368" name="Freeform 160"/>
          <p:cNvSpPr/>
          <p:nvPr/>
        </p:nvSpPr>
        <p:spPr bwMode="auto">
          <a:xfrm>
            <a:off x="5638800" y="5794300"/>
            <a:ext cx="31750" cy="6350"/>
          </a:xfrm>
          <a:custGeom>
            <a:avLst/>
            <a:gdLst/>
            <a:ahLst/>
            <a:cxnLst>
              <a:cxn ang="0">
                <a:pos x="0" y="9"/>
              </a:cxn>
              <a:cxn ang="0">
                <a:pos x="2" y="7"/>
              </a:cxn>
              <a:cxn ang="0">
                <a:pos x="5" y="4"/>
              </a:cxn>
              <a:cxn ang="0">
                <a:pos x="9" y="2"/>
              </a:cxn>
              <a:cxn ang="0">
                <a:pos x="15" y="0"/>
              </a:cxn>
              <a:cxn ang="0">
                <a:pos x="20" y="0"/>
              </a:cxn>
              <a:cxn ang="0">
                <a:pos x="20" y="0"/>
              </a:cxn>
              <a:cxn ang="0">
                <a:pos x="22" y="0"/>
              </a:cxn>
              <a:cxn ang="0">
                <a:pos x="25" y="0"/>
              </a:cxn>
              <a:cxn ang="0">
                <a:pos x="30" y="2"/>
              </a:cxn>
              <a:cxn ang="0">
                <a:pos x="35" y="4"/>
              </a:cxn>
              <a:cxn ang="0">
                <a:pos x="38" y="7"/>
              </a:cxn>
              <a:cxn ang="0">
                <a:pos x="40" y="9"/>
              </a:cxn>
              <a:cxn ang="0">
                <a:pos x="0" y="9"/>
              </a:cxn>
            </a:cxnLst>
            <a:rect l="0" t="0" r="r" b="b"/>
            <a:pathLst>
              <a:path w="40" h="9">
                <a:moveTo>
                  <a:pt x="0" y="9"/>
                </a:moveTo>
                <a:lnTo>
                  <a:pt x="2" y="7"/>
                </a:lnTo>
                <a:lnTo>
                  <a:pt x="5" y="4"/>
                </a:lnTo>
                <a:lnTo>
                  <a:pt x="9" y="2"/>
                </a:lnTo>
                <a:lnTo>
                  <a:pt x="15" y="0"/>
                </a:lnTo>
                <a:lnTo>
                  <a:pt x="20" y="0"/>
                </a:lnTo>
                <a:lnTo>
                  <a:pt x="20" y="0"/>
                </a:lnTo>
                <a:lnTo>
                  <a:pt x="22" y="0"/>
                </a:lnTo>
                <a:lnTo>
                  <a:pt x="25" y="0"/>
                </a:lnTo>
                <a:lnTo>
                  <a:pt x="30" y="2"/>
                </a:lnTo>
                <a:lnTo>
                  <a:pt x="35" y="4"/>
                </a:lnTo>
                <a:lnTo>
                  <a:pt x="38" y="7"/>
                </a:lnTo>
                <a:lnTo>
                  <a:pt x="40" y="9"/>
                </a:lnTo>
                <a:lnTo>
                  <a:pt x="0" y="9"/>
                </a:lnTo>
                <a:close/>
              </a:path>
            </a:pathLst>
          </a:custGeom>
          <a:solidFill>
            <a:srgbClr val="000000"/>
          </a:solidFill>
          <a:ln w="9525">
            <a:noFill/>
            <a:round/>
          </a:ln>
        </p:spPr>
        <p:txBody>
          <a:bodyPr/>
          <a:lstStyle/>
          <a:p>
            <a:endParaRPr lang="en-US"/>
          </a:p>
        </p:txBody>
      </p:sp>
      <p:sp>
        <p:nvSpPr>
          <p:cNvPr id="350369" name="Freeform 161"/>
          <p:cNvSpPr/>
          <p:nvPr/>
        </p:nvSpPr>
        <p:spPr bwMode="auto">
          <a:xfrm>
            <a:off x="5684838" y="5794300"/>
            <a:ext cx="31750" cy="6350"/>
          </a:xfrm>
          <a:custGeom>
            <a:avLst/>
            <a:gdLst/>
            <a:ahLst/>
            <a:cxnLst>
              <a:cxn ang="0">
                <a:pos x="0" y="9"/>
              </a:cxn>
              <a:cxn ang="0">
                <a:pos x="2" y="7"/>
              </a:cxn>
              <a:cxn ang="0">
                <a:pos x="5" y="4"/>
              </a:cxn>
              <a:cxn ang="0">
                <a:pos x="10" y="2"/>
              </a:cxn>
              <a:cxn ang="0">
                <a:pos x="16" y="0"/>
              </a:cxn>
              <a:cxn ang="0">
                <a:pos x="20" y="0"/>
              </a:cxn>
              <a:cxn ang="0">
                <a:pos x="21" y="0"/>
              </a:cxn>
              <a:cxn ang="0">
                <a:pos x="21" y="0"/>
              </a:cxn>
              <a:cxn ang="0">
                <a:pos x="25" y="0"/>
              </a:cxn>
              <a:cxn ang="0">
                <a:pos x="30" y="2"/>
              </a:cxn>
              <a:cxn ang="0">
                <a:pos x="35" y="4"/>
              </a:cxn>
              <a:cxn ang="0">
                <a:pos x="38" y="7"/>
              </a:cxn>
              <a:cxn ang="0">
                <a:pos x="40" y="9"/>
              </a:cxn>
              <a:cxn ang="0">
                <a:pos x="0" y="9"/>
              </a:cxn>
            </a:cxnLst>
            <a:rect l="0" t="0" r="r" b="b"/>
            <a:pathLst>
              <a:path w="40" h="9">
                <a:moveTo>
                  <a:pt x="0" y="9"/>
                </a:moveTo>
                <a:lnTo>
                  <a:pt x="2" y="7"/>
                </a:lnTo>
                <a:lnTo>
                  <a:pt x="5" y="4"/>
                </a:lnTo>
                <a:lnTo>
                  <a:pt x="10" y="2"/>
                </a:lnTo>
                <a:lnTo>
                  <a:pt x="16" y="0"/>
                </a:lnTo>
                <a:lnTo>
                  <a:pt x="20" y="0"/>
                </a:lnTo>
                <a:lnTo>
                  <a:pt x="21" y="0"/>
                </a:lnTo>
                <a:lnTo>
                  <a:pt x="21" y="0"/>
                </a:lnTo>
                <a:lnTo>
                  <a:pt x="25" y="0"/>
                </a:lnTo>
                <a:lnTo>
                  <a:pt x="30" y="2"/>
                </a:lnTo>
                <a:lnTo>
                  <a:pt x="35" y="4"/>
                </a:lnTo>
                <a:lnTo>
                  <a:pt x="38" y="7"/>
                </a:lnTo>
                <a:lnTo>
                  <a:pt x="40" y="9"/>
                </a:lnTo>
                <a:lnTo>
                  <a:pt x="0" y="9"/>
                </a:lnTo>
                <a:close/>
              </a:path>
            </a:pathLst>
          </a:custGeom>
          <a:solidFill>
            <a:srgbClr val="000000"/>
          </a:solidFill>
          <a:ln w="9525">
            <a:noFill/>
            <a:round/>
          </a:ln>
        </p:spPr>
        <p:txBody>
          <a:bodyPr/>
          <a:lstStyle/>
          <a:p>
            <a:endParaRPr lang="en-US"/>
          </a:p>
        </p:txBody>
      </p:sp>
      <p:sp>
        <p:nvSpPr>
          <p:cNvPr id="350370" name="Freeform 162"/>
          <p:cNvSpPr/>
          <p:nvPr/>
        </p:nvSpPr>
        <p:spPr bwMode="auto">
          <a:xfrm>
            <a:off x="5732463" y="5794300"/>
            <a:ext cx="31750" cy="6350"/>
          </a:xfrm>
          <a:custGeom>
            <a:avLst/>
            <a:gdLst/>
            <a:ahLst/>
            <a:cxnLst>
              <a:cxn ang="0">
                <a:pos x="0" y="9"/>
              </a:cxn>
              <a:cxn ang="0">
                <a:pos x="2" y="7"/>
              </a:cxn>
              <a:cxn ang="0">
                <a:pos x="4" y="4"/>
              </a:cxn>
              <a:cxn ang="0">
                <a:pos x="9" y="2"/>
              </a:cxn>
              <a:cxn ang="0">
                <a:pos x="15" y="0"/>
              </a:cxn>
              <a:cxn ang="0">
                <a:pos x="19" y="0"/>
              </a:cxn>
              <a:cxn ang="0">
                <a:pos x="20" y="0"/>
              </a:cxn>
              <a:cxn ang="0">
                <a:pos x="20" y="0"/>
              </a:cxn>
              <a:cxn ang="0">
                <a:pos x="24" y="0"/>
              </a:cxn>
              <a:cxn ang="0">
                <a:pos x="29" y="2"/>
              </a:cxn>
              <a:cxn ang="0">
                <a:pos x="35" y="4"/>
              </a:cxn>
              <a:cxn ang="0">
                <a:pos x="39" y="7"/>
              </a:cxn>
              <a:cxn ang="0">
                <a:pos x="40" y="9"/>
              </a:cxn>
              <a:cxn ang="0">
                <a:pos x="0" y="9"/>
              </a:cxn>
            </a:cxnLst>
            <a:rect l="0" t="0" r="r" b="b"/>
            <a:pathLst>
              <a:path w="40" h="9">
                <a:moveTo>
                  <a:pt x="0" y="9"/>
                </a:moveTo>
                <a:lnTo>
                  <a:pt x="2" y="7"/>
                </a:lnTo>
                <a:lnTo>
                  <a:pt x="4" y="4"/>
                </a:lnTo>
                <a:lnTo>
                  <a:pt x="9" y="2"/>
                </a:lnTo>
                <a:lnTo>
                  <a:pt x="15" y="0"/>
                </a:lnTo>
                <a:lnTo>
                  <a:pt x="19" y="0"/>
                </a:lnTo>
                <a:lnTo>
                  <a:pt x="20" y="0"/>
                </a:lnTo>
                <a:lnTo>
                  <a:pt x="20" y="0"/>
                </a:lnTo>
                <a:lnTo>
                  <a:pt x="24" y="0"/>
                </a:lnTo>
                <a:lnTo>
                  <a:pt x="29" y="2"/>
                </a:lnTo>
                <a:lnTo>
                  <a:pt x="35" y="4"/>
                </a:lnTo>
                <a:lnTo>
                  <a:pt x="39" y="7"/>
                </a:lnTo>
                <a:lnTo>
                  <a:pt x="40" y="9"/>
                </a:lnTo>
                <a:lnTo>
                  <a:pt x="0" y="9"/>
                </a:lnTo>
                <a:close/>
              </a:path>
            </a:pathLst>
          </a:custGeom>
          <a:solidFill>
            <a:srgbClr val="000000"/>
          </a:solidFill>
          <a:ln w="9525">
            <a:noFill/>
            <a:round/>
          </a:ln>
        </p:spPr>
        <p:txBody>
          <a:bodyPr/>
          <a:lstStyle/>
          <a:p>
            <a:endParaRPr lang="en-US"/>
          </a:p>
        </p:txBody>
      </p:sp>
      <p:sp>
        <p:nvSpPr>
          <p:cNvPr id="350371" name="Freeform 163"/>
          <p:cNvSpPr/>
          <p:nvPr/>
        </p:nvSpPr>
        <p:spPr bwMode="auto">
          <a:xfrm>
            <a:off x="5780088" y="5794300"/>
            <a:ext cx="31750" cy="6350"/>
          </a:xfrm>
          <a:custGeom>
            <a:avLst/>
            <a:gdLst/>
            <a:ahLst/>
            <a:cxnLst>
              <a:cxn ang="0">
                <a:pos x="0" y="9"/>
              </a:cxn>
              <a:cxn ang="0">
                <a:pos x="2" y="7"/>
              </a:cxn>
              <a:cxn ang="0">
                <a:pos x="3" y="4"/>
              </a:cxn>
              <a:cxn ang="0">
                <a:pos x="8" y="2"/>
              </a:cxn>
              <a:cxn ang="0">
                <a:pos x="15" y="0"/>
              </a:cxn>
              <a:cxn ang="0">
                <a:pos x="18" y="0"/>
              </a:cxn>
              <a:cxn ang="0">
                <a:pos x="20" y="0"/>
              </a:cxn>
              <a:cxn ang="0">
                <a:pos x="20" y="0"/>
              </a:cxn>
              <a:cxn ang="0">
                <a:pos x="23" y="0"/>
              </a:cxn>
              <a:cxn ang="0">
                <a:pos x="28" y="2"/>
              </a:cxn>
              <a:cxn ang="0">
                <a:pos x="35" y="4"/>
              </a:cxn>
              <a:cxn ang="0">
                <a:pos x="38" y="7"/>
              </a:cxn>
              <a:cxn ang="0">
                <a:pos x="40" y="9"/>
              </a:cxn>
              <a:cxn ang="0">
                <a:pos x="0" y="9"/>
              </a:cxn>
            </a:cxnLst>
            <a:rect l="0" t="0" r="r" b="b"/>
            <a:pathLst>
              <a:path w="40" h="9">
                <a:moveTo>
                  <a:pt x="0" y="9"/>
                </a:moveTo>
                <a:lnTo>
                  <a:pt x="2" y="7"/>
                </a:lnTo>
                <a:lnTo>
                  <a:pt x="3" y="4"/>
                </a:lnTo>
                <a:lnTo>
                  <a:pt x="8" y="2"/>
                </a:lnTo>
                <a:lnTo>
                  <a:pt x="15" y="0"/>
                </a:lnTo>
                <a:lnTo>
                  <a:pt x="18" y="0"/>
                </a:lnTo>
                <a:lnTo>
                  <a:pt x="20" y="0"/>
                </a:lnTo>
                <a:lnTo>
                  <a:pt x="20" y="0"/>
                </a:lnTo>
                <a:lnTo>
                  <a:pt x="23" y="0"/>
                </a:lnTo>
                <a:lnTo>
                  <a:pt x="28" y="2"/>
                </a:lnTo>
                <a:lnTo>
                  <a:pt x="35" y="4"/>
                </a:lnTo>
                <a:lnTo>
                  <a:pt x="38" y="7"/>
                </a:lnTo>
                <a:lnTo>
                  <a:pt x="40" y="9"/>
                </a:lnTo>
                <a:lnTo>
                  <a:pt x="0" y="9"/>
                </a:lnTo>
                <a:close/>
              </a:path>
            </a:pathLst>
          </a:custGeom>
          <a:solidFill>
            <a:srgbClr val="000000"/>
          </a:solidFill>
          <a:ln w="9525">
            <a:noFill/>
            <a:round/>
          </a:ln>
        </p:spPr>
        <p:txBody>
          <a:bodyPr/>
          <a:lstStyle/>
          <a:p>
            <a:endParaRPr lang="en-US"/>
          </a:p>
        </p:txBody>
      </p:sp>
      <p:sp>
        <p:nvSpPr>
          <p:cNvPr id="350372" name="Freeform 164"/>
          <p:cNvSpPr/>
          <p:nvPr/>
        </p:nvSpPr>
        <p:spPr bwMode="auto">
          <a:xfrm>
            <a:off x="5826125" y="5794300"/>
            <a:ext cx="31750" cy="6350"/>
          </a:xfrm>
          <a:custGeom>
            <a:avLst/>
            <a:gdLst/>
            <a:ahLst/>
            <a:cxnLst>
              <a:cxn ang="0">
                <a:pos x="0" y="9"/>
              </a:cxn>
              <a:cxn ang="0">
                <a:pos x="2" y="7"/>
              </a:cxn>
              <a:cxn ang="0">
                <a:pos x="3" y="4"/>
              </a:cxn>
              <a:cxn ang="0">
                <a:pos x="8" y="2"/>
              </a:cxn>
              <a:cxn ang="0">
                <a:pos x="15" y="0"/>
              </a:cxn>
              <a:cxn ang="0">
                <a:pos x="18" y="0"/>
              </a:cxn>
              <a:cxn ang="0">
                <a:pos x="20" y="0"/>
              </a:cxn>
              <a:cxn ang="0">
                <a:pos x="20" y="0"/>
              </a:cxn>
              <a:cxn ang="0">
                <a:pos x="23" y="0"/>
              </a:cxn>
              <a:cxn ang="0">
                <a:pos x="30" y="2"/>
              </a:cxn>
              <a:cxn ang="0">
                <a:pos x="35" y="4"/>
              </a:cxn>
              <a:cxn ang="0">
                <a:pos x="38" y="7"/>
              </a:cxn>
              <a:cxn ang="0">
                <a:pos x="40" y="9"/>
              </a:cxn>
              <a:cxn ang="0">
                <a:pos x="0" y="9"/>
              </a:cxn>
            </a:cxnLst>
            <a:rect l="0" t="0" r="r" b="b"/>
            <a:pathLst>
              <a:path w="40" h="9">
                <a:moveTo>
                  <a:pt x="0" y="9"/>
                </a:moveTo>
                <a:lnTo>
                  <a:pt x="2" y="7"/>
                </a:lnTo>
                <a:lnTo>
                  <a:pt x="3" y="4"/>
                </a:lnTo>
                <a:lnTo>
                  <a:pt x="8" y="2"/>
                </a:lnTo>
                <a:lnTo>
                  <a:pt x="15" y="0"/>
                </a:lnTo>
                <a:lnTo>
                  <a:pt x="18" y="0"/>
                </a:lnTo>
                <a:lnTo>
                  <a:pt x="20" y="0"/>
                </a:lnTo>
                <a:lnTo>
                  <a:pt x="20" y="0"/>
                </a:lnTo>
                <a:lnTo>
                  <a:pt x="23" y="0"/>
                </a:lnTo>
                <a:lnTo>
                  <a:pt x="30" y="2"/>
                </a:lnTo>
                <a:lnTo>
                  <a:pt x="35" y="4"/>
                </a:lnTo>
                <a:lnTo>
                  <a:pt x="38" y="7"/>
                </a:lnTo>
                <a:lnTo>
                  <a:pt x="40" y="9"/>
                </a:lnTo>
                <a:lnTo>
                  <a:pt x="0" y="9"/>
                </a:lnTo>
                <a:close/>
              </a:path>
            </a:pathLst>
          </a:custGeom>
          <a:solidFill>
            <a:srgbClr val="000000"/>
          </a:solidFill>
          <a:ln w="9525">
            <a:noFill/>
            <a:round/>
          </a:ln>
        </p:spPr>
        <p:txBody>
          <a:bodyPr/>
          <a:lstStyle/>
          <a:p>
            <a:endParaRPr lang="en-US"/>
          </a:p>
        </p:txBody>
      </p:sp>
      <p:sp>
        <p:nvSpPr>
          <p:cNvPr id="350373" name="Freeform 165"/>
          <p:cNvSpPr/>
          <p:nvPr/>
        </p:nvSpPr>
        <p:spPr bwMode="auto">
          <a:xfrm>
            <a:off x="5873750" y="5794300"/>
            <a:ext cx="31750" cy="6350"/>
          </a:xfrm>
          <a:custGeom>
            <a:avLst/>
            <a:gdLst/>
            <a:ahLst/>
            <a:cxnLst>
              <a:cxn ang="0">
                <a:pos x="0" y="9"/>
              </a:cxn>
              <a:cxn ang="0">
                <a:pos x="1" y="7"/>
              </a:cxn>
              <a:cxn ang="0">
                <a:pos x="3" y="4"/>
              </a:cxn>
              <a:cxn ang="0">
                <a:pos x="8" y="2"/>
              </a:cxn>
              <a:cxn ang="0">
                <a:pos x="14" y="0"/>
              </a:cxn>
              <a:cxn ang="0">
                <a:pos x="18" y="0"/>
              </a:cxn>
              <a:cxn ang="0">
                <a:pos x="19" y="0"/>
              </a:cxn>
              <a:cxn ang="0">
                <a:pos x="19" y="0"/>
              </a:cxn>
              <a:cxn ang="0">
                <a:pos x="23" y="0"/>
              </a:cxn>
              <a:cxn ang="0">
                <a:pos x="28" y="2"/>
              </a:cxn>
              <a:cxn ang="0">
                <a:pos x="34" y="4"/>
              </a:cxn>
              <a:cxn ang="0">
                <a:pos x="38" y="7"/>
              </a:cxn>
              <a:cxn ang="0">
                <a:pos x="39" y="9"/>
              </a:cxn>
              <a:cxn ang="0">
                <a:pos x="0" y="9"/>
              </a:cxn>
            </a:cxnLst>
            <a:rect l="0" t="0" r="r" b="b"/>
            <a:pathLst>
              <a:path w="39" h="9">
                <a:moveTo>
                  <a:pt x="0" y="9"/>
                </a:moveTo>
                <a:lnTo>
                  <a:pt x="1" y="7"/>
                </a:lnTo>
                <a:lnTo>
                  <a:pt x="3" y="4"/>
                </a:lnTo>
                <a:lnTo>
                  <a:pt x="8" y="2"/>
                </a:lnTo>
                <a:lnTo>
                  <a:pt x="14" y="0"/>
                </a:lnTo>
                <a:lnTo>
                  <a:pt x="18" y="0"/>
                </a:lnTo>
                <a:lnTo>
                  <a:pt x="19" y="0"/>
                </a:lnTo>
                <a:lnTo>
                  <a:pt x="19" y="0"/>
                </a:lnTo>
                <a:lnTo>
                  <a:pt x="23" y="0"/>
                </a:lnTo>
                <a:lnTo>
                  <a:pt x="28" y="2"/>
                </a:lnTo>
                <a:lnTo>
                  <a:pt x="34" y="4"/>
                </a:lnTo>
                <a:lnTo>
                  <a:pt x="38" y="7"/>
                </a:lnTo>
                <a:lnTo>
                  <a:pt x="39" y="9"/>
                </a:lnTo>
                <a:lnTo>
                  <a:pt x="0" y="9"/>
                </a:lnTo>
                <a:close/>
              </a:path>
            </a:pathLst>
          </a:custGeom>
          <a:solidFill>
            <a:srgbClr val="000000"/>
          </a:solidFill>
          <a:ln w="9525">
            <a:noFill/>
            <a:round/>
          </a:ln>
        </p:spPr>
        <p:txBody>
          <a:bodyPr/>
          <a:lstStyle/>
          <a:p>
            <a:endParaRPr lang="en-US"/>
          </a:p>
        </p:txBody>
      </p:sp>
      <p:sp>
        <p:nvSpPr>
          <p:cNvPr id="350374" name="Freeform 166"/>
          <p:cNvSpPr/>
          <p:nvPr/>
        </p:nvSpPr>
        <p:spPr bwMode="auto">
          <a:xfrm>
            <a:off x="5618163" y="5807000"/>
            <a:ext cx="31750" cy="6350"/>
          </a:xfrm>
          <a:custGeom>
            <a:avLst/>
            <a:gdLst/>
            <a:ahLst/>
            <a:cxnLst>
              <a:cxn ang="0">
                <a:pos x="0" y="8"/>
              </a:cxn>
              <a:cxn ang="0">
                <a:pos x="2" y="7"/>
              </a:cxn>
              <a:cxn ang="0">
                <a:pos x="4" y="3"/>
              </a:cxn>
              <a:cxn ang="0">
                <a:pos x="9" y="2"/>
              </a:cxn>
              <a:cxn ang="0">
                <a:pos x="15" y="0"/>
              </a:cxn>
              <a:cxn ang="0">
                <a:pos x="19" y="0"/>
              </a:cxn>
              <a:cxn ang="0">
                <a:pos x="20" y="0"/>
              </a:cxn>
              <a:cxn ang="0">
                <a:pos x="20" y="0"/>
              </a:cxn>
              <a:cxn ang="0">
                <a:pos x="24" y="0"/>
              </a:cxn>
              <a:cxn ang="0">
                <a:pos x="30" y="2"/>
              </a:cxn>
              <a:cxn ang="0">
                <a:pos x="35" y="3"/>
              </a:cxn>
              <a:cxn ang="0">
                <a:pos x="39" y="7"/>
              </a:cxn>
              <a:cxn ang="0">
                <a:pos x="40" y="8"/>
              </a:cxn>
              <a:cxn ang="0">
                <a:pos x="0" y="8"/>
              </a:cxn>
            </a:cxnLst>
            <a:rect l="0" t="0" r="r" b="b"/>
            <a:pathLst>
              <a:path w="40" h="8">
                <a:moveTo>
                  <a:pt x="0" y="8"/>
                </a:moveTo>
                <a:lnTo>
                  <a:pt x="2" y="7"/>
                </a:lnTo>
                <a:lnTo>
                  <a:pt x="4" y="3"/>
                </a:lnTo>
                <a:lnTo>
                  <a:pt x="9" y="2"/>
                </a:lnTo>
                <a:lnTo>
                  <a:pt x="15" y="0"/>
                </a:lnTo>
                <a:lnTo>
                  <a:pt x="19" y="0"/>
                </a:lnTo>
                <a:lnTo>
                  <a:pt x="20" y="0"/>
                </a:lnTo>
                <a:lnTo>
                  <a:pt x="20" y="0"/>
                </a:lnTo>
                <a:lnTo>
                  <a:pt x="24" y="0"/>
                </a:lnTo>
                <a:lnTo>
                  <a:pt x="30" y="2"/>
                </a:lnTo>
                <a:lnTo>
                  <a:pt x="35" y="3"/>
                </a:lnTo>
                <a:lnTo>
                  <a:pt x="39" y="7"/>
                </a:lnTo>
                <a:lnTo>
                  <a:pt x="40" y="8"/>
                </a:lnTo>
                <a:lnTo>
                  <a:pt x="0" y="8"/>
                </a:lnTo>
                <a:close/>
              </a:path>
            </a:pathLst>
          </a:custGeom>
          <a:solidFill>
            <a:srgbClr val="000000"/>
          </a:solidFill>
          <a:ln w="9525">
            <a:noFill/>
            <a:round/>
          </a:ln>
        </p:spPr>
        <p:txBody>
          <a:bodyPr/>
          <a:lstStyle/>
          <a:p>
            <a:endParaRPr lang="en-US"/>
          </a:p>
        </p:txBody>
      </p:sp>
      <p:sp>
        <p:nvSpPr>
          <p:cNvPr id="350375" name="Freeform 167"/>
          <p:cNvSpPr/>
          <p:nvPr/>
        </p:nvSpPr>
        <p:spPr bwMode="auto">
          <a:xfrm>
            <a:off x="5665788" y="5807000"/>
            <a:ext cx="33337" cy="6350"/>
          </a:xfrm>
          <a:custGeom>
            <a:avLst/>
            <a:gdLst/>
            <a:ahLst/>
            <a:cxnLst>
              <a:cxn ang="0">
                <a:pos x="0" y="8"/>
              </a:cxn>
              <a:cxn ang="0">
                <a:pos x="2" y="7"/>
              </a:cxn>
              <a:cxn ang="0">
                <a:pos x="3" y="3"/>
              </a:cxn>
              <a:cxn ang="0">
                <a:pos x="8" y="2"/>
              </a:cxn>
              <a:cxn ang="0">
                <a:pos x="15" y="0"/>
              </a:cxn>
              <a:cxn ang="0">
                <a:pos x="18" y="0"/>
              </a:cxn>
              <a:cxn ang="0">
                <a:pos x="20" y="0"/>
              </a:cxn>
              <a:cxn ang="0">
                <a:pos x="20" y="0"/>
              </a:cxn>
              <a:cxn ang="0">
                <a:pos x="23" y="0"/>
              </a:cxn>
              <a:cxn ang="0">
                <a:pos x="30" y="2"/>
              </a:cxn>
              <a:cxn ang="0">
                <a:pos x="35" y="3"/>
              </a:cxn>
              <a:cxn ang="0">
                <a:pos x="40" y="7"/>
              </a:cxn>
              <a:cxn ang="0">
                <a:pos x="41" y="8"/>
              </a:cxn>
              <a:cxn ang="0">
                <a:pos x="0" y="8"/>
              </a:cxn>
            </a:cxnLst>
            <a:rect l="0" t="0" r="r" b="b"/>
            <a:pathLst>
              <a:path w="41" h="8">
                <a:moveTo>
                  <a:pt x="0" y="8"/>
                </a:moveTo>
                <a:lnTo>
                  <a:pt x="2" y="7"/>
                </a:lnTo>
                <a:lnTo>
                  <a:pt x="3" y="3"/>
                </a:lnTo>
                <a:lnTo>
                  <a:pt x="8" y="2"/>
                </a:lnTo>
                <a:lnTo>
                  <a:pt x="15" y="0"/>
                </a:lnTo>
                <a:lnTo>
                  <a:pt x="18" y="0"/>
                </a:lnTo>
                <a:lnTo>
                  <a:pt x="20" y="0"/>
                </a:lnTo>
                <a:lnTo>
                  <a:pt x="20" y="0"/>
                </a:lnTo>
                <a:lnTo>
                  <a:pt x="23" y="0"/>
                </a:lnTo>
                <a:lnTo>
                  <a:pt x="30" y="2"/>
                </a:lnTo>
                <a:lnTo>
                  <a:pt x="35" y="3"/>
                </a:lnTo>
                <a:lnTo>
                  <a:pt x="40" y="7"/>
                </a:lnTo>
                <a:lnTo>
                  <a:pt x="41" y="8"/>
                </a:lnTo>
                <a:lnTo>
                  <a:pt x="0" y="8"/>
                </a:lnTo>
                <a:close/>
              </a:path>
            </a:pathLst>
          </a:custGeom>
          <a:solidFill>
            <a:srgbClr val="000000"/>
          </a:solidFill>
          <a:ln w="9525">
            <a:noFill/>
            <a:round/>
          </a:ln>
        </p:spPr>
        <p:txBody>
          <a:bodyPr/>
          <a:lstStyle/>
          <a:p>
            <a:endParaRPr lang="en-US"/>
          </a:p>
        </p:txBody>
      </p:sp>
      <p:sp>
        <p:nvSpPr>
          <p:cNvPr id="350376" name="Freeform 168"/>
          <p:cNvSpPr/>
          <p:nvPr/>
        </p:nvSpPr>
        <p:spPr bwMode="auto">
          <a:xfrm>
            <a:off x="5711825" y="5807000"/>
            <a:ext cx="33338" cy="6350"/>
          </a:xfrm>
          <a:custGeom>
            <a:avLst/>
            <a:gdLst/>
            <a:ahLst/>
            <a:cxnLst>
              <a:cxn ang="0">
                <a:pos x="0" y="8"/>
              </a:cxn>
              <a:cxn ang="0">
                <a:pos x="2" y="7"/>
              </a:cxn>
              <a:cxn ang="0">
                <a:pos x="5" y="3"/>
              </a:cxn>
              <a:cxn ang="0">
                <a:pos x="8" y="2"/>
              </a:cxn>
              <a:cxn ang="0">
                <a:pos x="15" y="0"/>
              </a:cxn>
              <a:cxn ang="0">
                <a:pos x="18" y="0"/>
              </a:cxn>
              <a:cxn ang="0">
                <a:pos x="20" y="0"/>
              </a:cxn>
              <a:cxn ang="0">
                <a:pos x="20" y="0"/>
              </a:cxn>
              <a:cxn ang="0">
                <a:pos x="23" y="0"/>
              </a:cxn>
              <a:cxn ang="0">
                <a:pos x="30" y="2"/>
              </a:cxn>
              <a:cxn ang="0">
                <a:pos x="35" y="3"/>
              </a:cxn>
              <a:cxn ang="0">
                <a:pos x="40" y="7"/>
              </a:cxn>
              <a:cxn ang="0">
                <a:pos x="41" y="8"/>
              </a:cxn>
              <a:cxn ang="0">
                <a:pos x="0" y="8"/>
              </a:cxn>
            </a:cxnLst>
            <a:rect l="0" t="0" r="r" b="b"/>
            <a:pathLst>
              <a:path w="41" h="8">
                <a:moveTo>
                  <a:pt x="0" y="8"/>
                </a:moveTo>
                <a:lnTo>
                  <a:pt x="2" y="7"/>
                </a:lnTo>
                <a:lnTo>
                  <a:pt x="5" y="3"/>
                </a:lnTo>
                <a:lnTo>
                  <a:pt x="8" y="2"/>
                </a:lnTo>
                <a:lnTo>
                  <a:pt x="15" y="0"/>
                </a:lnTo>
                <a:lnTo>
                  <a:pt x="18" y="0"/>
                </a:lnTo>
                <a:lnTo>
                  <a:pt x="20" y="0"/>
                </a:lnTo>
                <a:lnTo>
                  <a:pt x="20" y="0"/>
                </a:lnTo>
                <a:lnTo>
                  <a:pt x="23" y="0"/>
                </a:lnTo>
                <a:lnTo>
                  <a:pt x="30" y="2"/>
                </a:lnTo>
                <a:lnTo>
                  <a:pt x="35" y="3"/>
                </a:lnTo>
                <a:lnTo>
                  <a:pt x="40" y="7"/>
                </a:lnTo>
                <a:lnTo>
                  <a:pt x="41" y="8"/>
                </a:lnTo>
                <a:lnTo>
                  <a:pt x="0" y="8"/>
                </a:lnTo>
                <a:close/>
              </a:path>
            </a:pathLst>
          </a:custGeom>
          <a:solidFill>
            <a:srgbClr val="000000"/>
          </a:solidFill>
          <a:ln w="9525">
            <a:noFill/>
            <a:round/>
          </a:ln>
        </p:spPr>
        <p:txBody>
          <a:bodyPr/>
          <a:lstStyle/>
          <a:p>
            <a:endParaRPr lang="en-US"/>
          </a:p>
        </p:txBody>
      </p:sp>
      <p:sp>
        <p:nvSpPr>
          <p:cNvPr id="350377" name="Freeform 169"/>
          <p:cNvSpPr/>
          <p:nvPr/>
        </p:nvSpPr>
        <p:spPr bwMode="auto">
          <a:xfrm>
            <a:off x="5761038" y="5807000"/>
            <a:ext cx="30162" cy="6350"/>
          </a:xfrm>
          <a:custGeom>
            <a:avLst/>
            <a:gdLst/>
            <a:ahLst/>
            <a:cxnLst>
              <a:cxn ang="0">
                <a:pos x="0" y="8"/>
              </a:cxn>
              <a:cxn ang="0">
                <a:pos x="2" y="7"/>
              </a:cxn>
              <a:cxn ang="0">
                <a:pos x="4" y="3"/>
              </a:cxn>
              <a:cxn ang="0">
                <a:pos x="8" y="2"/>
              </a:cxn>
              <a:cxn ang="0">
                <a:pos x="13" y="0"/>
              </a:cxn>
              <a:cxn ang="0">
                <a:pos x="18" y="0"/>
              </a:cxn>
              <a:cxn ang="0">
                <a:pos x="18" y="0"/>
              </a:cxn>
              <a:cxn ang="0">
                <a:pos x="20" y="0"/>
              </a:cxn>
              <a:cxn ang="0">
                <a:pos x="23" y="0"/>
              </a:cxn>
              <a:cxn ang="0">
                <a:pos x="28" y="2"/>
              </a:cxn>
              <a:cxn ang="0">
                <a:pos x="35" y="3"/>
              </a:cxn>
              <a:cxn ang="0">
                <a:pos x="38" y="7"/>
              </a:cxn>
              <a:cxn ang="0">
                <a:pos x="40" y="8"/>
              </a:cxn>
              <a:cxn ang="0">
                <a:pos x="0" y="8"/>
              </a:cxn>
            </a:cxnLst>
            <a:rect l="0" t="0" r="r" b="b"/>
            <a:pathLst>
              <a:path w="40" h="8">
                <a:moveTo>
                  <a:pt x="0" y="8"/>
                </a:moveTo>
                <a:lnTo>
                  <a:pt x="2" y="7"/>
                </a:lnTo>
                <a:lnTo>
                  <a:pt x="4" y="3"/>
                </a:lnTo>
                <a:lnTo>
                  <a:pt x="8" y="2"/>
                </a:lnTo>
                <a:lnTo>
                  <a:pt x="13" y="0"/>
                </a:lnTo>
                <a:lnTo>
                  <a:pt x="18" y="0"/>
                </a:lnTo>
                <a:lnTo>
                  <a:pt x="18" y="0"/>
                </a:lnTo>
                <a:lnTo>
                  <a:pt x="20" y="0"/>
                </a:lnTo>
                <a:lnTo>
                  <a:pt x="23" y="0"/>
                </a:lnTo>
                <a:lnTo>
                  <a:pt x="28" y="2"/>
                </a:lnTo>
                <a:lnTo>
                  <a:pt x="35" y="3"/>
                </a:lnTo>
                <a:lnTo>
                  <a:pt x="38" y="7"/>
                </a:lnTo>
                <a:lnTo>
                  <a:pt x="40" y="8"/>
                </a:lnTo>
                <a:lnTo>
                  <a:pt x="0" y="8"/>
                </a:lnTo>
                <a:close/>
              </a:path>
            </a:pathLst>
          </a:custGeom>
          <a:solidFill>
            <a:srgbClr val="000000"/>
          </a:solidFill>
          <a:ln w="9525">
            <a:noFill/>
            <a:round/>
          </a:ln>
        </p:spPr>
        <p:txBody>
          <a:bodyPr/>
          <a:lstStyle/>
          <a:p>
            <a:endParaRPr lang="en-US"/>
          </a:p>
        </p:txBody>
      </p:sp>
      <p:sp>
        <p:nvSpPr>
          <p:cNvPr id="350378" name="Freeform 170"/>
          <p:cNvSpPr/>
          <p:nvPr/>
        </p:nvSpPr>
        <p:spPr bwMode="auto">
          <a:xfrm>
            <a:off x="5805488" y="5807000"/>
            <a:ext cx="31750" cy="6350"/>
          </a:xfrm>
          <a:custGeom>
            <a:avLst/>
            <a:gdLst/>
            <a:ahLst/>
            <a:cxnLst>
              <a:cxn ang="0">
                <a:pos x="0" y="8"/>
              </a:cxn>
              <a:cxn ang="0">
                <a:pos x="2" y="7"/>
              </a:cxn>
              <a:cxn ang="0">
                <a:pos x="5" y="3"/>
              </a:cxn>
              <a:cxn ang="0">
                <a:pos x="9" y="2"/>
              </a:cxn>
              <a:cxn ang="0">
                <a:pos x="15" y="0"/>
              </a:cxn>
              <a:cxn ang="0">
                <a:pos x="20" y="0"/>
              </a:cxn>
              <a:cxn ang="0">
                <a:pos x="22" y="0"/>
              </a:cxn>
              <a:cxn ang="0">
                <a:pos x="22" y="0"/>
              </a:cxn>
              <a:cxn ang="0">
                <a:pos x="25" y="0"/>
              </a:cxn>
              <a:cxn ang="0">
                <a:pos x="30" y="2"/>
              </a:cxn>
              <a:cxn ang="0">
                <a:pos x="37" y="3"/>
              </a:cxn>
              <a:cxn ang="0">
                <a:pos x="40" y="7"/>
              </a:cxn>
              <a:cxn ang="0">
                <a:pos x="42" y="8"/>
              </a:cxn>
              <a:cxn ang="0">
                <a:pos x="0" y="8"/>
              </a:cxn>
            </a:cxnLst>
            <a:rect l="0" t="0" r="r" b="b"/>
            <a:pathLst>
              <a:path w="42" h="8">
                <a:moveTo>
                  <a:pt x="0" y="8"/>
                </a:moveTo>
                <a:lnTo>
                  <a:pt x="2" y="7"/>
                </a:lnTo>
                <a:lnTo>
                  <a:pt x="5" y="3"/>
                </a:lnTo>
                <a:lnTo>
                  <a:pt x="9" y="2"/>
                </a:lnTo>
                <a:lnTo>
                  <a:pt x="15" y="0"/>
                </a:lnTo>
                <a:lnTo>
                  <a:pt x="20" y="0"/>
                </a:lnTo>
                <a:lnTo>
                  <a:pt x="22" y="0"/>
                </a:lnTo>
                <a:lnTo>
                  <a:pt x="22" y="0"/>
                </a:lnTo>
                <a:lnTo>
                  <a:pt x="25" y="0"/>
                </a:lnTo>
                <a:lnTo>
                  <a:pt x="30" y="2"/>
                </a:lnTo>
                <a:lnTo>
                  <a:pt x="37" y="3"/>
                </a:lnTo>
                <a:lnTo>
                  <a:pt x="40" y="7"/>
                </a:lnTo>
                <a:lnTo>
                  <a:pt x="42" y="8"/>
                </a:lnTo>
                <a:lnTo>
                  <a:pt x="0" y="8"/>
                </a:lnTo>
                <a:close/>
              </a:path>
            </a:pathLst>
          </a:custGeom>
          <a:solidFill>
            <a:srgbClr val="000000"/>
          </a:solidFill>
          <a:ln w="9525">
            <a:noFill/>
            <a:round/>
          </a:ln>
        </p:spPr>
        <p:txBody>
          <a:bodyPr/>
          <a:lstStyle/>
          <a:p>
            <a:endParaRPr lang="en-US"/>
          </a:p>
        </p:txBody>
      </p:sp>
      <p:sp>
        <p:nvSpPr>
          <p:cNvPr id="350379" name="Freeform 171"/>
          <p:cNvSpPr/>
          <p:nvPr/>
        </p:nvSpPr>
        <p:spPr bwMode="auto">
          <a:xfrm>
            <a:off x="5853113" y="5807000"/>
            <a:ext cx="31750" cy="6350"/>
          </a:xfrm>
          <a:custGeom>
            <a:avLst/>
            <a:gdLst/>
            <a:ahLst/>
            <a:cxnLst>
              <a:cxn ang="0">
                <a:pos x="0" y="8"/>
              </a:cxn>
              <a:cxn ang="0">
                <a:pos x="1" y="7"/>
              </a:cxn>
              <a:cxn ang="0">
                <a:pos x="3" y="3"/>
              </a:cxn>
              <a:cxn ang="0">
                <a:pos x="8" y="2"/>
              </a:cxn>
              <a:cxn ang="0">
                <a:pos x="13" y="0"/>
              </a:cxn>
              <a:cxn ang="0">
                <a:pos x="18" y="0"/>
              </a:cxn>
              <a:cxn ang="0">
                <a:pos x="18" y="0"/>
              </a:cxn>
              <a:cxn ang="0">
                <a:pos x="20" y="0"/>
              </a:cxn>
              <a:cxn ang="0">
                <a:pos x="23" y="0"/>
              </a:cxn>
              <a:cxn ang="0">
                <a:pos x="28" y="2"/>
              </a:cxn>
              <a:cxn ang="0">
                <a:pos x="34" y="3"/>
              </a:cxn>
              <a:cxn ang="0">
                <a:pos x="38" y="7"/>
              </a:cxn>
              <a:cxn ang="0">
                <a:pos x="39" y="8"/>
              </a:cxn>
              <a:cxn ang="0">
                <a:pos x="0" y="8"/>
              </a:cxn>
            </a:cxnLst>
            <a:rect l="0" t="0" r="r" b="b"/>
            <a:pathLst>
              <a:path w="39" h="8">
                <a:moveTo>
                  <a:pt x="0" y="8"/>
                </a:moveTo>
                <a:lnTo>
                  <a:pt x="1" y="7"/>
                </a:lnTo>
                <a:lnTo>
                  <a:pt x="3" y="3"/>
                </a:lnTo>
                <a:lnTo>
                  <a:pt x="8" y="2"/>
                </a:lnTo>
                <a:lnTo>
                  <a:pt x="13" y="0"/>
                </a:lnTo>
                <a:lnTo>
                  <a:pt x="18" y="0"/>
                </a:lnTo>
                <a:lnTo>
                  <a:pt x="18" y="0"/>
                </a:lnTo>
                <a:lnTo>
                  <a:pt x="20" y="0"/>
                </a:lnTo>
                <a:lnTo>
                  <a:pt x="23" y="0"/>
                </a:lnTo>
                <a:lnTo>
                  <a:pt x="28" y="2"/>
                </a:lnTo>
                <a:lnTo>
                  <a:pt x="34" y="3"/>
                </a:lnTo>
                <a:lnTo>
                  <a:pt x="38" y="7"/>
                </a:lnTo>
                <a:lnTo>
                  <a:pt x="39" y="8"/>
                </a:lnTo>
                <a:lnTo>
                  <a:pt x="0" y="8"/>
                </a:lnTo>
                <a:close/>
              </a:path>
            </a:pathLst>
          </a:custGeom>
          <a:solidFill>
            <a:srgbClr val="000000"/>
          </a:solidFill>
          <a:ln w="9525">
            <a:noFill/>
            <a:round/>
          </a:ln>
        </p:spPr>
        <p:txBody>
          <a:bodyPr/>
          <a:lstStyle/>
          <a:p>
            <a:endParaRPr lang="en-US"/>
          </a:p>
        </p:txBody>
      </p:sp>
      <p:sp>
        <p:nvSpPr>
          <p:cNvPr id="350380" name="Freeform 172"/>
          <p:cNvSpPr/>
          <p:nvPr/>
        </p:nvSpPr>
        <p:spPr bwMode="auto">
          <a:xfrm>
            <a:off x="5900738" y="5807000"/>
            <a:ext cx="31750" cy="6350"/>
          </a:xfrm>
          <a:custGeom>
            <a:avLst/>
            <a:gdLst/>
            <a:ahLst/>
            <a:cxnLst>
              <a:cxn ang="0">
                <a:pos x="0" y="8"/>
              </a:cxn>
              <a:cxn ang="0">
                <a:pos x="2" y="7"/>
              </a:cxn>
              <a:cxn ang="0">
                <a:pos x="4" y="3"/>
              </a:cxn>
              <a:cxn ang="0">
                <a:pos x="9" y="2"/>
              </a:cxn>
              <a:cxn ang="0">
                <a:pos x="15" y="0"/>
              </a:cxn>
              <a:cxn ang="0">
                <a:pos x="18" y="0"/>
              </a:cxn>
              <a:cxn ang="0">
                <a:pos x="20" y="0"/>
              </a:cxn>
              <a:cxn ang="0">
                <a:pos x="20" y="0"/>
              </a:cxn>
              <a:cxn ang="0">
                <a:pos x="23" y="0"/>
              </a:cxn>
              <a:cxn ang="0">
                <a:pos x="28" y="2"/>
              </a:cxn>
              <a:cxn ang="0">
                <a:pos x="35" y="3"/>
              </a:cxn>
              <a:cxn ang="0">
                <a:pos x="38" y="7"/>
              </a:cxn>
              <a:cxn ang="0">
                <a:pos x="40" y="8"/>
              </a:cxn>
              <a:cxn ang="0">
                <a:pos x="0" y="8"/>
              </a:cxn>
            </a:cxnLst>
            <a:rect l="0" t="0" r="r" b="b"/>
            <a:pathLst>
              <a:path w="40" h="8">
                <a:moveTo>
                  <a:pt x="0" y="8"/>
                </a:moveTo>
                <a:lnTo>
                  <a:pt x="2" y="7"/>
                </a:lnTo>
                <a:lnTo>
                  <a:pt x="4" y="3"/>
                </a:lnTo>
                <a:lnTo>
                  <a:pt x="9" y="2"/>
                </a:lnTo>
                <a:lnTo>
                  <a:pt x="15" y="0"/>
                </a:lnTo>
                <a:lnTo>
                  <a:pt x="18" y="0"/>
                </a:lnTo>
                <a:lnTo>
                  <a:pt x="20" y="0"/>
                </a:lnTo>
                <a:lnTo>
                  <a:pt x="20" y="0"/>
                </a:lnTo>
                <a:lnTo>
                  <a:pt x="23" y="0"/>
                </a:lnTo>
                <a:lnTo>
                  <a:pt x="28" y="2"/>
                </a:lnTo>
                <a:lnTo>
                  <a:pt x="35" y="3"/>
                </a:lnTo>
                <a:lnTo>
                  <a:pt x="38" y="7"/>
                </a:lnTo>
                <a:lnTo>
                  <a:pt x="40" y="8"/>
                </a:lnTo>
                <a:lnTo>
                  <a:pt x="0" y="8"/>
                </a:lnTo>
                <a:close/>
              </a:path>
            </a:pathLst>
          </a:custGeom>
          <a:solidFill>
            <a:srgbClr val="000000"/>
          </a:solidFill>
          <a:ln w="9525">
            <a:noFill/>
            <a:round/>
          </a:ln>
        </p:spPr>
        <p:txBody>
          <a:bodyPr/>
          <a:lstStyle/>
          <a:p>
            <a:endParaRPr lang="en-US"/>
          </a:p>
        </p:txBody>
      </p:sp>
      <p:sp>
        <p:nvSpPr>
          <p:cNvPr id="350381" name="Freeform 173"/>
          <p:cNvSpPr/>
          <p:nvPr/>
        </p:nvSpPr>
        <p:spPr bwMode="auto">
          <a:xfrm>
            <a:off x="5595938" y="5821288"/>
            <a:ext cx="31750" cy="6350"/>
          </a:xfrm>
          <a:custGeom>
            <a:avLst/>
            <a:gdLst/>
            <a:ahLst/>
            <a:cxnLst>
              <a:cxn ang="0">
                <a:pos x="0" y="8"/>
              </a:cxn>
              <a:cxn ang="0">
                <a:pos x="2" y="7"/>
              </a:cxn>
              <a:cxn ang="0">
                <a:pos x="4" y="3"/>
              </a:cxn>
              <a:cxn ang="0">
                <a:pos x="9" y="2"/>
              </a:cxn>
              <a:cxn ang="0">
                <a:pos x="14" y="0"/>
              </a:cxn>
              <a:cxn ang="0">
                <a:pos x="19" y="0"/>
              </a:cxn>
              <a:cxn ang="0">
                <a:pos x="19" y="0"/>
              </a:cxn>
              <a:cxn ang="0">
                <a:pos x="20" y="0"/>
              </a:cxn>
              <a:cxn ang="0">
                <a:pos x="23" y="0"/>
              </a:cxn>
              <a:cxn ang="0">
                <a:pos x="28" y="2"/>
              </a:cxn>
              <a:cxn ang="0">
                <a:pos x="35" y="3"/>
              </a:cxn>
              <a:cxn ang="0">
                <a:pos x="38" y="7"/>
              </a:cxn>
              <a:cxn ang="0">
                <a:pos x="40" y="8"/>
              </a:cxn>
              <a:cxn ang="0">
                <a:pos x="0" y="8"/>
              </a:cxn>
            </a:cxnLst>
            <a:rect l="0" t="0" r="r" b="b"/>
            <a:pathLst>
              <a:path w="40" h="8">
                <a:moveTo>
                  <a:pt x="0" y="8"/>
                </a:moveTo>
                <a:lnTo>
                  <a:pt x="2" y="7"/>
                </a:lnTo>
                <a:lnTo>
                  <a:pt x="4" y="3"/>
                </a:lnTo>
                <a:lnTo>
                  <a:pt x="9" y="2"/>
                </a:lnTo>
                <a:lnTo>
                  <a:pt x="14" y="0"/>
                </a:lnTo>
                <a:lnTo>
                  <a:pt x="19" y="0"/>
                </a:lnTo>
                <a:lnTo>
                  <a:pt x="19" y="0"/>
                </a:lnTo>
                <a:lnTo>
                  <a:pt x="20" y="0"/>
                </a:lnTo>
                <a:lnTo>
                  <a:pt x="23" y="0"/>
                </a:lnTo>
                <a:lnTo>
                  <a:pt x="28" y="2"/>
                </a:lnTo>
                <a:lnTo>
                  <a:pt x="35" y="3"/>
                </a:lnTo>
                <a:lnTo>
                  <a:pt x="38" y="7"/>
                </a:lnTo>
                <a:lnTo>
                  <a:pt x="40" y="8"/>
                </a:lnTo>
                <a:lnTo>
                  <a:pt x="0" y="8"/>
                </a:lnTo>
                <a:close/>
              </a:path>
            </a:pathLst>
          </a:custGeom>
          <a:solidFill>
            <a:srgbClr val="000000"/>
          </a:solidFill>
          <a:ln w="9525">
            <a:noFill/>
            <a:round/>
          </a:ln>
        </p:spPr>
        <p:txBody>
          <a:bodyPr/>
          <a:lstStyle/>
          <a:p>
            <a:endParaRPr lang="en-US"/>
          </a:p>
        </p:txBody>
      </p:sp>
      <p:sp>
        <p:nvSpPr>
          <p:cNvPr id="350382" name="Freeform 174"/>
          <p:cNvSpPr/>
          <p:nvPr/>
        </p:nvSpPr>
        <p:spPr bwMode="auto">
          <a:xfrm>
            <a:off x="5643563" y="5821288"/>
            <a:ext cx="31750" cy="6350"/>
          </a:xfrm>
          <a:custGeom>
            <a:avLst/>
            <a:gdLst/>
            <a:ahLst/>
            <a:cxnLst>
              <a:cxn ang="0">
                <a:pos x="0" y="8"/>
              </a:cxn>
              <a:cxn ang="0">
                <a:pos x="2" y="7"/>
              </a:cxn>
              <a:cxn ang="0">
                <a:pos x="3" y="3"/>
              </a:cxn>
              <a:cxn ang="0">
                <a:pos x="8" y="2"/>
              </a:cxn>
              <a:cxn ang="0">
                <a:pos x="13" y="0"/>
              </a:cxn>
              <a:cxn ang="0">
                <a:pos x="18" y="0"/>
              </a:cxn>
              <a:cxn ang="0">
                <a:pos x="18" y="0"/>
              </a:cxn>
              <a:cxn ang="0">
                <a:pos x="20" y="0"/>
              </a:cxn>
              <a:cxn ang="0">
                <a:pos x="23" y="0"/>
              </a:cxn>
              <a:cxn ang="0">
                <a:pos x="28" y="2"/>
              </a:cxn>
              <a:cxn ang="0">
                <a:pos x="35" y="3"/>
              </a:cxn>
              <a:cxn ang="0">
                <a:pos x="38" y="7"/>
              </a:cxn>
              <a:cxn ang="0">
                <a:pos x="40" y="8"/>
              </a:cxn>
              <a:cxn ang="0">
                <a:pos x="0" y="8"/>
              </a:cxn>
            </a:cxnLst>
            <a:rect l="0" t="0" r="r" b="b"/>
            <a:pathLst>
              <a:path w="40" h="8">
                <a:moveTo>
                  <a:pt x="0" y="8"/>
                </a:moveTo>
                <a:lnTo>
                  <a:pt x="2" y="7"/>
                </a:lnTo>
                <a:lnTo>
                  <a:pt x="3" y="3"/>
                </a:lnTo>
                <a:lnTo>
                  <a:pt x="8" y="2"/>
                </a:lnTo>
                <a:lnTo>
                  <a:pt x="13" y="0"/>
                </a:lnTo>
                <a:lnTo>
                  <a:pt x="18" y="0"/>
                </a:lnTo>
                <a:lnTo>
                  <a:pt x="18" y="0"/>
                </a:lnTo>
                <a:lnTo>
                  <a:pt x="20" y="0"/>
                </a:lnTo>
                <a:lnTo>
                  <a:pt x="23" y="0"/>
                </a:lnTo>
                <a:lnTo>
                  <a:pt x="28" y="2"/>
                </a:lnTo>
                <a:lnTo>
                  <a:pt x="35" y="3"/>
                </a:lnTo>
                <a:lnTo>
                  <a:pt x="38" y="7"/>
                </a:lnTo>
                <a:lnTo>
                  <a:pt x="40" y="8"/>
                </a:lnTo>
                <a:lnTo>
                  <a:pt x="0" y="8"/>
                </a:lnTo>
                <a:close/>
              </a:path>
            </a:pathLst>
          </a:custGeom>
          <a:solidFill>
            <a:srgbClr val="000000"/>
          </a:solidFill>
          <a:ln w="9525">
            <a:noFill/>
            <a:round/>
          </a:ln>
        </p:spPr>
        <p:txBody>
          <a:bodyPr/>
          <a:lstStyle/>
          <a:p>
            <a:endParaRPr lang="en-US"/>
          </a:p>
        </p:txBody>
      </p:sp>
      <p:sp>
        <p:nvSpPr>
          <p:cNvPr id="350383" name="Freeform 175"/>
          <p:cNvSpPr/>
          <p:nvPr/>
        </p:nvSpPr>
        <p:spPr bwMode="auto">
          <a:xfrm>
            <a:off x="5667375" y="5833988"/>
            <a:ext cx="233363" cy="6350"/>
          </a:xfrm>
          <a:custGeom>
            <a:avLst/>
            <a:gdLst/>
            <a:ahLst/>
            <a:cxnLst>
              <a:cxn ang="0">
                <a:pos x="0" y="10"/>
              </a:cxn>
              <a:cxn ang="0">
                <a:pos x="16" y="0"/>
              </a:cxn>
              <a:cxn ang="0">
                <a:pos x="286" y="0"/>
              </a:cxn>
              <a:cxn ang="0">
                <a:pos x="294" y="10"/>
              </a:cxn>
              <a:cxn ang="0">
                <a:pos x="0" y="10"/>
              </a:cxn>
            </a:cxnLst>
            <a:rect l="0" t="0" r="r" b="b"/>
            <a:pathLst>
              <a:path w="294" h="10">
                <a:moveTo>
                  <a:pt x="0" y="10"/>
                </a:moveTo>
                <a:lnTo>
                  <a:pt x="16" y="0"/>
                </a:lnTo>
                <a:lnTo>
                  <a:pt x="286" y="0"/>
                </a:lnTo>
                <a:lnTo>
                  <a:pt x="294" y="10"/>
                </a:lnTo>
                <a:lnTo>
                  <a:pt x="0" y="10"/>
                </a:lnTo>
                <a:close/>
              </a:path>
            </a:pathLst>
          </a:custGeom>
          <a:solidFill>
            <a:srgbClr val="000000"/>
          </a:solidFill>
          <a:ln w="9525">
            <a:noFill/>
            <a:round/>
          </a:ln>
        </p:spPr>
        <p:txBody>
          <a:bodyPr/>
          <a:lstStyle/>
          <a:p>
            <a:endParaRPr lang="en-US"/>
          </a:p>
        </p:txBody>
      </p:sp>
      <p:sp>
        <p:nvSpPr>
          <p:cNvPr id="350384" name="Freeform 176"/>
          <p:cNvSpPr/>
          <p:nvPr/>
        </p:nvSpPr>
        <p:spPr bwMode="auto">
          <a:xfrm>
            <a:off x="5737225" y="5821288"/>
            <a:ext cx="31750" cy="6350"/>
          </a:xfrm>
          <a:custGeom>
            <a:avLst/>
            <a:gdLst/>
            <a:ahLst/>
            <a:cxnLst>
              <a:cxn ang="0">
                <a:pos x="0" y="8"/>
              </a:cxn>
              <a:cxn ang="0">
                <a:pos x="2" y="7"/>
              </a:cxn>
              <a:cxn ang="0">
                <a:pos x="4" y="3"/>
              </a:cxn>
              <a:cxn ang="0">
                <a:pos x="9" y="2"/>
              </a:cxn>
              <a:cxn ang="0">
                <a:pos x="15" y="0"/>
              </a:cxn>
              <a:cxn ang="0">
                <a:pos x="19" y="0"/>
              </a:cxn>
              <a:cxn ang="0">
                <a:pos x="20" y="0"/>
              </a:cxn>
              <a:cxn ang="0">
                <a:pos x="20" y="0"/>
              </a:cxn>
              <a:cxn ang="0">
                <a:pos x="24" y="0"/>
              </a:cxn>
              <a:cxn ang="0">
                <a:pos x="30" y="2"/>
              </a:cxn>
              <a:cxn ang="0">
                <a:pos x="35" y="3"/>
              </a:cxn>
              <a:cxn ang="0">
                <a:pos x="38" y="7"/>
              </a:cxn>
              <a:cxn ang="0">
                <a:pos x="40" y="8"/>
              </a:cxn>
              <a:cxn ang="0">
                <a:pos x="0" y="8"/>
              </a:cxn>
            </a:cxnLst>
            <a:rect l="0" t="0" r="r" b="b"/>
            <a:pathLst>
              <a:path w="40" h="8">
                <a:moveTo>
                  <a:pt x="0" y="8"/>
                </a:moveTo>
                <a:lnTo>
                  <a:pt x="2" y="7"/>
                </a:lnTo>
                <a:lnTo>
                  <a:pt x="4" y="3"/>
                </a:lnTo>
                <a:lnTo>
                  <a:pt x="9" y="2"/>
                </a:lnTo>
                <a:lnTo>
                  <a:pt x="15" y="0"/>
                </a:lnTo>
                <a:lnTo>
                  <a:pt x="19" y="0"/>
                </a:lnTo>
                <a:lnTo>
                  <a:pt x="20" y="0"/>
                </a:lnTo>
                <a:lnTo>
                  <a:pt x="20" y="0"/>
                </a:lnTo>
                <a:lnTo>
                  <a:pt x="24" y="0"/>
                </a:lnTo>
                <a:lnTo>
                  <a:pt x="30" y="2"/>
                </a:lnTo>
                <a:lnTo>
                  <a:pt x="35" y="3"/>
                </a:lnTo>
                <a:lnTo>
                  <a:pt x="38" y="7"/>
                </a:lnTo>
                <a:lnTo>
                  <a:pt x="40" y="8"/>
                </a:lnTo>
                <a:lnTo>
                  <a:pt x="0" y="8"/>
                </a:lnTo>
                <a:close/>
              </a:path>
            </a:pathLst>
          </a:custGeom>
          <a:solidFill>
            <a:srgbClr val="000000"/>
          </a:solidFill>
          <a:ln w="9525">
            <a:noFill/>
            <a:round/>
          </a:ln>
        </p:spPr>
        <p:txBody>
          <a:bodyPr/>
          <a:lstStyle/>
          <a:p>
            <a:endParaRPr lang="en-US"/>
          </a:p>
        </p:txBody>
      </p:sp>
      <p:sp>
        <p:nvSpPr>
          <p:cNvPr id="350385" name="Freeform 177"/>
          <p:cNvSpPr/>
          <p:nvPr/>
        </p:nvSpPr>
        <p:spPr bwMode="auto">
          <a:xfrm>
            <a:off x="5783263" y="5821288"/>
            <a:ext cx="31750" cy="6350"/>
          </a:xfrm>
          <a:custGeom>
            <a:avLst/>
            <a:gdLst/>
            <a:ahLst/>
            <a:cxnLst>
              <a:cxn ang="0">
                <a:pos x="0" y="8"/>
              </a:cxn>
              <a:cxn ang="0">
                <a:pos x="2" y="7"/>
              </a:cxn>
              <a:cxn ang="0">
                <a:pos x="4" y="3"/>
              </a:cxn>
              <a:cxn ang="0">
                <a:pos x="9" y="2"/>
              </a:cxn>
              <a:cxn ang="0">
                <a:pos x="15" y="0"/>
              </a:cxn>
              <a:cxn ang="0">
                <a:pos x="19" y="0"/>
              </a:cxn>
              <a:cxn ang="0">
                <a:pos x="20" y="0"/>
              </a:cxn>
              <a:cxn ang="0">
                <a:pos x="20" y="0"/>
              </a:cxn>
              <a:cxn ang="0">
                <a:pos x="23" y="0"/>
              </a:cxn>
              <a:cxn ang="0">
                <a:pos x="30" y="2"/>
              </a:cxn>
              <a:cxn ang="0">
                <a:pos x="35" y="3"/>
              </a:cxn>
              <a:cxn ang="0">
                <a:pos x="38" y="7"/>
              </a:cxn>
              <a:cxn ang="0">
                <a:pos x="40" y="8"/>
              </a:cxn>
              <a:cxn ang="0">
                <a:pos x="0" y="8"/>
              </a:cxn>
            </a:cxnLst>
            <a:rect l="0" t="0" r="r" b="b"/>
            <a:pathLst>
              <a:path w="40" h="8">
                <a:moveTo>
                  <a:pt x="0" y="8"/>
                </a:moveTo>
                <a:lnTo>
                  <a:pt x="2" y="7"/>
                </a:lnTo>
                <a:lnTo>
                  <a:pt x="4" y="3"/>
                </a:lnTo>
                <a:lnTo>
                  <a:pt x="9" y="2"/>
                </a:lnTo>
                <a:lnTo>
                  <a:pt x="15" y="0"/>
                </a:lnTo>
                <a:lnTo>
                  <a:pt x="19" y="0"/>
                </a:lnTo>
                <a:lnTo>
                  <a:pt x="20" y="0"/>
                </a:lnTo>
                <a:lnTo>
                  <a:pt x="20" y="0"/>
                </a:lnTo>
                <a:lnTo>
                  <a:pt x="23" y="0"/>
                </a:lnTo>
                <a:lnTo>
                  <a:pt x="30" y="2"/>
                </a:lnTo>
                <a:lnTo>
                  <a:pt x="35" y="3"/>
                </a:lnTo>
                <a:lnTo>
                  <a:pt x="38" y="7"/>
                </a:lnTo>
                <a:lnTo>
                  <a:pt x="40" y="8"/>
                </a:lnTo>
                <a:lnTo>
                  <a:pt x="0" y="8"/>
                </a:lnTo>
                <a:close/>
              </a:path>
            </a:pathLst>
          </a:custGeom>
          <a:solidFill>
            <a:srgbClr val="000000"/>
          </a:solidFill>
          <a:ln w="9525">
            <a:noFill/>
            <a:round/>
          </a:ln>
        </p:spPr>
        <p:txBody>
          <a:bodyPr/>
          <a:lstStyle/>
          <a:p>
            <a:endParaRPr lang="en-US"/>
          </a:p>
        </p:txBody>
      </p:sp>
      <p:sp>
        <p:nvSpPr>
          <p:cNvPr id="350386" name="Freeform 178"/>
          <p:cNvSpPr/>
          <p:nvPr/>
        </p:nvSpPr>
        <p:spPr bwMode="auto">
          <a:xfrm>
            <a:off x="5689600" y="5821288"/>
            <a:ext cx="31750" cy="6350"/>
          </a:xfrm>
          <a:custGeom>
            <a:avLst/>
            <a:gdLst/>
            <a:ahLst/>
            <a:cxnLst>
              <a:cxn ang="0">
                <a:pos x="0" y="8"/>
              </a:cxn>
              <a:cxn ang="0">
                <a:pos x="1" y="7"/>
              </a:cxn>
              <a:cxn ang="0">
                <a:pos x="3" y="3"/>
              </a:cxn>
              <a:cxn ang="0">
                <a:pos x="8" y="2"/>
              </a:cxn>
              <a:cxn ang="0">
                <a:pos x="15" y="0"/>
              </a:cxn>
              <a:cxn ang="0">
                <a:pos x="18" y="0"/>
              </a:cxn>
              <a:cxn ang="0">
                <a:pos x="20" y="0"/>
              </a:cxn>
              <a:cxn ang="0">
                <a:pos x="20" y="0"/>
              </a:cxn>
              <a:cxn ang="0">
                <a:pos x="23" y="0"/>
              </a:cxn>
              <a:cxn ang="0">
                <a:pos x="30" y="2"/>
              </a:cxn>
              <a:cxn ang="0">
                <a:pos x="35" y="3"/>
              </a:cxn>
              <a:cxn ang="0">
                <a:pos x="38" y="7"/>
              </a:cxn>
              <a:cxn ang="0">
                <a:pos x="40" y="8"/>
              </a:cxn>
              <a:cxn ang="0">
                <a:pos x="0" y="8"/>
              </a:cxn>
            </a:cxnLst>
            <a:rect l="0" t="0" r="r" b="b"/>
            <a:pathLst>
              <a:path w="40" h="8">
                <a:moveTo>
                  <a:pt x="0" y="8"/>
                </a:moveTo>
                <a:lnTo>
                  <a:pt x="1" y="7"/>
                </a:lnTo>
                <a:lnTo>
                  <a:pt x="3" y="3"/>
                </a:lnTo>
                <a:lnTo>
                  <a:pt x="8" y="2"/>
                </a:lnTo>
                <a:lnTo>
                  <a:pt x="15" y="0"/>
                </a:lnTo>
                <a:lnTo>
                  <a:pt x="18" y="0"/>
                </a:lnTo>
                <a:lnTo>
                  <a:pt x="20" y="0"/>
                </a:lnTo>
                <a:lnTo>
                  <a:pt x="20" y="0"/>
                </a:lnTo>
                <a:lnTo>
                  <a:pt x="23" y="0"/>
                </a:lnTo>
                <a:lnTo>
                  <a:pt x="30" y="2"/>
                </a:lnTo>
                <a:lnTo>
                  <a:pt x="35" y="3"/>
                </a:lnTo>
                <a:lnTo>
                  <a:pt x="38" y="7"/>
                </a:lnTo>
                <a:lnTo>
                  <a:pt x="40" y="8"/>
                </a:lnTo>
                <a:lnTo>
                  <a:pt x="0" y="8"/>
                </a:lnTo>
                <a:close/>
              </a:path>
            </a:pathLst>
          </a:custGeom>
          <a:solidFill>
            <a:srgbClr val="000000"/>
          </a:solidFill>
          <a:ln w="9525">
            <a:noFill/>
            <a:round/>
          </a:ln>
        </p:spPr>
        <p:txBody>
          <a:bodyPr/>
          <a:lstStyle/>
          <a:p>
            <a:endParaRPr lang="en-US"/>
          </a:p>
        </p:txBody>
      </p:sp>
      <p:sp>
        <p:nvSpPr>
          <p:cNvPr id="350387" name="Freeform 179"/>
          <p:cNvSpPr/>
          <p:nvPr/>
        </p:nvSpPr>
        <p:spPr bwMode="auto">
          <a:xfrm>
            <a:off x="5829300" y="5821288"/>
            <a:ext cx="31750" cy="6350"/>
          </a:xfrm>
          <a:custGeom>
            <a:avLst/>
            <a:gdLst/>
            <a:ahLst/>
            <a:cxnLst>
              <a:cxn ang="0">
                <a:pos x="0" y="8"/>
              </a:cxn>
              <a:cxn ang="0">
                <a:pos x="2" y="7"/>
              </a:cxn>
              <a:cxn ang="0">
                <a:pos x="5" y="3"/>
              </a:cxn>
              <a:cxn ang="0">
                <a:pos x="8" y="2"/>
              </a:cxn>
              <a:cxn ang="0">
                <a:pos x="15" y="0"/>
              </a:cxn>
              <a:cxn ang="0">
                <a:pos x="18" y="0"/>
              </a:cxn>
              <a:cxn ang="0">
                <a:pos x="20" y="0"/>
              </a:cxn>
              <a:cxn ang="0">
                <a:pos x="20" y="0"/>
              </a:cxn>
              <a:cxn ang="0">
                <a:pos x="23" y="0"/>
              </a:cxn>
              <a:cxn ang="0">
                <a:pos x="30" y="2"/>
              </a:cxn>
              <a:cxn ang="0">
                <a:pos x="35" y="3"/>
              </a:cxn>
              <a:cxn ang="0">
                <a:pos x="38" y="7"/>
              </a:cxn>
              <a:cxn ang="0">
                <a:pos x="40" y="8"/>
              </a:cxn>
              <a:cxn ang="0">
                <a:pos x="0" y="8"/>
              </a:cxn>
            </a:cxnLst>
            <a:rect l="0" t="0" r="r" b="b"/>
            <a:pathLst>
              <a:path w="40" h="8">
                <a:moveTo>
                  <a:pt x="0" y="8"/>
                </a:moveTo>
                <a:lnTo>
                  <a:pt x="2" y="7"/>
                </a:lnTo>
                <a:lnTo>
                  <a:pt x="5" y="3"/>
                </a:lnTo>
                <a:lnTo>
                  <a:pt x="8" y="2"/>
                </a:lnTo>
                <a:lnTo>
                  <a:pt x="15" y="0"/>
                </a:lnTo>
                <a:lnTo>
                  <a:pt x="18" y="0"/>
                </a:lnTo>
                <a:lnTo>
                  <a:pt x="20" y="0"/>
                </a:lnTo>
                <a:lnTo>
                  <a:pt x="20" y="0"/>
                </a:lnTo>
                <a:lnTo>
                  <a:pt x="23" y="0"/>
                </a:lnTo>
                <a:lnTo>
                  <a:pt x="30" y="2"/>
                </a:lnTo>
                <a:lnTo>
                  <a:pt x="35" y="3"/>
                </a:lnTo>
                <a:lnTo>
                  <a:pt x="38" y="7"/>
                </a:lnTo>
                <a:lnTo>
                  <a:pt x="40" y="8"/>
                </a:lnTo>
                <a:lnTo>
                  <a:pt x="0" y="8"/>
                </a:lnTo>
                <a:close/>
              </a:path>
            </a:pathLst>
          </a:custGeom>
          <a:solidFill>
            <a:srgbClr val="000000"/>
          </a:solidFill>
          <a:ln w="9525">
            <a:noFill/>
            <a:round/>
          </a:ln>
        </p:spPr>
        <p:txBody>
          <a:bodyPr/>
          <a:lstStyle/>
          <a:p>
            <a:endParaRPr lang="en-US"/>
          </a:p>
        </p:txBody>
      </p:sp>
      <p:sp>
        <p:nvSpPr>
          <p:cNvPr id="350388" name="Freeform 180"/>
          <p:cNvSpPr/>
          <p:nvPr/>
        </p:nvSpPr>
        <p:spPr bwMode="auto">
          <a:xfrm>
            <a:off x="5878513" y="5818113"/>
            <a:ext cx="31750" cy="7937"/>
          </a:xfrm>
          <a:custGeom>
            <a:avLst/>
            <a:gdLst/>
            <a:ahLst/>
            <a:cxnLst>
              <a:cxn ang="0">
                <a:pos x="0" y="10"/>
              </a:cxn>
              <a:cxn ang="0">
                <a:pos x="2" y="8"/>
              </a:cxn>
              <a:cxn ang="0">
                <a:pos x="3" y="5"/>
              </a:cxn>
              <a:cxn ang="0">
                <a:pos x="8" y="1"/>
              </a:cxn>
              <a:cxn ang="0">
                <a:pos x="15" y="0"/>
              </a:cxn>
              <a:cxn ang="0">
                <a:pos x="20" y="0"/>
              </a:cxn>
              <a:cxn ang="0">
                <a:pos x="20" y="0"/>
              </a:cxn>
              <a:cxn ang="0">
                <a:pos x="22" y="0"/>
              </a:cxn>
              <a:cxn ang="0">
                <a:pos x="25" y="0"/>
              </a:cxn>
              <a:cxn ang="0">
                <a:pos x="30" y="1"/>
              </a:cxn>
              <a:cxn ang="0">
                <a:pos x="35" y="5"/>
              </a:cxn>
              <a:cxn ang="0">
                <a:pos x="38" y="8"/>
              </a:cxn>
              <a:cxn ang="0">
                <a:pos x="40" y="10"/>
              </a:cxn>
              <a:cxn ang="0">
                <a:pos x="0" y="10"/>
              </a:cxn>
            </a:cxnLst>
            <a:rect l="0" t="0" r="r" b="b"/>
            <a:pathLst>
              <a:path w="40" h="10">
                <a:moveTo>
                  <a:pt x="0" y="10"/>
                </a:moveTo>
                <a:lnTo>
                  <a:pt x="2" y="8"/>
                </a:lnTo>
                <a:lnTo>
                  <a:pt x="3" y="5"/>
                </a:lnTo>
                <a:lnTo>
                  <a:pt x="8" y="1"/>
                </a:lnTo>
                <a:lnTo>
                  <a:pt x="15" y="0"/>
                </a:lnTo>
                <a:lnTo>
                  <a:pt x="20" y="0"/>
                </a:lnTo>
                <a:lnTo>
                  <a:pt x="20" y="0"/>
                </a:lnTo>
                <a:lnTo>
                  <a:pt x="22" y="0"/>
                </a:lnTo>
                <a:lnTo>
                  <a:pt x="25" y="0"/>
                </a:lnTo>
                <a:lnTo>
                  <a:pt x="30" y="1"/>
                </a:lnTo>
                <a:lnTo>
                  <a:pt x="35" y="5"/>
                </a:lnTo>
                <a:lnTo>
                  <a:pt x="38" y="8"/>
                </a:lnTo>
                <a:lnTo>
                  <a:pt x="40" y="10"/>
                </a:lnTo>
                <a:lnTo>
                  <a:pt x="0" y="10"/>
                </a:lnTo>
                <a:close/>
              </a:path>
            </a:pathLst>
          </a:custGeom>
          <a:solidFill>
            <a:srgbClr val="000000"/>
          </a:solidFill>
          <a:ln w="9525">
            <a:noFill/>
            <a:round/>
          </a:ln>
        </p:spPr>
        <p:txBody>
          <a:bodyPr/>
          <a:lstStyle/>
          <a:p>
            <a:endParaRPr lang="en-US"/>
          </a:p>
        </p:txBody>
      </p:sp>
      <p:sp>
        <p:nvSpPr>
          <p:cNvPr id="350389" name="Freeform 181"/>
          <p:cNvSpPr/>
          <p:nvPr/>
        </p:nvSpPr>
        <p:spPr bwMode="auto">
          <a:xfrm>
            <a:off x="5926138" y="5818113"/>
            <a:ext cx="31750" cy="7937"/>
          </a:xfrm>
          <a:custGeom>
            <a:avLst/>
            <a:gdLst/>
            <a:ahLst/>
            <a:cxnLst>
              <a:cxn ang="0">
                <a:pos x="0" y="10"/>
              </a:cxn>
              <a:cxn ang="0">
                <a:pos x="1" y="8"/>
              </a:cxn>
              <a:cxn ang="0">
                <a:pos x="5" y="5"/>
              </a:cxn>
              <a:cxn ang="0">
                <a:pos x="8" y="1"/>
              </a:cxn>
              <a:cxn ang="0">
                <a:pos x="15" y="0"/>
              </a:cxn>
              <a:cxn ang="0">
                <a:pos x="20" y="0"/>
              </a:cxn>
              <a:cxn ang="0">
                <a:pos x="21" y="0"/>
              </a:cxn>
              <a:cxn ang="0">
                <a:pos x="21" y="0"/>
              </a:cxn>
              <a:cxn ang="0">
                <a:pos x="25" y="0"/>
              </a:cxn>
              <a:cxn ang="0">
                <a:pos x="29" y="1"/>
              </a:cxn>
              <a:cxn ang="0">
                <a:pos x="34" y="5"/>
              </a:cxn>
              <a:cxn ang="0">
                <a:pos x="38" y="8"/>
              </a:cxn>
              <a:cxn ang="0">
                <a:pos x="39" y="10"/>
              </a:cxn>
              <a:cxn ang="0">
                <a:pos x="0" y="10"/>
              </a:cxn>
            </a:cxnLst>
            <a:rect l="0" t="0" r="r" b="b"/>
            <a:pathLst>
              <a:path w="39" h="10">
                <a:moveTo>
                  <a:pt x="0" y="10"/>
                </a:moveTo>
                <a:lnTo>
                  <a:pt x="1" y="8"/>
                </a:lnTo>
                <a:lnTo>
                  <a:pt x="5" y="5"/>
                </a:lnTo>
                <a:lnTo>
                  <a:pt x="8" y="1"/>
                </a:lnTo>
                <a:lnTo>
                  <a:pt x="15" y="0"/>
                </a:lnTo>
                <a:lnTo>
                  <a:pt x="20" y="0"/>
                </a:lnTo>
                <a:lnTo>
                  <a:pt x="21" y="0"/>
                </a:lnTo>
                <a:lnTo>
                  <a:pt x="21" y="0"/>
                </a:lnTo>
                <a:lnTo>
                  <a:pt x="25" y="0"/>
                </a:lnTo>
                <a:lnTo>
                  <a:pt x="29" y="1"/>
                </a:lnTo>
                <a:lnTo>
                  <a:pt x="34" y="5"/>
                </a:lnTo>
                <a:lnTo>
                  <a:pt x="38" y="8"/>
                </a:lnTo>
                <a:lnTo>
                  <a:pt x="39" y="10"/>
                </a:lnTo>
                <a:lnTo>
                  <a:pt x="0" y="10"/>
                </a:lnTo>
                <a:close/>
              </a:path>
            </a:pathLst>
          </a:custGeom>
          <a:solidFill>
            <a:srgbClr val="000000"/>
          </a:solidFill>
          <a:ln w="9525">
            <a:noFill/>
            <a:round/>
          </a:ln>
        </p:spPr>
        <p:txBody>
          <a:bodyPr/>
          <a:lstStyle/>
          <a:p>
            <a:endParaRPr lang="en-US"/>
          </a:p>
        </p:txBody>
      </p:sp>
      <p:sp>
        <p:nvSpPr>
          <p:cNvPr id="350390" name="Freeform 182"/>
          <p:cNvSpPr/>
          <p:nvPr/>
        </p:nvSpPr>
        <p:spPr bwMode="auto">
          <a:xfrm>
            <a:off x="5910263" y="5833988"/>
            <a:ext cx="31750" cy="6350"/>
          </a:xfrm>
          <a:custGeom>
            <a:avLst/>
            <a:gdLst/>
            <a:ahLst/>
            <a:cxnLst>
              <a:cxn ang="0">
                <a:pos x="0" y="10"/>
              </a:cxn>
              <a:cxn ang="0">
                <a:pos x="2" y="8"/>
              </a:cxn>
              <a:cxn ang="0">
                <a:pos x="3" y="5"/>
              </a:cxn>
              <a:cxn ang="0">
                <a:pos x="8" y="2"/>
              </a:cxn>
              <a:cxn ang="0">
                <a:pos x="15" y="0"/>
              </a:cxn>
              <a:cxn ang="0">
                <a:pos x="20" y="0"/>
              </a:cxn>
              <a:cxn ang="0">
                <a:pos x="20" y="0"/>
              </a:cxn>
              <a:cxn ang="0">
                <a:pos x="21" y="0"/>
              </a:cxn>
              <a:cxn ang="0">
                <a:pos x="25" y="0"/>
              </a:cxn>
              <a:cxn ang="0">
                <a:pos x="30" y="2"/>
              </a:cxn>
              <a:cxn ang="0">
                <a:pos x="35" y="5"/>
              </a:cxn>
              <a:cxn ang="0">
                <a:pos x="38" y="8"/>
              </a:cxn>
              <a:cxn ang="0">
                <a:pos x="40" y="10"/>
              </a:cxn>
              <a:cxn ang="0">
                <a:pos x="0" y="10"/>
              </a:cxn>
            </a:cxnLst>
            <a:rect l="0" t="0" r="r" b="b"/>
            <a:pathLst>
              <a:path w="40" h="10">
                <a:moveTo>
                  <a:pt x="0" y="10"/>
                </a:moveTo>
                <a:lnTo>
                  <a:pt x="2" y="8"/>
                </a:lnTo>
                <a:lnTo>
                  <a:pt x="3" y="5"/>
                </a:lnTo>
                <a:lnTo>
                  <a:pt x="8" y="2"/>
                </a:lnTo>
                <a:lnTo>
                  <a:pt x="15" y="0"/>
                </a:lnTo>
                <a:lnTo>
                  <a:pt x="20" y="0"/>
                </a:lnTo>
                <a:lnTo>
                  <a:pt x="20" y="0"/>
                </a:lnTo>
                <a:lnTo>
                  <a:pt x="21" y="0"/>
                </a:lnTo>
                <a:lnTo>
                  <a:pt x="25" y="0"/>
                </a:lnTo>
                <a:lnTo>
                  <a:pt x="30" y="2"/>
                </a:lnTo>
                <a:lnTo>
                  <a:pt x="35" y="5"/>
                </a:lnTo>
                <a:lnTo>
                  <a:pt x="38" y="8"/>
                </a:lnTo>
                <a:lnTo>
                  <a:pt x="40" y="10"/>
                </a:lnTo>
                <a:lnTo>
                  <a:pt x="0" y="10"/>
                </a:lnTo>
                <a:close/>
              </a:path>
            </a:pathLst>
          </a:custGeom>
          <a:solidFill>
            <a:srgbClr val="000000"/>
          </a:solidFill>
          <a:ln w="9525">
            <a:noFill/>
            <a:round/>
          </a:ln>
        </p:spPr>
        <p:txBody>
          <a:bodyPr/>
          <a:lstStyle/>
          <a:p>
            <a:endParaRPr lang="en-US"/>
          </a:p>
        </p:txBody>
      </p:sp>
      <p:sp>
        <p:nvSpPr>
          <p:cNvPr id="350391" name="Freeform 183"/>
          <p:cNvSpPr/>
          <p:nvPr/>
        </p:nvSpPr>
        <p:spPr bwMode="auto">
          <a:xfrm>
            <a:off x="5957888" y="5833988"/>
            <a:ext cx="31750" cy="6350"/>
          </a:xfrm>
          <a:custGeom>
            <a:avLst/>
            <a:gdLst/>
            <a:ahLst/>
            <a:cxnLst>
              <a:cxn ang="0">
                <a:pos x="0" y="10"/>
              </a:cxn>
              <a:cxn ang="0">
                <a:pos x="2" y="8"/>
              </a:cxn>
              <a:cxn ang="0">
                <a:pos x="5" y="5"/>
              </a:cxn>
              <a:cxn ang="0">
                <a:pos x="9" y="2"/>
              </a:cxn>
              <a:cxn ang="0">
                <a:pos x="15" y="0"/>
              </a:cxn>
              <a:cxn ang="0">
                <a:pos x="20" y="0"/>
              </a:cxn>
              <a:cxn ang="0">
                <a:pos x="22" y="0"/>
              </a:cxn>
              <a:cxn ang="0">
                <a:pos x="22" y="0"/>
              </a:cxn>
              <a:cxn ang="0">
                <a:pos x="25" y="0"/>
              </a:cxn>
              <a:cxn ang="0">
                <a:pos x="30" y="2"/>
              </a:cxn>
              <a:cxn ang="0">
                <a:pos x="37" y="5"/>
              </a:cxn>
              <a:cxn ang="0">
                <a:pos x="40" y="8"/>
              </a:cxn>
              <a:cxn ang="0">
                <a:pos x="42" y="10"/>
              </a:cxn>
              <a:cxn ang="0">
                <a:pos x="0" y="10"/>
              </a:cxn>
            </a:cxnLst>
            <a:rect l="0" t="0" r="r" b="b"/>
            <a:pathLst>
              <a:path w="42" h="10">
                <a:moveTo>
                  <a:pt x="0" y="10"/>
                </a:moveTo>
                <a:lnTo>
                  <a:pt x="2" y="8"/>
                </a:lnTo>
                <a:lnTo>
                  <a:pt x="5" y="5"/>
                </a:lnTo>
                <a:lnTo>
                  <a:pt x="9" y="2"/>
                </a:lnTo>
                <a:lnTo>
                  <a:pt x="15" y="0"/>
                </a:lnTo>
                <a:lnTo>
                  <a:pt x="20" y="0"/>
                </a:lnTo>
                <a:lnTo>
                  <a:pt x="22" y="0"/>
                </a:lnTo>
                <a:lnTo>
                  <a:pt x="22" y="0"/>
                </a:lnTo>
                <a:lnTo>
                  <a:pt x="25" y="0"/>
                </a:lnTo>
                <a:lnTo>
                  <a:pt x="30" y="2"/>
                </a:lnTo>
                <a:lnTo>
                  <a:pt x="37" y="5"/>
                </a:lnTo>
                <a:lnTo>
                  <a:pt x="40" y="8"/>
                </a:lnTo>
                <a:lnTo>
                  <a:pt x="42" y="10"/>
                </a:lnTo>
                <a:lnTo>
                  <a:pt x="0" y="10"/>
                </a:lnTo>
                <a:close/>
              </a:path>
            </a:pathLst>
          </a:custGeom>
          <a:solidFill>
            <a:srgbClr val="000000"/>
          </a:solidFill>
          <a:ln w="9525">
            <a:noFill/>
            <a:round/>
          </a:ln>
        </p:spPr>
        <p:txBody>
          <a:bodyPr/>
          <a:lstStyle/>
          <a:p>
            <a:endParaRPr lang="en-US"/>
          </a:p>
        </p:txBody>
      </p:sp>
      <p:sp>
        <p:nvSpPr>
          <p:cNvPr id="350392" name="Freeform 184"/>
          <p:cNvSpPr/>
          <p:nvPr/>
        </p:nvSpPr>
        <p:spPr bwMode="auto">
          <a:xfrm>
            <a:off x="5572125" y="5833988"/>
            <a:ext cx="31750" cy="6350"/>
          </a:xfrm>
          <a:custGeom>
            <a:avLst/>
            <a:gdLst/>
            <a:ahLst/>
            <a:cxnLst>
              <a:cxn ang="0">
                <a:pos x="0" y="8"/>
              </a:cxn>
              <a:cxn ang="0">
                <a:pos x="1" y="7"/>
              </a:cxn>
              <a:cxn ang="0">
                <a:pos x="3" y="3"/>
              </a:cxn>
              <a:cxn ang="0">
                <a:pos x="8" y="2"/>
              </a:cxn>
              <a:cxn ang="0">
                <a:pos x="14" y="0"/>
              </a:cxn>
              <a:cxn ang="0">
                <a:pos x="18" y="0"/>
              </a:cxn>
              <a:cxn ang="0">
                <a:pos x="19" y="0"/>
              </a:cxn>
              <a:cxn ang="0">
                <a:pos x="19" y="0"/>
              </a:cxn>
              <a:cxn ang="0">
                <a:pos x="23" y="0"/>
              </a:cxn>
              <a:cxn ang="0">
                <a:pos x="28" y="2"/>
              </a:cxn>
              <a:cxn ang="0">
                <a:pos x="34" y="3"/>
              </a:cxn>
              <a:cxn ang="0">
                <a:pos x="38" y="7"/>
              </a:cxn>
              <a:cxn ang="0">
                <a:pos x="39" y="8"/>
              </a:cxn>
              <a:cxn ang="0">
                <a:pos x="0" y="8"/>
              </a:cxn>
            </a:cxnLst>
            <a:rect l="0" t="0" r="r" b="b"/>
            <a:pathLst>
              <a:path w="39" h="8">
                <a:moveTo>
                  <a:pt x="0" y="8"/>
                </a:moveTo>
                <a:lnTo>
                  <a:pt x="1" y="7"/>
                </a:lnTo>
                <a:lnTo>
                  <a:pt x="3" y="3"/>
                </a:lnTo>
                <a:lnTo>
                  <a:pt x="8" y="2"/>
                </a:lnTo>
                <a:lnTo>
                  <a:pt x="14" y="0"/>
                </a:lnTo>
                <a:lnTo>
                  <a:pt x="18" y="0"/>
                </a:lnTo>
                <a:lnTo>
                  <a:pt x="19" y="0"/>
                </a:lnTo>
                <a:lnTo>
                  <a:pt x="19" y="0"/>
                </a:lnTo>
                <a:lnTo>
                  <a:pt x="23" y="0"/>
                </a:lnTo>
                <a:lnTo>
                  <a:pt x="28" y="2"/>
                </a:lnTo>
                <a:lnTo>
                  <a:pt x="34" y="3"/>
                </a:lnTo>
                <a:lnTo>
                  <a:pt x="38" y="7"/>
                </a:lnTo>
                <a:lnTo>
                  <a:pt x="39" y="8"/>
                </a:lnTo>
                <a:lnTo>
                  <a:pt x="0" y="8"/>
                </a:lnTo>
                <a:close/>
              </a:path>
            </a:pathLst>
          </a:custGeom>
          <a:solidFill>
            <a:srgbClr val="000000"/>
          </a:solidFill>
          <a:ln w="9525">
            <a:noFill/>
            <a:round/>
          </a:ln>
        </p:spPr>
        <p:txBody>
          <a:bodyPr/>
          <a:lstStyle/>
          <a:p>
            <a:endParaRPr lang="en-US"/>
          </a:p>
        </p:txBody>
      </p:sp>
      <p:sp>
        <p:nvSpPr>
          <p:cNvPr id="350393" name="Freeform 185"/>
          <p:cNvSpPr/>
          <p:nvPr/>
        </p:nvSpPr>
        <p:spPr bwMode="auto">
          <a:xfrm>
            <a:off x="5619750" y="5833988"/>
            <a:ext cx="31750" cy="6350"/>
          </a:xfrm>
          <a:custGeom>
            <a:avLst/>
            <a:gdLst/>
            <a:ahLst/>
            <a:cxnLst>
              <a:cxn ang="0">
                <a:pos x="0" y="8"/>
              </a:cxn>
              <a:cxn ang="0">
                <a:pos x="2" y="7"/>
              </a:cxn>
              <a:cxn ang="0">
                <a:pos x="3" y="3"/>
              </a:cxn>
              <a:cxn ang="0">
                <a:pos x="8" y="2"/>
              </a:cxn>
              <a:cxn ang="0">
                <a:pos x="15" y="0"/>
              </a:cxn>
              <a:cxn ang="0">
                <a:pos x="18" y="0"/>
              </a:cxn>
              <a:cxn ang="0">
                <a:pos x="20" y="0"/>
              </a:cxn>
              <a:cxn ang="0">
                <a:pos x="20" y="0"/>
              </a:cxn>
              <a:cxn ang="0">
                <a:pos x="23" y="0"/>
              </a:cxn>
              <a:cxn ang="0">
                <a:pos x="28" y="2"/>
              </a:cxn>
              <a:cxn ang="0">
                <a:pos x="35" y="3"/>
              </a:cxn>
              <a:cxn ang="0">
                <a:pos x="38" y="7"/>
              </a:cxn>
              <a:cxn ang="0">
                <a:pos x="40" y="8"/>
              </a:cxn>
              <a:cxn ang="0">
                <a:pos x="0" y="8"/>
              </a:cxn>
            </a:cxnLst>
            <a:rect l="0" t="0" r="r" b="b"/>
            <a:pathLst>
              <a:path w="40" h="8">
                <a:moveTo>
                  <a:pt x="0" y="8"/>
                </a:moveTo>
                <a:lnTo>
                  <a:pt x="2" y="7"/>
                </a:lnTo>
                <a:lnTo>
                  <a:pt x="3" y="3"/>
                </a:lnTo>
                <a:lnTo>
                  <a:pt x="8" y="2"/>
                </a:lnTo>
                <a:lnTo>
                  <a:pt x="15" y="0"/>
                </a:lnTo>
                <a:lnTo>
                  <a:pt x="18" y="0"/>
                </a:lnTo>
                <a:lnTo>
                  <a:pt x="20" y="0"/>
                </a:lnTo>
                <a:lnTo>
                  <a:pt x="20" y="0"/>
                </a:lnTo>
                <a:lnTo>
                  <a:pt x="23" y="0"/>
                </a:lnTo>
                <a:lnTo>
                  <a:pt x="28" y="2"/>
                </a:lnTo>
                <a:lnTo>
                  <a:pt x="35" y="3"/>
                </a:lnTo>
                <a:lnTo>
                  <a:pt x="38" y="7"/>
                </a:lnTo>
                <a:lnTo>
                  <a:pt x="40" y="8"/>
                </a:lnTo>
                <a:lnTo>
                  <a:pt x="0" y="8"/>
                </a:lnTo>
                <a:close/>
              </a:path>
            </a:pathLst>
          </a:custGeom>
          <a:solidFill>
            <a:srgbClr val="000000"/>
          </a:solidFill>
          <a:ln w="9525">
            <a:noFill/>
            <a:round/>
          </a:ln>
        </p:spPr>
        <p:txBody>
          <a:bodyPr/>
          <a:lstStyle/>
          <a:p>
            <a:endParaRPr lang="en-US"/>
          </a:p>
        </p:txBody>
      </p:sp>
      <p:sp>
        <p:nvSpPr>
          <p:cNvPr id="350394" name="Rectangle 186"/>
          <p:cNvSpPr>
            <a:spLocks noChangeArrowheads="1"/>
          </p:cNvSpPr>
          <p:nvPr/>
        </p:nvSpPr>
        <p:spPr bwMode="auto">
          <a:xfrm>
            <a:off x="5851525" y="5733975"/>
            <a:ext cx="90488" cy="7938"/>
          </a:xfrm>
          <a:prstGeom prst="rect">
            <a:avLst/>
          </a:prstGeom>
          <a:solidFill>
            <a:srgbClr val="000000"/>
          </a:solidFill>
          <a:ln w="9525">
            <a:noFill/>
            <a:miter lim="800000"/>
          </a:ln>
        </p:spPr>
        <p:txBody>
          <a:bodyPr/>
          <a:lstStyle/>
          <a:p>
            <a:endParaRPr lang="en-US"/>
          </a:p>
        </p:txBody>
      </p:sp>
      <p:sp>
        <p:nvSpPr>
          <p:cNvPr id="350395" name="Freeform 187"/>
          <p:cNvSpPr/>
          <p:nvPr/>
        </p:nvSpPr>
        <p:spPr bwMode="auto">
          <a:xfrm>
            <a:off x="5627688" y="5721275"/>
            <a:ext cx="19050" cy="19050"/>
          </a:xfrm>
          <a:custGeom>
            <a:avLst/>
            <a:gdLst/>
            <a:ahLst/>
            <a:cxnLst>
              <a:cxn ang="0">
                <a:pos x="12" y="24"/>
              </a:cxn>
              <a:cxn ang="0">
                <a:pos x="17" y="22"/>
              </a:cxn>
              <a:cxn ang="0">
                <a:pos x="20" y="20"/>
              </a:cxn>
              <a:cxn ang="0">
                <a:pos x="22" y="17"/>
              </a:cxn>
              <a:cxn ang="0">
                <a:pos x="23" y="12"/>
              </a:cxn>
              <a:cxn ang="0">
                <a:pos x="22" y="7"/>
              </a:cxn>
              <a:cxn ang="0">
                <a:pos x="20" y="4"/>
              </a:cxn>
              <a:cxn ang="0">
                <a:pos x="17" y="2"/>
              </a:cxn>
              <a:cxn ang="0">
                <a:pos x="12" y="0"/>
              </a:cxn>
              <a:cxn ang="0">
                <a:pos x="7" y="2"/>
              </a:cxn>
              <a:cxn ang="0">
                <a:pos x="3" y="4"/>
              </a:cxn>
              <a:cxn ang="0">
                <a:pos x="0" y="7"/>
              </a:cxn>
              <a:cxn ang="0">
                <a:pos x="0" y="12"/>
              </a:cxn>
              <a:cxn ang="0">
                <a:pos x="0" y="17"/>
              </a:cxn>
              <a:cxn ang="0">
                <a:pos x="3" y="20"/>
              </a:cxn>
              <a:cxn ang="0">
                <a:pos x="7" y="22"/>
              </a:cxn>
              <a:cxn ang="0">
                <a:pos x="12" y="24"/>
              </a:cxn>
            </a:cxnLst>
            <a:rect l="0" t="0" r="r" b="b"/>
            <a:pathLst>
              <a:path w="23" h="24">
                <a:moveTo>
                  <a:pt x="12" y="24"/>
                </a:moveTo>
                <a:lnTo>
                  <a:pt x="17" y="22"/>
                </a:lnTo>
                <a:lnTo>
                  <a:pt x="20" y="20"/>
                </a:lnTo>
                <a:lnTo>
                  <a:pt x="22" y="17"/>
                </a:lnTo>
                <a:lnTo>
                  <a:pt x="23" y="12"/>
                </a:lnTo>
                <a:lnTo>
                  <a:pt x="22" y="7"/>
                </a:lnTo>
                <a:lnTo>
                  <a:pt x="20" y="4"/>
                </a:lnTo>
                <a:lnTo>
                  <a:pt x="17" y="2"/>
                </a:lnTo>
                <a:lnTo>
                  <a:pt x="12" y="0"/>
                </a:lnTo>
                <a:lnTo>
                  <a:pt x="7" y="2"/>
                </a:lnTo>
                <a:lnTo>
                  <a:pt x="3" y="4"/>
                </a:lnTo>
                <a:lnTo>
                  <a:pt x="0" y="7"/>
                </a:lnTo>
                <a:lnTo>
                  <a:pt x="0" y="12"/>
                </a:lnTo>
                <a:lnTo>
                  <a:pt x="0" y="17"/>
                </a:lnTo>
                <a:lnTo>
                  <a:pt x="3" y="20"/>
                </a:lnTo>
                <a:lnTo>
                  <a:pt x="7" y="22"/>
                </a:lnTo>
                <a:lnTo>
                  <a:pt x="12" y="24"/>
                </a:lnTo>
                <a:close/>
              </a:path>
            </a:pathLst>
          </a:custGeom>
          <a:solidFill>
            <a:srgbClr val="000000"/>
          </a:solidFill>
          <a:ln w="9525">
            <a:noFill/>
            <a:round/>
          </a:ln>
        </p:spPr>
        <p:txBody>
          <a:bodyPr/>
          <a:lstStyle/>
          <a:p>
            <a:endParaRPr lang="en-US"/>
          </a:p>
        </p:txBody>
      </p:sp>
      <p:sp>
        <p:nvSpPr>
          <p:cNvPr id="350396" name="Freeform 188"/>
          <p:cNvSpPr/>
          <p:nvPr/>
        </p:nvSpPr>
        <p:spPr bwMode="auto">
          <a:xfrm>
            <a:off x="5656263" y="5721275"/>
            <a:ext cx="19050" cy="19050"/>
          </a:xfrm>
          <a:custGeom>
            <a:avLst/>
            <a:gdLst/>
            <a:ahLst/>
            <a:cxnLst>
              <a:cxn ang="0">
                <a:pos x="12" y="24"/>
              </a:cxn>
              <a:cxn ang="0">
                <a:pos x="17" y="22"/>
              </a:cxn>
              <a:cxn ang="0">
                <a:pos x="20" y="20"/>
              </a:cxn>
              <a:cxn ang="0">
                <a:pos x="22" y="17"/>
              </a:cxn>
              <a:cxn ang="0">
                <a:pos x="24" y="12"/>
              </a:cxn>
              <a:cxn ang="0">
                <a:pos x="22" y="7"/>
              </a:cxn>
              <a:cxn ang="0">
                <a:pos x="20" y="4"/>
              </a:cxn>
              <a:cxn ang="0">
                <a:pos x="17" y="2"/>
              </a:cxn>
              <a:cxn ang="0">
                <a:pos x="12" y="0"/>
              </a:cxn>
              <a:cxn ang="0">
                <a:pos x="7" y="2"/>
              </a:cxn>
              <a:cxn ang="0">
                <a:pos x="4" y="4"/>
              </a:cxn>
              <a:cxn ang="0">
                <a:pos x="2" y="7"/>
              </a:cxn>
              <a:cxn ang="0">
                <a:pos x="0" y="12"/>
              </a:cxn>
              <a:cxn ang="0">
                <a:pos x="2" y="17"/>
              </a:cxn>
              <a:cxn ang="0">
                <a:pos x="4" y="20"/>
              </a:cxn>
              <a:cxn ang="0">
                <a:pos x="7" y="22"/>
              </a:cxn>
              <a:cxn ang="0">
                <a:pos x="12" y="24"/>
              </a:cxn>
            </a:cxnLst>
            <a:rect l="0" t="0" r="r" b="b"/>
            <a:pathLst>
              <a:path w="24" h="24">
                <a:moveTo>
                  <a:pt x="12" y="24"/>
                </a:moveTo>
                <a:lnTo>
                  <a:pt x="17" y="22"/>
                </a:lnTo>
                <a:lnTo>
                  <a:pt x="20" y="20"/>
                </a:lnTo>
                <a:lnTo>
                  <a:pt x="22" y="17"/>
                </a:lnTo>
                <a:lnTo>
                  <a:pt x="24" y="12"/>
                </a:lnTo>
                <a:lnTo>
                  <a:pt x="22" y="7"/>
                </a:lnTo>
                <a:lnTo>
                  <a:pt x="20" y="4"/>
                </a:lnTo>
                <a:lnTo>
                  <a:pt x="17" y="2"/>
                </a:lnTo>
                <a:lnTo>
                  <a:pt x="12" y="0"/>
                </a:lnTo>
                <a:lnTo>
                  <a:pt x="7" y="2"/>
                </a:lnTo>
                <a:lnTo>
                  <a:pt x="4" y="4"/>
                </a:lnTo>
                <a:lnTo>
                  <a:pt x="2" y="7"/>
                </a:lnTo>
                <a:lnTo>
                  <a:pt x="0" y="12"/>
                </a:lnTo>
                <a:lnTo>
                  <a:pt x="2" y="17"/>
                </a:lnTo>
                <a:lnTo>
                  <a:pt x="4" y="20"/>
                </a:lnTo>
                <a:lnTo>
                  <a:pt x="7" y="22"/>
                </a:lnTo>
                <a:lnTo>
                  <a:pt x="12" y="24"/>
                </a:lnTo>
                <a:close/>
              </a:path>
            </a:pathLst>
          </a:custGeom>
          <a:solidFill>
            <a:srgbClr val="000000"/>
          </a:solidFill>
          <a:ln w="9525">
            <a:noFill/>
            <a:round/>
          </a:ln>
        </p:spPr>
        <p:txBody>
          <a:bodyPr/>
          <a:lstStyle/>
          <a:p>
            <a:endParaRPr lang="en-US"/>
          </a:p>
        </p:txBody>
      </p:sp>
      <p:sp>
        <p:nvSpPr>
          <p:cNvPr id="350397" name="Freeform 189"/>
          <p:cNvSpPr/>
          <p:nvPr/>
        </p:nvSpPr>
        <p:spPr bwMode="auto">
          <a:xfrm>
            <a:off x="5686425" y="5722863"/>
            <a:ext cx="19050" cy="17462"/>
          </a:xfrm>
          <a:custGeom>
            <a:avLst/>
            <a:gdLst/>
            <a:ahLst/>
            <a:cxnLst>
              <a:cxn ang="0">
                <a:pos x="11" y="22"/>
              </a:cxn>
              <a:cxn ang="0">
                <a:pos x="16" y="22"/>
              </a:cxn>
              <a:cxn ang="0">
                <a:pos x="19" y="18"/>
              </a:cxn>
              <a:cxn ang="0">
                <a:pos x="21" y="15"/>
              </a:cxn>
              <a:cxn ang="0">
                <a:pos x="23" y="10"/>
              </a:cxn>
              <a:cxn ang="0">
                <a:pos x="21" y="7"/>
              </a:cxn>
              <a:cxn ang="0">
                <a:pos x="19" y="3"/>
              </a:cxn>
              <a:cxn ang="0">
                <a:pos x="16" y="2"/>
              </a:cxn>
              <a:cxn ang="0">
                <a:pos x="11" y="0"/>
              </a:cxn>
              <a:cxn ang="0">
                <a:pos x="8" y="2"/>
              </a:cxn>
              <a:cxn ang="0">
                <a:pos x="3" y="3"/>
              </a:cxn>
              <a:cxn ang="0">
                <a:pos x="1" y="7"/>
              </a:cxn>
              <a:cxn ang="0">
                <a:pos x="0" y="10"/>
              </a:cxn>
              <a:cxn ang="0">
                <a:pos x="1" y="15"/>
              </a:cxn>
              <a:cxn ang="0">
                <a:pos x="3" y="18"/>
              </a:cxn>
              <a:cxn ang="0">
                <a:pos x="8" y="22"/>
              </a:cxn>
              <a:cxn ang="0">
                <a:pos x="11" y="22"/>
              </a:cxn>
            </a:cxnLst>
            <a:rect l="0" t="0" r="r" b="b"/>
            <a:pathLst>
              <a:path w="23" h="22">
                <a:moveTo>
                  <a:pt x="11" y="22"/>
                </a:moveTo>
                <a:lnTo>
                  <a:pt x="16" y="22"/>
                </a:lnTo>
                <a:lnTo>
                  <a:pt x="19" y="18"/>
                </a:lnTo>
                <a:lnTo>
                  <a:pt x="21" y="15"/>
                </a:lnTo>
                <a:lnTo>
                  <a:pt x="23" y="10"/>
                </a:lnTo>
                <a:lnTo>
                  <a:pt x="21" y="7"/>
                </a:lnTo>
                <a:lnTo>
                  <a:pt x="19" y="3"/>
                </a:lnTo>
                <a:lnTo>
                  <a:pt x="16" y="2"/>
                </a:lnTo>
                <a:lnTo>
                  <a:pt x="11" y="0"/>
                </a:lnTo>
                <a:lnTo>
                  <a:pt x="8" y="2"/>
                </a:lnTo>
                <a:lnTo>
                  <a:pt x="3" y="3"/>
                </a:lnTo>
                <a:lnTo>
                  <a:pt x="1" y="7"/>
                </a:lnTo>
                <a:lnTo>
                  <a:pt x="0" y="10"/>
                </a:lnTo>
                <a:lnTo>
                  <a:pt x="1" y="15"/>
                </a:lnTo>
                <a:lnTo>
                  <a:pt x="3" y="18"/>
                </a:lnTo>
                <a:lnTo>
                  <a:pt x="8" y="22"/>
                </a:lnTo>
                <a:lnTo>
                  <a:pt x="11" y="22"/>
                </a:lnTo>
                <a:close/>
              </a:path>
            </a:pathLst>
          </a:custGeom>
          <a:solidFill>
            <a:srgbClr val="000000"/>
          </a:solidFill>
          <a:ln w="9525">
            <a:noFill/>
            <a:round/>
          </a:ln>
        </p:spPr>
        <p:txBody>
          <a:bodyPr/>
          <a:lstStyle/>
          <a:p>
            <a:endParaRPr lang="en-US"/>
          </a:p>
        </p:txBody>
      </p:sp>
      <p:sp>
        <p:nvSpPr>
          <p:cNvPr id="350398" name="Freeform 190"/>
          <p:cNvSpPr/>
          <p:nvPr/>
        </p:nvSpPr>
        <p:spPr bwMode="auto">
          <a:xfrm>
            <a:off x="5667375" y="5487913"/>
            <a:ext cx="206375" cy="128587"/>
          </a:xfrm>
          <a:custGeom>
            <a:avLst/>
            <a:gdLst/>
            <a:ahLst/>
            <a:cxnLst>
              <a:cxn ang="0">
                <a:pos x="1" y="162"/>
              </a:cxn>
              <a:cxn ang="0">
                <a:pos x="0" y="15"/>
              </a:cxn>
              <a:cxn ang="0">
                <a:pos x="0" y="13"/>
              </a:cxn>
              <a:cxn ang="0">
                <a:pos x="3" y="7"/>
              </a:cxn>
              <a:cxn ang="0">
                <a:pos x="8" y="2"/>
              </a:cxn>
              <a:cxn ang="0">
                <a:pos x="20" y="0"/>
              </a:cxn>
              <a:cxn ang="0">
                <a:pos x="260" y="0"/>
              </a:cxn>
              <a:cxn ang="0">
                <a:pos x="34" y="20"/>
              </a:cxn>
              <a:cxn ang="0">
                <a:pos x="33" y="21"/>
              </a:cxn>
              <a:cxn ang="0">
                <a:pos x="28" y="25"/>
              </a:cxn>
              <a:cxn ang="0">
                <a:pos x="21" y="30"/>
              </a:cxn>
              <a:cxn ang="0">
                <a:pos x="20" y="40"/>
              </a:cxn>
              <a:cxn ang="0">
                <a:pos x="16" y="64"/>
              </a:cxn>
              <a:cxn ang="0">
                <a:pos x="11" y="106"/>
              </a:cxn>
              <a:cxn ang="0">
                <a:pos x="5" y="145"/>
              </a:cxn>
              <a:cxn ang="0">
                <a:pos x="1" y="162"/>
              </a:cxn>
            </a:cxnLst>
            <a:rect l="0" t="0" r="r" b="b"/>
            <a:pathLst>
              <a:path w="260" h="162">
                <a:moveTo>
                  <a:pt x="1" y="162"/>
                </a:moveTo>
                <a:lnTo>
                  <a:pt x="0" y="15"/>
                </a:lnTo>
                <a:lnTo>
                  <a:pt x="0" y="13"/>
                </a:lnTo>
                <a:lnTo>
                  <a:pt x="3" y="7"/>
                </a:lnTo>
                <a:lnTo>
                  <a:pt x="8" y="2"/>
                </a:lnTo>
                <a:lnTo>
                  <a:pt x="20" y="0"/>
                </a:lnTo>
                <a:lnTo>
                  <a:pt x="260" y="0"/>
                </a:lnTo>
                <a:lnTo>
                  <a:pt x="34" y="20"/>
                </a:lnTo>
                <a:lnTo>
                  <a:pt x="33" y="21"/>
                </a:lnTo>
                <a:lnTo>
                  <a:pt x="28" y="25"/>
                </a:lnTo>
                <a:lnTo>
                  <a:pt x="21" y="30"/>
                </a:lnTo>
                <a:lnTo>
                  <a:pt x="20" y="40"/>
                </a:lnTo>
                <a:lnTo>
                  <a:pt x="16" y="64"/>
                </a:lnTo>
                <a:lnTo>
                  <a:pt x="11" y="106"/>
                </a:lnTo>
                <a:lnTo>
                  <a:pt x="5" y="145"/>
                </a:lnTo>
                <a:lnTo>
                  <a:pt x="1" y="162"/>
                </a:lnTo>
                <a:close/>
              </a:path>
            </a:pathLst>
          </a:custGeom>
          <a:solidFill>
            <a:srgbClr val="FFFF99"/>
          </a:solidFill>
          <a:ln w="9525">
            <a:noFill/>
            <a:round/>
          </a:ln>
        </p:spPr>
        <p:txBody>
          <a:bodyPr/>
          <a:lstStyle/>
          <a:p>
            <a:endParaRPr lang="en-US"/>
          </a:p>
        </p:txBody>
      </p:sp>
      <p:sp>
        <p:nvSpPr>
          <p:cNvPr id="350399" name="Freeform 191"/>
          <p:cNvSpPr/>
          <p:nvPr/>
        </p:nvSpPr>
        <p:spPr bwMode="auto">
          <a:xfrm>
            <a:off x="5675313" y="5516488"/>
            <a:ext cx="204787" cy="128587"/>
          </a:xfrm>
          <a:custGeom>
            <a:avLst/>
            <a:gdLst/>
            <a:ahLst/>
            <a:cxnLst>
              <a:cxn ang="0">
                <a:pos x="256" y="0"/>
              </a:cxn>
              <a:cxn ang="0">
                <a:pos x="258" y="148"/>
              </a:cxn>
              <a:cxn ang="0">
                <a:pos x="258" y="149"/>
              </a:cxn>
              <a:cxn ang="0">
                <a:pos x="254" y="154"/>
              </a:cxn>
              <a:cxn ang="0">
                <a:pos x="250" y="161"/>
              </a:cxn>
              <a:cxn ang="0">
                <a:pos x="240" y="162"/>
              </a:cxn>
              <a:cxn ang="0">
                <a:pos x="0" y="162"/>
              </a:cxn>
              <a:cxn ang="0">
                <a:pos x="225" y="143"/>
              </a:cxn>
              <a:cxn ang="0">
                <a:pos x="226" y="141"/>
              </a:cxn>
              <a:cxn ang="0">
                <a:pos x="233" y="138"/>
              </a:cxn>
              <a:cxn ang="0">
                <a:pos x="238" y="133"/>
              </a:cxn>
              <a:cxn ang="0">
                <a:pos x="240" y="124"/>
              </a:cxn>
              <a:cxn ang="0">
                <a:pos x="243" y="98"/>
              </a:cxn>
              <a:cxn ang="0">
                <a:pos x="248" y="57"/>
              </a:cxn>
              <a:cxn ang="0">
                <a:pos x="253" y="17"/>
              </a:cxn>
              <a:cxn ang="0">
                <a:pos x="256" y="0"/>
              </a:cxn>
            </a:cxnLst>
            <a:rect l="0" t="0" r="r" b="b"/>
            <a:pathLst>
              <a:path w="258" h="162">
                <a:moveTo>
                  <a:pt x="256" y="0"/>
                </a:moveTo>
                <a:lnTo>
                  <a:pt x="258" y="148"/>
                </a:lnTo>
                <a:lnTo>
                  <a:pt x="258" y="149"/>
                </a:lnTo>
                <a:lnTo>
                  <a:pt x="254" y="154"/>
                </a:lnTo>
                <a:lnTo>
                  <a:pt x="250" y="161"/>
                </a:lnTo>
                <a:lnTo>
                  <a:pt x="240" y="162"/>
                </a:lnTo>
                <a:lnTo>
                  <a:pt x="0" y="162"/>
                </a:lnTo>
                <a:lnTo>
                  <a:pt x="225" y="143"/>
                </a:lnTo>
                <a:lnTo>
                  <a:pt x="226" y="141"/>
                </a:lnTo>
                <a:lnTo>
                  <a:pt x="233" y="138"/>
                </a:lnTo>
                <a:lnTo>
                  <a:pt x="238" y="133"/>
                </a:lnTo>
                <a:lnTo>
                  <a:pt x="240" y="124"/>
                </a:lnTo>
                <a:lnTo>
                  <a:pt x="243" y="98"/>
                </a:lnTo>
                <a:lnTo>
                  <a:pt x="248" y="57"/>
                </a:lnTo>
                <a:lnTo>
                  <a:pt x="253" y="17"/>
                </a:lnTo>
                <a:lnTo>
                  <a:pt x="256" y="0"/>
                </a:lnTo>
                <a:close/>
              </a:path>
            </a:pathLst>
          </a:custGeom>
          <a:solidFill>
            <a:srgbClr val="FFFFCC"/>
          </a:solidFill>
          <a:ln w="9525">
            <a:noFill/>
            <a:round/>
          </a:ln>
        </p:spPr>
        <p:txBody>
          <a:bodyPr/>
          <a:lstStyle/>
          <a:p>
            <a:endParaRPr lang="en-US"/>
          </a:p>
        </p:txBody>
      </p:sp>
      <p:sp>
        <p:nvSpPr>
          <p:cNvPr id="350400" name="Freeform 192"/>
          <p:cNvSpPr/>
          <p:nvPr/>
        </p:nvSpPr>
        <p:spPr bwMode="auto">
          <a:xfrm>
            <a:off x="3873500" y="5138663"/>
            <a:ext cx="646113" cy="347662"/>
          </a:xfrm>
          <a:custGeom>
            <a:avLst/>
            <a:gdLst/>
            <a:ahLst/>
            <a:cxnLst>
              <a:cxn ang="0">
                <a:pos x="17" y="341"/>
              </a:cxn>
              <a:cxn ang="0">
                <a:pos x="51" y="313"/>
              </a:cxn>
              <a:cxn ang="0">
                <a:pos x="96" y="294"/>
              </a:cxn>
              <a:cxn ang="0">
                <a:pos x="146" y="284"/>
              </a:cxn>
              <a:cxn ang="0">
                <a:pos x="195" y="283"/>
              </a:cxn>
              <a:cxn ang="0">
                <a:pos x="242" y="284"/>
              </a:cxn>
              <a:cxn ang="0">
                <a:pos x="281" y="288"/>
              </a:cxn>
              <a:cxn ang="0">
                <a:pos x="308" y="291"/>
              </a:cxn>
              <a:cxn ang="0">
                <a:pos x="321" y="293"/>
              </a:cxn>
              <a:cxn ang="0">
                <a:pos x="366" y="296"/>
              </a:cxn>
              <a:cxn ang="0">
                <a:pos x="440" y="301"/>
              </a:cxn>
              <a:cxn ang="0">
                <a:pos x="526" y="304"/>
              </a:cxn>
              <a:cxn ang="0">
                <a:pos x="599" y="303"/>
              </a:cxn>
              <a:cxn ang="0">
                <a:pos x="644" y="279"/>
              </a:cxn>
              <a:cxn ang="0">
                <a:pos x="667" y="248"/>
              </a:cxn>
              <a:cxn ang="0">
                <a:pos x="677" y="225"/>
              </a:cxn>
              <a:cxn ang="0">
                <a:pos x="679" y="218"/>
              </a:cxn>
              <a:cxn ang="0">
                <a:pos x="737" y="44"/>
              </a:cxn>
              <a:cxn ang="0">
                <a:pos x="755" y="15"/>
              </a:cxn>
              <a:cxn ang="0">
                <a:pos x="773" y="1"/>
              </a:cxn>
              <a:cxn ang="0">
                <a:pos x="789" y="0"/>
              </a:cxn>
              <a:cxn ang="0">
                <a:pos x="796" y="1"/>
              </a:cxn>
              <a:cxn ang="0">
                <a:pos x="813" y="21"/>
              </a:cxn>
              <a:cxn ang="0">
                <a:pos x="816" y="53"/>
              </a:cxn>
              <a:cxn ang="0">
                <a:pos x="751" y="255"/>
              </a:cxn>
              <a:cxn ang="0">
                <a:pos x="727" y="308"/>
              </a:cxn>
              <a:cxn ang="0">
                <a:pos x="693" y="344"/>
              </a:cxn>
              <a:cxn ang="0">
                <a:pos x="650" y="370"/>
              </a:cxn>
              <a:cxn ang="0">
                <a:pos x="599" y="384"/>
              </a:cxn>
              <a:cxn ang="0">
                <a:pos x="540" y="390"/>
              </a:cxn>
              <a:cxn ang="0">
                <a:pos x="470" y="389"/>
              </a:cxn>
              <a:cxn ang="0">
                <a:pos x="391" y="382"/>
              </a:cxn>
              <a:cxn ang="0">
                <a:pos x="303" y="374"/>
              </a:cxn>
              <a:cxn ang="0">
                <a:pos x="189" y="369"/>
              </a:cxn>
              <a:cxn ang="0">
                <a:pos x="116" y="379"/>
              </a:cxn>
              <a:cxn ang="0">
                <a:pos x="78" y="397"/>
              </a:cxn>
              <a:cxn ang="0">
                <a:pos x="65" y="413"/>
              </a:cxn>
              <a:cxn ang="0">
                <a:pos x="58" y="437"/>
              </a:cxn>
              <a:cxn ang="0">
                <a:pos x="40" y="433"/>
              </a:cxn>
              <a:cxn ang="0">
                <a:pos x="27" y="432"/>
              </a:cxn>
              <a:cxn ang="0">
                <a:pos x="10" y="420"/>
              </a:cxn>
              <a:cxn ang="0">
                <a:pos x="0" y="397"/>
              </a:cxn>
              <a:cxn ang="0">
                <a:pos x="3" y="367"/>
              </a:cxn>
            </a:cxnLst>
            <a:rect l="0" t="0" r="r" b="b"/>
            <a:pathLst>
              <a:path w="816" h="438">
                <a:moveTo>
                  <a:pt x="5" y="360"/>
                </a:moveTo>
                <a:lnTo>
                  <a:pt x="17" y="341"/>
                </a:lnTo>
                <a:lnTo>
                  <a:pt x="33" y="326"/>
                </a:lnTo>
                <a:lnTo>
                  <a:pt x="51" y="313"/>
                </a:lnTo>
                <a:lnTo>
                  <a:pt x="73" y="303"/>
                </a:lnTo>
                <a:lnTo>
                  <a:pt x="96" y="294"/>
                </a:lnTo>
                <a:lnTo>
                  <a:pt x="119" y="289"/>
                </a:lnTo>
                <a:lnTo>
                  <a:pt x="146" y="284"/>
                </a:lnTo>
                <a:lnTo>
                  <a:pt x="171" y="283"/>
                </a:lnTo>
                <a:lnTo>
                  <a:pt x="195" y="283"/>
                </a:lnTo>
                <a:lnTo>
                  <a:pt x="220" y="283"/>
                </a:lnTo>
                <a:lnTo>
                  <a:pt x="242" y="284"/>
                </a:lnTo>
                <a:lnTo>
                  <a:pt x="263" y="286"/>
                </a:lnTo>
                <a:lnTo>
                  <a:pt x="281" y="288"/>
                </a:lnTo>
                <a:lnTo>
                  <a:pt x="296" y="289"/>
                </a:lnTo>
                <a:lnTo>
                  <a:pt x="308" y="291"/>
                </a:lnTo>
                <a:lnTo>
                  <a:pt x="315" y="293"/>
                </a:lnTo>
                <a:lnTo>
                  <a:pt x="321" y="293"/>
                </a:lnTo>
                <a:lnTo>
                  <a:pt x="338" y="294"/>
                </a:lnTo>
                <a:lnTo>
                  <a:pt x="366" y="296"/>
                </a:lnTo>
                <a:lnTo>
                  <a:pt x="401" y="299"/>
                </a:lnTo>
                <a:lnTo>
                  <a:pt x="440" y="301"/>
                </a:lnTo>
                <a:lnTo>
                  <a:pt x="483" y="303"/>
                </a:lnTo>
                <a:lnTo>
                  <a:pt x="526" y="304"/>
                </a:lnTo>
                <a:lnTo>
                  <a:pt x="569" y="306"/>
                </a:lnTo>
                <a:lnTo>
                  <a:pt x="599" y="303"/>
                </a:lnTo>
                <a:lnTo>
                  <a:pt x="624" y="293"/>
                </a:lnTo>
                <a:lnTo>
                  <a:pt x="644" y="279"/>
                </a:lnTo>
                <a:lnTo>
                  <a:pt x="657" y="265"/>
                </a:lnTo>
                <a:lnTo>
                  <a:pt x="667" y="248"/>
                </a:lnTo>
                <a:lnTo>
                  <a:pt x="674" y="235"/>
                </a:lnTo>
                <a:lnTo>
                  <a:pt x="677" y="225"/>
                </a:lnTo>
                <a:lnTo>
                  <a:pt x="679" y="220"/>
                </a:lnTo>
                <a:lnTo>
                  <a:pt x="679" y="218"/>
                </a:lnTo>
                <a:lnTo>
                  <a:pt x="679" y="217"/>
                </a:lnTo>
                <a:lnTo>
                  <a:pt x="737" y="44"/>
                </a:lnTo>
                <a:lnTo>
                  <a:pt x="745" y="26"/>
                </a:lnTo>
                <a:lnTo>
                  <a:pt x="755" y="15"/>
                </a:lnTo>
                <a:lnTo>
                  <a:pt x="763" y="6"/>
                </a:lnTo>
                <a:lnTo>
                  <a:pt x="773" y="1"/>
                </a:lnTo>
                <a:lnTo>
                  <a:pt x="781" y="0"/>
                </a:lnTo>
                <a:lnTo>
                  <a:pt x="789" y="0"/>
                </a:lnTo>
                <a:lnTo>
                  <a:pt x="794" y="1"/>
                </a:lnTo>
                <a:lnTo>
                  <a:pt x="796" y="1"/>
                </a:lnTo>
                <a:lnTo>
                  <a:pt x="811" y="6"/>
                </a:lnTo>
                <a:lnTo>
                  <a:pt x="813" y="21"/>
                </a:lnTo>
                <a:lnTo>
                  <a:pt x="816" y="48"/>
                </a:lnTo>
                <a:lnTo>
                  <a:pt x="816" y="53"/>
                </a:lnTo>
                <a:lnTo>
                  <a:pt x="816" y="58"/>
                </a:lnTo>
                <a:lnTo>
                  <a:pt x="751" y="255"/>
                </a:lnTo>
                <a:lnTo>
                  <a:pt x="740" y="283"/>
                </a:lnTo>
                <a:lnTo>
                  <a:pt x="727" y="308"/>
                </a:lnTo>
                <a:lnTo>
                  <a:pt x="712" y="327"/>
                </a:lnTo>
                <a:lnTo>
                  <a:pt x="693" y="344"/>
                </a:lnTo>
                <a:lnTo>
                  <a:pt x="674" y="359"/>
                </a:lnTo>
                <a:lnTo>
                  <a:pt x="650" y="370"/>
                </a:lnTo>
                <a:lnTo>
                  <a:pt x="627" y="379"/>
                </a:lnTo>
                <a:lnTo>
                  <a:pt x="599" y="384"/>
                </a:lnTo>
                <a:lnTo>
                  <a:pt x="571" y="389"/>
                </a:lnTo>
                <a:lnTo>
                  <a:pt x="540" y="390"/>
                </a:lnTo>
                <a:lnTo>
                  <a:pt x="505" y="390"/>
                </a:lnTo>
                <a:lnTo>
                  <a:pt x="470" y="389"/>
                </a:lnTo>
                <a:lnTo>
                  <a:pt x="432" y="387"/>
                </a:lnTo>
                <a:lnTo>
                  <a:pt x="391" y="382"/>
                </a:lnTo>
                <a:lnTo>
                  <a:pt x="348" y="379"/>
                </a:lnTo>
                <a:lnTo>
                  <a:pt x="303" y="374"/>
                </a:lnTo>
                <a:lnTo>
                  <a:pt x="240" y="369"/>
                </a:lnTo>
                <a:lnTo>
                  <a:pt x="189" y="369"/>
                </a:lnTo>
                <a:lnTo>
                  <a:pt x="147" y="372"/>
                </a:lnTo>
                <a:lnTo>
                  <a:pt x="116" y="379"/>
                </a:lnTo>
                <a:lnTo>
                  <a:pt x="93" y="387"/>
                </a:lnTo>
                <a:lnTo>
                  <a:pt x="78" y="397"/>
                </a:lnTo>
                <a:lnTo>
                  <a:pt x="68" y="405"/>
                </a:lnTo>
                <a:lnTo>
                  <a:pt x="65" y="413"/>
                </a:lnTo>
                <a:lnTo>
                  <a:pt x="61" y="438"/>
                </a:lnTo>
                <a:lnTo>
                  <a:pt x="58" y="437"/>
                </a:lnTo>
                <a:lnTo>
                  <a:pt x="50" y="435"/>
                </a:lnTo>
                <a:lnTo>
                  <a:pt x="40" y="433"/>
                </a:lnTo>
                <a:lnTo>
                  <a:pt x="36" y="433"/>
                </a:lnTo>
                <a:lnTo>
                  <a:pt x="27" y="432"/>
                </a:lnTo>
                <a:lnTo>
                  <a:pt x="17" y="427"/>
                </a:lnTo>
                <a:lnTo>
                  <a:pt x="10" y="420"/>
                </a:lnTo>
                <a:lnTo>
                  <a:pt x="5" y="412"/>
                </a:lnTo>
                <a:lnTo>
                  <a:pt x="0" y="397"/>
                </a:lnTo>
                <a:lnTo>
                  <a:pt x="0" y="380"/>
                </a:lnTo>
                <a:lnTo>
                  <a:pt x="3" y="367"/>
                </a:lnTo>
                <a:lnTo>
                  <a:pt x="5" y="360"/>
                </a:lnTo>
                <a:close/>
              </a:path>
            </a:pathLst>
          </a:custGeom>
          <a:solidFill>
            <a:srgbClr val="000000"/>
          </a:solidFill>
          <a:ln w="9525">
            <a:noFill/>
            <a:round/>
          </a:ln>
        </p:spPr>
        <p:txBody>
          <a:bodyPr/>
          <a:lstStyle/>
          <a:p>
            <a:endParaRPr lang="en-US"/>
          </a:p>
        </p:txBody>
      </p:sp>
      <p:sp>
        <p:nvSpPr>
          <p:cNvPr id="350401" name="Freeform 193"/>
          <p:cNvSpPr/>
          <p:nvPr/>
        </p:nvSpPr>
        <p:spPr bwMode="auto">
          <a:xfrm>
            <a:off x="3890963" y="5157713"/>
            <a:ext cx="611187" cy="298450"/>
          </a:xfrm>
          <a:custGeom>
            <a:avLst/>
            <a:gdLst/>
            <a:ahLst/>
            <a:cxnLst>
              <a:cxn ang="0">
                <a:pos x="730" y="46"/>
              </a:cxn>
              <a:cxn ang="0">
                <a:pos x="712" y="99"/>
              </a:cxn>
              <a:cxn ang="0">
                <a:pos x="694" y="155"/>
              </a:cxn>
              <a:cxn ang="0">
                <a:pos x="680" y="193"/>
              </a:cxn>
              <a:cxn ang="0">
                <a:pos x="677" y="205"/>
              </a:cxn>
              <a:cxn ang="0">
                <a:pos x="666" y="233"/>
              </a:cxn>
              <a:cxn ang="0">
                <a:pos x="637" y="271"/>
              </a:cxn>
              <a:cxn ang="0">
                <a:pos x="583" y="299"/>
              </a:cxn>
              <a:cxn ang="0">
                <a:pos x="502" y="304"/>
              </a:cxn>
              <a:cxn ang="0">
                <a:pos x="416" y="301"/>
              </a:cxn>
              <a:cxn ang="0">
                <a:pos x="340" y="296"/>
              </a:cxn>
              <a:cxn ang="0">
                <a:pos x="293" y="292"/>
              </a:cxn>
              <a:cxn ang="0">
                <a:pos x="283" y="292"/>
              </a:cxn>
              <a:cxn ang="0">
                <a:pos x="265" y="289"/>
              </a:cxn>
              <a:cxn ang="0">
                <a:pos x="230" y="286"/>
              </a:cxn>
              <a:cxn ang="0">
                <a:pos x="187" y="283"/>
              </a:cxn>
              <a:cxn ang="0">
                <a:pos x="139" y="283"/>
              </a:cxn>
              <a:cxn ang="0">
                <a:pos x="91" y="289"/>
              </a:cxn>
              <a:cxn ang="0">
                <a:pos x="48" y="304"/>
              </a:cxn>
              <a:cxn ang="0">
                <a:pos x="17" y="329"/>
              </a:cxn>
              <a:cxn ang="0">
                <a:pos x="4" y="349"/>
              </a:cxn>
              <a:cxn ang="0">
                <a:pos x="0" y="365"/>
              </a:cxn>
              <a:cxn ang="0">
                <a:pos x="5" y="365"/>
              </a:cxn>
              <a:cxn ang="0">
                <a:pos x="27" y="342"/>
              </a:cxn>
              <a:cxn ang="0">
                <a:pos x="71" y="321"/>
              </a:cxn>
              <a:cxn ang="0">
                <a:pos x="156" y="309"/>
              </a:cxn>
              <a:cxn ang="0">
                <a:pos x="257" y="309"/>
              </a:cxn>
              <a:cxn ang="0">
                <a:pos x="338" y="316"/>
              </a:cxn>
              <a:cxn ang="0">
                <a:pos x="414" y="322"/>
              </a:cxn>
              <a:cxn ang="0">
                <a:pos x="480" y="329"/>
              </a:cxn>
              <a:cxn ang="0">
                <a:pos x="540" y="331"/>
              </a:cxn>
              <a:cxn ang="0">
                <a:pos x="591" y="327"/>
              </a:cxn>
              <a:cxn ang="0">
                <a:pos x="632" y="312"/>
              </a:cxn>
              <a:cxn ang="0">
                <a:pos x="662" y="286"/>
              </a:cxn>
              <a:cxn ang="0">
                <a:pos x="750" y="31"/>
              </a:cxn>
              <a:cxn ang="0">
                <a:pos x="770" y="29"/>
              </a:cxn>
              <a:cxn ang="0">
                <a:pos x="770" y="26"/>
              </a:cxn>
              <a:cxn ang="0">
                <a:pos x="766" y="0"/>
              </a:cxn>
              <a:cxn ang="0">
                <a:pos x="757" y="1"/>
              </a:cxn>
              <a:cxn ang="0">
                <a:pos x="737" y="28"/>
              </a:cxn>
            </a:cxnLst>
            <a:rect l="0" t="0" r="r" b="b"/>
            <a:pathLst>
              <a:path w="770" h="375">
                <a:moveTo>
                  <a:pt x="737" y="28"/>
                </a:moveTo>
                <a:lnTo>
                  <a:pt x="730" y="46"/>
                </a:lnTo>
                <a:lnTo>
                  <a:pt x="722" y="71"/>
                </a:lnTo>
                <a:lnTo>
                  <a:pt x="712" y="99"/>
                </a:lnTo>
                <a:lnTo>
                  <a:pt x="704" y="127"/>
                </a:lnTo>
                <a:lnTo>
                  <a:pt x="694" y="155"/>
                </a:lnTo>
                <a:lnTo>
                  <a:pt x="685" y="178"/>
                </a:lnTo>
                <a:lnTo>
                  <a:pt x="680" y="193"/>
                </a:lnTo>
                <a:lnTo>
                  <a:pt x="679" y="200"/>
                </a:lnTo>
                <a:lnTo>
                  <a:pt x="677" y="205"/>
                </a:lnTo>
                <a:lnTo>
                  <a:pt x="674" y="216"/>
                </a:lnTo>
                <a:lnTo>
                  <a:pt x="666" y="233"/>
                </a:lnTo>
                <a:lnTo>
                  <a:pt x="654" y="251"/>
                </a:lnTo>
                <a:lnTo>
                  <a:pt x="637" y="271"/>
                </a:lnTo>
                <a:lnTo>
                  <a:pt x="613" y="288"/>
                </a:lnTo>
                <a:lnTo>
                  <a:pt x="583" y="299"/>
                </a:lnTo>
                <a:lnTo>
                  <a:pt x="545" y="304"/>
                </a:lnTo>
                <a:lnTo>
                  <a:pt x="502" y="304"/>
                </a:lnTo>
                <a:lnTo>
                  <a:pt x="459" y="302"/>
                </a:lnTo>
                <a:lnTo>
                  <a:pt x="416" y="301"/>
                </a:lnTo>
                <a:lnTo>
                  <a:pt x="374" y="297"/>
                </a:lnTo>
                <a:lnTo>
                  <a:pt x="340" y="296"/>
                </a:lnTo>
                <a:lnTo>
                  <a:pt x="311" y="294"/>
                </a:lnTo>
                <a:lnTo>
                  <a:pt x="293" y="292"/>
                </a:lnTo>
                <a:lnTo>
                  <a:pt x="287" y="292"/>
                </a:lnTo>
                <a:lnTo>
                  <a:pt x="283" y="292"/>
                </a:lnTo>
                <a:lnTo>
                  <a:pt x="277" y="291"/>
                </a:lnTo>
                <a:lnTo>
                  <a:pt x="265" y="289"/>
                </a:lnTo>
                <a:lnTo>
                  <a:pt x="248" y="288"/>
                </a:lnTo>
                <a:lnTo>
                  <a:pt x="230" y="286"/>
                </a:lnTo>
                <a:lnTo>
                  <a:pt x="210" y="284"/>
                </a:lnTo>
                <a:lnTo>
                  <a:pt x="187" y="283"/>
                </a:lnTo>
                <a:lnTo>
                  <a:pt x="164" y="283"/>
                </a:lnTo>
                <a:lnTo>
                  <a:pt x="139" y="283"/>
                </a:lnTo>
                <a:lnTo>
                  <a:pt x="114" y="286"/>
                </a:lnTo>
                <a:lnTo>
                  <a:pt x="91" y="289"/>
                </a:lnTo>
                <a:lnTo>
                  <a:pt x="68" y="296"/>
                </a:lnTo>
                <a:lnTo>
                  <a:pt x="48" y="304"/>
                </a:lnTo>
                <a:lnTo>
                  <a:pt x="30" y="316"/>
                </a:lnTo>
                <a:lnTo>
                  <a:pt x="17" y="329"/>
                </a:lnTo>
                <a:lnTo>
                  <a:pt x="5" y="345"/>
                </a:lnTo>
                <a:lnTo>
                  <a:pt x="4" y="349"/>
                </a:lnTo>
                <a:lnTo>
                  <a:pt x="2" y="355"/>
                </a:lnTo>
                <a:lnTo>
                  <a:pt x="0" y="365"/>
                </a:lnTo>
                <a:lnTo>
                  <a:pt x="2" y="375"/>
                </a:lnTo>
                <a:lnTo>
                  <a:pt x="5" y="365"/>
                </a:lnTo>
                <a:lnTo>
                  <a:pt x="13" y="354"/>
                </a:lnTo>
                <a:lnTo>
                  <a:pt x="27" y="342"/>
                </a:lnTo>
                <a:lnTo>
                  <a:pt x="45" y="331"/>
                </a:lnTo>
                <a:lnTo>
                  <a:pt x="71" y="321"/>
                </a:lnTo>
                <a:lnTo>
                  <a:pt x="108" y="314"/>
                </a:lnTo>
                <a:lnTo>
                  <a:pt x="156" y="309"/>
                </a:lnTo>
                <a:lnTo>
                  <a:pt x="214" y="307"/>
                </a:lnTo>
                <a:lnTo>
                  <a:pt x="257" y="309"/>
                </a:lnTo>
                <a:lnTo>
                  <a:pt x="298" y="312"/>
                </a:lnTo>
                <a:lnTo>
                  <a:pt x="338" y="316"/>
                </a:lnTo>
                <a:lnTo>
                  <a:pt x="376" y="319"/>
                </a:lnTo>
                <a:lnTo>
                  <a:pt x="414" y="322"/>
                </a:lnTo>
                <a:lnTo>
                  <a:pt x="447" y="326"/>
                </a:lnTo>
                <a:lnTo>
                  <a:pt x="480" y="329"/>
                </a:lnTo>
                <a:lnTo>
                  <a:pt x="512" y="331"/>
                </a:lnTo>
                <a:lnTo>
                  <a:pt x="540" y="331"/>
                </a:lnTo>
                <a:lnTo>
                  <a:pt x="566" y="331"/>
                </a:lnTo>
                <a:lnTo>
                  <a:pt x="591" y="327"/>
                </a:lnTo>
                <a:lnTo>
                  <a:pt x="613" y="321"/>
                </a:lnTo>
                <a:lnTo>
                  <a:pt x="632" y="312"/>
                </a:lnTo>
                <a:lnTo>
                  <a:pt x="649" y="301"/>
                </a:lnTo>
                <a:lnTo>
                  <a:pt x="662" y="286"/>
                </a:lnTo>
                <a:lnTo>
                  <a:pt x="674" y="266"/>
                </a:lnTo>
                <a:lnTo>
                  <a:pt x="750" y="31"/>
                </a:lnTo>
                <a:lnTo>
                  <a:pt x="768" y="31"/>
                </a:lnTo>
                <a:lnTo>
                  <a:pt x="770" y="29"/>
                </a:lnTo>
                <a:lnTo>
                  <a:pt x="770" y="28"/>
                </a:lnTo>
                <a:lnTo>
                  <a:pt x="770" y="26"/>
                </a:lnTo>
                <a:lnTo>
                  <a:pt x="770" y="26"/>
                </a:lnTo>
                <a:lnTo>
                  <a:pt x="766" y="0"/>
                </a:lnTo>
                <a:lnTo>
                  <a:pt x="763" y="0"/>
                </a:lnTo>
                <a:lnTo>
                  <a:pt x="757" y="1"/>
                </a:lnTo>
                <a:lnTo>
                  <a:pt x="747" y="8"/>
                </a:lnTo>
                <a:lnTo>
                  <a:pt x="737" y="28"/>
                </a:lnTo>
                <a:close/>
              </a:path>
            </a:pathLst>
          </a:custGeom>
          <a:solidFill>
            <a:srgbClr val="E033FC"/>
          </a:solidFill>
          <a:ln w="9525">
            <a:noFill/>
            <a:round/>
          </a:ln>
        </p:spPr>
        <p:txBody>
          <a:bodyPr/>
          <a:lstStyle/>
          <a:p>
            <a:endParaRPr lang="en-US"/>
          </a:p>
        </p:txBody>
      </p:sp>
      <p:sp>
        <p:nvSpPr>
          <p:cNvPr id="350402" name="Freeform 194"/>
          <p:cNvSpPr/>
          <p:nvPr/>
        </p:nvSpPr>
        <p:spPr bwMode="auto">
          <a:xfrm>
            <a:off x="3892550" y="5183113"/>
            <a:ext cx="608013" cy="280987"/>
          </a:xfrm>
          <a:custGeom>
            <a:avLst/>
            <a:gdLst/>
            <a:ahLst/>
            <a:cxnLst>
              <a:cxn ang="0">
                <a:pos x="660" y="255"/>
              </a:cxn>
              <a:cxn ang="0">
                <a:pos x="630" y="281"/>
              </a:cxn>
              <a:cxn ang="0">
                <a:pos x="589" y="296"/>
              </a:cxn>
              <a:cxn ang="0">
                <a:pos x="538" y="300"/>
              </a:cxn>
              <a:cxn ang="0">
                <a:pos x="478" y="298"/>
              </a:cxn>
              <a:cxn ang="0">
                <a:pos x="412" y="291"/>
              </a:cxn>
              <a:cxn ang="0">
                <a:pos x="336" y="285"/>
              </a:cxn>
              <a:cxn ang="0">
                <a:pos x="255" y="278"/>
              </a:cxn>
              <a:cxn ang="0">
                <a:pos x="154" y="278"/>
              </a:cxn>
              <a:cxn ang="0">
                <a:pos x="69" y="290"/>
              </a:cxn>
              <a:cxn ang="0">
                <a:pos x="25" y="311"/>
              </a:cxn>
              <a:cxn ang="0">
                <a:pos x="3" y="334"/>
              </a:cxn>
              <a:cxn ang="0">
                <a:pos x="3" y="347"/>
              </a:cxn>
              <a:cxn ang="0">
                <a:pos x="10" y="352"/>
              </a:cxn>
              <a:cxn ang="0">
                <a:pos x="15" y="352"/>
              </a:cxn>
              <a:cxn ang="0">
                <a:pos x="16" y="346"/>
              </a:cxn>
              <a:cxn ang="0">
                <a:pos x="25" y="334"/>
              </a:cxn>
              <a:cxn ang="0">
                <a:pos x="40" y="321"/>
              </a:cxn>
              <a:cxn ang="0">
                <a:pos x="66" y="306"/>
              </a:cxn>
              <a:cxn ang="0">
                <a:pos x="106" y="295"/>
              </a:cxn>
              <a:cxn ang="0">
                <a:pos x="160" y="288"/>
              </a:cxn>
              <a:cxn ang="0">
                <a:pos x="235" y="290"/>
              </a:cxn>
              <a:cxn ang="0">
                <a:pos x="328" y="298"/>
              </a:cxn>
              <a:cxn ang="0">
                <a:pos x="410" y="306"/>
              </a:cxn>
              <a:cxn ang="0">
                <a:pos x="483" y="309"/>
              </a:cxn>
              <a:cxn ang="0">
                <a:pos x="544" y="308"/>
              </a:cxn>
              <a:cxn ang="0">
                <a:pos x="596" y="300"/>
              </a:cxn>
              <a:cxn ang="0">
                <a:pos x="637" y="281"/>
              </a:cxn>
              <a:cxn ang="0">
                <a:pos x="670" y="253"/>
              </a:cxn>
              <a:cxn ang="0">
                <a:pos x="693" y="215"/>
              </a:cxn>
              <a:cxn ang="0">
                <a:pos x="716" y="149"/>
              </a:cxn>
              <a:cxn ang="0">
                <a:pos x="738" y="83"/>
              </a:cxn>
              <a:cxn ang="0">
                <a:pos x="755" y="36"/>
              </a:cxn>
              <a:cxn ang="0">
                <a:pos x="763" y="8"/>
              </a:cxn>
              <a:cxn ang="0">
                <a:pos x="748" y="0"/>
              </a:cxn>
            </a:cxnLst>
            <a:rect l="0" t="0" r="r" b="b"/>
            <a:pathLst>
              <a:path w="766" h="354">
                <a:moveTo>
                  <a:pt x="672" y="235"/>
                </a:moveTo>
                <a:lnTo>
                  <a:pt x="660" y="255"/>
                </a:lnTo>
                <a:lnTo>
                  <a:pt x="647" y="270"/>
                </a:lnTo>
                <a:lnTo>
                  <a:pt x="630" y="281"/>
                </a:lnTo>
                <a:lnTo>
                  <a:pt x="611" y="290"/>
                </a:lnTo>
                <a:lnTo>
                  <a:pt x="589" y="296"/>
                </a:lnTo>
                <a:lnTo>
                  <a:pt x="564" y="300"/>
                </a:lnTo>
                <a:lnTo>
                  <a:pt x="538" y="300"/>
                </a:lnTo>
                <a:lnTo>
                  <a:pt x="510" y="300"/>
                </a:lnTo>
                <a:lnTo>
                  <a:pt x="478" y="298"/>
                </a:lnTo>
                <a:lnTo>
                  <a:pt x="445" y="295"/>
                </a:lnTo>
                <a:lnTo>
                  <a:pt x="412" y="291"/>
                </a:lnTo>
                <a:lnTo>
                  <a:pt x="374" y="288"/>
                </a:lnTo>
                <a:lnTo>
                  <a:pt x="336" y="285"/>
                </a:lnTo>
                <a:lnTo>
                  <a:pt x="296" y="281"/>
                </a:lnTo>
                <a:lnTo>
                  <a:pt x="255" y="278"/>
                </a:lnTo>
                <a:lnTo>
                  <a:pt x="212" y="276"/>
                </a:lnTo>
                <a:lnTo>
                  <a:pt x="154" y="278"/>
                </a:lnTo>
                <a:lnTo>
                  <a:pt x="106" y="283"/>
                </a:lnTo>
                <a:lnTo>
                  <a:pt x="69" y="290"/>
                </a:lnTo>
                <a:lnTo>
                  <a:pt x="43" y="300"/>
                </a:lnTo>
                <a:lnTo>
                  <a:pt x="25" y="311"/>
                </a:lnTo>
                <a:lnTo>
                  <a:pt x="11" y="323"/>
                </a:lnTo>
                <a:lnTo>
                  <a:pt x="3" y="334"/>
                </a:lnTo>
                <a:lnTo>
                  <a:pt x="0" y="344"/>
                </a:lnTo>
                <a:lnTo>
                  <a:pt x="3" y="347"/>
                </a:lnTo>
                <a:lnTo>
                  <a:pt x="7" y="351"/>
                </a:lnTo>
                <a:lnTo>
                  <a:pt x="10" y="352"/>
                </a:lnTo>
                <a:lnTo>
                  <a:pt x="15" y="354"/>
                </a:lnTo>
                <a:lnTo>
                  <a:pt x="15" y="352"/>
                </a:lnTo>
                <a:lnTo>
                  <a:pt x="16" y="351"/>
                </a:lnTo>
                <a:lnTo>
                  <a:pt x="16" y="346"/>
                </a:lnTo>
                <a:lnTo>
                  <a:pt x="20" y="341"/>
                </a:lnTo>
                <a:lnTo>
                  <a:pt x="25" y="334"/>
                </a:lnTo>
                <a:lnTo>
                  <a:pt x="31" y="328"/>
                </a:lnTo>
                <a:lnTo>
                  <a:pt x="40" y="321"/>
                </a:lnTo>
                <a:lnTo>
                  <a:pt x="51" y="313"/>
                </a:lnTo>
                <a:lnTo>
                  <a:pt x="66" y="306"/>
                </a:lnTo>
                <a:lnTo>
                  <a:pt x="84" y="301"/>
                </a:lnTo>
                <a:lnTo>
                  <a:pt x="106" y="295"/>
                </a:lnTo>
                <a:lnTo>
                  <a:pt x="131" y="291"/>
                </a:lnTo>
                <a:lnTo>
                  <a:pt x="160" y="288"/>
                </a:lnTo>
                <a:lnTo>
                  <a:pt x="195" y="288"/>
                </a:lnTo>
                <a:lnTo>
                  <a:pt x="235" y="290"/>
                </a:lnTo>
                <a:lnTo>
                  <a:pt x="281" y="293"/>
                </a:lnTo>
                <a:lnTo>
                  <a:pt x="328" y="298"/>
                </a:lnTo>
                <a:lnTo>
                  <a:pt x="371" y="303"/>
                </a:lnTo>
                <a:lnTo>
                  <a:pt x="410" y="306"/>
                </a:lnTo>
                <a:lnTo>
                  <a:pt x="448" y="308"/>
                </a:lnTo>
                <a:lnTo>
                  <a:pt x="483" y="309"/>
                </a:lnTo>
                <a:lnTo>
                  <a:pt x="515" y="309"/>
                </a:lnTo>
                <a:lnTo>
                  <a:pt x="544" y="308"/>
                </a:lnTo>
                <a:lnTo>
                  <a:pt x="571" y="304"/>
                </a:lnTo>
                <a:lnTo>
                  <a:pt x="596" y="300"/>
                </a:lnTo>
                <a:lnTo>
                  <a:pt x="617" y="291"/>
                </a:lnTo>
                <a:lnTo>
                  <a:pt x="637" y="281"/>
                </a:lnTo>
                <a:lnTo>
                  <a:pt x="654" y="270"/>
                </a:lnTo>
                <a:lnTo>
                  <a:pt x="670" y="253"/>
                </a:lnTo>
                <a:lnTo>
                  <a:pt x="683" y="235"/>
                </a:lnTo>
                <a:lnTo>
                  <a:pt x="693" y="215"/>
                </a:lnTo>
                <a:lnTo>
                  <a:pt x="703" y="190"/>
                </a:lnTo>
                <a:lnTo>
                  <a:pt x="716" y="149"/>
                </a:lnTo>
                <a:lnTo>
                  <a:pt x="728" y="114"/>
                </a:lnTo>
                <a:lnTo>
                  <a:pt x="738" y="83"/>
                </a:lnTo>
                <a:lnTo>
                  <a:pt x="748" y="58"/>
                </a:lnTo>
                <a:lnTo>
                  <a:pt x="755" y="36"/>
                </a:lnTo>
                <a:lnTo>
                  <a:pt x="760" y="20"/>
                </a:lnTo>
                <a:lnTo>
                  <a:pt x="763" y="8"/>
                </a:lnTo>
                <a:lnTo>
                  <a:pt x="766" y="0"/>
                </a:lnTo>
                <a:lnTo>
                  <a:pt x="748" y="0"/>
                </a:lnTo>
                <a:lnTo>
                  <a:pt x="672" y="235"/>
                </a:lnTo>
                <a:close/>
              </a:path>
            </a:pathLst>
          </a:custGeom>
          <a:solidFill>
            <a:srgbClr val="9900B5"/>
          </a:solidFill>
          <a:ln w="9525">
            <a:noFill/>
            <a:round/>
          </a:ln>
        </p:spPr>
        <p:txBody>
          <a:bodyPr/>
          <a:lstStyle/>
          <a:p>
            <a:endParaRPr lang="en-US"/>
          </a:p>
        </p:txBody>
      </p:sp>
      <p:sp>
        <p:nvSpPr>
          <p:cNvPr id="350403" name="Freeform 195"/>
          <p:cNvSpPr/>
          <p:nvPr/>
        </p:nvSpPr>
        <p:spPr bwMode="auto">
          <a:xfrm>
            <a:off x="4476750" y="5152950"/>
            <a:ext cx="34925" cy="31750"/>
          </a:xfrm>
          <a:custGeom>
            <a:avLst/>
            <a:gdLst/>
            <a:ahLst/>
            <a:cxnLst>
              <a:cxn ang="0">
                <a:pos x="28" y="36"/>
              </a:cxn>
              <a:cxn ang="0">
                <a:pos x="32" y="35"/>
              </a:cxn>
              <a:cxn ang="0">
                <a:pos x="35" y="31"/>
              </a:cxn>
              <a:cxn ang="0">
                <a:pos x="37" y="30"/>
              </a:cxn>
              <a:cxn ang="0">
                <a:pos x="40" y="26"/>
              </a:cxn>
              <a:cxn ang="0">
                <a:pos x="43" y="20"/>
              </a:cxn>
              <a:cxn ang="0">
                <a:pos x="43" y="13"/>
              </a:cxn>
              <a:cxn ang="0">
                <a:pos x="40" y="8"/>
              </a:cxn>
              <a:cxn ang="0">
                <a:pos x="35" y="3"/>
              </a:cxn>
              <a:cxn ang="0">
                <a:pos x="30" y="0"/>
              </a:cxn>
              <a:cxn ang="0">
                <a:pos x="24" y="0"/>
              </a:cxn>
              <a:cxn ang="0">
                <a:pos x="17" y="3"/>
              </a:cxn>
              <a:cxn ang="0">
                <a:pos x="12" y="7"/>
              </a:cxn>
              <a:cxn ang="0">
                <a:pos x="12" y="8"/>
              </a:cxn>
              <a:cxn ang="0">
                <a:pos x="10" y="12"/>
              </a:cxn>
              <a:cxn ang="0">
                <a:pos x="10" y="13"/>
              </a:cxn>
              <a:cxn ang="0">
                <a:pos x="9" y="15"/>
              </a:cxn>
              <a:cxn ang="0">
                <a:pos x="9" y="13"/>
              </a:cxn>
              <a:cxn ang="0">
                <a:pos x="9" y="12"/>
              </a:cxn>
              <a:cxn ang="0">
                <a:pos x="9" y="12"/>
              </a:cxn>
              <a:cxn ang="0">
                <a:pos x="7" y="10"/>
              </a:cxn>
              <a:cxn ang="0">
                <a:pos x="4" y="15"/>
              </a:cxn>
              <a:cxn ang="0">
                <a:pos x="0" y="22"/>
              </a:cxn>
              <a:cxn ang="0">
                <a:pos x="0" y="28"/>
              </a:cxn>
              <a:cxn ang="0">
                <a:pos x="4" y="33"/>
              </a:cxn>
              <a:cxn ang="0">
                <a:pos x="9" y="38"/>
              </a:cxn>
              <a:cxn ang="0">
                <a:pos x="15" y="40"/>
              </a:cxn>
              <a:cxn ang="0">
                <a:pos x="22" y="40"/>
              </a:cxn>
              <a:cxn ang="0">
                <a:pos x="28" y="36"/>
              </a:cxn>
              <a:cxn ang="0">
                <a:pos x="28" y="36"/>
              </a:cxn>
            </a:cxnLst>
            <a:rect l="0" t="0" r="r" b="b"/>
            <a:pathLst>
              <a:path w="43" h="40">
                <a:moveTo>
                  <a:pt x="28" y="36"/>
                </a:moveTo>
                <a:lnTo>
                  <a:pt x="32" y="35"/>
                </a:lnTo>
                <a:lnTo>
                  <a:pt x="35" y="31"/>
                </a:lnTo>
                <a:lnTo>
                  <a:pt x="37" y="30"/>
                </a:lnTo>
                <a:lnTo>
                  <a:pt x="40" y="26"/>
                </a:lnTo>
                <a:lnTo>
                  <a:pt x="43" y="20"/>
                </a:lnTo>
                <a:lnTo>
                  <a:pt x="43" y="13"/>
                </a:lnTo>
                <a:lnTo>
                  <a:pt x="40" y="8"/>
                </a:lnTo>
                <a:lnTo>
                  <a:pt x="35" y="3"/>
                </a:lnTo>
                <a:lnTo>
                  <a:pt x="30" y="0"/>
                </a:lnTo>
                <a:lnTo>
                  <a:pt x="24" y="0"/>
                </a:lnTo>
                <a:lnTo>
                  <a:pt x="17" y="3"/>
                </a:lnTo>
                <a:lnTo>
                  <a:pt x="12" y="7"/>
                </a:lnTo>
                <a:lnTo>
                  <a:pt x="12" y="8"/>
                </a:lnTo>
                <a:lnTo>
                  <a:pt x="10" y="12"/>
                </a:lnTo>
                <a:lnTo>
                  <a:pt x="10" y="13"/>
                </a:lnTo>
                <a:lnTo>
                  <a:pt x="9" y="15"/>
                </a:lnTo>
                <a:lnTo>
                  <a:pt x="9" y="13"/>
                </a:lnTo>
                <a:lnTo>
                  <a:pt x="9" y="12"/>
                </a:lnTo>
                <a:lnTo>
                  <a:pt x="9" y="12"/>
                </a:lnTo>
                <a:lnTo>
                  <a:pt x="7" y="10"/>
                </a:lnTo>
                <a:lnTo>
                  <a:pt x="4" y="15"/>
                </a:lnTo>
                <a:lnTo>
                  <a:pt x="0" y="22"/>
                </a:lnTo>
                <a:lnTo>
                  <a:pt x="0" y="28"/>
                </a:lnTo>
                <a:lnTo>
                  <a:pt x="4" y="33"/>
                </a:lnTo>
                <a:lnTo>
                  <a:pt x="9" y="38"/>
                </a:lnTo>
                <a:lnTo>
                  <a:pt x="15" y="40"/>
                </a:lnTo>
                <a:lnTo>
                  <a:pt x="22" y="40"/>
                </a:lnTo>
                <a:lnTo>
                  <a:pt x="28" y="36"/>
                </a:lnTo>
                <a:lnTo>
                  <a:pt x="28" y="36"/>
                </a:lnTo>
                <a:close/>
              </a:path>
            </a:pathLst>
          </a:custGeom>
          <a:solidFill>
            <a:srgbClr val="000000"/>
          </a:solidFill>
          <a:ln w="9525">
            <a:noFill/>
            <a:round/>
          </a:ln>
        </p:spPr>
        <p:txBody>
          <a:bodyPr/>
          <a:lstStyle/>
          <a:p>
            <a:endParaRPr lang="en-US"/>
          </a:p>
        </p:txBody>
      </p:sp>
      <p:sp>
        <p:nvSpPr>
          <p:cNvPr id="350404" name="Freeform 196"/>
          <p:cNvSpPr/>
          <p:nvPr/>
        </p:nvSpPr>
        <p:spPr bwMode="auto">
          <a:xfrm>
            <a:off x="3576638" y="4943400"/>
            <a:ext cx="681037" cy="615950"/>
          </a:xfrm>
          <a:custGeom>
            <a:avLst/>
            <a:gdLst/>
            <a:ahLst/>
            <a:cxnLst>
              <a:cxn ang="0">
                <a:pos x="840" y="680"/>
              </a:cxn>
              <a:cxn ang="0">
                <a:pos x="779" y="630"/>
              </a:cxn>
              <a:cxn ang="0">
                <a:pos x="784" y="614"/>
              </a:cxn>
              <a:cxn ang="0">
                <a:pos x="786" y="506"/>
              </a:cxn>
              <a:cxn ang="0">
                <a:pos x="781" y="485"/>
              </a:cxn>
              <a:cxn ang="0">
                <a:pos x="769" y="467"/>
              </a:cxn>
              <a:cxn ang="0">
                <a:pos x="749" y="455"/>
              </a:cxn>
              <a:cxn ang="0">
                <a:pos x="728" y="450"/>
              </a:cxn>
              <a:cxn ang="0">
                <a:pos x="691" y="442"/>
              </a:cxn>
              <a:cxn ang="0">
                <a:pos x="711" y="414"/>
              </a:cxn>
              <a:cxn ang="0">
                <a:pos x="715" y="60"/>
              </a:cxn>
              <a:cxn ang="0">
                <a:pos x="710" y="36"/>
              </a:cxn>
              <a:cxn ang="0">
                <a:pos x="696" y="18"/>
              </a:cxn>
              <a:cxn ang="0">
                <a:pos x="678" y="5"/>
              </a:cxn>
              <a:cxn ang="0">
                <a:pos x="653" y="0"/>
              </a:cxn>
              <a:cxn ang="0">
                <a:pos x="177" y="2"/>
              </a:cxn>
              <a:cxn ang="0">
                <a:pos x="155" y="10"/>
              </a:cxn>
              <a:cxn ang="0">
                <a:pos x="139" y="26"/>
              </a:cxn>
              <a:cxn ang="0">
                <a:pos x="130" y="48"/>
              </a:cxn>
              <a:cxn ang="0">
                <a:pos x="129" y="395"/>
              </a:cxn>
              <a:cxn ang="0">
                <a:pos x="140" y="428"/>
              </a:cxn>
              <a:cxn ang="0">
                <a:pos x="169" y="450"/>
              </a:cxn>
              <a:cxn ang="0">
                <a:pos x="121" y="452"/>
              </a:cxn>
              <a:cxn ang="0">
                <a:pos x="101" y="460"/>
              </a:cxn>
              <a:cxn ang="0">
                <a:pos x="84" y="475"/>
              </a:cxn>
              <a:cxn ang="0">
                <a:pos x="76" y="495"/>
              </a:cxn>
              <a:cxn ang="0">
                <a:pos x="74" y="604"/>
              </a:cxn>
              <a:cxn ang="0">
                <a:pos x="78" y="622"/>
              </a:cxn>
              <a:cxn ang="0">
                <a:pos x="86" y="637"/>
              </a:cxn>
              <a:cxn ang="0">
                <a:pos x="64" y="650"/>
              </a:cxn>
              <a:cxn ang="0">
                <a:pos x="43" y="665"/>
              </a:cxn>
              <a:cxn ang="0">
                <a:pos x="25" y="675"/>
              </a:cxn>
              <a:cxn ang="0">
                <a:pos x="18" y="680"/>
              </a:cxn>
              <a:cxn ang="0">
                <a:pos x="0" y="690"/>
              </a:cxn>
              <a:cxn ang="0">
                <a:pos x="0" y="708"/>
              </a:cxn>
              <a:cxn ang="0">
                <a:pos x="5" y="735"/>
              </a:cxn>
              <a:cxn ang="0">
                <a:pos x="18" y="756"/>
              </a:cxn>
              <a:cxn ang="0">
                <a:pos x="36" y="769"/>
              </a:cxn>
              <a:cxn ang="0">
                <a:pos x="61" y="774"/>
              </a:cxn>
              <a:cxn ang="0">
                <a:pos x="809" y="773"/>
              </a:cxn>
              <a:cxn ang="0">
                <a:pos x="831" y="763"/>
              </a:cxn>
              <a:cxn ang="0">
                <a:pos x="847" y="746"/>
              </a:cxn>
              <a:cxn ang="0">
                <a:pos x="855" y="721"/>
              </a:cxn>
              <a:cxn ang="0">
                <a:pos x="857" y="700"/>
              </a:cxn>
              <a:cxn ang="0">
                <a:pos x="847" y="683"/>
              </a:cxn>
            </a:cxnLst>
            <a:rect l="0" t="0" r="r" b="b"/>
            <a:pathLst>
              <a:path w="857" h="774">
                <a:moveTo>
                  <a:pt x="847" y="683"/>
                </a:moveTo>
                <a:lnTo>
                  <a:pt x="840" y="680"/>
                </a:lnTo>
                <a:lnTo>
                  <a:pt x="774" y="639"/>
                </a:lnTo>
                <a:lnTo>
                  <a:pt x="779" y="630"/>
                </a:lnTo>
                <a:lnTo>
                  <a:pt x="783" y="622"/>
                </a:lnTo>
                <a:lnTo>
                  <a:pt x="784" y="614"/>
                </a:lnTo>
                <a:lnTo>
                  <a:pt x="786" y="604"/>
                </a:lnTo>
                <a:lnTo>
                  <a:pt x="786" y="506"/>
                </a:lnTo>
                <a:lnTo>
                  <a:pt x="784" y="495"/>
                </a:lnTo>
                <a:lnTo>
                  <a:pt x="781" y="485"/>
                </a:lnTo>
                <a:lnTo>
                  <a:pt x="776" y="475"/>
                </a:lnTo>
                <a:lnTo>
                  <a:pt x="769" y="467"/>
                </a:lnTo>
                <a:lnTo>
                  <a:pt x="759" y="460"/>
                </a:lnTo>
                <a:lnTo>
                  <a:pt x="749" y="455"/>
                </a:lnTo>
                <a:lnTo>
                  <a:pt x="739" y="452"/>
                </a:lnTo>
                <a:lnTo>
                  <a:pt x="728" y="450"/>
                </a:lnTo>
                <a:lnTo>
                  <a:pt x="675" y="450"/>
                </a:lnTo>
                <a:lnTo>
                  <a:pt x="691" y="442"/>
                </a:lnTo>
                <a:lnTo>
                  <a:pt x="703" y="428"/>
                </a:lnTo>
                <a:lnTo>
                  <a:pt x="711" y="414"/>
                </a:lnTo>
                <a:lnTo>
                  <a:pt x="715" y="395"/>
                </a:lnTo>
                <a:lnTo>
                  <a:pt x="715" y="60"/>
                </a:lnTo>
                <a:lnTo>
                  <a:pt x="713" y="48"/>
                </a:lnTo>
                <a:lnTo>
                  <a:pt x="710" y="36"/>
                </a:lnTo>
                <a:lnTo>
                  <a:pt x="705" y="26"/>
                </a:lnTo>
                <a:lnTo>
                  <a:pt x="696" y="18"/>
                </a:lnTo>
                <a:lnTo>
                  <a:pt x="688" y="10"/>
                </a:lnTo>
                <a:lnTo>
                  <a:pt x="678" y="5"/>
                </a:lnTo>
                <a:lnTo>
                  <a:pt x="667" y="2"/>
                </a:lnTo>
                <a:lnTo>
                  <a:pt x="653" y="0"/>
                </a:lnTo>
                <a:lnTo>
                  <a:pt x="190" y="0"/>
                </a:lnTo>
                <a:lnTo>
                  <a:pt x="177" y="2"/>
                </a:lnTo>
                <a:lnTo>
                  <a:pt x="165" y="5"/>
                </a:lnTo>
                <a:lnTo>
                  <a:pt x="155" y="10"/>
                </a:lnTo>
                <a:lnTo>
                  <a:pt x="147" y="18"/>
                </a:lnTo>
                <a:lnTo>
                  <a:pt x="139" y="26"/>
                </a:lnTo>
                <a:lnTo>
                  <a:pt x="134" y="36"/>
                </a:lnTo>
                <a:lnTo>
                  <a:pt x="130" y="48"/>
                </a:lnTo>
                <a:lnTo>
                  <a:pt x="129" y="60"/>
                </a:lnTo>
                <a:lnTo>
                  <a:pt x="129" y="395"/>
                </a:lnTo>
                <a:lnTo>
                  <a:pt x="132" y="414"/>
                </a:lnTo>
                <a:lnTo>
                  <a:pt x="140" y="428"/>
                </a:lnTo>
                <a:lnTo>
                  <a:pt x="152" y="442"/>
                </a:lnTo>
                <a:lnTo>
                  <a:pt x="169" y="450"/>
                </a:lnTo>
                <a:lnTo>
                  <a:pt x="132" y="450"/>
                </a:lnTo>
                <a:lnTo>
                  <a:pt x="121" y="452"/>
                </a:lnTo>
                <a:lnTo>
                  <a:pt x="111" y="455"/>
                </a:lnTo>
                <a:lnTo>
                  <a:pt x="101" y="460"/>
                </a:lnTo>
                <a:lnTo>
                  <a:pt x="91" y="467"/>
                </a:lnTo>
                <a:lnTo>
                  <a:pt x="84" y="475"/>
                </a:lnTo>
                <a:lnTo>
                  <a:pt x="79" y="485"/>
                </a:lnTo>
                <a:lnTo>
                  <a:pt x="76" y="495"/>
                </a:lnTo>
                <a:lnTo>
                  <a:pt x="74" y="506"/>
                </a:lnTo>
                <a:lnTo>
                  <a:pt x="74" y="604"/>
                </a:lnTo>
                <a:lnTo>
                  <a:pt x="76" y="614"/>
                </a:lnTo>
                <a:lnTo>
                  <a:pt x="78" y="622"/>
                </a:lnTo>
                <a:lnTo>
                  <a:pt x="81" y="629"/>
                </a:lnTo>
                <a:lnTo>
                  <a:pt x="86" y="637"/>
                </a:lnTo>
                <a:lnTo>
                  <a:pt x="76" y="644"/>
                </a:lnTo>
                <a:lnTo>
                  <a:pt x="64" y="650"/>
                </a:lnTo>
                <a:lnTo>
                  <a:pt x="53" y="658"/>
                </a:lnTo>
                <a:lnTo>
                  <a:pt x="43" y="665"/>
                </a:lnTo>
                <a:lnTo>
                  <a:pt x="33" y="670"/>
                </a:lnTo>
                <a:lnTo>
                  <a:pt x="25" y="675"/>
                </a:lnTo>
                <a:lnTo>
                  <a:pt x="20" y="678"/>
                </a:lnTo>
                <a:lnTo>
                  <a:pt x="18" y="680"/>
                </a:lnTo>
                <a:lnTo>
                  <a:pt x="8" y="683"/>
                </a:lnTo>
                <a:lnTo>
                  <a:pt x="0" y="690"/>
                </a:lnTo>
                <a:lnTo>
                  <a:pt x="0" y="700"/>
                </a:lnTo>
                <a:lnTo>
                  <a:pt x="0" y="708"/>
                </a:lnTo>
                <a:lnTo>
                  <a:pt x="1" y="721"/>
                </a:lnTo>
                <a:lnTo>
                  <a:pt x="5" y="735"/>
                </a:lnTo>
                <a:lnTo>
                  <a:pt x="10" y="746"/>
                </a:lnTo>
                <a:lnTo>
                  <a:pt x="18" y="756"/>
                </a:lnTo>
                <a:lnTo>
                  <a:pt x="26" y="763"/>
                </a:lnTo>
                <a:lnTo>
                  <a:pt x="36" y="769"/>
                </a:lnTo>
                <a:lnTo>
                  <a:pt x="48" y="773"/>
                </a:lnTo>
                <a:lnTo>
                  <a:pt x="61" y="774"/>
                </a:lnTo>
                <a:lnTo>
                  <a:pt x="796" y="774"/>
                </a:lnTo>
                <a:lnTo>
                  <a:pt x="809" y="773"/>
                </a:lnTo>
                <a:lnTo>
                  <a:pt x="821" y="769"/>
                </a:lnTo>
                <a:lnTo>
                  <a:pt x="831" y="763"/>
                </a:lnTo>
                <a:lnTo>
                  <a:pt x="839" y="756"/>
                </a:lnTo>
                <a:lnTo>
                  <a:pt x="847" y="746"/>
                </a:lnTo>
                <a:lnTo>
                  <a:pt x="852" y="735"/>
                </a:lnTo>
                <a:lnTo>
                  <a:pt x="855" y="721"/>
                </a:lnTo>
                <a:lnTo>
                  <a:pt x="857" y="708"/>
                </a:lnTo>
                <a:lnTo>
                  <a:pt x="857" y="700"/>
                </a:lnTo>
                <a:lnTo>
                  <a:pt x="857" y="690"/>
                </a:lnTo>
                <a:lnTo>
                  <a:pt x="847" y="683"/>
                </a:lnTo>
                <a:close/>
              </a:path>
            </a:pathLst>
          </a:custGeom>
          <a:solidFill>
            <a:srgbClr val="FFFFFF"/>
          </a:solidFill>
          <a:ln w="9525">
            <a:noFill/>
            <a:round/>
          </a:ln>
        </p:spPr>
        <p:txBody>
          <a:bodyPr/>
          <a:lstStyle/>
          <a:p>
            <a:endParaRPr lang="en-US"/>
          </a:p>
        </p:txBody>
      </p:sp>
      <p:sp>
        <p:nvSpPr>
          <p:cNvPr id="350405" name="Freeform 197"/>
          <p:cNvSpPr/>
          <p:nvPr/>
        </p:nvSpPr>
        <p:spPr bwMode="auto">
          <a:xfrm>
            <a:off x="3697288" y="4959275"/>
            <a:ext cx="431800" cy="328613"/>
          </a:xfrm>
          <a:custGeom>
            <a:avLst/>
            <a:gdLst/>
            <a:ahLst/>
            <a:cxnLst>
              <a:cxn ang="0">
                <a:pos x="40" y="413"/>
              </a:cxn>
              <a:cxn ang="0">
                <a:pos x="24" y="410"/>
              </a:cxn>
              <a:cxn ang="0">
                <a:pos x="12" y="402"/>
              </a:cxn>
              <a:cxn ang="0">
                <a:pos x="4" y="390"/>
              </a:cxn>
              <a:cxn ang="0">
                <a:pos x="0" y="375"/>
              </a:cxn>
              <a:cxn ang="0">
                <a:pos x="0" y="40"/>
              </a:cxn>
              <a:cxn ang="0">
                <a:pos x="4" y="25"/>
              </a:cxn>
              <a:cxn ang="0">
                <a:pos x="12" y="11"/>
              </a:cxn>
              <a:cxn ang="0">
                <a:pos x="24" y="3"/>
              </a:cxn>
              <a:cxn ang="0">
                <a:pos x="40" y="0"/>
              </a:cxn>
              <a:cxn ang="0">
                <a:pos x="503" y="0"/>
              </a:cxn>
              <a:cxn ang="0">
                <a:pos x="518" y="3"/>
              </a:cxn>
              <a:cxn ang="0">
                <a:pos x="532" y="11"/>
              </a:cxn>
              <a:cxn ang="0">
                <a:pos x="541" y="25"/>
              </a:cxn>
              <a:cxn ang="0">
                <a:pos x="545" y="40"/>
              </a:cxn>
              <a:cxn ang="0">
                <a:pos x="545" y="375"/>
              </a:cxn>
              <a:cxn ang="0">
                <a:pos x="541" y="390"/>
              </a:cxn>
              <a:cxn ang="0">
                <a:pos x="532" y="402"/>
              </a:cxn>
              <a:cxn ang="0">
                <a:pos x="518" y="410"/>
              </a:cxn>
              <a:cxn ang="0">
                <a:pos x="503" y="413"/>
              </a:cxn>
              <a:cxn ang="0">
                <a:pos x="40" y="413"/>
              </a:cxn>
            </a:cxnLst>
            <a:rect l="0" t="0" r="r" b="b"/>
            <a:pathLst>
              <a:path w="545" h="413">
                <a:moveTo>
                  <a:pt x="40" y="413"/>
                </a:moveTo>
                <a:lnTo>
                  <a:pt x="24" y="410"/>
                </a:lnTo>
                <a:lnTo>
                  <a:pt x="12" y="402"/>
                </a:lnTo>
                <a:lnTo>
                  <a:pt x="4" y="390"/>
                </a:lnTo>
                <a:lnTo>
                  <a:pt x="0" y="375"/>
                </a:lnTo>
                <a:lnTo>
                  <a:pt x="0" y="40"/>
                </a:lnTo>
                <a:lnTo>
                  <a:pt x="4" y="25"/>
                </a:lnTo>
                <a:lnTo>
                  <a:pt x="12" y="11"/>
                </a:lnTo>
                <a:lnTo>
                  <a:pt x="24" y="3"/>
                </a:lnTo>
                <a:lnTo>
                  <a:pt x="40" y="0"/>
                </a:lnTo>
                <a:lnTo>
                  <a:pt x="503" y="0"/>
                </a:lnTo>
                <a:lnTo>
                  <a:pt x="518" y="3"/>
                </a:lnTo>
                <a:lnTo>
                  <a:pt x="532" y="11"/>
                </a:lnTo>
                <a:lnTo>
                  <a:pt x="541" y="25"/>
                </a:lnTo>
                <a:lnTo>
                  <a:pt x="545" y="40"/>
                </a:lnTo>
                <a:lnTo>
                  <a:pt x="545" y="375"/>
                </a:lnTo>
                <a:lnTo>
                  <a:pt x="541" y="390"/>
                </a:lnTo>
                <a:lnTo>
                  <a:pt x="532" y="402"/>
                </a:lnTo>
                <a:lnTo>
                  <a:pt x="518" y="410"/>
                </a:lnTo>
                <a:lnTo>
                  <a:pt x="503" y="413"/>
                </a:lnTo>
                <a:lnTo>
                  <a:pt x="40" y="413"/>
                </a:lnTo>
                <a:close/>
              </a:path>
            </a:pathLst>
          </a:custGeom>
          <a:solidFill>
            <a:srgbClr val="000000"/>
          </a:solidFill>
          <a:ln w="9525">
            <a:noFill/>
            <a:round/>
          </a:ln>
        </p:spPr>
        <p:txBody>
          <a:bodyPr/>
          <a:lstStyle/>
          <a:p>
            <a:endParaRPr lang="en-US"/>
          </a:p>
        </p:txBody>
      </p:sp>
      <p:sp>
        <p:nvSpPr>
          <p:cNvPr id="350406" name="Freeform 198"/>
          <p:cNvSpPr/>
          <p:nvPr/>
        </p:nvSpPr>
        <p:spPr bwMode="auto">
          <a:xfrm>
            <a:off x="3908425" y="4978325"/>
            <a:ext cx="200025" cy="292100"/>
          </a:xfrm>
          <a:custGeom>
            <a:avLst/>
            <a:gdLst/>
            <a:ahLst/>
            <a:cxnLst>
              <a:cxn ang="0">
                <a:pos x="0" y="357"/>
              </a:cxn>
              <a:cxn ang="0">
                <a:pos x="0" y="369"/>
              </a:cxn>
              <a:cxn ang="0">
                <a:pos x="218" y="369"/>
              </a:cxn>
              <a:cxn ang="0">
                <a:pos x="236" y="367"/>
              </a:cxn>
              <a:cxn ang="0">
                <a:pos x="246" y="361"/>
              </a:cxn>
              <a:cxn ang="0">
                <a:pos x="251" y="356"/>
              </a:cxn>
              <a:cxn ang="0">
                <a:pos x="251" y="354"/>
              </a:cxn>
              <a:cxn ang="0">
                <a:pos x="251" y="10"/>
              </a:cxn>
              <a:cxn ang="0">
                <a:pos x="250" y="5"/>
              </a:cxn>
              <a:cxn ang="0">
                <a:pos x="246" y="2"/>
              </a:cxn>
              <a:cxn ang="0">
                <a:pos x="245" y="0"/>
              </a:cxn>
              <a:cxn ang="0">
                <a:pos x="245" y="0"/>
              </a:cxn>
              <a:cxn ang="0">
                <a:pos x="0" y="0"/>
              </a:cxn>
              <a:cxn ang="0">
                <a:pos x="0" y="8"/>
              </a:cxn>
              <a:cxn ang="0">
                <a:pos x="198" y="8"/>
              </a:cxn>
              <a:cxn ang="0">
                <a:pos x="203" y="12"/>
              </a:cxn>
              <a:cxn ang="0">
                <a:pos x="215" y="20"/>
              </a:cxn>
              <a:cxn ang="0">
                <a:pos x="225" y="33"/>
              </a:cxn>
              <a:cxn ang="0">
                <a:pos x="230" y="50"/>
              </a:cxn>
              <a:cxn ang="0">
                <a:pos x="230" y="321"/>
              </a:cxn>
              <a:cxn ang="0">
                <a:pos x="223" y="341"/>
              </a:cxn>
              <a:cxn ang="0">
                <a:pos x="212" y="351"/>
              </a:cxn>
              <a:cxn ang="0">
                <a:pos x="200" y="356"/>
              </a:cxn>
              <a:cxn ang="0">
                <a:pos x="195" y="356"/>
              </a:cxn>
              <a:cxn ang="0">
                <a:pos x="190" y="356"/>
              </a:cxn>
              <a:cxn ang="0">
                <a:pos x="179" y="356"/>
              </a:cxn>
              <a:cxn ang="0">
                <a:pos x="159" y="356"/>
              </a:cxn>
              <a:cxn ang="0">
                <a:pos x="134" y="356"/>
              </a:cxn>
              <a:cxn ang="0">
                <a:pos x="104" y="357"/>
              </a:cxn>
              <a:cxn ang="0">
                <a:pos x="71" y="357"/>
              </a:cxn>
              <a:cxn ang="0">
                <a:pos x="36" y="357"/>
              </a:cxn>
              <a:cxn ang="0">
                <a:pos x="0" y="357"/>
              </a:cxn>
            </a:cxnLst>
            <a:rect l="0" t="0" r="r" b="b"/>
            <a:pathLst>
              <a:path w="251" h="369">
                <a:moveTo>
                  <a:pt x="0" y="357"/>
                </a:moveTo>
                <a:lnTo>
                  <a:pt x="0" y="369"/>
                </a:lnTo>
                <a:lnTo>
                  <a:pt x="218" y="369"/>
                </a:lnTo>
                <a:lnTo>
                  <a:pt x="236" y="367"/>
                </a:lnTo>
                <a:lnTo>
                  <a:pt x="246" y="361"/>
                </a:lnTo>
                <a:lnTo>
                  <a:pt x="251" y="356"/>
                </a:lnTo>
                <a:lnTo>
                  <a:pt x="251" y="354"/>
                </a:lnTo>
                <a:lnTo>
                  <a:pt x="251" y="10"/>
                </a:lnTo>
                <a:lnTo>
                  <a:pt x="250" y="5"/>
                </a:lnTo>
                <a:lnTo>
                  <a:pt x="246" y="2"/>
                </a:lnTo>
                <a:lnTo>
                  <a:pt x="245" y="0"/>
                </a:lnTo>
                <a:lnTo>
                  <a:pt x="245" y="0"/>
                </a:lnTo>
                <a:lnTo>
                  <a:pt x="0" y="0"/>
                </a:lnTo>
                <a:lnTo>
                  <a:pt x="0" y="8"/>
                </a:lnTo>
                <a:lnTo>
                  <a:pt x="198" y="8"/>
                </a:lnTo>
                <a:lnTo>
                  <a:pt x="203" y="12"/>
                </a:lnTo>
                <a:lnTo>
                  <a:pt x="215" y="20"/>
                </a:lnTo>
                <a:lnTo>
                  <a:pt x="225" y="33"/>
                </a:lnTo>
                <a:lnTo>
                  <a:pt x="230" y="50"/>
                </a:lnTo>
                <a:lnTo>
                  <a:pt x="230" y="321"/>
                </a:lnTo>
                <a:lnTo>
                  <a:pt x="223" y="341"/>
                </a:lnTo>
                <a:lnTo>
                  <a:pt x="212" y="351"/>
                </a:lnTo>
                <a:lnTo>
                  <a:pt x="200" y="356"/>
                </a:lnTo>
                <a:lnTo>
                  <a:pt x="195" y="356"/>
                </a:lnTo>
                <a:lnTo>
                  <a:pt x="190" y="356"/>
                </a:lnTo>
                <a:lnTo>
                  <a:pt x="179" y="356"/>
                </a:lnTo>
                <a:lnTo>
                  <a:pt x="159" y="356"/>
                </a:lnTo>
                <a:lnTo>
                  <a:pt x="134" y="356"/>
                </a:lnTo>
                <a:lnTo>
                  <a:pt x="104" y="357"/>
                </a:lnTo>
                <a:lnTo>
                  <a:pt x="71" y="357"/>
                </a:lnTo>
                <a:lnTo>
                  <a:pt x="36" y="357"/>
                </a:lnTo>
                <a:lnTo>
                  <a:pt x="0" y="357"/>
                </a:lnTo>
                <a:close/>
              </a:path>
            </a:pathLst>
          </a:custGeom>
          <a:solidFill>
            <a:srgbClr val="99CCCC"/>
          </a:solidFill>
          <a:ln w="9525">
            <a:noFill/>
            <a:round/>
          </a:ln>
        </p:spPr>
        <p:txBody>
          <a:bodyPr/>
          <a:lstStyle/>
          <a:p>
            <a:endParaRPr lang="en-US"/>
          </a:p>
        </p:txBody>
      </p:sp>
      <p:sp>
        <p:nvSpPr>
          <p:cNvPr id="350407" name="Freeform 199"/>
          <p:cNvSpPr/>
          <p:nvPr/>
        </p:nvSpPr>
        <p:spPr bwMode="auto">
          <a:xfrm>
            <a:off x="3713163" y="4978325"/>
            <a:ext cx="195262" cy="292100"/>
          </a:xfrm>
          <a:custGeom>
            <a:avLst/>
            <a:gdLst/>
            <a:ahLst/>
            <a:cxnLst>
              <a:cxn ang="0">
                <a:pos x="245" y="8"/>
              </a:cxn>
              <a:cxn ang="0">
                <a:pos x="245" y="0"/>
              </a:cxn>
              <a:cxn ang="0">
                <a:pos x="63" y="0"/>
              </a:cxn>
              <a:cxn ang="0">
                <a:pos x="45" y="0"/>
              </a:cxn>
              <a:cxn ang="0">
                <a:pos x="31" y="2"/>
              </a:cxn>
              <a:cxn ang="0">
                <a:pos x="21" y="3"/>
              </a:cxn>
              <a:cxn ang="0">
                <a:pos x="13" y="7"/>
              </a:cxn>
              <a:cxn ang="0">
                <a:pos x="8" y="8"/>
              </a:cxn>
              <a:cxn ang="0">
                <a:pos x="5" y="12"/>
              </a:cxn>
              <a:cxn ang="0">
                <a:pos x="3" y="13"/>
              </a:cxn>
              <a:cxn ang="0">
                <a:pos x="3" y="13"/>
              </a:cxn>
              <a:cxn ang="0">
                <a:pos x="3" y="53"/>
              </a:cxn>
              <a:cxn ang="0">
                <a:pos x="2" y="144"/>
              </a:cxn>
              <a:cxn ang="0">
                <a:pos x="0" y="243"/>
              </a:cxn>
              <a:cxn ang="0">
                <a:pos x="0" y="311"/>
              </a:cxn>
              <a:cxn ang="0">
                <a:pos x="2" y="331"/>
              </a:cxn>
              <a:cxn ang="0">
                <a:pos x="3" y="346"/>
              </a:cxn>
              <a:cxn ang="0">
                <a:pos x="6" y="359"/>
              </a:cxn>
              <a:cxn ang="0">
                <a:pos x="10" y="369"/>
              </a:cxn>
              <a:cxn ang="0">
                <a:pos x="245" y="369"/>
              </a:cxn>
              <a:cxn ang="0">
                <a:pos x="245" y="357"/>
              </a:cxn>
              <a:cxn ang="0">
                <a:pos x="215" y="357"/>
              </a:cxn>
              <a:cxn ang="0">
                <a:pos x="185" y="357"/>
              </a:cxn>
              <a:cxn ang="0">
                <a:pos x="157" y="357"/>
              </a:cxn>
              <a:cxn ang="0">
                <a:pos x="131" y="357"/>
              </a:cxn>
              <a:cxn ang="0">
                <a:pos x="107" y="357"/>
              </a:cxn>
              <a:cxn ang="0">
                <a:pos x="89" y="357"/>
              </a:cxn>
              <a:cxn ang="0">
                <a:pos x="76" y="356"/>
              </a:cxn>
              <a:cxn ang="0">
                <a:pos x="68" y="356"/>
              </a:cxn>
              <a:cxn ang="0">
                <a:pos x="66" y="356"/>
              </a:cxn>
              <a:cxn ang="0">
                <a:pos x="63" y="356"/>
              </a:cxn>
              <a:cxn ang="0">
                <a:pos x="61" y="356"/>
              </a:cxn>
              <a:cxn ang="0">
                <a:pos x="59" y="354"/>
              </a:cxn>
              <a:cxn ang="0">
                <a:pos x="48" y="356"/>
              </a:cxn>
              <a:cxn ang="0">
                <a:pos x="35" y="351"/>
              </a:cxn>
              <a:cxn ang="0">
                <a:pos x="23" y="329"/>
              </a:cxn>
              <a:cxn ang="0">
                <a:pos x="18" y="283"/>
              </a:cxn>
              <a:cxn ang="0">
                <a:pos x="18" y="46"/>
              </a:cxn>
              <a:cxn ang="0">
                <a:pos x="20" y="40"/>
              </a:cxn>
              <a:cxn ang="0">
                <a:pos x="25" y="26"/>
              </a:cxn>
              <a:cxn ang="0">
                <a:pos x="40" y="15"/>
              </a:cxn>
              <a:cxn ang="0">
                <a:pos x="66" y="8"/>
              </a:cxn>
              <a:cxn ang="0">
                <a:pos x="245" y="8"/>
              </a:cxn>
            </a:cxnLst>
            <a:rect l="0" t="0" r="r" b="b"/>
            <a:pathLst>
              <a:path w="245" h="369">
                <a:moveTo>
                  <a:pt x="245" y="8"/>
                </a:moveTo>
                <a:lnTo>
                  <a:pt x="245" y="0"/>
                </a:lnTo>
                <a:lnTo>
                  <a:pt x="63" y="0"/>
                </a:lnTo>
                <a:lnTo>
                  <a:pt x="45" y="0"/>
                </a:lnTo>
                <a:lnTo>
                  <a:pt x="31" y="2"/>
                </a:lnTo>
                <a:lnTo>
                  <a:pt x="21" y="3"/>
                </a:lnTo>
                <a:lnTo>
                  <a:pt x="13" y="7"/>
                </a:lnTo>
                <a:lnTo>
                  <a:pt x="8" y="8"/>
                </a:lnTo>
                <a:lnTo>
                  <a:pt x="5" y="12"/>
                </a:lnTo>
                <a:lnTo>
                  <a:pt x="3" y="13"/>
                </a:lnTo>
                <a:lnTo>
                  <a:pt x="3" y="13"/>
                </a:lnTo>
                <a:lnTo>
                  <a:pt x="3" y="53"/>
                </a:lnTo>
                <a:lnTo>
                  <a:pt x="2" y="144"/>
                </a:lnTo>
                <a:lnTo>
                  <a:pt x="0" y="243"/>
                </a:lnTo>
                <a:lnTo>
                  <a:pt x="0" y="311"/>
                </a:lnTo>
                <a:lnTo>
                  <a:pt x="2" y="331"/>
                </a:lnTo>
                <a:lnTo>
                  <a:pt x="3" y="346"/>
                </a:lnTo>
                <a:lnTo>
                  <a:pt x="6" y="359"/>
                </a:lnTo>
                <a:lnTo>
                  <a:pt x="10" y="369"/>
                </a:lnTo>
                <a:lnTo>
                  <a:pt x="245" y="369"/>
                </a:lnTo>
                <a:lnTo>
                  <a:pt x="245" y="357"/>
                </a:lnTo>
                <a:lnTo>
                  <a:pt x="215" y="357"/>
                </a:lnTo>
                <a:lnTo>
                  <a:pt x="185" y="357"/>
                </a:lnTo>
                <a:lnTo>
                  <a:pt x="157" y="357"/>
                </a:lnTo>
                <a:lnTo>
                  <a:pt x="131" y="357"/>
                </a:lnTo>
                <a:lnTo>
                  <a:pt x="107" y="357"/>
                </a:lnTo>
                <a:lnTo>
                  <a:pt x="89" y="357"/>
                </a:lnTo>
                <a:lnTo>
                  <a:pt x="76" y="356"/>
                </a:lnTo>
                <a:lnTo>
                  <a:pt x="68" y="356"/>
                </a:lnTo>
                <a:lnTo>
                  <a:pt x="66" y="356"/>
                </a:lnTo>
                <a:lnTo>
                  <a:pt x="63" y="356"/>
                </a:lnTo>
                <a:lnTo>
                  <a:pt x="61" y="356"/>
                </a:lnTo>
                <a:lnTo>
                  <a:pt x="59" y="354"/>
                </a:lnTo>
                <a:lnTo>
                  <a:pt x="48" y="356"/>
                </a:lnTo>
                <a:lnTo>
                  <a:pt x="35" y="351"/>
                </a:lnTo>
                <a:lnTo>
                  <a:pt x="23" y="329"/>
                </a:lnTo>
                <a:lnTo>
                  <a:pt x="18" y="283"/>
                </a:lnTo>
                <a:lnTo>
                  <a:pt x="18" y="46"/>
                </a:lnTo>
                <a:lnTo>
                  <a:pt x="20" y="40"/>
                </a:lnTo>
                <a:lnTo>
                  <a:pt x="25" y="26"/>
                </a:lnTo>
                <a:lnTo>
                  <a:pt x="40" y="15"/>
                </a:lnTo>
                <a:lnTo>
                  <a:pt x="66" y="8"/>
                </a:lnTo>
                <a:lnTo>
                  <a:pt x="245" y="8"/>
                </a:lnTo>
                <a:close/>
              </a:path>
            </a:pathLst>
          </a:custGeom>
          <a:solidFill>
            <a:srgbClr val="99CCCC"/>
          </a:solidFill>
          <a:ln w="9525">
            <a:noFill/>
            <a:round/>
          </a:ln>
        </p:spPr>
        <p:txBody>
          <a:bodyPr/>
          <a:lstStyle/>
          <a:p>
            <a:endParaRPr lang="en-US"/>
          </a:p>
        </p:txBody>
      </p:sp>
      <p:sp>
        <p:nvSpPr>
          <p:cNvPr id="350408" name="Freeform 200"/>
          <p:cNvSpPr/>
          <p:nvPr/>
        </p:nvSpPr>
        <p:spPr bwMode="auto">
          <a:xfrm>
            <a:off x="3729038" y="4984675"/>
            <a:ext cx="361950" cy="276225"/>
          </a:xfrm>
          <a:custGeom>
            <a:avLst/>
            <a:gdLst/>
            <a:ahLst/>
            <a:cxnLst>
              <a:cxn ang="0">
                <a:pos x="22" y="328"/>
              </a:cxn>
              <a:cxn ang="0">
                <a:pos x="419" y="13"/>
              </a:cxn>
              <a:cxn ang="0">
                <a:pos x="432" y="18"/>
              </a:cxn>
              <a:cxn ang="0">
                <a:pos x="444" y="28"/>
              </a:cxn>
              <a:cxn ang="0">
                <a:pos x="453" y="38"/>
              </a:cxn>
              <a:cxn ang="0">
                <a:pos x="457" y="42"/>
              </a:cxn>
              <a:cxn ang="0">
                <a:pos x="452" y="25"/>
              </a:cxn>
              <a:cxn ang="0">
                <a:pos x="442" y="12"/>
              </a:cxn>
              <a:cxn ang="0">
                <a:pos x="430" y="4"/>
              </a:cxn>
              <a:cxn ang="0">
                <a:pos x="425" y="0"/>
              </a:cxn>
              <a:cxn ang="0">
                <a:pos x="48" y="0"/>
              </a:cxn>
              <a:cxn ang="0">
                <a:pos x="22" y="7"/>
              </a:cxn>
              <a:cxn ang="0">
                <a:pos x="7" y="18"/>
              </a:cxn>
              <a:cxn ang="0">
                <a:pos x="2" y="32"/>
              </a:cxn>
              <a:cxn ang="0">
                <a:pos x="0" y="38"/>
              </a:cxn>
              <a:cxn ang="0">
                <a:pos x="0" y="275"/>
              </a:cxn>
              <a:cxn ang="0">
                <a:pos x="5" y="321"/>
              </a:cxn>
              <a:cxn ang="0">
                <a:pos x="17" y="343"/>
              </a:cxn>
              <a:cxn ang="0">
                <a:pos x="30" y="348"/>
              </a:cxn>
              <a:cxn ang="0">
                <a:pos x="41" y="346"/>
              </a:cxn>
              <a:cxn ang="0">
                <a:pos x="30" y="341"/>
              </a:cxn>
              <a:cxn ang="0">
                <a:pos x="25" y="336"/>
              </a:cxn>
              <a:cxn ang="0">
                <a:pos x="22" y="329"/>
              </a:cxn>
              <a:cxn ang="0">
                <a:pos x="22" y="328"/>
              </a:cxn>
            </a:cxnLst>
            <a:rect l="0" t="0" r="r" b="b"/>
            <a:pathLst>
              <a:path w="457" h="348">
                <a:moveTo>
                  <a:pt x="22" y="328"/>
                </a:moveTo>
                <a:lnTo>
                  <a:pt x="419" y="13"/>
                </a:lnTo>
                <a:lnTo>
                  <a:pt x="432" y="18"/>
                </a:lnTo>
                <a:lnTo>
                  <a:pt x="444" y="28"/>
                </a:lnTo>
                <a:lnTo>
                  <a:pt x="453" y="38"/>
                </a:lnTo>
                <a:lnTo>
                  <a:pt x="457" y="42"/>
                </a:lnTo>
                <a:lnTo>
                  <a:pt x="452" y="25"/>
                </a:lnTo>
                <a:lnTo>
                  <a:pt x="442" y="12"/>
                </a:lnTo>
                <a:lnTo>
                  <a:pt x="430" y="4"/>
                </a:lnTo>
                <a:lnTo>
                  <a:pt x="425" y="0"/>
                </a:lnTo>
                <a:lnTo>
                  <a:pt x="48" y="0"/>
                </a:lnTo>
                <a:lnTo>
                  <a:pt x="22" y="7"/>
                </a:lnTo>
                <a:lnTo>
                  <a:pt x="7" y="18"/>
                </a:lnTo>
                <a:lnTo>
                  <a:pt x="2" y="32"/>
                </a:lnTo>
                <a:lnTo>
                  <a:pt x="0" y="38"/>
                </a:lnTo>
                <a:lnTo>
                  <a:pt x="0" y="275"/>
                </a:lnTo>
                <a:lnTo>
                  <a:pt x="5" y="321"/>
                </a:lnTo>
                <a:lnTo>
                  <a:pt x="17" y="343"/>
                </a:lnTo>
                <a:lnTo>
                  <a:pt x="30" y="348"/>
                </a:lnTo>
                <a:lnTo>
                  <a:pt x="41" y="346"/>
                </a:lnTo>
                <a:lnTo>
                  <a:pt x="30" y="341"/>
                </a:lnTo>
                <a:lnTo>
                  <a:pt x="25" y="336"/>
                </a:lnTo>
                <a:lnTo>
                  <a:pt x="22" y="329"/>
                </a:lnTo>
                <a:lnTo>
                  <a:pt x="22" y="328"/>
                </a:lnTo>
                <a:close/>
              </a:path>
            </a:pathLst>
          </a:custGeom>
          <a:solidFill>
            <a:srgbClr val="669999"/>
          </a:solidFill>
          <a:ln w="9525">
            <a:noFill/>
            <a:round/>
          </a:ln>
        </p:spPr>
        <p:txBody>
          <a:bodyPr/>
          <a:lstStyle/>
          <a:p>
            <a:endParaRPr lang="en-US"/>
          </a:p>
        </p:txBody>
      </p:sp>
      <p:sp>
        <p:nvSpPr>
          <p:cNvPr id="350409" name="Freeform 201"/>
          <p:cNvSpPr/>
          <p:nvPr/>
        </p:nvSpPr>
        <p:spPr bwMode="auto">
          <a:xfrm>
            <a:off x="3721100" y="4986263"/>
            <a:ext cx="395288" cy="290512"/>
          </a:xfrm>
          <a:custGeom>
            <a:avLst/>
            <a:gdLst/>
            <a:ahLst/>
            <a:cxnLst>
              <a:cxn ang="0">
                <a:pos x="486" y="344"/>
              </a:cxn>
              <a:cxn ang="0">
                <a:pos x="486" y="346"/>
              </a:cxn>
              <a:cxn ang="0">
                <a:pos x="481" y="351"/>
              </a:cxn>
              <a:cxn ang="0">
                <a:pos x="471" y="357"/>
              </a:cxn>
              <a:cxn ang="0">
                <a:pos x="453" y="359"/>
              </a:cxn>
              <a:cxn ang="0">
                <a:pos x="0" y="359"/>
              </a:cxn>
              <a:cxn ang="0">
                <a:pos x="1" y="361"/>
              </a:cxn>
              <a:cxn ang="0">
                <a:pos x="1" y="362"/>
              </a:cxn>
              <a:cxn ang="0">
                <a:pos x="1" y="364"/>
              </a:cxn>
              <a:cxn ang="0">
                <a:pos x="3" y="366"/>
              </a:cxn>
              <a:cxn ang="0">
                <a:pos x="5" y="366"/>
              </a:cxn>
              <a:cxn ang="0">
                <a:pos x="6" y="366"/>
              </a:cxn>
              <a:cxn ang="0">
                <a:pos x="6" y="366"/>
              </a:cxn>
              <a:cxn ang="0">
                <a:pos x="8" y="366"/>
              </a:cxn>
              <a:cxn ang="0">
                <a:pos x="471" y="366"/>
              </a:cxn>
              <a:cxn ang="0">
                <a:pos x="481" y="364"/>
              </a:cxn>
              <a:cxn ang="0">
                <a:pos x="490" y="359"/>
              </a:cxn>
              <a:cxn ang="0">
                <a:pos x="495" y="352"/>
              </a:cxn>
              <a:cxn ang="0">
                <a:pos x="496" y="342"/>
              </a:cxn>
              <a:cxn ang="0">
                <a:pos x="496" y="10"/>
              </a:cxn>
              <a:cxn ang="0">
                <a:pos x="495" y="7"/>
              </a:cxn>
              <a:cxn ang="0">
                <a:pos x="491" y="5"/>
              </a:cxn>
              <a:cxn ang="0">
                <a:pos x="490" y="2"/>
              </a:cxn>
              <a:cxn ang="0">
                <a:pos x="486" y="0"/>
              </a:cxn>
              <a:cxn ang="0">
                <a:pos x="486" y="344"/>
              </a:cxn>
            </a:cxnLst>
            <a:rect l="0" t="0" r="r" b="b"/>
            <a:pathLst>
              <a:path w="496" h="366">
                <a:moveTo>
                  <a:pt x="486" y="344"/>
                </a:moveTo>
                <a:lnTo>
                  <a:pt x="486" y="346"/>
                </a:lnTo>
                <a:lnTo>
                  <a:pt x="481" y="351"/>
                </a:lnTo>
                <a:lnTo>
                  <a:pt x="471" y="357"/>
                </a:lnTo>
                <a:lnTo>
                  <a:pt x="453" y="359"/>
                </a:lnTo>
                <a:lnTo>
                  <a:pt x="0" y="359"/>
                </a:lnTo>
                <a:lnTo>
                  <a:pt x="1" y="361"/>
                </a:lnTo>
                <a:lnTo>
                  <a:pt x="1" y="362"/>
                </a:lnTo>
                <a:lnTo>
                  <a:pt x="1" y="364"/>
                </a:lnTo>
                <a:lnTo>
                  <a:pt x="3" y="366"/>
                </a:lnTo>
                <a:lnTo>
                  <a:pt x="5" y="366"/>
                </a:lnTo>
                <a:lnTo>
                  <a:pt x="6" y="366"/>
                </a:lnTo>
                <a:lnTo>
                  <a:pt x="6" y="366"/>
                </a:lnTo>
                <a:lnTo>
                  <a:pt x="8" y="366"/>
                </a:lnTo>
                <a:lnTo>
                  <a:pt x="471" y="366"/>
                </a:lnTo>
                <a:lnTo>
                  <a:pt x="481" y="364"/>
                </a:lnTo>
                <a:lnTo>
                  <a:pt x="490" y="359"/>
                </a:lnTo>
                <a:lnTo>
                  <a:pt x="495" y="352"/>
                </a:lnTo>
                <a:lnTo>
                  <a:pt x="496" y="342"/>
                </a:lnTo>
                <a:lnTo>
                  <a:pt x="496" y="10"/>
                </a:lnTo>
                <a:lnTo>
                  <a:pt x="495" y="7"/>
                </a:lnTo>
                <a:lnTo>
                  <a:pt x="491" y="5"/>
                </a:lnTo>
                <a:lnTo>
                  <a:pt x="490" y="2"/>
                </a:lnTo>
                <a:lnTo>
                  <a:pt x="486" y="0"/>
                </a:lnTo>
                <a:lnTo>
                  <a:pt x="486" y="344"/>
                </a:lnTo>
                <a:close/>
              </a:path>
            </a:pathLst>
          </a:custGeom>
          <a:solidFill>
            <a:srgbClr val="669999"/>
          </a:solidFill>
          <a:ln w="9525">
            <a:noFill/>
            <a:round/>
          </a:ln>
        </p:spPr>
        <p:txBody>
          <a:bodyPr/>
          <a:lstStyle/>
          <a:p>
            <a:endParaRPr lang="en-US"/>
          </a:p>
        </p:txBody>
      </p:sp>
      <p:sp>
        <p:nvSpPr>
          <p:cNvPr id="350410" name="Freeform 202"/>
          <p:cNvSpPr/>
          <p:nvPr/>
        </p:nvSpPr>
        <p:spPr bwMode="auto">
          <a:xfrm>
            <a:off x="3708400" y="4973563"/>
            <a:ext cx="407988" cy="303212"/>
          </a:xfrm>
          <a:custGeom>
            <a:avLst/>
            <a:gdLst/>
            <a:ahLst/>
            <a:cxnLst>
              <a:cxn ang="0">
                <a:pos x="488" y="0"/>
              </a:cxn>
              <a:cxn ang="0">
                <a:pos x="25" y="0"/>
              </a:cxn>
              <a:cxn ang="0">
                <a:pos x="15" y="2"/>
              </a:cxn>
              <a:cxn ang="0">
                <a:pos x="9" y="7"/>
              </a:cxn>
              <a:cxn ang="0">
                <a:pos x="2" y="14"/>
              </a:cxn>
              <a:cxn ang="0">
                <a:pos x="0" y="24"/>
              </a:cxn>
              <a:cxn ang="0">
                <a:pos x="0" y="359"/>
              </a:cxn>
              <a:cxn ang="0">
                <a:pos x="2" y="368"/>
              </a:cxn>
              <a:cxn ang="0">
                <a:pos x="5" y="374"/>
              </a:cxn>
              <a:cxn ang="0">
                <a:pos x="12" y="379"/>
              </a:cxn>
              <a:cxn ang="0">
                <a:pos x="20" y="383"/>
              </a:cxn>
              <a:cxn ang="0">
                <a:pos x="18" y="381"/>
              </a:cxn>
              <a:cxn ang="0">
                <a:pos x="18" y="379"/>
              </a:cxn>
              <a:cxn ang="0">
                <a:pos x="18" y="378"/>
              </a:cxn>
              <a:cxn ang="0">
                <a:pos x="17" y="376"/>
              </a:cxn>
              <a:cxn ang="0">
                <a:pos x="13" y="366"/>
              </a:cxn>
              <a:cxn ang="0">
                <a:pos x="10" y="353"/>
              </a:cxn>
              <a:cxn ang="0">
                <a:pos x="9" y="338"/>
              </a:cxn>
              <a:cxn ang="0">
                <a:pos x="7" y="318"/>
              </a:cxn>
              <a:cxn ang="0">
                <a:pos x="7" y="250"/>
              </a:cxn>
              <a:cxn ang="0">
                <a:pos x="9" y="151"/>
              </a:cxn>
              <a:cxn ang="0">
                <a:pos x="10" y="60"/>
              </a:cxn>
              <a:cxn ang="0">
                <a:pos x="10" y="20"/>
              </a:cxn>
              <a:cxn ang="0">
                <a:pos x="10" y="20"/>
              </a:cxn>
              <a:cxn ang="0">
                <a:pos x="12" y="19"/>
              </a:cxn>
              <a:cxn ang="0">
                <a:pos x="15" y="15"/>
              </a:cxn>
              <a:cxn ang="0">
                <a:pos x="20" y="14"/>
              </a:cxn>
              <a:cxn ang="0">
                <a:pos x="28" y="10"/>
              </a:cxn>
              <a:cxn ang="0">
                <a:pos x="38" y="9"/>
              </a:cxn>
              <a:cxn ang="0">
                <a:pos x="52" y="7"/>
              </a:cxn>
              <a:cxn ang="0">
                <a:pos x="70" y="7"/>
              </a:cxn>
              <a:cxn ang="0">
                <a:pos x="497" y="7"/>
              </a:cxn>
              <a:cxn ang="0">
                <a:pos x="497" y="7"/>
              </a:cxn>
              <a:cxn ang="0">
                <a:pos x="498" y="9"/>
              </a:cxn>
              <a:cxn ang="0">
                <a:pos x="502" y="12"/>
              </a:cxn>
              <a:cxn ang="0">
                <a:pos x="503" y="17"/>
              </a:cxn>
              <a:cxn ang="0">
                <a:pos x="507" y="19"/>
              </a:cxn>
              <a:cxn ang="0">
                <a:pos x="508" y="22"/>
              </a:cxn>
              <a:cxn ang="0">
                <a:pos x="512" y="24"/>
              </a:cxn>
              <a:cxn ang="0">
                <a:pos x="513" y="27"/>
              </a:cxn>
              <a:cxn ang="0">
                <a:pos x="513" y="24"/>
              </a:cxn>
              <a:cxn ang="0">
                <a:pos x="512" y="14"/>
              </a:cxn>
              <a:cxn ang="0">
                <a:pos x="507" y="7"/>
              </a:cxn>
              <a:cxn ang="0">
                <a:pos x="498" y="2"/>
              </a:cxn>
              <a:cxn ang="0">
                <a:pos x="488" y="0"/>
              </a:cxn>
            </a:cxnLst>
            <a:rect l="0" t="0" r="r" b="b"/>
            <a:pathLst>
              <a:path w="513" h="383">
                <a:moveTo>
                  <a:pt x="488" y="0"/>
                </a:moveTo>
                <a:lnTo>
                  <a:pt x="25" y="0"/>
                </a:lnTo>
                <a:lnTo>
                  <a:pt x="15" y="2"/>
                </a:lnTo>
                <a:lnTo>
                  <a:pt x="9" y="7"/>
                </a:lnTo>
                <a:lnTo>
                  <a:pt x="2" y="14"/>
                </a:lnTo>
                <a:lnTo>
                  <a:pt x="0" y="24"/>
                </a:lnTo>
                <a:lnTo>
                  <a:pt x="0" y="359"/>
                </a:lnTo>
                <a:lnTo>
                  <a:pt x="2" y="368"/>
                </a:lnTo>
                <a:lnTo>
                  <a:pt x="5" y="374"/>
                </a:lnTo>
                <a:lnTo>
                  <a:pt x="12" y="379"/>
                </a:lnTo>
                <a:lnTo>
                  <a:pt x="20" y="383"/>
                </a:lnTo>
                <a:lnTo>
                  <a:pt x="18" y="381"/>
                </a:lnTo>
                <a:lnTo>
                  <a:pt x="18" y="379"/>
                </a:lnTo>
                <a:lnTo>
                  <a:pt x="18" y="378"/>
                </a:lnTo>
                <a:lnTo>
                  <a:pt x="17" y="376"/>
                </a:lnTo>
                <a:lnTo>
                  <a:pt x="13" y="366"/>
                </a:lnTo>
                <a:lnTo>
                  <a:pt x="10" y="353"/>
                </a:lnTo>
                <a:lnTo>
                  <a:pt x="9" y="338"/>
                </a:lnTo>
                <a:lnTo>
                  <a:pt x="7" y="318"/>
                </a:lnTo>
                <a:lnTo>
                  <a:pt x="7" y="250"/>
                </a:lnTo>
                <a:lnTo>
                  <a:pt x="9" y="151"/>
                </a:lnTo>
                <a:lnTo>
                  <a:pt x="10" y="60"/>
                </a:lnTo>
                <a:lnTo>
                  <a:pt x="10" y="20"/>
                </a:lnTo>
                <a:lnTo>
                  <a:pt x="10" y="20"/>
                </a:lnTo>
                <a:lnTo>
                  <a:pt x="12" y="19"/>
                </a:lnTo>
                <a:lnTo>
                  <a:pt x="15" y="15"/>
                </a:lnTo>
                <a:lnTo>
                  <a:pt x="20" y="14"/>
                </a:lnTo>
                <a:lnTo>
                  <a:pt x="28" y="10"/>
                </a:lnTo>
                <a:lnTo>
                  <a:pt x="38" y="9"/>
                </a:lnTo>
                <a:lnTo>
                  <a:pt x="52" y="7"/>
                </a:lnTo>
                <a:lnTo>
                  <a:pt x="70" y="7"/>
                </a:lnTo>
                <a:lnTo>
                  <a:pt x="497" y="7"/>
                </a:lnTo>
                <a:lnTo>
                  <a:pt x="497" y="7"/>
                </a:lnTo>
                <a:lnTo>
                  <a:pt x="498" y="9"/>
                </a:lnTo>
                <a:lnTo>
                  <a:pt x="502" y="12"/>
                </a:lnTo>
                <a:lnTo>
                  <a:pt x="503" y="17"/>
                </a:lnTo>
                <a:lnTo>
                  <a:pt x="507" y="19"/>
                </a:lnTo>
                <a:lnTo>
                  <a:pt x="508" y="22"/>
                </a:lnTo>
                <a:lnTo>
                  <a:pt x="512" y="24"/>
                </a:lnTo>
                <a:lnTo>
                  <a:pt x="513" y="27"/>
                </a:lnTo>
                <a:lnTo>
                  <a:pt x="513" y="24"/>
                </a:lnTo>
                <a:lnTo>
                  <a:pt x="512" y="14"/>
                </a:lnTo>
                <a:lnTo>
                  <a:pt x="507" y="7"/>
                </a:lnTo>
                <a:lnTo>
                  <a:pt x="498" y="2"/>
                </a:lnTo>
                <a:lnTo>
                  <a:pt x="488" y="0"/>
                </a:lnTo>
                <a:close/>
              </a:path>
            </a:pathLst>
          </a:custGeom>
          <a:solidFill>
            <a:srgbClr val="669999"/>
          </a:solidFill>
          <a:ln w="9525">
            <a:noFill/>
            <a:round/>
          </a:ln>
        </p:spPr>
        <p:txBody>
          <a:bodyPr/>
          <a:lstStyle/>
          <a:p>
            <a:endParaRPr lang="en-US"/>
          </a:p>
        </p:txBody>
      </p:sp>
      <p:sp>
        <p:nvSpPr>
          <p:cNvPr id="350411" name="Freeform 203"/>
          <p:cNvSpPr/>
          <p:nvPr/>
        </p:nvSpPr>
        <p:spPr bwMode="auto">
          <a:xfrm>
            <a:off x="3744913" y="4995788"/>
            <a:ext cx="346075" cy="266700"/>
          </a:xfrm>
          <a:custGeom>
            <a:avLst/>
            <a:gdLst/>
            <a:ahLst/>
            <a:cxnLst>
              <a:cxn ang="0">
                <a:pos x="435" y="29"/>
              </a:cxn>
              <a:cxn ang="0">
                <a:pos x="431" y="25"/>
              </a:cxn>
              <a:cxn ang="0">
                <a:pos x="422" y="15"/>
              </a:cxn>
              <a:cxn ang="0">
                <a:pos x="410" y="5"/>
              </a:cxn>
              <a:cxn ang="0">
                <a:pos x="397" y="0"/>
              </a:cxn>
              <a:cxn ang="0">
                <a:pos x="0" y="315"/>
              </a:cxn>
              <a:cxn ang="0">
                <a:pos x="0" y="316"/>
              </a:cxn>
              <a:cxn ang="0">
                <a:pos x="3" y="323"/>
              </a:cxn>
              <a:cxn ang="0">
                <a:pos x="8" y="328"/>
              </a:cxn>
              <a:cxn ang="0">
                <a:pos x="19" y="333"/>
              </a:cxn>
              <a:cxn ang="0">
                <a:pos x="21" y="335"/>
              </a:cxn>
              <a:cxn ang="0">
                <a:pos x="23" y="335"/>
              </a:cxn>
              <a:cxn ang="0">
                <a:pos x="26" y="335"/>
              </a:cxn>
              <a:cxn ang="0">
                <a:pos x="28" y="335"/>
              </a:cxn>
              <a:cxn ang="0">
                <a:pos x="36" y="335"/>
              </a:cxn>
              <a:cxn ang="0">
                <a:pos x="53" y="336"/>
              </a:cxn>
              <a:cxn ang="0">
                <a:pos x="72" y="336"/>
              </a:cxn>
              <a:cxn ang="0">
                <a:pos x="97" y="336"/>
              </a:cxn>
              <a:cxn ang="0">
                <a:pos x="127" y="336"/>
              </a:cxn>
              <a:cxn ang="0">
                <a:pos x="158" y="336"/>
              </a:cxn>
              <a:cxn ang="0">
                <a:pos x="192" y="336"/>
              </a:cxn>
              <a:cxn ang="0">
                <a:pos x="225" y="336"/>
              </a:cxn>
              <a:cxn ang="0">
                <a:pos x="258" y="336"/>
              </a:cxn>
              <a:cxn ang="0">
                <a:pos x="289" y="336"/>
              </a:cxn>
              <a:cxn ang="0">
                <a:pos x="319" y="335"/>
              </a:cxn>
              <a:cxn ang="0">
                <a:pos x="345" y="335"/>
              </a:cxn>
              <a:cxn ang="0">
                <a:pos x="369" y="335"/>
              </a:cxn>
              <a:cxn ang="0">
                <a:pos x="385" y="335"/>
              </a:cxn>
              <a:cxn ang="0">
                <a:pos x="397" y="335"/>
              </a:cxn>
              <a:cxn ang="0">
                <a:pos x="400" y="335"/>
              </a:cxn>
              <a:cxn ang="0">
                <a:pos x="405" y="335"/>
              </a:cxn>
              <a:cxn ang="0">
                <a:pos x="417" y="330"/>
              </a:cxn>
              <a:cxn ang="0">
                <a:pos x="428" y="320"/>
              </a:cxn>
              <a:cxn ang="0">
                <a:pos x="435" y="300"/>
              </a:cxn>
              <a:cxn ang="0">
                <a:pos x="435" y="29"/>
              </a:cxn>
            </a:cxnLst>
            <a:rect l="0" t="0" r="r" b="b"/>
            <a:pathLst>
              <a:path w="435" h="336">
                <a:moveTo>
                  <a:pt x="435" y="29"/>
                </a:moveTo>
                <a:lnTo>
                  <a:pt x="431" y="25"/>
                </a:lnTo>
                <a:lnTo>
                  <a:pt x="422" y="15"/>
                </a:lnTo>
                <a:lnTo>
                  <a:pt x="410" y="5"/>
                </a:lnTo>
                <a:lnTo>
                  <a:pt x="397" y="0"/>
                </a:lnTo>
                <a:lnTo>
                  <a:pt x="0" y="315"/>
                </a:lnTo>
                <a:lnTo>
                  <a:pt x="0" y="316"/>
                </a:lnTo>
                <a:lnTo>
                  <a:pt x="3" y="323"/>
                </a:lnTo>
                <a:lnTo>
                  <a:pt x="8" y="328"/>
                </a:lnTo>
                <a:lnTo>
                  <a:pt x="19" y="333"/>
                </a:lnTo>
                <a:lnTo>
                  <a:pt x="21" y="335"/>
                </a:lnTo>
                <a:lnTo>
                  <a:pt x="23" y="335"/>
                </a:lnTo>
                <a:lnTo>
                  <a:pt x="26" y="335"/>
                </a:lnTo>
                <a:lnTo>
                  <a:pt x="28" y="335"/>
                </a:lnTo>
                <a:lnTo>
                  <a:pt x="36" y="335"/>
                </a:lnTo>
                <a:lnTo>
                  <a:pt x="53" y="336"/>
                </a:lnTo>
                <a:lnTo>
                  <a:pt x="72" y="336"/>
                </a:lnTo>
                <a:lnTo>
                  <a:pt x="97" y="336"/>
                </a:lnTo>
                <a:lnTo>
                  <a:pt x="127" y="336"/>
                </a:lnTo>
                <a:lnTo>
                  <a:pt x="158" y="336"/>
                </a:lnTo>
                <a:lnTo>
                  <a:pt x="192" y="336"/>
                </a:lnTo>
                <a:lnTo>
                  <a:pt x="225" y="336"/>
                </a:lnTo>
                <a:lnTo>
                  <a:pt x="258" y="336"/>
                </a:lnTo>
                <a:lnTo>
                  <a:pt x="289" y="336"/>
                </a:lnTo>
                <a:lnTo>
                  <a:pt x="319" y="335"/>
                </a:lnTo>
                <a:lnTo>
                  <a:pt x="345" y="335"/>
                </a:lnTo>
                <a:lnTo>
                  <a:pt x="369" y="335"/>
                </a:lnTo>
                <a:lnTo>
                  <a:pt x="385" y="335"/>
                </a:lnTo>
                <a:lnTo>
                  <a:pt x="397" y="335"/>
                </a:lnTo>
                <a:lnTo>
                  <a:pt x="400" y="335"/>
                </a:lnTo>
                <a:lnTo>
                  <a:pt x="405" y="335"/>
                </a:lnTo>
                <a:lnTo>
                  <a:pt x="417" y="330"/>
                </a:lnTo>
                <a:lnTo>
                  <a:pt x="428" y="320"/>
                </a:lnTo>
                <a:lnTo>
                  <a:pt x="435" y="300"/>
                </a:lnTo>
                <a:lnTo>
                  <a:pt x="435" y="29"/>
                </a:lnTo>
                <a:close/>
              </a:path>
            </a:pathLst>
          </a:custGeom>
          <a:solidFill>
            <a:srgbClr val="99FFFF"/>
          </a:solidFill>
          <a:ln w="9525">
            <a:noFill/>
            <a:round/>
          </a:ln>
        </p:spPr>
        <p:txBody>
          <a:bodyPr/>
          <a:lstStyle/>
          <a:p>
            <a:endParaRPr lang="en-US"/>
          </a:p>
        </p:txBody>
      </p:sp>
      <p:sp>
        <p:nvSpPr>
          <p:cNvPr id="350412" name="Freeform 204"/>
          <p:cNvSpPr/>
          <p:nvPr/>
        </p:nvSpPr>
        <p:spPr bwMode="auto">
          <a:xfrm>
            <a:off x="3736975" y="4992613"/>
            <a:ext cx="342900" cy="263525"/>
          </a:xfrm>
          <a:custGeom>
            <a:avLst/>
            <a:gdLst/>
            <a:ahLst/>
            <a:cxnLst>
              <a:cxn ang="0">
                <a:pos x="34" y="331"/>
              </a:cxn>
              <a:cxn ang="0">
                <a:pos x="21" y="328"/>
              </a:cxn>
              <a:cxn ang="0">
                <a:pos x="10" y="319"/>
              </a:cxn>
              <a:cxn ang="0">
                <a:pos x="3" y="308"/>
              </a:cxn>
              <a:cxn ang="0">
                <a:pos x="0" y="295"/>
              </a:cxn>
              <a:cxn ang="0">
                <a:pos x="0" y="35"/>
              </a:cxn>
              <a:cxn ang="0">
                <a:pos x="3" y="22"/>
              </a:cxn>
              <a:cxn ang="0">
                <a:pos x="10" y="10"/>
              </a:cxn>
              <a:cxn ang="0">
                <a:pos x="21" y="3"/>
              </a:cxn>
              <a:cxn ang="0">
                <a:pos x="34" y="0"/>
              </a:cxn>
              <a:cxn ang="0">
                <a:pos x="395" y="0"/>
              </a:cxn>
              <a:cxn ang="0">
                <a:pos x="410" y="3"/>
              </a:cxn>
              <a:cxn ang="0">
                <a:pos x="422" y="10"/>
              </a:cxn>
              <a:cxn ang="0">
                <a:pos x="428" y="22"/>
              </a:cxn>
              <a:cxn ang="0">
                <a:pos x="432" y="35"/>
              </a:cxn>
              <a:cxn ang="0">
                <a:pos x="432" y="295"/>
              </a:cxn>
              <a:cxn ang="0">
                <a:pos x="428" y="308"/>
              </a:cxn>
              <a:cxn ang="0">
                <a:pos x="422" y="319"/>
              </a:cxn>
              <a:cxn ang="0">
                <a:pos x="410" y="328"/>
              </a:cxn>
              <a:cxn ang="0">
                <a:pos x="395" y="331"/>
              </a:cxn>
              <a:cxn ang="0">
                <a:pos x="34" y="331"/>
              </a:cxn>
            </a:cxnLst>
            <a:rect l="0" t="0" r="r" b="b"/>
            <a:pathLst>
              <a:path w="432" h="331">
                <a:moveTo>
                  <a:pt x="34" y="331"/>
                </a:moveTo>
                <a:lnTo>
                  <a:pt x="21" y="328"/>
                </a:lnTo>
                <a:lnTo>
                  <a:pt x="10" y="319"/>
                </a:lnTo>
                <a:lnTo>
                  <a:pt x="3" y="308"/>
                </a:lnTo>
                <a:lnTo>
                  <a:pt x="0" y="295"/>
                </a:lnTo>
                <a:lnTo>
                  <a:pt x="0" y="35"/>
                </a:lnTo>
                <a:lnTo>
                  <a:pt x="3" y="22"/>
                </a:lnTo>
                <a:lnTo>
                  <a:pt x="10" y="10"/>
                </a:lnTo>
                <a:lnTo>
                  <a:pt x="21" y="3"/>
                </a:lnTo>
                <a:lnTo>
                  <a:pt x="34" y="0"/>
                </a:lnTo>
                <a:lnTo>
                  <a:pt x="395" y="0"/>
                </a:lnTo>
                <a:lnTo>
                  <a:pt x="410" y="3"/>
                </a:lnTo>
                <a:lnTo>
                  <a:pt x="422" y="10"/>
                </a:lnTo>
                <a:lnTo>
                  <a:pt x="428" y="22"/>
                </a:lnTo>
                <a:lnTo>
                  <a:pt x="432" y="35"/>
                </a:lnTo>
                <a:lnTo>
                  <a:pt x="432" y="295"/>
                </a:lnTo>
                <a:lnTo>
                  <a:pt x="428" y="308"/>
                </a:lnTo>
                <a:lnTo>
                  <a:pt x="422" y="319"/>
                </a:lnTo>
                <a:lnTo>
                  <a:pt x="410" y="328"/>
                </a:lnTo>
                <a:lnTo>
                  <a:pt x="395" y="331"/>
                </a:lnTo>
                <a:lnTo>
                  <a:pt x="34" y="331"/>
                </a:lnTo>
                <a:close/>
              </a:path>
            </a:pathLst>
          </a:custGeom>
          <a:solidFill>
            <a:srgbClr val="000000"/>
          </a:solidFill>
          <a:ln w="9525">
            <a:noFill/>
            <a:round/>
          </a:ln>
        </p:spPr>
        <p:txBody>
          <a:bodyPr/>
          <a:lstStyle/>
          <a:p>
            <a:endParaRPr lang="en-US"/>
          </a:p>
        </p:txBody>
      </p:sp>
      <p:sp>
        <p:nvSpPr>
          <p:cNvPr id="350413" name="Freeform 205"/>
          <p:cNvSpPr/>
          <p:nvPr/>
        </p:nvSpPr>
        <p:spPr bwMode="auto">
          <a:xfrm>
            <a:off x="3751263" y="5006900"/>
            <a:ext cx="315912" cy="234950"/>
          </a:xfrm>
          <a:custGeom>
            <a:avLst/>
            <a:gdLst/>
            <a:ahLst/>
            <a:cxnLst>
              <a:cxn ang="0">
                <a:pos x="379" y="297"/>
              </a:cxn>
              <a:cxn ang="0">
                <a:pos x="387" y="295"/>
              </a:cxn>
              <a:cxn ang="0">
                <a:pos x="394" y="292"/>
              </a:cxn>
              <a:cxn ang="0">
                <a:pos x="397" y="285"/>
              </a:cxn>
              <a:cxn ang="0">
                <a:pos x="399" y="277"/>
              </a:cxn>
              <a:cxn ang="0">
                <a:pos x="399" y="17"/>
              </a:cxn>
              <a:cxn ang="0">
                <a:pos x="397" y="10"/>
              </a:cxn>
              <a:cxn ang="0">
                <a:pos x="394" y="5"/>
              </a:cxn>
              <a:cxn ang="0">
                <a:pos x="387" y="2"/>
              </a:cxn>
              <a:cxn ang="0">
                <a:pos x="379" y="0"/>
              </a:cxn>
              <a:cxn ang="0">
                <a:pos x="18" y="0"/>
              </a:cxn>
              <a:cxn ang="0">
                <a:pos x="12" y="2"/>
              </a:cxn>
              <a:cxn ang="0">
                <a:pos x="5" y="5"/>
              </a:cxn>
              <a:cxn ang="0">
                <a:pos x="2" y="10"/>
              </a:cxn>
              <a:cxn ang="0">
                <a:pos x="0" y="17"/>
              </a:cxn>
              <a:cxn ang="0">
                <a:pos x="0" y="277"/>
              </a:cxn>
              <a:cxn ang="0">
                <a:pos x="2" y="285"/>
              </a:cxn>
              <a:cxn ang="0">
                <a:pos x="5" y="292"/>
              </a:cxn>
              <a:cxn ang="0">
                <a:pos x="12" y="295"/>
              </a:cxn>
              <a:cxn ang="0">
                <a:pos x="18" y="297"/>
              </a:cxn>
              <a:cxn ang="0">
                <a:pos x="379" y="297"/>
              </a:cxn>
            </a:cxnLst>
            <a:rect l="0" t="0" r="r" b="b"/>
            <a:pathLst>
              <a:path w="399" h="297">
                <a:moveTo>
                  <a:pt x="379" y="297"/>
                </a:moveTo>
                <a:lnTo>
                  <a:pt x="387" y="295"/>
                </a:lnTo>
                <a:lnTo>
                  <a:pt x="394" y="292"/>
                </a:lnTo>
                <a:lnTo>
                  <a:pt x="397" y="285"/>
                </a:lnTo>
                <a:lnTo>
                  <a:pt x="399" y="277"/>
                </a:lnTo>
                <a:lnTo>
                  <a:pt x="399" y="17"/>
                </a:lnTo>
                <a:lnTo>
                  <a:pt x="397" y="10"/>
                </a:lnTo>
                <a:lnTo>
                  <a:pt x="394" y="5"/>
                </a:lnTo>
                <a:lnTo>
                  <a:pt x="387" y="2"/>
                </a:lnTo>
                <a:lnTo>
                  <a:pt x="379" y="0"/>
                </a:lnTo>
                <a:lnTo>
                  <a:pt x="18" y="0"/>
                </a:lnTo>
                <a:lnTo>
                  <a:pt x="12" y="2"/>
                </a:lnTo>
                <a:lnTo>
                  <a:pt x="5" y="5"/>
                </a:lnTo>
                <a:lnTo>
                  <a:pt x="2" y="10"/>
                </a:lnTo>
                <a:lnTo>
                  <a:pt x="0" y="17"/>
                </a:lnTo>
                <a:lnTo>
                  <a:pt x="0" y="277"/>
                </a:lnTo>
                <a:lnTo>
                  <a:pt x="2" y="285"/>
                </a:lnTo>
                <a:lnTo>
                  <a:pt x="5" y="292"/>
                </a:lnTo>
                <a:lnTo>
                  <a:pt x="12" y="295"/>
                </a:lnTo>
                <a:lnTo>
                  <a:pt x="18" y="297"/>
                </a:lnTo>
                <a:lnTo>
                  <a:pt x="379" y="297"/>
                </a:lnTo>
                <a:close/>
              </a:path>
            </a:pathLst>
          </a:custGeom>
          <a:solidFill>
            <a:srgbClr val="00FF00"/>
          </a:solidFill>
          <a:ln w="9525">
            <a:noFill/>
            <a:round/>
          </a:ln>
        </p:spPr>
        <p:txBody>
          <a:bodyPr/>
          <a:lstStyle/>
          <a:p>
            <a:endParaRPr lang="en-US"/>
          </a:p>
        </p:txBody>
      </p:sp>
      <p:sp>
        <p:nvSpPr>
          <p:cNvPr id="350414" name="Freeform 206"/>
          <p:cNvSpPr/>
          <p:nvPr/>
        </p:nvSpPr>
        <p:spPr bwMode="auto">
          <a:xfrm>
            <a:off x="3763963" y="5283125"/>
            <a:ext cx="306387" cy="49213"/>
          </a:xfrm>
          <a:custGeom>
            <a:avLst/>
            <a:gdLst/>
            <a:ahLst/>
            <a:cxnLst>
              <a:cxn ang="0">
                <a:pos x="341" y="30"/>
              </a:cxn>
              <a:cxn ang="0">
                <a:pos x="294" y="59"/>
              </a:cxn>
              <a:cxn ang="0">
                <a:pos x="289" y="63"/>
              </a:cxn>
              <a:cxn ang="0">
                <a:pos x="284" y="63"/>
              </a:cxn>
              <a:cxn ang="0">
                <a:pos x="81" y="63"/>
              </a:cxn>
              <a:cxn ang="0">
                <a:pos x="74" y="63"/>
              </a:cxn>
              <a:cxn ang="0">
                <a:pos x="69" y="59"/>
              </a:cxn>
              <a:cxn ang="0">
                <a:pos x="34" y="28"/>
              </a:cxn>
              <a:cxn ang="0">
                <a:pos x="0" y="0"/>
              </a:cxn>
              <a:cxn ang="0">
                <a:pos x="44" y="0"/>
              </a:cxn>
              <a:cxn ang="0">
                <a:pos x="332" y="0"/>
              </a:cxn>
              <a:cxn ang="0">
                <a:pos x="387" y="0"/>
              </a:cxn>
              <a:cxn ang="0">
                <a:pos x="341" y="30"/>
              </a:cxn>
            </a:cxnLst>
            <a:rect l="0" t="0" r="r" b="b"/>
            <a:pathLst>
              <a:path w="387" h="63">
                <a:moveTo>
                  <a:pt x="341" y="30"/>
                </a:moveTo>
                <a:lnTo>
                  <a:pt x="294" y="59"/>
                </a:lnTo>
                <a:lnTo>
                  <a:pt x="289" y="63"/>
                </a:lnTo>
                <a:lnTo>
                  <a:pt x="284" y="63"/>
                </a:lnTo>
                <a:lnTo>
                  <a:pt x="81" y="63"/>
                </a:lnTo>
                <a:lnTo>
                  <a:pt x="74" y="63"/>
                </a:lnTo>
                <a:lnTo>
                  <a:pt x="69" y="59"/>
                </a:lnTo>
                <a:lnTo>
                  <a:pt x="34" y="28"/>
                </a:lnTo>
                <a:lnTo>
                  <a:pt x="0" y="0"/>
                </a:lnTo>
                <a:lnTo>
                  <a:pt x="44" y="0"/>
                </a:lnTo>
                <a:lnTo>
                  <a:pt x="332" y="0"/>
                </a:lnTo>
                <a:lnTo>
                  <a:pt x="387" y="0"/>
                </a:lnTo>
                <a:lnTo>
                  <a:pt x="341" y="30"/>
                </a:lnTo>
                <a:close/>
              </a:path>
            </a:pathLst>
          </a:custGeom>
          <a:solidFill>
            <a:srgbClr val="000000"/>
          </a:solidFill>
          <a:ln w="9525">
            <a:noFill/>
            <a:round/>
          </a:ln>
        </p:spPr>
        <p:txBody>
          <a:bodyPr/>
          <a:lstStyle/>
          <a:p>
            <a:endParaRPr lang="en-US"/>
          </a:p>
        </p:txBody>
      </p:sp>
      <p:sp>
        <p:nvSpPr>
          <p:cNvPr id="350415" name="Freeform 207"/>
          <p:cNvSpPr/>
          <p:nvPr/>
        </p:nvSpPr>
        <p:spPr bwMode="auto">
          <a:xfrm>
            <a:off x="3798888" y="5295825"/>
            <a:ext cx="174625" cy="23813"/>
          </a:xfrm>
          <a:custGeom>
            <a:avLst/>
            <a:gdLst/>
            <a:ahLst/>
            <a:cxnLst>
              <a:cxn ang="0">
                <a:pos x="37" y="30"/>
              </a:cxn>
              <a:cxn ang="0">
                <a:pos x="219" y="30"/>
              </a:cxn>
              <a:cxn ang="0">
                <a:pos x="221" y="30"/>
              </a:cxn>
              <a:cxn ang="0">
                <a:pos x="53" y="28"/>
              </a:cxn>
              <a:cxn ang="0">
                <a:pos x="40" y="0"/>
              </a:cxn>
              <a:cxn ang="0">
                <a:pos x="0" y="0"/>
              </a:cxn>
              <a:cxn ang="0">
                <a:pos x="37" y="30"/>
              </a:cxn>
            </a:cxnLst>
            <a:rect l="0" t="0" r="r" b="b"/>
            <a:pathLst>
              <a:path w="221" h="30">
                <a:moveTo>
                  <a:pt x="37" y="30"/>
                </a:moveTo>
                <a:lnTo>
                  <a:pt x="219" y="30"/>
                </a:lnTo>
                <a:lnTo>
                  <a:pt x="221" y="30"/>
                </a:lnTo>
                <a:lnTo>
                  <a:pt x="53" y="28"/>
                </a:lnTo>
                <a:lnTo>
                  <a:pt x="40" y="0"/>
                </a:lnTo>
                <a:lnTo>
                  <a:pt x="0" y="0"/>
                </a:lnTo>
                <a:lnTo>
                  <a:pt x="37" y="30"/>
                </a:lnTo>
                <a:close/>
              </a:path>
            </a:pathLst>
          </a:custGeom>
          <a:solidFill>
            <a:srgbClr val="99CCCC"/>
          </a:solidFill>
          <a:ln w="9525">
            <a:noFill/>
            <a:round/>
          </a:ln>
        </p:spPr>
        <p:txBody>
          <a:bodyPr/>
          <a:lstStyle/>
          <a:p>
            <a:endParaRPr lang="en-US"/>
          </a:p>
        </p:txBody>
      </p:sp>
      <p:sp>
        <p:nvSpPr>
          <p:cNvPr id="350416" name="Freeform 208"/>
          <p:cNvSpPr/>
          <p:nvPr/>
        </p:nvSpPr>
        <p:spPr bwMode="auto">
          <a:xfrm>
            <a:off x="3830638" y="5295825"/>
            <a:ext cx="163512" cy="23813"/>
          </a:xfrm>
          <a:custGeom>
            <a:avLst/>
            <a:gdLst/>
            <a:ahLst/>
            <a:cxnLst>
              <a:cxn ang="0">
                <a:pos x="181" y="30"/>
              </a:cxn>
              <a:cxn ang="0">
                <a:pos x="207" y="0"/>
              </a:cxn>
              <a:cxn ang="0">
                <a:pos x="0" y="0"/>
              </a:cxn>
              <a:cxn ang="0">
                <a:pos x="13" y="28"/>
              </a:cxn>
              <a:cxn ang="0">
                <a:pos x="181" y="30"/>
              </a:cxn>
            </a:cxnLst>
            <a:rect l="0" t="0" r="r" b="b"/>
            <a:pathLst>
              <a:path w="207" h="30">
                <a:moveTo>
                  <a:pt x="181" y="30"/>
                </a:moveTo>
                <a:lnTo>
                  <a:pt x="207" y="0"/>
                </a:lnTo>
                <a:lnTo>
                  <a:pt x="0" y="0"/>
                </a:lnTo>
                <a:lnTo>
                  <a:pt x="13" y="28"/>
                </a:lnTo>
                <a:lnTo>
                  <a:pt x="181" y="30"/>
                </a:lnTo>
                <a:close/>
              </a:path>
            </a:pathLst>
          </a:custGeom>
          <a:solidFill>
            <a:srgbClr val="669999"/>
          </a:solidFill>
          <a:ln w="9525">
            <a:noFill/>
            <a:round/>
          </a:ln>
        </p:spPr>
        <p:txBody>
          <a:bodyPr/>
          <a:lstStyle/>
          <a:p>
            <a:endParaRPr lang="en-US"/>
          </a:p>
        </p:txBody>
      </p:sp>
      <p:sp>
        <p:nvSpPr>
          <p:cNvPr id="350417" name="Freeform 209"/>
          <p:cNvSpPr/>
          <p:nvPr/>
        </p:nvSpPr>
        <p:spPr bwMode="auto">
          <a:xfrm>
            <a:off x="3971925" y="5295825"/>
            <a:ext cx="55563" cy="23813"/>
          </a:xfrm>
          <a:custGeom>
            <a:avLst/>
            <a:gdLst/>
            <a:ahLst/>
            <a:cxnLst>
              <a:cxn ang="0">
                <a:pos x="0" y="30"/>
              </a:cxn>
              <a:cxn ang="0">
                <a:pos x="21" y="30"/>
              </a:cxn>
              <a:cxn ang="0">
                <a:pos x="69" y="0"/>
              </a:cxn>
              <a:cxn ang="0">
                <a:pos x="28" y="0"/>
              </a:cxn>
              <a:cxn ang="0">
                <a:pos x="2" y="30"/>
              </a:cxn>
              <a:cxn ang="0">
                <a:pos x="0" y="30"/>
              </a:cxn>
            </a:cxnLst>
            <a:rect l="0" t="0" r="r" b="b"/>
            <a:pathLst>
              <a:path w="69" h="30">
                <a:moveTo>
                  <a:pt x="0" y="30"/>
                </a:moveTo>
                <a:lnTo>
                  <a:pt x="21" y="30"/>
                </a:lnTo>
                <a:lnTo>
                  <a:pt x="69" y="0"/>
                </a:lnTo>
                <a:lnTo>
                  <a:pt x="28" y="0"/>
                </a:lnTo>
                <a:lnTo>
                  <a:pt x="2" y="30"/>
                </a:lnTo>
                <a:lnTo>
                  <a:pt x="0" y="30"/>
                </a:lnTo>
                <a:close/>
              </a:path>
            </a:pathLst>
          </a:custGeom>
          <a:solidFill>
            <a:srgbClr val="336666"/>
          </a:solidFill>
          <a:ln w="9525">
            <a:noFill/>
            <a:round/>
          </a:ln>
        </p:spPr>
        <p:txBody>
          <a:bodyPr/>
          <a:lstStyle/>
          <a:p>
            <a:endParaRPr lang="en-US"/>
          </a:p>
        </p:txBody>
      </p:sp>
      <p:sp>
        <p:nvSpPr>
          <p:cNvPr id="350418" name="Freeform 210"/>
          <p:cNvSpPr/>
          <p:nvPr/>
        </p:nvSpPr>
        <p:spPr bwMode="auto">
          <a:xfrm>
            <a:off x="3652838" y="5316463"/>
            <a:ext cx="531812" cy="136525"/>
          </a:xfrm>
          <a:custGeom>
            <a:avLst/>
            <a:gdLst/>
            <a:ahLst/>
            <a:cxnLst>
              <a:cxn ang="0">
                <a:pos x="38" y="172"/>
              </a:cxn>
              <a:cxn ang="0">
                <a:pos x="23" y="169"/>
              </a:cxn>
              <a:cxn ang="0">
                <a:pos x="12" y="160"/>
              </a:cxn>
              <a:cxn ang="0">
                <a:pos x="3" y="149"/>
              </a:cxn>
              <a:cxn ang="0">
                <a:pos x="0" y="134"/>
              </a:cxn>
              <a:cxn ang="0">
                <a:pos x="0" y="36"/>
              </a:cxn>
              <a:cxn ang="0">
                <a:pos x="3" y="21"/>
              </a:cxn>
              <a:cxn ang="0">
                <a:pos x="12" y="10"/>
              </a:cxn>
              <a:cxn ang="0">
                <a:pos x="23" y="3"/>
              </a:cxn>
              <a:cxn ang="0">
                <a:pos x="38" y="0"/>
              </a:cxn>
              <a:cxn ang="0">
                <a:pos x="634" y="0"/>
              </a:cxn>
              <a:cxn ang="0">
                <a:pos x="649" y="3"/>
              </a:cxn>
              <a:cxn ang="0">
                <a:pos x="660" y="10"/>
              </a:cxn>
              <a:cxn ang="0">
                <a:pos x="669" y="21"/>
              </a:cxn>
              <a:cxn ang="0">
                <a:pos x="672" y="36"/>
              </a:cxn>
              <a:cxn ang="0">
                <a:pos x="672" y="134"/>
              </a:cxn>
              <a:cxn ang="0">
                <a:pos x="669" y="149"/>
              </a:cxn>
              <a:cxn ang="0">
                <a:pos x="660" y="160"/>
              </a:cxn>
              <a:cxn ang="0">
                <a:pos x="649" y="169"/>
              </a:cxn>
              <a:cxn ang="0">
                <a:pos x="634" y="172"/>
              </a:cxn>
              <a:cxn ang="0">
                <a:pos x="38" y="172"/>
              </a:cxn>
            </a:cxnLst>
            <a:rect l="0" t="0" r="r" b="b"/>
            <a:pathLst>
              <a:path w="672" h="172">
                <a:moveTo>
                  <a:pt x="38" y="172"/>
                </a:moveTo>
                <a:lnTo>
                  <a:pt x="23" y="169"/>
                </a:lnTo>
                <a:lnTo>
                  <a:pt x="12" y="160"/>
                </a:lnTo>
                <a:lnTo>
                  <a:pt x="3" y="149"/>
                </a:lnTo>
                <a:lnTo>
                  <a:pt x="0" y="134"/>
                </a:lnTo>
                <a:lnTo>
                  <a:pt x="0" y="36"/>
                </a:lnTo>
                <a:lnTo>
                  <a:pt x="3" y="21"/>
                </a:lnTo>
                <a:lnTo>
                  <a:pt x="12" y="10"/>
                </a:lnTo>
                <a:lnTo>
                  <a:pt x="23" y="3"/>
                </a:lnTo>
                <a:lnTo>
                  <a:pt x="38" y="0"/>
                </a:lnTo>
                <a:lnTo>
                  <a:pt x="634" y="0"/>
                </a:lnTo>
                <a:lnTo>
                  <a:pt x="649" y="3"/>
                </a:lnTo>
                <a:lnTo>
                  <a:pt x="660" y="10"/>
                </a:lnTo>
                <a:lnTo>
                  <a:pt x="669" y="21"/>
                </a:lnTo>
                <a:lnTo>
                  <a:pt x="672" y="36"/>
                </a:lnTo>
                <a:lnTo>
                  <a:pt x="672" y="134"/>
                </a:lnTo>
                <a:lnTo>
                  <a:pt x="669" y="149"/>
                </a:lnTo>
                <a:lnTo>
                  <a:pt x="660" y="160"/>
                </a:lnTo>
                <a:lnTo>
                  <a:pt x="649" y="169"/>
                </a:lnTo>
                <a:lnTo>
                  <a:pt x="634" y="172"/>
                </a:lnTo>
                <a:lnTo>
                  <a:pt x="38" y="172"/>
                </a:lnTo>
                <a:close/>
              </a:path>
            </a:pathLst>
          </a:custGeom>
          <a:solidFill>
            <a:srgbClr val="000000"/>
          </a:solidFill>
          <a:ln w="9525">
            <a:noFill/>
            <a:round/>
          </a:ln>
        </p:spPr>
        <p:txBody>
          <a:bodyPr/>
          <a:lstStyle/>
          <a:p>
            <a:endParaRPr lang="en-US"/>
          </a:p>
        </p:txBody>
      </p:sp>
      <p:sp>
        <p:nvSpPr>
          <p:cNvPr id="350419" name="Freeform 211"/>
          <p:cNvSpPr/>
          <p:nvPr/>
        </p:nvSpPr>
        <p:spPr bwMode="auto">
          <a:xfrm>
            <a:off x="4159250" y="5340275"/>
            <a:ext cx="3175" cy="1588"/>
          </a:xfrm>
          <a:custGeom>
            <a:avLst/>
            <a:gdLst/>
            <a:ahLst/>
            <a:cxnLst>
              <a:cxn ang="0">
                <a:pos x="5" y="0"/>
              </a:cxn>
              <a:cxn ang="0">
                <a:pos x="3" y="0"/>
              </a:cxn>
              <a:cxn ang="0">
                <a:pos x="2" y="0"/>
              </a:cxn>
              <a:cxn ang="0">
                <a:pos x="0" y="0"/>
              </a:cxn>
              <a:cxn ang="0">
                <a:pos x="0" y="0"/>
              </a:cxn>
              <a:cxn ang="0">
                <a:pos x="5" y="0"/>
              </a:cxn>
            </a:cxnLst>
            <a:rect l="0" t="0" r="r" b="b"/>
            <a:pathLst>
              <a:path w="5">
                <a:moveTo>
                  <a:pt x="5" y="0"/>
                </a:moveTo>
                <a:lnTo>
                  <a:pt x="3" y="0"/>
                </a:lnTo>
                <a:lnTo>
                  <a:pt x="2" y="0"/>
                </a:lnTo>
                <a:lnTo>
                  <a:pt x="0" y="0"/>
                </a:lnTo>
                <a:lnTo>
                  <a:pt x="0" y="0"/>
                </a:lnTo>
                <a:lnTo>
                  <a:pt x="5" y="0"/>
                </a:lnTo>
                <a:close/>
              </a:path>
            </a:pathLst>
          </a:custGeom>
          <a:solidFill>
            <a:srgbClr val="E5D1BC"/>
          </a:solidFill>
          <a:ln w="9525">
            <a:noFill/>
            <a:round/>
          </a:ln>
        </p:spPr>
        <p:txBody>
          <a:bodyPr/>
          <a:lstStyle/>
          <a:p>
            <a:endParaRPr lang="en-US"/>
          </a:p>
        </p:txBody>
      </p:sp>
      <p:sp>
        <p:nvSpPr>
          <p:cNvPr id="350420" name="Freeform 212"/>
          <p:cNvSpPr/>
          <p:nvPr/>
        </p:nvSpPr>
        <p:spPr bwMode="auto">
          <a:xfrm>
            <a:off x="4079875" y="5340275"/>
            <a:ext cx="84138" cy="69850"/>
          </a:xfrm>
          <a:custGeom>
            <a:avLst/>
            <a:gdLst/>
            <a:ahLst/>
            <a:cxnLst>
              <a:cxn ang="0">
                <a:pos x="0" y="51"/>
              </a:cxn>
              <a:cxn ang="0">
                <a:pos x="0" y="87"/>
              </a:cxn>
              <a:cxn ang="0">
                <a:pos x="18" y="87"/>
              </a:cxn>
              <a:cxn ang="0">
                <a:pos x="34" y="87"/>
              </a:cxn>
              <a:cxn ang="0">
                <a:pos x="48" y="87"/>
              </a:cxn>
              <a:cxn ang="0">
                <a:pos x="61" y="87"/>
              </a:cxn>
              <a:cxn ang="0">
                <a:pos x="71" y="87"/>
              </a:cxn>
              <a:cxn ang="0">
                <a:pos x="77" y="87"/>
              </a:cxn>
              <a:cxn ang="0">
                <a:pos x="82" y="87"/>
              </a:cxn>
              <a:cxn ang="0">
                <a:pos x="84" y="87"/>
              </a:cxn>
              <a:cxn ang="0">
                <a:pos x="87" y="84"/>
              </a:cxn>
              <a:cxn ang="0">
                <a:pos x="96" y="77"/>
              </a:cxn>
              <a:cxn ang="0">
                <a:pos x="102" y="64"/>
              </a:cxn>
              <a:cxn ang="0">
                <a:pos x="105" y="49"/>
              </a:cxn>
              <a:cxn ang="0">
                <a:pos x="104" y="31"/>
              </a:cxn>
              <a:cxn ang="0">
                <a:pos x="102" y="16"/>
              </a:cxn>
              <a:cxn ang="0">
                <a:pos x="101" y="5"/>
              </a:cxn>
              <a:cxn ang="0">
                <a:pos x="99" y="0"/>
              </a:cxn>
              <a:cxn ang="0">
                <a:pos x="97" y="0"/>
              </a:cxn>
              <a:cxn ang="0">
                <a:pos x="92" y="0"/>
              </a:cxn>
              <a:cxn ang="0">
                <a:pos x="82" y="0"/>
              </a:cxn>
              <a:cxn ang="0">
                <a:pos x="71" y="0"/>
              </a:cxn>
              <a:cxn ang="0">
                <a:pos x="56" y="0"/>
              </a:cxn>
              <a:cxn ang="0">
                <a:pos x="39" y="0"/>
              </a:cxn>
              <a:cxn ang="0">
                <a:pos x="21" y="0"/>
              </a:cxn>
              <a:cxn ang="0">
                <a:pos x="0" y="0"/>
              </a:cxn>
              <a:cxn ang="0">
                <a:pos x="0" y="11"/>
              </a:cxn>
              <a:cxn ang="0">
                <a:pos x="0" y="11"/>
              </a:cxn>
              <a:cxn ang="0">
                <a:pos x="16" y="13"/>
              </a:cxn>
              <a:cxn ang="0">
                <a:pos x="29" y="16"/>
              </a:cxn>
              <a:cxn ang="0">
                <a:pos x="39" y="23"/>
              </a:cxn>
              <a:cxn ang="0">
                <a:pos x="43" y="29"/>
              </a:cxn>
              <a:cxn ang="0">
                <a:pos x="39" y="38"/>
              </a:cxn>
              <a:cxn ang="0">
                <a:pos x="29" y="44"/>
              </a:cxn>
              <a:cxn ang="0">
                <a:pos x="16" y="49"/>
              </a:cxn>
              <a:cxn ang="0">
                <a:pos x="0" y="51"/>
              </a:cxn>
              <a:cxn ang="0">
                <a:pos x="0" y="51"/>
              </a:cxn>
            </a:cxnLst>
            <a:rect l="0" t="0" r="r" b="b"/>
            <a:pathLst>
              <a:path w="105" h="87">
                <a:moveTo>
                  <a:pt x="0" y="51"/>
                </a:moveTo>
                <a:lnTo>
                  <a:pt x="0" y="87"/>
                </a:lnTo>
                <a:lnTo>
                  <a:pt x="18" y="87"/>
                </a:lnTo>
                <a:lnTo>
                  <a:pt x="34" y="87"/>
                </a:lnTo>
                <a:lnTo>
                  <a:pt x="48" y="87"/>
                </a:lnTo>
                <a:lnTo>
                  <a:pt x="61" y="87"/>
                </a:lnTo>
                <a:lnTo>
                  <a:pt x="71" y="87"/>
                </a:lnTo>
                <a:lnTo>
                  <a:pt x="77" y="87"/>
                </a:lnTo>
                <a:lnTo>
                  <a:pt x="82" y="87"/>
                </a:lnTo>
                <a:lnTo>
                  <a:pt x="84" y="87"/>
                </a:lnTo>
                <a:lnTo>
                  <a:pt x="87" y="84"/>
                </a:lnTo>
                <a:lnTo>
                  <a:pt x="96" y="77"/>
                </a:lnTo>
                <a:lnTo>
                  <a:pt x="102" y="64"/>
                </a:lnTo>
                <a:lnTo>
                  <a:pt x="105" y="49"/>
                </a:lnTo>
                <a:lnTo>
                  <a:pt x="104" y="31"/>
                </a:lnTo>
                <a:lnTo>
                  <a:pt x="102" y="16"/>
                </a:lnTo>
                <a:lnTo>
                  <a:pt x="101" y="5"/>
                </a:lnTo>
                <a:lnTo>
                  <a:pt x="99" y="0"/>
                </a:lnTo>
                <a:lnTo>
                  <a:pt x="97" y="0"/>
                </a:lnTo>
                <a:lnTo>
                  <a:pt x="92" y="0"/>
                </a:lnTo>
                <a:lnTo>
                  <a:pt x="82" y="0"/>
                </a:lnTo>
                <a:lnTo>
                  <a:pt x="71" y="0"/>
                </a:lnTo>
                <a:lnTo>
                  <a:pt x="56" y="0"/>
                </a:lnTo>
                <a:lnTo>
                  <a:pt x="39" y="0"/>
                </a:lnTo>
                <a:lnTo>
                  <a:pt x="21" y="0"/>
                </a:lnTo>
                <a:lnTo>
                  <a:pt x="0" y="0"/>
                </a:lnTo>
                <a:lnTo>
                  <a:pt x="0" y="11"/>
                </a:lnTo>
                <a:lnTo>
                  <a:pt x="0" y="11"/>
                </a:lnTo>
                <a:lnTo>
                  <a:pt x="16" y="13"/>
                </a:lnTo>
                <a:lnTo>
                  <a:pt x="29" y="16"/>
                </a:lnTo>
                <a:lnTo>
                  <a:pt x="39" y="23"/>
                </a:lnTo>
                <a:lnTo>
                  <a:pt x="43" y="29"/>
                </a:lnTo>
                <a:lnTo>
                  <a:pt x="39" y="38"/>
                </a:lnTo>
                <a:lnTo>
                  <a:pt x="29" y="44"/>
                </a:lnTo>
                <a:lnTo>
                  <a:pt x="16" y="49"/>
                </a:lnTo>
                <a:lnTo>
                  <a:pt x="0" y="51"/>
                </a:lnTo>
                <a:lnTo>
                  <a:pt x="0" y="51"/>
                </a:lnTo>
                <a:close/>
              </a:path>
            </a:pathLst>
          </a:custGeom>
          <a:solidFill>
            <a:srgbClr val="99FFFF"/>
          </a:solidFill>
          <a:ln w="9525">
            <a:noFill/>
            <a:round/>
          </a:ln>
        </p:spPr>
        <p:txBody>
          <a:bodyPr/>
          <a:lstStyle/>
          <a:p>
            <a:endParaRPr lang="en-US"/>
          </a:p>
        </p:txBody>
      </p:sp>
      <p:sp>
        <p:nvSpPr>
          <p:cNvPr id="350421" name="Freeform 213"/>
          <p:cNvSpPr/>
          <p:nvPr/>
        </p:nvSpPr>
        <p:spPr bwMode="auto">
          <a:xfrm>
            <a:off x="3675063" y="5340275"/>
            <a:ext cx="404812" cy="100013"/>
          </a:xfrm>
          <a:custGeom>
            <a:avLst/>
            <a:gdLst/>
            <a:ahLst/>
            <a:cxnLst>
              <a:cxn ang="0">
                <a:pos x="510" y="0"/>
              </a:cxn>
              <a:cxn ang="0">
                <a:pos x="445" y="0"/>
              </a:cxn>
              <a:cxn ang="0">
                <a:pos x="372" y="0"/>
              </a:cxn>
              <a:cxn ang="0">
                <a:pos x="296" y="0"/>
              </a:cxn>
              <a:cxn ang="0">
                <a:pos x="222" y="0"/>
              </a:cxn>
              <a:cxn ang="0">
                <a:pos x="152" y="0"/>
              </a:cxn>
              <a:cxn ang="0">
                <a:pos x="96" y="0"/>
              </a:cxn>
              <a:cxn ang="0">
                <a:pos x="54" y="0"/>
              </a:cxn>
              <a:cxn ang="0">
                <a:pos x="35" y="0"/>
              </a:cxn>
              <a:cxn ang="0">
                <a:pos x="5" y="3"/>
              </a:cxn>
              <a:cxn ang="0">
                <a:pos x="0" y="6"/>
              </a:cxn>
              <a:cxn ang="0">
                <a:pos x="0" y="18"/>
              </a:cxn>
              <a:cxn ang="0">
                <a:pos x="0" y="64"/>
              </a:cxn>
              <a:cxn ang="0">
                <a:pos x="5" y="112"/>
              </a:cxn>
              <a:cxn ang="0">
                <a:pos x="8" y="125"/>
              </a:cxn>
              <a:cxn ang="0">
                <a:pos x="15" y="107"/>
              </a:cxn>
              <a:cxn ang="0">
                <a:pos x="30" y="87"/>
              </a:cxn>
              <a:cxn ang="0">
                <a:pos x="41" y="86"/>
              </a:cxn>
              <a:cxn ang="0">
                <a:pos x="59" y="84"/>
              </a:cxn>
              <a:cxn ang="0">
                <a:pos x="81" y="82"/>
              </a:cxn>
              <a:cxn ang="0">
                <a:pos x="107" y="82"/>
              </a:cxn>
              <a:cxn ang="0">
                <a:pos x="126" y="82"/>
              </a:cxn>
              <a:cxn ang="0">
                <a:pos x="162" y="82"/>
              </a:cxn>
              <a:cxn ang="0">
                <a:pos x="210" y="84"/>
              </a:cxn>
              <a:cxn ang="0">
                <a:pos x="268" y="84"/>
              </a:cxn>
              <a:cxn ang="0">
                <a:pos x="331" y="86"/>
              </a:cxn>
              <a:cxn ang="0">
                <a:pos x="394" y="86"/>
              </a:cxn>
              <a:cxn ang="0">
                <a:pos x="455" y="87"/>
              </a:cxn>
              <a:cxn ang="0">
                <a:pos x="510" y="87"/>
              </a:cxn>
              <a:cxn ang="0">
                <a:pos x="493" y="49"/>
              </a:cxn>
              <a:cxn ang="0">
                <a:pos x="470" y="38"/>
              </a:cxn>
              <a:cxn ang="0">
                <a:pos x="470" y="23"/>
              </a:cxn>
              <a:cxn ang="0">
                <a:pos x="493" y="13"/>
              </a:cxn>
            </a:cxnLst>
            <a:rect l="0" t="0" r="r" b="b"/>
            <a:pathLst>
              <a:path w="510" h="125">
                <a:moveTo>
                  <a:pt x="510" y="11"/>
                </a:moveTo>
                <a:lnTo>
                  <a:pt x="510" y="0"/>
                </a:lnTo>
                <a:lnTo>
                  <a:pt x="478" y="0"/>
                </a:lnTo>
                <a:lnTo>
                  <a:pt x="445" y="0"/>
                </a:lnTo>
                <a:lnTo>
                  <a:pt x="409" y="0"/>
                </a:lnTo>
                <a:lnTo>
                  <a:pt x="372" y="0"/>
                </a:lnTo>
                <a:lnTo>
                  <a:pt x="334" y="0"/>
                </a:lnTo>
                <a:lnTo>
                  <a:pt x="296" y="0"/>
                </a:lnTo>
                <a:lnTo>
                  <a:pt x="258" y="0"/>
                </a:lnTo>
                <a:lnTo>
                  <a:pt x="222" y="0"/>
                </a:lnTo>
                <a:lnTo>
                  <a:pt x="185" y="0"/>
                </a:lnTo>
                <a:lnTo>
                  <a:pt x="152" y="0"/>
                </a:lnTo>
                <a:lnTo>
                  <a:pt x="122" y="0"/>
                </a:lnTo>
                <a:lnTo>
                  <a:pt x="96" y="0"/>
                </a:lnTo>
                <a:lnTo>
                  <a:pt x="73" y="0"/>
                </a:lnTo>
                <a:lnTo>
                  <a:pt x="54" y="0"/>
                </a:lnTo>
                <a:lnTo>
                  <a:pt x="41" y="0"/>
                </a:lnTo>
                <a:lnTo>
                  <a:pt x="35" y="0"/>
                </a:lnTo>
                <a:lnTo>
                  <a:pt x="16" y="1"/>
                </a:lnTo>
                <a:lnTo>
                  <a:pt x="5" y="3"/>
                </a:lnTo>
                <a:lnTo>
                  <a:pt x="2" y="5"/>
                </a:lnTo>
                <a:lnTo>
                  <a:pt x="0" y="6"/>
                </a:lnTo>
                <a:lnTo>
                  <a:pt x="0" y="10"/>
                </a:lnTo>
                <a:lnTo>
                  <a:pt x="0" y="18"/>
                </a:lnTo>
                <a:lnTo>
                  <a:pt x="0" y="36"/>
                </a:lnTo>
                <a:lnTo>
                  <a:pt x="0" y="64"/>
                </a:lnTo>
                <a:lnTo>
                  <a:pt x="2" y="94"/>
                </a:lnTo>
                <a:lnTo>
                  <a:pt x="5" y="112"/>
                </a:lnTo>
                <a:lnTo>
                  <a:pt x="6" y="122"/>
                </a:lnTo>
                <a:lnTo>
                  <a:pt x="8" y="125"/>
                </a:lnTo>
                <a:lnTo>
                  <a:pt x="10" y="120"/>
                </a:lnTo>
                <a:lnTo>
                  <a:pt x="15" y="107"/>
                </a:lnTo>
                <a:lnTo>
                  <a:pt x="21" y="94"/>
                </a:lnTo>
                <a:lnTo>
                  <a:pt x="30" y="87"/>
                </a:lnTo>
                <a:lnTo>
                  <a:pt x="35" y="87"/>
                </a:lnTo>
                <a:lnTo>
                  <a:pt x="41" y="86"/>
                </a:lnTo>
                <a:lnTo>
                  <a:pt x="50" y="86"/>
                </a:lnTo>
                <a:lnTo>
                  <a:pt x="59" y="84"/>
                </a:lnTo>
                <a:lnTo>
                  <a:pt x="69" y="84"/>
                </a:lnTo>
                <a:lnTo>
                  <a:pt x="81" y="82"/>
                </a:lnTo>
                <a:lnTo>
                  <a:pt x="94" y="82"/>
                </a:lnTo>
                <a:lnTo>
                  <a:pt x="107" y="82"/>
                </a:lnTo>
                <a:lnTo>
                  <a:pt x="114" y="82"/>
                </a:lnTo>
                <a:lnTo>
                  <a:pt x="126" y="82"/>
                </a:lnTo>
                <a:lnTo>
                  <a:pt x="142" y="82"/>
                </a:lnTo>
                <a:lnTo>
                  <a:pt x="162" y="82"/>
                </a:lnTo>
                <a:lnTo>
                  <a:pt x="185" y="82"/>
                </a:lnTo>
                <a:lnTo>
                  <a:pt x="210" y="84"/>
                </a:lnTo>
                <a:lnTo>
                  <a:pt x="238" y="84"/>
                </a:lnTo>
                <a:lnTo>
                  <a:pt x="268" y="84"/>
                </a:lnTo>
                <a:lnTo>
                  <a:pt x="299" y="84"/>
                </a:lnTo>
                <a:lnTo>
                  <a:pt x="331" y="86"/>
                </a:lnTo>
                <a:lnTo>
                  <a:pt x="362" y="86"/>
                </a:lnTo>
                <a:lnTo>
                  <a:pt x="394" y="86"/>
                </a:lnTo>
                <a:lnTo>
                  <a:pt x="425" y="86"/>
                </a:lnTo>
                <a:lnTo>
                  <a:pt x="455" y="87"/>
                </a:lnTo>
                <a:lnTo>
                  <a:pt x="483" y="87"/>
                </a:lnTo>
                <a:lnTo>
                  <a:pt x="510" y="87"/>
                </a:lnTo>
                <a:lnTo>
                  <a:pt x="510" y="51"/>
                </a:lnTo>
                <a:lnTo>
                  <a:pt x="493" y="49"/>
                </a:lnTo>
                <a:lnTo>
                  <a:pt x="478" y="44"/>
                </a:lnTo>
                <a:lnTo>
                  <a:pt x="470" y="38"/>
                </a:lnTo>
                <a:lnTo>
                  <a:pt x="467" y="29"/>
                </a:lnTo>
                <a:lnTo>
                  <a:pt x="470" y="23"/>
                </a:lnTo>
                <a:lnTo>
                  <a:pt x="478" y="16"/>
                </a:lnTo>
                <a:lnTo>
                  <a:pt x="493" y="13"/>
                </a:lnTo>
                <a:lnTo>
                  <a:pt x="510" y="11"/>
                </a:lnTo>
                <a:close/>
              </a:path>
            </a:pathLst>
          </a:custGeom>
          <a:solidFill>
            <a:srgbClr val="99FFFF"/>
          </a:solidFill>
          <a:ln w="9525">
            <a:noFill/>
            <a:round/>
          </a:ln>
        </p:spPr>
        <p:txBody>
          <a:bodyPr/>
          <a:lstStyle/>
          <a:p>
            <a:endParaRPr lang="en-US"/>
          </a:p>
        </p:txBody>
      </p:sp>
      <p:sp>
        <p:nvSpPr>
          <p:cNvPr id="350422" name="Freeform 214"/>
          <p:cNvSpPr/>
          <p:nvPr/>
        </p:nvSpPr>
        <p:spPr bwMode="auto">
          <a:xfrm>
            <a:off x="3683000" y="5340275"/>
            <a:ext cx="488950" cy="100013"/>
          </a:xfrm>
          <a:custGeom>
            <a:avLst/>
            <a:gdLst/>
            <a:ahLst/>
            <a:cxnLst>
              <a:cxn ang="0">
                <a:pos x="617" y="104"/>
              </a:cxn>
              <a:cxn ang="0">
                <a:pos x="617" y="6"/>
              </a:cxn>
              <a:cxn ang="0">
                <a:pos x="617" y="6"/>
              </a:cxn>
              <a:cxn ang="0">
                <a:pos x="617" y="5"/>
              </a:cxn>
              <a:cxn ang="0">
                <a:pos x="617" y="3"/>
              </a:cxn>
              <a:cxn ang="0">
                <a:pos x="617" y="1"/>
              </a:cxn>
              <a:cxn ang="0">
                <a:pos x="614" y="0"/>
              </a:cxn>
              <a:cxn ang="0">
                <a:pos x="611" y="0"/>
              </a:cxn>
              <a:cxn ang="0">
                <a:pos x="607" y="0"/>
              </a:cxn>
              <a:cxn ang="0">
                <a:pos x="606" y="0"/>
              </a:cxn>
              <a:cxn ang="0">
                <a:pos x="601" y="0"/>
              </a:cxn>
              <a:cxn ang="0">
                <a:pos x="603" y="5"/>
              </a:cxn>
              <a:cxn ang="0">
                <a:pos x="604" y="16"/>
              </a:cxn>
              <a:cxn ang="0">
                <a:pos x="606" y="31"/>
              </a:cxn>
              <a:cxn ang="0">
                <a:pos x="607" y="49"/>
              </a:cxn>
              <a:cxn ang="0">
                <a:pos x="604" y="64"/>
              </a:cxn>
              <a:cxn ang="0">
                <a:pos x="598" y="77"/>
              </a:cxn>
              <a:cxn ang="0">
                <a:pos x="589" y="84"/>
              </a:cxn>
              <a:cxn ang="0">
                <a:pos x="586" y="87"/>
              </a:cxn>
              <a:cxn ang="0">
                <a:pos x="581" y="87"/>
              </a:cxn>
              <a:cxn ang="0">
                <a:pos x="566" y="87"/>
              </a:cxn>
              <a:cxn ang="0">
                <a:pos x="545" y="87"/>
              </a:cxn>
              <a:cxn ang="0">
                <a:pos x="515" y="87"/>
              </a:cxn>
              <a:cxn ang="0">
                <a:pos x="480" y="86"/>
              </a:cxn>
              <a:cxn ang="0">
                <a:pos x="442" y="86"/>
              </a:cxn>
              <a:cxn ang="0">
                <a:pos x="399" y="86"/>
              </a:cxn>
              <a:cxn ang="0">
                <a:pos x="356" y="84"/>
              </a:cxn>
              <a:cxn ang="0">
                <a:pos x="311" y="84"/>
              </a:cxn>
              <a:cxn ang="0">
                <a:pos x="268" y="84"/>
              </a:cxn>
              <a:cxn ang="0">
                <a:pos x="227" y="84"/>
              </a:cxn>
              <a:cxn ang="0">
                <a:pos x="190" y="82"/>
              </a:cxn>
              <a:cxn ang="0">
                <a:pos x="157" y="82"/>
              </a:cxn>
              <a:cxn ang="0">
                <a:pos x="131" y="82"/>
              </a:cxn>
              <a:cxn ang="0">
                <a:pos x="111" y="82"/>
              </a:cxn>
              <a:cxn ang="0">
                <a:pos x="99" y="82"/>
              </a:cxn>
              <a:cxn ang="0">
                <a:pos x="86" y="82"/>
              </a:cxn>
              <a:cxn ang="0">
                <a:pos x="73" y="82"/>
              </a:cxn>
              <a:cxn ang="0">
                <a:pos x="61" y="84"/>
              </a:cxn>
              <a:cxn ang="0">
                <a:pos x="51" y="84"/>
              </a:cxn>
              <a:cxn ang="0">
                <a:pos x="42" y="86"/>
              </a:cxn>
              <a:cxn ang="0">
                <a:pos x="33" y="86"/>
              </a:cxn>
              <a:cxn ang="0">
                <a:pos x="27" y="87"/>
              </a:cxn>
              <a:cxn ang="0">
                <a:pos x="22" y="87"/>
              </a:cxn>
              <a:cxn ang="0">
                <a:pos x="13" y="94"/>
              </a:cxn>
              <a:cxn ang="0">
                <a:pos x="7" y="107"/>
              </a:cxn>
              <a:cxn ang="0">
                <a:pos x="2" y="120"/>
              </a:cxn>
              <a:cxn ang="0">
                <a:pos x="0" y="125"/>
              </a:cxn>
              <a:cxn ang="0">
                <a:pos x="596" y="125"/>
              </a:cxn>
              <a:cxn ang="0">
                <a:pos x="604" y="124"/>
              </a:cxn>
              <a:cxn ang="0">
                <a:pos x="611" y="119"/>
              </a:cxn>
              <a:cxn ang="0">
                <a:pos x="616" y="112"/>
              </a:cxn>
              <a:cxn ang="0">
                <a:pos x="617" y="104"/>
              </a:cxn>
            </a:cxnLst>
            <a:rect l="0" t="0" r="r" b="b"/>
            <a:pathLst>
              <a:path w="617" h="125">
                <a:moveTo>
                  <a:pt x="617" y="104"/>
                </a:moveTo>
                <a:lnTo>
                  <a:pt x="617" y="6"/>
                </a:lnTo>
                <a:lnTo>
                  <a:pt x="617" y="6"/>
                </a:lnTo>
                <a:lnTo>
                  <a:pt x="617" y="5"/>
                </a:lnTo>
                <a:lnTo>
                  <a:pt x="617" y="3"/>
                </a:lnTo>
                <a:lnTo>
                  <a:pt x="617" y="1"/>
                </a:lnTo>
                <a:lnTo>
                  <a:pt x="614" y="0"/>
                </a:lnTo>
                <a:lnTo>
                  <a:pt x="611" y="0"/>
                </a:lnTo>
                <a:lnTo>
                  <a:pt x="607" y="0"/>
                </a:lnTo>
                <a:lnTo>
                  <a:pt x="606" y="0"/>
                </a:lnTo>
                <a:lnTo>
                  <a:pt x="601" y="0"/>
                </a:lnTo>
                <a:lnTo>
                  <a:pt x="603" y="5"/>
                </a:lnTo>
                <a:lnTo>
                  <a:pt x="604" y="16"/>
                </a:lnTo>
                <a:lnTo>
                  <a:pt x="606" y="31"/>
                </a:lnTo>
                <a:lnTo>
                  <a:pt x="607" y="49"/>
                </a:lnTo>
                <a:lnTo>
                  <a:pt x="604" y="64"/>
                </a:lnTo>
                <a:lnTo>
                  <a:pt x="598" y="77"/>
                </a:lnTo>
                <a:lnTo>
                  <a:pt x="589" y="84"/>
                </a:lnTo>
                <a:lnTo>
                  <a:pt x="586" y="87"/>
                </a:lnTo>
                <a:lnTo>
                  <a:pt x="581" y="87"/>
                </a:lnTo>
                <a:lnTo>
                  <a:pt x="566" y="87"/>
                </a:lnTo>
                <a:lnTo>
                  <a:pt x="545" y="87"/>
                </a:lnTo>
                <a:lnTo>
                  <a:pt x="515" y="87"/>
                </a:lnTo>
                <a:lnTo>
                  <a:pt x="480" y="86"/>
                </a:lnTo>
                <a:lnTo>
                  <a:pt x="442" y="86"/>
                </a:lnTo>
                <a:lnTo>
                  <a:pt x="399" y="86"/>
                </a:lnTo>
                <a:lnTo>
                  <a:pt x="356" y="84"/>
                </a:lnTo>
                <a:lnTo>
                  <a:pt x="311" y="84"/>
                </a:lnTo>
                <a:lnTo>
                  <a:pt x="268" y="84"/>
                </a:lnTo>
                <a:lnTo>
                  <a:pt x="227" y="84"/>
                </a:lnTo>
                <a:lnTo>
                  <a:pt x="190" y="82"/>
                </a:lnTo>
                <a:lnTo>
                  <a:pt x="157" y="82"/>
                </a:lnTo>
                <a:lnTo>
                  <a:pt x="131" y="82"/>
                </a:lnTo>
                <a:lnTo>
                  <a:pt x="111" y="82"/>
                </a:lnTo>
                <a:lnTo>
                  <a:pt x="99" y="82"/>
                </a:lnTo>
                <a:lnTo>
                  <a:pt x="86" y="82"/>
                </a:lnTo>
                <a:lnTo>
                  <a:pt x="73" y="82"/>
                </a:lnTo>
                <a:lnTo>
                  <a:pt x="61" y="84"/>
                </a:lnTo>
                <a:lnTo>
                  <a:pt x="51" y="84"/>
                </a:lnTo>
                <a:lnTo>
                  <a:pt x="42" y="86"/>
                </a:lnTo>
                <a:lnTo>
                  <a:pt x="33" y="86"/>
                </a:lnTo>
                <a:lnTo>
                  <a:pt x="27" y="87"/>
                </a:lnTo>
                <a:lnTo>
                  <a:pt x="22" y="87"/>
                </a:lnTo>
                <a:lnTo>
                  <a:pt x="13" y="94"/>
                </a:lnTo>
                <a:lnTo>
                  <a:pt x="7" y="107"/>
                </a:lnTo>
                <a:lnTo>
                  <a:pt x="2" y="120"/>
                </a:lnTo>
                <a:lnTo>
                  <a:pt x="0" y="125"/>
                </a:lnTo>
                <a:lnTo>
                  <a:pt x="596" y="125"/>
                </a:lnTo>
                <a:lnTo>
                  <a:pt x="604" y="124"/>
                </a:lnTo>
                <a:lnTo>
                  <a:pt x="611" y="119"/>
                </a:lnTo>
                <a:lnTo>
                  <a:pt x="616" y="112"/>
                </a:lnTo>
                <a:lnTo>
                  <a:pt x="617" y="104"/>
                </a:lnTo>
                <a:close/>
              </a:path>
            </a:pathLst>
          </a:custGeom>
          <a:solidFill>
            <a:srgbClr val="669999"/>
          </a:solidFill>
          <a:ln w="9525">
            <a:noFill/>
            <a:round/>
          </a:ln>
        </p:spPr>
        <p:txBody>
          <a:bodyPr/>
          <a:lstStyle/>
          <a:p>
            <a:endParaRPr lang="en-US"/>
          </a:p>
        </p:txBody>
      </p:sp>
      <p:sp>
        <p:nvSpPr>
          <p:cNvPr id="350423" name="Freeform 215"/>
          <p:cNvSpPr/>
          <p:nvPr/>
        </p:nvSpPr>
        <p:spPr bwMode="auto">
          <a:xfrm>
            <a:off x="4046538" y="5349800"/>
            <a:ext cx="68262" cy="31750"/>
          </a:xfrm>
          <a:custGeom>
            <a:avLst/>
            <a:gdLst/>
            <a:ahLst/>
            <a:cxnLst>
              <a:cxn ang="0">
                <a:pos x="43" y="40"/>
              </a:cxn>
              <a:cxn ang="0">
                <a:pos x="59" y="38"/>
              </a:cxn>
              <a:cxn ang="0">
                <a:pos x="72" y="33"/>
              </a:cxn>
              <a:cxn ang="0">
                <a:pos x="82" y="27"/>
              </a:cxn>
              <a:cxn ang="0">
                <a:pos x="86" y="18"/>
              </a:cxn>
              <a:cxn ang="0">
                <a:pos x="82" y="12"/>
              </a:cxn>
              <a:cxn ang="0">
                <a:pos x="72" y="5"/>
              </a:cxn>
              <a:cxn ang="0">
                <a:pos x="59" y="2"/>
              </a:cxn>
              <a:cxn ang="0">
                <a:pos x="43" y="0"/>
              </a:cxn>
              <a:cxn ang="0">
                <a:pos x="26" y="2"/>
              </a:cxn>
              <a:cxn ang="0">
                <a:pos x="11" y="5"/>
              </a:cxn>
              <a:cxn ang="0">
                <a:pos x="3" y="12"/>
              </a:cxn>
              <a:cxn ang="0">
                <a:pos x="0" y="18"/>
              </a:cxn>
              <a:cxn ang="0">
                <a:pos x="3" y="27"/>
              </a:cxn>
              <a:cxn ang="0">
                <a:pos x="11" y="33"/>
              </a:cxn>
              <a:cxn ang="0">
                <a:pos x="26" y="38"/>
              </a:cxn>
              <a:cxn ang="0">
                <a:pos x="43" y="40"/>
              </a:cxn>
            </a:cxnLst>
            <a:rect l="0" t="0" r="r" b="b"/>
            <a:pathLst>
              <a:path w="86" h="40">
                <a:moveTo>
                  <a:pt x="43" y="40"/>
                </a:moveTo>
                <a:lnTo>
                  <a:pt x="59" y="38"/>
                </a:lnTo>
                <a:lnTo>
                  <a:pt x="72" y="33"/>
                </a:lnTo>
                <a:lnTo>
                  <a:pt x="82" y="27"/>
                </a:lnTo>
                <a:lnTo>
                  <a:pt x="86" y="18"/>
                </a:lnTo>
                <a:lnTo>
                  <a:pt x="82" y="12"/>
                </a:lnTo>
                <a:lnTo>
                  <a:pt x="72" y="5"/>
                </a:lnTo>
                <a:lnTo>
                  <a:pt x="59" y="2"/>
                </a:lnTo>
                <a:lnTo>
                  <a:pt x="43" y="0"/>
                </a:lnTo>
                <a:lnTo>
                  <a:pt x="26" y="2"/>
                </a:lnTo>
                <a:lnTo>
                  <a:pt x="11" y="5"/>
                </a:lnTo>
                <a:lnTo>
                  <a:pt x="3" y="12"/>
                </a:lnTo>
                <a:lnTo>
                  <a:pt x="0" y="18"/>
                </a:lnTo>
                <a:lnTo>
                  <a:pt x="3" y="27"/>
                </a:lnTo>
                <a:lnTo>
                  <a:pt x="11" y="33"/>
                </a:lnTo>
                <a:lnTo>
                  <a:pt x="26" y="38"/>
                </a:lnTo>
                <a:lnTo>
                  <a:pt x="43" y="40"/>
                </a:lnTo>
                <a:close/>
              </a:path>
            </a:pathLst>
          </a:custGeom>
          <a:solidFill>
            <a:srgbClr val="996633"/>
          </a:solidFill>
          <a:ln w="9525">
            <a:noFill/>
            <a:round/>
          </a:ln>
        </p:spPr>
        <p:txBody>
          <a:bodyPr/>
          <a:lstStyle/>
          <a:p>
            <a:endParaRPr lang="en-US"/>
          </a:p>
        </p:txBody>
      </p:sp>
      <p:sp>
        <p:nvSpPr>
          <p:cNvPr id="350424" name="Freeform 216"/>
          <p:cNvSpPr/>
          <p:nvPr/>
        </p:nvSpPr>
        <p:spPr bwMode="auto">
          <a:xfrm>
            <a:off x="3665538" y="5330750"/>
            <a:ext cx="506412" cy="109538"/>
          </a:xfrm>
          <a:custGeom>
            <a:avLst/>
            <a:gdLst/>
            <a:ahLst/>
            <a:cxnLst>
              <a:cxn ang="0">
                <a:pos x="13" y="20"/>
              </a:cxn>
              <a:cxn ang="0">
                <a:pos x="15" y="19"/>
              </a:cxn>
              <a:cxn ang="0">
                <a:pos x="18" y="17"/>
              </a:cxn>
              <a:cxn ang="0">
                <a:pos x="29" y="15"/>
              </a:cxn>
              <a:cxn ang="0">
                <a:pos x="48" y="14"/>
              </a:cxn>
              <a:cxn ang="0">
                <a:pos x="59" y="14"/>
              </a:cxn>
              <a:cxn ang="0">
                <a:pos x="81" y="14"/>
              </a:cxn>
              <a:cxn ang="0">
                <a:pos x="112" y="14"/>
              </a:cxn>
              <a:cxn ang="0">
                <a:pos x="150" y="14"/>
              </a:cxn>
              <a:cxn ang="0">
                <a:pos x="195" y="14"/>
              </a:cxn>
              <a:cxn ang="0">
                <a:pos x="243" y="14"/>
              </a:cxn>
              <a:cxn ang="0">
                <a:pos x="294" y="14"/>
              </a:cxn>
              <a:cxn ang="0">
                <a:pos x="347" y="14"/>
              </a:cxn>
              <a:cxn ang="0">
                <a:pos x="398" y="14"/>
              </a:cxn>
              <a:cxn ang="0">
                <a:pos x="448" y="14"/>
              </a:cxn>
              <a:cxn ang="0">
                <a:pos x="494" y="14"/>
              </a:cxn>
              <a:cxn ang="0">
                <a:pos x="536" y="14"/>
              </a:cxn>
              <a:cxn ang="0">
                <a:pos x="572" y="14"/>
              </a:cxn>
              <a:cxn ang="0">
                <a:pos x="599" y="14"/>
              </a:cxn>
              <a:cxn ang="0">
                <a:pos x="615" y="14"/>
              </a:cxn>
              <a:cxn ang="0">
                <a:pos x="622" y="14"/>
              </a:cxn>
              <a:cxn ang="0">
                <a:pos x="622" y="14"/>
              </a:cxn>
              <a:cxn ang="0">
                <a:pos x="624" y="14"/>
              </a:cxn>
              <a:cxn ang="0">
                <a:pos x="625" y="14"/>
              </a:cxn>
              <a:cxn ang="0">
                <a:pos x="627" y="14"/>
              </a:cxn>
              <a:cxn ang="0">
                <a:pos x="628" y="14"/>
              </a:cxn>
              <a:cxn ang="0">
                <a:pos x="632" y="14"/>
              </a:cxn>
              <a:cxn ang="0">
                <a:pos x="635" y="14"/>
              </a:cxn>
              <a:cxn ang="0">
                <a:pos x="638" y="15"/>
              </a:cxn>
              <a:cxn ang="0">
                <a:pos x="635" y="9"/>
              </a:cxn>
              <a:cxn ang="0">
                <a:pos x="630" y="5"/>
              </a:cxn>
              <a:cxn ang="0">
                <a:pos x="625" y="2"/>
              </a:cxn>
              <a:cxn ang="0">
                <a:pos x="617" y="0"/>
              </a:cxn>
              <a:cxn ang="0">
                <a:pos x="21" y="0"/>
              </a:cxn>
              <a:cxn ang="0">
                <a:pos x="13" y="2"/>
              </a:cxn>
              <a:cxn ang="0">
                <a:pos x="6" y="7"/>
              </a:cxn>
              <a:cxn ang="0">
                <a:pos x="1" y="14"/>
              </a:cxn>
              <a:cxn ang="0">
                <a:pos x="0" y="20"/>
              </a:cxn>
              <a:cxn ang="0">
                <a:pos x="0" y="118"/>
              </a:cxn>
              <a:cxn ang="0">
                <a:pos x="1" y="126"/>
              </a:cxn>
              <a:cxn ang="0">
                <a:pos x="6" y="133"/>
              </a:cxn>
              <a:cxn ang="0">
                <a:pos x="13" y="138"/>
              </a:cxn>
              <a:cxn ang="0">
                <a:pos x="21" y="139"/>
              </a:cxn>
              <a:cxn ang="0">
                <a:pos x="19" y="136"/>
              </a:cxn>
              <a:cxn ang="0">
                <a:pos x="18" y="126"/>
              </a:cxn>
              <a:cxn ang="0">
                <a:pos x="15" y="108"/>
              </a:cxn>
              <a:cxn ang="0">
                <a:pos x="13" y="78"/>
              </a:cxn>
              <a:cxn ang="0">
                <a:pos x="13" y="50"/>
              </a:cxn>
              <a:cxn ang="0">
                <a:pos x="13" y="32"/>
              </a:cxn>
              <a:cxn ang="0">
                <a:pos x="13" y="24"/>
              </a:cxn>
              <a:cxn ang="0">
                <a:pos x="13" y="20"/>
              </a:cxn>
            </a:cxnLst>
            <a:rect l="0" t="0" r="r" b="b"/>
            <a:pathLst>
              <a:path w="638" h="139">
                <a:moveTo>
                  <a:pt x="13" y="20"/>
                </a:moveTo>
                <a:lnTo>
                  <a:pt x="15" y="19"/>
                </a:lnTo>
                <a:lnTo>
                  <a:pt x="18" y="17"/>
                </a:lnTo>
                <a:lnTo>
                  <a:pt x="29" y="15"/>
                </a:lnTo>
                <a:lnTo>
                  <a:pt x="48" y="14"/>
                </a:lnTo>
                <a:lnTo>
                  <a:pt x="59" y="14"/>
                </a:lnTo>
                <a:lnTo>
                  <a:pt x="81" y="14"/>
                </a:lnTo>
                <a:lnTo>
                  <a:pt x="112" y="14"/>
                </a:lnTo>
                <a:lnTo>
                  <a:pt x="150" y="14"/>
                </a:lnTo>
                <a:lnTo>
                  <a:pt x="195" y="14"/>
                </a:lnTo>
                <a:lnTo>
                  <a:pt x="243" y="14"/>
                </a:lnTo>
                <a:lnTo>
                  <a:pt x="294" y="14"/>
                </a:lnTo>
                <a:lnTo>
                  <a:pt x="347" y="14"/>
                </a:lnTo>
                <a:lnTo>
                  <a:pt x="398" y="14"/>
                </a:lnTo>
                <a:lnTo>
                  <a:pt x="448" y="14"/>
                </a:lnTo>
                <a:lnTo>
                  <a:pt x="494" y="14"/>
                </a:lnTo>
                <a:lnTo>
                  <a:pt x="536" y="14"/>
                </a:lnTo>
                <a:lnTo>
                  <a:pt x="572" y="14"/>
                </a:lnTo>
                <a:lnTo>
                  <a:pt x="599" y="14"/>
                </a:lnTo>
                <a:lnTo>
                  <a:pt x="615" y="14"/>
                </a:lnTo>
                <a:lnTo>
                  <a:pt x="622" y="14"/>
                </a:lnTo>
                <a:lnTo>
                  <a:pt x="622" y="14"/>
                </a:lnTo>
                <a:lnTo>
                  <a:pt x="624" y="14"/>
                </a:lnTo>
                <a:lnTo>
                  <a:pt x="625" y="14"/>
                </a:lnTo>
                <a:lnTo>
                  <a:pt x="627" y="14"/>
                </a:lnTo>
                <a:lnTo>
                  <a:pt x="628" y="14"/>
                </a:lnTo>
                <a:lnTo>
                  <a:pt x="632" y="14"/>
                </a:lnTo>
                <a:lnTo>
                  <a:pt x="635" y="14"/>
                </a:lnTo>
                <a:lnTo>
                  <a:pt x="638" y="15"/>
                </a:lnTo>
                <a:lnTo>
                  <a:pt x="635" y="9"/>
                </a:lnTo>
                <a:lnTo>
                  <a:pt x="630" y="5"/>
                </a:lnTo>
                <a:lnTo>
                  <a:pt x="625" y="2"/>
                </a:lnTo>
                <a:lnTo>
                  <a:pt x="617" y="0"/>
                </a:lnTo>
                <a:lnTo>
                  <a:pt x="21" y="0"/>
                </a:lnTo>
                <a:lnTo>
                  <a:pt x="13" y="2"/>
                </a:lnTo>
                <a:lnTo>
                  <a:pt x="6" y="7"/>
                </a:lnTo>
                <a:lnTo>
                  <a:pt x="1" y="14"/>
                </a:lnTo>
                <a:lnTo>
                  <a:pt x="0" y="20"/>
                </a:lnTo>
                <a:lnTo>
                  <a:pt x="0" y="118"/>
                </a:lnTo>
                <a:lnTo>
                  <a:pt x="1" y="126"/>
                </a:lnTo>
                <a:lnTo>
                  <a:pt x="6" y="133"/>
                </a:lnTo>
                <a:lnTo>
                  <a:pt x="13" y="138"/>
                </a:lnTo>
                <a:lnTo>
                  <a:pt x="21" y="139"/>
                </a:lnTo>
                <a:lnTo>
                  <a:pt x="19" y="136"/>
                </a:lnTo>
                <a:lnTo>
                  <a:pt x="18" y="126"/>
                </a:lnTo>
                <a:lnTo>
                  <a:pt x="15" y="108"/>
                </a:lnTo>
                <a:lnTo>
                  <a:pt x="13" y="78"/>
                </a:lnTo>
                <a:lnTo>
                  <a:pt x="13" y="50"/>
                </a:lnTo>
                <a:lnTo>
                  <a:pt x="13" y="32"/>
                </a:lnTo>
                <a:lnTo>
                  <a:pt x="13" y="24"/>
                </a:lnTo>
                <a:lnTo>
                  <a:pt x="13" y="20"/>
                </a:lnTo>
                <a:close/>
              </a:path>
            </a:pathLst>
          </a:custGeom>
          <a:solidFill>
            <a:srgbClr val="99CCCC"/>
          </a:solidFill>
          <a:ln w="9525">
            <a:noFill/>
            <a:round/>
          </a:ln>
        </p:spPr>
        <p:txBody>
          <a:bodyPr/>
          <a:lstStyle/>
          <a:p>
            <a:endParaRPr lang="en-US"/>
          </a:p>
        </p:txBody>
      </p:sp>
      <p:sp>
        <p:nvSpPr>
          <p:cNvPr id="350425" name="Freeform 217"/>
          <p:cNvSpPr/>
          <p:nvPr/>
        </p:nvSpPr>
        <p:spPr bwMode="auto">
          <a:xfrm>
            <a:off x="3592513" y="5416475"/>
            <a:ext cx="649287" cy="127000"/>
          </a:xfrm>
          <a:custGeom>
            <a:avLst/>
            <a:gdLst/>
            <a:ahLst/>
            <a:cxnLst>
              <a:cxn ang="0">
                <a:pos x="41" y="158"/>
              </a:cxn>
              <a:cxn ang="0">
                <a:pos x="24" y="155"/>
              </a:cxn>
              <a:cxn ang="0">
                <a:pos x="11" y="145"/>
              </a:cxn>
              <a:cxn ang="0">
                <a:pos x="3" y="130"/>
              </a:cxn>
              <a:cxn ang="0">
                <a:pos x="0" y="112"/>
              </a:cxn>
              <a:cxn ang="0">
                <a:pos x="0" y="104"/>
              </a:cxn>
              <a:cxn ang="0">
                <a:pos x="8" y="99"/>
              </a:cxn>
              <a:cxn ang="0">
                <a:pos x="134" y="21"/>
              </a:cxn>
              <a:cxn ang="0">
                <a:pos x="127" y="34"/>
              </a:cxn>
              <a:cxn ang="0">
                <a:pos x="130" y="21"/>
              </a:cxn>
              <a:cxn ang="0">
                <a:pos x="137" y="9"/>
              </a:cxn>
              <a:cxn ang="0">
                <a:pos x="147" y="3"/>
              </a:cxn>
              <a:cxn ang="0">
                <a:pos x="158" y="0"/>
              </a:cxn>
              <a:cxn ang="0">
                <a:pos x="657" y="0"/>
              </a:cxn>
              <a:cxn ang="0">
                <a:pos x="670" y="3"/>
              </a:cxn>
              <a:cxn ang="0">
                <a:pos x="681" y="9"/>
              </a:cxn>
              <a:cxn ang="0">
                <a:pos x="688" y="21"/>
              </a:cxn>
              <a:cxn ang="0">
                <a:pos x="691" y="34"/>
              </a:cxn>
              <a:cxn ang="0">
                <a:pos x="681" y="21"/>
              </a:cxn>
              <a:cxn ang="0">
                <a:pos x="811" y="99"/>
              </a:cxn>
              <a:cxn ang="0">
                <a:pos x="817" y="104"/>
              </a:cxn>
              <a:cxn ang="0">
                <a:pos x="817" y="112"/>
              </a:cxn>
              <a:cxn ang="0">
                <a:pos x="814" y="130"/>
              </a:cxn>
              <a:cxn ang="0">
                <a:pos x="806" y="145"/>
              </a:cxn>
              <a:cxn ang="0">
                <a:pos x="792" y="155"/>
              </a:cxn>
              <a:cxn ang="0">
                <a:pos x="776" y="158"/>
              </a:cxn>
              <a:cxn ang="0">
                <a:pos x="41" y="158"/>
              </a:cxn>
            </a:cxnLst>
            <a:rect l="0" t="0" r="r" b="b"/>
            <a:pathLst>
              <a:path w="817" h="158">
                <a:moveTo>
                  <a:pt x="41" y="158"/>
                </a:moveTo>
                <a:lnTo>
                  <a:pt x="24" y="155"/>
                </a:lnTo>
                <a:lnTo>
                  <a:pt x="11" y="145"/>
                </a:lnTo>
                <a:lnTo>
                  <a:pt x="3" y="130"/>
                </a:lnTo>
                <a:lnTo>
                  <a:pt x="0" y="112"/>
                </a:lnTo>
                <a:lnTo>
                  <a:pt x="0" y="104"/>
                </a:lnTo>
                <a:lnTo>
                  <a:pt x="8" y="99"/>
                </a:lnTo>
                <a:lnTo>
                  <a:pt x="134" y="21"/>
                </a:lnTo>
                <a:lnTo>
                  <a:pt x="127" y="34"/>
                </a:lnTo>
                <a:lnTo>
                  <a:pt x="130" y="21"/>
                </a:lnTo>
                <a:lnTo>
                  <a:pt x="137" y="9"/>
                </a:lnTo>
                <a:lnTo>
                  <a:pt x="147" y="3"/>
                </a:lnTo>
                <a:lnTo>
                  <a:pt x="158" y="0"/>
                </a:lnTo>
                <a:lnTo>
                  <a:pt x="657" y="0"/>
                </a:lnTo>
                <a:lnTo>
                  <a:pt x="670" y="3"/>
                </a:lnTo>
                <a:lnTo>
                  <a:pt x="681" y="9"/>
                </a:lnTo>
                <a:lnTo>
                  <a:pt x="688" y="21"/>
                </a:lnTo>
                <a:lnTo>
                  <a:pt x="691" y="34"/>
                </a:lnTo>
                <a:lnTo>
                  <a:pt x="681" y="21"/>
                </a:lnTo>
                <a:lnTo>
                  <a:pt x="811" y="99"/>
                </a:lnTo>
                <a:lnTo>
                  <a:pt x="817" y="104"/>
                </a:lnTo>
                <a:lnTo>
                  <a:pt x="817" y="112"/>
                </a:lnTo>
                <a:lnTo>
                  <a:pt x="814" y="130"/>
                </a:lnTo>
                <a:lnTo>
                  <a:pt x="806" y="145"/>
                </a:lnTo>
                <a:lnTo>
                  <a:pt x="792" y="155"/>
                </a:lnTo>
                <a:lnTo>
                  <a:pt x="776" y="158"/>
                </a:lnTo>
                <a:lnTo>
                  <a:pt x="41" y="158"/>
                </a:lnTo>
                <a:close/>
              </a:path>
            </a:pathLst>
          </a:custGeom>
          <a:solidFill>
            <a:srgbClr val="000000"/>
          </a:solidFill>
          <a:ln w="9525">
            <a:noFill/>
            <a:round/>
          </a:ln>
        </p:spPr>
        <p:txBody>
          <a:bodyPr/>
          <a:lstStyle/>
          <a:p>
            <a:endParaRPr lang="en-US"/>
          </a:p>
        </p:txBody>
      </p:sp>
      <p:sp>
        <p:nvSpPr>
          <p:cNvPr id="350426" name="Freeform 218"/>
          <p:cNvSpPr/>
          <p:nvPr/>
        </p:nvSpPr>
        <p:spPr bwMode="auto">
          <a:xfrm>
            <a:off x="3616325" y="5445050"/>
            <a:ext cx="612775" cy="66675"/>
          </a:xfrm>
          <a:custGeom>
            <a:avLst/>
            <a:gdLst/>
            <a:ahLst/>
            <a:cxnLst>
              <a:cxn ang="0">
                <a:pos x="120" y="7"/>
              </a:cxn>
              <a:cxn ang="0">
                <a:pos x="115" y="10"/>
              </a:cxn>
              <a:cxn ang="0">
                <a:pos x="103" y="18"/>
              </a:cxn>
              <a:cxn ang="0">
                <a:pos x="85" y="28"/>
              </a:cxn>
              <a:cxn ang="0">
                <a:pos x="65" y="41"/>
              </a:cxn>
              <a:cxn ang="0">
                <a:pos x="43" y="55"/>
              </a:cxn>
              <a:cxn ang="0">
                <a:pos x="25" y="66"/>
              </a:cxn>
              <a:cxn ang="0">
                <a:pos x="10" y="76"/>
              </a:cxn>
              <a:cxn ang="0">
                <a:pos x="4" y="79"/>
              </a:cxn>
              <a:cxn ang="0">
                <a:pos x="2" y="79"/>
              </a:cxn>
              <a:cxn ang="0">
                <a:pos x="2" y="81"/>
              </a:cxn>
              <a:cxn ang="0">
                <a:pos x="0" y="81"/>
              </a:cxn>
              <a:cxn ang="0">
                <a:pos x="0" y="83"/>
              </a:cxn>
              <a:cxn ang="0">
                <a:pos x="770" y="83"/>
              </a:cxn>
              <a:cxn ang="0">
                <a:pos x="772" y="81"/>
              </a:cxn>
              <a:cxn ang="0">
                <a:pos x="772" y="79"/>
              </a:cxn>
              <a:cxn ang="0">
                <a:pos x="772" y="78"/>
              </a:cxn>
              <a:cxn ang="0">
                <a:pos x="772" y="78"/>
              </a:cxn>
              <a:cxn ang="0">
                <a:pos x="772" y="76"/>
              </a:cxn>
              <a:cxn ang="0">
                <a:pos x="646" y="0"/>
              </a:cxn>
              <a:cxn ang="0">
                <a:pos x="633" y="2"/>
              </a:cxn>
              <a:cxn ang="0">
                <a:pos x="120" y="7"/>
              </a:cxn>
            </a:cxnLst>
            <a:rect l="0" t="0" r="r" b="b"/>
            <a:pathLst>
              <a:path w="772" h="83">
                <a:moveTo>
                  <a:pt x="120" y="7"/>
                </a:moveTo>
                <a:lnTo>
                  <a:pt x="115" y="10"/>
                </a:lnTo>
                <a:lnTo>
                  <a:pt x="103" y="18"/>
                </a:lnTo>
                <a:lnTo>
                  <a:pt x="85" y="28"/>
                </a:lnTo>
                <a:lnTo>
                  <a:pt x="65" y="41"/>
                </a:lnTo>
                <a:lnTo>
                  <a:pt x="43" y="55"/>
                </a:lnTo>
                <a:lnTo>
                  <a:pt x="25" y="66"/>
                </a:lnTo>
                <a:lnTo>
                  <a:pt x="10" y="76"/>
                </a:lnTo>
                <a:lnTo>
                  <a:pt x="4" y="79"/>
                </a:lnTo>
                <a:lnTo>
                  <a:pt x="2" y="79"/>
                </a:lnTo>
                <a:lnTo>
                  <a:pt x="2" y="81"/>
                </a:lnTo>
                <a:lnTo>
                  <a:pt x="0" y="81"/>
                </a:lnTo>
                <a:lnTo>
                  <a:pt x="0" y="83"/>
                </a:lnTo>
                <a:lnTo>
                  <a:pt x="770" y="83"/>
                </a:lnTo>
                <a:lnTo>
                  <a:pt x="772" y="81"/>
                </a:lnTo>
                <a:lnTo>
                  <a:pt x="772" y="79"/>
                </a:lnTo>
                <a:lnTo>
                  <a:pt x="772" y="78"/>
                </a:lnTo>
                <a:lnTo>
                  <a:pt x="772" y="78"/>
                </a:lnTo>
                <a:lnTo>
                  <a:pt x="772" y="76"/>
                </a:lnTo>
                <a:lnTo>
                  <a:pt x="646" y="0"/>
                </a:lnTo>
                <a:lnTo>
                  <a:pt x="633" y="2"/>
                </a:lnTo>
                <a:lnTo>
                  <a:pt x="120" y="7"/>
                </a:lnTo>
                <a:close/>
              </a:path>
            </a:pathLst>
          </a:custGeom>
          <a:solidFill>
            <a:srgbClr val="99CCCC"/>
          </a:solidFill>
          <a:ln w="9525">
            <a:noFill/>
            <a:round/>
          </a:ln>
        </p:spPr>
        <p:txBody>
          <a:bodyPr/>
          <a:lstStyle/>
          <a:p>
            <a:endParaRPr lang="en-US"/>
          </a:p>
        </p:txBody>
      </p:sp>
      <p:sp>
        <p:nvSpPr>
          <p:cNvPr id="350427" name="Freeform 219"/>
          <p:cNvSpPr/>
          <p:nvPr/>
        </p:nvSpPr>
        <p:spPr bwMode="auto">
          <a:xfrm>
            <a:off x="3616325" y="5510138"/>
            <a:ext cx="612775" cy="19050"/>
          </a:xfrm>
          <a:custGeom>
            <a:avLst/>
            <a:gdLst/>
            <a:ahLst/>
            <a:cxnLst>
              <a:cxn ang="0">
                <a:pos x="0" y="2"/>
              </a:cxn>
              <a:cxn ang="0">
                <a:pos x="0" y="7"/>
              </a:cxn>
              <a:cxn ang="0">
                <a:pos x="2" y="12"/>
              </a:cxn>
              <a:cxn ang="0">
                <a:pos x="5" y="18"/>
              </a:cxn>
              <a:cxn ang="0">
                <a:pos x="9" y="23"/>
              </a:cxn>
              <a:cxn ang="0">
                <a:pos x="10" y="25"/>
              </a:cxn>
              <a:cxn ang="0">
                <a:pos x="10" y="25"/>
              </a:cxn>
              <a:cxn ang="0">
                <a:pos x="10" y="25"/>
              </a:cxn>
              <a:cxn ang="0">
                <a:pos x="12" y="25"/>
              </a:cxn>
              <a:cxn ang="0">
                <a:pos x="747" y="25"/>
              </a:cxn>
              <a:cxn ang="0">
                <a:pos x="757" y="23"/>
              </a:cxn>
              <a:cxn ang="0">
                <a:pos x="763" y="17"/>
              </a:cxn>
              <a:cxn ang="0">
                <a:pos x="768" y="10"/>
              </a:cxn>
              <a:cxn ang="0">
                <a:pos x="772" y="0"/>
              </a:cxn>
              <a:cxn ang="0">
                <a:pos x="770" y="2"/>
              </a:cxn>
              <a:cxn ang="0">
                <a:pos x="0" y="2"/>
              </a:cxn>
            </a:cxnLst>
            <a:rect l="0" t="0" r="r" b="b"/>
            <a:pathLst>
              <a:path w="772" h="25">
                <a:moveTo>
                  <a:pt x="0" y="2"/>
                </a:moveTo>
                <a:lnTo>
                  <a:pt x="0" y="7"/>
                </a:lnTo>
                <a:lnTo>
                  <a:pt x="2" y="12"/>
                </a:lnTo>
                <a:lnTo>
                  <a:pt x="5" y="18"/>
                </a:lnTo>
                <a:lnTo>
                  <a:pt x="9" y="23"/>
                </a:lnTo>
                <a:lnTo>
                  <a:pt x="10" y="25"/>
                </a:lnTo>
                <a:lnTo>
                  <a:pt x="10" y="25"/>
                </a:lnTo>
                <a:lnTo>
                  <a:pt x="10" y="25"/>
                </a:lnTo>
                <a:lnTo>
                  <a:pt x="12" y="25"/>
                </a:lnTo>
                <a:lnTo>
                  <a:pt x="747" y="25"/>
                </a:lnTo>
                <a:lnTo>
                  <a:pt x="757" y="23"/>
                </a:lnTo>
                <a:lnTo>
                  <a:pt x="763" y="17"/>
                </a:lnTo>
                <a:lnTo>
                  <a:pt x="768" y="10"/>
                </a:lnTo>
                <a:lnTo>
                  <a:pt x="772" y="0"/>
                </a:lnTo>
                <a:lnTo>
                  <a:pt x="770" y="2"/>
                </a:lnTo>
                <a:lnTo>
                  <a:pt x="0" y="2"/>
                </a:lnTo>
                <a:close/>
              </a:path>
            </a:pathLst>
          </a:custGeom>
          <a:solidFill>
            <a:srgbClr val="669999"/>
          </a:solidFill>
          <a:ln w="9525">
            <a:noFill/>
            <a:round/>
          </a:ln>
        </p:spPr>
        <p:txBody>
          <a:bodyPr/>
          <a:lstStyle/>
          <a:p>
            <a:endParaRPr lang="en-US"/>
          </a:p>
        </p:txBody>
      </p:sp>
      <p:sp>
        <p:nvSpPr>
          <p:cNvPr id="350428" name="Freeform 220"/>
          <p:cNvSpPr/>
          <p:nvPr/>
        </p:nvSpPr>
        <p:spPr bwMode="auto">
          <a:xfrm>
            <a:off x="3606800" y="5430763"/>
            <a:ext cx="522288" cy="98425"/>
          </a:xfrm>
          <a:custGeom>
            <a:avLst/>
            <a:gdLst/>
            <a:ahLst/>
            <a:cxnLst>
              <a:cxn ang="0">
                <a:pos x="128" y="18"/>
              </a:cxn>
              <a:cxn ang="0">
                <a:pos x="0" y="96"/>
              </a:cxn>
              <a:cxn ang="0">
                <a:pos x="2" y="106"/>
              </a:cxn>
              <a:cxn ang="0">
                <a:pos x="7" y="116"/>
              </a:cxn>
              <a:cxn ang="0">
                <a:pos x="13" y="123"/>
              </a:cxn>
              <a:cxn ang="0">
                <a:pos x="22" y="124"/>
              </a:cxn>
              <a:cxn ang="0">
                <a:pos x="18" y="119"/>
              </a:cxn>
              <a:cxn ang="0">
                <a:pos x="15" y="113"/>
              </a:cxn>
              <a:cxn ang="0">
                <a:pos x="13" y="108"/>
              </a:cxn>
              <a:cxn ang="0">
                <a:pos x="13" y="103"/>
              </a:cxn>
              <a:cxn ang="0">
                <a:pos x="13" y="101"/>
              </a:cxn>
              <a:cxn ang="0">
                <a:pos x="15" y="101"/>
              </a:cxn>
              <a:cxn ang="0">
                <a:pos x="15" y="99"/>
              </a:cxn>
              <a:cxn ang="0">
                <a:pos x="17" y="99"/>
              </a:cxn>
              <a:cxn ang="0">
                <a:pos x="23" y="96"/>
              </a:cxn>
              <a:cxn ang="0">
                <a:pos x="38" y="86"/>
              </a:cxn>
              <a:cxn ang="0">
                <a:pos x="56" y="75"/>
              </a:cxn>
              <a:cxn ang="0">
                <a:pos x="78" y="61"/>
              </a:cxn>
              <a:cxn ang="0">
                <a:pos x="98" y="48"/>
              </a:cxn>
              <a:cxn ang="0">
                <a:pos x="116" y="38"/>
              </a:cxn>
              <a:cxn ang="0">
                <a:pos x="128" y="30"/>
              </a:cxn>
              <a:cxn ang="0">
                <a:pos x="133" y="27"/>
              </a:cxn>
              <a:cxn ang="0">
                <a:pos x="646" y="22"/>
              </a:cxn>
              <a:cxn ang="0">
                <a:pos x="659" y="20"/>
              </a:cxn>
              <a:cxn ang="0">
                <a:pos x="659" y="18"/>
              </a:cxn>
              <a:cxn ang="0">
                <a:pos x="657" y="12"/>
              </a:cxn>
              <a:cxn ang="0">
                <a:pos x="654" y="5"/>
              </a:cxn>
              <a:cxn ang="0">
                <a:pos x="647" y="2"/>
              </a:cxn>
              <a:cxn ang="0">
                <a:pos x="641" y="0"/>
              </a:cxn>
              <a:cxn ang="0">
                <a:pos x="142" y="0"/>
              </a:cxn>
              <a:cxn ang="0">
                <a:pos x="136" y="2"/>
              </a:cxn>
              <a:cxn ang="0">
                <a:pos x="133" y="5"/>
              </a:cxn>
              <a:cxn ang="0">
                <a:pos x="129" y="12"/>
              </a:cxn>
              <a:cxn ang="0">
                <a:pos x="128" y="18"/>
              </a:cxn>
            </a:cxnLst>
            <a:rect l="0" t="0" r="r" b="b"/>
            <a:pathLst>
              <a:path w="659" h="124">
                <a:moveTo>
                  <a:pt x="128" y="18"/>
                </a:moveTo>
                <a:lnTo>
                  <a:pt x="0" y="96"/>
                </a:lnTo>
                <a:lnTo>
                  <a:pt x="2" y="106"/>
                </a:lnTo>
                <a:lnTo>
                  <a:pt x="7" y="116"/>
                </a:lnTo>
                <a:lnTo>
                  <a:pt x="13" y="123"/>
                </a:lnTo>
                <a:lnTo>
                  <a:pt x="22" y="124"/>
                </a:lnTo>
                <a:lnTo>
                  <a:pt x="18" y="119"/>
                </a:lnTo>
                <a:lnTo>
                  <a:pt x="15" y="113"/>
                </a:lnTo>
                <a:lnTo>
                  <a:pt x="13" y="108"/>
                </a:lnTo>
                <a:lnTo>
                  <a:pt x="13" y="103"/>
                </a:lnTo>
                <a:lnTo>
                  <a:pt x="13" y="101"/>
                </a:lnTo>
                <a:lnTo>
                  <a:pt x="15" y="101"/>
                </a:lnTo>
                <a:lnTo>
                  <a:pt x="15" y="99"/>
                </a:lnTo>
                <a:lnTo>
                  <a:pt x="17" y="99"/>
                </a:lnTo>
                <a:lnTo>
                  <a:pt x="23" y="96"/>
                </a:lnTo>
                <a:lnTo>
                  <a:pt x="38" y="86"/>
                </a:lnTo>
                <a:lnTo>
                  <a:pt x="56" y="75"/>
                </a:lnTo>
                <a:lnTo>
                  <a:pt x="78" y="61"/>
                </a:lnTo>
                <a:lnTo>
                  <a:pt x="98" y="48"/>
                </a:lnTo>
                <a:lnTo>
                  <a:pt x="116" y="38"/>
                </a:lnTo>
                <a:lnTo>
                  <a:pt x="128" y="30"/>
                </a:lnTo>
                <a:lnTo>
                  <a:pt x="133" y="27"/>
                </a:lnTo>
                <a:lnTo>
                  <a:pt x="646" y="22"/>
                </a:lnTo>
                <a:lnTo>
                  <a:pt x="659" y="20"/>
                </a:lnTo>
                <a:lnTo>
                  <a:pt x="659" y="18"/>
                </a:lnTo>
                <a:lnTo>
                  <a:pt x="657" y="12"/>
                </a:lnTo>
                <a:lnTo>
                  <a:pt x="654" y="5"/>
                </a:lnTo>
                <a:lnTo>
                  <a:pt x="647" y="2"/>
                </a:lnTo>
                <a:lnTo>
                  <a:pt x="641" y="0"/>
                </a:lnTo>
                <a:lnTo>
                  <a:pt x="142" y="0"/>
                </a:lnTo>
                <a:lnTo>
                  <a:pt x="136" y="2"/>
                </a:lnTo>
                <a:lnTo>
                  <a:pt x="133" y="5"/>
                </a:lnTo>
                <a:lnTo>
                  <a:pt x="129" y="12"/>
                </a:lnTo>
                <a:lnTo>
                  <a:pt x="128" y="18"/>
                </a:lnTo>
                <a:close/>
              </a:path>
            </a:pathLst>
          </a:custGeom>
          <a:solidFill>
            <a:srgbClr val="99FFFF"/>
          </a:solidFill>
          <a:ln w="9525">
            <a:noFill/>
            <a:round/>
          </a:ln>
        </p:spPr>
        <p:txBody>
          <a:bodyPr/>
          <a:lstStyle/>
          <a:p>
            <a:endParaRPr lang="en-US"/>
          </a:p>
        </p:txBody>
      </p:sp>
      <p:sp>
        <p:nvSpPr>
          <p:cNvPr id="350429" name="Freeform 221"/>
          <p:cNvSpPr/>
          <p:nvPr/>
        </p:nvSpPr>
        <p:spPr bwMode="auto">
          <a:xfrm>
            <a:off x="3719513" y="5443463"/>
            <a:ext cx="44450" cy="9525"/>
          </a:xfrm>
          <a:custGeom>
            <a:avLst/>
            <a:gdLst/>
            <a:ahLst/>
            <a:cxnLst>
              <a:cxn ang="0">
                <a:pos x="0" y="13"/>
              </a:cxn>
              <a:cxn ang="0">
                <a:pos x="2" y="11"/>
              </a:cxn>
              <a:cxn ang="0">
                <a:pos x="7" y="6"/>
              </a:cxn>
              <a:cxn ang="0">
                <a:pos x="14" y="1"/>
              </a:cxn>
              <a:cxn ang="0">
                <a:pos x="22" y="0"/>
              </a:cxn>
              <a:cxn ang="0">
                <a:pos x="27" y="0"/>
              </a:cxn>
              <a:cxn ang="0">
                <a:pos x="29" y="0"/>
              </a:cxn>
              <a:cxn ang="0">
                <a:pos x="30" y="0"/>
              </a:cxn>
              <a:cxn ang="0">
                <a:pos x="34" y="0"/>
              </a:cxn>
              <a:cxn ang="0">
                <a:pos x="42" y="1"/>
              </a:cxn>
              <a:cxn ang="0">
                <a:pos x="48" y="6"/>
              </a:cxn>
              <a:cxn ang="0">
                <a:pos x="55" y="11"/>
              </a:cxn>
              <a:cxn ang="0">
                <a:pos x="57" y="13"/>
              </a:cxn>
              <a:cxn ang="0">
                <a:pos x="0" y="13"/>
              </a:cxn>
            </a:cxnLst>
            <a:rect l="0" t="0" r="r" b="b"/>
            <a:pathLst>
              <a:path w="57" h="13">
                <a:moveTo>
                  <a:pt x="0" y="13"/>
                </a:moveTo>
                <a:lnTo>
                  <a:pt x="2" y="11"/>
                </a:lnTo>
                <a:lnTo>
                  <a:pt x="7" y="6"/>
                </a:lnTo>
                <a:lnTo>
                  <a:pt x="14" y="1"/>
                </a:lnTo>
                <a:lnTo>
                  <a:pt x="22" y="0"/>
                </a:lnTo>
                <a:lnTo>
                  <a:pt x="27" y="0"/>
                </a:lnTo>
                <a:lnTo>
                  <a:pt x="29" y="0"/>
                </a:lnTo>
                <a:lnTo>
                  <a:pt x="30" y="0"/>
                </a:lnTo>
                <a:lnTo>
                  <a:pt x="34" y="0"/>
                </a:lnTo>
                <a:lnTo>
                  <a:pt x="42" y="1"/>
                </a:lnTo>
                <a:lnTo>
                  <a:pt x="48" y="6"/>
                </a:lnTo>
                <a:lnTo>
                  <a:pt x="55" y="11"/>
                </a:lnTo>
                <a:lnTo>
                  <a:pt x="57" y="13"/>
                </a:lnTo>
                <a:lnTo>
                  <a:pt x="0" y="13"/>
                </a:lnTo>
                <a:close/>
              </a:path>
            </a:pathLst>
          </a:custGeom>
          <a:solidFill>
            <a:srgbClr val="000000"/>
          </a:solidFill>
          <a:ln w="9525">
            <a:noFill/>
            <a:round/>
          </a:ln>
        </p:spPr>
        <p:txBody>
          <a:bodyPr/>
          <a:lstStyle/>
          <a:p>
            <a:endParaRPr lang="en-US"/>
          </a:p>
        </p:txBody>
      </p:sp>
      <p:sp>
        <p:nvSpPr>
          <p:cNvPr id="350430" name="Freeform 222"/>
          <p:cNvSpPr/>
          <p:nvPr/>
        </p:nvSpPr>
        <p:spPr bwMode="auto">
          <a:xfrm>
            <a:off x="3786188" y="5443463"/>
            <a:ext cx="44450" cy="9525"/>
          </a:xfrm>
          <a:custGeom>
            <a:avLst/>
            <a:gdLst/>
            <a:ahLst/>
            <a:cxnLst>
              <a:cxn ang="0">
                <a:pos x="0" y="13"/>
              </a:cxn>
              <a:cxn ang="0">
                <a:pos x="2" y="11"/>
              </a:cxn>
              <a:cxn ang="0">
                <a:pos x="5" y="6"/>
              </a:cxn>
              <a:cxn ang="0">
                <a:pos x="11" y="1"/>
              </a:cxn>
              <a:cxn ang="0">
                <a:pos x="20" y="0"/>
              </a:cxn>
              <a:cxn ang="0">
                <a:pos x="26" y="0"/>
              </a:cxn>
              <a:cxn ang="0">
                <a:pos x="28" y="0"/>
              </a:cxn>
              <a:cxn ang="0">
                <a:pos x="28" y="0"/>
              </a:cxn>
              <a:cxn ang="0">
                <a:pos x="33" y="0"/>
              </a:cxn>
              <a:cxn ang="0">
                <a:pos x="41" y="1"/>
              </a:cxn>
              <a:cxn ang="0">
                <a:pos x="50" y="6"/>
              </a:cxn>
              <a:cxn ang="0">
                <a:pos x="54" y="11"/>
              </a:cxn>
              <a:cxn ang="0">
                <a:pos x="56" y="13"/>
              </a:cxn>
              <a:cxn ang="0">
                <a:pos x="0" y="13"/>
              </a:cxn>
            </a:cxnLst>
            <a:rect l="0" t="0" r="r" b="b"/>
            <a:pathLst>
              <a:path w="56" h="13">
                <a:moveTo>
                  <a:pt x="0" y="13"/>
                </a:moveTo>
                <a:lnTo>
                  <a:pt x="2" y="11"/>
                </a:lnTo>
                <a:lnTo>
                  <a:pt x="5" y="6"/>
                </a:lnTo>
                <a:lnTo>
                  <a:pt x="11" y="1"/>
                </a:lnTo>
                <a:lnTo>
                  <a:pt x="20" y="0"/>
                </a:lnTo>
                <a:lnTo>
                  <a:pt x="26" y="0"/>
                </a:lnTo>
                <a:lnTo>
                  <a:pt x="28" y="0"/>
                </a:lnTo>
                <a:lnTo>
                  <a:pt x="28" y="0"/>
                </a:lnTo>
                <a:lnTo>
                  <a:pt x="33" y="0"/>
                </a:lnTo>
                <a:lnTo>
                  <a:pt x="41" y="1"/>
                </a:lnTo>
                <a:lnTo>
                  <a:pt x="50" y="6"/>
                </a:lnTo>
                <a:lnTo>
                  <a:pt x="54" y="11"/>
                </a:lnTo>
                <a:lnTo>
                  <a:pt x="56" y="13"/>
                </a:lnTo>
                <a:lnTo>
                  <a:pt x="0" y="13"/>
                </a:lnTo>
                <a:close/>
              </a:path>
            </a:pathLst>
          </a:custGeom>
          <a:solidFill>
            <a:srgbClr val="000000"/>
          </a:solidFill>
          <a:ln w="9525">
            <a:noFill/>
            <a:round/>
          </a:ln>
        </p:spPr>
        <p:txBody>
          <a:bodyPr/>
          <a:lstStyle/>
          <a:p>
            <a:endParaRPr lang="en-US"/>
          </a:p>
        </p:txBody>
      </p:sp>
      <p:sp>
        <p:nvSpPr>
          <p:cNvPr id="350431" name="Freeform 223"/>
          <p:cNvSpPr/>
          <p:nvPr/>
        </p:nvSpPr>
        <p:spPr bwMode="auto">
          <a:xfrm>
            <a:off x="3851275" y="5443463"/>
            <a:ext cx="44450" cy="9525"/>
          </a:xfrm>
          <a:custGeom>
            <a:avLst/>
            <a:gdLst/>
            <a:ahLst/>
            <a:cxnLst>
              <a:cxn ang="0">
                <a:pos x="0" y="13"/>
              </a:cxn>
              <a:cxn ang="0">
                <a:pos x="1" y="11"/>
              </a:cxn>
              <a:cxn ang="0">
                <a:pos x="5" y="6"/>
              </a:cxn>
              <a:cxn ang="0">
                <a:pos x="10" y="1"/>
              </a:cxn>
              <a:cxn ang="0">
                <a:pos x="18" y="0"/>
              </a:cxn>
              <a:cxn ang="0">
                <a:pos x="24" y="0"/>
              </a:cxn>
              <a:cxn ang="0">
                <a:pos x="26" y="0"/>
              </a:cxn>
              <a:cxn ang="0">
                <a:pos x="26" y="0"/>
              </a:cxn>
              <a:cxn ang="0">
                <a:pos x="31" y="0"/>
              </a:cxn>
              <a:cxn ang="0">
                <a:pos x="39" y="1"/>
              </a:cxn>
              <a:cxn ang="0">
                <a:pos x="46" y="6"/>
              </a:cxn>
              <a:cxn ang="0">
                <a:pos x="53" y="11"/>
              </a:cxn>
              <a:cxn ang="0">
                <a:pos x="54" y="13"/>
              </a:cxn>
              <a:cxn ang="0">
                <a:pos x="0" y="13"/>
              </a:cxn>
            </a:cxnLst>
            <a:rect l="0" t="0" r="r" b="b"/>
            <a:pathLst>
              <a:path w="54" h="13">
                <a:moveTo>
                  <a:pt x="0" y="13"/>
                </a:moveTo>
                <a:lnTo>
                  <a:pt x="1" y="11"/>
                </a:lnTo>
                <a:lnTo>
                  <a:pt x="5" y="6"/>
                </a:lnTo>
                <a:lnTo>
                  <a:pt x="10" y="1"/>
                </a:lnTo>
                <a:lnTo>
                  <a:pt x="18" y="0"/>
                </a:lnTo>
                <a:lnTo>
                  <a:pt x="24" y="0"/>
                </a:lnTo>
                <a:lnTo>
                  <a:pt x="26" y="0"/>
                </a:lnTo>
                <a:lnTo>
                  <a:pt x="26" y="0"/>
                </a:lnTo>
                <a:lnTo>
                  <a:pt x="31" y="0"/>
                </a:lnTo>
                <a:lnTo>
                  <a:pt x="39" y="1"/>
                </a:lnTo>
                <a:lnTo>
                  <a:pt x="46" y="6"/>
                </a:lnTo>
                <a:lnTo>
                  <a:pt x="53" y="11"/>
                </a:lnTo>
                <a:lnTo>
                  <a:pt x="54" y="13"/>
                </a:lnTo>
                <a:lnTo>
                  <a:pt x="0" y="13"/>
                </a:lnTo>
                <a:close/>
              </a:path>
            </a:pathLst>
          </a:custGeom>
          <a:solidFill>
            <a:srgbClr val="000000"/>
          </a:solidFill>
          <a:ln w="9525">
            <a:noFill/>
            <a:round/>
          </a:ln>
        </p:spPr>
        <p:txBody>
          <a:bodyPr/>
          <a:lstStyle/>
          <a:p>
            <a:endParaRPr lang="en-US"/>
          </a:p>
        </p:txBody>
      </p:sp>
      <p:sp>
        <p:nvSpPr>
          <p:cNvPr id="350432" name="Freeform 224"/>
          <p:cNvSpPr/>
          <p:nvPr/>
        </p:nvSpPr>
        <p:spPr bwMode="auto">
          <a:xfrm>
            <a:off x="3917950" y="5443463"/>
            <a:ext cx="44450" cy="9525"/>
          </a:xfrm>
          <a:custGeom>
            <a:avLst/>
            <a:gdLst/>
            <a:ahLst/>
            <a:cxnLst>
              <a:cxn ang="0">
                <a:pos x="0" y="13"/>
              </a:cxn>
              <a:cxn ang="0">
                <a:pos x="2" y="11"/>
              </a:cxn>
              <a:cxn ang="0">
                <a:pos x="5" y="6"/>
              </a:cxn>
              <a:cxn ang="0">
                <a:pos x="12" y="1"/>
              </a:cxn>
              <a:cxn ang="0">
                <a:pos x="20" y="0"/>
              </a:cxn>
              <a:cxn ang="0">
                <a:pos x="27" y="0"/>
              </a:cxn>
              <a:cxn ang="0">
                <a:pos x="28" y="0"/>
              </a:cxn>
              <a:cxn ang="0">
                <a:pos x="28" y="0"/>
              </a:cxn>
              <a:cxn ang="0">
                <a:pos x="33" y="0"/>
              </a:cxn>
              <a:cxn ang="0">
                <a:pos x="42" y="1"/>
              </a:cxn>
              <a:cxn ang="0">
                <a:pos x="48" y="6"/>
              </a:cxn>
              <a:cxn ang="0">
                <a:pos x="55" y="11"/>
              </a:cxn>
              <a:cxn ang="0">
                <a:pos x="57" y="13"/>
              </a:cxn>
              <a:cxn ang="0">
                <a:pos x="0" y="13"/>
              </a:cxn>
            </a:cxnLst>
            <a:rect l="0" t="0" r="r" b="b"/>
            <a:pathLst>
              <a:path w="57" h="13">
                <a:moveTo>
                  <a:pt x="0" y="13"/>
                </a:moveTo>
                <a:lnTo>
                  <a:pt x="2" y="11"/>
                </a:lnTo>
                <a:lnTo>
                  <a:pt x="5" y="6"/>
                </a:lnTo>
                <a:lnTo>
                  <a:pt x="12" y="1"/>
                </a:lnTo>
                <a:lnTo>
                  <a:pt x="20" y="0"/>
                </a:lnTo>
                <a:lnTo>
                  <a:pt x="27" y="0"/>
                </a:lnTo>
                <a:lnTo>
                  <a:pt x="28" y="0"/>
                </a:lnTo>
                <a:lnTo>
                  <a:pt x="28" y="0"/>
                </a:lnTo>
                <a:lnTo>
                  <a:pt x="33" y="0"/>
                </a:lnTo>
                <a:lnTo>
                  <a:pt x="42" y="1"/>
                </a:lnTo>
                <a:lnTo>
                  <a:pt x="48" y="6"/>
                </a:lnTo>
                <a:lnTo>
                  <a:pt x="55" y="11"/>
                </a:lnTo>
                <a:lnTo>
                  <a:pt x="57" y="13"/>
                </a:lnTo>
                <a:lnTo>
                  <a:pt x="0" y="13"/>
                </a:lnTo>
                <a:close/>
              </a:path>
            </a:pathLst>
          </a:custGeom>
          <a:solidFill>
            <a:srgbClr val="000000"/>
          </a:solidFill>
          <a:ln w="9525">
            <a:noFill/>
            <a:round/>
          </a:ln>
        </p:spPr>
        <p:txBody>
          <a:bodyPr/>
          <a:lstStyle/>
          <a:p>
            <a:endParaRPr lang="en-US"/>
          </a:p>
        </p:txBody>
      </p:sp>
      <p:sp>
        <p:nvSpPr>
          <p:cNvPr id="350433" name="Freeform 225"/>
          <p:cNvSpPr/>
          <p:nvPr/>
        </p:nvSpPr>
        <p:spPr bwMode="auto">
          <a:xfrm>
            <a:off x="3981450" y="5443463"/>
            <a:ext cx="44450" cy="9525"/>
          </a:xfrm>
          <a:custGeom>
            <a:avLst/>
            <a:gdLst/>
            <a:ahLst/>
            <a:cxnLst>
              <a:cxn ang="0">
                <a:pos x="0" y="13"/>
              </a:cxn>
              <a:cxn ang="0">
                <a:pos x="2" y="11"/>
              </a:cxn>
              <a:cxn ang="0">
                <a:pos x="7" y="6"/>
              </a:cxn>
              <a:cxn ang="0">
                <a:pos x="14" y="1"/>
              </a:cxn>
              <a:cxn ang="0">
                <a:pos x="22" y="0"/>
              </a:cxn>
              <a:cxn ang="0">
                <a:pos x="29" y="0"/>
              </a:cxn>
              <a:cxn ang="0">
                <a:pos x="29" y="0"/>
              </a:cxn>
              <a:cxn ang="0">
                <a:pos x="30" y="0"/>
              </a:cxn>
              <a:cxn ang="0">
                <a:pos x="35" y="0"/>
              </a:cxn>
              <a:cxn ang="0">
                <a:pos x="42" y="1"/>
              </a:cxn>
              <a:cxn ang="0">
                <a:pos x="48" y="6"/>
              </a:cxn>
              <a:cxn ang="0">
                <a:pos x="55" y="11"/>
              </a:cxn>
              <a:cxn ang="0">
                <a:pos x="57" y="13"/>
              </a:cxn>
              <a:cxn ang="0">
                <a:pos x="0" y="13"/>
              </a:cxn>
            </a:cxnLst>
            <a:rect l="0" t="0" r="r" b="b"/>
            <a:pathLst>
              <a:path w="57" h="13">
                <a:moveTo>
                  <a:pt x="0" y="13"/>
                </a:moveTo>
                <a:lnTo>
                  <a:pt x="2" y="11"/>
                </a:lnTo>
                <a:lnTo>
                  <a:pt x="7" y="6"/>
                </a:lnTo>
                <a:lnTo>
                  <a:pt x="14" y="1"/>
                </a:lnTo>
                <a:lnTo>
                  <a:pt x="22" y="0"/>
                </a:lnTo>
                <a:lnTo>
                  <a:pt x="29" y="0"/>
                </a:lnTo>
                <a:lnTo>
                  <a:pt x="29" y="0"/>
                </a:lnTo>
                <a:lnTo>
                  <a:pt x="30" y="0"/>
                </a:lnTo>
                <a:lnTo>
                  <a:pt x="35" y="0"/>
                </a:lnTo>
                <a:lnTo>
                  <a:pt x="42" y="1"/>
                </a:lnTo>
                <a:lnTo>
                  <a:pt x="48" y="6"/>
                </a:lnTo>
                <a:lnTo>
                  <a:pt x="55" y="11"/>
                </a:lnTo>
                <a:lnTo>
                  <a:pt x="57" y="13"/>
                </a:lnTo>
                <a:lnTo>
                  <a:pt x="0" y="13"/>
                </a:lnTo>
                <a:close/>
              </a:path>
            </a:pathLst>
          </a:custGeom>
          <a:solidFill>
            <a:srgbClr val="000000"/>
          </a:solidFill>
          <a:ln w="9525">
            <a:noFill/>
            <a:round/>
          </a:ln>
        </p:spPr>
        <p:txBody>
          <a:bodyPr/>
          <a:lstStyle/>
          <a:p>
            <a:endParaRPr lang="en-US"/>
          </a:p>
        </p:txBody>
      </p:sp>
      <p:sp>
        <p:nvSpPr>
          <p:cNvPr id="350434" name="Freeform 226"/>
          <p:cNvSpPr/>
          <p:nvPr/>
        </p:nvSpPr>
        <p:spPr bwMode="auto">
          <a:xfrm>
            <a:off x="4048125" y="5443463"/>
            <a:ext cx="44450" cy="9525"/>
          </a:xfrm>
          <a:custGeom>
            <a:avLst/>
            <a:gdLst/>
            <a:ahLst/>
            <a:cxnLst>
              <a:cxn ang="0">
                <a:pos x="0" y="13"/>
              </a:cxn>
              <a:cxn ang="0">
                <a:pos x="2" y="11"/>
              </a:cxn>
              <a:cxn ang="0">
                <a:pos x="5" y="6"/>
              </a:cxn>
              <a:cxn ang="0">
                <a:pos x="10" y="1"/>
              </a:cxn>
              <a:cxn ang="0">
                <a:pos x="18" y="0"/>
              </a:cxn>
              <a:cxn ang="0">
                <a:pos x="25" y="0"/>
              </a:cxn>
              <a:cxn ang="0">
                <a:pos x="26" y="0"/>
              </a:cxn>
              <a:cxn ang="0">
                <a:pos x="26" y="0"/>
              </a:cxn>
              <a:cxn ang="0">
                <a:pos x="31" y="0"/>
              </a:cxn>
              <a:cxn ang="0">
                <a:pos x="40" y="1"/>
              </a:cxn>
              <a:cxn ang="0">
                <a:pos x="46" y="6"/>
              </a:cxn>
              <a:cxn ang="0">
                <a:pos x="53" y="11"/>
              </a:cxn>
              <a:cxn ang="0">
                <a:pos x="54" y="13"/>
              </a:cxn>
              <a:cxn ang="0">
                <a:pos x="0" y="13"/>
              </a:cxn>
            </a:cxnLst>
            <a:rect l="0" t="0" r="r" b="b"/>
            <a:pathLst>
              <a:path w="54" h="13">
                <a:moveTo>
                  <a:pt x="0" y="13"/>
                </a:moveTo>
                <a:lnTo>
                  <a:pt x="2" y="11"/>
                </a:lnTo>
                <a:lnTo>
                  <a:pt x="5" y="6"/>
                </a:lnTo>
                <a:lnTo>
                  <a:pt x="10" y="1"/>
                </a:lnTo>
                <a:lnTo>
                  <a:pt x="18" y="0"/>
                </a:lnTo>
                <a:lnTo>
                  <a:pt x="25" y="0"/>
                </a:lnTo>
                <a:lnTo>
                  <a:pt x="26" y="0"/>
                </a:lnTo>
                <a:lnTo>
                  <a:pt x="26" y="0"/>
                </a:lnTo>
                <a:lnTo>
                  <a:pt x="31" y="0"/>
                </a:lnTo>
                <a:lnTo>
                  <a:pt x="40" y="1"/>
                </a:lnTo>
                <a:lnTo>
                  <a:pt x="46" y="6"/>
                </a:lnTo>
                <a:lnTo>
                  <a:pt x="53" y="11"/>
                </a:lnTo>
                <a:lnTo>
                  <a:pt x="54" y="13"/>
                </a:lnTo>
                <a:lnTo>
                  <a:pt x="0" y="13"/>
                </a:lnTo>
                <a:close/>
              </a:path>
            </a:pathLst>
          </a:custGeom>
          <a:solidFill>
            <a:srgbClr val="000000"/>
          </a:solidFill>
          <a:ln w="9525">
            <a:noFill/>
            <a:round/>
          </a:ln>
        </p:spPr>
        <p:txBody>
          <a:bodyPr/>
          <a:lstStyle/>
          <a:p>
            <a:endParaRPr lang="en-US"/>
          </a:p>
        </p:txBody>
      </p:sp>
      <p:sp>
        <p:nvSpPr>
          <p:cNvPr id="350435" name="Freeform 227"/>
          <p:cNvSpPr/>
          <p:nvPr/>
        </p:nvSpPr>
        <p:spPr bwMode="auto">
          <a:xfrm>
            <a:off x="3690938" y="5460925"/>
            <a:ext cx="44450" cy="9525"/>
          </a:xfrm>
          <a:custGeom>
            <a:avLst/>
            <a:gdLst/>
            <a:ahLst/>
            <a:cxnLst>
              <a:cxn ang="0">
                <a:pos x="0" y="11"/>
              </a:cxn>
              <a:cxn ang="0">
                <a:pos x="1" y="10"/>
              </a:cxn>
              <a:cxn ang="0">
                <a:pos x="6" y="5"/>
              </a:cxn>
              <a:cxn ang="0">
                <a:pos x="13" y="1"/>
              </a:cxn>
              <a:cxn ang="0">
                <a:pos x="21" y="0"/>
              </a:cxn>
              <a:cxn ang="0">
                <a:pos x="26" y="0"/>
              </a:cxn>
              <a:cxn ang="0">
                <a:pos x="28" y="0"/>
              </a:cxn>
              <a:cxn ang="0">
                <a:pos x="28" y="0"/>
              </a:cxn>
              <a:cxn ang="0">
                <a:pos x="33" y="0"/>
              </a:cxn>
              <a:cxn ang="0">
                <a:pos x="41" y="1"/>
              </a:cxn>
              <a:cxn ang="0">
                <a:pos x="48" y="5"/>
              </a:cxn>
              <a:cxn ang="0">
                <a:pos x="54" y="10"/>
              </a:cxn>
              <a:cxn ang="0">
                <a:pos x="56" y="11"/>
              </a:cxn>
              <a:cxn ang="0">
                <a:pos x="0" y="11"/>
              </a:cxn>
            </a:cxnLst>
            <a:rect l="0" t="0" r="r" b="b"/>
            <a:pathLst>
              <a:path w="56" h="11">
                <a:moveTo>
                  <a:pt x="0" y="11"/>
                </a:moveTo>
                <a:lnTo>
                  <a:pt x="1" y="10"/>
                </a:lnTo>
                <a:lnTo>
                  <a:pt x="6" y="5"/>
                </a:lnTo>
                <a:lnTo>
                  <a:pt x="13" y="1"/>
                </a:lnTo>
                <a:lnTo>
                  <a:pt x="21" y="0"/>
                </a:lnTo>
                <a:lnTo>
                  <a:pt x="26" y="0"/>
                </a:lnTo>
                <a:lnTo>
                  <a:pt x="28" y="0"/>
                </a:lnTo>
                <a:lnTo>
                  <a:pt x="28" y="0"/>
                </a:lnTo>
                <a:lnTo>
                  <a:pt x="33" y="0"/>
                </a:lnTo>
                <a:lnTo>
                  <a:pt x="41" y="1"/>
                </a:lnTo>
                <a:lnTo>
                  <a:pt x="48" y="5"/>
                </a:lnTo>
                <a:lnTo>
                  <a:pt x="54" y="10"/>
                </a:lnTo>
                <a:lnTo>
                  <a:pt x="56" y="11"/>
                </a:lnTo>
                <a:lnTo>
                  <a:pt x="0" y="11"/>
                </a:lnTo>
                <a:close/>
              </a:path>
            </a:pathLst>
          </a:custGeom>
          <a:solidFill>
            <a:srgbClr val="000000"/>
          </a:solidFill>
          <a:ln w="9525">
            <a:noFill/>
            <a:round/>
          </a:ln>
        </p:spPr>
        <p:txBody>
          <a:bodyPr/>
          <a:lstStyle/>
          <a:p>
            <a:endParaRPr lang="en-US"/>
          </a:p>
        </p:txBody>
      </p:sp>
      <p:sp>
        <p:nvSpPr>
          <p:cNvPr id="350436" name="Freeform 228"/>
          <p:cNvSpPr/>
          <p:nvPr/>
        </p:nvSpPr>
        <p:spPr bwMode="auto">
          <a:xfrm>
            <a:off x="3759200" y="5460925"/>
            <a:ext cx="42863" cy="9525"/>
          </a:xfrm>
          <a:custGeom>
            <a:avLst/>
            <a:gdLst/>
            <a:ahLst/>
            <a:cxnLst>
              <a:cxn ang="0">
                <a:pos x="0" y="11"/>
              </a:cxn>
              <a:cxn ang="0">
                <a:pos x="2" y="10"/>
              </a:cxn>
              <a:cxn ang="0">
                <a:pos x="5" y="5"/>
              </a:cxn>
              <a:cxn ang="0">
                <a:pos x="12" y="1"/>
              </a:cxn>
              <a:cxn ang="0">
                <a:pos x="20" y="0"/>
              </a:cxn>
              <a:cxn ang="0">
                <a:pos x="27" y="0"/>
              </a:cxn>
              <a:cxn ang="0">
                <a:pos x="28" y="0"/>
              </a:cxn>
              <a:cxn ang="0">
                <a:pos x="28" y="0"/>
              </a:cxn>
              <a:cxn ang="0">
                <a:pos x="33" y="0"/>
              </a:cxn>
              <a:cxn ang="0">
                <a:pos x="40" y="1"/>
              </a:cxn>
              <a:cxn ang="0">
                <a:pos x="46" y="5"/>
              </a:cxn>
              <a:cxn ang="0">
                <a:pos x="53" y="10"/>
              </a:cxn>
              <a:cxn ang="0">
                <a:pos x="55" y="11"/>
              </a:cxn>
              <a:cxn ang="0">
                <a:pos x="0" y="11"/>
              </a:cxn>
            </a:cxnLst>
            <a:rect l="0" t="0" r="r" b="b"/>
            <a:pathLst>
              <a:path w="55" h="11">
                <a:moveTo>
                  <a:pt x="0" y="11"/>
                </a:moveTo>
                <a:lnTo>
                  <a:pt x="2" y="10"/>
                </a:lnTo>
                <a:lnTo>
                  <a:pt x="5" y="5"/>
                </a:lnTo>
                <a:lnTo>
                  <a:pt x="12" y="1"/>
                </a:lnTo>
                <a:lnTo>
                  <a:pt x="20" y="0"/>
                </a:lnTo>
                <a:lnTo>
                  <a:pt x="27" y="0"/>
                </a:lnTo>
                <a:lnTo>
                  <a:pt x="28" y="0"/>
                </a:lnTo>
                <a:lnTo>
                  <a:pt x="28" y="0"/>
                </a:lnTo>
                <a:lnTo>
                  <a:pt x="33" y="0"/>
                </a:lnTo>
                <a:lnTo>
                  <a:pt x="40" y="1"/>
                </a:lnTo>
                <a:lnTo>
                  <a:pt x="46" y="5"/>
                </a:lnTo>
                <a:lnTo>
                  <a:pt x="53" y="10"/>
                </a:lnTo>
                <a:lnTo>
                  <a:pt x="55" y="11"/>
                </a:lnTo>
                <a:lnTo>
                  <a:pt x="0" y="11"/>
                </a:lnTo>
                <a:close/>
              </a:path>
            </a:pathLst>
          </a:custGeom>
          <a:solidFill>
            <a:srgbClr val="000000"/>
          </a:solidFill>
          <a:ln w="9525">
            <a:noFill/>
            <a:round/>
          </a:ln>
        </p:spPr>
        <p:txBody>
          <a:bodyPr/>
          <a:lstStyle/>
          <a:p>
            <a:endParaRPr lang="en-US"/>
          </a:p>
        </p:txBody>
      </p:sp>
      <p:sp>
        <p:nvSpPr>
          <p:cNvPr id="350437" name="Freeform 229"/>
          <p:cNvSpPr/>
          <p:nvPr/>
        </p:nvSpPr>
        <p:spPr bwMode="auto">
          <a:xfrm>
            <a:off x="3822700" y="5460925"/>
            <a:ext cx="42863" cy="9525"/>
          </a:xfrm>
          <a:custGeom>
            <a:avLst/>
            <a:gdLst/>
            <a:ahLst/>
            <a:cxnLst>
              <a:cxn ang="0">
                <a:pos x="0" y="11"/>
              </a:cxn>
              <a:cxn ang="0">
                <a:pos x="2" y="10"/>
              </a:cxn>
              <a:cxn ang="0">
                <a:pos x="5" y="5"/>
              </a:cxn>
              <a:cxn ang="0">
                <a:pos x="12" y="1"/>
              </a:cxn>
              <a:cxn ang="0">
                <a:pos x="20" y="0"/>
              </a:cxn>
              <a:cxn ang="0">
                <a:pos x="27" y="0"/>
              </a:cxn>
              <a:cxn ang="0">
                <a:pos x="28" y="0"/>
              </a:cxn>
              <a:cxn ang="0">
                <a:pos x="28" y="0"/>
              </a:cxn>
              <a:cxn ang="0">
                <a:pos x="33" y="0"/>
              </a:cxn>
              <a:cxn ang="0">
                <a:pos x="42" y="1"/>
              </a:cxn>
              <a:cxn ang="0">
                <a:pos x="48" y="5"/>
              </a:cxn>
              <a:cxn ang="0">
                <a:pos x="53" y="10"/>
              </a:cxn>
              <a:cxn ang="0">
                <a:pos x="55" y="11"/>
              </a:cxn>
              <a:cxn ang="0">
                <a:pos x="0" y="11"/>
              </a:cxn>
            </a:cxnLst>
            <a:rect l="0" t="0" r="r" b="b"/>
            <a:pathLst>
              <a:path w="55" h="11">
                <a:moveTo>
                  <a:pt x="0" y="11"/>
                </a:moveTo>
                <a:lnTo>
                  <a:pt x="2" y="10"/>
                </a:lnTo>
                <a:lnTo>
                  <a:pt x="5" y="5"/>
                </a:lnTo>
                <a:lnTo>
                  <a:pt x="12" y="1"/>
                </a:lnTo>
                <a:lnTo>
                  <a:pt x="20" y="0"/>
                </a:lnTo>
                <a:lnTo>
                  <a:pt x="27" y="0"/>
                </a:lnTo>
                <a:lnTo>
                  <a:pt x="28" y="0"/>
                </a:lnTo>
                <a:lnTo>
                  <a:pt x="28" y="0"/>
                </a:lnTo>
                <a:lnTo>
                  <a:pt x="33" y="0"/>
                </a:lnTo>
                <a:lnTo>
                  <a:pt x="42" y="1"/>
                </a:lnTo>
                <a:lnTo>
                  <a:pt x="48" y="5"/>
                </a:lnTo>
                <a:lnTo>
                  <a:pt x="53" y="10"/>
                </a:lnTo>
                <a:lnTo>
                  <a:pt x="55" y="11"/>
                </a:lnTo>
                <a:lnTo>
                  <a:pt x="0" y="11"/>
                </a:lnTo>
                <a:close/>
              </a:path>
            </a:pathLst>
          </a:custGeom>
          <a:solidFill>
            <a:srgbClr val="000000"/>
          </a:solidFill>
          <a:ln w="9525">
            <a:noFill/>
            <a:round/>
          </a:ln>
        </p:spPr>
        <p:txBody>
          <a:bodyPr/>
          <a:lstStyle/>
          <a:p>
            <a:endParaRPr lang="en-US"/>
          </a:p>
        </p:txBody>
      </p:sp>
      <p:sp>
        <p:nvSpPr>
          <p:cNvPr id="350438" name="Freeform 230"/>
          <p:cNvSpPr/>
          <p:nvPr/>
        </p:nvSpPr>
        <p:spPr bwMode="auto">
          <a:xfrm>
            <a:off x="3887788" y="5460925"/>
            <a:ext cx="46037" cy="9525"/>
          </a:xfrm>
          <a:custGeom>
            <a:avLst/>
            <a:gdLst/>
            <a:ahLst/>
            <a:cxnLst>
              <a:cxn ang="0">
                <a:pos x="0" y="11"/>
              </a:cxn>
              <a:cxn ang="0">
                <a:pos x="2" y="10"/>
              </a:cxn>
              <a:cxn ang="0">
                <a:pos x="7" y="5"/>
              </a:cxn>
              <a:cxn ang="0">
                <a:pos x="13" y="1"/>
              </a:cxn>
              <a:cxn ang="0">
                <a:pos x="21" y="0"/>
              </a:cxn>
              <a:cxn ang="0">
                <a:pos x="28" y="0"/>
              </a:cxn>
              <a:cxn ang="0">
                <a:pos x="28" y="0"/>
              </a:cxn>
              <a:cxn ang="0">
                <a:pos x="30" y="0"/>
              </a:cxn>
              <a:cxn ang="0">
                <a:pos x="35" y="0"/>
              </a:cxn>
              <a:cxn ang="0">
                <a:pos x="43" y="1"/>
              </a:cxn>
              <a:cxn ang="0">
                <a:pos x="50" y="5"/>
              </a:cxn>
              <a:cxn ang="0">
                <a:pos x="55" y="10"/>
              </a:cxn>
              <a:cxn ang="0">
                <a:pos x="56" y="11"/>
              </a:cxn>
              <a:cxn ang="0">
                <a:pos x="0" y="11"/>
              </a:cxn>
            </a:cxnLst>
            <a:rect l="0" t="0" r="r" b="b"/>
            <a:pathLst>
              <a:path w="56" h="11">
                <a:moveTo>
                  <a:pt x="0" y="11"/>
                </a:moveTo>
                <a:lnTo>
                  <a:pt x="2" y="10"/>
                </a:lnTo>
                <a:lnTo>
                  <a:pt x="7" y="5"/>
                </a:lnTo>
                <a:lnTo>
                  <a:pt x="13" y="1"/>
                </a:lnTo>
                <a:lnTo>
                  <a:pt x="21" y="0"/>
                </a:lnTo>
                <a:lnTo>
                  <a:pt x="28" y="0"/>
                </a:lnTo>
                <a:lnTo>
                  <a:pt x="28" y="0"/>
                </a:lnTo>
                <a:lnTo>
                  <a:pt x="30" y="0"/>
                </a:lnTo>
                <a:lnTo>
                  <a:pt x="35" y="0"/>
                </a:lnTo>
                <a:lnTo>
                  <a:pt x="43" y="1"/>
                </a:lnTo>
                <a:lnTo>
                  <a:pt x="50" y="5"/>
                </a:lnTo>
                <a:lnTo>
                  <a:pt x="55" y="10"/>
                </a:lnTo>
                <a:lnTo>
                  <a:pt x="56" y="11"/>
                </a:lnTo>
                <a:lnTo>
                  <a:pt x="0" y="11"/>
                </a:lnTo>
                <a:close/>
              </a:path>
            </a:pathLst>
          </a:custGeom>
          <a:solidFill>
            <a:srgbClr val="000000"/>
          </a:solidFill>
          <a:ln w="9525">
            <a:noFill/>
            <a:round/>
          </a:ln>
        </p:spPr>
        <p:txBody>
          <a:bodyPr/>
          <a:lstStyle/>
          <a:p>
            <a:endParaRPr lang="en-US"/>
          </a:p>
        </p:txBody>
      </p:sp>
      <p:sp>
        <p:nvSpPr>
          <p:cNvPr id="350439" name="Freeform 231"/>
          <p:cNvSpPr/>
          <p:nvPr/>
        </p:nvSpPr>
        <p:spPr bwMode="auto">
          <a:xfrm>
            <a:off x="3954463" y="5460925"/>
            <a:ext cx="44450" cy="9525"/>
          </a:xfrm>
          <a:custGeom>
            <a:avLst/>
            <a:gdLst/>
            <a:ahLst/>
            <a:cxnLst>
              <a:cxn ang="0">
                <a:pos x="0" y="11"/>
              </a:cxn>
              <a:cxn ang="0">
                <a:pos x="1" y="10"/>
              </a:cxn>
              <a:cxn ang="0">
                <a:pos x="5" y="5"/>
              </a:cxn>
              <a:cxn ang="0">
                <a:pos x="10" y="1"/>
              </a:cxn>
              <a:cxn ang="0">
                <a:pos x="18" y="0"/>
              </a:cxn>
              <a:cxn ang="0">
                <a:pos x="25" y="0"/>
              </a:cxn>
              <a:cxn ang="0">
                <a:pos x="26" y="0"/>
              </a:cxn>
              <a:cxn ang="0">
                <a:pos x="26" y="0"/>
              </a:cxn>
              <a:cxn ang="0">
                <a:pos x="31" y="0"/>
              </a:cxn>
              <a:cxn ang="0">
                <a:pos x="39" y="1"/>
              </a:cxn>
              <a:cxn ang="0">
                <a:pos x="48" y="5"/>
              </a:cxn>
              <a:cxn ang="0">
                <a:pos x="54" y="10"/>
              </a:cxn>
              <a:cxn ang="0">
                <a:pos x="56" y="11"/>
              </a:cxn>
              <a:cxn ang="0">
                <a:pos x="0" y="11"/>
              </a:cxn>
            </a:cxnLst>
            <a:rect l="0" t="0" r="r" b="b"/>
            <a:pathLst>
              <a:path w="56" h="11">
                <a:moveTo>
                  <a:pt x="0" y="11"/>
                </a:moveTo>
                <a:lnTo>
                  <a:pt x="1" y="10"/>
                </a:lnTo>
                <a:lnTo>
                  <a:pt x="5" y="5"/>
                </a:lnTo>
                <a:lnTo>
                  <a:pt x="10" y="1"/>
                </a:lnTo>
                <a:lnTo>
                  <a:pt x="18" y="0"/>
                </a:lnTo>
                <a:lnTo>
                  <a:pt x="25" y="0"/>
                </a:lnTo>
                <a:lnTo>
                  <a:pt x="26" y="0"/>
                </a:lnTo>
                <a:lnTo>
                  <a:pt x="26" y="0"/>
                </a:lnTo>
                <a:lnTo>
                  <a:pt x="31" y="0"/>
                </a:lnTo>
                <a:lnTo>
                  <a:pt x="39" y="1"/>
                </a:lnTo>
                <a:lnTo>
                  <a:pt x="48" y="5"/>
                </a:lnTo>
                <a:lnTo>
                  <a:pt x="54" y="10"/>
                </a:lnTo>
                <a:lnTo>
                  <a:pt x="56" y="11"/>
                </a:lnTo>
                <a:lnTo>
                  <a:pt x="0" y="11"/>
                </a:lnTo>
                <a:close/>
              </a:path>
            </a:pathLst>
          </a:custGeom>
          <a:solidFill>
            <a:srgbClr val="000000"/>
          </a:solidFill>
          <a:ln w="9525">
            <a:noFill/>
            <a:round/>
          </a:ln>
        </p:spPr>
        <p:txBody>
          <a:bodyPr/>
          <a:lstStyle/>
          <a:p>
            <a:endParaRPr lang="en-US"/>
          </a:p>
        </p:txBody>
      </p:sp>
      <p:sp>
        <p:nvSpPr>
          <p:cNvPr id="350440" name="Freeform 232"/>
          <p:cNvSpPr/>
          <p:nvPr/>
        </p:nvSpPr>
        <p:spPr bwMode="auto">
          <a:xfrm>
            <a:off x="4019550" y="5460925"/>
            <a:ext cx="44450" cy="9525"/>
          </a:xfrm>
          <a:custGeom>
            <a:avLst/>
            <a:gdLst/>
            <a:ahLst/>
            <a:cxnLst>
              <a:cxn ang="0">
                <a:pos x="0" y="11"/>
              </a:cxn>
              <a:cxn ang="0">
                <a:pos x="2" y="10"/>
              </a:cxn>
              <a:cxn ang="0">
                <a:pos x="5" y="5"/>
              </a:cxn>
              <a:cxn ang="0">
                <a:pos x="12" y="1"/>
              </a:cxn>
              <a:cxn ang="0">
                <a:pos x="20" y="0"/>
              </a:cxn>
              <a:cxn ang="0">
                <a:pos x="27" y="0"/>
              </a:cxn>
              <a:cxn ang="0">
                <a:pos x="29" y="0"/>
              </a:cxn>
              <a:cxn ang="0">
                <a:pos x="29" y="0"/>
              </a:cxn>
              <a:cxn ang="0">
                <a:pos x="34" y="0"/>
              </a:cxn>
              <a:cxn ang="0">
                <a:pos x="42" y="1"/>
              </a:cxn>
              <a:cxn ang="0">
                <a:pos x="48" y="5"/>
              </a:cxn>
              <a:cxn ang="0">
                <a:pos x="53" y="10"/>
              </a:cxn>
              <a:cxn ang="0">
                <a:pos x="55" y="11"/>
              </a:cxn>
              <a:cxn ang="0">
                <a:pos x="0" y="11"/>
              </a:cxn>
            </a:cxnLst>
            <a:rect l="0" t="0" r="r" b="b"/>
            <a:pathLst>
              <a:path w="55" h="11">
                <a:moveTo>
                  <a:pt x="0" y="11"/>
                </a:moveTo>
                <a:lnTo>
                  <a:pt x="2" y="10"/>
                </a:lnTo>
                <a:lnTo>
                  <a:pt x="5" y="5"/>
                </a:lnTo>
                <a:lnTo>
                  <a:pt x="12" y="1"/>
                </a:lnTo>
                <a:lnTo>
                  <a:pt x="20" y="0"/>
                </a:lnTo>
                <a:lnTo>
                  <a:pt x="27" y="0"/>
                </a:lnTo>
                <a:lnTo>
                  <a:pt x="29" y="0"/>
                </a:lnTo>
                <a:lnTo>
                  <a:pt x="29" y="0"/>
                </a:lnTo>
                <a:lnTo>
                  <a:pt x="34" y="0"/>
                </a:lnTo>
                <a:lnTo>
                  <a:pt x="42" y="1"/>
                </a:lnTo>
                <a:lnTo>
                  <a:pt x="48" y="5"/>
                </a:lnTo>
                <a:lnTo>
                  <a:pt x="53" y="10"/>
                </a:lnTo>
                <a:lnTo>
                  <a:pt x="55" y="11"/>
                </a:lnTo>
                <a:lnTo>
                  <a:pt x="0" y="11"/>
                </a:lnTo>
                <a:close/>
              </a:path>
            </a:pathLst>
          </a:custGeom>
          <a:solidFill>
            <a:srgbClr val="000000"/>
          </a:solidFill>
          <a:ln w="9525">
            <a:noFill/>
            <a:round/>
          </a:ln>
        </p:spPr>
        <p:txBody>
          <a:bodyPr/>
          <a:lstStyle/>
          <a:p>
            <a:endParaRPr lang="en-US"/>
          </a:p>
        </p:txBody>
      </p:sp>
      <p:sp>
        <p:nvSpPr>
          <p:cNvPr id="350441" name="Freeform 233"/>
          <p:cNvSpPr/>
          <p:nvPr/>
        </p:nvSpPr>
        <p:spPr bwMode="auto">
          <a:xfrm>
            <a:off x="4086225" y="5460925"/>
            <a:ext cx="44450" cy="9525"/>
          </a:xfrm>
          <a:custGeom>
            <a:avLst/>
            <a:gdLst/>
            <a:ahLst/>
            <a:cxnLst>
              <a:cxn ang="0">
                <a:pos x="0" y="11"/>
              </a:cxn>
              <a:cxn ang="0">
                <a:pos x="2" y="10"/>
              </a:cxn>
              <a:cxn ang="0">
                <a:pos x="7" y="5"/>
              </a:cxn>
              <a:cxn ang="0">
                <a:pos x="13" y="1"/>
              </a:cxn>
              <a:cxn ang="0">
                <a:pos x="22" y="0"/>
              </a:cxn>
              <a:cxn ang="0">
                <a:pos x="28" y="0"/>
              </a:cxn>
              <a:cxn ang="0">
                <a:pos x="28" y="0"/>
              </a:cxn>
              <a:cxn ang="0">
                <a:pos x="30" y="0"/>
              </a:cxn>
              <a:cxn ang="0">
                <a:pos x="35" y="0"/>
              </a:cxn>
              <a:cxn ang="0">
                <a:pos x="43" y="1"/>
              </a:cxn>
              <a:cxn ang="0">
                <a:pos x="50" y="5"/>
              </a:cxn>
              <a:cxn ang="0">
                <a:pos x="55" y="10"/>
              </a:cxn>
              <a:cxn ang="0">
                <a:pos x="56" y="11"/>
              </a:cxn>
              <a:cxn ang="0">
                <a:pos x="0" y="11"/>
              </a:cxn>
            </a:cxnLst>
            <a:rect l="0" t="0" r="r" b="b"/>
            <a:pathLst>
              <a:path w="56" h="11">
                <a:moveTo>
                  <a:pt x="0" y="11"/>
                </a:moveTo>
                <a:lnTo>
                  <a:pt x="2" y="10"/>
                </a:lnTo>
                <a:lnTo>
                  <a:pt x="7" y="5"/>
                </a:lnTo>
                <a:lnTo>
                  <a:pt x="13" y="1"/>
                </a:lnTo>
                <a:lnTo>
                  <a:pt x="22" y="0"/>
                </a:lnTo>
                <a:lnTo>
                  <a:pt x="28" y="0"/>
                </a:lnTo>
                <a:lnTo>
                  <a:pt x="28" y="0"/>
                </a:lnTo>
                <a:lnTo>
                  <a:pt x="30" y="0"/>
                </a:lnTo>
                <a:lnTo>
                  <a:pt x="35" y="0"/>
                </a:lnTo>
                <a:lnTo>
                  <a:pt x="43" y="1"/>
                </a:lnTo>
                <a:lnTo>
                  <a:pt x="50" y="5"/>
                </a:lnTo>
                <a:lnTo>
                  <a:pt x="55" y="10"/>
                </a:lnTo>
                <a:lnTo>
                  <a:pt x="56" y="11"/>
                </a:lnTo>
                <a:lnTo>
                  <a:pt x="0" y="11"/>
                </a:lnTo>
                <a:close/>
              </a:path>
            </a:pathLst>
          </a:custGeom>
          <a:solidFill>
            <a:srgbClr val="000000"/>
          </a:solidFill>
          <a:ln w="9525">
            <a:noFill/>
            <a:round/>
          </a:ln>
        </p:spPr>
        <p:txBody>
          <a:bodyPr/>
          <a:lstStyle/>
          <a:p>
            <a:endParaRPr lang="en-US"/>
          </a:p>
        </p:txBody>
      </p:sp>
      <p:sp>
        <p:nvSpPr>
          <p:cNvPr id="350442" name="Freeform 234"/>
          <p:cNvSpPr/>
          <p:nvPr/>
        </p:nvSpPr>
        <p:spPr bwMode="auto">
          <a:xfrm>
            <a:off x="3659188" y="5481563"/>
            <a:ext cx="44450" cy="9525"/>
          </a:xfrm>
          <a:custGeom>
            <a:avLst/>
            <a:gdLst/>
            <a:ahLst/>
            <a:cxnLst>
              <a:cxn ang="0">
                <a:pos x="0" y="13"/>
              </a:cxn>
              <a:cxn ang="0">
                <a:pos x="2" y="11"/>
              </a:cxn>
              <a:cxn ang="0">
                <a:pos x="7" y="6"/>
              </a:cxn>
              <a:cxn ang="0">
                <a:pos x="14" y="1"/>
              </a:cxn>
              <a:cxn ang="0">
                <a:pos x="22" y="0"/>
              </a:cxn>
              <a:cxn ang="0">
                <a:pos x="28" y="0"/>
              </a:cxn>
              <a:cxn ang="0">
                <a:pos x="28" y="0"/>
              </a:cxn>
              <a:cxn ang="0">
                <a:pos x="30" y="0"/>
              </a:cxn>
              <a:cxn ang="0">
                <a:pos x="35" y="0"/>
              </a:cxn>
              <a:cxn ang="0">
                <a:pos x="42" y="1"/>
              </a:cxn>
              <a:cxn ang="0">
                <a:pos x="48" y="6"/>
              </a:cxn>
              <a:cxn ang="0">
                <a:pos x="55" y="11"/>
              </a:cxn>
              <a:cxn ang="0">
                <a:pos x="57" y="13"/>
              </a:cxn>
              <a:cxn ang="0">
                <a:pos x="0" y="13"/>
              </a:cxn>
            </a:cxnLst>
            <a:rect l="0" t="0" r="r" b="b"/>
            <a:pathLst>
              <a:path w="57" h="13">
                <a:moveTo>
                  <a:pt x="0" y="13"/>
                </a:moveTo>
                <a:lnTo>
                  <a:pt x="2" y="11"/>
                </a:lnTo>
                <a:lnTo>
                  <a:pt x="7" y="6"/>
                </a:lnTo>
                <a:lnTo>
                  <a:pt x="14" y="1"/>
                </a:lnTo>
                <a:lnTo>
                  <a:pt x="22" y="0"/>
                </a:lnTo>
                <a:lnTo>
                  <a:pt x="28" y="0"/>
                </a:lnTo>
                <a:lnTo>
                  <a:pt x="28" y="0"/>
                </a:lnTo>
                <a:lnTo>
                  <a:pt x="30" y="0"/>
                </a:lnTo>
                <a:lnTo>
                  <a:pt x="35" y="0"/>
                </a:lnTo>
                <a:lnTo>
                  <a:pt x="42" y="1"/>
                </a:lnTo>
                <a:lnTo>
                  <a:pt x="48" y="6"/>
                </a:lnTo>
                <a:lnTo>
                  <a:pt x="55" y="11"/>
                </a:lnTo>
                <a:lnTo>
                  <a:pt x="57" y="13"/>
                </a:lnTo>
                <a:lnTo>
                  <a:pt x="0" y="13"/>
                </a:lnTo>
                <a:close/>
              </a:path>
            </a:pathLst>
          </a:custGeom>
          <a:solidFill>
            <a:srgbClr val="000000"/>
          </a:solidFill>
          <a:ln w="9525">
            <a:noFill/>
            <a:round/>
          </a:ln>
        </p:spPr>
        <p:txBody>
          <a:bodyPr/>
          <a:lstStyle/>
          <a:p>
            <a:endParaRPr lang="en-US"/>
          </a:p>
        </p:txBody>
      </p:sp>
      <p:sp>
        <p:nvSpPr>
          <p:cNvPr id="350443" name="Freeform 235"/>
          <p:cNvSpPr/>
          <p:nvPr/>
        </p:nvSpPr>
        <p:spPr bwMode="auto">
          <a:xfrm>
            <a:off x="3725863" y="5481563"/>
            <a:ext cx="44450" cy="9525"/>
          </a:xfrm>
          <a:custGeom>
            <a:avLst/>
            <a:gdLst/>
            <a:ahLst/>
            <a:cxnLst>
              <a:cxn ang="0">
                <a:pos x="0" y="13"/>
              </a:cxn>
              <a:cxn ang="0">
                <a:pos x="1" y="11"/>
              </a:cxn>
              <a:cxn ang="0">
                <a:pos x="5" y="6"/>
              </a:cxn>
              <a:cxn ang="0">
                <a:pos x="11" y="1"/>
              </a:cxn>
              <a:cxn ang="0">
                <a:pos x="20" y="0"/>
              </a:cxn>
              <a:cxn ang="0">
                <a:pos x="26" y="0"/>
              </a:cxn>
              <a:cxn ang="0">
                <a:pos x="28" y="0"/>
              </a:cxn>
              <a:cxn ang="0">
                <a:pos x="28" y="0"/>
              </a:cxn>
              <a:cxn ang="0">
                <a:pos x="33" y="0"/>
              </a:cxn>
              <a:cxn ang="0">
                <a:pos x="41" y="1"/>
              </a:cxn>
              <a:cxn ang="0">
                <a:pos x="49" y="6"/>
              </a:cxn>
              <a:cxn ang="0">
                <a:pos x="54" y="11"/>
              </a:cxn>
              <a:cxn ang="0">
                <a:pos x="56" y="13"/>
              </a:cxn>
              <a:cxn ang="0">
                <a:pos x="0" y="13"/>
              </a:cxn>
            </a:cxnLst>
            <a:rect l="0" t="0" r="r" b="b"/>
            <a:pathLst>
              <a:path w="56" h="13">
                <a:moveTo>
                  <a:pt x="0" y="13"/>
                </a:moveTo>
                <a:lnTo>
                  <a:pt x="1" y="11"/>
                </a:lnTo>
                <a:lnTo>
                  <a:pt x="5" y="6"/>
                </a:lnTo>
                <a:lnTo>
                  <a:pt x="11" y="1"/>
                </a:lnTo>
                <a:lnTo>
                  <a:pt x="20" y="0"/>
                </a:lnTo>
                <a:lnTo>
                  <a:pt x="26" y="0"/>
                </a:lnTo>
                <a:lnTo>
                  <a:pt x="28" y="0"/>
                </a:lnTo>
                <a:lnTo>
                  <a:pt x="28" y="0"/>
                </a:lnTo>
                <a:lnTo>
                  <a:pt x="33" y="0"/>
                </a:lnTo>
                <a:lnTo>
                  <a:pt x="41" y="1"/>
                </a:lnTo>
                <a:lnTo>
                  <a:pt x="49" y="6"/>
                </a:lnTo>
                <a:lnTo>
                  <a:pt x="54" y="11"/>
                </a:lnTo>
                <a:lnTo>
                  <a:pt x="56" y="13"/>
                </a:lnTo>
                <a:lnTo>
                  <a:pt x="0" y="13"/>
                </a:lnTo>
                <a:close/>
              </a:path>
            </a:pathLst>
          </a:custGeom>
          <a:solidFill>
            <a:srgbClr val="000000"/>
          </a:solidFill>
          <a:ln w="9525">
            <a:noFill/>
            <a:round/>
          </a:ln>
        </p:spPr>
        <p:txBody>
          <a:bodyPr/>
          <a:lstStyle/>
          <a:p>
            <a:endParaRPr lang="en-US"/>
          </a:p>
        </p:txBody>
      </p:sp>
      <p:sp>
        <p:nvSpPr>
          <p:cNvPr id="350444" name="Freeform 236"/>
          <p:cNvSpPr/>
          <p:nvPr/>
        </p:nvSpPr>
        <p:spPr bwMode="auto">
          <a:xfrm>
            <a:off x="3760788" y="5497438"/>
            <a:ext cx="327025" cy="11112"/>
          </a:xfrm>
          <a:custGeom>
            <a:avLst/>
            <a:gdLst/>
            <a:ahLst/>
            <a:cxnLst>
              <a:cxn ang="0">
                <a:pos x="0" y="15"/>
              </a:cxn>
              <a:cxn ang="0">
                <a:pos x="22" y="0"/>
              </a:cxn>
              <a:cxn ang="0">
                <a:pos x="401" y="2"/>
              </a:cxn>
              <a:cxn ang="0">
                <a:pos x="412" y="15"/>
              </a:cxn>
              <a:cxn ang="0">
                <a:pos x="0" y="15"/>
              </a:cxn>
            </a:cxnLst>
            <a:rect l="0" t="0" r="r" b="b"/>
            <a:pathLst>
              <a:path w="412" h="15">
                <a:moveTo>
                  <a:pt x="0" y="15"/>
                </a:moveTo>
                <a:lnTo>
                  <a:pt x="22" y="0"/>
                </a:lnTo>
                <a:lnTo>
                  <a:pt x="401" y="2"/>
                </a:lnTo>
                <a:lnTo>
                  <a:pt x="412" y="15"/>
                </a:lnTo>
                <a:lnTo>
                  <a:pt x="0" y="15"/>
                </a:lnTo>
                <a:close/>
              </a:path>
            </a:pathLst>
          </a:custGeom>
          <a:solidFill>
            <a:srgbClr val="000000"/>
          </a:solidFill>
          <a:ln w="9525">
            <a:noFill/>
            <a:round/>
          </a:ln>
        </p:spPr>
        <p:txBody>
          <a:bodyPr/>
          <a:lstStyle/>
          <a:p>
            <a:endParaRPr lang="en-US"/>
          </a:p>
        </p:txBody>
      </p:sp>
      <p:sp>
        <p:nvSpPr>
          <p:cNvPr id="350445" name="Freeform 237"/>
          <p:cNvSpPr/>
          <p:nvPr/>
        </p:nvSpPr>
        <p:spPr bwMode="auto">
          <a:xfrm>
            <a:off x="3857625" y="5481563"/>
            <a:ext cx="44450" cy="9525"/>
          </a:xfrm>
          <a:custGeom>
            <a:avLst/>
            <a:gdLst/>
            <a:ahLst/>
            <a:cxnLst>
              <a:cxn ang="0">
                <a:pos x="0" y="13"/>
              </a:cxn>
              <a:cxn ang="0">
                <a:pos x="2" y="11"/>
              </a:cxn>
              <a:cxn ang="0">
                <a:pos x="7" y="6"/>
              </a:cxn>
              <a:cxn ang="0">
                <a:pos x="13" y="1"/>
              </a:cxn>
              <a:cxn ang="0">
                <a:pos x="22" y="0"/>
              </a:cxn>
              <a:cxn ang="0">
                <a:pos x="27" y="0"/>
              </a:cxn>
              <a:cxn ang="0">
                <a:pos x="28" y="0"/>
              </a:cxn>
              <a:cxn ang="0">
                <a:pos x="28" y="0"/>
              </a:cxn>
              <a:cxn ang="0">
                <a:pos x="33" y="0"/>
              </a:cxn>
              <a:cxn ang="0">
                <a:pos x="42" y="1"/>
              </a:cxn>
              <a:cxn ang="0">
                <a:pos x="48" y="6"/>
              </a:cxn>
              <a:cxn ang="0">
                <a:pos x="55" y="11"/>
              </a:cxn>
              <a:cxn ang="0">
                <a:pos x="56" y="13"/>
              </a:cxn>
              <a:cxn ang="0">
                <a:pos x="0" y="13"/>
              </a:cxn>
            </a:cxnLst>
            <a:rect l="0" t="0" r="r" b="b"/>
            <a:pathLst>
              <a:path w="56" h="13">
                <a:moveTo>
                  <a:pt x="0" y="13"/>
                </a:moveTo>
                <a:lnTo>
                  <a:pt x="2" y="11"/>
                </a:lnTo>
                <a:lnTo>
                  <a:pt x="7" y="6"/>
                </a:lnTo>
                <a:lnTo>
                  <a:pt x="13" y="1"/>
                </a:lnTo>
                <a:lnTo>
                  <a:pt x="22" y="0"/>
                </a:lnTo>
                <a:lnTo>
                  <a:pt x="27" y="0"/>
                </a:lnTo>
                <a:lnTo>
                  <a:pt x="28" y="0"/>
                </a:lnTo>
                <a:lnTo>
                  <a:pt x="28" y="0"/>
                </a:lnTo>
                <a:lnTo>
                  <a:pt x="33" y="0"/>
                </a:lnTo>
                <a:lnTo>
                  <a:pt x="42" y="1"/>
                </a:lnTo>
                <a:lnTo>
                  <a:pt x="48" y="6"/>
                </a:lnTo>
                <a:lnTo>
                  <a:pt x="55" y="11"/>
                </a:lnTo>
                <a:lnTo>
                  <a:pt x="56" y="13"/>
                </a:lnTo>
                <a:lnTo>
                  <a:pt x="0" y="13"/>
                </a:lnTo>
                <a:close/>
              </a:path>
            </a:pathLst>
          </a:custGeom>
          <a:solidFill>
            <a:srgbClr val="000000"/>
          </a:solidFill>
          <a:ln w="9525">
            <a:noFill/>
            <a:round/>
          </a:ln>
        </p:spPr>
        <p:txBody>
          <a:bodyPr/>
          <a:lstStyle/>
          <a:p>
            <a:endParaRPr lang="en-US"/>
          </a:p>
        </p:txBody>
      </p:sp>
      <p:sp>
        <p:nvSpPr>
          <p:cNvPr id="350446" name="Freeform 238"/>
          <p:cNvSpPr/>
          <p:nvPr/>
        </p:nvSpPr>
        <p:spPr bwMode="auto">
          <a:xfrm>
            <a:off x="3921125" y="5481563"/>
            <a:ext cx="44450" cy="9525"/>
          </a:xfrm>
          <a:custGeom>
            <a:avLst/>
            <a:gdLst/>
            <a:ahLst/>
            <a:cxnLst>
              <a:cxn ang="0">
                <a:pos x="0" y="13"/>
              </a:cxn>
              <a:cxn ang="0">
                <a:pos x="2" y="11"/>
              </a:cxn>
              <a:cxn ang="0">
                <a:pos x="5" y="6"/>
              </a:cxn>
              <a:cxn ang="0">
                <a:pos x="12" y="1"/>
              </a:cxn>
              <a:cxn ang="0">
                <a:pos x="20" y="0"/>
              </a:cxn>
              <a:cxn ang="0">
                <a:pos x="27" y="0"/>
              </a:cxn>
              <a:cxn ang="0">
                <a:pos x="28" y="0"/>
              </a:cxn>
              <a:cxn ang="0">
                <a:pos x="28" y="0"/>
              </a:cxn>
              <a:cxn ang="0">
                <a:pos x="33" y="0"/>
              </a:cxn>
              <a:cxn ang="0">
                <a:pos x="42" y="1"/>
              </a:cxn>
              <a:cxn ang="0">
                <a:pos x="48" y="6"/>
              </a:cxn>
              <a:cxn ang="0">
                <a:pos x="55" y="11"/>
              </a:cxn>
              <a:cxn ang="0">
                <a:pos x="57" y="13"/>
              </a:cxn>
              <a:cxn ang="0">
                <a:pos x="0" y="13"/>
              </a:cxn>
            </a:cxnLst>
            <a:rect l="0" t="0" r="r" b="b"/>
            <a:pathLst>
              <a:path w="57" h="13">
                <a:moveTo>
                  <a:pt x="0" y="13"/>
                </a:moveTo>
                <a:lnTo>
                  <a:pt x="2" y="11"/>
                </a:lnTo>
                <a:lnTo>
                  <a:pt x="5" y="6"/>
                </a:lnTo>
                <a:lnTo>
                  <a:pt x="12" y="1"/>
                </a:lnTo>
                <a:lnTo>
                  <a:pt x="20" y="0"/>
                </a:lnTo>
                <a:lnTo>
                  <a:pt x="27" y="0"/>
                </a:lnTo>
                <a:lnTo>
                  <a:pt x="28" y="0"/>
                </a:lnTo>
                <a:lnTo>
                  <a:pt x="28" y="0"/>
                </a:lnTo>
                <a:lnTo>
                  <a:pt x="33" y="0"/>
                </a:lnTo>
                <a:lnTo>
                  <a:pt x="42" y="1"/>
                </a:lnTo>
                <a:lnTo>
                  <a:pt x="48" y="6"/>
                </a:lnTo>
                <a:lnTo>
                  <a:pt x="55" y="11"/>
                </a:lnTo>
                <a:lnTo>
                  <a:pt x="57" y="13"/>
                </a:lnTo>
                <a:lnTo>
                  <a:pt x="0" y="13"/>
                </a:lnTo>
                <a:close/>
              </a:path>
            </a:pathLst>
          </a:custGeom>
          <a:solidFill>
            <a:srgbClr val="000000"/>
          </a:solidFill>
          <a:ln w="9525">
            <a:noFill/>
            <a:round/>
          </a:ln>
        </p:spPr>
        <p:txBody>
          <a:bodyPr/>
          <a:lstStyle/>
          <a:p>
            <a:endParaRPr lang="en-US"/>
          </a:p>
        </p:txBody>
      </p:sp>
      <p:sp>
        <p:nvSpPr>
          <p:cNvPr id="350447" name="Freeform 239"/>
          <p:cNvSpPr/>
          <p:nvPr/>
        </p:nvSpPr>
        <p:spPr bwMode="auto">
          <a:xfrm>
            <a:off x="3789363" y="5481563"/>
            <a:ext cx="44450" cy="9525"/>
          </a:xfrm>
          <a:custGeom>
            <a:avLst/>
            <a:gdLst/>
            <a:ahLst/>
            <a:cxnLst>
              <a:cxn ang="0">
                <a:pos x="0" y="13"/>
              </a:cxn>
              <a:cxn ang="0">
                <a:pos x="1" y="11"/>
              </a:cxn>
              <a:cxn ang="0">
                <a:pos x="6" y="6"/>
              </a:cxn>
              <a:cxn ang="0">
                <a:pos x="13" y="1"/>
              </a:cxn>
              <a:cxn ang="0">
                <a:pos x="21" y="0"/>
              </a:cxn>
              <a:cxn ang="0">
                <a:pos x="26" y="0"/>
              </a:cxn>
              <a:cxn ang="0">
                <a:pos x="28" y="0"/>
              </a:cxn>
              <a:cxn ang="0">
                <a:pos x="28" y="0"/>
              </a:cxn>
              <a:cxn ang="0">
                <a:pos x="33" y="0"/>
              </a:cxn>
              <a:cxn ang="0">
                <a:pos x="41" y="1"/>
              </a:cxn>
              <a:cxn ang="0">
                <a:pos x="48" y="6"/>
              </a:cxn>
              <a:cxn ang="0">
                <a:pos x="53" y="11"/>
              </a:cxn>
              <a:cxn ang="0">
                <a:pos x="54" y="13"/>
              </a:cxn>
              <a:cxn ang="0">
                <a:pos x="0" y="13"/>
              </a:cxn>
            </a:cxnLst>
            <a:rect l="0" t="0" r="r" b="b"/>
            <a:pathLst>
              <a:path w="54" h="13">
                <a:moveTo>
                  <a:pt x="0" y="13"/>
                </a:moveTo>
                <a:lnTo>
                  <a:pt x="1" y="11"/>
                </a:lnTo>
                <a:lnTo>
                  <a:pt x="6" y="6"/>
                </a:lnTo>
                <a:lnTo>
                  <a:pt x="13" y="1"/>
                </a:lnTo>
                <a:lnTo>
                  <a:pt x="21" y="0"/>
                </a:lnTo>
                <a:lnTo>
                  <a:pt x="26" y="0"/>
                </a:lnTo>
                <a:lnTo>
                  <a:pt x="28" y="0"/>
                </a:lnTo>
                <a:lnTo>
                  <a:pt x="28" y="0"/>
                </a:lnTo>
                <a:lnTo>
                  <a:pt x="33" y="0"/>
                </a:lnTo>
                <a:lnTo>
                  <a:pt x="41" y="1"/>
                </a:lnTo>
                <a:lnTo>
                  <a:pt x="48" y="6"/>
                </a:lnTo>
                <a:lnTo>
                  <a:pt x="53" y="11"/>
                </a:lnTo>
                <a:lnTo>
                  <a:pt x="54" y="13"/>
                </a:lnTo>
                <a:lnTo>
                  <a:pt x="0" y="13"/>
                </a:lnTo>
                <a:close/>
              </a:path>
            </a:pathLst>
          </a:custGeom>
          <a:solidFill>
            <a:srgbClr val="000000"/>
          </a:solidFill>
          <a:ln w="9525">
            <a:noFill/>
            <a:round/>
          </a:ln>
        </p:spPr>
        <p:txBody>
          <a:bodyPr/>
          <a:lstStyle/>
          <a:p>
            <a:endParaRPr lang="en-US"/>
          </a:p>
        </p:txBody>
      </p:sp>
      <p:sp>
        <p:nvSpPr>
          <p:cNvPr id="350448" name="Freeform 240"/>
          <p:cNvSpPr/>
          <p:nvPr/>
        </p:nvSpPr>
        <p:spPr bwMode="auto">
          <a:xfrm>
            <a:off x="3987800" y="5481563"/>
            <a:ext cx="44450" cy="9525"/>
          </a:xfrm>
          <a:custGeom>
            <a:avLst/>
            <a:gdLst/>
            <a:ahLst/>
            <a:cxnLst>
              <a:cxn ang="0">
                <a:pos x="0" y="13"/>
              </a:cxn>
              <a:cxn ang="0">
                <a:pos x="1" y="11"/>
              </a:cxn>
              <a:cxn ang="0">
                <a:pos x="5" y="6"/>
              </a:cxn>
              <a:cxn ang="0">
                <a:pos x="11" y="1"/>
              </a:cxn>
              <a:cxn ang="0">
                <a:pos x="20" y="0"/>
              </a:cxn>
              <a:cxn ang="0">
                <a:pos x="25" y="0"/>
              </a:cxn>
              <a:cxn ang="0">
                <a:pos x="26" y="0"/>
              </a:cxn>
              <a:cxn ang="0">
                <a:pos x="28" y="0"/>
              </a:cxn>
              <a:cxn ang="0">
                <a:pos x="31" y="0"/>
              </a:cxn>
              <a:cxn ang="0">
                <a:pos x="39" y="1"/>
              </a:cxn>
              <a:cxn ang="0">
                <a:pos x="46" y="6"/>
              </a:cxn>
              <a:cxn ang="0">
                <a:pos x="53" y="11"/>
              </a:cxn>
              <a:cxn ang="0">
                <a:pos x="54" y="13"/>
              </a:cxn>
              <a:cxn ang="0">
                <a:pos x="0" y="13"/>
              </a:cxn>
            </a:cxnLst>
            <a:rect l="0" t="0" r="r" b="b"/>
            <a:pathLst>
              <a:path w="54" h="13">
                <a:moveTo>
                  <a:pt x="0" y="13"/>
                </a:moveTo>
                <a:lnTo>
                  <a:pt x="1" y="11"/>
                </a:lnTo>
                <a:lnTo>
                  <a:pt x="5" y="6"/>
                </a:lnTo>
                <a:lnTo>
                  <a:pt x="11" y="1"/>
                </a:lnTo>
                <a:lnTo>
                  <a:pt x="20" y="0"/>
                </a:lnTo>
                <a:lnTo>
                  <a:pt x="25" y="0"/>
                </a:lnTo>
                <a:lnTo>
                  <a:pt x="26" y="0"/>
                </a:lnTo>
                <a:lnTo>
                  <a:pt x="28" y="0"/>
                </a:lnTo>
                <a:lnTo>
                  <a:pt x="31" y="0"/>
                </a:lnTo>
                <a:lnTo>
                  <a:pt x="39" y="1"/>
                </a:lnTo>
                <a:lnTo>
                  <a:pt x="46" y="6"/>
                </a:lnTo>
                <a:lnTo>
                  <a:pt x="53" y="11"/>
                </a:lnTo>
                <a:lnTo>
                  <a:pt x="54" y="13"/>
                </a:lnTo>
                <a:lnTo>
                  <a:pt x="0" y="13"/>
                </a:lnTo>
                <a:close/>
              </a:path>
            </a:pathLst>
          </a:custGeom>
          <a:solidFill>
            <a:srgbClr val="000000"/>
          </a:solidFill>
          <a:ln w="9525">
            <a:noFill/>
            <a:round/>
          </a:ln>
        </p:spPr>
        <p:txBody>
          <a:bodyPr/>
          <a:lstStyle/>
          <a:p>
            <a:endParaRPr lang="en-US"/>
          </a:p>
        </p:txBody>
      </p:sp>
      <p:sp>
        <p:nvSpPr>
          <p:cNvPr id="350449" name="Freeform 241"/>
          <p:cNvSpPr/>
          <p:nvPr/>
        </p:nvSpPr>
        <p:spPr bwMode="auto">
          <a:xfrm>
            <a:off x="4056063" y="5479975"/>
            <a:ext cx="46037" cy="9525"/>
          </a:xfrm>
          <a:custGeom>
            <a:avLst/>
            <a:gdLst/>
            <a:ahLst/>
            <a:cxnLst>
              <a:cxn ang="0">
                <a:pos x="0" y="12"/>
              </a:cxn>
              <a:cxn ang="0">
                <a:pos x="1" y="10"/>
              </a:cxn>
              <a:cxn ang="0">
                <a:pos x="5" y="5"/>
              </a:cxn>
              <a:cxn ang="0">
                <a:pos x="10" y="2"/>
              </a:cxn>
              <a:cxn ang="0">
                <a:pos x="18" y="0"/>
              </a:cxn>
              <a:cxn ang="0">
                <a:pos x="25" y="0"/>
              </a:cxn>
              <a:cxn ang="0">
                <a:pos x="26" y="0"/>
              </a:cxn>
              <a:cxn ang="0">
                <a:pos x="26" y="0"/>
              </a:cxn>
              <a:cxn ang="0">
                <a:pos x="31" y="0"/>
              </a:cxn>
              <a:cxn ang="0">
                <a:pos x="39" y="2"/>
              </a:cxn>
              <a:cxn ang="0">
                <a:pos x="48" y="5"/>
              </a:cxn>
              <a:cxn ang="0">
                <a:pos x="54" y="10"/>
              </a:cxn>
              <a:cxn ang="0">
                <a:pos x="56" y="12"/>
              </a:cxn>
              <a:cxn ang="0">
                <a:pos x="0" y="12"/>
              </a:cxn>
            </a:cxnLst>
            <a:rect l="0" t="0" r="r" b="b"/>
            <a:pathLst>
              <a:path w="56" h="12">
                <a:moveTo>
                  <a:pt x="0" y="12"/>
                </a:moveTo>
                <a:lnTo>
                  <a:pt x="1" y="10"/>
                </a:lnTo>
                <a:lnTo>
                  <a:pt x="5" y="5"/>
                </a:lnTo>
                <a:lnTo>
                  <a:pt x="10" y="2"/>
                </a:lnTo>
                <a:lnTo>
                  <a:pt x="18" y="0"/>
                </a:lnTo>
                <a:lnTo>
                  <a:pt x="25" y="0"/>
                </a:lnTo>
                <a:lnTo>
                  <a:pt x="26" y="0"/>
                </a:lnTo>
                <a:lnTo>
                  <a:pt x="26" y="0"/>
                </a:lnTo>
                <a:lnTo>
                  <a:pt x="31" y="0"/>
                </a:lnTo>
                <a:lnTo>
                  <a:pt x="39" y="2"/>
                </a:lnTo>
                <a:lnTo>
                  <a:pt x="48" y="5"/>
                </a:lnTo>
                <a:lnTo>
                  <a:pt x="54" y="10"/>
                </a:lnTo>
                <a:lnTo>
                  <a:pt x="56" y="12"/>
                </a:lnTo>
                <a:lnTo>
                  <a:pt x="0" y="12"/>
                </a:lnTo>
                <a:close/>
              </a:path>
            </a:pathLst>
          </a:custGeom>
          <a:solidFill>
            <a:srgbClr val="000000"/>
          </a:solidFill>
          <a:ln w="9525">
            <a:noFill/>
            <a:round/>
          </a:ln>
        </p:spPr>
        <p:txBody>
          <a:bodyPr/>
          <a:lstStyle/>
          <a:p>
            <a:endParaRPr lang="en-US"/>
          </a:p>
        </p:txBody>
      </p:sp>
      <p:sp>
        <p:nvSpPr>
          <p:cNvPr id="350450" name="Freeform 242"/>
          <p:cNvSpPr/>
          <p:nvPr/>
        </p:nvSpPr>
        <p:spPr bwMode="auto">
          <a:xfrm>
            <a:off x="4124325" y="5479975"/>
            <a:ext cx="42863" cy="9525"/>
          </a:xfrm>
          <a:custGeom>
            <a:avLst/>
            <a:gdLst/>
            <a:ahLst/>
            <a:cxnLst>
              <a:cxn ang="0">
                <a:pos x="0" y="12"/>
              </a:cxn>
              <a:cxn ang="0">
                <a:pos x="2" y="10"/>
              </a:cxn>
              <a:cxn ang="0">
                <a:pos x="5" y="5"/>
              </a:cxn>
              <a:cxn ang="0">
                <a:pos x="10" y="2"/>
              </a:cxn>
              <a:cxn ang="0">
                <a:pos x="18" y="0"/>
              </a:cxn>
              <a:cxn ang="0">
                <a:pos x="25" y="0"/>
              </a:cxn>
              <a:cxn ang="0">
                <a:pos x="27" y="0"/>
              </a:cxn>
              <a:cxn ang="0">
                <a:pos x="27" y="0"/>
              </a:cxn>
              <a:cxn ang="0">
                <a:pos x="32" y="0"/>
              </a:cxn>
              <a:cxn ang="0">
                <a:pos x="40" y="2"/>
              </a:cxn>
              <a:cxn ang="0">
                <a:pos x="47" y="5"/>
              </a:cxn>
              <a:cxn ang="0">
                <a:pos x="53" y="10"/>
              </a:cxn>
              <a:cxn ang="0">
                <a:pos x="55" y="12"/>
              </a:cxn>
              <a:cxn ang="0">
                <a:pos x="0" y="12"/>
              </a:cxn>
            </a:cxnLst>
            <a:rect l="0" t="0" r="r" b="b"/>
            <a:pathLst>
              <a:path w="55" h="12">
                <a:moveTo>
                  <a:pt x="0" y="12"/>
                </a:moveTo>
                <a:lnTo>
                  <a:pt x="2" y="10"/>
                </a:lnTo>
                <a:lnTo>
                  <a:pt x="5" y="5"/>
                </a:lnTo>
                <a:lnTo>
                  <a:pt x="10" y="2"/>
                </a:lnTo>
                <a:lnTo>
                  <a:pt x="18" y="0"/>
                </a:lnTo>
                <a:lnTo>
                  <a:pt x="25" y="0"/>
                </a:lnTo>
                <a:lnTo>
                  <a:pt x="27" y="0"/>
                </a:lnTo>
                <a:lnTo>
                  <a:pt x="27" y="0"/>
                </a:lnTo>
                <a:lnTo>
                  <a:pt x="32" y="0"/>
                </a:lnTo>
                <a:lnTo>
                  <a:pt x="40" y="2"/>
                </a:lnTo>
                <a:lnTo>
                  <a:pt x="47" y="5"/>
                </a:lnTo>
                <a:lnTo>
                  <a:pt x="53" y="10"/>
                </a:lnTo>
                <a:lnTo>
                  <a:pt x="55" y="12"/>
                </a:lnTo>
                <a:lnTo>
                  <a:pt x="0" y="12"/>
                </a:lnTo>
                <a:close/>
              </a:path>
            </a:pathLst>
          </a:custGeom>
          <a:solidFill>
            <a:srgbClr val="000000"/>
          </a:solidFill>
          <a:ln w="9525">
            <a:noFill/>
            <a:round/>
          </a:ln>
        </p:spPr>
        <p:txBody>
          <a:bodyPr/>
          <a:lstStyle/>
          <a:p>
            <a:endParaRPr lang="en-US"/>
          </a:p>
        </p:txBody>
      </p:sp>
      <p:sp>
        <p:nvSpPr>
          <p:cNvPr id="350451" name="Freeform 243"/>
          <p:cNvSpPr/>
          <p:nvPr/>
        </p:nvSpPr>
        <p:spPr bwMode="auto">
          <a:xfrm>
            <a:off x="4102100" y="5499025"/>
            <a:ext cx="42863" cy="9525"/>
          </a:xfrm>
          <a:custGeom>
            <a:avLst/>
            <a:gdLst/>
            <a:ahLst/>
            <a:cxnLst>
              <a:cxn ang="0">
                <a:pos x="0" y="13"/>
              </a:cxn>
              <a:cxn ang="0">
                <a:pos x="2" y="12"/>
              </a:cxn>
              <a:cxn ang="0">
                <a:pos x="5" y="7"/>
              </a:cxn>
              <a:cxn ang="0">
                <a:pos x="10" y="2"/>
              </a:cxn>
              <a:cxn ang="0">
                <a:pos x="18" y="0"/>
              </a:cxn>
              <a:cxn ang="0">
                <a:pos x="25" y="0"/>
              </a:cxn>
              <a:cxn ang="0">
                <a:pos x="27" y="0"/>
              </a:cxn>
              <a:cxn ang="0">
                <a:pos x="27" y="0"/>
              </a:cxn>
              <a:cxn ang="0">
                <a:pos x="31" y="0"/>
              </a:cxn>
              <a:cxn ang="0">
                <a:pos x="40" y="2"/>
              </a:cxn>
              <a:cxn ang="0">
                <a:pos x="46" y="7"/>
              </a:cxn>
              <a:cxn ang="0">
                <a:pos x="53" y="12"/>
              </a:cxn>
              <a:cxn ang="0">
                <a:pos x="55" y="13"/>
              </a:cxn>
              <a:cxn ang="0">
                <a:pos x="0" y="13"/>
              </a:cxn>
            </a:cxnLst>
            <a:rect l="0" t="0" r="r" b="b"/>
            <a:pathLst>
              <a:path w="55" h="13">
                <a:moveTo>
                  <a:pt x="0" y="13"/>
                </a:moveTo>
                <a:lnTo>
                  <a:pt x="2" y="12"/>
                </a:lnTo>
                <a:lnTo>
                  <a:pt x="5" y="7"/>
                </a:lnTo>
                <a:lnTo>
                  <a:pt x="10" y="2"/>
                </a:lnTo>
                <a:lnTo>
                  <a:pt x="18" y="0"/>
                </a:lnTo>
                <a:lnTo>
                  <a:pt x="25" y="0"/>
                </a:lnTo>
                <a:lnTo>
                  <a:pt x="27" y="0"/>
                </a:lnTo>
                <a:lnTo>
                  <a:pt x="27" y="0"/>
                </a:lnTo>
                <a:lnTo>
                  <a:pt x="31" y="0"/>
                </a:lnTo>
                <a:lnTo>
                  <a:pt x="40" y="2"/>
                </a:lnTo>
                <a:lnTo>
                  <a:pt x="46" y="7"/>
                </a:lnTo>
                <a:lnTo>
                  <a:pt x="53" y="12"/>
                </a:lnTo>
                <a:lnTo>
                  <a:pt x="55" y="13"/>
                </a:lnTo>
                <a:lnTo>
                  <a:pt x="0" y="13"/>
                </a:lnTo>
                <a:close/>
              </a:path>
            </a:pathLst>
          </a:custGeom>
          <a:solidFill>
            <a:srgbClr val="000000"/>
          </a:solidFill>
          <a:ln w="9525">
            <a:noFill/>
            <a:round/>
          </a:ln>
        </p:spPr>
        <p:txBody>
          <a:bodyPr/>
          <a:lstStyle/>
          <a:p>
            <a:endParaRPr lang="en-US"/>
          </a:p>
        </p:txBody>
      </p:sp>
      <p:sp>
        <p:nvSpPr>
          <p:cNvPr id="350452" name="Freeform 244"/>
          <p:cNvSpPr/>
          <p:nvPr/>
        </p:nvSpPr>
        <p:spPr bwMode="auto">
          <a:xfrm>
            <a:off x="4167188" y="5499025"/>
            <a:ext cx="44450" cy="9525"/>
          </a:xfrm>
          <a:custGeom>
            <a:avLst/>
            <a:gdLst/>
            <a:ahLst/>
            <a:cxnLst>
              <a:cxn ang="0">
                <a:pos x="0" y="13"/>
              </a:cxn>
              <a:cxn ang="0">
                <a:pos x="1" y="12"/>
              </a:cxn>
              <a:cxn ang="0">
                <a:pos x="5" y="7"/>
              </a:cxn>
              <a:cxn ang="0">
                <a:pos x="11" y="2"/>
              </a:cxn>
              <a:cxn ang="0">
                <a:pos x="20" y="0"/>
              </a:cxn>
              <a:cxn ang="0">
                <a:pos x="26" y="0"/>
              </a:cxn>
              <a:cxn ang="0">
                <a:pos x="28" y="0"/>
              </a:cxn>
              <a:cxn ang="0">
                <a:pos x="28" y="0"/>
              </a:cxn>
              <a:cxn ang="0">
                <a:pos x="33" y="0"/>
              </a:cxn>
              <a:cxn ang="0">
                <a:pos x="41" y="2"/>
              </a:cxn>
              <a:cxn ang="0">
                <a:pos x="48" y="7"/>
              </a:cxn>
              <a:cxn ang="0">
                <a:pos x="54" y="12"/>
              </a:cxn>
              <a:cxn ang="0">
                <a:pos x="56" y="13"/>
              </a:cxn>
              <a:cxn ang="0">
                <a:pos x="0" y="13"/>
              </a:cxn>
            </a:cxnLst>
            <a:rect l="0" t="0" r="r" b="b"/>
            <a:pathLst>
              <a:path w="56" h="13">
                <a:moveTo>
                  <a:pt x="0" y="13"/>
                </a:moveTo>
                <a:lnTo>
                  <a:pt x="1" y="12"/>
                </a:lnTo>
                <a:lnTo>
                  <a:pt x="5" y="7"/>
                </a:lnTo>
                <a:lnTo>
                  <a:pt x="11" y="2"/>
                </a:lnTo>
                <a:lnTo>
                  <a:pt x="20" y="0"/>
                </a:lnTo>
                <a:lnTo>
                  <a:pt x="26" y="0"/>
                </a:lnTo>
                <a:lnTo>
                  <a:pt x="28" y="0"/>
                </a:lnTo>
                <a:lnTo>
                  <a:pt x="28" y="0"/>
                </a:lnTo>
                <a:lnTo>
                  <a:pt x="33" y="0"/>
                </a:lnTo>
                <a:lnTo>
                  <a:pt x="41" y="2"/>
                </a:lnTo>
                <a:lnTo>
                  <a:pt x="48" y="7"/>
                </a:lnTo>
                <a:lnTo>
                  <a:pt x="54" y="12"/>
                </a:lnTo>
                <a:lnTo>
                  <a:pt x="56" y="13"/>
                </a:lnTo>
                <a:lnTo>
                  <a:pt x="0" y="13"/>
                </a:lnTo>
                <a:close/>
              </a:path>
            </a:pathLst>
          </a:custGeom>
          <a:solidFill>
            <a:srgbClr val="000000"/>
          </a:solidFill>
          <a:ln w="9525">
            <a:noFill/>
            <a:round/>
          </a:ln>
        </p:spPr>
        <p:txBody>
          <a:bodyPr/>
          <a:lstStyle/>
          <a:p>
            <a:endParaRPr lang="en-US"/>
          </a:p>
        </p:txBody>
      </p:sp>
      <p:sp>
        <p:nvSpPr>
          <p:cNvPr id="350453" name="Freeform 245"/>
          <p:cNvSpPr/>
          <p:nvPr/>
        </p:nvSpPr>
        <p:spPr bwMode="auto">
          <a:xfrm>
            <a:off x="3625850" y="5497438"/>
            <a:ext cx="44450" cy="9525"/>
          </a:xfrm>
          <a:custGeom>
            <a:avLst/>
            <a:gdLst/>
            <a:ahLst/>
            <a:cxnLst>
              <a:cxn ang="0">
                <a:pos x="0" y="12"/>
              </a:cxn>
              <a:cxn ang="0">
                <a:pos x="2" y="10"/>
              </a:cxn>
              <a:cxn ang="0">
                <a:pos x="7" y="5"/>
              </a:cxn>
              <a:cxn ang="0">
                <a:pos x="13" y="2"/>
              </a:cxn>
              <a:cxn ang="0">
                <a:pos x="21" y="0"/>
              </a:cxn>
              <a:cxn ang="0">
                <a:pos x="28" y="0"/>
              </a:cxn>
              <a:cxn ang="0">
                <a:pos x="30" y="0"/>
              </a:cxn>
              <a:cxn ang="0">
                <a:pos x="30" y="0"/>
              </a:cxn>
              <a:cxn ang="0">
                <a:pos x="35" y="0"/>
              </a:cxn>
              <a:cxn ang="0">
                <a:pos x="43" y="2"/>
              </a:cxn>
              <a:cxn ang="0">
                <a:pos x="50" y="5"/>
              </a:cxn>
              <a:cxn ang="0">
                <a:pos x="55" y="10"/>
              </a:cxn>
              <a:cxn ang="0">
                <a:pos x="56" y="12"/>
              </a:cxn>
              <a:cxn ang="0">
                <a:pos x="0" y="12"/>
              </a:cxn>
            </a:cxnLst>
            <a:rect l="0" t="0" r="r" b="b"/>
            <a:pathLst>
              <a:path w="56" h="12">
                <a:moveTo>
                  <a:pt x="0" y="12"/>
                </a:moveTo>
                <a:lnTo>
                  <a:pt x="2" y="10"/>
                </a:lnTo>
                <a:lnTo>
                  <a:pt x="7" y="5"/>
                </a:lnTo>
                <a:lnTo>
                  <a:pt x="13" y="2"/>
                </a:lnTo>
                <a:lnTo>
                  <a:pt x="21" y="0"/>
                </a:lnTo>
                <a:lnTo>
                  <a:pt x="28" y="0"/>
                </a:lnTo>
                <a:lnTo>
                  <a:pt x="30" y="0"/>
                </a:lnTo>
                <a:lnTo>
                  <a:pt x="30" y="0"/>
                </a:lnTo>
                <a:lnTo>
                  <a:pt x="35" y="0"/>
                </a:lnTo>
                <a:lnTo>
                  <a:pt x="43" y="2"/>
                </a:lnTo>
                <a:lnTo>
                  <a:pt x="50" y="5"/>
                </a:lnTo>
                <a:lnTo>
                  <a:pt x="55" y="10"/>
                </a:lnTo>
                <a:lnTo>
                  <a:pt x="56" y="12"/>
                </a:lnTo>
                <a:lnTo>
                  <a:pt x="0" y="12"/>
                </a:lnTo>
                <a:close/>
              </a:path>
            </a:pathLst>
          </a:custGeom>
          <a:solidFill>
            <a:srgbClr val="000000"/>
          </a:solidFill>
          <a:ln w="9525">
            <a:noFill/>
            <a:round/>
          </a:ln>
        </p:spPr>
        <p:txBody>
          <a:bodyPr/>
          <a:lstStyle/>
          <a:p>
            <a:endParaRPr lang="en-US"/>
          </a:p>
        </p:txBody>
      </p:sp>
      <p:sp>
        <p:nvSpPr>
          <p:cNvPr id="350454" name="Freeform 246"/>
          <p:cNvSpPr/>
          <p:nvPr/>
        </p:nvSpPr>
        <p:spPr bwMode="auto">
          <a:xfrm>
            <a:off x="3692525" y="5497438"/>
            <a:ext cx="46038" cy="9525"/>
          </a:xfrm>
          <a:custGeom>
            <a:avLst/>
            <a:gdLst/>
            <a:ahLst/>
            <a:cxnLst>
              <a:cxn ang="0">
                <a:pos x="0" y="12"/>
              </a:cxn>
              <a:cxn ang="0">
                <a:pos x="2" y="10"/>
              </a:cxn>
              <a:cxn ang="0">
                <a:pos x="5" y="5"/>
              </a:cxn>
              <a:cxn ang="0">
                <a:pos x="12" y="2"/>
              </a:cxn>
              <a:cxn ang="0">
                <a:pos x="20" y="0"/>
              </a:cxn>
              <a:cxn ang="0">
                <a:pos x="27" y="0"/>
              </a:cxn>
              <a:cxn ang="0">
                <a:pos x="29" y="0"/>
              </a:cxn>
              <a:cxn ang="0">
                <a:pos x="29" y="0"/>
              </a:cxn>
              <a:cxn ang="0">
                <a:pos x="33" y="0"/>
              </a:cxn>
              <a:cxn ang="0">
                <a:pos x="42" y="2"/>
              </a:cxn>
              <a:cxn ang="0">
                <a:pos x="50" y="5"/>
              </a:cxn>
              <a:cxn ang="0">
                <a:pos x="57" y="10"/>
              </a:cxn>
              <a:cxn ang="0">
                <a:pos x="58" y="12"/>
              </a:cxn>
              <a:cxn ang="0">
                <a:pos x="0" y="12"/>
              </a:cxn>
            </a:cxnLst>
            <a:rect l="0" t="0" r="r" b="b"/>
            <a:pathLst>
              <a:path w="58" h="12">
                <a:moveTo>
                  <a:pt x="0" y="12"/>
                </a:moveTo>
                <a:lnTo>
                  <a:pt x="2" y="10"/>
                </a:lnTo>
                <a:lnTo>
                  <a:pt x="5" y="5"/>
                </a:lnTo>
                <a:lnTo>
                  <a:pt x="12" y="2"/>
                </a:lnTo>
                <a:lnTo>
                  <a:pt x="20" y="0"/>
                </a:lnTo>
                <a:lnTo>
                  <a:pt x="27" y="0"/>
                </a:lnTo>
                <a:lnTo>
                  <a:pt x="29" y="0"/>
                </a:lnTo>
                <a:lnTo>
                  <a:pt x="29" y="0"/>
                </a:lnTo>
                <a:lnTo>
                  <a:pt x="33" y="0"/>
                </a:lnTo>
                <a:lnTo>
                  <a:pt x="42" y="2"/>
                </a:lnTo>
                <a:lnTo>
                  <a:pt x="50" y="5"/>
                </a:lnTo>
                <a:lnTo>
                  <a:pt x="57" y="10"/>
                </a:lnTo>
                <a:lnTo>
                  <a:pt x="58" y="12"/>
                </a:lnTo>
                <a:lnTo>
                  <a:pt x="0" y="12"/>
                </a:lnTo>
                <a:close/>
              </a:path>
            </a:pathLst>
          </a:custGeom>
          <a:solidFill>
            <a:srgbClr val="000000"/>
          </a:solidFill>
          <a:ln w="9525">
            <a:noFill/>
            <a:round/>
          </a:ln>
        </p:spPr>
        <p:txBody>
          <a:bodyPr/>
          <a:lstStyle/>
          <a:p>
            <a:endParaRPr lang="en-US"/>
          </a:p>
        </p:txBody>
      </p:sp>
      <p:sp>
        <p:nvSpPr>
          <p:cNvPr id="350455" name="Rectangle 247"/>
          <p:cNvSpPr>
            <a:spLocks noChangeArrowheads="1"/>
          </p:cNvSpPr>
          <p:nvPr/>
        </p:nvSpPr>
        <p:spPr bwMode="auto">
          <a:xfrm>
            <a:off x="4016375" y="5360913"/>
            <a:ext cx="128588" cy="9525"/>
          </a:xfrm>
          <a:prstGeom prst="rect">
            <a:avLst/>
          </a:prstGeom>
          <a:solidFill>
            <a:srgbClr val="000000"/>
          </a:solidFill>
          <a:ln w="9525">
            <a:noFill/>
            <a:miter lim="800000"/>
          </a:ln>
        </p:spPr>
        <p:txBody>
          <a:bodyPr/>
          <a:lstStyle/>
          <a:p>
            <a:endParaRPr lang="en-US"/>
          </a:p>
        </p:txBody>
      </p:sp>
      <p:sp>
        <p:nvSpPr>
          <p:cNvPr id="350456" name="Freeform 248"/>
          <p:cNvSpPr/>
          <p:nvPr/>
        </p:nvSpPr>
        <p:spPr bwMode="auto">
          <a:xfrm>
            <a:off x="3703638" y="5341863"/>
            <a:ext cx="25400" cy="26987"/>
          </a:xfrm>
          <a:custGeom>
            <a:avLst/>
            <a:gdLst/>
            <a:ahLst/>
            <a:cxnLst>
              <a:cxn ang="0">
                <a:pos x="16" y="33"/>
              </a:cxn>
              <a:cxn ang="0">
                <a:pos x="23" y="32"/>
              </a:cxn>
              <a:cxn ang="0">
                <a:pos x="28" y="28"/>
              </a:cxn>
              <a:cxn ang="0">
                <a:pos x="31" y="23"/>
              </a:cxn>
              <a:cxn ang="0">
                <a:pos x="33" y="17"/>
              </a:cxn>
              <a:cxn ang="0">
                <a:pos x="31" y="10"/>
              </a:cxn>
              <a:cxn ang="0">
                <a:pos x="28" y="5"/>
              </a:cxn>
              <a:cxn ang="0">
                <a:pos x="23" y="2"/>
              </a:cxn>
              <a:cxn ang="0">
                <a:pos x="16" y="0"/>
              </a:cxn>
              <a:cxn ang="0">
                <a:pos x="10" y="2"/>
              </a:cxn>
              <a:cxn ang="0">
                <a:pos x="5" y="5"/>
              </a:cxn>
              <a:cxn ang="0">
                <a:pos x="1" y="10"/>
              </a:cxn>
              <a:cxn ang="0">
                <a:pos x="0" y="17"/>
              </a:cxn>
              <a:cxn ang="0">
                <a:pos x="1" y="23"/>
              </a:cxn>
              <a:cxn ang="0">
                <a:pos x="5" y="28"/>
              </a:cxn>
              <a:cxn ang="0">
                <a:pos x="10" y="32"/>
              </a:cxn>
              <a:cxn ang="0">
                <a:pos x="16" y="33"/>
              </a:cxn>
            </a:cxnLst>
            <a:rect l="0" t="0" r="r" b="b"/>
            <a:pathLst>
              <a:path w="33" h="33">
                <a:moveTo>
                  <a:pt x="16" y="33"/>
                </a:moveTo>
                <a:lnTo>
                  <a:pt x="23" y="32"/>
                </a:lnTo>
                <a:lnTo>
                  <a:pt x="28" y="28"/>
                </a:lnTo>
                <a:lnTo>
                  <a:pt x="31" y="23"/>
                </a:lnTo>
                <a:lnTo>
                  <a:pt x="33" y="17"/>
                </a:lnTo>
                <a:lnTo>
                  <a:pt x="31" y="10"/>
                </a:lnTo>
                <a:lnTo>
                  <a:pt x="28" y="5"/>
                </a:lnTo>
                <a:lnTo>
                  <a:pt x="23" y="2"/>
                </a:lnTo>
                <a:lnTo>
                  <a:pt x="16" y="0"/>
                </a:lnTo>
                <a:lnTo>
                  <a:pt x="10" y="2"/>
                </a:lnTo>
                <a:lnTo>
                  <a:pt x="5" y="5"/>
                </a:lnTo>
                <a:lnTo>
                  <a:pt x="1" y="10"/>
                </a:lnTo>
                <a:lnTo>
                  <a:pt x="0" y="17"/>
                </a:lnTo>
                <a:lnTo>
                  <a:pt x="1" y="23"/>
                </a:lnTo>
                <a:lnTo>
                  <a:pt x="5" y="28"/>
                </a:lnTo>
                <a:lnTo>
                  <a:pt x="10" y="32"/>
                </a:lnTo>
                <a:lnTo>
                  <a:pt x="16" y="33"/>
                </a:lnTo>
                <a:close/>
              </a:path>
            </a:pathLst>
          </a:custGeom>
          <a:solidFill>
            <a:srgbClr val="000000"/>
          </a:solidFill>
          <a:ln w="9525">
            <a:noFill/>
            <a:round/>
          </a:ln>
        </p:spPr>
        <p:txBody>
          <a:bodyPr/>
          <a:lstStyle/>
          <a:p>
            <a:endParaRPr lang="en-US"/>
          </a:p>
        </p:txBody>
      </p:sp>
      <p:sp>
        <p:nvSpPr>
          <p:cNvPr id="350457" name="Freeform 249"/>
          <p:cNvSpPr/>
          <p:nvPr/>
        </p:nvSpPr>
        <p:spPr bwMode="auto">
          <a:xfrm>
            <a:off x="3744913" y="5341863"/>
            <a:ext cx="25400" cy="26987"/>
          </a:xfrm>
          <a:custGeom>
            <a:avLst/>
            <a:gdLst/>
            <a:ahLst/>
            <a:cxnLst>
              <a:cxn ang="0">
                <a:pos x="16" y="33"/>
              </a:cxn>
              <a:cxn ang="0">
                <a:pos x="23" y="32"/>
              </a:cxn>
              <a:cxn ang="0">
                <a:pos x="26" y="28"/>
              </a:cxn>
              <a:cxn ang="0">
                <a:pos x="29" y="23"/>
              </a:cxn>
              <a:cxn ang="0">
                <a:pos x="31" y="17"/>
              </a:cxn>
              <a:cxn ang="0">
                <a:pos x="29" y="10"/>
              </a:cxn>
              <a:cxn ang="0">
                <a:pos x="26" y="5"/>
              </a:cxn>
              <a:cxn ang="0">
                <a:pos x="23" y="2"/>
              </a:cxn>
              <a:cxn ang="0">
                <a:pos x="16" y="0"/>
              </a:cxn>
              <a:cxn ang="0">
                <a:pos x="9" y="2"/>
              </a:cxn>
              <a:cxn ang="0">
                <a:pos x="5" y="5"/>
              </a:cxn>
              <a:cxn ang="0">
                <a:pos x="1" y="10"/>
              </a:cxn>
              <a:cxn ang="0">
                <a:pos x="0" y="17"/>
              </a:cxn>
              <a:cxn ang="0">
                <a:pos x="1" y="23"/>
              </a:cxn>
              <a:cxn ang="0">
                <a:pos x="5" y="28"/>
              </a:cxn>
              <a:cxn ang="0">
                <a:pos x="9" y="32"/>
              </a:cxn>
              <a:cxn ang="0">
                <a:pos x="16" y="33"/>
              </a:cxn>
            </a:cxnLst>
            <a:rect l="0" t="0" r="r" b="b"/>
            <a:pathLst>
              <a:path w="31" h="33">
                <a:moveTo>
                  <a:pt x="16" y="33"/>
                </a:moveTo>
                <a:lnTo>
                  <a:pt x="23" y="32"/>
                </a:lnTo>
                <a:lnTo>
                  <a:pt x="26" y="28"/>
                </a:lnTo>
                <a:lnTo>
                  <a:pt x="29" y="23"/>
                </a:lnTo>
                <a:lnTo>
                  <a:pt x="31" y="17"/>
                </a:lnTo>
                <a:lnTo>
                  <a:pt x="29" y="10"/>
                </a:lnTo>
                <a:lnTo>
                  <a:pt x="26" y="5"/>
                </a:lnTo>
                <a:lnTo>
                  <a:pt x="23" y="2"/>
                </a:lnTo>
                <a:lnTo>
                  <a:pt x="16" y="0"/>
                </a:lnTo>
                <a:lnTo>
                  <a:pt x="9" y="2"/>
                </a:lnTo>
                <a:lnTo>
                  <a:pt x="5" y="5"/>
                </a:lnTo>
                <a:lnTo>
                  <a:pt x="1" y="10"/>
                </a:lnTo>
                <a:lnTo>
                  <a:pt x="0" y="17"/>
                </a:lnTo>
                <a:lnTo>
                  <a:pt x="1" y="23"/>
                </a:lnTo>
                <a:lnTo>
                  <a:pt x="5" y="28"/>
                </a:lnTo>
                <a:lnTo>
                  <a:pt x="9" y="32"/>
                </a:lnTo>
                <a:lnTo>
                  <a:pt x="16" y="33"/>
                </a:lnTo>
                <a:close/>
              </a:path>
            </a:pathLst>
          </a:custGeom>
          <a:solidFill>
            <a:srgbClr val="000000"/>
          </a:solidFill>
          <a:ln w="9525">
            <a:noFill/>
            <a:round/>
          </a:ln>
        </p:spPr>
        <p:txBody>
          <a:bodyPr/>
          <a:lstStyle/>
          <a:p>
            <a:endParaRPr lang="en-US"/>
          </a:p>
        </p:txBody>
      </p:sp>
      <p:sp>
        <p:nvSpPr>
          <p:cNvPr id="350458" name="Freeform 250"/>
          <p:cNvSpPr/>
          <p:nvPr/>
        </p:nvSpPr>
        <p:spPr bwMode="auto">
          <a:xfrm>
            <a:off x="3787775" y="5343450"/>
            <a:ext cx="23813" cy="25400"/>
          </a:xfrm>
          <a:custGeom>
            <a:avLst/>
            <a:gdLst/>
            <a:ahLst/>
            <a:cxnLst>
              <a:cxn ang="0">
                <a:pos x="16" y="31"/>
              </a:cxn>
              <a:cxn ang="0">
                <a:pos x="23" y="30"/>
              </a:cxn>
              <a:cxn ang="0">
                <a:pos x="26" y="26"/>
              </a:cxn>
              <a:cxn ang="0">
                <a:pos x="29" y="21"/>
              </a:cxn>
              <a:cxn ang="0">
                <a:pos x="31" y="15"/>
              </a:cxn>
              <a:cxn ang="0">
                <a:pos x="29" y="10"/>
              </a:cxn>
              <a:cxn ang="0">
                <a:pos x="26" y="5"/>
              </a:cxn>
              <a:cxn ang="0">
                <a:pos x="23" y="2"/>
              </a:cxn>
              <a:cxn ang="0">
                <a:pos x="16" y="0"/>
              </a:cxn>
              <a:cxn ang="0">
                <a:pos x="9" y="2"/>
              </a:cxn>
              <a:cxn ang="0">
                <a:pos x="4" y="5"/>
              </a:cxn>
              <a:cxn ang="0">
                <a:pos x="1" y="10"/>
              </a:cxn>
              <a:cxn ang="0">
                <a:pos x="0" y="15"/>
              </a:cxn>
              <a:cxn ang="0">
                <a:pos x="1" y="21"/>
              </a:cxn>
              <a:cxn ang="0">
                <a:pos x="4" y="26"/>
              </a:cxn>
              <a:cxn ang="0">
                <a:pos x="9" y="30"/>
              </a:cxn>
              <a:cxn ang="0">
                <a:pos x="16" y="31"/>
              </a:cxn>
            </a:cxnLst>
            <a:rect l="0" t="0" r="r" b="b"/>
            <a:pathLst>
              <a:path w="31" h="31">
                <a:moveTo>
                  <a:pt x="16" y="31"/>
                </a:moveTo>
                <a:lnTo>
                  <a:pt x="23" y="30"/>
                </a:lnTo>
                <a:lnTo>
                  <a:pt x="26" y="26"/>
                </a:lnTo>
                <a:lnTo>
                  <a:pt x="29" y="21"/>
                </a:lnTo>
                <a:lnTo>
                  <a:pt x="31" y="15"/>
                </a:lnTo>
                <a:lnTo>
                  <a:pt x="29" y="10"/>
                </a:lnTo>
                <a:lnTo>
                  <a:pt x="26" y="5"/>
                </a:lnTo>
                <a:lnTo>
                  <a:pt x="23" y="2"/>
                </a:lnTo>
                <a:lnTo>
                  <a:pt x="16" y="0"/>
                </a:lnTo>
                <a:lnTo>
                  <a:pt x="9" y="2"/>
                </a:lnTo>
                <a:lnTo>
                  <a:pt x="4" y="5"/>
                </a:lnTo>
                <a:lnTo>
                  <a:pt x="1" y="10"/>
                </a:lnTo>
                <a:lnTo>
                  <a:pt x="0" y="15"/>
                </a:lnTo>
                <a:lnTo>
                  <a:pt x="1" y="21"/>
                </a:lnTo>
                <a:lnTo>
                  <a:pt x="4" y="26"/>
                </a:lnTo>
                <a:lnTo>
                  <a:pt x="9" y="30"/>
                </a:lnTo>
                <a:lnTo>
                  <a:pt x="16" y="31"/>
                </a:lnTo>
                <a:close/>
              </a:path>
            </a:pathLst>
          </a:custGeom>
          <a:solidFill>
            <a:srgbClr val="000000"/>
          </a:solidFill>
          <a:ln w="9525">
            <a:noFill/>
            <a:round/>
          </a:ln>
        </p:spPr>
        <p:txBody>
          <a:bodyPr/>
          <a:lstStyle/>
          <a:p>
            <a:endParaRPr lang="en-US"/>
          </a:p>
        </p:txBody>
      </p:sp>
      <p:sp>
        <p:nvSpPr>
          <p:cNvPr id="350459" name="Freeform 251"/>
          <p:cNvSpPr/>
          <p:nvPr/>
        </p:nvSpPr>
        <p:spPr bwMode="auto">
          <a:xfrm>
            <a:off x="3760788" y="5014838"/>
            <a:ext cx="287337" cy="179387"/>
          </a:xfrm>
          <a:custGeom>
            <a:avLst/>
            <a:gdLst/>
            <a:ahLst/>
            <a:cxnLst>
              <a:cxn ang="0">
                <a:pos x="0" y="227"/>
              </a:cxn>
              <a:cxn ang="0">
                <a:pos x="0" y="20"/>
              </a:cxn>
              <a:cxn ang="0">
                <a:pos x="0" y="17"/>
              </a:cxn>
              <a:cxn ang="0">
                <a:pos x="4" y="10"/>
              </a:cxn>
              <a:cxn ang="0">
                <a:pos x="10" y="4"/>
              </a:cxn>
              <a:cxn ang="0">
                <a:pos x="25" y="0"/>
              </a:cxn>
              <a:cxn ang="0">
                <a:pos x="363" y="0"/>
              </a:cxn>
              <a:cxn ang="0">
                <a:pos x="48" y="28"/>
              </a:cxn>
              <a:cxn ang="0">
                <a:pos x="45" y="30"/>
              </a:cxn>
              <a:cxn ang="0">
                <a:pos x="37" y="33"/>
              </a:cxn>
              <a:cxn ang="0">
                <a:pos x="29" y="42"/>
              </a:cxn>
              <a:cxn ang="0">
                <a:pos x="25" y="55"/>
              </a:cxn>
              <a:cxn ang="0">
                <a:pos x="22" y="90"/>
              </a:cxn>
              <a:cxn ang="0">
                <a:pos x="14" y="148"/>
              </a:cxn>
              <a:cxn ang="0">
                <a:pos x="4" y="202"/>
              </a:cxn>
              <a:cxn ang="0">
                <a:pos x="0" y="227"/>
              </a:cxn>
            </a:cxnLst>
            <a:rect l="0" t="0" r="r" b="b"/>
            <a:pathLst>
              <a:path w="363" h="227">
                <a:moveTo>
                  <a:pt x="0" y="227"/>
                </a:moveTo>
                <a:lnTo>
                  <a:pt x="0" y="20"/>
                </a:lnTo>
                <a:lnTo>
                  <a:pt x="0" y="17"/>
                </a:lnTo>
                <a:lnTo>
                  <a:pt x="4" y="10"/>
                </a:lnTo>
                <a:lnTo>
                  <a:pt x="10" y="4"/>
                </a:lnTo>
                <a:lnTo>
                  <a:pt x="25" y="0"/>
                </a:lnTo>
                <a:lnTo>
                  <a:pt x="363" y="0"/>
                </a:lnTo>
                <a:lnTo>
                  <a:pt x="48" y="28"/>
                </a:lnTo>
                <a:lnTo>
                  <a:pt x="45" y="30"/>
                </a:lnTo>
                <a:lnTo>
                  <a:pt x="37" y="33"/>
                </a:lnTo>
                <a:lnTo>
                  <a:pt x="29" y="42"/>
                </a:lnTo>
                <a:lnTo>
                  <a:pt x="25" y="55"/>
                </a:lnTo>
                <a:lnTo>
                  <a:pt x="22" y="90"/>
                </a:lnTo>
                <a:lnTo>
                  <a:pt x="14" y="148"/>
                </a:lnTo>
                <a:lnTo>
                  <a:pt x="4" y="202"/>
                </a:lnTo>
                <a:lnTo>
                  <a:pt x="0" y="227"/>
                </a:lnTo>
                <a:close/>
              </a:path>
            </a:pathLst>
          </a:custGeom>
          <a:solidFill>
            <a:srgbClr val="FFFF99"/>
          </a:solidFill>
          <a:ln w="9525">
            <a:noFill/>
            <a:round/>
          </a:ln>
        </p:spPr>
        <p:txBody>
          <a:bodyPr/>
          <a:lstStyle/>
          <a:p>
            <a:endParaRPr lang="en-US"/>
          </a:p>
        </p:txBody>
      </p:sp>
      <p:sp>
        <p:nvSpPr>
          <p:cNvPr id="350460" name="Freeform 252"/>
          <p:cNvSpPr/>
          <p:nvPr/>
        </p:nvSpPr>
        <p:spPr bwMode="auto">
          <a:xfrm>
            <a:off x="3770313" y="5056113"/>
            <a:ext cx="287337" cy="179387"/>
          </a:xfrm>
          <a:custGeom>
            <a:avLst/>
            <a:gdLst/>
            <a:ahLst/>
            <a:cxnLst>
              <a:cxn ang="0">
                <a:pos x="361" y="0"/>
              </a:cxn>
              <a:cxn ang="0">
                <a:pos x="362" y="205"/>
              </a:cxn>
              <a:cxn ang="0">
                <a:pos x="362" y="208"/>
              </a:cxn>
              <a:cxn ang="0">
                <a:pos x="359" y="215"/>
              </a:cxn>
              <a:cxn ang="0">
                <a:pos x="351" y="223"/>
              </a:cxn>
              <a:cxn ang="0">
                <a:pos x="338" y="226"/>
              </a:cxn>
              <a:cxn ang="0">
                <a:pos x="0" y="226"/>
              </a:cxn>
              <a:cxn ang="0">
                <a:pos x="314" y="198"/>
              </a:cxn>
              <a:cxn ang="0">
                <a:pos x="318" y="196"/>
              </a:cxn>
              <a:cxn ang="0">
                <a:pos x="326" y="193"/>
              </a:cxn>
              <a:cxn ang="0">
                <a:pos x="334" y="185"/>
              </a:cxn>
              <a:cxn ang="0">
                <a:pos x="338" y="173"/>
              </a:cxn>
              <a:cxn ang="0">
                <a:pos x="341" y="137"/>
              </a:cxn>
              <a:cxn ang="0">
                <a:pos x="349" y="79"/>
              </a:cxn>
              <a:cxn ang="0">
                <a:pos x="357" y="24"/>
              </a:cxn>
              <a:cxn ang="0">
                <a:pos x="361" y="0"/>
              </a:cxn>
            </a:cxnLst>
            <a:rect l="0" t="0" r="r" b="b"/>
            <a:pathLst>
              <a:path w="362" h="226">
                <a:moveTo>
                  <a:pt x="361" y="0"/>
                </a:moveTo>
                <a:lnTo>
                  <a:pt x="362" y="205"/>
                </a:lnTo>
                <a:lnTo>
                  <a:pt x="362" y="208"/>
                </a:lnTo>
                <a:lnTo>
                  <a:pt x="359" y="215"/>
                </a:lnTo>
                <a:lnTo>
                  <a:pt x="351" y="223"/>
                </a:lnTo>
                <a:lnTo>
                  <a:pt x="338" y="226"/>
                </a:lnTo>
                <a:lnTo>
                  <a:pt x="0" y="226"/>
                </a:lnTo>
                <a:lnTo>
                  <a:pt x="314" y="198"/>
                </a:lnTo>
                <a:lnTo>
                  <a:pt x="318" y="196"/>
                </a:lnTo>
                <a:lnTo>
                  <a:pt x="326" y="193"/>
                </a:lnTo>
                <a:lnTo>
                  <a:pt x="334" y="185"/>
                </a:lnTo>
                <a:lnTo>
                  <a:pt x="338" y="173"/>
                </a:lnTo>
                <a:lnTo>
                  <a:pt x="341" y="137"/>
                </a:lnTo>
                <a:lnTo>
                  <a:pt x="349" y="79"/>
                </a:lnTo>
                <a:lnTo>
                  <a:pt x="357" y="24"/>
                </a:lnTo>
                <a:lnTo>
                  <a:pt x="361" y="0"/>
                </a:lnTo>
                <a:close/>
              </a:path>
            </a:pathLst>
          </a:custGeom>
          <a:solidFill>
            <a:srgbClr val="FFFFCC"/>
          </a:solidFill>
          <a:ln w="9525">
            <a:noFill/>
            <a:round/>
          </a:ln>
        </p:spPr>
        <p:txBody>
          <a:bodyPr/>
          <a:lstStyle/>
          <a:p>
            <a:endParaRPr lang="en-US"/>
          </a:p>
        </p:txBody>
      </p:sp>
      <p:sp>
        <p:nvSpPr>
          <p:cNvPr id="350461" name="Freeform 253"/>
          <p:cNvSpPr/>
          <p:nvPr/>
        </p:nvSpPr>
        <p:spPr bwMode="auto">
          <a:xfrm>
            <a:off x="5527675" y="4405238"/>
            <a:ext cx="485775" cy="439737"/>
          </a:xfrm>
          <a:custGeom>
            <a:avLst/>
            <a:gdLst/>
            <a:ahLst/>
            <a:cxnLst>
              <a:cxn ang="0">
                <a:pos x="599" y="484"/>
              </a:cxn>
              <a:cxn ang="0">
                <a:pos x="556" y="450"/>
              </a:cxn>
              <a:cxn ang="0">
                <a:pos x="561" y="436"/>
              </a:cxn>
              <a:cxn ang="0">
                <a:pos x="561" y="360"/>
              </a:cxn>
              <a:cxn ang="0">
                <a:pos x="550" y="332"/>
              </a:cxn>
              <a:cxn ang="0">
                <a:pos x="520" y="321"/>
              </a:cxn>
              <a:cxn ang="0">
                <a:pos x="492" y="314"/>
              </a:cxn>
              <a:cxn ang="0">
                <a:pos x="508" y="292"/>
              </a:cxn>
              <a:cxn ang="0">
                <a:pos x="510" y="43"/>
              </a:cxn>
              <a:cxn ang="0">
                <a:pos x="497" y="13"/>
              </a:cxn>
              <a:cxn ang="0">
                <a:pos x="467" y="0"/>
              </a:cxn>
              <a:cxn ang="0">
                <a:pos x="118" y="3"/>
              </a:cxn>
              <a:cxn ang="0">
                <a:pos x="96" y="26"/>
              </a:cxn>
              <a:cxn ang="0">
                <a:pos x="93" y="279"/>
              </a:cxn>
              <a:cxn ang="0">
                <a:pos x="101" y="304"/>
              </a:cxn>
              <a:cxn ang="0">
                <a:pos x="121" y="321"/>
              </a:cxn>
              <a:cxn ang="0">
                <a:pos x="78" y="324"/>
              </a:cxn>
              <a:cxn ang="0">
                <a:pos x="57" y="345"/>
              </a:cxn>
              <a:cxn ang="0">
                <a:pos x="53" y="430"/>
              </a:cxn>
              <a:cxn ang="0">
                <a:pos x="55" y="443"/>
              </a:cxn>
              <a:cxn ang="0">
                <a:pos x="62" y="455"/>
              </a:cxn>
              <a:cxn ang="0">
                <a:pos x="45" y="465"/>
              </a:cxn>
              <a:cxn ang="0">
                <a:pos x="30" y="474"/>
              </a:cxn>
              <a:cxn ang="0">
                <a:pos x="17" y="481"/>
              </a:cxn>
              <a:cxn ang="0">
                <a:pos x="12" y="484"/>
              </a:cxn>
              <a:cxn ang="0">
                <a:pos x="0" y="493"/>
              </a:cxn>
              <a:cxn ang="0">
                <a:pos x="0" y="506"/>
              </a:cxn>
              <a:cxn ang="0">
                <a:pos x="12" y="539"/>
              </a:cxn>
              <a:cxn ang="0">
                <a:pos x="43" y="552"/>
              </a:cxn>
              <a:cxn ang="0">
                <a:pos x="586" y="549"/>
              </a:cxn>
              <a:cxn ang="0">
                <a:pos x="609" y="524"/>
              </a:cxn>
              <a:cxn ang="0">
                <a:pos x="613" y="499"/>
              </a:cxn>
              <a:cxn ang="0">
                <a:pos x="604" y="488"/>
              </a:cxn>
            </a:cxnLst>
            <a:rect l="0" t="0" r="r" b="b"/>
            <a:pathLst>
              <a:path w="613" h="552">
                <a:moveTo>
                  <a:pt x="604" y="488"/>
                </a:moveTo>
                <a:lnTo>
                  <a:pt x="599" y="484"/>
                </a:lnTo>
                <a:lnTo>
                  <a:pt x="553" y="455"/>
                </a:lnTo>
                <a:lnTo>
                  <a:pt x="556" y="450"/>
                </a:lnTo>
                <a:lnTo>
                  <a:pt x="560" y="443"/>
                </a:lnTo>
                <a:lnTo>
                  <a:pt x="561" y="436"/>
                </a:lnTo>
                <a:lnTo>
                  <a:pt x="561" y="430"/>
                </a:lnTo>
                <a:lnTo>
                  <a:pt x="561" y="360"/>
                </a:lnTo>
                <a:lnTo>
                  <a:pt x="558" y="345"/>
                </a:lnTo>
                <a:lnTo>
                  <a:pt x="550" y="332"/>
                </a:lnTo>
                <a:lnTo>
                  <a:pt x="536" y="324"/>
                </a:lnTo>
                <a:lnTo>
                  <a:pt x="520" y="321"/>
                </a:lnTo>
                <a:lnTo>
                  <a:pt x="480" y="321"/>
                </a:lnTo>
                <a:lnTo>
                  <a:pt x="492" y="314"/>
                </a:lnTo>
                <a:lnTo>
                  <a:pt x="502" y="304"/>
                </a:lnTo>
                <a:lnTo>
                  <a:pt x="508" y="292"/>
                </a:lnTo>
                <a:lnTo>
                  <a:pt x="510" y="279"/>
                </a:lnTo>
                <a:lnTo>
                  <a:pt x="510" y="43"/>
                </a:lnTo>
                <a:lnTo>
                  <a:pt x="507" y="26"/>
                </a:lnTo>
                <a:lnTo>
                  <a:pt x="497" y="13"/>
                </a:lnTo>
                <a:lnTo>
                  <a:pt x="484" y="3"/>
                </a:lnTo>
                <a:lnTo>
                  <a:pt x="467" y="0"/>
                </a:lnTo>
                <a:lnTo>
                  <a:pt x="134" y="0"/>
                </a:lnTo>
                <a:lnTo>
                  <a:pt x="118" y="3"/>
                </a:lnTo>
                <a:lnTo>
                  <a:pt x="105" y="13"/>
                </a:lnTo>
                <a:lnTo>
                  <a:pt x="96" y="26"/>
                </a:lnTo>
                <a:lnTo>
                  <a:pt x="93" y="43"/>
                </a:lnTo>
                <a:lnTo>
                  <a:pt x="93" y="279"/>
                </a:lnTo>
                <a:lnTo>
                  <a:pt x="95" y="292"/>
                </a:lnTo>
                <a:lnTo>
                  <a:pt x="101" y="304"/>
                </a:lnTo>
                <a:lnTo>
                  <a:pt x="109" y="314"/>
                </a:lnTo>
                <a:lnTo>
                  <a:pt x="121" y="321"/>
                </a:lnTo>
                <a:lnTo>
                  <a:pt x="95" y="321"/>
                </a:lnTo>
                <a:lnTo>
                  <a:pt x="78" y="324"/>
                </a:lnTo>
                <a:lnTo>
                  <a:pt x="65" y="332"/>
                </a:lnTo>
                <a:lnTo>
                  <a:pt x="57" y="345"/>
                </a:lnTo>
                <a:lnTo>
                  <a:pt x="53" y="360"/>
                </a:lnTo>
                <a:lnTo>
                  <a:pt x="53" y="430"/>
                </a:lnTo>
                <a:lnTo>
                  <a:pt x="53" y="436"/>
                </a:lnTo>
                <a:lnTo>
                  <a:pt x="55" y="443"/>
                </a:lnTo>
                <a:lnTo>
                  <a:pt x="58" y="448"/>
                </a:lnTo>
                <a:lnTo>
                  <a:pt x="62" y="455"/>
                </a:lnTo>
                <a:lnTo>
                  <a:pt x="53" y="460"/>
                </a:lnTo>
                <a:lnTo>
                  <a:pt x="45" y="465"/>
                </a:lnTo>
                <a:lnTo>
                  <a:pt x="37" y="469"/>
                </a:lnTo>
                <a:lnTo>
                  <a:pt x="30" y="474"/>
                </a:lnTo>
                <a:lnTo>
                  <a:pt x="22" y="478"/>
                </a:lnTo>
                <a:lnTo>
                  <a:pt x="17" y="481"/>
                </a:lnTo>
                <a:lnTo>
                  <a:pt x="14" y="484"/>
                </a:lnTo>
                <a:lnTo>
                  <a:pt x="12" y="484"/>
                </a:lnTo>
                <a:lnTo>
                  <a:pt x="7" y="488"/>
                </a:lnTo>
                <a:lnTo>
                  <a:pt x="0" y="493"/>
                </a:lnTo>
                <a:lnTo>
                  <a:pt x="0" y="499"/>
                </a:lnTo>
                <a:lnTo>
                  <a:pt x="0" y="506"/>
                </a:lnTo>
                <a:lnTo>
                  <a:pt x="4" y="524"/>
                </a:lnTo>
                <a:lnTo>
                  <a:pt x="12" y="539"/>
                </a:lnTo>
                <a:lnTo>
                  <a:pt x="27" y="549"/>
                </a:lnTo>
                <a:lnTo>
                  <a:pt x="43" y="552"/>
                </a:lnTo>
                <a:lnTo>
                  <a:pt x="568" y="552"/>
                </a:lnTo>
                <a:lnTo>
                  <a:pt x="586" y="549"/>
                </a:lnTo>
                <a:lnTo>
                  <a:pt x="599" y="539"/>
                </a:lnTo>
                <a:lnTo>
                  <a:pt x="609" y="524"/>
                </a:lnTo>
                <a:lnTo>
                  <a:pt x="613" y="506"/>
                </a:lnTo>
                <a:lnTo>
                  <a:pt x="613" y="499"/>
                </a:lnTo>
                <a:lnTo>
                  <a:pt x="613" y="493"/>
                </a:lnTo>
                <a:lnTo>
                  <a:pt x="604" y="488"/>
                </a:lnTo>
                <a:close/>
              </a:path>
            </a:pathLst>
          </a:custGeom>
          <a:solidFill>
            <a:srgbClr val="FFFFFF"/>
          </a:solidFill>
          <a:ln w="9525">
            <a:noFill/>
            <a:round/>
          </a:ln>
        </p:spPr>
        <p:txBody>
          <a:bodyPr/>
          <a:lstStyle/>
          <a:p>
            <a:endParaRPr lang="en-US"/>
          </a:p>
        </p:txBody>
      </p:sp>
      <p:sp>
        <p:nvSpPr>
          <p:cNvPr id="350462" name="Freeform 254"/>
          <p:cNvSpPr/>
          <p:nvPr/>
        </p:nvSpPr>
        <p:spPr bwMode="auto">
          <a:xfrm>
            <a:off x="5611813" y="4416350"/>
            <a:ext cx="309562" cy="234950"/>
          </a:xfrm>
          <a:custGeom>
            <a:avLst/>
            <a:gdLst/>
            <a:ahLst/>
            <a:cxnLst>
              <a:cxn ang="0">
                <a:pos x="28" y="296"/>
              </a:cxn>
              <a:cxn ang="0">
                <a:pos x="18" y="294"/>
              </a:cxn>
              <a:cxn ang="0">
                <a:pos x="8" y="288"/>
              </a:cxn>
              <a:cxn ang="0">
                <a:pos x="2" y="278"/>
              </a:cxn>
              <a:cxn ang="0">
                <a:pos x="0" y="266"/>
              </a:cxn>
              <a:cxn ang="0">
                <a:pos x="0" y="30"/>
              </a:cxn>
              <a:cxn ang="0">
                <a:pos x="2" y="18"/>
              </a:cxn>
              <a:cxn ang="0">
                <a:pos x="8" y="8"/>
              </a:cxn>
              <a:cxn ang="0">
                <a:pos x="18" y="2"/>
              </a:cxn>
              <a:cxn ang="0">
                <a:pos x="28" y="0"/>
              </a:cxn>
              <a:cxn ang="0">
                <a:pos x="361" y="0"/>
              </a:cxn>
              <a:cxn ang="0">
                <a:pos x="373" y="2"/>
              </a:cxn>
              <a:cxn ang="0">
                <a:pos x="381" y="8"/>
              </a:cxn>
              <a:cxn ang="0">
                <a:pos x="387" y="18"/>
              </a:cxn>
              <a:cxn ang="0">
                <a:pos x="389" y="30"/>
              </a:cxn>
              <a:cxn ang="0">
                <a:pos x="389" y="266"/>
              </a:cxn>
              <a:cxn ang="0">
                <a:pos x="387" y="278"/>
              </a:cxn>
              <a:cxn ang="0">
                <a:pos x="381" y="288"/>
              </a:cxn>
              <a:cxn ang="0">
                <a:pos x="373" y="294"/>
              </a:cxn>
              <a:cxn ang="0">
                <a:pos x="361" y="296"/>
              </a:cxn>
              <a:cxn ang="0">
                <a:pos x="28" y="296"/>
              </a:cxn>
            </a:cxnLst>
            <a:rect l="0" t="0" r="r" b="b"/>
            <a:pathLst>
              <a:path w="389" h="296">
                <a:moveTo>
                  <a:pt x="28" y="296"/>
                </a:moveTo>
                <a:lnTo>
                  <a:pt x="18" y="294"/>
                </a:lnTo>
                <a:lnTo>
                  <a:pt x="8" y="288"/>
                </a:lnTo>
                <a:lnTo>
                  <a:pt x="2" y="278"/>
                </a:lnTo>
                <a:lnTo>
                  <a:pt x="0" y="266"/>
                </a:lnTo>
                <a:lnTo>
                  <a:pt x="0" y="30"/>
                </a:lnTo>
                <a:lnTo>
                  <a:pt x="2" y="18"/>
                </a:lnTo>
                <a:lnTo>
                  <a:pt x="8" y="8"/>
                </a:lnTo>
                <a:lnTo>
                  <a:pt x="18" y="2"/>
                </a:lnTo>
                <a:lnTo>
                  <a:pt x="28" y="0"/>
                </a:lnTo>
                <a:lnTo>
                  <a:pt x="361" y="0"/>
                </a:lnTo>
                <a:lnTo>
                  <a:pt x="373" y="2"/>
                </a:lnTo>
                <a:lnTo>
                  <a:pt x="381" y="8"/>
                </a:lnTo>
                <a:lnTo>
                  <a:pt x="387" y="18"/>
                </a:lnTo>
                <a:lnTo>
                  <a:pt x="389" y="30"/>
                </a:lnTo>
                <a:lnTo>
                  <a:pt x="389" y="266"/>
                </a:lnTo>
                <a:lnTo>
                  <a:pt x="387" y="278"/>
                </a:lnTo>
                <a:lnTo>
                  <a:pt x="381" y="288"/>
                </a:lnTo>
                <a:lnTo>
                  <a:pt x="373" y="294"/>
                </a:lnTo>
                <a:lnTo>
                  <a:pt x="361" y="296"/>
                </a:lnTo>
                <a:lnTo>
                  <a:pt x="28" y="296"/>
                </a:lnTo>
                <a:close/>
              </a:path>
            </a:pathLst>
          </a:custGeom>
          <a:solidFill>
            <a:srgbClr val="000000"/>
          </a:solidFill>
          <a:ln w="9525">
            <a:noFill/>
            <a:round/>
          </a:ln>
        </p:spPr>
        <p:txBody>
          <a:bodyPr/>
          <a:lstStyle/>
          <a:p>
            <a:endParaRPr lang="en-US"/>
          </a:p>
        </p:txBody>
      </p:sp>
      <p:sp>
        <p:nvSpPr>
          <p:cNvPr id="350463" name="Freeform 255"/>
          <p:cNvSpPr/>
          <p:nvPr/>
        </p:nvSpPr>
        <p:spPr bwMode="auto">
          <a:xfrm>
            <a:off x="5764213" y="4430638"/>
            <a:ext cx="142875" cy="209550"/>
          </a:xfrm>
          <a:custGeom>
            <a:avLst/>
            <a:gdLst/>
            <a:ahLst/>
            <a:cxnLst>
              <a:cxn ang="0">
                <a:pos x="0" y="255"/>
              </a:cxn>
              <a:cxn ang="0">
                <a:pos x="0" y="263"/>
              </a:cxn>
              <a:cxn ang="0">
                <a:pos x="156" y="263"/>
              </a:cxn>
              <a:cxn ang="0">
                <a:pos x="169" y="261"/>
              </a:cxn>
              <a:cxn ang="0">
                <a:pos x="176" y="256"/>
              </a:cxn>
              <a:cxn ang="0">
                <a:pos x="179" y="253"/>
              </a:cxn>
              <a:cxn ang="0">
                <a:pos x="181" y="252"/>
              </a:cxn>
              <a:cxn ang="0">
                <a:pos x="181" y="5"/>
              </a:cxn>
              <a:cxn ang="0">
                <a:pos x="179" y="3"/>
              </a:cxn>
              <a:cxn ang="0">
                <a:pos x="176" y="2"/>
              </a:cxn>
              <a:cxn ang="0">
                <a:pos x="174" y="0"/>
              </a:cxn>
              <a:cxn ang="0">
                <a:pos x="174" y="0"/>
              </a:cxn>
              <a:cxn ang="0">
                <a:pos x="0" y="0"/>
              </a:cxn>
              <a:cxn ang="0">
                <a:pos x="0" y="5"/>
              </a:cxn>
              <a:cxn ang="0">
                <a:pos x="142" y="5"/>
              </a:cxn>
              <a:cxn ang="0">
                <a:pos x="146" y="7"/>
              </a:cxn>
              <a:cxn ang="0">
                <a:pos x="154" y="13"/>
              </a:cxn>
              <a:cxn ang="0">
                <a:pos x="161" y="23"/>
              </a:cxn>
              <a:cxn ang="0">
                <a:pos x="162" y="35"/>
              </a:cxn>
              <a:cxn ang="0">
                <a:pos x="162" y="228"/>
              </a:cxn>
              <a:cxn ang="0">
                <a:pos x="159" y="243"/>
              </a:cxn>
              <a:cxn ang="0">
                <a:pos x="151" y="250"/>
              </a:cxn>
              <a:cxn ang="0">
                <a:pos x="142" y="253"/>
              </a:cxn>
              <a:cxn ang="0">
                <a:pos x="139" y="253"/>
              </a:cxn>
              <a:cxn ang="0">
                <a:pos x="136" y="253"/>
              </a:cxn>
              <a:cxn ang="0">
                <a:pos x="128" y="253"/>
              </a:cxn>
              <a:cxn ang="0">
                <a:pos x="113" y="253"/>
              </a:cxn>
              <a:cxn ang="0">
                <a:pos x="94" y="253"/>
              </a:cxn>
              <a:cxn ang="0">
                <a:pos x="75" y="255"/>
              </a:cxn>
              <a:cxn ang="0">
                <a:pos x="50" y="255"/>
              </a:cxn>
              <a:cxn ang="0">
                <a:pos x="25" y="255"/>
              </a:cxn>
              <a:cxn ang="0">
                <a:pos x="0" y="255"/>
              </a:cxn>
            </a:cxnLst>
            <a:rect l="0" t="0" r="r" b="b"/>
            <a:pathLst>
              <a:path w="181" h="263">
                <a:moveTo>
                  <a:pt x="0" y="255"/>
                </a:moveTo>
                <a:lnTo>
                  <a:pt x="0" y="263"/>
                </a:lnTo>
                <a:lnTo>
                  <a:pt x="156" y="263"/>
                </a:lnTo>
                <a:lnTo>
                  <a:pt x="169" y="261"/>
                </a:lnTo>
                <a:lnTo>
                  <a:pt x="176" y="256"/>
                </a:lnTo>
                <a:lnTo>
                  <a:pt x="179" y="253"/>
                </a:lnTo>
                <a:lnTo>
                  <a:pt x="181" y="252"/>
                </a:lnTo>
                <a:lnTo>
                  <a:pt x="181" y="5"/>
                </a:lnTo>
                <a:lnTo>
                  <a:pt x="179" y="3"/>
                </a:lnTo>
                <a:lnTo>
                  <a:pt x="176" y="2"/>
                </a:lnTo>
                <a:lnTo>
                  <a:pt x="174" y="0"/>
                </a:lnTo>
                <a:lnTo>
                  <a:pt x="174" y="0"/>
                </a:lnTo>
                <a:lnTo>
                  <a:pt x="0" y="0"/>
                </a:lnTo>
                <a:lnTo>
                  <a:pt x="0" y="5"/>
                </a:lnTo>
                <a:lnTo>
                  <a:pt x="142" y="5"/>
                </a:lnTo>
                <a:lnTo>
                  <a:pt x="146" y="7"/>
                </a:lnTo>
                <a:lnTo>
                  <a:pt x="154" y="13"/>
                </a:lnTo>
                <a:lnTo>
                  <a:pt x="161" y="23"/>
                </a:lnTo>
                <a:lnTo>
                  <a:pt x="162" y="35"/>
                </a:lnTo>
                <a:lnTo>
                  <a:pt x="162" y="228"/>
                </a:lnTo>
                <a:lnTo>
                  <a:pt x="159" y="243"/>
                </a:lnTo>
                <a:lnTo>
                  <a:pt x="151" y="250"/>
                </a:lnTo>
                <a:lnTo>
                  <a:pt x="142" y="253"/>
                </a:lnTo>
                <a:lnTo>
                  <a:pt x="139" y="253"/>
                </a:lnTo>
                <a:lnTo>
                  <a:pt x="136" y="253"/>
                </a:lnTo>
                <a:lnTo>
                  <a:pt x="128" y="253"/>
                </a:lnTo>
                <a:lnTo>
                  <a:pt x="113" y="253"/>
                </a:lnTo>
                <a:lnTo>
                  <a:pt x="94" y="253"/>
                </a:lnTo>
                <a:lnTo>
                  <a:pt x="75" y="255"/>
                </a:lnTo>
                <a:lnTo>
                  <a:pt x="50" y="255"/>
                </a:lnTo>
                <a:lnTo>
                  <a:pt x="25" y="255"/>
                </a:lnTo>
                <a:lnTo>
                  <a:pt x="0" y="255"/>
                </a:lnTo>
                <a:close/>
              </a:path>
            </a:pathLst>
          </a:custGeom>
          <a:solidFill>
            <a:srgbClr val="99CCCC"/>
          </a:solidFill>
          <a:ln w="9525">
            <a:noFill/>
            <a:round/>
          </a:ln>
        </p:spPr>
        <p:txBody>
          <a:bodyPr/>
          <a:lstStyle/>
          <a:p>
            <a:endParaRPr lang="en-US"/>
          </a:p>
        </p:txBody>
      </p:sp>
      <p:sp>
        <p:nvSpPr>
          <p:cNvPr id="350464" name="Freeform 256"/>
          <p:cNvSpPr/>
          <p:nvPr/>
        </p:nvSpPr>
        <p:spPr bwMode="auto">
          <a:xfrm>
            <a:off x="5624513" y="4430638"/>
            <a:ext cx="139700" cy="209550"/>
          </a:xfrm>
          <a:custGeom>
            <a:avLst/>
            <a:gdLst/>
            <a:ahLst/>
            <a:cxnLst>
              <a:cxn ang="0">
                <a:pos x="175" y="5"/>
              </a:cxn>
              <a:cxn ang="0">
                <a:pos x="175" y="0"/>
              </a:cxn>
              <a:cxn ang="0">
                <a:pos x="44" y="0"/>
              </a:cxn>
              <a:cxn ang="0">
                <a:pos x="21" y="0"/>
              </a:cxn>
              <a:cxn ang="0">
                <a:pos x="8" y="3"/>
              </a:cxn>
              <a:cxn ang="0">
                <a:pos x="3" y="7"/>
              </a:cxn>
              <a:cxn ang="0">
                <a:pos x="1" y="8"/>
              </a:cxn>
              <a:cxn ang="0">
                <a:pos x="1" y="36"/>
              </a:cxn>
              <a:cxn ang="0">
                <a:pos x="1" y="101"/>
              </a:cxn>
              <a:cxn ang="0">
                <a:pos x="0" y="172"/>
              </a:cxn>
              <a:cxn ang="0">
                <a:pos x="0" y="220"/>
              </a:cxn>
              <a:cxn ang="0">
                <a:pos x="0" y="233"/>
              </a:cxn>
              <a:cxn ang="0">
                <a:pos x="1" y="247"/>
              </a:cxn>
              <a:cxn ang="0">
                <a:pos x="5" y="256"/>
              </a:cxn>
              <a:cxn ang="0">
                <a:pos x="8" y="263"/>
              </a:cxn>
              <a:cxn ang="0">
                <a:pos x="175" y="263"/>
              </a:cxn>
              <a:cxn ang="0">
                <a:pos x="175" y="255"/>
              </a:cxn>
              <a:cxn ang="0">
                <a:pos x="154" y="255"/>
              </a:cxn>
              <a:cxn ang="0">
                <a:pos x="132" y="255"/>
              </a:cxn>
              <a:cxn ang="0">
                <a:pos x="111" y="255"/>
              </a:cxn>
              <a:cxn ang="0">
                <a:pos x="92" y="255"/>
              </a:cxn>
              <a:cxn ang="0">
                <a:pos x="78" y="255"/>
              </a:cxn>
              <a:cxn ang="0">
                <a:pos x="64" y="255"/>
              </a:cxn>
              <a:cxn ang="0">
                <a:pos x="54" y="253"/>
              </a:cxn>
              <a:cxn ang="0">
                <a:pos x="48" y="253"/>
              </a:cxn>
              <a:cxn ang="0">
                <a:pos x="46" y="253"/>
              </a:cxn>
              <a:cxn ang="0">
                <a:pos x="44" y="252"/>
              </a:cxn>
              <a:cxn ang="0">
                <a:pos x="43" y="252"/>
              </a:cxn>
              <a:cxn ang="0">
                <a:pos x="41" y="252"/>
              </a:cxn>
              <a:cxn ang="0">
                <a:pos x="34" y="253"/>
              </a:cxn>
              <a:cxn ang="0">
                <a:pos x="25" y="250"/>
              </a:cxn>
              <a:cxn ang="0">
                <a:pos x="15" y="233"/>
              </a:cxn>
              <a:cxn ang="0">
                <a:pos x="11" y="200"/>
              </a:cxn>
              <a:cxn ang="0">
                <a:pos x="11" y="31"/>
              </a:cxn>
              <a:cxn ang="0">
                <a:pos x="13" y="27"/>
              </a:cxn>
              <a:cxn ang="0">
                <a:pos x="16" y="18"/>
              </a:cxn>
              <a:cxn ang="0">
                <a:pos x="28" y="8"/>
              </a:cxn>
              <a:cxn ang="0">
                <a:pos x="46" y="5"/>
              </a:cxn>
              <a:cxn ang="0">
                <a:pos x="175" y="5"/>
              </a:cxn>
            </a:cxnLst>
            <a:rect l="0" t="0" r="r" b="b"/>
            <a:pathLst>
              <a:path w="175" h="263">
                <a:moveTo>
                  <a:pt x="175" y="5"/>
                </a:moveTo>
                <a:lnTo>
                  <a:pt x="175" y="0"/>
                </a:lnTo>
                <a:lnTo>
                  <a:pt x="44" y="0"/>
                </a:lnTo>
                <a:lnTo>
                  <a:pt x="21" y="0"/>
                </a:lnTo>
                <a:lnTo>
                  <a:pt x="8" y="3"/>
                </a:lnTo>
                <a:lnTo>
                  <a:pt x="3" y="7"/>
                </a:lnTo>
                <a:lnTo>
                  <a:pt x="1" y="8"/>
                </a:lnTo>
                <a:lnTo>
                  <a:pt x="1" y="36"/>
                </a:lnTo>
                <a:lnTo>
                  <a:pt x="1" y="101"/>
                </a:lnTo>
                <a:lnTo>
                  <a:pt x="0" y="172"/>
                </a:lnTo>
                <a:lnTo>
                  <a:pt x="0" y="220"/>
                </a:lnTo>
                <a:lnTo>
                  <a:pt x="0" y="233"/>
                </a:lnTo>
                <a:lnTo>
                  <a:pt x="1" y="247"/>
                </a:lnTo>
                <a:lnTo>
                  <a:pt x="5" y="256"/>
                </a:lnTo>
                <a:lnTo>
                  <a:pt x="8" y="263"/>
                </a:lnTo>
                <a:lnTo>
                  <a:pt x="175" y="263"/>
                </a:lnTo>
                <a:lnTo>
                  <a:pt x="175" y="255"/>
                </a:lnTo>
                <a:lnTo>
                  <a:pt x="154" y="255"/>
                </a:lnTo>
                <a:lnTo>
                  <a:pt x="132" y="255"/>
                </a:lnTo>
                <a:lnTo>
                  <a:pt x="111" y="255"/>
                </a:lnTo>
                <a:lnTo>
                  <a:pt x="92" y="255"/>
                </a:lnTo>
                <a:lnTo>
                  <a:pt x="78" y="255"/>
                </a:lnTo>
                <a:lnTo>
                  <a:pt x="64" y="255"/>
                </a:lnTo>
                <a:lnTo>
                  <a:pt x="54" y="253"/>
                </a:lnTo>
                <a:lnTo>
                  <a:pt x="48" y="253"/>
                </a:lnTo>
                <a:lnTo>
                  <a:pt x="46" y="253"/>
                </a:lnTo>
                <a:lnTo>
                  <a:pt x="44" y="252"/>
                </a:lnTo>
                <a:lnTo>
                  <a:pt x="43" y="252"/>
                </a:lnTo>
                <a:lnTo>
                  <a:pt x="41" y="252"/>
                </a:lnTo>
                <a:lnTo>
                  <a:pt x="34" y="253"/>
                </a:lnTo>
                <a:lnTo>
                  <a:pt x="25" y="250"/>
                </a:lnTo>
                <a:lnTo>
                  <a:pt x="15" y="233"/>
                </a:lnTo>
                <a:lnTo>
                  <a:pt x="11" y="200"/>
                </a:lnTo>
                <a:lnTo>
                  <a:pt x="11" y="31"/>
                </a:lnTo>
                <a:lnTo>
                  <a:pt x="13" y="27"/>
                </a:lnTo>
                <a:lnTo>
                  <a:pt x="16" y="18"/>
                </a:lnTo>
                <a:lnTo>
                  <a:pt x="28" y="8"/>
                </a:lnTo>
                <a:lnTo>
                  <a:pt x="46" y="5"/>
                </a:lnTo>
                <a:lnTo>
                  <a:pt x="175" y="5"/>
                </a:lnTo>
                <a:close/>
              </a:path>
            </a:pathLst>
          </a:custGeom>
          <a:solidFill>
            <a:srgbClr val="99CCCC"/>
          </a:solidFill>
          <a:ln w="9525">
            <a:noFill/>
            <a:round/>
          </a:ln>
        </p:spPr>
        <p:txBody>
          <a:bodyPr/>
          <a:lstStyle/>
          <a:p>
            <a:endParaRPr lang="en-US"/>
          </a:p>
        </p:txBody>
      </p:sp>
      <p:sp>
        <p:nvSpPr>
          <p:cNvPr id="350465" name="Freeform 257"/>
          <p:cNvSpPr/>
          <p:nvPr/>
        </p:nvSpPr>
        <p:spPr bwMode="auto">
          <a:xfrm>
            <a:off x="5634038" y="4435400"/>
            <a:ext cx="258762" cy="196850"/>
          </a:xfrm>
          <a:custGeom>
            <a:avLst/>
            <a:gdLst/>
            <a:ahLst/>
            <a:cxnLst>
              <a:cxn ang="0">
                <a:pos x="17" y="233"/>
              </a:cxn>
              <a:cxn ang="0">
                <a:pos x="300" y="8"/>
              </a:cxn>
              <a:cxn ang="0">
                <a:pos x="310" y="12"/>
              </a:cxn>
              <a:cxn ang="0">
                <a:pos x="318" y="20"/>
              </a:cxn>
              <a:cxn ang="0">
                <a:pos x="325" y="26"/>
              </a:cxn>
              <a:cxn ang="0">
                <a:pos x="326" y="30"/>
              </a:cxn>
              <a:cxn ang="0">
                <a:pos x="325" y="18"/>
              </a:cxn>
              <a:cxn ang="0">
                <a:pos x="318" y="8"/>
              </a:cxn>
              <a:cxn ang="0">
                <a:pos x="310" y="2"/>
              </a:cxn>
              <a:cxn ang="0">
                <a:pos x="306" y="0"/>
              </a:cxn>
              <a:cxn ang="0">
                <a:pos x="35" y="0"/>
              </a:cxn>
              <a:cxn ang="0">
                <a:pos x="17" y="3"/>
              </a:cxn>
              <a:cxn ang="0">
                <a:pos x="5" y="13"/>
              </a:cxn>
              <a:cxn ang="0">
                <a:pos x="2" y="22"/>
              </a:cxn>
              <a:cxn ang="0">
                <a:pos x="0" y="26"/>
              </a:cxn>
              <a:cxn ang="0">
                <a:pos x="0" y="195"/>
              </a:cxn>
              <a:cxn ang="0">
                <a:pos x="4" y="228"/>
              </a:cxn>
              <a:cxn ang="0">
                <a:pos x="14" y="245"/>
              </a:cxn>
              <a:cxn ang="0">
                <a:pos x="23" y="248"/>
              </a:cxn>
              <a:cxn ang="0">
                <a:pos x="30" y="247"/>
              </a:cxn>
              <a:cxn ang="0">
                <a:pos x="22" y="243"/>
              </a:cxn>
              <a:cxn ang="0">
                <a:pos x="19" y="238"/>
              </a:cxn>
              <a:cxn ang="0">
                <a:pos x="17" y="235"/>
              </a:cxn>
              <a:cxn ang="0">
                <a:pos x="17" y="233"/>
              </a:cxn>
            </a:cxnLst>
            <a:rect l="0" t="0" r="r" b="b"/>
            <a:pathLst>
              <a:path w="326" h="248">
                <a:moveTo>
                  <a:pt x="17" y="233"/>
                </a:moveTo>
                <a:lnTo>
                  <a:pt x="300" y="8"/>
                </a:lnTo>
                <a:lnTo>
                  <a:pt x="310" y="12"/>
                </a:lnTo>
                <a:lnTo>
                  <a:pt x="318" y="20"/>
                </a:lnTo>
                <a:lnTo>
                  <a:pt x="325" y="26"/>
                </a:lnTo>
                <a:lnTo>
                  <a:pt x="326" y="30"/>
                </a:lnTo>
                <a:lnTo>
                  <a:pt x="325" y="18"/>
                </a:lnTo>
                <a:lnTo>
                  <a:pt x="318" y="8"/>
                </a:lnTo>
                <a:lnTo>
                  <a:pt x="310" y="2"/>
                </a:lnTo>
                <a:lnTo>
                  <a:pt x="306" y="0"/>
                </a:lnTo>
                <a:lnTo>
                  <a:pt x="35" y="0"/>
                </a:lnTo>
                <a:lnTo>
                  <a:pt x="17" y="3"/>
                </a:lnTo>
                <a:lnTo>
                  <a:pt x="5" y="13"/>
                </a:lnTo>
                <a:lnTo>
                  <a:pt x="2" y="22"/>
                </a:lnTo>
                <a:lnTo>
                  <a:pt x="0" y="26"/>
                </a:lnTo>
                <a:lnTo>
                  <a:pt x="0" y="195"/>
                </a:lnTo>
                <a:lnTo>
                  <a:pt x="4" y="228"/>
                </a:lnTo>
                <a:lnTo>
                  <a:pt x="14" y="245"/>
                </a:lnTo>
                <a:lnTo>
                  <a:pt x="23" y="248"/>
                </a:lnTo>
                <a:lnTo>
                  <a:pt x="30" y="247"/>
                </a:lnTo>
                <a:lnTo>
                  <a:pt x="22" y="243"/>
                </a:lnTo>
                <a:lnTo>
                  <a:pt x="19" y="238"/>
                </a:lnTo>
                <a:lnTo>
                  <a:pt x="17" y="235"/>
                </a:lnTo>
                <a:lnTo>
                  <a:pt x="17" y="233"/>
                </a:lnTo>
                <a:close/>
              </a:path>
            </a:pathLst>
          </a:custGeom>
          <a:solidFill>
            <a:srgbClr val="669999"/>
          </a:solidFill>
          <a:ln w="9525">
            <a:noFill/>
            <a:round/>
          </a:ln>
        </p:spPr>
        <p:txBody>
          <a:bodyPr/>
          <a:lstStyle/>
          <a:p>
            <a:endParaRPr lang="en-US"/>
          </a:p>
        </p:txBody>
      </p:sp>
      <p:sp>
        <p:nvSpPr>
          <p:cNvPr id="350466" name="Freeform 258"/>
          <p:cNvSpPr/>
          <p:nvPr/>
        </p:nvSpPr>
        <p:spPr bwMode="auto">
          <a:xfrm>
            <a:off x="5632450" y="4435400"/>
            <a:ext cx="279400" cy="206375"/>
          </a:xfrm>
          <a:custGeom>
            <a:avLst/>
            <a:gdLst/>
            <a:ahLst/>
            <a:cxnLst>
              <a:cxn ang="0">
                <a:pos x="348" y="247"/>
              </a:cxn>
              <a:cxn ang="0">
                <a:pos x="346" y="248"/>
              </a:cxn>
              <a:cxn ang="0">
                <a:pos x="343" y="251"/>
              </a:cxn>
              <a:cxn ang="0">
                <a:pos x="336" y="256"/>
              </a:cxn>
              <a:cxn ang="0">
                <a:pos x="323" y="258"/>
              </a:cxn>
              <a:cxn ang="0">
                <a:pos x="0" y="258"/>
              </a:cxn>
              <a:cxn ang="0">
                <a:pos x="0" y="260"/>
              </a:cxn>
              <a:cxn ang="0">
                <a:pos x="0" y="260"/>
              </a:cxn>
              <a:cxn ang="0">
                <a:pos x="0" y="260"/>
              </a:cxn>
              <a:cxn ang="0">
                <a:pos x="0" y="261"/>
              </a:cxn>
              <a:cxn ang="0">
                <a:pos x="2" y="261"/>
              </a:cxn>
              <a:cxn ang="0">
                <a:pos x="3" y="261"/>
              </a:cxn>
              <a:cxn ang="0">
                <a:pos x="3" y="261"/>
              </a:cxn>
              <a:cxn ang="0">
                <a:pos x="3" y="261"/>
              </a:cxn>
              <a:cxn ang="0">
                <a:pos x="336" y="261"/>
              </a:cxn>
              <a:cxn ang="0">
                <a:pos x="343" y="260"/>
              </a:cxn>
              <a:cxn ang="0">
                <a:pos x="348" y="256"/>
              </a:cxn>
              <a:cxn ang="0">
                <a:pos x="351" y="251"/>
              </a:cxn>
              <a:cxn ang="0">
                <a:pos x="353" y="243"/>
              </a:cxn>
              <a:cxn ang="0">
                <a:pos x="353" y="8"/>
              </a:cxn>
              <a:cxn ang="0">
                <a:pos x="351" y="7"/>
              </a:cxn>
              <a:cxn ang="0">
                <a:pos x="351" y="5"/>
              </a:cxn>
              <a:cxn ang="0">
                <a:pos x="349" y="2"/>
              </a:cxn>
              <a:cxn ang="0">
                <a:pos x="348" y="0"/>
              </a:cxn>
              <a:cxn ang="0">
                <a:pos x="348" y="247"/>
              </a:cxn>
            </a:cxnLst>
            <a:rect l="0" t="0" r="r" b="b"/>
            <a:pathLst>
              <a:path w="353" h="261">
                <a:moveTo>
                  <a:pt x="348" y="247"/>
                </a:moveTo>
                <a:lnTo>
                  <a:pt x="346" y="248"/>
                </a:lnTo>
                <a:lnTo>
                  <a:pt x="343" y="251"/>
                </a:lnTo>
                <a:lnTo>
                  <a:pt x="336" y="256"/>
                </a:lnTo>
                <a:lnTo>
                  <a:pt x="323" y="258"/>
                </a:lnTo>
                <a:lnTo>
                  <a:pt x="0" y="258"/>
                </a:lnTo>
                <a:lnTo>
                  <a:pt x="0" y="260"/>
                </a:lnTo>
                <a:lnTo>
                  <a:pt x="0" y="260"/>
                </a:lnTo>
                <a:lnTo>
                  <a:pt x="0" y="260"/>
                </a:lnTo>
                <a:lnTo>
                  <a:pt x="0" y="261"/>
                </a:lnTo>
                <a:lnTo>
                  <a:pt x="2" y="261"/>
                </a:lnTo>
                <a:lnTo>
                  <a:pt x="3" y="261"/>
                </a:lnTo>
                <a:lnTo>
                  <a:pt x="3" y="261"/>
                </a:lnTo>
                <a:lnTo>
                  <a:pt x="3" y="261"/>
                </a:lnTo>
                <a:lnTo>
                  <a:pt x="336" y="261"/>
                </a:lnTo>
                <a:lnTo>
                  <a:pt x="343" y="260"/>
                </a:lnTo>
                <a:lnTo>
                  <a:pt x="348" y="256"/>
                </a:lnTo>
                <a:lnTo>
                  <a:pt x="351" y="251"/>
                </a:lnTo>
                <a:lnTo>
                  <a:pt x="353" y="243"/>
                </a:lnTo>
                <a:lnTo>
                  <a:pt x="353" y="8"/>
                </a:lnTo>
                <a:lnTo>
                  <a:pt x="351" y="7"/>
                </a:lnTo>
                <a:lnTo>
                  <a:pt x="351" y="5"/>
                </a:lnTo>
                <a:lnTo>
                  <a:pt x="349" y="2"/>
                </a:lnTo>
                <a:lnTo>
                  <a:pt x="348" y="0"/>
                </a:lnTo>
                <a:lnTo>
                  <a:pt x="348" y="247"/>
                </a:lnTo>
                <a:close/>
              </a:path>
            </a:pathLst>
          </a:custGeom>
          <a:solidFill>
            <a:srgbClr val="669999"/>
          </a:solidFill>
          <a:ln w="9525">
            <a:noFill/>
            <a:round/>
          </a:ln>
        </p:spPr>
        <p:txBody>
          <a:bodyPr/>
          <a:lstStyle/>
          <a:p>
            <a:endParaRPr lang="en-US"/>
          </a:p>
        </p:txBody>
      </p:sp>
      <p:sp>
        <p:nvSpPr>
          <p:cNvPr id="350467" name="Freeform 259"/>
          <p:cNvSpPr/>
          <p:nvPr/>
        </p:nvSpPr>
        <p:spPr bwMode="auto">
          <a:xfrm>
            <a:off x="5621338" y="4425875"/>
            <a:ext cx="290512" cy="215900"/>
          </a:xfrm>
          <a:custGeom>
            <a:avLst/>
            <a:gdLst/>
            <a:ahLst/>
            <a:cxnLst>
              <a:cxn ang="0">
                <a:pos x="349" y="0"/>
              </a:cxn>
              <a:cxn ang="0">
                <a:pos x="16" y="0"/>
              </a:cxn>
              <a:cxn ang="0">
                <a:pos x="10" y="2"/>
              </a:cxn>
              <a:cxn ang="0">
                <a:pos x="5" y="5"/>
              </a:cxn>
              <a:cxn ang="0">
                <a:pos x="1" y="12"/>
              </a:cxn>
              <a:cxn ang="0">
                <a:pos x="0" y="19"/>
              </a:cxn>
              <a:cxn ang="0">
                <a:pos x="0" y="255"/>
              </a:cxn>
              <a:cxn ang="0">
                <a:pos x="1" y="262"/>
              </a:cxn>
              <a:cxn ang="0">
                <a:pos x="5" y="267"/>
              </a:cxn>
              <a:cxn ang="0">
                <a:pos x="8" y="272"/>
              </a:cxn>
              <a:cxn ang="0">
                <a:pos x="13" y="273"/>
              </a:cxn>
              <a:cxn ang="0">
                <a:pos x="13" y="272"/>
              </a:cxn>
              <a:cxn ang="0">
                <a:pos x="13" y="272"/>
              </a:cxn>
              <a:cxn ang="0">
                <a:pos x="13" y="272"/>
              </a:cxn>
              <a:cxn ang="0">
                <a:pos x="13" y="270"/>
              </a:cxn>
              <a:cxn ang="0">
                <a:pos x="10" y="263"/>
              </a:cxn>
              <a:cxn ang="0">
                <a:pos x="6" y="254"/>
              </a:cxn>
              <a:cxn ang="0">
                <a:pos x="5" y="240"/>
              </a:cxn>
              <a:cxn ang="0">
                <a:pos x="5" y="227"/>
              </a:cxn>
              <a:cxn ang="0">
                <a:pos x="5" y="179"/>
              </a:cxn>
              <a:cxn ang="0">
                <a:pos x="6" y="108"/>
              </a:cxn>
              <a:cxn ang="0">
                <a:pos x="6" y="43"/>
              </a:cxn>
              <a:cxn ang="0">
                <a:pos x="6" y="15"/>
              </a:cxn>
              <a:cxn ang="0">
                <a:pos x="8" y="14"/>
              </a:cxn>
              <a:cxn ang="0">
                <a:pos x="13" y="10"/>
              </a:cxn>
              <a:cxn ang="0">
                <a:pos x="26" y="7"/>
              </a:cxn>
              <a:cxn ang="0">
                <a:pos x="49" y="7"/>
              </a:cxn>
              <a:cxn ang="0">
                <a:pos x="354" y="7"/>
              </a:cxn>
              <a:cxn ang="0">
                <a:pos x="354" y="7"/>
              </a:cxn>
              <a:cxn ang="0">
                <a:pos x="356" y="9"/>
              </a:cxn>
              <a:cxn ang="0">
                <a:pos x="359" y="10"/>
              </a:cxn>
              <a:cxn ang="0">
                <a:pos x="361" y="12"/>
              </a:cxn>
              <a:cxn ang="0">
                <a:pos x="362" y="14"/>
              </a:cxn>
              <a:cxn ang="0">
                <a:pos x="364" y="17"/>
              </a:cxn>
              <a:cxn ang="0">
                <a:pos x="364" y="19"/>
              </a:cxn>
              <a:cxn ang="0">
                <a:pos x="366" y="20"/>
              </a:cxn>
              <a:cxn ang="0">
                <a:pos x="366" y="19"/>
              </a:cxn>
              <a:cxn ang="0">
                <a:pos x="364" y="12"/>
              </a:cxn>
              <a:cxn ang="0">
                <a:pos x="361" y="5"/>
              </a:cxn>
              <a:cxn ang="0">
                <a:pos x="356" y="2"/>
              </a:cxn>
              <a:cxn ang="0">
                <a:pos x="349" y="0"/>
              </a:cxn>
            </a:cxnLst>
            <a:rect l="0" t="0" r="r" b="b"/>
            <a:pathLst>
              <a:path w="366" h="273">
                <a:moveTo>
                  <a:pt x="349" y="0"/>
                </a:moveTo>
                <a:lnTo>
                  <a:pt x="16" y="0"/>
                </a:lnTo>
                <a:lnTo>
                  <a:pt x="10" y="2"/>
                </a:lnTo>
                <a:lnTo>
                  <a:pt x="5" y="5"/>
                </a:lnTo>
                <a:lnTo>
                  <a:pt x="1" y="12"/>
                </a:lnTo>
                <a:lnTo>
                  <a:pt x="0" y="19"/>
                </a:lnTo>
                <a:lnTo>
                  <a:pt x="0" y="255"/>
                </a:lnTo>
                <a:lnTo>
                  <a:pt x="1" y="262"/>
                </a:lnTo>
                <a:lnTo>
                  <a:pt x="5" y="267"/>
                </a:lnTo>
                <a:lnTo>
                  <a:pt x="8" y="272"/>
                </a:lnTo>
                <a:lnTo>
                  <a:pt x="13" y="273"/>
                </a:lnTo>
                <a:lnTo>
                  <a:pt x="13" y="272"/>
                </a:lnTo>
                <a:lnTo>
                  <a:pt x="13" y="272"/>
                </a:lnTo>
                <a:lnTo>
                  <a:pt x="13" y="272"/>
                </a:lnTo>
                <a:lnTo>
                  <a:pt x="13" y="270"/>
                </a:lnTo>
                <a:lnTo>
                  <a:pt x="10" y="263"/>
                </a:lnTo>
                <a:lnTo>
                  <a:pt x="6" y="254"/>
                </a:lnTo>
                <a:lnTo>
                  <a:pt x="5" y="240"/>
                </a:lnTo>
                <a:lnTo>
                  <a:pt x="5" y="227"/>
                </a:lnTo>
                <a:lnTo>
                  <a:pt x="5" y="179"/>
                </a:lnTo>
                <a:lnTo>
                  <a:pt x="6" y="108"/>
                </a:lnTo>
                <a:lnTo>
                  <a:pt x="6" y="43"/>
                </a:lnTo>
                <a:lnTo>
                  <a:pt x="6" y="15"/>
                </a:lnTo>
                <a:lnTo>
                  <a:pt x="8" y="14"/>
                </a:lnTo>
                <a:lnTo>
                  <a:pt x="13" y="10"/>
                </a:lnTo>
                <a:lnTo>
                  <a:pt x="26" y="7"/>
                </a:lnTo>
                <a:lnTo>
                  <a:pt x="49" y="7"/>
                </a:lnTo>
                <a:lnTo>
                  <a:pt x="354" y="7"/>
                </a:lnTo>
                <a:lnTo>
                  <a:pt x="354" y="7"/>
                </a:lnTo>
                <a:lnTo>
                  <a:pt x="356" y="9"/>
                </a:lnTo>
                <a:lnTo>
                  <a:pt x="359" y="10"/>
                </a:lnTo>
                <a:lnTo>
                  <a:pt x="361" y="12"/>
                </a:lnTo>
                <a:lnTo>
                  <a:pt x="362" y="14"/>
                </a:lnTo>
                <a:lnTo>
                  <a:pt x="364" y="17"/>
                </a:lnTo>
                <a:lnTo>
                  <a:pt x="364" y="19"/>
                </a:lnTo>
                <a:lnTo>
                  <a:pt x="366" y="20"/>
                </a:lnTo>
                <a:lnTo>
                  <a:pt x="366" y="19"/>
                </a:lnTo>
                <a:lnTo>
                  <a:pt x="364" y="12"/>
                </a:lnTo>
                <a:lnTo>
                  <a:pt x="361" y="5"/>
                </a:lnTo>
                <a:lnTo>
                  <a:pt x="356" y="2"/>
                </a:lnTo>
                <a:lnTo>
                  <a:pt x="349" y="0"/>
                </a:lnTo>
                <a:close/>
              </a:path>
            </a:pathLst>
          </a:custGeom>
          <a:solidFill>
            <a:srgbClr val="669999"/>
          </a:solidFill>
          <a:ln w="9525">
            <a:noFill/>
            <a:round/>
          </a:ln>
        </p:spPr>
        <p:txBody>
          <a:bodyPr/>
          <a:lstStyle/>
          <a:p>
            <a:endParaRPr lang="en-US"/>
          </a:p>
        </p:txBody>
      </p:sp>
      <p:sp>
        <p:nvSpPr>
          <p:cNvPr id="350468" name="Freeform 260"/>
          <p:cNvSpPr/>
          <p:nvPr/>
        </p:nvSpPr>
        <p:spPr bwMode="auto">
          <a:xfrm>
            <a:off x="5646738" y="4441750"/>
            <a:ext cx="246062" cy="190500"/>
          </a:xfrm>
          <a:custGeom>
            <a:avLst/>
            <a:gdLst/>
            <a:ahLst/>
            <a:cxnLst>
              <a:cxn ang="0">
                <a:pos x="309" y="22"/>
              </a:cxn>
              <a:cxn ang="0">
                <a:pos x="308" y="18"/>
              </a:cxn>
              <a:cxn ang="0">
                <a:pos x="301" y="12"/>
              </a:cxn>
              <a:cxn ang="0">
                <a:pos x="293" y="4"/>
              </a:cxn>
              <a:cxn ang="0">
                <a:pos x="283" y="0"/>
              </a:cxn>
              <a:cxn ang="0">
                <a:pos x="0" y="225"/>
              </a:cxn>
              <a:cxn ang="0">
                <a:pos x="0" y="227"/>
              </a:cxn>
              <a:cxn ang="0">
                <a:pos x="2" y="230"/>
              </a:cxn>
              <a:cxn ang="0">
                <a:pos x="5" y="235"/>
              </a:cxn>
              <a:cxn ang="0">
                <a:pos x="13" y="239"/>
              </a:cxn>
              <a:cxn ang="0">
                <a:pos x="15" y="239"/>
              </a:cxn>
              <a:cxn ang="0">
                <a:pos x="16" y="239"/>
              </a:cxn>
              <a:cxn ang="0">
                <a:pos x="18" y="240"/>
              </a:cxn>
              <a:cxn ang="0">
                <a:pos x="20" y="240"/>
              </a:cxn>
              <a:cxn ang="0">
                <a:pos x="26" y="240"/>
              </a:cxn>
              <a:cxn ang="0">
                <a:pos x="36" y="240"/>
              </a:cxn>
              <a:cxn ang="0">
                <a:pos x="51" y="240"/>
              </a:cxn>
              <a:cxn ang="0">
                <a:pos x="69" y="240"/>
              </a:cxn>
              <a:cxn ang="0">
                <a:pos x="91" y="240"/>
              </a:cxn>
              <a:cxn ang="0">
                <a:pos x="112" y="240"/>
              </a:cxn>
              <a:cxn ang="0">
                <a:pos x="136" y="240"/>
              </a:cxn>
              <a:cxn ang="0">
                <a:pos x="160" y="240"/>
              </a:cxn>
              <a:cxn ang="0">
                <a:pos x="184" y="240"/>
              </a:cxn>
              <a:cxn ang="0">
                <a:pos x="207" y="240"/>
              </a:cxn>
              <a:cxn ang="0">
                <a:pos x="228" y="240"/>
              </a:cxn>
              <a:cxn ang="0">
                <a:pos x="248" y="240"/>
              </a:cxn>
              <a:cxn ang="0">
                <a:pos x="263" y="240"/>
              </a:cxn>
              <a:cxn ang="0">
                <a:pos x="276" y="240"/>
              </a:cxn>
              <a:cxn ang="0">
                <a:pos x="283" y="240"/>
              </a:cxn>
              <a:cxn ang="0">
                <a:pos x="286" y="240"/>
              </a:cxn>
              <a:cxn ang="0">
                <a:pos x="289" y="240"/>
              </a:cxn>
              <a:cxn ang="0">
                <a:pos x="298" y="237"/>
              </a:cxn>
              <a:cxn ang="0">
                <a:pos x="306" y="230"/>
              </a:cxn>
              <a:cxn ang="0">
                <a:pos x="309" y="215"/>
              </a:cxn>
              <a:cxn ang="0">
                <a:pos x="309" y="22"/>
              </a:cxn>
            </a:cxnLst>
            <a:rect l="0" t="0" r="r" b="b"/>
            <a:pathLst>
              <a:path w="309" h="240">
                <a:moveTo>
                  <a:pt x="309" y="22"/>
                </a:moveTo>
                <a:lnTo>
                  <a:pt x="308" y="18"/>
                </a:lnTo>
                <a:lnTo>
                  <a:pt x="301" y="12"/>
                </a:lnTo>
                <a:lnTo>
                  <a:pt x="293" y="4"/>
                </a:lnTo>
                <a:lnTo>
                  <a:pt x="283" y="0"/>
                </a:lnTo>
                <a:lnTo>
                  <a:pt x="0" y="225"/>
                </a:lnTo>
                <a:lnTo>
                  <a:pt x="0" y="227"/>
                </a:lnTo>
                <a:lnTo>
                  <a:pt x="2" y="230"/>
                </a:lnTo>
                <a:lnTo>
                  <a:pt x="5" y="235"/>
                </a:lnTo>
                <a:lnTo>
                  <a:pt x="13" y="239"/>
                </a:lnTo>
                <a:lnTo>
                  <a:pt x="15" y="239"/>
                </a:lnTo>
                <a:lnTo>
                  <a:pt x="16" y="239"/>
                </a:lnTo>
                <a:lnTo>
                  <a:pt x="18" y="240"/>
                </a:lnTo>
                <a:lnTo>
                  <a:pt x="20" y="240"/>
                </a:lnTo>
                <a:lnTo>
                  <a:pt x="26" y="240"/>
                </a:lnTo>
                <a:lnTo>
                  <a:pt x="36" y="240"/>
                </a:lnTo>
                <a:lnTo>
                  <a:pt x="51" y="240"/>
                </a:lnTo>
                <a:lnTo>
                  <a:pt x="69" y="240"/>
                </a:lnTo>
                <a:lnTo>
                  <a:pt x="91" y="240"/>
                </a:lnTo>
                <a:lnTo>
                  <a:pt x="112" y="240"/>
                </a:lnTo>
                <a:lnTo>
                  <a:pt x="136" y="240"/>
                </a:lnTo>
                <a:lnTo>
                  <a:pt x="160" y="240"/>
                </a:lnTo>
                <a:lnTo>
                  <a:pt x="184" y="240"/>
                </a:lnTo>
                <a:lnTo>
                  <a:pt x="207" y="240"/>
                </a:lnTo>
                <a:lnTo>
                  <a:pt x="228" y="240"/>
                </a:lnTo>
                <a:lnTo>
                  <a:pt x="248" y="240"/>
                </a:lnTo>
                <a:lnTo>
                  <a:pt x="263" y="240"/>
                </a:lnTo>
                <a:lnTo>
                  <a:pt x="276" y="240"/>
                </a:lnTo>
                <a:lnTo>
                  <a:pt x="283" y="240"/>
                </a:lnTo>
                <a:lnTo>
                  <a:pt x="286" y="240"/>
                </a:lnTo>
                <a:lnTo>
                  <a:pt x="289" y="240"/>
                </a:lnTo>
                <a:lnTo>
                  <a:pt x="298" y="237"/>
                </a:lnTo>
                <a:lnTo>
                  <a:pt x="306" y="230"/>
                </a:lnTo>
                <a:lnTo>
                  <a:pt x="309" y="215"/>
                </a:lnTo>
                <a:lnTo>
                  <a:pt x="309" y="22"/>
                </a:lnTo>
                <a:close/>
              </a:path>
            </a:pathLst>
          </a:custGeom>
          <a:solidFill>
            <a:srgbClr val="99FFFF"/>
          </a:solidFill>
          <a:ln w="9525">
            <a:noFill/>
            <a:round/>
          </a:ln>
        </p:spPr>
        <p:txBody>
          <a:bodyPr/>
          <a:lstStyle/>
          <a:p>
            <a:endParaRPr lang="en-US"/>
          </a:p>
        </p:txBody>
      </p:sp>
      <p:sp>
        <p:nvSpPr>
          <p:cNvPr id="350469" name="Freeform 261"/>
          <p:cNvSpPr/>
          <p:nvPr/>
        </p:nvSpPr>
        <p:spPr bwMode="auto">
          <a:xfrm>
            <a:off x="5641975" y="4440163"/>
            <a:ext cx="244475" cy="187325"/>
          </a:xfrm>
          <a:custGeom>
            <a:avLst/>
            <a:gdLst/>
            <a:ahLst/>
            <a:cxnLst>
              <a:cxn ang="0">
                <a:pos x="25" y="236"/>
              </a:cxn>
              <a:cxn ang="0">
                <a:pos x="15" y="235"/>
              </a:cxn>
              <a:cxn ang="0">
                <a:pos x="7" y="228"/>
              </a:cxn>
              <a:cxn ang="0">
                <a:pos x="2" y="221"/>
              </a:cxn>
              <a:cxn ang="0">
                <a:pos x="0" y="211"/>
              </a:cxn>
              <a:cxn ang="0">
                <a:pos x="0" y="24"/>
              </a:cxn>
              <a:cxn ang="0">
                <a:pos x="2" y="15"/>
              </a:cxn>
              <a:cxn ang="0">
                <a:pos x="7" y="6"/>
              </a:cxn>
              <a:cxn ang="0">
                <a:pos x="15" y="1"/>
              </a:cxn>
              <a:cxn ang="0">
                <a:pos x="25" y="0"/>
              </a:cxn>
              <a:cxn ang="0">
                <a:pos x="283" y="0"/>
              </a:cxn>
              <a:cxn ang="0">
                <a:pos x="293" y="1"/>
              </a:cxn>
              <a:cxn ang="0">
                <a:pos x="301" y="6"/>
              </a:cxn>
              <a:cxn ang="0">
                <a:pos x="306" y="15"/>
              </a:cxn>
              <a:cxn ang="0">
                <a:pos x="308" y="24"/>
              </a:cxn>
              <a:cxn ang="0">
                <a:pos x="308" y="211"/>
              </a:cxn>
              <a:cxn ang="0">
                <a:pos x="306" y="221"/>
              </a:cxn>
              <a:cxn ang="0">
                <a:pos x="301" y="228"/>
              </a:cxn>
              <a:cxn ang="0">
                <a:pos x="293" y="235"/>
              </a:cxn>
              <a:cxn ang="0">
                <a:pos x="283" y="236"/>
              </a:cxn>
              <a:cxn ang="0">
                <a:pos x="25" y="236"/>
              </a:cxn>
            </a:cxnLst>
            <a:rect l="0" t="0" r="r" b="b"/>
            <a:pathLst>
              <a:path w="308" h="236">
                <a:moveTo>
                  <a:pt x="25" y="236"/>
                </a:moveTo>
                <a:lnTo>
                  <a:pt x="15" y="235"/>
                </a:lnTo>
                <a:lnTo>
                  <a:pt x="7" y="228"/>
                </a:lnTo>
                <a:lnTo>
                  <a:pt x="2" y="221"/>
                </a:lnTo>
                <a:lnTo>
                  <a:pt x="0" y="211"/>
                </a:lnTo>
                <a:lnTo>
                  <a:pt x="0" y="24"/>
                </a:lnTo>
                <a:lnTo>
                  <a:pt x="2" y="15"/>
                </a:lnTo>
                <a:lnTo>
                  <a:pt x="7" y="6"/>
                </a:lnTo>
                <a:lnTo>
                  <a:pt x="15" y="1"/>
                </a:lnTo>
                <a:lnTo>
                  <a:pt x="25" y="0"/>
                </a:lnTo>
                <a:lnTo>
                  <a:pt x="283" y="0"/>
                </a:lnTo>
                <a:lnTo>
                  <a:pt x="293" y="1"/>
                </a:lnTo>
                <a:lnTo>
                  <a:pt x="301" y="6"/>
                </a:lnTo>
                <a:lnTo>
                  <a:pt x="306" y="15"/>
                </a:lnTo>
                <a:lnTo>
                  <a:pt x="308" y="24"/>
                </a:lnTo>
                <a:lnTo>
                  <a:pt x="308" y="211"/>
                </a:lnTo>
                <a:lnTo>
                  <a:pt x="306" y="221"/>
                </a:lnTo>
                <a:lnTo>
                  <a:pt x="301" y="228"/>
                </a:lnTo>
                <a:lnTo>
                  <a:pt x="293" y="235"/>
                </a:lnTo>
                <a:lnTo>
                  <a:pt x="283" y="236"/>
                </a:lnTo>
                <a:lnTo>
                  <a:pt x="25" y="236"/>
                </a:lnTo>
                <a:close/>
              </a:path>
            </a:pathLst>
          </a:custGeom>
          <a:solidFill>
            <a:srgbClr val="000000"/>
          </a:solidFill>
          <a:ln w="9525">
            <a:noFill/>
            <a:round/>
          </a:ln>
        </p:spPr>
        <p:txBody>
          <a:bodyPr/>
          <a:lstStyle/>
          <a:p>
            <a:endParaRPr lang="en-US"/>
          </a:p>
        </p:txBody>
      </p:sp>
      <p:sp>
        <p:nvSpPr>
          <p:cNvPr id="350471" name="Freeform 263"/>
          <p:cNvSpPr/>
          <p:nvPr/>
        </p:nvSpPr>
        <p:spPr bwMode="auto">
          <a:xfrm>
            <a:off x="5651500" y="4449688"/>
            <a:ext cx="225425" cy="168275"/>
          </a:xfrm>
          <a:custGeom>
            <a:avLst/>
            <a:gdLst/>
            <a:ahLst/>
            <a:cxnLst>
              <a:cxn ang="0">
                <a:pos x="271" y="214"/>
              </a:cxn>
              <a:cxn ang="0">
                <a:pos x="276" y="212"/>
              </a:cxn>
              <a:cxn ang="0">
                <a:pos x="281" y="209"/>
              </a:cxn>
              <a:cxn ang="0">
                <a:pos x="283" y="205"/>
              </a:cxn>
              <a:cxn ang="0">
                <a:pos x="284" y="200"/>
              </a:cxn>
              <a:cxn ang="0">
                <a:pos x="284" y="13"/>
              </a:cxn>
              <a:cxn ang="0">
                <a:pos x="283" y="8"/>
              </a:cxn>
              <a:cxn ang="0">
                <a:pos x="281" y="4"/>
              </a:cxn>
              <a:cxn ang="0">
                <a:pos x="276" y="2"/>
              </a:cxn>
              <a:cxn ang="0">
                <a:pos x="271" y="0"/>
              </a:cxn>
              <a:cxn ang="0">
                <a:pos x="13" y="0"/>
              </a:cxn>
              <a:cxn ang="0">
                <a:pos x="8" y="2"/>
              </a:cxn>
              <a:cxn ang="0">
                <a:pos x="5" y="4"/>
              </a:cxn>
              <a:cxn ang="0">
                <a:pos x="1" y="8"/>
              </a:cxn>
              <a:cxn ang="0">
                <a:pos x="0" y="13"/>
              </a:cxn>
              <a:cxn ang="0">
                <a:pos x="0" y="200"/>
              </a:cxn>
              <a:cxn ang="0">
                <a:pos x="1" y="205"/>
              </a:cxn>
              <a:cxn ang="0">
                <a:pos x="5" y="209"/>
              </a:cxn>
              <a:cxn ang="0">
                <a:pos x="8" y="212"/>
              </a:cxn>
              <a:cxn ang="0">
                <a:pos x="13" y="214"/>
              </a:cxn>
              <a:cxn ang="0">
                <a:pos x="271" y="214"/>
              </a:cxn>
            </a:cxnLst>
            <a:rect l="0" t="0" r="r" b="b"/>
            <a:pathLst>
              <a:path w="284" h="214">
                <a:moveTo>
                  <a:pt x="271" y="214"/>
                </a:moveTo>
                <a:lnTo>
                  <a:pt x="276" y="212"/>
                </a:lnTo>
                <a:lnTo>
                  <a:pt x="281" y="209"/>
                </a:lnTo>
                <a:lnTo>
                  <a:pt x="283" y="205"/>
                </a:lnTo>
                <a:lnTo>
                  <a:pt x="284" y="200"/>
                </a:lnTo>
                <a:lnTo>
                  <a:pt x="284" y="13"/>
                </a:lnTo>
                <a:lnTo>
                  <a:pt x="283" y="8"/>
                </a:lnTo>
                <a:lnTo>
                  <a:pt x="281" y="4"/>
                </a:lnTo>
                <a:lnTo>
                  <a:pt x="276" y="2"/>
                </a:lnTo>
                <a:lnTo>
                  <a:pt x="271" y="0"/>
                </a:lnTo>
                <a:lnTo>
                  <a:pt x="13" y="0"/>
                </a:lnTo>
                <a:lnTo>
                  <a:pt x="8" y="2"/>
                </a:lnTo>
                <a:lnTo>
                  <a:pt x="5" y="4"/>
                </a:lnTo>
                <a:lnTo>
                  <a:pt x="1" y="8"/>
                </a:lnTo>
                <a:lnTo>
                  <a:pt x="0" y="13"/>
                </a:lnTo>
                <a:lnTo>
                  <a:pt x="0" y="200"/>
                </a:lnTo>
                <a:lnTo>
                  <a:pt x="1" y="205"/>
                </a:lnTo>
                <a:lnTo>
                  <a:pt x="5" y="209"/>
                </a:lnTo>
                <a:lnTo>
                  <a:pt x="8" y="212"/>
                </a:lnTo>
                <a:lnTo>
                  <a:pt x="13" y="214"/>
                </a:lnTo>
                <a:lnTo>
                  <a:pt x="271" y="214"/>
                </a:lnTo>
                <a:close/>
              </a:path>
            </a:pathLst>
          </a:custGeom>
          <a:solidFill>
            <a:srgbClr val="00FF00"/>
          </a:solidFill>
          <a:ln w="9525">
            <a:noFill/>
            <a:round/>
          </a:ln>
        </p:spPr>
        <p:txBody>
          <a:bodyPr/>
          <a:lstStyle/>
          <a:p>
            <a:endParaRPr lang="en-US"/>
          </a:p>
        </p:txBody>
      </p:sp>
      <p:sp>
        <p:nvSpPr>
          <p:cNvPr id="350472" name="Freeform 264"/>
          <p:cNvSpPr/>
          <p:nvPr/>
        </p:nvSpPr>
        <p:spPr bwMode="auto">
          <a:xfrm>
            <a:off x="5662613" y="4648125"/>
            <a:ext cx="217487" cy="34925"/>
          </a:xfrm>
          <a:custGeom>
            <a:avLst/>
            <a:gdLst/>
            <a:ahLst/>
            <a:cxnLst>
              <a:cxn ang="0">
                <a:pos x="242" y="22"/>
              </a:cxn>
              <a:cxn ang="0">
                <a:pos x="209" y="43"/>
              </a:cxn>
              <a:cxn ang="0">
                <a:pos x="205" y="45"/>
              </a:cxn>
              <a:cxn ang="0">
                <a:pos x="202" y="45"/>
              </a:cxn>
              <a:cxn ang="0">
                <a:pos x="56" y="45"/>
              </a:cxn>
              <a:cxn ang="0">
                <a:pos x="51" y="45"/>
              </a:cxn>
              <a:cxn ang="0">
                <a:pos x="48" y="41"/>
              </a:cxn>
              <a:cxn ang="0">
                <a:pos x="22" y="20"/>
              </a:cxn>
              <a:cxn ang="0">
                <a:pos x="0" y="0"/>
              </a:cxn>
              <a:cxn ang="0">
                <a:pos x="32" y="0"/>
              </a:cxn>
              <a:cxn ang="0">
                <a:pos x="235" y="0"/>
              </a:cxn>
              <a:cxn ang="0">
                <a:pos x="275" y="0"/>
              </a:cxn>
              <a:cxn ang="0">
                <a:pos x="242" y="22"/>
              </a:cxn>
            </a:cxnLst>
            <a:rect l="0" t="0" r="r" b="b"/>
            <a:pathLst>
              <a:path w="275" h="45">
                <a:moveTo>
                  <a:pt x="242" y="22"/>
                </a:moveTo>
                <a:lnTo>
                  <a:pt x="209" y="43"/>
                </a:lnTo>
                <a:lnTo>
                  <a:pt x="205" y="45"/>
                </a:lnTo>
                <a:lnTo>
                  <a:pt x="202" y="45"/>
                </a:lnTo>
                <a:lnTo>
                  <a:pt x="56" y="45"/>
                </a:lnTo>
                <a:lnTo>
                  <a:pt x="51" y="45"/>
                </a:lnTo>
                <a:lnTo>
                  <a:pt x="48" y="41"/>
                </a:lnTo>
                <a:lnTo>
                  <a:pt x="22" y="20"/>
                </a:lnTo>
                <a:lnTo>
                  <a:pt x="0" y="0"/>
                </a:lnTo>
                <a:lnTo>
                  <a:pt x="32" y="0"/>
                </a:lnTo>
                <a:lnTo>
                  <a:pt x="235" y="0"/>
                </a:lnTo>
                <a:lnTo>
                  <a:pt x="275" y="0"/>
                </a:lnTo>
                <a:lnTo>
                  <a:pt x="242" y="22"/>
                </a:lnTo>
                <a:close/>
              </a:path>
            </a:pathLst>
          </a:custGeom>
          <a:solidFill>
            <a:srgbClr val="000000"/>
          </a:solidFill>
          <a:ln w="9525">
            <a:noFill/>
            <a:round/>
          </a:ln>
        </p:spPr>
        <p:txBody>
          <a:bodyPr/>
          <a:lstStyle/>
          <a:p>
            <a:endParaRPr lang="en-US"/>
          </a:p>
        </p:txBody>
      </p:sp>
      <p:sp>
        <p:nvSpPr>
          <p:cNvPr id="350473" name="Freeform 265"/>
          <p:cNvSpPr/>
          <p:nvPr/>
        </p:nvSpPr>
        <p:spPr bwMode="auto">
          <a:xfrm>
            <a:off x="5686425" y="4656063"/>
            <a:ext cx="123825" cy="17462"/>
          </a:xfrm>
          <a:custGeom>
            <a:avLst/>
            <a:gdLst/>
            <a:ahLst/>
            <a:cxnLst>
              <a:cxn ang="0">
                <a:pos x="24" y="21"/>
              </a:cxn>
              <a:cxn ang="0">
                <a:pos x="155" y="21"/>
              </a:cxn>
              <a:cxn ang="0">
                <a:pos x="155" y="21"/>
              </a:cxn>
              <a:cxn ang="0">
                <a:pos x="36" y="19"/>
              </a:cxn>
              <a:cxn ang="0">
                <a:pos x="26" y="0"/>
              </a:cxn>
              <a:cxn ang="0">
                <a:pos x="0" y="0"/>
              </a:cxn>
              <a:cxn ang="0">
                <a:pos x="24" y="21"/>
              </a:cxn>
            </a:cxnLst>
            <a:rect l="0" t="0" r="r" b="b"/>
            <a:pathLst>
              <a:path w="155" h="21">
                <a:moveTo>
                  <a:pt x="24" y="21"/>
                </a:moveTo>
                <a:lnTo>
                  <a:pt x="155" y="21"/>
                </a:lnTo>
                <a:lnTo>
                  <a:pt x="155" y="21"/>
                </a:lnTo>
                <a:lnTo>
                  <a:pt x="36" y="19"/>
                </a:lnTo>
                <a:lnTo>
                  <a:pt x="26" y="0"/>
                </a:lnTo>
                <a:lnTo>
                  <a:pt x="0" y="0"/>
                </a:lnTo>
                <a:lnTo>
                  <a:pt x="24" y="21"/>
                </a:lnTo>
                <a:close/>
              </a:path>
            </a:pathLst>
          </a:custGeom>
          <a:solidFill>
            <a:srgbClr val="99CCCC"/>
          </a:solidFill>
          <a:ln w="9525">
            <a:noFill/>
            <a:round/>
          </a:ln>
        </p:spPr>
        <p:txBody>
          <a:bodyPr/>
          <a:lstStyle/>
          <a:p>
            <a:endParaRPr lang="en-US"/>
          </a:p>
        </p:txBody>
      </p:sp>
      <p:sp>
        <p:nvSpPr>
          <p:cNvPr id="350474" name="Freeform 266"/>
          <p:cNvSpPr/>
          <p:nvPr/>
        </p:nvSpPr>
        <p:spPr bwMode="auto">
          <a:xfrm>
            <a:off x="5707063" y="4656063"/>
            <a:ext cx="119062" cy="17462"/>
          </a:xfrm>
          <a:custGeom>
            <a:avLst/>
            <a:gdLst/>
            <a:ahLst/>
            <a:cxnLst>
              <a:cxn ang="0">
                <a:pos x="129" y="21"/>
              </a:cxn>
              <a:cxn ang="0">
                <a:pos x="149" y="0"/>
              </a:cxn>
              <a:cxn ang="0">
                <a:pos x="0" y="0"/>
              </a:cxn>
              <a:cxn ang="0">
                <a:pos x="10" y="19"/>
              </a:cxn>
              <a:cxn ang="0">
                <a:pos x="129" y="21"/>
              </a:cxn>
            </a:cxnLst>
            <a:rect l="0" t="0" r="r" b="b"/>
            <a:pathLst>
              <a:path w="149" h="21">
                <a:moveTo>
                  <a:pt x="129" y="21"/>
                </a:moveTo>
                <a:lnTo>
                  <a:pt x="149" y="0"/>
                </a:lnTo>
                <a:lnTo>
                  <a:pt x="0" y="0"/>
                </a:lnTo>
                <a:lnTo>
                  <a:pt x="10" y="19"/>
                </a:lnTo>
                <a:lnTo>
                  <a:pt x="129" y="21"/>
                </a:lnTo>
                <a:close/>
              </a:path>
            </a:pathLst>
          </a:custGeom>
          <a:solidFill>
            <a:srgbClr val="669999"/>
          </a:solidFill>
          <a:ln w="9525">
            <a:noFill/>
            <a:round/>
          </a:ln>
        </p:spPr>
        <p:txBody>
          <a:bodyPr/>
          <a:lstStyle/>
          <a:p>
            <a:endParaRPr lang="en-US"/>
          </a:p>
        </p:txBody>
      </p:sp>
      <p:sp>
        <p:nvSpPr>
          <p:cNvPr id="350475" name="Freeform 267"/>
          <p:cNvSpPr/>
          <p:nvPr/>
        </p:nvSpPr>
        <p:spPr bwMode="auto">
          <a:xfrm>
            <a:off x="5810250" y="4656063"/>
            <a:ext cx="38100" cy="17462"/>
          </a:xfrm>
          <a:custGeom>
            <a:avLst/>
            <a:gdLst/>
            <a:ahLst/>
            <a:cxnLst>
              <a:cxn ang="0">
                <a:pos x="0" y="21"/>
              </a:cxn>
              <a:cxn ang="0">
                <a:pos x="15" y="21"/>
              </a:cxn>
              <a:cxn ang="0">
                <a:pos x="48" y="0"/>
              </a:cxn>
              <a:cxn ang="0">
                <a:pos x="20" y="0"/>
              </a:cxn>
              <a:cxn ang="0">
                <a:pos x="0" y="21"/>
              </a:cxn>
              <a:cxn ang="0">
                <a:pos x="0" y="21"/>
              </a:cxn>
            </a:cxnLst>
            <a:rect l="0" t="0" r="r" b="b"/>
            <a:pathLst>
              <a:path w="48" h="21">
                <a:moveTo>
                  <a:pt x="0" y="21"/>
                </a:moveTo>
                <a:lnTo>
                  <a:pt x="15" y="21"/>
                </a:lnTo>
                <a:lnTo>
                  <a:pt x="48" y="0"/>
                </a:lnTo>
                <a:lnTo>
                  <a:pt x="20" y="0"/>
                </a:lnTo>
                <a:lnTo>
                  <a:pt x="0" y="21"/>
                </a:lnTo>
                <a:lnTo>
                  <a:pt x="0" y="21"/>
                </a:lnTo>
                <a:close/>
              </a:path>
            </a:pathLst>
          </a:custGeom>
          <a:solidFill>
            <a:srgbClr val="336666"/>
          </a:solidFill>
          <a:ln w="9525">
            <a:noFill/>
            <a:round/>
          </a:ln>
        </p:spPr>
        <p:txBody>
          <a:bodyPr/>
          <a:lstStyle/>
          <a:p>
            <a:endParaRPr lang="en-US"/>
          </a:p>
        </p:txBody>
      </p:sp>
      <p:sp>
        <p:nvSpPr>
          <p:cNvPr id="350476" name="Freeform 268"/>
          <p:cNvSpPr/>
          <p:nvPr/>
        </p:nvSpPr>
        <p:spPr bwMode="auto">
          <a:xfrm>
            <a:off x="5581650" y="4670350"/>
            <a:ext cx="379413" cy="98425"/>
          </a:xfrm>
          <a:custGeom>
            <a:avLst/>
            <a:gdLst/>
            <a:ahLst/>
            <a:cxnLst>
              <a:cxn ang="0">
                <a:pos x="27" y="122"/>
              </a:cxn>
              <a:cxn ang="0">
                <a:pos x="17" y="121"/>
              </a:cxn>
              <a:cxn ang="0">
                <a:pos x="8" y="114"/>
              </a:cxn>
              <a:cxn ang="0">
                <a:pos x="2" y="106"/>
              </a:cxn>
              <a:cxn ang="0">
                <a:pos x="0" y="96"/>
              </a:cxn>
              <a:cxn ang="0">
                <a:pos x="0" y="26"/>
              </a:cxn>
              <a:cxn ang="0">
                <a:pos x="2" y="16"/>
              </a:cxn>
              <a:cxn ang="0">
                <a:pos x="8" y="8"/>
              </a:cxn>
              <a:cxn ang="0">
                <a:pos x="17" y="1"/>
              </a:cxn>
              <a:cxn ang="0">
                <a:pos x="27" y="0"/>
              </a:cxn>
              <a:cxn ang="0">
                <a:pos x="452" y="0"/>
              </a:cxn>
              <a:cxn ang="0">
                <a:pos x="462" y="1"/>
              </a:cxn>
              <a:cxn ang="0">
                <a:pos x="470" y="8"/>
              </a:cxn>
              <a:cxn ang="0">
                <a:pos x="477" y="16"/>
              </a:cxn>
              <a:cxn ang="0">
                <a:pos x="478" y="26"/>
              </a:cxn>
              <a:cxn ang="0">
                <a:pos x="478" y="96"/>
              </a:cxn>
              <a:cxn ang="0">
                <a:pos x="477" y="106"/>
              </a:cxn>
              <a:cxn ang="0">
                <a:pos x="470" y="114"/>
              </a:cxn>
              <a:cxn ang="0">
                <a:pos x="462" y="121"/>
              </a:cxn>
              <a:cxn ang="0">
                <a:pos x="452" y="122"/>
              </a:cxn>
              <a:cxn ang="0">
                <a:pos x="27" y="122"/>
              </a:cxn>
            </a:cxnLst>
            <a:rect l="0" t="0" r="r" b="b"/>
            <a:pathLst>
              <a:path w="478" h="122">
                <a:moveTo>
                  <a:pt x="27" y="122"/>
                </a:moveTo>
                <a:lnTo>
                  <a:pt x="17" y="121"/>
                </a:lnTo>
                <a:lnTo>
                  <a:pt x="8" y="114"/>
                </a:lnTo>
                <a:lnTo>
                  <a:pt x="2" y="106"/>
                </a:lnTo>
                <a:lnTo>
                  <a:pt x="0" y="96"/>
                </a:lnTo>
                <a:lnTo>
                  <a:pt x="0" y="26"/>
                </a:lnTo>
                <a:lnTo>
                  <a:pt x="2" y="16"/>
                </a:lnTo>
                <a:lnTo>
                  <a:pt x="8" y="8"/>
                </a:lnTo>
                <a:lnTo>
                  <a:pt x="17" y="1"/>
                </a:lnTo>
                <a:lnTo>
                  <a:pt x="27" y="0"/>
                </a:lnTo>
                <a:lnTo>
                  <a:pt x="452" y="0"/>
                </a:lnTo>
                <a:lnTo>
                  <a:pt x="462" y="1"/>
                </a:lnTo>
                <a:lnTo>
                  <a:pt x="470" y="8"/>
                </a:lnTo>
                <a:lnTo>
                  <a:pt x="477" y="16"/>
                </a:lnTo>
                <a:lnTo>
                  <a:pt x="478" y="26"/>
                </a:lnTo>
                <a:lnTo>
                  <a:pt x="478" y="96"/>
                </a:lnTo>
                <a:lnTo>
                  <a:pt x="477" y="106"/>
                </a:lnTo>
                <a:lnTo>
                  <a:pt x="470" y="114"/>
                </a:lnTo>
                <a:lnTo>
                  <a:pt x="462" y="121"/>
                </a:lnTo>
                <a:lnTo>
                  <a:pt x="452" y="122"/>
                </a:lnTo>
                <a:lnTo>
                  <a:pt x="27" y="122"/>
                </a:lnTo>
                <a:close/>
              </a:path>
            </a:pathLst>
          </a:custGeom>
          <a:solidFill>
            <a:srgbClr val="000000"/>
          </a:solidFill>
          <a:ln w="9525">
            <a:noFill/>
            <a:round/>
          </a:ln>
        </p:spPr>
        <p:txBody>
          <a:bodyPr/>
          <a:lstStyle/>
          <a:p>
            <a:endParaRPr lang="en-US"/>
          </a:p>
        </p:txBody>
      </p:sp>
      <p:sp>
        <p:nvSpPr>
          <p:cNvPr id="350477" name="Freeform 269"/>
          <p:cNvSpPr/>
          <p:nvPr/>
        </p:nvSpPr>
        <p:spPr bwMode="auto">
          <a:xfrm>
            <a:off x="5943600" y="4687813"/>
            <a:ext cx="1588" cy="1587"/>
          </a:xfrm>
          <a:custGeom>
            <a:avLst/>
            <a:gdLst/>
            <a:ahLst/>
            <a:cxnLst>
              <a:cxn ang="0">
                <a:pos x="4" y="0"/>
              </a:cxn>
              <a:cxn ang="0">
                <a:pos x="2" y="0"/>
              </a:cxn>
              <a:cxn ang="0">
                <a:pos x="0" y="0"/>
              </a:cxn>
              <a:cxn ang="0">
                <a:pos x="0" y="0"/>
              </a:cxn>
              <a:cxn ang="0">
                <a:pos x="0" y="0"/>
              </a:cxn>
              <a:cxn ang="0">
                <a:pos x="4" y="0"/>
              </a:cxn>
            </a:cxnLst>
            <a:rect l="0" t="0" r="r" b="b"/>
            <a:pathLst>
              <a:path w="4">
                <a:moveTo>
                  <a:pt x="4" y="0"/>
                </a:moveTo>
                <a:lnTo>
                  <a:pt x="2" y="0"/>
                </a:lnTo>
                <a:lnTo>
                  <a:pt x="0" y="0"/>
                </a:lnTo>
                <a:lnTo>
                  <a:pt x="0" y="0"/>
                </a:lnTo>
                <a:lnTo>
                  <a:pt x="0" y="0"/>
                </a:lnTo>
                <a:lnTo>
                  <a:pt x="4" y="0"/>
                </a:lnTo>
                <a:close/>
              </a:path>
            </a:pathLst>
          </a:custGeom>
          <a:solidFill>
            <a:srgbClr val="E5D1BC"/>
          </a:solidFill>
          <a:ln w="9525">
            <a:noFill/>
            <a:round/>
          </a:ln>
        </p:spPr>
        <p:txBody>
          <a:bodyPr/>
          <a:lstStyle/>
          <a:p>
            <a:endParaRPr lang="en-US"/>
          </a:p>
        </p:txBody>
      </p:sp>
      <p:sp>
        <p:nvSpPr>
          <p:cNvPr id="350478" name="Freeform 270"/>
          <p:cNvSpPr/>
          <p:nvPr/>
        </p:nvSpPr>
        <p:spPr bwMode="auto">
          <a:xfrm>
            <a:off x="5886450" y="4687813"/>
            <a:ext cx="60325" cy="50800"/>
          </a:xfrm>
          <a:custGeom>
            <a:avLst/>
            <a:gdLst/>
            <a:ahLst/>
            <a:cxnLst>
              <a:cxn ang="0">
                <a:pos x="0" y="37"/>
              </a:cxn>
              <a:cxn ang="0">
                <a:pos x="0" y="63"/>
              </a:cxn>
              <a:cxn ang="0">
                <a:pos x="13" y="63"/>
              </a:cxn>
              <a:cxn ang="0">
                <a:pos x="25" y="63"/>
              </a:cxn>
              <a:cxn ang="0">
                <a:pos x="35" y="63"/>
              </a:cxn>
              <a:cxn ang="0">
                <a:pos x="43" y="63"/>
              </a:cxn>
              <a:cxn ang="0">
                <a:pos x="50" y="63"/>
              </a:cxn>
              <a:cxn ang="0">
                <a:pos x="55" y="63"/>
              </a:cxn>
              <a:cxn ang="0">
                <a:pos x="58" y="63"/>
              </a:cxn>
              <a:cxn ang="0">
                <a:pos x="60" y="63"/>
              </a:cxn>
              <a:cxn ang="0">
                <a:pos x="63" y="62"/>
              </a:cxn>
              <a:cxn ang="0">
                <a:pos x="68" y="57"/>
              </a:cxn>
              <a:cxn ang="0">
                <a:pos x="73" y="48"/>
              </a:cxn>
              <a:cxn ang="0">
                <a:pos x="76" y="37"/>
              </a:cxn>
              <a:cxn ang="0">
                <a:pos x="76" y="23"/>
              </a:cxn>
              <a:cxn ang="0">
                <a:pos x="75" y="12"/>
              </a:cxn>
              <a:cxn ang="0">
                <a:pos x="71" y="4"/>
              </a:cxn>
              <a:cxn ang="0">
                <a:pos x="71" y="0"/>
              </a:cxn>
              <a:cxn ang="0">
                <a:pos x="70" y="0"/>
              </a:cxn>
              <a:cxn ang="0">
                <a:pos x="66" y="0"/>
              </a:cxn>
              <a:cxn ang="0">
                <a:pos x="60" y="0"/>
              </a:cxn>
              <a:cxn ang="0">
                <a:pos x="51" y="0"/>
              </a:cxn>
              <a:cxn ang="0">
                <a:pos x="41" y="0"/>
              </a:cxn>
              <a:cxn ang="0">
                <a:pos x="30" y="0"/>
              </a:cxn>
              <a:cxn ang="0">
                <a:pos x="15" y="0"/>
              </a:cxn>
              <a:cxn ang="0">
                <a:pos x="0" y="0"/>
              </a:cxn>
              <a:cxn ang="0">
                <a:pos x="0" y="9"/>
              </a:cxn>
              <a:cxn ang="0">
                <a:pos x="0" y="9"/>
              </a:cxn>
              <a:cxn ang="0">
                <a:pos x="13" y="10"/>
              </a:cxn>
              <a:cxn ang="0">
                <a:pos x="23" y="12"/>
              </a:cxn>
              <a:cxn ang="0">
                <a:pos x="30" y="17"/>
              </a:cxn>
              <a:cxn ang="0">
                <a:pos x="32" y="22"/>
              </a:cxn>
              <a:cxn ang="0">
                <a:pos x="30" y="28"/>
              </a:cxn>
              <a:cxn ang="0">
                <a:pos x="23" y="33"/>
              </a:cxn>
              <a:cxn ang="0">
                <a:pos x="13" y="35"/>
              </a:cxn>
              <a:cxn ang="0">
                <a:pos x="0" y="37"/>
              </a:cxn>
              <a:cxn ang="0">
                <a:pos x="0" y="37"/>
              </a:cxn>
            </a:cxnLst>
            <a:rect l="0" t="0" r="r" b="b"/>
            <a:pathLst>
              <a:path w="76" h="63">
                <a:moveTo>
                  <a:pt x="0" y="37"/>
                </a:moveTo>
                <a:lnTo>
                  <a:pt x="0" y="63"/>
                </a:lnTo>
                <a:lnTo>
                  <a:pt x="13" y="63"/>
                </a:lnTo>
                <a:lnTo>
                  <a:pt x="25" y="63"/>
                </a:lnTo>
                <a:lnTo>
                  <a:pt x="35" y="63"/>
                </a:lnTo>
                <a:lnTo>
                  <a:pt x="43" y="63"/>
                </a:lnTo>
                <a:lnTo>
                  <a:pt x="50" y="63"/>
                </a:lnTo>
                <a:lnTo>
                  <a:pt x="55" y="63"/>
                </a:lnTo>
                <a:lnTo>
                  <a:pt x="58" y="63"/>
                </a:lnTo>
                <a:lnTo>
                  <a:pt x="60" y="63"/>
                </a:lnTo>
                <a:lnTo>
                  <a:pt x="63" y="62"/>
                </a:lnTo>
                <a:lnTo>
                  <a:pt x="68" y="57"/>
                </a:lnTo>
                <a:lnTo>
                  <a:pt x="73" y="48"/>
                </a:lnTo>
                <a:lnTo>
                  <a:pt x="76" y="37"/>
                </a:lnTo>
                <a:lnTo>
                  <a:pt x="76" y="23"/>
                </a:lnTo>
                <a:lnTo>
                  <a:pt x="75" y="12"/>
                </a:lnTo>
                <a:lnTo>
                  <a:pt x="71" y="4"/>
                </a:lnTo>
                <a:lnTo>
                  <a:pt x="71" y="0"/>
                </a:lnTo>
                <a:lnTo>
                  <a:pt x="70" y="0"/>
                </a:lnTo>
                <a:lnTo>
                  <a:pt x="66" y="0"/>
                </a:lnTo>
                <a:lnTo>
                  <a:pt x="60" y="0"/>
                </a:lnTo>
                <a:lnTo>
                  <a:pt x="51" y="0"/>
                </a:lnTo>
                <a:lnTo>
                  <a:pt x="41" y="0"/>
                </a:lnTo>
                <a:lnTo>
                  <a:pt x="30" y="0"/>
                </a:lnTo>
                <a:lnTo>
                  <a:pt x="15" y="0"/>
                </a:lnTo>
                <a:lnTo>
                  <a:pt x="0" y="0"/>
                </a:lnTo>
                <a:lnTo>
                  <a:pt x="0" y="9"/>
                </a:lnTo>
                <a:lnTo>
                  <a:pt x="0" y="9"/>
                </a:lnTo>
                <a:lnTo>
                  <a:pt x="13" y="10"/>
                </a:lnTo>
                <a:lnTo>
                  <a:pt x="23" y="12"/>
                </a:lnTo>
                <a:lnTo>
                  <a:pt x="30" y="17"/>
                </a:lnTo>
                <a:lnTo>
                  <a:pt x="32" y="22"/>
                </a:lnTo>
                <a:lnTo>
                  <a:pt x="30" y="28"/>
                </a:lnTo>
                <a:lnTo>
                  <a:pt x="23" y="33"/>
                </a:lnTo>
                <a:lnTo>
                  <a:pt x="13" y="35"/>
                </a:lnTo>
                <a:lnTo>
                  <a:pt x="0" y="37"/>
                </a:lnTo>
                <a:lnTo>
                  <a:pt x="0" y="37"/>
                </a:lnTo>
                <a:close/>
              </a:path>
            </a:pathLst>
          </a:custGeom>
          <a:solidFill>
            <a:srgbClr val="99FFFF"/>
          </a:solidFill>
          <a:ln w="9525">
            <a:noFill/>
            <a:round/>
          </a:ln>
        </p:spPr>
        <p:txBody>
          <a:bodyPr/>
          <a:lstStyle/>
          <a:p>
            <a:endParaRPr lang="en-US"/>
          </a:p>
        </p:txBody>
      </p:sp>
      <p:sp>
        <p:nvSpPr>
          <p:cNvPr id="350479" name="Freeform 271"/>
          <p:cNvSpPr/>
          <p:nvPr/>
        </p:nvSpPr>
        <p:spPr bwMode="auto">
          <a:xfrm>
            <a:off x="5597525" y="4687813"/>
            <a:ext cx="288925" cy="71437"/>
          </a:xfrm>
          <a:custGeom>
            <a:avLst/>
            <a:gdLst/>
            <a:ahLst/>
            <a:cxnLst>
              <a:cxn ang="0">
                <a:pos x="364" y="0"/>
              </a:cxn>
              <a:cxn ang="0">
                <a:pos x="318" y="0"/>
              </a:cxn>
              <a:cxn ang="0">
                <a:pos x="266" y="0"/>
              </a:cxn>
              <a:cxn ang="0">
                <a:pos x="212" y="0"/>
              </a:cxn>
              <a:cxn ang="0">
                <a:pos x="159" y="0"/>
              </a:cxn>
              <a:cxn ang="0">
                <a:pos x="111" y="0"/>
              </a:cxn>
              <a:cxn ang="0">
                <a:pos x="69" y="0"/>
              </a:cxn>
              <a:cxn ang="0">
                <a:pos x="41" y="0"/>
              </a:cxn>
              <a:cxn ang="0">
                <a:pos x="26" y="0"/>
              </a:cxn>
              <a:cxn ang="0">
                <a:pos x="5" y="2"/>
              </a:cxn>
              <a:cxn ang="0">
                <a:pos x="0" y="5"/>
              </a:cxn>
              <a:cxn ang="0">
                <a:pos x="0" y="14"/>
              </a:cxn>
              <a:cxn ang="0">
                <a:pos x="0" y="48"/>
              </a:cxn>
              <a:cxn ang="0">
                <a:pos x="3" y="81"/>
              </a:cxn>
              <a:cxn ang="0">
                <a:pos x="7" y="90"/>
              </a:cxn>
              <a:cxn ang="0">
                <a:pos x="12" y="76"/>
              </a:cxn>
              <a:cxn ang="0">
                <a:pos x="21" y="63"/>
              </a:cxn>
              <a:cxn ang="0">
                <a:pos x="30" y="62"/>
              </a:cxn>
              <a:cxn ang="0">
                <a:pos x="41" y="62"/>
              </a:cxn>
              <a:cxn ang="0">
                <a:pos x="58" y="60"/>
              </a:cxn>
              <a:cxn ang="0">
                <a:pos x="76" y="60"/>
              </a:cxn>
              <a:cxn ang="0">
                <a:pos x="89" y="60"/>
              </a:cxn>
              <a:cxn ang="0">
                <a:pos x="116" y="60"/>
              </a:cxn>
              <a:cxn ang="0">
                <a:pos x="151" y="62"/>
              </a:cxn>
              <a:cxn ang="0">
                <a:pos x="192" y="62"/>
              </a:cxn>
              <a:cxn ang="0">
                <a:pos x="237" y="62"/>
              </a:cxn>
              <a:cxn ang="0">
                <a:pos x="281" y="63"/>
              </a:cxn>
              <a:cxn ang="0">
                <a:pos x="326" y="63"/>
              </a:cxn>
              <a:cxn ang="0">
                <a:pos x="364" y="63"/>
              </a:cxn>
              <a:cxn ang="0">
                <a:pos x="352" y="35"/>
              </a:cxn>
              <a:cxn ang="0">
                <a:pos x="336" y="28"/>
              </a:cxn>
              <a:cxn ang="0">
                <a:pos x="336" y="17"/>
              </a:cxn>
              <a:cxn ang="0">
                <a:pos x="352" y="10"/>
              </a:cxn>
            </a:cxnLst>
            <a:rect l="0" t="0" r="r" b="b"/>
            <a:pathLst>
              <a:path w="364" h="90">
                <a:moveTo>
                  <a:pt x="364" y="9"/>
                </a:moveTo>
                <a:lnTo>
                  <a:pt x="364" y="0"/>
                </a:lnTo>
                <a:lnTo>
                  <a:pt x="343" y="0"/>
                </a:lnTo>
                <a:lnTo>
                  <a:pt x="318" y="0"/>
                </a:lnTo>
                <a:lnTo>
                  <a:pt x="293" y="0"/>
                </a:lnTo>
                <a:lnTo>
                  <a:pt x="266" y="0"/>
                </a:lnTo>
                <a:lnTo>
                  <a:pt x="238" y="0"/>
                </a:lnTo>
                <a:lnTo>
                  <a:pt x="212" y="0"/>
                </a:lnTo>
                <a:lnTo>
                  <a:pt x="185" y="0"/>
                </a:lnTo>
                <a:lnTo>
                  <a:pt x="159" y="0"/>
                </a:lnTo>
                <a:lnTo>
                  <a:pt x="134" y="0"/>
                </a:lnTo>
                <a:lnTo>
                  <a:pt x="111" y="0"/>
                </a:lnTo>
                <a:lnTo>
                  <a:pt x="89" y="0"/>
                </a:lnTo>
                <a:lnTo>
                  <a:pt x="69" y="0"/>
                </a:lnTo>
                <a:lnTo>
                  <a:pt x="53" y="0"/>
                </a:lnTo>
                <a:lnTo>
                  <a:pt x="41" y="0"/>
                </a:lnTo>
                <a:lnTo>
                  <a:pt x="31" y="0"/>
                </a:lnTo>
                <a:lnTo>
                  <a:pt x="26" y="0"/>
                </a:lnTo>
                <a:lnTo>
                  <a:pt x="13" y="0"/>
                </a:lnTo>
                <a:lnTo>
                  <a:pt x="5" y="2"/>
                </a:lnTo>
                <a:lnTo>
                  <a:pt x="2" y="5"/>
                </a:lnTo>
                <a:lnTo>
                  <a:pt x="0" y="5"/>
                </a:lnTo>
                <a:lnTo>
                  <a:pt x="0" y="7"/>
                </a:lnTo>
                <a:lnTo>
                  <a:pt x="0" y="14"/>
                </a:lnTo>
                <a:lnTo>
                  <a:pt x="0" y="27"/>
                </a:lnTo>
                <a:lnTo>
                  <a:pt x="0" y="48"/>
                </a:lnTo>
                <a:lnTo>
                  <a:pt x="2" y="68"/>
                </a:lnTo>
                <a:lnTo>
                  <a:pt x="3" y="81"/>
                </a:lnTo>
                <a:lnTo>
                  <a:pt x="5" y="88"/>
                </a:lnTo>
                <a:lnTo>
                  <a:pt x="7" y="90"/>
                </a:lnTo>
                <a:lnTo>
                  <a:pt x="8" y="86"/>
                </a:lnTo>
                <a:lnTo>
                  <a:pt x="12" y="76"/>
                </a:lnTo>
                <a:lnTo>
                  <a:pt x="17" y="68"/>
                </a:lnTo>
                <a:lnTo>
                  <a:pt x="21" y="63"/>
                </a:lnTo>
                <a:lnTo>
                  <a:pt x="25" y="63"/>
                </a:lnTo>
                <a:lnTo>
                  <a:pt x="30" y="62"/>
                </a:lnTo>
                <a:lnTo>
                  <a:pt x="35" y="62"/>
                </a:lnTo>
                <a:lnTo>
                  <a:pt x="41" y="62"/>
                </a:lnTo>
                <a:lnTo>
                  <a:pt x="50" y="60"/>
                </a:lnTo>
                <a:lnTo>
                  <a:pt x="58" y="60"/>
                </a:lnTo>
                <a:lnTo>
                  <a:pt x="66" y="60"/>
                </a:lnTo>
                <a:lnTo>
                  <a:pt x="76" y="60"/>
                </a:lnTo>
                <a:lnTo>
                  <a:pt x="81" y="60"/>
                </a:lnTo>
                <a:lnTo>
                  <a:pt x="89" y="60"/>
                </a:lnTo>
                <a:lnTo>
                  <a:pt x="101" y="60"/>
                </a:lnTo>
                <a:lnTo>
                  <a:pt x="116" y="60"/>
                </a:lnTo>
                <a:lnTo>
                  <a:pt x="132" y="60"/>
                </a:lnTo>
                <a:lnTo>
                  <a:pt x="151" y="62"/>
                </a:lnTo>
                <a:lnTo>
                  <a:pt x="170" y="62"/>
                </a:lnTo>
                <a:lnTo>
                  <a:pt x="192" y="62"/>
                </a:lnTo>
                <a:lnTo>
                  <a:pt x="213" y="62"/>
                </a:lnTo>
                <a:lnTo>
                  <a:pt x="237" y="62"/>
                </a:lnTo>
                <a:lnTo>
                  <a:pt x="260" y="63"/>
                </a:lnTo>
                <a:lnTo>
                  <a:pt x="281" y="63"/>
                </a:lnTo>
                <a:lnTo>
                  <a:pt x="304" y="63"/>
                </a:lnTo>
                <a:lnTo>
                  <a:pt x="326" y="63"/>
                </a:lnTo>
                <a:lnTo>
                  <a:pt x="346" y="63"/>
                </a:lnTo>
                <a:lnTo>
                  <a:pt x="364" y="63"/>
                </a:lnTo>
                <a:lnTo>
                  <a:pt x="364" y="37"/>
                </a:lnTo>
                <a:lnTo>
                  <a:pt x="352" y="35"/>
                </a:lnTo>
                <a:lnTo>
                  <a:pt x="343" y="33"/>
                </a:lnTo>
                <a:lnTo>
                  <a:pt x="336" y="28"/>
                </a:lnTo>
                <a:lnTo>
                  <a:pt x="333" y="22"/>
                </a:lnTo>
                <a:lnTo>
                  <a:pt x="336" y="17"/>
                </a:lnTo>
                <a:lnTo>
                  <a:pt x="343" y="12"/>
                </a:lnTo>
                <a:lnTo>
                  <a:pt x="352" y="10"/>
                </a:lnTo>
                <a:lnTo>
                  <a:pt x="364" y="9"/>
                </a:lnTo>
                <a:close/>
              </a:path>
            </a:pathLst>
          </a:custGeom>
          <a:solidFill>
            <a:srgbClr val="99FFFF"/>
          </a:solidFill>
          <a:ln w="9525">
            <a:noFill/>
            <a:round/>
          </a:ln>
        </p:spPr>
        <p:txBody>
          <a:bodyPr/>
          <a:lstStyle/>
          <a:p>
            <a:endParaRPr lang="en-US"/>
          </a:p>
        </p:txBody>
      </p:sp>
      <p:sp>
        <p:nvSpPr>
          <p:cNvPr id="350480" name="Freeform 272"/>
          <p:cNvSpPr/>
          <p:nvPr/>
        </p:nvSpPr>
        <p:spPr bwMode="auto">
          <a:xfrm>
            <a:off x="5602288" y="4687813"/>
            <a:ext cx="349250" cy="71437"/>
          </a:xfrm>
          <a:custGeom>
            <a:avLst/>
            <a:gdLst/>
            <a:ahLst/>
            <a:cxnLst>
              <a:cxn ang="0">
                <a:pos x="440" y="75"/>
              </a:cxn>
              <a:cxn ang="0">
                <a:pos x="440" y="5"/>
              </a:cxn>
              <a:cxn ang="0">
                <a:pos x="440" y="5"/>
              </a:cxn>
              <a:cxn ang="0">
                <a:pos x="440" y="4"/>
              </a:cxn>
              <a:cxn ang="0">
                <a:pos x="440" y="4"/>
              </a:cxn>
              <a:cxn ang="0">
                <a:pos x="440" y="2"/>
              </a:cxn>
              <a:cxn ang="0">
                <a:pos x="438" y="2"/>
              </a:cxn>
              <a:cxn ang="0">
                <a:pos x="435" y="0"/>
              </a:cxn>
              <a:cxn ang="0">
                <a:pos x="433" y="0"/>
              </a:cxn>
              <a:cxn ang="0">
                <a:pos x="432" y="0"/>
              </a:cxn>
              <a:cxn ang="0">
                <a:pos x="428" y="0"/>
              </a:cxn>
              <a:cxn ang="0">
                <a:pos x="428" y="4"/>
              </a:cxn>
              <a:cxn ang="0">
                <a:pos x="432" y="12"/>
              </a:cxn>
              <a:cxn ang="0">
                <a:pos x="433" y="23"/>
              </a:cxn>
              <a:cxn ang="0">
                <a:pos x="433" y="37"/>
              </a:cxn>
              <a:cxn ang="0">
                <a:pos x="430" y="48"/>
              </a:cxn>
              <a:cxn ang="0">
                <a:pos x="425" y="57"/>
              </a:cxn>
              <a:cxn ang="0">
                <a:pos x="420" y="62"/>
              </a:cxn>
              <a:cxn ang="0">
                <a:pos x="417" y="63"/>
              </a:cxn>
              <a:cxn ang="0">
                <a:pos x="413" y="63"/>
              </a:cxn>
              <a:cxn ang="0">
                <a:pos x="403" y="63"/>
              </a:cxn>
              <a:cxn ang="0">
                <a:pos x="387" y="63"/>
              </a:cxn>
              <a:cxn ang="0">
                <a:pos x="365" y="63"/>
              </a:cxn>
              <a:cxn ang="0">
                <a:pos x="341" y="63"/>
              </a:cxn>
              <a:cxn ang="0">
                <a:pos x="314" y="62"/>
              </a:cxn>
              <a:cxn ang="0">
                <a:pos x="283" y="62"/>
              </a:cxn>
              <a:cxn ang="0">
                <a:pos x="253" y="62"/>
              </a:cxn>
              <a:cxn ang="0">
                <a:pos x="221" y="62"/>
              </a:cxn>
              <a:cxn ang="0">
                <a:pos x="190" y="62"/>
              </a:cxn>
              <a:cxn ang="0">
                <a:pos x="160" y="60"/>
              </a:cxn>
              <a:cxn ang="0">
                <a:pos x="134" y="60"/>
              </a:cxn>
              <a:cxn ang="0">
                <a:pos x="110" y="60"/>
              </a:cxn>
              <a:cxn ang="0">
                <a:pos x="91" y="60"/>
              </a:cxn>
              <a:cxn ang="0">
                <a:pos x="77" y="60"/>
              </a:cxn>
              <a:cxn ang="0">
                <a:pos x="69" y="60"/>
              </a:cxn>
              <a:cxn ang="0">
                <a:pos x="59" y="60"/>
              </a:cxn>
              <a:cxn ang="0">
                <a:pos x="51" y="60"/>
              </a:cxn>
              <a:cxn ang="0">
                <a:pos x="43" y="60"/>
              </a:cxn>
              <a:cxn ang="0">
                <a:pos x="34" y="62"/>
              </a:cxn>
              <a:cxn ang="0">
                <a:pos x="28" y="62"/>
              </a:cxn>
              <a:cxn ang="0">
                <a:pos x="23" y="62"/>
              </a:cxn>
              <a:cxn ang="0">
                <a:pos x="18" y="63"/>
              </a:cxn>
              <a:cxn ang="0">
                <a:pos x="14" y="63"/>
              </a:cxn>
              <a:cxn ang="0">
                <a:pos x="10" y="68"/>
              </a:cxn>
              <a:cxn ang="0">
                <a:pos x="5" y="76"/>
              </a:cxn>
              <a:cxn ang="0">
                <a:pos x="1" y="86"/>
              </a:cxn>
              <a:cxn ang="0">
                <a:pos x="0" y="90"/>
              </a:cxn>
              <a:cxn ang="0">
                <a:pos x="425" y="90"/>
              </a:cxn>
              <a:cxn ang="0">
                <a:pos x="432" y="88"/>
              </a:cxn>
              <a:cxn ang="0">
                <a:pos x="435" y="85"/>
              </a:cxn>
              <a:cxn ang="0">
                <a:pos x="438" y="81"/>
              </a:cxn>
              <a:cxn ang="0">
                <a:pos x="440" y="75"/>
              </a:cxn>
            </a:cxnLst>
            <a:rect l="0" t="0" r="r" b="b"/>
            <a:pathLst>
              <a:path w="440" h="90">
                <a:moveTo>
                  <a:pt x="440" y="75"/>
                </a:moveTo>
                <a:lnTo>
                  <a:pt x="440" y="5"/>
                </a:lnTo>
                <a:lnTo>
                  <a:pt x="440" y="5"/>
                </a:lnTo>
                <a:lnTo>
                  <a:pt x="440" y="4"/>
                </a:lnTo>
                <a:lnTo>
                  <a:pt x="440" y="4"/>
                </a:lnTo>
                <a:lnTo>
                  <a:pt x="440" y="2"/>
                </a:lnTo>
                <a:lnTo>
                  <a:pt x="438" y="2"/>
                </a:lnTo>
                <a:lnTo>
                  <a:pt x="435" y="0"/>
                </a:lnTo>
                <a:lnTo>
                  <a:pt x="433" y="0"/>
                </a:lnTo>
                <a:lnTo>
                  <a:pt x="432" y="0"/>
                </a:lnTo>
                <a:lnTo>
                  <a:pt x="428" y="0"/>
                </a:lnTo>
                <a:lnTo>
                  <a:pt x="428" y="4"/>
                </a:lnTo>
                <a:lnTo>
                  <a:pt x="432" y="12"/>
                </a:lnTo>
                <a:lnTo>
                  <a:pt x="433" y="23"/>
                </a:lnTo>
                <a:lnTo>
                  <a:pt x="433" y="37"/>
                </a:lnTo>
                <a:lnTo>
                  <a:pt x="430" y="48"/>
                </a:lnTo>
                <a:lnTo>
                  <a:pt x="425" y="57"/>
                </a:lnTo>
                <a:lnTo>
                  <a:pt x="420" y="62"/>
                </a:lnTo>
                <a:lnTo>
                  <a:pt x="417" y="63"/>
                </a:lnTo>
                <a:lnTo>
                  <a:pt x="413" y="63"/>
                </a:lnTo>
                <a:lnTo>
                  <a:pt x="403" y="63"/>
                </a:lnTo>
                <a:lnTo>
                  <a:pt x="387" y="63"/>
                </a:lnTo>
                <a:lnTo>
                  <a:pt x="365" y="63"/>
                </a:lnTo>
                <a:lnTo>
                  <a:pt x="341" y="63"/>
                </a:lnTo>
                <a:lnTo>
                  <a:pt x="314" y="62"/>
                </a:lnTo>
                <a:lnTo>
                  <a:pt x="283" y="62"/>
                </a:lnTo>
                <a:lnTo>
                  <a:pt x="253" y="62"/>
                </a:lnTo>
                <a:lnTo>
                  <a:pt x="221" y="62"/>
                </a:lnTo>
                <a:lnTo>
                  <a:pt x="190" y="62"/>
                </a:lnTo>
                <a:lnTo>
                  <a:pt x="160" y="60"/>
                </a:lnTo>
                <a:lnTo>
                  <a:pt x="134" y="60"/>
                </a:lnTo>
                <a:lnTo>
                  <a:pt x="110" y="60"/>
                </a:lnTo>
                <a:lnTo>
                  <a:pt x="91" y="60"/>
                </a:lnTo>
                <a:lnTo>
                  <a:pt x="77" y="60"/>
                </a:lnTo>
                <a:lnTo>
                  <a:pt x="69" y="60"/>
                </a:lnTo>
                <a:lnTo>
                  <a:pt x="59" y="60"/>
                </a:lnTo>
                <a:lnTo>
                  <a:pt x="51" y="60"/>
                </a:lnTo>
                <a:lnTo>
                  <a:pt x="43" y="60"/>
                </a:lnTo>
                <a:lnTo>
                  <a:pt x="34" y="62"/>
                </a:lnTo>
                <a:lnTo>
                  <a:pt x="28" y="62"/>
                </a:lnTo>
                <a:lnTo>
                  <a:pt x="23" y="62"/>
                </a:lnTo>
                <a:lnTo>
                  <a:pt x="18" y="63"/>
                </a:lnTo>
                <a:lnTo>
                  <a:pt x="14" y="63"/>
                </a:lnTo>
                <a:lnTo>
                  <a:pt x="10" y="68"/>
                </a:lnTo>
                <a:lnTo>
                  <a:pt x="5" y="76"/>
                </a:lnTo>
                <a:lnTo>
                  <a:pt x="1" y="86"/>
                </a:lnTo>
                <a:lnTo>
                  <a:pt x="0" y="90"/>
                </a:lnTo>
                <a:lnTo>
                  <a:pt x="425" y="90"/>
                </a:lnTo>
                <a:lnTo>
                  <a:pt x="432" y="88"/>
                </a:lnTo>
                <a:lnTo>
                  <a:pt x="435" y="85"/>
                </a:lnTo>
                <a:lnTo>
                  <a:pt x="438" y="81"/>
                </a:lnTo>
                <a:lnTo>
                  <a:pt x="440" y="75"/>
                </a:lnTo>
                <a:close/>
              </a:path>
            </a:pathLst>
          </a:custGeom>
          <a:solidFill>
            <a:srgbClr val="669999"/>
          </a:solidFill>
          <a:ln w="9525">
            <a:noFill/>
            <a:round/>
          </a:ln>
        </p:spPr>
        <p:txBody>
          <a:bodyPr/>
          <a:lstStyle/>
          <a:p>
            <a:endParaRPr lang="en-US"/>
          </a:p>
        </p:txBody>
      </p:sp>
      <p:sp>
        <p:nvSpPr>
          <p:cNvPr id="350481" name="Freeform 273"/>
          <p:cNvSpPr/>
          <p:nvPr/>
        </p:nvSpPr>
        <p:spPr bwMode="auto">
          <a:xfrm>
            <a:off x="5861050" y="4694163"/>
            <a:ext cx="50800" cy="22225"/>
          </a:xfrm>
          <a:custGeom>
            <a:avLst/>
            <a:gdLst/>
            <a:ahLst/>
            <a:cxnLst>
              <a:cxn ang="0">
                <a:pos x="31" y="28"/>
              </a:cxn>
              <a:cxn ang="0">
                <a:pos x="44" y="26"/>
              </a:cxn>
              <a:cxn ang="0">
                <a:pos x="54" y="24"/>
              </a:cxn>
              <a:cxn ang="0">
                <a:pos x="61" y="19"/>
              </a:cxn>
              <a:cxn ang="0">
                <a:pos x="63" y="13"/>
              </a:cxn>
              <a:cxn ang="0">
                <a:pos x="61" y="8"/>
              </a:cxn>
              <a:cxn ang="0">
                <a:pos x="54" y="3"/>
              </a:cxn>
              <a:cxn ang="0">
                <a:pos x="44" y="1"/>
              </a:cxn>
              <a:cxn ang="0">
                <a:pos x="31" y="0"/>
              </a:cxn>
              <a:cxn ang="0">
                <a:pos x="19" y="1"/>
              </a:cxn>
              <a:cxn ang="0">
                <a:pos x="10" y="3"/>
              </a:cxn>
              <a:cxn ang="0">
                <a:pos x="3" y="8"/>
              </a:cxn>
              <a:cxn ang="0">
                <a:pos x="0" y="13"/>
              </a:cxn>
              <a:cxn ang="0">
                <a:pos x="3" y="19"/>
              </a:cxn>
              <a:cxn ang="0">
                <a:pos x="10" y="24"/>
              </a:cxn>
              <a:cxn ang="0">
                <a:pos x="19" y="26"/>
              </a:cxn>
              <a:cxn ang="0">
                <a:pos x="31" y="28"/>
              </a:cxn>
            </a:cxnLst>
            <a:rect l="0" t="0" r="r" b="b"/>
            <a:pathLst>
              <a:path w="63" h="28">
                <a:moveTo>
                  <a:pt x="31" y="28"/>
                </a:moveTo>
                <a:lnTo>
                  <a:pt x="44" y="26"/>
                </a:lnTo>
                <a:lnTo>
                  <a:pt x="54" y="24"/>
                </a:lnTo>
                <a:lnTo>
                  <a:pt x="61" y="19"/>
                </a:lnTo>
                <a:lnTo>
                  <a:pt x="63" y="13"/>
                </a:lnTo>
                <a:lnTo>
                  <a:pt x="61" y="8"/>
                </a:lnTo>
                <a:lnTo>
                  <a:pt x="54" y="3"/>
                </a:lnTo>
                <a:lnTo>
                  <a:pt x="44" y="1"/>
                </a:lnTo>
                <a:lnTo>
                  <a:pt x="31" y="0"/>
                </a:lnTo>
                <a:lnTo>
                  <a:pt x="19" y="1"/>
                </a:lnTo>
                <a:lnTo>
                  <a:pt x="10" y="3"/>
                </a:lnTo>
                <a:lnTo>
                  <a:pt x="3" y="8"/>
                </a:lnTo>
                <a:lnTo>
                  <a:pt x="0" y="13"/>
                </a:lnTo>
                <a:lnTo>
                  <a:pt x="3" y="19"/>
                </a:lnTo>
                <a:lnTo>
                  <a:pt x="10" y="24"/>
                </a:lnTo>
                <a:lnTo>
                  <a:pt x="19" y="26"/>
                </a:lnTo>
                <a:lnTo>
                  <a:pt x="31" y="28"/>
                </a:lnTo>
                <a:close/>
              </a:path>
            </a:pathLst>
          </a:custGeom>
          <a:solidFill>
            <a:srgbClr val="996633"/>
          </a:solidFill>
          <a:ln w="9525">
            <a:noFill/>
            <a:round/>
          </a:ln>
        </p:spPr>
        <p:txBody>
          <a:bodyPr/>
          <a:lstStyle/>
          <a:p>
            <a:endParaRPr lang="en-US"/>
          </a:p>
        </p:txBody>
      </p:sp>
      <p:sp>
        <p:nvSpPr>
          <p:cNvPr id="350482" name="Freeform 274"/>
          <p:cNvSpPr/>
          <p:nvPr/>
        </p:nvSpPr>
        <p:spPr bwMode="auto">
          <a:xfrm>
            <a:off x="5591175" y="4681463"/>
            <a:ext cx="360363" cy="77787"/>
          </a:xfrm>
          <a:custGeom>
            <a:avLst/>
            <a:gdLst/>
            <a:ahLst/>
            <a:cxnLst>
              <a:cxn ang="0">
                <a:pos x="8" y="13"/>
              </a:cxn>
              <a:cxn ang="0">
                <a:pos x="10" y="13"/>
              </a:cxn>
              <a:cxn ang="0">
                <a:pos x="13" y="10"/>
              </a:cxn>
              <a:cxn ang="0">
                <a:pos x="21" y="8"/>
              </a:cxn>
              <a:cxn ang="0">
                <a:pos x="34" y="8"/>
              </a:cxn>
              <a:cxn ang="0">
                <a:pos x="43" y="8"/>
              </a:cxn>
              <a:cxn ang="0">
                <a:pos x="58" y="8"/>
              </a:cxn>
              <a:cxn ang="0">
                <a:pos x="79" y="8"/>
              </a:cxn>
              <a:cxn ang="0">
                <a:pos x="107" y="8"/>
              </a:cxn>
              <a:cxn ang="0">
                <a:pos x="139" y="8"/>
              </a:cxn>
              <a:cxn ang="0">
                <a:pos x="172" y="8"/>
              </a:cxn>
              <a:cxn ang="0">
                <a:pos x="208" y="8"/>
              </a:cxn>
              <a:cxn ang="0">
                <a:pos x="246" y="8"/>
              </a:cxn>
              <a:cxn ang="0">
                <a:pos x="283" y="8"/>
              </a:cxn>
              <a:cxn ang="0">
                <a:pos x="319" y="8"/>
              </a:cxn>
              <a:cxn ang="0">
                <a:pos x="352" y="8"/>
              </a:cxn>
              <a:cxn ang="0">
                <a:pos x="382" y="8"/>
              </a:cxn>
              <a:cxn ang="0">
                <a:pos x="407" y="8"/>
              </a:cxn>
              <a:cxn ang="0">
                <a:pos x="427" y="8"/>
              </a:cxn>
              <a:cxn ang="0">
                <a:pos x="438" y="8"/>
              </a:cxn>
              <a:cxn ang="0">
                <a:pos x="443" y="8"/>
              </a:cxn>
              <a:cxn ang="0">
                <a:pos x="443" y="8"/>
              </a:cxn>
              <a:cxn ang="0">
                <a:pos x="443" y="8"/>
              </a:cxn>
              <a:cxn ang="0">
                <a:pos x="445" y="8"/>
              </a:cxn>
              <a:cxn ang="0">
                <a:pos x="447" y="8"/>
              </a:cxn>
              <a:cxn ang="0">
                <a:pos x="448" y="8"/>
              </a:cxn>
              <a:cxn ang="0">
                <a:pos x="450" y="8"/>
              </a:cxn>
              <a:cxn ang="0">
                <a:pos x="453" y="10"/>
              </a:cxn>
              <a:cxn ang="0">
                <a:pos x="455" y="10"/>
              </a:cxn>
              <a:cxn ang="0">
                <a:pos x="453" y="7"/>
              </a:cxn>
              <a:cxn ang="0">
                <a:pos x="450" y="3"/>
              </a:cxn>
              <a:cxn ang="0">
                <a:pos x="445" y="2"/>
              </a:cxn>
              <a:cxn ang="0">
                <a:pos x="440" y="0"/>
              </a:cxn>
              <a:cxn ang="0">
                <a:pos x="15" y="0"/>
              </a:cxn>
              <a:cxn ang="0">
                <a:pos x="8" y="2"/>
              </a:cxn>
              <a:cxn ang="0">
                <a:pos x="5" y="3"/>
              </a:cxn>
              <a:cxn ang="0">
                <a:pos x="1" y="8"/>
              </a:cxn>
              <a:cxn ang="0">
                <a:pos x="0" y="13"/>
              </a:cxn>
              <a:cxn ang="0">
                <a:pos x="0" y="83"/>
              </a:cxn>
              <a:cxn ang="0">
                <a:pos x="1" y="89"/>
              </a:cxn>
              <a:cxn ang="0">
                <a:pos x="5" y="93"/>
              </a:cxn>
              <a:cxn ang="0">
                <a:pos x="8" y="96"/>
              </a:cxn>
              <a:cxn ang="0">
                <a:pos x="15" y="98"/>
              </a:cxn>
              <a:cxn ang="0">
                <a:pos x="13" y="96"/>
              </a:cxn>
              <a:cxn ang="0">
                <a:pos x="11" y="89"/>
              </a:cxn>
              <a:cxn ang="0">
                <a:pos x="10" y="76"/>
              </a:cxn>
              <a:cxn ang="0">
                <a:pos x="8" y="56"/>
              </a:cxn>
              <a:cxn ang="0">
                <a:pos x="8" y="35"/>
              </a:cxn>
              <a:cxn ang="0">
                <a:pos x="8" y="22"/>
              </a:cxn>
              <a:cxn ang="0">
                <a:pos x="8" y="15"/>
              </a:cxn>
              <a:cxn ang="0">
                <a:pos x="8" y="13"/>
              </a:cxn>
            </a:cxnLst>
            <a:rect l="0" t="0" r="r" b="b"/>
            <a:pathLst>
              <a:path w="455" h="98">
                <a:moveTo>
                  <a:pt x="8" y="13"/>
                </a:moveTo>
                <a:lnTo>
                  <a:pt x="10" y="13"/>
                </a:lnTo>
                <a:lnTo>
                  <a:pt x="13" y="10"/>
                </a:lnTo>
                <a:lnTo>
                  <a:pt x="21" y="8"/>
                </a:lnTo>
                <a:lnTo>
                  <a:pt x="34" y="8"/>
                </a:lnTo>
                <a:lnTo>
                  <a:pt x="43" y="8"/>
                </a:lnTo>
                <a:lnTo>
                  <a:pt x="58" y="8"/>
                </a:lnTo>
                <a:lnTo>
                  <a:pt x="79" y="8"/>
                </a:lnTo>
                <a:lnTo>
                  <a:pt x="107" y="8"/>
                </a:lnTo>
                <a:lnTo>
                  <a:pt x="139" y="8"/>
                </a:lnTo>
                <a:lnTo>
                  <a:pt x="172" y="8"/>
                </a:lnTo>
                <a:lnTo>
                  <a:pt x="208" y="8"/>
                </a:lnTo>
                <a:lnTo>
                  <a:pt x="246" y="8"/>
                </a:lnTo>
                <a:lnTo>
                  <a:pt x="283" y="8"/>
                </a:lnTo>
                <a:lnTo>
                  <a:pt x="319" y="8"/>
                </a:lnTo>
                <a:lnTo>
                  <a:pt x="352" y="8"/>
                </a:lnTo>
                <a:lnTo>
                  <a:pt x="382" y="8"/>
                </a:lnTo>
                <a:lnTo>
                  <a:pt x="407" y="8"/>
                </a:lnTo>
                <a:lnTo>
                  <a:pt x="427" y="8"/>
                </a:lnTo>
                <a:lnTo>
                  <a:pt x="438" y="8"/>
                </a:lnTo>
                <a:lnTo>
                  <a:pt x="443" y="8"/>
                </a:lnTo>
                <a:lnTo>
                  <a:pt x="443" y="8"/>
                </a:lnTo>
                <a:lnTo>
                  <a:pt x="443" y="8"/>
                </a:lnTo>
                <a:lnTo>
                  <a:pt x="445" y="8"/>
                </a:lnTo>
                <a:lnTo>
                  <a:pt x="447" y="8"/>
                </a:lnTo>
                <a:lnTo>
                  <a:pt x="448" y="8"/>
                </a:lnTo>
                <a:lnTo>
                  <a:pt x="450" y="8"/>
                </a:lnTo>
                <a:lnTo>
                  <a:pt x="453" y="10"/>
                </a:lnTo>
                <a:lnTo>
                  <a:pt x="455" y="10"/>
                </a:lnTo>
                <a:lnTo>
                  <a:pt x="453" y="7"/>
                </a:lnTo>
                <a:lnTo>
                  <a:pt x="450" y="3"/>
                </a:lnTo>
                <a:lnTo>
                  <a:pt x="445" y="2"/>
                </a:lnTo>
                <a:lnTo>
                  <a:pt x="440" y="0"/>
                </a:lnTo>
                <a:lnTo>
                  <a:pt x="15" y="0"/>
                </a:lnTo>
                <a:lnTo>
                  <a:pt x="8" y="2"/>
                </a:lnTo>
                <a:lnTo>
                  <a:pt x="5" y="3"/>
                </a:lnTo>
                <a:lnTo>
                  <a:pt x="1" y="8"/>
                </a:lnTo>
                <a:lnTo>
                  <a:pt x="0" y="13"/>
                </a:lnTo>
                <a:lnTo>
                  <a:pt x="0" y="83"/>
                </a:lnTo>
                <a:lnTo>
                  <a:pt x="1" y="89"/>
                </a:lnTo>
                <a:lnTo>
                  <a:pt x="5" y="93"/>
                </a:lnTo>
                <a:lnTo>
                  <a:pt x="8" y="96"/>
                </a:lnTo>
                <a:lnTo>
                  <a:pt x="15" y="98"/>
                </a:lnTo>
                <a:lnTo>
                  <a:pt x="13" y="96"/>
                </a:lnTo>
                <a:lnTo>
                  <a:pt x="11" y="89"/>
                </a:lnTo>
                <a:lnTo>
                  <a:pt x="10" y="76"/>
                </a:lnTo>
                <a:lnTo>
                  <a:pt x="8" y="56"/>
                </a:lnTo>
                <a:lnTo>
                  <a:pt x="8" y="35"/>
                </a:lnTo>
                <a:lnTo>
                  <a:pt x="8" y="22"/>
                </a:lnTo>
                <a:lnTo>
                  <a:pt x="8" y="15"/>
                </a:lnTo>
                <a:lnTo>
                  <a:pt x="8" y="13"/>
                </a:lnTo>
                <a:close/>
              </a:path>
            </a:pathLst>
          </a:custGeom>
          <a:solidFill>
            <a:srgbClr val="99CCCC"/>
          </a:solidFill>
          <a:ln w="9525">
            <a:noFill/>
            <a:round/>
          </a:ln>
        </p:spPr>
        <p:txBody>
          <a:bodyPr/>
          <a:lstStyle/>
          <a:p>
            <a:endParaRPr lang="en-US"/>
          </a:p>
        </p:txBody>
      </p:sp>
      <p:sp>
        <p:nvSpPr>
          <p:cNvPr id="350483" name="Freeform 275"/>
          <p:cNvSpPr/>
          <p:nvPr/>
        </p:nvSpPr>
        <p:spPr bwMode="auto">
          <a:xfrm>
            <a:off x="5538788" y="4743375"/>
            <a:ext cx="463550" cy="88900"/>
          </a:xfrm>
          <a:custGeom>
            <a:avLst/>
            <a:gdLst/>
            <a:ahLst/>
            <a:cxnLst>
              <a:cxn ang="0">
                <a:pos x="29" y="112"/>
              </a:cxn>
              <a:cxn ang="0">
                <a:pos x="18" y="111"/>
              </a:cxn>
              <a:cxn ang="0">
                <a:pos x="8" y="104"/>
              </a:cxn>
              <a:cxn ang="0">
                <a:pos x="1" y="94"/>
              </a:cxn>
              <a:cxn ang="0">
                <a:pos x="0" y="81"/>
              </a:cxn>
              <a:cxn ang="0">
                <a:pos x="0" y="74"/>
              </a:cxn>
              <a:cxn ang="0">
                <a:pos x="4" y="71"/>
              </a:cxn>
              <a:cxn ang="0">
                <a:pos x="97" y="16"/>
              </a:cxn>
              <a:cxn ang="0">
                <a:pos x="91" y="25"/>
              </a:cxn>
              <a:cxn ang="0">
                <a:pos x="92" y="15"/>
              </a:cxn>
              <a:cxn ang="0">
                <a:pos x="97" y="6"/>
              </a:cxn>
              <a:cxn ang="0">
                <a:pos x="104" y="1"/>
              </a:cxn>
              <a:cxn ang="0">
                <a:pos x="114" y="0"/>
              </a:cxn>
              <a:cxn ang="0">
                <a:pos x="470" y="0"/>
              </a:cxn>
              <a:cxn ang="0">
                <a:pos x="479" y="1"/>
              </a:cxn>
              <a:cxn ang="0">
                <a:pos x="486" y="6"/>
              </a:cxn>
              <a:cxn ang="0">
                <a:pos x="491" y="15"/>
              </a:cxn>
              <a:cxn ang="0">
                <a:pos x="493" y="25"/>
              </a:cxn>
              <a:cxn ang="0">
                <a:pos x="488" y="16"/>
              </a:cxn>
              <a:cxn ang="0">
                <a:pos x="579" y="71"/>
              </a:cxn>
              <a:cxn ang="0">
                <a:pos x="584" y="74"/>
              </a:cxn>
              <a:cxn ang="0">
                <a:pos x="584" y="81"/>
              </a:cxn>
              <a:cxn ang="0">
                <a:pos x="582" y="94"/>
              </a:cxn>
              <a:cxn ang="0">
                <a:pos x="575" y="104"/>
              </a:cxn>
              <a:cxn ang="0">
                <a:pos x="565" y="111"/>
              </a:cxn>
              <a:cxn ang="0">
                <a:pos x="554" y="112"/>
              </a:cxn>
              <a:cxn ang="0">
                <a:pos x="29" y="112"/>
              </a:cxn>
            </a:cxnLst>
            <a:rect l="0" t="0" r="r" b="b"/>
            <a:pathLst>
              <a:path w="584" h="112">
                <a:moveTo>
                  <a:pt x="29" y="112"/>
                </a:moveTo>
                <a:lnTo>
                  <a:pt x="18" y="111"/>
                </a:lnTo>
                <a:lnTo>
                  <a:pt x="8" y="104"/>
                </a:lnTo>
                <a:lnTo>
                  <a:pt x="1" y="94"/>
                </a:lnTo>
                <a:lnTo>
                  <a:pt x="0" y="81"/>
                </a:lnTo>
                <a:lnTo>
                  <a:pt x="0" y="74"/>
                </a:lnTo>
                <a:lnTo>
                  <a:pt x="4" y="71"/>
                </a:lnTo>
                <a:lnTo>
                  <a:pt x="97" y="16"/>
                </a:lnTo>
                <a:lnTo>
                  <a:pt x="91" y="25"/>
                </a:lnTo>
                <a:lnTo>
                  <a:pt x="92" y="15"/>
                </a:lnTo>
                <a:lnTo>
                  <a:pt x="97" y="6"/>
                </a:lnTo>
                <a:lnTo>
                  <a:pt x="104" y="1"/>
                </a:lnTo>
                <a:lnTo>
                  <a:pt x="114" y="0"/>
                </a:lnTo>
                <a:lnTo>
                  <a:pt x="470" y="0"/>
                </a:lnTo>
                <a:lnTo>
                  <a:pt x="479" y="1"/>
                </a:lnTo>
                <a:lnTo>
                  <a:pt x="486" y="6"/>
                </a:lnTo>
                <a:lnTo>
                  <a:pt x="491" y="15"/>
                </a:lnTo>
                <a:lnTo>
                  <a:pt x="493" y="25"/>
                </a:lnTo>
                <a:lnTo>
                  <a:pt x="488" y="16"/>
                </a:lnTo>
                <a:lnTo>
                  <a:pt x="579" y="71"/>
                </a:lnTo>
                <a:lnTo>
                  <a:pt x="584" y="74"/>
                </a:lnTo>
                <a:lnTo>
                  <a:pt x="584" y="81"/>
                </a:lnTo>
                <a:lnTo>
                  <a:pt x="582" y="94"/>
                </a:lnTo>
                <a:lnTo>
                  <a:pt x="575" y="104"/>
                </a:lnTo>
                <a:lnTo>
                  <a:pt x="565" y="111"/>
                </a:lnTo>
                <a:lnTo>
                  <a:pt x="554" y="112"/>
                </a:lnTo>
                <a:lnTo>
                  <a:pt x="29" y="112"/>
                </a:lnTo>
                <a:close/>
              </a:path>
            </a:pathLst>
          </a:custGeom>
          <a:solidFill>
            <a:srgbClr val="000000"/>
          </a:solidFill>
          <a:ln w="9525">
            <a:noFill/>
            <a:round/>
          </a:ln>
        </p:spPr>
        <p:txBody>
          <a:bodyPr/>
          <a:lstStyle/>
          <a:p>
            <a:endParaRPr lang="en-US"/>
          </a:p>
        </p:txBody>
      </p:sp>
      <p:sp>
        <p:nvSpPr>
          <p:cNvPr id="350484" name="Freeform 276"/>
          <p:cNvSpPr/>
          <p:nvPr/>
        </p:nvSpPr>
        <p:spPr bwMode="auto">
          <a:xfrm>
            <a:off x="5556250" y="4764013"/>
            <a:ext cx="436563" cy="46037"/>
          </a:xfrm>
          <a:custGeom>
            <a:avLst/>
            <a:gdLst/>
            <a:ahLst/>
            <a:cxnLst>
              <a:cxn ang="0">
                <a:pos x="86" y="4"/>
              </a:cxn>
              <a:cxn ang="0">
                <a:pos x="83" y="5"/>
              </a:cxn>
              <a:cxn ang="0">
                <a:pos x="74" y="12"/>
              </a:cxn>
              <a:cxn ang="0">
                <a:pos x="61" y="20"/>
              </a:cxn>
              <a:cxn ang="0">
                <a:pos x="46" y="30"/>
              </a:cxn>
              <a:cxn ang="0">
                <a:pos x="31" y="38"/>
              </a:cxn>
              <a:cxn ang="0">
                <a:pos x="18" y="48"/>
              </a:cxn>
              <a:cxn ang="0">
                <a:pos x="8" y="53"/>
              </a:cxn>
              <a:cxn ang="0">
                <a:pos x="2" y="57"/>
              </a:cxn>
              <a:cxn ang="0">
                <a:pos x="2" y="57"/>
              </a:cxn>
              <a:cxn ang="0">
                <a:pos x="2" y="57"/>
              </a:cxn>
              <a:cxn ang="0">
                <a:pos x="0" y="58"/>
              </a:cxn>
              <a:cxn ang="0">
                <a:pos x="0" y="58"/>
              </a:cxn>
              <a:cxn ang="0">
                <a:pos x="549" y="58"/>
              </a:cxn>
              <a:cxn ang="0">
                <a:pos x="551" y="58"/>
              </a:cxn>
              <a:cxn ang="0">
                <a:pos x="551" y="57"/>
              </a:cxn>
              <a:cxn ang="0">
                <a:pos x="551" y="57"/>
              </a:cxn>
              <a:cxn ang="0">
                <a:pos x="551" y="55"/>
              </a:cxn>
              <a:cxn ang="0">
                <a:pos x="551" y="55"/>
              </a:cxn>
              <a:cxn ang="0">
                <a:pos x="462" y="0"/>
              </a:cxn>
              <a:cxn ang="0">
                <a:pos x="452" y="0"/>
              </a:cxn>
              <a:cxn ang="0">
                <a:pos x="86" y="4"/>
              </a:cxn>
            </a:cxnLst>
            <a:rect l="0" t="0" r="r" b="b"/>
            <a:pathLst>
              <a:path w="551" h="58">
                <a:moveTo>
                  <a:pt x="86" y="4"/>
                </a:moveTo>
                <a:lnTo>
                  <a:pt x="83" y="5"/>
                </a:lnTo>
                <a:lnTo>
                  <a:pt x="74" y="12"/>
                </a:lnTo>
                <a:lnTo>
                  <a:pt x="61" y="20"/>
                </a:lnTo>
                <a:lnTo>
                  <a:pt x="46" y="30"/>
                </a:lnTo>
                <a:lnTo>
                  <a:pt x="31" y="38"/>
                </a:lnTo>
                <a:lnTo>
                  <a:pt x="18" y="48"/>
                </a:lnTo>
                <a:lnTo>
                  <a:pt x="8" y="53"/>
                </a:lnTo>
                <a:lnTo>
                  <a:pt x="2" y="57"/>
                </a:lnTo>
                <a:lnTo>
                  <a:pt x="2" y="57"/>
                </a:lnTo>
                <a:lnTo>
                  <a:pt x="2" y="57"/>
                </a:lnTo>
                <a:lnTo>
                  <a:pt x="0" y="58"/>
                </a:lnTo>
                <a:lnTo>
                  <a:pt x="0" y="58"/>
                </a:lnTo>
                <a:lnTo>
                  <a:pt x="549" y="58"/>
                </a:lnTo>
                <a:lnTo>
                  <a:pt x="551" y="58"/>
                </a:lnTo>
                <a:lnTo>
                  <a:pt x="551" y="57"/>
                </a:lnTo>
                <a:lnTo>
                  <a:pt x="551" y="57"/>
                </a:lnTo>
                <a:lnTo>
                  <a:pt x="551" y="55"/>
                </a:lnTo>
                <a:lnTo>
                  <a:pt x="551" y="55"/>
                </a:lnTo>
                <a:lnTo>
                  <a:pt x="462" y="0"/>
                </a:lnTo>
                <a:lnTo>
                  <a:pt x="452" y="0"/>
                </a:lnTo>
                <a:lnTo>
                  <a:pt x="86" y="4"/>
                </a:lnTo>
                <a:close/>
              </a:path>
            </a:pathLst>
          </a:custGeom>
          <a:solidFill>
            <a:srgbClr val="99CCCC"/>
          </a:solidFill>
          <a:ln w="9525">
            <a:noFill/>
            <a:round/>
          </a:ln>
        </p:spPr>
        <p:txBody>
          <a:bodyPr/>
          <a:lstStyle/>
          <a:p>
            <a:endParaRPr lang="en-US"/>
          </a:p>
        </p:txBody>
      </p:sp>
      <p:sp>
        <p:nvSpPr>
          <p:cNvPr id="350485" name="Freeform 277"/>
          <p:cNvSpPr/>
          <p:nvPr/>
        </p:nvSpPr>
        <p:spPr bwMode="auto">
          <a:xfrm>
            <a:off x="5556250" y="4810050"/>
            <a:ext cx="436563" cy="12700"/>
          </a:xfrm>
          <a:custGeom>
            <a:avLst/>
            <a:gdLst/>
            <a:ahLst/>
            <a:cxnLst>
              <a:cxn ang="0">
                <a:pos x="0" y="0"/>
              </a:cxn>
              <a:cxn ang="0">
                <a:pos x="0" y="3"/>
              </a:cxn>
              <a:cxn ang="0">
                <a:pos x="2" y="8"/>
              </a:cxn>
              <a:cxn ang="0">
                <a:pos x="3" y="12"/>
              </a:cxn>
              <a:cxn ang="0">
                <a:pos x="7" y="17"/>
              </a:cxn>
              <a:cxn ang="0">
                <a:pos x="7" y="17"/>
              </a:cxn>
              <a:cxn ang="0">
                <a:pos x="7" y="17"/>
              </a:cxn>
              <a:cxn ang="0">
                <a:pos x="7" y="17"/>
              </a:cxn>
              <a:cxn ang="0">
                <a:pos x="8" y="17"/>
              </a:cxn>
              <a:cxn ang="0">
                <a:pos x="533" y="17"/>
              </a:cxn>
              <a:cxn ang="0">
                <a:pos x="540" y="15"/>
              </a:cxn>
              <a:cxn ang="0">
                <a:pos x="544" y="12"/>
              </a:cxn>
              <a:cxn ang="0">
                <a:pos x="549" y="7"/>
              </a:cxn>
              <a:cxn ang="0">
                <a:pos x="551" y="0"/>
              </a:cxn>
              <a:cxn ang="0">
                <a:pos x="549" y="0"/>
              </a:cxn>
              <a:cxn ang="0">
                <a:pos x="0" y="0"/>
              </a:cxn>
            </a:cxnLst>
            <a:rect l="0" t="0" r="r" b="b"/>
            <a:pathLst>
              <a:path w="551" h="17">
                <a:moveTo>
                  <a:pt x="0" y="0"/>
                </a:moveTo>
                <a:lnTo>
                  <a:pt x="0" y="3"/>
                </a:lnTo>
                <a:lnTo>
                  <a:pt x="2" y="8"/>
                </a:lnTo>
                <a:lnTo>
                  <a:pt x="3" y="12"/>
                </a:lnTo>
                <a:lnTo>
                  <a:pt x="7" y="17"/>
                </a:lnTo>
                <a:lnTo>
                  <a:pt x="7" y="17"/>
                </a:lnTo>
                <a:lnTo>
                  <a:pt x="7" y="17"/>
                </a:lnTo>
                <a:lnTo>
                  <a:pt x="7" y="17"/>
                </a:lnTo>
                <a:lnTo>
                  <a:pt x="8" y="17"/>
                </a:lnTo>
                <a:lnTo>
                  <a:pt x="533" y="17"/>
                </a:lnTo>
                <a:lnTo>
                  <a:pt x="540" y="15"/>
                </a:lnTo>
                <a:lnTo>
                  <a:pt x="544" y="12"/>
                </a:lnTo>
                <a:lnTo>
                  <a:pt x="549" y="7"/>
                </a:lnTo>
                <a:lnTo>
                  <a:pt x="551" y="0"/>
                </a:lnTo>
                <a:lnTo>
                  <a:pt x="549" y="0"/>
                </a:lnTo>
                <a:lnTo>
                  <a:pt x="0" y="0"/>
                </a:lnTo>
                <a:close/>
              </a:path>
            </a:pathLst>
          </a:custGeom>
          <a:solidFill>
            <a:srgbClr val="669999"/>
          </a:solidFill>
          <a:ln w="9525">
            <a:noFill/>
            <a:round/>
          </a:ln>
        </p:spPr>
        <p:txBody>
          <a:bodyPr/>
          <a:lstStyle/>
          <a:p>
            <a:endParaRPr lang="en-US"/>
          </a:p>
        </p:txBody>
      </p:sp>
      <p:sp>
        <p:nvSpPr>
          <p:cNvPr id="350486" name="Freeform 278"/>
          <p:cNvSpPr/>
          <p:nvPr/>
        </p:nvSpPr>
        <p:spPr bwMode="auto">
          <a:xfrm>
            <a:off x="5548313" y="4752900"/>
            <a:ext cx="373062" cy="69850"/>
          </a:xfrm>
          <a:custGeom>
            <a:avLst/>
            <a:gdLst/>
            <a:ahLst/>
            <a:cxnLst>
              <a:cxn ang="0">
                <a:pos x="91" y="14"/>
              </a:cxn>
              <a:cxn ang="0">
                <a:pos x="0" y="70"/>
              </a:cxn>
              <a:cxn ang="0">
                <a:pos x="2" y="76"/>
              </a:cxn>
              <a:cxn ang="0">
                <a:pos x="5" y="83"/>
              </a:cxn>
              <a:cxn ang="0">
                <a:pos x="10" y="88"/>
              </a:cxn>
              <a:cxn ang="0">
                <a:pos x="17" y="90"/>
              </a:cxn>
              <a:cxn ang="0">
                <a:pos x="13" y="85"/>
              </a:cxn>
              <a:cxn ang="0">
                <a:pos x="12" y="81"/>
              </a:cxn>
              <a:cxn ang="0">
                <a:pos x="10" y="76"/>
              </a:cxn>
              <a:cxn ang="0">
                <a:pos x="10" y="73"/>
              </a:cxn>
              <a:cxn ang="0">
                <a:pos x="10" y="73"/>
              </a:cxn>
              <a:cxn ang="0">
                <a:pos x="12" y="72"/>
              </a:cxn>
              <a:cxn ang="0">
                <a:pos x="12" y="72"/>
              </a:cxn>
              <a:cxn ang="0">
                <a:pos x="12" y="72"/>
              </a:cxn>
              <a:cxn ang="0">
                <a:pos x="18" y="68"/>
              </a:cxn>
              <a:cxn ang="0">
                <a:pos x="28" y="63"/>
              </a:cxn>
              <a:cxn ang="0">
                <a:pos x="41" y="53"/>
              </a:cxn>
              <a:cxn ang="0">
                <a:pos x="56" y="45"/>
              </a:cxn>
              <a:cxn ang="0">
                <a:pos x="71" y="35"/>
              </a:cxn>
              <a:cxn ang="0">
                <a:pos x="84" y="27"/>
              </a:cxn>
              <a:cxn ang="0">
                <a:pos x="93" y="20"/>
              </a:cxn>
              <a:cxn ang="0">
                <a:pos x="96" y="19"/>
              </a:cxn>
              <a:cxn ang="0">
                <a:pos x="462" y="15"/>
              </a:cxn>
              <a:cxn ang="0">
                <a:pos x="472" y="15"/>
              </a:cxn>
              <a:cxn ang="0">
                <a:pos x="470" y="14"/>
              </a:cxn>
              <a:cxn ang="0">
                <a:pos x="468" y="9"/>
              </a:cxn>
              <a:cxn ang="0">
                <a:pos x="467" y="4"/>
              </a:cxn>
              <a:cxn ang="0">
                <a:pos x="463" y="2"/>
              </a:cxn>
              <a:cxn ang="0">
                <a:pos x="459" y="0"/>
              </a:cxn>
              <a:cxn ang="0">
                <a:pos x="103" y="0"/>
              </a:cxn>
              <a:cxn ang="0">
                <a:pos x="99" y="2"/>
              </a:cxn>
              <a:cxn ang="0">
                <a:pos x="94" y="4"/>
              </a:cxn>
              <a:cxn ang="0">
                <a:pos x="93" y="9"/>
              </a:cxn>
              <a:cxn ang="0">
                <a:pos x="91" y="14"/>
              </a:cxn>
            </a:cxnLst>
            <a:rect l="0" t="0" r="r" b="b"/>
            <a:pathLst>
              <a:path w="472" h="90">
                <a:moveTo>
                  <a:pt x="91" y="14"/>
                </a:moveTo>
                <a:lnTo>
                  <a:pt x="0" y="70"/>
                </a:lnTo>
                <a:lnTo>
                  <a:pt x="2" y="76"/>
                </a:lnTo>
                <a:lnTo>
                  <a:pt x="5" y="83"/>
                </a:lnTo>
                <a:lnTo>
                  <a:pt x="10" y="88"/>
                </a:lnTo>
                <a:lnTo>
                  <a:pt x="17" y="90"/>
                </a:lnTo>
                <a:lnTo>
                  <a:pt x="13" y="85"/>
                </a:lnTo>
                <a:lnTo>
                  <a:pt x="12" y="81"/>
                </a:lnTo>
                <a:lnTo>
                  <a:pt x="10" y="76"/>
                </a:lnTo>
                <a:lnTo>
                  <a:pt x="10" y="73"/>
                </a:lnTo>
                <a:lnTo>
                  <a:pt x="10" y="73"/>
                </a:lnTo>
                <a:lnTo>
                  <a:pt x="12" y="72"/>
                </a:lnTo>
                <a:lnTo>
                  <a:pt x="12" y="72"/>
                </a:lnTo>
                <a:lnTo>
                  <a:pt x="12" y="72"/>
                </a:lnTo>
                <a:lnTo>
                  <a:pt x="18" y="68"/>
                </a:lnTo>
                <a:lnTo>
                  <a:pt x="28" y="63"/>
                </a:lnTo>
                <a:lnTo>
                  <a:pt x="41" y="53"/>
                </a:lnTo>
                <a:lnTo>
                  <a:pt x="56" y="45"/>
                </a:lnTo>
                <a:lnTo>
                  <a:pt x="71" y="35"/>
                </a:lnTo>
                <a:lnTo>
                  <a:pt x="84" y="27"/>
                </a:lnTo>
                <a:lnTo>
                  <a:pt x="93" y="20"/>
                </a:lnTo>
                <a:lnTo>
                  <a:pt x="96" y="19"/>
                </a:lnTo>
                <a:lnTo>
                  <a:pt x="462" y="15"/>
                </a:lnTo>
                <a:lnTo>
                  <a:pt x="472" y="15"/>
                </a:lnTo>
                <a:lnTo>
                  <a:pt x="470" y="14"/>
                </a:lnTo>
                <a:lnTo>
                  <a:pt x="468" y="9"/>
                </a:lnTo>
                <a:lnTo>
                  <a:pt x="467" y="4"/>
                </a:lnTo>
                <a:lnTo>
                  <a:pt x="463" y="2"/>
                </a:lnTo>
                <a:lnTo>
                  <a:pt x="459" y="0"/>
                </a:lnTo>
                <a:lnTo>
                  <a:pt x="103" y="0"/>
                </a:lnTo>
                <a:lnTo>
                  <a:pt x="99" y="2"/>
                </a:lnTo>
                <a:lnTo>
                  <a:pt x="94" y="4"/>
                </a:lnTo>
                <a:lnTo>
                  <a:pt x="93" y="9"/>
                </a:lnTo>
                <a:lnTo>
                  <a:pt x="91" y="14"/>
                </a:lnTo>
                <a:close/>
              </a:path>
            </a:pathLst>
          </a:custGeom>
          <a:solidFill>
            <a:srgbClr val="99FFFF"/>
          </a:solidFill>
          <a:ln w="9525">
            <a:noFill/>
            <a:round/>
          </a:ln>
        </p:spPr>
        <p:txBody>
          <a:bodyPr/>
          <a:lstStyle/>
          <a:p>
            <a:endParaRPr lang="en-US"/>
          </a:p>
        </p:txBody>
      </p:sp>
      <p:sp>
        <p:nvSpPr>
          <p:cNvPr id="350487" name="Freeform 279"/>
          <p:cNvSpPr/>
          <p:nvPr/>
        </p:nvSpPr>
        <p:spPr bwMode="auto">
          <a:xfrm>
            <a:off x="5629275" y="4760838"/>
            <a:ext cx="31750" cy="7937"/>
          </a:xfrm>
          <a:custGeom>
            <a:avLst/>
            <a:gdLst/>
            <a:ahLst/>
            <a:cxnLst>
              <a:cxn ang="0">
                <a:pos x="0" y="8"/>
              </a:cxn>
              <a:cxn ang="0">
                <a:pos x="1" y="7"/>
              </a:cxn>
              <a:cxn ang="0">
                <a:pos x="5" y="3"/>
              </a:cxn>
              <a:cxn ang="0">
                <a:pos x="8" y="2"/>
              </a:cxn>
              <a:cxn ang="0">
                <a:pos x="15" y="0"/>
              </a:cxn>
              <a:cxn ang="0">
                <a:pos x="18" y="0"/>
              </a:cxn>
              <a:cxn ang="0">
                <a:pos x="20" y="0"/>
              </a:cxn>
              <a:cxn ang="0">
                <a:pos x="20" y="0"/>
              </a:cxn>
              <a:cxn ang="0">
                <a:pos x="23" y="0"/>
              </a:cxn>
              <a:cxn ang="0">
                <a:pos x="29" y="2"/>
              </a:cxn>
              <a:cxn ang="0">
                <a:pos x="34" y="3"/>
              </a:cxn>
              <a:cxn ang="0">
                <a:pos x="38" y="7"/>
              </a:cxn>
              <a:cxn ang="0">
                <a:pos x="39" y="8"/>
              </a:cxn>
              <a:cxn ang="0">
                <a:pos x="0" y="8"/>
              </a:cxn>
            </a:cxnLst>
            <a:rect l="0" t="0" r="r" b="b"/>
            <a:pathLst>
              <a:path w="39" h="8">
                <a:moveTo>
                  <a:pt x="0" y="8"/>
                </a:moveTo>
                <a:lnTo>
                  <a:pt x="1" y="7"/>
                </a:lnTo>
                <a:lnTo>
                  <a:pt x="5" y="3"/>
                </a:lnTo>
                <a:lnTo>
                  <a:pt x="8" y="2"/>
                </a:lnTo>
                <a:lnTo>
                  <a:pt x="15" y="0"/>
                </a:lnTo>
                <a:lnTo>
                  <a:pt x="18" y="0"/>
                </a:lnTo>
                <a:lnTo>
                  <a:pt x="20" y="0"/>
                </a:lnTo>
                <a:lnTo>
                  <a:pt x="20" y="0"/>
                </a:lnTo>
                <a:lnTo>
                  <a:pt x="23" y="0"/>
                </a:lnTo>
                <a:lnTo>
                  <a:pt x="29" y="2"/>
                </a:lnTo>
                <a:lnTo>
                  <a:pt x="34" y="3"/>
                </a:lnTo>
                <a:lnTo>
                  <a:pt x="38" y="7"/>
                </a:lnTo>
                <a:lnTo>
                  <a:pt x="39" y="8"/>
                </a:lnTo>
                <a:lnTo>
                  <a:pt x="0" y="8"/>
                </a:lnTo>
                <a:close/>
              </a:path>
            </a:pathLst>
          </a:custGeom>
          <a:solidFill>
            <a:srgbClr val="000000"/>
          </a:solidFill>
          <a:ln w="9525">
            <a:noFill/>
            <a:round/>
          </a:ln>
        </p:spPr>
        <p:txBody>
          <a:bodyPr/>
          <a:lstStyle/>
          <a:p>
            <a:endParaRPr lang="en-US"/>
          </a:p>
        </p:txBody>
      </p:sp>
      <p:sp>
        <p:nvSpPr>
          <p:cNvPr id="350488" name="Freeform 280"/>
          <p:cNvSpPr/>
          <p:nvPr/>
        </p:nvSpPr>
        <p:spPr bwMode="auto">
          <a:xfrm>
            <a:off x="5676900" y="4760838"/>
            <a:ext cx="30163" cy="7937"/>
          </a:xfrm>
          <a:custGeom>
            <a:avLst/>
            <a:gdLst/>
            <a:ahLst/>
            <a:cxnLst>
              <a:cxn ang="0">
                <a:pos x="0" y="8"/>
              </a:cxn>
              <a:cxn ang="0">
                <a:pos x="2" y="7"/>
              </a:cxn>
              <a:cxn ang="0">
                <a:pos x="5" y="3"/>
              </a:cxn>
              <a:cxn ang="0">
                <a:pos x="9" y="2"/>
              </a:cxn>
              <a:cxn ang="0">
                <a:pos x="15" y="0"/>
              </a:cxn>
              <a:cxn ang="0">
                <a:pos x="20" y="0"/>
              </a:cxn>
              <a:cxn ang="0">
                <a:pos x="20" y="0"/>
              </a:cxn>
              <a:cxn ang="0">
                <a:pos x="22" y="0"/>
              </a:cxn>
              <a:cxn ang="0">
                <a:pos x="25" y="0"/>
              </a:cxn>
              <a:cxn ang="0">
                <a:pos x="30" y="2"/>
              </a:cxn>
              <a:cxn ang="0">
                <a:pos x="35" y="3"/>
              </a:cxn>
              <a:cxn ang="0">
                <a:pos x="38" y="7"/>
              </a:cxn>
              <a:cxn ang="0">
                <a:pos x="40" y="8"/>
              </a:cxn>
              <a:cxn ang="0">
                <a:pos x="0" y="8"/>
              </a:cxn>
            </a:cxnLst>
            <a:rect l="0" t="0" r="r" b="b"/>
            <a:pathLst>
              <a:path w="40" h="8">
                <a:moveTo>
                  <a:pt x="0" y="8"/>
                </a:moveTo>
                <a:lnTo>
                  <a:pt x="2" y="7"/>
                </a:lnTo>
                <a:lnTo>
                  <a:pt x="5" y="3"/>
                </a:lnTo>
                <a:lnTo>
                  <a:pt x="9" y="2"/>
                </a:lnTo>
                <a:lnTo>
                  <a:pt x="15" y="0"/>
                </a:lnTo>
                <a:lnTo>
                  <a:pt x="20" y="0"/>
                </a:lnTo>
                <a:lnTo>
                  <a:pt x="20" y="0"/>
                </a:lnTo>
                <a:lnTo>
                  <a:pt x="22" y="0"/>
                </a:lnTo>
                <a:lnTo>
                  <a:pt x="25" y="0"/>
                </a:lnTo>
                <a:lnTo>
                  <a:pt x="30" y="2"/>
                </a:lnTo>
                <a:lnTo>
                  <a:pt x="35" y="3"/>
                </a:lnTo>
                <a:lnTo>
                  <a:pt x="38" y="7"/>
                </a:lnTo>
                <a:lnTo>
                  <a:pt x="40" y="8"/>
                </a:lnTo>
                <a:lnTo>
                  <a:pt x="0" y="8"/>
                </a:lnTo>
                <a:close/>
              </a:path>
            </a:pathLst>
          </a:custGeom>
          <a:solidFill>
            <a:srgbClr val="000000"/>
          </a:solidFill>
          <a:ln w="9525">
            <a:noFill/>
            <a:round/>
          </a:ln>
        </p:spPr>
        <p:txBody>
          <a:bodyPr/>
          <a:lstStyle/>
          <a:p>
            <a:endParaRPr lang="en-US"/>
          </a:p>
        </p:txBody>
      </p:sp>
      <p:sp>
        <p:nvSpPr>
          <p:cNvPr id="350489" name="Freeform 281"/>
          <p:cNvSpPr/>
          <p:nvPr/>
        </p:nvSpPr>
        <p:spPr bwMode="auto">
          <a:xfrm>
            <a:off x="5722938" y="4760838"/>
            <a:ext cx="31750" cy="7937"/>
          </a:xfrm>
          <a:custGeom>
            <a:avLst/>
            <a:gdLst/>
            <a:ahLst/>
            <a:cxnLst>
              <a:cxn ang="0">
                <a:pos x="0" y="8"/>
              </a:cxn>
              <a:cxn ang="0">
                <a:pos x="2" y="7"/>
              </a:cxn>
              <a:cxn ang="0">
                <a:pos x="5" y="3"/>
              </a:cxn>
              <a:cxn ang="0">
                <a:pos x="8" y="2"/>
              </a:cxn>
              <a:cxn ang="0">
                <a:pos x="15" y="0"/>
              </a:cxn>
              <a:cxn ang="0">
                <a:pos x="18" y="0"/>
              </a:cxn>
              <a:cxn ang="0">
                <a:pos x="20" y="0"/>
              </a:cxn>
              <a:cxn ang="0">
                <a:pos x="22" y="0"/>
              </a:cxn>
              <a:cxn ang="0">
                <a:pos x="23" y="0"/>
              </a:cxn>
              <a:cxn ang="0">
                <a:pos x="30" y="2"/>
              </a:cxn>
              <a:cxn ang="0">
                <a:pos x="35" y="3"/>
              </a:cxn>
              <a:cxn ang="0">
                <a:pos x="40" y="7"/>
              </a:cxn>
              <a:cxn ang="0">
                <a:pos x="42" y="8"/>
              </a:cxn>
              <a:cxn ang="0">
                <a:pos x="0" y="8"/>
              </a:cxn>
            </a:cxnLst>
            <a:rect l="0" t="0" r="r" b="b"/>
            <a:pathLst>
              <a:path w="42" h="8">
                <a:moveTo>
                  <a:pt x="0" y="8"/>
                </a:moveTo>
                <a:lnTo>
                  <a:pt x="2" y="7"/>
                </a:lnTo>
                <a:lnTo>
                  <a:pt x="5" y="3"/>
                </a:lnTo>
                <a:lnTo>
                  <a:pt x="8" y="2"/>
                </a:lnTo>
                <a:lnTo>
                  <a:pt x="15" y="0"/>
                </a:lnTo>
                <a:lnTo>
                  <a:pt x="18" y="0"/>
                </a:lnTo>
                <a:lnTo>
                  <a:pt x="20" y="0"/>
                </a:lnTo>
                <a:lnTo>
                  <a:pt x="22" y="0"/>
                </a:lnTo>
                <a:lnTo>
                  <a:pt x="23" y="0"/>
                </a:lnTo>
                <a:lnTo>
                  <a:pt x="30" y="2"/>
                </a:lnTo>
                <a:lnTo>
                  <a:pt x="35" y="3"/>
                </a:lnTo>
                <a:lnTo>
                  <a:pt x="40" y="7"/>
                </a:lnTo>
                <a:lnTo>
                  <a:pt x="42" y="8"/>
                </a:lnTo>
                <a:lnTo>
                  <a:pt x="0" y="8"/>
                </a:lnTo>
                <a:close/>
              </a:path>
            </a:pathLst>
          </a:custGeom>
          <a:solidFill>
            <a:srgbClr val="000000"/>
          </a:solidFill>
          <a:ln w="9525">
            <a:noFill/>
            <a:round/>
          </a:ln>
        </p:spPr>
        <p:txBody>
          <a:bodyPr/>
          <a:lstStyle/>
          <a:p>
            <a:endParaRPr lang="en-US"/>
          </a:p>
        </p:txBody>
      </p:sp>
      <p:sp>
        <p:nvSpPr>
          <p:cNvPr id="350490" name="Freeform 282"/>
          <p:cNvSpPr/>
          <p:nvPr/>
        </p:nvSpPr>
        <p:spPr bwMode="auto">
          <a:xfrm>
            <a:off x="5770563" y="4760838"/>
            <a:ext cx="31750" cy="7937"/>
          </a:xfrm>
          <a:custGeom>
            <a:avLst/>
            <a:gdLst/>
            <a:ahLst/>
            <a:cxnLst>
              <a:cxn ang="0">
                <a:pos x="0" y="8"/>
              </a:cxn>
              <a:cxn ang="0">
                <a:pos x="2" y="7"/>
              </a:cxn>
              <a:cxn ang="0">
                <a:pos x="4" y="3"/>
              </a:cxn>
              <a:cxn ang="0">
                <a:pos x="9" y="2"/>
              </a:cxn>
              <a:cxn ang="0">
                <a:pos x="14" y="0"/>
              </a:cxn>
              <a:cxn ang="0">
                <a:pos x="19" y="0"/>
              </a:cxn>
              <a:cxn ang="0">
                <a:pos x="20" y="0"/>
              </a:cxn>
              <a:cxn ang="0">
                <a:pos x="20" y="0"/>
              </a:cxn>
              <a:cxn ang="0">
                <a:pos x="24" y="0"/>
              </a:cxn>
              <a:cxn ang="0">
                <a:pos x="29" y="2"/>
              </a:cxn>
              <a:cxn ang="0">
                <a:pos x="35" y="3"/>
              </a:cxn>
              <a:cxn ang="0">
                <a:pos x="38" y="7"/>
              </a:cxn>
              <a:cxn ang="0">
                <a:pos x="40" y="8"/>
              </a:cxn>
              <a:cxn ang="0">
                <a:pos x="0" y="8"/>
              </a:cxn>
            </a:cxnLst>
            <a:rect l="0" t="0" r="r" b="b"/>
            <a:pathLst>
              <a:path w="40" h="8">
                <a:moveTo>
                  <a:pt x="0" y="8"/>
                </a:moveTo>
                <a:lnTo>
                  <a:pt x="2" y="7"/>
                </a:lnTo>
                <a:lnTo>
                  <a:pt x="4" y="3"/>
                </a:lnTo>
                <a:lnTo>
                  <a:pt x="9" y="2"/>
                </a:lnTo>
                <a:lnTo>
                  <a:pt x="14" y="0"/>
                </a:lnTo>
                <a:lnTo>
                  <a:pt x="19" y="0"/>
                </a:lnTo>
                <a:lnTo>
                  <a:pt x="20" y="0"/>
                </a:lnTo>
                <a:lnTo>
                  <a:pt x="20" y="0"/>
                </a:lnTo>
                <a:lnTo>
                  <a:pt x="24" y="0"/>
                </a:lnTo>
                <a:lnTo>
                  <a:pt x="29" y="2"/>
                </a:lnTo>
                <a:lnTo>
                  <a:pt x="35" y="3"/>
                </a:lnTo>
                <a:lnTo>
                  <a:pt x="38" y="7"/>
                </a:lnTo>
                <a:lnTo>
                  <a:pt x="40" y="8"/>
                </a:lnTo>
                <a:lnTo>
                  <a:pt x="0" y="8"/>
                </a:lnTo>
                <a:close/>
              </a:path>
            </a:pathLst>
          </a:custGeom>
          <a:solidFill>
            <a:srgbClr val="000000"/>
          </a:solidFill>
          <a:ln w="9525">
            <a:noFill/>
            <a:round/>
          </a:ln>
        </p:spPr>
        <p:txBody>
          <a:bodyPr/>
          <a:lstStyle/>
          <a:p>
            <a:endParaRPr lang="en-US"/>
          </a:p>
        </p:txBody>
      </p:sp>
      <p:sp>
        <p:nvSpPr>
          <p:cNvPr id="350491" name="Freeform 283"/>
          <p:cNvSpPr/>
          <p:nvPr/>
        </p:nvSpPr>
        <p:spPr bwMode="auto">
          <a:xfrm>
            <a:off x="5815013" y="4760838"/>
            <a:ext cx="33337" cy="7937"/>
          </a:xfrm>
          <a:custGeom>
            <a:avLst/>
            <a:gdLst/>
            <a:ahLst/>
            <a:cxnLst>
              <a:cxn ang="0">
                <a:pos x="0" y="8"/>
              </a:cxn>
              <a:cxn ang="0">
                <a:pos x="1" y="7"/>
              </a:cxn>
              <a:cxn ang="0">
                <a:pos x="5" y="3"/>
              </a:cxn>
              <a:cxn ang="0">
                <a:pos x="8" y="2"/>
              </a:cxn>
              <a:cxn ang="0">
                <a:pos x="15" y="0"/>
              </a:cxn>
              <a:cxn ang="0">
                <a:pos x="20" y="0"/>
              </a:cxn>
              <a:cxn ang="0">
                <a:pos x="21" y="0"/>
              </a:cxn>
              <a:cxn ang="0">
                <a:pos x="21" y="0"/>
              </a:cxn>
              <a:cxn ang="0">
                <a:pos x="25" y="0"/>
              </a:cxn>
              <a:cxn ang="0">
                <a:pos x="29" y="2"/>
              </a:cxn>
              <a:cxn ang="0">
                <a:pos x="36" y="3"/>
              </a:cxn>
              <a:cxn ang="0">
                <a:pos x="39" y="7"/>
              </a:cxn>
              <a:cxn ang="0">
                <a:pos x="41" y="8"/>
              </a:cxn>
              <a:cxn ang="0">
                <a:pos x="0" y="8"/>
              </a:cxn>
            </a:cxnLst>
            <a:rect l="0" t="0" r="r" b="b"/>
            <a:pathLst>
              <a:path w="41" h="8">
                <a:moveTo>
                  <a:pt x="0" y="8"/>
                </a:moveTo>
                <a:lnTo>
                  <a:pt x="1" y="7"/>
                </a:lnTo>
                <a:lnTo>
                  <a:pt x="5" y="3"/>
                </a:lnTo>
                <a:lnTo>
                  <a:pt x="8" y="2"/>
                </a:lnTo>
                <a:lnTo>
                  <a:pt x="15" y="0"/>
                </a:lnTo>
                <a:lnTo>
                  <a:pt x="20" y="0"/>
                </a:lnTo>
                <a:lnTo>
                  <a:pt x="21" y="0"/>
                </a:lnTo>
                <a:lnTo>
                  <a:pt x="21" y="0"/>
                </a:lnTo>
                <a:lnTo>
                  <a:pt x="25" y="0"/>
                </a:lnTo>
                <a:lnTo>
                  <a:pt x="29" y="2"/>
                </a:lnTo>
                <a:lnTo>
                  <a:pt x="36" y="3"/>
                </a:lnTo>
                <a:lnTo>
                  <a:pt x="39" y="7"/>
                </a:lnTo>
                <a:lnTo>
                  <a:pt x="41" y="8"/>
                </a:lnTo>
                <a:lnTo>
                  <a:pt x="0" y="8"/>
                </a:lnTo>
                <a:close/>
              </a:path>
            </a:pathLst>
          </a:custGeom>
          <a:solidFill>
            <a:srgbClr val="000000"/>
          </a:solidFill>
          <a:ln w="9525">
            <a:noFill/>
            <a:round/>
          </a:ln>
        </p:spPr>
        <p:txBody>
          <a:bodyPr/>
          <a:lstStyle/>
          <a:p>
            <a:endParaRPr lang="en-US"/>
          </a:p>
        </p:txBody>
      </p:sp>
      <p:sp>
        <p:nvSpPr>
          <p:cNvPr id="350492" name="Freeform 284"/>
          <p:cNvSpPr/>
          <p:nvPr/>
        </p:nvSpPr>
        <p:spPr bwMode="auto">
          <a:xfrm>
            <a:off x="5864225" y="4760838"/>
            <a:ext cx="31750" cy="7937"/>
          </a:xfrm>
          <a:custGeom>
            <a:avLst/>
            <a:gdLst/>
            <a:ahLst/>
            <a:cxnLst>
              <a:cxn ang="0">
                <a:pos x="0" y="8"/>
              </a:cxn>
              <a:cxn ang="0">
                <a:pos x="2" y="7"/>
              </a:cxn>
              <a:cxn ang="0">
                <a:pos x="3" y="3"/>
              </a:cxn>
              <a:cxn ang="0">
                <a:pos x="8" y="2"/>
              </a:cxn>
              <a:cxn ang="0">
                <a:pos x="13" y="0"/>
              </a:cxn>
              <a:cxn ang="0">
                <a:pos x="18" y="0"/>
              </a:cxn>
              <a:cxn ang="0">
                <a:pos x="20" y="0"/>
              </a:cxn>
              <a:cxn ang="0">
                <a:pos x="20" y="0"/>
              </a:cxn>
              <a:cxn ang="0">
                <a:pos x="23" y="0"/>
              </a:cxn>
              <a:cxn ang="0">
                <a:pos x="28" y="2"/>
              </a:cxn>
              <a:cxn ang="0">
                <a:pos x="35" y="3"/>
              </a:cxn>
              <a:cxn ang="0">
                <a:pos x="38" y="7"/>
              </a:cxn>
              <a:cxn ang="0">
                <a:pos x="40" y="8"/>
              </a:cxn>
              <a:cxn ang="0">
                <a:pos x="0" y="8"/>
              </a:cxn>
            </a:cxnLst>
            <a:rect l="0" t="0" r="r" b="b"/>
            <a:pathLst>
              <a:path w="40" h="8">
                <a:moveTo>
                  <a:pt x="0" y="8"/>
                </a:moveTo>
                <a:lnTo>
                  <a:pt x="2" y="7"/>
                </a:lnTo>
                <a:lnTo>
                  <a:pt x="3" y="3"/>
                </a:lnTo>
                <a:lnTo>
                  <a:pt x="8" y="2"/>
                </a:lnTo>
                <a:lnTo>
                  <a:pt x="13" y="0"/>
                </a:lnTo>
                <a:lnTo>
                  <a:pt x="18" y="0"/>
                </a:lnTo>
                <a:lnTo>
                  <a:pt x="20" y="0"/>
                </a:lnTo>
                <a:lnTo>
                  <a:pt x="20" y="0"/>
                </a:lnTo>
                <a:lnTo>
                  <a:pt x="23" y="0"/>
                </a:lnTo>
                <a:lnTo>
                  <a:pt x="28" y="2"/>
                </a:lnTo>
                <a:lnTo>
                  <a:pt x="35" y="3"/>
                </a:lnTo>
                <a:lnTo>
                  <a:pt x="38" y="7"/>
                </a:lnTo>
                <a:lnTo>
                  <a:pt x="40" y="8"/>
                </a:lnTo>
                <a:lnTo>
                  <a:pt x="0" y="8"/>
                </a:lnTo>
                <a:close/>
              </a:path>
            </a:pathLst>
          </a:custGeom>
          <a:solidFill>
            <a:srgbClr val="000000"/>
          </a:solidFill>
          <a:ln w="9525">
            <a:noFill/>
            <a:round/>
          </a:ln>
        </p:spPr>
        <p:txBody>
          <a:bodyPr/>
          <a:lstStyle/>
          <a:p>
            <a:endParaRPr lang="en-US"/>
          </a:p>
        </p:txBody>
      </p:sp>
      <p:sp>
        <p:nvSpPr>
          <p:cNvPr id="350493" name="Freeform 285"/>
          <p:cNvSpPr/>
          <p:nvPr/>
        </p:nvSpPr>
        <p:spPr bwMode="auto">
          <a:xfrm>
            <a:off x="5608638" y="4775125"/>
            <a:ext cx="31750" cy="6350"/>
          </a:xfrm>
          <a:custGeom>
            <a:avLst/>
            <a:gdLst/>
            <a:ahLst/>
            <a:cxnLst>
              <a:cxn ang="0">
                <a:pos x="0" y="8"/>
              </a:cxn>
              <a:cxn ang="0">
                <a:pos x="2" y="6"/>
              </a:cxn>
              <a:cxn ang="0">
                <a:pos x="3" y="3"/>
              </a:cxn>
              <a:cxn ang="0">
                <a:pos x="8" y="1"/>
              </a:cxn>
              <a:cxn ang="0">
                <a:pos x="13" y="0"/>
              </a:cxn>
              <a:cxn ang="0">
                <a:pos x="18" y="0"/>
              </a:cxn>
              <a:cxn ang="0">
                <a:pos x="20" y="0"/>
              </a:cxn>
              <a:cxn ang="0">
                <a:pos x="20" y="0"/>
              </a:cxn>
              <a:cxn ang="0">
                <a:pos x="23" y="0"/>
              </a:cxn>
              <a:cxn ang="0">
                <a:pos x="30" y="1"/>
              </a:cxn>
              <a:cxn ang="0">
                <a:pos x="35" y="3"/>
              </a:cxn>
              <a:cxn ang="0">
                <a:pos x="38" y="6"/>
              </a:cxn>
              <a:cxn ang="0">
                <a:pos x="40" y="8"/>
              </a:cxn>
              <a:cxn ang="0">
                <a:pos x="0" y="8"/>
              </a:cxn>
            </a:cxnLst>
            <a:rect l="0" t="0" r="r" b="b"/>
            <a:pathLst>
              <a:path w="40" h="8">
                <a:moveTo>
                  <a:pt x="0" y="8"/>
                </a:moveTo>
                <a:lnTo>
                  <a:pt x="2" y="6"/>
                </a:lnTo>
                <a:lnTo>
                  <a:pt x="3" y="3"/>
                </a:lnTo>
                <a:lnTo>
                  <a:pt x="8" y="1"/>
                </a:lnTo>
                <a:lnTo>
                  <a:pt x="13" y="0"/>
                </a:lnTo>
                <a:lnTo>
                  <a:pt x="18" y="0"/>
                </a:lnTo>
                <a:lnTo>
                  <a:pt x="20" y="0"/>
                </a:lnTo>
                <a:lnTo>
                  <a:pt x="20" y="0"/>
                </a:lnTo>
                <a:lnTo>
                  <a:pt x="23" y="0"/>
                </a:lnTo>
                <a:lnTo>
                  <a:pt x="30" y="1"/>
                </a:lnTo>
                <a:lnTo>
                  <a:pt x="35" y="3"/>
                </a:lnTo>
                <a:lnTo>
                  <a:pt x="38" y="6"/>
                </a:lnTo>
                <a:lnTo>
                  <a:pt x="40" y="8"/>
                </a:lnTo>
                <a:lnTo>
                  <a:pt x="0" y="8"/>
                </a:lnTo>
                <a:close/>
              </a:path>
            </a:pathLst>
          </a:custGeom>
          <a:solidFill>
            <a:srgbClr val="000000"/>
          </a:solidFill>
          <a:ln w="9525">
            <a:noFill/>
            <a:round/>
          </a:ln>
        </p:spPr>
        <p:txBody>
          <a:bodyPr/>
          <a:lstStyle/>
          <a:p>
            <a:endParaRPr lang="en-US"/>
          </a:p>
        </p:txBody>
      </p:sp>
      <p:sp>
        <p:nvSpPr>
          <p:cNvPr id="350494" name="Freeform 286"/>
          <p:cNvSpPr/>
          <p:nvPr/>
        </p:nvSpPr>
        <p:spPr bwMode="auto">
          <a:xfrm>
            <a:off x="5656263" y="4775125"/>
            <a:ext cx="31750" cy="6350"/>
          </a:xfrm>
          <a:custGeom>
            <a:avLst/>
            <a:gdLst/>
            <a:ahLst/>
            <a:cxnLst>
              <a:cxn ang="0">
                <a:pos x="0" y="8"/>
              </a:cxn>
              <a:cxn ang="0">
                <a:pos x="2" y="6"/>
              </a:cxn>
              <a:cxn ang="0">
                <a:pos x="4" y="3"/>
              </a:cxn>
              <a:cxn ang="0">
                <a:pos x="9" y="1"/>
              </a:cxn>
              <a:cxn ang="0">
                <a:pos x="15" y="0"/>
              </a:cxn>
              <a:cxn ang="0">
                <a:pos x="19" y="0"/>
              </a:cxn>
              <a:cxn ang="0">
                <a:pos x="20" y="0"/>
              </a:cxn>
              <a:cxn ang="0">
                <a:pos x="20" y="0"/>
              </a:cxn>
              <a:cxn ang="0">
                <a:pos x="24" y="0"/>
              </a:cxn>
              <a:cxn ang="0">
                <a:pos x="30" y="1"/>
              </a:cxn>
              <a:cxn ang="0">
                <a:pos x="35" y="3"/>
              </a:cxn>
              <a:cxn ang="0">
                <a:pos x="39" y="6"/>
              </a:cxn>
              <a:cxn ang="0">
                <a:pos x="40" y="8"/>
              </a:cxn>
              <a:cxn ang="0">
                <a:pos x="0" y="8"/>
              </a:cxn>
            </a:cxnLst>
            <a:rect l="0" t="0" r="r" b="b"/>
            <a:pathLst>
              <a:path w="40" h="8">
                <a:moveTo>
                  <a:pt x="0" y="8"/>
                </a:moveTo>
                <a:lnTo>
                  <a:pt x="2" y="6"/>
                </a:lnTo>
                <a:lnTo>
                  <a:pt x="4" y="3"/>
                </a:lnTo>
                <a:lnTo>
                  <a:pt x="9" y="1"/>
                </a:lnTo>
                <a:lnTo>
                  <a:pt x="15" y="0"/>
                </a:lnTo>
                <a:lnTo>
                  <a:pt x="19" y="0"/>
                </a:lnTo>
                <a:lnTo>
                  <a:pt x="20" y="0"/>
                </a:lnTo>
                <a:lnTo>
                  <a:pt x="20" y="0"/>
                </a:lnTo>
                <a:lnTo>
                  <a:pt x="24" y="0"/>
                </a:lnTo>
                <a:lnTo>
                  <a:pt x="30" y="1"/>
                </a:lnTo>
                <a:lnTo>
                  <a:pt x="35" y="3"/>
                </a:lnTo>
                <a:lnTo>
                  <a:pt x="39" y="6"/>
                </a:lnTo>
                <a:lnTo>
                  <a:pt x="40" y="8"/>
                </a:lnTo>
                <a:lnTo>
                  <a:pt x="0" y="8"/>
                </a:lnTo>
                <a:close/>
              </a:path>
            </a:pathLst>
          </a:custGeom>
          <a:solidFill>
            <a:srgbClr val="000000"/>
          </a:solidFill>
          <a:ln w="9525">
            <a:noFill/>
            <a:round/>
          </a:ln>
        </p:spPr>
        <p:txBody>
          <a:bodyPr/>
          <a:lstStyle/>
          <a:p>
            <a:endParaRPr lang="en-US"/>
          </a:p>
        </p:txBody>
      </p:sp>
      <p:sp>
        <p:nvSpPr>
          <p:cNvPr id="350495" name="Freeform 287"/>
          <p:cNvSpPr/>
          <p:nvPr/>
        </p:nvSpPr>
        <p:spPr bwMode="auto">
          <a:xfrm>
            <a:off x="5702300" y="4775125"/>
            <a:ext cx="31750" cy="6350"/>
          </a:xfrm>
          <a:custGeom>
            <a:avLst/>
            <a:gdLst/>
            <a:ahLst/>
            <a:cxnLst>
              <a:cxn ang="0">
                <a:pos x="0" y="8"/>
              </a:cxn>
              <a:cxn ang="0">
                <a:pos x="2" y="6"/>
              </a:cxn>
              <a:cxn ang="0">
                <a:pos x="4" y="3"/>
              </a:cxn>
              <a:cxn ang="0">
                <a:pos x="9" y="1"/>
              </a:cxn>
              <a:cxn ang="0">
                <a:pos x="14" y="0"/>
              </a:cxn>
              <a:cxn ang="0">
                <a:pos x="19" y="0"/>
              </a:cxn>
              <a:cxn ang="0">
                <a:pos x="20" y="0"/>
              </a:cxn>
              <a:cxn ang="0">
                <a:pos x="20" y="0"/>
              </a:cxn>
              <a:cxn ang="0">
                <a:pos x="24" y="0"/>
              </a:cxn>
              <a:cxn ang="0">
                <a:pos x="30" y="1"/>
              </a:cxn>
              <a:cxn ang="0">
                <a:pos x="35" y="3"/>
              </a:cxn>
              <a:cxn ang="0">
                <a:pos x="38" y="6"/>
              </a:cxn>
              <a:cxn ang="0">
                <a:pos x="40" y="8"/>
              </a:cxn>
              <a:cxn ang="0">
                <a:pos x="0" y="8"/>
              </a:cxn>
            </a:cxnLst>
            <a:rect l="0" t="0" r="r" b="b"/>
            <a:pathLst>
              <a:path w="40" h="8">
                <a:moveTo>
                  <a:pt x="0" y="8"/>
                </a:moveTo>
                <a:lnTo>
                  <a:pt x="2" y="6"/>
                </a:lnTo>
                <a:lnTo>
                  <a:pt x="4" y="3"/>
                </a:lnTo>
                <a:lnTo>
                  <a:pt x="9" y="1"/>
                </a:lnTo>
                <a:lnTo>
                  <a:pt x="14" y="0"/>
                </a:lnTo>
                <a:lnTo>
                  <a:pt x="19" y="0"/>
                </a:lnTo>
                <a:lnTo>
                  <a:pt x="20" y="0"/>
                </a:lnTo>
                <a:lnTo>
                  <a:pt x="20" y="0"/>
                </a:lnTo>
                <a:lnTo>
                  <a:pt x="24" y="0"/>
                </a:lnTo>
                <a:lnTo>
                  <a:pt x="30" y="1"/>
                </a:lnTo>
                <a:lnTo>
                  <a:pt x="35" y="3"/>
                </a:lnTo>
                <a:lnTo>
                  <a:pt x="38" y="6"/>
                </a:lnTo>
                <a:lnTo>
                  <a:pt x="40" y="8"/>
                </a:lnTo>
                <a:lnTo>
                  <a:pt x="0" y="8"/>
                </a:lnTo>
                <a:close/>
              </a:path>
            </a:pathLst>
          </a:custGeom>
          <a:solidFill>
            <a:srgbClr val="000000"/>
          </a:solidFill>
          <a:ln w="9525">
            <a:noFill/>
            <a:round/>
          </a:ln>
        </p:spPr>
        <p:txBody>
          <a:bodyPr/>
          <a:lstStyle/>
          <a:p>
            <a:endParaRPr lang="en-US"/>
          </a:p>
        </p:txBody>
      </p:sp>
      <p:sp>
        <p:nvSpPr>
          <p:cNvPr id="350496" name="Freeform 288"/>
          <p:cNvSpPr/>
          <p:nvPr/>
        </p:nvSpPr>
        <p:spPr bwMode="auto">
          <a:xfrm>
            <a:off x="5749925" y="4775125"/>
            <a:ext cx="31750" cy="6350"/>
          </a:xfrm>
          <a:custGeom>
            <a:avLst/>
            <a:gdLst/>
            <a:ahLst/>
            <a:cxnLst>
              <a:cxn ang="0">
                <a:pos x="0" y="8"/>
              </a:cxn>
              <a:cxn ang="0">
                <a:pos x="2" y="6"/>
              </a:cxn>
              <a:cxn ang="0">
                <a:pos x="5" y="3"/>
              </a:cxn>
              <a:cxn ang="0">
                <a:pos x="8" y="1"/>
              </a:cxn>
              <a:cxn ang="0">
                <a:pos x="15" y="0"/>
              </a:cxn>
              <a:cxn ang="0">
                <a:pos x="18" y="0"/>
              </a:cxn>
              <a:cxn ang="0">
                <a:pos x="20" y="0"/>
              </a:cxn>
              <a:cxn ang="0">
                <a:pos x="20" y="0"/>
              </a:cxn>
              <a:cxn ang="0">
                <a:pos x="23" y="0"/>
              </a:cxn>
              <a:cxn ang="0">
                <a:pos x="30" y="1"/>
              </a:cxn>
              <a:cxn ang="0">
                <a:pos x="35" y="3"/>
              </a:cxn>
              <a:cxn ang="0">
                <a:pos x="38" y="6"/>
              </a:cxn>
              <a:cxn ang="0">
                <a:pos x="40" y="8"/>
              </a:cxn>
              <a:cxn ang="0">
                <a:pos x="0" y="8"/>
              </a:cxn>
            </a:cxnLst>
            <a:rect l="0" t="0" r="r" b="b"/>
            <a:pathLst>
              <a:path w="40" h="8">
                <a:moveTo>
                  <a:pt x="0" y="8"/>
                </a:moveTo>
                <a:lnTo>
                  <a:pt x="2" y="6"/>
                </a:lnTo>
                <a:lnTo>
                  <a:pt x="5" y="3"/>
                </a:lnTo>
                <a:lnTo>
                  <a:pt x="8" y="1"/>
                </a:lnTo>
                <a:lnTo>
                  <a:pt x="15" y="0"/>
                </a:lnTo>
                <a:lnTo>
                  <a:pt x="18" y="0"/>
                </a:lnTo>
                <a:lnTo>
                  <a:pt x="20" y="0"/>
                </a:lnTo>
                <a:lnTo>
                  <a:pt x="20" y="0"/>
                </a:lnTo>
                <a:lnTo>
                  <a:pt x="23" y="0"/>
                </a:lnTo>
                <a:lnTo>
                  <a:pt x="30" y="1"/>
                </a:lnTo>
                <a:lnTo>
                  <a:pt x="35" y="3"/>
                </a:lnTo>
                <a:lnTo>
                  <a:pt x="38" y="6"/>
                </a:lnTo>
                <a:lnTo>
                  <a:pt x="40" y="8"/>
                </a:lnTo>
                <a:lnTo>
                  <a:pt x="0" y="8"/>
                </a:lnTo>
                <a:close/>
              </a:path>
            </a:pathLst>
          </a:custGeom>
          <a:solidFill>
            <a:srgbClr val="000000"/>
          </a:solidFill>
          <a:ln w="9525">
            <a:noFill/>
            <a:round/>
          </a:ln>
        </p:spPr>
        <p:txBody>
          <a:bodyPr/>
          <a:lstStyle/>
          <a:p>
            <a:endParaRPr lang="en-US"/>
          </a:p>
        </p:txBody>
      </p:sp>
      <p:sp>
        <p:nvSpPr>
          <p:cNvPr id="350497" name="Freeform 289"/>
          <p:cNvSpPr/>
          <p:nvPr/>
        </p:nvSpPr>
        <p:spPr bwMode="auto">
          <a:xfrm>
            <a:off x="5795963" y="4775125"/>
            <a:ext cx="31750" cy="6350"/>
          </a:xfrm>
          <a:custGeom>
            <a:avLst/>
            <a:gdLst/>
            <a:ahLst/>
            <a:cxnLst>
              <a:cxn ang="0">
                <a:pos x="0" y="8"/>
              </a:cxn>
              <a:cxn ang="0">
                <a:pos x="2" y="6"/>
              </a:cxn>
              <a:cxn ang="0">
                <a:pos x="3" y="3"/>
              </a:cxn>
              <a:cxn ang="0">
                <a:pos x="8" y="1"/>
              </a:cxn>
              <a:cxn ang="0">
                <a:pos x="15" y="0"/>
              </a:cxn>
              <a:cxn ang="0">
                <a:pos x="20" y="0"/>
              </a:cxn>
              <a:cxn ang="0">
                <a:pos x="20" y="0"/>
              </a:cxn>
              <a:cxn ang="0">
                <a:pos x="21" y="0"/>
              </a:cxn>
              <a:cxn ang="0">
                <a:pos x="25" y="0"/>
              </a:cxn>
              <a:cxn ang="0">
                <a:pos x="30" y="1"/>
              </a:cxn>
              <a:cxn ang="0">
                <a:pos x="35" y="3"/>
              </a:cxn>
              <a:cxn ang="0">
                <a:pos x="38" y="6"/>
              </a:cxn>
              <a:cxn ang="0">
                <a:pos x="40" y="8"/>
              </a:cxn>
              <a:cxn ang="0">
                <a:pos x="0" y="8"/>
              </a:cxn>
            </a:cxnLst>
            <a:rect l="0" t="0" r="r" b="b"/>
            <a:pathLst>
              <a:path w="40" h="8">
                <a:moveTo>
                  <a:pt x="0" y="8"/>
                </a:moveTo>
                <a:lnTo>
                  <a:pt x="2" y="6"/>
                </a:lnTo>
                <a:lnTo>
                  <a:pt x="3" y="3"/>
                </a:lnTo>
                <a:lnTo>
                  <a:pt x="8" y="1"/>
                </a:lnTo>
                <a:lnTo>
                  <a:pt x="15" y="0"/>
                </a:lnTo>
                <a:lnTo>
                  <a:pt x="20" y="0"/>
                </a:lnTo>
                <a:lnTo>
                  <a:pt x="20" y="0"/>
                </a:lnTo>
                <a:lnTo>
                  <a:pt x="21" y="0"/>
                </a:lnTo>
                <a:lnTo>
                  <a:pt x="25" y="0"/>
                </a:lnTo>
                <a:lnTo>
                  <a:pt x="30" y="1"/>
                </a:lnTo>
                <a:lnTo>
                  <a:pt x="35" y="3"/>
                </a:lnTo>
                <a:lnTo>
                  <a:pt x="38" y="6"/>
                </a:lnTo>
                <a:lnTo>
                  <a:pt x="40" y="8"/>
                </a:lnTo>
                <a:lnTo>
                  <a:pt x="0" y="8"/>
                </a:lnTo>
                <a:close/>
              </a:path>
            </a:pathLst>
          </a:custGeom>
          <a:solidFill>
            <a:srgbClr val="000000"/>
          </a:solidFill>
          <a:ln w="9525">
            <a:noFill/>
            <a:round/>
          </a:ln>
        </p:spPr>
        <p:txBody>
          <a:bodyPr/>
          <a:lstStyle/>
          <a:p>
            <a:endParaRPr lang="en-US"/>
          </a:p>
        </p:txBody>
      </p:sp>
      <p:sp>
        <p:nvSpPr>
          <p:cNvPr id="350498" name="Freeform 290"/>
          <p:cNvSpPr/>
          <p:nvPr/>
        </p:nvSpPr>
        <p:spPr bwMode="auto">
          <a:xfrm>
            <a:off x="5843588" y="4775125"/>
            <a:ext cx="31750" cy="6350"/>
          </a:xfrm>
          <a:custGeom>
            <a:avLst/>
            <a:gdLst/>
            <a:ahLst/>
            <a:cxnLst>
              <a:cxn ang="0">
                <a:pos x="0" y="8"/>
              </a:cxn>
              <a:cxn ang="0">
                <a:pos x="2" y="6"/>
              </a:cxn>
              <a:cxn ang="0">
                <a:pos x="5" y="3"/>
              </a:cxn>
              <a:cxn ang="0">
                <a:pos x="9" y="1"/>
              </a:cxn>
              <a:cxn ang="0">
                <a:pos x="15" y="0"/>
              </a:cxn>
              <a:cxn ang="0">
                <a:pos x="19" y="0"/>
              </a:cxn>
              <a:cxn ang="0">
                <a:pos x="20" y="0"/>
              </a:cxn>
              <a:cxn ang="0">
                <a:pos x="20" y="0"/>
              </a:cxn>
              <a:cxn ang="0">
                <a:pos x="24" y="0"/>
              </a:cxn>
              <a:cxn ang="0">
                <a:pos x="30" y="1"/>
              </a:cxn>
              <a:cxn ang="0">
                <a:pos x="35" y="3"/>
              </a:cxn>
              <a:cxn ang="0">
                <a:pos x="39" y="6"/>
              </a:cxn>
              <a:cxn ang="0">
                <a:pos x="40" y="8"/>
              </a:cxn>
              <a:cxn ang="0">
                <a:pos x="0" y="8"/>
              </a:cxn>
            </a:cxnLst>
            <a:rect l="0" t="0" r="r" b="b"/>
            <a:pathLst>
              <a:path w="40" h="8">
                <a:moveTo>
                  <a:pt x="0" y="8"/>
                </a:moveTo>
                <a:lnTo>
                  <a:pt x="2" y="6"/>
                </a:lnTo>
                <a:lnTo>
                  <a:pt x="5" y="3"/>
                </a:lnTo>
                <a:lnTo>
                  <a:pt x="9" y="1"/>
                </a:lnTo>
                <a:lnTo>
                  <a:pt x="15" y="0"/>
                </a:lnTo>
                <a:lnTo>
                  <a:pt x="19" y="0"/>
                </a:lnTo>
                <a:lnTo>
                  <a:pt x="20" y="0"/>
                </a:lnTo>
                <a:lnTo>
                  <a:pt x="20" y="0"/>
                </a:lnTo>
                <a:lnTo>
                  <a:pt x="24" y="0"/>
                </a:lnTo>
                <a:lnTo>
                  <a:pt x="30" y="1"/>
                </a:lnTo>
                <a:lnTo>
                  <a:pt x="35" y="3"/>
                </a:lnTo>
                <a:lnTo>
                  <a:pt x="39" y="6"/>
                </a:lnTo>
                <a:lnTo>
                  <a:pt x="40" y="8"/>
                </a:lnTo>
                <a:lnTo>
                  <a:pt x="0" y="8"/>
                </a:lnTo>
                <a:close/>
              </a:path>
            </a:pathLst>
          </a:custGeom>
          <a:solidFill>
            <a:srgbClr val="000000"/>
          </a:solidFill>
          <a:ln w="9525">
            <a:noFill/>
            <a:round/>
          </a:ln>
        </p:spPr>
        <p:txBody>
          <a:bodyPr/>
          <a:lstStyle/>
          <a:p>
            <a:endParaRPr lang="en-US"/>
          </a:p>
        </p:txBody>
      </p:sp>
      <p:sp>
        <p:nvSpPr>
          <p:cNvPr id="350499" name="Freeform 291"/>
          <p:cNvSpPr/>
          <p:nvPr/>
        </p:nvSpPr>
        <p:spPr bwMode="auto">
          <a:xfrm>
            <a:off x="5891213" y="4775125"/>
            <a:ext cx="31750" cy="6350"/>
          </a:xfrm>
          <a:custGeom>
            <a:avLst/>
            <a:gdLst/>
            <a:ahLst/>
            <a:cxnLst>
              <a:cxn ang="0">
                <a:pos x="0" y="8"/>
              </a:cxn>
              <a:cxn ang="0">
                <a:pos x="1" y="6"/>
              </a:cxn>
              <a:cxn ang="0">
                <a:pos x="3" y="3"/>
              </a:cxn>
              <a:cxn ang="0">
                <a:pos x="8" y="1"/>
              </a:cxn>
              <a:cxn ang="0">
                <a:pos x="13" y="0"/>
              </a:cxn>
              <a:cxn ang="0">
                <a:pos x="16" y="0"/>
              </a:cxn>
              <a:cxn ang="0">
                <a:pos x="18" y="0"/>
              </a:cxn>
              <a:cxn ang="0">
                <a:pos x="20" y="0"/>
              </a:cxn>
              <a:cxn ang="0">
                <a:pos x="21" y="0"/>
              </a:cxn>
              <a:cxn ang="0">
                <a:pos x="28" y="1"/>
              </a:cxn>
              <a:cxn ang="0">
                <a:pos x="33" y="3"/>
              </a:cxn>
              <a:cxn ang="0">
                <a:pos x="38" y="6"/>
              </a:cxn>
              <a:cxn ang="0">
                <a:pos x="39" y="8"/>
              </a:cxn>
              <a:cxn ang="0">
                <a:pos x="0" y="8"/>
              </a:cxn>
            </a:cxnLst>
            <a:rect l="0" t="0" r="r" b="b"/>
            <a:pathLst>
              <a:path w="39" h="8">
                <a:moveTo>
                  <a:pt x="0" y="8"/>
                </a:moveTo>
                <a:lnTo>
                  <a:pt x="1" y="6"/>
                </a:lnTo>
                <a:lnTo>
                  <a:pt x="3" y="3"/>
                </a:lnTo>
                <a:lnTo>
                  <a:pt x="8" y="1"/>
                </a:lnTo>
                <a:lnTo>
                  <a:pt x="13" y="0"/>
                </a:lnTo>
                <a:lnTo>
                  <a:pt x="16" y="0"/>
                </a:lnTo>
                <a:lnTo>
                  <a:pt x="18" y="0"/>
                </a:lnTo>
                <a:lnTo>
                  <a:pt x="20" y="0"/>
                </a:lnTo>
                <a:lnTo>
                  <a:pt x="21" y="0"/>
                </a:lnTo>
                <a:lnTo>
                  <a:pt x="28" y="1"/>
                </a:lnTo>
                <a:lnTo>
                  <a:pt x="33" y="3"/>
                </a:lnTo>
                <a:lnTo>
                  <a:pt x="38" y="6"/>
                </a:lnTo>
                <a:lnTo>
                  <a:pt x="39" y="8"/>
                </a:lnTo>
                <a:lnTo>
                  <a:pt x="0" y="8"/>
                </a:lnTo>
                <a:close/>
              </a:path>
            </a:pathLst>
          </a:custGeom>
          <a:solidFill>
            <a:srgbClr val="000000"/>
          </a:solidFill>
          <a:ln w="9525">
            <a:noFill/>
            <a:round/>
          </a:ln>
        </p:spPr>
        <p:txBody>
          <a:bodyPr/>
          <a:lstStyle/>
          <a:p>
            <a:endParaRPr lang="en-US"/>
          </a:p>
        </p:txBody>
      </p:sp>
      <p:sp>
        <p:nvSpPr>
          <p:cNvPr id="350500" name="Freeform 292"/>
          <p:cNvSpPr/>
          <p:nvPr/>
        </p:nvSpPr>
        <p:spPr bwMode="auto">
          <a:xfrm>
            <a:off x="5586413" y="4789413"/>
            <a:ext cx="31750" cy="7937"/>
          </a:xfrm>
          <a:custGeom>
            <a:avLst/>
            <a:gdLst/>
            <a:ahLst/>
            <a:cxnLst>
              <a:cxn ang="0">
                <a:pos x="0" y="10"/>
              </a:cxn>
              <a:cxn ang="0">
                <a:pos x="2" y="8"/>
              </a:cxn>
              <a:cxn ang="0">
                <a:pos x="5" y="5"/>
              </a:cxn>
              <a:cxn ang="0">
                <a:pos x="8" y="1"/>
              </a:cxn>
              <a:cxn ang="0">
                <a:pos x="15" y="0"/>
              </a:cxn>
              <a:cxn ang="0">
                <a:pos x="18" y="0"/>
              </a:cxn>
              <a:cxn ang="0">
                <a:pos x="20" y="0"/>
              </a:cxn>
              <a:cxn ang="0">
                <a:pos x="20" y="0"/>
              </a:cxn>
              <a:cxn ang="0">
                <a:pos x="23" y="0"/>
              </a:cxn>
              <a:cxn ang="0">
                <a:pos x="30" y="1"/>
              </a:cxn>
              <a:cxn ang="0">
                <a:pos x="35" y="5"/>
              </a:cxn>
              <a:cxn ang="0">
                <a:pos x="40" y="8"/>
              </a:cxn>
              <a:cxn ang="0">
                <a:pos x="41" y="10"/>
              </a:cxn>
              <a:cxn ang="0">
                <a:pos x="0" y="10"/>
              </a:cxn>
            </a:cxnLst>
            <a:rect l="0" t="0" r="r" b="b"/>
            <a:pathLst>
              <a:path w="41" h="10">
                <a:moveTo>
                  <a:pt x="0" y="10"/>
                </a:moveTo>
                <a:lnTo>
                  <a:pt x="2" y="8"/>
                </a:lnTo>
                <a:lnTo>
                  <a:pt x="5" y="5"/>
                </a:lnTo>
                <a:lnTo>
                  <a:pt x="8" y="1"/>
                </a:lnTo>
                <a:lnTo>
                  <a:pt x="15" y="0"/>
                </a:lnTo>
                <a:lnTo>
                  <a:pt x="18" y="0"/>
                </a:lnTo>
                <a:lnTo>
                  <a:pt x="20" y="0"/>
                </a:lnTo>
                <a:lnTo>
                  <a:pt x="20" y="0"/>
                </a:lnTo>
                <a:lnTo>
                  <a:pt x="23" y="0"/>
                </a:lnTo>
                <a:lnTo>
                  <a:pt x="30" y="1"/>
                </a:lnTo>
                <a:lnTo>
                  <a:pt x="35" y="5"/>
                </a:lnTo>
                <a:lnTo>
                  <a:pt x="40" y="8"/>
                </a:lnTo>
                <a:lnTo>
                  <a:pt x="41" y="10"/>
                </a:lnTo>
                <a:lnTo>
                  <a:pt x="0" y="10"/>
                </a:lnTo>
                <a:close/>
              </a:path>
            </a:pathLst>
          </a:custGeom>
          <a:solidFill>
            <a:srgbClr val="000000"/>
          </a:solidFill>
          <a:ln w="9525">
            <a:noFill/>
            <a:round/>
          </a:ln>
        </p:spPr>
        <p:txBody>
          <a:bodyPr/>
          <a:lstStyle/>
          <a:p>
            <a:endParaRPr lang="en-US"/>
          </a:p>
        </p:txBody>
      </p:sp>
      <p:sp>
        <p:nvSpPr>
          <p:cNvPr id="350501" name="Freeform 293"/>
          <p:cNvSpPr/>
          <p:nvPr/>
        </p:nvSpPr>
        <p:spPr bwMode="auto">
          <a:xfrm>
            <a:off x="5634038" y="4789413"/>
            <a:ext cx="31750" cy="7937"/>
          </a:xfrm>
          <a:custGeom>
            <a:avLst/>
            <a:gdLst/>
            <a:ahLst/>
            <a:cxnLst>
              <a:cxn ang="0">
                <a:pos x="0" y="10"/>
              </a:cxn>
              <a:cxn ang="0">
                <a:pos x="2" y="8"/>
              </a:cxn>
              <a:cxn ang="0">
                <a:pos x="4" y="5"/>
              </a:cxn>
              <a:cxn ang="0">
                <a:pos x="9" y="1"/>
              </a:cxn>
              <a:cxn ang="0">
                <a:pos x="14" y="0"/>
              </a:cxn>
              <a:cxn ang="0">
                <a:pos x="19" y="0"/>
              </a:cxn>
              <a:cxn ang="0">
                <a:pos x="19" y="0"/>
              </a:cxn>
              <a:cxn ang="0">
                <a:pos x="20" y="0"/>
              </a:cxn>
              <a:cxn ang="0">
                <a:pos x="23" y="0"/>
              </a:cxn>
              <a:cxn ang="0">
                <a:pos x="28" y="1"/>
              </a:cxn>
              <a:cxn ang="0">
                <a:pos x="35" y="5"/>
              </a:cxn>
              <a:cxn ang="0">
                <a:pos x="38" y="8"/>
              </a:cxn>
              <a:cxn ang="0">
                <a:pos x="40" y="10"/>
              </a:cxn>
              <a:cxn ang="0">
                <a:pos x="0" y="10"/>
              </a:cxn>
            </a:cxnLst>
            <a:rect l="0" t="0" r="r" b="b"/>
            <a:pathLst>
              <a:path w="40" h="10">
                <a:moveTo>
                  <a:pt x="0" y="10"/>
                </a:moveTo>
                <a:lnTo>
                  <a:pt x="2" y="8"/>
                </a:lnTo>
                <a:lnTo>
                  <a:pt x="4" y="5"/>
                </a:lnTo>
                <a:lnTo>
                  <a:pt x="9" y="1"/>
                </a:lnTo>
                <a:lnTo>
                  <a:pt x="14" y="0"/>
                </a:lnTo>
                <a:lnTo>
                  <a:pt x="19" y="0"/>
                </a:lnTo>
                <a:lnTo>
                  <a:pt x="19" y="0"/>
                </a:lnTo>
                <a:lnTo>
                  <a:pt x="20" y="0"/>
                </a:lnTo>
                <a:lnTo>
                  <a:pt x="23" y="0"/>
                </a:lnTo>
                <a:lnTo>
                  <a:pt x="28" y="1"/>
                </a:lnTo>
                <a:lnTo>
                  <a:pt x="35" y="5"/>
                </a:lnTo>
                <a:lnTo>
                  <a:pt x="38" y="8"/>
                </a:lnTo>
                <a:lnTo>
                  <a:pt x="40" y="10"/>
                </a:lnTo>
                <a:lnTo>
                  <a:pt x="0" y="10"/>
                </a:lnTo>
                <a:close/>
              </a:path>
            </a:pathLst>
          </a:custGeom>
          <a:solidFill>
            <a:srgbClr val="000000"/>
          </a:solidFill>
          <a:ln w="9525">
            <a:noFill/>
            <a:round/>
          </a:ln>
        </p:spPr>
        <p:txBody>
          <a:bodyPr/>
          <a:lstStyle/>
          <a:p>
            <a:endParaRPr lang="en-US"/>
          </a:p>
        </p:txBody>
      </p:sp>
      <p:sp>
        <p:nvSpPr>
          <p:cNvPr id="350502" name="Freeform 294"/>
          <p:cNvSpPr/>
          <p:nvPr/>
        </p:nvSpPr>
        <p:spPr bwMode="auto">
          <a:xfrm>
            <a:off x="5657850" y="4800525"/>
            <a:ext cx="233363" cy="7938"/>
          </a:xfrm>
          <a:custGeom>
            <a:avLst/>
            <a:gdLst/>
            <a:ahLst/>
            <a:cxnLst>
              <a:cxn ang="0">
                <a:pos x="0" y="10"/>
              </a:cxn>
              <a:cxn ang="0">
                <a:pos x="17" y="0"/>
              </a:cxn>
              <a:cxn ang="0">
                <a:pos x="286" y="0"/>
              </a:cxn>
              <a:cxn ang="0">
                <a:pos x="295" y="10"/>
              </a:cxn>
              <a:cxn ang="0">
                <a:pos x="0" y="10"/>
              </a:cxn>
            </a:cxnLst>
            <a:rect l="0" t="0" r="r" b="b"/>
            <a:pathLst>
              <a:path w="295" h="10">
                <a:moveTo>
                  <a:pt x="0" y="10"/>
                </a:moveTo>
                <a:lnTo>
                  <a:pt x="17" y="0"/>
                </a:lnTo>
                <a:lnTo>
                  <a:pt x="286" y="0"/>
                </a:lnTo>
                <a:lnTo>
                  <a:pt x="295" y="10"/>
                </a:lnTo>
                <a:lnTo>
                  <a:pt x="0" y="10"/>
                </a:lnTo>
                <a:close/>
              </a:path>
            </a:pathLst>
          </a:custGeom>
          <a:solidFill>
            <a:srgbClr val="000000"/>
          </a:solidFill>
          <a:ln w="9525">
            <a:noFill/>
            <a:round/>
          </a:ln>
        </p:spPr>
        <p:txBody>
          <a:bodyPr/>
          <a:lstStyle/>
          <a:p>
            <a:endParaRPr lang="en-US"/>
          </a:p>
        </p:txBody>
      </p:sp>
      <p:sp>
        <p:nvSpPr>
          <p:cNvPr id="350503" name="Freeform 295"/>
          <p:cNvSpPr/>
          <p:nvPr/>
        </p:nvSpPr>
        <p:spPr bwMode="auto">
          <a:xfrm>
            <a:off x="5727700" y="4789413"/>
            <a:ext cx="31750" cy="7937"/>
          </a:xfrm>
          <a:custGeom>
            <a:avLst/>
            <a:gdLst/>
            <a:ahLst/>
            <a:cxnLst>
              <a:cxn ang="0">
                <a:pos x="0" y="10"/>
              </a:cxn>
              <a:cxn ang="0">
                <a:pos x="1" y="8"/>
              </a:cxn>
              <a:cxn ang="0">
                <a:pos x="3" y="5"/>
              </a:cxn>
              <a:cxn ang="0">
                <a:pos x="8" y="1"/>
              </a:cxn>
              <a:cxn ang="0">
                <a:pos x="13" y="0"/>
              </a:cxn>
              <a:cxn ang="0">
                <a:pos x="18" y="0"/>
              </a:cxn>
              <a:cxn ang="0">
                <a:pos x="20" y="0"/>
              </a:cxn>
              <a:cxn ang="0">
                <a:pos x="20" y="0"/>
              </a:cxn>
              <a:cxn ang="0">
                <a:pos x="23" y="0"/>
              </a:cxn>
              <a:cxn ang="0">
                <a:pos x="30" y="1"/>
              </a:cxn>
              <a:cxn ang="0">
                <a:pos x="35" y="5"/>
              </a:cxn>
              <a:cxn ang="0">
                <a:pos x="38" y="8"/>
              </a:cxn>
              <a:cxn ang="0">
                <a:pos x="40" y="10"/>
              </a:cxn>
              <a:cxn ang="0">
                <a:pos x="0" y="10"/>
              </a:cxn>
            </a:cxnLst>
            <a:rect l="0" t="0" r="r" b="b"/>
            <a:pathLst>
              <a:path w="40" h="10">
                <a:moveTo>
                  <a:pt x="0" y="10"/>
                </a:moveTo>
                <a:lnTo>
                  <a:pt x="1" y="8"/>
                </a:lnTo>
                <a:lnTo>
                  <a:pt x="3" y="5"/>
                </a:lnTo>
                <a:lnTo>
                  <a:pt x="8" y="1"/>
                </a:lnTo>
                <a:lnTo>
                  <a:pt x="13" y="0"/>
                </a:lnTo>
                <a:lnTo>
                  <a:pt x="18" y="0"/>
                </a:lnTo>
                <a:lnTo>
                  <a:pt x="20" y="0"/>
                </a:lnTo>
                <a:lnTo>
                  <a:pt x="20" y="0"/>
                </a:lnTo>
                <a:lnTo>
                  <a:pt x="23" y="0"/>
                </a:lnTo>
                <a:lnTo>
                  <a:pt x="30" y="1"/>
                </a:lnTo>
                <a:lnTo>
                  <a:pt x="35" y="5"/>
                </a:lnTo>
                <a:lnTo>
                  <a:pt x="38" y="8"/>
                </a:lnTo>
                <a:lnTo>
                  <a:pt x="40" y="10"/>
                </a:lnTo>
                <a:lnTo>
                  <a:pt x="0" y="10"/>
                </a:lnTo>
                <a:close/>
              </a:path>
            </a:pathLst>
          </a:custGeom>
          <a:solidFill>
            <a:srgbClr val="000000"/>
          </a:solidFill>
          <a:ln w="9525">
            <a:noFill/>
            <a:round/>
          </a:ln>
        </p:spPr>
        <p:txBody>
          <a:bodyPr/>
          <a:lstStyle/>
          <a:p>
            <a:endParaRPr lang="en-US"/>
          </a:p>
        </p:txBody>
      </p:sp>
      <p:sp>
        <p:nvSpPr>
          <p:cNvPr id="350504" name="Freeform 296"/>
          <p:cNvSpPr/>
          <p:nvPr/>
        </p:nvSpPr>
        <p:spPr bwMode="auto">
          <a:xfrm>
            <a:off x="5773738" y="4789413"/>
            <a:ext cx="31750" cy="7937"/>
          </a:xfrm>
          <a:custGeom>
            <a:avLst/>
            <a:gdLst/>
            <a:ahLst/>
            <a:cxnLst>
              <a:cxn ang="0">
                <a:pos x="0" y="10"/>
              </a:cxn>
              <a:cxn ang="0">
                <a:pos x="1" y="8"/>
              </a:cxn>
              <a:cxn ang="0">
                <a:pos x="3" y="5"/>
              </a:cxn>
              <a:cxn ang="0">
                <a:pos x="8" y="1"/>
              </a:cxn>
              <a:cxn ang="0">
                <a:pos x="13" y="0"/>
              </a:cxn>
              <a:cxn ang="0">
                <a:pos x="18" y="0"/>
              </a:cxn>
              <a:cxn ang="0">
                <a:pos x="20" y="0"/>
              </a:cxn>
              <a:cxn ang="0">
                <a:pos x="20" y="0"/>
              </a:cxn>
              <a:cxn ang="0">
                <a:pos x="23" y="0"/>
              </a:cxn>
              <a:cxn ang="0">
                <a:pos x="30" y="1"/>
              </a:cxn>
              <a:cxn ang="0">
                <a:pos x="34" y="5"/>
              </a:cxn>
              <a:cxn ang="0">
                <a:pos x="38" y="8"/>
              </a:cxn>
              <a:cxn ang="0">
                <a:pos x="39" y="10"/>
              </a:cxn>
              <a:cxn ang="0">
                <a:pos x="0" y="10"/>
              </a:cxn>
            </a:cxnLst>
            <a:rect l="0" t="0" r="r" b="b"/>
            <a:pathLst>
              <a:path w="39" h="10">
                <a:moveTo>
                  <a:pt x="0" y="10"/>
                </a:moveTo>
                <a:lnTo>
                  <a:pt x="1" y="8"/>
                </a:lnTo>
                <a:lnTo>
                  <a:pt x="3" y="5"/>
                </a:lnTo>
                <a:lnTo>
                  <a:pt x="8" y="1"/>
                </a:lnTo>
                <a:lnTo>
                  <a:pt x="13" y="0"/>
                </a:lnTo>
                <a:lnTo>
                  <a:pt x="18" y="0"/>
                </a:lnTo>
                <a:lnTo>
                  <a:pt x="20" y="0"/>
                </a:lnTo>
                <a:lnTo>
                  <a:pt x="20" y="0"/>
                </a:lnTo>
                <a:lnTo>
                  <a:pt x="23" y="0"/>
                </a:lnTo>
                <a:lnTo>
                  <a:pt x="30" y="1"/>
                </a:lnTo>
                <a:lnTo>
                  <a:pt x="34" y="5"/>
                </a:lnTo>
                <a:lnTo>
                  <a:pt x="38" y="8"/>
                </a:lnTo>
                <a:lnTo>
                  <a:pt x="39" y="10"/>
                </a:lnTo>
                <a:lnTo>
                  <a:pt x="0" y="10"/>
                </a:lnTo>
                <a:close/>
              </a:path>
            </a:pathLst>
          </a:custGeom>
          <a:solidFill>
            <a:srgbClr val="000000"/>
          </a:solidFill>
          <a:ln w="9525">
            <a:noFill/>
            <a:round/>
          </a:ln>
        </p:spPr>
        <p:txBody>
          <a:bodyPr/>
          <a:lstStyle/>
          <a:p>
            <a:endParaRPr lang="en-US"/>
          </a:p>
        </p:txBody>
      </p:sp>
      <p:sp>
        <p:nvSpPr>
          <p:cNvPr id="350505" name="Freeform 297"/>
          <p:cNvSpPr/>
          <p:nvPr/>
        </p:nvSpPr>
        <p:spPr bwMode="auto">
          <a:xfrm>
            <a:off x="5678488" y="4789413"/>
            <a:ext cx="33337" cy="7937"/>
          </a:xfrm>
          <a:custGeom>
            <a:avLst/>
            <a:gdLst/>
            <a:ahLst/>
            <a:cxnLst>
              <a:cxn ang="0">
                <a:pos x="0" y="10"/>
              </a:cxn>
              <a:cxn ang="0">
                <a:pos x="1" y="8"/>
              </a:cxn>
              <a:cxn ang="0">
                <a:pos x="5" y="5"/>
              </a:cxn>
              <a:cxn ang="0">
                <a:pos x="8" y="1"/>
              </a:cxn>
              <a:cxn ang="0">
                <a:pos x="14" y="0"/>
              </a:cxn>
              <a:cxn ang="0">
                <a:pos x="18" y="0"/>
              </a:cxn>
              <a:cxn ang="0">
                <a:pos x="19" y="0"/>
              </a:cxn>
              <a:cxn ang="0">
                <a:pos x="19" y="0"/>
              </a:cxn>
              <a:cxn ang="0">
                <a:pos x="23" y="0"/>
              </a:cxn>
              <a:cxn ang="0">
                <a:pos x="29" y="1"/>
              </a:cxn>
              <a:cxn ang="0">
                <a:pos x="34" y="5"/>
              </a:cxn>
              <a:cxn ang="0">
                <a:pos x="39" y="8"/>
              </a:cxn>
              <a:cxn ang="0">
                <a:pos x="41" y="10"/>
              </a:cxn>
              <a:cxn ang="0">
                <a:pos x="0" y="10"/>
              </a:cxn>
            </a:cxnLst>
            <a:rect l="0" t="0" r="r" b="b"/>
            <a:pathLst>
              <a:path w="41" h="10">
                <a:moveTo>
                  <a:pt x="0" y="10"/>
                </a:moveTo>
                <a:lnTo>
                  <a:pt x="1" y="8"/>
                </a:lnTo>
                <a:lnTo>
                  <a:pt x="5" y="5"/>
                </a:lnTo>
                <a:lnTo>
                  <a:pt x="8" y="1"/>
                </a:lnTo>
                <a:lnTo>
                  <a:pt x="14" y="0"/>
                </a:lnTo>
                <a:lnTo>
                  <a:pt x="18" y="0"/>
                </a:lnTo>
                <a:lnTo>
                  <a:pt x="19" y="0"/>
                </a:lnTo>
                <a:lnTo>
                  <a:pt x="19" y="0"/>
                </a:lnTo>
                <a:lnTo>
                  <a:pt x="23" y="0"/>
                </a:lnTo>
                <a:lnTo>
                  <a:pt x="29" y="1"/>
                </a:lnTo>
                <a:lnTo>
                  <a:pt x="34" y="5"/>
                </a:lnTo>
                <a:lnTo>
                  <a:pt x="39" y="8"/>
                </a:lnTo>
                <a:lnTo>
                  <a:pt x="41" y="10"/>
                </a:lnTo>
                <a:lnTo>
                  <a:pt x="0" y="10"/>
                </a:lnTo>
                <a:close/>
              </a:path>
            </a:pathLst>
          </a:custGeom>
          <a:solidFill>
            <a:srgbClr val="000000"/>
          </a:solidFill>
          <a:ln w="9525">
            <a:noFill/>
            <a:round/>
          </a:ln>
        </p:spPr>
        <p:txBody>
          <a:bodyPr/>
          <a:lstStyle/>
          <a:p>
            <a:endParaRPr lang="en-US"/>
          </a:p>
        </p:txBody>
      </p:sp>
      <p:sp>
        <p:nvSpPr>
          <p:cNvPr id="350506" name="Freeform 298"/>
          <p:cNvSpPr/>
          <p:nvPr/>
        </p:nvSpPr>
        <p:spPr bwMode="auto">
          <a:xfrm>
            <a:off x="5821363" y="4789413"/>
            <a:ext cx="31750" cy="7937"/>
          </a:xfrm>
          <a:custGeom>
            <a:avLst/>
            <a:gdLst/>
            <a:ahLst/>
            <a:cxnLst>
              <a:cxn ang="0">
                <a:pos x="0" y="10"/>
              </a:cxn>
              <a:cxn ang="0">
                <a:pos x="2" y="8"/>
              </a:cxn>
              <a:cxn ang="0">
                <a:pos x="4" y="5"/>
              </a:cxn>
              <a:cxn ang="0">
                <a:pos x="9" y="1"/>
              </a:cxn>
              <a:cxn ang="0">
                <a:pos x="15" y="0"/>
              </a:cxn>
              <a:cxn ang="0">
                <a:pos x="19" y="0"/>
              </a:cxn>
              <a:cxn ang="0">
                <a:pos x="20" y="0"/>
              </a:cxn>
              <a:cxn ang="0">
                <a:pos x="20" y="0"/>
              </a:cxn>
              <a:cxn ang="0">
                <a:pos x="23" y="0"/>
              </a:cxn>
              <a:cxn ang="0">
                <a:pos x="30" y="1"/>
              </a:cxn>
              <a:cxn ang="0">
                <a:pos x="35" y="5"/>
              </a:cxn>
              <a:cxn ang="0">
                <a:pos x="38" y="8"/>
              </a:cxn>
              <a:cxn ang="0">
                <a:pos x="40" y="10"/>
              </a:cxn>
              <a:cxn ang="0">
                <a:pos x="0" y="10"/>
              </a:cxn>
            </a:cxnLst>
            <a:rect l="0" t="0" r="r" b="b"/>
            <a:pathLst>
              <a:path w="40" h="10">
                <a:moveTo>
                  <a:pt x="0" y="10"/>
                </a:moveTo>
                <a:lnTo>
                  <a:pt x="2" y="8"/>
                </a:lnTo>
                <a:lnTo>
                  <a:pt x="4" y="5"/>
                </a:lnTo>
                <a:lnTo>
                  <a:pt x="9" y="1"/>
                </a:lnTo>
                <a:lnTo>
                  <a:pt x="15" y="0"/>
                </a:lnTo>
                <a:lnTo>
                  <a:pt x="19" y="0"/>
                </a:lnTo>
                <a:lnTo>
                  <a:pt x="20" y="0"/>
                </a:lnTo>
                <a:lnTo>
                  <a:pt x="20" y="0"/>
                </a:lnTo>
                <a:lnTo>
                  <a:pt x="23" y="0"/>
                </a:lnTo>
                <a:lnTo>
                  <a:pt x="30" y="1"/>
                </a:lnTo>
                <a:lnTo>
                  <a:pt x="35" y="5"/>
                </a:lnTo>
                <a:lnTo>
                  <a:pt x="38" y="8"/>
                </a:lnTo>
                <a:lnTo>
                  <a:pt x="40" y="10"/>
                </a:lnTo>
                <a:lnTo>
                  <a:pt x="0" y="10"/>
                </a:lnTo>
                <a:close/>
              </a:path>
            </a:pathLst>
          </a:custGeom>
          <a:solidFill>
            <a:srgbClr val="000000"/>
          </a:solidFill>
          <a:ln w="9525">
            <a:noFill/>
            <a:round/>
          </a:ln>
        </p:spPr>
        <p:txBody>
          <a:bodyPr/>
          <a:lstStyle/>
          <a:p>
            <a:endParaRPr lang="en-US"/>
          </a:p>
        </p:txBody>
      </p:sp>
      <p:sp>
        <p:nvSpPr>
          <p:cNvPr id="350507" name="Freeform 299"/>
          <p:cNvSpPr/>
          <p:nvPr/>
        </p:nvSpPr>
        <p:spPr bwMode="auto">
          <a:xfrm>
            <a:off x="5868988" y="4787825"/>
            <a:ext cx="31750" cy="6350"/>
          </a:xfrm>
          <a:custGeom>
            <a:avLst/>
            <a:gdLst/>
            <a:ahLst/>
            <a:cxnLst>
              <a:cxn ang="0">
                <a:pos x="0" y="8"/>
              </a:cxn>
              <a:cxn ang="0">
                <a:pos x="1" y="7"/>
              </a:cxn>
              <a:cxn ang="0">
                <a:pos x="3" y="3"/>
              </a:cxn>
              <a:cxn ang="0">
                <a:pos x="8" y="2"/>
              </a:cxn>
              <a:cxn ang="0">
                <a:pos x="14" y="0"/>
              </a:cxn>
              <a:cxn ang="0">
                <a:pos x="19" y="0"/>
              </a:cxn>
              <a:cxn ang="0">
                <a:pos x="19" y="0"/>
              </a:cxn>
              <a:cxn ang="0">
                <a:pos x="21" y="0"/>
              </a:cxn>
              <a:cxn ang="0">
                <a:pos x="24" y="0"/>
              </a:cxn>
              <a:cxn ang="0">
                <a:pos x="29" y="2"/>
              </a:cxn>
              <a:cxn ang="0">
                <a:pos x="34" y="3"/>
              </a:cxn>
              <a:cxn ang="0">
                <a:pos x="38" y="7"/>
              </a:cxn>
              <a:cxn ang="0">
                <a:pos x="39" y="8"/>
              </a:cxn>
              <a:cxn ang="0">
                <a:pos x="0" y="8"/>
              </a:cxn>
            </a:cxnLst>
            <a:rect l="0" t="0" r="r" b="b"/>
            <a:pathLst>
              <a:path w="39" h="8">
                <a:moveTo>
                  <a:pt x="0" y="8"/>
                </a:moveTo>
                <a:lnTo>
                  <a:pt x="1" y="7"/>
                </a:lnTo>
                <a:lnTo>
                  <a:pt x="3" y="3"/>
                </a:lnTo>
                <a:lnTo>
                  <a:pt x="8" y="2"/>
                </a:lnTo>
                <a:lnTo>
                  <a:pt x="14" y="0"/>
                </a:lnTo>
                <a:lnTo>
                  <a:pt x="19" y="0"/>
                </a:lnTo>
                <a:lnTo>
                  <a:pt x="19" y="0"/>
                </a:lnTo>
                <a:lnTo>
                  <a:pt x="21" y="0"/>
                </a:lnTo>
                <a:lnTo>
                  <a:pt x="24" y="0"/>
                </a:lnTo>
                <a:lnTo>
                  <a:pt x="29" y="2"/>
                </a:lnTo>
                <a:lnTo>
                  <a:pt x="34" y="3"/>
                </a:lnTo>
                <a:lnTo>
                  <a:pt x="38" y="7"/>
                </a:lnTo>
                <a:lnTo>
                  <a:pt x="39" y="8"/>
                </a:lnTo>
                <a:lnTo>
                  <a:pt x="0" y="8"/>
                </a:lnTo>
                <a:close/>
              </a:path>
            </a:pathLst>
          </a:custGeom>
          <a:solidFill>
            <a:srgbClr val="000000"/>
          </a:solidFill>
          <a:ln w="9525">
            <a:noFill/>
            <a:round/>
          </a:ln>
        </p:spPr>
        <p:txBody>
          <a:bodyPr/>
          <a:lstStyle/>
          <a:p>
            <a:endParaRPr lang="en-US"/>
          </a:p>
        </p:txBody>
      </p:sp>
      <p:sp>
        <p:nvSpPr>
          <p:cNvPr id="350508" name="Freeform 300"/>
          <p:cNvSpPr/>
          <p:nvPr/>
        </p:nvSpPr>
        <p:spPr bwMode="auto">
          <a:xfrm>
            <a:off x="5916613" y="4787825"/>
            <a:ext cx="31750" cy="6350"/>
          </a:xfrm>
          <a:custGeom>
            <a:avLst/>
            <a:gdLst/>
            <a:ahLst/>
            <a:cxnLst>
              <a:cxn ang="0">
                <a:pos x="0" y="8"/>
              </a:cxn>
              <a:cxn ang="0">
                <a:pos x="2" y="7"/>
              </a:cxn>
              <a:cxn ang="0">
                <a:pos x="5" y="3"/>
              </a:cxn>
              <a:cxn ang="0">
                <a:pos x="8" y="2"/>
              </a:cxn>
              <a:cxn ang="0">
                <a:pos x="15" y="0"/>
              </a:cxn>
              <a:cxn ang="0">
                <a:pos x="20" y="0"/>
              </a:cxn>
              <a:cxn ang="0">
                <a:pos x="20" y="0"/>
              </a:cxn>
              <a:cxn ang="0">
                <a:pos x="22" y="0"/>
              </a:cxn>
              <a:cxn ang="0">
                <a:pos x="25" y="0"/>
              </a:cxn>
              <a:cxn ang="0">
                <a:pos x="30" y="2"/>
              </a:cxn>
              <a:cxn ang="0">
                <a:pos x="35" y="3"/>
              </a:cxn>
              <a:cxn ang="0">
                <a:pos x="38" y="7"/>
              </a:cxn>
              <a:cxn ang="0">
                <a:pos x="40" y="8"/>
              </a:cxn>
              <a:cxn ang="0">
                <a:pos x="0" y="8"/>
              </a:cxn>
            </a:cxnLst>
            <a:rect l="0" t="0" r="r" b="b"/>
            <a:pathLst>
              <a:path w="40" h="8">
                <a:moveTo>
                  <a:pt x="0" y="8"/>
                </a:moveTo>
                <a:lnTo>
                  <a:pt x="2" y="7"/>
                </a:lnTo>
                <a:lnTo>
                  <a:pt x="5" y="3"/>
                </a:lnTo>
                <a:lnTo>
                  <a:pt x="8" y="2"/>
                </a:lnTo>
                <a:lnTo>
                  <a:pt x="15" y="0"/>
                </a:lnTo>
                <a:lnTo>
                  <a:pt x="20" y="0"/>
                </a:lnTo>
                <a:lnTo>
                  <a:pt x="20" y="0"/>
                </a:lnTo>
                <a:lnTo>
                  <a:pt x="22" y="0"/>
                </a:lnTo>
                <a:lnTo>
                  <a:pt x="25" y="0"/>
                </a:lnTo>
                <a:lnTo>
                  <a:pt x="30" y="2"/>
                </a:lnTo>
                <a:lnTo>
                  <a:pt x="35" y="3"/>
                </a:lnTo>
                <a:lnTo>
                  <a:pt x="38" y="7"/>
                </a:lnTo>
                <a:lnTo>
                  <a:pt x="40" y="8"/>
                </a:lnTo>
                <a:lnTo>
                  <a:pt x="0" y="8"/>
                </a:lnTo>
                <a:close/>
              </a:path>
            </a:pathLst>
          </a:custGeom>
          <a:solidFill>
            <a:srgbClr val="000000"/>
          </a:solidFill>
          <a:ln w="9525">
            <a:noFill/>
            <a:round/>
          </a:ln>
        </p:spPr>
        <p:txBody>
          <a:bodyPr/>
          <a:lstStyle/>
          <a:p>
            <a:endParaRPr lang="en-US"/>
          </a:p>
        </p:txBody>
      </p:sp>
      <p:sp>
        <p:nvSpPr>
          <p:cNvPr id="350509" name="Freeform 301"/>
          <p:cNvSpPr/>
          <p:nvPr/>
        </p:nvSpPr>
        <p:spPr bwMode="auto">
          <a:xfrm>
            <a:off x="5900738" y="4800525"/>
            <a:ext cx="31750" cy="7938"/>
          </a:xfrm>
          <a:custGeom>
            <a:avLst/>
            <a:gdLst/>
            <a:ahLst/>
            <a:cxnLst>
              <a:cxn ang="0">
                <a:pos x="0" y="10"/>
              </a:cxn>
              <a:cxn ang="0">
                <a:pos x="2" y="8"/>
              </a:cxn>
              <a:cxn ang="0">
                <a:pos x="4" y="5"/>
              </a:cxn>
              <a:cxn ang="0">
                <a:pos x="9" y="1"/>
              </a:cxn>
              <a:cxn ang="0">
                <a:pos x="15" y="0"/>
              </a:cxn>
              <a:cxn ang="0">
                <a:pos x="20" y="0"/>
              </a:cxn>
              <a:cxn ang="0">
                <a:pos x="20" y="0"/>
              </a:cxn>
              <a:cxn ang="0">
                <a:pos x="22" y="0"/>
              </a:cxn>
              <a:cxn ang="0">
                <a:pos x="25" y="0"/>
              </a:cxn>
              <a:cxn ang="0">
                <a:pos x="30" y="1"/>
              </a:cxn>
              <a:cxn ang="0">
                <a:pos x="35" y="5"/>
              </a:cxn>
              <a:cxn ang="0">
                <a:pos x="38" y="8"/>
              </a:cxn>
              <a:cxn ang="0">
                <a:pos x="40" y="10"/>
              </a:cxn>
              <a:cxn ang="0">
                <a:pos x="0" y="10"/>
              </a:cxn>
            </a:cxnLst>
            <a:rect l="0" t="0" r="r" b="b"/>
            <a:pathLst>
              <a:path w="40" h="10">
                <a:moveTo>
                  <a:pt x="0" y="10"/>
                </a:moveTo>
                <a:lnTo>
                  <a:pt x="2" y="8"/>
                </a:lnTo>
                <a:lnTo>
                  <a:pt x="4" y="5"/>
                </a:lnTo>
                <a:lnTo>
                  <a:pt x="9" y="1"/>
                </a:lnTo>
                <a:lnTo>
                  <a:pt x="15" y="0"/>
                </a:lnTo>
                <a:lnTo>
                  <a:pt x="20" y="0"/>
                </a:lnTo>
                <a:lnTo>
                  <a:pt x="20" y="0"/>
                </a:lnTo>
                <a:lnTo>
                  <a:pt x="22" y="0"/>
                </a:lnTo>
                <a:lnTo>
                  <a:pt x="25" y="0"/>
                </a:lnTo>
                <a:lnTo>
                  <a:pt x="30" y="1"/>
                </a:lnTo>
                <a:lnTo>
                  <a:pt x="35" y="5"/>
                </a:lnTo>
                <a:lnTo>
                  <a:pt x="38" y="8"/>
                </a:lnTo>
                <a:lnTo>
                  <a:pt x="40" y="10"/>
                </a:lnTo>
                <a:lnTo>
                  <a:pt x="0" y="10"/>
                </a:lnTo>
                <a:close/>
              </a:path>
            </a:pathLst>
          </a:custGeom>
          <a:solidFill>
            <a:srgbClr val="000000"/>
          </a:solidFill>
          <a:ln w="9525">
            <a:noFill/>
            <a:round/>
          </a:ln>
        </p:spPr>
        <p:txBody>
          <a:bodyPr/>
          <a:lstStyle/>
          <a:p>
            <a:endParaRPr lang="en-US"/>
          </a:p>
        </p:txBody>
      </p:sp>
      <p:sp>
        <p:nvSpPr>
          <p:cNvPr id="350510" name="Freeform 302"/>
          <p:cNvSpPr/>
          <p:nvPr/>
        </p:nvSpPr>
        <p:spPr bwMode="auto">
          <a:xfrm>
            <a:off x="5948363" y="4800525"/>
            <a:ext cx="31750" cy="7938"/>
          </a:xfrm>
          <a:custGeom>
            <a:avLst/>
            <a:gdLst/>
            <a:ahLst/>
            <a:cxnLst>
              <a:cxn ang="0">
                <a:pos x="0" y="10"/>
              </a:cxn>
              <a:cxn ang="0">
                <a:pos x="1" y="8"/>
              </a:cxn>
              <a:cxn ang="0">
                <a:pos x="5" y="5"/>
              </a:cxn>
              <a:cxn ang="0">
                <a:pos x="8" y="1"/>
              </a:cxn>
              <a:cxn ang="0">
                <a:pos x="15" y="0"/>
              </a:cxn>
              <a:cxn ang="0">
                <a:pos x="20" y="0"/>
              </a:cxn>
              <a:cxn ang="0">
                <a:pos x="20" y="0"/>
              </a:cxn>
              <a:cxn ang="0">
                <a:pos x="21" y="0"/>
              </a:cxn>
              <a:cxn ang="0">
                <a:pos x="25" y="0"/>
              </a:cxn>
              <a:cxn ang="0">
                <a:pos x="30" y="1"/>
              </a:cxn>
              <a:cxn ang="0">
                <a:pos x="35" y="5"/>
              </a:cxn>
              <a:cxn ang="0">
                <a:pos x="38" y="8"/>
              </a:cxn>
              <a:cxn ang="0">
                <a:pos x="40" y="10"/>
              </a:cxn>
              <a:cxn ang="0">
                <a:pos x="0" y="10"/>
              </a:cxn>
            </a:cxnLst>
            <a:rect l="0" t="0" r="r" b="b"/>
            <a:pathLst>
              <a:path w="40" h="10">
                <a:moveTo>
                  <a:pt x="0" y="10"/>
                </a:moveTo>
                <a:lnTo>
                  <a:pt x="1" y="8"/>
                </a:lnTo>
                <a:lnTo>
                  <a:pt x="5" y="5"/>
                </a:lnTo>
                <a:lnTo>
                  <a:pt x="8" y="1"/>
                </a:lnTo>
                <a:lnTo>
                  <a:pt x="15" y="0"/>
                </a:lnTo>
                <a:lnTo>
                  <a:pt x="20" y="0"/>
                </a:lnTo>
                <a:lnTo>
                  <a:pt x="20" y="0"/>
                </a:lnTo>
                <a:lnTo>
                  <a:pt x="21" y="0"/>
                </a:lnTo>
                <a:lnTo>
                  <a:pt x="25" y="0"/>
                </a:lnTo>
                <a:lnTo>
                  <a:pt x="30" y="1"/>
                </a:lnTo>
                <a:lnTo>
                  <a:pt x="35" y="5"/>
                </a:lnTo>
                <a:lnTo>
                  <a:pt x="38" y="8"/>
                </a:lnTo>
                <a:lnTo>
                  <a:pt x="40" y="10"/>
                </a:lnTo>
                <a:lnTo>
                  <a:pt x="0" y="10"/>
                </a:lnTo>
                <a:close/>
              </a:path>
            </a:pathLst>
          </a:custGeom>
          <a:solidFill>
            <a:srgbClr val="000000"/>
          </a:solidFill>
          <a:ln w="9525">
            <a:noFill/>
            <a:round/>
          </a:ln>
        </p:spPr>
        <p:txBody>
          <a:bodyPr/>
          <a:lstStyle/>
          <a:p>
            <a:endParaRPr lang="en-US"/>
          </a:p>
        </p:txBody>
      </p:sp>
      <p:sp>
        <p:nvSpPr>
          <p:cNvPr id="350511" name="Freeform 303"/>
          <p:cNvSpPr/>
          <p:nvPr/>
        </p:nvSpPr>
        <p:spPr bwMode="auto">
          <a:xfrm>
            <a:off x="5562600" y="4800525"/>
            <a:ext cx="31750" cy="6350"/>
          </a:xfrm>
          <a:custGeom>
            <a:avLst/>
            <a:gdLst/>
            <a:ahLst/>
            <a:cxnLst>
              <a:cxn ang="0">
                <a:pos x="0" y="8"/>
              </a:cxn>
              <a:cxn ang="0">
                <a:pos x="2" y="6"/>
              </a:cxn>
              <a:cxn ang="0">
                <a:pos x="3" y="3"/>
              </a:cxn>
              <a:cxn ang="0">
                <a:pos x="8" y="1"/>
              </a:cxn>
              <a:cxn ang="0">
                <a:pos x="15" y="0"/>
              </a:cxn>
              <a:cxn ang="0">
                <a:pos x="18" y="0"/>
              </a:cxn>
              <a:cxn ang="0">
                <a:pos x="20" y="0"/>
              </a:cxn>
              <a:cxn ang="0">
                <a:pos x="20" y="0"/>
              </a:cxn>
              <a:cxn ang="0">
                <a:pos x="23" y="0"/>
              </a:cxn>
              <a:cxn ang="0">
                <a:pos x="28" y="1"/>
              </a:cxn>
              <a:cxn ang="0">
                <a:pos x="35" y="3"/>
              </a:cxn>
              <a:cxn ang="0">
                <a:pos x="38" y="6"/>
              </a:cxn>
              <a:cxn ang="0">
                <a:pos x="40" y="8"/>
              </a:cxn>
              <a:cxn ang="0">
                <a:pos x="0" y="8"/>
              </a:cxn>
            </a:cxnLst>
            <a:rect l="0" t="0" r="r" b="b"/>
            <a:pathLst>
              <a:path w="40" h="8">
                <a:moveTo>
                  <a:pt x="0" y="8"/>
                </a:moveTo>
                <a:lnTo>
                  <a:pt x="2" y="6"/>
                </a:lnTo>
                <a:lnTo>
                  <a:pt x="3" y="3"/>
                </a:lnTo>
                <a:lnTo>
                  <a:pt x="8" y="1"/>
                </a:lnTo>
                <a:lnTo>
                  <a:pt x="15" y="0"/>
                </a:lnTo>
                <a:lnTo>
                  <a:pt x="18" y="0"/>
                </a:lnTo>
                <a:lnTo>
                  <a:pt x="20" y="0"/>
                </a:lnTo>
                <a:lnTo>
                  <a:pt x="20" y="0"/>
                </a:lnTo>
                <a:lnTo>
                  <a:pt x="23" y="0"/>
                </a:lnTo>
                <a:lnTo>
                  <a:pt x="28" y="1"/>
                </a:lnTo>
                <a:lnTo>
                  <a:pt x="35" y="3"/>
                </a:lnTo>
                <a:lnTo>
                  <a:pt x="38" y="6"/>
                </a:lnTo>
                <a:lnTo>
                  <a:pt x="40" y="8"/>
                </a:lnTo>
                <a:lnTo>
                  <a:pt x="0" y="8"/>
                </a:lnTo>
                <a:close/>
              </a:path>
            </a:pathLst>
          </a:custGeom>
          <a:solidFill>
            <a:srgbClr val="000000"/>
          </a:solidFill>
          <a:ln w="9525">
            <a:noFill/>
            <a:round/>
          </a:ln>
        </p:spPr>
        <p:txBody>
          <a:bodyPr/>
          <a:lstStyle/>
          <a:p>
            <a:endParaRPr lang="en-US"/>
          </a:p>
        </p:txBody>
      </p:sp>
      <p:sp>
        <p:nvSpPr>
          <p:cNvPr id="350512" name="Freeform 304"/>
          <p:cNvSpPr/>
          <p:nvPr/>
        </p:nvSpPr>
        <p:spPr bwMode="auto">
          <a:xfrm>
            <a:off x="5610225" y="4800525"/>
            <a:ext cx="31750" cy="6350"/>
          </a:xfrm>
          <a:custGeom>
            <a:avLst/>
            <a:gdLst/>
            <a:ahLst/>
            <a:cxnLst>
              <a:cxn ang="0">
                <a:pos x="0" y="8"/>
              </a:cxn>
              <a:cxn ang="0">
                <a:pos x="1" y="6"/>
              </a:cxn>
              <a:cxn ang="0">
                <a:pos x="3" y="3"/>
              </a:cxn>
              <a:cxn ang="0">
                <a:pos x="8" y="1"/>
              </a:cxn>
              <a:cxn ang="0">
                <a:pos x="14" y="0"/>
              </a:cxn>
              <a:cxn ang="0">
                <a:pos x="18" y="0"/>
              </a:cxn>
              <a:cxn ang="0">
                <a:pos x="19" y="0"/>
              </a:cxn>
              <a:cxn ang="0">
                <a:pos x="19" y="0"/>
              </a:cxn>
              <a:cxn ang="0">
                <a:pos x="23" y="0"/>
              </a:cxn>
              <a:cxn ang="0">
                <a:pos x="28" y="1"/>
              </a:cxn>
              <a:cxn ang="0">
                <a:pos x="34" y="3"/>
              </a:cxn>
              <a:cxn ang="0">
                <a:pos x="38" y="6"/>
              </a:cxn>
              <a:cxn ang="0">
                <a:pos x="39" y="8"/>
              </a:cxn>
              <a:cxn ang="0">
                <a:pos x="0" y="8"/>
              </a:cxn>
            </a:cxnLst>
            <a:rect l="0" t="0" r="r" b="b"/>
            <a:pathLst>
              <a:path w="39" h="8">
                <a:moveTo>
                  <a:pt x="0" y="8"/>
                </a:moveTo>
                <a:lnTo>
                  <a:pt x="1" y="6"/>
                </a:lnTo>
                <a:lnTo>
                  <a:pt x="3" y="3"/>
                </a:lnTo>
                <a:lnTo>
                  <a:pt x="8" y="1"/>
                </a:lnTo>
                <a:lnTo>
                  <a:pt x="14" y="0"/>
                </a:lnTo>
                <a:lnTo>
                  <a:pt x="18" y="0"/>
                </a:lnTo>
                <a:lnTo>
                  <a:pt x="19" y="0"/>
                </a:lnTo>
                <a:lnTo>
                  <a:pt x="19" y="0"/>
                </a:lnTo>
                <a:lnTo>
                  <a:pt x="23" y="0"/>
                </a:lnTo>
                <a:lnTo>
                  <a:pt x="28" y="1"/>
                </a:lnTo>
                <a:lnTo>
                  <a:pt x="34" y="3"/>
                </a:lnTo>
                <a:lnTo>
                  <a:pt x="38" y="6"/>
                </a:lnTo>
                <a:lnTo>
                  <a:pt x="39" y="8"/>
                </a:lnTo>
                <a:lnTo>
                  <a:pt x="0" y="8"/>
                </a:lnTo>
                <a:close/>
              </a:path>
            </a:pathLst>
          </a:custGeom>
          <a:solidFill>
            <a:srgbClr val="000000"/>
          </a:solidFill>
          <a:ln w="9525">
            <a:noFill/>
            <a:round/>
          </a:ln>
        </p:spPr>
        <p:txBody>
          <a:bodyPr/>
          <a:lstStyle/>
          <a:p>
            <a:endParaRPr lang="en-US"/>
          </a:p>
        </p:txBody>
      </p:sp>
      <p:sp>
        <p:nvSpPr>
          <p:cNvPr id="350513" name="Rectangle 305"/>
          <p:cNvSpPr>
            <a:spLocks noChangeArrowheads="1"/>
          </p:cNvSpPr>
          <p:nvPr/>
        </p:nvSpPr>
        <p:spPr bwMode="auto">
          <a:xfrm>
            <a:off x="5840413" y="4702100"/>
            <a:ext cx="92075" cy="7938"/>
          </a:xfrm>
          <a:prstGeom prst="rect">
            <a:avLst/>
          </a:prstGeom>
          <a:solidFill>
            <a:srgbClr val="000000"/>
          </a:solidFill>
          <a:ln w="9525">
            <a:noFill/>
            <a:miter lim="800000"/>
          </a:ln>
        </p:spPr>
        <p:txBody>
          <a:bodyPr/>
          <a:lstStyle/>
          <a:p>
            <a:endParaRPr lang="en-US"/>
          </a:p>
        </p:txBody>
      </p:sp>
      <p:sp>
        <p:nvSpPr>
          <p:cNvPr id="350514" name="Freeform 306"/>
          <p:cNvSpPr/>
          <p:nvPr/>
        </p:nvSpPr>
        <p:spPr bwMode="auto">
          <a:xfrm>
            <a:off x="5618163" y="4689400"/>
            <a:ext cx="19050" cy="19050"/>
          </a:xfrm>
          <a:custGeom>
            <a:avLst/>
            <a:gdLst/>
            <a:ahLst/>
            <a:cxnLst>
              <a:cxn ang="0">
                <a:pos x="12" y="23"/>
              </a:cxn>
              <a:cxn ang="0">
                <a:pos x="15" y="21"/>
              </a:cxn>
              <a:cxn ang="0">
                <a:pos x="20" y="20"/>
              </a:cxn>
              <a:cxn ang="0">
                <a:pos x="22" y="17"/>
              </a:cxn>
              <a:cxn ang="0">
                <a:pos x="24" y="12"/>
              </a:cxn>
              <a:cxn ang="0">
                <a:pos x="22" y="8"/>
              </a:cxn>
              <a:cxn ang="0">
                <a:pos x="20" y="3"/>
              </a:cxn>
              <a:cxn ang="0">
                <a:pos x="15" y="2"/>
              </a:cxn>
              <a:cxn ang="0">
                <a:pos x="12" y="0"/>
              </a:cxn>
              <a:cxn ang="0">
                <a:pos x="7" y="2"/>
              </a:cxn>
              <a:cxn ang="0">
                <a:pos x="4" y="3"/>
              </a:cxn>
              <a:cxn ang="0">
                <a:pos x="0" y="8"/>
              </a:cxn>
              <a:cxn ang="0">
                <a:pos x="0" y="12"/>
              </a:cxn>
              <a:cxn ang="0">
                <a:pos x="0" y="17"/>
              </a:cxn>
              <a:cxn ang="0">
                <a:pos x="4" y="20"/>
              </a:cxn>
              <a:cxn ang="0">
                <a:pos x="7" y="21"/>
              </a:cxn>
              <a:cxn ang="0">
                <a:pos x="12" y="23"/>
              </a:cxn>
            </a:cxnLst>
            <a:rect l="0" t="0" r="r" b="b"/>
            <a:pathLst>
              <a:path w="24" h="23">
                <a:moveTo>
                  <a:pt x="12" y="23"/>
                </a:moveTo>
                <a:lnTo>
                  <a:pt x="15" y="21"/>
                </a:lnTo>
                <a:lnTo>
                  <a:pt x="20" y="20"/>
                </a:lnTo>
                <a:lnTo>
                  <a:pt x="22" y="17"/>
                </a:lnTo>
                <a:lnTo>
                  <a:pt x="24" y="12"/>
                </a:lnTo>
                <a:lnTo>
                  <a:pt x="22" y="8"/>
                </a:lnTo>
                <a:lnTo>
                  <a:pt x="20" y="3"/>
                </a:lnTo>
                <a:lnTo>
                  <a:pt x="15" y="2"/>
                </a:lnTo>
                <a:lnTo>
                  <a:pt x="12" y="0"/>
                </a:lnTo>
                <a:lnTo>
                  <a:pt x="7" y="2"/>
                </a:lnTo>
                <a:lnTo>
                  <a:pt x="4" y="3"/>
                </a:lnTo>
                <a:lnTo>
                  <a:pt x="0" y="8"/>
                </a:lnTo>
                <a:lnTo>
                  <a:pt x="0" y="12"/>
                </a:lnTo>
                <a:lnTo>
                  <a:pt x="0" y="17"/>
                </a:lnTo>
                <a:lnTo>
                  <a:pt x="4" y="20"/>
                </a:lnTo>
                <a:lnTo>
                  <a:pt x="7" y="21"/>
                </a:lnTo>
                <a:lnTo>
                  <a:pt x="12" y="23"/>
                </a:lnTo>
                <a:close/>
              </a:path>
            </a:pathLst>
          </a:custGeom>
          <a:solidFill>
            <a:srgbClr val="000000"/>
          </a:solidFill>
          <a:ln w="9525">
            <a:noFill/>
            <a:round/>
          </a:ln>
        </p:spPr>
        <p:txBody>
          <a:bodyPr/>
          <a:lstStyle/>
          <a:p>
            <a:endParaRPr lang="en-US"/>
          </a:p>
        </p:txBody>
      </p:sp>
      <p:sp>
        <p:nvSpPr>
          <p:cNvPr id="350515" name="Freeform 307"/>
          <p:cNvSpPr/>
          <p:nvPr/>
        </p:nvSpPr>
        <p:spPr bwMode="auto">
          <a:xfrm>
            <a:off x="5646738" y="4689400"/>
            <a:ext cx="19050" cy="19050"/>
          </a:xfrm>
          <a:custGeom>
            <a:avLst/>
            <a:gdLst/>
            <a:ahLst/>
            <a:cxnLst>
              <a:cxn ang="0">
                <a:pos x="11" y="23"/>
              </a:cxn>
              <a:cxn ang="0">
                <a:pos x="16" y="21"/>
              </a:cxn>
              <a:cxn ang="0">
                <a:pos x="20" y="20"/>
              </a:cxn>
              <a:cxn ang="0">
                <a:pos x="21" y="17"/>
              </a:cxn>
              <a:cxn ang="0">
                <a:pos x="23" y="12"/>
              </a:cxn>
              <a:cxn ang="0">
                <a:pos x="21" y="8"/>
              </a:cxn>
              <a:cxn ang="0">
                <a:pos x="20" y="3"/>
              </a:cxn>
              <a:cxn ang="0">
                <a:pos x="16" y="2"/>
              </a:cxn>
              <a:cxn ang="0">
                <a:pos x="11" y="0"/>
              </a:cxn>
              <a:cxn ang="0">
                <a:pos x="6" y="2"/>
              </a:cxn>
              <a:cxn ang="0">
                <a:pos x="3" y="3"/>
              </a:cxn>
              <a:cxn ang="0">
                <a:pos x="2" y="8"/>
              </a:cxn>
              <a:cxn ang="0">
                <a:pos x="0" y="12"/>
              </a:cxn>
              <a:cxn ang="0">
                <a:pos x="2" y="17"/>
              </a:cxn>
              <a:cxn ang="0">
                <a:pos x="3" y="20"/>
              </a:cxn>
              <a:cxn ang="0">
                <a:pos x="6" y="21"/>
              </a:cxn>
              <a:cxn ang="0">
                <a:pos x="11" y="23"/>
              </a:cxn>
            </a:cxnLst>
            <a:rect l="0" t="0" r="r" b="b"/>
            <a:pathLst>
              <a:path w="23" h="23">
                <a:moveTo>
                  <a:pt x="11" y="23"/>
                </a:moveTo>
                <a:lnTo>
                  <a:pt x="16" y="21"/>
                </a:lnTo>
                <a:lnTo>
                  <a:pt x="20" y="20"/>
                </a:lnTo>
                <a:lnTo>
                  <a:pt x="21" y="17"/>
                </a:lnTo>
                <a:lnTo>
                  <a:pt x="23" y="12"/>
                </a:lnTo>
                <a:lnTo>
                  <a:pt x="21" y="8"/>
                </a:lnTo>
                <a:lnTo>
                  <a:pt x="20" y="3"/>
                </a:lnTo>
                <a:lnTo>
                  <a:pt x="16" y="2"/>
                </a:lnTo>
                <a:lnTo>
                  <a:pt x="11" y="0"/>
                </a:lnTo>
                <a:lnTo>
                  <a:pt x="6" y="2"/>
                </a:lnTo>
                <a:lnTo>
                  <a:pt x="3" y="3"/>
                </a:lnTo>
                <a:lnTo>
                  <a:pt x="2" y="8"/>
                </a:lnTo>
                <a:lnTo>
                  <a:pt x="0" y="12"/>
                </a:lnTo>
                <a:lnTo>
                  <a:pt x="2" y="17"/>
                </a:lnTo>
                <a:lnTo>
                  <a:pt x="3" y="20"/>
                </a:lnTo>
                <a:lnTo>
                  <a:pt x="6" y="21"/>
                </a:lnTo>
                <a:lnTo>
                  <a:pt x="11" y="23"/>
                </a:lnTo>
                <a:close/>
              </a:path>
            </a:pathLst>
          </a:custGeom>
          <a:solidFill>
            <a:srgbClr val="000000"/>
          </a:solidFill>
          <a:ln w="9525">
            <a:noFill/>
            <a:round/>
          </a:ln>
        </p:spPr>
        <p:txBody>
          <a:bodyPr/>
          <a:lstStyle/>
          <a:p>
            <a:endParaRPr lang="en-US"/>
          </a:p>
        </p:txBody>
      </p:sp>
      <p:sp>
        <p:nvSpPr>
          <p:cNvPr id="350516" name="Freeform 308"/>
          <p:cNvSpPr/>
          <p:nvPr/>
        </p:nvSpPr>
        <p:spPr bwMode="auto">
          <a:xfrm>
            <a:off x="5676900" y="4690988"/>
            <a:ext cx="19050" cy="17462"/>
          </a:xfrm>
          <a:custGeom>
            <a:avLst/>
            <a:gdLst/>
            <a:ahLst/>
            <a:cxnLst>
              <a:cxn ang="0">
                <a:pos x="12" y="21"/>
              </a:cxn>
              <a:cxn ang="0">
                <a:pos x="16" y="21"/>
              </a:cxn>
              <a:cxn ang="0">
                <a:pos x="20" y="18"/>
              </a:cxn>
              <a:cxn ang="0">
                <a:pos x="21" y="15"/>
              </a:cxn>
              <a:cxn ang="0">
                <a:pos x="23" y="10"/>
              </a:cxn>
              <a:cxn ang="0">
                <a:pos x="21" y="6"/>
              </a:cxn>
              <a:cxn ang="0">
                <a:pos x="20" y="3"/>
              </a:cxn>
              <a:cxn ang="0">
                <a:pos x="16" y="1"/>
              </a:cxn>
              <a:cxn ang="0">
                <a:pos x="12" y="0"/>
              </a:cxn>
              <a:cxn ang="0">
                <a:pos x="7" y="1"/>
              </a:cxn>
              <a:cxn ang="0">
                <a:pos x="3" y="3"/>
              </a:cxn>
              <a:cxn ang="0">
                <a:pos x="2" y="6"/>
              </a:cxn>
              <a:cxn ang="0">
                <a:pos x="0" y="10"/>
              </a:cxn>
              <a:cxn ang="0">
                <a:pos x="2" y="15"/>
              </a:cxn>
              <a:cxn ang="0">
                <a:pos x="3" y="18"/>
              </a:cxn>
              <a:cxn ang="0">
                <a:pos x="7" y="21"/>
              </a:cxn>
              <a:cxn ang="0">
                <a:pos x="12" y="21"/>
              </a:cxn>
            </a:cxnLst>
            <a:rect l="0" t="0" r="r" b="b"/>
            <a:pathLst>
              <a:path w="23" h="21">
                <a:moveTo>
                  <a:pt x="12" y="21"/>
                </a:moveTo>
                <a:lnTo>
                  <a:pt x="16" y="21"/>
                </a:lnTo>
                <a:lnTo>
                  <a:pt x="20" y="18"/>
                </a:lnTo>
                <a:lnTo>
                  <a:pt x="21" y="15"/>
                </a:lnTo>
                <a:lnTo>
                  <a:pt x="23" y="10"/>
                </a:lnTo>
                <a:lnTo>
                  <a:pt x="21" y="6"/>
                </a:lnTo>
                <a:lnTo>
                  <a:pt x="20" y="3"/>
                </a:lnTo>
                <a:lnTo>
                  <a:pt x="16" y="1"/>
                </a:lnTo>
                <a:lnTo>
                  <a:pt x="12" y="0"/>
                </a:lnTo>
                <a:lnTo>
                  <a:pt x="7" y="1"/>
                </a:lnTo>
                <a:lnTo>
                  <a:pt x="3" y="3"/>
                </a:lnTo>
                <a:lnTo>
                  <a:pt x="2" y="6"/>
                </a:lnTo>
                <a:lnTo>
                  <a:pt x="0" y="10"/>
                </a:lnTo>
                <a:lnTo>
                  <a:pt x="2" y="15"/>
                </a:lnTo>
                <a:lnTo>
                  <a:pt x="3" y="18"/>
                </a:lnTo>
                <a:lnTo>
                  <a:pt x="7" y="21"/>
                </a:lnTo>
                <a:lnTo>
                  <a:pt x="12" y="21"/>
                </a:lnTo>
                <a:close/>
              </a:path>
            </a:pathLst>
          </a:custGeom>
          <a:solidFill>
            <a:srgbClr val="000000"/>
          </a:solidFill>
          <a:ln w="9525">
            <a:noFill/>
            <a:round/>
          </a:ln>
        </p:spPr>
        <p:txBody>
          <a:bodyPr/>
          <a:lstStyle/>
          <a:p>
            <a:endParaRPr lang="en-US"/>
          </a:p>
        </p:txBody>
      </p:sp>
      <p:sp>
        <p:nvSpPr>
          <p:cNvPr id="350517" name="Freeform 309"/>
          <p:cNvSpPr/>
          <p:nvPr/>
        </p:nvSpPr>
        <p:spPr bwMode="auto">
          <a:xfrm>
            <a:off x="5657850" y="4456038"/>
            <a:ext cx="206375" cy="128587"/>
          </a:xfrm>
          <a:custGeom>
            <a:avLst/>
            <a:gdLst/>
            <a:ahLst/>
            <a:cxnLst>
              <a:cxn ang="0">
                <a:pos x="2" y="163"/>
              </a:cxn>
              <a:cxn ang="0">
                <a:pos x="0" y="15"/>
              </a:cxn>
              <a:cxn ang="0">
                <a:pos x="0" y="14"/>
              </a:cxn>
              <a:cxn ang="0">
                <a:pos x="3" y="7"/>
              </a:cxn>
              <a:cxn ang="0">
                <a:pos x="8" y="2"/>
              </a:cxn>
              <a:cxn ang="0">
                <a:pos x="18" y="0"/>
              </a:cxn>
              <a:cxn ang="0">
                <a:pos x="260" y="0"/>
              </a:cxn>
              <a:cxn ang="0">
                <a:pos x="35" y="20"/>
              </a:cxn>
              <a:cxn ang="0">
                <a:pos x="32" y="22"/>
              </a:cxn>
              <a:cxn ang="0">
                <a:pos x="27" y="25"/>
              </a:cxn>
              <a:cxn ang="0">
                <a:pos x="22" y="30"/>
              </a:cxn>
              <a:cxn ang="0">
                <a:pos x="18" y="40"/>
              </a:cxn>
              <a:cxn ang="0">
                <a:pos x="15" y="65"/>
              </a:cxn>
              <a:cxn ang="0">
                <a:pos x="10" y="106"/>
              </a:cxn>
              <a:cxn ang="0">
                <a:pos x="5" y="146"/>
              </a:cxn>
              <a:cxn ang="0">
                <a:pos x="2" y="163"/>
              </a:cxn>
            </a:cxnLst>
            <a:rect l="0" t="0" r="r" b="b"/>
            <a:pathLst>
              <a:path w="260" h="163">
                <a:moveTo>
                  <a:pt x="2" y="163"/>
                </a:moveTo>
                <a:lnTo>
                  <a:pt x="0" y="15"/>
                </a:lnTo>
                <a:lnTo>
                  <a:pt x="0" y="14"/>
                </a:lnTo>
                <a:lnTo>
                  <a:pt x="3" y="7"/>
                </a:lnTo>
                <a:lnTo>
                  <a:pt x="8" y="2"/>
                </a:lnTo>
                <a:lnTo>
                  <a:pt x="18" y="0"/>
                </a:lnTo>
                <a:lnTo>
                  <a:pt x="260" y="0"/>
                </a:lnTo>
                <a:lnTo>
                  <a:pt x="35" y="20"/>
                </a:lnTo>
                <a:lnTo>
                  <a:pt x="32" y="22"/>
                </a:lnTo>
                <a:lnTo>
                  <a:pt x="27" y="25"/>
                </a:lnTo>
                <a:lnTo>
                  <a:pt x="22" y="30"/>
                </a:lnTo>
                <a:lnTo>
                  <a:pt x="18" y="40"/>
                </a:lnTo>
                <a:lnTo>
                  <a:pt x="15" y="65"/>
                </a:lnTo>
                <a:lnTo>
                  <a:pt x="10" y="106"/>
                </a:lnTo>
                <a:lnTo>
                  <a:pt x="5" y="146"/>
                </a:lnTo>
                <a:lnTo>
                  <a:pt x="2" y="163"/>
                </a:lnTo>
                <a:close/>
              </a:path>
            </a:pathLst>
          </a:custGeom>
          <a:solidFill>
            <a:srgbClr val="FFFF99"/>
          </a:solidFill>
          <a:ln w="9525">
            <a:noFill/>
            <a:round/>
          </a:ln>
        </p:spPr>
        <p:txBody>
          <a:bodyPr/>
          <a:lstStyle/>
          <a:p>
            <a:endParaRPr lang="en-US"/>
          </a:p>
        </p:txBody>
      </p:sp>
      <p:sp>
        <p:nvSpPr>
          <p:cNvPr id="350518" name="Freeform 310"/>
          <p:cNvSpPr/>
          <p:nvPr/>
        </p:nvSpPr>
        <p:spPr bwMode="auto">
          <a:xfrm>
            <a:off x="5665788" y="4484613"/>
            <a:ext cx="204787" cy="128587"/>
          </a:xfrm>
          <a:custGeom>
            <a:avLst/>
            <a:gdLst/>
            <a:ahLst/>
            <a:cxnLst>
              <a:cxn ang="0">
                <a:pos x="257" y="0"/>
              </a:cxn>
              <a:cxn ang="0">
                <a:pos x="258" y="147"/>
              </a:cxn>
              <a:cxn ang="0">
                <a:pos x="258" y="149"/>
              </a:cxn>
              <a:cxn ang="0">
                <a:pos x="255" y="154"/>
              </a:cxn>
              <a:cxn ang="0">
                <a:pos x="250" y="160"/>
              </a:cxn>
              <a:cxn ang="0">
                <a:pos x="240" y="162"/>
              </a:cxn>
              <a:cxn ang="0">
                <a:pos x="0" y="162"/>
              </a:cxn>
              <a:cxn ang="0">
                <a:pos x="223" y="142"/>
              </a:cxn>
              <a:cxn ang="0">
                <a:pos x="227" y="141"/>
              </a:cxn>
              <a:cxn ang="0">
                <a:pos x="232" y="137"/>
              </a:cxn>
              <a:cxn ang="0">
                <a:pos x="237" y="132"/>
              </a:cxn>
              <a:cxn ang="0">
                <a:pos x="240" y="124"/>
              </a:cxn>
              <a:cxn ang="0">
                <a:pos x="243" y="97"/>
              </a:cxn>
              <a:cxn ang="0">
                <a:pos x="248" y="56"/>
              </a:cxn>
              <a:cxn ang="0">
                <a:pos x="253" y="16"/>
              </a:cxn>
              <a:cxn ang="0">
                <a:pos x="257" y="0"/>
              </a:cxn>
            </a:cxnLst>
            <a:rect l="0" t="0" r="r" b="b"/>
            <a:pathLst>
              <a:path w="258" h="162">
                <a:moveTo>
                  <a:pt x="257" y="0"/>
                </a:moveTo>
                <a:lnTo>
                  <a:pt x="258" y="147"/>
                </a:lnTo>
                <a:lnTo>
                  <a:pt x="258" y="149"/>
                </a:lnTo>
                <a:lnTo>
                  <a:pt x="255" y="154"/>
                </a:lnTo>
                <a:lnTo>
                  <a:pt x="250" y="160"/>
                </a:lnTo>
                <a:lnTo>
                  <a:pt x="240" y="162"/>
                </a:lnTo>
                <a:lnTo>
                  <a:pt x="0" y="162"/>
                </a:lnTo>
                <a:lnTo>
                  <a:pt x="223" y="142"/>
                </a:lnTo>
                <a:lnTo>
                  <a:pt x="227" y="141"/>
                </a:lnTo>
                <a:lnTo>
                  <a:pt x="232" y="137"/>
                </a:lnTo>
                <a:lnTo>
                  <a:pt x="237" y="132"/>
                </a:lnTo>
                <a:lnTo>
                  <a:pt x="240" y="124"/>
                </a:lnTo>
                <a:lnTo>
                  <a:pt x="243" y="97"/>
                </a:lnTo>
                <a:lnTo>
                  <a:pt x="248" y="56"/>
                </a:lnTo>
                <a:lnTo>
                  <a:pt x="253" y="16"/>
                </a:lnTo>
                <a:lnTo>
                  <a:pt x="257" y="0"/>
                </a:lnTo>
                <a:close/>
              </a:path>
            </a:pathLst>
          </a:custGeom>
          <a:solidFill>
            <a:srgbClr val="FFFFCC"/>
          </a:solidFill>
          <a:ln w="9525">
            <a:noFill/>
            <a:round/>
          </a:ln>
        </p:spPr>
        <p:txBody>
          <a:bodyPr/>
          <a:lstStyle/>
          <a:p>
            <a:endParaRPr lang="en-US"/>
          </a:p>
        </p:txBody>
      </p:sp>
      <p:sp>
        <p:nvSpPr>
          <p:cNvPr id="350519" name="Freeform 311"/>
          <p:cNvSpPr/>
          <p:nvPr/>
        </p:nvSpPr>
        <p:spPr bwMode="auto">
          <a:xfrm>
            <a:off x="5537200" y="4919588"/>
            <a:ext cx="485775" cy="439737"/>
          </a:xfrm>
          <a:custGeom>
            <a:avLst/>
            <a:gdLst/>
            <a:ahLst/>
            <a:cxnLst>
              <a:cxn ang="0">
                <a:pos x="599" y="486"/>
              </a:cxn>
              <a:cxn ang="0">
                <a:pos x="556" y="451"/>
              </a:cxn>
              <a:cxn ang="0">
                <a:pos x="561" y="438"/>
              </a:cxn>
              <a:cxn ang="0">
                <a:pos x="561" y="362"/>
              </a:cxn>
              <a:cxn ang="0">
                <a:pos x="549" y="334"/>
              </a:cxn>
              <a:cxn ang="0">
                <a:pos x="519" y="322"/>
              </a:cxn>
              <a:cxn ang="0">
                <a:pos x="491" y="316"/>
              </a:cxn>
              <a:cxn ang="0">
                <a:pos x="508" y="294"/>
              </a:cxn>
              <a:cxn ang="0">
                <a:pos x="510" y="43"/>
              </a:cxn>
              <a:cxn ang="0">
                <a:pos x="496" y="13"/>
              </a:cxn>
              <a:cxn ang="0">
                <a:pos x="467" y="0"/>
              </a:cxn>
              <a:cxn ang="0">
                <a:pos x="117" y="3"/>
              </a:cxn>
              <a:cxn ang="0">
                <a:pos x="96" y="26"/>
              </a:cxn>
              <a:cxn ang="0">
                <a:pos x="93" y="281"/>
              </a:cxn>
              <a:cxn ang="0">
                <a:pos x="101" y="306"/>
              </a:cxn>
              <a:cxn ang="0">
                <a:pos x="121" y="322"/>
              </a:cxn>
              <a:cxn ang="0">
                <a:pos x="78" y="325"/>
              </a:cxn>
              <a:cxn ang="0">
                <a:pos x="56" y="347"/>
              </a:cxn>
              <a:cxn ang="0">
                <a:pos x="53" y="431"/>
              </a:cxn>
              <a:cxn ang="0">
                <a:pos x="54" y="445"/>
              </a:cxn>
              <a:cxn ang="0">
                <a:pos x="61" y="456"/>
              </a:cxn>
              <a:cxn ang="0">
                <a:pos x="45" y="466"/>
              </a:cxn>
              <a:cxn ang="0">
                <a:pos x="30" y="476"/>
              </a:cxn>
              <a:cxn ang="0">
                <a:pos x="16" y="483"/>
              </a:cxn>
              <a:cxn ang="0">
                <a:pos x="11" y="486"/>
              </a:cxn>
              <a:cxn ang="0">
                <a:pos x="0" y="493"/>
              </a:cxn>
              <a:cxn ang="0">
                <a:pos x="0" y="507"/>
              </a:cxn>
              <a:cxn ang="0">
                <a:pos x="11" y="541"/>
              </a:cxn>
              <a:cxn ang="0">
                <a:pos x="43" y="554"/>
              </a:cxn>
              <a:cxn ang="0">
                <a:pos x="586" y="550"/>
              </a:cxn>
              <a:cxn ang="0">
                <a:pos x="609" y="526"/>
              </a:cxn>
              <a:cxn ang="0">
                <a:pos x="612" y="501"/>
              </a:cxn>
              <a:cxn ang="0">
                <a:pos x="604" y="489"/>
              </a:cxn>
            </a:cxnLst>
            <a:rect l="0" t="0" r="r" b="b"/>
            <a:pathLst>
              <a:path w="612" h="554">
                <a:moveTo>
                  <a:pt x="604" y="489"/>
                </a:moveTo>
                <a:lnTo>
                  <a:pt x="599" y="486"/>
                </a:lnTo>
                <a:lnTo>
                  <a:pt x="553" y="456"/>
                </a:lnTo>
                <a:lnTo>
                  <a:pt x="556" y="451"/>
                </a:lnTo>
                <a:lnTo>
                  <a:pt x="559" y="445"/>
                </a:lnTo>
                <a:lnTo>
                  <a:pt x="561" y="438"/>
                </a:lnTo>
                <a:lnTo>
                  <a:pt x="561" y="431"/>
                </a:lnTo>
                <a:lnTo>
                  <a:pt x="561" y="362"/>
                </a:lnTo>
                <a:lnTo>
                  <a:pt x="558" y="347"/>
                </a:lnTo>
                <a:lnTo>
                  <a:pt x="549" y="334"/>
                </a:lnTo>
                <a:lnTo>
                  <a:pt x="536" y="325"/>
                </a:lnTo>
                <a:lnTo>
                  <a:pt x="519" y="322"/>
                </a:lnTo>
                <a:lnTo>
                  <a:pt x="480" y="322"/>
                </a:lnTo>
                <a:lnTo>
                  <a:pt x="491" y="316"/>
                </a:lnTo>
                <a:lnTo>
                  <a:pt x="501" y="306"/>
                </a:lnTo>
                <a:lnTo>
                  <a:pt x="508" y="294"/>
                </a:lnTo>
                <a:lnTo>
                  <a:pt x="510" y="281"/>
                </a:lnTo>
                <a:lnTo>
                  <a:pt x="510" y="43"/>
                </a:lnTo>
                <a:lnTo>
                  <a:pt x="506" y="26"/>
                </a:lnTo>
                <a:lnTo>
                  <a:pt x="496" y="13"/>
                </a:lnTo>
                <a:lnTo>
                  <a:pt x="483" y="3"/>
                </a:lnTo>
                <a:lnTo>
                  <a:pt x="467" y="0"/>
                </a:lnTo>
                <a:lnTo>
                  <a:pt x="134" y="0"/>
                </a:lnTo>
                <a:lnTo>
                  <a:pt x="117" y="3"/>
                </a:lnTo>
                <a:lnTo>
                  <a:pt x="104" y="13"/>
                </a:lnTo>
                <a:lnTo>
                  <a:pt x="96" y="26"/>
                </a:lnTo>
                <a:lnTo>
                  <a:pt x="93" y="43"/>
                </a:lnTo>
                <a:lnTo>
                  <a:pt x="93" y="281"/>
                </a:lnTo>
                <a:lnTo>
                  <a:pt x="94" y="294"/>
                </a:lnTo>
                <a:lnTo>
                  <a:pt x="101" y="306"/>
                </a:lnTo>
                <a:lnTo>
                  <a:pt x="109" y="316"/>
                </a:lnTo>
                <a:lnTo>
                  <a:pt x="121" y="322"/>
                </a:lnTo>
                <a:lnTo>
                  <a:pt x="93" y="322"/>
                </a:lnTo>
                <a:lnTo>
                  <a:pt x="78" y="325"/>
                </a:lnTo>
                <a:lnTo>
                  <a:pt x="64" y="334"/>
                </a:lnTo>
                <a:lnTo>
                  <a:pt x="56" y="347"/>
                </a:lnTo>
                <a:lnTo>
                  <a:pt x="53" y="362"/>
                </a:lnTo>
                <a:lnTo>
                  <a:pt x="53" y="431"/>
                </a:lnTo>
                <a:lnTo>
                  <a:pt x="53" y="438"/>
                </a:lnTo>
                <a:lnTo>
                  <a:pt x="54" y="445"/>
                </a:lnTo>
                <a:lnTo>
                  <a:pt x="58" y="450"/>
                </a:lnTo>
                <a:lnTo>
                  <a:pt x="61" y="456"/>
                </a:lnTo>
                <a:lnTo>
                  <a:pt x="53" y="461"/>
                </a:lnTo>
                <a:lnTo>
                  <a:pt x="45" y="466"/>
                </a:lnTo>
                <a:lnTo>
                  <a:pt x="36" y="471"/>
                </a:lnTo>
                <a:lnTo>
                  <a:pt x="30" y="476"/>
                </a:lnTo>
                <a:lnTo>
                  <a:pt x="21" y="479"/>
                </a:lnTo>
                <a:lnTo>
                  <a:pt x="16" y="483"/>
                </a:lnTo>
                <a:lnTo>
                  <a:pt x="13" y="486"/>
                </a:lnTo>
                <a:lnTo>
                  <a:pt x="11" y="486"/>
                </a:lnTo>
                <a:lnTo>
                  <a:pt x="6" y="489"/>
                </a:lnTo>
                <a:lnTo>
                  <a:pt x="0" y="493"/>
                </a:lnTo>
                <a:lnTo>
                  <a:pt x="0" y="501"/>
                </a:lnTo>
                <a:lnTo>
                  <a:pt x="0" y="507"/>
                </a:lnTo>
                <a:lnTo>
                  <a:pt x="3" y="526"/>
                </a:lnTo>
                <a:lnTo>
                  <a:pt x="11" y="541"/>
                </a:lnTo>
                <a:lnTo>
                  <a:pt x="26" y="550"/>
                </a:lnTo>
                <a:lnTo>
                  <a:pt x="43" y="554"/>
                </a:lnTo>
                <a:lnTo>
                  <a:pt x="567" y="554"/>
                </a:lnTo>
                <a:lnTo>
                  <a:pt x="586" y="550"/>
                </a:lnTo>
                <a:lnTo>
                  <a:pt x="599" y="541"/>
                </a:lnTo>
                <a:lnTo>
                  <a:pt x="609" y="526"/>
                </a:lnTo>
                <a:lnTo>
                  <a:pt x="612" y="507"/>
                </a:lnTo>
                <a:lnTo>
                  <a:pt x="612" y="501"/>
                </a:lnTo>
                <a:lnTo>
                  <a:pt x="612" y="493"/>
                </a:lnTo>
                <a:lnTo>
                  <a:pt x="604" y="489"/>
                </a:lnTo>
                <a:close/>
              </a:path>
            </a:pathLst>
          </a:custGeom>
          <a:solidFill>
            <a:srgbClr val="FFFFFF"/>
          </a:solidFill>
          <a:ln w="9525">
            <a:noFill/>
            <a:round/>
          </a:ln>
        </p:spPr>
        <p:txBody>
          <a:bodyPr/>
          <a:lstStyle/>
          <a:p>
            <a:endParaRPr lang="en-US"/>
          </a:p>
        </p:txBody>
      </p:sp>
      <p:sp>
        <p:nvSpPr>
          <p:cNvPr id="350520" name="Freeform 312"/>
          <p:cNvSpPr/>
          <p:nvPr/>
        </p:nvSpPr>
        <p:spPr bwMode="auto">
          <a:xfrm>
            <a:off x="5621338" y="4930700"/>
            <a:ext cx="307975" cy="234950"/>
          </a:xfrm>
          <a:custGeom>
            <a:avLst/>
            <a:gdLst/>
            <a:ahLst/>
            <a:cxnLst>
              <a:cxn ang="0">
                <a:pos x="28" y="297"/>
              </a:cxn>
              <a:cxn ang="0">
                <a:pos x="18" y="295"/>
              </a:cxn>
              <a:cxn ang="0">
                <a:pos x="8" y="288"/>
              </a:cxn>
              <a:cxn ang="0">
                <a:pos x="1" y="278"/>
              </a:cxn>
              <a:cxn ang="0">
                <a:pos x="0" y="267"/>
              </a:cxn>
              <a:cxn ang="0">
                <a:pos x="0" y="29"/>
              </a:cxn>
              <a:cxn ang="0">
                <a:pos x="1" y="19"/>
              </a:cxn>
              <a:cxn ang="0">
                <a:pos x="8" y="9"/>
              </a:cxn>
              <a:cxn ang="0">
                <a:pos x="18" y="2"/>
              </a:cxn>
              <a:cxn ang="0">
                <a:pos x="28" y="0"/>
              </a:cxn>
              <a:cxn ang="0">
                <a:pos x="361" y="0"/>
              </a:cxn>
              <a:cxn ang="0">
                <a:pos x="372" y="2"/>
              </a:cxn>
              <a:cxn ang="0">
                <a:pos x="380" y="9"/>
              </a:cxn>
              <a:cxn ang="0">
                <a:pos x="387" y="19"/>
              </a:cxn>
              <a:cxn ang="0">
                <a:pos x="389" y="29"/>
              </a:cxn>
              <a:cxn ang="0">
                <a:pos x="389" y="267"/>
              </a:cxn>
              <a:cxn ang="0">
                <a:pos x="387" y="278"/>
              </a:cxn>
              <a:cxn ang="0">
                <a:pos x="380" y="288"/>
              </a:cxn>
              <a:cxn ang="0">
                <a:pos x="372" y="295"/>
              </a:cxn>
              <a:cxn ang="0">
                <a:pos x="361" y="297"/>
              </a:cxn>
              <a:cxn ang="0">
                <a:pos x="28" y="297"/>
              </a:cxn>
            </a:cxnLst>
            <a:rect l="0" t="0" r="r" b="b"/>
            <a:pathLst>
              <a:path w="389" h="297">
                <a:moveTo>
                  <a:pt x="28" y="297"/>
                </a:moveTo>
                <a:lnTo>
                  <a:pt x="18" y="295"/>
                </a:lnTo>
                <a:lnTo>
                  <a:pt x="8" y="288"/>
                </a:lnTo>
                <a:lnTo>
                  <a:pt x="1" y="278"/>
                </a:lnTo>
                <a:lnTo>
                  <a:pt x="0" y="267"/>
                </a:lnTo>
                <a:lnTo>
                  <a:pt x="0" y="29"/>
                </a:lnTo>
                <a:lnTo>
                  <a:pt x="1" y="19"/>
                </a:lnTo>
                <a:lnTo>
                  <a:pt x="8" y="9"/>
                </a:lnTo>
                <a:lnTo>
                  <a:pt x="18" y="2"/>
                </a:lnTo>
                <a:lnTo>
                  <a:pt x="28" y="0"/>
                </a:lnTo>
                <a:lnTo>
                  <a:pt x="361" y="0"/>
                </a:lnTo>
                <a:lnTo>
                  <a:pt x="372" y="2"/>
                </a:lnTo>
                <a:lnTo>
                  <a:pt x="380" y="9"/>
                </a:lnTo>
                <a:lnTo>
                  <a:pt x="387" y="19"/>
                </a:lnTo>
                <a:lnTo>
                  <a:pt x="389" y="29"/>
                </a:lnTo>
                <a:lnTo>
                  <a:pt x="389" y="267"/>
                </a:lnTo>
                <a:lnTo>
                  <a:pt x="387" y="278"/>
                </a:lnTo>
                <a:lnTo>
                  <a:pt x="380" y="288"/>
                </a:lnTo>
                <a:lnTo>
                  <a:pt x="372" y="295"/>
                </a:lnTo>
                <a:lnTo>
                  <a:pt x="361" y="297"/>
                </a:lnTo>
                <a:lnTo>
                  <a:pt x="28" y="297"/>
                </a:lnTo>
                <a:close/>
              </a:path>
            </a:pathLst>
          </a:custGeom>
          <a:solidFill>
            <a:srgbClr val="000000"/>
          </a:solidFill>
          <a:ln w="9525">
            <a:noFill/>
            <a:round/>
          </a:ln>
        </p:spPr>
        <p:txBody>
          <a:bodyPr/>
          <a:lstStyle/>
          <a:p>
            <a:endParaRPr lang="en-US"/>
          </a:p>
        </p:txBody>
      </p:sp>
      <p:sp>
        <p:nvSpPr>
          <p:cNvPr id="350521" name="Freeform 313"/>
          <p:cNvSpPr/>
          <p:nvPr/>
        </p:nvSpPr>
        <p:spPr bwMode="auto">
          <a:xfrm>
            <a:off x="5773738" y="4943400"/>
            <a:ext cx="142875" cy="211138"/>
          </a:xfrm>
          <a:custGeom>
            <a:avLst/>
            <a:gdLst/>
            <a:ahLst/>
            <a:cxnLst>
              <a:cxn ang="0">
                <a:pos x="0" y="255"/>
              </a:cxn>
              <a:cxn ang="0">
                <a:pos x="0" y="265"/>
              </a:cxn>
              <a:cxn ang="0">
                <a:pos x="155" y="265"/>
              </a:cxn>
              <a:cxn ang="0">
                <a:pos x="169" y="263"/>
              </a:cxn>
              <a:cxn ang="0">
                <a:pos x="175" y="258"/>
              </a:cxn>
              <a:cxn ang="0">
                <a:pos x="178" y="255"/>
              </a:cxn>
              <a:cxn ang="0">
                <a:pos x="180" y="253"/>
              </a:cxn>
              <a:cxn ang="0">
                <a:pos x="180" y="7"/>
              </a:cxn>
              <a:cxn ang="0">
                <a:pos x="178" y="5"/>
              </a:cxn>
              <a:cxn ang="0">
                <a:pos x="175" y="2"/>
              </a:cxn>
              <a:cxn ang="0">
                <a:pos x="174" y="0"/>
              </a:cxn>
              <a:cxn ang="0">
                <a:pos x="174" y="0"/>
              </a:cxn>
              <a:cxn ang="0">
                <a:pos x="0" y="0"/>
              </a:cxn>
              <a:cxn ang="0">
                <a:pos x="0" y="7"/>
              </a:cxn>
              <a:cxn ang="0">
                <a:pos x="142" y="7"/>
              </a:cxn>
              <a:cxn ang="0">
                <a:pos x="145" y="8"/>
              </a:cxn>
              <a:cxn ang="0">
                <a:pos x="154" y="15"/>
              </a:cxn>
              <a:cxn ang="0">
                <a:pos x="160" y="23"/>
              </a:cxn>
              <a:cxn ang="0">
                <a:pos x="162" y="35"/>
              </a:cxn>
              <a:cxn ang="0">
                <a:pos x="162" y="230"/>
              </a:cxn>
              <a:cxn ang="0">
                <a:pos x="159" y="245"/>
              </a:cxn>
              <a:cxn ang="0">
                <a:pos x="150" y="251"/>
              </a:cxn>
              <a:cxn ang="0">
                <a:pos x="142" y="255"/>
              </a:cxn>
              <a:cxn ang="0">
                <a:pos x="139" y="255"/>
              </a:cxn>
              <a:cxn ang="0">
                <a:pos x="135" y="255"/>
              </a:cxn>
              <a:cxn ang="0">
                <a:pos x="127" y="255"/>
              </a:cxn>
              <a:cxn ang="0">
                <a:pos x="112" y="255"/>
              </a:cxn>
              <a:cxn ang="0">
                <a:pos x="94" y="255"/>
              </a:cxn>
              <a:cxn ang="0">
                <a:pos x="74" y="255"/>
              </a:cxn>
              <a:cxn ang="0">
                <a:pos x="49" y="255"/>
              </a:cxn>
              <a:cxn ang="0">
                <a:pos x="25" y="255"/>
              </a:cxn>
              <a:cxn ang="0">
                <a:pos x="0" y="255"/>
              </a:cxn>
            </a:cxnLst>
            <a:rect l="0" t="0" r="r" b="b"/>
            <a:pathLst>
              <a:path w="180" h="265">
                <a:moveTo>
                  <a:pt x="0" y="255"/>
                </a:moveTo>
                <a:lnTo>
                  <a:pt x="0" y="265"/>
                </a:lnTo>
                <a:lnTo>
                  <a:pt x="155" y="265"/>
                </a:lnTo>
                <a:lnTo>
                  <a:pt x="169" y="263"/>
                </a:lnTo>
                <a:lnTo>
                  <a:pt x="175" y="258"/>
                </a:lnTo>
                <a:lnTo>
                  <a:pt x="178" y="255"/>
                </a:lnTo>
                <a:lnTo>
                  <a:pt x="180" y="253"/>
                </a:lnTo>
                <a:lnTo>
                  <a:pt x="180" y="7"/>
                </a:lnTo>
                <a:lnTo>
                  <a:pt x="178" y="5"/>
                </a:lnTo>
                <a:lnTo>
                  <a:pt x="175" y="2"/>
                </a:lnTo>
                <a:lnTo>
                  <a:pt x="174" y="0"/>
                </a:lnTo>
                <a:lnTo>
                  <a:pt x="174" y="0"/>
                </a:lnTo>
                <a:lnTo>
                  <a:pt x="0" y="0"/>
                </a:lnTo>
                <a:lnTo>
                  <a:pt x="0" y="7"/>
                </a:lnTo>
                <a:lnTo>
                  <a:pt x="142" y="7"/>
                </a:lnTo>
                <a:lnTo>
                  <a:pt x="145" y="8"/>
                </a:lnTo>
                <a:lnTo>
                  <a:pt x="154" y="15"/>
                </a:lnTo>
                <a:lnTo>
                  <a:pt x="160" y="23"/>
                </a:lnTo>
                <a:lnTo>
                  <a:pt x="162" y="35"/>
                </a:lnTo>
                <a:lnTo>
                  <a:pt x="162" y="230"/>
                </a:lnTo>
                <a:lnTo>
                  <a:pt x="159" y="245"/>
                </a:lnTo>
                <a:lnTo>
                  <a:pt x="150" y="251"/>
                </a:lnTo>
                <a:lnTo>
                  <a:pt x="142" y="255"/>
                </a:lnTo>
                <a:lnTo>
                  <a:pt x="139" y="255"/>
                </a:lnTo>
                <a:lnTo>
                  <a:pt x="135" y="255"/>
                </a:lnTo>
                <a:lnTo>
                  <a:pt x="127" y="255"/>
                </a:lnTo>
                <a:lnTo>
                  <a:pt x="112" y="255"/>
                </a:lnTo>
                <a:lnTo>
                  <a:pt x="94" y="255"/>
                </a:lnTo>
                <a:lnTo>
                  <a:pt x="74" y="255"/>
                </a:lnTo>
                <a:lnTo>
                  <a:pt x="49" y="255"/>
                </a:lnTo>
                <a:lnTo>
                  <a:pt x="25" y="255"/>
                </a:lnTo>
                <a:lnTo>
                  <a:pt x="0" y="255"/>
                </a:lnTo>
                <a:close/>
              </a:path>
            </a:pathLst>
          </a:custGeom>
          <a:solidFill>
            <a:srgbClr val="99CCCC"/>
          </a:solidFill>
          <a:ln w="9525">
            <a:noFill/>
            <a:round/>
          </a:ln>
        </p:spPr>
        <p:txBody>
          <a:bodyPr/>
          <a:lstStyle/>
          <a:p>
            <a:endParaRPr lang="en-US"/>
          </a:p>
        </p:txBody>
      </p:sp>
      <p:sp>
        <p:nvSpPr>
          <p:cNvPr id="350522" name="Freeform 314"/>
          <p:cNvSpPr/>
          <p:nvPr/>
        </p:nvSpPr>
        <p:spPr bwMode="auto">
          <a:xfrm>
            <a:off x="5634038" y="4943400"/>
            <a:ext cx="139700" cy="211138"/>
          </a:xfrm>
          <a:custGeom>
            <a:avLst/>
            <a:gdLst/>
            <a:ahLst/>
            <a:cxnLst>
              <a:cxn ang="0">
                <a:pos x="176" y="7"/>
              </a:cxn>
              <a:cxn ang="0">
                <a:pos x="176" y="0"/>
              </a:cxn>
              <a:cxn ang="0">
                <a:pos x="45" y="0"/>
              </a:cxn>
              <a:cxn ang="0">
                <a:pos x="22" y="2"/>
              </a:cxn>
              <a:cxn ang="0">
                <a:pos x="9" y="5"/>
              </a:cxn>
              <a:cxn ang="0">
                <a:pos x="4" y="8"/>
              </a:cxn>
              <a:cxn ang="0">
                <a:pos x="2" y="10"/>
              </a:cxn>
              <a:cxn ang="0">
                <a:pos x="2" y="38"/>
              </a:cxn>
              <a:cxn ang="0">
                <a:pos x="2" y="103"/>
              </a:cxn>
              <a:cxn ang="0">
                <a:pos x="0" y="174"/>
              </a:cxn>
              <a:cxn ang="0">
                <a:pos x="0" y="222"/>
              </a:cxn>
              <a:cxn ang="0">
                <a:pos x="0" y="235"/>
              </a:cxn>
              <a:cxn ang="0">
                <a:pos x="2" y="246"/>
              </a:cxn>
              <a:cxn ang="0">
                <a:pos x="5" y="256"/>
              </a:cxn>
              <a:cxn ang="0">
                <a:pos x="9" y="265"/>
              </a:cxn>
              <a:cxn ang="0">
                <a:pos x="176" y="265"/>
              </a:cxn>
              <a:cxn ang="0">
                <a:pos x="176" y="255"/>
              </a:cxn>
              <a:cxn ang="0">
                <a:pos x="154" y="255"/>
              </a:cxn>
              <a:cxn ang="0">
                <a:pos x="133" y="255"/>
              </a:cxn>
              <a:cxn ang="0">
                <a:pos x="111" y="255"/>
              </a:cxn>
              <a:cxn ang="0">
                <a:pos x="93" y="255"/>
              </a:cxn>
              <a:cxn ang="0">
                <a:pos x="78" y="255"/>
              </a:cxn>
              <a:cxn ang="0">
                <a:pos x="65" y="255"/>
              </a:cxn>
              <a:cxn ang="0">
                <a:pos x="55" y="255"/>
              </a:cxn>
              <a:cxn ang="0">
                <a:pos x="48" y="255"/>
              </a:cxn>
              <a:cxn ang="0">
                <a:pos x="47" y="255"/>
              </a:cxn>
              <a:cxn ang="0">
                <a:pos x="45" y="253"/>
              </a:cxn>
              <a:cxn ang="0">
                <a:pos x="43" y="253"/>
              </a:cxn>
              <a:cxn ang="0">
                <a:pos x="42" y="253"/>
              </a:cxn>
              <a:cxn ang="0">
                <a:pos x="35" y="255"/>
              </a:cxn>
              <a:cxn ang="0">
                <a:pos x="25" y="250"/>
              </a:cxn>
              <a:cxn ang="0">
                <a:pos x="15" y="235"/>
              </a:cxn>
              <a:cxn ang="0">
                <a:pos x="12" y="202"/>
              </a:cxn>
              <a:cxn ang="0">
                <a:pos x="12" y="33"/>
              </a:cxn>
              <a:cxn ang="0">
                <a:pos x="12" y="28"/>
              </a:cxn>
              <a:cxn ang="0">
                <a:pos x="17" y="20"/>
              </a:cxn>
              <a:cxn ang="0">
                <a:pos x="27" y="10"/>
              </a:cxn>
              <a:cxn ang="0">
                <a:pos x="47" y="7"/>
              </a:cxn>
              <a:cxn ang="0">
                <a:pos x="176" y="7"/>
              </a:cxn>
            </a:cxnLst>
            <a:rect l="0" t="0" r="r" b="b"/>
            <a:pathLst>
              <a:path w="176" h="265">
                <a:moveTo>
                  <a:pt x="176" y="7"/>
                </a:moveTo>
                <a:lnTo>
                  <a:pt x="176" y="0"/>
                </a:lnTo>
                <a:lnTo>
                  <a:pt x="45" y="0"/>
                </a:lnTo>
                <a:lnTo>
                  <a:pt x="22" y="2"/>
                </a:lnTo>
                <a:lnTo>
                  <a:pt x="9" y="5"/>
                </a:lnTo>
                <a:lnTo>
                  <a:pt x="4" y="8"/>
                </a:lnTo>
                <a:lnTo>
                  <a:pt x="2" y="10"/>
                </a:lnTo>
                <a:lnTo>
                  <a:pt x="2" y="38"/>
                </a:lnTo>
                <a:lnTo>
                  <a:pt x="2" y="103"/>
                </a:lnTo>
                <a:lnTo>
                  <a:pt x="0" y="174"/>
                </a:lnTo>
                <a:lnTo>
                  <a:pt x="0" y="222"/>
                </a:lnTo>
                <a:lnTo>
                  <a:pt x="0" y="235"/>
                </a:lnTo>
                <a:lnTo>
                  <a:pt x="2" y="246"/>
                </a:lnTo>
                <a:lnTo>
                  <a:pt x="5" y="256"/>
                </a:lnTo>
                <a:lnTo>
                  <a:pt x="9" y="265"/>
                </a:lnTo>
                <a:lnTo>
                  <a:pt x="176" y="265"/>
                </a:lnTo>
                <a:lnTo>
                  <a:pt x="176" y="255"/>
                </a:lnTo>
                <a:lnTo>
                  <a:pt x="154" y="255"/>
                </a:lnTo>
                <a:lnTo>
                  <a:pt x="133" y="255"/>
                </a:lnTo>
                <a:lnTo>
                  <a:pt x="111" y="255"/>
                </a:lnTo>
                <a:lnTo>
                  <a:pt x="93" y="255"/>
                </a:lnTo>
                <a:lnTo>
                  <a:pt x="78" y="255"/>
                </a:lnTo>
                <a:lnTo>
                  <a:pt x="65" y="255"/>
                </a:lnTo>
                <a:lnTo>
                  <a:pt x="55" y="255"/>
                </a:lnTo>
                <a:lnTo>
                  <a:pt x="48" y="255"/>
                </a:lnTo>
                <a:lnTo>
                  <a:pt x="47" y="255"/>
                </a:lnTo>
                <a:lnTo>
                  <a:pt x="45" y="253"/>
                </a:lnTo>
                <a:lnTo>
                  <a:pt x="43" y="253"/>
                </a:lnTo>
                <a:lnTo>
                  <a:pt x="42" y="253"/>
                </a:lnTo>
                <a:lnTo>
                  <a:pt x="35" y="255"/>
                </a:lnTo>
                <a:lnTo>
                  <a:pt x="25" y="250"/>
                </a:lnTo>
                <a:lnTo>
                  <a:pt x="15" y="235"/>
                </a:lnTo>
                <a:lnTo>
                  <a:pt x="12" y="202"/>
                </a:lnTo>
                <a:lnTo>
                  <a:pt x="12" y="33"/>
                </a:lnTo>
                <a:lnTo>
                  <a:pt x="12" y="28"/>
                </a:lnTo>
                <a:lnTo>
                  <a:pt x="17" y="20"/>
                </a:lnTo>
                <a:lnTo>
                  <a:pt x="27" y="10"/>
                </a:lnTo>
                <a:lnTo>
                  <a:pt x="47" y="7"/>
                </a:lnTo>
                <a:lnTo>
                  <a:pt x="176" y="7"/>
                </a:lnTo>
                <a:close/>
              </a:path>
            </a:pathLst>
          </a:custGeom>
          <a:solidFill>
            <a:srgbClr val="99CCCC"/>
          </a:solidFill>
          <a:ln w="9525">
            <a:noFill/>
            <a:round/>
          </a:ln>
        </p:spPr>
        <p:txBody>
          <a:bodyPr/>
          <a:lstStyle/>
          <a:p>
            <a:endParaRPr lang="en-US"/>
          </a:p>
        </p:txBody>
      </p:sp>
      <p:sp>
        <p:nvSpPr>
          <p:cNvPr id="350523" name="Freeform 315"/>
          <p:cNvSpPr/>
          <p:nvPr/>
        </p:nvSpPr>
        <p:spPr bwMode="auto">
          <a:xfrm>
            <a:off x="5643563" y="4949750"/>
            <a:ext cx="258762" cy="196850"/>
          </a:xfrm>
          <a:custGeom>
            <a:avLst/>
            <a:gdLst/>
            <a:ahLst/>
            <a:cxnLst>
              <a:cxn ang="0">
                <a:pos x="16" y="233"/>
              </a:cxn>
              <a:cxn ang="0">
                <a:pos x="299" y="8"/>
              </a:cxn>
              <a:cxn ang="0">
                <a:pos x="309" y="11"/>
              </a:cxn>
              <a:cxn ang="0">
                <a:pos x="318" y="18"/>
              </a:cxn>
              <a:cxn ang="0">
                <a:pos x="324" y="24"/>
              </a:cxn>
              <a:cxn ang="0">
                <a:pos x="326" y="28"/>
              </a:cxn>
              <a:cxn ang="0">
                <a:pos x="324" y="16"/>
              </a:cxn>
              <a:cxn ang="0">
                <a:pos x="318" y="8"/>
              </a:cxn>
              <a:cxn ang="0">
                <a:pos x="309" y="1"/>
              </a:cxn>
              <a:cxn ang="0">
                <a:pos x="306" y="0"/>
              </a:cxn>
              <a:cxn ang="0">
                <a:pos x="35" y="0"/>
              </a:cxn>
              <a:cxn ang="0">
                <a:pos x="15" y="3"/>
              </a:cxn>
              <a:cxn ang="0">
                <a:pos x="5" y="13"/>
              </a:cxn>
              <a:cxn ang="0">
                <a:pos x="0" y="21"/>
              </a:cxn>
              <a:cxn ang="0">
                <a:pos x="0" y="26"/>
              </a:cxn>
              <a:cxn ang="0">
                <a:pos x="0" y="195"/>
              </a:cxn>
              <a:cxn ang="0">
                <a:pos x="3" y="228"/>
              </a:cxn>
              <a:cxn ang="0">
                <a:pos x="13" y="243"/>
              </a:cxn>
              <a:cxn ang="0">
                <a:pos x="23" y="248"/>
              </a:cxn>
              <a:cxn ang="0">
                <a:pos x="30" y="246"/>
              </a:cxn>
              <a:cxn ang="0">
                <a:pos x="21" y="243"/>
              </a:cxn>
              <a:cxn ang="0">
                <a:pos x="18" y="238"/>
              </a:cxn>
              <a:cxn ang="0">
                <a:pos x="16" y="234"/>
              </a:cxn>
              <a:cxn ang="0">
                <a:pos x="16" y="233"/>
              </a:cxn>
            </a:cxnLst>
            <a:rect l="0" t="0" r="r" b="b"/>
            <a:pathLst>
              <a:path w="326" h="248">
                <a:moveTo>
                  <a:pt x="16" y="233"/>
                </a:moveTo>
                <a:lnTo>
                  <a:pt x="299" y="8"/>
                </a:lnTo>
                <a:lnTo>
                  <a:pt x="309" y="11"/>
                </a:lnTo>
                <a:lnTo>
                  <a:pt x="318" y="18"/>
                </a:lnTo>
                <a:lnTo>
                  <a:pt x="324" y="24"/>
                </a:lnTo>
                <a:lnTo>
                  <a:pt x="326" y="28"/>
                </a:lnTo>
                <a:lnTo>
                  <a:pt x="324" y="16"/>
                </a:lnTo>
                <a:lnTo>
                  <a:pt x="318" y="8"/>
                </a:lnTo>
                <a:lnTo>
                  <a:pt x="309" y="1"/>
                </a:lnTo>
                <a:lnTo>
                  <a:pt x="306" y="0"/>
                </a:lnTo>
                <a:lnTo>
                  <a:pt x="35" y="0"/>
                </a:lnTo>
                <a:lnTo>
                  <a:pt x="15" y="3"/>
                </a:lnTo>
                <a:lnTo>
                  <a:pt x="5" y="13"/>
                </a:lnTo>
                <a:lnTo>
                  <a:pt x="0" y="21"/>
                </a:lnTo>
                <a:lnTo>
                  <a:pt x="0" y="26"/>
                </a:lnTo>
                <a:lnTo>
                  <a:pt x="0" y="195"/>
                </a:lnTo>
                <a:lnTo>
                  <a:pt x="3" y="228"/>
                </a:lnTo>
                <a:lnTo>
                  <a:pt x="13" y="243"/>
                </a:lnTo>
                <a:lnTo>
                  <a:pt x="23" y="248"/>
                </a:lnTo>
                <a:lnTo>
                  <a:pt x="30" y="246"/>
                </a:lnTo>
                <a:lnTo>
                  <a:pt x="21" y="243"/>
                </a:lnTo>
                <a:lnTo>
                  <a:pt x="18" y="238"/>
                </a:lnTo>
                <a:lnTo>
                  <a:pt x="16" y="234"/>
                </a:lnTo>
                <a:lnTo>
                  <a:pt x="16" y="233"/>
                </a:lnTo>
                <a:close/>
              </a:path>
            </a:pathLst>
          </a:custGeom>
          <a:solidFill>
            <a:srgbClr val="669999"/>
          </a:solidFill>
          <a:ln w="9525">
            <a:noFill/>
            <a:round/>
          </a:ln>
        </p:spPr>
        <p:txBody>
          <a:bodyPr/>
          <a:lstStyle/>
          <a:p>
            <a:endParaRPr lang="en-US"/>
          </a:p>
        </p:txBody>
      </p:sp>
      <p:sp>
        <p:nvSpPr>
          <p:cNvPr id="350524" name="Freeform 316"/>
          <p:cNvSpPr/>
          <p:nvPr/>
        </p:nvSpPr>
        <p:spPr bwMode="auto">
          <a:xfrm>
            <a:off x="5640388" y="4949750"/>
            <a:ext cx="280987" cy="206375"/>
          </a:xfrm>
          <a:custGeom>
            <a:avLst/>
            <a:gdLst/>
            <a:ahLst/>
            <a:cxnLst>
              <a:cxn ang="0">
                <a:pos x="347" y="246"/>
              </a:cxn>
              <a:cxn ang="0">
                <a:pos x="345" y="248"/>
              </a:cxn>
              <a:cxn ang="0">
                <a:pos x="342" y="251"/>
              </a:cxn>
              <a:cxn ang="0">
                <a:pos x="336" y="256"/>
              </a:cxn>
              <a:cxn ang="0">
                <a:pos x="322" y="258"/>
              </a:cxn>
              <a:cxn ang="0">
                <a:pos x="0" y="258"/>
              </a:cxn>
              <a:cxn ang="0">
                <a:pos x="0" y="259"/>
              </a:cxn>
              <a:cxn ang="0">
                <a:pos x="0" y="259"/>
              </a:cxn>
              <a:cxn ang="0">
                <a:pos x="0" y="259"/>
              </a:cxn>
              <a:cxn ang="0">
                <a:pos x="0" y="261"/>
              </a:cxn>
              <a:cxn ang="0">
                <a:pos x="1" y="261"/>
              </a:cxn>
              <a:cxn ang="0">
                <a:pos x="3" y="261"/>
              </a:cxn>
              <a:cxn ang="0">
                <a:pos x="3" y="261"/>
              </a:cxn>
              <a:cxn ang="0">
                <a:pos x="3" y="261"/>
              </a:cxn>
              <a:cxn ang="0">
                <a:pos x="336" y="261"/>
              </a:cxn>
              <a:cxn ang="0">
                <a:pos x="342" y="259"/>
              </a:cxn>
              <a:cxn ang="0">
                <a:pos x="347" y="256"/>
              </a:cxn>
              <a:cxn ang="0">
                <a:pos x="350" y="251"/>
              </a:cxn>
              <a:cxn ang="0">
                <a:pos x="352" y="243"/>
              </a:cxn>
              <a:cxn ang="0">
                <a:pos x="352" y="8"/>
              </a:cxn>
              <a:cxn ang="0">
                <a:pos x="350" y="6"/>
              </a:cxn>
              <a:cxn ang="0">
                <a:pos x="350" y="3"/>
              </a:cxn>
              <a:cxn ang="0">
                <a:pos x="349" y="1"/>
              </a:cxn>
              <a:cxn ang="0">
                <a:pos x="347" y="0"/>
              </a:cxn>
              <a:cxn ang="0">
                <a:pos x="347" y="246"/>
              </a:cxn>
            </a:cxnLst>
            <a:rect l="0" t="0" r="r" b="b"/>
            <a:pathLst>
              <a:path w="352" h="261">
                <a:moveTo>
                  <a:pt x="347" y="246"/>
                </a:moveTo>
                <a:lnTo>
                  <a:pt x="345" y="248"/>
                </a:lnTo>
                <a:lnTo>
                  <a:pt x="342" y="251"/>
                </a:lnTo>
                <a:lnTo>
                  <a:pt x="336" y="256"/>
                </a:lnTo>
                <a:lnTo>
                  <a:pt x="322" y="258"/>
                </a:lnTo>
                <a:lnTo>
                  <a:pt x="0" y="258"/>
                </a:lnTo>
                <a:lnTo>
                  <a:pt x="0" y="259"/>
                </a:lnTo>
                <a:lnTo>
                  <a:pt x="0" y="259"/>
                </a:lnTo>
                <a:lnTo>
                  <a:pt x="0" y="259"/>
                </a:lnTo>
                <a:lnTo>
                  <a:pt x="0" y="261"/>
                </a:lnTo>
                <a:lnTo>
                  <a:pt x="1" y="261"/>
                </a:lnTo>
                <a:lnTo>
                  <a:pt x="3" y="261"/>
                </a:lnTo>
                <a:lnTo>
                  <a:pt x="3" y="261"/>
                </a:lnTo>
                <a:lnTo>
                  <a:pt x="3" y="261"/>
                </a:lnTo>
                <a:lnTo>
                  <a:pt x="336" y="261"/>
                </a:lnTo>
                <a:lnTo>
                  <a:pt x="342" y="259"/>
                </a:lnTo>
                <a:lnTo>
                  <a:pt x="347" y="256"/>
                </a:lnTo>
                <a:lnTo>
                  <a:pt x="350" y="251"/>
                </a:lnTo>
                <a:lnTo>
                  <a:pt x="352" y="243"/>
                </a:lnTo>
                <a:lnTo>
                  <a:pt x="352" y="8"/>
                </a:lnTo>
                <a:lnTo>
                  <a:pt x="350" y="6"/>
                </a:lnTo>
                <a:lnTo>
                  <a:pt x="350" y="3"/>
                </a:lnTo>
                <a:lnTo>
                  <a:pt x="349" y="1"/>
                </a:lnTo>
                <a:lnTo>
                  <a:pt x="347" y="0"/>
                </a:lnTo>
                <a:lnTo>
                  <a:pt x="347" y="246"/>
                </a:lnTo>
                <a:close/>
              </a:path>
            </a:pathLst>
          </a:custGeom>
          <a:solidFill>
            <a:srgbClr val="669999"/>
          </a:solidFill>
          <a:ln w="9525">
            <a:noFill/>
            <a:round/>
          </a:ln>
        </p:spPr>
        <p:txBody>
          <a:bodyPr/>
          <a:lstStyle/>
          <a:p>
            <a:endParaRPr lang="en-US"/>
          </a:p>
        </p:txBody>
      </p:sp>
      <p:sp>
        <p:nvSpPr>
          <p:cNvPr id="350525" name="Freeform 317"/>
          <p:cNvSpPr/>
          <p:nvPr/>
        </p:nvSpPr>
        <p:spPr bwMode="auto">
          <a:xfrm>
            <a:off x="5630863" y="4940225"/>
            <a:ext cx="290512" cy="215900"/>
          </a:xfrm>
          <a:custGeom>
            <a:avLst/>
            <a:gdLst/>
            <a:ahLst/>
            <a:cxnLst>
              <a:cxn ang="0">
                <a:pos x="350" y="0"/>
              </a:cxn>
              <a:cxn ang="0">
                <a:pos x="17" y="0"/>
              </a:cxn>
              <a:cxn ang="0">
                <a:pos x="10" y="2"/>
              </a:cxn>
              <a:cxn ang="0">
                <a:pos x="5" y="5"/>
              </a:cxn>
              <a:cxn ang="0">
                <a:pos x="2" y="10"/>
              </a:cxn>
              <a:cxn ang="0">
                <a:pos x="0" y="17"/>
              </a:cxn>
              <a:cxn ang="0">
                <a:pos x="0" y="255"/>
              </a:cxn>
              <a:cxn ang="0">
                <a:pos x="2" y="261"/>
              </a:cxn>
              <a:cxn ang="0">
                <a:pos x="5" y="266"/>
              </a:cxn>
              <a:cxn ang="0">
                <a:pos x="9" y="271"/>
              </a:cxn>
              <a:cxn ang="0">
                <a:pos x="14" y="273"/>
              </a:cxn>
              <a:cxn ang="0">
                <a:pos x="14" y="271"/>
              </a:cxn>
              <a:cxn ang="0">
                <a:pos x="14" y="271"/>
              </a:cxn>
              <a:cxn ang="0">
                <a:pos x="14" y="271"/>
              </a:cxn>
              <a:cxn ang="0">
                <a:pos x="14" y="270"/>
              </a:cxn>
              <a:cxn ang="0">
                <a:pos x="10" y="261"/>
              </a:cxn>
              <a:cxn ang="0">
                <a:pos x="7" y="251"/>
              </a:cxn>
              <a:cxn ang="0">
                <a:pos x="5" y="240"/>
              </a:cxn>
              <a:cxn ang="0">
                <a:pos x="5" y="227"/>
              </a:cxn>
              <a:cxn ang="0">
                <a:pos x="5" y="179"/>
              </a:cxn>
              <a:cxn ang="0">
                <a:pos x="7" y="108"/>
              </a:cxn>
              <a:cxn ang="0">
                <a:pos x="7" y="43"/>
              </a:cxn>
              <a:cxn ang="0">
                <a:pos x="7" y="15"/>
              </a:cxn>
              <a:cxn ang="0">
                <a:pos x="9" y="13"/>
              </a:cxn>
              <a:cxn ang="0">
                <a:pos x="14" y="10"/>
              </a:cxn>
              <a:cxn ang="0">
                <a:pos x="27" y="7"/>
              </a:cxn>
              <a:cxn ang="0">
                <a:pos x="50" y="5"/>
              </a:cxn>
              <a:cxn ang="0">
                <a:pos x="355" y="5"/>
              </a:cxn>
              <a:cxn ang="0">
                <a:pos x="355" y="5"/>
              </a:cxn>
              <a:cxn ang="0">
                <a:pos x="356" y="7"/>
              </a:cxn>
              <a:cxn ang="0">
                <a:pos x="359" y="10"/>
              </a:cxn>
              <a:cxn ang="0">
                <a:pos x="361" y="12"/>
              </a:cxn>
              <a:cxn ang="0">
                <a:pos x="363" y="13"/>
              </a:cxn>
              <a:cxn ang="0">
                <a:pos x="364" y="15"/>
              </a:cxn>
              <a:cxn ang="0">
                <a:pos x="364" y="18"/>
              </a:cxn>
              <a:cxn ang="0">
                <a:pos x="366" y="20"/>
              </a:cxn>
              <a:cxn ang="0">
                <a:pos x="366" y="17"/>
              </a:cxn>
              <a:cxn ang="0">
                <a:pos x="364" y="10"/>
              </a:cxn>
              <a:cxn ang="0">
                <a:pos x="361" y="5"/>
              </a:cxn>
              <a:cxn ang="0">
                <a:pos x="356" y="2"/>
              </a:cxn>
              <a:cxn ang="0">
                <a:pos x="350" y="0"/>
              </a:cxn>
            </a:cxnLst>
            <a:rect l="0" t="0" r="r" b="b"/>
            <a:pathLst>
              <a:path w="366" h="273">
                <a:moveTo>
                  <a:pt x="350" y="0"/>
                </a:moveTo>
                <a:lnTo>
                  <a:pt x="17" y="0"/>
                </a:lnTo>
                <a:lnTo>
                  <a:pt x="10" y="2"/>
                </a:lnTo>
                <a:lnTo>
                  <a:pt x="5" y="5"/>
                </a:lnTo>
                <a:lnTo>
                  <a:pt x="2" y="10"/>
                </a:lnTo>
                <a:lnTo>
                  <a:pt x="0" y="17"/>
                </a:lnTo>
                <a:lnTo>
                  <a:pt x="0" y="255"/>
                </a:lnTo>
                <a:lnTo>
                  <a:pt x="2" y="261"/>
                </a:lnTo>
                <a:lnTo>
                  <a:pt x="5" y="266"/>
                </a:lnTo>
                <a:lnTo>
                  <a:pt x="9" y="271"/>
                </a:lnTo>
                <a:lnTo>
                  <a:pt x="14" y="273"/>
                </a:lnTo>
                <a:lnTo>
                  <a:pt x="14" y="271"/>
                </a:lnTo>
                <a:lnTo>
                  <a:pt x="14" y="271"/>
                </a:lnTo>
                <a:lnTo>
                  <a:pt x="14" y="271"/>
                </a:lnTo>
                <a:lnTo>
                  <a:pt x="14" y="270"/>
                </a:lnTo>
                <a:lnTo>
                  <a:pt x="10" y="261"/>
                </a:lnTo>
                <a:lnTo>
                  <a:pt x="7" y="251"/>
                </a:lnTo>
                <a:lnTo>
                  <a:pt x="5" y="240"/>
                </a:lnTo>
                <a:lnTo>
                  <a:pt x="5" y="227"/>
                </a:lnTo>
                <a:lnTo>
                  <a:pt x="5" y="179"/>
                </a:lnTo>
                <a:lnTo>
                  <a:pt x="7" y="108"/>
                </a:lnTo>
                <a:lnTo>
                  <a:pt x="7" y="43"/>
                </a:lnTo>
                <a:lnTo>
                  <a:pt x="7" y="15"/>
                </a:lnTo>
                <a:lnTo>
                  <a:pt x="9" y="13"/>
                </a:lnTo>
                <a:lnTo>
                  <a:pt x="14" y="10"/>
                </a:lnTo>
                <a:lnTo>
                  <a:pt x="27" y="7"/>
                </a:lnTo>
                <a:lnTo>
                  <a:pt x="50" y="5"/>
                </a:lnTo>
                <a:lnTo>
                  <a:pt x="355" y="5"/>
                </a:lnTo>
                <a:lnTo>
                  <a:pt x="355" y="5"/>
                </a:lnTo>
                <a:lnTo>
                  <a:pt x="356" y="7"/>
                </a:lnTo>
                <a:lnTo>
                  <a:pt x="359" y="10"/>
                </a:lnTo>
                <a:lnTo>
                  <a:pt x="361" y="12"/>
                </a:lnTo>
                <a:lnTo>
                  <a:pt x="363" y="13"/>
                </a:lnTo>
                <a:lnTo>
                  <a:pt x="364" y="15"/>
                </a:lnTo>
                <a:lnTo>
                  <a:pt x="364" y="18"/>
                </a:lnTo>
                <a:lnTo>
                  <a:pt x="366" y="20"/>
                </a:lnTo>
                <a:lnTo>
                  <a:pt x="366" y="17"/>
                </a:lnTo>
                <a:lnTo>
                  <a:pt x="364" y="10"/>
                </a:lnTo>
                <a:lnTo>
                  <a:pt x="361" y="5"/>
                </a:lnTo>
                <a:lnTo>
                  <a:pt x="356" y="2"/>
                </a:lnTo>
                <a:lnTo>
                  <a:pt x="350" y="0"/>
                </a:lnTo>
                <a:close/>
              </a:path>
            </a:pathLst>
          </a:custGeom>
          <a:solidFill>
            <a:srgbClr val="669999"/>
          </a:solidFill>
          <a:ln w="9525">
            <a:noFill/>
            <a:round/>
          </a:ln>
        </p:spPr>
        <p:txBody>
          <a:bodyPr/>
          <a:lstStyle/>
          <a:p>
            <a:endParaRPr lang="en-US"/>
          </a:p>
        </p:txBody>
      </p:sp>
      <p:sp>
        <p:nvSpPr>
          <p:cNvPr id="350526" name="Freeform 318"/>
          <p:cNvSpPr/>
          <p:nvPr/>
        </p:nvSpPr>
        <p:spPr bwMode="auto">
          <a:xfrm>
            <a:off x="5656263" y="4956100"/>
            <a:ext cx="246062" cy="190500"/>
          </a:xfrm>
          <a:custGeom>
            <a:avLst/>
            <a:gdLst/>
            <a:ahLst/>
            <a:cxnLst>
              <a:cxn ang="0">
                <a:pos x="310" y="20"/>
              </a:cxn>
              <a:cxn ang="0">
                <a:pos x="308" y="16"/>
              </a:cxn>
              <a:cxn ang="0">
                <a:pos x="302" y="10"/>
              </a:cxn>
              <a:cxn ang="0">
                <a:pos x="293" y="3"/>
              </a:cxn>
              <a:cxn ang="0">
                <a:pos x="283" y="0"/>
              </a:cxn>
              <a:cxn ang="0">
                <a:pos x="0" y="225"/>
              </a:cxn>
              <a:cxn ang="0">
                <a:pos x="0" y="226"/>
              </a:cxn>
              <a:cxn ang="0">
                <a:pos x="2" y="230"/>
              </a:cxn>
              <a:cxn ang="0">
                <a:pos x="5" y="235"/>
              </a:cxn>
              <a:cxn ang="0">
                <a:pos x="14" y="238"/>
              </a:cxn>
              <a:cxn ang="0">
                <a:pos x="15" y="238"/>
              </a:cxn>
              <a:cxn ang="0">
                <a:pos x="17" y="238"/>
              </a:cxn>
              <a:cxn ang="0">
                <a:pos x="19" y="240"/>
              </a:cxn>
              <a:cxn ang="0">
                <a:pos x="20" y="240"/>
              </a:cxn>
              <a:cxn ang="0">
                <a:pos x="27" y="240"/>
              </a:cxn>
              <a:cxn ang="0">
                <a:pos x="37" y="240"/>
              </a:cxn>
              <a:cxn ang="0">
                <a:pos x="52" y="240"/>
              </a:cxn>
              <a:cxn ang="0">
                <a:pos x="70" y="240"/>
              </a:cxn>
              <a:cxn ang="0">
                <a:pos x="91" y="240"/>
              </a:cxn>
              <a:cxn ang="0">
                <a:pos x="113" y="240"/>
              </a:cxn>
              <a:cxn ang="0">
                <a:pos x="136" y="240"/>
              </a:cxn>
              <a:cxn ang="0">
                <a:pos x="161" y="240"/>
              </a:cxn>
              <a:cxn ang="0">
                <a:pos x="184" y="240"/>
              </a:cxn>
              <a:cxn ang="0">
                <a:pos x="207" y="240"/>
              </a:cxn>
              <a:cxn ang="0">
                <a:pos x="229" y="240"/>
              </a:cxn>
              <a:cxn ang="0">
                <a:pos x="249" y="240"/>
              </a:cxn>
              <a:cxn ang="0">
                <a:pos x="264" y="240"/>
              </a:cxn>
              <a:cxn ang="0">
                <a:pos x="277" y="240"/>
              </a:cxn>
              <a:cxn ang="0">
                <a:pos x="283" y="240"/>
              </a:cxn>
              <a:cxn ang="0">
                <a:pos x="287" y="240"/>
              </a:cxn>
              <a:cxn ang="0">
                <a:pos x="290" y="240"/>
              </a:cxn>
              <a:cxn ang="0">
                <a:pos x="298" y="236"/>
              </a:cxn>
              <a:cxn ang="0">
                <a:pos x="307" y="230"/>
              </a:cxn>
              <a:cxn ang="0">
                <a:pos x="310" y="215"/>
              </a:cxn>
              <a:cxn ang="0">
                <a:pos x="310" y="20"/>
              </a:cxn>
            </a:cxnLst>
            <a:rect l="0" t="0" r="r" b="b"/>
            <a:pathLst>
              <a:path w="310" h="240">
                <a:moveTo>
                  <a:pt x="310" y="20"/>
                </a:moveTo>
                <a:lnTo>
                  <a:pt x="308" y="16"/>
                </a:lnTo>
                <a:lnTo>
                  <a:pt x="302" y="10"/>
                </a:lnTo>
                <a:lnTo>
                  <a:pt x="293" y="3"/>
                </a:lnTo>
                <a:lnTo>
                  <a:pt x="283" y="0"/>
                </a:lnTo>
                <a:lnTo>
                  <a:pt x="0" y="225"/>
                </a:lnTo>
                <a:lnTo>
                  <a:pt x="0" y="226"/>
                </a:lnTo>
                <a:lnTo>
                  <a:pt x="2" y="230"/>
                </a:lnTo>
                <a:lnTo>
                  <a:pt x="5" y="235"/>
                </a:lnTo>
                <a:lnTo>
                  <a:pt x="14" y="238"/>
                </a:lnTo>
                <a:lnTo>
                  <a:pt x="15" y="238"/>
                </a:lnTo>
                <a:lnTo>
                  <a:pt x="17" y="238"/>
                </a:lnTo>
                <a:lnTo>
                  <a:pt x="19" y="240"/>
                </a:lnTo>
                <a:lnTo>
                  <a:pt x="20" y="240"/>
                </a:lnTo>
                <a:lnTo>
                  <a:pt x="27" y="240"/>
                </a:lnTo>
                <a:lnTo>
                  <a:pt x="37" y="240"/>
                </a:lnTo>
                <a:lnTo>
                  <a:pt x="52" y="240"/>
                </a:lnTo>
                <a:lnTo>
                  <a:pt x="70" y="240"/>
                </a:lnTo>
                <a:lnTo>
                  <a:pt x="91" y="240"/>
                </a:lnTo>
                <a:lnTo>
                  <a:pt x="113" y="240"/>
                </a:lnTo>
                <a:lnTo>
                  <a:pt x="136" y="240"/>
                </a:lnTo>
                <a:lnTo>
                  <a:pt x="161" y="240"/>
                </a:lnTo>
                <a:lnTo>
                  <a:pt x="184" y="240"/>
                </a:lnTo>
                <a:lnTo>
                  <a:pt x="207" y="240"/>
                </a:lnTo>
                <a:lnTo>
                  <a:pt x="229" y="240"/>
                </a:lnTo>
                <a:lnTo>
                  <a:pt x="249" y="240"/>
                </a:lnTo>
                <a:lnTo>
                  <a:pt x="264" y="240"/>
                </a:lnTo>
                <a:lnTo>
                  <a:pt x="277" y="240"/>
                </a:lnTo>
                <a:lnTo>
                  <a:pt x="283" y="240"/>
                </a:lnTo>
                <a:lnTo>
                  <a:pt x="287" y="240"/>
                </a:lnTo>
                <a:lnTo>
                  <a:pt x="290" y="240"/>
                </a:lnTo>
                <a:lnTo>
                  <a:pt x="298" y="236"/>
                </a:lnTo>
                <a:lnTo>
                  <a:pt x="307" y="230"/>
                </a:lnTo>
                <a:lnTo>
                  <a:pt x="310" y="215"/>
                </a:lnTo>
                <a:lnTo>
                  <a:pt x="310" y="20"/>
                </a:lnTo>
                <a:close/>
              </a:path>
            </a:pathLst>
          </a:custGeom>
          <a:solidFill>
            <a:srgbClr val="99FFFF"/>
          </a:solidFill>
          <a:ln w="9525">
            <a:noFill/>
            <a:round/>
          </a:ln>
        </p:spPr>
        <p:txBody>
          <a:bodyPr/>
          <a:lstStyle/>
          <a:p>
            <a:endParaRPr lang="en-US"/>
          </a:p>
        </p:txBody>
      </p:sp>
      <p:sp>
        <p:nvSpPr>
          <p:cNvPr id="350527" name="Freeform 319"/>
          <p:cNvSpPr/>
          <p:nvPr/>
        </p:nvSpPr>
        <p:spPr bwMode="auto">
          <a:xfrm>
            <a:off x="5651500" y="4954513"/>
            <a:ext cx="244475" cy="187325"/>
          </a:xfrm>
          <a:custGeom>
            <a:avLst/>
            <a:gdLst/>
            <a:ahLst/>
            <a:cxnLst>
              <a:cxn ang="0">
                <a:pos x="25" y="237"/>
              </a:cxn>
              <a:cxn ang="0">
                <a:pos x="15" y="235"/>
              </a:cxn>
              <a:cxn ang="0">
                <a:pos x="6" y="228"/>
              </a:cxn>
              <a:cxn ang="0">
                <a:pos x="1" y="220"/>
              </a:cxn>
              <a:cxn ang="0">
                <a:pos x="0" y="210"/>
              </a:cxn>
              <a:cxn ang="0">
                <a:pos x="0" y="25"/>
              </a:cxn>
              <a:cxn ang="0">
                <a:pos x="1" y="15"/>
              </a:cxn>
              <a:cxn ang="0">
                <a:pos x="6" y="7"/>
              </a:cxn>
              <a:cxn ang="0">
                <a:pos x="15" y="2"/>
              </a:cxn>
              <a:cxn ang="0">
                <a:pos x="25" y="0"/>
              </a:cxn>
              <a:cxn ang="0">
                <a:pos x="281" y="0"/>
              </a:cxn>
              <a:cxn ang="0">
                <a:pos x="291" y="2"/>
              </a:cxn>
              <a:cxn ang="0">
                <a:pos x="299" y="7"/>
              </a:cxn>
              <a:cxn ang="0">
                <a:pos x="306" y="15"/>
              </a:cxn>
              <a:cxn ang="0">
                <a:pos x="308" y="25"/>
              </a:cxn>
              <a:cxn ang="0">
                <a:pos x="308" y="210"/>
              </a:cxn>
              <a:cxn ang="0">
                <a:pos x="306" y="220"/>
              </a:cxn>
              <a:cxn ang="0">
                <a:pos x="299" y="228"/>
              </a:cxn>
              <a:cxn ang="0">
                <a:pos x="291" y="235"/>
              </a:cxn>
              <a:cxn ang="0">
                <a:pos x="281" y="237"/>
              </a:cxn>
              <a:cxn ang="0">
                <a:pos x="25" y="237"/>
              </a:cxn>
            </a:cxnLst>
            <a:rect l="0" t="0" r="r" b="b"/>
            <a:pathLst>
              <a:path w="308" h="237">
                <a:moveTo>
                  <a:pt x="25" y="237"/>
                </a:moveTo>
                <a:lnTo>
                  <a:pt x="15" y="235"/>
                </a:lnTo>
                <a:lnTo>
                  <a:pt x="6" y="228"/>
                </a:lnTo>
                <a:lnTo>
                  <a:pt x="1" y="220"/>
                </a:lnTo>
                <a:lnTo>
                  <a:pt x="0" y="210"/>
                </a:lnTo>
                <a:lnTo>
                  <a:pt x="0" y="25"/>
                </a:lnTo>
                <a:lnTo>
                  <a:pt x="1" y="15"/>
                </a:lnTo>
                <a:lnTo>
                  <a:pt x="6" y="7"/>
                </a:lnTo>
                <a:lnTo>
                  <a:pt x="15" y="2"/>
                </a:lnTo>
                <a:lnTo>
                  <a:pt x="25" y="0"/>
                </a:lnTo>
                <a:lnTo>
                  <a:pt x="281" y="0"/>
                </a:lnTo>
                <a:lnTo>
                  <a:pt x="291" y="2"/>
                </a:lnTo>
                <a:lnTo>
                  <a:pt x="299" y="7"/>
                </a:lnTo>
                <a:lnTo>
                  <a:pt x="306" y="15"/>
                </a:lnTo>
                <a:lnTo>
                  <a:pt x="308" y="25"/>
                </a:lnTo>
                <a:lnTo>
                  <a:pt x="308" y="210"/>
                </a:lnTo>
                <a:lnTo>
                  <a:pt x="306" y="220"/>
                </a:lnTo>
                <a:lnTo>
                  <a:pt x="299" y="228"/>
                </a:lnTo>
                <a:lnTo>
                  <a:pt x="291" y="235"/>
                </a:lnTo>
                <a:lnTo>
                  <a:pt x="281" y="237"/>
                </a:lnTo>
                <a:lnTo>
                  <a:pt x="25" y="237"/>
                </a:lnTo>
                <a:close/>
              </a:path>
            </a:pathLst>
          </a:custGeom>
          <a:solidFill>
            <a:srgbClr val="000000"/>
          </a:solidFill>
          <a:ln w="9525">
            <a:noFill/>
            <a:round/>
          </a:ln>
        </p:spPr>
        <p:txBody>
          <a:bodyPr/>
          <a:lstStyle/>
          <a:p>
            <a:endParaRPr lang="en-US"/>
          </a:p>
        </p:txBody>
      </p:sp>
      <p:sp>
        <p:nvSpPr>
          <p:cNvPr id="350528" name="Freeform 320"/>
          <p:cNvSpPr/>
          <p:nvPr/>
        </p:nvSpPr>
        <p:spPr bwMode="auto">
          <a:xfrm>
            <a:off x="5661025" y="4964038"/>
            <a:ext cx="225425" cy="169862"/>
          </a:xfrm>
          <a:custGeom>
            <a:avLst/>
            <a:gdLst/>
            <a:ahLst/>
            <a:cxnLst>
              <a:cxn ang="0">
                <a:pos x="270" y="213"/>
              </a:cxn>
              <a:cxn ang="0">
                <a:pos x="277" y="212"/>
              </a:cxn>
              <a:cxn ang="0">
                <a:pos x="280" y="208"/>
              </a:cxn>
              <a:cxn ang="0">
                <a:pos x="283" y="205"/>
              </a:cxn>
              <a:cxn ang="0">
                <a:pos x="285" y="198"/>
              </a:cxn>
              <a:cxn ang="0">
                <a:pos x="285" y="13"/>
              </a:cxn>
              <a:cxn ang="0">
                <a:pos x="283" y="8"/>
              </a:cxn>
              <a:cxn ang="0">
                <a:pos x="280" y="3"/>
              </a:cxn>
              <a:cxn ang="0">
                <a:pos x="277" y="1"/>
              </a:cxn>
              <a:cxn ang="0">
                <a:pos x="270" y="0"/>
              </a:cxn>
              <a:cxn ang="0">
                <a:pos x="14" y="0"/>
              </a:cxn>
              <a:cxn ang="0">
                <a:pos x="9" y="1"/>
              </a:cxn>
              <a:cxn ang="0">
                <a:pos x="5" y="3"/>
              </a:cxn>
              <a:cxn ang="0">
                <a:pos x="2" y="8"/>
              </a:cxn>
              <a:cxn ang="0">
                <a:pos x="0" y="13"/>
              </a:cxn>
              <a:cxn ang="0">
                <a:pos x="0" y="198"/>
              </a:cxn>
              <a:cxn ang="0">
                <a:pos x="2" y="205"/>
              </a:cxn>
              <a:cxn ang="0">
                <a:pos x="5" y="208"/>
              </a:cxn>
              <a:cxn ang="0">
                <a:pos x="9" y="212"/>
              </a:cxn>
              <a:cxn ang="0">
                <a:pos x="14" y="213"/>
              </a:cxn>
              <a:cxn ang="0">
                <a:pos x="270" y="213"/>
              </a:cxn>
            </a:cxnLst>
            <a:rect l="0" t="0" r="r" b="b"/>
            <a:pathLst>
              <a:path w="285" h="213">
                <a:moveTo>
                  <a:pt x="270" y="213"/>
                </a:moveTo>
                <a:lnTo>
                  <a:pt x="277" y="212"/>
                </a:lnTo>
                <a:lnTo>
                  <a:pt x="280" y="208"/>
                </a:lnTo>
                <a:lnTo>
                  <a:pt x="283" y="205"/>
                </a:lnTo>
                <a:lnTo>
                  <a:pt x="285" y="198"/>
                </a:lnTo>
                <a:lnTo>
                  <a:pt x="285" y="13"/>
                </a:lnTo>
                <a:lnTo>
                  <a:pt x="283" y="8"/>
                </a:lnTo>
                <a:lnTo>
                  <a:pt x="280" y="3"/>
                </a:lnTo>
                <a:lnTo>
                  <a:pt x="277" y="1"/>
                </a:lnTo>
                <a:lnTo>
                  <a:pt x="270" y="0"/>
                </a:lnTo>
                <a:lnTo>
                  <a:pt x="14" y="0"/>
                </a:lnTo>
                <a:lnTo>
                  <a:pt x="9" y="1"/>
                </a:lnTo>
                <a:lnTo>
                  <a:pt x="5" y="3"/>
                </a:lnTo>
                <a:lnTo>
                  <a:pt x="2" y="8"/>
                </a:lnTo>
                <a:lnTo>
                  <a:pt x="0" y="13"/>
                </a:lnTo>
                <a:lnTo>
                  <a:pt x="0" y="198"/>
                </a:lnTo>
                <a:lnTo>
                  <a:pt x="2" y="205"/>
                </a:lnTo>
                <a:lnTo>
                  <a:pt x="5" y="208"/>
                </a:lnTo>
                <a:lnTo>
                  <a:pt x="9" y="212"/>
                </a:lnTo>
                <a:lnTo>
                  <a:pt x="14" y="213"/>
                </a:lnTo>
                <a:lnTo>
                  <a:pt x="270" y="213"/>
                </a:lnTo>
                <a:close/>
              </a:path>
            </a:pathLst>
          </a:custGeom>
          <a:solidFill>
            <a:srgbClr val="00FF00"/>
          </a:solidFill>
          <a:ln w="9525">
            <a:noFill/>
            <a:round/>
          </a:ln>
        </p:spPr>
        <p:txBody>
          <a:bodyPr/>
          <a:lstStyle/>
          <a:p>
            <a:endParaRPr lang="en-US"/>
          </a:p>
        </p:txBody>
      </p:sp>
      <p:sp>
        <p:nvSpPr>
          <p:cNvPr id="350529" name="Freeform 321"/>
          <p:cNvSpPr/>
          <p:nvPr/>
        </p:nvSpPr>
        <p:spPr bwMode="auto">
          <a:xfrm>
            <a:off x="5670550" y="5162475"/>
            <a:ext cx="219075" cy="34925"/>
          </a:xfrm>
          <a:custGeom>
            <a:avLst/>
            <a:gdLst/>
            <a:ahLst/>
            <a:cxnLst>
              <a:cxn ang="0">
                <a:pos x="243" y="21"/>
              </a:cxn>
              <a:cxn ang="0">
                <a:pos x="210" y="43"/>
              </a:cxn>
              <a:cxn ang="0">
                <a:pos x="207" y="44"/>
              </a:cxn>
              <a:cxn ang="0">
                <a:pos x="204" y="44"/>
              </a:cxn>
              <a:cxn ang="0">
                <a:pos x="58" y="44"/>
              </a:cxn>
              <a:cxn ang="0">
                <a:pos x="53" y="44"/>
              </a:cxn>
              <a:cxn ang="0">
                <a:pos x="50" y="41"/>
              </a:cxn>
              <a:cxn ang="0">
                <a:pos x="23" y="19"/>
              </a:cxn>
              <a:cxn ang="0">
                <a:pos x="0" y="0"/>
              </a:cxn>
              <a:cxn ang="0">
                <a:pos x="31" y="0"/>
              </a:cxn>
              <a:cxn ang="0">
                <a:pos x="237" y="0"/>
              </a:cxn>
              <a:cxn ang="0">
                <a:pos x="276" y="0"/>
              </a:cxn>
              <a:cxn ang="0">
                <a:pos x="243" y="21"/>
              </a:cxn>
            </a:cxnLst>
            <a:rect l="0" t="0" r="r" b="b"/>
            <a:pathLst>
              <a:path w="276" h="44">
                <a:moveTo>
                  <a:pt x="243" y="21"/>
                </a:moveTo>
                <a:lnTo>
                  <a:pt x="210" y="43"/>
                </a:lnTo>
                <a:lnTo>
                  <a:pt x="207" y="44"/>
                </a:lnTo>
                <a:lnTo>
                  <a:pt x="204" y="44"/>
                </a:lnTo>
                <a:lnTo>
                  <a:pt x="58" y="44"/>
                </a:lnTo>
                <a:lnTo>
                  <a:pt x="53" y="44"/>
                </a:lnTo>
                <a:lnTo>
                  <a:pt x="50" y="41"/>
                </a:lnTo>
                <a:lnTo>
                  <a:pt x="23" y="19"/>
                </a:lnTo>
                <a:lnTo>
                  <a:pt x="0" y="0"/>
                </a:lnTo>
                <a:lnTo>
                  <a:pt x="31" y="0"/>
                </a:lnTo>
                <a:lnTo>
                  <a:pt x="237" y="0"/>
                </a:lnTo>
                <a:lnTo>
                  <a:pt x="276" y="0"/>
                </a:lnTo>
                <a:lnTo>
                  <a:pt x="243" y="21"/>
                </a:lnTo>
                <a:close/>
              </a:path>
            </a:pathLst>
          </a:custGeom>
          <a:solidFill>
            <a:srgbClr val="000000"/>
          </a:solidFill>
          <a:ln w="9525">
            <a:noFill/>
            <a:round/>
          </a:ln>
        </p:spPr>
        <p:txBody>
          <a:bodyPr/>
          <a:lstStyle/>
          <a:p>
            <a:endParaRPr lang="en-US"/>
          </a:p>
        </p:txBody>
      </p:sp>
      <p:sp>
        <p:nvSpPr>
          <p:cNvPr id="350530" name="Freeform 322"/>
          <p:cNvSpPr/>
          <p:nvPr/>
        </p:nvSpPr>
        <p:spPr bwMode="auto">
          <a:xfrm>
            <a:off x="5694363" y="5172000"/>
            <a:ext cx="125412" cy="15875"/>
          </a:xfrm>
          <a:custGeom>
            <a:avLst/>
            <a:gdLst/>
            <a:ahLst/>
            <a:cxnLst>
              <a:cxn ang="0">
                <a:pos x="27" y="22"/>
              </a:cxn>
              <a:cxn ang="0">
                <a:pos x="158" y="22"/>
              </a:cxn>
              <a:cxn ang="0">
                <a:pos x="158" y="22"/>
              </a:cxn>
              <a:cxn ang="0">
                <a:pos x="39" y="20"/>
              </a:cxn>
              <a:cxn ang="0">
                <a:pos x="29" y="0"/>
              </a:cxn>
              <a:cxn ang="0">
                <a:pos x="0" y="0"/>
              </a:cxn>
              <a:cxn ang="0">
                <a:pos x="27" y="22"/>
              </a:cxn>
            </a:cxnLst>
            <a:rect l="0" t="0" r="r" b="b"/>
            <a:pathLst>
              <a:path w="158" h="22">
                <a:moveTo>
                  <a:pt x="27" y="22"/>
                </a:moveTo>
                <a:lnTo>
                  <a:pt x="158" y="22"/>
                </a:lnTo>
                <a:lnTo>
                  <a:pt x="158" y="22"/>
                </a:lnTo>
                <a:lnTo>
                  <a:pt x="39" y="20"/>
                </a:lnTo>
                <a:lnTo>
                  <a:pt x="29" y="0"/>
                </a:lnTo>
                <a:lnTo>
                  <a:pt x="0" y="0"/>
                </a:lnTo>
                <a:lnTo>
                  <a:pt x="27" y="22"/>
                </a:lnTo>
                <a:close/>
              </a:path>
            </a:pathLst>
          </a:custGeom>
          <a:solidFill>
            <a:srgbClr val="99CCCC"/>
          </a:solidFill>
          <a:ln w="9525">
            <a:noFill/>
            <a:round/>
          </a:ln>
        </p:spPr>
        <p:txBody>
          <a:bodyPr/>
          <a:lstStyle/>
          <a:p>
            <a:endParaRPr lang="en-US"/>
          </a:p>
        </p:txBody>
      </p:sp>
      <p:sp>
        <p:nvSpPr>
          <p:cNvPr id="350531" name="Freeform 323"/>
          <p:cNvSpPr/>
          <p:nvPr/>
        </p:nvSpPr>
        <p:spPr bwMode="auto">
          <a:xfrm>
            <a:off x="5716588" y="5172000"/>
            <a:ext cx="119062" cy="15875"/>
          </a:xfrm>
          <a:custGeom>
            <a:avLst/>
            <a:gdLst/>
            <a:ahLst/>
            <a:cxnLst>
              <a:cxn ang="0">
                <a:pos x="129" y="22"/>
              </a:cxn>
              <a:cxn ang="0">
                <a:pos x="149" y="0"/>
              </a:cxn>
              <a:cxn ang="0">
                <a:pos x="0" y="0"/>
              </a:cxn>
              <a:cxn ang="0">
                <a:pos x="10" y="20"/>
              </a:cxn>
              <a:cxn ang="0">
                <a:pos x="129" y="22"/>
              </a:cxn>
            </a:cxnLst>
            <a:rect l="0" t="0" r="r" b="b"/>
            <a:pathLst>
              <a:path w="149" h="22">
                <a:moveTo>
                  <a:pt x="129" y="22"/>
                </a:moveTo>
                <a:lnTo>
                  <a:pt x="149" y="0"/>
                </a:lnTo>
                <a:lnTo>
                  <a:pt x="0" y="0"/>
                </a:lnTo>
                <a:lnTo>
                  <a:pt x="10" y="20"/>
                </a:lnTo>
                <a:lnTo>
                  <a:pt x="129" y="22"/>
                </a:lnTo>
                <a:close/>
              </a:path>
            </a:pathLst>
          </a:custGeom>
          <a:solidFill>
            <a:srgbClr val="669999"/>
          </a:solidFill>
          <a:ln w="9525">
            <a:noFill/>
            <a:round/>
          </a:ln>
        </p:spPr>
        <p:txBody>
          <a:bodyPr/>
          <a:lstStyle/>
          <a:p>
            <a:endParaRPr lang="en-US"/>
          </a:p>
        </p:txBody>
      </p:sp>
      <p:sp>
        <p:nvSpPr>
          <p:cNvPr id="350532" name="Freeform 324"/>
          <p:cNvSpPr/>
          <p:nvPr/>
        </p:nvSpPr>
        <p:spPr bwMode="auto">
          <a:xfrm>
            <a:off x="5819775" y="5172000"/>
            <a:ext cx="38100" cy="15875"/>
          </a:xfrm>
          <a:custGeom>
            <a:avLst/>
            <a:gdLst/>
            <a:ahLst/>
            <a:cxnLst>
              <a:cxn ang="0">
                <a:pos x="0" y="22"/>
              </a:cxn>
              <a:cxn ang="0">
                <a:pos x="15" y="22"/>
              </a:cxn>
              <a:cxn ang="0">
                <a:pos x="48" y="0"/>
              </a:cxn>
              <a:cxn ang="0">
                <a:pos x="20" y="0"/>
              </a:cxn>
              <a:cxn ang="0">
                <a:pos x="0" y="22"/>
              </a:cxn>
              <a:cxn ang="0">
                <a:pos x="0" y="22"/>
              </a:cxn>
            </a:cxnLst>
            <a:rect l="0" t="0" r="r" b="b"/>
            <a:pathLst>
              <a:path w="48" h="22">
                <a:moveTo>
                  <a:pt x="0" y="22"/>
                </a:moveTo>
                <a:lnTo>
                  <a:pt x="15" y="22"/>
                </a:lnTo>
                <a:lnTo>
                  <a:pt x="48" y="0"/>
                </a:lnTo>
                <a:lnTo>
                  <a:pt x="20" y="0"/>
                </a:lnTo>
                <a:lnTo>
                  <a:pt x="0" y="22"/>
                </a:lnTo>
                <a:lnTo>
                  <a:pt x="0" y="22"/>
                </a:lnTo>
                <a:close/>
              </a:path>
            </a:pathLst>
          </a:custGeom>
          <a:solidFill>
            <a:srgbClr val="336666"/>
          </a:solidFill>
          <a:ln w="9525">
            <a:noFill/>
            <a:round/>
          </a:ln>
        </p:spPr>
        <p:txBody>
          <a:bodyPr/>
          <a:lstStyle/>
          <a:p>
            <a:endParaRPr lang="en-US"/>
          </a:p>
        </p:txBody>
      </p:sp>
      <p:sp>
        <p:nvSpPr>
          <p:cNvPr id="350533" name="Freeform 325"/>
          <p:cNvSpPr/>
          <p:nvPr/>
        </p:nvSpPr>
        <p:spPr bwMode="auto">
          <a:xfrm>
            <a:off x="5591175" y="5186288"/>
            <a:ext cx="379413" cy="96837"/>
          </a:xfrm>
          <a:custGeom>
            <a:avLst/>
            <a:gdLst/>
            <a:ahLst/>
            <a:cxnLst>
              <a:cxn ang="0">
                <a:pos x="25" y="123"/>
              </a:cxn>
              <a:cxn ang="0">
                <a:pos x="15" y="121"/>
              </a:cxn>
              <a:cxn ang="0">
                <a:pos x="8" y="115"/>
              </a:cxn>
              <a:cxn ang="0">
                <a:pos x="1" y="106"/>
              </a:cxn>
              <a:cxn ang="0">
                <a:pos x="0" y="96"/>
              </a:cxn>
              <a:cxn ang="0">
                <a:pos x="0" y="27"/>
              </a:cxn>
              <a:cxn ang="0">
                <a:pos x="1" y="17"/>
              </a:cxn>
              <a:cxn ang="0">
                <a:pos x="8" y="9"/>
              </a:cxn>
              <a:cxn ang="0">
                <a:pos x="15" y="2"/>
              </a:cxn>
              <a:cxn ang="0">
                <a:pos x="25" y="0"/>
              </a:cxn>
              <a:cxn ang="0">
                <a:pos x="451" y="0"/>
              </a:cxn>
              <a:cxn ang="0">
                <a:pos x="461" y="2"/>
              </a:cxn>
              <a:cxn ang="0">
                <a:pos x="470" y="9"/>
              </a:cxn>
              <a:cxn ang="0">
                <a:pos x="476" y="17"/>
              </a:cxn>
              <a:cxn ang="0">
                <a:pos x="478" y="27"/>
              </a:cxn>
              <a:cxn ang="0">
                <a:pos x="478" y="96"/>
              </a:cxn>
              <a:cxn ang="0">
                <a:pos x="476" y="106"/>
              </a:cxn>
              <a:cxn ang="0">
                <a:pos x="470" y="115"/>
              </a:cxn>
              <a:cxn ang="0">
                <a:pos x="461" y="121"/>
              </a:cxn>
              <a:cxn ang="0">
                <a:pos x="451" y="123"/>
              </a:cxn>
              <a:cxn ang="0">
                <a:pos x="25" y="123"/>
              </a:cxn>
            </a:cxnLst>
            <a:rect l="0" t="0" r="r" b="b"/>
            <a:pathLst>
              <a:path w="478" h="123">
                <a:moveTo>
                  <a:pt x="25" y="123"/>
                </a:moveTo>
                <a:lnTo>
                  <a:pt x="15" y="121"/>
                </a:lnTo>
                <a:lnTo>
                  <a:pt x="8" y="115"/>
                </a:lnTo>
                <a:lnTo>
                  <a:pt x="1" y="106"/>
                </a:lnTo>
                <a:lnTo>
                  <a:pt x="0" y="96"/>
                </a:lnTo>
                <a:lnTo>
                  <a:pt x="0" y="27"/>
                </a:lnTo>
                <a:lnTo>
                  <a:pt x="1" y="17"/>
                </a:lnTo>
                <a:lnTo>
                  <a:pt x="8" y="9"/>
                </a:lnTo>
                <a:lnTo>
                  <a:pt x="15" y="2"/>
                </a:lnTo>
                <a:lnTo>
                  <a:pt x="25" y="0"/>
                </a:lnTo>
                <a:lnTo>
                  <a:pt x="451" y="0"/>
                </a:lnTo>
                <a:lnTo>
                  <a:pt x="461" y="2"/>
                </a:lnTo>
                <a:lnTo>
                  <a:pt x="470" y="9"/>
                </a:lnTo>
                <a:lnTo>
                  <a:pt x="476" y="17"/>
                </a:lnTo>
                <a:lnTo>
                  <a:pt x="478" y="27"/>
                </a:lnTo>
                <a:lnTo>
                  <a:pt x="478" y="96"/>
                </a:lnTo>
                <a:lnTo>
                  <a:pt x="476" y="106"/>
                </a:lnTo>
                <a:lnTo>
                  <a:pt x="470" y="115"/>
                </a:lnTo>
                <a:lnTo>
                  <a:pt x="461" y="121"/>
                </a:lnTo>
                <a:lnTo>
                  <a:pt x="451" y="123"/>
                </a:lnTo>
                <a:lnTo>
                  <a:pt x="25" y="123"/>
                </a:lnTo>
                <a:close/>
              </a:path>
            </a:pathLst>
          </a:custGeom>
          <a:solidFill>
            <a:srgbClr val="000000"/>
          </a:solidFill>
          <a:ln w="9525">
            <a:noFill/>
            <a:round/>
          </a:ln>
        </p:spPr>
        <p:txBody>
          <a:bodyPr/>
          <a:lstStyle/>
          <a:p>
            <a:endParaRPr lang="en-US"/>
          </a:p>
        </p:txBody>
      </p:sp>
      <p:sp>
        <p:nvSpPr>
          <p:cNvPr id="350534" name="Freeform 326"/>
          <p:cNvSpPr/>
          <p:nvPr/>
        </p:nvSpPr>
        <p:spPr bwMode="auto">
          <a:xfrm>
            <a:off x="5951538" y="5202163"/>
            <a:ext cx="3175" cy="1587"/>
          </a:xfrm>
          <a:custGeom>
            <a:avLst/>
            <a:gdLst/>
            <a:ahLst/>
            <a:cxnLst>
              <a:cxn ang="0">
                <a:pos x="3" y="0"/>
              </a:cxn>
              <a:cxn ang="0">
                <a:pos x="1" y="0"/>
              </a:cxn>
              <a:cxn ang="0">
                <a:pos x="0" y="0"/>
              </a:cxn>
              <a:cxn ang="0">
                <a:pos x="0" y="0"/>
              </a:cxn>
              <a:cxn ang="0">
                <a:pos x="0" y="0"/>
              </a:cxn>
              <a:cxn ang="0">
                <a:pos x="3" y="0"/>
              </a:cxn>
            </a:cxnLst>
            <a:rect l="0" t="0" r="r" b="b"/>
            <a:pathLst>
              <a:path w="3">
                <a:moveTo>
                  <a:pt x="3" y="0"/>
                </a:moveTo>
                <a:lnTo>
                  <a:pt x="1" y="0"/>
                </a:lnTo>
                <a:lnTo>
                  <a:pt x="0" y="0"/>
                </a:lnTo>
                <a:lnTo>
                  <a:pt x="0" y="0"/>
                </a:lnTo>
                <a:lnTo>
                  <a:pt x="0" y="0"/>
                </a:lnTo>
                <a:lnTo>
                  <a:pt x="3" y="0"/>
                </a:lnTo>
                <a:close/>
              </a:path>
            </a:pathLst>
          </a:custGeom>
          <a:solidFill>
            <a:srgbClr val="E5D1BC"/>
          </a:solidFill>
          <a:ln w="9525">
            <a:noFill/>
            <a:round/>
          </a:ln>
        </p:spPr>
        <p:txBody>
          <a:bodyPr/>
          <a:lstStyle/>
          <a:p>
            <a:endParaRPr lang="en-US"/>
          </a:p>
        </p:txBody>
      </p:sp>
      <p:sp>
        <p:nvSpPr>
          <p:cNvPr id="350535" name="Freeform 327"/>
          <p:cNvSpPr/>
          <p:nvPr/>
        </p:nvSpPr>
        <p:spPr bwMode="auto">
          <a:xfrm>
            <a:off x="5895975" y="5202163"/>
            <a:ext cx="60325" cy="50800"/>
          </a:xfrm>
          <a:custGeom>
            <a:avLst/>
            <a:gdLst/>
            <a:ahLst/>
            <a:cxnLst>
              <a:cxn ang="0">
                <a:pos x="0" y="36"/>
              </a:cxn>
              <a:cxn ang="0">
                <a:pos x="0" y="63"/>
              </a:cxn>
              <a:cxn ang="0">
                <a:pos x="13" y="63"/>
              </a:cxn>
              <a:cxn ang="0">
                <a:pos x="24" y="63"/>
              </a:cxn>
              <a:cxn ang="0">
                <a:pos x="34" y="63"/>
              </a:cxn>
              <a:cxn ang="0">
                <a:pos x="43" y="63"/>
              </a:cxn>
              <a:cxn ang="0">
                <a:pos x="49" y="63"/>
              </a:cxn>
              <a:cxn ang="0">
                <a:pos x="54" y="63"/>
              </a:cxn>
              <a:cxn ang="0">
                <a:pos x="58" y="63"/>
              </a:cxn>
              <a:cxn ang="0">
                <a:pos x="59" y="63"/>
              </a:cxn>
              <a:cxn ang="0">
                <a:pos x="63" y="61"/>
              </a:cxn>
              <a:cxn ang="0">
                <a:pos x="67" y="56"/>
              </a:cxn>
              <a:cxn ang="0">
                <a:pos x="72" y="48"/>
              </a:cxn>
              <a:cxn ang="0">
                <a:pos x="76" y="36"/>
              </a:cxn>
              <a:cxn ang="0">
                <a:pos x="76" y="23"/>
              </a:cxn>
              <a:cxn ang="0">
                <a:pos x="74" y="11"/>
              </a:cxn>
              <a:cxn ang="0">
                <a:pos x="71" y="3"/>
              </a:cxn>
              <a:cxn ang="0">
                <a:pos x="71" y="0"/>
              </a:cxn>
              <a:cxn ang="0">
                <a:pos x="69" y="0"/>
              </a:cxn>
              <a:cxn ang="0">
                <a:pos x="66" y="0"/>
              </a:cxn>
              <a:cxn ang="0">
                <a:pos x="59" y="0"/>
              </a:cxn>
              <a:cxn ang="0">
                <a:pos x="51" y="0"/>
              </a:cxn>
              <a:cxn ang="0">
                <a:pos x="41" y="0"/>
              </a:cxn>
              <a:cxn ang="0">
                <a:pos x="29" y="0"/>
              </a:cxn>
              <a:cxn ang="0">
                <a:pos x="15" y="0"/>
              </a:cxn>
              <a:cxn ang="0">
                <a:pos x="0" y="0"/>
              </a:cxn>
              <a:cxn ang="0">
                <a:pos x="0" y="8"/>
              </a:cxn>
              <a:cxn ang="0">
                <a:pos x="0" y="8"/>
              </a:cxn>
              <a:cxn ang="0">
                <a:pos x="11" y="10"/>
              </a:cxn>
              <a:cxn ang="0">
                <a:pos x="21" y="11"/>
              </a:cxn>
              <a:cxn ang="0">
                <a:pos x="28" y="16"/>
              </a:cxn>
              <a:cxn ang="0">
                <a:pos x="31" y="21"/>
              </a:cxn>
              <a:cxn ang="0">
                <a:pos x="28" y="28"/>
              </a:cxn>
              <a:cxn ang="0">
                <a:pos x="21" y="31"/>
              </a:cxn>
              <a:cxn ang="0">
                <a:pos x="11" y="35"/>
              </a:cxn>
              <a:cxn ang="0">
                <a:pos x="0" y="36"/>
              </a:cxn>
              <a:cxn ang="0">
                <a:pos x="0" y="36"/>
              </a:cxn>
            </a:cxnLst>
            <a:rect l="0" t="0" r="r" b="b"/>
            <a:pathLst>
              <a:path w="76" h="63">
                <a:moveTo>
                  <a:pt x="0" y="36"/>
                </a:moveTo>
                <a:lnTo>
                  <a:pt x="0" y="63"/>
                </a:lnTo>
                <a:lnTo>
                  <a:pt x="13" y="63"/>
                </a:lnTo>
                <a:lnTo>
                  <a:pt x="24" y="63"/>
                </a:lnTo>
                <a:lnTo>
                  <a:pt x="34" y="63"/>
                </a:lnTo>
                <a:lnTo>
                  <a:pt x="43" y="63"/>
                </a:lnTo>
                <a:lnTo>
                  <a:pt x="49" y="63"/>
                </a:lnTo>
                <a:lnTo>
                  <a:pt x="54" y="63"/>
                </a:lnTo>
                <a:lnTo>
                  <a:pt x="58" y="63"/>
                </a:lnTo>
                <a:lnTo>
                  <a:pt x="59" y="63"/>
                </a:lnTo>
                <a:lnTo>
                  <a:pt x="63" y="61"/>
                </a:lnTo>
                <a:lnTo>
                  <a:pt x="67" y="56"/>
                </a:lnTo>
                <a:lnTo>
                  <a:pt x="72" y="48"/>
                </a:lnTo>
                <a:lnTo>
                  <a:pt x="76" y="36"/>
                </a:lnTo>
                <a:lnTo>
                  <a:pt x="76" y="23"/>
                </a:lnTo>
                <a:lnTo>
                  <a:pt x="74" y="11"/>
                </a:lnTo>
                <a:lnTo>
                  <a:pt x="71" y="3"/>
                </a:lnTo>
                <a:lnTo>
                  <a:pt x="71" y="0"/>
                </a:lnTo>
                <a:lnTo>
                  <a:pt x="69" y="0"/>
                </a:lnTo>
                <a:lnTo>
                  <a:pt x="66" y="0"/>
                </a:lnTo>
                <a:lnTo>
                  <a:pt x="59" y="0"/>
                </a:lnTo>
                <a:lnTo>
                  <a:pt x="51" y="0"/>
                </a:lnTo>
                <a:lnTo>
                  <a:pt x="41" y="0"/>
                </a:lnTo>
                <a:lnTo>
                  <a:pt x="29" y="0"/>
                </a:lnTo>
                <a:lnTo>
                  <a:pt x="15" y="0"/>
                </a:lnTo>
                <a:lnTo>
                  <a:pt x="0" y="0"/>
                </a:lnTo>
                <a:lnTo>
                  <a:pt x="0" y="8"/>
                </a:lnTo>
                <a:lnTo>
                  <a:pt x="0" y="8"/>
                </a:lnTo>
                <a:lnTo>
                  <a:pt x="11" y="10"/>
                </a:lnTo>
                <a:lnTo>
                  <a:pt x="21" y="11"/>
                </a:lnTo>
                <a:lnTo>
                  <a:pt x="28" y="16"/>
                </a:lnTo>
                <a:lnTo>
                  <a:pt x="31" y="21"/>
                </a:lnTo>
                <a:lnTo>
                  <a:pt x="28" y="28"/>
                </a:lnTo>
                <a:lnTo>
                  <a:pt x="21" y="31"/>
                </a:lnTo>
                <a:lnTo>
                  <a:pt x="11" y="35"/>
                </a:lnTo>
                <a:lnTo>
                  <a:pt x="0" y="36"/>
                </a:lnTo>
                <a:lnTo>
                  <a:pt x="0" y="36"/>
                </a:lnTo>
                <a:close/>
              </a:path>
            </a:pathLst>
          </a:custGeom>
          <a:solidFill>
            <a:srgbClr val="99FFFF"/>
          </a:solidFill>
          <a:ln w="9525">
            <a:noFill/>
            <a:round/>
          </a:ln>
        </p:spPr>
        <p:txBody>
          <a:bodyPr/>
          <a:lstStyle/>
          <a:p>
            <a:endParaRPr lang="en-US"/>
          </a:p>
        </p:txBody>
      </p:sp>
      <p:sp>
        <p:nvSpPr>
          <p:cNvPr id="350536" name="Freeform 328"/>
          <p:cNvSpPr/>
          <p:nvPr/>
        </p:nvSpPr>
        <p:spPr bwMode="auto">
          <a:xfrm>
            <a:off x="5607050" y="5202163"/>
            <a:ext cx="288925" cy="71437"/>
          </a:xfrm>
          <a:custGeom>
            <a:avLst/>
            <a:gdLst/>
            <a:ahLst/>
            <a:cxnLst>
              <a:cxn ang="0">
                <a:pos x="364" y="0"/>
              </a:cxn>
              <a:cxn ang="0">
                <a:pos x="317" y="0"/>
              </a:cxn>
              <a:cxn ang="0">
                <a:pos x="266" y="0"/>
              </a:cxn>
              <a:cxn ang="0">
                <a:pos x="211" y="0"/>
              </a:cxn>
              <a:cxn ang="0">
                <a:pos x="158" y="0"/>
              </a:cxn>
              <a:cxn ang="0">
                <a:pos x="109" y="0"/>
              </a:cxn>
              <a:cxn ang="0">
                <a:pos x="69" y="0"/>
              </a:cxn>
              <a:cxn ang="0">
                <a:pos x="39" y="0"/>
              </a:cxn>
              <a:cxn ang="0">
                <a:pos x="24" y="0"/>
              </a:cxn>
              <a:cxn ang="0">
                <a:pos x="5" y="2"/>
              </a:cxn>
              <a:cxn ang="0">
                <a:pos x="0" y="5"/>
              </a:cxn>
              <a:cxn ang="0">
                <a:pos x="0" y="13"/>
              </a:cxn>
              <a:cxn ang="0">
                <a:pos x="0" y="48"/>
              </a:cxn>
              <a:cxn ang="0">
                <a:pos x="3" y="81"/>
              </a:cxn>
              <a:cxn ang="0">
                <a:pos x="5" y="89"/>
              </a:cxn>
              <a:cxn ang="0">
                <a:pos x="11" y="76"/>
              </a:cxn>
              <a:cxn ang="0">
                <a:pos x="21" y="63"/>
              </a:cxn>
              <a:cxn ang="0">
                <a:pos x="29" y="61"/>
              </a:cxn>
              <a:cxn ang="0">
                <a:pos x="41" y="61"/>
              </a:cxn>
              <a:cxn ang="0">
                <a:pos x="57" y="59"/>
              </a:cxn>
              <a:cxn ang="0">
                <a:pos x="76" y="59"/>
              </a:cxn>
              <a:cxn ang="0">
                <a:pos x="89" y="59"/>
              </a:cxn>
              <a:cxn ang="0">
                <a:pos x="115" y="59"/>
              </a:cxn>
              <a:cxn ang="0">
                <a:pos x="150" y="59"/>
              </a:cxn>
              <a:cxn ang="0">
                <a:pos x="192" y="61"/>
              </a:cxn>
              <a:cxn ang="0">
                <a:pos x="236" y="61"/>
              </a:cxn>
              <a:cxn ang="0">
                <a:pos x="281" y="61"/>
              </a:cxn>
              <a:cxn ang="0">
                <a:pos x="326" y="63"/>
              </a:cxn>
              <a:cxn ang="0">
                <a:pos x="364" y="63"/>
              </a:cxn>
              <a:cxn ang="0">
                <a:pos x="352" y="35"/>
              </a:cxn>
              <a:cxn ang="0">
                <a:pos x="336" y="28"/>
              </a:cxn>
              <a:cxn ang="0">
                <a:pos x="336" y="16"/>
              </a:cxn>
              <a:cxn ang="0">
                <a:pos x="352" y="10"/>
              </a:cxn>
            </a:cxnLst>
            <a:rect l="0" t="0" r="r" b="b"/>
            <a:pathLst>
              <a:path w="364" h="89">
                <a:moveTo>
                  <a:pt x="364" y="8"/>
                </a:moveTo>
                <a:lnTo>
                  <a:pt x="364" y="0"/>
                </a:lnTo>
                <a:lnTo>
                  <a:pt x="342" y="0"/>
                </a:lnTo>
                <a:lnTo>
                  <a:pt x="317" y="0"/>
                </a:lnTo>
                <a:lnTo>
                  <a:pt x="292" y="0"/>
                </a:lnTo>
                <a:lnTo>
                  <a:pt x="266" y="0"/>
                </a:lnTo>
                <a:lnTo>
                  <a:pt x="238" y="0"/>
                </a:lnTo>
                <a:lnTo>
                  <a:pt x="211" y="0"/>
                </a:lnTo>
                <a:lnTo>
                  <a:pt x="185" y="0"/>
                </a:lnTo>
                <a:lnTo>
                  <a:pt x="158" y="0"/>
                </a:lnTo>
                <a:lnTo>
                  <a:pt x="134" y="0"/>
                </a:lnTo>
                <a:lnTo>
                  <a:pt x="109" y="0"/>
                </a:lnTo>
                <a:lnTo>
                  <a:pt x="87" y="0"/>
                </a:lnTo>
                <a:lnTo>
                  <a:pt x="69" y="0"/>
                </a:lnTo>
                <a:lnTo>
                  <a:pt x="53" y="0"/>
                </a:lnTo>
                <a:lnTo>
                  <a:pt x="39" y="0"/>
                </a:lnTo>
                <a:lnTo>
                  <a:pt x="29" y="0"/>
                </a:lnTo>
                <a:lnTo>
                  <a:pt x="24" y="0"/>
                </a:lnTo>
                <a:lnTo>
                  <a:pt x="11" y="0"/>
                </a:lnTo>
                <a:lnTo>
                  <a:pt x="5" y="2"/>
                </a:lnTo>
                <a:lnTo>
                  <a:pt x="1" y="5"/>
                </a:lnTo>
                <a:lnTo>
                  <a:pt x="0" y="5"/>
                </a:lnTo>
                <a:lnTo>
                  <a:pt x="0" y="6"/>
                </a:lnTo>
                <a:lnTo>
                  <a:pt x="0" y="13"/>
                </a:lnTo>
                <a:lnTo>
                  <a:pt x="0" y="26"/>
                </a:lnTo>
                <a:lnTo>
                  <a:pt x="0" y="48"/>
                </a:lnTo>
                <a:lnTo>
                  <a:pt x="0" y="68"/>
                </a:lnTo>
                <a:lnTo>
                  <a:pt x="3" y="81"/>
                </a:lnTo>
                <a:lnTo>
                  <a:pt x="5" y="88"/>
                </a:lnTo>
                <a:lnTo>
                  <a:pt x="5" y="89"/>
                </a:lnTo>
                <a:lnTo>
                  <a:pt x="6" y="86"/>
                </a:lnTo>
                <a:lnTo>
                  <a:pt x="11" y="76"/>
                </a:lnTo>
                <a:lnTo>
                  <a:pt x="16" y="68"/>
                </a:lnTo>
                <a:lnTo>
                  <a:pt x="21" y="63"/>
                </a:lnTo>
                <a:lnTo>
                  <a:pt x="24" y="63"/>
                </a:lnTo>
                <a:lnTo>
                  <a:pt x="29" y="61"/>
                </a:lnTo>
                <a:lnTo>
                  <a:pt x="34" y="61"/>
                </a:lnTo>
                <a:lnTo>
                  <a:pt x="41" y="61"/>
                </a:lnTo>
                <a:lnTo>
                  <a:pt x="49" y="59"/>
                </a:lnTo>
                <a:lnTo>
                  <a:pt x="57" y="59"/>
                </a:lnTo>
                <a:lnTo>
                  <a:pt x="66" y="59"/>
                </a:lnTo>
                <a:lnTo>
                  <a:pt x="76" y="59"/>
                </a:lnTo>
                <a:lnTo>
                  <a:pt x="81" y="59"/>
                </a:lnTo>
                <a:lnTo>
                  <a:pt x="89" y="59"/>
                </a:lnTo>
                <a:lnTo>
                  <a:pt x="101" y="59"/>
                </a:lnTo>
                <a:lnTo>
                  <a:pt x="115" y="59"/>
                </a:lnTo>
                <a:lnTo>
                  <a:pt x="132" y="59"/>
                </a:lnTo>
                <a:lnTo>
                  <a:pt x="150" y="59"/>
                </a:lnTo>
                <a:lnTo>
                  <a:pt x="170" y="59"/>
                </a:lnTo>
                <a:lnTo>
                  <a:pt x="192" y="61"/>
                </a:lnTo>
                <a:lnTo>
                  <a:pt x="213" y="61"/>
                </a:lnTo>
                <a:lnTo>
                  <a:pt x="236" y="61"/>
                </a:lnTo>
                <a:lnTo>
                  <a:pt x="259" y="61"/>
                </a:lnTo>
                <a:lnTo>
                  <a:pt x="281" y="61"/>
                </a:lnTo>
                <a:lnTo>
                  <a:pt x="304" y="61"/>
                </a:lnTo>
                <a:lnTo>
                  <a:pt x="326" y="63"/>
                </a:lnTo>
                <a:lnTo>
                  <a:pt x="345" y="63"/>
                </a:lnTo>
                <a:lnTo>
                  <a:pt x="364" y="63"/>
                </a:lnTo>
                <a:lnTo>
                  <a:pt x="364" y="36"/>
                </a:lnTo>
                <a:lnTo>
                  <a:pt x="352" y="35"/>
                </a:lnTo>
                <a:lnTo>
                  <a:pt x="342" y="31"/>
                </a:lnTo>
                <a:lnTo>
                  <a:pt x="336" y="28"/>
                </a:lnTo>
                <a:lnTo>
                  <a:pt x="332" y="21"/>
                </a:lnTo>
                <a:lnTo>
                  <a:pt x="336" y="16"/>
                </a:lnTo>
                <a:lnTo>
                  <a:pt x="342" y="11"/>
                </a:lnTo>
                <a:lnTo>
                  <a:pt x="352" y="10"/>
                </a:lnTo>
                <a:lnTo>
                  <a:pt x="364" y="8"/>
                </a:lnTo>
                <a:close/>
              </a:path>
            </a:pathLst>
          </a:custGeom>
          <a:solidFill>
            <a:srgbClr val="99FFFF"/>
          </a:solidFill>
          <a:ln w="9525">
            <a:noFill/>
            <a:round/>
          </a:ln>
        </p:spPr>
        <p:txBody>
          <a:bodyPr/>
          <a:lstStyle/>
          <a:p>
            <a:endParaRPr lang="en-US"/>
          </a:p>
        </p:txBody>
      </p:sp>
      <p:sp>
        <p:nvSpPr>
          <p:cNvPr id="350537" name="Freeform 329"/>
          <p:cNvSpPr/>
          <p:nvPr/>
        </p:nvSpPr>
        <p:spPr bwMode="auto">
          <a:xfrm>
            <a:off x="5610225" y="5202163"/>
            <a:ext cx="350838" cy="71437"/>
          </a:xfrm>
          <a:custGeom>
            <a:avLst/>
            <a:gdLst/>
            <a:ahLst/>
            <a:cxnLst>
              <a:cxn ang="0">
                <a:pos x="441" y="74"/>
              </a:cxn>
              <a:cxn ang="0">
                <a:pos x="441" y="5"/>
              </a:cxn>
              <a:cxn ang="0">
                <a:pos x="441" y="5"/>
              </a:cxn>
              <a:cxn ang="0">
                <a:pos x="441" y="3"/>
              </a:cxn>
              <a:cxn ang="0">
                <a:pos x="441" y="3"/>
              </a:cxn>
              <a:cxn ang="0">
                <a:pos x="441" y="2"/>
              </a:cxn>
              <a:cxn ang="0">
                <a:pos x="440" y="2"/>
              </a:cxn>
              <a:cxn ang="0">
                <a:pos x="436" y="0"/>
              </a:cxn>
              <a:cxn ang="0">
                <a:pos x="435" y="0"/>
              </a:cxn>
              <a:cxn ang="0">
                <a:pos x="433" y="0"/>
              </a:cxn>
              <a:cxn ang="0">
                <a:pos x="430" y="0"/>
              </a:cxn>
              <a:cxn ang="0">
                <a:pos x="430" y="3"/>
              </a:cxn>
              <a:cxn ang="0">
                <a:pos x="433" y="11"/>
              </a:cxn>
              <a:cxn ang="0">
                <a:pos x="435" y="23"/>
              </a:cxn>
              <a:cxn ang="0">
                <a:pos x="435" y="36"/>
              </a:cxn>
              <a:cxn ang="0">
                <a:pos x="431" y="48"/>
              </a:cxn>
              <a:cxn ang="0">
                <a:pos x="426" y="56"/>
              </a:cxn>
              <a:cxn ang="0">
                <a:pos x="422" y="61"/>
              </a:cxn>
              <a:cxn ang="0">
                <a:pos x="418" y="63"/>
              </a:cxn>
              <a:cxn ang="0">
                <a:pos x="415" y="63"/>
              </a:cxn>
              <a:cxn ang="0">
                <a:pos x="405" y="63"/>
              </a:cxn>
              <a:cxn ang="0">
                <a:pos x="388" y="63"/>
              </a:cxn>
              <a:cxn ang="0">
                <a:pos x="367" y="63"/>
              </a:cxn>
              <a:cxn ang="0">
                <a:pos x="342" y="63"/>
              </a:cxn>
              <a:cxn ang="0">
                <a:pos x="316" y="61"/>
              </a:cxn>
              <a:cxn ang="0">
                <a:pos x="284" y="61"/>
              </a:cxn>
              <a:cxn ang="0">
                <a:pos x="254" y="61"/>
              </a:cxn>
              <a:cxn ang="0">
                <a:pos x="223" y="61"/>
              </a:cxn>
              <a:cxn ang="0">
                <a:pos x="192" y="61"/>
              </a:cxn>
              <a:cxn ang="0">
                <a:pos x="162" y="59"/>
              </a:cxn>
              <a:cxn ang="0">
                <a:pos x="135" y="59"/>
              </a:cxn>
              <a:cxn ang="0">
                <a:pos x="112" y="59"/>
              </a:cxn>
              <a:cxn ang="0">
                <a:pos x="92" y="59"/>
              </a:cxn>
              <a:cxn ang="0">
                <a:pos x="79" y="59"/>
              </a:cxn>
              <a:cxn ang="0">
                <a:pos x="71" y="59"/>
              </a:cxn>
              <a:cxn ang="0">
                <a:pos x="61" y="59"/>
              </a:cxn>
              <a:cxn ang="0">
                <a:pos x="52" y="59"/>
              </a:cxn>
              <a:cxn ang="0">
                <a:pos x="44" y="59"/>
              </a:cxn>
              <a:cxn ang="0">
                <a:pos x="36" y="61"/>
              </a:cxn>
              <a:cxn ang="0">
                <a:pos x="29" y="61"/>
              </a:cxn>
              <a:cxn ang="0">
                <a:pos x="24" y="61"/>
              </a:cxn>
              <a:cxn ang="0">
                <a:pos x="19" y="63"/>
              </a:cxn>
              <a:cxn ang="0">
                <a:pos x="16" y="63"/>
              </a:cxn>
              <a:cxn ang="0">
                <a:pos x="11" y="68"/>
              </a:cxn>
              <a:cxn ang="0">
                <a:pos x="6" y="76"/>
              </a:cxn>
              <a:cxn ang="0">
                <a:pos x="1" y="86"/>
              </a:cxn>
              <a:cxn ang="0">
                <a:pos x="0" y="89"/>
              </a:cxn>
              <a:cxn ang="0">
                <a:pos x="426" y="89"/>
              </a:cxn>
              <a:cxn ang="0">
                <a:pos x="433" y="88"/>
              </a:cxn>
              <a:cxn ang="0">
                <a:pos x="436" y="84"/>
              </a:cxn>
              <a:cxn ang="0">
                <a:pos x="440" y="81"/>
              </a:cxn>
              <a:cxn ang="0">
                <a:pos x="441" y="74"/>
              </a:cxn>
            </a:cxnLst>
            <a:rect l="0" t="0" r="r" b="b"/>
            <a:pathLst>
              <a:path w="441" h="89">
                <a:moveTo>
                  <a:pt x="441" y="74"/>
                </a:moveTo>
                <a:lnTo>
                  <a:pt x="441" y="5"/>
                </a:lnTo>
                <a:lnTo>
                  <a:pt x="441" y="5"/>
                </a:lnTo>
                <a:lnTo>
                  <a:pt x="441" y="3"/>
                </a:lnTo>
                <a:lnTo>
                  <a:pt x="441" y="3"/>
                </a:lnTo>
                <a:lnTo>
                  <a:pt x="441" y="2"/>
                </a:lnTo>
                <a:lnTo>
                  <a:pt x="440" y="2"/>
                </a:lnTo>
                <a:lnTo>
                  <a:pt x="436" y="0"/>
                </a:lnTo>
                <a:lnTo>
                  <a:pt x="435" y="0"/>
                </a:lnTo>
                <a:lnTo>
                  <a:pt x="433" y="0"/>
                </a:lnTo>
                <a:lnTo>
                  <a:pt x="430" y="0"/>
                </a:lnTo>
                <a:lnTo>
                  <a:pt x="430" y="3"/>
                </a:lnTo>
                <a:lnTo>
                  <a:pt x="433" y="11"/>
                </a:lnTo>
                <a:lnTo>
                  <a:pt x="435" y="23"/>
                </a:lnTo>
                <a:lnTo>
                  <a:pt x="435" y="36"/>
                </a:lnTo>
                <a:lnTo>
                  <a:pt x="431" y="48"/>
                </a:lnTo>
                <a:lnTo>
                  <a:pt x="426" y="56"/>
                </a:lnTo>
                <a:lnTo>
                  <a:pt x="422" y="61"/>
                </a:lnTo>
                <a:lnTo>
                  <a:pt x="418" y="63"/>
                </a:lnTo>
                <a:lnTo>
                  <a:pt x="415" y="63"/>
                </a:lnTo>
                <a:lnTo>
                  <a:pt x="405" y="63"/>
                </a:lnTo>
                <a:lnTo>
                  <a:pt x="388" y="63"/>
                </a:lnTo>
                <a:lnTo>
                  <a:pt x="367" y="63"/>
                </a:lnTo>
                <a:lnTo>
                  <a:pt x="342" y="63"/>
                </a:lnTo>
                <a:lnTo>
                  <a:pt x="316" y="61"/>
                </a:lnTo>
                <a:lnTo>
                  <a:pt x="284" y="61"/>
                </a:lnTo>
                <a:lnTo>
                  <a:pt x="254" y="61"/>
                </a:lnTo>
                <a:lnTo>
                  <a:pt x="223" y="61"/>
                </a:lnTo>
                <a:lnTo>
                  <a:pt x="192" y="61"/>
                </a:lnTo>
                <a:lnTo>
                  <a:pt x="162" y="59"/>
                </a:lnTo>
                <a:lnTo>
                  <a:pt x="135" y="59"/>
                </a:lnTo>
                <a:lnTo>
                  <a:pt x="112" y="59"/>
                </a:lnTo>
                <a:lnTo>
                  <a:pt x="92" y="59"/>
                </a:lnTo>
                <a:lnTo>
                  <a:pt x="79" y="59"/>
                </a:lnTo>
                <a:lnTo>
                  <a:pt x="71" y="59"/>
                </a:lnTo>
                <a:lnTo>
                  <a:pt x="61" y="59"/>
                </a:lnTo>
                <a:lnTo>
                  <a:pt x="52" y="59"/>
                </a:lnTo>
                <a:lnTo>
                  <a:pt x="44" y="59"/>
                </a:lnTo>
                <a:lnTo>
                  <a:pt x="36" y="61"/>
                </a:lnTo>
                <a:lnTo>
                  <a:pt x="29" y="61"/>
                </a:lnTo>
                <a:lnTo>
                  <a:pt x="24" y="61"/>
                </a:lnTo>
                <a:lnTo>
                  <a:pt x="19" y="63"/>
                </a:lnTo>
                <a:lnTo>
                  <a:pt x="16" y="63"/>
                </a:lnTo>
                <a:lnTo>
                  <a:pt x="11" y="68"/>
                </a:lnTo>
                <a:lnTo>
                  <a:pt x="6" y="76"/>
                </a:lnTo>
                <a:lnTo>
                  <a:pt x="1" y="86"/>
                </a:lnTo>
                <a:lnTo>
                  <a:pt x="0" y="89"/>
                </a:lnTo>
                <a:lnTo>
                  <a:pt x="426" y="89"/>
                </a:lnTo>
                <a:lnTo>
                  <a:pt x="433" y="88"/>
                </a:lnTo>
                <a:lnTo>
                  <a:pt x="436" y="84"/>
                </a:lnTo>
                <a:lnTo>
                  <a:pt x="440" y="81"/>
                </a:lnTo>
                <a:lnTo>
                  <a:pt x="441" y="74"/>
                </a:lnTo>
                <a:close/>
              </a:path>
            </a:pathLst>
          </a:custGeom>
          <a:solidFill>
            <a:srgbClr val="669999"/>
          </a:solidFill>
          <a:ln w="9525">
            <a:noFill/>
            <a:round/>
          </a:ln>
        </p:spPr>
        <p:txBody>
          <a:bodyPr/>
          <a:lstStyle/>
          <a:p>
            <a:endParaRPr lang="en-US"/>
          </a:p>
        </p:txBody>
      </p:sp>
      <p:sp>
        <p:nvSpPr>
          <p:cNvPr id="350538" name="Freeform 330"/>
          <p:cNvSpPr/>
          <p:nvPr/>
        </p:nvSpPr>
        <p:spPr bwMode="auto">
          <a:xfrm>
            <a:off x="5870575" y="5210100"/>
            <a:ext cx="50800" cy="22225"/>
          </a:xfrm>
          <a:custGeom>
            <a:avLst/>
            <a:gdLst/>
            <a:ahLst/>
            <a:cxnLst>
              <a:cxn ang="0">
                <a:pos x="32" y="28"/>
              </a:cxn>
              <a:cxn ang="0">
                <a:pos x="43" y="27"/>
              </a:cxn>
              <a:cxn ang="0">
                <a:pos x="53" y="23"/>
              </a:cxn>
              <a:cxn ang="0">
                <a:pos x="60" y="20"/>
              </a:cxn>
              <a:cxn ang="0">
                <a:pos x="63" y="13"/>
              </a:cxn>
              <a:cxn ang="0">
                <a:pos x="60" y="8"/>
              </a:cxn>
              <a:cxn ang="0">
                <a:pos x="53" y="3"/>
              </a:cxn>
              <a:cxn ang="0">
                <a:pos x="43" y="2"/>
              </a:cxn>
              <a:cxn ang="0">
                <a:pos x="32" y="0"/>
              </a:cxn>
              <a:cxn ang="0">
                <a:pos x="20" y="2"/>
              </a:cxn>
              <a:cxn ang="0">
                <a:pos x="10" y="3"/>
              </a:cxn>
              <a:cxn ang="0">
                <a:pos x="4" y="8"/>
              </a:cxn>
              <a:cxn ang="0">
                <a:pos x="0" y="13"/>
              </a:cxn>
              <a:cxn ang="0">
                <a:pos x="4" y="20"/>
              </a:cxn>
              <a:cxn ang="0">
                <a:pos x="10" y="23"/>
              </a:cxn>
              <a:cxn ang="0">
                <a:pos x="20" y="27"/>
              </a:cxn>
              <a:cxn ang="0">
                <a:pos x="32" y="28"/>
              </a:cxn>
            </a:cxnLst>
            <a:rect l="0" t="0" r="r" b="b"/>
            <a:pathLst>
              <a:path w="63" h="28">
                <a:moveTo>
                  <a:pt x="32" y="28"/>
                </a:moveTo>
                <a:lnTo>
                  <a:pt x="43" y="27"/>
                </a:lnTo>
                <a:lnTo>
                  <a:pt x="53" y="23"/>
                </a:lnTo>
                <a:lnTo>
                  <a:pt x="60" y="20"/>
                </a:lnTo>
                <a:lnTo>
                  <a:pt x="63" y="13"/>
                </a:lnTo>
                <a:lnTo>
                  <a:pt x="60" y="8"/>
                </a:lnTo>
                <a:lnTo>
                  <a:pt x="53" y="3"/>
                </a:lnTo>
                <a:lnTo>
                  <a:pt x="43" y="2"/>
                </a:lnTo>
                <a:lnTo>
                  <a:pt x="32" y="0"/>
                </a:lnTo>
                <a:lnTo>
                  <a:pt x="20" y="2"/>
                </a:lnTo>
                <a:lnTo>
                  <a:pt x="10" y="3"/>
                </a:lnTo>
                <a:lnTo>
                  <a:pt x="4" y="8"/>
                </a:lnTo>
                <a:lnTo>
                  <a:pt x="0" y="13"/>
                </a:lnTo>
                <a:lnTo>
                  <a:pt x="4" y="20"/>
                </a:lnTo>
                <a:lnTo>
                  <a:pt x="10" y="23"/>
                </a:lnTo>
                <a:lnTo>
                  <a:pt x="20" y="27"/>
                </a:lnTo>
                <a:lnTo>
                  <a:pt x="32" y="28"/>
                </a:lnTo>
                <a:close/>
              </a:path>
            </a:pathLst>
          </a:custGeom>
          <a:solidFill>
            <a:srgbClr val="996633"/>
          </a:solidFill>
          <a:ln w="9525">
            <a:noFill/>
            <a:round/>
          </a:ln>
        </p:spPr>
        <p:txBody>
          <a:bodyPr/>
          <a:lstStyle/>
          <a:p>
            <a:endParaRPr lang="en-US"/>
          </a:p>
        </p:txBody>
      </p:sp>
      <p:sp>
        <p:nvSpPr>
          <p:cNvPr id="350539" name="Freeform 331"/>
          <p:cNvSpPr/>
          <p:nvPr/>
        </p:nvSpPr>
        <p:spPr bwMode="auto">
          <a:xfrm>
            <a:off x="5600700" y="5195813"/>
            <a:ext cx="360363" cy="77787"/>
          </a:xfrm>
          <a:custGeom>
            <a:avLst/>
            <a:gdLst/>
            <a:ahLst/>
            <a:cxnLst>
              <a:cxn ang="0">
                <a:pos x="9" y="13"/>
              </a:cxn>
              <a:cxn ang="0">
                <a:pos x="10" y="13"/>
              </a:cxn>
              <a:cxn ang="0">
                <a:pos x="14" y="10"/>
              </a:cxn>
              <a:cxn ang="0">
                <a:pos x="20" y="8"/>
              </a:cxn>
              <a:cxn ang="0">
                <a:pos x="33" y="8"/>
              </a:cxn>
              <a:cxn ang="0">
                <a:pos x="42" y="8"/>
              </a:cxn>
              <a:cxn ang="0">
                <a:pos x="57" y="8"/>
              </a:cxn>
              <a:cxn ang="0">
                <a:pos x="80" y="8"/>
              </a:cxn>
              <a:cxn ang="0">
                <a:pos x="106" y="8"/>
              </a:cxn>
              <a:cxn ang="0">
                <a:pos x="138" y="8"/>
              </a:cxn>
              <a:cxn ang="0">
                <a:pos x="172" y="8"/>
              </a:cxn>
              <a:cxn ang="0">
                <a:pos x="209" y="8"/>
              </a:cxn>
              <a:cxn ang="0">
                <a:pos x="247" y="8"/>
              </a:cxn>
              <a:cxn ang="0">
                <a:pos x="283" y="8"/>
              </a:cxn>
              <a:cxn ang="0">
                <a:pos x="320" y="8"/>
              </a:cxn>
              <a:cxn ang="0">
                <a:pos x="353" y="8"/>
              </a:cxn>
              <a:cxn ang="0">
                <a:pos x="383" y="8"/>
              </a:cxn>
              <a:cxn ang="0">
                <a:pos x="407" y="8"/>
              </a:cxn>
              <a:cxn ang="0">
                <a:pos x="427" y="8"/>
              </a:cxn>
              <a:cxn ang="0">
                <a:pos x="439" y="8"/>
              </a:cxn>
              <a:cxn ang="0">
                <a:pos x="444" y="8"/>
              </a:cxn>
              <a:cxn ang="0">
                <a:pos x="444" y="8"/>
              </a:cxn>
              <a:cxn ang="0">
                <a:pos x="444" y="8"/>
              </a:cxn>
              <a:cxn ang="0">
                <a:pos x="445" y="8"/>
              </a:cxn>
              <a:cxn ang="0">
                <a:pos x="447" y="8"/>
              </a:cxn>
              <a:cxn ang="0">
                <a:pos x="449" y="8"/>
              </a:cxn>
              <a:cxn ang="0">
                <a:pos x="450" y="8"/>
              </a:cxn>
              <a:cxn ang="0">
                <a:pos x="454" y="10"/>
              </a:cxn>
              <a:cxn ang="0">
                <a:pos x="455" y="10"/>
              </a:cxn>
              <a:cxn ang="0">
                <a:pos x="454" y="5"/>
              </a:cxn>
              <a:cxn ang="0">
                <a:pos x="450" y="1"/>
              </a:cxn>
              <a:cxn ang="0">
                <a:pos x="445" y="0"/>
              </a:cxn>
              <a:cxn ang="0">
                <a:pos x="440" y="0"/>
              </a:cxn>
              <a:cxn ang="0">
                <a:pos x="14" y="0"/>
              </a:cxn>
              <a:cxn ang="0">
                <a:pos x="9" y="1"/>
              </a:cxn>
              <a:cxn ang="0">
                <a:pos x="5" y="3"/>
              </a:cxn>
              <a:cxn ang="0">
                <a:pos x="2" y="8"/>
              </a:cxn>
              <a:cxn ang="0">
                <a:pos x="0" y="13"/>
              </a:cxn>
              <a:cxn ang="0">
                <a:pos x="0" y="82"/>
              </a:cxn>
              <a:cxn ang="0">
                <a:pos x="2" y="89"/>
              </a:cxn>
              <a:cxn ang="0">
                <a:pos x="5" y="92"/>
              </a:cxn>
              <a:cxn ang="0">
                <a:pos x="9" y="96"/>
              </a:cxn>
              <a:cxn ang="0">
                <a:pos x="14" y="97"/>
              </a:cxn>
              <a:cxn ang="0">
                <a:pos x="14" y="96"/>
              </a:cxn>
              <a:cxn ang="0">
                <a:pos x="12" y="89"/>
              </a:cxn>
              <a:cxn ang="0">
                <a:pos x="9" y="76"/>
              </a:cxn>
              <a:cxn ang="0">
                <a:pos x="9" y="56"/>
              </a:cxn>
              <a:cxn ang="0">
                <a:pos x="9" y="34"/>
              </a:cxn>
              <a:cxn ang="0">
                <a:pos x="9" y="21"/>
              </a:cxn>
              <a:cxn ang="0">
                <a:pos x="9" y="14"/>
              </a:cxn>
              <a:cxn ang="0">
                <a:pos x="9" y="13"/>
              </a:cxn>
            </a:cxnLst>
            <a:rect l="0" t="0" r="r" b="b"/>
            <a:pathLst>
              <a:path w="455" h="97">
                <a:moveTo>
                  <a:pt x="9" y="13"/>
                </a:moveTo>
                <a:lnTo>
                  <a:pt x="10" y="13"/>
                </a:lnTo>
                <a:lnTo>
                  <a:pt x="14" y="10"/>
                </a:lnTo>
                <a:lnTo>
                  <a:pt x="20" y="8"/>
                </a:lnTo>
                <a:lnTo>
                  <a:pt x="33" y="8"/>
                </a:lnTo>
                <a:lnTo>
                  <a:pt x="42" y="8"/>
                </a:lnTo>
                <a:lnTo>
                  <a:pt x="57" y="8"/>
                </a:lnTo>
                <a:lnTo>
                  <a:pt x="80" y="8"/>
                </a:lnTo>
                <a:lnTo>
                  <a:pt x="106" y="8"/>
                </a:lnTo>
                <a:lnTo>
                  <a:pt x="138" y="8"/>
                </a:lnTo>
                <a:lnTo>
                  <a:pt x="172" y="8"/>
                </a:lnTo>
                <a:lnTo>
                  <a:pt x="209" y="8"/>
                </a:lnTo>
                <a:lnTo>
                  <a:pt x="247" y="8"/>
                </a:lnTo>
                <a:lnTo>
                  <a:pt x="283" y="8"/>
                </a:lnTo>
                <a:lnTo>
                  <a:pt x="320" y="8"/>
                </a:lnTo>
                <a:lnTo>
                  <a:pt x="353" y="8"/>
                </a:lnTo>
                <a:lnTo>
                  <a:pt x="383" y="8"/>
                </a:lnTo>
                <a:lnTo>
                  <a:pt x="407" y="8"/>
                </a:lnTo>
                <a:lnTo>
                  <a:pt x="427" y="8"/>
                </a:lnTo>
                <a:lnTo>
                  <a:pt x="439" y="8"/>
                </a:lnTo>
                <a:lnTo>
                  <a:pt x="444" y="8"/>
                </a:lnTo>
                <a:lnTo>
                  <a:pt x="444" y="8"/>
                </a:lnTo>
                <a:lnTo>
                  <a:pt x="444" y="8"/>
                </a:lnTo>
                <a:lnTo>
                  <a:pt x="445" y="8"/>
                </a:lnTo>
                <a:lnTo>
                  <a:pt x="447" y="8"/>
                </a:lnTo>
                <a:lnTo>
                  <a:pt x="449" y="8"/>
                </a:lnTo>
                <a:lnTo>
                  <a:pt x="450" y="8"/>
                </a:lnTo>
                <a:lnTo>
                  <a:pt x="454" y="10"/>
                </a:lnTo>
                <a:lnTo>
                  <a:pt x="455" y="10"/>
                </a:lnTo>
                <a:lnTo>
                  <a:pt x="454" y="5"/>
                </a:lnTo>
                <a:lnTo>
                  <a:pt x="450" y="1"/>
                </a:lnTo>
                <a:lnTo>
                  <a:pt x="445" y="0"/>
                </a:lnTo>
                <a:lnTo>
                  <a:pt x="440" y="0"/>
                </a:lnTo>
                <a:lnTo>
                  <a:pt x="14" y="0"/>
                </a:lnTo>
                <a:lnTo>
                  <a:pt x="9" y="1"/>
                </a:lnTo>
                <a:lnTo>
                  <a:pt x="5" y="3"/>
                </a:lnTo>
                <a:lnTo>
                  <a:pt x="2" y="8"/>
                </a:lnTo>
                <a:lnTo>
                  <a:pt x="0" y="13"/>
                </a:lnTo>
                <a:lnTo>
                  <a:pt x="0" y="82"/>
                </a:lnTo>
                <a:lnTo>
                  <a:pt x="2" y="89"/>
                </a:lnTo>
                <a:lnTo>
                  <a:pt x="5" y="92"/>
                </a:lnTo>
                <a:lnTo>
                  <a:pt x="9" y="96"/>
                </a:lnTo>
                <a:lnTo>
                  <a:pt x="14" y="97"/>
                </a:lnTo>
                <a:lnTo>
                  <a:pt x="14" y="96"/>
                </a:lnTo>
                <a:lnTo>
                  <a:pt x="12" y="89"/>
                </a:lnTo>
                <a:lnTo>
                  <a:pt x="9" y="76"/>
                </a:lnTo>
                <a:lnTo>
                  <a:pt x="9" y="56"/>
                </a:lnTo>
                <a:lnTo>
                  <a:pt x="9" y="34"/>
                </a:lnTo>
                <a:lnTo>
                  <a:pt x="9" y="21"/>
                </a:lnTo>
                <a:lnTo>
                  <a:pt x="9" y="14"/>
                </a:lnTo>
                <a:lnTo>
                  <a:pt x="9" y="13"/>
                </a:lnTo>
                <a:close/>
              </a:path>
            </a:pathLst>
          </a:custGeom>
          <a:solidFill>
            <a:srgbClr val="99CCCC"/>
          </a:solidFill>
          <a:ln w="9525">
            <a:noFill/>
            <a:round/>
          </a:ln>
        </p:spPr>
        <p:txBody>
          <a:bodyPr/>
          <a:lstStyle/>
          <a:p>
            <a:endParaRPr lang="en-US"/>
          </a:p>
        </p:txBody>
      </p:sp>
      <p:sp>
        <p:nvSpPr>
          <p:cNvPr id="350540" name="Freeform 332"/>
          <p:cNvSpPr/>
          <p:nvPr/>
        </p:nvSpPr>
        <p:spPr bwMode="auto">
          <a:xfrm>
            <a:off x="5548313" y="5257725"/>
            <a:ext cx="463550" cy="88900"/>
          </a:xfrm>
          <a:custGeom>
            <a:avLst/>
            <a:gdLst/>
            <a:ahLst/>
            <a:cxnLst>
              <a:cxn ang="0">
                <a:pos x="30" y="113"/>
              </a:cxn>
              <a:cxn ang="0">
                <a:pos x="18" y="110"/>
              </a:cxn>
              <a:cxn ang="0">
                <a:pos x="8" y="103"/>
              </a:cxn>
              <a:cxn ang="0">
                <a:pos x="2" y="93"/>
              </a:cxn>
              <a:cxn ang="0">
                <a:pos x="0" y="81"/>
              </a:cxn>
              <a:cxn ang="0">
                <a:pos x="0" y="75"/>
              </a:cxn>
              <a:cxn ang="0">
                <a:pos x="5" y="72"/>
              </a:cxn>
              <a:cxn ang="0">
                <a:pos x="98" y="15"/>
              </a:cxn>
              <a:cxn ang="0">
                <a:pos x="91" y="25"/>
              </a:cxn>
              <a:cxn ang="0">
                <a:pos x="93" y="15"/>
              </a:cxn>
              <a:cxn ang="0">
                <a:pos x="98" y="7"/>
              </a:cxn>
              <a:cxn ang="0">
                <a:pos x="104" y="2"/>
              </a:cxn>
              <a:cxn ang="0">
                <a:pos x="114" y="0"/>
              </a:cxn>
              <a:cxn ang="0">
                <a:pos x="470" y="0"/>
              </a:cxn>
              <a:cxn ang="0">
                <a:pos x="480" y="2"/>
              </a:cxn>
              <a:cxn ang="0">
                <a:pos x="487" y="7"/>
              </a:cxn>
              <a:cxn ang="0">
                <a:pos x="492" y="15"/>
              </a:cxn>
              <a:cxn ang="0">
                <a:pos x="493" y="25"/>
              </a:cxn>
              <a:cxn ang="0">
                <a:pos x="488" y="15"/>
              </a:cxn>
              <a:cxn ang="0">
                <a:pos x="579" y="72"/>
              </a:cxn>
              <a:cxn ang="0">
                <a:pos x="584" y="75"/>
              </a:cxn>
              <a:cxn ang="0">
                <a:pos x="584" y="81"/>
              </a:cxn>
              <a:cxn ang="0">
                <a:pos x="583" y="93"/>
              </a:cxn>
              <a:cxn ang="0">
                <a:pos x="576" y="103"/>
              </a:cxn>
              <a:cxn ang="0">
                <a:pos x="566" y="110"/>
              </a:cxn>
              <a:cxn ang="0">
                <a:pos x="554" y="113"/>
              </a:cxn>
              <a:cxn ang="0">
                <a:pos x="30" y="113"/>
              </a:cxn>
            </a:cxnLst>
            <a:rect l="0" t="0" r="r" b="b"/>
            <a:pathLst>
              <a:path w="584" h="113">
                <a:moveTo>
                  <a:pt x="30" y="113"/>
                </a:moveTo>
                <a:lnTo>
                  <a:pt x="18" y="110"/>
                </a:lnTo>
                <a:lnTo>
                  <a:pt x="8" y="103"/>
                </a:lnTo>
                <a:lnTo>
                  <a:pt x="2" y="93"/>
                </a:lnTo>
                <a:lnTo>
                  <a:pt x="0" y="81"/>
                </a:lnTo>
                <a:lnTo>
                  <a:pt x="0" y="75"/>
                </a:lnTo>
                <a:lnTo>
                  <a:pt x="5" y="72"/>
                </a:lnTo>
                <a:lnTo>
                  <a:pt x="98" y="15"/>
                </a:lnTo>
                <a:lnTo>
                  <a:pt x="91" y="25"/>
                </a:lnTo>
                <a:lnTo>
                  <a:pt x="93" y="15"/>
                </a:lnTo>
                <a:lnTo>
                  <a:pt x="98" y="7"/>
                </a:lnTo>
                <a:lnTo>
                  <a:pt x="104" y="2"/>
                </a:lnTo>
                <a:lnTo>
                  <a:pt x="114" y="0"/>
                </a:lnTo>
                <a:lnTo>
                  <a:pt x="470" y="0"/>
                </a:lnTo>
                <a:lnTo>
                  <a:pt x="480" y="2"/>
                </a:lnTo>
                <a:lnTo>
                  <a:pt x="487" y="7"/>
                </a:lnTo>
                <a:lnTo>
                  <a:pt x="492" y="15"/>
                </a:lnTo>
                <a:lnTo>
                  <a:pt x="493" y="25"/>
                </a:lnTo>
                <a:lnTo>
                  <a:pt x="488" y="15"/>
                </a:lnTo>
                <a:lnTo>
                  <a:pt x="579" y="72"/>
                </a:lnTo>
                <a:lnTo>
                  <a:pt x="584" y="75"/>
                </a:lnTo>
                <a:lnTo>
                  <a:pt x="584" y="81"/>
                </a:lnTo>
                <a:lnTo>
                  <a:pt x="583" y="93"/>
                </a:lnTo>
                <a:lnTo>
                  <a:pt x="576" y="103"/>
                </a:lnTo>
                <a:lnTo>
                  <a:pt x="566" y="110"/>
                </a:lnTo>
                <a:lnTo>
                  <a:pt x="554" y="113"/>
                </a:lnTo>
                <a:lnTo>
                  <a:pt x="30" y="113"/>
                </a:lnTo>
                <a:close/>
              </a:path>
            </a:pathLst>
          </a:custGeom>
          <a:solidFill>
            <a:srgbClr val="000000"/>
          </a:solidFill>
          <a:ln w="9525">
            <a:noFill/>
            <a:round/>
          </a:ln>
        </p:spPr>
        <p:txBody>
          <a:bodyPr/>
          <a:lstStyle/>
          <a:p>
            <a:endParaRPr lang="en-US"/>
          </a:p>
        </p:txBody>
      </p:sp>
      <p:sp>
        <p:nvSpPr>
          <p:cNvPr id="350541" name="Freeform 333"/>
          <p:cNvSpPr/>
          <p:nvPr/>
        </p:nvSpPr>
        <p:spPr bwMode="auto">
          <a:xfrm>
            <a:off x="5564188" y="5278363"/>
            <a:ext cx="438150" cy="46037"/>
          </a:xfrm>
          <a:custGeom>
            <a:avLst/>
            <a:gdLst/>
            <a:ahLst/>
            <a:cxnLst>
              <a:cxn ang="0">
                <a:pos x="86" y="3"/>
              </a:cxn>
              <a:cxn ang="0">
                <a:pos x="82" y="5"/>
              </a:cxn>
              <a:cxn ang="0">
                <a:pos x="74" y="11"/>
              </a:cxn>
              <a:cxn ang="0">
                <a:pos x="61" y="20"/>
              </a:cxn>
              <a:cxn ang="0">
                <a:pos x="46" y="30"/>
              </a:cxn>
              <a:cxn ang="0">
                <a:pos x="31" y="38"/>
              </a:cxn>
              <a:cxn ang="0">
                <a:pos x="18" y="48"/>
              </a:cxn>
              <a:cxn ang="0">
                <a:pos x="8" y="53"/>
              </a:cxn>
              <a:cxn ang="0">
                <a:pos x="1" y="56"/>
              </a:cxn>
              <a:cxn ang="0">
                <a:pos x="1" y="56"/>
              </a:cxn>
              <a:cxn ang="0">
                <a:pos x="1" y="56"/>
              </a:cxn>
              <a:cxn ang="0">
                <a:pos x="0" y="58"/>
              </a:cxn>
              <a:cxn ang="0">
                <a:pos x="0" y="58"/>
              </a:cxn>
              <a:cxn ang="0">
                <a:pos x="549" y="58"/>
              </a:cxn>
              <a:cxn ang="0">
                <a:pos x="551" y="58"/>
              </a:cxn>
              <a:cxn ang="0">
                <a:pos x="551" y="56"/>
              </a:cxn>
              <a:cxn ang="0">
                <a:pos x="551" y="56"/>
              </a:cxn>
              <a:cxn ang="0">
                <a:pos x="551" y="54"/>
              </a:cxn>
              <a:cxn ang="0">
                <a:pos x="551" y="54"/>
              </a:cxn>
              <a:cxn ang="0">
                <a:pos x="461" y="0"/>
              </a:cxn>
              <a:cxn ang="0">
                <a:pos x="451" y="0"/>
              </a:cxn>
              <a:cxn ang="0">
                <a:pos x="86" y="3"/>
              </a:cxn>
            </a:cxnLst>
            <a:rect l="0" t="0" r="r" b="b"/>
            <a:pathLst>
              <a:path w="551" h="58">
                <a:moveTo>
                  <a:pt x="86" y="3"/>
                </a:moveTo>
                <a:lnTo>
                  <a:pt x="82" y="5"/>
                </a:lnTo>
                <a:lnTo>
                  <a:pt x="74" y="11"/>
                </a:lnTo>
                <a:lnTo>
                  <a:pt x="61" y="20"/>
                </a:lnTo>
                <a:lnTo>
                  <a:pt x="46" y="30"/>
                </a:lnTo>
                <a:lnTo>
                  <a:pt x="31" y="38"/>
                </a:lnTo>
                <a:lnTo>
                  <a:pt x="18" y="48"/>
                </a:lnTo>
                <a:lnTo>
                  <a:pt x="8" y="53"/>
                </a:lnTo>
                <a:lnTo>
                  <a:pt x="1" y="56"/>
                </a:lnTo>
                <a:lnTo>
                  <a:pt x="1" y="56"/>
                </a:lnTo>
                <a:lnTo>
                  <a:pt x="1" y="56"/>
                </a:lnTo>
                <a:lnTo>
                  <a:pt x="0" y="58"/>
                </a:lnTo>
                <a:lnTo>
                  <a:pt x="0" y="58"/>
                </a:lnTo>
                <a:lnTo>
                  <a:pt x="549" y="58"/>
                </a:lnTo>
                <a:lnTo>
                  <a:pt x="551" y="58"/>
                </a:lnTo>
                <a:lnTo>
                  <a:pt x="551" y="56"/>
                </a:lnTo>
                <a:lnTo>
                  <a:pt x="551" y="56"/>
                </a:lnTo>
                <a:lnTo>
                  <a:pt x="551" y="54"/>
                </a:lnTo>
                <a:lnTo>
                  <a:pt x="551" y="54"/>
                </a:lnTo>
                <a:lnTo>
                  <a:pt x="461" y="0"/>
                </a:lnTo>
                <a:lnTo>
                  <a:pt x="451" y="0"/>
                </a:lnTo>
                <a:lnTo>
                  <a:pt x="86" y="3"/>
                </a:lnTo>
                <a:close/>
              </a:path>
            </a:pathLst>
          </a:custGeom>
          <a:solidFill>
            <a:srgbClr val="99CCCC"/>
          </a:solidFill>
          <a:ln w="9525">
            <a:noFill/>
            <a:round/>
          </a:ln>
        </p:spPr>
        <p:txBody>
          <a:bodyPr/>
          <a:lstStyle/>
          <a:p>
            <a:endParaRPr lang="en-US"/>
          </a:p>
        </p:txBody>
      </p:sp>
      <p:sp>
        <p:nvSpPr>
          <p:cNvPr id="350542" name="Freeform 334"/>
          <p:cNvSpPr/>
          <p:nvPr/>
        </p:nvSpPr>
        <p:spPr bwMode="auto">
          <a:xfrm>
            <a:off x="5564188" y="5324400"/>
            <a:ext cx="438150" cy="14288"/>
          </a:xfrm>
          <a:custGeom>
            <a:avLst/>
            <a:gdLst/>
            <a:ahLst/>
            <a:cxnLst>
              <a:cxn ang="0">
                <a:pos x="0" y="0"/>
              </a:cxn>
              <a:cxn ang="0">
                <a:pos x="0" y="3"/>
              </a:cxn>
              <a:cxn ang="0">
                <a:pos x="1" y="8"/>
              </a:cxn>
              <a:cxn ang="0">
                <a:pos x="3" y="11"/>
              </a:cxn>
              <a:cxn ang="0">
                <a:pos x="6" y="16"/>
              </a:cxn>
              <a:cxn ang="0">
                <a:pos x="6" y="16"/>
              </a:cxn>
              <a:cxn ang="0">
                <a:pos x="6" y="16"/>
              </a:cxn>
              <a:cxn ang="0">
                <a:pos x="6" y="16"/>
              </a:cxn>
              <a:cxn ang="0">
                <a:pos x="8" y="16"/>
              </a:cxn>
              <a:cxn ang="0">
                <a:pos x="532" y="16"/>
              </a:cxn>
              <a:cxn ang="0">
                <a:pos x="539" y="15"/>
              </a:cxn>
              <a:cxn ang="0">
                <a:pos x="544" y="11"/>
              </a:cxn>
              <a:cxn ang="0">
                <a:pos x="549" y="6"/>
              </a:cxn>
              <a:cxn ang="0">
                <a:pos x="551" y="0"/>
              </a:cxn>
              <a:cxn ang="0">
                <a:pos x="549" y="0"/>
              </a:cxn>
              <a:cxn ang="0">
                <a:pos x="0" y="0"/>
              </a:cxn>
            </a:cxnLst>
            <a:rect l="0" t="0" r="r" b="b"/>
            <a:pathLst>
              <a:path w="551" h="16">
                <a:moveTo>
                  <a:pt x="0" y="0"/>
                </a:moveTo>
                <a:lnTo>
                  <a:pt x="0" y="3"/>
                </a:lnTo>
                <a:lnTo>
                  <a:pt x="1" y="8"/>
                </a:lnTo>
                <a:lnTo>
                  <a:pt x="3" y="11"/>
                </a:lnTo>
                <a:lnTo>
                  <a:pt x="6" y="16"/>
                </a:lnTo>
                <a:lnTo>
                  <a:pt x="6" y="16"/>
                </a:lnTo>
                <a:lnTo>
                  <a:pt x="6" y="16"/>
                </a:lnTo>
                <a:lnTo>
                  <a:pt x="6" y="16"/>
                </a:lnTo>
                <a:lnTo>
                  <a:pt x="8" y="16"/>
                </a:lnTo>
                <a:lnTo>
                  <a:pt x="532" y="16"/>
                </a:lnTo>
                <a:lnTo>
                  <a:pt x="539" y="15"/>
                </a:lnTo>
                <a:lnTo>
                  <a:pt x="544" y="11"/>
                </a:lnTo>
                <a:lnTo>
                  <a:pt x="549" y="6"/>
                </a:lnTo>
                <a:lnTo>
                  <a:pt x="551" y="0"/>
                </a:lnTo>
                <a:lnTo>
                  <a:pt x="549" y="0"/>
                </a:lnTo>
                <a:lnTo>
                  <a:pt x="0" y="0"/>
                </a:lnTo>
                <a:close/>
              </a:path>
            </a:pathLst>
          </a:custGeom>
          <a:solidFill>
            <a:srgbClr val="669999"/>
          </a:solidFill>
          <a:ln w="9525">
            <a:noFill/>
            <a:round/>
          </a:ln>
        </p:spPr>
        <p:txBody>
          <a:bodyPr/>
          <a:lstStyle/>
          <a:p>
            <a:endParaRPr lang="en-US"/>
          </a:p>
        </p:txBody>
      </p:sp>
      <p:sp>
        <p:nvSpPr>
          <p:cNvPr id="350543" name="Freeform 335"/>
          <p:cNvSpPr/>
          <p:nvPr/>
        </p:nvSpPr>
        <p:spPr bwMode="auto">
          <a:xfrm>
            <a:off x="5556250" y="5267250"/>
            <a:ext cx="374650" cy="71438"/>
          </a:xfrm>
          <a:custGeom>
            <a:avLst/>
            <a:gdLst/>
            <a:ahLst/>
            <a:cxnLst>
              <a:cxn ang="0">
                <a:pos x="91" y="13"/>
              </a:cxn>
              <a:cxn ang="0">
                <a:pos x="0" y="69"/>
              </a:cxn>
              <a:cxn ang="0">
                <a:pos x="1" y="76"/>
              </a:cxn>
              <a:cxn ang="0">
                <a:pos x="5" y="83"/>
              </a:cxn>
              <a:cxn ang="0">
                <a:pos x="10" y="88"/>
              </a:cxn>
              <a:cxn ang="0">
                <a:pos x="16" y="89"/>
              </a:cxn>
              <a:cxn ang="0">
                <a:pos x="13" y="84"/>
              </a:cxn>
              <a:cxn ang="0">
                <a:pos x="11" y="81"/>
              </a:cxn>
              <a:cxn ang="0">
                <a:pos x="10" y="76"/>
              </a:cxn>
              <a:cxn ang="0">
                <a:pos x="10" y="73"/>
              </a:cxn>
              <a:cxn ang="0">
                <a:pos x="10" y="73"/>
              </a:cxn>
              <a:cxn ang="0">
                <a:pos x="11" y="71"/>
              </a:cxn>
              <a:cxn ang="0">
                <a:pos x="11" y="71"/>
              </a:cxn>
              <a:cxn ang="0">
                <a:pos x="11" y="71"/>
              </a:cxn>
              <a:cxn ang="0">
                <a:pos x="18" y="68"/>
              </a:cxn>
              <a:cxn ang="0">
                <a:pos x="28" y="63"/>
              </a:cxn>
              <a:cxn ang="0">
                <a:pos x="41" y="53"/>
              </a:cxn>
              <a:cxn ang="0">
                <a:pos x="56" y="45"/>
              </a:cxn>
              <a:cxn ang="0">
                <a:pos x="71" y="35"/>
              </a:cxn>
              <a:cxn ang="0">
                <a:pos x="84" y="26"/>
              </a:cxn>
              <a:cxn ang="0">
                <a:pos x="92" y="20"/>
              </a:cxn>
              <a:cxn ang="0">
                <a:pos x="96" y="18"/>
              </a:cxn>
              <a:cxn ang="0">
                <a:pos x="461" y="15"/>
              </a:cxn>
              <a:cxn ang="0">
                <a:pos x="471" y="15"/>
              </a:cxn>
              <a:cxn ang="0">
                <a:pos x="470" y="13"/>
              </a:cxn>
              <a:cxn ang="0">
                <a:pos x="468" y="8"/>
              </a:cxn>
              <a:cxn ang="0">
                <a:pos x="466" y="3"/>
              </a:cxn>
              <a:cxn ang="0">
                <a:pos x="463" y="2"/>
              </a:cxn>
              <a:cxn ang="0">
                <a:pos x="458" y="0"/>
              </a:cxn>
              <a:cxn ang="0">
                <a:pos x="102" y="0"/>
              </a:cxn>
              <a:cxn ang="0">
                <a:pos x="99" y="2"/>
              </a:cxn>
              <a:cxn ang="0">
                <a:pos x="94" y="3"/>
              </a:cxn>
              <a:cxn ang="0">
                <a:pos x="92" y="8"/>
              </a:cxn>
              <a:cxn ang="0">
                <a:pos x="91" y="13"/>
              </a:cxn>
            </a:cxnLst>
            <a:rect l="0" t="0" r="r" b="b"/>
            <a:pathLst>
              <a:path w="471" h="89">
                <a:moveTo>
                  <a:pt x="91" y="13"/>
                </a:moveTo>
                <a:lnTo>
                  <a:pt x="0" y="69"/>
                </a:lnTo>
                <a:lnTo>
                  <a:pt x="1" y="76"/>
                </a:lnTo>
                <a:lnTo>
                  <a:pt x="5" y="83"/>
                </a:lnTo>
                <a:lnTo>
                  <a:pt x="10" y="88"/>
                </a:lnTo>
                <a:lnTo>
                  <a:pt x="16" y="89"/>
                </a:lnTo>
                <a:lnTo>
                  <a:pt x="13" y="84"/>
                </a:lnTo>
                <a:lnTo>
                  <a:pt x="11" y="81"/>
                </a:lnTo>
                <a:lnTo>
                  <a:pt x="10" y="76"/>
                </a:lnTo>
                <a:lnTo>
                  <a:pt x="10" y="73"/>
                </a:lnTo>
                <a:lnTo>
                  <a:pt x="10" y="73"/>
                </a:lnTo>
                <a:lnTo>
                  <a:pt x="11" y="71"/>
                </a:lnTo>
                <a:lnTo>
                  <a:pt x="11" y="71"/>
                </a:lnTo>
                <a:lnTo>
                  <a:pt x="11" y="71"/>
                </a:lnTo>
                <a:lnTo>
                  <a:pt x="18" y="68"/>
                </a:lnTo>
                <a:lnTo>
                  <a:pt x="28" y="63"/>
                </a:lnTo>
                <a:lnTo>
                  <a:pt x="41" y="53"/>
                </a:lnTo>
                <a:lnTo>
                  <a:pt x="56" y="45"/>
                </a:lnTo>
                <a:lnTo>
                  <a:pt x="71" y="35"/>
                </a:lnTo>
                <a:lnTo>
                  <a:pt x="84" y="26"/>
                </a:lnTo>
                <a:lnTo>
                  <a:pt x="92" y="20"/>
                </a:lnTo>
                <a:lnTo>
                  <a:pt x="96" y="18"/>
                </a:lnTo>
                <a:lnTo>
                  <a:pt x="461" y="15"/>
                </a:lnTo>
                <a:lnTo>
                  <a:pt x="471" y="15"/>
                </a:lnTo>
                <a:lnTo>
                  <a:pt x="470" y="13"/>
                </a:lnTo>
                <a:lnTo>
                  <a:pt x="468" y="8"/>
                </a:lnTo>
                <a:lnTo>
                  <a:pt x="466" y="3"/>
                </a:lnTo>
                <a:lnTo>
                  <a:pt x="463" y="2"/>
                </a:lnTo>
                <a:lnTo>
                  <a:pt x="458" y="0"/>
                </a:lnTo>
                <a:lnTo>
                  <a:pt x="102" y="0"/>
                </a:lnTo>
                <a:lnTo>
                  <a:pt x="99" y="2"/>
                </a:lnTo>
                <a:lnTo>
                  <a:pt x="94" y="3"/>
                </a:lnTo>
                <a:lnTo>
                  <a:pt x="92" y="8"/>
                </a:lnTo>
                <a:lnTo>
                  <a:pt x="91" y="13"/>
                </a:lnTo>
                <a:close/>
              </a:path>
            </a:pathLst>
          </a:custGeom>
          <a:solidFill>
            <a:srgbClr val="99FFFF"/>
          </a:solidFill>
          <a:ln w="9525">
            <a:noFill/>
            <a:round/>
          </a:ln>
        </p:spPr>
        <p:txBody>
          <a:bodyPr/>
          <a:lstStyle/>
          <a:p>
            <a:endParaRPr lang="en-US"/>
          </a:p>
        </p:txBody>
      </p:sp>
      <p:sp>
        <p:nvSpPr>
          <p:cNvPr id="350544" name="Freeform 336"/>
          <p:cNvSpPr/>
          <p:nvPr/>
        </p:nvSpPr>
        <p:spPr bwMode="auto">
          <a:xfrm>
            <a:off x="5638800" y="5276775"/>
            <a:ext cx="31750" cy="6350"/>
          </a:xfrm>
          <a:custGeom>
            <a:avLst/>
            <a:gdLst/>
            <a:ahLst/>
            <a:cxnLst>
              <a:cxn ang="0">
                <a:pos x="0" y="8"/>
              </a:cxn>
              <a:cxn ang="0">
                <a:pos x="2" y="6"/>
              </a:cxn>
              <a:cxn ang="0">
                <a:pos x="5" y="3"/>
              </a:cxn>
              <a:cxn ang="0">
                <a:pos x="9" y="1"/>
              </a:cxn>
              <a:cxn ang="0">
                <a:pos x="15" y="0"/>
              </a:cxn>
              <a:cxn ang="0">
                <a:pos x="18" y="0"/>
              </a:cxn>
              <a:cxn ang="0">
                <a:pos x="20" y="0"/>
              </a:cxn>
              <a:cxn ang="0">
                <a:pos x="20" y="0"/>
              </a:cxn>
              <a:cxn ang="0">
                <a:pos x="23" y="0"/>
              </a:cxn>
              <a:cxn ang="0">
                <a:pos x="30" y="1"/>
              </a:cxn>
              <a:cxn ang="0">
                <a:pos x="35" y="3"/>
              </a:cxn>
              <a:cxn ang="0">
                <a:pos x="38" y="6"/>
              </a:cxn>
              <a:cxn ang="0">
                <a:pos x="40" y="8"/>
              </a:cxn>
              <a:cxn ang="0">
                <a:pos x="0" y="8"/>
              </a:cxn>
            </a:cxnLst>
            <a:rect l="0" t="0" r="r" b="b"/>
            <a:pathLst>
              <a:path w="40" h="8">
                <a:moveTo>
                  <a:pt x="0" y="8"/>
                </a:moveTo>
                <a:lnTo>
                  <a:pt x="2" y="6"/>
                </a:lnTo>
                <a:lnTo>
                  <a:pt x="5" y="3"/>
                </a:lnTo>
                <a:lnTo>
                  <a:pt x="9" y="1"/>
                </a:lnTo>
                <a:lnTo>
                  <a:pt x="15" y="0"/>
                </a:lnTo>
                <a:lnTo>
                  <a:pt x="18" y="0"/>
                </a:lnTo>
                <a:lnTo>
                  <a:pt x="20" y="0"/>
                </a:lnTo>
                <a:lnTo>
                  <a:pt x="20" y="0"/>
                </a:lnTo>
                <a:lnTo>
                  <a:pt x="23" y="0"/>
                </a:lnTo>
                <a:lnTo>
                  <a:pt x="30" y="1"/>
                </a:lnTo>
                <a:lnTo>
                  <a:pt x="35" y="3"/>
                </a:lnTo>
                <a:lnTo>
                  <a:pt x="38" y="6"/>
                </a:lnTo>
                <a:lnTo>
                  <a:pt x="40" y="8"/>
                </a:lnTo>
                <a:lnTo>
                  <a:pt x="0" y="8"/>
                </a:lnTo>
                <a:close/>
              </a:path>
            </a:pathLst>
          </a:custGeom>
          <a:solidFill>
            <a:srgbClr val="000000"/>
          </a:solidFill>
          <a:ln w="9525">
            <a:noFill/>
            <a:round/>
          </a:ln>
        </p:spPr>
        <p:txBody>
          <a:bodyPr/>
          <a:lstStyle/>
          <a:p>
            <a:endParaRPr lang="en-US"/>
          </a:p>
        </p:txBody>
      </p:sp>
      <p:sp>
        <p:nvSpPr>
          <p:cNvPr id="350545" name="Freeform 337"/>
          <p:cNvSpPr/>
          <p:nvPr/>
        </p:nvSpPr>
        <p:spPr bwMode="auto">
          <a:xfrm>
            <a:off x="5684838" y="5276775"/>
            <a:ext cx="31750" cy="6350"/>
          </a:xfrm>
          <a:custGeom>
            <a:avLst/>
            <a:gdLst/>
            <a:ahLst/>
            <a:cxnLst>
              <a:cxn ang="0">
                <a:pos x="0" y="8"/>
              </a:cxn>
              <a:cxn ang="0">
                <a:pos x="2" y="6"/>
              </a:cxn>
              <a:cxn ang="0">
                <a:pos x="5" y="3"/>
              </a:cxn>
              <a:cxn ang="0">
                <a:pos x="8" y="1"/>
              </a:cxn>
              <a:cxn ang="0">
                <a:pos x="15" y="0"/>
              </a:cxn>
              <a:cxn ang="0">
                <a:pos x="18" y="0"/>
              </a:cxn>
              <a:cxn ang="0">
                <a:pos x="20" y="0"/>
              </a:cxn>
              <a:cxn ang="0">
                <a:pos x="20" y="0"/>
              </a:cxn>
              <a:cxn ang="0">
                <a:pos x="23" y="0"/>
              </a:cxn>
              <a:cxn ang="0">
                <a:pos x="30" y="1"/>
              </a:cxn>
              <a:cxn ang="0">
                <a:pos x="35" y="3"/>
              </a:cxn>
              <a:cxn ang="0">
                <a:pos x="38" y="6"/>
              </a:cxn>
              <a:cxn ang="0">
                <a:pos x="40" y="8"/>
              </a:cxn>
              <a:cxn ang="0">
                <a:pos x="0" y="8"/>
              </a:cxn>
            </a:cxnLst>
            <a:rect l="0" t="0" r="r" b="b"/>
            <a:pathLst>
              <a:path w="40" h="8">
                <a:moveTo>
                  <a:pt x="0" y="8"/>
                </a:moveTo>
                <a:lnTo>
                  <a:pt x="2" y="6"/>
                </a:lnTo>
                <a:lnTo>
                  <a:pt x="5" y="3"/>
                </a:lnTo>
                <a:lnTo>
                  <a:pt x="8" y="1"/>
                </a:lnTo>
                <a:lnTo>
                  <a:pt x="15" y="0"/>
                </a:lnTo>
                <a:lnTo>
                  <a:pt x="18" y="0"/>
                </a:lnTo>
                <a:lnTo>
                  <a:pt x="20" y="0"/>
                </a:lnTo>
                <a:lnTo>
                  <a:pt x="20" y="0"/>
                </a:lnTo>
                <a:lnTo>
                  <a:pt x="23" y="0"/>
                </a:lnTo>
                <a:lnTo>
                  <a:pt x="30" y="1"/>
                </a:lnTo>
                <a:lnTo>
                  <a:pt x="35" y="3"/>
                </a:lnTo>
                <a:lnTo>
                  <a:pt x="38" y="6"/>
                </a:lnTo>
                <a:lnTo>
                  <a:pt x="40" y="8"/>
                </a:lnTo>
                <a:lnTo>
                  <a:pt x="0" y="8"/>
                </a:lnTo>
                <a:close/>
              </a:path>
            </a:pathLst>
          </a:custGeom>
          <a:solidFill>
            <a:srgbClr val="000000"/>
          </a:solidFill>
          <a:ln w="9525">
            <a:noFill/>
            <a:round/>
          </a:ln>
        </p:spPr>
        <p:txBody>
          <a:bodyPr/>
          <a:lstStyle/>
          <a:p>
            <a:endParaRPr lang="en-US"/>
          </a:p>
        </p:txBody>
      </p:sp>
      <p:sp>
        <p:nvSpPr>
          <p:cNvPr id="350546" name="Freeform 338"/>
          <p:cNvSpPr/>
          <p:nvPr/>
        </p:nvSpPr>
        <p:spPr bwMode="auto">
          <a:xfrm>
            <a:off x="5730875" y="5276775"/>
            <a:ext cx="31750" cy="6350"/>
          </a:xfrm>
          <a:custGeom>
            <a:avLst/>
            <a:gdLst/>
            <a:ahLst/>
            <a:cxnLst>
              <a:cxn ang="0">
                <a:pos x="0" y="8"/>
              </a:cxn>
              <a:cxn ang="0">
                <a:pos x="1" y="6"/>
              </a:cxn>
              <a:cxn ang="0">
                <a:pos x="5" y="3"/>
              </a:cxn>
              <a:cxn ang="0">
                <a:pos x="8" y="1"/>
              </a:cxn>
              <a:cxn ang="0">
                <a:pos x="15" y="0"/>
              </a:cxn>
              <a:cxn ang="0">
                <a:pos x="18" y="0"/>
              </a:cxn>
              <a:cxn ang="0">
                <a:pos x="20" y="0"/>
              </a:cxn>
              <a:cxn ang="0">
                <a:pos x="21" y="0"/>
              </a:cxn>
              <a:cxn ang="0">
                <a:pos x="23" y="0"/>
              </a:cxn>
              <a:cxn ang="0">
                <a:pos x="30" y="1"/>
              </a:cxn>
              <a:cxn ang="0">
                <a:pos x="35" y="3"/>
              </a:cxn>
              <a:cxn ang="0">
                <a:pos x="38" y="6"/>
              </a:cxn>
              <a:cxn ang="0">
                <a:pos x="40" y="8"/>
              </a:cxn>
              <a:cxn ang="0">
                <a:pos x="0" y="8"/>
              </a:cxn>
            </a:cxnLst>
            <a:rect l="0" t="0" r="r" b="b"/>
            <a:pathLst>
              <a:path w="40" h="8">
                <a:moveTo>
                  <a:pt x="0" y="8"/>
                </a:moveTo>
                <a:lnTo>
                  <a:pt x="1" y="6"/>
                </a:lnTo>
                <a:lnTo>
                  <a:pt x="5" y="3"/>
                </a:lnTo>
                <a:lnTo>
                  <a:pt x="8" y="1"/>
                </a:lnTo>
                <a:lnTo>
                  <a:pt x="15" y="0"/>
                </a:lnTo>
                <a:lnTo>
                  <a:pt x="18" y="0"/>
                </a:lnTo>
                <a:lnTo>
                  <a:pt x="20" y="0"/>
                </a:lnTo>
                <a:lnTo>
                  <a:pt x="21" y="0"/>
                </a:lnTo>
                <a:lnTo>
                  <a:pt x="23" y="0"/>
                </a:lnTo>
                <a:lnTo>
                  <a:pt x="30" y="1"/>
                </a:lnTo>
                <a:lnTo>
                  <a:pt x="35" y="3"/>
                </a:lnTo>
                <a:lnTo>
                  <a:pt x="38" y="6"/>
                </a:lnTo>
                <a:lnTo>
                  <a:pt x="40" y="8"/>
                </a:lnTo>
                <a:lnTo>
                  <a:pt x="0" y="8"/>
                </a:lnTo>
                <a:close/>
              </a:path>
            </a:pathLst>
          </a:custGeom>
          <a:solidFill>
            <a:srgbClr val="000000"/>
          </a:solidFill>
          <a:ln w="9525">
            <a:noFill/>
            <a:round/>
          </a:ln>
        </p:spPr>
        <p:txBody>
          <a:bodyPr/>
          <a:lstStyle/>
          <a:p>
            <a:endParaRPr lang="en-US"/>
          </a:p>
        </p:txBody>
      </p:sp>
      <p:sp>
        <p:nvSpPr>
          <p:cNvPr id="350547" name="Freeform 339"/>
          <p:cNvSpPr/>
          <p:nvPr/>
        </p:nvSpPr>
        <p:spPr bwMode="auto">
          <a:xfrm>
            <a:off x="5780088" y="5276775"/>
            <a:ext cx="31750" cy="6350"/>
          </a:xfrm>
          <a:custGeom>
            <a:avLst/>
            <a:gdLst/>
            <a:ahLst/>
            <a:cxnLst>
              <a:cxn ang="0">
                <a:pos x="0" y="8"/>
              </a:cxn>
              <a:cxn ang="0">
                <a:pos x="2" y="6"/>
              </a:cxn>
              <a:cxn ang="0">
                <a:pos x="3" y="3"/>
              </a:cxn>
              <a:cxn ang="0">
                <a:pos x="8" y="1"/>
              </a:cxn>
              <a:cxn ang="0">
                <a:pos x="13" y="0"/>
              </a:cxn>
              <a:cxn ang="0">
                <a:pos x="18" y="0"/>
              </a:cxn>
              <a:cxn ang="0">
                <a:pos x="20" y="0"/>
              </a:cxn>
              <a:cxn ang="0">
                <a:pos x="20" y="0"/>
              </a:cxn>
              <a:cxn ang="0">
                <a:pos x="23" y="0"/>
              </a:cxn>
              <a:cxn ang="0">
                <a:pos x="28" y="1"/>
              </a:cxn>
              <a:cxn ang="0">
                <a:pos x="35" y="3"/>
              </a:cxn>
              <a:cxn ang="0">
                <a:pos x="38" y="6"/>
              </a:cxn>
              <a:cxn ang="0">
                <a:pos x="40" y="8"/>
              </a:cxn>
              <a:cxn ang="0">
                <a:pos x="0" y="8"/>
              </a:cxn>
            </a:cxnLst>
            <a:rect l="0" t="0" r="r" b="b"/>
            <a:pathLst>
              <a:path w="40" h="8">
                <a:moveTo>
                  <a:pt x="0" y="8"/>
                </a:moveTo>
                <a:lnTo>
                  <a:pt x="2" y="6"/>
                </a:lnTo>
                <a:lnTo>
                  <a:pt x="3" y="3"/>
                </a:lnTo>
                <a:lnTo>
                  <a:pt x="8" y="1"/>
                </a:lnTo>
                <a:lnTo>
                  <a:pt x="13" y="0"/>
                </a:lnTo>
                <a:lnTo>
                  <a:pt x="18" y="0"/>
                </a:lnTo>
                <a:lnTo>
                  <a:pt x="20" y="0"/>
                </a:lnTo>
                <a:lnTo>
                  <a:pt x="20" y="0"/>
                </a:lnTo>
                <a:lnTo>
                  <a:pt x="23" y="0"/>
                </a:lnTo>
                <a:lnTo>
                  <a:pt x="28" y="1"/>
                </a:lnTo>
                <a:lnTo>
                  <a:pt x="35" y="3"/>
                </a:lnTo>
                <a:lnTo>
                  <a:pt x="38" y="6"/>
                </a:lnTo>
                <a:lnTo>
                  <a:pt x="40" y="8"/>
                </a:lnTo>
                <a:lnTo>
                  <a:pt x="0" y="8"/>
                </a:lnTo>
                <a:close/>
              </a:path>
            </a:pathLst>
          </a:custGeom>
          <a:solidFill>
            <a:srgbClr val="000000"/>
          </a:solidFill>
          <a:ln w="9525">
            <a:noFill/>
            <a:round/>
          </a:ln>
        </p:spPr>
        <p:txBody>
          <a:bodyPr/>
          <a:lstStyle/>
          <a:p>
            <a:endParaRPr lang="en-US"/>
          </a:p>
        </p:txBody>
      </p:sp>
      <p:sp>
        <p:nvSpPr>
          <p:cNvPr id="350548" name="Freeform 340"/>
          <p:cNvSpPr/>
          <p:nvPr/>
        </p:nvSpPr>
        <p:spPr bwMode="auto">
          <a:xfrm>
            <a:off x="5824538" y="5276775"/>
            <a:ext cx="31750" cy="6350"/>
          </a:xfrm>
          <a:custGeom>
            <a:avLst/>
            <a:gdLst/>
            <a:ahLst/>
            <a:cxnLst>
              <a:cxn ang="0">
                <a:pos x="0" y="8"/>
              </a:cxn>
              <a:cxn ang="0">
                <a:pos x="2" y="6"/>
              </a:cxn>
              <a:cxn ang="0">
                <a:pos x="5" y="3"/>
              </a:cxn>
              <a:cxn ang="0">
                <a:pos x="9" y="1"/>
              </a:cxn>
              <a:cxn ang="0">
                <a:pos x="15" y="0"/>
              </a:cxn>
              <a:cxn ang="0">
                <a:pos x="20" y="0"/>
              </a:cxn>
              <a:cxn ang="0">
                <a:pos x="22" y="0"/>
              </a:cxn>
              <a:cxn ang="0">
                <a:pos x="22" y="0"/>
              </a:cxn>
              <a:cxn ang="0">
                <a:pos x="25" y="0"/>
              </a:cxn>
              <a:cxn ang="0">
                <a:pos x="30" y="1"/>
              </a:cxn>
              <a:cxn ang="0">
                <a:pos x="35" y="3"/>
              </a:cxn>
              <a:cxn ang="0">
                <a:pos x="38" y="6"/>
              </a:cxn>
              <a:cxn ang="0">
                <a:pos x="40" y="8"/>
              </a:cxn>
              <a:cxn ang="0">
                <a:pos x="0" y="8"/>
              </a:cxn>
            </a:cxnLst>
            <a:rect l="0" t="0" r="r" b="b"/>
            <a:pathLst>
              <a:path w="40" h="8">
                <a:moveTo>
                  <a:pt x="0" y="8"/>
                </a:moveTo>
                <a:lnTo>
                  <a:pt x="2" y="6"/>
                </a:lnTo>
                <a:lnTo>
                  <a:pt x="5" y="3"/>
                </a:lnTo>
                <a:lnTo>
                  <a:pt x="9" y="1"/>
                </a:lnTo>
                <a:lnTo>
                  <a:pt x="15" y="0"/>
                </a:lnTo>
                <a:lnTo>
                  <a:pt x="20" y="0"/>
                </a:lnTo>
                <a:lnTo>
                  <a:pt x="22" y="0"/>
                </a:lnTo>
                <a:lnTo>
                  <a:pt x="22" y="0"/>
                </a:lnTo>
                <a:lnTo>
                  <a:pt x="25" y="0"/>
                </a:lnTo>
                <a:lnTo>
                  <a:pt x="30" y="1"/>
                </a:lnTo>
                <a:lnTo>
                  <a:pt x="35" y="3"/>
                </a:lnTo>
                <a:lnTo>
                  <a:pt x="38" y="6"/>
                </a:lnTo>
                <a:lnTo>
                  <a:pt x="40" y="8"/>
                </a:lnTo>
                <a:lnTo>
                  <a:pt x="0" y="8"/>
                </a:lnTo>
                <a:close/>
              </a:path>
            </a:pathLst>
          </a:custGeom>
          <a:solidFill>
            <a:srgbClr val="000000"/>
          </a:solidFill>
          <a:ln w="9525">
            <a:noFill/>
            <a:round/>
          </a:ln>
        </p:spPr>
        <p:txBody>
          <a:bodyPr/>
          <a:lstStyle/>
          <a:p>
            <a:endParaRPr lang="en-US"/>
          </a:p>
        </p:txBody>
      </p:sp>
      <p:sp>
        <p:nvSpPr>
          <p:cNvPr id="350549" name="Freeform 341"/>
          <p:cNvSpPr/>
          <p:nvPr/>
        </p:nvSpPr>
        <p:spPr bwMode="auto">
          <a:xfrm>
            <a:off x="5873750" y="5276775"/>
            <a:ext cx="31750" cy="6350"/>
          </a:xfrm>
          <a:custGeom>
            <a:avLst/>
            <a:gdLst/>
            <a:ahLst/>
            <a:cxnLst>
              <a:cxn ang="0">
                <a:pos x="0" y="8"/>
              </a:cxn>
              <a:cxn ang="0">
                <a:pos x="1" y="6"/>
              </a:cxn>
              <a:cxn ang="0">
                <a:pos x="3" y="3"/>
              </a:cxn>
              <a:cxn ang="0">
                <a:pos x="8" y="1"/>
              </a:cxn>
              <a:cxn ang="0">
                <a:pos x="13" y="0"/>
              </a:cxn>
              <a:cxn ang="0">
                <a:pos x="18" y="0"/>
              </a:cxn>
              <a:cxn ang="0">
                <a:pos x="19" y="0"/>
              </a:cxn>
              <a:cxn ang="0">
                <a:pos x="19" y="0"/>
              </a:cxn>
              <a:cxn ang="0">
                <a:pos x="23" y="0"/>
              </a:cxn>
              <a:cxn ang="0">
                <a:pos x="28" y="1"/>
              </a:cxn>
              <a:cxn ang="0">
                <a:pos x="34" y="3"/>
              </a:cxn>
              <a:cxn ang="0">
                <a:pos x="38" y="6"/>
              </a:cxn>
              <a:cxn ang="0">
                <a:pos x="39" y="8"/>
              </a:cxn>
              <a:cxn ang="0">
                <a:pos x="0" y="8"/>
              </a:cxn>
            </a:cxnLst>
            <a:rect l="0" t="0" r="r" b="b"/>
            <a:pathLst>
              <a:path w="39" h="8">
                <a:moveTo>
                  <a:pt x="0" y="8"/>
                </a:moveTo>
                <a:lnTo>
                  <a:pt x="1" y="6"/>
                </a:lnTo>
                <a:lnTo>
                  <a:pt x="3" y="3"/>
                </a:lnTo>
                <a:lnTo>
                  <a:pt x="8" y="1"/>
                </a:lnTo>
                <a:lnTo>
                  <a:pt x="13" y="0"/>
                </a:lnTo>
                <a:lnTo>
                  <a:pt x="18" y="0"/>
                </a:lnTo>
                <a:lnTo>
                  <a:pt x="19" y="0"/>
                </a:lnTo>
                <a:lnTo>
                  <a:pt x="19" y="0"/>
                </a:lnTo>
                <a:lnTo>
                  <a:pt x="23" y="0"/>
                </a:lnTo>
                <a:lnTo>
                  <a:pt x="28" y="1"/>
                </a:lnTo>
                <a:lnTo>
                  <a:pt x="34" y="3"/>
                </a:lnTo>
                <a:lnTo>
                  <a:pt x="38" y="6"/>
                </a:lnTo>
                <a:lnTo>
                  <a:pt x="39" y="8"/>
                </a:lnTo>
                <a:lnTo>
                  <a:pt x="0" y="8"/>
                </a:lnTo>
                <a:close/>
              </a:path>
            </a:pathLst>
          </a:custGeom>
          <a:solidFill>
            <a:srgbClr val="000000"/>
          </a:solidFill>
          <a:ln w="9525">
            <a:noFill/>
            <a:round/>
          </a:ln>
        </p:spPr>
        <p:txBody>
          <a:bodyPr/>
          <a:lstStyle/>
          <a:p>
            <a:endParaRPr lang="en-US"/>
          </a:p>
        </p:txBody>
      </p:sp>
      <p:sp>
        <p:nvSpPr>
          <p:cNvPr id="350550" name="Freeform 342"/>
          <p:cNvSpPr/>
          <p:nvPr/>
        </p:nvSpPr>
        <p:spPr bwMode="auto">
          <a:xfrm>
            <a:off x="5618163" y="5289475"/>
            <a:ext cx="31750" cy="6350"/>
          </a:xfrm>
          <a:custGeom>
            <a:avLst/>
            <a:gdLst/>
            <a:ahLst/>
            <a:cxnLst>
              <a:cxn ang="0">
                <a:pos x="0" y="8"/>
              </a:cxn>
              <a:cxn ang="0">
                <a:pos x="2" y="7"/>
              </a:cxn>
              <a:cxn ang="0">
                <a:pos x="4" y="3"/>
              </a:cxn>
              <a:cxn ang="0">
                <a:pos x="9" y="2"/>
              </a:cxn>
              <a:cxn ang="0">
                <a:pos x="14" y="0"/>
              </a:cxn>
              <a:cxn ang="0">
                <a:pos x="19" y="0"/>
              </a:cxn>
              <a:cxn ang="0">
                <a:pos x="20" y="0"/>
              </a:cxn>
              <a:cxn ang="0">
                <a:pos x="20" y="0"/>
              </a:cxn>
              <a:cxn ang="0">
                <a:pos x="24" y="0"/>
              </a:cxn>
              <a:cxn ang="0">
                <a:pos x="30" y="2"/>
              </a:cxn>
              <a:cxn ang="0">
                <a:pos x="35" y="3"/>
              </a:cxn>
              <a:cxn ang="0">
                <a:pos x="39" y="7"/>
              </a:cxn>
              <a:cxn ang="0">
                <a:pos x="40" y="8"/>
              </a:cxn>
              <a:cxn ang="0">
                <a:pos x="0" y="8"/>
              </a:cxn>
            </a:cxnLst>
            <a:rect l="0" t="0" r="r" b="b"/>
            <a:pathLst>
              <a:path w="40" h="8">
                <a:moveTo>
                  <a:pt x="0" y="8"/>
                </a:moveTo>
                <a:lnTo>
                  <a:pt x="2" y="7"/>
                </a:lnTo>
                <a:lnTo>
                  <a:pt x="4" y="3"/>
                </a:lnTo>
                <a:lnTo>
                  <a:pt x="9" y="2"/>
                </a:lnTo>
                <a:lnTo>
                  <a:pt x="14" y="0"/>
                </a:lnTo>
                <a:lnTo>
                  <a:pt x="19" y="0"/>
                </a:lnTo>
                <a:lnTo>
                  <a:pt x="20" y="0"/>
                </a:lnTo>
                <a:lnTo>
                  <a:pt x="20" y="0"/>
                </a:lnTo>
                <a:lnTo>
                  <a:pt x="24" y="0"/>
                </a:lnTo>
                <a:lnTo>
                  <a:pt x="30" y="2"/>
                </a:lnTo>
                <a:lnTo>
                  <a:pt x="35" y="3"/>
                </a:lnTo>
                <a:lnTo>
                  <a:pt x="39" y="7"/>
                </a:lnTo>
                <a:lnTo>
                  <a:pt x="40" y="8"/>
                </a:lnTo>
                <a:lnTo>
                  <a:pt x="0" y="8"/>
                </a:lnTo>
                <a:close/>
              </a:path>
            </a:pathLst>
          </a:custGeom>
          <a:solidFill>
            <a:srgbClr val="000000"/>
          </a:solidFill>
          <a:ln w="9525">
            <a:noFill/>
            <a:round/>
          </a:ln>
        </p:spPr>
        <p:txBody>
          <a:bodyPr/>
          <a:lstStyle/>
          <a:p>
            <a:endParaRPr lang="en-US"/>
          </a:p>
        </p:txBody>
      </p:sp>
      <p:sp>
        <p:nvSpPr>
          <p:cNvPr id="350551" name="Freeform 343"/>
          <p:cNvSpPr/>
          <p:nvPr/>
        </p:nvSpPr>
        <p:spPr bwMode="auto">
          <a:xfrm>
            <a:off x="5665788" y="5289475"/>
            <a:ext cx="31750" cy="6350"/>
          </a:xfrm>
          <a:custGeom>
            <a:avLst/>
            <a:gdLst/>
            <a:ahLst/>
            <a:cxnLst>
              <a:cxn ang="0">
                <a:pos x="0" y="8"/>
              </a:cxn>
              <a:cxn ang="0">
                <a:pos x="2" y="7"/>
              </a:cxn>
              <a:cxn ang="0">
                <a:pos x="3" y="3"/>
              </a:cxn>
              <a:cxn ang="0">
                <a:pos x="8" y="2"/>
              </a:cxn>
              <a:cxn ang="0">
                <a:pos x="15" y="0"/>
              </a:cxn>
              <a:cxn ang="0">
                <a:pos x="18" y="0"/>
              </a:cxn>
              <a:cxn ang="0">
                <a:pos x="20" y="0"/>
              </a:cxn>
              <a:cxn ang="0">
                <a:pos x="20" y="0"/>
              </a:cxn>
              <a:cxn ang="0">
                <a:pos x="23" y="0"/>
              </a:cxn>
              <a:cxn ang="0">
                <a:pos x="30" y="2"/>
              </a:cxn>
              <a:cxn ang="0">
                <a:pos x="35" y="3"/>
              </a:cxn>
              <a:cxn ang="0">
                <a:pos x="38" y="7"/>
              </a:cxn>
              <a:cxn ang="0">
                <a:pos x="40" y="8"/>
              </a:cxn>
              <a:cxn ang="0">
                <a:pos x="0" y="8"/>
              </a:cxn>
            </a:cxnLst>
            <a:rect l="0" t="0" r="r" b="b"/>
            <a:pathLst>
              <a:path w="40" h="8">
                <a:moveTo>
                  <a:pt x="0" y="8"/>
                </a:moveTo>
                <a:lnTo>
                  <a:pt x="2" y="7"/>
                </a:lnTo>
                <a:lnTo>
                  <a:pt x="3" y="3"/>
                </a:lnTo>
                <a:lnTo>
                  <a:pt x="8" y="2"/>
                </a:lnTo>
                <a:lnTo>
                  <a:pt x="15" y="0"/>
                </a:lnTo>
                <a:lnTo>
                  <a:pt x="18" y="0"/>
                </a:lnTo>
                <a:lnTo>
                  <a:pt x="20" y="0"/>
                </a:lnTo>
                <a:lnTo>
                  <a:pt x="20" y="0"/>
                </a:lnTo>
                <a:lnTo>
                  <a:pt x="23" y="0"/>
                </a:lnTo>
                <a:lnTo>
                  <a:pt x="30" y="2"/>
                </a:lnTo>
                <a:lnTo>
                  <a:pt x="35" y="3"/>
                </a:lnTo>
                <a:lnTo>
                  <a:pt x="38" y="7"/>
                </a:lnTo>
                <a:lnTo>
                  <a:pt x="40" y="8"/>
                </a:lnTo>
                <a:lnTo>
                  <a:pt x="0" y="8"/>
                </a:lnTo>
                <a:close/>
              </a:path>
            </a:pathLst>
          </a:custGeom>
          <a:solidFill>
            <a:srgbClr val="000000"/>
          </a:solidFill>
          <a:ln w="9525">
            <a:noFill/>
            <a:round/>
          </a:ln>
        </p:spPr>
        <p:txBody>
          <a:bodyPr/>
          <a:lstStyle/>
          <a:p>
            <a:endParaRPr lang="en-US"/>
          </a:p>
        </p:txBody>
      </p:sp>
      <p:sp>
        <p:nvSpPr>
          <p:cNvPr id="350552" name="Freeform 344"/>
          <p:cNvSpPr/>
          <p:nvPr/>
        </p:nvSpPr>
        <p:spPr bwMode="auto">
          <a:xfrm>
            <a:off x="5711825" y="5289475"/>
            <a:ext cx="31750" cy="6350"/>
          </a:xfrm>
          <a:custGeom>
            <a:avLst/>
            <a:gdLst/>
            <a:ahLst/>
            <a:cxnLst>
              <a:cxn ang="0">
                <a:pos x="0" y="8"/>
              </a:cxn>
              <a:cxn ang="0">
                <a:pos x="2" y="7"/>
              </a:cxn>
              <a:cxn ang="0">
                <a:pos x="3" y="3"/>
              </a:cxn>
              <a:cxn ang="0">
                <a:pos x="8" y="2"/>
              </a:cxn>
              <a:cxn ang="0">
                <a:pos x="13" y="0"/>
              </a:cxn>
              <a:cxn ang="0">
                <a:pos x="18" y="0"/>
              </a:cxn>
              <a:cxn ang="0">
                <a:pos x="20" y="0"/>
              </a:cxn>
              <a:cxn ang="0">
                <a:pos x="20" y="0"/>
              </a:cxn>
              <a:cxn ang="0">
                <a:pos x="23" y="0"/>
              </a:cxn>
              <a:cxn ang="0">
                <a:pos x="30" y="2"/>
              </a:cxn>
              <a:cxn ang="0">
                <a:pos x="35" y="3"/>
              </a:cxn>
              <a:cxn ang="0">
                <a:pos x="38" y="7"/>
              </a:cxn>
              <a:cxn ang="0">
                <a:pos x="40" y="8"/>
              </a:cxn>
              <a:cxn ang="0">
                <a:pos x="0" y="8"/>
              </a:cxn>
            </a:cxnLst>
            <a:rect l="0" t="0" r="r" b="b"/>
            <a:pathLst>
              <a:path w="40" h="8">
                <a:moveTo>
                  <a:pt x="0" y="8"/>
                </a:moveTo>
                <a:lnTo>
                  <a:pt x="2" y="7"/>
                </a:lnTo>
                <a:lnTo>
                  <a:pt x="3" y="3"/>
                </a:lnTo>
                <a:lnTo>
                  <a:pt x="8" y="2"/>
                </a:lnTo>
                <a:lnTo>
                  <a:pt x="13" y="0"/>
                </a:lnTo>
                <a:lnTo>
                  <a:pt x="18" y="0"/>
                </a:lnTo>
                <a:lnTo>
                  <a:pt x="20" y="0"/>
                </a:lnTo>
                <a:lnTo>
                  <a:pt x="20" y="0"/>
                </a:lnTo>
                <a:lnTo>
                  <a:pt x="23" y="0"/>
                </a:lnTo>
                <a:lnTo>
                  <a:pt x="30" y="2"/>
                </a:lnTo>
                <a:lnTo>
                  <a:pt x="35" y="3"/>
                </a:lnTo>
                <a:lnTo>
                  <a:pt x="38" y="7"/>
                </a:lnTo>
                <a:lnTo>
                  <a:pt x="40" y="8"/>
                </a:lnTo>
                <a:lnTo>
                  <a:pt x="0" y="8"/>
                </a:lnTo>
                <a:close/>
              </a:path>
            </a:pathLst>
          </a:custGeom>
          <a:solidFill>
            <a:srgbClr val="000000"/>
          </a:solidFill>
          <a:ln w="9525">
            <a:noFill/>
            <a:round/>
          </a:ln>
        </p:spPr>
        <p:txBody>
          <a:bodyPr/>
          <a:lstStyle/>
          <a:p>
            <a:endParaRPr lang="en-US"/>
          </a:p>
        </p:txBody>
      </p:sp>
      <p:sp>
        <p:nvSpPr>
          <p:cNvPr id="350553" name="Freeform 345"/>
          <p:cNvSpPr/>
          <p:nvPr/>
        </p:nvSpPr>
        <p:spPr bwMode="auto">
          <a:xfrm>
            <a:off x="5759450" y="5289475"/>
            <a:ext cx="31750" cy="6350"/>
          </a:xfrm>
          <a:custGeom>
            <a:avLst/>
            <a:gdLst/>
            <a:ahLst/>
            <a:cxnLst>
              <a:cxn ang="0">
                <a:pos x="0" y="8"/>
              </a:cxn>
              <a:cxn ang="0">
                <a:pos x="1" y="7"/>
              </a:cxn>
              <a:cxn ang="0">
                <a:pos x="3" y="3"/>
              </a:cxn>
              <a:cxn ang="0">
                <a:pos x="8" y="2"/>
              </a:cxn>
              <a:cxn ang="0">
                <a:pos x="14" y="0"/>
              </a:cxn>
              <a:cxn ang="0">
                <a:pos x="18" y="0"/>
              </a:cxn>
              <a:cxn ang="0">
                <a:pos x="19" y="0"/>
              </a:cxn>
              <a:cxn ang="0">
                <a:pos x="19" y="0"/>
              </a:cxn>
              <a:cxn ang="0">
                <a:pos x="23" y="0"/>
              </a:cxn>
              <a:cxn ang="0">
                <a:pos x="29" y="2"/>
              </a:cxn>
              <a:cxn ang="0">
                <a:pos x="34" y="3"/>
              </a:cxn>
              <a:cxn ang="0">
                <a:pos x="38" y="7"/>
              </a:cxn>
              <a:cxn ang="0">
                <a:pos x="39" y="8"/>
              </a:cxn>
              <a:cxn ang="0">
                <a:pos x="0" y="8"/>
              </a:cxn>
            </a:cxnLst>
            <a:rect l="0" t="0" r="r" b="b"/>
            <a:pathLst>
              <a:path w="39" h="8">
                <a:moveTo>
                  <a:pt x="0" y="8"/>
                </a:moveTo>
                <a:lnTo>
                  <a:pt x="1" y="7"/>
                </a:lnTo>
                <a:lnTo>
                  <a:pt x="3" y="3"/>
                </a:lnTo>
                <a:lnTo>
                  <a:pt x="8" y="2"/>
                </a:lnTo>
                <a:lnTo>
                  <a:pt x="14" y="0"/>
                </a:lnTo>
                <a:lnTo>
                  <a:pt x="18" y="0"/>
                </a:lnTo>
                <a:lnTo>
                  <a:pt x="19" y="0"/>
                </a:lnTo>
                <a:lnTo>
                  <a:pt x="19" y="0"/>
                </a:lnTo>
                <a:lnTo>
                  <a:pt x="23" y="0"/>
                </a:lnTo>
                <a:lnTo>
                  <a:pt x="29" y="2"/>
                </a:lnTo>
                <a:lnTo>
                  <a:pt x="34" y="3"/>
                </a:lnTo>
                <a:lnTo>
                  <a:pt x="38" y="7"/>
                </a:lnTo>
                <a:lnTo>
                  <a:pt x="39" y="8"/>
                </a:lnTo>
                <a:lnTo>
                  <a:pt x="0" y="8"/>
                </a:lnTo>
                <a:close/>
              </a:path>
            </a:pathLst>
          </a:custGeom>
          <a:solidFill>
            <a:srgbClr val="000000"/>
          </a:solidFill>
          <a:ln w="9525">
            <a:noFill/>
            <a:round/>
          </a:ln>
        </p:spPr>
        <p:txBody>
          <a:bodyPr/>
          <a:lstStyle/>
          <a:p>
            <a:endParaRPr lang="en-US"/>
          </a:p>
        </p:txBody>
      </p:sp>
      <p:sp>
        <p:nvSpPr>
          <p:cNvPr id="350554" name="Freeform 346"/>
          <p:cNvSpPr/>
          <p:nvPr/>
        </p:nvSpPr>
        <p:spPr bwMode="auto">
          <a:xfrm>
            <a:off x="5805488" y="5289475"/>
            <a:ext cx="31750" cy="6350"/>
          </a:xfrm>
          <a:custGeom>
            <a:avLst/>
            <a:gdLst/>
            <a:ahLst/>
            <a:cxnLst>
              <a:cxn ang="0">
                <a:pos x="0" y="8"/>
              </a:cxn>
              <a:cxn ang="0">
                <a:pos x="2" y="7"/>
              </a:cxn>
              <a:cxn ang="0">
                <a:pos x="4" y="3"/>
              </a:cxn>
              <a:cxn ang="0">
                <a:pos x="9" y="2"/>
              </a:cxn>
              <a:cxn ang="0">
                <a:pos x="15" y="0"/>
              </a:cxn>
              <a:cxn ang="0">
                <a:pos x="20" y="0"/>
              </a:cxn>
              <a:cxn ang="0">
                <a:pos x="20" y="0"/>
              </a:cxn>
              <a:cxn ang="0">
                <a:pos x="22" y="0"/>
              </a:cxn>
              <a:cxn ang="0">
                <a:pos x="25" y="0"/>
              </a:cxn>
              <a:cxn ang="0">
                <a:pos x="30" y="2"/>
              </a:cxn>
              <a:cxn ang="0">
                <a:pos x="35" y="3"/>
              </a:cxn>
              <a:cxn ang="0">
                <a:pos x="39" y="7"/>
              </a:cxn>
              <a:cxn ang="0">
                <a:pos x="40" y="8"/>
              </a:cxn>
              <a:cxn ang="0">
                <a:pos x="0" y="8"/>
              </a:cxn>
            </a:cxnLst>
            <a:rect l="0" t="0" r="r" b="b"/>
            <a:pathLst>
              <a:path w="40" h="8">
                <a:moveTo>
                  <a:pt x="0" y="8"/>
                </a:moveTo>
                <a:lnTo>
                  <a:pt x="2" y="7"/>
                </a:lnTo>
                <a:lnTo>
                  <a:pt x="4" y="3"/>
                </a:lnTo>
                <a:lnTo>
                  <a:pt x="9" y="2"/>
                </a:lnTo>
                <a:lnTo>
                  <a:pt x="15" y="0"/>
                </a:lnTo>
                <a:lnTo>
                  <a:pt x="20" y="0"/>
                </a:lnTo>
                <a:lnTo>
                  <a:pt x="20" y="0"/>
                </a:lnTo>
                <a:lnTo>
                  <a:pt x="22" y="0"/>
                </a:lnTo>
                <a:lnTo>
                  <a:pt x="25" y="0"/>
                </a:lnTo>
                <a:lnTo>
                  <a:pt x="30" y="2"/>
                </a:lnTo>
                <a:lnTo>
                  <a:pt x="35" y="3"/>
                </a:lnTo>
                <a:lnTo>
                  <a:pt x="39" y="7"/>
                </a:lnTo>
                <a:lnTo>
                  <a:pt x="40" y="8"/>
                </a:lnTo>
                <a:lnTo>
                  <a:pt x="0" y="8"/>
                </a:lnTo>
                <a:close/>
              </a:path>
            </a:pathLst>
          </a:custGeom>
          <a:solidFill>
            <a:srgbClr val="000000"/>
          </a:solidFill>
          <a:ln w="9525">
            <a:noFill/>
            <a:round/>
          </a:ln>
        </p:spPr>
        <p:txBody>
          <a:bodyPr/>
          <a:lstStyle/>
          <a:p>
            <a:endParaRPr lang="en-US"/>
          </a:p>
        </p:txBody>
      </p:sp>
      <p:sp>
        <p:nvSpPr>
          <p:cNvPr id="350555" name="Freeform 347"/>
          <p:cNvSpPr/>
          <p:nvPr/>
        </p:nvSpPr>
        <p:spPr bwMode="auto">
          <a:xfrm>
            <a:off x="5853113" y="5289475"/>
            <a:ext cx="30162" cy="6350"/>
          </a:xfrm>
          <a:custGeom>
            <a:avLst/>
            <a:gdLst/>
            <a:ahLst/>
            <a:cxnLst>
              <a:cxn ang="0">
                <a:pos x="0" y="8"/>
              </a:cxn>
              <a:cxn ang="0">
                <a:pos x="2" y="7"/>
              </a:cxn>
              <a:cxn ang="0">
                <a:pos x="3" y="3"/>
              </a:cxn>
              <a:cxn ang="0">
                <a:pos x="8" y="2"/>
              </a:cxn>
              <a:cxn ang="0">
                <a:pos x="15" y="0"/>
              </a:cxn>
              <a:cxn ang="0">
                <a:pos x="18" y="0"/>
              </a:cxn>
              <a:cxn ang="0">
                <a:pos x="20" y="0"/>
              </a:cxn>
              <a:cxn ang="0">
                <a:pos x="20" y="0"/>
              </a:cxn>
              <a:cxn ang="0">
                <a:pos x="23" y="0"/>
              </a:cxn>
              <a:cxn ang="0">
                <a:pos x="30" y="2"/>
              </a:cxn>
              <a:cxn ang="0">
                <a:pos x="35" y="3"/>
              </a:cxn>
              <a:cxn ang="0">
                <a:pos x="38" y="7"/>
              </a:cxn>
              <a:cxn ang="0">
                <a:pos x="40" y="8"/>
              </a:cxn>
              <a:cxn ang="0">
                <a:pos x="0" y="8"/>
              </a:cxn>
            </a:cxnLst>
            <a:rect l="0" t="0" r="r" b="b"/>
            <a:pathLst>
              <a:path w="40" h="8">
                <a:moveTo>
                  <a:pt x="0" y="8"/>
                </a:moveTo>
                <a:lnTo>
                  <a:pt x="2" y="7"/>
                </a:lnTo>
                <a:lnTo>
                  <a:pt x="3" y="3"/>
                </a:lnTo>
                <a:lnTo>
                  <a:pt x="8" y="2"/>
                </a:lnTo>
                <a:lnTo>
                  <a:pt x="15" y="0"/>
                </a:lnTo>
                <a:lnTo>
                  <a:pt x="18" y="0"/>
                </a:lnTo>
                <a:lnTo>
                  <a:pt x="20" y="0"/>
                </a:lnTo>
                <a:lnTo>
                  <a:pt x="20" y="0"/>
                </a:lnTo>
                <a:lnTo>
                  <a:pt x="23" y="0"/>
                </a:lnTo>
                <a:lnTo>
                  <a:pt x="30" y="2"/>
                </a:lnTo>
                <a:lnTo>
                  <a:pt x="35" y="3"/>
                </a:lnTo>
                <a:lnTo>
                  <a:pt x="38" y="7"/>
                </a:lnTo>
                <a:lnTo>
                  <a:pt x="40" y="8"/>
                </a:lnTo>
                <a:lnTo>
                  <a:pt x="0" y="8"/>
                </a:lnTo>
                <a:close/>
              </a:path>
            </a:pathLst>
          </a:custGeom>
          <a:solidFill>
            <a:srgbClr val="000000"/>
          </a:solidFill>
          <a:ln w="9525">
            <a:noFill/>
            <a:round/>
          </a:ln>
        </p:spPr>
        <p:txBody>
          <a:bodyPr/>
          <a:lstStyle/>
          <a:p>
            <a:endParaRPr lang="en-US"/>
          </a:p>
        </p:txBody>
      </p:sp>
      <p:sp>
        <p:nvSpPr>
          <p:cNvPr id="350556" name="Freeform 348"/>
          <p:cNvSpPr/>
          <p:nvPr/>
        </p:nvSpPr>
        <p:spPr bwMode="auto">
          <a:xfrm>
            <a:off x="5899150" y="5289475"/>
            <a:ext cx="33338" cy="6350"/>
          </a:xfrm>
          <a:custGeom>
            <a:avLst/>
            <a:gdLst/>
            <a:ahLst/>
            <a:cxnLst>
              <a:cxn ang="0">
                <a:pos x="0" y="8"/>
              </a:cxn>
              <a:cxn ang="0">
                <a:pos x="1" y="7"/>
              </a:cxn>
              <a:cxn ang="0">
                <a:pos x="5" y="3"/>
              </a:cxn>
              <a:cxn ang="0">
                <a:pos x="8" y="2"/>
              </a:cxn>
              <a:cxn ang="0">
                <a:pos x="15" y="0"/>
              </a:cxn>
              <a:cxn ang="0">
                <a:pos x="18" y="0"/>
              </a:cxn>
              <a:cxn ang="0">
                <a:pos x="19" y="0"/>
              </a:cxn>
              <a:cxn ang="0">
                <a:pos x="21" y="0"/>
              </a:cxn>
              <a:cxn ang="0">
                <a:pos x="23" y="0"/>
              </a:cxn>
              <a:cxn ang="0">
                <a:pos x="29" y="2"/>
              </a:cxn>
              <a:cxn ang="0">
                <a:pos x="34" y="3"/>
              </a:cxn>
              <a:cxn ang="0">
                <a:pos x="39" y="7"/>
              </a:cxn>
              <a:cxn ang="0">
                <a:pos x="41" y="8"/>
              </a:cxn>
              <a:cxn ang="0">
                <a:pos x="0" y="8"/>
              </a:cxn>
            </a:cxnLst>
            <a:rect l="0" t="0" r="r" b="b"/>
            <a:pathLst>
              <a:path w="41" h="8">
                <a:moveTo>
                  <a:pt x="0" y="8"/>
                </a:moveTo>
                <a:lnTo>
                  <a:pt x="1" y="7"/>
                </a:lnTo>
                <a:lnTo>
                  <a:pt x="5" y="3"/>
                </a:lnTo>
                <a:lnTo>
                  <a:pt x="8" y="2"/>
                </a:lnTo>
                <a:lnTo>
                  <a:pt x="15" y="0"/>
                </a:lnTo>
                <a:lnTo>
                  <a:pt x="18" y="0"/>
                </a:lnTo>
                <a:lnTo>
                  <a:pt x="19" y="0"/>
                </a:lnTo>
                <a:lnTo>
                  <a:pt x="21" y="0"/>
                </a:lnTo>
                <a:lnTo>
                  <a:pt x="23" y="0"/>
                </a:lnTo>
                <a:lnTo>
                  <a:pt x="29" y="2"/>
                </a:lnTo>
                <a:lnTo>
                  <a:pt x="34" y="3"/>
                </a:lnTo>
                <a:lnTo>
                  <a:pt x="39" y="7"/>
                </a:lnTo>
                <a:lnTo>
                  <a:pt x="41" y="8"/>
                </a:lnTo>
                <a:lnTo>
                  <a:pt x="0" y="8"/>
                </a:lnTo>
                <a:close/>
              </a:path>
            </a:pathLst>
          </a:custGeom>
          <a:solidFill>
            <a:srgbClr val="000000"/>
          </a:solidFill>
          <a:ln w="9525">
            <a:noFill/>
            <a:round/>
          </a:ln>
        </p:spPr>
        <p:txBody>
          <a:bodyPr/>
          <a:lstStyle/>
          <a:p>
            <a:endParaRPr lang="en-US"/>
          </a:p>
        </p:txBody>
      </p:sp>
      <p:sp>
        <p:nvSpPr>
          <p:cNvPr id="350557" name="Freeform 349"/>
          <p:cNvSpPr/>
          <p:nvPr/>
        </p:nvSpPr>
        <p:spPr bwMode="auto">
          <a:xfrm>
            <a:off x="5594350" y="5303763"/>
            <a:ext cx="31750" cy="6350"/>
          </a:xfrm>
          <a:custGeom>
            <a:avLst/>
            <a:gdLst/>
            <a:ahLst/>
            <a:cxnLst>
              <a:cxn ang="0">
                <a:pos x="0" y="9"/>
              </a:cxn>
              <a:cxn ang="0">
                <a:pos x="1" y="7"/>
              </a:cxn>
              <a:cxn ang="0">
                <a:pos x="5" y="4"/>
              </a:cxn>
              <a:cxn ang="0">
                <a:pos x="8" y="2"/>
              </a:cxn>
              <a:cxn ang="0">
                <a:pos x="15" y="0"/>
              </a:cxn>
              <a:cxn ang="0">
                <a:pos x="18" y="0"/>
              </a:cxn>
              <a:cxn ang="0">
                <a:pos x="20" y="0"/>
              </a:cxn>
              <a:cxn ang="0">
                <a:pos x="20" y="0"/>
              </a:cxn>
              <a:cxn ang="0">
                <a:pos x="23" y="0"/>
              </a:cxn>
              <a:cxn ang="0">
                <a:pos x="29" y="2"/>
              </a:cxn>
              <a:cxn ang="0">
                <a:pos x="34" y="4"/>
              </a:cxn>
              <a:cxn ang="0">
                <a:pos x="38" y="7"/>
              </a:cxn>
              <a:cxn ang="0">
                <a:pos x="39" y="9"/>
              </a:cxn>
              <a:cxn ang="0">
                <a:pos x="0" y="9"/>
              </a:cxn>
            </a:cxnLst>
            <a:rect l="0" t="0" r="r" b="b"/>
            <a:pathLst>
              <a:path w="39" h="9">
                <a:moveTo>
                  <a:pt x="0" y="9"/>
                </a:moveTo>
                <a:lnTo>
                  <a:pt x="1" y="7"/>
                </a:lnTo>
                <a:lnTo>
                  <a:pt x="5" y="4"/>
                </a:lnTo>
                <a:lnTo>
                  <a:pt x="8" y="2"/>
                </a:lnTo>
                <a:lnTo>
                  <a:pt x="15" y="0"/>
                </a:lnTo>
                <a:lnTo>
                  <a:pt x="18" y="0"/>
                </a:lnTo>
                <a:lnTo>
                  <a:pt x="20" y="0"/>
                </a:lnTo>
                <a:lnTo>
                  <a:pt x="20" y="0"/>
                </a:lnTo>
                <a:lnTo>
                  <a:pt x="23" y="0"/>
                </a:lnTo>
                <a:lnTo>
                  <a:pt x="29" y="2"/>
                </a:lnTo>
                <a:lnTo>
                  <a:pt x="34" y="4"/>
                </a:lnTo>
                <a:lnTo>
                  <a:pt x="38" y="7"/>
                </a:lnTo>
                <a:lnTo>
                  <a:pt x="39" y="9"/>
                </a:lnTo>
                <a:lnTo>
                  <a:pt x="0" y="9"/>
                </a:lnTo>
                <a:close/>
              </a:path>
            </a:pathLst>
          </a:custGeom>
          <a:solidFill>
            <a:srgbClr val="000000"/>
          </a:solidFill>
          <a:ln w="9525">
            <a:noFill/>
            <a:round/>
          </a:ln>
        </p:spPr>
        <p:txBody>
          <a:bodyPr/>
          <a:lstStyle/>
          <a:p>
            <a:endParaRPr lang="en-US"/>
          </a:p>
        </p:txBody>
      </p:sp>
      <p:sp>
        <p:nvSpPr>
          <p:cNvPr id="350558" name="Freeform 350"/>
          <p:cNvSpPr/>
          <p:nvPr/>
        </p:nvSpPr>
        <p:spPr bwMode="auto">
          <a:xfrm>
            <a:off x="5643563" y="5303763"/>
            <a:ext cx="31750" cy="6350"/>
          </a:xfrm>
          <a:custGeom>
            <a:avLst/>
            <a:gdLst/>
            <a:ahLst/>
            <a:cxnLst>
              <a:cxn ang="0">
                <a:pos x="0" y="9"/>
              </a:cxn>
              <a:cxn ang="0">
                <a:pos x="2" y="7"/>
              </a:cxn>
              <a:cxn ang="0">
                <a:pos x="3" y="4"/>
              </a:cxn>
              <a:cxn ang="0">
                <a:pos x="8" y="2"/>
              </a:cxn>
              <a:cxn ang="0">
                <a:pos x="13" y="0"/>
              </a:cxn>
              <a:cxn ang="0">
                <a:pos x="16" y="0"/>
              </a:cxn>
              <a:cxn ang="0">
                <a:pos x="18" y="0"/>
              </a:cxn>
              <a:cxn ang="0">
                <a:pos x="18" y="0"/>
              </a:cxn>
              <a:cxn ang="0">
                <a:pos x="21" y="0"/>
              </a:cxn>
              <a:cxn ang="0">
                <a:pos x="28" y="2"/>
              </a:cxn>
              <a:cxn ang="0">
                <a:pos x="33" y="4"/>
              </a:cxn>
              <a:cxn ang="0">
                <a:pos x="38" y="7"/>
              </a:cxn>
              <a:cxn ang="0">
                <a:pos x="40" y="9"/>
              </a:cxn>
              <a:cxn ang="0">
                <a:pos x="0" y="9"/>
              </a:cxn>
            </a:cxnLst>
            <a:rect l="0" t="0" r="r" b="b"/>
            <a:pathLst>
              <a:path w="40" h="9">
                <a:moveTo>
                  <a:pt x="0" y="9"/>
                </a:moveTo>
                <a:lnTo>
                  <a:pt x="2" y="7"/>
                </a:lnTo>
                <a:lnTo>
                  <a:pt x="3" y="4"/>
                </a:lnTo>
                <a:lnTo>
                  <a:pt x="8" y="2"/>
                </a:lnTo>
                <a:lnTo>
                  <a:pt x="13" y="0"/>
                </a:lnTo>
                <a:lnTo>
                  <a:pt x="16" y="0"/>
                </a:lnTo>
                <a:lnTo>
                  <a:pt x="18" y="0"/>
                </a:lnTo>
                <a:lnTo>
                  <a:pt x="18" y="0"/>
                </a:lnTo>
                <a:lnTo>
                  <a:pt x="21" y="0"/>
                </a:lnTo>
                <a:lnTo>
                  <a:pt x="28" y="2"/>
                </a:lnTo>
                <a:lnTo>
                  <a:pt x="33" y="4"/>
                </a:lnTo>
                <a:lnTo>
                  <a:pt x="38" y="7"/>
                </a:lnTo>
                <a:lnTo>
                  <a:pt x="40" y="9"/>
                </a:lnTo>
                <a:lnTo>
                  <a:pt x="0" y="9"/>
                </a:lnTo>
                <a:close/>
              </a:path>
            </a:pathLst>
          </a:custGeom>
          <a:solidFill>
            <a:srgbClr val="000000"/>
          </a:solidFill>
          <a:ln w="9525">
            <a:noFill/>
            <a:round/>
          </a:ln>
        </p:spPr>
        <p:txBody>
          <a:bodyPr/>
          <a:lstStyle/>
          <a:p>
            <a:endParaRPr lang="en-US"/>
          </a:p>
        </p:txBody>
      </p:sp>
      <p:sp>
        <p:nvSpPr>
          <p:cNvPr id="350559" name="Freeform 351"/>
          <p:cNvSpPr/>
          <p:nvPr/>
        </p:nvSpPr>
        <p:spPr bwMode="auto">
          <a:xfrm>
            <a:off x="5667375" y="5316463"/>
            <a:ext cx="233363" cy="7937"/>
          </a:xfrm>
          <a:custGeom>
            <a:avLst/>
            <a:gdLst/>
            <a:ahLst/>
            <a:cxnLst>
              <a:cxn ang="0">
                <a:pos x="0" y="10"/>
              </a:cxn>
              <a:cxn ang="0">
                <a:pos x="16" y="0"/>
              </a:cxn>
              <a:cxn ang="0">
                <a:pos x="286" y="0"/>
              </a:cxn>
              <a:cxn ang="0">
                <a:pos x="294" y="10"/>
              </a:cxn>
              <a:cxn ang="0">
                <a:pos x="0" y="10"/>
              </a:cxn>
            </a:cxnLst>
            <a:rect l="0" t="0" r="r" b="b"/>
            <a:pathLst>
              <a:path w="294" h="10">
                <a:moveTo>
                  <a:pt x="0" y="10"/>
                </a:moveTo>
                <a:lnTo>
                  <a:pt x="16" y="0"/>
                </a:lnTo>
                <a:lnTo>
                  <a:pt x="286" y="0"/>
                </a:lnTo>
                <a:lnTo>
                  <a:pt x="294" y="10"/>
                </a:lnTo>
                <a:lnTo>
                  <a:pt x="0" y="10"/>
                </a:lnTo>
                <a:close/>
              </a:path>
            </a:pathLst>
          </a:custGeom>
          <a:solidFill>
            <a:srgbClr val="000000"/>
          </a:solidFill>
          <a:ln w="9525">
            <a:noFill/>
            <a:round/>
          </a:ln>
        </p:spPr>
        <p:txBody>
          <a:bodyPr/>
          <a:lstStyle/>
          <a:p>
            <a:endParaRPr lang="en-US"/>
          </a:p>
        </p:txBody>
      </p:sp>
      <p:sp>
        <p:nvSpPr>
          <p:cNvPr id="350560" name="Freeform 352"/>
          <p:cNvSpPr/>
          <p:nvPr/>
        </p:nvSpPr>
        <p:spPr bwMode="auto">
          <a:xfrm>
            <a:off x="5737225" y="5303763"/>
            <a:ext cx="31750" cy="6350"/>
          </a:xfrm>
          <a:custGeom>
            <a:avLst/>
            <a:gdLst/>
            <a:ahLst/>
            <a:cxnLst>
              <a:cxn ang="0">
                <a:pos x="0" y="9"/>
              </a:cxn>
              <a:cxn ang="0">
                <a:pos x="2" y="7"/>
              </a:cxn>
              <a:cxn ang="0">
                <a:pos x="4" y="4"/>
              </a:cxn>
              <a:cxn ang="0">
                <a:pos x="9" y="2"/>
              </a:cxn>
              <a:cxn ang="0">
                <a:pos x="14" y="0"/>
              </a:cxn>
              <a:cxn ang="0">
                <a:pos x="19" y="0"/>
              </a:cxn>
              <a:cxn ang="0">
                <a:pos x="20" y="0"/>
              </a:cxn>
              <a:cxn ang="0">
                <a:pos x="20" y="0"/>
              </a:cxn>
              <a:cxn ang="0">
                <a:pos x="24" y="0"/>
              </a:cxn>
              <a:cxn ang="0">
                <a:pos x="30" y="2"/>
              </a:cxn>
              <a:cxn ang="0">
                <a:pos x="35" y="4"/>
              </a:cxn>
              <a:cxn ang="0">
                <a:pos x="38" y="7"/>
              </a:cxn>
              <a:cxn ang="0">
                <a:pos x="40" y="9"/>
              </a:cxn>
              <a:cxn ang="0">
                <a:pos x="0" y="9"/>
              </a:cxn>
            </a:cxnLst>
            <a:rect l="0" t="0" r="r" b="b"/>
            <a:pathLst>
              <a:path w="40" h="9">
                <a:moveTo>
                  <a:pt x="0" y="9"/>
                </a:moveTo>
                <a:lnTo>
                  <a:pt x="2" y="7"/>
                </a:lnTo>
                <a:lnTo>
                  <a:pt x="4" y="4"/>
                </a:lnTo>
                <a:lnTo>
                  <a:pt x="9" y="2"/>
                </a:lnTo>
                <a:lnTo>
                  <a:pt x="14" y="0"/>
                </a:lnTo>
                <a:lnTo>
                  <a:pt x="19" y="0"/>
                </a:lnTo>
                <a:lnTo>
                  <a:pt x="20" y="0"/>
                </a:lnTo>
                <a:lnTo>
                  <a:pt x="20" y="0"/>
                </a:lnTo>
                <a:lnTo>
                  <a:pt x="24" y="0"/>
                </a:lnTo>
                <a:lnTo>
                  <a:pt x="30" y="2"/>
                </a:lnTo>
                <a:lnTo>
                  <a:pt x="35" y="4"/>
                </a:lnTo>
                <a:lnTo>
                  <a:pt x="38" y="7"/>
                </a:lnTo>
                <a:lnTo>
                  <a:pt x="40" y="9"/>
                </a:lnTo>
                <a:lnTo>
                  <a:pt x="0" y="9"/>
                </a:lnTo>
                <a:close/>
              </a:path>
            </a:pathLst>
          </a:custGeom>
          <a:solidFill>
            <a:srgbClr val="000000"/>
          </a:solidFill>
          <a:ln w="9525">
            <a:noFill/>
            <a:round/>
          </a:ln>
        </p:spPr>
        <p:txBody>
          <a:bodyPr/>
          <a:lstStyle/>
          <a:p>
            <a:endParaRPr lang="en-US"/>
          </a:p>
        </p:txBody>
      </p:sp>
      <p:sp>
        <p:nvSpPr>
          <p:cNvPr id="350561" name="Freeform 353"/>
          <p:cNvSpPr/>
          <p:nvPr/>
        </p:nvSpPr>
        <p:spPr bwMode="auto">
          <a:xfrm>
            <a:off x="5783263" y="5303763"/>
            <a:ext cx="31750" cy="6350"/>
          </a:xfrm>
          <a:custGeom>
            <a:avLst/>
            <a:gdLst/>
            <a:ahLst/>
            <a:cxnLst>
              <a:cxn ang="0">
                <a:pos x="0" y="9"/>
              </a:cxn>
              <a:cxn ang="0">
                <a:pos x="2" y="7"/>
              </a:cxn>
              <a:cxn ang="0">
                <a:pos x="4" y="4"/>
              </a:cxn>
              <a:cxn ang="0">
                <a:pos x="9" y="2"/>
              </a:cxn>
              <a:cxn ang="0">
                <a:pos x="14" y="0"/>
              </a:cxn>
              <a:cxn ang="0">
                <a:pos x="19" y="0"/>
              </a:cxn>
              <a:cxn ang="0">
                <a:pos x="20" y="0"/>
              </a:cxn>
              <a:cxn ang="0">
                <a:pos x="20" y="0"/>
              </a:cxn>
              <a:cxn ang="0">
                <a:pos x="23" y="0"/>
              </a:cxn>
              <a:cxn ang="0">
                <a:pos x="28" y="2"/>
              </a:cxn>
              <a:cxn ang="0">
                <a:pos x="35" y="4"/>
              </a:cxn>
              <a:cxn ang="0">
                <a:pos x="38" y="7"/>
              </a:cxn>
              <a:cxn ang="0">
                <a:pos x="40" y="9"/>
              </a:cxn>
              <a:cxn ang="0">
                <a:pos x="0" y="9"/>
              </a:cxn>
            </a:cxnLst>
            <a:rect l="0" t="0" r="r" b="b"/>
            <a:pathLst>
              <a:path w="40" h="9">
                <a:moveTo>
                  <a:pt x="0" y="9"/>
                </a:moveTo>
                <a:lnTo>
                  <a:pt x="2" y="7"/>
                </a:lnTo>
                <a:lnTo>
                  <a:pt x="4" y="4"/>
                </a:lnTo>
                <a:lnTo>
                  <a:pt x="9" y="2"/>
                </a:lnTo>
                <a:lnTo>
                  <a:pt x="14" y="0"/>
                </a:lnTo>
                <a:lnTo>
                  <a:pt x="19" y="0"/>
                </a:lnTo>
                <a:lnTo>
                  <a:pt x="20" y="0"/>
                </a:lnTo>
                <a:lnTo>
                  <a:pt x="20" y="0"/>
                </a:lnTo>
                <a:lnTo>
                  <a:pt x="23" y="0"/>
                </a:lnTo>
                <a:lnTo>
                  <a:pt x="28" y="2"/>
                </a:lnTo>
                <a:lnTo>
                  <a:pt x="35" y="4"/>
                </a:lnTo>
                <a:lnTo>
                  <a:pt x="38" y="7"/>
                </a:lnTo>
                <a:lnTo>
                  <a:pt x="40" y="9"/>
                </a:lnTo>
                <a:lnTo>
                  <a:pt x="0" y="9"/>
                </a:lnTo>
                <a:close/>
              </a:path>
            </a:pathLst>
          </a:custGeom>
          <a:solidFill>
            <a:srgbClr val="000000"/>
          </a:solidFill>
          <a:ln w="9525">
            <a:noFill/>
            <a:round/>
          </a:ln>
        </p:spPr>
        <p:txBody>
          <a:bodyPr/>
          <a:lstStyle/>
          <a:p>
            <a:endParaRPr lang="en-US"/>
          </a:p>
        </p:txBody>
      </p:sp>
      <p:sp>
        <p:nvSpPr>
          <p:cNvPr id="350562" name="Freeform 354"/>
          <p:cNvSpPr/>
          <p:nvPr/>
        </p:nvSpPr>
        <p:spPr bwMode="auto">
          <a:xfrm>
            <a:off x="5688013" y="5303763"/>
            <a:ext cx="33337" cy="6350"/>
          </a:xfrm>
          <a:custGeom>
            <a:avLst/>
            <a:gdLst/>
            <a:ahLst/>
            <a:cxnLst>
              <a:cxn ang="0">
                <a:pos x="0" y="9"/>
              </a:cxn>
              <a:cxn ang="0">
                <a:pos x="2" y="7"/>
              </a:cxn>
              <a:cxn ang="0">
                <a:pos x="5" y="4"/>
              </a:cxn>
              <a:cxn ang="0">
                <a:pos x="8" y="2"/>
              </a:cxn>
              <a:cxn ang="0">
                <a:pos x="15" y="0"/>
              </a:cxn>
              <a:cxn ang="0">
                <a:pos x="18" y="0"/>
              </a:cxn>
              <a:cxn ang="0">
                <a:pos x="20" y="0"/>
              </a:cxn>
              <a:cxn ang="0">
                <a:pos x="20" y="0"/>
              </a:cxn>
              <a:cxn ang="0">
                <a:pos x="23" y="0"/>
              </a:cxn>
              <a:cxn ang="0">
                <a:pos x="30" y="2"/>
              </a:cxn>
              <a:cxn ang="0">
                <a:pos x="35" y="4"/>
              </a:cxn>
              <a:cxn ang="0">
                <a:pos x="40" y="7"/>
              </a:cxn>
              <a:cxn ang="0">
                <a:pos x="42" y="9"/>
              </a:cxn>
              <a:cxn ang="0">
                <a:pos x="0" y="9"/>
              </a:cxn>
            </a:cxnLst>
            <a:rect l="0" t="0" r="r" b="b"/>
            <a:pathLst>
              <a:path w="42" h="9">
                <a:moveTo>
                  <a:pt x="0" y="9"/>
                </a:moveTo>
                <a:lnTo>
                  <a:pt x="2" y="7"/>
                </a:lnTo>
                <a:lnTo>
                  <a:pt x="5" y="4"/>
                </a:lnTo>
                <a:lnTo>
                  <a:pt x="8" y="2"/>
                </a:lnTo>
                <a:lnTo>
                  <a:pt x="15" y="0"/>
                </a:lnTo>
                <a:lnTo>
                  <a:pt x="18" y="0"/>
                </a:lnTo>
                <a:lnTo>
                  <a:pt x="20" y="0"/>
                </a:lnTo>
                <a:lnTo>
                  <a:pt x="20" y="0"/>
                </a:lnTo>
                <a:lnTo>
                  <a:pt x="23" y="0"/>
                </a:lnTo>
                <a:lnTo>
                  <a:pt x="30" y="2"/>
                </a:lnTo>
                <a:lnTo>
                  <a:pt x="35" y="4"/>
                </a:lnTo>
                <a:lnTo>
                  <a:pt x="40" y="7"/>
                </a:lnTo>
                <a:lnTo>
                  <a:pt x="42" y="9"/>
                </a:lnTo>
                <a:lnTo>
                  <a:pt x="0" y="9"/>
                </a:lnTo>
                <a:close/>
              </a:path>
            </a:pathLst>
          </a:custGeom>
          <a:solidFill>
            <a:srgbClr val="000000"/>
          </a:solidFill>
          <a:ln w="9525">
            <a:noFill/>
            <a:round/>
          </a:ln>
        </p:spPr>
        <p:txBody>
          <a:bodyPr/>
          <a:lstStyle/>
          <a:p>
            <a:endParaRPr lang="en-US"/>
          </a:p>
        </p:txBody>
      </p:sp>
      <p:sp>
        <p:nvSpPr>
          <p:cNvPr id="350563" name="Freeform 355"/>
          <p:cNvSpPr/>
          <p:nvPr/>
        </p:nvSpPr>
        <p:spPr bwMode="auto">
          <a:xfrm>
            <a:off x="5829300" y="5303763"/>
            <a:ext cx="31750" cy="6350"/>
          </a:xfrm>
          <a:custGeom>
            <a:avLst/>
            <a:gdLst/>
            <a:ahLst/>
            <a:cxnLst>
              <a:cxn ang="0">
                <a:pos x="0" y="9"/>
              </a:cxn>
              <a:cxn ang="0">
                <a:pos x="2" y="7"/>
              </a:cxn>
              <a:cxn ang="0">
                <a:pos x="3" y="4"/>
              </a:cxn>
              <a:cxn ang="0">
                <a:pos x="8" y="2"/>
              </a:cxn>
              <a:cxn ang="0">
                <a:pos x="13" y="0"/>
              </a:cxn>
              <a:cxn ang="0">
                <a:pos x="18" y="0"/>
              </a:cxn>
              <a:cxn ang="0">
                <a:pos x="20" y="0"/>
              </a:cxn>
              <a:cxn ang="0">
                <a:pos x="20" y="0"/>
              </a:cxn>
              <a:cxn ang="0">
                <a:pos x="23" y="0"/>
              </a:cxn>
              <a:cxn ang="0">
                <a:pos x="30" y="2"/>
              </a:cxn>
              <a:cxn ang="0">
                <a:pos x="35" y="4"/>
              </a:cxn>
              <a:cxn ang="0">
                <a:pos x="38" y="7"/>
              </a:cxn>
              <a:cxn ang="0">
                <a:pos x="40" y="9"/>
              </a:cxn>
              <a:cxn ang="0">
                <a:pos x="0" y="9"/>
              </a:cxn>
            </a:cxnLst>
            <a:rect l="0" t="0" r="r" b="b"/>
            <a:pathLst>
              <a:path w="40" h="9">
                <a:moveTo>
                  <a:pt x="0" y="9"/>
                </a:moveTo>
                <a:lnTo>
                  <a:pt x="2" y="7"/>
                </a:lnTo>
                <a:lnTo>
                  <a:pt x="3" y="4"/>
                </a:lnTo>
                <a:lnTo>
                  <a:pt x="8" y="2"/>
                </a:lnTo>
                <a:lnTo>
                  <a:pt x="13" y="0"/>
                </a:lnTo>
                <a:lnTo>
                  <a:pt x="18" y="0"/>
                </a:lnTo>
                <a:lnTo>
                  <a:pt x="20" y="0"/>
                </a:lnTo>
                <a:lnTo>
                  <a:pt x="20" y="0"/>
                </a:lnTo>
                <a:lnTo>
                  <a:pt x="23" y="0"/>
                </a:lnTo>
                <a:lnTo>
                  <a:pt x="30" y="2"/>
                </a:lnTo>
                <a:lnTo>
                  <a:pt x="35" y="4"/>
                </a:lnTo>
                <a:lnTo>
                  <a:pt x="38" y="7"/>
                </a:lnTo>
                <a:lnTo>
                  <a:pt x="40" y="9"/>
                </a:lnTo>
                <a:lnTo>
                  <a:pt x="0" y="9"/>
                </a:lnTo>
                <a:close/>
              </a:path>
            </a:pathLst>
          </a:custGeom>
          <a:solidFill>
            <a:srgbClr val="000000"/>
          </a:solidFill>
          <a:ln w="9525">
            <a:noFill/>
            <a:round/>
          </a:ln>
        </p:spPr>
        <p:txBody>
          <a:bodyPr/>
          <a:lstStyle/>
          <a:p>
            <a:endParaRPr lang="en-US"/>
          </a:p>
        </p:txBody>
      </p:sp>
      <p:sp>
        <p:nvSpPr>
          <p:cNvPr id="350564" name="Freeform 356"/>
          <p:cNvSpPr/>
          <p:nvPr/>
        </p:nvSpPr>
        <p:spPr bwMode="auto">
          <a:xfrm>
            <a:off x="5878513" y="5300588"/>
            <a:ext cx="31750" cy="7937"/>
          </a:xfrm>
          <a:custGeom>
            <a:avLst/>
            <a:gdLst/>
            <a:ahLst/>
            <a:cxnLst>
              <a:cxn ang="0">
                <a:pos x="0" y="10"/>
              </a:cxn>
              <a:cxn ang="0">
                <a:pos x="2" y="8"/>
              </a:cxn>
              <a:cxn ang="0">
                <a:pos x="3" y="5"/>
              </a:cxn>
              <a:cxn ang="0">
                <a:pos x="8" y="2"/>
              </a:cxn>
              <a:cxn ang="0">
                <a:pos x="15" y="0"/>
              </a:cxn>
              <a:cxn ang="0">
                <a:pos x="20" y="0"/>
              </a:cxn>
              <a:cxn ang="0">
                <a:pos x="20" y="0"/>
              </a:cxn>
              <a:cxn ang="0">
                <a:pos x="22" y="0"/>
              </a:cxn>
              <a:cxn ang="0">
                <a:pos x="25" y="0"/>
              </a:cxn>
              <a:cxn ang="0">
                <a:pos x="30" y="2"/>
              </a:cxn>
              <a:cxn ang="0">
                <a:pos x="35" y="5"/>
              </a:cxn>
              <a:cxn ang="0">
                <a:pos x="38" y="8"/>
              </a:cxn>
              <a:cxn ang="0">
                <a:pos x="40" y="10"/>
              </a:cxn>
              <a:cxn ang="0">
                <a:pos x="0" y="10"/>
              </a:cxn>
            </a:cxnLst>
            <a:rect l="0" t="0" r="r" b="b"/>
            <a:pathLst>
              <a:path w="40" h="10">
                <a:moveTo>
                  <a:pt x="0" y="10"/>
                </a:moveTo>
                <a:lnTo>
                  <a:pt x="2" y="8"/>
                </a:lnTo>
                <a:lnTo>
                  <a:pt x="3" y="5"/>
                </a:lnTo>
                <a:lnTo>
                  <a:pt x="8" y="2"/>
                </a:lnTo>
                <a:lnTo>
                  <a:pt x="15" y="0"/>
                </a:lnTo>
                <a:lnTo>
                  <a:pt x="20" y="0"/>
                </a:lnTo>
                <a:lnTo>
                  <a:pt x="20" y="0"/>
                </a:lnTo>
                <a:lnTo>
                  <a:pt x="22" y="0"/>
                </a:lnTo>
                <a:lnTo>
                  <a:pt x="25" y="0"/>
                </a:lnTo>
                <a:lnTo>
                  <a:pt x="30" y="2"/>
                </a:lnTo>
                <a:lnTo>
                  <a:pt x="35" y="5"/>
                </a:lnTo>
                <a:lnTo>
                  <a:pt x="38" y="8"/>
                </a:lnTo>
                <a:lnTo>
                  <a:pt x="40" y="10"/>
                </a:lnTo>
                <a:lnTo>
                  <a:pt x="0" y="10"/>
                </a:lnTo>
                <a:close/>
              </a:path>
            </a:pathLst>
          </a:custGeom>
          <a:solidFill>
            <a:srgbClr val="000000"/>
          </a:solidFill>
          <a:ln w="9525">
            <a:noFill/>
            <a:round/>
          </a:ln>
        </p:spPr>
        <p:txBody>
          <a:bodyPr/>
          <a:lstStyle/>
          <a:p>
            <a:endParaRPr lang="en-US"/>
          </a:p>
        </p:txBody>
      </p:sp>
      <p:sp>
        <p:nvSpPr>
          <p:cNvPr id="350565" name="Freeform 357"/>
          <p:cNvSpPr/>
          <p:nvPr/>
        </p:nvSpPr>
        <p:spPr bwMode="auto">
          <a:xfrm>
            <a:off x="5926138" y="5300588"/>
            <a:ext cx="31750" cy="7937"/>
          </a:xfrm>
          <a:custGeom>
            <a:avLst/>
            <a:gdLst/>
            <a:ahLst/>
            <a:cxnLst>
              <a:cxn ang="0">
                <a:pos x="0" y="10"/>
              </a:cxn>
              <a:cxn ang="0">
                <a:pos x="1" y="8"/>
              </a:cxn>
              <a:cxn ang="0">
                <a:pos x="5" y="5"/>
              </a:cxn>
              <a:cxn ang="0">
                <a:pos x="8" y="2"/>
              </a:cxn>
              <a:cxn ang="0">
                <a:pos x="15" y="0"/>
              </a:cxn>
              <a:cxn ang="0">
                <a:pos x="20" y="0"/>
              </a:cxn>
              <a:cxn ang="0">
                <a:pos x="20" y="0"/>
              </a:cxn>
              <a:cxn ang="0">
                <a:pos x="21" y="0"/>
              </a:cxn>
              <a:cxn ang="0">
                <a:pos x="25" y="0"/>
              </a:cxn>
              <a:cxn ang="0">
                <a:pos x="29" y="2"/>
              </a:cxn>
              <a:cxn ang="0">
                <a:pos x="34" y="5"/>
              </a:cxn>
              <a:cxn ang="0">
                <a:pos x="38" y="8"/>
              </a:cxn>
              <a:cxn ang="0">
                <a:pos x="39" y="10"/>
              </a:cxn>
              <a:cxn ang="0">
                <a:pos x="0" y="10"/>
              </a:cxn>
            </a:cxnLst>
            <a:rect l="0" t="0" r="r" b="b"/>
            <a:pathLst>
              <a:path w="39" h="10">
                <a:moveTo>
                  <a:pt x="0" y="10"/>
                </a:moveTo>
                <a:lnTo>
                  <a:pt x="1" y="8"/>
                </a:lnTo>
                <a:lnTo>
                  <a:pt x="5" y="5"/>
                </a:lnTo>
                <a:lnTo>
                  <a:pt x="8" y="2"/>
                </a:lnTo>
                <a:lnTo>
                  <a:pt x="15" y="0"/>
                </a:lnTo>
                <a:lnTo>
                  <a:pt x="20" y="0"/>
                </a:lnTo>
                <a:lnTo>
                  <a:pt x="20" y="0"/>
                </a:lnTo>
                <a:lnTo>
                  <a:pt x="21" y="0"/>
                </a:lnTo>
                <a:lnTo>
                  <a:pt x="25" y="0"/>
                </a:lnTo>
                <a:lnTo>
                  <a:pt x="29" y="2"/>
                </a:lnTo>
                <a:lnTo>
                  <a:pt x="34" y="5"/>
                </a:lnTo>
                <a:lnTo>
                  <a:pt x="38" y="8"/>
                </a:lnTo>
                <a:lnTo>
                  <a:pt x="39" y="10"/>
                </a:lnTo>
                <a:lnTo>
                  <a:pt x="0" y="10"/>
                </a:lnTo>
                <a:close/>
              </a:path>
            </a:pathLst>
          </a:custGeom>
          <a:solidFill>
            <a:srgbClr val="000000"/>
          </a:solidFill>
          <a:ln w="9525">
            <a:noFill/>
            <a:round/>
          </a:ln>
        </p:spPr>
        <p:txBody>
          <a:bodyPr/>
          <a:lstStyle/>
          <a:p>
            <a:endParaRPr lang="en-US"/>
          </a:p>
        </p:txBody>
      </p:sp>
      <p:sp>
        <p:nvSpPr>
          <p:cNvPr id="350566" name="Freeform 358"/>
          <p:cNvSpPr/>
          <p:nvPr/>
        </p:nvSpPr>
        <p:spPr bwMode="auto">
          <a:xfrm>
            <a:off x="5910263" y="5316463"/>
            <a:ext cx="31750" cy="7937"/>
          </a:xfrm>
          <a:custGeom>
            <a:avLst/>
            <a:gdLst/>
            <a:ahLst/>
            <a:cxnLst>
              <a:cxn ang="0">
                <a:pos x="0" y="10"/>
              </a:cxn>
              <a:cxn ang="0">
                <a:pos x="2" y="8"/>
              </a:cxn>
              <a:cxn ang="0">
                <a:pos x="3" y="5"/>
              </a:cxn>
              <a:cxn ang="0">
                <a:pos x="8" y="2"/>
              </a:cxn>
              <a:cxn ang="0">
                <a:pos x="15" y="0"/>
              </a:cxn>
              <a:cxn ang="0">
                <a:pos x="20" y="0"/>
              </a:cxn>
              <a:cxn ang="0">
                <a:pos x="20" y="0"/>
              </a:cxn>
              <a:cxn ang="0">
                <a:pos x="21" y="0"/>
              </a:cxn>
              <a:cxn ang="0">
                <a:pos x="25" y="0"/>
              </a:cxn>
              <a:cxn ang="0">
                <a:pos x="30" y="2"/>
              </a:cxn>
              <a:cxn ang="0">
                <a:pos x="35" y="5"/>
              </a:cxn>
              <a:cxn ang="0">
                <a:pos x="38" y="8"/>
              </a:cxn>
              <a:cxn ang="0">
                <a:pos x="40" y="10"/>
              </a:cxn>
              <a:cxn ang="0">
                <a:pos x="0" y="10"/>
              </a:cxn>
            </a:cxnLst>
            <a:rect l="0" t="0" r="r" b="b"/>
            <a:pathLst>
              <a:path w="40" h="10">
                <a:moveTo>
                  <a:pt x="0" y="10"/>
                </a:moveTo>
                <a:lnTo>
                  <a:pt x="2" y="8"/>
                </a:lnTo>
                <a:lnTo>
                  <a:pt x="3" y="5"/>
                </a:lnTo>
                <a:lnTo>
                  <a:pt x="8" y="2"/>
                </a:lnTo>
                <a:lnTo>
                  <a:pt x="15" y="0"/>
                </a:lnTo>
                <a:lnTo>
                  <a:pt x="20" y="0"/>
                </a:lnTo>
                <a:lnTo>
                  <a:pt x="20" y="0"/>
                </a:lnTo>
                <a:lnTo>
                  <a:pt x="21" y="0"/>
                </a:lnTo>
                <a:lnTo>
                  <a:pt x="25" y="0"/>
                </a:lnTo>
                <a:lnTo>
                  <a:pt x="30" y="2"/>
                </a:lnTo>
                <a:lnTo>
                  <a:pt x="35" y="5"/>
                </a:lnTo>
                <a:lnTo>
                  <a:pt x="38" y="8"/>
                </a:lnTo>
                <a:lnTo>
                  <a:pt x="40" y="10"/>
                </a:lnTo>
                <a:lnTo>
                  <a:pt x="0" y="10"/>
                </a:lnTo>
                <a:close/>
              </a:path>
            </a:pathLst>
          </a:custGeom>
          <a:solidFill>
            <a:srgbClr val="000000"/>
          </a:solidFill>
          <a:ln w="9525">
            <a:noFill/>
            <a:round/>
          </a:ln>
        </p:spPr>
        <p:txBody>
          <a:bodyPr/>
          <a:lstStyle/>
          <a:p>
            <a:endParaRPr lang="en-US"/>
          </a:p>
        </p:txBody>
      </p:sp>
      <p:sp>
        <p:nvSpPr>
          <p:cNvPr id="350567" name="Freeform 359"/>
          <p:cNvSpPr/>
          <p:nvPr/>
        </p:nvSpPr>
        <p:spPr bwMode="auto">
          <a:xfrm>
            <a:off x="5957888" y="5316463"/>
            <a:ext cx="31750" cy="7937"/>
          </a:xfrm>
          <a:custGeom>
            <a:avLst/>
            <a:gdLst/>
            <a:ahLst/>
            <a:cxnLst>
              <a:cxn ang="0">
                <a:pos x="0" y="10"/>
              </a:cxn>
              <a:cxn ang="0">
                <a:pos x="2" y="8"/>
              </a:cxn>
              <a:cxn ang="0">
                <a:pos x="5" y="5"/>
              </a:cxn>
              <a:cxn ang="0">
                <a:pos x="9" y="2"/>
              </a:cxn>
              <a:cxn ang="0">
                <a:pos x="15" y="0"/>
              </a:cxn>
              <a:cxn ang="0">
                <a:pos x="20" y="0"/>
              </a:cxn>
              <a:cxn ang="0">
                <a:pos x="20" y="0"/>
              </a:cxn>
              <a:cxn ang="0">
                <a:pos x="22" y="0"/>
              </a:cxn>
              <a:cxn ang="0">
                <a:pos x="25" y="0"/>
              </a:cxn>
              <a:cxn ang="0">
                <a:pos x="30" y="2"/>
              </a:cxn>
              <a:cxn ang="0">
                <a:pos x="35" y="5"/>
              </a:cxn>
              <a:cxn ang="0">
                <a:pos x="38" y="8"/>
              </a:cxn>
              <a:cxn ang="0">
                <a:pos x="40" y="10"/>
              </a:cxn>
              <a:cxn ang="0">
                <a:pos x="0" y="10"/>
              </a:cxn>
            </a:cxnLst>
            <a:rect l="0" t="0" r="r" b="b"/>
            <a:pathLst>
              <a:path w="40" h="10">
                <a:moveTo>
                  <a:pt x="0" y="10"/>
                </a:moveTo>
                <a:lnTo>
                  <a:pt x="2" y="8"/>
                </a:lnTo>
                <a:lnTo>
                  <a:pt x="5" y="5"/>
                </a:lnTo>
                <a:lnTo>
                  <a:pt x="9" y="2"/>
                </a:lnTo>
                <a:lnTo>
                  <a:pt x="15" y="0"/>
                </a:lnTo>
                <a:lnTo>
                  <a:pt x="20" y="0"/>
                </a:lnTo>
                <a:lnTo>
                  <a:pt x="20" y="0"/>
                </a:lnTo>
                <a:lnTo>
                  <a:pt x="22" y="0"/>
                </a:lnTo>
                <a:lnTo>
                  <a:pt x="25" y="0"/>
                </a:lnTo>
                <a:lnTo>
                  <a:pt x="30" y="2"/>
                </a:lnTo>
                <a:lnTo>
                  <a:pt x="35" y="5"/>
                </a:lnTo>
                <a:lnTo>
                  <a:pt x="38" y="8"/>
                </a:lnTo>
                <a:lnTo>
                  <a:pt x="40" y="10"/>
                </a:lnTo>
                <a:lnTo>
                  <a:pt x="0" y="10"/>
                </a:lnTo>
                <a:close/>
              </a:path>
            </a:pathLst>
          </a:custGeom>
          <a:solidFill>
            <a:srgbClr val="000000"/>
          </a:solidFill>
          <a:ln w="9525">
            <a:noFill/>
            <a:round/>
          </a:ln>
        </p:spPr>
        <p:txBody>
          <a:bodyPr/>
          <a:lstStyle/>
          <a:p>
            <a:endParaRPr lang="en-US"/>
          </a:p>
        </p:txBody>
      </p:sp>
      <p:sp>
        <p:nvSpPr>
          <p:cNvPr id="350568" name="Freeform 360"/>
          <p:cNvSpPr/>
          <p:nvPr/>
        </p:nvSpPr>
        <p:spPr bwMode="auto">
          <a:xfrm>
            <a:off x="5572125" y="5316463"/>
            <a:ext cx="31750" cy="6350"/>
          </a:xfrm>
          <a:custGeom>
            <a:avLst/>
            <a:gdLst/>
            <a:ahLst/>
            <a:cxnLst>
              <a:cxn ang="0">
                <a:pos x="0" y="8"/>
              </a:cxn>
              <a:cxn ang="0">
                <a:pos x="1" y="7"/>
              </a:cxn>
              <a:cxn ang="0">
                <a:pos x="3" y="3"/>
              </a:cxn>
              <a:cxn ang="0">
                <a:pos x="8" y="2"/>
              </a:cxn>
              <a:cxn ang="0">
                <a:pos x="14" y="0"/>
              </a:cxn>
              <a:cxn ang="0">
                <a:pos x="18" y="0"/>
              </a:cxn>
              <a:cxn ang="0">
                <a:pos x="19" y="0"/>
              </a:cxn>
              <a:cxn ang="0">
                <a:pos x="19" y="0"/>
              </a:cxn>
              <a:cxn ang="0">
                <a:pos x="23" y="0"/>
              </a:cxn>
              <a:cxn ang="0">
                <a:pos x="28" y="2"/>
              </a:cxn>
              <a:cxn ang="0">
                <a:pos x="34" y="3"/>
              </a:cxn>
              <a:cxn ang="0">
                <a:pos x="38" y="7"/>
              </a:cxn>
              <a:cxn ang="0">
                <a:pos x="39" y="8"/>
              </a:cxn>
              <a:cxn ang="0">
                <a:pos x="0" y="8"/>
              </a:cxn>
            </a:cxnLst>
            <a:rect l="0" t="0" r="r" b="b"/>
            <a:pathLst>
              <a:path w="39" h="8">
                <a:moveTo>
                  <a:pt x="0" y="8"/>
                </a:moveTo>
                <a:lnTo>
                  <a:pt x="1" y="7"/>
                </a:lnTo>
                <a:lnTo>
                  <a:pt x="3" y="3"/>
                </a:lnTo>
                <a:lnTo>
                  <a:pt x="8" y="2"/>
                </a:lnTo>
                <a:lnTo>
                  <a:pt x="14" y="0"/>
                </a:lnTo>
                <a:lnTo>
                  <a:pt x="18" y="0"/>
                </a:lnTo>
                <a:lnTo>
                  <a:pt x="19" y="0"/>
                </a:lnTo>
                <a:lnTo>
                  <a:pt x="19" y="0"/>
                </a:lnTo>
                <a:lnTo>
                  <a:pt x="23" y="0"/>
                </a:lnTo>
                <a:lnTo>
                  <a:pt x="28" y="2"/>
                </a:lnTo>
                <a:lnTo>
                  <a:pt x="34" y="3"/>
                </a:lnTo>
                <a:lnTo>
                  <a:pt x="38" y="7"/>
                </a:lnTo>
                <a:lnTo>
                  <a:pt x="39" y="8"/>
                </a:lnTo>
                <a:lnTo>
                  <a:pt x="0" y="8"/>
                </a:lnTo>
                <a:close/>
              </a:path>
            </a:pathLst>
          </a:custGeom>
          <a:solidFill>
            <a:srgbClr val="000000"/>
          </a:solidFill>
          <a:ln w="9525">
            <a:noFill/>
            <a:round/>
          </a:ln>
        </p:spPr>
        <p:txBody>
          <a:bodyPr/>
          <a:lstStyle/>
          <a:p>
            <a:endParaRPr lang="en-US"/>
          </a:p>
        </p:txBody>
      </p:sp>
      <p:sp>
        <p:nvSpPr>
          <p:cNvPr id="350569" name="Freeform 361"/>
          <p:cNvSpPr/>
          <p:nvPr/>
        </p:nvSpPr>
        <p:spPr bwMode="auto">
          <a:xfrm>
            <a:off x="5619750" y="5316463"/>
            <a:ext cx="31750" cy="6350"/>
          </a:xfrm>
          <a:custGeom>
            <a:avLst/>
            <a:gdLst/>
            <a:ahLst/>
            <a:cxnLst>
              <a:cxn ang="0">
                <a:pos x="0" y="8"/>
              </a:cxn>
              <a:cxn ang="0">
                <a:pos x="2" y="7"/>
              </a:cxn>
              <a:cxn ang="0">
                <a:pos x="3" y="3"/>
              </a:cxn>
              <a:cxn ang="0">
                <a:pos x="8" y="2"/>
              </a:cxn>
              <a:cxn ang="0">
                <a:pos x="15" y="0"/>
              </a:cxn>
              <a:cxn ang="0">
                <a:pos x="18" y="0"/>
              </a:cxn>
              <a:cxn ang="0">
                <a:pos x="20" y="0"/>
              </a:cxn>
              <a:cxn ang="0">
                <a:pos x="20" y="0"/>
              </a:cxn>
              <a:cxn ang="0">
                <a:pos x="23" y="0"/>
              </a:cxn>
              <a:cxn ang="0">
                <a:pos x="28" y="2"/>
              </a:cxn>
              <a:cxn ang="0">
                <a:pos x="35" y="3"/>
              </a:cxn>
              <a:cxn ang="0">
                <a:pos x="38" y="7"/>
              </a:cxn>
              <a:cxn ang="0">
                <a:pos x="40" y="8"/>
              </a:cxn>
              <a:cxn ang="0">
                <a:pos x="0" y="8"/>
              </a:cxn>
            </a:cxnLst>
            <a:rect l="0" t="0" r="r" b="b"/>
            <a:pathLst>
              <a:path w="40" h="8">
                <a:moveTo>
                  <a:pt x="0" y="8"/>
                </a:moveTo>
                <a:lnTo>
                  <a:pt x="2" y="7"/>
                </a:lnTo>
                <a:lnTo>
                  <a:pt x="3" y="3"/>
                </a:lnTo>
                <a:lnTo>
                  <a:pt x="8" y="2"/>
                </a:lnTo>
                <a:lnTo>
                  <a:pt x="15" y="0"/>
                </a:lnTo>
                <a:lnTo>
                  <a:pt x="18" y="0"/>
                </a:lnTo>
                <a:lnTo>
                  <a:pt x="20" y="0"/>
                </a:lnTo>
                <a:lnTo>
                  <a:pt x="20" y="0"/>
                </a:lnTo>
                <a:lnTo>
                  <a:pt x="23" y="0"/>
                </a:lnTo>
                <a:lnTo>
                  <a:pt x="28" y="2"/>
                </a:lnTo>
                <a:lnTo>
                  <a:pt x="35" y="3"/>
                </a:lnTo>
                <a:lnTo>
                  <a:pt x="38" y="7"/>
                </a:lnTo>
                <a:lnTo>
                  <a:pt x="40" y="8"/>
                </a:lnTo>
                <a:lnTo>
                  <a:pt x="0" y="8"/>
                </a:lnTo>
                <a:close/>
              </a:path>
            </a:pathLst>
          </a:custGeom>
          <a:solidFill>
            <a:srgbClr val="000000"/>
          </a:solidFill>
          <a:ln w="9525">
            <a:noFill/>
            <a:round/>
          </a:ln>
        </p:spPr>
        <p:txBody>
          <a:bodyPr/>
          <a:lstStyle/>
          <a:p>
            <a:endParaRPr lang="en-US"/>
          </a:p>
        </p:txBody>
      </p:sp>
      <p:sp>
        <p:nvSpPr>
          <p:cNvPr id="350570" name="Rectangle 362"/>
          <p:cNvSpPr>
            <a:spLocks noChangeArrowheads="1"/>
          </p:cNvSpPr>
          <p:nvPr/>
        </p:nvSpPr>
        <p:spPr bwMode="auto">
          <a:xfrm>
            <a:off x="5849938" y="5218038"/>
            <a:ext cx="92075" cy="6350"/>
          </a:xfrm>
          <a:prstGeom prst="rect">
            <a:avLst/>
          </a:prstGeom>
          <a:solidFill>
            <a:srgbClr val="000000"/>
          </a:solidFill>
          <a:ln w="9525">
            <a:noFill/>
            <a:miter lim="800000"/>
          </a:ln>
        </p:spPr>
        <p:txBody>
          <a:bodyPr/>
          <a:lstStyle/>
          <a:p>
            <a:endParaRPr lang="en-US"/>
          </a:p>
        </p:txBody>
      </p:sp>
      <p:sp>
        <p:nvSpPr>
          <p:cNvPr id="350571" name="Freeform 363"/>
          <p:cNvSpPr/>
          <p:nvPr/>
        </p:nvSpPr>
        <p:spPr bwMode="auto">
          <a:xfrm>
            <a:off x="5626100" y="5203750"/>
            <a:ext cx="19050" cy="19050"/>
          </a:xfrm>
          <a:custGeom>
            <a:avLst/>
            <a:gdLst/>
            <a:ahLst/>
            <a:cxnLst>
              <a:cxn ang="0">
                <a:pos x="12" y="23"/>
              </a:cxn>
              <a:cxn ang="0">
                <a:pos x="17" y="21"/>
              </a:cxn>
              <a:cxn ang="0">
                <a:pos x="20" y="19"/>
              </a:cxn>
              <a:cxn ang="0">
                <a:pos x="22" y="16"/>
              </a:cxn>
              <a:cxn ang="0">
                <a:pos x="24" y="11"/>
              </a:cxn>
              <a:cxn ang="0">
                <a:pos x="22" y="6"/>
              </a:cxn>
              <a:cxn ang="0">
                <a:pos x="20" y="3"/>
              </a:cxn>
              <a:cxn ang="0">
                <a:pos x="17" y="1"/>
              </a:cxn>
              <a:cxn ang="0">
                <a:pos x="12" y="0"/>
              </a:cxn>
              <a:cxn ang="0">
                <a:pos x="7" y="1"/>
              </a:cxn>
              <a:cxn ang="0">
                <a:pos x="4" y="3"/>
              </a:cxn>
              <a:cxn ang="0">
                <a:pos x="2" y="6"/>
              </a:cxn>
              <a:cxn ang="0">
                <a:pos x="0" y="11"/>
              </a:cxn>
              <a:cxn ang="0">
                <a:pos x="2" y="16"/>
              </a:cxn>
              <a:cxn ang="0">
                <a:pos x="4" y="19"/>
              </a:cxn>
              <a:cxn ang="0">
                <a:pos x="7" y="21"/>
              </a:cxn>
              <a:cxn ang="0">
                <a:pos x="12" y="23"/>
              </a:cxn>
            </a:cxnLst>
            <a:rect l="0" t="0" r="r" b="b"/>
            <a:pathLst>
              <a:path w="24" h="23">
                <a:moveTo>
                  <a:pt x="12" y="23"/>
                </a:moveTo>
                <a:lnTo>
                  <a:pt x="17" y="21"/>
                </a:lnTo>
                <a:lnTo>
                  <a:pt x="20" y="19"/>
                </a:lnTo>
                <a:lnTo>
                  <a:pt x="22" y="16"/>
                </a:lnTo>
                <a:lnTo>
                  <a:pt x="24" y="11"/>
                </a:lnTo>
                <a:lnTo>
                  <a:pt x="22" y="6"/>
                </a:lnTo>
                <a:lnTo>
                  <a:pt x="20" y="3"/>
                </a:lnTo>
                <a:lnTo>
                  <a:pt x="17" y="1"/>
                </a:lnTo>
                <a:lnTo>
                  <a:pt x="12" y="0"/>
                </a:lnTo>
                <a:lnTo>
                  <a:pt x="7" y="1"/>
                </a:lnTo>
                <a:lnTo>
                  <a:pt x="4" y="3"/>
                </a:lnTo>
                <a:lnTo>
                  <a:pt x="2" y="6"/>
                </a:lnTo>
                <a:lnTo>
                  <a:pt x="0" y="11"/>
                </a:lnTo>
                <a:lnTo>
                  <a:pt x="2" y="16"/>
                </a:lnTo>
                <a:lnTo>
                  <a:pt x="4" y="19"/>
                </a:lnTo>
                <a:lnTo>
                  <a:pt x="7" y="21"/>
                </a:lnTo>
                <a:lnTo>
                  <a:pt x="12" y="23"/>
                </a:lnTo>
                <a:close/>
              </a:path>
            </a:pathLst>
          </a:custGeom>
          <a:solidFill>
            <a:srgbClr val="000000"/>
          </a:solidFill>
          <a:ln w="9525">
            <a:noFill/>
            <a:round/>
          </a:ln>
        </p:spPr>
        <p:txBody>
          <a:bodyPr/>
          <a:lstStyle/>
          <a:p>
            <a:endParaRPr lang="en-US"/>
          </a:p>
        </p:txBody>
      </p:sp>
      <p:sp>
        <p:nvSpPr>
          <p:cNvPr id="350572" name="Freeform 364"/>
          <p:cNvSpPr/>
          <p:nvPr/>
        </p:nvSpPr>
        <p:spPr bwMode="auto">
          <a:xfrm>
            <a:off x="5656263" y="5203750"/>
            <a:ext cx="19050" cy="19050"/>
          </a:xfrm>
          <a:custGeom>
            <a:avLst/>
            <a:gdLst/>
            <a:ahLst/>
            <a:cxnLst>
              <a:cxn ang="0">
                <a:pos x="12" y="23"/>
              </a:cxn>
              <a:cxn ang="0">
                <a:pos x="15" y="21"/>
              </a:cxn>
              <a:cxn ang="0">
                <a:pos x="20" y="19"/>
              </a:cxn>
              <a:cxn ang="0">
                <a:pos x="22" y="16"/>
              </a:cxn>
              <a:cxn ang="0">
                <a:pos x="24" y="11"/>
              </a:cxn>
              <a:cxn ang="0">
                <a:pos x="22" y="6"/>
              </a:cxn>
              <a:cxn ang="0">
                <a:pos x="20" y="3"/>
              </a:cxn>
              <a:cxn ang="0">
                <a:pos x="15" y="1"/>
              </a:cxn>
              <a:cxn ang="0">
                <a:pos x="12" y="0"/>
              </a:cxn>
              <a:cxn ang="0">
                <a:pos x="7" y="1"/>
              </a:cxn>
              <a:cxn ang="0">
                <a:pos x="4" y="3"/>
              </a:cxn>
              <a:cxn ang="0">
                <a:pos x="2" y="6"/>
              </a:cxn>
              <a:cxn ang="0">
                <a:pos x="0" y="11"/>
              </a:cxn>
              <a:cxn ang="0">
                <a:pos x="2" y="16"/>
              </a:cxn>
              <a:cxn ang="0">
                <a:pos x="4" y="19"/>
              </a:cxn>
              <a:cxn ang="0">
                <a:pos x="7" y="21"/>
              </a:cxn>
              <a:cxn ang="0">
                <a:pos x="12" y="23"/>
              </a:cxn>
            </a:cxnLst>
            <a:rect l="0" t="0" r="r" b="b"/>
            <a:pathLst>
              <a:path w="24" h="23">
                <a:moveTo>
                  <a:pt x="12" y="23"/>
                </a:moveTo>
                <a:lnTo>
                  <a:pt x="15" y="21"/>
                </a:lnTo>
                <a:lnTo>
                  <a:pt x="20" y="19"/>
                </a:lnTo>
                <a:lnTo>
                  <a:pt x="22" y="16"/>
                </a:lnTo>
                <a:lnTo>
                  <a:pt x="24" y="11"/>
                </a:lnTo>
                <a:lnTo>
                  <a:pt x="22" y="6"/>
                </a:lnTo>
                <a:lnTo>
                  <a:pt x="20" y="3"/>
                </a:lnTo>
                <a:lnTo>
                  <a:pt x="15" y="1"/>
                </a:lnTo>
                <a:lnTo>
                  <a:pt x="12" y="0"/>
                </a:lnTo>
                <a:lnTo>
                  <a:pt x="7" y="1"/>
                </a:lnTo>
                <a:lnTo>
                  <a:pt x="4" y="3"/>
                </a:lnTo>
                <a:lnTo>
                  <a:pt x="2" y="6"/>
                </a:lnTo>
                <a:lnTo>
                  <a:pt x="0" y="11"/>
                </a:lnTo>
                <a:lnTo>
                  <a:pt x="2" y="16"/>
                </a:lnTo>
                <a:lnTo>
                  <a:pt x="4" y="19"/>
                </a:lnTo>
                <a:lnTo>
                  <a:pt x="7" y="21"/>
                </a:lnTo>
                <a:lnTo>
                  <a:pt x="12" y="23"/>
                </a:lnTo>
                <a:close/>
              </a:path>
            </a:pathLst>
          </a:custGeom>
          <a:solidFill>
            <a:srgbClr val="000000"/>
          </a:solidFill>
          <a:ln w="9525">
            <a:noFill/>
            <a:round/>
          </a:ln>
        </p:spPr>
        <p:txBody>
          <a:bodyPr/>
          <a:lstStyle/>
          <a:p>
            <a:endParaRPr lang="en-US"/>
          </a:p>
        </p:txBody>
      </p:sp>
      <p:sp>
        <p:nvSpPr>
          <p:cNvPr id="350573" name="Freeform 365"/>
          <p:cNvSpPr/>
          <p:nvPr/>
        </p:nvSpPr>
        <p:spPr bwMode="auto">
          <a:xfrm>
            <a:off x="5686425" y="5205338"/>
            <a:ext cx="17463" cy="17462"/>
          </a:xfrm>
          <a:custGeom>
            <a:avLst/>
            <a:gdLst/>
            <a:ahLst/>
            <a:cxnLst>
              <a:cxn ang="0">
                <a:pos x="9" y="22"/>
              </a:cxn>
              <a:cxn ang="0">
                <a:pos x="14" y="22"/>
              </a:cxn>
              <a:cxn ang="0">
                <a:pos x="18" y="18"/>
              </a:cxn>
              <a:cxn ang="0">
                <a:pos x="21" y="15"/>
              </a:cxn>
              <a:cxn ang="0">
                <a:pos x="21" y="10"/>
              </a:cxn>
              <a:cxn ang="0">
                <a:pos x="21" y="7"/>
              </a:cxn>
              <a:cxn ang="0">
                <a:pos x="18" y="3"/>
              </a:cxn>
              <a:cxn ang="0">
                <a:pos x="14" y="2"/>
              </a:cxn>
              <a:cxn ang="0">
                <a:pos x="9" y="0"/>
              </a:cxn>
              <a:cxn ang="0">
                <a:pos x="6" y="2"/>
              </a:cxn>
              <a:cxn ang="0">
                <a:pos x="3" y="3"/>
              </a:cxn>
              <a:cxn ang="0">
                <a:pos x="1" y="7"/>
              </a:cxn>
              <a:cxn ang="0">
                <a:pos x="0" y="10"/>
              </a:cxn>
              <a:cxn ang="0">
                <a:pos x="1" y="15"/>
              </a:cxn>
              <a:cxn ang="0">
                <a:pos x="3" y="18"/>
              </a:cxn>
              <a:cxn ang="0">
                <a:pos x="6" y="22"/>
              </a:cxn>
              <a:cxn ang="0">
                <a:pos x="9" y="22"/>
              </a:cxn>
            </a:cxnLst>
            <a:rect l="0" t="0" r="r" b="b"/>
            <a:pathLst>
              <a:path w="21" h="22">
                <a:moveTo>
                  <a:pt x="9" y="22"/>
                </a:moveTo>
                <a:lnTo>
                  <a:pt x="14" y="22"/>
                </a:lnTo>
                <a:lnTo>
                  <a:pt x="18" y="18"/>
                </a:lnTo>
                <a:lnTo>
                  <a:pt x="21" y="15"/>
                </a:lnTo>
                <a:lnTo>
                  <a:pt x="21" y="10"/>
                </a:lnTo>
                <a:lnTo>
                  <a:pt x="21" y="7"/>
                </a:lnTo>
                <a:lnTo>
                  <a:pt x="18" y="3"/>
                </a:lnTo>
                <a:lnTo>
                  <a:pt x="14" y="2"/>
                </a:lnTo>
                <a:lnTo>
                  <a:pt x="9" y="0"/>
                </a:lnTo>
                <a:lnTo>
                  <a:pt x="6" y="2"/>
                </a:lnTo>
                <a:lnTo>
                  <a:pt x="3" y="3"/>
                </a:lnTo>
                <a:lnTo>
                  <a:pt x="1" y="7"/>
                </a:lnTo>
                <a:lnTo>
                  <a:pt x="0" y="10"/>
                </a:lnTo>
                <a:lnTo>
                  <a:pt x="1" y="15"/>
                </a:lnTo>
                <a:lnTo>
                  <a:pt x="3" y="18"/>
                </a:lnTo>
                <a:lnTo>
                  <a:pt x="6" y="22"/>
                </a:lnTo>
                <a:lnTo>
                  <a:pt x="9" y="22"/>
                </a:lnTo>
                <a:close/>
              </a:path>
            </a:pathLst>
          </a:custGeom>
          <a:solidFill>
            <a:srgbClr val="000000"/>
          </a:solidFill>
          <a:ln w="9525">
            <a:noFill/>
            <a:round/>
          </a:ln>
        </p:spPr>
        <p:txBody>
          <a:bodyPr/>
          <a:lstStyle/>
          <a:p>
            <a:endParaRPr lang="en-US"/>
          </a:p>
        </p:txBody>
      </p:sp>
      <p:sp>
        <p:nvSpPr>
          <p:cNvPr id="350574" name="Freeform 366"/>
          <p:cNvSpPr/>
          <p:nvPr/>
        </p:nvSpPr>
        <p:spPr bwMode="auto">
          <a:xfrm>
            <a:off x="5667375" y="4970388"/>
            <a:ext cx="206375" cy="128587"/>
          </a:xfrm>
          <a:custGeom>
            <a:avLst/>
            <a:gdLst/>
            <a:ahLst/>
            <a:cxnLst>
              <a:cxn ang="0">
                <a:pos x="1" y="162"/>
              </a:cxn>
              <a:cxn ang="0">
                <a:pos x="0" y="15"/>
              </a:cxn>
              <a:cxn ang="0">
                <a:pos x="0" y="13"/>
              </a:cxn>
              <a:cxn ang="0">
                <a:pos x="3" y="7"/>
              </a:cxn>
              <a:cxn ang="0">
                <a:pos x="8" y="2"/>
              </a:cxn>
              <a:cxn ang="0">
                <a:pos x="18" y="0"/>
              </a:cxn>
              <a:cxn ang="0">
                <a:pos x="260" y="0"/>
              </a:cxn>
              <a:cxn ang="0">
                <a:pos x="34" y="20"/>
              </a:cxn>
              <a:cxn ang="0">
                <a:pos x="31" y="22"/>
              </a:cxn>
              <a:cxn ang="0">
                <a:pos x="26" y="25"/>
              </a:cxn>
              <a:cxn ang="0">
                <a:pos x="21" y="30"/>
              </a:cxn>
              <a:cxn ang="0">
                <a:pos x="18" y="40"/>
              </a:cxn>
              <a:cxn ang="0">
                <a:pos x="15" y="65"/>
              </a:cxn>
              <a:cxn ang="0">
                <a:pos x="10" y="106"/>
              </a:cxn>
              <a:cxn ang="0">
                <a:pos x="5" y="146"/>
              </a:cxn>
              <a:cxn ang="0">
                <a:pos x="1" y="162"/>
              </a:cxn>
            </a:cxnLst>
            <a:rect l="0" t="0" r="r" b="b"/>
            <a:pathLst>
              <a:path w="260" h="162">
                <a:moveTo>
                  <a:pt x="1" y="162"/>
                </a:moveTo>
                <a:lnTo>
                  <a:pt x="0" y="15"/>
                </a:lnTo>
                <a:lnTo>
                  <a:pt x="0" y="13"/>
                </a:lnTo>
                <a:lnTo>
                  <a:pt x="3" y="7"/>
                </a:lnTo>
                <a:lnTo>
                  <a:pt x="8" y="2"/>
                </a:lnTo>
                <a:lnTo>
                  <a:pt x="18" y="0"/>
                </a:lnTo>
                <a:lnTo>
                  <a:pt x="260" y="0"/>
                </a:lnTo>
                <a:lnTo>
                  <a:pt x="34" y="20"/>
                </a:lnTo>
                <a:lnTo>
                  <a:pt x="31" y="22"/>
                </a:lnTo>
                <a:lnTo>
                  <a:pt x="26" y="25"/>
                </a:lnTo>
                <a:lnTo>
                  <a:pt x="21" y="30"/>
                </a:lnTo>
                <a:lnTo>
                  <a:pt x="18" y="40"/>
                </a:lnTo>
                <a:lnTo>
                  <a:pt x="15" y="65"/>
                </a:lnTo>
                <a:lnTo>
                  <a:pt x="10" y="106"/>
                </a:lnTo>
                <a:lnTo>
                  <a:pt x="5" y="146"/>
                </a:lnTo>
                <a:lnTo>
                  <a:pt x="1" y="162"/>
                </a:lnTo>
                <a:close/>
              </a:path>
            </a:pathLst>
          </a:custGeom>
          <a:solidFill>
            <a:srgbClr val="FFFF99"/>
          </a:solidFill>
          <a:ln w="9525">
            <a:noFill/>
            <a:round/>
          </a:ln>
        </p:spPr>
        <p:txBody>
          <a:bodyPr/>
          <a:lstStyle/>
          <a:p>
            <a:endParaRPr lang="en-US"/>
          </a:p>
        </p:txBody>
      </p:sp>
      <p:sp>
        <p:nvSpPr>
          <p:cNvPr id="350575" name="Freeform 367"/>
          <p:cNvSpPr/>
          <p:nvPr/>
        </p:nvSpPr>
        <p:spPr bwMode="auto">
          <a:xfrm>
            <a:off x="5675313" y="4998963"/>
            <a:ext cx="204787" cy="128587"/>
          </a:xfrm>
          <a:custGeom>
            <a:avLst/>
            <a:gdLst/>
            <a:ahLst/>
            <a:cxnLst>
              <a:cxn ang="0">
                <a:pos x="256" y="0"/>
              </a:cxn>
              <a:cxn ang="0">
                <a:pos x="258" y="148"/>
              </a:cxn>
              <a:cxn ang="0">
                <a:pos x="258" y="149"/>
              </a:cxn>
              <a:cxn ang="0">
                <a:pos x="254" y="154"/>
              </a:cxn>
              <a:cxn ang="0">
                <a:pos x="250" y="161"/>
              </a:cxn>
              <a:cxn ang="0">
                <a:pos x="240" y="163"/>
              </a:cxn>
              <a:cxn ang="0">
                <a:pos x="0" y="163"/>
              </a:cxn>
              <a:cxn ang="0">
                <a:pos x="223" y="143"/>
              </a:cxn>
              <a:cxn ang="0">
                <a:pos x="226" y="141"/>
              </a:cxn>
              <a:cxn ang="0">
                <a:pos x="231" y="138"/>
              </a:cxn>
              <a:cxn ang="0">
                <a:pos x="236" y="133"/>
              </a:cxn>
              <a:cxn ang="0">
                <a:pos x="240" y="125"/>
              </a:cxn>
              <a:cxn ang="0">
                <a:pos x="243" y="98"/>
              </a:cxn>
              <a:cxn ang="0">
                <a:pos x="248" y="57"/>
              </a:cxn>
              <a:cxn ang="0">
                <a:pos x="253" y="17"/>
              </a:cxn>
              <a:cxn ang="0">
                <a:pos x="256" y="0"/>
              </a:cxn>
            </a:cxnLst>
            <a:rect l="0" t="0" r="r" b="b"/>
            <a:pathLst>
              <a:path w="258" h="163">
                <a:moveTo>
                  <a:pt x="256" y="0"/>
                </a:moveTo>
                <a:lnTo>
                  <a:pt x="258" y="148"/>
                </a:lnTo>
                <a:lnTo>
                  <a:pt x="258" y="149"/>
                </a:lnTo>
                <a:lnTo>
                  <a:pt x="254" y="154"/>
                </a:lnTo>
                <a:lnTo>
                  <a:pt x="250" y="161"/>
                </a:lnTo>
                <a:lnTo>
                  <a:pt x="240" y="163"/>
                </a:lnTo>
                <a:lnTo>
                  <a:pt x="0" y="163"/>
                </a:lnTo>
                <a:lnTo>
                  <a:pt x="223" y="143"/>
                </a:lnTo>
                <a:lnTo>
                  <a:pt x="226" y="141"/>
                </a:lnTo>
                <a:lnTo>
                  <a:pt x="231" y="138"/>
                </a:lnTo>
                <a:lnTo>
                  <a:pt x="236" y="133"/>
                </a:lnTo>
                <a:lnTo>
                  <a:pt x="240" y="125"/>
                </a:lnTo>
                <a:lnTo>
                  <a:pt x="243" y="98"/>
                </a:lnTo>
                <a:lnTo>
                  <a:pt x="248" y="57"/>
                </a:lnTo>
                <a:lnTo>
                  <a:pt x="253" y="17"/>
                </a:lnTo>
                <a:lnTo>
                  <a:pt x="256" y="0"/>
                </a:lnTo>
                <a:close/>
              </a:path>
            </a:pathLst>
          </a:custGeom>
          <a:solidFill>
            <a:srgbClr val="FFFFCC"/>
          </a:solidFill>
          <a:ln w="9525">
            <a:noFill/>
            <a:round/>
          </a:ln>
        </p:spPr>
        <p:txBody>
          <a:bodyPr/>
          <a:lstStyle/>
          <a:p>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2266" name="Rectangle 10"/>
          <p:cNvSpPr>
            <a:spLocks noGrp="1" noChangeArrowheads="1"/>
          </p:cNvSpPr>
          <p:nvPr>
            <p:ph idx="1"/>
          </p:nvPr>
        </p:nvSpPr>
        <p:spPr>
          <a:noFill/>
        </p:spPr>
        <p:txBody>
          <a:bodyPr/>
          <a:lstStyle/>
          <a:p>
            <a:r>
              <a:rPr lang="en-US" altLang="zh-CN" dirty="0">
                <a:solidFill>
                  <a:schemeClr val="folHlink"/>
                </a:solidFill>
                <a:ea typeface="宋体" panose="02010600030101010101" pitchFamily="2" charset="-122"/>
              </a:rPr>
              <a:t>Supplement the Use-Case Description</a:t>
            </a:r>
            <a:endParaRPr lang="en-US" altLang="zh-CN" dirty="0">
              <a:solidFill>
                <a:schemeClr val="folHlink"/>
              </a:solidFill>
              <a:ea typeface="宋体" panose="02010600030101010101" pitchFamily="2" charset="-122"/>
            </a:endParaRPr>
          </a:p>
          <a:p>
            <a:r>
              <a:rPr lang="en-US" altLang="zh-CN" dirty="0">
                <a:solidFill>
                  <a:schemeClr val="folHlink"/>
                </a:solidFill>
                <a:ea typeface="宋体" panose="02010600030101010101" pitchFamily="2" charset="-122"/>
              </a:rPr>
              <a:t>For each Use-Case Realization</a:t>
            </a:r>
            <a:r>
              <a:rPr lang="en-US" altLang="zh-CN" dirty="0">
                <a:ea typeface="宋体" panose="02010600030101010101" pitchFamily="2" charset="-122"/>
              </a:rPr>
              <a:t> </a:t>
            </a:r>
            <a:endParaRPr lang="en-US" altLang="zh-CN" dirty="0">
              <a:ea typeface="宋体" panose="02010600030101010101" pitchFamily="2" charset="-122"/>
            </a:endParaRPr>
          </a:p>
          <a:p>
            <a:pPr lvl="1"/>
            <a:r>
              <a:rPr lang="en-US" altLang="zh-CN" dirty="0">
                <a:ea typeface="宋体" panose="02010600030101010101" pitchFamily="2" charset="-122"/>
              </a:rPr>
              <a:t>Find Classes from Use-Case Behavior </a:t>
            </a:r>
            <a:endParaRPr lang="en-US" altLang="zh-CN" dirty="0">
              <a:ea typeface="宋体" panose="02010600030101010101" pitchFamily="2" charset="-122"/>
            </a:endParaRPr>
          </a:p>
          <a:p>
            <a:pPr lvl="1"/>
            <a:r>
              <a:rPr lang="en-US" altLang="zh-CN" dirty="0">
                <a:solidFill>
                  <a:schemeClr val="folHlink"/>
                </a:solidFill>
                <a:ea typeface="宋体" panose="02010600030101010101" pitchFamily="2" charset="-122"/>
              </a:rPr>
              <a:t>Distribute Use-Case Behavior to Classes </a:t>
            </a:r>
            <a:endParaRPr lang="en-US" altLang="zh-CN" dirty="0">
              <a:solidFill>
                <a:schemeClr val="folHlink"/>
              </a:solidFill>
              <a:ea typeface="宋体" panose="02010600030101010101" pitchFamily="2" charset="-122"/>
            </a:endParaRPr>
          </a:p>
          <a:p>
            <a:r>
              <a:rPr lang="en-US" altLang="zh-CN" dirty="0">
                <a:solidFill>
                  <a:schemeClr val="folHlink"/>
                </a:solidFill>
                <a:ea typeface="宋体" panose="02010600030101010101" pitchFamily="2" charset="-122"/>
              </a:rPr>
              <a:t>For each resulting analysis class </a:t>
            </a:r>
            <a:endParaRPr lang="en-US" altLang="zh-CN" dirty="0">
              <a:solidFill>
                <a:schemeClr val="folHlink"/>
              </a:solidFill>
              <a:ea typeface="宋体" panose="02010600030101010101" pitchFamily="2" charset="-122"/>
            </a:endParaRPr>
          </a:p>
          <a:p>
            <a:pPr lvl="1"/>
            <a:r>
              <a:rPr lang="en-US" altLang="zh-CN" dirty="0">
                <a:solidFill>
                  <a:schemeClr val="folHlink"/>
                </a:solidFill>
                <a:ea typeface="宋体" panose="02010600030101010101" pitchFamily="2" charset="-122"/>
              </a:rPr>
              <a:t>Describe Responsibilities </a:t>
            </a:r>
            <a:endParaRPr lang="en-US" altLang="zh-CN" dirty="0">
              <a:solidFill>
                <a:schemeClr val="folHlink"/>
              </a:solidFill>
              <a:ea typeface="宋体" panose="02010600030101010101" pitchFamily="2" charset="-122"/>
            </a:endParaRPr>
          </a:p>
          <a:p>
            <a:pPr lvl="1"/>
            <a:r>
              <a:rPr lang="en-US" altLang="zh-CN" dirty="0">
                <a:solidFill>
                  <a:schemeClr val="folHlink"/>
                </a:solidFill>
                <a:ea typeface="宋体" panose="02010600030101010101" pitchFamily="2" charset="-122"/>
              </a:rPr>
              <a:t>Describe Attributes and Associations </a:t>
            </a:r>
            <a:endParaRPr lang="en-US" altLang="zh-CN" dirty="0">
              <a:solidFill>
                <a:schemeClr val="folHlink"/>
              </a:solidFill>
              <a:ea typeface="宋体" panose="02010600030101010101" pitchFamily="2" charset="-122"/>
            </a:endParaRPr>
          </a:p>
          <a:p>
            <a:pPr lvl="1"/>
            <a:r>
              <a:rPr lang="en-US" altLang="zh-CN" dirty="0">
                <a:solidFill>
                  <a:schemeClr val="folHlink"/>
                </a:solidFill>
                <a:ea typeface="宋体" panose="02010600030101010101" pitchFamily="2" charset="-122"/>
              </a:rPr>
              <a:t>Qualify Analysis Mechanisms </a:t>
            </a:r>
            <a:endParaRPr lang="en-US" altLang="zh-CN" dirty="0">
              <a:solidFill>
                <a:schemeClr val="folHlink"/>
              </a:solidFill>
              <a:ea typeface="宋体" panose="02010600030101010101" pitchFamily="2" charset="-122"/>
            </a:endParaRPr>
          </a:p>
          <a:p>
            <a:r>
              <a:rPr lang="en-US" altLang="zh-CN" dirty="0">
                <a:solidFill>
                  <a:schemeClr val="folHlink"/>
                </a:solidFill>
                <a:ea typeface="宋体" panose="02010600030101010101" pitchFamily="2" charset="-122"/>
              </a:rPr>
              <a:t>Unify Analysis Classes</a:t>
            </a:r>
            <a:endParaRPr lang="en-US" altLang="zh-CN" dirty="0">
              <a:solidFill>
                <a:schemeClr val="folHlink"/>
              </a:solidFill>
              <a:ea typeface="宋体" panose="02010600030101010101" pitchFamily="2" charset="-122"/>
            </a:endParaRPr>
          </a:p>
          <a:p>
            <a:r>
              <a:rPr lang="en-US" altLang="zh-CN" dirty="0">
                <a:solidFill>
                  <a:schemeClr val="folHlink"/>
                </a:solidFill>
                <a:ea typeface="宋体" panose="02010600030101010101" pitchFamily="2" charset="-122"/>
              </a:rPr>
              <a:t>Checkpoints</a:t>
            </a:r>
            <a:endParaRPr lang="en-US" altLang="zh-CN" dirty="0">
              <a:ea typeface="宋体" panose="02010600030101010101" pitchFamily="2" charset="-122"/>
            </a:endParaRPr>
          </a:p>
        </p:txBody>
      </p:sp>
      <p:sp>
        <p:nvSpPr>
          <p:cNvPr id="352260" name="Rectangle 4"/>
          <p:cNvSpPr>
            <a:spLocks noGrp="1" noChangeArrowheads="1"/>
          </p:cNvSpPr>
          <p:nvPr>
            <p:ph type="title"/>
          </p:nvPr>
        </p:nvSpPr>
        <p:spPr/>
        <p:txBody>
          <a:bodyPr/>
          <a:lstStyle/>
          <a:p>
            <a:r>
              <a:rPr lang="en-US" altLang="zh-CN">
                <a:ea typeface="宋体" panose="02010600030101010101" pitchFamily="2" charset="-122"/>
              </a:rPr>
              <a:t>Use-Case Analysis Steps</a:t>
            </a:r>
            <a:endParaRPr lang="en-US" altLang="zh-CN">
              <a:ea typeface="宋体" panose="02010600030101010101" pitchFamily="2" charset="-122"/>
            </a:endParaRPr>
          </a:p>
        </p:txBody>
      </p:sp>
      <p:sp>
        <p:nvSpPr>
          <p:cNvPr id="352267" name="AutoShape 11"/>
          <p:cNvSpPr>
            <a:spLocks noChangeArrowheads="1"/>
          </p:cNvSpPr>
          <p:nvPr/>
        </p:nvSpPr>
        <p:spPr bwMode="auto">
          <a:xfrm>
            <a:off x="189806" y="1900844"/>
            <a:ext cx="352425" cy="381000"/>
          </a:xfrm>
          <a:prstGeom prst="star5">
            <a:avLst/>
          </a:prstGeom>
          <a:solidFill>
            <a:srgbClr val="FFFF99"/>
          </a:solidFill>
          <a:ln w="12700">
            <a:solidFill>
              <a:schemeClr val="bg2"/>
            </a:solidFill>
            <a:miter lim="800000"/>
          </a:ln>
          <a:effectLst/>
        </p:spPr>
        <p:txBody>
          <a:bodyPr wrap="none" lIns="107950" tIns="53975" rIns="107950" bIns="53975" anchor="ctr"/>
          <a:lstStyle/>
          <a:p>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4325" name="Rectangle 21"/>
          <p:cNvSpPr>
            <a:spLocks noGrp="1" noChangeArrowheads="1"/>
          </p:cNvSpPr>
          <p:nvPr>
            <p:ph idx="1"/>
          </p:nvPr>
        </p:nvSpPr>
        <p:spPr>
          <a:xfrm>
            <a:off x="282575" y="1361282"/>
            <a:ext cx="8489950" cy="3506787"/>
          </a:xfrm>
        </p:spPr>
        <p:txBody>
          <a:bodyPr/>
          <a:lstStyle/>
          <a:p>
            <a:r>
              <a:rPr lang="en-US" altLang="zh-CN" dirty="0">
                <a:ea typeface="宋体" panose="02010600030101010101" pitchFamily="2" charset="-122"/>
              </a:rPr>
              <a:t>An abstraction</a:t>
            </a:r>
            <a:endParaRPr lang="en-US" altLang="zh-CN" dirty="0">
              <a:ea typeface="宋体" panose="02010600030101010101" pitchFamily="2" charset="-122"/>
            </a:endParaRPr>
          </a:p>
          <a:p>
            <a:r>
              <a:rPr lang="en-US" altLang="zh-CN" dirty="0">
                <a:ea typeface="宋体" panose="02010600030101010101" pitchFamily="2" charset="-122"/>
              </a:rPr>
              <a:t>Describes a group of objects with common:</a:t>
            </a:r>
            <a:endParaRPr lang="en-US" altLang="zh-CN" dirty="0">
              <a:ea typeface="宋体" panose="02010600030101010101" pitchFamily="2" charset="-122"/>
            </a:endParaRPr>
          </a:p>
          <a:p>
            <a:pPr lvl="1"/>
            <a:r>
              <a:rPr lang="en-US" altLang="zh-CN" dirty="0">
                <a:ea typeface="宋体" panose="02010600030101010101" pitchFamily="2" charset="-122"/>
              </a:rPr>
              <a:t>Properties (attributes)</a:t>
            </a:r>
            <a:endParaRPr lang="en-US" altLang="zh-CN" dirty="0">
              <a:ea typeface="宋体" panose="02010600030101010101" pitchFamily="2" charset="-122"/>
            </a:endParaRPr>
          </a:p>
          <a:p>
            <a:pPr lvl="1"/>
            <a:r>
              <a:rPr lang="en-US" altLang="zh-CN" dirty="0">
                <a:ea typeface="宋体" panose="02010600030101010101" pitchFamily="2" charset="-122"/>
              </a:rPr>
              <a:t>Behavior (operations)</a:t>
            </a:r>
            <a:endParaRPr lang="en-US" altLang="zh-CN" dirty="0">
              <a:ea typeface="宋体" panose="02010600030101010101" pitchFamily="2" charset="-122"/>
            </a:endParaRPr>
          </a:p>
          <a:p>
            <a:pPr lvl="1"/>
            <a:r>
              <a:rPr lang="en-US" altLang="zh-CN" dirty="0">
                <a:ea typeface="宋体" panose="02010600030101010101" pitchFamily="2" charset="-122"/>
              </a:rPr>
              <a:t>Relationships</a:t>
            </a:r>
            <a:endParaRPr lang="en-US" altLang="zh-CN" dirty="0">
              <a:ea typeface="宋体" panose="02010600030101010101" pitchFamily="2" charset="-122"/>
            </a:endParaRPr>
          </a:p>
          <a:p>
            <a:pPr lvl="1"/>
            <a:r>
              <a:rPr lang="en-US" altLang="zh-CN" dirty="0">
                <a:ea typeface="宋体" panose="02010600030101010101" pitchFamily="2" charset="-122"/>
              </a:rPr>
              <a:t>Semantics</a:t>
            </a:r>
            <a:endParaRPr lang="en-US" altLang="zh-CN" dirty="0">
              <a:ea typeface="宋体" panose="02010600030101010101" pitchFamily="2" charset="-122"/>
            </a:endParaRPr>
          </a:p>
        </p:txBody>
      </p:sp>
      <p:sp>
        <p:nvSpPr>
          <p:cNvPr id="354324" name="Rectangle 20"/>
          <p:cNvSpPr>
            <a:spLocks noGrp="1" noChangeArrowheads="1"/>
          </p:cNvSpPr>
          <p:nvPr>
            <p:ph type="title"/>
          </p:nvPr>
        </p:nvSpPr>
        <p:spPr/>
        <p:txBody>
          <a:bodyPr/>
          <a:lstStyle/>
          <a:p>
            <a:r>
              <a:rPr lang="en-US" altLang="zh-CN">
                <a:ea typeface="宋体" panose="02010600030101010101" pitchFamily="2" charset="-122"/>
              </a:rPr>
              <a:t>Review: Class</a:t>
            </a:r>
            <a:endParaRPr lang="en-US" altLang="zh-CN">
              <a:ea typeface="宋体" panose="02010600030101010101" pitchFamily="2" charset="-122"/>
            </a:endParaRPr>
          </a:p>
        </p:txBody>
      </p:sp>
      <p:sp>
        <p:nvSpPr>
          <p:cNvPr id="354318" name="Text Box 14"/>
          <p:cNvSpPr txBox="1">
            <a:spLocks noChangeArrowheads="1"/>
          </p:cNvSpPr>
          <p:nvPr/>
        </p:nvSpPr>
        <p:spPr bwMode="auto">
          <a:xfrm>
            <a:off x="3784600" y="3683000"/>
            <a:ext cx="1485900" cy="382588"/>
          </a:xfrm>
          <a:prstGeom prst="rect">
            <a:avLst/>
          </a:prstGeom>
          <a:noFill/>
          <a:ln w="9525">
            <a:noFill/>
            <a:miter lim="800000"/>
          </a:ln>
          <a:effectLst/>
        </p:spPr>
        <p:txBody>
          <a:bodyPr lIns="107950" tIns="53975" rIns="107950" bIns="53975">
            <a:spAutoFit/>
          </a:bodyPr>
          <a:lstStyle/>
          <a:p>
            <a:pPr>
              <a:spcBef>
                <a:spcPct val="50000"/>
              </a:spcBef>
            </a:pPr>
            <a:r>
              <a:rPr lang="en-US" altLang="zh-CN" sz="1800">
                <a:solidFill>
                  <a:srgbClr val="00CCFF"/>
                </a:solidFill>
                <a:ea typeface="宋体" panose="02010600030101010101" pitchFamily="2" charset="-122"/>
              </a:rPr>
              <a:t>Class Name</a:t>
            </a:r>
            <a:endParaRPr lang="en-US" altLang="zh-CN" sz="1800">
              <a:solidFill>
                <a:srgbClr val="00CCFF"/>
              </a:solidFill>
              <a:ea typeface="宋体" panose="02010600030101010101" pitchFamily="2" charset="-122"/>
            </a:endParaRPr>
          </a:p>
        </p:txBody>
      </p:sp>
      <p:sp>
        <p:nvSpPr>
          <p:cNvPr id="354319" name="Line 15"/>
          <p:cNvSpPr>
            <a:spLocks noChangeShapeType="1"/>
          </p:cNvSpPr>
          <p:nvPr/>
        </p:nvSpPr>
        <p:spPr bwMode="auto">
          <a:xfrm flipV="1">
            <a:off x="5207000" y="3911600"/>
            <a:ext cx="990600" cy="0"/>
          </a:xfrm>
          <a:prstGeom prst="line">
            <a:avLst/>
          </a:prstGeom>
          <a:noFill/>
          <a:ln w="28575">
            <a:solidFill>
              <a:schemeClr val="hlink"/>
            </a:solidFill>
            <a:round/>
            <a:tailEnd type="triangle" w="med" len="med"/>
          </a:ln>
          <a:effectLst/>
        </p:spPr>
        <p:txBody>
          <a:bodyPr wrap="none" lIns="107950" tIns="53975" rIns="107950" bIns="53975" anchor="ctr"/>
          <a:lstStyle/>
          <a:p>
            <a:endParaRPr lang="en-US"/>
          </a:p>
        </p:txBody>
      </p:sp>
      <p:sp>
        <p:nvSpPr>
          <p:cNvPr id="354320" name="Text Box 16"/>
          <p:cNvSpPr txBox="1">
            <a:spLocks noChangeArrowheads="1"/>
          </p:cNvSpPr>
          <p:nvPr/>
        </p:nvSpPr>
        <p:spPr bwMode="auto">
          <a:xfrm>
            <a:off x="4064000" y="4216400"/>
            <a:ext cx="1206500" cy="382588"/>
          </a:xfrm>
          <a:prstGeom prst="rect">
            <a:avLst/>
          </a:prstGeom>
          <a:noFill/>
          <a:ln w="9525">
            <a:noFill/>
            <a:miter lim="800000"/>
          </a:ln>
          <a:effectLst/>
        </p:spPr>
        <p:txBody>
          <a:bodyPr lIns="107950" tIns="53975" rIns="107950" bIns="53975">
            <a:spAutoFit/>
          </a:bodyPr>
          <a:lstStyle/>
          <a:p>
            <a:pPr>
              <a:spcBef>
                <a:spcPct val="50000"/>
              </a:spcBef>
            </a:pPr>
            <a:r>
              <a:rPr lang="en-US" altLang="zh-CN" sz="1800">
                <a:solidFill>
                  <a:srgbClr val="00CCFF"/>
                </a:solidFill>
                <a:ea typeface="宋体" panose="02010600030101010101" pitchFamily="2" charset="-122"/>
              </a:rPr>
              <a:t>Attributes</a:t>
            </a:r>
            <a:endParaRPr lang="en-US" altLang="zh-CN" sz="1800">
              <a:solidFill>
                <a:srgbClr val="00CCFF"/>
              </a:solidFill>
              <a:ea typeface="宋体" panose="02010600030101010101" pitchFamily="2" charset="-122"/>
            </a:endParaRPr>
          </a:p>
        </p:txBody>
      </p:sp>
      <p:sp>
        <p:nvSpPr>
          <p:cNvPr id="354321" name="Line 17"/>
          <p:cNvSpPr>
            <a:spLocks noChangeShapeType="1"/>
          </p:cNvSpPr>
          <p:nvPr/>
        </p:nvSpPr>
        <p:spPr bwMode="auto">
          <a:xfrm flipV="1">
            <a:off x="5194300" y="4445000"/>
            <a:ext cx="1003300" cy="0"/>
          </a:xfrm>
          <a:prstGeom prst="line">
            <a:avLst/>
          </a:prstGeom>
          <a:noFill/>
          <a:ln w="28575">
            <a:solidFill>
              <a:schemeClr val="hlink"/>
            </a:solidFill>
            <a:round/>
            <a:tailEnd type="triangle" w="med" len="med"/>
          </a:ln>
          <a:effectLst/>
        </p:spPr>
        <p:txBody>
          <a:bodyPr wrap="none" lIns="107950" tIns="53975" rIns="107950" bIns="53975" anchor="ctr"/>
          <a:lstStyle/>
          <a:p>
            <a:endParaRPr lang="en-US"/>
          </a:p>
        </p:txBody>
      </p:sp>
      <p:sp>
        <p:nvSpPr>
          <p:cNvPr id="354322" name="Text Box 18"/>
          <p:cNvSpPr txBox="1">
            <a:spLocks noChangeArrowheads="1"/>
          </p:cNvSpPr>
          <p:nvPr/>
        </p:nvSpPr>
        <p:spPr bwMode="auto">
          <a:xfrm>
            <a:off x="3898900" y="4978400"/>
            <a:ext cx="1371600" cy="382588"/>
          </a:xfrm>
          <a:prstGeom prst="rect">
            <a:avLst/>
          </a:prstGeom>
          <a:noFill/>
          <a:ln w="9525">
            <a:noFill/>
            <a:miter lim="800000"/>
          </a:ln>
          <a:effectLst/>
        </p:spPr>
        <p:txBody>
          <a:bodyPr lIns="107950" tIns="53975" rIns="107950" bIns="53975">
            <a:spAutoFit/>
          </a:bodyPr>
          <a:lstStyle/>
          <a:p>
            <a:pPr>
              <a:spcBef>
                <a:spcPct val="50000"/>
              </a:spcBef>
            </a:pPr>
            <a:r>
              <a:rPr lang="en-US" altLang="zh-CN" sz="1800">
                <a:solidFill>
                  <a:srgbClr val="00CCFF"/>
                </a:solidFill>
                <a:ea typeface="宋体" panose="02010600030101010101" pitchFamily="2" charset="-122"/>
              </a:rPr>
              <a:t>Operations</a:t>
            </a:r>
            <a:endParaRPr lang="en-US" altLang="zh-CN" sz="1800">
              <a:solidFill>
                <a:srgbClr val="00CCFF"/>
              </a:solidFill>
              <a:ea typeface="宋体" panose="02010600030101010101" pitchFamily="2" charset="-122"/>
            </a:endParaRPr>
          </a:p>
        </p:txBody>
      </p:sp>
      <p:sp>
        <p:nvSpPr>
          <p:cNvPr id="354323" name="Line 19"/>
          <p:cNvSpPr>
            <a:spLocks noChangeShapeType="1"/>
          </p:cNvSpPr>
          <p:nvPr/>
        </p:nvSpPr>
        <p:spPr bwMode="auto">
          <a:xfrm flipV="1">
            <a:off x="5181600" y="5207000"/>
            <a:ext cx="1016000" cy="0"/>
          </a:xfrm>
          <a:prstGeom prst="line">
            <a:avLst/>
          </a:prstGeom>
          <a:noFill/>
          <a:ln w="28575">
            <a:solidFill>
              <a:schemeClr val="hlink"/>
            </a:solidFill>
            <a:round/>
            <a:tailEnd type="triangle" w="med" len="med"/>
          </a:ln>
          <a:effectLst/>
        </p:spPr>
        <p:txBody>
          <a:bodyPr wrap="none" lIns="107950" tIns="53975" rIns="107950" bIns="53975" anchor="ctr"/>
          <a:lstStyle/>
          <a:p>
            <a:endParaRPr lang="en-US"/>
          </a:p>
        </p:txBody>
      </p:sp>
      <p:sp>
        <p:nvSpPr>
          <p:cNvPr id="354328" name="Rectangle 24"/>
          <p:cNvSpPr>
            <a:spLocks noChangeArrowheads="1"/>
          </p:cNvSpPr>
          <p:nvPr/>
        </p:nvSpPr>
        <p:spPr bwMode="auto">
          <a:xfrm>
            <a:off x="6321425" y="3733800"/>
            <a:ext cx="2197100" cy="2268538"/>
          </a:xfrm>
          <a:prstGeom prst="rect">
            <a:avLst/>
          </a:prstGeom>
          <a:solidFill>
            <a:srgbClr val="FFFFCC"/>
          </a:solidFill>
          <a:ln w="0">
            <a:solidFill>
              <a:srgbClr val="990033"/>
            </a:solidFill>
            <a:miter lim="800000"/>
          </a:ln>
        </p:spPr>
        <p:txBody>
          <a:bodyPr/>
          <a:lstStyle/>
          <a:p>
            <a:endParaRPr lang="en-US"/>
          </a:p>
        </p:txBody>
      </p:sp>
      <p:sp>
        <p:nvSpPr>
          <p:cNvPr id="354329" name="Rectangle 25"/>
          <p:cNvSpPr>
            <a:spLocks noChangeArrowheads="1"/>
          </p:cNvSpPr>
          <p:nvPr/>
        </p:nvSpPr>
        <p:spPr bwMode="auto">
          <a:xfrm>
            <a:off x="6977063" y="3784600"/>
            <a:ext cx="966787" cy="295275"/>
          </a:xfrm>
          <a:prstGeom prst="rect">
            <a:avLst/>
          </a:prstGeom>
          <a:noFill/>
          <a:ln w="9525">
            <a:noFill/>
            <a:miter lim="800000"/>
          </a:ln>
        </p:spPr>
        <p:txBody>
          <a:bodyPr wrap="none" lIns="0" tIns="0" rIns="0" bIns="0">
            <a:spAutoFit/>
          </a:bodyPr>
          <a:lstStyle/>
          <a:p>
            <a:r>
              <a:rPr lang="en-US" altLang="zh-CN" sz="1600">
                <a:solidFill>
                  <a:srgbClr val="000000"/>
                </a:solidFill>
                <a:ea typeface="宋体" panose="02010600030101010101" pitchFamily="2" charset="-122"/>
              </a:rPr>
              <a:t>Professor</a:t>
            </a:r>
            <a:endParaRPr lang="en-US" altLang="zh-CN">
              <a:ea typeface="宋体" panose="02010600030101010101" pitchFamily="2" charset="-122"/>
            </a:endParaRPr>
          </a:p>
        </p:txBody>
      </p:sp>
      <p:sp>
        <p:nvSpPr>
          <p:cNvPr id="354330" name="Rectangle 26"/>
          <p:cNvSpPr>
            <a:spLocks noChangeArrowheads="1"/>
          </p:cNvSpPr>
          <p:nvPr/>
        </p:nvSpPr>
        <p:spPr bwMode="auto">
          <a:xfrm>
            <a:off x="6321425" y="4079875"/>
            <a:ext cx="2197100" cy="1922463"/>
          </a:xfrm>
          <a:prstGeom prst="rect">
            <a:avLst/>
          </a:prstGeom>
          <a:noFill/>
          <a:ln w="0">
            <a:solidFill>
              <a:srgbClr val="990033"/>
            </a:solidFill>
            <a:miter lim="800000"/>
          </a:ln>
        </p:spPr>
        <p:txBody>
          <a:bodyPr/>
          <a:lstStyle/>
          <a:p>
            <a:endParaRPr lang="en-US"/>
          </a:p>
        </p:txBody>
      </p:sp>
      <p:sp>
        <p:nvSpPr>
          <p:cNvPr id="354331" name="Rectangle 27"/>
          <p:cNvSpPr>
            <a:spLocks noChangeArrowheads="1"/>
          </p:cNvSpPr>
          <p:nvPr/>
        </p:nvSpPr>
        <p:spPr bwMode="auto">
          <a:xfrm>
            <a:off x="6321425" y="4687888"/>
            <a:ext cx="2197100" cy="1314450"/>
          </a:xfrm>
          <a:prstGeom prst="rect">
            <a:avLst/>
          </a:prstGeom>
          <a:noFill/>
          <a:ln w="0">
            <a:solidFill>
              <a:srgbClr val="990033"/>
            </a:solidFill>
            <a:miter lim="800000"/>
          </a:ln>
        </p:spPr>
        <p:txBody>
          <a:bodyPr/>
          <a:lstStyle/>
          <a:p>
            <a:endParaRPr lang="en-US"/>
          </a:p>
        </p:txBody>
      </p:sp>
      <p:sp>
        <p:nvSpPr>
          <p:cNvPr id="354332" name="Rectangle 28"/>
          <p:cNvSpPr>
            <a:spLocks noChangeArrowheads="1"/>
          </p:cNvSpPr>
          <p:nvPr/>
        </p:nvSpPr>
        <p:spPr bwMode="auto">
          <a:xfrm>
            <a:off x="6370638" y="4113213"/>
            <a:ext cx="606425" cy="295275"/>
          </a:xfrm>
          <a:prstGeom prst="rect">
            <a:avLst/>
          </a:prstGeom>
          <a:noFill/>
          <a:ln w="9525">
            <a:noFill/>
            <a:miter lim="800000"/>
          </a:ln>
        </p:spPr>
        <p:txBody>
          <a:bodyPr wrap="none" lIns="0" tIns="0" rIns="0" bIns="0">
            <a:spAutoFit/>
          </a:bodyPr>
          <a:lstStyle/>
          <a:p>
            <a:r>
              <a:rPr lang="en-US" altLang="zh-CN" sz="1600">
                <a:solidFill>
                  <a:srgbClr val="000000"/>
                </a:solidFill>
                <a:ea typeface="宋体" panose="02010600030101010101" pitchFamily="2" charset="-122"/>
              </a:rPr>
              <a:t>name</a:t>
            </a:r>
            <a:endParaRPr lang="en-US" altLang="zh-CN">
              <a:ea typeface="宋体" panose="02010600030101010101" pitchFamily="2" charset="-122"/>
            </a:endParaRPr>
          </a:p>
        </p:txBody>
      </p:sp>
      <p:sp>
        <p:nvSpPr>
          <p:cNvPr id="354333" name="Rectangle 29"/>
          <p:cNvSpPr>
            <a:spLocks noChangeArrowheads="1"/>
          </p:cNvSpPr>
          <p:nvPr/>
        </p:nvSpPr>
        <p:spPr bwMode="auto">
          <a:xfrm>
            <a:off x="6370638" y="4359275"/>
            <a:ext cx="2022475" cy="244475"/>
          </a:xfrm>
          <a:prstGeom prst="rect">
            <a:avLst/>
          </a:prstGeom>
          <a:noFill/>
          <a:ln w="9525">
            <a:noFill/>
            <a:miter lim="800000"/>
          </a:ln>
        </p:spPr>
        <p:txBody>
          <a:bodyPr wrap="none" lIns="0" tIns="0" rIns="0" bIns="0">
            <a:spAutoFit/>
          </a:bodyPr>
          <a:lstStyle/>
          <a:p>
            <a:r>
              <a:rPr lang="en-US" altLang="zh-CN" sz="1600">
                <a:solidFill>
                  <a:srgbClr val="000000"/>
                </a:solidFill>
                <a:ea typeface="宋体" panose="02010600030101010101" pitchFamily="2" charset="-122"/>
              </a:rPr>
              <a:t>ProfessorId : UniqueId</a:t>
            </a:r>
            <a:endParaRPr lang="en-US" altLang="zh-CN">
              <a:ea typeface="宋体" panose="02010600030101010101" pitchFamily="2" charset="-122"/>
            </a:endParaRPr>
          </a:p>
        </p:txBody>
      </p:sp>
      <p:sp>
        <p:nvSpPr>
          <p:cNvPr id="354334" name="Rectangle 30"/>
          <p:cNvSpPr>
            <a:spLocks noChangeArrowheads="1"/>
          </p:cNvSpPr>
          <p:nvPr/>
        </p:nvSpPr>
        <p:spPr bwMode="auto">
          <a:xfrm>
            <a:off x="6370638" y="4851400"/>
            <a:ext cx="769937" cy="295275"/>
          </a:xfrm>
          <a:prstGeom prst="rect">
            <a:avLst/>
          </a:prstGeom>
          <a:noFill/>
          <a:ln w="9525">
            <a:noFill/>
            <a:miter lim="800000"/>
          </a:ln>
        </p:spPr>
        <p:txBody>
          <a:bodyPr wrap="none" lIns="0" tIns="0" rIns="0" bIns="0">
            <a:spAutoFit/>
          </a:bodyPr>
          <a:lstStyle/>
          <a:p>
            <a:r>
              <a:rPr lang="en-US" altLang="zh-CN" sz="1600">
                <a:solidFill>
                  <a:srgbClr val="000000"/>
                </a:solidFill>
                <a:ea typeface="宋体" panose="02010600030101010101" pitchFamily="2" charset="-122"/>
              </a:rPr>
              <a:t>create()</a:t>
            </a:r>
            <a:endParaRPr lang="en-US" altLang="zh-CN">
              <a:ea typeface="宋体" panose="02010600030101010101" pitchFamily="2" charset="-122"/>
            </a:endParaRPr>
          </a:p>
        </p:txBody>
      </p:sp>
      <p:sp>
        <p:nvSpPr>
          <p:cNvPr id="354335" name="Rectangle 31"/>
          <p:cNvSpPr>
            <a:spLocks noChangeArrowheads="1"/>
          </p:cNvSpPr>
          <p:nvPr/>
        </p:nvSpPr>
        <p:spPr bwMode="auto">
          <a:xfrm>
            <a:off x="6370638" y="5099050"/>
            <a:ext cx="639762" cy="295275"/>
          </a:xfrm>
          <a:prstGeom prst="rect">
            <a:avLst/>
          </a:prstGeom>
          <a:noFill/>
          <a:ln w="9525">
            <a:noFill/>
            <a:miter lim="800000"/>
          </a:ln>
        </p:spPr>
        <p:txBody>
          <a:bodyPr wrap="none" lIns="0" tIns="0" rIns="0" bIns="0">
            <a:spAutoFit/>
          </a:bodyPr>
          <a:lstStyle/>
          <a:p>
            <a:r>
              <a:rPr lang="en-US" altLang="zh-CN" sz="1600">
                <a:solidFill>
                  <a:srgbClr val="000000"/>
                </a:solidFill>
                <a:ea typeface="宋体" panose="02010600030101010101" pitchFamily="2" charset="-122"/>
              </a:rPr>
              <a:t>save()</a:t>
            </a:r>
            <a:endParaRPr lang="en-US" altLang="zh-CN">
              <a:ea typeface="宋体" panose="02010600030101010101" pitchFamily="2" charset="-122"/>
            </a:endParaRPr>
          </a:p>
        </p:txBody>
      </p:sp>
      <p:sp>
        <p:nvSpPr>
          <p:cNvPr id="354336" name="Rectangle 32"/>
          <p:cNvSpPr>
            <a:spLocks noChangeArrowheads="1"/>
          </p:cNvSpPr>
          <p:nvPr/>
        </p:nvSpPr>
        <p:spPr bwMode="auto">
          <a:xfrm>
            <a:off x="6370638" y="5345113"/>
            <a:ext cx="769937" cy="295275"/>
          </a:xfrm>
          <a:prstGeom prst="rect">
            <a:avLst/>
          </a:prstGeom>
          <a:noFill/>
          <a:ln w="9525">
            <a:noFill/>
            <a:miter lim="800000"/>
          </a:ln>
        </p:spPr>
        <p:txBody>
          <a:bodyPr wrap="none" lIns="0" tIns="0" rIns="0" bIns="0">
            <a:spAutoFit/>
          </a:bodyPr>
          <a:lstStyle/>
          <a:p>
            <a:r>
              <a:rPr lang="en-US" altLang="zh-CN" sz="1600">
                <a:solidFill>
                  <a:srgbClr val="000000"/>
                </a:solidFill>
                <a:ea typeface="宋体" panose="02010600030101010101" pitchFamily="2" charset="-122"/>
              </a:rPr>
              <a:t>delete()</a:t>
            </a:r>
            <a:endParaRPr lang="en-US" altLang="zh-CN">
              <a:ea typeface="宋体" panose="02010600030101010101" pitchFamily="2" charset="-122"/>
            </a:endParaRPr>
          </a:p>
        </p:txBody>
      </p:sp>
      <p:sp>
        <p:nvSpPr>
          <p:cNvPr id="354337" name="Rectangle 33"/>
          <p:cNvSpPr>
            <a:spLocks noChangeArrowheads="1"/>
          </p:cNvSpPr>
          <p:nvPr/>
        </p:nvSpPr>
        <p:spPr bwMode="auto">
          <a:xfrm>
            <a:off x="6370638" y="5591175"/>
            <a:ext cx="885825" cy="295275"/>
          </a:xfrm>
          <a:prstGeom prst="rect">
            <a:avLst/>
          </a:prstGeom>
          <a:noFill/>
          <a:ln w="9525">
            <a:noFill/>
            <a:miter lim="800000"/>
          </a:ln>
        </p:spPr>
        <p:txBody>
          <a:bodyPr wrap="none" lIns="0" tIns="0" rIns="0" bIns="0">
            <a:spAutoFit/>
          </a:bodyPr>
          <a:lstStyle/>
          <a:p>
            <a:r>
              <a:rPr lang="en-US" altLang="zh-CN" sz="1600">
                <a:solidFill>
                  <a:srgbClr val="000000"/>
                </a:solidFill>
                <a:ea typeface="宋体" panose="02010600030101010101" pitchFamily="2" charset="-122"/>
              </a:rPr>
              <a:t>change()</a:t>
            </a:r>
            <a:endParaRPr lang="en-US" altLang="zh-CN">
              <a:ea typeface="宋体" panose="02010600030101010101" pitchFamily="2" charset="-122"/>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聚合">
  <a:themeElements>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聚合">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聚合">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Concourse</Template>
  <TotalTime>0</TotalTime>
  <Words>16284</Words>
  <Application>WPS 演示</Application>
  <PresentationFormat>全屏显示(4:3)</PresentationFormat>
  <Paragraphs>1179</Paragraphs>
  <Slides>61</Slides>
  <Notes>60</Notes>
  <HiddenSlides>0</HiddenSlides>
  <MMClips>0</MMClips>
  <ScaleCrop>false</ScaleCrop>
  <HeadingPairs>
    <vt:vector size="6" baseType="variant">
      <vt:variant>
        <vt:lpstr>已用的字体</vt:lpstr>
      </vt:variant>
      <vt:variant>
        <vt:i4>18</vt:i4>
      </vt:variant>
      <vt:variant>
        <vt:lpstr>主题</vt:lpstr>
      </vt:variant>
      <vt:variant>
        <vt:i4>1</vt:i4>
      </vt:variant>
      <vt:variant>
        <vt:lpstr>幻灯片标题</vt:lpstr>
      </vt:variant>
      <vt:variant>
        <vt:i4>61</vt:i4>
      </vt:variant>
    </vt:vector>
  </HeadingPairs>
  <TitlesOfParts>
    <vt:vector size="80" baseType="lpstr">
      <vt:lpstr>Arial</vt:lpstr>
      <vt:lpstr>宋体</vt:lpstr>
      <vt:lpstr>Wingdings</vt:lpstr>
      <vt:lpstr>Wingdings 3</vt:lpstr>
      <vt:lpstr>Verdana</vt:lpstr>
      <vt:lpstr>Wingdings 2</vt:lpstr>
      <vt:lpstr>Arial Narrow</vt:lpstr>
      <vt:lpstr>ZapfHumnst BT</vt:lpstr>
      <vt:lpstr>Times New Roman</vt:lpstr>
      <vt:lpstr>Gungsuh</vt:lpstr>
      <vt:lpstr>Lucida Sans Unicode</vt:lpstr>
      <vt:lpstr>微软雅黑</vt:lpstr>
      <vt:lpstr>黑体</vt:lpstr>
      <vt:lpstr>Segoe Print</vt:lpstr>
      <vt:lpstr>Gulim</vt:lpstr>
      <vt:lpstr>FranklinGothic</vt:lpstr>
      <vt:lpstr>Helvetica</vt:lpstr>
      <vt:lpstr>Arial Unicode MS</vt:lpstr>
      <vt:lpstr>聚合</vt:lpstr>
      <vt:lpstr>Object-Oriented Analysis and Design with UML </vt:lpstr>
      <vt:lpstr>Objectives: Use-Case Analysis</vt:lpstr>
      <vt:lpstr>Use-Case Analysis in Context</vt:lpstr>
      <vt:lpstr>Use-Case Analysis Overview</vt:lpstr>
      <vt:lpstr>Use-Case Analysis Steps</vt:lpstr>
      <vt:lpstr>Use-Case Analysis Steps</vt:lpstr>
      <vt:lpstr>Supplement the Use-Case Description</vt:lpstr>
      <vt:lpstr>Use-Case Analysis Steps</vt:lpstr>
      <vt:lpstr>Review: Class</vt:lpstr>
      <vt:lpstr>Use-Case Realization</vt:lpstr>
      <vt:lpstr>Analysis Classes: A First Step Toward Executables</vt:lpstr>
      <vt:lpstr>Find Classes from Use-Case Behavior</vt:lpstr>
      <vt:lpstr>What Is an Analysis Class?</vt:lpstr>
      <vt:lpstr>What Is a Boundary Class?</vt:lpstr>
      <vt:lpstr>The Role of a Boundary Class</vt:lpstr>
      <vt:lpstr>Example: Finding Boundary Classes</vt:lpstr>
      <vt:lpstr>Guidelines: Boundary Class</vt:lpstr>
      <vt:lpstr>What Is an Entity Class?</vt:lpstr>
      <vt:lpstr>The Role of an Entity Class</vt:lpstr>
      <vt:lpstr>Example: Finding Entity Classes</vt:lpstr>
      <vt:lpstr>Example: Candidate Entity Classes</vt:lpstr>
      <vt:lpstr>What Is a Control Class?</vt:lpstr>
      <vt:lpstr>The Role of a Control Class</vt:lpstr>
      <vt:lpstr>Example: Finding Control Classes</vt:lpstr>
      <vt:lpstr>Example: Summary: Analysis Classes</vt:lpstr>
      <vt:lpstr>Use-Case Analysis Steps</vt:lpstr>
      <vt:lpstr>Distribute Use-Case Behavior to Classes</vt:lpstr>
      <vt:lpstr>Guidelines: Allocating Responsibilities to Classes</vt:lpstr>
      <vt:lpstr>Guidelines: Allocating Responsibilities to Classes (cont.)</vt:lpstr>
      <vt:lpstr>The Anatomy of Sequence Diagrams</vt:lpstr>
      <vt:lpstr>Example: Sequence Diagram</vt:lpstr>
      <vt:lpstr>The Anatomy of Communication Diagrams</vt:lpstr>
      <vt:lpstr>Example: Communication Diagram</vt:lpstr>
      <vt:lpstr>One Interaction Diagram Is Not Good Enough</vt:lpstr>
      <vt:lpstr>Communication Diagrams vs. Sequence Diagrams</vt:lpstr>
      <vt:lpstr>Use-Case Analysis Steps</vt:lpstr>
      <vt:lpstr>Describe Responsibilities</vt:lpstr>
      <vt:lpstr>Example: View of Participating Classes (VOPC) Class Diagram</vt:lpstr>
      <vt:lpstr>Maintaining Consistency: What to Look For </vt:lpstr>
      <vt:lpstr>Use-Case Analysis Steps</vt:lpstr>
      <vt:lpstr>Review: What Is an Attribute?</vt:lpstr>
      <vt:lpstr>Finding Attributes</vt:lpstr>
      <vt:lpstr>Review: What Is an Association?</vt:lpstr>
      <vt:lpstr>Finding Relationships</vt:lpstr>
      <vt:lpstr>What Is Aggregation?</vt:lpstr>
      <vt:lpstr>Association or Aggregation?</vt:lpstr>
      <vt:lpstr>What Are Roles?</vt:lpstr>
      <vt:lpstr>What Does Multiplicity Mean?</vt:lpstr>
      <vt:lpstr>Example: Multiple Associations</vt:lpstr>
      <vt:lpstr>Example: VOPC: Finding Relationships</vt:lpstr>
      <vt:lpstr>Use-Case Analysis Steps</vt:lpstr>
      <vt:lpstr>Review: Why Use Analysis Mechanisms?</vt:lpstr>
      <vt:lpstr>Describing Analysis Mechanisms</vt:lpstr>
      <vt:lpstr>Example: Describing Analysis Mechanisms</vt:lpstr>
      <vt:lpstr>Example: Describing Analysis Mechanisms (continued)</vt:lpstr>
      <vt:lpstr>Use-Case Analysis Steps</vt:lpstr>
      <vt:lpstr>Unify Analysis Classes</vt:lpstr>
      <vt:lpstr>Evaluate Your Results</vt:lpstr>
      <vt:lpstr>Use-Case Analysis Steps</vt:lpstr>
      <vt:lpstr>Checkpoints: Analysis Classes</vt:lpstr>
      <vt:lpstr>Checkpoints: Use-Case Realizations</vt:lpstr>
    </vt:vector>
  </TitlesOfParts>
  <Company>Rational Software</Company>
  <LinksUpToDate>false</LinksUpToDate>
  <SharedDoc>false</SharedDoc>
  <HyperlinksChanged>false</HyperlinksChanged>
  <AppVersion>14.0000</AppVersion>
  <Pages>13</Page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ssiemers</dc:creator>
  <dc:description>Revised Power Point master slide using the "standard" Rational Software logo</dc:description>
  <dc:subject>RU_SlideStandard</dc:subject>
  <cp:lastModifiedBy>deii66</cp:lastModifiedBy>
  <cp:revision>286</cp:revision>
  <cp:lastPrinted>2000-01-25T00:11:00Z</cp:lastPrinted>
  <dcterms:created xsi:type="dcterms:W3CDTF">2000-06-08T15:43:00Z</dcterms:created>
  <dcterms:modified xsi:type="dcterms:W3CDTF">2017-05-12T09:47:46Z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2052-10.1.0.6393</vt:lpwstr>
  </property>
</Properties>
</file>