
<file path=[Content_Types].xml><?xml version="1.0" encoding="utf-8"?>
<Types xmlns="http://schemas.openxmlformats.org/package/2006/content-types">
  <Default Extension="jpeg" ContentType="image/jpeg"/>
  <Default Extension="wmf" ContentType="image/x-w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p:sldMasterIdLst>
    <p:sldMasterId id="2147483648" r:id="rId1"/>
  </p:sldMasterIdLst>
  <p:notesMasterIdLst>
    <p:notesMasterId r:id="rId5"/>
  </p:notesMasterIdLst>
  <p:handoutMasterIdLst>
    <p:handoutMasterId r:id="rId59"/>
  </p:handoutMasterIdLst>
  <p:sldIdLst>
    <p:sldId id="329" r:id="rId3"/>
    <p:sldId id="263" r:id="rId4"/>
    <p:sldId id="264" r:id="rId6"/>
    <p:sldId id="265" r:id="rId7"/>
    <p:sldId id="266" r:id="rId8"/>
    <p:sldId id="267" r:id="rId9"/>
    <p:sldId id="268" r:id="rId10"/>
    <p:sldId id="269" r:id="rId11"/>
    <p:sldId id="270" r:id="rId12"/>
    <p:sldId id="271" r:id="rId13"/>
    <p:sldId id="272" r:id="rId14"/>
    <p:sldId id="273" r:id="rId15"/>
    <p:sldId id="274" r:id="rId16"/>
    <p:sldId id="275" r:id="rId17"/>
    <p:sldId id="276" r:id="rId18"/>
    <p:sldId id="303" r:id="rId19"/>
    <p:sldId id="327" r:id="rId20"/>
    <p:sldId id="328" r:id="rId21"/>
    <p:sldId id="305" r:id="rId22"/>
    <p:sldId id="277" r:id="rId23"/>
    <p:sldId id="278" r:id="rId24"/>
    <p:sldId id="322" r:id="rId25"/>
    <p:sldId id="280" r:id="rId26"/>
    <p:sldId id="281" r:id="rId27"/>
    <p:sldId id="282" r:id="rId28"/>
    <p:sldId id="283" r:id="rId29"/>
    <p:sldId id="291" r:id="rId30"/>
    <p:sldId id="284" r:id="rId31"/>
    <p:sldId id="285" r:id="rId32"/>
    <p:sldId id="286" r:id="rId33"/>
    <p:sldId id="287" r:id="rId34"/>
    <p:sldId id="324" r:id="rId35"/>
    <p:sldId id="325" r:id="rId36"/>
    <p:sldId id="326" r:id="rId37"/>
    <p:sldId id="293" r:id="rId38"/>
    <p:sldId id="294" r:id="rId39"/>
    <p:sldId id="295" r:id="rId40"/>
    <p:sldId id="296" r:id="rId41"/>
    <p:sldId id="292" r:id="rId42"/>
    <p:sldId id="297" r:id="rId43"/>
    <p:sldId id="298" r:id="rId44"/>
    <p:sldId id="299" r:id="rId45"/>
    <p:sldId id="300" r:id="rId46"/>
    <p:sldId id="301" r:id="rId47"/>
    <p:sldId id="302" r:id="rId48"/>
    <p:sldId id="306" r:id="rId49"/>
    <p:sldId id="307" r:id="rId50"/>
    <p:sldId id="308" r:id="rId51"/>
    <p:sldId id="309" r:id="rId52"/>
    <p:sldId id="310" r:id="rId53"/>
    <p:sldId id="311" r:id="rId54"/>
    <p:sldId id="312" r:id="rId55"/>
    <p:sldId id="313" r:id="rId56"/>
    <p:sldId id="314" r:id="rId57"/>
    <p:sldId id="315" r:id="rId58"/>
  </p:sldIdLst>
  <p:sldSz cx="9144000" cy="6858000" type="screen4x3"/>
  <p:notesSz cx="7200900" cy="9512300"/>
  <p:defaultTextStyle>
    <a:defPPr>
      <a:defRPr lang="en-US"/>
    </a:defPPr>
    <a:lvl1pPr algn="l" rtl="0" eaLnBrk="0" fontAlgn="base" hangingPunct="0">
      <a:spcBef>
        <a:spcPct val="0"/>
      </a:spcBef>
      <a:spcAft>
        <a:spcPct val="0"/>
      </a:spcAft>
      <a:defRPr sz="10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10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10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10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1000" kern="1200">
        <a:solidFill>
          <a:schemeClr val="tx1"/>
        </a:solidFill>
        <a:latin typeface="Arial" panose="020B0604020202020204" pitchFamily="34" charset="0"/>
        <a:ea typeface="+mn-ea"/>
        <a:cs typeface="+mn-cs"/>
      </a:defRPr>
    </a:lvl5pPr>
    <a:lvl6pPr marL="2286000" algn="l" defTabSz="914400" rtl="0" eaLnBrk="1" latinLnBrk="0" hangingPunct="1">
      <a:defRPr sz="1000" kern="1200">
        <a:solidFill>
          <a:schemeClr val="tx1"/>
        </a:solidFill>
        <a:latin typeface="Arial" panose="020B0604020202020204" pitchFamily="34" charset="0"/>
        <a:ea typeface="+mn-ea"/>
        <a:cs typeface="+mn-cs"/>
      </a:defRPr>
    </a:lvl6pPr>
    <a:lvl7pPr marL="2743200" algn="l" defTabSz="914400" rtl="0" eaLnBrk="1" latinLnBrk="0" hangingPunct="1">
      <a:defRPr sz="1000" kern="1200">
        <a:solidFill>
          <a:schemeClr val="tx1"/>
        </a:solidFill>
        <a:latin typeface="Arial" panose="020B0604020202020204" pitchFamily="34" charset="0"/>
        <a:ea typeface="+mn-ea"/>
        <a:cs typeface="+mn-cs"/>
      </a:defRPr>
    </a:lvl7pPr>
    <a:lvl8pPr marL="3200400" algn="l" defTabSz="914400" rtl="0" eaLnBrk="1" latinLnBrk="0" hangingPunct="1">
      <a:defRPr sz="1000" kern="1200">
        <a:solidFill>
          <a:schemeClr val="tx1"/>
        </a:solidFill>
        <a:latin typeface="Arial" panose="020B0604020202020204" pitchFamily="34" charset="0"/>
        <a:ea typeface="+mn-ea"/>
        <a:cs typeface="+mn-cs"/>
      </a:defRPr>
    </a:lvl8pPr>
    <a:lvl9pPr marL="3657600" algn="l" defTabSz="914400" rtl="0" eaLnBrk="1" latinLnBrk="0" hangingPunct="1">
      <a:defRPr sz="1000" kern="1200">
        <a:solidFill>
          <a:schemeClr val="tx1"/>
        </a:solidFill>
        <a:latin typeface="Arial" panose="020B0604020202020204"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clrMode="gray" scaleToFitPaper="1"/>
  <p:clrMru>
    <a:srgbClr val="FF0000"/>
    <a:srgbClr val="CCECFF"/>
    <a:srgbClr val="969696"/>
    <a:srgbClr val="020000"/>
    <a:srgbClr val="C0C0C0"/>
    <a:srgbClr val="CC6600"/>
    <a:srgbClr val="CC00FF"/>
    <a:srgbClr val="00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601" autoAdjust="0"/>
    <p:restoredTop sz="79742" autoAdjust="0"/>
  </p:normalViewPr>
  <p:slideViewPr>
    <p:cSldViewPr snapToGrid="0">
      <p:cViewPr varScale="1">
        <p:scale>
          <a:sx n="84" d="100"/>
          <a:sy n="84" d="100"/>
        </p:scale>
        <p:origin x="-708" y="-84"/>
      </p:cViewPr>
      <p:guideLst>
        <p:guide orient="horz" pos="2271"/>
        <p:guide pos="2907"/>
      </p:guideLst>
    </p:cSldViewPr>
  </p:slideViewPr>
  <p:outlineViewPr>
    <p:cViewPr>
      <p:scale>
        <a:sx n="33" d="100"/>
        <a:sy n="33" d="100"/>
      </p:scale>
      <p:origin x="0" y="0"/>
    </p:cViewPr>
    <p:sldLst>
      <p:sld r:id="rId1" collapse="1"/>
      <p:sld r:id="rId2" collapse="1"/>
    </p:sldLst>
  </p:outlineViewPr>
  <p:notesTextViewPr>
    <p:cViewPr>
      <p:scale>
        <a:sx n="100" d="100"/>
        <a:sy n="100" d="100"/>
      </p:scale>
      <p:origin x="0" y="0"/>
    </p:cViewPr>
  </p:notesTextViewPr>
  <p:sorterViewPr>
    <p:cViewPr>
      <p:scale>
        <a:sx n="100" d="100"/>
        <a:sy n="100" d="100"/>
      </p:scale>
      <p:origin x="0" y="21888"/>
    </p:cViewPr>
  </p:sorterViewPr>
  <p:notesViewPr>
    <p:cSldViewPr snapToGrid="0">
      <p:cViewPr>
        <p:scale>
          <a:sx n="100" d="100"/>
          <a:sy n="100" d="100"/>
        </p:scale>
        <p:origin x="-756" y="72"/>
      </p:cViewPr>
      <p:guideLst>
        <p:guide orient="horz" pos="3011"/>
        <p:guide pos="2237"/>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2" Type="http://schemas.openxmlformats.org/officeDocument/2006/relationships/tableStyles" Target="tableStyles.xml"/><Relationship Id="rId61" Type="http://schemas.openxmlformats.org/officeDocument/2006/relationships/viewProps" Target="viewProps.xml"/><Relationship Id="rId60" Type="http://schemas.openxmlformats.org/officeDocument/2006/relationships/presProps" Target="presProps.xml"/><Relationship Id="rId6" Type="http://schemas.openxmlformats.org/officeDocument/2006/relationships/slide" Target="slides/slide3.xml"/><Relationship Id="rId59" Type="http://schemas.openxmlformats.org/officeDocument/2006/relationships/handoutMaster" Target="handoutMasters/handoutMaster1.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notesMaster" Target="notesMasters/notesMaster1.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_rels/viewProps.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slide" Target="slides/slide1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3119438" cy="476250"/>
          </a:xfrm>
          <a:prstGeom prst="rect">
            <a:avLst/>
          </a:prstGeom>
          <a:noFill/>
          <a:ln w="9525">
            <a:noFill/>
            <a:miter lim="800000"/>
          </a:ln>
          <a:effectLst/>
        </p:spPr>
        <p:txBody>
          <a:bodyPr vert="horz" wrap="square" lIns="19623" tIns="0" rIns="19623" bIns="0" numCol="1" anchor="t" anchorCtr="0" compatLnSpc="1"/>
          <a:lstStyle>
            <a:lvl1pPr defTabSz="941070">
              <a:defRPr i="1"/>
            </a:lvl1pPr>
          </a:lstStyle>
          <a:p>
            <a:r>
              <a:rPr lang="zh-CN" altLang="en-US"/>
              <a:t>Mastering OOAD - Instructor Notes</a:t>
            </a:r>
            <a:endParaRPr lang="zh-CN" altLang="en-US"/>
          </a:p>
        </p:txBody>
      </p:sp>
      <p:sp>
        <p:nvSpPr>
          <p:cNvPr id="3075" name="Rectangle 3"/>
          <p:cNvSpPr>
            <a:spLocks noGrp="1" noChangeArrowheads="1"/>
          </p:cNvSpPr>
          <p:nvPr>
            <p:ph type="dt" sz="quarter" idx="1"/>
          </p:nvPr>
        </p:nvSpPr>
        <p:spPr bwMode="auto">
          <a:xfrm>
            <a:off x="4081463" y="0"/>
            <a:ext cx="3119437" cy="476250"/>
          </a:xfrm>
          <a:prstGeom prst="rect">
            <a:avLst/>
          </a:prstGeom>
          <a:noFill/>
          <a:ln w="9525">
            <a:noFill/>
            <a:miter lim="800000"/>
          </a:ln>
          <a:effectLst/>
        </p:spPr>
        <p:txBody>
          <a:bodyPr vert="horz" wrap="square" lIns="19623" tIns="0" rIns="19623" bIns="0" numCol="1" anchor="t" anchorCtr="0" compatLnSpc="1"/>
          <a:lstStyle>
            <a:lvl1pPr algn="r" defTabSz="941070">
              <a:defRPr i="1"/>
            </a:lvl1pPr>
          </a:lstStyle>
          <a:p>
            <a:endParaRPr lang="en-US" altLang="zh-CN"/>
          </a:p>
        </p:txBody>
      </p:sp>
      <p:sp>
        <p:nvSpPr>
          <p:cNvPr id="3076" name="Rectangle 4"/>
          <p:cNvSpPr>
            <a:spLocks noGrp="1" noChangeArrowheads="1"/>
          </p:cNvSpPr>
          <p:nvPr>
            <p:ph type="ftr" sz="quarter" idx="2"/>
          </p:nvPr>
        </p:nvSpPr>
        <p:spPr bwMode="auto">
          <a:xfrm>
            <a:off x="0" y="9036050"/>
            <a:ext cx="3119438" cy="476250"/>
          </a:xfrm>
          <a:prstGeom prst="rect">
            <a:avLst/>
          </a:prstGeom>
          <a:noFill/>
          <a:ln w="9525">
            <a:noFill/>
            <a:miter lim="800000"/>
          </a:ln>
          <a:effectLst/>
        </p:spPr>
        <p:txBody>
          <a:bodyPr vert="horz" wrap="square" lIns="19623" tIns="0" rIns="19623" bIns="0" numCol="1" anchor="b" anchorCtr="0" compatLnSpc="1"/>
          <a:lstStyle>
            <a:lvl1pPr defTabSz="941070">
              <a:defRPr i="1"/>
            </a:lvl1pPr>
          </a:lstStyle>
          <a:p>
            <a:r>
              <a:rPr lang="zh-CN" altLang="en-US"/>
              <a:t>Module 7 - Identify Design Elements</a:t>
            </a:r>
            <a:endParaRPr lang="en-US" altLang="zh-CN"/>
          </a:p>
        </p:txBody>
      </p:sp>
      <p:sp>
        <p:nvSpPr>
          <p:cNvPr id="3077" name="Rectangle 5"/>
          <p:cNvSpPr>
            <a:spLocks noGrp="1" noChangeArrowheads="1"/>
          </p:cNvSpPr>
          <p:nvPr>
            <p:ph type="sldNum" sz="quarter" idx="3"/>
          </p:nvPr>
        </p:nvSpPr>
        <p:spPr bwMode="auto">
          <a:xfrm>
            <a:off x="4081463" y="9036050"/>
            <a:ext cx="3119437" cy="476250"/>
          </a:xfrm>
          <a:prstGeom prst="rect">
            <a:avLst/>
          </a:prstGeom>
          <a:noFill/>
          <a:ln w="9525">
            <a:noFill/>
            <a:miter lim="800000"/>
          </a:ln>
          <a:effectLst/>
        </p:spPr>
        <p:txBody>
          <a:bodyPr vert="horz" wrap="square" lIns="19623" tIns="0" rIns="19623" bIns="0" numCol="1" anchor="b" anchorCtr="0" compatLnSpc="1"/>
          <a:lstStyle>
            <a:lvl1pPr algn="r" defTabSz="941070">
              <a:defRPr i="1"/>
            </a:lvl1pPr>
          </a:lstStyle>
          <a:p>
            <a:fld id="{3B80DCA0-A086-469C-92EA-520E549469BB}" type="slidenum">
              <a:rPr lang="zh-CN" altLang="en-US"/>
            </a:fld>
            <a:endParaRPr lang="en-US" altLang="zh-CN"/>
          </a:p>
        </p:txBody>
      </p:sp>
      <p:sp>
        <p:nvSpPr>
          <p:cNvPr id="3078" name="Rectangle 6"/>
          <p:cNvSpPr>
            <a:spLocks noChangeArrowheads="1"/>
          </p:cNvSpPr>
          <p:nvPr/>
        </p:nvSpPr>
        <p:spPr bwMode="auto">
          <a:xfrm>
            <a:off x="3209925" y="9059863"/>
            <a:ext cx="774700" cy="263525"/>
          </a:xfrm>
          <a:prstGeom prst="rect">
            <a:avLst/>
          </a:prstGeom>
          <a:noFill/>
          <a:ln w="9525">
            <a:noFill/>
            <a:miter lim="800000"/>
          </a:ln>
          <a:effectLst/>
        </p:spPr>
        <p:txBody>
          <a:bodyPr wrap="none" lIns="89940" tIns="45788" rIns="89940" bIns="45788">
            <a:spAutoFit/>
          </a:bodyPr>
          <a:lstStyle/>
          <a:p>
            <a:pPr algn="ctr" defTabSz="893445">
              <a:lnSpc>
                <a:spcPct val="90000"/>
              </a:lnSpc>
            </a:pPr>
            <a:r>
              <a:rPr lang="en-US" altLang="zh-CN" sz="1200"/>
              <a:t>Page </a:t>
            </a:r>
            <a:fld id="{01E365AD-885B-4E46-AC3C-7AE23EA793DC}" type="slidenum">
              <a:rPr lang="en-US" altLang="zh-CN" sz="1200"/>
            </a:fld>
            <a:endParaRPr lang="en-US" altLang="zh-CN" sz="120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7200900" cy="476250"/>
          </a:xfrm>
          <a:prstGeom prst="rect">
            <a:avLst/>
          </a:prstGeom>
          <a:noFill/>
          <a:ln w="9525">
            <a:noFill/>
            <a:miter lim="800000"/>
          </a:ln>
          <a:effectLst/>
        </p:spPr>
        <p:txBody>
          <a:bodyPr vert="horz" wrap="square" lIns="19623" tIns="0" rIns="19623" bIns="0" numCol="1" anchor="t" anchorCtr="0" compatLnSpc="1"/>
          <a:lstStyle>
            <a:lvl1pPr algn="ctr" defTabSz="941070">
              <a:defRPr sz="2900">
                <a:latin typeface="Arial Narrow" panose="020B0606020202030204" pitchFamily="34" charset="0"/>
              </a:defRPr>
            </a:lvl1pPr>
          </a:lstStyle>
          <a:p>
            <a:r>
              <a:rPr lang="en-US" altLang="zh-CN"/>
              <a:t>Mastering OOAD w/ UML 2.0 – Instructor Notes</a:t>
            </a:r>
            <a:endParaRPr lang="en-US" altLang="zh-CN"/>
          </a:p>
        </p:txBody>
      </p:sp>
      <p:sp>
        <p:nvSpPr>
          <p:cNvPr id="2054" name="Rectangle 6"/>
          <p:cNvSpPr>
            <a:spLocks noChangeArrowheads="1"/>
          </p:cNvSpPr>
          <p:nvPr/>
        </p:nvSpPr>
        <p:spPr bwMode="auto">
          <a:xfrm>
            <a:off x="6235700" y="9043988"/>
            <a:ext cx="525463" cy="233362"/>
          </a:xfrm>
          <a:prstGeom prst="rect">
            <a:avLst/>
          </a:prstGeom>
          <a:noFill/>
          <a:ln w="9525">
            <a:noFill/>
            <a:miter lim="800000"/>
          </a:ln>
          <a:effectLst/>
        </p:spPr>
        <p:txBody>
          <a:bodyPr wrap="none" lIns="89940" tIns="45788" rIns="89940" bIns="45788">
            <a:spAutoFit/>
          </a:bodyPr>
          <a:lstStyle/>
          <a:p>
            <a:pPr algn="ctr" defTabSz="893445">
              <a:lnSpc>
                <a:spcPct val="90000"/>
              </a:lnSpc>
            </a:pPr>
            <a:r>
              <a:rPr lang="en-US" altLang="zh-CN"/>
              <a:t>7 - </a:t>
            </a:r>
            <a:fld id="{79309ACA-41EE-4E02-9574-2276094609C1}" type="slidenum">
              <a:rPr lang="en-US" altLang="zh-CN"/>
            </a:fld>
            <a:endParaRPr lang="en-US" altLang="zh-CN"/>
          </a:p>
        </p:txBody>
      </p:sp>
      <p:sp>
        <p:nvSpPr>
          <p:cNvPr id="2055" name="Rectangle 7"/>
          <p:cNvSpPr>
            <a:spLocks noGrp="1" noRot="1" noChangeAspect="1" noChangeArrowheads="1" noTextEdit="1"/>
          </p:cNvSpPr>
          <p:nvPr>
            <p:ph type="sldImg" idx="2"/>
          </p:nvPr>
        </p:nvSpPr>
        <p:spPr bwMode="auto">
          <a:xfrm>
            <a:off x="2568575" y="839788"/>
            <a:ext cx="4202113" cy="3151187"/>
          </a:xfrm>
          <a:prstGeom prst="rect">
            <a:avLst/>
          </a:prstGeom>
          <a:noFill/>
          <a:ln w="12700">
            <a:solidFill>
              <a:schemeClr val="tx1"/>
            </a:solidFill>
            <a:miter lim="800000"/>
          </a:ln>
          <a:effectLst/>
        </p:spPr>
      </p:sp>
      <p:sp>
        <p:nvSpPr>
          <p:cNvPr id="2059" name="Line 11"/>
          <p:cNvSpPr>
            <a:spLocks noChangeShapeType="1"/>
          </p:cNvSpPr>
          <p:nvPr/>
        </p:nvSpPr>
        <p:spPr bwMode="auto">
          <a:xfrm>
            <a:off x="457200" y="473075"/>
            <a:ext cx="6315075" cy="0"/>
          </a:xfrm>
          <a:prstGeom prst="line">
            <a:avLst/>
          </a:prstGeom>
          <a:noFill/>
          <a:ln w="9525">
            <a:solidFill>
              <a:schemeClr val="tx1"/>
            </a:solidFill>
            <a:round/>
          </a:ln>
          <a:effectLst/>
        </p:spPr>
        <p:txBody>
          <a:bodyPr wrap="none" lIns="107950" tIns="53975" rIns="107950" bIns="53975" anchor="ctr"/>
          <a:lstStyle/>
          <a:p>
            <a:endParaRPr lang="en-US"/>
          </a:p>
        </p:txBody>
      </p:sp>
      <p:sp>
        <p:nvSpPr>
          <p:cNvPr id="2056" name="Rectangle 8"/>
          <p:cNvSpPr>
            <a:spLocks noGrp="1" noChangeArrowheads="1"/>
          </p:cNvSpPr>
          <p:nvPr>
            <p:ph type="body" sz="quarter" idx="3"/>
          </p:nvPr>
        </p:nvSpPr>
        <p:spPr bwMode="auto">
          <a:xfrm>
            <a:off x="2549525" y="4113213"/>
            <a:ext cx="4170363" cy="4183062"/>
          </a:xfrm>
          <a:prstGeom prst="rect">
            <a:avLst/>
          </a:prstGeom>
          <a:noFill/>
          <a:ln w="9525">
            <a:noFill/>
            <a:miter lim="800000"/>
          </a:ln>
          <a:effectLst/>
        </p:spPr>
        <p:txBody>
          <a:bodyPr vert="horz" wrap="square" lIns="94846" tIns="47424" rIns="94846" bIns="47424" numCol="1" anchor="t" anchorCtr="0" compatLnSpc="1"/>
          <a:lstStyle/>
          <a:p>
            <a:pPr lvl="0"/>
            <a:r>
              <a:rPr lang="en-US" altLang="zh-CN" smtClean="0"/>
              <a:t>Body Text</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a:p>
            <a:pPr lvl="4"/>
            <a:r>
              <a:rPr lang="en-US" altLang="zh-CN" smtClean="0"/>
              <a:t>Fifth Level</a:t>
            </a:r>
            <a:endParaRPr lang="en-US" altLang="zh-CN" smtClean="0"/>
          </a:p>
        </p:txBody>
      </p:sp>
      <p:sp>
        <p:nvSpPr>
          <p:cNvPr id="2060" name="Text Box 12"/>
          <p:cNvSpPr txBox="1">
            <a:spLocks noChangeArrowheads="1"/>
          </p:cNvSpPr>
          <p:nvPr/>
        </p:nvSpPr>
        <p:spPr bwMode="auto">
          <a:xfrm>
            <a:off x="625475" y="866775"/>
            <a:ext cx="1714500" cy="331788"/>
          </a:xfrm>
          <a:prstGeom prst="rect">
            <a:avLst/>
          </a:prstGeom>
          <a:noFill/>
          <a:ln w="9525">
            <a:noFill/>
            <a:miter lim="800000"/>
          </a:ln>
          <a:effectLst/>
        </p:spPr>
        <p:txBody>
          <a:bodyPr lIns="111199" tIns="55600" rIns="111199" bIns="55600">
            <a:spAutoFit/>
          </a:bodyPr>
          <a:lstStyle/>
          <a:p>
            <a:pPr defTabSz="941070">
              <a:spcBef>
                <a:spcPct val="50000"/>
              </a:spcBef>
            </a:pPr>
            <a:r>
              <a:rPr lang="en-US" altLang="zh-CN" sz="1400">
                <a:latin typeface="ZapfHumnst BT" pitchFamily="34" charset="0"/>
              </a:rPr>
              <a:t>Instructor Notes:</a:t>
            </a:r>
            <a:endParaRPr lang="en-US" altLang="zh-CN" sz="1400">
              <a:latin typeface="ZapfHumnst BT" pitchFamily="34" charset="0"/>
            </a:endParaRPr>
          </a:p>
        </p:txBody>
      </p:sp>
      <p:sp>
        <p:nvSpPr>
          <p:cNvPr id="2061" name="Line 13"/>
          <p:cNvSpPr>
            <a:spLocks noChangeShapeType="1"/>
          </p:cNvSpPr>
          <p:nvPr/>
        </p:nvSpPr>
        <p:spPr bwMode="auto">
          <a:xfrm>
            <a:off x="2503488" y="839788"/>
            <a:ext cx="0" cy="7721600"/>
          </a:xfrm>
          <a:prstGeom prst="line">
            <a:avLst/>
          </a:prstGeom>
          <a:noFill/>
          <a:ln w="9525">
            <a:solidFill>
              <a:schemeClr val="tx1"/>
            </a:solidFill>
            <a:round/>
          </a:ln>
          <a:effectLst/>
        </p:spPr>
        <p:txBody>
          <a:bodyPr wrap="none" lIns="107950" tIns="53975" rIns="107950" bIns="53975" anchor="ctr"/>
          <a:lstStyle/>
          <a:p>
            <a:endParaRPr lang="en-US"/>
          </a:p>
        </p:txBody>
      </p:sp>
      <p:sp>
        <p:nvSpPr>
          <p:cNvPr id="2063" name="Rectangle 15"/>
          <p:cNvSpPr>
            <a:spLocks noGrp="1" noChangeArrowheads="1"/>
          </p:cNvSpPr>
          <p:nvPr>
            <p:ph type="ftr" sz="quarter" idx="4"/>
          </p:nvPr>
        </p:nvSpPr>
        <p:spPr bwMode="auto">
          <a:xfrm>
            <a:off x="0" y="8713788"/>
            <a:ext cx="7248525" cy="520700"/>
          </a:xfrm>
          <a:prstGeom prst="rect">
            <a:avLst/>
          </a:prstGeom>
          <a:noFill/>
          <a:ln w="9525">
            <a:noFill/>
            <a:miter lim="800000"/>
          </a:ln>
          <a:effectLst/>
        </p:spPr>
        <p:txBody>
          <a:bodyPr vert="horz" wrap="square" lIns="19623" tIns="0" rIns="19623" bIns="0" numCol="1" anchor="b" anchorCtr="0" compatLnSpc="1"/>
          <a:lstStyle>
            <a:lvl1pPr algn="ctr" defTabSz="941070">
              <a:defRPr i="1"/>
            </a:lvl1pPr>
          </a:lstStyle>
          <a:p>
            <a:r>
              <a:rPr lang="zh-CN" altLang="en-US"/>
              <a:t>Module 7 - Identify Design Elements</a:t>
            </a:r>
            <a:endParaRPr lang="en-US" altLang="zh-CN">
              <a:latin typeface="ZapfHumnst BT" pitchFamily="34" charset="0"/>
            </a:endParaRPr>
          </a:p>
        </p:txBody>
      </p:sp>
      <p:sp>
        <p:nvSpPr>
          <p:cNvPr id="2064" name="Text Box 16"/>
          <p:cNvSpPr txBox="1">
            <a:spLocks noChangeArrowheads="1"/>
          </p:cNvSpPr>
          <p:nvPr/>
        </p:nvSpPr>
        <p:spPr bwMode="auto">
          <a:xfrm>
            <a:off x="155575" y="8713788"/>
            <a:ext cx="2027238" cy="520700"/>
          </a:xfrm>
          <a:prstGeom prst="rect">
            <a:avLst/>
          </a:prstGeom>
          <a:noFill/>
          <a:ln w="9525">
            <a:noFill/>
            <a:miter lim="800000"/>
          </a:ln>
          <a:effectLst/>
        </p:spPr>
        <p:txBody>
          <a:bodyPr lIns="188385" tIns="0" rIns="188385" bIns="0" anchor="b"/>
          <a:lstStyle/>
          <a:p>
            <a:pPr defTabSz="941070" eaLnBrk="1" hangingPunct="1"/>
            <a:r>
              <a:rPr lang="en-US" altLang="zh-CN" sz="800"/>
              <a:t>© Copyright IBM Corp. 2004</a:t>
            </a:r>
            <a:endParaRPr lang="en-US" altLang="zh-CN" sz="800"/>
          </a:p>
        </p:txBody>
      </p:sp>
      <p:sp>
        <p:nvSpPr>
          <p:cNvPr id="2065" name="Rectangle 17"/>
          <p:cNvSpPr>
            <a:spLocks noChangeArrowheads="1"/>
          </p:cNvSpPr>
          <p:nvPr/>
        </p:nvSpPr>
        <p:spPr bwMode="auto">
          <a:xfrm>
            <a:off x="233363" y="9351963"/>
            <a:ext cx="6704012" cy="157162"/>
          </a:xfrm>
          <a:prstGeom prst="rect">
            <a:avLst/>
          </a:prstGeom>
          <a:noFill/>
          <a:ln w="9525">
            <a:noFill/>
            <a:miter lim="800000"/>
          </a:ln>
          <a:effectLst/>
        </p:spPr>
        <p:txBody>
          <a:bodyPr lIns="95831" tIns="47916" rIns="95831" bIns="47916" anchor="b"/>
          <a:lstStyle/>
          <a:p>
            <a:pPr algn="ctr" defTabSz="958850" eaLnBrk="1" hangingPunct="1"/>
            <a:r>
              <a:rPr lang="en-US" altLang="zh-CN" sz="800"/>
              <a:t>Course materials may not be reproduced in whole or in part without the prior written permission of IBM.</a:t>
            </a:r>
            <a:endParaRPr lang="en-US" altLang="zh-CN" sz="800"/>
          </a:p>
        </p:txBody>
      </p:sp>
    </p:spTree>
  </p:cSld>
  <p:clrMap bg1="lt1" tx1="dk1" bg2="lt2" tx2="dk2" accent1="accent1" accent2="accent2" accent3="accent3" accent4="accent4" accent5="accent5" accent6="accent6" hlink="hlink" folHlink="folHlink"/>
  <p:hf dt="0"/>
  <p:notesStyle>
    <a:lvl1pPr algn="l" rtl="0" fontAlgn="base">
      <a:lnSpc>
        <a:spcPct val="87000"/>
      </a:lnSpc>
      <a:spcBef>
        <a:spcPct val="40000"/>
      </a:spcBef>
      <a:spcAft>
        <a:spcPct val="0"/>
      </a:spcAft>
      <a:defRPr sz="1200" kern="1200">
        <a:solidFill>
          <a:schemeClr val="tx1"/>
        </a:solidFill>
        <a:latin typeface="Times New Roman" panose="02020603050405020304" pitchFamily="18" charset="0"/>
        <a:ea typeface="+mn-ea"/>
        <a:cs typeface="+mn-cs"/>
      </a:defRPr>
    </a:lvl1pPr>
    <a:lvl2pPr marL="457200" algn="l" rtl="0" fontAlgn="base">
      <a:lnSpc>
        <a:spcPct val="87000"/>
      </a:lnSpc>
      <a:spcBef>
        <a:spcPct val="40000"/>
      </a:spcBef>
      <a:spcAft>
        <a:spcPct val="0"/>
      </a:spcAft>
      <a:defRPr sz="1200" kern="1200">
        <a:solidFill>
          <a:schemeClr val="tx1"/>
        </a:solidFill>
        <a:latin typeface="Times New Roman" panose="02020603050405020304" pitchFamily="18" charset="0"/>
        <a:ea typeface="+mn-ea"/>
        <a:cs typeface="+mn-cs"/>
      </a:defRPr>
    </a:lvl2pPr>
    <a:lvl3pPr marL="914400" algn="l" rtl="0" fontAlgn="base">
      <a:lnSpc>
        <a:spcPct val="87000"/>
      </a:lnSpc>
      <a:spcBef>
        <a:spcPct val="40000"/>
      </a:spcBef>
      <a:spcAft>
        <a:spcPct val="0"/>
      </a:spcAft>
      <a:defRPr sz="1200" kern="1200">
        <a:solidFill>
          <a:schemeClr val="tx1"/>
        </a:solidFill>
        <a:latin typeface="Times New Roman" panose="02020603050405020304" pitchFamily="18" charset="0"/>
        <a:ea typeface="+mn-ea"/>
        <a:cs typeface="+mn-cs"/>
      </a:defRPr>
    </a:lvl3pPr>
    <a:lvl4pPr marL="1371600" algn="l" rtl="0" fontAlgn="base">
      <a:lnSpc>
        <a:spcPct val="87000"/>
      </a:lnSpc>
      <a:spcBef>
        <a:spcPct val="40000"/>
      </a:spcBef>
      <a:spcAft>
        <a:spcPct val="0"/>
      </a:spcAft>
      <a:defRPr sz="1200" kern="1200">
        <a:solidFill>
          <a:schemeClr val="tx1"/>
        </a:solidFill>
        <a:latin typeface="Times New Roman" panose="02020603050405020304" pitchFamily="18" charset="0"/>
        <a:ea typeface="+mn-ea"/>
        <a:cs typeface="+mn-cs"/>
      </a:defRPr>
    </a:lvl4pPr>
    <a:lvl5pPr marL="1828800" algn="l" rtl="0" fontAlgn="base">
      <a:lnSpc>
        <a:spcPct val="87000"/>
      </a:lnSpc>
      <a:spcBef>
        <a:spcPct val="4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5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5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5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hdr" sz="quarter"/>
          </p:nvPr>
        </p:nvSpPr>
        <p:spPr/>
        <p:txBody>
          <a:bodyPr/>
          <a:lstStyle/>
          <a:p>
            <a:r>
              <a:rPr lang="en-US" altLang="zh-CN"/>
              <a:t>Mastering OOAD w/ UML 2.0 – Instructor Notes</a:t>
            </a:r>
            <a:endParaRPr lang="en-US" altLang="zh-CN"/>
          </a:p>
        </p:txBody>
      </p:sp>
      <p:sp>
        <p:nvSpPr>
          <p:cNvPr id="6" name="Rectangle 15"/>
          <p:cNvSpPr>
            <a:spLocks noGrp="1" noChangeArrowheads="1"/>
          </p:cNvSpPr>
          <p:nvPr>
            <p:ph type="ftr" sz="quarter" idx="4"/>
          </p:nvPr>
        </p:nvSpPr>
        <p:spPr/>
        <p:txBody>
          <a:bodyPr/>
          <a:lstStyle/>
          <a:p>
            <a:r>
              <a:rPr lang="zh-CN" altLang="en-US"/>
              <a:t>Module 7 - Identify Design Elements</a:t>
            </a:r>
            <a:endParaRPr lang="en-US" altLang="zh-CN">
              <a:latin typeface="ZapfHumnst BT" pitchFamily="34" charset="0"/>
            </a:endParaRPr>
          </a:p>
        </p:txBody>
      </p:sp>
      <p:sp>
        <p:nvSpPr>
          <p:cNvPr id="340994" name="Rectangle 2"/>
          <p:cNvSpPr>
            <a:spLocks noGrp="1" noRot="1" noChangeAspect="1" noChangeArrowheads="1" noTextEdit="1"/>
          </p:cNvSpPr>
          <p:nvPr>
            <p:ph type="sldImg"/>
          </p:nvPr>
        </p:nvSpPr>
        <p:spPr/>
      </p:sp>
      <p:sp>
        <p:nvSpPr>
          <p:cNvPr id="340995" name="Rectangle 3"/>
          <p:cNvSpPr>
            <a:spLocks noGrp="1" noChangeArrowheads="1"/>
          </p:cNvSpPr>
          <p:nvPr>
            <p:ph type="body" idx="1"/>
          </p:nvPr>
        </p:nvSpPr>
        <p:spPr/>
        <p:txBody>
          <a:bodyPr/>
          <a:lstStyle/>
          <a:p>
            <a:r>
              <a:rPr lang="en-US" altLang="zh-CN" sz="1000">
                <a:latin typeface="ZapfHumnst BT" pitchFamily="34" charset="0"/>
              </a:rPr>
              <a:t>In this module, we will describe WHAT is performed in </a:t>
            </a:r>
            <a:r>
              <a:rPr lang="en-US" altLang="zh-CN" sz="1000" b="1">
                <a:latin typeface="ZapfHumnst BT" pitchFamily="34" charset="0"/>
              </a:rPr>
              <a:t>Identify Design Elements</a:t>
            </a:r>
            <a:r>
              <a:rPr lang="en-US" altLang="zh-CN" sz="1000">
                <a:latin typeface="ZapfHumnst BT" pitchFamily="34" charset="0"/>
              </a:rPr>
              <a:t>, but will not describe HOW to do it. Such a discussion is the purpose of an architecture course, which this course is not.</a:t>
            </a:r>
            <a:endParaRPr lang="en-US" altLang="zh-CN" sz="1000">
              <a:latin typeface="ZapfHumnst BT" pitchFamily="34" charset="0"/>
            </a:endParaRPr>
          </a:p>
          <a:p>
            <a:r>
              <a:rPr lang="en-US" altLang="zh-CN" sz="1000">
                <a:latin typeface="ZapfHumnst BT" pitchFamily="34" charset="0"/>
              </a:rPr>
              <a:t>Understanding the rationale and considerations that support the architectural decisions is needed in order to understand the architecture, which is the framework in which designs must be developed.</a:t>
            </a:r>
            <a:endParaRPr lang="en-US" altLang="zh-CN" sz="1000">
              <a:latin typeface="ZapfHumnst BT" pitchFamily="34" charset="0"/>
            </a:endParaRPr>
          </a:p>
          <a:p>
            <a:endParaRPr lang="en-US" altLang="zh-CN" sz="1000">
              <a:latin typeface="ZapfHumnst BT" pitchFamily="34" charset="0"/>
            </a:endParaRPr>
          </a:p>
        </p:txBody>
      </p:sp>
      <p:sp>
        <p:nvSpPr>
          <p:cNvPr id="340996" name="Text Box 4"/>
          <p:cNvSpPr txBox="1">
            <a:spLocks noChangeArrowheads="1"/>
          </p:cNvSpPr>
          <p:nvPr/>
        </p:nvSpPr>
        <p:spPr bwMode="auto">
          <a:xfrm>
            <a:off x="596900" y="1252538"/>
            <a:ext cx="1819275" cy="7102475"/>
          </a:xfrm>
          <a:prstGeom prst="rect">
            <a:avLst/>
          </a:prstGeom>
          <a:noFill/>
          <a:ln w="9525">
            <a:noFill/>
            <a:miter lim="800000"/>
          </a:ln>
          <a:effectLst/>
        </p:spPr>
        <p:txBody>
          <a:bodyPr lIns="111199" tIns="55600" rIns="111199" bIns="55600"/>
          <a:lstStyle/>
          <a:p>
            <a:pPr defTabSz="941070"/>
            <a:r>
              <a:rPr lang="en-US" altLang="zh-CN">
                <a:latin typeface="ZapfHumnst BT" pitchFamily="34" charset="0"/>
              </a:rPr>
              <a:t>This module will discuss the rationale for discovering subsystems and interfaces from the Analysis Model.  This module will not discuss the internal modeling of a subsystem. The Subsystem Design module will do that.</a:t>
            </a:r>
            <a:endParaRPr lang="en-US" altLang="zh-CN">
              <a:latin typeface="ZapfHumnst BT"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hdr" sz="quarter"/>
          </p:nvPr>
        </p:nvSpPr>
        <p:spPr/>
        <p:txBody>
          <a:bodyPr/>
          <a:lstStyle/>
          <a:p>
            <a:r>
              <a:rPr lang="en-US" altLang="zh-CN"/>
              <a:t>Mastering OOAD w/ UML 2.0 – Instructor Notes</a:t>
            </a:r>
            <a:endParaRPr lang="en-US" altLang="zh-CN"/>
          </a:p>
        </p:txBody>
      </p:sp>
      <p:sp>
        <p:nvSpPr>
          <p:cNvPr id="6" name="Rectangle 15"/>
          <p:cNvSpPr>
            <a:spLocks noGrp="1" noChangeArrowheads="1"/>
          </p:cNvSpPr>
          <p:nvPr>
            <p:ph type="ftr" sz="quarter" idx="4"/>
          </p:nvPr>
        </p:nvSpPr>
        <p:spPr/>
        <p:txBody>
          <a:bodyPr/>
          <a:lstStyle/>
          <a:p>
            <a:r>
              <a:rPr lang="zh-CN" altLang="en-US"/>
              <a:t>Module 7 - Identify Design Elements</a:t>
            </a:r>
            <a:endParaRPr lang="en-US" altLang="zh-CN">
              <a:latin typeface="ZapfHumnst BT" pitchFamily="34" charset="0"/>
            </a:endParaRPr>
          </a:p>
        </p:txBody>
      </p:sp>
      <p:sp>
        <p:nvSpPr>
          <p:cNvPr id="360450" name="Rectangle 2"/>
          <p:cNvSpPr>
            <a:spLocks noGrp="1" noRot="1" noChangeAspect="1" noChangeArrowheads="1" noTextEdit="1"/>
          </p:cNvSpPr>
          <p:nvPr>
            <p:ph type="sldImg"/>
          </p:nvPr>
        </p:nvSpPr>
        <p:spPr/>
      </p:sp>
      <p:sp>
        <p:nvSpPr>
          <p:cNvPr id="360451" name="Rectangle 3"/>
          <p:cNvSpPr>
            <a:spLocks noGrp="1" noChangeArrowheads="1"/>
          </p:cNvSpPr>
          <p:nvPr>
            <p:ph type="body" idx="1"/>
          </p:nvPr>
        </p:nvSpPr>
        <p:spPr/>
        <p:txBody>
          <a:bodyPr/>
          <a:lstStyle/>
          <a:p>
            <a:pPr fontAlgn="t"/>
            <a:r>
              <a:rPr lang="en-US" altLang="zh-CN" sz="1000">
                <a:latin typeface="ZapfHumnst BT" pitchFamily="34" charset="0"/>
              </a:rPr>
              <a:t>When the boundary classes are distributed to packages, there are two different strategies that can be applied. Which one to choose depends on whether or not the system interfaces are likely to change greatly in the future. </a:t>
            </a:r>
            <a:endParaRPr lang="en-US" altLang="zh-CN" sz="1000">
              <a:latin typeface="ZapfHumnst BT" pitchFamily="34" charset="0"/>
            </a:endParaRPr>
          </a:p>
          <a:p>
            <a:pPr marL="228600" lvl="1" indent="-114300" fontAlgn="t">
              <a:buFontTx/>
              <a:buChar char="•"/>
            </a:pPr>
            <a:r>
              <a:rPr lang="en-US" altLang="zh-CN" sz="1000">
                <a:latin typeface="ZapfHumnst BT" pitchFamily="34" charset="0"/>
              </a:rPr>
              <a:t>If it is </a:t>
            </a:r>
            <a:r>
              <a:rPr lang="en-US" altLang="zh-CN" sz="1000" i="1">
                <a:latin typeface="ZapfHumnst BT" pitchFamily="34" charset="0"/>
              </a:rPr>
              <a:t>likely</a:t>
            </a:r>
            <a:r>
              <a:rPr lang="en-US" altLang="zh-CN" sz="1000">
                <a:latin typeface="ZapfHumnst BT" pitchFamily="34" charset="0"/>
              </a:rPr>
              <a:t> that the system interface will be replaced, or undergo considerable changes, the interface should be separated from the rest of the Design  Model. When the user interface is changed, only these packages are affected. An example of such a major change is the switch from a line-oriented interface to a window-oriented interface. </a:t>
            </a:r>
            <a:endParaRPr lang="en-US" altLang="zh-CN" sz="1000">
              <a:latin typeface="ZapfHumnst BT" pitchFamily="34" charset="0"/>
            </a:endParaRPr>
          </a:p>
          <a:p>
            <a:pPr marL="228600" lvl="1" indent="-114300" fontAlgn="t">
              <a:buFontTx/>
              <a:buChar char="•"/>
            </a:pPr>
            <a:r>
              <a:rPr lang="en-US" altLang="zh-CN" sz="1000">
                <a:latin typeface="ZapfHumnst BT" pitchFamily="34" charset="0"/>
              </a:rPr>
              <a:t>If no major interface changes are planned, changes to the system services should be the guiding principle, rather than changes to the interface. The boundary classes should then be placed together with the entity and control classes with which they are functionally related. This way, it will be easy to see what boundary classes are affected if a certain entity or control class is changed. </a:t>
            </a:r>
            <a:endParaRPr lang="en-US" altLang="zh-CN" sz="1000">
              <a:latin typeface="ZapfHumnst BT" pitchFamily="34" charset="0"/>
            </a:endParaRPr>
          </a:p>
          <a:p>
            <a:pPr fontAlgn="t"/>
            <a:r>
              <a:rPr lang="en-US" altLang="zh-CN" sz="1000">
                <a:latin typeface="ZapfHumnst BT" pitchFamily="34" charset="0"/>
              </a:rPr>
              <a:t>Mandatory boundary classes that are not functionally related to any entity or control classes, should be placed in separate packages, together with boundary classes that belong to the same interface.</a:t>
            </a:r>
            <a:endParaRPr lang="en-US" altLang="zh-CN" sz="1000">
              <a:latin typeface="ZapfHumnst BT" pitchFamily="34" charset="0"/>
            </a:endParaRPr>
          </a:p>
          <a:p>
            <a:pPr fontAlgn="t"/>
            <a:r>
              <a:rPr lang="en-US" altLang="zh-CN" sz="1000">
                <a:latin typeface="ZapfHumnst BT" pitchFamily="34" charset="0"/>
              </a:rPr>
              <a:t>If a boundary class is related to an optional service, group it in a separate subsystem with the classes that collaborate to provide the service. The subsystem will map onto an optional component that will be provided when the optional functionality is ordered.</a:t>
            </a:r>
            <a:endParaRPr lang="en-US" altLang="zh-CN" sz="1000">
              <a:latin typeface="ZapfHumnst BT" pitchFamily="34" charset="0"/>
            </a:endParaRPr>
          </a:p>
          <a:p>
            <a:pPr fontAlgn="t">
              <a:buFontTx/>
              <a:buChar char="•"/>
            </a:pPr>
            <a:endParaRPr lang="en-US" altLang="zh-CN" sz="1000">
              <a:latin typeface="ZapfHumnst BT" pitchFamily="34" charset="0"/>
            </a:endParaRPr>
          </a:p>
        </p:txBody>
      </p:sp>
      <p:sp>
        <p:nvSpPr>
          <p:cNvPr id="360452" name="Text Box 4"/>
          <p:cNvSpPr txBox="1">
            <a:spLocks noChangeArrowheads="1"/>
          </p:cNvSpPr>
          <p:nvPr/>
        </p:nvSpPr>
        <p:spPr bwMode="auto">
          <a:xfrm>
            <a:off x="596900" y="1252538"/>
            <a:ext cx="1819275" cy="7102475"/>
          </a:xfrm>
          <a:prstGeom prst="rect">
            <a:avLst/>
          </a:prstGeom>
          <a:noFill/>
          <a:ln w="9525">
            <a:noFill/>
            <a:miter lim="800000"/>
          </a:ln>
          <a:effectLst/>
        </p:spPr>
        <p:txBody>
          <a:bodyPr lIns="111199" tIns="55600" rIns="111199" bIns="55600"/>
          <a:lstStyle/>
          <a:p>
            <a:pPr defTabSz="941070"/>
            <a:r>
              <a:rPr lang="en-US" altLang="zh-CN">
                <a:latin typeface="ZapfHumnst BT" pitchFamily="34" charset="0"/>
              </a:rPr>
              <a:t>The architect ultimately makes the decision on how classes are to be packaged, but the designer must understand the strategy that is being employed.</a:t>
            </a:r>
            <a:endParaRPr lang="en-US" altLang="zh-CN">
              <a:latin typeface="ZapfHumnst BT"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hdr" sz="quarter"/>
          </p:nvPr>
        </p:nvSpPr>
        <p:spPr/>
        <p:txBody>
          <a:bodyPr/>
          <a:lstStyle/>
          <a:p>
            <a:r>
              <a:rPr lang="en-US" altLang="zh-CN"/>
              <a:t>Mastering OOAD w/ UML 2.0 – Instructor Notes</a:t>
            </a:r>
            <a:endParaRPr lang="en-US" altLang="zh-CN"/>
          </a:p>
        </p:txBody>
      </p:sp>
      <p:sp>
        <p:nvSpPr>
          <p:cNvPr id="6" name="Rectangle 15"/>
          <p:cNvSpPr>
            <a:spLocks noGrp="1" noChangeArrowheads="1"/>
          </p:cNvSpPr>
          <p:nvPr>
            <p:ph type="ftr" sz="quarter" idx="4"/>
          </p:nvPr>
        </p:nvSpPr>
        <p:spPr/>
        <p:txBody>
          <a:bodyPr/>
          <a:lstStyle/>
          <a:p>
            <a:r>
              <a:rPr lang="zh-CN" altLang="en-US"/>
              <a:t>Module 7 - Identify Design Elements</a:t>
            </a:r>
            <a:endParaRPr lang="en-US" altLang="zh-CN">
              <a:latin typeface="ZapfHumnst BT" pitchFamily="34" charset="0"/>
            </a:endParaRPr>
          </a:p>
        </p:txBody>
      </p:sp>
      <p:sp>
        <p:nvSpPr>
          <p:cNvPr id="363522" name="Rectangle 2"/>
          <p:cNvSpPr>
            <a:spLocks noGrp="1" noRot="1" noChangeAspect="1" noChangeArrowheads="1" noTextEdit="1"/>
          </p:cNvSpPr>
          <p:nvPr>
            <p:ph type="sldImg"/>
          </p:nvPr>
        </p:nvSpPr>
        <p:spPr/>
      </p:sp>
      <p:sp>
        <p:nvSpPr>
          <p:cNvPr id="363523" name="Rectangle 3"/>
          <p:cNvSpPr>
            <a:spLocks noGrp="1" noChangeArrowheads="1"/>
          </p:cNvSpPr>
          <p:nvPr>
            <p:ph type="body" idx="1"/>
          </p:nvPr>
        </p:nvSpPr>
        <p:spPr/>
        <p:txBody>
          <a:bodyPr/>
          <a:lstStyle/>
          <a:p>
            <a:pPr fontAlgn="t"/>
            <a:r>
              <a:rPr lang="en-US" altLang="zh-CN" sz="1000">
                <a:latin typeface="ZapfHumnst BT" pitchFamily="34" charset="0"/>
              </a:rPr>
              <a:t>A package should be identified for each group of classes that are functionally related. There are several practical criteria that can be applied when judging if two classes are functionally related. These are, in order of diminishing importance: </a:t>
            </a:r>
            <a:endParaRPr lang="en-US" altLang="zh-CN" sz="1000">
              <a:latin typeface="ZapfHumnst BT" pitchFamily="34" charset="0"/>
            </a:endParaRPr>
          </a:p>
          <a:p>
            <a:pPr marL="228600" lvl="1" indent="-114300" fontAlgn="t">
              <a:buFontTx/>
              <a:buChar char="•"/>
            </a:pPr>
            <a:r>
              <a:rPr lang="en-US" altLang="zh-CN" sz="1000">
                <a:latin typeface="ZapfHumnst BT" pitchFamily="34" charset="0"/>
              </a:rPr>
              <a:t>If changes in one class' behavior and/or structure necessitate changes in another class, the two classes are functionally related. </a:t>
            </a:r>
            <a:endParaRPr lang="en-US" altLang="zh-CN" sz="1000">
              <a:latin typeface="ZapfHumnst BT" pitchFamily="34" charset="0"/>
            </a:endParaRPr>
          </a:p>
          <a:p>
            <a:pPr marL="228600" lvl="1" indent="-114300" fontAlgn="t">
              <a:buFontTx/>
              <a:buChar char="•"/>
            </a:pPr>
            <a:r>
              <a:rPr lang="en-US" altLang="zh-CN" sz="1000">
                <a:latin typeface="ZapfHumnst BT" pitchFamily="34" charset="0"/>
              </a:rPr>
              <a:t>It is possible to find out if one class is functionally related to another by beginning with a class — for example, an entity class — and examining the impact of it being removed from the system. Any classes that become superfluous as a result of a class removal are somehow connected to the removed class. By superfluous, we mean that the class is only used by the removed class, or is itself dependent upon the removed class. </a:t>
            </a:r>
            <a:endParaRPr lang="en-US" altLang="zh-CN" sz="1000">
              <a:latin typeface="ZapfHumnst BT" pitchFamily="34" charset="0"/>
            </a:endParaRPr>
          </a:p>
          <a:p>
            <a:pPr marL="228600" lvl="1" indent="-114300" fontAlgn="t">
              <a:buFontTx/>
              <a:buChar char="•"/>
            </a:pPr>
            <a:r>
              <a:rPr lang="en-US" altLang="zh-CN" sz="1000">
                <a:latin typeface="ZapfHumnst BT" pitchFamily="34" charset="0"/>
              </a:rPr>
              <a:t>Two objects can be functionally related if they interact with a large number of messages, or have an otherwise complicated intercommunication. </a:t>
            </a:r>
            <a:endParaRPr lang="en-US" altLang="zh-CN" sz="1000">
              <a:latin typeface="ZapfHumnst BT" pitchFamily="34" charset="0"/>
            </a:endParaRPr>
          </a:p>
          <a:p>
            <a:pPr marL="228600" lvl="1" indent="-114300" fontAlgn="t">
              <a:buFontTx/>
              <a:buChar char="•"/>
            </a:pPr>
            <a:r>
              <a:rPr lang="en-US" altLang="zh-CN" sz="1000">
                <a:latin typeface="ZapfHumnst BT" pitchFamily="34" charset="0"/>
              </a:rPr>
              <a:t>A boundary class can be functionally related to a particular entity class if the function of the boundary class is to present the entity class. </a:t>
            </a:r>
            <a:endParaRPr lang="en-US" altLang="zh-CN" sz="1000">
              <a:latin typeface="ZapfHumnst BT" pitchFamily="34" charset="0"/>
            </a:endParaRPr>
          </a:p>
          <a:p>
            <a:pPr marL="228600" lvl="1" indent="-114300" fontAlgn="t">
              <a:buFontTx/>
              <a:buChar char="•"/>
            </a:pPr>
            <a:r>
              <a:rPr lang="en-US" altLang="zh-CN" sz="1000">
                <a:latin typeface="ZapfHumnst BT" pitchFamily="34" charset="0"/>
              </a:rPr>
              <a:t>Two classes can be functionally related if they interact with, or are affected by changes in, the same actor. If two classes do not involve the same actor, they should not lie in the same package. The last rule can, of course, be ignored for more important reasons. </a:t>
            </a:r>
            <a:endParaRPr lang="en-US" altLang="zh-CN" sz="1000">
              <a:latin typeface="ZapfHumnst BT" pitchFamily="34" charset="0"/>
            </a:endParaRPr>
          </a:p>
          <a:p>
            <a:pPr marL="228600" lvl="1" indent="-114300" fontAlgn="t">
              <a:buFontTx/>
              <a:buChar char="•"/>
            </a:pPr>
            <a:endParaRPr lang="zh-CN" altLang="en-US" sz="1000">
              <a:latin typeface="ZapfHumnst BT" pitchFamily="34" charset="0"/>
            </a:endParaRPr>
          </a:p>
        </p:txBody>
      </p:sp>
      <p:sp>
        <p:nvSpPr>
          <p:cNvPr id="363524" name="Text Box 4"/>
          <p:cNvSpPr txBox="1">
            <a:spLocks noChangeArrowheads="1"/>
          </p:cNvSpPr>
          <p:nvPr/>
        </p:nvSpPr>
        <p:spPr bwMode="auto">
          <a:xfrm>
            <a:off x="596900" y="1252538"/>
            <a:ext cx="1819275" cy="7102475"/>
          </a:xfrm>
          <a:prstGeom prst="rect">
            <a:avLst/>
          </a:prstGeom>
          <a:noFill/>
          <a:ln w="9525">
            <a:noFill/>
            <a:miter lim="800000"/>
          </a:ln>
          <a:effectLst/>
        </p:spPr>
        <p:txBody>
          <a:bodyPr lIns="111199" tIns="55600" rIns="111199" bIns="55600"/>
          <a:lstStyle/>
          <a:p>
            <a:pPr defTabSz="941070"/>
            <a:r>
              <a:rPr lang="en-US" altLang="zh-CN">
                <a:latin typeface="ZapfHumnst BT" pitchFamily="34" charset="0"/>
              </a:rPr>
              <a:t>These criteria are listed in order of importance.</a:t>
            </a:r>
            <a:endParaRPr lang="en-US" altLang="zh-CN">
              <a:latin typeface="ZapfHumnst BT"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p:txBody>
          <a:bodyPr/>
          <a:lstStyle/>
          <a:p>
            <a:r>
              <a:rPr lang="en-US" altLang="zh-CN"/>
              <a:t>Mastering OOAD w/ UML 2.0 – Instructor Notes</a:t>
            </a:r>
            <a:endParaRPr lang="en-US" altLang="zh-CN"/>
          </a:p>
        </p:txBody>
      </p:sp>
      <p:sp>
        <p:nvSpPr>
          <p:cNvPr id="5" name="Rectangle 15"/>
          <p:cNvSpPr>
            <a:spLocks noGrp="1" noChangeArrowheads="1"/>
          </p:cNvSpPr>
          <p:nvPr>
            <p:ph type="ftr" sz="quarter" idx="4"/>
          </p:nvPr>
        </p:nvSpPr>
        <p:spPr/>
        <p:txBody>
          <a:bodyPr/>
          <a:lstStyle/>
          <a:p>
            <a:r>
              <a:rPr lang="zh-CN" altLang="en-US"/>
              <a:t>Module 7 - Identify Design Elements</a:t>
            </a:r>
            <a:endParaRPr lang="en-US" altLang="zh-CN">
              <a:latin typeface="ZapfHumnst BT" pitchFamily="34" charset="0"/>
            </a:endParaRPr>
          </a:p>
        </p:txBody>
      </p:sp>
      <p:sp>
        <p:nvSpPr>
          <p:cNvPr id="365570" name="Rectangle 2"/>
          <p:cNvSpPr>
            <a:spLocks noGrp="1" noRot="1" noChangeAspect="1" noChangeArrowheads="1" noTextEdit="1"/>
          </p:cNvSpPr>
          <p:nvPr>
            <p:ph type="sldImg"/>
          </p:nvPr>
        </p:nvSpPr>
        <p:spPr/>
      </p:sp>
      <p:sp>
        <p:nvSpPr>
          <p:cNvPr id="365571" name="Rectangle 3"/>
          <p:cNvSpPr>
            <a:spLocks noGrp="1" noChangeArrowheads="1"/>
          </p:cNvSpPr>
          <p:nvPr>
            <p:ph type="body" idx="1"/>
          </p:nvPr>
        </p:nvSpPr>
        <p:spPr/>
        <p:txBody>
          <a:bodyPr/>
          <a:lstStyle/>
          <a:p>
            <a:pPr marL="228600" lvl="1" indent="-114300" fontAlgn="t">
              <a:buFontTx/>
              <a:buChar char="•"/>
            </a:pPr>
            <a:r>
              <a:rPr lang="en-US" altLang="zh-CN" sz="1000">
                <a:latin typeface="ZapfHumnst BT" pitchFamily="34" charset="0"/>
              </a:rPr>
              <a:t>Two classes can be functionally related if they have relationships between each other (associations, aggregations, and so on). Of course, this criterion cannot be followed mindlessly but can be used when no other criterion is applicable. </a:t>
            </a:r>
            <a:endParaRPr lang="en-US" altLang="zh-CN" sz="1000">
              <a:latin typeface="ZapfHumnst BT" pitchFamily="34" charset="0"/>
            </a:endParaRPr>
          </a:p>
          <a:p>
            <a:pPr marL="228600" lvl="1" indent="-114300" fontAlgn="t">
              <a:buFontTx/>
              <a:buChar char="•"/>
            </a:pPr>
            <a:r>
              <a:rPr lang="en-US" altLang="zh-CN" sz="1000">
                <a:latin typeface="ZapfHumnst BT" pitchFamily="34" charset="0"/>
              </a:rPr>
              <a:t>A class can be functionally related to the class that creates instances of it. </a:t>
            </a:r>
            <a:endParaRPr lang="en-US" altLang="zh-CN" sz="1000">
              <a:latin typeface="ZapfHumnst BT" pitchFamily="34" charset="0"/>
            </a:endParaRPr>
          </a:p>
          <a:p>
            <a:pPr fontAlgn="t"/>
            <a:r>
              <a:rPr lang="en-US" altLang="zh-CN" sz="1000">
                <a:latin typeface="ZapfHumnst BT" pitchFamily="34" charset="0"/>
              </a:rPr>
              <a:t>These two criteria determine when two classes should </a:t>
            </a:r>
            <a:r>
              <a:rPr lang="en-US" altLang="zh-CN" sz="1000" b="1">
                <a:latin typeface="ZapfHumnst BT" pitchFamily="34" charset="0"/>
              </a:rPr>
              <a:t>not</a:t>
            </a:r>
            <a:r>
              <a:rPr lang="en-US" altLang="zh-CN" sz="1000">
                <a:latin typeface="ZapfHumnst BT" pitchFamily="34" charset="0"/>
              </a:rPr>
              <a:t> be placed in the same package: </a:t>
            </a:r>
            <a:endParaRPr lang="en-US" altLang="zh-CN" sz="1000">
              <a:latin typeface="ZapfHumnst BT" pitchFamily="34" charset="0"/>
            </a:endParaRPr>
          </a:p>
          <a:p>
            <a:pPr marL="228600" lvl="1" indent="-114300" fontAlgn="t">
              <a:buFontTx/>
              <a:buChar char="•"/>
            </a:pPr>
            <a:r>
              <a:rPr lang="en-US" altLang="zh-CN" sz="1000">
                <a:latin typeface="ZapfHumnst BT" pitchFamily="34" charset="0"/>
              </a:rPr>
              <a:t>Two classes that are related to different actors should not be placed in the same package. </a:t>
            </a:r>
            <a:endParaRPr lang="en-US" altLang="zh-CN" sz="1000">
              <a:latin typeface="ZapfHumnst BT" pitchFamily="34" charset="0"/>
            </a:endParaRPr>
          </a:p>
          <a:p>
            <a:pPr marL="228600" lvl="1" indent="-114300" fontAlgn="t">
              <a:buFontTx/>
              <a:buChar char="•"/>
            </a:pPr>
            <a:r>
              <a:rPr lang="en-US" altLang="zh-CN" sz="1000">
                <a:latin typeface="ZapfHumnst BT" pitchFamily="34" charset="0"/>
              </a:rPr>
              <a:t>An optional and a mandatory class should not be placed in the same package. </a:t>
            </a:r>
            <a:endParaRPr lang="en-US" altLang="zh-CN" sz="1000">
              <a:latin typeface="ZapfHumnst BT"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hdr" sz="quarter"/>
          </p:nvPr>
        </p:nvSpPr>
        <p:spPr/>
        <p:txBody>
          <a:bodyPr/>
          <a:lstStyle/>
          <a:p>
            <a:r>
              <a:rPr lang="en-US" altLang="zh-CN"/>
              <a:t>Mastering OOAD w/ UML 2.0 – Instructor Notes</a:t>
            </a:r>
            <a:endParaRPr lang="en-US" altLang="zh-CN"/>
          </a:p>
        </p:txBody>
      </p:sp>
      <p:sp>
        <p:nvSpPr>
          <p:cNvPr id="6" name="Rectangle 15"/>
          <p:cNvSpPr>
            <a:spLocks noGrp="1" noChangeArrowheads="1"/>
          </p:cNvSpPr>
          <p:nvPr>
            <p:ph type="ftr" sz="quarter" idx="4"/>
          </p:nvPr>
        </p:nvSpPr>
        <p:spPr/>
        <p:txBody>
          <a:bodyPr/>
          <a:lstStyle/>
          <a:p>
            <a:r>
              <a:rPr lang="zh-CN" altLang="en-US"/>
              <a:t>Module 7 - Identify Design Elements</a:t>
            </a:r>
            <a:endParaRPr lang="en-US" altLang="zh-CN">
              <a:latin typeface="ZapfHumnst BT" pitchFamily="34" charset="0"/>
            </a:endParaRPr>
          </a:p>
        </p:txBody>
      </p:sp>
      <p:sp>
        <p:nvSpPr>
          <p:cNvPr id="367618" name="Text Box 2"/>
          <p:cNvSpPr txBox="1">
            <a:spLocks noChangeArrowheads="1"/>
          </p:cNvSpPr>
          <p:nvPr/>
        </p:nvSpPr>
        <p:spPr bwMode="auto">
          <a:xfrm>
            <a:off x="596900" y="1249363"/>
            <a:ext cx="1916113" cy="1516062"/>
          </a:xfrm>
          <a:prstGeom prst="rect">
            <a:avLst/>
          </a:prstGeom>
          <a:noFill/>
          <a:ln w="12700">
            <a:noFill/>
            <a:miter lim="800000"/>
            <a:headEnd type="none" w="sm" len="sm"/>
            <a:tailEnd type="none" w="lg" len="lg"/>
          </a:ln>
          <a:effectLst/>
        </p:spPr>
        <p:txBody>
          <a:bodyPr lIns="94192" tIns="47096" rIns="94192" bIns="47096">
            <a:spAutoFit/>
          </a:bodyPr>
          <a:lstStyle/>
          <a:p>
            <a:pPr defTabSz="941070"/>
            <a:r>
              <a:rPr lang="en-US" altLang="zh-CN">
                <a:latin typeface="ZapfHumnst BT" pitchFamily="34" charset="0"/>
              </a:rPr>
              <a:t>This slide is presented here, so that subsystems and interfaces can be seen as a natural progression from packages with a set of public classes.</a:t>
            </a:r>
            <a:endParaRPr lang="en-US" altLang="zh-CN">
              <a:latin typeface="ZapfHumnst BT" pitchFamily="34" charset="0"/>
            </a:endParaRPr>
          </a:p>
          <a:p>
            <a:pPr defTabSz="941070"/>
            <a:endParaRPr lang="en-US" altLang="zh-CN">
              <a:latin typeface="ZapfHumnst BT" pitchFamily="34" charset="0"/>
            </a:endParaRPr>
          </a:p>
          <a:p>
            <a:pPr defTabSz="941070"/>
            <a:r>
              <a:rPr lang="en-US" altLang="zh-CN">
                <a:latin typeface="ZapfHumnst BT" pitchFamily="34" charset="0"/>
              </a:rPr>
              <a:t>Rose does not yet support generalization between packages.</a:t>
            </a:r>
            <a:endParaRPr lang="en-US" altLang="zh-CN">
              <a:solidFill>
                <a:srgbClr val="000000"/>
              </a:solidFill>
              <a:latin typeface="ZapfHumnst BT" pitchFamily="34" charset="0"/>
            </a:endParaRPr>
          </a:p>
        </p:txBody>
      </p:sp>
      <p:sp>
        <p:nvSpPr>
          <p:cNvPr id="367619" name="Rectangle 3"/>
          <p:cNvSpPr>
            <a:spLocks noGrp="1" noRot="1" noChangeAspect="1" noChangeArrowheads="1"/>
          </p:cNvSpPr>
          <p:nvPr>
            <p:ph type="sldImg"/>
          </p:nvPr>
        </p:nvSpPr>
        <p:spPr bwMode="auto">
          <a:xfrm>
            <a:off x="2565400" y="839788"/>
            <a:ext cx="4202113" cy="3151187"/>
          </a:xfrm>
          <a:prstGeom prst="rect">
            <a:avLst/>
          </a:prstGeom>
          <a:solidFill>
            <a:srgbClr val="FFFFFF"/>
          </a:solidFill>
          <a:ln>
            <a:solidFill>
              <a:srgbClr val="000000"/>
            </a:solidFill>
            <a:miter lim="800000"/>
          </a:ln>
        </p:spPr>
      </p:sp>
      <p:sp>
        <p:nvSpPr>
          <p:cNvPr id="367620" name="Rectangle 4"/>
          <p:cNvSpPr>
            <a:spLocks noGrp="1" noChangeArrowheads="1"/>
          </p:cNvSpPr>
          <p:nvPr>
            <p:ph type="body" idx="1"/>
          </p:nvPr>
        </p:nvSpPr>
        <p:spPr bwMode="auto">
          <a:xfrm>
            <a:off x="2546350" y="4111625"/>
            <a:ext cx="4170363" cy="4097338"/>
          </a:xfrm>
          <a:prstGeom prst="rect">
            <a:avLst/>
          </a:prstGeom>
          <a:noFill/>
          <a:ln>
            <a:miter lim="800000"/>
          </a:ln>
        </p:spPr>
        <p:txBody>
          <a:bodyPr lIns="94192" tIns="47096" rIns="94192" bIns="47096"/>
          <a:lstStyle/>
          <a:p>
            <a:r>
              <a:rPr lang="en-US" altLang="zh-CN" sz="1000" dirty="0">
                <a:latin typeface="ZapfHumnst BT" pitchFamily="34" charset="0"/>
              </a:rPr>
              <a:t>In Architectural Analysis, we discussed package dependencies.  Now let’s look at package dependencies in more detail and see how visibility can be defined.</a:t>
            </a:r>
            <a:endParaRPr lang="en-US" altLang="zh-CN" sz="1000" dirty="0">
              <a:latin typeface="ZapfHumnst BT" pitchFamily="34" charset="0"/>
            </a:endParaRPr>
          </a:p>
          <a:p>
            <a:r>
              <a:rPr lang="en-US" altLang="zh-CN" sz="1000" dirty="0">
                <a:latin typeface="ZapfHumnst BT" pitchFamily="34" charset="0"/>
              </a:rPr>
              <a:t>Visibility can be defined for package elements the same way it is defined for class attributes and operations.  This visibility allows you to specify how other packages can access the elements that are owned by the package.  </a:t>
            </a:r>
            <a:endParaRPr lang="en-US" altLang="zh-CN" sz="1000" dirty="0">
              <a:latin typeface="ZapfHumnst BT" pitchFamily="34" charset="0"/>
            </a:endParaRPr>
          </a:p>
          <a:p>
            <a:r>
              <a:rPr lang="en-US" altLang="zh-CN" sz="1000" dirty="0">
                <a:latin typeface="ZapfHumnst BT" pitchFamily="34" charset="0"/>
              </a:rPr>
              <a:t>The visibility of a package element can be expressed by including a visibility symbol as a prefix to the package element name.</a:t>
            </a:r>
            <a:endParaRPr lang="en-US" altLang="zh-CN" sz="1000" dirty="0">
              <a:latin typeface="ZapfHumnst BT" pitchFamily="34" charset="0"/>
            </a:endParaRPr>
          </a:p>
          <a:p>
            <a:r>
              <a:rPr lang="en-US" altLang="zh-CN" sz="1000" dirty="0">
                <a:latin typeface="ZapfHumnst BT" pitchFamily="34" charset="0"/>
              </a:rPr>
              <a:t>There are three types of visibility defined in the UML:</a:t>
            </a:r>
            <a:endParaRPr lang="en-US" altLang="zh-CN" sz="1000" dirty="0">
              <a:latin typeface="ZapfHumnst BT" pitchFamily="34" charset="0"/>
            </a:endParaRPr>
          </a:p>
          <a:p>
            <a:r>
              <a:rPr lang="en-US" altLang="zh-CN" sz="1000" b="1" dirty="0">
                <a:latin typeface="ZapfHumnst BT" pitchFamily="34" charset="0"/>
              </a:rPr>
              <a:t>Public</a:t>
            </a:r>
            <a:r>
              <a:rPr lang="en-US" altLang="zh-CN" sz="1000" dirty="0">
                <a:latin typeface="ZapfHumnst BT" pitchFamily="34" charset="0"/>
              </a:rPr>
              <a:t>: Public classes can be accessed outside of the owning package. Visibility symbol: +.</a:t>
            </a:r>
            <a:endParaRPr lang="en-US" altLang="zh-CN" sz="1000" dirty="0">
              <a:latin typeface="ZapfHumnst BT" pitchFamily="34" charset="0"/>
            </a:endParaRPr>
          </a:p>
          <a:p>
            <a:r>
              <a:rPr lang="en-US" altLang="zh-CN" sz="1000" b="1" dirty="0">
                <a:latin typeface="ZapfHumnst BT" pitchFamily="34" charset="0"/>
              </a:rPr>
              <a:t>Protected</a:t>
            </a:r>
            <a:r>
              <a:rPr lang="en-US" altLang="zh-CN" sz="1000" dirty="0">
                <a:latin typeface="ZapfHumnst BT" pitchFamily="34" charset="0"/>
              </a:rPr>
              <a:t>: Protected classes can only be accessed by the owning package and any packages that inherit from the owning package. Visibility symbol: #.</a:t>
            </a:r>
            <a:endParaRPr lang="en-US" altLang="zh-CN" sz="1000" dirty="0">
              <a:latin typeface="ZapfHumnst BT" pitchFamily="34" charset="0"/>
            </a:endParaRPr>
          </a:p>
          <a:p>
            <a:r>
              <a:rPr lang="en-US" altLang="zh-CN" sz="1000" b="1" dirty="0">
                <a:latin typeface="ZapfHumnst BT" pitchFamily="34" charset="0"/>
              </a:rPr>
              <a:t>Private</a:t>
            </a:r>
            <a:r>
              <a:rPr lang="en-US" altLang="zh-CN" sz="1000" dirty="0">
                <a:latin typeface="ZapfHumnst BT" pitchFamily="34" charset="0"/>
              </a:rPr>
              <a:t>: Private classes can only be accessed by classes within the owning package. Visibility symbol: -.</a:t>
            </a:r>
            <a:endParaRPr lang="en-US" altLang="zh-CN" sz="1000" dirty="0">
              <a:latin typeface="ZapfHumnst BT" pitchFamily="34" charset="0"/>
            </a:endParaRPr>
          </a:p>
          <a:p>
            <a:r>
              <a:rPr lang="en-US" altLang="zh-CN" sz="1000" dirty="0">
                <a:latin typeface="ZapfHumnst BT" pitchFamily="34" charset="0"/>
              </a:rPr>
              <a:t>The public elements of a package constitute the package’s interface.  All dependencies on a package should be dependencies on public elements of the package.  </a:t>
            </a:r>
            <a:endParaRPr lang="en-US" altLang="zh-CN" sz="1000" dirty="0">
              <a:latin typeface="ZapfHumnst BT" pitchFamily="34" charset="0"/>
            </a:endParaRPr>
          </a:p>
          <a:p>
            <a:r>
              <a:rPr lang="en-US" altLang="zh-CN" sz="1000" dirty="0">
                <a:latin typeface="ZapfHumnst BT" pitchFamily="34" charset="0"/>
              </a:rPr>
              <a:t>Package visibility provides support for the OO principle of encapsulation.</a:t>
            </a:r>
            <a:endParaRPr lang="en-US" altLang="zh-CN" sz="1000" dirty="0">
              <a:latin typeface="ZapfHumnst BT"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hdr" sz="quarter"/>
          </p:nvPr>
        </p:nvSpPr>
        <p:spPr/>
        <p:txBody>
          <a:bodyPr/>
          <a:lstStyle/>
          <a:p>
            <a:r>
              <a:rPr lang="en-US" altLang="zh-CN"/>
              <a:t>Mastering OOAD w/ UML 2.0 – Instructor Notes</a:t>
            </a:r>
            <a:endParaRPr lang="en-US" altLang="zh-CN"/>
          </a:p>
        </p:txBody>
      </p:sp>
      <p:sp>
        <p:nvSpPr>
          <p:cNvPr id="6" name="Rectangle 15"/>
          <p:cNvSpPr>
            <a:spLocks noGrp="1" noChangeArrowheads="1"/>
          </p:cNvSpPr>
          <p:nvPr>
            <p:ph type="ftr" sz="quarter" idx="4"/>
          </p:nvPr>
        </p:nvSpPr>
        <p:spPr/>
        <p:txBody>
          <a:bodyPr/>
          <a:lstStyle/>
          <a:p>
            <a:r>
              <a:rPr lang="zh-CN" altLang="en-US"/>
              <a:t>Module 7 - Identify Design Elements</a:t>
            </a:r>
            <a:endParaRPr lang="en-US" altLang="zh-CN">
              <a:latin typeface="ZapfHumnst BT" pitchFamily="34" charset="0"/>
            </a:endParaRPr>
          </a:p>
        </p:txBody>
      </p:sp>
      <p:sp>
        <p:nvSpPr>
          <p:cNvPr id="369666" name="Rectangle 2"/>
          <p:cNvSpPr>
            <a:spLocks noGrp="1" noRot="1" noChangeAspect="1" noChangeArrowheads="1" noTextEdit="1"/>
          </p:cNvSpPr>
          <p:nvPr>
            <p:ph type="sldImg"/>
          </p:nvPr>
        </p:nvSpPr>
        <p:spPr/>
      </p:sp>
      <p:sp>
        <p:nvSpPr>
          <p:cNvPr id="369667" name="Rectangle 3"/>
          <p:cNvSpPr>
            <a:spLocks noGrp="1" noChangeArrowheads="1"/>
          </p:cNvSpPr>
          <p:nvPr>
            <p:ph type="body" idx="1"/>
          </p:nvPr>
        </p:nvSpPr>
        <p:spPr/>
        <p:txBody>
          <a:bodyPr/>
          <a:lstStyle/>
          <a:p>
            <a:pPr fontAlgn="t"/>
            <a:r>
              <a:rPr lang="en-US" altLang="zh-CN" sz="1000">
                <a:latin typeface="ZapfHumnst BT" pitchFamily="34" charset="0"/>
              </a:rPr>
              <a:t>Package coupling is good and bad: Good, because coupling represents re-use, and bad, because coupling represents dependencies that make the system harder to change and evolve. Some general principles can be followed: </a:t>
            </a:r>
            <a:endParaRPr lang="en-US" altLang="zh-CN" sz="1000">
              <a:latin typeface="ZapfHumnst BT" pitchFamily="34" charset="0"/>
            </a:endParaRPr>
          </a:p>
          <a:p>
            <a:pPr marL="228600" lvl="1" indent="-114300" fontAlgn="t">
              <a:buFontTx/>
              <a:buChar char="•"/>
            </a:pPr>
            <a:r>
              <a:rPr lang="en-US" altLang="zh-CN" sz="1000">
                <a:latin typeface="ZapfHumnst BT" pitchFamily="34" charset="0"/>
              </a:rPr>
              <a:t>Packages should not be cross-coupled (that is, co-dependent); for example, two packages should not be dependent on one another. </a:t>
            </a:r>
            <a:r>
              <a:rPr lang="en-US" altLang="zh-CN" sz="1000">
                <a:latin typeface="ZapfHumnst BT" pitchFamily="34" charset="0"/>
                <a:cs typeface="Arial" panose="020B0604020202020204" pitchFamily="34" charset="0"/>
              </a:rPr>
              <a:t>In these cases, the packages need to be reorganized to remove the cross-dependencies.</a:t>
            </a:r>
            <a:endParaRPr lang="en-US" altLang="zh-CN" sz="1000">
              <a:latin typeface="ZapfHumnst BT" pitchFamily="34" charset="0"/>
              <a:cs typeface="Arial" panose="020B0604020202020204" pitchFamily="34" charset="0"/>
            </a:endParaRPr>
          </a:p>
          <a:p>
            <a:pPr marL="228600" lvl="1" indent="-114300" fontAlgn="t">
              <a:buFontTx/>
              <a:buChar char="•"/>
            </a:pPr>
            <a:r>
              <a:rPr lang="en-US" altLang="zh-CN" sz="1000">
                <a:latin typeface="ZapfHumnst BT" pitchFamily="34" charset="0"/>
              </a:rPr>
              <a:t>Packages in lower layers should not be dependent upon packages in upper layers. Packages should only be dependent upon packages in the same layer and in the next lower layer. In these cases, the functionality needs to be repartitioned. One solution is to state the dependencies in terms of interfaces, and organize the interfaces in the lower layer.</a:t>
            </a:r>
            <a:endParaRPr lang="en-US" altLang="zh-CN" sz="1000">
              <a:latin typeface="ZapfHumnst BT" pitchFamily="34" charset="0"/>
            </a:endParaRPr>
          </a:p>
          <a:p>
            <a:pPr marL="228600" lvl="1" indent="-114300" fontAlgn="t">
              <a:buFontTx/>
              <a:buChar char="•"/>
            </a:pPr>
            <a:r>
              <a:rPr lang="en-US" altLang="zh-CN" sz="1000">
                <a:latin typeface="ZapfHumnst BT" pitchFamily="34" charset="0"/>
              </a:rPr>
              <a:t>In general, dependencies should not skip layers, unless the dependent behavior is common across all layers, and the alternative is to simply pass through operation invocations across layers. </a:t>
            </a:r>
            <a:endParaRPr lang="en-US" altLang="zh-CN" sz="1000">
              <a:latin typeface="ZapfHumnst BT" pitchFamily="34" charset="0"/>
            </a:endParaRPr>
          </a:p>
          <a:p>
            <a:pPr marL="228600" lvl="1" indent="-114300" fontAlgn="t">
              <a:buFontTx/>
              <a:buChar char="•"/>
            </a:pPr>
            <a:r>
              <a:rPr lang="en-US" altLang="zh-CN" sz="1000">
                <a:latin typeface="ZapfHumnst BT" pitchFamily="34" charset="0"/>
              </a:rPr>
              <a:t>Packages should not depend on subsystems </a:t>
            </a:r>
            <a:r>
              <a:rPr lang="en-US" altLang="zh-CN">
                <a:latin typeface="ZapfHumnst BT" pitchFamily="34" charset="0"/>
              </a:rPr>
              <a:t>— </a:t>
            </a:r>
            <a:r>
              <a:rPr lang="en-US" altLang="zh-CN" sz="1000">
                <a:latin typeface="ZapfHumnst BT" pitchFamily="34" charset="0"/>
              </a:rPr>
              <a:t>only on other packages or on interfaces.</a:t>
            </a:r>
            <a:endParaRPr lang="en-US" altLang="zh-CN" sz="1000">
              <a:latin typeface="ZapfHumnst BT" pitchFamily="34" charset="0"/>
            </a:endParaRPr>
          </a:p>
          <a:p>
            <a:pPr fontAlgn="t">
              <a:buFontTx/>
              <a:buChar char="•"/>
            </a:pPr>
            <a:endParaRPr lang="en-US" altLang="zh-CN" sz="1000">
              <a:latin typeface="ZapfHumnst BT" pitchFamily="34" charset="0"/>
            </a:endParaRPr>
          </a:p>
          <a:p>
            <a:pPr fontAlgn="t">
              <a:buFontTx/>
              <a:buChar char="•"/>
            </a:pPr>
            <a:endParaRPr lang="zh-CN" altLang="en-US" sz="1000">
              <a:latin typeface="ZapfHumnst BT" pitchFamily="34" charset="0"/>
            </a:endParaRPr>
          </a:p>
        </p:txBody>
      </p:sp>
      <p:sp>
        <p:nvSpPr>
          <p:cNvPr id="369668" name="Text Box 4"/>
          <p:cNvSpPr txBox="1">
            <a:spLocks noChangeArrowheads="1"/>
          </p:cNvSpPr>
          <p:nvPr/>
        </p:nvSpPr>
        <p:spPr bwMode="auto">
          <a:xfrm>
            <a:off x="596900" y="1252538"/>
            <a:ext cx="1819275" cy="7102475"/>
          </a:xfrm>
          <a:prstGeom prst="rect">
            <a:avLst/>
          </a:prstGeom>
          <a:noFill/>
          <a:ln w="9525">
            <a:noFill/>
            <a:miter lim="800000"/>
          </a:ln>
          <a:effectLst/>
        </p:spPr>
        <p:txBody>
          <a:bodyPr lIns="111199" tIns="55600" rIns="111199" bIns="55600"/>
          <a:lstStyle/>
          <a:p>
            <a:pPr defTabSz="941070"/>
            <a:r>
              <a:rPr lang="en-US" altLang="zh-CN">
                <a:latin typeface="ZapfHumnst BT" pitchFamily="34" charset="0"/>
              </a:rPr>
              <a:t>These are packaging principles and should be avoided if at all possible.  These are not modeling rules, so you can have these situations in your model and still have a semantically correct model…it just may be a model with design flaws.</a:t>
            </a:r>
            <a:endParaRPr lang="en-US" altLang="zh-CN">
              <a:latin typeface="ZapfHumnst BT"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p:txBody>
          <a:bodyPr/>
          <a:lstStyle/>
          <a:p>
            <a:r>
              <a:rPr lang="en-US" altLang="zh-CN"/>
              <a:t>Mastering OOAD w/ UML 2.0 – Instructor Notes</a:t>
            </a:r>
            <a:endParaRPr lang="en-US" altLang="zh-CN"/>
          </a:p>
        </p:txBody>
      </p:sp>
      <p:sp>
        <p:nvSpPr>
          <p:cNvPr id="5" name="Rectangle 15"/>
          <p:cNvSpPr>
            <a:spLocks noGrp="1" noChangeArrowheads="1"/>
          </p:cNvSpPr>
          <p:nvPr>
            <p:ph type="ftr" sz="quarter" idx="4"/>
          </p:nvPr>
        </p:nvSpPr>
        <p:spPr/>
        <p:txBody>
          <a:bodyPr/>
          <a:lstStyle/>
          <a:p>
            <a:r>
              <a:rPr lang="zh-CN" altLang="en-US"/>
              <a:t>Module 7 - Identify Design Elements</a:t>
            </a:r>
            <a:endParaRPr lang="en-US" altLang="zh-CN">
              <a:latin typeface="ZapfHumnst BT" pitchFamily="34" charset="0"/>
            </a:endParaRPr>
          </a:p>
        </p:txBody>
      </p:sp>
      <p:sp>
        <p:nvSpPr>
          <p:cNvPr id="424962" name="Rectangle 2"/>
          <p:cNvSpPr>
            <a:spLocks noGrp="1" noRot="1" noChangeAspect="1" noChangeArrowheads="1"/>
          </p:cNvSpPr>
          <p:nvPr>
            <p:ph type="sldImg"/>
          </p:nvPr>
        </p:nvSpPr>
        <p:spPr bwMode="auto">
          <a:xfrm>
            <a:off x="2565400" y="839788"/>
            <a:ext cx="4202113" cy="3151187"/>
          </a:xfrm>
          <a:prstGeom prst="rect">
            <a:avLst/>
          </a:prstGeom>
          <a:solidFill>
            <a:srgbClr val="FFFFFF"/>
          </a:solidFill>
          <a:ln>
            <a:solidFill>
              <a:srgbClr val="000000"/>
            </a:solidFill>
            <a:miter lim="800000"/>
          </a:ln>
        </p:spPr>
      </p:sp>
      <p:sp>
        <p:nvSpPr>
          <p:cNvPr id="424963" name="Rectangle 3"/>
          <p:cNvSpPr>
            <a:spLocks noGrp="1" noChangeArrowheads="1"/>
          </p:cNvSpPr>
          <p:nvPr>
            <p:ph type="body" idx="1"/>
          </p:nvPr>
        </p:nvSpPr>
        <p:spPr bwMode="auto">
          <a:xfrm>
            <a:off x="2546350" y="4111625"/>
            <a:ext cx="4170363" cy="4097338"/>
          </a:xfrm>
          <a:prstGeom prst="rect">
            <a:avLst/>
          </a:prstGeom>
          <a:noFill/>
          <a:ln>
            <a:miter lim="800000"/>
          </a:ln>
        </p:spPr>
        <p:txBody>
          <a:bodyPr lIns="94192" tIns="47096" rIns="94192" bIns="47096"/>
          <a:lstStyle/>
          <a:p>
            <a:r>
              <a:rPr lang="en-US" altLang="zh-CN" sz="1000">
                <a:latin typeface="ZapfHumnst BT" pitchFamily="34" charset="0"/>
              </a:rPr>
              <a:t>The next few slides describe the packaging decisions for the Course Registration System.</a:t>
            </a:r>
            <a:endParaRPr lang="en-US" altLang="zh-CN" sz="1000">
              <a:latin typeface="ZapfHumnst BT" pitchFamily="34" charset="0"/>
            </a:endParaRPr>
          </a:p>
          <a:p>
            <a:r>
              <a:rPr lang="en-US" altLang="zh-CN" sz="1000">
                <a:latin typeface="ZapfHumnst BT" pitchFamily="34" charset="0"/>
              </a:rPr>
              <a:t>All classes specifically supporting registration were partitioned into the Registration package.</a:t>
            </a:r>
            <a:endParaRPr lang="en-US" altLang="zh-CN" sz="1000">
              <a:latin typeface="ZapfHumnst BT" pitchFamily="34" charset="0"/>
            </a:endParaRPr>
          </a:p>
          <a:p>
            <a:r>
              <a:rPr lang="en-US" altLang="zh-CN" sz="1000">
                <a:latin typeface="ZapfHumnst BT" pitchFamily="34" charset="0"/>
              </a:rPr>
              <a:t>For simplicity on the above diagram, only the Student Registration package classes have been shown, and the operations and attributes are not displayed.</a:t>
            </a:r>
            <a:endParaRPr lang="en-US" altLang="zh-CN" sz="1000">
              <a:latin typeface="ZapfHumnst BT"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Grp="1" noChangeArrowheads="1"/>
          </p:cNvSpPr>
          <p:nvPr>
            <p:ph type="hdr" sz="quarter"/>
          </p:nvPr>
        </p:nvSpPr>
        <p:spPr/>
        <p:txBody>
          <a:bodyPr/>
          <a:lstStyle/>
          <a:p>
            <a:r>
              <a:rPr lang="en-US" altLang="zh-CN"/>
              <a:t>Mastering OOAD w/ UML 2.0 – Instructor Notes</a:t>
            </a:r>
            <a:endParaRPr lang="en-US" altLang="zh-CN"/>
          </a:p>
        </p:txBody>
      </p:sp>
      <p:sp>
        <p:nvSpPr>
          <p:cNvPr id="4" name="Rectangle 15"/>
          <p:cNvSpPr>
            <a:spLocks noGrp="1" noChangeArrowheads="1"/>
          </p:cNvSpPr>
          <p:nvPr>
            <p:ph type="ftr" sz="quarter" idx="4"/>
          </p:nvPr>
        </p:nvSpPr>
        <p:spPr/>
        <p:txBody>
          <a:bodyPr/>
          <a:lstStyle/>
          <a:p>
            <a:r>
              <a:rPr lang="zh-CN" altLang="en-US"/>
              <a:t>Module 7 - Identify Design Elements</a:t>
            </a:r>
            <a:endParaRPr lang="en-US" altLang="zh-CN">
              <a:latin typeface="ZapfHumnst BT" pitchFamily="34" charset="0"/>
            </a:endParaRPr>
          </a:p>
        </p:txBody>
      </p:sp>
      <p:sp>
        <p:nvSpPr>
          <p:cNvPr id="493570" name="Rectangle 2"/>
          <p:cNvSpPr>
            <a:spLocks noGrp="1" noRot="1" noChangeAspect="1" noChangeArrowheads="1" noTextEdit="1"/>
          </p:cNvSpPr>
          <p:nvPr>
            <p:ph type="sldImg"/>
          </p:nvPr>
        </p:nvSpPr>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Grp="1" noChangeArrowheads="1"/>
          </p:cNvSpPr>
          <p:nvPr>
            <p:ph type="hdr" sz="quarter"/>
          </p:nvPr>
        </p:nvSpPr>
        <p:spPr/>
        <p:txBody>
          <a:bodyPr/>
          <a:lstStyle/>
          <a:p>
            <a:r>
              <a:rPr lang="en-US" altLang="zh-CN"/>
              <a:t>Mastering OOAD w/ UML 2.0 – Instructor Notes</a:t>
            </a:r>
            <a:endParaRPr lang="en-US" altLang="zh-CN"/>
          </a:p>
        </p:txBody>
      </p:sp>
      <p:sp>
        <p:nvSpPr>
          <p:cNvPr id="4" name="Rectangle 15"/>
          <p:cNvSpPr>
            <a:spLocks noGrp="1" noChangeArrowheads="1"/>
          </p:cNvSpPr>
          <p:nvPr>
            <p:ph type="ftr" sz="quarter" idx="4"/>
          </p:nvPr>
        </p:nvSpPr>
        <p:spPr/>
        <p:txBody>
          <a:bodyPr/>
          <a:lstStyle/>
          <a:p>
            <a:r>
              <a:rPr lang="zh-CN" altLang="en-US"/>
              <a:t>Module 7 - Identify Design Elements</a:t>
            </a:r>
            <a:endParaRPr lang="en-US" altLang="zh-CN">
              <a:latin typeface="ZapfHumnst BT" pitchFamily="34" charset="0"/>
            </a:endParaRPr>
          </a:p>
        </p:txBody>
      </p:sp>
      <p:sp>
        <p:nvSpPr>
          <p:cNvPr id="494594" name="Rectangle 2"/>
          <p:cNvSpPr>
            <a:spLocks noGrp="1" noRot="1" noChangeAspect="1" noChangeArrowheads="1" noTextEdit="1"/>
          </p:cNvSpPr>
          <p:nvPr>
            <p:ph type="sldImg"/>
          </p:nvPr>
        </p:nvSpPr>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p:txBody>
          <a:bodyPr/>
          <a:lstStyle/>
          <a:p>
            <a:r>
              <a:rPr lang="en-US" altLang="zh-CN"/>
              <a:t>Mastering OOAD w/ UML 2.0 – Instructor Notes</a:t>
            </a:r>
            <a:endParaRPr lang="en-US" altLang="zh-CN"/>
          </a:p>
        </p:txBody>
      </p:sp>
      <p:sp>
        <p:nvSpPr>
          <p:cNvPr id="5" name="Rectangle 15"/>
          <p:cNvSpPr>
            <a:spLocks noGrp="1" noChangeArrowheads="1"/>
          </p:cNvSpPr>
          <p:nvPr>
            <p:ph type="ftr" sz="quarter" idx="4"/>
          </p:nvPr>
        </p:nvSpPr>
        <p:spPr/>
        <p:txBody>
          <a:bodyPr/>
          <a:lstStyle/>
          <a:p>
            <a:r>
              <a:rPr lang="zh-CN" altLang="en-US"/>
              <a:t>Module 7 - Identify Design Elements</a:t>
            </a:r>
            <a:endParaRPr lang="en-US" altLang="zh-CN">
              <a:latin typeface="ZapfHumnst BT" pitchFamily="34" charset="0"/>
            </a:endParaRPr>
          </a:p>
        </p:txBody>
      </p:sp>
      <p:sp>
        <p:nvSpPr>
          <p:cNvPr id="429058" name="Rectangle 2"/>
          <p:cNvSpPr>
            <a:spLocks noGrp="1" noRot="1" noChangeAspect="1" noChangeArrowheads="1"/>
          </p:cNvSpPr>
          <p:nvPr>
            <p:ph type="sldImg"/>
          </p:nvPr>
        </p:nvSpPr>
        <p:spPr bwMode="auto">
          <a:xfrm>
            <a:off x="2565400" y="839788"/>
            <a:ext cx="4202113" cy="3151187"/>
          </a:xfrm>
          <a:prstGeom prst="rect">
            <a:avLst/>
          </a:prstGeom>
          <a:solidFill>
            <a:srgbClr val="FFFFFF"/>
          </a:solidFill>
          <a:ln>
            <a:solidFill>
              <a:srgbClr val="000000"/>
            </a:solidFill>
            <a:miter lim="800000"/>
          </a:ln>
        </p:spPr>
      </p:sp>
      <p:sp>
        <p:nvSpPr>
          <p:cNvPr id="429059" name="Rectangle 3"/>
          <p:cNvSpPr>
            <a:spLocks noGrp="1" noChangeArrowheads="1"/>
          </p:cNvSpPr>
          <p:nvPr>
            <p:ph type="body" idx="1"/>
          </p:nvPr>
        </p:nvSpPr>
        <p:spPr bwMode="auto">
          <a:xfrm>
            <a:off x="2546350" y="4111625"/>
            <a:ext cx="4170363" cy="4097338"/>
          </a:xfrm>
          <a:prstGeom prst="rect">
            <a:avLst/>
          </a:prstGeom>
          <a:noFill/>
          <a:ln>
            <a:miter lim="800000"/>
          </a:ln>
        </p:spPr>
        <p:txBody>
          <a:bodyPr lIns="94192" tIns="47096" rIns="94192" bIns="47096"/>
          <a:lstStyle/>
          <a:p>
            <a:r>
              <a:rPr lang="en-US" altLang="zh-CN" sz="1000">
                <a:latin typeface="ZapfHumnst BT" pitchFamily="34" charset="0"/>
              </a:rPr>
              <a:t>The external system access classes were partitioned into the External System Interfaces package. This is so that the external system interface classes can be configuration-managed independently from the subsystems that realize them.</a:t>
            </a:r>
            <a:endParaRPr lang="en-US" altLang="zh-CN" sz="1000">
              <a:latin typeface="ZapfHumnst BT" pitchFamily="34" charset="0"/>
            </a:endParaRPr>
          </a:p>
          <a:p>
            <a:r>
              <a:rPr lang="en-US" altLang="zh-CN" sz="1000">
                <a:latin typeface="ZapfHumnst BT" pitchFamily="34" charset="0"/>
              </a:rPr>
              <a:t>For simplicity, only the External System Interfaces package classes have been shown on the above diagram. The operations and attributes are not displayed.</a:t>
            </a:r>
            <a:endParaRPr lang="en-US" altLang="zh-CN" sz="1000">
              <a:latin typeface="ZapfHumnst BT" pitchFamily="34" charset="0"/>
            </a:endParaRPr>
          </a:p>
          <a:p>
            <a:endParaRPr lang="en-US" altLang="zh-CN" sz="1000">
              <a:latin typeface="ZapfHumnst BT" pitchFamily="3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hdr" sz="quarter"/>
          </p:nvPr>
        </p:nvSpPr>
        <p:spPr/>
        <p:txBody>
          <a:bodyPr/>
          <a:lstStyle/>
          <a:p>
            <a:r>
              <a:rPr lang="en-US" altLang="zh-CN"/>
              <a:t>Mastering OOAD w/ UML 2.0 – Instructor Notes</a:t>
            </a:r>
            <a:endParaRPr lang="en-US" altLang="zh-CN"/>
          </a:p>
        </p:txBody>
      </p:sp>
      <p:sp>
        <p:nvSpPr>
          <p:cNvPr id="6" name="Rectangle 15"/>
          <p:cNvSpPr>
            <a:spLocks noGrp="1" noChangeArrowheads="1"/>
          </p:cNvSpPr>
          <p:nvPr>
            <p:ph type="ftr" sz="quarter" idx="4"/>
          </p:nvPr>
        </p:nvSpPr>
        <p:spPr/>
        <p:txBody>
          <a:bodyPr/>
          <a:lstStyle/>
          <a:p>
            <a:r>
              <a:rPr lang="zh-CN" altLang="en-US"/>
              <a:t>Module 7 - Identify Design Elements</a:t>
            </a:r>
            <a:endParaRPr lang="en-US" altLang="zh-CN">
              <a:latin typeface="ZapfHumnst BT" pitchFamily="34" charset="0"/>
            </a:endParaRPr>
          </a:p>
        </p:txBody>
      </p:sp>
      <p:sp>
        <p:nvSpPr>
          <p:cNvPr id="371714" name="Text Box 2"/>
          <p:cNvSpPr txBox="1">
            <a:spLocks noChangeArrowheads="1"/>
          </p:cNvSpPr>
          <p:nvPr/>
        </p:nvSpPr>
        <p:spPr bwMode="auto">
          <a:xfrm>
            <a:off x="596900" y="1249363"/>
            <a:ext cx="1854200" cy="5595937"/>
          </a:xfrm>
          <a:prstGeom prst="rect">
            <a:avLst/>
          </a:prstGeom>
          <a:noFill/>
          <a:ln w="9525">
            <a:noFill/>
            <a:miter lim="800000"/>
          </a:ln>
          <a:effectLst/>
        </p:spPr>
        <p:txBody>
          <a:bodyPr lIns="111199" tIns="55600" rIns="111199" bIns="55600">
            <a:spAutoFit/>
          </a:bodyPr>
          <a:lstStyle/>
          <a:p>
            <a:pPr defTabSz="941070">
              <a:spcBef>
                <a:spcPts val="515"/>
              </a:spcBef>
              <a:spcAft>
                <a:spcPts val="515"/>
              </a:spcAft>
            </a:pPr>
            <a:r>
              <a:rPr lang="en-US" altLang="zh-CN">
                <a:latin typeface="ZapfHumnst BT" pitchFamily="34" charset="0"/>
              </a:rPr>
              <a:t>We are now making the turn from design classes to subsystems and interfaces.</a:t>
            </a:r>
            <a:endParaRPr lang="en-US" altLang="zh-CN">
              <a:latin typeface="ZapfHumnst BT" pitchFamily="34" charset="0"/>
            </a:endParaRPr>
          </a:p>
          <a:p>
            <a:pPr defTabSz="941070">
              <a:spcBef>
                <a:spcPts val="515"/>
              </a:spcBef>
              <a:spcAft>
                <a:spcPts val="515"/>
              </a:spcAft>
            </a:pPr>
            <a:r>
              <a:rPr lang="en-US" altLang="zh-CN">
                <a:latin typeface="ZapfHumnst BT" pitchFamily="34" charset="0"/>
              </a:rPr>
              <a:t>Let’s look at how some “superman” analysis classes are refined into subsystems with interfaces. First let’s review what subsystems and interfaces are.</a:t>
            </a:r>
            <a:endParaRPr lang="en-US" altLang="zh-CN">
              <a:latin typeface="ZapfHumnst BT" pitchFamily="34" charset="0"/>
            </a:endParaRPr>
          </a:p>
          <a:p>
            <a:pPr defTabSz="941070">
              <a:spcBef>
                <a:spcPts val="515"/>
              </a:spcBef>
              <a:spcAft>
                <a:spcPts val="515"/>
              </a:spcAft>
            </a:pPr>
            <a:r>
              <a:rPr lang="en-US" altLang="zh-CN">
                <a:latin typeface="ZapfHumnst BT" pitchFamily="34" charset="0"/>
              </a:rPr>
              <a:t>Subsystems and interfaces were first introduced in the Concepts of Object Orientation module. The concepts are repeated here for review purposes.</a:t>
            </a:r>
            <a:endParaRPr lang="en-US" altLang="zh-CN">
              <a:latin typeface="ZapfHumnst BT" pitchFamily="34" charset="0"/>
            </a:endParaRPr>
          </a:p>
          <a:p>
            <a:pPr defTabSz="941070">
              <a:spcBef>
                <a:spcPts val="515"/>
              </a:spcBef>
              <a:spcAft>
                <a:spcPts val="515"/>
              </a:spcAft>
            </a:pPr>
            <a:r>
              <a:rPr lang="en-US" altLang="zh-CN">
                <a:latin typeface="ZapfHumnst BT" pitchFamily="34" charset="0"/>
              </a:rPr>
              <a:t>In the UML, any classifier (for example, class, subsystem, component) can have interface(s); however, to keep things simple, in this course we will concentrate on interfaces for subsystems. </a:t>
            </a:r>
            <a:endParaRPr lang="en-US" altLang="zh-CN">
              <a:latin typeface="ZapfHumnst BT" pitchFamily="34" charset="0"/>
            </a:endParaRPr>
          </a:p>
          <a:p>
            <a:pPr defTabSz="941070">
              <a:buFont typeface="Symbol" panose="05050102010706020507" pitchFamily="18" charset="2"/>
              <a:buNone/>
            </a:pPr>
            <a:r>
              <a:rPr lang="en-US" altLang="zh-CN">
                <a:latin typeface="ZapfHumnst BT" pitchFamily="34" charset="0"/>
              </a:rPr>
              <a:t>Emphasize the following:</a:t>
            </a:r>
            <a:endParaRPr lang="en-US" altLang="zh-CN">
              <a:latin typeface="ZapfHumnst BT" pitchFamily="34" charset="0"/>
            </a:endParaRPr>
          </a:p>
          <a:p>
            <a:pPr defTabSz="941070">
              <a:buFontTx/>
              <a:buChar char="-"/>
            </a:pPr>
            <a:r>
              <a:rPr lang="en-US" altLang="zh-CN">
                <a:latin typeface="ZapfHumnst BT" pitchFamily="34" charset="0"/>
              </a:rPr>
              <a:t>Canonical vs. elided notation.</a:t>
            </a:r>
            <a:endParaRPr lang="en-US" altLang="zh-CN">
              <a:latin typeface="ZapfHumnst BT" pitchFamily="34" charset="0"/>
            </a:endParaRPr>
          </a:p>
          <a:p>
            <a:pPr defTabSz="941070">
              <a:buFontTx/>
              <a:buChar char="-"/>
            </a:pPr>
            <a:r>
              <a:rPr lang="en-US" altLang="zh-CN">
                <a:latin typeface="ZapfHumnst BT" pitchFamily="34" charset="0"/>
              </a:rPr>
              <a:t>Multiple interfaces are possible per subsystem.</a:t>
            </a:r>
            <a:endParaRPr lang="en-US" altLang="zh-CN">
              <a:latin typeface="ZapfHumnst BT" pitchFamily="34" charset="0"/>
            </a:endParaRPr>
          </a:p>
          <a:p>
            <a:pPr defTabSz="941070">
              <a:buFontTx/>
              <a:buChar char="-"/>
            </a:pPr>
            <a:r>
              <a:rPr lang="en-US" altLang="zh-CN">
                <a:latin typeface="ZapfHumnst BT" pitchFamily="34" charset="0"/>
              </a:rPr>
              <a:t>Interface can be realized by multiple subsystems.</a:t>
            </a:r>
            <a:endParaRPr lang="en-US" altLang="zh-CN">
              <a:latin typeface="ZapfHumnst BT" pitchFamily="34" charset="0"/>
            </a:endParaRPr>
          </a:p>
          <a:p>
            <a:pPr defTabSz="941070">
              <a:buFontTx/>
              <a:buChar char="-"/>
            </a:pPr>
            <a:r>
              <a:rPr lang="en-US" altLang="zh-CN">
                <a:latin typeface="ZapfHumnst BT" pitchFamily="34" charset="0"/>
              </a:rPr>
              <a:t>Interface is not a part of the subsystem, it is external.</a:t>
            </a:r>
            <a:endParaRPr lang="en-US" altLang="zh-CN">
              <a:latin typeface="ZapfHumnst BT" pitchFamily="34" charset="0"/>
            </a:endParaRPr>
          </a:p>
          <a:p>
            <a:pPr defTabSz="941070"/>
            <a:endParaRPr lang="zh-CN" altLang="en-US">
              <a:latin typeface="ZapfHumnst BT" pitchFamily="34" charset="0"/>
            </a:endParaRPr>
          </a:p>
        </p:txBody>
      </p:sp>
      <p:sp>
        <p:nvSpPr>
          <p:cNvPr id="371715" name="Rectangle 3"/>
          <p:cNvSpPr>
            <a:spLocks noGrp="1" noRot="1" noChangeAspect="1" noChangeArrowheads="1"/>
          </p:cNvSpPr>
          <p:nvPr>
            <p:ph type="sldImg"/>
          </p:nvPr>
        </p:nvSpPr>
        <p:spPr bwMode="auto">
          <a:xfrm>
            <a:off x="2565400" y="839788"/>
            <a:ext cx="4202113" cy="3151187"/>
          </a:xfrm>
          <a:prstGeom prst="rect">
            <a:avLst/>
          </a:prstGeom>
          <a:solidFill>
            <a:srgbClr val="FFFFFF"/>
          </a:solidFill>
          <a:ln>
            <a:solidFill>
              <a:srgbClr val="000000"/>
            </a:solidFill>
            <a:miter lim="800000"/>
          </a:ln>
        </p:spPr>
      </p:sp>
      <p:sp>
        <p:nvSpPr>
          <p:cNvPr id="371716" name="Rectangle 4"/>
          <p:cNvSpPr>
            <a:spLocks noGrp="1" noChangeArrowheads="1"/>
          </p:cNvSpPr>
          <p:nvPr>
            <p:ph type="body" idx="1"/>
          </p:nvPr>
        </p:nvSpPr>
        <p:spPr bwMode="auto">
          <a:xfrm>
            <a:off x="2546350" y="4111625"/>
            <a:ext cx="4170363" cy="4097338"/>
          </a:xfrm>
          <a:prstGeom prst="rect">
            <a:avLst/>
          </a:prstGeom>
          <a:noFill/>
          <a:ln>
            <a:miter lim="800000"/>
          </a:ln>
        </p:spPr>
        <p:txBody>
          <a:bodyPr lIns="94192" tIns="47096" rIns="94192" bIns="47096"/>
          <a:lstStyle/>
          <a:p>
            <a:r>
              <a:rPr lang="en-US" altLang="zh-CN" sz="1000">
                <a:latin typeface="ZapfHumnst BT" pitchFamily="34" charset="0"/>
              </a:rPr>
              <a:t>A subsystem is a model element that has the semantics of a package, such that it can contain other model elements, and a class, such that it has behavior. A subsystem realizes one or more interfaces, which define the behavior it can perform.</a:t>
            </a:r>
            <a:endParaRPr lang="en-US" altLang="zh-CN" sz="1000">
              <a:latin typeface="ZapfHumnst BT" pitchFamily="34" charset="0"/>
            </a:endParaRPr>
          </a:p>
          <a:p>
            <a:r>
              <a:rPr lang="en-US" altLang="zh-CN" sz="1000">
                <a:latin typeface="ZapfHumnst BT" pitchFamily="34" charset="0"/>
              </a:rPr>
              <a:t>A subsystem can be represented as a UML package (that is, a tabbed folder) with the «subsystem» stereotype.</a:t>
            </a:r>
            <a:endParaRPr lang="en-US" altLang="zh-CN" sz="1000">
              <a:latin typeface="ZapfHumnst BT" pitchFamily="34" charset="0"/>
            </a:endParaRPr>
          </a:p>
          <a:p>
            <a:r>
              <a:rPr lang="en-US" altLang="zh-CN" sz="1000">
                <a:latin typeface="ZapfHumnst BT" pitchFamily="34" charset="0"/>
              </a:rPr>
              <a:t>An interface is a model element that defines a set of behaviors (a set of operations) offered by a classifier model element (specifically, a class, subsystem, or component). The relationship between interfaces and classifiers (subsystems) is not always one-to-one. An interface can be realized by multiple classifiers, and a classifier can realize multiple interfaces. </a:t>
            </a:r>
            <a:endParaRPr lang="en-US" altLang="zh-CN" sz="1000">
              <a:latin typeface="ZapfHumnst BT" pitchFamily="34" charset="0"/>
            </a:endParaRPr>
          </a:p>
          <a:p>
            <a:r>
              <a:rPr lang="en-US" altLang="zh-CN" sz="1000">
                <a:latin typeface="ZapfHumnst BT" pitchFamily="34" charset="0"/>
              </a:rPr>
              <a:t>Realization is a semantic relationship between two classifiers. One classifier serves as the contract that the other classifier agrees to carry out.</a:t>
            </a:r>
            <a:endParaRPr lang="en-US" altLang="zh-CN" sz="1000">
              <a:latin typeface="ZapfHumnst BT" pitchFamily="34" charset="0"/>
            </a:endParaRPr>
          </a:p>
          <a:p>
            <a:r>
              <a:rPr lang="en-US" altLang="zh-CN" sz="1000">
                <a:latin typeface="ZapfHumnst BT" pitchFamily="34" charset="0"/>
              </a:rPr>
              <a:t>The realization relationship can be modeled as a dashed line with a hollow arrowhead pointing at the contract classifier (canonical form), or when combined with an interface, as a “ball” (elided form).  Thus, in the above example, the two interface/subsystem pairs with the relation between them are synonymous.</a:t>
            </a:r>
            <a:endParaRPr lang="en-US" altLang="zh-CN" sz="1000">
              <a:latin typeface="ZapfHumnst BT" pitchFamily="34" charset="0"/>
            </a:endParaRPr>
          </a:p>
          <a:p>
            <a:r>
              <a:rPr lang="en-US" altLang="zh-CN" sz="1000">
                <a:latin typeface="ZapfHumnst BT" pitchFamily="34" charset="0"/>
              </a:rPr>
              <a:t>Interfaces are a natural evolution from the public classes of a package (described on the previous slide) to abstractions outside the subsystem.  Interfaces are pulled out of the subsystem like a kind of antenna, through which the subsystem can receive signals. All classes inside the subsystem are then private and not accessible from the outside.</a:t>
            </a:r>
            <a:endParaRPr lang="en-US" altLang="zh-CN" sz="1000">
              <a:latin typeface="ZapfHumnst BT"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hdr" sz="quarter"/>
          </p:nvPr>
        </p:nvSpPr>
        <p:spPr/>
        <p:txBody>
          <a:bodyPr/>
          <a:lstStyle/>
          <a:p>
            <a:r>
              <a:rPr lang="en-US" altLang="zh-CN"/>
              <a:t>Mastering OOAD w/ UML 2.0 – Instructor Notes</a:t>
            </a:r>
            <a:endParaRPr lang="en-US" altLang="zh-CN"/>
          </a:p>
        </p:txBody>
      </p:sp>
      <p:sp>
        <p:nvSpPr>
          <p:cNvPr id="6" name="Rectangle 15"/>
          <p:cNvSpPr>
            <a:spLocks noGrp="1" noChangeArrowheads="1"/>
          </p:cNvSpPr>
          <p:nvPr>
            <p:ph type="ftr" sz="quarter" idx="4"/>
          </p:nvPr>
        </p:nvSpPr>
        <p:spPr/>
        <p:txBody>
          <a:bodyPr/>
          <a:lstStyle/>
          <a:p>
            <a:r>
              <a:rPr lang="zh-CN" altLang="en-US"/>
              <a:t>Module 7 - Identify Design Elements</a:t>
            </a:r>
            <a:endParaRPr lang="en-US" altLang="zh-CN">
              <a:latin typeface="ZapfHumnst BT" pitchFamily="34" charset="0"/>
            </a:endParaRPr>
          </a:p>
        </p:txBody>
      </p:sp>
      <p:sp>
        <p:nvSpPr>
          <p:cNvPr id="343042" name="Rectangle 2"/>
          <p:cNvSpPr>
            <a:spLocks noGrp="1" noRot="1" noChangeAspect="1" noChangeArrowheads="1" noTextEdit="1"/>
          </p:cNvSpPr>
          <p:nvPr>
            <p:ph type="sldImg"/>
          </p:nvPr>
        </p:nvSpPr>
        <p:spPr/>
      </p:sp>
      <p:sp>
        <p:nvSpPr>
          <p:cNvPr id="343043" name="Rectangle 3"/>
          <p:cNvSpPr>
            <a:spLocks noGrp="1" noChangeArrowheads="1"/>
          </p:cNvSpPr>
          <p:nvPr>
            <p:ph type="body" idx="1"/>
          </p:nvPr>
        </p:nvSpPr>
        <p:spPr/>
        <p:txBody>
          <a:bodyPr/>
          <a:lstStyle/>
          <a:p>
            <a:r>
              <a:rPr lang="en-US" altLang="zh-CN" sz="1000" dirty="0">
                <a:latin typeface="ZapfHumnst BT" pitchFamily="34" charset="0"/>
              </a:rPr>
              <a:t>As you may recall, the above diagram illustrates the workflow that we are using in this course. It is a tailored version of the Analysis and Design core workflow of the Rational Unified Process. </a:t>
            </a:r>
            <a:r>
              <a:rPr lang="en-US" altLang="zh-CN" sz="1000" b="1" dirty="0">
                <a:latin typeface="ZapfHumnst BT" pitchFamily="34" charset="0"/>
              </a:rPr>
              <a:t>Identify Design Elements</a:t>
            </a:r>
            <a:r>
              <a:rPr lang="en-US" altLang="zh-CN" sz="1000" dirty="0">
                <a:latin typeface="ZapfHumnst BT" pitchFamily="34" charset="0"/>
              </a:rPr>
              <a:t> is an activity in the Refine the Architecture workflow detail.</a:t>
            </a:r>
            <a:endParaRPr lang="en-US" altLang="zh-CN" sz="1000" dirty="0">
              <a:latin typeface="ZapfHumnst BT" pitchFamily="34" charset="0"/>
            </a:endParaRPr>
          </a:p>
          <a:p>
            <a:r>
              <a:rPr lang="en-US" altLang="zh-CN" sz="1000" dirty="0">
                <a:latin typeface="ZapfHumnst BT" pitchFamily="34" charset="0"/>
              </a:rPr>
              <a:t>In Architectural Analysis, an initial attempt was made to define the layers of our system, concentrating on the upper layers. In Use-Case Analysis, you analyzed your requirements and allocated the responsibilities to analysis classes.</a:t>
            </a:r>
            <a:endParaRPr lang="en-US" altLang="zh-CN" sz="1000" dirty="0">
              <a:latin typeface="ZapfHumnst BT" pitchFamily="34" charset="0"/>
            </a:endParaRPr>
          </a:p>
          <a:p>
            <a:r>
              <a:rPr lang="en-US" altLang="zh-CN" sz="1000" dirty="0">
                <a:latin typeface="ZapfHumnst BT" pitchFamily="34" charset="0"/>
              </a:rPr>
              <a:t>In </a:t>
            </a:r>
            <a:r>
              <a:rPr lang="en-US" altLang="zh-CN" sz="1000" b="1" dirty="0">
                <a:latin typeface="ZapfHumnst BT" pitchFamily="34" charset="0"/>
              </a:rPr>
              <a:t>Identify Design Elements</a:t>
            </a:r>
            <a:r>
              <a:rPr lang="en-US" altLang="zh-CN" sz="1000" dirty="0">
                <a:latin typeface="ZapfHumnst BT" pitchFamily="34" charset="0"/>
              </a:rPr>
              <a:t>, the analysis classes are refined into design elements (design classes and subsystems).</a:t>
            </a:r>
            <a:endParaRPr lang="en-US" altLang="zh-CN" sz="1000" dirty="0">
              <a:latin typeface="ZapfHumnst BT" pitchFamily="34" charset="0"/>
            </a:endParaRPr>
          </a:p>
          <a:p>
            <a:r>
              <a:rPr lang="en-US" altLang="ko-KR" sz="1000" dirty="0">
                <a:latin typeface="ZapfHumnst BT" pitchFamily="34" charset="0"/>
                <a:ea typeface="Gulim" panose="020B0600000101010101" charset="-127"/>
              </a:rPr>
              <a:t>In Use-Case Analysis, you were concerned with the “what.”  In the architecture activities, you are concerned with the “how” (for example, Design). Architecture is about making choices.</a:t>
            </a:r>
            <a:endParaRPr lang="en-US" altLang="zh-CN" sz="1000" dirty="0">
              <a:latin typeface="ZapfHumnst BT" pitchFamily="34" charset="0"/>
            </a:endParaRPr>
          </a:p>
          <a:p>
            <a:endParaRPr lang="zh-CN" altLang="en-US" sz="1000" dirty="0">
              <a:latin typeface="ZapfHumnst BT" pitchFamily="34" charset="0"/>
            </a:endParaRPr>
          </a:p>
        </p:txBody>
      </p:sp>
      <p:sp>
        <p:nvSpPr>
          <p:cNvPr id="343044" name="Text Box 4"/>
          <p:cNvSpPr txBox="1">
            <a:spLocks noChangeArrowheads="1"/>
          </p:cNvSpPr>
          <p:nvPr/>
        </p:nvSpPr>
        <p:spPr bwMode="auto">
          <a:xfrm>
            <a:off x="596900" y="1252538"/>
            <a:ext cx="1819275" cy="7102475"/>
          </a:xfrm>
          <a:prstGeom prst="rect">
            <a:avLst/>
          </a:prstGeom>
          <a:noFill/>
          <a:ln w="9525">
            <a:noFill/>
            <a:miter lim="800000"/>
          </a:ln>
          <a:effectLst/>
        </p:spPr>
        <p:txBody>
          <a:bodyPr lIns="111199" tIns="55600" rIns="111199" bIns="55600"/>
          <a:lstStyle/>
          <a:p>
            <a:pPr defTabSz="941070">
              <a:spcBef>
                <a:spcPct val="50000"/>
              </a:spcBef>
            </a:pPr>
            <a:r>
              <a:rPr lang="en-US" altLang="zh-CN">
                <a:latin typeface="ZapfHumnst BT" pitchFamily="34" charset="0"/>
              </a:rPr>
              <a:t>The next two modules are where the “filtering and factoring” is done before setting the designers loose on Use-Case Design. </a:t>
            </a:r>
            <a:endParaRPr lang="en-US" altLang="zh-CN">
              <a:latin typeface="ZapfHumnst BT" pitchFamily="34" charset="0"/>
            </a:endParaRPr>
          </a:p>
          <a:p>
            <a:pPr defTabSz="941070">
              <a:spcBef>
                <a:spcPct val="50000"/>
              </a:spcBef>
            </a:pPr>
            <a:r>
              <a:rPr lang="en-US" altLang="zh-CN">
                <a:latin typeface="ZapfHumnst BT" pitchFamily="34" charset="0"/>
              </a:rPr>
              <a:t>Keep in mind that the focus of all architectural activities is on the “big picture.” </a:t>
            </a:r>
            <a:endParaRPr lang="en-US" altLang="zh-CN">
              <a:latin typeface="ZapfHumnst BT" pitchFamily="34" charset="0"/>
            </a:endParaRPr>
          </a:p>
          <a:p>
            <a:pPr defTabSz="941070">
              <a:spcBef>
                <a:spcPct val="50000"/>
              </a:spcBef>
            </a:pPr>
            <a:r>
              <a:rPr lang="en-US" altLang="zh-CN">
                <a:latin typeface="ZapfHumnst BT" pitchFamily="34" charset="0"/>
              </a:rPr>
              <a:t>This module includes the step Update the Organization of the Design Model from the Activity: Incorporate Existing Design Elements.</a:t>
            </a:r>
            <a:endParaRPr lang="en-US" altLang="zh-CN">
              <a:latin typeface="ZapfHumnst BT" pitchFamily="34"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hdr" sz="quarter"/>
          </p:nvPr>
        </p:nvSpPr>
        <p:spPr/>
        <p:txBody>
          <a:bodyPr/>
          <a:lstStyle/>
          <a:p>
            <a:r>
              <a:rPr lang="en-US" altLang="zh-CN"/>
              <a:t>Mastering OOAD w/ UML 2.0 – Instructor Notes</a:t>
            </a:r>
            <a:endParaRPr lang="en-US" altLang="zh-CN"/>
          </a:p>
        </p:txBody>
      </p:sp>
      <p:sp>
        <p:nvSpPr>
          <p:cNvPr id="6" name="Rectangle 15"/>
          <p:cNvSpPr>
            <a:spLocks noGrp="1" noChangeArrowheads="1"/>
          </p:cNvSpPr>
          <p:nvPr>
            <p:ph type="ftr" sz="quarter" idx="4"/>
          </p:nvPr>
        </p:nvSpPr>
        <p:spPr/>
        <p:txBody>
          <a:bodyPr/>
          <a:lstStyle/>
          <a:p>
            <a:r>
              <a:rPr lang="zh-CN" altLang="en-US"/>
              <a:t>Module 7 - Identify Design Elements</a:t>
            </a:r>
            <a:endParaRPr lang="en-US" altLang="zh-CN">
              <a:latin typeface="ZapfHumnst BT" pitchFamily="34" charset="0"/>
            </a:endParaRPr>
          </a:p>
        </p:txBody>
      </p:sp>
      <p:sp>
        <p:nvSpPr>
          <p:cNvPr id="373762" name="Rectangle 2"/>
          <p:cNvSpPr>
            <a:spLocks noGrp="1" noRot="1" noChangeAspect="1" noChangeArrowheads="1"/>
          </p:cNvSpPr>
          <p:nvPr>
            <p:ph type="sldImg"/>
          </p:nvPr>
        </p:nvSpPr>
        <p:spPr bwMode="auto">
          <a:xfrm>
            <a:off x="2565400" y="839788"/>
            <a:ext cx="4202113" cy="3151187"/>
          </a:xfrm>
          <a:prstGeom prst="rect">
            <a:avLst/>
          </a:prstGeom>
          <a:solidFill>
            <a:srgbClr val="FFFFFF"/>
          </a:solidFill>
          <a:ln>
            <a:solidFill>
              <a:srgbClr val="000000"/>
            </a:solidFill>
            <a:miter lim="800000"/>
          </a:ln>
        </p:spPr>
      </p:sp>
      <p:sp>
        <p:nvSpPr>
          <p:cNvPr id="373763" name="Rectangle 3"/>
          <p:cNvSpPr>
            <a:spLocks noGrp="1" noChangeArrowheads="1"/>
          </p:cNvSpPr>
          <p:nvPr>
            <p:ph type="body" idx="1"/>
          </p:nvPr>
        </p:nvSpPr>
        <p:spPr bwMode="auto">
          <a:xfrm>
            <a:off x="2546350" y="4111625"/>
            <a:ext cx="4170363" cy="4097338"/>
          </a:xfrm>
          <a:prstGeom prst="rect">
            <a:avLst/>
          </a:prstGeom>
          <a:noFill/>
          <a:ln>
            <a:miter lim="800000"/>
          </a:ln>
        </p:spPr>
        <p:txBody>
          <a:bodyPr lIns="94192" tIns="47096" rIns="94192" bIns="47096"/>
          <a:lstStyle/>
          <a:p>
            <a:r>
              <a:rPr lang="en-US" altLang="zh-CN" sz="1000">
                <a:latin typeface="ZapfHumnst BT" pitchFamily="34" charset="0"/>
              </a:rPr>
              <a:t>A subsystem encapsulates its implementation behind one (or more) interfaces. Interfaces isolate the rest of the architecture from the details of the implementation. Operations defined for the interface are implemented by one or more elements contained within the subsystem. </a:t>
            </a:r>
            <a:endParaRPr lang="en-US" altLang="zh-CN" sz="1000">
              <a:latin typeface="ZapfHumnst BT" pitchFamily="34" charset="0"/>
            </a:endParaRPr>
          </a:p>
          <a:p>
            <a:r>
              <a:rPr lang="en-US" altLang="zh-CN" sz="1000">
                <a:latin typeface="ZapfHumnst BT" pitchFamily="34" charset="0"/>
              </a:rPr>
              <a:t>An interface is a pure specification. Interfaces provide the “family of behavior” that a classifier that implements the interface must support. Interfaces are separate things that have separate life spans from the elements that realize them.This separation of interface and implementation exemplifies the OO concepts of modularity and encapsulation, as well as polymorphism. </a:t>
            </a:r>
            <a:br>
              <a:rPr lang="en-US" altLang="zh-CN" sz="1000">
                <a:latin typeface="ZapfHumnst BT" pitchFamily="34" charset="0"/>
              </a:rPr>
            </a:br>
            <a:r>
              <a:rPr lang="en-US" altLang="zh-CN" sz="1000">
                <a:latin typeface="ZapfHumnst BT" pitchFamily="34" charset="0"/>
              </a:rPr>
              <a:t>Note: Interfaces are not abstract classes. Abstract classes allow you to provide default behavior for some or all of their methods. Interfaces provide no default behavior.</a:t>
            </a:r>
            <a:endParaRPr lang="en-US" altLang="zh-CN" sz="1000">
              <a:latin typeface="ZapfHumnst BT" pitchFamily="34" charset="0"/>
            </a:endParaRPr>
          </a:p>
          <a:p>
            <a:r>
              <a:rPr lang="en-US" altLang="zh-CN" sz="1000">
                <a:latin typeface="ZapfHumnst BT" pitchFamily="34" charset="0"/>
              </a:rPr>
              <a:t>As mentioned earlier, an interface can be realized by one or more subsystems. Any two subsystems that realize the same interfaces can be substituted for one another. The benefit of this is that, unlike a package, the contents and internal behaviors of a subsystem can change with complete freedom, so long as the subsystem's interfaces remain constant.</a:t>
            </a:r>
            <a:endParaRPr lang="en-US" altLang="zh-CN" sz="1000">
              <a:latin typeface="ZapfHumnst BT" pitchFamily="34" charset="0"/>
            </a:endParaRPr>
          </a:p>
          <a:p>
            <a:r>
              <a:rPr lang="en-US" altLang="zh-CN" sz="1000">
                <a:latin typeface="ZapfHumnst BT" pitchFamily="34" charset="0"/>
              </a:rPr>
              <a:t>In the above example, InterfaceK defines the operations X() and Y().  Both SubsystemA and SubsystemB realize InterfaceK, which means that they provide the implementation for operations X() and Y(). Thus, SubsystemA and SubsystemB are completely “plug-and-playable” (that is, one can be replaced by the other without any impacts on clients of the subsystems).</a:t>
            </a:r>
            <a:endParaRPr lang="en-US" altLang="zh-CN" sz="1000">
              <a:latin typeface="ZapfHumnst BT" pitchFamily="34" charset="0"/>
            </a:endParaRPr>
          </a:p>
        </p:txBody>
      </p:sp>
      <p:sp>
        <p:nvSpPr>
          <p:cNvPr id="373764" name="Text Box 4"/>
          <p:cNvSpPr txBox="1">
            <a:spLocks noChangeArrowheads="1"/>
          </p:cNvSpPr>
          <p:nvPr/>
        </p:nvSpPr>
        <p:spPr bwMode="auto">
          <a:xfrm>
            <a:off x="596900" y="1249363"/>
            <a:ext cx="1871663" cy="2244725"/>
          </a:xfrm>
          <a:prstGeom prst="rect">
            <a:avLst/>
          </a:prstGeom>
          <a:noFill/>
          <a:ln w="9525">
            <a:noFill/>
            <a:miter lim="800000"/>
          </a:ln>
          <a:effectLst/>
        </p:spPr>
        <p:txBody>
          <a:bodyPr lIns="111199" tIns="55600" rIns="111199" bIns="55600">
            <a:spAutoFit/>
          </a:bodyPr>
          <a:lstStyle/>
          <a:p>
            <a:pPr defTabSz="941070"/>
            <a:r>
              <a:rPr lang="en-US" altLang="zh-CN">
                <a:latin typeface="ZapfHumnst BT" pitchFamily="34" charset="0"/>
              </a:rPr>
              <a:t>Remember that interfaces and abstract classes are not the same concept. An interface is a full-fledged citizen that may be “realized” (excuse the overloaded term) using abstract classes.  However, the realization of an interface is not the same as inheriting from an abstract base class.</a:t>
            </a:r>
            <a:endParaRPr lang="en-US" altLang="zh-CN">
              <a:latin typeface="ZapfHumnst BT" pitchFamily="34" charset="0"/>
            </a:endParaRPr>
          </a:p>
          <a:p>
            <a:pPr defTabSz="941070"/>
            <a:r>
              <a:rPr lang="en-US" altLang="zh-CN">
                <a:latin typeface="ZapfHumnst BT" pitchFamily="34" charset="0"/>
              </a:rPr>
              <a:t>Generalization and abstract classes will be discussed in the Class Design module.</a:t>
            </a:r>
            <a:endParaRPr lang="en-US" altLang="zh-CN">
              <a:latin typeface="ZapfHumnst BT" pitchFamily="34"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hdr" sz="quarter"/>
          </p:nvPr>
        </p:nvSpPr>
        <p:spPr/>
        <p:txBody>
          <a:bodyPr/>
          <a:lstStyle/>
          <a:p>
            <a:r>
              <a:rPr lang="en-US" altLang="zh-CN"/>
              <a:t>Mastering OOAD w/ UML 2.0 – Instructor Notes</a:t>
            </a:r>
            <a:endParaRPr lang="en-US" altLang="zh-CN"/>
          </a:p>
        </p:txBody>
      </p:sp>
      <p:sp>
        <p:nvSpPr>
          <p:cNvPr id="6" name="Rectangle 15"/>
          <p:cNvSpPr>
            <a:spLocks noGrp="1" noChangeArrowheads="1"/>
          </p:cNvSpPr>
          <p:nvPr>
            <p:ph type="ftr" sz="quarter" idx="4"/>
          </p:nvPr>
        </p:nvSpPr>
        <p:spPr/>
        <p:txBody>
          <a:bodyPr/>
          <a:lstStyle/>
          <a:p>
            <a:r>
              <a:rPr lang="zh-CN" altLang="en-US"/>
              <a:t>Module 7 - Identify Design Elements</a:t>
            </a:r>
            <a:endParaRPr lang="en-US" altLang="zh-CN">
              <a:latin typeface="ZapfHumnst BT" pitchFamily="34" charset="0"/>
            </a:endParaRPr>
          </a:p>
        </p:txBody>
      </p:sp>
      <p:sp>
        <p:nvSpPr>
          <p:cNvPr id="467970" name="Text Box 2"/>
          <p:cNvSpPr txBox="1">
            <a:spLocks noChangeArrowheads="1"/>
          </p:cNvSpPr>
          <p:nvPr/>
        </p:nvSpPr>
        <p:spPr bwMode="auto">
          <a:xfrm>
            <a:off x="596900" y="1249363"/>
            <a:ext cx="1890713" cy="5224462"/>
          </a:xfrm>
          <a:prstGeom prst="rect">
            <a:avLst/>
          </a:prstGeom>
          <a:noFill/>
          <a:ln w="12700">
            <a:noFill/>
            <a:miter lim="800000"/>
            <a:headEnd type="none" w="sm" len="sm"/>
          </a:ln>
          <a:effectLst/>
        </p:spPr>
        <p:txBody>
          <a:bodyPr lIns="94192" tIns="47096" rIns="94192" bIns="47096">
            <a:spAutoFit/>
          </a:bodyPr>
          <a:lstStyle/>
          <a:p>
            <a:pPr defTabSz="941070">
              <a:spcBef>
                <a:spcPct val="50000"/>
              </a:spcBef>
            </a:pPr>
            <a:r>
              <a:rPr lang="en-US" altLang="zh-CN">
                <a:latin typeface="ZapfHumnst BT" pitchFamily="34" charset="0"/>
              </a:rPr>
              <a:t>The UML supports the concept of a subsystem, which has different semantics than just the package semantics (though a subsystem “inherits from” package in the UML metamodel). You can model a subsystem as a package with the «subsystem» stereotype.  See the modeling convention slide provided later in this module for more information.</a:t>
            </a:r>
            <a:endParaRPr lang="en-US" altLang="zh-CN">
              <a:latin typeface="ZapfHumnst BT" pitchFamily="34" charset="0"/>
            </a:endParaRPr>
          </a:p>
          <a:p>
            <a:pPr defTabSz="941070"/>
            <a:endParaRPr lang="en-US" altLang="zh-CN">
              <a:latin typeface="ZapfHumnst BT" pitchFamily="34" charset="0"/>
            </a:endParaRPr>
          </a:p>
          <a:p>
            <a:pPr defTabSz="941070"/>
            <a:r>
              <a:rPr lang="en-US" altLang="zh-CN">
                <a:latin typeface="ZapfHumnst BT" pitchFamily="34" charset="0"/>
              </a:rPr>
              <a:t>A subsystem is a special kind of package whose behavior is important enough to be extracted out into interface(s).</a:t>
            </a:r>
            <a:endParaRPr lang="en-US" altLang="zh-CN">
              <a:latin typeface="ZapfHumnst BT" pitchFamily="34" charset="0"/>
            </a:endParaRPr>
          </a:p>
          <a:p>
            <a:pPr defTabSz="941070">
              <a:spcBef>
                <a:spcPct val="50000"/>
              </a:spcBef>
            </a:pPr>
            <a:r>
              <a:rPr lang="en-US" altLang="zh-CN">
                <a:latin typeface="ZapfHumnst BT" pitchFamily="34" charset="0"/>
              </a:rPr>
              <a:t>Subsystems ALWAYS have an interface. If a package has an “interface” (a small number of public classes), it is really a subsystem.  Not all packages are subsystems. Only subsystems realize interfaces.</a:t>
            </a:r>
            <a:endParaRPr lang="en-US" altLang="zh-CN">
              <a:latin typeface="ZapfHumnst BT" pitchFamily="34" charset="0"/>
            </a:endParaRPr>
          </a:p>
          <a:p>
            <a:pPr defTabSz="941070">
              <a:spcBef>
                <a:spcPct val="50000"/>
              </a:spcBef>
            </a:pPr>
            <a:r>
              <a:rPr lang="en-US" altLang="zh-CN">
                <a:latin typeface="ZapfHumnst BT" pitchFamily="34" charset="0"/>
              </a:rPr>
              <a:t>Emphasize that all dependencies on a subsystem should be through its interface!</a:t>
            </a:r>
            <a:endParaRPr lang="en-US" altLang="zh-CN">
              <a:latin typeface="ZapfHumnst BT" pitchFamily="34" charset="0"/>
            </a:endParaRPr>
          </a:p>
          <a:p>
            <a:pPr defTabSz="941070">
              <a:spcBef>
                <a:spcPct val="50000"/>
              </a:spcBef>
            </a:pPr>
            <a:endParaRPr lang="en-US" altLang="zh-CN">
              <a:latin typeface="ZapfHumnst BT" pitchFamily="34" charset="0"/>
            </a:endParaRPr>
          </a:p>
          <a:p>
            <a:pPr defTabSz="941070">
              <a:spcBef>
                <a:spcPct val="50000"/>
              </a:spcBef>
            </a:pPr>
            <a:endParaRPr lang="en-US" altLang="zh-CN">
              <a:latin typeface="ZapfHumnst BT" pitchFamily="34" charset="0"/>
            </a:endParaRPr>
          </a:p>
          <a:p>
            <a:pPr defTabSz="941070">
              <a:spcBef>
                <a:spcPct val="50000"/>
              </a:spcBef>
            </a:pPr>
            <a:endParaRPr lang="zh-CN" altLang="en-US">
              <a:latin typeface="ZapfHumnst BT" pitchFamily="34" charset="0"/>
            </a:endParaRPr>
          </a:p>
        </p:txBody>
      </p:sp>
      <p:sp>
        <p:nvSpPr>
          <p:cNvPr id="467971" name="Rectangle 3"/>
          <p:cNvSpPr>
            <a:spLocks noGrp="1" noRot="1" noChangeAspect="1" noChangeArrowheads="1"/>
          </p:cNvSpPr>
          <p:nvPr>
            <p:ph type="sldImg"/>
          </p:nvPr>
        </p:nvSpPr>
        <p:spPr bwMode="auto">
          <a:xfrm>
            <a:off x="2565400" y="839788"/>
            <a:ext cx="4202113" cy="3151187"/>
          </a:xfrm>
          <a:prstGeom prst="rect">
            <a:avLst/>
          </a:prstGeom>
          <a:solidFill>
            <a:srgbClr val="FFFFFF"/>
          </a:solidFill>
          <a:ln>
            <a:solidFill>
              <a:srgbClr val="000000"/>
            </a:solidFill>
            <a:miter lim="800000"/>
          </a:ln>
        </p:spPr>
      </p:sp>
      <p:sp>
        <p:nvSpPr>
          <p:cNvPr id="467972" name="Rectangle 4"/>
          <p:cNvSpPr>
            <a:spLocks noGrp="1" noChangeArrowheads="1"/>
          </p:cNvSpPr>
          <p:nvPr>
            <p:ph type="body" idx="1"/>
          </p:nvPr>
        </p:nvSpPr>
        <p:spPr bwMode="auto">
          <a:xfrm>
            <a:off x="2546350" y="4111625"/>
            <a:ext cx="4170363" cy="4097338"/>
          </a:xfrm>
          <a:prstGeom prst="rect">
            <a:avLst/>
          </a:prstGeom>
          <a:noFill/>
          <a:ln>
            <a:miter lim="800000"/>
          </a:ln>
        </p:spPr>
        <p:txBody>
          <a:bodyPr lIns="94192" tIns="47096" rIns="94192" bIns="47096"/>
          <a:lstStyle/>
          <a:p>
            <a:r>
              <a:rPr lang="en-US" altLang="zh-CN" sz="1000">
                <a:latin typeface="ZapfHumnst BT" pitchFamily="34" charset="0"/>
              </a:rPr>
              <a:t>Subsystems and packages are very alike, but are different in some essential ways. A subsystem provides interfaces by which the behavior it contains can be accessed. Packages provide no behavior; they are simply containers of things that have behavior. Packages help organize and control sets of classes that are needed in common, but which are not really subsystems. Packages are just used for model organization and configuration management.</a:t>
            </a:r>
            <a:endParaRPr lang="en-US" altLang="zh-CN" sz="1000">
              <a:latin typeface="ZapfHumnst BT" pitchFamily="34" charset="0"/>
            </a:endParaRPr>
          </a:p>
          <a:p>
            <a:r>
              <a:rPr lang="en-US" altLang="zh-CN" sz="1000">
                <a:latin typeface="ZapfHumnst BT" pitchFamily="34" charset="0"/>
              </a:rPr>
              <a:t>Subsystems completely encapsulate their contents, providing behavior only through their interfaces. Dependencies on a subsystem are on its interface(s), not on specific subsystem contents. With packages, dependencies are on specific elements within the package.</a:t>
            </a:r>
            <a:endParaRPr lang="en-US" altLang="zh-CN" sz="1000">
              <a:latin typeface="ZapfHumnst BT" pitchFamily="34" charset="0"/>
            </a:endParaRPr>
          </a:p>
          <a:p>
            <a:r>
              <a:rPr lang="en-US" altLang="zh-CN" sz="1000">
                <a:latin typeface="ZapfHumnst BT" pitchFamily="34" charset="0"/>
              </a:rPr>
              <a:t>With subsystems, the contents and internal behaviors of a subsystem can change with complete freedom as long as the subsystem's interfaces remain constant. With packages, it is impossible to substitute packages for one another unless they have the same public classes. The public classes and their public operations get frozen by the dependencies that external classes have on them. Thus, the designer is not free to eliminate these classes or change their behaviors if a better idea presents itself.</a:t>
            </a:r>
            <a:endParaRPr lang="en-US" altLang="zh-CN" sz="1000">
              <a:latin typeface="ZapfHumnst BT" pitchFamily="34" charset="0"/>
            </a:endParaRPr>
          </a:p>
          <a:p>
            <a:r>
              <a:rPr lang="en-US" altLang="zh-CN" sz="1000">
                <a:latin typeface="ZapfHumnst BT" pitchFamily="34" charset="0"/>
              </a:rPr>
              <a:t>Note: Even when using packages, it is important that you hide the implementation from elements external to the package. All dependencies on a package should be on the public classes of the package.  Public classes can be considered the interface of the package and should be managed as such (stabilized early). </a:t>
            </a:r>
            <a:endParaRPr lang="en-US" altLang="zh-CN" sz="1000">
              <a:latin typeface="ZapfHumnst BT" pitchFamily="34"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p:txBody>
          <a:bodyPr/>
          <a:lstStyle/>
          <a:p>
            <a:r>
              <a:rPr lang="en-US" altLang="zh-CN"/>
              <a:t>Mastering OOAD w/ UML 2.0 – Instructor Notes</a:t>
            </a:r>
            <a:endParaRPr lang="en-US" altLang="zh-CN"/>
          </a:p>
        </p:txBody>
      </p:sp>
      <p:sp>
        <p:nvSpPr>
          <p:cNvPr id="5" name="Rectangle 15"/>
          <p:cNvSpPr>
            <a:spLocks noGrp="1" noChangeArrowheads="1"/>
          </p:cNvSpPr>
          <p:nvPr>
            <p:ph type="ftr" sz="quarter" idx="4"/>
          </p:nvPr>
        </p:nvSpPr>
        <p:spPr/>
        <p:txBody>
          <a:bodyPr/>
          <a:lstStyle/>
          <a:p>
            <a:r>
              <a:rPr lang="zh-CN" altLang="en-US"/>
              <a:t>Module 7 - Identify Design Elements</a:t>
            </a:r>
            <a:endParaRPr lang="en-US" altLang="zh-CN">
              <a:latin typeface="ZapfHumnst BT" pitchFamily="34" charset="0"/>
            </a:endParaRPr>
          </a:p>
        </p:txBody>
      </p:sp>
      <p:sp>
        <p:nvSpPr>
          <p:cNvPr id="377858" name="Rectangle 2"/>
          <p:cNvSpPr>
            <a:spLocks noGrp="1" noRot="1" noChangeAspect="1" noChangeArrowheads="1"/>
          </p:cNvSpPr>
          <p:nvPr>
            <p:ph type="sldImg"/>
          </p:nvPr>
        </p:nvSpPr>
        <p:spPr bwMode="auto">
          <a:xfrm>
            <a:off x="2565400" y="839788"/>
            <a:ext cx="4202113" cy="3151187"/>
          </a:xfrm>
          <a:prstGeom prst="rect">
            <a:avLst/>
          </a:prstGeom>
          <a:solidFill>
            <a:srgbClr val="FFFFFF"/>
          </a:solidFill>
          <a:ln>
            <a:solidFill>
              <a:srgbClr val="000000"/>
            </a:solidFill>
            <a:miter lim="800000"/>
          </a:ln>
        </p:spPr>
      </p:sp>
      <p:sp>
        <p:nvSpPr>
          <p:cNvPr id="377859" name="Rectangle 3"/>
          <p:cNvSpPr>
            <a:spLocks noGrp="1" noChangeArrowheads="1"/>
          </p:cNvSpPr>
          <p:nvPr>
            <p:ph type="body" idx="1"/>
          </p:nvPr>
        </p:nvSpPr>
        <p:spPr bwMode="auto">
          <a:xfrm>
            <a:off x="2546350" y="4111625"/>
            <a:ext cx="4170363" cy="4097338"/>
          </a:xfrm>
          <a:prstGeom prst="rect">
            <a:avLst/>
          </a:prstGeom>
          <a:noFill/>
          <a:ln>
            <a:miter lim="800000"/>
          </a:ln>
        </p:spPr>
        <p:txBody>
          <a:bodyPr lIns="94192" tIns="47096" rIns="94192" bIns="47096"/>
          <a:lstStyle/>
          <a:p>
            <a:r>
              <a:rPr lang="en-US" altLang="zh-CN" sz="1000">
                <a:latin typeface="ZapfHumnst BT" pitchFamily="34" charset="0"/>
              </a:rPr>
              <a:t>Subsystems provide a “replaceable design” element: Any two subsystems (or classes, for that matter) that realize the same interfaces are interchangeable.</a:t>
            </a:r>
            <a:endParaRPr lang="en-US" altLang="zh-CN" sz="1000">
              <a:latin typeface="ZapfHumnst BT" pitchFamily="34" charset="0"/>
            </a:endParaRPr>
          </a:p>
          <a:p>
            <a:r>
              <a:rPr lang="en-US" altLang="zh-CN" sz="1000">
                <a:latin typeface="ZapfHumnst BT" pitchFamily="34" charset="0"/>
              </a:rPr>
              <a:t>Subsystems support multiple implementation variants. Subsystems can be used when modeling one of many implementation variants.</a:t>
            </a:r>
            <a:endParaRPr lang="en-US" altLang="zh-CN" sz="1000">
              <a:latin typeface="ZapfHumnst BT" pitchFamily="34" charset="0"/>
            </a:endParaRPr>
          </a:p>
          <a:p>
            <a:r>
              <a:rPr lang="en-US" altLang="zh-CN" sz="1000">
                <a:latin typeface="ZapfHumnst BT" pitchFamily="34" charset="0"/>
              </a:rPr>
              <a:t>Subsystems can be used to represent components from the Implementation Model in the Design Model.</a:t>
            </a:r>
            <a:endParaRPr lang="en-US" altLang="zh-CN" sz="1000">
              <a:latin typeface="ZapfHumnst BT" pitchFamily="34"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hdr" sz="quarter"/>
          </p:nvPr>
        </p:nvSpPr>
        <p:spPr/>
        <p:txBody>
          <a:bodyPr/>
          <a:lstStyle/>
          <a:p>
            <a:r>
              <a:rPr lang="en-US" altLang="zh-CN"/>
              <a:t>Mastering OOAD w/ UML 2.0 – Instructor Notes</a:t>
            </a:r>
            <a:endParaRPr lang="en-US" altLang="zh-CN"/>
          </a:p>
        </p:txBody>
      </p:sp>
      <p:sp>
        <p:nvSpPr>
          <p:cNvPr id="6" name="Rectangle 15"/>
          <p:cNvSpPr>
            <a:spLocks noGrp="1" noChangeArrowheads="1"/>
          </p:cNvSpPr>
          <p:nvPr>
            <p:ph type="ftr" sz="quarter" idx="4"/>
          </p:nvPr>
        </p:nvSpPr>
        <p:spPr/>
        <p:txBody>
          <a:bodyPr/>
          <a:lstStyle/>
          <a:p>
            <a:r>
              <a:rPr lang="zh-CN" altLang="en-US"/>
              <a:t>Module 7 - Identify Design Elements</a:t>
            </a:r>
            <a:endParaRPr lang="en-US" altLang="zh-CN">
              <a:latin typeface="ZapfHumnst BT" pitchFamily="34" charset="0"/>
            </a:endParaRPr>
          </a:p>
        </p:txBody>
      </p:sp>
      <p:sp>
        <p:nvSpPr>
          <p:cNvPr id="379906" name="Text Box 2"/>
          <p:cNvSpPr txBox="1">
            <a:spLocks noChangeArrowheads="1"/>
          </p:cNvSpPr>
          <p:nvPr/>
        </p:nvSpPr>
        <p:spPr bwMode="auto">
          <a:xfrm>
            <a:off x="596900" y="1249363"/>
            <a:ext cx="1903413" cy="5276850"/>
          </a:xfrm>
          <a:prstGeom prst="rect">
            <a:avLst/>
          </a:prstGeom>
          <a:noFill/>
          <a:ln w="12700">
            <a:noFill/>
            <a:miter lim="800000"/>
            <a:headEnd type="none" w="sm" len="sm"/>
            <a:tailEnd type="none" w="lg" len="lg"/>
          </a:ln>
          <a:effectLst/>
        </p:spPr>
        <p:txBody>
          <a:bodyPr lIns="94192" tIns="47096" rIns="94192" bIns="47096">
            <a:spAutoFit/>
          </a:bodyPr>
          <a:lstStyle/>
          <a:p>
            <a:pPr defTabSz="941070">
              <a:spcBef>
                <a:spcPct val="50000"/>
              </a:spcBef>
            </a:pPr>
            <a:r>
              <a:rPr lang="en-US" altLang="zh-CN">
                <a:latin typeface="ZapfHumnst BT" pitchFamily="34" charset="0"/>
              </a:rPr>
              <a:t>Again, stress to the students that the emphasis in this course is on understanding when subsystems are used, not necessarily on identifying them, as the identification of subsystems from the analysis classes identified in Use-Case Analysis is the architect’s job. However, since subsystems are something that can appear at any level of the architecture, practicing identifying them (and justifying them) is a worthwhile exercise. Thus, we do have the students identify the subsystems in the exercise at the end of this module.</a:t>
            </a:r>
            <a:endParaRPr lang="en-US" altLang="zh-CN">
              <a:latin typeface="ZapfHumnst BT" pitchFamily="34" charset="0"/>
            </a:endParaRPr>
          </a:p>
          <a:p>
            <a:pPr defTabSz="941070">
              <a:spcBef>
                <a:spcPct val="50000"/>
              </a:spcBef>
            </a:pPr>
            <a:r>
              <a:rPr lang="en-US" altLang="zh-CN">
                <a:latin typeface="ZapfHumnst BT" pitchFamily="34" charset="0"/>
              </a:rPr>
              <a:t>White-board different class groupings to show tight and loose coupling.</a:t>
            </a:r>
            <a:endParaRPr lang="en-US" altLang="zh-CN">
              <a:latin typeface="ZapfHumnst BT" pitchFamily="34" charset="0"/>
            </a:endParaRPr>
          </a:p>
          <a:p>
            <a:pPr defTabSz="941070">
              <a:spcBef>
                <a:spcPct val="50000"/>
              </a:spcBef>
            </a:pPr>
            <a:r>
              <a:rPr lang="en-US" altLang="zh-CN">
                <a:latin typeface="ZapfHumnst BT" pitchFamily="34" charset="0"/>
              </a:rPr>
              <a:t>There are two ways to find subsystems — top down, as one does in Architectural Analysis and Design, and bottom-up, as is done in Use-Case Design (to be discussed in a later module).  Identifying subsystems from object collaborations and based on coupling and cohesion is considered bottom-up.</a:t>
            </a:r>
            <a:endParaRPr lang="en-US" altLang="zh-CN">
              <a:latin typeface="ZapfHumnst BT" pitchFamily="34" charset="0"/>
            </a:endParaRPr>
          </a:p>
        </p:txBody>
      </p:sp>
      <p:sp>
        <p:nvSpPr>
          <p:cNvPr id="379907" name="Rectangle 3"/>
          <p:cNvSpPr>
            <a:spLocks noGrp="1" noRot="1" noChangeAspect="1" noChangeArrowheads="1"/>
          </p:cNvSpPr>
          <p:nvPr>
            <p:ph type="sldImg"/>
          </p:nvPr>
        </p:nvSpPr>
        <p:spPr bwMode="auto">
          <a:xfrm>
            <a:off x="2565400" y="839788"/>
            <a:ext cx="4202113" cy="3151187"/>
          </a:xfrm>
          <a:prstGeom prst="rect">
            <a:avLst/>
          </a:prstGeom>
          <a:solidFill>
            <a:srgbClr val="FFFFFF"/>
          </a:solidFill>
          <a:ln>
            <a:solidFill>
              <a:srgbClr val="000000"/>
            </a:solidFill>
            <a:miter lim="800000"/>
          </a:ln>
        </p:spPr>
      </p:sp>
      <p:sp>
        <p:nvSpPr>
          <p:cNvPr id="379908" name="Rectangle 4"/>
          <p:cNvSpPr>
            <a:spLocks noGrp="1" noChangeArrowheads="1"/>
          </p:cNvSpPr>
          <p:nvPr>
            <p:ph type="body" idx="1"/>
          </p:nvPr>
        </p:nvSpPr>
        <p:spPr bwMode="auto">
          <a:xfrm>
            <a:off x="2546350" y="4111625"/>
            <a:ext cx="4170363" cy="4097338"/>
          </a:xfrm>
          <a:prstGeom prst="rect">
            <a:avLst/>
          </a:prstGeom>
          <a:noFill/>
          <a:ln>
            <a:miter lim="800000"/>
          </a:ln>
        </p:spPr>
        <p:txBody>
          <a:bodyPr lIns="94192" tIns="47096" rIns="94192" bIns="47096"/>
          <a:lstStyle/>
          <a:p>
            <a:r>
              <a:rPr lang="en-US" altLang="zh-CN" sz="1000" b="1">
                <a:latin typeface="ZapfHumnst BT" pitchFamily="34" charset="0"/>
              </a:rPr>
              <a:t>Object collaborations</a:t>
            </a:r>
            <a:r>
              <a:rPr lang="en-US" altLang="zh-CN" sz="1000">
                <a:latin typeface="ZapfHumnst BT" pitchFamily="34" charset="0"/>
              </a:rPr>
              <a:t>: If the classes in a collaboration interact only with each other to produce a well-defined set of results, then encapsulate them within a subsystem.</a:t>
            </a:r>
            <a:endParaRPr lang="en-US" altLang="zh-CN" sz="1000">
              <a:latin typeface="ZapfHumnst BT" pitchFamily="34" charset="0"/>
            </a:endParaRPr>
          </a:p>
          <a:p>
            <a:r>
              <a:rPr lang="en-US" altLang="zh-CN" sz="1000" b="1">
                <a:latin typeface="ZapfHumnst BT" pitchFamily="34" charset="0"/>
              </a:rPr>
              <a:t>Optionality</a:t>
            </a:r>
            <a:r>
              <a:rPr lang="en-US" altLang="zh-CN" sz="1000">
                <a:latin typeface="ZapfHumnst BT" pitchFamily="34" charset="0"/>
              </a:rPr>
              <a:t>: If collaborations model optional behavior, or features that may be removed, upgraded, or replaced with alternatives, then encapsulate them within a subsystem.</a:t>
            </a:r>
            <a:endParaRPr lang="en-US" altLang="zh-CN" sz="1000">
              <a:latin typeface="ZapfHumnst BT" pitchFamily="34" charset="0"/>
            </a:endParaRPr>
          </a:p>
          <a:p>
            <a:r>
              <a:rPr lang="en-US" altLang="zh-CN" sz="1000" b="1">
                <a:latin typeface="ZapfHumnst BT" pitchFamily="34" charset="0"/>
              </a:rPr>
              <a:t>User interface</a:t>
            </a:r>
            <a:r>
              <a:rPr lang="en-US" altLang="zh-CN" sz="1000">
                <a:latin typeface="ZapfHumnst BT" pitchFamily="34" charset="0"/>
              </a:rPr>
              <a:t>: Create “horizontal” subsystems (boundary classes and related entity classes in separate subsystems) or “vertical” subsystems (related boundary and entity classes in the same subsystem), depending on the coupling of the user interface and entity classes.</a:t>
            </a:r>
            <a:endParaRPr lang="en-US" altLang="zh-CN" sz="1000">
              <a:latin typeface="ZapfHumnst BT" pitchFamily="34" charset="0"/>
            </a:endParaRPr>
          </a:p>
          <a:p>
            <a:r>
              <a:rPr lang="en-US" altLang="zh-CN" sz="1000" b="1">
                <a:latin typeface="ZapfHumnst BT" pitchFamily="34" charset="0"/>
              </a:rPr>
              <a:t>Actors</a:t>
            </a:r>
            <a:r>
              <a:rPr lang="en-US" altLang="zh-CN" sz="1000">
                <a:latin typeface="ZapfHumnst BT" pitchFamily="34" charset="0"/>
              </a:rPr>
              <a:t>: Partition functionality used by two different actors, since each actor can independently change requirements.</a:t>
            </a:r>
            <a:endParaRPr lang="en-US" altLang="zh-CN" sz="1000">
              <a:latin typeface="ZapfHumnst BT" pitchFamily="34" charset="0"/>
            </a:endParaRPr>
          </a:p>
          <a:p>
            <a:r>
              <a:rPr lang="en-US" altLang="zh-CN" sz="1000" b="1">
                <a:latin typeface="ZapfHumnst BT" pitchFamily="34" charset="0"/>
              </a:rPr>
              <a:t>Class coupling and cohesion</a:t>
            </a:r>
            <a:r>
              <a:rPr lang="en-US" altLang="zh-CN" sz="1000">
                <a:latin typeface="ZapfHumnst BT" pitchFamily="34" charset="0"/>
              </a:rPr>
              <a:t>: Organize highly coupled classes into subsystems, separating along the lines of weak coupling. </a:t>
            </a:r>
            <a:endParaRPr lang="en-US" altLang="zh-CN" sz="1000">
              <a:latin typeface="ZapfHumnst BT" pitchFamily="34" charset="0"/>
            </a:endParaRPr>
          </a:p>
          <a:p>
            <a:r>
              <a:rPr lang="en-US" altLang="zh-CN" sz="1000" b="1">
                <a:latin typeface="ZapfHumnst BT" pitchFamily="34" charset="0"/>
              </a:rPr>
              <a:t>Substitution</a:t>
            </a:r>
            <a:r>
              <a:rPr lang="en-US" altLang="zh-CN" sz="1000">
                <a:latin typeface="ZapfHumnst BT" pitchFamily="34" charset="0"/>
              </a:rPr>
              <a:t>: Represent different service levels for a particular capability (for example, high, medium, and low availability) as a separate subsystem, that realizes the same interfaces. </a:t>
            </a:r>
            <a:endParaRPr lang="en-US" altLang="zh-CN" sz="1000">
              <a:latin typeface="ZapfHumnst BT" pitchFamily="34" charset="0"/>
            </a:endParaRPr>
          </a:p>
          <a:p>
            <a:r>
              <a:rPr lang="en-US" altLang="zh-CN" sz="1000" b="1">
                <a:latin typeface="ZapfHumnst BT" pitchFamily="34" charset="0"/>
              </a:rPr>
              <a:t>Distribution</a:t>
            </a:r>
            <a:r>
              <a:rPr lang="en-US" altLang="zh-CN" sz="1000">
                <a:latin typeface="ZapfHumnst BT" pitchFamily="34" charset="0"/>
              </a:rPr>
              <a:t>: If particular functionality must reside on a particular node, ensure that the subsystem functionality maps onto a single node.  </a:t>
            </a:r>
            <a:endParaRPr lang="en-US" altLang="zh-CN" sz="1000">
              <a:latin typeface="ZapfHumnst BT" pitchFamily="34" charset="0"/>
            </a:endParaRPr>
          </a:p>
          <a:p>
            <a:r>
              <a:rPr lang="en-US" altLang="zh-CN" sz="1000" b="1">
                <a:latin typeface="ZapfHumnst BT" pitchFamily="34" charset="0"/>
              </a:rPr>
              <a:t>Volatility</a:t>
            </a:r>
            <a:r>
              <a:rPr lang="en-US" altLang="zh-CN" sz="1000">
                <a:latin typeface="ZapfHumnst BT" pitchFamily="34" charset="0"/>
              </a:rPr>
              <a:t>: You will want to encapsulate those chunks of your system that you expect to change.</a:t>
            </a:r>
            <a:endParaRPr lang="en-US" altLang="zh-CN" sz="1000">
              <a:latin typeface="ZapfHumnst BT" pitchFamily="34"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hdr" sz="quarter"/>
          </p:nvPr>
        </p:nvSpPr>
        <p:spPr/>
        <p:txBody>
          <a:bodyPr/>
          <a:lstStyle/>
          <a:p>
            <a:r>
              <a:rPr lang="en-US" altLang="zh-CN"/>
              <a:t>Mastering OOAD w/ UML 2.0 – Instructor Notes</a:t>
            </a:r>
            <a:endParaRPr lang="en-US" altLang="zh-CN"/>
          </a:p>
        </p:txBody>
      </p:sp>
      <p:sp>
        <p:nvSpPr>
          <p:cNvPr id="6" name="Rectangle 15"/>
          <p:cNvSpPr>
            <a:spLocks noGrp="1" noChangeArrowheads="1"/>
          </p:cNvSpPr>
          <p:nvPr>
            <p:ph type="ftr" sz="quarter" idx="4"/>
          </p:nvPr>
        </p:nvSpPr>
        <p:spPr/>
        <p:txBody>
          <a:bodyPr/>
          <a:lstStyle/>
          <a:p>
            <a:r>
              <a:rPr lang="zh-CN" altLang="en-US"/>
              <a:t>Module 7 - Identify Design Elements</a:t>
            </a:r>
            <a:endParaRPr lang="en-US" altLang="zh-CN">
              <a:latin typeface="ZapfHumnst BT" pitchFamily="34" charset="0"/>
            </a:endParaRPr>
          </a:p>
        </p:txBody>
      </p:sp>
      <p:sp>
        <p:nvSpPr>
          <p:cNvPr id="381954" name="Text Box 2"/>
          <p:cNvSpPr txBox="1">
            <a:spLocks noChangeArrowheads="1"/>
          </p:cNvSpPr>
          <p:nvPr/>
        </p:nvSpPr>
        <p:spPr bwMode="auto">
          <a:xfrm>
            <a:off x="596900" y="1249363"/>
            <a:ext cx="1884363" cy="1025525"/>
          </a:xfrm>
          <a:prstGeom prst="rect">
            <a:avLst/>
          </a:prstGeom>
          <a:noFill/>
          <a:ln w="9525">
            <a:noFill/>
            <a:miter lim="800000"/>
          </a:ln>
          <a:effectLst/>
        </p:spPr>
        <p:txBody>
          <a:bodyPr lIns="111199" tIns="55600" rIns="111199" bIns="55600">
            <a:spAutoFit/>
          </a:bodyPr>
          <a:lstStyle/>
          <a:p>
            <a:pPr defTabSz="941070">
              <a:spcBef>
                <a:spcPct val="50000"/>
              </a:spcBef>
            </a:pPr>
            <a:r>
              <a:rPr lang="zh-CN" altLang="en-US">
                <a:latin typeface="ZapfHumnst BT" pitchFamily="34" charset="0"/>
              </a:rPr>
              <a:t>“</a:t>
            </a:r>
            <a:r>
              <a:rPr lang="en-US" altLang="zh-CN">
                <a:latin typeface="ZapfHumnst BT" pitchFamily="34" charset="0"/>
              </a:rPr>
              <a:t>Superman” analysis classes are usually refined into subsystems in Identify Design Elements. This is discussed in more detail on the next slide.</a:t>
            </a:r>
            <a:endParaRPr lang="en-US" altLang="zh-CN">
              <a:latin typeface="ZapfHumnst BT" pitchFamily="34" charset="0"/>
            </a:endParaRPr>
          </a:p>
        </p:txBody>
      </p:sp>
      <p:sp>
        <p:nvSpPr>
          <p:cNvPr id="381955" name="Rectangle 3"/>
          <p:cNvSpPr>
            <a:spLocks noGrp="1" noRot="1" noChangeAspect="1" noChangeArrowheads="1"/>
          </p:cNvSpPr>
          <p:nvPr>
            <p:ph type="sldImg"/>
          </p:nvPr>
        </p:nvSpPr>
        <p:spPr bwMode="auto">
          <a:xfrm>
            <a:off x="2565400" y="839788"/>
            <a:ext cx="4202113" cy="3151187"/>
          </a:xfrm>
          <a:prstGeom prst="rect">
            <a:avLst/>
          </a:prstGeom>
          <a:solidFill>
            <a:srgbClr val="FFFFFF"/>
          </a:solidFill>
          <a:ln>
            <a:solidFill>
              <a:srgbClr val="000000"/>
            </a:solidFill>
            <a:miter lim="800000"/>
          </a:ln>
        </p:spPr>
      </p:sp>
      <p:sp>
        <p:nvSpPr>
          <p:cNvPr id="381956" name="Rectangle 4"/>
          <p:cNvSpPr>
            <a:spLocks noGrp="1" noChangeArrowheads="1"/>
          </p:cNvSpPr>
          <p:nvPr>
            <p:ph type="body" idx="1"/>
          </p:nvPr>
        </p:nvSpPr>
        <p:spPr bwMode="auto">
          <a:xfrm>
            <a:off x="2546350" y="4111625"/>
            <a:ext cx="4170363" cy="4097338"/>
          </a:xfrm>
          <a:prstGeom prst="rect">
            <a:avLst/>
          </a:prstGeom>
          <a:noFill/>
          <a:ln>
            <a:miter lim="800000"/>
          </a:ln>
        </p:spPr>
        <p:txBody>
          <a:bodyPr lIns="94192" tIns="47096" rIns="94192" bIns="47096"/>
          <a:lstStyle/>
          <a:p>
            <a:r>
              <a:rPr lang="en-US" altLang="zh-CN" sz="1000">
                <a:latin typeface="ZapfHumnst BT" pitchFamily="34" charset="0"/>
              </a:rPr>
              <a:t>Examples of analysis classes that may evolve into subsystems include:</a:t>
            </a:r>
            <a:endParaRPr lang="en-US" altLang="zh-CN" sz="1000">
              <a:latin typeface="ZapfHumnst BT" pitchFamily="34" charset="0"/>
            </a:endParaRPr>
          </a:p>
          <a:p>
            <a:pPr marL="228600" lvl="1" indent="-114300">
              <a:buFontTx/>
              <a:buChar char="•"/>
            </a:pPr>
            <a:r>
              <a:rPr lang="en-US" altLang="zh-CN" sz="1000">
                <a:latin typeface="ZapfHumnst BT" pitchFamily="34" charset="0"/>
              </a:rPr>
              <a:t>Classes providing complex services and/or utilities.  For example:</a:t>
            </a:r>
            <a:endParaRPr lang="en-US" altLang="zh-CN" sz="1000">
              <a:latin typeface="ZapfHumnst BT" pitchFamily="34" charset="0"/>
            </a:endParaRPr>
          </a:p>
          <a:p>
            <a:pPr marL="457200" lvl="2" indent="-114300">
              <a:buFontTx/>
              <a:buChar char="•"/>
            </a:pPr>
            <a:r>
              <a:rPr lang="en-US" altLang="zh-CN" sz="1000">
                <a:latin typeface="ZapfHumnst BT" pitchFamily="34" charset="0"/>
              </a:rPr>
              <a:t>Credit or risk evaluation engines in financial applications</a:t>
            </a:r>
            <a:endParaRPr lang="en-US" altLang="zh-CN" sz="1000">
              <a:latin typeface="ZapfHumnst BT" pitchFamily="34" charset="0"/>
            </a:endParaRPr>
          </a:p>
          <a:p>
            <a:pPr marL="457200" lvl="2" indent="-114300">
              <a:buFontTx/>
              <a:buChar char="•"/>
            </a:pPr>
            <a:r>
              <a:rPr lang="en-US" altLang="zh-CN" sz="1000">
                <a:latin typeface="ZapfHumnst BT" pitchFamily="34" charset="0"/>
              </a:rPr>
              <a:t>Rule-based evaluation engines in commercial applications</a:t>
            </a:r>
            <a:endParaRPr lang="en-US" altLang="zh-CN" sz="1000">
              <a:latin typeface="ZapfHumnst BT" pitchFamily="34" charset="0"/>
            </a:endParaRPr>
          </a:p>
          <a:p>
            <a:pPr marL="457200" lvl="2" indent="-114300">
              <a:buFontTx/>
              <a:buChar char="•"/>
            </a:pPr>
            <a:r>
              <a:rPr lang="en-US" altLang="zh-CN" sz="1000">
                <a:latin typeface="ZapfHumnst BT" pitchFamily="34" charset="0"/>
              </a:rPr>
              <a:t>Security authorization services in most applications.</a:t>
            </a:r>
            <a:endParaRPr lang="en-US" altLang="zh-CN" sz="1000">
              <a:latin typeface="ZapfHumnst BT" pitchFamily="34" charset="0"/>
            </a:endParaRPr>
          </a:p>
          <a:p>
            <a:pPr marL="228600" lvl="1" indent="-114300">
              <a:buFontTx/>
              <a:buChar char="•"/>
            </a:pPr>
            <a:r>
              <a:rPr lang="en-US" altLang="zh-CN" sz="1000">
                <a:latin typeface="ZapfHumnst BT" pitchFamily="34" charset="0"/>
              </a:rPr>
              <a:t>Boundary classes, both for user interfaces and external system interfaces.  If the interface(s) are simple and well-defined, a single class may be sufficient. Often, however, these interfaces are too complex to be represented using a single class. They often require complex collaborations of many classes.  Moreover, these interfaces may be reusable across applications.  As a result, a subsystem more appropriately models these interfaces in many cases.  </a:t>
            </a:r>
            <a:endParaRPr lang="en-US" altLang="zh-CN" sz="1000">
              <a:latin typeface="ZapfHumnst BT" pitchFamily="34" charset="0"/>
            </a:endParaRPr>
          </a:p>
          <a:p>
            <a:r>
              <a:rPr lang="en-US" altLang="zh-CN" sz="1000">
                <a:latin typeface="ZapfHumnst BT" pitchFamily="34" charset="0"/>
              </a:rPr>
              <a:t>Examples of products the system uses that you can represent by a subsystem include: </a:t>
            </a:r>
            <a:endParaRPr lang="en-US" altLang="zh-CN" sz="1000">
              <a:latin typeface="ZapfHumnst BT" pitchFamily="34" charset="0"/>
            </a:endParaRPr>
          </a:p>
          <a:p>
            <a:pPr marL="228600" lvl="1" indent="-114300">
              <a:buFontTx/>
              <a:buChar char="•"/>
            </a:pPr>
            <a:r>
              <a:rPr lang="en-US" altLang="zh-CN" sz="1000">
                <a:latin typeface="ZapfHumnst BT" pitchFamily="34" charset="0"/>
              </a:rPr>
              <a:t>Communication software (middle-ware, COM/CORBA support)</a:t>
            </a:r>
            <a:endParaRPr lang="en-US" altLang="zh-CN" sz="1000">
              <a:latin typeface="ZapfHumnst BT" pitchFamily="34" charset="0"/>
            </a:endParaRPr>
          </a:p>
          <a:p>
            <a:pPr marL="228600" lvl="1" indent="-114300">
              <a:buFontTx/>
              <a:buChar char="•"/>
            </a:pPr>
            <a:r>
              <a:rPr lang="en-US" altLang="zh-CN" sz="1000">
                <a:latin typeface="ZapfHumnst BT" pitchFamily="34" charset="0"/>
              </a:rPr>
              <a:t>Database access support (RDBMS mapping support)</a:t>
            </a:r>
            <a:endParaRPr lang="en-US" altLang="zh-CN" sz="1000">
              <a:latin typeface="ZapfHumnst BT" pitchFamily="34" charset="0"/>
            </a:endParaRPr>
          </a:p>
          <a:p>
            <a:pPr marL="228600" lvl="1" indent="-114300">
              <a:buFontTx/>
              <a:buChar char="•"/>
            </a:pPr>
            <a:r>
              <a:rPr lang="en-US" altLang="zh-CN" sz="1000">
                <a:latin typeface="ZapfHumnst BT" pitchFamily="34" charset="0"/>
              </a:rPr>
              <a:t>Types and data structures (stacks, lists, queues)</a:t>
            </a:r>
            <a:endParaRPr lang="en-US" altLang="zh-CN" sz="1000">
              <a:latin typeface="ZapfHumnst BT" pitchFamily="34" charset="0"/>
            </a:endParaRPr>
          </a:p>
          <a:p>
            <a:pPr marL="228600" lvl="1" indent="-114300">
              <a:buFontTx/>
              <a:buChar char="•"/>
            </a:pPr>
            <a:r>
              <a:rPr lang="en-US" altLang="zh-CN" sz="1000">
                <a:latin typeface="ZapfHumnst BT" pitchFamily="34" charset="0"/>
              </a:rPr>
              <a:t>Common utilities (math libraries)</a:t>
            </a:r>
            <a:endParaRPr lang="en-US" altLang="zh-CN" sz="1000">
              <a:latin typeface="ZapfHumnst BT" pitchFamily="34" charset="0"/>
            </a:endParaRPr>
          </a:p>
          <a:p>
            <a:pPr marL="228600" lvl="1" indent="-114300">
              <a:buFontTx/>
              <a:buChar char="•"/>
            </a:pPr>
            <a:r>
              <a:rPr lang="en-US" altLang="zh-CN" sz="1000">
                <a:latin typeface="ZapfHumnst BT" pitchFamily="34" charset="0"/>
              </a:rPr>
              <a:t>Application-specific products (billing system, scheduler)</a:t>
            </a:r>
            <a:endParaRPr lang="en-US" altLang="zh-CN" sz="1000">
              <a:latin typeface="ZapfHumnst BT" pitchFamily="34" charset="0"/>
            </a:endParaRPr>
          </a:p>
          <a:p>
            <a:r>
              <a:rPr lang="en-US" altLang="zh-CN" sz="1000">
                <a:latin typeface="ZapfHumnst BT" pitchFamily="34" charset="0"/>
              </a:rPr>
              <a:t>Interfaces and subsystems provide the necessary decoupling between interface and implementation to model (in Design) what components do for Implementation.</a:t>
            </a:r>
            <a:endParaRPr lang="en-US" altLang="zh-CN" sz="1000">
              <a:latin typeface="ZapfHumnst BT" pitchFamily="34"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hdr" sz="quarter"/>
          </p:nvPr>
        </p:nvSpPr>
        <p:spPr/>
        <p:txBody>
          <a:bodyPr/>
          <a:lstStyle/>
          <a:p>
            <a:r>
              <a:rPr lang="en-US" altLang="zh-CN"/>
              <a:t>Mastering OOAD w/ UML 2.0 – Instructor Notes</a:t>
            </a:r>
            <a:endParaRPr lang="en-US" altLang="zh-CN"/>
          </a:p>
        </p:txBody>
      </p:sp>
      <p:sp>
        <p:nvSpPr>
          <p:cNvPr id="6" name="Rectangle 15"/>
          <p:cNvSpPr>
            <a:spLocks noGrp="1" noChangeArrowheads="1"/>
          </p:cNvSpPr>
          <p:nvPr>
            <p:ph type="ftr" sz="quarter" idx="4"/>
          </p:nvPr>
        </p:nvSpPr>
        <p:spPr/>
        <p:txBody>
          <a:bodyPr/>
          <a:lstStyle/>
          <a:p>
            <a:r>
              <a:rPr lang="zh-CN" altLang="en-US"/>
              <a:t>Module 7 - Identify Design Elements</a:t>
            </a:r>
            <a:endParaRPr lang="en-US" altLang="zh-CN">
              <a:latin typeface="ZapfHumnst BT" pitchFamily="34" charset="0"/>
            </a:endParaRPr>
          </a:p>
        </p:txBody>
      </p:sp>
      <p:sp>
        <p:nvSpPr>
          <p:cNvPr id="384002" name="Text Box 2"/>
          <p:cNvSpPr txBox="1">
            <a:spLocks noChangeArrowheads="1"/>
          </p:cNvSpPr>
          <p:nvPr/>
        </p:nvSpPr>
        <p:spPr bwMode="auto">
          <a:xfrm>
            <a:off x="596900" y="1249363"/>
            <a:ext cx="1901825" cy="2384425"/>
          </a:xfrm>
          <a:prstGeom prst="rect">
            <a:avLst/>
          </a:prstGeom>
          <a:noFill/>
          <a:ln w="12700">
            <a:noFill/>
            <a:miter lim="800000"/>
            <a:headEnd type="none" w="sm" len="sm"/>
          </a:ln>
          <a:effectLst/>
        </p:spPr>
        <p:txBody>
          <a:bodyPr lIns="94192" tIns="47096" rIns="94192" bIns="47096">
            <a:spAutoFit/>
          </a:bodyPr>
          <a:lstStyle/>
          <a:p>
            <a:pPr defTabSz="941070">
              <a:spcBef>
                <a:spcPct val="50000"/>
              </a:spcBef>
            </a:pPr>
            <a:r>
              <a:rPr lang="en-US" altLang="zh-CN">
                <a:latin typeface="ZapfHumnst BT" pitchFamily="34" charset="0"/>
              </a:rPr>
              <a:t>Subsystems can also be defined as part of the detailed design of any design element.  Subsystems can be identified at any point in the design process, at any time a “chunk of responsibility” is discovered that is bigger than a class.  </a:t>
            </a:r>
            <a:endParaRPr lang="en-US" altLang="zh-CN">
              <a:latin typeface="ZapfHumnst BT" pitchFamily="34" charset="0"/>
            </a:endParaRPr>
          </a:p>
          <a:p>
            <a:pPr defTabSz="941070">
              <a:spcBef>
                <a:spcPct val="50000"/>
              </a:spcBef>
            </a:pPr>
            <a:r>
              <a:rPr lang="en-US" altLang="zh-CN">
                <a:latin typeface="ZapfHumnst BT" pitchFamily="34" charset="0"/>
              </a:rPr>
              <a:t>In any case, most of the time, subsystems play a major role in the software architecture.</a:t>
            </a:r>
            <a:endParaRPr lang="en-US" altLang="zh-CN">
              <a:latin typeface="ZapfHumnst BT" pitchFamily="34" charset="0"/>
            </a:endParaRPr>
          </a:p>
          <a:p>
            <a:pPr defTabSz="941070">
              <a:spcBef>
                <a:spcPct val="50000"/>
              </a:spcBef>
            </a:pPr>
            <a:endParaRPr lang="en-US" altLang="zh-CN">
              <a:latin typeface="ZapfHumnst BT" pitchFamily="34" charset="0"/>
            </a:endParaRPr>
          </a:p>
          <a:p>
            <a:pPr defTabSz="941070">
              <a:spcBef>
                <a:spcPct val="50000"/>
              </a:spcBef>
            </a:pPr>
            <a:endParaRPr lang="zh-CN" altLang="en-US">
              <a:latin typeface="ZapfHumnst BT" pitchFamily="34" charset="0"/>
            </a:endParaRPr>
          </a:p>
        </p:txBody>
      </p:sp>
      <p:sp>
        <p:nvSpPr>
          <p:cNvPr id="384003" name="Rectangle 3"/>
          <p:cNvSpPr>
            <a:spLocks noGrp="1" noRot="1" noChangeAspect="1" noChangeArrowheads="1"/>
          </p:cNvSpPr>
          <p:nvPr>
            <p:ph type="sldImg"/>
          </p:nvPr>
        </p:nvSpPr>
        <p:spPr bwMode="auto">
          <a:xfrm>
            <a:off x="2565400" y="839788"/>
            <a:ext cx="4202113" cy="3151187"/>
          </a:xfrm>
          <a:prstGeom prst="rect">
            <a:avLst/>
          </a:prstGeom>
          <a:solidFill>
            <a:srgbClr val="FFFFFF"/>
          </a:solidFill>
          <a:ln>
            <a:solidFill>
              <a:srgbClr val="000000"/>
            </a:solidFill>
            <a:miter lim="800000"/>
          </a:ln>
        </p:spPr>
      </p:sp>
      <p:sp>
        <p:nvSpPr>
          <p:cNvPr id="384004" name="Rectangle 4"/>
          <p:cNvSpPr>
            <a:spLocks noGrp="1" noChangeArrowheads="1"/>
          </p:cNvSpPr>
          <p:nvPr>
            <p:ph type="body" idx="1"/>
          </p:nvPr>
        </p:nvSpPr>
        <p:spPr bwMode="auto">
          <a:xfrm>
            <a:off x="2546350" y="4111625"/>
            <a:ext cx="4170363" cy="4097338"/>
          </a:xfrm>
          <a:prstGeom prst="rect">
            <a:avLst/>
          </a:prstGeom>
          <a:noFill/>
          <a:ln>
            <a:miter lim="800000"/>
          </a:ln>
        </p:spPr>
        <p:txBody>
          <a:bodyPr lIns="94192" tIns="47096" rIns="94192" bIns="47096"/>
          <a:lstStyle/>
          <a:p>
            <a:r>
              <a:rPr lang="en-US" altLang="zh-CN" sz="1000">
                <a:latin typeface="ZapfHumnst BT" pitchFamily="34" charset="0"/>
              </a:rPr>
              <a:t>When the analysis class is complex, such that it appears to embody behaviors that cannot be the responsibility of a single class acting alone, or the responsibilities may need to be reused, the analysis class should be refined into a subsystem. This is a decision based largely on conjecture guided by experience. The actual representation may take a few iterations to stabilize.  </a:t>
            </a:r>
            <a:endParaRPr lang="en-US" altLang="zh-CN" sz="1000">
              <a:latin typeface="ZapfHumnst BT" pitchFamily="34" charset="0"/>
            </a:endParaRPr>
          </a:p>
          <a:p>
            <a:r>
              <a:rPr lang="en-US" altLang="zh-CN" sz="1000">
                <a:latin typeface="ZapfHumnst BT" pitchFamily="34" charset="0"/>
              </a:rPr>
              <a:t>As discussed earlier, the use of a subsystem allows the interface to be defined and stabilized, while leaving the design details of the interface implementation to remain hidden while its definition evolves.</a:t>
            </a:r>
            <a:endParaRPr lang="en-US" altLang="zh-CN" sz="1000">
              <a:latin typeface="ZapfHumnst BT" pitchFamily="34" charset="0"/>
            </a:endParaRPr>
          </a:p>
          <a:p>
            <a:r>
              <a:rPr lang="en-US" altLang="zh-CN" sz="1000">
                <a:latin typeface="ZapfHumnst BT" pitchFamily="34" charset="0"/>
              </a:rPr>
              <a:t>The decision to make something a subsystem is often driven by the knowledge and experience of the architect. Since it tends to have a strong effect on the partitioning of the solution space, the decision needs to be made in the context of the whole model.  It is the result of more detailed design knowledge, as well as the imposition of constraints imposed by the implementation environment. </a:t>
            </a:r>
            <a:endParaRPr lang="en-US" altLang="zh-CN" sz="1000">
              <a:latin typeface="ZapfHumnst BT" pitchFamily="34" charset="0"/>
            </a:endParaRPr>
          </a:p>
          <a:p>
            <a:r>
              <a:rPr lang="en-US" altLang="zh-CN" sz="1000">
                <a:latin typeface="ZapfHumnst BT" pitchFamily="34" charset="0"/>
              </a:rPr>
              <a:t>When an analysis class is evolved into a subsystem, the responsibilities that were allocated to the “superman” analysis class are then allocated to the subsystem and an associated interface (that is, they are used to define the interface operations).  The details of how that subsystem actually implements the responsibilities (that is, the interface operations) is deferred until Subsystem Design.</a:t>
            </a:r>
            <a:endParaRPr lang="en-US" altLang="zh-CN" sz="1000">
              <a:latin typeface="ZapfHumnst BT" pitchFamily="34" charset="0"/>
            </a:endParaRPr>
          </a:p>
          <a:p>
            <a:endParaRPr lang="zh-CN" altLang="en-US" sz="1000">
              <a:latin typeface="ZapfHumnst BT" pitchFamily="34"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p:txBody>
          <a:bodyPr/>
          <a:lstStyle/>
          <a:p>
            <a:r>
              <a:rPr lang="en-US" altLang="zh-CN"/>
              <a:t>Mastering OOAD w/ UML 2.0 – Instructor Notes</a:t>
            </a:r>
            <a:endParaRPr lang="en-US" altLang="zh-CN"/>
          </a:p>
        </p:txBody>
      </p:sp>
      <p:sp>
        <p:nvSpPr>
          <p:cNvPr id="5" name="Rectangle 15"/>
          <p:cNvSpPr>
            <a:spLocks noGrp="1" noChangeArrowheads="1"/>
          </p:cNvSpPr>
          <p:nvPr>
            <p:ph type="ftr" sz="quarter" idx="4"/>
          </p:nvPr>
        </p:nvSpPr>
        <p:spPr/>
        <p:txBody>
          <a:bodyPr/>
          <a:lstStyle/>
          <a:p>
            <a:r>
              <a:rPr lang="zh-CN" altLang="en-US"/>
              <a:t>Module 7 - Identify Design Elements</a:t>
            </a:r>
            <a:endParaRPr lang="en-US" altLang="zh-CN">
              <a:latin typeface="ZapfHumnst BT" pitchFamily="34" charset="0"/>
            </a:endParaRPr>
          </a:p>
        </p:txBody>
      </p:sp>
      <p:sp>
        <p:nvSpPr>
          <p:cNvPr id="400386" name="Rectangle 2"/>
          <p:cNvSpPr>
            <a:spLocks noGrp="1" noRot="1" noChangeAspect="1" noChangeArrowheads="1" noTextEdit="1"/>
          </p:cNvSpPr>
          <p:nvPr>
            <p:ph type="sldImg"/>
          </p:nvPr>
        </p:nvSpPr>
        <p:spPr/>
      </p:sp>
      <p:sp>
        <p:nvSpPr>
          <p:cNvPr id="400387" name="Rectangle 3"/>
          <p:cNvSpPr>
            <a:spLocks noGrp="1" noChangeArrowheads="1"/>
          </p:cNvSpPr>
          <p:nvPr>
            <p:ph type="body" idx="1"/>
          </p:nvPr>
        </p:nvSpPr>
        <p:spPr/>
        <p:txBody>
          <a:bodyPr/>
          <a:lstStyle/>
          <a:p>
            <a:pPr fontAlgn="t"/>
            <a:r>
              <a:rPr lang="en-US" altLang="zh-CN" sz="1000">
                <a:latin typeface="ZapfHumnst BT" pitchFamily="34" charset="0"/>
              </a:rPr>
              <a:t>Interfaces define a set of operations that are realized by some classifier. In the Design Model, interfaces are principally used to define the interfaces for subsystems. This is not to say that they cannot be used for classes as well. But for a single class it is usually sufficient to define public operations on the class. These operators, in effect, define its “interface.” </a:t>
            </a:r>
            <a:endParaRPr lang="en-US" altLang="zh-CN" sz="1000">
              <a:latin typeface="ZapfHumnst BT" pitchFamily="34" charset="0"/>
            </a:endParaRPr>
          </a:p>
          <a:p>
            <a:pPr fontAlgn="t"/>
            <a:r>
              <a:rPr lang="en-US" altLang="zh-CN" sz="1000">
                <a:latin typeface="ZapfHumnst BT" pitchFamily="34" charset="0"/>
              </a:rPr>
              <a:t>Interfaces are important for subsystems because they allow the separation of the declaration of behavior (the interface) from the realization of behavior (the specific classes within the subsystem that realize the interface). This de-coupling provides us with a way to increase the independence of development teams working on different parts of the system, while retaining precise definitions of the “contracts” between these different parts.</a:t>
            </a:r>
            <a:endParaRPr lang="en-US" altLang="zh-CN" sz="1000">
              <a:latin typeface="ZapfHumnst BT" pitchFamily="34"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hdr" sz="quarter"/>
          </p:nvPr>
        </p:nvSpPr>
        <p:spPr/>
        <p:txBody>
          <a:bodyPr/>
          <a:lstStyle/>
          <a:p>
            <a:r>
              <a:rPr lang="en-US" altLang="zh-CN"/>
              <a:t>Mastering OOAD w/ UML 2.0 – Instructor Notes</a:t>
            </a:r>
            <a:endParaRPr lang="en-US" altLang="zh-CN"/>
          </a:p>
        </p:txBody>
      </p:sp>
      <p:sp>
        <p:nvSpPr>
          <p:cNvPr id="6" name="Rectangle 15"/>
          <p:cNvSpPr>
            <a:spLocks noGrp="1" noChangeArrowheads="1"/>
          </p:cNvSpPr>
          <p:nvPr>
            <p:ph type="ftr" sz="quarter" idx="4"/>
          </p:nvPr>
        </p:nvSpPr>
        <p:spPr/>
        <p:txBody>
          <a:bodyPr/>
          <a:lstStyle/>
          <a:p>
            <a:r>
              <a:rPr lang="zh-CN" altLang="en-US"/>
              <a:t>Module 7 - Identify Design Elements</a:t>
            </a:r>
            <a:endParaRPr lang="en-US" altLang="zh-CN">
              <a:latin typeface="ZapfHumnst BT" pitchFamily="34" charset="0"/>
            </a:endParaRPr>
          </a:p>
        </p:txBody>
      </p:sp>
      <p:sp>
        <p:nvSpPr>
          <p:cNvPr id="386050" name="Rectangle 2"/>
          <p:cNvSpPr>
            <a:spLocks noGrp="1" noRot="1" noChangeAspect="1" noChangeArrowheads="1"/>
          </p:cNvSpPr>
          <p:nvPr>
            <p:ph type="sldImg"/>
          </p:nvPr>
        </p:nvSpPr>
        <p:spPr bwMode="auto">
          <a:xfrm>
            <a:off x="2565400" y="839788"/>
            <a:ext cx="4202113" cy="3151187"/>
          </a:xfrm>
          <a:prstGeom prst="rect">
            <a:avLst/>
          </a:prstGeom>
          <a:solidFill>
            <a:srgbClr val="FFFFFF"/>
          </a:solidFill>
          <a:ln>
            <a:solidFill>
              <a:srgbClr val="000000"/>
            </a:solidFill>
            <a:miter lim="800000"/>
          </a:ln>
        </p:spPr>
      </p:sp>
      <p:sp>
        <p:nvSpPr>
          <p:cNvPr id="386051" name="Rectangle 3"/>
          <p:cNvSpPr>
            <a:spLocks noGrp="1" noChangeArrowheads="1"/>
          </p:cNvSpPr>
          <p:nvPr>
            <p:ph type="body" idx="1"/>
          </p:nvPr>
        </p:nvSpPr>
        <p:spPr bwMode="auto">
          <a:xfrm>
            <a:off x="2546350" y="4111625"/>
            <a:ext cx="4170363" cy="4097338"/>
          </a:xfrm>
          <a:prstGeom prst="rect">
            <a:avLst/>
          </a:prstGeom>
          <a:noFill/>
          <a:ln>
            <a:miter lim="800000"/>
          </a:ln>
        </p:spPr>
        <p:txBody>
          <a:bodyPr lIns="94192" tIns="47096" rIns="94192" bIns="47096"/>
          <a:lstStyle/>
          <a:p>
            <a:r>
              <a:rPr lang="en-US" altLang="zh-CN" sz="1000">
                <a:latin typeface="ZapfHumnst BT" pitchFamily="34" charset="0"/>
              </a:rPr>
              <a:t>Once the subsystems are identified, their interfaces need to be identified.</a:t>
            </a:r>
            <a:endParaRPr lang="en-US" altLang="zh-CN" sz="1000">
              <a:latin typeface="ZapfHumnst BT" pitchFamily="34" charset="0"/>
            </a:endParaRPr>
          </a:p>
          <a:p>
            <a:r>
              <a:rPr lang="en-US" altLang="zh-CN" sz="1000" b="1">
                <a:latin typeface="ZapfHumnst BT" pitchFamily="34" charset="0"/>
              </a:rPr>
              <a:t>Identify candidate interfaces</a:t>
            </a:r>
            <a:r>
              <a:rPr lang="en-US" altLang="zh-CN" sz="1000">
                <a:latin typeface="ZapfHumnst BT" pitchFamily="34" charset="0"/>
              </a:rPr>
              <a:t>. Organize the subsystem responsibilities into groups of cohesive, related responsibilities. These groupings define the initial, first-cut set of interfaces for the subsystem.  To start with, identify an operation for each responsibility, complete with parameters and return values.</a:t>
            </a:r>
            <a:endParaRPr lang="en-US" altLang="zh-CN" sz="1000">
              <a:latin typeface="ZapfHumnst BT" pitchFamily="34" charset="0"/>
            </a:endParaRPr>
          </a:p>
          <a:p>
            <a:r>
              <a:rPr lang="en-US" altLang="zh-CN" sz="1000" b="1">
                <a:latin typeface="ZapfHumnst BT" pitchFamily="34" charset="0"/>
              </a:rPr>
              <a:t>Look for similarities between interfaces</a:t>
            </a:r>
            <a:r>
              <a:rPr lang="en-US" altLang="zh-CN" sz="1000">
                <a:latin typeface="ZapfHumnst BT" pitchFamily="34" charset="0"/>
              </a:rPr>
              <a:t>. Look for similar names, similar responsibilities, and similar operations. Extract common operations into a new interface. Be sure to look at existing interfaces as well, re-using them where possible.</a:t>
            </a:r>
            <a:endParaRPr lang="en-US" altLang="zh-CN" sz="1000">
              <a:latin typeface="ZapfHumnst BT" pitchFamily="34" charset="0"/>
            </a:endParaRPr>
          </a:p>
          <a:p>
            <a:r>
              <a:rPr lang="en-US" altLang="zh-CN" sz="1000" b="1">
                <a:latin typeface="ZapfHumnst BT" pitchFamily="34" charset="0"/>
              </a:rPr>
              <a:t>Define interface dependencies</a:t>
            </a:r>
            <a:r>
              <a:rPr lang="en-US" altLang="zh-CN" sz="1000">
                <a:latin typeface="ZapfHumnst BT" pitchFamily="34" charset="0"/>
              </a:rPr>
              <a:t>. Add dependency relationships from the interface to all classes and/or interfaces that appear in the interface operation signatures. </a:t>
            </a:r>
            <a:endParaRPr lang="en-US" altLang="zh-CN" sz="1000">
              <a:latin typeface="ZapfHumnst BT" pitchFamily="34" charset="0"/>
            </a:endParaRPr>
          </a:p>
          <a:p>
            <a:r>
              <a:rPr lang="en-US" altLang="zh-CN" sz="1000" b="1">
                <a:latin typeface="ZapfHumnst BT" pitchFamily="34" charset="0"/>
              </a:rPr>
              <a:t>Map the interfaces to subsystems</a:t>
            </a:r>
            <a:r>
              <a:rPr lang="en-US" altLang="zh-CN" sz="1000">
                <a:latin typeface="ZapfHumnst BT" pitchFamily="34" charset="0"/>
              </a:rPr>
              <a:t>.  Create realization associations from the subsystem to the interface(s) it realizes.</a:t>
            </a:r>
            <a:endParaRPr lang="en-US" altLang="zh-CN" sz="1000">
              <a:latin typeface="ZapfHumnst BT" pitchFamily="34" charset="0"/>
            </a:endParaRPr>
          </a:p>
          <a:p>
            <a:r>
              <a:rPr lang="en-US" altLang="zh-CN" sz="1000" b="1">
                <a:latin typeface="ZapfHumnst BT" pitchFamily="34" charset="0"/>
              </a:rPr>
              <a:t>Define the behavior specified by the interfaces</a:t>
            </a:r>
            <a:r>
              <a:rPr lang="en-US" altLang="zh-CN" sz="1000">
                <a:latin typeface="ZapfHumnst BT" pitchFamily="34" charset="0"/>
              </a:rPr>
              <a:t>. If the operations on the interface must be invoked in a particular order, define a state machine that illustrates the publicly visible (or inferred) states that any design element that realizes the interface must support. </a:t>
            </a:r>
            <a:endParaRPr lang="en-US" altLang="zh-CN" sz="1000">
              <a:latin typeface="ZapfHumnst BT" pitchFamily="34" charset="0"/>
            </a:endParaRPr>
          </a:p>
          <a:p>
            <a:r>
              <a:rPr lang="en-US" altLang="zh-CN" sz="1000" b="1">
                <a:latin typeface="ZapfHumnst BT" pitchFamily="34" charset="0"/>
              </a:rPr>
              <a:t>Package the interfaces</a:t>
            </a:r>
            <a:r>
              <a:rPr lang="en-US" altLang="zh-CN" sz="1000">
                <a:latin typeface="ZapfHumnst BT" pitchFamily="34" charset="0"/>
              </a:rPr>
              <a:t>. Interfaces can be managed and controlled independently of the subsystems themselves. Partition the interfaces </a:t>
            </a:r>
            <a:r>
              <a:rPr lang="en-AU" sz="1000">
                <a:latin typeface="ZapfHumnst BT" pitchFamily="34" charset="0"/>
              </a:rPr>
              <a:t>according to their responsibilities. </a:t>
            </a:r>
            <a:endParaRPr lang="en-US" altLang="zh-CN" sz="1000">
              <a:latin typeface="ZapfHumnst BT" pitchFamily="34" charset="0"/>
            </a:endParaRPr>
          </a:p>
        </p:txBody>
      </p:sp>
      <p:sp>
        <p:nvSpPr>
          <p:cNvPr id="386052" name="Text Box 4"/>
          <p:cNvSpPr txBox="1">
            <a:spLocks noChangeArrowheads="1"/>
          </p:cNvSpPr>
          <p:nvPr/>
        </p:nvSpPr>
        <p:spPr bwMode="auto">
          <a:xfrm>
            <a:off x="596900" y="1249363"/>
            <a:ext cx="1871663" cy="6054725"/>
          </a:xfrm>
          <a:prstGeom prst="rect">
            <a:avLst/>
          </a:prstGeom>
          <a:noFill/>
          <a:ln w="9525">
            <a:noFill/>
            <a:miter lim="800000"/>
          </a:ln>
          <a:effectLst/>
        </p:spPr>
        <p:txBody>
          <a:bodyPr lIns="111199" tIns="55600" rIns="111199" bIns="55600">
            <a:spAutoFit/>
          </a:bodyPr>
          <a:lstStyle/>
          <a:p>
            <a:pPr defTabSz="941070">
              <a:spcBef>
                <a:spcPct val="50000"/>
              </a:spcBef>
            </a:pPr>
            <a:r>
              <a:rPr lang="en-US" altLang="zh-CN">
                <a:latin typeface="ZapfHumnst BT" pitchFamily="34" charset="0"/>
              </a:rPr>
              <a:t>Emphasize that the interfaces are completely defined in Identify Design Elements, including their signatures. This is important, as these interfaces will serve as synchronization points that enable parallel development.</a:t>
            </a:r>
            <a:endParaRPr lang="en-US" altLang="zh-CN">
              <a:latin typeface="ZapfHumnst BT" pitchFamily="34" charset="0"/>
            </a:endParaRPr>
          </a:p>
          <a:p>
            <a:pPr defTabSz="941070">
              <a:spcBef>
                <a:spcPct val="50000"/>
              </a:spcBef>
            </a:pPr>
            <a:r>
              <a:rPr lang="en-AU">
                <a:latin typeface="ZapfHumnst BT" pitchFamily="34" charset="0"/>
              </a:rPr>
              <a:t>The only restriction when identifying interface relationships is that there must be no resulting structure from any relationship, and that all features are public. </a:t>
            </a:r>
            <a:r>
              <a:rPr lang="en-US" altLang="zh-CN">
                <a:latin typeface="ZapfHumnst BT" pitchFamily="34" charset="0"/>
              </a:rPr>
              <a:t>Defining the dependencies between interfaces provides useful coupling information to the architect.</a:t>
            </a:r>
            <a:endParaRPr lang="en-US" altLang="zh-CN">
              <a:latin typeface="ZapfHumnst BT" pitchFamily="34" charset="0"/>
            </a:endParaRPr>
          </a:p>
          <a:p>
            <a:pPr defTabSz="941070">
              <a:spcBef>
                <a:spcPct val="50000"/>
              </a:spcBef>
            </a:pPr>
            <a:r>
              <a:rPr lang="en-US" altLang="zh-CN">
                <a:latin typeface="ZapfHumnst BT" pitchFamily="34" charset="0"/>
              </a:rPr>
              <a:t>Interface state machines aid the user of the interface to better understand the interface, and will aid the designer of elements that realize the interface to provide the correct behavior for their elements.</a:t>
            </a:r>
            <a:endParaRPr lang="en-US" altLang="zh-CN">
              <a:latin typeface="ZapfHumnst BT" pitchFamily="34" charset="0"/>
            </a:endParaRPr>
          </a:p>
          <a:p>
            <a:pPr defTabSz="941070">
              <a:spcBef>
                <a:spcPct val="50000"/>
              </a:spcBef>
            </a:pPr>
            <a:r>
              <a:rPr lang="en-AU">
                <a:latin typeface="ZapfHumnst BT" pitchFamily="34" charset="0"/>
              </a:rPr>
              <a:t>If a subsystem implements only a single interface, it can be placed within the same parent package as the interface.</a:t>
            </a:r>
            <a:r>
              <a:rPr lang="en-US" altLang="zh-CN">
                <a:latin typeface="ZapfHumnst BT" pitchFamily="34" charset="0"/>
              </a:rPr>
              <a:t> </a:t>
            </a:r>
            <a:endParaRPr lang="en-US" altLang="zh-CN">
              <a:latin typeface="ZapfHumnst BT" pitchFamily="34" charset="0"/>
            </a:endParaRPr>
          </a:p>
          <a:p>
            <a:pPr defTabSz="941070">
              <a:spcBef>
                <a:spcPct val="50000"/>
              </a:spcBef>
            </a:pPr>
            <a:r>
              <a:rPr lang="en-US" altLang="zh-CN">
                <a:latin typeface="ZapfHumnst BT" pitchFamily="34" charset="0"/>
              </a:rPr>
              <a:t>Interfaces are owned by the architect; changes to interfaces are always architecturally significant.</a:t>
            </a:r>
            <a:endParaRPr lang="en-US" altLang="zh-CN">
              <a:latin typeface="ZapfHumnst BT" pitchFamily="34"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hdr" sz="quarter"/>
          </p:nvPr>
        </p:nvSpPr>
        <p:spPr/>
        <p:txBody>
          <a:bodyPr/>
          <a:lstStyle/>
          <a:p>
            <a:r>
              <a:rPr lang="en-US" altLang="zh-CN"/>
              <a:t>Mastering OOAD w/ UML 2.0 – Instructor Notes</a:t>
            </a:r>
            <a:endParaRPr lang="en-US" altLang="zh-CN"/>
          </a:p>
        </p:txBody>
      </p:sp>
      <p:sp>
        <p:nvSpPr>
          <p:cNvPr id="6" name="Rectangle 15"/>
          <p:cNvSpPr>
            <a:spLocks noGrp="1" noChangeArrowheads="1"/>
          </p:cNvSpPr>
          <p:nvPr>
            <p:ph type="ftr" sz="quarter" idx="4"/>
          </p:nvPr>
        </p:nvSpPr>
        <p:spPr/>
        <p:txBody>
          <a:bodyPr/>
          <a:lstStyle/>
          <a:p>
            <a:r>
              <a:rPr lang="zh-CN" altLang="en-US"/>
              <a:t>Module 7 - Identify Design Elements</a:t>
            </a:r>
            <a:endParaRPr lang="en-US" altLang="zh-CN">
              <a:latin typeface="ZapfHumnst BT" pitchFamily="34" charset="0"/>
            </a:endParaRPr>
          </a:p>
        </p:txBody>
      </p:sp>
      <p:sp>
        <p:nvSpPr>
          <p:cNvPr id="388098" name="Text Box 2"/>
          <p:cNvSpPr txBox="1">
            <a:spLocks noChangeArrowheads="1"/>
          </p:cNvSpPr>
          <p:nvPr/>
        </p:nvSpPr>
        <p:spPr bwMode="auto">
          <a:xfrm>
            <a:off x="596900" y="1249363"/>
            <a:ext cx="1889125" cy="3768725"/>
          </a:xfrm>
          <a:prstGeom prst="rect">
            <a:avLst/>
          </a:prstGeom>
          <a:noFill/>
          <a:ln w="9525">
            <a:noFill/>
            <a:miter lim="800000"/>
          </a:ln>
          <a:effectLst/>
        </p:spPr>
        <p:txBody>
          <a:bodyPr lIns="111199" tIns="55600" rIns="111199" bIns="55600">
            <a:spAutoFit/>
          </a:bodyPr>
          <a:lstStyle/>
          <a:p>
            <a:pPr defTabSz="941070">
              <a:spcBef>
                <a:spcPct val="50000"/>
              </a:spcBef>
            </a:pPr>
            <a:r>
              <a:rPr lang="en-US" altLang="zh-CN">
                <a:latin typeface="ZapfHumnst BT" pitchFamily="34" charset="0"/>
              </a:rPr>
              <a:t>One convention for interface names is to use an “I” as the first character. That is the convention we will use in this course.</a:t>
            </a:r>
            <a:endParaRPr lang="en-US" altLang="zh-CN">
              <a:latin typeface="ZapfHumnst BT" pitchFamily="34" charset="0"/>
            </a:endParaRPr>
          </a:p>
          <a:p>
            <a:pPr defTabSz="941070">
              <a:spcBef>
                <a:spcPct val="50000"/>
              </a:spcBef>
            </a:pPr>
            <a:r>
              <a:rPr lang="en-AU">
                <a:latin typeface="ZapfHumnst BT" pitchFamily="34" charset="0"/>
              </a:rPr>
              <a:t>You cannot have any relationships except dependencies </a:t>
            </a:r>
            <a:r>
              <a:rPr lang="en-AU" b="1">
                <a:latin typeface="ZapfHumnst BT" pitchFamily="34" charset="0"/>
              </a:rPr>
              <a:t>FROM</a:t>
            </a:r>
            <a:r>
              <a:rPr lang="en-AU">
                <a:latin typeface="ZapfHumnst BT" pitchFamily="34" charset="0"/>
              </a:rPr>
              <a:t> an interface. As per the UML, you can only have a structural relationship </a:t>
            </a:r>
            <a:r>
              <a:rPr lang="en-AU" b="1">
                <a:latin typeface="ZapfHumnst BT" pitchFamily="34" charset="0"/>
              </a:rPr>
              <a:t>TO</a:t>
            </a:r>
            <a:r>
              <a:rPr lang="en-AU">
                <a:latin typeface="ZapfHumnst BT" pitchFamily="34" charset="0"/>
              </a:rPr>
              <a:t> an interface if it is not visible to that interface – that is, no navigability from interface to the other end</a:t>
            </a:r>
            <a:r>
              <a:rPr lang="en-US" altLang="zh-CN">
                <a:latin typeface="ZapfHumnst BT" pitchFamily="34" charset="0"/>
              </a:rPr>
              <a:t>.</a:t>
            </a:r>
            <a:endParaRPr lang="en-US" altLang="zh-CN">
              <a:latin typeface="ZapfHumnst BT" pitchFamily="34" charset="0"/>
            </a:endParaRPr>
          </a:p>
          <a:p>
            <a:pPr defTabSz="941070">
              <a:spcBef>
                <a:spcPct val="50000"/>
              </a:spcBef>
            </a:pPr>
            <a:r>
              <a:rPr lang="en-AU">
                <a:latin typeface="ZapfHumnst BT" pitchFamily="34" charset="0"/>
              </a:rPr>
              <a:t>Interfaces are like classes with significant behavior – same documentation and diagrams apply to both. Additionally, if the interface is significant, a mechanism should be created to illustrate its use</a:t>
            </a:r>
            <a:r>
              <a:rPr lang="en-US" altLang="zh-CN">
                <a:latin typeface="ZapfHumnst BT" pitchFamily="34" charset="0"/>
              </a:rPr>
              <a:t>.</a:t>
            </a:r>
            <a:endParaRPr lang="en-US" altLang="zh-CN">
              <a:latin typeface="ZapfHumnst BT" pitchFamily="34" charset="0"/>
            </a:endParaRPr>
          </a:p>
        </p:txBody>
      </p:sp>
      <p:sp>
        <p:nvSpPr>
          <p:cNvPr id="388099" name="Rectangle 3"/>
          <p:cNvSpPr>
            <a:spLocks noGrp="1" noRot="1" noChangeAspect="1" noChangeArrowheads="1"/>
          </p:cNvSpPr>
          <p:nvPr>
            <p:ph type="sldImg"/>
          </p:nvPr>
        </p:nvSpPr>
        <p:spPr bwMode="auto">
          <a:xfrm>
            <a:off x="2565400" y="839788"/>
            <a:ext cx="4202113" cy="3151187"/>
          </a:xfrm>
          <a:prstGeom prst="rect">
            <a:avLst/>
          </a:prstGeom>
          <a:solidFill>
            <a:srgbClr val="FFFFFF"/>
          </a:solidFill>
          <a:ln>
            <a:solidFill>
              <a:srgbClr val="000000"/>
            </a:solidFill>
            <a:miter lim="800000"/>
          </a:ln>
        </p:spPr>
      </p:sp>
      <p:sp>
        <p:nvSpPr>
          <p:cNvPr id="388100" name="Rectangle 4"/>
          <p:cNvSpPr>
            <a:spLocks noGrp="1" noChangeArrowheads="1"/>
          </p:cNvSpPr>
          <p:nvPr>
            <p:ph type="body" idx="1"/>
          </p:nvPr>
        </p:nvSpPr>
        <p:spPr bwMode="auto">
          <a:xfrm>
            <a:off x="2546350" y="4111625"/>
            <a:ext cx="4170363" cy="4097338"/>
          </a:xfrm>
          <a:prstGeom prst="rect">
            <a:avLst/>
          </a:prstGeom>
          <a:noFill/>
          <a:ln>
            <a:miter lim="800000"/>
          </a:ln>
        </p:spPr>
        <p:txBody>
          <a:bodyPr lIns="94192" tIns="47096" rIns="94192" bIns="47096"/>
          <a:lstStyle/>
          <a:p>
            <a:r>
              <a:rPr lang="en-US" altLang="zh-CN" sz="1000" b="1" dirty="0">
                <a:latin typeface="ZapfHumnst BT" pitchFamily="34" charset="0"/>
              </a:rPr>
              <a:t>Interface name</a:t>
            </a:r>
            <a:r>
              <a:rPr lang="en-US" altLang="zh-CN" sz="1000" dirty="0">
                <a:latin typeface="ZapfHumnst BT" pitchFamily="34" charset="0"/>
              </a:rPr>
              <a:t>: Name the interface to reflect the role it plays in the system. The name should be short — one-to-two words. It is not necessary to include the word "interface" in the name; it is implied by the type of model element (that is, interface).</a:t>
            </a:r>
            <a:endParaRPr lang="en-US" altLang="zh-CN" sz="1000" dirty="0">
              <a:latin typeface="ZapfHumnst BT" pitchFamily="34" charset="0"/>
            </a:endParaRPr>
          </a:p>
          <a:p>
            <a:r>
              <a:rPr lang="en-US" altLang="zh-CN" sz="1000" b="1" dirty="0">
                <a:latin typeface="ZapfHumnst BT" pitchFamily="34" charset="0"/>
              </a:rPr>
              <a:t>Interface description</a:t>
            </a:r>
            <a:r>
              <a:rPr lang="en-US" altLang="zh-CN" sz="1000" dirty="0">
                <a:latin typeface="ZapfHumnst BT" pitchFamily="34" charset="0"/>
              </a:rPr>
              <a:t>: The description should convey the responsibilities of the </a:t>
            </a:r>
            <a:r>
              <a:rPr lang="en-US" altLang="zh-CN" sz="1000" dirty="0" err="1">
                <a:latin typeface="ZapfHumnst BT" pitchFamily="34" charset="0"/>
              </a:rPr>
              <a:t>interface.The</a:t>
            </a:r>
            <a:r>
              <a:rPr lang="en-US" altLang="zh-CN" sz="1000" dirty="0">
                <a:latin typeface="ZapfHumnst BT" pitchFamily="34" charset="0"/>
              </a:rPr>
              <a:t> description should be several sentences long, up to a short paragraph. The description should not simply restate the name of the interface. Instead, it should illuminate the role the interface plays in the system.</a:t>
            </a:r>
            <a:endParaRPr lang="en-US" altLang="zh-CN" sz="1000" dirty="0">
              <a:latin typeface="ZapfHumnst BT" pitchFamily="34" charset="0"/>
            </a:endParaRPr>
          </a:p>
          <a:p>
            <a:r>
              <a:rPr lang="en-US" altLang="zh-CN" sz="1000" b="1" dirty="0">
                <a:latin typeface="ZapfHumnst BT" pitchFamily="34" charset="0"/>
              </a:rPr>
              <a:t>Operation definition</a:t>
            </a:r>
            <a:r>
              <a:rPr lang="en-US" altLang="zh-CN" sz="1000" dirty="0">
                <a:latin typeface="ZapfHumnst BT" pitchFamily="34" charset="0"/>
              </a:rPr>
              <a:t>: Each interface should provide a unique and well-defined set of operations. Operation names should reflect the result of the operation.  When an operation sets or gets information, including “set” or “get” in the name of the operation is redundant.  Give the operation the same name as the property of the model element that is being set or retrieved. Example: name() returns the name of the object; name(</a:t>
            </a:r>
            <a:r>
              <a:rPr lang="en-US" altLang="zh-CN" sz="1000" dirty="0" err="1">
                <a:latin typeface="ZapfHumnst BT" pitchFamily="34" charset="0"/>
              </a:rPr>
              <a:t>aString</a:t>
            </a:r>
            <a:r>
              <a:rPr lang="en-US" altLang="zh-CN" sz="1000" dirty="0">
                <a:latin typeface="ZapfHumnst BT" pitchFamily="34" charset="0"/>
              </a:rPr>
              <a:t>) sets the name of the object to </a:t>
            </a:r>
            <a:r>
              <a:rPr lang="en-US" altLang="zh-CN" sz="1000" dirty="0" err="1">
                <a:latin typeface="ZapfHumnst BT" pitchFamily="34" charset="0"/>
              </a:rPr>
              <a:t>aString</a:t>
            </a:r>
            <a:r>
              <a:rPr lang="en-US" altLang="zh-CN" sz="1000" dirty="0">
                <a:latin typeface="ZapfHumnst BT" pitchFamily="34" charset="0"/>
              </a:rPr>
              <a:t>.  </a:t>
            </a:r>
            <a:endParaRPr lang="en-US" altLang="zh-CN" sz="1000" dirty="0">
              <a:latin typeface="ZapfHumnst BT" pitchFamily="34" charset="0"/>
            </a:endParaRPr>
          </a:p>
          <a:p>
            <a:r>
              <a:rPr lang="en-US" altLang="zh-CN" sz="1000" dirty="0">
                <a:latin typeface="ZapfHumnst BT" pitchFamily="34" charset="0"/>
              </a:rPr>
              <a:t>The description of the operation should describe what the operation does, including any key algorithms, and what value it returns. Name the parameters of the operation to indicate what information is being passed to the operation. Identify the type of the parameter.</a:t>
            </a:r>
            <a:endParaRPr lang="en-US" altLang="zh-CN" sz="1000" dirty="0">
              <a:latin typeface="ZapfHumnst BT" pitchFamily="34" charset="0"/>
            </a:endParaRPr>
          </a:p>
          <a:p>
            <a:r>
              <a:rPr lang="en-US" altLang="zh-CN" sz="1000" b="1" dirty="0">
                <a:latin typeface="ZapfHumnst BT" pitchFamily="34" charset="0"/>
              </a:rPr>
              <a:t>Interface documentation</a:t>
            </a:r>
            <a:r>
              <a:rPr lang="en-US" altLang="zh-CN" sz="1000" dirty="0">
                <a:latin typeface="ZapfHumnst BT" pitchFamily="34" charset="0"/>
              </a:rPr>
              <a:t>: The behavior defined by the interface is specified as a set of operations. </a:t>
            </a:r>
            <a:endParaRPr lang="en-US" altLang="zh-CN" sz="1000" dirty="0">
              <a:latin typeface="ZapfHumnst BT" pitchFamily="34"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hdr" sz="quarter"/>
          </p:nvPr>
        </p:nvSpPr>
        <p:spPr/>
        <p:txBody>
          <a:bodyPr/>
          <a:lstStyle/>
          <a:p>
            <a:r>
              <a:rPr lang="en-US" altLang="zh-CN"/>
              <a:t>Mastering OOAD w/ UML 2.0 – Instructor Notes</a:t>
            </a:r>
            <a:endParaRPr lang="en-US" altLang="zh-CN"/>
          </a:p>
        </p:txBody>
      </p:sp>
      <p:sp>
        <p:nvSpPr>
          <p:cNvPr id="6" name="Rectangle 15"/>
          <p:cNvSpPr>
            <a:spLocks noGrp="1" noChangeArrowheads="1"/>
          </p:cNvSpPr>
          <p:nvPr>
            <p:ph type="ftr" sz="quarter" idx="4"/>
          </p:nvPr>
        </p:nvSpPr>
        <p:spPr/>
        <p:txBody>
          <a:bodyPr/>
          <a:lstStyle/>
          <a:p>
            <a:r>
              <a:rPr lang="zh-CN" altLang="en-US"/>
              <a:t>Module 7 - Identify Design Elements</a:t>
            </a:r>
            <a:endParaRPr lang="en-US" altLang="zh-CN">
              <a:latin typeface="ZapfHumnst BT" pitchFamily="34" charset="0"/>
            </a:endParaRPr>
          </a:p>
        </p:txBody>
      </p:sp>
      <p:sp>
        <p:nvSpPr>
          <p:cNvPr id="390146" name="Text Box 2"/>
          <p:cNvSpPr txBox="1">
            <a:spLocks noChangeArrowheads="1"/>
          </p:cNvSpPr>
          <p:nvPr/>
        </p:nvSpPr>
        <p:spPr bwMode="auto">
          <a:xfrm>
            <a:off x="596900" y="1249363"/>
            <a:ext cx="1905000" cy="963612"/>
          </a:xfrm>
          <a:prstGeom prst="rect">
            <a:avLst/>
          </a:prstGeom>
          <a:noFill/>
          <a:ln w="12700">
            <a:noFill/>
            <a:miter lim="800000"/>
            <a:headEnd type="none" w="sm" len="sm"/>
          </a:ln>
          <a:effectLst/>
        </p:spPr>
        <p:txBody>
          <a:bodyPr lIns="94192" tIns="47096" rIns="94192" bIns="47096">
            <a:spAutoFit/>
          </a:bodyPr>
          <a:lstStyle/>
          <a:p>
            <a:pPr defTabSz="941070"/>
            <a:r>
              <a:rPr lang="en-US" altLang="zh-CN">
                <a:latin typeface="ZapfHumnst BT" pitchFamily="34" charset="0"/>
              </a:rPr>
              <a:t>Emphasize the rationale for choosing these subsystems — external system access.</a:t>
            </a:r>
            <a:endParaRPr lang="en-US" altLang="zh-CN">
              <a:latin typeface="ZapfHumnst BT" pitchFamily="34" charset="0"/>
            </a:endParaRPr>
          </a:p>
          <a:p>
            <a:pPr defTabSz="941070"/>
            <a:endParaRPr lang="en-US" altLang="zh-CN">
              <a:latin typeface="ZapfHumnst BT" pitchFamily="34" charset="0"/>
            </a:endParaRPr>
          </a:p>
          <a:p>
            <a:pPr defTabSz="941070">
              <a:spcBef>
                <a:spcPct val="50000"/>
              </a:spcBef>
            </a:pPr>
            <a:endParaRPr lang="zh-CN" altLang="en-US">
              <a:latin typeface="ZapfHumnst BT" pitchFamily="34" charset="0"/>
            </a:endParaRPr>
          </a:p>
        </p:txBody>
      </p:sp>
      <p:sp>
        <p:nvSpPr>
          <p:cNvPr id="390147" name="Rectangle 3"/>
          <p:cNvSpPr>
            <a:spLocks noGrp="1" noRot="1" noChangeAspect="1" noChangeArrowheads="1"/>
          </p:cNvSpPr>
          <p:nvPr>
            <p:ph type="sldImg"/>
          </p:nvPr>
        </p:nvSpPr>
        <p:spPr bwMode="auto">
          <a:xfrm>
            <a:off x="2565400" y="839788"/>
            <a:ext cx="4202113" cy="3151187"/>
          </a:xfrm>
          <a:prstGeom prst="rect">
            <a:avLst/>
          </a:prstGeom>
          <a:solidFill>
            <a:srgbClr val="FFFFFF"/>
          </a:solidFill>
          <a:ln>
            <a:solidFill>
              <a:srgbClr val="000000"/>
            </a:solidFill>
            <a:miter lim="800000"/>
          </a:ln>
        </p:spPr>
      </p:sp>
      <p:sp>
        <p:nvSpPr>
          <p:cNvPr id="390148" name="Rectangle 4"/>
          <p:cNvSpPr>
            <a:spLocks noGrp="1" noChangeArrowheads="1"/>
          </p:cNvSpPr>
          <p:nvPr>
            <p:ph type="body" idx="1"/>
          </p:nvPr>
        </p:nvSpPr>
        <p:spPr bwMode="auto">
          <a:xfrm>
            <a:off x="2546350" y="4111625"/>
            <a:ext cx="4170363" cy="4097338"/>
          </a:xfrm>
          <a:prstGeom prst="rect">
            <a:avLst/>
          </a:prstGeom>
          <a:noFill/>
          <a:ln>
            <a:miter lim="800000"/>
          </a:ln>
        </p:spPr>
        <p:txBody>
          <a:bodyPr lIns="94192" tIns="47096" rIns="94192" bIns="47096"/>
          <a:lstStyle/>
          <a:p>
            <a:r>
              <a:rPr lang="en-US" altLang="zh-CN" sz="1000">
                <a:latin typeface="ZapfHumnst BT" pitchFamily="34" charset="0"/>
              </a:rPr>
              <a:t>During Use-Case Analysis, we modeled two boundary classes, the BillingSystem and the CourseCatalogSystem, whose responsibilities were to cover the details of the interfaces to the external systems. It was decided by the architects of the Course Registration System that the interactions to support external system access will be more complex than can be implemented in a single class. Thus, subsystems were identified to encapsulate these responsibilities and provide interfaces that give the external systems access. The above diagram includes these subsystems, as well as their interfaces. </a:t>
            </a:r>
            <a:endParaRPr lang="en-US" altLang="zh-CN" sz="1000">
              <a:latin typeface="ZapfHumnst BT" pitchFamily="34" charset="0"/>
            </a:endParaRPr>
          </a:p>
          <a:p>
            <a:r>
              <a:rPr lang="en-US" altLang="zh-CN" sz="1000">
                <a:latin typeface="ZapfHumnst BT" pitchFamily="34" charset="0"/>
              </a:rPr>
              <a:t>The BillingSystem subsystem provides an interface to the external billing system. It is used to submit a bill when registration ends and students have been registered in courses.  </a:t>
            </a:r>
            <a:endParaRPr lang="en-US" altLang="zh-CN" sz="1000">
              <a:latin typeface="ZapfHumnst BT" pitchFamily="34" charset="0"/>
            </a:endParaRPr>
          </a:p>
          <a:p>
            <a:r>
              <a:rPr lang="en-US" altLang="zh-CN" sz="1000">
                <a:latin typeface="ZapfHumnst BT" pitchFamily="34" charset="0"/>
              </a:rPr>
              <a:t>The CourseCatalogSystem subsystem encapsulates all the work involved for communicating to the legacy Course Catalog System. The system provides access to the unabridged catalog of all courses and course offerings provided by the university, including those from previous semesters.</a:t>
            </a:r>
            <a:endParaRPr lang="en-US" altLang="zh-CN" sz="1000">
              <a:latin typeface="ZapfHumnst BT" pitchFamily="34" charset="0"/>
            </a:endParaRPr>
          </a:p>
          <a:p>
            <a:r>
              <a:rPr lang="en-US" altLang="zh-CN" sz="1000">
                <a:latin typeface="ZapfHumnst BT" pitchFamily="34" charset="0"/>
              </a:rPr>
              <a:t>These are subsystems rather than packages because a simple interface to their complex internal behaviors can be created. Also, by using a subsystem with an explicit and stable interface, the particulars of the external systems to be used (in this case,  the Billing System and the legacy Course Catalog System) could be changed at a later date with no impact on the rest of the system.</a:t>
            </a:r>
            <a:endParaRPr lang="en-US" altLang="zh-CN" sz="1000">
              <a:latin typeface="ZapfHumnst BT"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hdr" sz="quarter"/>
          </p:nvPr>
        </p:nvSpPr>
        <p:spPr/>
        <p:txBody>
          <a:bodyPr/>
          <a:lstStyle/>
          <a:p>
            <a:r>
              <a:rPr lang="en-US" altLang="zh-CN"/>
              <a:t>Mastering OOAD w/ UML 2.0 – Instructor Notes</a:t>
            </a:r>
            <a:endParaRPr lang="en-US" altLang="zh-CN"/>
          </a:p>
        </p:txBody>
      </p:sp>
      <p:sp>
        <p:nvSpPr>
          <p:cNvPr id="6" name="Rectangle 15"/>
          <p:cNvSpPr>
            <a:spLocks noGrp="1" noChangeArrowheads="1"/>
          </p:cNvSpPr>
          <p:nvPr>
            <p:ph type="ftr" sz="quarter" idx="4"/>
          </p:nvPr>
        </p:nvSpPr>
        <p:spPr/>
        <p:txBody>
          <a:bodyPr/>
          <a:lstStyle/>
          <a:p>
            <a:r>
              <a:rPr lang="zh-CN" altLang="en-US"/>
              <a:t>Module 7 - Identify Design Elements</a:t>
            </a:r>
            <a:endParaRPr lang="en-US" altLang="zh-CN">
              <a:latin typeface="ZapfHumnst BT" pitchFamily="34" charset="0"/>
            </a:endParaRPr>
          </a:p>
        </p:txBody>
      </p:sp>
      <p:sp>
        <p:nvSpPr>
          <p:cNvPr id="345090" name="Rectangle 2"/>
          <p:cNvSpPr>
            <a:spLocks noGrp="1" noRot="1" noChangeAspect="1" noChangeArrowheads="1" noTextEdit="1"/>
          </p:cNvSpPr>
          <p:nvPr>
            <p:ph type="sldImg"/>
          </p:nvPr>
        </p:nvSpPr>
        <p:spPr/>
      </p:sp>
      <p:sp>
        <p:nvSpPr>
          <p:cNvPr id="345091" name="Rectangle 3"/>
          <p:cNvSpPr>
            <a:spLocks noGrp="1" noChangeArrowheads="1"/>
          </p:cNvSpPr>
          <p:nvPr>
            <p:ph type="body" idx="1"/>
          </p:nvPr>
        </p:nvSpPr>
        <p:spPr/>
        <p:txBody>
          <a:bodyPr/>
          <a:lstStyle/>
          <a:p>
            <a:r>
              <a:rPr lang="en-US" altLang="zh-CN" sz="1000">
                <a:latin typeface="ZapfHumnst BT" pitchFamily="34" charset="0"/>
              </a:rPr>
              <a:t>The architect performs</a:t>
            </a:r>
            <a:r>
              <a:rPr lang="en-US" altLang="zh-CN" sz="1000" b="1">
                <a:latin typeface="ZapfHumnst BT" pitchFamily="34" charset="0"/>
              </a:rPr>
              <a:t> Identify Design Elements</a:t>
            </a:r>
            <a:r>
              <a:rPr lang="en-US" altLang="zh-CN" sz="1000">
                <a:latin typeface="ZapfHumnst BT" pitchFamily="34" charset="0"/>
              </a:rPr>
              <a:t>, once per iteration.</a:t>
            </a:r>
            <a:endParaRPr lang="en-US" altLang="zh-CN" sz="1000">
              <a:latin typeface="ZapfHumnst BT" pitchFamily="34" charset="0"/>
            </a:endParaRPr>
          </a:p>
          <a:p>
            <a:r>
              <a:rPr lang="en-US" altLang="zh-CN" sz="1000" b="1">
                <a:latin typeface="ZapfHumnst BT" pitchFamily="34" charset="0"/>
              </a:rPr>
              <a:t>Purpose</a:t>
            </a:r>
            <a:endParaRPr lang="en-US" altLang="zh-CN" sz="1000">
              <a:latin typeface="ZapfHumnst BT" pitchFamily="34" charset="0"/>
            </a:endParaRPr>
          </a:p>
          <a:p>
            <a:pPr marL="228600" lvl="1" indent="-114300" fontAlgn="t">
              <a:buFontTx/>
              <a:buChar char="•"/>
            </a:pPr>
            <a:r>
              <a:rPr lang="en-US" altLang="zh-CN" sz="1000">
                <a:latin typeface="ZapfHumnst BT" pitchFamily="34" charset="0"/>
              </a:rPr>
              <a:t>To analyze interactions of analysis classes to identify Design  Model elements </a:t>
            </a:r>
            <a:endParaRPr lang="en-US" altLang="zh-CN" sz="1000">
              <a:latin typeface="ZapfHumnst BT" pitchFamily="34" charset="0"/>
            </a:endParaRPr>
          </a:p>
          <a:p>
            <a:pPr fontAlgn="t"/>
            <a:r>
              <a:rPr lang="en-US" altLang="zh-CN" sz="1000" b="1">
                <a:latin typeface="ZapfHumnst BT" pitchFamily="34" charset="0"/>
              </a:rPr>
              <a:t>Input Artifacts</a:t>
            </a:r>
            <a:endParaRPr lang="en-US" altLang="zh-CN" sz="1000">
              <a:latin typeface="ZapfHumnst BT" pitchFamily="34" charset="0"/>
            </a:endParaRPr>
          </a:p>
          <a:p>
            <a:pPr marL="228600" lvl="1" indent="-114300">
              <a:buFontTx/>
              <a:buChar char="•"/>
            </a:pPr>
            <a:r>
              <a:rPr lang="en-US" altLang="zh-CN" sz="1000">
                <a:latin typeface="ZapfHumnst BT" pitchFamily="34" charset="0"/>
              </a:rPr>
              <a:t>Supplementary Specifications </a:t>
            </a:r>
            <a:endParaRPr lang="en-US" altLang="zh-CN" sz="1000">
              <a:latin typeface="ZapfHumnst BT" pitchFamily="34" charset="0"/>
            </a:endParaRPr>
          </a:p>
          <a:p>
            <a:pPr marL="228600" lvl="1" indent="-114300">
              <a:buFontTx/>
              <a:buChar char="•"/>
            </a:pPr>
            <a:r>
              <a:rPr lang="en-US" altLang="zh-CN" sz="1000">
                <a:latin typeface="ZapfHumnst BT" pitchFamily="34" charset="0"/>
              </a:rPr>
              <a:t>Project Specific Guidelines</a:t>
            </a:r>
            <a:endParaRPr lang="en-US" altLang="zh-CN" sz="1000">
              <a:latin typeface="ZapfHumnst BT" pitchFamily="34" charset="0"/>
            </a:endParaRPr>
          </a:p>
          <a:p>
            <a:pPr marL="228600" lvl="1" indent="-114300">
              <a:buFontTx/>
              <a:buChar char="•"/>
            </a:pPr>
            <a:r>
              <a:rPr lang="en-US" altLang="zh-CN" sz="1000">
                <a:latin typeface="ZapfHumnst BT" pitchFamily="34" charset="0"/>
              </a:rPr>
              <a:t>Software Architecture Document </a:t>
            </a:r>
            <a:endParaRPr lang="en-US" altLang="zh-CN" sz="1000">
              <a:latin typeface="ZapfHumnst BT" pitchFamily="34" charset="0"/>
            </a:endParaRPr>
          </a:p>
          <a:p>
            <a:pPr marL="228600" lvl="1" indent="-114300">
              <a:buFontTx/>
              <a:buChar char="•"/>
            </a:pPr>
            <a:r>
              <a:rPr lang="en-US" altLang="zh-CN" sz="1000">
                <a:latin typeface="ZapfHumnst BT" pitchFamily="34" charset="0"/>
              </a:rPr>
              <a:t>Analysis Classes</a:t>
            </a:r>
            <a:endParaRPr lang="en-US" altLang="zh-CN" sz="1000">
              <a:latin typeface="ZapfHumnst BT" pitchFamily="34" charset="0"/>
            </a:endParaRPr>
          </a:p>
          <a:p>
            <a:pPr marL="228600" lvl="1" indent="-114300">
              <a:buFontTx/>
              <a:buChar char="•"/>
            </a:pPr>
            <a:r>
              <a:rPr lang="en-US" altLang="zh-CN" sz="1000">
                <a:latin typeface="ZapfHumnst BT" pitchFamily="34" charset="0"/>
              </a:rPr>
              <a:t>Analysis Model</a:t>
            </a:r>
            <a:endParaRPr lang="en-US" altLang="zh-CN" sz="1000">
              <a:latin typeface="ZapfHumnst BT" pitchFamily="34" charset="0"/>
            </a:endParaRPr>
          </a:p>
          <a:p>
            <a:pPr marL="228600" lvl="1" indent="-114300">
              <a:buFontTx/>
              <a:buChar char="•"/>
            </a:pPr>
            <a:r>
              <a:rPr lang="en-US" altLang="zh-CN" sz="1000">
                <a:latin typeface="ZapfHumnst BT" pitchFamily="34" charset="0"/>
              </a:rPr>
              <a:t>Design Model</a:t>
            </a:r>
            <a:endParaRPr lang="en-US" altLang="zh-CN" sz="1000">
              <a:latin typeface="ZapfHumnst BT" pitchFamily="34" charset="0"/>
            </a:endParaRPr>
          </a:p>
          <a:p>
            <a:r>
              <a:rPr lang="en-US" altLang="zh-CN" sz="1000" b="1">
                <a:latin typeface="ZapfHumnst BT" pitchFamily="34" charset="0"/>
              </a:rPr>
              <a:t>Resulting Artifacts</a:t>
            </a:r>
            <a:endParaRPr lang="en-US" altLang="zh-CN" sz="1000">
              <a:latin typeface="ZapfHumnst BT" pitchFamily="34" charset="0"/>
            </a:endParaRPr>
          </a:p>
          <a:p>
            <a:pPr marL="228600" lvl="1" indent="-114300">
              <a:buFontTx/>
              <a:buChar char="•"/>
            </a:pPr>
            <a:r>
              <a:rPr lang="en-US" altLang="zh-CN" sz="1000">
                <a:latin typeface="ZapfHumnst BT" pitchFamily="34" charset="0"/>
              </a:rPr>
              <a:t>Design  Model elements</a:t>
            </a:r>
            <a:endParaRPr lang="en-US" altLang="zh-CN" sz="1000">
              <a:latin typeface="ZapfHumnst BT" pitchFamily="34" charset="0"/>
            </a:endParaRPr>
          </a:p>
          <a:p>
            <a:pPr marL="457200" lvl="2" indent="-114300">
              <a:buFontTx/>
              <a:buChar char="•"/>
            </a:pPr>
            <a:r>
              <a:rPr lang="en-US" altLang="zh-CN" sz="1000">
                <a:latin typeface="ZapfHumnst BT" pitchFamily="34" charset="0"/>
              </a:rPr>
              <a:t>Classes </a:t>
            </a:r>
            <a:endParaRPr lang="en-US" altLang="zh-CN" sz="1000">
              <a:latin typeface="ZapfHumnst BT" pitchFamily="34" charset="0"/>
            </a:endParaRPr>
          </a:p>
          <a:p>
            <a:pPr marL="457200" lvl="2" indent="-114300">
              <a:buFontTx/>
              <a:buChar char="•"/>
            </a:pPr>
            <a:r>
              <a:rPr lang="en-US" altLang="zh-CN" sz="1000">
                <a:latin typeface="ZapfHumnst BT" pitchFamily="34" charset="0"/>
              </a:rPr>
              <a:t>Packages</a:t>
            </a:r>
            <a:endParaRPr lang="en-US" altLang="zh-CN" sz="1000">
              <a:latin typeface="ZapfHumnst BT" pitchFamily="34" charset="0"/>
            </a:endParaRPr>
          </a:p>
          <a:p>
            <a:pPr marL="457200" lvl="2" indent="-114300">
              <a:buFontTx/>
              <a:buChar char="•"/>
            </a:pPr>
            <a:r>
              <a:rPr lang="en-US" altLang="zh-CN" sz="1000">
                <a:latin typeface="ZapfHumnst BT" pitchFamily="34" charset="0"/>
              </a:rPr>
              <a:t>Subsystems</a:t>
            </a:r>
            <a:endParaRPr lang="en-US" altLang="zh-CN" sz="1000">
              <a:latin typeface="ZapfHumnst BT" pitchFamily="34" charset="0"/>
            </a:endParaRPr>
          </a:p>
          <a:p>
            <a:endParaRPr lang="en-US" altLang="zh-CN" sz="1000">
              <a:latin typeface="ZapfHumnst BT" pitchFamily="34" charset="0"/>
            </a:endParaRPr>
          </a:p>
        </p:txBody>
      </p:sp>
      <p:sp>
        <p:nvSpPr>
          <p:cNvPr id="345092" name="Text Box 4"/>
          <p:cNvSpPr txBox="1">
            <a:spLocks noChangeArrowheads="1"/>
          </p:cNvSpPr>
          <p:nvPr/>
        </p:nvSpPr>
        <p:spPr bwMode="auto">
          <a:xfrm>
            <a:off x="596900" y="1252538"/>
            <a:ext cx="1819275" cy="7102475"/>
          </a:xfrm>
          <a:prstGeom prst="rect">
            <a:avLst/>
          </a:prstGeom>
          <a:noFill/>
          <a:ln w="9525">
            <a:noFill/>
            <a:miter lim="800000"/>
          </a:ln>
          <a:effectLst/>
        </p:spPr>
        <p:txBody>
          <a:bodyPr lIns="111199" tIns="55600" rIns="111199" bIns="55600"/>
          <a:lstStyle/>
          <a:p>
            <a:pPr defTabSz="941070">
              <a:spcBef>
                <a:spcPct val="50000"/>
              </a:spcBef>
            </a:pPr>
            <a:r>
              <a:rPr lang="en-US" altLang="zh-CN">
                <a:latin typeface="ZapfHumnst BT" pitchFamily="34" charset="0"/>
              </a:rPr>
              <a:t>Emphasize the key points in Identify Design Elements:</a:t>
            </a:r>
            <a:endParaRPr lang="en-US" altLang="zh-CN">
              <a:latin typeface="ZapfHumnst BT" pitchFamily="34" charset="0"/>
            </a:endParaRPr>
          </a:p>
          <a:p>
            <a:pPr defTabSz="941070">
              <a:spcBef>
                <a:spcPct val="50000"/>
              </a:spcBef>
              <a:buFontTx/>
              <a:buChar char="•"/>
            </a:pPr>
            <a:r>
              <a:rPr lang="en-US" altLang="zh-CN">
                <a:latin typeface="ZapfHumnst BT" pitchFamily="34" charset="0"/>
              </a:rPr>
              <a:t> Identification of design elements (design classes, subsystems, and interfaces)</a:t>
            </a:r>
            <a:endParaRPr lang="en-US" altLang="zh-CN">
              <a:latin typeface="ZapfHumnst BT" pitchFamily="34" charset="0"/>
            </a:endParaRPr>
          </a:p>
          <a:p>
            <a:pPr defTabSz="941070">
              <a:spcBef>
                <a:spcPct val="50000"/>
              </a:spcBef>
              <a:buFontTx/>
              <a:buChar char="•"/>
            </a:pPr>
            <a:r>
              <a:rPr lang="en-US" altLang="zh-CN">
                <a:latin typeface="ZapfHumnst BT" pitchFamily="34" charset="0"/>
              </a:rPr>
              <a:t> Definition of lower-level layers</a:t>
            </a:r>
            <a:endParaRPr lang="en-US" altLang="zh-CN">
              <a:latin typeface="ZapfHumnst BT" pitchFamily="34" charset="0"/>
            </a:endParaRPr>
          </a:p>
          <a:p>
            <a:pPr defTabSz="941070"/>
            <a:endParaRPr lang="en-US" altLang="zh-CN">
              <a:latin typeface="ZapfHumnst BT" pitchFamily="34" charset="0"/>
            </a:endParaRPr>
          </a:p>
          <a:p>
            <a:pPr defTabSz="941070"/>
            <a:r>
              <a:rPr lang="en-US" altLang="zh-CN">
                <a:latin typeface="ZapfHumnst BT" pitchFamily="34" charset="0"/>
              </a:rPr>
              <a:t>Although the Use-Case Model is not explicitly shown as input, it influences the Identify Design Elements activities.  The Design Model contains the use-case realizations developed in Use-Case Analysis, and the Software Architecture Document includes the analysis mechanisms identified during Architectural Analysis.  This supports the best practice that the architecture should be use-case-driven.</a:t>
            </a:r>
            <a:endParaRPr lang="en-US" altLang="zh-CN">
              <a:latin typeface="ZapfHumnst BT" pitchFamily="34"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p:txBody>
          <a:bodyPr/>
          <a:lstStyle/>
          <a:p>
            <a:r>
              <a:rPr lang="en-US" altLang="zh-CN"/>
              <a:t>Mastering OOAD w/ UML 2.0 – Instructor Notes</a:t>
            </a:r>
            <a:endParaRPr lang="en-US" altLang="zh-CN"/>
          </a:p>
        </p:txBody>
      </p:sp>
      <p:sp>
        <p:nvSpPr>
          <p:cNvPr id="5" name="Rectangle 15"/>
          <p:cNvSpPr>
            <a:spLocks noGrp="1" noChangeArrowheads="1"/>
          </p:cNvSpPr>
          <p:nvPr>
            <p:ph type="ftr" sz="quarter" idx="4"/>
          </p:nvPr>
        </p:nvSpPr>
        <p:spPr/>
        <p:txBody>
          <a:bodyPr/>
          <a:lstStyle/>
          <a:p>
            <a:r>
              <a:rPr lang="zh-CN" altLang="en-US"/>
              <a:t>Module 7 - Identify Design Elements</a:t>
            </a:r>
            <a:endParaRPr lang="en-US" altLang="zh-CN">
              <a:latin typeface="ZapfHumnst BT" pitchFamily="34" charset="0"/>
            </a:endParaRPr>
          </a:p>
        </p:txBody>
      </p:sp>
      <p:sp>
        <p:nvSpPr>
          <p:cNvPr id="392194" name="Rectangle 2"/>
          <p:cNvSpPr>
            <a:spLocks noGrp="1" noRot="1" noChangeAspect="1" noChangeArrowheads="1"/>
          </p:cNvSpPr>
          <p:nvPr>
            <p:ph type="sldImg"/>
          </p:nvPr>
        </p:nvSpPr>
        <p:spPr bwMode="auto">
          <a:xfrm>
            <a:off x="2565400" y="839788"/>
            <a:ext cx="4202113" cy="3151187"/>
          </a:xfrm>
          <a:prstGeom prst="rect">
            <a:avLst/>
          </a:prstGeom>
          <a:solidFill>
            <a:srgbClr val="FFFFFF"/>
          </a:solidFill>
          <a:ln>
            <a:solidFill>
              <a:srgbClr val="000000"/>
            </a:solidFill>
            <a:miter lim="800000"/>
          </a:ln>
        </p:spPr>
      </p:sp>
      <p:sp>
        <p:nvSpPr>
          <p:cNvPr id="392195" name="Rectangle 3"/>
          <p:cNvSpPr>
            <a:spLocks noGrp="1" noChangeArrowheads="1"/>
          </p:cNvSpPr>
          <p:nvPr>
            <p:ph type="body" idx="1"/>
          </p:nvPr>
        </p:nvSpPr>
        <p:spPr bwMode="auto">
          <a:xfrm>
            <a:off x="2546350" y="4111625"/>
            <a:ext cx="4170363" cy="4097338"/>
          </a:xfrm>
          <a:prstGeom prst="rect">
            <a:avLst/>
          </a:prstGeom>
          <a:noFill/>
          <a:ln>
            <a:miter lim="800000"/>
          </a:ln>
        </p:spPr>
        <p:txBody>
          <a:bodyPr lIns="94192" tIns="47096" rIns="94192" bIns="47096"/>
          <a:lstStyle/>
          <a:p>
            <a:r>
              <a:rPr lang="en-US" altLang="zh-CN" sz="1000">
                <a:latin typeface="ZapfHumnst BT" pitchFamily="34" charset="0"/>
              </a:rPr>
              <a:t>The above table is an example of how you could document the mapping of analysis classes to design elements. This may be refined as the Design process continues.</a:t>
            </a:r>
            <a:endParaRPr lang="en-US" altLang="zh-CN" sz="1000">
              <a:latin typeface="ZapfHumnst BT" pitchFamily="34" charset="0"/>
            </a:endParaRPr>
          </a:p>
          <a:p>
            <a:endParaRPr lang="zh-CN" altLang="en-US" sz="1000">
              <a:latin typeface="ZapfHumnst BT" pitchFamily="34"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hdr" sz="quarter"/>
          </p:nvPr>
        </p:nvSpPr>
        <p:spPr/>
        <p:txBody>
          <a:bodyPr/>
          <a:lstStyle/>
          <a:p>
            <a:r>
              <a:rPr lang="en-US" altLang="zh-CN"/>
              <a:t>Mastering OOAD w/ UML 2.0 – Instructor Notes</a:t>
            </a:r>
            <a:endParaRPr lang="en-US" altLang="zh-CN"/>
          </a:p>
        </p:txBody>
      </p:sp>
      <p:sp>
        <p:nvSpPr>
          <p:cNvPr id="6" name="Rectangle 15"/>
          <p:cNvSpPr>
            <a:spLocks noGrp="1" noChangeArrowheads="1"/>
          </p:cNvSpPr>
          <p:nvPr>
            <p:ph type="ftr" sz="quarter" idx="4"/>
          </p:nvPr>
        </p:nvSpPr>
        <p:spPr/>
        <p:txBody>
          <a:bodyPr/>
          <a:lstStyle/>
          <a:p>
            <a:r>
              <a:rPr lang="zh-CN" altLang="en-US"/>
              <a:t>Module 7 - Identify Design Elements</a:t>
            </a:r>
            <a:endParaRPr lang="en-US" altLang="zh-CN">
              <a:latin typeface="ZapfHumnst BT" pitchFamily="34" charset="0"/>
            </a:endParaRPr>
          </a:p>
        </p:txBody>
      </p:sp>
      <p:sp>
        <p:nvSpPr>
          <p:cNvPr id="482306" name="Text Box 2"/>
          <p:cNvSpPr txBox="1">
            <a:spLocks noChangeArrowheads="1"/>
          </p:cNvSpPr>
          <p:nvPr/>
        </p:nvSpPr>
        <p:spPr bwMode="auto">
          <a:xfrm>
            <a:off x="596900" y="1249363"/>
            <a:ext cx="1941513" cy="7715250"/>
          </a:xfrm>
          <a:prstGeom prst="rect">
            <a:avLst/>
          </a:prstGeom>
          <a:noFill/>
          <a:ln w="12700">
            <a:noFill/>
            <a:miter lim="800000"/>
            <a:headEnd type="none" w="sm" len="sm"/>
          </a:ln>
          <a:effectLst/>
        </p:spPr>
        <p:txBody>
          <a:bodyPr lIns="94192" tIns="47096" rIns="94192" bIns="47096">
            <a:spAutoFit/>
          </a:bodyPr>
          <a:lstStyle/>
          <a:p>
            <a:pPr defTabSz="941070"/>
            <a:r>
              <a:rPr lang="en-US" altLang="zh-CN">
                <a:latin typeface="ZapfHumnst BT" pitchFamily="34" charset="0"/>
              </a:rPr>
              <a:t>There may be some concern over the use of “proxy.” However, using &lt;&lt;subsystem proxy&gt;&gt; should remove any ambiguous confusion with the "proxy" design pattern. (Although it is in a loose way, an instance of the design pattern, at least at Design time.)</a:t>
            </a:r>
            <a:br>
              <a:rPr lang="en-US" altLang="zh-CN">
                <a:latin typeface="ZapfHumnst BT" pitchFamily="34" charset="0"/>
              </a:rPr>
            </a:br>
            <a:r>
              <a:rPr lang="en-US" altLang="zh-CN">
                <a:latin typeface="ZapfHumnst BT" pitchFamily="34" charset="0"/>
              </a:rPr>
              <a:t>Note: The stereotype was changed from &lt;&lt;façade&gt;&gt; to &lt;subsystem proxy&gt;&gt; in RUP v5.5.</a:t>
            </a:r>
            <a:endParaRPr lang="en-US" altLang="zh-CN">
              <a:latin typeface="ZapfHumnst BT" pitchFamily="34" charset="0"/>
            </a:endParaRPr>
          </a:p>
          <a:p>
            <a:pPr defTabSz="941070"/>
            <a:r>
              <a:rPr lang="en-US" altLang="zh-CN">
                <a:latin typeface="ZapfHumnst BT" pitchFamily="34" charset="0"/>
              </a:rPr>
              <a:t>This convention is useful when using Rose, since Rose does not fully support subsystems yet. (You can’t include subsystems in interaction diagrams.) The subsystem proxy class can act in place of the subsystem in sequence diagrams, and collaboration diagrams in which a subsystem cannot (today) appear in Rose. Use a subsystem proxy when you want to indicate usage of a specific subsystem.  The subsystem proxy realizes the interfaces realized by the subsystem.  To enable the subsystem proxy to provide all of the operations defined by the interfaces of the subsystem create a new class diagram in the subsystem package and give it the name </a:t>
            </a:r>
            <a:r>
              <a:rPr lang="en-US" altLang="zh-CN" b="1">
                <a:latin typeface="ZapfHumnst BT" pitchFamily="34" charset="0"/>
              </a:rPr>
              <a:t>Interface Realizations</a:t>
            </a:r>
            <a:r>
              <a:rPr lang="en-US" altLang="zh-CN">
                <a:latin typeface="ZapfHumnst BT" pitchFamily="34" charset="0"/>
              </a:rPr>
              <a:t>. You can then drag and drop the subsystem proxy class into the new diagram. Draw realization associations from the subsystem proxy class to the interface classes that the proxy realizes, making sure that all the interface operations are defined in the subsystem proxy class. </a:t>
            </a:r>
            <a:endParaRPr lang="en-US" altLang="zh-CN">
              <a:latin typeface="ZapfHumnst BT" pitchFamily="34" charset="0"/>
            </a:endParaRPr>
          </a:p>
          <a:p>
            <a:pPr defTabSz="941070"/>
            <a:endParaRPr lang="zh-CN" altLang="en-US">
              <a:latin typeface="ZapfHumnst BT" pitchFamily="34" charset="0"/>
            </a:endParaRPr>
          </a:p>
        </p:txBody>
      </p:sp>
      <p:sp>
        <p:nvSpPr>
          <p:cNvPr id="482307" name="Rectangle 3"/>
          <p:cNvSpPr>
            <a:spLocks noGrp="1" noRot="1" noChangeAspect="1" noChangeArrowheads="1"/>
          </p:cNvSpPr>
          <p:nvPr>
            <p:ph type="sldImg"/>
          </p:nvPr>
        </p:nvSpPr>
        <p:spPr bwMode="auto">
          <a:xfrm>
            <a:off x="2565400" y="839788"/>
            <a:ext cx="4202113" cy="3151187"/>
          </a:xfrm>
          <a:prstGeom prst="rect">
            <a:avLst/>
          </a:prstGeom>
          <a:solidFill>
            <a:srgbClr val="FFFFFF"/>
          </a:solidFill>
          <a:ln>
            <a:solidFill>
              <a:srgbClr val="000000"/>
            </a:solidFill>
            <a:miter lim="800000"/>
          </a:ln>
        </p:spPr>
      </p:sp>
      <p:sp>
        <p:nvSpPr>
          <p:cNvPr id="482308" name="Rectangle 4"/>
          <p:cNvSpPr>
            <a:spLocks noGrp="1" noChangeArrowheads="1"/>
          </p:cNvSpPr>
          <p:nvPr>
            <p:ph type="body" idx="1"/>
          </p:nvPr>
        </p:nvSpPr>
        <p:spPr bwMode="auto">
          <a:xfrm>
            <a:off x="2546350" y="4111625"/>
            <a:ext cx="4170363" cy="4097338"/>
          </a:xfrm>
          <a:prstGeom prst="rect">
            <a:avLst/>
          </a:prstGeom>
          <a:noFill/>
          <a:ln>
            <a:miter lim="800000"/>
          </a:ln>
        </p:spPr>
        <p:txBody>
          <a:bodyPr lIns="94192" tIns="47096" rIns="94192" bIns="47096"/>
          <a:lstStyle/>
          <a:p>
            <a:r>
              <a:rPr lang="en-US" altLang="zh-CN" sz="1000">
                <a:latin typeface="ZapfHumnst BT" pitchFamily="34" charset="0"/>
              </a:rPr>
              <a:t>For this course, we will represent subsystems as three items in the model: </a:t>
            </a:r>
            <a:endParaRPr lang="en-US" altLang="zh-CN" sz="1000">
              <a:latin typeface="ZapfHumnst BT" pitchFamily="34" charset="0"/>
            </a:endParaRPr>
          </a:p>
          <a:p>
            <a:pPr marL="228600" lvl="1" indent="-114300">
              <a:buFontTx/>
              <a:buChar char="•"/>
            </a:pPr>
            <a:r>
              <a:rPr lang="en-US" altLang="zh-CN" sz="1000">
                <a:latin typeface="ZapfHumnst BT" pitchFamily="34" charset="0"/>
              </a:rPr>
              <a:t>A &lt;&lt;subsystem&gt;&gt; package (that is, package with a stereotype of &lt;&lt;subsystem&gt;&gt;), </a:t>
            </a:r>
            <a:endParaRPr lang="en-US" altLang="zh-CN" sz="1000">
              <a:latin typeface="ZapfHumnst BT" pitchFamily="34" charset="0"/>
            </a:endParaRPr>
          </a:p>
          <a:p>
            <a:pPr marL="228600" lvl="1" indent="-114300">
              <a:buFontTx/>
              <a:buChar char="•"/>
            </a:pPr>
            <a:r>
              <a:rPr lang="en-US" altLang="zh-CN" sz="1000">
                <a:latin typeface="ZapfHumnst BT" pitchFamily="34" charset="0"/>
              </a:rPr>
              <a:t>A &lt;&lt;subsystem proxy&gt;&gt; class (that is, class with a stereotype of &lt;&lt;subsystem proxy&gt;&gt;)</a:t>
            </a:r>
            <a:endParaRPr lang="en-US" altLang="zh-CN" sz="1000">
              <a:latin typeface="ZapfHumnst BT" pitchFamily="34" charset="0"/>
            </a:endParaRPr>
          </a:p>
          <a:p>
            <a:pPr marL="228600" lvl="1" indent="-114300">
              <a:buFontTx/>
              <a:buChar char="•"/>
            </a:pPr>
            <a:r>
              <a:rPr lang="en-US" altLang="zh-CN" sz="1000">
                <a:latin typeface="ZapfHumnst BT" pitchFamily="34" charset="0"/>
              </a:rPr>
              <a:t>A subsystem interface (class with a stereotype of &lt;&lt;interface&gt;&gt;.  The interface names will start with an ‘I’. </a:t>
            </a:r>
            <a:endParaRPr lang="en-US" altLang="zh-CN" sz="1000">
              <a:latin typeface="ZapfHumnst BT" pitchFamily="34" charset="0"/>
            </a:endParaRPr>
          </a:p>
          <a:p>
            <a:r>
              <a:rPr lang="en-US" altLang="zh-CN" sz="1000">
                <a:latin typeface="ZapfHumnst BT" pitchFamily="34" charset="0"/>
              </a:rPr>
              <a:t>The &lt;&lt;subsystem&gt;&gt; package provides a container for the elements that comprise the subsystem, the interaction diagrams that describe how the subsystem elements collaborate to implement the operations of the interfaces the subsystem realizes, and other diagrams that clarify the subsystem elements. The subsystem realizes the interface.</a:t>
            </a:r>
            <a:endParaRPr lang="en-US" altLang="zh-CN" sz="1000">
              <a:latin typeface="ZapfHumnst BT" pitchFamily="34" charset="0"/>
            </a:endParaRPr>
          </a:p>
          <a:p>
            <a:r>
              <a:rPr lang="en-US" altLang="zh-CN" sz="1000">
                <a:latin typeface="ZapfHumnst BT" pitchFamily="34" charset="0"/>
              </a:rPr>
              <a:t>The &lt;&lt;subsystem proxy&gt;&gt; class realizes the interface(s) (as a proxy) and will orchestrate the implementation of the subsystem interface(s) operations. (This will be discussed further in the module on Subsystem Design.)</a:t>
            </a:r>
            <a:endParaRPr lang="en-US" altLang="zh-CN" sz="1000">
              <a:latin typeface="ZapfHumnst BT" pitchFamily="34" charset="0"/>
            </a:endParaRPr>
          </a:p>
          <a:p>
            <a:r>
              <a:rPr lang="en-US" altLang="zh-CN" sz="1000">
                <a:latin typeface="ZapfHumnst BT" pitchFamily="34" charset="0"/>
              </a:rPr>
              <a:t>Such conventions make the consistent modeling of subsystems easier.  We will see later in the course how we utilize this convention in representing subsystems in our diagrams.</a:t>
            </a:r>
            <a:endParaRPr lang="en-US" altLang="zh-CN" sz="1000">
              <a:latin typeface="ZapfHumnst BT" pitchFamily="34" charset="0"/>
            </a:endParaRPr>
          </a:p>
          <a:p>
            <a:r>
              <a:rPr lang="en-US" altLang="zh-CN" sz="1000">
                <a:latin typeface="ZapfHumnst BT" pitchFamily="34" charset="0"/>
              </a:rPr>
              <a:t>Remember, interfaces are EXTERNAL to the subsystem package.</a:t>
            </a:r>
            <a:endParaRPr lang="en-US" altLang="zh-CN" sz="1000">
              <a:latin typeface="ZapfHumnst BT" pitchFamily="34"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hdr" sz="quarter"/>
          </p:nvPr>
        </p:nvSpPr>
        <p:spPr/>
        <p:txBody>
          <a:bodyPr/>
          <a:lstStyle/>
          <a:p>
            <a:r>
              <a:rPr lang="en-US" altLang="zh-CN"/>
              <a:t>Mastering OOAD w/ UML 2.0 – Instructor Notes</a:t>
            </a:r>
            <a:endParaRPr lang="en-US" altLang="zh-CN"/>
          </a:p>
        </p:txBody>
      </p:sp>
      <p:sp>
        <p:nvSpPr>
          <p:cNvPr id="6" name="Rectangle 15"/>
          <p:cNvSpPr>
            <a:spLocks noGrp="1" noChangeArrowheads="1"/>
          </p:cNvSpPr>
          <p:nvPr>
            <p:ph type="ftr" sz="quarter" idx="4"/>
          </p:nvPr>
        </p:nvSpPr>
        <p:spPr/>
        <p:txBody>
          <a:bodyPr/>
          <a:lstStyle/>
          <a:p>
            <a:r>
              <a:rPr lang="zh-CN" altLang="en-US"/>
              <a:t>Module 7 - Identify Design Elements</a:t>
            </a:r>
            <a:endParaRPr lang="en-US" altLang="zh-CN">
              <a:latin typeface="ZapfHumnst BT" pitchFamily="34" charset="0"/>
            </a:endParaRPr>
          </a:p>
        </p:txBody>
      </p:sp>
      <p:sp>
        <p:nvSpPr>
          <p:cNvPr id="484354" name="Rectangle 2"/>
          <p:cNvSpPr>
            <a:spLocks noGrp="1" noRot="1" noChangeAspect="1" noChangeArrowheads="1"/>
          </p:cNvSpPr>
          <p:nvPr>
            <p:ph type="sldImg"/>
          </p:nvPr>
        </p:nvSpPr>
        <p:spPr bwMode="auto">
          <a:xfrm>
            <a:off x="2565400" y="839788"/>
            <a:ext cx="4202113" cy="3151187"/>
          </a:xfrm>
          <a:prstGeom prst="rect">
            <a:avLst/>
          </a:prstGeom>
          <a:solidFill>
            <a:srgbClr val="FFFFFF"/>
          </a:solidFill>
          <a:ln>
            <a:solidFill>
              <a:srgbClr val="000000"/>
            </a:solidFill>
            <a:miter lim="800000"/>
          </a:ln>
        </p:spPr>
      </p:sp>
      <p:sp>
        <p:nvSpPr>
          <p:cNvPr id="484355" name="Rectangle 3"/>
          <p:cNvSpPr>
            <a:spLocks noGrp="1" noChangeArrowheads="1"/>
          </p:cNvSpPr>
          <p:nvPr>
            <p:ph type="body" idx="1"/>
          </p:nvPr>
        </p:nvSpPr>
        <p:spPr bwMode="auto">
          <a:xfrm>
            <a:off x="2546350" y="4111625"/>
            <a:ext cx="4170363" cy="4097338"/>
          </a:xfrm>
          <a:prstGeom prst="rect">
            <a:avLst/>
          </a:prstGeom>
          <a:noFill/>
          <a:ln>
            <a:miter lim="800000"/>
          </a:ln>
        </p:spPr>
        <p:txBody>
          <a:bodyPr lIns="94192" tIns="47096" rIns="94192" bIns="47096"/>
          <a:lstStyle/>
          <a:p>
            <a:r>
              <a:rPr lang="en-US" altLang="zh-CN" sz="1000" dirty="0">
                <a:latin typeface="ZapfHumnst BT" pitchFamily="34" charset="0"/>
              </a:rPr>
              <a:t>The above is a context diagram for the </a:t>
            </a:r>
            <a:r>
              <a:rPr lang="en-US" altLang="zh-CN" sz="1000" dirty="0" err="1">
                <a:latin typeface="ZapfHumnst BT" pitchFamily="34" charset="0"/>
              </a:rPr>
              <a:t>CourseCatalogSystem</a:t>
            </a:r>
            <a:r>
              <a:rPr lang="en-US" altLang="zh-CN" sz="1000" dirty="0">
                <a:latin typeface="ZapfHumnst BT" pitchFamily="34" charset="0"/>
              </a:rPr>
              <a:t> subsystem.</a:t>
            </a:r>
            <a:endParaRPr lang="en-US" altLang="zh-CN" sz="1000" dirty="0">
              <a:latin typeface="ZapfHumnst BT" pitchFamily="34" charset="0"/>
            </a:endParaRPr>
          </a:p>
          <a:p>
            <a:r>
              <a:rPr lang="en-US" altLang="zh-CN" sz="1000" dirty="0">
                <a:latin typeface="ZapfHumnst BT" pitchFamily="34" charset="0"/>
              </a:rPr>
              <a:t>A subsystem context class diagram should contain the subsystem, interface(s), associated realizes relationship(s), and any subsystem relationships (both to/from the subsystem and from/to other design elements).</a:t>
            </a:r>
            <a:endParaRPr lang="en-US" altLang="zh-CN" sz="1000" dirty="0">
              <a:latin typeface="ZapfHumnst BT" pitchFamily="34" charset="0"/>
            </a:endParaRPr>
          </a:p>
          <a:p>
            <a:r>
              <a:rPr lang="en-US" altLang="zh-CN" sz="1000" dirty="0">
                <a:latin typeface="ZapfHumnst BT" pitchFamily="34" charset="0"/>
              </a:rPr>
              <a:t>The </a:t>
            </a:r>
            <a:r>
              <a:rPr lang="en-US" altLang="zh-CN" sz="1000" dirty="0" err="1">
                <a:latin typeface="ZapfHumnst BT" pitchFamily="34" charset="0"/>
              </a:rPr>
              <a:t>ICourseCatalogSystem</a:t>
            </a:r>
            <a:r>
              <a:rPr lang="en-US" altLang="zh-CN" sz="1000" dirty="0">
                <a:latin typeface="ZapfHumnst BT" pitchFamily="34" charset="0"/>
              </a:rPr>
              <a:t> interface is dependent on the </a:t>
            </a:r>
            <a:r>
              <a:rPr lang="en-US" altLang="zh-CN" sz="1000" dirty="0" err="1">
                <a:latin typeface="ZapfHumnst BT" pitchFamily="34" charset="0"/>
              </a:rPr>
              <a:t>CourseOfferingList</a:t>
            </a:r>
            <a:r>
              <a:rPr lang="en-US" altLang="zh-CN" sz="1000" dirty="0">
                <a:latin typeface="ZapfHumnst BT" pitchFamily="34" charset="0"/>
              </a:rPr>
              <a:t> class as the </a:t>
            </a:r>
            <a:r>
              <a:rPr lang="en-US" altLang="zh-CN" sz="1000" dirty="0" err="1">
                <a:latin typeface="ZapfHumnst BT" pitchFamily="34" charset="0"/>
              </a:rPr>
              <a:t>CourseOfferingList</a:t>
            </a:r>
            <a:r>
              <a:rPr lang="en-US" altLang="zh-CN" sz="1000" dirty="0">
                <a:latin typeface="ZapfHumnst BT" pitchFamily="34" charset="0"/>
              </a:rPr>
              <a:t> class appears in the signature of one its operations.  </a:t>
            </a:r>
            <a:endParaRPr lang="en-US" altLang="zh-CN" sz="1000" dirty="0">
              <a:latin typeface="ZapfHumnst BT" pitchFamily="34" charset="0"/>
            </a:endParaRPr>
          </a:p>
          <a:p>
            <a:r>
              <a:rPr lang="en-US" altLang="zh-CN" sz="1000" dirty="0">
                <a:latin typeface="ZapfHumnst BT" pitchFamily="34" charset="0"/>
              </a:rPr>
              <a:t>The </a:t>
            </a:r>
            <a:r>
              <a:rPr lang="en-US" altLang="zh-CN" sz="1000" dirty="0" err="1">
                <a:latin typeface="ZapfHumnst BT" pitchFamily="34" charset="0"/>
              </a:rPr>
              <a:t>RegistrationController</a:t>
            </a:r>
            <a:r>
              <a:rPr lang="en-US" altLang="zh-CN" sz="1000" dirty="0">
                <a:latin typeface="ZapfHumnst BT" pitchFamily="34" charset="0"/>
              </a:rPr>
              <a:t> and the </a:t>
            </a:r>
            <a:r>
              <a:rPr lang="en-US" altLang="zh-CN" sz="1000" dirty="0" err="1">
                <a:latin typeface="ZapfHumnst BT" pitchFamily="34" charset="0"/>
              </a:rPr>
              <a:t>CloseRegistrationController</a:t>
            </a:r>
            <a:r>
              <a:rPr lang="en-US" altLang="zh-CN" sz="1000" dirty="0">
                <a:latin typeface="ZapfHumnst BT" pitchFamily="34" charset="0"/>
              </a:rPr>
              <a:t> classes are dependent on the </a:t>
            </a:r>
            <a:r>
              <a:rPr lang="en-US" altLang="zh-CN" sz="1000" dirty="0" err="1">
                <a:latin typeface="ZapfHumnst BT" pitchFamily="34" charset="0"/>
              </a:rPr>
              <a:t>ICourseCatalogSystem</a:t>
            </a:r>
            <a:r>
              <a:rPr lang="en-US" altLang="zh-CN" sz="1000" dirty="0">
                <a:latin typeface="ZapfHumnst BT" pitchFamily="34" charset="0"/>
              </a:rPr>
              <a:t> interface to obtain the list of </a:t>
            </a:r>
            <a:r>
              <a:rPr lang="en-US" altLang="zh-CN" sz="1000" dirty="0" err="1">
                <a:latin typeface="ZapfHumnst BT" pitchFamily="34" charset="0"/>
              </a:rPr>
              <a:t>CourseOfferings</a:t>
            </a:r>
            <a:r>
              <a:rPr lang="en-US" altLang="zh-CN" sz="1000" dirty="0">
                <a:latin typeface="ZapfHumnst BT" pitchFamily="34" charset="0"/>
              </a:rPr>
              <a:t> being offered for a particular semester.</a:t>
            </a:r>
            <a:endParaRPr lang="en-US" altLang="zh-CN" sz="1000" dirty="0">
              <a:latin typeface="ZapfHumnst BT" pitchFamily="34" charset="0"/>
            </a:endParaRPr>
          </a:p>
          <a:p>
            <a:r>
              <a:rPr lang="en-US" altLang="zh-CN" sz="1000" dirty="0">
                <a:latin typeface="ZapfHumnst BT" pitchFamily="34" charset="0"/>
              </a:rPr>
              <a:t>Notice the use of the modeling conventions, especially the subsystem proxy class and the realization relationship.</a:t>
            </a:r>
            <a:endParaRPr lang="en-US" altLang="zh-CN" sz="1000" dirty="0">
              <a:latin typeface="ZapfHumnst BT" pitchFamily="34" charset="0"/>
            </a:endParaRPr>
          </a:p>
          <a:p>
            <a:r>
              <a:rPr lang="en-US" altLang="zh-CN" sz="1000" dirty="0">
                <a:latin typeface="ZapfHumnst BT" pitchFamily="34" charset="0"/>
              </a:rPr>
              <a:t>In </a:t>
            </a:r>
            <a:r>
              <a:rPr lang="en-US" altLang="zh-CN" sz="1000" b="1" dirty="0">
                <a:latin typeface="ZapfHumnst BT" pitchFamily="34" charset="0"/>
              </a:rPr>
              <a:t>Identify Design Elements</a:t>
            </a:r>
            <a:r>
              <a:rPr lang="en-US" altLang="zh-CN" sz="1000" dirty="0">
                <a:latin typeface="ZapfHumnst BT" pitchFamily="34" charset="0"/>
              </a:rPr>
              <a:t>, the interfaces are completely defined, including their signatures.  This is important, as these interfaces will serve as synchronization points that enable parallel development.  </a:t>
            </a:r>
            <a:endParaRPr lang="en-US" altLang="zh-CN" sz="1000" dirty="0">
              <a:latin typeface="ZapfHumnst BT" pitchFamily="34" charset="0"/>
            </a:endParaRPr>
          </a:p>
          <a:p>
            <a:r>
              <a:rPr lang="en-US" altLang="zh-CN" sz="1000" dirty="0">
                <a:latin typeface="ZapfHumnst BT" pitchFamily="34" charset="0"/>
              </a:rPr>
              <a:t>There is not a Semester class.  It is envisioned that this will be some type of enumeration in the implementation.</a:t>
            </a:r>
            <a:endParaRPr lang="en-US" altLang="zh-CN" sz="1000" dirty="0">
              <a:latin typeface="ZapfHumnst BT" pitchFamily="34" charset="0"/>
            </a:endParaRPr>
          </a:p>
        </p:txBody>
      </p:sp>
      <p:sp>
        <p:nvSpPr>
          <p:cNvPr id="484356" name="Text Box 4"/>
          <p:cNvSpPr txBox="1">
            <a:spLocks noChangeArrowheads="1"/>
          </p:cNvSpPr>
          <p:nvPr/>
        </p:nvSpPr>
        <p:spPr bwMode="auto">
          <a:xfrm>
            <a:off x="596900" y="1249363"/>
            <a:ext cx="1924050" cy="1927225"/>
          </a:xfrm>
          <a:prstGeom prst="rect">
            <a:avLst/>
          </a:prstGeom>
          <a:noFill/>
          <a:ln w="9525">
            <a:noFill/>
            <a:miter lim="800000"/>
          </a:ln>
          <a:effectLst/>
        </p:spPr>
        <p:txBody>
          <a:bodyPr lIns="111199" tIns="55600" rIns="111199" bIns="55600">
            <a:spAutoFit/>
          </a:bodyPr>
          <a:lstStyle/>
          <a:p>
            <a:pPr defTabSz="941070">
              <a:spcBef>
                <a:spcPct val="50000"/>
              </a:spcBef>
            </a:pPr>
            <a:r>
              <a:rPr lang="en-US" altLang="zh-CN">
                <a:latin typeface="ZapfHumnst BT" pitchFamily="34" charset="0"/>
              </a:rPr>
              <a:t>Some might question the definition of the &lt;&lt;subsystem proxy&gt;&gt; class at this point by asking “Since it is inside the subsystem package, shouldn’t its definition be deferred to Subsystem Design?”</a:t>
            </a:r>
            <a:endParaRPr lang="en-US" altLang="zh-CN">
              <a:latin typeface="ZapfHumnst BT" pitchFamily="34" charset="0"/>
            </a:endParaRPr>
          </a:p>
          <a:p>
            <a:pPr defTabSz="941070">
              <a:spcBef>
                <a:spcPct val="50000"/>
              </a:spcBef>
            </a:pPr>
            <a:r>
              <a:rPr lang="en-US" altLang="zh-CN">
                <a:latin typeface="ZapfHumnst BT" pitchFamily="34" charset="0"/>
              </a:rPr>
              <a:t>Well, it is defined here, because we need it, so we can define the realization relationship for the interface.</a:t>
            </a:r>
            <a:endParaRPr lang="en-US" altLang="zh-CN">
              <a:latin typeface="ZapfHumnst BT" pitchFamily="34"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p:txBody>
          <a:bodyPr/>
          <a:lstStyle/>
          <a:p>
            <a:r>
              <a:rPr lang="en-US" altLang="zh-CN"/>
              <a:t>Mastering OOAD w/ UML 2.0 – Instructor Notes</a:t>
            </a:r>
            <a:endParaRPr lang="en-US" altLang="zh-CN"/>
          </a:p>
        </p:txBody>
      </p:sp>
      <p:sp>
        <p:nvSpPr>
          <p:cNvPr id="5" name="Rectangle 15"/>
          <p:cNvSpPr>
            <a:spLocks noGrp="1" noChangeArrowheads="1"/>
          </p:cNvSpPr>
          <p:nvPr>
            <p:ph type="ftr" sz="quarter" idx="4"/>
          </p:nvPr>
        </p:nvSpPr>
        <p:spPr/>
        <p:txBody>
          <a:bodyPr/>
          <a:lstStyle/>
          <a:p>
            <a:r>
              <a:rPr lang="zh-CN" altLang="en-US"/>
              <a:t>Module 7 - Identify Design Elements</a:t>
            </a:r>
            <a:endParaRPr lang="en-US" altLang="zh-CN">
              <a:latin typeface="ZapfHumnst BT" pitchFamily="34" charset="0"/>
            </a:endParaRPr>
          </a:p>
        </p:txBody>
      </p:sp>
      <p:sp>
        <p:nvSpPr>
          <p:cNvPr id="486402" name="Rectangle 2"/>
          <p:cNvSpPr>
            <a:spLocks noGrp="1" noRot="1" noChangeAspect="1" noChangeArrowheads="1"/>
          </p:cNvSpPr>
          <p:nvPr>
            <p:ph type="sldImg"/>
          </p:nvPr>
        </p:nvSpPr>
        <p:spPr bwMode="auto">
          <a:xfrm>
            <a:off x="2565400" y="839788"/>
            <a:ext cx="4202113" cy="3151187"/>
          </a:xfrm>
          <a:prstGeom prst="rect">
            <a:avLst/>
          </a:prstGeom>
          <a:solidFill>
            <a:srgbClr val="FFFFFF"/>
          </a:solidFill>
          <a:ln>
            <a:solidFill>
              <a:srgbClr val="000000"/>
            </a:solidFill>
            <a:miter lim="800000"/>
          </a:ln>
        </p:spPr>
      </p:sp>
      <p:sp>
        <p:nvSpPr>
          <p:cNvPr id="486403" name="Rectangle 3"/>
          <p:cNvSpPr>
            <a:spLocks noGrp="1" noChangeArrowheads="1"/>
          </p:cNvSpPr>
          <p:nvPr>
            <p:ph type="body" idx="1"/>
          </p:nvPr>
        </p:nvSpPr>
        <p:spPr bwMode="auto">
          <a:xfrm>
            <a:off x="2546350" y="4111625"/>
            <a:ext cx="4170363" cy="4097338"/>
          </a:xfrm>
          <a:prstGeom prst="rect">
            <a:avLst/>
          </a:prstGeom>
          <a:noFill/>
          <a:ln>
            <a:miter lim="800000"/>
          </a:ln>
        </p:spPr>
        <p:txBody>
          <a:bodyPr lIns="94192" tIns="47096" rIns="94192" bIns="47096"/>
          <a:lstStyle/>
          <a:p>
            <a:r>
              <a:rPr lang="en-US" altLang="zh-CN" sz="1000">
                <a:latin typeface="ZapfHumnst BT" pitchFamily="34" charset="0"/>
              </a:rPr>
              <a:t>The above is a context diagram for the BillingSystem subsystem.</a:t>
            </a:r>
            <a:endParaRPr lang="en-US" altLang="zh-CN" sz="1000">
              <a:latin typeface="ZapfHumnst BT" pitchFamily="34" charset="0"/>
            </a:endParaRPr>
          </a:p>
          <a:p>
            <a:r>
              <a:rPr lang="en-US" altLang="zh-CN" sz="1000">
                <a:latin typeface="ZapfHumnst BT" pitchFamily="34" charset="0"/>
              </a:rPr>
              <a:t>A subsystem context class diagram should contain the subsystem, interface(s), associated realizes relationship(s), and any subsystem relationships (both to/from the subsystem and from/to other design elements).</a:t>
            </a:r>
            <a:endParaRPr lang="en-US" altLang="zh-CN" sz="1000">
              <a:latin typeface="ZapfHumnst BT" pitchFamily="34" charset="0"/>
            </a:endParaRPr>
          </a:p>
          <a:p>
            <a:r>
              <a:rPr lang="en-US" altLang="zh-CN" sz="1000">
                <a:latin typeface="ZapfHumnst BT" pitchFamily="34" charset="0"/>
              </a:rPr>
              <a:t>The IBillingSystem interface is dependent on the student class as the student class appears in the signature of one its operations. (Stay tuned for dependencies in the Class Design module.)  </a:t>
            </a:r>
            <a:endParaRPr lang="en-US" altLang="zh-CN" sz="1000">
              <a:latin typeface="ZapfHumnst BT" pitchFamily="34" charset="0"/>
            </a:endParaRPr>
          </a:p>
          <a:p>
            <a:r>
              <a:rPr lang="en-US" altLang="zh-CN" sz="1000">
                <a:latin typeface="ZapfHumnst BT" pitchFamily="34" charset="0"/>
              </a:rPr>
              <a:t>The CloseRegistrationController is dependent on the IBillingSystem interface to bill the student for the courses he or she is enrolled in.</a:t>
            </a:r>
            <a:endParaRPr lang="en-US" altLang="zh-CN" sz="1000">
              <a:latin typeface="ZapfHumnst BT" pitchFamily="34" charset="0"/>
            </a:endParaRPr>
          </a:p>
          <a:p>
            <a:r>
              <a:rPr lang="en-US" altLang="zh-CN" sz="1000">
                <a:latin typeface="ZapfHumnst BT" pitchFamily="34" charset="0"/>
              </a:rPr>
              <a:t>Notice the use of the modeling conventions, especially the subsystem proxy class and the realization relationship.</a:t>
            </a:r>
            <a:endParaRPr lang="en-US" altLang="zh-CN" sz="1000">
              <a:latin typeface="ZapfHumnst BT" pitchFamily="34"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hdr" sz="quarter"/>
          </p:nvPr>
        </p:nvSpPr>
        <p:spPr/>
        <p:txBody>
          <a:bodyPr/>
          <a:lstStyle/>
          <a:p>
            <a:r>
              <a:rPr lang="en-US" altLang="zh-CN"/>
              <a:t>Mastering OOAD w/ UML 2.0 – Instructor Notes</a:t>
            </a:r>
            <a:endParaRPr lang="en-US" altLang="zh-CN"/>
          </a:p>
        </p:txBody>
      </p:sp>
      <p:sp>
        <p:nvSpPr>
          <p:cNvPr id="6" name="Rectangle 15"/>
          <p:cNvSpPr>
            <a:spLocks noGrp="1" noChangeArrowheads="1"/>
          </p:cNvSpPr>
          <p:nvPr>
            <p:ph type="ftr" sz="quarter" idx="4"/>
          </p:nvPr>
        </p:nvSpPr>
        <p:spPr/>
        <p:txBody>
          <a:bodyPr/>
          <a:lstStyle/>
          <a:p>
            <a:r>
              <a:rPr lang="zh-CN" altLang="en-US"/>
              <a:t>Module 7 - Identify Design Elements</a:t>
            </a:r>
            <a:endParaRPr lang="en-US" altLang="zh-CN">
              <a:latin typeface="ZapfHumnst BT" pitchFamily="34" charset="0"/>
            </a:endParaRPr>
          </a:p>
        </p:txBody>
      </p:sp>
      <p:sp>
        <p:nvSpPr>
          <p:cNvPr id="410626" name="Rectangle 2"/>
          <p:cNvSpPr>
            <a:spLocks noGrp="1" noRot="1" noChangeAspect="1" noChangeArrowheads="1" noTextEdit="1"/>
          </p:cNvSpPr>
          <p:nvPr>
            <p:ph type="sldImg"/>
          </p:nvPr>
        </p:nvSpPr>
        <p:spPr/>
      </p:sp>
      <p:sp>
        <p:nvSpPr>
          <p:cNvPr id="410627" name="Rectangle 3"/>
          <p:cNvSpPr>
            <a:spLocks noGrp="1" noChangeArrowheads="1"/>
          </p:cNvSpPr>
          <p:nvPr>
            <p:ph type="body" idx="1"/>
          </p:nvPr>
        </p:nvSpPr>
        <p:spPr/>
        <p:txBody>
          <a:bodyPr/>
          <a:lstStyle/>
          <a:p>
            <a:r>
              <a:rPr lang="en-US" altLang="zh-CN" sz="1000">
                <a:latin typeface="ZapfHumnst BT" pitchFamily="34" charset="0"/>
              </a:rPr>
              <a:t>The identification of reuse opportunities is an important architectural step. It will help you to determine which subsystems and packages to develop, which ones to reuse, and which ones to buy.  It is desirable to reuse existing components, wherever possible. Such reuse allows you to leverage existing successful implementations, eliminating (or greatly reducing) the resources needed to develop and test the component.</a:t>
            </a:r>
            <a:endParaRPr lang="en-US" altLang="zh-CN" sz="1000">
              <a:latin typeface="ZapfHumnst BT" pitchFamily="34" charset="0"/>
            </a:endParaRPr>
          </a:p>
          <a:p>
            <a:r>
              <a:rPr lang="en-US" altLang="zh-CN" sz="1000">
                <a:latin typeface="ZapfHumnst BT" pitchFamily="34" charset="0"/>
              </a:rPr>
              <a:t>The identification of reuse opportunities is a unification effort, since it is determined if “things” that have been identified can be satisfied by what already exists.</a:t>
            </a:r>
            <a:endParaRPr lang="en-US" altLang="zh-CN" sz="1000">
              <a:latin typeface="ZapfHumnst BT" pitchFamily="34" charset="0"/>
            </a:endParaRPr>
          </a:p>
          <a:p>
            <a:r>
              <a:rPr lang="en-US" altLang="zh-CN" sz="1000">
                <a:latin typeface="ZapfHumnst BT" pitchFamily="34" charset="0"/>
              </a:rPr>
              <a:t>The most effective reuse identification occurs after there is an understanding of the required behavior of the system and after some initial partitioning of the design elements has occurred.</a:t>
            </a:r>
            <a:endParaRPr lang="en-US" altLang="zh-CN" sz="1000">
              <a:latin typeface="ZapfHumnst BT" pitchFamily="34" charset="0"/>
            </a:endParaRPr>
          </a:p>
          <a:p>
            <a:r>
              <a:rPr lang="en-US" altLang="zh-CN" sz="1000">
                <a:latin typeface="ZapfHumnst BT" pitchFamily="34" charset="0"/>
              </a:rPr>
              <a:t>On the next three slides, you will see the possible sources of reuse and how such reuse could be incorporated into the architecture.</a:t>
            </a:r>
            <a:endParaRPr lang="en-US" altLang="zh-CN" sz="1000">
              <a:latin typeface="ZapfHumnst BT" pitchFamily="34" charset="0"/>
            </a:endParaRPr>
          </a:p>
        </p:txBody>
      </p:sp>
      <p:sp>
        <p:nvSpPr>
          <p:cNvPr id="410628" name="Text Box 4"/>
          <p:cNvSpPr txBox="1">
            <a:spLocks noChangeArrowheads="1"/>
          </p:cNvSpPr>
          <p:nvPr/>
        </p:nvSpPr>
        <p:spPr bwMode="auto">
          <a:xfrm>
            <a:off x="596900" y="1249363"/>
            <a:ext cx="1819275" cy="7102475"/>
          </a:xfrm>
          <a:prstGeom prst="rect">
            <a:avLst/>
          </a:prstGeom>
          <a:noFill/>
          <a:ln w="9525">
            <a:noFill/>
            <a:miter lim="800000"/>
          </a:ln>
          <a:effectLst/>
        </p:spPr>
        <p:txBody>
          <a:bodyPr lIns="111199" tIns="55600" rIns="111199" bIns="55600"/>
          <a:lstStyle/>
          <a:p>
            <a:pPr defTabSz="941070"/>
            <a:r>
              <a:rPr lang="en-US" altLang="zh-CN">
                <a:latin typeface="ZapfHumnst BT" pitchFamily="34" charset="0"/>
              </a:rPr>
              <a:t>You will not find the step Identify Reuse Opportunities in the Identify Design Elements activity in RUP.  Identify Reuse Opportunities is a separate activity in RUP;however, the amount of information that is relevant for this course is so small that it didn’t warrant creating a separate module for the activity. Therefore, this activity has been added to Identify Design Elements for the purpose of this class.</a:t>
            </a:r>
            <a:endParaRPr lang="en-US" altLang="zh-CN">
              <a:latin typeface="ZapfHumnst BT" pitchFamily="34"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hdr" sz="quarter"/>
          </p:nvPr>
        </p:nvSpPr>
        <p:spPr/>
        <p:txBody>
          <a:bodyPr/>
          <a:lstStyle/>
          <a:p>
            <a:r>
              <a:rPr lang="en-US" altLang="zh-CN"/>
              <a:t>Mastering OOAD w/ UML 2.0 – Instructor Notes</a:t>
            </a:r>
            <a:endParaRPr lang="en-US" altLang="zh-CN"/>
          </a:p>
        </p:txBody>
      </p:sp>
      <p:sp>
        <p:nvSpPr>
          <p:cNvPr id="7" name="Rectangle 15"/>
          <p:cNvSpPr>
            <a:spLocks noGrp="1" noChangeArrowheads="1"/>
          </p:cNvSpPr>
          <p:nvPr>
            <p:ph type="ftr" sz="quarter" idx="4"/>
          </p:nvPr>
        </p:nvSpPr>
        <p:spPr/>
        <p:txBody>
          <a:bodyPr/>
          <a:lstStyle/>
          <a:p>
            <a:r>
              <a:rPr lang="zh-CN" altLang="en-US"/>
              <a:t>Module 7 - Identify Design Elements</a:t>
            </a:r>
            <a:endParaRPr lang="en-US" altLang="zh-CN">
              <a:latin typeface="ZapfHumnst BT" pitchFamily="34" charset="0"/>
            </a:endParaRPr>
          </a:p>
        </p:txBody>
      </p:sp>
      <p:sp>
        <p:nvSpPr>
          <p:cNvPr id="405506" name="Text Box 2"/>
          <p:cNvSpPr txBox="1">
            <a:spLocks noChangeArrowheads="1"/>
          </p:cNvSpPr>
          <p:nvPr/>
        </p:nvSpPr>
        <p:spPr bwMode="auto">
          <a:xfrm>
            <a:off x="320675" y="1260475"/>
            <a:ext cx="2079625" cy="850900"/>
          </a:xfrm>
          <a:prstGeom prst="rect">
            <a:avLst/>
          </a:prstGeom>
          <a:noFill/>
          <a:ln w="12700">
            <a:noFill/>
            <a:miter lim="800000"/>
            <a:headEnd type="none" w="sm" len="sm"/>
            <a:tailEnd type="none" w="lg" len="lg"/>
          </a:ln>
          <a:effectLst/>
        </p:spPr>
        <p:txBody>
          <a:bodyPr lIns="94192" tIns="47096" rIns="94192" bIns="47096">
            <a:spAutoFit/>
          </a:bodyPr>
          <a:lstStyle/>
          <a:p>
            <a:pPr defTabSz="941070"/>
            <a:endParaRPr lang="zh-CN" altLang="en-US" sz="1200"/>
          </a:p>
          <a:p>
            <a:pPr defTabSz="941070"/>
            <a:endParaRPr lang="zh-CN" altLang="en-US" sz="1200"/>
          </a:p>
          <a:p>
            <a:pPr defTabSz="941070"/>
            <a:endParaRPr lang="zh-CN" altLang="en-US" sz="1200"/>
          </a:p>
          <a:p>
            <a:pPr defTabSz="941070"/>
            <a:endParaRPr lang="zh-CN" altLang="en-US" sz="1200"/>
          </a:p>
        </p:txBody>
      </p:sp>
      <p:sp>
        <p:nvSpPr>
          <p:cNvPr id="405507" name="Text Box 3"/>
          <p:cNvSpPr txBox="1">
            <a:spLocks noChangeArrowheads="1"/>
          </p:cNvSpPr>
          <p:nvPr/>
        </p:nvSpPr>
        <p:spPr bwMode="auto">
          <a:xfrm>
            <a:off x="596900" y="1249363"/>
            <a:ext cx="1905000" cy="3692525"/>
          </a:xfrm>
          <a:prstGeom prst="rect">
            <a:avLst/>
          </a:prstGeom>
          <a:noFill/>
          <a:ln w="9525">
            <a:noFill/>
            <a:miter lim="800000"/>
          </a:ln>
          <a:effectLst/>
        </p:spPr>
        <p:txBody>
          <a:bodyPr lIns="111199" tIns="55600" rIns="111199" bIns="55600">
            <a:spAutoFit/>
          </a:bodyPr>
          <a:lstStyle/>
          <a:p>
            <a:pPr defTabSz="941070">
              <a:spcBef>
                <a:spcPct val="50000"/>
              </a:spcBef>
            </a:pPr>
            <a:r>
              <a:rPr lang="en-US" altLang="zh-CN">
                <a:latin typeface="ZapfHumnst BT" pitchFamily="34" charset="0"/>
              </a:rPr>
              <a:t>Remind the students that the identification of reuse opportunities is an architectural activity. Thus, for this part of the module, the students should concentrate on gaining an appreciation of some of the considerations involved when identifying reuse opportunities, NOT HOW to identify reuse opportunities.</a:t>
            </a:r>
            <a:endParaRPr lang="en-US" altLang="zh-CN">
              <a:latin typeface="ZapfHumnst BT" pitchFamily="34" charset="0"/>
            </a:endParaRPr>
          </a:p>
          <a:p>
            <a:pPr defTabSz="941070">
              <a:spcBef>
                <a:spcPct val="50000"/>
              </a:spcBef>
            </a:pPr>
            <a:r>
              <a:rPr lang="en-US" altLang="zh-CN">
                <a:latin typeface="ZapfHumnst BT" pitchFamily="34" charset="0"/>
              </a:rPr>
              <a:t>Note: Designing for reuse does not stop at this activity — explicit things must occur throughout detailed design (additional documentation, text scripts, and so forth) for the reusable elements.  These are not covered in this course, as designing for reuse is a topic that could be a course in itself.</a:t>
            </a:r>
            <a:endParaRPr lang="en-US" altLang="zh-CN">
              <a:latin typeface="ZapfHumnst BT" pitchFamily="34" charset="0"/>
            </a:endParaRPr>
          </a:p>
        </p:txBody>
      </p:sp>
      <p:sp>
        <p:nvSpPr>
          <p:cNvPr id="405508" name="Rectangle 4"/>
          <p:cNvSpPr>
            <a:spLocks noGrp="1" noRot="1" noChangeAspect="1" noChangeArrowheads="1"/>
          </p:cNvSpPr>
          <p:nvPr>
            <p:ph type="sldImg"/>
          </p:nvPr>
        </p:nvSpPr>
        <p:spPr bwMode="auto">
          <a:xfrm>
            <a:off x="2565400" y="839788"/>
            <a:ext cx="4202113" cy="3151187"/>
          </a:xfrm>
          <a:prstGeom prst="rect">
            <a:avLst/>
          </a:prstGeom>
          <a:solidFill>
            <a:srgbClr val="FFFFFF"/>
          </a:solidFill>
          <a:ln>
            <a:solidFill>
              <a:srgbClr val="000000"/>
            </a:solidFill>
            <a:miter lim="800000"/>
          </a:ln>
        </p:spPr>
      </p:sp>
      <p:sp>
        <p:nvSpPr>
          <p:cNvPr id="405509" name="Rectangle 5"/>
          <p:cNvSpPr>
            <a:spLocks noGrp="1" noChangeArrowheads="1"/>
          </p:cNvSpPr>
          <p:nvPr>
            <p:ph type="body" idx="1"/>
          </p:nvPr>
        </p:nvSpPr>
        <p:spPr bwMode="auto">
          <a:xfrm>
            <a:off x="2546350" y="4111625"/>
            <a:ext cx="4170363" cy="4097338"/>
          </a:xfrm>
          <a:prstGeom prst="rect">
            <a:avLst/>
          </a:prstGeom>
          <a:noFill/>
          <a:ln>
            <a:miter lim="800000"/>
          </a:ln>
        </p:spPr>
        <p:txBody>
          <a:bodyPr lIns="94192" tIns="47096" rIns="94192" bIns="47096"/>
          <a:lstStyle/>
          <a:p>
            <a:r>
              <a:rPr lang="en-US" altLang="zh-CN" sz="1000">
                <a:latin typeface="ZapfHumnst BT" pitchFamily="34" charset="0"/>
              </a:rPr>
              <a:t>Look for existing subsystems or components that offer similar interfaces. Compare each identified interface to the interfaces provided by existing subsystems or components. There usually will not be an exact match, but approximate matches can be found. Look first for similar behavior and returned values, then consider parameters.</a:t>
            </a:r>
            <a:endParaRPr lang="en-US" altLang="zh-CN" sz="1000">
              <a:latin typeface="ZapfHumnst BT" pitchFamily="34" charset="0"/>
            </a:endParaRPr>
          </a:p>
          <a:p>
            <a:r>
              <a:rPr lang="en-US" altLang="zh-CN" sz="1000">
                <a:latin typeface="ZapfHumnst BT" pitchFamily="34" charset="0"/>
              </a:rPr>
              <a:t>Modify the newly identified interfaces to improve the fit. There may be opportunities to make minor changes to a candidate interface that will improve its conformance to the existing interface. Simple changes include rearranging or adding parameters to the candidate interface. They also include factoring the interface by splitting it into several interfaces, one or more of which match those of the existing component, with the "new" behaviors located in a separate interface.</a:t>
            </a:r>
            <a:endParaRPr lang="en-US" altLang="zh-CN" sz="1000">
              <a:latin typeface="ZapfHumnst BT" pitchFamily="34" charset="0"/>
            </a:endParaRPr>
          </a:p>
          <a:p>
            <a:r>
              <a:rPr lang="en-US" altLang="zh-CN" sz="1000">
                <a:latin typeface="ZapfHumnst BT" pitchFamily="34" charset="0"/>
              </a:rPr>
              <a:t>Replace candidate interfaces with existing interfaces where exact matches occur. After simplification and factoring, if there is an exact match to an existing interface, eliminate the candidate interface and simply use the existing interface. </a:t>
            </a:r>
            <a:endParaRPr lang="en-US" altLang="zh-CN" sz="1000">
              <a:latin typeface="ZapfHumnst BT" pitchFamily="34" charset="0"/>
            </a:endParaRPr>
          </a:p>
          <a:p>
            <a:r>
              <a:rPr lang="en-US" altLang="zh-CN" sz="1000">
                <a:latin typeface="ZapfHumnst BT" pitchFamily="34" charset="0"/>
              </a:rPr>
              <a:t>Map the candidate subsystem to existing components. Look at existing components and the set of candidate subsystems. Factor the subsystems so that existing components are used wherever possible to satisfy the required behavior of the system. Where a candidate subsystem can be realized by an existing component, create traceability between the subsystem and the component. Note in the description for this subsystem that the behavior is satisfied by the associated existing component.  In mapping subsystems onto components, consider the design mechanisms associated with the subsystem. Performance or security requirements may disqualify a component from reuse despite an otherwise perfect match between operation signatures.</a:t>
            </a:r>
            <a:endParaRPr lang="en-US" altLang="zh-CN" sz="1000">
              <a:latin typeface="ZapfHumnst BT" pitchFamily="34"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p:txBody>
          <a:bodyPr/>
          <a:lstStyle/>
          <a:p>
            <a:r>
              <a:rPr lang="en-US" altLang="zh-CN"/>
              <a:t>Mastering OOAD w/ UML 2.0 – Instructor Notes</a:t>
            </a:r>
            <a:endParaRPr lang="en-US" altLang="zh-CN"/>
          </a:p>
        </p:txBody>
      </p:sp>
      <p:sp>
        <p:nvSpPr>
          <p:cNvPr id="5" name="Rectangle 15"/>
          <p:cNvSpPr>
            <a:spLocks noGrp="1" noChangeArrowheads="1"/>
          </p:cNvSpPr>
          <p:nvPr>
            <p:ph type="ftr" sz="quarter" idx="4"/>
          </p:nvPr>
        </p:nvSpPr>
        <p:spPr/>
        <p:txBody>
          <a:bodyPr/>
          <a:lstStyle/>
          <a:p>
            <a:r>
              <a:rPr lang="zh-CN" altLang="en-US"/>
              <a:t>Module 7 - Identify Design Elements</a:t>
            </a:r>
            <a:endParaRPr lang="en-US" altLang="zh-CN">
              <a:latin typeface="ZapfHumnst BT" pitchFamily="34" charset="0"/>
            </a:endParaRPr>
          </a:p>
        </p:txBody>
      </p:sp>
      <p:sp>
        <p:nvSpPr>
          <p:cNvPr id="407554" name="Rectangle 2"/>
          <p:cNvSpPr>
            <a:spLocks noGrp="1" noRot="1" noChangeAspect="1" noChangeArrowheads="1"/>
          </p:cNvSpPr>
          <p:nvPr>
            <p:ph type="sldImg"/>
          </p:nvPr>
        </p:nvSpPr>
        <p:spPr bwMode="auto">
          <a:xfrm>
            <a:off x="2565400" y="839788"/>
            <a:ext cx="4202113" cy="3151187"/>
          </a:xfrm>
          <a:prstGeom prst="rect">
            <a:avLst/>
          </a:prstGeom>
          <a:solidFill>
            <a:srgbClr val="FFFFFF"/>
          </a:solidFill>
          <a:ln>
            <a:solidFill>
              <a:srgbClr val="000000"/>
            </a:solidFill>
            <a:miter lim="800000"/>
          </a:ln>
        </p:spPr>
      </p:sp>
      <p:sp>
        <p:nvSpPr>
          <p:cNvPr id="407555" name="Rectangle 3"/>
          <p:cNvSpPr>
            <a:spLocks noGrp="1" noChangeArrowheads="1"/>
          </p:cNvSpPr>
          <p:nvPr>
            <p:ph type="body" idx="1"/>
          </p:nvPr>
        </p:nvSpPr>
        <p:spPr bwMode="auto">
          <a:xfrm>
            <a:off x="2546350" y="4111625"/>
            <a:ext cx="4170363" cy="4097338"/>
          </a:xfrm>
          <a:prstGeom prst="rect">
            <a:avLst/>
          </a:prstGeom>
          <a:noFill/>
          <a:ln>
            <a:miter lim="800000"/>
          </a:ln>
        </p:spPr>
        <p:txBody>
          <a:bodyPr lIns="94192" tIns="47096" rIns="94192" bIns="47096"/>
          <a:lstStyle/>
          <a:p>
            <a:r>
              <a:rPr lang="en-US" altLang="zh-CN" sz="1000">
                <a:latin typeface="ZapfHumnst BT" pitchFamily="34" charset="0"/>
              </a:rPr>
              <a:t>In organizations that build similar systems, there is often a set of common components that provide many of the architectural mechanisms needed for a new system. There may also be components available in the marketplace that also fill the need for architectural mechanisms. Existing components should be examined to determine their suitability and compatibility within the software architecture. These components can be reverse engineered into the Design Model for examination and incorporation. You can then use design elements as proxies for the components. This allows you to show how what has been bought and what needs to be built interact (a necessary requirement unless you are buying all your components and only doing assembly).</a:t>
            </a:r>
            <a:endParaRPr lang="en-US" altLang="zh-CN" sz="1000">
              <a:latin typeface="ZapfHumnst BT" pitchFamily="34" charset="0"/>
            </a:endParaRPr>
          </a:p>
          <a:p>
            <a:r>
              <a:rPr lang="en-US" altLang="zh-CN" sz="1000">
                <a:latin typeface="ZapfHumnst BT" pitchFamily="34" charset="0"/>
              </a:rPr>
              <a:t>The advent of commercially successful component infrastructures such as CORBA, the Internet, ActiveX and JavaBeans triggers a whole industry of off-the-shelf components for various domains, allowing you to buy and integrate components rather than developing them all in-house. Reusable components provide common solutions to a wide range of common problems and may be larger than just collections of utilities or class libraries; they form the basis of reuse within an organization, increasing overall software productivity and quality. </a:t>
            </a:r>
            <a:endParaRPr lang="en-US" altLang="zh-CN" sz="1000">
              <a:latin typeface="ZapfHumnst BT" pitchFamily="34" charset="0"/>
            </a:endParaRPr>
          </a:p>
          <a:p>
            <a:endParaRPr lang="en-US" altLang="zh-CN" sz="1000">
              <a:latin typeface="ZapfHumnst BT" pitchFamily="34" charset="0"/>
            </a:endParaRPr>
          </a:p>
          <a:p>
            <a:endParaRPr lang="en-US" altLang="zh-CN" sz="1000">
              <a:latin typeface="ZapfHumnst BT" pitchFamily="34"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hdr" sz="quarter"/>
          </p:nvPr>
        </p:nvSpPr>
        <p:spPr/>
        <p:txBody>
          <a:bodyPr/>
          <a:lstStyle/>
          <a:p>
            <a:r>
              <a:rPr lang="en-US" altLang="zh-CN"/>
              <a:t>Mastering OOAD w/ UML 2.0 – Instructor Notes</a:t>
            </a:r>
            <a:endParaRPr lang="en-US" altLang="zh-CN"/>
          </a:p>
        </p:txBody>
      </p:sp>
      <p:sp>
        <p:nvSpPr>
          <p:cNvPr id="6" name="Rectangle 15"/>
          <p:cNvSpPr>
            <a:spLocks noGrp="1" noChangeArrowheads="1"/>
          </p:cNvSpPr>
          <p:nvPr>
            <p:ph type="ftr" sz="quarter" idx="4"/>
          </p:nvPr>
        </p:nvSpPr>
        <p:spPr/>
        <p:txBody>
          <a:bodyPr/>
          <a:lstStyle/>
          <a:p>
            <a:r>
              <a:rPr lang="zh-CN" altLang="en-US"/>
              <a:t>Module 7 - Identify Design Elements</a:t>
            </a:r>
            <a:endParaRPr lang="en-US" altLang="zh-CN">
              <a:latin typeface="ZapfHumnst BT" pitchFamily="34" charset="0"/>
            </a:endParaRPr>
          </a:p>
        </p:txBody>
      </p:sp>
      <p:sp>
        <p:nvSpPr>
          <p:cNvPr id="409602" name="Rectangle 2"/>
          <p:cNvSpPr>
            <a:spLocks noGrp="1" noRot="1" noChangeAspect="1" noChangeArrowheads="1"/>
          </p:cNvSpPr>
          <p:nvPr>
            <p:ph type="sldImg"/>
          </p:nvPr>
        </p:nvSpPr>
        <p:spPr bwMode="auto">
          <a:xfrm>
            <a:off x="2565400" y="839788"/>
            <a:ext cx="4202113" cy="3151187"/>
          </a:xfrm>
          <a:prstGeom prst="rect">
            <a:avLst/>
          </a:prstGeom>
          <a:solidFill>
            <a:srgbClr val="FFFFFF"/>
          </a:solidFill>
          <a:ln>
            <a:solidFill>
              <a:srgbClr val="000000"/>
            </a:solidFill>
            <a:miter lim="800000"/>
          </a:ln>
        </p:spPr>
      </p:sp>
      <p:sp>
        <p:nvSpPr>
          <p:cNvPr id="409603" name="Rectangle 3"/>
          <p:cNvSpPr>
            <a:spLocks noGrp="1" noChangeArrowheads="1"/>
          </p:cNvSpPr>
          <p:nvPr>
            <p:ph type="body" idx="1"/>
          </p:nvPr>
        </p:nvSpPr>
        <p:spPr bwMode="auto">
          <a:xfrm>
            <a:off x="2546350" y="4111625"/>
            <a:ext cx="4170363" cy="4097338"/>
          </a:xfrm>
          <a:prstGeom prst="rect">
            <a:avLst/>
          </a:prstGeom>
          <a:noFill/>
          <a:ln>
            <a:miter lim="800000"/>
          </a:ln>
        </p:spPr>
        <p:txBody>
          <a:bodyPr lIns="94192" tIns="47096" rIns="94192" bIns="47096"/>
          <a:lstStyle/>
          <a:p>
            <a:r>
              <a:rPr lang="en-US" altLang="zh-CN" sz="1000" dirty="0">
                <a:latin typeface="ZapfHumnst BT" pitchFamily="34" charset="0"/>
              </a:rPr>
              <a:t>Reuse can be discovered within the current software system. There may be design elements that are needed by more than one subsystem or package. The above slide is meant to visually represent what happens as reuse is discovered:</a:t>
            </a:r>
            <a:endParaRPr lang="en-US" altLang="zh-CN" sz="1000" dirty="0">
              <a:latin typeface="ZapfHumnst BT" pitchFamily="34" charset="0"/>
            </a:endParaRPr>
          </a:p>
          <a:p>
            <a:pPr marL="228600" lvl="1" indent="-114300">
              <a:buFontTx/>
              <a:buChar char="•"/>
            </a:pPr>
            <a:r>
              <a:rPr lang="en-US" altLang="zh-CN" sz="1000" dirty="0">
                <a:latin typeface="ZapfHumnst BT" pitchFamily="34" charset="0"/>
              </a:rPr>
              <a:t>Build the first application and some general parts. </a:t>
            </a:r>
            <a:endParaRPr lang="en-US" altLang="zh-CN" sz="1000" dirty="0">
              <a:latin typeface="ZapfHumnst BT" pitchFamily="34" charset="0"/>
            </a:endParaRPr>
          </a:p>
          <a:p>
            <a:pPr marL="228600" lvl="1" indent="-114300">
              <a:buFontTx/>
              <a:buChar char="•"/>
            </a:pPr>
            <a:r>
              <a:rPr lang="en-US" altLang="zh-CN" sz="1000" dirty="0">
                <a:latin typeface="ZapfHumnst BT" pitchFamily="34" charset="0"/>
              </a:rPr>
              <a:t>Build the second application, and you find that some parts of the first can be reused, but the parts were not designed to be reused. (Some are reused any way, with chaos as result). It is recognized that something is being used by one element that other elements may find useful (first diagram).</a:t>
            </a:r>
            <a:endParaRPr lang="en-US" altLang="zh-CN" sz="1000" dirty="0">
              <a:latin typeface="ZapfHumnst BT" pitchFamily="34" charset="0"/>
            </a:endParaRPr>
          </a:p>
          <a:p>
            <a:pPr marL="228600" lvl="1" indent="-114300">
              <a:buFontTx/>
              <a:buChar char="•"/>
            </a:pPr>
            <a:r>
              <a:rPr lang="en-US" altLang="zh-CN" sz="1000" dirty="0">
                <a:latin typeface="ZapfHumnst BT" pitchFamily="34" charset="0"/>
              </a:rPr>
              <a:t>Take the candidate reusable design elements (classes, packages, or subsystems) and make them reusable. This may involve changing their names, making them more general, improving their documentation, moving them to a common functionality layer, etc. Essentially, the candidate reusable entity is “pushed down” to a lower layer in the architecture so other elements may access it.  Initially, only the original client of the element may use it (second diagram).</a:t>
            </a:r>
            <a:endParaRPr lang="en-US" altLang="zh-CN" sz="1000" dirty="0">
              <a:latin typeface="ZapfHumnst BT" pitchFamily="34" charset="0"/>
            </a:endParaRPr>
          </a:p>
          <a:p>
            <a:pPr marL="228600" lvl="1" indent="-114300">
              <a:buFontTx/>
              <a:buChar char="•"/>
            </a:pPr>
            <a:r>
              <a:rPr lang="en-US" altLang="zh-CN" sz="1000" dirty="0">
                <a:latin typeface="ZapfHumnst BT" pitchFamily="34" charset="0"/>
              </a:rPr>
              <a:t>Now can you use them for the new application.</a:t>
            </a:r>
            <a:endParaRPr lang="en-US" altLang="zh-CN" sz="1000" dirty="0">
              <a:latin typeface="ZapfHumnst BT" pitchFamily="34" charset="0"/>
            </a:endParaRPr>
          </a:p>
          <a:p>
            <a:pPr marL="228600" lvl="1" indent="-114300">
              <a:buFontTx/>
              <a:buChar char="•"/>
            </a:pPr>
            <a:r>
              <a:rPr lang="en-US" altLang="zh-CN" sz="1000" dirty="0">
                <a:latin typeface="ZapfHumnst BT" pitchFamily="34" charset="0"/>
              </a:rPr>
              <a:t>When the first application is upgraded, the old versions of the elements can be replaced with the reusable ones (third diagram).</a:t>
            </a:r>
            <a:endParaRPr lang="en-US" altLang="zh-CN" sz="1000" dirty="0">
              <a:latin typeface="ZapfHumnst BT" pitchFamily="34" charset="0"/>
            </a:endParaRPr>
          </a:p>
          <a:p>
            <a:r>
              <a:rPr lang="en-US" altLang="zh-CN" sz="1000" dirty="0">
                <a:latin typeface="ZapfHumnst BT" pitchFamily="34" charset="0"/>
              </a:rPr>
              <a:t>It is important for the architect to look within and across the design elements for common behavior (for example, common collaborations), pulling it out where possible.  This is a reuse scavenging activity that falls under the </a:t>
            </a:r>
            <a:r>
              <a:rPr lang="en-US" altLang="zh-CN" sz="1000" b="1" dirty="0">
                <a:latin typeface="ZapfHumnst BT" pitchFamily="34" charset="0"/>
              </a:rPr>
              <a:t>Identify Design Elements</a:t>
            </a:r>
            <a:r>
              <a:rPr lang="en-US" altLang="zh-CN" sz="1000" dirty="0">
                <a:latin typeface="ZapfHumnst BT" pitchFamily="34" charset="0"/>
              </a:rPr>
              <a:t> umbrella.</a:t>
            </a:r>
            <a:endParaRPr lang="en-US" altLang="zh-CN" sz="1000" dirty="0">
              <a:latin typeface="ZapfHumnst BT" pitchFamily="34" charset="0"/>
            </a:endParaRPr>
          </a:p>
          <a:p>
            <a:r>
              <a:rPr lang="en-US" altLang="zh-CN" sz="1000" i="1" dirty="0">
                <a:latin typeface="ZapfHumnst BT" pitchFamily="34" charset="0"/>
              </a:rPr>
              <a:t>Note: To see an example of reuse of a Security mechanism, refer to the Security Mechanism tab in the Additional Information Appendix.</a:t>
            </a:r>
            <a:endParaRPr lang="en-US" altLang="zh-CN" sz="1000" i="1" dirty="0">
              <a:latin typeface="ZapfHumnst BT" pitchFamily="34" charset="0"/>
            </a:endParaRPr>
          </a:p>
        </p:txBody>
      </p:sp>
      <p:sp>
        <p:nvSpPr>
          <p:cNvPr id="409604" name="Text Box 4"/>
          <p:cNvSpPr txBox="1">
            <a:spLocks noChangeArrowheads="1"/>
          </p:cNvSpPr>
          <p:nvPr/>
        </p:nvSpPr>
        <p:spPr bwMode="auto">
          <a:xfrm>
            <a:off x="596900" y="1249363"/>
            <a:ext cx="1897063" cy="2400300"/>
          </a:xfrm>
          <a:prstGeom prst="rect">
            <a:avLst/>
          </a:prstGeom>
          <a:noFill/>
          <a:ln w="9525">
            <a:noFill/>
            <a:miter lim="800000"/>
          </a:ln>
          <a:effectLst/>
        </p:spPr>
        <p:txBody>
          <a:bodyPr lIns="111199" tIns="55600" rIns="111199" bIns="55600">
            <a:spAutoFit/>
          </a:bodyPr>
          <a:lstStyle/>
          <a:p>
            <a:pPr defTabSz="941070">
              <a:spcBef>
                <a:spcPct val="50000"/>
              </a:spcBef>
            </a:pPr>
            <a:r>
              <a:rPr lang="en-US" altLang="zh-CN">
                <a:latin typeface="ZapfHumnst BT" pitchFamily="34" charset="0"/>
              </a:rPr>
              <a:t>The main point of this slide is that reusable elements are first discovered and then are “pushed down” in the architecture, so they can be reused.</a:t>
            </a:r>
            <a:endParaRPr lang="en-US" altLang="zh-CN">
              <a:latin typeface="ZapfHumnst BT" pitchFamily="34" charset="0"/>
            </a:endParaRPr>
          </a:p>
          <a:p>
            <a:pPr defTabSz="941070">
              <a:spcBef>
                <a:spcPct val="50000"/>
              </a:spcBef>
            </a:pPr>
            <a:r>
              <a:rPr lang="en-US" altLang="zh-CN">
                <a:latin typeface="ZapfHumnst BT" pitchFamily="34" charset="0"/>
              </a:rPr>
              <a:t>Note: If your students are interested in seeing an example of the reuse of a security mechanism, the slides found in the </a:t>
            </a:r>
            <a:r>
              <a:rPr lang="en-US" altLang="zh-CN" i="1">
                <a:latin typeface="ZapfHumnst BT" pitchFamily="34" charset="0"/>
              </a:rPr>
              <a:t>Additional Information Appendix</a:t>
            </a:r>
            <a:r>
              <a:rPr lang="en-US" altLang="zh-CN">
                <a:latin typeface="ZapfHumnst BT" pitchFamily="34" charset="0"/>
              </a:rPr>
              <a:t>, Security section, first part, should be inserted after this slide.</a:t>
            </a:r>
            <a:endParaRPr lang="en-US" altLang="zh-CN">
              <a:latin typeface="ZapfHumnst BT" pitchFamily="34" charset="0"/>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hdr" sz="quarter"/>
          </p:nvPr>
        </p:nvSpPr>
        <p:spPr/>
        <p:txBody>
          <a:bodyPr/>
          <a:lstStyle/>
          <a:p>
            <a:r>
              <a:rPr lang="en-US" altLang="zh-CN"/>
              <a:t>Mastering OOAD w/ UML 2.0 – Instructor Notes</a:t>
            </a:r>
            <a:endParaRPr lang="en-US" altLang="zh-CN"/>
          </a:p>
        </p:txBody>
      </p:sp>
      <p:sp>
        <p:nvSpPr>
          <p:cNvPr id="6" name="Rectangle 15"/>
          <p:cNvSpPr>
            <a:spLocks noGrp="1" noChangeArrowheads="1"/>
          </p:cNvSpPr>
          <p:nvPr>
            <p:ph type="ftr" sz="quarter" idx="4"/>
          </p:nvPr>
        </p:nvSpPr>
        <p:spPr/>
        <p:txBody>
          <a:bodyPr/>
          <a:lstStyle/>
          <a:p>
            <a:r>
              <a:rPr lang="zh-CN" altLang="en-US"/>
              <a:t>Module 7 - Identify Design Elements</a:t>
            </a:r>
            <a:endParaRPr lang="en-US" altLang="zh-CN">
              <a:latin typeface="ZapfHumnst BT" pitchFamily="34" charset="0"/>
            </a:endParaRPr>
          </a:p>
        </p:txBody>
      </p:sp>
      <p:sp>
        <p:nvSpPr>
          <p:cNvPr id="402434" name="Rectangle 2"/>
          <p:cNvSpPr>
            <a:spLocks noGrp="1" noRot="1" noChangeAspect="1" noChangeArrowheads="1" noTextEdit="1"/>
          </p:cNvSpPr>
          <p:nvPr>
            <p:ph type="sldImg"/>
          </p:nvPr>
        </p:nvSpPr>
        <p:spPr/>
      </p:sp>
      <p:sp>
        <p:nvSpPr>
          <p:cNvPr id="402435" name="Rectangle 3"/>
          <p:cNvSpPr>
            <a:spLocks noGrp="1" noChangeArrowheads="1"/>
          </p:cNvSpPr>
          <p:nvPr>
            <p:ph type="body" idx="1"/>
          </p:nvPr>
        </p:nvSpPr>
        <p:spPr/>
        <p:txBody>
          <a:bodyPr/>
          <a:lstStyle/>
          <a:p>
            <a:pPr fontAlgn="t"/>
            <a:r>
              <a:rPr lang="en-US" altLang="zh-CN" sz="1000">
                <a:latin typeface="ZapfHumnst BT" pitchFamily="34" charset="0"/>
              </a:rPr>
              <a:t>As new elements have been added to the Design Model, re-packaging the elements of the Design Model is often necessary. Repackaging achieves several objectives: It reduces coupling between packages and improves cohesion within packages in the Design  Model. The ultimate goal is to allow different packages (and subsystems) to be designed and developed independently of one another by separate individuals or teams. While complete independence is probably impossible to achieve, loose coupling between packages tends to improve the ease of development of large or complex systems.</a:t>
            </a:r>
            <a:endParaRPr lang="en-US" altLang="zh-CN" sz="1000">
              <a:latin typeface="ZapfHumnst BT" pitchFamily="34" charset="0"/>
            </a:endParaRPr>
          </a:p>
          <a:p>
            <a:pPr fontAlgn="t"/>
            <a:r>
              <a:rPr lang="en-US" altLang="zh-CN" sz="1000">
                <a:latin typeface="ZapfHumnst BT" pitchFamily="34" charset="0"/>
              </a:rPr>
              <a:t>As new model elements are added to the system, existing packages may grow too large to be managed by a single team: The package must be split into several packages which are highly cohesive within the package but loosely coupled between the packages. Doing this may be difficult — some elements may be difficult to place in one specific package because they are used by elements of both packages. There are two possible solutions: </a:t>
            </a:r>
            <a:endParaRPr lang="en-US" altLang="zh-CN" sz="1000">
              <a:latin typeface="ZapfHumnst BT" pitchFamily="34" charset="0"/>
            </a:endParaRPr>
          </a:p>
          <a:p>
            <a:pPr marL="228600" lvl="1" indent="-114300" fontAlgn="t">
              <a:buFontTx/>
              <a:buChar char="•"/>
            </a:pPr>
            <a:r>
              <a:rPr lang="en-US" altLang="zh-CN" sz="1000">
                <a:latin typeface="ZapfHumnst BT" pitchFamily="34" charset="0"/>
              </a:rPr>
              <a:t>Split the element into several objects, one in each package (this works where the element has several 'personalities,' or sets of somewhat disjoint responsibilities) </a:t>
            </a:r>
            <a:endParaRPr lang="en-US" altLang="zh-CN" sz="1000">
              <a:latin typeface="ZapfHumnst BT" pitchFamily="34" charset="0"/>
            </a:endParaRPr>
          </a:p>
          <a:p>
            <a:pPr marL="228600" lvl="1" indent="-114300" fontAlgn="t">
              <a:buFontTx/>
              <a:buChar char="•"/>
            </a:pPr>
            <a:r>
              <a:rPr lang="en-US" altLang="zh-CN" sz="1000">
                <a:latin typeface="ZapfHumnst BT" pitchFamily="34" charset="0"/>
              </a:rPr>
              <a:t>Move the element into a package in a lower layer, where all higher layer elements might depend upon it equally.</a:t>
            </a:r>
            <a:endParaRPr lang="en-US" altLang="zh-CN" sz="1000">
              <a:latin typeface="ZapfHumnst BT" pitchFamily="34" charset="0"/>
            </a:endParaRPr>
          </a:p>
          <a:p>
            <a:pPr fontAlgn="t"/>
            <a:r>
              <a:rPr lang="en-US" altLang="zh-CN" sz="1000">
                <a:latin typeface="ZapfHumnst BT" pitchFamily="34" charset="0"/>
              </a:rPr>
              <a:t>You will discuss modeling the lower layers in this step.</a:t>
            </a:r>
            <a:endParaRPr lang="en-US" altLang="zh-CN" sz="1000">
              <a:latin typeface="ZapfHumnst BT" pitchFamily="34" charset="0"/>
            </a:endParaRPr>
          </a:p>
          <a:p>
            <a:endParaRPr lang="zh-CN" altLang="en-US" sz="1000">
              <a:latin typeface="ZapfHumnst BT" pitchFamily="34" charset="0"/>
            </a:endParaRPr>
          </a:p>
        </p:txBody>
      </p:sp>
      <p:sp>
        <p:nvSpPr>
          <p:cNvPr id="402436" name="Text Box 4"/>
          <p:cNvSpPr txBox="1">
            <a:spLocks noChangeArrowheads="1"/>
          </p:cNvSpPr>
          <p:nvPr/>
        </p:nvSpPr>
        <p:spPr bwMode="auto">
          <a:xfrm>
            <a:off x="596900" y="1252538"/>
            <a:ext cx="1819275" cy="7102475"/>
          </a:xfrm>
          <a:prstGeom prst="rect">
            <a:avLst/>
          </a:prstGeom>
          <a:noFill/>
          <a:ln w="9525">
            <a:noFill/>
            <a:miter lim="800000"/>
          </a:ln>
          <a:effectLst/>
        </p:spPr>
        <p:txBody>
          <a:bodyPr lIns="111199" tIns="55600" rIns="111199" bIns="55600"/>
          <a:lstStyle/>
          <a:p>
            <a:pPr defTabSz="941070"/>
            <a:r>
              <a:rPr lang="en-US" altLang="zh-CN">
                <a:latin typeface="ZapfHumnst BT" pitchFamily="34" charset="0"/>
              </a:rPr>
              <a:t>This step comes from the Incorporate Existing Design Elements activity. </a:t>
            </a:r>
            <a:endParaRPr lang="en-US" altLang="zh-CN">
              <a:latin typeface="ZapfHumnst BT" pitchFamily="34" charset="0"/>
            </a:endParaRPr>
          </a:p>
          <a:p>
            <a:pPr defTabSz="941070"/>
            <a:r>
              <a:rPr lang="en-US" altLang="zh-CN">
                <a:latin typeface="ZapfHumnst BT" pitchFamily="34" charset="0"/>
              </a:rPr>
              <a:t>This step is where we will discuss modeling the lower- level layers. </a:t>
            </a:r>
            <a:endParaRPr lang="en-US" altLang="zh-CN">
              <a:latin typeface="ZapfHumnst BT" pitchFamily="34" charset="0"/>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hdr" sz="quarter"/>
          </p:nvPr>
        </p:nvSpPr>
        <p:spPr/>
        <p:txBody>
          <a:bodyPr/>
          <a:lstStyle/>
          <a:p>
            <a:r>
              <a:rPr lang="en-US" altLang="zh-CN"/>
              <a:t>Mastering OOAD w/ UML 2.0 – Instructor Notes</a:t>
            </a:r>
            <a:endParaRPr lang="en-US" altLang="zh-CN"/>
          </a:p>
        </p:txBody>
      </p:sp>
      <p:sp>
        <p:nvSpPr>
          <p:cNvPr id="6" name="Rectangle 15"/>
          <p:cNvSpPr>
            <a:spLocks noGrp="1" noChangeArrowheads="1"/>
          </p:cNvSpPr>
          <p:nvPr>
            <p:ph type="ftr" sz="quarter" idx="4"/>
          </p:nvPr>
        </p:nvSpPr>
        <p:spPr/>
        <p:txBody>
          <a:bodyPr/>
          <a:lstStyle/>
          <a:p>
            <a:r>
              <a:rPr lang="zh-CN" altLang="en-US"/>
              <a:t>Module 7 - Identify Design Elements</a:t>
            </a:r>
            <a:endParaRPr lang="en-US" altLang="zh-CN">
              <a:latin typeface="ZapfHumnst BT" pitchFamily="34" charset="0"/>
            </a:endParaRPr>
          </a:p>
        </p:txBody>
      </p:sp>
      <p:sp>
        <p:nvSpPr>
          <p:cNvPr id="412674" name="Rectangle 2"/>
          <p:cNvSpPr>
            <a:spLocks noGrp="1" noRot="1" noChangeAspect="1" noChangeArrowheads="1"/>
          </p:cNvSpPr>
          <p:nvPr>
            <p:ph type="sldImg"/>
          </p:nvPr>
        </p:nvSpPr>
        <p:spPr bwMode="auto">
          <a:xfrm>
            <a:off x="2565400" y="839788"/>
            <a:ext cx="4202113" cy="3151187"/>
          </a:xfrm>
          <a:prstGeom prst="rect">
            <a:avLst/>
          </a:prstGeom>
          <a:solidFill>
            <a:srgbClr val="FFFFFF"/>
          </a:solidFill>
          <a:ln>
            <a:solidFill>
              <a:srgbClr val="000000"/>
            </a:solidFill>
            <a:miter lim="800000"/>
          </a:ln>
        </p:spPr>
      </p:sp>
      <p:sp>
        <p:nvSpPr>
          <p:cNvPr id="412675" name="Rectangle 3"/>
          <p:cNvSpPr>
            <a:spLocks noGrp="1" noChangeArrowheads="1"/>
          </p:cNvSpPr>
          <p:nvPr>
            <p:ph type="body" idx="1"/>
          </p:nvPr>
        </p:nvSpPr>
        <p:spPr bwMode="auto">
          <a:xfrm>
            <a:off x="2546350" y="4111625"/>
            <a:ext cx="4170363" cy="4097338"/>
          </a:xfrm>
          <a:prstGeom prst="rect">
            <a:avLst/>
          </a:prstGeom>
          <a:noFill/>
          <a:ln>
            <a:miter lim="800000"/>
          </a:ln>
        </p:spPr>
        <p:txBody>
          <a:bodyPr lIns="94192" tIns="47096" rIns="94192" bIns="47096"/>
          <a:lstStyle/>
          <a:p>
            <a:r>
              <a:rPr lang="en-US" altLang="zh-CN" sz="1000">
                <a:latin typeface="ZapfHumnst BT" pitchFamily="34" charset="0"/>
              </a:rPr>
              <a:t>This is a repeat of the slide first introduced in Architectural Analysis. It is included here as a review.</a:t>
            </a:r>
            <a:endParaRPr lang="en-US" altLang="zh-CN" sz="1000">
              <a:latin typeface="ZapfHumnst BT" pitchFamily="34" charset="0"/>
            </a:endParaRPr>
          </a:p>
          <a:p>
            <a:r>
              <a:rPr lang="en-US" altLang="zh-CN" sz="1000">
                <a:latin typeface="ZapfHumnst BT" pitchFamily="34" charset="0"/>
              </a:rPr>
              <a:t>During Architectural Analysis, the focus was on the upper-level layers (that is, the application and business-specific layers). During </a:t>
            </a:r>
            <a:r>
              <a:rPr lang="en-US" altLang="zh-CN" sz="1000" b="1">
                <a:latin typeface="ZapfHumnst BT" pitchFamily="34" charset="0"/>
              </a:rPr>
              <a:t>Identify Design Elements</a:t>
            </a:r>
            <a:r>
              <a:rPr lang="en-US" altLang="zh-CN" sz="1000">
                <a:latin typeface="ZapfHumnst BT" pitchFamily="34" charset="0"/>
              </a:rPr>
              <a:t>, the focus is on the lower-level layers.</a:t>
            </a:r>
            <a:endParaRPr lang="en-US" altLang="zh-CN" sz="1000">
              <a:latin typeface="ZapfHumnst BT" pitchFamily="34" charset="0"/>
            </a:endParaRPr>
          </a:p>
          <a:p>
            <a:r>
              <a:rPr lang="en-US" altLang="zh-CN" sz="1000">
                <a:latin typeface="ZapfHumnst BT" pitchFamily="34" charset="0"/>
              </a:rPr>
              <a:t>The layering principles originally described for packages also apply to subsystems.</a:t>
            </a:r>
            <a:endParaRPr lang="en-US" altLang="zh-CN" sz="1000">
              <a:latin typeface="ZapfHumnst BT" pitchFamily="34" charset="0"/>
            </a:endParaRPr>
          </a:p>
        </p:txBody>
      </p:sp>
      <p:sp>
        <p:nvSpPr>
          <p:cNvPr id="412676" name="Text Box 4"/>
          <p:cNvSpPr txBox="1">
            <a:spLocks noChangeArrowheads="1"/>
          </p:cNvSpPr>
          <p:nvPr/>
        </p:nvSpPr>
        <p:spPr bwMode="auto">
          <a:xfrm>
            <a:off x="596900" y="1252538"/>
            <a:ext cx="1819275" cy="7102475"/>
          </a:xfrm>
          <a:prstGeom prst="rect">
            <a:avLst/>
          </a:prstGeom>
          <a:noFill/>
          <a:ln w="9525">
            <a:noFill/>
            <a:miter lim="800000"/>
          </a:ln>
          <a:effectLst/>
        </p:spPr>
        <p:txBody>
          <a:bodyPr lIns="111199" tIns="55600" rIns="111199" bIns="55600"/>
          <a:lstStyle/>
          <a:p>
            <a:pPr defTabSz="941070"/>
            <a:r>
              <a:rPr lang="en-US" altLang="zh-CN">
                <a:latin typeface="ZapfHumnst BT" pitchFamily="34" charset="0"/>
              </a:rPr>
              <a:t>This graphic comes from RUP.</a:t>
            </a:r>
            <a:endParaRPr lang="en-US" altLang="zh-CN">
              <a:latin typeface="ZapfHumnst BT"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hdr" sz="quarter"/>
          </p:nvPr>
        </p:nvSpPr>
        <p:spPr/>
        <p:txBody>
          <a:bodyPr/>
          <a:lstStyle/>
          <a:p>
            <a:r>
              <a:rPr lang="en-US" altLang="zh-CN"/>
              <a:t>Mastering OOAD w/ UML 2.0 – Instructor Notes</a:t>
            </a:r>
            <a:endParaRPr lang="en-US" altLang="zh-CN"/>
          </a:p>
        </p:txBody>
      </p:sp>
      <p:sp>
        <p:nvSpPr>
          <p:cNvPr id="6" name="Rectangle 15"/>
          <p:cNvSpPr>
            <a:spLocks noGrp="1" noChangeArrowheads="1"/>
          </p:cNvSpPr>
          <p:nvPr>
            <p:ph type="ftr" sz="quarter" idx="4"/>
          </p:nvPr>
        </p:nvSpPr>
        <p:spPr/>
        <p:txBody>
          <a:bodyPr/>
          <a:lstStyle/>
          <a:p>
            <a:r>
              <a:rPr lang="zh-CN" altLang="en-US"/>
              <a:t>Module 7 - Identify Design Elements</a:t>
            </a:r>
            <a:endParaRPr lang="en-US" altLang="zh-CN">
              <a:latin typeface="ZapfHumnst BT" pitchFamily="34" charset="0"/>
            </a:endParaRPr>
          </a:p>
        </p:txBody>
      </p:sp>
      <p:sp>
        <p:nvSpPr>
          <p:cNvPr id="347138" name="Rectangle 2"/>
          <p:cNvSpPr>
            <a:spLocks noGrp="1" noRot="1" noChangeAspect="1" noChangeArrowheads="1" noTextEdit="1"/>
          </p:cNvSpPr>
          <p:nvPr>
            <p:ph type="sldImg"/>
          </p:nvPr>
        </p:nvSpPr>
        <p:spPr/>
      </p:sp>
      <p:sp>
        <p:nvSpPr>
          <p:cNvPr id="347139" name="Rectangle 3"/>
          <p:cNvSpPr>
            <a:spLocks noGrp="1" noChangeArrowheads="1"/>
          </p:cNvSpPr>
          <p:nvPr>
            <p:ph type="body" idx="1"/>
          </p:nvPr>
        </p:nvSpPr>
        <p:spPr/>
        <p:txBody>
          <a:bodyPr/>
          <a:lstStyle/>
          <a:p>
            <a:r>
              <a:rPr lang="en-US" altLang="zh-CN" sz="1000" dirty="0">
                <a:latin typeface="ZapfHumnst BT" pitchFamily="34" charset="0"/>
              </a:rPr>
              <a:t>The above are the topics we will be discussing within the </a:t>
            </a:r>
            <a:r>
              <a:rPr lang="en-US" altLang="zh-CN" sz="1000" b="1" dirty="0">
                <a:latin typeface="ZapfHumnst BT" pitchFamily="34" charset="0"/>
              </a:rPr>
              <a:t>Identify Design Elements</a:t>
            </a:r>
            <a:r>
              <a:rPr lang="en-US" altLang="zh-CN" sz="1000" dirty="0">
                <a:latin typeface="ZapfHumnst BT" pitchFamily="34" charset="0"/>
              </a:rPr>
              <a:t> module. Unlike the designer activity modules, we will not be discussing each step of the activity, as the objective of this module is to understand the important </a:t>
            </a:r>
            <a:r>
              <a:rPr lang="en-US" altLang="zh-CN" sz="1000" b="1" dirty="0">
                <a:latin typeface="ZapfHumnst BT" pitchFamily="34" charset="0"/>
              </a:rPr>
              <a:t>Identify Design Elements</a:t>
            </a:r>
            <a:r>
              <a:rPr lang="en-US" altLang="zh-CN" sz="1000" dirty="0">
                <a:latin typeface="ZapfHumnst BT" pitchFamily="34" charset="0"/>
              </a:rPr>
              <a:t> concepts, not to learn HOW to create an architecture.</a:t>
            </a:r>
            <a:endParaRPr lang="en-US" altLang="zh-CN" sz="1000" dirty="0">
              <a:latin typeface="ZapfHumnst BT" pitchFamily="34" charset="0"/>
            </a:endParaRPr>
          </a:p>
          <a:p>
            <a:endParaRPr lang="en-US" altLang="zh-CN" sz="1000" dirty="0">
              <a:latin typeface="ZapfHumnst BT" pitchFamily="34" charset="0"/>
            </a:endParaRPr>
          </a:p>
        </p:txBody>
      </p:sp>
      <p:sp>
        <p:nvSpPr>
          <p:cNvPr id="347140" name="Text Box 4"/>
          <p:cNvSpPr txBox="1">
            <a:spLocks noChangeArrowheads="1"/>
          </p:cNvSpPr>
          <p:nvPr/>
        </p:nvSpPr>
        <p:spPr bwMode="auto">
          <a:xfrm>
            <a:off x="596900" y="1252538"/>
            <a:ext cx="1819275" cy="7102475"/>
          </a:xfrm>
          <a:prstGeom prst="rect">
            <a:avLst/>
          </a:prstGeom>
          <a:noFill/>
          <a:ln w="9525">
            <a:noFill/>
            <a:miter lim="800000"/>
          </a:ln>
          <a:effectLst/>
        </p:spPr>
        <p:txBody>
          <a:bodyPr lIns="111199" tIns="55600" rIns="111199" bIns="55600"/>
          <a:lstStyle/>
          <a:p>
            <a:pPr defTabSz="941070"/>
            <a:r>
              <a:rPr lang="en-US" altLang="zh-CN">
                <a:latin typeface="ZapfHumnst BT" pitchFamily="34" charset="0"/>
              </a:rPr>
              <a:t>This slide previews what is coming up in this module.  </a:t>
            </a:r>
            <a:endParaRPr lang="en-US" altLang="zh-CN">
              <a:latin typeface="ZapfHumnst BT" pitchFamily="34" charset="0"/>
            </a:endParaRPr>
          </a:p>
          <a:p>
            <a:pPr defTabSz="941070"/>
            <a:endParaRPr lang="zh-CN" altLang="en-US">
              <a:latin typeface="ZapfHumnst BT" pitchFamily="34" charset="0"/>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hdr" sz="quarter"/>
          </p:nvPr>
        </p:nvSpPr>
        <p:spPr/>
        <p:txBody>
          <a:bodyPr/>
          <a:lstStyle/>
          <a:p>
            <a:r>
              <a:rPr lang="en-US" altLang="zh-CN"/>
              <a:t>Mastering OOAD w/ UML 2.0 – Instructor Notes</a:t>
            </a:r>
            <a:endParaRPr lang="en-US" altLang="zh-CN"/>
          </a:p>
        </p:txBody>
      </p:sp>
      <p:sp>
        <p:nvSpPr>
          <p:cNvPr id="7" name="Rectangle 15"/>
          <p:cNvSpPr>
            <a:spLocks noGrp="1" noChangeArrowheads="1"/>
          </p:cNvSpPr>
          <p:nvPr>
            <p:ph type="ftr" sz="quarter" idx="4"/>
          </p:nvPr>
        </p:nvSpPr>
        <p:spPr/>
        <p:txBody>
          <a:bodyPr/>
          <a:lstStyle/>
          <a:p>
            <a:r>
              <a:rPr lang="zh-CN" altLang="en-US"/>
              <a:t>Module 7 - Identify Design Elements</a:t>
            </a:r>
            <a:endParaRPr lang="en-US" altLang="zh-CN">
              <a:latin typeface="ZapfHumnst BT" pitchFamily="34" charset="0"/>
            </a:endParaRPr>
          </a:p>
        </p:txBody>
      </p:sp>
      <p:sp>
        <p:nvSpPr>
          <p:cNvPr id="414722" name="Text Box 2"/>
          <p:cNvSpPr txBox="1">
            <a:spLocks noChangeArrowheads="1"/>
          </p:cNvSpPr>
          <p:nvPr/>
        </p:nvSpPr>
        <p:spPr bwMode="auto">
          <a:xfrm>
            <a:off x="320675" y="868363"/>
            <a:ext cx="1200150" cy="284162"/>
          </a:xfrm>
          <a:prstGeom prst="rect">
            <a:avLst/>
          </a:prstGeom>
          <a:noFill/>
          <a:ln w="12700">
            <a:noFill/>
            <a:miter lim="800000"/>
            <a:headEnd type="none" w="sm" len="sm"/>
            <a:tailEnd type="none" w="lg" len="lg"/>
          </a:ln>
          <a:effectLst/>
        </p:spPr>
        <p:txBody>
          <a:bodyPr lIns="94192" tIns="47096" rIns="94192" bIns="47096">
            <a:spAutoFit/>
          </a:bodyPr>
          <a:lstStyle/>
          <a:p>
            <a:pPr defTabSz="941070"/>
            <a:endParaRPr lang="zh-CN" altLang="en-US" sz="1200"/>
          </a:p>
        </p:txBody>
      </p:sp>
      <p:sp>
        <p:nvSpPr>
          <p:cNvPr id="414723" name="Text Box 3"/>
          <p:cNvSpPr txBox="1">
            <a:spLocks noChangeArrowheads="1"/>
          </p:cNvSpPr>
          <p:nvPr/>
        </p:nvSpPr>
        <p:spPr bwMode="auto">
          <a:xfrm>
            <a:off x="596900" y="1249363"/>
            <a:ext cx="1941513" cy="4210050"/>
          </a:xfrm>
          <a:prstGeom prst="rect">
            <a:avLst/>
          </a:prstGeom>
          <a:noFill/>
          <a:ln w="12700">
            <a:noFill/>
            <a:miter lim="800000"/>
            <a:headEnd type="none" w="sm" len="sm"/>
            <a:tailEnd type="none" w="lg" len="lg"/>
          </a:ln>
          <a:effectLst/>
        </p:spPr>
        <p:txBody>
          <a:bodyPr lIns="94192" tIns="47096" rIns="94192" bIns="47096">
            <a:spAutoFit/>
          </a:bodyPr>
          <a:lstStyle/>
          <a:p>
            <a:pPr defTabSz="941070">
              <a:spcBef>
                <a:spcPct val="50000"/>
              </a:spcBef>
            </a:pPr>
            <a:r>
              <a:rPr lang="en-US" altLang="zh-CN">
                <a:latin typeface="ZapfHumnst BT" pitchFamily="34" charset="0"/>
              </a:rPr>
              <a:t>Package dependencies are not transitive. This is the power of layering. One layer can shield another from changes.</a:t>
            </a:r>
            <a:endParaRPr lang="en-US" altLang="zh-CN">
              <a:latin typeface="ZapfHumnst BT" pitchFamily="34" charset="0"/>
            </a:endParaRPr>
          </a:p>
          <a:p>
            <a:pPr defTabSz="941070">
              <a:spcBef>
                <a:spcPct val="50000"/>
              </a:spcBef>
            </a:pPr>
            <a:r>
              <a:rPr lang="en-US" altLang="zh-CN">
                <a:latin typeface="ZapfHumnst BT" pitchFamily="34" charset="0"/>
              </a:rPr>
              <a:t>Some students might argue for upward dependencies, but these usually show architectural weaknesses. An example of a need to use upward dependencies are call-backs. Such upward dependencies may be be modeled in Architectural Analysis, but should be resolved in Identify Design Elements. A resolution for call-backs is the use of the subscribes-relationship described in detail in the Rational Unified Process.</a:t>
            </a:r>
            <a:endParaRPr lang="en-US" altLang="zh-CN">
              <a:latin typeface="ZapfHumnst BT" pitchFamily="34" charset="0"/>
            </a:endParaRPr>
          </a:p>
          <a:p>
            <a:pPr defTabSz="941070">
              <a:spcBef>
                <a:spcPct val="50000"/>
              </a:spcBef>
            </a:pPr>
            <a:r>
              <a:rPr lang="en-US" altLang="zh-CN">
                <a:latin typeface="ZapfHumnst BT" pitchFamily="34" charset="0"/>
              </a:rPr>
              <a:t>Earlier in this module we discussed packaging guidelines. The next slides will discuss layering guidelines, which are very similar but at a different level of abstraction.</a:t>
            </a:r>
            <a:endParaRPr lang="en-US" altLang="zh-CN">
              <a:latin typeface="ZapfHumnst BT" pitchFamily="34" charset="0"/>
            </a:endParaRPr>
          </a:p>
        </p:txBody>
      </p:sp>
      <p:sp>
        <p:nvSpPr>
          <p:cNvPr id="414724" name="Rectangle 4"/>
          <p:cNvSpPr>
            <a:spLocks noGrp="1" noRot="1" noChangeAspect="1" noChangeArrowheads="1"/>
          </p:cNvSpPr>
          <p:nvPr>
            <p:ph type="sldImg"/>
          </p:nvPr>
        </p:nvSpPr>
        <p:spPr bwMode="auto">
          <a:xfrm>
            <a:off x="2565400" y="839788"/>
            <a:ext cx="4202113" cy="3151187"/>
          </a:xfrm>
          <a:prstGeom prst="rect">
            <a:avLst/>
          </a:prstGeom>
          <a:solidFill>
            <a:srgbClr val="FFFFFF"/>
          </a:solidFill>
          <a:ln>
            <a:solidFill>
              <a:srgbClr val="000000"/>
            </a:solidFill>
            <a:miter lim="800000"/>
          </a:ln>
        </p:spPr>
      </p:sp>
      <p:sp>
        <p:nvSpPr>
          <p:cNvPr id="414725" name="Rectangle 5"/>
          <p:cNvSpPr>
            <a:spLocks noGrp="1" noChangeArrowheads="1"/>
          </p:cNvSpPr>
          <p:nvPr>
            <p:ph type="body" idx="1"/>
          </p:nvPr>
        </p:nvSpPr>
        <p:spPr bwMode="auto">
          <a:xfrm>
            <a:off x="2546350" y="4111625"/>
            <a:ext cx="4170363" cy="4097338"/>
          </a:xfrm>
          <a:prstGeom prst="rect">
            <a:avLst/>
          </a:prstGeom>
          <a:noFill/>
          <a:ln>
            <a:miter lim="800000"/>
          </a:ln>
        </p:spPr>
        <p:txBody>
          <a:bodyPr lIns="94192" tIns="47096" rIns="94192" bIns="47096"/>
          <a:lstStyle/>
          <a:p>
            <a:r>
              <a:rPr lang="en-US" altLang="zh-CN" sz="1000">
                <a:latin typeface="ZapfHumnst BT" pitchFamily="34" charset="0"/>
              </a:rPr>
              <a:t>Layering provides a logical partitioning of packages into layers with certain rules concerning the relationships between layers. Restricting inter-layer and inter-package dependencies makes the system more loosely coupled and easier to maintain. Failure to restrict dependencies causes architectural degradation, and makes the system brittle and difficult to maintain.</a:t>
            </a:r>
            <a:endParaRPr lang="en-US" altLang="zh-CN" sz="1000">
              <a:latin typeface="ZapfHumnst BT" pitchFamily="34" charset="0"/>
            </a:endParaRPr>
          </a:p>
          <a:p>
            <a:r>
              <a:rPr lang="en-US" altLang="zh-CN" sz="1000" b="1">
                <a:latin typeface="ZapfHumnst BT" pitchFamily="34" charset="0"/>
              </a:rPr>
              <a:t>Visibility</a:t>
            </a:r>
            <a:r>
              <a:rPr lang="en-US" altLang="zh-CN" sz="1000">
                <a:latin typeface="ZapfHumnst BT" pitchFamily="34" charset="0"/>
              </a:rPr>
              <a:t>: Elements should only depend on elements in the same layer and the next lower layer. Exceptions include cases where packages need direct access to lower-layer services (for example, primitive services needed throughout the system, such as printing, sending messages, and so forth). There is little value in restricting messages to lower layers if the solution is to effectively implement call pass-throughs in the intermediate layers.</a:t>
            </a:r>
            <a:endParaRPr lang="en-US" altLang="zh-CN" sz="1000">
              <a:latin typeface="ZapfHumnst BT" pitchFamily="34" charset="0"/>
            </a:endParaRPr>
          </a:p>
          <a:p>
            <a:r>
              <a:rPr lang="en-US" altLang="zh-CN" sz="1000" b="1">
                <a:latin typeface="ZapfHumnst BT" pitchFamily="34" charset="0"/>
              </a:rPr>
              <a:t>Volatility</a:t>
            </a:r>
            <a:r>
              <a:rPr lang="en-US" altLang="zh-CN" sz="1000">
                <a:latin typeface="ZapfHumnst BT" pitchFamily="34" charset="0"/>
              </a:rPr>
              <a:t>: In the highest layers, put elements that vary when user requirements change.  In the lowest layers, put elements that vary when the implementation platform (hardware, language, operating system, database, and so forth) changes. Sandwiched in the middle, put elements that are generally applicable across wide ranges of systems and implementation environments. Add layers when additional partitions within these broad categories help to organize the model.</a:t>
            </a:r>
            <a:endParaRPr lang="en-US" altLang="zh-CN" sz="1000">
              <a:latin typeface="ZapfHumnst BT" pitchFamily="34" charset="0"/>
            </a:endParaRPr>
          </a:p>
          <a:p>
            <a:r>
              <a:rPr lang="en-US" altLang="zh-CN" sz="1000" b="1">
                <a:latin typeface="ZapfHumnst BT" pitchFamily="34" charset="0"/>
              </a:rPr>
              <a:t>Generality</a:t>
            </a:r>
            <a:r>
              <a:rPr lang="en-US" altLang="zh-CN" sz="1000">
                <a:latin typeface="ZapfHumnst BT" pitchFamily="34" charset="0"/>
              </a:rPr>
              <a:t>: Abstract model elements tend to be placed lower in the model, where they can be reused.  If not implementation-specific, they tend to gravitate toward the middle layers.</a:t>
            </a:r>
            <a:endParaRPr lang="en-US" altLang="zh-CN" sz="1000">
              <a:latin typeface="ZapfHumnst BT" pitchFamily="34" charset="0"/>
            </a:endParaRPr>
          </a:p>
          <a:p>
            <a:r>
              <a:rPr lang="en-US" altLang="zh-CN" sz="1000" b="1">
                <a:latin typeface="ZapfHumnst BT" pitchFamily="34" charset="0"/>
              </a:rPr>
              <a:t>Number of Layers</a:t>
            </a:r>
            <a:r>
              <a:rPr lang="en-US" altLang="zh-CN" sz="1000">
                <a:latin typeface="ZapfHumnst BT" pitchFamily="34" charset="0"/>
              </a:rPr>
              <a:t>: For a small system, three layers are sufficient.  For a complex system, five-to-seven layers are usually sufficient.  For any degree of complexity, more than ten layers should be viewed with suspicion that increases with the number of layers.     </a:t>
            </a:r>
            <a:endParaRPr lang="en-US" altLang="zh-CN" sz="1000">
              <a:latin typeface="ZapfHumnst BT" pitchFamily="34" charset="0"/>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hdr" sz="quarter"/>
          </p:nvPr>
        </p:nvSpPr>
        <p:spPr/>
        <p:txBody>
          <a:bodyPr/>
          <a:lstStyle/>
          <a:p>
            <a:r>
              <a:rPr lang="en-US" altLang="zh-CN"/>
              <a:t>Mastering OOAD w/ UML 2.0 – Instructor Notes</a:t>
            </a:r>
            <a:endParaRPr lang="en-US" altLang="zh-CN"/>
          </a:p>
        </p:txBody>
      </p:sp>
      <p:sp>
        <p:nvSpPr>
          <p:cNvPr id="6" name="Rectangle 15"/>
          <p:cNvSpPr>
            <a:spLocks noGrp="1" noChangeArrowheads="1"/>
          </p:cNvSpPr>
          <p:nvPr>
            <p:ph type="ftr" sz="quarter" idx="4"/>
          </p:nvPr>
        </p:nvSpPr>
        <p:spPr/>
        <p:txBody>
          <a:bodyPr/>
          <a:lstStyle/>
          <a:p>
            <a:r>
              <a:rPr lang="zh-CN" altLang="en-US"/>
              <a:t>Module 7 - Identify Design Elements</a:t>
            </a:r>
            <a:endParaRPr lang="en-US" altLang="zh-CN">
              <a:latin typeface="ZapfHumnst BT" pitchFamily="34" charset="0"/>
            </a:endParaRPr>
          </a:p>
        </p:txBody>
      </p:sp>
      <p:sp>
        <p:nvSpPr>
          <p:cNvPr id="416770" name="Text Box 2"/>
          <p:cNvSpPr txBox="1">
            <a:spLocks noChangeArrowheads="1"/>
          </p:cNvSpPr>
          <p:nvPr/>
        </p:nvSpPr>
        <p:spPr bwMode="auto">
          <a:xfrm>
            <a:off x="596900" y="1249363"/>
            <a:ext cx="1784350" cy="1466850"/>
          </a:xfrm>
          <a:prstGeom prst="rect">
            <a:avLst/>
          </a:prstGeom>
          <a:noFill/>
          <a:ln w="12700">
            <a:noFill/>
            <a:miter lim="800000"/>
            <a:headEnd type="none" w="sm" len="sm"/>
            <a:tailEnd type="none" w="lg" len="lg"/>
          </a:ln>
          <a:effectLst/>
        </p:spPr>
        <p:txBody>
          <a:bodyPr lIns="94192" tIns="47096" rIns="94192" bIns="47096">
            <a:spAutoFit/>
          </a:bodyPr>
          <a:lstStyle/>
          <a:p>
            <a:pPr defTabSz="941070"/>
            <a:r>
              <a:rPr lang="en-US" altLang="zh-CN">
                <a:latin typeface="ZapfHumnst BT" pitchFamily="34" charset="0"/>
              </a:rPr>
              <a:t>Note: All analysis class types can be in all layers/tiers. It is important to point this out because students tend to map all boundary classes to the upper layer (for example, the Presentation Layer, etc.).</a:t>
            </a:r>
            <a:endParaRPr lang="en-US" altLang="zh-CN">
              <a:latin typeface="ZapfHumnst BT" pitchFamily="34" charset="0"/>
            </a:endParaRPr>
          </a:p>
        </p:txBody>
      </p:sp>
      <p:sp>
        <p:nvSpPr>
          <p:cNvPr id="416771" name="Rectangle 3"/>
          <p:cNvSpPr>
            <a:spLocks noGrp="1" noRot="1" noChangeAspect="1" noChangeArrowheads="1"/>
          </p:cNvSpPr>
          <p:nvPr>
            <p:ph type="sldImg"/>
          </p:nvPr>
        </p:nvSpPr>
        <p:spPr bwMode="auto">
          <a:xfrm>
            <a:off x="2565400" y="839788"/>
            <a:ext cx="4202113" cy="3151187"/>
          </a:xfrm>
          <a:prstGeom prst="rect">
            <a:avLst/>
          </a:prstGeom>
          <a:solidFill>
            <a:srgbClr val="FFFFFF"/>
          </a:solidFill>
          <a:ln>
            <a:solidFill>
              <a:srgbClr val="000000"/>
            </a:solidFill>
            <a:miter lim="800000"/>
          </a:ln>
        </p:spPr>
      </p:sp>
      <p:sp>
        <p:nvSpPr>
          <p:cNvPr id="416772" name="Rectangle 4"/>
          <p:cNvSpPr>
            <a:spLocks noGrp="1" noChangeArrowheads="1"/>
          </p:cNvSpPr>
          <p:nvPr>
            <p:ph type="body" idx="1"/>
          </p:nvPr>
        </p:nvSpPr>
        <p:spPr bwMode="auto">
          <a:xfrm>
            <a:off x="2546350" y="4111625"/>
            <a:ext cx="4170363" cy="4097338"/>
          </a:xfrm>
          <a:prstGeom prst="rect">
            <a:avLst/>
          </a:prstGeom>
          <a:noFill/>
          <a:ln>
            <a:miter lim="800000"/>
          </a:ln>
        </p:spPr>
        <p:txBody>
          <a:bodyPr lIns="94192" tIns="47096" rIns="94192" bIns="47096"/>
          <a:lstStyle/>
          <a:p>
            <a:r>
              <a:rPr lang="en-US" altLang="zh-CN" sz="1000">
                <a:latin typeface="ZapfHumnst BT" pitchFamily="34" charset="0"/>
              </a:rPr>
              <a:t>The identified design elements need to be allocated to specific layers in the architecture. </a:t>
            </a:r>
            <a:endParaRPr lang="en-US" altLang="zh-CN" sz="1000">
              <a:latin typeface="ZapfHumnst BT" pitchFamily="34" charset="0"/>
            </a:endParaRPr>
          </a:p>
          <a:p>
            <a:r>
              <a:rPr lang="en-US" altLang="zh-CN" sz="1000">
                <a:latin typeface="ZapfHumnst BT" pitchFamily="34" charset="0"/>
              </a:rPr>
              <a:t>The above diagram is not meant to recommend or suggest specific layers.  What is meant is that layers are </a:t>
            </a:r>
            <a:r>
              <a:rPr lang="en-US" altLang="zh-CN" sz="1000" i="1">
                <a:latin typeface="ZapfHumnst BT" pitchFamily="34" charset="0"/>
              </a:rPr>
              <a:t>not</a:t>
            </a:r>
            <a:r>
              <a:rPr lang="en-US" altLang="zh-CN" sz="1000">
                <a:latin typeface="ZapfHumnst BT" pitchFamily="34" charset="0"/>
              </a:rPr>
              <a:t> “just by stereotype.” You can have boundary classes in the Business Services layer (for example, outgoing interfaces), control classes in the Middleware layer (for example, transaction manager), and so on.</a:t>
            </a:r>
            <a:endParaRPr lang="en-US" altLang="zh-CN" sz="1000">
              <a:latin typeface="ZapfHumnst BT" pitchFamily="34" charset="0"/>
            </a:endParaRPr>
          </a:p>
          <a:p>
            <a:r>
              <a:rPr lang="en-AU" sz="1000">
                <a:latin typeface="ZapfHumnst BT" pitchFamily="34" charset="0"/>
              </a:rPr>
              <a:t>Even though all three stereotypes can appear in any layer, there are general trends that may help guide a novice designer.</a:t>
            </a:r>
            <a:r>
              <a:rPr lang="en-US" altLang="zh-CN" sz="1000">
                <a:latin typeface="ZapfHumnst BT" pitchFamily="34" charset="0"/>
              </a:rPr>
              <a:t> Most </a:t>
            </a:r>
            <a:r>
              <a:rPr lang="en-AU" sz="1000">
                <a:latin typeface="ZapfHumnst BT" pitchFamily="34" charset="0"/>
              </a:rPr>
              <a:t>boundary classes tend to appear at the top, most control classes tend to appear in the services layer where control across entities is required, and most entities appear towards the bottom layers. </a:t>
            </a:r>
            <a:endParaRPr lang="en-AU" sz="1000">
              <a:latin typeface="ZapfHumnst BT" pitchFamily="34" charset="0"/>
            </a:endParaRPr>
          </a:p>
          <a:p>
            <a:r>
              <a:rPr lang="en-US" altLang="zh-CN" sz="1000">
                <a:latin typeface="ZapfHumnst BT" pitchFamily="34" charset="0"/>
              </a:rPr>
              <a:t>An experienced designer makes packages of classes that work together to provide a service (that is, he or she groups pieces of the system together that work closely to support some high-level capability). This leads to cohesive, reusable packages.</a:t>
            </a:r>
            <a:endParaRPr lang="en-US" altLang="zh-CN" sz="1000">
              <a:latin typeface="ZapfHumnst BT" pitchFamily="34" charset="0"/>
            </a:endParaRPr>
          </a:p>
          <a:p>
            <a:endParaRPr lang="zh-CN" altLang="en-US" sz="1000">
              <a:latin typeface="ZapfHumnst BT" pitchFamily="34" charset="0"/>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hdr" sz="quarter"/>
          </p:nvPr>
        </p:nvSpPr>
        <p:spPr/>
        <p:txBody>
          <a:bodyPr/>
          <a:lstStyle/>
          <a:p>
            <a:r>
              <a:rPr lang="en-US" altLang="zh-CN"/>
              <a:t>Mastering OOAD w/ UML 2.0 – Instructor Notes</a:t>
            </a:r>
            <a:endParaRPr lang="en-US" altLang="zh-CN"/>
          </a:p>
        </p:txBody>
      </p:sp>
      <p:sp>
        <p:nvSpPr>
          <p:cNvPr id="6" name="Rectangle 15"/>
          <p:cNvSpPr>
            <a:spLocks noGrp="1" noChangeArrowheads="1"/>
          </p:cNvSpPr>
          <p:nvPr>
            <p:ph type="ftr" sz="quarter" idx="4"/>
          </p:nvPr>
        </p:nvSpPr>
        <p:spPr/>
        <p:txBody>
          <a:bodyPr/>
          <a:lstStyle/>
          <a:p>
            <a:r>
              <a:rPr lang="zh-CN" altLang="en-US"/>
              <a:t>Module 7 - Identify Design Elements</a:t>
            </a:r>
            <a:endParaRPr lang="en-US" altLang="zh-CN">
              <a:latin typeface="ZapfHumnst BT" pitchFamily="34" charset="0"/>
            </a:endParaRPr>
          </a:p>
        </p:txBody>
      </p:sp>
      <p:sp>
        <p:nvSpPr>
          <p:cNvPr id="418818" name="Text Box 2"/>
          <p:cNvSpPr txBox="1">
            <a:spLocks noChangeArrowheads="1"/>
          </p:cNvSpPr>
          <p:nvPr/>
        </p:nvSpPr>
        <p:spPr bwMode="auto">
          <a:xfrm>
            <a:off x="596900" y="1249363"/>
            <a:ext cx="1924050" cy="568325"/>
          </a:xfrm>
          <a:prstGeom prst="rect">
            <a:avLst/>
          </a:prstGeom>
          <a:noFill/>
          <a:ln w="12700">
            <a:noFill/>
            <a:miter lim="800000"/>
            <a:headEnd type="none" w="sm" len="sm"/>
            <a:tailEnd type="none" w="lg" len="lg"/>
          </a:ln>
          <a:effectLst/>
        </p:spPr>
        <p:txBody>
          <a:bodyPr lIns="94192" tIns="47096" rIns="94192" bIns="47096">
            <a:spAutoFit/>
          </a:bodyPr>
          <a:lstStyle/>
          <a:p>
            <a:pPr defTabSz="941070">
              <a:spcBef>
                <a:spcPct val="50000"/>
              </a:spcBef>
            </a:pPr>
            <a:r>
              <a:rPr lang="en-US" altLang="zh-CN">
                <a:latin typeface="ZapfHumnst BT" pitchFamily="34" charset="0"/>
              </a:rPr>
              <a:t>This example is a refinement of the layers defined during  Architectural Analysis.</a:t>
            </a:r>
            <a:endParaRPr lang="en-US" altLang="zh-CN">
              <a:latin typeface="ZapfHumnst BT" pitchFamily="34" charset="0"/>
            </a:endParaRPr>
          </a:p>
        </p:txBody>
      </p:sp>
      <p:sp>
        <p:nvSpPr>
          <p:cNvPr id="418819" name="Rectangle 3"/>
          <p:cNvSpPr>
            <a:spLocks noGrp="1" noRot="1" noChangeAspect="1" noChangeArrowheads="1"/>
          </p:cNvSpPr>
          <p:nvPr>
            <p:ph type="sldImg"/>
          </p:nvPr>
        </p:nvSpPr>
        <p:spPr bwMode="auto">
          <a:xfrm>
            <a:off x="2565400" y="839788"/>
            <a:ext cx="4202113" cy="3151187"/>
          </a:xfrm>
          <a:prstGeom prst="rect">
            <a:avLst/>
          </a:prstGeom>
          <a:solidFill>
            <a:srgbClr val="FFFFFF"/>
          </a:solidFill>
          <a:ln>
            <a:solidFill>
              <a:srgbClr val="000000"/>
            </a:solidFill>
            <a:miter lim="800000"/>
          </a:ln>
        </p:spPr>
      </p:sp>
      <p:sp>
        <p:nvSpPr>
          <p:cNvPr id="418820" name="Rectangle 4"/>
          <p:cNvSpPr>
            <a:spLocks noGrp="1" noChangeArrowheads="1"/>
          </p:cNvSpPr>
          <p:nvPr>
            <p:ph type="body" idx="1"/>
          </p:nvPr>
        </p:nvSpPr>
        <p:spPr bwMode="auto">
          <a:xfrm>
            <a:off x="2546350" y="4111625"/>
            <a:ext cx="4170363" cy="4097338"/>
          </a:xfrm>
          <a:prstGeom prst="rect">
            <a:avLst/>
          </a:prstGeom>
          <a:noFill/>
          <a:ln>
            <a:miter lim="800000"/>
          </a:ln>
        </p:spPr>
        <p:txBody>
          <a:bodyPr lIns="94192" tIns="47096" rIns="94192" bIns="47096"/>
          <a:lstStyle/>
          <a:p>
            <a:r>
              <a:rPr lang="en-US" altLang="zh-CN" sz="1000">
                <a:latin typeface="ZapfHumnst BT" pitchFamily="34" charset="0"/>
              </a:rPr>
              <a:t>The layers defined in this activity are built on the architectural layers originally defined in Architectural Analysis.</a:t>
            </a:r>
            <a:endParaRPr lang="en-US" altLang="zh-CN" sz="1000">
              <a:latin typeface="ZapfHumnst BT" pitchFamily="34" charset="0"/>
            </a:endParaRPr>
          </a:p>
          <a:p>
            <a:r>
              <a:rPr lang="en-US" altLang="zh-CN" sz="1000">
                <a:latin typeface="ZapfHumnst BT" pitchFamily="34" charset="0"/>
              </a:rPr>
              <a:t>The Middleware layer and the Base Reuse package were added in this activity.</a:t>
            </a:r>
            <a:endParaRPr lang="en-US" altLang="zh-CN" sz="1000">
              <a:latin typeface="ZapfHumnst BT" pitchFamily="34" charset="0"/>
            </a:endParaRPr>
          </a:p>
          <a:p>
            <a:r>
              <a:rPr lang="en-US" altLang="zh-CN" sz="1000">
                <a:latin typeface="ZapfHumnst BT" pitchFamily="34" charset="0"/>
              </a:rPr>
              <a:t>The Middleware layer provides utilities and platform-independent services.</a:t>
            </a:r>
            <a:endParaRPr lang="en-US" altLang="zh-CN" sz="1000">
              <a:latin typeface="ZapfHumnst BT" pitchFamily="34" charset="0"/>
            </a:endParaRPr>
          </a:p>
          <a:p>
            <a:r>
              <a:rPr lang="en-US" altLang="zh-CN" sz="1000">
                <a:latin typeface="ZapfHumnst BT" pitchFamily="34" charset="0"/>
              </a:rPr>
              <a:t>The Base Reuse package contains some common, generic reusable design elements and patterns.</a:t>
            </a:r>
            <a:endParaRPr lang="en-US" altLang="zh-CN" sz="1000">
              <a:latin typeface="ZapfHumnst BT" pitchFamily="34" charset="0"/>
            </a:endParaRPr>
          </a:p>
          <a:p>
            <a:r>
              <a:rPr lang="en-US" altLang="zh-CN" sz="1000">
                <a:latin typeface="ZapfHumnst BT" pitchFamily="34" charset="0"/>
              </a:rPr>
              <a:t>The contents of each of these layers is described later in this module.</a:t>
            </a:r>
            <a:endParaRPr lang="en-US" altLang="zh-CN" sz="1000">
              <a:latin typeface="ZapfHumnst BT" pitchFamily="34" charset="0"/>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hdr" sz="quarter"/>
          </p:nvPr>
        </p:nvSpPr>
        <p:spPr/>
        <p:txBody>
          <a:bodyPr/>
          <a:lstStyle/>
          <a:p>
            <a:r>
              <a:rPr lang="en-US" altLang="zh-CN"/>
              <a:t>Mastering OOAD w/ UML 2.0 – Instructor Notes</a:t>
            </a:r>
            <a:endParaRPr lang="en-US" altLang="zh-CN"/>
          </a:p>
        </p:txBody>
      </p:sp>
      <p:sp>
        <p:nvSpPr>
          <p:cNvPr id="6" name="Rectangle 15"/>
          <p:cNvSpPr>
            <a:spLocks noGrp="1" noChangeArrowheads="1"/>
          </p:cNvSpPr>
          <p:nvPr>
            <p:ph type="ftr" sz="quarter" idx="4"/>
          </p:nvPr>
        </p:nvSpPr>
        <p:spPr/>
        <p:txBody>
          <a:bodyPr/>
          <a:lstStyle/>
          <a:p>
            <a:r>
              <a:rPr lang="zh-CN" altLang="en-US"/>
              <a:t>Module 7 - Identify Design Elements</a:t>
            </a:r>
            <a:endParaRPr lang="en-US" altLang="zh-CN">
              <a:latin typeface="ZapfHumnst BT" pitchFamily="34" charset="0"/>
            </a:endParaRPr>
          </a:p>
        </p:txBody>
      </p:sp>
      <p:sp>
        <p:nvSpPr>
          <p:cNvPr id="420866" name="Text Box 2"/>
          <p:cNvSpPr txBox="1">
            <a:spLocks noChangeArrowheads="1"/>
          </p:cNvSpPr>
          <p:nvPr/>
        </p:nvSpPr>
        <p:spPr bwMode="auto">
          <a:xfrm>
            <a:off x="596900" y="1249363"/>
            <a:ext cx="1727200" cy="3409950"/>
          </a:xfrm>
          <a:prstGeom prst="rect">
            <a:avLst/>
          </a:prstGeom>
          <a:noFill/>
          <a:ln w="12700">
            <a:noFill/>
            <a:miter lim="800000"/>
            <a:headEnd type="none" w="sm" len="sm"/>
          </a:ln>
          <a:effectLst/>
        </p:spPr>
        <p:txBody>
          <a:bodyPr lIns="94192" tIns="47096" rIns="94192" bIns="47096">
            <a:spAutoFit/>
          </a:bodyPr>
          <a:lstStyle/>
          <a:p>
            <a:pPr defTabSz="941070"/>
            <a:r>
              <a:rPr lang="en-US" altLang="zh-CN">
                <a:latin typeface="ZapfHumnst BT" pitchFamily="34" charset="0"/>
              </a:rPr>
              <a:t>Additional partitioning may help organize the model.</a:t>
            </a:r>
            <a:endParaRPr lang="en-US" altLang="zh-CN">
              <a:latin typeface="ZapfHumnst BT" pitchFamily="34" charset="0"/>
            </a:endParaRPr>
          </a:p>
          <a:p>
            <a:pPr defTabSz="941070"/>
            <a:r>
              <a:rPr lang="en-US" altLang="zh-CN">
                <a:latin typeface="ZapfHumnst BT" pitchFamily="34" charset="0"/>
              </a:rPr>
              <a:t>Packages can be identified in a top-down or bottom-up fashion.</a:t>
            </a:r>
            <a:endParaRPr lang="en-US" altLang="zh-CN">
              <a:latin typeface="ZapfHumnst BT" pitchFamily="34" charset="0"/>
            </a:endParaRPr>
          </a:p>
          <a:p>
            <a:pPr defTabSz="941070"/>
            <a:endParaRPr lang="en-US" altLang="zh-CN">
              <a:latin typeface="ZapfHumnst BT" pitchFamily="34" charset="0"/>
            </a:endParaRPr>
          </a:p>
          <a:p>
            <a:pPr defTabSz="941070"/>
            <a:r>
              <a:rPr lang="en-US" altLang="zh-CN">
                <a:latin typeface="ZapfHumnst BT" pitchFamily="34" charset="0"/>
              </a:rPr>
              <a:t>Partitioning based on user organization is not a good long-term strategy because the organizational structure may change. (You want the software and the business organization to be independent.) </a:t>
            </a:r>
            <a:endParaRPr lang="en-US" altLang="zh-CN">
              <a:latin typeface="ZapfHumnst BT" pitchFamily="34" charset="0"/>
            </a:endParaRPr>
          </a:p>
          <a:p>
            <a:pPr defTabSz="941070"/>
            <a:endParaRPr lang="en-US" altLang="zh-CN">
              <a:latin typeface="ZapfHumnst BT" pitchFamily="34" charset="0"/>
            </a:endParaRPr>
          </a:p>
          <a:p>
            <a:pPr defTabSz="941070"/>
            <a:r>
              <a:rPr lang="en-US" altLang="zh-CN">
                <a:latin typeface="ZapfHumnst BT" pitchFamily="34" charset="0"/>
              </a:rPr>
              <a:t>Partitioning based on system distribution may make the system more difficult to change if the Deployment Model changes significantly.</a:t>
            </a:r>
            <a:endParaRPr lang="en-US" altLang="zh-CN">
              <a:latin typeface="ZapfHumnst BT" pitchFamily="34" charset="0"/>
            </a:endParaRPr>
          </a:p>
        </p:txBody>
      </p:sp>
      <p:sp>
        <p:nvSpPr>
          <p:cNvPr id="420867" name="Rectangle 3"/>
          <p:cNvSpPr>
            <a:spLocks noGrp="1" noRot="1" noChangeAspect="1" noChangeArrowheads="1"/>
          </p:cNvSpPr>
          <p:nvPr>
            <p:ph type="sldImg"/>
          </p:nvPr>
        </p:nvSpPr>
        <p:spPr bwMode="auto">
          <a:xfrm>
            <a:off x="2565400" y="839788"/>
            <a:ext cx="4202113" cy="3151187"/>
          </a:xfrm>
          <a:prstGeom prst="rect">
            <a:avLst/>
          </a:prstGeom>
          <a:solidFill>
            <a:srgbClr val="FFFFFF"/>
          </a:solidFill>
          <a:ln>
            <a:solidFill>
              <a:srgbClr val="000000"/>
            </a:solidFill>
            <a:miter lim="800000"/>
          </a:ln>
        </p:spPr>
      </p:sp>
      <p:sp>
        <p:nvSpPr>
          <p:cNvPr id="420868" name="Rectangle 4"/>
          <p:cNvSpPr>
            <a:spLocks noGrp="1" noChangeArrowheads="1"/>
          </p:cNvSpPr>
          <p:nvPr>
            <p:ph type="body" idx="1"/>
          </p:nvPr>
        </p:nvSpPr>
        <p:spPr bwMode="auto">
          <a:xfrm>
            <a:off x="2546350" y="4111625"/>
            <a:ext cx="4071938" cy="4097338"/>
          </a:xfrm>
          <a:prstGeom prst="rect">
            <a:avLst/>
          </a:prstGeom>
          <a:noFill/>
          <a:ln>
            <a:miter lim="800000"/>
          </a:ln>
        </p:spPr>
        <p:txBody>
          <a:bodyPr lIns="94192" tIns="47096" rIns="94192" bIns="47096"/>
          <a:lstStyle/>
          <a:p>
            <a:r>
              <a:rPr lang="en-US" altLang="zh-CN" sz="1000" b="1">
                <a:latin typeface="ZapfHumnst BT" pitchFamily="34" charset="0"/>
              </a:rPr>
              <a:t>Coupling and cohesion</a:t>
            </a:r>
            <a:r>
              <a:rPr lang="en-US" altLang="zh-CN" sz="1000">
                <a:latin typeface="ZapfHumnst BT" pitchFamily="34" charset="0"/>
              </a:rPr>
              <a:t>: Design elements with tight coupling/cohesion (for example, lots of relationships and communication) should be placed in the same partition. </a:t>
            </a:r>
            <a:endParaRPr lang="en-US" altLang="zh-CN" sz="1000">
              <a:latin typeface="ZapfHumnst BT" pitchFamily="34" charset="0"/>
            </a:endParaRPr>
          </a:p>
          <a:p>
            <a:r>
              <a:rPr lang="en-US" altLang="zh-CN" sz="1000" b="1">
                <a:latin typeface="ZapfHumnst BT" pitchFamily="34" charset="0"/>
              </a:rPr>
              <a:t>User organization</a:t>
            </a:r>
            <a:r>
              <a:rPr lang="en-US" altLang="zh-CN" sz="1000">
                <a:latin typeface="ZapfHumnst BT" pitchFamily="34" charset="0"/>
              </a:rPr>
              <a:t>: This occurs when an existing Enterprise Model has a strongly organizationally partitioned structure. Usually affects the top layers (application-specific services). </a:t>
            </a:r>
            <a:endParaRPr lang="en-US" altLang="zh-CN" sz="1000">
              <a:latin typeface="ZapfHumnst BT" pitchFamily="34" charset="0"/>
            </a:endParaRPr>
          </a:p>
          <a:p>
            <a:r>
              <a:rPr lang="en-US" altLang="zh-CN" sz="1000" b="1">
                <a:latin typeface="ZapfHumnst BT" pitchFamily="34" charset="0"/>
              </a:rPr>
              <a:t>Competence and/or skill areas</a:t>
            </a:r>
            <a:r>
              <a:rPr lang="en-US" altLang="zh-CN" sz="1000">
                <a:latin typeface="ZapfHumnst BT" pitchFamily="34" charset="0"/>
              </a:rPr>
              <a:t>: In the middle and lower layers, specialization in skills should be considered during the development and support of complex infrastructure technology (for example, network, distribution, database, and/or communication management; process control).  In the upper layers, the specialization of skills should be considered in the problem domain  (for example, telecommunication call management, securities trading, insurance claims processing, and air traffic control).</a:t>
            </a:r>
            <a:endParaRPr lang="en-US" altLang="zh-CN" sz="1000">
              <a:latin typeface="ZapfHumnst BT" pitchFamily="34" charset="0"/>
            </a:endParaRPr>
          </a:p>
          <a:p>
            <a:r>
              <a:rPr lang="en-US" altLang="zh-CN" sz="1000" b="1">
                <a:latin typeface="ZapfHumnst BT" pitchFamily="34" charset="0"/>
              </a:rPr>
              <a:t>System distribution</a:t>
            </a:r>
            <a:r>
              <a:rPr lang="en-US" altLang="zh-CN" sz="1000">
                <a:latin typeface="ZapfHumnst BT" pitchFamily="34" charset="0"/>
              </a:rPr>
              <a:t>:  This helps to visualize the network communication, which will occur as the system executes. </a:t>
            </a:r>
            <a:endParaRPr lang="en-US" altLang="zh-CN" sz="1000">
              <a:latin typeface="ZapfHumnst BT" pitchFamily="34" charset="0"/>
            </a:endParaRPr>
          </a:p>
          <a:p>
            <a:r>
              <a:rPr lang="en-US" altLang="zh-CN" sz="1000" b="1">
                <a:latin typeface="ZapfHumnst BT" pitchFamily="34" charset="0"/>
              </a:rPr>
              <a:t>Secrecy areas</a:t>
            </a:r>
            <a:r>
              <a:rPr lang="en-US" altLang="zh-CN" sz="1000">
                <a:latin typeface="ZapfHumnst BT" pitchFamily="34" charset="0"/>
              </a:rPr>
              <a:t>: Functionality requiring special security clearance must be partitioned into subsystems that will be developed independently, with the interfaces to the secrecy areas the only visible aspect of these subsystems. </a:t>
            </a:r>
            <a:endParaRPr lang="en-US" altLang="zh-CN" sz="1000">
              <a:latin typeface="ZapfHumnst BT" pitchFamily="34" charset="0"/>
            </a:endParaRPr>
          </a:p>
          <a:p>
            <a:r>
              <a:rPr lang="en-US" altLang="zh-CN" sz="1000" b="1">
                <a:latin typeface="ZapfHumnst BT" pitchFamily="34" charset="0"/>
              </a:rPr>
              <a:t>Variability areas</a:t>
            </a:r>
            <a:r>
              <a:rPr lang="en-US" altLang="zh-CN" sz="1000">
                <a:latin typeface="ZapfHumnst BT" pitchFamily="34" charset="0"/>
              </a:rPr>
              <a:t>: Functionality that is likely to be optional, and thereby delivered only in some variants of the system, should be organized into subsystems.</a:t>
            </a:r>
            <a:endParaRPr lang="en-US" altLang="zh-CN" sz="1000">
              <a:latin typeface="ZapfHumnst BT" pitchFamily="34" charset="0"/>
            </a:endParaRPr>
          </a:p>
          <a:p>
            <a:r>
              <a:rPr lang="en-US" altLang="zh-CN" sz="1000">
                <a:solidFill>
                  <a:schemeClr val="tx2"/>
                </a:solidFill>
                <a:latin typeface="ZapfHumnst BT" pitchFamily="34" charset="0"/>
              </a:rPr>
              <a:t>When partitioning, try to avoid circular dependencies, as they make it impossible to reuse one package without the other. </a:t>
            </a:r>
            <a:endParaRPr lang="en-US" altLang="zh-CN" sz="1000">
              <a:latin typeface="ZapfHumnst BT" pitchFamily="34" charset="0"/>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p:txBody>
          <a:bodyPr/>
          <a:lstStyle/>
          <a:p>
            <a:r>
              <a:rPr lang="en-US" altLang="zh-CN"/>
              <a:t>Mastering OOAD w/ UML 2.0 – Instructor Notes</a:t>
            </a:r>
            <a:endParaRPr lang="en-US" altLang="zh-CN"/>
          </a:p>
        </p:txBody>
      </p:sp>
      <p:sp>
        <p:nvSpPr>
          <p:cNvPr id="5" name="Rectangle 15"/>
          <p:cNvSpPr>
            <a:spLocks noGrp="1" noChangeArrowheads="1"/>
          </p:cNvSpPr>
          <p:nvPr>
            <p:ph type="ftr" sz="quarter" idx="4"/>
          </p:nvPr>
        </p:nvSpPr>
        <p:spPr/>
        <p:txBody>
          <a:bodyPr/>
          <a:lstStyle/>
          <a:p>
            <a:r>
              <a:rPr lang="zh-CN" altLang="en-US"/>
              <a:t>Module 7 - Identify Design Elements</a:t>
            </a:r>
            <a:endParaRPr lang="en-US" altLang="zh-CN">
              <a:latin typeface="ZapfHumnst BT" pitchFamily="34" charset="0"/>
            </a:endParaRPr>
          </a:p>
        </p:txBody>
      </p:sp>
      <p:sp>
        <p:nvSpPr>
          <p:cNvPr id="422914" name="Rectangle 2"/>
          <p:cNvSpPr>
            <a:spLocks noGrp="1" noRot="1" noChangeAspect="1" noChangeArrowheads="1"/>
          </p:cNvSpPr>
          <p:nvPr>
            <p:ph type="sldImg"/>
          </p:nvPr>
        </p:nvSpPr>
        <p:spPr bwMode="auto">
          <a:xfrm>
            <a:off x="2565400" y="839788"/>
            <a:ext cx="4202113" cy="3151187"/>
          </a:xfrm>
          <a:prstGeom prst="rect">
            <a:avLst/>
          </a:prstGeom>
          <a:solidFill>
            <a:srgbClr val="FFFFFF"/>
          </a:solidFill>
          <a:ln>
            <a:solidFill>
              <a:srgbClr val="000000"/>
            </a:solidFill>
            <a:miter lim="800000"/>
          </a:ln>
        </p:spPr>
      </p:sp>
      <p:sp>
        <p:nvSpPr>
          <p:cNvPr id="422915" name="Rectangle 3"/>
          <p:cNvSpPr>
            <a:spLocks noGrp="1" noChangeArrowheads="1"/>
          </p:cNvSpPr>
          <p:nvPr>
            <p:ph type="body" idx="1"/>
          </p:nvPr>
        </p:nvSpPr>
        <p:spPr bwMode="auto">
          <a:xfrm>
            <a:off x="2546350" y="4111625"/>
            <a:ext cx="4170363" cy="4097338"/>
          </a:xfrm>
          <a:prstGeom prst="rect">
            <a:avLst/>
          </a:prstGeom>
          <a:noFill/>
          <a:ln>
            <a:miter lim="800000"/>
          </a:ln>
        </p:spPr>
        <p:txBody>
          <a:bodyPr lIns="94192" tIns="47096" rIns="94192" bIns="47096"/>
          <a:lstStyle/>
          <a:p>
            <a:r>
              <a:rPr lang="en-US" altLang="zh-CN" sz="1000">
                <a:latin typeface="ZapfHumnst BT" pitchFamily="34" charset="0"/>
              </a:rPr>
              <a:t>The above example shows a partitioning of design elements.  The diagram on the left shows some classes divided into two partitions, A and B. The diagram on the right shows the resulting packages.</a:t>
            </a:r>
            <a:endParaRPr lang="en-US" altLang="zh-CN" sz="1000">
              <a:latin typeface="ZapfHumnst BT" pitchFamily="34" charset="0"/>
            </a:endParaRPr>
          </a:p>
          <a:p>
            <a:r>
              <a:rPr lang="en-US" altLang="zh-CN" sz="1000">
                <a:latin typeface="ZapfHumnst BT" pitchFamily="34" charset="0"/>
              </a:rPr>
              <a:t>Notice the following:</a:t>
            </a:r>
            <a:endParaRPr lang="en-US" altLang="zh-CN" sz="1000">
              <a:latin typeface="ZapfHumnst BT" pitchFamily="34" charset="0"/>
            </a:endParaRPr>
          </a:p>
          <a:p>
            <a:pPr marL="228600" lvl="1" indent="-114300">
              <a:buFontTx/>
              <a:buChar char="•"/>
            </a:pPr>
            <a:r>
              <a:rPr lang="en-US" altLang="zh-CN" sz="1000">
                <a:latin typeface="ZapfHumnst BT" pitchFamily="34" charset="0"/>
              </a:rPr>
              <a:t>Maximum coupling and cohesion within packages versus minimal coupling between packages (left diagram).</a:t>
            </a:r>
            <a:endParaRPr lang="en-US" altLang="zh-CN" sz="1000">
              <a:latin typeface="ZapfHumnst BT" pitchFamily="34" charset="0"/>
            </a:endParaRPr>
          </a:p>
          <a:p>
            <a:pPr marL="228600" lvl="1" indent="-114300">
              <a:buFontTx/>
              <a:buChar char="•"/>
            </a:pPr>
            <a:r>
              <a:rPr lang="en-US" altLang="zh-CN" sz="1000">
                <a:latin typeface="ZapfHumnst BT" pitchFamily="34" charset="0"/>
              </a:rPr>
              <a:t>The dependencies between packages (right diagram) reflect/support the dependencies between the classes contained within the packages (left diagram).</a:t>
            </a:r>
            <a:endParaRPr lang="en-US" altLang="zh-CN" sz="1000">
              <a:latin typeface="ZapfHumnst BT" pitchFamily="34" charset="0"/>
            </a:endParaRPr>
          </a:p>
          <a:p>
            <a:endParaRPr lang="en-US" altLang="zh-CN" sz="1000">
              <a:latin typeface="ZapfHumnst BT" pitchFamily="34" charset="0"/>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p:txBody>
          <a:bodyPr/>
          <a:lstStyle/>
          <a:p>
            <a:r>
              <a:rPr lang="en-US" altLang="zh-CN"/>
              <a:t>Mastering OOAD w/ UML 2.0 – Instructor Notes</a:t>
            </a:r>
            <a:endParaRPr lang="en-US" altLang="zh-CN"/>
          </a:p>
        </p:txBody>
      </p:sp>
      <p:sp>
        <p:nvSpPr>
          <p:cNvPr id="5" name="Rectangle 15"/>
          <p:cNvSpPr>
            <a:spLocks noGrp="1" noChangeArrowheads="1"/>
          </p:cNvSpPr>
          <p:nvPr>
            <p:ph type="ftr" sz="quarter" idx="4"/>
          </p:nvPr>
        </p:nvSpPr>
        <p:spPr/>
        <p:txBody>
          <a:bodyPr/>
          <a:lstStyle/>
          <a:p>
            <a:r>
              <a:rPr lang="zh-CN" altLang="en-US"/>
              <a:t>Module 7 - Identify Design Elements</a:t>
            </a:r>
            <a:endParaRPr lang="en-US" altLang="zh-CN">
              <a:latin typeface="ZapfHumnst BT" pitchFamily="34" charset="0"/>
            </a:endParaRPr>
          </a:p>
        </p:txBody>
      </p:sp>
      <p:sp>
        <p:nvSpPr>
          <p:cNvPr id="431106" name="Rectangle 2"/>
          <p:cNvSpPr>
            <a:spLocks noGrp="1" noRot="1" noChangeAspect="1" noChangeArrowheads="1"/>
          </p:cNvSpPr>
          <p:nvPr>
            <p:ph type="sldImg"/>
          </p:nvPr>
        </p:nvSpPr>
        <p:spPr bwMode="auto">
          <a:xfrm>
            <a:off x="2565400" y="839788"/>
            <a:ext cx="4202113" cy="3151187"/>
          </a:xfrm>
          <a:prstGeom prst="rect">
            <a:avLst/>
          </a:prstGeom>
          <a:solidFill>
            <a:srgbClr val="FFFFFF"/>
          </a:solidFill>
          <a:ln>
            <a:solidFill>
              <a:srgbClr val="000000"/>
            </a:solidFill>
            <a:miter lim="800000"/>
          </a:ln>
        </p:spPr>
      </p:sp>
      <p:sp>
        <p:nvSpPr>
          <p:cNvPr id="431107" name="Rectangle 3"/>
          <p:cNvSpPr>
            <a:spLocks noGrp="1" noChangeArrowheads="1"/>
          </p:cNvSpPr>
          <p:nvPr>
            <p:ph type="body" idx="1"/>
          </p:nvPr>
        </p:nvSpPr>
        <p:spPr bwMode="auto">
          <a:xfrm>
            <a:off x="2546350" y="4111625"/>
            <a:ext cx="4170363" cy="4097338"/>
          </a:xfrm>
          <a:prstGeom prst="rect">
            <a:avLst/>
          </a:prstGeom>
          <a:noFill/>
          <a:ln>
            <a:miter lim="800000"/>
          </a:ln>
        </p:spPr>
        <p:txBody>
          <a:bodyPr lIns="94192" tIns="47096" rIns="94192" bIns="47096"/>
          <a:lstStyle/>
          <a:p>
            <a:r>
              <a:rPr lang="en-US" altLang="zh-CN" sz="1000">
                <a:latin typeface="ZapfHumnst BT" pitchFamily="34" charset="0"/>
              </a:rPr>
              <a:t>The next few slides describe the layering decisions for the Course Registration System.</a:t>
            </a:r>
            <a:endParaRPr lang="en-US" altLang="zh-CN" sz="1000">
              <a:latin typeface="ZapfHumnst BT" pitchFamily="34" charset="0"/>
            </a:endParaRPr>
          </a:p>
          <a:p>
            <a:r>
              <a:rPr lang="en-US" altLang="zh-CN" sz="1000">
                <a:latin typeface="ZapfHumnst BT" pitchFamily="34" charset="0"/>
              </a:rPr>
              <a:t>The Application layer contains application-specific design elements.</a:t>
            </a:r>
            <a:endParaRPr lang="en-US" altLang="zh-CN" sz="1000">
              <a:latin typeface="ZapfHumnst BT" pitchFamily="34" charset="0"/>
            </a:endParaRPr>
          </a:p>
          <a:p>
            <a:r>
              <a:rPr lang="en-US" altLang="zh-CN" sz="1000">
                <a:latin typeface="ZapfHumnst BT" pitchFamily="34" charset="0"/>
              </a:rPr>
              <a:t>The Registration package that was previously defined has been allocated to the Application layer.</a:t>
            </a:r>
            <a:endParaRPr lang="en-US" altLang="zh-CN" sz="1000">
              <a:latin typeface="ZapfHumnst BT" pitchFamily="34" charset="0"/>
            </a:endParaRPr>
          </a:p>
          <a:p>
            <a:r>
              <a:rPr lang="en-US" altLang="zh-CN" sz="1000">
                <a:latin typeface="ZapfHumnst BT" pitchFamily="34" charset="0"/>
              </a:rPr>
              <a:t>In the Course Registration example, we have been concentrating on the Student Registration application. As additional applications are defined within the Course Registration System, additional packages could be added to the Application layer — for example, Student Evaluation. </a:t>
            </a:r>
            <a:endParaRPr lang="en-US" altLang="zh-CN" sz="1000">
              <a:latin typeface="ZapfHumnst BT" pitchFamily="34" charset="0"/>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p:txBody>
          <a:bodyPr/>
          <a:lstStyle/>
          <a:p>
            <a:r>
              <a:rPr lang="en-US" altLang="zh-CN"/>
              <a:t>Mastering OOAD w/ UML 2.0 – Instructor Notes</a:t>
            </a:r>
            <a:endParaRPr lang="en-US" altLang="zh-CN"/>
          </a:p>
        </p:txBody>
      </p:sp>
      <p:sp>
        <p:nvSpPr>
          <p:cNvPr id="5" name="Rectangle 15"/>
          <p:cNvSpPr>
            <a:spLocks noGrp="1" noChangeArrowheads="1"/>
          </p:cNvSpPr>
          <p:nvPr>
            <p:ph type="ftr" sz="quarter" idx="4"/>
          </p:nvPr>
        </p:nvSpPr>
        <p:spPr/>
        <p:txBody>
          <a:bodyPr/>
          <a:lstStyle/>
          <a:p>
            <a:r>
              <a:rPr lang="zh-CN" altLang="en-US"/>
              <a:t>Module 7 - Identify Design Elements</a:t>
            </a:r>
            <a:endParaRPr lang="en-US" altLang="zh-CN">
              <a:latin typeface="ZapfHumnst BT" pitchFamily="34" charset="0"/>
            </a:endParaRPr>
          </a:p>
        </p:txBody>
      </p:sp>
      <p:sp>
        <p:nvSpPr>
          <p:cNvPr id="433154" name="Rectangle 2"/>
          <p:cNvSpPr>
            <a:spLocks noGrp="1" noRot="1" noChangeAspect="1" noChangeArrowheads="1"/>
          </p:cNvSpPr>
          <p:nvPr>
            <p:ph type="sldImg"/>
          </p:nvPr>
        </p:nvSpPr>
        <p:spPr bwMode="auto">
          <a:xfrm>
            <a:off x="2565400" y="839788"/>
            <a:ext cx="4202113" cy="3151187"/>
          </a:xfrm>
          <a:prstGeom prst="rect">
            <a:avLst/>
          </a:prstGeom>
          <a:solidFill>
            <a:srgbClr val="FFFFFF"/>
          </a:solidFill>
          <a:ln>
            <a:solidFill>
              <a:srgbClr val="000000"/>
            </a:solidFill>
            <a:miter lim="800000"/>
          </a:ln>
        </p:spPr>
      </p:sp>
      <p:sp>
        <p:nvSpPr>
          <p:cNvPr id="433155" name="Rectangle 3"/>
          <p:cNvSpPr>
            <a:spLocks noGrp="1" noChangeArrowheads="1"/>
          </p:cNvSpPr>
          <p:nvPr>
            <p:ph type="body" idx="1"/>
          </p:nvPr>
        </p:nvSpPr>
        <p:spPr bwMode="auto">
          <a:xfrm>
            <a:off x="2546350" y="4111625"/>
            <a:ext cx="4170363" cy="4097338"/>
          </a:xfrm>
          <a:prstGeom prst="rect">
            <a:avLst/>
          </a:prstGeom>
          <a:noFill/>
          <a:ln>
            <a:miter lim="800000"/>
          </a:ln>
        </p:spPr>
        <p:txBody>
          <a:bodyPr lIns="94192" tIns="47096" rIns="94192" bIns="47096"/>
          <a:lstStyle/>
          <a:p>
            <a:r>
              <a:rPr lang="en-US" altLang="zh-CN" sz="1000">
                <a:latin typeface="ZapfHumnst BT" pitchFamily="34" charset="0"/>
              </a:rPr>
              <a:t>The Registration package depends on the University Artifacts package for the core abstractions, the External System Interface packages for the external system interfaces, and the GUI Framework and Security Interfaces packages for the security framework. </a:t>
            </a:r>
            <a:endParaRPr lang="en-US" altLang="zh-CN" sz="1000">
              <a:latin typeface="ZapfHumnst BT" pitchFamily="34" charset="0"/>
            </a:endParaRPr>
          </a:p>
          <a:p>
            <a:r>
              <a:rPr lang="en-US" altLang="zh-CN" sz="1000">
                <a:latin typeface="ZapfHumnst BT" pitchFamily="34" charset="0"/>
              </a:rPr>
              <a:t>Notice how the package dependencies are consistent with the layer dependencies.</a:t>
            </a:r>
            <a:endParaRPr lang="en-US" altLang="zh-CN" sz="1000">
              <a:latin typeface="ZapfHumnst BT" pitchFamily="34" charset="0"/>
            </a:endParaRPr>
          </a:p>
          <a:p>
            <a:endParaRPr lang="en-US" altLang="zh-CN" sz="1000">
              <a:latin typeface="ZapfHumnst BT" pitchFamily="34" charset="0"/>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hdr" sz="quarter"/>
          </p:nvPr>
        </p:nvSpPr>
        <p:spPr/>
        <p:txBody>
          <a:bodyPr/>
          <a:lstStyle/>
          <a:p>
            <a:r>
              <a:rPr lang="en-US" altLang="zh-CN"/>
              <a:t>Mastering OOAD w/ UML 2.0 – Instructor Notes</a:t>
            </a:r>
            <a:endParaRPr lang="en-US" altLang="zh-CN"/>
          </a:p>
        </p:txBody>
      </p:sp>
      <p:sp>
        <p:nvSpPr>
          <p:cNvPr id="6" name="Rectangle 15"/>
          <p:cNvSpPr>
            <a:spLocks noGrp="1" noChangeArrowheads="1"/>
          </p:cNvSpPr>
          <p:nvPr>
            <p:ph type="ftr" sz="quarter" idx="4"/>
          </p:nvPr>
        </p:nvSpPr>
        <p:spPr/>
        <p:txBody>
          <a:bodyPr/>
          <a:lstStyle/>
          <a:p>
            <a:r>
              <a:rPr lang="zh-CN" altLang="en-US"/>
              <a:t>Module 7 - Identify Design Elements</a:t>
            </a:r>
            <a:endParaRPr lang="en-US" altLang="zh-CN">
              <a:latin typeface="ZapfHumnst BT" pitchFamily="34" charset="0"/>
            </a:endParaRPr>
          </a:p>
        </p:txBody>
      </p:sp>
      <p:sp>
        <p:nvSpPr>
          <p:cNvPr id="435202" name="Text Box 2"/>
          <p:cNvSpPr txBox="1">
            <a:spLocks noChangeArrowheads="1"/>
          </p:cNvSpPr>
          <p:nvPr/>
        </p:nvSpPr>
        <p:spPr bwMode="auto">
          <a:xfrm>
            <a:off x="596900" y="1249363"/>
            <a:ext cx="1879600" cy="4683125"/>
          </a:xfrm>
          <a:prstGeom prst="rect">
            <a:avLst/>
          </a:prstGeom>
          <a:noFill/>
          <a:ln w="9525">
            <a:noFill/>
            <a:miter lim="800000"/>
          </a:ln>
          <a:effectLst/>
        </p:spPr>
        <p:txBody>
          <a:bodyPr lIns="111199" tIns="55600" rIns="111199" bIns="55600">
            <a:spAutoFit/>
          </a:bodyPr>
          <a:lstStyle/>
          <a:p>
            <a:pPr defTabSz="941070"/>
            <a:r>
              <a:rPr lang="en-US" altLang="zh-CN">
                <a:latin typeface="ZapfHumnst BT" pitchFamily="34" charset="0"/>
              </a:rPr>
              <a:t>It is possible to have security mechanisms in both</a:t>
            </a:r>
            <a:endParaRPr lang="en-US" altLang="zh-CN">
              <a:latin typeface="ZapfHumnst BT" pitchFamily="34" charset="0"/>
            </a:endParaRPr>
          </a:p>
          <a:p>
            <a:pPr defTabSz="941070"/>
            <a:r>
              <a:rPr lang="en-US" altLang="zh-CN">
                <a:latin typeface="ZapfHumnst BT" pitchFamily="34" charset="0"/>
              </a:rPr>
              <a:t>the Application layer and the Business Services layer, with the Application</a:t>
            </a:r>
            <a:endParaRPr lang="en-US" altLang="zh-CN">
              <a:latin typeface="ZapfHumnst BT" pitchFamily="34" charset="0"/>
            </a:endParaRPr>
          </a:p>
          <a:p>
            <a:pPr defTabSz="941070"/>
            <a:r>
              <a:rPr lang="en-US" altLang="zh-CN">
                <a:latin typeface="ZapfHumnst BT" pitchFamily="34" charset="0"/>
              </a:rPr>
              <a:t>layer security mechanisms dependent on the Business Services layer security</a:t>
            </a:r>
            <a:endParaRPr lang="en-US" altLang="zh-CN">
              <a:latin typeface="ZapfHumnst BT" pitchFamily="34" charset="0"/>
            </a:endParaRPr>
          </a:p>
          <a:p>
            <a:pPr defTabSz="941070"/>
            <a:r>
              <a:rPr lang="en-US" altLang="zh-CN">
                <a:latin typeface="ZapfHumnst BT" pitchFamily="34" charset="0"/>
              </a:rPr>
              <a:t>mechanisms. The Application layer mechanisms would provide security that was</a:t>
            </a:r>
            <a:endParaRPr lang="en-US" altLang="zh-CN">
              <a:latin typeface="ZapfHumnst BT" pitchFamily="34" charset="0"/>
            </a:endParaRPr>
          </a:p>
          <a:p>
            <a:pPr defTabSz="941070"/>
            <a:r>
              <a:rPr lang="en-US" altLang="zh-CN">
                <a:latin typeface="ZapfHumnst BT" pitchFamily="34" charset="0"/>
              </a:rPr>
              <a:t>aware of application-specific access rules (for example, a person requires security</a:t>
            </a:r>
            <a:endParaRPr lang="en-US" altLang="zh-CN">
              <a:latin typeface="ZapfHumnst BT" pitchFamily="34" charset="0"/>
            </a:endParaRPr>
          </a:p>
          <a:p>
            <a:pPr defTabSz="941070"/>
            <a:r>
              <a:rPr lang="en-US" altLang="zh-CN">
                <a:latin typeface="ZapfHumnst BT" pitchFamily="34" charset="0"/>
              </a:rPr>
              <a:t>level X to perform a specific transaction), while the Business Services layer</a:t>
            </a:r>
            <a:endParaRPr lang="en-US" altLang="zh-CN">
              <a:latin typeface="ZapfHumnst BT" pitchFamily="34" charset="0"/>
            </a:endParaRPr>
          </a:p>
          <a:p>
            <a:pPr defTabSz="941070"/>
            <a:r>
              <a:rPr lang="en-US" altLang="zh-CN">
                <a:latin typeface="ZapfHumnst BT" pitchFamily="34" charset="0"/>
              </a:rPr>
              <a:t>mechanism would simply provide a generic way to define transactions and security access restrictions and to enforce those restrictions. The Business Services layer stuff is highly reusable across applications, but there may be some application-specific aspects to handling security. Thus, there can actually be mechanisms at both levels.</a:t>
            </a:r>
            <a:endParaRPr lang="en-US" altLang="zh-CN">
              <a:latin typeface="ZapfHumnst BT" pitchFamily="34" charset="0"/>
            </a:endParaRPr>
          </a:p>
        </p:txBody>
      </p:sp>
      <p:sp>
        <p:nvSpPr>
          <p:cNvPr id="435203" name="Rectangle 3"/>
          <p:cNvSpPr>
            <a:spLocks noGrp="1" noRot="1" noChangeAspect="1" noChangeArrowheads="1"/>
          </p:cNvSpPr>
          <p:nvPr>
            <p:ph type="sldImg"/>
          </p:nvPr>
        </p:nvSpPr>
        <p:spPr bwMode="auto">
          <a:xfrm>
            <a:off x="2565400" y="839788"/>
            <a:ext cx="4202113" cy="3151187"/>
          </a:xfrm>
          <a:prstGeom prst="rect">
            <a:avLst/>
          </a:prstGeom>
          <a:solidFill>
            <a:srgbClr val="FFFFFF"/>
          </a:solidFill>
          <a:ln>
            <a:solidFill>
              <a:srgbClr val="000000"/>
            </a:solidFill>
            <a:miter lim="800000"/>
          </a:ln>
        </p:spPr>
      </p:sp>
      <p:sp>
        <p:nvSpPr>
          <p:cNvPr id="435204" name="Rectangle 4"/>
          <p:cNvSpPr>
            <a:spLocks noGrp="1" noChangeArrowheads="1"/>
          </p:cNvSpPr>
          <p:nvPr>
            <p:ph type="body" idx="1"/>
          </p:nvPr>
        </p:nvSpPr>
        <p:spPr bwMode="auto">
          <a:xfrm>
            <a:off x="2546350" y="4111625"/>
            <a:ext cx="4170363" cy="4097338"/>
          </a:xfrm>
          <a:prstGeom prst="rect">
            <a:avLst/>
          </a:prstGeom>
          <a:noFill/>
          <a:ln>
            <a:miter lim="800000"/>
          </a:ln>
        </p:spPr>
        <p:txBody>
          <a:bodyPr lIns="94192" tIns="47096" rIns="94192" bIns="47096"/>
          <a:lstStyle/>
          <a:p>
            <a:r>
              <a:rPr lang="en-US" altLang="zh-CN" sz="1000">
                <a:latin typeface="ZapfHumnst BT" pitchFamily="34" charset="0"/>
              </a:rPr>
              <a:t>The Business Services layer contains business-specific elements that are used in several applications. </a:t>
            </a:r>
            <a:endParaRPr lang="en-US" altLang="zh-CN" sz="1000">
              <a:latin typeface="ZapfHumnst BT" pitchFamily="34" charset="0"/>
            </a:endParaRPr>
          </a:p>
          <a:p>
            <a:r>
              <a:rPr lang="en-US" altLang="zh-CN" sz="1000">
                <a:latin typeface="ZapfHumnst BT" pitchFamily="34" charset="0"/>
              </a:rPr>
              <a:t>The external system access subsystems, their interfaces, the key abstractions package, the OODBMS persistency support package, and the security package were placed in the Business Services layer.  It is anticipated that these packages might be required by multiple applications.</a:t>
            </a:r>
            <a:endParaRPr lang="en-US" altLang="zh-CN" sz="1000">
              <a:latin typeface="ZapfHumnst BT" pitchFamily="34" charset="0"/>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p:txBody>
          <a:bodyPr/>
          <a:lstStyle/>
          <a:p>
            <a:r>
              <a:rPr lang="en-US" altLang="zh-CN"/>
              <a:t>Mastering OOAD w/ UML 2.0 – Instructor Notes</a:t>
            </a:r>
            <a:endParaRPr lang="en-US" altLang="zh-CN"/>
          </a:p>
        </p:txBody>
      </p:sp>
      <p:sp>
        <p:nvSpPr>
          <p:cNvPr id="5" name="Rectangle 15"/>
          <p:cNvSpPr>
            <a:spLocks noGrp="1" noChangeArrowheads="1"/>
          </p:cNvSpPr>
          <p:nvPr>
            <p:ph type="ftr" sz="quarter" idx="4"/>
          </p:nvPr>
        </p:nvSpPr>
        <p:spPr/>
        <p:txBody>
          <a:bodyPr/>
          <a:lstStyle/>
          <a:p>
            <a:r>
              <a:rPr lang="zh-CN" altLang="en-US"/>
              <a:t>Module 7 - Identify Design Elements</a:t>
            </a:r>
            <a:endParaRPr lang="en-US" altLang="zh-CN">
              <a:latin typeface="ZapfHumnst BT" pitchFamily="34" charset="0"/>
            </a:endParaRPr>
          </a:p>
        </p:txBody>
      </p:sp>
      <p:sp>
        <p:nvSpPr>
          <p:cNvPr id="437250" name="Rectangle 2"/>
          <p:cNvSpPr>
            <a:spLocks noGrp="1" noRot="1" noChangeAspect="1" noChangeArrowheads="1"/>
          </p:cNvSpPr>
          <p:nvPr>
            <p:ph type="sldImg"/>
          </p:nvPr>
        </p:nvSpPr>
        <p:spPr bwMode="auto">
          <a:xfrm>
            <a:off x="2565400" y="839788"/>
            <a:ext cx="4202113" cy="3151187"/>
          </a:xfrm>
          <a:prstGeom prst="rect">
            <a:avLst/>
          </a:prstGeom>
          <a:solidFill>
            <a:srgbClr val="FFFFFF"/>
          </a:solidFill>
          <a:ln>
            <a:solidFill>
              <a:srgbClr val="000000"/>
            </a:solidFill>
            <a:miter lim="800000"/>
          </a:ln>
        </p:spPr>
      </p:sp>
      <p:sp>
        <p:nvSpPr>
          <p:cNvPr id="437251" name="Rectangle 3"/>
          <p:cNvSpPr>
            <a:spLocks noGrp="1" noChangeArrowheads="1"/>
          </p:cNvSpPr>
          <p:nvPr>
            <p:ph type="body" idx="1"/>
          </p:nvPr>
        </p:nvSpPr>
        <p:spPr bwMode="auto">
          <a:xfrm>
            <a:off x="2546350" y="4111625"/>
            <a:ext cx="4170363" cy="4097338"/>
          </a:xfrm>
          <a:prstGeom prst="rect">
            <a:avLst/>
          </a:prstGeom>
          <a:noFill/>
          <a:ln>
            <a:miter lim="800000"/>
          </a:ln>
        </p:spPr>
        <p:txBody>
          <a:bodyPr lIns="94192" tIns="47096" rIns="94192" bIns="47096"/>
          <a:lstStyle/>
          <a:p>
            <a:r>
              <a:rPr lang="en-US" altLang="zh-CN" sz="1000">
                <a:latin typeface="ZapfHumnst BT" pitchFamily="34" charset="0"/>
              </a:rPr>
              <a:t>The above diagram models the context of the Business Services layer.  It models the relationships that the Business Services layer has with the other layers in our architecture, and shows how the design element dependencies are consistent with the layer dependencies.</a:t>
            </a:r>
            <a:endParaRPr lang="en-US" altLang="zh-CN" sz="1000">
              <a:latin typeface="ZapfHumnst BT" pitchFamily="34" charset="0"/>
            </a:endParaRPr>
          </a:p>
          <a:p>
            <a:r>
              <a:rPr lang="en-US" altLang="zh-CN" sz="1000">
                <a:latin typeface="ZapfHumnst BT" pitchFamily="34" charset="0"/>
              </a:rPr>
              <a:t>Packages within the Business Services layer require access to the com.odi and java.sql packages in order to utilize the core persistency mechanisms.</a:t>
            </a:r>
            <a:endParaRPr lang="en-US" altLang="zh-CN" sz="1000">
              <a:latin typeface="ZapfHumnst BT" pitchFamily="34" charset="0"/>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p:txBody>
          <a:bodyPr/>
          <a:lstStyle/>
          <a:p>
            <a:r>
              <a:rPr lang="en-US" altLang="zh-CN"/>
              <a:t>Mastering OOAD w/ UML 2.0 – Instructor Notes</a:t>
            </a:r>
            <a:endParaRPr lang="en-US" altLang="zh-CN"/>
          </a:p>
        </p:txBody>
      </p:sp>
      <p:sp>
        <p:nvSpPr>
          <p:cNvPr id="5" name="Rectangle 15"/>
          <p:cNvSpPr>
            <a:spLocks noGrp="1" noChangeArrowheads="1"/>
          </p:cNvSpPr>
          <p:nvPr>
            <p:ph type="ftr" sz="quarter" idx="4"/>
          </p:nvPr>
        </p:nvSpPr>
        <p:spPr/>
        <p:txBody>
          <a:bodyPr/>
          <a:lstStyle/>
          <a:p>
            <a:r>
              <a:rPr lang="zh-CN" altLang="en-US"/>
              <a:t>Module 7 - Identify Design Elements</a:t>
            </a:r>
            <a:endParaRPr lang="en-US" altLang="zh-CN">
              <a:latin typeface="ZapfHumnst BT" pitchFamily="34" charset="0"/>
            </a:endParaRPr>
          </a:p>
        </p:txBody>
      </p:sp>
      <p:sp>
        <p:nvSpPr>
          <p:cNvPr id="439298" name="Rectangle 2"/>
          <p:cNvSpPr>
            <a:spLocks noGrp="1" noRot="1" noChangeAspect="1" noChangeArrowheads="1"/>
          </p:cNvSpPr>
          <p:nvPr>
            <p:ph type="sldImg"/>
          </p:nvPr>
        </p:nvSpPr>
        <p:spPr bwMode="auto">
          <a:xfrm>
            <a:off x="2565400" y="839788"/>
            <a:ext cx="4202113" cy="3151187"/>
          </a:xfrm>
          <a:prstGeom prst="rect">
            <a:avLst/>
          </a:prstGeom>
          <a:solidFill>
            <a:srgbClr val="FFFFFF"/>
          </a:solidFill>
          <a:ln>
            <a:solidFill>
              <a:srgbClr val="000000"/>
            </a:solidFill>
            <a:miter lim="800000"/>
          </a:ln>
        </p:spPr>
      </p:sp>
      <p:sp>
        <p:nvSpPr>
          <p:cNvPr id="439299" name="Rectangle 3"/>
          <p:cNvSpPr>
            <a:spLocks noGrp="1" noChangeArrowheads="1"/>
          </p:cNvSpPr>
          <p:nvPr>
            <p:ph type="body" idx="1"/>
          </p:nvPr>
        </p:nvSpPr>
        <p:spPr bwMode="auto">
          <a:xfrm>
            <a:off x="2546350" y="4111625"/>
            <a:ext cx="4170363" cy="4097338"/>
          </a:xfrm>
          <a:prstGeom prst="rect">
            <a:avLst/>
          </a:prstGeom>
          <a:noFill/>
          <a:ln>
            <a:miter lim="800000"/>
          </a:ln>
        </p:spPr>
        <p:txBody>
          <a:bodyPr lIns="94192" tIns="47096" rIns="94192" bIns="47096"/>
          <a:lstStyle/>
          <a:p>
            <a:r>
              <a:rPr lang="en-US" altLang="zh-CN" sz="1000">
                <a:latin typeface="ZapfHumnst BT" pitchFamily="34" charset="0"/>
              </a:rPr>
              <a:t>The Middleware layer provides utilities and platform-independent services. </a:t>
            </a:r>
            <a:endParaRPr lang="en-US" altLang="zh-CN" sz="1000">
              <a:latin typeface="ZapfHumnst BT" pitchFamily="34" charset="0"/>
            </a:endParaRPr>
          </a:p>
          <a:p>
            <a:r>
              <a:rPr lang="en-US" altLang="zh-CN" sz="1000">
                <a:latin typeface="ZapfHumnst BT" pitchFamily="34" charset="0"/>
              </a:rPr>
              <a:t>All of these packages are commercially available, com.odi from ObjectStore and java.sql with most standard Java IDEs.</a:t>
            </a:r>
            <a:endParaRPr lang="en-US" altLang="zh-CN" sz="1000">
              <a:latin typeface="ZapfHumnst BT"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p:txBody>
          <a:bodyPr/>
          <a:lstStyle/>
          <a:p>
            <a:r>
              <a:rPr lang="en-US" altLang="zh-CN"/>
              <a:t>Mastering OOAD w/ UML 2.0 – Instructor Notes</a:t>
            </a:r>
            <a:endParaRPr lang="en-US" altLang="zh-CN"/>
          </a:p>
        </p:txBody>
      </p:sp>
      <p:sp>
        <p:nvSpPr>
          <p:cNvPr id="5" name="Rectangle 15"/>
          <p:cNvSpPr>
            <a:spLocks noGrp="1" noChangeArrowheads="1"/>
          </p:cNvSpPr>
          <p:nvPr>
            <p:ph type="ftr" sz="quarter" idx="4"/>
          </p:nvPr>
        </p:nvSpPr>
        <p:spPr/>
        <p:txBody>
          <a:bodyPr/>
          <a:lstStyle/>
          <a:p>
            <a:r>
              <a:rPr lang="zh-CN" altLang="en-US"/>
              <a:t>Module 7 - Identify Design Elements</a:t>
            </a:r>
            <a:endParaRPr lang="en-US" altLang="zh-CN">
              <a:latin typeface="ZapfHumnst BT" pitchFamily="34" charset="0"/>
            </a:endParaRPr>
          </a:p>
        </p:txBody>
      </p:sp>
      <p:sp>
        <p:nvSpPr>
          <p:cNvPr id="349186" name="Rectangle 2"/>
          <p:cNvSpPr>
            <a:spLocks noGrp="1" noRot="1" noChangeAspect="1" noChangeArrowheads="1" noTextEdit="1"/>
          </p:cNvSpPr>
          <p:nvPr>
            <p:ph type="sldImg"/>
          </p:nvPr>
        </p:nvSpPr>
        <p:spPr/>
      </p:sp>
      <p:sp>
        <p:nvSpPr>
          <p:cNvPr id="349187" name="Rectangle 3"/>
          <p:cNvSpPr>
            <a:spLocks noGrp="1" noChangeArrowheads="1"/>
          </p:cNvSpPr>
          <p:nvPr>
            <p:ph type="body" idx="1"/>
          </p:nvPr>
        </p:nvSpPr>
        <p:spPr/>
        <p:txBody>
          <a:bodyPr/>
          <a:lstStyle/>
          <a:p>
            <a:r>
              <a:rPr lang="en-US" altLang="zh-CN" sz="1000" dirty="0">
                <a:latin typeface="ZapfHumnst BT" pitchFamily="34" charset="0"/>
              </a:rPr>
              <a:t>The purpose of Identify Classes and Subsystems is to refine the </a:t>
            </a:r>
            <a:r>
              <a:rPr lang="en-US" altLang="zh-CN" sz="1000" dirty="0">
                <a:solidFill>
                  <a:srgbClr val="000000"/>
                </a:solidFill>
                <a:latin typeface="ZapfHumnst BT" pitchFamily="34" charset="0"/>
              </a:rPr>
              <a:t>analysis classes</a:t>
            </a:r>
            <a:r>
              <a:rPr lang="en-US" altLang="zh-CN" sz="1000" dirty="0">
                <a:latin typeface="ZapfHumnst BT" pitchFamily="34" charset="0"/>
              </a:rPr>
              <a:t> into appropriate Design Model elements.</a:t>
            </a:r>
            <a:endParaRPr lang="en-US" altLang="zh-CN" sz="1000" dirty="0">
              <a:latin typeface="ZapfHumnst BT" pitchFamily="34" charset="0"/>
            </a:endParaRPr>
          </a:p>
          <a:p>
            <a:r>
              <a:rPr lang="en-US" altLang="zh-CN" sz="1000" dirty="0">
                <a:latin typeface="ZapfHumnst BT" pitchFamily="34" charset="0"/>
              </a:rPr>
              <a:t>Remember, analysis classes will seldom retain their same structure through Design. Analysis classes may be expanded, collapsed, combined, or even deleted in Design.</a:t>
            </a:r>
            <a:endParaRPr lang="en-US" altLang="zh-CN" sz="1000" dirty="0">
              <a:latin typeface="ZapfHumnst BT" pitchFamily="34" charset="0"/>
            </a:endParaRPr>
          </a:p>
          <a:p>
            <a:endParaRPr lang="en-US" altLang="zh-CN" sz="1000" dirty="0">
              <a:latin typeface="ZapfHumnst BT" pitchFamily="34" charset="0"/>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p:txBody>
          <a:bodyPr/>
          <a:lstStyle/>
          <a:p>
            <a:r>
              <a:rPr lang="en-US" altLang="zh-CN"/>
              <a:t>Mastering OOAD w/ UML 2.0 – Instructor Notes</a:t>
            </a:r>
            <a:endParaRPr lang="en-US" altLang="zh-CN"/>
          </a:p>
        </p:txBody>
      </p:sp>
      <p:sp>
        <p:nvSpPr>
          <p:cNvPr id="5" name="Rectangle 15"/>
          <p:cNvSpPr>
            <a:spLocks noGrp="1" noChangeArrowheads="1"/>
          </p:cNvSpPr>
          <p:nvPr>
            <p:ph type="ftr" sz="quarter" idx="4"/>
          </p:nvPr>
        </p:nvSpPr>
        <p:spPr/>
        <p:txBody>
          <a:bodyPr/>
          <a:lstStyle/>
          <a:p>
            <a:r>
              <a:rPr lang="zh-CN" altLang="en-US"/>
              <a:t>Module 7 - Identify Design Elements</a:t>
            </a:r>
            <a:endParaRPr lang="en-US" altLang="zh-CN">
              <a:latin typeface="ZapfHumnst BT" pitchFamily="34" charset="0"/>
            </a:endParaRPr>
          </a:p>
        </p:txBody>
      </p:sp>
      <p:sp>
        <p:nvSpPr>
          <p:cNvPr id="441346" name="Rectangle 2"/>
          <p:cNvSpPr>
            <a:spLocks noGrp="1" noRot="1" noChangeAspect="1" noChangeArrowheads="1" noTextEdit="1"/>
          </p:cNvSpPr>
          <p:nvPr>
            <p:ph type="sldImg"/>
          </p:nvPr>
        </p:nvSpPr>
        <p:spPr/>
      </p:sp>
      <p:sp>
        <p:nvSpPr>
          <p:cNvPr id="441347" name="Rectangle 3"/>
          <p:cNvSpPr>
            <a:spLocks noGrp="1" noChangeArrowheads="1"/>
          </p:cNvSpPr>
          <p:nvPr>
            <p:ph type="body" idx="1"/>
          </p:nvPr>
        </p:nvSpPr>
        <p:spPr/>
        <p:txBody>
          <a:bodyPr/>
          <a:lstStyle/>
          <a:p>
            <a:r>
              <a:rPr lang="en-US" altLang="zh-CN" sz="1000">
                <a:latin typeface="ZapfHumnst BT" pitchFamily="34" charset="0"/>
              </a:rPr>
              <a:t>This is where the quality of the architecture modeled up to this point is assessed against some very specific criteria.  </a:t>
            </a:r>
            <a:endParaRPr lang="en-US" altLang="zh-CN" sz="1000">
              <a:latin typeface="ZapfHumnst BT" pitchFamily="34" charset="0"/>
            </a:endParaRPr>
          </a:p>
          <a:p>
            <a:r>
              <a:rPr lang="en-US" altLang="zh-CN" sz="1000">
                <a:latin typeface="ZapfHumnst BT" pitchFamily="34" charset="0"/>
              </a:rPr>
              <a:t>In this module, we will concentrate on those checkpoints that the designer is most concerned with. The architect should do a much more detailed review of the </a:t>
            </a:r>
            <a:r>
              <a:rPr lang="en-US" altLang="zh-CN" sz="1000" b="1">
                <a:latin typeface="ZapfHumnst BT" pitchFamily="34" charset="0"/>
              </a:rPr>
              <a:t>Identify Design Elements</a:t>
            </a:r>
            <a:r>
              <a:rPr lang="en-US" altLang="zh-CN" sz="1000">
                <a:latin typeface="ZapfHumnst BT" pitchFamily="34" charset="0"/>
              </a:rPr>
              <a:t> results and correct any problems before the project moves on to the next activity.  We will not cover those checkpoints, as they are out of scope of this course. (Remember, this is not an architecture course.)</a:t>
            </a:r>
            <a:endParaRPr lang="en-US" altLang="zh-CN" sz="1000">
              <a:latin typeface="ZapfHumnst BT" pitchFamily="34" charset="0"/>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hdr" sz="quarter"/>
          </p:nvPr>
        </p:nvSpPr>
        <p:spPr/>
        <p:txBody>
          <a:bodyPr/>
          <a:lstStyle/>
          <a:p>
            <a:r>
              <a:rPr lang="en-US" altLang="zh-CN"/>
              <a:t>Mastering OOAD w/ UML 2.0 – Instructor Notes</a:t>
            </a:r>
            <a:endParaRPr lang="en-US" altLang="zh-CN"/>
          </a:p>
        </p:txBody>
      </p:sp>
      <p:sp>
        <p:nvSpPr>
          <p:cNvPr id="6" name="Rectangle 15"/>
          <p:cNvSpPr>
            <a:spLocks noGrp="1" noChangeArrowheads="1"/>
          </p:cNvSpPr>
          <p:nvPr>
            <p:ph type="ftr" sz="quarter" idx="4"/>
          </p:nvPr>
        </p:nvSpPr>
        <p:spPr/>
        <p:txBody>
          <a:bodyPr/>
          <a:lstStyle/>
          <a:p>
            <a:r>
              <a:rPr lang="zh-CN" altLang="en-US"/>
              <a:t>Module 7 - Identify Design Elements</a:t>
            </a:r>
            <a:endParaRPr lang="en-US" altLang="zh-CN">
              <a:latin typeface="ZapfHumnst BT" pitchFamily="34" charset="0"/>
            </a:endParaRPr>
          </a:p>
        </p:txBody>
      </p:sp>
      <p:sp>
        <p:nvSpPr>
          <p:cNvPr id="443394" name="Text Box 2"/>
          <p:cNvSpPr txBox="1">
            <a:spLocks noChangeArrowheads="1"/>
          </p:cNvSpPr>
          <p:nvPr/>
        </p:nvSpPr>
        <p:spPr bwMode="auto">
          <a:xfrm>
            <a:off x="596900" y="1249363"/>
            <a:ext cx="1884363" cy="3829050"/>
          </a:xfrm>
          <a:prstGeom prst="rect">
            <a:avLst/>
          </a:prstGeom>
          <a:noFill/>
          <a:ln w="12700">
            <a:noFill/>
            <a:miter lim="800000"/>
            <a:headEnd type="none" w="sm" len="sm"/>
            <a:tailEnd type="none" w="lg" len="lg"/>
          </a:ln>
          <a:effectLst/>
        </p:spPr>
        <p:txBody>
          <a:bodyPr lIns="94192" tIns="47096" rIns="94192" bIns="47096">
            <a:spAutoFit/>
          </a:bodyPr>
          <a:lstStyle/>
          <a:p>
            <a:pPr defTabSz="941070">
              <a:spcBef>
                <a:spcPct val="50000"/>
              </a:spcBef>
            </a:pPr>
            <a:r>
              <a:rPr lang="en-US" altLang="zh-CN">
                <a:latin typeface="ZapfHumnst BT" pitchFamily="34" charset="0"/>
              </a:rPr>
              <a:t>You do not need to read each bullet to the students. Just discuss a few of the key checkpoints.</a:t>
            </a:r>
            <a:endParaRPr lang="en-US" altLang="zh-CN">
              <a:latin typeface="ZapfHumnst BT" pitchFamily="34" charset="0"/>
            </a:endParaRPr>
          </a:p>
          <a:p>
            <a:pPr defTabSz="941070">
              <a:spcBef>
                <a:spcPct val="50000"/>
              </a:spcBef>
            </a:pPr>
            <a:endParaRPr lang="en-US" altLang="zh-CN">
              <a:latin typeface="ZapfHumnst BT" pitchFamily="34" charset="0"/>
            </a:endParaRPr>
          </a:p>
          <a:p>
            <a:pPr defTabSz="941070"/>
            <a:r>
              <a:rPr lang="en-US" altLang="ko-KR">
                <a:latin typeface="ZapfHumnst BT" pitchFamily="34" charset="0"/>
                <a:ea typeface="Gulim" panose="020B0600000101010101" charset="-127"/>
              </a:rPr>
              <a:t>The checklist shown on the next few slides represents an adaptation of the Design Model Checklist given in the Rational Unified Process, as </a:t>
            </a:r>
            <a:r>
              <a:rPr lang="en-US" altLang="zh-CN">
                <a:latin typeface="ZapfHumnst BT" pitchFamily="34" charset="0"/>
              </a:rPr>
              <a:t>only a subset of the Design Model review criteria really applies at Identify Design Elements.</a:t>
            </a:r>
            <a:endParaRPr lang="en-US" altLang="zh-CN">
              <a:latin typeface="ZapfHumnst BT" pitchFamily="34" charset="0"/>
            </a:endParaRPr>
          </a:p>
          <a:p>
            <a:pPr defTabSz="941070"/>
            <a:r>
              <a:rPr lang="en-US" altLang="zh-CN">
                <a:latin typeface="ZapfHumnst BT" pitchFamily="34" charset="0"/>
              </a:rPr>
              <a:t>Also, we have only listed those checkpoints that a designer would care about. The architect has a much more detailed list of checkpoints.</a:t>
            </a:r>
            <a:endParaRPr lang="en-US" altLang="zh-CN">
              <a:latin typeface="ZapfHumnst BT" pitchFamily="34" charset="0"/>
            </a:endParaRPr>
          </a:p>
          <a:p>
            <a:pPr defTabSz="941070"/>
            <a:endParaRPr lang="en-US" altLang="zh-CN">
              <a:latin typeface="ZapfHumnst BT" pitchFamily="34" charset="0"/>
            </a:endParaRPr>
          </a:p>
          <a:p>
            <a:pPr defTabSz="941070"/>
            <a:r>
              <a:rPr lang="en-US" altLang="zh-CN">
                <a:latin typeface="ZapfHumnst BT" pitchFamily="34" charset="0"/>
              </a:rPr>
              <a:t>The complete checklist is provided in the </a:t>
            </a:r>
            <a:r>
              <a:rPr lang="en-US" altLang="ko-KR">
                <a:latin typeface="ZapfHumnst BT" pitchFamily="34" charset="0"/>
                <a:ea typeface="Gulim" panose="020B0600000101010101" charset="-127"/>
              </a:rPr>
              <a:t>Rational Unified Process</a:t>
            </a:r>
            <a:r>
              <a:rPr lang="en-US" altLang="zh-CN">
                <a:latin typeface="ZapfHumnst BT" pitchFamily="34" charset="0"/>
              </a:rPr>
              <a:t>.</a:t>
            </a:r>
            <a:endParaRPr lang="en-US" altLang="zh-CN">
              <a:latin typeface="ZapfHumnst BT" pitchFamily="34" charset="0"/>
            </a:endParaRPr>
          </a:p>
        </p:txBody>
      </p:sp>
      <p:sp>
        <p:nvSpPr>
          <p:cNvPr id="443395" name="Rectangle 3"/>
          <p:cNvSpPr>
            <a:spLocks noGrp="1" noRot="1" noChangeAspect="1" noChangeArrowheads="1"/>
          </p:cNvSpPr>
          <p:nvPr>
            <p:ph type="sldImg"/>
          </p:nvPr>
        </p:nvSpPr>
        <p:spPr bwMode="auto">
          <a:xfrm>
            <a:off x="2565400" y="839788"/>
            <a:ext cx="4202113" cy="3151187"/>
          </a:xfrm>
          <a:prstGeom prst="rect">
            <a:avLst/>
          </a:prstGeom>
          <a:solidFill>
            <a:srgbClr val="FFFFFF"/>
          </a:solidFill>
          <a:ln>
            <a:solidFill>
              <a:srgbClr val="000000"/>
            </a:solidFill>
            <a:miter lim="800000"/>
          </a:ln>
        </p:spPr>
      </p:sp>
      <p:sp>
        <p:nvSpPr>
          <p:cNvPr id="443396" name="Rectangle 4"/>
          <p:cNvSpPr>
            <a:spLocks noGrp="1" noChangeArrowheads="1"/>
          </p:cNvSpPr>
          <p:nvPr>
            <p:ph type="body" idx="1"/>
          </p:nvPr>
        </p:nvSpPr>
        <p:spPr bwMode="auto">
          <a:xfrm>
            <a:off x="2546350" y="4111625"/>
            <a:ext cx="4170363" cy="4097338"/>
          </a:xfrm>
          <a:prstGeom prst="rect">
            <a:avLst/>
          </a:prstGeom>
          <a:noFill/>
          <a:ln>
            <a:miter lim="800000"/>
          </a:ln>
        </p:spPr>
        <p:txBody>
          <a:bodyPr lIns="94192" tIns="47096" rIns="94192" bIns="47096"/>
          <a:lstStyle/>
          <a:p>
            <a:r>
              <a:rPr lang="en-US" altLang="ko-KR" sz="1000">
                <a:latin typeface="ZapfHumnst BT" pitchFamily="34" charset="0"/>
                <a:ea typeface="Gulim" panose="020B0600000101010101" charset="-127"/>
              </a:rPr>
              <a:t>The next few slides </a:t>
            </a:r>
            <a:r>
              <a:rPr lang="en-US" altLang="zh-CN" sz="1000">
                <a:latin typeface="ZapfHumnst BT" pitchFamily="34" charset="0"/>
              </a:rPr>
              <a:t>contain the key things a designer would look for when assessing the results of </a:t>
            </a:r>
            <a:r>
              <a:rPr lang="en-US" altLang="zh-CN" sz="1000" b="1">
                <a:latin typeface="ZapfHumnst BT" pitchFamily="34" charset="0"/>
              </a:rPr>
              <a:t>Identify Design Elements</a:t>
            </a:r>
            <a:r>
              <a:rPr lang="en-US" altLang="zh-CN" sz="1000">
                <a:latin typeface="ZapfHumnst BT" pitchFamily="34" charset="0"/>
              </a:rPr>
              <a:t>.</a:t>
            </a:r>
            <a:r>
              <a:rPr lang="en-US" altLang="ko-KR" sz="1000">
                <a:latin typeface="ZapfHumnst BT" pitchFamily="34" charset="0"/>
                <a:ea typeface="Gulim" panose="020B0600000101010101" charset="-127"/>
              </a:rPr>
              <a:t>  As stated earlier, an architect would have a more detailed list.</a:t>
            </a:r>
            <a:endParaRPr lang="en-US" altLang="ko-KR" sz="1000">
              <a:latin typeface="ZapfHumnst BT" pitchFamily="34" charset="0"/>
              <a:ea typeface="Gulim" panose="020B0600000101010101" charset="-127"/>
            </a:endParaRPr>
          </a:p>
          <a:p>
            <a:r>
              <a:rPr lang="en-US" altLang="ko-KR" sz="1000">
                <a:latin typeface="ZapfHumnst BT" pitchFamily="34" charset="0"/>
                <a:ea typeface="Gulim" panose="020B0600000101010101" charset="-127"/>
              </a:rPr>
              <a:t>A well-structured architecture:</a:t>
            </a:r>
            <a:endParaRPr lang="en-US" altLang="ko-KR" sz="1000">
              <a:latin typeface="ZapfHumnst BT" pitchFamily="34" charset="0"/>
              <a:ea typeface="Gulim" panose="020B0600000101010101" charset="-127"/>
            </a:endParaRPr>
          </a:p>
          <a:p>
            <a:pPr marL="228600" lvl="1" indent="-114300">
              <a:buFontTx/>
              <a:buChar char="•"/>
            </a:pPr>
            <a:r>
              <a:rPr lang="en-US" altLang="ko-KR" sz="1000">
                <a:latin typeface="ZapfHumnst BT" pitchFamily="34" charset="0"/>
                <a:ea typeface="Gulim" panose="020B0600000101010101" charset="-127"/>
              </a:rPr>
              <a:t>Encompasses a set of classes, typically organized into multiple hierarchies.</a:t>
            </a:r>
            <a:endParaRPr lang="en-US" altLang="ko-KR" sz="1000">
              <a:latin typeface="ZapfHumnst BT" pitchFamily="34" charset="0"/>
              <a:ea typeface="Gulim" panose="020B0600000101010101" charset="-127"/>
            </a:endParaRPr>
          </a:p>
          <a:p>
            <a:pPr marL="228600" lvl="1" indent="-114300">
              <a:buFontTx/>
              <a:buChar char="•"/>
            </a:pPr>
            <a:r>
              <a:rPr lang="en-US" altLang="ko-KR" sz="1000">
                <a:latin typeface="ZapfHumnst BT" pitchFamily="34" charset="0"/>
                <a:ea typeface="Gulim" panose="020B0600000101010101" charset="-127"/>
              </a:rPr>
              <a:t>Provides a set of collaborations that specify how those classes cooperate to provide various system functions.</a:t>
            </a:r>
            <a:endParaRPr lang="en-US" altLang="ko-KR" sz="1000">
              <a:latin typeface="ZapfHumnst BT" pitchFamily="34" charset="0"/>
              <a:ea typeface="Gulim" panose="020B0600000101010101" charset="-127"/>
            </a:endParaRPr>
          </a:p>
          <a:p>
            <a:endParaRPr lang="en-US" altLang="zh-CN" sz="1000">
              <a:latin typeface="ZapfHumnst BT" pitchFamily="34" charset="0"/>
            </a:endParaRPr>
          </a:p>
          <a:p>
            <a:endParaRPr lang="en-US" altLang="zh-CN" sz="1000">
              <a:latin typeface="ZapfHumnst BT" pitchFamily="34" charset="0"/>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p:txBody>
          <a:bodyPr/>
          <a:lstStyle/>
          <a:p>
            <a:r>
              <a:rPr lang="en-US" altLang="zh-CN"/>
              <a:t>Mastering OOAD w/ UML 2.0 – Instructor Notes</a:t>
            </a:r>
            <a:endParaRPr lang="en-US" altLang="zh-CN"/>
          </a:p>
        </p:txBody>
      </p:sp>
      <p:sp>
        <p:nvSpPr>
          <p:cNvPr id="5" name="Rectangle 15"/>
          <p:cNvSpPr>
            <a:spLocks noGrp="1" noChangeArrowheads="1"/>
          </p:cNvSpPr>
          <p:nvPr>
            <p:ph type="ftr" sz="quarter" idx="4"/>
          </p:nvPr>
        </p:nvSpPr>
        <p:spPr/>
        <p:txBody>
          <a:bodyPr/>
          <a:lstStyle/>
          <a:p>
            <a:r>
              <a:rPr lang="zh-CN" altLang="en-US"/>
              <a:t>Module 7 - Identify Design Elements</a:t>
            </a:r>
            <a:endParaRPr lang="en-US" altLang="zh-CN">
              <a:latin typeface="ZapfHumnst BT" pitchFamily="34" charset="0"/>
            </a:endParaRPr>
          </a:p>
        </p:txBody>
      </p:sp>
      <p:sp>
        <p:nvSpPr>
          <p:cNvPr id="445442" name="Rectangle 2"/>
          <p:cNvSpPr>
            <a:spLocks noGrp="1" noRot="1" noChangeAspect="1" noChangeArrowheads="1"/>
          </p:cNvSpPr>
          <p:nvPr>
            <p:ph type="sldImg"/>
          </p:nvPr>
        </p:nvSpPr>
        <p:spPr bwMode="auto">
          <a:xfrm>
            <a:off x="2565400" y="839788"/>
            <a:ext cx="4202113" cy="3151187"/>
          </a:xfrm>
          <a:prstGeom prst="rect">
            <a:avLst/>
          </a:prstGeom>
          <a:solidFill>
            <a:srgbClr val="FFFFFF"/>
          </a:solidFill>
          <a:ln>
            <a:solidFill>
              <a:srgbClr val="000000"/>
            </a:solidFill>
            <a:miter lim="800000"/>
          </a:ln>
        </p:spPr>
      </p:sp>
      <p:sp>
        <p:nvSpPr>
          <p:cNvPr id="445443" name="Rectangle 3"/>
          <p:cNvSpPr>
            <a:spLocks noGrp="1" noChangeArrowheads="1"/>
          </p:cNvSpPr>
          <p:nvPr>
            <p:ph type="body" idx="1"/>
          </p:nvPr>
        </p:nvSpPr>
        <p:spPr bwMode="auto">
          <a:xfrm>
            <a:off x="2546350" y="4111625"/>
            <a:ext cx="4170363" cy="4097338"/>
          </a:xfrm>
          <a:prstGeom prst="rect">
            <a:avLst/>
          </a:prstGeom>
          <a:noFill/>
          <a:ln>
            <a:miter lim="800000"/>
          </a:ln>
        </p:spPr>
        <p:txBody>
          <a:bodyPr lIns="94192" tIns="47096" rIns="94192" bIns="47096"/>
          <a:lstStyle/>
          <a:p>
            <a:r>
              <a:rPr lang="en-US" altLang="zh-CN" sz="1000">
                <a:latin typeface="ZapfHumnst BT" pitchFamily="34" charset="0"/>
              </a:rPr>
              <a:t>If the classes contained in a package do not belong there according to the criteria for the package division then move them to other packages or create more packages. </a:t>
            </a:r>
            <a:endParaRPr lang="en-US" altLang="zh-CN" sz="1000">
              <a:latin typeface="ZapfHumnst BT" pitchFamily="34" charset="0"/>
            </a:endParaRPr>
          </a:p>
          <a:p>
            <a:r>
              <a:rPr lang="en-US" altLang="zh-CN" sz="1000">
                <a:latin typeface="ZapfHumnst BT" pitchFamily="34" charset="0"/>
              </a:rPr>
              <a:t>If the classes in the packages are not related functionally, then move some of the classes to other packages or create more packages.</a:t>
            </a:r>
            <a:endParaRPr lang="en-US" altLang="zh-CN" sz="1000">
              <a:latin typeface="ZapfHumnst BT" pitchFamily="34" charset="0"/>
            </a:endParaRPr>
          </a:p>
          <a:p>
            <a:r>
              <a:rPr lang="en-US" altLang="zh-CN" sz="1000">
                <a:latin typeface="ZapfHumnst BT" pitchFamily="34" charset="0"/>
              </a:rPr>
              <a:t>As a guideline regarding an appropriate ratio between the number of packages and the number of classes, 5 packages and 1,000 classes is probably a sign that something is wrong.</a:t>
            </a:r>
            <a:endParaRPr lang="en-US" altLang="zh-CN" sz="1000">
              <a:latin typeface="ZapfHumnst BT" pitchFamily="34" charset="0"/>
            </a:endParaRPr>
          </a:p>
          <a:p>
            <a:endParaRPr lang="en-US" altLang="zh-CN" sz="1000">
              <a:latin typeface="ZapfHumnst BT" pitchFamily="34" charset="0"/>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p:txBody>
          <a:bodyPr/>
          <a:lstStyle/>
          <a:p>
            <a:r>
              <a:rPr lang="en-US" altLang="zh-CN"/>
              <a:t>Mastering OOAD w/ UML 2.0 – Instructor Notes</a:t>
            </a:r>
            <a:endParaRPr lang="en-US" altLang="zh-CN"/>
          </a:p>
        </p:txBody>
      </p:sp>
      <p:sp>
        <p:nvSpPr>
          <p:cNvPr id="5" name="Rectangle 15"/>
          <p:cNvSpPr>
            <a:spLocks noGrp="1" noChangeArrowheads="1"/>
          </p:cNvSpPr>
          <p:nvPr>
            <p:ph type="ftr" sz="quarter" idx="4"/>
          </p:nvPr>
        </p:nvSpPr>
        <p:spPr/>
        <p:txBody>
          <a:bodyPr/>
          <a:lstStyle/>
          <a:p>
            <a:r>
              <a:rPr lang="zh-CN" altLang="en-US"/>
              <a:t>Module 7 - Identify Design Elements</a:t>
            </a:r>
            <a:endParaRPr lang="en-US" altLang="zh-CN">
              <a:latin typeface="ZapfHumnst BT" pitchFamily="34" charset="0"/>
            </a:endParaRPr>
          </a:p>
        </p:txBody>
      </p:sp>
      <p:sp>
        <p:nvSpPr>
          <p:cNvPr id="447490" name="Rectangle 2"/>
          <p:cNvSpPr>
            <a:spLocks noGrp="1" noRot="1" noChangeAspect="1" noChangeArrowheads="1"/>
          </p:cNvSpPr>
          <p:nvPr>
            <p:ph type="sldImg"/>
          </p:nvPr>
        </p:nvSpPr>
        <p:spPr bwMode="auto">
          <a:xfrm>
            <a:off x="2565400" y="839788"/>
            <a:ext cx="4202113" cy="3151187"/>
          </a:xfrm>
          <a:prstGeom prst="rect">
            <a:avLst/>
          </a:prstGeom>
          <a:solidFill>
            <a:srgbClr val="FFFFFF"/>
          </a:solidFill>
          <a:ln>
            <a:solidFill>
              <a:srgbClr val="000000"/>
            </a:solidFill>
            <a:miter lim="800000"/>
          </a:ln>
        </p:spPr>
      </p:sp>
      <p:sp>
        <p:nvSpPr>
          <p:cNvPr id="447491" name="Rectangle 3"/>
          <p:cNvSpPr>
            <a:spLocks noGrp="1" noChangeArrowheads="1"/>
          </p:cNvSpPr>
          <p:nvPr>
            <p:ph type="body" idx="1"/>
          </p:nvPr>
        </p:nvSpPr>
        <p:spPr bwMode="auto">
          <a:xfrm>
            <a:off x="2546350" y="4111625"/>
            <a:ext cx="4170363" cy="4097338"/>
          </a:xfrm>
          <a:prstGeom prst="rect">
            <a:avLst/>
          </a:prstGeom>
          <a:noFill/>
          <a:ln>
            <a:miter lim="800000"/>
          </a:ln>
        </p:spPr>
        <p:txBody>
          <a:bodyPr lIns="94192" tIns="47096" rIns="94192" bIns="47096"/>
          <a:lstStyle/>
          <a:p>
            <a:r>
              <a:rPr lang="en-US" altLang="ko-KR" sz="1000">
                <a:latin typeface="ZapfHumnst BT" pitchFamily="34" charset="0"/>
                <a:ea typeface="Gulim" panose="020B0600000101010101" charset="-127"/>
              </a:rPr>
              <a:t>A well-structured class:</a:t>
            </a:r>
            <a:endParaRPr lang="en-US" altLang="ko-KR" sz="1000">
              <a:latin typeface="ZapfHumnst BT" pitchFamily="34" charset="0"/>
              <a:ea typeface="Gulim" panose="020B0600000101010101" charset="-127"/>
            </a:endParaRPr>
          </a:p>
          <a:p>
            <a:pPr marL="228600" lvl="1" indent="-114300">
              <a:buFontTx/>
              <a:buChar char="•"/>
            </a:pPr>
            <a:r>
              <a:rPr lang="en-US" altLang="ko-KR" sz="1000">
                <a:latin typeface="ZapfHumnst BT" pitchFamily="34" charset="0"/>
                <a:ea typeface="Gulim" panose="020B0600000101010101" charset="-127"/>
              </a:rPr>
              <a:t>Provides a crisp abstraction of some thing drawn from the vocabulary of the problem domain or the solution domain.</a:t>
            </a:r>
            <a:endParaRPr lang="en-US" altLang="ko-KR" sz="1000">
              <a:latin typeface="ZapfHumnst BT" pitchFamily="34" charset="0"/>
              <a:ea typeface="Gulim" panose="020B0600000101010101" charset="-127"/>
            </a:endParaRPr>
          </a:p>
          <a:p>
            <a:pPr marL="228600" lvl="1" indent="-114300">
              <a:buFontTx/>
              <a:buChar char="•"/>
            </a:pPr>
            <a:r>
              <a:rPr lang="en-US" altLang="ko-KR" sz="1000">
                <a:latin typeface="ZapfHumnst BT" pitchFamily="34" charset="0"/>
                <a:ea typeface="Gulim" panose="020B0600000101010101" charset="-127"/>
              </a:rPr>
              <a:t>Embodies a small, well-defined set of responsibilities, and carries them all out very well.</a:t>
            </a:r>
            <a:endParaRPr lang="en-US" altLang="ko-KR" sz="1000">
              <a:latin typeface="ZapfHumnst BT" pitchFamily="34" charset="0"/>
              <a:ea typeface="Gulim" panose="020B0600000101010101" charset="-127"/>
            </a:endParaRPr>
          </a:p>
          <a:p>
            <a:pPr marL="228600" lvl="1" indent="-114300">
              <a:buFontTx/>
              <a:buChar char="•"/>
            </a:pPr>
            <a:r>
              <a:rPr lang="en-US" altLang="ko-KR" sz="1000">
                <a:latin typeface="ZapfHumnst BT" pitchFamily="34" charset="0"/>
                <a:ea typeface="Gulim" panose="020B0600000101010101" charset="-127"/>
              </a:rPr>
              <a:t>Provides a clear separation of the abstraction's behavior and its implementation.</a:t>
            </a:r>
            <a:endParaRPr lang="en-US" altLang="ko-KR" sz="1000">
              <a:latin typeface="ZapfHumnst BT" pitchFamily="34" charset="0"/>
              <a:ea typeface="Gulim" panose="020B0600000101010101" charset="-127"/>
            </a:endParaRPr>
          </a:p>
          <a:p>
            <a:pPr marL="228600" lvl="1" indent="-114300">
              <a:buFontTx/>
              <a:buChar char="•"/>
            </a:pPr>
            <a:r>
              <a:rPr lang="en-US" altLang="ko-KR" sz="1000">
                <a:latin typeface="ZapfHumnst BT" pitchFamily="34" charset="0"/>
                <a:ea typeface="Gulim" panose="020B0600000101010101" charset="-127"/>
              </a:rPr>
              <a:t>Is understandable and simple yet extensible and adaptable.</a:t>
            </a:r>
            <a:endParaRPr lang="en-US" altLang="zh-CN" sz="1000">
              <a:latin typeface="ZapfHumnst BT" pitchFamily="34" charset="0"/>
            </a:endParaRPr>
          </a:p>
          <a:p>
            <a:r>
              <a:rPr lang="en-US" altLang="zh-CN" sz="1000">
                <a:latin typeface="ZapfHumnst BT" pitchFamily="34" charset="0"/>
              </a:rPr>
              <a:t>A sampling of some class checkpoints are listed above.  A more detailed set of checkpoints for classes will be discussed in the Class Design module.</a:t>
            </a:r>
            <a:endParaRPr lang="en-US" altLang="zh-CN" sz="1000">
              <a:latin typeface="ZapfHumnst BT" pitchFamily="34" charset="0"/>
            </a:endParaRPr>
          </a:p>
          <a:p>
            <a:pPr marL="228600" lvl="1" indent="-114300"/>
            <a:endParaRPr lang="en-US" altLang="zh-CN" sz="1000">
              <a:latin typeface="ZapfHumnst BT" pitchFamily="34" charset="0"/>
            </a:endParaRPr>
          </a:p>
          <a:p>
            <a:endParaRPr lang="en-US" altLang="zh-CN" sz="1000">
              <a:latin typeface="ZapfHumnst BT" pitchFamily="34" charset="0"/>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p:txBody>
          <a:bodyPr/>
          <a:lstStyle/>
          <a:p>
            <a:r>
              <a:rPr lang="en-US" altLang="zh-CN"/>
              <a:t>Mastering OOAD w/ UML 2.0 – Instructor Notes</a:t>
            </a:r>
            <a:endParaRPr lang="en-US" altLang="zh-CN"/>
          </a:p>
        </p:txBody>
      </p:sp>
      <p:sp>
        <p:nvSpPr>
          <p:cNvPr id="5" name="Rectangle 15"/>
          <p:cNvSpPr>
            <a:spLocks noGrp="1" noChangeArrowheads="1"/>
          </p:cNvSpPr>
          <p:nvPr>
            <p:ph type="ftr" sz="quarter" idx="4"/>
          </p:nvPr>
        </p:nvSpPr>
        <p:spPr/>
        <p:txBody>
          <a:bodyPr/>
          <a:lstStyle/>
          <a:p>
            <a:r>
              <a:rPr lang="zh-CN" altLang="en-US"/>
              <a:t>Module 7 - Identify Design Elements</a:t>
            </a:r>
            <a:endParaRPr lang="en-US" altLang="zh-CN">
              <a:latin typeface="ZapfHumnst BT" pitchFamily="34" charset="0"/>
            </a:endParaRPr>
          </a:p>
        </p:txBody>
      </p:sp>
      <p:sp>
        <p:nvSpPr>
          <p:cNvPr id="449538" name="Text Box 2"/>
          <p:cNvSpPr txBox="1">
            <a:spLocks noChangeArrowheads="1"/>
          </p:cNvSpPr>
          <p:nvPr/>
        </p:nvSpPr>
        <p:spPr bwMode="auto">
          <a:xfrm>
            <a:off x="596900" y="1249363"/>
            <a:ext cx="2005013" cy="6581775"/>
          </a:xfrm>
          <a:prstGeom prst="rect">
            <a:avLst/>
          </a:prstGeom>
          <a:noFill/>
          <a:ln w="12700">
            <a:noFill/>
            <a:miter lim="800000"/>
            <a:headEnd type="none" w="sm" len="sm"/>
            <a:tailEnd type="none" w="lg" len="lg"/>
          </a:ln>
          <a:effectLst/>
        </p:spPr>
        <p:txBody>
          <a:bodyPr lIns="94192" tIns="47096" rIns="94192" bIns="47096">
            <a:spAutoFit/>
          </a:bodyPr>
          <a:lstStyle/>
          <a:p>
            <a:pPr defTabSz="941070"/>
            <a:r>
              <a:rPr lang="en-US" altLang="zh-CN">
                <a:latin typeface="ZapfHumnst BT" pitchFamily="34" charset="0"/>
              </a:rPr>
              <a:t>1. In </a:t>
            </a:r>
            <a:r>
              <a:rPr lang="en-US" altLang="zh-CN" b="1">
                <a:latin typeface="ZapfHumnst BT" pitchFamily="34" charset="0"/>
              </a:rPr>
              <a:t>Identify Design Elements</a:t>
            </a:r>
            <a:r>
              <a:rPr lang="en-US" altLang="zh-CN">
                <a:latin typeface="ZapfHumnst BT" pitchFamily="34" charset="0"/>
              </a:rPr>
              <a:t>, the analysis classes are refined into design elements (design classes and subsystems).</a:t>
            </a:r>
            <a:endParaRPr lang="en-US" altLang="zh-CN">
              <a:latin typeface="ZapfHumnst BT" pitchFamily="34" charset="0"/>
            </a:endParaRPr>
          </a:p>
          <a:p>
            <a:pPr defTabSz="941070"/>
            <a:r>
              <a:rPr lang="en-US" altLang="zh-CN">
                <a:latin typeface="ZapfHumnst BT" pitchFamily="34" charset="0"/>
              </a:rPr>
              <a:t>2. An interface is a model element that defines a set of behaviors (a set of operations) offered by a classifier model element (specifically, a class, subsystem, or component). </a:t>
            </a:r>
            <a:endParaRPr lang="en-US" altLang="zh-CN">
              <a:latin typeface="ZapfHumnst BT" pitchFamily="34" charset="0"/>
            </a:endParaRPr>
          </a:p>
          <a:p>
            <a:pPr defTabSz="941070"/>
            <a:r>
              <a:rPr lang="en-US" altLang="zh-CN">
                <a:latin typeface="ZapfHumnst BT" pitchFamily="34" charset="0"/>
              </a:rPr>
              <a:t>3. A subsystem provides interfaces by which the behavior it contains can be accessed. Packages provide no behavior; they are simply containers of things that have behavior. </a:t>
            </a:r>
            <a:endParaRPr lang="en-US" altLang="zh-CN">
              <a:latin typeface="ZapfHumnst BT" pitchFamily="34" charset="0"/>
            </a:endParaRPr>
          </a:p>
          <a:p>
            <a:pPr defTabSz="941070"/>
            <a:r>
              <a:rPr lang="en-US" altLang="zh-CN">
                <a:latin typeface="ZapfHumnst BT" pitchFamily="34" charset="0"/>
              </a:rPr>
              <a:t>4. Subsystems provide a “replaceable design” element: Any two subsystems (or classes, for that matter) that realize the same interfaces are interchangeable.</a:t>
            </a:r>
            <a:endParaRPr lang="en-US" altLang="zh-CN">
              <a:latin typeface="ZapfHumnst BT" pitchFamily="34" charset="0"/>
            </a:endParaRPr>
          </a:p>
          <a:p>
            <a:pPr defTabSz="941070" eaLnBrk="1" hangingPunct="1">
              <a:lnSpc>
                <a:spcPct val="87000"/>
              </a:lnSpc>
              <a:spcBef>
                <a:spcPct val="40000"/>
              </a:spcBef>
            </a:pPr>
            <a:r>
              <a:rPr lang="en-US" altLang="zh-CN">
                <a:latin typeface="ZapfHumnst BT" pitchFamily="34" charset="0"/>
              </a:rPr>
              <a:t>Subsystems support multiple implementation variants. Subsystems can be used when modeling one of many implementation variants. There are two ways to find subsystems — top down, as one does in Architectural Analysis and Design, and bottom-up, as is done in Use-Case Design (to be discussed in a later module). </a:t>
            </a:r>
            <a:endParaRPr lang="en-US" altLang="zh-CN">
              <a:latin typeface="ZapfHumnst BT" pitchFamily="34" charset="0"/>
            </a:endParaRPr>
          </a:p>
          <a:p>
            <a:pPr defTabSz="941070" eaLnBrk="1" hangingPunct="1">
              <a:lnSpc>
                <a:spcPct val="87000"/>
              </a:lnSpc>
              <a:spcBef>
                <a:spcPct val="40000"/>
              </a:spcBef>
            </a:pPr>
            <a:r>
              <a:rPr lang="en-US" altLang="zh-CN">
                <a:latin typeface="ZapfHumnst BT" pitchFamily="34" charset="0"/>
              </a:rPr>
              <a:t>5. Layering provides a logical partitioning of packages into layers with certain rules concerning the relationships between layers. </a:t>
            </a:r>
            <a:endParaRPr lang="en-US" altLang="zh-CN">
              <a:latin typeface="ZapfHumnst BT" pitchFamily="34" charset="0"/>
            </a:endParaRPr>
          </a:p>
          <a:p>
            <a:pPr defTabSz="941070" eaLnBrk="1" hangingPunct="1">
              <a:lnSpc>
                <a:spcPct val="87000"/>
              </a:lnSpc>
              <a:spcBef>
                <a:spcPct val="40000"/>
              </a:spcBef>
            </a:pPr>
            <a:r>
              <a:rPr lang="en-US" altLang="zh-CN">
                <a:solidFill>
                  <a:schemeClr val="tx2"/>
                </a:solidFill>
                <a:latin typeface="ZapfHumnst BT" pitchFamily="34" charset="0"/>
              </a:rPr>
              <a:t>When partitioning, try to avoid circular dependencies, as they make it impossible to reuse one package without the other. </a:t>
            </a:r>
            <a:endParaRPr lang="en-US" altLang="zh-CN">
              <a:latin typeface="ZapfHumnst BT" pitchFamily="34" charset="0"/>
            </a:endParaRPr>
          </a:p>
        </p:txBody>
      </p:sp>
      <p:sp>
        <p:nvSpPr>
          <p:cNvPr id="449539" name="Rectangle 3"/>
          <p:cNvSpPr>
            <a:spLocks noGrp="1" noRot="1" noChangeAspect="1" noChangeArrowheads="1"/>
          </p:cNvSpPr>
          <p:nvPr>
            <p:ph type="sldImg"/>
          </p:nvPr>
        </p:nvSpPr>
        <p:spPr bwMode="auto">
          <a:xfrm>
            <a:off x="2565400" y="839788"/>
            <a:ext cx="4202113" cy="3151187"/>
          </a:xfrm>
          <a:prstGeom prst="rect">
            <a:avLst/>
          </a:prstGeom>
          <a:solidFill>
            <a:srgbClr val="FFFFFF"/>
          </a:solidFill>
          <a:ln>
            <a:solidFill>
              <a:srgbClr val="000000"/>
            </a:solidFill>
            <a:miter lim="800000"/>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hdr" sz="quarter"/>
          </p:nvPr>
        </p:nvSpPr>
        <p:spPr/>
        <p:txBody>
          <a:bodyPr/>
          <a:lstStyle/>
          <a:p>
            <a:r>
              <a:rPr lang="en-US" altLang="zh-CN"/>
              <a:t>Mastering OOAD w/ UML 2.0 – Instructor Notes</a:t>
            </a:r>
            <a:endParaRPr lang="en-US" altLang="zh-CN"/>
          </a:p>
        </p:txBody>
      </p:sp>
      <p:sp>
        <p:nvSpPr>
          <p:cNvPr id="6" name="Rectangle 15"/>
          <p:cNvSpPr>
            <a:spLocks noGrp="1" noChangeArrowheads="1"/>
          </p:cNvSpPr>
          <p:nvPr>
            <p:ph type="ftr" sz="quarter" idx="4"/>
          </p:nvPr>
        </p:nvSpPr>
        <p:spPr/>
        <p:txBody>
          <a:bodyPr/>
          <a:lstStyle/>
          <a:p>
            <a:r>
              <a:rPr lang="zh-CN" altLang="en-US"/>
              <a:t>Module 7 - Identify Design Elements</a:t>
            </a:r>
            <a:endParaRPr lang="en-US" altLang="zh-CN">
              <a:latin typeface="ZapfHumnst BT" pitchFamily="34" charset="0"/>
            </a:endParaRPr>
          </a:p>
        </p:txBody>
      </p:sp>
      <p:sp>
        <p:nvSpPr>
          <p:cNvPr id="352258" name="Text Box 2"/>
          <p:cNvSpPr txBox="1">
            <a:spLocks noChangeArrowheads="1"/>
          </p:cNvSpPr>
          <p:nvPr/>
        </p:nvSpPr>
        <p:spPr bwMode="auto">
          <a:xfrm>
            <a:off x="596900" y="1249363"/>
            <a:ext cx="1941513" cy="3981450"/>
          </a:xfrm>
          <a:prstGeom prst="rect">
            <a:avLst/>
          </a:prstGeom>
          <a:noFill/>
          <a:ln w="12700">
            <a:noFill/>
            <a:miter lim="800000"/>
            <a:headEnd type="none" w="sm" len="sm"/>
            <a:tailEnd type="none" w="lg" len="lg"/>
          </a:ln>
          <a:effectLst/>
        </p:spPr>
        <p:txBody>
          <a:bodyPr lIns="94192" tIns="47096" rIns="94192" bIns="47096">
            <a:spAutoFit/>
          </a:bodyPr>
          <a:lstStyle/>
          <a:p>
            <a:pPr defTabSz="941070">
              <a:spcBef>
                <a:spcPct val="50000"/>
              </a:spcBef>
            </a:pPr>
            <a:r>
              <a:rPr lang="en-US" altLang="zh-CN">
                <a:latin typeface="ZapfHumnst BT" pitchFamily="34" charset="0"/>
              </a:rPr>
              <a:t>Note: This course concentrates on the development of a Design  Model. The maintenance of a separate Analysis Model would require modifications to the described process and is really out of the scope of this course. Thus, the analysis classes are not maintained —they are refined into design elements.</a:t>
            </a:r>
            <a:endParaRPr lang="en-US" altLang="zh-CN">
              <a:latin typeface="ZapfHumnst BT" pitchFamily="34" charset="0"/>
            </a:endParaRPr>
          </a:p>
          <a:p>
            <a:pPr defTabSz="941070">
              <a:spcBef>
                <a:spcPct val="50000"/>
              </a:spcBef>
            </a:pPr>
            <a:r>
              <a:rPr lang="en-US" altLang="zh-CN">
                <a:latin typeface="ZapfHumnst BT" pitchFamily="34" charset="0"/>
              </a:rPr>
              <a:t>Emphasize that the mapping does not have to be 1-to-1.  One analysis class can be realized as  multiple design classes and/or subsystems.</a:t>
            </a:r>
            <a:endParaRPr lang="en-US" altLang="zh-CN">
              <a:latin typeface="ZapfHumnst BT" pitchFamily="34" charset="0"/>
            </a:endParaRPr>
          </a:p>
          <a:p>
            <a:pPr defTabSz="941070">
              <a:spcBef>
                <a:spcPct val="50000"/>
              </a:spcBef>
            </a:pPr>
            <a:r>
              <a:rPr lang="en-US" altLang="zh-CN">
                <a:latin typeface="ZapfHumnst BT" pitchFamily="34" charset="0"/>
              </a:rPr>
              <a:t>“Superman” analysis classes (that jump small buildings in a single bound) may end up as subsystems in the design.</a:t>
            </a:r>
            <a:endParaRPr lang="en-US" altLang="zh-CN">
              <a:latin typeface="ZapfHumnst BT" pitchFamily="34" charset="0"/>
            </a:endParaRPr>
          </a:p>
          <a:p>
            <a:pPr defTabSz="941070">
              <a:spcBef>
                <a:spcPct val="50000"/>
              </a:spcBef>
            </a:pPr>
            <a:r>
              <a:rPr lang="en-US" altLang="zh-CN">
                <a:latin typeface="ZapfHumnst BT" pitchFamily="34" charset="0"/>
              </a:rPr>
              <a:t>We will be discussing additional guidelines for selecting subsystems on later slides.</a:t>
            </a:r>
            <a:endParaRPr lang="en-US" altLang="zh-CN">
              <a:latin typeface="ZapfHumnst BT" pitchFamily="34" charset="0"/>
            </a:endParaRPr>
          </a:p>
        </p:txBody>
      </p:sp>
      <p:sp>
        <p:nvSpPr>
          <p:cNvPr id="352259" name="Rectangle 3"/>
          <p:cNvSpPr>
            <a:spLocks noGrp="1" noRot="1" noChangeAspect="1" noChangeArrowheads="1"/>
          </p:cNvSpPr>
          <p:nvPr>
            <p:ph type="sldImg"/>
          </p:nvPr>
        </p:nvSpPr>
        <p:spPr bwMode="auto">
          <a:xfrm>
            <a:off x="2565400" y="839788"/>
            <a:ext cx="4202113" cy="3151187"/>
          </a:xfrm>
          <a:prstGeom prst="rect">
            <a:avLst/>
          </a:prstGeom>
          <a:solidFill>
            <a:srgbClr val="FFFFFF"/>
          </a:solidFill>
          <a:ln>
            <a:solidFill>
              <a:srgbClr val="000000"/>
            </a:solidFill>
            <a:miter lim="800000"/>
          </a:ln>
        </p:spPr>
      </p:sp>
      <p:sp>
        <p:nvSpPr>
          <p:cNvPr id="352260" name="Rectangle 4"/>
          <p:cNvSpPr>
            <a:spLocks noGrp="1" noChangeArrowheads="1"/>
          </p:cNvSpPr>
          <p:nvPr>
            <p:ph type="body" idx="1"/>
          </p:nvPr>
        </p:nvSpPr>
        <p:spPr bwMode="auto">
          <a:xfrm>
            <a:off x="2546350" y="4111625"/>
            <a:ext cx="4170363" cy="4097338"/>
          </a:xfrm>
          <a:prstGeom prst="rect">
            <a:avLst/>
          </a:prstGeom>
          <a:noFill/>
          <a:ln>
            <a:miter lim="800000"/>
          </a:ln>
        </p:spPr>
        <p:txBody>
          <a:bodyPr lIns="94192" tIns="47096" rIns="94192" bIns="47096"/>
          <a:lstStyle/>
          <a:p>
            <a:r>
              <a:rPr lang="en-US" altLang="zh-CN" sz="1000" b="1" dirty="0">
                <a:latin typeface="ZapfHumnst BT" pitchFamily="34" charset="0"/>
              </a:rPr>
              <a:t>Identify Design Elements</a:t>
            </a:r>
            <a:r>
              <a:rPr lang="en-US" altLang="zh-CN" sz="1000" dirty="0">
                <a:latin typeface="ZapfHumnst BT" pitchFamily="34" charset="0"/>
              </a:rPr>
              <a:t> is where the analysis classes identified during Use-Case Analysis are refined into design elements (for example, classes or subsystems). Analysis classes handle primarily functional requirements, and model objects from the "problem" domain; design elements handle nonfunctional requirements, and model objects from the "solution" domain. </a:t>
            </a:r>
            <a:endParaRPr lang="en-US" altLang="zh-CN" sz="1000" dirty="0">
              <a:latin typeface="ZapfHumnst BT" pitchFamily="34" charset="0"/>
            </a:endParaRPr>
          </a:p>
          <a:p>
            <a:r>
              <a:rPr lang="en-US" altLang="zh-CN" sz="1000" dirty="0">
                <a:latin typeface="ZapfHumnst BT" pitchFamily="34" charset="0"/>
              </a:rPr>
              <a:t>It is in </a:t>
            </a:r>
            <a:r>
              <a:rPr lang="en-US" altLang="zh-CN" sz="1000" b="1" dirty="0">
                <a:latin typeface="ZapfHumnst BT" pitchFamily="34" charset="0"/>
              </a:rPr>
              <a:t>Identify Design Elements</a:t>
            </a:r>
            <a:r>
              <a:rPr lang="en-US" altLang="zh-CN" sz="1000" dirty="0">
                <a:latin typeface="ZapfHumnst BT" pitchFamily="34" charset="0"/>
              </a:rPr>
              <a:t> that you decide which analysis “classes” are really classes, which are subsystems (which must be further decomposed), and which are existing components and do not need to be “designed” at all. </a:t>
            </a:r>
            <a:endParaRPr lang="en-US" altLang="zh-CN" sz="1000" dirty="0">
              <a:latin typeface="ZapfHumnst BT" pitchFamily="34" charset="0"/>
            </a:endParaRPr>
          </a:p>
          <a:p>
            <a:r>
              <a:rPr lang="en-US" altLang="zh-CN" sz="1000" dirty="0">
                <a:latin typeface="ZapfHumnst BT" pitchFamily="34" charset="0"/>
              </a:rPr>
              <a:t>Once the design classes and subsystems have been created, each must be given a name and a short description. The responsibilities of the original analysis classes should be transferred to the newly created subsystems.  In addition, the identified design mechanisms should be linked to design elements.</a:t>
            </a:r>
            <a:endParaRPr lang="en-US" altLang="zh-CN" sz="1000" dirty="0">
              <a:latin typeface="ZapfHumnst BT" pitchFamily="34" charset="0"/>
            </a:endParaRPr>
          </a:p>
          <a:p>
            <a:endParaRPr lang="zh-CN" altLang="en-US" sz="1000" dirty="0">
              <a:latin typeface="ZapfHumnst BT"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hdr" sz="quarter"/>
          </p:nvPr>
        </p:nvSpPr>
        <p:spPr/>
        <p:txBody>
          <a:bodyPr/>
          <a:lstStyle/>
          <a:p>
            <a:r>
              <a:rPr lang="en-US" altLang="zh-CN"/>
              <a:t>Mastering OOAD w/ UML 2.0 – Instructor Notes</a:t>
            </a:r>
            <a:endParaRPr lang="en-US" altLang="zh-CN"/>
          </a:p>
        </p:txBody>
      </p:sp>
      <p:sp>
        <p:nvSpPr>
          <p:cNvPr id="6" name="Rectangle 15"/>
          <p:cNvSpPr>
            <a:spLocks noGrp="1" noChangeArrowheads="1"/>
          </p:cNvSpPr>
          <p:nvPr>
            <p:ph type="ftr" sz="quarter" idx="4"/>
          </p:nvPr>
        </p:nvSpPr>
        <p:spPr/>
        <p:txBody>
          <a:bodyPr/>
          <a:lstStyle/>
          <a:p>
            <a:r>
              <a:rPr lang="zh-CN" altLang="en-US"/>
              <a:t>Module 7 - Identify Design Elements</a:t>
            </a:r>
            <a:endParaRPr lang="en-US" altLang="zh-CN">
              <a:latin typeface="ZapfHumnst BT" pitchFamily="34" charset="0"/>
            </a:endParaRPr>
          </a:p>
        </p:txBody>
      </p:sp>
      <p:sp>
        <p:nvSpPr>
          <p:cNvPr id="354306" name="Text Box 2"/>
          <p:cNvSpPr txBox="1">
            <a:spLocks noChangeArrowheads="1"/>
          </p:cNvSpPr>
          <p:nvPr/>
        </p:nvSpPr>
        <p:spPr bwMode="auto">
          <a:xfrm>
            <a:off x="596900" y="1249363"/>
            <a:ext cx="1879600" cy="3981450"/>
          </a:xfrm>
          <a:prstGeom prst="rect">
            <a:avLst/>
          </a:prstGeom>
          <a:noFill/>
          <a:ln w="12700">
            <a:noFill/>
            <a:miter lim="800000"/>
            <a:headEnd type="none" w="sm" len="sm"/>
            <a:tailEnd type="none" w="lg" len="lg"/>
          </a:ln>
          <a:effectLst/>
        </p:spPr>
        <p:txBody>
          <a:bodyPr lIns="94192" tIns="47096" rIns="94192" bIns="47096">
            <a:spAutoFit/>
          </a:bodyPr>
          <a:lstStyle/>
          <a:p>
            <a:pPr defTabSz="941070">
              <a:spcBef>
                <a:spcPct val="50000"/>
              </a:spcBef>
            </a:pPr>
            <a:r>
              <a:rPr lang="en-US" altLang="zh-CN">
                <a:latin typeface="ZapfHumnst BT" pitchFamily="34" charset="0"/>
              </a:rPr>
              <a:t>More examples:</a:t>
            </a:r>
            <a:endParaRPr lang="en-US" altLang="zh-CN">
              <a:latin typeface="ZapfHumnst BT" pitchFamily="34" charset="0"/>
            </a:endParaRPr>
          </a:p>
          <a:p>
            <a:pPr defTabSz="941070">
              <a:spcBef>
                <a:spcPct val="50000"/>
              </a:spcBef>
              <a:buFontTx/>
              <a:buChar char="•"/>
            </a:pPr>
            <a:r>
              <a:rPr lang="en-US" altLang="zh-CN">
                <a:latin typeface="ZapfHumnst BT" pitchFamily="34" charset="0"/>
              </a:rPr>
              <a:t> A single boundary class representing a user interface may result in multiple classes, one per window</a:t>
            </a:r>
            <a:endParaRPr lang="en-US" altLang="zh-CN">
              <a:latin typeface="ZapfHumnst BT" pitchFamily="34" charset="0"/>
            </a:endParaRPr>
          </a:p>
          <a:p>
            <a:pPr defTabSz="941070">
              <a:spcBef>
                <a:spcPct val="50000"/>
              </a:spcBef>
              <a:buFontTx/>
              <a:buChar char="•"/>
            </a:pPr>
            <a:r>
              <a:rPr lang="en-US" altLang="zh-CN">
                <a:latin typeface="ZapfHumnst BT" pitchFamily="34" charset="0"/>
              </a:rPr>
              <a:t> A control class may become a design class directly, or become a method within a design class</a:t>
            </a:r>
            <a:endParaRPr lang="en-US" altLang="zh-CN">
              <a:latin typeface="ZapfHumnst BT" pitchFamily="34" charset="0"/>
            </a:endParaRPr>
          </a:p>
          <a:p>
            <a:pPr defTabSz="941070">
              <a:spcBef>
                <a:spcPct val="50000"/>
              </a:spcBef>
              <a:buFontTx/>
              <a:buChar char="•"/>
            </a:pPr>
            <a:r>
              <a:rPr lang="en-US" altLang="zh-CN">
                <a:latin typeface="ZapfHumnst BT" pitchFamily="34" charset="0"/>
              </a:rPr>
              <a:t> A single entity class may become multiple classes (for example, a aggregate with contained classes, or a class with associated database mapping or proxy classes, etc.)</a:t>
            </a:r>
            <a:endParaRPr lang="en-US" altLang="zh-CN">
              <a:latin typeface="ZapfHumnst BT" pitchFamily="34" charset="0"/>
            </a:endParaRPr>
          </a:p>
          <a:p>
            <a:pPr defTabSz="941070">
              <a:spcBef>
                <a:spcPct val="50000"/>
              </a:spcBef>
            </a:pPr>
            <a:r>
              <a:rPr lang="en-US" altLang="zh-CN">
                <a:latin typeface="ZapfHumnst BT" pitchFamily="34" charset="0"/>
              </a:rPr>
              <a:t>Refining classes into other classes will be discussed in more detail in the Class Design module.</a:t>
            </a:r>
            <a:endParaRPr lang="en-US" altLang="zh-CN">
              <a:latin typeface="ZapfHumnst BT" pitchFamily="34" charset="0"/>
            </a:endParaRPr>
          </a:p>
          <a:p>
            <a:pPr defTabSz="941070">
              <a:spcBef>
                <a:spcPct val="50000"/>
              </a:spcBef>
            </a:pPr>
            <a:r>
              <a:rPr lang="en-US" altLang="zh-CN">
                <a:latin typeface="ZapfHumnst BT" pitchFamily="34" charset="0"/>
              </a:rPr>
              <a:t>Refining classes into subsystems is discussed later in this module.</a:t>
            </a:r>
            <a:endParaRPr lang="en-US" altLang="zh-CN">
              <a:latin typeface="ZapfHumnst BT" pitchFamily="34" charset="0"/>
            </a:endParaRPr>
          </a:p>
        </p:txBody>
      </p:sp>
      <p:sp>
        <p:nvSpPr>
          <p:cNvPr id="354307" name="Rectangle 3"/>
          <p:cNvSpPr>
            <a:spLocks noGrp="1" noRot="1" noChangeAspect="1" noChangeArrowheads="1"/>
          </p:cNvSpPr>
          <p:nvPr>
            <p:ph type="sldImg"/>
          </p:nvPr>
        </p:nvSpPr>
        <p:spPr bwMode="auto">
          <a:xfrm>
            <a:off x="2565400" y="839788"/>
            <a:ext cx="4202113" cy="3151187"/>
          </a:xfrm>
          <a:prstGeom prst="rect">
            <a:avLst/>
          </a:prstGeom>
          <a:solidFill>
            <a:srgbClr val="FFFFFF"/>
          </a:solidFill>
          <a:ln>
            <a:solidFill>
              <a:srgbClr val="000000"/>
            </a:solidFill>
            <a:miter lim="800000"/>
          </a:ln>
        </p:spPr>
      </p:sp>
      <p:sp>
        <p:nvSpPr>
          <p:cNvPr id="354308" name="Rectangle 4"/>
          <p:cNvSpPr>
            <a:spLocks noGrp="1" noChangeArrowheads="1"/>
          </p:cNvSpPr>
          <p:nvPr>
            <p:ph type="body" idx="1"/>
          </p:nvPr>
        </p:nvSpPr>
        <p:spPr bwMode="auto">
          <a:xfrm>
            <a:off x="2546350" y="4111625"/>
            <a:ext cx="4170363" cy="4097338"/>
          </a:xfrm>
          <a:prstGeom prst="rect">
            <a:avLst/>
          </a:prstGeom>
          <a:noFill/>
          <a:ln>
            <a:miter lim="800000"/>
          </a:ln>
        </p:spPr>
        <p:txBody>
          <a:bodyPr lIns="94192" tIns="47096" rIns="94192" bIns="47096"/>
          <a:lstStyle/>
          <a:p>
            <a:pPr marL="114300" indent="-114300"/>
            <a:r>
              <a:rPr lang="en-US" altLang="zh-CN" sz="1000" dirty="0">
                <a:latin typeface="ZapfHumnst BT" pitchFamily="34" charset="0"/>
              </a:rPr>
              <a:t>If the analysis class is simple and already represents a single logical abstraction, then it can be directly mapped, one-to-one, to a design class. Typically, entity classes survive relatively intact into Design. </a:t>
            </a:r>
            <a:endParaRPr lang="en-US" altLang="zh-CN" sz="1000" dirty="0">
              <a:latin typeface="ZapfHumnst BT" pitchFamily="34" charset="0"/>
            </a:endParaRPr>
          </a:p>
          <a:p>
            <a:pPr marL="114300" indent="-114300"/>
            <a:r>
              <a:rPr lang="en-US" altLang="zh-CN" sz="1000" dirty="0">
                <a:latin typeface="ZapfHumnst BT" pitchFamily="34" charset="0"/>
              </a:rPr>
              <a:t>Throughout the design activities, analysis classes are refined into design elements (for example, design classes, packages, and subsystems). Some analysis classes may be split, joined, removed, or otherwise manipulated.  In general, there is a many-to-many mapping between analysis classes and design elements. The possible mappings include the following.</a:t>
            </a:r>
            <a:endParaRPr lang="en-US" altLang="zh-CN" sz="1000" dirty="0">
              <a:latin typeface="ZapfHumnst BT" pitchFamily="34" charset="0"/>
            </a:endParaRPr>
          </a:p>
          <a:p>
            <a:pPr marL="114300" indent="-114300">
              <a:buFontTx/>
              <a:buChar char="•"/>
            </a:pPr>
            <a:r>
              <a:rPr lang="en-US" altLang="zh-CN" sz="1000" dirty="0">
                <a:latin typeface="ZapfHumnst BT" pitchFamily="34" charset="0"/>
              </a:rPr>
              <a:t>An analysis class can become: </a:t>
            </a:r>
            <a:endParaRPr lang="en-US" altLang="zh-CN" sz="1000" dirty="0">
              <a:latin typeface="ZapfHumnst BT" pitchFamily="34" charset="0"/>
            </a:endParaRPr>
          </a:p>
          <a:p>
            <a:pPr marL="342900" lvl="1" indent="-114300">
              <a:buFontTx/>
              <a:buChar char="•"/>
            </a:pPr>
            <a:r>
              <a:rPr lang="en-US" altLang="zh-CN" sz="1000" dirty="0">
                <a:latin typeface="ZapfHumnst BT" pitchFamily="34" charset="0"/>
              </a:rPr>
              <a:t>One single class in the Design  Model.</a:t>
            </a:r>
            <a:endParaRPr lang="en-US" altLang="zh-CN" sz="1000" dirty="0">
              <a:latin typeface="ZapfHumnst BT" pitchFamily="34" charset="0"/>
            </a:endParaRPr>
          </a:p>
          <a:p>
            <a:pPr marL="342900" lvl="1" indent="-114300">
              <a:buFontTx/>
              <a:buChar char="•"/>
            </a:pPr>
            <a:r>
              <a:rPr lang="en-US" altLang="zh-CN" sz="1000" dirty="0">
                <a:latin typeface="ZapfHumnst BT" pitchFamily="34" charset="0"/>
              </a:rPr>
              <a:t>A part of a class in the Design  Model.</a:t>
            </a:r>
            <a:endParaRPr lang="en-US" altLang="zh-CN" sz="1000" dirty="0">
              <a:latin typeface="ZapfHumnst BT" pitchFamily="34" charset="0"/>
            </a:endParaRPr>
          </a:p>
          <a:p>
            <a:pPr marL="342900" lvl="1" indent="-114300">
              <a:buFontTx/>
              <a:buChar char="•"/>
            </a:pPr>
            <a:r>
              <a:rPr lang="en-US" altLang="zh-CN" sz="1000" dirty="0">
                <a:latin typeface="ZapfHumnst BT" pitchFamily="34" charset="0"/>
              </a:rPr>
              <a:t>An aggregate class in the Design  Model (meaning that the parts in this aggregate may not be explicitly modeled in the Analysis Model.)</a:t>
            </a:r>
            <a:endParaRPr lang="en-US" altLang="zh-CN" sz="1000" dirty="0">
              <a:latin typeface="ZapfHumnst BT" pitchFamily="34" charset="0"/>
            </a:endParaRPr>
          </a:p>
          <a:p>
            <a:pPr marL="342900" lvl="1" indent="-114300">
              <a:buFontTx/>
              <a:buChar char="•"/>
            </a:pPr>
            <a:r>
              <a:rPr lang="en-US" altLang="zh-CN" sz="1000" dirty="0">
                <a:latin typeface="ZapfHumnst BT" pitchFamily="34" charset="0"/>
              </a:rPr>
              <a:t>A group of classes that inherits from the same class in the Design  Model.</a:t>
            </a:r>
            <a:endParaRPr lang="en-US" altLang="zh-CN" sz="1000" dirty="0">
              <a:latin typeface="ZapfHumnst BT" pitchFamily="34" charset="0"/>
            </a:endParaRPr>
          </a:p>
          <a:p>
            <a:pPr marL="342900" lvl="1" indent="-114300">
              <a:buFontTx/>
              <a:buChar char="•"/>
            </a:pPr>
            <a:r>
              <a:rPr lang="en-US" altLang="zh-CN" sz="1000" dirty="0">
                <a:latin typeface="ZapfHumnst BT" pitchFamily="34" charset="0"/>
              </a:rPr>
              <a:t>A group of functionally related classes in the Design  Model (for example, a package).</a:t>
            </a:r>
            <a:endParaRPr lang="en-US" altLang="zh-CN" sz="1000" dirty="0">
              <a:latin typeface="ZapfHumnst BT" pitchFamily="34" charset="0"/>
            </a:endParaRPr>
          </a:p>
          <a:p>
            <a:pPr marL="342900" lvl="1" indent="-114300">
              <a:buFontTx/>
              <a:buChar char="•"/>
            </a:pPr>
            <a:r>
              <a:rPr lang="en-US" altLang="zh-CN" sz="1000" dirty="0">
                <a:latin typeface="ZapfHumnst BT" pitchFamily="34" charset="0"/>
              </a:rPr>
              <a:t>A subsystem in the Design  Model .</a:t>
            </a:r>
            <a:endParaRPr lang="en-US" altLang="zh-CN" sz="1000" dirty="0">
              <a:latin typeface="ZapfHumnst BT" pitchFamily="34" charset="0"/>
            </a:endParaRPr>
          </a:p>
          <a:p>
            <a:pPr marL="342900" lvl="1" indent="-114300">
              <a:buFontTx/>
              <a:buChar char="•"/>
            </a:pPr>
            <a:r>
              <a:rPr lang="en-US" altLang="zh-CN" sz="1000" dirty="0">
                <a:latin typeface="ZapfHumnst BT" pitchFamily="34" charset="0"/>
              </a:rPr>
              <a:t>A relationship in the Design  Model.</a:t>
            </a:r>
            <a:endParaRPr lang="en-US" altLang="zh-CN" sz="1000" dirty="0">
              <a:latin typeface="ZapfHumnst BT" pitchFamily="34" charset="0"/>
            </a:endParaRPr>
          </a:p>
          <a:p>
            <a:pPr marL="114300" indent="-114300">
              <a:buFontTx/>
              <a:buChar char="•"/>
            </a:pPr>
            <a:r>
              <a:rPr lang="en-US" altLang="zh-CN" sz="1000" dirty="0">
                <a:latin typeface="ZapfHumnst BT" pitchFamily="34" charset="0"/>
              </a:rPr>
              <a:t>A relationship between analysis classes can become a class in the Design  Model.</a:t>
            </a:r>
            <a:endParaRPr lang="en-US" altLang="zh-CN" sz="1000" dirty="0">
              <a:latin typeface="ZapfHumnst BT" pitchFamily="34" charset="0"/>
            </a:endParaRPr>
          </a:p>
          <a:p>
            <a:pPr marL="114300" indent="-114300">
              <a:buFontTx/>
              <a:buChar char="•"/>
            </a:pPr>
            <a:r>
              <a:rPr lang="en-US" altLang="zh-CN" sz="1000" dirty="0">
                <a:latin typeface="ZapfHumnst BT" pitchFamily="34" charset="0"/>
              </a:rPr>
              <a:t>Part of an analysis class can be realized by hardware, and not modeled in the Design  Model at all.</a:t>
            </a:r>
            <a:endParaRPr lang="en-US" altLang="zh-CN" sz="1000" dirty="0">
              <a:latin typeface="ZapfHumnst BT" pitchFamily="34" charset="0"/>
            </a:endParaRPr>
          </a:p>
          <a:p>
            <a:pPr marL="114300" indent="-114300">
              <a:buFontTx/>
              <a:buChar char="•"/>
            </a:pPr>
            <a:r>
              <a:rPr lang="en-US" altLang="zh-CN" sz="1000" dirty="0">
                <a:latin typeface="ZapfHumnst BT" pitchFamily="34" charset="0"/>
              </a:rPr>
              <a:t>Any combination of the above.</a:t>
            </a:r>
            <a:endParaRPr lang="en-US" altLang="zh-CN" sz="1000" dirty="0">
              <a:latin typeface="ZapfHumnst BT"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hdr" sz="quarter"/>
          </p:nvPr>
        </p:nvSpPr>
        <p:spPr/>
        <p:txBody>
          <a:bodyPr/>
          <a:lstStyle/>
          <a:p>
            <a:r>
              <a:rPr lang="en-US" altLang="zh-CN"/>
              <a:t>Mastering OOAD w/ UML 2.0 – Instructor Notes</a:t>
            </a:r>
            <a:endParaRPr lang="en-US" altLang="zh-CN"/>
          </a:p>
        </p:txBody>
      </p:sp>
      <p:sp>
        <p:nvSpPr>
          <p:cNvPr id="6" name="Rectangle 15"/>
          <p:cNvSpPr>
            <a:spLocks noGrp="1" noChangeArrowheads="1"/>
          </p:cNvSpPr>
          <p:nvPr>
            <p:ph type="ftr" sz="quarter" idx="4"/>
          </p:nvPr>
        </p:nvSpPr>
        <p:spPr/>
        <p:txBody>
          <a:bodyPr/>
          <a:lstStyle/>
          <a:p>
            <a:r>
              <a:rPr lang="zh-CN" altLang="en-US"/>
              <a:t>Module 7 - Identify Design Elements</a:t>
            </a:r>
            <a:endParaRPr lang="en-US" altLang="zh-CN">
              <a:latin typeface="ZapfHumnst BT" pitchFamily="34" charset="0"/>
            </a:endParaRPr>
          </a:p>
        </p:txBody>
      </p:sp>
      <p:sp>
        <p:nvSpPr>
          <p:cNvPr id="356354" name="Text Box 2"/>
          <p:cNvSpPr txBox="1">
            <a:spLocks noChangeArrowheads="1"/>
          </p:cNvSpPr>
          <p:nvPr/>
        </p:nvSpPr>
        <p:spPr bwMode="auto">
          <a:xfrm>
            <a:off x="596900" y="1249363"/>
            <a:ext cx="1901825" cy="1279525"/>
          </a:xfrm>
          <a:prstGeom prst="rect">
            <a:avLst/>
          </a:prstGeom>
          <a:noFill/>
          <a:ln w="12700">
            <a:noFill/>
            <a:miter lim="800000"/>
            <a:headEnd type="none" w="sm" len="sm"/>
            <a:tailEnd type="none" w="lg" len="lg"/>
          </a:ln>
          <a:effectLst/>
        </p:spPr>
        <p:txBody>
          <a:bodyPr lIns="94192" tIns="47096" rIns="94192" bIns="47096">
            <a:spAutoFit/>
          </a:bodyPr>
          <a:lstStyle/>
          <a:p>
            <a:pPr defTabSz="941070">
              <a:spcBef>
                <a:spcPct val="50000"/>
              </a:spcBef>
            </a:pPr>
            <a:r>
              <a:rPr lang="en-US" altLang="zh-CN">
                <a:latin typeface="ZapfHumnst BT" pitchFamily="34" charset="0"/>
              </a:rPr>
              <a:t>Now let’s review some key terms.</a:t>
            </a:r>
            <a:endParaRPr lang="en-US" altLang="zh-CN">
              <a:latin typeface="ZapfHumnst BT" pitchFamily="34" charset="0"/>
            </a:endParaRPr>
          </a:p>
          <a:p>
            <a:pPr defTabSz="941070">
              <a:spcBef>
                <a:spcPct val="50000"/>
              </a:spcBef>
            </a:pPr>
            <a:r>
              <a:rPr lang="en-US" altLang="zh-CN">
                <a:latin typeface="ZapfHumnst BT" pitchFamily="34" charset="0"/>
              </a:rPr>
              <a:t>Classes and packages were introduced in the Concepts of Object Orientation module.</a:t>
            </a:r>
            <a:endParaRPr lang="en-US" altLang="zh-CN">
              <a:latin typeface="ZapfHumnst BT" pitchFamily="34" charset="0"/>
            </a:endParaRPr>
          </a:p>
          <a:p>
            <a:pPr defTabSz="941070"/>
            <a:endParaRPr lang="en-US" altLang="zh-CN">
              <a:latin typeface="ZapfHumnst BT" pitchFamily="34" charset="0"/>
            </a:endParaRPr>
          </a:p>
          <a:p>
            <a:pPr defTabSz="941070"/>
            <a:endParaRPr lang="zh-CN" altLang="en-US">
              <a:latin typeface="ZapfHumnst BT" pitchFamily="34" charset="0"/>
            </a:endParaRPr>
          </a:p>
        </p:txBody>
      </p:sp>
      <p:sp>
        <p:nvSpPr>
          <p:cNvPr id="356355" name="Rectangle 3"/>
          <p:cNvSpPr>
            <a:spLocks noGrp="1" noRot="1" noChangeAspect="1" noChangeArrowheads="1"/>
          </p:cNvSpPr>
          <p:nvPr>
            <p:ph type="sldImg"/>
          </p:nvPr>
        </p:nvSpPr>
        <p:spPr bwMode="auto">
          <a:xfrm>
            <a:off x="2565400" y="839788"/>
            <a:ext cx="4202113" cy="3151187"/>
          </a:xfrm>
          <a:prstGeom prst="rect">
            <a:avLst/>
          </a:prstGeom>
          <a:solidFill>
            <a:srgbClr val="FFFFFF"/>
          </a:solidFill>
          <a:ln>
            <a:solidFill>
              <a:srgbClr val="000000"/>
            </a:solidFill>
            <a:miter lim="800000"/>
          </a:ln>
        </p:spPr>
      </p:sp>
      <p:sp>
        <p:nvSpPr>
          <p:cNvPr id="356356" name="Rectangle 4"/>
          <p:cNvSpPr>
            <a:spLocks noGrp="1" noChangeArrowheads="1"/>
          </p:cNvSpPr>
          <p:nvPr>
            <p:ph type="body" idx="1"/>
          </p:nvPr>
        </p:nvSpPr>
        <p:spPr bwMode="auto">
          <a:xfrm>
            <a:off x="2546350" y="4111625"/>
            <a:ext cx="4170363" cy="4097338"/>
          </a:xfrm>
          <a:prstGeom prst="rect">
            <a:avLst/>
          </a:prstGeom>
          <a:noFill/>
          <a:ln>
            <a:miter lim="800000"/>
          </a:ln>
        </p:spPr>
        <p:txBody>
          <a:bodyPr lIns="94192" tIns="47096" rIns="94192" bIns="47096"/>
          <a:lstStyle/>
          <a:p>
            <a:r>
              <a:rPr lang="en-US" altLang="zh-CN" sz="1000">
                <a:latin typeface="ZapfHumnst BT" pitchFamily="34" charset="0"/>
              </a:rPr>
              <a:t>A </a:t>
            </a:r>
            <a:r>
              <a:rPr lang="en-US" altLang="zh-CN" sz="1000" b="1">
                <a:latin typeface="ZapfHumnst BT" pitchFamily="34" charset="0"/>
              </a:rPr>
              <a:t>package</a:t>
            </a:r>
            <a:r>
              <a:rPr lang="en-US" altLang="zh-CN" sz="1000">
                <a:latin typeface="ZapfHumnst BT" pitchFamily="34" charset="0"/>
              </a:rPr>
              <a:t> is a general purpose mechanism for organizing elements into groups. They provide the ability to organize the model under development. A package is represented as a tabbed folder.</a:t>
            </a:r>
            <a:endParaRPr lang="en-US" altLang="zh-CN" sz="1000">
              <a:latin typeface="ZapfHumnst BT" pitchFamily="34" charset="0"/>
            </a:endParaRPr>
          </a:p>
          <a:p>
            <a:r>
              <a:rPr lang="en-US" altLang="zh-CN" sz="1000">
                <a:latin typeface="ZapfHumnst BT" pitchFamily="34" charset="0"/>
              </a:rPr>
              <a:t>Later in this module, we will contrast “vanilla” packages, as defined above, with subsystems.</a:t>
            </a:r>
            <a:endParaRPr lang="en-US" altLang="zh-CN" sz="1000">
              <a:latin typeface="ZapfHumnst BT"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hdr" sz="quarter"/>
          </p:nvPr>
        </p:nvSpPr>
        <p:spPr/>
        <p:txBody>
          <a:bodyPr/>
          <a:lstStyle/>
          <a:p>
            <a:r>
              <a:rPr lang="en-US" altLang="zh-CN"/>
              <a:t>Mastering OOAD w/ UML 2.0 – Instructor Notes</a:t>
            </a:r>
            <a:endParaRPr lang="en-US" altLang="zh-CN"/>
          </a:p>
        </p:txBody>
      </p:sp>
      <p:sp>
        <p:nvSpPr>
          <p:cNvPr id="6" name="Rectangle 15"/>
          <p:cNvSpPr>
            <a:spLocks noGrp="1" noChangeArrowheads="1"/>
          </p:cNvSpPr>
          <p:nvPr>
            <p:ph type="ftr" sz="quarter" idx="4"/>
          </p:nvPr>
        </p:nvSpPr>
        <p:spPr/>
        <p:txBody>
          <a:bodyPr/>
          <a:lstStyle/>
          <a:p>
            <a:r>
              <a:rPr lang="zh-CN" altLang="en-US"/>
              <a:t>Module 7 - Identify Design Elements</a:t>
            </a:r>
            <a:endParaRPr lang="en-US" altLang="zh-CN">
              <a:latin typeface="ZapfHumnst BT" pitchFamily="34" charset="0"/>
            </a:endParaRPr>
          </a:p>
        </p:txBody>
      </p:sp>
      <p:sp>
        <p:nvSpPr>
          <p:cNvPr id="358402" name="Rectangle 2"/>
          <p:cNvSpPr>
            <a:spLocks noGrp="1" noRot="1" noChangeAspect="1" noChangeArrowheads="1" noTextEdit="1"/>
          </p:cNvSpPr>
          <p:nvPr>
            <p:ph type="sldImg"/>
          </p:nvPr>
        </p:nvSpPr>
        <p:spPr/>
      </p:sp>
      <p:sp>
        <p:nvSpPr>
          <p:cNvPr id="358403" name="Rectangle 3"/>
          <p:cNvSpPr>
            <a:spLocks noGrp="1" noChangeArrowheads="1"/>
          </p:cNvSpPr>
          <p:nvPr>
            <p:ph type="body" idx="1"/>
          </p:nvPr>
        </p:nvSpPr>
        <p:spPr/>
        <p:txBody>
          <a:bodyPr/>
          <a:lstStyle/>
          <a:p>
            <a:pPr fontAlgn="t"/>
            <a:r>
              <a:rPr lang="en-US" altLang="zh-CN" sz="1000" dirty="0">
                <a:latin typeface="ZapfHumnst BT" pitchFamily="34" charset="0"/>
              </a:rPr>
              <a:t>When identifying classes, you should group them into packages, for organizational and configuration management purposes.</a:t>
            </a:r>
            <a:endParaRPr lang="en-US" altLang="zh-CN" sz="1000" dirty="0">
              <a:latin typeface="ZapfHumnst BT" pitchFamily="34" charset="0"/>
            </a:endParaRPr>
          </a:p>
          <a:p>
            <a:pPr fontAlgn="t"/>
            <a:r>
              <a:rPr lang="en-US" altLang="zh-CN" sz="1000" dirty="0">
                <a:latin typeface="ZapfHumnst BT" pitchFamily="34" charset="0"/>
              </a:rPr>
              <a:t>The Design Model can be structured into smaller units to make it easier to understand. By grouping Design Model elements into packages and subsystems, then showing how those groupings relate to one another, it is easier to understand the overall structure of the model. </a:t>
            </a:r>
            <a:endParaRPr lang="en-US" altLang="zh-CN" sz="1000" dirty="0">
              <a:latin typeface="ZapfHumnst BT" pitchFamily="34" charset="0"/>
            </a:endParaRPr>
          </a:p>
          <a:p>
            <a:pPr fontAlgn="t"/>
            <a:r>
              <a:rPr lang="en-US" altLang="zh-CN" sz="1000" dirty="0">
                <a:latin typeface="ZapfHumnst BT" pitchFamily="34" charset="0"/>
              </a:rPr>
              <a:t>You might want to partition the Design Model for a number of reasons: </a:t>
            </a:r>
            <a:endParaRPr lang="en-US" altLang="zh-CN" sz="1000" dirty="0">
              <a:latin typeface="ZapfHumnst BT" pitchFamily="34" charset="0"/>
            </a:endParaRPr>
          </a:p>
          <a:p>
            <a:pPr marL="228600" lvl="1" indent="-114300" fontAlgn="t">
              <a:buFontTx/>
              <a:buChar char="•"/>
            </a:pPr>
            <a:r>
              <a:rPr lang="en-US" altLang="zh-CN" sz="1000" dirty="0">
                <a:latin typeface="ZapfHumnst BT" pitchFamily="34" charset="0"/>
              </a:rPr>
              <a:t>You can use packages and subsystems as order, configuration, or delivery units when a system is finished. </a:t>
            </a:r>
            <a:endParaRPr lang="en-US" altLang="zh-CN" sz="1000" dirty="0">
              <a:latin typeface="ZapfHumnst BT" pitchFamily="34" charset="0"/>
            </a:endParaRPr>
          </a:p>
          <a:p>
            <a:pPr marL="228600" lvl="1" indent="-114300" fontAlgn="t">
              <a:buFontTx/>
              <a:buChar char="•"/>
            </a:pPr>
            <a:r>
              <a:rPr lang="en-US" altLang="zh-CN" sz="1000" dirty="0">
                <a:latin typeface="ZapfHumnst BT" pitchFamily="34" charset="0"/>
              </a:rPr>
              <a:t>Allocation of resources and the competence of different development teams might require that the project be divided among different groups at different sites. </a:t>
            </a:r>
            <a:endParaRPr lang="en-US" altLang="zh-CN" sz="1000" dirty="0">
              <a:latin typeface="ZapfHumnst BT" pitchFamily="34" charset="0"/>
            </a:endParaRPr>
          </a:p>
          <a:p>
            <a:pPr marL="228600" lvl="1" indent="-114300" fontAlgn="t">
              <a:buFontTx/>
              <a:buChar char="•"/>
            </a:pPr>
            <a:r>
              <a:rPr lang="en-US" altLang="zh-CN" sz="1000" dirty="0">
                <a:latin typeface="ZapfHumnst BT" pitchFamily="34" charset="0"/>
              </a:rPr>
              <a:t>Subsystems can be used to structure the Design  Model in a way that reflects the user types. Many change requirements originate from users; subsystems ensure that changes from a particular user type will affect only the parts of the system that correspond to that user type. </a:t>
            </a:r>
            <a:endParaRPr lang="en-US" altLang="zh-CN" sz="1000" dirty="0">
              <a:latin typeface="ZapfHumnst BT" pitchFamily="34" charset="0"/>
            </a:endParaRPr>
          </a:p>
          <a:p>
            <a:pPr marL="228600" lvl="1" indent="-114300" fontAlgn="t">
              <a:buFontTx/>
              <a:buChar char="•"/>
            </a:pPr>
            <a:r>
              <a:rPr lang="en-US" altLang="zh-CN" sz="1000" dirty="0">
                <a:latin typeface="ZapfHumnst BT" pitchFamily="34" charset="0"/>
              </a:rPr>
              <a:t>Subsystems are used to represent the existing products and services that the system uses.</a:t>
            </a:r>
            <a:endParaRPr lang="en-US" altLang="zh-CN" sz="1000" dirty="0">
              <a:latin typeface="ZapfHumnst BT" pitchFamily="34" charset="0"/>
            </a:endParaRPr>
          </a:p>
          <a:p>
            <a:pPr fontAlgn="t">
              <a:buFontTx/>
              <a:buChar char="•"/>
            </a:pPr>
            <a:endParaRPr lang="en-US" altLang="zh-CN" sz="1000" dirty="0">
              <a:latin typeface="ZapfHumnst BT" pitchFamily="34" charset="0"/>
            </a:endParaRPr>
          </a:p>
        </p:txBody>
      </p:sp>
      <p:sp>
        <p:nvSpPr>
          <p:cNvPr id="358404" name="Text Box 4"/>
          <p:cNvSpPr txBox="1">
            <a:spLocks noChangeArrowheads="1"/>
          </p:cNvSpPr>
          <p:nvPr/>
        </p:nvSpPr>
        <p:spPr bwMode="auto">
          <a:xfrm>
            <a:off x="596900" y="1252538"/>
            <a:ext cx="1819275" cy="7102475"/>
          </a:xfrm>
          <a:prstGeom prst="rect">
            <a:avLst/>
          </a:prstGeom>
          <a:noFill/>
          <a:ln w="9525">
            <a:noFill/>
            <a:miter lim="800000"/>
          </a:ln>
          <a:effectLst/>
        </p:spPr>
        <p:txBody>
          <a:bodyPr lIns="111199" tIns="55600" rIns="111199" bIns="55600"/>
          <a:lstStyle/>
          <a:p>
            <a:pPr defTabSz="941070"/>
            <a:r>
              <a:rPr lang="en-US" altLang="zh-CN">
                <a:latin typeface="ZapfHumnst BT" pitchFamily="34" charset="0"/>
              </a:rPr>
              <a:t>Note: This course will not try and explain how you make the decisions on grouping classes in packages, but will provide some of the considerations when grouping classes in packages.</a:t>
            </a:r>
            <a:endParaRPr lang="en-US" altLang="zh-CN">
              <a:latin typeface="ZapfHumnst BT"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sp>
        <p:nvSpPr>
          <p:cNvPr id="10" name="直角三角形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标题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lstStyle>
          <a:p>
            <a:r>
              <a:rPr kumimoji="0" lang="zh-CN" altLang="en-US" smtClean="0"/>
              <a:t>单击此处编辑母版标题样式</a:t>
            </a:r>
            <a:endParaRPr kumimoji="0" lang="en-US"/>
          </a:p>
        </p:txBody>
      </p:sp>
      <p:sp>
        <p:nvSpPr>
          <p:cNvPr id="17" name="副标题 16"/>
          <p:cNvSpPr>
            <a:spLocks noGrp="1"/>
          </p:cNvSpPr>
          <p:nvPr>
            <p:ph type="subTitle" idx="1"/>
          </p:nvPr>
        </p:nvSpPr>
        <p:spPr>
          <a:xfrm>
            <a:off x="685800" y="3611607"/>
            <a:ext cx="7772400" cy="1199704"/>
          </a:xfrm>
        </p:spPr>
        <p:txBody>
          <a:bodyPr lIns="45720" rIns="45720"/>
          <a:lstStyle>
            <a:lvl1pPr marL="0" marR="64135"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smtClean="0"/>
              <a:t>单击此处编辑母版副标题样式</a:t>
            </a:r>
            <a:endParaRPr kumimoji="0" lang="en-US"/>
          </a:p>
        </p:txBody>
      </p:sp>
      <p:grpSp>
        <p:nvGrpSpPr>
          <p:cNvPr id="2" name="组合 1"/>
          <p:cNvGrpSpPr/>
          <p:nvPr/>
        </p:nvGrpSpPr>
        <p:grpSpPr>
          <a:xfrm>
            <a:off x="-3765" y="4953000"/>
            <a:ext cx="9147765" cy="1912088"/>
            <a:chOff x="-3765" y="4832896"/>
            <a:chExt cx="9147765" cy="2032192"/>
          </a:xfrm>
        </p:grpSpPr>
        <p:sp>
          <p:nvSpPr>
            <p:cNvPr id="7" name="任意多边形 6"/>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任意多边形 7"/>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任意多边形 10"/>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直接连接符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日期占位符 29"/>
          <p:cNvSpPr>
            <a:spLocks noGrp="1"/>
          </p:cNvSpPr>
          <p:nvPr>
            <p:ph type="dt" sz="half" idx="10"/>
          </p:nvPr>
        </p:nvSpPr>
        <p:spPr/>
        <p:txBody>
          <a:bodyPr/>
          <a:lstStyle>
            <a:lvl1pPr>
              <a:defRPr>
                <a:solidFill>
                  <a:srgbClr val="FFFFFF"/>
                </a:solidFill>
              </a:defRPr>
            </a:lvl1pPr>
          </a:lstStyle>
          <a:p>
            <a:pPr eaLnBrk="1" latinLnBrk="0" hangingPunct="1"/>
            <a:fld id="{544213AF-26F6-41FA-8D85-E2C5388D6E58}" type="datetimeFigureOut">
              <a:rPr lang="en-US" smtClean="0"/>
            </a:fld>
            <a:endParaRPr lang="en-US" dirty="0">
              <a:solidFill>
                <a:srgbClr val="FFFFFF"/>
              </a:solidFill>
            </a:endParaRPr>
          </a:p>
        </p:txBody>
      </p:sp>
      <p:sp>
        <p:nvSpPr>
          <p:cNvPr id="19" name="页脚占位符 18"/>
          <p:cNvSpPr>
            <a:spLocks noGrp="1"/>
          </p:cNvSpPr>
          <p:nvPr>
            <p:ph type="ftr" sz="quarter" idx="11"/>
          </p:nvPr>
        </p:nvSpPr>
        <p:spPr/>
        <p:txBody>
          <a:bodyPr/>
          <a:lstStyle>
            <a:lvl1pPr>
              <a:defRPr>
                <a:solidFill>
                  <a:schemeClr val="accent1">
                    <a:tint val="20000"/>
                  </a:schemeClr>
                </a:solidFill>
              </a:defRPr>
            </a:lvl1pPr>
          </a:lstStyle>
          <a:p>
            <a:endParaRPr kumimoji="0" lang="en-US">
              <a:solidFill>
                <a:schemeClr val="accent1">
                  <a:tint val="20000"/>
                </a:schemeClr>
              </a:solidFill>
            </a:endParaRPr>
          </a:p>
        </p:txBody>
      </p:sp>
      <p:sp>
        <p:nvSpPr>
          <p:cNvPr id="27" name="灯片编号占位符 26"/>
          <p:cNvSpPr>
            <a:spLocks noGrp="1"/>
          </p:cNvSpPr>
          <p:nvPr>
            <p:ph type="sldNum" sz="quarter" idx="12"/>
          </p:nvPr>
        </p:nvSpPr>
        <p:spPr/>
        <p:txBody>
          <a:bodyPr/>
          <a:lstStyle>
            <a:lvl1pPr>
              <a:defRPr>
                <a:solidFill>
                  <a:srgbClr val="FFFFFF"/>
                </a:solidFill>
              </a:defRPr>
            </a:lvl1pPr>
          </a:lstStyle>
          <a:p>
            <a:pPr eaLnBrk="1" latinLnBrk="0" hangingPunct="1"/>
            <a:fld id="{D5BBC35B-A44B-4119-B8DA-DE9E3DFADA20}" type="slidenum">
              <a:rPr kumimoji="0" lang="en-US" smtClean="0"/>
            </a:fld>
            <a:endParaRPr kumimoji="0" lang="en-US" dirty="0">
              <a:solidFill>
                <a:srgbClr val="FFFFFF"/>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1481329"/>
            <a:ext cx="8229600" cy="4386071"/>
          </a:xfrm>
        </p:spPr>
        <p:txBody>
          <a:bodyPr vert="eaVert"/>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pPr eaLnBrk="1" latinLnBrk="0" hangingPunct="1"/>
            <a:fld id="{544213AF-26F6-41FA-8D85-E2C5388D6E58}" type="datetimeFigureOut">
              <a:rPr lang="en-US" smtClean="0"/>
            </a:fld>
            <a:endParaRPr lang="en-US"/>
          </a:p>
        </p:txBody>
      </p:sp>
      <p:sp>
        <p:nvSpPr>
          <p:cNvPr id="5" name="页脚占位符 4"/>
          <p:cNvSpPr>
            <a:spLocks noGrp="1"/>
          </p:cNvSpPr>
          <p:nvPr>
            <p:ph type="ftr" sz="quarter" idx="11"/>
          </p:nvPr>
        </p:nvSpPr>
        <p:spPr/>
        <p:txBody>
          <a:bodyPr/>
          <a:lstStyle/>
          <a:p>
            <a:endParaRPr kumimoji="0" lang="en-US"/>
          </a:p>
        </p:txBody>
      </p:sp>
      <p:sp>
        <p:nvSpPr>
          <p:cNvPr id="6" name="灯片编号占位符 5"/>
          <p:cNvSpPr>
            <a:spLocks noGrp="1"/>
          </p:cNvSpPr>
          <p:nvPr>
            <p:ph type="sldNum" sz="quarter" idx="12"/>
          </p:nvPr>
        </p:nvSpPr>
        <p:spPr/>
        <p:txBody>
          <a:bodyPr/>
          <a:lstStyle/>
          <a:p>
            <a:pPr eaLnBrk="1" latinLnBrk="0" hangingPunct="1"/>
            <a:fld id="{D5BBC35B-A44B-4119-B8DA-DE9E3DFADA20}" type="slidenum">
              <a:rPr kumimoji="0" lang="en-US" smtClean="0"/>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44013" y="274640"/>
            <a:ext cx="1777470" cy="5592761"/>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274641"/>
            <a:ext cx="6324600" cy="5592760"/>
          </a:xfrm>
        </p:spPr>
        <p:txBody>
          <a:bodyPr vert="eaVert"/>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pPr eaLnBrk="1" latinLnBrk="0" hangingPunct="1"/>
            <a:fld id="{544213AF-26F6-41FA-8D85-E2C5388D6E58}" type="datetimeFigureOut">
              <a:rPr lang="en-US" smtClean="0"/>
            </a:fld>
            <a:endParaRPr lang="en-US"/>
          </a:p>
        </p:txBody>
      </p:sp>
      <p:sp>
        <p:nvSpPr>
          <p:cNvPr id="5" name="页脚占位符 4"/>
          <p:cNvSpPr>
            <a:spLocks noGrp="1"/>
          </p:cNvSpPr>
          <p:nvPr>
            <p:ph type="ftr" sz="quarter" idx="11"/>
          </p:nvPr>
        </p:nvSpPr>
        <p:spPr/>
        <p:txBody>
          <a:bodyPr/>
          <a:lstStyle/>
          <a:p>
            <a:endParaRPr kumimoji="0" lang="en-US"/>
          </a:p>
        </p:txBody>
      </p:sp>
      <p:sp>
        <p:nvSpPr>
          <p:cNvPr id="6" name="灯片编号占位符 5"/>
          <p:cNvSpPr>
            <a:spLocks noGrp="1"/>
          </p:cNvSpPr>
          <p:nvPr>
            <p:ph type="sldNum" sz="quarter" idx="12"/>
          </p:nvPr>
        </p:nvSpPr>
        <p:spPr/>
        <p:txBody>
          <a:bodyPr/>
          <a:lstStyle/>
          <a:p>
            <a:pPr eaLnBrk="1" latinLnBrk="0" hangingPunct="1"/>
            <a:fld id="{D5BBC35B-A44B-4119-B8DA-DE9E3DFADA20}" type="slidenum">
              <a:rPr kumimoji="0" lang="en-US" smtClean="0"/>
            </a:fld>
            <a:endParaRPr kumimoji="0"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6200" y="76200"/>
            <a:ext cx="8999538" cy="5334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361950" y="1052513"/>
            <a:ext cx="4168775" cy="5043487"/>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83125" y="1052513"/>
            <a:ext cx="4168775" cy="5043487"/>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pPr eaLnBrk="1" latinLnBrk="0" hangingPunct="1"/>
            <a:fld id="{544213AF-26F6-41FA-8D85-E2C5388D6E58}" type="datetimeFigureOut">
              <a:rPr lang="en-US" smtClean="0"/>
            </a:fld>
            <a:endParaRPr lang="en-US"/>
          </a:p>
        </p:txBody>
      </p:sp>
      <p:sp>
        <p:nvSpPr>
          <p:cNvPr id="5" name="页脚占位符 4"/>
          <p:cNvSpPr>
            <a:spLocks noGrp="1"/>
          </p:cNvSpPr>
          <p:nvPr>
            <p:ph type="ftr" sz="quarter" idx="11"/>
          </p:nvPr>
        </p:nvSpPr>
        <p:spPr/>
        <p:txBody>
          <a:bodyPr/>
          <a:lstStyle/>
          <a:p>
            <a:endParaRPr kumimoji="0" lang="en-US"/>
          </a:p>
        </p:txBody>
      </p:sp>
      <p:sp>
        <p:nvSpPr>
          <p:cNvPr id="6" name="灯片编号占位符 5"/>
          <p:cNvSpPr>
            <a:spLocks noGrp="1"/>
          </p:cNvSpPr>
          <p:nvPr>
            <p:ph type="sldNum" sz="quarter" idx="12"/>
          </p:nvPr>
        </p:nvSpPr>
        <p:spPr/>
        <p:txBody>
          <a:bodyPr/>
          <a:lstStyle/>
          <a:p>
            <a:pPr eaLnBrk="1" latinLnBrk="0" hangingPunct="1"/>
            <a:fld id="{D5BBC35B-A44B-4119-B8DA-DE9E3DFADA20}" type="slidenum">
              <a:rPr kumimoji="0" lang="en-US" smtClean="0"/>
            </a:fld>
            <a:endParaRPr kumimoji="0" lang="en-US"/>
          </a:p>
        </p:txBody>
      </p:sp>
      <p:sp>
        <p:nvSpPr>
          <p:cNvPr id="7" name="标题 6"/>
          <p:cNvSpPr>
            <a:spLocks noGrp="1"/>
          </p:cNvSpPr>
          <p:nvPr>
            <p:ph type="title"/>
          </p:nvPr>
        </p:nvSpPr>
        <p:spPr/>
        <p:txBody>
          <a:bodyPr rtlCol="0"/>
          <a:lstStyle/>
          <a:p>
            <a:r>
              <a:rPr kumimoji="0" lang="zh-CN" altLang="en-US" smtClean="0"/>
              <a:t>单击此处编辑母版标题样式</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Ref idx="1002">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smtClean="0"/>
              <a:t>单击此处编辑母版文本样式</a:t>
            </a:r>
            <a:endParaRPr kumimoji="0" lang="zh-CN" altLang="en-US" smtClean="0"/>
          </a:p>
        </p:txBody>
      </p:sp>
      <p:sp>
        <p:nvSpPr>
          <p:cNvPr id="4" name="日期占位符 3"/>
          <p:cNvSpPr>
            <a:spLocks noGrp="1"/>
          </p:cNvSpPr>
          <p:nvPr>
            <p:ph type="dt" sz="half" idx="10"/>
          </p:nvPr>
        </p:nvSpPr>
        <p:spPr/>
        <p:txBody>
          <a:bodyPr/>
          <a:lstStyle/>
          <a:p>
            <a:pPr eaLnBrk="1" latinLnBrk="0" hangingPunct="1"/>
            <a:fld id="{544213AF-26F6-41FA-8D85-E2C5388D6E58}" type="datetimeFigureOut">
              <a:rPr lang="en-US" smtClean="0"/>
            </a:fld>
            <a:endParaRPr lang="en-US"/>
          </a:p>
        </p:txBody>
      </p:sp>
      <p:sp>
        <p:nvSpPr>
          <p:cNvPr id="5" name="页脚占位符 4"/>
          <p:cNvSpPr>
            <a:spLocks noGrp="1"/>
          </p:cNvSpPr>
          <p:nvPr>
            <p:ph type="ftr" sz="quarter" idx="11"/>
          </p:nvPr>
        </p:nvSpPr>
        <p:spPr/>
        <p:txBody>
          <a:bodyPr/>
          <a:lstStyle/>
          <a:p>
            <a:endParaRPr kumimoji="0" lang="en-US"/>
          </a:p>
        </p:txBody>
      </p:sp>
      <p:sp>
        <p:nvSpPr>
          <p:cNvPr id="6" name="灯片编号占位符 5"/>
          <p:cNvSpPr>
            <a:spLocks noGrp="1"/>
          </p:cNvSpPr>
          <p:nvPr>
            <p:ph type="sldNum" sz="quarter" idx="12"/>
          </p:nvPr>
        </p:nvSpPr>
        <p:spPr/>
        <p:txBody>
          <a:bodyPr/>
          <a:lstStyle/>
          <a:p>
            <a:pPr eaLnBrk="1" latinLnBrk="0" hangingPunct="1"/>
            <a:fld id="{D5BBC35B-A44B-4119-B8DA-DE9E3DFADA20}" type="slidenum">
              <a:rPr kumimoji="0" lang="en-US" smtClean="0"/>
            </a:fld>
            <a:endParaRPr kumimoji="0" lang="en-US"/>
          </a:p>
        </p:txBody>
      </p:sp>
      <p:sp>
        <p:nvSpPr>
          <p:cNvPr id="7" name="燕尾形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燕尾形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Ref idx="1002">
        <a:schemeClr val="bg1"/>
      </p:bgRef>
    </p:bg>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pPr eaLnBrk="1" latinLnBrk="0" hangingPunct="1"/>
            <a:fld id="{544213AF-26F6-41FA-8D85-E2C5388D6E58}" type="datetimeFigureOut">
              <a:rPr lang="en-US" smtClean="0"/>
            </a:fld>
            <a:endParaRPr lang="en-US"/>
          </a:p>
        </p:txBody>
      </p:sp>
      <p:sp>
        <p:nvSpPr>
          <p:cNvPr id="6" name="页脚占位符 5"/>
          <p:cNvSpPr>
            <a:spLocks noGrp="1"/>
          </p:cNvSpPr>
          <p:nvPr>
            <p:ph type="ftr" sz="quarter" idx="11"/>
          </p:nvPr>
        </p:nvSpPr>
        <p:spPr/>
        <p:txBody>
          <a:bodyPr/>
          <a:lstStyle/>
          <a:p>
            <a:endParaRPr kumimoji="0" lang="en-US"/>
          </a:p>
        </p:txBody>
      </p:sp>
      <p:sp>
        <p:nvSpPr>
          <p:cNvPr id="7" name="灯片编号占位符 6"/>
          <p:cNvSpPr>
            <a:spLocks noGrp="1"/>
          </p:cNvSpPr>
          <p:nvPr>
            <p:ph type="sldNum" sz="quarter" idx="12"/>
          </p:nvPr>
        </p:nvSpPr>
        <p:spPr/>
        <p:txBody>
          <a:bodyPr/>
          <a:lstStyle/>
          <a:p>
            <a:pPr eaLnBrk="1" latinLnBrk="0" hangingPunct="1"/>
            <a:fld id="{D5BBC35B-A44B-4119-B8DA-DE9E3DFADA20}" type="slidenum">
              <a:rPr kumimoji="0" lang="en-US" smtClean="0"/>
            </a:fld>
            <a:endParaRPr kumimoji="0" lang="en-US"/>
          </a:p>
        </p:txBody>
      </p:sp>
      <p:sp>
        <p:nvSpPr>
          <p:cNvPr id="8" name="标题 7"/>
          <p:cNvSpPr>
            <a:spLocks noGrp="1"/>
          </p:cNvSpPr>
          <p:nvPr>
            <p:ph type="title"/>
          </p:nvPr>
        </p:nvSpPr>
        <p:spPr/>
        <p:txBody>
          <a:bodyPr rtlCol="0"/>
          <a:lstStyle/>
          <a:p>
            <a:r>
              <a:rPr kumimoji="0" lang="zh-CN" altLang="en-US" smtClean="0"/>
              <a:t>单击此处编辑母版标题样式</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showMasterSp="0">
  <p:cSld name="比较">
    <p:bg>
      <p:bgRef idx="1003">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8229600" cy="1143000"/>
          </a:xfrm>
        </p:spPr>
        <p:txBody>
          <a:bodyPr anchor="ctr"/>
          <a:lstStyle>
            <a:lvl1pPr>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endParaRPr kumimoji="0" lang="zh-CN" altLang="en-US" smtClean="0"/>
          </a:p>
        </p:txBody>
      </p:sp>
      <p:sp>
        <p:nvSpPr>
          <p:cNvPr id="4" name="文本占位符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endParaRPr kumimoji="0" lang="zh-CN" altLang="en-US" smtClean="0"/>
          </a:p>
        </p:txBody>
      </p:sp>
      <p:sp>
        <p:nvSpPr>
          <p:cNvPr id="5" name="内容占位符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6" name="内容占位符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p>
            <a:pPr eaLnBrk="1" latinLnBrk="0" hangingPunct="1"/>
            <a:fld id="{544213AF-26F6-41FA-8D85-E2C5388D6E58}" type="datetimeFigureOut">
              <a:rPr lang="en-US" smtClean="0"/>
            </a:fld>
            <a:endParaRPr lang="en-US"/>
          </a:p>
        </p:txBody>
      </p:sp>
      <p:sp>
        <p:nvSpPr>
          <p:cNvPr id="8" name="页脚占位符 7"/>
          <p:cNvSpPr>
            <a:spLocks noGrp="1"/>
          </p:cNvSpPr>
          <p:nvPr>
            <p:ph type="ftr" sz="quarter" idx="11"/>
          </p:nvPr>
        </p:nvSpPr>
        <p:spPr/>
        <p:txBody>
          <a:bodyPr/>
          <a:lstStyle/>
          <a:p>
            <a:endParaRPr kumimoji="0" lang="en-US"/>
          </a:p>
        </p:txBody>
      </p:sp>
      <p:sp>
        <p:nvSpPr>
          <p:cNvPr id="9" name="灯片编号占位符 8"/>
          <p:cNvSpPr>
            <a:spLocks noGrp="1"/>
          </p:cNvSpPr>
          <p:nvPr>
            <p:ph type="sldNum" sz="quarter" idx="12"/>
          </p:nvPr>
        </p:nvSpPr>
        <p:spPr/>
        <p:txBody>
          <a:bodyPr/>
          <a:lstStyle/>
          <a:p>
            <a:pPr eaLnBrk="1" latinLnBrk="0" hangingPunct="1"/>
            <a:fld id="{D5BBC35B-A44B-4119-B8DA-DE9E3DFADA20}" type="slidenum">
              <a:rPr kumimoji="0" lang="en-US" smtClean="0"/>
            </a:fld>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Ref idx="1002">
        <a:schemeClr val="bg1"/>
      </p:bgRef>
    </p:bg>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pPr eaLnBrk="1" latinLnBrk="0" hangingPunct="1"/>
            <a:fld id="{544213AF-26F6-41FA-8D85-E2C5388D6E58}" type="datetimeFigureOut">
              <a:rPr lang="en-US" smtClean="0"/>
            </a:fld>
            <a:endParaRPr lang="en-US"/>
          </a:p>
        </p:txBody>
      </p:sp>
      <p:sp>
        <p:nvSpPr>
          <p:cNvPr id="4" name="页脚占位符 3"/>
          <p:cNvSpPr>
            <a:spLocks noGrp="1"/>
          </p:cNvSpPr>
          <p:nvPr>
            <p:ph type="ftr" sz="quarter" idx="11"/>
          </p:nvPr>
        </p:nvSpPr>
        <p:spPr/>
        <p:txBody>
          <a:bodyPr/>
          <a:lstStyle/>
          <a:p>
            <a:endParaRPr kumimoji="0" lang="en-US"/>
          </a:p>
        </p:txBody>
      </p:sp>
      <p:sp>
        <p:nvSpPr>
          <p:cNvPr id="5" name="灯片编号占位符 4"/>
          <p:cNvSpPr>
            <a:spLocks noGrp="1"/>
          </p:cNvSpPr>
          <p:nvPr>
            <p:ph type="sldNum" sz="quarter" idx="12"/>
          </p:nvPr>
        </p:nvSpPr>
        <p:spPr/>
        <p:txBody>
          <a:bodyPr/>
          <a:lstStyle/>
          <a:p>
            <a:pPr eaLnBrk="1" latinLnBrk="0" hangingPunct="1"/>
            <a:fld id="{D5BBC35B-A44B-4119-B8DA-DE9E3DFADA20}" type="slidenum">
              <a:rPr kumimoji="0" lang="en-US" smtClean="0"/>
            </a:fld>
            <a:endParaRPr kumimoji="0" lang="en-US"/>
          </a:p>
        </p:txBody>
      </p:sp>
      <p:sp>
        <p:nvSpPr>
          <p:cNvPr id="6" name="标题 5"/>
          <p:cNvSpPr>
            <a:spLocks noGrp="1"/>
          </p:cNvSpPr>
          <p:nvPr>
            <p:ph type="title"/>
          </p:nvPr>
        </p:nvSpPr>
        <p:spPr/>
        <p:txBody>
          <a:bodyPr rtlCol="0"/>
          <a:lstStyle/>
          <a:p>
            <a:r>
              <a:rPr kumimoji="0" lang="zh-CN" altLang="en-US" smtClean="0"/>
              <a:t>单击此处编辑母版标题样式</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eaLnBrk="1" latinLnBrk="0" hangingPunct="1"/>
            <a:fld id="{544213AF-26F6-41FA-8D85-E2C5388D6E58}" type="datetimeFigureOut">
              <a:rPr lang="en-US" smtClean="0"/>
            </a:fld>
            <a:endParaRPr lang="en-US"/>
          </a:p>
        </p:txBody>
      </p:sp>
      <p:sp>
        <p:nvSpPr>
          <p:cNvPr id="3" name="页脚占位符 2"/>
          <p:cNvSpPr>
            <a:spLocks noGrp="1"/>
          </p:cNvSpPr>
          <p:nvPr>
            <p:ph type="ftr" sz="quarter" idx="11"/>
          </p:nvPr>
        </p:nvSpPr>
        <p:spPr/>
        <p:txBody>
          <a:bodyPr/>
          <a:lstStyle/>
          <a:p>
            <a:endParaRPr kumimoji="0" lang="en-US"/>
          </a:p>
        </p:txBody>
      </p:sp>
      <p:sp>
        <p:nvSpPr>
          <p:cNvPr id="4" name="灯片编号占位符 3"/>
          <p:cNvSpPr>
            <a:spLocks noGrp="1"/>
          </p:cNvSpPr>
          <p:nvPr>
            <p:ph type="sldNum" sz="quarter" idx="12"/>
          </p:nvPr>
        </p:nvSpPr>
        <p:spPr/>
        <p:txBody>
          <a:bodyPr/>
          <a:lstStyle/>
          <a:p>
            <a:pPr eaLnBrk="1" latinLnBrk="0" hangingPunct="1"/>
            <a:fld id="{D5BBC35B-A44B-4119-B8DA-DE9E3DFADA20}" type="slidenum">
              <a:rPr kumimoji="0" lang="en-US" smtClean="0"/>
            </a:fld>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内容与标题">
    <p:bg>
      <p:bgRef idx="1003">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lstStyle>
          <a:p>
            <a:r>
              <a:rPr kumimoji="0" lang="zh-CN" altLang="en-US" smtClean="0"/>
              <a:t>单击此处编辑母版标题样式</a:t>
            </a:r>
            <a:endParaRPr kumimoji="0" lang="en-US"/>
          </a:p>
        </p:txBody>
      </p:sp>
      <p:sp>
        <p:nvSpPr>
          <p:cNvPr id="3" name="文本占位符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lstStyle>
          <a:p>
            <a:pPr lvl="0" eaLnBrk="1" latinLnBrk="0" hangingPunct="1"/>
            <a:r>
              <a:rPr kumimoji="0" lang="zh-CN" altLang="en-US" smtClean="0"/>
              <a:t>单击此处编辑母版文本样式</a:t>
            </a:r>
            <a:endParaRPr kumimoji="0" lang="zh-CN" altLang="en-US" smtClean="0"/>
          </a:p>
        </p:txBody>
      </p:sp>
      <p:sp>
        <p:nvSpPr>
          <p:cNvPr id="4" name="内容占位符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a:xfrm>
            <a:off x="6727032" y="6407944"/>
            <a:ext cx="1920240" cy="365760"/>
          </a:xfrm>
        </p:spPr>
        <p:txBody>
          <a:bodyPr/>
          <a:lstStyle/>
          <a:p>
            <a:pPr eaLnBrk="1" latinLnBrk="0" hangingPunct="1"/>
            <a:fld id="{544213AF-26F6-41FA-8D85-E2C5388D6E58}" type="datetimeFigureOut">
              <a:rPr lang="en-US" smtClean="0"/>
            </a:fld>
            <a:endParaRPr lang="en-US"/>
          </a:p>
        </p:txBody>
      </p:sp>
      <p:sp>
        <p:nvSpPr>
          <p:cNvPr id="6" name="页脚占位符 5"/>
          <p:cNvSpPr>
            <a:spLocks noGrp="1"/>
          </p:cNvSpPr>
          <p:nvPr>
            <p:ph type="ftr" sz="quarter" idx="11"/>
          </p:nvPr>
        </p:nvSpPr>
        <p:spPr/>
        <p:txBody>
          <a:bodyPr/>
          <a:lstStyle/>
          <a:p>
            <a:endParaRPr kumimoji="0" lang="en-US"/>
          </a:p>
        </p:txBody>
      </p:sp>
      <p:sp>
        <p:nvSpPr>
          <p:cNvPr id="7" name="灯片编号占位符 6"/>
          <p:cNvSpPr>
            <a:spLocks noGrp="1"/>
          </p:cNvSpPr>
          <p:nvPr>
            <p:ph type="sldNum" sz="quarter" idx="12"/>
          </p:nvPr>
        </p:nvSpPr>
        <p:spPr/>
        <p:txBody>
          <a:bodyPr/>
          <a:lstStyle/>
          <a:p>
            <a:pPr eaLnBrk="1" latinLnBrk="0" hangingPunct="1"/>
            <a:fld id="{D5BBC35B-A44B-4119-B8DA-DE9E3DFADA20}" type="slidenum">
              <a:rPr kumimoji="0" lang="en-US" smtClean="0"/>
            </a:fld>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图片与标题">
    <p:bg>
      <p:bgRef idx="1002">
        <a:schemeClr val="bg1"/>
      </p:bgRef>
    </p:bg>
    <p:spTree>
      <p:nvGrpSpPr>
        <p:cNvPr id="1" name=""/>
        <p:cNvGrpSpPr/>
        <p:nvPr/>
      </p:nvGrpSpPr>
      <p:grpSpPr>
        <a:xfrm>
          <a:off x="0" y="0"/>
          <a:ext cx="0" cy="0"/>
          <a:chOff x="0" y="0"/>
          <a:chExt cx="0" cy="0"/>
        </a:xfrm>
      </p:grpSpPr>
      <p:sp>
        <p:nvSpPr>
          <p:cNvPr id="4" name="文本占位符 3"/>
          <p:cNvSpPr>
            <a:spLocks noGrp="1"/>
          </p:cNvSpPr>
          <p:nvPr>
            <p:ph type="body" sz="half" idx="2"/>
          </p:nvPr>
        </p:nvSpPr>
        <p:spPr>
          <a:xfrm>
            <a:off x="1141232" y="5443402"/>
            <a:ext cx="7162800" cy="648232"/>
          </a:xfrm>
          <a:noFill/>
        </p:spPr>
        <p:txBody>
          <a:bodyPr lIns="91440" tIns="0" rIns="91440" anchor="t"/>
          <a:lstStyle>
            <a:lvl1pPr marL="0" marR="18415" indent="0" algn="r">
              <a:buNone/>
              <a:defRPr sz="1400"/>
            </a:lvl1pPr>
            <a:lvl2pPr>
              <a:defRPr sz="1200"/>
            </a:lvl2pPr>
            <a:lvl3pPr>
              <a:defRPr sz="1000"/>
            </a:lvl3pPr>
            <a:lvl4pPr>
              <a:defRPr sz="900"/>
            </a:lvl4pPr>
            <a:lvl5pPr>
              <a:defRPr sz="900"/>
            </a:lvl5pPr>
          </a:lstStyle>
          <a:p>
            <a:pPr lvl="0" eaLnBrk="1" latinLnBrk="0" hangingPunct="1"/>
            <a:r>
              <a:rPr kumimoji="0" lang="zh-CN" altLang="en-US" smtClean="0"/>
              <a:t>单击此处编辑母版文本样式</a:t>
            </a:r>
            <a:endParaRPr kumimoji="0" lang="zh-CN" altLang="en-US" smtClean="0"/>
          </a:p>
        </p:txBody>
      </p:sp>
      <p:sp>
        <p:nvSpPr>
          <p:cNvPr id="3" name="图片占位符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lstStyle>
          <a:p>
            <a:r>
              <a:rPr kumimoji="0" lang="zh-CN" altLang="en-US" smtClean="0"/>
              <a:t>单击图标添加图片</a:t>
            </a:r>
            <a:endParaRPr kumimoji="0" lang="en-US" dirty="0"/>
          </a:p>
        </p:txBody>
      </p:sp>
      <p:sp>
        <p:nvSpPr>
          <p:cNvPr id="5" name="日期占位符 4"/>
          <p:cNvSpPr>
            <a:spLocks noGrp="1"/>
          </p:cNvSpPr>
          <p:nvPr>
            <p:ph type="dt" sz="half" idx="10"/>
          </p:nvPr>
        </p:nvSpPr>
        <p:spPr/>
        <p:txBody>
          <a:bodyPr/>
          <a:lstStyle>
            <a:lvl1pPr>
              <a:defRPr>
                <a:solidFill>
                  <a:schemeClr val="tx1"/>
                </a:solidFill>
              </a:defRPr>
            </a:lvl1pPr>
          </a:lstStyle>
          <a:p>
            <a:pPr eaLnBrk="1" latinLnBrk="0" hangingPunct="1"/>
            <a:fld id="{544213AF-26F6-41FA-8D85-E2C5388D6E58}" type="datetimeFigureOut">
              <a:rPr lang="en-US" smtClean="0"/>
            </a:fld>
            <a:endParaRPr lang="en-US">
              <a:solidFill>
                <a:schemeClr val="tx1"/>
              </a:solidFill>
            </a:endParaRPr>
          </a:p>
        </p:txBody>
      </p:sp>
      <p:sp>
        <p:nvSpPr>
          <p:cNvPr id="6" name="页脚占位符 5"/>
          <p:cNvSpPr>
            <a:spLocks noGrp="1"/>
          </p:cNvSpPr>
          <p:nvPr>
            <p:ph type="ftr" sz="quarter" idx="11"/>
          </p:nvPr>
        </p:nvSpPr>
        <p:spPr>
          <a:xfrm>
            <a:off x="4380072" y="6407944"/>
            <a:ext cx="2350681" cy="365125"/>
          </a:xfrm>
        </p:spPr>
        <p:txBody>
          <a:bodyPr/>
          <a:lstStyle>
            <a:lvl1pPr>
              <a:defRPr>
                <a:solidFill>
                  <a:schemeClr val="tx1"/>
                </a:solidFill>
              </a:defRPr>
            </a:lvl1pPr>
          </a:lstStyle>
          <a:p>
            <a:endParaRPr kumimoji="0" lang="en-US">
              <a:solidFill>
                <a:schemeClr val="tx1"/>
              </a:solidFill>
            </a:endParaRPr>
          </a:p>
        </p:txBody>
      </p:sp>
      <p:sp>
        <p:nvSpPr>
          <p:cNvPr id="7" name="灯片编号占位符 6"/>
          <p:cNvSpPr>
            <a:spLocks noGrp="1"/>
          </p:cNvSpPr>
          <p:nvPr>
            <p:ph type="sldNum" sz="quarter" idx="12"/>
          </p:nvPr>
        </p:nvSpPr>
        <p:spPr/>
        <p:txBody>
          <a:bodyPr/>
          <a:lstStyle>
            <a:lvl1pPr>
              <a:defRPr>
                <a:solidFill>
                  <a:schemeClr val="tx1"/>
                </a:solidFill>
              </a:defRPr>
            </a:lvl1pPr>
          </a:lstStyle>
          <a:p>
            <a:pPr eaLnBrk="1" latinLnBrk="0" hangingPunct="1"/>
            <a:fld id="{D5BBC35B-A44B-4119-B8DA-DE9E3DFADA20}" type="slidenum">
              <a:rPr kumimoji="0" lang="en-US" smtClean="0"/>
            </a:fld>
            <a:endParaRPr kumimoji="0" lang="en-US">
              <a:solidFill>
                <a:schemeClr val="tx1"/>
              </a:solidFill>
            </a:endParaRPr>
          </a:p>
        </p:txBody>
      </p:sp>
      <p:sp>
        <p:nvSpPr>
          <p:cNvPr id="2" name="标题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lstStyle>
          <a:p>
            <a:r>
              <a:rPr kumimoji="0" lang="zh-CN" altLang="en-US" smtClean="0"/>
              <a:t>单击此处编辑母版标题样式</a:t>
            </a:r>
            <a:endParaRPr kumimoji="0" lang="en-US"/>
          </a:p>
        </p:txBody>
      </p:sp>
      <p:sp>
        <p:nvSpPr>
          <p:cNvPr id="8" name="任意多边形 7"/>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任意多边形 8"/>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直角三角形 9"/>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直接连接符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燕尾形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燕尾形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1.jpe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任意多边形 12"/>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任意多边形 11"/>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直角三角形 13"/>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直接连接符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标题占位符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zh-CN" altLang="en-US" smtClean="0"/>
              <a:t>单击此处编辑母版标题样式</a:t>
            </a:r>
            <a:endParaRPr kumimoji="0" lang="en-US"/>
          </a:p>
        </p:txBody>
      </p:sp>
      <p:sp>
        <p:nvSpPr>
          <p:cNvPr id="30" name="文本占位符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zh-CN" altLang="en-US" smtClean="0"/>
              <a:t>单击此处编辑母版文本样式</a:t>
            </a:r>
            <a:endParaRPr kumimoji="0" lang="zh-CN" altLang="en-US" smtClean="0"/>
          </a:p>
          <a:p>
            <a:pPr lvl="1" eaLnBrk="1" latinLnBrk="0" hangingPunct="1"/>
            <a:r>
              <a:rPr kumimoji="0" lang="zh-CN" altLang="en-US" smtClean="0"/>
              <a:t>第二级</a:t>
            </a:r>
            <a:endParaRPr kumimoji="0" lang="zh-CN" altLang="en-US" smtClean="0"/>
          </a:p>
          <a:p>
            <a:pPr lvl="2" eaLnBrk="1" latinLnBrk="0" hangingPunct="1"/>
            <a:r>
              <a:rPr kumimoji="0" lang="zh-CN" altLang="en-US" smtClean="0"/>
              <a:t>第三级</a:t>
            </a:r>
            <a:endParaRPr kumimoji="0" lang="zh-CN" altLang="en-US" smtClean="0"/>
          </a:p>
          <a:p>
            <a:pPr lvl="3" eaLnBrk="1" latinLnBrk="0" hangingPunct="1"/>
            <a:r>
              <a:rPr kumimoji="0" lang="zh-CN" altLang="en-US" smtClean="0"/>
              <a:t>第四级</a:t>
            </a:r>
            <a:endParaRPr kumimoji="0" lang="zh-CN" altLang="en-US" smtClean="0"/>
          </a:p>
          <a:p>
            <a:pPr lvl="4" eaLnBrk="1" latinLnBrk="0" hangingPunct="1"/>
            <a:r>
              <a:rPr kumimoji="0" lang="zh-CN" altLang="en-US" smtClean="0"/>
              <a:t>第五级</a:t>
            </a:r>
            <a:endParaRPr kumimoji="0" lang="en-US"/>
          </a:p>
        </p:txBody>
      </p:sp>
      <p:sp>
        <p:nvSpPr>
          <p:cNvPr id="10" name="日期占位符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lstStyle>
          <a:p>
            <a:pPr eaLnBrk="1" latinLnBrk="0" hangingPunct="1"/>
            <a:fld id="{544213AF-26F6-41FA-8D85-E2C5388D6E58}" type="datetimeFigureOut">
              <a:rPr lang="en-US" smtClean="0"/>
            </a:fld>
            <a:endParaRPr lang="en-US" sz="1000" dirty="0">
              <a:solidFill>
                <a:schemeClr val="tx1"/>
              </a:solidFill>
            </a:endParaRPr>
          </a:p>
        </p:txBody>
      </p:sp>
      <p:sp>
        <p:nvSpPr>
          <p:cNvPr id="22" name="页脚占位符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lstStyle>
          <a:p>
            <a:pPr algn="r" eaLnBrk="1" latinLnBrk="0" hangingPunct="1"/>
            <a:endParaRPr kumimoji="0" lang="en-US" sz="1000" dirty="0">
              <a:solidFill>
                <a:schemeClr val="tx1"/>
              </a:solidFill>
            </a:endParaRPr>
          </a:p>
        </p:txBody>
      </p:sp>
      <p:sp>
        <p:nvSpPr>
          <p:cNvPr id="18" name="灯片编号占位符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lstStyle>
          <a:p>
            <a:pPr eaLnBrk="1" latinLnBrk="0" hangingPunct="1"/>
            <a:fld id="{D5BBC35B-A44B-4119-B8DA-DE9E3DFADA20}" type="slidenum">
              <a:rPr kumimoji="0" lang="en-US" smtClean="0"/>
            </a:fld>
            <a:endParaRPr kumimoji="0" lang="en-US" sz="1000" b="0">
              <a:solidFill>
                <a:schemeClr val="tx1"/>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p:titleStyle>
    <p:bodyStyle>
      <a:lvl1pPr marL="365760" indent="-255905" algn="l" rtl="0" eaLnBrk="1" latinLnBrk="0" hangingPunct="1">
        <a:spcBef>
          <a:spcPts val="400"/>
        </a:spcBef>
        <a:spcAft>
          <a:spcPts val="0"/>
        </a:spcAft>
        <a:buClr>
          <a:schemeClr val="accent1"/>
        </a:buClr>
        <a:buSzPct val="68000"/>
        <a:buFont typeface="Wingdings 3" panose="05040102010807070707"/>
        <a:buChar char=""/>
        <a:defRPr kumimoji="0" sz="2700" kern="1200">
          <a:solidFill>
            <a:schemeClr val="tx1"/>
          </a:solidFill>
          <a:latin typeface="+mn-lt"/>
          <a:ea typeface="+mn-ea"/>
          <a:cs typeface="+mn-cs"/>
        </a:defRPr>
      </a:lvl1pPr>
      <a:lvl2pPr marL="621665" indent="-228600" algn="l" rtl="0" eaLnBrk="1" latinLnBrk="0" hangingPunct="1">
        <a:spcBef>
          <a:spcPts val="325"/>
        </a:spcBef>
        <a:buClr>
          <a:schemeClr val="accent1"/>
        </a:buClr>
        <a:buFont typeface="Verdana" panose="020B0604030504040204"/>
        <a:buChar char="◦"/>
        <a:defRPr kumimoji="0" sz="2300" kern="1200">
          <a:solidFill>
            <a:schemeClr val="tx1"/>
          </a:solidFill>
          <a:latin typeface="+mn-lt"/>
          <a:ea typeface="+mn-ea"/>
          <a:cs typeface="+mn-cs"/>
        </a:defRPr>
      </a:lvl2pPr>
      <a:lvl3pPr marL="859790" indent="-228600" algn="l" rtl="0" eaLnBrk="1" latinLnBrk="0" hangingPunct="1">
        <a:spcBef>
          <a:spcPts val="350"/>
        </a:spcBef>
        <a:buClr>
          <a:schemeClr val="accent2"/>
        </a:buClr>
        <a:buSzPct val="100000"/>
        <a:buFont typeface="Wingdings 2" panose="05020102010507070707"/>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panose="05020102010507070707"/>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panose="05020102010507070707"/>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panose="05020102010507070707"/>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panose="05020102010507070707"/>
        <a:buChar char=""/>
        <a:defRPr kumimoji="0" sz="16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6.xml"/><Relationship Id="rId1" Type="http://schemas.openxmlformats.org/officeDocument/2006/relationships/image" Target="../media/image4.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6.xml"/><Relationship Id="rId1" Type="http://schemas.openxmlformats.org/officeDocument/2006/relationships/image" Target="../media/image6.wmf"/></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2.wmf"/></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51.xml"/><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52.xml"/><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53.xml"/><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252536" y="2276872"/>
            <a:ext cx="8915400" cy="720725"/>
          </a:xfrm>
        </p:spPr>
        <p:txBody>
          <a:bodyPr>
            <a:normAutofit fontScale="90000"/>
          </a:bodyPr>
          <a:lstStyle/>
          <a:p>
            <a:r>
              <a:rPr lang="en-US" altLang="zh-CN" sz="5600" b="1" dirty="0">
                <a:latin typeface="Arial" panose="020B0604020202020204" pitchFamily="34" charset="0"/>
                <a:ea typeface="Gungsuh" panose="02030600000101010101" pitchFamily="18" charset="-127"/>
              </a:rPr>
              <a:t>Object-Oriented Analysis and </a:t>
            </a:r>
            <a:r>
              <a:rPr lang="en-US" altLang="zh-CN" sz="5600" b="1" dirty="0" smtClean="0">
                <a:latin typeface="Arial" panose="020B0604020202020204" pitchFamily="34" charset="0"/>
                <a:ea typeface="Gungsuh" panose="02030600000101010101" pitchFamily="18" charset="-127"/>
              </a:rPr>
              <a:t>Design with UML</a:t>
            </a:r>
            <a:br>
              <a:rPr lang="en-US" altLang="zh-CN" sz="5600" b="1" dirty="0">
                <a:latin typeface="Arial" panose="020B0604020202020204" pitchFamily="34" charset="0"/>
                <a:ea typeface="Gungsuh" panose="02030600000101010101" pitchFamily="18" charset="-127"/>
              </a:rPr>
            </a:br>
            <a:endParaRPr lang="en-US" altLang="zh-CN" sz="2600" b="1" dirty="0">
              <a:latin typeface="Arial" panose="020B0604020202020204" pitchFamily="34" charset="0"/>
              <a:ea typeface="Gungsuh" panose="02030600000101010101" pitchFamily="18" charset="-127"/>
            </a:endParaRPr>
          </a:p>
        </p:txBody>
      </p:sp>
      <p:sp>
        <p:nvSpPr>
          <p:cNvPr id="2051" name="Rectangle 3"/>
          <p:cNvSpPr>
            <a:spLocks noGrp="1" noChangeArrowheads="1"/>
          </p:cNvSpPr>
          <p:nvPr>
            <p:ph type="subTitle" idx="1"/>
          </p:nvPr>
        </p:nvSpPr>
        <p:spPr>
          <a:xfrm>
            <a:off x="971600" y="3717032"/>
            <a:ext cx="7572428" cy="936625"/>
          </a:xfrm>
        </p:spPr>
        <p:txBody>
          <a:bodyPr>
            <a:normAutofit/>
          </a:bodyPr>
          <a:lstStyle/>
          <a:p>
            <a:pPr>
              <a:lnSpc>
                <a:spcPct val="80000"/>
              </a:lnSpc>
            </a:pPr>
            <a:r>
              <a:rPr lang="en-US" altLang="zh-CN" sz="3400" dirty="0" smtClean="0"/>
              <a:t>Lecture 9 </a:t>
            </a:r>
            <a:r>
              <a:rPr lang="en-US" altLang="zh-CN" sz="3400" dirty="0"/>
              <a:t>Identify Design Elements </a:t>
            </a:r>
            <a:endParaRPr lang="en-US" altLang="zh-CN" sz="3400" dirty="0"/>
          </a:p>
          <a:p>
            <a:pPr>
              <a:lnSpc>
                <a:spcPct val="80000"/>
              </a:lnSpc>
            </a:pPr>
            <a:endParaRPr lang="en-US" altLang="zh-CN" sz="2100" dirty="0"/>
          </a:p>
          <a:p>
            <a:endParaRPr lang="en-US" altLang="zh-CN" sz="21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379" name="Rectangle 3"/>
          <p:cNvSpPr>
            <a:spLocks noGrp="1" noChangeArrowheads="1"/>
          </p:cNvSpPr>
          <p:nvPr>
            <p:ph idx="1"/>
          </p:nvPr>
        </p:nvSpPr>
        <p:spPr/>
        <p:txBody>
          <a:bodyPr/>
          <a:lstStyle/>
          <a:p>
            <a:r>
              <a:rPr lang="en-US" altLang="zh-CN" dirty="0">
                <a:ea typeface="宋体" panose="02010600030101010101" pitchFamily="2" charset="-122"/>
              </a:rPr>
              <a:t>You can base your packaging criteria on a number of different factors, including:</a:t>
            </a:r>
            <a:endParaRPr lang="en-US" altLang="zh-CN" dirty="0">
              <a:ea typeface="宋体" panose="02010600030101010101" pitchFamily="2" charset="-122"/>
            </a:endParaRPr>
          </a:p>
          <a:p>
            <a:pPr lvl="1"/>
            <a:r>
              <a:rPr lang="en-US" altLang="zh-CN" dirty="0">
                <a:ea typeface="宋体" panose="02010600030101010101" pitchFamily="2" charset="-122"/>
              </a:rPr>
              <a:t>Configuration units</a:t>
            </a:r>
            <a:endParaRPr lang="en-US" altLang="zh-CN" dirty="0">
              <a:ea typeface="宋体" panose="02010600030101010101" pitchFamily="2" charset="-122"/>
            </a:endParaRPr>
          </a:p>
          <a:p>
            <a:pPr lvl="1"/>
            <a:r>
              <a:rPr lang="en-US" altLang="zh-CN" dirty="0">
                <a:ea typeface="宋体" panose="02010600030101010101" pitchFamily="2" charset="-122"/>
              </a:rPr>
              <a:t>Allocation of resources among development teams</a:t>
            </a:r>
            <a:endParaRPr lang="en-US" altLang="zh-CN" dirty="0">
              <a:ea typeface="宋体" panose="02010600030101010101" pitchFamily="2" charset="-122"/>
            </a:endParaRPr>
          </a:p>
          <a:p>
            <a:pPr lvl="1"/>
            <a:r>
              <a:rPr lang="en-US" altLang="zh-CN" dirty="0">
                <a:ea typeface="宋体" panose="02010600030101010101" pitchFamily="2" charset="-122"/>
              </a:rPr>
              <a:t>Reflect the user types</a:t>
            </a:r>
            <a:endParaRPr lang="en-US" altLang="zh-CN" dirty="0">
              <a:ea typeface="宋体" panose="02010600030101010101" pitchFamily="2" charset="-122"/>
            </a:endParaRPr>
          </a:p>
          <a:p>
            <a:pPr lvl="1"/>
            <a:r>
              <a:rPr lang="en-US" altLang="zh-CN" dirty="0">
                <a:ea typeface="宋体" panose="02010600030101010101" pitchFamily="2" charset="-122"/>
              </a:rPr>
              <a:t>Represent the existing products </a:t>
            </a:r>
            <a:endParaRPr lang="en-US" altLang="zh-CN" dirty="0">
              <a:ea typeface="宋体" panose="02010600030101010101" pitchFamily="2" charset="-122"/>
            </a:endParaRPr>
          </a:p>
          <a:p>
            <a:pPr lvl="1">
              <a:buFont typeface="Wingdings" panose="05000000000000000000" pitchFamily="2" charset="2"/>
              <a:buNone/>
            </a:pPr>
            <a:r>
              <a:rPr lang="en-US" altLang="zh-CN" dirty="0">
                <a:ea typeface="宋体" panose="02010600030101010101" pitchFamily="2" charset="-122"/>
              </a:rPr>
              <a:t>  and services the system uses</a:t>
            </a:r>
            <a:endParaRPr lang="en-US" altLang="zh-CN" dirty="0">
              <a:ea typeface="宋体" panose="02010600030101010101" pitchFamily="2" charset="-122"/>
            </a:endParaRPr>
          </a:p>
        </p:txBody>
      </p:sp>
      <p:sp>
        <p:nvSpPr>
          <p:cNvPr id="357378" name="Rectangle 2"/>
          <p:cNvSpPr>
            <a:spLocks noGrp="1" noChangeArrowheads="1"/>
          </p:cNvSpPr>
          <p:nvPr>
            <p:ph type="title"/>
          </p:nvPr>
        </p:nvSpPr>
        <p:spPr/>
        <p:txBody>
          <a:bodyPr>
            <a:normAutofit fontScale="90000"/>
          </a:bodyPr>
          <a:lstStyle/>
          <a:p>
            <a:r>
              <a:rPr lang="en-US" altLang="zh-CN">
                <a:ea typeface="宋体" panose="02010600030101010101" pitchFamily="2" charset="-122"/>
              </a:rPr>
              <a:t>Group Design Classes in Packages</a:t>
            </a:r>
            <a:endParaRPr lang="en-US" altLang="zh-CN">
              <a:ea typeface="宋体" panose="02010600030101010101" pitchFamily="2" charset="-122"/>
            </a:endParaRPr>
          </a:p>
        </p:txBody>
      </p:sp>
      <p:grpSp>
        <p:nvGrpSpPr>
          <p:cNvPr id="357545" name="Group 169"/>
          <p:cNvGrpSpPr/>
          <p:nvPr/>
        </p:nvGrpSpPr>
        <p:grpSpPr bwMode="auto">
          <a:xfrm>
            <a:off x="7058025" y="3565525"/>
            <a:ext cx="1346200" cy="1169988"/>
            <a:chOff x="4286" y="2118"/>
            <a:chExt cx="848" cy="737"/>
          </a:xfrm>
        </p:grpSpPr>
        <p:sp>
          <p:nvSpPr>
            <p:cNvPr id="357489" name="Rectangle 113"/>
            <p:cNvSpPr>
              <a:spLocks noChangeArrowheads="1"/>
            </p:cNvSpPr>
            <p:nvPr/>
          </p:nvSpPr>
          <p:spPr bwMode="auto">
            <a:xfrm>
              <a:off x="4286" y="2287"/>
              <a:ext cx="848" cy="568"/>
            </a:xfrm>
            <a:prstGeom prst="rect">
              <a:avLst/>
            </a:prstGeom>
            <a:solidFill>
              <a:srgbClr val="FFFFCC"/>
            </a:solidFill>
            <a:ln w="0">
              <a:solidFill>
                <a:srgbClr val="8A0E5E"/>
              </a:solidFill>
              <a:miter lim="800000"/>
            </a:ln>
          </p:spPr>
          <p:txBody>
            <a:bodyPr/>
            <a:lstStyle/>
            <a:p>
              <a:endParaRPr lang="en-US"/>
            </a:p>
          </p:txBody>
        </p:sp>
        <p:sp>
          <p:nvSpPr>
            <p:cNvPr id="357490" name="Rectangle 114"/>
            <p:cNvSpPr>
              <a:spLocks noChangeArrowheads="1"/>
            </p:cNvSpPr>
            <p:nvPr/>
          </p:nvSpPr>
          <p:spPr bwMode="auto">
            <a:xfrm>
              <a:off x="4286" y="2118"/>
              <a:ext cx="378" cy="169"/>
            </a:xfrm>
            <a:prstGeom prst="rect">
              <a:avLst/>
            </a:prstGeom>
            <a:solidFill>
              <a:srgbClr val="FFFFCC"/>
            </a:solidFill>
            <a:ln w="0">
              <a:solidFill>
                <a:srgbClr val="8A0E5E"/>
              </a:solidFill>
              <a:miter lim="800000"/>
            </a:ln>
          </p:spPr>
          <p:txBody>
            <a:bodyPr/>
            <a:lstStyle/>
            <a:p>
              <a:endParaRPr lang="en-US"/>
            </a:p>
          </p:txBody>
        </p:sp>
        <p:sp>
          <p:nvSpPr>
            <p:cNvPr id="357491" name="Rectangle 115"/>
            <p:cNvSpPr>
              <a:spLocks noChangeArrowheads="1"/>
            </p:cNvSpPr>
            <p:nvPr/>
          </p:nvSpPr>
          <p:spPr bwMode="auto">
            <a:xfrm>
              <a:off x="4390" y="2325"/>
              <a:ext cx="661" cy="154"/>
            </a:xfrm>
            <a:prstGeom prst="rect">
              <a:avLst/>
            </a:prstGeom>
            <a:noFill/>
            <a:ln w="9525">
              <a:noFill/>
              <a:miter lim="800000"/>
            </a:ln>
          </p:spPr>
          <p:txBody>
            <a:bodyPr wrap="none" lIns="0" tIns="0" rIns="0" bIns="0">
              <a:spAutoFit/>
            </a:bodyPr>
            <a:lstStyle/>
            <a:p>
              <a:r>
                <a:rPr lang="en-US" altLang="zh-CN" sz="1600" dirty="0">
                  <a:solidFill>
                    <a:schemeClr val="accent3">
                      <a:lumMod val="60000"/>
                      <a:lumOff val="40000"/>
                    </a:schemeClr>
                  </a:solidFill>
                  <a:ea typeface="宋体" panose="02010600030101010101" pitchFamily="2" charset="-122"/>
                </a:rPr>
                <a:t>Package C</a:t>
              </a:r>
              <a:r>
                <a:rPr lang="en-US" altLang="zh-CN" sz="1600" dirty="0">
                  <a:solidFill>
                    <a:schemeClr val="bg2"/>
                  </a:solidFill>
                  <a:ea typeface="宋体" panose="02010600030101010101" pitchFamily="2" charset="-122"/>
                </a:rPr>
                <a:t> </a:t>
              </a:r>
              <a:endParaRPr lang="en-US" altLang="zh-CN" sz="1600" dirty="0">
                <a:solidFill>
                  <a:schemeClr val="bg2"/>
                </a:solidFill>
                <a:latin typeface="ZapfHumnst BT" pitchFamily="34" charset="0"/>
                <a:ea typeface="宋体" panose="02010600030101010101" pitchFamily="2" charset="-122"/>
              </a:endParaRPr>
            </a:p>
          </p:txBody>
        </p:sp>
      </p:grpSp>
      <p:grpSp>
        <p:nvGrpSpPr>
          <p:cNvPr id="357546" name="Group 170"/>
          <p:cNvGrpSpPr/>
          <p:nvPr/>
        </p:nvGrpSpPr>
        <p:grpSpPr bwMode="auto">
          <a:xfrm>
            <a:off x="7350125" y="4314825"/>
            <a:ext cx="1346200" cy="1169988"/>
            <a:chOff x="4686" y="2710"/>
            <a:chExt cx="848" cy="737"/>
          </a:xfrm>
        </p:grpSpPr>
        <p:sp>
          <p:nvSpPr>
            <p:cNvPr id="357538" name="Rectangle 162"/>
            <p:cNvSpPr>
              <a:spLocks noChangeArrowheads="1"/>
            </p:cNvSpPr>
            <p:nvPr/>
          </p:nvSpPr>
          <p:spPr bwMode="auto">
            <a:xfrm>
              <a:off x="4686" y="2879"/>
              <a:ext cx="848" cy="568"/>
            </a:xfrm>
            <a:prstGeom prst="rect">
              <a:avLst/>
            </a:prstGeom>
            <a:solidFill>
              <a:srgbClr val="FFFFCC"/>
            </a:solidFill>
            <a:ln w="0">
              <a:solidFill>
                <a:srgbClr val="8A0E5E"/>
              </a:solidFill>
              <a:miter lim="800000"/>
            </a:ln>
          </p:spPr>
          <p:txBody>
            <a:bodyPr/>
            <a:lstStyle/>
            <a:p>
              <a:endParaRPr lang="en-US"/>
            </a:p>
          </p:txBody>
        </p:sp>
        <p:sp>
          <p:nvSpPr>
            <p:cNvPr id="357539" name="Rectangle 163"/>
            <p:cNvSpPr>
              <a:spLocks noChangeArrowheads="1"/>
            </p:cNvSpPr>
            <p:nvPr/>
          </p:nvSpPr>
          <p:spPr bwMode="auto">
            <a:xfrm>
              <a:off x="4686" y="2710"/>
              <a:ext cx="378" cy="169"/>
            </a:xfrm>
            <a:prstGeom prst="rect">
              <a:avLst/>
            </a:prstGeom>
            <a:solidFill>
              <a:srgbClr val="FFFFCC"/>
            </a:solidFill>
            <a:ln w="0">
              <a:solidFill>
                <a:srgbClr val="8A0E5E"/>
              </a:solidFill>
              <a:miter lim="800000"/>
            </a:ln>
          </p:spPr>
          <p:txBody>
            <a:bodyPr/>
            <a:lstStyle/>
            <a:p>
              <a:endParaRPr lang="en-US"/>
            </a:p>
          </p:txBody>
        </p:sp>
        <p:sp>
          <p:nvSpPr>
            <p:cNvPr id="357540" name="Rectangle 164"/>
            <p:cNvSpPr>
              <a:spLocks noChangeArrowheads="1"/>
            </p:cNvSpPr>
            <p:nvPr/>
          </p:nvSpPr>
          <p:spPr bwMode="auto">
            <a:xfrm>
              <a:off x="4798" y="2917"/>
              <a:ext cx="618" cy="154"/>
            </a:xfrm>
            <a:prstGeom prst="rect">
              <a:avLst/>
            </a:prstGeom>
            <a:noFill/>
            <a:ln w="9525">
              <a:noFill/>
              <a:miter lim="800000"/>
            </a:ln>
          </p:spPr>
          <p:txBody>
            <a:bodyPr wrap="none" lIns="0" tIns="0" rIns="0" bIns="0">
              <a:spAutoFit/>
            </a:bodyPr>
            <a:lstStyle/>
            <a:p>
              <a:r>
                <a:rPr lang="en-US" altLang="zh-CN" sz="1600" dirty="0">
                  <a:solidFill>
                    <a:schemeClr val="accent3">
                      <a:lumMod val="60000"/>
                      <a:lumOff val="40000"/>
                    </a:schemeClr>
                  </a:solidFill>
                  <a:ea typeface="宋体" panose="02010600030101010101" pitchFamily="2" charset="-122"/>
                </a:rPr>
                <a:t>Package B</a:t>
              </a:r>
              <a:endParaRPr lang="en-US" altLang="zh-CN" sz="1600" dirty="0">
                <a:solidFill>
                  <a:schemeClr val="accent3">
                    <a:lumMod val="60000"/>
                    <a:lumOff val="40000"/>
                  </a:schemeClr>
                </a:solidFill>
                <a:latin typeface="ZapfHumnst BT" pitchFamily="34" charset="0"/>
                <a:ea typeface="宋体" panose="02010600030101010101" pitchFamily="2" charset="-122"/>
              </a:endParaRPr>
            </a:p>
          </p:txBody>
        </p:sp>
      </p:grpSp>
      <p:grpSp>
        <p:nvGrpSpPr>
          <p:cNvPr id="357547" name="Group 171"/>
          <p:cNvGrpSpPr/>
          <p:nvPr/>
        </p:nvGrpSpPr>
        <p:grpSpPr bwMode="auto">
          <a:xfrm>
            <a:off x="6232525" y="4695825"/>
            <a:ext cx="1346200" cy="1169988"/>
            <a:chOff x="3910" y="2982"/>
            <a:chExt cx="848" cy="737"/>
          </a:xfrm>
        </p:grpSpPr>
        <p:sp>
          <p:nvSpPr>
            <p:cNvPr id="357542" name="Rectangle 166"/>
            <p:cNvSpPr>
              <a:spLocks noChangeArrowheads="1"/>
            </p:cNvSpPr>
            <p:nvPr/>
          </p:nvSpPr>
          <p:spPr bwMode="auto">
            <a:xfrm>
              <a:off x="3910" y="3151"/>
              <a:ext cx="848" cy="568"/>
            </a:xfrm>
            <a:prstGeom prst="rect">
              <a:avLst/>
            </a:prstGeom>
            <a:solidFill>
              <a:srgbClr val="FFFFCC"/>
            </a:solidFill>
            <a:ln w="0">
              <a:solidFill>
                <a:srgbClr val="8A0E5E"/>
              </a:solidFill>
              <a:miter lim="800000"/>
            </a:ln>
          </p:spPr>
          <p:txBody>
            <a:bodyPr/>
            <a:lstStyle/>
            <a:p>
              <a:endParaRPr lang="en-US"/>
            </a:p>
          </p:txBody>
        </p:sp>
        <p:sp>
          <p:nvSpPr>
            <p:cNvPr id="357543" name="Rectangle 167"/>
            <p:cNvSpPr>
              <a:spLocks noChangeArrowheads="1"/>
            </p:cNvSpPr>
            <p:nvPr/>
          </p:nvSpPr>
          <p:spPr bwMode="auto">
            <a:xfrm>
              <a:off x="3910" y="2982"/>
              <a:ext cx="378" cy="169"/>
            </a:xfrm>
            <a:prstGeom prst="rect">
              <a:avLst/>
            </a:prstGeom>
            <a:solidFill>
              <a:srgbClr val="FFFFCC"/>
            </a:solidFill>
            <a:ln w="0">
              <a:solidFill>
                <a:srgbClr val="8A0E5E"/>
              </a:solidFill>
              <a:miter lim="800000"/>
            </a:ln>
          </p:spPr>
          <p:txBody>
            <a:bodyPr/>
            <a:lstStyle/>
            <a:p>
              <a:endParaRPr lang="en-US"/>
            </a:p>
          </p:txBody>
        </p:sp>
        <p:sp>
          <p:nvSpPr>
            <p:cNvPr id="357544" name="Rectangle 168"/>
            <p:cNvSpPr>
              <a:spLocks noChangeArrowheads="1"/>
            </p:cNvSpPr>
            <p:nvPr/>
          </p:nvSpPr>
          <p:spPr bwMode="auto">
            <a:xfrm>
              <a:off x="4022" y="3189"/>
              <a:ext cx="654" cy="154"/>
            </a:xfrm>
            <a:prstGeom prst="rect">
              <a:avLst/>
            </a:prstGeom>
            <a:noFill/>
            <a:ln w="9525">
              <a:noFill/>
              <a:miter lim="800000"/>
            </a:ln>
          </p:spPr>
          <p:txBody>
            <a:bodyPr wrap="none" lIns="0" tIns="0" rIns="0" bIns="0">
              <a:spAutoFit/>
            </a:bodyPr>
            <a:lstStyle/>
            <a:p>
              <a:r>
                <a:rPr lang="en-US" altLang="zh-CN" sz="1600" dirty="0">
                  <a:solidFill>
                    <a:schemeClr val="accent3">
                      <a:lumMod val="60000"/>
                      <a:lumOff val="40000"/>
                    </a:schemeClr>
                  </a:solidFill>
                  <a:ea typeface="宋体" panose="02010600030101010101" pitchFamily="2" charset="-122"/>
                </a:rPr>
                <a:t>Package A </a:t>
              </a:r>
              <a:endParaRPr lang="en-US" altLang="zh-CN" sz="1600" dirty="0">
                <a:solidFill>
                  <a:schemeClr val="accent3">
                    <a:lumMod val="60000"/>
                    <a:lumOff val="40000"/>
                  </a:schemeClr>
                </a:solidFill>
                <a:latin typeface="ZapfHumnst BT" pitchFamily="34" charset="0"/>
                <a:ea typeface="宋体" panose="02010600030101010101" pitchFamily="2" charset="-122"/>
              </a:endParaRPr>
            </a:p>
          </p:txBody>
        </p:sp>
      </p:gr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9470" name="Rectangle 46"/>
          <p:cNvSpPr>
            <a:spLocks noChangeArrowheads="1"/>
          </p:cNvSpPr>
          <p:nvPr/>
        </p:nvSpPr>
        <p:spPr bwMode="auto">
          <a:xfrm>
            <a:off x="5381625" y="2197100"/>
            <a:ext cx="2038350" cy="1087438"/>
          </a:xfrm>
          <a:prstGeom prst="rect">
            <a:avLst/>
          </a:prstGeom>
          <a:solidFill>
            <a:srgbClr val="FFFFCC"/>
          </a:solidFill>
          <a:ln w="0">
            <a:solidFill>
              <a:srgbClr val="990033"/>
            </a:solidFill>
            <a:miter lim="800000"/>
          </a:ln>
        </p:spPr>
        <p:txBody>
          <a:bodyPr/>
          <a:lstStyle/>
          <a:p>
            <a:endParaRPr lang="en-US"/>
          </a:p>
        </p:txBody>
      </p:sp>
      <p:sp>
        <p:nvSpPr>
          <p:cNvPr id="359426" name="Rectangle 2"/>
          <p:cNvSpPr>
            <a:spLocks noGrp="1" noChangeArrowheads="1"/>
          </p:cNvSpPr>
          <p:nvPr>
            <p:ph type="title"/>
          </p:nvPr>
        </p:nvSpPr>
        <p:spPr>
          <a:xfrm>
            <a:off x="457200" y="112410"/>
            <a:ext cx="8229600" cy="1143000"/>
          </a:xfrm>
        </p:spPr>
        <p:txBody>
          <a:bodyPr>
            <a:normAutofit fontScale="90000"/>
          </a:bodyPr>
          <a:lstStyle/>
          <a:p>
            <a:r>
              <a:rPr lang="en-US" altLang="zh-CN" dirty="0">
                <a:ea typeface="宋体" panose="02010600030101010101" pitchFamily="2" charset="-122"/>
              </a:rPr>
              <a:t>Packaging Tips: Boundary Classes</a:t>
            </a:r>
            <a:endParaRPr lang="en-US" altLang="zh-CN" dirty="0">
              <a:ea typeface="宋体" panose="02010600030101010101" pitchFamily="2" charset="-122"/>
            </a:endParaRPr>
          </a:p>
        </p:txBody>
      </p:sp>
      <p:sp>
        <p:nvSpPr>
          <p:cNvPr id="359431" name="Rectangle 7"/>
          <p:cNvSpPr>
            <a:spLocks noChangeArrowheads="1"/>
          </p:cNvSpPr>
          <p:nvPr/>
        </p:nvSpPr>
        <p:spPr bwMode="auto">
          <a:xfrm>
            <a:off x="1330325" y="2197100"/>
            <a:ext cx="2038350" cy="1087438"/>
          </a:xfrm>
          <a:prstGeom prst="rect">
            <a:avLst/>
          </a:prstGeom>
          <a:solidFill>
            <a:srgbClr val="FFFFCC"/>
          </a:solidFill>
          <a:ln w="0">
            <a:solidFill>
              <a:srgbClr val="990033"/>
            </a:solidFill>
            <a:miter lim="800000"/>
          </a:ln>
        </p:spPr>
        <p:txBody>
          <a:bodyPr/>
          <a:lstStyle/>
          <a:p>
            <a:endParaRPr lang="en-US"/>
          </a:p>
        </p:txBody>
      </p:sp>
      <p:sp>
        <p:nvSpPr>
          <p:cNvPr id="359434" name="Oval 10"/>
          <p:cNvSpPr>
            <a:spLocks noChangeArrowheads="1"/>
          </p:cNvSpPr>
          <p:nvPr/>
        </p:nvSpPr>
        <p:spPr bwMode="auto">
          <a:xfrm>
            <a:off x="2787650" y="2278063"/>
            <a:ext cx="474663" cy="425450"/>
          </a:xfrm>
          <a:prstGeom prst="ellipse">
            <a:avLst/>
          </a:prstGeom>
          <a:solidFill>
            <a:srgbClr val="FFFFCC"/>
          </a:solidFill>
          <a:ln w="0">
            <a:solidFill>
              <a:srgbClr val="1F1A17"/>
            </a:solidFill>
            <a:round/>
          </a:ln>
        </p:spPr>
        <p:txBody>
          <a:bodyPr/>
          <a:lstStyle/>
          <a:p>
            <a:endParaRPr lang="en-US"/>
          </a:p>
        </p:txBody>
      </p:sp>
      <p:sp>
        <p:nvSpPr>
          <p:cNvPr id="359435" name="Line 11"/>
          <p:cNvSpPr>
            <a:spLocks noChangeShapeType="1"/>
          </p:cNvSpPr>
          <p:nvPr/>
        </p:nvSpPr>
        <p:spPr bwMode="auto">
          <a:xfrm>
            <a:off x="2574925" y="2376488"/>
            <a:ext cx="1588" cy="228600"/>
          </a:xfrm>
          <a:prstGeom prst="line">
            <a:avLst/>
          </a:prstGeom>
          <a:noFill/>
          <a:ln w="0">
            <a:solidFill>
              <a:srgbClr val="1F1A17"/>
            </a:solidFill>
            <a:round/>
          </a:ln>
        </p:spPr>
        <p:txBody>
          <a:bodyPr/>
          <a:lstStyle/>
          <a:p>
            <a:endParaRPr lang="en-US"/>
          </a:p>
        </p:txBody>
      </p:sp>
      <p:sp>
        <p:nvSpPr>
          <p:cNvPr id="359436" name="Line 12"/>
          <p:cNvSpPr>
            <a:spLocks noChangeShapeType="1"/>
          </p:cNvSpPr>
          <p:nvPr/>
        </p:nvSpPr>
        <p:spPr bwMode="auto">
          <a:xfrm>
            <a:off x="2574925" y="2490788"/>
            <a:ext cx="233363" cy="1587"/>
          </a:xfrm>
          <a:prstGeom prst="line">
            <a:avLst/>
          </a:prstGeom>
          <a:noFill/>
          <a:ln w="0">
            <a:solidFill>
              <a:srgbClr val="1F1A17"/>
            </a:solidFill>
            <a:round/>
          </a:ln>
        </p:spPr>
        <p:txBody>
          <a:bodyPr/>
          <a:lstStyle/>
          <a:p>
            <a:endParaRPr lang="en-US"/>
          </a:p>
        </p:txBody>
      </p:sp>
      <p:sp>
        <p:nvSpPr>
          <p:cNvPr id="359437" name="Oval 13"/>
          <p:cNvSpPr>
            <a:spLocks noChangeArrowheads="1"/>
          </p:cNvSpPr>
          <p:nvPr/>
        </p:nvSpPr>
        <p:spPr bwMode="auto">
          <a:xfrm>
            <a:off x="2165350" y="2752725"/>
            <a:ext cx="439738" cy="400050"/>
          </a:xfrm>
          <a:prstGeom prst="ellipse">
            <a:avLst/>
          </a:prstGeom>
          <a:solidFill>
            <a:srgbClr val="FFFFCC"/>
          </a:solidFill>
          <a:ln w="0">
            <a:solidFill>
              <a:srgbClr val="1F1A17"/>
            </a:solidFill>
            <a:round/>
          </a:ln>
        </p:spPr>
        <p:txBody>
          <a:bodyPr/>
          <a:lstStyle/>
          <a:p>
            <a:endParaRPr lang="en-US"/>
          </a:p>
        </p:txBody>
      </p:sp>
      <p:sp>
        <p:nvSpPr>
          <p:cNvPr id="359438" name="Line 14"/>
          <p:cNvSpPr>
            <a:spLocks noChangeShapeType="1"/>
          </p:cNvSpPr>
          <p:nvPr/>
        </p:nvSpPr>
        <p:spPr bwMode="auto">
          <a:xfrm>
            <a:off x="1968500" y="2843213"/>
            <a:ext cx="1588" cy="212725"/>
          </a:xfrm>
          <a:prstGeom prst="line">
            <a:avLst/>
          </a:prstGeom>
          <a:noFill/>
          <a:ln w="0">
            <a:solidFill>
              <a:srgbClr val="1F1A17"/>
            </a:solidFill>
            <a:round/>
          </a:ln>
        </p:spPr>
        <p:txBody>
          <a:bodyPr/>
          <a:lstStyle/>
          <a:p>
            <a:endParaRPr lang="en-US"/>
          </a:p>
        </p:txBody>
      </p:sp>
      <p:sp>
        <p:nvSpPr>
          <p:cNvPr id="359439" name="Line 15"/>
          <p:cNvSpPr>
            <a:spLocks noChangeShapeType="1"/>
          </p:cNvSpPr>
          <p:nvPr/>
        </p:nvSpPr>
        <p:spPr bwMode="auto">
          <a:xfrm>
            <a:off x="1968500" y="2949575"/>
            <a:ext cx="215900" cy="1588"/>
          </a:xfrm>
          <a:prstGeom prst="line">
            <a:avLst/>
          </a:prstGeom>
          <a:noFill/>
          <a:ln w="0">
            <a:solidFill>
              <a:srgbClr val="1F1A17"/>
            </a:solidFill>
            <a:round/>
          </a:ln>
        </p:spPr>
        <p:txBody>
          <a:bodyPr/>
          <a:lstStyle/>
          <a:p>
            <a:endParaRPr lang="en-US"/>
          </a:p>
        </p:txBody>
      </p:sp>
      <p:sp>
        <p:nvSpPr>
          <p:cNvPr id="359440" name="Oval 16"/>
          <p:cNvSpPr>
            <a:spLocks noChangeArrowheads="1"/>
          </p:cNvSpPr>
          <p:nvPr/>
        </p:nvSpPr>
        <p:spPr bwMode="auto">
          <a:xfrm>
            <a:off x="1624013" y="2295525"/>
            <a:ext cx="439737" cy="400050"/>
          </a:xfrm>
          <a:prstGeom prst="ellipse">
            <a:avLst/>
          </a:prstGeom>
          <a:solidFill>
            <a:srgbClr val="FFFFCC"/>
          </a:solidFill>
          <a:ln w="0">
            <a:solidFill>
              <a:srgbClr val="1F1A17"/>
            </a:solidFill>
            <a:round/>
          </a:ln>
        </p:spPr>
        <p:txBody>
          <a:bodyPr/>
          <a:lstStyle/>
          <a:p>
            <a:endParaRPr lang="en-US"/>
          </a:p>
        </p:txBody>
      </p:sp>
      <p:sp>
        <p:nvSpPr>
          <p:cNvPr id="359441" name="Line 17"/>
          <p:cNvSpPr>
            <a:spLocks noChangeShapeType="1"/>
          </p:cNvSpPr>
          <p:nvPr/>
        </p:nvSpPr>
        <p:spPr bwMode="auto">
          <a:xfrm>
            <a:off x="1428750" y="2384425"/>
            <a:ext cx="1588" cy="212725"/>
          </a:xfrm>
          <a:prstGeom prst="line">
            <a:avLst/>
          </a:prstGeom>
          <a:noFill/>
          <a:ln w="0">
            <a:solidFill>
              <a:srgbClr val="1F1A17"/>
            </a:solidFill>
            <a:round/>
          </a:ln>
        </p:spPr>
        <p:txBody>
          <a:bodyPr/>
          <a:lstStyle/>
          <a:p>
            <a:endParaRPr lang="en-US"/>
          </a:p>
        </p:txBody>
      </p:sp>
      <p:sp>
        <p:nvSpPr>
          <p:cNvPr id="359442" name="Line 18"/>
          <p:cNvSpPr>
            <a:spLocks noChangeShapeType="1"/>
          </p:cNvSpPr>
          <p:nvPr/>
        </p:nvSpPr>
        <p:spPr bwMode="auto">
          <a:xfrm>
            <a:off x="1428750" y="2490788"/>
            <a:ext cx="214313" cy="1587"/>
          </a:xfrm>
          <a:prstGeom prst="line">
            <a:avLst/>
          </a:prstGeom>
          <a:noFill/>
          <a:ln w="0">
            <a:solidFill>
              <a:srgbClr val="1F1A17"/>
            </a:solidFill>
            <a:round/>
          </a:ln>
        </p:spPr>
        <p:txBody>
          <a:bodyPr/>
          <a:lstStyle/>
          <a:p>
            <a:endParaRPr lang="en-US"/>
          </a:p>
        </p:txBody>
      </p:sp>
      <p:sp>
        <p:nvSpPr>
          <p:cNvPr id="359521" name="Rectangle 97"/>
          <p:cNvSpPr>
            <a:spLocks noChangeArrowheads="1"/>
          </p:cNvSpPr>
          <p:nvPr/>
        </p:nvSpPr>
        <p:spPr bwMode="auto">
          <a:xfrm>
            <a:off x="360363" y="3706813"/>
            <a:ext cx="1866900" cy="1035050"/>
          </a:xfrm>
          <a:prstGeom prst="rect">
            <a:avLst/>
          </a:prstGeom>
          <a:solidFill>
            <a:srgbClr val="FFFFCC"/>
          </a:solidFill>
          <a:ln w="0">
            <a:solidFill>
              <a:srgbClr val="990033"/>
            </a:solidFill>
            <a:miter lim="800000"/>
          </a:ln>
        </p:spPr>
        <p:txBody>
          <a:bodyPr/>
          <a:lstStyle/>
          <a:p>
            <a:endParaRPr lang="en-US"/>
          </a:p>
        </p:txBody>
      </p:sp>
      <p:grpSp>
        <p:nvGrpSpPr>
          <p:cNvPr id="359543" name="Group 119"/>
          <p:cNvGrpSpPr/>
          <p:nvPr/>
        </p:nvGrpSpPr>
        <p:grpSpPr bwMode="auto">
          <a:xfrm>
            <a:off x="360363" y="3497263"/>
            <a:ext cx="747712" cy="209550"/>
            <a:chOff x="227" y="2203"/>
            <a:chExt cx="471" cy="132"/>
          </a:xfrm>
        </p:grpSpPr>
        <p:sp>
          <p:nvSpPr>
            <p:cNvPr id="359522" name="Rectangle 98"/>
            <p:cNvSpPr>
              <a:spLocks noChangeArrowheads="1"/>
            </p:cNvSpPr>
            <p:nvPr/>
          </p:nvSpPr>
          <p:spPr bwMode="auto">
            <a:xfrm>
              <a:off x="227" y="2203"/>
              <a:ext cx="471" cy="132"/>
            </a:xfrm>
            <a:prstGeom prst="rect">
              <a:avLst/>
            </a:prstGeom>
            <a:solidFill>
              <a:srgbClr val="FFFFCC"/>
            </a:solidFill>
            <a:ln w="9525">
              <a:noFill/>
              <a:miter lim="800000"/>
            </a:ln>
          </p:spPr>
          <p:txBody>
            <a:bodyPr/>
            <a:lstStyle/>
            <a:p>
              <a:endParaRPr lang="en-US"/>
            </a:p>
          </p:txBody>
        </p:sp>
        <p:sp>
          <p:nvSpPr>
            <p:cNvPr id="359523" name="Rectangle 99"/>
            <p:cNvSpPr>
              <a:spLocks noChangeArrowheads="1"/>
            </p:cNvSpPr>
            <p:nvPr/>
          </p:nvSpPr>
          <p:spPr bwMode="auto">
            <a:xfrm>
              <a:off x="227" y="2203"/>
              <a:ext cx="471" cy="132"/>
            </a:xfrm>
            <a:prstGeom prst="rect">
              <a:avLst/>
            </a:prstGeom>
            <a:noFill/>
            <a:ln w="0">
              <a:solidFill>
                <a:srgbClr val="990033"/>
              </a:solidFill>
              <a:miter lim="800000"/>
            </a:ln>
          </p:spPr>
          <p:txBody>
            <a:bodyPr/>
            <a:lstStyle/>
            <a:p>
              <a:endParaRPr lang="en-US"/>
            </a:p>
          </p:txBody>
        </p:sp>
      </p:grpSp>
      <p:sp>
        <p:nvSpPr>
          <p:cNvPr id="359524" name="Oval 100"/>
          <p:cNvSpPr>
            <a:spLocks noChangeArrowheads="1"/>
          </p:cNvSpPr>
          <p:nvPr/>
        </p:nvSpPr>
        <p:spPr bwMode="auto">
          <a:xfrm>
            <a:off x="682625" y="4108450"/>
            <a:ext cx="433388" cy="460375"/>
          </a:xfrm>
          <a:prstGeom prst="ellipse">
            <a:avLst/>
          </a:prstGeom>
          <a:solidFill>
            <a:srgbClr val="FFFFCC"/>
          </a:solidFill>
          <a:ln w="0">
            <a:solidFill>
              <a:srgbClr val="1F1A17"/>
            </a:solidFill>
            <a:round/>
          </a:ln>
        </p:spPr>
        <p:txBody>
          <a:bodyPr/>
          <a:lstStyle/>
          <a:p>
            <a:endParaRPr lang="en-US"/>
          </a:p>
        </p:txBody>
      </p:sp>
      <p:sp>
        <p:nvSpPr>
          <p:cNvPr id="359525" name="Line 101"/>
          <p:cNvSpPr>
            <a:spLocks noChangeShapeType="1"/>
          </p:cNvSpPr>
          <p:nvPr/>
        </p:nvSpPr>
        <p:spPr bwMode="auto">
          <a:xfrm flipH="1">
            <a:off x="855663" y="4070350"/>
            <a:ext cx="87312" cy="47625"/>
          </a:xfrm>
          <a:prstGeom prst="line">
            <a:avLst/>
          </a:prstGeom>
          <a:noFill/>
          <a:ln w="0">
            <a:solidFill>
              <a:srgbClr val="1F1A17"/>
            </a:solidFill>
            <a:round/>
          </a:ln>
        </p:spPr>
        <p:txBody>
          <a:bodyPr/>
          <a:lstStyle/>
          <a:p>
            <a:endParaRPr lang="en-US"/>
          </a:p>
        </p:txBody>
      </p:sp>
      <p:sp>
        <p:nvSpPr>
          <p:cNvPr id="359526" name="Line 102"/>
          <p:cNvSpPr>
            <a:spLocks noChangeShapeType="1"/>
          </p:cNvSpPr>
          <p:nvPr/>
        </p:nvSpPr>
        <p:spPr bwMode="auto">
          <a:xfrm flipH="1" flipV="1">
            <a:off x="855663" y="4117975"/>
            <a:ext cx="87312" cy="39688"/>
          </a:xfrm>
          <a:prstGeom prst="line">
            <a:avLst/>
          </a:prstGeom>
          <a:noFill/>
          <a:ln w="0">
            <a:solidFill>
              <a:srgbClr val="1F1A17"/>
            </a:solidFill>
            <a:round/>
          </a:ln>
        </p:spPr>
        <p:txBody>
          <a:bodyPr/>
          <a:lstStyle/>
          <a:p>
            <a:endParaRPr lang="en-US"/>
          </a:p>
        </p:txBody>
      </p:sp>
      <p:sp>
        <p:nvSpPr>
          <p:cNvPr id="359527" name="Oval 103"/>
          <p:cNvSpPr>
            <a:spLocks noChangeArrowheads="1"/>
          </p:cNvSpPr>
          <p:nvPr/>
        </p:nvSpPr>
        <p:spPr bwMode="auto">
          <a:xfrm>
            <a:off x="1438275" y="4138613"/>
            <a:ext cx="425450" cy="468312"/>
          </a:xfrm>
          <a:prstGeom prst="ellipse">
            <a:avLst/>
          </a:prstGeom>
          <a:solidFill>
            <a:srgbClr val="FFFFCC"/>
          </a:solidFill>
          <a:ln w="0">
            <a:solidFill>
              <a:srgbClr val="242728"/>
            </a:solidFill>
            <a:round/>
          </a:ln>
        </p:spPr>
        <p:txBody>
          <a:bodyPr/>
          <a:lstStyle/>
          <a:p>
            <a:endParaRPr lang="en-US"/>
          </a:p>
        </p:txBody>
      </p:sp>
      <p:sp>
        <p:nvSpPr>
          <p:cNvPr id="359528" name="Line 104"/>
          <p:cNvSpPr>
            <a:spLocks noChangeShapeType="1"/>
          </p:cNvSpPr>
          <p:nvPr/>
        </p:nvSpPr>
        <p:spPr bwMode="auto">
          <a:xfrm>
            <a:off x="1438275" y="4597400"/>
            <a:ext cx="415925" cy="1588"/>
          </a:xfrm>
          <a:prstGeom prst="line">
            <a:avLst/>
          </a:prstGeom>
          <a:noFill/>
          <a:ln w="0">
            <a:solidFill>
              <a:srgbClr val="242728"/>
            </a:solidFill>
            <a:round/>
          </a:ln>
        </p:spPr>
        <p:txBody>
          <a:bodyPr/>
          <a:lstStyle/>
          <a:p>
            <a:endParaRPr lang="en-US"/>
          </a:p>
        </p:txBody>
      </p:sp>
      <p:sp>
        <p:nvSpPr>
          <p:cNvPr id="359529" name="Rectangle 105"/>
          <p:cNvSpPr>
            <a:spLocks noChangeArrowheads="1"/>
          </p:cNvSpPr>
          <p:nvPr/>
        </p:nvSpPr>
        <p:spPr bwMode="auto">
          <a:xfrm>
            <a:off x="2400300" y="3713163"/>
            <a:ext cx="1917700" cy="1027112"/>
          </a:xfrm>
          <a:prstGeom prst="rect">
            <a:avLst/>
          </a:prstGeom>
          <a:solidFill>
            <a:srgbClr val="FFFFCC"/>
          </a:solidFill>
          <a:ln w="0">
            <a:solidFill>
              <a:srgbClr val="990033"/>
            </a:solidFill>
            <a:miter lim="800000"/>
          </a:ln>
        </p:spPr>
        <p:txBody>
          <a:bodyPr/>
          <a:lstStyle/>
          <a:p>
            <a:endParaRPr lang="en-US"/>
          </a:p>
        </p:txBody>
      </p:sp>
      <p:sp>
        <p:nvSpPr>
          <p:cNvPr id="359532" name="Oval 108"/>
          <p:cNvSpPr>
            <a:spLocks noChangeArrowheads="1"/>
          </p:cNvSpPr>
          <p:nvPr/>
        </p:nvSpPr>
        <p:spPr bwMode="auto">
          <a:xfrm>
            <a:off x="2579688" y="3911600"/>
            <a:ext cx="406400" cy="414338"/>
          </a:xfrm>
          <a:prstGeom prst="ellipse">
            <a:avLst/>
          </a:prstGeom>
          <a:solidFill>
            <a:srgbClr val="FFFFCC"/>
          </a:solidFill>
          <a:ln w="0">
            <a:solidFill>
              <a:srgbClr val="1F1A17"/>
            </a:solidFill>
            <a:round/>
          </a:ln>
        </p:spPr>
        <p:txBody>
          <a:bodyPr/>
          <a:lstStyle/>
          <a:p>
            <a:endParaRPr lang="en-US"/>
          </a:p>
        </p:txBody>
      </p:sp>
      <p:sp>
        <p:nvSpPr>
          <p:cNvPr id="359533" name="Line 109"/>
          <p:cNvSpPr>
            <a:spLocks noChangeShapeType="1"/>
          </p:cNvSpPr>
          <p:nvPr/>
        </p:nvSpPr>
        <p:spPr bwMode="auto">
          <a:xfrm flipH="1">
            <a:off x="2733675" y="3876675"/>
            <a:ext cx="90488" cy="34925"/>
          </a:xfrm>
          <a:prstGeom prst="line">
            <a:avLst/>
          </a:prstGeom>
          <a:noFill/>
          <a:ln w="0">
            <a:solidFill>
              <a:srgbClr val="1F1A17"/>
            </a:solidFill>
            <a:round/>
          </a:ln>
        </p:spPr>
        <p:txBody>
          <a:bodyPr/>
          <a:lstStyle/>
          <a:p>
            <a:endParaRPr lang="en-US"/>
          </a:p>
        </p:txBody>
      </p:sp>
      <p:sp>
        <p:nvSpPr>
          <p:cNvPr id="359534" name="Line 110"/>
          <p:cNvSpPr>
            <a:spLocks noChangeShapeType="1"/>
          </p:cNvSpPr>
          <p:nvPr/>
        </p:nvSpPr>
        <p:spPr bwMode="auto">
          <a:xfrm flipH="1" flipV="1">
            <a:off x="2733675" y="3911600"/>
            <a:ext cx="90488" cy="42863"/>
          </a:xfrm>
          <a:prstGeom prst="line">
            <a:avLst/>
          </a:prstGeom>
          <a:noFill/>
          <a:ln w="0">
            <a:solidFill>
              <a:srgbClr val="1F1A17"/>
            </a:solidFill>
            <a:round/>
          </a:ln>
        </p:spPr>
        <p:txBody>
          <a:bodyPr/>
          <a:lstStyle/>
          <a:p>
            <a:endParaRPr lang="en-US"/>
          </a:p>
        </p:txBody>
      </p:sp>
      <p:sp>
        <p:nvSpPr>
          <p:cNvPr id="359535" name="Oval 111"/>
          <p:cNvSpPr>
            <a:spLocks noChangeArrowheads="1"/>
          </p:cNvSpPr>
          <p:nvPr/>
        </p:nvSpPr>
        <p:spPr bwMode="auto">
          <a:xfrm>
            <a:off x="3708400" y="3884613"/>
            <a:ext cx="390525" cy="423862"/>
          </a:xfrm>
          <a:prstGeom prst="ellipse">
            <a:avLst/>
          </a:prstGeom>
          <a:solidFill>
            <a:srgbClr val="FFFFCC"/>
          </a:solidFill>
          <a:ln w="0">
            <a:solidFill>
              <a:srgbClr val="242728"/>
            </a:solidFill>
            <a:round/>
          </a:ln>
        </p:spPr>
        <p:txBody>
          <a:bodyPr/>
          <a:lstStyle/>
          <a:p>
            <a:endParaRPr lang="en-US"/>
          </a:p>
        </p:txBody>
      </p:sp>
      <p:sp>
        <p:nvSpPr>
          <p:cNvPr id="359536" name="Line 112"/>
          <p:cNvSpPr>
            <a:spLocks noChangeShapeType="1"/>
          </p:cNvSpPr>
          <p:nvPr/>
        </p:nvSpPr>
        <p:spPr bwMode="auto">
          <a:xfrm>
            <a:off x="3708400" y="4298950"/>
            <a:ext cx="382588" cy="1588"/>
          </a:xfrm>
          <a:prstGeom prst="line">
            <a:avLst/>
          </a:prstGeom>
          <a:noFill/>
          <a:ln w="0">
            <a:solidFill>
              <a:srgbClr val="242728"/>
            </a:solidFill>
            <a:round/>
          </a:ln>
        </p:spPr>
        <p:txBody>
          <a:bodyPr/>
          <a:lstStyle/>
          <a:p>
            <a:endParaRPr lang="en-US"/>
          </a:p>
        </p:txBody>
      </p:sp>
      <p:sp>
        <p:nvSpPr>
          <p:cNvPr id="359537" name="Oval 113"/>
          <p:cNvSpPr>
            <a:spLocks noChangeArrowheads="1"/>
          </p:cNvSpPr>
          <p:nvPr/>
        </p:nvSpPr>
        <p:spPr bwMode="auto">
          <a:xfrm>
            <a:off x="3124200" y="3884613"/>
            <a:ext cx="398463" cy="423862"/>
          </a:xfrm>
          <a:prstGeom prst="ellipse">
            <a:avLst/>
          </a:prstGeom>
          <a:solidFill>
            <a:srgbClr val="FFFFCC"/>
          </a:solidFill>
          <a:ln w="0">
            <a:solidFill>
              <a:srgbClr val="242728"/>
            </a:solidFill>
            <a:round/>
          </a:ln>
        </p:spPr>
        <p:txBody>
          <a:bodyPr/>
          <a:lstStyle/>
          <a:p>
            <a:endParaRPr lang="en-US"/>
          </a:p>
        </p:txBody>
      </p:sp>
      <p:sp>
        <p:nvSpPr>
          <p:cNvPr id="359538" name="Line 114"/>
          <p:cNvSpPr>
            <a:spLocks noChangeShapeType="1"/>
          </p:cNvSpPr>
          <p:nvPr/>
        </p:nvSpPr>
        <p:spPr bwMode="auto">
          <a:xfrm>
            <a:off x="3124200" y="4298950"/>
            <a:ext cx="390525" cy="1588"/>
          </a:xfrm>
          <a:prstGeom prst="line">
            <a:avLst/>
          </a:prstGeom>
          <a:noFill/>
          <a:ln w="0">
            <a:solidFill>
              <a:srgbClr val="242728"/>
            </a:solidFill>
            <a:round/>
          </a:ln>
        </p:spPr>
        <p:txBody>
          <a:bodyPr/>
          <a:lstStyle/>
          <a:p>
            <a:endParaRPr lang="en-US"/>
          </a:p>
        </p:txBody>
      </p:sp>
      <p:sp>
        <p:nvSpPr>
          <p:cNvPr id="359446" name="Text Box 22"/>
          <p:cNvSpPr txBox="1">
            <a:spLocks noChangeArrowheads="1"/>
          </p:cNvSpPr>
          <p:nvPr/>
        </p:nvSpPr>
        <p:spPr bwMode="auto">
          <a:xfrm>
            <a:off x="330200" y="914400"/>
            <a:ext cx="3962400" cy="1022350"/>
          </a:xfrm>
          <a:prstGeom prst="rect">
            <a:avLst/>
          </a:prstGeom>
          <a:noFill/>
          <a:ln w="9525">
            <a:noFill/>
            <a:miter lim="800000"/>
          </a:ln>
          <a:effectLst/>
        </p:spPr>
        <p:txBody>
          <a:bodyPr lIns="107950" tIns="53975" rIns="107950" bIns="53975">
            <a:spAutoFit/>
          </a:bodyPr>
          <a:lstStyle/>
          <a:p>
            <a:r>
              <a:rPr lang="en-US" altLang="zh-CN" sz="2000" dirty="0">
                <a:solidFill>
                  <a:schemeClr val="accent3">
                    <a:lumMod val="60000"/>
                    <a:lumOff val="40000"/>
                  </a:schemeClr>
                </a:solidFill>
                <a:ea typeface="宋体" panose="02010600030101010101" pitchFamily="2" charset="-122"/>
              </a:rPr>
              <a:t>If it is </a:t>
            </a:r>
            <a:r>
              <a:rPr lang="en-US" altLang="zh-CN" sz="2000" b="1" dirty="0">
                <a:solidFill>
                  <a:schemeClr val="accent2"/>
                </a:solidFill>
                <a:ea typeface="宋体" panose="02010600030101010101" pitchFamily="2" charset="-122"/>
              </a:rPr>
              <a:t>likely</a:t>
            </a:r>
            <a:r>
              <a:rPr lang="en-US" altLang="zh-CN" sz="2000" dirty="0">
                <a:solidFill>
                  <a:schemeClr val="accent3">
                    <a:lumMod val="60000"/>
                    <a:lumOff val="40000"/>
                  </a:schemeClr>
                </a:solidFill>
                <a:ea typeface="宋体" panose="02010600030101010101" pitchFamily="2" charset="-122"/>
              </a:rPr>
              <a:t> the system interface will undergo considerable changes</a:t>
            </a:r>
            <a:endParaRPr lang="en-US" altLang="zh-CN" sz="2000" dirty="0">
              <a:solidFill>
                <a:schemeClr val="accent3">
                  <a:lumMod val="60000"/>
                  <a:lumOff val="40000"/>
                </a:schemeClr>
              </a:solidFill>
              <a:ea typeface="宋体" panose="02010600030101010101" pitchFamily="2" charset="-122"/>
            </a:endParaRPr>
          </a:p>
        </p:txBody>
      </p:sp>
      <p:sp>
        <p:nvSpPr>
          <p:cNvPr id="359448" name="Text Box 24"/>
          <p:cNvSpPr txBox="1">
            <a:spLocks noChangeArrowheads="1"/>
          </p:cNvSpPr>
          <p:nvPr/>
        </p:nvSpPr>
        <p:spPr bwMode="auto">
          <a:xfrm>
            <a:off x="330200" y="5365750"/>
            <a:ext cx="4014788" cy="838200"/>
          </a:xfrm>
          <a:prstGeom prst="rect">
            <a:avLst/>
          </a:prstGeom>
          <a:noFill/>
          <a:ln w="9525">
            <a:noFill/>
            <a:miter lim="800000"/>
          </a:ln>
          <a:effectLst/>
        </p:spPr>
        <p:txBody>
          <a:bodyPr wrap="none" lIns="107950" tIns="53975" rIns="107950" bIns="53975">
            <a:spAutoFit/>
          </a:bodyPr>
          <a:lstStyle/>
          <a:p>
            <a:r>
              <a:rPr lang="en-US" altLang="zh-CN" sz="2400">
                <a:solidFill>
                  <a:srgbClr val="00CCFF"/>
                </a:solidFill>
                <a:ea typeface="宋体" panose="02010600030101010101" pitchFamily="2" charset="-122"/>
              </a:rPr>
              <a:t>Boundary classes placed in </a:t>
            </a:r>
            <a:endParaRPr lang="en-US" altLang="zh-CN" sz="2400">
              <a:solidFill>
                <a:srgbClr val="00CCFF"/>
              </a:solidFill>
              <a:ea typeface="宋体" panose="02010600030101010101" pitchFamily="2" charset="-122"/>
            </a:endParaRPr>
          </a:p>
          <a:p>
            <a:r>
              <a:rPr lang="en-US" altLang="zh-CN" sz="2400">
                <a:solidFill>
                  <a:srgbClr val="00CCFF"/>
                </a:solidFill>
                <a:ea typeface="宋体" panose="02010600030101010101" pitchFamily="2" charset="-122"/>
              </a:rPr>
              <a:t>separate packages</a:t>
            </a:r>
            <a:endParaRPr lang="en-US" altLang="zh-CN" sz="2400">
              <a:solidFill>
                <a:srgbClr val="00CCFF"/>
              </a:solidFill>
              <a:ea typeface="宋体" panose="02010600030101010101" pitchFamily="2" charset="-122"/>
            </a:endParaRPr>
          </a:p>
        </p:txBody>
      </p:sp>
      <p:sp>
        <p:nvSpPr>
          <p:cNvPr id="359449" name="Line 25"/>
          <p:cNvSpPr>
            <a:spLocks noChangeShapeType="1"/>
          </p:cNvSpPr>
          <p:nvPr/>
        </p:nvSpPr>
        <p:spPr bwMode="auto">
          <a:xfrm>
            <a:off x="4572000" y="914400"/>
            <a:ext cx="0" cy="5422900"/>
          </a:xfrm>
          <a:prstGeom prst="line">
            <a:avLst/>
          </a:prstGeom>
          <a:noFill/>
          <a:ln w="25400">
            <a:solidFill>
              <a:schemeClr val="hlink"/>
            </a:solidFill>
            <a:prstDash val="dash"/>
            <a:round/>
          </a:ln>
          <a:effectLst/>
        </p:spPr>
        <p:txBody>
          <a:bodyPr lIns="107950" tIns="53975" rIns="107950" bIns="53975"/>
          <a:lstStyle/>
          <a:p>
            <a:endParaRPr lang="en-US"/>
          </a:p>
        </p:txBody>
      </p:sp>
      <p:sp>
        <p:nvSpPr>
          <p:cNvPr id="359451" name="Text Box 27"/>
          <p:cNvSpPr txBox="1">
            <a:spLocks noChangeArrowheads="1"/>
          </p:cNvSpPr>
          <p:nvPr/>
        </p:nvSpPr>
        <p:spPr bwMode="auto">
          <a:xfrm>
            <a:off x="4876800" y="914400"/>
            <a:ext cx="3962400" cy="1022350"/>
          </a:xfrm>
          <a:prstGeom prst="rect">
            <a:avLst/>
          </a:prstGeom>
          <a:noFill/>
          <a:ln w="9525">
            <a:noFill/>
            <a:miter lim="800000"/>
          </a:ln>
          <a:effectLst/>
        </p:spPr>
        <p:txBody>
          <a:bodyPr lIns="107950" tIns="53975" rIns="107950" bIns="53975">
            <a:spAutoFit/>
          </a:bodyPr>
          <a:lstStyle/>
          <a:p>
            <a:r>
              <a:rPr lang="en-US" altLang="zh-CN" sz="2000" dirty="0">
                <a:solidFill>
                  <a:schemeClr val="accent3">
                    <a:lumMod val="40000"/>
                    <a:lumOff val="60000"/>
                  </a:schemeClr>
                </a:solidFill>
                <a:ea typeface="宋体" panose="02010600030101010101" pitchFamily="2" charset="-122"/>
              </a:rPr>
              <a:t>If it is </a:t>
            </a:r>
            <a:r>
              <a:rPr lang="en-US" altLang="zh-CN" sz="2000" b="1" dirty="0">
                <a:solidFill>
                  <a:schemeClr val="accent2"/>
                </a:solidFill>
                <a:ea typeface="宋体" panose="02010600030101010101" pitchFamily="2" charset="-122"/>
              </a:rPr>
              <a:t>unlikely</a:t>
            </a:r>
            <a:r>
              <a:rPr lang="en-US" altLang="zh-CN" sz="2000" dirty="0">
                <a:solidFill>
                  <a:schemeClr val="accent3">
                    <a:lumMod val="40000"/>
                    <a:lumOff val="60000"/>
                  </a:schemeClr>
                </a:solidFill>
                <a:ea typeface="宋体" panose="02010600030101010101" pitchFamily="2" charset="-122"/>
              </a:rPr>
              <a:t> the system interface will undergo considerable changes</a:t>
            </a:r>
            <a:endParaRPr lang="en-US" altLang="zh-CN" sz="2000" dirty="0">
              <a:solidFill>
                <a:schemeClr val="accent3">
                  <a:lumMod val="40000"/>
                  <a:lumOff val="60000"/>
                </a:schemeClr>
              </a:solidFill>
              <a:ea typeface="宋体" panose="02010600030101010101" pitchFamily="2" charset="-122"/>
            </a:endParaRPr>
          </a:p>
        </p:txBody>
      </p:sp>
      <p:sp>
        <p:nvSpPr>
          <p:cNvPr id="359501" name="Oval 77"/>
          <p:cNvSpPr>
            <a:spLocks noChangeArrowheads="1"/>
          </p:cNvSpPr>
          <p:nvPr/>
        </p:nvSpPr>
        <p:spPr bwMode="auto">
          <a:xfrm>
            <a:off x="5665788" y="2338388"/>
            <a:ext cx="447675" cy="422275"/>
          </a:xfrm>
          <a:prstGeom prst="ellipse">
            <a:avLst/>
          </a:prstGeom>
          <a:solidFill>
            <a:srgbClr val="FFFFCC"/>
          </a:solidFill>
          <a:ln w="0">
            <a:solidFill>
              <a:srgbClr val="1F1A17"/>
            </a:solidFill>
            <a:round/>
          </a:ln>
        </p:spPr>
        <p:txBody>
          <a:bodyPr/>
          <a:lstStyle/>
          <a:p>
            <a:endParaRPr lang="en-US"/>
          </a:p>
        </p:txBody>
      </p:sp>
      <p:sp>
        <p:nvSpPr>
          <p:cNvPr id="359502" name="Line 78"/>
          <p:cNvSpPr>
            <a:spLocks noChangeShapeType="1"/>
          </p:cNvSpPr>
          <p:nvPr/>
        </p:nvSpPr>
        <p:spPr bwMode="auto">
          <a:xfrm flipH="1">
            <a:off x="5899150" y="2306638"/>
            <a:ext cx="96838" cy="34925"/>
          </a:xfrm>
          <a:prstGeom prst="line">
            <a:avLst/>
          </a:prstGeom>
          <a:noFill/>
          <a:ln w="0">
            <a:solidFill>
              <a:srgbClr val="1F1A17"/>
            </a:solidFill>
            <a:round/>
          </a:ln>
        </p:spPr>
        <p:txBody>
          <a:bodyPr/>
          <a:lstStyle/>
          <a:p>
            <a:endParaRPr lang="en-US"/>
          </a:p>
        </p:txBody>
      </p:sp>
      <p:sp>
        <p:nvSpPr>
          <p:cNvPr id="359503" name="Line 79"/>
          <p:cNvSpPr>
            <a:spLocks noChangeShapeType="1"/>
          </p:cNvSpPr>
          <p:nvPr/>
        </p:nvSpPr>
        <p:spPr bwMode="auto">
          <a:xfrm flipH="1" flipV="1">
            <a:off x="5892800" y="2344738"/>
            <a:ext cx="96838" cy="44450"/>
          </a:xfrm>
          <a:prstGeom prst="line">
            <a:avLst/>
          </a:prstGeom>
          <a:noFill/>
          <a:ln w="0">
            <a:solidFill>
              <a:srgbClr val="1F1A17"/>
            </a:solidFill>
            <a:round/>
          </a:ln>
        </p:spPr>
        <p:txBody>
          <a:bodyPr/>
          <a:lstStyle/>
          <a:p>
            <a:endParaRPr lang="en-US"/>
          </a:p>
        </p:txBody>
      </p:sp>
      <p:grpSp>
        <p:nvGrpSpPr>
          <p:cNvPr id="359509" name="Group 85"/>
          <p:cNvGrpSpPr/>
          <p:nvPr/>
        </p:nvGrpSpPr>
        <p:grpSpPr bwMode="auto">
          <a:xfrm>
            <a:off x="6418263" y="2325688"/>
            <a:ext cx="428625" cy="434975"/>
            <a:chOff x="6667" y="1465"/>
            <a:chExt cx="270" cy="274"/>
          </a:xfrm>
        </p:grpSpPr>
        <p:sp>
          <p:nvSpPr>
            <p:cNvPr id="359504" name="Oval 80"/>
            <p:cNvSpPr>
              <a:spLocks noChangeArrowheads="1"/>
            </p:cNvSpPr>
            <p:nvPr/>
          </p:nvSpPr>
          <p:spPr bwMode="auto">
            <a:xfrm>
              <a:off x="6667" y="1465"/>
              <a:ext cx="270" cy="271"/>
            </a:xfrm>
            <a:prstGeom prst="ellipse">
              <a:avLst/>
            </a:prstGeom>
            <a:solidFill>
              <a:srgbClr val="FFFFCC"/>
            </a:solidFill>
            <a:ln w="0">
              <a:solidFill>
                <a:srgbClr val="242728"/>
              </a:solidFill>
              <a:round/>
            </a:ln>
          </p:spPr>
          <p:txBody>
            <a:bodyPr/>
            <a:lstStyle/>
            <a:p>
              <a:endParaRPr lang="en-US"/>
            </a:p>
          </p:txBody>
        </p:sp>
        <p:sp>
          <p:nvSpPr>
            <p:cNvPr id="359505" name="Line 81"/>
            <p:cNvSpPr>
              <a:spLocks noChangeShapeType="1"/>
            </p:cNvSpPr>
            <p:nvPr/>
          </p:nvSpPr>
          <p:spPr bwMode="auto">
            <a:xfrm>
              <a:off x="6667" y="1738"/>
              <a:ext cx="265" cy="1"/>
            </a:xfrm>
            <a:prstGeom prst="line">
              <a:avLst/>
            </a:prstGeom>
            <a:noFill/>
            <a:ln w="0">
              <a:solidFill>
                <a:srgbClr val="242728"/>
              </a:solidFill>
              <a:round/>
            </a:ln>
          </p:spPr>
          <p:txBody>
            <a:bodyPr/>
            <a:lstStyle/>
            <a:p>
              <a:endParaRPr lang="en-US"/>
            </a:p>
          </p:txBody>
        </p:sp>
      </p:grpSp>
      <p:sp>
        <p:nvSpPr>
          <p:cNvPr id="359454" name="Text Box 30"/>
          <p:cNvSpPr txBox="1">
            <a:spLocks noChangeArrowheads="1"/>
          </p:cNvSpPr>
          <p:nvPr/>
        </p:nvSpPr>
        <p:spPr bwMode="auto">
          <a:xfrm>
            <a:off x="4648200" y="5372100"/>
            <a:ext cx="4489450" cy="838200"/>
          </a:xfrm>
          <a:prstGeom prst="rect">
            <a:avLst/>
          </a:prstGeom>
          <a:noFill/>
          <a:ln w="9525">
            <a:noFill/>
            <a:miter lim="800000"/>
          </a:ln>
          <a:effectLst/>
        </p:spPr>
        <p:txBody>
          <a:bodyPr wrap="none" lIns="107950" tIns="53975" rIns="107950" bIns="53975">
            <a:spAutoFit/>
          </a:bodyPr>
          <a:lstStyle/>
          <a:p>
            <a:r>
              <a:rPr lang="en-US" altLang="zh-CN" sz="2400" dirty="0">
                <a:solidFill>
                  <a:srgbClr val="00CCFF"/>
                </a:solidFill>
                <a:ea typeface="宋体" panose="02010600030101010101" pitchFamily="2" charset="-122"/>
              </a:rPr>
              <a:t>Boundary classes packaged </a:t>
            </a:r>
            <a:endParaRPr lang="en-US" altLang="zh-CN" sz="2400" dirty="0">
              <a:solidFill>
                <a:srgbClr val="00CCFF"/>
              </a:solidFill>
              <a:ea typeface="宋体" panose="02010600030101010101" pitchFamily="2" charset="-122"/>
            </a:endParaRPr>
          </a:p>
          <a:p>
            <a:r>
              <a:rPr lang="en-US" altLang="zh-CN" sz="2400" dirty="0">
                <a:solidFill>
                  <a:srgbClr val="00CCFF"/>
                </a:solidFill>
                <a:ea typeface="宋体" panose="02010600030101010101" pitchFamily="2" charset="-122"/>
              </a:rPr>
              <a:t>with functionally related classes</a:t>
            </a:r>
            <a:endParaRPr lang="en-US" altLang="zh-CN" sz="2400" dirty="0">
              <a:solidFill>
                <a:srgbClr val="00CCFF"/>
              </a:solidFill>
              <a:ea typeface="宋体" panose="02010600030101010101" pitchFamily="2" charset="-122"/>
            </a:endParaRPr>
          </a:p>
        </p:txBody>
      </p:sp>
      <p:grpSp>
        <p:nvGrpSpPr>
          <p:cNvPr id="359508" name="Group 84"/>
          <p:cNvGrpSpPr/>
          <p:nvPr/>
        </p:nvGrpSpPr>
        <p:grpSpPr bwMode="auto">
          <a:xfrm>
            <a:off x="6578600" y="2816225"/>
            <a:ext cx="636588" cy="400050"/>
            <a:chOff x="3680" y="1734"/>
            <a:chExt cx="401" cy="252"/>
          </a:xfrm>
        </p:grpSpPr>
        <p:sp>
          <p:nvSpPr>
            <p:cNvPr id="359476" name="Oval 52"/>
            <p:cNvSpPr>
              <a:spLocks noChangeArrowheads="1"/>
            </p:cNvSpPr>
            <p:nvPr/>
          </p:nvSpPr>
          <p:spPr bwMode="auto">
            <a:xfrm>
              <a:off x="3804" y="1734"/>
              <a:ext cx="277" cy="252"/>
            </a:xfrm>
            <a:prstGeom prst="ellipse">
              <a:avLst/>
            </a:prstGeom>
            <a:solidFill>
              <a:srgbClr val="FFFFCC"/>
            </a:solidFill>
            <a:ln w="0">
              <a:solidFill>
                <a:srgbClr val="1F1A17"/>
              </a:solidFill>
              <a:round/>
            </a:ln>
          </p:spPr>
          <p:txBody>
            <a:bodyPr/>
            <a:lstStyle/>
            <a:p>
              <a:endParaRPr lang="en-US"/>
            </a:p>
          </p:txBody>
        </p:sp>
        <p:sp>
          <p:nvSpPr>
            <p:cNvPr id="359477" name="Line 53"/>
            <p:cNvSpPr>
              <a:spLocks noChangeShapeType="1"/>
            </p:cNvSpPr>
            <p:nvPr/>
          </p:nvSpPr>
          <p:spPr bwMode="auto">
            <a:xfrm>
              <a:off x="3680" y="1791"/>
              <a:ext cx="1" cy="134"/>
            </a:xfrm>
            <a:prstGeom prst="line">
              <a:avLst/>
            </a:prstGeom>
            <a:noFill/>
            <a:ln w="0">
              <a:solidFill>
                <a:srgbClr val="1F1A17"/>
              </a:solidFill>
              <a:round/>
            </a:ln>
          </p:spPr>
          <p:txBody>
            <a:bodyPr/>
            <a:lstStyle/>
            <a:p>
              <a:endParaRPr lang="en-US"/>
            </a:p>
          </p:txBody>
        </p:sp>
        <p:sp>
          <p:nvSpPr>
            <p:cNvPr id="359478" name="Line 54"/>
            <p:cNvSpPr>
              <a:spLocks noChangeShapeType="1"/>
            </p:cNvSpPr>
            <p:nvPr/>
          </p:nvSpPr>
          <p:spPr bwMode="auto">
            <a:xfrm>
              <a:off x="3680" y="1858"/>
              <a:ext cx="136" cy="1"/>
            </a:xfrm>
            <a:prstGeom prst="line">
              <a:avLst/>
            </a:prstGeom>
            <a:noFill/>
            <a:ln w="0">
              <a:solidFill>
                <a:srgbClr val="1F1A17"/>
              </a:solidFill>
              <a:round/>
            </a:ln>
          </p:spPr>
          <p:txBody>
            <a:bodyPr/>
            <a:lstStyle/>
            <a:p>
              <a:endParaRPr lang="en-US"/>
            </a:p>
          </p:txBody>
        </p:sp>
      </p:grpSp>
      <p:sp>
        <p:nvSpPr>
          <p:cNvPr id="359483" name="Rectangle 59"/>
          <p:cNvSpPr>
            <a:spLocks noChangeArrowheads="1"/>
          </p:cNvSpPr>
          <p:nvPr/>
        </p:nvSpPr>
        <p:spPr bwMode="auto">
          <a:xfrm>
            <a:off x="6435725" y="3636963"/>
            <a:ext cx="2038350" cy="1087437"/>
          </a:xfrm>
          <a:prstGeom prst="rect">
            <a:avLst/>
          </a:prstGeom>
          <a:solidFill>
            <a:srgbClr val="FFFFCC"/>
          </a:solidFill>
          <a:ln w="0">
            <a:solidFill>
              <a:srgbClr val="990033"/>
            </a:solidFill>
            <a:miter lim="800000"/>
          </a:ln>
        </p:spPr>
        <p:txBody>
          <a:bodyPr/>
          <a:lstStyle/>
          <a:p>
            <a:endParaRPr lang="en-US"/>
          </a:p>
        </p:txBody>
      </p:sp>
      <p:sp>
        <p:nvSpPr>
          <p:cNvPr id="359486" name="Oval 62"/>
          <p:cNvSpPr>
            <a:spLocks noChangeArrowheads="1"/>
          </p:cNvSpPr>
          <p:nvPr/>
        </p:nvSpPr>
        <p:spPr bwMode="auto">
          <a:xfrm>
            <a:off x="7893050" y="3717925"/>
            <a:ext cx="474663" cy="425450"/>
          </a:xfrm>
          <a:prstGeom prst="ellipse">
            <a:avLst/>
          </a:prstGeom>
          <a:solidFill>
            <a:srgbClr val="FFFFCC"/>
          </a:solidFill>
          <a:ln w="0">
            <a:solidFill>
              <a:srgbClr val="1F1A17"/>
            </a:solidFill>
            <a:round/>
          </a:ln>
        </p:spPr>
        <p:txBody>
          <a:bodyPr/>
          <a:lstStyle/>
          <a:p>
            <a:endParaRPr lang="en-US"/>
          </a:p>
        </p:txBody>
      </p:sp>
      <p:sp>
        <p:nvSpPr>
          <p:cNvPr id="359487" name="Line 63"/>
          <p:cNvSpPr>
            <a:spLocks noChangeShapeType="1"/>
          </p:cNvSpPr>
          <p:nvPr/>
        </p:nvSpPr>
        <p:spPr bwMode="auto">
          <a:xfrm>
            <a:off x="7680325" y="3816350"/>
            <a:ext cx="1588" cy="228600"/>
          </a:xfrm>
          <a:prstGeom prst="line">
            <a:avLst/>
          </a:prstGeom>
          <a:noFill/>
          <a:ln w="0">
            <a:solidFill>
              <a:srgbClr val="1F1A17"/>
            </a:solidFill>
            <a:round/>
          </a:ln>
        </p:spPr>
        <p:txBody>
          <a:bodyPr/>
          <a:lstStyle/>
          <a:p>
            <a:endParaRPr lang="en-US"/>
          </a:p>
        </p:txBody>
      </p:sp>
      <p:sp>
        <p:nvSpPr>
          <p:cNvPr id="359488" name="Line 64"/>
          <p:cNvSpPr>
            <a:spLocks noChangeShapeType="1"/>
          </p:cNvSpPr>
          <p:nvPr/>
        </p:nvSpPr>
        <p:spPr bwMode="auto">
          <a:xfrm>
            <a:off x="7680325" y="3930650"/>
            <a:ext cx="233363" cy="1588"/>
          </a:xfrm>
          <a:prstGeom prst="line">
            <a:avLst/>
          </a:prstGeom>
          <a:noFill/>
          <a:ln w="0">
            <a:solidFill>
              <a:srgbClr val="1F1A17"/>
            </a:solidFill>
            <a:round/>
          </a:ln>
        </p:spPr>
        <p:txBody>
          <a:bodyPr/>
          <a:lstStyle/>
          <a:p>
            <a:endParaRPr lang="en-US"/>
          </a:p>
        </p:txBody>
      </p:sp>
      <p:grpSp>
        <p:nvGrpSpPr>
          <p:cNvPr id="359516" name="Group 92"/>
          <p:cNvGrpSpPr/>
          <p:nvPr/>
        </p:nvGrpSpPr>
        <p:grpSpPr bwMode="auto">
          <a:xfrm>
            <a:off x="6610350" y="3760788"/>
            <a:ext cx="635000" cy="400050"/>
            <a:chOff x="4116" y="2353"/>
            <a:chExt cx="400" cy="252"/>
          </a:xfrm>
        </p:grpSpPr>
        <p:sp>
          <p:nvSpPr>
            <p:cNvPr id="359492" name="Oval 68"/>
            <p:cNvSpPr>
              <a:spLocks noChangeArrowheads="1"/>
            </p:cNvSpPr>
            <p:nvPr/>
          </p:nvSpPr>
          <p:spPr bwMode="auto">
            <a:xfrm>
              <a:off x="4239" y="2353"/>
              <a:ext cx="277" cy="252"/>
            </a:xfrm>
            <a:prstGeom prst="ellipse">
              <a:avLst/>
            </a:prstGeom>
            <a:solidFill>
              <a:srgbClr val="FFFFCC"/>
            </a:solidFill>
            <a:ln w="0">
              <a:solidFill>
                <a:srgbClr val="1F1A17"/>
              </a:solidFill>
              <a:round/>
            </a:ln>
          </p:spPr>
          <p:txBody>
            <a:bodyPr/>
            <a:lstStyle/>
            <a:p>
              <a:endParaRPr lang="en-US"/>
            </a:p>
          </p:txBody>
        </p:sp>
        <p:sp>
          <p:nvSpPr>
            <p:cNvPr id="359493" name="Line 69"/>
            <p:cNvSpPr>
              <a:spLocks noChangeShapeType="1"/>
            </p:cNvSpPr>
            <p:nvPr/>
          </p:nvSpPr>
          <p:spPr bwMode="auto">
            <a:xfrm>
              <a:off x="4116" y="2409"/>
              <a:ext cx="1" cy="134"/>
            </a:xfrm>
            <a:prstGeom prst="line">
              <a:avLst/>
            </a:prstGeom>
            <a:noFill/>
            <a:ln w="0">
              <a:solidFill>
                <a:srgbClr val="1F1A17"/>
              </a:solidFill>
              <a:round/>
            </a:ln>
          </p:spPr>
          <p:txBody>
            <a:bodyPr/>
            <a:lstStyle/>
            <a:p>
              <a:endParaRPr lang="en-US"/>
            </a:p>
          </p:txBody>
        </p:sp>
        <p:sp>
          <p:nvSpPr>
            <p:cNvPr id="359494" name="Line 70"/>
            <p:cNvSpPr>
              <a:spLocks noChangeShapeType="1"/>
            </p:cNvSpPr>
            <p:nvPr/>
          </p:nvSpPr>
          <p:spPr bwMode="auto">
            <a:xfrm>
              <a:off x="4116" y="2476"/>
              <a:ext cx="135" cy="1"/>
            </a:xfrm>
            <a:prstGeom prst="line">
              <a:avLst/>
            </a:prstGeom>
            <a:noFill/>
            <a:ln w="0">
              <a:solidFill>
                <a:srgbClr val="1F1A17"/>
              </a:solidFill>
              <a:round/>
            </a:ln>
          </p:spPr>
          <p:txBody>
            <a:bodyPr/>
            <a:lstStyle/>
            <a:p>
              <a:endParaRPr lang="en-US"/>
            </a:p>
          </p:txBody>
        </p:sp>
      </p:grpSp>
      <p:grpSp>
        <p:nvGrpSpPr>
          <p:cNvPr id="359510" name="Group 86"/>
          <p:cNvGrpSpPr/>
          <p:nvPr/>
        </p:nvGrpSpPr>
        <p:grpSpPr bwMode="auto">
          <a:xfrm>
            <a:off x="5986463" y="2744788"/>
            <a:ext cx="428625" cy="434975"/>
            <a:chOff x="6667" y="1465"/>
            <a:chExt cx="270" cy="274"/>
          </a:xfrm>
        </p:grpSpPr>
        <p:sp>
          <p:nvSpPr>
            <p:cNvPr id="359511" name="Oval 87"/>
            <p:cNvSpPr>
              <a:spLocks noChangeArrowheads="1"/>
            </p:cNvSpPr>
            <p:nvPr/>
          </p:nvSpPr>
          <p:spPr bwMode="auto">
            <a:xfrm>
              <a:off x="6667" y="1465"/>
              <a:ext cx="270" cy="271"/>
            </a:xfrm>
            <a:prstGeom prst="ellipse">
              <a:avLst/>
            </a:prstGeom>
            <a:solidFill>
              <a:srgbClr val="FFFFCC"/>
            </a:solidFill>
            <a:ln w="0">
              <a:solidFill>
                <a:srgbClr val="242728"/>
              </a:solidFill>
              <a:round/>
            </a:ln>
          </p:spPr>
          <p:txBody>
            <a:bodyPr/>
            <a:lstStyle/>
            <a:p>
              <a:endParaRPr lang="en-US"/>
            </a:p>
          </p:txBody>
        </p:sp>
        <p:sp>
          <p:nvSpPr>
            <p:cNvPr id="359512" name="Line 88"/>
            <p:cNvSpPr>
              <a:spLocks noChangeShapeType="1"/>
            </p:cNvSpPr>
            <p:nvPr/>
          </p:nvSpPr>
          <p:spPr bwMode="auto">
            <a:xfrm>
              <a:off x="6667" y="1738"/>
              <a:ext cx="265" cy="1"/>
            </a:xfrm>
            <a:prstGeom prst="line">
              <a:avLst/>
            </a:prstGeom>
            <a:noFill/>
            <a:ln w="0">
              <a:solidFill>
                <a:srgbClr val="242728"/>
              </a:solidFill>
              <a:round/>
            </a:ln>
          </p:spPr>
          <p:txBody>
            <a:bodyPr/>
            <a:lstStyle/>
            <a:p>
              <a:endParaRPr lang="en-US"/>
            </a:p>
          </p:txBody>
        </p:sp>
      </p:grpSp>
      <p:grpSp>
        <p:nvGrpSpPr>
          <p:cNvPr id="359513" name="Group 89"/>
          <p:cNvGrpSpPr/>
          <p:nvPr/>
        </p:nvGrpSpPr>
        <p:grpSpPr bwMode="auto">
          <a:xfrm>
            <a:off x="6697663" y="4217988"/>
            <a:ext cx="428625" cy="434975"/>
            <a:chOff x="6667" y="1465"/>
            <a:chExt cx="270" cy="274"/>
          </a:xfrm>
        </p:grpSpPr>
        <p:sp>
          <p:nvSpPr>
            <p:cNvPr id="359514" name="Oval 90"/>
            <p:cNvSpPr>
              <a:spLocks noChangeArrowheads="1"/>
            </p:cNvSpPr>
            <p:nvPr/>
          </p:nvSpPr>
          <p:spPr bwMode="auto">
            <a:xfrm>
              <a:off x="6667" y="1465"/>
              <a:ext cx="270" cy="271"/>
            </a:xfrm>
            <a:prstGeom prst="ellipse">
              <a:avLst/>
            </a:prstGeom>
            <a:solidFill>
              <a:srgbClr val="FFFFCC"/>
            </a:solidFill>
            <a:ln w="0">
              <a:solidFill>
                <a:srgbClr val="242728"/>
              </a:solidFill>
              <a:round/>
            </a:ln>
          </p:spPr>
          <p:txBody>
            <a:bodyPr/>
            <a:lstStyle/>
            <a:p>
              <a:endParaRPr lang="en-US"/>
            </a:p>
          </p:txBody>
        </p:sp>
        <p:sp>
          <p:nvSpPr>
            <p:cNvPr id="359515" name="Line 91"/>
            <p:cNvSpPr>
              <a:spLocks noChangeShapeType="1"/>
            </p:cNvSpPr>
            <p:nvPr/>
          </p:nvSpPr>
          <p:spPr bwMode="auto">
            <a:xfrm>
              <a:off x="6667" y="1738"/>
              <a:ext cx="265" cy="1"/>
            </a:xfrm>
            <a:prstGeom prst="line">
              <a:avLst/>
            </a:prstGeom>
            <a:noFill/>
            <a:ln w="0">
              <a:solidFill>
                <a:srgbClr val="242728"/>
              </a:solidFill>
              <a:round/>
            </a:ln>
          </p:spPr>
          <p:txBody>
            <a:bodyPr/>
            <a:lstStyle/>
            <a:p>
              <a:endParaRPr lang="en-US"/>
            </a:p>
          </p:txBody>
        </p:sp>
      </p:grpSp>
      <p:grpSp>
        <p:nvGrpSpPr>
          <p:cNvPr id="359520" name="Group 96"/>
          <p:cNvGrpSpPr/>
          <p:nvPr/>
        </p:nvGrpSpPr>
        <p:grpSpPr bwMode="auto">
          <a:xfrm>
            <a:off x="7621588" y="4173538"/>
            <a:ext cx="447675" cy="454025"/>
            <a:chOff x="3553" y="1549"/>
            <a:chExt cx="282" cy="286"/>
          </a:xfrm>
        </p:grpSpPr>
        <p:sp>
          <p:nvSpPr>
            <p:cNvPr id="359517" name="Oval 93"/>
            <p:cNvSpPr>
              <a:spLocks noChangeArrowheads="1"/>
            </p:cNvSpPr>
            <p:nvPr/>
          </p:nvSpPr>
          <p:spPr bwMode="auto">
            <a:xfrm>
              <a:off x="3553" y="1569"/>
              <a:ext cx="282" cy="266"/>
            </a:xfrm>
            <a:prstGeom prst="ellipse">
              <a:avLst/>
            </a:prstGeom>
            <a:solidFill>
              <a:srgbClr val="FFFFCC"/>
            </a:solidFill>
            <a:ln w="0">
              <a:solidFill>
                <a:srgbClr val="1F1A17"/>
              </a:solidFill>
              <a:round/>
            </a:ln>
          </p:spPr>
          <p:txBody>
            <a:bodyPr/>
            <a:lstStyle/>
            <a:p>
              <a:endParaRPr lang="en-US"/>
            </a:p>
          </p:txBody>
        </p:sp>
        <p:sp>
          <p:nvSpPr>
            <p:cNvPr id="359518" name="Line 94"/>
            <p:cNvSpPr>
              <a:spLocks noChangeShapeType="1"/>
            </p:cNvSpPr>
            <p:nvPr/>
          </p:nvSpPr>
          <p:spPr bwMode="auto">
            <a:xfrm flipH="1">
              <a:off x="3700" y="1549"/>
              <a:ext cx="61" cy="22"/>
            </a:xfrm>
            <a:prstGeom prst="line">
              <a:avLst/>
            </a:prstGeom>
            <a:noFill/>
            <a:ln w="0">
              <a:solidFill>
                <a:srgbClr val="1F1A17"/>
              </a:solidFill>
              <a:round/>
            </a:ln>
          </p:spPr>
          <p:txBody>
            <a:bodyPr/>
            <a:lstStyle/>
            <a:p>
              <a:endParaRPr lang="en-US"/>
            </a:p>
          </p:txBody>
        </p:sp>
        <p:sp>
          <p:nvSpPr>
            <p:cNvPr id="359519" name="Line 95"/>
            <p:cNvSpPr>
              <a:spLocks noChangeShapeType="1"/>
            </p:cNvSpPr>
            <p:nvPr/>
          </p:nvSpPr>
          <p:spPr bwMode="auto">
            <a:xfrm flipH="1" flipV="1">
              <a:off x="3696" y="1573"/>
              <a:ext cx="61" cy="28"/>
            </a:xfrm>
            <a:prstGeom prst="line">
              <a:avLst/>
            </a:prstGeom>
            <a:noFill/>
            <a:ln w="0">
              <a:solidFill>
                <a:srgbClr val="1F1A17"/>
              </a:solidFill>
              <a:round/>
            </a:ln>
          </p:spPr>
          <p:txBody>
            <a:bodyPr/>
            <a:lstStyle/>
            <a:p>
              <a:endParaRPr lang="en-US"/>
            </a:p>
          </p:txBody>
        </p:sp>
      </p:grpSp>
      <p:sp>
        <p:nvSpPr>
          <p:cNvPr id="359541" name="Rectangle 117"/>
          <p:cNvSpPr>
            <a:spLocks noChangeArrowheads="1"/>
          </p:cNvSpPr>
          <p:nvPr/>
        </p:nvSpPr>
        <p:spPr bwMode="auto">
          <a:xfrm>
            <a:off x="2405063" y="3497263"/>
            <a:ext cx="747712" cy="209550"/>
          </a:xfrm>
          <a:prstGeom prst="rect">
            <a:avLst/>
          </a:prstGeom>
          <a:solidFill>
            <a:srgbClr val="FFFFCC"/>
          </a:solidFill>
          <a:ln w="9525">
            <a:noFill/>
            <a:miter lim="800000"/>
          </a:ln>
        </p:spPr>
        <p:txBody>
          <a:bodyPr/>
          <a:lstStyle/>
          <a:p>
            <a:endParaRPr lang="en-US"/>
          </a:p>
        </p:txBody>
      </p:sp>
      <p:sp>
        <p:nvSpPr>
          <p:cNvPr id="359542" name="Rectangle 118"/>
          <p:cNvSpPr>
            <a:spLocks noChangeArrowheads="1"/>
          </p:cNvSpPr>
          <p:nvPr/>
        </p:nvSpPr>
        <p:spPr bwMode="auto">
          <a:xfrm>
            <a:off x="2405063" y="3497263"/>
            <a:ext cx="747712" cy="209550"/>
          </a:xfrm>
          <a:prstGeom prst="rect">
            <a:avLst/>
          </a:prstGeom>
          <a:noFill/>
          <a:ln w="0">
            <a:solidFill>
              <a:srgbClr val="990033"/>
            </a:solidFill>
            <a:miter lim="800000"/>
          </a:ln>
        </p:spPr>
        <p:txBody>
          <a:bodyPr/>
          <a:lstStyle/>
          <a:p>
            <a:endParaRPr lang="en-US"/>
          </a:p>
        </p:txBody>
      </p:sp>
      <p:grpSp>
        <p:nvGrpSpPr>
          <p:cNvPr id="359544" name="Group 120"/>
          <p:cNvGrpSpPr/>
          <p:nvPr/>
        </p:nvGrpSpPr>
        <p:grpSpPr bwMode="auto">
          <a:xfrm>
            <a:off x="1325563" y="1981200"/>
            <a:ext cx="747712" cy="209550"/>
            <a:chOff x="227" y="2203"/>
            <a:chExt cx="471" cy="132"/>
          </a:xfrm>
        </p:grpSpPr>
        <p:sp>
          <p:nvSpPr>
            <p:cNvPr id="359545" name="Rectangle 121"/>
            <p:cNvSpPr>
              <a:spLocks noChangeArrowheads="1"/>
            </p:cNvSpPr>
            <p:nvPr/>
          </p:nvSpPr>
          <p:spPr bwMode="auto">
            <a:xfrm>
              <a:off x="227" y="2203"/>
              <a:ext cx="471" cy="132"/>
            </a:xfrm>
            <a:prstGeom prst="rect">
              <a:avLst/>
            </a:prstGeom>
            <a:solidFill>
              <a:srgbClr val="FFFFCC"/>
            </a:solidFill>
            <a:ln w="9525">
              <a:noFill/>
              <a:miter lim="800000"/>
            </a:ln>
          </p:spPr>
          <p:txBody>
            <a:bodyPr/>
            <a:lstStyle/>
            <a:p>
              <a:endParaRPr lang="en-US"/>
            </a:p>
          </p:txBody>
        </p:sp>
        <p:sp>
          <p:nvSpPr>
            <p:cNvPr id="359546" name="Rectangle 122"/>
            <p:cNvSpPr>
              <a:spLocks noChangeArrowheads="1"/>
            </p:cNvSpPr>
            <p:nvPr/>
          </p:nvSpPr>
          <p:spPr bwMode="auto">
            <a:xfrm>
              <a:off x="227" y="2203"/>
              <a:ext cx="471" cy="132"/>
            </a:xfrm>
            <a:prstGeom prst="rect">
              <a:avLst/>
            </a:prstGeom>
            <a:noFill/>
            <a:ln w="0">
              <a:solidFill>
                <a:srgbClr val="990033"/>
              </a:solidFill>
              <a:miter lim="800000"/>
            </a:ln>
          </p:spPr>
          <p:txBody>
            <a:bodyPr/>
            <a:lstStyle/>
            <a:p>
              <a:endParaRPr lang="en-US"/>
            </a:p>
          </p:txBody>
        </p:sp>
      </p:grpSp>
      <p:grpSp>
        <p:nvGrpSpPr>
          <p:cNvPr id="359547" name="Group 123"/>
          <p:cNvGrpSpPr/>
          <p:nvPr/>
        </p:nvGrpSpPr>
        <p:grpSpPr bwMode="auto">
          <a:xfrm>
            <a:off x="5387975" y="1981200"/>
            <a:ext cx="747713" cy="209550"/>
            <a:chOff x="227" y="2203"/>
            <a:chExt cx="471" cy="132"/>
          </a:xfrm>
        </p:grpSpPr>
        <p:sp>
          <p:nvSpPr>
            <p:cNvPr id="359548" name="Rectangle 124"/>
            <p:cNvSpPr>
              <a:spLocks noChangeArrowheads="1"/>
            </p:cNvSpPr>
            <p:nvPr/>
          </p:nvSpPr>
          <p:spPr bwMode="auto">
            <a:xfrm>
              <a:off x="227" y="2203"/>
              <a:ext cx="471" cy="132"/>
            </a:xfrm>
            <a:prstGeom prst="rect">
              <a:avLst/>
            </a:prstGeom>
            <a:solidFill>
              <a:srgbClr val="FFFFCC"/>
            </a:solidFill>
            <a:ln w="9525">
              <a:noFill/>
              <a:miter lim="800000"/>
            </a:ln>
          </p:spPr>
          <p:txBody>
            <a:bodyPr/>
            <a:lstStyle/>
            <a:p>
              <a:endParaRPr lang="en-US"/>
            </a:p>
          </p:txBody>
        </p:sp>
        <p:sp>
          <p:nvSpPr>
            <p:cNvPr id="359549" name="Rectangle 125"/>
            <p:cNvSpPr>
              <a:spLocks noChangeArrowheads="1"/>
            </p:cNvSpPr>
            <p:nvPr/>
          </p:nvSpPr>
          <p:spPr bwMode="auto">
            <a:xfrm>
              <a:off x="227" y="2203"/>
              <a:ext cx="471" cy="132"/>
            </a:xfrm>
            <a:prstGeom prst="rect">
              <a:avLst/>
            </a:prstGeom>
            <a:noFill/>
            <a:ln w="0">
              <a:solidFill>
                <a:srgbClr val="990033"/>
              </a:solidFill>
              <a:miter lim="800000"/>
            </a:ln>
          </p:spPr>
          <p:txBody>
            <a:bodyPr/>
            <a:lstStyle/>
            <a:p>
              <a:endParaRPr lang="en-US"/>
            </a:p>
          </p:txBody>
        </p:sp>
      </p:grpSp>
      <p:grpSp>
        <p:nvGrpSpPr>
          <p:cNvPr id="359550" name="Group 126"/>
          <p:cNvGrpSpPr/>
          <p:nvPr/>
        </p:nvGrpSpPr>
        <p:grpSpPr bwMode="auto">
          <a:xfrm>
            <a:off x="6429375" y="3427413"/>
            <a:ext cx="747713" cy="209550"/>
            <a:chOff x="227" y="2203"/>
            <a:chExt cx="471" cy="132"/>
          </a:xfrm>
        </p:grpSpPr>
        <p:sp>
          <p:nvSpPr>
            <p:cNvPr id="359551" name="Rectangle 127"/>
            <p:cNvSpPr>
              <a:spLocks noChangeArrowheads="1"/>
            </p:cNvSpPr>
            <p:nvPr/>
          </p:nvSpPr>
          <p:spPr bwMode="auto">
            <a:xfrm>
              <a:off x="227" y="2203"/>
              <a:ext cx="471" cy="132"/>
            </a:xfrm>
            <a:prstGeom prst="rect">
              <a:avLst/>
            </a:prstGeom>
            <a:solidFill>
              <a:srgbClr val="FFFFCC"/>
            </a:solidFill>
            <a:ln w="9525">
              <a:noFill/>
              <a:miter lim="800000"/>
            </a:ln>
          </p:spPr>
          <p:txBody>
            <a:bodyPr/>
            <a:lstStyle/>
            <a:p>
              <a:endParaRPr lang="en-US"/>
            </a:p>
          </p:txBody>
        </p:sp>
        <p:sp>
          <p:nvSpPr>
            <p:cNvPr id="359552" name="Rectangle 128"/>
            <p:cNvSpPr>
              <a:spLocks noChangeArrowheads="1"/>
            </p:cNvSpPr>
            <p:nvPr/>
          </p:nvSpPr>
          <p:spPr bwMode="auto">
            <a:xfrm>
              <a:off x="227" y="2203"/>
              <a:ext cx="471" cy="132"/>
            </a:xfrm>
            <a:prstGeom prst="rect">
              <a:avLst/>
            </a:prstGeom>
            <a:noFill/>
            <a:ln w="0">
              <a:solidFill>
                <a:srgbClr val="990033"/>
              </a:solidFill>
              <a:miter lim="800000"/>
            </a:ln>
          </p:spPr>
          <p:txBody>
            <a:bodyPr/>
            <a:lstStyle/>
            <a:p>
              <a:endParaRPr lang="en-US"/>
            </a:p>
          </p:txBody>
        </p:sp>
      </p:gr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2499" name="Rectangle 3"/>
          <p:cNvSpPr>
            <a:spLocks noGrp="1" noChangeArrowheads="1"/>
          </p:cNvSpPr>
          <p:nvPr>
            <p:ph idx="1"/>
          </p:nvPr>
        </p:nvSpPr>
        <p:spPr/>
        <p:txBody>
          <a:bodyPr>
            <a:normAutofit lnSpcReduction="10000"/>
          </a:bodyPr>
          <a:lstStyle/>
          <a:p>
            <a:r>
              <a:rPr lang="en-US" altLang="zh-CN" sz="2800" dirty="0">
                <a:solidFill>
                  <a:srgbClr val="FF0000"/>
                </a:solidFill>
                <a:ea typeface="宋体" panose="02010600030101010101" pitchFamily="2" charset="-122"/>
              </a:rPr>
              <a:t>Criteria for determining if classes are functionally related:</a:t>
            </a:r>
            <a:endParaRPr lang="en-US" altLang="zh-CN" sz="2800" dirty="0">
              <a:solidFill>
                <a:srgbClr val="FF0000"/>
              </a:solidFill>
              <a:ea typeface="宋体" panose="02010600030101010101" pitchFamily="2" charset="-122"/>
            </a:endParaRPr>
          </a:p>
          <a:p>
            <a:pPr lvl="1" fontAlgn="t"/>
            <a:r>
              <a:rPr lang="en-US" altLang="zh-CN" sz="2400" dirty="0">
                <a:ea typeface="宋体" panose="02010600030101010101" pitchFamily="2" charset="-122"/>
              </a:rPr>
              <a:t>Changes in one class' behavior and/or structure necessitate changes in another class</a:t>
            </a:r>
            <a:endParaRPr lang="en-US" altLang="zh-CN" sz="2400" dirty="0">
              <a:ea typeface="宋体" panose="02010600030101010101" pitchFamily="2" charset="-122"/>
            </a:endParaRPr>
          </a:p>
          <a:p>
            <a:pPr lvl="1"/>
            <a:r>
              <a:rPr lang="en-US" altLang="zh-CN" sz="2400" dirty="0">
                <a:ea typeface="宋体" panose="02010600030101010101" pitchFamily="2" charset="-122"/>
              </a:rPr>
              <a:t>Removal of one class impacts the other class</a:t>
            </a:r>
            <a:endParaRPr lang="en-US" altLang="zh-CN" sz="2400" dirty="0">
              <a:ea typeface="宋体" panose="02010600030101010101" pitchFamily="2" charset="-122"/>
            </a:endParaRPr>
          </a:p>
          <a:p>
            <a:pPr lvl="1"/>
            <a:r>
              <a:rPr lang="en-US" altLang="zh-CN" sz="2400" dirty="0">
                <a:ea typeface="宋体" panose="02010600030101010101" pitchFamily="2" charset="-122"/>
              </a:rPr>
              <a:t>Two objects interact with a large number of messages or have a complex intercommunication</a:t>
            </a:r>
            <a:endParaRPr lang="en-US" altLang="zh-CN" sz="2400" dirty="0">
              <a:ea typeface="宋体" panose="02010600030101010101" pitchFamily="2" charset="-122"/>
            </a:endParaRPr>
          </a:p>
          <a:p>
            <a:pPr lvl="1" fontAlgn="t"/>
            <a:r>
              <a:rPr lang="en-US" altLang="zh-CN" sz="2400" dirty="0">
                <a:ea typeface="宋体" panose="02010600030101010101" pitchFamily="2" charset="-122"/>
              </a:rPr>
              <a:t>A boundary class can be functionally related to a particular entity class if the function of the boundary class is to present the entity class</a:t>
            </a:r>
            <a:endParaRPr lang="en-US" altLang="zh-CN" sz="2400" dirty="0">
              <a:ea typeface="宋体" panose="02010600030101010101" pitchFamily="2" charset="-122"/>
            </a:endParaRPr>
          </a:p>
          <a:p>
            <a:pPr lvl="1" fontAlgn="t"/>
            <a:r>
              <a:rPr lang="en-US" altLang="zh-CN" sz="2400" dirty="0">
                <a:ea typeface="宋体" panose="02010600030101010101" pitchFamily="2" charset="-122"/>
              </a:rPr>
              <a:t>Two classes interact with, or are affected by changes in the same actor </a:t>
            </a:r>
            <a:endParaRPr lang="en-US" altLang="zh-CN" sz="2400" dirty="0">
              <a:ea typeface="宋体" panose="02010600030101010101" pitchFamily="2" charset="-122"/>
            </a:endParaRPr>
          </a:p>
          <a:p>
            <a:pPr lvl="1"/>
            <a:endParaRPr lang="en-US" altLang="zh-CN" sz="2400" dirty="0">
              <a:ea typeface="宋体" panose="02010600030101010101" pitchFamily="2" charset="-122"/>
            </a:endParaRPr>
          </a:p>
        </p:txBody>
      </p:sp>
      <p:sp>
        <p:nvSpPr>
          <p:cNvPr id="362498" name="Rectangle 2"/>
          <p:cNvSpPr>
            <a:spLocks noGrp="1" noChangeArrowheads="1"/>
          </p:cNvSpPr>
          <p:nvPr>
            <p:ph type="title"/>
          </p:nvPr>
        </p:nvSpPr>
        <p:spPr/>
        <p:txBody>
          <a:bodyPr>
            <a:normAutofit fontScale="90000"/>
          </a:bodyPr>
          <a:lstStyle/>
          <a:p>
            <a:r>
              <a:rPr lang="en-US" altLang="zh-CN" dirty="0">
                <a:ea typeface="宋体" panose="02010600030101010101" pitchFamily="2" charset="-122"/>
              </a:rPr>
              <a:t>Packaging Tips: Functionally Related Classes</a:t>
            </a:r>
            <a:endParaRPr lang="en-US" altLang="zh-CN" dirty="0">
              <a:ea typeface="宋体" panose="02010600030101010101" pitchFamily="2" charset="-122"/>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4546" name="Rectangle 2"/>
          <p:cNvSpPr>
            <a:spLocks noChangeArrowheads="1"/>
          </p:cNvSpPr>
          <p:nvPr/>
        </p:nvSpPr>
        <p:spPr bwMode="auto">
          <a:xfrm>
            <a:off x="144462" y="342900"/>
            <a:ext cx="8999538" cy="533400"/>
          </a:xfrm>
          <a:prstGeom prst="rect">
            <a:avLst/>
          </a:prstGeom>
          <a:noFill/>
          <a:ln w="9525">
            <a:noFill/>
            <a:miter lim="800000"/>
          </a:ln>
          <a:effectLst/>
        </p:spPr>
        <p:txBody>
          <a:bodyPr lIns="92075" tIns="46038" rIns="92075" bIns="46038" anchor="ctr"/>
          <a:lstStyle/>
          <a:p>
            <a:pPr eaLnBrk="1" hangingPunct="1">
              <a:buClr>
                <a:srgbClr val="73E1FF"/>
              </a:buClr>
            </a:pPr>
            <a:r>
              <a:rPr lang="en-US" altLang="zh-CN" sz="3200" dirty="0">
                <a:latin typeface="Arial Narrow" panose="020B0606020202030204" pitchFamily="34" charset="0"/>
                <a:ea typeface="宋体" panose="02010600030101010101" pitchFamily="2" charset="-122"/>
              </a:rPr>
              <a:t>Packaging Tips: Functionally Related Classes (continued)</a:t>
            </a:r>
            <a:endParaRPr lang="en-US" altLang="zh-CN" sz="3200" dirty="0">
              <a:latin typeface="Arial Narrow" panose="020B0606020202030204" pitchFamily="34" charset="0"/>
              <a:ea typeface="宋体" panose="02010600030101010101" pitchFamily="2" charset="-122"/>
            </a:endParaRPr>
          </a:p>
        </p:txBody>
      </p:sp>
      <p:sp>
        <p:nvSpPr>
          <p:cNvPr id="364547" name="Rectangle 3"/>
          <p:cNvSpPr>
            <a:spLocks noChangeArrowheads="1"/>
          </p:cNvSpPr>
          <p:nvPr/>
        </p:nvSpPr>
        <p:spPr bwMode="auto">
          <a:xfrm>
            <a:off x="361950" y="1052513"/>
            <a:ext cx="8489950" cy="5043487"/>
          </a:xfrm>
          <a:prstGeom prst="rect">
            <a:avLst/>
          </a:prstGeom>
          <a:noFill/>
          <a:ln w="9525">
            <a:noFill/>
            <a:miter lim="800000"/>
          </a:ln>
          <a:effectLst/>
        </p:spPr>
        <p:txBody>
          <a:bodyPr lIns="107950" tIns="53975" rIns="107950" bIns="53975"/>
          <a:lstStyle/>
          <a:p>
            <a:pPr marL="339725" indent="-339725" eaLnBrk="1" hangingPunct="1">
              <a:lnSpc>
                <a:spcPct val="80000"/>
              </a:lnSpc>
              <a:spcBef>
                <a:spcPct val="30000"/>
              </a:spcBef>
              <a:buClr>
                <a:srgbClr val="FFFF99"/>
              </a:buClr>
              <a:buFont typeface="Wingdings" panose="05000000000000000000" pitchFamily="2" charset="2"/>
              <a:buChar char="w"/>
            </a:pPr>
            <a:r>
              <a:rPr lang="en-US" altLang="zh-CN" sz="2800" dirty="0">
                <a:solidFill>
                  <a:schemeClr val="accent2"/>
                </a:solidFill>
                <a:ea typeface="宋体" panose="02010600030101010101" pitchFamily="2" charset="-122"/>
              </a:rPr>
              <a:t>Criteria for determining if classes are functionally related (continued):</a:t>
            </a:r>
            <a:endParaRPr lang="en-US" altLang="zh-CN" sz="2800" dirty="0">
              <a:solidFill>
                <a:schemeClr val="accent2"/>
              </a:solidFill>
              <a:ea typeface="宋体" panose="02010600030101010101" pitchFamily="2" charset="-122"/>
            </a:endParaRPr>
          </a:p>
          <a:p>
            <a:pPr marL="682625" lvl="1" indent="-228600" eaLnBrk="1" fontAlgn="t" hangingPunct="1">
              <a:lnSpc>
                <a:spcPct val="87000"/>
              </a:lnSpc>
              <a:spcBef>
                <a:spcPct val="30000"/>
              </a:spcBef>
              <a:buClr>
                <a:srgbClr val="DDDDDD"/>
              </a:buClr>
              <a:buFont typeface="Wingdings" panose="05000000000000000000" pitchFamily="2" charset="2"/>
              <a:buChar char="§"/>
            </a:pPr>
            <a:r>
              <a:rPr lang="en-US" altLang="zh-CN" sz="2400" dirty="0">
                <a:ea typeface="宋体" panose="02010600030101010101" pitchFamily="2" charset="-122"/>
              </a:rPr>
              <a:t>Two classes have relationships between each other</a:t>
            </a:r>
            <a:endParaRPr lang="en-US" altLang="zh-CN" sz="2400" dirty="0">
              <a:ea typeface="宋体" panose="02010600030101010101" pitchFamily="2" charset="-122"/>
            </a:endParaRPr>
          </a:p>
          <a:p>
            <a:pPr marL="682625" lvl="1" indent="-228600" eaLnBrk="1" hangingPunct="1">
              <a:lnSpc>
                <a:spcPct val="87000"/>
              </a:lnSpc>
              <a:spcBef>
                <a:spcPct val="30000"/>
              </a:spcBef>
              <a:buClr>
                <a:srgbClr val="DDDDDD"/>
              </a:buClr>
              <a:buFont typeface="Wingdings" panose="05000000000000000000" pitchFamily="2" charset="2"/>
              <a:buChar char="§"/>
            </a:pPr>
            <a:r>
              <a:rPr lang="en-US" altLang="zh-CN" sz="2400" dirty="0">
                <a:ea typeface="宋体" panose="02010600030101010101" pitchFamily="2" charset="-122"/>
              </a:rPr>
              <a:t>One class creates instances of another class</a:t>
            </a:r>
            <a:endParaRPr lang="en-US" altLang="zh-CN" sz="2400" dirty="0">
              <a:ea typeface="宋体" panose="02010600030101010101" pitchFamily="2" charset="-122"/>
            </a:endParaRPr>
          </a:p>
          <a:p>
            <a:pPr marL="339725" indent="-339725" eaLnBrk="1" hangingPunct="1">
              <a:lnSpc>
                <a:spcPct val="87000"/>
              </a:lnSpc>
              <a:spcBef>
                <a:spcPct val="30000"/>
              </a:spcBef>
              <a:buClr>
                <a:srgbClr val="DDDDDD"/>
              </a:buClr>
              <a:buFont typeface="Wingdings" panose="05000000000000000000" pitchFamily="2" charset="2"/>
              <a:buChar char="§"/>
            </a:pPr>
            <a:r>
              <a:rPr lang="en-US" altLang="zh-CN" sz="2800" dirty="0">
                <a:solidFill>
                  <a:schemeClr val="accent2"/>
                </a:solidFill>
                <a:ea typeface="宋体" panose="02010600030101010101" pitchFamily="2" charset="-122"/>
              </a:rPr>
              <a:t>Criteria for determining when two classes should </a:t>
            </a:r>
            <a:r>
              <a:rPr lang="en-US" altLang="zh-CN" sz="2800" i="1" dirty="0">
                <a:solidFill>
                  <a:schemeClr val="accent2"/>
                </a:solidFill>
                <a:ea typeface="宋体" panose="02010600030101010101" pitchFamily="2" charset="-122"/>
              </a:rPr>
              <a:t>NOT </a:t>
            </a:r>
            <a:r>
              <a:rPr lang="en-US" altLang="zh-CN" sz="2800" dirty="0">
                <a:solidFill>
                  <a:schemeClr val="accent2"/>
                </a:solidFill>
                <a:ea typeface="宋体" panose="02010600030101010101" pitchFamily="2" charset="-122"/>
              </a:rPr>
              <a:t>be placed in the same package:</a:t>
            </a:r>
            <a:endParaRPr lang="en-US" altLang="zh-CN" sz="2800" dirty="0">
              <a:solidFill>
                <a:schemeClr val="accent2"/>
              </a:solidFill>
              <a:ea typeface="宋体" panose="02010600030101010101" pitchFamily="2" charset="-122"/>
            </a:endParaRPr>
          </a:p>
          <a:p>
            <a:pPr marL="682625" lvl="1" indent="-228600" eaLnBrk="1" hangingPunct="1">
              <a:lnSpc>
                <a:spcPct val="87000"/>
              </a:lnSpc>
              <a:spcBef>
                <a:spcPct val="30000"/>
              </a:spcBef>
              <a:buClr>
                <a:srgbClr val="DDDDDD"/>
              </a:buClr>
              <a:buFont typeface="Wingdings" panose="05000000000000000000" pitchFamily="2" charset="2"/>
              <a:buChar char="§"/>
            </a:pPr>
            <a:r>
              <a:rPr lang="en-US" altLang="zh-CN" sz="2400" dirty="0">
                <a:ea typeface="宋体" panose="02010600030101010101" pitchFamily="2" charset="-122"/>
              </a:rPr>
              <a:t>Two classes that are related to different actors should not be placed in the same package</a:t>
            </a:r>
            <a:endParaRPr lang="en-US" altLang="zh-CN" sz="2400" dirty="0">
              <a:ea typeface="宋体" panose="02010600030101010101" pitchFamily="2" charset="-122"/>
            </a:endParaRPr>
          </a:p>
          <a:p>
            <a:pPr marL="682625" lvl="1" indent="-228600" eaLnBrk="1" fontAlgn="t" hangingPunct="1">
              <a:lnSpc>
                <a:spcPct val="87000"/>
              </a:lnSpc>
              <a:spcBef>
                <a:spcPct val="30000"/>
              </a:spcBef>
              <a:buClr>
                <a:srgbClr val="DDDDDD"/>
              </a:buClr>
              <a:buFont typeface="Wingdings" panose="05000000000000000000" pitchFamily="2" charset="2"/>
              <a:buChar char="§"/>
            </a:pPr>
            <a:r>
              <a:rPr lang="en-US" altLang="zh-CN" sz="2400" dirty="0">
                <a:ea typeface="宋体" panose="02010600030101010101" pitchFamily="2" charset="-122"/>
              </a:rPr>
              <a:t>An optional and a mandatory class should not be placed in the same package</a:t>
            </a:r>
            <a:endParaRPr lang="en-US" altLang="zh-CN" sz="2400" dirty="0">
              <a:ea typeface="宋体" panose="02010600030101010101" pitchFamily="2" charset="-122"/>
            </a:endParaRPr>
          </a:p>
          <a:p>
            <a:pPr marL="682625" lvl="1" indent="-228600" eaLnBrk="1" hangingPunct="1">
              <a:lnSpc>
                <a:spcPct val="87000"/>
              </a:lnSpc>
              <a:spcBef>
                <a:spcPct val="30000"/>
              </a:spcBef>
              <a:buClr>
                <a:srgbClr val="DDDDDD"/>
              </a:buClr>
              <a:buFont typeface="Wingdings" panose="05000000000000000000" pitchFamily="2" charset="2"/>
              <a:buChar char="§"/>
            </a:pPr>
            <a:endParaRPr lang="en-US" altLang="zh-CN" sz="2400" dirty="0">
              <a:solidFill>
                <a:srgbClr val="DDDDDD"/>
              </a:solidFill>
              <a:ea typeface="宋体" panose="02010600030101010101" pitchFamily="2" charset="-122"/>
            </a:endParaRPr>
          </a:p>
          <a:p>
            <a:pPr marL="682625" lvl="1" indent="-228600" eaLnBrk="1" hangingPunct="1">
              <a:lnSpc>
                <a:spcPct val="87000"/>
              </a:lnSpc>
              <a:spcBef>
                <a:spcPct val="30000"/>
              </a:spcBef>
              <a:buClr>
                <a:srgbClr val="DDDDDD"/>
              </a:buClr>
              <a:buFont typeface="Wingdings" panose="05000000000000000000" pitchFamily="2" charset="2"/>
              <a:buChar char="§"/>
            </a:pPr>
            <a:endParaRPr lang="en-US" altLang="zh-CN" sz="2400" dirty="0">
              <a:solidFill>
                <a:srgbClr val="DDDDDD"/>
              </a:solidFill>
              <a:ea typeface="宋体" panose="02010600030101010101" pitchFamily="2" charset="-122"/>
            </a:endParaRPr>
          </a:p>
          <a:p>
            <a:pPr marL="682625" lvl="1" indent="-228600" eaLnBrk="1" hangingPunct="1">
              <a:lnSpc>
                <a:spcPct val="87000"/>
              </a:lnSpc>
              <a:spcBef>
                <a:spcPct val="30000"/>
              </a:spcBef>
              <a:buClr>
                <a:srgbClr val="DDDDDD"/>
              </a:buClr>
              <a:buFont typeface="Wingdings" panose="05000000000000000000" pitchFamily="2" charset="2"/>
              <a:buChar char="§"/>
            </a:pPr>
            <a:endParaRPr lang="en-US" altLang="zh-CN" sz="2400" dirty="0">
              <a:solidFill>
                <a:srgbClr val="DDDDDD"/>
              </a:solidFill>
              <a:ea typeface="宋体" panose="02010600030101010101" pitchFamily="2" charset="-122"/>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6594" name="Rectangle 2"/>
          <p:cNvSpPr>
            <a:spLocks noChangeArrowheads="1"/>
          </p:cNvSpPr>
          <p:nvPr/>
        </p:nvSpPr>
        <p:spPr bwMode="auto">
          <a:xfrm>
            <a:off x="3105150" y="4376726"/>
            <a:ext cx="3254375" cy="1719262"/>
          </a:xfrm>
          <a:prstGeom prst="rect">
            <a:avLst/>
          </a:prstGeom>
          <a:noFill/>
          <a:ln w="12700">
            <a:solidFill>
              <a:schemeClr val="tx1"/>
            </a:solidFill>
            <a:miter lim="800000"/>
          </a:ln>
        </p:spPr>
        <p:txBody>
          <a:bodyPr/>
          <a:lstStyle/>
          <a:p>
            <a:endParaRPr lang="en-US"/>
          </a:p>
        </p:txBody>
      </p:sp>
      <p:sp>
        <p:nvSpPr>
          <p:cNvPr id="366595" name="Rectangle 3"/>
          <p:cNvSpPr>
            <a:spLocks noChangeArrowheads="1"/>
          </p:cNvSpPr>
          <p:nvPr/>
        </p:nvSpPr>
        <p:spPr bwMode="auto">
          <a:xfrm>
            <a:off x="3105150" y="3962388"/>
            <a:ext cx="1220788" cy="414338"/>
          </a:xfrm>
          <a:prstGeom prst="rect">
            <a:avLst/>
          </a:prstGeom>
          <a:noFill/>
          <a:ln w="12700">
            <a:solidFill>
              <a:schemeClr val="tx1"/>
            </a:solidFill>
            <a:miter lim="800000"/>
          </a:ln>
        </p:spPr>
        <p:txBody>
          <a:bodyPr/>
          <a:lstStyle/>
          <a:p>
            <a:endParaRPr lang="en-US"/>
          </a:p>
        </p:txBody>
      </p:sp>
      <p:sp>
        <p:nvSpPr>
          <p:cNvPr id="366596" name="Rectangle 4"/>
          <p:cNvSpPr>
            <a:spLocks noChangeArrowheads="1"/>
          </p:cNvSpPr>
          <p:nvPr/>
        </p:nvSpPr>
        <p:spPr bwMode="auto">
          <a:xfrm>
            <a:off x="3181350" y="4038588"/>
            <a:ext cx="1041400" cy="274638"/>
          </a:xfrm>
          <a:prstGeom prst="rect">
            <a:avLst/>
          </a:prstGeom>
          <a:noFill/>
          <a:ln w="9525">
            <a:noFill/>
            <a:miter lim="800000"/>
          </a:ln>
        </p:spPr>
        <p:txBody>
          <a:bodyPr wrap="none" lIns="0" tIns="0" rIns="0" bIns="0">
            <a:spAutoFit/>
          </a:bodyPr>
          <a:lstStyle/>
          <a:p>
            <a:r>
              <a:rPr lang="en-US" altLang="zh-CN" sz="1800">
                <a:ea typeface="宋体" panose="02010600030101010101" pitchFamily="2" charset="-122"/>
              </a:rPr>
              <a:t>PackageB</a:t>
            </a:r>
            <a:endParaRPr lang="en-US" altLang="zh-CN" sz="2400">
              <a:ea typeface="宋体" panose="02010600030101010101" pitchFamily="2" charset="-122"/>
            </a:endParaRPr>
          </a:p>
        </p:txBody>
      </p:sp>
      <p:sp>
        <p:nvSpPr>
          <p:cNvPr id="366603" name="Line 11"/>
          <p:cNvSpPr>
            <a:spLocks noChangeShapeType="1"/>
          </p:cNvSpPr>
          <p:nvPr/>
        </p:nvSpPr>
        <p:spPr bwMode="auto">
          <a:xfrm>
            <a:off x="4267200" y="4952988"/>
            <a:ext cx="787400" cy="320675"/>
          </a:xfrm>
          <a:prstGeom prst="line">
            <a:avLst/>
          </a:prstGeom>
          <a:noFill/>
          <a:ln w="28575">
            <a:solidFill>
              <a:schemeClr val="tx1"/>
            </a:solidFill>
            <a:prstDash val="lgDash"/>
            <a:round/>
            <a:headEnd type="none" w="sm" len="sm"/>
            <a:tailEnd type="arrow" w="med" len="med"/>
          </a:ln>
          <a:effectLst/>
        </p:spPr>
        <p:txBody>
          <a:bodyPr wrap="none" anchor="ctr"/>
          <a:lstStyle/>
          <a:p>
            <a:endParaRPr lang="en-US"/>
          </a:p>
        </p:txBody>
      </p:sp>
      <p:sp>
        <p:nvSpPr>
          <p:cNvPr id="366606" name="Rectangle 14"/>
          <p:cNvSpPr>
            <a:spLocks noChangeArrowheads="1"/>
          </p:cNvSpPr>
          <p:nvPr/>
        </p:nvSpPr>
        <p:spPr bwMode="auto">
          <a:xfrm>
            <a:off x="3105150" y="1709726"/>
            <a:ext cx="3254375" cy="1947862"/>
          </a:xfrm>
          <a:prstGeom prst="rect">
            <a:avLst/>
          </a:prstGeom>
          <a:noFill/>
          <a:ln w="12700">
            <a:solidFill>
              <a:schemeClr val="tx1"/>
            </a:solidFill>
            <a:miter lim="800000"/>
          </a:ln>
        </p:spPr>
        <p:txBody>
          <a:bodyPr/>
          <a:lstStyle/>
          <a:p>
            <a:endParaRPr lang="en-US"/>
          </a:p>
        </p:txBody>
      </p:sp>
      <p:sp>
        <p:nvSpPr>
          <p:cNvPr id="366607" name="Rectangle 15"/>
          <p:cNvSpPr>
            <a:spLocks noChangeArrowheads="1"/>
          </p:cNvSpPr>
          <p:nvPr/>
        </p:nvSpPr>
        <p:spPr bwMode="auto">
          <a:xfrm>
            <a:off x="3105150" y="1295388"/>
            <a:ext cx="1220788" cy="414338"/>
          </a:xfrm>
          <a:prstGeom prst="rect">
            <a:avLst/>
          </a:prstGeom>
          <a:noFill/>
          <a:ln w="12700">
            <a:solidFill>
              <a:schemeClr val="tx1"/>
            </a:solidFill>
            <a:miter lim="800000"/>
          </a:ln>
        </p:spPr>
        <p:txBody>
          <a:bodyPr/>
          <a:lstStyle/>
          <a:p>
            <a:endParaRPr lang="en-US"/>
          </a:p>
        </p:txBody>
      </p:sp>
      <p:sp>
        <p:nvSpPr>
          <p:cNvPr id="366608" name="Rectangle 16"/>
          <p:cNvSpPr>
            <a:spLocks noChangeArrowheads="1"/>
          </p:cNvSpPr>
          <p:nvPr/>
        </p:nvSpPr>
        <p:spPr bwMode="auto">
          <a:xfrm>
            <a:off x="3181350" y="1371588"/>
            <a:ext cx="1041400" cy="274638"/>
          </a:xfrm>
          <a:prstGeom prst="rect">
            <a:avLst/>
          </a:prstGeom>
          <a:noFill/>
          <a:ln w="9525">
            <a:noFill/>
            <a:miter lim="800000"/>
          </a:ln>
        </p:spPr>
        <p:txBody>
          <a:bodyPr wrap="none" lIns="0" tIns="0" rIns="0" bIns="0">
            <a:spAutoFit/>
          </a:bodyPr>
          <a:lstStyle/>
          <a:p>
            <a:r>
              <a:rPr lang="en-US" altLang="zh-CN" sz="1800">
                <a:ea typeface="宋体" panose="02010600030101010101" pitchFamily="2" charset="-122"/>
              </a:rPr>
              <a:t>PackageA</a:t>
            </a:r>
            <a:endParaRPr lang="en-US" altLang="zh-CN" sz="2400">
              <a:ea typeface="宋体" panose="02010600030101010101" pitchFamily="2" charset="-122"/>
            </a:endParaRPr>
          </a:p>
        </p:txBody>
      </p:sp>
      <p:sp>
        <p:nvSpPr>
          <p:cNvPr id="366618" name="Line 26"/>
          <p:cNvSpPr>
            <a:spLocks noChangeShapeType="1"/>
          </p:cNvSpPr>
          <p:nvPr/>
        </p:nvSpPr>
        <p:spPr bwMode="auto">
          <a:xfrm>
            <a:off x="4232275" y="2235188"/>
            <a:ext cx="914400" cy="355600"/>
          </a:xfrm>
          <a:prstGeom prst="line">
            <a:avLst/>
          </a:prstGeom>
          <a:noFill/>
          <a:ln w="28575">
            <a:solidFill>
              <a:schemeClr val="tx1"/>
            </a:solidFill>
            <a:prstDash val="lgDash"/>
            <a:round/>
            <a:headEnd type="none" w="sm" len="sm"/>
            <a:tailEnd type="arrow" w="med" len="med"/>
          </a:ln>
          <a:effectLst/>
        </p:spPr>
        <p:txBody>
          <a:bodyPr wrap="none" anchor="ctr"/>
          <a:lstStyle/>
          <a:p>
            <a:endParaRPr lang="en-US"/>
          </a:p>
        </p:txBody>
      </p:sp>
      <p:sp>
        <p:nvSpPr>
          <p:cNvPr id="366619" name="Line 27"/>
          <p:cNvSpPr>
            <a:spLocks noChangeShapeType="1"/>
          </p:cNvSpPr>
          <p:nvPr/>
        </p:nvSpPr>
        <p:spPr bwMode="auto">
          <a:xfrm>
            <a:off x="3976688" y="2378063"/>
            <a:ext cx="355600" cy="481013"/>
          </a:xfrm>
          <a:prstGeom prst="line">
            <a:avLst/>
          </a:prstGeom>
          <a:noFill/>
          <a:ln w="28575">
            <a:solidFill>
              <a:schemeClr val="tx1"/>
            </a:solidFill>
            <a:prstDash val="lgDash"/>
            <a:round/>
            <a:headEnd type="none" w="sm" len="sm"/>
            <a:tailEnd type="arrow" w="med" len="med"/>
          </a:ln>
          <a:effectLst/>
        </p:spPr>
        <p:txBody>
          <a:bodyPr wrap="none" anchor="ctr"/>
          <a:lstStyle/>
          <a:p>
            <a:endParaRPr lang="en-US"/>
          </a:p>
        </p:txBody>
      </p:sp>
      <p:sp>
        <p:nvSpPr>
          <p:cNvPr id="366620" name="Line 28"/>
          <p:cNvSpPr>
            <a:spLocks noChangeShapeType="1"/>
          </p:cNvSpPr>
          <p:nvPr/>
        </p:nvSpPr>
        <p:spPr bwMode="auto">
          <a:xfrm flipH="1">
            <a:off x="4227513" y="3378188"/>
            <a:ext cx="509587" cy="1314450"/>
          </a:xfrm>
          <a:prstGeom prst="line">
            <a:avLst/>
          </a:prstGeom>
          <a:noFill/>
          <a:ln w="28575">
            <a:solidFill>
              <a:schemeClr val="tx1"/>
            </a:solidFill>
            <a:prstDash val="lgDash"/>
            <a:round/>
            <a:headEnd type="none" w="sm" len="sm"/>
            <a:tailEnd type="arrow" w="med" len="med"/>
          </a:ln>
          <a:effectLst/>
        </p:spPr>
        <p:txBody>
          <a:bodyPr wrap="none" anchor="ctr"/>
          <a:lstStyle/>
          <a:p>
            <a:endParaRPr lang="en-US"/>
          </a:p>
        </p:txBody>
      </p:sp>
      <p:sp>
        <p:nvSpPr>
          <p:cNvPr id="366628" name="AutoShape 36"/>
          <p:cNvSpPr>
            <a:spLocks noChangeArrowheads="1"/>
          </p:cNvSpPr>
          <p:nvPr/>
        </p:nvSpPr>
        <p:spPr bwMode="auto">
          <a:xfrm>
            <a:off x="4962525" y="4962513"/>
            <a:ext cx="1219200" cy="762000"/>
          </a:xfrm>
          <a:prstGeom prst="roundRect">
            <a:avLst>
              <a:gd name="adj" fmla="val 16667"/>
            </a:avLst>
          </a:prstGeom>
          <a:noFill/>
          <a:ln w="28575" cap="rnd">
            <a:solidFill>
              <a:srgbClr val="00CCFF"/>
            </a:solidFill>
            <a:prstDash val="sysDot"/>
            <a:round/>
            <a:headEnd type="none" w="sm" len="sm"/>
          </a:ln>
          <a:effectLst/>
        </p:spPr>
        <p:txBody>
          <a:bodyPr wrap="none" anchor="ctr"/>
          <a:lstStyle/>
          <a:p>
            <a:pPr algn="ctr"/>
            <a:endParaRPr lang="zh-CN" altLang="en-US" sz="1800">
              <a:solidFill>
                <a:schemeClr val="accent1"/>
              </a:solidFill>
              <a:ea typeface="宋体" panose="02010600030101010101" pitchFamily="2" charset="-122"/>
            </a:endParaRPr>
          </a:p>
        </p:txBody>
      </p:sp>
      <p:sp>
        <p:nvSpPr>
          <p:cNvPr id="366629" name="Line 37"/>
          <p:cNvSpPr>
            <a:spLocks noChangeShapeType="1"/>
          </p:cNvSpPr>
          <p:nvPr/>
        </p:nvSpPr>
        <p:spPr bwMode="auto">
          <a:xfrm>
            <a:off x="5581650" y="2819388"/>
            <a:ext cx="0" cy="2235200"/>
          </a:xfrm>
          <a:prstGeom prst="line">
            <a:avLst/>
          </a:prstGeom>
          <a:noFill/>
          <a:ln w="28575">
            <a:solidFill>
              <a:schemeClr val="tx1"/>
            </a:solidFill>
            <a:prstDash val="lgDash"/>
            <a:round/>
            <a:headEnd type="none" w="sm" len="sm"/>
            <a:tailEnd type="arrow" w="med" len="med"/>
          </a:ln>
          <a:effectLst/>
        </p:spPr>
        <p:txBody>
          <a:bodyPr wrap="none" anchor="ctr"/>
          <a:lstStyle/>
          <a:p>
            <a:endParaRPr lang="en-US"/>
          </a:p>
        </p:txBody>
      </p:sp>
      <p:grpSp>
        <p:nvGrpSpPr>
          <p:cNvPr id="366682" name="Group 90"/>
          <p:cNvGrpSpPr/>
          <p:nvPr/>
        </p:nvGrpSpPr>
        <p:grpSpPr bwMode="auto">
          <a:xfrm>
            <a:off x="5340350" y="3784588"/>
            <a:ext cx="457200" cy="457200"/>
            <a:chOff x="3420" y="2160"/>
            <a:chExt cx="192" cy="192"/>
          </a:xfrm>
        </p:grpSpPr>
        <p:sp>
          <p:nvSpPr>
            <p:cNvPr id="366631" name="Oval 39"/>
            <p:cNvSpPr>
              <a:spLocks noChangeArrowheads="1"/>
            </p:cNvSpPr>
            <p:nvPr/>
          </p:nvSpPr>
          <p:spPr bwMode="auto">
            <a:xfrm>
              <a:off x="3420" y="2160"/>
              <a:ext cx="192" cy="192"/>
            </a:xfrm>
            <a:prstGeom prst="ellipse">
              <a:avLst/>
            </a:prstGeom>
            <a:noFill/>
            <a:ln w="38100">
              <a:solidFill>
                <a:schemeClr val="hlink"/>
              </a:solidFill>
              <a:round/>
              <a:headEnd type="none" w="sm" len="sm"/>
            </a:ln>
            <a:effectLst/>
          </p:spPr>
          <p:txBody>
            <a:bodyPr wrap="none" anchor="ctr"/>
            <a:lstStyle/>
            <a:p>
              <a:endParaRPr lang="en-US"/>
            </a:p>
          </p:txBody>
        </p:sp>
        <p:sp>
          <p:nvSpPr>
            <p:cNvPr id="366632" name="Line 40"/>
            <p:cNvSpPr>
              <a:spLocks noChangeShapeType="1"/>
            </p:cNvSpPr>
            <p:nvPr/>
          </p:nvSpPr>
          <p:spPr bwMode="auto">
            <a:xfrm>
              <a:off x="3435" y="2215"/>
              <a:ext cx="167" cy="84"/>
            </a:xfrm>
            <a:prstGeom prst="line">
              <a:avLst/>
            </a:prstGeom>
            <a:noFill/>
            <a:ln w="38100">
              <a:solidFill>
                <a:schemeClr val="hlink"/>
              </a:solidFill>
              <a:round/>
              <a:headEnd type="none" w="sm" len="sm"/>
            </a:ln>
            <a:effectLst/>
          </p:spPr>
          <p:txBody>
            <a:bodyPr wrap="none" anchor="ctr"/>
            <a:lstStyle/>
            <a:p>
              <a:endParaRPr lang="en-US"/>
            </a:p>
          </p:txBody>
        </p:sp>
      </p:grpSp>
      <p:sp>
        <p:nvSpPr>
          <p:cNvPr id="366633" name="Text Box 41"/>
          <p:cNvSpPr txBox="1">
            <a:spLocks noChangeArrowheads="1"/>
          </p:cNvSpPr>
          <p:nvPr/>
        </p:nvSpPr>
        <p:spPr bwMode="auto">
          <a:xfrm>
            <a:off x="1139825" y="4698988"/>
            <a:ext cx="1657350" cy="366713"/>
          </a:xfrm>
          <a:prstGeom prst="rect">
            <a:avLst/>
          </a:prstGeom>
          <a:noFill/>
          <a:ln w="12700">
            <a:noFill/>
            <a:miter lim="800000"/>
            <a:headEnd type="none" w="sm" len="sm"/>
          </a:ln>
          <a:effectLst/>
        </p:spPr>
        <p:txBody>
          <a:bodyPr wrap="none" anchor="ctr">
            <a:spAutoFit/>
          </a:bodyPr>
          <a:lstStyle/>
          <a:p>
            <a:pPr algn="ctr">
              <a:spcBef>
                <a:spcPct val="50000"/>
              </a:spcBef>
            </a:pPr>
            <a:r>
              <a:rPr lang="en-US" altLang="zh-CN" sz="1800" i="1">
                <a:solidFill>
                  <a:srgbClr val="00CCFF"/>
                </a:solidFill>
                <a:ea typeface="宋体" panose="02010600030101010101" pitchFamily="2" charset="-122"/>
              </a:rPr>
              <a:t>Public visibility</a:t>
            </a:r>
            <a:endParaRPr lang="en-US" altLang="zh-CN" sz="1800" i="1">
              <a:solidFill>
                <a:srgbClr val="00CCFF"/>
              </a:solidFill>
              <a:ea typeface="宋体" panose="02010600030101010101" pitchFamily="2" charset="-122"/>
            </a:endParaRPr>
          </a:p>
        </p:txBody>
      </p:sp>
      <p:sp>
        <p:nvSpPr>
          <p:cNvPr id="366634" name="Line 42"/>
          <p:cNvSpPr>
            <a:spLocks noChangeShapeType="1"/>
          </p:cNvSpPr>
          <p:nvPr/>
        </p:nvSpPr>
        <p:spPr bwMode="auto">
          <a:xfrm flipV="1">
            <a:off x="2786063" y="4891076"/>
            <a:ext cx="566737" cy="0"/>
          </a:xfrm>
          <a:prstGeom prst="line">
            <a:avLst/>
          </a:prstGeom>
          <a:noFill/>
          <a:ln w="28575">
            <a:solidFill>
              <a:schemeClr val="hlink"/>
            </a:solidFill>
            <a:round/>
            <a:headEnd type="none" w="sm" len="sm"/>
            <a:tailEnd type="triangle" w="med" len="med"/>
          </a:ln>
          <a:effectLst/>
        </p:spPr>
        <p:txBody>
          <a:bodyPr wrap="none" anchor="ctr"/>
          <a:lstStyle/>
          <a:p>
            <a:endParaRPr lang="en-US"/>
          </a:p>
        </p:txBody>
      </p:sp>
      <p:sp>
        <p:nvSpPr>
          <p:cNvPr id="366635" name="Text Box 43"/>
          <p:cNvSpPr txBox="1">
            <a:spLocks noChangeArrowheads="1"/>
          </p:cNvSpPr>
          <p:nvPr/>
        </p:nvSpPr>
        <p:spPr bwMode="auto">
          <a:xfrm>
            <a:off x="1050925" y="5297476"/>
            <a:ext cx="1746250" cy="366712"/>
          </a:xfrm>
          <a:prstGeom prst="rect">
            <a:avLst/>
          </a:prstGeom>
          <a:noFill/>
          <a:ln w="12700">
            <a:noFill/>
            <a:miter lim="800000"/>
            <a:headEnd type="none" w="sm" len="sm"/>
          </a:ln>
          <a:effectLst/>
        </p:spPr>
        <p:txBody>
          <a:bodyPr wrap="none" anchor="ctr">
            <a:spAutoFit/>
          </a:bodyPr>
          <a:lstStyle/>
          <a:p>
            <a:pPr algn="ctr">
              <a:spcBef>
                <a:spcPct val="50000"/>
              </a:spcBef>
            </a:pPr>
            <a:r>
              <a:rPr lang="en-US" altLang="zh-CN" sz="1800" i="1">
                <a:solidFill>
                  <a:srgbClr val="00CCFF"/>
                </a:solidFill>
                <a:ea typeface="宋体" panose="02010600030101010101" pitchFamily="2" charset="-122"/>
              </a:rPr>
              <a:t>Private visibility</a:t>
            </a:r>
            <a:endParaRPr lang="en-US" altLang="zh-CN" sz="1800" i="1">
              <a:solidFill>
                <a:srgbClr val="00CCFF"/>
              </a:solidFill>
              <a:ea typeface="宋体" panose="02010600030101010101" pitchFamily="2" charset="-122"/>
            </a:endParaRPr>
          </a:p>
        </p:txBody>
      </p:sp>
      <p:sp>
        <p:nvSpPr>
          <p:cNvPr id="366636" name="Line 44"/>
          <p:cNvSpPr>
            <a:spLocks noChangeShapeType="1"/>
          </p:cNvSpPr>
          <p:nvPr/>
        </p:nvSpPr>
        <p:spPr bwMode="auto">
          <a:xfrm flipV="1">
            <a:off x="2786063" y="5486388"/>
            <a:ext cx="2297112" cy="0"/>
          </a:xfrm>
          <a:prstGeom prst="line">
            <a:avLst/>
          </a:prstGeom>
          <a:noFill/>
          <a:ln w="28575">
            <a:solidFill>
              <a:schemeClr val="hlink"/>
            </a:solidFill>
            <a:round/>
            <a:headEnd type="none" w="sm" len="sm"/>
            <a:tailEnd type="triangle" w="med" len="med"/>
          </a:ln>
          <a:effectLst/>
        </p:spPr>
        <p:txBody>
          <a:bodyPr wrap="none" anchor="ctr"/>
          <a:lstStyle/>
          <a:p>
            <a:endParaRPr lang="en-US"/>
          </a:p>
        </p:txBody>
      </p:sp>
      <p:sp>
        <p:nvSpPr>
          <p:cNvPr id="366637" name="Text Box 45"/>
          <p:cNvSpPr txBox="1">
            <a:spLocks noChangeArrowheads="1"/>
          </p:cNvSpPr>
          <p:nvPr/>
        </p:nvSpPr>
        <p:spPr bwMode="auto">
          <a:xfrm>
            <a:off x="6518275" y="3521063"/>
            <a:ext cx="2454275" cy="1311275"/>
          </a:xfrm>
          <a:prstGeom prst="rect">
            <a:avLst/>
          </a:prstGeom>
          <a:noFill/>
          <a:ln w="12700">
            <a:noFill/>
            <a:miter lim="800000"/>
            <a:headEnd type="none" w="sm" len="sm"/>
          </a:ln>
          <a:effectLst/>
        </p:spPr>
        <p:txBody>
          <a:bodyPr anchor="ctr">
            <a:spAutoFit/>
          </a:bodyPr>
          <a:lstStyle/>
          <a:p>
            <a:pPr algn="ctr">
              <a:spcBef>
                <a:spcPct val="50000"/>
              </a:spcBef>
            </a:pPr>
            <a:r>
              <a:rPr lang="en-US" altLang="zh-CN" sz="2000" i="1">
                <a:solidFill>
                  <a:srgbClr val="FFFF99"/>
                </a:solidFill>
                <a:ea typeface="宋体" panose="02010600030101010101" pitchFamily="2" charset="-122"/>
              </a:rPr>
              <a:t>Only public classes can be referenced outside of the owning package</a:t>
            </a:r>
            <a:endParaRPr lang="en-US" altLang="zh-CN" sz="2000" i="1">
              <a:solidFill>
                <a:srgbClr val="FFFF99"/>
              </a:solidFill>
              <a:ea typeface="宋体" panose="02010600030101010101" pitchFamily="2" charset="-122"/>
            </a:endParaRPr>
          </a:p>
        </p:txBody>
      </p:sp>
      <p:sp>
        <p:nvSpPr>
          <p:cNvPr id="366638" name="Text Box 46"/>
          <p:cNvSpPr txBox="1">
            <a:spLocks noChangeArrowheads="1"/>
          </p:cNvSpPr>
          <p:nvPr/>
        </p:nvSpPr>
        <p:spPr bwMode="auto">
          <a:xfrm>
            <a:off x="1600200" y="6324588"/>
            <a:ext cx="6172200" cy="473075"/>
          </a:xfrm>
          <a:prstGeom prst="rect">
            <a:avLst/>
          </a:prstGeom>
          <a:noFill/>
          <a:ln w="9525">
            <a:noFill/>
            <a:miter lim="800000"/>
          </a:ln>
          <a:effectLst/>
        </p:spPr>
        <p:txBody>
          <a:bodyPr lIns="107950" tIns="53975" rIns="107950" bIns="53975">
            <a:spAutoFit/>
          </a:bodyPr>
          <a:lstStyle/>
          <a:p>
            <a:pPr algn="ctr">
              <a:spcBef>
                <a:spcPct val="50000"/>
              </a:spcBef>
            </a:pPr>
            <a:r>
              <a:rPr lang="en-US" altLang="zh-CN" sz="2400">
                <a:solidFill>
                  <a:srgbClr val="00CCFF"/>
                </a:solidFill>
                <a:ea typeface="宋体" panose="02010600030101010101" pitchFamily="2" charset="-122"/>
              </a:rPr>
              <a:t>OO Principle: Encapsulation</a:t>
            </a:r>
            <a:endParaRPr lang="en-US" altLang="zh-CN" sz="2400">
              <a:solidFill>
                <a:srgbClr val="00CCFF"/>
              </a:solidFill>
              <a:ea typeface="宋体" panose="02010600030101010101" pitchFamily="2" charset="-122"/>
            </a:endParaRPr>
          </a:p>
        </p:txBody>
      </p:sp>
      <p:sp>
        <p:nvSpPr>
          <p:cNvPr id="366639" name="Rectangle 47"/>
          <p:cNvSpPr>
            <a:spLocks noGrp="1" noChangeArrowheads="1"/>
          </p:cNvSpPr>
          <p:nvPr>
            <p:ph type="title"/>
          </p:nvPr>
        </p:nvSpPr>
        <p:spPr/>
        <p:txBody>
          <a:bodyPr/>
          <a:lstStyle/>
          <a:p>
            <a:r>
              <a:rPr lang="en-US" altLang="zh-CN" sz="3300">
                <a:ea typeface="宋体" panose="02010600030101010101" pitchFamily="2" charset="-122"/>
              </a:rPr>
              <a:t>Package Dependencies: Package Element Visibility</a:t>
            </a:r>
            <a:endParaRPr lang="en-US" altLang="zh-CN">
              <a:ea typeface="宋体" panose="02010600030101010101" pitchFamily="2" charset="-122"/>
            </a:endParaRPr>
          </a:p>
        </p:txBody>
      </p:sp>
      <p:sp>
        <p:nvSpPr>
          <p:cNvPr id="366641" name="Rectangle 49"/>
          <p:cNvSpPr>
            <a:spLocks noChangeArrowheads="1"/>
          </p:cNvSpPr>
          <p:nvPr/>
        </p:nvSpPr>
        <p:spPr bwMode="auto">
          <a:xfrm>
            <a:off x="798513" y="1720838"/>
            <a:ext cx="1614487" cy="890588"/>
          </a:xfrm>
          <a:prstGeom prst="rect">
            <a:avLst/>
          </a:prstGeom>
          <a:solidFill>
            <a:srgbClr val="FFFFCC"/>
          </a:solidFill>
          <a:ln w="12700">
            <a:solidFill>
              <a:srgbClr val="990033"/>
            </a:solidFill>
            <a:miter lim="800000"/>
          </a:ln>
        </p:spPr>
        <p:txBody>
          <a:bodyPr/>
          <a:lstStyle/>
          <a:p>
            <a:endParaRPr lang="en-US"/>
          </a:p>
        </p:txBody>
      </p:sp>
      <p:sp>
        <p:nvSpPr>
          <p:cNvPr id="366642" name="Rectangle 50"/>
          <p:cNvSpPr>
            <a:spLocks noChangeArrowheads="1"/>
          </p:cNvSpPr>
          <p:nvPr/>
        </p:nvSpPr>
        <p:spPr bwMode="auto">
          <a:xfrm>
            <a:off x="798513" y="1539863"/>
            <a:ext cx="636587" cy="180975"/>
          </a:xfrm>
          <a:prstGeom prst="rect">
            <a:avLst/>
          </a:prstGeom>
          <a:solidFill>
            <a:srgbClr val="FFFFCC"/>
          </a:solidFill>
          <a:ln w="12700">
            <a:solidFill>
              <a:srgbClr val="990033"/>
            </a:solidFill>
            <a:miter lim="800000"/>
          </a:ln>
        </p:spPr>
        <p:txBody>
          <a:bodyPr/>
          <a:lstStyle/>
          <a:p>
            <a:endParaRPr lang="en-US"/>
          </a:p>
        </p:txBody>
      </p:sp>
      <p:sp>
        <p:nvSpPr>
          <p:cNvPr id="366644" name="Rectangle 52"/>
          <p:cNvSpPr>
            <a:spLocks noChangeArrowheads="1"/>
          </p:cNvSpPr>
          <p:nvPr/>
        </p:nvSpPr>
        <p:spPr bwMode="auto">
          <a:xfrm>
            <a:off x="1566863" y="1741476"/>
            <a:ext cx="101600" cy="182562"/>
          </a:xfrm>
          <a:prstGeom prst="rect">
            <a:avLst/>
          </a:prstGeom>
          <a:noFill/>
          <a:ln w="9525">
            <a:noFill/>
            <a:miter lim="800000"/>
          </a:ln>
        </p:spPr>
        <p:txBody>
          <a:bodyPr wrap="none" lIns="0" tIns="0" rIns="0" bIns="0">
            <a:spAutoFit/>
          </a:bodyPr>
          <a:lstStyle/>
          <a:p>
            <a:r>
              <a:rPr lang="en-US" altLang="zh-CN" sz="1200">
                <a:solidFill>
                  <a:srgbClr val="000000"/>
                </a:solidFill>
                <a:ea typeface="宋体" panose="02010600030101010101" pitchFamily="2" charset="-122"/>
              </a:rPr>
              <a:t>A</a:t>
            </a:r>
            <a:endParaRPr lang="en-US" altLang="zh-CN">
              <a:ea typeface="宋体" panose="02010600030101010101" pitchFamily="2" charset="-122"/>
            </a:endParaRPr>
          </a:p>
        </p:txBody>
      </p:sp>
      <p:sp>
        <p:nvSpPr>
          <p:cNvPr id="366645" name="Rectangle 53"/>
          <p:cNvSpPr>
            <a:spLocks noChangeArrowheads="1"/>
          </p:cNvSpPr>
          <p:nvPr/>
        </p:nvSpPr>
        <p:spPr bwMode="auto">
          <a:xfrm>
            <a:off x="798513" y="3555988"/>
            <a:ext cx="1614487" cy="965200"/>
          </a:xfrm>
          <a:prstGeom prst="rect">
            <a:avLst/>
          </a:prstGeom>
          <a:solidFill>
            <a:srgbClr val="FFFFCC"/>
          </a:solidFill>
          <a:ln w="12700">
            <a:solidFill>
              <a:srgbClr val="993300"/>
            </a:solidFill>
            <a:miter lim="800000"/>
          </a:ln>
        </p:spPr>
        <p:txBody>
          <a:bodyPr/>
          <a:lstStyle/>
          <a:p>
            <a:endParaRPr lang="en-US"/>
          </a:p>
        </p:txBody>
      </p:sp>
      <p:sp>
        <p:nvSpPr>
          <p:cNvPr id="366646" name="Rectangle 54"/>
          <p:cNvSpPr>
            <a:spLocks noChangeArrowheads="1"/>
          </p:cNvSpPr>
          <p:nvPr/>
        </p:nvSpPr>
        <p:spPr bwMode="auto">
          <a:xfrm>
            <a:off x="798513" y="3375013"/>
            <a:ext cx="636587" cy="180975"/>
          </a:xfrm>
          <a:prstGeom prst="rect">
            <a:avLst/>
          </a:prstGeom>
          <a:solidFill>
            <a:srgbClr val="FFFFCC"/>
          </a:solidFill>
          <a:ln w="12700">
            <a:solidFill>
              <a:srgbClr val="993300"/>
            </a:solidFill>
            <a:miter lim="800000"/>
          </a:ln>
        </p:spPr>
        <p:txBody>
          <a:bodyPr/>
          <a:lstStyle/>
          <a:p>
            <a:endParaRPr lang="en-US"/>
          </a:p>
        </p:txBody>
      </p:sp>
      <p:sp>
        <p:nvSpPr>
          <p:cNvPr id="366648" name="Rectangle 56"/>
          <p:cNvSpPr>
            <a:spLocks noChangeArrowheads="1"/>
          </p:cNvSpPr>
          <p:nvPr/>
        </p:nvSpPr>
        <p:spPr bwMode="auto">
          <a:xfrm>
            <a:off x="1566863" y="3576626"/>
            <a:ext cx="101600" cy="182562"/>
          </a:xfrm>
          <a:prstGeom prst="rect">
            <a:avLst/>
          </a:prstGeom>
          <a:noFill/>
          <a:ln w="9525">
            <a:noFill/>
            <a:miter lim="800000"/>
          </a:ln>
        </p:spPr>
        <p:txBody>
          <a:bodyPr wrap="none" lIns="0" tIns="0" rIns="0" bIns="0">
            <a:spAutoFit/>
          </a:bodyPr>
          <a:lstStyle/>
          <a:p>
            <a:r>
              <a:rPr lang="en-US" altLang="zh-CN" sz="1200">
                <a:solidFill>
                  <a:srgbClr val="000000"/>
                </a:solidFill>
                <a:ea typeface="宋体" panose="02010600030101010101" pitchFamily="2" charset="-122"/>
              </a:rPr>
              <a:t>B</a:t>
            </a:r>
            <a:endParaRPr lang="en-US" altLang="zh-CN">
              <a:ea typeface="宋体" panose="02010600030101010101" pitchFamily="2" charset="-122"/>
            </a:endParaRPr>
          </a:p>
        </p:txBody>
      </p:sp>
      <p:sp>
        <p:nvSpPr>
          <p:cNvPr id="366649" name="Line 57"/>
          <p:cNvSpPr>
            <a:spLocks noChangeShapeType="1"/>
          </p:cNvSpPr>
          <p:nvPr/>
        </p:nvSpPr>
        <p:spPr bwMode="auto">
          <a:xfrm>
            <a:off x="1611313" y="2611426"/>
            <a:ext cx="1587" cy="842962"/>
          </a:xfrm>
          <a:prstGeom prst="line">
            <a:avLst/>
          </a:prstGeom>
          <a:noFill/>
          <a:ln w="28575">
            <a:solidFill>
              <a:schemeClr val="tx1"/>
            </a:solidFill>
            <a:prstDash val="dash"/>
            <a:round/>
            <a:tailEnd type="arrow" w="med" len="med"/>
          </a:ln>
        </p:spPr>
        <p:txBody>
          <a:bodyPr/>
          <a:lstStyle/>
          <a:p>
            <a:endParaRPr lang="en-US"/>
          </a:p>
        </p:txBody>
      </p:sp>
      <p:sp>
        <p:nvSpPr>
          <p:cNvPr id="366654" name="Rectangle 62"/>
          <p:cNvSpPr>
            <a:spLocks noChangeArrowheads="1"/>
          </p:cNvSpPr>
          <p:nvPr/>
        </p:nvSpPr>
        <p:spPr bwMode="auto">
          <a:xfrm>
            <a:off x="3414713" y="1978013"/>
            <a:ext cx="828675" cy="460375"/>
          </a:xfrm>
          <a:prstGeom prst="rect">
            <a:avLst/>
          </a:prstGeom>
          <a:solidFill>
            <a:srgbClr val="FFFFCC"/>
          </a:solidFill>
          <a:ln w="12700">
            <a:solidFill>
              <a:srgbClr val="990033"/>
            </a:solidFill>
            <a:miter lim="800000"/>
          </a:ln>
        </p:spPr>
        <p:txBody>
          <a:bodyPr/>
          <a:lstStyle/>
          <a:p>
            <a:endParaRPr lang="en-US"/>
          </a:p>
        </p:txBody>
      </p:sp>
      <p:sp>
        <p:nvSpPr>
          <p:cNvPr id="366655" name="Rectangle 63"/>
          <p:cNvSpPr>
            <a:spLocks noChangeArrowheads="1"/>
          </p:cNvSpPr>
          <p:nvPr/>
        </p:nvSpPr>
        <p:spPr bwMode="auto">
          <a:xfrm>
            <a:off x="3462338" y="2022463"/>
            <a:ext cx="739775" cy="182563"/>
          </a:xfrm>
          <a:prstGeom prst="rect">
            <a:avLst/>
          </a:prstGeom>
          <a:noFill/>
          <a:ln w="9525">
            <a:noFill/>
            <a:miter lim="800000"/>
          </a:ln>
        </p:spPr>
        <p:txBody>
          <a:bodyPr wrap="none" lIns="0" tIns="0" rIns="0" bIns="0">
            <a:spAutoFit/>
          </a:bodyPr>
          <a:lstStyle/>
          <a:p>
            <a:r>
              <a:rPr lang="en-US" altLang="zh-CN" sz="1200">
                <a:solidFill>
                  <a:srgbClr val="000000"/>
                </a:solidFill>
                <a:ea typeface="宋体" panose="02010600030101010101" pitchFamily="2" charset="-122"/>
              </a:rPr>
              <a:t>+ Class A1</a:t>
            </a:r>
            <a:endParaRPr lang="en-US" altLang="zh-CN">
              <a:ea typeface="宋体" panose="02010600030101010101" pitchFamily="2" charset="-122"/>
            </a:endParaRPr>
          </a:p>
        </p:txBody>
      </p:sp>
      <p:sp>
        <p:nvSpPr>
          <p:cNvPr id="366656" name="Rectangle 64"/>
          <p:cNvSpPr>
            <a:spLocks noChangeArrowheads="1"/>
          </p:cNvSpPr>
          <p:nvPr/>
        </p:nvSpPr>
        <p:spPr bwMode="auto">
          <a:xfrm>
            <a:off x="3413125" y="2225663"/>
            <a:ext cx="831850" cy="212725"/>
          </a:xfrm>
          <a:prstGeom prst="rect">
            <a:avLst/>
          </a:prstGeom>
          <a:noFill/>
          <a:ln w="12700">
            <a:solidFill>
              <a:srgbClr val="990033"/>
            </a:solidFill>
            <a:miter lim="800000"/>
          </a:ln>
        </p:spPr>
        <p:txBody>
          <a:bodyPr/>
          <a:lstStyle/>
          <a:p>
            <a:endParaRPr lang="en-US"/>
          </a:p>
        </p:txBody>
      </p:sp>
      <p:sp>
        <p:nvSpPr>
          <p:cNvPr id="366657" name="Rectangle 65"/>
          <p:cNvSpPr>
            <a:spLocks noChangeArrowheads="1"/>
          </p:cNvSpPr>
          <p:nvPr/>
        </p:nvSpPr>
        <p:spPr bwMode="auto">
          <a:xfrm>
            <a:off x="3413125" y="2314563"/>
            <a:ext cx="831850" cy="123825"/>
          </a:xfrm>
          <a:prstGeom prst="rect">
            <a:avLst/>
          </a:prstGeom>
          <a:noFill/>
          <a:ln w="12700">
            <a:solidFill>
              <a:srgbClr val="990033"/>
            </a:solidFill>
            <a:miter lim="800000"/>
          </a:ln>
        </p:spPr>
        <p:txBody>
          <a:bodyPr/>
          <a:lstStyle/>
          <a:p>
            <a:endParaRPr lang="en-US"/>
          </a:p>
        </p:txBody>
      </p:sp>
      <p:sp>
        <p:nvSpPr>
          <p:cNvPr id="366658" name="Rectangle 66"/>
          <p:cNvSpPr>
            <a:spLocks noChangeArrowheads="1"/>
          </p:cNvSpPr>
          <p:nvPr/>
        </p:nvSpPr>
        <p:spPr bwMode="auto">
          <a:xfrm>
            <a:off x="5178425" y="2357426"/>
            <a:ext cx="831850" cy="461962"/>
          </a:xfrm>
          <a:prstGeom prst="rect">
            <a:avLst/>
          </a:prstGeom>
          <a:solidFill>
            <a:srgbClr val="FFFFCC"/>
          </a:solidFill>
          <a:ln w="12700">
            <a:solidFill>
              <a:srgbClr val="990033"/>
            </a:solidFill>
            <a:miter lim="800000"/>
          </a:ln>
        </p:spPr>
        <p:txBody>
          <a:bodyPr/>
          <a:lstStyle/>
          <a:p>
            <a:endParaRPr lang="en-US"/>
          </a:p>
        </p:txBody>
      </p:sp>
      <p:sp>
        <p:nvSpPr>
          <p:cNvPr id="366659" name="Rectangle 67"/>
          <p:cNvSpPr>
            <a:spLocks noChangeArrowheads="1"/>
          </p:cNvSpPr>
          <p:nvPr/>
        </p:nvSpPr>
        <p:spPr bwMode="auto">
          <a:xfrm>
            <a:off x="5214938" y="2403463"/>
            <a:ext cx="739775" cy="182563"/>
          </a:xfrm>
          <a:prstGeom prst="rect">
            <a:avLst/>
          </a:prstGeom>
          <a:noFill/>
          <a:ln w="9525">
            <a:noFill/>
            <a:miter lim="800000"/>
          </a:ln>
        </p:spPr>
        <p:txBody>
          <a:bodyPr wrap="none" lIns="0" tIns="0" rIns="0" bIns="0">
            <a:spAutoFit/>
          </a:bodyPr>
          <a:lstStyle/>
          <a:p>
            <a:r>
              <a:rPr lang="en-US" altLang="zh-CN" sz="1200">
                <a:solidFill>
                  <a:srgbClr val="000000"/>
                </a:solidFill>
                <a:ea typeface="宋体" panose="02010600030101010101" pitchFamily="2" charset="-122"/>
              </a:rPr>
              <a:t>+ Class A2</a:t>
            </a:r>
            <a:endParaRPr lang="en-US" altLang="zh-CN">
              <a:ea typeface="宋体" panose="02010600030101010101" pitchFamily="2" charset="-122"/>
            </a:endParaRPr>
          </a:p>
        </p:txBody>
      </p:sp>
      <p:sp>
        <p:nvSpPr>
          <p:cNvPr id="366660" name="Rectangle 68"/>
          <p:cNvSpPr>
            <a:spLocks noChangeArrowheads="1"/>
          </p:cNvSpPr>
          <p:nvPr/>
        </p:nvSpPr>
        <p:spPr bwMode="auto">
          <a:xfrm>
            <a:off x="5178425" y="2605076"/>
            <a:ext cx="831850" cy="214312"/>
          </a:xfrm>
          <a:prstGeom prst="rect">
            <a:avLst/>
          </a:prstGeom>
          <a:noFill/>
          <a:ln w="12700">
            <a:solidFill>
              <a:srgbClr val="990033"/>
            </a:solidFill>
            <a:miter lim="800000"/>
          </a:ln>
        </p:spPr>
        <p:txBody>
          <a:bodyPr/>
          <a:lstStyle/>
          <a:p>
            <a:endParaRPr lang="en-US"/>
          </a:p>
        </p:txBody>
      </p:sp>
      <p:sp>
        <p:nvSpPr>
          <p:cNvPr id="366661" name="Rectangle 69"/>
          <p:cNvSpPr>
            <a:spLocks noChangeArrowheads="1"/>
          </p:cNvSpPr>
          <p:nvPr/>
        </p:nvSpPr>
        <p:spPr bwMode="auto">
          <a:xfrm>
            <a:off x="5178425" y="2695563"/>
            <a:ext cx="831850" cy="123825"/>
          </a:xfrm>
          <a:prstGeom prst="rect">
            <a:avLst/>
          </a:prstGeom>
          <a:noFill/>
          <a:ln w="12700">
            <a:solidFill>
              <a:srgbClr val="990033"/>
            </a:solidFill>
            <a:miter lim="800000"/>
          </a:ln>
        </p:spPr>
        <p:txBody>
          <a:bodyPr/>
          <a:lstStyle/>
          <a:p>
            <a:endParaRPr lang="en-US"/>
          </a:p>
        </p:txBody>
      </p:sp>
      <p:sp>
        <p:nvSpPr>
          <p:cNvPr id="366662" name="Rectangle 70"/>
          <p:cNvSpPr>
            <a:spLocks noChangeArrowheads="1"/>
          </p:cNvSpPr>
          <p:nvPr/>
        </p:nvSpPr>
        <p:spPr bwMode="auto">
          <a:xfrm>
            <a:off x="4278313" y="2901938"/>
            <a:ext cx="830262" cy="450850"/>
          </a:xfrm>
          <a:prstGeom prst="rect">
            <a:avLst/>
          </a:prstGeom>
          <a:solidFill>
            <a:srgbClr val="FFFFCC"/>
          </a:solidFill>
          <a:ln w="12700">
            <a:solidFill>
              <a:srgbClr val="990033"/>
            </a:solidFill>
            <a:miter lim="800000"/>
          </a:ln>
        </p:spPr>
        <p:txBody>
          <a:bodyPr/>
          <a:lstStyle/>
          <a:p>
            <a:endParaRPr lang="en-US"/>
          </a:p>
        </p:txBody>
      </p:sp>
      <p:sp>
        <p:nvSpPr>
          <p:cNvPr id="366663" name="Rectangle 71"/>
          <p:cNvSpPr>
            <a:spLocks noChangeArrowheads="1"/>
          </p:cNvSpPr>
          <p:nvPr/>
        </p:nvSpPr>
        <p:spPr bwMode="auto">
          <a:xfrm>
            <a:off x="4313238" y="2947976"/>
            <a:ext cx="739775" cy="182562"/>
          </a:xfrm>
          <a:prstGeom prst="rect">
            <a:avLst/>
          </a:prstGeom>
          <a:noFill/>
          <a:ln w="9525">
            <a:noFill/>
            <a:miter lim="800000"/>
          </a:ln>
        </p:spPr>
        <p:txBody>
          <a:bodyPr wrap="none" lIns="0" tIns="0" rIns="0" bIns="0">
            <a:spAutoFit/>
          </a:bodyPr>
          <a:lstStyle/>
          <a:p>
            <a:r>
              <a:rPr lang="en-US" altLang="zh-CN" sz="1200">
                <a:solidFill>
                  <a:srgbClr val="000000"/>
                </a:solidFill>
                <a:ea typeface="宋体" panose="02010600030101010101" pitchFamily="2" charset="-122"/>
              </a:rPr>
              <a:t>+ Class A3</a:t>
            </a:r>
            <a:endParaRPr lang="en-US" altLang="zh-CN">
              <a:ea typeface="宋体" panose="02010600030101010101" pitchFamily="2" charset="-122"/>
            </a:endParaRPr>
          </a:p>
        </p:txBody>
      </p:sp>
      <p:sp>
        <p:nvSpPr>
          <p:cNvPr id="366664" name="Rectangle 72"/>
          <p:cNvSpPr>
            <a:spLocks noChangeArrowheads="1"/>
          </p:cNvSpPr>
          <p:nvPr/>
        </p:nvSpPr>
        <p:spPr bwMode="auto">
          <a:xfrm>
            <a:off x="4278313" y="3138476"/>
            <a:ext cx="830262" cy="214312"/>
          </a:xfrm>
          <a:prstGeom prst="rect">
            <a:avLst/>
          </a:prstGeom>
          <a:noFill/>
          <a:ln w="12700">
            <a:solidFill>
              <a:srgbClr val="990033"/>
            </a:solidFill>
            <a:miter lim="800000"/>
          </a:ln>
        </p:spPr>
        <p:txBody>
          <a:bodyPr/>
          <a:lstStyle/>
          <a:p>
            <a:endParaRPr lang="en-US"/>
          </a:p>
        </p:txBody>
      </p:sp>
      <p:sp>
        <p:nvSpPr>
          <p:cNvPr id="366665" name="Rectangle 73"/>
          <p:cNvSpPr>
            <a:spLocks noChangeArrowheads="1"/>
          </p:cNvSpPr>
          <p:nvPr/>
        </p:nvSpPr>
        <p:spPr bwMode="auto">
          <a:xfrm>
            <a:off x="4278313" y="3228963"/>
            <a:ext cx="830262" cy="123825"/>
          </a:xfrm>
          <a:prstGeom prst="rect">
            <a:avLst/>
          </a:prstGeom>
          <a:noFill/>
          <a:ln w="12700">
            <a:solidFill>
              <a:srgbClr val="990033"/>
            </a:solidFill>
            <a:miter lim="800000"/>
          </a:ln>
        </p:spPr>
        <p:txBody>
          <a:bodyPr/>
          <a:lstStyle/>
          <a:p>
            <a:endParaRPr lang="en-US"/>
          </a:p>
        </p:txBody>
      </p:sp>
      <p:sp>
        <p:nvSpPr>
          <p:cNvPr id="366666" name="Rectangle 74"/>
          <p:cNvSpPr>
            <a:spLocks noChangeArrowheads="1"/>
          </p:cNvSpPr>
          <p:nvPr/>
        </p:nvSpPr>
        <p:spPr bwMode="auto">
          <a:xfrm>
            <a:off x="3363913" y="4724388"/>
            <a:ext cx="852487" cy="449263"/>
          </a:xfrm>
          <a:prstGeom prst="rect">
            <a:avLst/>
          </a:prstGeom>
          <a:solidFill>
            <a:srgbClr val="FFFFCC"/>
          </a:solidFill>
          <a:ln w="12700">
            <a:solidFill>
              <a:srgbClr val="990033"/>
            </a:solidFill>
            <a:miter lim="800000"/>
          </a:ln>
        </p:spPr>
        <p:txBody>
          <a:bodyPr/>
          <a:lstStyle/>
          <a:p>
            <a:endParaRPr lang="en-US"/>
          </a:p>
        </p:txBody>
      </p:sp>
      <p:sp>
        <p:nvSpPr>
          <p:cNvPr id="366667" name="Rectangle 75"/>
          <p:cNvSpPr>
            <a:spLocks noChangeArrowheads="1"/>
          </p:cNvSpPr>
          <p:nvPr/>
        </p:nvSpPr>
        <p:spPr bwMode="auto">
          <a:xfrm>
            <a:off x="3416300" y="4768838"/>
            <a:ext cx="782638" cy="182563"/>
          </a:xfrm>
          <a:prstGeom prst="rect">
            <a:avLst/>
          </a:prstGeom>
          <a:noFill/>
          <a:ln w="9525">
            <a:noFill/>
            <a:miter lim="800000"/>
          </a:ln>
        </p:spPr>
        <p:txBody>
          <a:bodyPr wrap="none" lIns="0" tIns="0" rIns="0" bIns="0">
            <a:spAutoFit/>
          </a:bodyPr>
          <a:lstStyle/>
          <a:p>
            <a:pPr algn="ctr"/>
            <a:r>
              <a:rPr lang="en-US" altLang="zh-CN" sz="1200">
                <a:solidFill>
                  <a:srgbClr val="000000"/>
                </a:solidFill>
                <a:ea typeface="宋体" panose="02010600030101010101" pitchFamily="2" charset="-122"/>
              </a:rPr>
              <a:t>+ Class B1 </a:t>
            </a:r>
            <a:endParaRPr lang="en-US" altLang="zh-CN">
              <a:ea typeface="宋体" panose="02010600030101010101" pitchFamily="2" charset="-122"/>
            </a:endParaRPr>
          </a:p>
        </p:txBody>
      </p:sp>
      <p:sp>
        <p:nvSpPr>
          <p:cNvPr id="366668" name="Rectangle 76"/>
          <p:cNvSpPr>
            <a:spLocks noChangeArrowheads="1"/>
          </p:cNvSpPr>
          <p:nvPr/>
        </p:nvSpPr>
        <p:spPr bwMode="auto">
          <a:xfrm>
            <a:off x="3363913" y="4960926"/>
            <a:ext cx="852487" cy="212725"/>
          </a:xfrm>
          <a:prstGeom prst="rect">
            <a:avLst/>
          </a:prstGeom>
          <a:noFill/>
          <a:ln w="12700">
            <a:solidFill>
              <a:srgbClr val="990033"/>
            </a:solidFill>
            <a:miter lim="800000"/>
          </a:ln>
        </p:spPr>
        <p:txBody>
          <a:bodyPr/>
          <a:lstStyle/>
          <a:p>
            <a:endParaRPr lang="en-US"/>
          </a:p>
        </p:txBody>
      </p:sp>
      <p:sp>
        <p:nvSpPr>
          <p:cNvPr id="366669" name="Rectangle 77"/>
          <p:cNvSpPr>
            <a:spLocks noChangeArrowheads="1"/>
          </p:cNvSpPr>
          <p:nvPr/>
        </p:nvSpPr>
        <p:spPr bwMode="auto">
          <a:xfrm>
            <a:off x="3363913" y="5049826"/>
            <a:ext cx="852487" cy="123825"/>
          </a:xfrm>
          <a:prstGeom prst="rect">
            <a:avLst/>
          </a:prstGeom>
          <a:noFill/>
          <a:ln w="12700">
            <a:solidFill>
              <a:srgbClr val="990033"/>
            </a:solidFill>
            <a:miter lim="800000"/>
          </a:ln>
        </p:spPr>
        <p:txBody>
          <a:bodyPr/>
          <a:lstStyle/>
          <a:p>
            <a:endParaRPr lang="en-US"/>
          </a:p>
        </p:txBody>
      </p:sp>
      <p:sp>
        <p:nvSpPr>
          <p:cNvPr id="366670" name="Rectangle 78"/>
          <p:cNvSpPr>
            <a:spLocks noChangeArrowheads="1"/>
          </p:cNvSpPr>
          <p:nvPr/>
        </p:nvSpPr>
        <p:spPr bwMode="auto">
          <a:xfrm>
            <a:off x="5114925" y="5105388"/>
            <a:ext cx="914400" cy="457200"/>
          </a:xfrm>
          <a:prstGeom prst="rect">
            <a:avLst/>
          </a:prstGeom>
          <a:solidFill>
            <a:srgbClr val="FFFFCC"/>
          </a:solidFill>
          <a:ln w="12700">
            <a:solidFill>
              <a:srgbClr val="990033"/>
            </a:solidFill>
            <a:miter lim="800000"/>
          </a:ln>
        </p:spPr>
        <p:txBody>
          <a:bodyPr/>
          <a:lstStyle/>
          <a:p>
            <a:endParaRPr lang="en-US"/>
          </a:p>
        </p:txBody>
      </p:sp>
      <p:sp>
        <p:nvSpPr>
          <p:cNvPr id="366671" name="Rectangle 79"/>
          <p:cNvSpPr>
            <a:spLocks noChangeArrowheads="1"/>
          </p:cNvSpPr>
          <p:nvPr/>
        </p:nvSpPr>
        <p:spPr bwMode="auto">
          <a:xfrm>
            <a:off x="5257800" y="5151426"/>
            <a:ext cx="701675" cy="182562"/>
          </a:xfrm>
          <a:prstGeom prst="rect">
            <a:avLst/>
          </a:prstGeom>
          <a:noFill/>
          <a:ln w="9525">
            <a:noFill/>
            <a:miter lim="800000"/>
          </a:ln>
        </p:spPr>
        <p:txBody>
          <a:bodyPr wrap="none" lIns="0" tIns="0" rIns="0" bIns="0">
            <a:spAutoFit/>
          </a:bodyPr>
          <a:lstStyle/>
          <a:p>
            <a:r>
              <a:rPr lang="en-US" altLang="zh-CN" sz="1200">
                <a:solidFill>
                  <a:srgbClr val="000000"/>
                </a:solidFill>
                <a:ea typeface="宋体" panose="02010600030101010101" pitchFamily="2" charset="-122"/>
              </a:rPr>
              <a:t>- Class B2</a:t>
            </a:r>
            <a:endParaRPr lang="en-US" altLang="zh-CN">
              <a:ea typeface="宋体" panose="02010600030101010101" pitchFamily="2" charset="-122"/>
            </a:endParaRPr>
          </a:p>
        </p:txBody>
      </p:sp>
      <p:sp>
        <p:nvSpPr>
          <p:cNvPr id="366672" name="Rectangle 80"/>
          <p:cNvSpPr>
            <a:spLocks noChangeArrowheads="1"/>
          </p:cNvSpPr>
          <p:nvPr/>
        </p:nvSpPr>
        <p:spPr bwMode="auto">
          <a:xfrm>
            <a:off x="5114925" y="5349863"/>
            <a:ext cx="914400" cy="212725"/>
          </a:xfrm>
          <a:prstGeom prst="rect">
            <a:avLst/>
          </a:prstGeom>
          <a:noFill/>
          <a:ln w="12700">
            <a:solidFill>
              <a:srgbClr val="990033"/>
            </a:solidFill>
            <a:miter lim="800000"/>
          </a:ln>
        </p:spPr>
        <p:txBody>
          <a:bodyPr/>
          <a:lstStyle/>
          <a:p>
            <a:endParaRPr lang="en-US"/>
          </a:p>
        </p:txBody>
      </p:sp>
      <p:sp>
        <p:nvSpPr>
          <p:cNvPr id="366673" name="Rectangle 81"/>
          <p:cNvSpPr>
            <a:spLocks noChangeArrowheads="1"/>
          </p:cNvSpPr>
          <p:nvPr/>
        </p:nvSpPr>
        <p:spPr bwMode="auto">
          <a:xfrm>
            <a:off x="5114925" y="5440351"/>
            <a:ext cx="914400" cy="122237"/>
          </a:xfrm>
          <a:prstGeom prst="rect">
            <a:avLst/>
          </a:prstGeom>
          <a:noFill/>
          <a:ln w="12700">
            <a:solidFill>
              <a:srgbClr val="990033"/>
            </a:solidFill>
            <a:miter lim="800000"/>
          </a:ln>
        </p:spPr>
        <p:txBody>
          <a:bodyPr/>
          <a:lstStyle/>
          <a:p>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5" name="Line 35"/>
          <p:cNvSpPr>
            <a:spLocks noChangeShapeType="1"/>
          </p:cNvSpPr>
          <p:nvPr/>
        </p:nvSpPr>
        <p:spPr bwMode="auto">
          <a:xfrm>
            <a:off x="5486400" y="3276600"/>
            <a:ext cx="2667000" cy="0"/>
          </a:xfrm>
          <a:prstGeom prst="line">
            <a:avLst/>
          </a:prstGeom>
          <a:noFill/>
          <a:ln w="22225">
            <a:solidFill>
              <a:srgbClr val="00CCFF"/>
            </a:solidFill>
            <a:prstDash val="dash"/>
            <a:round/>
          </a:ln>
          <a:effectLst/>
        </p:spPr>
        <p:txBody>
          <a:bodyPr lIns="107950" tIns="53975" rIns="107950" bIns="53975"/>
          <a:lstStyle/>
          <a:p>
            <a:endParaRPr lang="en-US"/>
          </a:p>
        </p:txBody>
      </p:sp>
      <p:sp>
        <p:nvSpPr>
          <p:cNvPr id="368687" name="Line 47"/>
          <p:cNvSpPr>
            <a:spLocks noChangeShapeType="1"/>
          </p:cNvSpPr>
          <p:nvPr/>
        </p:nvSpPr>
        <p:spPr bwMode="auto">
          <a:xfrm>
            <a:off x="5486400" y="4546600"/>
            <a:ext cx="2667000" cy="0"/>
          </a:xfrm>
          <a:prstGeom prst="line">
            <a:avLst/>
          </a:prstGeom>
          <a:noFill/>
          <a:ln w="22225">
            <a:solidFill>
              <a:srgbClr val="00CCFF"/>
            </a:solidFill>
            <a:prstDash val="dash"/>
            <a:round/>
          </a:ln>
          <a:effectLst/>
        </p:spPr>
        <p:txBody>
          <a:bodyPr lIns="107950" tIns="53975" rIns="107950" bIns="53975"/>
          <a:lstStyle/>
          <a:p>
            <a:endParaRPr lang="en-US"/>
          </a:p>
        </p:txBody>
      </p:sp>
      <p:sp>
        <p:nvSpPr>
          <p:cNvPr id="368664" name="Rectangle 24"/>
          <p:cNvSpPr>
            <a:spLocks noChangeArrowheads="1"/>
          </p:cNvSpPr>
          <p:nvPr/>
        </p:nvSpPr>
        <p:spPr bwMode="auto">
          <a:xfrm>
            <a:off x="6303963" y="2255838"/>
            <a:ext cx="1239837" cy="665162"/>
          </a:xfrm>
          <a:prstGeom prst="rect">
            <a:avLst/>
          </a:prstGeom>
          <a:solidFill>
            <a:srgbClr val="FFFFCC"/>
          </a:solidFill>
          <a:ln w="12700">
            <a:solidFill>
              <a:srgbClr val="990033"/>
            </a:solidFill>
            <a:miter lim="800000"/>
          </a:ln>
        </p:spPr>
        <p:txBody>
          <a:bodyPr/>
          <a:lstStyle/>
          <a:p>
            <a:endParaRPr lang="en-US"/>
          </a:p>
        </p:txBody>
      </p:sp>
      <p:sp>
        <p:nvSpPr>
          <p:cNvPr id="368665" name="Rectangle 25"/>
          <p:cNvSpPr>
            <a:spLocks noChangeArrowheads="1"/>
          </p:cNvSpPr>
          <p:nvPr/>
        </p:nvSpPr>
        <p:spPr bwMode="auto">
          <a:xfrm>
            <a:off x="6303963" y="2057400"/>
            <a:ext cx="495300" cy="198438"/>
          </a:xfrm>
          <a:prstGeom prst="rect">
            <a:avLst/>
          </a:prstGeom>
          <a:solidFill>
            <a:srgbClr val="FFFFCC"/>
          </a:solidFill>
          <a:ln w="9525">
            <a:noFill/>
            <a:miter lim="800000"/>
          </a:ln>
        </p:spPr>
        <p:txBody>
          <a:bodyPr/>
          <a:lstStyle/>
          <a:p>
            <a:endParaRPr lang="en-US"/>
          </a:p>
        </p:txBody>
      </p:sp>
      <p:sp>
        <p:nvSpPr>
          <p:cNvPr id="368666" name="Rectangle 26"/>
          <p:cNvSpPr>
            <a:spLocks noChangeArrowheads="1"/>
          </p:cNvSpPr>
          <p:nvPr/>
        </p:nvSpPr>
        <p:spPr bwMode="auto">
          <a:xfrm>
            <a:off x="6303963" y="2057400"/>
            <a:ext cx="495300" cy="198438"/>
          </a:xfrm>
          <a:prstGeom prst="rect">
            <a:avLst/>
          </a:prstGeom>
          <a:noFill/>
          <a:ln w="12700">
            <a:solidFill>
              <a:srgbClr val="990033"/>
            </a:solidFill>
            <a:miter lim="800000"/>
          </a:ln>
        </p:spPr>
        <p:txBody>
          <a:bodyPr/>
          <a:lstStyle/>
          <a:p>
            <a:endParaRPr lang="en-US"/>
          </a:p>
        </p:txBody>
      </p:sp>
      <p:sp>
        <p:nvSpPr>
          <p:cNvPr id="368667" name="Rectangle 27"/>
          <p:cNvSpPr>
            <a:spLocks noChangeArrowheads="1"/>
          </p:cNvSpPr>
          <p:nvPr/>
        </p:nvSpPr>
        <p:spPr bwMode="auto">
          <a:xfrm>
            <a:off x="6878638" y="2279650"/>
            <a:ext cx="85725" cy="152400"/>
          </a:xfrm>
          <a:prstGeom prst="rect">
            <a:avLst/>
          </a:prstGeom>
          <a:noFill/>
          <a:ln w="9525">
            <a:noFill/>
            <a:miter lim="800000"/>
          </a:ln>
        </p:spPr>
        <p:txBody>
          <a:bodyPr wrap="none" lIns="0" tIns="0" rIns="0" bIns="0">
            <a:spAutoFit/>
          </a:bodyPr>
          <a:lstStyle/>
          <a:p>
            <a:r>
              <a:rPr lang="en-US" altLang="zh-CN">
                <a:solidFill>
                  <a:srgbClr val="000000"/>
                </a:solidFill>
                <a:ea typeface="宋体" panose="02010600030101010101" pitchFamily="2" charset="-122"/>
              </a:rPr>
              <a:t>A</a:t>
            </a:r>
            <a:endParaRPr lang="en-US" altLang="zh-CN">
              <a:ea typeface="宋体" panose="02010600030101010101" pitchFamily="2" charset="-122"/>
            </a:endParaRPr>
          </a:p>
        </p:txBody>
      </p:sp>
      <p:sp>
        <p:nvSpPr>
          <p:cNvPr id="368668" name="Rectangle 28"/>
          <p:cNvSpPr>
            <a:spLocks noChangeArrowheads="1"/>
          </p:cNvSpPr>
          <p:nvPr/>
        </p:nvSpPr>
        <p:spPr bwMode="auto">
          <a:xfrm>
            <a:off x="6303963" y="3679825"/>
            <a:ext cx="1239837" cy="663575"/>
          </a:xfrm>
          <a:prstGeom prst="rect">
            <a:avLst/>
          </a:prstGeom>
          <a:solidFill>
            <a:srgbClr val="FFFFCC"/>
          </a:solidFill>
          <a:ln w="12700">
            <a:solidFill>
              <a:srgbClr val="990033"/>
            </a:solidFill>
            <a:miter lim="800000"/>
          </a:ln>
        </p:spPr>
        <p:txBody>
          <a:bodyPr/>
          <a:lstStyle/>
          <a:p>
            <a:endParaRPr lang="en-US"/>
          </a:p>
        </p:txBody>
      </p:sp>
      <p:sp>
        <p:nvSpPr>
          <p:cNvPr id="368669" name="Rectangle 29"/>
          <p:cNvSpPr>
            <a:spLocks noChangeArrowheads="1"/>
          </p:cNvSpPr>
          <p:nvPr/>
        </p:nvSpPr>
        <p:spPr bwMode="auto">
          <a:xfrm>
            <a:off x="6303963" y="3481388"/>
            <a:ext cx="495300" cy="198437"/>
          </a:xfrm>
          <a:prstGeom prst="rect">
            <a:avLst/>
          </a:prstGeom>
          <a:solidFill>
            <a:srgbClr val="FFFFCC"/>
          </a:solidFill>
          <a:ln w="12700">
            <a:solidFill>
              <a:srgbClr val="000000"/>
            </a:solidFill>
            <a:miter lim="800000"/>
          </a:ln>
        </p:spPr>
        <p:txBody>
          <a:bodyPr/>
          <a:lstStyle/>
          <a:p>
            <a:endParaRPr lang="en-US"/>
          </a:p>
        </p:txBody>
      </p:sp>
      <p:sp>
        <p:nvSpPr>
          <p:cNvPr id="368670" name="Rectangle 30"/>
          <p:cNvSpPr>
            <a:spLocks noChangeArrowheads="1"/>
          </p:cNvSpPr>
          <p:nvPr/>
        </p:nvSpPr>
        <p:spPr bwMode="auto">
          <a:xfrm>
            <a:off x="6303963" y="3481388"/>
            <a:ext cx="495300" cy="198437"/>
          </a:xfrm>
          <a:prstGeom prst="rect">
            <a:avLst/>
          </a:prstGeom>
          <a:noFill/>
          <a:ln w="0">
            <a:solidFill>
              <a:srgbClr val="990033"/>
            </a:solidFill>
            <a:miter lim="800000"/>
          </a:ln>
        </p:spPr>
        <p:txBody>
          <a:bodyPr/>
          <a:lstStyle/>
          <a:p>
            <a:endParaRPr lang="en-US"/>
          </a:p>
        </p:txBody>
      </p:sp>
      <p:sp>
        <p:nvSpPr>
          <p:cNvPr id="368671" name="Rectangle 31"/>
          <p:cNvSpPr>
            <a:spLocks noChangeArrowheads="1"/>
          </p:cNvSpPr>
          <p:nvPr/>
        </p:nvSpPr>
        <p:spPr bwMode="auto">
          <a:xfrm>
            <a:off x="6865938" y="3703638"/>
            <a:ext cx="84137" cy="152400"/>
          </a:xfrm>
          <a:prstGeom prst="rect">
            <a:avLst/>
          </a:prstGeom>
          <a:noFill/>
          <a:ln w="9525">
            <a:noFill/>
            <a:miter lim="800000"/>
          </a:ln>
        </p:spPr>
        <p:txBody>
          <a:bodyPr wrap="none" lIns="0" tIns="0" rIns="0" bIns="0">
            <a:spAutoFit/>
          </a:bodyPr>
          <a:lstStyle/>
          <a:p>
            <a:r>
              <a:rPr lang="en-US" altLang="zh-CN">
                <a:solidFill>
                  <a:srgbClr val="000000"/>
                </a:solidFill>
                <a:ea typeface="宋体" panose="02010600030101010101" pitchFamily="2" charset="-122"/>
              </a:rPr>
              <a:t>B</a:t>
            </a:r>
            <a:endParaRPr lang="en-US" altLang="zh-CN">
              <a:ea typeface="宋体" panose="02010600030101010101" pitchFamily="2" charset="-122"/>
            </a:endParaRPr>
          </a:p>
        </p:txBody>
      </p:sp>
      <p:sp>
        <p:nvSpPr>
          <p:cNvPr id="368672" name="Line 32"/>
          <p:cNvSpPr>
            <a:spLocks noChangeShapeType="1"/>
          </p:cNvSpPr>
          <p:nvPr/>
        </p:nvSpPr>
        <p:spPr bwMode="auto">
          <a:xfrm flipH="1" flipV="1">
            <a:off x="6932613" y="2921000"/>
            <a:ext cx="1587" cy="736600"/>
          </a:xfrm>
          <a:prstGeom prst="line">
            <a:avLst/>
          </a:prstGeom>
          <a:noFill/>
          <a:ln w="19050">
            <a:solidFill>
              <a:schemeClr val="tx1"/>
            </a:solidFill>
            <a:prstDash val="dash"/>
            <a:round/>
            <a:tailEnd type="arrow" w="med" len="med"/>
          </a:ln>
        </p:spPr>
        <p:txBody>
          <a:bodyPr/>
          <a:lstStyle/>
          <a:p>
            <a:endParaRPr lang="en-US"/>
          </a:p>
        </p:txBody>
      </p:sp>
      <p:sp>
        <p:nvSpPr>
          <p:cNvPr id="368679" name="Text Box 39"/>
          <p:cNvSpPr txBox="1">
            <a:spLocks noChangeArrowheads="1"/>
          </p:cNvSpPr>
          <p:nvPr/>
        </p:nvSpPr>
        <p:spPr bwMode="auto">
          <a:xfrm>
            <a:off x="6654800" y="2955925"/>
            <a:ext cx="628650" cy="657225"/>
          </a:xfrm>
          <a:prstGeom prst="rect">
            <a:avLst/>
          </a:prstGeom>
          <a:noFill/>
          <a:ln w="9525">
            <a:noFill/>
            <a:miter lim="800000"/>
          </a:ln>
          <a:effectLst/>
        </p:spPr>
        <p:txBody>
          <a:bodyPr lIns="107950" tIns="53975" rIns="107950" bIns="53975">
            <a:spAutoFit/>
          </a:bodyPr>
          <a:lstStyle/>
          <a:p>
            <a:r>
              <a:rPr lang="en-US" altLang="zh-CN" sz="3600" b="1" i="1">
                <a:solidFill>
                  <a:schemeClr val="hlink"/>
                </a:solidFill>
                <a:ea typeface="宋体" panose="02010600030101010101" pitchFamily="2" charset="-122"/>
              </a:rPr>
              <a:t>X</a:t>
            </a:r>
            <a:endParaRPr lang="en-US" altLang="zh-CN" sz="3600" b="1" i="1">
              <a:solidFill>
                <a:schemeClr val="hlink"/>
              </a:solidFill>
              <a:ea typeface="宋体" panose="02010600030101010101" pitchFamily="2" charset="-122"/>
            </a:endParaRPr>
          </a:p>
        </p:txBody>
      </p:sp>
      <p:sp>
        <p:nvSpPr>
          <p:cNvPr id="368642" name="Rectangle 2"/>
          <p:cNvSpPr>
            <a:spLocks noGrp="1" noChangeArrowheads="1"/>
          </p:cNvSpPr>
          <p:nvPr>
            <p:ph type="title"/>
          </p:nvPr>
        </p:nvSpPr>
        <p:spPr>
          <a:xfrm>
            <a:off x="269081" y="406400"/>
            <a:ext cx="8999538" cy="533400"/>
          </a:xfrm>
        </p:spPr>
        <p:txBody>
          <a:bodyPr>
            <a:normAutofit fontScale="90000"/>
          </a:bodyPr>
          <a:lstStyle/>
          <a:p>
            <a:r>
              <a:rPr lang="en-US" altLang="zh-CN" dirty="0">
                <a:ea typeface="宋体" panose="02010600030101010101" pitchFamily="2" charset="-122"/>
              </a:rPr>
              <a:t>Package Coupling: Tips</a:t>
            </a:r>
            <a:endParaRPr lang="en-US" altLang="zh-CN" dirty="0">
              <a:ea typeface="宋体" panose="02010600030101010101" pitchFamily="2" charset="-122"/>
            </a:endParaRPr>
          </a:p>
        </p:txBody>
      </p:sp>
      <p:sp>
        <p:nvSpPr>
          <p:cNvPr id="368643" name="Rectangle 3"/>
          <p:cNvSpPr>
            <a:spLocks noGrp="1" noChangeArrowheads="1"/>
          </p:cNvSpPr>
          <p:nvPr>
            <p:ph type="body" sz="half" idx="1"/>
          </p:nvPr>
        </p:nvSpPr>
        <p:spPr/>
        <p:txBody>
          <a:bodyPr>
            <a:normAutofit fontScale="92500" lnSpcReduction="10000"/>
          </a:bodyPr>
          <a:lstStyle/>
          <a:p>
            <a:pPr fontAlgn="t"/>
            <a:r>
              <a:rPr lang="en-US" altLang="zh-CN" sz="2800" dirty="0">
                <a:ea typeface="宋体" panose="02010600030101010101" pitchFamily="2" charset="-122"/>
              </a:rPr>
              <a:t>Packages should not be cross-coupled</a:t>
            </a:r>
            <a:endParaRPr lang="en-US" altLang="zh-CN" sz="2800" dirty="0">
              <a:ea typeface="宋体" panose="02010600030101010101" pitchFamily="2" charset="-122"/>
            </a:endParaRPr>
          </a:p>
          <a:p>
            <a:pPr fontAlgn="t">
              <a:buFont typeface="Wingdings" panose="05000000000000000000" pitchFamily="2" charset="2"/>
              <a:buNone/>
            </a:pPr>
            <a:r>
              <a:rPr lang="en-US" altLang="zh-CN" sz="2800" dirty="0">
                <a:ea typeface="宋体" panose="02010600030101010101" pitchFamily="2" charset="-122"/>
              </a:rPr>
              <a:t> </a:t>
            </a:r>
            <a:endParaRPr lang="en-US" altLang="zh-CN" sz="2800" dirty="0">
              <a:ea typeface="宋体" panose="02010600030101010101" pitchFamily="2" charset="-122"/>
            </a:endParaRPr>
          </a:p>
          <a:p>
            <a:pPr fontAlgn="t"/>
            <a:r>
              <a:rPr lang="en-US" altLang="zh-CN" sz="2800" dirty="0">
                <a:ea typeface="宋体" panose="02010600030101010101" pitchFamily="2" charset="-122"/>
              </a:rPr>
              <a:t>Packages in lower layers should not be dependent upon packages in upper layers</a:t>
            </a:r>
            <a:endParaRPr lang="en-US" altLang="zh-CN" sz="2800" dirty="0">
              <a:ea typeface="宋体" panose="02010600030101010101" pitchFamily="2" charset="-122"/>
            </a:endParaRPr>
          </a:p>
          <a:p>
            <a:pPr fontAlgn="t">
              <a:buFont typeface="Wingdings" panose="05000000000000000000" pitchFamily="2" charset="2"/>
              <a:buNone/>
            </a:pPr>
            <a:endParaRPr lang="en-US" altLang="zh-CN" sz="2800" dirty="0">
              <a:ea typeface="宋体" panose="02010600030101010101" pitchFamily="2" charset="-122"/>
            </a:endParaRPr>
          </a:p>
          <a:p>
            <a:pPr fontAlgn="t"/>
            <a:r>
              <a:rPr lang="en-US" altLang="zh-CN" sz="2800" dirty="0">
                <a:ea typeface="宋体" panose="02010600030101010101" pitchFamily="2" charset="-122"/>
              </a:rPr>
              <a:t>In general, dependencies should not skip layers</a:t>
            </a:r>
            <a:endParaRPr lang="en-US" altLang="zh-CN" sz="2800" dirty="0">
              <a:ea typeface="宋体" panose="02010600030101010101" pitchFamily="2" charset="-122"/>
            </a:endParaRPr>
          </a:p>
          <a:p>
            <a:endParaRPr lang="zh-CN" altLang="en-US" sz="2800" dirty="0">
              <a:ea typeface="宋体" panose="02010600030101010101" pitchFamily="2" charset="-122"/>
            </a:endParaRPr>
          </a:p>
        </p:txBody>
      </p:sp>
      <p:sp>
        <p:nvSpPr>
          <p:cNvPr id="368646" name="Rectangle 6"/>
          <p:cNvSpPr>
            <a:spLocks noChangeArrowheads="1"/>
          </p:cNvSpPr>
          <p:nvPr/>
        </p:nvSpPr>
        <p:spPr bwMode="auto">
          <a:xfrm>
            <a:off x="5284788" y="1143000"/>
            <a:ext cx="1079500" cy="641350"/>
          </a:xfrm>
          <a:prstGeom prst="rect">
            <a:avLst/>
          </a:prstGeom>
          <a:solidFill>
            <a:srgbClr val="FFFFCC"/>
          </a:solidFill>
          <a:ln w="12700">
            <a:solidFill>
              <a:srgbClr val="990033"/>
            </a:solidFill>
            <a:miter lim="800000"/>
          </a:ln>
        </p:spPr>
        <p:txBody>
          <a:bodyPr/>
          <a:lstStyle/>
          <a:p>
            <a:endParaRPr lang="en-US"/>
          </a:p>
        </p:txBody>
      </p:sp>
      <p:sp>
        <p:nvSpPr>
          <p:cNvPr id="368647" name="Rectangle 7"/>
          <p:cNvSpPr>
            <a:spLocks noChangeArrowheads="1"/>
          </p:cNvSpPr>
          <p:nvPr/>
        </p:nvSpPr>
        <p:spPr bwMode="auto">
          <a:xfrm>
            <a:off x="5284788" y="939800"/>
            <a:ext cx="427037" cy="203200"/>
          </a:xfrm>
          <a:prstGeom prst="rect">
            <a:avLst/>
          </a:prstGeom>
          <a:solidFill>
            <a:srgbClr val="FFFFCC"/>
          </a:solidFill>
          <a:ln w="12700">
            <a:solidFill>
              <a:srgbClr val="000000"/>
            </a:solidFill>
            <a:miter lim="800000"/>
          </a:ln>
        </p:spPr>
        <p:txBody>
          <a:bodyPr/>
          <a:lstStyle/>
          <a:p>
            <a:endParaRPr lang="en-US"/>
          </a:p>
        </p:txBody>
      </p:sp>
      <p:sp>
        <p:nvSpPr>
          <p:cNvPr id="368648" name="Rectangle 8"/>
          <p:cNvSpPr>
            <a:spLocks noChangeArrowheads="1"/>
          </p:cNvSpPr>
          <p:nvPr/>
        </p:nvSpPr>
        <p:spPr bwMode="auto">
          <a:xfrm>
            <a:off x="5284788" y="939800"/>
            <a:ext cx="427037" cy="203200"/>
          </a:xfrm>
          <a:prstGeom prst="rect">
            <a:avLst/>
          </a:prstGeom>
          <a:noFill/>
          <a:ln w="0">
            <a:solidFill>
              <a:srgbClr val="990033"/>
            </a:solidFill>
            <a:miter lim="800000"/>
          </a:ln>
        </p:spPr>
        <p:txBody>
          <a:bodyPr/>
          <a:lstStyle/>
          <a:p>
            <a:endParaRPr lang="en-US"/>
          </a:p>
        </p:txBody>
      </p:sp>
      <p:sp>
        <p:nvSpPr>
          <p:cNvPr id="368649" name="Rectangle 9"/>
          <p:cNvSpPr>
            <a:spLocks noChangeArrowheads="1"/>
          </p:cNvSpPr>
          <p:nvPr/>
        </p:nvSpPr>
        <p:spPr bwMode="auto">
          <a:xfrm>
            <a:off x="5780088" y="1192213"/>
            <a:ext cx="93662" cy="168275"/>
          </a:xfrm>
          <a:prstGeom prst="rect">
            <a:avLst/>
          </a:prstGeom>
          <a:noFill/>
          <a:ln w="9525">
            <a:noFill/>
            <a:miter lim="800000"/>
          </a:ln>
        </p:spPr>
        <p:txBody>
          <a:bodyPr wrap="none" lIns="0" tIns="0" rIns="0" bIns="0">
            <a:spAutoFit/>
          </a:bodyPr>
          <a:lstStyle/>
          <a:p>
            <a:r>
              <a:rPr lang="en-US" altLang="zh-CN" sz="1100">
                <a:solidFill>
                  <a:srgbClr val="000000"/>
                </a:solidFill>
                <a:ea typeface="宋体" panose="02010600030101010101" pitchFamily="2" charset="-122"/>
              </a:rPr>
              <a:t>A</a:t>
            </a:r>
            <a:endParaRPr lang="en-US" altLang="zh-CN">
              <a:ea typeface="宋体" panose="02010600030101010101" pitchFamily="2" charset="-122"/>
            </a:endParaRPr>
          </a:p>
        </p:txBody>
      </p:sp>
      <p:sp>
        <p:nvSpPr>
          <p:cNvPr id="368650" name="Rectangle 10"/>
          <p:cNvSpPr>
            <a:spLocks noChangeArrowheads="1"/>
          </p:cNvSpPr>
          <p:nvPr/>
        </p:nvSpPr>
        <p:spPr bwMode="auto">
          <a:xfrm>
            <a:off x="7580313" y="1143000"/>
            <a:ext cx="1079500" cy="641350"/>
          </a:xfrm>
          <a:prstGeom prst="rect">
            <a:avLst/>
          </a:prstGeom>
          <a:solidFill>
            <a:srgbClr val="FFFFCC"/>
          </a:solidFill>
          <a:ln w="12700">
            <a:solidFill>
              <a:srgbClr val="990033"/>
            </a:solidFill>
            <a:miter lim="800000"/>
          </a:ln>
        </p:spPr>
        <p:txBody>
          <a:bodyPr/>
          <a:lstStyle/>
          <a:p>
            <a:endParaRPr lang="en-US"/>
          </a:p>
        </p:txBody>
      </p:sp>
      <p:sp>
        <p:nvSpPr>
          <p:cNvPr id="368651" name="Rectangle 11"/>
          <p:cNvSpPr>
            <a:spLocks noChangeArrowheads="1"/>
          </p:cNvSpPr>
          <p:nvPr/>
        </p:nvSpPr>
        <p:spPr bwMode="auto">
          <a:xfrm>
            <a:off x="7580313" y="939800"/>
            <a:ext cx="438150" cy="203200"/>
          </a:xfrm>
          <a:prstGeom prst="rect">
            <a:avLst/>
          </a:prstGeom>
          <a:solidFill>
            <a:srgbClr val="FFFFCC"/>
          </a:solidFill>
          <a:ln w="12700">
            <a:solidFill>
              <a:srgbClr val="000000"/>
            </a:solidFill>
            <a:miter lim="800000"/>
          </a:ln>
        </p:spPr>
        <p:txBody>
          <a:bodyPr/>
          <a:lstStyle/>
          <a:p>
            <a:endParaRPr lang="en-US"/>
          </a:p>
        </p:txBody>
      </p:sp>
      <p:sp>
        <p:nvSpPr>
          <p:cNvPr id="368652" name="Rectangle 12"/>
          <p:cNvSpPr>
            <a:spLocks noChangeArrowheads="1"/>
          </p:cNvSpPr>
          <p:nvPr/>
        </p:nvSpPr>
        <p:spPr bwMode="auto">
          <a:xfrm>
            <a:off x="7580313" y="939800"/>
            <a:ext cx="438150" cy="203200"/>
          </a:xfrm>
          <a:prstGeom prst="rect">
            <a:avLst/>
          </a:prstGeom>
          <a:noFill/>
          <a:ln w="0">
            <a:solidFill>
              <a:srgbClr val="990033"/>
            </a:solidFill>
            <a:miter lim="800000"/>
          </a:ln>
        </p:spPr>
        <p:txBody>
          <a:bodyPr/>
          <a:lstStyle/>
          <a:p>
            <a:endParaRPr lang="en-US"/>
          </a:p>
        </p:txBody>
      </p:sp>
      <p:sp>
        <p:nvSpPr>
          <p:cNvPr id="368653" name="Rectangle 13"/>
          <p:cNvSpPr>
            <a:spLocks noChangeArrowheads="1"/>
          </p:cNvSpPr>
          <p:nvPr/>
        </p:nvSpPr>
        <p:spPr bwMode="auto">
          <a:xfrm>
            <a:off x="8074025" y="1192213"/>
            <a:ext cx="93663" cy="168275"/>
          </a:xfrm>
          <a:prstGeom prst="rect">
            <a:avLst/>
          </a:prstGeom>
          <a:noFill/>
          <a:ln w="9525">
            <a:noFill/>
            <a:miter lim="800000"/>
          </a:ln>
        </p:spPr>
        <p:txBody>
          <a:bodyPr wrap="none" lIns="0" tIns="0" rIns="0" bIns="0">
            <a:spAutoFit/>
          </a:bodyPr>
          <a:lstStyle/>
          <a:p>
            <a:r>
              <a:rPr lang="en-US" altLang="zh-CN" sz="1100">
                <a:solidFill>
                  <a:srgbClr val="000000"/>
                </a:solidFill>
                <a:ea typeface="宋体" panose="02010600030101010101" pitchFamily="2" charset="-122"/>
              </a:rPr>
              <a:t>B</a:t>
            </a:r>
            <a:endParaRPr lang="en-US" altLang="zh-CN">
              <a:ea typeface="宋体" panose="02010600030101010101" pitchFamily="2" charset="-122"/>
            </a:endParaRPr>
          </a:p>
        </p:txBody>
      </p:sp>
      <p:sp>
        <p:nvSpPr>
          <p:cNvPr id="368654" name="Freeform 14"/>
          <p:cNvSpPr/>
          <p:nvPr/>
        </p:nvSpPr>
        <p:spPr bwMode="auto">
          <a:xfrm>
            <a:off x="6364288" y="1525588"/>
            <a:ext cx="1216025" cy="100012"/>
          </a:xfrm>
          <a:custGeom>
            <a:avLst/>
            <a:gdLst/>
            <a:ahLst/>
            <a:cxnLst>
              <a:cxn ang="0">
                <a:pos x="108" y="1"/>
              </a:cxn>
              <a:cxn ang="0">
                <a:pos x="59" y="9"/>
              </a:cxn>
              <a:cxn ang="0">
                <a:pos x="0" y="0"/>
              </a:cxn>
            </a:cxnLst>
            <a:rect l="0" t="0" r="r" b="b"/>
            <a:pathLst>
              <a:path w="108" h="9">
                <a:moveTo>
                  <a:pt x="108" y="1"/>
                </a:moveTo>
                <a:lnTo>
                  <a:pt x="59" y="9"/>
                </a:lnTo>
                <a:lnTo>
                  <a:pt x="0" y="0"/>
                </a:lnTo>
              </a:path>
            </a:pathLst>
          </a:custGeom>
          <a:noFill/>
          <a:ln w="19050" cap="flat" cmpd="sng">
            <a:solidFill>
              <a:schemeClr val="tx1"/>
            </a:solidFill>
            <a:prstDash val="dash"/>
            <a:round/>
            <a:tailEnd type="arrow" w="med" len="med"/>
          </a:ln>
        </p:spPr>
        <p:txBody>
          <a:bodyPr/>
          <a:lstStyle/>
          <a:p>
            <a:endParaRPr lang="en-US"/>
          </a:p>
        </p:txBody>
      </p:sp>
      <p:sp>
        <p:nvSpPr>
          <p:cNvPr id="368657" name="Freeform 17"/>
          <p:cNvSpPr/>
          <p:nvPr/>
        </p:nvSpPr>
        <p:spPr bwMode="auto">
          <a:xfrm>
            <a:off x="6364288" y="1344613"/>
            <a:ext cx="1216025" cy="68262"/>
          </a:xfrm>
          <a:custGeom>
            <a:avLst/>
            <a:gdLst/>
            <a:ahLst/>
            <a:cxnLst>
              <a:cxn ang="0">
                <a:pos x="0" y="4"/>
              </a:cxn>
              <a:cxn ang="0">
                <a:pos x="39" y="0"/>
              </a:cxn>
              <a:cxn ang="0">
                <a:pos x="108" y="6"/>
              </a:cxn>
            </a:cxnLst>
            <a:rect l="0" t="0" r="r" b="b"/>
            <a:pathLst>
              <a:path w="108" h="6">
                <a:moveTo>
                  <a:pt x="0" y="4"/>
                </a:moveTo>
                <a:lnTo>
                  <a:pt x="39" y="0"/>
                </a:lnTo>
                <a:lnTo>
                  <a:pt x="108" y="6"/>
                </a:lnTo>
              </a:path>
            </a:pathLst>
          </a:custGeom>
          <a:noFill/>
          <a:ln w="19050" cap="flat" cmpd="sng">
            <a:solidFill>
              <a:schemeClr val="tx1"/>
            </a:solidFill>
            <a:prstDash val="dash"/>
            <a:round/>
            <a:tailEnd type="arrow" w="med" len="med"/>
          </a:ln>
        </p:spPr>
        <p:txBody>
          <a:bodyPr/>
          <a:lstStyle/>
          <a:p>
            <a:endParaRPr lang="en-US"/>
          </a:p>
        </p:txBody>
      </p:sp>
      <p:sp>
        <p:nvSpPr>
          <p:cNvPr id="368676" name="Text Box 36"/>
          <p:cNvSpPr txBox="1">
            <a:spLocks noChangeArrowheads="1"/>
          </p:cNvSpPr>
          <p:nvPr/>
        </p:nvSpPr>
        <p:spPr bwMode="auto">
          <a:xfrm>
            <a:off x="4768850" y="2336800"/>
            <a:ext cx="911225" cy="717550"/>
          </a:xfrm>
          <a:prstGeom prst="rect">
            <a:avLst/>
          </a:prstGeom>
          <a:noFill/>
          <a:ln w="9525">
            <a:noFill/>
            <a:miter lim="800000"/>
          </a:ln>
          <a:effectLst/>
        </p:spPr>
        <p:txBody>
          <a:bodyPr lIns="107950" tIns="53975" rIns="107950" bIns="53975">
            <a:spAutoFit/>
          </a:bodyPr>
          <a:lstStyle/>
          <a:p>
            <a:r>
              <a:rPr lang="en-US" altLang="zh-CN" sz="2000" i="1">
                <a:solidFill>
                  <a:srgbClr val="00CCFF"/>
                </a:solidFill>
                <a:ea typeface="宋体" panose="02010600030101010101" pitchFamily="2" charset="-122"/>
              </a:rPr>
              <a:t>Upper Layer</a:t>
            </a:r>
            <a:endParaRPr lang="en-US" altLang="zh-CN" sz="2000" i="1">
              <a:solidFill>
                <a:srgbClr val="00CCFF"/>
              </a:solidFill>
              <a:ea typeface="宋体" panose="02010600030101010101" pitchFamily="2" charset="-122"/>
            </a:endParaRPr>
          </a:p>
        </p:txBody>
      </p:sp>
      <p:sp>
        <p:nvSpPr>
          <p:cNvPr id="368677" name="Text Box 37"/>
          <p:cNvSpPr txBox="1">
            <a:spLocks noChangeArrowheads="1"/>
          </p:cNvSpPr>
          <p:nvPr/>
        </p:nvSpPr>
        <p:spPr bwMode="auto">
          <a:xfrm>
            <a:off x="4803775" y="3473450"/>
            <a:ext cx="911225" cy="717550"/>
          </a:xfrm>
          <a:prstGeom prst="rect">
            <a:avLst/>
          </a:prstGeom>
          <a:noFill/>
          <a:ln w="9525">
            <a:noFill/>
            <a:miter lim="800000"/>
          </a:ln>
          <a:effectLst/>
        </p:spPr>
        <p:txBody>
          <a:bodyPr lIns="107950" tIns="53975" rIns="107950" bIns="53975">
            <a:spAutoFit/>
          </a:bodyPr>
          <a:lstStyle/>
          <a:p>
            <a:r>
              <a:rPr lang="en-US" altLang="zh-CN" sz="2000" i="1">
                <a:solidFill>
                  <a:srgbClr val="00CCFF"/>
                </a:solidFill>
                <a:ea typeface="宋体" panose="02010600030101010101" pitchFamily="2" charset="-122"/>
              </a:rPr>
              <a:t>Lower Layer</a:t>
            </a:r>
            <a:endParaRPr lang="en-US" altLang="zh-CN" sz="2000" i="1">
              <a:solidFill>
                <a:srgbClr val="00CCFF"/>
              </a:solidFill>
              <a:ea typeface="宋体" panose="02010600030101010101" pitchFamily="2" charset="-122"/>
            </a:endParaRPr>
          </a:p>
        </p:txBody>
      </p:sp>
      <p:sp>
        <p:nvSpPr>
          <p:cNvPr id="368681" name="Line 41"/>
          <p:cNvSpPr>
            <a:spLocks noChangeShapeType="1"/>
          </p:cNvSpPr>
          <p:nvPr/>
        </p:nvSpPr>
        <p:spPr bwMode="auto">
          <a:xfrm>
            <a:off x="3962400" y="3352800"/>
            <a:ext cx="0" cy="0"/>
          </a:xfrm>
          <a:prstGeom prst="line">
            <a:avLst/>
          </a:prstGeom>
          <a:noFill/>
          <a:ln w="9525">
            <a:noFill/>
            <a:round/>
            <a:tailEnd type="triangle" w="med" len="med"/>
          </a:ln>
          <a:effectLst/>
        </p:spPr>
        <p:txBody>
          <a:bodyPr lIns="107950" tIns="53975" rIns="107950" bIns="53975"/>
          <a:lstStyle/>
          <a:p>
            <a:endParaRPr lang="en-US"/>
          </a:p>
        </p:txBody>
      </p:sp>
      <p:sp>
        <p:nvSpPr>
          <p:cNvPr id="368682" name="Rectangle 42"/>
          <p:cNvSpPr>
            <a:spLocks noChangeArrowheads="1"/>
          </p:cNvSpPr>
          <p:nvPr/>
        </p:nvSpPr>
        <p:spPr bwMode="auto">
          <a:xfrm>
            <a:off x="6324600" y="4946650"/>
            <a:ext cx="1295400" cy="641350"/>
          </a:xfrm>
          <a:prstGeom prst="rect">
            <a:avLst/>
          </a:prstGeom>
          <a:solidFill>
            <a:srgbClr val="FFFFCC"/>
          </a:solidFill>
          <a:ln w="12700">
            <a:solidFill>
              <a:srgbClr val="990033"/>
            </a:solidFill>
            <a:miter lim="800000"/>
          </a:ln>
        </p:spPr>
        <p:txBody>
          <a:bodyPr/>
          <a:lstStyle/>
          <a:p>
            <a:endParaRPr lang="en-US"/>
          </a:p>
        </p:txBody>
      </p:sp>
      <p:sp>
        <p:nvSpPr>
          <p:cNvPr id="368683" name="Rectangle 43"/>
          <p:cNvSpPr>
            <a:spLocks noChangeArrowheads="1"/>
          </p:cNvSpPr>
          <p:nvPr/>
        </p:nvSpPr>
        <p:spPr bwMode="auto">
          <a:xfrm>
            <a:off x="6324600" y="4743450"/>
            <a:ext cx="525463" cy="203200"/>
          </a:xfrm>
          <a:prstGeom prst="rect">
            <a:avLst/>
          </a:prstGeom>
          <a:solidFill>
            <a:srgbClr val="FFFFCC"/>
          </a:solidFill>
          <a:ln w="9525">
            <a:noFill/>
            <a:miter lim="800000"/>
          </a:ln>
        </p:spPr>
        <p:txBody>
          <a:bodyPr/>
          <a:lstStyle/>
          <a:p>
            <a:endParaRPr lang="en-US"/>
          </a:p>
        </p:txBody>
      </p:sp>
      <p:sp>
        <p:nvSpPr>
          <p:cNvPr id="368684" name="Rectangle 44"/>
          <p:cNvSpPr>
            <a:spLocks noChangeArrowheads="1"/>
          </p:cNvSpPr>
          <p:nvPr/>
        </p:nvSpPr>
        <p:spPr bwMode="auto">
          <a:xfrm>
            <a:off x="6324600" y="4743450"/>
            <a:ext cx="525463" cy="203200"/>
          </a:xfrm>
          <a:prstGeom prst="rect">
            <a:avLst/>
          </a:prstGeom>
          <a:noFill/>
          <a:ln w="12700">
            <a:solidFill>
              <a:srgbClr val="990033"/>
            </a:solidFill>
            <a:miter lim="800000"/>
          </a:ln>
        </p:spPr>
        <p:txBody>
          <a:bodyPr/>
          <a:lstStyle/>
          <a:p>
            <a:endParaRPr lang="en-US"/>
          </a:p>
        </p:txBody>
      </p:sp>
      <p:sp>
        <p:nvSpPr>
          <p:cNvPr id="368685" name="Rectangle 45"/>
          <p:cNvSpPr>
            <a:spLocks noChangeArrowheads="1"/>
          </p:cNvSpPr>
          <p:nvPr/>
        </p:nvSpPr>
        <p:spPr bwMode="auto">
          <a:xfrm>
            <a:off x="6916738" y="4995863"/>
            <a:ext cx="101600" cy="168275"/>
          </a:xfrm>
          <a:prstGeom prst="rect">
            <a:avLst/>
          </a:prstGeom>
          <a:noFill/>
          <a:ln w="9525">
            <a:noFill/>
            <a:miter lim="800000"/>
          </a:ln>
        </p:spPr>
        <p:txBody>
          <a:bodyPr wrap="none" lIns="0" tIns="0" rIns="0" bIns="0">
            <a:spAutoFit/>
          </a:bodyPr>
          <a:lstStyle/>
          <a:p>
            <a:r>
              <a:rPr lang="en-US" altLang="zh-CN" sz="1100">
                <a:solidFill>
                  <a:srgbClr val="000000"/>
                </a:solidFill>
                <a:ea typeface="宋体" panose="02010600030101010101" pitchFamily="2" charset="-122"/>
              </a:rPr>
              <a:t>C</a:t>
            </a:r>
            <a:endParaRPr lang="en-US" altLang="zh-CN">
              <a:ea typeface="宋体" panose="02010600030101010101" pitchFamily="2" charset="-122"/>
            </a:endParaRPr>
          </a:p>
        </p:txBody>
      </p:sp>
      <p:sp>
        <p:nvSpPr>
          <p:cNvPr id="368688" name="Line 48"/>
          <p:cNvSpPr>
            <a:spLocks noChangeShapeType="1"/>
          </p:cNvSpPr>
          <p:nvPr/>
        </p:nvSpPr>
        <p:spPr bwMode="auto">
          <a:xfrm flipH="1">
            <a:off x="7632700" y="3505200"/>
            <a:ext cx="673100" cy="1422400"/>
          </a:xfrm>
          <a:prstGeom prst="line">
            <a:avLst/>
          </a:prstGeom>
          <a:noFill/>
          <a:ln w="19050">
            <a:solidFill>
              <a:schemeClr val="tx1"/>
            </a:solidFill>
            <a:prstDash val="dash"/>
            <a:round/>
            <a:tailEnd type="arrow" w="med" len="med"/>
          </a:ln>
          <a:effectLst/>
        </p:spPr>
        <p:txBody>
          <a:bodyPr lIns="107950" tIns="53975" rIns="107950" bIns="53975"/>
          <a:lstStyle/>
          <a:p>
            <a:endParaRPr lang="en-US"/>
          </a:p>
        </p:txBody>
      </p:sp>
      <p:sp>
        <p:nvSpPr>
          <p:cNvPr id="368690" name="Line 50"/>
          <p:cNvSpPr>
            <a:spLocks noChangeShapeType="1"/>
          </p:cNvSpPr>
          <p:nvPr/>
        </p:nvSpPr>
        <p:spPr bwMode="auto">
          <a:xfrm flipH="1" flipV="1">
            <a:off x="7543800" y="2743200"/>
            <a:ext cx="762000" cy="762000"/>
          </a:xfrm>
          <a:prstGeom prst="line">
            <a:avLst/>
          </a:prstGeom>
          <a:noFill/>
          <a:ln w="19050">
            <a:solidFill>
              <a:schemeClr val="tx1"/>
            </a:solidFill>
            <a:prstDash val="dash"/>
            <a:round/>
          </a:ln>
          <a:effectLst/>
        </p:spPr>
        <p:txBody>
          <a:bodyPr lIns="107950" tIns="53975" rIns="107950" bIns="53975"/>
          <a:lstStyle/>
          <a:p>
            <a:endParaRPr lang="en-US"/>
          </a:p>
        </p:txBody>
      </p:sp>
      <p:sp>
        <p:nvSpPr>
          <p:cNvPr id="368691" name="Text Box 51"/>
          <p:cNvSpPr txBox="1">
            <a:spLocks noChangeArrowheads="1"/>
          </p:cNvSpPr>
          <p:nvPr/>
        </p:nvSpPr>
        <p:spPr bwMode="auto">
          <a:xfrm>
            <a:off x="8039100" y="3146425"/>
            <a:ext cx="584200" cy="657225"/>
          </a:xfrm>
          <a:prstGeom prst="rect">
            <a:avLst/>
          </a:prstGeom>
          <a:noFill/>
          <a:ln w="9525">
            <a:noFill/>
            <a:miter lim="800000"/>
          </a:ln>
          <a:effectLst/>
        </p:spPr>
        <p:txBody>
          <a:bodyPr lIns="107950" tIns="53975" rIns="107950" bIns="53975">
            <a:spAutoFit/>
          </a:bodyPr>
          <a:lstStyle/>
          <a:p>
            <a:r>
              <a:rPr lang="en-US" altLang="zh-CN" sz="3600" b="1" i="1">
                <a:solidFill>
                  <a:schemeClr val="hlink"/>
                </a:solidFill>
                <a:ea typeface="宋体" panose="02010600030101010101" pitchFamily="2" charset="-122"/>
              </a:rPr>
              <a:t>X</a:t>
            </a:r>
            <a:endParaRPr lang="en-US" altLang="zh-CN" sz="3600" b="1" i="1">
              <a:solidFill>
                <a:schemeClr val="hlink"/>
              </a:solidFill>
              <a:ea typeface="宋体" panose="02010600030101010101" pitchFamily="2" charset="-122"/>
            </a:endParaRPr>
          </a:p>
        </p:txBody>
      </p:sp>
      <p:sp>
        <p:nvSpPr>
          <p:cNvPr id="368692" name="Text Box 52"/>
          <p:cNvSpPr txBox="1">
            <a:spLocks noChangeArrowheads="1"/>
          </p:cNvSpPr>
          <p:nvPr/>
        </p:nvSpPr>
        <p:spPr bwMode="auto">
          <a:xfrm>
            <a:off x="5499100" y="5629275"/>
            <a:ext cx="2895600" cy="657225"/>
          </a:xfrm>
          <a:prstGeom prst="rect">
            <a:avLst/>
          </a:prstGeom>
          <a:noFill/>
          <a:ln w="9525">
            <a:noFill/>
            <a:miter lim="800000"/>
          </a:ln>
          <a:effectLst/>
        </p:spPr>
        <p:txBody>
          <a:bodyPr lIns="107950" tIns="53975" rIns="107950" bIns="53975">
            <a:spAutoFit/>
          </a:bodyPr>
          <a:lstStyle/>
          <a:p>
            <a:r>
              <a:rPr lang="en-US" altLang="zh-CN" sz="2000" b="1" i="1">
                <a:solidFill>
                  <a:schemeClr val="hlink"/>
                </a:solidFill>
                <a:ea typeface="宋体" panose="02010600030101010101" pitchFamily="2" charset="-122"/>
              </a:rPr>
              <a:t>X</a:t>
            </a:r>
            <a:r>
              <a:rPr lang="en-US" altLang="zh-CN" sz="3600" b="1" i="1">
                <a:solidFill>
                  <a:srgbClr val="00CCFF"/>
                </a:solidFill>
                <a:effectLst>
                  <a:outerShdw blurRad="38100" dist="38100" dir="2700000" algn="tl">
                    <a:srgbClr val="FFFFFF"/>
                  </a:outerShdw>
                </a:effectLst>
                <a:ea typeface="宋体" panose="02010600030101010101" pitchFamily="2" charset="-122"/>
              </a:rPr>
              <a:t> </a:t>
            </a:r>
            <a:r>
              <a:rPr lang="en-US" altLang="zh-CN" sz="2000">
                <a:solidFill>
                  <a:srgbClr val="00CCFF"/>
                </a:solidFill>
                <a:ea typeface="宋体" panose="02010600030101010101" pitchFamily="2" charset="-122"/>
              </a:rPr>
              <a:t>= Coupling violation</a:t>
            </a:r>
            <a:endParaRPr lang="en-US" altLang="zh-CN" sz="3600">
              <a:solidFill>
                <a:schemeClr val="hlink"/>
              </a:solidFill>
              <a:ea typeface="宋体" panose="02010600030101010101" pitchFamily="2" charset="-122"/>
            </a:endParaRPr>
          </a:p>
        </p:txBody>
      </p:sp>
      <p:sp>
        <p:nvSpPr>
          <p:cNvPr id="368693" name="Text Box 53"/>
          <p:cNvSpPr txBox="1">
            <a:spLocks noChangeArrowheads="1"/>
          </p:cNvSpPr>
          <p:nvPr/>
        </p:nvSpPr>
        <p:spPr bwMode="auto">
          <a:xfrm>
            <a:off x="6680200" y="1152525"/>
            <a:ext cx="584200" cy="657225"/>
          </a:xfrm>
          <a:prstGeom prst="rect">
            <a:avLst/>
          </a:prstGeom>
          <a:noFill/>
          <a:ln w="9525">
            <a:noFill/>
            <a:miter lim="800000"/>
          </a:ln>
          <a:effectLst/>
        </p:spPr>
        <p:txBody>
          <a:bodyPr lIns="107950" tIns="53975" rIns="107950" bIns="53975">
            <a:spAutoFit/>
          </a:bodyPr>
          <a:lstStyle/>
          <a:p>
            <a:r>
              <a:rPr lang="en-US" altLang="zh-CN" sz="3600" b="1" i="1" dirty="0">
                <a:solidFill>
                  <a:schemeClr val="hlink"/>
                </a:solidFill>
                <a:ea typeface="宋体" panose="02010600030101010101" pitchFamily="2" charset="-122"/>
              </a:rPr>
              <a:t>X</a:t>
            </a:r>
            <a:endParaRPr lang="en-US" altLang="zh-CN" sz="3600" b="1" i="1" dirty="0">
              <a:solidFill>
                <a:schemeClr val="hlink"/>
              </a:solidFill>
              <a:ea typeface="宋体" panose="02010600030101010101" pitchFamily="2" charset="-122"/>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3997" name="Rectangle 61"/>
          <p:cNvSpPr>
            <a:spLocks noGrp="1" noChangeArrowheads="1"/>
          </p:cNvSpPr>
          <p:nvPr>
            <p:ph type="title"/>
          </p:nvPr>
        </p:nvSpPr>
        <p:spPr/>
        <p:txBody>
          <a:bodyPr/>
          <a:lstStyle/>
          <a:p>
            <a:r>
              <a:rPr lang="en-US" altLang="zh-CN">
                <a:ea typeface="宋体" panose="02010600030101010101" pitchFamily="2" charset="-122"/>
              </a:rPr>
              <a:t>Example: Registration Package</a:t>
            </a:r>
            <a:endParaRPr lang="en-US" altLang="zh-CN">
              <a:ea typeface="宋体" panose="02010600030101010101" pitchFamily="2" charset="-122"/>
            </a:endParaRPr>
          </a:p>
        </p:txBody>
      </p:sp>
      <p:sp>
        <p:nvSpPr>
          <p:cNvPr id="423999" name="Rectangle 63"/>
          <p:cNvSpPr>
            <a:spLocks noChangeArrowheads="1"/>
          </p:cNvSpPr>
          <p:nvPr/>
        </p:nvSpPr>
        <p:spPr bwMode="auto">
          <a:xfrm>
            <a:off x="5213350" y="1538288"/>
            <a:ext cx="2044700" cy="644525"/>
          </a:xfrm>
          <a:prstGeom prst="rect">
            <a:avLst/>
          </a:prstGeom>
          <a:solidFill>
            <a:srgbClr val="FFFFCC"/>
          </a:solidFill>
          <a:ln w="12700">
            <a:solidFill>
              <a:srgbClr val="990033"/>
            </a:solidFill>
            <a:miter lim="800000"/>
          </a:ln>
        </p:spPr>
        <p:txBody>
          <a:bodyPr/>
          <a:lstStyle/>
          <a:p>
            <a:endParaRPr lang="en-US"/>
          </a:p>
        </p:txBody>
      </p:sp>
      <p:sp>
        <p:nvSpPr>
          <p:cNvPr id="424000" name="Rectangle 64"/>
          <p:cNvSpPr>
            <a:spLocks noChangeArrowheads="1"/>
          </p:cNvSpPr>
          <p:nvPr/>
        </p:nvSpPr>
        <p:spPr bwMode="auto">
          <a:xfrm>
            <a:off x="5341938" y="1603375"/>
            <a:ext cx="1847850" cy="258763"/>
          </a:xfrm>
          <a:prstGeom prst="rect">
            <a:avLst/>
          </a:prstGeom>
          <a:noFill/>
          <a:ln w="9525">
            <a:noFill/>
            <a:miter lim="800000"/>
          </a:ln>
        </p:spPr>
        <p:txBody>
          <a:bodyPr wrap="none" lIns="0" tIns="0" rIns="0" bIns="0">
            <a:spAutoFit/>
          </a:bodyPr>
          <a:lstStyle/>
          <a:p>
            <a:r>
              <a:rPr lang="en-US" altLang="zh-CN" sz="1700" dirty="0" err="1">
                <a:solidFill>
                  <a:srgbClr val="000000"/>
                </a:solidFill>
                <a:ea typeface="宋体" panose="02010600030101010101" pitchFamily="2" charset="-122"/>
              </a:rPr>
              <a:t>MainRegistrarForm</a:t>
            </a:r>
            <a:endParaRPr lang="en-US" altLang="zh-CN" dirty="0">
              <a:ea typeface="宋体" panose="02010600030101010101" pitchFamily="2" charset="-122"/>
            </a:endParaRPr>
          </a:p>
        </p:txBody>
      </p:sp>
      <p:sp>
        <p:nvSpPr>
          <p:cNvPr id="424001" name="Rectangle 65"/>
          <p:cNvSpPr>
            <a:spLocks noChangeArrowheads="1"/>
          </p:cNvSpPr>
          <p:nvPr/>
        </p:nvSpPr>
        <p:spPr bwMode="auto">
          <a:xfrm>
            <a:off x="5213350" y="1876425"/>
            <a:ext cx="2044700" cy="306388"/>
          </a:xfrm>
          <a:prstGeom prst="rect">
            <a:avLst/>
          </a:prstGeom>
          <a:noFill/>
          <a:ln w="12700">
            <a:solidFill>
              <a:srgbClr val="990033"/>
            </a:solidFill>
            <a:miter lim="800000"/>
          </a:ln>
        </p:spPr>
        <p:txBody>
          <a:bodyPr/>
          <a:lstStyle/>
          <a:p>
            <a:endParaRPr lang="en-US"/>
          </a:p>
        </p:txBody>
      </p:sp>
      <p:sp>
        <p:nvSpPr>
          <p:cNvPr id="424002" name="Rectangle 66"/>
          <p:cNvSpPr>
            <a:spLocks noChangeArrowheads="1"/>
          </p:cNvSpPr>
          <p:nvPr/>
        </p:nvSpPr>
        <p:spPr bwMode="auto">
          <a:xfrm>
            <a:off x="5213350" y="2005013"/>
            <a:ext cx="2044700" cy="177800"/>
          </a:xfrm>
          <a:prstGeom prst="rect">
            <a:avLst/>
          </a:prstGeom>
          <a:noFill/>
          <a:ln w="12700">
            <a:solidFill>
              <a:srgbClr val="990033"/>
            </a:solidFill>
            <a:miter lim="800000"/>
          </a:ln>
        </p:spPr>
        <p:txBody>
          <a:bodyPr/>
          <a:lstStyle/>
          <a:p>
            <a:endParaRPr lang="en-US"/>
          </a:p>
        </p:txBody>
      </p:sp>
      <p:sp>
        <p:nvSpPr>
          <p:cNvPr id="424008" name="Line 72"/>
          <p:cNvSpPr>
            <a:spLocks noChangeShapeType="1"/>
          </p:cNvSpPr>
          <p:nvPr/>
        </p:nvSpPr>
        <p:spPr bwMode="auto">
          <a:xfrm flipH="1">
            <a:off x="6227763" y="2484438"/>
            <a:ext cx="0" cy="503237"/>
          </a:xfrm>
          <a:prstGeom prst="line">
            <a:avLst/>
          </a:prstGeom>
          <a:noFill/>
          <a:ln w="0">
            <a:solidFill>
              <a:schemeClr val="tx1"/>
            </a:solidFill>
            <a:round/>
            <a:tailEnd type="arrow" w="lg" len="med"/>
          </a:ln>
        </p:spPr>
        <p:txBody>
          <a:bodyPr/>
          <a:lstStyle/>
          <a:p>
            <a:endParaRPr lang="en-US"/>
          </a:p>
        </p:txBody>
      </p:sp>
      <p:sp>
        <p:nvSpPr>
          <p:cNvPr id="424009" name="Rectangle 73"/>
          <p:cNvSpPr>
            <a:spLocks noChangeArrowheads="1"/>
          </p:cNvSpPr>
          <p:nvPr/>
        </p:nvSpPr>
        <p:spPr bwMode="auto">
          <a:xfrm>
            <a:off x="6453188" y="2206625"/>
            <a:ext cx="120650" cy="258763"/>
          </a:xfrm>
          <a:prstGeom prst="rect">
            <a:avLst/>
          </a:prstGeom>
          <a:noFill/>
          <a:ln w="9525">
            <a:noFill/>
            <a:miter lim="800000"/>
          </a:ln>
        </p:spPr>
        <p:txBody>
          <a:bodyPr wrap="none" lIns="0" tIns="0" rIns="0" bIns="0">
            <a:spAutoFit/>
          </a:bodyPr>
          <a:lstStyle/>
          <a:p>
            <a:r>
              <a:rPr lang="en-US" altLang="zh-CN" sz="1700">
                <a:solidFill>
                  <a:srgbClr val="FFFF00"/>
                </a:solidFill>
                <a:ea typeface="宋体" panose="02010600030101010101" pitchFamily="2" charset="-122"/>
              </a:rPr>
              <a:t>1</a:t>
            </a:r>
            <a:endParaRPr lang="en-US" altLang="zh-CN">
              <a:solidFill>
                <a:srgbClr val="FFFF00"/>
              </a:solidFill>
              <a:ea typeface="宋体" panose="02010600030101010101" pitchFamily="2" charset="-122"/>
            </a:endParaRPr>
          </a:p>
        </p:txBody>
      </p:sp>
      <p:sp>
        <p:nvSpPr>
          <p:cNvPr id="424010" name="Freeform 74"/>
          <p:cNvSpPr/>
          <p:nvPr/>
        </p:nvSpPr>
        <p:spPr bwMode="auto">
          <a:xfrm>
            <a:off x="6162675" y="2211388"/>
            <a:ext cx="146050" cy="273050"/>
          </a:xfrm>
          <a:custGeom>
            <a:avLst/>
            <a:gdLst/>
            <a:ahLst/>
            <a:cxnLst>
              <a:cxn ang="0">
                <a:pos x="41" y="0"/>
              </a:cxn>
              <a:cxn ang="0">
                <a:pos x="92" y="91"/>
              </a:cxn>
              <a:cxn ang="0">
                <a:pos x="41" y="172"/>
              </a:cxn>
              <a:cxn ang="0">
                <a:pos x="0" y="91"/>
              </a:cxn>
              <a:cxn ang="0">
                <a:pos x="41" y="0"/>
              </a:cxn>
            </a:cxnLst>
            <a:rect l="0" t="0" r="r" b="b"/>
            <a:pathLst>
              <a:path w="92" h="172">
                <a:moveTo>
                  <a:pt x="41" y="0"/>
                </a:moveTo>
                <a:lnTo>
                  <a:pt x="92" y="91"/>
                </a:lnTo>
                <a:lnTo>
                  <a:pt x="41" y="172"/>
                </a:lnTo>
                <a:lnTo>
                  <a:pt x="0" y="91"/>
                </a:lnTo>
                <a:lnTo>
                  <a:pt x="41" y="0"/>
                </a:lnTo>
                <a:close/>
              </a:path>
            </a:pathLst>
          </a:custGeom>
          <a:noFill/>
          <a:ln w="0">
            <a:solidFill>
              <a:schemeClr val="tx1"/>
            </a:solidFill>
            <a:prstDash val="solid"/>
            <a:round/>
          </a:ln>
        </p:spPr>
        <p:txBody>
          <a:bodyPr/>
          <a:lstStyle/>
          <a:p>
            <a:endParaRPr lang="en-US"/>
          </a:p>
        </p:txBody>
      </p:sp>
      <p:sp>
        <p:nvSpPr>
          <p:cNvPr id="424011" name="Line 75"/>
          <p:cNvSpPr>
            <a:spLocks noChangeShapeType="1"/>
          </p:cNvSpPr>
          <p:nvPr/>
        </p:nvSpPr>
        <p:spPr bwMode="auto">
          <a:xfrm>
            <a:off x="6227763" y="2832100"/>
            <a:ext cx="0" cy="0"/>
          </a:xfrm>
          <a:prstGeom prst="line">
            <a:avLst/>
          </a:prstGeom>
          <a:noFill/>
          <a:ln w="0">
            <a:solidFill>
              <a:schemeClr val="tx1"/>
            </a:solidFill>
            <a:round/>
          </a:ln>
        </p:spPr>
        <p:txBody>
          <a:bodyPr/>
          <a:lstStyle/>
          <a:p>
            <a:endParaRPr lang="en-US"/>
          </a:p>
        </p:txBody>
      </p:sp>
      <p:sp>
        <p:nvSpPr>
          <p:cNvPr id="424022" name="Line 86"/>
          <p:cNvSpPr>
            <a:spLocks noChangeShapeType="1"/>
          </p:cNvSpPr>
          <p:nvPr/>
        </p:nvSpPr>
        <p:spPr bwMode="auto">
          <a:xfrm>
            <a:off x="6227763" y="4000500"/>
            <a:ext cx="1587" cy="574675"/>
          </a:xfrm>
          <a:prstGeom prst="line">
            <a:avLst/>
          </a:prstGeom>
          <a:noFill/>
          <a:ln w="9525">
            <a:solidFill>
              <a:schemeClr val="tx1"/>
            </a:solidFill>
            <a:round/>
          </a:ln>
        </p:spPr>
        <p:txBody>
          <a:bodyPr/>
          <a:lstStyle/>
          <a:p>
            <a:endParaRPr lang="en-US"/>
          </a:p>
        </p:txBody>
      </p:sp>
      <p:sp>
        <p:nvSpPr>
          <p:cNvPr id="424023" name="Rectangle 87"/>
          <p:cNvSpPr>
            <a:spLocks noChangeArrowheads="1"/>
          </p:cNvSpPr>
          <p:nvPr/>
        </p:nvSpPr>
        <p:spPr bwMode="auto">
          <a:xfrm>
            <a:off x="6453188" y="4295775"/>
            <a:ext cx="120650" cy="258763"/>
          </a:xfrm>
          <a:prstGeom prst="rect">
            <a:avLst/>
          </a:prstGeom>
          <a:noFill/>
          <a:ln w="9525">
            <a:noFill/>
            <a:miter lim="800000"/>
          </a:ln>
        </p:spPr>
        <p:txBody>
          <a:bodyPr wrap="none" lIns="0" tIns="0" rIns="0" bIns="0">
            <a:spAutoFit/>
          </a:bodyPr>
          <a:lstStyle/>
          <a:p>
            <a:r>
              <a:rPr lang="en-US" altLang="zh-CN" sz="1700">
                <a:solidFill>
                  <a:srgbClr val="000000"/>
                </a:solidFill>
                <a:ea typeface="宋体" panose="02010600030101010101" pitchFamily="2" charset="-122"/>
              </a:rPr>
              <a:t>1</a:t>
            </a:r>
            <a:endParaRPr lang="en-US" altLang="zh-CN">
              <a:ea typeface="宋体" panose="02010600030101010101" pitchFamily="2" charset="-122"/>
            </a:endParaRPr>
          </a:p>
        </p:txBody>
      </p:sp>
      <p:sp>
        <p:nvSpPr>
          <p:cNvPr id="424025" name="Rectangle 89"/>
          <p:cNvSpPr>
            <a:spLocks noChangeArrowheads="1"/>
          </p:cNvSpPr>
          <p:nvPr/>
        </p:nvSpPr>
        <p:spPr bwMode="auto">
          <a:xfrm>
            <a:off x="6453188" y="4295775"/>
            <a:ext cx="120650" cy="258763"/>
          </a:xfrm>
          <a:prstGeom prst="rect">
            <a:avLst/>
          </a:prstGeom>
          <a:noFill/>
          <a:ln w="9525">
            <a:noFill/>
            <a:miter lim="800000"/>
          </a:ln>
        </p:spPr>
        <p:txBody>
          <a:bodyPr wrap="none" lIns="0" tIns="0" rIns="0" bIns="0">
            <a:spAutoFit/>
          </a:bodyPr>
          <a:lstStyle/>
          <a:p>
            <a:r>
              <a:rPr lang="en-US" altLang="zh-CN" sz="1700">
                <a:solidFill>
                  <a:srgbClr val="FFFF00"/>
                </a:solidFill>
                <a:ea typeface="宋体" panose="02010600030101010101" pitchFamily="2" charset="-122"/>
              </a:rPr>
              <a:t>1</a:t>
            </a:r>
            <a:endParaRPr lang="en-US" altLang="zh-CN">
              <a:solidFill>
                <a:srgbClr val="FFFF00"/>
              </a:solidFill>
              <a:ea typeface="宋体" panose="02010600030101010101" pitchFamily="2" charset="-122"/>
            </a:endParaRPr>
          </a:p>
        </p:txBody>
      </p:sp>
      <p:sp>
        <p:nvSpPr>
          <p:cNvPr id="424026" name="Rectangle 90"/>
          <p:cNvSpPr>
            <a:spLocks noChangeArrowheads="1"/>
          </p:cNvSpPr>
          <p:nvPr/>
        </p:nvSpPr>
        <p:spPr bwMode="auto">
          <a:xfrm>
            <a:off x="1684338" y="1543050"/>
            <a:ext cx="2014537" cy="642938"/>
          </a:xfrm>
          <a:prstGeom prst="rect">
            <a:avLst/>
          </a:prstGeom>
          <a:solidFill>
            <a:srgbClr val="FFFFCC"/>
          </a:solidFill>
          <a:ln w="12700">
            <a:solidFill>
              <a:srgbClr val="990033"/>
            </a:solidFill>
            <a:miter lim="800000"/>
          </a:ln>
        </p:spPr>
        <p:txBody>
          <a:bodyPr/>
          <a:lstStyle/>
          <a:p>
            <a:endParaRPr lang="en-US"/>
          </a:p>
        </p:txBody>
      </p:sp>
      <p:sp>
        <p:nvSpPr>
          <p:cNvPr id="424027" name="Rectangle 91"/>
          <p:cNvSpPr>
            <a:spLocks noChangeArrowheads="1"/>
          </p:cNvSpPr>
          <p:nvPr/>
        </p:nvSpPr>
        <p:spPr bwMode="auto">
          <a:xfrm>
            <a:off x="1862138" y="1590675"/>
            <a:ext cx="1719262" cy="258763"/>
          </a:xfrm>
          <a:prstGeom prst="rect">
            <a:avLst/>
          </a:prstGeom>
          <a:noFill/>
          <a:ln w="9525">
            <a:noFill/>
            <a:miter lim="800000"/>
          </a:ln>
        </p:spPr>
        <p:txBody>
          <a:bodyPr wrap="none" lIns="0" tIns="0" rIns="0" bIns="0">
            <a:spAutoFit/>
          </a:bodyPr>
          <a:lstStyle/>
          <a:p>
            <a:r>
              <a:rPr lang="en-US" altLang="zh-CN" sz="1700" dirty="0" err="1">
                <a:solidFill>
                  <a:srgbClr val="000000"/>
                </a:solidFill>
                <a:ea typeface="宋体" panose="02010600030101010101" pitchFamily="2" charset="-122"/>
              </a:rPr>
              <a:t>MainStudentForm</a:t>
            </a:r>
            <a:endParaRPr lang="en-US" altLang="zh-CN" dirty="0">
              <a:ea typeface="宋体" panose="02010600030101010101" pitchFamily="2" charset="-122"/>
            </a:endParaRPr>
          </a:p>
        </p:txBody>
      </p:sp>
      <p:sp>
        <p:nvSpPr>
          <p:cNvPr id="424028" name="Rectangle 92"/>
          <p:cNvSpPr>
            <a:spLocks noChangeArrowheads="1"/>
          </p:cNvSpPr>
          <p:nvPr/>
        </p:nvSpPr>
        <p:spPr bwMode="auto">
          <a:xfrm>
            <a:off x="1684338" y="1881188"/>
            <a:ext cx="2014537" cy="304800"/>
          </a:xfrm>
          <a:prstGeom prst="rect">
            <a:avLst/>
          </a:prstGeom>
          <a:noFill/>
          <a:ln w="12700">
            <a:solidFill>
              <a:srgbClr val="990033"/>
            </a:solidFill>
            <a:miter lim="800000"/>
          </a:ln>
        </p:spPr>
        <p:txBody>
          <a:bodyPr/>
          <a:lstStyle/>
          <a:p>
            <a:endParaRPr lang="en-US"/>
          </a:p>
        </p:txBody>
      </p:sp>
      <p:sp>
        <p:nvSpPr>
          <p:cNvPr id="424029" name="Rectangle 93"/>
          <p:cNvSpPr>
            <a:spLocks noChangeArrowheads="1"/>
          </p:cNvSpPr>
          <p:nvPr/>
        </p:nvSpPr>
        <p:spPr bwMode="auto">
          <a:xfrm>
            <a:off x="1684338" y="2009775"/>
            <a:ext cx="2014537" cy="176213"/>
          </a:xfrm>
          <a:prstGeom prst="rect">
            <a:avLst/>
          </a:prstGeom>
          <a:noFill/>
          <a:ln w="12700">
            <a:solidFill>
              <a:srgbClr val="990033"/>
            </a:solidFill>
            <a:miter lim="800000"/>
          </a:ln>
        </p:spPr>
        <p:txBody>
          <a:bodyPr/>
          <a:lstStyle/>
          <a:p>
            <a:endParaRPr lang="en-US"/>
          </a:p>
        </p:txBody>
      </p:sp>
      <p:sp>
        <p:nvSpPr>
          <p:cNvPr id="424036" name="Rectangle 100"/>
          <p:cNvSpPr>
            <a:spLocks noChangeArrowheads="1"/>
          </p:cNvSpPr>
          <p:nvPr/>
        </p:nvSpPr>
        <p:spPr bwMode="auto">
          <a:xfrm>
            <a:off x="2908300" y="2173288"/>
            <a:ext cx="120650" cy="258762"/>
          </a:xfrm>
          <a:prstGeom prst="rect">
            <a:avLst/>
          </a:prstGeom>
          <a:noFill/>
          <a:ln w="9525">
            <a:noFill/>
            <a:miter lim="800000"/>
          </a:ln>
        </p:spPr>
        <p:txBody>
          <a:bodyPr wrap="none" lIns="0" tIns="0" rIns="0" bIns="0">
            <a:spAutoFit/>
          </a:bodyPr>
          <a:lstStyle/>
          <a:p>
            <a:r>
              <a:rPr lang="en-US" altLang="zh-CN" sz="1700">
                <a:solidFill>
                  <a:srgbClr val="FFFF00"/>
                </a:solidFill>
                <a:ea typeface="宋体" panose="02010600030101010101" pitchFamily="2" charset="-122"/>
              </a:rPr>
              <a:t>1</a:t>
            </a:r>
            <a:endParaRPr lang="en-US" altLang="zh-CN">
              <a:solidFill>
                <a:srgbClr val="FFFF00"/>
              </a:solidFill>
              <a:ea typeface="宋体" panose="02010600030101010101" pitchFamily="2" charset="-122"/>
            </a:endParaRPr>
          </a:p>
        </p:txBody>
      </p:sp>
      <p:sp>
        <p:nvSpPr>
          <p:cNvPr id="424037" name="Freeform 101"/>
          <p:cNvSpPr/>
          <p:nvPr/>
        </p:nvSpPr>
        <p:spPr bwMode="auto">
          <a:xfrm>
            <a:off x="2614613" y="2197100"/>
            <a:ext cx="144462" cy="290513"/>
          </a:xfrm>
          <a:custGeom>
            <a:avLst/>
            <a:gdLst/>
            <a:ahLst/>
            <a:cxnLst>
              <a:cxn ang="0">
                <a:pos x="40" y="0"/>
              </a:cxn>
              <a:cxn ang="0">
                <a:pos x="91" y="92"/>
              </a:cxn>
              <a:cxn ang="0">
                <a:pos x="40" y="183"/>
              </a:cxn>
              <a:cxn ang="0">
                <a:pos x="0" y="92"/>
              </a:cxn>
              <a:cxn ang="0">
                <a:pos x="40" y="0"/>
              </a:cxn>
            </a:cxnLst>
            <a:rect l="0" t="0" r="r" b="b"/>
            <a:pathLst>
              <a:path w="91" h="183">
                <a:moveTo>
                  <a:pt x="40" y="0"/>
                </a:moveTo>
                <a:lnTo>
                  <a:pt x="91" y="92"/>
                </a:lnTo>
                <a:lnTo>
                  <a:pt x="40" y="183"/>
                </a:lnTo>
                <a:lnTo>
                  <a:pt x="0" y="92"/>
                </a:lnTo>
                <a:lnTo>
                  <a:pt x="40" y="0"/>
                </a:lnTo>
                <a:close/>
              </a:path>
            </a:pathLst>
          </a:custGeom>
          <a:noFill/>
          <a:ln w="0">
            <a:solidFill>
              <a:schemeClr val="tx1"/>
            </a:solidFill>
            <a:prstDash val="solid"/>
            <a:round/>
          </a:ln>
        </p:spPr>
        <p:txBody>
          <a:bodyPr/>
          <a:lstStyle/>
          <a:p>
            <a:endParaRPr lang="en-US"/>
          </a:p>
        </p:txBody>
      </p:sp>
      <p:sp>
        <p:nvSpPr>
          <p:cNvPr id="424049" name="Line 113"/>
          <p:cNvSpPr>
            <a:spLocks noChangeShapeType="1"/>
          </p:cNvSpPr>
          <p:nvPr/>
        </p:nvSpPr>
        <p:spPr bwMode="auto">
          <a:xfrm>
            <a:off x="2682875" y="3987800"/>
            <a:ext cx="1588" cy="719138"/>
          </a:xfrm>
          <a:prstGeom prst="line">
            <a:avLst/>
          </a:prstGeom>
          <a:noFill/>
          <a:ln w="9525">
            <a:solidFill>
              <a:schemeClr val="tx1"/>
            </a:solidFill>
            <a:round/>
          </a:ln>
        </p:spPr>
        <p:txBody>
          <a:bodyPr/>
          <a:lstStyle/>
          <a:p>
            <a:endParaRPr lang="en-US"/>
          </a:p>
        </p:txBody>
      </p:sp>
      <p:sp>
        <p:nvSpPr>
          <p:cNvPr id="424030" name="Rectangle 94"/>
          <p:cNvSpPr>
            <a:spLocks noChangeArrowheads="1"/>
          </p:cNvSpPr>
          <p:nvPr/>
        </p:nvSpPr>
        <p:spPr bwMode="auto">
          <a:xfrm>
            <a:off x="1411288" y="3009900"/>
            <a:ext cx="2633662" cy="977900"/>
          </a:xfrm>
          <a:prstGeom prst="rect">
            <a:avLst/>
          </a:prstGeom>
          <a:solidFill>
            <a:srgbClr val="FFFFCC"/>
          </a:solidFill>
          <a:ln w="12700">
            <a:solidFill>
              <a:srgbClr val="990033"/>
            </a:solidFill>
            <a:miter lim="800000"/>
          </a:ln>
        </p:spPr>
        <p:txBody>
          <a:bodyPr/>
          <a:lstStyle/>
          <a:p>
            <a:endParaRPr lang="en-US"/>
          </a:p>
        </p:txBody>
      </p:sp>
      <p:sp>
        <p:nvSpPr>
          <p:cNvPr id="424031" name="Rectangle 95"/>
          <p:cNvSpPr>
            <a:spLocks noChangeArrowheads="1"/>
          </p:cNvSpPr>
          <p:nvPr/>
        </p:nvSpPr>
        <p:spPr bwMode="auto">
          <a:xfrm>
            <a:off x="1524000" y="3322638"/>
            <a:ext cx="2436813" cy="258762"/>
          </a:xfrm>
          <a:prstGeom prst="rect">
            <a:avLst/>
          </a:prstGeom>
          <a:noFill/>
          <a:ln w="9525">
            <a:noFill/>
            <a:miter lim="800000"/>
          </a:ln>
        </p:spPr>
        <p:txBody>
          <a:bodyPr wrap="none" lIns="0" tIns="0" rIns="0" bIns="0">
            <a:spAutoFit/>
          </a:bodyPr>
          <a:lstStyle/>
          <a:p>
            <a:r>
              <a:rPr lang="en-US" altLang="zh-CN" sz="1700" dirty="0" err="1">
                <a:solidFill>
                  <a:srgbClr val="000000"/>
                </a:solidFill>
                <a:ea typeface="宋体" panose="02010600030101010101" pitchFamily="2" charset="-122"/>
              </a:rPr>
              <a:t>RegisterForCoursesForm</a:t>
            </a:r>
            <a:endParaRPr lang="en-US" altLang="zh-CN" dirty="0">
              <a:ea typeface="宋体" panose="02010600030101010101" pitchFamily="2" charset="-122"/>
            </a:endParaRPr>
          </a:p>
        </p:txBody>
      </p:sp>
      <p:sp>
        <p:nvSpPr>
          <p:cNvPr id="424032" name="Rectangle 96"/>
          <p:cNvSpPr>
            <a:spLocks noChangeArrowheads="1"/>
          </p:cNvSpPr>
          <p:nvPr/>
        </p:nvSpPr>
        <p:spPr bwMode="auto">
          <a:xfrm>
            <a:off x="1411288" y="3594100"/>
            <a:ext cx="2638425" cy="393700"/>
          </a:xfrm>
          <a:prstGeom prst="rect">
            <a:avLst/>
          </a:prstGeom>
          <a:noFill/>
          <a:ln w="12700">
            <a:solidFill>
              <a:srgbClr val="990033"/>
            </a:solidFill>
            <a:miter lim="800000"/>
          </a:ln>
        </p:spPr>
        <p:txBody>
          <a:bodyPr/>
          <a:lstStyle/>
          <a:p>
            <a:endParaRPr lang="en-US"/>
          </a:p>
        </p:txBody>
      </p:sp>
      <p:sp>
        <p:nvSpPr>
          <p:cNvPr id="424033" name="Rectangle 97"/>
          <p:cNvSpPr>
            <a:spLocks noChangeArrowheads="1"/>
          </p:cNvSpPr>
          <p:nvPr/>
        </p:nvSpPr>
        <p:spPr bwMode="auto">
          <a:xfrm>
            <a:off x="1411288" y="3738563"/>
            <a:ext cx="2640012" cy="249237"/>
          </a:xfrm>
          <a:prstGeom prst="rect">
            <a:avLst/>
          </a:prstGeom>
          <a:noFill/>
          <a:ln w="12700">
            <a:solidFill>
              <a:srgbClr val="990033"/>
            </a:solidFill>
            <a:miter lim="800000"/>
          </a:ln>
        </p:spPr>
        <p:txBody>
          <a:bodyPr/>
          <a:lstStyle/>
          <a:p>
            <a:endParaRPr lang="en-US"/>
          </a:p>
        </p:txBody>
      </p:sp>
      <p:sp>
        <p:nvSpPr>
          <p:cNvPr id="424034" name="Rectangle 98"/>
          <p:cNvSpPr>
            <a:spLocks noChangeArrowheads="1"/>
          </p:cNvSpPr>
          <p:nvPr/>
        </p:nvSpPr>
        <p:spPr bwMode="auto">
          <a:xfrm>
            <a:off x="2006600" y="3063875"/>
            <a:ext cx="1404938" cy="258763"/>
          </a:xfrm>
          <a:prstGeom prst="rect">
            <a:avLst/>
          </a:prstGeom>
          <a:noFill/>
          <a:ln w="9525">
            <a:noFill/>
            <a:miter lim="800000"/>
          </a:ln>
        </p:spPr>
        <p:txBody>
          <a:bodyPr wrap="none" lIns="0" tIns="0" rIns="0" bIns="0">
            <a:spAutoFit/>
          </a:bodyPr>
          <a:lstStyle/>
          <a:p>
            <a:r>
              <a:rPr lang="en-US" altLang="zh-CN" sz="1700">
                <a:solidFill>
                  <a:srgbClr val="000000"/>
                </a:solidFill>
                <a:ea typeface="宋体" panose="02010600030101010101" pitchFamily="2" charset="-122"/>
              </a:rPr>
              <a:t>&lt;&lt;boundary&gt;&gt;</a:t>
            </a:r>
            <a:endParaRPr lang="en-US" altLang="zh-CN">
              <a:ea typeface="宋体" panose="02010600030101010101" pitchFamily="2" charset="-122"/>
            </a:endParaRPr>
          </a:p>
        </p:txBody>
      </p:sp>
      <p:sp>
        <p:nvSpPr>
          <p:cNvPr id="424039" name="Rectangle 103"/>
          <p:cNvSpPr>
            <a:spLocks noChangeArrowheads="1"/>
          </p:cNvSpPr>
          <p:nvPr/>
        </p:nvSpPr>
        <p:spPr bwMode="auto">
          <a:xfrm>
            <a:off x="2795588" y="2765425"/>
            <a:ext cx="361950" cy="258763"/>
          </a:xfrm>
          <a:prstGeom prst="rect">
            <a:avLst/>
          </a:prstGeom>
          <a:noFill/>
          <a:ln w="9525">
            <a:noFill/>
            <a:miter lim="800000"/>
          </a:ln>
        </p:spPr>
        <p:txBody>
          <a:bodyPr wrap="none" lIns="0" tIns="0" rIns="0" bIns="0">
            <a:spAutoFit/>
          </a:bodyPr>
          <a:lstStyle/>
          <a:p>
            <a:r>
              <a:rPr lang="en-US" altLang="zh-CN" sz="1700">
                <a:solidFill>
                  <a:srgbClr val="000000"/>
                </a:solidFill>
                <a:ea typeface="宋体" panose="02010600030101010101" pitchFamily="2" charset="-122"/>
              </a:rPr>
              <a:t>0..1</a:t>
            </a:r>
            <a:endParaRPr lang="en-US" altLang="zh-CN">
              <a:ea typeface="宋体" panose="02010600030101010101" pitchFamily="2" charset="-122"/>
            </a:endParaRPr>
          </a:p>
        </p:txBody>
      </p:sp>
      <p:sp>
        <p:nvSpPr>
          <p:cNvPr id="424041" name="Rectangle 105"/>
          <p:cNvSpPr>
            <a:spLocks noChangeArrowheads="1"/>
          </p:cNvSpPr>
          <p:nvPr/>
        </p:nvSpPr>
        <p:spPr bwMode="auto">
          <a:xfrm>
            <a:off x="2795588" y="2747963"/>
            <a:ext cx="361950" cy="258762"/>
          </a:xfrm>
          <a:prstGeom prst="rect">
            <a:avLst/>
          </a:prstGeom>
          <a:noFill/>
          <a:ln w="9525">
            <a:noFill/>
            <a:miter lim="800000"/>
          </a:ln>
        </p:spPr>
        <p:txBody>
          <a:bodyPr wrap="none" lIns="0" tIns="0" rIns="0" bIns="0">
            <a:spAutoFit/>
          </a:bodyPr>
          <a:lstStyle/>
          <a:p>
            <a:r>
              <a:rPr lang="en-US" altLang="zh-CN" sz="1700">
                <a:solidFill>
                  <a:srgbClr val="FFFF00"/>
                </a:solidFill>
                <a:ea typeface="宋体" panose="02010600030101010101" pitchFamily="2" charset="-122"/>
              </a:rPr>
              <a:t>0..1</a:t>
            </a:r>
            <a:endParaRPr lang="en-US" altLang="zh-CN">
              <a:solidFill>
                <a:srgbClr val="FFFF00"/>
              </a:solidFill>
              <a:ea typeface="宋体" panose="02010600030101010101" pitchFamily="2" charset="-122"/>
            </a:endParaRPr>
          </a:p>
        </p:txBody>
      </p:sp>
      <p:sp>
        <p:nvSpPr>
          <p:cNvPr id="424048" name="Rectangle 112"/>
          <p:cNvSpPr>
            <a:spLocks noChangeArrowheads="1"/>
          </p:cNvSpPr>
          <p:nvPr/>
        </p:nvSpPr>
        <p:spPr bwMode="auto">
          <a:xfrm>
            <a:off x="2908300" y="4003675"/>
            <a:ext cx="120650" cy="258763"/>
          </a:xfrm>
          <a:prstGeom prst="rect">
            <a:avLst/>
          </a:prstGeom>
          <a:noFill/>
          <a:ln w="9525">
            <a:noFill/>
            <a:miter lim="800000"/>
          </a:ln>
        </p:spPr>
        <p:txBody>
          <a:bodyPr wrap="none" lIns="0" tIns="0" rIns="0" bIns="0">
            <a:spAutoFit/>
          </a:bodyPr>
          <a:lstStyle/>
          <a:p>
            <a:r>
              <a:rPr lang="en-US" altLang="zh-CN" sz="1700">
                <a:solidFill>
                  <a:srgbClr val="000000"/>
                </a:solidFill>
                <a:ea typeface="宋体" panose="02010600030101010101" pitchFamily="2" charset="-122"/>
              </a:rPr>
              <a:t>1</a:t>
            </a:r>
            <a:endParaRPr lang="en-US" altLang="zh-CN">
              <a:ea typeface="宋体" panose="02010600030101010101" pitchFamily="2" charset="-122"/>
            </a:endParaRPr>
          </a:p>
        </p:txBody>
      </p:sp>
      <p:sp>
        <p:nvSpPr>
          <p:cNvPr id="424051" name="Rectangle 115"/>
          <p:cNvSpPr>
            <a:spLocks noChangeArrowheads="1"/>
          </p:cNvSpPr>
          <p:nvPr/>
        </p:nvSpPr>
        <p:spPr bwMode="auto">
          <a:xfrm>
            <a:off x="2908300" y="4003675"/>
            <a:ext cx="120650" cy="258763"/>
          </a:xfrm>
          <a:prstGeom prst="rect">
            <a:avLst/>
          </a:prstGeom>
          <a:noFill/>
          <a:ln w="9525">
            <a:noFill/>
            <a:miter lim="800000"/>
          </a:ln>
        </p:spPr>
        <p:txBody>
          <a:bodyPr wrap="none" lIns="0" tIns="0" rIns="0" bIns="0">
            <a:spAutoFit/>
          </a:bodyPr>
          <a:lstStyle/>
          <a:p>
            <a:r>
              <a:rPr lang="en-US" altLang="zh-CN" sz="1700">
                <a:solidFill>
                  <a:srgbClr val="FFFF00"/>
                </a:solidFill>
                <a:ea typeface="宋体" panose="02010600030101010101" pitchFamily="2" charset="-122"/>
              </a:rPr>
              <a:t>1</a:t>
            </a:r>
            <a:endParaRPr lang="en-US" altLang="zh-CN">
              <a:solidFill>
                <a:srgbClr val="FFFF00"/>
              </a:solidFill>
              <a:ea typeface="宋体" panose="02010600030101010101" pitchFamily="2" charset="-122"/>
            </a:endParaRPr>
          </a:p>
        </p:txBody>
      </p:sp>
      <p:sp>
        <p:nvSpPr>
          <p:cNvPr id="424003" name="Rectangle 67"/>
          <p:cNvSpPr>
            <a:spLocks noChangeArrowheads="1"/>
          </p:cNvSpPr>
          <p:nvPr/>
        </p:nvSpPr>
        <p:spPr bwMode="auto">
          <a:xfrm>
            <a:off x="5035550" y="3001963"/>
            <a:ext cx="2400300" cy="998537"/>
          </a:xfrm>
          <a:prstGeom prst="rect">
            <a:avLst/>
          </a:prstGeom>
          <a:solidFill>
            <a:srgbClr val="FFFFCC"/>
          </a:solidFill>
          <a:ln w="12700">
            <a:solidFill>
              <a:srgbClr val="990033"/>
            </a:solidFill>
            <a:miter lim="800000"/>
          </a:ln>
        </p:spPr>
        <p:txBody>
          <a:bodyPr/>
          <a:lstStyle/>
          <a:p>
            <a:endParaRPr lang="en-US"/>
          </a:p>
        </p:txBody>
      </p:sp>
      <p:sp>
        <p:nvSpPr>
          <p:cNvPr id="424004" name="Rectangle 68"/>
          <p:cNvSpPr>
            <a:spLocks noChangeArrowheads="1"/>
          </p:cNvSpPr>
          <p:nvPr/>
        </p:nvSpPr>
        <p:spPr bwMode="auto">
          <a:xfrm>
            <a:off x="5164138" y="3324225"/>
            <a:ext cx="2209800" cy="258763"/>
          </a:xfrm>
          <a:prstGeom prst="rect">
            <a:avLst/>
          </a:prstGeom>
          <a:noFill/>
          <a:ln w="9525">
            <a:noFill/>
            <a:miter lim="800000"/>
          </a:ln>
        </p:spPr>
        <p:txBody>
          <a:bodyPr wrap="none" lIns="0" tIns="0" rIns="0" bIns="0">
            <a:spAutoFit/>
          </a:bodyPr>
          <a:lstStyle/>
          <a:p>
            <a:r>
              <a:rPr lang="en-US" altLang="zh-CN" sz="1700" dirty="0" err="1">
                <a:solidFill>
                  <a:srgbClr val="000000"/>
                </a:solidFill>
                <a:ea typeface="宋体" panose="02010600030101010101" pitchFamily="2" charset="-122"/>
              </a:rPr>
              <a:t>CloseRegistrationForm</a:t>
            </a:r>
            <a:endParaRPr lang="en-US" altLang="zh-CN" dirty="0">
              <a:ea typeface="宋体" panose="02010600030101010101" pitchFamily="2" charset="-122"/>
            </a:endParaRPr>
          </a:p>
        </p:txBody>
      </p:sp>
      <p:sp>
        <p:nvSpPr>
          <p:cNvPr id="424005" name="Rectangle 69"/>
          <p:cNvSpPr>
            <a:spLocks noChangeArrowheads="1"/>
          </p:cNvSpPr>
          <p:nvPr/>
        </p:nvSpPr>
        <p:spPr bwMode="auto">
          <a:xfrm>
            <a:off x="5035550" y="3598863"/>
            <a:ext cx="2400300" cy="401637"/>
          </a:xfrm>
          <a:prstGeom prst="rect">
            <a:avLst/>
          </a:prstGeom>
          <a:noFill/>
          <a:ln w="12700">
            <a:solidFill>
              <a:srgbClr val="990033"/>
            </a:solidFill>
            <a:miter lim="800000"/>
          </a:ln>
        </p:spPr>
        <p:txBody>
          <a:bodyPr/>
          <a:lstStyle/>
          <a:p>
            <a:endParaRPr lang="en-US"/>
          </a:p>
        </p:txBody>
      </p:sp>
      <p:sp>
        <p:nvSpPr>
          <p:cNvPr id="424006" name="Rectangle 70"/>
          <p:cNvSpPr>
            <a:spLocks noChangeArrowheads="1"/>
          </p:cNvSpPr>
          <p:nvPr/>
        </p:nvSpPr>
        <p:spPr bwMode="auto">
          <a:xfrm>
            <a:off x="5035550" y="3727450"/>
            <a:ext cx="2400300" cy="273050"/>
          </a:xfrm>
          <a:prstGeom prst="rect">
            <a:avLst/>
          </a:prstGeom>
          <a:noFill/>
          <a:ln w="12700">
            <a:solidFill>
              <a:srgbClr val="990033"/>
            </a:solidFill>
            <a:miter lim="800000"/>
          </a:ln>
        </p:spPr>
        <p:txBody>
          <a:bodyPr/>
          <a:lstStyle/>
          <a:p>
            <a:endParaRPr lang="en-US"/>
          </a:p>
        </p:txBody>
      </p:sp>
      <p:sp>
        <p:nvSpPr>
          <p:cNvPr id="424007" name="Rectangle 71"/>
          <p:cNvSpPr>
            <a:spLocks noChangeArrowheads="1"/>
          </p:cNvSpPr>
          <p:nvPr/>
        </p:nvSpPr>
        <p:spPr bwMode="auto">
          <a:xfrm>
            <a:off x="5551488" y="3067050"/>
            <a:ext cx="1404937" cy="258763"/>
          </a:xfrm>
          <a:prstGeom prst="rect">
            <a:avLst/>
          </a:prstGeom>
          <a:noFill/>
          <a:ln w="9525">
            <a:noFill/>
            <a:miter lim="800000"/>
          </a:ln>
        </p:spPr>
        <p:txBody>
          <a:bodyPr wrap="none" lIns="0" tIns="0" rIns="0" bIns="0">
            <a:spAutoFit/>
          </a:bodyPr>
          <a:lstStyle/>
          <a:p>
            <a:r>
              <a:rPr lang="en-US" altLang="zh-CN" sz="1700">
                <a:solidFill>
                  <a:srgbClr val="000000"/>
                </a:solidFill>
                <a:ea typeface="宋体" panose="02010600030101010101" pitchFamily="2" charset="-122"/>
              </a:rPr>
              <a:t>&lt;&lt;boundary&gt;&gt;</a:t>
            </a:r>
            <a:endParaRPr lang="en-US" altLang="zh-CN">
              <a:ea typeface="宋体" panose="02010600030101010101" pitchFamily="2" charset="-122"/>
            </a:endParaRPr>
          </a:p>
        </p:txBody>
      </p:sp>
      <p:sp>
        <p:nvSpPr>
          <p:cNvPr id="424012" name="Rectangle 76"/>
          <p:cNvSpPr>
            <a:spLocks noChangeArrowheads="1"/>
          </p:cNvSpPr>
          <p:nvPr/>
        </p:nvSpPr>
        <p:spPr bwMode="auto">
          <a:xfrm>
            <a:off x="6340475" y="2728913"/>
            <a:ext cx="361950" cy="258762"/>
          </a:xfrm>
          <a:prstGeom prst="rect">
            <a:avLst/>
          </a:prstGeom>
          <a:noFill/>
          <a:ln w="9525">
            <a:noFill/>
            <a:miter lim="800000"/>
          </a:ln>
        </p:spPr>
        <p:txBody>
          <a:bodyPr wrap="none" lIns="0" tIns="0" rIns="0" bIns="0">
            <a:spAutoFit/>
          </a:bodyPr>
          <a:lstStyle/>
          <a:p>
            <a:r>
              <a:rPr lang="en-US" altLang="zh-CN" sz="1700">
                <a:solidFill>
                  <a:srgbClr val="000000"/>
                </a:solidFill>
                <a:ea typeface="宋体" panose="02010600030101010101" pitchFamily="2" charset="-122"/>
              </a:rPr>
              <a:t>0..1</a:t>
            </a:r>
            <a:endParaRPr lang="en-US" altLang="zh-CN">
              <a:ea typeface="宋体" panose="02010600030101010101" pitchFamily="2" charset="-122"/>
            </a:endParaRPr>
          </a:p>
        </p:txBody>
      </p:sp>
      <p:sp>
        <p:nvSpPr>
          <p:cNvPr id="424014" name="Rectangle 78"/>
          <p:cNvSpPr>
            <a:spLocks noChangeArrowheads="1"/>
          </p:cNvSpPr>
          <p:nvPr/>
        </p:nvSpPr>
        <p:spPr bwMode="auto">
          <a:xfrm>
            <a:off x="6340475" y="2746375"/>
            <a:ext cx="361950" cy="258763"/>
          </a:xfrm>
          <a:prstGeom prst="rect">
            <a:avLst/>
          </a:prstGeom>
          <a:noFill/>
          <a:ln w="9525">
            <a:noFill/>
            <a:miter lim="800000"/>
          </a:ln>
        </p:spPr>
        <p:txBody>
          <a:bodyPr wrap="none" lIns="0" tIns="0" rIns="0" bIns="0">
            <a:spAutoFit/>
          </a:bodyPr>
          <a:lstStyle/>
          <a:p>
            <a:r>
              <a:rPr lang="en-US" altLang="zh-CN" sz="1700">
                <a:solidFill>
                  <a:srgbClr val="FFFF00"/>
                </a:solidFill>
                <a:ea typeface="宋体" panose="02010600030101010101" pitchFamily="2" charset="-122"/>
              </a:rPr>
              <a:t>0..1</a:t>
            </a:r>
            <a:endParaRPr lang="en-US" altLang="zh-CN">
              <a:solidFill>
                <a:srgbClr val="FFFF00"/>
              </a:solidFill>
              <a:ea typeface="宋体" panose="02010600030101010101" pitchFamily="2" charset="-122"/>
            </a:endParaRPr>
          </a:p>
        </p:txBody>
      </p:sp>
      <p:sp>
        <p:nvSpPr>
          <p:cNvPr id="424015" name="Rectangle 79"/>
          <p:cNvSpPr>
            <a:spLocks noChangeArrowheads="1"/>
          </p:cNvSpPr>
          <p:nvPr/>
        </p:nvSpPr>
        <p:spPr bwMode="auto">
          <a:xfrm>
            <a:off x="4891088" y="4554538"/>
            <a:ext cx="2790825" cy="1077912"/>
          </a:xfrm>
          <a:prstGeom prst="rect">
            <a:avLst/>
          </a:prstGeom>
          <a:solidFill>
            <a:srgbClr val="FFFFCC"/>
          </a:solidFill>
          <a:ln w="12700">
            <a:solidFill>
              <a:srgbClr val="990033"/>
            </a:solidFill>
            <a:miter lim="800000"/>
          </a:ln>
        </p:spPr>
        <p:txBody>
          <a:bodyPr/>
          <a:lstStyle/>
          <a:p>
            <a:endParaRPr lang="en-US"/>
          </a:p>
        </p:txBody>
      </p:sp>
      <p:sp>
        <p:nvSpPr>
          <p:cNvPr id="424016" name="Rectangle 80"/>
          <p:cNvSpPr>
            <a:spLocks noChangeArrowheads="1"/>
          </p:cNvSpPr>
          <p:nvPr/>
        </p:nvSpPr>
        <p:spPr bwMode="auto">
          <a:xfrm>
            <a:off x="4970463" y="4859338"/>
            <a:ext cx="2643187" cy="258762"/>
          </a:xfrm>
          <a:prstGeom prst="rect">
            <a:avLst/>
          </a:prstGeom>
          <a:noFill/>
          <a:ln w="9525">
            <a:noFill/>
            <a:miter lim="800000"/>
          </a:ln>
        </p:spPr>
        <p:txBody>
          <a:bodyPr wrap="none" lIns="0" tIns="0" rIns="0" bIns="0">
            <a:spAutoFit/>
          </a:bodyPr>
          <a:lstStyle/>
          <a:p>
            <a:r>
              <a:rPr lang="en-US" altLang="zh-CN" sz="1700" dirty="0" err="1">
                <a:solidFill>
                  <a:srgbClr val="000000"/>
                </a:solidFill>
                <a:ea typeface="宋体" panose="02010600030101010101" pitchFamily="2" charset="-122"/>
              </a:rPr>
              <a:t>CloseRegistrationController</a:t>
            </a:r>
            <a:endParaRPr lang="en-US" altLang="zh-CN" dirty="0">
              <a:ea typeface="宋体" panose="02010600030101010101" pitchFamily="2" charset="-122"/>
            </a:endParaRPr>
          </a:p>
        </p:txBody>
      </p:sp>
      <p:sp>
        <p:nvSpPr>
          <p:cNvPr id="424017" name="Rectangle 81"/>
          <p:cNvSpPr>
            <a:spLocks noChangeArrowheads="1"/>
          </p:cNvSpPr>
          <p:nvPr/>
        </p:nvSpPr>
        <p:spPr bwMode="auto">
          <a:xfrm>
            <a:off x="4891088" y="5149850"/>
            <a:ext cx="2792412" cy="482600"/>
          </a:xfrm>
          <a:prstGeom prst="rect">
            <a:avLst/>
          </a:prstGeom>
          <a:noFill/>
          <a:ln w="12700">
            <a:solidFill>
              <a:srgbClr val="990033"/>
            </a:solidFill>
            <a:miter lim="800000"/>
          </a:ln>
        </p:spPr>
        <p:txBody>
          <a:bodyPr/>
          <a:lstStyle/>
          <a:p>
            <a:endParaRPr lang="en-US"/>
          </a:p>
        </p:txBody>
      </p:sp>
      <p:sp>
        <p:nvSpPr>
          <p:cNvPr id="424018" name="Rectangle 82"/>
          <p:cNvSpPr>
            <a:spLocks noChangeArrowheads="1"/>
          </p:cNvSpPr>
          <p:nvPr/>
        </p:nvSpPr>
        <p:spPr bwMode="auto">
          <a:xfrm>
            <a:off x="4891088" y="5278438"/>
            <a:ext cx="2789237" cy="354012"/>
          </a:xfrm>
          <a:prstGeom prst="rect">
            <a:avLst/>
          </a:prstGeom>
          <a:noFill/>
          <a:ln w="12700">
            <a:solidFill>
              <a:srgbClr val="990033"/>
            </a:solidFill>
            <a:miter lim="800000"/>
          </a:ln>
        </p:spPr>
        <p:txBody>
          <a:bodyPr/>
          <a:lstStyle/>
          <a:p>
            <a:endParaRPr lang="en-US"/>
          </a:p>
        </p:txBody>
      </p:sp>
      <p:sp>
        <p:nvSpPr>
          <p:cNvPr id="424019" name="Rectangle 83"/>
          <p:cNvSpPr>
            <a:spLocks noChangeArrowheads="1"/>
          </p:cNvSpPr>
          <p:nvPr/>
        </p:nvSpPr>
        <p:spPr bwMode="auto">
          <a:xfrm>
            <a:off x="5664200" y="4602163"/>
            <a:ext cx="1150938" cy="258762"/>
          </a:xfrm>
          <a:prstGeom prst="rect">
            <a:avLst/>
          </a:prstGeom>
          <a:noFill/>
          <a:ln w="9525">
            <a:noFill/>
            <a:miter lim="800000"/>
          </a:ln>
        </p:spPr>
        <p:txBody>
          <a:bodyPr wrap="none" lIns="0" tIns="0" rIns="0" bIns="0">
            <a:spAutoFit/>
          </a:bodyPr>
          <a:lstStyle/>
          <a:p>
            <a:r>
              <a:rPr lang="en-US" altLang="zh-CN" sz="1700">
                <a:solidFill>
                  <a:srgbClr val="000000"/>
                </a:solidFill>
                <a:ea typeface="宋体" panose="02010600030101010101" pitchFamily="2" charset="-122"/>
              </a:rPr>
              <a:t>&lt;&lt;control&gt;&gt;</a:t>
            </a:r>
            <a:endParaRPr lang="en-US" altLang="zh-CN">
              <a:ea typeface="宋体" panose="02010600030101010101" pitchFamily="2" charset="-122"/>
            </a:endParaRPr>
          </a:p>
        </p:txBody>
      </p:sp>
      <p:sp>
        <p:nvSpPr>
          <p:cNvPr id="424042" name="Rectangle 106"/>
          <p:cNvSpPr>
            <a:spLocks noChangeArrowheads="1"/>
          </p:cNvSpPr>
          <p:nvPr/>
        </p:nvSpPr>
        <p:spPr bwMode="auto">
          <a:xfrm>
            <a:off x="1555750" y="4559300"/>
            <a:ext cx="2271713" cy="1084263"/>
          </a:xfrm>
          <a:prstGeom prst="rect">
            <a:avLst/>
          </a:prstGeom>
          <a:solidFill>
            <a:srgbClr val="FFFFCC"/>
          </a:solidFill>
          <a:ln w="12700">
            <a:solidFill>
              <a:srgbClr val="990033"/>
            </a:solidFill>
            <a:miter lim="800000"/>
          </a:ln>
        </p:spPr>
        <p:txBody>
          <a:bodyPr/>
          <a:lstStyle/>
          <a:p>
            <a:endParaRPr lang="en-US"/>
          </a:p>
        </p:txBody>
      </p:sp>
      <p:sp>
        <p:nvSpPr>
          <p:cNvPr id="424043" name="Rectangle 107"/>
          <p:cNvSpPr>
            <a:spLocks noChangeArrowheads="1"/>
          </p:cNvSpPr>
          <p:nvPr/>
        </p:nvSpPr>
        <p:spPr bwMode="auto">
          <a:xfrm>
            <a:off x="1684338" y="4851400"/>
            <a:ext cx="2090737" cy="258763"/>
          </a:xfrm>
          <a:prstGeom prst="rect">
            <a:avLst/>
          </a:prstGeom>
          <a:noFill/>
          <a:ln w="9525">
            <a:noFill/>
            <a:miter lim="800000"/>
          </a:ln>
        </p:spPr>
        <p:txBody>
          <a:bodyPr wrap="none" lIns="0" tIns="0" rIns="0" bIns="0">
            <a:spAutoFit/>
          </a:bodyPr>
          <a:lstStyle/>
          <a:p>
            <a:r>
              <a:rPr lang="en-US" altLang="zh-CN" sz="1700" dirty="0" err="1">
                <a:solidFill>
                  <a:srgbClr val="000000"/>
                </a:solidFill>
                <a:ea typeface="宋体" panose="02010600030101010101" pitchFamily="2" charset="-122"/>
              </a:rPr>
              <a:t>RegistrationController</a:t>
            </a:r>
            <a:endParaRPr lang="en-US" altLang="zh-CN" dirty="0">
              <a:ea typeface="宋体" panose="02010600030101010101" pitchFamily="2" charset="-122"/>
            </a:endParaRPr>
          </a:p>
        </p:txBody>
      </p:sp>
      <p:sp>
        <p:nvSpPr>
          <p:cNvPr id="424044" name="Rectangle 108"/>
          <p:cNvSpPr>
            <a:spLocks noChangeArrowheads="1"/>
          </p:cNvSpPr>
          <p:nvPr/>
        </p:nvSpPr>
        <p:spPr bwMode="auto">
          <a:xfrm>
            <a:off x="1555750" y="5156200"/>
            <a:ext cx="2271713" cy="487363"/>
          </a:xfrm>
          <a:prstGeom prst="rect">
            <a:avLst/>
          </a:prstGeom>
          <a:noFill/>
          <a:ln w="12700">
            <a:solidFill>
              <a:srgbClr val="990033"/>
            </a:solidFill>
            <a:miter lim="800000"/>
          </a:ln>
        </p:spPr>
        <p:txBody>
          <a:bodyPr/>
          <a:lstStyle/>
          <a:p>
            <a:endParaRPr lang="en-US"/>
          </a:p>
        </p:txBody>
      </p:sp>
      <p:sp>
        <p:nvSpPr>
          <p:cNvPr id="424045" name="Rectangle 109"/>
          <p:cNvSpPr>
            <a:spLocks noChangeArrowheads="1"/>
          </p:cNvSpPr>
          <p:nvPr/>
        </p:nvSpPr>
        <p:spPr bwMode="auto">
          <a:xfrm>
            <a:off x="1555750" y="5283200"/>
            <a:ext cx="2271713" cy="360363"/>
          </a:xfrm>
          <a:prstGeom prst="rect">
            <a:avLst/>
          </a:prstGeom>
          <a:noFill/>
          <a:ln w="12700">
            <a:solidFill>
              <a:srgbClr val="990033"/>
            </a:solidFill>
            <a:miter lim="800000"/>
          </a:ln>
        </p:spPr>
        <p:txBody>
          <a:bodyPr/>
          <a:lstStyle/>
          <a:p>
            <a:endParaRPr lang="en-US"/>
          </a:p>
        </p:txBody>
      </p:sp>
      <p:sp>
        <p:nvSpPr>
          <p:cNvPr id="424046" name="Rectangle 110"/>
          <p:cNvSpPr>
            <a:spLocks noChangeArrowheads="1"/>
          </p:cNvSpPr>
          <p:nvPr/>
        </p:nvSpPr>
        <p:spPr bwMode="auto">
          <a:xfrm>
            <a:off x="2119313" y="4594225"/>
            <a:ext cx="1150937" cy="258763"/>
          </a:xfrm>
          <a:prstGeom prst="rect">
            <a:avLst/>
          </a:prstGeom>
          <a:noFill/>
          <a:ln w="9525">
            <a:noFill/>
            <a:miter lim="800000"/>
          </a:ln>
        </p:spPr>
        <p:txBody>
          <a:bodyPr wrap="none" lIns="0" tIns="0" rIns="0" bIns="0">
            <a:spAutoFit/>
          </a:bodyPr>
          <a:lstStyle/>
          <a:p>
            <a:r>
              <a:rPr lang="en-US" altLang="zh-CN" sz="1700" dirty="0">
                <a:solidFill>
                  <a:srgbClr val="000000"/>
                </a:solidFill>
                <a:ea typeface="宋体" panose="02010600030101010101" pitchFamily="2" charset="-122"/>
              </a:rPr>
              <a:t>&lt;&lt;control&gt;&gt;</a:t>
            </a:r>
            <a:endParaRPr lang="en-US" altLang="zh-CN" dirty="0">
              <a:ea typeface="宋体" panose="02010600030101010101" pitchFamily="2" charset="-122"/>
            </a:endParaRPr>
          </a:p>
        </p:txBody>
      </p:sp>
      <p:sp>
        <p:nvSpPr>
          <p:cNvPr id="424050" name="Rectangle 114"/>
          <p:cNvSpPr>
            <a:spLocks noChangeArrowheads="1"/>
          </p:cNvSpPr>
          <p:nvPr/>
        </p:nvSpPr>
        <p:spPr bwMode="auto">
          <a:xfrm>
            <a:off x="2908300" y="4310063"/>
            <a:ext cx="121828" cy="261610"/>
          </a:xfrm>
          <a:prstGeom prst="rect">
            <a:avLst/>
          </a:prstGeom>
          <a:noFill/>
          <a:ln w="9525">
            <a:noFill/>
            <a:miter lim="800000"/>
          </a:ln>
        </p:spPr>
        <p:txBody>
          <a:bodyPr wrap="none" lIns="0" tIns="0" rIns="0" bIns="0">
            <a:spAutoFit/>
          </a:bodyPr>
          <a:lstStyle/>
          <a:p>
            <a:r>
              <a:rPr lang="en-US" altLang="zh-CN" sz="1700" dirty="0">
                <a:solidFill>
                  <a:srgbClr val="FFFF00"/>
                </a:solidFill>
                <a:ea typeface="宋体" panose="02010600030101010101" pitchFamily="2" charset="-122"/>
              </a:rPr>
              <a:t>1</a:t>
            </a:r>
            <a:endParaRPr lang="en-US" altLang="zh-CN" dirty="0">
              <a:solidFill>
                <a:srgbClr val="FFFF00"/>
              </a:solidFill>
              <a:ea typeface="宋体" panose="02010600030101010101" pitchFamily="2" charset="-122"/>
            </a:endParaRPr>
          </a:p>
        </p:txBody>
      </p:sp>
      <p:sp>
        <p:nvSpPr>
          <p:cNvPr id="424062" name="Line 126"/>
          <p:cNvSpPr>
            <a:spLocks noChangeShapeType="1"/>
          </p:cNvSpPr>
          <p:nvPr/>
        </p:nvSpPr>
        <p:spPr bwMode="auto">
          <a:xfrm flipH="1">
            <a:off x="2676525" y="2493963"/>
            <a:ext cx="0" cy="493712"/>
          </a:xfrm>
          <a:prstGeom prst="line">
            <a:avLst/>
          </a:prstGeom>
          <a:noFill/>
          <a:ln w="9525">
            <a:solidFill>
              <a:schemeClr val="tx1"/>
            </a:solidFill>
            <a:round/>
            <a:tailEnd type="arrow" w="lg" len="med"/>
          </a:ln>
        </p:spPr>
        <p:txBody>
          <a:bodyPr/>
          <a:lstStyle/>
          <a:p>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7428" name="Line 4"/>
          <p:cNvSpPr>
            <a:spLocks noChangeShapeType="1"/>
          </p:cNvSpPr>
          <p:nvPr/>
        </p:nvSpPr>
        <p:spPr bwMode="auto">
          <a:xfrm flipV="1">
            <a:off x="6477000" y="3400425"/>
            <a:ext cx="0" cy="409575"/>
          </a:xfrm>
          <a:prstGeom prst="line">
            <a:avLst/>
          </a:prstGeom>
          <a:noFill/>
          <a:ln w="0">
            <a:solidFill>
              <a:schemeClr val="tx1"/>
            </a:solidFill>
            <a:round/>
          </a:ln>
        </p:spPr>
        <p:txBody>
          <a:bodyPr/>
          <a:lstStyle/>
          <a:p>
            <a:endParaRPr lang="en-US"/>
          </a:p>
        </p:txBody>
      </p:sp>
      <p:sp>
        <p:nvSpPr>
          <p:cNvPr id="487429" name="Line 5"/>
          <p:cNvSpPr>
            <a:spLocks noChangeShapeType="1"/>
          </p:cNvSpPr>
          <p:nvPr/>
        </p:nvSpPr>
        <p:spPr bwMode="auto">
          <a:xfrm flipH="1" flipV="1">
            <a:off x="3336925" y="3565525"/>
            <a:ext cx="1588" cy="247650"/>
          </a:xfrm>
          <a:prstGeom prst="line">
            <a:avLst/>
          </a:prstGeom>
          <a:noFill/>
          <a:ln w="0">
            <a:solidFill>
              <a:schemeClr val="tx1"/>
            </a:solidFill>
            <a:round/>
          </a:ln>
        </p:spPr>
        <p:txBody>
          <a:bodyPr/>
          <a:lstStyle/>
          <a:p>
            <a:endParaRPr lang="en-US"/>
          </a:p>
        </p:txBody>
      </p:sp>
      <p:sp>
        <p:nvSpPr>
          <p:cNvPr id="487430" name="Line 6"/>
          <p:cNvSpPr>
            <a:spLocks noChangeShapeType="1"/>
          </p:cNvSpPr>
          <p:nvPr/>
        </p:nvSpPr>
        <p:spPr bwMode="auto">
          <a:xfrm flipV="1">
            <a:off x="1989138" y="3562350"/>
            <a:ext cx="1587" cy="303213"/>
          </a:xfrm>
          <a:prstGeom prst="line">
            <a:avLst/>
          </a:prstGeom>
          <a:noFill/>
          <a:ln w="0">
            <a:solidFill>
              <a:schemeClr val="tx1"/>
            </a:solidFill>
            <a:round/>
          </a:ln>
        </p:spPr>
        <p:txBody>
          <a:bodyPr/>
          <a:lstStyle/>
          <a:p>
            <a:endParaRPr lang="en-US"/>
          </a:p>
        </p:txBody>
      </p:sp>
      <p:sp>
        <p:nvSpPr>
          <p:cNvPr id="487433" name="Rectangle 9"/>
          <p:cNvSpPr>
            <a:spLocks noChangeArrowheads="1"/>
          </p:cNvSpPr>
          <p:nvPr/>
        </p:nvSpPr>
        <p:spPr bwMode="auto">
          <a:xfrm>
            <a:off x="1403350" y="3798888"/>
            <a:ext cx="1192213" cy="652462"/>
          </a:xfrm>
          <a:prstGeom prst="rect">
            <a:avLst/>
          </a:prstGeom>
          <a:solidFill>
            <a:srgbClr val="FFFFCC"/>
          </a:solidFill>
          <a:ln w="0">
            <a:solidFill>
              <a:srgbClr val="990033"/>
            </a:solidFill>
            <a:miter lim="800000"/>
          </a:ln>
        </p:spPr>
        <p:txBody>
          <a:bodyPr/>
          <a:lstStyle/>
          <a:p>
            <a:endParaRPr lang="en-US"/>
          </a:p>
        </p:txBody>
      </p:sp>
      <p:sp>
        <p:nvSpPr>
          <p:cNvPr id="487434" name="Rectangle 10"/>
          <p:cNvSpPr>
            <a:spLocks noChangeArrowheads="1"/>
          </p:cNvSpPr>
          <p:nvPr/>
        </p:nvSpPr>
        <p:spPr bwMode="auto">
          <a:xfrm>
            <a:off x="1465263" y="4024313"/>
            <a:ext cx="1065997" cy="184666"/>
          </a:xfrm>
          <a:prstGeom prst="rect">
            <a:avLst/>
          </a:prstGeom>
          <a:noFill/>
          <a:ln w="9525">
            <a:noFill/>
            <a:miter lim="800000"/>
          </a:ln>
        </p:spPr>
        <p:txBody>
          <a:bodyPr wrap="none" lIns="0" tIns="0" rIns="0" bIns="0">
            <a:spAutoFit/>
          </a:bodyPr>
          <a:lstStyle/>
          <a:p>
            <a:r>
              <a:rPr lang="en-US" altLang="zh-CN" sz="1200" dirty="0" err="1">
                <a:ea typeface="宋体" panose="02010600030101010101" pitchFamily="2" charset="-122"/>
              </a:rPr>
              <a:t>FulltimeStudent</a:t>
            </a:r>
            <a:endParaRPr lang="en-US" altLang="zh-CN" dirty="0">
              <a:latin typeface="ZapfHumnst BT" pitchFamily="34" charset="0"/>
              <a:ea typeface="宋体" panose="02010600030101010101" pitchFamily="2" charset="-122"/>
            </a:endParaRPr>
          </a:p>
        </p:txBody>
      </p:sp>
      <p:sp>
        <p:nvSpPr>
          <p:cNvPr id="487435" name="Rectangle 11"/>
          <p:cNvSpPr>
            <a:spLocks noChangeArrowheads="1"/>
          </p:cNvSpPr>
          <p:nvPr/>
        </p:nvSpPr>
        <p:spPr bwMode="auto">
          <a:xfrm>
            <a:off x="1403350" y="4214813"/>
            <a:ext cx="1192213" cy="236537"/>
          </a:xfrm>
          <a:prstGeom prst="rect">
            <a:avLst/>
          </a:prstGeom>
          <a:solidFill>
            <a:srgbClr val="FFFFCC"/>
          </a:solidFill>
          <a:ln w="0">
            <a:solidFill>
              <a:srgbClr val="990033"/>
            </a:solidFill>
            <a:miter lim="800000"/>
          </a:ln>
        </p:spPr>
        <p:txBody>
          <a:bodyPr/>
          <a:lstStyle/>
          <a:p>
            <a:endParaRPr lang="en-US"/>
          </a:p>
        </p:txBody>
      </p:sp>
      <p:sp>
        <p:nvSpPr>
          <p:cNvPr id="487436" name="Rectangle 12"/>
          <p:cNvSpPr>
            <a:spLocks noChangeArrowheads="1"/>
          </p:cNvSpPr>
          <p:nvPr/>
        </p:nvSpPr>
        <p:spPr bwMode="auto">
          <a:xfrm>
            <a:off x="1403350" y="4294188"/>
            <a:ext cx="1192213" cy="157162"/>
          </a:xfrm>
          <a:prstGeom prst="rect">
            <a:avLst/>
          </a:prstGeom>
          <a:solidFill>
            <a:srgbClr val="FFFFCC"/>
          </a:solidFill>
          <a:ln w="0">
            <a:solidFill>
              <a:srgbClr val="990033"/>
            </a:solidFill>
            <a:miter lim="800000"/>
          </a:ln>
        </p:spPr>
        <p:txBody>
          <a:bodyPr/>
          <a:lstStyle/>
          <a:p>
            <a:endParaRPr lang="en-US"/>
          </a:p>
        </p:txBody>
      </p:sp>
      <p:sp>
        <p:nvSpPr>
          <p:cNvPr id="487437" name="Rectangle 13"/>
          <p:cNvSpPr>
            <a:spLocks noChangeArrowheads="1"/>
          </p:cNvSpPr>
          <p:nvPr/>
        </p:nvSpPr>
        <p:spPr bwMode="auto">
          <a:xfrm>
            <a:off x="1639888" y="3843338"/>
            <a:ext cx="726161" cy="184666"/>
          </a:xfrm>
          <a:prstGeom prst="rect">
            <a:avLst/>
          </a:prstGeom>
          <a:noFill/>
          <a:ln w="9525">
            <a:noFill/>
            <a:miter lim="800000"/>
          </a:ln>
        </p:spPr>
        <p:txBody>
          <a:bodyPr wrap="none" lIns="0" tIns="0" rIns="0" bIns="0">
            <a:spAutoFit/>
          </a:bodyPr>
          <a:lstStyle/>
          <a:p>
            <a:r>
              <a:rPr lang="en-US" altLang="zh-CN" sz="1200" dirty="0">
                <a:ea typeface="宋体" panose="02010600030101010101" pitchFamily="2" charset="-122"/>
              </a:rPr>
              <a:t>&lt;&lt;entity&gt;&gt;</a:t>
            </a:r>
            <a:endParaRPr lang="en-US" altLang="zh-CN" dirty="0">
              <a:latin typeface="ZapfHumnst BT" pitchFamily="34" charset="0"/>
              <a:ea typeface="宋体" panose="02010600030101010101" pitchFamily="2" charset="-122"/>
            </a:endParaRPr>
          </a:p>
        </p:txBody>
      </p:sp>
      <p:sp>
        <p:nvSpPr>
          <p:cNvPr id="487438" name="Rectangle 14"/>
          <p:cNvSpPr>
            <a:spLocks noChangeArrowheads="1"/>
          </p:cNvSpPr>
          <p:nvPr/>
        </p:nvSpPr>
        <p:spPr bwMode="auto">
          <a:xfrm>
            <a:off x="2686050" y="3803650"/>
            <a:ext cx="1260475" cy="652463"/>
          </a:xfrm>
          <a:prstGeom prst="rect">
            <a:avLst/>
          </a:prstGeom>
          <a:solidFill>
            <a:srgbClr val="FFFFCC"/>
          </a:solidFill>
          <a:ln w="0">
            <a:solidFill>
              <a:srgbClr val="990033"/>
            </a:solidFill>
            <a:miter lim="800000"/>
          </a:ln>
        </p:spPr>
        <p:txBody>
          <a:bodyPr/>
          <a:lstStyle/>
          <a:p>
            <a:endParaRPr lang="en-US"/>
          </a:p>
        </p:txBody>
      </p:sp>
      <p:sp>
        <p:nvSpPr>
          <p:cNvPr id="487439" name="Rectangle 15"/>
          <p:cNvSpPr>
            <a:spLocks noChangeArrowheads="1"/>
          </p:cNvSpPr>
          <p:nvPr/>
        </p:nvSpPr>
        <p:spPr bwMode="auto">
          <a:xfrm>
            <a:off x="2770188" y="4029075"/>
            <a:ext cx="1101264" cy="184666"/>
          </a:xfrm>
          <a:prstGeom prst="rect">
            <a:avLst/>
          </a:prstGeom>
          <a:noFill/>
          <a:ln w="9525">
            <a:noFill/>
            <a:miter lim="800000"/>
          </a:ln>
        </p:spPr>
        <p:txBody>
          <a:bodyPr wrap="none" lIns="0" tIns="0" rIns="0" bIns="0">
            <a:spAutoFit/>
          </a:bodyPr>
          <a:lstStyle/>
          <a:p>
            <a:r>
              <a:rPr lang="en-US" altLang="zh-CN" sz="1200" dirty="0" err="1">
                <a:ea typeface="宋体" panose="02010600030101010101" pitchFamily="2" charset="-122"/>
              </a:rPr>
              <a:t>ParttimeStudent</a:t>
            </a:r>
            <a:endParaRPr lang="en-US" altLang="zh-CN" dirty="0">
              <a:latin typeface="ZapfHumnst BT" pitchFamily="34" charset="0"/>
              <a:ea typeface="宋体" panose="02010600030101010101" pitchFamily="2" charset="-122"/>
            </a:endParaRPr>
          </a:p>
        </p:txBody>
      </p:sp>
      <p:sp>
        <p:nvSpPr>
          <p:cNvPr id="487440" name="Rectangle 16"/>
          <p:cNvSpPr>
            <a:spLocks noChangeArrowheads="1"/>
          </p:cNvSpPr>
          <p:nvPr/>
        </p:nvSpPr>
        <p:spPr bwMode="auto">
          <a:xfrm>
            <a:off x="2686050" y="4219575"/>
            <a:ext cx="1260475" cy="236538"/>
          </a:xfrm>
          <a:prstGeom prst="rect">
            <a:avLst/>
          </a:prstGeom>
          <a:solidFill>
            <a:srgbClr val="FFFFCC"/>
          </a:solidFill>
          <a:ln w="0">
            <a:solidFill>
              <a:srgbClr val="990033"/>
            </a:solidFill>
            <a:miter lim="800000"/>
          </a:ln>
        </p:spPr>
        <p:txBody>
          <a:bodyPr/>
          <a:lstStyle/>
          <a:p>
            <a:endParaRPr lang="en-US"/>
          </a:p>
        </p:txBody>
      </p:sp>
      <p:sp>
        <p:nvSpPr>
          <p:cNvPr id="487441" name="Rectangle 17"/>
          <p:cNvSpPr>
            <a:spLocks noChangeArrowheads="1"/>
          </p:cNvSpPr>
          <p:nvPr/>
        </p:nvSpPr>
        <p:spPr bwMode="auto">
          <a:xfrm>
            <a:off x="2686050" y="4298950"/>
            <a:ext cx="1260475" cy="157163"/>
          </a:xfrm>
          <a:prstGeom prst="rect">
            <a:avLst/>
          </a:prstGeom>
          <a:solidFill>
            <a:srgbClr val="FFFFCC"/>
          </a:solidFill>
          <a:ln w="0">
            <a:solidFill>
              <a:srgbClr val="990033"/>
            </a:solidFill>
            <a:miter lim="800000"/>
          </a:ln>
        </p:spPr>
        <p:txBody>
          <a:bodyPr/>
          <a:lstStyle/>
          <a:p>
            <a:endParaRPr lang="en-US"/>
          </a:p>
        </p:txBody>
      </p:sp>
      <p:sp>
        <p:nvSpPr>
          <p:cNvPr id="487442" name="Rectangle 18"/>
          <p:cNvSpPr>
            <a:spLocks noChangeArrowheads="1"/>
          </p:cNvSpPr>
          <p:nvPr/>
        </p:nvSpPr>
        <p:spPr bwMode="auto">
          <a:xfrm>
            <a:off x="2967038" y="3848100"/>
            <a:ext cx="726161" cy="184666"/>
          </a:xfrm>
          <a:prstGeom prst="rect">
            <a:avLst/>
          </a:prstGeom>
          <a:noFill/>
          <a:ln w="9525">
            <a:noFill/>
            <a:miter lim="800000"/>
          </a:ln>
        </p:spPr>
        <p:txBody>
          <a:bodyPr wrap="none" lIns="0" tIns="0" rIns="0" bIns="0">
            <a:spAutoFit/>
          </a:bodyPr>
          <a:lstStyle/>
          <a:p>
            <a:r>
              <a:rPr lang="en-US" altLang="zh-CN" sz="1200" dirty="0">
                <a:ea typeface="宋体" panose="02010600030101010101" pitchFamily="2" charset="-122"/>
              </a:rPr>
              <a:t>&lt;&lt;entity&gt;&gt;</a:t>
            </a:r>
            <a:endParaRPr lang="en-US" altLang="zh-CN" dirty="0">
              <a:latin typeface="ZapfHumnst BT" pitchFamily="34" charset="0"/>
              <a:ea typeface="宋体" panose="02010600030101010101" pitchFamily="2" charset="-122"/>
            </a:endParaRPr>
          </a:p>
        </p:txBody>
      </p:sp>
      <p:sp>
        <p:nvSpPr>
          <p:cNvPr id="487443" name="Rectangle 19"/>
          <p:cNvSpPr>
            <a:spLocks noChangeArrowheads="1"/>
          </p:cNvSpPr>
          <p:nvPr/>
        </p:nvSpPr>
        <p:spPr bwMode="auto">
          <a:xfrm>
            <a:off x="5475288" y="3702050"/>
            <a:ext cx="2041525" cy="663575"/>
          </a:xfrm>
          <a:prstGeom prst="rect">
            <a:avLst/>
          </a:prstGeom>
          <a:solidFill>
            <a:srgbClr val="FFFFCC"/>
          </a:solidFill>
          <a:ln w="0">
            <a:solidFill>
              <a:srgbClr val="990033"/>
            </a:solidFill>
            <a:miter lim="800000"/>
          </a:ln>
        </p:spPr>
        <p:txBody>
          <a:bodyPr/>
          <a:lstStyle/>
          <a:p>
            <a:endParaRPr lang="en-US"/>
          </a:p>
        </p:txBody>
      </p:sp>
      <p:sp>
        <p:nvSpPr>
          <p:cNvPr id="487444" name="Rectangle 20"/>
          <p:cNvSpPr>
            <a:spLocks noChangeArrowheads="1"/>
          </p:cNvSpPr>
          <p:nvPr/>
        </p:nvSpPr>
        <p:spPr bwMode="auto">
          <a:xfrm>
            <a:off x="5529263" y="3927475"/>
            <a:ext cx="1967333" cy="184666"/>
          </a:xfrm>
          <a:prstGeom prst="rect">
            <a:avLst/>
          </a:prstGeom>
          <a:noFill/>
          <a:ln w="9525">
            <a:noFill/>
            <a:miter lim="800000"/>
          </a:ln>
        </p:spPr>
        <p:txBody>
          <a:bodyPr wrap="none" lIns="0" tIns="0" rIns="0" bIns="0">
            <a:spAutoFit/>
          </a:bodyPr>
          <a:lstStyle/>
          <a:p>
            <a:r>
              <a:rPr lang="en-US" altLang="zh-CN" sz="1200" dirty="0" err="1">
                <a:ea typeface="宋体" panose="02010600030101010101" pitchFamily="2" charset="-122"/>
              </a:rPr>
              <a:t>PrimaryScheduleOfferingInfo</a:t>
            </a:r>
            <a:endParaRPr lang="en-US" altLang="zh-CN" dirty="0">
              <a:latin typeface="ZapfHumnst BT" pitchFamily="34" charset="0"/>
              <a:ea typeface="宋体" panose="02010600030101010101" pitchFamily="2" charset="-122"/>
            </a:endParaRPr>
          </a:p>
        </p:txBody>
      </p:sp>
      <p:sp>
        <p:nvSpPr>
          <p:cNvPr id="487445" name="Rectangle 21"/>
          <p:cNvSpPr>
            <a:spLocks noChangeArrowheads="1"/>
          </p:cNvSpPr>
          <p:nvPr/>
        </p:nvSpPr>
        <p:spPr bwMode="auto">
          <a:xfrm>
            <a:off x="5475288" y="4105275"/>
            <a:ext cx="2041525" cy="260350"/>
          </a:xfrm>
          <a:prstGeom prst="rect">
            <a:avLst/>
          </a:prstGeom>
          <a:solidFill>
            <a:srgbClr val="FFFFCC"/>
          </a:solidFill>
          <a:ln w="0">
            <a:solidFill>
              <a:srgbClr val="990033"/>
            </a:solidFill>
            <a:miter lim="800000"/>
          </a:ln>
        </p:spPr>
        <p:txBody>
          <a:bodyPr/>
          <a:lstStyle/>
          <a:p>
            <a:endParaRPr lang="en-US"/>
          </a:p>
        </p:txBody>
      </p:sp>
      <p:sp>
        <p:nvSpPr>
          <p:cNvPr id="487446" name="Rectangle 22"/>
          <p:cNvSpPr>
            <a:spLocks noChangeArrowheads="1"/>
          </p:cNvSpPr>
          <p:nvPr/>
        </p:nvSpPr>
        <p:spPr bwMode="auto">
          <a:xfrm>
            <a:off x="5475288" y="4208463"/>
            <a:ext cx="2041525" cy="157162"/>
          </a:xfrm>
          <a:prstGeom prst="rect">
            <a:avLst/>
          </a:prstGeom>
          <a:solidFill>
            <a:srgbClr val="FFFFCC"/>
          </a:solidFill>
          <a:ln w="0">
            <a:solidFill>
              <a:srgbClr val="990033"/>
            </a:solidFill>
            <a:miter lim="800000"/>
          </a:ln>
        </p:spPr>
        <p:txBody>
          <a:bodyPr/>
          <a:lstStyle/>
          <a:p>
            <a:endParaRPr lang="en-US"/>
          </a:p>
        </p:txBody>
      </p:sp>
      <p:sp>
        <p:nvSpPr>
          <p:cNvPr id="487447" name="Rectangle 23"/>
          <p:cNvSpPr>
            <a:spLocks noChangeArrowheads="1"/>
          </p:cNvSpPr>
          <p:nvPr/>
        </p:nvSpPr>
        <p:spPr bwMode="auto">
          <a:xfrm>
            <a:off x="6116638" y="3748088"/>
            <a:ext cx="726161" cy="184666"/>
          </a:xfrm>
          <a:prstGeom prst="rect">
            <a:avLst/>
          </a:prstGeom>
          <a:noFill/>
          <a:ln w="9525">
            <a:noFill/>
            <a:miter lim="800000"/>
          </a:ln>
        </p:spPr>
        <p:txBody>
          <a:bodyPr wrap="none" lIns="0" tIns="0" rIns="0" bIns="0">
            <a:spAutoFit/>
          </a:bodyPr>
          <a:lstStyle/>
          <a:p>
            <a:r>
              <a:rPr lang="en-US" altLang="zh-CN" sz="1200" dirty="0">
                <a:ea typeface="宋体" panose="02010600030101010101" pitchFamily="2" charset="-122"/>
              </a:rPr>
              <a:t>&lt;&lt;entity&gt;&gt;</a:t>
            </a:r>
            <a:endParaRPr lang="en-US" altLang="zh-CN" dirty="0">
              <a:latin typeface="ZapfHumnst BT" pitchFamily="34" charset="0"/>
              <a:ea typeface="宋体" panose="02010600030101010101" pitchFamily="2" charset="-122"/>
            </a:endParaRPr>
          </a:p>
        </p:txBody>
      </p:sp>
      <p:sp>
        <p:nvSpPr>
          <p:cNvPr id="487448" name="Rectangle 24"/>
          <p:cNvSpPr>
            <a:spLocks noChangeArrowheads="1"/>
          </p:cNvSpPr>
          <p:nvPr/>
        </p:nvSpPr>
        <p:spPr bwMode="auto">
          <a:xfrm>
            <a:off x="5700713" y="2511425"/>
            <a:ext cx="1604962" cy="663575"/>
          </a:xfrm>
          <a:prstGeom prst="rect">
            <a:avLst/>
          </a:prstGeom>
          <a:solidFill>
            <a:srgbClr val="FFFFCC"/>
          </a:solidFill>
          <a:ln w="0">
            <a:solidFill>
              <a:srgbClr val="990033"/>
            </a:solidFill>
            <a:miter lim="800000"/>
          </a:ln>
        </p:spPr>
        <p:txBody>
          <a:bodyPr/>
          <a:lstStyle/>
          <a:p>
            <a:endParaRPr lang="en-US"/>
          </a:p>
        </p:txBody>
      </p:sp>
      <p:sp>
        <p:nvSpPr>
          <p:cNvPr id="487449" name="Rectangle 25"/>
          <p:cNvSpPr>
            <a:spLocks noChangeArrowheads="1"/>
          </p:cNvSpPr>
          <p:nvPr/>
        </p:nvSpPr>
        <p:spPr bwMode="auto">
          <a:xfrm>
            <a:off x="5789613" y="2735263"/>
            <a:ext cx="1438342" cy="184666"/>
          </a:xfrm>
          <a:prstGeom prst="rect">
            <a:avLst/>
          </a:prstGeom>
          <a:noFill/>
          <a:ln w="9525">
            <a:noFill/>
            <a:miter lim="800000"/>
          </a:ln>
        </p:spPr>
        <p:txBody>
          <a:bodyPr wrap="none" lIns="0" tIns="0" rIns="0" bIns="0">
            <a:spAutoFit/>
          </a:bodyPr>
          <a:lstStyle/>
          <a:p>
            <a:r>
              <a:rPr lang="en-US" altLang="zh-CN" sz="1200" dirty="0" err="1">
                <a:ea typeface="宋体" panose="02010600030101010101" pitchFamily="2" charset="-122"/>
              </a:rPr>
              <a:t>ScheduleOfferingInfo</a:t>
            </a:r>
            <a:endParaRPr lang="en-US" altLang="zh-CN" dirty="0">
              <a:latin typeface="ZapfHumnst BT" pitchFamily="34" charset="0"/>
              <a:ea typeface="宋体" panose="02010600030101010101" pitchFamily="2" charset="-122"/>
            </a:endParaRPr>
          </a:p>
        </p:txBody>
      </p:sp>
      <p:sp>
        <p:nvSpPr>
          <p:cNvPr id="487450" name="Rectangle 26"/>
          <p:cNvSpPr>
            <a:spLocks noChangeArrowheads="1"/>
          </p:cNvSpPr>
          <p:nvPr/>
        </p:nvSpPr>
        <p:spPr bwMode="auto">
          <a:xfrm>
            <a:off x="5700713" y="2927350"/>
            <a:ext cx="1604962" cy="247650"/>
          </a:xfrm>
          <a:prstGeom prst="rect">
            <a:avLst/>
          </a:prstGeom>
          <a:solidFill>
            <a:srgbClr val="FFFFCC"/>
          </a:solidFill>
          <a:ln w="0">
            <a:solidFill>
              <a:srgbClr val="990033"/>
            </a:solidFill>
            <a:miter lim="800000"/>
          </a:ln>
        </p:spPr>
        <p:txBody>
          <a:bodyPr/>
          <a:lstStyle/>
          <a:p>
            <a:endParaRPr lang="en-US"/>
          </a:p>
        </p:txBody>
      </p:sp>
      <p:sp>
        <p:nvSpPr>
          <p:cNvPr id="487451" name="Rectangle 27"/>
          <p:cNvSpPr>
            <a:spLocks noChangeArrowheads="1"/>
          </p:cNvSpPr>
          <p:nvPr/>
        </p:nvSpPr>
        <p:spPr bwMode="auto">
          <a:xfrm>
            <a:off x="5700713" y="3017838"/>
            <a:ext cx="1604962" cy="157162"/>
          </a:xfrm>
          <a:prstGeom prst="rect">
            <a:avLst/>
          </a:prstGeom>
          <a:solidFill>
            <a:srgbClr val="FFFFCC"/>
          </a:solidFill>
          <a:ln w="0">
            <a:solidFill>
              <a:srgbClr val="990033"/>
            </a:solidFill>
            <a:miter lim="800000"/>
          </a:ln>
        </p:spPr>
        <p:txBody>
          <a:bodyPr/>
          <a:lstStyle/>
          <a:p>
            <a:endParaRPr lang="en-US"/>
          </a:p>
        </p:txBody>
      </p:sp>
      <p:sp>
        <p:nvSpPr>
          <p:cNvPr id="487452" name="Rectangle 28"/>
          <p:cNvSpPr>
            <a:spLocks noChangeArrowheads="1"/>
          </p:cNvSpPr>
          <p:nvPr/>
        </p:nvSpPr>
        <p:spPr bwMode="auto">
          <a:xfrm>
            <a:off x="6134100" y="2555875"/>
            <a:ext cx="726161" cy="184666"/>
          </a:xfrm>
          <a:prstGeom prst="rect">
            <a:avLst/>
          </a:prstGeom>
          <a:noFill/>
          <a:ln w="9525">
            <a:noFill/>
            <a:miter lim="800000"/>
          </a:ln>
        </p:spPr>
        <p:txBody>
          <a:bodyPr wrap="none" lIns="0" tIns="0" rIns="0" bIns="0">
            <a:spAutoFit/>
          </a:bodyPr>
          <a:lstStyle/>
          <a:p>
            <a:r>
              <a:rPr lang="en-US" altLang="zh-CN" sz="1200" dirty="0">
                <a:ea typeface="宋体" panose="02010600030101010101" pitchFamily="2" charset="-122"/>
              </a:rPr>
              <a:t>&lt;&lt;entity&gt;&gt;</a:t>
            </a:r>
            <a:endParaRPr lang="en-US" altLang="zh-CN" dirty="0">
              <a:latin typeface="ZapfHumnst BT" pitchFamily="34" charset="0"/>
              <a:ea typeface="宋体" panose="02010600030101010101" pitchFamily="2" charset="-122"/>
            </a:endParaRPr>
          </a:p>
        </p:txBody>
      </p:sp>
      <p:grpSp>
        <p:nvGrpSpPr>
          <p:cNvPr id="487453" name="Group 29"/>
          <p:cNvGrpSpPr/>
          <p:nvPr/>
        </p:nvGrpSpPr>
        <p:grpSpPr bwMode="auto">
          <a:xfrm>
            <a:off x="2262188" y="2436813"/>
            <a:ext cx="798512" cy="652462"/>
            <a:chOff x="1400" y="479"/>
            <a:chExt cx="503" cy="411"/>
          </a:xfrm>
        </p:grpSpPr>
        <p:sp>
          <p:nvSpPr>
            <p:cNvPr id="487454" name="Rectangle 30"/>
            <p:cNvSpPr>
              <a:spLocks noChangeArrowheads="1"/>
            </p:cNvSpPr>
            <p:nvPr/>
          </p:nvSpPr>
          <p:spPr bwMode="auto">
            <a:xfrm>
              <a:off x="1400" y="479"/>
              <a:ext cx="503" cy="411"/>
            </a:xfrm>
            <a:prstGeom prst="rect">
              <a:avLst/>
            </a:prstGeom>
            <a:solidFill>
              <a:srgbClr val="FFFFCC"/>
            </a:solidFill>
            <a:ln w="0">
              <a:solidFill>
                <a:srgbClr val="990033"/>
              </a:solidFill>
              <a:miter lim="800000"/>
            </a:ln>
          </p:spPr>
          <p:txBody>
            <a:bodyPr/>
            <a:lstStyle/>
            <a:p>
              <a:endParaRPr lang="en-US"/>
            </a:p>
          </p:txBody>
        </p:sp>
        <p:sp>
          <p:nvSpPr>
            <p:cNvPr id="487455" name="Rectangle 31"/>
            <p:cNvSpPr>
              <a:spLocks noChangeArrowheads="1"/>
            </p:cNvSpPr>
            <p:nvPr/>
          </p:nvSpPr>
          <p:spPr bwMode="auto">
            <a:xfrm>
              <a:off x="1492" y="621"/>
              <a:ext cx="333" cy="116"/>
            </a:xfrm>
            <a:prstGeom prst="rect">
              <a:avLst/>
            </a:prstGeom>
            <a:noFill/>
            <a:ln w="9525">
              <a:noFill/>
              <a:miter lim="800000"/>
            </a:ln>
          </p:spPr>
          <p:txBody>
            <a:bodyPr wrap="none" lIns="0" tIns="0" rIns="0" bIns="0">
              <a:spAutoFit/>
            </a:bodyPr>
            <a:lstStyle/>
            <a:p>
              <a:r>
                <a:rPr lang="en-US" altLang="zh-CN" sz="1200" dirty="0">
                  <a:ea typeface="宋体" panose="02010600030101010101" pitchFamily="2" charset="-122"/>
                </a:rPr>
                <a:t>Student</a:t>
              </a:r>
              <a:endParaRPr lang="en-US" altLang="zh-CN" dirty="0">
                <a:latin typeface="ZapfHumnst BT" pitchFamily="34" charset="0"/>
                <a:ea typeface="宋体" panose="02010600030101010101" pitchFamily="2" charset="-122"/>
              </a:endParaRPr>
            </a:p>
          </p:txBody>
        </p:sp>
        <p:sp>
          <p:nvSpPr>
            <p:cNvPr id="487456" name="Rectangle 32"/>
            <p:cNvSpPr>
              <a:spLocks noChangeArrowheads="1"/>
            </p:cNvSpPr>
            <p:nvPr/>
          </p:nvSpPr>
          <p:spPr bwMode="auto">
            <a:xfrm>
              <a:off x="1400" y="741"/>
              <a:ext cx="503" cy="149"/>
            </a:xfrm>
            <a:prstGeom prst="rect">
              <a:avLst/>
            </a:prstGeom>
            <a:noFill/>
            <a:ln w="0">
              <a:solidFill>
                <a:srgbClr val="990033"/>
              </a:solidFill>
              <a:miter lim="800000"/>
            </a:ln>
          </p:spPr>
          <p:txBody>
            <a:bodyPr/>
            <a:lstStyle/>
            <a:p>
              <a:endParaRPr lang="en-US"/>
            </a:p>
          </p:txBody>
        </p:sp>
        <p:sp>
          <p:nvSpPr>
            <p:cNvPr id="487457" name="Rectangle 33"/>
            <p:cNvSpPr>
              <a:spLocks noChangeArrowheads="1"/>
            </p:cNvSpPr>
            <p:nvPr/>
          </p:nvSpPr>
          <p:spPr bwMode="auto">
            <a:xfrm>
              <a:off x="1400" y="798"/>
              <a:ext cx="503" cy="92"/>
            </a:xfrm>
            <a:prstGeom prst="rect">
              <a:avLst/>
            </a:prstGeom>
            <a:noFill/>
            <a:ln w="0">
              <a:solidFill>
                <a:srgbClr val="990033"/>
              </a:solidFill>
              <a:miter lim="800000"/>
            </a:ln>
          </p:spPr>
          <p:txBody>
            <a:bodyPr/>
            <a:lstStyle/>
            <a:p>
              <a:endParaRPr lang="en-US"/>
            </a:p>
          </p:txBody>
        </p:sp>
        <p:sp>
          <p:nvSpPr>
            <p:cNvPr id="487458" name="Rectangle 34"/>
            <p:cNvSpPr>
              <a:spLocks noChangeArrowheads="1"/>
            </p:cNvSpPr>
            <p:nvPr/>
          </p:nvSpPr>
          <p:spPr bwMode="auto">
            <a:xfrm>
              <a:off x="1428" y="508"/>
              <a:ext cx="457" cy="116"/>
            </a:xfrm>
            <a:prstGeom prst="rect">
              <a:avLst/>
            </a:prstGeom>
            <a:noFill/>
            <a:ln w="9525">
              <a:noFill/>
              <a:miter lim="800000"/>
            </a:ln>
          </p:spPr>
          <p:txBody>
            <a:bodyPr wrap="none" lIns="0" tIns="0" rIns="0" bIns="0">
              <a:spAutoFit/>
            </a:bodyPr>
            <a:lstStyle/>
            <a:p>
              <a:r>
                <a:rPr lang="en-US" altLang="zh-CN" sz="1200" dirty="0">
                  <a:ea typeface="宋体" panose="02010600030101010101" pitchFamily="2" charset="-122"/>
                </a:rPr>
                <a:t>&lt;&lt;entity&gt;&gt;</a:t>
              </a:r>
              <a:endParaRPr lang="en-US" altLang="zh-CN" dirty="0">
                <a:latin typeface="ZapfHumnst BT" pitchFamily="34" charset="0"/>
                <a:ea typeface="宋体" panose="02010600030101010101" pitchFamily="2" charset="-122"/>
              </a:endParaRPr>
            </a:p>
          </p:txBody>
        </p:sp>
      </p:grpSp>
      <p:sp>
        <p:nvSpPr>
          <p:cNvPr id="487479" name="Freeform 55"/>
          <p:cNvSpPr/>
          <p:nvPr/>
        </p:nvSpPr>
        <p:spPr bwMode="auto">
          <a:xfrm>
            <a:off x="6397625" y="3175000"/>
            <a:ext cx="158750" cy="225425"/>
          </a:xfrm>
          <a:custGeom>
            <a:avLst/>
            <a:gdLst/>
            <a:ahLst/>
            <a:cxnLst>
              <a:cxn ang="0">
                <a:pos x="50" y="0"/>
              </a:cxn>
              <a:cxn ang="0">
                <a:pos x="100" y="142"/>
              </a:cxn>
              <a:cxn ang="0">
                <a:pos x="0" y="142"/>
              </a:cxn>
              <a:cxn ang="0">
                <a:pos x="50" y="0"/>
              </a:cxn>
            </a:cxnLst>
            <a:rect l="0" t="0" r="r" b="b"/>
            <a:pathLst>
              <a:path w="100" h="142">
                <a:moveTo>
                  <a:pt x="50" y="0"/>
                </a:moveTo>
                <a:lnTo>
                  <a:pt x="100" y="142"/>
                </a:lnTo>
                <a:lnTo>
                  <a:pt x="0" y="142"/>
                </a:lnTo>
                <a:lnTo>
                  <a:pt x="50" y="0"/>
                </a:lnTo>
                <a:close/>
              </a:path>
            </a:pathLst>
          </a:custGeom>
          <a:noFill/>
          <a:ln w="0">
            <a:solidFill>
              <a:schemeClr val="tx1"/>
            </a:solidFill>
            <a:prstDash val="solid"/>
            <a:round/>
          </a:ln>
        </p:spPr>
        <p:txBody>
          <a:bodyPr/>
          <a:lstStyle/>
          <a:p>
            <a:endParaRPr lang="en-US"/>
          </a:p>
        </p:txBody>
      </p:sp>
      <p:sp>
        <p:nvSpPr>
          <p:cNvPr id="487480" name="Line 56"/>
          <p:cNvSpPr>
            <a:spLocks noChangeShapeType="1"/>
          </p:cNvSpPr>
          <p:nvPr/>
        </p:nvSpPr>
        <p:spPr bwMode="auto">
          <a:xfrm flipV="1">
            <a:off x="2652713" y="3316288"/>
            <a:ext cx="0" cy="246062"/>
          </a:xfrm>
          <a:prstGeom prst="line">
            <a:avLst/>
          </a:prstGeom>
          <a:noFill/>
          <a:ln w="0">
            <a:solidFill>
              <a:schemeClr val="tx1"/>
            </a:solidFill>
            <a:round/>
          </a:ln>
        </p:spPr>
        <p:txBody>
          <a:bodyPr/>
          <a:lstStyle/>
          <a:p>
            <a:endParaRPr lang="en-US"/>
          </a:p>
        </p:txBody>
      </p:sp>
      <p:sp>
        <p:nvSpPr>
          <p:cNvPr id="487481" name="Line 57"/>
          <p:cNvSpPr>
            <a:spLocks noChangeShapeType="1"/>
          </p:cNvSpPr>
          <p:nvPr/>
        </p:nvSpPr>
        <p:spPr bwMode="auto">
          <a:xfrm>
            <a:off x="1989138" y="3562350"/>
            <a:ext cx="1349375" cy="1588"/>
          </a:xfrm>
          <a:prstGeom prst="line">
            <a:avLst/>
          </a:prstGeom>
          <a:noFill/>
          <a:ln w="0">
            <a:solidFill>
              <a:schemeClr val="tx1"/>
            </a:solidFill>
            <a:round/>
          </a:ln>
        </p:spPr>
        <p:txBody>
          <a:bodyPr/>
          <a:lstStyle/>
          <a:p>
            <a:endParaRPr lang="en-US"/>
          </a:p>
        </p:txBody>
      </p:sp>
      <p:sp>
        <p:nvSpPr>
          <p:cNvPr id="487482" name="Freeform 58"/>
          <p:cNvSpPr/>
          <p:nvPr/>
        </p:nvSpPr>
        <p:spPr bwMode="auto">
          <a:xfrm>
            <a:off x="2573338" y="3100388"/>
            <a:ext cx="157162" cy="214312"/>
          </a:xfrm>
          <a:custGeom>
            <a:avLst/>
            <a:gdLst/>
            <a:ahLst/>
            <a:cxnLst>
              <a:cxn ang="0">
                <a:pos x="50" y="0"/>
              </a:cxn>
              <a:cxn ang="0">
                <a:pos x="99" y="135"/>
              </a:cxn>
              <a:cxn ang="0">
                <a:pos x="0" y="135"/>
              </a:cxn>
              <a:cxn ang="0">
                <a:pos x="50" y="0"/>
              </a:cxn>
            </a:cxnLst>
            <a:rect l="0" t="0" r="r" b="b"/>
            <a:pathLst>
              <a:path w="99" h="135">
                <a:moveTo>
                  <a:pt x="50" y="0"/>
                </a:moveTo>
                <a:lnTo>
                  <a:pt x="99" y="135"/>
                </a:lnTo>
                <a:lnTo>
                  <a:pt x="0" y="135"/>
                </a:lnTo>
                <a:lnTo>
                  <a:pt x="50" y="0"/>
                </a:lnTo>
                <a:close/>
              </a:path>
            </a:pathLst>
          </a:custGeom>
          <a:noFill/>
          <a:ln w="0">
            <a:solidFill>
              <a:schemeClr val="tx1"/>
            </a:solidFill>
            <a:prstDash val="solid"/>
            <a:round/>
          </a:ln>
        </p:spPr>
        <p:txBody>
          <a:bodyPr/>
          <a:lstStyle/>
          <a:p>
            <a:endParaRPr lang="en-US"/>
          </a:p>
        </p:txBody>
      </p:sp>
      <p:sp>
        <p:nvSpPr>
          <p:cNvPr id="487524" name="Rectangle 100"/>
          <p:cNvSpPr>
            <a:spLocks noGrp="1" noChangeArrowheads="1"/>
          </p:cNvSpPr>
          <p:nvPr>
            <p:ph type="title"/>
          </p:nvPr>
        </p:nvSpPr>
        <p:spPr>
          <a:noFill/>
        </p:spPr>
        <p:txBody>
          <a:bodyPr/>
          <a:lstStyle/>
          <a:p>
            <a:r>
              <a:rPr lang="en-US" altLang="zh-CN" sz="3200">
                <a:ea typeface="宋体" panose="02010600030101010101" pitchFamily="2" charset="-122"/>
              </a:rPr>
              <a:t>Example: University Artifacts Package: Generalization</a:t>
            </a:r>
            <a:endParaRPr lang="en-US" altLang="zh-CN" sz="3200">
              <a:ea typeface="宋体" panose="02010600030101010101" pitchFamily="2" charset="-122"/>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8455" name="Line 7"/>
          <p:cNvSpPr>
            <a:spLocks noChangeShapeType="1"/>
          </p:cNvSpPr>
          <p:nvPr/>
        </p:nvSpPr>
        <p:spPr bwMode="auto">
          <a:xfrm flipH="1">
            <a:off x="3630613" y="4257675"/>
            <a:ext cx="2693987" cy="1588"/>
          </a:xfrm>
          <a:prstGeom prst="line">
            <a:avLst/>
          </a:prstGeom>
          <a:noFill/>
          <a:ln w="9525">
            <a:solidFill>
              <a:schemeClr val="tx1"/>
            </a:solidFill>
            <a:round/>
            <a:headEnd type="arrow" w="lg" len="med"/>
          </a:ln>
        </p:spPr>
        <p:txBody>
          <a:bodyPr/>
          <a:lstStyle/>
          <a:p>
            <a:endParaRPr lang="en-US"/>
          </a:p>
        </p:txBody>
      </p:sp>
      <p:grpSp>
        <p:nvGrpSpPr>
          <p:cNvPr id="488477" name="Group 29"/>
          <p:cNvGrpSpPr/>
          <p:nvPr/>
        </p:nvGrpSpPr>
        <p:grpSpPr bwMode="auto">
          <a:xfrm>
            <a:off x="1081088" y="1846263"/>
            <a:ext cx="798512" cy="652462"/>
            <a:chOff x="1400" y="479"/>
            <a:chExt cx="503" cy="411"/>
          </a:xfrm>
        </p:grpSpPr>
        <p:sp>
          <p:nvSpPr>
            <p:cNvPr id="488478" name="Rectangle 30"/>
            <p:cNvSpPr>
              <a:spLocks noChangeArrowheads="1"/>
            </p:cNvSpPr>
            <p:nvPr/>
          </p:nvSpPr>
          <p:spPr bwMode="auto">
            <a:xfrm>
              <a:off x="1400" y="479"/>
              <a:ext cx="503" cy="411"/>
            </a:xfrm>
            <a:prstGeom prst="rect">
              <a:avLst/>
            </a:prstGeom>
            <a:solidFill>
              <a:srgbClr val="FFFFCC"/>
            </a:solidFill>
            <a:ln w="0">
              <a:solidFill>
                <a:srgbClr val="990033"/>
              </a:solidFill>
              <a:miter lim="800000"/>
            </a:ln>
          </p:spPr>
          <p:txBody>
            <a:bodyPr/>
            <a:lstStyle/>
            <a:p>
              <a:endParaRPr lang="en-US"/>
            </a:p>
          </p:txBody>
        </p:sp>
        <p:sp>
          <p:nvSpPr>
            <p:cNvPr id="488479" name="Rectangle 31"/>
            <p:cNvSpPr>
              <a:spLocks noChangeArrowheads="1"/>
            </p:cNvSpPr>
            <p:nvPr/>
          </p:nvSpPr>
          <p:spPr bwMode="auto">
            <a:xfrm>
              <a:off x="1492" y="621"/>
              <a:ext cx="333" cy="116"/>
            </a:xfrm>
            <a:prstGeom prst="rect">
              <a:avLst/>
            </a:prstGeom>
            <a:noFill/>
            <a:ln w="9525">
              <a:noFill/>
              <a:miter lim="800000"/>
            </a:ln>
          </p:spPr>
          <p:txBody>
            <a:bodyPr wrap="none" lIns="0" tIns="0" rIns="0" bIns="0">
              <a:spAutoFit/>
            </a:bodyPr>
            <a:lstStyle/>
            <a:p>
              <a:r>
                <a:rPr lang="en-US" altLang="zh-CN" sz="1200" dirty="0">
                  <a:ea typeface="宋体" panose="02010600030101010101" pitchFamily="2" charset="-122"/>
                </a:rPr>
                <a:t>Student</a:t>
              </a:r>
              <a:endParaRPr lang="en-US" altLang="zh-CN" dirty="0">
                <a:latin typeface="ZapfHumnst BT" pitchFamily="34" charset="0"/>
                <a:ea typeface="宋体" panose="02010600030101010101" pitchFamily="2" charset="-122"/>
              </a:endParaRPr>
            </a:p>
          </p:txBody>
        </p:sp>
        <p:sp>
          <p:nvSpPr>
            <p:cNvPr id="488480" name="Rectangle 32"/>
            <p:cNvSpPr>
              <a:spLocks noChangeArrowheads="1"/>
            </p:cNvSpPr>
            <p:nvPr/>
          </p:nvSpPr>
          <p:spPr bwMode="auto">
            <a:xfrm>
              <a:off x="1400" y="741"/>
              <a:ext cx="503" cy="149"/>
            </a:xfrm>
            <a:prstGeom prst="rect">
              <a:avLst/>
            </a:prstGeom>
            <a:noFill/>
            <a:ln w="0">
              <a:solidFill>
                <a:srgbClr val="990033"/>
              </a:solidFill>
              <a:miter lim="800000"/>
            </a:ln>
          </p:spPr>
          <p:txBody>
            <a:bodyPr/>
            <a:lstStyle/>
            <a:p>
              <a:endParaRPr lang="en-US"/>
            </a:p>
          </p:txBody>
        </p:sp>
        <p:sp>
          <p:nvSpPr>
            <p:cNvPr id="488481" name="Rectangle 33"/>
            <p:cNvSpPr>
              <a:spLocks noChangeArrowheads="1"/>
            </p:cNvSpPr>
            <p:nvPr/>
          </p:nvSpPr>
          <p:spPr bwMode="auto">
            <a:xfrm>
              <a:off x="1400" y="798"/>
              <a:ext cx="503" cy="92"/>
            </a:xfrm>
            <a:prstGeom prst="rect">
              <a:avLst/>
            </a:prstGeom>
            <a:noFill/>
            <a:ln w="0">
              <a:solidFill>
                <a:srgbClr val="990033"/>
              </a:solidFill>
              <a:miter lim="800000"/>
            </a:ln>
          </p:spPr>
          <p:txBody>
            <a:bodyPr/>
            <a:lstStyle/>
            <a:p>
              <a:endParaRPr lang="en-US"/>
            </a:p>
          </p:txBody>
        </p:sp>
        <p:sp>
          <p:nvSpPr>
            <p:cNvPr id="488482" name="Rectangle 34"/>
            <p:cNvSpPr>
              <a:spLocks noChangeArrowheads="1"/>
            </p:cNvSpPr>
            <p:nvPr/>
          </p:nvSpPr>
          <p:spPr bwMode="auto">
            <a:xfrm>
              <a:off x="1428" y="508"/>
              <a:ext cx="457" cy="116"/>
            </a:xfrm>
            <a:prstGeom prst="rect">
              <a:avLst/>
            </a:prstGeom>
            <a:noFill/>
            <a:ln w="9525">
              <a:noFill/>
              <a:miter lim="800000"/>
            </a:ln>
          </p:spPr>
          <p:txBody>
            <a:bodyPr wrap="none" lIns="0" tIns="0" rIns="0" bIns="0">
              <a:spAutoFit/>
            </a:bodyPr>
            <a:lstStyle/>
            <a:p>
              <a:r>
                <a:rPr lang="en-US" altLang="zh-CN" sz="1200" dirty="0">
                  <a:ea typeface="宋体" panose="02010600030101010101" pitchFamily="2" charset="-122"/>
                </a:rPr>
                <a:t>&lt;&lt;entity&gt;&gt;</a:t>
              </a:r>
              <a:endParaRPr lang="en-US" altLang="zh-CN" dirty="0">
                <a:latin typeface="ZapfHumnst BT" pitchFamily="34" charset="0"/>
                <a:ea typeface="宋体" panose="02010600030101010101" pitchFamily="2" charset="-122"/>
              </a:endParaRPr>
            </a:p>
          </p:txBody>
        </p:sp>
      </p:grpSp>
      <p:sp>
        <p:nvSpPr>
          <p:cNvPr id="488483" name="Rectangle 35"/>
          <p:cNvSpPr>
            <a:spLocks noChangeArrowheads="1"/>
          </p:cNvSpPr>
          <p:nvPr/>
        </p:nvSpPr>
        <p:spPr bwMode="auto">
          <a:xfrm>
            <a:off x="2809875" y="3919538"/>
            <a:ext cx="820738" cy="663575"/>
          </a:xfrm>
          <a:prstGeom prst="rect">
            <a:avLst/>
          </a:prstGeom>
          <a:solidFill>
            <a:srgbClr val="FFFFCC"/>
          </a:solidFill>
          <a:ln w="0">
            <a:solidFill>
              <a:srgbClr val="990033"/>
            </a:solidFill>
            <a:miter lim="800000"/>
          </a:ln>
        </p:spPr>
        <p:txBody>
          <a:bodyPr/>
          <a:lstStyle/>
          <a:p>
            <a:endParaRPr lang="en-US"/>
          </a:p>
        </p:txBody>
      </p:sp>
      <p:sp>
        <p:nvSpPr>
          <p:cNvPr id="488484" name="Rectangle 36"/>
          <p:cNvSpPr>
            <a:spLocks noChangeArrowheads="1"/>
          </p:cNvSpPr>
          <p:nvPr/>
        </p:nvSpPr>
        <p:spPr bwMode="auto">
          <a:xfrm>
            <a:off x="2890838" y="4144963"/>
            <a:ext cx="657231" cy="184666"/>
          </a:xfrm>
          <a:prstGeom prst="rect">
            <a:avLst/>
          </a:prstGeom>
          <a:noFill/>
          <a:ln w="9525">
            <a:noFill/>
            <a:miter lim="800000"/>
          </a:ln>
        </p:spPr>
        <p:txBody>
          <a:bodyPr wrap="none" lIns="0" tIns="0" rIns="0" bIns="0">
            <a:spAutoFit/>
          </a:bodyPr>
          <a:lstStyle/>
          <a:p>
            <a:r>
              <a:rPr lang="en-US" altLang="zh-CN" sz="1200" dirty="0">
                <a:ea typeface="宋体" panose="02010600030101010101" pitchFamily="2" charset="-122"/>
              </a:rPr>
              <a:t>Professor</a:t>
            </a:r>
            <a:endParaRPr lang="en-US" altLang="zh-CN" dirty="0">
              <a:latin typeface="ZapfHumnst BT" pitchFamily="34" charset="0"/>
              <a:ea typeface="宋体" panose="02010600030101010101" pitchFamily="2" charset="-122"/>
            </a:endParaRPr>
          </a:p>
        </p:txBody>
      </p:sp>
      <p:sp>
        <p:nvSpPr>
          <p:cNvPr id="488485" name="Rectangle 37"/>
          <p:cNvSpPr>
            <a:spLocks noChangeArrowheads="1"/>
          </p:cNvSpPr>
          <p:nvPr/>
        </p:nvSpPr>
        <p:spPr bwMode="auto">
          <a:xfrm>
            <a:off x="2809875" y="4335463"/>
            <a:ext cx="820738" cy="247650"/>
          </a:xfrm>
          <a:prstGeom prst="rect">
            <a:avLst/>
          </a:prstGeom>
          <a:solidFill>
            <a:srgbClr val="FFFFCC"/>
          </a:solidFill>
          <a:ln w="0">
            <a:solidFill>
              <a:srgbClr val="990033"/>
            </a:solidFill>
            <a:miter lim="800000"/>
          </a:ln>
        </p:spPr>
        <p:txBody>
          <a:bodyPr/>
          <a:lstStyle/>
          <a:p>
            <a:endParaRPr lang="en-US"/>
          </a:p>
        </p:txBody>
      </p:sp>
      <p:sp>
        <p:nvSpPr>
          <p:cNvPr id="488486" name="Rectangle 38"/>
          <p:cNvSpPr>
            <a:spLocks noChangeArrowheads="1"/>
          </p:cNvSpPr>
          <p:nvPr/>
        </p:nvSpPr>
        <p:spPr bwMode="auto">
          <a:xfrm>
            <a:off x="2809875" y="4425950"/>
            <a:ext cx="820738" cy="157163"/>
          </a:xfrm>
          <a:prstGeom prst="rect">
            <a:avLst/>
          </a:prstGeom>
          <a:solidFill>
            <a:srgbClr val="FFFFCC"/>
          </a:solidFill>
          <a:ln w="0">
            <a:solidFill>
              <a:srgbClr val="990033"/>
            </a:solidFill>
            <a:miter lim="800000"/>
          </a:ln>
        </p:spPr>
        <p:txBody>
          <a:bodyPr/>
          <a:lstStyle/>
          <a:p>
            <a:endParaRPr lang="en-US"/>
          </a:p>
        </p:txBody>
      </p:sp>
      <p:sp>
        <p:nvSpPr>
          <p:cNvPr id="488487" name="Rectangle 39"/>
          <p:cNvSpPr>
            <a:spLocks noChangeArrowheads="1"/>
          </p:cNvSpPr>
          <p:nvPr/>
        </p:nvSpPr>
        <p:spPr bwMode="auto">
          <a:xfrm>
            <a:off x="2865438" y="3963988"/>
            <a:ext cx="726161" cy="184666"/>
          </a:xfrm>
          <a:prstGeom prst="rect">
            <a:avLst/>
          </a:prstGeom>
          <a:noFill/>
          <a:ln w="9525">
            <a:noFill/>
            <a:miter lim="800000"/>
          </a:ln>
        </p:spPr>
        <p:txBody>
          <a:bodyPr wrap="none" lIns="0" tIns="0" rIns="0" bIns="0">
            <a:spAutoFit/>
          </a:bodyPr>
          <a:lstStyle/>
          <a:p>
            <a:r>
              <a:rPr lang="en-US" altLang="zh-CN" sz="1200" dirty="0">
                <a:ea typeface="宋体" panose="02010600030101010101" pitchFamily="2" charset="-122"/>
              </a:rPr>
              <a:t>&lt;&lt;entity&gt;&gt;</a:t>
            </a:r>
            <a:endParaRPr lang="en-US" altLang="zh-CN" dirty="0">
              <a:latin typeface="ZapfHumnst BT" pitchFamily="34" charset="0"/>
              <a:ea typeface="宋体" panose="02010600030101010101" pitchFamily="2" charset="-122"/>
            </a:endParaRPr>
          </a:p>
        </p:txBody>
      </p:sp>
      <p:grpSp>
        <p:nvGrpSpPr>
          <p:cNvPr id="488488" name="Group 40"/>
          <p:cNvGrpSpPr/>
          <p:nvPr/>
        </p:nvGrpSpPr>
        <p:grpSpPr bwMode="auto">
          <a:xfrm>
            <a:off x="4778375" y="1739900"/>
            <a:ext cx="800100" cy="652463"/>
            <a:chOff x="3356" y="621"/>
            <a:chExt cx="504" cy="411"/>
          </a:xfrm>
        </p:grpSpPr>
        <p:sp>
          <p:nvSpPr>
            <p:cNvPr id="488489" name="Rectangle 41"/>
            <p:cNvSpPr>
              <a:spLocks noChangeArrowheads="1"/>
            </p:cNvSpPr>
            <p:nvPr/>
          </p:nvSpPr>
          <p:spPr bwMode="auto">
            <a:xfrm>
              <a:off x="3356" y="621"/>
              <a:ext cx="504" cy="411"/>
            </a:xfrm>
            <a:prstGeom prst="rect">
              <a:avLst/>
            </a:prstGeom>
            <a:solidFill>
              <a:srgbClr val="FFFFCC"/>
            </a:solidFill>
            <a:ln w="0">
              <a:solidFill>
                <a:srgbClr val="990033"/>
              </a:solidFill>
              <a:miter lim="800000"/>
            </a:ln>
          </p:spPr>
          <p:txBody>
            <a:bodyPr/>
            <a:lstStyle/>
            <a:p>
              <a:endParaRPr lang="en-US"/>
            </a:p>
          </p:txBody>
        </p:sp>
        <p:sp>
          <p:nvSpPr>
            <p:cNvPr id="488490" name="Rectangle 42"/>
            <p:cNvSpPr>
              <a:spLocks noChangeArrowheads="1"/>
            </p:cNvSpPr>
            <p:nvPr/>
          </p:nvSpPr>
          <p:spPr bwMode="auto">
            <a:xfrm>
              <a:off x="3420" y="763"/>
              <a:ext cx="402" cy="116"/>
            </a:xfrm>
            <a:prstGeom prst="rect">
              <a:avLst/>
            </a:prstGeom>
            <a:solidFill>
              <a:srgbClr val="FFFFCC"/>
            </a:solidFill>
            <a:ln w="9525">
              <a:noFill/>
              <a:miter lim="800000"/>
            </a:ln>
          </p:spPr>
          <p:txBody>
            <a:bodyPr wrap="none" lIns="0" tIns="0" rIns="0" bIns="0">
              <a:spAutoFit/>
            </a:bodyPr>
            <a:lstStyle/>
            <a:p>
              <a:r>
                <a:rPr lang="en-US" altLang="zh-CN" sz="1200" dirty="0">
                  <a:ea typeface="宋体" panose="02010600030101010101" pitchFamily="2" charset="-122"/>
                </a:rPr>
                <a:t>Schedule</a:t>
              </a:r>
              <a:endParaRPr lang="en-US" altLang="zh-CN" dirty="0">
                <a:latin typeface="ZapfHumnst BT" pitchFamily="34" charset="0"/>
                <a:ea typeface="宋体" panose="02010600030101010101" pitchFamily="2" charset="-122"/>
              </a:endParaRPr>
            </a:p>
          </p:txBody>
        </p:sp>
        <p:sp>
          <p:nvSpPr>
            <p:cNvPr id="488491" name="Rectangle 43"/>
            <p:cNvSpPr>
              <a:spLocks noChangeArrowheads="1"/>
            </p:cNvSpPr>
            <p:nvPr/>
          </p:nvSpPr>
          <p:spPr bwMode="auto">
            <a:xfrm>
              <a:off x="3356" y="883"/>
              <a:ext cx="504" cy="149"/>
            </a:xfrm>
            <a:prstGeom prst="rect">
              <a:avLst/>
            </a:prstGeom>
            <a:solidFill>
              <a:srgbClr val="FFFFCC"/>
            </a:solidFill>
            <a:ln w="0">
              <a:solidFill>
                <a:srgbClr val="990033"/>
              </a:solidFill>
              <a:miter lim="800000"/>
            </a:ln>
          </p:spPr>
          <p:txBody>
            <a:bodyPr/>
            <a:lstStyle/>
            <a:p>
              <a:endParaRPr lang="en-US"/>
            </a:p>
          </p:txBody>
        </p:sp>
        <p:sp>
          <p:nvSpPr>
            <p:cNvPr id="488492" name="Rectangle 44"/>
            <p:cNvSpPr>
              <a:spLocks noChangeArrowheads="1"/>
            </p:cNvSpPr>
            <p:nvPr/>
          </p:nvSpPr>
          <p:spPr bwMode="auto">
            <a:xfrm>
              <a:off x="3356" y="940"/>
              <a:ext cx="504" cy="92"/>
            </a:xfrm>
            <a:prstGeom prst="rect">
              <a:avLst/>
            </a:prstGeom>
            <a:solidFill>
              <a:srgbClr val="FFFFCC"/>
            </a:solidFill>
            <a:ln w="0">
              <a:solidFill>
                <a:srgbClr val="990033"/>
              </a:solidFill>
              <a:miter lim="800000"/>
            </a:ln>
          </p:spPr>
          <p:txBody>
            <a:bodyPr/>
            <a:lstStyle/>
            <a:p>
              <a:endParaRPr lang="en-US"/>
            </a:p>
          </p:txBody>
        </p:sp>
        <p:sp>
          <p:nvSpPr>
            <p:cNvPr id="488493" name="Rectangle 45"/>
            <p:cNvSpPr>
              <a:spLocks noChangeArrowheads="1"/>
            </p:cNvSpPr>
            <p:nvPr/>
          </p:nvSpPr>
          <p:spPr bwMode="auto">
            <a:xfrm>
              <a:off x="3385" y="649"/>
              <a:ext cx="457" cy="116"/>
            </a:xfrm>
            <a:prstGeom prst="rect">
              <a:avLst/>
            </a:prstGeom>
            <a:solidFill>
              <a:srgbClr val="FFFFCC"/>
            </a:solidFill>
            <a:ln w="9525">
              <a:noFill/>
              <a:miter lim="800000"/>
            </a:ln>
          </p:spPr>
          <p:txBody>
            <a:bodyPr wrap="none" lIns="0" tIns="0" rIns="0" bIns="0">
              <a:spAutoFit/>
            </a:bodyPr>
            <a:lstStyle/>
            <a:p>
              <a:r>
                <a:rPr lang="en-US" altLang="zh-CN" sz="1200" dirty="0">
                  <a:ea typeface="宋体" panose="02010600030101010101" pitchFamily="2" charset="-122"/>
                </a:rPr>
                <a:t>&lt;&lt;entity&gt;&gt;</a:t>
              </a:r>
              <a:endParaRPr lang="en-US" altLang="zh-CN" dirty="0">
                <a:latin typeface="ZapfHumnst BT" pitchFamily="34" charset="0"/>
                <a:ea typeface="宋体" panose="02010600030101010101" pitchFamily="2" charset="-122"/>
              </a:endParaRPr>
            </a:p>
          </p:txBody>
        </p:sp>
      </p:grpSp>
      <p:sp>
        <p:nvSpPr>
          <p:cNvPr id="488494" name="Rectangle 46"/>
          <p:cNvSpPr>
            <a:spLocks noChangeArrowheads="1"/>
          </p:cNvSpPr>
          <p:nvPr/>
        </p:nvSpPr>
        <p:spPr bwMode="auto">
          <a:xfrm>
            <a:off x="4610100" y="3919538"/>
            <a:ext cx="1136650" cy="663575"/>
          </a:xfrm>
          <a:prstGeom prst="rect">
            <a:avLst/>
          </a:prstGeom>
          <a:solidFill>
            <a:srgbClr val="FFFFCC"/>
          </a:solidFill>
          <a:ln w="0">
            <a:solidFill>
              <a:srgbClr val="990033"/>
            </a:solidFill>
            <a:miter lim="800000"/>
          </a:ln>
        </p:spPr>
        <p:txBody>
          <a:bodyPr/>
          <a:lstStyle/>
          <a:p>
            <a:endParaRPr lang="en-US"/>
          </a:p>
        </p:txBody>
      </p:sp>
      <p:sp>
        <p:nvSpPr>
          <p:cNvPr id="488495" name="Rectangle 47"/>
          <p:cNvSpPr>
            <a:spLocks noChangeArrowheads="1"/>
          </p:cNvSpPr>
          <p:nvPr/>
        </p:nvSpPr>
        <p:spPr bwMode="auto">
          <a:xfrm>
            <a:off x="4665663" y="4144963"/>
            <a:ext cx="1037592" cy="184666"/>
          </a:xfrm>
          <a:prstGeom prst="rect">
            <a:avLst/>
          </a:prstGeom>
          <a:noFill/>
          <a:ln w="9525">
            <a:noFill/>
            <a:miter lim="800000"/>
          </a:ln>
        </p:spPr>
        <p:txBody>
          <a:bodyPr wrap="none" lIns="0" tIns="0" rIns="0" bIns="0">
            <a:spAutoFit/>
          </a:bodyPr>
          <a:lstStyle/>
          <a:p>
            <a:r>
              <a:rPr lang="en-US" altLang="zh-CN" sz="1200" dirty="0" err="1">
                <a:ea typeface="宋体" panose="02010600030101010101" pitchFamily="2" charset="-122"/>
              </a:rPr>
              <a:t>CourseOffering</a:t>
            </a:r>
            <a:endParaRPr lang="en-US" altLang="zh-CN" dirty="0">
              <a:latin typeface="ZapfHumnst BT" pitchFamily="34" charset="0"/>
              <a:ea typeface="宋体" panose="02010600030101010101" pitchFamily="2" charset="-122"/>
            </a:endParaRPr>
          </a:p>
        </p:txBody>
      </p:sp>
      <p:sp>
        <p:nvSpPr>
          <p:cNvPr id="488496" name="Rectangle 48"/>
          <p:cNvSpPr>
            <a:spLocks noChangeArrowheads="1"/>
          </p:cNvSpPr>
          <p:nvPr/>
        </p:nvSpPr>
        <p:spPr bwMode="auto">
          <a:xfrm>
            <a:off x="4610100" y="4335463"/>
            <a:ext cx="1136650" cy="247650"/>
          </a:xfrm>
          <a:prstGeom prst="rect">
            <a:avLst/>
          </a:prstGeom>
          <a:solidFill>
            <a:srgbClr val="FFFFCC"/>
          </a:solidFill>
          <a:ln w="0">
            <a:solidFill>
              <a:srgbClr val="990033"/>
            </a:solidFill>
            <a:miter lim="800000"/>
          </a:ln>
        </p:spPr>
        <p:txBody>
          <a:bodyPr/>
          <a:lstStyle/>
          <a:p>
            <a:endParaRPr lang="en-US"/>
          </a:p>
        </p:txBody>
      </p:sp>
      <p:sp>
        <p:nvSpPr>
          <p:cNvPr id="488497" name="Rectangle 49"/>
          <p:cNvSpPr>
            <a:spLocks noChangeArrowheads="1"/>
          </p:cNvSpPr>
          <p:nvPr/>
        </p:nvSpPr>
        <p:spPr bwMode="auto">
          <a:xfrm>
            <a:off x="4610100" y="4425950"/>
            <a:ext cx="1136650" cy="157163"/>
          </a:xfrm>
          <a:prstGeom prst="rect">
            <a:avLst/>
          </a:prstGeom>
          <a:solidFill>
            <a:srgbClr val="FFFFCC"/>
          </a:solidFill>
          <a:ln w="0">
            <a:solidFill>
              <a:srgbClr val="990033"/>
            </a:solidFill>
            <a:miter lim="800000"/>
          </a:ln>
        </p:spPr>
        <p:txBody>
          <a:bodyPr/>
          <a:lstStyle/>
          <a:p>
            <a:endParaRPr lang="en-US"/>
          </a:p>
        </p:txBody>
      </p:sp>
      <p:sp>
        <p:nvSpPr>
          <p:cNvPr id="488498" name="Rectangle 50"/>
          <p:cNvSpPr>
            <a:spLocks noChangeArrowheads="1"/>
          </p:cNvSpPr>
          <p:nvPr/>
        </p:nvSpPr>
        <p:spPr bwMode="auto">
          <a:xfrm>
            <a:off x="4822825" y="3963988"/>
            <a:ext cx="726161" cy="184666"/>
          </a:xfrm>
          <a:prstGeom prst="rect">
            <a:avLst/>
          </a:prstGeom>
          <a:noFill/>
          <a:ln w="9525">
            <a:noFill/>
            <a:miter lim="800000"/>
          </a:ln>
        </p:spPr>
        <p:txBody>
          <a:bodyPr wrap="none" lIns="0" tIns="0" rIns="0" bIns="0">
            <a:spAutoFit/>
          </a:bodyPr>
          <a:lstStyle/>
          <a:p>
            <a:r>
              <a:rPr lang="en-US" altLang="zh-CN" sz="1200" dirty="0">
                <a:ea typeface="宋体" panose="02010600030101010101" pitchFamily="2" charset="-122"/>
              </a:rPr>
              <a:t>&lt;&lt;entity&gt;&gt;</a:t>
            </a:r>
            <a:endParaRPr lang="en-US" altLang="zh-CN" dirty="0">
              <a:latin typeface="ZapfHumnst BT" pitchFamily="34" charset="0"/>
              <a:ea typeface="宋体" panose="02010600030101010101" pitchFamily="2" charset="-122"/>
            </a:endParaRPr>
          </a:p>
        </p:txBody>
      </p:sp>
      <p:sp>
        <p:nvSpPr>
          <p:cNvPr id="488499" name="Rectangle 51"/>
          <p:cNvSpPr>
            <a:spLocks noChangeArrowheads="1"/>
          </p:cNvSpPr>
          <p:nvPr/>
        </p:nvSpPr>
        <p:spPr bwMode="auto">
          <a:xfrm>
            <a:off x="4475163" y="5037138"/>
            <a:ext cx="1395412" cy="450850"/>
          </a:xfrm>
          <a:prstGeom prst="rect">
            <a:avLst/>
          </a:prstGeom>
          <a:solidFill>
            <a:srgbClr val="FFFFCC"/>
          </a:solidFill>
          <a:ln w="0">
            <a:solidFill>
              <a:srgbClr val="990033"/>
            </a:solidFill>
            <a:miter lim="800000"/>
          </a:ln>
        </p:spPr>
        <p:txBody>
          <a:bodyPr/>
          <a:lstStyle/>
          <a:p>
            <a:endParaRPr lang="en-US"/>
          </a:p>
        </p:txBody>
      </p:sp>
      <p:sp>
        <p:nvSpPr>
          <p:cNvPr id="488500" name="Rectangle 52"/>
          <p:cNvSpPr>
            <a:spLocks noChangeArrowheads="1"/>
          </p:cNvSpPr>
          <p:nvPr/>
        </p:nvSpPr>
        <p:spPr bwMode="auto">
          <a:xfrm>
            <a:off x="4540250" y="5083175"/>
            <a:ext cx="1276440" cy="184666"/>
          </a:xfrm>
          <a:prstGeom prst="rect">
            <a:avLst/>
          </a:prstGeom>
          <a:noFill/>
          <a:ln w="9525">
            <a:noFill/>
            <a:miter lim="800000"/>
          </a:ln>
        </p:spPr>
        <p:txBody>
          <a:bodyPr wrap="none" lIns="0" tIns="0" rIns="0" bIns="0">
            <a:spAutoFit/>
          </a:bodyPr>
          <a:lstStyle/>
          <a:p>
            <a:r>
              <a:rPr lang="en-US" altLang="zh-CN" sz="1200" dirty="0" err="1">
                <a:ea typeface="宋体" panose="02010600030101010101" pitchFamily="2" charset="-122"/>
              </a:rPr>
              <a:t>CourseOfferingList</a:t>
            </a:r>
            <a:endParaRPr lang="en-US" altLang="zh-CN" dirty="0">
              <a:latin typeface="ZapfHumnst BT" pitchFamily="34" charset="0"/>
              <a:ea typeface="宋体" panose="02010600030101010101" pitchFamily="2" charset="-122"/>
            </a:endParaRPr>
          </a:p>
        </p:txBody>
      </p:sp>
      <p:sp>
        <p:nvSpPr>
          <p:cNvPr id="488501" name="Rectangle 53"/>
          <p:cNvSpPr>
            <a:spLocks noChangeArrowheads="1"/>
          </p:cNvSpPr>
          <p:nvPr/>
        </p:nvSpPr>
        <p:spPr bwMode="auto">
          <a:xfrm>
            <a:off x="4475163" y="5262563"/>
            <a:ext cx="1395412" cy="225425"/>
          </a:xfrm>
          <a:prstGeom prst="rect">
            <a:avLst/>
          </a:prstGeom>
          <a:solidFill>
            <a:srgbClr val="FFFFCC"/>
          </a:solidFill>
          <a:ln w="0">
            <a:solidFill>
              <a:srgbClr val="990033"/>
            </a:solidFill>
            <a:miter lim="800000"/>
          </a:ln>
        </p:spPr>
        <p:txBody>
          <a:bodyPr/>
          <a:lstStyle/>
          <a:p>
            <a:endParaRPr lang="en-US"/>
          </a:p>
        </p:txBody>
      </p:sp>
      <p:sp>
        <p:nvSpPr>
          <p:cNvPr id="488502" name="Rectangle 54"/>
          <p:cNvSpPr>
            <a:spLocks noChangeArrowheads="1"/>
          </p:cNvSpPr>
          <p:nvPr/>
        </p:nvSpPr>
        <p:spPr bwMode="auto">
          <a:xfrm>
            <a:off x="4475163" y="5364163"/>
            <a:ext cx="1395412" cy="123825"/>
          </a:xfrm>
          <a:prstGeom prst="rect">
            <a:avLst/>
          </a:prstGeom>
          <a:solidFill>
            <a:srgbClr val="FFFFCC"/>
          </a:solidFill>
          <a:ln w="0">
            <a:solidFill>
              <a:srgbClr val="990033"/>
            </a:solidFill>
            <a:miter lim="800000"/>
          </a:ln>
        </p:spPr>
        <p:txBody>
          <a:bodyPr/>
          <a:lstStyle/>
          <a:p>
            <a:endParaRPr lang="en-US"/>
          </a:p>
        </p:txBody>
      </p:sp>
      <p:sp>
        <p:nvSpPr>
          <p:cNvPr id="488507" name="Rectangle 59"/>
          <p:cNvSpPr>
            <a:spLocks noChangeArrowheads="1"/>
          </p:cNvSpPr>
          <p:nvPr/>
        </p:nvSpPr>
        <p:spPr bwMode="auto">
          <a:xfrm>
            <a:off x="1976438" y="2147888"/>
            <a:ext cx="84960" cy="184666"/>
          </a:xfrm>
          <a:prstGeom prst="rect">
            <a:avLst/>
          </a:prstGeom>
          <a:noFill/>
          <a:ln w="9525">
            <a:noFill/>
            <a:miter lim="800000"/>
          </a:ln>
        </p:spPr>
        <p:txBody>
          <a:bodyPr wrap="none" lIns="0" tIns="0" rIns="0" bIns="0">
            <a:spAutoFit/>
          </a:bodyPr>
          <a:lstStyle/>
          <a:p>
            <a:r>
              <a:rPr lang="en-US" altLang="zh-CN" sz="1200" dirty="0">
                <a:solidFill>
                  <a:schemeClr val="accent2"/>
                </a:solidFill>
                <a:ea typeface="宋体" panose="02010600030101010101" pitchFamily="2" charset="-122"/>
              </a:rPr>
              <a:t>1</a:t>
            </a:r>
            <a:endParaRPr lang="en-US" altLang="zh-CN" dirty="0">
              <a:solidFill>
                <a:schemeClr val="accent2"/>
              </a:solidFill>
              <a:latin typeface="ZapfHumnst BT" pitchFamily="34" charset="0"/>
              <a:ea typeface="宋体" panose="02010600030101010101" pitchFamily="2" charset="-122"/>
            </a:endParaRPr>
          </a:p>
        </p:txBody>
      </p:sp>
      <p:sp>
        <p:nvSpPr>
          <p:cNvPr id="488508" name="Rectangle 60"/>
          <p:cNvSpPr>
            <a:spLocks noChangeArrowheads="1"/>
          </p:cNvSpPr>
          <p:nvPr/>
        </p:nvSpPr>
        <p:spPr bwMode="auto">
          <a:xfrm>
            <a:off x="7426325" y="4495800"/>
            <a:ext cx="894476" cy="184666"/>
          </a:xfrm>
          <a:prstGeom prst="rect">
            <a:avLst/>
          </a:prstGeom>
          <a:noFill/>
          <a:ln w="9525">
            <a:noFill/>
            <a:miter lim="800000"/>
          </a:ln>
        </p:spPr>
        <p:txBody>
          <a:bodyPr wrap="none" lIns="0" tIns="0" rIns="0" bIns="0">
            <a:spAutoFit/>
          </a:bodyPr>
          <a:lstStyle/>
          <a:p>
            <a:r>
              <a:rPr lang="en-US" altLang="zh-CN" sz="1200" dirty="0">
                <a:solidFill>
                  <a:schemeClr val="accent2"/>
                </a:solidFill>
                <a:ea typeface="宋体" panose="02010600030101010101" pitchFamily="2" charset="-122"/>
              </a:rPr>
              <a:t>Prerequisites</a:t>
            </a:r>
            <a:endParaRPr lang="en-US" altLang="zh-CN" dirty="0">
              <a:solidFill>
                <a:schemeClr val="accent2"/>
              </a:solidFill>
              <a:latin typeface="ZapfHumnst BT" pitchFamily="34" charset="0"/>
              <a:ea typeface="宋体" panose="02010600030101010101" pitchFamily="2" charset="-122"/>
            </a:endParaRPr>
          </a:p>
        </p:txBody>
      </p:sp>
      <p:sp>
        <p:nvSpPr>
          <p:cNvPr id="488509" name="Rectangle 61"/>
          <p:cNvSpPr>
            <a:spLocks noChangeArrowheads="1"/>
          </p:cNvSpPr>
          <p:nvPr/>
        </p:nvSpPr>
        <p:spPr bwMode="auto">
          <a:xfrm>
            <a:off x="7197725" y="4257675"/>
            <a:ext cx="230832" cy="184666"/>
          </a:xfrm>
          <a:prstGeom prst="rect">
            <a:avLst/>
          </a:prstGeom>
          <a:noFill/>
          <a:ln w="9525">
            <a:noFill/>
            <a:miter lim="800000"/>
          </a:ln>
        </p:spPr>
        <p:txBody>
          <a:bodyPr wrap="none" lIns="0" tIns="0" rIns="0" bIns="0">
            <a:spAutoFit/>
          </a:bodyPr>
          <a:lstStyle/>
          <a:p>
            <a:r>
              <a:rPr lang="en-US" altLang="zh-CN" sz="1200" dirty="0">
                <a:solidFill>
                  <a:schemeClr val="accent2"/>
                </a:solidFill>
                <a:ea typeface="宋体" panose="02010600030101010101" pitchFamily="2" charset="-122"/>
              </a:rPr>
              <a:t>0..*</a:t>
            </a:r>
            <a:endParaRPr lang="en-US" altLang="zh-CN" dirty="0">
              <a:solidFill>
                <a:schemeClr val="accent2"/>
              </a:solidFill>
              <a:latin typeface="ZapfHumnst BT" pitchFamily="34" charset="0"/>
              <a:ea typeface="宋体" panose="02010600030101010101" pitchFamily="2" charset="-122"/>
            </a:endParaRPr>
          </a:p>
        </p:txBody>
      </p:sp>
      <p:sp>
        <p:nvSpPr>
          <p:cNvPr id="488513" name="Rectangle 65"/>
          <p:cNvSpPr>
            <a:spLocks noChangeArrowheads="1"/>
          </p:cNvSpPr>
          <p:nvPr/>
        </p:nvSpPr>
        <p:spPr bwMode="auto">
          <a:xfrm>
            <a:off x="6330950" y="3919538"/>
            <a:ext cx="800100" cy="663575"/>
          </a:xfrm>
          <a:prstGeom prst="rect">
            <a:avLst/>
          </a:prstGeom>
          <a:solidFill>
            <a:srgbClr val="FFFFCC"/>
          </a:solidFill>
          <a:ln w="0">
            <a:solidFill>
              <a:srgbClr val="990033"/>
            </a:solidFill>
            <a:miter lim="800000"/>
          </a:ln>
        </p:spPr>
        <p:txBody>
          <a:bodyPr/>
          <a:lstStyle/>
          <a:p>
            <a:endParaRPr lang="en-US"/>
          </a:p>
        </p:txBody>
      </p:sp>
      <p:sp>
        <p:nvSpPr>
          <p:cNvPr id="488514" name="Rectangle 66"/>
          <p:cNvSpPr>
            <a:spLocks noChangeArrowheads="1"/>
          </p:cNvSpPr>
          <p:nvPr/>
        </p:nvSpPr>
        <p:spPr bwMode="auto">
          <a:xfrm>
            <a:off x="6500813" y="4144963"/>
            <a:ext cx="493725" cy="184666"/>
          </a:xfrm>
          <a:prstGeom prst="rect">
            <a:avLst/>
          </a:prstGeom>
          <a:noFill/>
          <a:ln w="9525">
            <a:noFill/>
            <a:miter lim="800000"/>
          </a:ln>
        </p:spPr>
        <p:txBody>
          <a:bodyPr wrap="none" lIns="0" tIns="0" rIns="0" bIns="0">
            <a:spAutoFit/>
          </a:bodyPr>
          <a:lstStyle/>
          <a:p>
            <a:r>
              <a:rPr lang="en-US" altLang="zh-CN" sz="1200" dirty="0">
                <a:ea typeface="宋体" panose="02010600030101010101" pitchFamily="2" charset="-122"/>
              </a:rPr>
              <a:t>Course</a:t>
            </a:r>
            <a:endParaRPr lang="en-US" altLang="zh-CN" dirty="0">
              <a:latin typeface="ZapfHumnst BT" pitchFamily="34" charset="0"/>
              <a:ea typeface="宋体" panose="02010600030101010101" pitchFamily="2" charset="-122"/>
            </a:endParaRPr>
          </a:p>
        </p:txBody>
      </p:sp>
      <p:sp>
        <p:nvSpPr>
          <p:cNvPr id="488515" name="Rectangle 67"/>
          <p:cNvSpPr>
            <a:spLocks noChangeArrowheads="1"/>
          </p:cNvSpPr>
          <p:nvPr/>
        </p:nvSpPr>
        <p:spPr bwMode="auto">
          <a:xfrm>
            <a:off x="6330950" y="4335463"/>
            <a:ext cx="800100" cy="247650"/>
          </a:xfrm>
          <a:prstGeom prst="rect">
            <a:avLst/>
          </a:prstGeom>
          <a:solidFill>
            <a:srgbClr val="FFFFCC"/>
          </a:solidFill>
          <a:ln w="0">
            <a:solidFill>
              <a:srgbClr val="990033"/>
            </a:solidFill>
            <a:miter lim="800000"/>
          </a:ln>
        </p:spPr>
        <p:txBody>
          <a:bodyPr/>
          <a:lstStyle/>
          <a:p>
            <a:endParaRPr lang="en-US"/>
          </a:p>
        </p:txBody>
      </p:sp>
      <p:sp>
        <p:nvSpPr>
          <p:cNvPr id="488516" name="Rectangle 68"/>
          <p:cNvSpPr>
            <a:spLocks noChangeArrowheads="1"/>
          </p:cNvSpPr>
          <p:nvPr/>
        </p:nvSpPr>
        <p:spPr bwMode="auto">
          <a:xfrm>
            <a:off x="6330950" y="4425950"/>
            <a:ext cx="800100" cy="157163"/>
          </a:xfrm>
          <a:prstGeom prst="rect">
            <a:avLst/>
          </a:prstGeom>
          <a:solidFill>
            <a:srgbClr val="FFFFCC"/>
          </a:solidFill>
          <a:ln w="0">
            <a:solidFill>
              <a:srgbClr val="990033"/>
            </a:solidFill>
            <a:miter lim="800000"/>
          </a:ln>
        </p:spPr>
        <p:txBody>
          <a:bodyPr/>
          <a:lstStyle/>
          <a:p>
            <a:endParaRPr lang="en-US"/>
          </a:p>
        </p:txBody>
      </p:sp>
      <p:sp>
        <p:nvSpPr>
          <p:cNvPr id="488517" name="Rectangle 69"/>
          <p:cNvSpPr>
            <a:spLocks noChangeArrowheads="1"/>
          </p:cNvSpPr>
          <p:nvPr/>
        </p:nvSpPr>
        <p:spPr bwMode="auto">
          <a:xfrm>
            <a:off x="6376988" y="3963988"/>
            <a:ext cx="726161" cy="184666"/>
          </a:xfrm>
          <a:prstGeom prst="rect">
            <a:avLst/>
          </a:prstGeom>
          <a:noFill/>
          <a:ln w="9525">
            <a:noFill/>
            <a:miter lim="800000"/>
          </a:ln>
        </p:spPr>
        <p:txBody>
          <a:bodyPr wrap="none" lIns="0" tIns="0" rIns="0" bIns="0">
            <a:spAutoFit/>
          </a:bodyPr>
          <a:lstStyle/>
          <a:p>
            <a:r>
              <a:rPr lang="en-US" altLang="zh-CN" sz="1200" dirty="0">
                <a:ea typeface="宋体" panose="02010600030101010101" pitchFamily="2" charset="-122"/>
              </a:rPr>
              <a:t>&lt;&lt;entity&gt;&gt;</a:t>
            </a:r>
            <a:endParaRPr lang="en-US" altLang="zh-CN" dirty="0">
              <a:latin typeface="ZapfHumnst BT" pitchFamily="34" charset="0"/>
              <a:ea typeface="宋体" panose="02010600030101010101" pitchFamily="2" charset="-122"/>
            </a:endParaRPr>
          </a:p>
        </p:txBody>
      </p:sp>
      <p:sp>
        <p:nvSpPr>
          <p:cNvPr id="488520" name="Rectangle 72"/>
          <p:cNvSpPr>
            <a:spLocks noChangeArrowheads="1"/>
          </p:cNvSpPr>
          <p:nvPr/>
        </p:nvSpPr>
        <p:spPr bwMode="auto">
          <a:xfrm>
            <a:off x="7227888" y="3886200"/>
            <a:ext cx="230832" cy="184666"/>
          </a:xfrm>
          <a:prstGeom prst="rect">
            <a:avLst/>
          </a:prstGeom>
          <a:noFill/>
          <a:ln w="9525">
            <a:noFill/>
            <a:miter lim="800000"/>
          </a:ln>
        </p:spPr>
        <p:txBody>
          <a:bodyPr wrap="none" lIns="0" tIns="0" rIns="0" bIns="0">
            <a:spAutoFit/>
          </a:bodyPr>
          <a:lstStyle/>
          <a:p>
            <a:r>
              <a:rPr lang="en-US" altLang="zh-CN" sz="1200" dirty="0">
                <a:solidFill>
                  <a:schemeClr val="accent2"/>
                </a:solidFill>
                <a:ea typeface="宋体" panose="02010600030101010101" pitchFamily="2" charset="-122"/>
              </a:rPr>
              <a:t>0..*</a:t>
            </a:r>
            <a:endParaRPr lang="en-US" altLang="zh-CN" dirty="0">
              <a:solidFill>
                <a:schemeClr val="accent2"/>
              </a:solidFill>
              <a:latin typeface="ZapfHumnst BT" pitchFamily="34" charset="0"/>
              <a:ea typeface="宋体" panose="02010600030101010101" pitchFamily="2" charset="-122"/>
            </a:endParaRPr>
          </a:p>
        </p:txBody>
      </p:sp>
      <p:sp>
        <p:nvSpPr>
          <p:cNvPr id="488521" name="Rectangle 73"/>
          <p:cNvSpPr>
            <a:spLocks noChangeArrowheads="1"/>
          </p:cNvSpPr>
          <p:nvPr/>
        </p:nvSpPr>
        <p:spPr bwMode="auto">
          <a:xfrm>
            <a:off x="6235700" y="4357688"/>
            <a:ext cx="84960" cy="184666"/>
          </a:xfrm>
          <a:prstGeom prst="rect">
            <a:avLst/>
          </a:prstGeom>
          <a:noFill/>
          <a:ln w="9525">
            <a:noFill/>
            <a:miter lim="800000"/>
          </a:ln>
        </p:spPr>
        <p:txBody>
          <a:bodyPr wrap="none" lIns="0" tIns="0" rIns="0" bIns="0">
            <a:spAutoFit/>
          </a:bodyPr>
          <a:lstStyle/>
          <a:p>
            <a:r>
              <a:rPr lang="en-US" altLang="zh-CN" sz="1200" dirty="0">
                <a:solidFill>
                  <a:srgbClr val="FF0000"/>
                </a:solidFill>
                <a:ea typeface="宋体" panose="02010600030101010101" pitchFamily="2" charset="-122"/>
              </a:rPr>
              <a:t>1</a:t>
            </a:r>
            <a:endParaRPr lang="en-US" altLang="zh-CN" dirty="0">
              <a:solidFill>
                <a:srgbClr val="FF0000"/>
              </a:solidFill>
              <a:latin typeface="ZapfHumnst BT" pitchFamily="34" charset="0"/>
              <a:ea typeface="宋体" panose="02010600030101010101" pitchFamily="2" charset="-122"/>
            </a:endParaRPr>
          </a:p>
        </p:txBody>
      </p:sp>
      <p:sp>
        <p:nvSpPr>
          <p:cNvPr id="488522" name="Rectangle 74"/>
          <p:cNvSpPr>
            <a:spLocks noChangeArrowheads="1"/>
          </p:cNvSpPr>
          <p:nvPr/>
        </p:nvSpPr>
        <p:spPr bwMode="auto">
          <a:xfrm>
            <a:off x="3659188" y="4017963"/>
            <a:ext cx="631583" cy="184666"/>
          </a:xfrm>
          <a:prstGeom prst="rect">
            <a:avLst/>
          </a:prstGeom>
          <a:noFill/>
          <a:ln w="9525">
            <a:noFill/>
            <a:miter lim="800000"/>
          </a:ln>
        </p:spPr>
        <p:txBody>
          <a:bodyPr wrap="none" lIns="0" tIns="0" rIns="0" bIns="0">
            <a:spAutoFit/>
          </a:bodyPr>
          <a:lstStyle/>
          <a:p>
            <a:r>
              <a:rPr lang="en-US" altLang="zh-CN" sz="1200" dirty="0">
                <a:solidFill>
                  <a:schemeClr val="accent2"/>
                </a:solidFill>
                <a:ea typeface="宋体" panose="02010600030101010101" pitchFamily="2" charset="-122"/>
              </a:rPr>
              <a:t>instructor</a:t>
            </a:r>
            <a:endParaRPr lang="en-US" altLang="zh-CN" dirty="0">
              <a:solidFill>
                <a:schemeClr val="accent2"/>
              </a:solidFill>
              <a:latin typeface="ZapfHumnst BT" pitchFamily="34" charset="0"/>
              <a:ea typeface="宋体" panose="02010600030101010101" pitchFamily="2" charset="-122"/>
            </a:endParaRPr>
          </a:p>
        </p:txBody>
      </p:sp>
      <p:sp>
        <p:nvSpPr>
          <p:cNvPr id="488523" name="Rectangle 75"/>
          <p:cNvSpPr>
            <a:spLocks noChangeArrowheads="1"/>
          </p:cNvSpPr>
          <p:nvPr/>
        </p:nvSpPr>
        <p:spPr bwMode="auto">
          <a:xfrm>
            <a:off x="3713163" y="4357688"/>
            <a:ext cx="256480" cy="184666"/>
          </a:xfrm>
          <a:prstGeom prst="rect">
            <a:avLst/>
          </a:prstGeom>
          <a:noFill/>
          <a:ln w="9525">
            <a:noFill/>
            <a:miter lim="800000"/>
          </a:ln>
        </p:spPr>
        <p:txBody>
          <a:bodyPr wrap="none" lIns="0" tIns="0" rIns="0" bIns="0">
            <a:spAutoFit/>
          </a:bodyPr>
          <a:lstStyle/>
          <a:p>
            <a:r>
              <a:rPr lang="en-US" altLang="zh-CN" sz="1200" dirty="0">
                <a:solidFill>
                  <a:schemeClr val="accent2"/>
                </a:solidFill>
                <a:ea typeface="宋体" panose="02010600030101010101" pitchFamily="2" charset="-122"/>
              </a:rPr>
              <a:t>0..1</a:t>
            </a:r>
            <a:endParaRPr lang="en-US" altLang="zh-CN" dirty="0">
              <a:solidFill>
                <a:schemeClr val="accent2"/>
              </a:solidFill>
              <a:latin typeface="ZapfHumnst BT" pitchFamily="34" charset="0"/>
              <a:ea typeface="宋体" panose="02010600030101010101" pitchFamily="2" charset="-122"/>
            </a:endParaRPr>
          </a:p>
        </p:txBody>
      </p:sp>
      <p:sp>
        <p:nvSpPr>
          <p:cNvPr id="488524" name="Rectangle 76"/>
          <p:cNvSpPr>
            <a:spLocks noChangeArrowheads="1"/>
          </p:cNvSpPr>
          <p:nvPr/>
        </p:nvSpPr>
        <p:spPr bwMode="auto">
          <a:xfrm>
            <a:off x="4511675" y="2119313"/>
            <a:ext cx="230832" cy="184666"/>
          </a:xfrm>
          <a:prstGeom prst="rect">
            <a:avLst/>
          </a:prstGeom>
          <a:noFill/>
          <a:ln w="9525">
            <a:noFill/>
            <a:miter lim="800000"/>
          </a:ln>
        </p:spPr>
        <p:txBody>
          <a:bodyPr wrap="none" lIns="0" tIns="0" rIns="0" bIns="0">
            <a:spAutoFit/>
          </a:bodyPr>
          <a:lstStyle/>
          <a:p>
            <a:r>
              <a:rPr lang="en-US" altLang="zh-CN" sz="1200" dirty="0">
                <a:solidFill>
                  <a:schemeClr val="accent2"/>
                </a:solidFill>
                <a:ea typeface="宋体" panose="02010600030101010101" pitchFamily="2" charset="-122"/>
              </a:rPr>
              <a:t>0..*</a:t>
            </a:r>
            <a:endParaRPr lang="en-US" altLang="zh-CN" dirty="0">
              <a:solidFill>
                <a:schemeClr val="accent2"/>
              </a:solidFill>
              <a:latin typeface="ZapfHumnst BT" pitchFamily="34" charset="0"/>
              <a:ea typeface="宋体" panose="02010600030101010101" pitchFamily="2" charset="-122"/>
            </a:endParaRPr>
          </a:p>
        </p:txBody>
      </p:sp>
      <p:sp>
        <p:nvSpPr>
          <p:cNvPr id="488525" name="Line 77"/>
          <p:cNvSpPr>
            <a:spLocks noChangeShapeType="1"/>
          </p:cNvSpPr>
          <p:nvPr/>
        </p:nvSpPr>
        <p:spPr bwMode="auto">
          <a:xfrm flipV="1">
            <a:off x="2093913" y="2041525"/>
            <a:ext cx="2684462" cy="0"/>
          </a:xfrm>
          <a:prstGeom prst="line">
            <a:avLst/>
          </a:prstGeom>
          <a:noFill/>
          <a:ln w="0">
            <a:solidFill>
              <a:schemeClr val="tx1"/>
            </a:solidFill>
            <a:round/>
            <a:tailEnd type="arrow" w="lg" len="med"/>
          </a:ln>
        </p:spPr>
        <p:txBody>
          <a:bodyPr/>
          <a:lstStyle/>
          <a:p>
            <a:endParaRPr lang="en-US"/>
          </a:p>
        </p:txBody>
      </p:sp>
      <p:sp>
        <p:nvSpPr>
          <p:cNvPr id="488526" name="Freeform 78"/>
          <p:cNvSpPr/>
          <p:nvPr/>
        </p:nvSpPr>
        <p:spPr bwMode="auto">
          <a:xfrm>
            <a:off x="1898650" y="1985963"/>
            <a:ext cx="192088" cy="100012"/>
          </a:xfrm>
          <a:custGeom>
            <a:avLst/>
            <a:gdLst/>
            <a:ahLst/>
            <a:cxnLst>
              <a:cxn ang="0">
                <a:pos x="0" y="28"/>
              </a:cxn>
              <a:cxn ang="0">
                <a:pos x="64" y="0"/>
              </a:cxn>
              <a:cxn ang="0">
                <a:pos x="121" y="35"/>
              </a:cxn>
              <a:cxn ang="0">
                <a:pos x="64" y="63"/>
              </a:cxn>
              <a:cxn ang="0">
                <a:pos x="0" y="28"/>
              </a:cxn>
            </a:cxnLst>
            <a:rect l="0" t="0" r="r" b="b"/>
            <a:pathLst>
              <a:path w="121" h="63">
                <a:moveTo>
                  <a:pt x="0" y="28"/>
                </a:moveTo>
                <a:lnTo>
                  <a:pt x="64" y="0"/>
                </a:lnTo>
                <a:lnTo>
                  <a:pt x="121" y="35"/>
                </a:lnTo>
                <a:lnTo>
                  <a:pt x="64" y="63"/>
                </a:lnTo>
                <a:lnTo>
                  <a:pt x="0" y="28"/>
                </a:lnTo>
                <a:close/>
              </a:path>
            </a:pathLst>
          </a:custGeom>
          <a:noFill/>
          <a:ln w="0">
            <a:solidFill>
              <a:schemeClr val="tx1"/>
            </a:solidFill>
            <a:prstDash val="solid"/>
            <a:round/>
          </a:ln>
        </p:spPr>
        <p:txBody>
          <a:bodyPr/>
          <a:lstStyle/>
          <a:p>
            <a:endParaRPr lang="en-US"/>
          </a:p>
        </p:txBody>
      </p:sp>
      <p:sp>
        <p:nvSpPr>
          <p:cNvPr id="488527" name="Rectangle 79"/>
          <p:cNvSpPr>
            <a:spLocks noChangeArrowheads="1"/>
          </p:cNvSpPr>
          <p:nvPr/>
        </p:nvSpPr>
        <p:spPr bwMode="auto">
          <a:xfrm>
            <a:off x="5780088" y="4357688"/>
            <a:ext cx="230832" cy="184666"/>
          </a:xfrm>
          <a:prstGeom prst="rect">
            <a:avLst/>
          </a:prstGeom>
          <a:noFill/>
          <a:ln w="9525">
            <a:noFill/>
            <a:miter lim="800000"/>
          </a:ln>
        </p:spPr>
        <p:txBody>
          <a:bodyPr wrap="none" lIns="0" tIns="0" rIns="0" bIns="0">
            <a:spAutoFit/>
          </a:bodyPr>
          <a:lstStyle/>
          <a:p>
            <a:r>
              <a:rPr lang="en-US" altLang="zh-CN" sz="1200" dirty="0">
                <a:solidFill>
                  <a:srgbClr val="FF0000"/>
                </a:solidFill>
                <a:ea typeface="宋体" panose="02010600030101010101" pitchFamily="2" charset="-122"/>
              </a:rPr>
              <a:t>0..*</a:t>
            </a:r>
            <a:endParaRPr lang="en-US" altLang="zh-CN" dirty="0">
              <a:solidFill>
                <a:srgbClr val="FF0000"/>
              </a:solidFill>
              <a:latin typeface="ZapfHumnst BT" pitchFamily="34" charset="0"/>
              <a:ea typeface="宋体" panose="02010600030101010101" pitchFamily="2" charset="-122"/>
            </a:endParaRPr>
          </a:p>
        </p:txBody>
      </p:sp>
      <p:sp>
        <p:nvSpPr>
          <p:cNvPr id="488530" name="Rectangle 82"/>
          <p:cNvSpPr>
            <a:spLocks noChangeArrowheads="1"/>
          </p:cNvSpPr>
          <p:nvPr/>
        </p:nvSpPr>
        <p:spPr bwMode="auto">
          <a:xfrm>
            <a:off x="4340225" y="4357688"/>
            <a:ext cx="230832" cy="184666"/>
          </a:xfrm>
          <a:prstGeom prst="rect">
            <a:avLst/>
          </a:prstGeom>
          <a:noFill/>
          <a:ln w="9525">
            <a:noFill/>
            <a:miter lim="800000"/>
          </a:ln>
        </p:spPr>
        <p:txBody>
          <a:bodyPr wrap="none" lIns="0" tIns="0" rIns="0" bIns="0">
            <a:spAutoFit/>
          </a:bodyPr>
          <a:lstStyle/>
          <a:p>
            <a:r>
              <a:rPr lang="en-US" altLang="zh-CN" sz="1200" dirty="0">
                <a:solidFill>
                  <a:schemeClr val="accent2"/>
                </a:solidFill>
                <a:ea typeface="宋体" panose="02010600030101010101" pitchFamily="2" charset="-122"/>
              </a:rPr>
              <a:t>0..*</a:t>
            </a:r>
            <a:endParaRPr lang="en-US" altLang="zh-CN" dirty="0">
              <a:solidFill>
                <a:schemeClr val="accent2"/>
              </a:solidFill>
              <a:latin typeface="ZapfHumnst BT" pitchFamily="34" charset="0"/>
              <a:ea typeface="宋体" panose="02010600030101010101" pitchFamily="2" charset="-122"/>
            </a:endParaRPr>
          </a:p>
        </p:txBody>
      </p:sp>
      <p:sp>
        <p:nvSpPr>
          <p:cNvPr id="488532" name="Rectangle 84"/>
          <p:cNvSpPr>
            <a:spLocks noChangeArrowheads="1"/>
          </p:cNvSpPr>
          <p:nvPr/>
        </p:nvSpPr>
        <p:spPr bwMode="auto">
          <a:xfrm>
            <a:off x="4629150" y="2492375"/>
            <a:ext cx="230832" cy="184666"/>
          </a:xfrm>
          <a:prstGeom prst="rect">
            <a:avLst/>
          </a:prstGeom>
          <a:noFill/>
          <a:ln w="9525">
            <a:noFill/>
            <a:miter lim="800000"/>
          </a:ln>
        </p:spPr>
        <p:txBody>
          <a:bodyPr wrap="none" lIns="0" tIns="0" rIns="0" bIns="0">
            <a:spAutoFit/>
          </a:bodyPr>
          <a:lstStyle/>
          <a:p>
            <a:r>
              <a:rPr lang="en-US" altLang="zh-CN" sz="1200" dirty="0">
                <a:solidFill>
                  <a:schemeClr val="accent2"/>
                </a:solidFill>
                <a:ea typeface="宋体" panose="02010600030101010101" pitchFamily="2" charset="-122"/>
              </a:rPr>
              <a:t>0..*</a:t>
            </a:r>
            <a:endParaRPr lang="en-US" altLang="zh-CN" dirty="0">
              <a:solidFill>
                <a:schemeClr val="accent2"/>
              </a:solidFill>
              <a:latin typeface="ZapfHumnst BT" pitchFamily="34" charset="0"/>
              <a:ea typeface="宋体" panose="02010600030101010101" pitchFamily="2" charset="-122"/>
            </a:endParaRPr>
          </a:p>
        </p:txBody>
      </p:sp>
      <p:sp>
        <p:nvSpPr>
          <p:cNvPr id="488534" name="Rectangle 86"/>
          <p:cNvSpPr>
            <a:spLocks noChangeArrowheads="1"/>
          </p:cNvSpPr>
          <p:nvPr/>
        </p:nvSpPr>
        <p:spPr bwMode="auto">
          <a:xfrm>
            <a:off x="4568825" y="3736975"/>
            <a:ext cx="256480" cy="184666"/>
          </a:xfrm>
          <a:prstGeom prst="rect">
            <a:avLst/>
          </a:prstGeom>
          <a:noFill/>
          <a:ln w="9525">
            <a:noFill/>
            <a:miter lim="800000"/>
          </a:ln>
        </p:spPr>
        <p:txBody>
          <a:bodyPr wrap="none" lIns="0" tIns="0" rIns="0" bIns="0">
            <a:spAutoFit/>
          </a:bodyPr>
          <a:lstStyle/>
          <a:p>
            <a:r>
              <a:rPr lang="en-US" altLang="zh-CN" sz="1200" dirty="0">
                <a:solidFill>
                  <a:schemeClr val="accent2"/>
                </a:solidFill>
                <a:ea typeface="宋体" panose="02010600030101010101" pitchFamily="2" charset="-122"/>
              </a:rPr>
              <a:t>0..4</a:t>
            </a:r>
            <a:endParaRPr lang="en-US" altLang="zh-CN" dirty="0">
              <a:solidFill>
                <a:schemeClr val="accent2"/>
              </a:solidFill>
              <a:latin typeface="ZapfHumnst BT" pitchFamily="34" charset="0"/>
              <a:ea typeface="宋体" panose="02010600030101010101" pitchFamily="2" charset="-122"/>
            </a:endParaRPr>
          </a:p>
        </p:txBody>
      </p:sp>
      <p:sp>
        <p:nvSpPr>
          <p:cNvPr id="488535" name="Rectangle 87"/>
          <p:cNvSpPr>
            <a:spLocks noChangeArrowheads="1"/>
          </p:cNvSpPr>
          <p:nvPr/>
        </p:nvSpPr>
        <p:spPr bwMode="auto">
          <a:xfrm>
            <a:off x="3786188" y="3462338"/>
            <a:ext cx="1082027" cy="184666"/>
          </a:xfrm>
          <a:prstGeom prst="rect">
            <a:avLst/>
          </a:prstGeom>
          <a:noFill/>
          <a:ln w="9525">
            <a:noFill/>
            <a:miter lim="800000"/>
          </a:ln>
        </p:spPr>
        <p:txBody>
          <a:bodyPr wrap="none" lIns="0" tIns="0" rIns="0" bIns="0">
            <a:spAutoFit/>
          </a:bodyPr>
          <a:lstStyle/>
          <a:p>
            <a:r>
              <a:rPr lang="en-US" altLang="zh-CN" sz="1200" dirty="0" err="1">
                <a:solidFill>
                  <a:schemeClr val="accent2"/>
                </a:solidFill>
                <a:ea typeface="宋体" panose="02010600030101010101" pitchFamily="2" charset="-122"/>
              </a:rPr>
              <a:t>primaryCourses</a:t>
            </a:r>
            <a:endParaRPr lang="en-US" altLang="zh-CN" dirty="0">
              <a:solidFill>
                <a:schemeClr val="accent2"/>
              </a:solidFill>
              <a:latin typeface="ZapfHumnst BT" pitchFamily="34" charset="0"/>
              <a:ea typeface="宋体" panose="02010600030101010101" pitchFamily="2" charset="-122"/>
            </a:endParaRPr>
          </a:p>
        </p:txBody>
      </p:sp>
      <p:sp>
        <p:nvSpPr>
          <p:cNvPr id="488536" name="Rectangle 88"/>
          <p:cNvSpPr>
            <a:spLocks noChangeArrowheads="1"/>
          </p:cNvSpPr>
          <p:nvPr/>
        </p:nvSpPr>
        <p:spPr bwMode="auto">
          <a:xfrm>
            <a:off x="5492750" y="2500313"/>
            <a:ext cx="230832" cy="184666"/>
          </a:xfrm>
          <a:prstGeom prst="rect">
            <a:avLst/>
          </a:prstGeom>
          <a:noFill/>
          <a:ln w="9525">
            <a:noFill/>
            <a:miter lim="800000"/>
          </a:ln>
        </p:spPr>
        <p:txBody>
          <a:bodyPr wrap="none" lIns="0" tIns="0" rIns="0" bIns="0">
            <a:spAutoFit/>
          </a:bodyPr>
          <a:lstStyle/>
          <a:p>
            <a:r>
              <a:rPr lang="en-US" altLang="zh-CN" sz="1200" dirty="0">
                <a:solidFill>
                  <a:schemeClr val="accent2"/>
                </a:solidFill>
                <a:ea typeface="宋体" panose="02010600030101010101" pitchFamily="2" charset="-122"/>
              </a:rPr>
              <a:t>0..*</a:t>
            </a:r>
            <a:endParaRPr lang="en-US" altLang="zh-CN" dirty="0">
              <a:solidFill>
                <a:schemeClr val="accent2"/>
              </a:solidFill>
              <a:latin typeface="ZapfHumnst BT" pitchFamily="34" charset="0"/>
              <a:ea typeface="宋体" panose="02010600030101010101" pitchFamily="2" charset="-122"/>
            </a:endParaRPr>
          </a:p>
        </p:txBody>
      </p:sp>
      <p:sp>
        <p:nvSpPr>
          <p:cNvPr id="488538" name="Rectangle 90"/>
          <p:cNvSpPr>
            <a:spLocks noChangeArrowheads="1"/>
          </p:cNvSpPr>
          <p:nvPr/>
        </p:nvSpPr>
        <p:spPr bwMode="auto">
          <a:xfrm>
            <a:off x="5491163" y="3644900"/>
            <a:ext cx="256480" cy="184666"/>
          </a:xfrm>
          <a:prstGeom prst="rect">
            <a:avLst/>
          </a:prstGeom>
          <a:noFill/>
          <a:ln w="9525">
            <a:noFill/>
            <a:miter lim="800000"/>
          </a:ln>
        </p:spPr>
        <p:txBody>
          <a:bodyPr wrap="none" lIns="0" tIns="0" rIns="0" bIns="0">
            <a:spAutoFit/>
          </a:bodyPr>
          <a:lstStyle/>
          <a:p>
            <a:r>
              <a:rPr lang="en-US" altLang="zh-CN" sz="1200" dirty="0">
                <a:solidFill>
                  <a:schemeClr val="accent2"/>
                </a:solidFill>
                <a:ea typeface="宋体" panose="02010600030101010101" pitchFamily="2" charset="-122"/>
              </a:rPr>
              <a:t>0..2</a:t>
            </a:r>
            <a:endParaRPr lang="en-US" altLang="zh-CN" dirty="0">
              <a:solidFill>
                <a:schemeClr val="accent2"/>
              </a:solidFill>
              <a:latin typeface="ZapfHumnst BT" pitchFamily="34" charset="0"/>
              <a:ea typeface="宋体" panose="02010600030101010101" pitchFamily="2" charset="-122"/>
            </a:endParaRPr>
          </a:p>
        </p:txBody>
      </p:sp>
      <p:sp>
        <p:nvSpPr>
          <p:cNvPr id="488541" name="Rectangle 93"/>
          <p:cNvSpPr>
            <a:spLocks noChangeArrowheads="1"/>
          </p:cNvSpPr>
          <p:nvPr/>
        </p:nvSpPr>
        <p:spPr bwMode="auto">
          <a:xfrm>
            <a:off x="5465763" y="3462338"/>
            <a:ext cx="1166986" cy="184666"/>
          </a:xfrm>
          <a:prstGeom prst="rect">
            <a:avLst/>
          </a:prstGeom>
          <a:noFill/>
          <a:ln w="9525">
            <a:noFill/>
            <a:miter lim="800000"/>
          </a:ln>
        </p:spPr>
        <p:txBody>
          <a:bodyPr wrap="none" lIns="0" tIns="0" rIns="0" bIns="0">
            <a:spAutoFit/>
          </a:bodyPr>
          <a:lstStyle/>
          <a:p>
            <a:r>
              <a:rPr lang="en-US" altLang="zh-CN" sz="1200" dirty="0" err="1">
                <a:solidFill>
                  <a:schemeClr val="accent2"/>
                </a:solidFill>
                <a:ea typeface="宋体" panose="02010600030101010101" pitchFamily="2" charset="-122"/>
              </a:rPr>
              <a:t>alternateCourses</a:t>
            </a:r>
            <a:endParaRPr lang="en-US" altLang="zh-CN" dirty="0">
              <a:solidFill>
                <a:schemeClr val="accent2"/>
              </a:solidFill>
              <a:latin typeface="ZapfHumnst BT" pitchFamily="34" charset="0"/>
              <a:ea typeface="宋体" panose="02010600030101010101" pitchFamily="2" charset="-122"/>
            </a:endParaRPr>
          </a:p>
        </p:txBody>
      </p:sp>
      <p:sp>
        <p:nvSpPr>
          <p:cNvPr id="488542" name="Rectangle 94"/>
          <p:cNvSpPr>
            <a:spLocks noChangeArrowheads="1"/>
          </p:cNvSpPr>
          <p:nvPr/>
        </p:nvSpPr>
        <p:spPr bwMode="auto">
          <a:xfrm>
            <a:off x="5262563" y="4614863"/>
            <a:ext cx="230832" cy="184666"/>
          </a:xfrm>
          <a:prstGeom prst="rect">
            <a:avLst/>
          </a:prstGeom>
          <a:noFill/>
          <a:ln w="9525">
            <a:noFill/>
            <a:miter lim="800000"/>
          </a:ln>
        </p:spPr>
        <p:txBody>
          <a:bodyPr wrap="none" lIns="0" tIns="0" rIns="0" bIns="0">
            <a:spAutoFit/>
          </a:bodyPr>
          <a:lstStyle/>
          <a:p>
            <a:r>
              <a:rPr lang="en-US" altLang="zh-CN" sz="1200" dirty="0">
                <a:solidFill>
                  <a:srgbClr val="FF0000"/>
                </a:solidFill>
                <a:ea typeface="宋体" panose="02010600030101010101" pitchFamily="2" charset="-122"/>
              </a:rPr>
              <a:t>0..*</a:t>
            </a:r>
            <a:endParaRPr lang="en-US" altLang="zh-CN" dirty="0">
              <a:solidFill>
                <a:srgbClr val="FF0000"/>
              </a:solidFill>
              <a:latin typeface="ZapfHumnst BT" pitchFamily="34" charset="0"/>
              <a:ea typeface="宋体" panose="02010600030101010101" pitchFamily="2" charset="-122"/>
            </a:endParaRPr>
          </a:p>
        </p:txBody>
      </p:sp>
      <p:sp>
        <p:nvSpPr>
          <p:cNvPr id="488543" name="Rectangle 95"/>
          <p:cNvSpPr>
            <a:spLocks noChangeArrowheads="1"/>
          </p:cNvSpPr>
          <p:nvPr/>
        </p:nvSpPr>
        <p:spPr bwMode="auto">
          <a:xfrm>
            <a:off x="5340350" y="4849813"/>
            <a:ext cx="84960" cy="184666"/>
          </a:xfrm>
          <a:prstGeom prst="rect">
            <a:avLst/>
          </a:prstGeom>
          <a:noFill/>
          <a:ln w="9525">
            <a:noFill/>
            <a:miter lim="800000"/>
          </a:ln>
        </p:spPr>
        <p:txBody>
          <a:bodyPr wrap="none" lIns="0" tIns="0" rIns="0" bIns="0">
            <a:spAutoFit/>
          </a:bodyPr>
          <a:lstStyle/>
          <a:p>
            <a:r>
              <a:rPr lang="en-US" altLang="zh-CN" sz="1200" dirty="0">
                <a:solidFill>
                  <a:srgbClr val="FF0000"/>
                </a:solidFill>
                <a:ea typeface="宋体" panose="02010600030101010101" pitchFamily="2" charset="-122"/>
              </a:rPr>
              <a:t>1</a:t>
            </a:r>
            <a:endParaRPr lang="en-US" altLang="zh-CN" dirty="0">
              <a:solidFill>
                <a:srgbClr val="FF0000"/>
              </a:solidFill>
              <a:latin typeface="ZapfHumnst BT" pitchFamily="34" charset="0"/>
              <a:ea typeface="宋体" panose="02010600030101010101" pitchFamily="2" charset="-122"/>
            </a:endParaRPr>
          </a:p>
        </p:txBody>
      </p:sp>
      <p:sp>
        <p:nvSpPr>
          <p:cNvPr id="488544" name="Line 96"/>
          <p:cNvSpPr>
            <a:spLocks noChangeShapeType="1"/>
          </p:cNvSpPr>
          <p:nvPr/>
        </p:nvSpPr>
        <p:spPr bwMode="auto">
          <a:xfrm flipH="1" flipV="1">
            <a:off x="5180013" y="4587875"/>
            <a:ext cx="3175" cy="234950"/>
          </a:xfrm>
          <a:prstGeom prst="line">
            <a:avLst/>
          </a:prstGeom>
          <a:noFill/>
          <a:ln w="0">
            <a:solidFill>
              <a:schemeClr val="tx1"/>
            </a:solidFill>
            <a:round/>
            <a:tailEnd type="arrow" w="lg" len="med"/>
          </a:ln>
        </p:spPr>
        <p:txBody>
          <a:bodyPr/>
          <a:lstStyle/>
          <a:p>
            <a:endParaRPr lang="en-US"/>
          </a:p>
        </p:txBody>
      </p:sp>
      <p:sp>
        <p:nvSpPr>
          <p:cNvPr id="488547" name="Freeform 99"/>
          <p:cNvSpPr/>
          <p:nvPr/>
        </p:nvSpPr>
        <p:spPr bwMode="auto">
          <a:xfrm>
            <a:off x="5127625" y="4829175"/>
            <a:ext cx="112713" cy="201613"/>
          </a:xfrm>
          <a:custGeom>
            <a:avLst/>
            <a:gdLst/>
            <a:ahLst/>
            <a:cxnLst>
              <a:cxn ang="0">
                <a:pos x="35" y="127"/>
              </a:cxn>
              <a:cxn ang="0">
                <a:pos x="71" y="63"/>
              </a:cxn>
              <a:cxn ang="0">
                <a:pos x="35" y="0"/>
              </a:cxn>
              <a:cxn ang="0">
                <a:pos x="0" y="63"/>
              </a:cxn>
              <a:cxn ang="0">
                <a:pos x="35" y="127"/>
              </a:cxn>
            </a:cxnLst>
            <a:rect l="0" t="0" r="r" b="b"/>
            <a:pathLst>
              <a:path w="71" h="127">
                <a:moveTo>
                  <a:pt x="35" y="127"/>
                </a:moveTo>
                <a:lnTo>
                  <a:pt x="71" y="63"/>
                </a:lnTo>
                <a:lnTo>
                  <a:pt x="35" y="0"/>
                </a:lnTo>
                <a:lnTo>
                  <a:pt x="0" y="63"/>
                </a:lnTo>
                <a:lnTo>
                  <a:pt x="35" y="127"/>
                </a:lnTo>
                <a:close/>
              </a:path>
            </a:pathLst>
          </a:custGeom>
          <a:noFill/>
          <a:ln w="0">
            <a:solidFill>
              <a:schemeClr val="tx1"/>
            </a:solidFill>
            <a:prstDash val="solid"/>
            <a:round/>
          </a:ln>
        </p:spPr>
        <p:txBody>
          <a:bodyPr/>
          <a:lstStyle/>
          <a:p>
            <a:endParaRPr lang="en-US"/>
          </a:p>
        </p:txBody>
      </p:sp>
      <p:sp>
        <p:nvSpPr>
          <p:cNvPr id="488548" name="Rectangle 100"/>
          <p:cNvSpPr>
            <a:spLocks noGrp="1" noChangeArrowheads="1"/>
          </p:cNvSpPr>
          <p:nvPr>
            <p:ph type="title"/>
          </p:nvPr>
        </p:nvSpPr>
        <p:spPr>
          <a:noFill/>
        </p:spPr>
        <p:txBody>
          <a:bodyPr>
            <a:normAutofit fontScale="90000"/>
          </a:bodyPr>
          <a:lstStyle/>
          <a:p>
            <a:r>
              <a:rPr lang="en-US" altLang="zh-CN">
                <a:ea typeface="宋体" panose="02010600030101010101" pitchFamily="2" charset="-122"/>
              </a:rPr>
              <a:t>Example: University Artifacts Package: Associations</a:t>
            </a:r>
            <a:endParaRPr lang="en-US" altLang="zh-CN">
              <a:ea typeface="宋体" panose="02010600030101010101" pitchFamily="2" charset="-122"/>
            </a:endParaRPr>
          </a:p>
        </p:txBody>
      </p:sp>
      <p:grpSp>
        <p:nvGrpSpPr>
          <p:cNvPr id="488556" name="Group 108"/>
          <p:cNvGrpSpPr/>
          <p:nvPr/>
        </p:nvGrpSpPr>
        <p:grpSpPr bwMode="auto">
          <a:xfrm>
            <a:off x="4953000" y="2387600"/>
            <a:ext cx="442913" cy="1536700"/>
            <a:chOff x="3360" y="995"/>
            <a:chExt cx="279" cy="1945"/>
          </a:xfrm>
        </p:grpSpPr>
        <p:sp>
          <p:nvSpPr>
            <p:cNvPr id="488551" name="Line 103"/>
            <p:cNvSpPr>
              <a:spLocks noChangeShapeType="1"/>
            </p:cNvSpPr>
            <p:nvPr/>
          </p:nvSpPr>
          <p:spPr bwMode="auto">
            <a:xfrm>
              <a:off x="3360" y="995"/>
              <a:ext cx="0" cy="1942"/>
            </a:xfrm>
            <a:prstGeom prst="line">
              <a:avLst/>
            </a:prstGeom>
            <a:noFill/>
            <a:ln w="9525">
              <a:solidFill>
                <a:schemeClr val="tx1"/>
              </a:solidFill>
              <a:round/>
            </a:ln>
            <a:effectLst/>
          </p:spPr>
          <p:txBody>
            <a:bodyPr lIns="107950" tIns="53975" rIns="107950" bIns="53975"/>
            <a:lstStyle/>
            <a:p>
              <a:endParaRPr lang="en-US"/>
            </a:p>
          </p:txBody>
        </p:sp>
        <p:sp>
          <p:nvSpPr>
            <p:cNvPr id="488552" name="Line 104"/>
            <p:cNvSpPr>
              <a:spLocks noChangeShapeType="1"/>
            </p:cNvSpPr>
            <p:nvPr/>
          </p:nvSpPr>
          <p:spPr bwMode="auto">
            <a:xfrm>
              <a:off x="3639" y="995"/>
              <a:ext cx="0" cy="1945"/>
            </a:xfrm>
            <a:prstGeom prst="line">
              <a:avLst/>
            </a:prstGeom>
            <a:noFill/>
            <a:ln w="9525">
              <a:solidFill>
                <a:schemeClr val="tx1"/>
              </a:solidFill>
              <a:round/>
              <a:tailEnd type="arrow" w="lg" len="med"/>
            </a:ln>
            <a:effectLst/>
          </p:spPr>
          <p:txBody>
            <a:bodyPr lIns="107950" tIns="53975" rIns="107950" bIns="53975"/>
            <a:lstStyle/>
            <a:p>
              <a:endParaRPr lang="en-US"/>
            </a:p>
          </p:txBody>
        </p:sp>
      </p:grpSp>
      <p:sp>
        <p:nvSpPr>
          <p:cNvPr id="488553" name="Line 105"/>
          <p:cNvSpPr>
            <a:spLocks noChangeShapeType="1"/>
          </p:cNvSpPr>
          <p:nvPr/>
        </p:nvSpPr>
        <p:spPr bwMode="auto">
          <a:xfrm>
            <a:off x="7131050" y="4068763"/>
            <a:ext cx="460375" cy="0"/>
          </a:xfrm>
          <a:prstGeom prst="line">
            <a:avLst/>
          </a:prstGeom>
          <a:noFill/>
          <a:ln w="9525">
            <a:solidFill>
              <a:schemeClr val="tx1"/>
            </a:solidFill>
            <a:round/>
          </a:ln>
          <a:effectLst/>
        </p:spPr>
        <p:txBody>
          <a:bodyPr lIns="107950" tIns="53975" rIns="107950" bIns="53975"/>
          <a:lstStyle/>
          <a:p>
            <a:endParaRPr lang="en-US"/>
          </a:p>
        </p:txBody>
      </p:sp>
      <p:sp>
        <p:nvSpPr>
          <p:cNvPr id="488554" name="Line 106"/>
          <p:cNvSpPr>
            <a:spLocks noChangeShapeType="1"/>
          </p:cNvSpPr>
          <p:nvPr/>
        </p:nvSpPr>
        <p:spPr bwMode="auto">
          <a:xfrm>
            <a:off x="7131050" y="4452938"/>
            <a:ext cx="460375" cy="0"/>
          </a:xfrm>
          <a:prstGeom prst="line">
            <a:avLst/>
          </a:prstGeom>
          <a:noFill/>
          <a:ln w="9525">
            <a:solidFill>
              <a:schemeClr val="tx1"/>
            </a:solidFill>
            <a:round/>
            <a:headEnd type="arrow" w="lg" len="med"/>
          </a:ln>
          <a:effectLst/>
        </p:spPr>
        <p:txBody>
          <a:bodyPr lIns="107950" tIns="53975" rIns="107950" bIns="53975"/>
          <a:lstStyle/>
          <a:p>
            <a:endParaRPr lang="en-US"/>
          </a:p>
        </p:txBody>
      </p:sp>
      <p:sp>
        <p:nvSpPr>
          <p:cNvPr id="488555" name="Line 107"/>
          <p:cNvSpPr>
            <a:spLocks noChangeShapeType="1"/>
          </p:cNvSpPr>
          <p:nvPr/>
        </p:nvSpPr>
        <p:spPr bwMode="auto">
          <a:xfrm>
            <a:off x="7591425" y="4068763"/>
            <a:ext cx="0" cy="384175"/>
          </a:xfrm>
          <a:prstGeom prst="line">
            <a:avLst/>
          </a:prstGeom>
          <a:noFill/>
          <a:ln w="9525">
            <a:solidFill>
              <a:schemeClr val="tx1"/>
            </a:solidFill>
            <a:round/>
          </a:ln>
          <a:effectLst/>
        </p:spPr>
        <p:txBody>
          <a:bodyPr lIns="107950" tIns="53975" rIns="107950" bIns="53975"/>
          <a:lstStyle/>
          <a:p>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8035" name="Rectangle 3"/>
          <p:cNvSpPr>
            <a:spLocks noChangeArrowheads="1"/>
          </p:cNvSpPr>
          <p:nvPr/>
        </p:nvSpPr>
        <p:spPr bwMode="auto">
          <a:xfrm>
            <a:off x="1681163" y="2049463"/>
            <a:ext cx="1868487" cy="1108075"/>
          </a:xfrm>
          <a:prstGeom prst="rect">
            <a:avLst/>
          </a:prstGeom>
          <a:solidFill>
            <a:srgbClr val="FFFFCC"/>
          </a:solidFill>
          <a:ln w="12700">
            <a:solidFill>
              <a:srgbClr val="8A0E5E"/>
            </a:solidFill>
            <a:miter lim="800000"/>
          </a:ln>
        </p:spPr>
        <p:txBody>
          <a:bodyPr/>
          <a:lstStyle/>
          <a:p>
            <a:endParaRPr lang="en-US"/>
          </a:p>
        </p:txBody>
      </p:sp>
      <p:sp>
        <p:nvSpPr>
          <p:cNvPr id="428036" name="Rectangle 4"/>
          <p:cNvSpPr>
            <a:spLocks noChangeArrowheads="1"/>
          </p:cNvSpPr>
          <p:nvPr/>
        </p:nvSpPr>
        <p:spPr bwMode="auto">
          <a:xfrm>
            <a:off x="2003425" y="2424113"/>
            <a:ext cx="1273175" cy="244475"/>
          </a:xfrm>
          <a:prstGeom prst="rect">
            <a:avLst/>
          </a:prstGeom>
          <a:solidFill>
            <a:srgbClr val="FFFFCC"/>
          </a:solidFill>
          <a:ln w="9525">
            <a:noFill/>
            <a:miter lim="800000"/>
          </a:ln>
        </p:spPr>
        <p:txBody>
          <a:bodyPr wrap="none" lIns="0" tIns="0" rIns="0" bIns="0">
            <a:spAutoFit/>
          </a:bodyPr>
          <a:lstStyle/>
          <a:p>
            <a:r>
              <a:rPr lang="en-US" altLang="zh-CN" sz="1600">
                <a:solidFill>
                  <a:schemeClr val="bg2"/>
                </a:solidFill>
                <a:ea typeface="宋体" panose="02010600030101010101" pitchFamily="2" charset="-122"/>
              </a:rPr>
              <a:t>IBillingSystem</a:t>
            </a:r>
            <a:endParaRPr lang="en-US" altLang="zh-CN" sz="1600">
              <a:solidFill>
                <a:schemeClr val="bg2"/>
              </a:solidFill>
              <a:latin typeface="ZapfHumnst BT" pitchFamily="34" charset="0"/>
              <a:ea typeface="宋体" panose="02010600030101010101" pitchFamily="2" charset="-122"/>
            </a:endParaRPr>
          </a:p>
        </p:txBody>
      </p:sp>
      <p:sp>
        <p:nvSpPr>
          <p:cNvPr id="428037" name="Rectangle 5"/>
          <p:cNvSpPr>
            <a:spLocks noChangeArrowheads="1"/>
          </p:cNvSpPr>
          <p:nvPr/>
        </p:nvSpPr>
        <p:spPr bwMode="auto">
          <a:xfrm>
            <a:off x="1681163" y="2743200"/>
            <a:ext cx="1868487" cy="414338"/>
          </a:xfrm>
          <a:prstGeom prst="rect">
            <a:avLst/>
          </a:prstGeom>
          <a:solidFill>
            <a:srgbClr val="FFFFCC"/>
          </a:solidFill>
          <a:ln w="12700">
            <a:solidFill>
              <a:srgbClr val="8A0E5E"/>
            </a:solidFill>
            <a:miter lim="800000"/>
          </a:ln>
        </p:spPr>
        <p:txBody>
          <a:bodyPr/>
          <a:lstStyle/>
          <a:p>
            <a:endParaRPr lang="en-US"/>
          </a:p>
        </p:txBody>
      </p:sp>
      <p:sp>
        <p:nvSpPr>
          <p:cNvPr id="428038" name="Rectangle 6"/>
          <p:cNvSpPr>
            <a:spLocks noChangeArrowheads="1"/>
          </p:cNvSpPr>
          <p:nvPr/>
        </p:nvSpPr>
        <p:spPr bwMode="auto">
          <a:xfrm>
            <a:off x="1681163" y="2894013"/>
            <a:ext cx="1868487" cy="263525"/>
          </a:xfrm>
          <a:prstGeom prst="rect">
            <a:avLst/>
          </a:prstGeom>
          <a:solidFill>
            <a:srgbClr val="FFFFCC"/>
          </a:solidFill>
          <a:ln w="12700">
            <a:solidFill>
              <a:srgbClr val="8A0E5E"/>
            </a:solidFill>
            <a:miter lim="800000"/>
          </a:ln>
        </p:spPr>
        <p:txBody>
          <a:bodyPr/>
          <a:lstStyle/>
          <a:p>
            <a:endParaRPr lang="en-US"/>
          </a:p>
        </p:txBody>
      </p:sp>
      <p:sp>
        <p:nvSpPr>
          <p:cNvPr id="428039" name="Rectangle 7"/>
          <p:cNvSpPr>
            <a:spLocks noChangeArrowheads="1"/>
          </p:cNvSpPr>
          <p:nvPr/>
        </p:nvSpPr>
        <p:spPr bwMode="auto">
          <a:xfrm>
            <a:off x="2041525" y="2143125"/>
            <a:ext cx="1268413" cy="244475"/>
          </a:xfrm>
          <a:prstGeom prst="rect">
            <a:avLst/>
          </a:prstGeom>
          <a:solidFill>
            <a:srgbClr val="FFFFCC"/>
          </a:solidFill>
          <a:ln w="9525">
            <a:noFill/>
            <a:miter lim="800000"/>
          </a:ln>
        </p:spPr>
        <p:txBody>
          <a:bodyPr wrap="none" lIns="0" tIns="0" rIns="0" bIns="0">
            <a:spAutoFit/>
          </a:bodyPr>
          <a:lstStyle/>
          <a:p>
            <a:r>
              <a:rPr lang="en-US" altLang="zh-CN" sz="1600" dirty="0">
                <a:solidFill>
                  <a:schemeClr val="bg2"/>
                </a:solidFill>
                <a:ea typeface="宋体" panose="02010600030101010101" pitchFamily="2" charset="-122"/>
              </a:rPr>
              <a:t>&lt;&lt;Interface&gt;&gt;</a:t>
            </a:r>
            <a:endParaRPr lang="en-US" altLang="zh-CN" sz="1600" dirty="0">
              <a:solidFill>
                <a:schemeClr val="bg2"/>
              </a:solidFill>
              <a:latin typeface="ZapfHumnst BT" pitchFamily="34" charset="0"/>
              <a:ea typeface="宋体" panose="02010600030101010101" pitchFamily="2" charset="-122"/>
            </a:endParaRPr>
          </a:p>
        </p:txBody>
      </p:sp>
      <p:sp>
        <p:nvSpPr>
          <p:cNvPr id="428041" name="Rectangle 9"/>
          <p:cNvSpPr>
            <a:spLocks noChangeArrowheads="1"/>
          </p:cNvSpPr>
          <p:nvPr/>
        </p:nvSpPr>
        <p:spPr bwMode="auto">
          <a:xfrm>
            <a:off x="4810125" y="2049463"/>
            <a:ext cx="2774950" cy="1108075"/>
          </a:xfrm>
          <a:prstGeom prst="rect">
            <a:avLst/>
          </a:prstGeom>
          <a:solidFill>
            <a:srgbClr val="FFFFCC"/>
          </a:solidFill>
          <a:ln w="12700">
            <a:solidFill>
              <a:srgbClr val="8A0E5E"/>
            </a:solidFill>
            <a:miter lim="800000"/>
          </a:ln>
        </p:spPr>
        <p:txBody>
          <a:bodyPr/>
          <a:lstStyle/>
          <a:p>
            <a:endParaRPr lang="en-US"/>
          </a:p>
        </p:txBody>
      </p:sp>
      <p:sp>
        <p:nvSpPr>
          <p:cNvPr id="428042" name="Rectangle 10"/>
          <p:cNvSpPr>
            <a:spLocks noChangeArrowheads="1"/>
          </p:cNvSpPr>
          <p:nvPr/>
        </p:nvSpPr>
        <p:spPr bwMode="auto">
          <a:xfrm>
            <a:off x="5164138" y="2424113"/>
            <a:ext cx="2087562" cy="244475"/>
          </a:xfrm>
          <a:prstGeom prst="rect">
            <a:avLst/>
          </a:prstGeom>
          <a:noFill/>
          <a:ln w="9525">
            <a:noFill/>
            <a:miter lim="800000"/>
          </a:ln>
        </p:spPr>
        <p:txBody>
          <a:bodyPr wrap="none" lIns="0" tIns="0" rIns="0" bIns="0">
            <a:spAutoFit/>
          </a:bodyPr>
          <a:lstStyle/>
          <a:p>
            <a:r>
              <a:rPr lang="en-US" altLang="zh-CN" sz="1600">
                <a:solidFill>
                  <a:schemeClr val="bg2"/>
                </a:solidFill>
                <a:ea typeface="宋体" panose="02010600030101010101" pitchFamily="2" charset="-122"/>
              </a:rPr>
              <a:t>ICourseCatalogSystem</a:t>
            </a:r>
            <a:endParaRPr lang="en-US" altLang="zh-CN" sz="1600">
              <a:solidFill>
                <a:schemeClr val="bg2"/>
              </a:solidFill>
              <a:latin typeface="ZapfHumnst BT" pitchFamily="34" charset="0"/>
              <a:ea typeface="宋体" panose="02010600030101010101" pitchFamily="2" charset="-122"/>
            </a:endParaRPr>
          </a:p>
        </p:txBody>
      </p:sp>
      <p:sp>
        <p:nvSpPr>
          <p:cNvPr id="428043" name="Rectangle 11"/>
          <p:cNvSpPr>
            <a:spLocks noChangeArrowheads="1"/>
          </p:cNvSpPr>
          <p:nvPr/>
        </p:nvSpPr>
        <p:spPr bwMode="auto">
          <a:xfrm>
            <a:off x="4810125" y="2743200"/>
            <a:ext cx="2774950" cy="414338"/>
          </a:xfrm>
          <a:prstGeom prst="rect">
            <a:avLst/>
          </a:prstGeom>
          <a:solidFill>
            <a:srgbClr val="FFFFCC"/>
          </a:solidFill>
          <a:ln w="12700">
            <a:solidFill>
              <a:srgbClr val="8A0E5E"/>
            </a:solidFill>
            <a:miter lim="800000"/>
          </a:ln>
        </p:spPr>
        <p:txBody>
          <a:bodyPr/>
          <a:lstStyle/>
          <a:p>
            <a:endParaRPr lang="en-US"/>
          </a:p>
        </p:txBody>
      </p:sp>
      <p:sp>
        <p:nvSpPr>
          <p:cNvPr id="428044" name="Rectangle 12"/>
          <p:cNvSpPr>
            <a:spLocks noChangeArrowheads="1"/>
          </p:cNvSpPr>
          <p:nvPr/>
        </p:nvSpPr>
        <p:spPr bwMode="auto">
          <a:xfrm>
            <a:off x="4810125" y="2894013"/>
            <a:ext cx="2774950" cy="263525"/>
          </a:xfrm>
          <a:prstGeom prst="rect">
            <a:avLst/>
          </a:prstGeom>
          <a:solidFill>
            <a:srgbClr val="FFFFCC"/>
          </a:solidFill>
          <a:ln w="12700">
            <a:solidFill>
              <a:srgbClr val="8A0E5E"/>
            </a:solidFill>
            <a:miter lim="800000"/>
          </a:ln>
        </p:spPr>
        <p:txBody>
          <a:bodyPr/>
          <a:lstStyle/>
          <a:p>
            <a:endParaRPr lang="en-US"/>
          </a:p>
        </p:txBody>
      </p:sp>
      <p:sp>
        <p:nvSpPr>
          <p:cNvPr id="428045" name="Rectangle 13"/>
          <p:cNvSpPr>
            <a:spLocks noChangeArrowheads="1"/>
          </p:cNvSpPr>
          <p:nvPr/>
        </p:nvSpPr>
        <p:spPr bwMode="auto">
          <a:xfrm>
            <a:off x="5578475" y="2143125"/>
            <a:ext cx="1268413" cy="244475"/>
          </a:xfrm>
          <a:prstGeom prst="rect">
            <a:avLst/>
          </a:prstGeom>
          <a:noFill/>
          <a:ln w="9525">
            <a:noFill/>
            <a:miter lim="800000"/>
          </a:ln>
        </p:spPr>
        <p:txBody>
          <a:bodyPr wrap="none" lIns="0" tIns="0" rIns="0" bIns="0">
            <a:spAutoFit/>
          </a:bodyPr>
          <a:lstStyle/>
          <a:p>
            <a:r>
              <a:rPr lang="en-US" altLang="zh-CN" sz="1600">
                <a:solidFill>
                  <a:schemeClr val="bg2"/>
                </a:solidFill>
                <a:ea typeface="宋体" panose="02010600030101010101" pitchFamily="2" charset="-122"/>
              </a:rPr>
              <a:t>&lt;&lt;Interface&gt;&gt;</a:t>
            </a:r>
            <a:endParaRPr lang="en-US" altLang="zh-CN" sz="1600">
              <a:solidFill>
                <a:schemeClr val="bg2"/>
              </a:solidFill>
              <a:latin typeface="ZapfHumnst BT" pitchFamily="34" charset="0"/>
              <a:ea typeface="宋体" panose="02010600030101010101" pitchFamily="2" charset="-122"/>
            </a:endParaRPr>
          </a:p>
        </p:txBody>
      </p:sp>
      <p:sp>
        <p:nvSpPr>
          <p:cNvPr id="428046" name="Rectangle 14"/>
          <p:cNvSpPr>
            <a:spLocks noGrp="1" noChangeArrowheads="1"/>
          </p:cNvSpPr>
          <p:nvPr>
            <p:ph type="title"/>
          </p:nvPr>
        </p:nvSpPr>
        <p:spPr/>
        <p:txBody>
          <a:bodyPr>
            <a:normAutofit fontScale="90000"/>
          </a:bodyPr>
          <a:lstStyle/>
          <a:p>
            <a:r>
              <a:rPr lang="en-US" altLang="zh-CN">
                <a:ea typeface="宋体" panose="02010600030101010101" pitchFamily="2" charset="-122"/>
              </a:rPr>
              <a:t>Example: External System Interfaces Package</a:t>
            </a:r>
            <a:endParaRPr lang="en-US" altLang="zh-CN">
              <a:ea typeface="宋体" panose="02010600030101010101" pitchFamily="2" charset="-122"/>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9971" name="Rectangle 3"/>
          <p:cNvSpPr>
            <a:spLocks noGrp="1" noChangeArrowheads="1"/>
          </p:cNvSpPr>
          <p:nvPr>
            <p:ph idx="1"/>
          </p:nvPr>
        </p:nvSpPr>
        <p:spPr/>
        <p:txBody>
          <a:bodyPr/>
          <a:lstStyle/>
          <a:p>
            <a:r>
              <a:rPr lang="en-US" altLang="zh-CN" dirty="0">
                <a:ea typeface="宋体" panose="02010600030101010101" pitchFamily="2" charset="-122"/>
              </a:rPr>
              <a:t>Define the purpose of Identify Design Elements and demonstrate where in the lifecycle it is performed</a:t>
            </a:r>
            <a:endParaRPr lang="en-US" altLang="zh-CN" dirty="0">
              <a:ea typeface="宋体" panose="02010600030101010101" pitchFamily="2" charset="-122"/>
            </a:endParaRPr>
          </a:p>
          <a:p>
            <a:r>
              <a:rPr lang="en-US" altLang="zh-CN" dirty="0">
                <a:ea typeface="宋体" panose="02010600030101010101" pitchFamily="2" charset="-122"/>
              </a:rPr>
              <a:t>Analyze interactions of analysis classes and identify Design Model elements</a:t>
            </a:r>
            <a:endParaRPr lang="en-US" altLang="zh-CN" dirty="0">
              <a:ea typeface="宋体" panose="02010600030101010101" pitchFamily="2" charset="-122"/>
            </a:endParaRPr>
          </a:p>
          <a:p>
            <a:pPr lvl="1"/>
            <a:r>
              <a:rPr lang="en-US" altLang="zh-CN" dirty="0">
                <a:ea typeface="宋体" panose="02010600030101010101" pitchFamily="2" charset="-122"/>
              </a:rPr>
              <a:t>Design classes</a:t>
            </a:r>
            <a:endParaRPr lang="en-US" altLang="zh-CN" dirty="0">
              <a:ea typeface="宋体" panose="02010600030101010101" pitchFamily="2" charset="-122"/>
            </a:endParaRPr>
          </a:p>
          <a:p>
            <a:pPr lvl="1"/>
            <a:r>
              <a:rPr lang="en-US" altLang="zh-CN" dirty="0">
                <a:ea typeface="宋体" panose="02010600030101010101" pitchFamily="2" charset="-122"/>
              </a:rPr>
              <a:t>Subsystems</a:t>
            </a:r>
            <a:endParaRPr lang="en-US" altLang="zh-CN" dirty="0">
              <a:ea typeface="宋体" panose="02010600030101010101" pitchFamily="2" charset="-122"/>
            </a:endParaRPr>
          </a:p>
          <a:p>
            <a:pPr lvl="1"/>
            <a:r>
              <a:rPr lang="en-US" altLang="zh-CN" dirty="0">
                <a:ea typeface="宋体" panose="02010600030101010101" pitchFamily="2" charset="-122"/>
              </a:rPr>
              <a:t>Subsystem </a:t>
            </a:r>
            <a:r>
              <a:rPr lang="en-US" altLang="zh-CN" dirty="0" smtClean="0">
                <a:ea typeface="宋体" panose="02010600030101010101" pitchFamily="2" charset="-122"/>
              </a:rPr>
              <a:t>interfaces</a:t>
            </a:r>
            <a:endParaRPr lang="en-US" altLang="zh-CN" dirty="0" smtClean="0">
              <a:ea typeface="宋体" panose="02010600030101010101" pitchFamily="2" charset="-122"/>
            </a:endParaRPr>
          </a:p>
          <a:p>
            <a:pPr lvl="1"/>
            <a:endParaRPr lang="en-US" altLang="zh-CN" dirty="0">
              <a:ea typeface="宋体" panose="02010600030101010101" pitchFamily="2" charset="-122"/>
            </a:endParaRPr>
          </a:p>
        </p:txBody>
      </p:sp>
      <p:sp>
        <p:nvSpPr>
          <p:cNvPr id="339970" name="Rectangle 2"/>
          <p:cNvSpPr>
            <a:spLocks noGrp="1" noChangeArrowheads="1"/>
          </p:cNvSpPr>
          <p:nvPr>
            <p:ph type="title"/>
          </p:nvPr>
        </p:nvSpPr>
        <p:spPr/>
        <p:txBody>
          <a:bodyPr>
            <a:normAutofit fontScale="90000"/>
          </a:bodyPr>
          <a:lstStyle/>
          <a:p>
            <a:r>
              <a:rPr lang="en-US" altLang="zh-CN" dirty="0">
                <a:ea typeface="宋体" panose="02010600030101010101" pitchFamily="2" charset="-122"/>
              </a:rPr>
              <a:t>Objectives: Identify Design Elements</a:t>
            </a:r>
            <a:endParaRPr lang="en-US" altLang="zh-CN" dirty="0">
              <a:ea typeface="宋体" panose="02010600030101010101" pitchFamily="2" charset="-122"/>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0731" name="Line 43"/>
          <p:cNvSpPr>
            <a:spLocks noChangeShapeType="1"/>
          </p:cNvSpPr>
          <p:nvPr/>
        </p:nvSpPr>
        <p:spPr bwMode="auto">
          <a:xfrm flipH="1">
            <a:off x="3048000" y="4659313"/>
            <a:ext cx="2238375" cy="1587"/>
          </a:xfrm>
          <a:prstGeom prst="line">
            <a:avLst/>
          </a:prstGeom>
          <a:noFill/>
          <a:ln w="0">
            <a:solidFill>
              <a:schemeClr val="tx1"/>
            </a:solidFill>
            <a:round/>
          </a:ln>
        </p:spPr>
        <p:txBody>
          <a:bodyPr/>
          <a:lstStyle/>
          <a:p>
            <a:endParaRPr lang="en-US"/>
          </a:p>
        </p:txBody>
      </p:sp>
      <p:sp>
        <p:nvSpPr>
          <p:cNvPr id="370690" name="Rectangle 2"/>
          <p:cNvSpPr>
            <a:spLocks noGrp="1" noChangeArrowheads="1"/>
          </p:cNvSpPr>
          <p:nvPr>
            <p:ph idx="1"/>
          </p:nvPr>
        </p:nvSpPr>
        <p:spPr/>
        <p:txBody>
          <a:bodyPr/>
          <a:lstStyle/>
          <a:p>
            <a:r>
              <a:rPr lang="en-US" altLang="zh-CN" dirty="0">
                <a:ea typeface="宋体" panose="02010600030101010101" pitchFamily="2" charset="-122"/>
              </a:rPr>
              <a:t>Realizes one or more interfaces that define its behavior</a:t>
            </a:r>
            <a:endParaRPr lang="en-US" altLang="zh-CN" dirty="0">
              <a:ea typeface="宋体" panose="02010600030101010101" pitchFamily="2" charset="-122"/>
            </a:endParaRPr>
          </a:p>
          <a:p>
            <a:endParaRPr lang="en-US" altLang="zh-CN" dirty="0">
              <a:ea typeface="宋体" panose="02010600030101010101" pitchFamily="2" charset="-122"/>
            </a:endParaRPr>
          </a:p>
          <a:p>
            <a:endParaRPr lang="en-US" altLang="zh-CN" dirty="0">
              <a:ea typeface="宋体" panose="02010600030101010101" pitchFamily="2" charset="-122"/>
            </a:endParaRPr>
          </a:p>
          <a:p>
            <a:endParaRPr lang="zh-CN" altLang="en-US" dirty="0">
              <a:ea typeface="宋体" panose="02010600030101010101" pitchFamily="2" charset="-122"/>
            </a:endParaRPr>
          </a:p>
        </p:txBody>
      </p:sp>
      <p:sp>
        <p:nvSpPr>
          <p:cNvPr id="370722" name="Rectangle 34"/>
          <p:cNvSpPr>
            <a:spLocks noGrp="1" noChangeArrowheads="1"/>
          </p:cNvSpPr>
          <p:nvPr>
            <p:ph type="title"/>
          </p:nvPr>
        </p:nvSpPr>
        <p:spPr/>
        <p:txBody>
          <a:bodyPr/>
          <a:lstStyle/>
          <a:p>
            <a:r>
              <a:rPr lang="en-US" altLang="zh-CN" dirty="0" smtClean="0">
                <a:ea typeface="宋体" panose="02010600030101010101" pitchFamily="2" charset="-122"/>
              </a:rPr>
              <a:t>Subsystems </a:t>
            </a:r>
            <a:r>
              <a:rPr lang="en-US" altLang="zh-CN" dirty="0">
                <a:ea typeface="宋体" panose="02010600030101010101" pitchFamily="2" charset="-122"/>
              </a:rPr>
              <a:t>and Interfaces</a:t>
            </a:r>
            <a:endParaRPr lang="en-US" altLang="zh-CN" dirty="0">
              <a:ea typeface="宋体" panose="02010600030101010101" pitchFamily="2" charset="-122"/>
            </a:endParaRPr>
          </a:p>
        </p:txBody>
      </p:sp>
      <p:sp>
        <p:nvSpPr>
          <p:cNvPr id="370775" name="Rectangle 87"/>
          <p:cNvSpPr>
            <a:spLocks noChangeArrowheads="1"/>
          </p:cNvSpPr>
          <p:nvPr/>
        </p:nvSpPr>
        <p:spPr bwMode="auto">
          <a:xfrm>
            <a:off x="5257800" y="2386013"/>
            <a:ext cx="1776413" cy="1011237"/>
          </a:xfrm>
          <a:prstGeom prst="rect">
            <a:avLst/>
          </a:prstGeom>
          <a:solidFill>
            <a:srgbClr val="FFFFCC"/>
          </a:solidFill>
          <a:ln w="0">
            <a:solidFill>
              <a:srgbClr val="990033"/>
            </a:solidFill>
            <a:miter lim="800000"/>
          </a:ln>
        </p:spPr>
        <p:txBody>
          <a:bodyPr/>
          <a:lstStyle/>
          <a:p>
            <a:endParaRPr lang="en-US"/>
          </a:p>
        </p:txBody>
      </p:sp>
      <p:sp>
        <p:nvSpPr>
          <p:cNvPr id="370698" name="Text Box 10"/>
          <p:cNvSpPr txBox="1">
            <a:spLocks noChangeArrowheads="1"/>
          </p:cNvSpPr>
          <p:nvPr/>
        </p:nvSpPr>
        <p:spPr bwMode="auto">
          <a:xfrm>
            <a:off x="7319963" y="3651250"/>
            <a:ext cx="1544637" cy="412750"/>
          </a:xfrm>
          <a:prstGeom prst="rect">
            <a:avLst/>
          </a:prstGeom>
          <a:noFill/>
          <a:ln w="9525">
            <a:noFill/>
            <a:miter lim="800000"/>
          </a:ln>
          <a:effectLst/>
        </p:spPr>
        <p:txBody>
          <a:bodyPr lIns="107950" tIns="53975" rIns="107950" bIns="53975">
            <a:spAutoFit/>
          </a:bodyPr>
          <a:lstStyle/>
          <a:p>
            <a:pPr>
              <a:spcBef>
                <a:spcPct val="50000"/>
              </a:spcBef>
            </a:pPr>
            <a:r>
              <a:rPr lang="en-US" altLang="zh-CN" sz="2000" i="1">
                <a:solidFill>
                  <a:srgbClr val="00CCFF"/>
                </a:solidFill>
                <a:ea typeface="宋体" panose="02010600030101010101" pitchFamily="2" charset="-122"/>
              </a:rPr>
              <a:t>Subsystem</a:t>
            </a:r>
            <a:endParaRPr lang="en-US" altLang="zh-CN" sz="2000" i="1">
              <a:solidFill>
                <a:srgbClr val="00CCFF"/>
              </a:solidFill>
              <a:ea typeface="宋体" panose="02010600030101010101" pitchFamily="2" charset="-122"/>
            </a:endParaRPr>
          </a:p>
        </p:txBody>
      </p:sp>
      <p:sp>
        <p:nvSpPr>
          <p:cNvPr id="370696" name="Text Box 8"/>
          <p:cNvSpPr txBox="1">
            <a:spLocks noChangeArrowheads="1"/>
          </p:cNvSpPr>
          <p:nvPr/>
        </p:nvSpPr>
        <p:spPr bwMode="auto">
          <a:xfrm>
            <a:off x="482600" y="3651250"/>
            <a:ext cx="1249363" cy="412750"/>
          </a:xfrm>
          <a:prstGeom prst="rect">
            <a:avLst/>
          </a:prstGeom>
          <a:noFill/>
          <a:ln w="9525">
            <a:noFill/>
            <a:miter lim="800000"/>
          </a:ln>
          <a:effectLst/>
        </p:spPr>
        <p:txBody>
          <a:bodyPr lIns="107950" tIns="53975" rIns="107950" bIns="53975">
            <a:spAutoFit/>
          </a:bodyPr>
          <a:lstStyle/>
          <a:p>
            <a:pPr>
              <a:spcBef>
                <a:spcPct val="50000"/>
              </a:spcBef>
            </a:pPr>
            <a:r>
              <a:rPr lang="en-US" altLang="zh-CN" sz="2000" i="1">
                <a:solidFill>
                  <a:srgbClr val="00CCFF"/>
                </a:solidFill>
                <a:ea typeface="宋体" panose="02010600030101010101" pitchFamily="2" charset="-122"/>
              </a:rPr>
              <a:t>Interface</a:t>
            </a:r>
            <a:endParaRPr lang="en-US" altLang="zh-CN" sz="2000" i="1">
              <a:solidFill>
                <a:srgbClr val="00CCFF"/>
              </a:solidFill>
              <a:ea typeface="宋体" panose="02010600030101010101" pitchFamily="2" charset="-122"/>
            </a:endParaRPr>
          </a:p>
        </p:txBody>
      </p:sp>
      <p:sp>
        <p:nvSpPr>
          <p:cNvPr id="370697" name="Line 9"/>
          <p:cNvSpPr>
            <a:spLocks noChangeShapeType="1"/>
          </p:cNvSpPr>
          <p:nvPr/>
        </p:nvSpPr>
        <p:spPr bwMode="auto">
          <a:xfrm flipV="1">
            <a:off x="1323975" y="2971800"/>
            <a:ext cx="1016000" cy="768350"/>
          </a:xfrm>
          <a:prstGeom prst="line">
            <a:avLst/>
          </a:prstGeom>
          <a:noFill/>
          <a:ln w="28575">
            <a:solidFill>
              <a:schemeClr val="hlink"/>
            </a:solidFill>
            <a:round/>
            <a:tailEnd type="triangle" w="med" len="med"/>
          </a:ln>
          <a:effectLst/>
        </p:spPr>
        <p:txBody>
          <a:bodyPr wrap="none" lIns="107950" tIns="53975" rIns="107950" bIns="53975" anchor="ctr"/>
          <a:lstStyle/>
          <a:p>
            <a:endParaRPr lang="en-US"/>
          </a:p>
        </p:txBody>
      </p:sp>
      <p:sp>
        <p:nvSpPr>
          <p:cNvPr id="370699" name="Line 11"/>
          <p:cNvSpPr>
            <a:spLocks noChangeShapeType="1"/>
          </p:cNvSpPr>
          <p:nvPr/>
        </p:nvSpPr>
        <p:spPr bwMode="auto">
          <a:xfrm flipH="1" flipV="1">
            <a:off x="7099300" y="2986088"/>
            <a:ext cx="822325" cy="719137"/>
          </a:xfrm>
          <a:prstGeom prst="line">
            <a:avLst/>
          </a:prstGeom>
          <a:noFill/>
          <a:ln w="28575">
            <a:solidFill>
              <a:schemeClr val="hlink"/>
            </a:solidFill>
            <a:round/>
            <a:tailEnd type="triangle" w="med" len="med"/>
          </a:ln>
          <a:effectLst/>
        </p:spPr>
        <p:txBody>
          <a:bodyPr wrap="none" lIns="107950" tIns="53975" rIns="107950" bIns="53975" anchor="ctr"/>
          <a:lstStyle/>
          <a:p>
            <a:endParaRPr lang="en-US"/>
          </a:p>
        </p:txBody>
      </p:sp>
      <p:sp>
        <p:nvSpPr>
          <p:cNvPr id="370708" name="Freeform 20"/>
          <p:cNvSpPr/>
          <p:nvPr/>
        </p:nvSpPr>
        <p:spPr bwMode="auto">
          <a:xfrm>
            <a:off x="4379913" y="2917825"/>
            <a:ext cx="1587" cy="600075"/>
          </a:xfrm>
          <a:custGeom>
            <a:avLst/>
            <a:gdLst/>
            <a:ahLst/>
            <a:cxnLst>
              <a:cxn ang="0">
                <a:pos x="1" y="378"/>
              </a:cxn>
              <a:cxn ang="0">
                <a:pos x="0" y="0"/>
              </a:cxn>
            </a:cxnLst>
            <a:rect l="0" t="0" r="r" b="b"/>
            <a:pathLst>
              <a:path w="1" h="378">
                <a:moveTo>
                  <a:pt x="1" y="378"/>
                </a:moveTo>
                <a:lnTo>
                  <a:pt x="0" y="0"/>
                </a:lnTo>
              </a:path>
            </a:pathLst>
          </a:custGeom>
          <a:noFill/>
          <a:ln w="28575">
            <a:solidFill>
              <a:schemeClr val="hlink"/>
            </a:solidFill>
            <a:round/>
            <a:tailEnd type="triangle" w="med" len="med"/>
          </a:ln>
          <a:effectLst/>
        </p:spPr>
        <p:txBody>
          <a:bodyPr wrap="none" lIns="107950" tIns="53975" rIns="107950" bIns="53975" anchor="ctr"/>
          <a:lstStyle/>
          <a:p>
            <a:endParaRPr lang="en-US"/>
          </a:p>
        </p:txBody>
      </p:sp>
      <p:sp>
        <p:nvSpPr>
          <p:cNvPr id="370711" name="Text Box 23"/>
          <p:cNvSpPr txBox="1">
            <a:spLocks noChangeArrowheads="1"/>
          </p:cNvSpPr>
          <p:nvPr/>
        </p:nvSpPr>
        <p:spPr bwMode="auto">
          <a:xfrm>
            <a:off x="2462213" y="3441700"/>
            <a:ext cx="3836987" cy="412750"/>
          </a:xfrm>
          <a:prstGeom prst="rect">
            <a:avLst/>
          </a:prstGeom>
          <a:noFill/>
          <a:ln w="9525">
            <a:noFill/>
            <a:miter lim="800000"/>
          </a:ln>
          <a:effectLst/>
        </p:spPr>
        <p:txBody>
          <a:bodyPr lIns="107950" tIns="53975" rIns="107950" bIns="53975">
            <a:spAutoFit/>
          </a:bodyPr>
          <a:lstStyle/>
          <a:p>
            <a:pPr algn="r">
              <a:spcBef>
                <a:spcPct val="50000"/>
              </a:spcBef>
            </a:pPr>
            <a:r>
              <a:rPr lang="en-US" altLang="zh-CN" sz="2000" i="1">
                <a:solidFill>
                  <a:srgbClr val="00CCFF"/>
                </a:solidFill>
                <a:ea typeface="宋体" panose="02010600030101010101" pitchFamily="2" charset="-122"/>
              </a:rPr>
              <a:t>Realization (Canonical form)</a:t>
            </a:r>
            <a:endParaRPr lang="en-US" altLang="zh-CN" sz="2000" i="1">
              <a:solidFill>
                <a:srgbClr val="00CCFF"/>
              </a:solidFill>
              <a:ea typeface="宋体" panose="02010600030101010101" pitchFamily="2" charset="-122"/>
            </a:endParaRPr>
          </a:p>
        </p:txBody>
      </p:sp>
      <p:sp>
        <p:nvSpPr>
          <p:cNvPr id="370712" name="Text Box 24"/>
          <p:cNvSpPr txBox="1">
            <a:spLocks noChangeArrowheads="1"/>
          </p:cNvSpPr>
          <p:nvPr/>
        </p:nvSpPr>
        <p:spPr bwMode="auto">
          <a:xfrm>
            <a:off x="2873375" y="5180013"/>
            <a:ext cx="3014663" cy="412750"/>
          </a:xfrm>
          <a:prstGeom prst="rect">
            <a:avLst/>
          </a:prstGeom>
          <a:noFill/>
          <a:ln w="9525">
            <a:noFill/>
            <a:miter lim="800000"/>
          </a:ln>
          <a:effectLst/>
        </p:spPr>
        <p:txBody>
          <a:bodyPr lIns="107950" tIns="53975" rIns="107950" bIns="53975">
            <a:spAutoFit/>
          </a:bodyPr>
          <a:lstStyle/>
          <a:p>
            <a:pPr>
              <a:spcBef>
                <a:spcPct val="50000"/>
              </a:spcBef>
            </a:pPr>
            <a:r>
              <a:rPr lang="en-US" altLang="zh-CN" sz="2000" i="1">
                <a:solidFill>
                  <a:srgbClr val="00CCFF"/>
                </a:solidFill>
                <a:ea typeface="宋体" panose="02010600030101010101" pitchFamily="2" charset="-122"/>
              </a:rPr>
              <a:t>Realization (Elided form)</a:t>
            </a:r>
            <a:endParaRPr lang="en-US" altLang="zh-CN" sz="2000" i="1">
              <a:solidFill>
                <a:srgbClr val="00CCFF"/>
              </a:solidFill>
              <a:ea typeface="宋体" panose="02010600030101010101" pitchFamily="2" charset="-122"/>
            </a:endParaRPr>
          </a:p>
        </p:txBody>
      </p:sp>
      <p:sp>
        <p:nvSpPr>
          <p:cNvPr id="370713" name="Line 25"/>
          <p:cNvSpPr>
            <a:spLocks noChangeShapeType="1"/>
          </p:cNvSpPr>
          <p:nvPr/>
        </p:nvSpPr>
        <p:spPr bwMode="auto">
          <a:xfrm flipV="1">
            <a:off x="4394200" y="4703763"/>
            <a:ext cx="0" cy="533400"/>
          </a:xfrm>
          <a:prstGeom prst="line">
            <a:avLst/>
          </a:prstGeom>
          <a:noFill/>
          <a:ln w="28575">
            <a:solidFill>
              <a:schemeClr val="hlink"/>
            </a:solidFill>
            <a:round/>
            <a:tailEnd type="triangle" w="med" len="med"/>
          </a:ln>
          <a:effectLst/>
        </p:spPr>
        <p:txBody>
          <a:bodyPr wrap="none" lIns="107950" tIns="53975" rIns="107950" bIns="53975" anchor="ctr"/>
          <a:lstStyle/>
          <a:p>
            <a:endParaRPr lang="en-US"/>
          </a:p>
        </p:txBody>
      </p:sp>
      <p:sp>
        <p:nvSpPr>
          <p:cNvPr id="370714" name="Line 26"/>
          <p:cNvSpPr>
            <a:spLocks noChangeShapeType="1"/>
          </p:cNvSpPr>
          <p:nvPr/>
        </p:nvSpPr>
        <p:spPr bwMode="auto">
          <a:xfrm flipH="1">
            <a:off x="7099300" y="4029075"/>
            <a:ext cx="831850" cy="777875"/>
          </a:xfrm>
          <a:prstGeom prst="line">
            <a:avLst/>
          </a:prstGeom>
          <a:noFill/>
          <a:ln w="28575">
            <a:solidFill>
              <a:schemeClr val="hlink"/>
            </a:solidFill>
            <a:round/>
            <a:tailEnd type="triangle" w="med" len="med"/>
          </a:ln>
          <a:effectLst/>
        </p:spPr>
        <p:txBody>
          <a:bodyPr wrap="none" lIns="107950" tIns="53975" rIns="107950" bIns="53975" anchor="ctr"/>
          <a:lstStyle/>
          <a:p>
            <a:endParaRPr lang="en-US"/>
          </a:p>
        </p:txBody>
      </p:sp>
      <p:sp>
        <p:nvSpPr>
          <p:cNvPr id="370715" name="Line 27"/>
          <p:cNvSpPr>
            <a:spLocks noChangeShapeType="1"/>
          </p:cNvSpPr>
          <p:nvPr/>
        </p:nvSpPr>
        <p:spPr bwMode="auto">
          <a:xfrm>
            <a:off x="1333500" y="4081463"/>
            <a:ext cx="1409700" cy="534987"/>
          </a:xfrm>
          <a:prstGeom prst="line">
            <a:avLst/>
          </a:prstGeom>
          <a:noFill/>
          <a:ln w="28575">
            <a:solidFill>
              <a:schemeClr val="hlink"/>
            </a:solidFill>
            <a:round/>
            <a:tailEnd type="triangle" w="med" len="med"/>
          </a:ln>
          <a:effectLst/>
        </p:spPr>
        <p:txBody>
          <a:bodyPr wrap="none" lIns="107950" tIns="53975" rIns="107950" bIns="53975" anchor="ctr"/>
          <a:lstStyle/>
          <a:p>
            <a:endParaRPr lang="en-US"/>
          </a:p>
        </p:txBody>
      </p:sp>
      <p:sp>
        <p:nvSpPr>
          <p:cNvPr id="370729" name="Oval 41"/>
          <p:cNvSpPr>
            <a:spLocks noChangeArrowheads="1"/>
          </p:cNvSpPr>
          <p:nvPr/>
        </p:nvSpPr>
        <p:spPr bwMode="auto">
          <a:xfrm>
            <a:off x="2770188" y="4416425"/>
            <a:ext cx="450850" cy="447675"/>
          </a:xfrm>
          <a:prstGeom prst="ellipse">
            <a:avLst/>
          </a:prstGeom>
          <a:solidFill>
            <a:srgbClr val="FFFFCC"/>
          </a:solidFill>
          <a:ln w="15875">
            <a:solidFill>
              <a:srgbClr val="8A0E5E"/>
            </a:solidFill>
            <a:round/>
          </a:ln>
        </p:spPr>
        <p:txBody>
          <a:bodyPr/>
          <a:lstStyle/>
          <a:p>
            <a:endParaRPr lang="en-US"/>
          </a:p>
        </p:txBody>
      </p:sp>
      <p:sp>
        <p:nvSpPr>
          <p:cNvPr id="370730" name="Rectangle 42"/>
          <p:cNvSpPr>
            <a:spLocks noChangeArrowheads="1"/>
          </p:cNvSpPr>
          <p:nvPr/>
        </p:nvSpPr>
        <p:spPr bwMode="auto">
          <a:xfrm>
            <a:off x="2228850" y="4876800"/>
            <a:ext cx="1562100" cy="274638"/>
          </a:xfrm>
          <a:prstGeom prst="rect">
            <a:avLst/>
          </a:prstGeom>
          <a:noFill/>
          <a:ln w="9525">
            <a:noFill/>
            <a:miter lim="800000"/>
          </a:ln>
        </p:spPr>
        <p:txBody>
          <a:bodyPr wrap="none" lIns="0" tIns="0" rIns="0" bIns="0">
            <a:spAutoFit/>
          </a:bodyPr>
          <a:lstStyle/>
          <a:p>
            <a:r>
              <a:rPr lang="en-US" altLang="zh-CN" sz="1800">
                <a:ea typeface="宋体" panose="02010600030101010101" pitchFamily="2" charset="-122"/>
              </a:rPr>
              <a:t>Interface Name</a:t>
            </a:r>
            <a:endParaRPr lang="en-US" altLang="zh-CN">
              <a:ea typeface="宋体" panose="02010600030101010101" pitchFamily="2" charset="-122"/>
            </a:endParaRPr>
          </a:p>
        </p:txBody>
      </p:sp>
      <p:sp>
        <p:nvSpPr>
          <p:cNvPr id="370762" name="Rectangle 74"/>
          <p:cNvSpPr>
            <a:spLocks noChangeArrowheads="1"/>
          </p:cNvSpPr>
          <p:nvPr/>
        </p:nvSpPr>
        <p:spPr bwMode="auto">
          <a:xfrm>
            <a:off x="5326063" y="3038475"/>
            <a:ext cx="1660525" cy="244475"/>
          </a:xfrm>
          <a:prstGeom prst="rect">
            <a:avLst/>
          </a:prstGeom>
          <a:noFill/>
          <a:ln w="9525">
            <a:noFill/>
            <a:miter lim="800000"/>
          </a:ln>
        </p:spPr>
        <p:txBody>
          <a:bodyPr wrap="none" lIns="0" tIns="0" rIns="0" bIns="0">
            <a:spAutoFit/>
          </a:bodyPr>
          <a:lstStyle/>
          <a:p>
            <a:r>
              <a:rPr lang="en-US" altLang="zh-CN" sz="1600">
                <a:solidFill>
                  <a:srgbClr val="000000"/>
                </a:solidFill>
                <a:ea typeface="宋体" panose="02010600030101010101" pitchFamily="2" charset="-122"/>
              </a:rPr>
              <a:t>Subsystem Name </a:t>
            </a:r>
            <a:endParaRPr lang="en-US" altLang="zh-CN" sz="1600">
              <a:solidFill>
                <a:srgbClr val="000000"/>
              </a:solidFill>
              <a:ea typeface="宋体" panose="02010600030101010101" pitchFamily="2" charset="-122"/>
            </a:endParaRPr>
          </a:p>
        </p:txBody>
      </p:sp>
      <p:sp>
        <p:nvSpPr>
          <p:cNvPr id="370764" name="Rectangle 76"/>
          <p:cNvSpPr>
            <a:spLocks noChangeArrowheads="1"/>
          </p:cNvSpPr>
          <p:nvPr/>
        </p:nvSpPr>
        <p:spPr bwMode="auto">
          <a:xfrm>
            <a:off x="5432425" y="2813050"/>
            <a:ext cx="1447800" cy="244475"/>
          </a:xfrm>
          <a:prstGeom prst="rect">
            <a:avLst/>
          </a:prstGeom>
          <a:noFill/>
          <a:ln w="9525">
            <a:noFill/>
            <a:miter lim="800000"/>
          </a:ln>
        </p:spPr>
        <p:txBody>
          <a:bodyPr wrap="none" lIns="0" tIns="0" rIns="0" bIns="0">
            <a:spAutoFit/>
          </a:bodyPr>
          <a:lstStyle/>
          <a:p>
            <a:r>
              <a:rPr lang="en-US" altLang="zh-CN" sz="1600">
                <a:solidFill>
                  <a:srgbClr val="000000"/>
                </a:solidFill>
                <a:ea typeface="宋体" panose="02010600030101010101" pitchFamily="2" charset="-122"/>
              </a:rPr>
              <a:t>&lt;&lt;subsystem&gt;&gt;</a:t>
            </a:r>
            <a:endParaRPr lang="en-US" altLang="zh-CN">
              <a:ea typeface="宋体" panose="02010600030101010101" pitchFamily="2" charset="-122"/>
            </a:endParaRPr>
          </a:p>
        </p:txBody>
      </p:sp>
      <p:sp>
        <p:nvSpPr>
          <p:cNvPr id="370765" name="Rectangle 77"/>
          <p:cNvSpPr>
            <a:spLocks noChangeArrowheads="1"/>
          </p:cNvSpPr>
          <p:nvPr/>
        </p:nvSpPr>
        <p:spPr bwMode="auto">
          <a:xfrm>
            <a:off x="2389188" y="2425700"/>
            <a:ext cx="1485900" cy="909638"/>
          </a:xfrm>
          <a:prstGeom prst="rect">
            <a:avLst/>
          </a:prstGeom>
          <a:solidFill>
            <a:srgbClr val="FFFFCC"/>
          </a:solidFill>
          <a:ln w="0">
            <a:solidFill>
              <a:srgbClr val="990033"/>
            </a:solidFill>
            <a:miter lim="800000"/>
          </a:ln>
        </p:spPr>
        <p:txBody>
          <a:bodyPr/>
          <a:lstStyle/>
          <a:p>
            <a:endParaRPr lang="en-US"/>
          </a:p>
        </p:txBody>
      </p:sp>
      <p:sp>
        <p:nvSpPr>
          <p:cNvPr id="370766" name="Rectangle 78"/>
          <p:cNvSpPr>
            <a:spLocks noChangeArrowheads="1"/>
          </p:cNvSpPr>
          <p:nvPr/>
        </p:nvSpPr>
        <p:spPr bwMode="auto">
          <a:xfrm>
            <a:off x="2430463" y="2679700"/>
            <a:ext cx="1390650" cy="244475"/>
          </a:xfrm>
          <a:prstGeom prst="rect">
            <a:avLst/>
          </a:prstGeom>
          <a:noFill/>
          <a:ln w="9525">
            <a:noFill/>
            <a:miter lim="800000"/>
          </a:ln>
        </p:spPr>
        <p:txBody>
          <a:bodyPr wrap="none" lIns="0" tIns="0" rIns="0" bIns="0">
            <a:spAutoFit/>
          </a:bodyPr>
          <a:lstStyle/>
          <a:p>
            <a:r>
              <a:rPr lang="en-US" altLang="zh-CN" sz="1600">
                <a:solidFill>
                  <a:srgbClr val="000000"/>
                </a:solidFill>
                <a:ea typeface="宋体" panose="02010600030101010101" pitchFamily="2" charset="-122"/>
              </a:rPr>
              <a:t>Interface Name</a:t>
            </a:r>
            <a:endParaRPr lang="en-US" altLang="zh-CN">
              <a:ea typeface="宋体" panose="02010600030101010101" pitchFamily="2" charset="-122"/>
            </a:endParaRPr>
          </a:p>
        </p:txBody>
      </p:sp>
      <p:sp>
        <p:nvSpPr>
          <p:cNvPr id="370769" name="Line 81"/>
          <p:cNvSpPr>
            <a:spLocks noChangeShapeType="1"/>
          </p:cNvSpPr>
          <p:nvPr/>
        </p:nvSpPr>
        <p:spPr bwMode="auto">
          <a:xfrm flipH="1" flipV="1">
            <a:off x="4249738" y="2898775"/>
            <a:ext cx="987425" cy="1588"/>
          </a:xfrm>
          <a:prstGeom prst="line">
            <a:avLst/>
          </a:prstGeom>
          <a:noFill/>
          <a:ln w="9525">
            <a:solidFill>
              <a:schemeClr val="tx1"/>
            </a:solidFill>
            <a:prstDash val="dash"/>
            <a:round/>
          </a:ln>
        </p:spPr>
        <p:txBody>
          <a:bodyPr/>
          <a:lstStyle/>
          <a:p>
            <a:endParaRPr lang="en-US"/>
          </a:p>
        </p:txBody>
      </p:sp>
      <p:sp>
        <p:nvSpPr>
          <p:cNvPr id="370770" name="Freeform 82"/>
          <p:cNvSpPr/>
          <p:nvPr/>
        </p:nvSpPr>
        <p:spPr bwMode="auto">
          <a:xfrm>
            <a:off x="3875088" y="2784475"/>
            <a:ext cx="365125" cy="238125"/>
          </a:xfrm>
          <a:custGeom>
            <a:avLst/>
            <a:gdLst/>
            <a:ahLst/>
            <a:cxnLst>
              <a:cxn ang="0">
                <a:pos x="0" y="75"/>
              </a:cxn>
              <a:cxn ang="0">
                <a:pos x="230" y="150"/>
              </a:cxn>
              <a:cxn ang="0">
                <a:pos x="230" y="0"/>
              </a:cxn>
              <a:cxn ang="0">
                <a:pos x="0" y="75"/>
              </a:cxn>
            </a:cxnLst>
            <a:rect l="0" t="0" r="r" b="b"/>
            <a:pathLst>
              <a:path w="230" h="150">
                <a:moveTo>
                  <a:pt x="0" y="75"/>
                </a:moveTo>
                <a:lnTo>
                  <a:pt x="230" y="150"/>
                </a:lnTo>
                <a:lnTo>
                  <a:pt x="230" y="0"/>
                </a:lnTo>
                <a:lnTo>
                  <a:pt x="0" y="75"/>
                </a:lnTo>
                <a:close/>
              </a:path>
            </a:pathLst>
          </a:custGeom>
          <a:noFill/>
          <a:ln w="6350" cap="flat" cmpd="sng">
            <a:solidFill>
              <a:schemeClr val="tx1"/>
            </a:solidFill>
            <a:prstDash val="solid"/>
            <a:round/>
          </a:ln>
        </p:spPr>
        <p:txBody>
          <a:bodyPr/>
          <a:lstStyle/>
          <a:p>
            <a:endParaRPr lang="en-US"/>
          </a:p>
        </p:txBody>
      </p:sp>
      <p:grpSp>
        <p:nvGrpSpPr>
          <p:cNvPr id="370790" name="Group 102"/>
          <p:cNvGrpSpPr/>
          <p:nvPr/>
        </p:nvGrpSpPr>
        <p:grpSpPr bwMode="auto">
          <a:xfrm>
            <a:off x="5892800" y="2489200"/>
            <a:ext cx="368300" cy="266700"/>
            <a:chOff x="2180" y="2672"/>
            <a:chExt cx="232" cy="168"/>
          </a:xfrm>
        </p:grpSpPr>
        <p:sp>
          <p:nvSpPr>
            <p:cNvPr id="370791" name="Rectangle 103"/>
            <p:cNvSpPr>
              <a:spLocks noChangeArrowheads="1"/>
            </p:cNvSpPr>
            <p:nvPr/>
          </p:nvSpPr>
          <p:spPr bwMode="auto">
            <a:xfrm>
              <a:off x="2244" y="2672"/>
              <a:ext cx="168" cy="168"/>
            </a:xfrm>
            <a:prstGeom prst="rect">
              <a:avLst/>
            </a:prstGeom>
            <a:solidFill>
              <a:srgbClr val="FFFFCC"/>
            </a:solidFill>
            <a:ln w="12700">
              <a:solidFill>
                <a:srgbClr val="990033"/>
              </a:solidFill>
              <a:miter lim="800000"/>
            </a:ln>
          </p:spPr>
          <p:txBody>
            <a:bodyPr/>
            <a:lstStyle/>
            <a:p>
              <a:endParaRPr lang="en-US"/>
            </a:p>
          </p:txBody>
        </p:sp>
        <p:sp>
          <p:nvSpPr>
            <p:cNvPr id="370792" name="Rectangle 104"/>
            <p:cNvSpPr>
              <a:spLocks noChangeArrowheads="1"/>
            </p:cNvSpPr>
            <p:nvPr/>
          </p:nvSpPr>
          <p:spPr bwMode="auto">
            <a:xfrm>
              <a:off x="2180" y="2773"/>
              <a:ext cx="118" cy="40"/>
            </a:xfrm>
            <a:prstGeom prst="rect">
              <a:avLst/>
            </a:prstGeom>
            <a:solidFill>
              <a:srgbClr val="FFFFCC"/>
            </a:solidFill>
            <a:ln w="12700">
              <a:solidFill>
                <a:srgbClr val="990033"/>
              </a:solidFill>
              <a:miter lim="800000"/>
            </a:ln>
          </p:spPr>
          <p:txBody>
            <a:bodyPr/>
            <a:lstStyle/>
            <a:p>
              <a:endParaRPr lang="en-US"/>
            </a:p>
          </p:txBody>
        </p:sp>
        <p:sp>
          <p:nvSpPr>
            <p:cNvPr id="370793" name="Rectangle 105"/>
            <p:cNvSpPr>
              <a:spLocks noChangeArrowheads="1"/>
            </p:cNvSpPr>
            <p:nvPr/>
          </p:nvSpPr>
          <p:spPr bwMode="auto">
            <a:xfrm>
              <a:off x="2180" y="2699"/>
              <a:ext cx="118" cy="39"/>
            </a:xfrm>
            <a:prstGeom prst="rect">
              <a:avLst/>
            </a:prstGeom>
            <a:solidFill>
              <a:srgbClr val="FFFFCC"/>
            </a:solidFill>
            <a:ln w="12700">
              <a:solidFill>
                <a:srgbClr val="990033"/>
              </a:solidFill>
              <a:miter lim="800000"/>
            </a:ln>
          </p:spPr>
          <p:txBody>
            <a:bodyPr/>
            <a:lstStyle/>
            <a:p>
              <a:endParaRPr lang="en-US"/>
            </a:p>
          </p:txBody>
        </p:sp>
      </p:grpSp>
      <p:sp>
        <p:nvSpPr>
          <p:cNvPr id="370794" name="Rectangle 106"/>
          <p:cNvSpPr>
            <a:spLocks noChangeArrowheads="1"/>
          </p:cNvSpPr>
          <p:nvPr/>
        </p:nvSpPr>
        <p:spPr bwMode="auto">
          <a:xfrm>
            <a:off x="2497138" y="2435225"/>
            <a:ext cx="1255712" cy="244475"/>
          </a:xfrm>
          <a:prstGeom prst="rect">
            <a:avLst/>
          </a:prstGeom>
          <a:noFill/>
          <a:ln w="9525">
            <a:noFill/>
            <a:miter lim="800000"/>
          </a:ln>
        </p:spPr>
        <p:txBody>
          <a:bodyPr wrap="none" lIns="0" tIns="0" rIns="0" bIns="0">
            <a:spAutoFit/>
          </a:bodyPr>
          <a:lstStyle/>
          <a:p>
            <a:r>
              <a:rPr lang="en-US" altLang="zh-CN" sz="1600">
                <a:solidFill>
                  <a:srgbClr val="000000"/>
                </a:solidFill>
                <a:ea typeface="宋体" panose="02010600030101010101" pitchFamily="2" charset="-122"/>
              </a:rPr>
              <a:t>&lt;&lt;interface&gt;&gt;</a:t>
            </a:r>
            <a:endParaRPr lang="en-US" altLang="zh-CN" sz="1600">
              <a:ea typeface="宋体" panose="02010600030101010101" pitchFamily="2" charset="-122"/>
            </a:endParaRPr>
          </a:p>
        </p:txBody>
      </p:sp>
      <p:grpSp>
        <p:nvGrpSpPr>
          <p:cNvPr id="370810" name="Group 122"/>
          <p:cNvGrpSpPr/>
          <p:nvPr/>
        </p:nvGrpSpPr>
        <p:grpSpPr bwMode="auto">
          <a:xfrm>
            <a:off x="2390775" y="2971800"/>
            <a:ext cx="1476375" cy="180975"/>
            <a:chOff x="1506" y="2400"/>
            <a:chExt cx="774" cy="114"/>
          </a:xfrm>
        </p:grpSpPr>
        <p:sp>
          <p:nvSpPr>
            <p:cNvPr id="370795" name="Line 107"/>
            <p:cNvSpPr>
              <a:spLocks noChangeShapeType="1"/>
            </p:cNvSpPr>
            <p:nvPr/>
          </p:nvSpPr>
          <p:spPr bwMode="auto">
            <a:xfrm>
              <a:off x="1506" y="2400"/>
              <a:ext cx="774" cy="0"/>
            </a:xfrm>
            <a:prstGeom prst="line">
              <a:avLst/>
            </a:prstGeom>
            <a:noFill/>
            <a:ln w="3175">
              <a:solidFill>
                <a:srgbClr val="990033"/>
              </a:solidFill>
              <a:round/>
            </a:ln>
            <a:effectLst/>
          </p:spPr>
          <p:txBody>
            <a:bodyPr lIns="107950" tIns="53975" rIns="107950" bIns="53975"/>
            <a:lstStyle/>
            <a:p>
              <a:endParaRPr lang="en-US"/>
            </a:p>
          </p:txBody>
        </p:sp>
        <p:sp>
          <p:nvSpPr>
            <p:cNvPr id="370802" name="Line 114"/>
            <p:cNvSpPr>
              <a:spLocks noChangeShapeType="1"/>
            </p:cNvSpPr>
            <p:nvPr/>
          </p:nvSpPr>
          <p:spPr bwMode="auto">
            <a:xfrm>
              <a:off x="1506" y="2514"/>
              <a:ext cx="774" cy="0"/>
            </a:xfrm>
            <a:prstGeom prst="line">
              <a:avLst/>
            </a:prstGeom>
            <a:noFill/>
            <a:ln w="3175">
              <a:solidFill>
                <a:srgbClr val="990033"/>
              </a:solidFill>
              <a:round/>
            </a:ln>
            <a:effectLst/>
          </p:spPr>
          <p:txBody>
            <a:bodyPr lIns="107950" tIns="53975" rIns="107950" bIns="53975"/>
            <a:lstStyle/>
            <a:p>
              <a:endParaRPr lang="en-US"/>
            </a:p>
          </p:txBody>
        </p:sp>
      </p:grpSp>
      <p:sp>
        <p:nvSpPr>
          <p:cNvPr id="370803" name="Rectangle 115"/>
          <p:cNvSpPr>
            <a:spLocks noChangeArrowheads="1"/>
          </p:cNvSpPr>
          <p:nvPr/>
        </p:nvSpPr>
        <p:spPr bwMode="auto">
          <a:xfrm>
            <a:off x="5257800" y="4157663"/>
            <a:ext cx="1776413" cy="1011237"/>
          </a:xfrm>
          <a:prstGeom prst="rect">
            <a:avLst/>
          </a:prstGeom>
          <a:solidFill>
            <a:srgbClr val="FFFFCC"/>
          </a:solidFill>
          <a:ln w="0">
            <a:solidFill>
              <a:srgbClr val="990033"/>
            </a:solidFill>
            <a:miter lim="800000"/>
          </a:ln>
        </p:spPr>
        <p:txBody>
          <a:bodyPr/>
          <a:lstStyle/>
          <a:p>
            <a:endParaRPr lang="en-US"/>
          </a:p>
        </p:txBody>
      </p:sp>
      <p:sp>
        <p:nvSpPr>
          <p:cNvPr id="370804" name="Rectangle 116"/>
          <p:cNvSpPr>
            <a:spLocks noChangeArrowheads="1"/>
          </p:cNvSpPr>
          <p:nvPr/>
        </p:nvSpPr>
        <p:spPr bwMode="auto">
          <a:xfrm>
            <a:off x="5326063" y="4810125"/>
            <a:ext cx="1660525" cy="244475"/>
          </a:xfrm>
          <a:prstGeom prst="rect">
            <a:avLst/>
          </a:prstGeom>
          <a:noFill/>
          <a:ln w="9525">
            <a:noFill/>
            <a:miter lim="800000"/>
          </a:ln>
        </p:spPr>
        <p:txBody>
          <a:bodyPr wrap="none" lIns="0" tIns="0" rIns="0" bIns="0">
            <a:spAutoFit/>
          </a:bodyPr>
          <a:lstStyle/>
          <a:p>
            <a:r>
              <a:rPr lang="en-US" altLang="zh-CN" sz="1600">
                <a:solidFill>
                  <a:srgbClr val="000000"/>
                </a:solidFill>
                <a:ea typeface="宋体" panose="02010600030101010101" pitchFamily="2" charset="-122"/>
              </a:rPr>
              <a:t>Subsystem Name </a:t>
            </a:r>
            <a:endParaRPr lang="en-US" altLang="zh-CN" sz="1600">
              <a:solidFill>
                <a:srgbClr val="000000"/>
              </a:solidFill>
              <a:ea typeface="宋体" panose="02010600030101010101" pitchFamily="2" charset="-122"/>
            </a:endParaRPr>
          </a:p>
        </p:txBody>
      </p:sp>
      <p:sp>
        <p:nvSpPr>
          <p:cNvPr id="370805" name="Rectangle 117"/>
          <p:cNvSpPr>
            <a:spLocks noChangeArrowheads="1"/>
          </p:cNvSpPr>
          <p:nvPr/>
        </p:nvSpPr>
        <p:spPr bwMode="auto">
          <a:xfrm>
            <a:off x="5432425" y="4584700"/>
            <a:ext cx="1447800" cy="244475"/>
          </a:xfrm>
          <a:prstGeom prst="rect">
            <a:avLst/>
          </a:prstGeom>
          <a:noFill/>
          <a:ln w="9525">
            <a:noFill/>
            <a:miter lim="800000"/>
          </a:ln>
        </p:spPr>
        <p:txBody>
          <a:bodyPr wrap="none" lIns="0" tIns="0" rIns="0" bIns="0">
            <a:spAutoFit/>
          </a:bodyPr>
          <a:lstStyle/>
          <a:p>
            <a:r>
              <a:rPr lang="en-US" altLang="zh-CN" sz="1600">
                <a:solidFill>
                  <a:srgbClr val="000000"/>
                </a:solidFill>
                <a:ea typeface="宋体" panose="02010600030101010101" pitchFamily="2" charset="-122"/>
              </a:rPr>
              <a:t>&lt;&lt;subsystem&gt;&gt;</a:t>
            </a:r>
            <a:endParaRPr lang="en-US" altLang="zh-CN">
              <a:ea typeface="宋体" panose="02010600030101010101" pitchFamily="2" charset="-122"/>
            </a:endParaRPr>
          </a:p>
        </p:txBody>
      </p:sp>
      <p:grpSp>
        <p:nvGrpSpPr>
          <p:cNvPr id="370806" name="Group 118"/>
          <p:cNvGrpSpPr/>
          <p:nvPr/>
        </p:nvGrpSpPr>
        <p:grpSpPr bwMode="auto">
          <a:xfrm>
            <a:off x="5892800" y="4260850"/>
            <a:ext cx="368300" cy="266700"/>
            <a:chOff x="2180" y="2672"/>
            <a:chExt cx="232" cy="168"/>
          </a:xfrm>
        </p:grpSpPr>
        <p:sp>
          <p:nvSpPr>
            <p:cNvPr id="370807" name="Rectangle 119"/>
            <p:cNvSpPr>
              <a:spLocks noChangeArrowheads="1"/>
            </p:cNvSpPr>
            <p:nvPr/>
          </p:nvSpPr>
          <p:spPr bwMode="auto">
            <a:xfrm>
              <a:off x="2244" y="2672"/>
              <a:ext cx="168" cy="168"/>
            </a:xfrm>
            <a:prstGeom prst="rect">
              <a:avLst/>
            </a:prstGeom>
            <a:solidFill>
              <a:srgbClr val="FFFFCC"/>
            </a:solidFill>
            <a:ln w="12700">
              <a:solidFill>
                <a:srgbClr val="990033"/>
              </a:solidFill>
              <a:miter lim="800000"/>
            </a:ln>
          </p:spPr>
          <p:txBody>
            <a:bodyPr/>
            <a:lstStyle/>
            <a:p>
              <a:endParaRPr lang="en-US"/>
            </a:p>
          </p:txBody>
        </p:sp>
        <p:sp>
          <p:nvSpPr>
            <p:cNvPr id="370808" name="Rectangle 120"/>
            <p:cNvSpPr>
              <a:spLocks noChangeArrowheads="1"/>
            </p:cNvSpPr>
            <p:nvPr/>
          </p:nvSpPr>
          <p:spPr bwMode="auto">
            <a:xfrm>
              <a:off x="2180" y="2773"/>
              <a:ext cx="118" cy="40"/>
            </a:xfrm>
            <a:prstGeom prst="rect">
              <a:avLst/>
            </a:prstGeom>
            <a:solidFill>
              <a:srgbClr val="FFFFCC"/>
            </a:solidFill>
            <a:ln w="12700">
              <a:solidFill>
                <a:srgbClr val="990033"/>
              </a:solidFill>
              <a:miter lim="800000"/>
            </a:ln>
          </p:spPr>
          <p:txBody>
            <a:bodyPr/>
            <a:lstStyle/>
            <a:p>
              <a:endParaRPr lang="en-US"/>
            </a:p>
          </p:txBody>
        </p:sp>
        <p:sp>
          <p:nvSpPr>
            <p:cNvPr id="370809" name="Rectangle 121"/>
            <p:cNvSpPr>
              <a:spLocks noChangeArrowheads="1"/>
            </p:cNvSpPr>
            <p:nvPr/>
          </p:nvSpPr>
          <p:spPr bwMode="auto">
            <a:xfrm>
              <a:off x="2180" y="2699"/>
              <a:ext cx="118" cy="39"/>
            </a:xfrm>
            <a:prstGeom prst="rect">
              <a:avLst/>
            </a:prstGeom>
            <a:solidFill>
              <a:srgbClr val="FFFFCC"/>
            </a:solidFill>
            <a:ln w="12700">
              <a:solidFill>
                <a:srgbClr val="990033"/>
              </a:solidFill>
              <a:miter lim="800000"/>
            </a:ln>
          </p:spPr>
          <p:txBody>
            <a:bodyPr/>
            <a:lstStyle/>
            <a:p>
              <a:endParaRPr lang="en-US"/>
            </a:p>
          </p:txBody>
        </p:sp>
      </p:gr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2780" name="Rectangle 44"/>
          <p:cNvSpPr>
            <a:spLocks noGrp="1" noChangeArrowheads="1"/>
          </p:cNvSpPr>
          <p:nvPr>
            <p:ph idx="1"/>
          </p:nvPr>
        </p:nvSpPr>
        <p:spPr>
          <a:xfrm>
            <a:off x="358775" y="1473994"/>
            <a:ext cx="8489950" cy="5043488"/>
          </a:xfrm>
        </p:spPr>
        <p:txBody>
          <a:bodyPr/>
          <a:lstStyle/>
          <a:p>
            <a:r>
              <a:rPr lang="en-US" altLang="zh-CN" sz="2800" dirty="0">
                <a:ea typeface="宋体" panose="02010600030101010101" pitchFamily="2" charset="-122"/>
              </a:rPr>
              <a:t>Subsystems :</a:t>
            </a:r>
            <a:endParaRPr lang="en-US" altLang="zh-CN" sz="2800" dirty="0">
              <a:ea typeface="宋体" panose="02010600030101010101" pitchFamily="2" charset="-122"/>
            </a:endParaRPr>
          </a:p>
          <a:p>
            <a:pPr lvl="1"/>
            <a:r>
              <a:rPr lang="en-US" altLang="zh-CN" sz="2400" dirty="0">
                <a:ea typeface="宋体" panose="02010600030101010101" pitchFamily="2" charset="-122"/>
              </a:rPr>
              <a:t>Completely encapsulate behavior </a:t>
            </a:r>
            <a:endParaRPr lang="en-US" altLang="zh-CN" sz="2400" dirty="0">
              <a:ea typeface="宋体" panose="02010600030101010101" pitchFamily="2" charset="-122"/>
            </a:endParaRPr>
          </a:p>
          <a:p>
            <a:pPr lvl="1"/>
            <a:r>
              <a:rPr lang="en-US" altLang="zh-CN" sz="2400" dirty="0">
                <a:ea typeface="宋体" panose="02010600030101010101" pitchFamily="2" charset="-122"/>
              </a:rPr>
              <a:t>Represent an independent capability with clear interfaces (potential for reuse) </a:t>
            </a:r>
            <a:endParaRPr lang="en-US" altLang="zh-CN" sz="2400" dirty="0">
              <a:ea typeface="宋体" panose="02010600030101010101" pitchFamily="2" charset="-122"/>
            </a:endParaRPr>
          </a:p>
          <a:p>
            <a:pPr lvl="1"/>
            <a:r>
              <a:rPr lang="en-US" altLang="zh-CN" sz="2400" dirty="0">
                <a:ea typeface="宋体" panose="02010600030101010101" pitchFamily="2" charset="-122"/>
              </a:rPr>
              <a:t>Model multiple implementation variants</a:t>
            </a:r>
            <a:endParaRPr lang="en-US" altLang="zh-CN" sz="2400" dirty="0">
              <a:ea typeface="宋体" panose="02010600030101010101" pitchFamily="2" charset="-122"/>
            </a:endParaRPr>
          </a:p>
          <a:p>
            <a:pPr lvl="1"/>
            <a:r>
              <a:rPr lang="en-US" altLang="zh-CN" sz="2400" dirty="0">
                <a:ea typeface="宋体" panose="02010600030101010101" pitchFamily="2" charset="-122"/>
              </a:rPr>
              <a:t>完全封装的行为</a:t>
            </a:r>
            <a:endParaRPr lang="en-US" altLang="zh-CN" sz="2400" dirty="0">
              <a:ea typeface="宋体" panose="02010600030101010101" pitchFamily="2" charset="-122"/>
            </a:endParaRPr>
          </a:p>
          <a:p>
            <a:pPr lvl="1"/>
            <a:r>
              <a:rPr lang="en-US" altLang="zh-CN" sz="2400" dirty="0">
                <a:ea typeface="宋体" panose="02010600030101010101" pitchFamily="2" charset="-122"/>
              </a:rPr>
              <a:t>表示具有清晰接口（可重用性）的独立能力。</a:t>
            </a:r>
            <a:endParaRPr lang="en-US" altLang="zh-CN" sz="2400" dirty="0">
              <a:ea typeface="宋体" panose="02010600030101010101" pitchFamily="2" charset="-122"/>
            </a:endParaRPr>
          </a:p>
          <a:p>
            <a:pPr lvl="1"/>
            <a:r>
              <a:rPr lang="en-US" altLang="zh-CN" sz="2400" dirty="0">
                <a:ea typeface="宋体" panose="02010600030101010101" pitchFamily="2" charset="-122"/>
              </a:rPr>
              <a:t>模型多个实现变体</a:t>
            </a:r>
            <a:endParaRPr lang="en-US" altLang="zh-CN" sz="2400" dirty="0">
              <a:ea typeface="宋体" panose="02010600030101010101" pitchFamily="2" charset="-122"/>
            </a:endParaRPr>
          </a:p>
        </p:txBody>
      </p:sp>
      <p:sp>
        <p:nvSpPr>
          <p:cNvPr id="372779" name="Rectangle 43"/>
          <p:cNvSpPr>
            <a:spLocks noGrp="1" noChangeArrowheads="1"/>
          </p:cNvSpPr>
          <p:nvPr>
            <p:ph type="title"/>
          </p:nvPr>
        </p:nvSpPr>
        <p:spPr/>
        <p:txBody>
          <a:bodyPr>
            <a:normAutofit fontScale="90000"/>
          </a:bodyPr>
          <a:lstStyle/>
          <a:p>
            <a:r>
              <a:rPr lang="en-US" altLang="zh-CN">
                <a:ea typeface="宋体" panose="02010600030101010101" pitchFamily="2" charset="-122"/>
              </a:rPr>
              <a:t>Subsystems and Interfaces (continued)</a:t>
            </a:r>
            <a:endParaRPr lang="en-US" altLang="zh-CN">
              <a:ea typeface="宋体" panose="02010600030101010101" pitchFamily="2" charset="-122"/>
            </a:endParaRPr>
          </a:p>
        </p:txBody>
      </p:sp>
      <p:sp>
        <p:nvSpPr>
          <p:cNvPr id="372782" name="Rectangle 46"/>
          <p:cNvSpPr>
            <a:spLocks noChangeArrowheads="1"/>
          </p:cNvSpPr>
          <p:nvPr/>
        </p:nvSpPr>
        <p:spPr bwMode="auto">
          <a:xfrm>
            <a:off x="1379538" y="4657047"/>
            <a:ext cx="1214437" cy="1196975"/>
          </a:xfrm>
          <a:prstGeom prst="rect">
            <a:avLst/>
          </a:prstGeom>
          <a:solidFill>
            <a:srgbClr val="FFFFCC"/>
          </a:solidFill>
          <a:ln w="12700">
            <a:solidFill>
              <a:srgbClr val="990033"/>
            </a:solidFill>
            <a:miter lim="800000"/>
          </a:ln>
        </p:spPr>
        <p:txBody>
          <a:bodyPr/>
          <a:lstStyle/>
          <a:p>
            <a:endParaRPr lang="en-US"/>
          </a:p>
        </p:txBody>
      </p:sp>
      <p:sp>
        <p:nvSpPr>
          <p:cNvPr id="372783" name="Rectangle 47"/>
          <p:cNvSpPr>
            <a:spLocks noChangeArrowheads="1"/>
          </p:cNvSpPr>
          <p:nvPr/>
        </p:nvSpPr>
        <p:spPr bwMode="auto">
          <a:xfrm>
            <a:off x="1574800" y="4914222"/>
            <a:ext cx="754063" cy="198437"/>
          </a:xfrm>
          <a:prstGeom prst="rect">
            <a:avLst/>
          </a:prstGeom>
          <a:noFill/>
          <a:ln w="9525">
            <a:noFill/>
            <a:miter lim="800000"/>
          </a:ln>
        </p:spPr>
        <p:txBody>
          <a:bodyPr wrap="none" lIns="0" tIns="0" rIns="0" bIns="0">
            <a:spAutoFit/>
          </a:bodyPr>
          <a:lstStyle/>
          <a:p>
            <a:r>
              <a:rPr lang="en-US" altLang="zh-CN" sz="1300">
                <a:solidFill>
                  <a:srgbClr val="000000"/>
                </a:solidFill>
                <a:ea typeface="宋体" panose="02010600030101010101" pitchFamily="2" charset="-122"/>
              </a:rPr>
              <a:t>InterfaceK</a:t>
            </a:r>
            <a:endParaRPr lang="en-US" altLang="zh-CN">
              <a:ea typeface="宋体" panose="02010600030101010101" pitchFamily="2" charset="-122"/>
            </a:endParaRPr>
          </a:p>
        </p:txBody>
      </p:sp>
      <p:sp>
        <p:nvSpPr>
          <p:cNvPr id="372784" name="Rectangle 48"/>
          <p:cNvSpPr>
            <a:spLocks noChangeArrowheads="1"/>
          </p:cNvSpPr>
          <p:nvPr/>
        </p:nvSpPr>
        <p:spPr bwMode="auto">
          <a:xfrm>
            <a:off x="1379538" y="5145997"/>
            <a:ext cx="1214437" cy="708025"/>
          </a:xfrm>
          <a:prstGeom prst="rect">
            <a:avLst/>
          </a:prstGeom>
          <a:noFill/>
          <a:ln w="12700">
            <a:solidFill>
              <a:srgbClr val="990033"/>
            </a:solidFill>
            <a:miter lim="800000"/>
          </a:ln>
        </p:spPr>
        <p:txBody>
          <a:bodyPr/>
          <a:lstStyle/>
          <a:p>
            <a:endParaRPr lang="en-US"/>
          </a:p>
        </p:txBody>
      </p:sp>
      <p:sp>
        <p:nvSpPr>
          <p:cNvPr id="372785" name="Rectangle 49"/>
          <p:cNvSpPr>
            <a:spLocks noChangeArrowheads="1"/>
          </p:cNvSpPr>
          <p:nvPr/>
        </p:nvSpPr>
        <p:spPr bwMode="auto">
          <a:xfrm>
            <a:off x="1379538" y="5249184"/>
            <a:ext cx="1214437" cy="604838"/>
          </a:xfrm>
          <a:prstGeom prst="rect">
            <a:avLst/>
          </a:prstGeom>
          <a:noFill/>
          <a:ln w="12700">
            <a:solidFill>
              <a:srgbClr val="990033"/>
            </a:solidFill>
            <a:miter lim="800000"/>
          </a:ln>
        </p:spPr>
        <p:txBody>
          <a:bodyPr/>
          <a:lstStyle/>
          <a:p>
            <a:endParaRPr lang="en-US"/>
          </a:p>
        </p:txBody>
      </p:sp>
      <p:sp>
        <p:nvSpPr>
          <p:cNvPr id="372786" name="Rectangle 50"/>
          <p:cNvSpPr>
            <a:spLocks noChangeArrowheads="1"/>
          </p:cNvSpPr>
          <p:nvPr/>
        </p:nvSpPr>
        <p:spPr bwMode="auto">
          <a:xfrm>
            <a:off x="1422400" y="5365072"/>
            <a:ext cx="220663" cy="198437"/>
          </a:xfrm>
          <a:prstGeom prst="rect">
            <a:avLst/>
          </a:prstGeom>
          <a:noFill/>
          <a:ln w="9525">
            <a:noFill/>
            <a:miter lim="800000"/>
          </a:ln>
        </p:spPr>
        <p:txBody>
          <a:bodyPr wrap="none" lIns="0" tIns="0" rIns="0" bIns="0">
            <a:spAutoFit/>
          </a:bodyPr>
          <a:lstStyle/>
          <a:p>
            <a:r>
              <a:rPr lang="en-US" altLang="zh-CN" sz="1300">
                <a:solidFill>
                  <a:srgbClr val="000000"/>
                </a:solidFill>
                <a:ea typeface="宋体" panose="02010600030101010101" pitchFamily="2" charset="-122"/>
              </a:rPr>
              <a:t>X()</a:t>
            </a:r>
            <a:endParaRPr lang="en-US" altLang="zh-CN">
              <a:ea typeface="宋体" panose="02010600030101010101" pitchFamily="2" charset="-122"/>
            </a:endParaRPr>
          </a:p>
        </p:txBody>
      </p:sp>
      <p:sp>
        <p:nvSpPr>
          <p:cNvPr id="372787" name="Rectangle 51"/>
          <p:cNvSpPr>
            <a:spLocks noChangeArrowheads="1"/>
          </p:cNvSpPr>
          <p:nvPr/>
        </p:nvSpPr>
        <p:spPr bwMode="auto">
          <a:xfrm>
            <a:off x="1422400" y="5569859"/>
            <a:ext cx="266700" cy="198438"/>
          </a:xfrm>
          <a:prstGeom prst="rect">
            <a:avLst/>
          </a:prstGeom>
          <a:noFill/>
          <a:ln w="9525">
            <a:noFill/>
            <a:miter lim="800000"/>
          </a:ln>
        </p:spPr>
        <p:txBody>
          <a:bodyPr wrap="none" lIns="0" tIns="0" rIns="0" bIns="0">
            <a:spAutoFit/>
          </a:bodyPr>
          <a:lstStyle/>
          <a:p>
            <a:r>
              <a:rPr lang="en-US" altLang="zh-CN" sz="1300">
                <a:solidFill>
                  <a:srgbClr val="000000"/>
                </a:solidFill>
                <a:ea typeface="宋体" panose="02010600030101010101" pitchFamily="2" charset="-122"/>
              </a:rPr>
              <a:t>W()</a:t>
            </a:r>
            <a:endParaRPr lang="en-US" altLang="zh-CN">
              <a:ea typeface="宋体" panose="02010600030101010101" pitchFamily="2" charset="-122"/>
            </a:endParaRPr>
          </a:p>
        </p:txBody>
      </p:sp>
      <p:sp>
        <p:nvSpPr>
          <p:cNvPr id="372788" name="Rectangle 52"/>
          <p:cNvSpPr>
            <a:spLocks noChangeArrowheads="1"/>
          </p:cNvSpPr>
          <p:nvPr/>
        </p:nvSpPr>
        <p:spPr bwMode="auto">
          <a:xfrm>
            <a:off x="1422400" y="4707847"/>
            <a:ext cx="1031875" cy="198437"/>
          </a:xfrm>
          <a:prstGeom prst="rect">
            <a:avLst/>
          </a:prstGeom>
          <a:noFill/>
          <a:ln w="9525">
            <a:noFill/>
            <a:miter lim="800000"/>
          </a:ln>
        </p:spPr>
        <p:txBody>
          <a:bodyPr wrap="none" lIns="0" tIns="0" rIns="0" bIns="0">
            <a:spAutoFit/>
          </a:bodyPr>
          <a:lstStyle/>
          <a:p>
            <a:r>
              <a:rPr lang="en-US" altLang="zh-CN" sz="1300">
                <a:solidFill>
                  <a:srgbClr val="000000"/>
                </a:solidFill>
                <a:ea typeface="宋体" panose="02010600030101010101" pitchFamily="2" charset="-122"/>
              </a:rPr>
              <a:t>&lt;&lt;Interface&gt;&gt;</a:t>
            </a:r>
            <a:endParaRPr lang="en-US" altLang="zh-CN">
              <a:ea typeface="宋体" panose="02010600030101010101" pitchFamily="2" charset="-122"/>
            </a:endParaRPr>
          </a:p>
        </p:txBody>
      </p:sp>
      <p:sp>
        <p:nvSpPr>
          <p:cNvPr id="372789" name="Rectangle 53"/>
          <p:cNvSpPr>
            <a:spLocks noChangeArrowheads="1"/>
          </p:cNvSpPr>
          <p:nvPr/>
        </p:nvSpPr>
        <p:spPr bwMode="auto">
          <a:xfrm>
            <a:off x="4476750" y="3506109"/>
            <a:ext cx="2541588" cy="1576388"/>
          </a:xfrm>
          <a:prstGeom prst="rect">
            <a:avLst/>
          </a:prstGeom>
          <a:solidFill>
            <a:srgbClr val="FFFFCC"/>
          </a:solidFill>
          <a:ln w="12700">
            <a:solidFill>
              <a:srgbClr val="990033"/>
            </a:solidFill>
            <a:miter lim="800000"/>
          </a:ln>
        </p:spPr>
        <p:txBody>
          <a:bodyPr/>
          <a:lstStyle/>
          <a:p>
            <a:endParaRPr lang="en-US"/>
          </a:p>
        </p:txBody>
      </p:sp>
      <p:sp>
        <p:nvSpPr>
          <p:cNvPr id="372792" name="Rectangle 56"/>
          <p:cNvSpPr>
            <a:spLocks noChangeArrowheads="1"/>
          </p:cNvSpPr>
          <p:nvPr/>
        </p:nvSpPr>
        <p:spPr bwMode="auto">
          <a:xfrm>
            <a:off x="5216525" y="3747409"/>
            <a:ext cx="927100" cy="198438"/>
          </a:xfrm>
          <a:prstGeom prst="rect">
            <a:avLst/>
          </a:prstGeom>
          <a:noFill/>
          <a:ln w="9525">
            <a:noFill/>
            <a:miter lim="800000"/>
          </a:ln>
        </p:spPr>
        <p:txBody>
          <a:bodyPr wrap="none" lIns="0" tIns="0" rIns="0" bIns="0">
            <a:spAutoFit/>
          </a:bodyPr>
          <a:lstStyle/>
          <a:p>
            <a:r>
              <a:rPr lang="en-US" altLang="zh-CN" sz="1300">
                <a:solidFill>
                  <a:srgbClr val="000000"/>
                </a:solidFill>
                <a:ea typeface="宋体" panose="02010600030101010101" pitchFamily="2" charset="-122"/>
              </a:rPr>
              <a:t>SubsystemA</a:t>
            </a:r>
            <a:endParaRPr lang="en-US" altLang="zh-CN">
              <a:ea typeface="宋体" panose="02010600030101010101" pitchFamily="2" charset="-122"/>
            </a:endParaRPr>
          </a:p>
        </p:txBody>
      </p:sp>
      <p:sp>
        <p:nvSpPr>
          <p:cNvPr id="372793" name="Rectangle 57"/>
          <p:cNvSpPr>
            <a:spLocks noChangeArrowheads="1"/>
          </p:cNvSpPr>
          <p:nvPr/>
        </p:nvSpPr>
        <p:spPr bwMode="auto">
          <a:xfrm>
            <a:off x="5078413" y="3541034"/>
            <a:ext cx="1179512" cy="198438"/>
          </a:xfrm>
          <a:prstGeom prst="rect">
            <a:avLst/>
          </a:prstGeom>
          <a:noFill/>
          <a:ln w="9525">
            <a:noFill/>
            <a:miter lim="800000"/>
          </a:ln>
        </p:spPr>
        <p:txBody>
          <a:bodyPr wrap="none" lIns="0" tIns="0" rIns="0" bIns="0">
            <a:spAutoFit/>
          </a:bodyPr>
          <a:lstStyle/>
          <a:p>
            <a:r>
              <a:rPr lang="en-US" altLang="zh-CN" sz="1300">
                <a:solidFill>
                  <a:srgbClr val="000000"/>
                </a:solidFill>
                <a:ea typeface="宋体" panose="02010600030101010101" pitchFamily="2" charset="-122"/>
              </a:rPr>
              <a:t>&lt;&lt;subsystem&gt;&gt;</a:t>
            </a:r>
            <a:endParaRPr lang="en-US" altLang="zh-CN">
              <a:ea typeface="宋体" panose="02010600030101010101" pitchFamily="2" charset="-122"/>
            </a:endParaRPr>
          </a:p>
        </p:txBody>
      </p:sp>
      <p:sp>
        <p:nvSpPr>
          <p:cNvPr id="372794" name="Line 58"/>
          <p:cNvSpPr>
            <a:spLocks noChangeShapeType="1"/>
          </p:cNvSpPr>
          <p:nvPr/>
        </p:nvSpPr>
        <p:spPr bwMode="auto">
          <a:xfrm flipH="1">
            <a:off x="2860675" y="4599897"/>
            <a:ext cx="1616075" cy="441325"/>
          </a:xfrm>
          <a:prstGeom prst="line">
            <a:avLst/>
          </a:prstGeom>
          <a:noFill/>
          <a:ln w="12700">
            <a:solidFill>
              <a:schemeClr val="tx1"/>
            </a:solidFill>
            <a:prstDash val="dash"/>
            <a:round/>
          </a:ln>
        </p:spPr>
        <p:txBody>
          <a:bodyPr/>
          <a:lstStyle/>
          <a:p>
            <a:endParaRPr lang="en-US"/>
          </a:p>
        </p:txBody>
      </p:sp>
      <p:sp>
        <p:nvSpPr>
          <p:cNvPr id="372795" name="Freeform 59"/>
          <p:cNvSpPr/>
          <p:nvPr/>
        </p:nvSpPr>
        <p:spPr bwMode="auto">
          <a:xfrm>
            <a:off x="2593975" y="4939622"/>
            <a:ext cx="293688" cy="179387"/>
          </a:xfrm>
          <a:custGeom>
            <a:avLst/>
            <a:gdLst/>
            <a:ahLst/>
            <a:cxnLst>
              <a:cxn ang="0">
                <a:pos x="0" y="92"/>
              </a:cxn>
              <a:cxn ang="0">
                <a:pos x="180" y="107"/>
              </a:cxn>
              <a:cxn ang="0">
                <a:pos x="146" y="0"/>
              </a:cxn>
              <a:cxn ang="0">
                <a:pos x="0" y="92"/>
              </a:cxn>
            </a:cxnLst>
            <a:rect l="0" t="0" r="r" b="b"/>
            <a:pathLst>
              <a:path w="180" h="107">
                <a:moveTo>
                  <a:pt x="0" y="92"/>
                </a:moveTo>
                <a:lnTo>
                  <a:pt x="180" y="107"/>
                </a:lnTo>
                <a:lnTo>
                  <a:pt x="146" y="0"/>
                </a:lnTo>
                <a:lnTo>
                  <a:pt x="0" y="92"/>
                </a:lnTo>
                <a:close/>
              </a:path>
            </a:pathLst>
          </a:custGeom>
          <a:noFill/>
          <a:ln w="0">
            <a:solidFill>
              <a:schemeClr val="tx1"/>
            </a:solidFill>
            <a:prstDash val="solid"/>
            <a:round/>
          </a:ln>
        </p:spPr>
        <p:txBody>
          <a:bodyPr/>
          <a:lstStyle/>
          <a:p>
            <a:endParaRPr lang="en-US"/>
          </a:p>
        </p:txBody>
      </p:sp>
      <p:sp>
        <p:nvSpPr>
          <p:cNvPr id="372796" name="Rectangle 60"/>
          <p:cNvSpPr>
            <a:spLocks noChangeArrowheads="1"/>
          </p:cNvSpPr>
          <p:nvPr/>
        </p:nvSpPr>
        <p:spPr bwMode="auto">
          <a:xfrm>
            <a:off x="4478338" y="5231722"/>
            <a:ext cx="3294062" cy="1660525"/>
          </a:xfrm>
          <a:prstGeom prst="rect">
            <a:avLst/>
          </a:prstGeom>
          <a:solidFill>
            <a:srgbClr val="FFFFCC"/>
          </a:solidFill>
          <a:ln w="12700">
            <a:solidFill>
              <a:srgbClr val="990033"/>
            </a:solidFill>
            <a:miter lim="800000"/>
          </a:ln>
        </p:spPr>
        <p:txBody>
          <a:bodyPr/>
          <a:lstStyle/>
          <a:p>
            <a:endParaRPr lang="en-US"/>
          </a:p>
        </p:txBody>
      </p:sp>
      <p:sp>
        <p:nvSpPr>
          <p:cNvPr id="372799" name="Rectangle 63"/>
          <p:cNvSpPr>
            <a:spLocks noChangeArrowheads="1"/>
          </p:cNvSpPr>
          <p:nvPr/>
        </p:nvSpPr>
        <p:spPr bwMode="auto">
          <a:xfrm>
            <a:off x="5608638" y="5492072"/>
            <a:ext cx="927100" cy="198437"/>
          </a:xfrm>
          <a:prstGeom prst="rect">
            <a:avLst/>
          </a:prstGeom>
          <a:noFill/>
          <a:ln w="9525">
            <a:noFill/>
            <a:miter lim="800000"/>
          </a:ln>
        </p:spPr>
        <p:txBody>
          <a:bodyPr wrap="none" lIns="0" tIns="0" rIns="0" bIns="0">
            <a:spAutoFit/>
          </a:bodyPr>
          <a:lstStyle/>
          <a:p>
            <a:r>
              <a:rPr lang="en-US" altLang="zh-CN" sz="1300">
                <a:solidFill>
                  <a:srgbClr val="000000"/>
                </a:solidFill>
                <a:ea typeface="宋体" panose="02010600030101010101" pitchFamily="2" charset="-122"/>
              </a:rPr>
              <a:t>SubsystemB</a:t>
            </a:r>
            <a:endParaRPr lang="en-US" altLang="zh-CN">
              <a:ea typeface="宋体" panose="02010600030101010101" pitchFamily="2" charset="-122"/>
            </a:endParaRPr>
          </a:p>
        </p:txBody>
      </p:sp>
      <p:sp>
        <p:nvSpPr>
          <p:cNvPr id="372800" name="Rectangle 64"/>
          <p:cNvSpPr>
            <a:spLocks noChangeArrowheads="1"/>
          </p:cNvSpPr>
          <p:nvPr/>
        </p:nvSpPr>
        <p:spPr bwMode="auto">
          <a:xfrm>
            <a:off x="5454650" y="5284109"/>
            <a:ext cx="1177925" cy="198438"/>
          </a:xfrm>
          <a:prstGeom prst="rect">
            <a:avLst/>
          </a:prstGeom>
          <a:noFill/>
          <a:ln w="9525">
            <a:noFill/>
            <a:miter lim="800000"/>
          </a:ln>
        </p:spPr>
        <p:txBody>
          <a:bodyPr wrap="none" lIns="0" tIns="0" rIns="0" bIns="0">
            <a:spAutoFit/>
          </a:bodyPr>
          <a:lstStyle/>
          <a:p>
            <a:r>
              <a:rPr lang="en-US" altLang="zh-CN" sz="1300">
                <a:solidFill>
                  <a:srgbClr val="000000"/>
                </a:solidFill>
                <a:ea typeface="宋体" panose="02010600030101010101" pitchFamily="2" charset="-122"/>
              </a:rPr>
              <a:t>&lt;&lt;subsystem&gt;&gt;</a:t>
            </a:r>
            <a:endParaRPr lang="en-US" altLang="zh-CN">
              <a:ea typeface="宋体" panose="02010600030101010101" pitchFamily="2" charset="-122"/>
            </a:endParaRPr>
          </a:p>
        </p:txBody>
      </p:sp>
      <p:sp>
        <p:nvSpPr>
          <p:cNvPr id="372801" name="Line 65"/>
          <p:cNvSpPr>
            <a:spLocks noChangeShapeType="1"/>
          </p:cNvSpPr>
          <p:nvPr/>
        </p:nvSpPr>
        <p:spPr bwMode="auto">
          <a:xfrm flipH="1" flipV="1">
            <a:off x="2847975" y="5433334"/>
            <a:ext cx="1630363" cy="439738"/>
          </a:xfrm>
          <a:prstGeom prst="line">
            <a:avLst/>
          </a:prstGeom>
          <a:noFill/>
          <a:ln w="12700">
            <a:solidFill>
              <a:schemeClr val="tx1"/>
            </a:solidFill>
            <a:prstDash val="dash"/>
            <a:round/>
          </a:ln>
        </p:spPr>
        <p:txBody>
          <a:bodyPr/>
          <a:lstStyle/>
          <a:p>
            <a:endParaRPr lang="en-US"/>
          </a:p>
        </p:txBody>
      </p:sp>
      <p:sp>
        <p:nvSpPr>
          <p:cNvPr id="372802" name="Freeform 66"/>
          <p:cNvSpPr/>
          <p:nvPr/>
        </p:nvSpPr>
        <p:spPr bwMode="auto">
          <a:xfrm rot="354369">
            <a:off x="2593975" y="5338084"/>
            <a:ext cx="279400" cy="182563"/>
          </a:xfrm>
          <a:custGeom>
            <a:avLst/>
            <a:gdLst/>
            <a:ahLst/>
            <a:cxnLst>
              <a:cxn ang="0">
                <a:pos x="0" y="23"/>
              </a:cxn>
              <a:cxn ang="0">
                <a:pos x="171" y="0"/>
              </a:cxn>
              <a:cxn ang="0">
                <a:pos x="154" y="108"/>
              </a:cxn>
              <a:cxn ang="0">
                <a:pos x="0" y="23"/>
              </a:cxn>
            </a:cxnLst>
            <a:rect l="0" t="0" r="r" b="b"/>
            <a:pathLst>
              <a:path w="171" h="108">
                <a:moveTo>
                  <a:pt x="0" y="23"/>
                </a:moveTo>
                <a:lnTo>
                  <a:pt x="171" y="0"/>
                </a:lnTo>
                <a:lnTo>
                  <a:pt x="154" y="108"/>
                </a:lnTo>
                <a:lnTo>
                  <a:pt x="0" y="23"/>
                </a:lnTo>
                <a:close/>
              </a:path>
            </a:pathLst>
          </a:custGeom>
          <a:noFill/>
          <a:ln w="0">
            <a:solidFill>
              <a:schemeClr val="tx1"/>
            </a:solidFill>
            <a:prstDash val="solid"/>
            <a:round/>
          </a:ln>
        </p:spPr>
        <p:txBody>
          <a:bodyPr/>
          <a:lstStyle/>
          <a:p>
            <a:endParaRPr lang="en-US"/>
          </a:p>
        </p:txBody>
      </p:sp>
      <p:sp>
        <p:nvSpPr>
          <p:cNvPr id="372803" name="Rectangle 67"/>
          <p:cNvSpPr>
            <a:spLocks noChangeArrowheads="1"/>
          </p:cNvSpPr>
          <p:nvPr/>
        </p:nvSpPr>
        <p:spPr bwMode="auto">
          <a:xfrm>
            <a:off x="4687888" y="4233184"/>
            <a:ext cx="976312" cy="760413"/>
          </a:xfrm>
          <a:prstGeom prst="rect">
            <a:avLst/>
          </a:prstGeom>
          <a:solidFill>
            <a:srgbClr val="FFFFCC"/>
          </a:solidFill>
          <a:ln w="0">
            <a:solidFill>
              <a:srgbClr val="990033"/>
            </a:solidFill>
            <a:miter lim="800000"/>
          </a:ln>
        </p:spPr>
        <p:txBody>
          <a:bodyPr/>
          <a:lstStyle/>
          <a:p>
            <a:endParaRPr lang="en-US"/>
          </a:p>
        </p:txBody>
      </p:sp>
      <p:sp>
        <p:nvSpPr>
          <p:cNvPr id="372804" name="Rectangle 68"/>
          <p:cNvSpPr>
            <a:spLocks noChangeArrowheads="1"/>
          </p:cNvSpPr>
          <p:nvPr/>
        </p:nvSpPr>
        <p:spPr bwMode="auto">
          <a:xfrm>
            <a:off x="4826000" y="4283984"/>
            <a:ext cx="614363" cy="198438"/>
          </a:xfrm>
          <a:prstGeom prst="rect">
            <a:avLst/>
          </a:prstGeom>
          <a:noFill/>
          <a:ln w="9525">
            <a:noFill/>
            <a:miter lim="800000"/>
          </a:ln>
        </p:spPr>
        <p:txBody>
          <a:bodyPr wrap="none" lIns="0" tIns="0" rIns="0" bIns="0">
            <a:spAutoFit/>
          </a:bodyPr>
          <a:lstStyle/>
          <a:p>
            <a:r>
              <a:rPr lang="en-US" altLang="zh-CN" sz="1300">
                <a:solidFill>
                  <a:srgbClr val="000000"/>
                </a:solidFill>
                <a:ea typeface="宋体" panose="02010600030101010101" pitchFamily="2" charset="-122"/>
              </a:rPr>
              <a:t>ClassA1</a:t>
            </a:r>
            <a:endParaRPr lang="en-US" altLang="zh-CN">
              <a:ea typeface="宋体" panose="02010600030101010101" pitchFamily="2" charset="-122"/>
            </a:endParaRPr>
          </a:p>
        </p:txBody>
      </p:sp>
      <p:sp>
        <p:nvSpPr>
          <p:cNvPr id="372805" name="Rectangle 69"/>
          <p:cNvSpPr>
            <a:spLocks noChangeArrowheads="1"/>
          </p:cNvSpPr>
          <p:nvPr/>
        </p:nvSpPr>
        <p:spPr bwMode="auto">
          <a:xfrm>
            <a:off x="4687888" y="4504647"/>
            <a:ext cx="976312" cy="488950"/>
          </a:xfrm>
          <a:prstGeom prst="rect">
            <a:avLst/>
          </a:prstGeom>
          <a:noFill/>
          <a:ln w="0">
            <a:solidFill>
              <a:srgbClr val="990033"/>
            </a:solidFill>
            <a:miter lim="800000"/>
          </a:ln>
        </p:spPr>
        <p:txBody>
          <a:bodyPr/>
          <a:lstStyle/>
          <a:p>
            <a:endParaRPr lang="en-US"/>
          </a:p>
        </p:txBody>
      </p:sp>
      <p:sp>
        <p:nvSpPr>
          <p:cNvPr id="372806" name="Rectangle 70"/>
          <p:cNvSpPr>
            <a:spLocks noChangeArrowheads="1"/>
          </p:cNvSpPr>
          <p:nvPr/>
        </p:nvSpPr>
        <p:spPr bwMode="auto">
          <a:xfrm>
            <a:off x="4687888" y="4606247"/>
            <a:ext cx="976312" cy="387350"/>
          </a:xfrm>
          <a:prstGeom prst="rect">
            <a:avLst/>
          </a:prstGeom>
          <a:noFill/>
          <a:ln w="0">
            <a:solidFill>
              <a:srgbClr val="990033"/>
            </a:solidFill>
            <a:miter lim="800000"/>
          </a:ln>
        </p:spPr>
        <p:txBody>
          <a:bodyPr/>
          <a:lstStyle/>
          <a:p>
            <a:endParaRPr lang="en-US"/>
          </a:p>
        </p:txBody>
      </p:sp>
      <p:sp>
        <p:nvSpPr>
          <p:cNvPr id="372807" name="Rectangle 71"/>
          <p:cNvSpPr>
            <a:spLocks noChangeArrowheads="1"/>
          </p:cNvSpPr>
          <p:nvPr/>
        </p:nvSpPr>
        <p:spPr bwMode="auto">
          <a:xfrm>
            <a:off x="4727575" y="4734834"/>
            <a:ext cx="266700" cy="198438"/>
          </a:xfrm>
          <a:prstGeom prst="rect">
            <a:avLst/>
          </a:prstGeom>
          <a:noFill/>
          <a:ln w="9525">
            <a:noFill/>
            <a:miter lim="800000"/>
          </a:ln>
        </p:spPr>
        <p:txBody>
          <a:bodyPr wrap="none" lIns="0" tIns="0" rIns="0" bIns="0">
            <a:spAutoFit/>
          </a:bodyPr>
          <a:lstStyle/>
          <a:p>
            <a:r>
              <a:rPr lang="en-US" altLang="zh-CN" sz="1300">
                <a:solidFill>
                  <a:srgbClr val="000000"/>
                </a:solidFill>
                <a:ea typeface="宋体" panose="02010600030101010101" pitchFamily="2" charset="-122"/>
              </a:rPr>
              <a:t>W()</a:t>
            </a:r>
            <a:endParaRPr lang="en-US" altLang="zh-CN">
              <a:ea typeface="宋体" panose="02010600030101010101" pitchFamily="2" charset="-122"/>
            </a:endParaRPr>
          </a:p>
        </p:txBody>
      </p:sp>
      <p:sp>
        <p:nvSpPr>
          <p:cNvPr id="372808" name="Rectangle 72"/>
          <p:cNvSpPr>
            <a:spLocks noChangeArrowheads="1"/>
          </p:cNvSpPr>
          <p:nvPr/>
        </p:nvSpPr>
        <p:spPr bwMode="auto">
          <a:xfrm>
            <a:off x="5900738" y="4233184"/>
            <a:ext cx="976312" cy="760413"/>
          </a:xfrm>
          <a:prstGeom prst="rect">
            <a:avLst/>
          </a:prstGeom>
          <a:solidFill>
            <a:srgbClr val="FFFFCC"/>
          </a:solidFill>
          <a:ln w="0">
            <a:solidFill>
              <a:srgbClr val="990033"/>
            </a:solidFill>
            <a:miter lim="800000"/>
          </a:ln>
        </p:spPr>
        <p:txBody>
          <a:bodyPr/>
          <a:lstStyle/>
          <a:p>
            <a:endParaRPr lang="en-US"/>
          </a:p>
        </p:txBody>
      </p:sp>
      <p:sp>
        <p:nvSpPr>
          <p:cNvPr id="372809" name="Rectangle 73"/>
          <p:cNvSpPr>
            <a:spLocks noChangeArrowheads="1"/>
          </p:cNvSpPr>
          <p:nvPr/>
        </p:nvSpPr>
        <p:spPr bwMode="auto">
          <a:xfrm>
            <a:off x="6040438" y="4283984"/>
            <a:ext cx="614362" cy="198438"/>
          </a:xfrm>
          <a:prstGeom prst="rect">
            <a:avLst/>
          </a:prstGeom>
          <a:noFill/>
          <a:ln w="9525">
            <a:noFill/>
            <a:miter lim="800000"/>
          </a:ln>
        </p:spPr>
        <p:txBody>
          <a:bodyPr wrap="none" lIns="0" tIns="0" rIns="0" bIns="0">
            <a:spAutoFit/>
          </a:bodyPr>
          <a:lstStyle/>
          <a:p>
            <a:r>
              <a:rPr lang="en-US" altLang="zh-CN" sz="1300">
                <a:solidFill>
                  <a:srgbClr val="000000"/>
                </a:solidFill>
                <a:ea typeface="宋体" panose="02010600030101010101" pitchFamily="2" charset="-122"/>
              </a:rPr>
              <a:t>ClassA2</a:t>
            </a:r>
            <a:endParaRPr lang="en-US" altLang="zh-CN">
              <a:ea typeface="宋体" panose="02010600030101010101" pitchFamily="2" charset="-122"/>
            </a:endParaRPr>
          </a:p>
        </p:txBody>
      </p:sp>
      <p:sp>
        <p:nvSpPr>
          <p:cNvPr id="372810" name="Rectangle 74"/>
          <p:cNvSpPr>
            <a:spLocks noChangeArrowheads="1"/>
          </p:cNvSpPr>
          <p:nvPr/>
        </p:nvSpPr>
        <p:spPr bwMode="auto">
          <a:xfrm>
            <a:off x="5900738" y="4504647"/>
            <a:ext cx="976312" cy="488950"/>
          </a:xfrm>
          <a:prstGeom prst="rect">
            <a:avLst/>
          </a:prstGeom>
          <a:noFill/>
          <a:ln w="0">
            <a:solidFill>
              <a:srgbClr val="990033"/>
            </a:solidFill>
            <a:miter lim="800000"/>
          </a:ln>
        </p:spPr>
        <p:txBody>
          <a:bodyPr/>
          <a:lstStyle/>
          <a:p>
            <a:endParaRPr lang="en-US"/>
          </a:p>
        </p:txBody>
      </p:sp>
      <p:sp>
        <p:nvSpPr>
          <p:cNvPr id="372811" name="Rectangle 75"/>
          <p:cNvSpPr>
            <a:spLocks noChangeArrowheads="1"/>
          </p:cNvSpPr>
          <p:nvPr/>
        </p:nvSpPr>
        <p:spPr bwMode="auto">
          <a:xfrm>
            <a:off x="5900738" y="4606247"/>
            <a:ext cx="976312" cy="387350"/>
          </a:xfrm>
          <a:prstGeom prst="rect">
            <a:avLst/>
          </a:prstGeom>
          <a:noFill/>
          <a:ln w="0">
            <a:solidFill>
              <a:srgbClr val="990033"/>
            </a:solidFill>
            <a:miter lim="800000"/>
          </a:ln>
        </p:spPr>
        <p:txBody>
          <a:bodyPr/>
          <a:lstStyle/>
          <a:p>
            <a:endParaRPr lang="en-US"/>
          </a:p>
        </p:txBody>
      </p:sp>
      <p:sp>
        <p:nvSpPr>
          <p:cNvPr id="372812" name="Rectangle 76"/>
          <p:cNvSpPr>
            <a:spLocks noChangeArrowheads="1"/>
          </p:cNvSpPr>
          <p:nvPr/>
        </p:nvSpPr>
        <p:spPr bwMode="auto">
          <a:xfrm>
            <a:off x="5943600" y="4734834"/>
            <a:ext cx="220663" cy="198438"/>
          </a:xfrm>
          <a:prstGeom prst="rect">
            <a:avLst/>
          </a:prstGeom>
          <a:noFill/>
          <a:ln w="9525">
            <a:noFill/>
            <a:miter lim="800000"/>
          </a:ln>
        </p:spPr>
        <p:txBody>
          <a:bodyPr wrap="none" lIns="0" tIns="0" rIns="0" bIns="0">
            <a:spAutoFit/>
          </a:bodyPr>
          <a:lstStyle/>
          <a:p>
            <a:r>
              <a:rPr lang="en-US" altLang="zh-CN" sz="1300">
                <a:solidFill>
                  <a:srgbClr val="000000"/>
                </a:solidFill>
                <a:ea typeface="宋体" panose="02010600030101010101" pitchFamily="2" charset="-122"/>
              </a:rPr>
              <a:t>X()</a:t>
            </a:r>
            <a:endParaRPr lang="en-US" altLang="zh-CN">
              <a:ea typeface="宋体" panose="02010600030101010101" pitchFamily="2" charset="-122"/>
            </a:endParaRPr>
          </a:p>
        </p:txBody>
      </p:sp>
      <p:sp>
        <p:nvSpPr>
          <p:cNvPr id="372813" name="Rectangle 77"/>
          <p:cNvSpPr>
            <a:spLocks noChangeArrowheads="1"/>
          </p:cNvSpPr>
          <p:nvPr/>
        </p:nvSpPr>
        <p:spPr bwMode="auto">
          <a:xfrm>
            <a:off x="4603750" y="5944509"/>
            <a:ext cx="906463" cy="830263"/>
          </a:xfrm>
          <a:prstGeom prst="rect">
            <a:avLst/>
          </a:prstGeom>
          <a:solidFill>
            <a:srgbClr val="FFFFCC"/>
          </a:solidFill>
          <a:ln w="0">
            <a:solidFill>
              <a:srgbClr val="990033"/>
            </a:solidFill>
            <a:miter lim="800000"/>
          </a:ln>
        </p:spPr>
        <p:txBody>
          <a:bodyPr/>
          <a:lstStyle/>
          <a:p>
            <a:endParaRPr lang="en-US"/>
          </a:p>
        </p:txBody>
      </p:sp>
      <p:sp>
        <p:nvSpPr>
          <p:cNvPr id="372814" name="Rectangle 78"/>
          <p:cNvSpPr>
            <a:spLocks noChangeArrowheads="1"/>
          </p:cNvSpPr>
          <p:nvPr/>
        </p:nvSpPr>
        <p:spPr bwMode="auto">
          <a:xfrm>
            <a:off x="4716463" y="5996897"/>
            <a:ext cx="614362" cy="198437"/>
          </a:xfrm>
          <a:prstGeom prst="rect">
            <a:avLst/>
          </a:prstGeom>
          <a:noFill/>
          <a:ln w="9525">
            <a:noFill/>
            <a:miter lim="800000"/>
          </a:ln>
        </p:spPr>
        <p:txBody>
          <a:bodyPr wrap="none" lIns="0" tIns="0" rIns="0" bIns="0">
            <a:spAutoFit/>
          </a:bodyPr>
          <a:lstStyle/>
          <a:p>
            <a:r>
              <a:rPr lang="en-US" altLang="zh-CN" sz="1300">
                <a:solidFill>
                  <a:srgbClr val="000000"/>
                </a:solidFill>
                <a:ea typeface="宋体" panose="02010600030101010101" pitchFamily="2" charset="-122"/>
              </a:rPr>
              <a:t>ClassB1</a:t>
            </a:r>
            <a:endParaRPr lang="en-US" altLang="zh-CN">
              <a:ea typeface="宋体" panose="02010600030101010101" pitchFamily="2" charset="-122"/>
            </a:endParaRPr>
          </a:p>
        </p:txBody>
      </p:sp>
      <p:sp>
        <p:nvSpPr>
          <p:cNvPr id="372815" name="Rectangle 79"/>
          <p:cNvSpPr>
            <a:spLocks noChangeArrowheads="1"/>
          </p:cNvSpPr>
          <p:nvPr/>
        </p:nvSpPr>
        <p:spPr bwMode="auto">
          <a:xfrm>
            <a:off x="4603750" y="6215972"/>
            <a:ext cx="906463" cy="561975"/>
          </a:xfrm>
          <a:prstGeom prst="rect">
            <a:avLst/>
          </a:prstGeom>
          <a:noFill/>
          <a:ln w="0">
            <a:solidFill>
              <a:srgbClr val="990033"/>
            </a:solidFill>
            <a:miter lim="800000"/>
          </a:ln>
        </p:spPr>
        <p:txBody>
          <a:bodyPr/>
          <a:lstStyle/>
          <a:p>
            <a:endParaRPr lang="en-US"/>
          </a:p>
        </p:txBody>
      </p:sp>
      <p:sp>
        <p:nvSpPr>
          <p:cNvPr id="372816" name="Rectangle 80"/>
          <p:cNvSpPr>
            <a:spLocks noChangeArrowheads="1"/>
          </p:cNvSpPr>
          <p:nvPr/>
        </p:nvSpPr>
        <p:spPr bwMode="auto">
          <a:xfrm>
            <a:off x="4603750" y="6317572"/>
            <a:ext cx="906463" cy="457200"/>
          </a:xfrm>
          <a:prstGeom prst="rect">
            <a:avLst/>
          </a:prstGeom>
          <a:noFill/>
          <a:ln w="0">
            <a:solidFill>
              <a:srgbClr val="990033"/>
            </a:solidFill>
            <a:miter lim="800000"/>
          </a:ln>
        </p:spPr>
        <p:txBody>
          <a:bodyPr/>
          <a:lstStyle/>
          <a:p>
            <a:endParaRPr lang="en-US"/>
          </a:p>
        </p:txBody>
      </p:sp>
      <p:sp>
        <p:nvSpPr>
          <p:cNvPr id="372817" name="Rectangle 81"/>
          <p:cNvSpPr>
            <a:spLocks noChangeArrowheads="1"/>
          </p:cNvSpPr>
          <p:nvPr/>
        </p:nvSpPr>
        <p:spPr bwMode="auto">
          <a:xfrm>
            <a:off x="4646613" y="6371547"/>
            <a:ext cx="266700" cy="198437"/>
          </a:xfrm>
          <a:prstGeom prst="rect">
            <a:avLst/>
          </a:prstGeom>
          <a:noFill/>
          <a:ln w="9525">
            <a:noFill/>
            <a:miter lim="800000"/>
          </a:ln>
        </p:spPr>
        <p:txBody>
          <a:bodyPr wrap="none" lIns="0" tIns="0" rIns="0" bIns="0">
            <a:spAutoFit/>
          </a:bodyPr>
          <a:lstStyle/>
          <a:p>
            <a:r>
              <a:rPr lang="en-US" altLang="zh-CN" sz="1300">
                <a:solidFill>
                  <a:srgbClr val="000000"/>
                </a:solidFill>
                <a:ea typeface="宋体" panose="02010600030101010101" pitchFamily="2" charset="-122"/>
              </a:rPr>
              <a:t>W()</a:t>
            </a:r>
            <a:endParaRPr lang="en-US" altLang="zh-CN">
              <a:ea typeface="宋体" panose="02010600030101010101" pitchFamily="2" charset="-122"/>
            </a:endParaRPr>
          </a:p>
        </p:txBody>
      </p:sp>
      <p:sp>
        <p:nvSpPr>
          <p:cNvPr id="372818" name="Rectangle 82"/>
          <p:cNvSpPr>
            <a:spLocks noChangeArrowheads="1"/>
          </p:cNvSpPr>
          <p:nvPr/>
        </p:nvSpPr>
        <p:spPr bwMode="auto">
          <a:xfrm>
            <a:off x="4646613" y="6576334"/>
            <a:ext cx="220662" cy="198438"/>
          </a:xfrm>
          <a:prstGeom prst="rect">
            <a:avLst/>
          </a:prstGeom>
          <a:noFill/>
          <a:ln w="9525">
            <a:noFill/>
            <a:miter lim="800000"/>
          </a:ln>
        </p:spPr>
        <p:txBody>
          <a:bodyPr wrap="none" lIns="0" tIns="0" rIns="0" bIns="0">
            <a:spAutoFit/>
          </a:bodyPr>
          <a:lstStyle/>
          <a:p>
            <a:r>
              <a:rPr lang="en-US" altLang="zh-CN" sz="1300">
                <a:solidFill>
                  <a:srgbClr val="000000"/>
                </a:solidFill>
                <a:ea typeface="宋体" panose="02010600030101010101" pitchFamily="2" charset="-122"/>
              </a:rPr>
              <a:t>Y()</a:t>
            </a:r>
            <a:endParaRPr lang="en-US" altLang="zh-CN">
              <a:ea typeface="宋体" panose="02010600030101010101" pitchFamily="2" charset="-122"/>
            </a:endParaRPr>
          </a:p>
        </p:txBody>
      </p:sp>
      <p:sp>
        <p:nvSpPr>
          <p:cNvPr id="372819" name="Rectangle 83"/>
          <p:cNvSpPr>
            <a:spLocks noChangeArrowheads="1"/>
          </p:cNvSpPr>
          <p:nvPr/>
        </p:nvSpPr>
        <p:spPr bwMode="auto">
          <a:xfrm>
            <a:off x="5748338" y="5984197"/>
            <a:ext cx="906462" cy="758825"/>
          </a:xfrm>
          <a:prstGeom prst="rect">
            <a:avLst/>
          </a:prstGeom>
          <a:solidFill>
            <a:srgbClr val="FFFFCC"/>
          </a:solidFill>
          <a:ln w="0">
            <a:solidFill>
              <a:srgbClr val="990033"/>
            </a:solidFill>
            <a:miter lim="800000"/>
          </a:ln>
        </p:spPr>
        <p:txBody>
          <a:bodyPr/>
          <a:lstStyle/>
          <a:p>
            <a:endParaRPr lang="en-US"/>
          </a:p>
        </p:txBody>
      </p:sp>
      <p:sp>
        <p:nvSpPr>
          <p:cNvPr id="372820" name="Rectangle 84"/>
          <p:cNvSpPr>
            <a:spLocks noChangeArrowheads="1"/>
          </p:cNvSpPr>
          <p:nvPr/>
        </p:nvSpPr>
        <p:spPr bwMode="auto">
          <a:xfrm>
            <a:off x="5861050" y="6022297"/>
            <a:ext cx="612775" cy="198437"/>
          </a:xfrm>
          <a:prstGeom prst="rect">
            <a:avLst/>
          </a:prstGeom>
          <a:noFill/>
          <a:ln w="9525">
            <a:noFill/>
            <a:miter lim="800000"/>
          </a:ln>
        </p:spPr>
        <p:txBody>
          <a:bodyPr wrap="none" lIns="0" tIns="0" rIns="0" bIns="0">
            <a:spAutoFit/>
          </a:bodyPr>
          <a:lstStyle/>
          <a:p>
            <a:r>
              <a:rPr lang="en-US" altLang="zh-CN" sz="1300">
                <a:solidFill>
                  <a:srgbClr val="000000"/>
                </a:solidFill>
                <a:ea typeface="宋体" panose="02010600030101010101" pitchFamily="2" charset="-122"/>
              </a:rPr>
              <a:t>ClassB2</a:t>
            </a:r>
            <a:endParaRPr lang="en-US" altLang="zh-CN">
              <a:ea typeface="宋体" panose="02010600030101010101" pitchFamily="2" charset="-122"/>
            </a:endParaRPr>
          </a:p>
        </p:txBody>
      </p:sp>
      <p:sp>
        <p:nvSpPr>
          <p:cNvPr id="372821" name="Rectangle 85"/>
          <p:cNvSpPr>
            <a:spLocks noChangeArrowheads="1"/>
          </p:cNvSpPr>
          <p:nvPr/>
        </p:nvSpPr>
        <p:spPr bwMode="auto">
          <a:xfrm>
            <a:off x="5748338" y="6254072"/>
            <a:ext cx="906462" cy="488950"/>
          </a:xfrm>
          <a:prstGeom prst="rect">
            <a:avLst/>
          </a:prstGeom>
          <a:noFill/>
          <a:ln w="0">
            <a:solidFill>
              <a:srgbClr val="990033"/>
            </a:solidFill>
            <a:miter lim="800000"/>
          </a:ln>
        </p:spPr>
        <p:txBody>
          <a:bodyPr/>
          <a:lstStyle/>
          <a:p>
            <a:endParaRPr lang="en-US"/>
          </a:p>
        </p:txBody>
      </p:sp>
      <p:sp>
        <p:nvSpPr>
          <p:cNvPr id="372822" name="Rectangle 86"/>
          <p:cNvSpPr>
            <a:spLocks noChangeArrowheads="1"/>
          </p:cNvSpPr>
          <p:nvPr/>
        </p:nvSpPr>
        <p:spPr bwMode="auto">
          <a:xfrm>
            <a:off x="5748338" y="6357259"/>
            <a:ext cx="906462" cy="385763"/>
          </a:xfrm>
          <a:prstGeom prst="rect">
            <a:avLst/>
          </a:prstGeom>
          <a:noFill/>
          <a:ln w="0">
            <a:solidFill>
              <a:srgbClr val="990033"/>
            </a:solidFill>
            <a:miter lim="800000"/>
          </a:ln>
        </p:spPr>
        <p:txBody>
          <a:bodyPr/>
          <a:lstStyle/>
          <a:p>
            <a:endParaRPr lang="en-US"/>
          </a:p>
        </p:txBody>
      </p:sp>
      <p:sp>
        <p:nvSpPr>
          <p:cNvPr id="372823" name="Rectangle 87"/>
          <p:cNvSpPr>
            <a:spLocks noChangeArrowheads="1"/>
          </p:cNvSpPr>
          <p:nvPr/>
        </p:nvSpPr>
        <p:spPr bwMode="auto">
          <a:xfrm>
            <a:off x="5791200" y="6409647"/>
            <a:ext cx="220663" cy="198437"/>
          </a:xfrm>
          <a:prstGeom prst="rect">
            <a:avLst/>
          </a:prstGeom>
          <a:noFill/>
          <a:ln w="9525">
            <a:noFill/>
            <a:miter lim="800000"/>
          </a:ln>
        </p:spPr>
        <p:txBody>
          <a:bodyPr wrap="none" lIns="0" tIns="0" rIns="0" bIns="0">
            <a:spAutoFit/>
          </a:bodyPr>
          <a:lstStyle/>
          <a:p>
            <a:r>
              <a:rPr lang="en-US" altLang="zh-CN" sz="1300">
                <a:solidFill>
                  <a:srgbClr val="000000"/>
                </a:solidFill>
                <a:ea typeface="宋体" panose="02010600030101010101" pitchFamily="2" charset="-122"/>
              </a:rPr>
              <a:t>X()</a:t>
            </a:r>
            <a:endParaRPr lang="en-US" altLang="zh-CN">
              <a:ea typeface="宋体" panose="02010600030101010101" pitchFamily="2" charset="-122"/>
            </a:endParaRPr>
          </a:p>
        </p:txBody>
      </p:sp>
      <p:sp>
        <p:nvSpPr>
          <p:cNvPr id="372824" name="Rectangle 88"/>
          <p:cNvSpPr>
            <a:spLocks noChangeArrowheads="1"/>
          </p:cNvSpPr>
          <p:nvPr/>
        </p:nvSpPr>
        <p:spPr bwMode="auto">
          <a:xfrm>
            <a:off x="6753225" y="5984197"/>
            <a:ext cx="893763" cy="758825"/>
          </a:xfrm>
          <a:prstGeom prst="rect">
            <a:avLst/>
          </a:prstGeom>
          <a:solidFill>
            <a:srgbClr val="FFFFCC"/>
          </a:solidFill>
          <a:ln w="0">
            <a:solidFill>
              <a:srgbClr val="990033"/>
            </a:solidFill>
            <a:miter lim="800000"/>
          </a:ln>
        </p:spPr>
        <p:txBody>
          <a:bodyPr/>
          <a:lstStyle/>
          <a:p>
            <a:endParaRPr lang="en-US"/>
          </a:p>
        </p:txBody>
      </p:sp>
      <p:sp>
        <p:nvSpPr>
          <p:cNvPr id="372825" name="Rectangle 89"/>
          <p:cNvSpPr>
            <a:spLocks noChangeArrowheads="1"/>
          </p:cNvSpPr>
          <p:nvPr/>
        </p:nvSpPr>
        <p:spPr bwMode="auto">
          <a:xfrm>
            <a:off x="6850063" y="6022297"/>
            <a:ext cx="614362" cy="198437"/>
          </a:xfrm>
          <a:prstGeom prst="rect">
            <a:avLst/>
          </a:prstGeom>
          <a:noFill/>
          <a:ln w="9525">
            <a:noFill/>
            <a:miter lim="800000"/>
          </a:ln>
        </p:spPr>
        <p:txBody>
          <a:bodyPr wrap="none" lIns="0" tIns="0" rIns="0" bIns="0">
            <a:spAutoFit/>
          </a:bodyPr>
          <a:lstStyle/>
          <a:p>
            <a:r>
              <a:rPr lang="en-US" altLang="zh-CN" sz="1300">
                <a:solidFill>
                  <a:srgbClr val="000000"/>
                </a:solidFill>
                <a:ea typeface="宋体" panose="02010600030101010101" pitchFamily="2" charset="-122"/>
              </a:rPr>
              <a:t>ClassB3</a:t>
            </a:r>
            <a:endParaRPr lang="en-US" altLang="zh-CN">
              <a:ea typeface="宋体" panose="02010600030101010101" pitchFamily="2" charset="-122"/>
            </a:endParaRPr>
          </a:p>
        </p:txBody>
      </p:sp>
      <p:sp>
        <p:nvSpPr>
          <p:cNvPr id="372826" name="Rectangle 90"/>
          <p:cNvSpPr>
            <a:spLocks noChangeArrowheads="1"/>
          </p:cNvSpPr>
          <p:nvPr/>
        </p:nvSpPr>
        <p:spPr bwMode="auto">
          <a:xfrm>
            <a:off x="6753225" y="6254072"/>
            <a:ext cx="893763" cy="488950"/>
          </a:xfrm>
          <a:prstGeom prst="rect">
            <a:avLst/>
          </a:prstGeom>
          <a:noFill/>
          <a:ln w="0">
            <a:solidFill>
              <a:srgbClr val="990033"/>
            </a:solidFill>
            <a:miter lim="800000"/>
          </a:ln>
        </p:spPr>
        <p:txBody>
          <a:bodyPr/>
          <a:lstStyle/>
          <a:p>
            <a:endParaRPr lang="en-US"/>
          </a:p>
        </p:txBody>
      </p:sp>
      <p:sp>
        <p:nvSpPr>
          <p:cNvPr id="372827" name="Rectangle 91"/>
          <p:cNvSpPr>
            <a:spLocks noChangeArrowheads="1"/>
          </p:cNvSpPr>
          <p:nvPr/>
        </p:nvSpPr>
        <p:spPr bwMode="auto">
          <a:xfrm>
            <a:off x="6753225" y="6357259"/>
            <a:ext cx="893763" cy="385763"/>
          </a:xfrm>
          <a:prstGeom prst="rect">
            <a:avLst/>
          </a:prstGeom>
          <a:noFill/>
          <a:ln w="0">
            <a:solidFill>
              <a:srgbClr val="990033"/>
            </a:solidFill>
            <a:miter lim="800000"/>
          </a:ln>
        </p:spPr>
        <p:txBody>
          <a:bodyPr/>
          <a:lstStyle/>
          <a:p>
            <a:endParaRPr lang="en-US"/>
          </a:p>
        </p:txBody>
      </p:sp>
      <p:sp>
        <p:nvSpPr>
          <p:cNvPr id="372828" name="Rectangle 92"/>
          <p:cNvSpPr>
            <a:spLocks noChangeArrowheads="1"/>
          </p:cNvSpPr>
          <p:nvPr/>
        </p:nvSpPr>
        <p:spPr bwMode="auto">
          <a:xfrm>
            <a:off x="6796088" y="6409647"/>
            <a:ext cx="212725" cy="198437"/>
          </a:xfrm>
          <a:prstGeom prst="rect">
            <a:avLst/>
          </a:prstGeom>
          <a:noFill/>
          <a:ln w="9525">
            <a:noFill/>
            <a:miter lim="800000"/>
          </a:ln>
        </p:spPr>
        <p:txBody>
          <a:bodyPr wrap="none" lIns="0" tIns="0" rIns="0" bIns="0">
            <a:spAutoFit/>
          </a:bodyPr>
          <a:lstStyle/>
          <a:p>
            <a:r>
              <a:rPr lang="en-US" altLang="zh-CN" sz="1300">
                <a:solidFill>
                  <a:srgbClr val="000000"/>
                </a:solidFill>
                <a:ea typeface="宋体" panose="02010600030101010101" pitchFamily="2" charset="-122"/>
              </a:rPr>
              <a:t>Z()</a:t>
            </a:r>
            <a:endParaRPr lang="en-US" altLang="zh-CN">
              <a:ea typeface="宋体" panose="02010600030101010101" pitchFamily="2" charset="-122"/>
            </a:endParaRPr>
          </a:p>
        </p:txBody>
      </p:sp>
      <p:grpSp>
        <p:nvGrpSpPr>
          <p:cNvPr id="372832" name="Group 96"/>
          <p:cNvGrpSpPr/>
          <p:nvPr/>
        </p:nvGrpSpPr>
        <p:grpSpPr bwMode="auto">
          <a:xfrm>
            <a:off x="6470650" y="3575959"/>
            <a:ext cx="368300" cy="266700"/>
            <a:chOff x="2180" y="2672"/>
            <a:chExt cx="232" cy="168"/>
          </a:xfrm>
        </p:grpSpPr>
        <p:sp>
          <p:nvSpPr>
            <p:cNvPr id="372833" name="Rectangle 97"/>
            <p:cNvSpPr>
              <a:spLocks noChangeArrowheads="1"/>
            </p:cNvSpPr>
            <p:nvPr/>
          </p:nvSpPr>
          <p:spPr bwMode="auto">
            <a:xfrm>
              <a:off x="2244" y="2672"/>
              <a:ext cx="168" cy="168"/>
            </a:xfrm>
            <a:prstGeom prst="rect">
              <a:avLst/>
            </a:prstGeom>
            <a:solidFill>
              <a:srgbClr val="FFFFCC"/>
            </a:solidFill>
            <a:ln w="12700">
              <a:solidFill>
                <a:srgbClr val="990033"/>
              </a:solidFill>
              <a:miter lim="800000"/>
            </a:ln>
          </p:spPr>
          <p:txBody>
            <a:bodyPr/>
            <a:lstStyle/>
            <a:p>
              <a:endParaRPr lang="en-US"/>
            </a:p>
          </p:txBody>
        </p:sp>
        <p:sp>
          <p:nvSpPr>
            <p:cNvPr id="372834" name="Rectangle 98"/>
            <p:cNvSpPr>
              <a:spLocks noChangeArrowheads="1"/>
            </p:cNvSpPr>
            <p:nvPr/>
          </p:nvSpPr>
          <p:spPr bwMode="auto">
            <a:xfrm>
              <a:off x="2180" y="2773"/>
              <a:ext cx="118" cy="40"/>
            </a:xfrm>
            <a:prstGeom prst="rect">
              <a:avLst/>
            </a:prstGeom>
            <a:solidFill>
              <a:srgbClr val="FFFFCC"/>
            </a:solidFill>
            <a:ln w="12700">
              <a:solidFill>
                <a:srgbClr val="990033"/>
              </a:solidFill>
              <a:miter lim="800000"/>
            </a:ln>
          </p:spPr>
          <p:txBody>
            <a:bodyPr/>
            <a:lstStyle/>
            <a:p>
              <a:endParaRPr lang="en-US"/>
            </a:p>
          </p:txBody>
        </p:sp>
        <p:sp>
          <p:nvSpPr>
            <p:cNvPr id="372835" name="Rectangle 99"/>
            <p:cNvSpPr>
              <a:spLocks noChangeArrowheads="1"/>
            </p:cNvSpPr>
            <p:nvPr/>
          </p:nvSpPr>
          <p:spPr bwMode="auto">
            <a:xfrm>
              <a:off x="2180" y="2699"/>
              <a:ext cx="118" cy="39"/>
            </a:xfrm>
            <a:prstGeom prst="rect">
              <a:avLst/>
            </a:prstGeom>
            <a:solidFill>
              <a:srgbClr val="FFFFCC"/>
            </a:solidFill>
            <a:ln w="12700">
              <a:solidFill>
                <a:srgbClr val="990033"/>
              </a:solidFill>
              <a:miter lim="800000"/>
            </a:ln>
          </p:spPr>
          <p:txBody>
            <a:bodyPr/>
            <a:lstStyle/>
            <a:p>
              <a:endParaRPr lang="en-US"/>
            </a:p>
          </p:txBody>
        </p:sp>
      </p:grpSp>
      <p:grpSp>
        <p:nvGrpSpPr>
          <p:cNvPr id="372836" name="Group 100"/>
          <p:cNvGrpSpPr/>
          <p:nvPr/>
        </p:nvGrpSpPr>
        <p:grpSpPr bwMode="auto">
          <a:xfrm>
            <a:off x="7192963" y="5309509"/>
            <a:ext cx="368300" cy="266700"/>
            <a:chOff x="2180" y="2672"/>
            <a:chExt cx="232" cy="168"/>
          </a:xfrm>
        </p:grpSpPr>
        <p:sp>
          <p:nvSpPr>
            <p:cNvPr id="372837" name="Rectangle 101"/>
            <p:cNvSpPr>
              <a:spLocks noChangeArrowheads="1"/>
            </p:cNvSpPr>
            <p:nvPr/>
          </p:nvSpPr>
          <p:spPr bwMode="auto">
            <a:xfrm>
              <a:off x="2244" y="2672"/>
              <a:ext cx="168" cy="168"/>
            </a:xfrm>
            <a:prstGeom prst="rect">
              <a:avLst/>
            </a:prstGeom>
            <a:solidFill>
              <a:srgbClr val="FFFFCC"/>
            </a:solidFill>
            <a:ln w="12700">
              <a:solidFill>
                <a:srgbClr val="990033"/>
              </a:solidFill>
              <a:miter lim="800000"/>
            </a:ln>
          </p:spPr>
          <p:txBody>
            <a:bodyPr/>
            <a:lstStyle/>
            <a:p>
              <a:endParaRPr lang="en-US"/>
            </a:p>
          </p:txBody>
        </p:sp>
        <p:sp>
          <p:nvSpPr>
            <p:cNvPr id="372838" name="Rectangle 102"/>
            <p:cNvSpPr>
              <a:spLocks noChangeArrowheads="1"/>
            </p:cNvSpPr>
            <p:nvPr/>
          </p:nvSpPr>
          <p:spPr bwMode="auto">
            <a:xfrm>
              <a:off x="2180" y="2773"/>
              <a:ext cx="118" cy="40"/>
            </a:xfrm>
            <a:prstGeom prst="rect">
              <a:avLst/>
            </a:prstGeom>
            <a:solidFill>
              <a:srgbClr val="FFFFCC"/>
            </a:solidFill>
            <a:ln w="12700">
              <a:solidFill>
                <a:srgbClr val="990033"/>
              </a:solidFill>
              <a:miter lim="800000"/>
            </a:ln>
          </p:spPr>
          <p:txBody>
            <a:bodyPr/>
            <a:lstStyle/>
            <a:p>
              <a:endParaRPr lang="en-US"/>
            </a:p>
          </p:txBody>
        </p:sp>
        <p:sp>
          <p:nvSpPr>
            <p:cNvPr id="372839" name="Rectangle 103"/>
            <p:cNvSpPr>
              <a:spLocks noChangeArrowheads="1"/>
            </p:cNvSpPr>
            <p:nvPr/>
          </p:nvSpPr>
          <p:spPr bwMode="auto">
            <a:xfrm>
              <a:off x="2180" y="2699"/>
              <a:ext cx="118" cy="39"/>
            </a:xfrm>
            <a:prstGeom prst="rect">
              <a:avLst/>
            </a:prstGeom>
            <a:solidFill>
              <a:srgbClr val="FFFFCC"/>
            </a:solidFill>
            <a:ln w="12700">
              <a:solidFill>
                <a:srgbClr val="990033"/>
              </a:solidFill>
              <a:miter lim="800000"/>
            </a:ln>
          </p:spPr>
          <p:txBody>
            <a:bodyPr/>
            <a:lstStyle/>
            <a:p>
              <a:endParaRPr lang="en-US"/>
            </a:p>
          </p:txBody>
        </p:sp>
      </p:grpSp>
      <p:sp>
        <p:nvSpPr>
          <p:cNvPr id="372840" name="Line 104"/>
          <p:cNvSpPr>
            <a:spLocks noChangeShapeType="1"/>
          </p:cNvSpPr>
          <p:nvPr/>
        </p:nvSpPr>
        <p:spPr bwMode="auto">
          <a:xfrm>
            <a:off x="4478338" y="5731784"/>
            <a:ext cx="3294062" cy="0"/>
          </a:xfrm>
          <a:prstGeom prst="line">
            <a:avLst/>
          </a:prstGeom>
          <a:noFill/>
          <a:ln w="12700">
            <a:solidFill>
              <a:srgbClr val="990033"/>
            </a:solidFill>
            <a:round/>
          </a:ln>
          <a:effectLst/>
        </p:spPr>
        <p:txBody>
          <a:bodyPr lIns="107950" tIns="53975" rIns="107950" bIns="53975"/>
          <a:lstStyle/>
          <a:p>
            <a:endParaRPr lang="en-US"/>
          </a:p>
        </p:txBody>
      </p:sp>
      <p:sp>
        <p:nvSpPr>
          <p:cNvPr id="372841" name="Line 105"/>
          <p:cNvSpPr>
            <a:spLocks noChangeShapeType="1"/>
          </p:cNvSpPr>
          <p:nvPr/>
        </p:nvSpPr>
        <p:spPr bwMode="auto">
          <a:xfrm>
            <a:off x="4478338" y="5861959"/>
            <a:ext cx="3294062" cy="0"/>
          </a:xfrm>
          <a:prstGeom prst="line">
            <a:avLst/>
          </a:prstGeom>
          <a:noFill/>
          <a:ln w="12700">
            <a:solidFill>
              <a:srgbClr val="990033"/>
            </a:solidFill>
            <a:round/>
          </a:ln>
          <a:effectLst/>
        </p:spPr>
        <p:txBody>
          <a:bodyPr lIns="107950" tIns="53975" rIns="107950" bIns="53975"/>
          <a:lstStyle/>
          <a:p>
            <a:endParaRPr lang="en-US"/>
          </a:p>
        </p:txBody>
      </p:sp>
      <p:sp>
        <p:nvSpPr>
          <p:cNvPr id="372842" name="Line 106"/>
          <p:cNvSpPr>
            <a:spLocks noChangeShapeType="1"/>
          </p:cNvSpPr>
          <p:nvPr/>
        </p:nvSpPr>
        <p:spPr bwMode="auto">
          <a:xfrm>
            <a:off x="4481513" y="4001409"/>
            <a:ext cx="2536825" cy="0"/>
          </a:xfrm>
          <a:prstGeom prst="line">
            <a:avLst/>
          </a:prstGeom>
          <a:noFill/>
          <a:ln w="12700">
            <a:solidFill>
              <a:srgbClr val="990033"/>
            </a:solidFill>
            <a:round/>
          </a:ln>
          <a:effectLst/>
        </p:spPr>
        <p:txBody>
          <a:bodyPr lIns="107950" tIns="53975" rIns="107950" bIns="53975"/>
          <a:lstStyle/>
          <a:p>
            <a:endParaRPr lang="en-US"/>
          </a:p>
        </p:txBody>
      </p:sp>
      <p:sp>
        <p:nvSpPr>
          <p:cNvPr id="372843" name="Line 107"/>
          <p:cNvSpPr>
            <a:spLocks noChangeShapeType="1"/>
          </p:cNvSpPr>
          <p:nvPr/>
        </p:nvSpPr>
        <p:spPr bwMode="auto">
          <a:xfrm>
            <a:off x="4481513" y="4114122"/>
            <a:ext cx="2536825" cy="0"/>
          </a:xfrm>
          <a:prstGeom prst="line">
            <a:avLst/>
          </a:prstGeom>
          <a:noFill/>
          <a:ln w="12700">
            <a:solidFill>
              <a:srgbClr val="990033"/>
            </a:solidFill>
            <a:round/>
          </a:ln>
          <a:effectLst/>
        </p:spPr>
        <p:txBody>
          <a:bodyPr lIns="107950" tIns="53975" rIns="107950" bIns="53975"/>
          <a:lstStyle/>
          <a:p>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6955" name="Line 11"/>
          <p:cNvSpPr>
            <a:spLocks noChangeShapeType="1"/>
          </p:cNvSpPr>
          <p:nvPr/>
        </p:nvSpPr>
        <p:spPr bwMode="auto">
          <a:xfrm flipH="1" flipV="1">
            <a:off x="2597150" y="4681538"/>
            <a:ext cx="1588" cy="508000"/>
          </a:xfrm>
          <a:prstGeom prst="line">
            <a:avLst/>
          </a:prstGeom>
          <a:noFill/>
          <a:ln w="15875">
            <a:solidFill>
              <a:schemeClr val="tx1"/>
            </a:solidFill>
            <a:round/>
          </a:ln>
        </p:spPr>
        <p:txBody>
          <a:bodyPr/>
          <a:lstStyle/>
          <a:p>
            <a:endParaRPr lang="en-US"/>
          </a:p>
        </p:txBody>
      </p:sp>
      <p:sp>
        <p:nvSpPr>
          <p:cNvPr id="466946" name="Text Box 2"/>
          <p:cNvSpPr txBox="1">
            <a:spLocks noChangeArrowheads="1"/>
          </p:cNvSpPr>
          <p:nvPr/>
        </p:nvSpPr>
        <p:spPr bwMode="auto">
          <a:xfrm>
            <a:off x="2971800" y="6029325"/>
            <a:ext cx="3557588" cy="457200"/>
          </a:xfrm>
          <a:prstGeom prst="rect">
            <a:avLst/>
          </a:prstGeom>
          <a:noFill/>
          <a:ln w="12700">
            <a:noFill/>
            <a:miter lim="800000"/>
            <a:headEnd type="none" w="sm" len="sm"/>
          </a:ln>
          <a:effectLst/>
        </p:spPr>
        <p:txBody>
          <a:bodyPr wrap="none" anchor="ctr">
            <a:spAutoFit/>
          </a:bodyPr>
          <a:lstStyle/>
          <a:p>
            <a:pPr algn="ctr">
              <a:spcBef>
                <a:spcPct val="50000"/>
              </a:spcBef>
            </a:pPr>
            <a:r>
              <a:rPr lang="en-US" altLang="zh-CN" sz="2400">
                <a:solidFill>
                  <a:srgbClr val="00CCFF"/>
                </a:solidFill>
                <a:ea typeface="宋体" panose="02010600030101010101" pitchFamily="2" charset="-122"/>
              </a:rPr>
              <a:t>Encapsulation is the key!</a:t>
            </a:r>
            <a:endParaRPr lang="en-US" altLang="zh-CN" sz="2400">
              <a:solidFill>
                <a:srgbClr val="00CCFF"/>
              </a:solidFill>
              <a:ea typeface="宋体" panose="02010600030101010101" pitchFamily="2" charset="-122"/>
            </a:endParaRPr>
          </a:p>
        </p:txBody>
      </p:sp>
      <p:sp>
        <p:nvSpPr>
          <p:cNvPr id="466948" name="Rectangle 4"/>
          <p:cNvSpPr>
            <a:spLocks noGrp="1" noChangeArrowheads="1"/>
          </p:cNvSpPr>
          <p:nvPr>
            <p:ph idx="1"/>
          </p:nvPr>
        </p:nvSpPr>
        <p:spPr>
          <a:xfrm>
            <a:off x="347663" y="1146592"/>
            <a:ext cx="3844925" cy="3592512"/>
          </a:xfrm>
        </p:spPr>
        <p:txBody>
          <a:bodyPr>
            <a:normAutofit fontScale="80000"/>
          </a:bodyPr>
          <a:lstStyle/>
          <a:p>
            <a:pPr>
              <a:buFont typeface="Wingdings" panose="05000000000000000000" pitchFamily="2" charset="2"/>
              <a:buNone/>
            </a:pPr>
            <a:r>
              <a:rPr lang="en-US" altLang="zh-CN" dirty="0">
                <a:ea typeface="宋体" panose="02010600030101010101" pitchFamily="2" charset="-122"/>
              </a:rPr>
              <a:t>Subsystems </a:t>
            </a:r>
            <a:endParaRPr lang="en-US" altLang="zh-CN" dirty="0">
              <a:ea typeface="宋体" panose="02010600030101010101" pitchFamily="2" charset="-122"/>
            </a:endParaRPr>
          </a:p>
          <a:p>
            <a:pPr lvl="1"/>
            <a:r>
              <a:rPr lang="en-US" altLang="zh-CN" dirty="0">
                <a:ea typeface="宋体" panose="02010600030101010101" pitchFamily="2" charset="-122"/>
              </a:rPr>
              <a:t>Provide behavior</a:t>
            </a:r>
            <a:endParaRPr lang="en-US" altLang="zh-CN" dirty="0">
              <a:ea typeface="宋体" panose="02010600030101010101" pitchFamily="2" charset="-122"/>
            </a:endParaRPr>
          </a:p>
          <a:p>
            <a:pPr lvl="1"/>
            <a:r>
              <a:rPr lang="en-US" altLang="zh-CN" dirty="0">
                <a:ea typeface="宋体" panose="02010600030101010101" pitchFamily="2" charset="-122"/>
              </a:rPr>
              <a:t>Completely encapsulate their contents</a:t>
            </a:r>
            <a:endParaRPr lang="en-US" altLang="zh-CN" dirty="0">
              <a:ea typeface="宋体" panose="02010600030101010101" pitchFamily="2" charset="-122"/>
            </a:endParaRPr>
          </a:p>
          <a:p>
            <a:pPr lvl="1"/>
            <a:r>
              <a:rPr lang="en-US" altLang="zh-CN" dirty="0">
                <a:ea typeface="宋体" panose="02010600030101010101" pitchFamily="2" charset="-122"/>
              </a:rPr>
              <a:t>Are easily replaced</a:t>
            </a:r>
            <a:endParaRPr lang="en-US" altLang="zh-CN" dirty="0">
              <a:ea typeface="宋体" panose="02010600030101010101" pitchFamily="2" charset="-122"/>
            </a:endParaRPr>
          </a:p>
          <a:p>
            <a:pPr lvl="1"/>
            <a:endParaRPr lang="en-US" altLang="zh-CN" dirty="0">
              <a:ea typeface="宋体" panose="02010600030101010101" pitchFamily="2" charset="-122"/>
            </a:endParaRPr>
          </a:p>
          <a:p>
            <a:pPr lvl="1"/>
            <a:r>
              <a:rPr lang="en-US" altLang="zh-CN" dirty="0">
                <a:ea typeface="宋体" panose="02010600030101010101" pitchFamily="2" charset="-122"/>
              </a:rPr>
              <a:t>提供行为</a:t>
            </a:r>
            <a:endParaRPr lang="en-US" altLang="zh-CN" dirty="0">
              <a:ea typeface="宋体" panose="02010600030101010101" pitchFamily="2" charset="-122"/>
            </a:endParaRPr>
          </a:p>
          <a:p>
            <a:pPr lvl="1"/>
            <a:r>
              <a:rPr lang="en-US" altLang="zh-CN" dirty="0">
                <a:ea typeface="宋体" panose="02010600030101010101" pitchFamily="2" charset="-122"/>
              </a:rPr>
              <a:t>完全封装它们的内容</a:t>
            </a:r>
            <a:endParaRPr lang="en-US" altLang="zh-CN" dirty="0">
              <a:ea typeface="宋体" panose="02010600030101010101" pitchFamily="2" charset="-122"/>
            </a:endParaRPr>
          </a:p>
          <a:p>
            <a:pPr lvl="1"/>
            <a:r>
              <a:rPr lang="en-US" altLang="zh-CN" dirty="0">
                <a:ea typeface="宋体" panose="02010600030101010101" pitchFamily="2" charset="-122"/>
              </a:rPr>
              <a:t>容易更换</a:t>
            </a:r>
            <a:endParaRPr lang="en-US" altLang="zh-CN" dirty="0">
              <a:ea typeface="宋体" panose="02010600030101010101" pitchFamily="2" charset="-122"/>
            </a:endParaRPr>
          </a:p>
        </p:txBody>
      </p:sp>
      <p:sp>
        <p:nvSpPr>
          <p:cNvPr id="466947" name="Rectangle 3"/>
          <p:cNvSpPr>
            <a:spLocks noGrp="1" noChangeArrowheads="1"/>
          </p:cNvSpPr>
          <p:nvPr>
            <p:ph type="title"/>
          </p:nvPr>
        </p:nvSpPr>
        <p:spPr/>
        <p:txBody>
          <a:bodyPr/>
          <a:lstStyle/>
          <a:p>
            <a:r>
              <a:rPr lang="en-US" altLang="zh-CN">
                <a:ea typeface="宋体" panose="02010600030101010101" pitchFamily="2" charset="-122"/>
              </a:rPr>
              <a:t>Packages versus Subsystems</a:t>
            </a:r>
            <a:endParaRPr lang="en-US" altLang="zh-CN">
              <a:ea typeface="宋体" panose="02010600030101010101" pitchFamily="2" charset="-122"/>
            </a:endParaRPr>
          </a:p>
        </p:txBody>
      </p:sp>
      <p:sp>
        <p:nvSpPr>
          <p:cNvPr id="466950" name="Rectangle 6"/>
          <p:cNvSpPr>
            <a:spLocks noChangeArrowheads="1"/>
          </p:cNvSpPr>
          <p:nvPr/>
        </p:nvSpPr>
        <p:spPr bwMode="auto">
          <a:xfrm>
            <a:off x="1912938" y="5127625"/>
            <a:ext cx="1357312" cy="777875"/>
          </a:xfrm>
          <a:prstGeom prst="rect">
            <a:avLst/>
          </a:prstGeom>
          <a:solidFill>
            <a:srgbClr val="FFFFCC"/>
          </a:solidFill>
          <a:ln w="0">
            <a:solidFill>
              <a:srgbClr val="990033"/>
            </a:solidFill>
            <a:miter lim="800000"/>
          </a:ln>
        </p:spPr>
        <p:txBody>
          <a:bodyPr/>
          <a:lstStyle/>
          <a:p>
            <a:endParaRPr lang="en-US"/>
          </a:p>
        </p:txBody>
      </p:sp>
      <p:sp>
        <p:nvSpPr>
          <p:cNvPr id="466953" name="Rectangle 9"/>
          <p:cNvSpPr>
            <a:spLocks noChangeArrowheads="1"/>
          </p:cNvSpPr>
          <p:nvPr/>
        </p:nvSpPr>
        <p:spPr bwMode="auto">
          <a:xfrm>
            <a:off x="2071688" y="5640388"/>
            <a:ext cx="1046162" cy="212725"/>
          </a:xfrm>
          <a:prstGeom prst="rect">
            <a:avLst/>
          </a:prstGeom>
          <a:noFill/>
          <a:ln w="9525">
            <a:noFill/>
            <a:miter lim="800000"/>
          </a:ln>
        </p:spPr>
        <p:txBody>
          <a:bodyPr wrap="none" lIns="0" tIns="0" rIns="0" bIns="0">
            <a:spAutoFit/>
          </a:bodyPr>
          <a:lstStyle/>
          <a:p>
            <a:r>
              <a:rPr lang="en-US" altLang="zh-CN" sz="1400">
                <a:solidFill>
                  <a:srgbClr val="000000"/>
                </a:solidFill>
                <a:ea typeface="宋体" panose="02010600030101010101" pitchFamily="2" charset="-122"/>
              </a:rPr>
              <a:t>Subsystem A</a:t>
            </a:r>
            <a:endParaRPr lang="en-US" altLang="zh-CN">
              <a:ea typeface="宋体" panose="02010600030101010101" pitchFamily="2" charset="-122"/>
            </a:endParaRPr>
          </a:p>
        </p:txBody>
      </p:sp>
      <p:sp>
        <p:nvSpPr>
          <p:cNvPr id="466954" name="Rectangle 10"/>
          <p:cNvSpPr>
            <a:spLocks noChangeArrowheads="1"/>
          </p:cNvSpPr>
          <p:nvPr/>
        </p:nvSpPr>
        <p:spPr bwMode="auto">
          <a:xfrm>
            <a:off x="1952625" y="5429250"/>
            <a:ext cx="1260475" cy="212725"/>
          </a:xfrm>
          <a:prstGeom prst="rect">
            <a:avLst/>
          </a:prstGeom>
          <a:noFill/>
          <a:ln w="9525">
            <a:noFill/>
            <a:miter lim="800000"/>
          </a:ln>
        </p:spPr>
        <p:txBody>
          <a:bodyPr wrap="none" lIns="0" tIns="0" rIns="0" bIns="0">
            <a:spAutoFit/>
          </a:bodyPr>
          <a:lstStyle/>
          <a:p>
            <a:r>
              <a:rPr lang="en-US" altLang="zh-CN" sz="1400">
                <a:solidFill>
                  <a:srgbClr val="000000"/>
                </a:solidFill>
                <a:ea typeface="宋体" panose="02010600030101010101" pitchFamily="2" charset="-122"/>
              </a:rPr>
              <a:t>&lt;&lt;subsystem&gt;&gt;</a:t>
            </a:r>
            <a:endParaRPr lang="en-US" altLang="zh-CN">
              <a:ea typeface="宋体" panose="02010600030101010101" pitchFamily="2" charset="-122"/>
            </a:endParaRPr>
          </a:p>
        </p:txBody>
      </p:sp>
      <p:sp>
        <p:nvSpPr>
          <p:cNvPr id="466956" name="Rectangle 12"/>
          <p:cNvSpPr>
            <a:spLocks noChangeArrowheads="1"/>
          </p:cNvSpPr>
          <p:nvPr/>
        </p:nvSpPr>
        <p:spPr bwMode="auto">
          <a:xfrm>
            <a:off x="4008438" y="4586288"/>
            <a:ext cx="2689225" cy="1319212"/>
          </a:xfrm>
          <a:prstGeom prst="rect">
            <a:avLst/>
          </a:prstGeom>
          <a:solidFill>
            <a:srgbClr val="FFFFCC"/>
          </a:solidFill>
          <a:ln w="0">
            <a:solidFill>
              <a:srgbClr val="990033"/>
            </a:solidFill>
            <a:miter lim="800000"/>
          </a:ln>
        </p:spPr>
        <p:txBody>
          <a:bodyPr/>
          <a:lstStyle/>
          <a:p>
            <a:endParaRPr lang="en-US"/>
          </a:p>
        </p:txBody>
      </p:sp>
      <p:sp>
        <p:nvSpPr>
          <p:cNvPr id="466957" name="Rectangle 13"/>
          <p:cNvSpPr>
            <a:spLocks noChangeArrowheads="1"/>
          </p:cNvSpPr>
          <p:nvPr/>
        </p:nvSpPr>
        <p:spPr bwMode="auto">
          <a:xfrm>
            <a:off x="4008438" y="4362450"/>
            <a:ext cx="1081087" cy="223838"/>
          </a:xfrm>
          <a:prstGeom prst="rect">
            <a:avLst/>
          </a:prstGeom>
          <a:solidFill>
            <a:srgbClr val="FFFFCC"/>
          </a:solidFill>
          <a:ln w="9525">
            <a:noFill/>
            <a:miter lim="800000"/>
          </a:ln>
        </p:spPr>
        <p:txBody>
          <a:bodyPr/>
          <a:lstStyle/>
          <a:p>
            <a:endParaRPr lang="en-US"/>
          </a:p>
        </p:txBody>
      </p:sp>
      <p:sp>
        <p:nvSpPr>
          <p:cNvPr id="466958" name="Rectangle 14"/>
          <p:cNvSpPr>
            <a:spLocks noChangeArrowheads="1"/>
          </p:cNvSpPr>
          <p:nvPr/>
        </p:nvSpPr>
        <p:spPr bwMode="auto">
          <a:xfrm>
            <a:off x="4008438" y="4362450"/>
            <a:ext cx="1081087" cy="223838"/>
          </a:xfrm>
          <a:prstGeom prst="rect">
            <a:avLst/>
          </a:prstGeom>
          <a:noFill/>
          <a:ln w="0">
            <a:solidFill>
              <a:srgbClr val="990033"/>
            </a:solidFill>
            <a:miter lim="800000"/>
          </a:ln>
        </p:spPr>
        <p:txBody>
          <a:bodyPr/>
          <a:lstStyle/>
          <a:p>
            <a:endParaRPr lang="en-US"/>
          </a:p>
        </p:txBody>
      </p:sp>
      <p:sp>
        <p:nvSpPr>
          <p:cNvPr id="466959" name="Rectangle 15"/>
          <p:cNvSpPr>
            <a:spLocks noChangeArrowheads="1"/>
          </p:cNvSpPr>
          <p:nvPr/>
        </p:nvSpPr>
        <p:spPr bwMode="auto">
          <a:xfrm>
            <a:off x="4930775" y="4613275"/>
            <a:ext cx="858838" cy="212725"/>
          </a:xfrm>
          <a:prstGeom prst="rect">
            <a:avLst/>
          </a:prstGeom>
          <a:noFill/>
          <a:ln w="9525">
            <a:noFill/>
            <a:miter lim="800000"/>
          </a:ln>
        </p:spPr>
        <p:txBody>
          <a:bodyPr wrap="none" lIns="0" tIns="0" rIns="0" bIns="0">
            <a:spAutoFit/>
          </a:bodyPr>
          <a:lstStyle/>
          <a:p>
            <a:r>
              <a:rPr lang="en-US" altLang="zh-CN" sz="1400">
                <a:solidFill>
                  <a:srgbClr val="000000"/>
                </a:solidFill>
                <a:ea typeface="宋体" panose="02010600030101010101" pitchFamily="2" charset="-122"/>
              </a:rPr>
              <a:t>Package B</a:t>
            </a:r>
            <a:endParaRPr lang="en-US" altLang="zh-CN">
              <a:ea typeface="宋体" panose="02010600030101010101" pitchFamily="2" charset="-122"/>
            </a:endParaRPr>
          </a:p>
        </p:txBody>
      </p:sp>
      <p:sp>
        <p:nvSpPr>
          <p:cNvPr id="466960" name="Rectangle 16"/>
          <p:cNvSpPr>
            <a:spLocks noChangeArrowheads="1"/>
          </p:cNvSpPr>
          <p:nvPr/>
        </p:nvSpPr>
        <p:spPr bwMode="auto">
          <a:xfrm>
            <a:off x="4192588" y="4849813"/>
            <a:ext cx="844550" cy="528637"/>
          </a:xfrm>
          <a:prstGeom prst="rect">
            <a:avLst/>
          </a:prstGeom>
          <a:solidFill>
            <a:srgbClr val="FFFFCC"/>
          </a:solidFill>
          <a:ln w="0">
            <a:solidFill>
              <a:srgbClr val="990033"/>
            </a:solidFill>
            <a:miter lim="800000"/>
          </a:ln>
        </p:spPr>
        <p:txBody>
          <a:bodyPr/>
          <a:lstStyle/>
          <a:p>
            <a:endParaRPr lang="en-US"/>
          </a:p>
        </p:txBody>
      </p:sp>
      <p:sp>
        <p:nvSpPr>
          <p:cNvPr id="466961" name="Rectangle 17"/>
          <p:cNvSpPr>
            <a:spLocks noChangeArrowheads="1"/>
          </p:cNvSpPr>
          <p:nvPr/>
        </p:nvSpPr>
        <p:spPr bwMode="auto">
          <a:xfrm>
            <a:off x="4286250" y="4889500"/>
            <a:ext cx="661988" cy="212725"/>
          </a:xfrm>
          <a:prstGeom prst="rect">
            <a:avLst/>
          </a:prstGeom>
          <a:noFill/>
          <a:ln w="9525">
            <a:noFill/>
            <a:miter lim="800000"/>
          </a:ln>
        </p:spPr>
        <p:txBody>
          <a:bodyPr wrap="none" lIns="0" tIns="0" rIns="0" bIns="0">
            <a:spAutoFit/>
          </a:bodyPr>
          <a:lstStyle/>
          <a:p>
            <a:r>
              <a:rPr lang="en-US" altLang="zh-CN" sz="1400">
                <a:solidFill>
                  <a:srgbClr val="000000"/>
                </a:solidFill>
                <a:ea typeface="宋体" panose="02010600030101010101" pitchFamily="2" charset="-122"/>
              </a:rPr>
              <a:t>ClassB1</a:t>
            </a:r>
            <a:endParaRPr lang="en-US" altLang="zh-CN">
              <a:ea typeface="宋体" panose="02010600030101010101" pitchFamily="2" charset="-122"/>
            </a:endParaRPr>
          </a:p>
        </p:txBody>
      </p:sp>
      <p:sp>
        <p:nvSpPr>
          <p:cNvPr id="466962" name="Rectangle 18"/>
          <p:cNvSpPr>
            <a:spLocks noChangeArrowheads="1"/>
          </p:cNvSpPr>
          <p:nvPr/>
        </p:nvSpPr>
        <p:spPr bwMode="auto">
          <a:xfrm>
            <a:off x="4192588" y="5127625"/>
            <a:ext cx="844550" cy="250825"/>
          </a:xfrm>
          <a:prstGeom prst="rect">
            <a:avLst/>
          </a:prstGeom>
          <a:noFill/>
          <a:ln w="0">
            <a:solidFill>
              <a:srgbClr val="990033"/>
            </a:solidFill>
            <a:miter lim="800000"/>
          </a:ln>
        </p:spPr>
        <p:txBody>
          <a:bodyPr/>
          <a:lstStyle/>
          <a:p>
            <a:endParaRPr lang="en-US"/>
          </a:p>
        </p:txBody>
      </p:sp>
      <p:sp>
        <p:nvSpPr>
          <p:cNvPr id="466963" name="Rectangle 19"/>
          <p:cNvSpPr>
            <a:spLocks noChangeArrowheads="1"/>
          </p:cNvSpPr>
          <p:nvPr/>
        </p:nvSpPr>
        <p:spPr bwMode="auto">
          <a:xfrm>
            <a:off x="4192588" y="5232400"/>
            <a:ext cx="844550" cy="146050"/>
          </a:xfrm>
          <a:prstGeom prst="rect">
            <a:avLst/>
          </a:prstGeom>
          <a:noFill/>
          <a:ln w="0">
            <a:solidFill>
              <a:srgbClr val="990033"/>
            </a:solidFill>
            <a:miter lim="800000"/>
          </a:ln>
        </p:spPr>
        <p:txBody>
          <a:bodyPr/>
          <a:lstStyle/>
          <a:p>
            <a:endParaRPr lang="en-US"/>
          </a:p>
        </p:txBody>
      </p:sp>
      <p:sp>
        <p:nvSpPr>
          <p:cNvPr id="466964" name="Rectangle 20"/>
          <p:cNvSpPr>
            <a:spLocks noChangeArrowheads="1"/>
          </p:cNvSpPr>
          <p:nvPr/>
        </p:nvSpPr>
        <p:spPr bwMode="auto">
          <a:xfrm>
            <a:off x="5603875" y="5180013"/>
            <a:ext cx="855663" cy="541337"/>
          </a:xfrm>
          <a:prstGeom prst="rect">
            <a:avLst/>
          </a:prstGeom>
          <a:solidFill>
            <a:srgbClr val="FFFFCC"/>
          </a:solidFill>
          <a:ln w="0">
            <a:solidFill>
              <a:srgbClr val="990033"/>
            </a:solidFill>
            <a:miter lim="800000"/>
          </a:ln>
        </p:spPr>
        <p:txBody>
          <a:bodyPr/>
          <a:lstStyle/>
          <a:p>
            <a:endParaRPr lang="en-US"/>
          </a:p>
        </p:txBody>
      </p:sp>
      <p:sp>
        <p:nvSpPr>
          <p:cNvPr id="466965" name="Rectangle 21"/>
          <p:cNvSpPr>
            <a:spLocks noChangeArrowheads="1"/>
          </p:cNvSpPr>
          <p:nvPr/>
        </p:nvSpPr>
        <p:spPr bwMode="auto">
          <a:xfrm>
            <a:off x="5708650" y="5232400"/>
            <a:ext cx="661988" cy="212725"/>
          </a:xfrm>
          <a:prstGeom prst="rect">
            <a:avLst/>
          </a:prstGeom>
          <a:noFill/>
          <a:ln w="9525">
            <a:noFill/>
            <a:miter lim="800000"/>
          </a:ln>
        </p:spPr>
        <p:txBody>
          <a:bodyPr wrap="none" lIns="0" tIns="0" rIns="0" bIns="0">
            <a:spAutoFit/>
          </a:bodyPr>
          <a:lstStyle/>
          <a:p>
            <a:r>
              <a:rPr lang="en-US" altLang="zh-CN" sz="1400">
                <a:solidFill>
                  <a:srgbClr val="000000"/>
                </a:solidFill>
                <a:ea typeface="宋体" panose="02010600030101010101" pitchFamily="2" charset="-122"/>
              </a:rPr>
              <a:t>ClassB2</a:t>
            </a:r>
            <a:endParaRPr lang="en-US" altLang="zh-CN">
              <a:ea typeface="宋体" panose="02010600030101010101" pitchFamily="2" charset="-122"/>
            </a:endParaRPr>
          </a:p>
        </p:txBody>
      </p:sp>
      <p:sp>
        <p:nvSpPr>
          <p:cNvPr id="466966" name="Rectangle 22"/>
          <p:cNvSpPr>
            <a:spLocks noChangeArrowheads="1"/>
          </p:cNvSpPr>
          <p:nvPr/>
        </p:nvSpPr>
        <p:spPr bwMode="auto">
          <a:xfrm>
            <a:off x="5603875" y="5470525"/>
            <a:ext cx="855663" cy="250825"/>
          </a:xfrm>
          <a:prstGeom prst="rect">
            <a:avLst/>
          </a:prstGeom>
          <a:noFill/>
          <a:ln w="0">
            <a:solidFill>
              <a:srgbClr val="990033"/>
            </a:solidFill>
            <a:miter lim="800000"/>
          </a:ln>
        </p:spPr>
        <p:txBody>
          <a:bodyPr/>
          <a:lstStyle/>
          <a:p>
            <a:endParaRPr lang="en-US"/>
          </a:p>
        </p:txBody>
      </p:sp>
      <p:sp>
        <p:nvSpPr>
          <p:cNvPr id="466967" name="Rectangle 23"/>
          <p:cNvSpPr>
            <a:spLocks noChangeArrowheads="1"/>
          </p:cNvSpPr>
          <p:nvPr/>
        </p:nvSpPr>
        <p:spPr bwMode="auto">
          <a:xfrm>
            <a:off x="5603875" y="5575300"/>
            <a:ext cx="855663" cy="146050"/>
          </a:xfrm>
          <a:prstGeom prst="rect">
            <a:avLst/>
          </a:prstGeom>
          <a:noFill/>
          <a:ln w="0">
            <a:solidFill>
              <a:srgbClr val="990033"/>
            </a:solidFill>
            <a:miter lim="800000"/>
          </a:ln>
        </p:spPr>
        <p:txBody>
          <a:bodyPr/>
          <a:lstStyle/>
          <a:p>
            <a:endParaRPr lang="en-US"/>
          </a:p>
        </p:txBody>
      </p:sp>
      <p:sp>
        <p:nvSpPr>
          <p:cNvPr id="466972" name="Line 28"/>
          <p:cNvSpPr>
            <a:spLocks noChangeShapeType="1"/>
          </p:cNvSpPr>
          <p:nvPr/>
        </p:nvSpPr>
        <p:spPr bwMode="auto">
          <a:xfrm>
            <a:off x="5037138" y="5207000"/>
            <a:ext cx="566737" cy="144463"/>
          </a:xfrm>
          <a:prstGeom prst="line">
            <a:avLst/>
          </a:prstGeom>
          <a:noFill/>
          <a:ln w="22225">
            <a:solidFill>
              <a:srgbClr val="990033"/>
            </a:solidFill>
            <a:prstDash val="sysDash"/>
            <a:round/>
          </a:ln>
        </p:spPr>
        <p:txBody>
          <a:bodyPr/>
          <a:lstStyle/>
          <a:p>
            <a:endParaRPr lang="en-US"/>
          </a:p>
        </p:txBody>
      </p:sp>
      <p:sp>
        <p:nvSpPr>
          <p:cNvPr id="466973" name="Line 29"/>
          <p:cNvSpPr>
            <a:spLocks noChangeShapeType="1"/>
          </p:cNvSpPr>
          <p:nvPr/>
        </p:nvSpPr>
        <p:spPr bwMode="auto">
          <a:xfrm flipH="1" flipV="1">
            <a:off x="5472113" y="5246688"/>
            <a:ext cx="131762" cy="104775"/>
          </a:xfrm>
          <a:prstGeom prst="line">
            <a:avLst/>
          </a:prstGeom>
          <a:noFill/>
          <a:ln w="22225">
            <a:solidFill>
              <a:srgbClr val="990033"/>
            </a:solidFill>
            <a:round/>
          </a:ln>
        </p:spPr>
        <p:txBody>
          <a:bodyPr/>
          <a:lstStyle/>
          <a:p>
            <a:endParaRPr lang="en-US"/>
          </a:p>
        </p:txBody>
      </p:sp>
      <p:sp>
        <p:nvSpPr>
          <p:cNvPr id="466974" name="Line 30"/>
          <p:cNvSpPr>
            <a:spLocks noChangeShapeType="1"/>
          </p:cNvSpPr>
          <p:nvPr/>
        </p:nvSpPr>
        <p:spPr bwMode="auto">
          <a:xfrm flipH="1">
            <a:off x="5432425" y="5351463"/>
            <a:ext cx="171450" cy="26987"/>
          </a:xfrm>
          <a:prstGeom prst="line">
            <a:avLst/>
          </a:prstGeom>
          <a:noFill/>
          <a:ln w="22225">
            <a:solidFill>
              <a:srgbClr val="990033"/>
            </a:solidFill>
            <a:round/>
          </a:ln>
        </p:spPr>
        <p:txBody>
          <a:bodyPr/>
          <a:lstStyle/>
          <a:p>
            <a:endParaRPr lang="en-US"/>
          </a:p>
        </p:txBody>
      </p:sp>
      <p:sp>
        <p:nvSpPr>
          <p:cNvPr id="466975" name="Line 31"/>
          <p:cNvSpPr>
            <a:spLocks noChangeShapeType="1"/>
          </p:cNvSpPr>
          <p:nvPr/>
        </p:nvSpPr>
        <p:spPr bwMode="auto">
          <a:xfrm flipH="1">
            <a:off x="2728913" y="3987800"/>
            <a:ext cx="712787" cy="474663"/>
          </a:xfrm>
          <a:prstGeom prst="line">
            <a:avLst/>
          </a:prstGeom>
          <a:noFill/>
          <a:ln w="22225">
            <a:solidFill>
              <a:schemeClr val="tx1"/>
            </a:solidFill>
            <a:round/>
          </a:ln>
        </p:spPr>
        <p:txBody>
          <a:bodyPr/>
          <a:lstStyle/>
          <a:p>
            <a:endParaRPr lang="en-US"/>
          </a:p>
        </p:txBody>
      </p:sp>
      <p:sp>
        <p:nvSpPr>
          <p:cNvPr id="466976" name="Line 32"/>
          <p:cNvSpPr>
            <a:spLocks noChangeShapeType="1"/>
          </p:cNvSpPr>
          <p:nvPr/>
        </p:nvSpPr>
        <p:spPr bwMode="auto">
          <a:xfrm>
            <a:off x="4065588" y="3967163"/>
            <a:ext cx="354012" cy="869950"/>
          </a:xfrm>
          <a:prstGeom prst="line">
            <a:avLst/>
          </a:prstGeom>
          <a:noFill/>
          <a:ln w="22225">
            <a:solidFill>
              <a:srgbClr val="990033"/>
            </a:solidFill>
            <a:prstDash val="dash"/>
            <a:round/>
            <a:tailEnd type="arrow" w="med" len="med"/>
          </a:ln>
        </p:spPr>
        <p:txBody>
          <a:bodyPr/>
          <a:lstStyle/>
          <a:p>
            <a:endParaRPr lang="en-US"/>
          </a:p>
        </p:txBody>
      </p:sp>
      <p:sp>
        <p:nvSpPr>
          <p:cNvPr id="466979" name="Rectangle 35"/>
          <p:cNvSpPr>
            <a:spLocks noChangeArrowheads="1"/>
          </p:cNvSpPr>
          <p:nvPr/>
        </p:nvSpPr>
        <p:spPr bwMode="auto">
          <a:xfrm>
            <a:off x="5164650" y="1146592"/>
            <a:ext cx="3844925" cy="3592512"/>
          </a:xfrm>
          <a:prstGeom prst="rect">
            <a:avLst/>
          </a:prstGeom>
          <a:noFill/>
          <a:ln w="9525">
            <a:noFill/>
            <a:miter lim="800000"/>
          </a:ln>
          <a:effectLst/>
        </p:spPr>
        <p:txBody>
          <a:bodyPr lIns="107950" tIns="53975" rIns="107950" bIns="53975"/>
          <a:lstStyle/>
          <a:p>
            <a:pPr marL="339725" indent="-339725" eaLnBrk="1" hangingPunct="1">
              <a:lnSpc>
                <a:spcPct val="80000"/>
              </a:lnSpc>
              <a:spcBef>
                <a:spcPct val="30000"/>
              </a:spcBef>
              <a:buClr>
                <a:srgbClr val="FFFF99"/>
              </a:buClr>
              <a:buFont typeface="Wingdings" panose="05000000000000000000" pitchFamily="2" charset="2"/>
              <a:buNone/>
            </a:pPr>
            <a:r>
              <a:rPr lang="en-US" altLang="zh-CN" sz="3200" dirty="0">
                <a:solidFill>
                  <a:schemeClr val="accent2"/>
                </a:solidFill>
                <a:ea typeface="宋体" panose="02010600030101010101" pitchFamily="2" charset="-122"/>
              </a:rPr>
              <a:t>Packages </a:t>
            </a:r>
            <a:endParaRPr lang="en-US" altLang="zh-CN" sz="3200" dirty="0">
              <a:solidFill>
                <a:schemeClr val="accent2"/>
              </a:solidFill>
              <a:ea typeface="宋体" panose="02010600030101010101" pitchFamily="2" charset="-122"/>
            </a:endParaRPr>
          </a:p>
          <a:p>
            <a:pPr marL="682625" lvl="1" indent="-228600" eaLnBrk="1" hangingPunct="1">
              <a:lnSpc>
                <a:spcPct val="87000"/>
              </a:lnSpc>
              <a:spcBef>
                <a:spcPct val="30000"/>
              </a:spcBef>
              <a:buClr>
                <a:srgbClr val="DDDDDD"/>
              </a:buClr>
              <a:buFont typeface="Wingdings" panose="05000000000000000000" pitchFamily="2" charset="2"/>
              <a:buChar char="§"/>
            </a:pPr>
            <a:r>
              <a:rPr lang="en-US" altLang="zh-CN" sz="2800" dirty="0">
                <a:solidFill>
                  <a:schemeClr val="accent3">
                    <a:lumMod val="60000"/>
                    <a:lumOff val="40000"/>
                  </a:schemeClr>
                </a:solidFill>
                <a:ea typeface="宋体" panose="02010600030101010101" pitchFamily="2" charset="-122"/>
              </a:rPr>
              <a:t>Don’t provide behavior</a:t>
            </a:r>
            <a:endParaRPr lang="en-US" altLang="zh-CN" sz="2800" dirty="0">
              <a:solidFill>
                <a:schemeClr val="accent3">
                  <a:lumMod val="60000"/>
                  <a:lumOff val="40000"/>
                </a:schemeClr>
              </a:solidFill>
              <a:ea typeface="宋体" panose="02010600030101010101" pitchFamily="2" charset="-122"/>
            </a:endParaRPr>
          </a:p>
          <a:p>
            <a:pPr marL="682625" lvl="1" indent="-228600" eaLnBrk="1" hangingPunct="1">
              <a:lnSpc>
                <a:spcPct val="87000"/>
              </a:lnSpc>
              <a:spcBef>
                <a:spcPct val="30000"/>
              </a:spcBef>
              <a:buClr>
                <a:srgbClr val="DDDDDD"/>
              </a:buClr>
              <a:buFont typeface="Wingdings" panose="05000000000000000000" pitchFamily="2" charset="2"/>
              <a:buChar char="§"/>
            </a:pPr>
            <a:r>
              <a:rPr lang="en-US" altLang="zh-CN" sz="2800" dirty="0">
                <a:solidFill>
                  <a:schemeClr val="accent3">
                    <a:lumMod val="60000"/>
                    <a:lumOff val="40000"/>
                  </a:schemeClr>
                </a:solidFill>
                <a:ea typeface="宋体" panose="02010600030101010101" pitchFamily="2" charset="-122"/>
              </a:rPr>
              <a:t>Don’t completely encapsulate their contents</a:t>
            </a:r>
            <a:endParaRPr lang="en-US" altLang="zh-CN" sz="2800" dirty="0">
              <a:solidFill>
                <a:schemeClr val="accent3">
                  <a:lumMod val="60000"/>
                  <a:lumOff val="40000"/>
                </a:schemeClr>
              </a:solidFill>
              <a:ea typeface="宋体" panose="02010600030101010101" pitchFamily="2" charset="-122"/>
            </a:endParaRPr>
          </a:p>
          <a:p>
            <a:pPr marL="682625" lvl="1" indent="-228600" eaLnBrk="1" hangingPunct="1">
              <a:lnSpc>
                <a:spcPct val="87000"/>
              </a:lnSpc>
              <a:spcBef>
                <a:spcPct val="30000"/>
              </a:spcBef>
              <a:buClr>
                <a:srgbClr val="DDDDDD"/>
              </a:buClr>
              <a:buFont typeface="Wingdings" panose="05000000000000000000" pitchFamily="2" charset="2"/>
              <a:buChar char="§"/>
            </a:pPr>
            <a:r>
              <a:rPr lang="en-US" altLang="zh-CN" sz="2800" dirty="0">
                <a:solidFill>
                  <a:schemeClr val="accent3">
                    <a:lumMod val="60000"/>
                    <a:lumOff val="40000"/>
                  </a:schemeClr>
                </a:solidFill>
                <a:ea typeface="宋体" panose="02010600030101010101" pitchFamily="2" charset="-122"/>
              </a:rPr>
              <a:t>May not be easily replaced</a:t>
            </a:r>
            <a:endParaRPr lang="en-US" altLang="zh-CN" sz="2800" dirty="0">
              <a:solidFill>
                <a:schemeClr val="accent3">
                  <a:lumMod val="60000"/>
                  <a:lumOff val="40000"/>
                </a:schemeClr>
              </a:solidFill>
              <a:ea typeface="宋体" panose="02010600030101010101" pitchFamily="2" charset="-122"/>
            </a:endParaRPr>
          </a:p>
        </p:txBody>
      </p:sp>
      <p:grpSp>
        <p:nvGrpSpPr>
          <p:cNvPr id="466982" name="Group 38"/>
          <p:cNvGrpSpPr/>
          <p:nvPr/>
        </p:nvGrpSpPr>
        <p:grpSpPr bwMode="auto">
          <a:xfrm>
            <a:off x="2371725" y="5170488"/>
            <a:ext cx="368300" cy="266700"/>
            <a:chOff x="2180" y="2672"/>
            <a:chExt cx="232" cy="168"/>
          </a:xfrm>
        </p:grpSpPr>
        <p:sp>
          <p:nvSpPr>
            <p:cNvPr id="466983" name="Rectangle 39"/>
            <p:cNvSpPr>
              <a:spLocks noChangeArrowheads="1"/>
            </p:cNvSpPr>
            <p:nvPr/>
          </p:nvSpPr>
          <p:spPr bwMode="auto">
            <a:xfrm>
              <a:off x="2244" y="2672"/>
              <a:ext cx="168" cy="168"/>
            </a:xfrm>
            <a:prstGeom prst="rect">
              <a:avLst/>
            </a:prstGeom>
            <a:solidFill>
              <a:srgbClr val="FFFFCC"/>
            </a:solidFill>
            <a:ln w="12700">
              <a:solidFill>
                <a:srgbClr val="990033"/>
              </a:solidFill>
              <a:miter lim="800000"/>
            </a:ln>
          </p:spPr>
          <p:txBody>
            <a:bodyPr/>
            <a:lstStyle/>
            <a:p>
              <a:endParaRPr lang="en-US"/>
            </a:p>
          </p:txBody>
        </p:sp>
        <p:sp>
          <p:nvSpPr>
            <p:cNvPr id="466984" name="Rectangle 40"/>
            <p:cNvSpPr>
              <a:spLocks noChangeArrowheads="1"/>
            </p:cNvSpPr>
            <p:nvPr/>
          </p:nvSpPr>
          <p:spPr bwMode="auto">
            <a:xfrm>
              <a:off x="2180" y="2773"/>
              <a:ext cx="118" cy="40"/>
            </a:xfrm>
            <a:prstGeom prst="rect">
              <a:avLst/>
            </a:prstGeom>
            <a:solidFill>
              <a:srgbClr val="FFFFCC"/>
            </a:solidFill>
            <a:ln w="12700">
              <a:solidFill>
                <a:srgbClr val="990033"/>
              </a:solidFill>
              <a:miter lim="800000"/>
            </a:ln>
          </p:spPr>
          <p:txBody>
            <a:bodyPr/>
            <a:lstStyle/>
            <a:p>
              <a:endParaRPr lang="en-US"/>
            </a:p>
          </p:txBody>
        </p:sp>
        <p:sp>
          <p:nvSpPr>
            <p:cNvPr id="466985" name="Rectangle 41"/>
            <p:cNvSpPr>
              <a:spLocks noChangeArrowheads="1"/>
            </p:cNvSpPr>
            <p:nvPr/>
          </p:nvSpPr>
          <p:spPr bwMode="auto">
            <a:xfrm>
              <a:off x="2180" y="2699"/>
              <a:ext cx="118" cy="39"/>
            </a:xfrm>
            <a:prstGeom prst="rect">
              <a:avLst/>
            </a:prstGeom>
            <a:solidFill>
              <a:srgbClr val="FFFFCC"/>
            </a:solidFill>
            <a:ln w="12700">
              <a:solidFill>
                <a:srgbClr val="990033"/>
              </a:solidFill>
              <a:miter lim="800000"/>
            </a:ln>
          </p:spPr>
          <p:txBody>
            <a:bodyPr/>
            <a:lstStyle/>
            <a:p>
              <a:endParaRPr lang="en-US"/>
            </a:p>
          </p:txBody>
        </p:sp>
      </p:grpSp>
      <p:grpSp>
        <p:nvGrpSpPr>
          <p:cNvPr id="466990" name="Group 46"/>
          <p:cNvGrpSpPr/>
          <p:nvPr/>
        </p:nvGrpSpPr>
        <p:grpSpPr bwMode="auto">
          <a:xfrm rot="2877252">
            <a:off x="2463801" y="4411662"/>
            <a:ext cx="309562" cy="277813"/>
            <a:chOff x="2458" y="2575"/>
            <a:chExt cx="195" cy="175"/>
          </a:xfrm>
        </p:grpSpPr>
        <p:sp>
          <p:nvSpPr>
            <p:cNvPr id="466986" name="Oval 42"/>
            <p:cNvSpPr>
              <a:spLocks noChangeArrowheads="1"/>
            </p:cNvSpPr>
            <p:nvPr/>
          </p:nvSpPr>
          <p:spPr bwMode="auto">
            <a:xfrm rot="5400000">
              <a:off x="2481" y="2600"/>
              <a:ext cx="149" cy="152"/>
            </a:xfrm>
            <a:prstGeom prst="ellipse">
              <a:avLst/>
            </a:prstGeom>
            <a:solidFill>
              <a:srgbClr val="FFFFCC"/>
            </a:solidFill>
            <a:ln w="12700">
              <a:solidFill>
                <a:srgbClr val="990033"/>
              </a:solidFill>
              <a:round/>
            </a:ln>
          </p:spPr>
          <p:txBody>
            <a:bodyPr/>
            <a:lstStyle/>
            <a:p>
              <a:endParaRPr lang="en-US"/>
            </a:p>
          </p:txBody>
        </p:sp>
        <p:grpSp>
          <p:nvGrpSpPr>
            <p:cNvPr id="466987" name="Group 43"/>
            <p:cNvGrpSpPr/>
            <p:nvPr/>
          </p:nvGrpSpPr>
          <p:grpSpPr bwMode="auto">
            <a:xfrm rot="5400000">
              <a:off x="2509" y="2524"/>
              <a:ext cx="93" cy="195"/>
              <a:chOff x="2312" y="1120"/>
              <a:chExt cx="288" cy="544"/>
            </a:xfrm>
          </p:grpSpPr>
          <p:sp>
            <p:nvSpPr>
              <p:cNvPr id="466988" name="Arc 44"/>
              <p:cNvSpPr/>
              <p:nvPr/>
            </p:nvSpPr>
            <p:spPr bwMode="auto">
              <a:xfrm flipH="1">
                <a:off x="2312" y="1120"/>
                <a:ext cx="288" cy="27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a:solidFill>
                  <a:schemeClr val="tx1"/>
                </a:solidFill>
                <a:round/>
              </a:ln>
              <a:effectLst/>
            </p:spPr>
            <p:txBody>
              <a:bodyPr wrap="none" lIns="107950" tIns="53975" rIns="107950" bIns="53975" anchor="ctr"/>
              <a:lstStyle/>
              <a:p>
                <a:endParaRPr lang="en-US"/>
              </a:p>
            </p:txBody>
          </p:sp>
          <p:sp>
            <p:nvSpPr>
              <p:cNvPr id="466989" name="Arc 45"/>
              <p:cNvSpPr/>
              <p:nvPr/>
            </p:nvSpPr>
            <p:spPr bwMode="auto">
              <a:xfrm flipH="1" flipV="1">
                <a:off x="2312" y="1392"/>
                <a:ext cx="288" cy="27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a:solidFill>
                  <a:schemeClr val="tx1"/>
                </a:solidFill>
                <a:round/>
              </a:ln>
              <a:effectLst/>
            </p:spPr>
            <p:txBody>
              <a:bodyPr wrap="none" lIns="107950" tIns="53975" rIns="107950" bIns="53975" anchor="ctr"/>
              <a:lstStyle/>
              <a:p>
                <a:endParaRPr lang="en-US"/>
              </a:p>
            </p:txBody>
          </p:sp>
        </p:grpSp>
      </p:grpSp>
      <p:sp>
        <p:nvSpPr>
          <p:cNvPr id="466968" name="Rectangle 24"/>
          <p:cNvSpPr>
            <a:spLocks noChangeArrowheads="1"/>
          </p:cNvSpPr>
          <p:nvPr/>
        </p:nvSpPr>
        <p:spPr bwMode="auto">
          <a:xfrm>
            <a:off x="3230563" y="3446463"/>
            <a:ext cx="1279525" cy="541337"/>
          </a:xfrm>
          <a:prstGeom prst="rect">
            <a:avLst/>
          </a:prstGeom>
          <a:solidFill>
            <a:srgbClr val="FFFFCC"/>
          </a:solidFill>
          <a:ln w="0">
            <a:solidFill>
              <a:srgbClr val="990033"/>
            </a:solidFill>
            <a:miter lim="800000"/>
          </a:ln>
        </p:spPr>
        <p:txBody>
          <a:bodyPr/>
          <a:lstStyle/>
          <a:p>
            <a:endParaRPr lang="en-US"/>
          </a:p>
        </p:txBody>
      </p:sp>
      <p:sp>
        <p:nvSpPr>
          <p:cNvPr id="466969" name="Rectangle 25"/>
          <p:cNvSpPr>
            <a:spLocks noChangeArrowheads="1"/>
          </p:cNvSpPr>
          <p:nvPr/>
        </p:nvSpPr>
        <p:spPr bwMode="auto">
          <a:xfrm>
            <a:off x="3402013" y="3498850"/>
            <a:ext cx="947737" cy="212725"/>
          </a:xfrm>
          <a:prstGeom prst="rect">
            <a:avLst/>
          </a:prstGeom>
          <a:noFill/>
          <a:ln w="9525">
            <a:noFill/>
            <a:miter lim="800000"/>
          </a:ln>
        </p:spPr>
        <p:txBody>
          <a:bodyPr wrap="none" lIns="0" tIns="0" rIns="0" bIns="0">
            <a:spAutoFit/>
          </a:bodyPr>
          <a:lstStyle/>
          <a:p>
            <a:r>
              <a:rPr lang="en-US" altLang="zh-CN" sz="1400">
                <a:solidFill>
                  <a:srgbClr val="000000"/>
                </a:solidFill>
                <a:ea typeface="宋体" panose="02010600030101010101" pitchFamily="2" charset="-122"/>
              </a:rPr>
              <a:t>Client Class</a:t>
            </a:r>
            <a:endParaRPr lang="en-US" altLang="zh-CN">
              <a:ea typeface="宋体" panose="02010600030101010101" pitchFamily="2" charset="-122"/>
            </a:endParaRPr>
          </a:p>
        </p:txBody>
      </p:sp>
      <p:sp>
        <p:nvSpPr>
          <p:cNvPr id="466970" name="Rectangle 26"/>
          <p:cNvSpPr>
            <a:spLocks noChangeArrowheads="1"/>
          </p:cNvSpPr>
          <p:nvPr/>
        </p:nvSpPr>
        <p:spPr bwMode="auto">
          <a:xfrm>
            <a:off x="3230563" y="3724275"/>
            <a:ext cx="1279525" cy="263525"/>
          </a:xfrm>
          <a:prstGeom prst="rect">
            <a:avLst/>
          </a:prstGeom>
          <a:noFill/>
          <a:ln w="0">
            <a:solidFill>
              <a:srgbClr val="990033"/>
            </a:solidFill>
            <a:miter lim="800000"/>
          </a:ln>
        </p:spPr>
        <p:txBody>
          <a:bodyPr/>
          <a:lstStyle/>
          <a:p>
            <a:endParaRPr lang="en-US"/>
          </a:p>
        </p:txBody>
      </p:sp>
      <p:sp>
        <p:nvSpPr>
          <p:cNvPr id="466971" name="Rectangle 27"/>
          <p:cNvSpPr>
            <a:spLocks noChangeArrowheads="1"/>
          </p:cNvSpPr>
          <p:nvPr/>
        </p:nvSpPr>
        <p:spPr bwMode="auto">
          <a:xfrm>
            <a:off x="3230563" y="3829050"/>
            <a:ext cx="1279525" cy="158750"/>
          </a:xfrm>
          <a:prstGeom prst="rect">
            <a:avLst/>
          </a:prstGeom>
          <a:noFill/>
          <a:ln w="0">
            <a:solidFill>
              <a:srgbClr val="990033"/>
            </a:solidFill>
            <a:miter lim="800000"/>
          </a:ln>
        </p:spPr>
        <p:txBody>
          <a:bodyPr/>
          <a:lstStyle/>
          <a:p>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6834" name="Text Box 2"/>
          <p:cNvSpPr txBox="1">
            <a:spLocks noChangeArrowheads="1"/>
          </p:cNvSpPr>
          <p:nvPr/>
        </p:nvSpPr>
        <p:spPr bwMode="auto">
          <a:xfrm>
            <a:off x="1685925" y="5999163"/>
            <a:ext cx="5810250" cy="457200"/>
          </a:xfrm>
          <a:prstGeom prst="rect">
            <a:avLst/>
          </a:prstGeom>
          <a:noFill/>
          <a:ln w="12700">
            <a:noFill/>
            <a:miter lim="800000"/>
            <a:headEnd type="none" w="sm" len="sm"/>
          </a:ln>
          <a:effectLst/>
        </p:spPr>
        <p:txBody>
          <a:bodyPr wrap="none" anchor="ctr">
            <a:spAutoFit/>
          </a:bodyPr>
          <a:lstStyle/>
          <a:p>
            <a:pPr algn="ctr">
              <a:spcBef>
                <a:spcPct val="50000"/>
              </a:spcBef>
            </a:pPr>
            <a:r>
              <a:rPr lang="en-US" altLang="zh-CN" sz="2400">
                <a:solidFill>
                  <a:srgbClr val="00CCFF"/>
                </a:solidFill>
                <a:ea typeface="宋体" panose="02010600030101010101" pitchFamily="2" charset="-122"/>
              </a:rPr>
              <a:t>Subsystems raise the level of abstraction.</a:t>
            </a:r>
            <a:endParaRPr lang="en-US" altLang="zh-CN" sz="2400">
              <a:solidFill>
                <a:srgbClr val="00CCFF"/>
              </a:solidFill>
              <a:ea typeface="宋体" panose="02010600030101010101" pitchFamily="2" charset="-122"/>
            </a:endParaRPr>
          </a:p>
        </p:txBody>
      </p:sp>
      <p:sp>
        <p:nvSpPr>
          <p:cNvPr id="376836" name="Rectangle 4"/>
          <p:cNvSpPr>
            <a:spLocks noGrp="1" noChangeArrowheads="1"/>
          </p:cNvSpPr>
          <p:nvPr>
            <p:ph idx="1"/>
          </p:nvPr>
        </p:nvSpPr>
        <p:spPr/>
        <p:txBody>
          <a:bodyPr>
            <a:normAutofit fontScale="52500"/>
          </a:bodyPr>
          <a:lstStyle/>
          <a:p>
            <a:r>
              <a:rPr lang="en-US" altLang="zh-CN" sz="2400" dirty="0">
                <a:ea typeface="宋体" panose="02010600030101010101" pitchFamily="2" charset="-122"/>
              </a:rPr>
              <a:t>Subsystems can be used to partition the system into parts that can be independently:</a:t>
            </a:r>
            <a:endParaRPr lang="en-US" altLang="zh-CN" sz="2400" dirty="0">
              <a:ea typeface="宋体" panose="02010600030101010101" pitchFamily="2" charset="-122"/>
            </a:endParaRPr>
          </a:p>
          <a:p>
            <a:pPr marL="798830" lvl="1" indent="-342900"/>
            <a:r>
              <a:rPr lang="en-US" altLang="zh-CN" sz="2400" dirty="0">
                <a:ea typeface="宋体" panose="02010600030101010101" pitchFamily="2" charset="-122"/>
              </a:rPr>
              <a:t>ordered, configured, or delivered </a:t>
            </a:r>
            <a:endParaRPr lang="en-US" altLang="zh-CN" sz="2400" dirty="0">
              <a:ea typeface="宋体" panose="02010600030101010101" pitchFamily="2" charset="-122"/>
            </a:endParaRPr>
          </a:p>
          <a:p>
            <a:pPr marL="798830" lvl="1" indent="-342900"/>
            <a:r>
              <a:rPr lang="en-US" altLang="zh-CN" sz="2400" dirty="0">
                <a:ea typeface="宋体" panose="02010600030101010101" pitchFamily="2" charset="-122"/>
              </a:rPr>
              <a:t>developed, as long as the interfaces remain unchanged</a:t>
            </a:r>
            <a:endParaRPr lang="en-US" altLang="zh-CN" sz="2400" dirty="0">
              <a:ea typeface="宋体" panose="02010600030101010101" pitchFamily="2" charset="-122"/>
            </a:endParaRPr>
          </a:p>
          <a:p>
            <a:pPr marL="798830" lvl="1" indent="-342900"/>
            <a:r>
              <a:rPr lang="en-US" altLang="zh-CN" sz="2400" dirty="0">
                <a:ea typeface="宋体" panose="02010600030101010101" pitchFamily="2" charset="-122"/>
              </a:rPr>
              <a:t>deployed across a set of distributed computational nodes</a:t>
            </a:r>
            <a:endParaRPr lang="en-US" altLang="zh-CN" sz="2400" dirty="0">
              <a:ea typeface="宋体" panose="02010600030101010101" pitchFamily="2" charset="-122"/>
            </a:endParaRPr>
          </a:p>
          <a:p>
            <a:pPr marL="798830" lvl="1" indent="-342900"/>
            <a:r>
              <a:rPr lang="en-US" altLang="zh-CN" sz="2400" dirty="0">
                <a:ea typeface="宋体" panose="02010600030101010101" pitchFamily="2" charset="-122"/>
              </a:rPr>
              <a:t>changed without breaking other parts of the systems</a:t>
            </a:r>
            <a:endParaRPr lang="en-US" altLang="zh-CN" sz="2400" dirty="0">
              <a:ea typeface="宋体" panose="02010600030101010101" pitchFamily="2" charset="-122"/>
            </a:endParaRPr>
          </a:p>
          <a:p>
            <a:r>
              <a:rPr lang="en-US" altLang="zh-CN" sz="2400" dirty="0">
                <a:ea typeface="宋体" panose="02010600030101010101" pitchFamily="2" charset="-122"/>
              </a:rPr>
              <a:t>Subsystems can also be used to:</a:t>
            </a:r>
            <a:endParaRPr lang="en-US" altLang="zh-CN" sz="2400" dirty="0">
              <a:ea typeface="宋体" panose="02010600030101010101" pitchFamily="2" charset="-122"/>
            </a:endParaRPr>
          </a:p>
          <a:p>
            <a:pPr marL="798830" lvl="1" indent="-342900"/>
            <a:r>
              <a:rPr lang="en-US" altLang="zh-CN" sz="2400" dirty="0">
                <a:ea typeface="宋体" panose="02010600030101010101" pitchFamily="2" charset="-122"/>
              </a:rPr>
              <a:t>partition the system into units which can provide restricted security over key resources</a:t>
            </a:r>
            <a:endParaRPr lang="en-US" altLang="zh-CN" sz="2400" dirty="0">
              <a:ea typeface="宋体" panose="02010600030101010101" pitchFamily="2" charset="-122"/>
            </a:endParaRPr>
          </a:p>
          <a:p>
            <a:pPr marL="798830" lvl="1" indent="-342900"/>
            <a:r>
              <a:rPr lang="en-US" altLang="zh-CN" sz="2400" dirty="0">
                <a:ea typeface="宋体" panose="02010600030101010101" pitchFamily="2" charset="-122"/>
              </a:rPr>
              <a:t>represent existing products or external systems in the design (e.g. components)</a:t>
            </a:r>
            <a:endParaRPr lang="en-US" altLang="zh-CN" sz="2400" dirty="0">
              <a:ea typeface="宋体" panose="02010600030101010101" pitchFamily="2" charset="-122"/>
            </a:endParaRPr>
          </a:p>
          <a:p>
            <a:pPr marL="798830" lvl="1" indent="-342900"/>
            <a:r>
              <a:rPr lang="en-US" altLang="zh-CN" sz="2400" dirty="0">
                <a:ea typeface="宋体" panose="02010600030101010101" pitchFamily="2" charset="-122"/>
              </a:rPr>
              <a:t>子系统可用于将系统划分为独立的部分：</a:t>
            </a:r>
            <a:endParaRPr lang="en-US" altLang="zh-CN" sz="2400" dirty="0">
              <a:ea typeface="宋体" panose="02010600030101010101" pitchFamily="2" charset="-122"/>
            </a:endParaRPr>
          </a:p>
          <a:p>
            <a:pPr marL="798830" lvl="1" indent="-342900"/>
            <a:r>
              <a:rPr lang="en-US" altLang="zh-CN" sz="2400" dirty="0">
                <a:ea typeface="宋体" panose="02010600030101010101" pitchFamily="2" charset="-122"/>
              </a:rPr>
              <a:t>订购、配置或交付</a:t>
            </a:r>
            <a:endParaRPr lang="en-US" altLang="zh-CN" sz="2400" dirty="0">
              <a:ea typeface="宋体" panose="02010600030101010101" pitchFamily="2" charset="-122"/>
            </a:endParaRPr>
          </a:p>
          <a:p>
            <a:pPr marL="798830" lvl="1" indent="-342900"/>
            <a:r>
              <a:rPr lang="en-US" altLang="zh-CN" sz="2400" dirty="0">
                <a:ea typeface="宋体" panose="02010600030101010101" pitchFamily="2" charset="-122"/>
              </a:rPr>
              <a:t>开发，只要接口保持不变</a:t>
            </a:r>
            <a:endParaRPr lang="en-US" altLang="zh-CN" sz="2400" dirty="0">
              <a:ea typeface="宋体" panose="02010600030101010101" pitchFamily="2" charset="-122"/>
            </a:endParaRPr>
          </a:p>
          <a:p>
            <a:pPr marL="798830" lvl="1" indent="-342900"/>
            <a:r>
              <a:rPr lang="en-US" altLang="zh-CN" sz="2400" dirty="0">
                <a:ea typeface="宋体" panose="02010600030101010101" pitchFamily="2" charset="-122"/>
              </a:rPr>
              <a:t>部署在一组分布式计算节点上</a:t>
            </a:r>
            <a:endParaRPr lang="en-US" altLang="zh-CN" sz="2400" dirty="0">
              <a:ea typeface="宋体" panose="02010600030101010101" pitchFamily="2" charset="-122"/>
            </a:endParaRPr>
          </a:p>
          <a:p>
            <a:pPr marL="798830" lvl="1" indent="-342900"/>
            <a:r>
              <a:rPr lang="en-US" altLang="zh-CN" sz="2400" dirty="0">
                <a:ea typeface="宋体" panose="02010600030101010101" pitchFamily="2" charset="-122"/>
              </a:rPr>
              <a:t>改变而不破坏系统的其他部分</a:t>
            </a:r>
            <a:endParaRPr lang="en-US" altLang="zh-CN" sz="2400" dirty="0">
              <a:ea typeface="宋体" panose="02010600030101010101" pitchFamily="2" charset="-122"/>
            </a:endParaRPr>
          </a:p>
          <a:p>
            <a:pPr marL="798830" lvl="1" indent="-342900"/>
            <a:r>
              <a:rPr lang="en-US" altLang="zh-CN" sz="2400" dirty="0">
                <a:ea typeface="宋体" panose="02010600030101010101" pitchFamily="2" charset="-122"/>
              </a:rPr>
              <a:t>子系统也可以用来：</a:t>
            </a:r>
            <a:endParaRPr lang="en-US" altLang="zh-CN" sz="2400" dirty="0">
              <a:ea typeface="宋体" panose="02010600030101010101" pitchFamily="2" charset="-122"/>
            </a:endParaRPr>
          </a:p>
          <a:p>
            <a:pPr marL="798830" lvl="1" indent="-342900"/>
            <a:r>
              <a:rPr lang="en-US" altLang="zh-CN" sz="2400" dirty="0">
                <a:ea typeface="宋体" panose="02010600030101010101" pitchFamily="2" charset="-122"/>
              </a:rPr>
              <a:t>将系统划分为可以对关键资源提供限制安全的单元</a:t>
            </a:r>
            <a:endParaRPr lang="en-US" altLang="zh-CN" sz="2400" dirty="0">
              <a:ea typeface="宋体" panose="02010600030101010101" pitchFamily="2" charset="-122"/>
            </a:endParaRPr>
          </a:p>
          <a:p>
            <a:pPr marL="798830" lvl="1" indent="-342900"/>
            <a:r>
              <a:rPr lang="en-US" altLang="zh-CN" sz="2400" dirty="0">
                <a:ea typeface="宋体" panose="02010600030101010101" pitchFamily="2" charset="-122"/>
              </a:rPr>
              <a:t>在设计中代表现有产品或外部系统（例如组件）。</a:t>
            </a:r>
            <a:endParaRPr lang="en-US" altLang="zh-CN" sz="2400" dirty="0">
              <a:ea typeface="宋体" panose="02010600030101010101" pitchFamily="2" charset="-122"/>
            </a:endParaRPr>
          </a:p>
        </p:txBody>
      </p:sp>
      <p:sp>
        <p:nvSpPr>
          <p:cNvPr id="376835" name="Rectangle 3"/>
          <p:cNvSpPr>
            <a:spLocks noGrp="1" noChangeArrowheads="1"/>
          </p:cNvSpPr>
          <p:nvPr>
            <p:ph type="title"/>
          </p:nvPr>
        </p:nvSpPr>
        <p:spPr/>
        <p:txBody>
          <a:bodyPr/>
          <a:lstStyle/>
          <a:p>
            <a:r>
              <a:rPr lang="en-US" altLang="zh-CN">
                <a:ea typeface="宋体" panose="02010600030101010101" pitchFamily="2" charset="-122"/>
              </a:rPr>
              <a:t>Subsystem Usage</a:t>
            </a:r>
            <a:endParaRPr lang="en-US" altLang="zh-CN">
              <a:ea typeface="宋体" panose="02010600030101010101" pitchFamily="2" charset="-122"/>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83" name="Rectangle 3"/>
          <p:cNvSpPr>
            <a:spLocks noGrp="1" noChangeArrowheads="1"/>
          </p:cNvSpPr>
          <p:nvPr>
            <p:ph idx="1"/>
          </p:nvPr>
        </p:nvSpPr>
        <p:spPr/>
        <p:txBody>
          <a:bodyPr>
            <a:normAutofit lnSpcReduction="10000"/>
          </a:bodyPr>
          <a:lstStyle/>
          <a:p>
            <a:r>
              <a:rPr lang="en-US" altLang="zh-CN">
                <a:ea typeface="宋体" panose="02010600030101010101" pitchFamily="2" charset="-122"/>
              </a:rPr>
              <a:t>Look at object collaborations.</a:t>
            </a:r>
            <a:endParaRPr lang="en-US" altLang="zh-CN">
              <a:ea typeface="宋体" panose="02010600030101010101" pitchFamily="2" charset="-122"/>
            </a:endParaRPr>
          </a:p>
          <a:p>
            <a:r>
              <a:rPr lang="en-US" altLang="zh-CN">
                <a:ea typeface="宋体" panose="02010600030101010101" pitchFamily="2" charset="-122"/>
              </a:rPr>
              <a:t>Look for optionality.</a:t>
            </a:r>
            <a:endParaRPr lang="en-US" altLang="zh-CN">
              <a:ea typeface="宋体" panose="02010600030101010101" pitchFamily="2" charset="-122"/>
            </a:endParaRPr>
          </a:p>
          <a:p>
            <a:r>
              <a:rPr lang="en-US" altLang="zh-CN">
                <a:ea typeface="宋体" panose="02010600030101010101" pitchFamily="2" charset="-122"/>
              </a:rPr>
              <a:t>Look to the user interface                               of the system.</a:t>
            </a:r>
            <a:endParaRPr lang="en-US" altLang="zh-CN">
              <a:ea typeface="宋体" panose="02010600030101010101" pitchFamily="2" charset="-122"/>
            </a:endParaRPr>
          </a:p>
          <a:p>
            <a:r>
              <a:rPr lang="en-US" altLang="zh-CN">
                <a:ea typeface="宋体" panose="02010600030101010101" pitchFamily="2" charset="-122"/>
              </a:rPr>
              <a:t>Look to the actors.</a:t>
            </a:r>
            <a:endParaRPr lang="en-US" altLang="zh-CN">
              <a:ea typeface="宋体" panose="02010600030101010101" pitchFamily="2" charset="-122"/>
            </a:endParaRPr>
          </a:p>
          <a:p>
            <a:r>
              <a:rPr lang="en-US" altLang="zh-CN">
                <a:ea typeface="宋体" panose="02010600030101010101" pitchFamily="2" charset="-122"/>
              </a:rPr>
              <a:t>Look for coupling and cohesion                      between classes.</a:t>
            </a:r>
            <a:endParaRPr lang="en-US" altLang="zh-CN">
              <a:ea typeface="宋体" panose="02010600030101010101" pitchFamily="2" charset="-122"/>
            </a:endParaRPr>
          </a:p>
          <a:p>
            <a:r>
              <a:rPr lang="en-US" altLang="zh-CN">
                <a:ea typeface="宋体" panose="02010600030101010101" pitchFamily="2" charset="-122"/>
              </a:rPr>
              <a:t>Look at substitution.</a:t>
            </a:r>
            <a:endParaRPr lang="en-US" altLang="zh-CN">
              <a:ea typeface="宋体" panose="02010600030101010101" pitchFamily="2" charset="-122"/>
            </a:endParaRPr>
          </a:p>
          <a:p>
            <a:r>
              <a:rPr lang="en-US" altLang="zh-CN">
                <a:ea typeface="宋体" panose="02010600030101010101" pitchFamily="2" charset="-122"/>
              </a:rPr>
              <a:t>Look at distribution.</a:t>
            </a:r>
            <a:endParaRPr lang="en-US" altLang="zh-CN">
              <a:ea typeface="宋体" panose="02010600030101010101" pitchFamily="2" charset="-122"/>
            </a:endParaRPr>
          </a:p>
          <a:p>
            <a:r>
              <a:rPr lang="en-US" altLang="zh-CN">
                <a:ea typeface="宋体" panose="02010600030101010101" pitchFamily="2" charset="-122"/>
              </a:rPr>
              <a:t>Look at volatility.</a:t>
            </a:r>
            <a:endParaRPr lang="en-US" altLang="zh-CN">
              <a:ea typeface="宋体" panose="02010600030101010101" pitchFamily="2" charset="-122"/>
            </a:endParaRPr>
          </a:p>
        </p:txBody>
      </p:sp>
      <p:sp>
        <p:nvSpPr>
          <p:cNvPr id="378882" name="Rectangle 2"/>
          <p:cNvSpPr>
            <a:spLocks noGrp="1" noChangeArrowheads="1"/>
          </p:cNvSpPr>
          <p:nvPr>
            <p:ph type="title"/>
          </p:nvPr>
        </p:nvSpPr>
        <p:spPr/>
        <p:txBody>
          <a:bodyPr/>
          <a:lstStyle/>
          <a:p>
            <a:r>
              <a:rPr lang="en-US" altLang="zh-CN">
                <a:ea typeface="宋体" panose="02010600030101010101" pitchFamily="2" charset="-122"/>
              </a:rPr>
              <a:t>Identifying Subsystems Hints</a:t>
            </a:r>
            <a:endParaRPr lang="en-US" altLang="zh-CN">
              <a:ea typeface="宋体" panose="02010600030101010101" pitchFamily="2" charset="-122"/>
            </a:endParaRPr>
          </a:p>
        </p:txBody>
      </p:sp>
      <p:pic>
        <p:nvPicPr>
          <p:cNvPr id="378888" name="Picture 8" descr="mag_glass1"/>
          <p:cNvPicPr>
            <a:picLocks noChangeAspect="1" noChangeArrowheads="1"/>
          </p:cNvPicPr>
          <p:nvPr/>
        </p:nvPicPr>
        <p:blipFill>
          <a:blip r:embed="rId1" cstate="print"/>
          <a:srcRect/>
          <a:stretch>
            <a:fillRect/>
          </a:stretch>
        </p:blipFill>
        <p:spPr bwMode="auto">
          <a:xfrm>
            <a:off x="6745288" y="1176338"/>
            <a:ext cx="1336675" cy="2679700"/>
          </a:xfrm>
          <a:prstGeom prst="rect">
            <a:avLst/>
          </a:prstGeom>
          <a:noFill/>
          <a:effectLst/>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0930" name="Rectangle 2"/>
          <p:cNvSpPr>
            <a:spLocks noGrp="1" noChangeArrowheads="1"/>
          </p:cNvSpPr>
          <p:nvPr>
            <p:ph idx="1"/>
          </p:nvPr>
        </p:nvSpPr>
        <p:spPr>
          <a:xfrm>
            <a:off x="486696" y="1291431"/>
            <a:ext cx="8229600" cy="4525963"/>
          </a:xfrm>
        </p:spPr>
        <p:txBody>
          <a:bodyPr>
            <a:normAutofit fontScale="92500"/>
          </a:bodyPr>
          <a:lstStyle/>
          <a:p>
            <a:r>
              <a:rPr lang="en-US" altLang="zh-CN" sz="2500" dirty="0">
                <a:ea typeface="宋体" panose="02010600030101010101" pitchFamily="2" charset="-122"/>
              </a:rPr>
              <a:t>Analysis classes which may evolve into subsystems:</a:t>
            </a:r>
            <a:endParaRPr lang="en-US" altLang="zh-CN" sz="2500" dirty="0">
              <a:ea typeface="宋体" panose="02010600030101010101" pitchFamily="2" charset="-122"/>
            </a:endParaRPr>
          </a:p>
          <a:p>
            <a:pPr marL="798830" lvl="1" indent="-342900"/>
            <a:r>
              <a:rPr lang="en-US" altLang="zh-CN" sz="2500" dirty="0">
                <a:ea typeface="宋体" panose="02010600030101010101" pitchFamily="2" charset="-122"/>
              </a:rPr>
              <a:t>Classes providing complex services and/or utilities</a:t>
            </a:r>
            <a:endParaRPr lang="en-US" altLang="zh-CN" sz="2500" dirty="0">
              <a:ea typeface="宋体" panose="02010600030101010101" pitchFamily="2" charset="-122"/>
            </a:endParaRPr>
          </a:p>
          <a:p>
            <a:pPr marL="798830" lvl="1" indent="-342900"/>
            <a:r>
              <a:rPr lang="en-US" altLang="zh-CN" sz="2500" dirty="0">
                <a:ea typeface="宋体" panose="02010600030101010101" pitchFamily="2" charset="-122"/>
              </a:rPr>
              <a:t>Boundary classes (user interfaces and external system interfaces)</a:t>
            </a:r>
            <a:endParaRPr lang="en-US" altLang="zh-CN" sz="2500" dirty="0">
              <a:ea typeface="宋体" panose="02010600030101010101" pitchFamily="2" charset="-122"/>
            </a:endParaRPr>
          </a:p>
          <a:p>
            <a:r>
              <a:rPr lang="en-US" altLang="zh-CN" sz="2500" dirty="0">
                <a:ea typeface="宋体" panose="02010600030101010101" pitchFamily="2" charset="-122"/>
              </a:rPr>
              <a:t>Existing products or external systems in the design (e.g., components):</a:t>
            </a:r>
            <a:endParaRPr lang="en-US" altLang="zh-CN" sz="2500" dirty="0">
              <a:ea typeface="宋体" panose="02010600030101010101" pitchFamily="2" charset="-122"/>
            </a:endParaRPr>
          </a:p>
          <a:p>
            <a:pPr marL="798830" lvl="1" indent="-342900"/>
            <a:r>
              <a:rPr lang="en-US" altLang="zh-CN" sz="2500" dirty="0">
                <a:ea typeface="宋体" panose="02010600030101010101" pitchFamily="2" charset="-122"/>
              </a:rPr>
              <a:t>Communication software</a:t>
            </a:r>
            <a:endParaRPr lang="en-US" altLang="zh-CN" sz="2500" dirty="0">
              <a:ea typeface="宋体" panose="02010600030101010101" pitchFamily="2" charset="-122"/>
            </a:endParaRPr>
          </a:p>
          <a:p>
            <a:pPr marL="798830" lvl="1" indent="-342900"/>
            <a:r>
              <a:rPr lang="en-US" altLang="zh-CN" sz="2500" dirty="0">
                <a:ea typeface="宋体" panose="02010600030101010101" pitchFamily="2" charset="-122"/>
              </a:rPr>
              <a:t>Database access support</a:t>
            </a:r>
            <a:endParaRPr lang="en-US" altLang="zh-CN" sz="2500" dirty="0">
              <a:ea typeface="宋体" panose="02010600030101010101" pitchFamily="2" charset="-122"/>
            </a:endParaRPr>
          </a:p>
          <a:p>
            <a:pPr marL="798830" lvl="1" indent="-342900"/>
            <a:r>
              <a:rPr lang="en-US" altLang="zh-CN" sz="2500" dirty="0">
                <a:ea typeface="宋体" panose="02010600030101010101" pitchFamily="2" charset="-122"/>
              </a:rPr>
              <a:t>Types and data structures</a:t>
            </a:r>
            <a:endParaRPr lang="en-US" altLang="zh-CN" sz="2500" dirty="0">
              <a:ea typeface="宋体" panose="02010600030101010101" pitchFamily="2" charset="-122"/>
            </a:endParaRPr>
          </a:p>
          <a:p>
            <a:pPr marL="798830" lvl="1" indent="-342900"/>
            <a:r>
              <a:rPr lang="en-US" altLang="zh-CN" sz="2500" dirty="0">
                <a:ea typeface="宋体" panose="02010600030101010101" pitchFamily="2" charset="-122"/>
              </a:rPr>
              <a:t>Common utilities</a:t>
            </a:r>
            <a:endParaRPr lang="en-US" altLang="zh-CN" sz="2500" dirty="0">
              <a:ea typeface="宋体" panose="02010600030101010101" pitchFamily="2" charset="-122"/>
            </a:endParaRPr>
          </a:p>
          <a:p>
            <a:pPr marL="798830" lvl="1" indent="-342900"/>
            <a:r>
              <a:rPr lang="en-US" altLang="zh-CN" sz="2500" dirty="0">
                <a:ea typeface="宋体" panose="02010600030101010101" pitchFamily="2" charset="-122"/>
              </a:rPr>
              <a:t>Application-specific products</a:t>
            </a:r>
            <a:endParaRPr lang="en-US" altLang="zh-CN" sz="2500" dirty="0">
              <a:ea typeface="宋体" panose="02010600030101010101" pitchFamily="2" charset="-122"/>
            </a:endParaRPr>
          </a:p>
        </p:txBody>
      </p:sp>
      <p:sp>
        <p:nvSpPr>
          <p:cNvPr id="380931" name="Rectangle 3"/>
          <p:cNvSpPr>
            <a:spLocks noGrp="1" noChangeArrowheads="1"/>
          </p:cNvSpPr>
          <p:nvPr>
            <p:ph type="title"/>
          </p:nvPr>
        </p:nvSpPr>
        <p:spPr/>
        <p:txBody>
          <a:bodyPr/>
          <a:lstStyle/>
          <a:p>
            <a:r>
              <a:rPr lang="en-US" altLang="zh-CN">
                <a:ea typeface="宋体" panose="02010600030101010101" pitchFamily="2" charset="-122"/>
              </a:rPr>
              <a:t>Candidate Subsystems</a:t>
            </a:r>
            <a:endParaRPr lang="en-US" altLang="zh-CN">
              <a:ea typeface="宋体" panose="02010600030101010101" pitchFamily="2" charset="-122"/>
            </a:endParaRPr>
          </a:p>
        </p:txBody>
      </p:sp>
      <p:sp>
        <p:nvSpPr>
          <p:cNvPr id="381050" name="Rectangle 122"/>
          <p:cNvSpPr>
            <a:spLocks noChangeArrowheads="1"/>
          </p:cNvSpPr>
          <p:nvPr/>
        </p:nvSpPr>
        <p:spPr bwMode="auto">
          <a:xfrm>
            <a:off x="6067425" y="3432175"/>
            <a:ext cx="1385888" cy="928688"/>
          </a:xfrm>
          <a:prstGeom prst="rect">
            <a:avLst/>
          </a:prstGeom>
          <a:solidFill>
            <a:srgbClr val="FFFFCC"/>
          </a:solidFill>
          <a:ln w="19050">
            <a:solidFill>
              <a:srgbClr val="990033"/>
            </a:solidFill>
            <a:miter lim="800000"/>
          </a:ln>
        </p:spPr>
        <p:txBody>
          <a:bodyPr/>
          <a:lstStyle/>
          <a:p>
            <a:endParaRPr lang="en-US"/>
          </a:p>
        </p:txBody>
      </p:sp>
      <p:sp>
        <p:nvSpPr>
          <p:cNvPr id="381052" name="Rectangle 124"/>
          <p:cNvSpPr>
            <a:spLocks noChangeArrowheads="1"/>
          </p:cNvSpPr>
          <p:nvPr/>
        </p:nvSpPr>
        <p:spPr bwMode="auto">
          <a:xfrm>
            <a:off x="6273800" y="4006850"/>
            <a:ext cx="973138" cy="198438"/>
          </a:xfrm>
          <a:prstGeom prst="rect">
            <a:avLst/>
          </a:prstGeom>
          <a:noFill/>
          <a:ln w="9525">
            <a:noFill/>
            <a:miter lim="800000"/>
          </a:ln>
        </p:spPr>
        <p:txBody>
          <a:bodyPr wrap="none" lIns="0" tIns="0" rIns="0" bIns="0">
            <a:spAutoFit/>
          </a:bodyPr>
          <a:lstStyle/>
          <a:p>
            <a:r>
              <a:rPr lang="en-US" altLang="zh-CN" sz="1300">
                <a:solidFill>
                  <a:srgbClr val="000000"/>
                </a:solidFill>
                <a:ea typeface="宋体" panose="02010600030101010101" pitchFamily="2" charset="-122"/>
              </a:rPr>
              <a:t>Subsystem A</a:t>
            </a:r>
            <a:endParaRPr lang="en-US" altLang="zh-CN">
              <a:ea typeface="宋体" panose="02010600030101010101" pitchFamily="2" charset="-122"/>
            </a:endParaRPr>
          </a:p>
        </p:txBody>
      </p:sp>
      <p:sp>
        <p:nvSpPr>
          <p:cNvPr id="381058" name="Rectangle 130"/>
          <p:cNvSpPr>
            <a:spLocks noChangeArrowheads="1"/>
          </p:cNvSpPr>
          <p:nvPr/>
        </p:nvSpPr>
        <p:spPr bwMode="auto">
          <a:xfrm>
            <a:off x="6172200" y="3778250"/>
            <a:ext cx="1177925" cy="198438"/>
          </a:xfrm>
          <a:prstGeom prst="rect">
            <a:avLst/>
          </a:prstGeom>
          <a:noFill/>
          <a:ln w="9525">
            <a:noFill/>
            <a:miter lim="800000"/>
          </a:ln>
        </p:spPr>
        <p:txBody>
          <a:bodyPr wrap="none" lIns="0" tIns="0" rIns="0" bIns="0">
            <a:spAutoFit/>
          </a:bodyPr>
          <a:lstStyle/>
          <a:p>
            <a:r>
              <a:rPr lang="en-US" altLang="zh-CN" sz="1300">
                <a:solidFill>
                  <a:srgbClr val="000000"/>
                </a:solidFill>
                <a:ea typeface="宋体" panose="02010600030101010101" pitchFamily="2" charset="-122"/>
              </a:rPr>
              <a:t>&lt;&lt;subsystem&gt;&gt;</a:t>
            </a:r>
            <a:endParaRPr lang="en-US" altLang="zh-CN">
              <a:ea typeface="宋体" panose="02010600030101010101" pitchFamily="2" charset="-122"/>
            </a:endParaRPr>
          </a:p>
        </p:txBody>
      </p:sp>
      <p:sp>
        <p:nvSpPr>
          <p:cNvPr id="381060" name="Rectangle 132"/>
          <p:cNvSpPr>
            <a:spLocks noChangeArrowheads="1"/>
          </p:cNvSpPr>
          <p:nvPr/>
        </p:nvSpPr>
        <p:spPr bwMode="auto">
          <a:xfrm>
            <a:off x="7019925" y="4257675"/>
            <a:ext cx="1385888" cy="928688"/>
          </a:xfrm>
          <a:prstGeom prst="rect">
            <a:avLst/>
          </a:prstGeom>
          <a:solidFill>
            <a:srgbClr val="FFFFCC"/>
          </a:solidFill>
          <a:ln w="19050">
            <a:solidFill>
              <a:srgbClr val="990033"/>
            </a:solidFill>
            <a:miter lim="800000"/>
          </a:ln>
        </p:spPr>
        <p:txBody>
          <a:bodyPr/>
          <a:lstStyle/>
          <a:p>
            <a:endParaRPr lang="en-US"/>
          </a:p>
        </p:txBody>
      </p:sp>
      <p:sp>
        <p:nvSpPr>
          <p:cNvPr id="381062" name="Rectangle 134"/>
          <p:cNvSpPr>
            <a:spLocks noChangeArrowheads="1"/>
          </p:cNvSpPr>
          <p:nvPr/>
        </p:nvSpPr>
        <p:spPr bwMode="auto">
          <a:xfrm>
            <a:off x="7226300" y="4919663"/>
            <a:ext cx="973138" cy="198437"/>
          </a:xfrm>
          <a:prstGeom prst="rect">
            <a:avLst/>
          </a:prstGeom>
          <a:noFill/>
          <a:ln w="9525">
            <a:noFill/>
            <a:miter lim="800000"/>
          </a:ln>
        </p:spPr>
        <p:txBody>
          <a:bodyPr wrap="none" lIns="0" tIns="0" rIns="0" bIns="0">
            <a:spAutoFit/>
          </a:bodyPr>
          <a:lstStyle/>
          <a:p>
            <a:r>
              <a:rPr lang="en-US" altLang="zh-CN" sz="1300">
                <a:solidFill>
                  <a:srgbClr val="000000"/>
                </a:solidFill>
                <a:ea typeface="宋体" panose="02010600030101010101" pitchFamily="2" charset="-122"/>
              </a:rPr>
              <a:t>Subsystem B</a:t>
            </a:r>
            <a:endParaRPr lang="en-US" altLang="zh-CN">
              <a:ea typeface="宋体" panose="02010600030101010101" pitchFamily="2" charset="-122"/>
            </a:endParaRPr>
          </a:p>
        </p:txBody>
      </p:sp>
      <p:sp>
        <p:nvSpPr>
          <p:cNvPr id="381063" name="Rectangle 135"/>
          <p:cNvSpPr>
            <a:spLocks noChangeArrowheads="1"/>
          </p:cNvSpPr>
          <p:nvPr/>
        </p:nvSpPr>
        <p:spPr bwMode="auto">
          <a:xfrm>
            <a:off x="7124700" y="4719638"/>
            <a:ext cx="1177925" cy="198437"/>
          </a:xfrm>
          <a:prstGeom prst="rect">
            <a:avLst/>
          </a:prstGeom>
          <a:noFill/>
          <a:ln w="9525">
            <a:noFill/>
            <a:miter lim="800000"/>
          </a:ln>
        </p:spPr>
        <p:txBody>
          <a:bodyPr wrap="none" lIns="0" tIns="0" rIns="0" bIns="0">
            <a:spAutoFit/>
          </a:bodyPr>
          <a:lstStyle/>
          <a:p>
            <a:r>
              <a:rPr lang="en-US" altLang="zh-CN" sz="1300">
                <a:solidFill>
                  <a:srgbClr val="000000"/>
                </a:solidFill>
                <a:ea typeface="宋体" panose="02010600030101010101" pitchFamily="2" charset="-122"/>
              </a:rPr>
              <a:t>&lt;&lt;subsystem&gt;&gt;</a:t>
            </a:r>
            <a:endParaRPr lang="en-US" altLang="zh-CN">
              <a:ea typeface="宋体" panose="02010600030101010101" pitchFamily="2" charset="-122"/>
            </a:endParaRPr>
          </a:p>
        </p:txBody>
      </p:sp>
      <p:sp>
        <p:nvSpPr>
          <p:cNvPr id="381065" name="Rectangle 137"/>
          <p:cNvSpPr>
            <a:spLocks noChangeArrowheads="1"/>
          </p:cNvSpPr>
          <p:nvPr/>
        </p:nvSpPr>
        <p:spPr bwMode="auto">
          <a:xfrm>
            <a:off x="6232525" y="5130800"/>
            <a:ext cx="1385888" cy="928688"/>
          </a:xfrm>
          <a:prstGeom prst="rect">
            <a:avLst/>
          </a:prstGeom>
          <a:solidFill>
            <a:srgbClr val="FFFFCC"/>
          </a:solidFill>
          <a:ln w="19050">
            <a:solidFill>
              <a:srgbClr val="990033"/>
            </a:solidFill>
            <a:miter lim="800000"/>
          </a:ln>
        </p:spPr>
        <p:txBody>
          <a:bodyPr/>
          <a:lstStyle/>
          <a:p>
            <a:endParaRPr lang="en-US"/>
          </a:p>
        </p:txBody>
      </p:sp>
      <p:sp>
        <p:nvSpPr>
          <p:cNvPr id="381067" name="Rectangle 139"/>
          <p:cNvSpPr>
            <a:spLocks noChangeArrowheads="1"/>
          </p:cNvSpPr>
          <p:nvPr/>
        </p:nvSpPr>
        <p:spPr bwMode="auto">
          <a:xfrm>
            <a:off x="6438900" y="5753100"/>
            <a:ext cx="982663" cy="198438"/>
          </a:xfrm>
          <a:prstGeom prst="rect">
            <a:avLst/>
          </a:prstGeom>
          <a:noFill/>
          <a:ln w="9525">
            <a:noFill/>
            <a:miter lim="800000"/>
          </a:ln>
        </p:spPr>
        <p:txBody>
          <a:bodyPr wrap="none" lIns="0" tIns="0" rIns="0" bIns="0">
            <a:spAutoFit/>
          </a:bodyPr>
          <a:lstStyle/>
          <a:p>
            <a:r>
              <a:rPr lang="en-US" altLang="zh-CN" sz="1300">
                <a:solidFill>
                  <a:srgbClr val="000000"/>
                </a:solidFill>
                <a:ea typeface="宋体" panose="02010600030101010101" pitchFamily="2" charset="-122"/>
              </a:rPr>
              <a:t>Subsystem C</a:t>
            </a:r>
            <a:endParaRPr lang="en-US" altLang="zh-CN">
              <a:ea typeface="宋体" panose="02010600030101010101" pitchFamily="2" charset="-122"/>
            </a:endParaRPr>
          </a:p>
        </p:txBody>
      </p:sp>
      <p:sp>
        <p:nvSpPr>
          <p:cNvPr id="381068" name="Rectangle 140"/>
          <p:cNvSpPr>
            <a:spLocks noChangeArrowheads="1"/>
          </p:cNvSpPr>
          <p:nvPr/>
        </p:nvSpPr>
        <p:spPr bwMode="auto">
          <a:xfrm>
            <a:off x="6337300" y="5562600"/>
            <a:ext cx="1177925" cy="198438"/>
          </a:xfrm>
          <a:prstGeom prst="rect">
            <a:avLst/>
          </a:prstGeom>
          <a:noFill/>
          <a:ln w="9525">
            <a:noFill/>
            <a:miter lim="800000"/>
          </a:ln>
        </p:spPr>
        <p:txBody>
          <a:bodyPr wrap="none" lIns="0" tIns="0" rIns="0" bIns="0">
            <a:spAutoFit/>
          </a:bodyPr>
          <a:lstStyle/>
          <a:p>
            <a:r>
              <a:rPr lang="en-US" altLang="zh-CN" sz="1300">
                <a:solidFill>
                  <a:srgbClr val="000000"/>
                </a:solidFill>
                <a:ea typeface="宋体" panose="02010600030101010101" pitchFamily="2" charset="-122"/>
              </a:rPr>
              <a:t>&lt;&lt;subsystem&gt;&gt;</a:t>
            </a:r>
            <a:endParaRPr lang="en-US" altLang="zh-CN">
              <a:ea typeface="宋体" panose="02010600030101010101" pitchFamily="2" charset="-122"/>
            </a:endParaRPr>
          </a:p>
        </p:txBody>
      </p:sp>
      <p:grpSp>
        <p:nvGrpSpPr>
          <p:cNvPr id="381073" name="Group 145"/>
          <p:cNvGrpSpPr/>
          <p:nvPr/>
        </p:nvGrpSpPr>
        <p:grpSpPr bwMode="auto">
          <a:xfrm>
            <a:off x="6540500" y="3511550"/>
            <a:ext cx="368300" cy="266700"/>
            <a:chOff x="2180" y="2672"/>
            <a:chExt cx="232" cy="168"/>
          </a:xfrm>
        </p:grpSpPr>
        <p:sp>
          <p:nvSpPr>
            <p:cNvPr id="381074" name="Rectangle 146"/>
            <p:cNvSpPr>
              <a:spLocks noChangeArrowheads="1"/>
            </p:cNvSpPr>
            <p:nvPr/>
          </p:nvSpPr>
          <p:spPr bwMode="auto">
            <a:xfrm>
              <a:off x="2244" y="2672"/>
              <a:ext cx="168" cy="168"/>
            </a:xfrm>
            <a:prstGeom prst="rect">
              <a:avLst/>
            </a:prstGeom>
            <a:solidFill>
              <a:srgbClr val="FFFFCC"/>
            </a:solidFill>
            <a:ln w="12700">
              <a:solidFill>
                <a:srgbClr val="990033"/>
              </a:solidFill>
              <a:miter lim="800000"/>
            </a:ln>
          </p:spPr>
          <p:txBody>
            <a:bodyPr/>
            <a:lstStyle/>
            <a:p>
              <a:endParaRPr lang="en-US"/>
            </a:p>
          </p:txBody>
        </p:sp>
        <p:sp>
          <p:nvSpPr>
            <p:cNvPr id="381075" name="Rectangle 147"/>
            <p:cNvSpPr>
              <a:spLocks noChangeArrowheads="1"/>
            </p:cNvSpPr>
            <p:nvPr/>
          </p:nvSpPr>
          <p:spPr bwMode="auto">
            <a:xfrm>
              <a:off x="2180" y="2773"/>
              <a:ext cx="118" cy="40"/>
            </a:xfrm>
            <a:prstGeom prst="rect">
              <a:avLst/>
            </a:prstGeom>
            <a:solidFill>
              <a:srgbClr val="FFFFCC"/>
            </a:solidFill>
            <a:ln w="12700">
              <a:solidFill>
                <a:srgbClr val="990033"/>
              </a:solidFill>
              <a:miter lim="800000"/>
            </a:ln>
          </p:spPr>
          <p:txBody>
            <a:bodyPr/>
            <a:lstStyle/>
            <a:p>
              <a:endParaRPr lang="en-US"/>
            </a:p>
          </p:txBody>
        </p:sp>
        <p:sp>
          <p:nvSpPr>
            <p:cNvPr id="381076" name="Rectangle 148"/>
            <p:cNvSpPr>
              <a:spLocks noChangeArrowheads="1"/>
            </p:cNvSpPr>
            <p:nvPr/>
          </p:nvSpPr>
          <p:spPr bwMode="auto">
            <a:xfrm>
              <a:off x="2180" y="2699"/>
              <a:ext cx="118" cy="39"/>
            </a:xfrm>
            <a:prstGeom prst="rect">
              <a:avLst/>
            </a:prstGeom>
            <a:solidFill>
              <a:srgbClr val="FFFFCC"/>
            </a:solidFill>
            <a:ln w="12700">
              <a:solidFill>
                <a:srgbClr val="990033"/>
              </a:solidFill>
              <a:miter lim="800000"/>
            </a:ln>
          </p:spPr>
          <p:txBody>
            <a:bodyPr/>
            <a:lstStyle/>
            <a:p>
              <a:endParaRPr lang="en-US"/>
            </a:p>
          </p:txBody>
        </p:sp>
      </p:grpSp>
      <p:grpSp>
        <p:nvGrpSpPr>
          <p:cNvPr id="381077" name="Group 149"/>
          <p:cNvGrpSpPr/>
          <p:nvPr/>
        </p:nvGrpSpPr>
        <p:grpSpPr bwMode="auto">
          <a:xfrm>
            <a:off x="6651625" y="5233988"/>
            <a:ext cx="368300" cy="266700"/>
            <a:chOff x="2180" y="2672"/>
            <a:chExt cx="232" cy="168"/>
          </a:xfrm>
        </p:grpSpPr>
        <p:sp>
          <p:nvSpPr>
            <p:cNvPr id="381078" name="Rectangle 150"/>
            <p:cNvSpPr>
              <a:spLocks noChangeArrowheads="1"/>
            </p:cNvSpPr>
            <p:nvPr/>
          </p:nvSpPr>
          <p:spPr bwMode="auto">
            <a:xfrm>
              <a:off x="2244" y="2672"/>
              <a:ext cx="168" cy="168"/>
            </a:xfrm>
            <a:prstGeom prst="rect">
              <a:avLst/>
            </a:prstGeom>
            <a:solidFill>
              <a:srgbClr val="FFFFCC"/>
            </a:solidFill>
            <a:ln w="12700">
              <a:solidFill>
                <a:srgbClr val="990033"/>
              </a:solidFill>
              <a:miter lim="800000"/>
            </a:ln>
          </p:spPr>
          <p:txBody>
            <a:bodyPr/>
            <a:lstStyle/>
            <a:p>
              <a:endParaRPr lang="en-US"/>
            </a:p>
          </p:txBody>
        </p:sp>
        <p:sp>
          <p:nvSpPr>
            <p:cNvPr id="381079" name="Rectangle 151"/>
            <p:cNvSpPr>
              <a:spLocks noChangeArrowheads="1"/>
            </p:cNvSpPr>
            <p:nvPr/>
          </p:nvSpPr>
          <p:spPr bwMode="auto">
            <a:xfrm>
              <a:off x="2180" y="2773"/>
              <a:ext cx="118" cy="40"/>
            </a:xfrm>
            <a:prstGeom prst="rect">
              <a:avLst/>
            </a:prstGeom>
            <a:solidFill>
              <a:srgbClr val="FFFFCC"/>
            </a:solidFill>
            <a:ln w="12700">
              <a:solidFill>
                <a:srgbClr val="990033"/>
              </a:solidFill>
              <a:miter lim="800000"/>
            </a:ln>
          </p:spPr>
          <p:txBody>
            <a:bodyPr/>
            <a:lstStyle/>
            <a:p>
              <a:endParaRPr lang="en-US"/>
            </a:p>
          </p:txBody>
        </p:sp>
        <p:sp>
          <p:nvSpPr>
            <p:cNvPr id="381080" name="Rectangle 152"/>
            <p:cNvSpPr>
              <a:spLocks noChangeArrowheads="1"/>
            </p:cNvSpPr>
            <p:nvPr/>
          </p:nvSpPr>
          <p:spPr bwMode="auto">
            <a:xfrm>
              <a:off x="2180" y="2699"/>
              <a:ext cx="118" cy="39"/>
            </a:xfrm>
            <a:prstGeom prst="rect">
              <a:avLst/>
            </a:prstGeom>
            <a:solidFill>
              <a:srgbClr val="FFFFCC"/>
            </a:solidFill>
            <a:ln w="12700">
              <a:solidFill>
                <a:srgbClr val="990033"/>
              </a:solidFill>
              <a:miter lim="800000"/>
            </a:ln>
          </p:spPr>
          <p:txBody>
            <a:bodyPr/>
            <a:lstStyle/>
            <a:p>
              <a:endParaRPr lang="en-US"/>
            </a:p>
          </p:txBody>
        </p:sp>
      </p:grpSp>
      <p:grpSp>
        <p:nvGrpSpPr>
          <p:cNvPr id="381081" name="Group 153"/>
          <p:cNvGrpSpPr/>
          <p:nvPr/>
        </p:nvGrpSpPr>
        <p:grpSpPr bwMode="auto">
          <a:xfrm>
            <a:off x="7515225" y="4379913"/>
            <a:ext cx="368300" cy="266700"/>
            <a:chOff x="2180" y="2672"/>
            <a:chExt cx="232" cy="168"/>
          </a:xfrm>
        </p:grpSpPr>
        <p:sp>
          <p:nvSpPr>
            <p:cNvPr id="381082" name="Rectangle 154"/>
            <p:cNvSpPr>
              <a:spLocks noChangeArrowheads="1"/>
            </p:cNvSpPr>
            <p:nvPr/>
          </p:nvSpPr>
          <p:spPr bwMode="auto">
            <a:xfrm>
              <a:off x="2244" y="2672"/>
              <a:ext cx="168" cy="168"/>
            </a:xfrm>
            <a:prstGeom prst="rect">
              <a:avLst/>
            </a:prstGeom>
            <a:solidFill>
              <a:srgbClr val="FFFFCC"/>
            </a:solidFill>
            <a:ln w="12700">
              <a:solidFill>
                <a:srgbClr val="990033"/>
              </a:solidFill>
              <a:miter lim="800000"/>
            </a:ln>
          </p:spPr>
          <p:txBody>
            <a:bodyPr/>
            <a:lstStyle/>
            <a:p>
              <a:endParaRPr lang="en-US"/>
            </a:p>
          </p:txBody>
        </p:sp>
        <p:sp>
          <p:nvSpPr>
            <p:cNvPr id="381083" name="Rectangle 155"/>
            <p:cNvSpPr>
              <a:spLocks noChangeArrowheads="1"/>
            </p:cNvSpPr>
            <p:nvPr/>
          </p:nvSpPr>
          <p:spPr bwMode="auto">
            <a:xfrm>
              <a:off x="2180" y="2773"/>
              <a:ext cx="118" cy="40"/>
            </a:xfrm>
            <a:prstGeom prst="rect">
              <a:avLst/>
            </a:prstGeom>
            <a:solidFill>
              <a:srgbClr val="FFFFCC"/>
            </a:solidFill>
            <a:ln w="12700">
              <a:solidFill>
                <a:srgbClr val="990033"/>
              </a:solidFill>
              <a:miter lim="800000"/>
            </a:ln>
          </p:spPr>
          <p:txBody>
            <a:bodyPr/>
            <a:lstStyle/>
            <a:p>
              <a:endParaRPr lang="en-US"/>
            </a:p>
          </p:txBody>
        </p:sp>
        <p:sp>
          <p:nvSpPr>
            <p:cNvPr id="381084" name="Rectangle 156"/>
            <p:cNvSpPr>
              <a:spLocks noChangeArrowheads="1"/>
            </p:cNvSpPr>
            <p:nvPr/>
          </p:nvSpPr>
          <p:spPr bwMode="auto">
            <a:xfrm>
              <a:off x="2180" y="2699"/>
              <a:ext cx="118" cy="39"/>
            </a:xfrm>
            <a:prstGeom prst="rect">
              <a:avLst/>
            </a:prstGeom>
            <a:solidFill>
              <a:srgbClr val="FFFFCC"/>
            </a:solidFill>
            <a:ln w="12700">
              <a:solidFill>
                <a:srgbClr val="990033"/>
              </a:solidFill>
              <a:miter lim="800000"/>
            </a:ln>
          </p:spPr>
          <p:txBody>
            <a:bodyPr/>
            <a:lstStyle/>
            <a:p>
              <a:endParaRPr lang="en-US"/>
            </a:p>
          </p:txBody>
        </p:sp>
      </p:gr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2993" name="AutoShape 17"/>
          <p:cNvSpPr>
            <a:spLocks noChangeArrowheads="1"/>
          </p:cNvSpPr>
          <p:nvPr/>
        </p:nvSpPr>
        <p:spPr bwMode="auto">
          <a:xfrm>
            <a:off x="4318000" y="3138124"/>
            <a:ext cx="762000" cy="838200"/>
          </a:xfrm>
          <a:prstGeom prst="downArrow">
            <a:avLst>
              <a:gd name="adj1" fmla="val 50000"/>
              <a:gd name="adj2" fmla="val 49790"/>
            </a:avLst>
          </a:prstGeom>
          <a:solidFill>
            <a:schemeClr val="hlink"/>
          </a:solidFill>
          <a:ln w="9525">
            <a:noFill/>
            <a:miter lim="800000"/>
          </a:ln>
          <a:effectLst/>
        </p:spPr>
        <p:txBody>
          <a:bodyPr wrap="none" lIns="107950" tIns="53975" rIns="107950" bIns="53975" anchor="ctr"/>
          <a:lstStyle/>
          <a:p>
            <a:endParaRPr lang="en-US"/>
          </a:p>
        </p:txBody>
      </p:sp>
      <p:sp>
        <p:nvSpPr>
          <p:cNvPr id="382995" name="Rectangle 19"/>
          <p:cNvSpPr>
            <a:spLocks noGrp="1" noChangeArrowheads="1"/>
          </p:cNvSpPr>
          <p:nvPr>
            <p:ph type="title"/>
          </p:nvPr>
        </p:nvSpPr>
        <p:spPr>
          <a:xfrm>
            <a:off x="417513" y="177800"/>
            <a:ext cx="8229600" cy="1143000"/>
          </a:xfrm>
        </p:spPr>
        <p:txBody>
          <a:bodyPr/>
          <a:lstStyle/>
          <a:p>
            <a:r>
              <a:rPr lang="en-US" altLang="zh-CN" dirty="0">
                <a:ea typeface="宋体" panose="02010600030101010101" pitchFamily="2" charset="-122"/>
              </a:rPr>
              <a:t>Identifying Subsystems</a:t>
            </a:r>
            <a:endParaRPr lang="en-US" altLang="zh-CN" dirty="0">
              <a:ea typeface="宋体" panose="02010600030101010101" pitchFamily="2" charset="-122"/>
            </a:endParaRPr>
          </a:p>
        </p:txBody>
      </p:sp>
      <p:sp>
        <p:nvSpPr>
          <p:cNvPr id="383042" name="Rectangle 66"/>
          <p:cNvSpPr>
            <a:spLocks noChangeArrowheads="1"/>
          </p:cNvSpPr>
          <p:nvPr/>
        </p:nvSpPr>
        <p:spPr bwMode="auto">
          <a:xfrm>
            <a:off x="4103688" y="1417274"/>
            <a:ext cx="1190625" cy="1428750"/>
          </a:xfrm>
          <a:prstGeom prst="rect">
            <a:avLst/>
          </a:prstGeom>
          <a:solidFill>
            <a:srgbClr val="FFFFCC"/>
          </a:solidFill>
          <a:ln w="12700">
            <a:solidFill>
              <a:srgbClr val="990033"/>
            </a:solidFill>
            <a:miter lim="800000"/>
          </a:ln>
        </p:spPr>
        <p:txBody>
          <a:bodyPr/>
          <a:lstStyle/>
          <a:p>
            <a:endParaRPr lang="en-US"/>
          </a:p>
        </p:txBody>
      </p:sp>
      <p:sp>
        <p:nvSpPr>
          <p:cNvPr id="383043" name="Rectangle 67"/>
          <p:cNvSpPr>
            <a:spLocks noChangeArrowheads="1"/>
          </p:cNvSpPr>
          <p:nvPr/>
        </p:nvSpPr>
        <p:spPr bwMode="auto">
          <a:xfrm>
            <a:off x="4157663" y="1483949"/>
            <a:ext cx="1085850" cy="431800"/>
          </a:xfrm>
          <a:prstGeom prst="rect">
            <a:avLst/>
          </a:prstGeom>
          <a:noFill/>
          <a:ln w="9525">
            <a:noFill/>
            <a:miter lim="800000"/>
          </a:ln>
        </p:spPr>
        <p:txBody>
          <a:bodyPr wrap="none" lIns="0" tIns="0" rIns="0" bIns="0">
            <a:spAutoFit/>
          </a:bodyPr>
          <a:lstStyle/>
          <a:p>
            <a:pPr algn="ctr">
              <a:lnSpc>
                <a:spcPts val="1700"/>
              </a:lnSpc>
            </a:pPr>
            <a:r>
              <a:rPr lang="en-US" altLang="zh-CN" sz="1600">
                <a:solidFill>
                  <a:srgbClr val="000000"/>
                </a:solidFill>
                <a:ea typeface="宋体" panose="02010600030101010101" pitchFamily="2" charset="-122"/>
              </a:rPr>
              <a:t>&lt;&lt;control&gt;&gt;</a:t>
            </a:r>
            <a:br>
              <a:rPr lang="en-US" altLang="zh-CN" sz="1800">
                <a:solidFill>
                  <a:srgbClr val="000000"/>
                </a:solidFill>
                <a:ea typeface="宋体" panose="02010600030101010101" pitchFamily="2" charset="-122"/>
              </a:rPr>
            </a:br>
            <a:r>
              <a:rPr lang="en-US" altLang="zh-CN" sz="1800">
                <a:solidFill>
                  <a:srgbClr val="000000"/>
                </a:solidFill>
                <a:ea typeface="宋体" panose="02010600030101010101" pitchFamily="2" charset="-122"/>
              </a:rPr>
              <a:t>ClassA</a:t>
            </a:r>
            <a:endParaRPr lang="en-US" altLang="zh-CN">
              <a:ea typeface="宋体" panose="02010600030101010101" pitchFamily="2" charset="-122"/>
            </a:endParaRPr>
          </a:p>
        </p:txBody>
      </p:sp>
      <p:sp>
        <p:nvSpPr>
          <p:cNvPr id="383044" name="Rectangle 68"/>
          <p:cNvSpPr>
            <a:spLocks noChangeArrowheads="1"/>
          </p:cNvSpPr>
          <p:nvPr/>
        </p:nvSpPr>
        <p:spPr bwMode="auto">
          <a:xfrm>
            <a:off x="4103688" y="1937974"/>
            <a:ext cx="1190625" cy="908050"/>
          </a:xfrm>
          <a:prstGeom prst="rect">
            <a:avLst/>
          </a:prstGeom>
          <a:noFill/>
          <a:ln w="12700">
            <a:solidFill>
              <a:srgbClr val="990033"/>
            </a:solidFill>
            <a:miter lim="800000"/>
          </a:ln>
        </p:spPr>
        <p:txBody>
          <a:bodyPr/>
          <a:lstStyle/>
          <a:p>
            <a:endParaRPr lang="en-US"/>
          </a:p>
        </p:txBody>
      </p:sp>
      <p:sp>
        <p:nvSpPr>
          <p:cNvPr id="383045" name="Rectangle 69"/>
          <p:cNvSpPr>
            <a:spLocks noChangeArrowheads="1"/>
          </p:cNvSpPr>
          <p:nvPr/>
        </p:nvSpPr>
        <p:spPr bwMode="auto">
          <a:xfrm>
            <a:off x="4103688" y="2084024"/>
            <a:ext cx="1190625" cy="762000"/>
          </a:xfrm>
          <a:prstGeom prst="rect">
            <a:avLst/>
          </a:prstGeom>
          <a:noFill/>
          <a:ln w="12700">
            <a:solidFill>
              <a:srgbClr val="990033"/>
            </a:solidFill>
            <a:miter lim="800000"/>
          </a:ln>
        </p:spPr>
        <p:txBody>
          <a:bodyPr/>
          <a:lstStyle/>
          <a:p>
            <a:endParaRPr lang="en-US"/>
          </a:p>
        </p:txBody>
      </p:sp>
      <p:sp>
        <p:nvSpPr>
          <p:cNvPr id="383046" name="Rectangle 70"/>
          <p:cNvSpPr>
            <a:spLocks noChangeArrowheads="1"/>
          </p:cNvSpPr>
          <p:nvPr/>
        </p:nvSpPr>
        <p:spPr bwMode="auto">
          <a:xfrm>
            <a:off x="4164013" y="2141174"/>
            <a:ext cx="304800" cy="274638"/>
          </a:xfrm>
          <a:prstGeom prst="rect">
            <a:avLst/>
          </a:prstGeom>
          <a:noFill/>
          <a:ln w="9525">
            <a:noFill/>
            <a:miter lim="800000"/>
          </a:ln>
        </p:spPr>
        <p:txBody>
          <a:bodyPr wrap="none" lIns="0" tIns="0" rIns="0" bIns="0">
            <a:spAutoFit/>
          </a:bodyPr>
          <a:lstStyle/>
          <a:p>
            <a:r>
              <a:rPr lang="en-US" altLang="zh-CN" sz="1800">
                <a:solidFill>
                  <a:srgbClr val="000000"/>
                </a:solidFill>
                <a:ea typeface="宋体" panose="02010600030101010101" pitchFamily="2" charset="-122"/>
              </a:rPr>
              <a:t>X()</a:t>
            </a:r>
            <a:endParaRPr lang="en-US" altLang="zh-CN">
              <a:ea typeface="宋体" panose="02010600030101010101" pitchFamily="2" charset="-122"/>
            </a:endParaRPr>
          </a:p>
        </p:txBody>
      </p:sp>
      <p:sp>
        <p:nvSpPr>
          <p:cNvPr id="383047" name="Rectangle 71"/>
          <p:cNvSpPr>
            <a:spLocks noChangeArrowheads="1"/>
          </p:cNvSpPr>
          <p:nvPr/>
        </p:nvSpPr>
        <p:spPr bwMode="auto">
          <a:xfrm>
            <a:off x="4164013" y="2426924"/>
            <a:ext cx="368300" cy="274638"/>
          </a:xfrm>
          <a:prstGeom prst="rect">
            <a:avLst/>
          </a:prstGeom>
          <a:noFill/>
          <a:ln w="9525">
            <a:noFill/>
            <a:miter lim="800000"/>
          </a:ln>
        </p:spPr>
        <p:txBody>
          <a:bodyPr wrap="none" lIns="0" tIns="0" rIns="0" bIns="0">
            <a:spAutoFit/>
          </a:bodyPr>
          <a:lstStyle/>
          <a:p>
            <a:r>
              <a:rPr lang="en-US" altLang="zh-CN" sz="1800">
                <a:solidFill>
                  <a:srgbClr val="000000"/>
                </a:solidFill>
                <a:ea typeface="宋体" panose="02010600030101010101" pitchFamily="2" charset="-122"/>
              </a:rPr>
              <a:t>W()</a:t>
            </a:r>
            <a:endParaRPr lang="en-US" altLang="zh-CN">
              <a:ea typeface="宋体" panose="02010600030101010101" pitchFamily="2" charset="-122"/>
            </a:endParaRPr>
          </a:p>
        </p:txBody>
      </p:sp>
      <p:sp>
        <p:nvSpPr>
          <p:cNvPr id="382999" name="Rectangle 23"/>
          <p:cNvSpPr>
            <a:spLocks noChangeArrowheads="1"/>
          </p:cNvSpPr>
          <p:nvPr/>
        </p:nvSpPr>
        <p:spPr bwMode="auto">
          <a:xfrm>
            <a:off x="2019300" y="4119199"/>
            <a:ext cx="1768475" cy="1892300"/>
          </a:xfrm>
          <a:prstGeom prst="rect">
            <a:avLst/>
          </a:prstGeom>
          <a:solidFill>
            <a:srgbClr val="FFFFCC"/>
          </a:solidFill>
          <a:ln w="12700">
            <a:solidFill>
              <a:srgbClr val="990033"/>
            </a:solidFill>
            <a:miter lim="800000"/>
          </a:ln>
        </p:spPr>
        <p:txBody>
          <a:bodyPr/>
          <a:lstStyle/>
          <a:p>
            <a:endParaRPr lang="en-US"/>
          </a:p>
        </p:txBody>
      </p:sp>
      <p:sp>
        <p:nvSpPr>
          <p:cNvPr id="383000" name="Rectangle 24"/>
          <p:cNvSpPr>
            <a:spLocks noChangeArrowheads="1"/>
          </p:cNvSpPr>
          <p:nvPr/>
        </p:nvSpPr>
        <p:spPr bwMode="auto">
          <a:xfrm>
            <a:off x="2019300" y="4884374"/>
            <a:ext cx="1768475" cy="1127125"/>
          </a:xfrm>
          <a:prstGeom prst="rect">
            <a:avLst/>
          </a:prstGeom>
          <a:noFill/>
          <a:ln w="12700">
            <a:solidFill>
              <a:srgbClr val="990033"/>
            </a:solidFill>
            <a:miter lim="800000"/>
          </a:ln>
        </p:spPr>
        <p:txBody>
          <a:bodyPr/>
          <a:lstStyle/>
          <a:p>
            <a:endParaRPr lang="en-US"/>
          </a:p>
        </p:txBody>
      </p:sp>
      <p:sp>
        <p:nvSpPr>
          <p:cNvPr id="383001" name="Rectangle 25"/>
          <p:cNvSpPr>
            <a:spLocks noChangeArrowheads="1"/>
          </p:cNvSpPr>
          <p:nvPr/>
        </p:nvSpPr>
        <p:spPr bwMode="auto">
          <a:xfrm>
            <a:off x="2019300" y="5044712"/>
            <a:ext cx="1768475" cy="966787"/>
          </a:xfrm>
          <a:prstGeom prst="rect">
            <a:avLst/>
          </a:prstGeom>
          <a:noFill/>
          <a:ln w="12700">
            <a:solidFill>
              <a:srgbClr val="990033"/>
            </a:solidFill>
            <a:miter lim="800000"/>
          </a:ln>
        </p:spPr>
        <p:txBody>
          <a:bodyPr/>
          <a:lstStyle/>
          <a:p>
            <a:endParaRPr lang="en-US"/>
          </a:p>
        </p:txBody>
      </p:sp>
      <p:sp>
        <p:nvSpPr>
          <p:cNvPr id="383002" name="Rectangle 26"/>
          <p:cNvSpPr>
            <a:spLocks noChangeArrowheads="1"/>
          </p:cNvSpPr>
          <p:nvPr/>
        </p:nvSpPr>
        <p:spPr bwMode="auto">
          <a:xfrm>
            <a:off x="2079625" y="5246324"/>
            <a:ext cx="355600" cy="320675"/>
          </a:xfrm>
          <a:prstGeom prst="rect">
            <a:avLst/>
          </a:prstGeom>
          <a:noFill/>
          <a:ln w="9525">
            <a:noFill/>
            <a:miter lim="800000"/>
          </a:ln>
        </p:spPr>
        <p:txBody>
          <a:bodyPr wrap="none" lIns="0" tIns="0" rIns="0" bIns="0">
            <a:spAutoFit/>
          </a:bodyPr>
          <a:lstStyle/>
          <a:p>
            <a:r>
              <a:rPr lang="en-US" altLang="zh-CN" sz="2100">
                <a:solidFill>
                  <a:srgbClr val="000000"/>
                </a:solidFill>
                <a:ea typeface="宋体" panose="02010600030101010101" pitchFamily="2" charset="-122"/>
              </a:rPr>
              <a:t>X()</a:t>
            </a:r>
            <a:endParaRPr lang="en-US" altLang="zh-CN">
              <a:ea typeface="宋体" panose="02010600030101010101" pitchFamily="2" charset="-122"/>
            </a:endParaRPr>
          </a:p>
        </p:txBody>
      </p:sp>
      <p:sp>
        <p:nvSpPr>
          <p:cNvPr id="383003" name="Rectangle 27"/>
          <p:cNvSpPr>
            <a:spLocks noChangeArrowheads="1"/>
          </p:cNvSpPr>
          <p:nvPr/>
        </p:nvSpPr>
        <p:spPr bwMode="auto">
          <a:xfrm>
            <a:off x="2079625" y="5568587"/>
            <a:ext cx="430213" cy="320675"/>
          </a:xfrm>
          <a:prstGeom prst="rect">
            <a:avLst/>
          </a:prstGeom>
          <a:noFill/>
          <a:ln w="9525">
            <a:noFill/>
            <a:miter lim="800000"/>
          </a:ln>
        </p:spPr>
        <p:txBody>
          <a:bodyPr wrap="none" lIns="0" tIns="0" rIns="0" bIns="0">
            <a:spAutoFit/>
          </a:bodyPr>
          <a:lstStyle/>
          <a:p>
            <a:r>
              <a:rPr lang="en-US" altLang="zh-CN" sz="2100">
                <a:solidFill>
                  <a:srgbClr val="000000"/>
                </a:solidFill>
                <a:ea typeface="宋体" panose="02010600030101010101" pitchFamily="2" charset="-122"/>
              </a:rPr>
              <a:t>W()</a:t>
            </a:r>
            <a:endParaRPr lang="en-US" altLang="zh-CN">
              <a:ea typeface="宋体" panose="02010600030101010101" pitchFamily="2" charset="-122"/>
            </a:endParaRPr>
          </a:p>
        </p:txBody>
      </p:sp>
      <p:sp>
        <p:nvSpPr>
          <p:cNvPr id="383004" name="Rectangle 28"/>
          <p:cNvSpPr>
            <a:spLocks noChangeArrowheads="1"/>
          </p:cNvSpPr>
          <p:nvPr/>
        </p:nvSpPr>
        <p:spPr bwMode="auto">
          <a:xfrm>
            <a:off x="2197100" y="4198574"/>
            <a:ext cx="1422400" cy="274638"/>
          </a:xfrm>
          <a:prstGeom prst="rect">
            <a:avLst/>
          </a:prstGeom>
          <a:noFill/>
          <a:ln w="9525">
            <a:noFill/>
            <a:miter lim="800000"/>
          </a:ln>
        </p:spPr>
        <p:txBody>
          <a:bodyPr wrap="none" lIns="0" tIns="0" rIns="0" bIns="0">
            <a:spAutoFit/>
          </a:bodyPr>
          <a:lstStyle/>
          <a:p>
            <a:pPr algn="ctr"/>
            <a:r>
              <a:rPr lang="en-US" altLang="zh-CN" sz="1800">
                <a:solidFill>
                  <a:srgbClr val="000000"/>
                </a:solidFill>
                <a:ea typeface="宋体" panose="02010600030101010101" pitchFamily="2" charset="-122"/>
              </a:rPr>
              <a:t>&lt;&lt;Interface&gt;&gt;</a:t>
            </a:r>
            <a:endParaRPr lang="en-US" altLang="zh-CN" sz="1800">
              <a:ea typeface="宋体" panose="02010600030101010101" pitchFamily="2" charset="-122"/>
            </a:endParaRPr>
          </a:p>
        </p:txBody>
      </p:sp>
      <p:sp>
        <p:nvSpPr>
          <p:cNvPr id="383010" name="Line 34"/>
          <p:cNvSpPr>
            <a:spLocks noChangeShapeType="1"/>
          </p:cNvSpPr>
          <p:nvPr/>
        </p:nvSpPr>
        <p:spPr bwMode="auto">
          <a:xfrm flipH="1">
            <a:off x="4159250" y="5043124"/>
            <a:ext cx="1222375" cy="1588"/>
          </a:xfrm>
          <a:prstGeom prst="line">
            <a:avLst/>
          </a:prstGeom>
          <a:noFill/>
          <a:ln w="22225">
            <a:solidFill>
              <a:schemeClr val="tx1"/>
            </a:solidFill>
            <a:prstDash val="dash"/>
            <a:round/>
          </a:ln>
        </p:spPr>
        <p:txBody>
          <a:bodyPr/>
          <a:lstStyle/>
          <a:p>
            <a:endParaRPr lang="en-US"/>
          </a:p>
        </p:txBody>
      </p:sp>
      <p:sp>
        <p:nvSpPr>
          <p:cNvPr id="383011" name="Freeform 35"/>
          <p:cNvSpPr/>
          <p:nvPr/>
        </p:nvSpPr>
        <p:spPr bwMode="auto">
          <a:xfrm>
            <a:off x="3800475" y="4885962"/>
            <a:ext cx="381000" cy="282575"/>
          </a:xfrm>
          <a:custGeom>
            <a:avLst/>
            <a:gdLst/>
            <a:ahLst/>
            <a:cxnLst>
              <a:cxn ang="0">
                <a:pos x="0" y="89"/>
              </a:cxn>
              <a:cxn ang="0">
                <a:pos x="240" y="178"/>
              </a:cxn>
              <a:cxn ang="0">
                <a:pos x="240" y="0"/>
              </a:cxn>
              <a:cxn ang="0">
                <a:pos x="0" y="89"/>
              </a:cxn>
            </a:cxnLst>
            <a:rect l="0" t="0" r="r" b="b"/>
            <a:pathLst>
              <a:path w="240" h="178">
                <a:moveTo>
                  <a:pt x="0" y="89"/>
                </a:moveTo>
                <a:lnTo>
                  <a:pt x="240" y="178"/>
                </a:lnTo>
                <a:lnTo>
                  <a:pt x="240" y="0"/>
                </a:lnTo>
                <a:lnTo>
                  <a:pt x="0" y="89"/>
                </a:lnTo>
                <a:close/>
              </a:path>
            </a:pathLst>
          </a:custGeom>
          <a:noFill/>
          <a:ln w="0">
            <a:solidFill>
              <a:schemeClr val="tx1"/>
            </a:solidFill>
            <a:prstDash val="solid"/>
            <a:round/>
          </a:ln>
        </p:spPr>
        <p:txBody>
          <a:bodyPr/>
          <a:lstStyle/>
          <a:p>
            <a:endParaRPr lang="en-US"/>
          </a:p>
        </p:txBody>
      </p:sp>
      <p:grpSp>
        <p:nvGrpSpPr>
          <p:cNvPr id="383033" name="Group 57"/>
          <p:cNvGrpSpPr/>
          <p:nvPr/>
        </p:nvGrpSpPr>
        <p:grpSpPr bwMode="auto">
          <a:xfrm>
            <a:off x="2451099" y="1220424"/>
            <a:ext cx="1865313" cy="704850"/>
            <a:chOff x="512" y="1424"/>
            <a:chExt cx="952" cy="444"/>
          </a:xfrm>
        </p:grpSpPr>
        <p:sp>
          <p:nvSpPr>
            <p:cNvPr id="382994" name="Text Box 18"/>
            <p:cNvSpPr txBox="1">
              <a:spLocks noChangeArrowheads="1"/>
            </p:cNvSpPr>
            <p:nvPr/>
          </p:nvSpPr>
          <p:spPr bwMode="auto">
            <a:xfrm>
              <a:off x="512" y="1424"/>
              <a:ext cx="952" cy="260"/>
            </a:xfrm>
            <a:prstGeom prst="rect">
              <a:avLst/>
            </a:prstGeom>
            <a:noFill/>
            <a:ln w="9525">
              <a:noFill/>
              <a:miter lim="800000"/>
            </a:ln>
            <a:effectLst/>
          </p:spPr>
          <p:txBody>
            <a:bodyPr lIns="107950" tIns="53975" rIns="107950" bIns="53975">
              <a:spAutoFit/>
            </a:bodyPr>
            <a:lstStyle/>
            <a:p>
              <a:pPr>
                <a:spcBef>
                  <a:spcPct val="50000"/>
                </a:spcBef>
              </a:pPr>
              <a:r>
                <a:rPr lang="zh-CN" altLang="en-US" sz="2000">
                  <a:solidFill>
                    <a:srgbClr val="00CCFF"/>
                  </a:solidFill>
                  <a:ea typeface="宋体" panose="02010600030101010101" pitchFamily="2" charset="-122"/>
                </a:rPr>
                <a:t>“</a:t>
              </a:r>
              <a:r>
                <a:rPr lang="en-US" altLang="zh-CN" sz="2000">
                  <a:solidFill>
                    <a:srgbClr val="00CCFF"/>
                  </a:solidFill>
                  <a:ea typeface="宋体" panose="02010600030101010101" pitchFamily="2" charset="-122"/>
                </a:rPr>
                <a:t>Superman</a:t>
              </a:r>
              <a:endParaRPr lang="en-US" altLang="zh-CN" sz="2000">
                <a:solidFill>
                  <a:srgbClr val="00CCFF"/>
                </a:solidFill>
                <a:ea typeface="宋体" panose="02010600030101010101" pitchFamily="2" charset="-122"/>
              </a:endParaRPr>
            </a:p>
          </p:txBody>
        </p:sp>
        <p:sp>
          <p:nvSpPr>
            <p:cNvPr id="383032" name="Text Box 56"/>
            <p:cNvSpPr txBox="1">
              <a:spLocks noChangeArrowheads="1"/>
            </p:cNvSpPr>
            <p:nvPr/>
          </p:nvSpPr>
          <p:spPr bwMode="auto">
            <a:xfrm>
              <a:off x="576" y="1608"/>
              <a:ext cx="600" cy="260"/>
            </a:xfrm>
            <a:prstGeom prst="rect">
              <a:avLst/>
            </a:prstGeom>
            <a:noFill/>
            <a:ln w="9525">
              <a:noFill/>
              <a:miter lim="800000"/>
            </a:ln>
            <a:effectLst/>
          </p:spPr>
          <p:txBody>
            <a:bodyPr lIns="107950" tIns="53975" rIns="107950" bIns="53975">
              <a:spAutoFit/>
            </a:bodyPr>
            <a:lstStyle/>
            <a:p>
              <a:pPr>
                <a:spcBef>
                  <a:spcPct val="50000"/>
                </a:spcBef>
              </a:pPr>
              <a:r>
                <a:rPr lang="en-US" altLang="zh-CN" sz="2000" dirty="0">
                  <a:solidFill>
                    <a:srgbClr val="00CCFF"/>
                  </a:solidFill>
                  <a:ea typeface="宋体" panose="02010600030101010101" pitchFamily="2" charset="-122"/>
                </a:rPr>
                <a:t>Class”</a:t>
              </a:r>
              <a:endParaRPr lang="en-US" altLang="zh-CN" sz="2000" dirty="0">
                <a:solidFill>
                  <a:srgbClr val="00CCFF"/>
                </a:solidFill>
                <a:ea typeface="宋体" panose="02010600030101010101" pitchFamily="2" charset="-122"/>
              </a:endParaRPr>
            </a:p>
          </p:txBody>
        </p:sp>
      </p:grpSp>
      <p:pic>
        <p:nvPicPr>
          <p:cNvPr id="383034" name="Picture 58" descr="super_class"/>
          <p:cNvPicPr>
            <a:picLocks noChangeAspect="1" noChangeArrowheads="1"/>
          </p:cNvPicPr>
          <p:nvPr/>
        </p:nvPicPr>
        <p:blipFill>
          <a:blip r:embed="rId1" cstate="print"/>
          <a:srcRect/>
          <a:stretch>
            <a:fillRect/>
          </a:stretch>
        </p:blipFill>
        <p:spPr bwMode="auto">
          <a:xfrm>
            <a:off x="1554163" y="1131524"/>
            <a:ext cx="1168400" cy="2574925"/>
          </a:xfrm>
          <a:prstGeom prst="rect">
            <a:avLst/>
          </a:prstGeom>
          <a:noFill/>
        </p:spPr>
      </p:pic>
      <p:sp>
        <p:nvSpPr>
          <p:cNvPr id="383055" name="Rectangle 79"/>
          <p:cNvSpPr>
            <a:spLocks noChangeArrowheads="1"/>
          </p:cNvSpPr>
          <p:nvPr/>
        </p:nvSpPr>
        <p:spPr bwMode="auto">
          <a:xfrm>
            <a:off x="2252663" y="4462099"/>
            <a:ext cx="1214437" cy="320675"/>
          </a:xfrm>
          <a:prstGeom prst="rect">
            <a:avLst/>
          </a:prstGeom>
          <a:noFill/>
          <a:ln w="9525">
            <a:noFill/>
            <a:miter lim="800000"/>
          </a:ln>
        </p:spPr>
        <p:txBody>
          <a:bodyPr wrap="none" lIns="0" tIns="0" rIns="0" bIns="0">
            <a:spAutoFit/>
          </a:bodyPr>
          <a:lstStyle/>
          <a:p>
            <a:pPr algn="ctr"/>
            <a:r>
              <a:rPr lang="en-US" altLang="zh-CN" sz="2100">
                <a:solidFill>
                  <a:srgbClr val="000000"/>
                </a:solidFill>
                <a:ea typeface="宋体" panose="02010600030101010101" pitchFamily="2" charset="-122"/>
              </a:rPr>
              <a:t>InterfaceK</a:t>
            </a:r>
            <a:endParaRPr lang="en-US" altLang="zh-CN">
              <a:ea typeface="宋体" panose="02010600030101010101" pitchFamily="2" charset="-122"/>
            </a:endParaRPr>
          </a:p>
        </p:txBody>
      </p:sp>
      <p:sp>
        <p:nvSpPr>
          <p:cNvPr id="383056" name="Rectangle 80"/>
          <p:cNvSpPr>
            <a:spLocks noChangeArrowheads="1"/>
          </p:cNvSpPr>
          <p:nvPr/>
        </p:nvSpPr>
        <p:spPr bwMode="auto">
          <a:xfrm>
            <a:off x="5419725" y="4344624"/>
            <a:ext cx="2541588" cy="1666875"/>
          </a:xfrm>
          <a:prstGeom prst="rect">
            <a:avLst/>
          </a:prstGeom>
          <a:solidFill>
            <a:srgbClr val="FFFFCC"/>
          </a:solidFill>
          <a:ln w="12700">
            <a:solidFill>
              <a:srgbClr val="990033"/>
            </a:solidFill>
            <a:miter lim="800000"/>
          </a:ln>
        </p:spPr>
        <p:txBody>
          <a:bodyPr/>
          <a:lstStyle/>
          <a:p>
            <a:endParaRPr lang="en-US"/>
          </a:p>
        </p:txBody>
      </p:sp>
      <p:sp>
        <p:nvSpPr>
          <p:cNvPr id="383057" name="Rectangle 81"/>
          <p:cNvSpPr>
            <a:spLocks noChangeArrowheads="1"/>
          </p:cNvSpPr>
          <p:nvPr/>
        </p:nvSpPr>
        <p:spPr bwMode="auto">
          <a:xfrm>
            <a:off x="6159500" y="4601799"/>
            <a:ext cx="927100" cy="198438"/>
          </a:xfrm>
          <a:prstGeom prst="rect">
            <a:avLst/>
          </a:prstGeom>
          <a:noFill/>
          <a:ln w="9525">
            <a:noFill/>
            <a:miter lim="800000"/>
          </a:ln>
        </p:spPr>
        <p:txBody>
          <a:bodyPr wrap="none" lIns="0" tIns="0" rIns="0" bIns="0">
            <a:spAutoFit/>
          </a:bodyPr>
          <a:lstStyle/>
          <a:p>
            <a:r>
              <a:rPr lang="en-US" altLang="zh-CN" sz="1300">
                <a:solidFill>
                  <a:srgbClr val="000000"/>
                </a:solidFill>
                <a:ea typeface="宋体" panose="02010600030101010101" pitchFamily="2" charset="-122"/>
              </a:rPr>
              <a:t>SubsystemA</a:t>
            </a:r>
            <a:endParaRPr lang="en-US" altLang="zh-CN">
              <a:ea typeface="宋体" panose="02010600030101010101" pitchFamily="2" charset="-122"/>
            </a:endParaRPr>
          </a:p>
        </p:txBody>
      </p:sp>
      <p:sp>
        <p:nvSpPr>
          <p:cNvPr id="383058" name="Rectangle 82"/>
          <p:cNvSpPr>
            <a:spLocks noChangeArrowheads="1"/>
          </p:cNvSpPr>
          <p:nvPr/>
        </p:nvSpPr>
        <p:spPr bwMode="auto">
          <a:xfrm>
            <a:off x="6021388" y="4395424"/>
            <a:ext cx="1179512" cy="198438"/>
          </a:xfrm>
          <a:prstGeom prst="rect">
            <a:avLst/>
          </a:prstGeom>
          <a:noFill/>
          <a:ln w="9525">
            <a:noFill/>
            <a:miter lim="800000"/>
          </a:ln>
        </p:spPr>
        <p:txBody>
          <a:bodyPr wrap="none" lIns="0" tIns="0" rIns="0" bIns="0">
            <a:spAutoFit/>
          </a:bodyPr>
          <a:lstStyle/>
          <a:p>
            <a:r>
              <a:rPr lang="en-US" altLang="zh-CN" sz="1300">
                <a:solidFill>
                  <a:srgbClr val="000000"/>
                </a:solidFill>
                <a:ea typeface="宋体" panose="02010600030101010101" pitchFamily="2" charset="-122"/>
              </a:rPr>
              <a:t>&lt;&lt;subsystem&gt;&gt;</a:t>
            </a:r>
            <a:endParaRPr lang="en-US" altLang="zh-CN">
              <a:ea typeface="宋体" panose="02010600030101010101" pitchFamily="2" charset="-122"/>
            </a:endParaRPr>
          </a:p>
        </p:txBody>
      </p:sp>
      <p:sp>
        <p:nvSpPr>
          <p:cNvPr id="383059" name="Rectangle 83"/>
          <p:cNvSpPr>
            <a:spLocks noChangeArrowheads="1"/>
          </p:cNvSpPr>
          <p:nvPr/>
        </p:nvSpPr>
        <p:spPr bwMode="auto">
          <a:xfrm>
            <a:off x="5630863" y="5106624"/>
            <a:ext cx="976312" cy="760413"/>
          </a:xfrm>
          <a:prstGeom prst="rect">
            <a:avLst/>
          </a:prstGeom>
          <a:solidFill>
            <a:srgbClr val="FFFFCC"/>
          </a:solidFill>
          <a:ln w="0">
            <a:solidFill>
              <a:srgbClr val="990033"/>
            </a:solidFill>
            <a:miter lim="800000"/>
          </a:ln>
        </p:spPr>
        <p:txBody>
          <a:bodyPr/>
          <a:lstStyle/>
          <a:p>
            <a:endParaRPr lang="en-US"/>
          </a:p>
        </p:txBody>
      </p:sp>
      <p:sp>
        <p:nvSpPr>
          <p:cNvPr id="383060" name="Rectangle 84"/>
          <p:cNvSpPr>
            <a:spLocks noChangeArrowheads="1"/>
          </p:cNvSpPr>
          <p:nvPr/>
        </p:nvSpPr>
        <p:spPr bwMode="auto">
          <a:xfrm>
            <a:off x="5768975" y="5157424"/>
            <a:ext cx="614363" cy="198438"/>
          </a:xfrm>
          <a:prstGeom prst="rect">
            <a:avLst/>
          </a:prstGeom>
          <a:noFill/>
          <a:ln w="9525">
            <a:noFill/>
            <a:miter lim="800000"/>
          </a:ln>
        </p:spPr>
        <p:txBody>
          <a:bodyPr wrap="none" lIns="0" tIns="0" rIns="0" bIns="0">
            <a:spAutoFit/>
          </a:bodyPr>
          <a:lstStyle/>
          <a:p>
            <a:r>
              <a:rPr lang="en-US" altLang="zh-CN" sz="1300">
                <a:solidFill>
                  <a:srgbClr val="000000"/>
                </a:solidFill>
                <a:ea typeface="宋体" panose="02010600030101010101" pitchFamily="2" charset="-122"/>
              </a:rPr>
              <a:t>ClassA1</a:t>
            </a:r>
            <a:endParaRPr lang="en-US" altLang="zh-CN">
              <a:ea typeface="宋体" panose="02010600030101010101" pitchFamily="2" charset="-122"/>
            </a:endParaRPr>
          </a:p>
        </p:txBody>
      </p:sp>
      <p:sp>
        <p:nvSpPr>
          <p:cNvPr id="383061" name="Rectangle 85"/>
          <p:cNvSpPr>
            <a:spLocks noChangeArrowheads="1"/>
          </p:cNvSpPr>
          <p:nvPr/>
        </p:nvSpPr>
        <p:spPr bwMode="auto">
          <a:xfrm>
            <a:off x="5630863" y="5378087"/>
            <a:ext cx="976312" cy="488950"/>
          </a:xfrm>
          <a:prstGeom prst="rect">
            <a:avLst/>
          </a:prstGeom>
          <a:noFill/>
          <a:ln w="0">
            <a:solidFill>
              <a:srgbClr val="990033"/>
            </a:solidFill>
            <a:miter lim="800000"/>
          </a:ln>
        </p:spPr>
        <p:txBody>
          <a:bodyPr/>
          <a:lstStyle/>
          <a:p>
            <a:endParaRPr lang="en-US"/>
          </a:p>
        </p:txBody>
      </p:sp>
      <p:sp>
        <p:nvSpPr>
          <p:cNvPr id="383062" name="Rectangle 86"/>
          <p:cNvSpPr>
            <a:spLocks noChangeArrowheads="1"/>
          </p:cNvSpPr>
          <p:nvPr/>
        </p:nvSpPr>
        <p:spPr bwMode="auto">
          <a:xfrm>
            <a:off x="5630863" y="5479687"/>
            <a:ext cx="976312" cy="387350"/>
          </a:xfrm>
          <a:prstGeom prst="rect">
            <a:avLst/>
          </a:prstGeom>
          <a:noFill/>
          <a:ln w="0">
            <a:solidFill>
              <a:srgbClr val="990033"/>
            </a:solidFill>
            <a:miter lim="800000"/>
          </a:ln>
        </p:spPr>
        <p:txBody>
          <a:bodyPr/>
          <a:lstStyle/>
          <a:p>
            <a:endParaRPr lang="en-US"/>
          </a:p>
        </p:txBody>
      </p:sp>
      <p:sp>
        <p:nvSpPr>
          <p:cNvPr id="383063" name="Rectangle 87"/>
          <p:cNvSpPr>
            <a:spLocks noChangeArrowheads="1"/>
          </p:cNvSpPr>
          <p:nvPr/>
        </p:nvSpPr>
        <p:spPr bwMode="auto">
          <a:xfrm>
            <a:off x="5670550" y="5608274"/>
            <a:ext cx="220663" cy="198438"/>
          </a:xfrm>
          <a:prstGeom prst="rect">
            <a:avLst/>
          </a:prstGeom>
          <a:noFill/>
          <a:ln w="9525">
            <a:noFill/>
            <a:miter lim="800000"/>
          </a:ln>
        </p:spPr>
        <p:txBody>
          <a:bodyPr wrap="none" lIns="0" tIns="0" rIns="0" bIns="0">
            <a:spAutoFit/>
          </a:bodyPr>
          <a:lstStyle/>
          <a:p>
            <a:r>
              <a:rPr lang="en-US" altLang="zh-CN" sz="1300">
                <a:solidFill>
                  <a:srgbClr val="000000"/>
                </a:solidFill>
                <a:ea typeface="宋体" panose="02010600030101010101" pitchFamily="2" charset="-122"/>
              </a:rPr>
              <a:t>X()</a:t>
            </a:r>
            <a:endParaRPr lang="en-US" altLang="zh-CN">
              <a:ea typeface="宋体" panose="02010600030101010101" pitchFamily="2" charset="-122"/>
            </a:endParaRPr>
          </a:p>
        </p:txBody>
      </p:sp>
      <p:sp>
        <p:nvSpPr>
          <p:cNvPr id="383064" name="Rectangle 88"/>
          <p:cNvSpPr>
            <a:spLocks noChangeArrowheads="1"/>
          </p:cNvSpPr>
          <p:nvPr/>
        </p:nvSpPr>
        <p:spPr bwMode="auto">
          <a:xfrm>
            <a:off x="6843713" y="5106624"/>
            <a:ext cx="976312" cy="760413"/>
          </a:xfrm>
          <a:prstGeom prst="rect">
            <a:avLst/>
          </a:prstGeom>
          <a:solidFill>
            <a:srgbClr val="FFFFCC"/>
          </a:solidFill>
          <a:ln w="0">
            <a:solidFill>
              <a:srgbClr val="990033"/>
            </a:solidFill>
            <a:miter lim="800000"/>
          </a:ln>
        </p:spPr>
        <p:txBody>
          <a:bodyPr/>
          <a:lstStyle/>
          <a:p>
            <a:endParaRPr lang="en-US"/>
          </a:p>
        </p:txBody>
      </p:sp>
      <p:sp>
        <p:nvSpPr>
          <p:cNvPr id="383065" name="Rectangle 89"/>
          <p:cNvSpPr>
            <a:spLocks noChangeArrowheads="1"/>
          </p:cNvSpPr>
          <p:nvPr/>
        </p:nvSpPr>
        <p:spPr bwMode="auto">
          <a:xfrm>
            <a:off x="6983413" y="5157424"/>
            <a:ext cx="614362" cy="198438"/>
          </a:xfrm>
          <a:prstGeom prst="rect">
            <a:avLst/>
          </a:prstGeom>
          <a:noFill/>
          <a:ln w="9525">
            <a:noFill/>
            <a:miter lim="800000"/>
          </a:ln>
        </p:spPr>
        <p:txBody>
          <a:bodyPr wrap="none" lIns="0" tIns="0" rIns="0" bIns="0">
            <a:spAutoFit/>
          </a:bodyPr>
          <a:lstStyle/>
          <a:p>
            <a:r>
              <a:rPr lang="en-US" altLang="zh-CN" sz="1300">
                <a:solidFill>
                  <a:srgbClr val="000000"/>
                </a:solidFill>
                <a:ea typeface="宋体" panose="02010600030101010101" pitchFamily="2" charset="-122"/>
              </a:rPr>
              <a:t>ClassA2</a:t>
            </a:r>
            <a:endParaRPr lang="en-US" altLang="zh-CN">
              <a:ea typeface="宋体" panose="02010600030101010101" pitchFamily="2" charset="-122"/>
            </a:endParaRPr>
          </a:p>
        </p:txBody>
      </p:sp>
      <p:sp>
        <p:nvSpPr>
          <p:cNvPr id="383066" name="Rectangle 90"/>
          <p:cNvSpPr>
            <a:spLocks noChangeArrowheads="1"/>
          </p:cNvSpPr>
          <p:nvPr/>
        </p:nvSpPr>
        <p:spPr bwMode="auto">
          <a:xfrm>
            <a:off x="6843713" y="5378087"/>
            <a:ext cx="976312" cy="488950"/>
          </a:xfrm>
          <a:prstGeom prst="rect">
            <a:avLst/>
          </a:prstGeom>
          <a:noFill/>
          <a:ln w="0">
            <a:solidFill>
              <a:srgbClr val="990033"/>
            </a:solidFill>
            <a:miter lim="800000"/>
          </a:ln>
        </p:spPr>
        <p:txBody>
          <a:bodyPr/>
          <a:lstStyle/>
          <a:p>
            <a:endParaRPr lang="en-US"/>
          </a:p>
        </p:txBody>
      </p:sp>
      <p:sp>
        <p:nvSpPr>
          <p:cNvPr id="383067" name="Rectangle 91"/>
          <p:cNvSpPr>
            <a:spLocks noChangeArrowheads="1"/>
          </p:cNvSpPr>
          <p:nvPr/>
        </p:nvSpPr>
        <p:spPr bwMode="auto">
          <a:xfrm>
            <a:off x="6843713" y="5479687"/>
            <a:ext cx="976312" cy="387350"/>
          </a:xfrm>
          <a:prstGeom prst="rect">
            <a:avLst/>
          </a:prstGeom>
          <a:noFill/>
          <a:ln w="0">
            <a:solidFill>
              <a:srgbClr val="990033"/>
            </a:solidFill>
            <a:miter lim="800000"/>
          </a:ln>
        </p:spPr>
        <p:txBody>
          <a:bodyPr/>
          <a:lstStyle/>
          <a:p>
            <a:endParaRPr lang="en-US"/>
          </a:p>
        </p:txBody>
      </p:sp>
      <p:sp>
        <p:nvSpPr>
          <p:cNvPr id="383068" name="Rectangle 92"/>
          <p:cNvSpPr>
            <a:spLocks noChangeArrowheads="1"/>
          </p:cNvSpPr>
          <p:nvPr/>
        </p:nvSpPr>
        <p:spPr bwMode="auto">
          <a:xfrm>
            <a:off x="6886575" y="5608274"/>
            <a:ext cx="266700" cy="198438"/>
          </a:xfrm>
          <a:prstGeom prst="rect">
            <a:avLst/>
          </a:prstGeom>
          <a:noFill/>
          <a:ln w="9525">
            <a:noFill/>
            <a:miter lim="800000"/>
          </a:ln>
        </p:spPr>
        <p:txBody>
          <a:bodyPr wrap="none" lIns="0" tIns="0" rIns="0" bIns="0">
            <a:spAutoFit/>
          </a:bodyPr>
          <a:lstStyle/>
          <a:p>
            <a:r>
              <a:rPr lang="en-US" altLang="zh-CN" sz="1300">
                <a:solidFill>
                  <a:srgbClr val="000000"/>
                </a:solidFill>
                <a:ea typeface="宋体" panose="02010600030101010101" pitchFamily="2" charset="-122"/>
              </a:rPr>
              <a:t>W()</a:t>
            </a:r>
            <a:endParaRPr lang="en-US" altLang="zh-CN">
              <a:ea typeface="宋体" panose="02010600030101010101" pitchFamily="2" charset="-122"/>
            </a:endParaRPr>
          </a:p>
        </p:txBody>
      </p:sp>
      <p:grpSp>
        <p:nvGrpSpPr>
          <p:cNvPr id="383069" name="Group 93"/>
          <p:cNvGrpSpPr/>
          <p:nvPr/>
        </p:nvGrpSpPr>
        <p:grpSpPr bwMode="auto">
          <a:xfrm>
            <a:off x="7413625" y="4439874"/>
            <a:ext cx="368300" cy="266700"/>
            <a:chOff x="2180" y="2672"/>
            <a:chExt cx="232" cy="168"/>
          </a:xfrm>
        </p:grpSpPr>
        <p:sp>
          <p:nvSpPr>
            <p:cNvPr id="383070" name="Rectangle 94"/>
            <p:cNvSpPr>
              <a:spLocks noChangeArrowheads="1"/>
            </p:cNvSpPr>
            <p:nvPr/>
          </p:nvSpPr>
          <p:spPr bwMode="auto">
            <a:xfrm>
              <a:off x="2244" y="2672"/>
              <a:ext cx="168" cy="168"/>
            </a:xfrm>
            <a:prstGeom prst="rect">
              <a:avLst/>
            </a:prstGeom>
            <a:solidFill>
              <a:srgbClr val="FFFFCC"/>
            </a:solidFill>
            <a:ln w="12700">
              <a:solidFill>
                <a:srgbClr val="990033"/>
              </a:solidFill>
              <a:miter lim="800000"/>
            </a:ln>
          </p:spPr>
          <p:txBody>
            <a:bodyPr/>
            <a:lstStyle/>
            <a:p>
              <a:endParaRPr lang="en-US"/>
            </a:p>
          </p:txBody>
        </p:sp>
        <p:sp>
          <p:nvSpPr>
            <p:cNvPr id="383071" name="Rectangle 95"/>
            <p:cNvSpPr>
              <a:spLocks noChangeArrowheads="1"/>
            </p:cNvSpPr>
            <p:nvPr/>
          </p:nvSpPr>
          <p:spPr bwMode="auto">
            <a:xfrm>
              <a:off x="2180" y="2773"/>
              <a:ext cx="118" cy="40"/>
            </a:xfrm>
            <a:prstGeom prst="rect">
              <a:avLst/>
            </a:prstGeom>
            <a:solidFill>
              <a:srgbClr val="FFFFCC"/>
            </a:solidFill>
            <a:ln w="12700">
              <a:solidFill>
                <a:srgbClr val="990033"/>
              </a:solidFill>
              <a:miter lim="800000"/>
            </a:ln>
          </p:spPr>
          <p:txBody>
            <a:bodyPr/>
            <a:lstStyle/>
            <a:p>
              <a:endParaRPr lang="en-US"/>
            </a:p>
          </p:txBody>
        </p:sp>
        <p:sp>
          <p:nvSpPr>
            <p:cNvPr id="383072" name="Rectangle 96"/>
            <p:cNvSpPr>
              <a:spLocks noChangeArrowheads="1"/>
            </p:cNvSpPr>
            <p:nvPr/>
          </p:nvSpPr>
          <p:spPr bwMode="auto">
            <a:xfrm>
              <a:off x="2180" y="2699"/>
              <a:ext cx="118" cy="39"/>
            </a:xfrm>
            <a:prstGeom prst="rect">
              <a:avLst/>
            </a:prstGeom>
            <a:solidFill>
              <a:srgbClr val="FFFFCC"/>
            </a:solidFill>
            <a:ln w="12700">
              <a:solidFill>
                <a:srgbClr val="990033"/>
              </a:solidFill>
              <a:miter lim="800000"/>
            </a:ln>
          </p:spPr>
          <p:txBody>
            <a:bodyPr/>
            <a:lstStyle/>
            <a:p>
              <a:endParaRPr lang="en-US"/>
            </a:p>
          </p:txBody>
        </p:sp>
      </p:grpSp>
      <p:sp>
        <p:nvSpPr>
          <p:cNvPr id="383073" name="Line 97"/>
          <p:cNvSpPr>
            <a:spLocks noChangeShapeType="1"/>
          </p:cNvSpPr>
          <p:nvPr/>
        </p:nvSpPr>
        <p:spPr bwMode="auto">
          <a:xfrm>
            <a:off x="5414963" y="4858974"/>
            <a:ext cx="2536825" cy="0"/>
          </a:xfrm>
          <a:prstGeom prst="line">
            <a:avLst/>
          </a:prstGeom>
          <a:noFill/>
          <a:ln w="12700">
            <a:solidFill>
              <a:srgbClr val="990033"/>
            </a:solidFill>
            <a:round/>
          </a:ln>
          <a:effectLst/>
        </p:spPr>
        <p:txBody>
          <a:bodyPr lIns="107950" tIns="53975" rIns="107950" bIns="53975"/>
          <a:lstStyle/>
          <a:p>
            <a:endParaRPr lang="en-US"/>
          </a:p>
        </p:txBody>
      </p:sp>
      <p:sp>
        <p:nvSpPr>
          <p:cNvPr id="383074" name="Line 98"/>
          <p:cNvSpPr>
            <a:spLocks noChangeShapeType="1"/>
          </p:cNvSpPr>
          <p:nvPr/>
        </p:nvSpPr>
        <p:spPr bwMode="auto">
          <a:xfrm>
            <a:off x="5414963" y="4971687"/>
            <a:ext cx="2536825" cy="0"/>
          </a:xfrm>
          <a:prstGeom prst="line">
            <a:avLst/>
          </a:prstGeom>
          <a:noFill/>
          <a:ln w="12700">
            <a:solidFill>
              <a:srgbClr val="990033"/>
            </a:solidFill>
            <a:round/>
          </a:ln>
          <a:effectLst/>
        </p:spPr>
        <p:txBody>
          <a:bodyPr lIns="107950" tIns="53975" rIns="107950" bIns="53975"/>
          <a:lstStyle/>
          <a:p>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62" name="Rectangle 2"/>
          <p:cNvSpPr>
            <a:spLocks noChangeArrowheads="1"/>
          </p:cNvSpPr>
          <p:nvPr/>
        </p:nvSpPr>
        <p:spPr bwMode="auto">
          <a:xfrm>
            <a:off x="252412" y="342900"/>
            <a:ext cx="8999538" cy="533400"/>
          </a:xfrm>
          <a:prstGeom prst="rect">
            <a:avLst/>
          </a:prstGeom>
          <a:noFill/>
          <a:ln w="9525">
            <a:noFill/>
            <a:miter lim="800000"/>
          </a:ln>
          <a:effectLst/>
        </p:spPr>
        <p:txBody>
          <a:bodyPr lIns="92075" tIns="46038" rIns="92075" bIns="46038" anchor="ctr"/>
          <a:lstStyle/>
          <a:p>
            <a:pPr eaLnBrk="1" hangingPunct="1">
              <a:buClr>
                <a:srgbClr val="73E1FF"/>
              </a:buClr>
            </a:pPr>
            <a:r>
              <a:rPr lang="en-US" altLang="zh-CN" sz="3600" dirty="0">
                <a:latin typeface="Arial Narrow" panose="020B0606020202030204" pitchFamily="34" charset="0"/>
                <a:ea typeface="宋体" panose="02010600030101010101" pitchFamily="2" charset="-122"/>
              </a:rPr>
              <a:t>Identify Design Elements Steps</a:t>
            </a:r>
            <a:endParaRPr lang="en-US" altLang="zh-CN" sz="3600" dirty="0">
              <a:latin typeface="Arial Narrow" panose="020B0606020202030204" pitchFamily="34" charset="0"/>
              <a:ea typeface="宋体" panose="02010600030101010101" pitchFamily="2" charset="-122"/>
            </a:endParaRPr>
          </a:p>
        </p:txBody>
      </p:sp>
      <p:sp>
        <p:nvSpPr>
          <p:cNvPr id="399363" name="Rectangle 3"/>
          <p:cNvSpPr>
            <a:spLocks noChangeArrowheads="1"/>
          </p:cNvSpPr>
          <p:nvPr/>
        </p:nvSpPr>
        <p:spPr bwMode="auto">
          <a:xfrm>
            <a:off x="361950" y="1052513"/>
            <a:ext cx="8489950" cy="5043487"/>
          </a:xfrm>
          <a:prstGeom prst="rect">
            <a:avLst/>
          </a:prstGeom>
          <a:noFill/>
          <a:ln w="9525">
            <a:noFill/>
            <a:miter lim="800000"/>
          </a:ln>
          <a:effectLst/>
        </p:spPr>
        <p:txBody>
          <a:bodyPr lIns="107950" tIns="53975" rIns="107950" bIns="53975"/>
          <a:lstStyle/>
          <a:p>
            <a:pPr marL="339725" indent="-339725" eaLnBrk="1" hangingPunct="1">
              <a:lnSpc>
                <a:spcPct val="80000"/>
              </a:lnSpc>
              <a:spcBef>
                <a:spcPct val="30000"/>
              </a:spcBef>
              <a:buClr>
                <a:srgbClr val="FFFF99"/>
              </a:buClr>
              <a:buFont typeface="Wingdings" panose="05000000000000000000" pitchFamily="2" charset="2"/>
              <a:buChar char="w"/>
            </a:pPr>
            <a:r>
              <a:rPr lang="en-US" altLang="zh-CN" sz="3200" dirty="0">
                <a:solidFill>
                  <a:schemeClr val="folHlink"/>
                </a:solidFill>
                <a:ea typeface="宋体" panose="02010600030101010101" pitchFamily="2" charset="-122"/>
              </a:rPr>
              <a:t>Identify classes and subsystems</a:t>
            </a:r>
            <a:endParaRPr lang="en-US" altLang="zh-CN" sz="3200" dirty="0">
              <a:solidFill>
                <a:schemeClr val="folHlink"/>
              </a:solidFill>
              <a:ea typeface="宋体" panose="02010600030101010101" pitchFamily="2" charset="-122"/>
            </a:endParaRPr>
          </a:p>
          <a:p>
            <a:pPr marL="339725" indent="-339725" eaLnBrk="1" hangingPunct="1">
              <a:lnSpc>
                <a:spcPct val="80000"/>
              </a:lnSpc>
              <a:spcBef>
                <a:spcPct val="30000"/>
              </a:spcBef>
              <a:buClr>
                <a:srgbClr val="FFFF99"/>
              </a:buClr>
              <a:buFont typeface="Wingdings" panose="05000000000000000000" pitchFamily="2" charset="2"/>
              <a:buChar char="w"/>
            </a:pPr>
            <a:r>
              <a:rPr lang="en-US" altLang="zh-CN" sz="3200" dirty="0">
                <a:ea typeface="宋体" panose="02010600030101010101" pitchFamily="2" charset="-122"/>
              </a:rPr>
              <a:t>Identify subsystem interfaces</a:t>
            </a:r>
            <a:endParaRPr lang="en-US" altLang="zh-CN" sz="3200" dirty="0">
              <a:ea typeface="宋体" panose="02010600030101010101" pitchFamily="2" charset="-122"/>
            </a:endParaRPr>
          </a:p>
          <a:p>
            <a:pPr marL="339725" indent="-339725" eaLnBrk="1" hangingPunct="1">
              <a:lnSpc>
                <a:spcPct val="80000"/>
              </a:lnSpc>
              <a:spcBef>
                <a:spcPct val="30000"/>
              </a:spcBef>
              <a:buClr>
                <a:srgbClr val="FFFF99"/>
              </a:buClr>
              <a:buFont typeface="Wingdings" panose="05000000000000000000" pitchFamily="2" charset="2"/>
              <a:buChar char="w"/>
            </a:pPr>
            <a:r>
              <a:rPr lang="en-US" altLang="zh-CN" sz="3200" dirty="0">
                <a:solidFill>
                  <a:schemeClr val="folHlink"/>
                </a:solidFill>
                <a:ea typeface="宋体" panose="02010600030101010101" pitchFamily="2" charset="-122"/>
              </a:rPr>
              <a:t>Identify reuse opportunities</a:t>
            </a:r>
            <a:endParaRPr lang="en-US" altLang="zh-CN" sz="3200" dirty="0">
              <a:solidFill>
                <a:schemeClr val="folHlink"/>
              </a:solidFill>
              <a:ea typeface="宋体" panose="02010600030101010101" pitchFamily="2" charset="-122"/>
            </a:endParaRPr>
          </a:p>
          <a:p>
            <a:pPr marL="339725" indent="-339725" eaLnBrk="1" hangingPunct="1">
              <a:lnSpc>
                <a:spcPct val="80000"/>
              </a:lnSpc>
              <a:spcBef>
                <a:spcPct val="30000"/>
              </a:spcBef>
              <a:buClr>
                <a:srgbClr val="FFFF99"/>
              </a:buClr>
              <a:buFont typeface="Wingdings" panose="05000000000000000000" pitchFamily="2" charset="2"/>
              <a:buChar char="w"/>
            </a:pPr>
            <a:r>
              <a:rPr lang="en-US" altLang="zh-CN" sz="3200" dirty="0">
                <a:solidFill>
                  <a:schemeClr val="folHlink"/>
                </a:solidFill>
                <a:ea typeface="宋体" panose="02010600030101010101" pitchFamily="2" charset="-122"/>
              </a:rPr>
              <a:t>Update the organization of the Design Model</a:t>
            </a:r>
            <a:endParaRPr lang="en-US" altLang="zh-CN" sz="3200" dirty="0">
              <a:solidFill>
                <a:schemeClr val="folHlink"/>
              </a:solidFill>
              <a:ea typeface="宋体" panose="02010600030101010101" pitchFamily="2" charset="-122"/>
            </a:endParaRPr>
          </a:p>
          <a:p>
            <a:pPr marL="339725" indent="-339725" eaLnBrk="1" hangingPunct="1">
              <a:lnSpc>
                <a:spcPct val="80000"/>
              </a:lnSpc>
              <a:spcBef>
                <a:spcPct val="30000"/>
              </a:spcBef>
              <a:buClr>
                <a:srgbClr val="FFFF99"/>
              </a:buClr>
              <a:buFont typeface="Wingdings" panose="05000000000000000000" pitchFamily="2" charset="2"/>
              <a:buChar char="w"/>
            </a:pPr>
            <a:r>
              <a:rPr lang="en-US" altLang="zh-CN" sz="3200" dirty="0">
                <a:solidFill>
                  <a:schemeClr val="folHlink"/>
                </a:solidFill>
                <a:ea typeface="宋体" panose="02010600030101010101" pitchFamily="2" charset="-122"/>
              </a:rPr>
              <a:t>Checkpoints</a:t>
            </a:r>
            <a:endParaRPr lang="en-US" altLang="zh-CN" sz="3200" dirty="0">
              <a:solidFill>
                <a:schemeClr val="folHlink"/>
              </a:solidFill>
              <a:ea typeface="宋体" panose="02010600030101010101" pitchFamily="2" charset="-122"/>
            </a:endParaRPr>
          </a:p>
        </p:txBody>
      </p:sp>
      <p:sp>
        <p:nvSpPr>
          <p:cNvPr id="399364" name="AutoShape 4"/>
          <p:cNvSpPr>
            <a:spLocks noChangeArrowheads="1"/>
          </p:cNvSpPr>
          <p:nvPr/>
        </p:nvSpPr>
        <p:spPr bwMode="auto">
          <a:xfrm>
            <a:off x="76200" y="1600200"/>
            <a:ext cx="352425" cy="381000"/>
          </a:xfrm>
          <a:prstGeom prst="star5">
            <a:avLst/>
          </a:prstGeom>
          <a:solidFill>
            <a:srgbClr val="FFFF99"/>
          </a:solidFill>
          <a:ln w="12700">
            <a:solidFill>
              <a:schemeClr val="bg2"/>
            </a:solidFill>
            <a:miter lim="800000"/>
          </a:ln>
          <a:effectLst/>
        </p:spPr>
        <p:txBody>
          <a:bodyPr wrap="none" lIns="107950" tIns="53975" rIns="107950" bIns="53975" anchor="ctr"/>
          <a:lstStyle/>
          <a:p>
            <a:endParaRPr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5026" name="Rectangle 2"/>
          <p:cNvSpPr>
            <a:spLocks noChangeArrowheads="1"/>
          </p:cNvSpPr>
          <p:nvPr/>
        </p:nvSpPr>
        <p:spPr bwMode="auto">
          <a:xfrm>
            <a:off x="87313" y="5661025"/>
            <a:ext cx="9056687" cy="822325"/>
          </a:xfrm>
          <a:prstGeom prst="rect">
            <a:avLst/>
          </a:prstGeom>
          <a:noFill/>
          <a:ln w="12700">
            <a:noFill/>
            <a:miter lim="800000"/>
            <a:headEnd type="none" w="sm" len="sm"/>
          </a:ln>
          <a:effectLst/>
        </p:spPr>
        <p:txBody>
          <a:bodyPr anchor="ctr">
            <a:spAutoFit/>
          </a:bodyPr>
          <a:lstStyle/>
          <a:p>
            <a:pPr algn="ctr"/>
            <a:r>
              <a:rPr lang="en-US" altLang="zh-CN" sz="2400">
                <a:solidFill>
                  <a:srgbClr val="00CCFF"/>
                </a:solidFill>
                <a:ea typeface="宋体" panose="02010600030101010101" pitchFamily="2" charset="-122"/>
              </a:rPr>
              <a:t>Stable, well-defined interfaces are key to a stable, </a:t>
            </a:r>
            <a:br>
              <a:rPr lang="en-US" altLang="zh-CN" sz="2400">
                <a:solidFill>
                  <a:srgbClr val="00CCFF"/>
                </a:solidFill>
                <a:ea typeface="宋体" panose="02010600030101010101" pitchFamily="2" charset="-122"/>
              </a:rPr>
            </a:br>
            <a:r>
              <a:rPr lang="en-US" altLang="zh-CN" sz="2400">
                <a:solidFill>
                  <a:srgbClr val="00CCFF"/>
                </a:solidFill>
                <a:ea typeface="宋体" panose="02010600030101010101" pitchFamily="2" charset="-122"/>
              </a:rPr>
              <a:t>resilient architecture.</a:t>
            </a:r>
            <a:endParaRPr lang="en-US" altLang="zh-CN" sz="2400">
              <a:solidFill>
                <a:srgbClr val="00CCFF"/>
              </a:solidFill>
              <a:ea typeface="宋体" panose="02010600030101010101" pitchFamily="2" charset="-122"/>
            </a:endParaRPr>
          </a:p>
        </p:txBody>
      </p:sp>
      <p:sp>
        <p:nvSpPr>
          <p:cNvPr id="385028" name="Rectangle 4"/>
          <p:cNvSpPr>
            <a:spLocks noGrp="1" noChangeArrowheads="1"/>
          </p:cNvSpPr>
          <p:nvPr>
            <p:ph idx="1"/>
          </p:nvPr>
        </p:nvSpPr>
        <p:spPr>
          <a:xfrm>
            <a:off x="457200" y="1481455"/>
            <a:ext cx="8613140" cy="5373370"/>
          </a:xfrm>
        </p:spPr>
        <p:txBody>
          <a:bodyPr>
            <a:normAutofit fontScale="90000" lnSpcReduction="10000"/>
          </a:bodyPr>
          <a:lstStyle/>
          <a:p>
            <a:pPr>
              <a:lnSpc>
                <a:spcPct val="70000"/>
              </a:lnSpc>
            </a:pPr>
            <a:r>
              <a:rPr lang="en-US" altLang="zh-CN" sz="2800" dirty="0">
                <a:ea typeface="宋体" panose="02010600030101010101" pitchFamily="2" charset="-122"/>
              </a:rPr>
              <a:t>Purpose</a:t>
            </a:r>
            <a:endParaRPr lang="en-US" altLang="zh-CN" sz="2800" dirty="0">
              <a:ea typeface="宋体" panose="02010600030101010101" pitchFamily="2" charset="-122"/>
            </a:endParaRPr>
          </a:p>
          <a:p>
            <a:pPr marL="798830" lvl="1" indent="-342900">
              <a:lnSpc>
                <a:spcPct val="77000"/>
              </a:lnSpc>
            </a:pPr>
            <a:r>
              <a:rPr lang="en-US" altLang="zh-CN" dirty="0">
                <a:ea typeface="宋体" panose="02010600030101010101" pitchFamily="2" charset="-122"/>
              </a:rPr>
              <a:t>To identify the interfaces of the subsystems based on their responsibilities</a:t>
            </a:r>
            <a:endParaRPr lang="en-US" altLang="zh-CN" dirty="0">
              <a:ea typeface="宋体" panose="02010600030101010101" pitchFamily="2" charset="-122"/>
            </a:endParaRPr>
          </a:p>
          <a:p>
            <a:pPr>
              <a:lnSpc>
                <a:spcPct val="70000"/>
              </a:lnSpc>
            </a:pPr>
            <a:r>
              <a:rPr lang="en-US" altLang="zh-CN" sz="2800" dirty="0">
                <a:ea typeface="宋体" panose="02010600030101010101" pitchFamily="2" charset="-122"/>
              </a:rPr>
              <a:t>Steps</a:t>
            </a:r>
            <a:endParaRPr lang="en-US" altLang="zh-CN" sz="2800" dirty="0">
              <a:ea typeface="宋体" panose="02010600030101010101" pitchFamily="2" charset="-122"/>
            </a:endParaRPr>
          </a:p>
          <a:p>
            <a:pPr marL="798830" lvl="1" indent="-342900">
              <a:lnSpc>
                <a:spcPct val="77000"/>
              </a:lnSpc>
            </a:pPr>
            <a:r>
              <a:rPr lang="en-US" altLang="zh-CN" dirty="0">
                <a:ea typeface="宋体" panose="02010600030101010101" pitchFamily="2" charset="-122"/>
              </a:rPr>
              <a:t>Identify a set of candidate interfaces for all subsystems.</a:t>
            </a:r>
            <a:endParaRPr lang="en-US" altLang="zh-CN" dirty="0">
              <a:ea typeface="宋体" panose="02010600030101010101" pitchFamily="2" charset="-122"/>
            </a:endParaRPr>
          </a:p>
          <a:p>
            <a:pPr marL="798830" lvl="1" indent="-342900">
              <a:lnSpc>
                <a:spcPct val="77000"/>
              </a:lnSpc>
            </a:pPr>
            <a:r>
              <a:rPr lang="en-US" altLang="zh-CN" dirty="0">
                <a:ea typeface="宋体" panose="02010600030101010101" pitchFamily="2" charset="-122"/>
              </a:rPr>
              <a:t>Look for similarities between interfaces.</a:t>
            </a:r>
            <a:endParaRPr lang="en-US" altLang="zh-CN" dirty="0">
              <a:ea typeface="宋体" panose="02010600030101010101" pitchFamily="2" charset="-122"/>
            </a:endParaRPr>
          </a:p>
          <a:p>
            <a:pPr marL="798830" lvl="1" indent="-342900">
              <a:lnSpc>
                <a:spcPct val="77000"/>
              </a:lnSpc>
            </a:pPr>
            <a:r>
              <a:rPr lang="en-US" altLang="zh-CN" dirty="0">
                <a:ea typeface="宋体" panose="02010600030101010101" pitchFamily="2" charset="-122"/>
              </a:rPr>
              <a:t>Define interface dependencies.</a:t>
            </a:r>
            <a:endParaRPr lang="en-US" altLang="zh-CN" dirty="0">
              <a:ea typeface="宋体" panose="02010600030101010101" pitchFamily="2" charset="-122"/>
            </a:endParaRPr>
          </a:p>
          <a:p>
            <a:pPr marL="798830" lvl="1" indent="-342900">
              <a:lnSpc>
                <a:spcPct val="77000"/>
              </a:lnSpc>
            </a:pPr>
            <a:r>
              <a:rPr lang="en-US" altLang="zh-CN" dirty="0">
                <a:ea typeface="宋体" panose="02010600030101010101" pitchFamily="2" charset="-122"/>
              </a:rPr>
              <a:t>Map the interfaces to subsystems.</a:t>
            </a:r>
            <a:endParaRPr lang="en-US" altLang="zh-CN" dirty="0">
              <a:ea typeface="宋体" panose="02010600030101010101" pitchFamily="2" charset="-122"/>
            </a:endParaRPr>
          </a:p>
          <a:p>
            <a:pPr marL="798830" lvl="1" indent="-342900">
              <a:lnSpc>
                <a:spcPct val="77000"/>
              </a:lnSpc>
            </a:pPr>
            <a:r>
              <a:rPr lang="en-US" altLang="zh-CN" dirty="0">
                <a:ea typeface="宋体" panose="02010600030101010101" pitchFamily="2" charset="-122"/>
              </a:rPr>
              <a:t>Define the behavior specified by the interfaces.</a:t>
            </a:r>
            <a:endParaRPr lang="en-US" altLang="zh-CN" dirty="0">
              <a:ea typeface="宋体" panose="02010600030101010101" pitchFamily="2" charset="-122"/>
            </a:endParaRPr>
          </a:p>
          <a:p>
            <a:pPr marL="798830" lvl="1" indent="-342900">
              <a:lnSpc>
                <a:spcPct val="77000"/>
              </a:lnSpc>
            </a:pPr>
            <a:r>
              <a:rPr lang="en-US" altLang="zh-CN" dirty="0">
                <a:ea typeface="宋体" panose="02010600030101010101" pitchFamily="2" charset="-122"/>
              </a:rPr>
              <a:t>Package the interfaces.</a:t>
            </a:r>
            <a:endParaRPr lang="en-US" altLang="zh-CN" dirty="0">
              <a:ea typeface="宋体" panose="02010600030101010101" pitchFamily="2" charset="-122"/>
            </a:endParaRPr>
          </a:p>
          <a:p>
            <a:pPr marL="798830" lvl="1" indent="-342900">
              <a:lnSpc>
                <a:spcPct val="77000"/>
              </a:lnSpc>
            </a:pPr>
            <a:r>
              <a:rPr lang="en-US" altLang="zh-CN" dirty="0">
                <a:ea typeface="宋体" panose="02010600030101010101" pitchFamily="2" charset="-122"/>
              </a:rPr>
              <a:t>目的</a:t>
            </a:r>
            <a:endParaRPr lang="en-US" altLang="zh-CN" dirty="0">
              <a:ea typeface="宋体" panose="02010600030101010101" pitchFamily="2" charset="-122"/>
            </a:endParaRPr>
          </a:p>
          <a:p>
            <a:pPr marL="798830" lvl="1" indent="-342900">
              <a:lnSpc>
                <a:spcPct val="77000"/>
              </a:lnSpc>
            </a:pPr>
            <a:r>
              <a:rPr lang="en-US" altLang="zh-CN" dirty="0">
                <a:ea typeface="宋体" panose="02010600030101010101" pitchFamily="2" charset="-122"/>
              </a:rPr>
              <a:t>根据职责确定子系统的接口</a:t>
            </a:r>
            <a:endParaRPr lang="en-US" altLang="zh-CN" dirty="0">
              <a:ea typeface="宋体" panose="02010600030101010101" pitchFamily="2" charset="-122"/>
            </a:endParaRPr>
          </a:p>
          <a:p>
            <a:pPr marL="798830" lvl="1" indent="-342900">
              <a:lnSpc>
                <a:spcPct val="77000"/>
              </a:lnSpc>
            </a:pPr>
            <a:r>
              <a:rPr lang="en-US" altLang="zh-CN" dirty="0">
                <a:ea typeface="宋体" panose="02010600030101010101" pitchFamily="2" charset="-122"/>
              </a:rPr>
              <a:t>步骤</a:t>
            </a:r>
            <a:endParaRPr lang="en-US" altLang="zh-CN" dirty="0">
              <a:ea typeface="宋体" panose="02010600030101010101" pitchFamily="2" charset="-122"/>
            </a:endParaRPr>
          </a:p>
          <a:p>
            <a:pPr marL="798830" lvl="1" indent="-342900">
              <a:lnSpc>
                <a:spcPct val="77000"/>
              </a:lnSpc>
            </a:pPr>
            <a:r>
              <a:rPr lang="en-US" altLang="zh-CN" dirty="0">
                <a:ea typeface="宋体" panose="02010600030101010101" pitchFamily="2" charset="-122"/>
              </a:rPr>
              <a:t>为所有子系统确定一组候选接口。</a:t>
            </a:r>
            <a:endParaRPr lang="en-US" altLang="zh-CN" dirty="0">
              <a:ea typeface="宋体" panose="02010600030101010101" pitchFamily="2" charset="-122"/>
            </a:endParaRPr>
          </a:p>
          <a:p>
            <a:pPr marL="798830" lvl="1" indent="-342900">
              <a:lnSpc>
                <a:spcPct val="77000"/>
              </a:lnSpc>
            </a:pPr>
            <a:r>
              <a:rPr lang="en-US" altLang="zh-CN" dirty="0">
                <a:ea typeface="宋体" panose="02010600030101010101" pitchFamily="2" charset="-122"/>
              </a:rPr>
              <a:t>寻找接口之间的相似之处。</a:t>
            </a:r>
            <a:endParaRPr lang="en-US" altLang="zh-CN" dirty="0">
              <a:ea typeface="宋体" panose="02010600030101010101" pitchFamily="2" charset="-122"/>
            </a:endParaRPr>
          </a:p>
          <a:p>
            <a:pPr marL="798830" lvl="1" indent="-342900">
              <a:lnSpc>
                <a:spcPct val="77000"/>
              </a:lnSpc>
            </a:pPr>
            <a:r>
              <a:rPr lang="en-US" altLang="zh-CN" dirty="0">
                <a:ea typeface="宋体" panose="02010600030101010101" pitchFamily="2" charset="-122"/>
              </a:rPr>
              <a:t>定义接口依赖。</a:t>
            </a:r>
            <a:endParaRPr lang="en-US" altLang="zh-CN" dirty="0">
              <a:ea typeface="宋体" panose="02010600030101010101" pitchFamily="2" charset="-122"/>
            </a:endParaRPr>
          </a:p>
          <a:p>
            <a:pPr marL="798830" lvl="1" indent="-342900">
              <a:lnSpc>
                <a:spcPct val="77000"/>
              </a:lnSpc>
            </a:pPr>
            <a:r>
              <a:rPr lang="en-US" altLang="zh-CN" dirty="0">
                <a:ea typeface="宋体" panose="02010600030101010101" pitchFamily="2" charset="-122"/>
              </a:rPr>
              <a:t>将接口映射到子系统。</a:t>
            </a:r>
            <a:endParaRPr lang="en-US" altLang="zh-CN" dirty="0">
              <a:ea typeface="宋体" panose="02010600030101010101" pitchFamily="2" charset="-122"/>
            </a:endParaRPr>
          </a:p>
          <a:p>
            <a:pPr marL="798830" lvl="1" indent="-342900">
              <a:lnSpc>
                <a:spcPct val="77000"/>
              </a:lnSpc>
            </a:pPr>
            <a:r>
              <a:rPr lang="en-US" altLang="zh-CN" dirty="0">
                <a:ea typeface="宋体" panose="02010600030101010101" pitchFamily="2" charset="-122"/>
              </a:rPr>
              <a:t>定义接口指定的行为。</a:t>
            </a:r>
            <a:endParaRPr lang="en-US" altLang="zh-CN" dirty="0">
              <a:ea typeface="宋体" panose="02010600030101010101" pitchFamily="2" charset="-122"/>
            </a:endParaRPr>
          </a:p>
          <a:p>
            <a:pPr marL="798830" lvl="1" indent="-342900">
              <a:lnSpc>
                <a:spcPct val="77000"/>
              </a:lnSpc>
            </a:pPr>
            <a:r>
              <a:rPr lang="en-US" altLang="zh-CN" dirty="0">
                <a:ea typeface="宋体" panose="02010600030101010101" pitchFamily="2" charset="-122"/>
              </a:rPr>
              <a:t>封装接口。</a:t>
            </a:r>
            <a:endParaRPr lang="en-US" altLang="zh-CN" dirty="0">
              <a:ea typeface="宋体" panose="02010600030101010101" pitchFamily="2" charset="-122"/>
            </a:endParaRPr>
          </a:p>
        </p:txBody>
      </p:sp>
      <p:sp>
        <p:nvSpPr>
          <p:cNvPr id="385027" name="Rectangle 3"/>
          <p:cNvSpPr>
            <a:spLocks noGrp="1" noChangeArrowheads="1"/>
          </p:cNvSpPr>
          <p:nvPr>
            <p:ph type="title"/>
          </p:nvPr>
        </p:nvSpPr>
        <p:spPr/>
        <p:txBody>
          <a:bodyPr/>
          <a:lstStyle/>
          <a:p>
            <a:r>
              <a:rPr lang="en-US" altLang="zh-CN">
                <a:ea typeface="宋体" panose="02010600030101010101" pitchFamily="2" charset="-122"/>
              </a:rPr>
              <a:t>Identifying Interfaces</a:t>
            </a:r>
            <a:endParaRPr lang="en-US" altLang="zh-CN">
              <a:ea typeface="宋体" panose="02010600030101010101" pitchFamily="2" charset="-122"/>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7075" name="Rectangle 3"/>
          <p:cNvSpPr>
            <a:spLocks noGrp="1" noChangeArrowheads="1"/>
          </p:cNvSpPr>
          <p:nvPr>
            <p:ph idx="1"/>
          </p:nvPr>
        </p:nvSpPr>
        <p:spPr>
          <a:xfrm>
            <a:off x="509270" y="1273810"/>
            <a:ext cx="8582660" cy="5409565"/>
          </a:xfrm>
        </p:spPr>
        <p:txBody>
          <a:bodyPr>
            <a:normAutofit fontScale="60000"/>
          </a:bodyPr>
          <a:lstStyle/>
          <a:p>
            <a:r>
              <a:rPr lang="en-US" altLang="zh-CN" sz="2800" dirty="0">
                <a:ea typeface="宋体" panose="02010600030101010101" pitchFamily="2" charset="-122"/>
              </a:rPr>
              <a:t>Interface name</a:t>
            </a:r>
            <a:endParaRPr lang="en-US" altLang="zh-CN" sz="2800" dirty="0">
              <a:ea typeface="宋体" panose="02010600030101010101" pitchFamily="2" charset="-122"/>
            </a:endParaRPr>
          </a:p>
          <a:p>
            <a:pPr lvl="1"/>
            <a:r>
              <a:rPr lang="en-US" altLang="zh-CN" sz="2400" dirty="0">
                <a:ea typeface="宋体" panose="02010600030101010101" pitchFamily="2" charset="-122"/>
              </a:rPr>
              <a:t>Reflects role in system</a:t>
            </a:r>
            <a:endParaRPr lang="en-US" altLang="zh-CN" sz="2400" dirty="0">
              <a:ea typeface="宋体" panose="02010600030101010101" pitchFamily="2" charset="-122"/>
            </a:endParaRPr>
          </a:p>
          <a:p>
            <a:r>
              <a:rPr lang="en-US" altLang="zh-CN" sz="2800" dirty="0">
                <a:ea typeface="宋体" panose="02010600030101010101" pitchFamily="2" charset="-122"/>
              </a:rPr>
              <a:t>Interface description</a:t>
            </a:r>
            <a:endParaRPr lang="en-US" altLang="zh-CN" sz="2800" dirty="0">
              <a:ea typeface="宋体" panose="02010600030101010101" pitchFamily="2" charset="-122"/>
            </a:endParaRPr>
          </a:p>
          <a:p>
            <a:pPr lvl="1"/>
            <a:r>
              <a:rPr lang="en-US" altLang="zh-CN" sz="2400" dirty="0">
                <a:ea typeface="宋体" panose="02010600030101010101" pitchFamily="2" charset="-122"/>
              </a:rPr>
              <a:t>Conveys responsibilities</a:t>
            </a:r>
            <a:endParaRPr lang="en-US" altLang="zh-CN" sz="2400" dirty="0">
              <a:ea typeface="宋体" panose="02010600030101010101" pitchFamily="2" charset="-122"/>
            </a:endParaRPr>
          </a:p>
          <a:p>
            <a:r>
              <a:rPr lang="en-US" altLang="zh-CN" sz="2800" dirty="0">
                <a:ea typeface="宋体" panose="02010600030101010101" pitchFamily="2" charset="-122"/>
              </a:rPr>
              <a:t>Operation definition</a:t>
            </a:r>
            <a:endParaRPr lang="en-US" altLang="zh-CN" sz="2800" dirty="0">
              <a:ea typeface="宋体" panose="02010600030101010101" pitchFamily="2" charset="-122"/>
            </a:endParaRPr>
          </a:p>
          <a:p>
            <a:pPr lvl="1"/>
            <a:r>
              <a:rPr lang="en-US" altLang="zh-CN" sz="2400" dirty="0">
                <a:ea typeface="宋体" panose="02010600030101010101" pitchFamily="2" charset="-122"/>
              </a:rPr>
              <a:t>Name should reflect operation result</a:t>
            </a:r>
            <a:endParaRPr lang="en-US" altLang="zh-CN" sz="2400" dirty="0">
              <a:ea typeface="宋体" panose="02010600030101010101" pitchFamily="2" charset="-122"/>
            </a:endParaRPr>
          </a:p>
          <a:p>
            <a:pPr lvl="1"/>
            <a:r>
              <a:rPr lang="en-US" altLang="zh-CN" sz="2400" dirty="0">
                <a:ea typeface="宋体" panose="02010600030101010101" pitchFamily="2" charset="-122"/>
              </a:rPr>
              <a:t>Describes what operation does, all parameters and result</a:t>
            </a:r>
            <a:endParaRPr lang="en-US" altLang="zh-CN" sz="2400" dirty="0">
              <a:ea typeface="宋体" panose="02010600030101010101" pitchFamily="2" charset="-122"/>
            </a:endParaRPr>
          </a:p>
          <a:p>
            <a:r>
              <a:rPr lang="en-US" altLang="zh-CN" sz="2800" dirty="0">
                <a:ea typeface="宋体" panose="02010600030101010101" pitchFamily="2" charset="-122"/>
              </a:rPr>
              <a:t>Interface documentation</a:t>
            </a:r>
            <a:endParaRPr lang="en-US" altLang="zh-CN" sz="2800" dirty="0">
              <a:ea typeface="宋体" panose="02010600030101010101" pitchFamily="2" charset="-122"/>
            </a:endParaRPr>
          </a:p>
          <a:p>
            <a:pPr lvl="1"/>
            <a:r>
              <a:rPr lang="en-US" altLang="zh-CN" sz="2400" dirty="0">
                <a:ea typeface="宋体" panose="02010600030101010101" pitchFamily="2" charset="-122"/>
              </a:rPr>
              <a:t>Package supporting info: sequence and state diagrams, test plans, etc.</a:t>
            </a:r>
            <a:endParaRPr lang="en-US" altLang="zh-CN" sz="2400" dirty="0">
              <a:ea typeface="宋体" panose="02010600030101010101" pitchFamily="2" charset="-122"/>
            </a:endParaRPr>
          </a:p>
          <a:p>
            <a:pPr lvl="1"/>
            <a:r>
              <a:rPr lang="en-US" altLang="zh-CN" sz="2400" dirty="0">
                <a:ea typeface="宋体" panose="02010600030101010101" pitchFamily="2" charset="-122"/>
              </a:rPr>
              <a:t>接口名称</a:t>
            </a:r>
            <a:endParaRPr lang="en-US" altLang="zh-CN" sz="2400" dirty="0">
              <a:ea typeface="宋体" panose="02010600030101010101" pitchFamily="2" charset="-122"/>
            </a:endParaRPr>
          </a:p>
          <a:p>
            <a:pPr lvl="1"/>
            <a:r>
              <a:rPr lang="en-US" altLang="zh-CN" sz="2400" dirty="0">
                <a:ea typeface="宋体" panose="02010600030101010101" pitchFamily="2" charset="-122"/>
              </a:rPr>
              <a:t>体现在系统中的作用</a:t>
            </a:r>
            <a:endParaRPr lang="en-US" altLang="zh-CN" sz="2400" dirty="0">
              <a:ea typeface="宋体" panose="02010600030101010101" pitchFamily="2" charset="-122"/>
            </a:endParaRPr>
          </a:p>
          <a:p>
            <a:pPr lvl="1"/>
            <a:r>
              <a:rPr lang="en-US" altLang="zh-CN" sz="2400" dirty="0">
                <a:ea typeface="宋体" panose="02010600030101010101" pitchFamily="2" charset="-122"/>
              </a:rPr>
              <a:t>接口描述</a:t>
            </a:r>
            <a:endParaRPr lang="en-US" altLang="zh-CN" sz="2400" dirty="0">
              <a:ea typeface="宋体" panose="02010600030101010101" pitchFamily="2" charset="-122"/>
            </a:endParaRPr>
          </a:p>
          <a:p>
            <a:pPr lvl="1"/>
            <a:r>
              <a:rPr lang="en-US" altLang="zh-CN" sz="2400" dirty="0">
                <a:ea typeface="宋体" panose="02010600030101010101" pitchFamily="2" charset="-122"/>
              </a:rPr>
              <a:t>传达的责任</a:t>
            </a:r>
            <a:endParaRPr lang="en-US" altLang="zh-CN" sz="2400" dirty="0">
              <a:ea typeface="宋体" panose="02010600030101010101" pitchFamily="2" charset="-122"/>
            </a:endParaRPr>
          </a:p>
          <a:p>
            <a:pPr lvl="1"/>
            <a:r>
              <a:rPr lang="en-US" altLang="zh-CN" sz="2400" dirty="0">
                <a:ea typeface="宋体" panose="02010600030101010101" pitchFamily="2" charset="-122"/>
              </a:rPr>
              <a:t>操作定义</a:t>
            </a:r>
            <a:endParaRPr lang="en-US" altLang="zh-CN" sz="2400" dirty="0">
              <a:ea typeface="宋体" panose="02010600030101010101" pitchFamily="2" charset="-122"/>
            </a:endParaRPr>
          </a:p>
          <a:p>
            <a:pPr lvl="1"/>
            <a:r>
              <a:rPr lang="en-US" altLang="zh-CN" sz="2400" dirty="0">
                <a:ea typeface="宋体" panose="02010600030101010101" pitchFamily="2" charset="-122"/>
              </a:rPr>
              <a:t>名称应反映操作结果。</a:t>
            </a:r>
            <a:endParaRPr lang="en-US" altLang="zh-CN" sz="2400" dirty="0">
              <a:ea typeface="宋体" panose="02010600030101010101" pitchFamily="2" charset="-122"/>
            </a:endParaRPr>
          </a:p>
          <a:p>
            <a:pPr lvl="1"/>
            <a:r>
              <a:rPr lang="en-US" altLang="zh-CN" sz="2400" dirty="0">
                <a:ea typeface="宋体" panose="02010600030101010101" pitchFamily="2" charset="-122"/>
              </a:rPr>
              <a:t>描述操作的操作、所有参数和结果</a:t>
            </a:r>
            <a:endParaRPr lang="en-US" altLang="zh-CN" sz="2400" dirty="0">
              <a:ea typeface="宋体" panose="02010600030101010101" pitchFamily="2" charset="-122"/>
            </a:endParaRPr>
          </a:p>
          <a:p>
            <a:pPr lvl="1"/>
            <a:r>
              <a:rPr lang="en-US" altLang="zh-CN" sz="2400" dirty="0">
                <a:ea typeface="宋体" panose="02010600030101010101" pitchFamily="2" charset="-122"/>
              </a:rPr>
              <a:t>接口文档</a:t>
            </a:r>
            <a:endParaRPr lang="en-US" altLang="zh-CN" sz="2400" dirty="0">
              <a:ea typeface="宋体" panose="02010600030101010101" pitchFamily="2" charset="-122"/>
            </a:endParaRPr>
          </a:p>
          <a:p>
            <a:pPr lvl="1"/>
            <a:r>
              <a:rPr lang="en-US" altLang="zh-CN" sz="2400" dirty="0">
                <a:ea typeface="宋体" panose="02010600030101010101" pitchFamily="2" charset="-122"/>
              </a:rPr>
              <a:t>包支持信息：序列和状态图，测试计划等。</a:t>
            </a:r>
            <a:endParaRPr lang="en-US" altLang="zh-CN" sz="2400" dirty="0">
              <a:ea typeface="宋体" panose="02010600030101010101" pitchFamily="2" charset="-122"/>
            </a:endParaRPr>
          </a:p>
        </p:txBody>
      </p:sp>
      <p:sp>
        <p:nvSpPr>
          <p:cNvPr id="387074" name="Rectangle 2"/>
          <p:cNvSpPr>
            <a:spLocks noGrp="1" noChangeArrowheads="1"/>
          </p:cNvSpPr>
          <p:nvPr>
            <p:ph type="title"/>
          </p:nvPr>
        </p:nvSpPr>
        <p:spPr/>
        <p:txBody>
          <a:bodyPr/>
          <a:lstStyle/>
          <a:p>
            <a:r>
              <a:rPr lang="en-US" altLang="zh-CN">
                <a:ea typeface="宋体" panose="02010600030101010101" pitchFamily="2" charset="-122"/>
              </a:rPr>
              <a:t>Interface Guidelines</a:t>
            </a:r>
            <a:endParaRPr lang="en-US" altLang="zh-CN">
              <a:ea typeface="宋体" panose="02010600030101010101" pitchFamily="2" charset="-122"/>
            </a:endParaRPr>
          </a:p>
        </p:txBody>
      </p:sp>
      <p:pic>
        <p:nvPicPr>
          <p:cNvPr id="387164" name="Picture 92" descr="ooad_07_28"/>
          <p:cNvPicPr>
            <a:picLocks noChangeAspect="1" noChangeArrowheads="1"/>
          </p:cNvPicPr>
          <p:nvPr/>
        </p:nvPicPr>
        <p:blipFill>
          <a:blip r:embed="rId1" cstate="print"/>
          <a:srcRect/>
          <a:stretch>
            <a:fillRect/>
          </a:stretch>
        </p:blipFill>
        <p:spPr bwMode="auto">
          <a:xfrm>
            <a:off x="6196013" y="1041400"/>
            <a:ext cx="2070100" cy="2295525"/>
          </a:xfrm>
          <a:prstGeom prst="rect">
            <a:avLst/>
          </a:prstGeom>
          <a:noFill/>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2019" name="Rectangle 3"/>
          <p:cNvSpPr>
            <a:spLocks noChangeArrowheads="1"/>
          </p:cNvSpPr>
          <p:nvPr/>
        </p:nvSpPr>
        <p:spPr bwMode="auto">
          <a:xfrm>
            <a:off x="216694" y="165100"/>
            <a:ext cx="8999538" cy="533400"/>
          </a:xfrm>
          <a:prstGeom prst="rect">
            <a:avLst/>
          </a:prstGeom>
          <a:noFill/>
          <a:ln w="9525">
            <a:noFill/>
            <a:miter lim="800000"/>
          </a:ln>
          <a:effectLst/>
        </p:spPr>
        <p:txBody>
          <a:bodyPr lIns="92075" tIns="46038" rIns="92075" bIns="46038" anchor="ctr"/>
          <a:lstStyle/>
          <a:p>
            <a:pPr eaLnBrk="1" hangingPunct="1">
              <a:buClr>
                <a:srgbClr val="73E1FF"/>
              </a:buClr>
            </a:pPr>
            <a:r>
              <a:rPr lang="en-US" altLang="zh-CN" sz="3700" b="1" dirty="0">
                <a:solidFill>
                  <a:schemeClr val="tx2"/>
                </a:solidFill>
                <a:latin typeface="+mj-lt"/>
                <a:ea typeface="宋体" panose="02010600030101010101" pitchFamily="2" charset="-122"/>
                <a:cs typeface="+mj-cs"/>
              </a:rPr>
              <a:t>Identify Design Elements in Context</a:t>
            </a:r>
            <a:endParaRPr lang="en-US" altLang="zh-CN" sz="3700" b="1" dirty="0">
              <a:solidFill>
                <a:schemeClr val="tx2"/>
              </a:solidFill>
              <a:latin typeface="+mj-lt"/>
              <a:ea typeface="宋体" panose="02010600030101010101" pitchFamily="2" charset="-122"/>
              <a:cs typeface="+mj-cs"/>
            </a:endParaRPr>
          </a:p>
        </p:txBody>
      </p:sp>
      <p:grpSp>
        <p:nvGrpSpPr>
          <p:cNvPr id="342031" name="Group 15"/>
          <p:cNvGrpSpPr/>
          <p:nvPr/>
        </p:nvGrpSpPr>
        <p:grpSpPr bwMode="auto">
          <a:xfrm>
            <a:off x="2565400" y="800100"/>
            <a:ext cx="4013200" cy="5575300"/>
            <a:chOff x="1616" y="504"/>
            <a:chExt cx="2528" cy="3512"/>
          </a:xfrm>
        </p:grpSpPr>
        <p:sp>
          <p:nvSpPr>
            <p:cNvPr id="342032" name="Rectangle 16"/>
            <p:cNvSpPr>
              <a:spLocks noChangeArrowheads="1"/>
            </p:cNvSpPr>
            <p:nvPr/>
          </p:nvSpPr>
          <p:spPr bwMode="auto">
            <a:xfrm>
              <a:off x="1616" y="504"/>
              <a:ext cx="2528" cy="3512"/>
            </a:xfrm>
            <a:prstGeom prst="rect">
              <a:avLst/>
            </a:prstGeom>
            <a:solidFill>
              <a:schemeClr val="tx1"/>
            </a:solidFill>
            <a:ln w="9525">
              <a:solidFill>
                <a:schemeClr val="tx1"/>
              </a:solidFill>
              <a:miter lim="800000"/>
            </a:ln>
            <a:effectLst/>
          </p:spPr>
          <p:txBody>
            <a:bodyPr wrap="none" lIns="107950" tIns="53975" rIns="107950" bIns="53975" anchor="ctr"/>
            <a:lstStyle/>
            <a:p>
              <a:endParaRPr lang="en-US"/>
            </a:p>
          </p:txBody>
        </p:sp>
        <p:sp>
          <p:nvSpPr>
            <p:cNvPr id="342033" name="Oval 17"/>
            <p:cNvSpPr>
              <a:spLocks noChangeArrowheads="1"/>
            </p:cNvSpPr>
            <p:nvPr/>
          </p:nvSpPr>
          <p:spPr bwMode="auto">
            <a:xfrm>
              <a:off x="2728" y="569"/>
              <a:ext cx="111" cy="111"/>
            </a:xfrm>
            <a:prstGeom prst="ellipse">
              <a:avLst/>
            </a:prstGeom>
            <a:solidFill>
              <a:schemeClr val="bg2"/>
            </a:solidFill>
            <a:ln w="12700">
              <a:solidFill>
                <a:srgbClr val="FF9999"/>
              </a:solidFill>
              <a:round/>
            </a:ln>
            <a:effectLst/>
          </p:spPr>
          <p:txBody>
            <a:bodyPr wrap="none" lIns="107950" tIns="53975" rIns="107950" bIns="53975" anchor="ctr"/>
            <a:lstStyle/>
            <a:p>
              <a:endParaRPr lang="en-US"/>
            </a:p>
          </p:txBody>
        </p:sp>
        <p:grpSp>
          <p:nvGrpSpPr>
            <p:cNvPr id="342034" name="Group 18"/>
            <p:cNvGrpSpPr/>
            <p:nvPr/>
          </p:nvGrpSpPr>
          <p:grpSpPr bwMode="auto">
            <a:xfrm>
              <a:off x="3321" y="1631"/>
              <a:ext cx="153" cy="153"/>
              <a:chOff x="3317" y="1579"/>
              <a:chExt cx="153" cy="153"/>
            </a:xfrm>
          </p:grpSpPr>
          <p:sp>
            <p:nvSpPr>
              <p:cNvPr id="342035" name="Oval 19"/>
              <p:cNvSpPr>
                <a:spLocks noChangeArrowheads="1"/>
              </p:cNvSpPr>
              <p:nvPr/>
            </p:nvSpPr>
            <p:spPr bwMode="auto">
              <a:xfrm>
                <a:off x="3338" y="1600"/>
                <a:ext cx="111" cy="111"/>
              </a:xfrm>
              <a:prstGeom prst="ellipse">
                <a:avLst/>
              </a:prstGeom>
              <a:solidFill>
                <a:schemeClr val="bg2"/>
              </a:solidFill>
              <a:ln w="12700">
                <a:solidFill>
                  <a:srgbClr val="FF9999"/>
                </a:solidFill>
                <a:round/>
              </a:ln>
              <a:effectLst/>
            </p:spPr>
            <p:txBody>
              <a:bodyPr wrap="none" lIns="107950" tIns="53975" rIns="107950" bIns="53975" anchor="ctr"/>
              <a:lstStyle/>
              <a:p>
                <a:endParaRPr lang="en-US"/>
              </a:p>
            </p:txBody>
          </p:sp>
          <p:sp>
            <p:nvSpPr>
              <p:cNvPr id="342036" name="Oval 20"/>
              <p:cNvSpPr>
                <a:spLocks noChangeArrowheads="1"/>
              </p:cNvSpPr>
              <p:nvPr/>
            </p:nvSpPr>
            <p:spPr bwMode="auto">
              <a:xfrm>
                <a:off x="3317" y="1579"/>
                <a:ext cx="153" cy="153"/>
              </a:xfrm>
              <a:prstGeom prst="ellipse">
                <a:avLst/>
              </a:prstGeom>
              <a:noFill/>
              <a:ln w="12700">
                <a:solidFill>
                  <a:srgbClr val="FF9999"/>
                </a:solidFill>
                <a:round/>
              </a:ln>
              <a:effectLst/>
            </p:spPr>
            <p:txBody>
              <a:bodyPr wrap="none" lIns="107950" tIns="53975" rIns="107950" bIns="53975" anchor="ctr"/>
              <a:lstStyle/>
              <a:p>
                <a:endParaRPr lang="en-US"/>
              </a:p>
            </p:txBody>
          </p:sp>
        </p:grpSp>
        <p:grpSp>
          <p:nvGrpSpPr>
            <p:cNvPr id="342037" name="Group 21"/>
            <p:cNvGrpSpPr/>
            <p:nvPr/>
          </p:nvGrpSpPr>
          <p:grpSpPr bwMode="auto">
            <a:xfrm>
              <a:off x="2789" y="3781"/>
              <a:ext cx="153" cy="153"/>
              <a:chOff x="3317" y="1579"/>
              <a:chExt cx="153" cy="153"/>
            </a:xfrm>
          </p:grpSpPr>
          <p:sp>
            <p:nvSpPr>
              <p:cNvPr id="342038" name="Oval 22"/>
              <p:cNvSpPr>
                <a:spLocks noChangeArrowheads="1"/>
              </p:cNvSpPr>
              <p:nvPr/>
            </p:nvSpPr>
            <p:spPr bwMode="auto">
              <a:xfrm>
                <a:off x="3338" y="1600"/>
                <a:ext cx="111" cy="111"/>
              </a:xfrm>
              <a:prstGeom prst="ellipse">
                <a:avLst/>
              </a:prstGeom>
              <a:solidFill>
                <a:schemeClr val="bg2"/>
              </a:solidFill>
              <a:ln w="12700">
                <a:solidFill>
                  <a:srgbClr val="FF9999"/>
                </a:solidFill>
                <a:round/>
              </a:ln>
              <a:effectLst/>
            </p:spPr>
            <p:txBody>
              <a:bodyPr wrap="none" lIns="107950" tIns="53975" rIns="107950" bIns="53975" anchor="ctr"/>
              <a:lstStyle/>
              <a:p>
                <a:endParaRPr lang="en-US"/>
              </a:p>
            </p:txBody>
          </p:sp>
          <p:sp>
            <p:nvSpPr>
              <p:cNvPr id="342039" name="Oval 23"/>
              <p:cNvSpPr>
                <a:spLocks noChangeArrowheads="1"/>
              </p:cNvSpPr>
              <p:nvPr/>
            </p:nvSpPr>
            <p:spPr bwMode="auto">
              <a:xfrm>
                <a:off x="3317" y="1579"/>
                <a:ext cx="153" cy="153"/>
              </a:xfrm>
              <a:prstGeom prst="ellipse">
                <a:avLst/>
              </a:prstGeom>
              <a:noFill/>
              <a:ln w="12700">
                <a:solidFill>
                  <a:srgbClr val="FF9999"/>
                </a:solidFill>
                <a:round/>
              </a:ln>
              <a:effectLst/>
            </p:spPr>
            <p:txBody>
              <a:bodyPr wrap="none" lIns="107950" tIns="53975" rIns="107950" bIns="53975" anchor="ctr"/>
              <a:lstStyle/>
              <a:p>
                <a:endParaRPr lang="en-US"/>
              </a:p>
            </p:txBody>
          </p:sp>
        </p:grpSp>
        <p:grpSp>
          <p:nvGrpSpPr>
            <p:cNvPr id="342040" name="Group 24"/>
            <p:cNvGrpSpPr/>
            <p:nvPr/>
          </p:nvGrpSpPr>
          <p:grpSpPr bwMode="auto">
            <a:xfrm>
              <a:off x="2221" y="1000"/>
              <a:ext cx="302" cy="198"/>
              <a:chOff x="2263" y="970"/>
              <a:chExt cx="288" cy="189"/>
            </a:xfrm>
          </p:grpSpPr>
          <p:sp>
            <p:nvSpPr>
              <p:cNvPr id="342041" name="AutoShape 25"/>
              <p:cNvSpPr>
                <a:spLocks noChangeArrowheads="1"/>
              </p:cNvSpPr>
              <p:nvPr/>
            </p:nvSpPr>
            <p:spPr bwMode="auto">
              <a:xfrm>
                <a:off x="2263" y="970"/>
                <a:ext cx="288" cy="189"/>
              </a:xfrm>
              <a:prstGeom prst="roundRect">
                <a:avLst>
                  <a:gd name="adj" fmla="val 16667"/>
                </a:avLst>
              </a:prstGeom>
              <a:solidFill>
                <a:srgbClr val="8ECC8E"/>
              </a:solidFill>
              <a:ln w="9525">
                <a:solidFill>
                  <a:schemeClr val="bg2"/>
                </a:solidFill>
                <a:round/>
              </a:ln>
              <a:effectLst>
                <a:outerShdw dist="45791" dir="3378596" algn="ctr" rotWithShape="0">
                  <a:srgbClr val="C0C0C0"/>
                </a:outerShdw>
              </a:effectLst>
            </p:spPr>
            <p:txBody>
              <a:bodyPr wrap="none" lIns="107950" tIns="53975" rIns="107950" bIns="53975" anchor="ctr"/>
              <a:lstStyle/>
              <a:p>
                <a:endParaRPr lang="en-US"/>
              </a:p>
            </p:txBody>
          </p:sp>
          <p:grpSp>
            <p:nvGrpSpPr>
              <p:cNvPr id="342042" name="Group 26"/>
              <p:cNvGrpSpPr/>
              <p:nvPr/>
            </p:nvGrpSpPr>
            <p:grpSpPr bwMode="auto">
              <a:xfrm>
                <a:off x="2300" y="996"/>
                <a:ext cx="86" cy="128"/>
                <a:chOff x="2853" y="1773"/>
                <a:chExt cx="161" cy="237"/>
              </a:xfrm>
            </p:grpSpPr>
            <p:sp>
              <p:nvSpPr>
                <p:cNvPr id="342043" name="AutoShape 27"/>
                <p:cNvSpPr>
                  <a:spLocks noChangeArrowheads="1"/>
                </p:cNvSpPr>
                <p:nvPr/>
              </p:nvSpPr>
              <p:spPr bwMode="auto">
                <a:xfrm>
                  <a:off x="2853" y="1880"/>
                  <a:ext cx="161" cy="130"/>
                </a:xfrm>
                <a:prstGeom prst="parallelogram">
                  <a:avLst>
                    <a:gd name="adj" fmla="val 30962"/>
                  </a:avLst>
                </a:prstGeom>
                <a:solidFill>
                  <a:srgbClr val="FFCC99"/>
                </a:solidFill>
                <a:ln w="9525">
                  <a:solidFill>
                    <a:schemeClr val="bg2"/>
                  </a:solidFill>
                  <a:miter lim="800000"/>
                </a:ln>
                <a:effectLst/>
              </p:spPr>
              <p:txBody>
                <a:bodyPr wrap="none" lIns="107950" tIns="53975" rIns="107950" bIns="53975" anchor="ctr"/>
                <a:lstStyle/>
                <a:p>
                  <a:endParaRPr lang="en-US"/>
                </a:p>
              </p:txBody>
            </p:sp>
            <p:sp>
              <p:nvSpPr>
                <p:cNvPr id="342044" name="Oval 28"/>
                <p:cNvSpPr>
                  <a:spLocks noChangeArrowheads="1"/>
                </p:cNvSpPr>
                <p:nvPr/>
              </p:nvSpPr>
              <p:spPr bwMode="auto">
                <a:xfrm>
                  <a:off x="2915" y="1773"/>
                  <a:ext cx="87" cy="87"/>
                </a:xfrm>
                <a:prstGeom prst="ellipse">
                  <a:avLst/>
                </a:prstGeom>
                <a:solidFill>
                  <a:srgbClr val="FFCC99"/>
                </a:solidFill>
                <a:ln w="9525">
                  <a:solidFill>
                    <a:schemeClr val="bg2"/>
                  </a:solidFill>
                  <a:round/>
                </a:ln>
                <a:effectLst/>
              </p:spPr>
              <p:txBody>
                <a:bodyPr wrap="none" lIns="107950" tIns="53975" rIns="107950" bIns="53975" anchor="ctr"/>
                <a:lstStyle/>
                <a:p>
                  <a:endParaRPr lang="en-US"/>
                </a:p>
              </p:txBody>
            </p:sp>
          </p:grpSp>
          <p:grpSp>
            <p:nvGrpSpPr>
              <p:cNvPr id="342045" name="Group 29"/>
              <p:cNvGrpSpPr/>
              <p:nvPr/>
            </p:nvGrpSpPr>
            <p:grpSpPr bwMode="auto">
              <a:xfrm>
                <a:off x="2373" y="985"/>
                <a:ext cx="65" cy="93"/>
                <a:chOff x="3387" y="1863"/>
                <a:chExt cx="122" cy="174"/>
              </a:xfrm>
            </p:grpSpPr>
            <p:sp>
              <p:nvSpPr>
                <p:cNvPr id="342046" name="Freeform 30"/>
                <p:cNvSpPr/>
                <p:nvPr/>
              </p:nvSpPr>
              <p:spPr bwMode="auto">
                <a:xfrm>
                  <a:off x="3387" y="1863"/>
                  <a:ext cx="122" cy="174"/>
                </a:xfrm>
                <a:custGeom>
                  <a:avLst/>
                  <a:gdLst/>
                  <a:ahLst/>
                  <a:cxnLst>
                    <a:cxn ang="0">
                      <a:pos x="0" y="0"/>
                    </a:cxn>
                    <a:cxn ang="0">
                      <a:pos x="0" y="174"/>
                    </a:cxn>
                    <a:cxn ang="0">
                      <a:pos x="122" y="174"/>
                    </a:cxn>
                    <a:cxn ang="0">
                      <a:pos x="122" y="38"/>
                    </a:cxn>
                    <a:cxn ang="0">
                      <a:pos x="84" y="0"/>
                    </a:cxn>
                    <a:cxn ang="0">
                      <a:pos x="0" y="0"/>
                    </a:cxn>
                  </a:cxnLst>
                  <a:rect l="0" t="0" r="r" b="b"/>
                  <a:pathLst>
                    <a:path w="122" h="174">
                      <a:moveTo>
                        <a:pt x="0" y="0"/>
                      </a:moveTo>
                      <a:lnTo>
                        <a:pt x="0" y="174"/>
                      </a:lnTo>
                      <a:lnTo>
                        <a:pt x="122" y="174"/>
                      </a:lnTo>
                      <a:lnTo>
                        <a:pt x="122" y="38"/>
                      </a:lnTo>
                      <a:lnTo>
                        <a:pt x="84" y="0"/>
                      </a:lnTo>
                      <a:lnTo>
                        <a:pt x="0" y="0"/>
                      </a:lnTo>
                      <a:close/>
                    </a:path>
                  </a:pathLst>
                </a:custGeom>
                <a:solidFill>
                  <a:srgbClr val="FF9966"/>
                </a:solidFill>
                <a:ln w="9525" cap="flat" cmpd="sng">
                  <a:solidFill>
                    <a:schemeClr val="bg2"/>
                  </a:solidFill>
                  <a:prstDash val="solid"/>
                  <a:round/>
                </a:ln>
                <a:effectLst/>
              </p:spPr>
              <p:txBody>
                <a:bodyPr lIns="107950" tIns="53975" rIns="107950" bIns="53975"/>
                <a:lstStyle/>
                <a:p>
                  <a:endParaRPr lang="en-US"/>
                </a:p>
              </p:txBody>
            </p:sp>
            <p:sp>
              <p:nvSpPr>
                <p:cNvPr id="342047" name="Line 31"/>
                <p:cNvSpPr>
                  <a:spLocks noChangeShapeType="1"/>
                </p:cNvSpPr>
                <p:nvPr/>
              </p:nvSpPr>
              <p:spPr bwMode="auto">
                <a:xfrm>
                  <a:off x="3468" y="1863"/>
                  <a:ext cx="0" cy="41"/>
                </a:xfrm>
                <a:prstGeom prst="line">
                  <a:avLst/>
                </a:prstGeom>
                <a:noFill/>
                <a:ln w="9525">
                  <a:solidFill>
                    <a:schemeClr val="bg2"/>
                  </a:solidFill>
                  <a:round/>
                </a:ln>
                <a:effectLst/>
              </p:spPr>
              <p:txBody>
                <a:bodyPr lIns="107950" tIns="53975" rIns="107950" bIns="53975"/>
                <a:lstStyle/>
                <a:p>
                  <a:endParaRPr lang="en-US"/>
                </a:p>
              </p:txBody>
            </p:sp>
            <p:sp>
              <p:nvSpPr>
                <p:cNvPr id="342048" name="Line 32"/>
                <p:cNvSpPr>
                  <a:spLocks noChangeShapeType="1"/>
                </p:cNvSpPr>
                <p:nvPr/>
              </p:nvSpPr>
              <p:spPr bwMode="auto">
                <a:xfrm flipH="1">
                  <a:off x="3466" y="1904"/>
                  <a:ext cx="41" cy="0"/>
                </a:xfrm>
                <a:prstGeom prst="line">
                  <a:avLst/>
                </a:prstGeom>
                <a:noFill/>
                <a:ln w="9525">
                  <a:solidFill>
                    <a:schemeClr val="bg2"/>
                  </a:solidFill>
                  <a:round/>
                </a:ln>
                <a:effectLst/>
              </p:spPr>
              <p:txBody>
                <a:bodyPr lIns="107950" tIns="53975" rIns="107950" bIns="53975"/>
                <a:lstStyle/>
                <a:p>
                  <a:endParaRPr lang="en-US"/>
                </a:p>
              </p:txBody>
            </p:sp>
          </p:grpSp>
          <p:sp>
            <p:nvSpPr>
              <p:cNvPr id="342049" name="AutoShape 33"/>
              <p:cNvSpPr>
                <a:spLocks noChangeArrowheads="1"/>
              </p:cNvSpPr>
              <p:nvPr/>
            </p:nvSpPr>
            <p:spPr bwMode="auto">
              <a:xfrm>
                <a:off x="2400" y="1055"/>
                <a:ext cx="129" cy="74"/>
              </a:xfrm>
              <a:prstGeom prst="homePlate">
                <a:avLst>
                  <a:gd name="adj" fmla="val 51571"/>
                </a:avLst>
              </a:prstGeom>
              <a:solidFill>
                <a:srgbClr val="FFFFCC"/>
              </a:solidFill>
              <a:ln w="9525">
                <a:solidFill>
                  <a:schemeClr val="bg2"/>
                </a:solidFill>
                <a:miter lim="800000"/>
              </a:ln>
              <a:effectLst/>
            </p:spPr>
            <p:txBody>
              <a:bodyPr wrap="none" lIns="107950" tIns="53975" rIns="107950" bIns="53975" anchor="ctr"/>
              <a:lstStyle/>
              <a:p>
                <a:endParaRPr lang="en-US"/>
              </a:p>
            </p:txBody>
          </p:sp>
        </p:grpSp>
        <p:grpSp>
          <p:nvGrpSpPr>
            <p:cNvPr id="342050" name="Group 34"/>
            <p:cNvGrpSpPr/>
            <p:nvPr/>
          </p:nvGrpSpPr>
          <p:grpSpPr bwMode="auto">
            <a:xfrm>
              <a:off x="3238" y="1000"/>
              <a:ext cx="302" cy="198"/>
              <a:chOff x="2263" y="970"/>
              <a:chExt cx="288" cy="189"/>
            </a:xfrm>
          </p:grpSpPr>
          <p:sp>
            <p:nvSpPr>
              <p:cNvPr id="342051" name="AutoShape 35"/>
              <p:cNvSpPr>
                <a:spLocks noChangeArrowheads="1"/>
              </p:cNvSpPr>
              <p:nvPr/>
            </p:nvSpPr>
            <p:spPr bwMode="auto">
              <a:xfrm>
                <a:off x="2263" y="970"/>
                <a:ext cx="288" cy="189"/>
              </a:xfrm>
              <a:prstGeom prst="roundRect">
                <a:avLst>
                  <a:gd name="adj" fmla="val 16667"/>
                </a:avLst>
              </a:prstGeom>
              <a:solidFill>
                <a:srgbClr val="8ECC8E"/>
              </a:solidFill>
              <a:ln w="9525">
                <a:solidFill>
                  <a:schemeClr val="bg2"/>
                </a:solidFill>
                <a:round/>
              </a:ln>
              <a:effectLst>
                <a:outerShdw dist="45791" dir="3378596" algn="ctr" rotWithShape="0">
                  <a:srgbClr val="C0C0C0"/>
                </a:outerShdw>
              </a:effectLst>
            </p:spPr>
            <p:txBody>
              <a:bodyPr wrap="none" lIns="107950" tIns="53975" rIns="107950" bIns="53975" anchor="ctr"/>
              <a:lstStyle/>
              <a:p>
                <a:endParaRPr lang="en-US"/>
              </a:p>
            </p:txBody>
          </p:sp>
          <p:grpSp>
            <p:nvGrpSpPr>
              <p:cNvPr id="342052" name="Group 36"/>
              <p:cNvGrpSpPr/>
              <p:nvPr/>
            </p:nvGrpSpPr>
            <p:grpSpPr bwMode="auto">
              <a:xfrm>
                <a:off x="2300" y="996"/>
                <a:ext cx="86" cy="128"/>
                <a:chOff x="2853" y="1773"/>
                <a:chExt cx="161" cy="237"/>
              </a:xfrm>
            </p:grpSpPr>
            <p:sp>
              <p:nvSpPr>
                <p:cNvPr id="342053" name="AutoShape 37"/>
                <p:cNvSpPr>
                  <a:spLocks noChangeArrowheads="1"/>
                </p:cNvSpPr>
                <p:nvPr/>
              </p:nvSpPr>
              <p:spPr bwMode="auto">
                <a:xfrm>
                  <a:off x="2853" y="1880"/>
                  <a:ext cx="161" cy="130"/>
                </a:xfrm>
                <a:prstGeom prst="parallelogram">
                  <a:avLst>
                    <a:gd name="adj" fmla="val 30962"/>
                  </a:avLst>
                </a:prstGeom>
                <a:solidFill>
                  <a:srgbClr val="FFCC99"/>
                </a:solidFill>
                <a:ln w="9525">
                  <a:solidFill>
                    <a:schemeClr val="bg2"/>
                  </a:solidFill>
                  <a:miter lim="800000"/>
                </a:ln>
                <a:effectLst/>
              </p:spPr>
              <p:txBody>
                <a:bodyPr wrap="none" lIns="107950" tIns="53975" rIns="107950" bIns="53975" anchor="ctr"/>
                <a:lstStyle/>
                <a:p>
                  <a:endParaRPr lang="en-US"/>
                </a:p>
              </p:txBody>
            </p:sp>
            <p:sp>
              <p:nvSpPr>
                <p:cNvPr id="342054" name="Oval 38"/>
                <p:cNvSpPr>
                  <a:spLocks noChangeArrowheads="1"/>
                </p:cNvSpPr>
                <p:nvPr/>
              </p:nvSpPr>
              <p:spPr bwMode="auto">
                <a:xfrm>
                  <a:off x="2915" y="1773"/>
                  <a:ext cx="87" cy="87"/>
                </a:xfrm>
                <a:prstGeom prst="ellipse">
                  <a:avLst/>
                </a:prstGeom>
                <a:solidFill>
                  <a:srgbClr val="FFCC99"/>
                </a:solidFill>
                <a:ln w="9525">
                  <a:solidFill>
                    <a:schemeClr val="bg2"/>
                  </a:solidFill>
                  <a:round/>
                </a:ln>
                <a:effectLst/>
              </p:spPr>
              <p:txBody>
                <a:bodyPr wrap="none" lIns="107950" tIns="53975" rIns="107950" bIns="53975" anchor="ctr"/>
                <a:lstStyle/>
                <a:p>
                  <a:endParaRPr lang="en-US"/>
                </a:p>
              </p:txBody>
            </p:sp>
          </p:grpSp>
          <p:grpSp>
            <p:nvGrpSpPr>
              <p:cNvPr id="342055" name="Group 39"/>
              <p:cNvGrpSpPr/>
              <p:nvPr/>
            </p:nvGrpSpPr>
            <p:grpSpPr bwMode="auto">
              <a:xfrm>
                <a:off x="2373" y="985"/>
                <a:ext cx="65" cy="93"/>
                <a:chOff x="3387" y="1863"/>
                <a:chExt cx="122" cy="174"/>
              </a:xfrm>
            </p:grpSpPr>
            <p:sp>
              <p:nvSpPr>
                <p:cNvPr id="342056" name="Freeform 40"/>
                <p:cNvSpPr/>
                <p:nvPr/>
              </p:nvSpPr>
              <p:spPr bwMode="auto">
                <a:xfrm>
                  <a:off x="3387" y="1863"/>
                  <a:ext cx="122" cy="174"/>
                </a:xfrm>
                <a:custGeom>
                  <a:avLst/>
                  <a:gdLst/>
                  <a:ahLst/>
                  <a:cxnLst>
                    <a:cxn ang="0">
                      <a:pos x="0" y="0"/>
                    </a:cxn>
                    <a:cxn ang="0">
                      <a:pos x="0" y="174"/>
                    </a:cxn>
                    <a:cxn ang="0">
                      <a:pos x="122" y="174"/>
                    </a:cxn>
                    <a:cxn ang="0">
                      <a:pos x="122" y="38"/>
                    </a:cxn>
                    <a:cxn ang="0">
                      <a:pos x="84" y="0"/>
                    </a:cxn>
                    <a:cxn ang="0">
                      <a:pos x="0" y="0"/>
                    </a:cxn>
                  </a:cxnLst>
                  <a:rect l="0" t="0" r="r" b="b"/>
                  <a:pathLst>
                    <a:path w="122" h="174">
                      <a:moveTo>
                        <a:pt x="0" y="0"/>
                      </a:moveTo>
                      <a:lnTo>
                        <a:pt x="0" y="174"/>
                      </a:lnTo>
                      <a:lnTo>
                        <a:pt x="122" y="174"/>
                      </a:lnTo>
                      <a:lnTo>
                        <a:pt x="122" y="38"/>
                      </a:lnTo>
                      <a:lnTo>
                        <a:pt x="84" y="0"/>
                      </a:lnTo>
                      <a:lnTo>
                        <a:pt x="0" y="0"/>
                      </a:lnTo>
                      <a:close/>
                    </a:path>
                  </a:pathLst>
                </a:custGeom>
                <a:solidFill>
                  <a:srgbClr val="FF9966"/>
                </a:solidFill>
                <a:ln w="9525" cap="flat" cmpd="sng">
                  <a:solidFill>
                    <a:schemeClr val="bg2"/>
                  </a:solidFill>
                  <a:prstDash val="solid"/>
                  <a:round/>
                </a:ln>
                <a:effectLst/>
              </p:spPr>
              <p:txBody>
                <a:bodyPr lIns="107950" tIns="53975" rIns="107950" bIns="53975"/>
                <a:lstStyle/>
                <a:p>
                  <a:endParaRPr lang="en-US"/>
                </a:p>
              </p:txBody>
            </p:sp>
            <p:sp>
              <p:nvSpPr>
                <p:cNvPr id="342057" name="Line 41"/>
                <p:cNvSpPr>
                  <a:spLocks noChangeShapeType="1"/>
                </p:cNvSpPr>
                <p:nvPr/>
              </p:nvSpPr>
              <p:spPr bwMode="auto">
                <a:xfrm>
                  <a:off x="3468" y="1863"/>
                  <a:ext cx="0" cy="41"/>
                </a:xfrm>
                <a:prstGeom prst="line">
                  <a:avLst/>
                </a:prstGeom>
                <a:noFill/>
                <a:ln w="9525">
                  <a:solidFill>
                    <a:schemeClr val="bg2"/>
                  </a:solidFill>
                  <a:round/>
                </a:ln>
                <a:effectLst/>
              </p:spPr>
              <p:txBody>
                <a:bodyPr lIns="107950" tIns="53975" rIns="107950" bIns="53975"/>
                <a:lstStyle/>
                <a:p>
                  <a:endParaRPr lang="en-US"/>
                </a:p>
              </p:txBody>
            </p:sp>
            <p:sp>
              <p:nvSpPr>
                <p:cNvPr id="342058" name="Line 42"/>
                <p:cNvSpPr>
                  <a:spLocks noChangeShapeType="1"/>
                </p:cNvSpPr>
                <p:nvPr/>
              </p:nvSpPr>
              <p:spPr bwMode="auto">
                <a:xfrm flipH="1">
                  <a:off x="3466" y="1904"/>
                  <a:ext cx="41" cy="0"/>
                </a:xfrm>
                <a:prstGeom prst="line">
                  <a:avLst/>
                </a:prstGeom>
                <a:noFill/>
                <a:ln w="9525">
                  <a:solidFill>
                    <a:schemeClr val="bg2"/>
                  </a:solidFill>
                  <a:round/>
                </a:ln>
                <a:effectLst/>
              </p:spPr>
              <p:txBody>
                <a:bodyPr lIns="107950" tIns="53975" rIns="107950" bIns="53975"/>
                <a:lstStyle/>
                <a:p>
                  <a:endParaRPr lang="en-US"/>
                </a:p>
              </p:txBody>
            </p:sp>
          </p:grpSp>
          <p:sp>
            <p:nvSpPr>
              <p:cNvPr id="342059" name="AutoShape 43"/>
              <p:cNvSpPr>
                <a:spLocks noChangeArrowheads="1"/>
              </p:cNvSpPr>
              <p:nvPr/>
            </p:nvSpPr>
            <p:spPr bwMode="auto">
              <a:xfrm>
                <a:off x="2400" y="1055"/>
                <a:ext cx="129" cy="74"/>
              </a:xfrm>
              <a:prstGeom prst="homePlate">
                <a:avLst>
                  <a:gd name="adj" fmla="val 51571"/>
                </a:avLst>
              </a:prstGeom>
              <a:solidFill>
                <a:srgbClr val="FFFFCC"/>
              </a:solidFill>
              <a:ln w="9525">
                <a:solidFill>
                  <a:schemeClr val="bg2"/>
                </a:solidFill>
                <a:miter lim="800000"/>
              </a:ln>
              <a:effectLst/>
            </p:spPr>
            <p:txBody>
              <a:bodyPr wrap="none" lIns="107950" tIns="53975" rIns="107950" bIns="53975" anchor="ctr"/>
              <a:lstStyle/>
              <a:p>
                <a:endParaRPr lang="en-US"/>
              </a:p>
            </p:txBody>
          </p:sp>
        </p:grpSp>
        <p:grpSp>
          <p:nvGrpSpPr>
            <p:cNvPr id="342060" name="Group 44"/>
            <p:cNvGrpSpPr/>
            <p:nvPr/>
          </p:nvGrpSpPr>
          <p:grpSpPr bwMode="auto">
            <a:xfrm>
              <a:off x="2971" y="1882"/>
              <a:ext cx="302" cy="198"/>
              <a:chOff x="2263" y="970"/>
              <a:chExt cx="288" cy="189"/>
            </a:xfrm>
          </p:grpSpPr>
          <p:sp>
            <p:nvSpPr>
              <p:cNvPr id="342061" name="AutoShape 45"/>
              <p:cNvSpPr>
                <a:spLocks noChangeArrowheads="1"/>
              </p:cNvSpPr>
              <p:nvPr/>
            </p:nvSpPr>
            <p:spPr bwMode="auto">
              <a:xfrm>
                <a:off x="2263" y="970"/>
                <a:ext cx="288" cy="189"/>
              </a:xfrm>
              <a:prstGeom prst="roundRect">
                <a:avLst>
                  <a:gd name="adj" fmla="val 16667"/>
                </a:avLst>
              </a:prstGeom>
              <a:solidFill>
                <a:srgbClr val="8ECC8E"/>
              </a:solidFill>
              <a:ln w="9525">
                <a:solidFill>
                  <a:schemeClr val="bg2"/>
                </a:solidFill>
                <a:round/>
              </a:ln>
              <a:effectLst>
                <a:outerShdw dist="45791" dir="3378596" algn="ctr" rotWithShape="0">
                  <a:srgbClr val="C0C0C0"/>
                </a:outerShdw>
              </a:effectLst>
            </p:spPr>
            <p:txBody>
              <a:bodyPr wrap="none" lIns="107950" tIns="53975" rIns="107950" bIns="53975" anchor="ctr"/>
              <a:lstStyle/>
              <a:p>
                <a:endParaRPr lang="en-US"/>
              </a:p>
            </p:txBody>
          </p:sp>
          <p:grpSp>
            <p:nvGrpSpPr>
              <p:cNvPr id="342062" name="Group 46"/>
              <p:cNvGrpSpPr/>
              <p:nvPr/>
            </p:nvGrpSpPr>
            <p:grpSpPr bwMode="auto">
              <a:xfrm>
                <a:off x="2300" y="996"/>
                <a:ext cx="86" cy="128"/>
                <a:chOff x="2853" y="1773"/>
                <a:chExt cx="161" cy="237"/>
              </a:xfrm>
            </p:grpSpPr>
            <p:sp>
              <p:nvSpPr>
                <p:cNvPr id="342063" name="AutoShape 47"/>
                <p:cNvSpPr>
                  <a:spLocks noChangeArrowheads="1"/>
                </p:cNvSpPr>
                <p:nvPr/>
              </p:nvSpPr>
              <p:spPr bwMode="auto">
                <a:xfrm>
                  <a:off x="2853" y="1880"/>
                  <a:ext cx="161" cy="130"/>
                </a:xfrm>
                <a:prstGeom prst="parallelogram">
                  <a:avLst>
                    <a:gd name="adj" fmla="val 30962"/>
                  </a:avLst>
                </a:prstGeom>
                <a:solidFill>
                  <a:srgbClr val="FFCC99"/>
                </a:solidFill>
                <a:ln w="9525">
                  <a:solidFill>
                    <a:schemeClr val="bg2"/>
                  </a:solidFill>
                  <a:miter lim="800000"/>
                </a:ln>
                <a:effectLst/>
              </p:spPr>
              <p:txBody>
                <a:bodyPr wrap="none" lIns="107950" tIns="53975" rIns="107950" bIns="53975" anchor="ctr"/>
                <a:lstStyle/>
                <a:p>
                  <a:endParaRPr lang="en-US"/>
                </a:p>
              </p:txBody>
            </p:sp>
            <p:sp>
              <p:nvSpPr>
                <p:cNvPr id="342064" name="Oval 48"/>
                <p:cNvSpPr>
                  <a:spLocks noChangeArrowheads="1"/>
                </p:cNvSpPr>
                <p:nvPr/>
              </p:nvSpPr>
              <p:spPr bwMode="auto">
                <a:xfrm>
                  <a:off x="2915" y="1773"/>
                  <a:ext cx="87" cy="87"/>
                </a:xfrm>
                <a:prstGeom prst="ellipse">
                  <a:avLst/>
                </a:prstGeom>
                <a:solidFill>
                  <a:srgbClr val="FFCC99"/>
                </a:solidFill>
                <a:ln w="9525">
                  <a:solidFill>
                    <a:schemeClr val="bg2"/>
                  </a:solidFill>
                  <a:round/>
                </a:ln>
                <a:effectLst/>
              </p:spPr>
              <p:txBody>
                <a:bodyPr wrap="none" lIns="107950" tIns="53975" rIns="107950" bIns="53975" anchor="ctr"/>
                <a:lstStyle/>
                <a:p>
                  <a:endParaRPr lang="en-US"/>
                </a:p>
              </p:txBody>
            </p:sp>
          </p:grpSp>
          <p:grpSp>
            <p:nvGrpSpPr>
              <p:cNvPr id="342065" name="Group 49"/>
              <p:cNvGrpSpPr/>
              <p:nvPr/>
            </p:nvGrpSpPr>
            <p:grpSpPr bwMode="auto">
              <a:xfrm>
                <a:off x="2373" y="985"/>
                <a:ext cx="65" cy="93"/>
                <a:chOff x="3387" y="1863"/>
                <a:chExt cx="122" cy="174"/>
              </a:xfrm>
            </p:grpSpPr>
            <p:sp>
              <p:nvSpPr>
                <p:cNvPr id="342066" name="Freeform 50"/>
                <p:cNvSpPr/>
                <p:nvPr/>
              </p:nvSpPr>
              <p:spPr bwMode="auto">
                <a:xfrm>
                  <a:off x="3387" y="1863"/>
                  <a:ext cx="122" cy="174"/>
                </a:xfrm>
                <a:custGeom>
                  <a:avLst/>
                  <a:gdLst/>
                  <a:ahLst/>
                  <a:cxnLst>
                    <a:cxn ang="0">
                      <a:pos x="0" y="0"/>
                    </a:cxn>
                    <a:cxn ang="0">
                      <a:pos x="0" y="174"/>
                    </a:cxn>
                    <a:cxn ang="0">
                      <a:pos x="122" y="174"/>
                    </a:cxn>
                    <a:cxn ang="0">
                      <a:pos x="122" y="38"/>
                    </a:cxn>
                    <a:cxn ang="0">
                      <a:pos x="84" y="0"/>
                    </a:cxn>
                    <a:cxn ang="0">
                      <a:pos x="0" y="0"/>
                    </a:cxn>
                  </a:cxnLst>
                  <a:rect l="0" t="0" r="r" b="b"/>
                  <a:pathLst>
                    <a:path w="122" h="174">
                      <a:moveTo>
                        <a:pt x="0" y="0"/>
                      </a:moveTo>
                      <a:lnTo>
                        <a:pt x="0" y="174"/>
                      </a:lnTo>
                      <a:lnTo>
                        <a:pt x="122" y="174"/>
                      </a:lnTo>
                      <a:lnTo>
                        <a:pt x="122" y="38"/>
                      </a:lnTo>
                      <a:lnTo>
                        <a:pt x="84" y="0"/>
                      </a:lnTo>
                      <a:lnTo>
                        <a:pt x="0" y="0"/>
                      </a:lnTo>
                      <a:close/>
                    </a:path>
                  </a:pathLst>
                </a:custGeom>
                <a:solidFill>
                  <a:srgbClr val="FF9966"/>
                </a:solidFill>
                <a:ln w="9525" cap="flat" cmpd="sng">
                  <a:solidFill>
                    <a:schemeClr val="bg2"/>
                  </a:solidFill>
                  <a:prstDash val="solid"/>
                  <a:round/>
                </a:ln>
                <a:effectLst/>
              </p:spPr>
              <p:txBody>
                <a:bodyPr lIns="107950" tIns="53975" rIns="107950" bIns="53975"/>
                <a:lstStyle/>
                <a:p>
                  <a:endParaRPr lang="en-US"/>
                </a:p>
              </p:txBody>
            </p:sp>
            <p:sp>
              <p:nvSpPr>
                <p:cNvPr id="342067" name="Line 51"/>
                <p:cNvSpPr>
                  <a:spLocks noChangeShapeType="1"/>
                </p:cNvSpPr>
                <p:nvPr/>
              </p:nvSpPr>
              <p:spPr bwMode="auto">
                <a:xfrm>
                  <a:off x="3468" y="1863"/>
                  <a:ext cx="0" cy="41"/>
                </a:xfrm>
                <a:prstGeom prst="line">
                  <a:avLst/>
                </a:prstGeom>
                <a:noFill/>
                <a:ln w="9525">
                  <a:solidFill>
                    <a:schemeClr val="bg2"/>
                  </a:solidFill>
                  <a:round/>
                </a:ln>
                <a:effectLst/>
              </p:spPr>
              <p:txBody>
                <a:bodyPr lIns="107950" tIns="53975" rIns="107950" bIns="53975"/>
                <a:lstStyle/>
                <a:p>
                  <a:endParaRPr lang="en-US"/>
                </a:p>
              </p:txBody>
            </p:sp>
            <p:sp>
              <p:nvSpPr>
                <p:cNvPr id="342068" name="Line 52"/>
                <p:cNvSpPr>
                  <a:spLocks noChangeShapeType="1"/>
                </p:cNvSpPr>
                <p:nvPr/>
              </p:nvSpPr>
              <p:spPr bwMode="auto">
                <a:xfrm flipH="1">
                  <a:off x="3466" y="1904"/>
                  <a:ext cx="41" cy="0"/>
                </a:xfrm>
                <a:prstGeom prst="line">
                  <a:avLst/>
                </a:prstGeom>
                <a:noFill/>
                <a:ln w="9525">
                  <a:solidFill>
                    <a:schemeClr val="bg2"/>
                  </a:solidFill>
                  <a:round/>
                </a:ln>
                <a:effectLst/>
              </p:spPr>
              <p:txBody>
                <a:bodyPr lIns="107950" tIns="53975" rIns="107950" bIns="53975"/>
                <a:lstStyle/>
                <a:p>
                  <a:endParaRPr lang="en-US"/>
                </a:p>
              </p:txBody>
            </p:sp>
          </p:grpSp>
          <p:sp>
            <p:nvSpPr>
              <p:cNvPr id="342069" name="AutoShape 53"/>
              <p:cNvSpPr>
                <a:spLocks noChangeArrowheads="1"/>
              </p:cNvSpPr>
              <p:nvPr/>
            </p:nvSpPr>
            <p:spPr bwMode="auto">
              <a:xfrm>
                <a:off x="2400" y="1055"/>
                <a:ext cx="129" cy="74"/>
              </a:xfrm>
              <a:prstGeom prst="homePlate">
                <a:avLst>
                  <a:gd name="adj" fmla="val 51571"/>
                </a:avLst>
              </a:prstGeom>
              <a:solidFill>
                <a:srgbClr val="FFFFCC"/>
              </a:solidFill>
              <a:ln w="9525">
                <a:solidFill>
                  <a:schemeClr val="bg2"/>
                </a:solidFill>
                <a:miter lim="800000"/>
              </a:ln>
              <a:effectLst/>
            </p:spPr>
            <p:txBody>
              <a:bodyPr wrap="none" lIns="107950" tIns="53975" rIns="107950" bIns="53975" anchor="ctr"/>
              <a:lstStyle/>
              <a:p>
                <a:endParaRPr lang="en-US"/>
              </a:p>
            </p:txBody>
          </p:sp>
        </p:grpSp>
        <p:grpSp>
          <p:nvGrpSpPr>
            <p:cNvPr id="342070" name="Group 54"/>
            <p:cNvGrpSpPr/>
            <p:nvPr/>
          </p:nvGrpSpPr>
          <p:grpSpPr bwMode="auto">
            <a:xfrm>
              <a:off x="2011" y="2209"/>
              <a:ext cx="302" cy="198"/>
              <a:chOff x="2263" y="970"/>
              <a:chExt cx="288" cy="189"/>
            </a:xfrm>
          </p:grpSpPr>
          <p:sp>
            <p:nvSpPr>
              <p:cNvPr id="342071" name="AutoShape 55"/>
              <p:cNvSpPr>
                <a:spLocks noChangeArrowheads="1"/>
              </p:cNvSpPr>
              <p:nvPr/>
            </p:nvSpPr>
            <p:spPr bwMode="auto">
              <a:xfrm>
                <a:off x="2263" y="970"/>
                <a:ext cx="288" cy="189"/>
              </a:xfrm>
              <a:prstGeom prst="roundRect">
                <a:avLst>
                  <a:gd name="adj" fmla="val 16667"/>
                </a:avLst>
              </a:prstGeom>
              <a:solidFill>
                <a:srgbClr val="8ECC8E"/>
              </a:solidFill>
              <a:ln w="9525">
                <a:solidFill>
                  <a:schemeClr val="bg2"/>
                </a:solidFill>
                <a:round/>
              </a:ln>
              <a:effectLst>
                <a:outerShdw dist="45791" dir="3378596" algn="ctr" rotWithShape="0">
                  <a:srgbClr val="C0C0C0"/>
                </a:outerShdw>
              </a:effectLst>
            </p:spPr>
            <p:txBody>
              <a:bodyPr wrap="none" lIns="107950" tIns="53975" rIns="107950" bIns="53975" anchor="ctr"/>
              <a:lstStyle/>
              <a:p>
                <a:endParaRPr lang="en-US"/>
              </a:p>
            </p:txBody>
          </p:sp>
          <p:grpSp>
            <p:nvGrpSpPr>
              <p:cNvPr id="342072" name="Group 56"/>
              <p:cNvGrpSpPr/>
              <p:nvPr/>
            </p:nvGrpSpPr>
            <p:grpSpPr bwMode="auto">
              <a:xfrm>
                <a:off x="2300" y="996"/>
                <a:ext cx="86" cy="128"/>
                <a:chOff x="2853" y="1773"/>
                <a:chExt cx="161" cy="237"/>
              </a:xfrm>
            </p:grpSpPr>
            <p:sp>
              <p:nvSpPr>
                <p:cNvPr id="342073" name="AutoShape 57"/>
                <p:cNvSpPr>
                  <a:spLocks noChangeArrowheads="1"/>
                </p:cNvSpPr>
                <p:nvPr/>
              </p:nvSpPr>
              <p:spPr bwMode="auto">
                <a:xfrm>
                  <a:off x="2853" y="1880"/>
                  <a:ext cx="161" cy="130"/>
                </a:xfrm>
                <a:prstGeom prst="parallelogram">
                  <a:avLst>
                    <a:gd name="adj" fmla="val 30962"/>
                  </a:avLst>
                </a:prstGeom>
                <a:solidFill>
                  <a:srgbClr val="FFCC99"/>
                </a:solidFill>
                <a:ln w="9525">
                  <a:solidFill>
                    <a:schemeClr val="bg2"/>
                  </a:solidFill>
                  <a:miter lim="800000"/>
                </a:ln>
                <a:effectLst/>
              </p:spPr>
              <p:txBody>
                <a:bodyPr wrap="none" lIns="107950" tIns="53975" rIns="107950" bIns="53975" anchor="ctr"/>
                <a:lstStyle/>
                <a:p>
                  <a:endParaRPr lang="en-US"/>
                </a:p>
              </p:txBody>
            </p:sp>
            <p:sp>
              <p:nvSpPr>
                <p:cNvPr id="342074" name="Oval 58"/>
                <p:cNvSpPr>
                  <a:spLocks noChangeArrowheads="1"/>
                </p:cNvSpPr>
                <p:nvPr/>
              </p:nvSpPr>
              <p:spPr bwMode="auto">
                <a:xfrm>
                  <a:off x="2915" y="1773"/>
                  <a:ext cx="87" cy="87"/>
                </a:xfrm>
                <a:prstGeom prst="ellipse">
                  <a:avLst/>
                </a:prstGeom>
                <a:solidFill>
                  <a:srgbClr val="FFCC99"/>
                </a:solidFill>
                <a:ln w="9525">
                  <a:solidFill>
                    <a:schemeClr val="bg2"/>
                  </a:solidFill>
                  <a:round/>
                </a:ln>
                <a:effectLst/>
              </p:spPr>
              <p:txBody>
                <a:bodyPr wrap="none" lIns="107950" tIns="53975" rIns="107950" bIns="53975" anchor="ctr"/>
                <a:lstStyle/>
                <a:p>
                  <a:endParaRPr lang="en-US"/>
                </a:p>
              </p:txBody>
            </p:sp>
          </p:grpSp>
          <p:grpSp>
            <p:nvGrpSpPr>
              <p:cNvPr id="342075" name="Group 59"/>
              <p:cNvGrpSpPr/>
              <p:nvPr/>
            </p:nvGrpSpPr>
            <p:grpSpPr bwMode="auto">
              <a:xfrm>
                <a:off x="2373" y="985"/>
                <a:ext cx="65" cy="93"/>
                <a:chOff x="3387" y="1863"/>
                <a:chExt cx="122" cy="174"/>
              </a:xfrm>
            </p:grpSpPr>
            <p:sp>
              <p:nvSpPr>
                <p:cNvPr id="342076" name="Freeform 60"/>
                <p:cNvSpPr/>
                <p:nvPr/>
              </p:nvSpPr>
              <p:spPr bwMode="auto">
                <a:xfrm>
                  <a:off x="3387" y="1863"/>
                  <a:ext cx="122" cy="174"/>
                </a:xfrm>
                <a:custGeom>
                  <a:avLst/>
                  <a:gdLst/>
                  <a:ahLst/>
                  <a:cxnLst>
                    <a:cxn ang="0">
                      <a:pos x="0" y="0"/>
                    </a:cxn>
                    <a:cxn ang="0">
                      <a:pos x="0" y="174"/>
                    </a:cxn>
                    <a:cxn ang="0">
                      <a:pos x="122" y="174"/>
                    </a:cxn>
                    <a:cxn ang="0">
                      <a:pos x="122" y="38"/>
                    </a:cxn>
                    <a:cxn ang="0">
                      <a:pos x="84" y="0"/>
                    </a:cxn>
                    <a:cxn ang="0">
                      <a:pos x="0" y="0"/>
                    </a:cxn>
                  </a:cxnLst>
                  <a:rect l="0" t="0" r="r" b="b"/>
                  <a:pathLst>
                    <a:path w="122" h="174">
                      <a:moveTo>
                        <a:pt x="0" y="0"/>
                      </a:moveTo>
                      <a:lnTo>
                        <a:pt x="0" y="174"/>
                      </a:lnTo>
                      <a:lnTo>
                        <a:pt x="122" y="174"/>
                      </a:lnTo>
                      <a:lnTo>
                        <a:pt x="122" y="38"/>
                      </a:lnTo>
                      <a:lnTo>
                        <a:pt x="84" y="0"/>
                      </a:lnTo>
                      <a:lnTo>
                        <a:pt x="0" y="0"/>
                      </a:lnTo>
                      <a:close/>
                    </a:path>
                  </a:pathLst>
                </a:custGeom>
                <a:solidFill>
                  <a:srgbClr val="FF9966"/>
                </a:solidFill>
                <a:ln w="9525" cap="flat" cmpd="sng">
                  <a:solidFill>
                    <a:schemeClr val="bg2"/>
                  </a:solidFill>
                  <a:prstDash val="solid"/>
                  <a:round/>
                </a:ln>
                <a:effectLst/>
              </p:spPr>
              <p:txBody>
                <a:bodyPr lIns="107950" tIns="53975" rIns="107950" bIns="53975"/>
                <a:lstStyle/>
                <a:p>
                  <a:endParaRPr lang="en-US"/>
                </a:p>
              </p:txBody>
            </p:sp>
            <p:sp>
              <p:nvSpPr>
                <p:cNvPr id="342077" name="Line 61"/>
                <p:cNvSpPr>
                  <a:spLocks noChangeShapeType="1"/>
                </p:cNvSpPr>
                <p:nvPr/>
              </p:nvSpPr>
              <p:spPr bwMode="auto">
                <a:xfrm>
                  <a:off x="3468" y="1863"/>
                  <a:ext cx="0" cy="41"/>
                </a:xfrm>
                <a:prstGeom prst="line">
                  <a:avLst/>
                </a:prstGeom>
                <a:noFill/>
                <a:ln w="9525">
                  <a:solidFill>
                    <a:schemeClr val="bg2"/>
                  </a:solidFill>
                  <a:round/>
                </a:ln>
                <a:effectLst/>
              </p:spPr>
              <p:txBody>
                <a:bodyPr lIns="107950" tIns="53975" rIns="107950" bIns="53975"/>
                <a:lstStyle/>
                <a:p>
                  <a:endParaRPr lang="en-US"/>
                </a:p>
              </p:txBody>
            </p:sp>
            <p:sp>
              <p:nvSpPr>
                <p:cNvPr id="342078" name="Line 62"/>
                <p:cNvSpPr>
                  <a:spLocks noChangeShapeType="1"/>
                </p:cNvSpPr>
                <p:nvPr/>
              </p:nvSpPr>
              <p:spPr bwMode="auto">
                <a:xfrm flipH="1">
                  <a:off x="3466" y="1904"/>
                  <a:ext cx="41" cy="0"/>
                </a:xfrm>
                <a:prstGeom prst="line">
                  <a:avLst/>
                </a:prstGeom>
                <a:noFill/>
                <a:ln w="9525">
                  <a:solidFill>
                    <a:schemeClr val="bg2"/>
                  </a:solidFill>
                  <a:round/>
                </a:ln>
                <a:effectLst/>
              </p:spPr>
              <p:txBody>
                <a:bodyPr lIns="107950" tIns="53975" rIns="107950" bIns="53975"/>
                <a:lstStyle/>
                <a:p>
                  <a:endParaRPr lang="en-US"/>
                </a:p>
              </p:txBody>
            </p:sp>
          </p:grpSp>
          <p:sp>
            <p:nvSpPr>
              <p:cNvPr id="342079" name="AutoShape 63"/>
              <p:cNvSpPr>
                <a:spLocks noChangeArrowheads="1"/>
              </p:cNvSpPr>
              <p:nvPr/>
            </p:nvSpPr>
            <p:spPr bwMode="auto">
              <a:xfrm>
                <a:off x="2400" y="1055"/>
                <a:ext cx="129" cy="74"/>
              </a:xfrm>
              <a:prstGeom prst="homePlate">
                <a:avLst>
                  <a:gd name="adj" fmla="val 51571"/>
                </a:avLst>
              </a:prstGeom>
              <a:solidFill>
                <a:srgbClr val="FFFFCC"/>
              </a:solidFill>
              <a:ln w="9525">
                <a:solidFill>
                  <a:schemeClr val="bg2"/>
                </a:solidFill>
                <a:miter lim="800000"/>
              </a:ln>
              <a:effectLst/>
            </p:spPr>
            <p:txBody>
              <a:bodyPr wrap="none" lIns="107950" tIns="53975" rIns="107950" bIns="53975" anchor="ctr"/>
              <a:lstStyle/>
              <a:p>
                <a:endParaRPr lang="en-US"/>
              </a:p>
            </p:txBody>
          </p:sp>
        </p:grpSp>
        <p:grpSp>
          <p:nvGrpSpPr>
            <p:cNvPr id="342080" name="Group 64"/>
            <p:cNvGrpSpPr/>
            <p:nvPr/>
          </p:nvGrpSpPr>
          <p:grpSpPr bwMode="auto">
            <a:xfrm>
              <a:off x="2572" y="2725"/>
              <a:ext cx="302" cy="198"/>
              <a:chOff x="2263" y="970"/>
              <a:chExt cx="288" cy="189"/>
            </a:xfrm>
          </p:grpSpPr>
          <p:sp>
            <p:nvSpPr>
              <p:cNvPr id="342081" name="AutoShape 65"/>
              <p:cNvSpPr>
                <a:spLocks noChangeArrowheads="1"/>
              </p:cNvSpPr>
              <p:nvPr/>
            </p:nvSpPr>
            <p:spPr bwMode="auto">
              <a:xfrm>
                <a:off x="2263" y="970"/>
                <a:ext cx="288" cy="189"/>
              </a:xfrm>
              <a:prstGeom prst="roundRect">
                <a:avLst>
                  <a:gd name="adj" fmla="val 16667"/>
                </a:avLst>
              </a:prstGeom>
              <a:solidFill>
                <a:srgbClr val="8ECC8E"/>
              </a:solidFill>
              <a:ln w="9525">
                <a:solidFill>
                  <a:schemeClr val="bg2"/>
                </a:solidFill>
                <a:round/>
              </a:ln>
              <a:effectLst>
                <a:outerShdw dist="45791" dir="3378596" algn="ctr" rotWithShape="0">
                  <a:srgbClr val="C0C0C0"/>
                </a:outerShdw>
              </a:effectLst>
            </p:spPr>
            <p:txBody>
              <a:bodyPr wrap="none" lIns="107950" tIns="53975" rIns="107950" bIns="53975" anchor="ctr"/>
              <a:lstStyle/>
              <a:p>
                <a:endParaRPr lang="en-US"/>
              </a:p>
            </p:txBody>
          </p:sp>
          <p:grpSp>
            <p:nvGrpSpPr>
              <p:cNvPr id="342082" name="Group 66"/>
              <p:cNvGrpSpPr/>
              <p:nvPr/>
            </p:nvGrpSpPr>
            <p:grpSpPr bwMode="auto">
              <a:xfrm>
                <a:off x="2300" y="996"/>
                <a:ext cx="86" cy="128"/>
                <a:chOff x="2853" y="1773"/>
                <a:chExt cx="161" cy="237"/>
              </a:xfrm>
            </p:grpSpPr>
            <p:sp>
              <p:nvSpPr>
                <p:cNvPr id="342083" name="AutoShape 67"/>
                <p:cNvSpPr>
                  <a:spLocks noChangeArrowheads="1"/>
                </p:cNvSpPr>
                <p:nvPr/>
              </p:nvSpPr>
              <p:spPr bwMode="auto">
                <a:xfrm>
                  <a:off x="2853" y="1880"/>
                  <a:ext cx="161" cy="130"/>
                </a:xfrm>
                <a:prstGeom prst="parallelogram">
                  <a:avLst>
                    <a:gd name="adj" fmla="val 30962"/>
                  </a:avLst>
                </a:prstGeom>
                <a:solidFill>
                  <a:srgbClr val="FFCC99"/>
                </a:solidFill>
                <a:ln w="9525">
                  <a:solidFill>
                    <a:schemeClr val="bg2"/>
                  </a:solidFill>
                  <a:miter lim="800000"/>
                </a:ln>
                <a:effectLst/>
              </p:spPr>
              <p:txBody>
                <a:bodyPr wrap="none" lIns="107950" tIns="53975" rIns="107950" bIns="53975" anchor="ctr"/>
                <a:lstStyle/>
                <a:p>
                  <a:endParaRPr lang="en-US"/>
                </a:p>
              </p:txBody>
            </p:sp>
            <p:sp>
              <p:nvSpPr>
                <p:cNvPr id="342084" name="Oval 68"/>
                <p:cNvSpPr>
                  <a:spLocks noChangeArrowheads="1"/>
                </p:cNvSpPr>
                <p:nvPr/>
              </p:nvSpPr>
              <p:spPr bwMode="auto">
                <a:xfrm>
                  <a:off x="2915" y="1773"/>
                  <a:ext cx="87" cy="87"/>
                </a:xfrm>
                <a:prstGeom prst="ellipse">
                  <a:avLst/>
                </a:prstGeom>
                <a:solidFill>
                  <a:srgbClr val="FFCC99"/>
                </a:solidFill>
                <a:ln w="9525">
                  <a:solidFill>
                    <a:schemeClr val="bg2"/>
                  </a:solidFill>
                  <a:round/>
                </a:ln>
                <a:effectLst/>
              </p:spPr>
              <p:txBody>
                <a:bodyPr wrap="none" lIns="107950" tIns="53975" rIns="107950" bIns="53975" anchor="ctr"/>
                <a:lstStyle/>
                <a:p>
                  <a:endParaRPr lang="en-US"/>
                </a:p>
              </p:txBody>
            </p:sp>
          </p:grpSp>
          <p:grpSp>
            <p:nvGrpSpPr>
              <p:cNvPr id="342085" name="Group 69"/>
              <p:cNvGrpSpPr/>
              <p:nvPr/>
            </p:nvGrpSpPr>
            <p:grpSpPr bwMode="auto">
              <a:xfrm>
                <a:off x="2373" y="985"/>
                <a:ext cx="65" cy="93"/>
                <a:chOff x="3387" y="1863"/>
                <a:chExt cx="122" cy="174"/>
              </a:xfrm>
            </p:grpSpPr>
            <p:sp>
              <p:nvSpPr>
                <p:cNvPr id="342086" name="Freeform 70"/>
                <p:cNvSpPr/>
                <p:nvPr/>
              </p:nvSpPr>
              <p:spPr bwMode="auto">
                <a:xfrm>
                  <a:off x="3387" y="1863"/>
                  <a:ext cx="122" cy="174"/>
                </a:xfrm>
                <a:custGeom>
                  <a:avLst/>
                  <a:gdLst/>
                  <a:ahLst/>
                  <a:cxnLst>
                    <a:cxn ang="0">
                      <a:pos x="0" y="0"/>
                    </a:cxn>
                    <a:cxn ang="0">
                      <a:pos x="0" y="174"/>
                    </a:cxn>
                    <a:cxn ang="0">
                      <a:pos x="122" y="174"/>
                    </a:cxn>
                    <a:cxn ang="0">
                      <a:pos x="122" y="38"/>
                    </a:cxn>
                    <a:cxn ang="0">
                      <a:pos x="84" y="0"/>
                    </a:cxn>
                    <a:cxn ang="0">
                      <a:pos x="0" y="0"/>
                    </a:cxn>
                  </a:cxnLst>
                  <a:rect l="0" t="0" r="r" b="b"/>
                  <a:pathLst>
                    <a:path w="122" h="174">
                      <a:moveTo>
                        <a:pt x="0" y="0"/>
                      </a:moveTo>
                      <a:lnTo>
                        <a:pt x="0" y="174"/>
                      </a:lnTo>
                      <a:lnTo>
                        <a:pt x="122" y="174"/>
                      </a:lnTo>
                      <a:lnTo>
                        <a:pt x="122" y="38"/>
                      </a:lnTo>
                      <a:lnTo>
                        <a:pt x="84" y="0"/>
                      </a:lnTo>
                      <a:lnTo>
                        <a:pt x="0" y="0"/>
                      </a:lnTo>
                      <a:close/>
                    </a:path>
                  </a:pathLst>
                </a:custGeom>
                <a:solidFill>
                  <a:srgbClr val="FF9966"/>
                </a:solidFill>
                <a:ln w="9525" cap="flat" cmpd="sng">
                  <a:solidFill>
                    <a:schemeClr val="bg2"/>
                  </a:solidFill>
                  <a:prstDash val="solid"/>
                  <a:round/>
                </a:ln>
                <a:effectLst/>
              </p:spPr>
              <p:txBody>
                <a:bodyPr lIns="107950" tIns="53975" rIns="107950" bIns="53975"/>
                <a:lstStyle/>
                <a:p>
                  <a:endParaRPr lang="en-US"/>
                </a:p>
              </p:txBody>
            </p:sp>
            <p:sp>
              <p:nvSpPr>
                <p:cNvPr id="342087" name="Line 71"/>
                <p:cNvSpPr>
                  <a:spLocks noChangeShapeType="1"/>
                </p:cNvSpPr>
                <p:nvPr/>
              </p:nvSpPr>
              <p:spPr bwMode="auto">
                <a:xfrm>
                  <a:off x="3468" y="1863"/>
                  <a:ext cx="0" cy="41"/>
                </a:xfrm>
                <a:prstGeom prst="line">
                  <a:avLst/>
                </a:prstGeom>
                <a:noFill/>
                <a:ln w="9525">
                  <a:solidFill>
                    <a:schemeClr val="bg2"/>
                  </a:solidFill>
                  <a:round/>
                </a:ln>
                <a:effectLst/>
              </p:spPr>
              <p:txBody>
                <a:bodyPr lIns="107950" tIns="53975" rIns="107950" bIns="53975"/>
                <a:lstStyle/>
                <a:p>
                  <a:endParaRPr lang="en-US"/>
                </a:p>
              </p:txBody>
            </p:sp>
            <p:sp>
              <p:nvSpPr>
                <p:cNvPr id="342088" name="Line 72"/>
                <p:cNvSpPr>
                  <a:spLocks noChangeShapeType="1"/>
                </p:cNvSpPr>
                <p:nvPr/>
              </p:nvSpPr>
              <p:spPr bwMode="auto">
                <a:xfrm flipH="1">
                  <a:off x="3466" y="1904"/>
                  <a:ext cx="41" cy="0"/>
                </a:xfrm>
                <a:prstGeom prst="line">
                  <a:avLst/>
                </a:prstGeom>
                <a:noFill/>
                <a:ln w="9525">
                  <a:solidFill>
                    <a:schemeClr val="bg2"/>
                  </a:solidFill>
                  <a:round/>
                </a:ln>
                <a:effectLst/>
              </p:spPr>
              <p:txBody>
                <a:bodyPr lIns="107950" tIns="53975" rIns="107950" bIns="53975"/>
                <a:lstStyle/>
                <a:p>
                  <a:endParaRPr lang="en-US"/>
                </a:p>
              </p:txBody>
            </p:sp>
          </p:grpSp>
          <p:sp>
            <p:nvSpPr>
              <p:cNvPr id="342089" name="AutoShape 73"/>
              <p:cNvSpPr>
                <a:spLocks noChangeArrowheads="1"/>
              </p:cNvSpPr>
              <p:nvPr/>
            </p:nvSpPr>
            <p:spPr bwMode="auto">
              <a:xfrm>
                <a:off x="2400" y="1055"/>
                <a:ext cx="129" cy="74"/>
              </a:xfrm>
              <a:prstGeom prst="homePlate">
                <a:avLst>
                  <a:gd name="adj" fmla="val 51571"/>
                </a:avLst>
              </a:prstGeom>
              <a:solidFill>
                <a:srgbClr val="FFFFCC"/>
              </a:solidFill>
              <a:ln w="9525">
                <a:solidFill>
                  <a:schemeClr val="bg2"/>
                </a:solidFill>
                <a:miter lim="800000"/>
              </a:ln>
              <a:effectLst/>
            </p:spPr>
            <p:txBody>
              <a:bodyPr wrap="none" lIns="107950" tIns="53975" rIns="107950" bIns="53975" anchor="ctr"/>
              <a:lstStyle/>
              <a:p>
                <a:endParaRPr lang="en-US"/>
              </a:p>
            </p:txBody>
          </p:sp>
        </p:grpSp>
        <p:grpSp>
          <p:nvGrpSpPr>
            <p:cNvPr id="342090" name="Group 74"/>
            <p:cNvGrpSpPr/>
            <p:nvPr/>
          </p:nvGrpSpPr>
          <p:grpSpPr bwMode="auto">
            <a:xfrm>
              <a:off x="3382" y="2725"/>
              <a:ext cx="302" cy="198"/>
              <a:chOff x="2263" y="970"/>
              <a:chExt cx="288" cy="189"/>
            </a:xfrm>
          </p:grpSpPr>
          <p:sp>
            <p:nvSpPr>
              <p:cNvPr id="342091" name="AutoShape 75"/>
              <p:cNvSpPr>
                <a:spLocks noChangeArrowheads="1"/>
              </p:cNvSpPr>
              <p:nvPr/>
            </p:nvSpPr>
            <p:spPr bwMode="auto">
              <a:xfrm>
                <a:off x="2263" y="970"/>
                <a:ext cx="288" cy="189"/>
              </a:xfrm>
              <a:prstGeom prst="roundRect">
                <a:avLst>
                  <a:gd name="adj" fmla="val 16667"/>
                </a:avLst>
              </a:prstGeom>
              <a:solidFill>
                <a:srgbClr val="8ECC8E"/>
              </a:solidFill>
              <a:ln w="9525">
                <a:solidFill>
                  <a:schemeClr val="bg2"/>
                </a:solidFill>
                <a:round/>
              </a:ln>
              <a:effectLst>
                <a:outerShdw dist="45791" dir="3378596" algn="ctr" rotWithShape="0">
                  <a:srgbClr val="C0C0C0"/>
                </a:outerShdw>
              </a:effectLst>
            </p:spPr>
            <p:txBody>
              <a:bodyPr wrap="none" lIns="107950" tIns="53975" rIns="107950" bIns="53975" anchor="ctr"/>
              <a:lstStyle/>
              <a:p>
                <a:endParaRPr lang="en-US"/>
              </a:p>
            </p:txBody>
          </p:sp>
          <p:grpSp>
            <p:nvGrpSpPr>
              <p:cNvPr id="342092" name="Group 76"/>
              <p:cNvGrpSpPr/>
              <p:nvPr/>
            </p:nvGrpSpPr>
            <p:grpSpPr bwMode="auto">
              <a:xfrm>
                <a:off x="2300" y="996"/>
                <a:ext cx="86" cy="128"/>
                <a:chOff x="2853" y="1773"/>
                <a:chExt cx="161" cy="237"/>
              </a:xfrm>
            </p:grpSpPr>
            <p:sp>
              <p:nvSpPr>
                <p:cNvPr id="342093" name="AutoShape 77"/>
                <p:cNvSpPr>
                  <a:spLocks noChangeArrowheads="1"/>
                </p:cNvSpPr>
                <p:nvPr/>
              </p:nvSpPr>
              <p:spPr bwMode="auto">
                <a:xfrm>
                  <a:off x="2853" y="1880"/>
                  <a:ext cx="161" cy="130"/>
                </a:xfrm>
                <a:prstGeom prst="parallelogram">
                  <a:avLst>
                    <a:gd name="adj" fmla="val 30962"/>
                  </a:avLst>
                </a:prstGeom>
                <a:solidFill>
                  <a:srgbClr val="FFCC99"/>
                </a:solidFill>
                <a:ln w="9525">
                  <a:solidFill>
                    <a:schemeClr val="bg2"/>
                  </a:solidFill>
                  <a:miter lim="800000"/>
                </a:ln>
                <a:effectLst/>
              </p:spPr>
              <p:txBody>
                <a:bodyPr wrap="none" lIns="107950" tIns="53975" rIns="107950" bIns="53975" anchor="ctr"/>
                <a:lstStyle/>
                <a:p>
                  <a:endParaRPr lang="en-US"/>
                </a:p>
              </p:txBody>
            </p:sp>
            <p:sp>
              <p:nvSpPr>
                <p:cNvPr id="342094" name="Oval 78"/>
                <p:cNvSpPr>
                  <a:spLocks noChangeArrowheads="1"/>
                </p:cNvSpPr>
                <p:nvPr/>
              </p:nvSpPr>
              <p:spPr bwMode="auto">
                <a:xfrm>
                  <a:off x="2915" y="1773"/>
                  <a:ext cx="87" cy="87"/>
                </a:xfrm>
                <a:prstGeom prst="ellipse">
                  <a:avLst/>
                </a:prstGeom>
                <a:solidFill>
                  <a:srgbClr val="FFCC99"/>
                </a:solidFill>
                <a:ln w="9525">
                  <a:solidFill>
                    <a:schemeClr val="bg2"/>
                  </a:solidFill>
                  <a:round/>
                </a:ln>
                <a:effectLst/>
              </p:spPr>
              <p:txBody>
                <a:bodyPr wrap="none" lIns="107950" tIns="53975" rIns="107950" bIns="53975" anchor="ctr"/>
                <a:lstStyle/>
                <a:p>
                  <a:endParaRPr lang="en-US"/>
                </a:p>
              </p:txBody>
            </p:sp>
          </p:grpSp>
          <p:grpSp>
            <p:nvGrpSpPr>
              <p:cNvPr id="342095" name="Group 79"/>
              <p:cNvGrpSpPr/>
              <p:nvPr/>
            </p:nvGrpSpPr>
            <p:grpSpPr bwMode="auto">
              <a:xfrm>
                <a:off x="2373" y="985"/>
                <a:ext cx="65" cy="93"/>
                <a:chOff x="3387" y="1863"/>
                <a:chExt cx="122" cy="174"/>
              </a:xfrm>
            </p:grpSpPr>
            <p:sp>
              <p:nvSpPr>
                <p:cNvPr id="342096" name="Freeform 80"/>
                <p:cNvSpPr/>
                <p:nvPr/>
              </p:nvSpPr>
              <p:spPr bwMode="auto">
                <a:xfrm>
                  <a:off x="3387" y="1863"/>
                  <a:ext cx="122" cy="174"/>
                </a:xfrm>
                <a:custGeom>
                  <a:avLst/>
                  <a:gdLst/>
                  <a:ahLst/>
                  <a:cxnLst>
                    <a:cxn ang="0">
                      <a:pos x="0" y="0"/>
                    </a:cxn>
                    <a:cxn ang="0">
                      <a:pos x="0" y="174"/>
                    </a:cxn>
                    <a:cxn ang="0">
                      <a:pos x="122" y="174"/>
                    </a:cxn>
                    <a:cxn ang="0">
                      <a:pos x="122" y="38"/>
                    </a:cxn>
                    <a:cxn ang="0">
                      <a:pos x="84" y="0"/>
                    </a:cxn>
                    <a:cxn ang="0">
                      <a:pos x="0" y="0"/>
                    </a:cxn>
                  </a:cxnLst>
                  <a:rect l="0" t="0" r="r" b="b"/>
                  <a:pathLst>
                    <a:path w="122" h="174">
                      <a:moveTo>
                        <a:pt x="0" y="0"/>
                      </a:moveTo>
                      <a:lnTo>
                        <a:pt x="0" y="174"/>
                      </a:lnTo>
                      <a:lnTo>
                        <a:pt x="122" y="174"/>
                      </a:lnTo>
                      <a:lnTo>
                        <a:pt x="122" y="38"/>
                      </a:lnTo>
                      <a:lnTo>
                        <a:pt x="84" y="0"/>
                      </a:lnTo>
                      <a:lnTo>
                        <a:pt x="0" y="0"/>
                      </a:lnTo>
                      <a:close/>
                    </a:path>
                  </a:pathLst>
                </a:custGeom>
                <a:solidFill>
                  <a:srgbClr val="FF9966"/>
                </a:solidFill>
                <a:ln w="9525" cap="flat" cmpd="sng">
                  <a:solidFill>
                    <a:schemeClr val="bg2"/>
                  </a:solidFill>
                  <a:prstDash val="solid"/>
                  <a:round/>
                </a:ln>
                <a:effectLst/>
              </p:spPr>
              <p:txBody>
                <a:bodyPr lIns="107950" tIns="53975" rIns="107950" bIns="53975"/>
                <a:lstStyle/>
                <a:p>
                  <a:endParaRPr lang="en-US"/>
                </a:p>
              </p:txBody>
            </p:sp>
            <p:sp>
              <p:nvSpPr>
                <p:cNvPr id="342097" name="Line 81"/>
                <p:cNvSpPr>
                  <a:spLocks noChangeShapeType="1"/>
                </p:cNvSpPr>
                <p:nvPr/>
              </p:nvSpPr>
              <p:spPr bwMode="auto">
                <a:xfrm>
                  <a:off x="3468" y="1863"/>
                  <a:ext cx="0" cy="41"/>
                </a:xfrm>
                <a:prstGeom prst="line">
                  <a:avLst/>
                </a:prstGeom>
                <a:noFill/>
                <a:ln w="9525">
                  <a:solidFill>
                    <a:schemeClr val="bg2"/>
                  </a:solidFill>
                  <a:round/>
                </a:ln>
                <a:effectLst/>
              </p:spPr>
              <p:txBody>
                <a:bodyPr lIns="107950" tIns="53975" rIns="107950" bIns="53975"/>
                <a:lstStyle/>
                <a:p>
                  <a:endParaRPr lang="en-US"/>
                </a:p>
              </p:txBody>
            </p:sp>
            <p:sp>
              <p:nvSpPr>
                <p:cNvPr id="342098" name="Line 82"/>
                <p:cNvSpPr>
                  <a:spLocks noChangeShapeType="1"/>
                </p:cNvSpPr>
                <p:nvPr/>
              </p:nvSpPr>
              <p:spPr bwMode="auto">
                <a:xfrm flipH="1">
                  <a:off x="3466" y="1904"/>
                  <a:ext cx="41" cy="0"/>
                </a:xfrm>
                <a:prstGeom prst="line">
                  <a:avLst/>
                </a:prstGeom>
                <a:noFill/>
                <a:ln w="9525">
                  <a:solidFill>
                    <a:schemeClr val="bg2"/>
                  </a:solidFill>
                  <a:round/>
                </a:ln>
                <a:effectLst/>
              </p:spPr>
              <p:txBody>
                <a:bodyPr lIns="107950" tIns="53975" rIns="107950" bIns="53975"/>
                <a:lstStyle/>
                <a:p>
                  <a:endParaRPr lang="en-US"/>
                </a:p>
              </p:txBody>
            </p:sp>
          </p:grpSp>
          <p:sp>
            <p:nvSpPr>
              <p:cNvPr id="342099" name="AutoShape 83"/>
              <p:cNvSpPr>
                <a:spLocks noChangeArrowheads="1"/>
              </p:cNvSpPr>
              <p:nvPr/>
            </p:nvSpPr>
            <p:spPr bwMode="auto">
              <a:xfrm>
                <a:off x="2400" y="1055"/>
                <a:ext cx="129" cy="74"/>
              </a:xfrm>
              <a:prstGeom prst="homePlate">
                <a:avLst>
                  <a:gd name="adj" fmla="val 51571"/>
                </a:avLst>
              </a:prstGeom>
              <a:solidFill>
                <a:srgbClr val="FFFFCC"/>
              </a:solidFill>
              <a:ln w="9525">
                <a:solidFill>
                  <a:schemeClr val="bg2"/>
                </a:solidFill>
                <a:miter lim="800000"/>
              </a:ln>
              <a:effectLst/>
            </p:spPr>
            <p:txBody>
              <a:bodyPr wrap="none" lIns="107950" tIns="53975" rIns="107950" bIns="53975" anchor="ctr"/>
              <a:lstStyle/>
              <a:p>
                <a:endParaRPr lang="en-US"/>
              </a:p>
            </p:txBody>
          </p:sp>
        </p:grpSp>
        <p:sp>
          <p:nvSpPr>
            <p:cNvPr id="342100" name="Text Box 84"/>
            <p:cNvSpPr txBox="1">
              <a:spLocks noChangeArrowheads="1"/>
            </p:cNvSpPr>
            <p:nvPr/>
          </p:nvSpPr>
          <p:spPr bwMode="auto">
            <a:xfrm>
              <a:off x="1963" y="612"/>
              <a:ext cx="704" cy="266"/>
            </a:xfrm>
            <a:prstGeom prst="rect">
              <a:avLst/>
            </a:prstGeom>
            <a:noFill/>
            <a:ln w="9525">
              <a:noFill/>
              <a:miter lim="800000"/>
            </a:ln>
            <a:effectLst/>
          </p:spPr>
          <p:txBody>
            <a:bodyPr lIns="107950" tIns="53975" rIns="107950" bIns="53975">
              <a:spAutoFit/>
            </a:bodyPr>
            <a:lstStyle/>
            <a:p>
              <a:pPr algn="ctr">
                <a:lnSpc>
                  <a:spcPct val="35000"/>
                </a:lnSpc>
                <a:spcBef>
                  <a:spcPct val="50000"/>
                </a:spcBef>
              </a:pPr>
              <a:r>
                <a:rPr lang="en-US" altLang="zh-CN">
                  <a:solidFill>
                    <a:schemeClr val="bg2"/>
                  </a:solidFill>
                  <a:ea typeface="宋体" panose="02010600030101010101" pitchFamily="2" charset="-122"/>
                </a:rPr>
                <a:t>[Early</a:t>
              </a:r>
              <a:endParaRPr lang="en-US" altLang="zh-CN">
                <a:solidFill>
                  <a:schemeClr val="bg2"/>
                </a:solidFill>
                <a:ea typeface="宋体" panose="02010600030101010101" pitchFamily="2" charset="-122"/>
              </a:endParaRPr>
            </a:p>
            <a:p>
              <a:pPr algn="ctr">
                <a:lnSpc>
                  <a:spcPct val="35000"/>
                </a:lnSpc>
                <a:spcBef>
                  <a:spcPct val="50000"/>
                </a:spcBef>
              </a:pPr>
              <a:r>
                <a:rPr lang="en-US" altLang="zh-CN">
                  <a:solidFill>
                    <a:schemeClr val="bg2"/>
                  </a:solidFill>
                  <a:ea typeface="宋体" panose="02010600030101010101" pitchFamily="2" charset="-122"/>
                </a:rPr>
                <a:t>Elaboration</a:t>
              </a:r>
              <a:endParaRPr lang="en-US" altLang="zh-CN">
                <a:solidFill>
                  <a:schemeClr val="bg2"/>
                </a:solidFill>
                <a:ea typeface="宋体" panose="02010600030101010101" pitchFamily="2" charset="-122"/>
              </a:endParaRPr>
            </a:p>
            <a:p>
              <a:pPr algn="ctr">
                <a:lnSpc>
                  <a:spcPct val="35000"/>
                </a:lnSpc>
                <a:spcBef>
                  <a:spcPct val="50000"/>
                </a:spcBef>
              </a:pPr>
              <a:r>
                <a:rPr lang="en-US" altLang="zh-CN">
                  <a:solidFill>
                    <a:schemeClr val="bg2"/>
                  </a:solidFill>
                  <a:ea typeface="宋体" panose="02010600030101010101" pitchFamily="2" charset="-122"/>
                </a:rPr>
                <a:t>  Iteration]</a:t>
              </a:r>
              <a:endParaRPr lang="en-US" altLang="zh-CN">
                <a:solidFill>
                  <a:schemeClr val="bg2"/>
                </a:solidFill>
                <a:ea typeface="宋体" panose="02010600030101010101" pitchFamily="2" charset="-122"/>
              </a:endParaRPr>
            </a:p>
          </p:txBody>
        </p:sp>
        <p:sp>
          <p:nvSpPr>
            <p:cNvPr id="342101" name="Text Box 85"/>
            <p:cNvSpPr txBox="1">
              <a:spLocks noChangeArrowheads="1"/>
            </p:cNvSpPr>
            <p:nvPr/>
          </p:nvSpPr>
          <p:spPr bwMode="auto">
            <a:xfrm>
              <a:off x="2885" y="705"/>
              <a:ext cx="903" cy="184"/>
            </a:xfrm>
            <a:prstGeom prst="rect">
              <a:avLst/>
            </a:prstGeom>
            <a:noFill/>
            <a:ln w="9525">
              <a:noFill/>
              <a:miter lim="800000"/>
            </a:ln>
            <a:effectLst/>
          </p:spPr>
          <p:txBody>
            <a:bodyPr lIns="107950" tIns="53975" rIns="107950" bIns="53975">
              <a:spAutoFit/>
            </a:bodyPr>
            <a:lstStyle/>
            <a:p>
              <a:pPr algn="ctr">
                <a:lnSpc>
                  <a:spcPct val="35000"/>
                </a:lnSpc>
                <a:spcBef>
                  <a:spcPct val="50000"/>
                </a:spcBef>
              </a:pPr>
              <a:r>
                <a:rPr lang="en-US" altLang="zh-CN">
                  <a:solidFill>
                    <a:schemeClr val="bg2"/>
                  </a:solidFill>
                  <a:ea typeface="宋体" panose="02010600030101010101" pitchFamily="2" charset="-122"/>
                </a:rPr>
                <a:t>[Inception</a:t>
              </a:r>
              <a:endParaRPr lang="en-US" altLang="zh-CN">
                <a:solidFill>
                  <a:schemeClr val="bg2"/>
                </a:solidFill>
                <a:ea typeface="宋体" panose="02010600030101010101" pitchFamily="2" charset="-122"/>
              </a:endParaRPr>
            </a:p>
            <a:p>
              <a:pPr algn="ctr">
                <a:lnSpc>
                  <a:spcPct val="35000"/>
                </a:lnSpc>
                <a:spcBef>
                  <a:spcPct val="50000"/>
                </a:spcBef>
              </a:pPr>
              <a:r>
                <a:rPr lang="en-US" altLang="zh-CN">
                  <a:solidFill>
                    <a:schemeClr val="bg2"/>
                  </a:solidFill>
                  <a:ea typeface="宋体" panose="02010600030101010101" pitchFamily="2" charset="-122"/>
                </a:rPr>
                <a:t>  Iteration (Optional)]</a:t>
              </a:r>
              <a:endParaRPr lang="en-US" altLang="zh-CN">
                <a:solidFill>
                  <a:schemeClr val="bg2"/>
                </a:solidFill>
                <a:ea typeface="宋体" panose="02010600030101010101" pitchFamily="2" charset="-122"/>
              </a:endParaRPr>
            </a:p>
          </p:txBody>
        </p:sp>
        <p:sp>
          <p:nvSpPr>
            <p:cNvPr id="342102" name="Text Box 86"/>
            <p:cNvSpPr txBox="1">
              <a:spLocks noChangeArrowheads="1"/>
            </p:cNvSpPr>
            <p:nvPr/>
          </p:nvSpPr>
          <p:spPr bwMode="auto">
            <a:xfrm>
              <a:off x="1925" y="1237"/>
              <a:ext cx="903" cy="184"/>
            </a:xfrm>
            <a:prstGeom prst="rect">
              <a:avLst/>
            </a:prstGeom>
            <a:noFill/>
            <a:ln w="9525">
              <a:noFill/>
              <a:miter lim="800000"/>
            </a:ln>
            <a:effectLst/>
          </p:spPr>
          <p:txBody>
            <a:bodyPr lIns="107950" tIns="53975" rIns="107950" bIns="53975">
              <a:spAutoFit/>
            </a:bodyPr>
            <a:lstStyle/>
            <a:p>
              <a:pPr algn="ctr">
                <a:lnSpc>
                  <a:spcPct val="35000"/>
                </a:lnSpc>
                <a:spcBef>
                  <a:spcPct val="50000"/>
                </a:spcBef>
              </a:pPr>
              <a:r>
                <a:rPr lang="en-US" altLang="zh-CN" dirty="0">
                  <a:solidFill>
                    <a:schemeClr val="bg2"/>
                  </a:solidFill>
                  <a:ea typeface="宋体" panose="02010600030101010101" pitchFamily="2" charset="-122"/>
                </a:rPr>
                <a:t>Define a Candidate</a:t>
              </a:r>
              <a:endParaRPr lang="en-US" altLang="zh-CN" dirty="0">
                <a:solidFill>
                  <a:schemeClr val="bg2"/>
                </a:solidFill>
                <a:ea typeface="宋体" panose="02010600030101010101" pitchFamily="2" charset="-122"/>
              </a:endParaRPr>
            </a:p>
            <a:p>
              <a:pPr algn="ctr">
                <a:lnSpc>
                  <a:spcPct val="35000"/>
                </a:lnSpc>
                <a:spcBef>
                  <a:spcPct val="50000"/>
                </a:spcBef>
              </a:pPr>
              <a:r>
                <a:rPr lang="en-US" altLang="zh-CN" dirty="0">
                  <a:solidFill>
                    <a:schemeClr val="bg2"/>
                  </a:solidFill>
                  <a:ea typeface="宋体" panose="02010600030101010101" pitchFamily="2" charset="-122"/>
                </a:rPr>
                <a:t>Architecture</a:t>
              </a:r>
              <a:endParaRPr lang="en-US" altLang="zh-CN" dirty="0">
                <a:solidFill>
                  <a:schemeClr val="bg2"/>
                </a:solidFill>
                <a:ea typeface="宋体" panose="02010600030101010101" pitchFamily="2" charset="-122"/>
              </a:endParaRPr>
            </a:p>
          </p:txBody>
        </p:sp>
        <p:sp>
          <p:nvSpPr>
            <p:cNvPr id="342103" name="Text Box 87"/>
            <p:cNvSpPr txBox="1">
              <a:spLocks noChangeArrowheads="1"/>
            </p:cNvSpPr>
            <p:nvPr/>
          </p:nvSpPr>
          <p:spPr bwMode="auto">
            <a:xfrm>
              <a:off x="3035" y="1236"/>
              <a:ext cx="704" cy="266"/>
            </a:xfrm>
            <a:prstGeom prst="rect">
              <a:avLst/>
            </a:prstGeom>
            <a:noFill/>
            <a:ln w="9525">
              <a:noFill/>
              <a:miter lim="800000"/>
            </a:ln>
            <a:effectLst/>
          </p:spPr>
          <p:txBody>
            <a:bodyPr lIns="107950" tIns="53975" rIns="107950" bIns="53975">
              <a:spAutoFit/>
            </a:bodyPr>
            <a:lstStyle/>
            <a:p>
              <a:pPr algn="ctr">
                <a:lnSpc>
                  <a:spcPct val="35000"/>
                </a:lnSpc>
                <a:spcBef>
                  <a:spcPct val="50000"/>
                </a:spcBef>
              </a:pPr>
              <a:r>
                <a:rPr lang="en-US" altLang="zh-CN">
                  <a:solidFill>
                    <a:schemeClr val="bg2"/>
                  </a:solidFill>
                  <a:ea typeface="宋体" panose="02010600030101010101" pitchFamily="2" charset="-122"/>
                </a:rPr>
                <a:t>Perform</a:t>
              </a:r>
              <a:endParaRPr lang="en-US" altLang="zh-CN">
                <a:solidFill>
                  <a:schemeClr val="bg2"/>
                </a:solidFill>
                <a:ea typeface="宋体" panose="02010600030101010101" pitchFamily="2" charset="-122"/>
              </a:endParaRPr>
            </a:p>
            <a:p>
              <a:pPr algn="ctr">
                <a:lnSpc>
                  <a:spcPct val="35000"/>
                </a:lnSpc>
                <a:spcBef>
                  <a:spcPct val="50000"/>
                </a:spcBef>
              </a:pPr>
              <a:r>
                <a:rPr lang="en-US" altLang="zh-CN">
                  <a:solidFill>
                    <a:schemeClr val="bg2"/>
                  </a:solidFill>
                  <a:ea typeface="宋体" panose="02010600030101010101" pitchFamily="2" charset="-122"/>
                </a:rPr>
                <a:t>Architectural</a:t>
              </a:r>
              <a:endParaRPr lang="en-US" altLang="zh-CN">
                <a:solidFill>
                  <a:schemeClr val="bg2"/>
                </a:solidFill>
                <a:ea typeface="宋体" panose="02010600030101010101" pitchFamily="2" charset="-122"/>
              </a:endParaRPr>
            </a:p>
            <a:p>
              <a:pPr algn="ctr">
                <a:lnSpc>
                  <a:spcPct val="35000"/>
                </a:lnSpc>
                <a:spcBef>
                  <a:spcPct val="50000"/>
                </a:spcBef>
              </a:pPr>
              <a:r>
                <a:rPr lang="en-US" altLang="zh-CN">
                  <a:solidFill>
                    <a:schemeClr val="bg2"/>
                  </a:solidFill>
                  <a:ea typeface="宋体" panose="02010600030101010101" pitchFamily="2" charset="-122"/>
                </a:rPr>
                <a:t>Synthesis</a:t>
              </a:r>
              <a:endParaRPr lang="en-US" altLang="zh-CN">
                <a:solidFill>
                  <a:schemeClr val="bg2"/>
                </a:solidFill>
                <a:ea typeface="宋体" panose="02010600030101010101" pitchFamily="2" charset="-122"/>
              </a:endParaRPr>
            </a:p>
          </p:txBody>
        </p:sp>
        <p:sp>
          <p:nvSpPr>
            <p:cNvPr id="342104" name="Text Box 88"/>
            <p:cNvSpPr txBox="1">
              <a:spLocks noChangeArrowheads="1"/>
            </p:cNvSpPr>
            <p:nvPr/>
          </p:nvSpPr>
          <p:spPr bwMode="auto">
            <a:xfrm>
              <a:off x="2745" y="2118"/>
              <a:ext cx="762" cy="102"/>
            </a:xfrm>
            <a:prstGeom prst="rect">
              <a:avLst/>
            </a:prstGeom>
            <a:noFill/>
            <a:ln w="9525">
              <a:noFill/>
              <a:miter lim="800000"/>
            </a:ln>
            <a:effectLst/>
          </p:spPr>
          <p:txBody>
            <a:bodyPr lIns="107950" tIns="53975" rIns="107950" bIns="53975">
              <a:spAutoFit/>
            </a:bodyPr>
            <a:lstStyle/>
            <a:p>
              <a:pPr algn="ctr">
                <a:lnSpc>
                  <a:spcPct val="35000"/>
                </a:lnSpc>
                <a:spcBef>
                  <a:spcPct val="50000"/>
                </a:spcBef>
              </a:pPr>
              <a:r>
                <a:rPr lang="en-US" altLang="zh-CN">
                  <a:solidFill>
                    <a:schemeClr val="bg2"/>
                  </a:solidFill>
                  <a:ea typeface="宋体" panose="02010600030101010101" pitchFamily="2" charset="-122"/>
                </a:rPr>
                <a:t>Analyze Behavior</a:t>
              </a:r>
              <a:endParaRPr lang="en-US" altLang="zh-CN">
                <a:solidFill>
                  <a:schemeClr val="bg2"/>
                </a:solidFill>
                <a:ea typeface="宋体" panose="02010600030101010101" pitchFamily="2" charset="-122"/>
              </a:endParaRPr>
            </a:p>
          </p:txBody>
        </p:sp>
        <p:sp>
          <p:nvSpPr>
            <p:cNvPr id="342105" name="Text Box 89"/>
            <p:cNvSpPr txBox="1">
              <a:spLocks noChangeArrowheads="1"/>
            </p:cNvSpPr>
            <p:nvPr/>
          </p:nvSpPr>
          <p:spPr bwMode="auto">
            <a:xfrm>
              <a:off x="1880" y="2445"/>
              <a:ext cx="570" cy="184"/>
            </a:xfrm>
            <a:prstGeom prst="rect">
              <a:avLst/>
            </a:prstGeom>
            <a:noFill/>
            <a:ln w="9525">
              <a:noFill/>
              <a:miter lim="800000"/>
            </a:ln>
            <a:effectLst/>
          </p:spPr>
          <p:txBody>
            <a:bodyPr lIns="107950" tIns="53975" rIns="107950" bIns="53975">
              <a:spAutoFit/>
            </a:bodyPr>
            <a:lstStyle/>
            <a:p>
              <a:pPr algn="ctr">
                <a:lnSpc>
                  <a:spcPct val="35000"/>
                </a:lnSpc>
                <a:spcBef>
                  <a:spcPct val="50000"/>
                </a:spcBef>
              </a:pPr>
              <a:r>
                <a:rPr lang="en-US" altLang="zh-CN" dirty="0">
                  <a:solidFill>
                    <a:schemeClr val="bg2"/>
                  </a:solidFill>
                  <a:ea typeface="宋体" panose="02010600030101010101" pitchFamily="2" charset="-122"/>
                </a:rPr>
                <a:t>Refine the</a:t>
              </a:r>
              <a:endParaRPr lang="en-US" altLang="zh-CN" dirty="0">
                <a:solidFill>
                  <a:schemeClr val="bg2"/>
                </a:solidFill>
                <a:ea typeface="宋体" panose="02010600030101010101" pitchFamily="2" charset="-122"/>
              </a:endParaRPr>
            </a:p>
            <a:p>
              <a:pPr algn="ctr">
                <a:lnSpc>
                  <a:spcPct val="35000"/>
                </a:lnSpc>
                <a:spcBef>
                  <a:spcPct val="50000"/>
                </a:spcBef>
              </a:pPr>
              <a:r>
                <a:rPr lang="en-US" altLang="zh-CN" dirty="0">
                  <a:solidFill>
                    <a:schemeClr val="bg2"/>
                  </a:solidFill>
                  <a:ea typeface="宋体" panose="02010600030101010101" pitchFamily="2" charset="-122"/>
                </a:rPr>
                <a:t>Architecture</a:t>
              </a:r>
              <a:endParaRPr lang="en-US" altLang="zh-CN" dirty="0">
                <a:solidFill>
                  <a:schemeClr val="bg2"/>
                </a:solidFill>
                <a:ea typeface="宋体" panose="02010600030101010101" pitchFamily="2" charset="-122"/>
              </a:endParaRPr>
            </a:p>
          </p:txBody>
        </p:sp>
        <p:sp>
          <p:nvSpPr>
            <p:cNvPr id="342106" name="Text Box 90"/>
            <p:cNvSpPr txBox="1">
              <a:spLocks noChangeArrowheads="1"/>
            </p:cNvSpPr>
            <p:nvPr/>
          </p:nvSpPr>
          <p:spPr bwMode="auto">
            <a:xfrm>
              <a:off x="2424" y="2962"/>
              <a:ext cx="598" cy="184"/>
            </a:xfrm>
            <a:prstGeom prst="rect">
              <a:avLst/>
            </a:prstGeom>
            <a:noFill/>
            <a:ln w="9525">
              <a:noFill/>
              <a:miter lim="800000"/>
            </a:ln>
            <a:effectLst/>
          </p:spPr>
          <p:txBody>
            <a:bodyPr lIns="107950" tIns="53975" rIns="107950" bIns="53975">
              <a:spAutoFit/>
            </a:bodyPr>
            <a:lstStyle/>
            <a:p>
              <a:pPr algn="ctr">
                <a:lnSpc>
                  <a:spcPct val="35000"/>
                </a:lnSpc>
                <a:spcBef>
                  <a:spcPct val="50000"/>
                </a:spcBef>
              </a:pPr>
              <a:r>
                <a:rPr lang="en-US" altLang="zh-CN">
                  <a:solidFill>
                    <a:schemeClr val="bg2"/>
                  </a:solidFill>
                  <a:ea typeface="宋体" panose="02010600030101010101" pitchFamily="2" charset="-122"/>
                </a:rPr>
                <a:t>Design</a:t>
              </a:r>
              <a:endParaRPr lang="en-US" altLang="zh-CN">
                <a:solidFill>
                  <a:schemeClr val="bg2"/>
                </a:solidFill>
                <a:ea typeface="宋体" panose="02010600030101010101" pitchFamily="2" charset="-122"/>
              </a:endParaRPr>
            </a:p>
            <a:p>
              <a:pPr algn="ctr">
                <a:lnSpc>
                  <a:spcPct val="35000"/>
                </a:lnSpc>
                <a:spcBef>
                  <a:spcPct val="50000"/>
                </a:spcBef>
              </a:pPr>
              <a:r>
                <a:rPr lang="en-US" altLang="zh-CN">
                  <a:solidFill>
                    <a:schemeClr val="bg2"/>
                  </a:solidFill>
                  <a:ea typeface="宋体" panose="02010600030101010101" pitchFamily="2" charset="-122"/>
                </a:rPr>
                <a:t>Components</a:t>
              </a:r>
              <a:endParaRPr lang="en-US" altLang="zh-CN">
                <a:solidFill>
                  <a:schemeClr val="bg2"/>
                </a:solidFill>
                <a:ea typeface="宋体" panose="02010600030101010101" pitchFamily="2" charset="-122"/>
              </a:endParaRPr>
            </a:p>
          </p:txBody>
        </p:sp>
        <p:sp>
          <p:nvSpPr>
            <p:cNvPr id="342107" name="Text Box 91"/>
            <p:cNvSpPr txBox="1">
              <a:spLocks noChangeArrowheads="1"/>
            </p:cNvSpPr>
            <p:nvPr/>
          </p:nvSpPr>
          <p:spPr bwMode="auto">
            <a:xfrm>
              <a:off x="3240" y="2962"/>
              <a:ext cx="598" cy="184"/>
            </a:xfrm>
            <a:prstGeom prst="rect">
              <a:avLst/>
            </a:prstGeom>
            <a:noFill/>
            <a:ln w="9525">
              <a:noFill/>
              <a:miter lim="800000"/>
            </a:ln>
            <a:effectLst/>
          </p:spPr>
          <p:txBody>
            <a:bodyPr lIns="107950" tIns="53975" rIns="107950" bIns="53975">
              <a:spAutoFit/>
            </a:bodyPr>
            <a:lstStyle/>
            <a:p>
              <a:pPr algn="ctr">
                <a:lnSpc>
                  <a:spcPct val="35000"/>
                </a:lnSpc>
                <a:spcBef>
                  <a:spcPct val="50000"/>
                </a:spcBef>
              </a:pPr>
              <a:r>
                <a:rPr lang="en-US" altLang="zh-CN">
                  <a:solidFill>
                    <a:schemeClr val="bg2"/>
                  </a:solidFill>
                  <a:ea typeface="宋体" panose="02010600030101010101" pitchFamily="2" charset="-122"/>
                </a:rPr>
                <a:t>Design the</a:t>
              </a:r>
              <a:endParaRPr lang="en-US" altLang="zh-CN">
                <a:solidFill>
                  <a:schemeClr val="bg2"/>
                </a:solidFill>
                <a:ea typeface="宋体" panose="02010600030101010101" pitchFamily="2" charset="-122"/>
              </a:endParaRPr>
            </a:p>
            <a:p>
              <a:pPr algn="ctr">
                <a:lnSpc>
                  <a:spcPct val="35000"/>
                </a:lnSpc>
                <a:spcBef>
                  <a:spcPct val="50000"/>
                </a:spcBef>
              </a:pPr>
              <a:r>
                <a:rPr lang="en-US" altLang="zh-CN">
                  <a:solidFill>
                    <a:schemeClr val="bg2"/>
                  </a:solidFill>
                  <a:ea typeface="宋体" panose="02010600030101010101" pitchFamily="2" charset="-122"/>
                </a:rPr>
                <a:t>Database</a:t>
              </a:r>
              <a:endParaRPr lang="en-US" altLang="zh-CN">
                <a:solidFill>
                  <a:schemeClr val="bg2"/>
                </a:solidFill>
                <a:ea typeface="宋体" panose="02010600030101010101" pitchFamily="2" charset="-122"/>
              </a:endParaRPr>
            </a:p>
          </p:txBody>
        </p:sp>
        <p:sp>
          <p:nvSpPr>
            <p:cNvPr id="342108" name="Text Box 92"/>
            <p:cNvSpPr txBox="1">
              <a:spLocks noChangeArrowheads="1"/>
            </p:cNvSpPr>
            <p:nvPr/>
          </p:nvSpPr>
          <p:spPr bwMode="auto">
            <a:xfrm>
              <a:off x="3494" y="2387"/>
              <a:ext cx="488" cy="102"/>
            </a:xfrm>
            <a:prstGeom prst="rect">
              <a:avLst/>
            </a:prstGeom>
            <a:noFill/>
            <a:ln w="9525">
              <a:noFill/>
              <a:miter lim="800000"/>
            </a:ln>
            <a:effectLst/>
          </p:spPr>
          <p:txBody>
            <a:bodyPr lIns="107950" tIns="53975" rIns="107950" bIns="53975">
              <a:spAutoFit/>
            </a:bodyPr>
            <a:lstStyle/>
            <a:p>
              <a:pPr algn="ctr">
                <a:lnSpc>
                  <a:spcPct val="35000"/>
                </a:lnSpc>
                <a:spcBef>
                  <a:spcPct val="50000"/>
                </a:spcBef>
              </a:pPr>
              <a:r>
                <a:rPr lang="en-US" altLang="zh-CN">
                  <a:solidFill>
                    <a:schemeClr val="bg2"/>
                  </a:solidFill>
                  <a:ea typeface="宋体" panose="02010600030101010101" pitchFamily="2" charset="-122"/>
                </a:rPr>
                <a:t>(Optional)</a:t>
              </a:r>
              <a:endParaRPr lang="en-US" altLang="zh-CN">
                <a:solidFill>
                  <a:schemeClr val="bg2"/>
                </a:solidFill>
                <a:ea typeface="宋体" panose="02010600030101010101" pitchFamily="2" charset="-122"/>
              </a:endParaRPr>
            </a:p>
          </p:txBody>
        </p:sp>
        <p:sp>
          <p:nvSpPr>
            <p:cNvPr id="342109" name="Freeform 93"/>
            <p:cNvSpPr/>
            <p:nvPr/>
          </p:nvSpPr>
          <p:spPr bwMode="auto">
            <a:xfrm>
              <a:off x="2366" y="889"/>
              <a:ext cx="282" cy="104"/>
            </a:xfrm>
            <a:custGeom>
              <a:avLst/>
              <a:gdLst/>
              <a:ahLst/>
              <a:cxnLst>
                <a:cxn ang="0">
                  <a:pos x="282" y="0"/>
                </a:cxn>
                <a:cxn ang="0">
                  <a:pos x="0" y="0"/>
                </a:cxn>
                <a:cxn ang="0">
                  <a:pos x="0" y="109"/>
                </a:cxn>
              </a:cxnLst>
              <a:rect l="0" t="0" r="r" b="b"/>
              <a:pathLst>
                <a:path w="282" h="109">
                  <a:moveTo>
                    <a:pt x="282" y="0"/>
                  </a:moveTo>
                  <a:lnTo>
                    <a:pt x="0" y="0"/>
                  </a:lnTo>
                  <a:lnTo>
                    <a:pt x="0" y="109"/>
                  </a:lnTo>
                </a:path>
              </a:pathLst>
            </a:custGeom>
            <a:noFill/>
            <a:ln w="9525" cap="flat" cmpd="sng">
              <a:solidFill>
                <a:schemeClr val="bg2"/>
              </a:solidFill>
              <a:prstDash val="solid"/>
              <a:round/>
              <a:headEnd type="none" w="med" len="med"/>
              <a:tailEnd type="arrow" w="med" len="med"/>
            </a:ln>
            <a:effectLst/>
          </p:spPr>
          <p:txBody>
            <a:bodyPr lIns="107950" tIns="53975" rIns="107950" bIns="53975"/>
            <a:lstStyle/>
            <a:p>
              <a:endParaRPr lang="en-US"/>
            </a:p>
          </p:txBody>
        </p:sp>
        <p:sp>
          <p:nvSpPr>
            <p:cNvPr id="342110" name="Line 94"/>
            <p:cNvSpPr>
              <a:spLocks noChangeShapeType="1"/>
            </p:cNvSpPr>
            <p:nvPr/>
          </p:nvSpPr>
          <p:spPr bwMode="auto">
            <a:xfrm>
              <a:off x="2785" y="685"/>
              <a:ext cx="0" cy="129"/>
            </a:xfrm>
            <a:prstGeom prst="line">
              <a:avLst/>
            </a:prstGeom>
            <a:noFill/>
            <a:ln w="9525">
              <a:solidFill>
                <a:schemeClr val="bg2"/>
              </a:solidFill>
              <a:round/>
              <a:tailEnd type="arrow" w="med" len="med"/>
            </a:ln>
            <a:effectLst/>
          </p:spPr>
          <p:txBody>
            <a:bodyPr lIns="107950" tIns="53975" rIns="107950" bIns="53975"/>
            <a:lstStyle/>
            <a:p>
              <a:endParaRPr lang="en-US"/>
            </a:p>
          </p:txBody>
        </p:sp>
        <p:sp>
          <p:nvSpPr>
            <p:cNvPr id="342111" name="Freeform 95"/>
            <p:cNvSpPr/>
            <p:nvPr/>
          </p:nvSpPr>
          <p:spPr bwMode="auto">
            <a:xfrm>
              <a:off x="2896" y="890"/>
              <a:ext cx="493" cy="105"/>
            </a:xfrm>
            <a:custGeom>
              <a:avLst/>
              <a:gdLst/>
              <a:ahLst/>
              <a:cxnLst>
                <a:cxn ang="0">
                  <a:pos x="0" y="0"/>
                </a:cxn>
                <a:cxn ang="0">
                  <a:pos x="492" y="1"/>
                </a:cxn>
                <a:cxn ang="0">
                  <a:pos x="493" y="112"/>
                </a:cxn>
              </a:cxnLst>
              <a:rect l="0" t="0" r="r" b="b"/>
              <a:pathLst>
                <a:path w="493" h="112">
                  <a:moveTo>
                    <a:pt x="0" y="0"/>
                  </a:moveTo>
                  <a:lnTo>
                    <a:pt x="492" y="1"/>
                  </a:lnTo>
                  <a:lnTo>
                    <a:pt x="493" y="112"/>
                  </a:lnTo>
                </a:path>
              </a:pathLst>
            </a:custGeom>
            <a:noFill/>
            <a:ln w="9525" cap="flat" cmpd="sng">
              <a:solidFill>
                <a:schemeClr val="bg2"/>
              </a:solidFill>
              <a:prstDash val="solid"/>
              <a:round/>
              <a:headEnd type="none" w="med" len="med"/>
              <a:tailEnd type="arrow" w="med" len="med"/>
            </a:ln>
            <a:effectLst/>
          </p:spPr>
          <p:txBody>
            <a:bodyPr lIns="107950" tIns="53975" rIns="107950" bIns="53975"/>
            <a:lstStyle/>
            <a:p>
              <a:endParaRPr lang="en-US"/>
            </a:p>
          </p:txBody>
        </p:sp>
        <p:sp>
          <p:nvSpPr>
            <p:cNvPr id="342112" name="Freeform 96"/>
            <p:cNvSpPr/>
            <p:nvPr/>
          </p:nvSpPr>
          <p:spPr bwMode="auto">
            <a:xfrm>
              <a:off x="2648" y="819"/>
              <a:ext cx="272" cy="124"/>
            </a:xfrm>
            <a:custGeom>
              <a:avLst/>
              <a:gdLst/>
              <a:ahLst/>
              <a:cxnLst>
                <a:cxn ang="0">
                  <a:pos x="0" y="136"/>
                </a:cxn>
                <a:cxn ang="0">
                  <a:pos x="264" y="0"/>
                </a:cxn>
                <a:cxn ang="0">
                  <a:pos x="528" y="136"/>
                </a:cxn>
                <a:cxn ang="0">
                  <a:pos x="264" y="240"/>
                </a:cxn>
                <a:cxn ang="0">
                  <a:pos x="0" y="136"/>
                </a:cxn>
              </a:cxnLst>
              <a:rect l="0" t="0" r="r" b="b"/>
              <a:pathLst>
                <a:path w="528" h="240">
                  <a:moveTo>
                    <a:pt x="0" y="136"/>
                  </a:moveTo>
                  <a:lnTo>
                    <a:pt x="264" y="0"/>
                  </a:lnTo>
                  <a:lnTo>
                    <a:pt x="528" y="136"/>
                  </a:lnTo>
                  <a:lnTo>
                    <a:pt x="264" y="240"/>
                  </a:lnTo>
                  <a:lnTo>
                    <a:pt x="0" y="136"/>
                  </a:lnTo>
                  <a:close/>
                </a:path>
              </a:pathLst>
            </a:custGeom>
            <a:solidFill>
              <a:srgbClr val="FFCC99"/>
            </a:solidFill>
            <a:ln w="9525" cap="flat" cmpd="sng">
              <a:solidFill>
                <a:schemeClr val="bg2"/>
              </a:solidFill>
              <a:prstDash val="solid"/>
              <a:round/>
            </a:ln>
            <a:effectLst/>
          </p:spPr>
          <p:txBody>
            <a:bodyPr lIns="107950" tIns="53975" rIns="107950" bIns="53975"/>
            <a:lstStyle/>
            <a:p>
              <a:endParaRPr lang="en-US"/>
            </a:p>
          </p:txBody>
        </p:sp>
        <p:sp>
          <p:nvSpPr>
            <p:cNvPr id="342113" name="Freeform 97"/>
            <p:cNvSpPr/>
            <p:nvPr/>
          </p:nvSpPr>
          <p:spPr bwMode="auto">
            <a:xfrm>
              <a:off x="2362" y="1408"/>
              <a:ext cx="280" cy="72"/>
            </a:xfrm>
            <a:custGeom>
              <a:avLst/>
              <a:gdLst/>
              <a:ahLst/>
              <a:cxnLst>
                <a:cxn ang="0">
                  <a:pos x="1" y="0"/>
                </a:cxn>
                <a:cxn ang="0">
                  <a:pos x="0" y="99"/>
                </a:cxn>
                <a:cxn ang="0">
                  <a:pos x="274" y="99"/>
                </a:cxn>
              </a:cxnLst>
              <a:rect l="0" t="0" r="r" b="b"/>
              <a:pathLst>
                <a:path w="274" h="99">
                  <a:moveTo>
                    <a:pt x="1" y="0"/>
                  </a:moveTo>
                  <a:lnTo>
                    <a:pt x="0" y="99"/>
                  </a:lnTo>
                  <a:lnTo>
                    <a:pt x="274" y="99"/>
                  </a:lnTo>
                </a:path>
              </a:pathLst>
            </a:custGeom>
            <a:noFill/>
            <a:ln w="9525" cap="flat" cmpd="sng">
              <a:solidFill>
                <a:schemeClr val="bg2"/>
              </a:solidFill>
              <a:prstDash val="solid"/>
              <a:round/>
              <a:headEnd type="none" w="med" len="med"/>
              <a:tailEnd type="arrow" w="med" len="med"/>
            </a:ln>
            <a:effectLst/>
          </p:spPr>
          <p:txBody>
            <a:bodyPr lIns="107950" tIns="53975" rIns="107950" bIns="53975"/>
            <a:lstStyle/>
            <a:p>
              <a:endParaRPr lang="en-US"/>
            </a:p>
          </p:txBody>
        </p:sp>
        <p:sp>
          <p:nvSpPr>
            <p:cNvPr id="342114" name="Line 98"/>
            <p:cNvSpPr>
              <a:spLocks noChangeShapeType="1"/>
            </p:cNvSpPr>
            <p:nvPr/>
          </p:nvSpPr>
          <p:spPr bwMode="auto">
            <a:xfrm>
              <a:off x="3397" y="1477"/>
              <a:ext cx="0" cy="144"/>
            </a:xfrm>
            <a:prstGeom prst="line">
              <a:avLst/>
            </a:prstGeom>
            <a:noFill/>
            <a:ln w="9525">
              <a:solidFill>
                <a:schemeClr val="bg2"/>
              </a:solidFill>
              <a:round/>
              <a:tailEnd type="arrow" w="med" len="med"/>
            </a:ln>
            <a:effectLst/>
          </p:spPr>
          <p:txBody>
            <a:bodyPr lIns="107950" tIns="53975" rIns="107950" bIns="53975"/>
            <a:lstStyle/>
            <a:p>
              <a:endParaRPr lang="en-US"/>
            </a:p>
          </p:txBody>
        </p:sp>
        <p:sp>
          <p:nvSpPr>
            <p:cNvPr id="342115" name="Line 99"/>
            <p:cNvSpPr>
              <a:spLocks noChangeShapeType="1"/>
            </p:cNvSpPr>
            <p:nvPr/>
          </p:nvSpPr>
          <p:spPr bwMode="auto">
            <a:xfrm>
              <a:off x="2785" y="946"/>
              <a:ext cx="0" cy="459"/>
            </a:xfrm>
            <a:prstGeom prst="line">
              <a:avLst/>
            </a:prstGeom>
            <a:noFill/>
            <a:ln w="9525">
              <a:solidFill>
                <a:schemeClr val="bg2"/>
              </a:solidFill>
              <a:round/>
              <a:tailEnd type="arrow" w="med" len="med"/>
            </a:ln>
            <a:effectLst/>
          </p:spPr>
          <p:txBody>
            <a:bodyPr lIns="107950" tIns="53975" rIns="107950" bIns="53975"/>
            <a:lstStyle/>
            <a:p>
              <a:endParaRPr lang="en-US"/>
            </a:p>
          </p:txBody>
        </p:sp>
        <p:sp>
          <p:nvSpPr>
            <p:cNvPr id="342116" name="Line 100"/>
            <p:cNvSpPr>
              <a:spLocks noChangeShapeType="1"/>
            </p:cNvSpPr>
            <p:nvPr/>
          </p:nvSpPr>
          <p:spPr bwMode="auto">
            <a:xfrm>
              <a:off x="2785" y="1537"/>
              <a:ext cx="0" cy="129"/>
            </a:xfrm>
            <a:prstGeom prst="line">
              <a:avLst/>
            </a:prstGeom>
            <a:noFill/>
            <a:ln w="9525">
              <a:solidFill>
                <a:schemeClr val="bg2"/>
              </a:solidFill>
              <a:round/>
              <a:tailEnd type="arrow" w="med" len="med"/>
            </a:ln>
            <a:effectLst/>
          </p:spPr>
          <p:txBody>
            <a:bodyPr lIns="107950" tIns="53975" rIns="107950" bIns="53975"/>
            <a:lstStyle/>
            <a:p>
              <a:endParaRPr lang="en-US"/>
            </a:p>
          </p:txBody>
        </p:sp>
        <p:sp>
          <p:nvSpPr>
            <p:cNvPr id="342117" name="Freeform 101"/>
            <p:cNvSpPr/>
            <p:nvPr/>
          </p:nvSpPr>
          <p:spPr bwMode="auto">
            <a:xfrm>
              <a:off x="2648" y="1409"/>
              <a:ext cx="272" cy="124"/>
            </a:xfrm>
            <a:custGeom>
              <a:avLst/>
              <a:gdLst/>
              <a:ahLst/>
              <a:cxnLst>
                <a:cxn ang="0">
                  <a:pos x="0" y="136"/>
                </a:cxn>
                <a:cxn ang="0">
                  <a:pos x="264" y="0"/>
                </a:cxn>
                <a:cxn ang="0">
                  <a:pos x="528" y="136"/>
                </a:cxn>
                <a:cxn ang="0">
                  <a:pos x="264" y="240"/>
                </a:cxn>
                <a:cxn ang="0">
                  <a:pos x="0" y="136"/>
                </a:cxn>
              </a:cxnLst>
              <a:rect l="0" t="0" r="r" b="b"/>
              <a:pathLst>
                <a:path w="528" h="240">
                  <a:moveTo>
                    <a:pt x="0" y="136"/>
                  </a:moveTo>
                  <a:lnTo>
                    <a:pt x="264" y="0"/>
                  </a:lnTo>
                  <a:lnTo>
                    <a:pt x="528" y="136"/>
                  </a:lnTo>
                  <a:lnTo>
                    <a:pt x="264" y="240"/>
                  </a:lnTo>
                  <a:lnTo>
                    <a:pt x="0" y="136"/>
                  </a:lnTo>
                  <a:close/>
                </a:path>
              </a:pathLst>
            </a:custGeom>
            <a:solidFill>
              <a:srgbClr val="FFCC99"/>
            </a:solidFill>
            <a:ln w="9525" cap="flat" cmpd="sng">
              <a:solidFill>
                <a:schemeClr val="bg2"/>
              </a:solidFill>
              <a:prstDash val="solid"/>
              <a:round/>
            </a:ln>
            <a:effectLst/>
          </p:spPr>
          <p:txBody>
            <a:bodyPr lIns="107950" tIns="53975" rIns="107950" bIns="53975"/>
            <a:lstStyle/>
            <a:p>
              <a:endParaRPr lang="en-US"/>
            </a:p>
          </p:txBody>
        </p:sp>
        <p:sp>
          <p:nvSpPr>
            <p:cNvPr id="342118" name="Line 102"/>
            <p:cNvSpPr>
              <a:spLocks noChangeShapeType="1"/>
            </p:cNvSpPr>
            <p:nvPr/>
          </p:nvSpPr>
          <p:spPr bwMode="auto">
            <a:xfrm>
              <a:off x="3121" y="1696"/>
              <a:ext cx="0" cy="177"/>
            </a:xfrm>
            <a:prstGeom prst="line">
              <a:avLst/>
            </a:prstGeom>
            <a:noFill/>
            <a:ln w="9525">
              <a:solidFill>
                <a:schemeClr val="bg2"/>
              </a:solidFill>
              <a:round/>
              <a:tailEnd type="arrow" w="med" len="med"/>
            </a:ln>
            <a:effectLst/>
          </p:spPr>
          <p:txBody>
            <a:bodyPr lIns="107950" tIns="53975" rIns="107950" bIns="53975"/>
            <a:lstStyle/>
            <a:p>
              <a:endParaRPr lang="en-US"/>
            </a:p>
          </p:txBody>
        </p:sp>
        <p:sp>
          <p:nvSpPr>
            <p:cNvPr id="342119" name="Line 103"/>
            <p:cNvSpPr>
              <a:spLocks noChangeShapeType="1"/>
            </p:cNvSpPr>
            <p:nvPr/>
          </p:nvSpPr>
          <p:spPr bwMode="auto">
            <a:xfrm>
              <a:off x="3121" y="2203"/>
              <a:ext cx="0" cy="114"/>
            </a:xfrm>
            <a:prstGeom prst="line">
              <a:avLst/>
            </a:prstGeom>
            <a:noFill/>
            <a:ln w="9525">
              <a:solidFill>
                <a:schemeClr val="bg2"/>
              </a:solidFill>
              <a:round/>
              <a:tailEnd type="arrow" w="med" len="med"/>
            </a:ln>
            <a:effectLst/>
          </p:spPr>
          <p:txBody>
            <a:bodyPr lIns="107950" tIns="53975" rIns="107950" bIns="53975"/>
            <a:lstStyle/>
            <a:p>
              <a:endParaRPr lang="en-US"/>
            </a:p>
          </p:txBody>
        </p:sp>
        <p:sp>
          <p:nvSpPr>
            <p:cNvPr id="342120" name="Line 104"/>
            <p:cNvSpPr>
              <a:spLocks noChangeShapeType="1"/>
            </p:cNvSpPr>
            <p:nvPr/>
          </p:nvSpPr>
          <p:spPr bwMode="auto">
            <a:xfrm>
              <a:off x="3529" y="2350"/>
              <a:ext cx="0" cy="366"/>
            </a:xfrm>
            <a:prstGeom prst="line">
              <a:avLst/>
            </a:prstGeom>
            <a:noFill/>
            <a:ln w="9525">
              <a:solidFill>
                <a:schemeClr val="bg2"/>
              </a:solidFill>
              <a:round/>
              <a:tailEnd type="arrow" w="med" len="med"/>
            </a:ln>
            <a:effectLst/>
          </p:spPr>
          <p:txBody>
            <a:bodyPr lIns="107950" tIns="53975" rIns="107950" bIns="53975"/>
            <a:lstStyle/>
            <a:p>
              <a:endParaRPr lang="en-US"/>
            </a:p>
          </p:txBody>
        </p:sp>
        <p:sp>
          <p:nvSpPr>
            <p:cNvPr id="342121" name="Line 105"/>
            <p:cNvSpPr>
              <a:spLocks noChangeShapeType="1"/>
            </p:cNvSpPr>
            <p:nvPr/>
          </p:nvSpPr>
          <p:spPr bwMode="auto">
            <a:xfrm>
              <a:off x="2713" y="2350"/>
              <a:ext cx="0" cy="366"/>
            </a:xfrm>
            <a:prstGeom prst="line">
              <a:avLst/>
            </a:prstGeom>
            <a:noFill/>
            <a:ln w="9525">
              <a:solidFill>
                <a:schemeClr val="bg2"/>
              </a:solidFill>
              <a:round/>
              <a:tailEnd type="arrow" w="med" len="med"/>
            </a:ln>
            <a:effectLst/>
          </p:spPr>
          <p:txBody>
            <a:bodyPr lIns="107950" tIns="53975" rIns="107950" bIns="53975"/>
            <a:lstStyle/>
            <a:p>
              <a:endParaRPr lang="en-US"/>
            </a:p>
          </p:txBody>
        </p:sp>
        <p:sp>
          <p:nvSpPr>
            <p:cNvPr id="342122" name="Rectangle 106"/>
            <p:cNvSpPr>
              <a:spLocks noChangeArrowheads="1"/>
            </p:cNvSpPr>
            <p:nvPr/>
          </p:nvSpPr>
          <p:spPr bwMode="auto">
            <a:xfrm>
              <a:off x="2570" y="2329"/>
              <a:ext cx="1091" cy="31"/>
            </a:xfrm>
            <a:prstGeom prst="rect">
              <a:avLst/>
            </a:prstGeom>
            <a:solidFill>
              <a:srgbClr val="1F6B60"/>
            </a:solidFill>
            <a:ln w="9525">
              <a:solidFill>
                <a:srgbClr val="1F6B60"/>
              </a:solidFill>
              <a:miter lim="800000"/>
            </a:ln>
            <a:effectLst/>
          </p:spPr>
          <p:txBody>
            <a:bodyPr wrap="none" lIns="107950" tIns="53975" rIns="107950" bIns="53975" anchor="ctr"/>
            <a:lstStyle/>
            <a:p>
              <a:endParaRPr lang="en-US"/>
            </a:p>
          </p:txBody>
        </p:sp>
        <p:sp>
          <p:nvSpPr>
            <p:cNvPr id="342123" name="Freeform 107"/>
            <p:cNvSpPr/>
            <p:nvPr/>
          </p:nvSpPr>
          <p:spPr bwMode="auto">
            <a:xfrm>
              <a:off x="2158" y="1696"/>
              <a:ext cx="312" cy="507"/>
            </a:xfrm>
            <a:custGeom>
              <a:avLst/>
              <a:gdLst/>
              <a:ahLst/>
              <a:cxnLst>
                <a:cxn ang="0">
                  <a:pos x="312" y="0"/>
                </a:cxn>
                <a:cxn ang="0">
                  <a:pos x="312" y="240"/>
                </a:cxn>
                <a:cxn ang="0">
                  <a:pos x="0" y="240"/>
                </a:cxn>
                <a:cxn ang="0">
                  <a:pos x="0" y="507"/>
                </a:cxn>
              </a:cxnLst>
              <a:rect l="0" t="0" r="r" b="b"/>
              <a:pathLst>
                <a:path w="312" h="507">
                  <a:moveTo>
                    <a:pt x="312" y="0"/>
                  </a:moveTo>
                  <a:lnTo>
                    <a:pt x="312" y="240"/>
                  </a:lnTo>
                  <a:lnTo>
                    <a:pt x="0" y="240"/>
                  </a:lnTo>
                  <a:lnTo>
                    <a:pt x="0" y="507"/>
                  </a:lnTo>
                </a:path>
              </a:pathLst>
            </a:custGeom>
            <a:noFill/>
            <a:ln w="9525" cap="flat" cmpd="sng">
              <a:solidFill>
                <a:schemeClr val="bg2"/>
              </a:solidFill>
              <a:prstDash val="solid"/>
              <a:round/>
              <a:headEnd type="none" w="med" len="med"/>
              <a:tailEnd type="arrow" w="med" len="med"/>
            </a:ln>
            <a:effectLst/>
          </p:spPr>
          <p:txBody>
            <a:bodyPr lIns="107950" tIns="53975" rIns="107950" bIns="53975"/>
            <a:lstStyle/>
            <a:p>
              <a:endParaRPr lang="en-US"/>
            </a:p>
          </p:txBody>
        </p:sp>
        <p:sp>
          <p:nvSpPr>
            <p:cNvPr id="342124" name="Rectangle 108"/>
            <p:cNvSpPr>
              <a:spLocks noChangeArrowheads="1"/>
            </p:cNvSpPr>
            <p:nvPr/>
          </p:nvSpPr>
          <p:spPr bwMode="auto">
            <a:xfrm>
              <a:off x="2357" y="1672"/>
              <a:ext cx="866" cy="30"/>
            </a:xfrm>
            <a:prstGeom prst="rect">
              <a:avLst/>
            </a:prstGeom>
            <a:solidFill>
              <a:srgbClr val="1F6B60"/>
            </a:solidFill>
            <a:ln w="9525">
              <a:solidFill>
                <a:srgbClr val="1F6B60"/>
              </a:solidFill>
              <a:miter lim="800000"/>
            </a:ln>
            <a:effectLst/>
          </p:spPr>
          <p:txBody>
            <a:bodyPr wrap="none" lIns="107950" tIns="53975" rIns="107950" bIns="53975" anchor="ctr"/>
            <a:lstStyle/>
            <a:p>
              <a:endParaRPr lang="en-US"/>
            </a:p>
          </p:txBody>
        </p:sp>
        <p:grpSp>
          <p:nvGrpSpPr>
            <p:cNvPr id="342125" name="Group 109"/>
            <p:cNvGrpSpPr/>
            <p:nvPr/>
          </p:nvGrpSpPr>
          <p:grpSpPr bwMode="auto">
            <a:xfrm>
              <a:off x="2713" y="3130"/>
              <a:ext cx="816" cy="266"/>
              <a:chOff x="2745" y="3066"/>
              <a:chExt cx="816" cy="342"/>
            </a:xfrm>
          </p:grpSpPr>
          <p:sp>
            <p:nvSpPr>
              <p:cNvPr id="342126" name="Line 110"/>
              <p:cNvSpPr>
                <a:spLocks noChangeShapeType="1"/>
              </p:cNvSpPr>
              <p:nvPr/>
            </p:nvSpPr>
            <p:spPr bwMode="auto">
              <a:xfrm>
                <a:off x="3561" y="3066"/>
                <a:ext cx="0" cy="342"/>
              </a:xfrm>
              <a:prstGeom prst="line">
                <a:avLst/>
              </a:prstGeom>
              <a:noFill/>
              <a:ln w="9525">
                <a:solidFill>
                  <a:schemeClr val="bg2"/>
                </a:solidFill>
                <a:round/>
                <a:tailEnd type="arrow" w="med" len="med"/>
              </a:ln>
              <a:effectLst/>
            </p:spPr>
            <p:txBody>
              <a:bodyPr lIns="107950" tIns="53975" rIns="107950" bIns="53975"/>
              <a:lstStyle/>
              <a:p>
                <a:endParaRPr lang="en-US"/>
              </a:p>
            </p:txBody>
          </p:sp>
          <p:sp>
            <p:nvSpPr>
              <p:cNvPr id="342127" name="Line 111"/>
              <p:cNvSpPr>
                <a:spLocks noChangeShapeType="1"/>
              </p:cNvSpPr>
              <p:nvPr/>
            </p:nvSpPr>
            <p:spPr bwMode="auto">
              <a:xfrm>
                <a:off x="2745" y="3066"/>
                <a:ext cx="0" cy="342"/>
              </a:xfrm>
              <a:prstGeom prst="line">
                <a:avLst/>
              </a:prstGeom>
              <a:noFill/>
              <a:ln w="9525">
                <a:solidFill>
                  <a:schemeClr val="bg2"/>
                </a:solidFill>
                <a:round/>
                <a:tailEnd type="arrow" w="med" len="med"/>
              </a:ln>
              <a:effectLst/>
            </p:spPr>
            <p:txBody>
              <a:bodyPr lIns="107950" tIns="53975" rIns="107950" bIns="53975"/>
              <a:lstStyle/>
              <a:p>
                <a:endParaRPr lang="en-US"/>
              </a:p>
            </p:txBody>
          </p:sp>
        </p:grpSp>
        <p:sp>
          <p:nvSpPr>
            <p:cNvPr id="342128" name="Line 112"/>
            <p:cNvSpPr>
              <a:spLocks noChangeShapeType="1"/>
            </p:cNvSpPr>
            <p:nvPr/>
          </p:nvSpPr>
          <p:spPr bwMode="auto">
            <a:xfrm>
              <a:off x="3139" y="3428"/>
              <a:ext cx="0" cy="159"/>
            </a:xfrm>
            <a:prstGeom prst="line">
              <a:avLst/>
            </a:prstGeom>
            <a:noFill/>
            <a:ln w="9525">
              <a:solidFill>
                <a:schemeClr val="bg2"/>
              </a:solidFill>
              <a:round/>
              <a:tailEnd type="arrow" w="med" len="med"/>
            </a:ln>
            <a:effectLst/>
          </p:spPr>
          <p:txBody>
            <a:bodyPr lIns="107950" tIns="53975" rIns="107950" bIns="53975"/>
            <a:lstStyle/>
            <a:p>
              <a:endParaRPr lang="en-US"/>
            </a:p>
          </p:txBody>
        </p:sp>
        <p:sp>
          <p:nvSpPr>
            <p:cNvPr id="342129" name="Line 113"/>
            <p:cNvSpPr>
              <a:spLocks noChangeShapeType="1"/>
            </p:cNvSpPr>
            <p:nvPr/>
          </p:nvSpPr>
          <p:spPr bwMode="auto">
            <a:xfrm>
              <a:off x="2158" y="2617"/>
              <a:ext cx="0" cy="972"/>
            </a:xfrm>
            <a:prstGeom prst="line">
              <a:avLst/>
            </a:prstGeom>
            <a:noFill/>
            <a:ln w="9525">
              <a:solidFill>
                <a:schemeClr val="bg2"/>
              </a:solidFill>
              <a:round/>
              <a:tailEnd type="arrow" w="med" len="med"/>
            </a:ln>
            <a:effectLst/>
          </p:spPr>
          <p:txBody>
            <a:bodyPr lIns="107950" tIns="53975" rIns="107950" bIns="53975"/>
            <a:lstStyle/>
            <a:p>
              <a:endParaRPr lang="en-US"/>
            </a:p>
          </p:txBody>
        </p:sp>
        <p:sp>
          <p:nvSpPr>
            <p:cNvPr id="342130" name="Line 114"/>
            <p:cNvSpPr>
              <a:spLocks noChangeShapeType="1"/>
            </p:cNvSpPr>
            <p:nvPr/>
          </p:nvSpPr>
          <p:spPr bwMode="auto">
            <a:xfrm>
              <a:off x="2866" y="3617"/>
              <a:ext cx="0" cy="159"/>
            </a:xfrm>
            <a:prstGeom prst="line">
              <a:avLst/>
            </a:prstGeom>
            <a:noFill/>
            <a:ln w="9525">
              <a:solidFill>
                <a:schemeClr val="bg2"/>
              </a:solidFill>
              <a:round/>
              <a:tailEnd type="arrow" w="med" len="med"/>
            </a:ln>
            <a:effectLst/>
          </p:spPr>
          <p:txBody>
            <a:bodyPr lIns="107950" tIns="53975" rIns="107950" bIns="53975"/>
            <a:lstStyle/>
            <a:p>
              <a:endParaRPr lang="en-US"/>
            </a:p>
          </p:txBody>
        </p:sp>
        <p:sp>
          <p:nvSpPr>
            <p:cNvPr id="342131" name="Rectangle 115"/>
            <p:cNvSpPr>
              <a:spLocks noChangeArrowheads="1"/>
            </p:cNvSpPr>
            <p:nvPr/>
          </p:nvSpPr>
          <p:spPr bwMode="auto">
            <a:xfrm>
              <a:off x="2576" y="3401"/>
              <a:ext cx="1091" cy="31"/>
            </a:xfrm>
            <a:prstGeom prst="rect">
              <a:avLst/>
            </a:prstGeom>
            <a:solidFill>
              <a:srgbClr val="1F6B60"/>
            </a:solidFill>
            <a:ln w="9525">
              <a:solidFill>
                <a:srgbClr val="1F6B60"/>
              </a:solidFill>
              <a:miter lim="800000"/>
            </a:ln>
            <a:effectLst/>
          </p:spPr>
          <p:txBody>
            <a:bodyPr wrap="none" lIns="107950" tIns="53975" rIns="107950" bIns="53975" anchor="ctr"/>
            <a:lstStyle/>
            <a:p>
              <a:endParaRPr lang="en-US"/>
            </a:p>
          </p:txBody>
        </p:sp>
        <p:sp>
          <p:nvSpPr>
            <p:cNvPr id="342132" name="Rectangle 116"/>
            <p:cNvSpPr>
              <a:spLocks noChangeArrowheads="1"/>
            </p:cNvSpPr>
            <p:nvPr/>
          </p:nvSpPr>
          <p:spPr bwMode="auto">
            <a:xfrm>
              <a:off x="2040" y="3593"/>
              <a:ext cx="1232" cy="32"/>
            </a:xfrm>
            <a:prstGeom prst="rect">
              <a:avLst/>
            </a:prstGeom>
            <a:solidFill>
              <a:srgbClr val="1F6B60"/>
            </a:solidFill>
            <a:ln w="9525">
              <a:solidFill>
                <a:srgbClr val="1F6B60"/>
              </a:solidFill>
              <a:miter lim="800000"/>
            </a:ln>
            <a:effectLst/>
          </p:spPr>
          <p:txBody>
            <a:bodyPr wrap="none" lIns="107950" tIns="53975" rIns="107950" bIns="53975" anchor="ctr"/>
            <a:lstStyle/>
            <a:p>
              <a:endParaRPr lang="en-US"/>
            </a:p>
          </p:txBody>
        </p:sp>
      </p:grpSp>
      <p:grpSp>
        <p:nvGrpSpPr>
          <p:cNvPr id="342133" name="Group 117"/>
          <p:cNvGrpSpPr/>
          <p:nvPr/>
        </p:nvGrpSpPr>
        <p:grpSpPr bwMode="auto">
          <a:xfrm>
            <a:off x="282575" y="2667000"/>
            <a:ext cx="2408238" cy="2097088"/>
            <a:chOff x="-119" y="1680"/>
            <a:chExt cx="1517" cy="1321"/>
          </a:xfrm>
        </p:grpSpPr>
        <p:sp>
          <p:nvSpPr>
            <p:cNvPr id="342020" name="PubTriangle"/>
            <p:cNvSpPr>
              <a:spLocks noEditPoints="1" noChangeArrowheads="1"/>
            </p:cNvSpPr>
            <p:nvPr/>
          </p:nvSpPr>
          <p:spPr bwMode="auto">
            <a:xfrm rot="2353587" flipH="1" flipV="1">
              <a:off x="-119" y="1680"/>
              <a:ext cx="1517" cy="1321"/>
            </a:xfrm>
            <a:custGeom>
              <a:avLst/>
              <a:gdLst>
                <a:gd name="G0" fmla="+- 0 0 0"/>
                <a:gd name="G1" fmla="*/ 10800 1 2"/>
                <a:gd name="G2" fmla="*/ G1 10800 21600"/>
                <a:gd name="G3" fmla="+- 10800 0 G2"/>
                <a:gd name="G4" fmla="+- 10800 0 0"/>
                <a:gd name="G5" fmla="+- G1 10800 0"/>
                <a:gd name="G6" fmla="*/ 10800 1 2"/>
                <a:gd name="G7" fmla="+- 10800 0 0"/>
                <a:gd name="G8" fmla="+- G2 G6 G1"/>
                <a:gd name="G9" fmla="+- G8 10800 0"/>
                <a:gd name="G10" fmla="+- G6 10800 0"/>
                <a:gd name="T0" fmla="*/ 10800 w 21600"/>
                <a:gd name="T1" fmla="*/ 0 h 21600"/>
                <a:gd name="T2" fmla="*/ 5400 w 21600"/>
                <a:gd name="T3" fmla="*/ 10800 h 21600"/>
                <a:gd name="T4" fmla="*/ 0 w 21600"/>
                <a:gd name="T5" fmla="*/ 21600 h 21600"/>
                <a:gd name="T6" fmla="*/ 10800 w 21600"/>
                <a:gd name="T7" fmla="*/ 16200 h 21600"/>
                <a:gd name="T8" fmla="*/ 21600 w 21600"/>
                <a:gd name="T9" fmla="*/ 10800 h 21600"/>
                <a:gd name="T10" fmla="*/ 16200 w 21600"/>
                <a:gd name="T11" fmla="*/ 5400 h 21600"/>
                <a:gd name="T12" fmla="*/ G3 w 21600"/>
                <a:gd name="T13" fmla="*/ G6 h 21600"/>
                <a:gd name="T14" fmla="*/ G5 w 21600"/>
                <a:gd name="T15" fmla="*/ G9 h 21600"/>
              </a:gdLst>
              <a:ahLst/>
              <a:cxnLst>
                <a:cxn ang="0">
                  <a:pos x="T0" y="T1"/>
                </a:cxn>
                <a:cxn ang="0">
                  <a:pos x="T2" y="T3"/>
                </a:cxn>
                <a:cxn ang="0">
                  <a:pos x="T4" y="T5"/>
                </a:cxn>
                <a:cxn ang="0">
                  <a:pos x="T6" y="T7"/>
                </a:cxn>
                <a:cxn ang="0">
                  <a:pos x="T8" y="T9"/>
                </a:cxn>
                <a:cxn ang="0">
                  <a:pos x="T10" y="T11"/>
                </a:cxn>
              </a:cxnLst>
              <a:rect l="T12" t="T13" r="T14" b="T15"/>
              <a:pathLst>
                <a:path w="21600" h="21600">
                  <a:moveTo>
                    <a:pt x="10800" y="0"/>
                  </a:moveTo>
                  <a:lnTo>
                    <a:pt x="0" y="21600"/>
                  </a:lnTo>
                  <a:lnTo>
                    <a:pt x="21600" y="10800"/>
                  </a:lnTo>
                  <a:close/>
                </a:path>
              </a:pathLst>
            </a:custGeom>
            <a:solidFill>
              <a:srgbClr val="D8EBB3"/>
            </a:solidFill>
            <a:ln w="9525">
              <a:solidFill>
                <a:srgbClr val="000000"/>
              </a:solidFill>
              <a:miter lim="800000"/>
            </a:ln>
            <a:effectLst>
              <a:outerShdw dist="107763" dir="2700000" algn="ctr" rotWithShape="0">
                <a:srgbClr val="808080"/>
              </a:outerShdw>
            </a:effectLst>
          </p:spPr>
          <p:txBody>
            <a:bodyPr/>
            <a:lstStyle/>
            <a:p>
              <a:endParaRPr lang="en-US"/>
            </a:p>
          </p:txBody>
        </p:sp>
        <p:sp>
          <p:nvSpPr>
            <p:cNvPr id="342021" name="Rectangle 5"/>
            <p:cNvSpPr>
              <a:spLocks noChangeArrowheads="1"/>
            </p:cNvSpPr>
            <p:nvPr/>
          </p:nvSpPr>
          <p:spPr bwMode="auto">
            <a:xfrm>
              <a:off x="162" y="2348"/>
              <a:ext cx="526" cy="96"/>
            </a:xfrm>
            <a:prstGeom prst="rect">
              <a:avLst/>
            </a:prstGeom>
            <a:noFill/>
            <a:ln w="9525">
              <a:noFill/>
              <a:miter lim="800000"/>
            </a:ln>
          </p:spPr>
          <p:txBody>
            <a:bodyPr wrap="none" lIns="0" tIns="0" rIns="0" bIns="0">
              <a:spAutoFit/>
            </a:bodyPr>
            <a:lstStyle/>
            <a:p>
              <a:r>
                <a:rPr lang="en-US" altLang="zh-CN">
                  <a:solidFill>
                    <a:srgbClr val="25221E"/>
                  </a:solidFill>
                  <a:ea typeface="宋体" panose="02010600030101010101" pitchFamily="2" charset="-122"/>
                </a:rPr>
                <a:t>Identify Design</a:t>
              </a:r>
              <a:endParaRPr lang="en-US" altLang="zh-CN">
                <a:latin typeface="ZapfHumnst BT" pitchFamily="34" charset="0"/>
                <a:ea typeface="宋体" panose="02010600030101010101" pitchFamily="2" charset="-122"/>
              </a:endParaRPr>
            </a:p>
          </p:txBody>
        </p:sp>
        <p:sp>
          <p:nvSpPr>
            <p:cNvPr id="342022" name="Rectangle 6"/>
            <p:cNvSpPr>
              <a:spLocks noChangeArrowheads="1"/>
            </p:cNvSpPr>
            <p:nvPr/>
          </p:nvSpPr>
          <p:spPr bwMode="auto">
            <a:xfrm>
              <a:off x="189" y="2434"/>
              <a:ext cx="332" cy="96"/>
            </a:xfrm>
            <a:prstGeom prst="rect">
              <a:avLst/>
            </a:prstGeom>
            <a:noFill/>
            <a:ln w="9525">
              <a:noFill/>
              <a:miter lim="800000"/>
            </a:ln>
          </p:spPr>
          <p:txBody>
            <a:bodyPr wrap="none" lIns="0" tIns="0" rIns="0" bIns="0">
              <a:spAutoFit/>
            </a:bodyPr>
            <a:lstStyle/>
            <a:p>
              <a:r>
                <a:rPr lang="en-US" altLang="zh-CN">
                  <a:solidFill>
                    <a:srgbClr val="25221E"/>
                  </a:solidFill>
                  <a:ea typeface="宋体" panose="02010600030101010101" pitchFamily="2" charset="-122"/>
                </a:rPr>
                <a:t>Elements</a:t>
              </a:r>
              <a:endParaRPr lang="en-US" altLang="zh-CN">
                <a:latin typeface="ZapfHumnst BT" pitchFamily="34" charset="0"/>
                <a:ea typeface="宋体" panose="02010600030101010101" pitchFamily="2" charset="-122"/>
              </a:endParaRPr>
            </a:p>
          </p:txBody>
        </p:sp>
        <p:sp>
          <p:nvSpPr>
            <p:cNvPr id="342023" name="Freeform 7"/>
            <p:cNvSpPr/>
            <p:nvPr/>
          </p:nvSpPr>
          <p:spPr bwMode="auto">
            <a:xfrm>
              <a:off x="182" y="2136"/>
              <a:ext cx="271" cy="168"/>
            </a:xfrm>
            <a:custGeom>
              <a:avLst/>
              <a:gdLst/>
              <a:ahLst/>
              <a:cxnLst>
                <a:cxn ang="0">
                  <a:pos x="0" y="0"/>
                </a:cxn>
                <a:cxn ang="0">
                  <a:pos x="26" y="0"/>
                </a:cxn>
                <a:cxn ang="0">
                  <a:pos x="38" y="11"/>
                </a:cxn>
                <a:cxn ang="0">
                  <a:pos x="26" y="23"/>
                </a:cxn>
                <a:cxn ang="0">
                  <a:pos x="0" y="23"/>
                </a:cxn>
                <a:cxn ang="0">
                  <a:pos x="0" y="0"/>
                </a:cxn>
              </a:cxnLst>
              <a:rect l="0" t="0" r="r" b="b"/>
              <a:pathLst>
                <a:path w="38" h="23">
                  <a:moveTo>
                    <a:pt x="0" y="0"/>
                  </a:moveTo>
                  <a:lnTo>
                    <a:pt x="26" y="0"/>
                  </a:lnTo>
                  <a:lnTo>
                    <a:pt x="38" y="11"/>
                  </a:lnTo>
                  <a:lnTo>
                    <a:pt x="26" y="23"/>
                  </a:lnTo>
                  <a:lnTo>
                    <a:pt x="0" y="23"/>
                  </a:lnTo>
                  <a:lnTo>
                    <a:pt x="0" y="0"/>
                  </a:lnTo>
                </a:path>
              </a:pathLst>
            </a:custGeom>
            <a:solidFill>
              <a:srgbClr val="C2C1C1"/>
            </a:solidFill>
            <a:ln w="0">
              <a:solidFill>
                <a:srgbClr val="C2C1C1"/>
              </a:solidFill>
              <a:prstDash val="solid"/>
              <a:round/>
            </a:ln>
          </p:spPr>
          <p:txBody>
            <a:bodyPr/>
            <a:lstStyle/>
            <a:p>
              <a:endParaRPr lang="en-US"/>
            </a:p>
          </p:txBody>
        </p:sp>
        <p:sp>
          <p:nvSpPr>
            <p:cNvPr id="342024" name="Freeform 8"/>
            <p:cNvSpPr/>
            <p:nvPr/>
          </p:nvSpPr>
          <p:spPr bwMode="auto">
            <a:xfrm>
              <a:off x="223" y="2133"/>
              <a:ext cx="271" cy="175"/>
            </a:xfrm>
            <a:custGeom>
              <a:avLst/>
              <a:gdLst/>
              <a:ahLst/>
              <a:cxnLst>
                <a:cxn ang="0">
                  <a:pos x="0" y="0"/>
                </a:cxn>
                <a:cxn ang="0">
                  <a:pos x="26" y="0"/>
                </a:cxn>
                <a:cxn ang="0">
                  <a:pos x="38" y="12"/>
                </a:cxn>
                <a:cxn ang="0">
                  <a:pos x="26" y="24"/>
                </a:cxn>
                <a:cxn ang="0">
                  <a:pos x="0" y="24"/>
                </a:cxn>
                <a:cxn ang="0">
                  <a:pos x="0" y="0"/>
                </a:cxn>
              </a:cxnLst>
              <a:rect l="0" t="0" r="r" b="b"/>
              <a:pathLst>
                <a:path w="38" h="24">
                  <a:moveTo>
                    <a:pt x="0" y="0"/>
                  </a:moveTo>
                  <a:lnTo>
                    <a:pt x="26" y="0"/>
                  </a:lnTo>
                  <a:lnTo>
                    <a:pt x="38" y="12"/>
                  </a:lnTo>
                  <a:lnTo>
                    <a:pt x="26" y="24"/>
                  </a:lnTo>
                  <a:lnTo>
                    <a:pt x="0" y="24"/>
                  </a:lnTo>
                  <a:lnTo>
                    <a:pt x="0" y="0"/>
                  </a:lnTo>
                </a:path>
              </a:pathLst>
            </a:custGeom>
            <a:solidFill>
              <a:srgbClr val="FDFFC7"/>
            </a:solidFill>
            <a:ln w="0">
              <a:solidFill>
                <a:srgbClr val="25221E"/>
              </a:solidFill>
              <a:prstDash val="solid"/>
              <a:round/>
            </a:ln>
          </p:spPr>
          <p:txBody>
            <a:bodyPr/>
            <a:lstStyle/>
            <a:p>
              <a:endParaRPr lang="en-US"/>
            </a:p>
          </p:txBody>
        </p:sp>
        <p:sp>
          <p:nvSpPr>
            <p:cNvPr id="342025" name="Oval 9"/>
            <p:cNvSpPr>
              <a:spLocks noChangeArrowheads="1"/>
            </p:cNvSpPr>
            <p:nvPr/>
          </p:nvSpPr>
          <p:spPr bwMode="auto">
            <a:xfrm>
              <a:off x="805" y="2031"/>
              <a:ext cx="135" cy="132"/>
            </a:xfrm>
            <a:prstGeom prst="ellipse">
              <a:avLst/>
            </a:prstGeom>
            <a:solidFill>
              <a:srgbClr val="A9A8A7"/>
            </a:solidFill>
            <a:ln w="0">
              <a:solidFill>
                <a:srgbClr val="C2C1C1"/>
              </a:solidFill>
              <a:round/>
            </a:ln>
          </p:spPr>
          <p:txBody>
            <a:bodyPr/>
            <a:lstStyle/>
            <a:p>
              <a:endParaRPr lang="en-US"/>
            </a:p>
          </p:txBody>
        </p:sp>
        <p:sp>
          <p:nvSpPr>
            <p:cNvPr id="342026" name="Freeform 10"/>
            <p:cNvSpPr/>
            <p:nvPr/>
          </p:nvSpPr>
          <p:spPr bwMode="auto">
            <a:xfrm>
              <a:off x="719" y="2199"/>
              <a:ext cx="257" cy="206"/>
            </a:xfrm>
            <a:custGeom>
              <a:avLst/>
              <a:gdLst/>
              <a:ahLst/>
              <a:cxnLst>
                <a:cxn ang="0">
                  <a:pos x="9" y="0"/>
                </a:cxn>
                <a:cxn ang="0">
                  <a:pos x="36" y="0"/>
                </a:cxn>
                <a:cxn ang="0">
                  <a:pos x="27" y="28"/>
                </a:cxn>
                <a:cxn ang="0">
                  <a:pos x="0" y="28"/>
                </a:cxn>
                <a:cxn ang="0">
                  <a:pos x="9" y="0"/>
                </a:cxn>
              </a:cxnLst>
              <a:rect l="0" t="0" r="r" b="b"/>
              <a:pathLst>
                <a:path w="36" h="28">
                  <a:moveTo>
                    <a:pt x="9" y="0"/>
                  </a:moveTo>
                  <a:lnTo>
                    <a:pt x="36" y="0"/>
                  </a:lnTo>
                  <a:lnTo>
                    <a:pt x="27" y="28"/>
                  </a:lnTo>
                  <a:lnTo>
                    <a:pt x="0" y="28"/>
                  </a:lnTo>
                  <a:lnTo>
                    <a:pt x="9" y="0"/>
                  </a:lnTo>
                </a:path>
              </a:pathLst>
            </a:custGeom>
            <a:solidFill>
              <a:srgbClr val="A9A8A7"/>
            </a:solidFill>
            <a:ln w="0">
              <a:solidFill>
                <a:srgbClr val="C2C1C1"/>
              </a:solidFill>
              <a:prstDash val="solid"/>
              <a:round/>
            </a:ln>
          </p:spPr>
          <p:txBody>
            <a:bodyPr/>
            <a:lstStyle/>
            <a:p>
              <a:endParaRPr lang="en-US"/>
            </a:p>
          </p:txBody>
        </p:sp>
        <p:sp>
          <p:nvSpPr>
            <p:cNvPr id="342027" name="Oval 11"/>
            <p:cNvSpPr>
              <a:spLocks noChangeArrowheads="1"/>
            </p:cNvSpPr>
            <p:nvPr/>
          </p:nvSpPr>
          <p:spPr bwMode="auto">
            <a:xfrm>
              <a:off x="804" y="2016"/>
              <a:ext cx="136" cy="132"/>
            </a:xfrm>
            <a:prstGeom prst="ellipse">
              <a:avLst/>
            </a:prstGeom>
            <a:solidFill>
              <a:srgbClr val="FBC88D"/>
            </a:solidFill>
            <a:ln w="0">
              <a:solidFill>
                <a:srgbClr val="25221E"/>
              </a:solidFill>
              <a:round/>
            </a:ln>
          </p:spPr>
          <p:txBody>
            <a:bodyPr/>
            <a:lstStyle/>
            <a:p>
              <a:endParaRPr lang="en-US"/>
            </a:p>
          </p:txBody>
        </p:sp>
        <p:sp>
          <p:nvSpPr>
            <p:cNvPr id="342028" name="Freeform 12"/>
            <p:cNvSpPr/>
            <p:nvPr/>
          </p:nvSpPr>
          <p:spPr bwMode="auto">
            <a:xfrm>
              <a:off x="719" y="2177"/>
              <a:ext cx="257" cy="206"/>
            </a:xfrm>
            <a:custGeom>
              <a:avLst/>
              <a:gdLst/>
              <a:ahLst/>
              <a:cxnLst>
                <a:cxn ang="0">
                  <a:pos x="9" y="0"/>
                </a:cxn>
                <a:cxn ang="0">
                  <a:pos x="36" y="0"/>
                </a:cxn>
                <a:cxn ang="0">
                  <a:pos x="27" y="28"/>
                </a:cxn>
                <a:cxn ang="0">
                  <a:pos x="0" y="28"/>
                </a:cxn>
                <a:cxn ang="0">
                  <a:pos x="9" y="0"/>
                </a:cxn>
              </a:cxnLst>
              <a:rect l="0" t="0" r="r" b="b"/>
              <a:pathLst>
                <a:path w="36" h="28">
                  <a:moveTo>
                    <a:pt x="9" y="0"/>
                  </a:moveTo>
                  <a:lnTo>
                    <a:pt x="36" y="0"/>
                  </a:lnTo>
                  <a:lnTo>
                    <a:pt x="27" y="28"/>
                  </a:lnTo>
                  <a:lnTo>
                    <a:pt x="0" y="28"/>
                  </a:lnTo>
                  <a:lnTo>
                    <a:pt x="9" y="0"/>
                  </a:lnTo>
                </a:path>
              </a:pathLst>
            </a:custGeom>
            <a:solidFill>
              <a:srgbClr val="FBC88D"/>
            </a:solidFill>
            <a:ln w="0">
              <a:solidFill>
                <a:srgbClr val="25221E"/>
              </a:solidFill>
              <a:prstDash val="solid"/>
              <a:round/>
            </a:ln>
          </p:spPr>
          <p:txBody>
            <a:bodyPr/>
            <a:lstStyle/>
            <a:p>
              <a:endParaRPr lang="en-US"/>
            </a:p>
          </p:txBody>
        </p:sp>
        <p:sp>
          <p:nvSpPr>
            <p:cNvPr id="342029" name="AutoShape 13"/>
            <p:cNvSpPr>
              <a:spLocks noChangeArrowheads="1"/>
            </p:cNvSpPr>
            <p:nvPr/>
          </p:nvSpPr>
          <p:spPr bwMode="auto">
            <a:xfrm>
              <a:off x="256" y="2098"/>
              <a:ext cx="171" cy="203"/>
            </a:xfrm>
            <a:prstGeom prst="star5">
              <a:avLst/>
            </a:prstGeom>
            <a:solidFill>
              <a:srgbClr val="FF00FF"/>
            </a:solidFill>
            <a:ln w="12700">
              <a:noFill/>
              <a:miter lim="800000"/>
              <a:headEnd type="none" w="sm" len="sm"/>
              <a:tailEnd type="none" w="lg" len="lg"/>
            </a:ln>
            <a:effectLst/>
          </p:spPr>
          <p:txBody>
            <a:bodyPr wrap="none" anchor="ctr"/>
            <a:lstStyle/>
            <a:p>
              <a:endParaRPr lang="en-US"/>
            </a:p>
          </p:txBody>
        </p:sp>
        <p:sp>
          <p:nvSpPr>
            <p:cNvPr id="342030" name="Rectangle 14"/>
            <p:cNvSpPr>
              <a:spLocks noChangeArrowheads="1"/>
            </p:cNvSpPr>
            <p:nvPr/>
          </p:nvSpPr>
          <p:spPr bwMode="auto">
            <a:xfrm>
              <a:off x="714" y="2448"/>
              <a:ext cx="310" cy="96"/>
            </a:xfrm>
            <a:prstGeom prst="rect">
              <a:avLst/>
            </a:prstGeom>
            <a:noFill/>
            <a:ln w="9525">
              <a:noFill/>
              <a:miter lim="800000"/>
            </a:ln>
          </p:spPr>
          <p:txBody>
            <a:bodyPr wrap="none" lIns="0" tIns="0" rIns="0" bIns="0">
              <a:spAutoFit/>
            </a:bodyPr>
            <a:lstStyle/>
            <a:p>
              <a:r>
                <a:rPr lang="en-US" altLang="zh-CN" dirty="0">
                  <a:solidFill>
                    <a:srgbClr val="25221E"/>
                  </a:solidFill>
                  <a:ea typeface="宋体" panose="02010600030101010101" pitchFamily="2" charset="-122"/>
                </a:rPr>
                <a:t>Architect</a:t>
              </a:r>
              <a:endParaRPr lang="en-US" altLang="zh-CN" dirty="0">
                <a:latin typeface="ZapfHumnst BT" pitchFamily="34" charset="0"/>
                <a:ea typeface="宋体" panose="02010600030101010101" pitchFamily="2" charset="-122"/>
              </a:endParaRPr>
            </a:p>
          </p:txBody>
        </p:sp>
      </p:gr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9" name="Text Box 39"/>
          <p:cNvSpPr txBox="1">
            <a:spLocks noChangeArrowheads="1"/>
          </p:cNvSpPr>
          <p:nvPr/>
        </p:nvSpPr>
        <p:spPr bwMode="auto">
          <a:xfrm>
            <a:off x="376238" y="6311891"/>
            <a:ext cx="8475662" cy="473075"/>
          </a:xfrm>
          <a:prstGeom prst="rect">
            <a:avLst/>
          </a:prstGeom>
          <a:noFill/>
          <a:ln w="9525">
            <a:noFill/>
            <a:miter lim="800000"/>
          </a:ln>
          <a:effectLst/>
        </p:spPr>
        <p:txBody>
          <a:bodyPr lIns="107950" tIns="53975" rIns="107950" bIns="53975">
            <a:spAutoFit/>
          </a:bodyPr>
          <a:lstStyle/>
          <a:p>
            <a:pPr algn="ctr">
              <a:spcBef>
                <a:spcPct val="50000"/>
              </a:spcBef>
            </a:pPr>
            <a:r>
              <a:rPr lang="en-US" altLang="zh-CN" sz="2400">
                <a:solidFill>
                  <a:srgbClr val="00CCFF"/>
                </a:solidFill>
                <a:ea typeface="宋体" panose="02010600030101010101" pitchFamily="2" charset="-122"/>
              </a:rPr>
              <a:t>All other analysis classes map directly to design classes.</a:t>
            </a:r>
            <a:endParaRPr lang="en-US" altLang="zh-CN" sz="2400">
              <a:solidFill>
                <a:srgbClr val="00CCFF"/>
              </a:solidFill>
              <a:ea typeface="宋体" panose="02010600030101010101" pitchFamily="2" charset="-122"/>
            </a:endParaRPr>
          </a:p>
        </p:txBody>
      </p:sp>
      <p:sp>
        <p:nvSpPr>
          <p:cNvPr id="389160" name="Text Box 40"/>
          <p:cNvSpPr txBox="1">
            <a:spLocks noChangeArrowheads="1"/>
          </p:cNvSpPr>
          <p:nvPr/>
        </p:nvSpPr>
        <p:spPr bwMode="auto">
          <a:xfrm>
            <a:off x="452438" y="1244591"/>
            <a:ext cx="2921000" cy="504825"/>
          </a:xfrm>
          <a:prstGeom prst="rect">
            <a:avLst/>
          </a:prstGeom>
          <a:noFill/>
          <a:ln w="9525">
            <a:noFill/>
            <a:miter lim="800000"/>
          </a:ln>
          <a:effectLst/>
        </p:spPr>
        <p:txBody>
          <a:bodyPr lIns="107950" tIns="53975" rIns="107950" bIns="53975">
            <a:spAutoFit/>
          </a:bodyPr>
          <a:lstStyle/>
          <a:p>
            <a:pPr algn="ctr">
              <a:spcBef>
                <a:spcPct val="50000"/>
              </a:spcBef>
            </a:pPr>
            <a:r>
              <a:rPr lang="en-US" altLang="zh-CN" sz="2600" i="1">
                <a:solidFill>
                  <a:srgbClr val="00CCFF"/>
                </a:solidFill>
                <a:ea typeface="宋体" panose="02010600030101010101" pitchFamily="2" charset="-122"/>
              </a:rPr>
              <a:t>Analysis</a:t>
            </a:r>
            <a:endParaRPr lang="en-US" altLang="zh-CN" sz="2600" i="1">
              <a:solidFill>
                <a:srgbClr val="00CCFF"/>
              </a:solidFill>
              <a:ea typeface="宋体" panose="02010600030101010101" pitchFamily="2" charset="-122"/>
            </a:endParaRPr>
          </a:p>
        </p:txBody>
      </p:sp>
      <p:sp>
        <p:nvSpPr>
          <p:cNvPr id="389161" name="Text Box 41"/>
          <p:cNvSpPr txBox="1">
            <a:spLocks noChangeArrowheads="1"/>
          </p:cNvSpPr>
          <p:nvPr/>
        </p:nvSpPr>
        <p:spPr bwMode="auto">
          <a:xfrm>
            <a:off x="5426075" y="1244591"/>
            <a:ext cx="2921000" cy="504825"/>
          </a:xfrm>
          <a:prstGeom prst="rect">
            <a:avLst/>
          </a:prstGeom>
          <a:noFill/>
          <a:ln w="9525">
            <a:noFill/>
            <a:miter lim="800000"/>
          </a:ln>
          <a:effectLst/>
        </p:spPr>
        <p:txBody>
          <a:bodyPr lIns="107950" tIns="53975" rIns="107950" bIns="53975">
            <a:spAutoFit/>
          </a:bodyPr>
          <a:lstStyle/>
          <a:p>
            <a:pPr algn="ctr">
              <a:spcBef>
                <a:spcPct val="50000"/>
              </a:spcBef>
            </a:pPr>
            <a:r>
              <a:rPr lang="en-US" altLang="zh-CN" sz="2600" i="1">
                <a:solidFill>
                  <a:srgbClr val="00CCFF"/>
                </a:solidFill>
                <a:ea typeface="宋体" panose="02010600030101010101" pitchFamily="2" charset="-122"/>
              </a:rPr>
              <a:t>Design</a:t>
            </a:r>
            <a:endParaRPr lang="en-US" altLang="zh-CN" sz="2600" i="1">
              <a:solidFill>
                <a:srgbClr val="00CCFF"/>
              </a:solidFill>
              <a:ea typeface="宋体" panose="02010600030101010101" pitchFamily="2" charset="-122"/>
            </a:endParaRPr>
          </a:p>
        </p:txBody>
      </p:sp>
      <p:sp>
        <p:nvSpPr>
          <p:cNvPr id="389162" name="Rectangle 42"/>
          <p:cNvSpPr>
            <a:spLocks noGrp="1" noChangeArrowheads="1"/>
          </p:cNvSpPr>
          <p:nvPr>
            <p:ph type="title"/>
          </p:nvPr>
        </p:nvSpPr>
        <p:spPr/>
        <p:txBody>
          <a:bodyPr>
            <a:normAutofit fontScale="90000"/>
          </a:bodyPr>
          <a:lstStyle/>
          <a:p>
            <a:r>
              <a:rPr lang="en-US" altLang="zh-CN">
                <a:ea typeface="宋体" panose="02010600030101010101" pitchFamily="2" charset="-122"/>
              </a:rPr>
              <a:t>Example: Design Subsystems and Interfaces</a:t>
            </a:r>
            <a:endParaRPr lang="en-US" altLang="zh-CN">
              <a:ea typeface="宋体" panose="02010600030101010101" pitchFamily="2" charset="-122"/>
            </a:endParaRPr>
          </a:p>
        </p:txBody>
      </p:sp>
      <p:sp>
        <p:nvSpPr>
          <p:cNvPr id="389122" name="AutoShape 2"/>
          <p:cNvSpPr>
            <a:spLocks noChangeArrowheads="1"/>
          </p:cNvSpPr>
          <p:nvPr/>
        </p:nvSpPr>
        <p:spPr bwMode="auto">
          <a:xfrm>
            <a:off x="3629025" y="2327266"/>
            <a:ext cx="825500" cy="604838"/>
          </a:xfrm>
          <a:prstGeom prst="rightArrow">
            <a:avLst>
              <a:gd name="adj1" fmla="val 50000"/>
              <a:gd name="adj2" fmla="val 34121"/>
            </a:avLst>
          </a:prstGeom>
          <a:solidFill>
            <a:schemeClr val="hlink"/>
          </a:solidFill>
          <a:ln w="12700">
            <a:noFill/>
            <a:miter lim="800000"/>
            <a:headEnd type="none" w="sm" len="sm"/>
          </a:ln>
          <a:effectLst/>
        </p:spPr>
        <p:txBody>
          <a:bodyPr wrap="none" anchor="ctr"/>
          <a:lstStyle/>
          <a:p>
            <a:endParaRPr lang="en-US"/>
          </a:p>
        </p:txBody>
      </p:sp>
      <p:sp>
        <p:nvSpPr>
          <p:cNvPr id="389246" name="Rectangle 126"/>
          <p:cNvSpPr>
            <a:spLocks noChangeArrowheads="1"/>
          </p:cNvSpPr>
          <p:nvPr/>
        </p:nvSpPr>
        <p:spPr bwMode="auto">
          <a:xfrm>
            <a:off x="822325" y="1803391"/>
            <a:ext cx="1982788" cy="1593850"/>
          </a:xfrm>
          <a:prstGeom prst="rect">
            <a:avLst/>
          </a:prstGeom>
          <a:solidFill>
            <a:srgbClr val="FFFFCC"/>
          </a:solidFill>
          <a:ln w="0">
            <a:solidFill>
              <a:srgbClr val="990033"/>
            </a:solidFill>
            <a:miter lim="800000"/>
          </a:ln>
        </p:spPr>
        <p:txBody>
          <a:bodyPr/>
          <a:lstStyle/>
          <a:p>
            <a:endParaRPr lang="en-US"/>
          </a:p>
        </p:txBody>
      </p:sp>
      <p:sp>
        <p:nvSpPr>
          <p:cNvPr id="389247" name="Rectangle 127"/>
          <p:cNvSpPr>
            <a:spLocks noChangeArrowheads="1"/>
          </p:cNvSpPr>
          <p:nvPr/>
        </p:nvSpPr>
        <p:spPr bwMode="auto">
          <a:xfrm>
            <a:off x="1214438" y="2179629"/>
            <a:ext cx="1216025" cy="244475"/>
          </a:xfrm>
          <a:prstGeom prst="rect">
            <a:avLst/>
          </a:prstGeom>
          <a:noFill/>
          <a:ln w="9525">
            <a:noFill/>
            <a:miter lim="800000"/>
          </a:ln>
        </p:spPr>
        <p:txBody>
          <a:bodyPr wrap="none" lIns="0" tIns="0" rIns="0" bIns="0">
            <a:spAutoFit/>
          </a:bodyPr>
          <a:lstStyle/>
          <a:p>
            <a:r>
              <a:rPr lang="en-US" altLang="zh-CN" sz="1600">
                <a:solidFill>
                  <a:srgbClr val="000000"/>
                </a:solidFill>
                <a:ea typeface="宋体" panose="02010600030101010101" pitchFamily="2" charset="-122"/>
              </a:rPr>
              <a:t>BillingSystem</a:t>
            </a:r>
            <a:endParaRPr lang="en-US" altLang="zh-CN" sz="1600">
              <a:ea typeface="宋体" panose="02010600030101010101" pitchFamily="2" charset="-122"/>
            </a:endParaRPr>
          </a:p>
        </p:txBody>
      </p:sp>
      <p:sp>
        <p:nvSpPr>
          <p:cNvPr id="389248" name="Rectangle 128"/>
          <p:cNvSpPr>
            <a:spLocks noChangeArrowheads="1"/>
          </p:cNvSpPr>
          <p:nvPr/>
        </p:nvSpPr>
        <p:spPr bwMode="auto">
          <a:xfrm>
            <a:off x="822325" y="2568566"/>
            <a:ext cx="1982788" cy="828675"/>
          </a:xfrm>
          <a:prstGeom prst="rect">
            <a:avLst/>
          </a:prstGeom>
          <a:noFill/>
          <a:ln w="0">
            <a:solidFill>
              <a:srgbClr val="990033"/>
            </a:solidFill>
            <a:miter lim="800000"/>
          </a:ln>
        </p:spPr>
        <p:txBody>
          <a:bodyPr/>
          <a:lstStyle/>
          <a:p>
            <a:endParaRPr lang="en-US"/>
          </a:p>
        </p:txBody>
      </p:sp>
      <p:sp>
        <p:nvSpPr>
          <p:cNvPr id="389249" name="Rectangle 129"/>
          <p:cNvSpPr>
            <a:spLocks noChangeArrowheads="1"/>
          </p:cNvSpPr>
          <p:nvPr/>
        </p:nvSpPr>
        <p:spPr bwMode="auto">
          <a:xfrm>
            <a:off x="822325" y="2735254"/>
            <a:ext cx="1982788" cy="661987"/>
          </a:xfrm>
          <a:prstGeom prst="rect">
            <a:avLst/>
          </a:prstGeom>
          <a:noFill/>
          <a:ln w="0">
            <a:solidFill>
              <a:srgbClr val="990033"/>
            </a:solidFill>
            <a:miter lim="800000"/>
          </a:ln>
        </p:spPr>
        <p:txBody>
          <a:bodyPr/>
          <a:lstStyle/>
          <a:p>
            <a:endParaRPr lang="en-US"/>
          </a:p>
        </p:txBody>
      </p:sp>
      <p:sp>
        <p:nvSpPr>
          <p:cNvPr id="389250" name="Rectangle 130"/>
          <p:cNvSpPr>
            <a:spLocks noChangeArrowheads="1"/>
          </p:cNvSpPr>
          <p:nvPr/>
        </p:nvSpPr>
        <p:spPr bwMode="auto">
          <a:xfrm>
            <a:off x="922338" y="2920991"/>
            <a:ext cx="1152525" cy="244475"/>
          </a:xfrm>
          <a:prstGeom prst="rect">
            <a:avLst/>
          </a:prstGeom>
          <a:noFill/>
          <a:ln w="9525">
            <a:noFill/>
            <a:miter lim="800000"/>
          </a:ln>
        </p:spPr>
        <p:txBody>
          <a:bodyPr wrap="none" lIns="0" tIns="0" rIns="0" bIns="0">
            <a:spAutoFit/>
          </a:bodyPr>
          <a:lstStyle/>
          <a:p>
            <a:r>
              <a:rPr lang="en-US" altLang="zh-CN" sz="1600">
                <a:solidFill>
                  <a:srgbClr val="000000"/>
                </a:solidFill>
                <a:ea typeface="宋体" panose="02010600030101010101" pitchFamily="2" charset="-122"/>
              </a:rPr>
              <a:t>//submit bill()</a:t>
            </a:r>
            <a:endParaRPr lang="en-US" altLang="zh-CN" sz="1600">
              <a:ea typeface="宋体" panose="02010600030101010101" pitchFamily="2" charset="-122"/>
            </a:endParaRPr>
          </a:p>
        </p:txBody>
      </p:sp>
      <p:sp>
        <p:nvSpPr>
          <p:cNvPr id="389251" name="Rectangle 131"/>
          <p:cNvSpPr>
            <a:spLocks noChangeArrowheads="1"/>
          </p:cNvSpPr>
          <p:nvPr/>
        </p:nvSpPr>
        <p:spPr bwMode="auto">
          <a:xfrm>
            <a:off x="1165225" y="1885941"/>
            <a:ext cx="1322388" cy="244475"/>
          </a:xfrm>
          <a:prstGeom prst="rect">
            <a:avLst/>
          </a:prstGeom>
          <a:noFill/>
          <a:ln w="9525">
            <a:noFill/>
            <a:miter lim="800000"/>
          </a:ln>
        </p:spPr>
        <p:txBody>
          <a:bodyPr wrap="none" lIns="0" tIns="0" rIns="0" bIns="0">
            <a:spAutoFit/>
          </a:bodyPr>
          <a:lstStyle/>
          <a:p>
            <a:r>
              <a:rPr lang="en-US" altLang="zh-CN" sz="1600">
                <a:solidFill>
                  <a:srgbClr val="000000"/>
                </a:solidFill>
                <a:ea typeface="宋体" panose="02010600030101010101" pitchFamily="2" charset="-122"/>
              </a:rPr>
              <a:t>&lt;&lt;boundary&gt;&gt;</a:t>
            </a:r>
            <a:endParaRPr lang="en-US" altLang="zh-CN" sz="1600">
              <a:ea typeface="宋体" panose="02010600030101010101" pitchFamily="2" charset="-122"/>
            </a:endParaRPr>
          </a:p>
        </p:txBody>
      </p:sp>
      <p:sp>
        <p:nvSpPr>
          <p:cNvPr id="389215" name="Rectangle 95"/>
          <p:cNvSpPr>
            <a:spLocks noChangeArrowheads="1"/>
          </p:cNvSpPr>
          <p:nvPr/>
        </p:nvSpPr>
        <p:spPr bwMode="auto">
          <a:xfrm>
            <a:off x="6330950" y="1885941"/>
            <a:ext cx="1146175" cy="723900"/>
          </a:xfrm>
          <a:prstGeom prst="rect">
            <a:avLst/>
          </a:prstGeom>
          <a:solidFill>
            <a:srgbClr val="FFFFCC"/>
          </a:solidFill>
          <a:ln w="0">
            <a:solidFill>
              <a:srgbClr val="990033"/>
            </a:solidFill>
            <a:miter lim="800000"/>
          </a:ln>
        </p:spPr>
        <p:txBody>
          <a:bodyPr/>
          <a:lstStyle/>
          <a:p>
            <a:endParaRPr lang="en-US"/>
          </a:p>
        </p:txBody>
      </p:sp>
      <p:sp>
        <p:nvSpPr>
          <p:cNvPr id="389218" name="Rectangle 98"/>
          <p:cNvSpPr>
            <a:spLocks noChangeArrowheads="1"/>
          </p:cNvSpPr>
          <p:nvPr/>
        </p:nvSpPr>
        <p:spPr bwMode="auto">
          <a:xfrm>
            <a:off x="6430963" y="2370129"/>
            <a:ext cx="954087" cy="182562"/>
          </a:xfrm>
          <a:prstGeom prst="rect">
            <a:avLst/>
          </a:prstGeom>
          <a:noFill/>
          <a:ln w="9525">
            <a:noFill/>
            <a:miter lim="800000"/>
          </a:ln>
        </p:spPr>
        <p:txBody>
          <a:bodyPr wrap="none" lIns="0" tIns="0" rIns="0" bIns="0">
            <a:spAutoFit/>
          </a:bodyPr>
          <a:lstStyle/>
          <a:p>
            <a:r>
              <a:rPr lang="en-US" altLang="zh-CN" sz="1200">
                <a:solidFill>
                  <a:srgbClr val="000000"/>
                </a:solidFill>
                <a:ea typeface="宋体" panose="02010600030101010101" pitchFamily="2" charset="-122"/>
              </a:rPr>
              <a:t>Billing System</a:t>
            </a:r>
            <a:endParaRPr lang="en-US" altLang="zh-CN">
              <a:ea typeface="宋体" panose="02010600030101010101" pitchFamily="2" charset="-122"/>
            </a:endParaRPr>
          </a:p>
        </p:txBody>
      </p:sp>
      <p:sp>
        <p:nvSpPr>
          <p:cNvPr id="389219" name="Rectangle 99"/>
          <p:cNvSpPr>
            <a:spLocks noChangeArrowheads="1"/>
          </p:cNvSpPr>
          <p:nvPr/>
        </p:nvSpPr>
        <p:spPr bwMode="auto">
          <a:xfrm>
            <a:off x="6364288" y="2190741"/>
            <a:ext cx="1082675" cy="182563"/>
          </a:xfrm>
          <a:prstGeom prst="rect">
            <a:avLst/>
          </a:prstGeom>
          <a:noFill/>
          <a:ln w="9525">
            <a:noFill/>
            <a:miter lim="800000"/>
          </a:ln>
        </p:spPr>
        <p:txBody>
          <a:bodyPr wrap="none" lIns="0" tIns="0" rIns="0" bIns="0">
            <a:spAutoFit/>
          </a:bodyPr>
          <a:lstStyle/>
          <a:p>
            <a:r>
              <a:rPr lang="en-US" altLang="zh-CN" sz="1200">
                <a:solidFill>
                  <a:srgbClr val="000000"/>
                </a:solidFill>
                <a:ea typeface="宋体" panose="02010600030101010101" pitchFamily="2" charset="-122"/>
              </a:rPr>
              <a:t>&lt;&lt;subsystem&gt;&gt;</a:t>
            </a:r>
            <a:endParaRPr lang="en-US" altLang="zh-CN">
              <a:ea typeface="宋体" panose="02010600030101010101" pitchFamily="2" charset="-122"/>
            </a:endParaRPr>
          </a:p>
        </p:txBody>
      </p:sp>
      <p:sp>
        <p:nvSpPr>
          <p:cNvPr id="389220" name="Rectangle 100"/>
          <p:cNvSpPr>
            <a:spLocks noChangeArrowheads="1"/>
          </p:cNvSpPr>
          <p:nvPr/>
        </p:nvSpPr>
        <p:spPr bwMode="auto">
          <a:xfrm>
            <a:off x="5238750" y="3155941"/>
            <a:ext cx="3352800" cy="661988"/>
          </a:xfrm>
          <a:prstGeom prst="rect">
            <a:avLst/>
          </a:prstGeom>
          <a:solidFill>
            <a:srgbClr val="FFFFCC"/>
          </a:solidFill>
          <a:ln w="0">
            <a:solidFill>
              <a:srgbClr val="990033"/>
            </a:solidFill>
            <a:miter lim="800000"/>
          </a:ln>
        </p:spPr>
        <p:txBody>
          <a:bodyPr/>
          <a:lstStyle/>
          <a:p>
            <a:endParaRPr lang="en-US"/>
          </a:p>
        </p:txBody>
      </p:sp>
      <p:sp>
        <p:nvSpPr>
          <p:cNvPr id="389221" name="Rectangle 101"/>
          <p:cNvSpPr>
            <a:spLocks noChangeArrowheads="1"/>
          </p:cNvSpPr>
          <p:nvPr/>
        </p:nvSpPr>
        <p:spPr bwMode="auto">
          <a:xfrm>
            <a:off x="6453188" y="3200391"/>
            <a:ext cx="954087" cy="182563"/>
          </a:xfrm>
          <a:prstGeom prst="rect">
            <a:avLst/>
          </a:prstGeom>
          <a:noFill/>
          <a:ln w="9525">
            <a:noFill/>
            <a:miter lim="800000"/>
          </a:ln>
        </p:spPr>
        <p:txBody>
          <a:bodyPr wrap="none" lIns="0" tIns="0" rIns="0" bIns="0">
            <a:spAutoFit/>
          </a:bodyPr>
          <a:lstStyle/>
          <a:p>
            <a:r>
              <a:rPr lang="en-US" altLang="zh-CN" sz="1200">
                <a:solidFill>
                  <a:srgbClr val="000000"/>
                </a:solidFill>
                <a:ea typeface="宋体" panose="02010600030101010101" pitchFamily="2" charset="-122"/>
              </a:rPr>
              <a:t>IBillingSystem</a:t>
            </a:r>
            <a:endParaRPr lang="en-US" altLang="zh-CN">
              <a:ea typeface="宋体" panose="02010600030101010101" pitchFamily="2" charset="-122"/>
            </a:endParaRPr>
          </a:p>
        </p:txBody>
      </p:sp>
      <p:sp>
        <p:nvSpPr>
          <p:cNvPr id="389222" name="Rectangle 102"/>
          <p:cNvSpPr>
            <a:spLocks noChangeArrowheads="1"/>
          </p:cNvSpPr>
          <p:nvPr/>
        </p:nvSpPr>
        <p:spPr bwMode="auto">
          <a:xfrm>
            <a:off x="5238750" y="3392479"/>
            <a:ext cx="3352800" cy="425450"/>
          </a:xfrm>
          <a:prstGeom prst="rect">
            <a:avLst/>
          </a:prstGeom>
          <a:noFill/>
          <a:ln w="0">
            <a:solidFill>
              <a:srgbClr val="990033"/>
            </a:solidFill>
            <a:miter lim="800000"/>
          </a:ln>
        </p:spPr>
        <p:txBody>
          <a:bodyPr/>
          <a:lstStyle/>
          <a:p>
            <a:endParaRPr lang="en-US"/>
          </a:p>
        </p:txBody>
      </p:sp>
      <p:sp>
        <p:nvSpPr>
          <p:cNvPr id="389223" name="Rectangle 103"/>
          <p:cNvSpPr>
            <a:spLocks noChangeArrowheads="1"/>
          </p:cNvSpPr>
          <p:nvPr/>
        </p:nvSpPr>
        <p:spPr bwMode="auto">
          <a:xfrm>
            <a:off x="5238750" y="3481379"/>
            <a:ext cx="3352800" cy="336550"/>
          </a:xfrm>
          <a:prstGeom prst="rect">
            <a:avLst/>
          </a:prstGeom>
          <a:noFill/>
          <a:ln w="0">
            <a:solidFill>
              <a:srgbClr val="990033"/>
            </a:solidFill>
            <a:miter lim="800000"/>
          </a:ln>
        </p:spPr>
        <p:txBody>
          <a:bodyPr/>
          <a:lstStyle/>
          <a:p>
            <a:endParaRPr lang="en-US"/>
          </a:p>
        </p:txBody>
      </p:sp>
      <p:sp>
        <p:nvSpPr>
          <p:cNvPr id="389224" name="Rectangle 104"/>
          <p:cNvSpPr>
            <a:spLocks noChangeArrowheads="1"/>
          </p:cNvSpPr>
          <p:nvPr/>
        </p:nvSpPr>
        <p:spPr bwMode="auto">
          <a:xfrm>
            <a:off x="5514975" y="3594091"/>
            <a:ext cx="2849563" cy="152400"/>
          </a:xfrm>
          <a:prstGeom prst="rect">
            <a:avLst/>
          </a:prstGeom>
          <a:noFill/>
          <a:ln w="9525">
            <a:noFill/>
            <a:miter lim="800000"/>
          </a:ln>
        </p:spPr>
        <p:txBody>
          <a:bodyPr wrap="none" lIns="0" tIns="0" rIns="0" bIns="0">
            <a:spAutoFit/>
          </a:bodyPr>
          <a:lstStyle/>
          <a:p>
            <a:r>
              <a:rPr lang="en-US" altLang="zh-CN">
                <a:solidFill>
                  <a:srgbClr val="000000"/>
                </a:solidFill>
                <a:ea typeface="宋体" panose="02010600030101010101" pitchFamily="2" charset="-122"/>
              </a:rPr>
              <a:t>submitBill(forTuition : Double, forStudent : Student)</a:t>
            </a:r>
            <a:endParaRPr lang="en-US" altLang="zh-CN">
              <a:ea typeface="宋体" panose="02010600030101010101" pitchFamily="2" charset="-122"/>
            </a:endParaRPr>
          </a:p>
        </p:txBody>
      </p:sp>
      <p:sp>
        <p:nvSpPr>
          <p:cNvPr id="389225" name="Line 105"/>
          <p:cNvSpPr>
            <a:spLocks noChangeShapeType="1"/>
          </p:cNvSpPr>
          <p:nvPr/>
        </p:nvSpPr>
        <p:spPr bwMode="auto">
          <a:xfrm>
            <a:off x="6904038" y="2609841"/>
            <a:ext cx="0" cy="311150"/>
          </a:xfrm>
          <a:prstGeom prst="line">
            <a:avLst/>
          </a:prstGeom>
          <a:noFill/>
          <a:ln w="19050">
            <a:solidFill>
              <a:schemeClr val="tx1"/>
            </a:solidFill>
            <a:prstDash val="dash"/>
            <a:round/>
          </a:ln>
        </p:spPr>
        <p:txBody>
          <a:bodyPr/>
          <a:lstStyle/>
          <a:p>
            <a:endParaRPr lang="en-US"/>
          </a:p>
        </p:txBody>
      </p:sp>
      <p:sp>
        <p:nvSpPr>
          <p:cNvPr id="389226" name="Freeform 106"/>
          <p:cNvSpPr/>
          <p:nvPr/>
        </p:nvSpPr>
        <p:spPr bwMode="auto">
          <a:xfrm>
            <a:off x="6824663" y="2920991"/>
            <a:ext cx="157162" cy="212725"/>
          </a:xfrm>
          <a:custGeom>
            <a:avLst/>
            <a:gdLst/>
            <a:ahLst/>
            <a:cxnLst>
              <a:cxn ang="0">
                <a:pos x="50" y="134"/>
              </a:cxn>
              <a:cxn ang="0">
                <a:pos x="99" y="0"/>
              </a:cxn>
              <a:cxn ang="0">
                <a:pos x="0" y="0"/>
              </a:cxn>
              <a:cxn ang="0">
                <a:pos x="50" y="134"/>
              </a:cxn>
            </a:cxnLst>
            <a:rect l="0" t="0" r="r" b="b"/>
            <a:pathLst>
              <a:path w="99" h="134">
                <a:moveTo>
                  <a:pt x="50" y="134"/>
                </a:moveTo>
                <a:lnTo>
                  <a:pt x="99" y="0"/>
                </a:lnTo>
                <a:lnTo>
                  <a:pt x="0" y="0"/>
                </a:lnTo>
                <a:lnTo>
                  <a:pt x="50" y="134"/>
                </a:lnTo>
                <a:close/>
              </a:path>
            </a:pathLst>
          </a:custGeom>
          <a:noFill/>
          <a:ln w="19050" cmpd="sng">
            <a:solidFill>
              <a:schemeClr val="tx1"/>
            </a:solidFill>
            <a:prstDash val="solid"/>
            <a:round/>
          </a:ln>
        </p:spPr>
        <p:txBody>
          <a:bodyPr/>
          <a:lstStyle/>
          <a:p>
            <a:endParaRPr lang="en-US"/>
          </a:p>
        </p:txBody>
      </p:sp>
      <p:sp>
        <p:nvSpPr>
          <p:cNvPr id="389158" name="AutoShape 38"/>
          <p:cNvSpPr>
            <a:spLocks noChangeArrowheads="1"/>
          </p:cNvSpPr>
          <p:nvPr/>
        </p:nvSpPr>
        <p:spPr bwMode="auto">
          <a:xfrm>
            <a:off x="3630613" y="4260841"/>
            <a:ext cx="825500" cy="604838"/>
          </a:xfrm>
          <a:prstGeom prst="rightArrow">
            <a:avLst>
              <a:gd name="adj1" fmla="val 50000"/>
              <a:gd name="adj2" fmla="val 34121"/>
            </a:avLst>
          </a:prstGeom>
          <a:solidFill>
            <a:schemeClr val="hlink"/>
          </a:solidFill>
          <a:ln w="12700">
            <a:noFill/>
            <a:miter lim="800000"/>
            <a:headEnd type="none" w="sm" len="sm"/>
          </a:ln>
          <a:effectLst/>
        </p:spPr>
        <p:txBody>
          <a:bodyPr wrap="none" anchor="ctr"/>
          <a:lstStyle/>
          <a:p>
            <a:endParaRPr lang="en-US"/>
          </a:p>
        </p:txBody>
      </p:sp>
      <p:sp>
        <p:nvSpPr>
          <p:cNvPr id="389206" name="Rectangle 86"/>
          <p:cNvSpPr>
            <a:spLocks noChangeArrowheads="1"/>
          </p:cNvSpPr>
          <p:nvPr/>
        </p:nvSpPr>
        <p:spPr bwMode="auto">
          <a:xfrm>
            <a:off x="542925" y="3944929"/>
            <a:ext cx="2571750" cy="1363662"/>
          </a:xfrm>
          <a:prstGeom prst="rect">
            <a:avLst/>
          </a:prstGeom>
          <a:solidFill>
            <a:srgbClr val="FFFFCC"/>
          </a:solidFill>
          <a:ln w="0">
            <a:solidFill>
              <a:srgbClr val="990033"/>
            </a:solidFill>
            <a:miter lim="800000"/>
          </a:ln>
        </p:spPr>
        <p:txBody>
          <a:bodyPr/>
          <a:lstStyle/>
          <a:p>
            <a:endParaRPr lang="en-US"/>
          </a:p>
        </p:txBody>
      </p:sp>
      <p:sp>
        <p:nvSpPr>
          <p:cNvPr id="389207" name="Rectangle 87"/>
          <p:cNvSpPr>
            <a:spLocks noChangeArrowheads="1"/>
          </p:cNvSpPr>
          <p:nvPr/>
        </p:nvSpPr>
        <p:spPr bwMode="auto">
          <a:xfrm>
            <a:off x="768350" y="4298941"/>
            <a:ext cx="2030413" cy="244475"/>
          </a:xfrm>
          <a:prstGeom prst="rect">
            <a:avLst/>
          </a:prstGeom>
          <a:noFill/>
          <a:ln w="9525">
            <a:noFill/>
            <a:miter lim="800000"/>
          </a:ln>
        </p:spPr>
        <p:txBody>
          <a:bodyPr wrap="none" lIns="0" tIns="0" rIns="0" bIns="0">
            <a:spAutoFit/>
          </a:bodyPr>
          <a:lstStyle/>
          <a:p>
            <a:r>
              <a:rPr lang="en-US" altLang="zh-CN" sz="1600">
                <a:solidFill>
                  <a:srgbClr val="000000"/>
                </a:solidFill>
                <a:ea typeface="宋体" panose="02010600030101010101" pitchFamily="2" charset="-122"/>
              </a:rPr>
              <a:t>CourseCatalogSystem</a:t>
            </a:r>
            <a:endParaRPr lang="en-US" altLang="zh-CN" sz="1600">
              <a:ea typeface="宋体" panose="02010600030101010101" pitchFamily="2" charset="-122"/>
            </a:endParaRPr>
          </a:p>
        </p:txBody>
      </p:sp>
      <p:sp>
        <p:nvSpPr>
          <p:cNvPr id="389208" name="Rectangle 88"/>
          <p:cNvSpPr>
            <a:spLocks noChangeArrowheads="1"/>
          </p:cNvSpPr>
          <p:nvPr/>
        </p:nvSpPr>
        <p:spPr bwMode="auto">
          <a:xfrm>
            <a:off x="542925" y="4600566"/>
            <a:ext cx="2571750" cy="708025"/>
          </a:xfrm>
          <a:prstGeom prst="rect">
            <a:avLst/>
          </a:prstGeom>
          <a:noFill/>
          <a:ln w="0">
            <a:solidFill>
              <a:srgbClr val="990033"/>
            </a:solidFill>
            <a:miter lim="800000"/>
          </a:ln>
        </p:spPr>
        <p:txBody>
          <a:bodyPr/>
          <a:lstStyle/>
          <a:p>
            <a:endParaRPr lang="en-US"/>
          </a:p>
        </p:txBody>
      </p:sp>
      <p:sp>
        <p:nvSpPr>
          <p:cNvPr id="389209" name="Rectangle 89"/>
          <p:cNvSpPr>
            <a:spLocks noChangeArrowheads="1"/>
          </p:cNvSpPr>
          <p:nvPr/>
        </p:nvSpPr>
        <p:spPr bwMode="auto">
          <a:xfrm>
            <a:off x="542925" y="4741854"/>
            <a:ext cx="2571750" cy="566737"/>
          </a:xfrm>
          <a:prstGeom prst="rect">
            <a:avLst/>
          </a:prstGeom>
          <a:noFill/>
          <a:ln w="0">
            <a:solidFill>
              <a:srgbClr val="990033"/>
            </a:solidFill>
            <a:miter lim="800000"/>
          </a:ln>
        </p:spPr>
        <p:txBody>
          <a:bodyPr/>
          <a:lstStyle/>
          <a:p>
            <a:endParaRPr lang="en-US"/>
          </a:p>
        </p:txBody>
      </p:sp>
      <p:sp>
        <p:nvSpPr>
          <p:cNvPr id="389210" name="Rectangle 90"/>
          <p:cNvSpPr>
            <a:spLocks noChangeArrowheads="1"/>
          </p:cNvSpPr>
          <p:nvPr/>
        </p:nvSpPr>
        <p:spPr bwMode="auto">
          <a:xfrm>
            <a:off x="596900" y="4919654"/>
            <a:ext cx="2036763" cy="244475"/>
          </a:xfrm>
          <a:prstGeom prst="rect">
            <a:avLst/>
          </a:prstGeom>
          <a:noFill/>
          <a:ln w="9525">
            <a:noFill/>
            <a:miter lim="800000"/>
          </a:ln>
        </p:spPr>
        <p:txBody>
          <a:bodyPr wrap="none" lIns="0" tIns="0" rIns="0" bIns="0">
            <a:spAutoFit/>
          </a:bodyPr>
          <a:lstStyle/>
          <a:p>
            <a:r>
              <a:rPr lang="en-US" altLang="zh-CN" sz="1600">
                <a:solidFill>
                  <a:srgbClr val="000000"/>
                </a:solidFill>
                <a:ea typeface="宋体" panose="02010600030101010101" pitchFamily="2" charset="-122"/>
              </a:rPr>
              <a:t>//get course offerings()</a:t>
            </a:r>
            <a:endParaRPr lang="en-US" altLang="zh-CN" sz="1600">
              <a:ea typeface="宋体" panose="02010600030101010101" pitchFamily="2" charset="-122"/>
            </a:endParaRPr>
          </a:p>
        </p:txBody>
      </p:sp>
      <p:sp>
        <p:nvSpPr>
          <p:cNvPr id="389211" name="Rectangle 91"/>
          <p:cNvSpPr>
            <a:spLocks noChangeArrowheads="1"/>
          </p:cNvSpPr>
          <p:nvPr/>
        </p:nvSpPr>
        <p:spPr bwMode="auto">
          <a:xfrm>
            <a:off x="1074738" y="4014779"/>
            <a:ext cx="1322387" cy="244475"/>
          </a:xfrm>
          <a:prstGeom prst="rect">
            <a:avLst/>
          </a:prstGeom>
          <a:noFill/>
          <a:ln w="9525">
            <a:noFill/>
            <a:miter lim="800000"/>
          </a:ln>
        </p:spPr>
        <p:txBody>
          <a:bodyPr wrap="none" lIns="0" tIns="0" rIns="0" bIns="0">
            <a:spAutoFit/>
          </a:bodyPr>
          <a:lstStyle/>
          <a:p>
            <a:r>
              <a:rPr lang="en-US" altLang="zh-CN" sz="1600">
                <a:solidFill>
                  <a:srgbClr val="000000"/>
                </a:solidFill>
                <a:ea typeface="宋体" panose="02010600030101010101" pitchFamily="2" charset="-122"/>
              </a:rPr>
              <a:t>&lt;&lt;boundary&gt;&gt;</a:t>
            </a:r>
            <a:endParaRPr lang="en-US" altLang="zh-CN" sz="1600">
              <a:ea typeface="宋体" panose="02010600030101010101" pitchFamily="2" charset="-122"/>
            </a:endParaRPr>
          </a:p>
        </p:txBody>
      </p:sp>
      <p:sp>
        <p:nvSpPr>
          <p:cNvPr id="389229" name="Rectangle 109"/>
          <p:cNvSpPr>
            <a:spLocks noChangeArrowheads="1"/>
          </p:cNvSpPr>
          <p:nvPr/>
        </p:nvSpPr>
        <p:spPr bwMode="auto">
          <a:xfrm>
            <a:off x="5700713" y="4097329"/>
            <a:ext cx="1706562" cy="835025"/>
          </a:xfrm>
          <a:prstGeom prst="rect">
            <a:avLst/>
          </a:prstGeom>
          <a:solidFill>
            <a:srgbClr val="FFFFCC"/>
          </a:solidFill>
          <a:ln w="0">
            <a:solidFill>
              <a:srgbClr val="990033"/>
            </a:solidFill>
            <a:miter lim="800000"/>
          </a:ln>
        </p:spPr>
        <p:txBody>
          <a:bodyPr/>
          <a:lstStyle/>
          <a:p>
            <a:endParaRPr lang="en-US"/>
          </a:p>
        </p:txBody>
      </p:sp>
      <p:sp>
        <p:nvSpPr>
          <p:cNvPr id="389232" name="Rectangle 112"/>
          <p:cNvSpPr>
            <a:spLocks noChangeArrowheads="1"/>
          </p:cNvSpPr>
          <p:nvPr/>
        </p:nvSpPr>
        <p:spPr bwMode="auto">
          <a:xfrm>
            <a:off x="5741988" y="4681529"/>
            <a:ext cx="1647825" cy="182562"/>
          </a:xfrm>
          <a:prstGeom prst="rect">
            <a:avLst/>
          </a:prstGeom>
          <a:noFill/>
          <a:ln w="9525">
            <a:noFill/>
            <a:miter lim="800000"/>
          </a:ln>
        </p:spPr>
        <p:txBody>
          <a:bodyPr wrap="none" lIns="0" tIns="0" rIns="0" bIns="0">
            <a:spAutoFit/>
          </a:bodyPr>
          <a:lstStyle/>
          <a:p>
            <a:r>
              <a:rPr lang="en-US" altLang="zh-CN" sz="1200">
                <a:solidFill>
                  <a:srgbClr val="000000"/>
                </a:solidFill>
                <a:ea typeface="宋体" panose="02010600030101010101" pitchFamily="2" charset="-122"/>
              </a:rPr>
              <a:t>Course Catalog System </a:t>
            </a:r>
            <a:endParaRPr lang="en-US" altLang="zh-CN" sz="1200">
              <a:solidFill>
                <a:srgbClr val="000000"/>
              </a:solidFill>
              <a:ea typeface="宋体" panose="02010600030101010101" pitchFamily="2" charset="-122"/>
            </a:endParaRPr>
          </a:p>
        </p:txBody>
      </p:sp>
      <p:sp>
        <p:nvSpPr>
          <p:cNvPr id="389234" name="Rectangle 114"/>
          <p:cNvSpPr>
            <a:spLocks noChangeArrowheads="1"/>
          </p:cNvSpPr>
          <p:nvPr/>
        </p:nvSpPr>
        <p:spPr bwMode="auto">
          <a:xfrm>
            <a:off x="6022975" y="4502141"/>
            <a:ext cx="1082675" cy="182563"/>
          </a:xfrm>
          <a:prstGeom prst="rect">
            <a:avLst/>
          </a:prstGeom>
          <a:noFill/>
          <a:ln w="9525">
            <a:noFill/>
            <a:miter lim="800000"/>
          </a:ln>
        </p:spPr>
        <p:txBody>
          <a:bodyPr wrap="none" lIns="0" tIns="0" rIns="0" bIns="0">
            <a:spAutoFit/>
          </a:bodyPr>
          <a:lstStyle/>
          <a:p>
            <a:r>
              <a:rPr lang="en-US" altLang="zh-CN" sz="1200">
                <a:solidFill>
                  <a:srgbClr val="000000"/>
                </a:solidFill>
                <a:ea typeface="宋体" panose="02010600030101010101" pitchFamily="2" charset="-122"/>
              </a:rPr>
              <a:t>&lt;&lt;subsystem&gt;&gt;</a:t>
            </a:r>
            <a:endParaRPr lang="en-US" altLang="zh-CN">
              <a:ea typeface="宋体" panose="02010600030101010101" pitchFamily="2" charset="-122"/>
            </a:endParaRPr>
          </a:p>
        </p:txBody>
      </p:sp>
      <p:sp>
        <p:nvSpPr>
          <p:cNvPr id="389235" name="Rectangle 115"/>
          <p:cNvSpPr>
            <a:spLocks noChangeArrowheads="1"/>
          </p:cNvSpPr>
          <p:nvPr/>
        </p:nvSpPr>
        <p:spPr bwMode="auto">
          <a:xfrm>
            <a:off x="3703638" y="5491154"/>
            <a:ext cx="5148262" cy="754062"/>
          </a:xfrm>
          <a:prstGeom prst="rect">
            <a:avLst/>
          </a:prstGeom>
          <a:solidFill>
            <a:srgbClr val="FFFFCC"/>
          </a:solidFill>
          <a:ln w="0">
            <a:solidFill>
              <a:srgbClr val="990033"/>
            </a:solidFill>
            <a:miter lim="800000"/>
          </a:ln>
        </p:spPr>
        <p:txBody>
          <a:bodyPr/>
          <a:lstStyle/>
          <a:p>
            <a:endParaRPr lang="en-US"/>
          </a:p>
        </p:txBody>
      </p:sp>
      <p:sp>
        <p:nvSpPr>
          <p:cNvPr id="389236" name="Rectangle 116"/>
          <p:cNvSpPr>
            <a:spLocks noChangeArrowheads="1"/>
          </p:cNvSpPr>
          <p:nvPr/>
        </p:nvSpPr>
        <p:spPr bwMode="auto">
          <a:xfrm>
            <a:off x="5786438" y="5537191"/>
            <a:ext cx="1562100" cy="182563"/>
          </a:xfrm>
          <a:prstGeom prst="rect">
            <a:avLst/>
          </a:prstGeom>
          <a:noFill/>
          <a:ln w="9525">
            <a:noFill/>
            <a:miter lim="800000"/>
          </a:ln>
        </p:spPr>
        <p:txBody>
          <a:bodyPr wrap="none" lIns="0" tIns="0" rIns="0" bIns="0">
            <a:spAutoFit/>
          </a:bodyPr>
          <a:lstStyle/>
          <a:p>
            <a:r>
              <a:rPr lang="en-US" altLang="zh-CN" sz="1200">
                <a:solidFill>
                  <a:srgbClr val="000000"/>
                </a:solidFill>
                <a:ea typeface="宋体" panose="02010600030101010101" pitchFamily="2" charset="-122"/>
              </a:rPr>
              <a:t>ICourseCatalogSystem</a:t>
            </a:r>
            <a:endParaRPr lang="en-US" altLang="zh-CN">
              <a:ea typeface="宋体" panose="02010600030101010101" pitchFamily="2" charset="-122"/>
            </a:endParaRPr>
          </a:p>
        </p:txBody>
      </p:sp>
      <p:sp>
        <p:nvSpPr>
          <p:cNvPr id="389237" name="Rectangle 117"/>
          <p:cNvSpPr>
            <a:spLocks noChangeArrowheads="1"/>
          </p:cNvSpPr>
          <p:nvPr/>
        </p:nvSpPr>
        <p:spPr bwMode="auto">
          <a:xfrm>
            <a:off x="3703638" y="5756266"/>
            <a:ext cx="5148262" cy="488950"/>
          </a:xfrm>
          <a:prstGeom prst="rect">
            <a:avLst/>
          </a:prstGeom>
          <a:noFill/>
          <a:ln w="0">
            <a:solidFill>
              <a:srgbClr val="990033"/>
            </a:solidFill>
            <a:miter lim="800000"/>
          </a:ln>
        </p:spPr>
        <p:txBody>
          <a:bodyPr/>
          <a:lstStyle/>
          <a:p>
            <a:endParaRPr lang="en-US"/>
          </a:p>
        </p:txBody>
      </p:sp>
      <p:sp>
        <p:nvSpPr>
          <p:cNvPr id="389238" name="Rectangle 118"/>
          <p:cNvSpPr>
            <a:spLocks noChangeArrowheads="1"/>
          </p:cNvSpPr>
          <p:nvPr/>
        </p:nvSpPr>
        <p:spPr bwMode="auto">
          <a:xfrm>
            <a:off x="3703638" y="5865804"/>
            <a:ext cx="5148262" cy="379412"/>
          </a:xfrm>
          <a:prstGeom prst="rect">
            <a:avLst/>
          </a:prstGeom>
          <a:noFill/>
          <a:ln w="0">
            <a:solidFill>
              <a:srgbClr val="990033"/>
            </a:solidFill>
            <a:miter lim="800000"/>
          </a:ln>
        </p:spPr>
        <p:txBody>
          <a:bodyPr/>
          <a:lstStyle/>
          <a:p>
            <a:endParaRPr lang="en-US"/>
          </a:p>
        </p:txBody>
      </p:sp>
      <p:sp>
        <p:nvSpPr>
          <p:cNvPr id="389239" name="Rectangle 119"/>
          <p:cNvSpPr>
            <a:spLocks noChangeArrowheads="1"/>
          </p:cNvSpPr>
          <p:nvPr/>
        </p:nvSpPr>
        <p:spPr bwMode="auto">
          <a:xfrm>
            <a:off x="3865563" y="5930891"/>
            <a:ext cx="4864100" cy="152400"/>
          </a:xfrm>
          <a:prstGeom prst="rect">
            <a:avLst/>
          </a:prstGeom>
          <a:noFill/>
          <a:ln w="9525">
            <a:noFill/>
            <a:miter lim="800000"/>
          </a:ln>
        </p:spPr>
        <p:txBody>
          <a:bodyPr wrap="none" lIns="0" tIns="0" rIns="0" bIns="0">
            <a:spAutoFit/>
          </a:bodyPr>
          <a:lstStyle/>
          <a:p>
            <a:r>
              <a:rPr lang="en-US" altLang="zh-CN">
                <a:solidFill>
                  <a:srgbClr val="000000"/>
                </a:solidFill>
                <a:ea typeface="宋体" panose="02010600030101010101" pitchFamily="2" charset="-122"/>
              </a:rPr>
              <a:t>getCourseOfferings(forSemester : Semester, forStudent : Student) : CourseOfferingList</a:t>
            </a:r>
            <a:endParaRPr lang="en-US" altLang="zh-CN">
              <a:ea typeface="宋体" panose="02010600030101010101" pitchFamily="2" charset="-122"/>
            </a:endParaRPr>
          </a:p>
        </p:txBody>
      </p:sp>
      <p:sp>
        <p:nvSpPr>
          <p:cNvPr id="389240" name="Line 120"/>
          <p:cNvSpPr>
            <a:spLocks noChangeShapeType="1"/>
          </p:cNvSpPr>
          <p:nvPr/>
        </p:nvSpPr>
        <p:spPr bwMode="auto">
          <a:xfrm>
            <a:off x="6275388" y="4932354"/>
            <a:ext cx="1587" cy="317500"/>
          </a:xfrm>
          <a:prstGeom prst="line">
            <a:avLst/>
          </a:prstGeom>
          <a:noFill/>
          <a:ln w="19050">
            <a:solidFill>
              <a:schemeClr val="tx1"/>
            </a:solidFill>
            <a:prstDash val="dash"/>
            <a:round/>
          </a:ln>
        </p:spPr>
        <p:txBody>
          <a:bodyPr/>
          <a:lstStyle/>
          <a:p>
            <a:endParaRPr lang="en-US"/>
          </a:p>
        </p:txBody>
      </p:sp>
      <p:sp>
        <p:nvSpPr>
          <p:cNvPr id="389241" name="Freeform 121"/>
          <p:cNvSpPr/>
          <p:nvPr/>
        </p:nvSpPr>
        <p:spPr bwMode="auto">
          <a:xfrm>
            <a:off x="6196013" y="5265729"/>
            <a:ext cx="158750" cy="225425"/>
          </a:xfrm>
          <a:custGeom>
            <a:avLst/>
            <a:gdLst/>
            <a:ahLst/>
            <a:cxnLst>
              <a:cxn ang="0">
                <a:pos x="50" y="142"/>
              </a:cxn>
              <a:cxn ang="0">
                <a:pos x="100" y="0"/>
              </a:cxn>
              <a:cxn ang="0">
                <a:pos x="0" y="0"/>
              </a:cxn>
              <a:cxn ang="0">
                <a:pos x="50" y="142"/>
              </a:cxn>
            </a:cxnLst>
            <a:rect l="0" t="0" r="r" b="b"/>
            <a:pathLst>
              <a:path w="100" h="142">
                <a:moveTo>
                  <a:pt x="50" y="142"/>
                </a:moveTo>
                <a:lnTo>
                  <a:pt x="100" y="0"/>
                </a:lnTo>
                <a:lnTo>
                  <a:pt x="0" y="0"/>
                </a:lnTo>
                <a:lnTo>
                  <a:pt x="50" y="142"/>
                </a:lnTo>
                <a:close/>
              </a:path>
            </a:pathLst>
          </a:custGeom>
          <a:noFill/>
          <a:ln w="19050" cmpd="sng">
            <a:solidFill>
              <a:schemeClr val="tx1"/>
            </a:solidFill>
            <a:prstDash val="solid"/>
            <a:round/>
          </a:ln>
        </p:spPr>
        <p:txBody>
          <a:bodyPr/>
          <a:lstStyle/>
          <a:p>
            <a:endParaRPr lang="en-US"/>
          </a:p>
        </p:txBody>
      </p:sp>
      <p:sp>
        <p:nvSpPr>
          <p:cNvPr id="389244" name="Rectangle 124"/>
          <p:cNvSpPr>
            <a:spLocks noChangeArrowheads="1"/>
          </p:cNvSpPr>
          <p:nvPr/>
        </p:nvSpPr>
        <p:spPr bwMode="auto">
          <a:xfrm>
            <a:off x="3865563" y="6083291"/>
            <a:ext cx="536575" cy="152400"/>
          </a:xfrm>
          <a:prstGeom prst="rect">
            <a:avLst/>
          </a:prstGeom>
          <a:noFill/>
          <a:ln w="9525">
            <a:noFill/>
            <a:miter lim="800000"/>
          </a:ln>
        </p:spPr>
        <p:txBody>
          <a:bodyPr wrap="none" lIns="0" tIns="0" rIns="0" bIns="0">
            <a:spAutoFit/>
          </a:bodyPr>
          <a:lstStyle/>
          <a:p>
            <a:r>
              <a:rPr lang="en-US" altLang="zh-CN">
                <a:solidFill>
                  <a:srgbClr val="000000"/>
                </a:solidFill>
                <a:ea typeface="宋体" panose="02010600030101010101" pitchFamily="2" charset="-122"/>
              </a:rPr>
              <a:t>initialize()</a:t>
            </a:r>
            <a:endParaRPr lang="en-US" altLang="zh-CN">
              <a:ea typeface="宋体" panose="02010600030101010101" pitchFamily="2" charset="-122"/>
            </a:endParaRPr>
          </a:p>
        </p:txBody>
      </p:sp>
      <p:grpSp>
        <p:nvGrpSpPr>
          <p:cNvPr id="389257" name="Group 137"/>
          <p:cNvGrpSpPr/>
          <p:nvPr/>
        </p:nvGrpSpPr>
        <p:grpSpPr bwMode="auto">
          <a:xfrm>
            <a:off x="6659563" y="1933566"/>
            <a:ext cx="322262" cy="220663"/>
            <a:chOff x="4195" y="954"/>
            <a:chExt cx="203" cy="139"/>
          </a:xfrm>
        </p:grpSpPr>
        <p:sp>
          <p:nvSpPr>
            <p:cNvPr id="389254" name="Rectangle 134"/>
            <p:cNvSpPr>
              <a:spLocks noChangeArrowheads="1"/>
            </p:cNvSpPr>
            <p:nvPr/>
          </p:nvSpPr>
          <p:spPr bwMode="auto">
            <a:xfrm>
              <a:off x="4259" y="954"/>
              <a:ext cx="139" cy="139"/>
            </a:xfrm>
            <a:prstGeom prst="rect">
              <a:avLst/>
            </a:prstGeom>
            <a:solidFill>
              <a:srgbClr val="FFFFCC"/>
            </a:solidFill>
            <a:ln w="12700">
              <a:solidFill>
                <a:srgbClr val="990033"/>
              </a:solidFill>
              <a:miter lim="800000"/>
            </a:ln>
          </p:spPr>
          <p:txBody>
            <a:bodyPr/>
            <a:lstStyle/>
            <a:p>
              <a:endParaRPr lang="en-US"/>
            </a:p>
          </p:txBody>
        </p:sp>
        <p:sp>
          <p:nvSpPr>
            <p:cNvPr id="389255" name="Rectangle 135"/>
            <p:cNvSpPr>
              <a:spLocks noChangeArrowheads="1"/>
            </p:cNvSpPr>
            <p:nvPr/>
          </p:nvSpPr>
          <p:spPr bwMode="auto">
            <a:xfrm>
              <a:off x="4195" y="1035"/>
              <a:ext cx="100" cy="34"/>
            </a:xfrm>
            <a:prstGeom prst="rect">
              <a:avLst/>
            </a:prstGeom>
            <a:solidFill>
              <a:srgbClr val="FFFFCC"/>
            </a:solidFill>
            <a:ln w="12700">
              <a:solidFill>
                <a:srgbClr val="990033"/>
              </a:solidFill>
              <a:miter lim="800000"/>
            </a:ln>
          </p:spPr>
          <p:txBody>
            <a:bodyPr/>
            <a:lstStyle/>
            <a:p>
              <a:endParaRPr lang="en-US"/>
            </a:p>
          </p:txBody>
        </p:sp>
        <p:sp>
          <p:nvSpPr>
            <p:cNvPr id="389256" name="Rectangle 136"/>
            <p:cNvSpPr>
              <a:spLocks noChangeArrowheads="1"/>
            </p:cNvSpPr>
            <p:nvPr/>
          </p:nvSpPr>
          <p:spPr bwMode="auto">
            <a:xfrm>
              <a:off x="4195" y="983"/>
              <a:ext cx="100" cy="34"/>
            </a:xfrm>
            <a:prstGeom prst="rect">
              <a:avLst/>
            </a:prstGeom>
            <a:solidFill>
              <a:srgbClr val="FFFFCC"/>
            </a:solidFill>
            <a:ln w="12700">
              <a:solidFill>
                <a:srgbClr val="990033"/>
              </a:solidFill>
              <a:miter lim="800000"/>
            </a:ln>
          </p:spPr>
          <p:txBody>
            <a:bodyPr/>
            <a:lstStyle/>
            <a:p>
              <a:endParaRPr lang="en-US"/>
            </a:p>
          </p:txBody>
        </p:sp>
      </p:grpSp>
      <p:grpSp>
        <p:nvGrpSpPr>
          <p:cNvPr id="389258" name="Group 138"/>
          <p:cNvGrpSpPr/>
          <p:nvPr/>
        </p:nvGrpSpPr>
        <p:grpSpPr bwMode="auto">
          <a:xfrm>
            <a:off x="6403975" y="4230679"/>
            <a:ext cx="322263" cy="220662"/>
            <a:chOff x="4195" y="954"/>
            <a:chExt cx="203" cy="139"/>
          </a:xfrm>
        </p:grpSpPr>
        <p:sp>
          <p:nvSpPr>
            <p:cNvPr id="389259" name="Rectangle 139"/>
            <p:cNvSpPr>
              <a:spLocks noChangeArrowheads="1"/>
            </p:cNvSpPr>
            <p:nvPr/>
          </p:nvSpPr>
          <p:spPr bwMode="auto">
            <a:xfrm>
              <a:off x="4259" y="954"/>
              <a:ext cx="139" cy="139"/>
            </a:xfrm>
            <a:prstGeom prst="rect">
              <a:avLst/>
            </a:prstGeom>
            <a:solidFill>
              <a:srgbClr val="FFFFCC"/>
            </a:solidFill>
            <a:ln w="12700">
              <a:solidFill>
                <a:srgbClr val="990033"/>
              </a:solidFill>
              <a:miter lim="800000"/>
            </a:ln>
          </p:spPr>
          <p:txBody>
            <a:bodyPr/>
            <a:lstStyle/>
            <a:p>
              <a:endParaRPr lang="en-US"/>
            </a:p>
          </p:txBody>
        </p:sp>
        <p:sp>
          <p:nvSpPr>
            <p:cNvPr id="389260" name="Rectangle 140"/>
            <p:cNvSpPr>
              <a:spLocks noChangeArrowheads="1"/>
            </p:cNvSpPr>
            <p:nvPr/>
          </p:nvSpPr>
          <p:spPr bwMode="auto">
            <a:xfrm>
              <a:off x="4195" y="1035"/>
              <a:ext cx="100" cy="34"/>
            </a:xfrm>
            <a:prstGeom prst="rect">
              <a:avLst/>
            </a:prstGeom>
            <a:solidFill>
              <a:srgbClr val="FFFFCC"/>
            </a:solidFill>
            <a:ln w="12700">
              <a:solidFill>
                <a:srgbClr val="990033"/>
              </a:solidFill>
              <a:miter lim="800000"/>
            </a:ln>
          </p:spPr>
          <p:txBody>
            <a:bodyPr/>
            <a:lstStyle/>
            <a:p>
              <a:endParaRPr lang="en-US"/>
            </a:p>
          </p:txBody>
        </p:sp>
        <p:sp>
          <p:nvSpPr>
            <p:cNvPr id="389261" name="Rectangle 141"/>
            <p:cNvSpPr>
              <a:spLocks noChangeArrowheads="1"/>
            </p:cNvSpPr>
            <p:nvPr/>
          </p:nvSpPr>
          <p:spPr bwMode="auto">
            <a:xfrm>
              <a:off x="4195" y="983"/>
              <a:ext cx="100" cy="34"/>
            </a:xfrm>
            <a:prstGeom prst="rect">
              <a:avLst/>
            </a:prstGeom>
            <a:solidFill>
              <a:srgbClr val="FFFFCC"/>
            </a:solidFill>
            <a:ln w="12700">
              <a:solidFill>
                <a:srgbClr val="990033"/>
              </a:solidFill>
              <a:miter lim="800000"/>
            </a:ln>
          </p:spPr>
          <p:txBody>
            <a:bodyPr/>
            <a:lstStyle/>
            <a:p>
              <a:endParaRPr lang="en-US"/>
            </a:p>
          </p:txBody>
        </p:sp>
      </p:gr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1170" name="Rectangle 2"/>
          <p:cNvSpPr>
            <a:spLocks noChangeArrowheads="1"/>
          </p:cNvSpPr>
          <p:nvPr/>
        </p:nvSpPr>
        <p:spPr bwMode="auto">
          <a:xfrm>
            <a:off x="397933" y="1608662"/>
            <a:ext cx="8382000" cy="2622550"/>
          </a:xfrm>
          <a:prstGeom prst="rect">
            <a:avLst/>
          </a:prstGeom>
          <a:noFill/>
          <a:ln w="38100">
            <a:solidFill>
              <a:srgbClr val="00CCFF"/>
            </a:solidFill>
            <a:miter lim="800000"/>
          </a:ln>
          <a:effectLst/>
        </p:spPr>
        <p:txBody>
          <a:bodyPr wrap="none" lIns="107950" tIns="53975" rIns="107950" bIns="53975" anchor="ctr"/>
          <a:lstStyle/>
          <a:p>
            <a:endParaRPr lang="en-US"/>
          </a:p>
        </p:txBody>
      </p:sp>
      <p:sp>
        <p:nvSpPr>
          <p:cNvPr id="391171" name="Line 3"/>
          <p:cNvSpPr>
            <a:spLocks noChangeShapeType="1"/>
          </p:cNvSpPr>
          <p:nvPr/>
        </p:nvSpPr>
        <p:spPr bwMode="auto">
          <a:xfrm>
            <a:off x="4271433" y="1621362"/>
            <a:ext cx="0" cy="2622550"/>
          </a:xfrm>
          <a:prstGeom prst="line">
            <a:avLst/>
          </a:prstGeom>
          <a:noFill/>
          <a:ln w="38100">
            <a:solidFill>
              <a:srgbClr val="00CCFF"/>
            </a:solidFill>
            <a:round/>
          </a:ln>
          <a:effectLst/>
        </p:spPr>
        <p:txBody>
          <a:bodyPr wrap="none" lIns="107950" tIns="53975" rIns="107950" bIns="53975" anchor="ctr"/>
          <a:lstStyle/>
          <a:p>
            <a:endParaRPr lang="en-US"/>
          </a:p>
        </p:txBody>
      </p:sp>
      <p:sp>
        <p:nvSpPr>
          <p:cNvPr id="391172" name="Line 4"/>
          <p:cNvSpPr>
            <a:spLocks noChangeShapeType="1"/>
          </p:cNvSpPr>
          <p:nvPr/>
        </p:nvSpPr>
        <p:spPr bwMode="auto">
          <a:xfrm>
            <a:off x="397933" y="2218262"/>
            <a:ext cx="8382000" cy="0"/>
          </a:xfrm>
          <a:prstGeom prst="line">
            <a:avLst/>
          </a:prstGeom>
          <a:noFill/>
          <a:ln w="38100">
            <a:solidFill>
              <a:srgbClr val="00CCFF"/>
            </a:solidFill>
            <a:round/>
          </a:ln>
          <a:effectLst/>
        </p:spPr>
        <p:txBody>
          <a:bodyPr wrap="none" lIns="107950" tIns="53975" rIns="107950" bIns="53975" anchor="ctr"/>
          <a:lstStyle/>
          <a:p>
            <a:endParaRPr lang="en-US"/>
          </a:p>
        </p:txBody>
      </p:sp>
      <p:sp>
        <p:nvSpPr>
          <p:cNvPr id="391173" name="Text Box 5"/>
          <p:cNvSpPr txBox="1">
            <a:spLocks noChangeArrowheads="1"/>
          </p:cNvSpPr>
          <p:nvPr/>
        </p:nvSpPr>
        <p:spPr bwMode="auto">
          <a:xfrm>
            <a:off x="778933" y="1672162"/>
            <a:ext cx="2438400" cy="473075"/>
          </a:xfrm>
          <a:prstGeom prst="rect">
            <a:avLst/>
          </a:prstGeom>
          <a:noFill/>
          <a:ln w="9525">
            <a:noFill/>
            <a:miter lim="800000"/>
          </a:ln>
          <a:effectLst/>
        </p:spPr>
        <p:txBody>
          <a:bodyPr lIns="107950" tIns="53975" rIns="107950" bIns="53975">
            <a:spAutoFit/>
          </a:bodyPr>
          <a:lstStyle/>
          <a:p>
            <a:pPr algn="ctr">
              <a:spcBef>
                <a:spcPct val="50000"/>
              </a:spcBef>
            </a:pPr>
            <a:r>
              <a:rPr lang="en-US" altLang="zh-CN" sz="2400" b="1">
                <a:solidFill>
                  <a:srgbClr val="FFFF99"/>
                </a:solidFill>
                <a:ea typeface="宋体" panose="02010600030101010101" pitchFamily="2" charset="-122"/>
              </a:rPr>
              <a:t>Analysis Class</a:t>
            </a:r>
            <a:endParaRPr lang="en-US" altLang="zh-CN" sz="2400" b="1">
              <a:solidFill>
                <a:srgbClr val="FFFF99"/>
              </a:solidFill>
              <a:ea typeface="宋体" panose="02010600030101010101" pitchFamily="2" charset="-122"/>
            </a:endParaRPr>
          </a:p>
        </p:txBody>
      </p:sp>
      <p:sp>
        <p:nvSpPr>
          <p:cNvPr id="391174" name="Text Box 6"/>
          <p:cNvSpPr txBox="1">
            <a:spLocks noChangeArrowheads="1"/>
          </p:cNvSpPr>
          <p:nvPr/>
        </p:nvSpPr>
        <p:spPr bwMode="auto">
          <a:xfrm>
            <a:off x="4449233" y="1672162"/>
            <a:ext cx="2819400" cy="473075"/>
          </a:xfrm>
          <a:prstGeom prst="rect">
            <a:avLst/>
          </a:prstGeom>
          <a:noFill/>
          <a:ln w="9525">
            <a:noFill/>
            <a:miter lim="800000"/>
          </a:ln>
          <a:effectLst/>
        </p:spPr>
        <p:txBody>
          <a:bodyPr lIns="107950" tIns="53975" rIns="107950" bIns="53975">
            <a:spAutoFit/>
          </a:bodyPr>
          <a:lstStyle/>
          <a:p>
            <a:pPr algn="ctr">
              <a:spcBef>
                <a:spcPct val="50000"/>
              </a:spcBef>
            </a:pPr>
            <a:r>
              <a:rPr lang="en-US" altLang="zh-CN" sz="2400" b="1">
                <a:solidFill>
                  <a:srgbClr val="FFFF99"/>
                </a:solidFill>
                <a:ea typeface="宋体" panose="02010600030101010101" pitchFamily="2" charset="-122"/>
              </a:rPr>
              <a:t>Design Element</a:t>
            </a:r>
            <a:endParaRPr lang="en-US" altLang="zh-CN" sz="2400" b="1">
              <a:solidFill>
                <a:srgbClr val="FFFF99"/>
              </a:solidFill>
              <a:ea typeface="宋体" panose="02010600030101010101" pitchFamily="2" charset="-122"/>
            </a:endParaRPr>
          </a:p>
        </p:txBody>
      </p:sp>
      <p:sp>
        <p:nvSpPr>
          <p:cNvPr id="391175" name="Line 7"/>
          <p:cNvSpPr>
            <a:spLocks noChangeShapeType="1"/>
          </p:cNvSpPr>
          <p:nvPr/>
        </p:nvSpPr>
        <p:spPr bwMode="auto">
          <a:xfrm>
            <a:off x="397933" y="2675462"/>
            <a:ext cx="8382000" cy="0"/>
          </a:xfrm>
          <a:prstGeom prst="line">
            <a:avLst/>
          </a:prstGeom>
          <a:noFill/>
          <a:ln w="38100">
            <a:solidFill>
              <a:srgbClr val="00CCFF"/>
            </a:solidFill>
            <a:round/>
          </a:ln>
          <a:effectLst/>
        </p:spPr>
        <p:txBody>
          <a:bodyPr wrap="none" lIns="107950" tIns="53975" rIns="107950" bIns="53975" anchor="ctr"/>
          <a:lstStyle/>
          <a:p>
            <a:endParaRPr lang="en-US"/>
          </a:p>
        </p:txBody>
      </p:sp>
      <p:sp>
        <p:nvSpPr>
          <p:cNvPr id="391176" name="Line 8"/>
          <p:cNvSpPr>
            <a:spLocks noChangeShapeType="1"/>
          </p:cNvSpPr>
          <p:nvPr/>
        </p:nvSpPr>
        <p:spPr bwMode="auto">
          <a:xfrm>
            <a:off x="397933" y="3208862"/>
            <a:ext cx="8382000" cy="0"/>
          </a:xfrm>
          <a:prstGeom prst="line">
            <a:avLst/>
          </a:prstGeom>
          <a:noFill/>
          <a:ln w="38100">
            <a:solidFill>
              <a:srgbClr val="00CCFF"/>
            </a:solidFill>
            <a:round/>
          </a:ln>
          <a:effectLst/>
        </p:spPr>
        <p:txBody>
          <a:bodyPr wrap="none" lIns="107950" tIns="53975" rIns="107950" bIns="53975" anchor="ctr"/>
          <a:lstStyle/>
          <a:p>
            <a:endParaRPr lang="en-US"/>
          </a:p>
        </p:txBody>
      </p:sp>
      <p:sp>
        <p:nvSpPr>
          <p:cNvPr id="391177" name="Text Box 9"/>
          <p:cNvSpPr txBox="1">
            <a:spLocks noChangeArrowheads="1"/>
          </p:cNvSpPr>
          <p:nvPr/>
        </p:nvSpPr>
        <p:spPr bwMode="auto">
          <a:xfrm>
            <a:off x="778933" y="2250012"/>
            <a:ext cx="2895600" cy="412750"/>
          </a:xfrm>
          <a:prstGeom prst="rect">
            <a:avLst/>
          </a:prstGeom>
          <a:noFill/>
          <a:ln w="9525">
            <a:noFill/>
            <a:miter lim="800000"/>
          </a:ln>
          <a:effectLst/>
        </p:spPr>
        <p:txBody>
          <a:bodyPr lIns="107950" tIns="53975" rIns="107950" bIns="53975">
            <a:spAutoFit/>
          </a:bodyPr>
          <a:lstStyle/>
          <a:p>
            <a:pPr>
              <a:spcBef>
                <a:spcPct val="50000"/>
              </a:spcBef>
            </a:pPr>
            <a:r>
              <a:rPr lang="en-US" altLang="zh-CN" sz="2000">
                <a:ea typeface="宋体" panose="02010600030101010101" pitchFamily="2" charset="-122"/>
              </a:rPr>
              <a:t>CourseCatalogSystem</a:t>
            </a:r>
            <a:endParaRPr lang="en-US" altLang="zh-CN" sz="2000">
              <a:ea typeface="宋体" panose="02010600030101010101" pitchFamily="2" charset="-122"/>
            </a:endParaRPr>
          </a:p>
        </p:txBody>
      </p:sp>
      <p:sp>
        <p:nvSpPr>
          <p:cNvPr id="391178" name="Text Box 10"/>
          <p:cNvSpPr txBox="1">
            <a:spLocks noChangeArrowheads="1"/>
          </p:cNvSpPr>
          <p:nvPr/>
        </p:nvSpPr>
        <p:spPr bwMode="auto">
          <a:xfrm>
            <a:off x="778933" y="2745312"/>
            <a:ext cx="2895600" cy="412750"/>
          </a:xfrm>
          <a:prstGeom prst="rect">
            <a:avLst/>
          </a:prstGeom>
          <a:noFill/>
          <a:ln w="9525">
            <a:noFill/>
            <a:miter lim="800000"/>
          </a:ln>
          <a:effectLst/>
        </p:spPr>
        <p:txBody>
          <a:bodyPr lIns="107950" tIns="53975" rIns="107950" bIns="53975">
            <a:spAutoFit/>
          </a:bodyPr>
          <a:lstStyle/>
          <a:p>
            <a:pPr>
              <a:spcBef>
                <a:spcPct val="50000"/>
              </a:spcBef>
            </a:pPr>
            <a:r>
              <a:rPr lang="en-US" altLang="zh-CN" sz="2000">
                <a:ea typeface="宋体" panose="02010600030101010101" pitchFamily="2" charset="-122"/>
              </a:rPr>
              <a:t>BillingSystem</a:t>
            </a:r>
            <a:endParaRPr lang="en-US" altLang="zh-CN" sz="2000">
              <a:ea typeface="宋体" panose="02010600030101010101" pitchFamily="2" charset="-122"/>
            </a:endParaRPr>
          </a:p>
        </p:txBody>
      </p:sp>
      <p:sp>
        <p:nvSpPr>
          <p:cNvPr id="391179" name="Rectangle 11"/>
          <p:cNvSpPr>
            <a:spLocks noChangeArrowheads="1"/>
          </p:cNvSpPr>
          <p:nvPr/>
        </p:nvSpPr>
        <p:spPr bwMode="auto">
          <a:xfrm>
            <a:off x="778933" y="3208862"/>
            <a:ext cx="3429000" cy="1022350"/>
          </a:xfrm>
          <a:prstGeom prst="rect">
            <a:avLst/>
          </a:prstGeom>
          <a:noFill/>
          <a:ln w="9525">
            <a:noFill/>
            <a:miter lim="800000"/>
          </a:ln>
          <a:effectLst/>
        </p:spPr>
        <p:txBody>
          <a:bodyPr lIns="107950" tIns="53975" rIns="107950" bIns="53975">
            <a:spAutoFit/>
          </a:bodyPr>
          <a:lstStyle/>
          <a:p>
            <a:r>
              <a:rPr lang="en-US" altLang="zh-CN" sz="2000">
                <a:ea typeface="宋体" panose="02010600030101010101" pitchFamily="2" charset="-122"/>
              </a:rPr>
              <a:t>All other analysis classes map directly to design classes</a:t>
            </a:r>
            <a:endParaRPr lang="en-US" altLang="zh-CN" sz="2000">
              <a:ea typeface="宋体" panose="02010600030101010101" pitchFamily="2" charset="-122"/>
            </a:endParaRPr>
          </a:p>
        </p:txBody>
      </p:sp>
      <p:sp>
        <p:nvSpPr>
          <p:cNvPr id="391180" name="Text Box 12"/>
          <p:cNvSpPr txBox="1">
            <a:spLocks noChangeArrowheads="1"/>
          </p:cNvSpPr>
          <p:nvPr/>
        </p:nvSpPr>
        <p:spPr bwMode="auto">
          <a:xfrm>
            <a:off x="4588933" y="2250012"/>
            <a:ext cx="4343400" cy="412750"/>
          </a:xfrm>
          <a:prstGeom prst="rect">
            <a:avLst/>
          </a:prstGeom>
          <a:noFill/>
          <a:ln w="9525">
            <a:noFill/>
            <a:miter lim="800000"/>
          </a:ln>
          <a:effectLst/>
        </p:spPr>
        <p:txBody>
          <a:bodyPr lIns="107950" tIns="53975" rIns="107950" bIns="53975">
            <a:spAutoFit/>
          </a:bodyPr>
          <a:lstStyle/>
          <a:p>
            <a:pPr>
              <a:spcBef>
                <a:spcPct val="50000"/>
              </a:spcBef>
            </a:pPr>
            <a:r>
              <a:rPr lang="en-US" altLang="zh-CN" sz="2000">
                <a:ea typeface="宋体" panose="02010600030101010101" pitchFamily="2" charset="-122"/>
              </a:rPr>
              <a:t>CourseCatalogSystem Subsystem</a:t>
            </a:r>
            <a:endParaRPr lang="en-US" altLang="zh-CN" sz="2000">
              <a:ea typeface="宋体" panose="02010600030101010101" pitchFamily="2" charset="-122"/>
            </a:endParaRPr>
          </a:p>
        </p:txBody>
      </p:sp>
      <p:sp>
        <p:nvSpPr>
          <p:cNvPr id="391181" name="Text Box 13"/>
          <p:cNvSpPr txBox="1">
            <a:spLocks noChangeArrowheads="1"/>
          </p:cNvSpPr>
          <p:nvPr/>
        </p:nvSpPr>
        <p:spPr bwMode="auto">
          <a:xfrm>
            <a:off x="4588933" y="2745312"/>
            <a:ext cx="4343400" cy="412750"/>
          </a:xfrm>
          <a:prstGeom prst="rect">
            <a:avLst/>
          </a:prstGeom>
          <a:noFill/>
          <a:ln w="9525">
            <a:noFill/>
            <a:miter lim="800000"/>
          </a:ln>
          <a:effectLst/>
        </p:spPr>
        <p:txBody>
          <a:bodyPr lIns="107950" tIns="53975" rIns="107950" bIns="53975">
            <a:spAutoFit/>
          </a:bodyPr>
          <a:lstStyle/>
          <a:p>
            <a:pPr>
              <a:spcBef>
                <a:spcPct val="50000"/>
              </a:spcBef>
            </a:pPr>
            <a:r>
              <a:rPr lang="en-US" altLang="zh-CN" sz="2000">
                <a:ea typeface="宋体" panose="02010600030101010101" pitchFamily="2" charset="-122"/>
              </a:rPr>
              <a:t>BillingSystem Subsystem</a:t>
            </a:r>
            <a:endParaRPr lang="en-US" altLang="zh-CN" sz="2000">
              <a:ea typeface="宋体" panose="02010600030101010101" pitchFamily="2" charset="-122"/>
            </a:endParaRPr>
          </a:p>
        </p:txBody>
      </p:sp>
      <p:sp>
        <p:nvSpPr>
          <p:cNvPr id="391182" name="Rectangle 14"/>
          <p:cNvSpPr>
            <a:spLocks noGrp="1" noChangeArrowheads="1"/>
          </p:cNvSpPr>
          <p:nvPr>
            <p:ph type="title"/>
          </p:nvPr>
        </p:nvSpPr>
        <p:spPr/>
        <p:txBody>
          <a:bodyPr>
            <a:normAutofit fontScale="90000"/>
          </a:bodyPr>
          <a:lstStyle/>
          <a:p>
            <a:r>
              <a:rPr lang="en-US" altLang="zh-CN">
                <a:ea typeface="宋体" panose="02010600030101010101" pitchFamily="2" charset="-122"/>
              </a:rPr>
              <a:t>Example: Analysis-Class-To-Design-Element Map</a:t>
            </a:r>
            <a:endParaRPr lang="en-US" altLang="zh-CN">
              <a:ea typeface="宋体" panose="02010600030101010101" pitchFamily="2" charset="-122"/>
            </a:endParaRPr>
          </a:p>
        </p:txBody>
      </p:sp>
      <p:pic>
        <p:nvPicPr>
          <p:cNvPr id="391183" name="Picture 15" descr="bd05735_"/>
          <p:cNvPicPr>
            <a:picLocks noChangeAspect="1" noChangeArrowheads="1"/>
          </p:cNvPicPr>
          <p:nvPr/>
        </p:nvPicPr>
        <p:blipFill>
          <a:blip r:embed="rId1" cstate="print"/>
          <a:srcRect/>
          <a:stretch>
            <a:fillRect/>
          </a:stretch>
        </p:blipFill>
        <p:spPr bwMode="auto">
          <a:xfrm>
            <a:off x="6055783" y="3634312"/>
            <a:ext cx="2432050" cy="2770188"/>
          </a:xfrm>
          <a:prstGeom prst="rect">
            <a:avLst/>
          </a:prstGeom>
          <a:noFill/>
        </p:spPr>
      </p:pic>
      <p:grpSp>
        <p:nvGrpSpPr>
          <p:cNvPr id="391265" name="Group 97"/>
          <p:cNvGrpSpPr/>
          <p:nvPr/>
        </p:nvGrpSpPr>
        <p:grpSpPr bwMode="auto">
          <a:xfrm>
            <a:off x="5255683" y="4878912"/>
            <a:ext cx="1525588" cy="1535113"/>
            <a:chOff x="4300" y="2731"/>
            <a:chExt cx="1161" cy="1168"/>
          </a:xfrm>
        </p:grpSpPr>
        <p:sp>
          <p:nvSpPr>
            <p:cNvPr id="391227" name="Freeform 59"/>
            <p:cNvSpPr/>
            <p:nvPr/>
          </p:nvSpPr>
          <p:spPr bwMode="auto">
            <a:xfrm>
              <a:off x="4311" y="2731"/>
              <a:ext cx="1150" cy="1165"/>
            </a:xfrm>
            <a:custGeom>
              <a:avLst/>
              <a:gdLst/>
              <a:ahLst/>
              <a:cxnLst>
                <a:cxn ang="0">
                  <a:pos x="3449" y="1095"/>
                </a:cxn>
                <a:cxn ang="0">
                  <a:pos x="3426" y="894"/>
                </a:cxn>
                <a:cxn ang="0">
                  <a:pos x="3351" y="700"/>
                </a:cxn>
                <a:cxn ang="0">
                  <a:pos x="3227" y="521"/>
                </a:cxn>
                <a:cxn ang="0">
                  <a:pos x="3058" y="362"/>
                </a:cxn>
                <a:cxn ang="0">
                  <a:pos x="2847" y="228"/>
                </a:cxn>
                <a:cxn ang="0">
                  <a:pos x="2603" y="121"/>
                </a:cxn>
                <a:cxn ang="0">
                  <a:pos x="2332" y="46"/>
                </a:cxn>
                <a:cxn ang="0">
                  <a:pos x="2042" y="6"/>
                </a:cxn>
                <a:cxn ang="0">
                  <a:pos x="1742" y="0"/>
                </a:cxn>
                <a:cxn ang="0">
                  <a:pos x="1442" y="31"/>
                </a:cxn>
                <a:cxn ang="0">
                  <a:pos x="1152" y="96"/>
                </a:cxn>
                <a:cxn ang="0">
                  <a:pos x="877" y="193"/>
                </a:cxn>
                <a:cxn ang="0">
                  <a:pos x="629" y="320"/>
                </a:cxn>
                <a:cxn ang="0">
                  <a:pos x="415" y="472"/>
                </a:cxn>
                <a:cxn ang="0">
                  <a:pos x="240" y="646"/>
                </a:cxn>
                <a:cxn ang="0">
                  <a:pos x="110" y="835"/>
                </a:cxn>
                <a:cxn ang="0">
                  <a:pos x="30" y="1034"/>
                </a:cxn>
                <a:cxn ang="0">
                  <a:pos x="0" y="1237"/>
                </a:cxn>
                <a:cxn ang="0">
                  <a:pos x="23" y="1438"/>
                </a:cxn>
                <a:cxn ang="0">
                  <a:pos x="98" y="1632"/>
                </a:cxn>
                <a:cxn ang="0">
                  <a:pos x="222" y="1811"/>
                </a:cxn>
                <a:cxn ang="0">
                  <a:pos x="392" y="1970"/>
                </a:cxn>
                <a:cxn ang="0">
                  <a:pos x="602" y="2104"/>
                </a:cxn>
                <a:cxn ang="0">
                  <a:pos x="847" y="2212"/>
                </a:cxn>
                <a:cxn ang="0">
                  <a:pos x="1118" y="2286"/>
                </a:cxn>
                <a:cxn ang="0">
                  <a:pos x="1407" y="2326"/>
                </a:cxn>
                <a:cxn ang="0">
                  <a:pos x="1707" y="2332"/>
                </a:cxn>
                <a:cxn ang="0">
                  <a:pos x="2006" y="2301"/>
                </a:cxn>
                <a:cxn ang="0">
                  <a:pos x="2298" y="2237"/>
                </a:cxn>
                <a:cxn ang="0">
                  <a:pos x="2572" y="2139"/>
                </a:cxn>
                <a:cxn ang="0">
                  <a:pos x="2819" y="2014"/>
                </a:cxn>
                <a:cxn ang="0">
                  <a:pos x="3033" y="1860"/>
                </a:cxn>
                <a:cxn ang="0">
                  <a:pos x="3209" y="1688"/>
                </a:cxn>
                <a:cxn ang="0">
                  <a:pos x="3338" y="1497"/>
                </a:cxn>
                <a:cxn ang="0">
                  <a:pos x="3420" y="1298"/>
                </a:cxn>
                <a:cxn ang="0">
                  <a:pos x="3449" y="1095"/>
                </a:cxn>
                <a:cxn ang="0">
                  <a:pos x="3449" y="1095"/>
                </a:cxn>
              </a:cxnLst>
              <a:rect l="0" t="0" r="r" b="b"/>
              <a:pathLst>
                <a:path w="3449" h="2332">
                  <a:moveTo>
                    <a:pt x="3449" y="1095"/>
                  </a:moveTo>
                  <a:lnTo>
                    <a:pt x="3426" y="894"/>
                  </a:lnTo>
                  <a:lnTo>
                    <a:pt x="3351" y="700"/>
                  </a:lnTo>
                  <a:lnTo>
                    <a:pt x="3227" y="521"/>
                  </a:lnTo>
                  <a:lnTo>
                    <a:pt x="3058" y="362"/>
                  </a:lnTo>
                  <a:lnTo>
                    <a:pt x="2847" y="228"/>
                  </a:lnTo>
                  <a:lnTo>
                    <a:pt x="2603" y="121"/>
                  </a:lnTo>
                  <a:lnTo>
                    <a:pt x="2332" y="46"/>
                  </a:lnTo>
                  <a:lnTo>
                    <a:pt x="2042" y="6"/>
                  </a:lnTo>
                  <a:lnTo>
                    <a:pt x="1742" y="0"/>
                  </a:lnTo>
                  <a:lnTo>
                    <a:pt x="1442" y="31"/>
                  </a:lnTo>
                  <a:lnTo>
                    <a:pt x="1152" y="96"/>
                  </a:lnTo>
                  <a:lnTo>
                    <a:pt x="877" y="193"/>
                  </a:lnTo>
                  <a:lnTo>
                    <a:pt x="629" y="320"/>
                  </a:lnTo>
                  <a:lnTo>
                    <a:pt x="415" y="472"/>
                  </a:lnTo>
                  <a:lnTo>
                    <a:pt x="240" y="646"/>
                  </a:lnTo>
                  <a:lnTo>
                    <a:pt x="110" y="835"/>
                  </a:lnTo>
                  <a:lnTo>
                    <a:pt x="30" y="1034"/>
                  </a:lnTo>
                  <a:lnTo>
                    <a:pt x="0" y="1237"/>
                  </a:lnTo>
                  <a:lnTo>
                    <a:pt x="23" y="1438"/>
                  </a:lnTo>
                  <a:lnTo>
                    <a:pt x="98" y="1632"/>
                  </a:lnTo>
                  <a:lnTo>
                    <a:pt x="222" y="1811"/>
                  </a:lnTo>
                  <a:lnTo>
                    <a:pt x="392" y="1970"/>
                  </a:lnTo>
                  <a:lnTo>
                    <a:pt x="602" y="2104"/>
                  </a:lnTo>
                  <a:lnTo>
                    <a:pt x="847" y="2212"/>
                  </a:lnTo>
                  <a:lnTo>
                    <a:pt x="1118" y="2286"/>
                  </a:lnTo>
                  <a:lnTo>
                    <a:pt x="1407" y="2326"/>
                  </a:lnTo>
                  <a:lnTo>
                    <a:pt x="1707" y="2332"/>
                  </a:lnTo>
                  <a:lnTo>
                    <a:pt x="2006" y="2301"/>
                  </a:lnTo>
                  <a:lnTo>
                    <a:pt x="2298" y="2237"/>
                  </a:lnTo>
                  <a:lnTo>
                    <a:pt x="2572" y="2139"/>
                  </a:lnTo>
                  <a:lnTo>
                    <a:pt x="2819" y="2014"/>
                  </a:lnTo>
                  <a:lnTo>
                    <a:pt x="3033" y="1860"/>
                  </a:lnTo>
                  <a:lnTo>
                    <a:pt x="3209" y="1688"/>
                  </a:lnTo>
                  <a:lnTo>
                    <a:pt x="3338" y="1497"/>
                  </a:lnTo>
                  <a:lnTo>
                    <a:pt x="3420" y="1298"/>
                  </a:lnTo>
                  <a:lnTo>
                    <a:pt x="3449" y="1095"/>
                  </a:lnTo>
                  <a:lnTo>
                    <a:pt x="3449" y="1095"/>
                  </a:lnTo>
                  <a:close/>
                </a:path>
              </a:pathLst>
            </a:custGeom>
            <a:solidFill>
              <a:srgbClr val="A64000"/>
            </a:solidFill>
            <a:ln w="9525">
              <a:noFill/>
              <a:round/>
            </a:ln>
            <a:effectLst/>
          </p:spPr>
          <p:txBody>
            <a:bodyPr/>
            <a:lstStyle/>
            <a:p>
              <a:endParaRPr lang="en-US"/>
            </a:p>
          </p:txBody>
        </p:sp>
        <p:sp>
          <p:nvSpPr>
            <p:cNvPr id="391228" name="Freeform 60"/>
            <p:cNvSpPr/>
            <p:nvPr/>
          </p:nvSpPr>
          <p:spPr bwMode="auto">
            <a:xfrm>
              <a:off x="4436" y="2834"/>
              <a:ext cx="924" cy="919"/>
            </a:xfrm>
            <a:custGeom>
              <a:avLst/>
              <a:gdLst/>
              <a:ahLst/>
              <a:cxnLst>
                <a:cxn ang="0">
                  <a:pos x="2773" y="842"/>
                </a:cxn>
                <a:cxn ang="0">
                  <a:pos x="2754" y="684"/>
                </a:cxn>
                <a:cxn ang="0">
                  <a:pos x="2693" y="533"/>
                </a:cxn>
                <a:cxn ang="0">
                  <a:pos x="2591" y="393"/>
                </a:cxn>
                <a:cxn ang="0">
                  <a:pos x="2453" y="270"/>
                </a:cxn>
                <a:cxn ang="0">
                  <a:pos x="2283" y="166"/>
                </a:cxn>
                <a:cxn ang="0">
                  <a:pos x="2087" y="85"/>
                </a:cxn>
                <a:cxn ang="0">
                  <a:pos x="1868" y="30"/>
                </a:cxn>
                <a:cxn ang="0">
                  <a:pos x="1635" y="1"/>
                </a:cxn>
                <a:cxn ang="0">
                  <a:pos x="1394" y="0"/>
                </a:cxn>
                <a:cxn ang="0">
                  <a:pos x="1153" y="27"/>
                </a:cxn>
                <a:cxn ang="0">
                  <a:pos x="920" y="82"/>
                </a:cxn>
                <a:cxn ang="0">
                  <a:pos x="699" y="162"/>
                </a:cxn>
                <a:cxn ang="0">
                  <a:pos x="500" y="265"/>
                </a:cxn>
                <a:cxn ang="0">
                  <a:pos x="329" y="387"/>
                </a:cxn>
                <a:cxn ang="0">
                  <a:pos x="190" y="526"/>
                </a:cxn>
                <a:cxn ang="0">
                  <a:pos x="86" y="677"/>
                </a:cxn>
                <a:cxn ang="0">
                  <a:pos x="22" y="834"/>
                </a:cxn>
                <a:cxn ang="0">
                  <a:pos x="0" y="995"/>
                </a:cxn>
                <a:cxn ang="0">
                  <a:pos x="19" y="1154"/>
                </a:cxn>
                <a:cxn ang="0">
                  <a:pos x="81" y="1306"/>
                </a:cxn>
                <a:cxn ang="0">
                  <a:pos x="181" y="1445"/>
                </a:cxn>
                <a:cxn ang="0">
                  <a:pos x="320" y="1568"/>
                </a:cxn>
                <a:cxn ang="0">
                  <a:pos x="489" y="1672"/>
                </a:cxn>
                <a:cxn ang="0">
                  <a:pos x="687" y="1753"/>
                </a:cxn>
                <a:cxn ang="0">
                  <a:pos x="906" y="1809"/>
                </a:cxn>
                <a:cxn ang="0">
                  <a:pos x="1139" y="1837"/>
                </a:cxn>
                <a:cxn ang="0">
                  <a:pos x="1380" y="1837"/>
                </a:cxn>
                <a:cxn ang="0">
                  <a:pos x="1621" y="1810"/>
                </a:cxn>
                <a:cxn ang="0">
                  <a:pos x="1854" y="1756"/>
                </a:cxn>
                <a:cxn ang="0">
                  <a:pos x="2075" y="1676"/>
                </a:cxn>
                <a:cxn ang="0">
                  <a:pos x="2272" y="1574"/>
                </a:cxn>
                <a:cxn ang="0">
                  <a:pos x="2445" y="1451"/>
                </a:cxn>
                <a:cxn ang="0">
                  <a:pos x="2584" y="1312"/>
                </a:cxn>
                <a:cxn ang="0">
                  <a:pos x="2688" y="1161"/>
                </a:cxn>
                <a:cxn ang="0">
                  <a:pos x="2752" y="1003"/>
                </a:cxn>
                <a:cxn ang="0">
                  <a:pos x="2773" y="842"/>
                </a:cxn>
                <a:cxn ang="0">
                  <a:pos x="2773" y="842"/>
                </a:cxn>
              </a:cxnLst>
              <a:rect l="0" t="0" r="r" b="b"/>
              <a:pathLst>
                <a:path w="2773" h="1837">
                  <a:moveTo>
                    <a:pt x="2773" y="842"/>
                  </a:moveTo>
                  <a:lnTo>
                    <a:pt x="2754" y="684"/>
                  </a:lnTo>
                  <a:lnTo>
                    <a:pt x="2693" y="533"/>
                  </a:lnTo>
                  <a:lnTo>
                    <a:pt x="2591" y="393"/>
                  </a:lnTo>
                  <a:lnTo>
                    <a:pt x="2453" y="270"/>
                  </a:lnTo>
                  <a:lnTo>
                    <a:pt x="2283" y="166"/>
                  </a:lnTo>
                  <a:lnTo>
                    <a:pt x="2087" y="85"/>
                  </a:lnTo>
                  <a:lnTo>
                    <a:pt x="1868" y="30"/>
                  </a:lnTo>
                  <a:lnTo>
                    <a:pt x="1635" y="1"/>
                  </a:lnTo>
                  <a:lnTo>
                    <a:pt x="1394" y="0"/>
                  </a:lnTo>
                  <a:lnTo>
                    <a:pt x="1153" y="27"/>
                  </a:lnTo>
                  <a:lnTo>
                    <a:pt x="920" y="82"/>
                  </a:lnTo>
                  <a:lnTo>
                    <a:pt x="699" y="162"/>
                  </a:lnTo>
                  <a:lnTo>
                    <a:pt x="500" y="265"/>
                  </a:lnTo>
                  <a:lnTo>
                    <a:pt x="329" y="387"/>
                  </a:lnTo>
                  <a:lnTo>
                    <a:pt x="190" y="526"/>
                  </a:lnTo>
                  <a:lnTo>
                    <a:pt x="86" y="677"/>
                  </a:lnTo>
                  <a:lnTo>
                    <a:pt x="22" y="834"/>
                  </a:lnTo>
                  <a:lnTo>
                    <a:pt x="0" y="995"/>
                  </a:lnTo>
                  <a:lnTo>
                    <a:pt x="19" y="1154"/>
                  </a:lnTo>
                  <a:lnTo>
                    <a:pt x="81" y="1306"/>
                  </a:lnTo>
                  <a:lnTo>
                    <a:pt x="181" y="1445"/>
                  </a:lnTo>
                  <a:lnTo>
                    <a:pt x="320" y="1568"/>
                  </a:lnTo>
                  <a:lnTo>
                    <a:pt x="489" y="1672"/>
                  </a:lnTo>
                  <a:lnTo>
                    <a:pt x="687" y="1753"/>
                  </a:lnTo>
                  <a:lnTo>
                    <a:pt x="906" y="1809"/>
                  </a:lnTo>
                  <a:lnTo>
                    <a:pt x="1139" y="1837"/>
                  </a:lnTo>
                  <a:lnTo>
                    <a:pt x="1380" y="1837"/>
                  </a:lnTo>
                  <a:lnTo>
                    <a:pt x="1621" y="1810"/>
                  </a:lnTo>
                  <a:lnTo>
                    <a:pt x="1854" y="1756"/>
                  </a:lnTo>
                  <a:lnTo>
                    <a:pt x="2075" y="1676"/>
                  </a:lnTo>
                  <a:lnTo>
                    <a:pt x="2272" y="1574"/>
                  </a:lnTo>
                  <a:lnTo>
                    <a:pt x="2445" y="1451"/>
                  </a:lnTo>
                  <a:lnTo>
                    <a:pt x="2584" y="1312"/>
                  </a:lnTo>
                  <a:lnTo>
                    <a:pt x="2688" y="1161"/>
                  </a:lnTo>
                  <a:lnTo>
                    <a:pt x="2752" y="1003"/>
                  </a:lnTo>
                  <a:lnTo>
                    <a:pt x="2773" y="842"/>
                  </a:lnTo>
                  <a:lnTo>
                    <a:pt x="2773" y="842"/>
                  </a:lnTo>
                  <a:close/>
                </a:path>
              </a:pathLst>
            </a:custGeom>
            <a:solidFill>
              <a:srgbClr val="A39494"/>
            </a:solidFill>
            <a:ln w="9525">
              <a:noFill/>
              <a:round/>
            </a:ln>
            <a:effectLst/>
          </p:spPr>
          <p:txBody>
            <a:bodyPr/>
            <a:lstStyle/>
            <a:p>
              <a:endParaRPr lang="en-US"/>
            </a:p>
          </p:txBody>
        </p:sp>
        <p:sp>
          <p:nvSpPr>
            <p:cNvPr id="391229" name="Freeform 61"/>
            <p:cNvSpPr/>
            <p:nvPr/>
          </p:nvSpPr>
          <p:spPr bwMode="auto">
            <a:xfrm>
              <a:off x="4468" y="2890"/>
              <a:ext cx="814" cy="821"/>
            </a:xfrm>
            <a:custGeom>
              <a:avLst/>
              <a:gdLst/>
              <a:ahLst/>
              <a:cxnLst>
                <a:cxn ang="0">
                  <a:pos x="0" y="854"/>
                </a:cxn>
                <a:cxn ang="0">
                  <a:pos x="11" y="996"/>
                </a:cxn>
                <a:cxn ang="0">
                  <a:pos x="59" y="1133"/>
                </a:cxn>
                <a:cxn ang="0">
                  <a:pos x="141" y="1260"/>
                </a:cxn>
                <a:cxn ang="0">
                  <a:pos x="256" y="1374"/>
                </a:cxn>
                <a:cxn ang="0">
                  <a:pos x="402" y="1472"/>
                </a:cxn>
                <a:cxn ang="0">
                  <a:pos x="571" y="1549"/>
                </a:cxn>
                <a:cxn ang="0">
                  <a:pos x="760" y="1604"/>
                </a:cxn>
                <a:cxn ang="0">
                  <a:pos x="963" y="1636"/>
                </a:cxn>
                <a:cxn ang="0">
                  <a:pos x="1174" y="1642"/>
                </a:cxn>
                <a:cxn ang="0">
                  <a:pos x="1387" y="1625"/>
                </a:cxn>
                <a:cxn ang="0">
                  <a:pos x="1595" y="1582"/>
                </a:cxn>
                <a:cxn ang="0">
                  <a:pos x="1790" y="1516"/>
                </a:cxn>
                <a:cxn ang="0">
                  <a:pos x="1970" y="1429"/>
                </a:cxn>
                <a:cxn ang="0">
                  <a:pos x="2125" y="1324"/>
                </a:cxn>
                <a:cxn ang="0">
                  <a:pos x="2253" y="1204"/>
                </a:cxn>
                <a:cxn ang="0">
                  <a:pos x="2350" y="1071"/>
                </a:cxn>
                <a:cxn ang="0">
                  <a:pos x="2413" y="931"/>
                </a:cxn>
                <a:cxn ang="0">
                  <a:pos x="2440" y="788"/>
                </a:cxn>
                <a:cxn ang="0">
                  <a:pos x="2429" y="646"/>
                </a:cxn>
                <a:cxn ang="0">
                  <a:pos x="2381" y="509"/>
                </a:cxn>
                <a:cxn ang="0">
                  <a:pos x="2298" y="382"/>
                </a:cxn>
                <a:cxn ang="0">
                  <a:pos x="2182" y="269"/>
                </a:cxn>
                <a:cxn ang="0">
                  <a:pos x="2038" y="171"/>
                </a:cxn>
                <a:cxn ang="0">
                  <a:pos x="1868" y="94"/>
                </a:cxn>
                <a:cxn ang="0">
                  <a:pos x="1678" y="39"/>
                </a:cxn>
                <a:cxn ang="0">
                  <a:pos x="1475" y="7"/>
                </a:cxn>
                <a:cxn ang="0">
                  <a:pos x="1264" y="0"/>
                </a:cxn>
                <a:cxn ang="0">
                  <a:pos x="1052" y="18"/>
                </a:cxn>
                <a:cxn ang="0">
                  <a:pos x="845" y="61"/>
                </a:cxn>
                <a:cxn ang="0">
                  <a:pos x="649" y="126"/>
                </a:cxn>
                <a:cxn ang="0">
                  <a:pos x="470" y="213"/>
                </a:cxn>
                <a:cxn ang="0">
                  <a:pos x="315" y="319"/>
                </a:cxn>
                <a:cxn ang="0">
                  <a:pos x="186" y="439"/>
                </a:cxn>
                <a:cxn ang="0">
                  <a:pos x="89" y="572"/>
                </a:cxn>
                <a:cxn ang="0">
                  <a:pos x="26" y="710"/>
                </a:cxn>
                <a:cxn ang="0">
                  <a:pos x="0" y="854"/>
                </a:cxn>
                <a:cxn ang="0">
                  <a:pos x="0" y="854"/>
                </a:cxn>
              </a:cxnLst>
              <a:rect l="0" t="0" r="r" b="b"/>
              <a:pathLst>
                <a:path w="2440" h="1642">
                  <a:moveTo>
                    <a:pt x="0" y="854"/>
                  </a:moveTo>
                  <a:lnTo>
                    <a:pt x="11" y="996"/>
                  </a:lnTo>
                  <a:lnTo>
                    <a:pt x="59" y="1133"/>
                  </a:lnTo>
                  <a:lnTo>
                    <a:pt x="141" y="1260"/>
                  </a:lnTo>
                  <a:lnTo>
                    <a:pt x="256" y="1374"/>
                  </a:lnTo>
                  <a:lnTo>
                    <a:pt x="402" y="1472"/>
                  </a:lnTo>
                  <a:lnTo>
                    <a:pt x="571" y="1549"/>
                  </a:lnTo>
                  <a:lnTo>
                    <a:pt x="760" y="1604"/>
                  </a:lnTo>
                  <a:lnTo>
                    <a:pt x="963" y="1636"/>
                  </a:lnTo>
                  <a:lnTo>
                    <a:pt x="1174" y="1642"/>
                  </a:lnTo>
                  <a:lnTo>
                    <a:pt x="1387" y="1625"/>
                  </a:lnTo>
                  <a:lnTo>
                    <a:pt x="1595" y="1582"/>
                  </a:lnTo>
                  <a:lnTo>
                    <a:pt x="1790" y="1516"/>
                  </a:lnTo>
                  <a:lnTo>
                    <a:pt x="1970" y="1429"/>
                  </a:lnTo>
                  <a:lnTo>
                    <a:pt x="2125" y="1324"/>
                  </a:lnTo>
                  <a:lnTo>
                    <a:pt x="2253" y="1204"/>
                  </a:lnTo>
                  <a:lnTo>
                    <a:pt x="2350" y="1071"/>
                  </a:lnTo>
                  <a:lnTo>
                    <a:pt x="2413" y="931"/>
                  </a:lnTo>
                  <a:lnTo>
                    <a:pt x="2440" y="788"/>
                  </a:lnTo>
                  <a:lnTo>
                    <a:pt x="2429" y="646"/>
                  </a:lnTo>
                  <a:lnTo>
                    <a:pt x="2381" y="509"/>
                  </a:lnTo>
                  <a:lnTo>
                    <a:pt x="2298" y="382"/>
                  </a:lnTo>
                  <a:lnTo>
                    <a:pt x="2182" y="269"/>
                  </a:lnTo>
                  <a:lnTo>
                    <a:pt x="2038" y="171"/>
                  </a:lnTo>
                  <a:lnTo>
                    <a:pt x="1868" y="94"/>
                  </a:lnTo>
                  <a:lnTo>
                    <a:pt x="1678" y="39"/>
                  </a:lnTo>
                  <a:lnTo>
                    <a:pt x="1475" y="7"/>
                  </a:lnTo>
                  <a:lnTo>
                    <a:pt x="1264" y="0"/>
                  </a:lnTo>
                  <a:lnTo>
                    <a:pt x="1052" y="18"/>
                  </a:lnTo>
                  <a:lnTo>
                    <a:pt x="845" y="61"/>
                  </a:lnTo>
                  <a:lnTo>
                    <a:pt x="649" y="126"/>
                  </a:lnTo>
                  <a:lnTo>
                    <a:pt x="470" y="213"/>
                  </a:lnTo>
                  <a:lnTo>
                    <a:pt x="315" y="319"/>
                  </a:lnTo>
                  <a:lnTo>
                    <a:pt x="186" y="439"/>
                  </a:lnTo>
                  <a:lnTo>
                    <a:pt x="89" y="572"/>
                  </a:lnTo>
                  <a:lnTo>
                    <a:pt x="26" y="710"/>
                  </a:lnTo>
                  <a:lnTo>
                    <a:pt x="0" y="854"/>
                  </a:lnTo>
                  <a:lnTo>
                    <a:pt x="0" y="854"/>
                  </a:lnTo>
                  <a:close/>
                </a:path>
              </a:pathLst>
            </a:custGeom>
            <a:solidFill>
              <a:srgbClr val="FFF2CC"/>
            </a:solidFill>
            <a:ln w="9525">
              <a:noFill/>
              <a:round/>
            </a:ln>
            <a:effectLst/>
          </p:spPr>
          <p:txBody>
            <a:bodyPr/>
            <a:lstStyle/>
            <a:p>
              <a:endParaRPr lang="en-US"/>
            </a:p>
          </p:txBody>
        </p:sp>
        <p:sp>
          <p:nvSpPr>
            <p:cNvPr id="391230" name="Freeform 62"/>
            <p:cNvSpPr/>
            <p:nvPr/>
          </p:nvSpPr>
          <p:spPr bwMode="auto">
            <a:xfrm>
              <a:off x="4583" y="3011"/>
              <a:ext cx="587" cy="593"/>
            </a:xfrm>
            <a:custGeom>
              <a:avLst/>
              <a:gdLst/>
              <a:ahLst/>
              <a:cxnLst>
                <a:cxn ang="0">
                  <a:pos x="1291" y="1095"/>
                </a:cxn>
                <a:cxn ang="0">
                  <a:pos x="1532" y="957"/>
                </a:cxn>
                <a:cxn ang="0">
                  <a:pos x="1696" y="775"/>
                </a:cxn>
                <a:cxn ang="0">
                  <a:pos x="1760" y="570"/>
                </a:cxn>
                <a:cxn ang="0">
                  <a:pos x="1719" y="369"/>
                </a:cxn>
                <a:cxn ang="0">
                  <a:pos x="1576" y="195"/>
                </a:cxn>
                <a:cxn ang="0">
                  <a:pos x="1350" y="69"/>
                </a:cxn>
                <a:cxn ang="0">
                  <a:pos x="1066" y="6"/>
                </a:cxn>
                <a:cxn ang="0">
                  <a:pos x="761" y="14"/>
                </a:cxn>
                <a:cxn ang="0">
                  <a:pos x="470" y="91"/>
                </a:cxn>
                <a:cxn ang="0">
                  <a:pos x="227" y="230"/>
                </a:cxn>
                <a:cxn ang="0">
                  <a:pos x="65" y="412"/>
                </a:cxn>
                <a:cxn ang="0">
                  <a:pos x="0" y="616"/>
                </a:cxn>
                <a:cxn ang="0">
                  <a:pos x="42" y="817"/>
                </a:cxn>
                <a:cxn ang="0">
                  <a:pos x="185" y="991"/>
                </a:cxn>
                <a:cxn ang="0">
                  <a:pos x="411" y="1118"/>
                </a:cxn>
                <a:cxn ang="0">
                  <a:pos x="695" y="1180"/>
                </a:cxn>
                <a:cxn ang="0">
                  <a:pos x="1000" y="1173"/>
                </a:cxn>
                <a:cxn ang="0">
                  <a:pos x="1140" y="1104"/>
                </a:cxn>
                <a:cxn ang="0">
                  <a:pos x="858" y="1146"/>
                </a:cxn>
                <a:cxn ang="0">
                  <a:pos x="577" y="1122"/>
                </a:cxn>
                <a:cxn ang="0">
                  <a:pos x="335" y="1034"/>
                </a:cxn>
                <a:cxn ang="0">
                  <a:pos x="158" y="893"/>
                </a:cxn>
                <a:cxn ang="0">
                  <a:pos x="68" y="716"/>
                </a:cxn>
                <a:cxn ang="0">
                  <a:pos x="76" y="524"/>
                </a:cxn>
                <a:cxn ang="0">
                  <a:pos x="181" y="340"/>
                </a:cxn>
                <a:cxn ang="0">
                  <a:pos x="370" y="187"/>
                </a:cxn>
                <a:cxn ang="0">
                  <a:pos x="621" y="84"/>
                </a:cxn>
                <a:cxn ang="0">
                  <a:pos x="903" y="41"/>
                </a:cxn>
                <a:cxn ang="0">
                  <a:pos x="1184" y="65"/>
                </a:cxn>
                <a:cxn ang="0">
                  <a:pos x="1426" y="152"/>
                </a:cxn>
                <a:cxn ang="0">
                  <a:pos x="1603" y="293"/>
                </a:cxn>
                <a:cxn ang="0">
                  <a:pos x="1693" y="471"/>
                </a:cxn>
                <a:cxn ang="0">
                  <a:pos x="1685" y="663"/>
                </a:cxn>
                <a:cxn ang="0">
                  <a:pos x="1580" y="847"/>
                </a:cxn>
                <a:cxn ang="0">
                  <a:pos x="1391" y="1000"/>
                </a:cxn>
                <a:cxn ang="0">
                  <a:pos x="1193" y="1085"/>
                </a:cxn>
                <a:cxn ang="0">
                  <a:pos x="1208" y="1125"/>
                </a:cxn>
              </a:cxnLst>
              <a:rect l="0" t="0" r="r" b="b"/>
              <a:pathLst>
                <a:path w="1760" h="1186">
                  <a:moveTo>
                    <a:pt x="1208" y="1125"/>
                  </a:moveTo>
                  <a:lnTo>
                    <a:pt x="1291" y="1095"/>
                  </a:lnTo>
                  <a:lnTo>
                    <a:pt x="1421" y="1033"/>
                  </a:lnTo>
                  <a:lnTo>
                    <a:pt x="1532" y="957"/>
                  </a:lnTo>
                  <a:lnTo>
                    <a:pt x="1626" y="870"/>
                  </a:lnTo>
                  <a:lnTo>
                    <a:pt x="1696" y="775"/>
                  </a:lnTo>
                  <a:lnTo>
                    <a:pt x="1741" y="674"/>
                  </a:lnTo>
                  <a:lnTo>
                    <a:pt x="1760" y="570"/>
                  </a:lnTo>
                  <a:lnTo>
                    <a:pt x="1753" y="468"/>
                  </a:lnTo>
                  <a:lnTo>
                    <a:pt x="1719" y="369"/>
                  </a:lnTo>
                  <a:lnTo>
                    <a:pt x="1659" y="277"/>
                  </a:lnTo>
                  <a:lnTo>
                    <a:pt x="1576" y="195"/>
                  </a:lnTo>
                  <a:lnTo>
                    <a:pt x="1472" y="125"/>
                  </a:lnTo>
                  <a:lnTo>
                    <a:pt x="1350" y="69"/>
                  </a:lnTo>
                  <a:lnTo>
                    <a:pt x="1214" y="29"/>
                  </a:lnTo>
                  <a:lnTo>
                    <a:pt x="1066" y="6"/>
                  </a:lnTo>
                  <a:lnTo>
                    <a:pt x="914" y="0"/>
                  </a:lnTo>
                  <a:lnTo>
                    <a:pt x="761" y="14"/>
                  </a:lnTo>
                  <a:lnTo>
                    <a:pt x="611" y="44"/>
                  </a:lnTo>
                  <a:lnTo>
                    <a:pt x="470" y="91"/>
                  </a:lnTo>
                  <a:lnTo>
                    <a:pt x="340" y="153"/>
                  </a:lnTo>
                  <a:lnTo>
                    <a:pt x="227" y="230"/>
                  </a:lnTo>
                  <a:lnTo>
                    <a:pt x="135" y="316"/>
                  </a:lnTo>
                  <a:lnTo>
                    <a:pt x="65" y="412"/>
                  </a:lnTo>
                  <a:lnTo>
                    <a:pt x="20" y="512"/>
                  </a:lnTo>
                  <a:lnTo>
                    <a:pt x="0" y="616"/>
                  </a:lnTo>
                  <a:lnTo>
                    <a:pt x="8" y="719"/>
                  </a:lnTo>
                  <a:lnTo>
                    <a:pt x="42" y="817"/>
                  </a:lnTo>
                  <a:lnTo>
                    <a:pt x="102" y="909"/>
                  </a:lnTo>
                  <a:lnTo>
                    <a:pt x="185" y="991"/>
                  </a:lnTo>
                  <a:lnTo>
                    <a:pt x="289" y="1062"/>
                  </a:lnTo>
                  <a:lnTo>
                    <a:pt x="411" y="1118"/>
                  </a:lnTo>
                  <a:lnTo>
                    <a:pt x="547" y="1157"/>
                  </a:lnTo>
                  <a:lnTo>
                    <a:pt x="695" y="1180"/>
                  </a:lnTo>
                  <a:lnTo>
                    <a:pt x="847" y="1186"/>
                  </a:lnTo>
                  <a:lnTo>
                    <a:pt x="1000" y="1173"/>
                  </a:lnTo>
                  <a:lnTo>
                    <a:pt x="1149" y="1142"/>
                  </a:lnTo>
                  <a:lnTo>
                    <a:pt x="1140" y="1104"/>
                  </a:lnTo>
                  <a:lnTo>
                    <a:pt x="1000" y="1133"/>
                  </a:lnTo>
                  <a:lnTo>
                    <a:pt x="858" y="1146"/>
                  </a:lnTo>
                  <a:lnTo>
                    <a:pt x="715" y="1142"/>
                  </a:lnTo>
                  <a:lnTo>
                    <a:pt x="577" y="1122"/>
                  </a:lnTo>
                  <a:lnTo>
                    <a:pt x="449" y="1085"/>
                  </a:lnTo>
                  <a:lnTo>
                    <a:pt x="335" y="1034"/>
                  </a:lnTo>
                  <a:lnTo>
                    <a:pt x="237" y="969"/>
                  </a:lnTo>
                  <a:lnTo>
                    <a:pt x="158" y="893"/>
                  </a:lnTo>
                  <a:lnTo>
                    <a:pt x="101" y="807"/>
                  </a:lnTo>
                  <a:lnTo>
                    <a:pt x="68" y="716"/>
                  </a:lnTo>
                  <a:lnTo>
                    <a:pt x="60" y="620"/>
                  </a:lnTo>
                  <a:lnTo>
                    <a:pt x="76" y="524"/>
                  </a:lnTo>
                  <a:lnTo>
                    <a:pt x="116" y="429"/>
                  </a:lnTo>
                  <a:lnTo>
                    <a:pt x="181" y="340"/>
                  </a:lnTo>
                  <a:lnTo>
                    <a:pt x="266" y="258"/>
                  </a:lnTo>
                  <a:lnTo>
                    <a:pt x="370" y="187"/>
                  </a:lnTo>
                  <a:lnTo>
                    <a:pt x="490" y="128"/>
                  </a:lnTo>
                  <a:lnTo>
                    <a:pt x="621" y="84"/>
                  </a:lnTo>
                  <a:lnTo>
                    <a:pt x="760" y="54"/>
                  </a:lnTo>
                  <a:lnTo>
                    <a:pt x="903" y="41"/>
                  </a:lnTo>
                  <a:lnTo>
                    <a:pt x="1046" y="44"/>
                  </a:lnTo>
                  <a:lnTo>
                    <a:pt x="1184" y="65"/>
                  </a:lnTo>
                  <a:lnTo>
                    <a:pt x="1312" y="101"/>
                  </a:lnTo>
                  <a:lnTo>
                    <a:pt x="1426" y="152"/>
                  </a:lnTo>
                  <a:lnTo>
                    <a:pt x="1524" y="218"/>
                  </a:lnTo>
                  <a:lnTo>
                    <a:pt x="1603" y="293"/>
                  </a:lnTo>
                  <a:lnTo>
                    <a:pt x="1660" y="379"/>
                  </a:lnTo>
                  <a:lnTo>
                    <a:pt x="1693" y="471"/>
                  </a:lnTo>
                  <a:lnTo>
                    <a:pt x="1701" y="567"/>
                  </a:lnTo>
                  <a:lnTo>
                    <a:pt x="1685" y="663"/>
                  </a:lnTo>
                  <a:lnTo>
                    <a:pt x="1644" y="757"/>
                  </a:lnTo>
                  <a:lnTo>
                    <a:pt x="1580" y="847"/>
                  </a:lnTo>
                  <a:lnTo>
                    <a:pt x="1494" y="928"/>
                  </a:lnTo>
                  <a:lnTo>
                    <a:pt x="1391" y="1000"/>
                  </a:lnTo>
                  <a:lnTo>
                    <a:pt x="1271" y="1058"/>
                  </a:lnTo>
                  <a:lnTo>
                    <a:pt x="1193" y="1085"/>
                  </a:lnTo>
                  <a:lnTo>
                    <a:pt x="1208" y="1125"/>
                  </a:lnTo>
                  <a:lnTo>
                    <a:pt x="1208" y="1125"/>
                  </a:lnTo>
                  <a:close/>
                </a:path>
              </a:pathLst>
            </a:custGeom>
            <a:solidFill>
              <a:srgbClr val="A39494"/>
            </a:solidFill>
            <a:ln w="9525">
              <a:noFill/>
              <a:round/>
            </a:ln>
            <a:effectLst/>
          </p:spPr>
          <p:txBody>
            <a:bodyPr/>
            <a:lstStyle/>
            <a:p>
              <a:endParaRPr lang="en-US"/>
            </a:p>
          </p:txBody>
        </p:sp>
        <p:sp>
          <p:nvSpPr>
            <p:cNvPr id="391231" name="Freeform 63"/>
            <p:cNvSpPr/>
            <p:nvPr/>
          </p:nvSpPr>
          <p:spPr bwMode="auto">
            <a:xfrm>
              <a:off x="4951" y="3550"/>
              <a:ext cx="39" cy="35"/>
            </a:xfrm>
            <a:custGeom>
              <a:avLst/>
              <a:gdLst/>
              <a:ahLst/>
              <a:cxnLst>
                <a:cxn ang="0">
                  <a:pos x="41" y="69"/>
                </a:cxn>
                <a:cxn ang="0">
                  <a:pos x="116" y="47"/>
                </a:cxn>
                <a:cxn ang="0">
                  <a:pos x="96" y="0"/>
                </a:cxn>
                <a:cxn ang="0">
                  <a:pos x="0" y="36"/>
                </a:cxn>
                <a:cxn ang="0">
                  <a:pos x="41" y="69"/>
                </a:cxn>
                <a:cxn ang="0">
                  <a:pos x="41" y="69"/>
                </a:cxn>
              </a:cxnLst>
              <a:rect l="0" t="0" r="r" b="b"/>
              <a:pathLst>
                <a:path w="116" h="69">
                  <a:moveTo>
                    <a:pt x="41" y="69"/>
                  </a:moveTo>
                  <a:lnTo>
                    <a:pt x="116" y="47"/>
                  </a:lnTo>
                  <a:lnTo>
                    <a:pt x="96" y="0"/>
                  </a:lnTo>
                  <a:lnTo>
                    <a:pt x="0" y="36"/>
                  </a:lnTo>
                  <a:lnTo>
                    <a:pt x="41" y="69"/>
                  </a:lnTo>
                  <a:lnTo>
                    <a:pt x="41" y="69"/>
                  </a:lnTo>
                  <a:close/>
                </a:path>
              </a:pathLst>
            </a:custGeom>
            <a:solidFill>
              <a:srgbClr val="A39494"/>
            </a:solidFill>
            <a:ln w="9525">
              <a:noFill/>
              <a:round/>
            </a:ln>
            <a:effectLst/>
          </p:spPr>
          <p:txBody>
            <a:bodyPr/>
            <a:lstStyle/>
            <a:p>
              <a:endParaRPr lang="en-US"/>
            </a:p>
          </p:txBody>
        </p:sp>
        <p:sp>
          <p:nvSpPr>
            <p:cNvPr id="391232" name="Freeform 64"/>
            <p:cNvSpPr/>
            <p:nvPr/>
          </p:nvSpPr>
          <p:spPr bwMode="auto">
            <a:xfrm>
              <a:off x="5011" y="3155"/>
              <a:ext cx="203" cy="135"/>
            </a:xfrm>
            <a:custGeom>
              <a:avLst/>
              <a:gdLst/>
              <a:ahLst/>
              <a:cxnLst>
                <a:cxn ang="0">
                  <a:pos x="119" y="269"/>
                </a:cxn>
                <a:cxn ang="0">
                  <a:pos x="608" y="0"/>
                </a:cxn>
                <a:cxn ang="0">
                  <a:pos x="0" y="40"/>
                </a:cxn>
                <a:cxn ang="0">
                  <a:pos x="119" y="269"/>
                </a:cxn>
                <a:cxn ang="0">
                  <a:pos x="119" y="269"/>
                </a:cxn>
              </a:cxnLst>
              <a:rect l="0" t="0" r="r" b="b"/>
              <a:pathLst>
                <a:path w="608" h="269">
                  <a:moveTo>
                    <a:pt x="119" y="269"/>
                  </a:moveTo>
                  <a:lnTo>
                    <a:pt x="608" y="0"/>
                  </a:lnTo>
                  <a:lnTo>
                    <a:pt x="0" y="40"/>
                  </a:lnTo>
                  <a:lnTo>
                    <a:pt x="119" y="269"/>
                  </a:lnTo>
                  <a:lnTo>
                    <a:pt x="119" y="269"/>
                  </a:lnTo>
                  <a:close/>
                </a:path>
              </a:pathLst>
            </a:custGeom>
            <a:solidFill>
              <a:srgbClr val="5E75FC"/>
            </a:solidFill>
            <a:ln w="9525">
              <a:noFill/>
              <a:round/>
            </a:ln>
            <a:effectLst/>
          </p:spPr>
          <p:txBody>
            <a:bodyPr/>
            <a:lstStyle/>
            <a:p>
              <a:endParaRPr lang="en-US"/>
            </a:p>
          </p:txBody>
        </p:sp>
        <p:sp>
          <p:nvSpPr>
            <p:cNvPr id="391233" name="Freeform 65"/>
            <p:cNvSpPr/>
            <p:nvPr/>
          </p:nvSpPr>
          <p:spPr bwMode="auto">
            <a:xfrm>
              <a:off x="4874" y="3416"/>
              <a:ext cx="139" cy="217"/>
            </a:xfrm>
            <a:custGeom>
              <a:avLst/>
              <a:gdLst/>
              <a:ahLst/>
              <a:cxnLst>
                <a:cxn ang="0">
                  <a:pos x="368" y="0"/>
                </a:cxn>
                <a:cxn ang="0">
                  <a:pos x="415" y="434"/>
                </a:cxn>
                <a:cxn ang="0">
                  <a:pos x="0" y="122"/>
                </a:cxn>
                <a:cxn ang="0">
                  <a:pos x="368" y="0"/>
                </a:cxn>
                <a:cxn ang="0">
                  <a:pos x="368" y="0"/>
                </a:cxn>
              </a:cxnLst>
              <a:rect l="0" t="0" r="r" b="b"/>
              <a:pathLst>
                <a:path w="415" h="434">
                  <a:moveTo>
                    <a:pt x="368" y="0"/>
                  </a:moveTo>
                  <a:lnTo>
                    <a:pt x="415" y="434"/>
                  </a:lnTo>
                  <a:lnTo>
                    <a:pt x="0" y="122"/>
                  </a:lnTo>
                  <a:lnTo>
                    <a:pt x="368" y="0"/>
                  </a:lnTo>
                  <a:lnTo>
                    <a:pt x="368" y="0"/>
                  </a:lnTo>
                  <a:close/>
                </a:path>
              </a:pathLst>
            </a:custGeom>
            <a:solidFill>
              <a:srgbClr val="5E75FC"/>
            </a:solidFill>
            <a:ln w="9525">
              <a:noFill/>
              <a:round/>
            </a:ln>
            <a:effectLst/>
          </p:spPr>
          <p:txBody>
            <a:bodyPr/>
            <a:lstStyle/>
            <a:p>
              <a:endParaRPr lang="en-US"/>
            </a:p>
          </p:txBody>
        </p:sp>
        <p:sp>
          <p:nvSpPr>
            <p:cNvPr id="391234" name="Freeform 66"/>
            <p:cNvSpPr/>
            <p:nvPr/>
          </p:nvSpPr>
          <p:spPr bwMode="auto">
            <a:xfrm>
              <a:off x="4542" y="3318"/>
              <a:ext cx="207" cy="144"/>
            </a:xfrm>
            <a:custGeom>
              <a:avLst/>
              <a:gdLst/>
              <a:ahLst/>
              <a:cxnLst>
                <a:cxn ang="0">
                  <a:pos x="622" y="219"/>
                </a:cxn>
                <a:cxn ang="0">
                  <a:pos x="0" y="288"/>
                </a:cxn>
                <a:cxn ang="0">
                  <a:pos x="497" y="0"/>
                </a:cxn>
                <a:cxn ang="0">
                  <a:pos x="622" y="219"/>
                </a:cxn>
                <a:cxn ang="0">
                  <a:pos x="622" y="219"/>
                </a:cxn>
              </a:cxnLst>
              <a:rect l="0" t="0" r="r" b="b"/>
              <a:pathLst>
                <a:path w="622" h="288">
                  <a:moveTo>
                    <a:pt x="622" y="219"/>
                  </a:moveTo>
                  <a:lnTo>
                    <a:pt x="0" y="288"/>
                  </a:lnTo>
                  <a:lnTo>
                    <a:pt x="497" y="0"/>
                  </a:lnTo>
                  <a:lnTo>
                    <a:pt x="622" y="219"/>
                  </a:lnTo>
                  <a:lnTo>
                    <a:pt x="622" y="219"/>
                  </a:lnTo>
                  <a:close/>
                </a:path>
              </a:pathLst>
            </a:custGeom>
            <a:solidFill>
              <a:srgbClr val="5E75FC"/>
            </a:solidFill>
            <a:ln w="9525">
              <a:noFill/>
              <a:round/>
            </a:ln>
            <a:effectLst/>
          </p:spPr>
          <p:txBody>
            <a:bodyPr/>
            <a:lstStyle/>
            <a:p>
              <a:endParaRPr lang="en-US"/>
            </a:p>
          </p:txBody>
        </p:sp>
        <p:sp>
          <p:nvSpPr>
            <p:cNvPr id="391235" name="Freeform 67"/>
            <p:cNvSpPr/>
            <p:nvPr/>
          </p:nvSpPr>
          <p:spPr bwMode="auto">
            <a:xfrm>
              <a:off x="4756" y="2969"/>
              <a:ext cx="138" cy="220"/>
            </a:xfrm>
            <a:custGeom>
              <a:avLst/>
              <a:gdLst/>
              <a:ahLst/>
              <a:cxnLst>
                <a:cxn ang="0">
                  <a:pos x="413" y="333"/>
                </a:cxn>
                <a:cxn ang="0">
                  <a:pos x="12" y="441"/>
                </a:cxn>
                <a:cxn ang="0">
                  <a:pos x="0" y="0"/>
                </a:cxn>
                <a:cxn ang="0">
                  <a:pos x="413" y="333"/>
                </a:cxn>
                <a:cxn ang="0">
                  <a:pos x="413" y="333"/>
                </a:cxn>
              </a:cxnLst>
              <a:rect l="0" t="0" r="r" b="b"/>
              <a:pathLst>
                <a:path w="413" h="441">
                  <a:moveTo>
                    <a:pt x="413" y="333"/>
                  </a:moveTo>
                  <a:lnTo>
                    <a:pt x="12" y="441"/>
                  </a:lnTo>
                  <a:lnTo>
                    <a:pt x="0" y="0"/>
                  </a:lnTo>
                  <a:lnTo>
                    <a:pt x="413" y="333"/>
                  </a:lnTo>
                  <a:lnTo>
                    <a:pt x="413" y="333"/>
                  </a:lnTo>
                  <a:close/>
                </a:path>
              </a:pathLst>
            </a:custGeom>
            <a:solidFill>
              <a:srgbClr val="5E75FC"/>
            </a:solidFill>
            <a:ln w="9525">
              <a:noFill/>
              <a:round/>
            </a:ln>
            <a:effectLst/>
          </p:spPr>
          <p:txBody>
            <a:bodyPr/>
            <a:lstStyle/>
            <a:p>
              <a:endParaRPr lang="en-US"/>
            </a:p>
          </p:txBody>
        </p:sp>
        <p:sp>
          <p:nvSpPr>
            <p:cNvPr id="391236" name="Freeform 68"/>
            <p:cNvSpPr/>
            <p:nvPr/>
          </p:nvSpPr>
          <p:spPr bwMode="auto">
            <a:xfrm>
              <a:off x="5000" y="3296"/>
              <a:ext cx="212" cy="136"/>
            </a:xfrm>
            <a:custGeom>
              <a:avLst/>
              <a:gdLst/>
              <a:ahLst/>
              <a:cxnLst>
                <a:cxn ang="0">
                  <a:pos x="635" y="271"/>
                </a:cxn>
                <a:cxn ang="0">
                  <a:pos x="0" y="257"/>
                </a:cxn>
                <a:cxn ang="0">
                  <a:pos x="179" y="0"/>
                </a:cxn>
                <a:cxn ang="0">
                  <a:pos x="635" y="271"/>
                </a:cxn>
                <a:cxn ang="0">
                  <a:pos x="635" y="271"/>
                </a:cxn>
              </a:cxnLst>
              <a:rect l="0" t="0" r="r" b="b"/>
              <a:pathLst>
                <a:path w="635" h="271">
                  <a:moveTo>
                    <a:pt x="635" y="271"/>
                  </a:moveTo>
                  <a:lnTo>
                    <a:pt x="0" y="257"/>
                  </a:lnTo>
                  <a:lnTo>
                    <a:pt x="179" y="0"/>
                  </a:lnTo>
                  <a:lnTo>
                    <a:pt x="635" y="271"/>
                  </a:lnTo>
                  <a:lnTo>
                    <a:pt x="635" y="271"/>
                  </a:lnTo>
                  <a:close/>
                </a:path>
              </a:pathLst>
            </a:custGeom>
            <a:solidFill>
              <a:srgbClr val="FF0000"/>
            </a:solidFill>
            <a:ln w="9525">
              <a:noFill/>
              <a:round/>
            </a:ln>
            <a:effectLst/>
          </p:spPr>
          <p:txBody>
            <a:bodyPr/>
            <a:lstStyle/>
            <a:p>
              <a:endParaRPr lang="en-US"/>
            </a:p>
          </p:txBody>
        </p:sp>
        <p:sp>
          <p:nvSpPr>
            <p:cNvPr id="391237" name="Freeform 69"/>
            <p:cNvSpPr/>
            <p:nvPr/>
          </p:nvSpPr>
          <p:spPr bwMode="auto">
            <a:xfrm>
              <a:off x="4732" y="3425"/>
              <a:ext cx="148" cy="222"/>
            </a:xfrm>
            <a:custGeom>
              <a:avLst/>
              <a:gdLst/>
              <a:ahLst/>
              <a:cxnLst>
                <a:cxn ang="0">
                  <a:pos x="442" y="87"/>
                </a:cxn>
                <a:cxn ang="0">
                  <a:pos x="0" y="443"/>
                </a:cxn>
                <a:cxn ang="0">
                  <a:pos x="68" y="0"/>
                </a:cxn>
                <a:cxn ang="0">
                  <a:pos x="442" y="87"/>
                </a:cxn>
                <a:cxn ang="0">
                  <a:pos x="442" y="87"/>
                </a:cxn>
              </a:cxnLst>
              <a:rect l="0" t="0" r="r" b="b"/>
              <a:pathLst>
                <a:path w="442" h="443">
                  <a:moveTo>
                    <a:pt x="442" y="87"/>
                  </a:moveTo>
                  <a:lnTo>
                    <a:pt x="0" y="443"/>
                  </a:lnTo>
                  <a:lnTo>
                    <a:pt x="68" y="0"/>
                  </a:lnTo>
                  <a:lnTo>
                    <a:pt x="442" y="87"/>
                  </a:lnTo>
                  <a:lnTo>
                    <a:pt x="442" y="87"/>
                  </a:lnTo>
                  <a:close/>
                </a:path>
              </a:pathLst>
            </a:custGeom>
            <a:solidFill>
              <a:srgbClr val="FF0000"/>
            </a:solidFill>
            <a:ln w="9525">
              <a:noFill/>
              <a:round/>
            </a:ln>
            <a:effectLst/>
          </p:spPr>
          <p:txBody>
            <a:bodyPr/>
            <a:lstStyle/>
            <a:p>
              <a:endParaRPr lang="en-US"/>
            </a:p>
          </p:txBody>
        </p:sp>
        <p:sp>
          <p:nvSpPr>
            <p:cNvPr id="391238" name="Freeform 70"/>
            <p:cNvSpPr/>
            <p:nvPr/>
          </p:nvSpPr>
          <p:spPr bwMode="auto">
            <a:xfrm>
              <a:off x="4543" y="3178"/>
              <a:ext cx="218" cy="130"/>
            </a:xfrm>
            <a:custGeom>
              <a:avLst/>
              <a:gdLst/>
              <a:ahLst/>
              <a:cxnLst>
                <a:cxn ang="0">
                  <a:pos x="495" y="260"/>
                </a:cxn>
                <a:cxn ang="0">
                  <a:pos x="0" y="0"/>
                </a:cxn>
                <a:cxn ang="0">
                  <a:pos x="653" y="13"/>
                </a:cxn>
                <a:cxn ang="0">
                  <a:pos x="495" y="260"/>
                </a:cxn>
                <a:cxn ang="0">
                  <a:pos x="495" y="260"/>
                </a:cxn>
              </a:cxnLst>
              <a:rect l="0" t="0" r="r" b="b"/>
              <a:pathLst>
                <a:path w="653" h="260">
                  <a:moveTo>
                    <a:pt x="495" y="260"/>
                  </a:moveTo>
                  <a:lnTo>
                    <a:pt x="0" y="0"/>
                  </a:lnTo>
                  <a:lnTo>
                    <a:pt x="653" y="13"/>
                  </a:lnTo>
                  <a:lnTo>
                    <a:pt x="495" y="260"/>
                  </a:lnTo>
                  <a:lnTo>
                    <a:pt x="495" y="260"/>
                  </a:lnTo>
                  <a:close/>
                </a:path>
              </a:pathLst>
            </a:custGeom>
            <a:solidFill>
              <a:srgbClr val="FF0000"/>
            </a:solidFill>
            <a:ln w="9525">
              <a:noFill/>
              <a:round/>
            </a:ln>
            <a:effectLst/>
          </p:spPr>
          <p:txBody>
            <a:bodyPr/>
            <a:lstStyle/>
            <a:p>
              <a:endParaRPr lang="en-US"/>
            </a:p>
          </p:txBody>
        </p:sp>
        <p:sp>
          <p:nvSpPr>
            <p:cNvPr id="391239" name="Freeform 71"/>
            <p:cNvSpPr/>
            <p:nvPr/>
          </p:nvSpPr>
          <p:spPr bwMode="auto">
            <a:xfrm>
              <a:off x="4889" y="2952"/>
              <a:ext cx="134" cy="219"/>
            </a:xfrm>
            <a:custGeom>
              <a:avLst/>
              <a:gdLst/>
              <a:ahLst/>
              <a:cxnLst>
                <a:cxn ang="0">
                  <a:pos x="351" y="439"/>
                </a:cxn>
                <a:cxn ang="0">
                  <a:pos x="0" y="362"/>
                </a:cxn>
                <a:cxn ang="0">
                  <a:pos x="403" y="0"/>
                </a:cxn>
                <a:cxn ang="0">
                  <a:pos x="351" y="439"/>
                </a:cxn>
                <a:cxn ang="0">
                  <a:pos x="351" y="439"/>
                </a:cxn>
              </a:cxnLst>
              <a:rect l="0" t="0" r="r" b="b"/>
              <a:pathLst>
                <a:path w="403" h="439">
                  <a:moveTo>
                    <a:pt x="351" y="439"/>
                  </a:moveTo>
                  <a:lnTo>
                    <a:pt x="0" y="362"/>
                  </a:lnTo>
                  <a:lnTo>
                    <a:pt x="403" y="0"/>
                  </a:lnTo>
                  <a:lnTo>
                    <a:pt x="351" y="439"/>
                  </a:lnTo>
                  <a:lnTo>
                    <a:pt x="351" y="439"/>
                  </a:lnTo>
                  <a:close/>
                </a:path>
              </a:pathLst>
            </a:custGeom>
            <a:solidFill>
              <a:srgbClr val="FF0000"/>
            </a:solidFill>
            <a:ln w="9525">
              <a:noFill/>
              <a:round/>
            </a:ln>
            <a:effectLst/>
          </p:spPr>
          <p:txBody>
            <a:bodyPr/>
            <a:lstStyle/>
            <a:p>
              <a:endParaRPr lang="en-US"/>
            </a:p>
          </p:txBody>
        </p:sp>
        <p:sp>
          <p:nvSpPr>
            <p:cNvPr id="391240" name="Freeform 72"/>
            <p:cNvSpPr/>
            <p:nvPr/>
          </p:nvSpPr>
          <p:spPr bwMode="auto">
            <a:xfrm>
              <a:off x="4300" y="2731"/>
              <a:ext cx="953" cy="1168"/>
            </a:xfrm>
            <a:custGeom>
              <a:avLst/>
              <a:gdLst/>
              <a:ahLst/>
              <a:cxnLst>
                <a:cxn ang="0">
                  <a:pos x="2156" y="2197"/>
                </a:cxn>
                <a:cxn ang="0">
                  <a:pos x="1638" y="2265"/>
                </a:cxn>
                <a:cxn ang="0">
                  <a:pos x="1100" y="2204"/>
                </a:cxn>
                <a:cxn ang="0">
                  <a:pos x="1317" y="2207"/>
                </a:cxn>
                <a:cxn ang="0">
                  <a:pos x="1795" y="2212"/>
                </a:cxn>
                <a:cxn ang="0">
                  <a:pos x="2311" y="2091"/>
                </a:cxn>
                <a:cxn ang="0">
                  <a:pos x="2266" y="2084"/>
                </a:cxn>
                <a:cxn ang="0">
                  <a:pos x="1874" y="2176"/>
                </a:cxn>
                <a:cxn ang="0">
                  <a:pos x="1416" y="2183"/>
                </a:cxn>
                <a:cxn ang="0">
                  <a:pos x="926" y="2085"/>
                </a:cxn>
                <a:cxn ang="0">
                  <a:pos x="498" y="1850"/>
                </a:cxn>
                <a:cxn ang="0">
                  <a:pos x="207" y="1553"/>
                </a:cxn>
                <a:cxn ang="0">
                  <a:pos x="145" y="1198"/>
                </a:cxn>
                <a:cxn ang="0">
                  <a:pos x="283" y="812"/>
                </a:cxn>
                <a:cxn ang="0">
                  <a:pos x="619" y="471"/>
                </a:cxn>
                <a:cxn ang="0">
                  <a:pos x="1097" y="228"/>
                </a:cxn>
                <a:cxn ang="0">
                  <a:pos x="1637" y="103"/>
                </a:cxn>
                <a:cxn ang="0">
                  <a:pos x="2148" y="83"/>
                </a:cxn>
                <a:cxn ang="0">
                  <a:pos x="1676" y="73"/>
                </a:cxn>
                <a:cxn ang="0">
                  <a:pos x="1284" y="155"/>
                </a:cxn>
                <a:cxn ang="0">
                  <a:pos x="871" y="307"/>
                </a:cxn>
                <a:cxn ang="0">
                  <a:pos x="516" y="499"/>
                </a:cxn>
                <a:cxn ang="0">
                  <a:pos x="167" y="855"/>
                </a:cxn>
                <a:cxn ang="0">
                  <a:pos x="414" y="548"/>
                </a:cxn>
                <a:cxn ang="0">
                  <a:pos x="786" y="287"/>
                </a:cxn>
                <a:cxn ang="0">
                  <a:pos x="1185" y="130"/>
                </a:cxn>
                <a:cxn ang="0">
                  <a:pos x="1830" y="13"/>
                </a:cxn>
                <a:cxn ang="0">
                  <a:pos x="2342" y="64"/>
                </a:cxn>
                <a:cxn ang="0">
                  <a:pos x="2336" y="40"/>
                </a:cxn>
                <a:cxn ang="0">
                  <a:pos x="1740" y="0"/>
                </a:cxn>
                <a:cxn ang="0">
                  <a:pos x="1145" y="100"/>
                </a:cxn>
                <a:cxn ang="0">
                  <a:pos x="622" y="330"/>
                </a:cxn>
                <a:cxn ang="0">
                  <a:pos x="233" y="660"/>
                </a:cxn>
                <a:cxn ang="0">
                  <a:pos x="27" y="1053"/>
                </a:cxn>
                <a:cxn ang="0">
                  <a:pos x="26" y="1457"/>
                </a:cxn>
                <a:cxn ang="0">
                  <a:pos x="233" y="1828"/>
                </a:cxn>
                <a:cxn ang="0">
                  <a:pos x="621" y="2119"/>
                </a:cxn>
                <a:cxn ang="0">
                  <a:pos x="1144" y="2295"/>
                </a:cxn>
                <a:cxn ang="0">
                  <a:pos x="1738" y="2335"/>
                </a:cxn>
                <a:cxn ang="0">
                  <a:pos x="2333" y="2235"/>
                </a:cxn>
                <a:cxn ang="0">
                  <a:pos x="2860" y="2008"/>
                </a:cxn>
                <a:cxn ang="0">
                  <a:pos x="2443" y="2177"/>
                </a:cxn>
                <a:cxn ang="0">
                  <a:pos x="2394" y="2169"/>
                </a:cxn>
                <a:cxn ang="0">
                  <a:pos x="2382" y="2135"/>
                </a:cxn>
              </a:cxnLst>
              <a:rect l="0" t="0" r="r" b="b"/>
              <a:pathLst>
                <a:path w="2860" h="2335">
                  <a:moveTo>
                    <a:pt x="2382" y="2135"/>
                  </a:moveTo>
                  <a:lnTo>
                    <a:pt x="2156" y="2197"/>
                  </a:lnTo>
                  <a:lnTo>
                    <a:pt x="1941" y="2245"/>
                  </a:lnTo>
                  <a:lnTo>
                    <a:pt x="1638" y="2265"/>
                  </a:lnTo>
                  <a:lnTo>
                    <a:pt x="1343" y="2257"/>
                  </a:lnTo>
                  <a:lnTo>
                    <a:pt x="1100" y="2204"/>
                  </a:lnTo>
                  <a:lnTo>
                    <a:pt x="934" y="2150"/>
                  </a:lnTo>
                  <a:lnTo>
                    <a:pt x="1317" y="2207"/>
                  </a:lnTo>
                  <a:lnTo>
                    <a:pt x="1554" y="2228"/>
                  </a:lnTo>
                  <a:lnTo>
                    <a:pt x="1795" y="2212"/>
                  </a:lnTo>
                  <a:lnTo>
                    <a:pt x="2081" y="2161"/>
                  </a:lnTo>
                  <a:lnTo>
                    <a:pt x="2311" y="2091"/>
                  </a:lnTo>
                  <a:lnTo>
                    <a:pt x="2485" y="2023"/>
                  </a:lnTo>
                  <a:lnTo>
                    <a:pt x="2266" y="2084"/>
                  </a:lnTo>
                  <a:lnTo>
                    <a:pt x="2092" y="2132"/>
                  </a:lnTo>
                  <a:lnTo>
                    <a:pt x="1874" y="2176"/>
                  </a:lnTo>
                  <a:lnTo>
                    <a:pt x="1660" y="2189"/>
                  </a:lnTo>
                  <a:lnTo>
                    <a:pt x="1416" y="2183"/>
                  </a:lnTo>
                  <a:lnTo>
                    <a:pt x="1200" y="2149"/>
                  </a:lnTo>
                  <a:lnTo>
                    <a:pt x="926" y="2085"/>
                  </a:lnTo>
                  <a:lnTo>
                    <a:pt x="693" y="1980"/>
                  </a:lnTo>
                  <a:lnTo>
                    <a:pt x="498" y="1850"/>
                  </a:lnTo>
                  <a:lnTo>
                    <a:pt x="337" y="1727"/>
                  </a:lnTo>
                  <a:lnTo>
                    <a:pt x="207" y="1553"/>
                  </a:lnTo>
                  <a:lnTo>
                    <a:pt x="154" y="1373"/>
                  </a:lnTo>
                  <a:lnTo>
                    <a:pt x="145" y="1198"/>
                  </a:lnTo>
                  <a:lnTo>
                    <a:pt x="194" y="995"/>
                  </a:lnTo>
                  <a:lnTo>
                    <a:pt x="283" y="812"/>
                  </a:lnTo>
                  <a:lnTo>
                    <a:pt x="431" y="634"/>
                  </a:lnTo>
                  <a:lnTo>
                    <a:pt x="619" y="471"/>
                  </a:lnTo>
                  <a:lnTo>
                    <a:pt x="818" y="352"/>
                  </a:lnTo>
                  <a:lnTo>
                    <a:pt x="1097" y="228"/>
                  </a:lnTo>
                  <a:lnTo>
                    <a:pt x="1415" y="139"/>
                  </a:lnTo>
                  <a:lnTo>
                    <a:pt x="1637" y="103"/>
                  </a:lnTo>
                  <a:lnTo>
                    <a:pt x="1863" y="87"/>
                  </a:lnTo>
                  <a:lnTo>
                    <a:pt x="2148" y="83"/>
                  </a:lnTo>
                  <a:lnTo>
                    <a:pt x="1908" y="65"/>
                  </a:lnTo>
                  <a:lnTo>
                    <a:pt x="1676" y="73"/>
                  </a:lnTo>
                  <a:lnTo>
                    <a:pt x="1433" y="114"/>
                  </a:lnTo>
                  <a:lnTo>
                    <a:pt x="1284" y="155"/>
                  </a:lnTo>
                  <a:lnTo>
                    <a:pt x="1074" y="214"/>
                  </a:lnTo>
                  <a:lnTo>
                    <a:pt x="871" y="307"/>
                  </a:lnTo>
                  <a:lnTo>
                    <a:pt x="711" y="381"/>
                  </a:lnTo>
                  <a:lnTo>
                    <a:pt x="516" y="499"/>
                  </a:lnTo>
                  <a:lnTo>
                    <a:pt x="310" y="694"/>
                  </a:lnTo>
                  <a:lnTo>
                    <a:pt x="167" y="855"/>
                  </a:lnTo>
                  <a:lnTo>
                    <a:pt x="245" y="706"/>
                  </a:lnTo>
                  <a:lnTo>
                    <a:pt x="414" y="548"/>
                  </a:lnTo>
                  <a:lnTo>
                    <a:pt x="604" y="394"/>
                  </a:lnTo>
                  <a:lnTo>
                    <a:pt x="786" y="287"/>
                  </a:lnTo>
                  <a:lnTo>
                    <a:pt x="965" y="201"/>
                  </a:lnTo>
                  <a:lnTo>
                    <a:pt x="1185" y="130"/>
                  </a:lnTo>
                  <a:lnTo>
                    <a:pt x="1509" y="45"/>
                  </a:lnTo>
                  <a:lnTo>
                    <a:pt x="1830" y="13"/>
                  </a:lnTo>
                  <a:lnTo>
                    <a:pt x="2082" y="27"/>
                  </a:lnTo>
                  <a:lnTo>
                    <a:pt x="2342" y="64"/>
                  </a:lnTo>
                  <a:lnTo>
                    <a:pt x="2596" y="101"/>
                  </a:lnTo>
                  <a:lnTo>
                    <a:pt x="2336" y="40"/>
                  </a:lnTo>
                  <a:lnTo>
                    <a:pt x="2043" y="2"/>
                  </a:lnTo>
                  <a:lnTo>
                    <a:pt x="1740" y="0"/>
                  </a:lnTo>
                  <a:lnTo>
                    <a:pt x="1438" y="32"/>
                  </a:lnTo>
                  <a:lnTo>
                    <a:pt x="1145" y="100"/>
                  </a:lnTo>
                  <a:lnTo>
                    <a:pt x="870" y="201"/>
                  </a:lnTo>
                  <a:lnTo>
                    <a:pt x="622" y="330"/>
                  </a:lnTo>
                  <a:lnTo>
                    <a:pt x="407" y="485"/>
                  </a:lnTo>
                  <a:lnTo>
                    <a:pt x="233" y="660"/>
                  </a:lnTo>
                  <a:lnTo>
                    <a:pt x="105" y="851"/>
                  </a:lnTo>
                  <a:lnTo>
                    <a:pt x="27" y="1053"/>
                  </a:lnTo>
                  <a:lnTo>
                    <a:pt x="0" y="1256"/>
                  </a:lnTo>
                  <a:lnTo>
                    <a:pt x="26" y="1457"/>
                  </a:lnTo>
                  <a:lnTo>
                    <a:pt x="105" y="1651"/>
                  </a:lnTo>
                  <a:lnTo>
                    <a:pt x="233" y="1828"/>
                  </a:lnTo>
                  <a:lnTo>
                    <a:pt x="406" y="1986"/>
                  </a:lnTo>
                  <a:lnTo>
                    <a:pt x="621" y="2119"/>
                  </a:lnTo>
                  <a:lnTo>
                    <a:pt x="869" y="2223"/>
                  </a:lnTo>
                  <a:lnTo>
                    <a:pt x="1144" y="2295"/>
                  </a:lnTo>
                  <a:lnTo>
                    <a:pt x="1435" y="2333"/>
                  </a:lnTo>
                  <a:lnTo>
                    <a:pt x="1738" y="2335"/>
                  </a:lnTo>
                  <a:lnTo>
                    <a:pt x="2040" y="2302"/>
                  </a:lnTo>
                  <a:lnTo>
                    <a:pt x="2333" y="2235"/>
                  </a:lnTo>
                  <a:lnTo>
                    <a:pt x="2608" y="2134"/>
                  </a:lnTo>
                  <a:lnTo>
                    <a:pt x="2860" y="2008"/>
                  </a:lnTo>
                  <a:lnTo>
                    <a:pt x="2603" y="2126"/>
                  </a:lnTo>
                  <a:lnTo>
                    <a:pt x="2443" y="2177"/>
                  </a:lnTo>
                  <a:lnTo>
                    <a:pt x="2300" y="2210"/>
                  </a:lnTo>
                  <a:lnTo>
                    <a:pt x="2394" y="2169"/>
                  </a:lnTo>
                  <a:lnTo>
                    <a:pt x="2257" y="2200"/>
                  </a:lnTo>
                  <a:lnTo>
                    <a:pt x="2382" y="2135"/>
                  </a:lnTo>
                  <a:lnTo>
                    <a:pt x="2382" y="2135"/>
                  </a:lnTo>
                  <a:close/>
                </a:path>
              </a:pathLst>
            </a:custGeom>
            <a:solidFill>
              <a:srgbClr val="000000"/>
            </a:solidFill>
            <a:ln w="9525">
              <a:noFill/>
              <a:round/>
            </a:ln>
            <a:effectLst/>
          </p:spPr>
          <p:txBody>
            <a:bodyPr/>
            <a:lstStyle/>
            <a:p>
              <a:endParaRPr lang="en-US"/>
            </a:p>
          </p:txBody>
        </p:sp>
        <p:sp>
          <p:nvSpPr>
            <p:cNvPr id="391241" name="Freeform 73"/>
            <p:cNvSpPr/>
            <p:nvPr/>
          </p:nvSpPr>
          <p:spPr bwMode="auto">
            <a:xfrm>
              <a:off x="4667" y="2787"/>
              <a:ext cx="747" cy="829"/>
            </a:xfrm>
            <a:custGeom>
              <a:avLst/>
              <a:gdLst/>
              <a:ahLst/>
              <a:cxnLst>
                <a:cxn ang="0">
                  <a:pos x="1930" y="1567"/>
                </a:cxn>
                <a:cxn ang="0">
                  <a:pos x="2111" y="1343"/>
                </a:cxn>
                <a:cxn ang="0">
                  <a:pos x="2211" y="1191"/>
                </a:cxn>
                <a:cxn ang="0">
                  <a:pos x="2240" y="955"/>
                </a:cxn>
                <a:cxn ang="0">
                  <a:pos x="2193" y="714"/>
                </a:cxn>
                <a:cxn ang="0">
                  <a:pos x="2089" y="527"/>
                </a:cxn>
                <a:cxn ang="0">
                  <a:pos x="1963" y="381"/>
                </a:cxn>
                <a:cxn ang="0">
                  <a:pos x="1769" y="240"/>
                </a:cxn>
                <a:cxn ang="0">
                  <a:pos x="1604" y="152"/>
                </a:cxn>
                <a:cxn ang="0">
                  <a:pos x="1436" y="95"/>
                </a:cxn>
                <a:cxn ang="0">
                  <a:pos x="1228" y="39"/>
                </a:cxn>
                <a:cxn ang="0">
                  <a:pos x="982" y="4"/>
                </a:cxn>
                <a:cxn ang="0">
                  <a:pos x="780" y="0"/>
                </a:cxn>
                <a:cxn ang="0">
                  <a:pos x="606" y="12"/>
                </a:cxn>
                <a:cxn ang="0">
                  <a:pos x="407" y="34"/>
                </a:cxn>
                <a:cxn ang="0">
                  <a:pos x="237" y="77"/>
                </a:cxn>
                <a:cxn ang="0">
                  <a:pos x="0" y="165"/>
                </a:cxn>
                <a:cxn ang="0">
                  <a:pos x="291" y="84"/>
                </a:cxn>
                <a:cxn ang="0">
                  <a:pos x="497" y="48"/>
                </a:cxn>
                <a:cxn ang="0">
                  <a:pos x="784" y="26"/>
                </a:cxn>
                <a:cxn ang="0">
                  <a:pos x="1034" y="36"/>
                </a:cxn>
                <a:cxn ang="0">
                  <a:pos x="1347" y="104"/>
                </a:cxn>
                <a:cxn ang="0">
                  <a:pos x="1693" y="246"/>
                </a:cxn>
                <a:cxn ang="0">
                  <a:pos x="1867" y="367"/>
                </a:cxn>
                <a:cxn ang="0">
                  <a:pos x="1993" y="487"/>
                </a:cxn>
                <a:cxn ang="0">
                  <a:pos x="2078" y="622"/>
                </a:cxn>
                <a:cxn ang="0">
                  <a:pos x="2145" y="782"/>
                </a:cxn>
                <a:cxn ang="0">
                  <a:pos x="2175" y="986"/>
                </a:cxn>
                <a:cxn ang="0">
                  <a:pos x="2142" y="1145"/>
                </a:cxn>
                <a:cxn ang="0">
                  <a:pos x="2081" y="1316"/>
                </a:cxn>
                <a:cxn ang="0">
                  <a:pos x="1982" y="1428"/>
                </a:cxn>
                <a:cxn ang="0">
                  <a:pos x="1895" y="1526"/>
                </a:cxn>
                <a:cxn ang="0">
                  <a:pos x="1727" y="1659"/>
                </a:cxn>
                <a:cxn ang="0">
                  <a:pos x="1930" y="1567"/>
                </a:cxn>
                <a:cxn ang="0">
                  <a:pos x="1930" y="1567"/>
                </a:cxn>
              </a:cxnLst>
              <a:rect l="0" t="0" r="r" b="b"/>
              <a:pathLst>
                <a:path w="2240" h="1659">
                  <a:moveTo>
                    <a:pt x="1930" y="1567"/>
                  </a:moveTo>
                  <a:lnTo>
                    <a:pt x="2111" y="1343"/>
                  </a:lnTo>
                  <a:lnTo>
                    <a:pt x="2211" y="1191"/>
                  </a:lnTo>
                  <a:lnTo>
                    <a:pt x="2240" y="955"/>
                  </a:lnTo>
                  <a:lnTo>
                    <a:pt x="2193" y="714"/>
                  </a:lnTo>
                  <a:lnTo>
                    <a:pt x="2089" y="527"/>
                  </a:lnTo>
                  <a:lnTo>
                    <a:pt x="1963" y="381"/>
                  </a:lnTo>
                  <a:lnTo>
                    <a:pt x="1769" y="240"/>
                  </a:lnTo>
                  <a:lnTo>
                    <a:pt x="1604" y="152"/>
                  </a:lnTo>
                  <a:lnTo>
                    <a:pt x="1436" y="95"/>
                  </a:lnTo>
                  <a:lnTo>
                    <a:pt x="1228" y="39"/>
                  </a:lnTo>
                  <a:lnTo>
                    <a:pt x="982" y="4"/>
                  </a:lnTo>
                  <a:lnTo>
                    <a:pt x="780" y="0"/>
                  </a:lnTo>
                  <a:lnTo>
                    <a:pt x="606" y="12"/>
                  </a:lnTo>
                  <a:lnTo>
                    <a:pt x="407" y="34"/>
                  </a:lnTo>
                  <a:lnTo>
                    <a:pt x="237" y="77"/>
                  </a:lnTo>
                  <a:lnTo>
                    <a:pt x="0" y="165"/>
                  </a:lnTo>
                  <a:lnTo>
                    <a:pt x="291" y="84"/>
                  </a:lnTo>
                  <a:lnTo>
                    <a:pt x="497" y="48"/>
                  </a:lnTo>
                  <a:lnTo>
                    <a:pt x="784" y="26"/>
                  </a:lnTo>
                  <a:lnTo>
                    <a:pt x="1034" y="36"/>
                  </a:lnTo>
                  <a:lnTo>
                    <a:pt x="1347" y="104"/>
                  </a:lnTo>
                  <a:lnTo>
                    <a:pt x="1693" y="246"/>
                  </a:lnTo>
                  <a:lnTo>
                    <a:pt x="1867" y="367"/>
                  </a:lnTo>
                  <a:lnTo>
                    <a:pt x="1993" y="487"/>
                  </a:lnTo>
                  <a:lnTo>
                    <a:pt x="2078" y="622"/>
                  </a:lnTo>
                  <a:lnTo>
                    <a:pt x="2145" y="782"/>
                  </a:lnTo>
                  <a:lnTo>
                    <a:pt x="2175" y="986"/>
                  </a:lnTo>
                  <a:lnTo>
                    <a:pt x="2142" y="1145"/>
                  </a:lnTo>
                  <a:lnTo>
                    <a:pt x="2081" y="1316"/>
                  </a:lnTo>
                  <a:lnTo>
                    <a:pt x="1982" y="1428"/>
                  </a:lnTo>
                  <a:lnTo>
                    <a:pt x="1895" y="1526"/>
                  </a:lnTo>
                  <a:lnTo>
                    <a:pt x="1727" y="1659"/>
                  </a:lnTo>
                  <a:lnTo>
                    <a:pt x="1930" y="1567"/>
                  </a:lnTo>
                  <a:lnTo>
                    <a:pt x="1930" y="1567"/>
                  </a:lnTo>
                  <a:close/>
                </a:path>
              </a:pathLst>
            </a:custGeom>
            <a:solidFill>
              <a:srgbClr val="000000"/>
            </a:solidFill>
            <a:ln w="9525">
              <a:noFill/>
              <a:round/>
            </a:ln>
            <a:effectLst/>
          </p:spPr>
          <p:txBody>
            <a:bodyPr/>
            <a:lstStyle/>
            <a:p>
              <a:endParaRPr lang="en-US"/>
            </a:p>
          </p:txBody>
        </p:sp>
        <p:sp>
          <p:nvSpPr>
            <p:cNvPr id="391242" name="Freeform 74"/>
            <p:cNvSpPr/>
            <p:nvPr/>
          </p:nvSpPr>
          <p:spPr bwMode="auto">
            <a:xfrm>
              <a:off x="4501" y="2919"/>
              <a:ext cx="757" cy="767"/>
            </a:xfrm>
            <a:custGeom>
              <a:avLst/>
              <a:gdLst/>
              <a:ahLst/>
              <a:cxnLst>
                <a:cxn ang="0">
                  <a:pos x="1534" y="487"/>
                </a:cxn>
                <a:cxn ang="0">
                  <a:pos x="1637" y="0"/>
                </a:cxn>
                <a:cxn ang="0">
                  <a:pos x="1154" y="400"/>
                </a:cxn>
                <a:cxn ang="0">
                  <a:pos x="710" y="26"/>
                </a:cxn>
                <a:cxn ang="0">
                  <a:pos x="763" y="518"/>
                </a:cxn>
                <a:cxn ang="0">
                  <a:pos x="31" y="486"/>
                </a:cxn>
                <a:cxn ang="0">
                  <a:pos x="590" y="783"/>
                </a:cxn>
                <a:cxn ang="0">
                  <a:pos x="0" y="1111"/>
                </a:cxn>
                <a:cxn ang="0">
                  <a:pos x="737" y="1037"/>
                </a:cxn>
                <a:cxn ang="0">
                  <a:pos x="633" y="1534"/>
                </a:cxn>
                <a:cxn ang="0">
                  <a:pos x="1117" y="1134"/>
                </a:cxn>
                <a:cxn ang="0">
                  <a:pos x="1561" y="1506"/>
                </a:cxn>
                <a:cxn ang="0">
                  <a:pos x="1508" y="1015"/>
                </a:cxn>
                <a:cxn ang="0">
                  <a:pos x="2239" y="1046"/>
                </a:cxn>
                <a:cxn ang="0">
                  <a:pos x="1681" y="751"/>
                </a:cxn>
                <a:cxn ang="0">
                  <a:pos x="2271" y="422"/>
                </a:cxn>
                <a:cxn ang="0">
                  <a:pos x="1551" y="493"/>
                </a:cxn>
                <a:cxn ang="0">
                  <a:pos x="1468" y="540"/>
                </a:cxn>
                <a:cxn ang="0">
                  <a:pos x="2085" y="479"/>
                </a:cxn>
                <a:cxn ang="0">
                  <a:pos x="1592" y="753"/>
                </a:cxn>
                <a:cxn ang="0">
                  <a:pos x="2059" y="1001"/>
                </a:cxn>
                <a:cxn ang="0">
                  <a:pos x="1447" y="975"/>
                </a:cxn>
                <a:cxn ang="0">
                  <a:pos x="1491" y="1386"/>
                </a:cxn>
                <a:cxn ang="0">
                  <a:pos x="1120" y="1073"/>
                </a:cxn>
                <a:cxn ang="0">
                  <a:pos x="715" y="1409"/>
                </a:cxn>
                <a:cxn ang="0">
                  <a:pos x="802" y="994"/>
                </a:cxn>
                <a:cxn ang="0">
                  <a:pos x="185" y="1055"/>
                </a:cxn>
                <a:cxn ang="0">
                  <a:pos x="678" y="779"/>
                </a:cxn>
                <a:cxn ang="0">
                  <a:pos x="211" y="532"/>
                </a:cxn>
                <a:cxn ang="0">
                  <a:pos x="823" y="558"/>
                </a:cxn>
                <a:cxn ang="0">
                  <a:pos x="779" y="147"/>
                </a:cxn>
                <a:cxn ang="0">
                  <a:pos x="1151" y="459"/>
                </a:cxn>
                <a:cxn ang="0">
                  <a:pos x="1555" y="124"/>
                </a:cxn>
                <a:cxn ang="0">
                  <a:pos x="1472" y="522"/>
                </a:cxn>
                <a:cxn ang="0">
                  <a:pos x="1534" y="487"/>
                </a:cxn>
                <a:cxn ang="0">
                  <a:pos x="1534" y="487"/>
                </a:cxn>
              </a:cxnLst>
              <a:rect l="0" t="0" r="r" b="b"/>
              <a:pathLst>
                <a:path w="2271" h="1534">
                  <a:moveTo>
                    <a:pt x="1534" y="487"/>
                  </a:moveTo>
                  <a:lnTo>
                    <a:pt x="1637" y="0"/>
                  </a:lnTo>
                  <a:lnTo>
                    <a:pt x="1154" y="400"/>
                  </a:lnTo>
                  <a:lnTo>
                    <a:pt x="710" y="26"/>
                  </a:lnTo>
                  <a:lnTo>
                    <a:pt x="763" y="518"/>
                  </a:lnTo>
                  <a:lnTo>
                    <a:pt x="31" y="486"/>
                  </a:lnTo>
                  <a:lnTo>
                    <a:pt x="590" y="783"/>
                  </a:lnTo>
                  <a:lnTo>
                    <a:pt x="0" y="1111"/>
                  </a:lnTo>
                  <a:lnTo>
                    <a:pt x="737" y="1037"/>
                  </a:lnTo>
                  <a:lnTo>
                    <a:pt x="633" y="1534"/>
                  </a:lnTo>
                  <a:lnTo>
                    <a:pt x="1117" y="1134"/>
                  </a:lnTo>
                  <a:lnTo>
                    <a:pt x="1561" y="1506"/>
                  </a:lnTo>
                  <a:lnTo>
                    <a:pt x="1508" y="1015"/>
                  </a:lnTo>
                  <a:lnTo>
                    <a:pt x="2239" y="1046"/>
                  </a:lnTo>
                  <a:lnTo>
                    <a:pt x="1681" y="751"/>
                  </a:lnTo>
                  <a:lnTo>
                    <a:pt x="2271" y="422"/>
                  </a:lnTo>
                  <a:lnTo>
                    <a:pt x="1551" y="493"/>
                  </a:lnTo>
                  <a:lnTo>
                    <a:pt x="1468" y="540"/>
                  </a:lnTo>
                  <a:lnTo>
                    <a:pt x="2085" y="479"/>
                  </a:lnTo>
                  <a:lnTo>
                    <a:pt x="1592" y="753"/>
                  </a:lnTo>
                  <a:lnTo>
                    <a:pt x="2059" y="1001"/>
                  </a:lnTo>
                  <a:lnTo>
                    <a:pt x="1447" y="975"/>
                  </a:lnTo>
                  <a:lnTo>
                    <a:pt x="1491" y="1386"/>
                  </a:lnTo>
                  <a:lnTo>
                    <a:pt x="1120" y="1073"/>
                  </a:lnTo>
                  <a:lnTo>
                    <a:pt x="715" y="1409"/>
                  </a:lnTo>
                  <a:lnTo>
                    <a:pt x="802" y="994"/>
                  </a:lnTo>
                  <a:lnTo>
                    <a:pt x="185" y="1055"/>
                  </a:lnTo>
                  <a:lnTo>
                    <a:pt x="678" y="779"/>
                  </a:lnTo>
                  <a:lnTo>
                    <a:pt x="211" y="532"/>
                  </a:lnTo>
                  <a:lnTo>
                    <a:pt x="823" y="558"/>
                  </a:lnTo>
                  <a:lnTo>
                    <a:pt x="779" y="147"/>
                  </a:lnTo>
                  <a:lnTo>
                    <a:pt x="1151" y="459"/>
                  </a:lnTo>
                  <a:lnTo>
                    <a:pt x="1555" y="124"/>
                  </a:lnTo>
                  <a:lnTo>
                    <a:pt x="1472" y="522"/>
                  </a:lnTo>
                  <a:lnTo>
                    <a:pt x="1534" y="487"/>
                  </a:lnTo>
                  <a:lnTo>
                    <a:pt x="1534" y="487"/>
                  </a:lnTo>
                  <a:close/>
                </a:path>
              </a:pathLst>
            </a:custGeom>
            <a:solidFill>
              <a:srgbClr val="111E6D"/>
            </a:solidFill>
            <a:ln w="9525">
              <a:noFill/>
              <a:round/>
            </a:ln>
            <a:effectLst/>
          </p:spPr>
          <p:txBody>
            <a:bodyPr/>
            <a:lstStyle/>
            <a:p>
              <a:endParaRPr lang="en-US"/>
            </a:p>
          </p:txBody>
        </p:sp>
        <p:sp>
          <p:nvSpPr>
            <p:cNvPr id="391243" name="Freeform 75"/>
            <p:cNvSpPr/>
            <p:nvPr/>
          </p:nvSpPr>
          <p:spPr bwMode="auto">
            <a:xfrm>
              <a:off x="4694" y="3116"/>
              <a:ext cx="369" cy="373"/>
            </a:xfrm>
            <a:custGeom>
              <a:avLst/>
              <a:gdLst/>
              <a:ahLst/>
              <a:cxnLst>
                <a:cxn ang="0">
                  <a:pos x="0" y="421"/>
                </a:cxn>
                <a:cxn ang="0">
                  <a:pos x="14" y="485"/>
                </a:cxn>
                <a:cxn ang="0">
                  <a:pos x="44" y="545"/>
                </a:cxn>
                <a:cxn ang="0">
                  <a:pos x="89" y="601"/>
                </a:cxn>
                <a:cxn ang="0">
                  <a:pos x="149" y="649"/>
                </a:cxn>
                <a:cxn ang="0">
                  <a:pos x="220" y="688"/>
                </a:cxn>
                <a:cxn ang="0">
                  <a:pos x="301" y="719"/>
                </a:cxn>
                <a:cxn ang="0">
                  <a:pos x="391" y="738"/>
                </a:cxn>
                <a:cxn ang="0">
                  <a:pos x="485" y="747"/>
                </a:cxn>
                <a:cxn ang="0">
                  <a:pos x="582" y="744"/>
                </a:cxn>
                <a:cxn ang="0">
                  <a:pos x="679" y="731"/>
                </a:cxn>
                <a:cxn ang="0">
                  <a:pos x="770" y="706"/>
                </a:cxn>
                <a:cxn ang="0">
                  <a:pos x="856" y="671"/>
                </a:cxn>
                <a:cxn ang="0">
                  <a:pos x="932" y="627"/>
                </a:cxn>
                <a:cxn ang="0">
                  <a:pos x="996" y="575"/>
                </a:cxn>
                <a:cxn ang="0">
                  <a:pos x="1048" y="517"/>
                </a:cxn>
                <a:cxn ang="0">
                  <a:pos x="1084" y="456"/>
                </a:cxn>
                <a:cxn ang="0">
                  <a:pos x="1105" y="392"/>
                </a:cxn>
                <a:cxn ang="0">
                  <a:pos x="1108" y="326"/>
                </a:cxn>
                <a:cxn ang="0">
                  <a:pos x="1095" y="263"/>
                </a:cxn>
                <a:cxn ang="0">
                  <a:pos x="1065" y="203"/>
                </a:cxn>
                <a:cxn ang="0">
                  <a:pos x="1020" y="148"/>
                </a:cxn>
                <a:cxn ang="0">
                  <a:pos x="961" y="100"/>
                </a:cxn>
                <a:cxn ang="0">
                  <a:pos x="888" y="59"/>
                </a:cxn>
                <a:cxn ang="0">
                  <a:pos x="807" y="30"/>
                </a:cxn>
                <a:cxn ang="0">
                  <a:pos x="717" y="9"/>
                </a:cxn>
                <a:cxn ang="0">
                  <a:pos x="623" y="0"/>
                </a:cxn>
                <a:cxn ang="0">
                  <a:pos x="526" y="4"/>
                </a:cxn>
                <a:cxn ang="0">
                  <a:pos x="431" y="18"/>
                </a:cxn>
                <a:cxn ang="0">
                  <a:pos x="338" y="42"/>
                </a:cxn>
                <a:cxn ang="0">
                  <a:pos x="254" y="77"/>
                </a:cxn>
                <a:cxn ang="0">
                  <a:pos x="176" y="121"/>
                </a:cxn>
                <a:cxn ang="0">
                  <a:pos x="112" y="172"/>
                </a:cxn>
                <a:cxn ang="0">
                  <a:pos x="60" y="230"/>
                </a:cxn>
                <a:cxn ang="0">
                  <a:pos x="25" y="292"/>
                </a:cxn>
                <a:cxn ang="0">
                  <a:pos x="4" y="356"/>
                </a:cxn>
                <a:cxn ang="0">
                  <a:pos x="0" y="421"/>
                </a:cxn>
                <a:cxn ang="0">
                  <a:pos x="0" y="421"/>
                </a:cxn>
              </a:cxnLst>
              <a:rect l="0" t="0" r="r" b="b"/>
              <a:pathLst>
                <a:path w="1108" h="747">
                  <a:moveTo>
                    <a:pt x="0" y="421"/>
                  </a:moveTo>
                  <a:lnTo>
                    <a:pt x="14" y="485"/>
                  </a:lnTo>
                  <a:lnTo>
                    <a:pt x="44" y="545"/>
                  </a:lnTo>
                  <a:lnTo>
                    <a:pt x="89" y="601"/>
                  </a:lnTo>
                  <a:lnTo>
                    <a:pt x="149" y="649"/>
                  </a:lnTo>
                  <a:lnTo>
                    <a:pt x="220" y="688"/>
                  </a:lnTo>
                  <a:lnTo>
                    <a:pt x="301" y="719"/>
                  </a:lnTo>
                  <a:lnTo>
                    <a:pt x="391" y="738"/>
                  </a:lnTo>
                  <a:lnTo>
                    <a:pt x="485" y="747"/>
                  </a:lnTo>
                  <a:lnTo>
                    <a:pt x="582" y="744"/>
                  </a:lnTo>
                  <a:lnTo>
                    <a:pt x="679" y="731"/>
                  </a:lnTo>
                  <a:lnTo>
                    <a:pt x="770" y="706"/>
                  </a:lnTo>
                  <a:lnTo>
                    <a:pt x="856" y="671"/>
                  </a:lnTo>
                  <a:lnTo>
                    <a:pt x="932" y="627"/>
                  </a:lnTo>
                  <a:lnTo>
                    <a:pt x="996" y="575"/>
                  </a:lnTo>
                  <a:lnTo>
                    <a:pt x="1048" y="517"/>
                  </a:lnTo>
                  <a:lnTo>
                    <a:pt x="1084" y="456"/>
                  </a:lnTo>
                  <a:lnTo>
                    <a:pt x="1105" y="392"/>
                  </a:lnTo>
                  <a:lnTo>
                    <a:pt x="1108" y="326"/>
                  </a:lnTo>
                  <a:lnTo>
                    <a:pt x="1095" y="263"/>
                  </a:lnTo>
                  <a:lnTo>
                    <a:pt x="1065" y="203"/>
                  </a:lnTo>
                  <a:lnTo>
                    <a:pt x="1020" y="148"/>
                  </a:lnTo>
                  <a:lnTo>
                    <a:pt x="961" y="100"/>
                  </a:lnTo>
                  <a:lnTo>
                    <a:pt x="888" y="59"/>
                  </a:lnTo>
                  <a:lnTo>
                    <a:pt x="807" y="30"/>
                  </a:lnTo>
                  <a:lnTo>
                    <a:pt x="717" y="9"/>
                  </a:lnTo>
                  <a:lnTo>
                    <a:pt x="623" y="0"/>
                  </a:lnTo>
                  <a:lnTo>
                    <a:pt x="526" y="4"/>
                  </a:lnTo>
                  <a:lnTo>
                    <a:pt x="431" y="18"/>
                  </a:lnTo>
                  <a:lnTo>
                    <a:pt x="338" y="42"/>
                  </a:lnTo>
                  <a:lnTo>
                    <a:pt x="254" y="77"/>
                  </a:lnTo>
                  <a:lnTo>
                    <a:pt x="176" y="121"/>
                  </a:lnTo>
                  <a:lnTo>
                    <a:pt x="112" y="172"/>
                  </a:lnTo>
                  <a:lnTo>
                    <a:pt x="60" y="230"/>
                  </a:lnTo>
                  <a:lnTo>
                    <a:pt x="25" y="292"/>
                  </a:lnTo>
                  <a:lnTo>
                    <a:pt x="4" y="356"/>
                  </a:lnTo>
                  <a:lnTo>
                    <a:pt x="0" y="421"/>
                  </a:lnTo>
                  <a:lnTo>
                    <a:pt x="0" y="421"/>
                  </a:lnTo>
                  <a:close/>
                </a:path>
              </a:pathLst>
            </a:custGeom>
            <a:solidFill>
              <a:srgbClr val="A39494"/>
            </a:solidFill>
            <a:ln w="9525">
              <a:noFill/>
              <a:round/>
            </a:ln>
            <a:effectLst/>
          </p:spPr>
          <p:txBody>
            <a:bodyPr/>
            <a:lstStyle/>
            <a:p>
              <a:endParaRPr lang="en-US"/>
            </a:p>
          </p:txBody>
        </p:sp>
        <p:sp>
          <p:nvSpPr>
            <p:cNvPr id="391244" name="Freeform 76"/>
            <p:cNvSpPr/>
            <p:nvPr/>
          </p:nvSpPr>
          <p:spPr bwMode="auto">
            <a:xfrm>
              <a:off x="4729" y="3151"/>
              <a:ext cx="300" cy="303"/>
            </a:xfrm>
            <a:custGeom>
              <a:avLst/>
              <a:gdLst/>
              <a:ahLst/>
              <a:cxnLst>
                <a:cxn ang="0">
                  <a:pos x="4" y="286"/>
                </a:cxn>
                <a:cxn ang="0">
                  <a:pos x="0" y="339"/>
                </a:cxn>
                <a:cxn ang="0">
                  <a:pos x="11" y="391"/>
                </a:cxn>
                <a:cxn ang="0">
                  <a:pos x="34" y="440"/>
                </a:cxn>
                <a:cxn ang="0">
                  <a:pos x="71" y="485"/>
                </a:cxn>
                <a:cxn ang="0">
                  <a:pos x="118" y="524"/>
                </a:cxn>
                <a:cxn ang="0">
                  <a:pos x="175" y="557"/>
                </a:cxn>
                <a:cxn ang="0">
                  <a:pos x="242" y="581"/>
                </a:cxn>
                <a:cxn ang="0">
                  <a:pos x="314" y="597"/>
                </a:cxn>
                <a:cxn ang="0">
                  <a:pos x="391" y="605"/>
                </a:cxn>
                <a:cxn ang="0">
                  <a:pos x="470" y="604"/>
                </a:cxn>
                <a:cxn ang="0">
                  <a:pos x="547" y="593"/>
                </a:cxn>
                <a:cxn ang="0">
                  <a:pos x="622" y="573"/>
                </a:cxn>
                <a:cxn ang="0">
                  <a:pos x="692" y="545"/>
                </a:cxn>
                <a:cxn ang="0">
                  <a:pos x="754" y="510"/>
                </a:cxn>
                <a:cxn ang="0">
                  <a:pos x="807" y="468"/>
                </a:cxn>
                <a:cxn ang="0">
                  <a:pos x="850" y="422"/>
                </a:cxn>
                <a:cxn ang="0">
                  <a:pos x="880" y="372"/>
                </a:cxn>
                <a:cxn ang="0">
                  <a:pos x="896" y="320"/>
                </a:cxn>
                <a:cxn ang="0">
                  <a:pos x="900" y="267"/>
                </a:cxn>
                <a:cxn ang="0">
                  <a:pos x="889" y="215"/>
                </a:cxn>
                <a:cxn ang="0">
                  <a:pos x="866" y="165"/>
                </a:cxn>
                <a:cxn ang="0">
                  <a:pos x="829" y="121"/>
                </a:cxn>
                <a:cxn ang="0">
                  <a:pos x="783" y="81"/>
                </a:cxn>
                <a:cxn ang="0">
                  <a:pos x="724" y="50"/>
                </a:cxn>
                <a:cxn ang="0">
                  <a:pos x="659" y="24"/>
                </a:cxn>
                <a:cxn ang="0">
                  <a:pos x="585" y="8"/>
                </a:cxn>
                <a:cxn ang="0">
                  <a:pos x="509" y="0"/>
                </a:cxn>
                <a:cxn ang="0">
                  <a:pos x="432" y="1"/>
                </a:cxn>
                <a:cxn ang="0">
                  <a:pos x="354" y="12"/>
                </a:cxn>
                <a:cxn ang="0">
                  <a:pos x="279" y="32"/>
                </a:cxn>
                <a:cxn ang="0">
                  <a:pos x="208" y="60"/>
                </a:cxn>
                <a:cxn ang="0">
                  <a:pos x="147" y="95"/>
                </a:cxn>
                <a:cxn ang="0">
                  <a:pos x="94" y="137"/>
                </a:cxn>
                <a:cxn ang="0">
                  <a:pos x="52" y="184"/>
                </a:cxn>
                <a:cxn ang="0">
                  <a:pos x="22" y="233"/>
                </a:cxn>
                <a:cxn ang="0">
                  <a:pos x="4" y="286"/>
                </a:cxn>
                <a:cxn ang="0">
                  <a:pos x="4" y="286"/>
                </a:cxn>
              </a:cxnLst>
              <a:rect l="0" t="0" r="r" b="b"/>
              <a:pathLst>
                <a:path w="900" h="605">
                  <a:moveTo>
                    <a:pt x="4" y="286"/>
                  </a:moveTo>
                  <a:lnTo>
                    <a:pt x="0" y="339"/>
                  </a:lnTo>
                  <a:lnTo>
                    <a:pt x="11" y="391"/>
                  </a:lnTo>
                  <a:lnTo>
                    <a:pt x="34" y="440"/>
                  </a:lnTo>
                  <a:lnTo>
                    <a:pt x="71" y="485"/>
                  </a:lnTo>
                  <a:lnTo>
                    <a:pt x="118" y="524"/>
                  </a:lnTo>
                  <a:lnTo>
                    <a:pt x="175" y="557"/>
                  </a:lnTo>
                  <a:lnTo>
                    <a:pt x="242" y="581"/>
                  </a:lnTo>
                  <a:lnTo>
                    <a:pt x="314" y="597"/>
                  </a:lnTo>
                  <a:lnTo>
                    <a:pt x="391" y="605"/>
                  </a:lnTo>
                  <a:lnTo>
                    <a:pt x="470" y="604"/>
                  </a:lnTo>
                  <a:lnTo>
                    <a:pt x="547" y="593"/>
                  </a:lnTo>
                  <a:lnTo>
                    <a:pt x="622" y="573"/>
                  </a:lnTo>
                  <a:lnTo>
                    <a:pt x="692" y="545"/>
                  </a:lnTo>
                  <a:lnTo>
                    <a:pt x="754" y="510"/>
                  </a:lnTo>
                  <a:lnTo>
                    <a:pt x="807" y="468"/>
                  </a:lnTo>
                  <a:lnTo>
                    <a:pt x="850" y="422"/>
                  </a:lnTo>
                  <a:lnTo>
                    <a:pt x="880" y="372"/>
                  </a:lnTo>
                  <a:lnTo>
                    <a:pt x="896" y="320"/>
                  </a:lnTo>
                  <a:lnTo>
                    <a:pt x="900" y="267"/>
                  </a:lnTo>
                  <a:lnTo>
                    <a:pt x="889" y="215"/>
                  </a:lnTo>
                  <a:lnTo>
                    <a:pt x="866" y="165"/>
                  </a:lnTo>
                  <a:lnTo>
                    <a:pt x="829" y="121"/>
                  </a:lnTo>
                  <a:lnTo>
                    <a:pt x="783" y="81"/>
                  </a:lnTo>
                  <a:lnTo>
                    <a:pt x="724" y="50"/>
                  </a:lnTo>
                  <a:lnTo>
                    <a:pt x="659" y="24"/>
                  </a:lnTo>
                  <a:lnTo>
                    <a:pt x="585" y="8"/>
                  </a:lnTo>
                  <a:lnTo>
                    <a:pt x="509" y="0"/>
                  </a:lnTo>
                  <a:lnTo>
                    <a:pt x="432" y="1"/>
                  </a:lnTo>
                  <a:lnTo>
                    <a:pt x="354" y="12"/>
                  </a:lnTo>
                  <a:lnTo>
                    <a:pt x="279" y="32"/>
                  </a:lnTo>
                  <a:lnTo>
                    <a:pt x="208" y="60"/>
                  </a:lnTo>
                  <a:lnTo>
                    <a:pt x="147" y="95"/>
                  </a:lnTo>
                  <a:lnTo>
                    <a:pt x="94" y="137"/>
                  </a:lnTo>
                  <a:lnTo>
                    <a:pt x="52" y="184"/>
                  </a:lnTo>
                  <a:lnTo>
                    <a:pt x="22" y="233"/>
                  </a:lnTo>
                  <a:lnTo>
                    <a:pt x="4" y="286"/>
                  </a:lnTo>
                  <a:lnTo>
                    <a:pt x="4" y="286"/>
                  </a:lnTo>
                  <a:close/>
                </a:path>
              </a:pathLst>
            </a:custGeom>
            <a:solidFill>
              <a:srgbClr val="FFF2CC"/>
            </a:solidFill>
            <a:ln w="9525">
              <a:noFill/>
              <a:round/>
            </a:ln>
            <a:effectLst/>
          </p:spPr>
          <p:txBody>
            <a:bodyPr/>
            <a:lstStyle/>
            <a:p>
              <a:endParaRPr lang="en-US"/>
            </a:p>
          </p:txBody>
        </p:sp>
        <p:sp>
          <p:nvSpPr>
            <p:cNvPr id="391245" name="Freeform 77"/>
            <p:cNvSpPr/>
            <p:nvPr/>
          </p:nvSpPr>
          <p:spPr bwMode="auto">
            <a:xfrm>
              <a:off x="4580" y="3520"/>
              <a:ext cx="100" cy="77"/>
            </a:xfrm>
            <a:custGeom>
              <a:avLst/>
              <a:gdLst/>
              <a:ahLst/>
              <a:cxnLst>
                <a:cxn ang="0">
                  <a:pos x="300" y="39"/>
                </a:cxn>
                <a:cxn ang="0">
                  <a:pos x="0" y="156"/>
                </a:cxn>
                <a:cxn ang="0">
                  <a:pos x="229" y="0"/>
                </a:cxn>
                <a:cxn ang="0">
                  <a:pos x="300" y="39"/>
                </a:cxn>
                <a:cxn ang="0">
                  <a:pos x="300" y="39"/>
                </a:cxn>
              </a:cxnLst>
              <a:rect l="0" t="0" r="r" b="b"/>
              <a:pathLst>
                <a:path w="300" h="156">
                  <a:moveTo>
                    <a:pt x="300" y="39"/>
                  </a:moveTo>
                  <a:lnTo>
                    <a:pt x="0" y="156"/>
                  </a:lnTo>
                  <a:lnTo>
                    <a:pt x="229" y="0"/>
                  </a:lnTo>
                  <a:lnTo>
                    <a:pt x="300" y="39"/>
                  </a:lnTo>
                  <a:lnTo>
                    <a:pt x="300" y="39"/>
                  </a:lnTo>
                  <a:close/>
                </a:path>
              </a:pathLst>
            </a:custGeom>
            <a:solidFill>
              <a:srgbClr val="756868"/>
            </a:solidFill>
            <a:ln w="9525">
              <a:noFill/>
              <a:round/>
            </a:ln>
            <a:effectLst/>
          </p:spPr>
          <p:txBody>
            <a:bodyPr/>
            <a:lstStyle/>
            <a:p>
              <a:endParaRPr lang="en-US"/>
            </a:p>
          </p:txBody>
        </p:sp>
        <p:sp>
          <p:nvSpPr>
            <p:cNvPr id="391246" name="Freeform 78"/>
            <p:cNvSpPr/>
            <p:nvPr/>
          </p:nvSpPr>
          <p:spPr bwMode="auto">
            <a:xfrm>
              <a:off x="4471" y="3309"/>
              <a:ext cx="115" cy="32"/>
            </a:xfrm>
            <a:custGeom>
              <a:avLst/>
              <a:gdLst/>
              <a:ahLst/>
              <a:cxnLst>
                <a:cxn ang="0">
                  <a:pos x="343" y="66"/>
                </a:cxn>
                <a:cxn ang="0">
                  <a:pos x="341" y="0"/>
                </a:cxn>
                <a:cxn ang="0">
                  <a:pos x="0" y="9"/>
                </a:cxn>
                <a:cxn ang="0">
                  <a:pos x="343" y="66"/>
                </a:cxn>
                <a:cxn ang="0">
                  <a:pos x="343" y="66"/>
                </a:cxn>
              </a:cxnLst>
              <a:rect l="0" t="0" r="r" b="b"/>
              <a:pathLst>
                <a:path w="343" h="66">
                  <a:moveTo>
                    <a:pt x="343" y="66"/>
                  </a:moveTo>
                  <a:lnTo>
                    <a:pt x="341" y="0"/>
                  </a:lnTo>
                  <a:lnTo>
                    <a:pt x="0" y="9"/>
                  </a:lnTo>
                  <a:lnTo>
                    <a:pt x="343" y="66"/>
                  </a:lnTo>
                  <a:lnTo>
                    <a:pt x="343" y="66"/>
                  </a:lnTo>
                  <a:close/>
                </a:path>
              </a:pathLst>
            </a:custGeom>
            <a:solidFill>
              <a:srgbClr val="756868"/>
            </a:solidFill>
            <a:ln w="9525">
              <a:noFill/>
              <a:round/>
            </a:ln>
            <a:effectLst/>
          </p:spPr>
          <p:txBody>
            <a:bodyPr/>
            <a:lstStyle/>
            <a:p>
              <a:endParaRPr lang="en-US"/>
            </a:p>
          </p:txBody>
        </p:sp>
        <p:sp>
          <p:nvSpPr>
            <p:cNvPr id="391247" name="Freeform 79"/>
            <p:cNvSpPr/>
            <p:nvPr/>
          </p:nvSpPr>
          <p:spPr bwMode="auto">
            <a:xfrm>
              <a:off x="4600" y="3022"/>
              <a:ext cx="81" cy="107"/>
            </a:xfrm>
            <a:custGeom>
              <a:avLst/>
              <a:gdLst/>
              <a:ahLst/>
              <a:cxnLst>
                <a:cxn ang="0">
                  <a:pos x="244" y="166"/>
                </a:cxn>
                <a:cxn ang="0">
                  <a:pos x="170" y="215"/>
                </a:cxn>
                <a:cxn ang="0">
                  <a:pos x="0" y="0"/>
                </a:cxn>
                <a:cxn ang="0">
                  <a:pos x="244" y="166"/>
                </a:cxn>
                <a:cxn ang="0">
                  <a:pos x="244" y="166"/>
                </a:cxn>
              </a:cxnLst>
              <a:rect l="0" t="0" r="r" b="b"/>
              <a:pathLst>
                <a:path w="244" h="215">
                  <a:moveTo>
                    <a:pt x="244" y="166"/>
                  </a:moveTo>
                  <a:lnTo>
                    <a:pt x="170" y="215"/>
                  </a:lnTo>
                  <a:lnTo>
                    <a:pt x="0" y="0"/>
                  </a:lnTo>
                  <a:lnTo>
                    <a:pt x="244" y="166"/>
                  </a:lnTo>
                  <a:lnTo>
                    <a:pt x="244" y="166"/>
                  </a:lnTo>
                  <a:close/>
                </a:path>
              </a:pathLst>
            </a:custGeom>
            <a:solidFill>
              <a:srgbClr val="756868"/>
            </a:solidFill>
            <a:ln w="9525">
              <a:noFill/>
              <a:round/>
            </a:ln>
            <a:effectLst/>
          </p:spPr>
          <p:txBody>
            <a:bodyPr/>
            <a:lstStyle/>
            <a:p>
              <a:endParaRPr lang="en-US"/>
            </a:p>
          </p:txBody>
        </p:sp>
        <p:sp>
          <p:nvSpPr>
            <p:cNvPr id="391248" name="Freeform 80"/>
            <p:cNvSpPr/>
            <p:nvPr/>
          </p:nvSpPr>
          <p:spPr bwMode="auto">
            <a:xfrm>
              <a:off x="4859" y="2885"/>
              <a:ext cx="41" cy="131"/>
            </a:xfrm>
            <a:custGeom>
              <a:avLst/>
              <a:gdLst/>
              <a:ahLst/>
              <a:cxnLst>
                <a:cxn ang="0">
                  <a:pos x="123" y="257"/>
                </a:cxn>
                <a:cxn ang="0">
                  <a:pos x="0" y="260"/>
                </a:cxn>
                <a:cxn ang="0">
                  <a:pos x="123" y="0"/>
                </a:cxn>
                <a:cxn ang="0">
                  <a:pos x="123" y="257"/>
                </a:cxn>
                <a:cxn ang="0">
                  <a:pos x="123" y="257"/>
                </a:cxn>
              </a:cxnLst>
              <a:rect l="0" t="0" r="r" b="b"/>
              <a:pathLst>
                <a:path w="123" h="260">
                  <a:moveTo>
                    <a:pt x="123" y="257"/>
                  </a:moveTo>
                  <a:lnTo>
                    <a:pt x="0" y="260"/>
                  </a:lnTo>
                  <a:lnTo>
                    <a:pt x="123" y="0"/>
                  </a:lnTo>
                  <a:lnTo>
                    <a:pt x="123" y="257"/>
                  </a:lnTo>
                  <a:lnTo>
                    <a:pt x="123" y="257"/>
                  </a:lnTo>
                  <a:close/>
                </a:path>
              </a:pathLst>
            </a:custGeom>
            <a:solidFill>
              <a:srgbClr val="756868"/>
            </a:solidFill>
            <a:ln w="9525">
              <a:noFill/>
              <a:round/>
            </a:ln>
            <a:effectLst/>
          </p:spPr>
          <p:txBody>
            <a:bodyPr/>
            <a:lstStyle/>
            <a:p>
              <a:endParaRPr lang="en-US"/>
            </a:p>
          </p:txBody>
        </p:sp>
        <p:sp>
          <p:nvSpPr>
            <p:cNvPr id="391249" name="Freeform 81"/>
            <p:cNvSpPr/>
            <p:nvPr/>
          </p:nvSpPr>
          <p:spPr bwMode="auto">
            <a:xfrm>
              <a:off x="5060" y="2998"/>
              <a:ext cx="114" cy="91"/>
            </a:xfrm>
            <a:custGeom>
              <a:avLst/>
              <a:gdLst/>
              <a:ahLst/>
              <a:cxnLst>
                <a:cxn ang="0">
                  <a:pos x="79" y="182"/>
                </a:cxn>
                <a:cxn ang="0">
                  <a:pos x="342" y="0"/>
                </a:cxn>
                <a:cxn ang="0">
                  <a:pos x="0" y="130"/>
                </a:cxn>
                <a:cxn ang="0">
                  <a:pos x="79" y="182"/>
                </a:cxn>
                <a:cxn ang="0">
                  <a:pos x="79" y="182"/>
                </a:cxn>
              </a:cxnLst>
              <a:rect l="0" t="0" r="r" b="b"/>
              <a:pathLst>
                <a:path w="342" h="182">
                  <a:moveTo>
                    <a:pt x="79" y="182"/>
                  </a:moveTo>
                  <a:lnTo>
                    <a:pt x="342" y="0"/>
                  </a:lnTo>
                  <a:lnTo>
                    <a:pt x="0" y="130"/>
                  </a:lnTo>
                  <a:lnTo>
                    <a:pt x="79" y="182"/>
                  </a:lnTo>
                  <a:lnTo>
                    <a:pt x="79" y="182"/>
                  </a:lnTo>
                  <a:close/>
                </a:path>
              </a:pathLst>
            </a:custGeom>
            <a:solidFill>
              <a:srgbClr val="756868"/>
            </a:solidFill>
            <a:ln w="9525">
              <a:noFill/>
              <a:round/>
            </a:ln>
            <a:effectLst/>
          </p:spPr>
          <p:txBody>
            <a:bodyPr/>
            <a:lstStyle/>
            <a:p>
              <a:endParaRPr lang="en-US"/>
            </a:p>
          </p:txBody>
        </p:sp>
        <p:sp>
          <p:nvSpPr>
            <p:cNvPr id="391250" name="Freeform 82"/>
            <p:cNvSpPr/>
            <p:nvPr/>
          </p:nvSpPr>
          <p:spPr bwMode="auto">
            <a:xfrm>
              <a:off x="5169" y="3248"/>
              <a:ext cx="110" cy="39"/>
            </a:xfrm>
            <a:custGeom>
              <a:avLst/>
              <a:gdLst/>
              <a:ahLst/>
              <a:cxnLst>
                <a:cxn ang="0">
                  <a:pos x="332" y="59"/>
                </a:cxn>
                <a:cxn ang="0">
                  <a:pos x="2" y="78"/>
                </a:cxn>
                <a:cxn ang="0">
                  <a:pos x="0" y="0"/>
                </a:cxn>
                <a:cxn ang="0">
                  <a:pos x="332" y="59"/>
                </a:cxn>
                <a:cxn ang="0">
                  <a:pos x="332" y="59"/>
                </a:cxn>
              </a:cxnLst>
              <a:rect l="0" t="0" r="r" b="b"/>
              <a:pathLst>
                <a:path w="332" h="78">
                  <a:moveTo>
                    <a:pt x="332" y="59"/>
                  </a:moveTo>
                  <a:lnTo>
                    <a:pt x="2" y="78"/>
                  </a:lnTo>
                  <a:lnTo>
                    <a:pt x="0" y="0"/>
                  </a:lnTo>
                  <a:lnTo>
                    <a:pt x="332" y="59"/>
                  </a:lnTo>
                  <a:lnTo>
                    <a:pt x="332" y="59"/>
                  </a:lnTo>
                  <a:close/>
                </a:path>
              </a:pathLst>
            </a:custGeom>
            <a:solidFill>
              <a:srgbClr val="756868"/>
            </a:solidFill>
            <a:ln w="9525">
              <a:noFill/>
              <a:round/>
            </a:ln>
            <a:effectLst/>
          </p:spPr>
          <p:txBody>
            <a:bodyPr/>
            <a:lstStyle/>
            <a:p>
              <a:endParaRPr lang="en-US"/>
            </a:p>
          </p:txBody>
        </p:sp>
        <p:sp>
          <p:nvSpPr>
            <p:cNvPr id="391251" name="Freeform 83"/>
            <p:cNvSpPr/>
            <p:nvPr/>
          </p:nvSpPr>
          <p:spPr bwMode="auto">
            <a:xfrm>
              <a:off x="5087" y="3469"/>
              <a:ext cx="73" cy="101"/>
            </a:xfrm>
            <a:custGeom>
              <a:avLst/>
              <a:gdLst/>
              <a:ahLst/>
              <a:cxnLst>
                <a:cxn ang="0">
                  <a:pos x="218" y="202"/>
                </a:cxn>
                <a:cxn ang="0">
                  <a:pos x="0" y="55"/>
                </a:cxn>
                <a:cxn ang="0">
                  <a:pos x="69" y="0"/>
                </a:cxn>
                <a:cxn ang="0">
                  <a:pos x="218" y="202"/>
                </a:cxn>
                <a:cxn ang="0">
                  <a:pos x="218" y="202"/>
                </a:cxn>
              </a:cxnLst>
              <a:rect l="0" t="0" r="r" b="b"/>
              <a:pathLst>
                <a:path w="218" h="202">
                  <a:moveTo>
                    <a:pt x="218" y="202"/>
                  </a:moveTo>
                  <a:lnTo>
                    <a:pt x="0" y="55"/>
                  </a:lnTo>
                  <a:lnTo>
                    <a:pt x="69" y="0"/>
                  </a:lnTo>
                  <a:lnTo>
                    <a:pt x="218" y="202"/>
                  </a:lnTo>
                  <a:lnTo>
                    <a:pt x="218" y="202"/>
                  </a:lnTo>
                  <a:close/>
                </a:path>
              </a:pathLst>
            </a:custGeom>
            <a:solidFill>
              <a:srgbClr val="756868"/>
            </a:solidFill>
            <a:ln w="9525">
              <a:noFill/>
              <a:round/>
            </a:ln>
            <a:effectLst/>
          </p:spPr>
          <p:txBody>
            <a:bodyPr/>
            <a:lstStyle/>
            <a:p>
              <a:endParaRPr lang="en-US"/>
            </a:p>
          </p:txBody>
        </p:sp>
        <p:sp>
          <p:nvSpPr>
            <p:cNvPr id="391252" name="Freeform 84"/>
            <p:cNvSpPr/>
            <p:nvPr/>
          </p:nvSpPr>
          <p:spPr bwMode="auto">
            <a:xfrm>
              <a:off x="4858" y="3600"/>
              <a:ext cx="34" cy="102"/>
            </a:xfrm>
            <a:custGeom>
              <a:avLst/>
              <a:gdLst/>
              <a:ahLst/>
              <a:cxnLst>
                <a:cxn ang="0">
                  <a:pos x="102" y="0"/>
                </a:cxn>
                <a:cxn ang="0">
                  <a:pos x="0" y="204"/>
                </a:cxn>
                <a:cxn ang="0">
                  <a:pos x="0" y="7"/>
                </a:cxn>
                <a:cxn ang="0">
                  <a:pos x="102" y="0"/>
                </a:cxn>
                <a:cxn ang="0">
                  <a:pos x="102" y="0"/>
                </a:cxn>
              </a:cxnLst>
              <a:rect l="0" t="0" r="r" b="b"/>
              <a:pathLst>
                <a:path w="102" h="204">
                  <a:moveTo>
                    <a:pt x="102" y="0"/>
                  </a:moveTo>
                  <a:lnTo>
                    <a:pt x="0" y="204"/>
                  </a:lnTo>
                  <a:lnTo>
                    <a:pt x="0" y="7"/>
                  </a:lnTo>
                  <a:lnTo>
                    <a:pt x="102" y="0"/>
                  </a:lnTo>
                  <a:lnTo>
                    <a:pt x="102" y="0"/>
                  </a:lnTo>
                  <a:close/>
                </a:path>
              </a:pathLst>
            </a:custGeom>
            <a:solidFill>
              <a:srgbClr val="756868"/>
            </a:solidFill>
            <a:ln w="9525">
              <a:noFill/>
              <a:round/>
            </a:ln>
            <a:effectLst/>
          </p:spPr>
          <p:txBody>
            <a:bodyPr/>
            <a:lstStyle/>
            <a:p>
              <a:endParaRPr lang="en-US"/>
            </a:p>
          </p:txBody>
        </p:sp>
        <p:sp>
          <p:nvSpPr>
            <p:cNvPr id="391253" name="Freeform 85"/>
            <p:cNvSpPr/>
            <p:nvPr/>
          </p:nvSpPr>
          <p:spPr bwMode="auto">
            <a:xfrm>
              <a:off x="4379" y="2998"/>
              <a:ext cx="848" cy="813"/>
            </a:xfrm>
            <a:custGeom>
              <a:avLst/>
              <a:gdLst/>
              <a:ahLst/>
              <a:cxnLst>
                <a:cxn ang="0">
                  <a:pos x="2543" y="1297"/>
                </a:cxn>
                <a:cxn ang="0">
                  <a:pos x="2365" y="1392"/>
                </a:cxn>
                <a:cxn ang="0">
                  <a:pos x="2166" y="1488"/>
                </a:cxn>
                <a:cxn ang="0">
                  <a:pos x="1899" y="1563"/>
                </a:cxn>
                <a:cxn ang="0">
                  <a:pos x="1696" y="1610"/>
                </a:cxn>
                <a:cxn ang="0">
                  <a:pos x="1490" y="1626"/>
                </a:cxn>
                <a:cxn ang="0">
                  <a:pos x="1234" y="1626"/>
                </a:cxn>
                <a:cxn ang="0">
                  <a:pos x="963" y="1583"/>
                </a:cxn>
                <a:cxn ang="0">
                  <a:pos x="668" y="1494"/>
                </a:cxn>
                <a:cxn ang="0">
                  <a:pos x="492" y="1407"/>
                </a:cxn>
                <a:cxn ang="0">
                  <a:pos x="322" y="1306"/>
                </a:cxn>
                <a:cxn ang="0">
                  <a:pos x="190" y="1170"/>
                </a:cxn>
                <a:cxn ang="0">
                  <a:pos x="75" y="1003"/>
                </a:cxn>
                <a:cxn ang="0">
                  <a:pos x="17" y="834"/>
                </a:cxn>
                <a:cxn ang="0">
                  <a:pos x="0" y="658"/>
                </a:cxn>
                <a:cxn ang="0">
                  <a:pos x="51" y="458"/>
                </a:cxn>
                <a:cxn ang="0">
                  <a:pos x="152" y="281"/>
                </a:cxn>
                <a:cxn ang="0">
                  <a:pos x="296" y="119"/>
                </a:cxn>
                <a:cxn ang="0">
                  <a:pos x="463" y="0"/>
                </a:cxn>
                <a:cxn ang="0">
                  <a:pos x="286" y="208"/>
                </a:cxn>
                <a:cxn ang="0">
                  <a:pos x="154" y="394"/>
                </a:cxn>
                <a:cxn ang="0">
                  <a:pos x="126" y="551"/>
                </a:cxn>
                <a:cxn ang="0">
                  <a:pos x="92" y="687"/>
                </a:cxn>
                <a:cxn ang="0">
                  <a:pos x="97" y="843"/>
                </a:cxn>
                <a:cxn ang="0">
                  <a:pos x="203" y="1076"/>
                </a:cxn>
                <a:cxn ang="0">
                  <a:pos x="353" y="1247"/>
                </a:cxn>
                <a:cxn ang="0">
                  <a:pos x="559" y="1361"/>
                </a:cxn>
                <a:cxn ang="0">
                  <a:pos x="777" y="1450"/>
                </a:cxn>
                <a:cxn ang="0">
                  <a:pos x="1026" y="1530"/>
                </a:cxn>
                <a:cxn ang="0">
                  <a:pos x="1245" y="1555"/>
                </a:cxn>
                <a:cxn ang="0">
                  <a:pos x="1455" y="1559"/>
                </a:cxn>
                <a:cxn ang="0">
                  <a:pos x="1714" y="1538"/>
                </a:cxn>
                <a:cxn ang="0">
                  <a:pos x="1949" y="1485"/>
                </a:cxn>
                <a:cxn ang="0">
                  <a:pos x="2169" y="1428"/>
                </a:cxn>
                <a:cxn ang="0">
                  <a:pos x="2421" y="1326"/>
                </a:cxn>
                <a:cxn ang="0">
                  <a:pos x="2543" y="1297"/>
                </a:cxn>
                <a:cxn ang="0">
                  <a:pos x="2543" y="1297"/>
                </a:cxn>
              </a:cxnLst>
              <a:rect l="0" t="0" r="r" b="b"/>
              <a:pathLst>
                <a:path w="2543" h="1626">
                  <a:moveTo>
                    <a:pt x="2543" y="1297"/>
                  </a:moveTo>
                  <a:lnTo>
                    <a:pt x="2365" y="1392"/>
                  </a:lnTo>
                  <a:lnTo>
                    <a:pt x="2166" y="1488"/>
                  </a:lnTo>
                  <a:lnTo>
                    <a:pt x="1899" y="1563"/>
                  </a:lnTo>
                  <a:lnTo>
                    <a:pt x="1696" y="1610"/>
                  </a:lnTo>
                  <a:lnTo>
                    <a:pt x="1490" y="1626"/>
                  </a:lnTo>
                  <a:lnTo>
                    <a:pt x="1234" y="1626"/>
                  </a:lnTo>
                  <a:lnTo>
                    <a:pt x="963" y="1583"/>
                  </a:lnTo>
                  <a:lnTo>
                    <a:pt x="668" y="1494"/>
                  </a:lnTo>
                  <a:lnTo>
                    <a:pt x="492" y="1407"/>
                  </a:lnTo>
                  <a:lnTo>
                    <a:pt x="322" y="1306"/>
                  </a:lnTo>
                  <a:lnTo>
                    <a:pt x="190" y="1170"/>
                  </a:lnTo>
                  <a:lnTo>
                    <a:pt x="75" y="1003"/>
                  </a:lnTo>
                  <a:lnTo>
                    <a:pt x="17" y="834"/>
                  </a:lnTo>
                  <a:lnTo>
                    <a:pt x="0" y="658"/>
                  </a:lnTo>
                  <a:lnTo>
                    <a:pt x="51" y="458"/>
                  </a:lnTo>
                  <a:lnTo>
                    <a:pt x="152" y="281"/>
                  </a:lnTo>
                  <a:lnTo>
                    <a:pt x="296" y="119"/>
                  </a:lnTo>
                  <a:lnTo>
                    <a:pt x="463" y="0"/>
                  </a:lnTo>
                  <a:lnTo>
                    <a:pt x="286" y="208"/>
                  </a:lnTo>
                  <a:lnTo>
                    <a:pt x="154" y="394"/>
                  </a:lnTo>
                  <a:lnTo>
                    <a:pt x="126" y="551"/>
                  </a:lnTo>
                  <a:lnTo>
                    <a:pt x="92" y="687"/>
                  </a:lnTo>
                  <a:lnTo>
                    <a:pt x="97" y="843"/>
                  </a:lnTo>
                  <a:lnTo>
                    <a:pt x="203" y="1076"/>
                  </a:lnTo>
                  <a:lnTo>
                    <a:pt x="353" y="1247"/>
                  </a:lnTo>
                  <a:lnTo>
                    <a:pt x="559" y="1361"/>
                  </a:lnTo>
                  <a:lnTo>
                    <a:pt x="777" y="1450"/>
                  </a:lnTo>
                  <a:lnTo>
                    <a:pt x="1026" y="1530"/>
                  </a:lnTo>
                  <a:lnTo>
                    <a:pt x="1245" y="1555"/>
                  </a:lnTo>
                  <a:lnTo>
                    <a:pt x="1455" y="1559"/>
                  </a:lnTo>
                  <a:lnTo>
                    <a:pt x="1714" y="1538"/>
                  </a:lnTo>
                  <a:lnTo>
                    <a:pt x="1949" y="1485"/>
                  </a:lnTo>
                  <a:lnTo>
                    <a:pt x="2169" y="1428"/>
                  </a:lnTo>
                  <a:lnTo>
                    <a:pt x="2421" y="1326"/>
                  </a:lnTo>
                  <a:lnTo>
                    <a:pt x="2543" y="1297"/>
                  </a:lnTo>
                  <a:lnTo>
                    <a:pt x="2543" y="1297"/>
                  </a:lnTo>
                  <a:close/>
                </a:path>
              </a:pathLst>
            </a:custGeom>
            <a:solidFill>
              <a:srgbClr val="E57F33"/>
            </a:solidFill>
            <a:ln w="9525">
              <a:noFill/>
              <a:round/>
            </a:ln>
            <a:effectLst/>
          </p:spPr>
          <p:txBody>
            <a:bodyPr/>
            <a:lstStyle/>
            <a:p>
              <a:endParaRPr lang="en-US"/>
            </a:p>
          </p:txBody>
        </p:sp>
        <p:sp>
          <p:nvSpPr>
            <p:cNvPr id="391254" name="Freeform 86"/>
            <p:cNvSpPr/>
            <p:nvPr/>
          </p:nvSpPr>
          <p:spPr bwMode="auto">
            <a:xfrm>
              <a:off x="5074" y="2779"/>
              <a:ext cx="367" cy="583"/>
            </a:xfrm>
            <a:custGeom>
              <a:avLst/>
              <a:gdLst/>
              <a:ahLst/>
              <a:cxnLst>
                <a:cxn ang="0">
                  <a:pos x="1058" y="1165"/>
                </a:cxn>
                <a:cxn ang="0">
                  <a:pos x="1102" y="954"/>
                </a:cxn>
                <a:cxn ang="0">
                  <a:pos x="1090" y="759"/>
                </a:cxn>
                <a:cxn ang="0">
                  <a:pos x="1024" y="578"/>
                </a:cxn>
                <a:cxn ang="0">
                  <a:pos x="925" y="425"/>
                </a:cxn>
                <a:cxn ang="0">
                  <a:pos x="742" y="259"/>
                </a:cxn>
                <a:cxn ang="0">
                  <a:pos x="526" y="134"/>
                </a:cxn>
                <a:cxn ang="0">
                  <a:pos x="297" y="52"/>
                </a:cxn>
                <a:cxn ang="0">
                  <a:pos x="0" y="0"/>
                </a:cxn>
                <a:cxn ang="0">
                  <a:pos x="252" y="87"/>
                </a:cxn>
                <a:cxn ang="0">
                  <a:pos x="546" y="214"/>
                </a:cxn>
                <a:cxn ang="0">
                  <a:pos x="710" y="318"/>
                </a:cxn>
                <a:cxn ang="0">
                  <a:pos x="850" y="441"/>
                </a:cxn>
                <a:cxn ang="0">
                  <a:pos x="948" y="590"/>
                </a:cxn>
                <a:cxn ang="0">
                  <a:pos x="1013" y="744"/>
                </a:cxn>
                <a:cxn ang="0">
                  <a:pos x="1054" y="931"/>
                </a:cxn>
                <a:cxn ang="0">
                  <a:pos x="1058" y="1165"/>
                </a:cxn>
                <a:cxn ang="0">
                  <a:pos x="1058" y="1165"/>
                </a:cxn>
              </a:cxnLst>
              <a:rect l="0" t="0" r="r" b="b"/>
              <a:pathLst>
                <a:path w="1102" h="1165">
                  <a:moveTo>
                    <a:pt x="1058" y="1165"/>
                  </a:moveTo>
                  <a:lnTo>
                    <a:pt x="1102" y="954"/>
                  </a:lnTo>
                  <a:lnTo>
                    <a:pt x="1090" y="759"/>
                  </a:lnTo>
                  <a:lnTo>
                    <a:pt x="1024" y="578"/>
                  </a:lnTo>
                  <a:lnTo>
                    <a:pt x="925" y="425"/>
                  </a:lnTo>
                  <a:lnTo>
                    <a:pt x="742" y="259"/>
                  </a:lnTo>
                  <a:lnTo>
                    <a:pt x="526" y="134"/>
                  </a:lnTo>
                  <a:lnTo>
                    <a:pt x="297" y="52"/>
                  </a:lnTo>
                  <a:lnTo>
                    <a:pt x="0" y="0"/>
                  </a:lnTo>
                  <a:lnTo>
                    <a:pt x="252" y="87"/>
                  </a:lnTo>
                  <a:lnTo>
                    <a:pt x="546" y="214"/>
                  </a:lnTo>
                  <a:lnTo>
                    <a:pt x="710" y="318"/>
                  </a:lnTo>
                  <a:lnTo>
                    <a:pt x="850" y="441"/>
                  </a:lnTo>
                  <a:lnTo>
                    <a:pt x="948" y="590"/>
                  </a:lnTo>
                  <a:lnTo>
                    <a:pt x="1013" y="744"/>
                  </a:lnTo>
                  <a:lnTo>
                    <a:pt x="1054" y="931"/>
                  </a:lnTo>
                  <a:lnTo>
                    <a:pt x="1058" y="1165"/>
                  </a:lnTo>
                  <a:lnTo>
                    <a:pt x="1058" y="1165"/>
                  </a:lnTo>
                  <a:close/>
                </a:path>
              </a:pathLst>
            </a:custGeom>
            <a:solidFill>
              <a:srgbClr val="E57F33"/>
            </a:solidFill>
            <a:ln w="9525">
              <a:noFill/>
              <a:round/>
            </a:ln>
            <a:effectLst/>
          </p:spPr>
          <p:txBody>
            <a:bodyPr/>
            <a:lstStyle/>
            <a:p>
              <a:endParaRPr lang="en-US"/>
            </a:p>
          </p:txBody>
        </p:sp>
        <p:sp>
          <p:nvSpPr>
            <p:cNvPr id="391255" name="Freeform 87"/>
            <p:cNvSpPr/>
            <p:nvPr/>
          </p:nvSpPr>
          <p:spPr bwMode="auto">
            <a:xfrm>
              <a:off x="4644" y="2839"/>
              <a:ext cx="705" cy="913"/>
            </a:xfrm>
            <a:custGeom>
              <a:avLst/>
              <a:gdLst/>
              <a:ahLst/>
              <a:cxnLst>
                <a:cxn ang="0">
                  <a:pos x="587" y="1825"/>
                </a:cxn>
                <a:cxn ang="0">
                  <a:pos x="1144" y="1697"/>
                </a:cxn>
                <a:cxn ang="0">
                  <a:pos x="1502" y="1547"/>
                </a:cxn>
                <a:cxn ang="0">
                  <a:pos x="1718" y="1374"/>
                </a:cxn>
                <a:cxn ang="0">
                  <a:pos x="1915" y="1157"/>
                </a:cxn>
                <a:cxn ang="0">
                  <a:pos x="1997" y="926"/>
                </a:cxn>
                <a:cxn ang="0">
                  <a:pos x="1964" y="623"/>
                </a:cxn>
                <a:cxn ang="0">
                  <a:pos x="1846" y="408"/>
                </a:cxn>
                <a:cxn ang="0">
                  <a:pos x="1635" y="254"/>
                </a:cxn>
                <a:cxn ang="0">
                  <a:pos x="1358" y="132"/>
                </a:cxn>
                <a:cxn ang="0">
                  <a:pos x="1054" y="54"/>
                </a:cxn>
                <a:cxn ang="0">
                  <a:pos x="696" y="55"/>
                </a:cxn>
                <a:cxn ang="0">
                  <a:pos x="304" y="114"/>
                </a:cxn>
                <a:cxn ang="0">
                  <a:pos x="0" y="207"/>
                </a:cxn>
                <a:cxn ang="0">
                  <a:pos x="38" y="146"/>
                </a:cxn>
                <a:cxn ang="0">
                  <a:pos x="535" y="13"/>
                </a:cxn>
                <a:cxn ang="0">
                  <a:pos x="1103" y="0"/>
                </a:cxn>
                <a:cxn ang="0">
                  <a:pos x="1483" y="106"/>
                </a:cxn>
                <a:cxn ang="0">
                  <a:pos x="1748" y="218"/>
                </a:cxn>
                <a:cxn ang="0">
                  <a:pos x="1904" y="373"/>
                </a:cxn>
                <a:cxn ang="0">
                  <a:pos x="2069" y="625"/>
                </a:cxn>
                <a:cxn ang="0">
                  <a:pos x="2115" y="889"/>
                </a:cxn>
                <a:cxn ang="0">
                  <a:pos x="2028" y="1135"/>
                </a:cxn>
                <a:cxn ang="0">
                  <a:pos x="1866" y="1369"/>
                </a:cxn>
                <a:cxn ang="0">
                  <a:pos x="1645" y="1571"/>
                </a:cxn>
                <a:cxn ang="0">
                  <a:pos x="1257" y="1729"/>
                </a:cxn>
                <a:cxn ang="0">
                  <a:pos x="985" y="1791"/>
                </a:cxn>
                <a:cxn ang="0">
                  <a:pos x="587" y="1825"/>
                </a:cxn>
                <a:cxn ang="0">
                  <a:pos x="587" y="1825"/>
                </a:cxn>
              </a:cxnLst>
              <a:rect l="0" t="0" r="r" b="b"/>
              <a:pathLst>
                <a:path w="2115" h="1825">
                  <a:moveTo>
                    <a:pt x="587" y="1825"/>
                  </a:moveTo>
                  <a:lnTo>
                    <a:pt x="1144" y="1697"/>
                  </a:lnTo>
                  <a:lnTo>
                    <a:pt x="1502" y="1547"/>
                  </a:lnTo>
                  <a:lnTo>
                    <a:pt x="1718" y="1374"/>
                  </a:lnTo>
                  <a:lnTo>
                    <a:pt x="1915" y="1157"/>
                  </a:lnTo>
                  <a:lnTo>
                    <a:pt x="1997" y="926"/>
                  </a:lnTo>
                  <a:lnTo>
                    <a:pt x="1964" y="623"/>
                  </a:lnTo>
                  <a:lnTo>
                    <a:pt x="1846" y="408"/>
                  </a:lnTo>
                  <a:lnTo>
                    <a:pt x="1635" y="254"/>
                  </a:lnTo>
                  <a:lnTo>
                    <a:pt x="1358" y="132"/>
                  </a:lnTo>
                  <a:lnTo>
                    <a:pt x="1054" y="54"/>
                  </a:lnTo>
                  <a:lnTo>
                    <a:pt x="696" y="55"/>
                  </a:lnTo>
                  <a:lnTo>
                    <a:pt x="304" y="114"/>
                  </a:lnTo>
                  <a:lnTo>
                    <a:pt x="0" y="207"/>
                  </a:lnTo>
                  <a:lnTo>
                    <a:pt x="38" y="146"/>
                  </a:lnTo>
                  <a:lnTo>
                    <a:pt x="535" y="13"/>
                  </a:lnTo>
                  <a:lnTo>
                    <a:pt x="1103" y="0"/>
                  </a:lnTo>
                  <a:lnTo>
                    <a:pt x="1483" y="106"/>
                  </a:lnTo>
                  <a:lnTo>
                    <a:pt x="1748" y="218"/>
                  </a:lnTo>
                  <a:lnTo>
                    <a:pt x="1904" y="373"/>
                  </a:lnTo>
                  <a:lnTo>
                    <a:pt x="2069" y="625"/>
                  </a:lnTo>
                  <a:lnTo>
                    <a:pt x="2115" y="889"/>
                  </a:lnTo>
                  <a:lnTo>
                    <a:pt x="2028" y="1135"/>
                  </a:lnTo>
                  <a:lnTo>
                    <a:pt x="1866" y="1369"/>
                  </a:lnTo>
                  <a:lnTo>
                    <a:pt x="1645" y="1571"/>
                  </a:lnTo>
                  <a:lnTo>
                    <a:pt x="1257" y="1729"/>
                  </a:lnTo>
                  <a:lnTo>
                    <a:pt x="985" y="1791"/>
                  </a:lnTo>
                  <a:lnTo>
                    <a:pt x="587" y="1825"/>
                  </a:lnTo>
                  <a:lnTo>
                    <a:pt x="587" y="1825"/>
                  </a:lnTo>
                  <a:close/>
                </a:path>
              </a:pathLst>
            </a:custGeom>
            <a:solidFill>
              <a:srgbClr val="756868"/>
            </a:solidFill>
            <a:ln w="9525">
              <a:noFill/>
              <a:round/>
            </a:ln>
            <a:effectLst/>
          </p:spPr>
          <p:txBody>
            <a:bodyPr/>
            <a:lstStyle/>
            <a:p>
              <a:endParaRPr lang="en-US"/>
            </a:p>
          </p:txBody>
        </p:sp>
        <p:sp>
          <p:nvSpPr>
            <p:cNvPr id="391256" name="Freeform 88"/>
            <p:cNvSpPr/>
            <p:nvPr/>
          </p:nvSpPr>
          <p:spPr bwMode="auto">
            <a:xfrm>
              <a:off x="4427" y="2835"/>
              <a:ext cx="936" cy="927"/>
            </a:xfrm>
            <a:custGeom>
              <a:avLst/>
              <a:gdLst/>
              <a:ahLst/>
              <a:cxnLst>
                <a:cxn ang="0">
                  <a:pos x="50" y="761"/>
                </a:cxn>
                <a:cxn ang="0">
                  <a:pos x="0" y="1083"/>
                </a:cxn>
                <a:cxn ang="0">
                  <a:pos x="120" y="1387"/>
                </a:cxn>
                <a:cxn ang="0">
                  <a:pos x="395" y="1635"/>
                </a:cxn>
                <a:cxn ang="0">
                  <a:pos x="790" y="1798"/>
                </a:cxn>
                <a:cxn ang="0">
                  <a:pos x="1261" y="1855"/>
                </a:cxn>
                <a:cxn ang="0">
                  <a:pos x="1749" y="1801"/>
                </a:cxn>
                <a:cxn ang="0">
                  <a:pos x="2196" y="1642"/>
                </a:cxn>
                <a:cxn ang="0">
                  <a:pos x="2546" y="1397"/>
                </a:cxn>
                <a:cxn ang="0">
                  <a:pos x="2760" y="1095"/>
                </a:cxn>
                <a:cxn ang="0">
                  <a:pos x="2810" y="772"/>
                </a:cxn>
                <a:cxn ang="0">
                  <a:pos x="2690" y="468"/>
                </a:cxn>
                <a:cxn ang="0">
                  <a:pos x="2416" y="221"/>
                </a:cxn>
                <a:cxn ang="0">
                  <a:pos x="2020" y="58"/>
                </a:cxn>
                <a:cxn ang="0">
                  <a:pos x="1549" y="0"/>
                </a:cxn>
                <a:cxn ang="0">
                  <a:pos x="1061" y="54"/>
                </a:cxn>
                <a:cxn ang="0">
                  <a:pos x="1139" y="53"/>
                </a:cxn>
                <a:cxn ang="0">
                  <a:pos x="1605" y="27"/>
                </a:cxn>
                <a:cxn ang="0">
                  <a:pos x="2042" y="109"/>
                </a:cxn>
                <a:cxn ang="0">
                  <a:pos x="2399" y="287"/>
                </a:cxn>
                <a:cxn ang="0">
                  <a:pos x="2629" y="542"/>
                </a:cxn>
                <a:cxn ang="0">
                  <a:pos x="2709" y="840"/>
                </a:cxn>
                <a:cxn ang="0">
                  <a:pos x="2626" y="1148"/>
                </a:cxn>
                <a:cxn ang="0">
                  <a:pos x="2392" y="1430"/>
                </a:cxn>
                <a:cxn ang="0">
                  <a:pos x="2034" y="1648"/>
                </a:cxn>
                <a:cxn ang="0">
                  <a:pos x="1595" y="1778"/>
                </a:cxn>
                <a:cxn ang="0">
                  <a:pos x="1128" y="1803"/>
                </a:cxn>
                <a:cxn ang="0">
                  <a:pos x="691" y="1723"/>
                </a:cxn>
                <a:cxn ang="0">
                  <a:pos x="335" y="1544"/>
                </a:cxn>
                <a:cxn ang="0">
                  <a:pos x="104" y="1290"/>
                </a:cxn>
                <a:cxn ang="0">
                  <a:pos x="25" y="990"/>
                </a:cxn>
                <a:cxn ang="0">
                  <a:pos x="109" y="653"/>
                </a:cxn>
              </a:cxnLst>
              <a:rect l="0" t="0" r="r" b="b"/>
              <a:pathLst>
                <a:path w="2810" h="1855">
                  <a:moveTo>
                    <a:pt x="109" y="653"/>
                  </a:moveTo>
                  <a:lnTo>
                    <a:pt x="50" y="761"/>
                  </a:lnTo>
                  <a:lnTo>
                    <a:pt x="4" y="922"/>
                  </a:lnTo>
                  <a:lnTo>
                    <a:pt x="0" y="1083"/>
                  </a:lnTo>
                  <a:lnTo>
                    <a:pt x="40" y="1239"/>
                  </a:lnTo>
                  <a:lnTo>
                    <a:pt x="120" y="1387"/>
                  </a:lnTo>
                  <a:lnTo>
                    <a:pt x="240" y="1519"/>
                  </a:lnTo>
                  <a:lnTo>
                    <a:pt x="395" y="1635"/>
                  </a:lnTo>
                  <a:lnTo>
                    <a:pt x="580" y="1728"/>
                  </a:lnTo>
                  <a:lnTo>
                    <a:pt x="790" y="1798"/>
                  </a:lnTo>
                  <a:lnTo>
                    <a:pt x="1020" y="1841"/>
                  </a:lnTo>
                  <a:lnTo>
                    <a:pt x="1261" y="1855"/>
                  </a:lnTo>
                  <a:lnTo>
                    <a:pt x="1506" y="1843"/>
                  </a:lnTo>
                  <a:lnTo>
                    <a:pt x="1749" y="1801"/>
                  </a:lnTo>
                  <a:lnTo>
                    <a:pt x="1980" y="1735"/>
                  </a:lnTo>
                  <a:lnTo>
                    <a:pt x="2196" y="1642"/>
                  </a:lnTo>
                  <a:lnTo>
                    <a:pt x="2385" y="1529"/>
                  </a:lnTo>
                  <a:lnTo>
                    <a:pt x="2546" y="1397"/>
                  </a:lnTo>
                  <a:lnTo>
                    <a:pt x="2672" y="1250"/>
                  </a:lnTo>
                  <a:lnTo>
                    <a:pt x="2760" y="1095"/>
                  </a:lnTo>
                  <a:lnTo>
                    <a:pt x="2806" y="934"/>
                  </a:lnTo>
                  <a:lnTo>
                    <a:pt x="2810" y="772"/>
                  </a:lnTo>
                  <a:lnTo>
                    <a:pt x="2770" y="616"/>
                  </a:lnTo>
                  <a:lnTo>
                    <a:pt x="2690" y="468"/>
                  </a:lnTo>
                  <a:lnTo>
                    <a:pt x="2570" y="336"/>
                  </a:lnTo>
                  <a:lnTo>
                    <a:pt x="2416" y="221"/>
                  </a:lnTo>
                  <a:lnTo>
                    <a:pt x="2230" y="127"/>
                  </a:lnTo>
                  <a:lnTo>
                    <a:pt x="2020" y="58"/>
                  </a:lnTo>
                  <a:lnTo>
                    <a:pt x="1790" y="16"/>
                  </a:lnTo>
                  <a:lnTo>
                    <a:pt x="1549" y="0"/>
                  </a:lnTo>
                  <a:lnTo>
                    <a:pt x="1303" y="13"/>
                  </a:lnTo>
                  <a:lnTo>
                    <a:pt x="1061" y="54"/>
                  </a:lnTo>
                  <a:lnTo>
                    <a:pt x="919" y="106"/>
                  </a:lnTo>
                  <a:lnTo>
                    <a:pt x="1139" y="53"/>
                  </a:lnTo>
                  <a:lnTo>
                    <a:pt x="1372" y="27"/>
                  </a:lnTo>
                  <a:lnTo>
                    <a:pt x="1605" y="27"/>
                  </a:lnTo>
                  <a:lnTo>
                    <a:pt x="1831" y="55"/>
                  </a:lnTo>
                  <a:lnTo>
                    <a:pt x="2042" y="109"/>
                  </a:lnTo>
                  <a:lnTo>
                    <a:pt x="2234" y="186"/>
                  </a:lnTo>
                  <a:lnTo>
                    <a:pt x="2399" y="287"/>
                  </a:lnTo>
                  <a:lnTo>
                    <a:pt x="2532" y="406"/>
                  </a:lnTo>
                  <a:lnTo>
                    <a:pt x="2629" y="542"/>
                  </a:lnTo>
                  <a:lnTo>
                    <a:pt x="2689" y="687"/>
                  </a:lnTo>
                  <a:lnTo>
                    <a:pt x="2709" y="840"/>
                  </a:lnTo>
                  <a:lnTo>
                    <a:pt x="2687" y="996"/>
                  </a:lnTo>
                  <a:lnTo>
                    <a:pt x="2626" y="1148"/>
                  </a:lnTo>
                  <a:lnTo>
                    <a:pt x="2527" y="1295"/>
                  </a:lnTo>
                  <a:lnTo>
                    <a:pt x="2392" y="1430"/>
                  </a:lnTo>
                  <a:lnTo>
                    <a:pt x="2224" y="1548"/>
                  </a:lnTo>
                  <a:lnTo>
                    <a:pt x="2034" y="1648"/>
                  </a:lnTo>
                  <a:lnTo>
                    <a:pt x="1821" y="1725"/>
                  </a:lnTo>
                  <a:lnTo>
                    <a:pt x="1595" y="1778"/>
                  </a:lnTo>
                  <a:lnTo>
                    <a:pt x="1361" y="1805"/>
                  </a:lnTo>
                  <a:lnTo>
                    <a:pt x="1128" y="1803"/>
                  </a:lnTo>
                  <a:lnTo>
                    <a:pt x="903" y="1776"/>
                  </a:lnTo>
                  <a:lnTo>
                    <a:pt x="691" y="1723"/>
                  </a:lnTo>
                  <a:lnTo>
                    <a:pt x="500" y="1645"/>
                  </a:lnTo>
                  <a:lnTo>
                    <a:pt x="335" y="1544"/>
                  </a:lnTo>
                  <a:lnTo>
                    <a:pt x="202" y="1425"/>
                  </a:lnTo>
                  <a:lnTo>
                    <a:pt x="104" y="1290"/>
                  </a:lnTo>
                  <a:lnTo>
                    <a:pt x="44" y="1144"/>
                  </a:lnTo>
                  <a:lnTo>
                    <a:pt x="25" y="990"/>
                  </a:lnTo>
                  <a:lnTo>
                    <a:pt x="46" y="835"/>
                  </a:lnTo>
                  <a:lnTo>
                    <a:pt x="109" y="653"/>
                  </a:lnTo>
                  <a:lnTo>
                    <a:pt x="109" y="653"/>
                  </a:lnTo>
                  <a:close/>
                </a:path>
              </a:pathLst>
            </a:custGeom>
            <a:solidFill>
              <a:srgbClr val="000000"/>
            </a:solidFill>
            <a:ln w="9525">
              <a:noFill/>
              <a:round/>
            </a:ln>
            <a:effectLst/>
          </p:spPr>
          <p:txBody>
            <a:bodyPr/>
            <a:lstStyle/>
            <a:p>
              <a:endParaRPr lang="en-US"/>
            </a:p>
          </p:txBody>
        </p:sp>
        <p:sp>
          <p:nvSpPr>
            <p:cNvPr id="391257" name="Freeform 89"/>
            <p:cNvSpPr/>
            <p:nvPr/>
          </p:nvSpPr>
          <p:spPr bwMode="auto">
            <a:xfrm>
              <a:off x="4580" y="3492"/>
              <a:ext cx="76" cy="106"/>
            </a:xfrm>
            <a:custGeom>
              <a:avLst/>
              <a:gdLst/>
              <a:ahLst/>
              <a:cxnLst>
                <a:cxn ang="0">
                  <a:pos x="230" y="51"/>
                </a:cxn>
                <a:cxn ang="0">
                  <a:pos x="0" y="212"/>
                </a:cxn>
                <a:cxn ang="0">
                  <a:pos x="166" y="0"/>
                </a:cxn>
                <a:cxn ang="0">
                  <a:pos x="230" y="51"/>
                </a:cxn>
                <a:cxn ang="0">
                  <a:pos x="230" y="51"/>
                </a:cxn>
              </a:cxnLst>
              <a:rect l="0" t="0" r="r" b="b"/>
              <a:pathLst>
                <a:path w="230" h="212">
                  <a:moveTo>
                    <a:pt x="230" y="51"/>
                  </a:moveTo>
                  <a:lnTo>
                    <a:pt x="0" y="212"/>
                  </a:lnTo>
                  <a:lnTo>
                    <a:pt x="166" y="0"/>
                  </a:lnTo>
                  <a:lnTo>
                    <a:pt x="230" y="51"/>
                  </a:lnTo>
                  <a:lnTo>
                    <a:pt x="230" y="51"/>
                  </a:lnTo>
                  <a:close/>
                </a:path>
              </a:pathLst>
            </a:custGeom>
            <a:solidFill>
              <a:srgbClr val="FFFFFF"/>
            </a:solidFill>
            <a:ln w="9525">
              <a:noFill/>
              <a:round/>
            </a:ln>
            <a:effectLst/>
          </p:spPr>
          <p:txBody>
            <a:bodyPr/>
            <a:lstStyle/>
            <a:p>
              <a:endParaRPr lang="en-US"/>
            </a:p>
          </p:txBody>
        </p:sp>
        <p:sp>
          <p:nvSpPr>
            <p:cNvPr id="391258" name="Freeform 90"/>
            <p:cNvSpPr/>
            <p:nvPr/>
          </p:nvSpPr>
          <p:spPr bwMode="auto">
            <a:xfrm>
              <a:off x="4471" y="3278"/>
              <a:ext cx="115" cy="36"/>
            </a:xfrm>
            <a:custGeom>
              <a:avLst/>
              <a:gdLst/>
              <a:ahLst/>
              <a:cxnLst>
                <a:cxn ang="0">
                  <a:pos x="340" y="62"/>
                </a:cxn>
                <a:cxn ang="0">
                  <a:pos x="0" y="72"/>
                </a:cxn>
                <a:cxn ang="0">
                  <a:pos x="345" y="0"/>
                </a:cxn>
                <a:cxn ang="0">
                  <a:pos x="340" y="62"/>
                </a:cxn>
                <a:cxn ang="0">
                  <a:pos x="340" y="62"/>
                </a:cxn>
              </a:cxnLst>
              <a:rect l="0" t="0" r="r" b="b"/>
              <a:pathLst>
                <a:path w="345" h="72">
                  <a:moveTo>
                    <a:pt x="340" y="62"/>
                  </a:moveTo>
                  <a:lnTo>
                    <a:pt x="0" y="72"/>
                  </a:lnTo>
                  <a:lnTo>
                    <a:pt x="345" y="0"/>
                  </a:lnTo>
                  <a:lnTo>
                    <a:pt x="340" y="62"/>
                  </a:lnTo>
                  <a:lnTo>
                    <a:pt x="340" y="62"/>
                  </a:lnTo>
                  <a:close/>
                </a:path>
              </a:pathLst>
            </a:custGeom>
            <a:solidFill>
              <a:srgbClr val="FFFFFF"/>
            </a:solidFill>
            <a:ln w="9525">
              <a:noFill/>
              <a:round/>
            </a:ln>
            <a:effectLst/>
          </p:spPr>
          <p:txBody>
            <a:bodyPr/>
            <a:lstStyle/>
            <a:p>
              <a:endParaRPr lang="en-US"/>
            </a:p>
          </p:txBody>
        </p:sp>
        <p:sp>
          <p:nvSpPr>
            <p:cNvPr id="391259" name="Freeform 91"/>
            <p:cNvSpPr/>
            <p:nvPr/>
          </p:nvSpPr>
          <p:spPr bwMode="auto">
            <a:xfrm>
              <a:off x="4600" y="3022"/>
              <a:ext cx="110" cy="83"/>
            </a:xfrm>
            <a:custGeom>
              <a:avLst/>
              <a:gdLst/>
              <a:ahLst/>
              <a:cxnLst>
                <a:cxn ang="0">
                  <a:pos x="244" y="165"/>
                </a:cxn>
                <a:cxn ang="0">
                  <a:pos x="0" y="0"/>
                </a:cxn>
                <a:cxn ang="0">
                  <a:pos x="330" y="116"/>
                </a:cxn>
                <a:cxn ang="0">
                  <a:pos x="244" y="165"/>
                </a:cxn>
                <a:cxn ang="0">
                  <a:pos x="244" y="165"/>
                </a:cxn>
              </a:cxnLst>
              <a:rect l="0" t="0" r="r" b="b"/>
              <a:pathLst>
                <a:path w="330" h="165">
                  <a:moveTo>
                    <a:pt x="244" y="165"/>
                  </a:moveTo>
                  <a:lnTo>
                    <a:pt x="0" y="0"/>
                  </a:lnTo>
                  <a:lnTo>
                    <a:pt x="330" y="116"/>
                  </a:lnTo>
                  <a:lnTo>
                    <a:pt x="244" y="165"/>
                  </a:lnTo>
                  <a:lnTo>
                    <a:pt x="244" y="165"/>
                  </a:lnTo>
                  <a:close/>
                </a:path>
              </a:pathLst>
            </a:custGeom>
            <a:solidFill>
              <a:srgbClr val="FFFFFF"/>
            </a:solidFill>
            <a:ln w="9525">
              <a:noFill/>
              <a:round/>
            </a:ln>
            <a:effectLst/>
          </p:spPr>
          <p:txBody>
            <a:bodyPr/>
            <a:lstStyle/>
            <a:p>
              <a:endParaRPr lang="en-US"/>
            </a:p>
          </p:txBody>
        </p:sp>
        <p:sp>
          <p:nvSpPr>
            <p:cNvPr id="391260" name="Freeform 92"/>
            <p:cNvSpPr/>
            <p:nvPr/>
          </p:nvSpPr>
          <p:spPr bwMode="auto">
            <a:xfrm>
              <a:off x="4900" y="2889"/>
              <a:ext cx="36" cy="125"/>
            </a:xfrm>
            <a:custGeom>
              <a:avLst/>
              <a:gdLst/>
              <a:ahLst/>
              <a:cxnLst>
                <a:cxn ang="0">
                  <a:pos x="106" y="248"/>
                </a:cxn>
                <a:cxn ang="0">
                  <a:pos x="0" y="0"/>
                </a:cxn>
                <a:cxn ang="0">
                  <a:pos x="0" y="249"/>
                </a:cxn>
                <a:cxn ang="0">
                  <a:pos x="106" y="248"/>
                </a:cxn>
                <a:cxn ang="0">
                  <a:pos x="106" y="248"/>
                </a:cxn>
              </a:cxnLst>
              <a:rect l="0" t="0" r="r" b="b"/>
              <a:pathLst>
                <a:path w="106" h="249">
                  <a:moveTo>
                    <a:pt x="106" y="248"/>
                  </a:moveTo>
                  <a:lnTo>
                    <a:pt x="0" y="0"/>
                  </a:lnTo>
                  <a:lnTo>
                    <a:pt x="0" y="249"/>
                  </a:lnTo>
                  <a:lnTo>
                    <a:pt x="106" y="248"/>
                  </a:lnTo>
                  <a:lnTo>
                    <a:pt x="106" y="248"/>
                  </a:lnTo>
                  <a:close/>
                </a:path>
              </a:pathLst>
            </a:custGeom>
            <a:solidFill>
              <a:srgbClr val="FFFFFF"/>
            </a:solidFill>
            <a:ln w="9525">
              <a:noFill/>
              <a:round/>
            </a:ln>
            <a:effectLst/>
          </p:spPr>
          <p:txBody>
            <a:bodyPr/>
            <a:lstStyle/>
            <a:p>
              <a:endParaRPr lang="en-US"/>
            </a:p>
          </p:txBody>
        </p:sp>
        <p:sp>
          <p:nvSpPr>
            <p:cNvPr id="391261" name="Freeform 93"/>
            <p:cNvSpPr/>
            <p:nvPr/>
          </p:nvSpPr>
          <p:spPr bwMode="auto">
            <a:xfrm>
              <a:off x="5089" y="3000"/>
              <a:ext cx="84" cy="111"/>
            </a:xfrm>
            <a:custGeom>
              <a:avLst/>
              <a:gdLst/>
              <a:ahLst/>
              <a:cxnLst>
                <a:cxn ang="0">
                  <a:pos x="0" y="175"/>
                </a:cxn>
                <a:cxn ang="0">
                  <a:pos x="252" y="0"/>
                </a:cxn>
                <a:cxn ang="0">
                  <a:pos x="68" y="224"/>
                </a:cxn>
                <a:cxn ang="0">
                  <a:pos x="0" y="175"/>
                </a:cxn>
                <a:cxn ang="0">
                  <a:pos x="0" y="175"/>
                </a:cxn>
              </a:cxnLst>
              <a:rect l="0" t="0" r="r" b="b"/>
              <a:pathLst>
                <a:path w="252" h="224">
                  <a:moveTo>
                    <a:pt x="0" y="175"/>
                  </a:moveTo>
                  <a:lnTo>
                    <a:pt x="252" y="0"/>
                  </a:lnTo>
                  <a:lnTo>
                    <a:pt x="68" y="224"/>
                  </a:lnTo>
                  <a:lnTo>
                    <a:pt x="0" y="175"/>
                  </a:lnTo>
                  <a:lnTo>
                    <a:pt x="0" y="175"/>
                  </a:lnTo>
                  <a:close/>
                </a:path>
              </a:pathLst>
            </a:custGeom>
            <a:solidFill>
              <a:srgbClr val="FFFFFF"/>
            </a:solidFill>
            <a:ln w="9525">
              <a:noFill/>
              <a:round/>
            </a:ln>
            <a:effectLst/>
          </p:spPr>
          <p:txBody>
            <a:bodyPr/>
            <a:lstStyle/>
            <a:p>
              <a:endParaRPr lang="en-US"/>
            </a:p>
          </p:txBody>
        </p:sp>
        <p:sp>
          <p:nvSpPr>
            <p:cNvPr id="391262" name="Freeform 94"/>
            <p:cNvSpPr/>
            <p:nvPr/>
          </p:nvSpPr>
          <p:spPr bwMode="auto">
            <a:xfrm>
              <a:off x="5168" y="3279"/>
              <a:ext cx="111" cy="42"/>
            </a:xfrm>
            <a:custGeom>
              <a:avLst/>
              <a:gdLst/>
              <a:ahLst/>
              <a:cxnLst>
                <a:cxn ang="0">
                  <a:pos x="334" y="0"/>
                </a:cxn>
                <a:cxn ang="0">
                  <a:pos x="1" y="20"/>
                </a:cxn>
                <a:cxn ang="0">
                  <a:pos x="0" y="84"/>
                </a:cxn>
                <a:cxn ang="0">
                  <a:pos x="334" y="0"/>
                </a:cxn>
                <a:cxn ang="0">
                  <a:pos x="334" y="0"/>
                </a:cxn>
              </a:cxnLst>
              <a:rect l="0" t="0" r="r" b="b"/>
              <a:pathLst>
                <a:path w="334" h="84">
                  <a:moveTo>
                    <a:pt x="334" y="0"/>
                  </a:moveTo>
                  <a:lnTo>
                    <a:pt x="1" y="20"/>
                  </a:lnTo>
                  <a:lnTo>
                    <a:pt x="0" y="84"/>
                  </a:lnTo>
                  <a:lnTo>
                    <a:pt x="334" y="0"/>
                  </a:lnTo>
                  <a:lnTo>
                    <a:pt x="334" y="0"/>
                  </a:lnTo>
                  <a:close/>
                </a:path>
              </a:pathLst>
            </a:custGeom>
            <a:solidFill>
              <a:srgbClr val="FFFFFF"/>
            </a:solidFill>
            <a:ln w="9525">
              <a:noFill/>
              <a:round/>
            </a:ln>
            <a:effectLst/>
          </p:spPr>
          <p:txBody>
            <a:bodyPr/>
            <a:lstStyle/>
            <a:p>
              <a:endParaRPr lang="en-US"/>
            </a:p>
          </p:txBody>
        </p:sp>
        <p:sp>
          <p:nvSpPr>
            <p:cNvPr id="391263" name="Freeform 95"/>
            <p:cNvSpPr/>
            <p:nvPr/>
          </p:nvSpPr>
          <p:spPr bwMode="auto">
            <a:xfrm>
              <a:off x="5064" y="3497"/>
              <a:ext cx="93" cy="78"/>
            </a:xfrm>
            <a:custGeom>
              <a:avLst/>
              <a:gdLst/>
              <a:ahLst/>
              <a:cxnLst>
                <a:cxn ang="0">
                  <a:pos x="280" y="158"/>
                </a:cxn>
                <a:cxn ang="0">
                  <a:pos x="74" y="0"/>
                </a:cxn>
                <a:cxn ang="0">
                  <a:pos x="0" y="47"/>
                </a:cxn>
                <a:cxn ang="0">
                  <a:pos x="280" y="158"/>
                </a:cxn>
                <a:cxn ang="0">
                  <a:pos x="280" y="158"/>
                </a:cxn>
              </a:cxnLst>
              <a:rect l="0" t="0" r="r" b="b"/>
              <a:pathLst>
                <a:path w="280" h="158">
                  <a:moveTo>
                    <a:pt x="280" y="158"/>
                  </a:moveTo>
                  <a:lnTo>
                    <a:pt x="74" y="0"/>
                  </a:lnTo>
                  <a:lnTo>
                    <a:pt x="0" y="47"/>
                  </a:lnTo>
                  <a:lnTo>
                    <a:pt x="280" y="158"/>
                  </a:lnTo>
                  <a:lnTo>
                    <a:pt x="280" y="158"/>
                  </a:lnTo>
                  <a:close/>
                </a:path>
              </a:pathLst>
            </a:custGeom>
            <a:solidFill>
              <a:srgbClr val="FFFFFF"/>
            </a:solidFill>
            <a:ln w="9525">
              <a:noFill/>
              <a:round/>
            </a:ln>
            <a:effectLst/>
          </p:spPr>
          <p:txBody>
            <a:bodyPr/>
            <a:lstStyle/>
            <a:p>
              <a:endParaRPr lang="en-US"/>
            </a:p>
          </p:txBody>
        </p:sp>
        <p:sp>
          <p:nvSpPr>
            <p:cNvPr id="391264" name="Freeform 96"/>
            <p:cNvSpPr/>
            <p:nvPr/>
          </p:nvSpPr>
          <p:spPr bwMode="auto">
            <a:xfrm>
              <a:off x="4821" y="3602"/>
              <a:ext cx="37" cy="104"/>
            </a:xfrm>
            <a:custGeom>
              <a:avLst/>
              <a:gdLst/>
              <a:ahLst/>
              <a:cxnLst>
                <a:cxn ang="0">
                  <a:pos x="105" y="209"/>
                </a:cxn>
                <a:cxn ang="0">
                  <a:pos x="110" y="4"/>
                </a:cxn>
                <a:cxn ang="0">
                  <a:pos x="0" y="0"/>
                </a:cxn>
                <a:cxn ang="0">
                  <a:pos x="105" y="209"/>
                </a:cxn>
                <a:cxn ang="0">
                  <a:pos x="105" y="209"/>
                </a:cxn>
              </a:cxnLst>
              <a:rect l="0" t="0" r="r" b="b"/>
              <a:pathLst>
                <a:path w="110" h="209">
                  <a:moveTo>
                    <a:pt x="105" y="209"/>
                  </a:moveTo>
                  <a:lnTo>
                    <a:pt x="110" y="4"/>
                  </a:lnTo>
                  <a:lnTo>
                    <a:pt x="0" y="0"/>
                  </a:lnTo>
                  <a:lnTo>
                    <a:pt x="105" y="209"/>
                  </a:lnTo>
                  <a:lnTo>
                    <a:pt x="105" y="209"/>
                  </a:lnTo>
                  <a:close/>
                </a:path>
              </a:pathLst>
            </a:custGeom>
            <a:solidFill>
              <a:srgbClr val="FFFFFF"/>
            </a:solidFill>
            <a:ln w="9525">
              <a:noFill/>
              <a:round/>
            </a:ln>
            <a:effectLst/>
          </p:spPr>
          <p:txBody>
            <a:bodyPr/>
            <a:lstStyle/>
            <a:p>
              <a:endParaRPr lang="en-US"/>
            </a:p>
          </p:txBody>
        </p:sp>
      </p:gr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82" name="Text Box 2"/>
          <p:cNvSpPr txBox="1">
            <a:spLocks noChangeArrowheads="1"/>
          </p:cNvSpPr>
          <p:nvPr/>
        </p:nvSpPr>
        <p:spPr bwMode="auto">
          <a:xfrm>
            <a:off x="204788" y="3695700"/>
            <a:ext cx="2974975" cy="382588"/>
          </a:xfrm>
          <a:prstGeom prst="rect">
            <a:avLst/>
          </a:prstGeom>
          <a:noFill/>
          <a:ln w="9525">
            <a:noFill/>
            <a:miter lim="800000"/>
          </a:ln>
          <a:effectLst/>
        </p:spPr>
        <p:txBody>
          <a:bodyPr lIns="107950" tIns="53975" rIns="107950" bIns="53975">
            <a:spAutoFit/>
          </a:bodyPr>
          <a:lstStyle/>
          <a:p>
            <a:pPr>
              <a:spcBef>
                <a:spcPct val="50000"/>
              </a:spcBef>
            </a:pPr>
            <a:r>
              <a:rPr lang="en-US" altLang="zh-CN" sz="1800" i="1">
                <a:solidFill>
                  <a:srgbClr val="00CCFF"/>
                </a:solidFill>
                <a:ea typeface="宋体" panose="02010600030101010101" pitchFamily="2" charset="-122"/>
              </a:rPr>
              <a:t>Interfaces start with an “I”</a:t>
            </a:r>
            <a:endParaRPr lang="en-US" altLang="zh-CN" sz="1800" i="1">
              <a:solidFill>
                <a:srgbClr val="00CCFF"/>
              </a:solidFill>
              <a:ea typeface="宋体" panose="02010600030101010101" pitchFamily="2" charset="-122"/>
            </a:endParaRPr>
          </a:p>
        </p:txBody>
      </p:sp>
      <p:sp>
        <p:nvSpPr>
          <p:cNvPr id="481287" name="Rectangle 7"/>
          <p:cNvSpPr>
            <a:spLocks noGrp="1" noChangeArrowheads="1"/>
          </p:cNvSpPr>
          <p:nvPr>
            <p:ph type="title"/>
          </p:nvPr>
        </p:nvSpPr>
        <p:spPr/>
        <p:txBody>
          <a:bodyPr>
            <a:normAutofit fontScale="90000"/>
          </a:bodyPr>
          <a:lstStyle/>
          <a:p>
            <a:r>
              <a:rPr lang="en-US" altLang="zh-CN">
                <a:ea typeface="宋体" panose="02010600030101010101" pitchFamily="2" charset="-122"/>
              </a:rPr>
              <a:t>Modeling Convention: Subsystems and Interfaces</a:t>
            </a:r>
            <a:endParaRPr lang="en-US" altLang="zh-CN">
              <a:ea typeface="宋体" panose="02010600030101010101" pitchFamily="2" charset="-122"/>
            </a:endParaRPr>
          </a:p>
        </p:txBody>
      </p:sp>
      <p:sp>
        <p:nvSpPr>
          <p:cNvPr id="481288" name="Rectangle 8"/>
          <p:cNvSpPr>
            <a:spLocks noChangeArrowheads="1"/>
          </p:cNvSpPr>
          <p:nvPr/>
        </p:nvSpPr>
        <p:spPr bwMode="auto">
          <a:xfrm>
            <a:off x="5545138" y="1447800"/>
            <a:ext cx="2230437" cy="1698625"/>
          </a:xfrm>
          <a:prstGeom prst="rect">
            <a:avLst/>
          </a:prstGeom>
          <a:solidFill>
            <a:srgbClr val="FFFFCC"/>
          </a:solidFill>
          <a:ln w="0">
            <a:solidFill>
              <a:srgbClr val="990033"/>
            </a:solidFill>
            <a:miter lim="800000"/>
          </a:ln>
        </p:spPr>
        <p:txBody>
          <a:bodyPr/>
          <a:lstStyle/>
          <a:p>
            <a:endParaRPr lang="en-US"/>
          </a:p>
        </p:txBody>
      </p:sp>
      <p:sp>
        <p:nvSpPr>
          <p:cNvPr id="481291" name="Rectangle 11"/>
          <p:cNvSpPr>
            <a:spLocks noChangeArrowheads="1"/>
          </p:cNvSpPr>
          <p:nvPr/>
        </p:nvSpPr>
        <p:spPr bwMode="auto">
          <a:xfrm>
            <a:off x="5711825" y="2051050"/>
            <a:ext cx="1774825" cy="212725"/>
          </a:xfrm>
          <a:prstGeom prst="rect">
            <a:avLst/>
          </a:prstGeom>
          <a:noFill/>
          <a:ln w="9525">
            <a:noFill/>
            <a:miter lim="800000"/>
          </a:ln>
        </p:spPr>
        <p:txBody>
          <a:bodyPr wrap="none" lIns="0" tIns="0" rIns="0" bIns="0">
            <a:spAutoFit/>
          </a:bodyPr>
          <a:lstStyle/>
          <a:p>
            <a:r>
              <a:rPr lang="en-US" altLang="zh-CN" sz="1400">
                <a:solidFill>
                  <a:srgbClr val="000000"/>
                </a:solidFill>
                <a:ea typeface="宋体" panose="02010600030101010101" pitchFamily="2" charset="-122"/>
              </a:rPr>
              <a:t>CourseCatalogSystem</a:t>
            </a:r>
            <a:endParaRPr lang="en-US" altLang="zh-CN">
              <a:ea typeface="宋体" panose="02010600030101010101" pitchFamily="2" charset="-122"/>
            </a:endParaRPr>
          </a:p>
        </p:txBody>
      </p:sp>
      <p:sp>
        <p:nvSpPr>
          <p:cNvPr id="481292" name="Rectangle 12"/>
          <p:cNvSpPr>
            <a:spLocks noChangeArrowheads="1"/>
          </p:cNvSpPr>
          <p:nvPr/>
        </p:nvSpPr>
        <p:spPr bwMode="auto">
          <a:xfrm>
            <a:off x="6030913" y="1887538"/>
            <a:ext cx="1082675" cy="182562"/>
          </a:xfrm>
          <a:prstGeom prst="rect">
            <a:avLst/>
          </a:prstGeom>
          <a:noFill/>
          <a:ln w="9525">
            <a:noFill/>
            <a:miter lim="800000"/>
          </a:ln>
        </p:spPr>
        <p:txBody>
          <a:bodyPr wrap="none" lIns="0" tIns="0" rIns="0" bIns="0">
            <a:spAutoFit/>
          </a:bodyPr>
          <a:lstStyle/>
          <a:p>
            <a:r>
              <a:rPr lang="en-US" altLang="zh-CN" sz="1200">
                <a:solidFill>
                  <a:srgbClr val="000000"/>
                </a:solidFill>
                <a:ea typeface="宋体" panose="02010600030101010101" pitchFamily="2" charset="-122"/>
              </a:rPr>
              <a:t>&lt;&lt;subsystem&gt;&gt;</a:t>
            </a:r>
            <a:endParaRPr lang="en-US" altLang="zh-CN" sz="1200">
              <a:ea typeface="宋体" panose="02010600030101010101" pitchFamily="2" charset="-122"/>
            </a:endParaRPr>
          </a:p>
        </p:txBody>
      </p:sp>
      <p:sp>
        <p:nvSpPr>
          <p:cNvPr id="481293" name="Rectangle 13"/>
          <p:cNvSpPr>
            <a:spLocks noChangeArrowheads="1"/>
          </p:cNvSpPr>
          <p:nvPr/>
        </p:nvSpPr>
        <p:spPr bwMode="auto">
          <a:xfrm>
            <a:off x="1914525" y="2622550"/>
            <a:ext cx="2087563" cy="244475"/>
          </a:xfrm>
          <a:prstGeom prst="rect">
            <a:avLst/>
          </a:prstGeom>
          <a:noFill/>
          <a:ln w="9525">
            <a:noFill/>
            <a:miter lim="800000"/>
          </a:ln>
        </p:spPr>
        <p:txBody>
          <a:bodyPr wrap="none" lIns="0" tIns="0" rIns="0" bIns="0">
            <a:spAutoFit/>
          </a:bodyPr>
          <a:lstStyle/>
          <a:p>
            <a:r>
              <a:rPr lang="en-US" altLang="zh-CN" sz="1600">
                <a:ea typeface="宋体" panose="02010600030101010101" pitchFamily="2" charset="-122"/>
              </a:rPr>
              <a:t>ICourseCatalogSystem</a:t>
            </a:r>
            <a:endParaRPr lang="en-US" altLang="zh-CN" sz="1600">
              <a:ea typeface="宋体" panose="02010600030101010101" pitchFamily="2" charset="-122"/>
            </a:endParaRPr>
          </a:p>
        </p:txBody>
      </p:sp>
      <p:sp>
        <p:nvSpPr>
          <p:cNvPr id="481307" name="Freeform 27"/>
          <p:cNvSpPr/>
          <p:nvPr/>
        </p:nvSpPr>
        <p:spPr bwMode="auto">
          <a:xfrm rot="5460272">
            <a:off x="4149725" y="4735513"/>
            <a:ext cx="157163" cy="249237"/>
          </a:xfrm>
          <a:custGeom>
            <a:avLst/>
            <a:gdLst/>
            <a:ahLst/>
            <a:cxnLst>
              <a:cxn ang="0">
                <a:pos x="50" y="142"/>
              </a:cxn>
              <a:cxn ang="0">
                <a:pos x="100" y="0"/>
              </a:cxn>
              <a:cxn ang="0">
                <a:pos x="0" y="0"/>
              </a:cxn>
              <a:cxn ang="0">
                <a:pos x="50" y="142"/>
              </a:cxn>
            </a:cxnLst>
            <a:rect l="0" t="0" r="r" b="b"/>
            <a:pathLst>
              <a:path w="100" h="142">
                <a:moveTo>
                  <a:pt x="50" y="142"/>
                </a:moveTo>
                <a:lnTo>
                  <a:pt x="100" y="0"/>
                </a:lnTo>
                <a:lnTo>
                  <a:pt x="0" y="0"/>
                </a:lnTo>
                <a:lnTo>
                  <a:pt x="50" y="142"/>
                </a:lnTo>
                <a:close/>
              </a:path>
            </a:pathLst>
          </a:custGeom>
          <a:noFill/>
          <a:ln w="9525" cap="flat">
            <a:solidFill>
              <a:schemeClr val="tx1"/>
            </a:solidFill>
            <a:prstDash val="solid"/>
            <a:round/>
          </a:ln>
        </p:spPr>
        <p:txBody>
          <a:bodyPr/>
          <a:lstStyle/>
          <a:p>
            <a:endParaRPr lang="en-US"/>
          </a:p>
        </p:txBody>
      </p:sp>
      <p:sp>
        <p:nvSpPr>
          <p:cNvPr id="481309" name="Line 29"/>
          <p:cNvSpPr>
            <a:spLocks noChangeShapeType="1"/>
          </p:cNvSpPr>
          <p:nvPr/>
        </p:nvSpPr>
        <p:spPr bwMode="auto">
          <a:xfrm>
            <a:off x="4338638" y="4851400"/>
            <a:ext cx="1246187" cy="0"/>
          </a:xfrm>
          <a:prstGeom prst="line">
            <a:avLst/>
          </a:prstGeom>
          <a:noFill/>
          <a:ln w="9525">
            <a:solidFill>
              <a:schemeClr val="tx1"/>
            </a:solidFill>
            <a:prstDash val="dash"/>
            <a:round/>
          </a:ln>
          <a:effectLst/>
        </p:spPr>
        <p:txBody>
          <a:bodyPr lIns="107950" tIns="53975" rIns="107950" bIns="53975"/>
          <a:lstStyle/>
          <a:p>
            <a:endParaRPr lang="en-US"/>
          </a:p>
        </p:txBody>
      </p:sp>
      <p:grpSp>
        <p:nvGrpSpPr>
          <p:cNvPr id="481317" name="Group 37"/>
          <p:cNvGrpSpPr/>
          <p:nvPr/>
        </p:nvGrpSpPr>
        <p:grpSpPr bwMode="auto">
          <a:xfrm>
            <a:off x="6456363" y="1517650"/>
            <a:ext cx="368300" cy="266700"/>
            <a:chOff x="2180" y="2672"/>
            <a:chExt cx="232" cy="168"/>
          </a:xfrm>
        </p:grpSpPr>
        <p:sp>
          <p:nvSpPr>
            <p:cNvPr id="481318" name="Rectangle 38"/>
            <p:cNvSpPr>
              <a:spLocks noChangeArrowheads="1"/>
            </p:cNvSpPr>
            <p:nvPr/>
          </p:nvSpPr>
          <p:spPr bwMode="auto">
            <a:xfrm>
              <a:off x="2244" y="2672"/>
              <a:ext cx="168" cy="168"/>
            </a:xfrm>
            <a:prstGeom prst="rect">
              <a:avLst/>
            </a:prstGeom>
            <a:solidFill>
              <a:srgbClr val="FFFFCC"/>
            </a:solidFill>
            <a:ln w="12700">
              <a:solidFill>
                <a:srgbClr val="990033"/>
              </a:solidFill>
              <a:miter lim="800000"/>
            </a:ln>
          </p:spPr>
          <p:txBody>
            <a:bodyPr/>
            <a:lstStyle/>
            <a:p>
              <a:endParaRPr lang="en-US"/>
            </a:p>
          </p:txBody>
        </p:sp>
        <p:sp>
          <p:nvSpPr>
            <p:cNvPr id="481319" name="Rectangle 39"/>
            <p:cNvSpPr>
              <a:spLocks noChangeArrowheads="1"/>
            </p:cNvSpPr>
            <p:nvPr/>
          </p:nvSpPr>
          <p:spPr bwMode="auto">
            <a:xfrm>
              <a:off x="2180" y="2773"/>
              <a:ext cx="118" cy="40"/>
            </a:xfrm>
            <a:prstGeom prst="rect">
              <a:avLst/>
            </a:prstGeom>
            <a:solidFill>
              <a:srgbClr val="FFFFCC"/>
            </a:solidFill>
            <a:ln w="12700">
              <a:solidFill>
                <a:srgbClr val="990033"/>
              </a:solidFill>
              <a:miter lim="800000"/>
            </a:ln>
          </p:spPr>
          <p:txBody>
            <a:bodyPr/>
            <a:lstStyle/>
            <a:p>
              <a:endParaRPr lang="en-US"/>
            </a:p>
          </p:txBody>
        </p:sp>
        <p:sp>
          <p:nvSpPr>
            <p:cNvPr id="481320" name="Rectangle 40"/>
            <p:cNvSpPr>
              <a:spLocks noChangeArrowheads="1"/>
            </p:cNvSpPr>
            <p:nvPr/>
          </p:nvSpPr>
          <p:spPr bwMode="auto">
            <a:xfrm>
              <a:off x="2180" y="2699"/>
              <a:ext cx="118" cy="39"/>
            </a:xfrm>
            <a:prstGeom prst="rect">
              <a:avLst/>
            </a:prstGeom>
            <a:solidFill>
              <a:srgbClr val="FFFFCC"/>
            </a:solidFill>
            <a:ln w="12700">
              <a:solidFill>
                <a:srgbClr val="990033"/>
              </a:solidFill>
              <a:miter lim="800000"/>
            </a:ln>
          </p:spPr>
          <p:txBody>
            <a:bodyPr/>
            <a:lstStyle/>
            <a:p>
              <a:endParaRPr lang="en-US"/>
            </a:p>
          </p:txBody>
        </p:sp>
      </p:grpSp>
      <p:sp>
        <p:nvSpPr>
          <p:cNvPr id="481321" name="Line 41"/>
          <p:cNvSpPr>
            <a:spLocks noChangeShapeType="1"/>
          </p:cNvSpPr>
          <p:nvPr/>
        </p:nvSpPr>
        <p:spPr bwMode="auto">
          <a:xfrm>
            <a:off x="5553075" y="2314575"/>
            <a:ext cx="2228850" cy="0"/>
          </a:xfrm>
          <a:prstGeom prst="line">
            <a:avLst/>
          </a:prstGeom>
          <a:noFill/>
          <a:ln w="3175">
            <a:solidFill>
              <a:srgbClr val="990033"/>
            </a:solidFill>
            <a:round/>
          </a:ln>
          <a:effectLst/>
        </p:spPr>
        <p:txBody>
          <a:bodyPr lIns="107950" tIns="53975" rIns="107950" bIns="53975"/>
          <a:lstStyle/>
          <a:p>
            <a:endParaRPr lang="en-US"/>
          </a:p>
        </p:txBody>
      </p:sp>
      <p:sp>
        <p:nvSpPr>
          <p:cNvPr id="481322" name="Line 42"/>
          <p:cNvSpPr>
            <a:spLocks noChangeShapeType="1"/>
          </p:cNvSpPr>
          <p:nvPr/>
        </p:nvSpPr>
        <p:spPr bwMode="auto">
          <a:xfrm>
            <a:off x="5553075" y="2524125"/>
            <a:ext cx="2228850" cy="0"/>
          </a:xfrm>
          <a:prstGeom prst="line">
            <a:avLst/>
          </a:prstGeom>
          <a:noFill/>
          <a:ln w="3175">
            <a:solidFill>
              <a:srgbClr val="990033"/>
            </a:solidFill>
            <a:round/>
          </a:ln>
          <a:effectLst/>
        </p:spPr>
        <p:txBody>
          <a:bodyPr lIns="107950" tIns="53975" rIns="107950" bIns="53975"/>
          <a:lstStyle/>
          <a:p>
            <a:endParaRPr lang="en-US"/>
          </a:p>
        </p:txBody>
      </p:sp>
      <p:sp>
        <p:nvSpPr>
          <p:cNvPr id="481324" name="Text Box 44"/>
          <p:cNvSpPr txBox="1">
            <a:spLocks noChangeArrowheads="1"/>
          </p:cNvSpPr>
          <p:nvPr/>
        </p:nvSpPr>
        <p:spPr bwMode="auto">
          <a:xfrm>
            <a:off x="5691188" y="2524125"/>
            <a:ext cx="1866900" cy="565150"/>
          </a:xfrm>
          <a:prstGeom prst="rect">
            <a:avLst/>
          </a:prstGeom>
          <a:noFill/>
          <a:ln w="9525">
            <a:noFill/>
            <a:miter lim="800000"/>
          </a:ln>
          <a:effectLst/>
        </p:spPr>
        <p:txBody>
          <a:bodyPr lIns="107950" tIns="53975" rIns="107950" bIns="53975">
            <a:spAutoFit/>
          </a:bodyPr>
          <a:lstStyle/>
          <a:p>
            <a:pPr>
              <a:lnSpc>
                <a:spcPts val="1800"/>
              </a:lnSpc>
            </a:pPr>
            <a:r>
              <a:rPr lang="en-US" altLang="zh-CN" sz="1200">
                <a:solidFill>
                  <a:schemeClr val="bg2"/>
                </a:solidFill>
                <a:ea typeface="宋体" panose="02010600030101010101" pitchFamily="2" charset="-122"/>
              </a:rPr>
              <a:t>+ initialize ()</a:t>
            </a:r>
            <a:endParaRPr lang="en-US" altLang="zh-CN" sz="1200">
              <a:solidFill>
                <a:schemeClr val="bg2"/>
              </a:solidFill>
              <a:ea typeface="宋体" panose="02010600030101010101" pitchFamily="2" charset="-122"/>
            </a:endParaRPr>
          </a:p>
          <a:p>
            <a:pPr>
              <a:lnSpc>
                <a:spcPts val="1800"/>
              </a:lnSpc>
            </a:pPr>
            <a:r>
              <a:rPr lang="en-US" altLang="zh-CN" sz="1200">
                <a:solidFill>
                  <a:schemeClr val="bg2"/>
                </a:solidFill>
                <a:ea typeface="宋体" panose="02010600030101010101" pitchFamily="2" charset="-122"/>
              </a:rPr>
              <a:t>+ getCourseOfferings ()</a:t>
            </a:r>
            <a:endParaRPr lang="en-US" altLang="zh-CN" sz="1200">
              <a:solidFill>
                <a:schemeClr val="bg2"/>
              </a:solidFill>
              <a:ea typeface="宋体" panose="02010600030101010101" pitchFamily="2" charset="-122"/>
            </a:endParaRPr>
          </a:p>
        </p:txBody>
      </p:sp>
      <p:sp>
        <p:nvSpPr>
          <p:cNvPr id="481326" name="Line 46"/>
          <p:cNvSpPr>
            <a:spLocks noChangeShapeType="1"/>
          </p:cNvSpPr>
          <p:nvPr/>
        </p:nvSpPr>
        <p:spPr bwMode="auto">
          <a:xfrm>
            <a:off x="3019425" y="2295525"/>
            <a:ext cx="2524125" cy="0"/>
          </a:xfrm>
          <a:prstGeom prst="line">
            <a:avLst/>
          </a:prstGeom>
          <a:noFill/>
          <a:ln w="12700">
            <a:solidFill>
              <a:schemeClr val="tx1"/>
            </a:solidFill>
            <a:round/>
          </a:ln>
          <a:effectLst/>
        </p:spPr>
        <p:txBody>
          <a:bodyPr lIns="107950" tIns="53975" rIns="107950" bIns="53975"/>
          <a:lstStyle/>
          <a:p>
            <a:endParaRPr lang="en-US"/>
          </a:p>
        </p:txBody>
      </p:sp>
      <p:sp>
        <p:nvSpPr>
          <p:cNvPr id="481327" name="Rectangle 47"/>
          <p:cNvSpPr>
            <a:spLocks noChangeArrowheads="1"/>
          </p:cNvSpPr>
          <p:nvPr/>
        </p:nvSpPr>
        <p:spPr bwMode="auto">
          <a:xfrm>
            <a:off x="5583238" y="3857625"/>
            <a:ext cx="2230437" cy="1698625"/>
          </a:xfrm>
          <a:prstGeom prst="rect">
            <a:avLst/>
          </a:prstGeom>
          <a:solidFill>
            <a:srgbClr val="FFFFCC"/>
          </a:solidFill>
          <a:ln w="0">
            <a:solidFill>
              <a:srgbClr val="990033"/>
            </a:solidFill>
            <a:miter lim="800000"/>
          </a:ln>
        </p:spPr>
        <p:txBody>
          <a:bodyPr/>
          <a:lstStyle/>
          <a:p>
            <a:endParaRPr lang="en-US"/>
          </a:p>
        </p:txBody>
      </p:sp>
      <p:sp>
        <p:nvSpPr>
          <p:cNvPr id="481328" name="Rectangle 48"/>
          <p:cNvSpPr>
            <a:spLocks noChangeArrowheads="1"/>
          </p:cNvSpPr>
          <p:nvPr/>
        </p:nvSpPr>
        <p:spPr bwMode="auto">
          <a:xfrm>
            <a:off x="5749925" y="4460875"/>
            <a:ext cx="1774825" cy="212725"/>
          </a:xfrm>
          <a:prstGeom prst="rect">
            <a:avLst/>
          </a:prstGeom>
          <a:noFill/>
          <a:ln w="9525">
            <a:noFill/>
            <a:miter lim="800000"/>
          </a:ln>
        </p:spPr>
        <p:txBody>
          <a:bodyPr wrap="none" lIns="0" tIns="0" rIns="0" bIns="0">
            <a:spAutoFit/>
          </a:bodyPr>
          <a:lstStyle/>
          <a:p>
            <a:r>
              <a:rPr lang="en-US" altLang="zh-CN" sz="1400">
                <a:solidFill>
                  <a:srgbClr val="000000"/>
                </a:solidFill>
                <a:ea typeface="宋体" panose="02010600030101010101" pitchFamily="2" charset="-122"/>
              </a:rPr>
              <a:t>CourseCatalogSystem</a:t>
            </a:r>
            <a:endParaRPr lang="en-US" altLang="zh-CN">
              <a:ea typeface="宋体" panose="02010600030101010101" pitchFamily="2" charset="-122"/>
            </a:endParaRPr>
          </a:p>
        </p:txBody>
      </p:sp>
      <p:sp>
        <p:nvSpPr>
          <p:cNvPr id="481329" name="Rectangle 49"/>
          <p:cNvSpPr>
            <a:spLocks noChangeArrowheads="1"/>
          </p:cNvSpPr>
          <p:nvPr/>
        </p:nvSpPr>
        <p:spPr bwMode="auto">
          <a:xfrm>
            <a:off x="6097588" y="4297363"/>
            <a:ext cx="1082675" cy="182562"/>
          </a:xfrm>
          <a:prstGeom prst="rect">
            <a:avLst/>
          </a:prstGeom>
          <a:noFill/>
          <a:ln w="9525">
            <a:noFill/>
            <a:miter lim="800000"/>
          </a:ln>
        </p:spPr>
        <p:txBody>
          <a:bodyPr wrap="none" lIns="0" tIns="0" rIns="0" bIns="0">
            <a:spAutoFit/>
          </a:bodyPr>
          <a:lstStyle/>
          <a:p>
            <a:r>
              <a:rPr lang="en-US" altLang="zh-CN" sz="1200">
                <a:solidFill>
                  <a:srgbClr val="000000"/>
                </a:solidFill>
                <a:ea typeface="宋体" panose="02010600030101010101" pitchFamily="2" charset="-122"/>
              </a:rPr>
              <a:t>&lt;&lt;subsystem&gt;&gt;</a:t>
            </a:r>
            <a:endParaRPr lang="en-US" altLang="zh-CN" sz="1200">
              <a:ea typeface="宋体" panose="02010600030101010101" pitchFamily="2" charset="-122"/>
            </a:endParaRPr>
          </a:p>
        </p:txBody>
      </p:sp>
      <p:grpSp>
        <p:nvGrpSpPr>
          <p:cNvPr id="481331" name="Group 51"/>
          <p:cNvGrpSpPr/>
          <p:nvPr/>
        </p:nvGrpSpPr>
        <p:grpSpPr bwMode="auto">
          <a:xfrm>
            <a:off x="6494463" y="3927475"/>
            <a:ext cx="368300" cy="266700"/>
            <a:chOff x="2180" y="2672"/>
            <a:chExt cx="232" cy="168"/>
          </a:xfrm>
        </p:grpSpPr>
        <p:sp>
          <p:nvSpPr>
            <p:cNvPr id="481332" name="Rectangle 52"/>
            <p:cNvSpPr>
              <a:spLocks noChangeArrowheads="1"/>
            </p:cNvSpPr>
            <p:nvPr/>
          </p:nvSpPr>
          <p:spPr bwMode="auto">
            <a:xfrm>
              <a:off x="2244" y="2672"/>
              <a:ext cx="168" cy="168"/>
            </a:xfrm>
            <a:prstGeom prst="rect">
              <a:avLst/>
            </a:prstGeom>
            <a:solidFill>
              <a:srgbClr val="FFFFCC"/>
            </a:solidFill>
            <a:ln w="12700">
              <a:solidFill>
                <a:srgbClr val="990033"/>
              </a:solidFill>
              <a:miter lim="800000"/>
            </a:ln>
          </p:spPr>
          <p:txBody>
            <a:bodyPr/>
            <a:lstStyle/>
            <a:p>
              <a:endParaRPr lang="en-US"/>
            </a:p>
          </p:txBody>
        </p:sp>
        <p:sp>
          <p:nvSpPr>
            <p:cNvPr id="481333" name="Rectangle 53"/>
            <p:cNvSpPr>
              <a:spLocks noChangeArrowheads="1"/>
            </p:cNvSpPr>
            <p:nvPr/>
          </p:nvSpPr>
          <p:spPr bwMode="auto">
            <a:xfrm>
              <a:off x="2180" y="2773"/>
              <a:ext cx="118" cy="40"/>
            </a:xfrm>
            <a:prstGeom prst="rect">
              <a:avLst/>
            </a:prstGeom>
            <a:solidFill>
              <a:srgbClr val="FFFFCC"/>
            </a:solidFill>
            <a:ln w="12700">
              <a:solidFill>
                <a:srgbClr val="990033"/>
              </a:solidFill>
              <a:miter lim="800000"/>
            </a:ln>
          </p:spPr>
          <p:txBody>
            <a:bodyPr/>
            <a:lstStyle/>
            <a:p>
              <a:endParaRPr lang="en-US"/>
            </a:p>
          </p:txBody>
        </p:sp>
        <p:sp>
          <p:nvSpPr>
            <p:cNvPr id="481334" name="Rectangle 54"/>
            <p:cNvSpPr>
              <a:spLocks noChangeArrowheads="1"/>
            </p:cNvSpPr>
            <p:nvPr/>
          </p:nvSpPr>
          <p:spPr bwMode="auto">
            <a:xfrm>
              <a:off x="2180" y="2699"/>
              <a:ext cx="118" cy="39"/>
            </a:xfrm>
            <a:prstGeom prst="rect">
              <a:avLst/>
            </a:prstGeom>
            <a:solidFill>
              <a:srgbClr val="FFFFCC"/>
            </a:solidFill>
            <a:ln w="12700">
              <a:solidFill>
                <a:srgbClr val="990033"/>
              </a:solidFill>
              <a:miter lim="800000"/>
            </a:ln>
          </p:spPr>
          <p:txBody>
            <a:bodyPr/>
            <a:lstStyle/>
            <a:p>
              <a:endParaRPr lang="en-US"/>
            </a:p>
          </p:txBody>
        </p:sp>
      </p:grpSp>
      <p:sp>
        <p:nvSpPr>
          <p:cNvPr id="481335" name="Line 55"/>
          <p:cNvSpPr>
            <a:spLocks noChangeShapeType="1"/>
          </p:cNvSpPr>
          <p:nvPr/>
        </p:nvSpPr>
        <p:spPr bwMode="auto">
          <a:xfrm>
            <a:off x="5591175" y="4724400"/>
            <a:ext cx="2228850" cy="0"/>
          </a:xfrm>
          <a:prstGeom prst="line">
            <a:avLst/>
          </a:prstGeom>
          <a:noFill/>
          <a:ln w="3175">
            <a:solidFill>
              <a:srgbClr val="990033"/>
            </a:solidFill>
            <a:round/>
          </a:ln>
          <a:effectLst/>
        </p:spPr>
        <p:txBody>
          <a:bodyPr lIns="107950" tIns="53975" rIns="107950" bIns="53975"/>
          <a:lstStyle/>
          <a:p>
            <a:endParaRPr lang="en-US"/>
          </a:p>
        </p:txBody>
      </p:sp>
      <p:sp>
        <p:nvSpPr>
          <p:cNvPr id="481336" name="Line 56"/>
          <p:cNvSpPr>
            <a:spLocks noChangeShapeType="1"/>
          </p:cNvSpPr>
          <p:nvPr/>
        </p:nvSpPr>
        <p:spPr bwMode="auto">
          <a:xfrm>
            <a:off x="5591175" y="4933950"/>
            <a:ext cx="2228850" cy="0"/>
          </a:xfrm>
          <a:prstGeom prst="line">
            <a:avLst/>
          </a:prstGeom>
          <a:noFill/>
          <a:ln w="3175">
            <a:solidFill>
              <a:srgbClr val="990033"/>
            </a:solidFill>
            <a:round/>
          </a:ln>
          <a:effectLst/>
        </p:spPr>
        <p:txBody>
          <a:bodyPr lIns="107950" tIns="53975" rIns="107950" bIns="53975"/>
          <a:lstStyle/>
          <a:p>
            <a:endParaRPr lang="en-US"/>
          </a:p>
        </p:txBody>
      </p:sp>
      <p:sp>
        <p:nvSpPr>
          <p:cNvPr id="481337" name="Text Box 57"/>
          <p:cNvSpPr txBox="1">
            <a:spLocks noChangeArrowheads="1"/>
          </p:cNvSpPr>
          <p:nvPr/>
        </p:nvSpPr>
        <p:spPr bwMode="auto">
          <a:xfrm>
            <a:off x="5691188" y="4933950"/>
            <a:ext cx="1866900" cy="565150"/>
          </a:xfrm>
          <a:prstGeom prst="rect">
            <a:avLst/>
          </a:prstGeom>
          <a:noFill/>
          <a:ln w="9525">
            <a:noFill/>
            <a:miter lim="800000"/>
          </a:ln>
          <a:effectLst/>
        </p:spPr>
        <p:txBody>
          <a:bodyPr lIns="107950" tIns="53975" rIns="107950" bIns="53975">
            <a:spAutoFit/>
          </a:bodyPr>
          <a:lstStyle/>
          <a:p>
            <a:pPr>
              <a:lnSpc>
                <a:spcPts val="1800"/>
              </a:lnSpc>
            </a:pPr>
            <a:r>
              <a:rPr lang="en-US" altLang="zh-CN" sz="1200">
                <a:solidFill>
                  <a:schemeClr val="bg2"/>
                </a:solidFill>
                <a:ea typeface="宋体" panose="02010600030101010101" pitchFamily="2" charset="-122"/>
              </a:rPr>
              <a:t>+ initialize ()</a:t>
            </a:r>
            <a:endParaRPr lang="en-US" altLang="zh-CN" sz="1200">
              <a:solidFill>
                <a:schemeClr val="bg2"/>
              </a:solidFill>
              <a:ea typeface="宋体" panose="02010600030101010101" pitchFamily="2" charset="-122"/>
            </a:endParaRPr>
          </a:p>
          <a:p>
            <a:pPr>
              <a:lnSpc>
                <a:spcPts val="1800"/>
              </a:lnSpc>
            </a:pPr>
            <a:r>
              <a:rPr lang="en-US" altLang="zh-CN" sz="1200">
                <a:solidFill>
                  <a:schemeClr val="bg2"/>
                </a:solidFill>
                <a:ea typeface="宋体" panose="02010600030101010101" pitchFamily="2" charset="-122"/>
              </a:rPr>
              <a:t>+ getCourseOfferings ()</a:t>
            </a:r>
            <a:endParaRPr lang="en-US" altLang="zh-CN" sz="1200">
              <a:solidFill>
                <a:schemeClr val="bg2"/>
              </a:solidFill>
              <a:ea typeface="宋体" panose="02010600030101010101" pitchFamily="2" charset="-122"/>
            </a:endParaRPr>
          </a:p>
        </p:txBody>
      </p:sp>
      <p:sp>
        <p:nvSpPr>
          <p:cNvPr id="481339" name="Rectangle 59"/>
          <p:cNvSpPr>
            <a:spLocks noChangeArrowheads="1"/>
          </p:cNvSpPr>
          <p:nvPr/>
        </p:nvSpPr>
        <p:spPr bwMode="auto">
          <a:xfrm>
            <a:off x="1868488" y="4143375"/>
            <a:ext cx="2230437" cy="1412875"/>
          </a:xfrm>
          <a:prstGeom prst="rect">
            <a:avLst/>
          </a:prstGeom>
          <a:solidFill>
            <a:srgbClr val="FFFFCC"/>
          </a:solidFill>
          <a:ln w="0">
            <a:solidFill>
              <a:srgbClr val="990033"/>
            </a:solidFill>
            <a:miter lim="800000"/>
          </a:ln>
        </p:spPr>
        <p:txBody>
          <a:bodyPr/>
          <a:lstStyle/>
          <a:p>
            <a:endParaRPr lang="en-US"/>
          </a:p>
        </p:txBody>
      </p:sp>
      <p:sp>
        <p:nvSpPr>
          <p:cNvPr id="481340" name="Rectangle 60"/>
          <p:cNvSpPr>
            <a:spLocks noChangeArrowheads="1"/>
          </p:cNvSpPr>
          <p:nvPr/>
        </p:nvSpPr>
        <p:spPr bwMode="auto">
          <a:xfrm>
            <a:off x="2035175" y="4460875"/>
            <a:ext cx="1824038" cy="212725"/>
          </a:xfrm>
          <a:prstGeom prst="rect">
            <a:avLst/>
          </a:prstGeom>
          <a:noFill/>
          <a:ln w="9525">
            <a:noFill/>
            <a:miter lim="800000"/>
          </a:ln>
        </p:spPr>
        <p:txBody>
          <a:bodyPr wrap="none" lIns="0" tIns="0" rIns="0" bIns="0">
            <a:spAutoFit/>
          </a:bodyPr>
          <a:lstStyle/>
          <a:p>
            <a:r>
              <a:rPr lang="en-US" altLang="zh-CN" sz="1400">
                <a:solidFill>
                  <a:srgbClr val="000000"/>
                </a:solidFill>
                <a:ea typeface="宋体" panose="02010600030101010101" pitchFamily="2" charset="-122"/>
              </a:rPr>
              <a:t>ICourseCatalogSystem</a:t>
            </a:r>
            <a:endParaRPr lang="en-US" altLang="zh-CN">
              <a:ea typeface="宋体" panose="02010600030101010101" pitchFamily="2" charset="-122"/>
            </a:endParaRPr>
          </a:p>
        </p:txBody>
      </p:sp>
      <p:sp>
        <p:nvSpPr>
          <p:cNvPr id="481341" name="Rectangle 61"/>
          <p:cNvSpPr>
            <a:spLocks noChangeArrowheads="1"/>
          </p:cNvSpPr>
          <p:nvPr/>
        </p:nvSpPr>
        <p:spPr bwMode="auto">
          <a:xfrm>
            <a:off x="2363788" y="4306888"/>
            <a:ext cx="938212" cy="182562"/>
          </a:xfrm>
          <a:prstGeom prst="rect">
            <a:avLst/>
          </a:prstGeom>
          <a:noFill/>
          <a:ln w="9525">
            <a:noFill/>
            <a:miter lim="800000"/>
          </a:ln>
        </p:spPr>
        <p:txBody>
          <a:bodyPr wrap="none" lIns="0" tIns="0" rIns="0" bIns="0">
            <a:spAutoFit/>
          </a:bodyPr>
          <a:lstStyle/>
          <a:p>
            <a:r>
              <a:rPr lang="en-US" altLang="zh-CN" sz="1200">
                <a:solidFill>
                  <a:srgbClr val="000000"/>
                </a:solidFill>
                <a:ea typeface="宋体" panose="02010600030101010101" pitchFamily="2" charset="-122"/>
              </a:rPr>
              <a:t>&lt;&lt;interface&gt;&gt;</a:t>
            </a:r>
            <a:endParaRPr lang="en-US" altLang="zh-CN" sz="1200">
              <a:ea typeface="宋体" panose="02010600030101010101" pitchFamily="2" charset="-122"/>
            </a:endParaRPr>
          </a:p>
        </p:txBody>
      </p:sp>
      <p:sp>
        <p:nvSpPr>
          <p:cNvPr id="481347" name="Line 67"/>
          <p:cNvSpPr>
            <a:spLocks noChangeShapeType="1"/>
          </p:cNvSpPr>
          <p:nvPr/>
        </p:nvSpPr>
        <p:spPr bwMode="auto">
          <a:xfrm>
            <a:off x="1876425" y="4724400"/>
            <a:ext cx="2228850" cy="0"/>
          </a:xfrm>
          <a:prstGeom prst="line">
            <a:avLst/>
          </a:prstGeom>
          <a:noFill/>
          <a:ln w="3175">
            <a:solidFill>
              <a:srgbClr val="990033"/>
            </a:solidFill>
            <a:round/>
          </a:ln>
          <a:effectLst/>
        </p:spPr>
        <p:txBody>
          <a:bodyPr lIns="107950" tIns="53975" rIns="107950" bIns="53975"/>
          <a:lstStyle/>
          <a:p>
            <a:endParaRPr lang="en-US"/>
          </a:p>
        </p:txBody>
      </p:sp>
      <p:sp>
        <p:nvSpPr>
          <p:cNvPr id="481348" name="Line 68"/>
          <p:cNvSpPr>
            <a:spLocks noChangeShapeType="1"/>
          </p:cNvSpPr>
          <p:nvPr/>
        </p:nvSpPr>
        <p:spPr bwMode="auto">
          <a:xfrm>
            <a:off x="1876425" y="4933950"/>
            <a:ext cx="2228850" cy="0"/>
          </a:xfrm>
          <a:prstGeom prst="line">
            <a:avLst/>
          </a:prstGeom>
          <a:noFill/>
          <a:ln w="3175">
            <a:solidFill>
              <a:srgbClr val="990033"/>
            </a:solidFill>
            <a:round/>
          </a:ln>
          <a:effectLst/>
        </p:spPr>
        <p:txBody>
          <a:bodyPr lIns="107950" tIns="53975" rIns="107950" bIns="53975"/>
          <a:lstStyle/>
          <a:p>
            <a:endParaRPr lang="en-US"/>
          </a:p>
        </p:txBody>
      </p:sp>
      <p:sp>
        <p:nvSpPr>
          <p:cNvPr id="481349" name="Text Box 69"/>
          <p:cNvSpPr txBox="1">
            <a:spLocks noChangeArrowheads="1"/>
          </p:cNvSpPr>
          <p:nvPr/>
        </p:nvSpPr>
        <p:spPr bwMode="auto">
          <a:xfrm>
            <a:off x="1957388" y="4933950"/>
            <a:ext cx="1866900" cy="565150"/>
          </a:xfrm>
          <a:prstGeom prst="rect">
            <a:avLst/>
          </a:prstGeom>
          <a:noFill/>
          <a:ln w="9525">
            <a:noFill/>
            <a:miter lim="800000"/>
          </a:ln>
          <a:effectLst/>
        </p:spPr>
        <p:txBody>
          <a:bodyPr lIns="107950" tIns="53975" rIns="107950" bIns="53975">
            <a:spAutoFit/>
          </a:bodyPr>
          <a:lstStyle/>
          <a:p>
            <a:pPr>
              <a:lnSpc>
                <a:spcPts val="1800"/>
              </a:lnSpc>
            </a:pPr>
            <a:r>
              <a:rPr lang="en-US" altLang="zh-CN" sz="1200">
                <a:solidFill>
                  <a:schemeClr val="bg2"/>
                </a:solidFill>
                <a:ea typeface="宋体" panose="02010600030101010101" pitchFamily="2" charset="-122"/>
              </a:rPr>
              <a:t>+ getCourseOfferings ()</a:t>
            </a:r>
            <a:r>
              <a:rPr lang="en-US" altLang="zh-CN" sz="1200">
                <a:ea typeface="宋体" panose="02010600030101010101" pitchFamily="2" charset="-122"/>
              </a:rPr>
              <a:t> </a:t>
            </a:r>
            <a:endParaRPr lang="en-US" altLang="zh-CN" sz="1200">
              <a:ea typeface="宋体" panose="02010600030101010101" pitchFamily="2" charset="-122"/>
            </a:endParaRPr>
          </a:p>
          <a:p>
            <a:pPr>
              <a:lnSpc>
                <a:spcPts val="1800"/>
              </a:lnSpc>
            </a:pPr>
            <a:r>
              <a:rPr lang="en-US" altLang="zh-CN" sz="1200">
                <a:solidFill>
                  <a:schemeClr val="bg2"/>
                </a:solidFill>
                <a:ea typeface="宋体" panose="02010600030101010101" pitchFamily="2" charset="-122"/>
              </a:rPr>
              <a:t>+ initialize ()</a:t>
            </a:r>
            <a:endParaRPr lang="en-US" altLang="zh-CN" sz="1200">
              <a:solidFill>
                <a:schemeClr val="bg2"/>
              </a:solidFill>
              <a:ea typeface="宋体" panose="02010600030101010101" pitchFamily="2" charset="-122"/>
            </a:endParaRPr>
          </a:p>
        </p:txBody>
      </p:sp>
      <p:sp>
        <p:nvSpPr>
          <p:cNvPr id="481310" name="Line 30"/>
          <p:cNvSpPr>
            <a:spLocks noChangeShapeType="1"/>
          </p:cNvSpPr>
          <p:nvPr/>
        </p:nvSpPr>
        <p:spPr bwMode="auto">
          <a:xfrm>
            <a:off x="1476375" y="4073525"/>
            <a:ext cx="522288" cy="520700"/>
          </a:xfrm>
          <a:prstGeom prst="line">
            <a:avLst/>
          </a:prstGeom>
          <a:noFill/>
          <a:ln w="28575">
            <a:solidFill>
              <a:schemeClr val="hlink"/>
            </a:solidFill>
            <a:round/>
            <a:tailEnd type="triangle" w="med" len="med"/>
          </a:ln>
          <a:effectLst/>
        </p:spPr>
        <p:txBody>
          <a:bodyPr wrap="none" lIns="107950" tIns="53975" rIns="107950" bIns="53975" anchor="ctr"/>
          <a:lstStyle/>
          <a:p>
            <a:endParaRPr lang="en-US"/>
          </a:p>
        </p:txBody>
      </p:sp>
      <p:sp>
        <p:nvSpPr>
          <p:cNvPr id="481312" name="Oval 32"/>
          <p:cNvSpPr>
            <a:spLocks noChangeArrowheads="1"/>
          </p:cNvSpPr>
          <p:nvPr/>
        </p:nvSpPr>
        <p:spPr bwMode="auto">
          <a:xfrm>
            <a:off x="2776538" y="2165350"/>
            <a:ext cx="258762" cy="255588"/>
          </a:xfrm>
          <a:prstGeom prst="ellipse">
            <a:avLst/>
          </a:prstGeom>
          <a:solidFill>
            <a:srgbClr val="FFFFCC"/>
          </a:solidFill>
          <a:ln w="0">
            <a:solidFill>
              <a:srgbClr val="990033"/>
            </a:solidFill>
            <a:round/>
          </a:ln>
        </p:spPr>
        <p:txBody>
          <a:bodyPr/>
          <a:lstStyle/>
          <a:p>
            <a:endParaRPr 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3337" name="Rectangle 9"/>
          <p:cNvSpPr>
            <a:spLocks noChangeArrowheads="1"/>
          </p:cNvSpPr>
          <p:nvPr/>
        </p:nvSpPr>
        <p:spPr bwMode="auto">
          <a:xfrm>
            <a:off x="776288" y="3340093"/>
            <a:ext cx="3602037" cy="1158875"/>
          </a:xfrm>
          <a:prstGeom prst="rect">
            <a:avLst/>
          </a:prstGeom>
          <a:solidFill>
            <a:srgbClr val="FFFFCC"/>
          </a:solidFill>
          <a:ln w="0">
            <a:solidFill>
              <a:srgbClr val="990033"/>
            </a:solidFill>
            <a:miter lim="800000"/>
          </a:ln>
        </p:spPr>
        <p:txBody>
          <a:bodyPr/>
          <a:lstStyle/>
          <a:p>
            <a:endParaRPr lang="en-US"/>
          </a:p>
        </p:txBody>
      </p:sp>
      <p:sp>
        <p:nvSpPr>
          <p:cNvPr id="483330" name="Line 2"/>
          <p:cNvSpPr>
            <a:spLocks noChangeShapeType="1"/>
          </p:cNvSpPr>
          <p:nvPr/>
        </p:nvSpPr>
        <p:spPr bwMode="auto">
          <a:xfrm flipV="1">
            <a:off x="3251200" y="4721218"/>
            <a:ext cx="1588" cy="355600"/>
          </a:xfrm>
          <a:prstGeom prst="line">
            <a:avLst/>
          </a:prstGeom>
          <a:noFill/>
          <a:ln w="19050">
            <a:solidFill>
              <a:schemeClr val="tx1"/>
            </a:solidFill>
            <a:prstDash val="dash"/>
            <a:round/>
          </a:ln>
        </p:spPr>
        <p:txBody>
          <a:bodyPr/>
          <a:lstStyle/>
          <a:p>
            <a:endParaRPr lang="en-US"/>
          </a:p>
        </p:txBody>
      </p:sp>
      <p:sp>
        <p:nvSpPr>
          <p:cNvPr id="483331" name="Line 3"/>
          <p:cNvSpPr>
            <a:spLocks noChangeShapeType="1"/>
          </p:cNvSpPr>
          <p:nvPr/>
        </p:nvSpPr>
        <p:spPr bwMode="auto">
          <a:xfrm flipV="1">
            <a:off x="4375150" y="5137143"/>
            <a:ext cx="1527175" cy="517525"/>
          </a:xfrm>
          <a:prstGeom prst="line">
            <a:avLst/>
          </a:prstGeom>
          <a:noFill/>
          <a:ln w="12700">
            <a:solidFill>
              <a:schemeClr val="tx1"/>
            </a:solidFill>
            <a:prstDash val="dash"/>
            <a:round/>
            <a:tailEnd type="arrow" w="lg" len="lg"/>
          </a:ln>
          <a:effectLst/>
        </p:spPr>
        <p:txBody>
          <a:bodyPr lIns="107950" tIns="53975" rIns="107950" bIns="53975"/>
          <a:lstStyle/>
          <a:p>
            <a:endParaRPr lang="en-US"/>
          </a:p>
        </p:txBody>
      </p:sp>
      <p:sp>
        <p:nvSpPr>
          <p:cNvPr id="483332" name="Line 4"/>
          <p:cNvSpPr>
            <a:spLocks noChangeShapeType="1"/>
          </p:cNvSpPr>
          <p:nvPr/>
        </p:nvSpPr>
        <p:spPr bwMode="auto">
          <a:xfrm flipH="1">
            <a:off x="3773488" y="1658931"/>
            <a:ext cx="1741487" cy="1662112"/>
          </a:xfrm>
          <a:prstGeom prst="line">
            <a:avLst/>
          </a:prstGeom>
          <a:noFill/>
          <a:ln w="12700">
            <a:solidFill>
              <a:schemeClr val="tx1"/>
            </a:solidFill>
            <a:prstDash val="dash"/>
            <a:round/>
            <a:tailEnd type="arrow" w="lg" len="lg"/>
          </a:ln>
        </p:spPr>
        <p:txBody>
          <a:bodyPr/>
          <a:lstStyle/>
          <a:p>
            <a:endParaRPr lang="en-US"/>
          </a:p>
        </p:txBody>
      </p:sp>
      <p:sp>
        <p:nvSpPr>
          <p:cNvPr id="483333" name="Line 5"/>
          <p:cNvSpPr>
            <a:spLocks noChangeShapeType="1"/>
          </p:cNvSpPr>
          <p:nvPr/>
        </p:nvSpPr>
        <p:spPr bwMode="auto">
          <a:xfrm flipH="1">
            <a:off x="6650038" y="3794118"/>
            <a:ext cx="6350" cy="890588"/>
          </a:xfrm>
          <a:prstGeom prst="line">
            <a:avLst/>
          </a:prstGeom>
          <a:noFill/>
          <a:ln w="12700">
            <a:solidFill>
              <a:schemeClr val="tx1"/>
            </a:solidFill>
            <a:prstDash val="dash"/>
            <a:round/>
            <a:tailEnd type="arrow" w="lg" len="lg"/>
          </a:ln>
        </p:spPr>
        <p:txBody>
          <a:bodyPr/>
          <a:lstStyle/>
          <a:p>
            <a:endParaRPr lang="en-US"/>
          </a:p>
        </p:txBody>
      </p:sp>
      <p:sp>
        <p:nvSpPr>
          <p:cNvPr id="483334" name="Rectangle 6"/>
          <p:cNvSpPr>
            <a:spLocks noGrp="1" noChangeArrowheads="1"/>
          </p:cNvSpPr>
          <p:nvPr>
            <p:ph type="title"/>
          </p:nvPr>
        </p:nvSpPr>
        <p:spPr/>
        <p:txBody>
          <a:bodyPr>
            <a:normAutofit fontScale="90000"/>
          </a:bodyPr>
          <a:lstStyle/>
          <a:p>
            <a:r>
              <a:rPr lang="en-US" altLang="zh-CN" sz="3500">
                <a:ea typeface="宋体" panose="02010600030101010101" pitchFamily="2" charset="-122"/>
              </a:rPr>
              <a:t>Example: Subsystem Context: CourseCatalogSystem </a:t>
            </a:r>
            <a:endParaRPr lang="en-US" altLang="zh-CN">
              <a:ea typeface="宋体" panose="02010600030101010101" pitchFamily="2" charset="-122"/>
            </a:endParaRPr>
          </a:p>
        </p:txBody>
      </p:sp>
      <p:sp>
        <p:nvSpPr>
          <p:cNvPr id="483335" name="Text Box 7"/>
          <p:cNvSpPr txBox="1">
            <a:spLocks noChangeArrowheads="1"/>
          </p:cNvSpPr>
          <p:nvPr/>
        </p:nvSpPr>
        <p:spPr bwMode="auto">
          <a:xfrm>
            <a:off x="427038" y="4738681"/>
            <a:ext cx="1285875" cy="933450"/>
          </a:xfrm>
          <a:prstGeom prst="rect">
            <a:avLst/>
          </a:prstGeom>
          <a:noFill/>
          <a:ln w="9525">
            <a:noFill/>
            <a:miter lim="800000"/>
          </a:ln>
          <a:effectLst/>
        </p:spPr>
        <p:txBody>
          <a:bodyPr lIns="107950" tIns="53975" rIns="107950" bIns="53975">
            <a:spAutoFit/>
          </a:bodyPr>
          <a:lstStyle/>
          <a:p>
            <a:pPr>
              <a:spcBef>
                <a:spcPct val="50000"/>
              </a:spcBef>
            </a:pPr>
            <a:r>
              <a:rPr lang="en-US" altLang="zh-CN" sz="1800" i="1">
                <a:solidFill>
                  <a:srgbClr val="00CCFF"/>
                </a:solidFill>
                <a:ea typeface="宋体" panose="02010600030101010101" pitchFamily="2" charset="-122"/>
              </a:rPr>
              <a:t>Provided interface</a:t>
            </a:r>
            <a:endParaRPr lang="en-US" altLang="zh-CN" sz="1800" i="1">
              <a:solidFill>
                <a:srgbClr val="00CCFF"/>
              </a:solidFill>
              <a:ea typeface="宋体" panose="02010600030101010101" pitchFamily="2" charset="-122"/>
            </a:endParaRPr>
          </a:p>
          <a:p>
            <a:pPr>
              <a:lnSpc>
                <a:spcPct val="50000"/>
              </a:lnSpc>
              <a:spcBef>
                <a:spcPct val="50000"/>
              </a:spcBef>
            </a:pPr>
            <a:r>
              <a:rPr lang="en-US" altLang="zh-CN" sz="1800" i="1">
                <a:solidFill>
                  <a:srgbClr val="00CCFF"/>
                </a:solidFill>
                <a:ea typeface="宋体" panose="02010600030101010101" pitchFamily="2" charset="-122"/>
              </a:rPr>
              <a:t>defined</a:t>
            </a:r>
            <a:endParaRPr lang="en-US" altLang="zh-CN" sz="1800" i="1">
              <a:solidFill>
                <a:srgbClr val="00CCFF"/>
              </a:solidFill>
              <a:ea typeface="宋体" panose="02010600030101010101" pitchFamily="2" charset="-122"/>
            </a:endParaRPr>
          </a:p>
        </p:txBody>
      </p:sp>
      <p:sp>
        <p:nvSpPr>
          <p:cNvPr id="483336" name="Line 8"/>
          <p:cNvSpPr>
            <a:spLocks noChangeShapeType="1"/>
          </p:cNvSpPr>
          <p:nvPr/>
        </p:nvSpPr>
        <p:spPr bwMode="auto">
          <a:xfrm flipV="1">
            <a:off x="1531938" y="4906956"/>
            <a:ext cx="1581150" cy="0"/>
          </a:xfrm>
          <a:prstGeom prst="line">
            <a:avLst/>
          </a:prstGeom>
          <a:noFill/>
          <a:ln w="28575">
            <a:solidFill>
              <a:schemeClr val="hlink"/>
            </a:solidFill>
            <a:round/>
            <a:tailEnd type="triangle" w="med" len="med"/>
          </a:ln>
          <a:effectLst/>
        </p:spPr>
        <p:txBody>
          <a:bodyPr wrap="none" lIns="107950" tIns="53975" rIns="107950" bIns="53975" anchor="ctr"/>
          <a:lstStyle/>
          <a:p>
            <a:endParaRPr lang="en-US"/>
          </a:p>
        </p:txBody>
      </p:sp>
      <p:sp>
        <p:nvSpPr>
          <p:cNvPr id="483338" name="Rectangle 10"/>
          <p:cNvSpPr>
            <a:spLocks noChangeArrowheads="1"/>
          </p:cNvSpPr>
          <p:nvPr/>
        </p:nvSpPr>
        <p:spPr bwMode="auto">
          <a:xfrm>
            <a:off x="1712913" y="3525831"/>
            <a:ext cx="1824037" cy="212725"/>
          </a:xfrm>
          <a:prstGeom prst="rect">
            <a:avLst/>
          </a:prstGeom>
          <a:noFill/>
          <a:ln w="9525">
            <a:noFill/>
            <a:miter lim="800000"/>
          </a:ln>
        </p:spPr>
        <p:txBody>
          <a:bodyPr wrap="none" lIns="0" tIns="0" rIns="0" bIns="0">
            <a:spAutoFit/>
          </a:bodyPr>
          <a:lstStyle/>
          <a:p>
            <a:r>
              <a:rPr lang="en-US" altLang="zh-CN" sz="1400">
                <a:solidFill>
                  <a:srgbClr val="000000"/>
                </a:solidFill>
                <a:ea typeface="宋体" panose="02010600030101010101" pitchFamily="2" charset="-122"/>
              </a:rPr>
              <a:t>ICourseCatalogSystem</a:t>
            </a:r>
            <a:endParaRPr lang="en-US" altLang="zh-CN" sz="1400">
              <a:ea typeface="宋体" panose="02010600030101010101" pitchFamily="2" charset="-122"/>
            </a:endParaRPr>
          </a:p>
        </p:txBody>
      </p:sp>
      <p:sp>
        <p:nvSpPr>
          <p:cNvPr id="483343" name="Rectangle 15"/>
          <p:cNvSpPr>
            <a:spLocks noChangeArrowheads="1"/>
          </p:cNvSpPr>
          <p:nvPr/>
        </p:nvSpPr>
        <p:spPr bwMode="auto">
          <a:xfrm>
            <a:off x="2151063" y="3375018"/>
            <a:ext cx="947737" cy="182563"/>
          </a:xfrm>
          <a:prstGeom prst="rect">
            <a:avLst/>
          </a:prstGeom>
          <a:noFill/>
          <a:ln w="9525">
            <a:noFill/>
            <a:miter lim="800000"/>
          </a:ln>
        </p:spPr>
        <p:txBody>
          <a:bodyPr wrap="none" lIns="0" tIns="0" rIns="0" bIns="0">
            <a:spAutoFit/>
          </a:bodyPr>
          <a:lstStyle/>
          <a:p>
            <a:r>
              <a:rPr lang="en-US" altLang="zh-CN" sz="1200">
                <a:solidFill>
                  <a:srgbClr val="000000"/>
                </a:solidFill>
                <a:ea typeface="宋体" panose="02010600030101010101" pitchFamily="2" charset="-122"/>
              </a:rPr>
              <a:t>&lt;&lt;Interface&gt;&gt;</a:t>
            </a:r>
            <a:endParaRPr lang="en-US" altLang="zh-CN">
              <a:ea typeface="宋体" panose="02010600030101010101" pitchFamily="2" charset="-122"/>
            </a:endParaRPr>
          </a:p>
        </p:txBody>
      </p:sp>
      <p:sp>
        <p:nvSpPr>
          <p:cNvPr id="483344" name="Rectangle 16"/>
          <p:cNvSpPr>
            <a:spLocks noChangeArrowheads="1"/>
          </p:cNvSpPr>
          <p:nvPr/>
        </p:nvSpPr>
        <p:spPr bwMode="auto">
          <a:xfrm>
            <a:off x="777875" y="1433506"/>
            <a:ext cx="2414588" cy="1189037"/>
          </a:xfrm>
          <a:prstGeom prst="rect">
            <a:avLst/>
          </a:prstGeom>
          <a:solidFill>
            <a:srgbClr val="FFFFCC"/>
          </a:solidFill>
          <a:ln w="0">
            <a:solidFill>
              <a:srgbClr val="990033"/>
            </a:solidFill>
            <a:miter lim="800000"/>
          </a:ln>
        </p:spPr>
        <p:txBody>
          <a:bodyPr/>
          <a:lstStyle/>
          <a:p>
            <a:endParaRPr lang="en-US"/>
          </a:p>
        </p:txBody>
      </p:sp>
      <p:sp>
        <p:nvSpPr>
          <p:cNvPr id="483345" name="Rectangle 17"/>
          <p:cNvSpPr>
            <a:spLocks noChangeArrowheads="1"/>
          </p:cNvSpPr>
          <p:nvPr/>
        </p:nvSpPr>
        <p:spPr bwMode="auto">
          <a:xfrm>
            <a:off x="896938" y="1655756"/>
            <a:ext cx="2168525" cy="212725"/>
          </a:xfrm>
          <a:prstGeom prst="rect">
            <a:avLst/>
          </a:prstGeom>
          <a:noFill/>
          <a:ln w="9525">
            <a:noFill/>
            <a:miter lim="800000"/>
          </a:ln>
        </p:spPr>
        <p:txBody>
          <a:bodyPr wrap="none" lIns="0" tIns="0" rIns="0" bIns="0">
            <a:spAutoFit/>
          </a:bodyPr>
          <a:lstStyle/>
          <a:p>
            <a:r>
              <a:rPr lang="en-US" altLang="zh-CN" sz="1400">
                <a:solidFill>
                  <a:srgbClr val="000000"/>
                </a:solidFill>
                <a:ea typeface="宋体" panose="02010600030101010101" pitchFamily="2" charset="-122"/>
              </a:rPr>
              <a:t>CloseRegistrationController</a:t>
            </a:r>
            <a:endParaRPr lang="en-US" altLang="zh-CN" sz="1400">
              <a:ea typeface="宋体" panose="02010600030101010101" pitchFamily="2" charset="-122"/>
            </a:endParaRPr>
          </a:p>
        </p:txBody>
      </p:sp>
      <p:sp>
        <p:nvSpPr>
          <p:cNvPr id="483348" name="Rectangle 20"/>
          <p:cNvSpPr>
            <a:spLocks noChangeArrowheads="1"/>
          </p:cNvSpPr>
          <p:nvPr/>
        </p:nvSpPr>
        <p:spPr bwMode="auto">
          <a:xfrm>
            <a:off x="1163638" y="2146293"/>
            <a:ext cx="1728787" cy="182563"/>
          </a:xfrm>
          <a:prstGeom prst="rect">
            <a:avLst/>
          </a:prstGeom>
          <a:noFill/>
          <a:ln w="9525">
            <a:noFill/>
            <a:miter lim="800000"/>
          </a:ln>
        </p:spPr>
        <p:txBody>
          <a:bodyPr wrap="none" lIns="0" tIns="0" rIns="0" bIns="0">
            <a:spAutoFit/>
          </a:bodyPr>
          <a:lstStyle/>
          <a:p>
            <a:r>
              <a:rPr lang="en-US" altLang="zh-CN" sz="1200">
                <a:solidFill>
                  <a:srgbClr val="000000"/>
                </a:solidFill>
                <a:ea typeface="宋体" panose="02010600030101010101" pitchFamily="2" charset="-122"/>
              </a:rPr>
              <a:t>+ // is registration open?()</a:t>
            </a:r>
            <a:endParaRPr lang="en-US" altLang="zh-CN">
              <a:ea typeface="宋体" panose="02010600030101010101" pitchFamily="2" charset="-122"/>
            </a:endParaRPr>
          </a:p>
        </p:txBody>
      </p:sp>
      <p:sp>
        <p:nvSpPr>
          <p:cNvPr id="483349" name="Rectangle 21"/>
          <p:cNvSpPr>
            <a:spLocks noChangeArrowheads="1"/>
          </p:cNvSpPr>
          <p:nvPr/>
        </p:nvSpPr>
        <p:spPr bwMode="auto">
          <a:xfrm>
            <a:off x="1163638" y="2374893"/>
            <a:ext cx="1509712" cy="182563"/>
          </a:xfrm>
          <a:prstGeom prst="rect">
            <a:avLst/>
          </a:prstGeom>
          <a:noFill/>
          <a:ln w="9525">
            <a:noFill/>
            <a:miter lim="800000"/>
          </a:ln>
        </p:spPr>
        <p:txBody>
          <a:bodyPr wrap="none" lIns="0" tIns="0" rIns="0" bIns="0">
            <a:spAutoFit/>
          </a:bodyPr>
          <a:lstStyle/>
          <a:p>
            <a:r>
              <a:rPr lang="en-US" altLang="zh-CN" sz="1200">
                <a:solidFill>
                  <a:srgbClr val="000000"/>
                </a:solidFill>
                <a:ea typeface="宋体" panose="02010600030101010101" pitchFamily="2" charset="-122"/>
              </a:rPr>
              <a:t>+ // close registration()</a:t>
            </a:r>
            <a:endParaRPr lang="en-US" altLang="zh-CN">
              <a:ea typeface="宋体" panose="02010600030101010101" pitchFamily="2" charset="-122"/>
            </a:endParaRPr>
          </a:p>
        </p:txBody>
      </p:sp>
      <p:sp>
        <p:nvSpPr>
          <p:cNvPr id="483350" name="Rectangle 22"/>
          <p:cNvSpPr>
            <a:spLocks noChangeArrowheads="1"/>
          </p:cNvSpPr>
          <p:nvPr/>
        </p:nvSpPr>
        <p:spPr bwMode="auto">
          <a:xfrm>
            <a:off x="1525588" y="1476368"/>
            <a:ext cx="811212" cy="182563"/>
          </a:xfrm>
          <a:prstGeom prst="rect">
            <a:avLst/>
          </a:prstGeom>
          <a:noFill/>
          <a:ln w="9525">
            <a:noFill/>
            <a:miter lim="800000"/>
          </a:ln>
        </p:spPr>
        <p:txBody>
          <a:bodyPr wrap="none" lIns="0" tIns="0" rIns="0" bIns="0">
            <a:spAutoFit/>
          </a:bodyPr>
          <a:lstStyle/>
          <a:p>
            <a:r>
              <a:rPr lang="en-US" altLang="zh-CN" sz="1200">
                <a:solidFill>
                  <a:srgbClr val="000000"/>
                </a:solidFill>
                <a:ea typeface="宋体" panose="02010600030101010101" pitchFamily="2" charset="-122"/>
              </a:rPr>
              <a:t>&lt;&lt;control&gt;&gt;</a:t>
            </a:r>
            <a:endParaRPr lang="en-US" altLang="zh-CN">
              <a:ea typeface="宋体" panose="02010600030101010101" pitchFamily="2" charset="-122"/>
            </a:endParaRPr>
          </a:p>
        </p:txBody>
      </p:sp>
      <p:sp>
        <p:nvSpPr>
          <p:cNvPr id="483351" name="Line 23"/>
          <p:cNvSpPr>
            <a:spLocks noChangeShapeType="1"/>
          </p:cNvSpPr>
          <p:nvPr/>
        </p:nvSpPr>
        <p:spPr bwMode="auto">
          <a:xfrm flipH="1" flipV="1">
            <a:off x="2181225" y="2641593"/>
            <a:ext cx="0" cy="685800"/>
          </a:xfrm>
          <a:prstGeom prst="line">
            <a:avLst/>
          </a:prstGeom>
          <a:noFill/>
          <a:ln w="12700">
            <a:solidFill>
              <a:schemeClr val="tx1"/>
            </a:solidFill>
            <a:round/>
            <a:headEnd type="arrow" w="lg" len="lg"/>
          </a:ln>
        </p:spPr>
        <p:txBody>
          <a:bodyPr/>
          <a:lstStyle/>
          <a:p>
            <a:endParaRPr lang="en-US"/>
          </a:p>
        </p:txBody>
      </p:sp>
      <p:sp>
        <p:nvSpPr>
          <p:cNvPr id="483352" name="Rectangle 24"/>
          <p:cNvSpPr>
            <a:spLocks noChangeArrowheads="1"/>
          </p:cNvSpPr>
          <p:nvPr/>
        </p:nvSpPr>
        <p:spPr bwMode="auto">
          <a:xfrm>
            <a:off x="1878013" y="2693981"/>
            <a:ext cx="254000" cy="182562"/>
          </a:xfrm>
          <a:prstGeom prst="rect">
            <a:avLst/>
          </a:prstGeom>
          <a:noFill/>
          <a:ln w="9525">
            <a:noFill/>
            <a:miter lim="800000"/>
          </a:ln>
        </p:spPr>
        <p:txBody>
          <a:bodyPr wrap="none" lIns="0" tIns="0" rIns="0" bIns="0">
            <a:spAutoFit/>
          </a:bodyPr>
          <a:lstStyle/>
          <a:p>
            <a:r>
              <a:rPr lang="en-US" altLang="zh-CN" sz="1200">
                <a:solidFill>
                  <a:srgbClr val="FFFF00"/>
                </a:solidFill>
                <a:ea typeface="宋体" panose="02010600030101010101" pitchFamily="2" charset="-122"/>
              </a:rPr>
              <a:t>0..1</a:t>
            </a:r>
            <a:endParaRPr lang="en-US" altLang="zh-CN">
              <a:solidFill>
                <a:srgbClr val="FFFF00"/>
              </a:solidFill>
              <a:ea typeface="宋体" panose="02010600030101010101" pitchFamily="2" charset="-122"/>
            </a:endParaRPr>
          </a:p>
        </p:txBody>
      </p:sp>
      <p:sp>
        <p:nvSpPr>
          <p:cNvPr id="483353" name="Rectangle 25"/>
          <p:cNvSpPr>
            <a:spLocks noChangeArrowheads="1"/>
          </p:cNvSpPr>
          <p:nvPr/>
        </p:nvSpPr>
        <p:spPr bwMode="auto">
          <a:xfrm>
            <a:off x="936625" y="3109906"/>
            <a:ext cx="1066800" cy="182562"/>
          </a:xfrm>
          <a:prstGeom prst="rect">
            <a:avLst/>
          </a:prstGeom>
          <a:noFill/>
          <a:ln w="9525">
            <a:noFill/>
            <a:miter lim="800000"/>
          </a:ln>
        </p:spPr>
        <p:txBody>
          <a:bodyPr wrap="none" lIns="0" tIns="0" rIns="0" bIns="0">
            <a:spAutoFit/>
          </a:bodyPr>
          <a:lstStyle/>
          <a:p>
            <a:r>
              <a:rPr lang="en-US" altLang="zh-CN" sz="1200">
                <a:solidFill>
                  <a:srgbClr val="FFFF00"/>
                </a:solidFill>
                <a:ea typeface="宋体" panose="02010600030101010101" pitchFamily="2" charset="-122"/>
              </a:rPr>
              <a:t>+courseCatalog</a:t>
            </a:r>
            <a:endParaRPr lang="en-US" altLang="zh-CN">
              <a:solidFill>
                <a:srgbClr val="FFFF00"/>
              </a:solidFill>
              <a:ea typeface="宋体" panose="02010600030101010101" pitchFamily="2" charset="-122"/>
            </a:endParaRPr>
          </a:p>
        </p:txBody>
      </p:sp>
      <p:sp>
        <p:nvSpPr>
          <p:cNvPr id="483361" name="Freeform 33"/>
          <p:cNvSpPr/>
          <p:nvPr/>
        </p:nvSpPr>
        <p:spPr bwMode="auto">
          <a:xfrm>
            <a:off x="3171825" y="4505318"/>
            <a:ext cx="157163" cy="214313"/>
          </a:xfrm>
          <a:custGeom>
            <a:avLst/>
            <a:gdLst/>
            <a:ahLst/>
            <a:cxnLst>
              <a:cxn ang="0">
                <a:pos x="50" y="0"/>
              </a:cxn>
              <a:cxn ang="0">
                <a:pos x="99" y="135"/>
              </a:cxn>
              <a:cxn ang="0">
                <a:pos x="0" y="135"/>
              </a:cxn>
              <a:cxn ang="0">
                <a:pos x="50" y="0"/>
              </a:cxn>
            </a:cxnLst>
            <a:rect l="0" t="0" r="r" b="b"/>
            <a:pathLst>
              <a:path w="99" h="135">
                <a:moveTo>
                  <a:pt x="50" y="0"/>
                </a:moveTo>
                <a:lnTo>
                  <a:pt x="99" y="135"/>
                </a:lnTo>
                <a:lnTo>
                  <a:pt x="0" y="135"/>
                </a:lnTo>
                <a:lnTo>
                  <a:pt x="50" y="0"/>
                </a:lnTo>
                <a:close/>
              </a:path>
            </a:pathLst>
          </a:custGeom>
          <a:noFill/>
          <a:ln w="12700" cap="flat" cmpd="sng">
            <a:solidFill>
              <a:schemeClr val="tx1"/>
            </a:solidFill>
            <a:prstDash val="solid"/>
            <a:round/>
          </a:ln>
        </p:spPr>
        <p:txBody>
          <a:bodyPr/>
          <a:lstStyle/>
          <a:p>
            <a:endParaRPr lang="en-US"/>
          </a:p>
        </p:txBody>
      </p:sp>
      <p:sp>
        <p:nvSpPr>
          <p:cNvPr id="483381" name="Line 53"/>
          <p:cNvSpPr>
            <a:spLocks noChangeShapeType="1"/>
          </p:cNvSpPr>
          <p:nvPr/>
        </p:nvSpPr>
        <p:spPr bwMode="auto">
          <a:xfrm>
            <a:off x="4375150" y="3844918"/>
            <a:ext cx="1501775" cy="1231900"/>
          </a:xfrm>
          <a:prstGeom prst="line">
            <a:avLst/>
          </a:prstGeom>
          <a:noFill/>
          <a:ln w="12700">
            <a:solidFill>
              <a:schemeClr val="tx1"/>
            </a:solidFill>
            <a:prstDash val="dash"/>
            <a:round/>
            <a:tailEnd type="arrow" w="lg" len="lg"/>
          </a:ln>
        </p:spPr>
        <p:txBody>
          <a:bodyPr/>
          <a:lstStyle/>
          <a:p>
            <a:endParaRPr lang="en-US"/>
          </a:p>
        </p:txBody>
      </p:sp>
      <p:sp>
        <p:nvSpPr>
          <p:cNvPr id="483386" name="Rectangle 58"/>
          <p:cNvSpPr>
            <a:spLocks noChangeArrowheads="1"/>
          </p:cNvSpPr>
          <p:nvPr/>
        </p:nvSpPr>
        <p:spPr bwMode="auto">
          <a:xfrm>
            <a:off x="2144713" y="5079993"/>
            <a:ext cx="2230437" cy="1698625"/>
          </a:xfrm>
          <a:prstGeom prst="rect">
            <a:avLst/>
          </a:prstGeom>
          <a:solidFill>
            <a:srgbClr val="FFFFCC"/>
          </a:solidFill>
          <a:ln w="0">
            <a:solidFill>
              <a:srgbClr val="990033"/>
            </a:solidFill>
            <a:miter lim="800000"/>
          </a:ln>
        </p:spPr>
        <p:txBody>
          <a:bodyPr/>
          <a:lstStyle/>
          <a:p>
            <a:endParaRPr lang="en-US"/>
          </a:p>
        </p:txBody>
      </p:sp>
      <p:sp>
        <p:nvSpPr>
          <p:cNvPr id="483387" name="Rectangle 59"/>
          <p:cNvSpPr>
            <a:spLocks noChangeArrowheads="1"/>
          </p:cNvSpPr>
          <p:nvPr/>
        </p:nvSpPr>
        <p:spPr bwMode="auto">
          <a:xfrm>
            <a:off x="2311400" y="5683243"/>
            <a:ext cx="1774825" cy="212725"/>
          </a:xfrm>
          <a:prstGeom prst="rect">
            <a:avLst/>
          </a:prstGeom>
          <a:noFill/>
          <a:ln w="9525">
            <a:noFill/>
            <a:miter lim="800000"/>
          </a:ln>
        </p:spPr>
        <p:txBody>
          <a:bodyPr wrap="none" lIns="0" tIns="0" rIns="0" bIns="0">
            <a:spAutoFit/>
          </a:bodyPr>
          <a:lstStyle/>
          <a:p>
            <a:r>
              <a:rPr lang="en-US" altLang="zh-CN" sz="1400">
                <a:solidFill>
                  <a:srgbClr val="000000"/>
                </a:solidFill>
                <a:ea typeface="宋体" panose="02010600030101010101" pitchFamily="2" charset="-122"/>
              </a:rPr>
              <a:t>CourseCatalogSystem</a:t>
            </a:r>
            <a:endParaRPr lang="en-US" altLang="zh-CN">
              <a:ea typeface="宋体" panose="02010600030101010101" pitchFamily="2" charset="-122"/>
            </a:endParaRPr>
          </a:p>
        </p:txBody>
      </p:sp>
      <p:sp>
        <p:nvSpPr>
          <p:cNvPr id="483388" name="Rectangle 60"/>
          <p:cNvSpPr>
            <a:spLocks noChangeArrowheads="1"/>
          </p:cNvSpPr>
          <p:nvPr/>
        </p:nvSpPr>
        <p:spPr bwMode="auto">
          <a:xfrm>
            <a:off x="2630488" y="5519731"/>
            <a:ext cx="1082675" cy="182562"/>
          </a:xfrm>
          <a:prstGeom prst="rect">
            <a:avLst/>
          </a:prstGeom>
          <a:noFill/>
          <a:ln w="9525">
            <a:noFill/>
            <a:miter lim="800000"/>
          </a:ln>
        </p:spPr>
        <p:txBody>
          <a:bodyPr wrap="none" lIns="0" tIns="0" rIns="0" bIns="0">
            <a:spAutoFit/>
          </a:bodyPr>
          <a:lstStyle/>
          <a:p>
            <a:r>
              <a:rPr lang="en-US" altLang="zh-CN" sz="1200">
                <a:solidFill>
                  <a:srgbClr val="000000"/>
                </a:solidFill>
                <a:ea typeface="宋体" panose="02010600030101010101" pitchFamily="2" charset="-122"/>
              </a:rPr>
              <a:t>&lt;&lt;subsystem&gt;&gt;</a:t>
            </a:r>
            <a:endParaRPr lang="en-US" altLang="zh-CN" sz="1200">
              <a:ea typeface="宋体" panose="02010600030101010101" pitchFamily="2" charset="-122"/>
            </a:endParaRPr>
          </a:p>
        </p:txBody>
      </p:sp>
      <p:grpSp>
        <p:nvGrpSpPr>
          <p:cNvPr id="483390" name="Group 62"/>
          <p:cNvGrpSpPr/>
          <p:nvPr/>
        </p:nvGrpSpPr>
        <p:grpSpPr bwMode="auto">
          <a:xfrm>
            <a:off x="3055938" y="5149843"/>
            <a:ext cx="368300" cy="266700"/>
            <a:chOff x="2180" y="2672"/>
            <a:chExt cx="232" cy="168"/>
          </a:xfrm>
        </p:grpSpPr>
        <p:sp>
          <p:nvSpPr>
            <p:cNvPr id="483391" name="Rectangle 63"/>
            <p:cNvSpPr>
              <a:spLocks noChangeArrowheads="1"/>
            </p:cNvSpPr>
            <p:nvPr/>
          </p:nvSpPr>
          <p:spPr bwMode="auto">
            <a:xfrm>
              <a:off x="2244" y="2672"/>
              <a:ext cx="168" cy="168"/>
            </a:xfrm>
            <a:prstGeom prst="rect">
              <a:avLst/>
            </a:prstGeom>
            <a:solidFill>
              <a:srgbClr val="FFFFCC"/>
            </a:solidFill>
            <a:ln w="12700">
              <a:solidFill>
                <a:srgbClr val="990033"/>
              </a:solidFill>
              <a:miter lim="800000"/>
            </a:ln>
          </p:spPr>
          <p:txBody>
            <a:bodyPr/>
            <a:lstStyle/>
            <a:p>
              <a:endParaRPr lang="en-US"/>
            </a:p>
          </p:txBody>
        </p:sp>
        <p:sp>
          <p:nvSpPr>
            <p:cNvPr id="483392" name="Rectangle 64"/>
            <p:cNvSpPr>
              <a:spLocks noChangeArrowheads="1"/>
            </p:cNvSpPr>
            <p:nvPr/>
          </p:nvSpPr>
          <p:spPr bwMode="auto">
            <a:xfrm>
              <a:off x="2180" y="2773"/>
              <a:ext cx="118" cy="40"/>
            </a:xfrm>
            <a:prstGeom prst="rect">
              <a:avLst/>
            </a:prstGeom>
            <a:solidFill>
              <a:srgbClr val="FFFFCC"/>
            </a:solidFill>
            <a:ln w="12700">
              <a:solidFill>
                <a:srgbClr val="990033"/>
              </a:solidFill>
              <a:miter lim="800000"/>
            </a:ln>
          </p:spPr>
          <p:txBody>
            <a:bodyPr/>
            <a:lstStyle/>
            <a:p>
              <a:endParaRPr lang="en-US"/>
            </a:p>
          </p:txBody>
        </p:sp>
        <p:sp>
          <p:nvSpPr>
            <p:cNvPr id="483393" name="Rectangle 65"/>
            <p:cNvSpPr>
              <a:spLocks noChangeArrowheads="1"/>
            </p:cNvSpPr>
            <p:nvPr/>
          </p:nvSpPr>
          <p:spPr bwMode="auto">
            <a:xfrm>
              <a:off x="2180" y="2699"/>
              <a:ext cx="118" cy="39"/>
            </a:xfrm>
            <a:prstGeom prst="rect">
              <a:avLst/>
            </a:prstGeom>
            <a:solidFill>
              <a:srgbClr val="FFFFCC"/>
            </a:solidFill>
            <a:ln w="12700">
              <a:solidFill>
                <a:srgbClr val="990033"/>
              </a:solidFill>
              <a:miter lim="800000"/>
            </a:ln>
          </p:spPr>
          <p:txBody>
            <a:bodyPr/>
            <a:lstStyle/>
            <a:p>
              <a:endParaRPr lang="en-US"/>
            </a:p>
          </p:txBody>
        </p:sp>
      </p:grpSp>
      <p:sp>
        <p:nvSpPr>
          <p:cNvPr id="483394" name="Line 66"/>
          <p:cNvSpPr>
            <a:spLocks noChangeShapeType="1"/>
          </p:cNvSpPr>
          <p:nvPr/>
        </p:nvSpPr>
        <p:spPr bwMode="auto">
          <a:xfrm>
            <a:off x="2152650" y="5946768"/>
            <a:ext cx="2222500" cy="0"/>
          </a:xfrm>
          <a:prstGeom prst="line">
            <a:avLst/>
          </a:prstGeom>
          <a:noFill/>
          <a:ln w="3175">
            <a:solidFill>
              <a:srgbClr val="990033"/>
            </a:solidFill>
            <a:round/>
          </a:ln>
          <a:effectLst/>
        </p:spPr>
        <p:txBody>
          <a:bodyPr lIns="107950" tIns="53975" rIns="107950" bIns="53975"/>
          <a:lstStyle/>
          <a:p>
            <a:endParaRPr lang="en-US"/>
          </a:p>
        </p:txBody>
      </p:sp>
      <p:sp>
        <p:nvSpPr>
          <p:cNvPr id="483395" name="Line 67"/>
          <p:cNvSpPr>
            <a:spLocks noChangeShapeType="1"/>
          </p:cNvSpPr>
          <p:nvPr/>
        </p:nvSpPr>
        <p:spPr bwMode="auto">
          <a:xfrm>
            <a:off x="2152650" y="6108693"/>
            <a:ext cx="2222500" cy="0"/>
          </a:xfrm>
          <a:prstGeom prst="line">
            <a:avLst/>
          </a:prstGeom>
          <a:noFill/>
          <a:ln w="3175">
            <a:solidFill>
              <a:srgbClr val="990033"/>
            </a:solidFill>
            <a:round/>
          </a:ln>
          <a:effectLst/>
        </p:spPr>
        <p:txBody>
          <a:bodyPr lIns="107950" tIns="53975" rIns="107950" bIns="53975"/>
          <a:lstStyle/>
          <a:p>
            <a:endParaRPr lang="en-US"/>
          </a:p>
        </p:txBody>
      </p:sp>
      <p:sp>
        <p:nvSpPr>
          <p:cNvPr id="483396" name="Text Box 68"/>
          <p:cNvSpPr txBox="1">
            <a:spLocks noChangeArrowheads="1"/>
          </p:cNvSpPr>
          <p:nvPr/>
        </p:nvSpPr>
        <p:spPr bwMode="auto">
          <a:xfrm>
            <a:off x="2243138" y="6156318"/>
            <a:ext cx="1866900" cy="565150"/>
          </a:xfrm>
          <a:prstGeom prst="rect">
            <a:avLst/>
          </a:prstGeom>
          <a:noFill/>
          <a:ln w="9525">
            <a:noFill/>
            <a:miter lim="800000"/>
          </a:ln>
          <a:effectLst/>
        </p:spPr>
        <p:txBody>
          <a:bodyPr lIns="107950" tIns="53975" rIns="107950" bIns="53975">
            <a:spAutoFit/>
          </a:bodyPr>
          <a:lstStyle/>
          <a:p>
            <a:pPr>
              <a:lnSpc>
                <a:spcPts val="1800"/>
              </a:lnSpc>
            </a:pPr>
            <a:r>
              <a:rPr lang="en-US" altLang="zh-CN" sz="1200">
                <a:solidFill>
                  <a:schemeClr val="bg2"/>
                </a:solidFill>
                <a:ea typeface="宋体" panose="02010600030101010101" pitchFamily="2" charset="-122"/>
              </a:rPr>
              <a:t>+ initialize ()</a:t>
            </a:r>
            <a:endParaRPr lang="en-US" altLang="zh-CN" sz="1200">
              <a:solidFill>
                <a:schemeClr val="bg2"/>
              </a:solidFill>
              <a:ea typeface="宋体" panose="02010600030101010101" pitchFamily="2" charset="-122"/>
            </a:endParaRPr>
          </a:p>
          <a:p>
            <a:pPr>
              <a:lnSpc>
                <a:spcPts val="1800"/>
              </a:lnSpc>
            </a:pPr>
            <a:r>
              <a:rPr lang="en-US" altLang="zh-CN" sz="1200">
                <a:solidFill>
                  <a:schemeClr val="bg2"/>
                </a:solidFill>
                <a:ea typeface="宋体" panose="02010600030101010101" pitchFamily="2" charset="-122"/>
              </a:rPr>
              <a:t>+ getCourseOfferings ()</a:t>
            </a:r>
            <a:endParaRPr lang="en-US" altLang="zh-CN" sz="1200">
              <a:solidFill>
                <a:schemeClr val="bg2"/>
              </a:solidFill>
              <a:ea typeface="宋体" panose="02010600030101010101" pitchFamily="2" charset="-122"/>
            </a:endParaRPr>
          </a:p>
        </p:txBody>
      </p:sp>
      <p:sp>
        <p:nvSpPr>
          <p:cNvPr id="483400" name="Text Box 72"/>
          <p:cNvSpPr txBox="1">
            <a:spLocks noChangeArrowheads="1"/>
          </p:cNvSpPr>
          <p:nvPr/>
        </p:nvSpPr>
        <p:spPr bwMode="auto">
          <a:xfrm>
            <a:off x="804863" y="3956043"/>
            <a:ext cx="3648075" cy="565150"/>
          </a:xfrm>
          <a:prstGeom prst="rect">
            <a:avLst/>
          </a:prstGeom>
          <a:noFill/>
          <a:ln w="9525">
            <a:noFill/>
            <a:miter lim="800000"/>
          </a:ln>
          <a:effectLst/>
        </p:spPr>
        <p:txBody>
          <a:bodyPr lIns="107950" tIns="53975" rIns="107950" bIns="53975">
            <a:spAutoFit/>
          </a:bodyPr>
          <a:lstStyle/>
          <a:p>
            <a:pPr>
              <a:lnSpc>
                <a:spcPts val="1800"/>
              </a:lnSpc>
            </a:pPr>
            <a:r>
              <a:rPr lang="en-US" altLang="zh-CN" sz="1200">
                <a:solidFill>
                  <a:schemeClr val="bg2"/>
                </a:solidFill>
                <a:ea typeface="宋体" panose="02010600030101010101" pitchFamily="2" charset="-122"/>
              </a:rPr>
              <a:t>+ getCourseOfferings ( for Semester: Semester )</a:t>
            </a:r>
            <a:r>
              <a:rPr lang="en-US" altLang="zh-CN" sz="1200">
                <a:ea typeface="宋体" panose="02010600030101010101" pitchFamily="2" charset="-122"/>
              </a:rPr>
              <a:t> </a:t>
            </a:r>
            <a:endParaRPr lang="en-US" altLang="zh-CN" sz="1200">
              <a:ea typeface="宋体" panose="02010600030101010101" pitchFamily="2" charset="-122"/>
            </a:endParaRPr>
          </a:p>
          <a:p>
            <a:pPr>
              <a:lnSpc>
                <a:spcPts val="1800"/>
              </a:lnSpc>
            </a:pPr>
            <a:r>
              <a:rPr lang="en-US" altLang="zh-CN" sz="1200">
                <a:solidFill>
                  <a:schemeClr val="bg2"/>
                </a:solidFill>
                <a:ea typeface="宋体" panose="02010600030101010101" pitchFamily="2" charset="-122"/>
              </a:rPr>
              <a:t>+ initialize ()</a:t>
            </a:r>
            <a:endParaRPr lang="en-US" altLang="zh-CN" sz="1200">
              <a:solidFill>
                <a:schemeClr val="bg2"/>
              </a:solidFill>
              <a:ea typeface="宋体" panose="02010600030101010101" pitchFamily="2" charset="-122"/>
            </a:endParaRPr>
          </a:p>
        </p:txBody>
      </p:sp>
      <p:sp>
        <p:nvSpPr>
          <p:cNvPr id="483402" name="Line 74"/>
          <p:cNvSpPr>
            <a:spLocks noChangeShapeType="1"/>
          </p:cNvSpPr>
          <p:nvPr/>
        </p:nvSpPr>
        <p:spPr bwMode="auto">
          <a:xfrm>
            <a:off x="790575" y="3794118"/>
            <a:ext cx="3571875" cy="0"/>
          </a:xfrm>
          <a:prstGeom prst="line">
            <a:avLst/>
          </a:prstGeom>
          <a:noFill/>
          <a:ln w="3175">
            <a:solidFill>
              <a:srgbClr val="990033"/>
            </a:solidFill>
            <a:round/>
          </a:ln>
          <a:effectLst/>
        </p:spPr>
        <p:txBody>
          <a:bodyPr lIns="107950" tIns="53975" rIns="107950" bIns="53975"/>
          <a:lstStyle/>
          <a:p>
            <a:endParaRPr lang="en-US"/>
          </a:p>
        </p:txBody>
      </p:sp>
      <p:sp>
        <p:nvSpPr>
          <p:cNvPr id="483403" name="Line 75"/>
          <p:cNvSpPr>
            <a:spLocks noChangeShapeType="1"/>
          </p:cNvSpPr>
          <p:nvPr/>
        </p:nvSpPr>
        <p:spPr bwMode="auto">
          <a:xfrm>
            <a:off x="790575" y="3946518"/>
            <a:ext cx="3571875" cy="0"/>
          </a:xfrm>
          <a:prstGeom prst="line">
            <a:avLst/>
          </a:prstGeom>
          <a:noFill/>
          <a:ln w="3175">
            <a:solidFill>
              <a:srgbClr val="990033"/>
            </a:solidFill>
            <a:round/>
          </a:ln>
          <a:effectLst/>
        </p:spPr>
        <p:txBody>
          <a:bodyPr lIns="107950" tIns="53975" rIns="107950" bIns="53975"/>
          <a:lstStyle/>
          <a:p>
            <a:endParaRPr lang="en-US"/>
          </a:p>
        </p:txBody>
      </p:sp>
      <p:grpSp>
        <p:nvGrpSpPr>
          <p:cNvPr id="483407" name="Group 79"/>
          <p:cNvGrpSpPr/>
          <p:nvPr/>
        </p:nvGrpSpPr>
        <p:grpSpPr bwMode="auto">
          <a:xfrm>
            <a:off x="781050" y="1927218"/>
            <a:ext cx="2400300" cy="161925"/>
            <a:chOff x="492" y="1002"/>
            <a:chExt cx="1512" cy="102"/>
          </a:xfrm>
        </p:grpSpPr>
        <p:sp>
          <p:nvSpPr>
            <p:cNvPr id="483404" name="Line 76"/>
            <p:cNvSpPr>
              <a:spLocks noChangeShapeType="1"/>
            </p:cNvSpPr>
            <p:nvPr/>
          </p:nvSpPr>
          <p:spPr bwMode="auto">
            <a:xfrm>
              <a:off x="492" y="1002"/>
              <a:ext cx="1512" cy="0"/>
            </a:xfrm>
            <a:prstGeom prst="line">
              <a:avLst/>
            </a:prstGeom>
            <a:noFill/>
            <a:ln w="3175">
              <a:solidFill>
                <a:srgbClr val="990033"/>
              </a:solidFill>
              <a:round/>
            </a:ln>
            <a:effectLst/>
          </p:spPr>
          <p:txBody>
            <a:bodyPr lIns="107950" tIns="53975" rIns="107950" bIns="53975"/>
            <a:lstStyle/>
            <a:p>
              <a:endParaRPr lang="en-US"/>
            </a:p>
          </p:txBody>
        </p:sp>
        <p:sp>
          <p:nvSpPr>
            <p:cNvPr id="483405" name="Line 77"/>
            <p:cNvSpPr>
              <a:spLocks noChangeShapeType="1"/>
            </p:cNvSpPr>
            <p:nvPr/>
          </p:nvSpPr>
          <p:spPr bwMode="auto">
            <a:xfrm>
              <a:off x="492" y="1104"/>
              <a:ext cx="1512" cy="0"/>
            </a:xfrm>
            <a:prstGeom prst="line">
              <a:avLst/>
            </a:prstGeom>
            <a:noFill/>
            <a:ln w="3175">
              <a:solidFill>
                <a:srgbClr val="990033"/>
              </a:solidFill>
              <a:round/>
            </a:ln>
            <a:effectLst/>
          </p:spPr>
          <p:txBody>
            <a:bodyPr lIns="107950" tIns="53975" rIns="107950" bIns="53975"/>
            <a:lstStyle/>
            <a:p>
              <a:endParaRPr lang="en-US"/>
            </a:p>
          </p:txBody>
        </p:sp>
      </p:grpSp>
      <p:sp>
        <p:nvSpPr>
          <p:cNvPr id="483362" name="Rectangle 34"/>
          <p:cNvSpPr>
            <a:spLocks noChangeArrowheads="1"/>
          </p:cNvSpPr>
          <p:nvPr/>
        </p:nvSpPr>
        <p:spPr bwMode="auto">
          <a:xfrm>
            <a:off x="5495925" y="1157281"/>
            <a:ext cx="2386013" cy="2640012"/>
          </a:xfrm>
          <a:prstGeom prst="rect">
            <a:avLst/>
          </a:prstGeom>
          <a:solidFill>
            <a:srgbClr val="FFFFCC"/>
          </a:solidFill>
          <a:ln w="0">
            <a:solidFill>
              <a:srgbClr val="990033"/>
            </a:solidFill>
            <a:miter lim="800000"/>
          </a:ln>
        </p:spPr>
        <p:txBody>
          <a:bodyPr/>
          <a:lstStyle/>
          <a:p>
            <a:endParaRPr lang="en-US"/>
          </a:p>
        </p:txBody>
      </p:sp>
      <p:sp>
        <p:nvSpPr>
          <p:cNvPr id="483363" name="Rectangle 35"/>
          <p:cNvSpPr>
            <a:spLocks noChangeArrowheads="1"/>
          </p:cNvSpPr>
          <p:nvPr/>
        </p:nvSpPr>
        <p:spPr bwMode="auto">
          <a:xfrm>
            <a:off x="5848350" y="1354131"/>
            <a:ext cx="1714500" cy="212725"/>
          </a:xfrm>
          <a:prstGeom prst="rect">
            <a:avLst/>
          </a:prstGeom>
          <a:noFill/>
          <a:ln w="9525">
            <a:noFill/>
            <a:miter lim="800000"/>
          </a:ln>
        </p:spPr>
        <p:txBody>
          <a:bodyPr wrap="none" lIns="0" tIns="0" rIns="0" bIns="0">
            <a:spAutoFit/>
          </a:bodyPr>
          <a:lstStyle/>
          <a:p>
            <a:r>
              <a:rPr lang="en-US" altLang="zh-CN" sz="1400">
                <a:solidFill>
                  <a:srgbClr val="000000"/>
                </a:solidFill>
                <a:ea typeface="宋体" panose="02010600030101010101" pitchFamily="2" charset="-122"/>
              </a:rPr>
              <a:t>RegistrationController</a:t>
            </a:r>
            <a:endParaRPr lang="en-US" altLang="zh-CN" sz="1400">
              <a:ea typeface="宋体" panose="02010600030101010101" pitchFamily="2" charset="-122"/>
            </a:endParaRPr>
          </a:p>
        </p:txBody>
      </p:sp>
      <p:sp>
        <p:nvSpPr>
          <p:cNvPr id="483366" name="Rectangle 38"/>
          <p:cNvSpPr>
            <a:spLocks noChangeArrowheads="1"/>
          </p:cNvSpPr>
          <p:nvPr/>
        </p:nvSpPr>
        <p:spPr bwMode="auto">
          <a:xfrm>
            <a:off x="5730875" y="1833556"/>
            <a:ext cx="1784350" cy="2011362"/>
          </a:xfrm>
          <a:prstGeom prst="rect">
            <a:avLst/>
          </a:prstGeom>
          <a:noFill/>
          <a:ln w="9525">
            <a:noFill/>
            <a:miter lim="800000"/>
          </a:ln>
        </p:spPr>
        <p:txBody>
          <a:bodyPr wrap="none" lIns="0" tIns="0" rIns="0" bIns="0">
            <a:spAutoFit/>
          </a:bodyPr>
          <a:lstStyle/>
          <a:p>
            <a:pPr>
              <a:lnSpc>
                <a:spcPts val="1800"/>
              </a:lnSpc>
            </a:pPr>
            <a:r>
              <a:rPr lang="en-US" altLang="zh-CN" sz="1200">
                <a:solidFill>
                  <a:srgbClr val="000000"/>
                </a:solidFill>
                <a:ea typeface="宋体" panose="02010600030101010101" pitchFamily="2" charset="-122"/>
              </a:rPr>
              <a:t>+ getCurrentSchedule()</a:t>
            </a:r>
            <a:endParaRPr lang="en-US" altLang="zh-CN" sz="1200">
              <a:solidFill>
                <a:srgbClr val="000000"/>
              </a:solidFill>
              <a:ea typeface="宋体" panose="02010600030101010101" pitchFamily="2" charset="-122"/>
            </a:endParaRPr>
          </a:p>
          <a:p>
            <a:pPr>
              <a:lnSpc>
                <a:spcPts val="1800"/>
              </a:lnSpc>
            </a:pPr>
            <a:r>
              <a:rPr lang="en-US" altLang="zh-CN" sz="1200">
                <a:solidFill>
                  <a:srgbClr val="000000"/>
                </a:solidFill>
                <a:ea typeface="宋体" panose="02010600030101010101" pitchFamily="2" charset="-122"/>
              </a:rPr>
              <a:t>+ deleteCurrentSchedule()</a:t>
            </a:r>
            <a:endParaRPr lang="en-US" altLang="zh-CN" sz="1200">
              <a:solidFill>
                <a:srgbClr val="000000"/>
              </a:solidFill>
              <a:ea typeface="宋体" panose="02010600030101010101" pitchFamily="2" charset="-122"/>
            </a:endParaRPr>
          </a:p>
          <a:p>
            <a:pPr>
              <a:lnSpc>
                <a:spcPts val="1800"/>
              </a:lnSpc>
            </a:pPr>
            <a:r>
              <a:rPr lang="en-US" altLang="zh-CN" sz="1200">
                <a:solidFill>
                  <a:srgbClr val="000000"/>
                </a:solidFill>
                <a:ea typeface="宋体" panose="02010600030101010101" pitchFamily="2" charset="-122"/>
              </a:rPr>
              <a:t>+ submitSchedule()</a:t>
            </a:r>
            <a:endParaRPr lang="en-US" altLang="zh-CN" sz="1200">
              <a:solidFill>
                <a:srgbClr val="000000"/>
              </a:solidFill>
              <a:ea typeface="宋体" panose="02010600030101010101" pitchFamily="2" charset="-122"/>
            </a:endParaRPr>
          </a:p>
          <a:p>
            <a:pPr>
              <a:lnSpc>
                <a:spcPts val="1800"/>
              </a:lnSpc>
            </a:pPr>
            <a:r>
              <a:rPr lang="en-US" altLang="zh-CN" sz="1200">
                <a:solidFill>
                  <a:srgbClr val="000000"/>
                </a:solidFill>
                <a:ea typeface="宋体" panose="02010600030101010101" pitchFamily="2" charset="-122"/>
              </a:rPr>
              <a:t>+ saveSchedule()</a:t>
            </a:r>
            <a:endParaRPr lang="en-US" altLang="zh-CN" sz="1200">
              <a:solidFill>
                <a:srgbClr val="000000"/>
              </a:solidFill>
              <a:ea typeface="宋体" panose="02010600030101010101" pitchFamily="2" charset="-122"/>
            </a:endParaRPr>
          </a:p>
          <a:p>
            <a:pPr>
              <a:lnSpc>
                <a:spcPts val="1800"/>
              </a:lnSpc>
            </a:pPr>
            <a:r>
              <a:rPr lang="en-US" altLang="zh-CN" sz="1200">
                <a:solidFill>
                  <a:srgbClr val="000000"/>
                </a:solidFill>
                <a:ea typeface="宋体" panose="02010600030101010101" pitchFamily="2" charset="-122"/>
              </a:rPr>
              <a:t>+ getCourseOfferings()</a:t>
            </a:r>
            <a:endParaRPr lang="en-US" altLang="zh-CN" sz="1200">
              <a:solidFill>
                <a:srgbClr val="000000"/>
              </a:solidFill>
              <a:ea typeface="宋体" panose="02010600030101010101" pitchFamily="2" charset="-122"/>
            </a:endParaRPr>
          </a:p>
          <a:p>
            <a:pPr>
              <a:lnSpc>
                <a:spcPts val="1800"/>
              </a:lnSpc>
            </a:pPr>
            <a:r>
              <a:rPr lang="en-US" altLang="zh-CN" sz="1200">
                <a:solidFill>
                  <a:srgbClr val="000000"/>
                </a:solidFill>
                <a:ea typeface="宋体" panose="02010600030101010101" pitchFamily="2" charset="-122"/>
              </a:rPr>
              <a:t>+ setSession()</a:t>
            </a:r>
            <a:endParaRPr lang="en-US" altLang="zh-CN" sz="1200">
              <a:solidFill>
                <a:srgbClr val="000000"/>
              </a:solidFill>
              <a:ea typeface="宋体" panose="02010600030101010101" pitchFamily="2" charset="-122"/>
            </a:endParaRPr>
          </a:p>
          <a:p>
            <a:pPr>
              <a:lnSpc>
                <a:spcPts val="1800"/>
              </a:lnSpc>
            </a:pPr>
            <a:r>
              <a:rPr lang="en-US" altLang="zh-CN" sz="1200">
                <a:solidFill>
                  <a:srgbClr val="000000"/>
                </a:solidFill>
                <a:ea typeface="宋体" panose="02010600030101010101" pitchFamily="2" charset="-122"/>
              </a:rPr>
              <a:t>+ &lt;&lt;class&gt;&gt; new()</a:t>
            </a:r>
            <a:endParaRPr lang="en-US" altLang="zh-CN" sz="1200">
              <a:solidFill>
                <a:srgbClr val="000000"/>
              </a:solidFill>
              <a:ea typeface="宋体" panose="02010600030101010101" pitchFamily="2" charset="-122"/>
            </a:endParaRPr>
          </a:p>
          <a:p>
            <a:pPr>
              <a:lnSpc>
                <a:spcPts val="1800"/>
              </a:lnSpc>
            </a:pPr>
            <a:r>
              <a:rPr lang="en-US" altLang="zh-CN" sz="1200">
                <a:solidFill>
                  <a:srgbClr val="000000"/>
                </a:solidFill>
                <a:ea typeface="宋体" panose="02010600030101010101" pitchFamily="2" charset="-122"/>
              </a:rPr>
              <a:t>+ getStudent()</a:t>
            </a:r>
            <a:endParaRPr lang="en-US" altLang="zh-CN" sz="1200">
              <a:ea typeface="宋体" panose="02010600030101010101" pitchFamily="2" charset="-122"/>
            </a:endParaRPr>
          </a:p>
          <a:p>
            <a:endParaRPr lang="zh-CN" altLang="en-US" sz="1200">
              <a:solidFill>
                <a:srgbClr val="000000"/>
              </a:solidFill>
              <a:ea typeface="宋体" panose="02010600030101010101" pitchFamily="2" charset="-122"/>
            </a:endParaRPr>
          </a:p>
        </p:txBody>
      </p:sp>
      <p:sp>
        <p:nvSpPr>
          <p:cNvPr id="483374" name="Rectangle 46"/>
          <p:cNvSpPr>
            <a:spLocks noChangeArrowheads="1"/>
          </p:cNvSpPr>
          <p:nvPr/>
        </p:nvSpPr>
        <p:spPr bwMode="auto">
          <a:xfrm>
            <a:off x="6249988" y="1173156"/>
            <a:ext cx="811212" cy="182562"/>
          </a:xfrm>
          <a:prstGeom prst="rect">
            <a:avLst/>
          </a:prstGeom>
          <a:noFill/>
          <a:ln w="9525">
            <a:noFill/>
            <a:miter lim="800000"/>
          </a:ln>
        </p:spPr>
        <p:txBody>
          <a:bodyPr wrap="none" lIns="0" tIns="0" rIns="0" bIns="0">
            <a:spAutoFit/>
          </a:bodyPr>
          <a:lstStyle/>
          <a:p>
            <a:r>
              <a:rPr lang="en-US" altLang="zh-CN" sz="1200">
                <a:solidFill>
                  <a:srgbClr val="000000"/>
                </a:solidFill>
                <a:ea typeface="宋体" panose="02010600030101010101" pitchFamily="2" charset="-122"/>
              </a:rPr>
              <a:t>&lt;&lt;control&gt;&gt;</a:t>
            </a:r>
            <a:endParaRPr lang="en-US" altLang="zh-CN">
              <a:ea typeface="宋体" panose="02010600030101010101" pitchFamily="2" charset="-122"/>
            </a:endParaRPr>
          </a:p>
        </p:txBody>
      </p:sp>
      <p:grpSp>
        <p:nvGrpSpPr>
          <p:cNvPr id="483410" name="Group 82"/>
          <p:cNvGrpSpPr/>
          <p:nvPr/>
        </p:nvGrpSpPr>
        <p:grpSpPr bwMode="auto">
          <a:xfrm>
            <a:off x="5514975" y="1603368"/>
            <a:ext cx="2400300" cy="161925"/>
            <a:chOff x="492" y="1002"/>
            <a:chExt cx="1512" cy="102"/>
          </a:xfrm>
        </p:grpSpPr>
        <p:sp>
          <p:nvSpPr>
            <p:cNvPr id="483411" name="Line 83"/>
            <p:cNvSpPr>
              <a:spLocks noChangeShapeType="1"/>
            </p:cNvSpPr>
            <p:nvPr/>
          </p:nvSpPr>
          <p:spPr bwMode="auto">
            <a:xfrm>
              <a:off x="492" y="1002"/>
              <a:ext cx="1512" cy="0"/>
            </a:xfrm>
            <a:prstGeom prst="line">
              <a:avLst/>
            </a:prstGeom>
            <a:noFill/>
            <a:ln w="3175">
              <a:solidFill>
                <a:srgbClr val="990033"/>
              </a:solidFill>
              <a:round/>
            </a:ln>
            <a:effectLst/>
          </p:spPr>
          <p:txBody>
            <a:bodyPr lIns="107950" tIns="53975" rIns="107950" bIns="53975"/>
            <a:lstStyle/>
            <a:p>
              <a:endParaRPr lang="en-US"/>
            </a:p>
          </p:txBody>
        </p:sp>
        <p:sp>
          <p:nvSpPr>
            <p:cNvPr id="483412" name="Line 84"/>
            <p:cNvSpPr>
              <a:spLocks noChangeShapeType="1"/>
            </p:cNvSpPr>
            <p:nvPr/>
          </p:nvSpPr>
          <p:spPr bwMode="auto">
            <a:xfrm>
              <a:off x="492" y="1104"/>
              <a:ext cx="1512" cy="0"/>
            </a:xfrm>
            <a:prstGeom prst="line">
              <a:avLst/>
            </a:prstGeom>
            <a:noFill/>
            <a:ln w="3175">
              <a:solidFill>
                <a:srgbClr val="990033"/>
              </a:solidFill>
              <a:round/>
            </a:ln>
            <a:effectLst/>
          </p:spPr>
          <p:txBody>
            <a:bodyPr lIns="107950" tIns="53975" rIns="107950" bIns="53975"/>
            <a:lstStyle/>
            <a:p>
              <a:endParaRPr lang="en-US"/>
            </a:p>
          </p:txBody>
        </p:sp>
      </p:grpSp>
      <p:sp>
        <p:nvSpPr>
          <p:cNvPr id="483375" name="Rectangle 47"/>
          <p:cNvSpPr>
            <a:spLocks noChangeArrowheads="1"/>
          </p:cNvSpPr>
          <p:nvPr/>
        </p:nvSpPr>
        <p:spPr bwMode="auto">
          <a:xfrm>
            <a:off x="5867400" y="4678356"/>
            <a:ext cx="1690688" cy="996950"/>
          </a:xfrm>
          <a:prstGeom prst="rect">
            <a:avLst/>
          </a:prstGeom>
          <a:solidFill>
            <a:srgbClr val="FFFFCC"/>
          </a:solidFill>
          <a:ln w="0">
            <a:solidFill>
              <a:srgbClr val="990033"/>
            </a:solidFill>
            <a:miter lim="800000"/>
          </a:ln>
        </p:spPr>
        <p:txBody>
          <a:bodyPr/>
          <a:lstStyle/>
          <a:p>
            <a:endParaRPr lang="en-US"/>
          </a:p>
        </p:txBody>
      </p:sp>
      <p:sp>
        <p:nvSpPr>
          <p:cNvPr id="483376" name="Rectangle 48"/>
          <p:cNvSpPr>
            <a:spLocks noChangeArrowheads="1"/>
          </p:cNvSpPr>
          <p:nvPr/>
        </p:nvSpPr>
        <p:spPr bwMode="auto">
          <a:xfrm>
            <a:off x="5969000" y="4694231"/>
            <a:ext cx="1477963" cy="212725"/>
          </a:xfrm>
          <a:prstGeom prst="rect">
            <a:avLst/>
          </a:prstGeom>
          <a:noFill/>
          <a:ln w="9525">
            <a:noFill/>
            <a:miter lim="800000"/>
          </a:ln>
        </p:spPr>
        <p:txBody>
          <a:bodyPr wrap="none" lIns="0" tIns="0" rIns="0" bIns="0">
            <a:spAutoFit/>
          </a:bodyPr>
          <a:lstStyle/>
          <a:p>
            <a:r>
              <a:rPr lang="en-US" altLang="zh-CN" sz="1400">
                <a:solidFill>
                  <a:srgbClr val="000000"/>
                </a:solidFill>
                <a:ea typeface="宋体" panose="02010600030101010101" pitchFamily="2" charset="-122"/>
              </a:rPr>
              <a:t>CourseOfferingList</a:t>
            </a:r>
            <a:endParaRPr lang="en-US" altLang="zh-CN" sz="1400">
              <a:ea typeface="宋体" panose="02010600030101010101" pitchFamily="2" charset="-122"/>
            </a:endParaRPr>
          </a:p>
        </p:txBody>
      </p:sp>
      <p:sp>
        <p:nvSpPr>
          <p:cNvPr id="483379" name="Rectangle 51"/>
          <p:cNvSpPr>
            <a:spLocks noChangeArrowheads="1"/>
          </p:cNvSpPr>
          <p:nvPr/>
        </p:nvSpPr>
        <p:spPr bwMode="auto">
          <a:xfrm>
            <a:off x="6121400" y="5137143"/>
            <a:ext cx="588963" cy="457200"/>
          </a:xfrm>
          <a:prstGeom prst="rect">
            <a:avLst/>
          </a:prstGeom>
          <a:noFill/>
          <a:ln w="9525">
            <a:noFill/>
            <a:miter lim="800000"/>
          </a:ln>
        </p:spPr>
        <p:txBody>
          <a:bodyPr lIns="0" tIns="0" rIns="0" bIns="0">
            <a:spAutoFit/>
          </a:bodyPr>
          <a:lstStyle/>
          <a:p>
            <a:pPr>
              <a:lnSpc>
                <a:spcPts val="1800"/>
              </a:lnSpc>
            </a:pPr>
            <a:r>
              <a:rPr lang="en-US" altLang="zh-CN" sz="1200">
                <a:solidFill>
                  <a:srgbClr val="000000"/>
                </a:solidFill>
                <a:ea typeface="宋体" panose="02010600030101010101" pitchFamily="2" charset="-122"/>
              </a:rPr>
              <a:t>+ new()</a:t>
            </a:r>
            <a:endParaRPr lang="en-US" altLang="zh-CN" sz="1200">
              <a:solidFill>
                <a:srgbClr val="000000"/>
              </a:solidFill>
              <a:ea typeface="宋体" panose="02010600030101010101" pitchFamily="2" charset="-122"/>
            </a:endParaRPr>
          </a:p>
          <a:p>
            <a:pPr>
              <a:lnSpc>
                <a:spcPts val="1800"/>
              </a:lnSpc>
            </a:pPr>
            <a:r>
              <a:rPr lang="en-US" altLang="zh-CN" sz="1200">
                <a:solidFill>
                  <a:srgbClr val="000000"/>
                </a:solidFill>
                <a:ea typeface="宋体" panose="02010600030101010101" pitchFamily="2" charset="-122"/>
              </a:rPr>
              <a:t>+ add()</a:t>
            </a:r>
            <a:endParaRPr lang="en-US" altLang="zh-CN" sz="1200">
              <a:ea typeface="宋体" panose="02010600030101010101" pitchFamily="2" charset="-122"/>
            </a:endParaRPr>
          </a:p>
        </p:txBody>
      </p:sp>
      <p:grpSp>
        <p:nvGrpSpPr>
          <p:cNvPr id="483423" name="Group 95"/>
          <p:cNvGrpSpPr/>
          <p:nvPr/>
        </p:nvGrpSpPr>
        <p:grpSpPr bwMode="auto">
          <a:xfrm>
            <a:off x="5876925" y="4927593"/>
            <a:ext cx="1666875" cy="161925"/>
            <a:chOff x="492" y="1002"/>
            <a:chExt cx="1512" cy="102"/>
          </a:xfrm>
        </p:grpSpPr>
        <p:sp>
          <p:nvSpPr>
            <p:cNvPr id="483424" name="Line 96"/>
            <p:cNvSpPr>
              <a:spLocks noChangeShapeType="1"/>
            </p:cNvSpPr>
            <p:nvPr/>
          </p:nvSpPr>
          <p:spPr bwMode="auto">
            <a:xfrm>
              <a:off x="492" y="1002"/>
              <a:ext cx="1512" cy="0"/>
            </a:xfrm>
            <a:prstGeom prst="line">
              <a:avLst/>
            </a:prstGeom>
            <a:noFill/>
            <a:ln w="3175">
              <a:solidFill>
                <a:srgbClr val="990033"/>
              </a:solidFill>
              <a:round/>
            </a:ln>
            <a:effectLst/>
          </p:spPr>
          <p:txBody>
            <a:bodyPr lIns="107950" tIns="53975" rIns="107950" bIns="53975"/>
            <a:lstStyle/>
            <a:p>
              <a:endParaRPr lang="en-US"/>
            </a:p>
          </p:txBody>
        </p:sp>
        <p:sp>
          <p:nvSpPr>
            <p:cNvPr id="483425" name="Line 97"/>
            <p:cNvSpPr>
              <a:spLocks noChangeShapeType="1"/>
            </p:cNvSpPr>
            <p:nvPr/>
          </p:nvSpPr>
          <p:spPr bwMode="auto">
            <a:xfrm>
              <a:off x="492" y="1104"/>
              <a:ext cx="1512" cy="0"/>
            </a:xfrm>
            <a:prstGeom prst="line">
              <a:avLst/>
            </a:prstGeom>
            <a:noFill/>
            <a:ln w="3175">
              <a:solidFill>
                <a:srgbClr val="990033"/>
              </a:solidFill>
              <a:round/>
            </a:ln>
            <a:effectLst/>
          </p:spPr>
          <p:txBody>
            <a:bodyPr lIns="107950" tIns="53975" rIns="107950" bIns="53975"/>
            <a:lstStyle/>
            <a:p>
              <a:endParaRPr lang="en-US"/>
            </a:p>
          </p:txBody>
        </p:sp>
      </p:grpSp>
      <p:sp>
        <p:nvSpPr>
          <p:cNvPr id="483426" name="Rectangle 98"/>
          <p:cNvSpPr>
            <a:spLocks noChangeArrowheads="1"/>
          </p:cNvSpPr>
          <p:nvPr/>
        </p:nvSpPr>
        <p:spPr bwMode="auto">
          <a:xfrm>
            <a:off x="2316163" y="3094031"/>
            <a:ext cx="84137" cy="182562"/>
          </a:xfrm>
          <a:prstGeom prst="rect">
            <a:avLst/>
          </a:prstGeom>
          <a:noFill/>
          <a:ln w="9525">
            <a:noFill/>
            <a:miter lim="800000"/>
          </a:ln>
        </p:spPr>
        <p:txBody>
          <a:bodyPr wrap="none" lIns="0" tIns="0" rIns="0" bIns="0">
            <a:spAutoFit/>
          </a:bodyPr>
          <a:lstStyle/>
          <a:p>
            <a:r>
              <a:rPr lang="en-US" altLang="zh-CN" sz="1200">
                <a:solidFill>
                  <a:srgbClr val="FFFF00"/>
                </a:solidFill>
                <a:ea typeface="宋体" panose="02010600030101010101" pitchFamily="2" charset="-122"/>
              </a:rPr>
              <a:t>1</a:t>
            </a:r>
            <a:endParaRPr lang="en-US" altLang="zh-CN">
              <a:solidFill>
                <a:srgbClr val="FFFF00"/>
              </a:solidFill>
              <a:ea typeface="宋体" panose="02010600030101010101" pitchFamily="2" charset="-122"/>
            </a:endParaRPr>
          </a:p>
        </p:txBody>
      </p:sp>
      <p:sp>
        <p:nvSpPr>
          <p:cNvPr id="483433" name="Text Box 105"/>
          <p:cNvSpPr txBox="1">
            <a:spLocks noChangeArrowheads="1"/>
          </p:cNvSpPr>
          <p:nvPr/>
        </p:nvSpPr>
        <p:spPr bwMode="auto">
          <a:xfrm>
            <a:off x="3275013" y="1382706"/>
            <a:ext cx="2279650" cy="658812"/>
          </a:xfrm>
          <a:prstGeom prst="rect">
            <a:avLst/>
          </a:prstGeom>
          <a:noFill/>
          <a:ln w="9525">
            <a:noFill/>
            <a:miter lim="800000"/>
          </a:ln>
          <a:effectLst/>
        </p:spPr>
        <p:txBody>
          <a:bodyPr lIns="107950" tIns="53975" rIns="107950" bIns="53975">
            <a:spAutoFit/>
          </a:bodyPr>
          <a:lstStyle/>
          <a:p>
            <a:pPr>
              <a:spcBef>
                <a:spcPct val="50000"/>
              </a:spcBef>
            </a:pPr>
            <a:r>
              <a:rPr lang="en-US" altLang="zh-CN" sz="1800" i="1">
                <a:solidFill>
                  <a:srgbClr val="00CCFF"/>
                </a:solidFill>
                <a:ea typeface="宋体" panose="02010600030101010101" pitchFamily="2" charset="-122"/>
              </a:rPr>
              <a:t>Required interface</a:t>
            </a:r>
            <a:endParaRPr lang="en-US" altLang="zh-CN" sz="1800" i="1">
              <a:solidFill>
                <a:srgbClr val="00CCFF"/>
              </a:solidFill>
              <a:ea typeface="宋体" panose="02010600030101010101" pitchFamily="2" charset="-122"/>
            </a:endParaRPr>
          </a:p>
          <a:p>
            <a:pPr>
              <a:lnSpc>
                <a:spcPct val="50000"/>
              </a:lnSpc>
              <a:spcBef>
                <a:spcPct val="50000"/>
              </a:spcBef>
            </a:pPr>
            <a:r>
              <a:rPr lang="en-US" altLang="zh-CN" sz="1800" i="1">
                <a:solidFill>
                  <a:srgbClr val="00CCFF"/>
                </a:solidFill>
                <a:ea typeface="宋体" panose="02010600030101010101" pitchFamily="2" charset="-122"/>
              </a:rPr>
              <a:t>defined</a:t>
            </a:r>
            <a:endParaRPr lang="en-US" altLang="zh-CN" sz="1800" i="1">
              <a:solidFill>
                <a:srgbClr val="00CCFF"/>
              </a:solidFill>
              <a:ea typeface="宋体" panose="02010600030101010101" pitchFamily="2" charset="-122"/>
            </a:endParaRPr>
          </a:p>
        </p:txBody>
      </p:sp>
      <p:sp>
        <p:nvSpPr>
          <p:cNvPr id="483434" name="Line 106"/>
          <p:cNvSpPr>
            <a:spLocks noChangeShapeType="1"/>
          </p:cNvSpPr>
          <p:nvPr/>
        </p:nvSpPr>
        <p:spPr bwMode="auto">
          <a:xfrm>
            <a:off x="4230688" y="1919281"/>
            <a:ext cx="433387" cy="409575"/>
          </a:xfrm>
          <a:prstGeom prst="line">
            <a:avLst/>
          </a:prstGeom>
          <a:noFill/>
          <a:ln w="28575">
            <a:solidFill>
              <a:schemeClr val="hlink"/>
            </a:solidFill>
            <a:round/>
            <a:tailEnd type="triangle" w="med" len="med"/>
          </a:ln>
          <a:effectLst/>
        </p:spPr>
        <p:txBody>
          <a:bodyPr wrap="none" lIns="107950" tIns="53975" rIns="107950" bIns="53975" anchor="ctr"/>
          <a:lstStyle/>
          <a:p>
            <a:endParaRPr 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5378" name="Line 2"/>
          <p:cNvSpPr>
            <a:spLocks noChangeShapeType="1"/>
          </p:cNvSpPr>
          <p:nvPr/>
        </p:nvSpPr>
        <p:spPr bwMode="auto">
          <a:xfrm flipV="1">
            <a:off x="5641975" y="4226976"/>
            <a:ext cx="1622425" cy="1463675"/>
          </a:xfrm>
          <a:prstGeom prst="line">
            <a:avLst/>
          </a:prstGeom>
          <a:noFill/>
          <a:ln w="12700">
            <a:solidFill>
              <a:schemeClr val="tx1"/>
            </a:solidFill>
            <a:prstDash val="dash"/>
            <a:round/>
            <a:tailEnd type="arrow" w="lg" len="lg"/>
          </a:ln>
        </p:spPr>
        <p:txBody>
          <a:bodyPr/>
          <a:lstStyle/>
          <a:p>
            <a:endParaRPr lang="en-US"/>
          </a:p>
        </p:txBody>
      </p:sp>
      <p:sp>
        <p:nvSpPr>
          <p:cNvPr id="485379" name="Line 3"/>
          <p:cNvSpPr>
            <a:spLocks noChangeShapeType="1"/>
          </p:cNvSpPr>
          <p:nvPr/>
        </p:nvSpPr>
        <p:spPr bwMode="auto">
          <a:xfrm>
            <a:off x="5654675" y="3890426"/>
            <a:ext cx="1184275" cy="1588"/>
          </a:xfrm>
          <a:prstGeom prst="line">
            <a:avLst/>
          </a:prstGeom>
          <a:noFill/>
          <a:ln w="12700">
            <a:solidFill>
              <a:schemeClr val="tx1"/>
            </a:solidFill>
            <a:prstDash val="dash"/>
            <a:round/>
            <a:tailEnd type="arrow" w="lg" len="lg"/>
          </a:ln>
        </p:spPr>
        <p:txBody>
          <a:bodyPr/>
          <a:lstStyle/>
          <a:p>
            <a:endParaRPr lang="en-US"/>
          </a:p>
        </p:txBody>
      </p:sp>
      <p:sp>
        <p:nvSpPr>
          <p:cNvPr id="485380" name="Line 4"/>
          <p:cNvSpPr>
            <a:spLocks noChangeShapeType="1"/>
          </p:cNvSpPr>
          <p:nvPr/>
        </p:nvSpPr>
        <p:spPr bwMode="auto">
          <a:xfrm>
            <a:off x="3700463" y="2633126"/>
            <a:ext cx="1587" cy="752475"/>
          </a:xfrm>
          <a:prstGeom prst="line">
            <a:avLst/>
          </a:prstGeom>
          <a:noFill/>
          <a:ln w="12700">
            <a:solidFill>
              <a:schemeClr val="tx1"/>
            </a:solidFill>
            <a:round/>
            <a:tailEnd type="arrow" w="lg" len="lg"/>
          </a:ln>
        </p:spPr>
        <p:txBody>
          <a:bodyPr/>
          <a:lstStyle/>
          <a:p>
            <a:endParaRPr lang="en-US"/>
          </a:p>
        </p:txBody>
      </p:sp>
      <p:sp>
        <p:nvSpPr>
          <p:cNvPr id="485381" name="Rectangle 5"/>
          <p:cNvSpPr>
            <a:spLocks noGrp="1" noChangeArrowheads="1"/>
          </p:cNvSpPr>
          <p:nvPr>
            <p:ph type="title"/>
          </p:nvPr>
        </p:nvSpPr>
        <p:spPr/>
        <p:txBody>
          <a:bodyPr>
            <a:normAutofit fontScale="90000"/>
          </a:bodyPr>
          <a:lstStyle/>
          <a:p>
            <a:r>
              <a:rPr lang="en-US" altLang="zh-CN">
                <a:ea typeface="宋体" panose="02010600030101010101" pitchFamily="2" charset="-122"/>
              </a:rPr>
              <a:t>Example: Subsystem Context: Billing System </a:t>
            </a:r>
            <a:endParaRPr lang="en-US" altLang="zh-CN">
              <a:ea typeface="宋体" panose="02010600030101010101" pitchFamily="2" charset="-122"/>
            </a:endParaRPr>
          </a:p>
        </p:txBody>
      </p:sp>
      <p:sp>
        <p:nvSpPr>
          <p:cNvPr id="485388" name="Rectangle 12"/>
          <p:cNvSpPr>
            <a:spLocks noChangeArrowheads="1"/>
          </p:cNvSpPr>
          <p:nvPr/>
        </p:nvSpPr>
        <p:spPr bwMode="auto">
          <a:xfrm>
            <a:off x="1762125" y="3385601"/>
            <a:ext cx="3879850" cy="1009650"/>
          </a:xfrm>
          <a:prstGeom prst="rect">
            <a:avLst/>
          </a:prstGeom>
          <a:solidFill>
            <a:srgbClr val="FFFFCC"/>
          </a:solidFill>
          <a:ln w="0">
            <a:solidFill>
              <a:srgbClr val="990033"/>
            </a:solidFill>
            <a:miter lim="800000"/>
          </a:ln>
        </p:spPr>
        <p:txBody>
          <a:bodyPr/>
          <a:lstStyle/>
          <a:p>
            <a:endParaRPr lang="en-US"/>
          </a:p>
        </p:txBody>
      </p:sp>
      <p:sp>
        <p:nvSpPr>
          <p:cNvPr id="485389" name="Rectangle 13"/>
          <p:cNvSpPr>
            <a:spLocks noChangeArrowheads="1"/>
          </p:cNvSpPr>
          <p:nvPr/>
        </p:nvSpPr>
        <p:spPr bwMode="auto">
          <a:xfrm>
            <a:off x="3159125" y="3644364"/>
            <a:ext cx="1116013" cy="212725"/>
          </a:xfrm>
          <a:prstGeom prst="rect">
            <a:avLst/>
          </a:prstGeom>
          <a:noFill/>
          <a:ln w="9525">
            <a:noFill/>
            <a:miter lim="800000"/>
          </a:ln>
        </p:spPr>
        <p:txBody>
          <a:bodyPr wrap="none" lIns="0" tIns="0" rIns="0" bIns="0">
            <a:spAutoFit/>
          </a:bodyPr>
          <a:lstStyle/>
          <a:p>
            <a:r>
              <a:rPr lang="en-US" altLang="zh-CN" sz="1400">
                <a:solidFill>
                  <a:srgbClr val="000000"/>
                </a:solidFill>
                <a:ea typeface="宋体" panose="02010600030101010101" pitchFamily="2" charset="-122"/>
              </a:rPr>
              <a:t>IBillingSystem</a:t>
            </a:r>
            <a:endParaRPr lang="en-US" altLang="zh-CN" sz="1400">
              <a:ea typeface="宋体" panose="02010600030101010101" pitchFamily="2" charset="-122"/>
            </a:endParaRPr>
          </a:p>
        </p:txBody>
      </p:sp>
      <p:sp>
        <p:nvSpPr>
          <p:cNvPr id="485390" name="Rectangle 14"/>
          <p:cNvSpPr>
            <a:spLocks noChangeArrowheads="1"/>
          </p:cNvSpPr>
          <p:nvPr/>
        </p:nvSpPr>
        <p:spPr bwMode="auto">
          <a:xfrm>
            <a:off x="1762125" y="3877726"/>
            <a:ext cx="3879850" cy="517525"/>
          </a:xfrm>
          <a:prstGeom prst="rect">
            <a:avLst/>
          </a:prstGeom>
          <a:noFill/>
          <a:ln w="0">
            <a:solidFill>
              <a:srgbClr val="990033"/>
            </a:solidFill>
            <a:miter lim="800000"/>
          </a:ln>
        </p:spPr>
        <p:txBody>
          <a:bodyPr/>
          <a:lstStyle/>
          <a:p>
            <a:endParaRPr lang="en-US"/>
          </a:p>
        </p:txBody>
      </p:sp>
      <p:sp>
        <p:nvSpPr>
          <p:cNvPr id="485391" name="Rectangle 15"/>
          <p:cNvSpPr>
            <a:spLocks noChangeArrowheads="1"/>
          </p:cNvSpPr>
          <p:nvPr/>
        </p:nvSpPr>
        <p:spPr bwMode="auto">
          <a:xfrm>
            <a:off x="1762125" y="4034889"/>
            <a:ext cx="3879850" cy="360362"/>
          </a:xfrm>
          <a:prstGeom prst="rect">
            <a:avLst/>
          </a:prstGeom>
          <a:noFill/>
          <a:ln w="0">
            <a:solidFill>
              <a:srgbClr val="990033"/>
            </a:solidFill>
            <a:miter lim="800000"/>
          </a:ln>
        </p:spPr>
        <p:txBody>
          <a:bodyPr/>
          <a:lstStyle/>
          <a:p>
            <a:endParaRPr lang="en-US"/>
          </a:p>
        </p:txBody>
      </p:sp>
      <p:sp>
        <p:nvSpPr>
          <p:cNvPr id="485392" name="Rectangle 16"/>
          <p:cNvSpPr>
            <a:spLocks noChangeArrowheads="1"/>
          </p:cNvSpPr>
          <p:nvPr/>
        </p:nvSpPr>
        <p:spPr bwMode="auto">
          <a:xfrm>
            <a:off x="1924050" y="4111089"/>
            <a:ext cx="3538538" cy="182562"/>
          </a:xfrm>
          <a:prstGeom prst="rect">
            <a:avLst/>
          </a:prstGeom>
          <a:noFill/>
          <a:ln w="9525">
            <a:noFill/>
            <a:miter lim="800000"/>
          </a:ln>
        </p:spPr>
        <p:txBody>
          <a:bodyPr wrap="none" lIns="0" tIns="0" rIns="0" bIns="0">
            <a:spAutoFit/>
          </a:bodyPr>
          <a:lstStyle/>
          <a:p>
            <a:r>
              <a:rPr lang="en-US" altLang="zh-CN" sz="1200">
                <a:solidFill>
                  <a:srgbClr val="000000"/>
                </a:solidFill>
                <a:ea typeface="宋体" panose="02010600030101010101" pitchFamily="2" charset="-122"/>
              </a:rPr>
              <a:t>+ submitBill(forStudent : Student, forTuition : double)</a:t>
            </a:r>
            <a:endParaRPr lang="en-US" altLang="zh-CN" sz="1200">
              <a:solidFill>
                <a:srgbClr val="000000"/>
              </a:solidFill>
              <a:ea typeface="宋体" panose="02010600030101010101" pitchFamily="2" charset="-122"/>
            </a:endParaRPr>
          </a:p>
        </p:txBody>
      </p:sp>
      <p:sp>
        <p:nvSpPr>
          <p:cNvPr id="485393" name="Rectangle 17"/>
          <p:cNvSpPr>
            <a:spLocks noChangeArrowheads="1"/>
          </p:cNvSpPr>
          <p:nvPr/>
        </p:nvSpPr>
        <p:spPr bwMode="auto">
          <a:xfrm>
            <a:off x="3171825" y="3437989"/>
            <a:ext cx="1031875" cy="198437"/>
          </a:xfrm>
          <a:prstGeom prst="rect">
            <a:avLst/>
          </a:prstGeom>
          <a:noFill/>
          <a:ln w="9525">
            <a:noFill/>
            <a:miter lim="800000"/>
          </a:ln>
        </p:spPr>
        <p:txBody>
          <a:bodyPr wrap="none" lIns="0" tIns="0" rIns="0" bIns="0">
            <a:spAutoFit/>
          </a:bodyPr>
          <a:lstStyle/>
          <a:p>
            <a:r>
              <a:rPr lang="en-US" altLang="zh-CN" sz="1300">
                <a:solidFill>
                  <a:srgbClr val="000000"/>
                </a:solidFill>
                <a:ea typeface="宋体" panose="02010600030101010101" pitchFamily="2" charset="-122"/>
              </a:rPr>
              <a:t>&lt;&lt;Interface&gt;&gt;</a:t>
            </a:r>
            <a:endParaRPr lang="en-US" altLang="zh-CN">
              <a:ea typeface="宋体" panose="02010600030101010101" pitchFamily="2" charset="-122"/>
            </a:endParaRPr>
          </a:p>
        </p:txBody>
      </p:sp>
      <p:sp>
        <p:nvSpPr>
          <p:cNvPr id="485394" name="Line 18"/>
          <p:cNvSpPr>
            <a:spLocks noChangeShapeType="1"/>
          </p:cNvSpPr>
          <p:nvPr/>
        </p:nvSpPr>
        <p:spPr bwMode="auto">
          <a:xfrm flipV="1">
            <a:off x="3702050" y="4660364"/>
            <a:ext cx="1588" cy="427037"/>
          </a:xfrm>
          <a:prstGeom prst="line">
            <a:avLst/>
          </a:prstGeom>
          <a:noFill/>
          <a:ln w="12700">
            <a:solidFill>
              <a:schemeClr val="tx1"/>
            </a:solidFill>
            <a:prstDash val="dash"/>
            <a:round/>
          </a:ln>
        </p:spPr>
        <p:txBody>
          <a:bodyPr/>
          <a:lstStyle/>
          <a:p>
            <a:endParaRPr lang="en-US"/>
          </a:p>
        </p:txBody>
      </p:sp>
      <p:sp>
        <p:nvSpPr>
          <p:cNvPr id="485395" name="Freeform 19"/>
          <p:cNvSpPr/>
          <p:nvPr/>
        </p:nvSpPr>
        <p:spPr bwMode="auto">
          <a:xfrm>
            <a:off x="3611563" y="4395251"/>
            <a:ext cx="180975" cy="246063"/>
          </a:xfrm>
          <a:custGeom>
            <a:avLst/>
            <a:gdLst/>
            <a:ahLst/>
            <a:cxnLst>
              <a:cxn ang="0">
                <a:pos x="57" y="0"/>
              </a:cxn>
              <a:cxn ang="0">
                <a:pos x="114" y="155"/>
              </a:cxn>
              <a:cxn ang="0">
                <a:pos x="0" y="155"/>
              </a:cxn>
              <a:cxn ang="0">
                <a:pos x="57" y="0"/>
              </a:cxn>
            </a:cxnLst>
            <a:rect l="0" t="0" r="r" b="b"/>
            <a:pathLst>
              <a:path w="114" h="155">
                <a:moveTo>
                  <a:pt x="57" y="0"/>
                </a:moveTo>
                <a:lnTo>
                  <a:pt x="114" y="155"/>
                </a:lnTo>
                <a:lnTo>
                  <a:pt x="0" y="155"/>
                </a:lnTo>
                <a:lnTo>
                  <a:pt x="57" y="0"/>
                </a:lnTo>
                <a:close/>
              </a:path>
            </a:pathLst>
          </a:custGeom>
          <a:noFill/>
          <a:ln w="12700" cap="flat" cmpd="sng">
            <a:solidFill>
              <a:schemeClr val="tx1"/>
            </a:solidFill>
            <a:prstDash val="solid"/>
            <a:round/>
          </a:ln>
        </p:spPr>
        <p:txBody>
          <a:bodyPr/>
          <a:lstStyle/>
          <a:p>
            <a:endParaRPr lang="en-US"/>
          </a:p>
        </p:txBody>
      </p:sp>
      <p:sp>
        <p:nvSpPr>
          <p:cNvPr id="485403" name="Rectangle 27"/>
          <p:cNvSpPr>
            <a:spLocks noChangeArrowheads="1"/>
          </p:cNvSpPr>
          <p:nvPr/>
        </p:nvSpPr>
        <p:spPr bwMode="auto">
          <a:xfrm>
            <a:off x="3870325" y="3484026"/>
            <a:ext cx="92075" cy="198438"/>
          </a:xfrm>
          <a:prstGeom prst="rect">
            <a:avLst/>
          </a:prstGeom>
          <a:noFill/>
          <a:ln w="9525">
            <a:noFill/>
            <a:miter lim="800000"/>
          </a:ln>
        </p:spPr>
        <p:txBody>
          <a:bodyPr wrap="none" lIns="0" tIns="0" rIns="0" bIns="0">
            <a:spAutoFit/>
          </a:bodyPr>
          <a:lstStyle/>
          <a:p>
            <a:r>
              <a:rPr lang="en-US" altLang="zh-CN" sz="1300">
                <a:solidFill>
                  <a:srgbClr val="000000"/>
                </a:solidFill>
                <a:ea typeface="宋体" panose="02010600030101010101" pitchFamily="2" charset="-122"/>
              </a:rPr>
              <a:t>1</a:t>
            </a:r>
            <a:endParaRPr lang="en-US" altLang="zh-CN">
              <a:ea typeface="宋体" panose="02010600030101010101" pitchFamily="2" charset="-122"/>
            </a:endParaRPr>
          </a:p>
        </p:txBody>
      </p:sp>
      <p:sp>
        <p:nvSpPr>
          <p:cNvPr id="485404" name="Rectangle 28"/>
          <p:cNvSpPr>
            <a:spLocks noChangeArrowheads="1"/>
          </p:cNvSpPr>
          <p:nvPr/>
        </p:nvSpPr>
        <p:spPr bwMode="auto">
          <a:xfrm>
            <a:off x="3779838" y="2750601"/>
            <a:ext cx="276225" cy="198438"/>
          </a:xfrm>
          <a:prstGeom prst="rect">
            <a:avLst/>
          </a:prstGeom>
          <a:noFill/>
          <a:ln w="9525">
            <a:noFill/>
            <a:miter lim="800000"/>
          </a:ln>
        </p:spPr>
        <p:txBody>
          <a:bodyPr wrap="none" lIns="0" tIns="0" rIns="0" bIns="0">
            <a:spAutoFit/>
          </a:bodyPr>
          <a:lstStyle/>
          <a:p>
            <a:r>
              <a:rPr lang="en-US" altLang="zh-CN" sz="1300">
                <a:solidFill>
                  <a:srgbClr val="FFFF00"/>
                </a:solidFill>
                <a:ea typeface="宋体" panose="02010600030101010101" pitchFamily="2" charset="-122"/>
              </a:rPr>
              <a:t>0..1</a:t>
            </a:r>
            <a:endParaRPr lang="en-US" altLang="zh-CN">
              <a:solidFill>
                <a:srgbClr val="FFFF00"/>
              </a:solidFill>
              <a:ea typeface="宋体" panose="02010600030101010101" pitchFamily="2" charset="-122"/>
            </a:endParaRPr>
          </a:p>
        </p:txBody>
      </p:sp>
      <p:sp>
        <p:nvSpPr>
          <p:cNvPr id="485405" name="Rectangle 29"/>
          <p:cNvSpPr>
            <a:spLocks noChangeArrowheads="1"/>
          </p:cNvSpPr>
          <p:nvPr/>
        </p:nvSpPr>
        <p:spPr bwMode="auto">
          <a:xfrm>
            <a:off x="3008313" y="3131601"/>
            <a:ext cx="711200" cy="198438"/>
          </a:xfrm>
          <a:prstGeom prst="rect">
            <a:avLst/>
          </a:prstGeom>
          <a:noFill/>
          <a:ln w="9525">
            <a:noFill/>
            <a:miter lim="800000"/>
          </a:ln>
        </p:spPr>
        <p:txBody>
          <a:bodyPr lIns="0" tIns="0" rIns="0" bIns="0">
            <a:spAutoFit/>
          </a:bodyPr>
          <a:lstStyle/>
          <a:p>
            <a:r>
              <a:rPr lang="en-US" altLang="zh-CN" sz="1300">
                <a:solidFill>
                  <a:srgbClr val="FFFF00"/>
                </a:solidFill>
                <a:ea typeface="宋体" panose="02010600030101010101" pitchFamily="2" charset="-122"/>
              </a:rPr>
              <a:t>+ Biller</a:t>
            </a:r>
            <a:endParaRPr lang="en-US" altLang="zh-CN">
              <a:solidFill>
                <a:srgbClr val="FFFF00"/>
              </a:solidFill>
              <a:ea typeface="宋体" panose="02010600030101010101" pitchFamily="2" charset="-122"/>
            </a:endParaRPr>
          </a:p>
        </p:txBody>
      </p:sp>
      <p:sp>
        <p:nvSpPr>
          <p:cNvPr id="485406" name="Rectangle 30"/>
          <p:cNvSpPr>
            <a:spLocks noChangeArrowheads="1"/>
          </p:cNvSpPr>
          <p:nvPr/>
        </p:nvSpPr>
        <p:spPr bwMode="auto">
          <a:xfrm>
            <a:off x="3870325" y="3150651"/>
            <a:ext cx="92075" cy="198438"/>
          </a:xfrm>
          <a:prstGeom prst="rect">
            <a:avLst/>
          </a:prstGeom>
          <a:noFill/>
          <a:ln w="9525">
            <a:noFill/>
            <a:miter lim="800000"/>
          </a:ln>
        </p:spPr>
        <p:txBody>
          <a:bodyPr wrap="none" lIns="0" tIns="0" rIns="0" bIns="0">
            <a:spAutoFit/>
          </a:bodyPr>
          <a:lstStyle/>
          <a:p>
            <a:r>
              <a:rPr lang="en-US" altLang="zh-CN" sz="1300">
                <a:solidFill>
                  <a:srgbClr val="FFFF00"/>
                </a:solidFill>
                <a:ea typeface="宋体" panose="02010600030101010101" pitchFamily="2" charset="-122"/>
              </a:rPr>
              <a:t>1</a:t>
            </a:r>
            <a:endParaRPr lang="en-US" altLang="zh-CN">
              <a:solidFill>
                <a:srgbClr val="FFFF00"/>
              </a:solidFill>
              <a:ea typeface="宋体" panose="02010600030101010101" pitchFamily="2" charset="-122"/>
            </a:endParaRPr>
          </a:p>
        </p:txBody>
      </p:sp>
      <p:sp>
        <p:nvSpPr>
          <p:cNvPr id="485407" name="Rectangle 31"/>
          <p:cNvSpPr>
            <a:spLocks noChangeArrowheads="1"/>
          </p:cNvSpPr>
          <p:nvPr/>
        </p:nvSpPr>
        <p:spPr bwMode="auto">
          <a:xfrm>
            <a:off x="6838950" y="3579276"/>
            <a:ext cx="917575" cy="647700"/>
          </a:xfrm>
          <a:prstGeom prst="rect">
            <a:avLst/>
          </a:prstGeom>
          <a:solidFill>
            <a:srgbClr val="FFFFCC"/>
          </a:solidFill>
          <a:ln w="0">
            <a:solidFill>
              <a:srgbClr val="990033"/>
            </a:solidFill>
            <a:miter lim="800000"/>
          </a:ln>
        </p:spPr>
        <p:txBody>
          <a:bodyPr/>
          <a:lstStyle/>
          <a:p>
            <a:endParaRPr lang="en-US"/>
          </a:p>
        </p:txBody>
      </p:sp>
      <p:sp>
        <p:nvSpPr>
          <p:cNvPr id="485408" name="Rectangle 32"/>
          <p:cNvSpPr>
            <a:spLocks noChangeArrowheads="1"/>
          </p:cNvSpPr>
          <p:nvPr/>
        </p:nvSpPr>
        <p:spPr bwMode="auto">
          <a:xfrm>
            <a:off x="6980238" y="3838039"/>
            <a:ext cx="611187" cy="212725"/>
          </a:xfrm>
          <a:prstGeom prst="rect">
            <a:avLst/>
          </a:prstGeom>
          <a:noFill/>
          <a:ln w="9525">
            <a:noFill/>
            <a:miter lim="800000"/>
          </a:ln>
        </p:spPr>
        <p:txBody>
          <a:bodyPr wrap="none" lIns="0" tIns="0" rIns="0" bIns="0">
            <a:spAutoFit/>
          </a:bodyPr>
          <a:lstStyle/>
          <a:p>
            <a:r>
              <a:rPr lang="en-US" altLang="zh-CN" sz="1400">
                <a:solidFill>
                  <a:srgbClr val="000000"/>
                </a:solidFill>
                <a:ea typeface="宋体" panose="02010600030101010101" pitchFamily="2" charset="-122"/>
              </a:rPr>
              <a:t>Student</a:t>
            </a:r>
            <a:endParaRPr lang="en-US" altLang="zh-CN" sz="1400">
              <a:ea typeface="宋体" panose="02010600030101010101" pitchFamily="2" charset="-122"/>
            </a:endParaRPr>
          </a:p>
        </p:txBody>
      </p:sp>
      <p:sp>
        <p:nvSpPr>
          <p:cNvPr id="485409" name="Rectangle 33"/>
          <p:cNvSpPr>
            <a:spLocks noChangeArrowheads="1"/>
          </p:cNvSpPr>
          <p:nvPr/>
        </p:nvSpPr>
        <p:spPr bwMode="auto">
          <a:xfrm>
            <a:off x="6889750" y="3631664"/>
            <a:ext cx="782638" cy="198437"/>
          </a:xfrm>
          <a:prstGeom prst="rect">
            <a:avLst/>
          </a:prstGeom>
          <a:noFill/>
          <a:ln w="9525">
            <a:noFill/>
            <a:miter lim="800000"/>
          </a:ln>
        </p:spPr>
        <p:txBody>
          <a:bodyPr wrap="none" lIns="0" tIns="0" rIns="0" bIns="0">
            <a:spAutoFit/>
          </a:bodyPr>
          <a:lstStyle/>
          <a:p>
            <a:r>
              <a:rPr lang="en-US" altLang="zh-CN" sz="1300">
                <a:solidFill>
                  <a:srgbClr val="000000"/>
                </a:solidFill>
                <a:ea typeface="宋体" panose="02010600030101010101" pitchFamily="2" charset="-122"/>
              </a:rPr>
              <a:t>&lt;&lt;entity&gt;&gt;</a:t>
            </a:r>
            <a:endParaRPr lang="en-US" altLang="zh-CN">
              <a:ea typeface="宋体" panose="02010600030101010101" pitchFamily="2" charset="-122"/>
            </a:endParaRPr>
          </a:p>
        </p:txBody>
      </p:sp>
      <p:sp>
        <p:nvSpPr>
          <p:cNvPr id="485410" name="Rectangle 34"/>
          <p:cNvSpPr>
            <a:spLocks noChangeArrowheads="1"/>
          </p:cNvSpPr>
          <p:nvPr/>
        </p:nvSpPr>
        <p:spPr bwMode="auto">
          <a:xfrm>
            <a:off x="2489200" y="1447264"/>
            <a:ext cx="2414588" cy="1189037"/>
          </a:xfrm>
          <a:prstGeom prst="rect">
            <a:avLst/>
          </a:prstGeom>
          <a:solidFill>
            <a:srgbClr val="FFFFCC"/>
          </a:solidFill>
          <a:ln w="0">
            <a:solidFill>
              <a:srgbClr val="990033"/>
            </a:solidFill>
            <a:miter lim="800000"/>
          </a:ln>
        </p:spPr>
        <p:txBody>
          <a:bodyPr/>
          <a:lstStyle/>
          <a:p>
            <a:endParaRPr lang="en-US"/>
          </a:p>
        </p:txBody>
      </p:sp>
      <p:sp>
        <p:nvSpPr>
          <p:cNvPr id="485411" name="Rectangle 35"/>
          <p:cNvSpPr>
            <a:spLocks noChangeArrowheads="1"/>
          </p:cNvSpPr>
          <p:nvPr/>
        </p:nvSpPr>
        <p:spPr bwMode="auto">
          <a:xfrm>
            <a:off x="2608263" y="1669514"/>
            <a:ext cx="2168525" cy="212725"/>
          </a:xfrm>
          <a:prstGeom prst="rect">
            <a:avLst/>
          </a:prstGeom>
          <a:noFill/>
          <a:ln w="9525">
            <a:noFill/>
            <a:miter lim="800000"/>
          </a:ln>
        </p:spPr>
        <p:txBody>
          <a:bodyPr wrap="none" lIns="0" tIns="0" rIns="0" bIns="0">
            <a:spAutoFit/>
          </a:bodyPr>
          <a:lstStyle/>
          <a:p>
            <a:r>
              <a:rPr lang="en-US" altLang="zh-CN" sz="1400">
                <a:solidFill>
                  <a:srgbClr val="000000"/>
                </a:solidFill>
                <a:ea typeface="宋体" panose="02010600030101010101" pitchFamily="2" charset="-122"/>
              </a:rPr>
              <a:t>CloseRegistrationController</a:t>
            </a:r>
            <a:endParaRPr lang="en-US" altLang="zh-CN" sz="1400">
              <a:ea typeface="宋体" panose="02010600030101010101" pitchFamily="2" charset="-122"/>
            </a:endParaRPr>
          </a:p>
        </p:txBody>
      </p:sp>
      <p:sp>
        <p:nvSpPr>
          <p:cNvPr id="485412" name="Rectangle 36"/>
          <p:cNvSpPr>
            <a:spLocks noChangeArrowheads="1"/>
          </p:cNvSpPr>
          <p:nvPr/>
        </p:nvSpPr>
        <p:spPr bwMode="auto">
          <a:xfrm>
            <a:off x="2874963" y="2160051"/>
            <a:ext cx="1728787" cy="182563"/>
          </a:xfrm>
          <a:prstGeom prst="rect">
            <a:avLst/>
          </a:prstGeom>
          <a:noFill/>
          <a:ln w="9525">
            <a:noFill/>
            <a:miter lim="800000"/>
          </a:ln>
        </p:spPr>
        <p:txBody>
          <a:bodyPr wrap="none" lIns="0" tIns="0" rIns="0" bIns="0">
            <a:spAutoFit/>
          </a:bodyPr>
          <a:lstStyle/>
          <a:p>
            <a:r>
              <a:rPr lang="en-US" altLang="zh-CN" sz="1200">
                <a:solidFill>
                  <a:srgbClr val="000000"/>
                </a:solidFill>
                <a:ea typeface="宋体" panose="02010600030101010101" pitchFamily="2" charset="-122"/>
              </a:rPr>
              <a:t>+ // is registration open?()</a:t>
            </a:r>
            <a:endParaRPr lang="en-US" altLang="zh-CN">
              <a:ea typeface="宋体" panose="02010600030101010101" pitchFamily="2" charset="-122"/>
            </a:endParaRPr>
          </a:p>
        </p:txBody>
      </p:sp>
      <p:sp>
        <p:nvSpPr>
          <p:cNvPr id="485413" name="Rectangle 37"/>
          <p:cNvSpPr>
            <a:spLocks noChangeArrowheads="1"/>
          </p:cNvSpPr>
          <p:nvPr/>
        </p:nvSpPr>
        <p:spPr bwMode="auto">
          <a:xfrm>
            <a:off x="2874963" y="2388651"/>
            <a:ext cx="1509712" cy="182563"/>
          </a:xfrm>
          <a:prstGeom prst="rect">
            <a:avLst/>
          </a:prstGeom>
          <a:noFill/>
          <a:ln w="9525">
            <a:noFill/>
            <a:miter lim="800000"/>
          </a:ln>
        </p:spPr>
        <p:txBody>
          <a:bodyPr wrap="none" lIns="0" tIns="0" rIns="0" bIns="0">
            <a:spAutoFit/>
          </a:bodyPr>
          <a:lstStyle/>
          <a:p>
            <a:r>
              <a:rPr lang="en-US" altLang="zh-CN" sz="1200">
                <a:solidFill>
                  <a:srgbClr val="000000"/>
                </a:solidFill>
                <a:ea typeface="宋体" panose="02010600030101010101" pitchFamily="2" charset="-122"/>
              </a:rPr>
              <a:t>+ // close registration()</a:t>
            </a:r>
            <a:endParaRPr lang="en-US" altLang="zh-CN">
              <a:ea typeface="宋体" panose="02010600030101010101" pitchFamily="2" charset="-122"/>
            </a:endParaRPr>
          </a:p>
        </p:txBody>
      </p:sp>
      <p:sp>
        <p:nvSpPr>
          <p:cNvPr id="485414" name="Rectangle 38"/>
          <p:cNvSpPr>
            <a:spLocks noChangeArrowheads="1"/>
          </p:cNvSpPr>
          <p:nvPr/>
        </p:nvSpPr>
        <p:spPr bwMode="auto">
          <a:xfrm>
            <a:off x="3236913" y="1490126"/>
            <a:ext cx="811212" cy="182563"/>
          </a:xfrm>
          <a:prstGeom prst="rect">
            <a:avLst/>
          </a:prstGeom>
          <a:noFill/>
          <a:ln w="9525">
            <a:noFill/>
            <a:miter lim="800000"/>
          </a:ln>
        </p:spPr>
        <p:txBody>
          <a:bodyPr wrap="none" lIns="0" tIns="0" rIns="0" bIns="0">
            <a:spAutoFit/>
          </a:bodyPr>
          <a:lstStyle/>
          <a:p>
            <a:r>
              <a:rPr lang="en-US" altLang="zh-CN" sz="1200">
                <a:solidFill>
                  <a:srgbClr val="000000"/>
                </a:solidFill>
                <a:ea typeface="宋体" panose="02010600030101010101" pitchFamily="2" charset="-122"/>
              </a:rPr>
              <a:t>&lt;&lt;control&gt;&gt;</a:t>
            </a:r>
            <a:endParaRPr lang="en-US" altLang="zh-CN">
              <a:ea typeface="宋体" panose="02010600030101010101" pitchFamily="2" charset="-122"/>
            </a:endParaRPr>
          </a:p>
        </p:txBody>
      </p:sp>
      <p:grpSp>
        <p:nvGrpSpPr>
          <p:cNvPr id="485415" name="Group 39"/>
          <p:cNvGrpSpPr/>
          <p:nvPr/>
        </p:nvGrpSpPr>
        <p:grpSpPr bwMode="auto">
          <a:xfrm>
            <a:off x="2492375" y="1940976"/>
            <a:ext cx="2400300" cy="161925"/>
            <a:chOff x="492" y="1002"/>
            <a:chExt cx="1512" cy="102"/>
          </a:xfrm>
        </p:grpSpPr>
        <p:sp>
          <p:nvSpPr>
            <p:cNvPr id="485416" name="Line 40"/>
            <p:cNvSpPr>
              <a:spLocks noChangeShapeType="1"/>
            </p:cNvSpPr>
            <p:nvPr/>
          </p:nvSpPr>
          <p:spPr bwMode="auto">
            <a:xfrm>
              <a:off x="492" y="1002"/>
              <a:ext cx="1512" cy="0"/>
            </a:xfrm>
            <a:prstGeom prst="line">
              <a:avLst/>
            </a:prstGeom>
            <a:noFill/>
            <a:ln w="3175">
              <a:solidFill>
                <a:srgbClr val="990033"/>
              </a:solidFill>
              <a:round/>
            </a:ln>
            <a:effectLst/>
          </p:spPr>
          <p:txBody>
            <a:bodyPr lIns="107950" tIns="53975" rIns="107950" bIns="53975"/>
            <a:lstStyle/>
            <a:p>
              <a:endParaRPr lang="en-US"/>
            </a:p>
          </p:txBody>
        </p:sp>
        <p:sp>
          <p:nvSpPr>
            <p:cNvPr id="485417" name="Line 41"/>
            <p:cNvSpPr>
              <a:spLocks noChangeShapeType="1"/>
            </p:cNvSpPr>
            <p:nvPr/>
          </p:nvSpPr>
          <p:spPr bwMode="auto">
            <a:xfrm>
              <a:off x="492" y="1104"/>
              <a:ext cx="1512" cy="0"/>
            </a:xfrm>
            <a:prstGeom prst="line">
              <a:avLst/>
            </a:prstGeom>
            <a:noFill/>
            <a:ln w="3175">
              <a:solidFill>
                <a:srgbClr val="990033"/>
              </a:solidFill>
              <a:round/>
            </a:ln>
            <a:effectLst/>
          </p:spPr>
          <p:txBody>
            <a:bodyPr lIns="107950" tIns="53975" rIns="107950" bIns="53975"/>
            <a:lstStyle/>
            <a:p>
              <a:endParaRPr lang="en-US"/>
            </a:p>
          </p:txBody>
        </p:sp>
      </p:grpSp>
      <p:sp>
        <p:nvSpPr>
          <p:cNvPr id="485420" name="Rectangle 44"/>
          <p:cNvSpPr>
            <a:spLocks noChangeArrowheads="1"/>
          </p:cNvSpPr>
          <p:nvPr/>
        </p:nvSpPr>
        <p:spPr bwMode="auto">
          <a:xfrm>
            <a:off x="1773238" y="5087401"/>
            <a:ext cx="3873500" cy="1447800"/>
          </a:xfrm>
          <a:prstGeom prst="rect">
            <a:avLst/>
          </a:prstGeom>
          <a:solidFill>
            <a:srgbClr val="FFFFCC"/>
          </a:solidFill>
          <a:ln w="0">
            <a:solidFill>
              <a:srgbClr val="990033"/>
            </a:solidFill>
            <a:miter lim="800000"/>
          </a:ln>
        </p:spPr>
        <p:txBody>
          <a:bodyPr/>
          <a:lstStyle/>
          <a:p>
            <a:endParaRPr lang="en-US"/>
          </a:p>
        </p:txBody>
      </p:sp>
      <p:sp>
        <p:nvSpPr>
          <p:cNvPr id="485421" name="Rectangle 45"/>
          <p:cNvSpPr>
            <a:spLocks noChangeArrowheads="1"/>
          </p:cNvSpPr>
          <p:nvPr/>
        </p:nvSpPr>
        <p:spPr bwMode="auto">
          <a:xfrm>
            <a:off x="3192463" y="5690651"/>
            <a:ext cx="1066800" cy="212725"/>
          </a:xfrm>
          <a:prstGeom prst="rect">
            <a:avLst/>
          </a:prstGeom>
          <a:noFill/>
          <a:ln w="9525">
            <a:noFill/>
            <a:miter lim="800000"/>
          </a:ln>
        </p:spPr>
        <p:txBody>
          <a:bodyPr wrap="none" lIns="0" tIns="0" rIns="0" bIns="0">
            <a:spAutoFit/>
          </a:bodyPr>
          <a:lstStyle/>
          <a:p>
            <a:pPr algn="ctr"/>
            <a:r>
              <a:rPr lang="en-US" altLang="zh-CN" sz="1400">
                <a:solidFill>
                  <a:srgbClr val="000000"/>
                </a:solidFill>
                <a:ea typeface="宋体" panose="02010600030101010101" pitchFamily="2" charset="-122"/>
              </a:rPr>
              <a:t>BillingSystem</a:t>
            </a:r>
            <a:endParaRPr lang="en-US" altLang="zh-CN">
              <a:ea typeface="宋体" panose="02010600030101010101" pitchFamily="2" charset="-122"/>
            </a:endParaRPr>
          </a:p>
        </p:txBody>
      </p:sp>
      <p:sp>
        <p:nvSpPr>
          <p:cNvPr id="485422" name="Rectangle 46"/>
          <p:cNvSpPr>
            <a:spLocks noChangeArrowheads="1"/>
          </p:cNvSpPr>
          <p:nvPr/>
        </p:nvSpPr>
        <p:spPr bwMode="auto">
          <a:xfrm>
            <a:off x="3186113" y="5527139"/>
            <a:ext cx="1082675" cy="182562"/>
          </a:xfrm>
          <a:prstGeom prst="rect">
            <a:avLst/>
          </a:prstGeom>
          <a:noFill/>
          <a:ln w="9525">
            <a:noFill/>
            <a:miter lim="800000"/>
          </a:ln>
        </p:spPr>
        <p:txBody>
          <a:bodyPr wrap="none" lIns="0" tIns="0" rIns="0" bIns="0">
            <a:spAutoFit/>
          </a:bodyPr>
          <a:lstStyle/>
          <a:p>
            <a:pPr algn="ctr"/>
            <a:r>
              <a:rPr lang="en-US" altLang="zh-CN" sz="1200">
                <a:solidFill>
                  <a:srgbClr val="000000"/>
                </a:solidFill>
                <a:ea typeface="宋体" panose="02010600030101010101" pitchFamily="2" charset="-122"/>
              </a:rPr>
              <a:t>&lt;&lt;subsystem&gt;&gt;</a:t>
            </a:r>
            <a:endParaRPr lang="en-US" altLang="zh-CN" sz="1200">
              <a:ea typeface="宋体" panose="02010600030101010101" pitchFamily="2" charset="-122"/>
            </a:endParaRPr>
          </a:p>
        </p:txBody>
      </p:sp>
      <p:grpSp>
        <p:nvGrpSpPr>
          <p:cNvPr id="485424" name="Group 48"/>
          <p:cNvGrpSpPr/>
          <p:nvPr/>
        </p:nvGrpSpPr>
        <p:grpSpPr bwMode="auto">
          <a:xfrm>
            <a:off x="3513138" y="5157251"/>
            <a:ext cx="368300" cy="266700"/>
            <a:chOff x="2180" y="2672"/>
            <a:chExt cx="232" cy="168"/>
          </a:xfrm>
        </p:grpSpPr>
        <p:sp>
          <p:nvSpPr>
            <p:cNvPr id="485425" name="Rectangle 49"/>
            <p:cNvSpPr>
              <a:spLocks noChangeArrowheads="1"/>
            </p:cNvSpPr>
            <p:nvPr/>
          </p:nvSpPr>
          <p:spPr bwMode="auto">
            <a:xfrm>
              <a:off x="2244" y="2672"/>
              <a:ext cx="168" cy="168"/>
            </a:xfrm>
            <a:prstGeom prst="rect">
              <a:avLst/>
            </a:prstGeom>
            <a:solidFill>
              <a:srgbClr val="FFFFCC"/>
            </a:solidFill>
            <a:ln w="12700">
              <a:solidFill>
                <a:srgbClr val="990033"/>
              </a:solidFill>
              <a:miter lim="800000"/>
            </a:ln>
          </p:spPr>
          <p:txBody>
            <a:bodyPr/>
            <a:lstStyle/>
            <a:p>
              <a:endParaRPr lang="en-US"/>
            </a:p>
          </p:txBody>
        </p:sp>
        <p:sp>
          <p:nvSpPr>
            <p:cNvPr id="485426" name="Rectangle 50"/>
            <p:cNvSpPr>
              <a:spLocks noChangeArrowheads="1"/>
            </p:cNvSpPr>
            <p:nvPr/>
          </p:nvSpPr>
          <p:spPr bwMode="auto">
            <a:xfrm>
              <a:off x="2180" y="2773"/>
              <a:ext cx="118" cy="40"/>
            </a:xfrm>
            <a:prstGeom prst="rect">
              <a:avLst/>
            </a:prstGeom>
            <a:solidFill>
              <a:srgbClr val="FFFFCC"/>
            </a:solidFill>
            <a:ln w="12700">
              <a:solidFill>
                <a:srgbClr val="990033"/>
              </a:solidFill>
              <a:miter lim="800000"/>
            </a:ln>
          </p:spPr>
          <p:txBody>
            <a:bodyPr/>
            <a:lstStyle/>
            <a:p>
              <a:endParaRPr lang="en-US"/>
            </a:p>
          </p:txBody>
        </p:sp>
        <p:sp>
          <p:nvSpPr>
            <p:cNvPr id="485427" name="Rectangle 51"/>
            <p:cNvSpPr>
              <a:spLocks noChangeArrowheads="1"/>
            </p:cNvSpPr>
            <p:nvPr/>
          </p:nvSpPr>
          <p:spPr bwMode="auto">
            <a:xfrm>
              <a:off x="2180" y="2699"/>
              <a:ext cx="118" cy="39"/>
            </a:xfrm>
            <a:prstGeom prst="rect">
              <a:avLst/>
            </a:prstGeom>
            <a:solidFill>
              <a:srgbClr val="FFFFCC"/>
            </a:solidFill>
            <a:ln w="12700">
              <a:solidFill>
                <a:srgbClr val="990033"/>
              </a:solidFill>
              <a:miter lim="800000"/>
            </a:ln>
          </p:spPr>
          <p:txBody>
            <a:bodyPr/>
            <a:lstStyle/>
            <a:p>
              <a:endParaRPr lang="en-US"/>
            </a:p>
          </p:txBody>
        </p:sp>
      </p:grpSp>
      <p:grpSp>
        <p:nvGrpSpPr>
          <p:cNvPr id="485434" name="Group 58"/>
          <p:cNvGrpSpPr/>
          <p:nvPr/>
        </p:nvGrpSpPr>
        <p:grpSpPr bwMode="auto">
          <a:xfrm>
            <a:off x="1781175" y="5954176"/>
            <a:ext cx="3865563" cy="200025"/>
            <a:chOff x="1530" y="3390"/>
            <a:chExt cx="1400" cy="120"/>
          </a:xfrm>
        </p:grpSpPr>
        <p:sp>
          <p:nvSpPr>
            <p:cNvPr id="485428" name="Line 52"/>
            <p:cNvSpPr>
              <a:spLocks noChangeShapeType="1"/>
            </p:cNvSpPr>
            <p:nvPr/>
          </p:nvSpPr>
          <p:spPr bwMode="auto">
            <a:xfrm>
              <a:off x="1530" y="3390"/>
              <a:ext cx="1400" cy="0"/>
            </a:xfrm>
            <a:prstGeom prst="line">
              <a:avLst/>
            </a:prstGeom>
            <a:noFill/>
            <a:ln w="3175">
              <a:solidFill>
                <a:srgbClr val="990033"/>
              </a:solidFill>
              <a:round/>
            </a:ln>
            <a:effectLst/>
          </p:spPr>
          <p:txBody>
            <a:bodyPr lIns="107950" tIns="53975" rIns="107950" bIns="53975"/>
            <a:lstStyle/>
            <a:p>
              <a:endParaRPr lang="en-US"/>
            </a:p>
          </p:txBody>
        </p:sp>
        <p:sp>
          <p:nvSpPr>
            <p:cNvPr id="485429" name="Line 53"/>
            <p:cNvSpPr>
              <a:spLocks noChangeShapeType="1"/>
            </p:cNvSpPr>
            <p:nvPr/>
          </p:nvSpPr>
          <p:spPr bwMode="auto">
            <a:xfrm>
              <a:off x="1530" y="3510"/>
              <a:ext cx="1400" cy="0"/>
            </a:xfrm>
            <a:prstGeom prst="line">
              <a:avLst/>
            </a:prstGeom>
            <a:noFill/>
            <a:ln w="3175">
              <a:solidFill>
                <a:srgbClr val="990033"/>
              </a:solidFill>
              <a:round/>
            </a:ln>
            <a:effectLst/>
          </p:spPr>
          <p:txBody>
            <a:bodyPr lIns="107950" tIns="53975" rIns="107950" bIns="53975"/>
            <a:lstStyle/>
            <a:p>
              <a:endParaRPr lang="en-US"/>
            </a:p>
          </p:txBody>
        </p:sp>
      </p:grpSp>
      <p:sp>
        <p:nvSpPr>
          <p:cNvPr id="485432" name="Rectangle 56"/>
          <p:cNvSpPr>
            <a:spLocks noChangeArrowheads="1"/>
          </p:cNvSpPr>
          <p:nvPr/>
        </p:nvSpPr>
        <p:spPr bwMode="auto">
          <a:xfrm>
            <a:off x="1931988" y="6290726"/>
            <a:ext cx="3538537" cy="182563"/>
          </a:xfrm>
          <a:prstGeom prst="rect">
            <a:avLst/>
          </a:prstGeom>
          <a:noFill/>
          <a:ln w="9525">
            <a:noFill/>
            <a:miter lim="800000"/>
          </a:ln>
        </p:spPr>
        <p:txBody>
          <a:bodyPr wrap="none" lIns="0" tIns="0" rIns="0" bIns="0">
            <a:spAutoFit/>
          </a:bodyPr>
          <a:lstStyle/>
          <a:p>
            <a:r>
              <a:rPr lang="en-US" altLang="zh-CN" sz="1200">
                <a:solidFill>
                  <a:srgbClr val="000000"/>
                </a:solidFill>
                <a:ea typeface="宋体" panose="02010600030101010101" pitchFamily="2" charset="-122"/>
              </a:rPr>
              <a:t>+ submitBill(forStudent : Student, forTuition : double)</a:t>
            </a:r>
            <a:endParaRPr lang="en-US" altLang="zh-CN" sz="1200">
              <a:solidFill>
                <a:srgbClr val="000000"/>
              </a:solidFill>
              <a:ea typeface="宋体" panose="02010600030101010101" pitchFamily="2" charset="-122"/>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3458" name="Rectangle 2"/>
          <p:cNvSpPr>
            <a:spLocks noChangeArrowheads="1"/>
          </p:cNvSpPr>
          <p:nvPr/>
        </p:nvSpPr>
        <p:spPr bwMode="auto">
          <a:xfrm>
            <a:off x="252412" y="317500"/>
            <a:ext cx="8999538" cy="533400"/>
          </a:xfrm>
          <a:prstGeom prst="rect">
            <a:avLst/>
          </a:prstGeom>
          <a:noFill/>
          <a:ln w="9525">
            <a:noFill/>
            <a:miter lim="800000"/>
          </a:ln>
          <a:effectLst/>
        </p:spPr>
        <p:txBody>
          <a:bodyPr lIns="92075" tIns="46038" rIns="92075" bIns="46038" anchor="ctr"/>
          <a:lstStyle/>
          <a:p>
            <a:pPr eaLnBrk="1" hangingPunct="1">
              <a:buClr>
                <a:srgbClr val="73E1FF"/>
              </a:buClr>
            </a:pPr>
            <a:r>
              <a:rPr lang="en-US" altLang="zh-CN" sz="3600" dirty="0">
                <a:latin typeface="Arial Narrow" panose="020B0606020202030204" pitchFamily="34" charset="0"/>
                <a:ea typeface="宋体" panose="02010600030101010101" pitchFamily="2" charset="-122"/>
              </a:rPr>
              <a:t>Identify Design Elements Steps</a:t>
            </a:r>
            <a:endParaRPr lang="en-US" altLang="zh-CN" sz="3600" dirty="0">
              <a:latin typeface="Arial Narrow" panose="020B0606020202030204" pitchFamily="34" charset="0"/>
              <a:ea typeface="宋体" panose="02010600030101010101" pitchFamily="2" charset="-122"/>
            </a:endParaRPr>
          </a:p>
        </p:txBody>
      </p:sp>
      <p:sp>
        <p:nvSpPr>
          <p:cNvPr id="403459" name="Rectangle 3"/>
          <p:cNvSpPr>
            <a:spLocks noChangeArrowheads="1"/>
          </p:cNvSpPr>
          <p:nvPr/>
        </p:nvSpPr>
        <p:spPr bwMode="auto">
          <a:xfrm>
            <a:off x="361950" y="1052513"/>
            <a:ext cx="8489950" cy="5043487"/>
          </a:xfrm>
          <a:prstGeom prst="rect">
            <a:avLst/>
          </a:prstGeom>
          <a:noFill/>
          <a:ln w="9525">
            <a:noFill/>
            <a:miter lim="800000"/>
          </a:ln>
          <a:effectLst/>
        </p:spPr>
        <p:txBody>
          <a:bodyPr lIns="107950" tIns="53975" rIns="107950" bIns="53975"/>
          <a:lstStyle/>
          <a:p>
            <a:pPr marL="339725" indent="-339725" eaLnBrk="1" hangingPunct="1">
              <a:lnSpc>
                <a:spcPct val="80000"/>
              </a:lnSpc>
              <a:spcBef>
                <a:spcPct val="30000"/>
              </a:spcBef>
              <a:buClr>
                <a:srgbClr val="FFFF99"/>
              </a:buClr>
              <a:buFont typeface="Wingdings" panose="05000000000000000000" pitchFamily="2" charset="2"/>
              <a:buChar char="w"/>
            </a:pPr>
            <a:r>
              <a:rPr lang="en-US" altLang="zh-CN" sz="3200" dirty="0">
                <a:solidFill>
                  <a:schemeClr val="folHlink"/>
                </a:solidFill>
                <a:ea typeface="宋体" panose="02010600030101010101" pitchFamily="2" charset="-122"/>
              </a:rPr>
              <a:t>Identify classes and subsystems</a:t>
            </a:r>
            <a:endParaRPr lang="en-US" altLang="zh-CN" sz="3200" dirty="0">
              <a:solidFill>
                <a:schemeClr val="folHlink"/>
              </a:solidFill>
              <a:ea typeface="宋体" panose="02010600030101010101" pitchFamily="2" charset="-122"/>
            </a:endParaRPr>
          </a:p>
          <a:p>
            <a:pPr marL="339725" indent="-339725" eaLnBrk="1" hangingPunct="1">
              <a:lnSpc>
                <a:spcPct val="80000"/>
              </a:lnSpc>
              <a:spcBef>
                <a:spcPct val="30000"/>
              </a:spcBef>
              <a:buClr>
                <a:srgbClr val="FFFF99"/>
              </a:buClr>
              <a:buFont typeface="Wingdings" panose="05000000000000000000" pitchFamily="2" charset="2"/>
              <a:buChar char="w"/>
            </a:pPr>
            <a:r>
              <a:rPr lang="en-US" altLang="zh-CN" sz="3200" dirty="0">
                <a:solidFill>
                  <a:schemeClr val="folHlink"/>
                </a:solidFill>
                <a:ea typeface="宋体" panose="02010600030101010101" pitchFamily="2" charset="-122"/>
              </a:rPr>
              <a:t>Identify subsystem interfaces</a:t>
            </a:r>
            <a:endParaRPr lang="en-US" altLang="zh-CN" sz="3200" dirty="0">
              <a:solidFill>
                <a:schemeClr val="folHlink"/>
              </a:solidFill>
              <a:ea typeface="宋体" panose="02010600030101010101" pitchFamily="2" charset="-122"/>
            </a:endParaRPr>
          </a:p>
          <a:p>
            <a:pPr marL="339725" indent="-339725" eaLnBrk="1" hangingPunct="1">
              <a:lnSpc>
                <a:spcPct val="80000"/>
              </a:lnSpc>
              <a:spcBef>
                <a:spcPct val="30000"/>
              </a:spcBef>
              <a:buClr>
                <a:srgbClr val="FFFF99"/>
              </a:buClr>
              <a:buFont typeface="Wingdings" panose="05000000000000000000" pitchFamily="2" charset="2"/>
              <a:buChar char="w"/>
            </a:pPr>
            <a:r>
              <a:rPr lang="en-US" altLang="zh-CN" sz="3200" dirty="0">
                <a:ea typeface="宋体" panose="02010600030101010101" pitchFamily="2" charset="-122"/>
              </a:rPr>
              <a:t>Identify reuse opportunities</a:t>
            </a:r>
            <a:endParaRPr lang="en-US" altLang="zh-CN" sz="3200" dirty="0">
              <a:ea typeface="宋体" panose="02010600030101010101" pitchFamily="2" charset="-122"/>
            </a:endParaRPr>
          </a:p>
          <a:p>
            <a:pPr marL="339725" indent="-339725" eaLnBrk="1" hangingPunct="1">
              <a:lnSpc>
                <a:spcPct val="80000"/>
              </a:lnSpc>
              <a:spcBef>
                <a:spcPct val="30000"/>
              </a:spcBef>
              <a:buClr>
                <a:srgbClr val="FFFF99"/>
              </a:buClr>
              <a:buFont typeface="Wingdings" panose="05000000000000000000" pitchFamily="2" charset="2"/>
              <a:buChar char="w"/>
            </a:pPr>
            <a:r>
              <a:rPr lang="en-US" altLang="zh-CN" sz="3200" dirty="0">
                <a:solidFill>
                  <a:schemeClr val="folHlink"/>
                </a:solidFill>
                <a:ea typeface="宋体" panose="02010600030101010101" pitchFamily="2" charset="-122"/>
              </a:rPr>
              <a:t>Update the organization of the Design Model</a:t>
            </a:r>
            <a:endParaRPr lang="en-US" altLang="zh-CN" sz="3200" dirty="0">
              <a:solidFill>
                <a:schemeClr val="folHlink"/>
              </a:solidFill>
              <a:ea typeface="宋体" panose="02010600030101010101" pitchFamily="2" charset="-122"/>
            </a:endParaRPr>
          </a:p>
          <a:p>
            <a:pPr marL="339725" indent="-339725" eaLnBrk="1" hangingPunct="1">
              <a:lnSpc>
                <a:spcPct val="80000"/>
              </a:lnSpc>
              <a:spcBef>
                <a:spcPct val="30000"/>
              </a:spcBef>
              <a:buClr>
                <a:srgbClr val="FFFF99"/>
              </a:buClr>
              <a:buFont typeface="Wingdings" panose="05000000000000000000" pitchFamily="2" charset="2"/>
              <a:buChar char="w"/>
            </a:pPr>
            <a:r>
              <a:rPr lang="en-US" altLang="zh-CN" sz="3200" dirty="0">
                <a:solidFill>
                  <a:schemeClr val="folHlink"/>
                </a:solidFill>
                <a:ea typeface="宋体" panose="02010600030101010101" pitchFamily="2" charset="-122"/>
              </a:rPr>
              <a:t>Checkpoints</a:t>
            </a:r>
            <a:endParaRPr lang="en-US" altLang="zh-CN" sz="3200" dirty="0">
              <a:solidFill>
                <a:schemeClr val="folHlink"/>
              </a:solidFill>
              <a:ea typeface="宋体" panose="02010600030101010101" pitchFamily="2" charset="-122"/>
            </a:endParaRPr>
          </a:p>
        </p:txBody>
      </p:sp>
      <p:sp>
        <p:nvSpPr>
          <p:cNvPr id="403460" name="AutoShape 4"/>
          <p:cNvSpPr>
            <a:spLocks noChangeArrowheads="1"/>
          </p:cNvSpPr>
          <p:nvPr/>
        </p:nvSpPr>
        <p:spPr bwMode="auto">
          <a:xfrm>
            <a:off x="76200" y="2133600"/>
            <a:ext cx="352425" cy="381000"/>
          </a:xfrm>
          <a:prstGeom prst="star5">
            <a:avLst/>
          </a:prstGeom>
          <a:solidFill>
            <a:srgbClr val="FFFF99"/>
          </a:solidFill>
          <a:ln w="12700">
            <a:solidFill>
              <a:schemeClr val="bg2"/>
            </a:solidFill>
            <a:miter lim="800000"/>
          </a:ln>
          <a:effectLst/>
        </p:spPr>
        <p:txBody>
          <a:bodyPr wrap="none" lIns="107950" tIns="53975" rIns="107950" bIns="53975" anchor="ctr"/>
          <a:lstStyle/>
          <a:p>
            <a:endParaRPr lang="en-US"/>
          </a:p>
        </p:txBody>
      </p:sp>
      <p:pic>
        <p:nvPicPr>
          <p:cNvPr id="403462" name="Picture 6" descr="mag_glass1"/>
          <p:cNvPicPr>
            <a:picLocks noChangeAspect="1" noChangeArrowheads="1"/>
          </p:cNvPicPr>
          <p:nvPr/>
        </p:nvPicPr>
        <p:blipFill>
          <a:blip r:embed="rId1" cstate="print"/>
          <a:srcRect/>
          <a:stretch>
            <a:fillRect/>
          </a:stretch>
        </p:blipFill>
        <p:spPr bwMode="auto">
          <a:xfrm>
            <a:off x="7392988" y="1100138"/>
            <a:ext cx="1019175" cy="2044700"/>
          </a:xfrm>
          <a:prstGeom prst="rect">
            <a:avLst/>
          </a:prstGeom>
          <a:noFill/>
          <a:effectLst/>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4483" name="Rectangle 3"/>
          <p:cNvSpPr>
            <a:spLocks noGrp="1" noChangeArrowheads="1"/>
          </p:cNvSpPr>
          <p:nvPr>
            <p:ph idx="1"/>
          </p:nvPr>
        </p:nvSpPr>
        <p:spPr>
          <a:xfrm>
            <a:off x="446617" y="1598613"/>
            <a:ext cx="8058150" cy="5259387"/>
          </a:xfrm>
        </p:spPr>
        <p:txBody>
          <a:bodyPr>
            <a:normAutofit lnSpcReduction="20000"/>
          </a:bodyPr>
          <a:lstStyle/>
          <a:p>
            <a:pPr>
              <a:lnSpc>
                <a:spcPct val="70000"/>
              </a:lnSpc>
            </a:pPr>
            <a:r>
              <a:rPr lang="en-US" altLang="zh-CN" dirty="0">
                <a:ea typeface="宋体" panose="02010600030101010101" pitchFamily="2" charset="-122"/>
              </a:rPr>
              <a:t>Purpose</a:t>
            </a:r>
            <a:endParaRPr lang="en-US" altLang="zh-CN" dirty="0">
              <a:ea typeface="宋体" panose="02010600030101010101" pitchFamily="2" charset="-122"/>
            </a:endParaRPr>
          </a:p>
          <a:p>
            <a:pPr lvl="1">
              <a:lnSpc>
                <a:spcPct val="77000"/>
              </a:lnSpc>
            </a:pPr>
            <a:r>
              <a:rPr lang="en-US" altLang="zh-CN" dirty="0">
                <a:ea typeface="宋体" panose="02010600030101010101" pitchFamily="2" charset="-122"/>
              </a:rPr>
              <a:t>To identify where existing subsystems and/or components can be reused based on their interfaces.</a:t>
            </a:r>
            <a:endParaRPr lang="en-US" altLang="zh-CN" dirty="0">
              <a:ea typeface="宋体" panose="02010600030101010101" pitchFamily="2" charset="-122"/>
            </a:endParaRPr>
          </a:p>
          <a:p>
            <a:pPr>
              <a:lnSpc>
                <a:spcPct val="70000"/>
              </a:lnSpc>
            </a:pPr>
            <a:r>
              <a:rPr lang="en-US" altLang="zh-CN" dirty="0">
                <a:ea typeface="宋体" panose="02010600030101010101" pitchFamily="2" charset="-122"/>
              </a:rPr>
              <a:t>Steps</a:t>
            </a:r>
            <a:endParaRPr lang="en-US" altLang="zh-CN" dirty="0">
              <a:ea typeface="宋体" panose="02010600030101010101" pitchFamily="2" charset="-122"/>
            </a:endParaRPr>
          </a:p>
          <a:p>
            <a:pPr lvl="1">
              <a:lnSpc>
                <a:spcPct val="77000"/>
              </a:lnSpc>
            </a:pPr>
            <a:r>
              <a:rPr lang="en-US" altLang="zh-CN" dirty="0">
                <a:ea typeface="宋体" panose="02010600030101010101" pitchFamily="2" charset="-122"/>
              </a:rPr>
              <a:t>Look for similar interfaces</a:t>
            </a:r>
            <a:endParaRPr lang="en-US" altLang="zh-CN" dirty="0">
              <a:ea typeface="宋体" panose="02010600030101010101" pitchFamily="2" charset="-122"/>
            </a:endParaRPr>
          </a:p>
          <a:p>
            <a:pPr lvl="1">
              <a:lnSpc>
                <a:spcPct val="77000"/>
              </a:lnSpc>
            </a:pPr>
            <a:r>
              <a:rPr lang="en-US" altLang="zh-CN" dirty="0">
                <a:ea typeface="宋体" panose="02010600030101010101" pitchFamily="2" charset="-122"/>
              </a:rPr>
              <a:t>Modify new interfaces to improve the fit</a:t>
            </a:r>
            <a:endParaRPr lang="en-US" altLang="zh-CN" dirty="0">
              <a:ea typeface="宋体" panose="02010600030101010101" pitchFamily="2" charset="-122"/>
            </a:endParaRPr>
          </a:p>
          <a:p>
            <a:pPr lvl="1">
              <a:lnSpc>
                <a:spcPct val="77000"/>
              </a:lnSpc>
            </a:pPr>
            <a:r>
              <a:rPr lang="en-US" altLang="zh-CN" dirty="0">
                <a:ea typeface="宋体" panose="02010600030101010101" pitchFamily="2" charset="-122"/>
              </a:rPr>
              <a:t>Replace candidate interfaces with existing interfaces </a:t>
            </a:r>
            <a:endParaRPr lang="en-US" altLang="zh-CN" dirty="0">
              <a:ea typeface="宋体" panose="02010600030101010101" pitchFamily="2" charset="-122"/>
            </a:endParaRPr>
          </a:p>
          <a:p>
            <a:pPr lvl="1">
              <a:lnSpc>
                <a:spcPct val="77000"/>
              </a:lnSpc>
            </a:pPr>
            <a:r>
              <a:rPr lang="en-US" altLang="zh-CN" dirty="0">
                <a:ea typeface="宋体" panose="02010600030101010101" pitchFamily="2" charset="-122"/>
              </a:rPr>
              <a:t>Map the candidate subsystem to existing components</a:t>
            </a:r>
            <a:endParaRPr lang="en-US" altLang="zh-CN" dirty="0">
              <a:ea typeface="宋体" panose="02010600030101010101" pitchFamily="2" charset="-122"/>
            </a:endParaRPr>
          </a:p>
          <a:p>
            <a:pPr lvl="1">
              <a:lnSpc>
                <a:spcPct val="77000"/>
              </a:lnSpc>
            </a:pPr>
            <a:r>
              <a:rPr lang="en-US" altLang="zh-CN" dirty="0">
                <a:ea typeface="宋体" panose="02010600030101010101" pitchFamily="2" charset="-122"/>
              </a:rPr>
              <a:t>目的</a:t>
            </a:r>
            <a:endParaRPr lang="en-US" altLang="zh-CN" dirty="0">
              <a:ea typeface="宋体" panose="02010600030101010101" pitchFamily="2" charset="-122"/>
            </a:endParaRPr>
          </a:p>
          <a:p>
            <a:pPr lvl="1">
              <a:lnSpc>
                <a:spcPct val="77000"/>
              </a:lnSpc>
            </a:pPr>
            <a:r>
              <a:rPr lang="en-US" altLang="zh-CN" dirty="0">
                <a:ea typeface="宋体" panose="02010600030101010101" pitchFamily="2" charset="-122"/>
              </a:rPr>
              <a:t>确定现有子系统和/或组件可以基于它们的接口重用的地方。</a:t>
            </a:r>
            <a:endParaRPr lang="en-US" altLang="zh-CN" dirty="0">
              <a:ea typeface="宋体" panose="02010600030101010101" pitchFamily="2" charset="-122"/>
            </a:endParaRPr>
          </a:p>
          <a:p>
            <a:pPr lvl="1">
              <a:lnSpc>
                <a:spcPct val="77000"/>
              </a:lnSpc>
            </a:pPr>
            <a:r>
              <a:rPr lang="en-US" altLang="zh-CN" dirty="0">
                <a:ea typeface="宋体" panose="02010600030101010101" pitchFamily="2" charset="-122"/>
              </a:rPr>
              <a:t>步骤</a:t>
            </a:r>
            <a:endParaRPr lang="en-US" altLang="zh-CN" dirty="0">
              <a:ea typeface="宋体" panose="02010600030101010101" pitchFamily="2" charset="-122"/>
            </a:endParaRPr>
          </a:p>
          <a:p>
            <a:pPr lvl="1">
              <a:lnSpc>
                <a:spcPct val="77000"/>
              </a:lnSpc>
            </a:pPr>
            <a:r>
              <a:rPr lang="en-US" altLang="zh-CN" dirty="0">
                <a:ea typeface="宋体" panose="02010600030101010101" pitchFamily="2" charset="-122"/>
              </a:rPr>
              <a:t>寻找相似的接口</a:t>
            </a:r>
            <a:endParaRPr lang="en-US" altLang="zh-CN" dirty="0">
              <a:ea typeface="宋体" panose="02010600030101010101" pitchFamily="2" charset="-122"/>
            </a:endParaRPr>
          </a:p>
          <a:p>
            <a:pPr lvl="1">
              <a:lnSpc>
                <a:spcPct val="77000"/>
              </a:lnSpc>
            </a:pPr>
            <a:r>
              <a:rPr lang="en-US" altLang="zh-CN" dirty="0">
                <a:ea typeface="宋体" panose="02010600030101010101" pitchFamily="2" charset="-122"/>
              </a:rPr>
              <a:t>修改新接口以改进匹配</a:t>
            </a:r>
            <a:endParaRPr lang="en-US" altLang="zh-CN" dirty="0">
              <a:ea typeface="宋体" panose="02010600030101010101" pitchFamily="2" charset="-122"/>
            </a:endParaRPr>
          </a:p>
          <a:p>
            <a:pPr lvl="1">
              <a:lnSpc>
                <a:spcPct val="77000"/>
              </a:lnSpc>
            </a:pPr>
            <a:r>
              <a:rPr lang="en-US" altLang="zh-CN" dirty="0">
                <a:ea typeface="宋体" panose="02010600030101010101" pitchFamily="2" charset="-122"/>
              </a:rPr>
              <a:t>用现有接口替换候选接口</a:t>
            </a:r>
            <a:endParaRPr lang="en-US" altLang="zh-CN" dirty="0">
              <a:ea typeface="宋体" panose="02010600030101010101" pitchFamily="2" charset="-122"/>
            </a:endParaRPr>
          </a:p>
          <a:p>
            <a:pPr lvl="1">
              <a:lnSpc>
                <a:spcPct val="77000"/>
              </a:lnSpc>
            </a:pPr>
            <a:r>
              <a:rPr lang="en-US" altLang="zh-CN" dirty="0">
                <a:ea typeface="宋体" panose="02010600030101010101" pitchFamily="2" charset="-122"/>
              </a:rPr>
              <a:t>将候选子系统映射到现有组件</a:t>
            </a:r>
            <a:endParaRPr lang="en-US" altLang="zh-CN" dirty="0">
              <a:ea typeface="宋体" panose="02010600030101010101" pitchFamily="2" charset="-122"/>
            </a:endParaRPr>
          </a:p>
        </p:txBody>
      </p:sp>
      <p:sp>
        <p:nvSpPr>
          <p:cNvPr id="404482" name="Rectangle 2"/>
          <p:cNvSpPr>
            <a:spLocks noGrp="1" noChangeArrowheads="1"/>
          </p:cNvSpPr>
          <p:nvPr>
            <p:ph type="title"/>
          </p:nvPr>
        </p:nvSpPr>
        <p:spPr/>
        <p:txBody>
          <a:bodyPr>
            <a:normAutofit fontScale="90000"/>
          </a:bodyPr>
          <a:lstStyle/>
          <a:p>
            <a:r>
              <a:rPr lang="en-US" altLang="zh-CN">
                <a:ea typeface="宋体" panose="02010600030101010101" pitchFamily="2" charset="-122"/>
              </a:rPr>
              <a:t>Identification of Reuse Opportunities</a:t>
            </a:r>
            <a:endParaRPr lang="en-US" altLang="zh-CN">
              <a:ea typeface="宋体" panose="02010600030101010101" pitchFamily="2" charset="-122"/>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6731" name="Group 203"/>
          <p:cNvGrpSpPr/>
          <p:nvPr/>
        </p:nvGrpSpPr>
        <p:grpSpPr bwMode="auto">
          <a:xfrm>
            <a:off x="6999288" y="4605338"/>
            <a:ext cx="1752600" cy="1554162"/>
            <a:chOff x="4529" y="2915"/>
            <a:chExt cx="1104" cy="979"/>
          </a:xfrm>
        </p:grpSpPr>
        <p:grpSp>
          <p:nvGrpSpPr>
            <p:cNvPr id="406730" name="Group 202"/>
            <p:cNvGrpSpPr/>
            <p:nvPr/>
          </p:nvGrpSpPr>
          <p:grpSpPr bwMode="auto">
            <a:xfrm>
              <a:off x="4529" y="2915"/>
              <a:ext cx="985" cy="979"/>
              <a:chOff x="4449" y="2828"/>
              <a:chExt cx="1097" cy="1090"/>
            </a:xfrm>
          </p:grpSpPr>
          <p:sp>
            <p:nvSpPr>
              <p:cNvPr id="406638" name="Freeform 110"/>
              <p:cNvSpPr/>
              <p:nvPr/>
            </p:nvSpPr>
            <p:spPr bwMode="auto">
              <a:xfrm>
                <a:off x="4449" y="2828"/>
                <a:ext cx="1097" cy="371"/>
              </a:xfrm>
              <a:custGeom>
                <a:avLst/>
                <a:gdLst/>
                <a:ahLst/>
                <a:cxnLst>
                  <a:cxn ang="0">
                    <a:pos x="0" y="108"/>
                  </a:cxn>
                  <a:cxn ang="0">
                    <a:pos x="290" y="371"/>
                  </a:cxn>
                  <a:cxn ang="0">
                    <a:pos x="1097" y="247"/>
                  </a:cxn>
                  <a:cxn ang="0">
                    <a:pos x="707" y="0"/>
                  </a:cxn>
                  <a:cxn ang="0">
                    <a:pos x="0" y="108"/>
                  </a:cxn>
                </a:cxnLst>
                <a:rect l="0" t="0" r="r" b="b"/>
                <a:pathLst>
                  <a:path w="1097" h="371">
                    <a:moveTo>
                      <a:pt x="0" y="108"/>
                    </a:moveTo>
                    <a:lnTo>
                      <a:pt x="290" y="371"/>
                    </a:lnTo>
                    <a:lnTo>
                      <a:pt x="1097" y="247"/>
                    </a:lnTo>
                    <a:lnTo>
                      <a:pt x="707" y="0"/>
                    </a:lnTo>
                    <a:lnTo>
                      <a:pt x="0" y="108"/>
                    </a:lnTo>
                    <a:close/>
                  </a:path>
                </a:pathLst>
              </a:custGeom>
              <a:solidFill>
                <a:srgbClr val="CC9900"/>
              </a:solidFill>
              <a:ln w="9525" cap="flat" cmpd="sng">
                <a:solidFill>
                  <a:srgbClr val="996633"/>
                </a:solidFill>
                <a:prstDash val="solid"/>
                <a:round/>
              </a:ln>
              <a:effectLst/>
            </p:spPr>
            <p:txBody>
              <a:bodyPr lIns="107950" tIns="53975" rIns="107950" bIns="53975"/>
              <a:lstStyle/>
              <a:p>
                <a:endParaRPr lang="en-US"/>
              </a:p>
            </p:txBody>
          </p:sp>
          <p:sp>
            <p:nvSpPr>
              <p:cNvPr id="406542" name="Freeform 14"/>
              <p:cNvSpPr/>
              <p:nvPr/>
            </p:nvSpPr>
            <p:spPr bwMode="auto">
              <a:xfrm>
                <a:off x="4449" y="2939"/>
                <a:ext cx="294" cy="979"/>
              </a:xfrm>
              <a:custGeom>
                <a:avLst/>
                <a:gdLst/>
                <a:ahLst/>
                <a:cxnLst>
                  <a:cxn ang="0">
                    <a:pos x="0" y="0"/>
                  </a:cxn>
                  <a:cxn ang="0">
                    <a:pos x="0" y="709"/>
                  </a:cxn>
                  <a:cxn ang="0">
                    <a:pos x="294" y="979"/>
                  </a:cxn>
                  <a:cxn ang="0">
                    <a:pos x="294" y="266"/>
                  </a:cxn>
                  <a:cxn ang="0">
                    <a:pos x="0" y="0"/>
                  </a:cxn>
                  <a:cxn ang="0">
                    <a:pos x="0" y="0"/>
                  </a:cxn>
                </a:cxnLst>
                <a:rect l="0" t="0" r="r" b="b"/>
                <a:pathLst>
                  <a:path w="294" h="979">
                    <a:moveTo>
                      <a:pt x="0" y="0"/>
                    </a:moveTo>
                    <a:lnTo>
                      <a:pt x="0" y="709"/>
                    </a:lnTo>
                    <a:lnTo>
                      <a:pt x="294" y="979"/>
                    </a:lnTo>
                    <a:lnTo>
                      <a:pt x="294" y="266"/>
                    </a:lnTo>
                    <a:lnTo>
                      <a:pt x="0" y="0"/>
                    </a:lnTo>
                    <a:lnTo>
                      <a:pt x="0" y="0"/>
                    </a:lnTo>
                    <a:close/>
                  </a:path>
                </a:pathLst>
              </a:custGeom>
              <a:solidFill>
                <a:srgbClr val="FFA64D"/>
              </a:solidFill>
              <a:ln w="9525">
                <a:solidFill>
                  <a:srgbClr val="996633"/>
                </a:solidFill>
                <a:round/>
              </a:ln>
            </p:spPr>
            <p:txBody>
              <a:bodyPr/>
              <a:lstStyle/>
              <a:p>
                <a:endParaRPr lang="en-US"/>
              </a:p>
            </p:txBody>
          </p:sp>
          <p:sp>
            <p:nvSpPr>
              <p:cNvPr id="406543" name="Freeform 15"/>
              <p:cNvSpPr/>
              <p:nvPr/>
            </p:nvSpPr>
            <p:spPr bwMode="auto">
              <a:xfrm>
                <a:off x="4740" y="3075"/>
                <a:ext cx="806" cy="843"/>
              </a:xfrm>
              <a:custGeom>
                <a:avLst/>
                <a:gdLst/>
                <a:ahLst/>
                <a:cxnLst>
                  <a:cxn ang="0">
                    <a:pos x="805" y="0"/>
                  </a:cxn>
                  <a:cxn ang="0">
                    <a:pos x="806" y="663"/>
                  </a:cxn>
                  <a:cxn ang="0">
                    <a:pos x="12" y="841"/>
                  </a:cxn>
                  <a:cxn ang="0">
                    <a:pos x="0" y="843"/>
                  </a:cxn>
                  <a:cxn ang="0">
                    <a:pos x="2" y="128"/>
                  </a:cxn>
                  <a:cxn ang="0">
                    <a:pos x="805" y="0"/>
                  </a:cxn>
                </a:cxnLst>
                <a:rect l="0" t="0" r="r" b="b"/>
                <a:pathLst>
                  <a:path w="806" h="843">
                    <a:moveTo>
                      <a:pt x="805" y="0"/>
                    </a:moveTo>
                    <a:lnTo>
                      <a:pt x="806" y="663"/>
                    </a:lnTo>
                    <a:lnTo>
                      <a:pt x="12" y="841"/>
                    </a:lnTo>
                    <a:lnTo>
                      <a:pt x="0" y="843"/>
                    </a:lnTo>
                    <a:lnTo>
                      <a:pt x="2" y="128"/>
                    </a:lnTo>
                    <a:lnTo>
                      <a:pt x="805" y="0"/>
                    </a:lnTo>
                    <a:close/>
                  </a:path>
                </a:pathLst>
              </a:custGeom>
              <a:solidFill>
                <a:srgbClr val="FFF2CC"/>
              </a:solidFill>
              <a:ln w="9525">
                <a:solidFill>
                  <a:srgbClr val="996633"/>
                </a:solidFill>
                <a:round/>
              </a:ln>
            </p:spPr>
            <p:txBody>
              <a:bodyPr/>
              <a:lstStyle/>
              <a:p>
                <a:endParaRPr lang="en-US"/>
              </a:p>
            </p:txBody>
          </p:sp>
          <p:sp>
            <p:nvSpPr>
              <p:cNvPr id="406544" name="Freeform 16"/>
              <p:cNvSpPr/>
              <p:nvPr/>
            </p:nvSpPr>
            <p:spPr bwMode="auto">
              <a:xfrm>
                <a:off x="4902" y="2835"/>
                <a:ext cx="624" cy="331"/>
              </a:xfrm>
              <a:custGeom>
                <a:avLst/>
                <a:gdLst/>
                <a:ahLst/>
                <a:cxnLst>
                  <a:cxn ang="0">
                    <a:pos x="0" y="42"/>
                  </a:cxn>
                  <a:cxn ang="0">
                    <a:pos x="218" y="29"/>
                  </a:cxn>
                  <a:cxn ang="0">
                    <a:pos x="8" y="76"/>
                  </a:cxn>
                  <a:cxn ang="0">
                    <a:pos x="273" y="51"/>
                  </a:cxn>
                  <a:cxn ang="0">
                    <a:pos x="8" y="116"/>
                  </a:cxn>
                  <a:cxn ang="0">
                    <a:pos x="314" y="92"/>
                  </a:cxn>
                  <a:cxn ang="0">
                    <a:pos x="8" y="180"/>
                  </a:cxn>
                  <a:cxn ang="0">
                    <a:pos x="365" y="142"/>
                  </a:cxn>
                  <a:cxn ang="0">
                    <a:pos x="11" y="237"/>
                  </a:cxn>
                  <a:cxn ang="0">
                    <a:pos x="397" y="201"/>
                  </a:cxn>
                  <a:cxn ang="0">
                    <a:pos x="0" y="331"/>
                  </a:cxn>
                  <a:cxn ang="0">
                    <a:pos x="624" y="237"/>
                  </a:cxn>
                  <a:cxn ang="0">
                    <a:pos x="257" y="0"/>
                  </a:cxn>
                  <a:cxn ang="0">
                    <a:pos x="0" y="42"/>
                  </a:cxn>
                </a:cxnLst>
                <a:rect l="0" t="0" r="r" b="b"/>
                <a:pathLst>
                  <a:path w="624" h="331">
                    <a:moveTo>
                      <a:pt x="0" y="42"/>
                    </a:moveTo>
                    <a:lnTo>
                      <a:pt x="218" y="29"/>
                    </a:lnTo>
                    <a:lnTo>
                      <a:pt x="8" y="76"/>
                    </a:lnTo>
                    <a:lnTo>
                      <a:pt x="273" y="51"/>
                    </a:lnTo>
                    <a:lnTo>
                      <a:pt x="8" y="116"/>
                    </a:lnTo>
                    <a:lnTo>
                      <a:pt x="314" y="92"/>
                    </a:lnTo>
                    <a:lnTo>
                      <a:pt x="8" y="180"/>
                    </a:lnTo>
                    <a:lnTo>
                      <a:pt x="365" y="142"/>
                    </a:lnTo>
                    <a:lnTo>
                      <a:pt x="11" y="237"/>
                    </a:lnTo>
                    <a:lnTo>
                      <a:pt x="397" y="201"/>
                    </a:lnTo>
                    <a:lnTo>
                      <a:pt x="0" y="331"/>
                    </a:lnTo>
                    <a:lnTo>
                      <a:pt x="624" y="237"/>
                    </a:lnTo>
                    <a:lnTo>
                      <a:pt x="257" y="0"/>
                    </a:lnTo>
                    <a:lnTo>
                      <a:pt x="0" y="42"/>
                    </a:lnTo>
                    <a:close/>
                  </a:path>
                </a:pathLst>
              </a:custGeom>
              <a:solidFill>
                <a:srgbClr val="FFA64D"/>
              </a:solidFill>
              <a:ln w="9525">
                <a:noFill/>
                <a:round/>
              </a:ln>
            </p:spPr>
            <p:txBody>
              <a:bodyPr/>
              <a:lstStyle/>
              <a:p>
                <a:endParaRPr lang="en-US"/>
              </a:p>
            </p:txBody>
          </p:sp>
          <p:sp>
            <p:nvSpPr>
              <p:cNvPr id="406545" name="Freeform 17"/>
              <p:cNvSpPr/>
              <p:nvPr/>
            </p:nvSpPr>
            <p:spPr bwMode="auto">
              <a:xfrm>
                <a:off x="4773" y="3097"/>
                <a:ext cx="726" cy="685"/>
              </a:xfrm>
              <a:custGeom>
                <a:avLst/>
                <a:gdLst/>
                <a:ahLst/>
                <a:cxnLst>
                  <a:cxn ang="0">
                    <a:pos x="726" y="0"/>
                  </a:cxn>
                  <a:cxn ang="0">
                    <a:pos x="710" y="561"/>
                  </a:cxn>
                  <a:cxn ang="0">
                    <a:pos x="640" y="68"/>
                  </a:cxn>
                  <a:cxn ang="0">
                    <a:pos x="602" y="586"/>
                  </a:cxn>
                  <a:cxn ang="0">
                    <a:pos x="543" y="76"/>
                  </a:cxn>
                  <a:cxn ang="0">
                    <a:pos x="499" y="598"/>
                  </a:cxn>
                  <a:cxn ang="0">
                    <a:pos x="425" y="82"/>
                  </a:cxn>
                  <a:cxn ang="0">
                    <a:pos x="364" y="624"/>
                  </a:cxn>
                  <a:cxn ang="0">
                    <a:pos x="281" y="93"/>
                  </a:cxn>
                  <a:cxn ang="0">
                    <a:pos x="221" y="664"/>
                  </a:cxn>
                  <a:cxn ang="0">
                    <a:pos x="151" y="127"/>
                  </a:cxn>
                  <a:cxn ang="0">
                    <a:pos x="70" y="685"/>
                  </a:cxn>
                  <a:cxn ang="0">
                    <a:pos x="0" y="114"/>
                  </a:cxn>
                  <a:cxn ang="0">
                    <a:pos x="726" y="0"/>
                  </a:cxn>
                </a:cxnLst>
                <a:rect l="0" t="0" r="r" b="b"/>
                <a:pathLst>
                  <a:path w="726" h="685">
                    <a:moveTo>
                      <a:pt x="726" y="0"/>
                    </a:moveTo>
                    <a:lnTo>
                      <a:pt x="710" y="561"/>
                    </a:lnTo>
                    <a:lnTo>
                      <a:pt x="640" y="68"/>
                    </a:lnTo>
                    <a:lnTo>
                      <a:pt x="602" y="586"/>
                    </a:lnTo>
                    <a:lnTo>
                      <a:pt x="543" y="76"/>
                    </a:lnTo>
                    <a:lnTo>
                      <a:pt x="499" y="598"/>
                    </a:lnTo>
                    <a:lnTo>
                      <a:pt x="425" y="82"/>
                    </a:lnTo>
                    <a:lnTo>
                      <a:pt x="364" y="624"/>
                    </a:lnTo>
                    <a:lnTo>
                      <a:pt x="281" y="93"/>
                    </a:lnTo>
                    <a:lnTo>
                      <a:pt x="221" y="664"/>
                    </a:lnTo>
                    <a:lnTo>
                      <a:pt x="151" y="127"/>
                    </a:lnTo>
                    <a:lnTo>
                      <a:pt x="70" y="685"/>
                    </a:lnTo>
                    <a:lnTo>
                      <a:pt x="0" y="114"/>
                    </a:lnTo>
                    <a:lnTo>
                      <a:pt x="726" y="0"/>
                    </a:lnTo>
                    <a:close/>
                  </a:path>
                </a:pathLst>
              </a:custGeom>
              <a:solidFill>
                <a:srgbClr val="FFCC80"/>
              </a:solidFill>
              <a:ln w="9525">
                <a:noFill/>
                <a:round/>
              </a:ln>
            </p:spPr>
            <p:txBody>
              <a:bodyPr/>
              <a:lstStyle/>
              <a:p>
                <a:endParaRPr lang="en-US"/>
              </a:p>
            </p:txBody>
          </p:sp>
          <p:grpSp>
            <p:nvGrpSpPr>
              <p:cNvPr id="406633" name="Group 105"/>
              <p:cNvGrpSpPr/>
              <p:nvPr/>
            </p:nvGrpSpPr>
            <p:grpSpPr bwMode="auto">
              <a:xfrm rot="-702674">
                <a:off x="4849" y="3197"/>
                <a:ext cx="571" cy="469"/>
                <a:chOff x="4866" y="3235"/>
                <a:chExt cx="604" cy="581"/>
              </a:xfrm>
            </p:grpSpPr>
            <p:sp>
              <p:nvSpPr>
                <p:cNvPr id="406597" name="Freeform 69"/>
                <p:cNvSpPr/>
                <p:nvPr/>
              </p:nvSpPr>
              <p:spPr bwMode="auto">
                <a:xfrm>
                  <a:off x="5141" y="3624"/>
                  <a:ext cx="226" cy="189"/>
                </a:xfrm>
                <a:custGeom>
                  <a:avLst/>
                  <a:gdLst/>
                  <a:ahLst/>
                  <a:cxnLst>
                    <a:cxn ang="0">
                      <a:pos x="650" y="131"/>
                    </a:cxn>
                    <a:cxn ang="0">
                      <a:pos x="541" y="125"/>
                    </a:cxn>
                    <a:cxn ang="0">
                      <a:pos x="487" y="118"/>
                    </a:cxn>
                    <a:cxn ang="0">
                      <a:pos x="473" y="115"/>
                    </a:cxn>
                    <a:cxn ang="0">
                      <a:pos x="459" y="111"/>
                    </a:cxn>
                    <a:cxn ang="0">
                      <a:pos x="445" y="108"/>
                    </a:cxn>
                    <a:cxn ang="0">
                      <a:pos x="432" y="102"/>
                    </a:cxn>
                    <a:cxn ang="0">
                      <a:pos x="442" y="0"/>
                    </a:cxn>
                    <a:cxn ang="0">
                      <a:pos x="0" y="217"/>
                    </a:cxn>
                    <a:cxn ang="0">
                      <a:pos x="417" y="567"/>
                    </a:cxn>
                    <a:cxn ang="0">
                      <a:pos x="432" y="460"/>
                    </a:cxn>
                    <a:cxn ang="0">
                      <a:pos x="679" y="190"/>
                    </a:cxn>
                    <a:cxn ang="0">
                      <a:pos x="650" y="131"/>
                    </a:cxn>
                    <a:cxn ang="0">
                      <a:pos x="650" y="131"/>
                    </a:cxn>
                  </a:cxnLst>
                  <a:rect l="0" t="0" r="r" b="b"/>
                  <a:pathLst>
                    <a:path w="679" h="567">
                      <a:moveTo>
                        <a:pt x="650" y="131"/>
                      </a:moveTo>
                      <a:lnTo>
                        <a:pt x="541" y="125"/>
                      </a:lnTo>
                      <a:lnTo>
                        <a:pt x="487" y="118"/>
                      </a:lnTo>
                      <a:lnTo>
                        <a:pt x="473" y="115"/>
                      </a:lnTo>
                      <a:lnTo>
                        <a:pt x="459" y="111"/>
                      </a:lnTo>
                      <a:lnTo>
                        <a:pt x="445" y="108"/>
                      </a:lnTo>
                      <a:lnTo>
                        <a:pt x="432" y="102"/>
                      </a:lnTo>
                      <a:lnTo>
                        <a:pt x="442" y="0"/>
                      </a:lnTo>
                      <a:lnTo>
                        <a:pt x="0" y="217"/>
                      </a:lnTo>
                      <a:lnTo>
                        <a:pt x="417" y="567"/>
                      </a:lnTo>
                      <a:lnTo>
                        <a:pt x="432" y="460"/>
                      </a:lnTo>
                      <a:lnTo>
                        <a:pt x="679" y="190"/>
                      </a:lnTo>
                      <a:lnTo>
                        <a:pt x="650" y="131"/>
                      </a:lnTo>
                      <a:lnTo>
                        <a:pt x="650" y="131"/>
                      </a:lnTo>
                      <a:close/>
                    </a:path>
                  </a:pathLst>
                </a:custGeom>
                <a:solidFill>
                  <a:srgbClr val="CCCCCC"/>
                </a:solidFill>
                <a:ln w="9525">
                  <a:noFill/>
                  <a:round/>
                </a:ln>
              </p:spPr>
              <p:txBody>
                <a:bodyPr/>
                <a:lstStyle/>
                <a:p>
                  <a:endParaRPr lang="en-US"/>
                </a:p>
              </p:txBody>
            </p:sp>
            <p:sp>
              <p:nvSpPr>
                <p:cNvPr id="406598" name="Freeform 70"/>
                <p:cNvSpPr/>
                <p:nvPr/>
              </p:nvSpPr>
              <p:spPr bwMode="auto">
                <a:xfrm>
                  <a:off x="5172" y="3337"/>
                  <a:ext cx="178" cy="182"/>
                </a:xfrm>
                <a:custGeom>
                  <a:avLst/>
                  <a:gdLst/>
                  <a:ahLst/>
                  <a:cxnLst>
                    <a:cxn ang="0">
                      <a:pos x="35" y="50"/>
                    </a:cxn>
                    <a:cxn ang="0">
                      <a:pos x="107" y="234"/>
                    </a:cxn>
                    <a:cxn ang="0">
                      <a:pos x="0" y="311"/>
                    </a:cxn>
                    <a:cxn ang="0">
                      <a:pos x="402" y="548"/>
                    </a:cxn>
                    <a:cxn ang="0">
                      <a:pos x="534" y="50"/>
                    </a:cxn>
                    <a:cxn ang="0">
                      <a:pos x="427" y="79"/>
                    </a:cxn>
                    <a:cxn ang="0">
                      <a:pos x="78" y="0"/>
                    </a:cxn>
                    <a:cxn ang="0">
                      <a:pos x="35" y="50"/>
                    </a:cxn>
                    <a:cxn ang="0">
                      <a:pos x="35" y="50"/>
                    </a:cxn>
                  </a:cxnLst>
                  <a:rect l="0" t="0" r="r" b="b"/>
                  <a:pathLst>
                    <a:path w="534" h="548">
                      <a:moveTo>
                        <a:pt x="35" y="50"/>
                      </a:moveTo>
                      <a:lnTo>
                        <a:pt x="107" y="234"/>
                      </a:lnTo>
                      <a:lnTo>
                        <a:pt x="0" y="311"/>
                      </a:lnTo>
                      <a:lnTo>
                        <a:pt x="402" y="548"/>
                      </a:lnTo>
                      <a:lnTo>
                        <a:pt x="534" y="50"/>
                      </a:lnTo>
                      <a:lnTo>
                        <a:pt x="427" y="79"/>
                      </a:lnTo>
                      <a:lnTo>
                        <a:pt x="78" y="0"/>
                      </a:lnTo>
                      <a:lnTo>
                        <a:pt x="35" y="50"/>
                      </a:lnTo>
                      <a:lnTo>
                        <a:pt x="35" y="50"/>
                      </a:lnTo>
                      <a:close/>
                    </a:path>
                  </a:pathLst>
                </a:custGeom>
                <a:solidFill>
                  <a:srgbClr val="CCCCCC"/>
                </a:solidFill>
                <a:ln w="9525">
                  <a:noFill/>
                  <a:round/>
                </a:ln>
              </p:spPr>
              <p:txBody>
                <a:bodyPr/>
                <a:lstStyle/>
                <a:p>
                  <a:endParaRPr lang="en-US"/>
                </a:p>
              </p:txBody>
            </p:sp>
            <p:sp>
              <p:nvSpPr>
                <p:cNvPr id="406599" name="Freeform 71"/>
                <p:cNvSpPr/>
                <p:nvPr/>
              </p:nvSpPr>
              <p:spPr bwMode="auto">
                <a:xfrm>
                  <a:off x="4904" y="3479"/>
                  <a:ext cx="176" cy="188"/>
                </a:xfrm>
                <a:custGeom>
                  <a:avLst/>
                  <a:gdLst/>
                  <a:ahLst/>
                  <a:cxnLst>
                    <a:cxn ang="0">
                      <a:pos x="248" y="563"/>
                    </a:cxn>
                    <a:cxn ang="0">
                      <a:pos x="393" y="441"/>
                    </a:cxn>
                    <a:cxn ang="0">
                      <a:pos x="470" y="498"/>
                    </a:cxn>
                    <a:cxn ang="0">
                      <a:pos x="529" y="0"/>
                    </a:cxn>
                    <a:cxn ang="0">
                      <a:pos x="0" y="102"/>
                    </a:cxn>
                    <a:cxn ang="0">
                      <a:pos x="82" y="194"/>
                    </a:cxn>
                    <a:cxn ang="0">
                      <a:pos x="160" y="548"/>
                    </a:cxn>
                    <a:cxn ang="0">
                      <a:pos x="248" y="563"/>
                    </a:cxn>
                    <a:cxn ang="0">
                      <a:pos x="248" y="563"/>
                    </a:cxn>
                  </a:cxnLst>
                  <a:rect l="0" t="0" r="r" b="b"/>
                  <a:pathLst>
                    <a:path w="529" h="563">
                      <a:moveTo>
                        <a:pt x="248" y="563"/>
                      </a:moveTo>
                      <a:lnTo>
                        <a:pt x="393" y="441"/>
                      </a:lnTo>
                      <a:lnTo>
                        <a:pt x="470" y="498"/>
                      </a:lnTo>
                      <a:lnTo>
                        <a:pt x="529" y="0"/>
                      </a:lnTo>
                      <a:lnTo>
                        <a:pt x="0" y="102"/>
                      </a:lnTo>
                      <a:lnTo>
                        <a:pt x="82" y="194"/>
                      </a:lnTo>
                      <a:lnTo>
                        <a:pt x="160" y="548"/>
                      </a:lnTo>
                      <a:lnTo>
                        <a:pt x="248" y="563"/>
                      </a:lnTo>
                      <a:lnTo>
                        <a:pt x="248" y="563"/>
                      </a:lnTo>
                      <a:close/>
                    </a:path>
                  </a:pathLst>
                </a:custGeom>
                <a:solidFill>
                  <a:srgbClr val="CCCCCC"/>
                </a:solidFill>
                <a:ln w="9525">
                  <a:noFill/>
                  <a:round/>
                </a:ln>
              </p:spPr>
              <p:txBody>
                <a:bodyPr/>
                <a:lstStyle/>
                <a:p>
                  <a:endParaRPr lang="en-US"/>
                </a:p>
              </p:txBody>
            </p:sp>
            <p:sp>
              <p:nvSpPr>
                <p:cNvPr id="406600" name="Freeform 72"/>
                <p:cNvSpPr/>
                <p:nvPr/>
              </p:nvSpPr>
              <p:spPr bwMode="auto">
                <a:xfrm>
                  <a:off x="4937" y="3660"/>
                  <a:ext cx="167" cy="129"/>
                </a:xfrm>
                <a:custGeom>
                  <a:avLst/>
                  <a:gdLst/>
                  <a:ahLst/>
                  <a:cxnLst>
                    <a:cxn ang="0">
                      <a:pos x="63" y="0"/>
                    </a:cxn>
                    <a:cxn ang="0">
                      <a:pos x="500" y="44"/>
                    </a:cxn>
                    <a:cxn ang="0">
                      <a:pos x="495" y="331"/>
                    </a:cxn>
                    <a:cxn ang="0">
                      <a:pos x="413" y="388"/>
                    </a:cxn>
                    <a:cxn ang="0">
                      <a:pos x="112" y="340"/>
                    </a:cxn>
                    <a:cxn ang="0">
                      <a:pos x="0" y="209"/>
                    </a:cxn>
                    <a:cxn ang="0">
                      <a:pos x="6" y="98"/>
                    </a:cxn>
                    <a:cxn ang="0">
                      <a:pos x="63" y="0"/>
                    </a:cxn>
                    <a:cxn ang="0">
                      <a:pos x="63" y="0"/>
                    </a:cxn>
                  </a:cxnLst>
                  <a:rect l="0" t="0" r="r" b="b"/>
                  <a:pathLst>
                    <a:path w="500" h="388">
                      <a:moveTo>
                        <a:pt x="63" y="0"/>
                      </a:moveTo>
                      <a:lnTo>
                        <a:pt x="500" y="44"/>
                      </a:lnTo>
                      <a:lnTo>
                        <a:pt x="495" y="331"/>
                      </a:lnTo>
                      <a:lnTo>
                        <a:pt x="413" y="388"/>
                      </a:lnTo>
                      <a:lnTo>
                        <a:pt x="112" y="340"/>
                      </a:lnTo>
                      <a:lnTo>
                        <a:pt x="0" y="209"/>
                      </a:lnTo>
                      <a:lnTo>
                        <a:pt x="6" y="98"/>
                      </a:lnTo>
                      <a:lnTo>
                        <a:pt x="63" y="0"/>
                      </a:lnTo>
                      <a:lnTo>
                        <a:pt x="63" y="0"/>
                      </a:lnTo>
                      <a:close/>
                    </a:path>
                  </a:pathLst>
                </a:custGeom>
                <a:solidFill>
                  <a:srgbClr val="288421"/>
                </a:solidFill>
                <a:ln w="9525">
                  <a:noFill/>
                  <a:round/>
                </a:ln>
              </p:spPr>
              <p:txBody>
                <a:bodyPr/>
                <a:lstStyle/>
                <a:p>
                  <a:endParaRPr lang="en-US"/>
                </a:p>
              </p:txBody>
            </p:sp>
            <p:sp>
              <p:nvSpPr>
                <p:cNvPr id="406601" name="Freeform 73"/>
                <p:cNvSpPr/>
                <p:nvPr/>
              </p:nvSpPr>
              <p:spPr bwMode="auto">
                <a:xfrm>
                  <a:off x="4936" y="3660"/>
                  <a:ext cx="53" cy="108"/>
                </a:xfrm>
                <a:custGeom>
                  <a:avLst/>
                  <a:gdLst/>
                  <a:ahLst/>
                  <a:cxnLst>
                    <a:cxn ang="0">
                      <a:pos x="160" y="15"/>
                    </a:cxn>
                    <a:cxn ang="0">
                      <a:pos x="152" y="21"/>
                    </a:cxn>
                    <a:cxn ang="0">
                      <a:pos x="136" y="34"/>
                    </a:cxn>
                    <a:cxn ang="0">
                      <a:pos x="124" y="46"/>
                    </a:cxn>
                    <a:cxn ang="0">
                      <a:pos x="114" y="59"/>
                    </a:cxn>
                    <a:cxn ang="0">
                      <a:pos x="102" y="73"/>
                    </a:cxn>
                    <a:cxn ang="0">
                      <a:pos x="97" y="82"/>
                    </a:cxn>
                    <a:cxn ang="0">
                      <a:pos x="92" y="92"/>
                    </a:cxn>
                    <a:cxn ang="0">
                      <a:pos x="83" y="113"/>
                    </a:cxn>
                    <a:cxn ang="0">
                      <a:pos x="78" y="136"/>
                    </a:cxn>
                    <a:cxn ang="0">
                      <a:pos x="75" y="189"/>
                    </a:cxn>
                    <a:cxn ang="0">
                      <a:pos x="79" y="220"/>
                    </a:cxn>
                    <a:cxn ang="0">
                      <a:pos x="83" y="236"/>
                    </a:cxn>
                    <a:cxn ang="0">
                      <a:pos x="89" y="252"/>
                    </a:cxn>
                    <a:cxn ang="0">
                      <a:pos x="95" y="269"/>
                    </a:cxn>
                    <a:cxn ang="0">
                      <a:pos x="100" y="278"/>
                    </a:cxn>
                    <a:cxn ang="0">
                      <a:pos x="104" y="288"/>
                    </a:cxn>
                    <a:cxn ang="0">
                      <a:pos x="108" y="297"/>
                    </a:cxn>
                    <a:cxn ang="0">
                      <a:pos x="114" y="306"/>
                    </a:cxn>
                    <a:cxn ang="0">
                      <a:pos x="120" y="316"/>
                    </a:cxn>
                    <a:cxn ang="0">
                      <a:pos x="126" y="325"/>
                    </a:cxn>
                    <a:cxn ang="0">
                      <a:pos x="44" y="287"/>
                    </a:cxn>
                    <a:cxn ang="0">
                      <a:pos x="0" y="185"/>
                    </a:cxn>
                    <a:cxn ang="0">
                      <a:pos x="19" y="69"/>
                    </a:cxn>
                    <a:cxn ang="0">
                      <a:pos x="63" y="0"/>
                    </a:cxn>
                    <a:cxn ang="0">
                      <a:pos x="160" y="15"/>
                    </a:cxn>
                    <a:cxn ang="0">
                      <a:pos x="160" y="15"/>
                    </a:cxn>
                  </a:cxnLst>
                  <a:rect l="0" t="0" r="r" b="b"/>
                  <a:pathLst>
                    <a:path w="160" h="325">
                      <a:moveTo>
                        <a:pt x="160" y="15"/>
                      </a:moveTo>
                      <a:lnTo>
                        <a:pt x="152" y="21"/>
                      </a:lnTo>
                      <a:lnTo>
                        <a:pt x="136" y="34"/>
                      </a:lnTo>
                      <a:lnTo>
                        <a:pt x="124" y="46"/>
                      </a:lnTo>
                      <a:lnTo>
                        <a:pt x="114" y="59"/>
                      </a:lnTo>
                      <a:lnTo>
                        <a:pt x="102" y="73"/>
                      </a:lnTo>
                      <a:lnTo>
                        <a:pt x="97" y="82"/>
                      </a:lnTo>
                      <a:lnTo>
                        <a:pt x="92" y="92"/>
                      </a:lnTo>
                      <a:lnTo>
                        <a:pt x="83" y="113"/>
                      </a:lnTo>
                      <a:lnTo>
                        <a:pt x="78" y="136"/>
                      </a:lnTo>
                      <a:lnTo>
                        <a:pt x="75" y="189"/>
                      </a:lnTo>
                      <a:lnTo>
                        <a:pt x="79" y="220"/>
                      </a:lnTo>
                      <a:lnTo>
                        <a:pt x="83" y="236"/>
                      </a:lnTo>
                      <a:lnTo>
                        <a:pt x="89" y="252"/>
                      </a:lnTo>
                      <a:lnTo>
                        <a:pt x="95" y="269"/>
                      </a:lnTo>
                      <a:lnTo>
                        <a:pt x="100" y="278"/>
                      </a:lnTo>
                      <a:lnTo>
                        <a:pt x="104" y="288"/>
                      </a:lnTo>
                      <a:lnTo>
                        <a:pt x="108" y="297"/>
                      </a:lnTo>
                      <a:lnTo>
                        <a:pt x="114" y="306"/>
                      </a:lnTo>
                      <a:lnTo>
                        <a:pt x="120" y="316"/>
                      </a:lnTo>
                      <a:lnTo>
                        <a:pt x="126" y="325"/>
                      </a:lnTo>
                      <a:lnTo>
                        <a:pt x="44" y="287"/>
                      </a:lnTo>
                      <a:lnTo>
                        <a:pt x="0" y="185"/>
                      </a:lnTo>
                      <a:lnTo>
                        <a:pt x="19" y="69"/>
                      </a:lnTo>
                      <a:lnTo>
                        <a:pt x="63" y="0"/>
                      </a:lnTo>
                      <a:lnTo>
                        <a:pt x="160" y="15"/>
                      </a:lnTo>
                      <a:lnTo>
                        <a:pt x="160" y="15"/>
                      </a:lnTo>
                      <a:close/>
                    </a:path>
                  </a:pathLst>
                </a:custGeom>
                <a:solidFill>
                  <a:srgbClr val="2B6B17"/>
                </a:solidFill>
                <a:ln w="9525">
                  <a:noFill/>
                  <a:round/>
                </a:ln>
              </p:spPr>
              <p:txBody>
                <a:bodyPr/>
                <a:lstStyle/>
                <a:p>
                  <a:endParaRPr lang="en-US"/>
                </a:p>
              </p:txBody>
            </p:sp>
            <p:sp>
              <p:nvSpPr>
                <p:cNvPr id="406602" name="Freeform 74"/>
                <p:cNvSpPr/>
                <p:nvPr/>
              </p:nvSpPr>
              <p:spPr bwMode="auto">
                <a:xfrm>
                  <a:off x="4994" y="3762"/>
                  <a:ext cx="110" cy="27"/>
                </a:xfrm>
                <a:custGeom>
                  <a:avLst/>
                  <a:gdLst/>
                  <a:ahLst/>
                  <a:cxnLst>
                    <a:cxn ang="0">
                      <a:pos x="330" y="4"/>
                    </a:cxn>
                    <a:cxn ang="0">
                      <a:pos x="237" y="44"/>
                    </a:cxn>
                    <a:cxn ang="0">
                      <a:pos x="15" y="0"/>
                    </a:cxn>
                    <a:cxn ang="0">
                      <a:pos x="0" y="44"/>
                    </a:cxn>
                    <a:cxn ang="0">
                      <a:pos x="252" y="82"/>
                    </a:cxn>
                    <a:cxn ang="0">
                      <a:pos x="330" y="4"/>
                    </a:cxn>
                    <a:cxn ang="0">
                      <a:pos x="330" y="4"/>
                    </a:cxn>
                  </a:cxnLst>
                  <a:rect l="0" t="0" r="r" b="b"/>
                  <a:pathLst>
                    <a:path w="330" h="82">
                      <a:moveTo>
                        <a:pt x="330" y="4"/>
                      </a:moveTo>
                      <a:lnTo>
                        <a:pt x="237" y="44"/>
                      </a:lnTo>
                      <a:lnTo>
                        <a:pt x="15" y="0"/>
                      </a:lnTo>
                      <a:lnTo>
                        <a:pt x="0" y="44"/>
                      </a:lnTo>
                      <a:lnTo>
                        <a:pt x="252" y="82"/>
                      </a:lnTo>
                      <a:lnTo>
                        <a:pt x="330" y="4"/>
                      </a:lnTo>
                      <a:lnTo>
                        <a:pt x="330" y="4"/>
                      </a:lnTo>
                      <a:close/>
                    </a:path>
                  </a:pathLst>
                </a:custGeom>
                <a:solidFill>
                  <a:srgbClr val="125212"/>
                </a:solidFill>
                <a:ln w="9525">
                  <a:noFill/>
                  <a:round/>
                </a:ln>
              </p:spPr>
              <p:txBody>
                <a:bodyPr/>
                <a:lstStyle/>
                <a:p>
                  <a:endParaRPr lang="en-US"/>
                </a:p>
              </p:txBody>
            </p:sp>
            <p:sp>
              <p:nvSpPr>
                <p:cNvPr id="406603" name="Freeform 75"/>
                <p:cNvSpPr/>
                <p:nvPr/>
              </p:nvSpPr>
              <p:spPr bwMode="auto">
                <a:xfrm>
                  <a:off x="5064" y="3710"/>
                  <a:ext cx="42" cy="39"/>
                </a:xfrm>
                <a:custGeom>
                  <a:avLst/>
                  <a:gdLst/>
                  <a:ahLst/>
                  <a:cxnLst>
                    <a:cxn ang="0">
                      <a:pos x="125" y="0"/>
                    </a:cxn>
                    <a:cxn ang="0">
                      <a:pos x="8" y="15"/>
                    </a:cxn>
                    <a:cxn ang="0">
                      <a:pos x="0" y="92"/>
                    </a:cxn>
                    <a:cxn ang="0">
                      <a:pos x="115" y="117"/>
                    </a:cxn>
                    <a:cxn ang="0">
                      <a:pos x="125" y="0"/>
                    </a:cxn>
                    <a:cxn ang="0">
                      <a:pos x="125" y="0"/>
                    </a:cxn>
                  </a:cxnLst>
                  <a:rect l="0" t="0" r="r" b="b"/>
                  <a:pathLst>
                    <a:path w="125" h="117">
                      <a:moveTo>
                        <a:pt x="125" y="0"/>
                      </a:moveTo>
                      <a:lnTo>
                        <a:pt x="8" y="15"/>
                      </a:lnTo>
                      <a:lnTo>
                        <a:pt x="0" y="92"/>
                      </a:lnTo>
                      <a:lnTo>
                        <a:pt x="115" y="117"/>
                      </a:lnTo>
                      <a:lnTo>
                        <a:pt x="125" y="0"/>
                      </a:lnTo>
                      <a:lnTo>
                        <a:pt x="125" y="0"/>
                      </a:lnTo>
                      <a:close/>
                    </a:path>
                  </a:pathLst>
                </a:custGeom>
                <a:solidFill>
                  <a:srgbClr val="7DB81A"/>
                </a:solidFill>
                <a:ln w="9525">
                  <a:noFill/>
                  <a:round/>
                </a:ln>
              </p:spPr>
              <p:txBody>
                <a:bodyPr/>
                <a:lstStyle/>
                <a:p>
                  <a:endParaRPr lang="en-US"/>
                </a:p>
              </p:txBody>
            </p:sp>
            <p:sp>
              <p:nvSpPr>
                <p:cNvPr id="406604" name="Freeform 76"/>
                <p:cNvSpPr/>
                <p:nvPr/>
              </p:nvSpPr>
              <p:spPr bwMode="auto">
                <a:xfrm>
                  <a:off x="5004" y="3690"/>
                  <a:ext cx="45" cy="65"/>
                </a:xfrm>
                <a:custGeom>
                  <a:avLst/>
                  <a:gdLst/>
                  <a:ahLst/>
                  <a:cxnLst>
                    <a:cxn ang="0">
                      <a:pos x="55" y="0"/>
                    </a:cxn>
                    <a:cxn ang="0">
                      <a:pos x="60" y="17"/>
                    </a:cxn>
                    <a:cxn ang="0">
                      <a:pos x="65" y="52"/>
                    </a:cxn>
                    <a:cxn ang="0">
                      <a:pos x="62" y="71"/>
                    </a:cxn>
                    <a:cxn ang="0">
                      <a:pos x="58" y="79"/>
                    </a:cxn>
                    <a:cxn ang="0">
                      <a:pos x="52" y="87"/>
                    </a:cxn>
                    <a:cxn ang="0">
                      <a:pos x="43" y="93"/>
                    </a:cxn>
                    <a:cxn ang="0">
                      <a:pos x="39" y="96"/>
                    </a:cxn>
                    <a:cxn ang="0">
                      <a:pos x="33" y="98"/>
                    </a:cxn>
                    <a:cxn ang="0">
                      <a:pos x="18" y="101"/>
                    </a:cxn>
                    <a:cxn ang="0">
                      <a:pos x="0" y="103"/>
                    </a:cxn>
                    <a:cxn ang="0">
                      <a:pos x="0" y="180"/>
                    </a:cxn>
                    <a:cxn ang="0">
                      <a:pos x="137" y="195"/>
                    </a:cxn>
                    <a:cxn ang="0">
                      <a:pos x="131" y="6"/>
                    </a:cxn>
                    <a:cxn ang="0">
                      <a:pos x="55" y="0"/>
                    </a:cxn>
                    <a:cxn ang="0">
                      <a:pos x="55" y="0"/>
                    </a:cxn>
                  </a:cxnLst>
                  <a:rect l="0" t="0" r="r" b="b"/>
                  <a:pathLst>
                    <a:path w="137" h="195">
                      <a:moveTo>
                        <a:pt x="55" y="0"/>
                      </a:moveTo>
                      <a:lnTo>
                        <a:pt x="60" y="17"/>
                      </a:lnTo>
                      <a:lnTo>
                        <a:pt x="65" y="52"/>
                      </a:lnTo>
                      <a:lnTo>
                        <a:pt x="62" y="71"/>
                      </a:lnTo>
                      <a:lnTo>
                        <a:pt x="58" y="79"/>
                      </a:lnTo>
                      <a:lnTo>
                        <a:pt x="52" y="87"/>
                      </a:lnTo>
                      <a:lnTo>
                        <a:pt x="43" y="93"/>
                      </a:lnTo>
                      <a:lnTo>
                        <a:pt x="39" y="96"/>
                      </a:lnTo>
                      <a:lnTo>
                        <a:pt x="33" y="98"/>
                      </a:lnTo>
                      <a:lnTo>
                        <a:pt x="18" y="101"/>
                      </a:lnTo>
                      <a:lnTo>
                        <a:pt x="0" y="103"/>
                      </a:lnTo>
                      <a:lnTo>
                        <a:pt x="0" y="180"/>
                      </a:lnTo>
                      <a:lnTo>
                        <a:pt x="137" y="195"/>
                      </a:lnTo>
                      <a:lnTo>
                        <a:pt x="131" y="6"/>
                      </a:lnTo>
                      <a:lnTo>
                        <a:pt x="55" y="0"/>
                      </a:lnTo>
                      <a:lnTo>
                        <a:pt x="55" y="0"/>
                      </a:lnTo>
                      <a:close/>
                    </a:path>
                  </a:pathLst>
                </a:custGeom>
                <a:solidFill>
                  <a:srgbClr val="7DB81A"/>
                </a:solidFill>
                <a:ln w="9525">
                  <a:noFill/>
                  <a:round/>
                </a:ln>
              </p:spPr>
              <p:txBody>
                <a:bodyPr/>
                <a:lstStyle/>
                <a:p>
                  <a:endParaRPr lang="en-US"/>
                </a:p>
              </p:txBody>
            </p:sp>
            <p:sp>
              <p:nvSpPr>
                <p:cNvPr id="406605" name="Freeform 77"/>
                <p:cNvSpPr/>
                <p:nvPr/>
              </p:nvSpPr>
              <p:spPr bwMode="auto">
                <a:xfrm>
                  <a:off x="4870" y="3474"/>
                  <a:ext cx="190" cy="297"/>
                </a:xfrm>
                <a:custGeom>
                  <a:avLst/>
                  <a:gdLst/>
                  <a:ahLst/>
                  <a:cxnLst>
                    <a:cxn ang="0">
                      <a:pos x="354" y="892"/>
                    </a:cxn>
                    <a:cxn ang="0">
                      <a:pos x="258" y="844"/>
                    </a:cxn>
                    <a:cxn ang="0">
                      <a:pos x="199" y="723"/>
                    </a:cxn>
                    <a:cxn ang="0">
                      <a:pos x="228" y="620"/>
                    </a:cxn>
                    <a:cxn ang="0">
                      <a:pos x="344" y="456"/>
                    </a:cxn>
                    <a:cxn ang="0">
                      <a:pos x="461" y="331"/>
                    </a:cxn>
                    <a:cxn ang="0">
                      <a:pos x="528" y="398"/>
                    </a:cxn>
                    <a:cxn ang="0">
                      <a:pos x="572" y="0"/>
                    </a:cxn>
                    <a:cxn ang="0">
                      <a:pos x="161" y="63"/>
                    </a:cxn>
                    <a:cxn ang="0">
                      <a:pos x="243" y="155"/>
                    </a:cxn>
                    <a:cxn ang="0">
                      <a:pos x="126" y="316"/>
                    </a:cxn>
                    <a:cxn ang="0">
                      <a:pos x="40" y="456"/>
                    </a:cxn>
                    <a:cxn ang="0">
                      <a:pos x="0" y="587"/>
                    </a:cxn>
                    <a:cxn ang="0">
                      <a:pos x="20" y="737"/>
                    </a:cxn>
                    <a:cxn ang="0">
                      <a:pos x="189" y="873"/>
                    </a:cxn>
                    <a:cxn ang="0">
                      <a:pos x="354" y="892"/>
                    </a:cxn>
                    <a:cxn ang="0">
                      <a:pos x="354" y="892"/>
                    </a:cxn>
                  </a:cxnLst>
                  <a:rect l="0" t="0" r="r" b="b"/>
                  <a:pathLst>
                    <a:path w="572" h="892">
                      <a:moveTo>
                        <a:pt x="354" y="892"/>
                      </a:moveTo>
                      <a:lnTo>
                        <a:pt x="258" y="844"/>
                      </a:lnTo>
                      <a:lnTo>
                        <a:pt x="199" y="723"/>
                      </a:lnTo>
                      <a:lnTo>
                        <a:pt x="228" y="620"/>
                      </a:lnTo>
                      <a:lnTo>
                        <a:pt x="344" y="456"/>
                      </a:lnTo>
                      <a:lnTo>
                        <a:pt x="461" y="331"/>
                      </a:lnTo>
                      <a:lnTo>
                        <a:pt x="528" y="398"/>
                      </a:lnTo>
                      <a:lnTo>
                        <a:pt x="572" y="0"/>
                      </a:lnTo>
                      <a:lnTo>
                        <a:pt x="161" y="63"/>
                      </a:lnTo>
                      <a:lnTo>
                        <a:pt x="243" y="155"/>
                      </a:lnTo>
                      <a:lnTo>
                        <a:pt x="126" y="316"/>
                      </a:lnTo>
                      <a:lnTo>
                        <a:pt x="40" y="456"/>
                      </a:lnTo>
                      <a:lnTo>
                        <a:pt x="0" y="587"/>
                      </a:lnTo>
                      <a:lnTo>
                        <a:pt x="20" y="737"/>
                      </a:lnTo>
                      <a:lnTo>
                        <a:pt x="189" y="873"/>
                      </a:lnTo>
                      <a:lnTo>
                        <a:pt x="354" y="892"/>
                      </a:lnTo>
                      <a:lnTo>
                        <a:pt x="354" y="892"/>
                      </a:lnTo>
                      <a:close/>
                    </a:path>
                  </a:pathLst>
                </a:custGeom>
                <a:solidFill>
                  <a:srgbClr val="7DB81A"/>
                </a:solidFill>
                <a:ln w="9525">
                  <a:noFill/>
                  <a:round/>
                </a:ln>
              </p:spPr>
              <p:txBody>
                <a:bodyPr/>
                <a:lstStyle/>
                <a:p>
                  <a:endParaRPr lang="en-US"/>
                </a:p>
              </p:txBody>
            </p:sp>
            <p:sp>
              <p:nvSpPr>
                <p:cNvPr id="406606" name="Freeform 78"/>
                <p:cNvSpPr/>
                <p:nvPr/>
              </p:nvSpPr>
              <p:spPr bwMode="auto">
                <a:xfrm>
                  <a:off x="5286" y="3503"/>
                  <a:ext cx="154" cy="183"/>
                </a:xfrm>
                <a:custGeom>
                  <a:avLst/>
                  <a:gdLst/>
                  <a:ahLst/>
                  <a:cxnLst>
                    <a:cxn ang="0">
                      <a:pos x="239" y="547"/>
                    </a:cxn>
                    <a:cxn ang="0">
                      <a:pos x="0" y="174"/>
                    </a:cxn>
                    <a:cxn ang="0">
                      <a:pos x="218" y="0"/>
                    </a:cxn>
                    <a:cxn ang="0">
                      <a:pos x="310" y="29"/>
                    </a:cxn>
                    <a:cxn ang="0">
                      <a:pos x="461" y="291"/>
                    </a:cxn>
                    <a:cxn ang="0">
                      <a:pos x="451" y="421"/>
                    </a:cxn>
                    <a:cxn ang="0">
                      <a:pos x="373" y="513"/>
                    </a:cxn>
                    <a:cxn ang="0">
                      <a:pos x="239" y="547"/>
                    </a:cxn>
                    <a:cxn ang="0">
                      <a:pos x="239" y="547"/>
                    </a:cxn>
                  </a:cxnLst>
                  <a:rect l="0" t="0" r="r" b="b"/>
                  <a:pathLst>
                    <a:path w="461" h="547">
                      <a:moveTo>
                        <a:pt x="239" y="547"/>
                      </a:moveTo>
                      <a:lnTo>
                        <a:pt x="0" y="174"/>
                      </a:lnTo>
                      <a:lnTo>
                        <a:pt x="218" y="0"/>
                      </a:lnTo>
                      <a:lnTo>
                        <a:pt x="310" y="29"/>
                      </a:lnTo>
                      <a:lnTo>
                        <a:pt x="461" y="291"/>
                      </a:lnTo>
                      <a:lnTo>
                        <a:pt x="451" y="421"/>
                      </a:lnTo>
                      <a:lnTo>
                        <a:pt x="373" y="513"/>
                      </a:lnTo>
                      <a:lnTo>
                        <a:pt x="239" y="547"/>
                      </a:lnTo>
                      <a:lnTo>
                        <a:pt x="239" y="547"/>
                      </a:lnTo>
                      <a:close/>
                    </a:path>
                  </a:pathLst>
                </a:custGeom>
                <a:solidFill>
                  <a:srgbClr val="599E29"/>
                </a:solidFill>
                <a:ln w="9525">
                  <a:noFill/>
                  <a:round/>
                </a:ln>
              </p:spPr>
              <p:txBody>
                <a:bodyPr/>
                <a:lstStyle/>
                <a:p>
                  <a:endParaRPr lang="en-US"/>
                </a:p>
              </p:txBody>
            </p:sp>
            <p:sp>
              <p:nvSpPr>
                <p:cNvPr id="406607" name="Freeform 79"/>
                <p:cNvSpPr/>
                <p:nvPr/>
              </p:nvSpPr>
              <p:spPr bwMode="auto">
                <a:xfrm>
                  <a:off x="5358" y="3607"/>
                  <a:ext cx="77" cy="79"/>
                </a:xfrm>
                <a:custGeom>
                  <a:avLst/>
                  <a:gdLst/>
                  <a:ahLst/>
                  <a:cxnLst>
                    <a:cxn ang="0">
                      <a:pos x="232" y="0"/>
                    </a:cxn>
                    <a:cxn ang="0">
                      <a:pos x="232" y="136"/>
                    </a:cxn>
                    <a:cxn ang="0">
                      <a:pos x="159" y="213"/>
                    </a:cxn>
                    <a:cxn ang="0">
                      <a:pos x="33" y="237"/>
                    </a:cxn>
                    <a:cxn ang="0">
                      <a:pos x="0" y="184"/>
                    </a:cxn>
                    <a:cxn ang="0">
                      <a:pos x="10" y="180"/>
                    </a:cxn>
                    <a:cxn ang="0">
                      <a:pos x="19" y="177"/>
                    </a:cxn>
                    <a:cxn ang="0">
                      <a:pos x="29" y="174"/>
                    </a:cxn>
                    <a:cxn ang="0">
                      <a:pos x="38" y="171"/>
                    </a:cxn>
                    <a:cxn ang="0">
                      <a:pos x="48" y="168"/>
                    </a:cxn>
                    <a:cxn ang="0">
                      <a:pos x="57" y="165"/>
                    </a:cxn>
                    <a:cxn ang="0">
                      <a:pos x="67" y="162"/>
                    </a:cxn>
                    <a:cxn ang="0">
                      <a:pos x="76" y="158"/>
                    </a:cxn>
                    <a:cxn ang="0">
                      <a:pos x="85" y="155"/>
                    </a:cxn>
                    <a:cxn ang="0">
                      <a:pos x="93" y="152"/>
                    </a:cxn>
                    <a:cxn ang="0">
                      <a:pos x="102" y="149"/>
                    </a:cxn>
                    <a:cxn ang="0">
                      <a:pos x="111" y="146"/>
                    </a:cxn>
                    <a:cxn ang="0">
                      <a:pos x="120" y="142"/>
                    </a:cxn>
                    <a:cxn ang="0">
                      <a:pos x="128" y="139"/>
                    </a:cxn>
                    <a:cxn ang="0">
                      <a:pos x="137" y="135"/>
                    </a:cxn>
                    <a:cxn ang="0">
                      <a:pos x="145" y="130"/>
                    </a:cxn>
                    <a:cxn ang="0">
                      <a:pos x="153" y="126"/>
                    </a:cxn>
                    <a:cxn ang="0">
                      <a:pos x="161" y="120"/>
                    </a:cxn>
                    <a:cxn ang="0">
                      <a:pos x="175" y="110"/>
                    </a:cxn>
                    <a:cxn ang="0">
                      <a:pos x="188" y="96"/>
                    </a:cxn>
                    <a:cxn ang="0">
                      <a:pos x="200" y="82"/>
                    </a:cxn>
                    <a:cxn ang="0">
                      <a:pos x="210" y="66"/>
                    </a:cxn>
                    <a:cxn ang="0">
                      <a:pos x="215" y="56"/>
                    </a:cxn>
                    <a:cxn ang="0">
                      <a:pos x="219" y="47"/>
                    </a:cxn>
                    <a:cxn ang="0">
                      <a:pos x="232" y="0"/>
                    </a:cxn>
                    <a:cxn ang="0">
                      <a:pos x="232" y="0"/>
                    </a:cxn>
                  </a:cxnLst>
                  <a:rect l="0" t="0" r="r" b="b"/>
                  <a:pathLst>
                    <a:path w="232" h="237">
                      <a:moveTo>
                        <a:pt x="232" y="0"/>
                      </a:moveTo>
                      <a:lnTo>
                        <a:pt x="232" y="136"/>
                      </a:lnTo>
                      <a:lnTo>
                        <a:pt x="159" y="213"/>
                      </a:lnTo>
                      <a:lnTo>
                        <a:pt x="33" y="237"/>
                      </a:lnTo>
                      <a:lnTo>
                        <a:pt x="0" y="184"/>
                      </a:lnTo>
                      <a:lnTo>
                        <a:pt x="10" y="180"/>
                      </a:lnTo>
                      <a:lnTo>
                        <a:pt x="19" y="177"/>
                      </a:lnTo>
                      <a:lnTo>
                        <a:pt x="29" y="174"/>
                      </a:lnTo>
                      <a:lnTo>
                        <a:pt x="38" y="171"/>
                      </a:lnTo>
                      <a:lnTo>
                        <a:pt x="48" y="168"/>
                      </a:lnTo>
                      <a:lnTo>
                        <a:pt x="57" y="165"/>
                      </a:lnTo>
                      <a:lnTo>
                        <a:pt x="67" y="162"/>
                      </a:lnTo>
                      <a:lnTo>
                        <a:pt x="76" y="158"/>
                      </a:lnTo>
                      <a:lnTo>
                        <a:pt x="85" y="155"/>
                      </a:lnTo>
                      <a:lnTo>
                        <a:pt x="93" y="152"/>
                      </a:lnTo>
                      <a:lnTo>
                        <a:pt x="102" y="149"/>
                      </a:lnTo>
                      <a:lnTo>
                        <a:pt x="111" y="146"/>
                      </a:lnTo>
                      <a:lnTo>
                        <a:pt x="120" y="142"/>
                      </a:lnTo>
                      <a:lnTo>
                        <a:pt x="128" y="139"/>
                      </a:lnTo>
                      <a:lnTo>
                        <a:pt x="137" y="135"/>
                      </a:lnTo>
                      <a:lnTo>
                        <a:pt x="145" y="130"/>
                      </a:lnTo>
                      <a:lnTo>
                        <a:pt x="153" y="126"/>
                      </a:lnTo>
                      <a:lnTo>
                        <a:pt x="161" y="120"/>
                      </a:lnTo>
                      <a:lnTo>
                        <a:pt x="175" y="110"/>
                      </a:lnTo>
                      <a:lnTo>
                        <a:pt x="188" y="96"/>
                      </a:lnTo>
                      <a:lnTo>
                        <a:pt x="200" y="82"/>
                      </a:lnTo>
                      <a:lnTo>
                        <a:pt x="210" y="66"/>
                      </a:lnTo>
                      <a:lnTo>
                        <a:pt x="215" y="56"/>
                      </a:lnTo>
                      <a:lnTo>
                        <a:pt x="219" y="47"/>
                      </a:lnTo>
                      <a:lnTo>
                        <a:pt x="232" y="0"/>
                      </a:lnTo>
                      <a:lnTo>
                        <a:pt x="232" y="0"/>
                      </a:lnTo>
                      <a:close/>
                    </a:path>
                  </a:pathLst>
                </a:custGeom>
                <a:solidFill>
                  <a:srgbClr val="288421"/>
                </a:solidFill>
                <a:ln w="9525">
                  <a:noFill/>
                  <a:round/>
                </a:ln>
              </p:spPr>
              <p:txBody>
                <a:bodyPr/>
                <a:lstStyle/>
                <a:p>
                  <a:endParaRPr lang="en-US"/>
                </a:p>
              </p:txBody>
            </p:sp>
            <p:sp>
              <p:nvSpPr>
                <p:cNvPr id="406608" name="Freeform 80"/>
                <p:cNvSpPr/>
                <p:nvPr/>
              </p:nvSpPr>
              <p:spPr bwMode="auto">
                <a:xfrm>
                  <a:off x="5156" y="3602"/>
                  <a:ext cx="311" cy="211"/>
                </a:xfrm>
                <a:custGeom>
                  <a:avLst/>
                  <a:gdLst/>
                  <a:ahLst/>
                  <a:cxnLst>
                    <a:cxn ang="0">
                      <a:pos x="853" y="0"/>
                    </a:cxn>
                    <a:cxn ang="0">
                      <a:pos x="853" y="126"/>
                    </a:cxn>
                    <a:cxn ang="0">
                      <a:pos x="784" y="209"/>
                    </a:cxn>
                    <a:cxn ang="0">
                      <a:pos x="658" y="252"/>
                    </a:cxn>
                    <a:cxn ang="0">
                      <a:pos x="320" y="243"/>
                    </a:cxn>
                    <a:cxn ang="0">
                      <a:pos x="320" y="147"/>
                    </a:cxn>
                    <a:cxn ang="0">
                      <a:pos x="0" y="359"/>
                    </a:cxn>
                    <a:cxn ang="0">
                      <a:pos x="291" y="635"/>
                    </a:cxn>
                    <a:cxn ang="0">
                      <a:pos x="325" y="528"/>
                    </a:cxn>
                    <a:cxn ang="0">
                      <a:pos x="547" y="514"/>
                    </a:cxn>
                    <a:cxn ang="0">
                      <a:pos x="736" y="480"/>
                    </a:cxn>
                    <a:cxn ang="0">
                      <a:pos x="863" y="417"/>
                    </a:cxn>
                    <a:cxn ang="0">
                      <a:pos x="916" y="325"/>
                    </a:cxn>
                    <a:cxn ang="0">
                      <a:pos x="935" y="209"/>
                    </a:cxn>
                    <a:cxn ang="0">
                      <a:pos x="853" y="0"/>
                    </a:cxn>
                    <a:cxn ang="0">
                      <a:pos x="853" y="0"/>
                    </a:cxn>
                  </a:cxnLst>
                  <a:rect l="0" t="0" r="r" b="b"/>
                  <a:pathLst>
                    <a:path w="935" h="635">
                      <a:moveTo>
                        <a:pt x="853" y="0"/>
                      </a:moveTo>
                      <a:lnTo>
                        <a:pt x="853" y="126"/>
                      </a:lnTo>
                      <a:lnTo>
                        <a:pt x="784" y="209"/>
                      </a:lnTo>
                      <a:lnTo>
                        <a:pt x="658" y="252"/>
                      </a:lnTo>
                      <a:lnTo>
                        <a:pt x="320" y="243"/>
                      </a:lnTo>
                      <a:lnTo>
                        <a:pt x="320" y="147"/>
                      </a:lnTo>
                      <a:lnTo>
                        <a:pt x="0" y="359"/>
                      </a:lnTo>
                      <a:lnTo>
                        <a:pt x="291" y="635"/>
                      </a:lnTo>
                      <a:lnTo>
                        <a:pt x="325" y="528"/>
                      </a:lnTo>
                      <a:lnTo>
                        <a:pt x="547" y="514"/>
                      </a:lnTo>
                      <a:lnTo>
                        <a:pt x="736" y="480"/>
                      </a:lnTo>
                      <a:lnTo>
                        <a:pt x="863" y="417"/>
                      </a:lnTo>
                      <a:lnTo>
                        <a:pt x="916" y="325"/>
                      </a:lnTo>
                      <a:lnTo>
                        <a:pt x="935" y="209"/>
                      </a:lnTo>
                      <a:lnTo>
                        <a:pt x="853" y="0"/>
                      </a:lnTo>
                      <a:lnTo>
                        <a:pt x="853" y="0"/>
                      </a:lnTo>
                      <a:close/>
                    </a:path>
                  </a:pathLst>
                </a:custGeom>
                <a:solidFill>
                  <a:srgbClr val="89D100"/>
                </a:solidFill>
                <a:ln w="9525">
                  <a:noFill/>
                  <a:round/>
                </a:ln>
              </p:spPr>
              <p:txBody>
                <a:bodyPr/>
                <a:lstStyle/>
                <a:p>
                  <a:endParaRPr lang="en-US"/>
                </a:p>
              </p:txBody>
            </p:sp>
            <p:sp>
              <p:nvSpPr>
                <p:cNvPr id="406609" name="Freeform 81"/>
                <p:cNvSpPr/>
                <p:nvPr/>
              </p:nvSpPr>
              <p:spPr bwMode="auto">
                <a:xfrm>
                  <a:off x="5317" y="3513"/>
                  <a:ext cx="47" cy="57"/>
                </a:xfrm>
                <a:custGeom>
                  <a:avLst/>
                  <a:gdLst/>
                  <a:ahLst/>
                  <a:cxnLst>
                    <a:cxn ang="0">
                      <a:pos x="0" y="78"/>
                    </a:cxn>
                    <a:cxn ang="0">
                      <a:pos x="63" y="170"/>
                    </a:cxn>
                    <a:cxn ang="0">
                      <a:pos x="141" y="116"/>
                    </a:cxn>
                    <a:cxn ang="0">
                      <a:pos x="88" y="0"/>
                    </a:cxn>
                    <a:cxn ang="0">
                      <a:pos x="0" y="78"/>
                    </a:cxn>
                    <a:cxn ang="0">
                      <a:pos x="0" y="78"/>
                    </a:cxn>
                  </a:cxnLst>
                  <a:rect l="0" t="0" r="r" b="b"/>
                  <a:pathLst>
                    <a:path w="141" h="170">
                      <a:moveTo>
                        <a:pt x="0" y="78"/>
                      </a:moveTo>
                      <a:lnTo>
                        <a:pt x="63" y="170"/>
                      </a:lnTo>
                      <a:lnTo>
                        <a:pt x="141" y="116"/>
                      </a:lnTo>
                      <a:lnTo>
                        <a:pt x="88" y="0"/>
                      </a:lnTo>
                      <a:lnTo>
                        <a:pt x="0" y="78"/>
                      </a:lnTo>
                      <a:lnTo>
                        <a:pt x="0" y="78"/>
                      </a:lnTo>
                      <a:close/>
                    </a:path>
                  </a:pathLst>
                </a:custGeom>
                <a:solidFill>
                  <a:srgbClr val="96DE0A"/>
                </a:solidFill>
                <a:ln w="9525">
                  <a:noFill/>
                  <a:round/>
                </a:ln>
              </p:spPr>
              <p:txBody>
                <a:bodyPr/>
                <a:lstStyle/>
                <a:p>
                  <a:endParaRPr lang="en-US"/>
                </a:p>
              </p:txBody>
            </p:sp>
            <p:sp>
              <p:nvSpPr>
                <p:cNvPr id="406610" name="Freeform 82"/>
                <p:cNvSpPr/>
                <p:nvPr/>
              </p:nvSpPr>
              <p:spPr bwMode="auto">
                <a:xfrm>
                  <a:off x="5337" y="3561"/>
                  <a:ext cx="67" cy="51"/>
                </a:xfrm>
                <a:custGeom>
                  <a:avLst/>
                  <a:gdLst/>
                  <a:ahLst/>
                  <a:cxnLst>
                    <a:cxn ang="0">
                      <a:pos x="44" y="151"/>
                    </a:cxn>
                    <a:cxn ang="0">
                      <a:pos x="47" y="148"/>
                    </a:cxn>
                    <a:cxn ang="0">
                      <a:pos x="51" y="146"/>
                    </a:cxn>
                    <a:cxn ang="0">
                      <a:pos x="55" y="142"/>
                    </a:cxn>
                    <a:cxn ang="0">
                      <a:pos x="61" y="139"/>
                    </a:cxn>
                    <a:cxn ang="0">
                      <a:pos x="68" y="135"/>
                    </a:cxn>
                    <a:cxn ang="0">
                      <a:pos x="76" y="130"/>
                    </a:cxn>
                    <a:cxn ang="0">
                      <a:pos x="83" y="127"/>
                    </a:cxn>
                    <a:cxn ang="0">
                      <a:pos x="92" y="124"/>
                    </a:cxn>
                    <a:cxn ang="0">
                      <a:pos x="101" y="121"/>
                    </a:cxn>
                    <a:cxn ang="0">
                      <a:pos x="117" y="120"/>
                    </a:cxn>
                    <a:cxn ang="0">
                      <a:pos x="133" y="124"/>
                    </a:cxn>
                    <a:cxn ang="0">
                      <a:pos x="145" y="136"/>
                    </a:cxn>
                    <a:cxn ang="0">
                      <a:pos x="203" y="111"/>
                    </a:cxn>
                    <a:cxn ang="0">
                      <a:pos x="145" y="0"/>
                    </a:cxn>
                    <a:cxn ang="0">
                      <a:pos x="0" y="107"/>
                    </a:cxn>
                    <a:cxn ang="0">
                      <a:pos x="44" y="151"/>
                    </a:cxn>
                    <a:cxn ang="0">
                      <a:pos x="44" y="151"/>
                    </a:cxn>
                  </a:cxnLst>
                  <a:rect l="0" t="0" r="r" b="b"/>
                  <a:pathLst>
                    <a:path w="203" h="151">
                      <a:moveTo>
                        <a:pt x="44" y="151"/>
                      </a:moveTo>
                      <a:lnTo>
                        <a:pt x="47" y="148"/>
                      </a:lnTo>
                      <a:lnTo>
                        <a:pt x="51" y="146"/>
                      </a:lnTo>
                      <a:lnTo>
                        <a:pt x="55" y="142"/>
                      </a:lnTo>
                      <a:lnTo>
                        <a:pt x="61" y="139"/>
                      </a:lnTo>
                      <a:lnTo>
                        <a:pt x="68" y="135"/>
                      </a:lnTo>
                      <a:lnTo>
                        <a:pt x="76" y="130"/>
                      </a:lnTo>
                      <a:lnTo>
                        <a:pt x="83" y="127"/>
                      </a:lnTo>
                      <a:lnTo>
                        <a:pt x="92" y="124"/>
                      </a:lnTo>
                      <a:lnTo>
                        <a:pt x="101" y="121"/>
                      </a:lnTo>
                      <a:lnTo>
                        <a:pt x="117" y="120"/>
                      </a:lnTo>
                      <a:lnTo>
                        <a:pt x="133" y="124"/>
                      </a:lnTo>
                      <a:lnTo>
                        <a:pt x="145" y="136"/>
                      </a:lnTo>
                      <a:lnTo>
                        <a:pt x="203" y="111"/>
                      </a:lnTo>
                      <a:lnTo>
                        <a:pt x="145" y="0"/>
                      </a:lnTo>
                      <a:lnTo>
                        <a:pt x="0" y="107"/>
                      </a:lnTo>
                      <a:lnTo>
                        <a:pt x="44" y="151"/>
                      </a:lnTo>
                      <a:lnTo>
                        <a:pt x="44" y="151"/>
                      </a:lnTo>
                      <a:close/>
                    </a:path>
                  </a:pathLst>
                </a:custGeom>
                <a:solidFill>
                  <a:srgbClr val="89D100"/>
                </a:solidFill>
                <a:ln w="9525">
                  <a:noFill/>
                  <a:round/>
                </a:ln>
              </p:spPr>
              <p:txBody>
                <a:bodyPr/>
                <a:lstStyle/>
                <a:p>
                  <a:endParaRPr lang="en-US"/>
                </a:p>
              </p:txBody>
            </p:sp>
            <p:sp>
              <p:nvSpPr>
                <p:cNvPr id="406611" name="Freeform 83"/>
                <p:cNvSpPr/>
                <p:nvPr/>
              </p:nvSpPr>
              <p:spPr bwMode="auto">
                <a:xfrm>
                  <a:off x="5034" y="3292"/>
                  <a:ext cx="163" cy="172"/>
                </a:xfrm>
                <a:custGeom>
                  <a:avLst/>
                  <a:gdLst/>
                  <a:ahLst/>
                  <a:cxnLst>
                    <a:cxn ang="0">
                      <a:pos x="490" y="135"/>
                    </a:cxn>
                    <a:cxn ang="0">
                      <a:pos x="265" y="518"/>
                    </a:cxn>
                    <a:cxn ang="0">
                      <a:pos x="0" y="388"/>
                    </a:cxn>
                    <a:cxn ang="0">
                      <a:pos x="3" y="271"/>
                    </a:cxn>
                    <a:cxn ang="0">
                      <a:pos x="181" y="24"/>
                    </a:cxn>
                    <a:cxn ang="0">
                      <a:pos x="322" y="0"/>
                    </a:cxn>
                    <a:cxn ang="0">
                      <a:pos x="424" y="49"/>
                    </a:cxn>
                    <a:cxn ang="0">
                      <a:pos x="490" y="135"/>
                    </a:cxn>
                    <a:cxn ang="0">
                      <a:pos x="490" y="135"/>
                    </a:cxn>
                  </a:cxnLst>
                  <a:rect l="0" t="0" r="r" b="b"/>
                  <a:pathLst>
                    <a:path w="490" h="518">
                      <a:moveTo>
                        <a:pt x="490" y="135"/>
                      </a:moveTo>
                      <a:lnTo>
                        <a:pt x="265" y="518"/>
                      </a:lnTo>
                      <a:lnTo>
                        <a:pt x="0" y="388"/>
                      </a:lnTo>
                      <a:lnTo>
                        <a:pt x="3" y="271"/>
                      </a:lnTo>
                      <a:lnTo>
                        <a:pt x="181" y="24"/>
                      </a:lnTo>
                      <a:lnTo>
                        <a:pt x="322" y="0"/>
                      </a:lnTo>
                      <a:lnTo>
                        <a:pt x="424" y="49"/>
                      </a:lnTo>
                      <a:lnTo>
                        <a:pt x="490" y="135"/>
                      </a:lnTo>
                      <a:lnTo>
                        <a:pt x="490" y="135"/>
                      </a:lnTo>
                      <a:close/>
                    </a:path>
                  </a:pathLst>
                </a:custGeom>
                <a:solidFill>
                  <a:srgbClr val="599E29"/>
                </a:solidFill>
                <a:ln w="9525">
                  <a:noFill/>
                  <a:round/>
                </a:ln>
              </p:spPr>
              <p:txBody>
                <a:bodyPr/>
                <a:lstStyle/>
                <a:p>
                  <a:endParaRPr lang="en-US"/>
                </a:p>
              </p:txBody>
            </p:sp>
            <p:sp>
              <p:nvSpPr>
                <p:cNvPr id="406612" name="Freeform 84"/>
                <p:cNvSpPr/>
                <p:nvPr/>
              </p:nvSpPr>
              <p:spPr bwMode="auto">
                <a:xfrm>
                  <a:off x="5073" y="3340"/>
                  <a:ext cx="64" cy="65"/>
                </a:xfrm>
                <a:custGeom>
                  <a:avLst/>
                  <a:gdLst/>
                  <a:ahLst/>
                  <a:cxnLst>
                    <a:cxn ang="0">
                      <a:pos x="88" y="0"/>
                    </a:cxn>
                    <a:cxn ang="0">
                      <a:pos x="192" y="49"/>
                    </a:cxn>
                    <a:cxn ang="0">
                      <a:pos x="187" y="51"/>
                    </a:cxn>
                    <a:cxn ang="0">
                      <a:pos x="174" y="55"/>
                    </a:cxn>
                    <a:cxn ang="0">
                      <a:pos x="167" y="58"/>
                    </a:cxn>
                    <a:cxn ang="0">
                      <a:pos x="158" y="63"/>
                    </a:cxn>
                    <a:cxn ang="0">
                      <a:pos x="149" y="67"/>
                    </a:cxn>
                    <a:cxn ang="0">
                      <a:pos x="140" y="71"/>
                    </a:cxn>
                    <a:cxn ang="0">
                      <a:pos x="117" y="98"/>
                    </a:cxn>
                    <a:cxn ang="0">
                      <a:pos x="117" y="114"/>
                    </a:cxn>
                    <a:cxn ang="0">
                      <a:pos x="121" y="122"/>
                    </a:cxn>
                    <a:cxn ang="0">
                      <a:pos x="129" y="131"/>
                    </a:cxn>
                    <a:cxn ang="0">
                      <a:pos x="187" y="163"/>
                    </a:cxn>
                    <a:cxn ang="0">
                      <a:pos x="175" y="196"/>
                    </a:cxn>
                    <a:cxn ang="0">
                      <a:pos x="0" y="115"/>
                    </a:cxn>
                    <a:cxn ang="0">
                      <a:pos x="88" y="0"/>
                    </a:cxn>
                    <a:cxn ang="0">
                      <a:pos x="88" y="0"/>
                    </a:cxn>
                  </a:cxnLst>
                  <a:rect l="0" t="0" r="r" b="b"/>
                  <a:pathLst>
                    <a:path w="192" h="196">
                      <a:moveTo>
                        <a:pt x="88" y="0"/>
                      </a:moveTo>
                      <a:lnTo>
                        <a:pt x="192" y="49"/>
                      </a:lnTo>
                      <a:lnTo>
                        <a:pt x="187" y="51"/>
                      </a:lnTo>
                      <a:lnTo>
                        <a:pt x="174" y="55"/>
                      </a:lnTo>
                      <a:lnTo>
                        <a:pt x="167" y="58"/>
                      </a:lnTo>
                      <a:lnTo>
                        <a:pt x="158" y="63"/>
                      </a:lnTo>
                      <a:lnTo>
                        <a:pt x="149" y="67"/>
                      </a:lnTo>
                      <a:lnTo>
                        <a:pt x="140" y="71"/>
                      </a:lnTo>
                      <a:lnTo>
                        <a:pt x="117" y="98"/>
                      </a:lnTo>
                      <a:lnTo>
                        <a:pt x="117" y="114"/>
                      </a:lnTo>
                      <a:lnTo>
                        <a:pt x="121" y="122"/>
                      </a:lnTo>
                      <a:lnTo>
                        <a:pt x="129" y="131"/>
                      </a:lnTo>
                      <a:lnTo>
                        <a:pt x="187" y="163"/>
                      </a:lnTo>
                      <a:lnTo>
                        <a:pt x="175" y="196"/>
                      </a:lnTo>
                      <a:lnTo>
                        <a:pt x="0" y="115"/>
                      </a:lnTo>
                      <a:lnTo>
                        <a:pt x="88" y="0"/>
                      </a:lnTo>
                      <a:lnTo>
                        <a:pt x="88" y="0"/>
                      </a:lnTo>
                      <a:close/>
                    </a:path>
                  </a:pathLst>
                </a:custGeom>
                <a:solidFill>
                  <a:srgbClr val="89D100"/>
                </a:solidFill>
                <a:ln w="9525">
                  <a:noFill/>
                  <a:round/>
                </a:ln>
              </p:spPr>
              <p:txBody>
                <a:bodyPr/>
                <a:lstStyle/>
                <a:p>
                  <a:endParaRPr lang="en-US"/>
                </a:p>
              </p:txBody>
            </p:sp>
            <p:sp>
              <p:nvSpPr>
                <p:cNvPr id="406613" name="Freeform 85"/>
                <p:cNvSpPr/>
                <p:nvPr/>
              </p:nvSpPr>
              <p:spPr bwMode="auto">
                <a:xfrm>
                  <a:off x="5031" y="3324"/>
                  <a:ext cx="53" cy="101"/>
                </a:xfrm>
                <a:custGeom>
                  <a:avLst/>
                  <a:gdLst/>
                  <a:ahLst/>
                  <a:cxnLst>
                    <a:cxn ang="0">
                      <a:pos x="40" y="304"/>
                    </a:cxn>
                    <a:cxn ang="0">
                      <a:pos x="37" y="197"/>
                    </a:cxn>
                    <a:cxn ang="0">
                      <a:pos x="160" y="17"/>
                    </a:cxn>
                    <a:cxn ang="0">
                      <a:pos x="138" y="0"/>
                    </a:cxn>
                    <a:cxn ang="0">
                      <a:pos x="0" y="206"/>
                    </a:cxn>
                    <a:cxn ang="0">
                      <a:pos x="18" y="295"/>
                    </a:cxn>
                    <a:cxn ang="0">
                      <a:pos x="40" y="304"/>
                    </a:cxn>
                    <a:cxn ang="0">
                      <a:pos x="40" y="304"/>
                    </a:cxn>
                  </a:cxnLst>
                  <a:rect l="0" t="0" r="r" b="b"/>
                  <a:pathLst>
                    <a:path w="160" h="304">
                      <a:moveTo>
                        <a:pt x="40" y="304"/>
                      </a:moveTo>
                      <a:lnTo>
                        <a:pt x="37" y="197"/>
                      </a:lnTo>
                      <a:lnTo>
                        <a:pt x="160" y="17"/>
                      </a:lnTo>
                      <a:lnTo>
                        <a:pt x="138" y="0"/>
                      </a:lnTo>
                      <a:lnTo>
                        <a:pt x="0" y="206"/>
                      </a:lnTo>
                      <a:lnTo>
                        <a:pt x="18" y="295"/>
                      </a:lnTo>
                      <a:lnTo>
                        <a:pt x="40" y="304"/>
                      </a:lnTo>
                      <a:lnTo>
                        <a:pt x="40" y="304"/>
                      </a:lnTo>
                      <a:close/>
                    </a:path>
                  </a:pathLst>
                </a:custGeom>
                <a:solidFill>
                  <a:srgbClr val="2B6B17"/>
                </a:solidFill>
                <a:ln w="9525">
                  <a:noFill/>
                  <a:round/>
                </a:ln>
              </p:spPr>
              <p:txBody>
                <a:bodyPr/>
                <a:lstStyle/>
                <a:p>
                  <a:endParaRPr lang="en-US"/>
                </a:p>
              </p:txBody>
            </p:sp>
            <p:sp>
              <p:nvSpPr>
                <p:cNvPr id="406614" name="Freeform 86"/>
                <p:cNvSpPr/>
                <p:nvPr/>
              </p:nvSpPr>
              <p:spPr bwMode="auto">
                <a:xfrm>
                  <a:off x="5057" y="3400"/>
                  <a:ext cx="46" cy="46"/>
                </a:xfrm>
                <a:custGeom>
                  <a:avLst/>
                  <a:gdLst/>
                  <a:ahLst/>
                  <a:cxnLst>
                    <a:cxn ang="0">
                      <a:pos x="83" y="136"/>
                    </a:cxn>
                    <a:cxn ang="0">
                      <a:pos x="0" y="79"/>
                    </a:cxn>
                    <a:cxn ang="0">
                      <a:pos x="62" y="0"/>
                    </a:cxn>
                    <a:cxn ang="0">
                      <a:pos x="140" y="47"/>
                    </a:cxn>
                    <a:cxn ang="0">
                      <a:pos x="83" y="136"/>
                    </a:cxn>
                    <a:cxn ang="0">
                      <a:pos x="83" y="136"/>
                    </a:cxn>
                  </a:cxnLst>
                  <a:rect l="0" t="0" r="r" b="b"/>
                  <a:pathLst>
                    <a:path w="140" h="136">
                      <a:moveTo>
                        <a:pt x="83" y="136"/>
                      </a:moveTo>
                      <a:lnTo>
                        <a:pt x="0" y="79"/>
                      </a:lnTo>
                      <a:lnTo>
                        <a:pt x="62" y="0"/>
                      </a:lnTo>
                      <a:lnTo>
                        <a:pt x="140" y="47"/>
                      </a:lnTo>
                      <a:lnTo>
                        <a:pt x="83" y="136"/>
                      </a:lnTo>
                      <a:lnTo>
                        <a:pt x="83" y="136"/>
                      </a:lnTo>
                      <a:close/>
                    </a:path>
                  </a:pathLst>
                </a:custGeom>
                <a:solidFill>
                  <a:srgbClr val="7DB81A"/>
                </a:solidFill>
                <a:ln w="9525">
                  <a:noFill/>
                  <a:round/>
                </a:ln>
              </p:spPr>
              <p:txBody>
                <a:bodyPr/>
                <a:lstStyle/>
                <a:p>
                  <a:endParaRPr lang="en-US"/>
                </a:p>
              </p:txBody>
            </p:sp>
            <p:sp>
              <p:nvSpPr>
                <p:cNvPr id="406615" name="Freeform 87"/>
                <p:cNvSpPr/>
                <p:nvPr/>
              </p:nvSpPr>
              <p:spPr bwMode="auto">
                <a:xfrm>
                  <a:off x="5354" y="3505"/>
                  <a:ext cx="80" cy="87"/>
                </a:xfrm>
                <a:custGeom>
                  <a:avLst/>
                  <a:gdLst/>
                  <a:ahLst/>
                  <a:cxnLst>
                    <a:cxn ang="0">
                      <a:pos x="0" y="11"/>
                    </a:cxn>
                    <a:cxn ang="0">
                      <a:pos x="93" y="59"/>
                    </a:cxn>
                    <a:cxn ang="0">
                      <a:pos x="199" y="262"/>
                    </a:cxn>
                    <a:cxn ang="0">
                      <a:pos x="239" y="243"/>
                    </a:cxn>
                    <a:cxn ang="0">
                      <a:pos x="113" y="30"/>
                    </a:cxn>
                    <a:cxn ang="0">
                      <a:pos x="30" y="0"/>
                    </a:cxn>
                    <a:cxn ang="0">
                      <a:pos x="0" y="11"/>
                    </a:cxn>
                    <a:cxn ang="0">
                      <a:pos x="0" y="11"/>
                    </a:cxn>
                  </a:cxnLst>
                  <a:rect l="0" t="0" r="r" b="b"/>
                  <a:pathLst>
                    <a:path w="239" h="262">
                      <a:moveTo>
                        <a:pt x="0" y="11"/>
                      </a:moveTo>
                      <a:lnTo>
                        <a:pt x="93" y="59"/>
                      </a:lnTo>
                      <a:lnTo>
                        <a:pt x="199" y="262"/>
                      </a:lnTo>
                      <a:lnTo>
                        <a:pt x="239" y="243"/>
                      </a:lnTo>
                      <a:lnTo>
                        <a:pt x="113" y="30"/>
                      </a:lnTo>
                      <a:lnTo>
                        <a:pt x="30" y="0"/>
                      </a:lnTo>
                      <a:lnTo>
                        <a:pt x="0" y="11"/>
                      </a:lnTo>
                      <a:lnTo>
                        <a:pt x="0" y="11"/>
                      </a:lnTo>
                      <a:close/>
                    </a:path>
                  </a:pathLst>
                </a:custGeom>
                <a:solidFill>
                  <a:srgbClr val="288421"/>
                </a:solidFill>
                <a:ln w="9525">
                  <a:noFill/>
                  <a:round/>
                </a:ln>
              </p:spPr>
              <p:txBody>
                <a:bodyPr/>
                <a:lstStyle/>
                <a:p>
                  <a:endParaRPr lang="en-US"/>
                </a:p>
              </p:txBody>
            </p:sp>
            <p:sp>
              <p:nvSpPr>
                <p:cNvPr id="406616" name="Freeform 88"/>
                <p:cNvSpPr/>
                <p:nvPr/>
              </p:nvSpPr>
              <p:spPr bwMode="auto">
                <a:xfrm>
                  <a:off x="5098" y="3240"/>
                  <a:ext cx="260" cy="265"/>
                </a:xfrm>
                <a:custGeom>
                  <a:avLst/>
                  <a:gdLst/>
                  <a:ahLst/>
                  <a:cxnLst>
                    <a:cxn ang="0">
                      <a:pos x="0" y="160"/>
                    </a:cxn>
                    <a:cxn ang="0">
                      <a:pos x="159" y="160"/>
                    </a:cxn>
                    <a:cxn ang="0">
                      <a:pos x="257" y="227"/>
                    </a:cxn>
                    <a:cxn ang="0">
                      <a:pos x="358" y="402"/>
                    </a:cxn>
                    <a:cxn ang="0">
                      <a:pos x="421" y="566"/>
                    </a:cxn>
                    <a:cxn ang="0">
                      <a:pos x="339" y="601"/>
                    </a:cxn>
                    <a:cxn ang="0">
                      <a:pos x="683" y="794"/>
                    </a:cxn>
                    <a:cxn ang="0">
                      <a:pos x="780" y="397"/>
                    </a:cxn>
                    <a:cxn ang="0">
                      <a:pos x="683" y="436"/>
                    </a:cxn>
                    <a:cxn ang="0">
                      <a:pos x="591" y="285"/>
                    </a:cxn>
                    <a:cxn ang="0">
                      <a:pos x="484" y="126"/>
                    </a:cxn>
                    <a:cxn ang="0">
                      <a:pos x="368" y="19"/>
                    </a:cxn>
                    <a:cxn ang="0">
                      <a:pos x="213" y="0"/>
                    </a:cxn>
                    <a:cxn ang="0">
                      <a:pos x="92" y="53"/>
                    </a:cxn>
                    <a:cxn ang="0">
                      <a:pos x="0" y="160"/>
                    </a:cxn>
                    <a:cxn ang="0">
                      <a:pos x="0" y="160"/>
                    </a:cxn>
                  </a:cxnLst>
                  <a:rect l="0" t="0" r="r" b="b"/>
                  <a:pathLst>
                    <a:path w="780" h="794">
                      <a:moveTo>
                        <a:pt x="0" y="160"/>
                      </a:moveTo>
                      <a:lnTo>
                        <a:pt x="159" y="160"/>
                      </a:lnTo>
                      <a:lnTo>
                        <a:pt x="257" y="227"/>
                      </a:lnTo>
                      <a:lnTo>
                        <a:pt x="358" y="402"/>
                      </a:lnTo>
                      <a:lnTo>
                        <a:pt x="421" y="566"/>
                      </a:lnTo>
                      <a:lnTo>
                        <a:pt x="339" y="601"/>
                      </a:lnTo>
                      <a:lnTo>
                        <a:pt x="683" y="794"/>
                      </a:lnTo>
                      <a:lnTo>
                        <a:pt x="780" y="397"/>
                      </a:lnTo>
                      <a:lnTo>
                        <a:pt x="683" y="436"/>
                      </a:lnTo>
                      <a:lnTo>
                        <a:pt x="591" y="285"/>
                      </a:lnTo>
                      <a:lnTo>
                        <a:pt x="484" y="126"/>
                      </a:lnTo>
                      <a:lnTo>
                        <a:pt x="368" y="19"/>
                      </a:lnTo>
                      <a:lnTo>
                        <a:pt x="213" y="0"/>
                      </a:lnTo>
                      <a:lnTo>
                        <a:pt x="92" y="53"/>
                      </a:lnTo>
                      <a:lnTo>
                        <a:pt x="0" y="160"/>
                      </a:lnTo>
                      <a:lnTo>
                        <a:pt x="0" y="160"/>
                      </a:lnTo>
                      <a:close/>
                    </a:path>
                  </a:pathLst>
                </a:custGeom>
                <a:solidFill>
                  <a:srgbClr val="96DE0A"/>
                </a:solidFill>
                <a:ln w="9525">
                  <a:noFill/>
                  <a:round/>
                </a:ln>
              </p:spPr>
              <p:txBody>
                <a:bodyPr/>
                <a:lstStyle/>
                <a:p>
                  <a:endParaRPr lang="en-US"/>
                </a:p>
              </p:txBody>
            </p:sp>
            <p:sp>
              <p:nvSpPr>
                <p:cNvPr id="406617" name="Freeform 89"/>
                <p:cNvSpPr/>
                <p:nvPr/>
              </p:nvSpPr>
              <p:spPr bwMode="auto">
                <a:xfrm>
                  <a:off x="5150" y="3502"/>
                  <a:ext cx="320" cy="314"/>
                </a:xfrm>
                <a:custGeom>
                  <a:avLst/>
                  <a:gdLst/>
                  <a:ahLst/>
                  <a:cxnLst>
                    <a:cxn ang="0">
                      <a:pos x="736" y="70"/>
                    </a:cxn>
                    <a:cxn ang="0">
                      <a:pos x="768" y="120"/>
                    </a:cxn>
                    <a:cxn ang="0">
                      <a:pos x="791" y="161"/>
                    </a:cxn>
                    <a:cxn ang="0">
                      <a:pos x="810" y="197"/>
                    </a:cxn>
                    <a:cxn ang="0">
                      <a:pos x="831" y="247"/>
                    </a:cxn>
                    <a:cxn ang="0">
                      <a:pos x="856" y="367"/>
                    </a:cxn>
                    <a:cxn ang="0">
                      <a:pos x="843" y="433"/>
                    </a:cxn>
                    <a:cxn ang="0">
                      <a:pos x="822" y="467"/>
                    </a:cxn>
                    <a:cxn ang="0">
                      <a:pos x="791" y="494"/>
                    </a:cxn>
                    <a:cxn ang="0">
                      <a:pos x="771" y="507"/>
                    </a:cxn>
                    <a:cxn ang="0">
                      <a:pos x="747" y="518"/>
                    </a:cxn>
                    <a:cxn ang="0">
                      <a:pos x="726" y="526"/>
                    </a:cxn>
                    <a:cxn ang="0">
                      <a:pos x="680" y="538"/>
                    </a:cxn>
                    <a:cxn ang="0">
                      <a:pos x="546" y="545"/>
                    </a:cxn>
                    <a:cxn ang="0">
                      <a:pos x="367" y="440"/>
                    </a:cxn>
                    <a:cxn ang="0">
                      <a:pos x="349" y="933"/>
                    </a:cxn>
                    <a:cxn ang="0">
                      <a:pos x="601" y="820"/>
                    </a:cxn>
                    <a:cxn ang="0">
                      <a:pos x="682" y="804"/>
                    </a:cxn>
                    <a:cxn ang="0">
                      <a:pos x="746" y="787"/>
                    </a:cxn>
                    <a:cxn ang="0">
                      <a:pos x="777" y="777"/>
                    </a:cxn>
                    <a:cxn ang="0">
                      <a:pos x="806" y="763"/>
                    </a:cxn>
                    <a:cxn ang="0">
                      <a:pos x="834" y="749"/>
                    </a:cxn>
                    <a:cxn ang="0">
                      <a:pos x="860" y="733"/>
                    </a:cxn>
                    <a:cxn ang="0">
                      <a:pos x="894" y="703"/>
                    </a:cxn>
                    <a:cxn ang="0">
                      <a:pos x="930" y="658"/>
                    </a:cxn>
                    <a:cxn ang="0">
                      <a:pos x="958" y="570"/>
                    </a:cxn>
                    <a:cxn ang="0">
                      <a:pos x="947" y="459"/>
                    </a:cxn>
                    <a:cxn ang="0">
                      <a:pos x="916" y="382"/>
                    </a:cxn>
                    <a:cxn ang="0">
                      <a:pos x="913" y="452"/>
                    </a:cxn>
                    <a:cxn ang="0">
                      <a:pos x="916" y="607"/>
                    </a:cxn>
                    <a:cxn ang="0">
                      <a:pos x="895" y="662"/>
                    </a:cxn>
                    <a:cxn ang="0">
                      <a:pos x="856" y="712"/>
                    </a:cxn>
                    <a:cxn ang="0">
                      <a:pos x="828" y="733"/>
                    </a:cxn>
                    <a:cxn ang="0">
                      <a:pos x="794" y="749"/>
                    </a:cxn>
                    <a:cxn ang="0">
                      <a:pos x="756" y="762"/>
                    </a:cxn>
                    <a:cxn ang="0">
                      <a:pos x="715" y="774"/>
                    </a:cxn>
                    <a:cxn ang="0">
                      <a:pos x="655" y="788"/>
                    </a:cxn>
                    <a:cxn ang="0">
                      <a:pos x="575" y="801"/>
                    </a:cxn>
                    <a:cxn ang="0">
                      <a:pos x="417" y="813"/>
                    </a:cxn>
                    <a:cxn ang="0">
                      <a:pos x="33" y="661"/>
                    </a:cxn>
                    <a:cxn ang="0">
                      <a:pos x="392" y="556"/>
                    </a:cxn>
                    <a:cxn ang="0">
                      <a:pos x="690" y="557"/>
                    </a:cxn>
                    <a:cxn ang="0">
                      <a:pos x="765" y="540"/>
                    </a:cxn>
                    <a:cxn ang="0">
                      <a:pos x="790" y="528"/>
                    </a:cxn>
                    <a:cxn ang="0">
                      <a:pos x="838" y="488"/>
                    </a:cxn>
                    <a:cxn ang="0">
                      <a:pos x="866" y="450"/>
                    </a:cxn>
                    <a:cxn ang="0">
                      <a:pos x="894" y="370"/>
                    </a:cxn>
                    <a:cxn ang="0">
                      <a:pos x="882" y="297"/>
                    </a:cxn>
                    <a:cxn ang="0">
                      <a:pos x="865" y="263"/>
                    </a:cxn>
                    <a:cxn ang="0">
                      <a:pos x="841" y="219"/>
                    </a:cxn>
                    <a:cxn ang="0">
                      <a:pos x="813" y="173"/>
                    </a:cxn>
                    <a:cxn ang="0">
                      <a:pos x="786" y="126"/>
                    </a:cxn>
                    <a:cxn ang="0">
                      <a:pos x="761" y="83"/>
                    </a:cxn>
                    <a:cxn ang="0">
                      <a:pos x="734" y="38"/>
                    </a:cxn>
                    <a:cxn ang="0">
                      <a:pos x="566" y="448"/>
                    </a:cxn>
                    <a:cxn ang="0">
                      <a:pos x="762" y="303"/>
                    </a:cxn>
                    <a:cxn ang="0">
                      <a:pos x="543" y="285"/>
                    </a:cxn>
                    <a:cxn ang="0">
                      <a:pos x="494" y="123"/>
                    </a:cxn>
                    <a:cxn ang="0">
                      <a:pos x="625" y="137"/>
                    </a:cxn>
                    <a:cxn ang="0">
                      <a:pos x="717" y="45"/>
                    </a:cxn>
                  </a:cxnLst>
                  <a:rect l="0" t="0" r="r" b="b"/>
                  <a:pathLst>
                    <a:path w="960" h="942">
                      <a:moveTo>
                        <a:pt x="717" y="45"/>
                      </a:moveTo>
                      <a:lnTo>
                        <a:pt x="720" y="50"/>
                      </a:lnTo>
                      <a:lnTo>
                        <a:pt x="728" y="61"/>
                      </a:lnTo>
                      <a:lnTo>
                        <a:pt x="736" y="70"/>
                      </a:lnTo>
                      <a:lnTo>
                        <a:pt x="742" y="80"/>
                      </a:lnTo>
                      <a:lnTo>
                        <a:pt x="750" y="92"/>
                      </a:lnTo>
                      <a:lnTo>
                        <a:pt x="759" y="105"/>
                      </a:lnTo>
                      <a:lnTo>
                        <a:pt x="768" y="120"/>
                      </a:lnTo>
                      <a:lnTo>
                        <a:pt x="778" y="136"/>
                      </a:lnTo>
                      <a:lnTo>
                        <a:pt x="783" y="143"/>
                      </a:lnTo>
                      <a:lnTo>
                        <a:pt x="787" y="152"/>
                      </a:lnTo>
                      <a:lnTo>
                        <a:pt x="791" y="161"/>
                      </a:lnTo>
                      <a:lnTo>
                        <a:pt x="797" y="170"/>
                      </a:lnTo>
                      <a:lnTo>
                        <a:pt x="802" y="178"/>
                      </a:lnTo>
                      <a:lnTo>
                        <a:pt x="806" y="189"/>
                      </a:lnTo>
                      <a:lnTo>
                        <a:pt x="810" y="197"/>
                      </a:lnTo>
                      <a:lnTo>
                        <a:pt x="815" y="208"/>
                      </a:lnTo>
                      <a:lnTo>
                        <a:pt x="819" y="216"/>
                      </a:lnTo>
                      <a:lnTo>
                        <a:pt x="824" y="227"/>
                      </a:lnTo>
                      <a:lnTo>
                        <a:pt x="831" y="247"/>
                      </a:lnTo>
                      <a:lnTo>
                        <a:pt x="838" y="266"/>
                      </a:lnTo>
                      <a:lnTo>
                        <a:pt x="844" y="287"/>
                      </a:lnTo>
                      <a:lnTo>
                        <a:pt x="853" y="328"/>
                      </a:lnTo>
                      <a:lnTo>
                        <a:pt x="856" y="367"/>
                      </a:lnTo>
                      <a:lnTo>
                        <a:pt x="854" y="388"/>
                      </a:lnTo>
                      <a:lnTo>
                        <a:pt x="851" y="407"/>
                      </a:lnTo>
                      <a:lnTo>
                        <a:pt x="846" y="424"/>
                      </a:lnTo>
                      <a:lnTo>
                        <a:pt x="843" y="433"/>
                      </a:lnTo>
                      <a:lnTo>
                        <a:pt x="838" y="442"/>
                      </a:lnTo>
                      <a:lnTo>
                        <a:pt x="832" y="450"/>
                      </a:lnTo>
                      <a:lnTo>
                        <a:pt x="828" y="458"/>
                      </a:lnTo>
                      <a:lnTo>
                        <a:pt x="822" y="467"/>
                      </a:lnTo>
                      <a:lnTo>
                        <a:pt x="815" y="474"/>
                      </a:lnTo>
                      <a:lnTo>
                        <a:pt x="808" y="481"/>
                      </a:lnTo>
                      <a:lnTo>
                        <a:pt x="800" y="488"/>
                      </a:lnTo>
                      <a:lnTo>
                        <a:pt x="791" y="494"/>
                      </a:lnTo>
                      <a:lnTo>
                        <a:pt x="786" y="499"/>
                      </a:lnTo>
                      <a:lnTo>
                        <a:pt x="781" y="502"/>
                      </a:lnTo>
                      <a:lnTo>
                        <a:pt x="775" y="505"/>
                      </a:lnTo>
                      <a:lnTo>
                        <a:pt x="771" y="507"/>
                      </a:lnTo>
                      <a:lnTo>
                        <a:pt x="765" y="510"/>
                      </a:lnTo>
                      <a:lnTo>
                        <a:pt x="759" y="513"/>
                      </a:lnTo>
                      <a:lnTo>
                        <a:pt x="753" y="516"/>
                      </a:lnTo>
                      <a:lnTo>
                        <a:pt x="747" y="518"/>
                      </a:lnTo>
                      <a:lnTo>
                        <a:pt x="742" y="521"/>
                      </a:lnTo>
                      <a:lnTo>
                        <a:pt x="734" y="524"/>
                      </a:lnTo>
                      <a:lnTo>
                        <a:pt x="731" y="525"/>
                      </a:lnTo>
                      <a:lnTo>
                        <a:pt x="726" y="526"/>
                      </a:lnTo>
                      <a:lnTo>
                        <a:pt x="718" y="529"/>
                      </a:lnTo>
                      <a:lnTo>
                        <a:pt x="708" y="532"/>
                      </a:lnTo>
                      <a:lnTo>
                        <a:pt x="696" y="535"/>
                      </a:lnTo>
                      <a:lnTo>
                        <a:pt x="680" y="538"/>
                      </a:lnTo>
                      <a:lnTo>
                        <a:pt x="661" y="541"/>
                      </a:lnTo>
                      <a:lnTo>
                        <a:pt x="638" y="543"/>
                      </a:lnTo>
                      <a:lnTo>
                        <a:pt x="611" y="544"/>
                      </a:lnTo>
                      <a:lnTo>
                        <a:pt x="546" y="545"/>
                      </a:lnTo>
                      <a:lnTo>
                        <a:pt x="462" y="541"/>
                      </a:lnTo>
                      <a:lnTo>
                        <a:pt x="414" y="538"/>
                      </a:lnTo>
                      <a:lnTo>
                        <a:pt x="360" y="532"/>
                      </a:lnTo>
                      <a:lnTo>
                        <a:pt x="367" y="440"/>
                      </a:lnTo>
                      <a:lnTo>
                        <a:pt x="310" y="439"/>
                      </a:lnTo>
                      <a:lnTo>
                        <a:pt x="0" y="658"/>
                      </a:lnTo>
                      <a:lnTo>
                        <a:pt x="313" y="942"/>
                      </a:lnTo>
                      <a:lnTo>
                        <a:pt x="349" y="933"/>
                      </a:lnTo>
                      <a:lnTo>
                        <a:pt x="360" y="831"/>
                      </a:lnTo>
                      <a:lnTo>
                        <a:pt x="393" y="832"/>
                      </a:lnTo>
                      <a:lnTo>
                        <a:pt x="481" y="831"/>
                      </a:lnTo>
                      <a:lnTo>
                        <a:pt x="601" y="820"/>
                      </a:lnTo>
                      <a:lnTo>
                        <a:pt x="633" y="815"/>
                      </a:lnTo>
                      <a:lnTo>
                        <a:pt x="649" y="812"/>
                      </a:lnTo>
                      <a:lnTo>
                        <a:pt x="666" y="809"/>
                      </a:lnTo>
                      <a:lnTo>
                        <a:pt x="682" y="804"/>
                      </a:lnTo>
                      <a:lnTo>
                        <a:pt x="698" y="801"/>
                      </a:lnTo>
                      <a:lnTo>
                        <a:pt x="714" y="797"/>
                      </a:lnTo>
                      <a:lnTo>
                        <a:pt x="730" y="793"/>
                      </a:lnTo>
                      <a:lnTo>
                        <a:pt x="746" y="787"/>
                      </a:lnTo>
                      <a:lnTo>
                        <a:pt x="753" y="785"/>
                      </a:lnTo>
                      <a:lnTo>
                        <a:pt x="761" y="782"/>
                      </a:lnTo>
                      <a:lnTo>
                        <a:pt x="768" y="779"/>
                      </a:lnTo>
                      <a:lnTo>
                        <a:pt x="777" y="777"/>
                      </a:lnTo>
                      <a:lnTo>
                        <a:pt x="784" y="774"/>
                      </a:lnTo>
                      <a:lnTo>
                        <a:pt x="791" y="769"/>
                      </a:lnTo>
                      <a:lnTo>
                        <a:pt x="799" y="766"/>
                      </a:lnTo>
                      <a:lnTo>
                        <a:pt x="806" y="763"/>
                      </a:lnTo>
                      <a:lnTo>
                        <a:pt x="813" y="760"/>
                      </a:lnTo>
                      <a:lnTo>
                        <a:pt x="821" y="756"/>
                      </a:lnTo>
                      <a:lnTo>
                        <a:pt x="827" y="753"/>
                      </a:lnTo>
                      <a:lnTo>
                        <a:pt x="834" y="749"/>
                      </a:lnTo>
                      <a:lnTo>
                        <a:pt x="840" y="744"/>
                      </a:lnTo>
                      <a:lnTo>
                        <a:pt x="847" y="740"/>
                      </a:lnTo>
                      <a:lnTo>
                        <a:pt x="853" y="737"/>
                      </a:lnTo>
                      <a:lnTo>
                        <a:pt x="860" y="733"/>
                      </a:lnTo>
                      <a:lnTo>
                        <a:pt x="866" y="728"/>
                      </a:lnTo>
                      <a:lnTo>
                        <a:pt x="872" y="724"/>
                      </a:lnTo>
                      <a:lnTo>
                        <a:pt x="884" y="714"/>
                      </a:lnTo>
                      <a:lnTo>
                        <a:pt x="894" y="703"/>
                      </a:lnTo>
                      <a:lnTo>
                        <a:pt x="904" y="693"/>
                      </a:lnTo>
                      <a:lnTo>
                        <a:pt x="914" y="681"/>
                      </a:lnTo>
                      <a:lnTo>
                        <a:pt x="923" y="670"/>
                      </a:lnTo>
                      <a:lnTo>
                        <a:pt x="930" y="658"/>
                      </a:lnTo>
                      <a:lnTo>
                        <a:pt x="938" y="645"/>
                      </a:lnTo>
                      <a:lnTo>
                        <a:pt x="944" y="632"/>
                      </a:lnTo>
                      <a:lnTo>
                        <a:pt x="954" y="603"/>
                      </a:lnTo>
                      <a:lnTo>
                        <a:pt x="958" y="570"/>
                      </a:lnTo>
                      <a:lnTo>
                        <a:pt x="960" y="537"/>
                      </a:lnTo>
                      <a:lnTo>
                        <a:pt x="955" y="499"/>
                      </a:lnTo>
                      <a:lnTo>
                        <a:pt x="951" y="480"/>
                      </a:lnTo>
                      <a:lnTo>
                        <a:pt x="947" y="459"/>
                      </a:lnTo>
                      <a:lnTo>
                        <a:pt x="939" y="437"/>
                      </a:lnTo>
                      <a:lnTo>
                        <a:pt x="930" y="415"/>
                      </a:lnTo>
                      <a:lnTo>
                        <a:pt x="922" y="393"/>
                      </a:lnTo>
                      <a:lnTo>
                        <a:pt x="916" y="382"/>
                      </a:lnTo>
                      <a:lnTo>
                        <a:pt x="910" y="370"/>
                      </a:lnTo>
                      <a:lnTo>
                        <a:pt x="901" y="409"/>
                      </a:lnTo>
                      <a:lnTo>
                        <a:pt x="904" y="421"/>
                      </a:lnTo>
                      <a:lnTo>
                        <a:pt x="913" y="452"/>
                      </a:lnTo>
                      <a:lnTo>
                        <a:pt x="920" y="496"/>
                      </a:lnTo>
                      <a:lnTo>
                        <a:pt x="923" y="550"/>
                      </a:lnTo>
                      <a:lnTo>
                        <a:pt x="922" y="578"/>
                      </a:lnTo>
                      <a:lnTo>
                        <a:pt x="916" y="607"/>
                      </a:lnTo>
                      <a:lnTo>
                        <a:pt x="913" y="622"/>
                      </a:lnTo>
                      <a:lnTo>
                        <a:pt x="908" y="636"/>
                      </a:lnTo>
                      <a:lnTo>
                        <a:pt x="903" y="649"/>
                      </a:lnTo>
                      <a:lnTo>
                        <a:pt x="895" y="662"/>
                      </a:lnTo>
                      <a:lnTo>
                        <a:pt x="888" y="676"/>
                      </a:lnTo>
                      <a:lnTo>
                        <a:pt x="879" y="689"/>
                      </a:lnTo>
                      <a:lnTo>
                        <a:pt x="868" y="700"/>
                      </a:lnTo>
                      <a:lnTo>
                        <a:pt x="856" y="712"/>
                      </a:lnTo>
                      <a:lnTo>
                        <a:pt x="843" y="722"/>
                      </a:lnTo>
                      <a:lnTo>
                        <a:pt x="840" y="725"/>
                      </a:lnTo>
                      <a:lnTo>
                        <a:pt x="837" y="727"/>
                      </a:lnTo>
                      <a:lnTo>
                        <a:pt x="828" y="733"/>
                      </a:lnTo>
                      <a:lnTo>
                        <a:pt x="821" y="737"/>
                      </a:lnTo>
                      <a:lnTo>
                        <a:pt x="812" y="741"/>
                      </a:lnTo>
                      <a:lnTo>
                        <a:pt x="803" y="744"/>
                      </a:lnTo>
                      <a:lnTo>
                        <a:pt x="794" y="749"/>
                      </a:lnTo>
                      <a:lnTo>
                        <a:pt x="784" y="752"/>
                      </a:lnTo>
                      <a:lnTo>
                        <a:pt x="775" y="756"/>
                      </a:lnTo>
                      <a:lnTo>
                        <a:pt x="765" y="759"/>
                      </a:lnTo>
                      <a:lnTo>
                        <a:pt x="756" y="762"/>
                      </a:lnTo>
                      <a:lnTo>
                        <a:pt x="746" y="765"/>
                      </a:lnTo>
                      <a:lnTo>
                        <a:pt x="736" y="768"/>
                      </a:lnTo>
                      <a:lnTo>
                        <a:pt x="726" y="771"/>
                      </a:lnTo>
                      <a:lnTo>
                        <a:pt x="715" y="774"/>
                      </a:lnTo>
                      <a:lnTo>
                        <a:pt x="707" y="777"/>
                      </a:lnTo>
                      <a:lnTo>
                        <a:pt x="696" y="778"/>
                      </a:lnTo>
                      <a:lnTo>
                        <a:pt x="676" y="784"/>
                      </a:lnTo>
                      <a:lnTo>
                        <a:pt x="655" y="788"/>
                      </a:lnTo>
                      <a:lnTo>
                        <a:pt x="635" y="791"/>
                      </a:lnTo>
                      <a:lnTo>
                        <a:pt x="614" y="796"/>
                      </a:lnTo>
                      <a:lnTo>
                        <a:pt x="595" y="798"/>
                      </a:lnTo>
                      <a:lnTo>
                        <a:pt x="575" y="801"/>
                      </a:lnTo>
                      <a:lnTo>
                        <a:pt x="556" y="803"/>
                      </a:lnTo>
                      <a:lnTo>
                        <a:pt x="518" y="807"/>
                      </a:lnTo>
                      <a:lnTo>
                        <a:pt x="481" y="810"/>
                      </a:lnTo>
                      <a:lnTo>
                        <a:pt x="417" y="813"/>
                      </a:lnTo>
                      <a:lnTo>
                        <a:pt x="365" y="815"/>
                      </a:lnTo>
                      <a:lnTo>
                        <a:pt x="319" y="815"/>
                      </a:lnTo>
                      <a:lnTo>
                        <a:pt x="307" y="918"/>
                      </a:lnTo>
                      <a:lnTo>
                        <a:pt x="33" y="661"/>
                      </a:lnTo>
                      <a:lnTo>
                        <a:pt x="332" y="461"/>
                      </a:lnTo>
                      <a:lnTo>
                        <a:pt x="325" y="550"/>
                      </a:lnTo>
                      <a:lnTo>
                        <a:pt x="355" y="553"/>
                      </a:lnTo>
                      <a:lnTo>
                        <a:pt x="392" y="556"/>
                      </a:lnTo>
                      <a:lnTo>
                        <a:pt x="439" y="559"/>
                      </a:lnTo>
                      <a:lnTo>
                        <a:pt x="494" y="560"/>
                      </a:lnTo>
                      <a:lnTo>
                        <a:pt x="556" y="562"/>
                      </a:lnTo>
                      <a:lnTo>
                        <a:pt x="690" y="557"/>
                      </a:lnTo>
                      <a:lnTo>
                        <a:pt x="723" y="553"/>
                      </a:lnTo>
                      <a:lnTo>
                        <a:pt x="737" y="550"/>
                      </a:lnTo>
                      <a:lnTo>
                        <a:pt x="752" y="545"/>
                      </a:lnTo>
                      <a:lnTo>
                        <a:pt x="765" y="540"/>
                      </a:lnTo>
                      <a:lnTo>
                        <a:pt x="771" y="538"/>
                      </a:lnTo>
                      <a:lnTo>
                        <a:pt x="778" y="535"/>
                      </a:lnTo>
                      <a:lnTo>
                        <a:pt x="784" y="531"/>
                      </a:lnTo>
                      <a:lnTo>
                        <a:pt x="790" y="528"/>
                      </a:lnTo>
                      <a:lnTo>
                        <a:pt x="796" y="525"/>
                      </a:lnTo>
                      <a:lnTo>
                        <a:pt x="800" y="521"/>
                      </a:lnTo>
                      <a:lnTo>
                        <a:pt x="822" y="506"/>
                      </a:lnTo>
                      <a:lnTo>
                        <a:pt x="838" y="488"/>
                      </a:lnTo>
                      <a:lnTo>
                        <a:pt x="847" y="480"/>
                      </a:lnTo>
                      <a:lnTo>
                        <a:pt x="854" y="469"/>
                      </a:lnTo>
                      <a:lnTo>
                        <a:pt x="860" y="459"/>
                      </a:lnTo>
                      <a:lnTo>
                        <a:pt x="866" y="450"/>
                      </a:lnTo>
                      <a:lnTo>
                        <a:pt x="872" y="440"/>
                      </a:lnTo>
                      <a:lnTo>
                        <a:pt x="876" y="430"/>
                      </a:lnTo>
                      <a:lnTo>
                        <a:pt x="884" y="409"/>
                      </a:lnTo>
                      <a:lnTo>
                        <a:pt x="894" y="370"/>
                      </a:lnTo>
                      <a:lnTo>
                        <a:pt x="894" y="336"/>
                      </a:lnTo>
                      <a:lnTo>
                        <a:pt x="892" y="322"/>
                      </a:lnTo>
                      <a:lnTo>
                        <a:pt x="888" y="310"/>
                      </a:lnTo>
                      <a:lnTo>
                        <a:pt x="882" y="297"/>
                      </a:lnTo>
                      <a:lnTo>
                        <a:pt x="879" y="290"/>
                      </a:lnTo>
                      <a:lnTo>
                        <a:pt x="875" y="282"/>
                      </a:lnTo>
                      <a:lnTo>
                        <a:pt x="870" y="273"/>
                      </a:lnTo>
                      <a:lnTo>
                        <a:pt x="865" y="263"/>
                      </a:lnTo>
                      <a:lnTo>
                        <a:pt x="859" y="253"/>
                      </a:lnTo>
                      <a:lnTo>
                        <a:pt x="853" y="243"/>
                      </a:lnTo>
                      <a:lnTo>
                        <a:pt x="847" y="231"/>
                      </a:lnTo>
                      <a:lnTo>
                        <a:pt x="841" y="219"/>
                      </a:lnTo>
                      <a:lnTo>
                        <a:pt x="834" y="209"/>
                      </a:lnTo>
                      <a:lnTo>
                        <a:pt x="828" y="196"/>
                      </a:lnTo>
                      <a:lnTo>
                        <a:pt x="821" y="184"/>
                      </a:lnTo>
                      <a:lnTo>
                        <a:pt x="813" y="173"/>
                      </a:lnTo>
                      <a:lnTo>
                        <a:pt x="806" y="161"/>
                      </a:lnTo>
                      <a:lnTo>
                        <a:pt x="800" y="149"/>
                      </a:lnTo>
                      <a:lnTo>
                        <a:pt x="793" y="136"/>
                      </a:lnTo>
                      <a:lnTo>
                        <a:pt x="786" y="126"/>
                      </a:lnTo>
                      <a:lnTo>
                        <a:pt x="780" y="114"/>
                      </a:lnTo>
                      <a:lnTo>
                        <a:pt x="772" y="104"/>
                      </a:lnTo>
                      <a:lnTo>
                        <a:pt x="767" y="92"/>
                      </a:lnTo>
                      <a:lnTo>
                        <a:pt x="761" y="83"/>
                      </a:lnTo>
                      <a:lnTo>
                        <a:pt x="755" y="73"/>
                      </a:lnTo>
                      <a:lnTo>
                        <a:pt x="750" y="64"/>
                      </a:lnTo>
                      <a:lnTo>
                        <a:pt x="742" y="50"/>
                      </a:lnTo>
                      <a:lnTo>
                        <a:pt x="734" y="38"/>
                      </a:lnTo>
                      <a:lnTo>
                        <a:pt x="728" y="29"/>
                      </a:lnTo>
                      <a:lnTo>
                        <a:pt x="632" y="0"/>
                      </a:lnTo>
                      <a:lnTo>
                        <a:pt x="395" y="170"/>
                      </a:lnTo>
                      <a:lnTo>
                        <a:pt x="566" y="448"/>
                      </a:lnTo>
                      <a:lnTo>
                        <a:pt x="649" y="392"/>
                      </a:lnTo>
                      <a:lnTo>
                        <a:pt x="565" y="284"/>
                      </a:lnTo>
                      <a:lnTo>
                        <a:pt x="702" y="193"/>
                      </a:lnTo>
                      <a:lnTo>
                        <a:pt x="762" y="303"/>
                      </a:lnTo>
                      <a:lnTo>
                        <a:pt x="824" y="262"/>
                      </a:lnTo>
                      <a:lnTo>
                        <a:pt x="769" y="269"/>
                      </a:lnTo>
                      <a:lnTo>
                        <a:pt x="702" y="148"/>
                      </a:lnTo>
                      <a:lnTo>
                        <a:pt x="543" y="285"/>
                      </a:lnTo>
                      <a:lnTo>
                        <a:pt x="627" y="388"/>
                      </a:lnTo>
                      <a:lnTo>
                        <a:pt x="565" y="414"/>
                      </a:lnTo>
                      <a:lnTo>
                        <a:pt x="424" y="171"/>
                      </a:lnTo>
                      <a:lnTo>
                        <a:pt x="494" y="123"/>
                      </a:lnTo>
                      <a:lnTo>
                        <a:pt x="554" y="211"/>
                      </a:lnTo>
                      <a:lnTo>
                        <a:pt x="654" y="159"/>
                      </a:lnTo>
                      <a:lnTo>
                        <a:pt x="606" y="75"/>
                      </a:lnTo>
                      <a:lnTo>
                        <a:pt x="625" y="137"/>
                      </a:lnTo>
                      <a:lnTo>
                        <a:pt x="562" y="186"/>
                      </a:lnTo>
                      <a:lnTo>
                        <a:pt x="507" y="108"/>
                      </a:lnTo>
                      <a:lnTo>
                        <a:pt x="639" y="19"/>
                      </a:lnTo>
                      <a:lnTo>
                        <a:pt x="717" y="45"/>
                      </a:lnTo>
                      <a:lnTo>
                        <a:pt x="717" y="45"/>
                      </a:lnTo>
                      <a:close/>
                    </a:path>
                  </a:pathLst>
                </a:custGeom>
                <a:solidFill>
                  <a:srgbClr val="000000"/>
                </a:solidFill>
                <a:ln w="9525">
                  <a:noFill/>
                  <a:round/>
                </a:ln>
              </p:spPr>
              <p:txBody>
                <a:bodyPr/>
                <a:lstStyle/>
                <a:p>
                  <a:endParaRPr lang="en-US"/>
                </a:p>
              </p:txBody>
            </p:sp>
            <p:sp>
              <p:nvSpPr>
                <p:cNvPr id="406618" name="Freeform 90"/>
                <p:cNvSpPr/>
                <p:nvPr/>
              </p:nvSpPr>
              <p:spPr bwMode="auto">
                <a:xfrm>
                  <a:off x="5325" y="3529"/>
                  <a:ext cx="16" cy="22"/>
                </a:xfrm>
                <a:custGeom>
                  <a:avLst/>
                  <a:gdLst/>
                  <a:ahLst/>
                  <a:cxnLst>
                    <a:cxn ang="0">
                      <a:pos x="0" y="14"/>
                    </a:cxn>
                    <a:cxn ang="0">
                      <a:pos x="6" y="22"/>
                    </a:cxn>
                    <a:cxn ang="0">
                      <a:pos x="10" y="33"/>
                    </a:cxn>
                    <a:cxn ang="0">
                      <a:pos x="18" y="43"/>
                    </a:cxn>
                    <a:cxn ang="0">
                      <a:pos x="25" y="52"/>
                    </a:cxn>
                    <a:cxn ang="0">
                      <a:pos x="32" y="60"/>
                    </a:cxn>
                    <a:cxn ang="0">
                      <a:pos x="35" y="63"/>
                    </a:cxn>
                    <a:cxn ang="0">
                      <a:pos x="38" y="65"/>
                    </a:cxn>
                    <a:cxn ang="0">
                      <a:pos x="45" y="65"/>
                    </a:cxn>
                    <a:cxn ang="0">
                      <a:pos x="48" y="59"/>
                    </a:cxn>
                    <a:cxn ang="0">
                      <a:pos x="47" y="50"/>
                    </a:cxn>
                    <a:cxn ang="0">
                      <a:pos x="42" y="40"/>
                    </a:cxn>
                    <a:cxn ang="0">
                      <a:pos x="37" y="28"/>
                    </a:cxn>
                    <a:cxn ang="0">
                      <a:pos x="29" y="18"/>
                    </a:cxn>
                    <a:cxn ang="0">
                      <a:pos x="23" y="9"/>
                    </a:cxn>
                    <a:cxn ang="0">
                      <a:pos x="18" y="0"/>
                    </a:cxn>
                    <a:cxn ang="0">
                      <a:pos x="0" y="14"/>
                    </a:cxn>
                    <a:cxn ang="0">
                      <a:pos x="0" y="14"/>
                    </a:cxn>
                  </a:cxnLst>
                  <a:rect l="0" t="0" r="r" b="b"/>
                  <a:pathLst>
                    <a:path w="48" h="65">
                      <a:moveTo>
                        <a:pt x="0" y="14"/>
                      </a:moveTo>
                      <a:lnTo>
                        <a:pt x="6" y="22"/>
                      </a:lnTo>
                      <a:lnTo>
                        <a:pt x="10" y="33"/>
                      </a:lnTo>
                      <a:lnTo>
                        <a:pt x="18" y="43"/>
                      </a:lnTo>
                      <a:lnTo>
                        <a:pt x="25" y="52"/>
                      </a:lnTo>
                      <a:lnTo>
                        <a:pt x="32" y="60"/>
                      </a:lnTo>
                      <a:lnTo>
                        <a:pt x="35" y="63"/>
                      </a:lnTo>
                      <a:lnTo>
                        <a:pt x="38" y="65"/>
                      </a:lnTo>
                      <a:lnTo>
                        <a:pt x="45" y="65"/>
                      </a:lnTo>
                      <a:lnTo>
                        <a:pt x="48" y="59"/>
                      </a:lnTo>
                      <a:lnTo>
                        <a:pt x="47" y="50"/>
                      </a:lnTo>
                      <a:lnTo>
                        <a:pt x="42" y="40"/>
                      </a:lnTo>
                      <a:lnTo>
                        <a:pt x="37" y="28"/>
                      </a:lnTo>
                      <a:lnTo>
                        <a:pt x="29" y="18"/>
                      </a:lnTo>
                      <a:lnTo>
                        <a:pt x="23" y="9"/>
                      </a:lnTo>
                      <a:lnTo>
                        <a:pt x="18" y="0"/>
                      </a:lnTo>
                      <a:lnTo>
                        <a:pt x="0" y="14"/>
                      </a:lnTo>
                      <a:lnTo>
                        <a:pt x="0" y="14"/>
                      </a:lnTo>
                      <a:close/>
                    </a:path>
                  </a:pathLst>
                </a:custGeom>
                <a:solidFill>
                  <a:srgbClr val="000000"/>
                </a:solidFill>
                <a:ln w="9525">
                  <a:noFill/>
                  <a:round/>
                </a:ln>
              </p:spPr>
              <p:txBody>
                <a:bodyPr/>
                <a:lstStyle/>
                <a:p>
                  <a:endParaRPr lang="en-US"/>
                </a:p>
              </p:txBody>
            </p:sp>
            <p:sp>
              <p:nvSpPr>
                <p:cNvPr id="406619" name="Freeform 91"/>
                <p:cNvSpPr/>
                <p:nvPr/>
              </p:nvSpPr>
              <p:spPr bwMode="auto">
                <a:xfrm>
                  <a:off x="5352" y="3579"/>
                  <a:ext cx="34" cy="24"/>
                </a:xfrm>
                <a:custGeom>
                  <a:avLst/>
                  <a:gdLst/>
                  <a:ahLst/>
                  <a:cxnLst>
                    <a:cxn ang="0">
                      <a:pos x="9" y="60"/>
                    </a:cxn>
                    <a:cxn ang="0">
                      <a:pos x="89" y="3"/>
                    </a:cxn>
                    <a:cxn ang="0">
                      <a:pos x="94" y="0"/>
                    </a:cxn>
                    <a:cxn ang="0">
                      <a:pos x="101" y="2"/>
                    </a:cxn>
                    <a:cxn ang="0">
                      <a:pos x="103" y="6"/>
                    </a:cxn>
                    <a:cxn ang="0">
                      <a:pos x="98" y="10"/>
                    </a:cxn>
                    <a:cxn ang="0">
                      <a:pos x="94" y="13"/>
                    </a:cxn>
                    <a:cxn ang="0">
                      <a:pos x="89" y="16"/>
                    </a:cxn>
                    <a:cxn ang="0">
                      <a:pos x="83" y="19"/>
                    </a:cxn>
                    <a:cxn ang="0">
                      <a:pos x="78" y="23"/>
                    </a:cxn>
                    <a:cxn ang="0">
                      <a:pos x="72" y="29"/>
                    </a:cxn>
                    <a:cxn ang="0">
                      <a:pos x="64" y="34"/>
                    </a:cxn>
                    <a:cxn ang="0">
                      <a:pos x="60" y="37"/>
                    </a:cxn>
                    <a:cxn ang="0">
                      <a:pos x="56" y="40"/>
                    </a:cxn>
                    <a:cxn ang="0">
                      <a:pos x="53" y="41"/>
                    </a:cxn>
                    <a:cxn ang="0">
                      <a:pos x="48" y="44"/>
                    </a:cxn>
                    <a:cxn ang="0">
                      <a:pos x="41" y="50"/>
                    </a:cxn>
                    <a:cxn ang="0">
                      <a:pos x="35" y="54"/>
                    </a:cxn>
                    <a:cxn ang="0">
                      <a:pos x="29" y="59"/>
                    </a:cxn>
                    <a:cxn ang="0">
                      <a:pos x="23" y="61"/>
                    </a:cxn>
                    <a:cxn ang="0">
                      <a:pos x="19" y="64"/>
                    </a:cxn>
                    <a:cxn ang="0">
                      <a:pos x="16" y="67"/>
                    </a:cxn>
                    <a:cxn ang="0">
                      <a:pos x="10" y="70"/>
                    </a:cxn>
                    <a:cxn ang="0">
                      <a:pos x="6" y="72"/>
                    </a:cxn>
                    <a:cxn ang="0">
                      <a:pos x="2" y="72"/>
                    </a:cxn>
                    <a:cxn ang="0">
                      <a:pos x="0" y="69"/>
                    </a:cxn>
                    <a:cxn ang="0">
                      <a:pos x="3" y="64"/>
                    </a:cxn>
                    <a:cxn ang="0">
                      <a:pos x="9" y="60"/>
                    </a:cxn>
                    <a:cxn ang="0">
                      <a:pos x="9" y="60"/>
                    </a:cxn>
                  </a:cxnLst>
                  <a:rect l="0" t="0" r="r" b="b"/>
                  <a:pathLst>
                    <a:path w="103" h="72">
                      <a:moveTo>
                        <a:pt x="9" y="60"/>
                      </a:moveTo>
                      <a:lnTo>
                        <a:pt x="89" y="3"/>
                      </a:lnTo>
                      <a:lnTo>
                        <a:pt x="94" y="0"/>
                      </a:lnTo>
                      <a:lnTo>
                        <a:pt x="101" y="2"/>
                      </a:lnTo>
                      <a:lnTo>
                        <a:pt x="103" y="6"/>
                      </a:lnTo>
                      <a:lnTo>
                        <a:pt x="98" y="10"/>
                      </a:lnTo>
                      <a:lnTo>
                        <a:pt x="94" y="13"/>
                      </a:lnTo>
                      <a:lnTo>
                        <a:pt x="89" y="16"/>
                      </a:lnTo>
                      <a:lnTo>
                        <a:pt x="83" y="19"/>
                      </a:lnTo>
                      <a:lnTo>
                        <a:pt x="78" y="23"/>
                      </a:lnTo>
                      <a:lnTo>
                        <a:pt x="72" y="29"/>
                      </a:lnTo>
                      <a:lnTo>
                        <a:pt x="64" y="34"/>
                      </a:lnTo>
                      <a:lnTo>
                        <a:pt x="60" y="37"/>
                      </a:lnTo>
                      <a:lnTo>
                        <a:pt x="56" y="40"/>
                      </a:lnTo>
                      <a:lnTo>
                        <a:pt x="53" y="41"/>
                      </a:lnTo>
                      <a:lnTo>
                        <a:pt x="48" y="44"/>
                      </a:lnTo>
                      <a:lnTo>
                        <a:pt x="41" y="50"/>
                      </a:lnTo>
                      <a:lnTo>
                        <a:pt x="35" y="54"/>
                      </a:lnTo>
                      <a:lnTo>
                        <a:pt x="29" y="59"/>
                      </a:lnTo>
                      <a:lnTo>
                        <a:pt x="23" y="61"/>
                      </a:lnTo>
                      <a:lnTo>
                        <a:pt x="19" y="64"/>
                      </a:lnTo>
                      <a:lnTo>
                        <a:pt x="16" y="67"/>
                      </a:lnTo>
                      <a:lnTo>
                        <a:pt x="10" y="70"/>
                      </a:lnTo>
                      <a:lnTo>
                        <a:pt x="6" y="72"/>
                      </a:lnTo>
                      <a:lnTo>
                        <a:pt x="2" y="72"/>
                      </a:lnTo>
                      <a:lnTo>
                        <a:pt x="0" y="69"/>
                      </a:lnTo>
                      <a:lnTo>
                        <a:pt x="3" y="64"/>
                      </a:lnTo>
                      <a:lnTo>
                        <a:pt x="9" y="60"/>
                      </a:lnTo>
                      <a:lnTo>
                        <a:pt x="9" y="60"/>
                      </a:lnTo>
                      <a:close/>
                    </a:path>
                  </a:pathLst>
                </a:custGeom>
                <a:solidFill>
                  <a:srgbClr val="000000"/>
                </a:solidFill>
                <a:ln w="9525">
                  <a:noFill/>
                  <a:round/>
                </a:ln>
              </p:spPr>
              <p:txBody>
                <a:bodyPr/>
                <a:lstStyle/>
                <a:p>
                  <a:endParaRPr lang="en-US"/>
                </a:p>
              </p:txBody>
            </p:sp>
            <p:sp>
              <p:nvSpPr>
                <p:cNvPr id="406620" name="Freeform 92"/>
                <p:cNvSpPr/>
                <p:nvPr/>
              </p:nvSpPr>
              <p:spPr bwMode="auto">
                <a:xfrm>
                  <a:off x="5367" y="3599"/>
                  <a:ext cx="32" cy="25"/>
                </a:xfrm>
                <a:custGeom>
                  <a:avLst/>
                  <a:gdLst/>
                  <a:ahLst/>
                  <a:cxnLst>
                    <a:cxn ang="0">
                      <a:pos x="9" y="51"/>
                    </a:cxn>
                    <a:cxn ang="0">
                      <a:pos x="78" y="3"/>
                    </a:cxn>
                    <a:cxn ang="0">
                      <a:pos x="82" y="0"/>
                    </a:cxn>
                    <a:cxn ang="0">
                      <a:pos x="90" y="0"/>
                    </a:cxn>
                    <a:cxn ang="0">
                      <a:pos x="96" y="9"/>
                    </a:cxn>
                    <a:cxn ang="0">
                      <a:pos x="96" y="15"/>
                    </a:cxn>
                    <a:cxn ang="0">
                      <a:pos x="91" y="19"/>
                    </a:cxn>
                    <a:cxn ang="0">
                      <a:pos x="85" y="23"/>
                    </a:cxn>
                    <a:cxn ang="0">
                      <a:pos x="81" y="26"/>
                    </a:cxn>
                    <a:cxn ang="0">
                      <a:pos x="77" y="31"/>
                    </a:cxn>
                    <a:cxn ang="0">
                      <a:pos x="71" y="34"/>
                    </a:cxn>
                    <a:cxn ang="0">
                      <a:pos x="65" y="38"/>
                    </a:cxn>
                    <a:cxn ang="0">
                      <a:pos x="59" y="42"/>
                    </a:cxn>
                    <a:cxn ang="0">
                      <a:pos x="52" y="48"/>
                    </a:cxn>
                    <a:cxn ang="0">
                      <a:pos x="46" y="53"/>
                    </a:cxn>
                    <a:cxn ang="0">
                      <a:pos x="40" y="57"/>
                    </a:cxn>
                    <a:cxn ang="0">
                      <a:pos x="34" y="60"/>
                    </a:cxn>
                    <a:cxn ang="0">
                      <a:pos x="30" y="64"/>
                    </a:cxn>
                    <a:cxn ang="0">
                      <a:pos x="25" y="67"/>
                    </a:cxn>
                    <a:cxn ang="0">
                      <a:pos x="22" y="69"/>
                    </a:cxn>
                    <a:cxn ang="0">
                      <a:pos x="19" y="72"/>
                    </a:cxn>
                    <a:cxn ang="0">
                      <a:pos x="14" y="73"/>
                    </a:cxn>
                    <a:cxn ang="0">
                      <a:pos x="6" y="72"/>
                    </a:cxn>
                    <a:cxn ang="0">
                      <a:pos x="2" y="67"/>
                    </a:cxn>
                    <a:cxn ang="0">
                      <a:pos x="0" y="61"/>
                    </a:cxn>
                    <a:cxn ang="0">
                      <a:pos x="3" y="56"/>
                    </a:cxn>
                    <a:cxn ang="0">
                      <a:pos x="9" y="51"/>
                    </a:cxn>
                    <a:cxn ang="0">
                      <a:pos x="9" y="51"/>
                    </a:cxn>
                  </a:cxnLst>
                  <a:rect l="0" t="0" r="r" b="b"/>
                  <a:pathLst>
                    <a:path w="96" h="73">
                      <a:moveTo>
                        <a:pt x="9" y="51"/>
                      </a:moveTo>
                      <a:lnTo>
                        <a:pt x="78" y="3"/>
                      </a:lnTo>
                      <a:lnTo>
                        <a:pt x="82" y="0"/>
                      </a:lnTo>
                      <a:lnTo>
                        <a:pt x="90" y="0"/>
                      </a:lnTo>
                      <a:lnTo>
                        <a:pt x="96" y="9"/>
                      </a:lnTo>
                      <a:lnTo>
                        <a:pt x="96" y="15"/>
                      </a:lnTo>
                      <a:lnTo>
                        <a:pt x="91" y="19"/>
                      </a:lnTo>
                      <a:lnTo>
                        <a:pt x="85" y="23"/>
                      </a:lnTo>
                      <a:lnTo>
                        <a:pt x="81" y="26"/>
                      </a:lnTo>
                      <a:lnTo>
                        <a:pt x="77" y="31"/>
                      </a:lnTo>
                      <a:lnTo>
                        <a:pt x="71" y="34"/>
                      </a:lnTo>
                      <a:lnTo>
                        <a:pt x="65" y="38"/>
                      </a:lnTo>
                      <a:lnTo>
                        <a:pt x="59" y="42"/>
                      </a:lnTo>
                      <a:lnTo>
                        <a:pt x="52" y="48"/>
                      </a:lnTo>
                      <a:lnTo>
                        <a:pt x="46" y="53"/>
                      </a:lnTo>
                      <a:lnTo>
                        <a:pt x="40" y="57"/>
                      </a:lnTo>
                      <a:lnTo>
                        <a:pt x="34" y="60"/>
                      </a:lnTo>
                      <a:lnTo>
                        <a:pt x="30" y="64"/>
                      </a:lnTo>
                      <a:lnTo>
                        <a:pt x="25" y="67"/>
                      </a:lnTo>
                      <a:lnTo>
                        <a:pt x="22" y="69"/>
                      </a:lnTo>
                      <a:lnTo>
                        <a:pt x="19" y="72"/>
                      </a:lnTo>
                      <a:lnTo>
                        <a:pt x="14" y="73"/>
                      </a:lnTo>
                      <a:lnTo>
                        <a:pt x="6" y="72"/>
                      </a:lnTo>
                      <a:lnTo>
                        <a:pt x="2" y="67"/>
                      </a:lnTo>
                      <a:lnTo>
                        <a:pt x="0" y="61"/>
                      </a:lnTo>
                      <a:lnTo>
                        <a:pt x="3" y="56"/>
                      </a:lnTo>
                      <a:lnTo>
                        <a:pt x="9" y="51"/>
                      </a:lnTo>
                      <a:lnTo>
                        <a:pt x="9" y="51"/>
                      </a:lnTo>
                      <a:close/>
                    </a:path>
                  </a:pathLst>
                </a:custGeom>
                <a:solidFill>
                  <a:srgbClr val="000000"/>
                </a:solidFill>
                <a:ln w="9525">
                  <a:noFill/>
                  <a:round/>
                </a:ln>
              </p:spPr>
              <p:txBody>
                <a:bodyPr/>
                <a:lstStyle/>
                <a:p>
                  <a:endParaRPr lang="en-US"/>
                </a:p>
              </p:txBody>
            </p:sp>
            <p:sp>
              <p:nvSpPr>
                <p:cNvPr id="406621" name="Freeform 93"/>
                <p:cNvSpPr/>
                <p:nvPr/>
              </p:nvSpPr>
              <p:spPr bwMode="auto">
                <a:xfrm>
                  <a:off x="5359" y="3590"/>
                  <a:ext cx="33" cy="23"/>
                </a:xfrm>
                <a:custGeom>
                  <a:avLst/>
                  <a:gdLst/>
                  <a:ahLst/>
                  <a:cxnLst>
                    <a:cxn ang="0">
                      <a:pos x="12" y="48"/>
                    </a:cxn>
                    <a:cxn ang="0">
                      <a:pos x="82" y="1"/>
                    </a:cxn>
                    <a:cxn ang="0">
                      <a:pos x="88" y="0"/>
                    </a:cxn>
                    <a:cxn ang="0">
                      <a:pos x="92" y="1"/>
                    </a:cxn>
                    <a:cxn ang="0">
                      <a:pos x="95" y="4"/>
                    </a:cxn>
                    <a:cxn ang="0">
                      <a:pos x="100" y="11"/>
                    </a:cxn>
                    <a:cxn ang="0">
                      <a:pos x="98" y="14"/>
                    </a:cxn>
                    <a:cxn ang="0">
                      <a:pos x="92" y="17"/>
                    </a:cxn>
                    <a:cxn ang="0">
                      <a:pos x="86" y="20"/>
                    </a:cxn>
                    <a:cxn ang="0">
                      <a:pos x="82" y="23"/>
                    </a:cxn>
                    <a:cxn ang="0">
                      <a:pos x="76" y="26"/>
                    </a:cxn>
                    <a:cxn ang="0">
                      <a:pos x="70" y="30"/>
                    </a:cxn>
                    <a:cxn ang="0">
                      <a:pos x="64" y="35"/>
                    </a:cxn>
                    <a:cxn ang="0">
                      <a:pos x="57" y="39"/>
                    </a:cxn>
                    <a:cxn ang="0">
                      <a:pos x="51" y="44"/>
                    </a:cxn>
                    <a:cxn ang="0">
                      <a:pos x="44" y="48"/>
                    </a:cxn>
                    <a:cxn ang="0">
                      <a:pos x="38" y="52"/>
                    </a:cxn>
                    <a:cxn ang="0">
                      <a:pos x="32" y="57"/>
                    </a:cxn>
                    <a:cxn ang="0">
                      <a:pos x="26" y="60"/>
                    </a:cxn>
                    <a:cxn ang="0">
                      <a:pos x="22" y="63"/>
                    </a:cxn>
                    <a:cxn ang="0">
                      <a:pos x="19" y="66"/>
                    </a:cxn>
                    <a:cxn ang="0">
                      <a:pos x="16" y="67"/>
                    </a:cxn>
                    <a:cxn ang="0">
                      <a:pos x="15" y="69"/>
                    </a:cxn>
                    <a:cxn ang="0">
                      <a:pos x="10" y="70"/>
                    </a:cxn>
                    <a:cxn ang="0">
                      <a:pos x="4" y="69"/>
                    </a:cxn>
                    <a:cxn ang="0">
                      <a:pos x="0" y="64"/>
                    </a:cxn>
                    <a:cxn ang="0">
                      <a:pos x="0" y="58"/>
                    </a:cxn>
                    <a:cxn ang="0">
                      <a:pos x="4" y="52"/>
                    </a:cxn>
                    <a:cxn ang="0">
                      <a:pos x="9" y="50"/>
                    </a:cxn>
                    <a:cxn ang="0">
                      <a:pos x="12" y="48"/>
                    </a:cxn>
                    <a:cxn ang="0">
                      <a:pos x="12" y="48"/>
                    </a:cxn>
                  </a:cxnLst>
                  <a:rect l="0" t="0" r="r" b="b"/>
                  <a:pathLst>
                    <a:path w="100" h="70">
                      <a:moveTo>
                        <a:pt x="12" y="48"/>
                      </a:moveTo>
                      <a:lnTo>
                        <a:pt x="82" y="1"/>
                      </a:lnTo>
                      <a:lnTo>
                        <a:pt x="88" y="0"/>
                      </a:lnTo>
                      <a:lnTo>
                        <a:pt x="92" y="1"/>
                      </a:lnTo>
                      <a:lnTo>
                        <a:pt x="95" y="4"/>
                      </a:lnTo>
                      <a:lnTo>
                        <a:pt x="100" y="11"/>
                      </a:lnTo>
                      <a:lnTo>
                        <a:pt x="98" y="14"/>
                      </a:lnTo>
                      <a:lnTo>
                        <a:pt x="92" y="17"/>
                      </a:lnTo>
                      <a:lnTo>
                        <a:pt x="86" y="20"/>
                      </a:lnTo>
                      <a:lnTo>
                        <a:pt x="82" y="23"/>
                      </a:lnTo>
                      <a:lnTo>
                        <a:pt x="76" y="26"/>
                      </a:lnTo>
                      <a:lnTo>
                        <a:pt x="70" y="30"/>
                      </a:lnTo>
                      <a:lnTo>
                        <a:pt x="64" y="35"/>
                      </a:lnTo>
                      <a:lnTo>
                        <a:pt x="57" y="39"/>
                      </a:lnTo>
                      <a:lnTo>
                        <a:pt x="51" y="44"/>
                      </a:lnTo>
                      <a:lnTo>
                        <a:pt x="44" y="48"/>
                      </a:lnTo>
                      <a:lnTo>
                        <a:pt x="38" y="52"/>
                      </a:lnTo>
                      <a:lnTo>
                        <a:pt x="32" y="57"/>
                      </a:lnTo>
                      <a:lnTo>
                        <a:pt x="26" y="60"/>
                      </a:lnTo>
                      <a:lnTo>
                        <a:pt x="22" y="63"/>
                      </a:lnTo>
                      <a:lnTo>
                        <a:pt x="19" y="66"/>
                      </a:lnTo>
                      <a:lnTo>
                        <a:pt x="16" y="67"/>
                      </a:lnTo>
                      <a:lnTo>
                        <a:pt x="15" y="69"/>
                      </a:lnTo>
                      <a:lnTo>
                        <a:pt x="10" y="70"/>
                      </a:lnTo>
                      <a:lnTo>
                        <a:pt x="4" y="69"/>
                      </a:lnTo>
                      <a:lnTo>
                        <a:pt x="0" y="64"/>
                      </a:lnTo>
                      <a:lnTo>
                        <a:pt x="0" y="58"/>
                      </a:lnTo>
                      <a:lnTo>
                        <a:pt x="4" y="52"/>
                      </a:lnTo>
                      <a:lnTo>
                        <a:pt x="9" y="50"/>
                      </a:lnTo>
                      <a:lnTo>
                        <a:pt x="12" y="48"/>
                      </a:lnTo>
                      <a:lnTo>
                        <a:pt x="12" y="48"/>
                      </a:lnTo>
                      <a:close/>
                    </a:path>
                  </a:pathLst>
                </a:custGeom>
                <a:solidFill>
                  <a:srgbClr val="000000"/>
                </a:solidFill>
                <a:ln w="9525">
                  <a:noFill/>
                  <a:round/>
                </a:ln>
              </p:spPr>
              <p:txBody>
                <a:bodyPr/>
                <a:lstStyle/>
                <a:p>
                  <a:endParaRPr lang="en-US"/>
                </a:p>
              </p:txBody>
            </p:sp>
            <p:sp>
              <p:nvSpPr>
                <p:cNvPr id="406622" name="Freeform 94"/>
                <p:cNvSpPr/>
                <p:nvPr/>
              </p:nvSpPr>
              <p:spPr bwMode="auto">
                <a:xfrm>
                  <a:off x="4866" y="3470"/>
                  <a:ext cx="243" cy="321"/>
                </a:xfrm>
                <a:custGeom>
                  <a:avLst/>
                  <a:gdLst/>
                  <a:ahLst/>
                  <a:cxnLst>
                    <a:cxn ang="0">
                      <a:pos x="371" y="899"/>
                    </a:cxn>
                    <a:cxn ang="0">
                      <a:pos x="324" y="876"/>
                    </a:cxn>
                    <a:cxn ang="0">
                      <a:pos x="299" y="860"/>
                    </a:cxn>
                    <a:cxn ang="0">
                      <a:pos x="243" y="794"/>
                    </a:cxn>
                    <a:cxn ang="0">
                      <a:pos x="243" y="662"/>
                    </a:cxn>
                    <a:cxn ang="0">
                      <a:pos x="270" y="603"/>
                    </a:cxn>
                    <a:cxn ang="0">
                      <a:pos x="302" y="553"/>
                    </a:cxn>
                    <a:cxn ang="0">
                      <a:pos x="354" y="486"/>
                    </a:cxn>
                    <a:cxn ang="0">
                      <a:pos x="388" y="446"/>
                    </a:cxn>
                    <a:cxn ang="0">
                      <a:pos x="429" y="401"/>
                    </a:cxn>
                    <a:cxn ang="0">
                      <a:pos x="535" y="424"/>
                    </a:cxn>
                    <a:cxn ang="0">
                      <a:pos x="233" y="178"/>
                    </a:cxn>
                    <a:cxn ang="0">
                      <a:pos x="193" y="225"/>
                    </a:cxn>
                    <a:cxn ang="0">
                      <a:pos x="158" y="274"/>
                    </a:cxn>
                    <a:cxn ang="0">
                      <a:pos x="117" y="333"/>
                    </a:cxn>
                    <a:cxn ang="0">
                      <a:pos x="76" y="402"/>
                    </a:cxn>
                    <a:cxn ang="0">
                      <a:pos x="40" y="477"/>
                    </a:cxn>
                    <a:cxn ang="0">
                      <a:pos x="13" y="554"/>
                    </a:cxn>
                    <a:cxn ang="0">
                      <a:pos x="11" y="720"/>
                    </a:cxn>
                    <a:cxn ang="0">
                      <a:pos x="46" y="787"/>
                    </a:cxn>
                    <a:cxn ang="0">
                      <a:pos x="97" y="834"/>
                    </a:cxn>
                    <a:cxn ang="0">
                      <a:pos x="125" y="851"/>
                    </a:cxn>
                    <a:cxn ang="0">
                      <a:pos x="173" y="873"/>
                    </a:cxn>
                    <a:cxn ang="0">
                      <a:pos x="230" y="891"/>
                    </a:cxn>
                    <a:cxn ang="0">
                      <a:pos x="207" y="854"/>
                    </a:cxn>
                    <a:cxn ang="0">
                      <a:pos x="166" y="835"/>
                    </a:cxn>
                    <a:cxn ang="0">
                      <a:pos x="139" y="819"/>
                    </a:cxn>
                    <a:cxn ang="0">
                      <a:pos x="84" y="775"/>
                    </a:cxn>
                    <a:cxn ang="0">
                      <a:pos x="40" y="717"/>
                    </a:cxn>
                    <a:cxn ang="0">
                      <a:pos x="24" y="589"/>
                    </a:cxn>
                    <a:cxn ang="0">
                      <a:pos x="57" y="493"/>
                    </a:cxn>
                    <a:cxn ang="0">
                      <a:pos x="79" y="446"/>
                    </a:cxn>
                    <a:cxn ang="0">
                      <a:pos x="103" y="401"/>
                    </a:cxn>
                    <a:cxn ang="0">
                      <a:pos x="128" y="357"/>
                    </a:cxn>
                    <a:cxn ang="0">
                      <a:pos x="154" y="316"/>
                    </a:cxn>
                    <a:cxn ang="0">
                      <a:pos x="193" y="259"/>
                    </a:cxn>
                    <a:cxn ang="0">
                      <a:pos x="234" y="202"/>
                    </a:cxn>
                    <a:cxn ang="0">
                      <a:pos x="271" y="157"/>
                    </a:cxn>
                    <a:cxn ang="0">
                      <a:pos x="470" y="329"/>
                    </a:cxn>
                    <a:cxn ang="0">
                      <a:pos x="422" y="382"/>
                    </a:cxn>
                    <a:cxn ang="0">
                      <a:pos x="381" y="429"/>
                    </a:cxn>
                    <a:cxn ang="0">
                      <a:pos x="333" y="487"/>
                    </a:cxn>
                    <a:cxn ang="0">
                      <a:pos x="283" y="551"/>
                    </a:cxn>
                    <a:cxn ang="0">
                      <a:pos x="234" y="620"/>
                    </a:cxn>
                    <a:cxn ang="0">
                      <a:pos x="204" y="741"/>
                    </a:cxn>
                    <a:cxn ang="0">
                      <a:pos x="224" y="822"/>
                    </a:cxn>
                    <a:cxn ang="0">
                      <a:pos x="252" y="867"/>
                    </a:cxn>
                    <a:cxn ang="0">
                      <a:pos x="292" y="904"/>
                    </a:cxn>
                    <a:cxn ang="0">
                      <a:pos x="328" y="918"/>
                    </a:cxn>
                    <a:cxn ang="0">
                      <a:pos x="442" y="937"/>
                    </a:cxn>
                    <a:cxn ang="0">
                      <a:pos x="573" y="955"/>
                    </a:cxn>
                    <a:cxn ang="0">
                      <a:pos x="731" y="614"/>
                    </a:cxn>
                    <a:cxn ang="0">
                      <a:pos x="398" y="820"/>
                    </a:cxn>
                    <a:cxn ang="0">
                      <a:pos x="416" y="661"/>
                    </a:cxn>
                    <a:cxn ang="0">
                      <a:pos x="578" y="823"/>
                    </a:cxn>
                    <a:cxn ang="0">
                      <a:pos x="698" y="899"/>
                    </a:cxn>
                  </a:cxnLst>
                  <a:rect l="0" t="0" r="r" b="b"/>
                  <a:pathLst>
                    <a:path w="731" h="964">
                      <a:moveTo>
                        <a:pt x="630" y="943"/>
                      </a:moveTo>
                      <a:lnTo>
                        <a:pt x="400" y="910"/>
                      </a:lnTo>
                      <a:lnTo>
                        <a:pt x="391" y="907"/>
                      </a:lnTo>
                      <a:lnTo>
                        <a:pt x="381" y="902"/>
                      </a:lnTo>
                      <a:lnTo>
                        <a:pt x="371" y="899"/>
                      </a:lnTo>
                      <a:lnTo>
                        <a:pt x="360" y="895"/>
                      </a:lnTo>
                      <a:lnTo>
                        <a:pt x="352" y="891"/>
                      </a:lnTo>
                      <a:lnTo>
                        <a:pt x="341" y="886"/>
                      </a:lnTo>
                      <a:lnTo>
                        <a:pt x="333" y="882"/>
                      </a:lnTo>
                      <a:lnTo>
                        <a:pt x="324" y="876"/>
                      </a:lnTo>
                      <a:lnTo>
                        <a:pt x="315" y="872"/>
                      </a:lnTo>
                      <a:lnTo>
                        <a:pt x="311" y="869"/>
                      </a:lnTo>
                      <a:lnTo>
                        <a:pt x="306" y="866"/>
                      </a:lnTo>
                      <a:lnTo>
                        <a:pt x="302" y="863"/>
                      </a:lnTo>
                      <a:lnTo>
                        <a:pt x="299" y="860"/>
                      </a:lnTo>
                      <a:lnTo>
                        <a:pt x="290" y="854"/>
                      </a:lnTo>
                      <a:lnTo>
                        <a:pt x="275" y="841"/>
                      </a:lnTo>
                      <a:lnTo>
                        <a:pt x="264" y="826"/>
                      </a:lnTo>
                      <a:lnTo>
                        <a:pt x="252" y="812"/>
                      </a:lnTo>
                      <a:lnTo>
                        <a:pt x="243" y="794"/>
                      </a:lnTo>
                      <a:lnTo>
                        <a:pt x="232" y="756"/>
                      </a:lnTo>
                      <a:lnTo>
                        <a:pt x="232" y="712"/>
                      </a:lnTo>
                      <a:lnTo>
                        <a:pt x="236" y="689"/>
                      </a:lnTo>
                      <a:lnTo>
                        <a:pt x="239" y="676"/>
                      </a:lnTo>
                      <a:lnTo>
                        <a:pt x="243" y="662"/>
                      </a:lnTo>
                      <a:lnTo>
                        <a:pt x="248" y="646"/>
                      </a:lnTo>
                      <a:lnTo>
                        <a:pt x="252" y="636"/>
                      </a:lnTo>
                      <a:lnTo>
                        <a:pt x="258" y="624"/>
                      </a:lnTo>
                      <a:lnTo>
                        <a:pt x="265" y="610"/>
                      </a:lnTo>
                      <a:lnTo>
                        <a:pt x="270" y="603"/>
                      </a:lnTo>
                      <a:lnTo>
                        <a:pt x="275" y="594"/>
                      </a:lnTo>
                      <a:lnTo>
                        <a:pt x="281" y="585"/>
                      </a:lnTo>
                      <a:lnTo>
                        <a:pt x="287" y="575"/>
                      </a:lnTo>
                      <a:lnTo>
                        <a:pt x="294" y="563"/>
                      </a:lnTo>
                      <a:lnTo>
                        <a:pt x="302" y="553"/>
                      </a:lnTo>
                      <a:lnTo>
                        <a:pt x="311" y="540"/>
                      </a:lnTo>
                      <a:lnTo>
                        <a:pt x="321" y="528"/>
                      </a:lnTo>
                      <a:lnTo>
                        <a:pt x="331" y="515"/>
                      </a:lnTo>
                      <a:lnTo>
                        <a:pt x="341" y="500"/>
                      </a:lnTo>
                      <a:lnTo>
                        <a:pt x="354" y="486"/>
                      </a:lnTo>
                      <a:lnTo>
                        <a:pt x="360" y="478"/>
                      </a:lnTo>
                      <a:lnTo>
                        <a:pt x="368" y="469"/>
                      </a:lnTo>
                      <a:lnTo>
                        <a:pt x="374" y="462"/>
                      </a:lnTo>
                      <a:lnTo>
                        <a:pt x="381" y="453"/>
                      </a:lnTo>
                      <a:lnTo>
                        <a:pt x="388" y="446"/>
                      </a:lnTo>
                      <a:lnTo>
                        <a:pt x="397" y="437"/>
                      </a:lnTo>
                      <a:lnTo>
                        <a:pt x="404" y="429"/>
                      </a:lnTo>
                      <a:lnTo>
                        <a:pt x="412" y="420"/>
                      </a:lnTo>
                      <a:lnTo>
                        <a:pt x="420" y="411"/>
                      </a:lnTo>
                      <a:lnTo>
                        <a:pt x="429" y="401"/>
                      </a:lnTo>
                      <a:lnTo>
                        <a:pt x="438" y="392"/>
                      </a:lnTo>
                      <a:lnTo>
                        <a:pt x="448" y="382"/>
                      </a:lnTo>
                      <a:lnTo>
                        <a:pt x="457" y="371"/>
                      </a:lnTo>
                      <a:lnTo>
                        <a:pt x="467" y="363"/>
                      </a:lnTo>
                      <a:lnTo>
                        <a:pt x="535" y="424"/>
                      </a:lnTo>
                      <a:lnTo>
                        <a:pt x="571" y="380"/>
                      </a:lnTo>
                      <a:lnTo>
                        <a:pt x="590" y="0"/>
                      </a:lnTo>
                      <a:lnTo>
                        <a:pt x="174" y="72"/>
                      </a:lnTo>
                      <a:lnTo>
                        <a:pt x="158" y="105"/>
                      </a:lnTo>
                      <a:lnTo>
                        <a:pt x="233" y="178"/>
                      </a:lnTo>
                      <a:lnTo>
                        <a:pt x="227" y="184"/>
                      </a:lnTo>
                      <a:lnTo>
                        <a:pt x="220" y="193"/>
                      </a:lnTo>
                      <a:lnTo>
                        <a:pt x="211" y="203"/>
                      </a:lnTo>
                      <a:lnTo>
                        <a:pt x="199" y="218"/>
                      </a:lnTo>
                      <a:lnTo>
                        <a:pt x="193" y="225"/>
                      </a:lnTo>
                      <a:lnTo>
                        <a:pt x="186" y="234"/>
                      </a:lnTo>
                      <a:lnTo>
                        <a:pt x="180" y="243"/>
                      </a:lnTo>
                      <a:lnTo>
                        <a:pt x="173" y="253"/>
                      </a:lnTo>
                      <a:lnTo>
                        <a:pt x="166" y="263"/>
                      </a:lnTo>
                      <a:lnTo>
                        <a:pt x="158" y="274"/>
                      </a:lnTo>
                      <a:lnTo>
                        <a:pt x="150" y="284"/>
                      </a:lnTo>
                      <a:lnTo>
                        <a:pt x="141" y="295"/>
                      </a:lnTo>
                      <a:lnTo>
                        <a:pt x="133" y="309"/>
                      </a:lnTo>
                      <a:lnTo>
                        <a:pt x="125" y="320"/>
                      </a:lnTo>
                      <a:lnTo>
                        <a:pt x="117" y="333"/>
                      </a:lnTo>
                      <a:lnTo>
                        <a:pt x="109" y="347"/>
                      </a:lnTo>
                      <a:lnTo>
                        <a:pt x="101" y="360"/>
                      </a:lnTo>
                      <a:lnTo>
                        <a:pt x="92" y="374"/>
                      </a:lnTo>
                      <a:lnTo>
                        <a:pt x="84" y="388"/>
                      </a:lnTo>
                      <a:lnTo>
                        <a:pt x="76" y="402"/>
                      </a:lnTo>
                      <a:lnTo>
                        <a:pt x="69" y="417"/>
                      </a:lnTo>
                      <a:lnTo>
                        <a:pt x="62" y="431"/>
                      </a:lnTo>
                      <a:lnTo>
                        <a:pt x="54" y="446"/>
                      </a:lnTo>
                      <a:lnTo>
                        <a:pt x="47" y="462"/>
                      </a:lnTo>
                      <a:lnTo>
                        <a:pt x="40" y="477"/>
                      </a:lnTo>
                      <a:lnTo>
                        <a:pt x="34" y="493"/>
                      </a:lnTo>
                      <a:lnTo>
                        <a:pt x="28" y="507"/>
                      </a:lnTo>
                      <a:lnTo>
                        <a:pt x="24" y="524"/>
                      </a:lnTo>
                      <a:lnTo>
                        <a:pt x="18" y="540"/>
                      </a:lnTo>
                      <a:lnTo>
                        <a:pt x="13" y="554"/>
                      </a:lnTo>
                      <a:lnTo>
                        <a:pt x="2" y="617"/>
                      </a:lnTo>
                      <a:lnTo>
                        <a:pt x="0" y="648"/>
                      </a:lnTo>
                      <a:lnTo>
                        <a:pt x="2" y="677"/>
                      </a:lnTo>
                      <a:lnTo>
                        <a:pt x="8" y="706"/>
                      </a:lnTo>
                      <a:lnTo>
                        <a:pt x="11" y="720"/>
                      </a:lnTo>
                      <a:lnTo>
                        <a:pt x="16" y="734"/>
                      </a:lnTo>
                      <a:lnTo>
                        <a:pt x="22" y="747"/>
                      </a:lnTo>
                      <a:lnTo>
                        <a:pt x="28" y="760"/>
                      </a:lnTo>
                      <a:lnTo>
                        <a:pt x="37" y="774"/>
                      </a:lnTo>
                      <a:lnTo>
                        <a:pt x="46" y="787"/>
                      </a:lnTo>
                      <a:lnTo>
                        <a:pt x="56" y="798"/>
                      </a:lnTo>
                      <a:lnTo>
                        <a:pt x="68" y="810"/>
                      </a:lnTo>
                      <a:lnTo>
                        <a:pt x="79" y="820"/>
                      </a:lnTo>
                      <a:lnTo>
                        <a:pt x="94" y="831"/>
                      </a:lnTo>
                      <a:lnTo>
                        <a:pt x="97" y="834"/>
                      </a:lnTo>
                      <a:lnTo>
                        <a:pt x="101" y="836"/>
                      </a:lnTo>
                      <a:lnTo>
                        <a:pt x="104" y="839"/>
                      </a:lnTo>
                      <a:lnTo>
                        <a:pt x="109" y="841"/>
                      </a:lnTo>
                      <a:lnTo>
                        <a:pt x="117" y="847"/>
                      </a:lnTo>
                      <a:lnTo>
                        <a:pt x="125" y="851"/>
                      </a:lnTo>
                      <a:lnTo>
                        <a:pt x="133" y="856"/>
                      </a:lnTo>
                      <a:lnTo>
                        <a:pt x="144" y="860"/>
                      </a:lnTo>
                      <a:lnTo>
                        <a:pt x="152" y="864"/>
                      </a:lnTo>
                      <a:lnTo>
                        <a:pt x="163" y="869"/>
                      </a:lnTo>
                      <a:lnTo>
                        <a:pt x="173" y="873"/>
                      </a:lnTo>
                      <a:lnTo>
                        <a:pt x="183" y="876"/>
                      </a:lnTo>
                      <a:lnTo>
                        <a:pt x="195" y="880"/>
                      </a:lnTo>
                      <a:lnTo>
                        <a:pt x="207" y="883"/>
                      </a:lnTo>
                      <a:lnTo>
                        <a:pt x="218" y="886"/>
                      </a:lnTo>
                      <a:lnTo>
                        <a:pt x="230" y="891"/>
                      </a:lnTo>
                      <a:lnTo>
                        <a:pt x="242" y="894"/>
                      </a:lnTo>
                      <a:lnTo>
                        <a:pt x="255" y="896"/>
                      </a:lnTo>
                      <a:lnTo>
                        <a:pt x="230" y="864"/>
                      </a:lnTo>
                      <a:lnTo>
                        <a:pt x="218" y="860"/>
                      </a:lnTo>
                      <a:lnTo>
                        <a:pt x="207" y="854"/>
                      </a:lnTo>
                      <a:lnTo>
                        <a:pt x="198" y="851"/>
                      </a:lnTo>
                      <a:lnTo>
                        <a:pt x="189" y="847"/>
                      </a:lnTo>
                      <a:lnTo>
                        <a:pt x="180" y="842"/>
                      </a:lnTo>
                      <a:lnTo>
                        <a:pt x="170" y="836"/>
                      </a:lnTo>
                      <a:lnTo>
                        <a:pt x="166" y="835"/>
                      </a:lnTo>
                      <a:lnTo>
                        <a:pt x="160" y="832"/>
                      </a:lnTo>
                      <a:lnTo>
                        <a:pt x="155" y="829"/>
                      </a:lnTo>
                      <a:lnTo>
                        <a:pt x="150" y="825"/>
                      </a:lnTo>
                      <a:lnTo>
                        <a:pt x="144" y="822"/>
                      </a:lnTo>
                      <a:lnTo>
                        <a:pt x="139" y="819"/>
                      </a:lnTo>
                      <a:lnTo>
                        <a:pt x="133" y="815"/>
                      </a:lnTo>
                      <a:lnTo>
                        <a:pt x="128" y="810"/>
                      </a:lnTo>
                      <a:lnTo>
                        <a:pt x="106" y="794"/>
                      </a:lnTo>
                      <a:lnTo>
                        <a:pt x="95" y="785"/>
                      </a:lnTo>
                      <a:lnTo>
                        <a:pt x="84" y="775"/>
                      </a:lnTo>
                      <a:lnTo>
                        <a:pt x="75" y="765"/>
                      </a:lnTo>
                      <a:lnTo>
                        <a:pt x="65" y="753"/>
                      </a:lnTo>
                      <a:lnTo>
                        <a:pt x="56" y="741"/>
                      </a:lnTo>
                      <a:lnTo>
                        <a:pt x="47" y="730"/>
                      </a:lnTo>
                      <a:lnTo>
                        <a:pt x="40" y="717"/>
                      </a:lnTo>
                      <a:lnTo>
                        <a:pt x="34" y="703"/>
                      </a:lnTo>
                      <a:lnTo>
                        <a:pt x="24" y="674"/>
                      </a:lnTo>
                      <a:lnTo>
                        <a:pt x="19" y="642"/>
                      </a:lnTo>
                      <a:lnTo>
                        <a:pt x="21" y="607"/>
                      </a:lnTo>
                      <a:lnTo>
                        <a:pt x="24" y="589"/>
                      </a:lnTo>
                      <a:lnTo>
                        <a:pt x="30" y="570"/>
                      </a:lnTo>
                      <a:lnTo>
                        <a:pt x="35" y="551"/>
                      </a:lnTo>
                      <a:lnTo>
                        <a:pt x="43" y="532"/>
                      </a:lnTo>
                      <a:lnTo>
                        <a:pt x="50" y="512"/>
                      </a:lnTo>
                      <a:lnTo>
                        <a:pt x="57" y="493"/>
                      </a:lnTo>
                      <a:lnTo>
                        <a:pt x="62" y="484"/>
                      </a:lnTo>
                      <a:lnTo>
                        <a:pt x="66" y="474"/>
                      </a:lnTo>
                      <a:lnTo>
                        <a:pt x="71" y="465"/>
                      </a:lnTo>
                      <a:lnTo>
                        <a:pt x="75" y="456"/>
                      </a:lnTo>
                      <a:lnTo>
                        <a:pt x="79" y="446"/>
                      </a:lnTo>
                      <a:lnTo>
                        <a:pt x="84" y="437"/>
                      </a:lnTo>
                      <a:lnTo>
                        <a:pt x="88" y="429"/>
                      </a:lnTo>
                      <a:lnTo>
                        <a:pt x="94" y="418"/>
                      </a:lnTo>
                      <a:lnTo>
                        <a:pt x="98" y="410"/>
                      </a:lnTo>
                      <a:lnTo>
                        <a:pt x="103" y="401"/>
                      </a:lnTo>
                      <a:lnTo>
                        <a:pt x="109" y="392"/>
                      </a:lnTo>
                      <a:lnTo>
                        <a:pt x="113" y="383"/>
                      </a:lnTo>
                      <a:lnTo>
                        <a:pt x="117" y="374"/>
                      </a:lnTo>
                      <a:lnTo>
                        <a:pt x="123" y="366"/>
                      </a:lnTo>
                      <a:lnTo>
                        <a:pt x="128" y="357"/>
                      </a:lnTo>
                      <a:lnTo>
                        <a:pt x="133" y="350"/>
                      </a:lnTo>
                      <a:lnTo>
                        <a:pt x="138" y="341"/>
                      </a:lnTo>
                      <a:lnTo>
                        <a:pt x="144" y="332"/>
                      </a:lnTo>
                      <a:lnTo>
                        <a:pt x="148" y="325"/>
                      </a:lnTo>
                      <a:lnTo>
                        <a:pt x="154" y="316"/>
                      </a:lnTo>
                      <a:lnTo>
                        <a:pt x="158" y="309"/>
                      </a:lnTo>
                      <a:lnTo>
                        <a:pt x="163" y="301"/>
                      </a:lnTo>
                      <a:lnTo>
                        <a:pt x="173" y="287"/>
                      </a:lnTo>
                      <a:lnTo>
                        <a:pt x="183" y="272"/>
                      </a:lnTo>
                      <a:lnTo>
                        <a:pt x="193" y="259"/>
                      </a:lnTo>
                      <a:lnTo>
                        <a:pt x="202" y="246"/>
                      </a:lnTo>
                      <a:lnTo>
                        <a:pt x="211" y="233"/>
                      </a:lnTo>
                      <a:lnTo>
                        <a:pt x="220" y="222"/>
                      </a:lnTo>
                      <a:lnTo>
                        <a:pt x="227" y="211"/>
                      </a:lnTo>
                      <a:lnTo>
                        <a:pt x="234" y="202"/>
                      </a:lnTo>
                      <a:lnTo>
                        <a:pt x="242" y="192"/>
                      </a:lnTo>
                      <a:lnTo>
                        <a:pt x="248" y="184"/>
                      </a:lnTo>
                      <a:lnTo>
                        <a:pt x="253" y="177"/>
                      </a:lnTo>
                      <a:lnTo>
                        <a:pt x="262" y="165"/>
                      </a:lnTo>
                      <a:lnTo>
                        <a:pt x="271" y="157"/>
                      </a:lnTo>
                      <a:lnTo>
                        <a:pt x="196" y="82"/>
                      </a:lnTo>
                      <a:lnTo>
                        <a:pt x="567" y="26"/>
                      </a:lnTo>
                      <a:lnTo>
                        <a:pt x="542" y="385"/>
                      </a:lnTo>
                      <a:lnTo>
                        <a:pt x="476" y="323"/>
                      </a:lnTo>
                      <a:lnTo>
                        <a:pt x="470" y="329"/>
                      </a:lnTo>
                      <a:lnTo>
                        <a:pt x="463" y="336"/>
                      </a:lnTo>
                      <a:lnTo>
                        <a:pt x="454" y="347"/>
                      </a:lnTo>
                      <a:lnTo>
                        <a:pt x="442" y="358"/>
                      </a:lnTo>
                      <a:lnTo>
                        <a:pt x="429" y="373"/>
                      </a:lnTo>
                      <a:lnTo>
                        <a:pt x="422" y="382"/>
                      </a:lnTo>
                      <a:lnTo>
                        <a:pt x="414" y="390"/>
                      </a:lnTo>
                      <a:lnTo>
                        <a:pt x="406" y="399"/>
                      </a:lnTo>
                      <a:lnTo>
                        <a:pt x="398" y="408"/>
                      </a:lnTo>
                      <a:lnTo>
                        <a:pt x="390" y="418"/>
                      </a:lnTo>
                      <a:lnTo>
                        <a:pt x="381" y="429"/>
                      </a:lnTo>
                      <a:lnTo>
                        <a:pt x="372" y="440"/>
                      </a:lnTo>
                      <a:lnTo>
                        <a:pt x="362" y="450"/>
                      </a:lnTo>
                      <a:lnTo>
                        <a:pt x="353" y="462"/>
                      </a:lnTo>
                      <a:lnTo>
                        <a:pt x="343" y="474"/>
                      </a:lnTo>
                      <a:lnTo>
                        <a:pt x="333" y="487"/>
                      </a:lnTo>
                      <a:lnTo>
                        <a:pt x="324" y="499"/>
                      </a:lnTo>
                      <a:lnTo>
                        <a:pt x="313" y="512"/>
                      </a:lnTo>
                      <a:lnTo>
                        <a:pt x="303" y="525"/>
                      </a:lnTo>
                      <a:lnTo>
                        <a:pt x="293" y="538"/>
                      </a:lnTo>
                      <a:lnTo>
                        <a:pt x="283" y="551"/>
                      </a:lnTo>
                      <a:lnTo>
                        <a:pt x="273" y="565"/>
                      </a:lnTo>
                      <a:lnTo>
                        <a:pt x="264" y="579"/>
                      </a:lnTo>
                      <a:lnTo>
                        <a:pt x="253" y="592"/>
                      </a:lnTo>
                      <a:lnTo>
                        <a:pt x="243" y="607"/>
                      </a:lnTo>
                      <a:lnTo>
                        <a:pt x="234" y="620"/>
                      </a:lnTo>
                      <a:lnTo>
                        <a:pt x="227" y="635"/>
                      </a:lnTo>
                      <a:lnTo>
                        <a:pt x="215" y="662"/>
                      </a:lnTo>
                      <a:lnTo>
                        <a:pt x="207" y="689"/>
                      </a:lnTo>
                      <a:lnTo>
                        <a:pt x="204" y="717"/>
                      </a:lnTo>
                      <a:lnTo>
                        <a:pt x="204" y="741"/>
                      </a:lnTo>
                      <a:lnTo>
                        <a:pt x="205" y="766"/>
                      </a:lnTo>
                      <a:lnTo>
                        <a:pt x="211" y="790"/>
                      </a:lnTo>
                      <a:lnTo>
                        <a:pt x="215" y="801"/>
                      </a:lnTo>
                      <a:lnTo>
                        <a:pt x="220" y="812"/>
                      </a:lnTo>
                      <a:lnTo>
                        <a:pt x="224" y="822"/>
                      </a:lnTo>
                      <a:lnTo>
                        <a:pt x="229" y="832"/>
                      </a:lnTo>
                      <a:lnTo>
                        <a:pt x="234" y="842"/>
                      </a:lnTo>
                      <a:lnTo>
                        <a:pt x="240" y="851"/>
                      </a:lnTo>
                      <a:lnTo>
                        <a:pt x="246" y="860"/>
                      </a:lnTo>
                      <a:lnTo>
                        <a:pt x="252" y="867"/>
                      </a:lnTo>
                      <a:lnTo>
                        <a:pt x="258" y="875"/>
                      </a:lnTo>
                      <a:lnTo>
                        <a:pt x="265" y="882"/>
                      </a:lnTo>
                      <a:lnTo>
                        <a:pt x="278" y="894"/>
                      </a:lnTo>
                      <a:lnTo>
                        <a:pt x="284" y="899"/>
                      </a:lnTo>
                      <a:lnTo>
                        <a:pt x="292" y="904"/>
                      </a:lnTo>
                      <a:lnTo>
                        <a:pt x="297" y="908"/>
                      </a:lnTo>
                      <a:lnTo>
                        <a:pt x="303" y="911"/>
                      </a:lnTo>
                      <a:lnTo>
                        <a:pt x="309" y="914"/>
                      </a:lnTo>
                      <a:lnTo>
                        <a:pt x="315" y="915"/>
                      </a:lnTo>
                      <a:lnTo>
                        <a:pt x="328" y="918"/>
                      </a:lnTo>
                      <a:lnTo>
                        <a:pt x="346" y="923"/>
                      </a:lnTo>
                      <a:lnTo>
                        <a:pt x="366" y="926"/>
                      </a:lnTo>
                      <a:lnTo>
                        <a:pt x="390" y="930"/>
                      </a:lnTo>
                      <a:lnTo>
                        <a:pt x="416" y="933"/>
                      </a:lnTo>
                      <a:lnTo>
                        <a:pt x="442" y="937"/>
                      </a:lnTo>
                      <a:lnTo>
                        <a:pt x="470" y="942"/>
                      </a:lnTo>
                      <a:lnTo>
                        <a:pt x="498" y="945"/>
                      </a:lnTo>
                      <a:lnTo>
                        <a:pt x="524" y="949"/>
                      </a:lnTo>
                      <a:lnTo>
                        <a:pt x="549" y="952"/>
                      </a:lnTo>
                      <a:lnTo>
                        <a:pt x="573" y="955"/>
                      </a:lnTo>
                      <a:lnTo>
                        <a:pt x="593" y="958"/>
                      </a:lnTo>
                      <a:lnTo>
                        <a:pt x="624" y="962"/>
                      </a:lnTo>
                      <a:lnTo>
                        <a:pt x="635" y="964"/>
                      </a:lnTo>
                      <a:lnTo>
                        <a:pt x="717" y="905"/>
                      </a:lnTo>
                      <a:lnTo>
                        <a:pt x="731" y="614"/>
                      </a:lnTo>
                      <a:lnTo>
                        <a:pt x="406" y="576"/>
                      </a:lnTo>
                      <a:lnTo>
                        <a:pt x="398" y="676"/>
                      </a:lnTo>
                      <a:lnTo>
                        <a:pt x="537" y="677"/>
                      </a:lnTo>
                      <a:lnTo>
                        <a:pt x="523" y="841"/>
                      </a:lnTo>
                      <a:lnTo>
                        <a:pt x="398" y="820"/>
                      </a:lnTo>
                      <a:lnTo>
                        <a:pt x="394" y="894"/>
                      </a:lnTo>
                      <a:lnTo>
                        <a:pt x="420" y="848"/>
                      </a:lnTo>
                      <a:lnTo>
                        <a:pt x="558" y="869"/>
                      </a:lnTo>
                      <a:lnTo>
                        <a:pt x="549" y="658"/>
                      </a:lnTo>
                      <a:lnTo>
                        <a:pt x="416" y="661"/>
                      </a:lnTo>
                      <a:lnTo>
                        <a:pt x="434" y="595"/>
                      </a:lnTo>
                      <a:lnTo>
                        <a:pt x="712" y="635"/>
                      </a:lnTo>
                      <a:lnTo>
                        <a:pt x="706" y="720"/>
                      </a:lnTo>
                      <a:lnTo>
                        <a:pt x="600" y="714"/>
                      </a:lnTo>
                      <a:lnTo>
                        <a:pt x="578" y="823"/>
                      </a:lnTo>
                      <a:lnTo>
                        <a:pt x="675" y="838"/>
                      </a:lnTo>
                      <a:lnTo>
                        <a:pt x="614" y="815"/>
                      </a:lnTo>
                      <a:lnTo>
                        <a:pt x="615" y="734"/>
                      </a:lnTo>
                      <a:lnTo>
                        <a:pt x="709" y="740"/>
                      </a:lnTo>
                      <a:lnTo>
                        <a:pt x="698" y="899"/>
                      </a:lnTo>
                      <a:lnTo>
                        <a:pt x="630" y="943"/>
                      </a:lnTo>
                      <a:lnTo>
                        <a:pt x="630" y="943"/>
                      </a:lnTo>
                      <a:close/>
                    </a:path>
                  </a:pathLst>
                </a:custGeom>
                <a:solidFill>
                  <a:srgbClr val="000000"/>
                </a:solidFill>
                <a:ln w="9525">
                  <a:noFill/>
                  <a:round/>
                </a:ln>
              </p:spPr>
              <p:txBody>
                <a:bodyPr/>
                <a:lstStyle/>
                <a:p>
                  <a:endParaRPr lang="en-US"/>
                </a:p>
              </p:txBody>
            </p:sp>
            <p:sp>
              <p:nvSpPr>
                <p:cNvPr id="406623" name="Freeform 95"/>
                <p:cNvSpPr/>
                <p:nvPr/>
              </p:nvSpPr>
              <p:spPr bwMode="auto">
                <a:xfrm>
                  <a:off x="5080" y="3723"/>
                  <a:ext cx="22" cy="8"/>
                </a:xfrm>
                <a:custGeom>
                  <a:avLst/>
                  <a:gdLst/>
                  <a:ahLst/>
                  <a:cxnLst>
                    <a:cxn ang="0">
                      <a:pos x="67" y="4"/>
                    </a:cxn>
                    <a:cxn ang="0">
                      <a:pos x="57" y="3"/>
                    </a:cxn>
                    <a:cxn ang="0">
                      <a:pos x="33" y="0"/>
                    </a:cxn>
                    <a:cxn ang="0">
                      <a:pos x="12" y="0"/>
                    </a:cxn>
                    <a:cxn ang="0">
                      <a:pos x="3" y="3"/>
                    </a:cxn>
                    <a:cxn ang="0">
                      <a:pos x="0" y="9"/>
                    </a:cxn>
                    <a:cxn ang="0">
                      <a:pos x="1" y="13"/>
                    </a:cxn>
                    <a:cxn ang="0">
                      <a:pos x="6" y="16"/>
                    </a:cxn>
                    <a:cxn ang="0">
                      <a:pos x="9" y="18"/>
                    </a:cxn>
                    <a:cxn ang="0">
                      <a:pos x="20" y="22"/>
                    </a:cxn>
                    <a:cxn ang="0">
                      <a:pos x="32" y="23"/>
                    </a:cxn>
                    <a:cxn ang="0">
                      <a:pos x="67" y="26"/>
                    </a:cxn>
                    <a:cxn ang="0">
                      <a:pos x="67" y="4"/>
                    </a:cxn>
                    <a:cxn ang="0">
                      <a:pos x="67" y="4"/>
                    </a:cxn>
                  </a:cxnLst>
                  <a:rect l="0" t="0" r="r" b="b"/>
                  <a:pathLst>
                    <a:path w="67" h="26">
                      <a:moveTo>
                        <a:pt x="67" y="4"/>
                      </a:moveTo>
                      <a:lnTo>
                        <a:pt x="57" y="3"/>
                      </a:lnTo>
                      <a:lnTo>
                        <a:pt x="33" y="0"/>
                      </a:lnTo>
                      <a:lnTo>
                        <a:pt x="12" y="0"/>
                      </a:lnTo>
                      <a:lnTo>
                        <a:pt x="3" y="3"/>
                      </a:lnTo>
                      <a:lnTo>
                        <a:pt x="0" y="9"/>
                      </a:lnTo>
                      <a:lnTo>
                        <a:pt x="1" y="13"/>
                      </a:lnTo>
                      <a:lnTo>
                        <a:pt x="6" y="16"/>
                      </a:lnTo>
                      <a:lnTo>
                        <a:pt x="9" y="18"/>
                      </a:lnTo>
                      <a:lnTo>
                        <a:pt x="20" y="22"/>
                      </a:lnTo>
                      <a:lnTo>
                        <a:pt x="32" y="23"/>
                      </a:lnTo>
                      <a:lnTo>
                        <a:pt x="67" y="26"/>
                      </a:lnTo>
                      <a:lnTo>
                        <a:pt x="67" y="4"/>
                      </a:lnTo>
                      <a:lnTo>
                        <a:pt x="67" y="4"/>
                      </a:lnTo>
                      <a:close/>
                    </a:path>
                  </a:pathLst>
                </a:custGeom>
                <a:solidFill>
                  <a:srgbClr val="000000"/>
                </a:solidFill>
                <a:ln w="9525">
                  <a:noFill/>
                  <a:round/>
                </a:ln>
              </p:spPr>
              <p:txBody>
                <a:bodyPr/>
                <a:lstStyle/>
                <a:p>
                  <a:endParaRPr lang="en-US"/>
                </a:p>
              </p:txBody>
            </p:sp>
            <p:sp>
              <p:nvSpPr>
                <p:cNvPr id="406624" name="Freeform 96"/>
                <p:cNvSpPr/>
                <p:nvPr/>
              </p:nvSpPr>
              <p:spPr bwMode="auto">
                <a:xfrm>
                  <a:off x="5027" y="3702"/>
                  <a:ext cx="6" cy="41"/>
                </a:xfrm>
                <a:custGeom>
                  <a:avLst/>
                  <a:gdLst/>
                  <a:ahLst/>
                  <a:cxnLst>
                    <a:cxn ang="0">
                      <a:pos x="16" y="13"/>
                    </a:cxn>
                    <a:cxn ang="0">
                      <a:pos x="11" y="111"/>
                    </a:cxn>
                    <a:cxn ang="0">
                      <a:pos x="10" y="117"/>
                    </a:cxn>
                    <a:cxn ang="0">
                      <a:pos x="6" y="121"/>
                    </a:cxn>
                    <a:cxn ang="0">
                      <a:pos x="1" y="121"/>
                    </a:cxn>
                    <a:cxn ang="0">
                      <a:pos x="1" y="118"/>
                    </a:cxn>
                    <a:cxn ang="0">
                      <a:pos x="0" y="114"/>
                    </a:cxn>
                    <a:cxn ang="0">
                      <a:pos x="6" y="14"/>
                    </a:cxn>
                    <a:cxn ang="0">
                      <a:pos x="7" y="8"/>
                    </a:cxn>
                    <a:cxn ang="0">
                      <a:pos x="9" y="3"/>
                    </a:cxn>
                    <a:cxn ang="0">
                      <a:pos x="11" y="0"/>
                    </a:cxn>
                    <a:cxn ang="0">
                      <a:pos x="16" y="4"/>
                    </a:cxn>
                    <a:cxn ang="0">
                      <a:pos x="16" y="13"/>
                    </a:cxn>
                    <a:cxn ang="0">
                      <a:pos x="16" y="13"/>
                    </a:cxn>
                  </a:cxnLst>
                  <a:rect l="0" t="0" r="r" b="b"/>
                  <a:pathLst>
                    <a:path w="16" h="121">
                      <a:moveTo>
                        <a:pt x="16" y="13"/>
                      </a:moveTo>
                      <a:lnTo>
                        <a:pt x="11" y="111"/>
                      </a:lnTo>
                      <a:lnTo>
                        <a:pt x="10" y="117"/>
                      </a:lnTo>
                      <a:lnTo>
                        <a:pt x="6" y="121"/>
                      </a:lnTo>
                      <a:lnTo>
                        <a:pt x="1" y="121"/>
                      </a:lnTo>
                      <a:lnTo>
                        <a:pt x="1" y="118"/>
                      </a:lnTo>
                      <a:lnTo>
                        <a:pt x="0" y="114"/>
                      </a:lnTo>
                      <a:lnTo>
                        <a:pt x="6" y="14"/>
                      </a:lnTo>
                      <a:lnTo>
                        <a:pt x="7" y="8"/>
                      </a:lnTo>
                      <a:lnTo>
                        <a:pt x="9" y="3"/>
                      </a:lnTo>
                      <a:lnTo>
                        <a:pt x="11" y="0"/>
                      </a:lnTo>
                      <a:lnTo>
                        <a:pt x="16" y="4"/>
                      </a:lnTo>
                      <a:lnTo>
                        <a:pt x="16" y="13"/>
                      </a:lnTo>
                      <a:lnTo>
                        <a:pt x="16" y="13"/>
                      </a:lnTo>
                      <a:close/>
                    </a:path>
                  </a:pathLst>
                </a:custGeom>
                <a:solidFill>
                  <a:srgbClr val="000000"/>
                </a:solidFill>
                <a:ln w="9525">
                  <a:noFill/>
                  <a:round/>
                </a:ln>
              </p:spPr>
              <p:txBody>
                <a:bodyPr/>
                <a:lstStyle/>
                <a:p>
                  <a:endParaRPr lang="en-US"/>
                </a:p>
              </p:txBody>
            </p:sp>
            <p:sp>
              <p:nvSpPr>
                <p:cNvPr id="406625" name="Freeform 97"/>
                <p:cNvSpPr/>
                <p:nvPr/>
              </p:nvSpPr>
              <p:spPr bwMode="auto">
                <a:xfrm>
                  <a:off x="5001" y="3702"/>
                  <a:ext cx="9" cy="37"/>
                </a:xfrm>
                <a:custGeom>
                  <a:avLst/>
                  <a:gdLst/>
                  <a:ahLst/>
                  <a:cxnLst>
                    <a:cxn ang="0">
                      <a:pos x="26" y="17"/>
                    </a:cxn>
                    <a:cxn ang="0">
                      <a:pos x="22" y="100"/>
                    </a:cxn>
                    <a:cxn ang="0">
                      <a:pos x="22" y="105"/>
                    </a:cxn>
                    <a:cxn ang="0">
                      <a:pos x="16" y="111"/>
                    </a:cxn>
                    <a:cxn ang="0">
                      <a:pos x="6" y="111"/>
                    </a:cxn>
                    <a:cxn ang="0">
                      <a:pos x="0" y="100"/>
                    </a:cxn>
                    <a:cxn ang="0">
                      <a:pos x="3" y="52"/>
                    </a:cxn>
                    <a:cxn ang="0">
                      <a:pos x="4" y="13"/>
                    </a:cxn>
                    <a:cxn ang="0">
                      <a:pos x="7" y="7"/>
                    </a:cxn>
                    <a:cxn ang="0">
                      <a:pos x="11" y="3"/>
                    </a:cxn>
                    <a:cxn ang="0">
                      <a:pos x="19" y="0"/>
                    </a:cxn>
                    <a:cxn ang="0">
                      <a:pos x="25" y="3"/>
                    </a:cxn>
                    <a:cxn ang="0">
                      <a:pos x="26" y="8"/>
                    </a:cxn>
                    <a:cxn ang="0">
                      <a:pos x="28" y="14"/>
                    </a:cxn>
                    <a:cxn ang="0">
                      <a:pos x="26" y="17"/>
                    </a:cxn>
                    <a:cxn ang="0">
                      <a:pos x="26" y="17"/>
                    </a:cxn>
                  </a:cxnLst>
                  <a:rect l="0" t="0" r="r" b="b"/>
                  <a:pathLst>
                    <a:path w="28" h="111">
                      <a:moveTo>
                        <a:pt x="26" y="17"/>
                      </a:moveTo>
                      <a:lnTo>
                        <a:pt x="22" y="100"/>
                      </a:lnTo>
                      <a:lnTo>
                        <a:pt x="22" y="105"/>
                      </a:lnTo>
                      <a:lnTo>
                        <a:pt x="16" y="111"/>
                      </a:lnTo>
                      <a:lnTo>
                        <a:pt x="6" y="111"/>
                      </a:lnTo>
                      <a:lnTo>
                        <a:pt x="0" y="100"/>
                      </a:lnTo>
                      <a:lnTo>
                        <a:pt x="3" y="52"/>
                      </a:lnTo>
                      <a:lnTo>
                        <a:pt x="4" y="13"/>
                      </a:lnTo>
                      <a:lnTo>
                        <a:pt x="7" y="7"/>
                      </a:lnTo>
                      <a:lnTo>
                        <a:pt x="11" y="3"/>
                      </a:lnTo>
                      <a:lnTo>
                        <a:pt x="19" y="0"/>
                      </a:lnTo>
                      <a:lnTo>
                        <a:pt x="25" y="3"/>
                      </a:lnTo>
                      <a:lnTo>
                        <a:pt x="26" y="8"/>
                      </a:lnTo>
                      <a:lnTo>
                        <a:pt x="28" y="14"/>
                      </a:lnTo>
                      <a:lnTo>
                        <a:pt x="26" y="17"/>
                      </a:lnTo>
                      <a:lnTo>
                        <a:pt x="26" y="17"/>
                      </a:lnTo>
                      <a:close/>
                    </a:path>
                  </a:pathLst>
                </a:custGeom>
                <a:solidFill>
                  <a:srgbClr val="000000"/>
                </a:solidFill>
                <a:ln w="9525">
                  <a:noFill/>
                  <a:round/>
                </a:ln>
              </p:spPr>
              <p:txBody>
                <a:bodyPr/>
                <a:lstStyle/>
                <a:p>
                  <a:endParaRPr lang="en-US"/>
                </a:p>
              </p:txBody>
            </p:sp>
            <p:sp>
              <p:nvSpPr>
                <p:cNvPr id="406626" name="Freeform 98"/>
                <p:cNvSpPr/>
                <p:nvPr/>
              </p:nvSpPr>
              <p:spPr bwMode="auto">
                <a:xfrm>
                  <a:off x="5014" y="3703"/>
                  <a:ext cx="9" cy="37"/>
                </a:xfrm>
                <a:custGeom>
                  <a:avLst/>
                  <a:gdLst/>
                  <a:ahLst/>
                  <a:cxnLst>
                    <a:cxn ang="0">
                      <a:pos x="25" y="19"/>
                    </a:cxn>
                    <a:cxn ang="0">
                      <a:pos x="18" y="102"/>
                    </a:cxn>
                    <a:cxn ang="0">
                      <a:pos x="16" y="108"/>
                    </a:cxn>
                    <a:cxn ang="0">
                      <a:pos x="12" y="111"/>
                    </a:cxn>
                    <a:cxn ang="0">
                      <a:pos x="8" y="113"/>
                    </a:cxn>
                    <a:cxn ang="0">
                      <a:pos x="0" y="110"/>
                    </a:cxn>
                    <a:cxn ang="0">
                      <a:pos x="0" y="102"/>
                    </a:cxn>
                    <a:cxn ang="0">
                      <a:pos x="5" y="53"/>
                    </a:cxn>
                    <a:cxn ang="0">
                      <a:pos x="8" y="10"/>
                    </a:cxn>
                    <a:cxn ang="0">
                      <a:pos x="9" y="4"/>
                    </a:cxn>
                    <a:cxn ang="0">
                      <a:pos x="13" y="0"/>
                    </a:cxn>
                    <a:cxn ang="0">
                      <a:pos x="19" y="0"/>
                    </a:cxn>
                    <a:cxn ang="0">
                      <a:pos x="25" y="3"/>
                    </a:cxn>
                    <a:cxn ang="0">
                      <a:pos x="27" y="10"/>
                    </a:cxn>
                    <a:cxn ang="0">
                      <a:pos x="25" y="19"/>
                    </a:cxn>
                    <a:cxn ang="0">
                      <a:pos x="25" y="19"/>
                    </a:cxn>
                  </a:cxnLst>
                  <a:rect l="0" t="0" r="r" b="b"/>
                  <a:pathLst>
                    <a:path w="27" h="113">
                      <a:moveTo>
                        <a:pt x="25" y="19"/>
                      </a:moveTo>
                      <a:lnTo>
                        <a:pt x="18" y="102"/>
                      </a:lnTo>
                      <a:lnTo>
                        <a:pt x="16" y="108"/>
                      </a:lnTo>
                      <a:lnTo>
                        <a:pt x="12" y="111"/>
                      </a:lnTo>
                      <a:lnTo>
                        <a:pt x="8" y="113"/>
                      </a:lnTo>
                      <a:lnTo>
                        <a:pt x="0" y="110"/>
                      </a:lnTo>
                      <a:lnTo>
                        <a:pt x="0" y="102"/>
                      </a:lnTo>
                      <a:lnTo>
                        <a:pt x="5" y="53"/>
                      </a:lnTo>
                      <a:lnTo>
                        <a:pt x="8" y="10"/>
                      </a:lnTo>
                      <a:lnTo>
                        <a:pt x="9" y="4"/>
                      </a:lnTo>
                      <a:lnTo>
                        <a:pt x="13" y="0"/>
                      </a:lnTo>
                      <a:lnTo>
                        <a:pt x="19" y="0"/>
                      </a:lnTo>
                      <a:lnTo>
                        <a:pt x="25" y="3"/>
                      </a:lnTo>
                      <a:lnTo>
                        <a:pt x="27" y="10"/>
                      </a:lnTo>
                      <a:lnTo>
                        <a:pt x="25" y="19"/>
                      </a:lnTo>
                      <a:lnTo>
                        <a:pt x="25" y="19"/>
                      </a:lnTo>
                      <a:close/>
                    </a:path>
                  </a:pathLst>
                </a:custGeom>
                <a:solidFill>
                  <a:srgbClr val="000000"/>
                </a:solidFill>
                <a:ln w="9525">
                  <a:noFill/>
                  <a:round/>
                </a:ln>
              </p:spPr>
              <p:txBody>
                <a:bodyPr/>
                <a:lstStyle/>
                <a:p>
                  <a:endParaRPr lang="en-US"/>
                </a:p>
              </p:txBody>
            </p:sp>
            <p:sp>
              <p:nvSpPr>
                <p:cNvPr id="406627" name="Freeform 99"/>
                <p:cNvSpPr/>
                <p:nvPr/>
              </p:nvSpPr>
              <p:spPr bwMode="auto">
                <a:xfrm>
                  <a:off x="5028" y="3235"/>
                  <a:ext cx="333" cy="274"/>
                </a:xfrm>
                <a:custGeom>
                  <a:avLst/>
                  <a:gdLst/>
                  <a:ahLst/>
                  <a:cxnLst>
                    <a:cxn ang="0">
                      <a:pos x="46" y="424"/>
                    </a:cxn>
                    <a:cxn ang="0">
                      <a:pos x="82" y="363"/>
                    </a:cxn>
                    <a:cxn ang="0">
                      <a:pos x="117" y="313"/>
                    </a:cxn>
                    <a:cxn ang="0">
                      <a:pos x="158" y="265"/>
                    </a:cxn>
                    <a:cxn ang="0">
                      <a:pos x="214" y="218"/>
                    </a:cxn>
                    <a:cxn ang="0">
                      <a:pos x="249" y="198"/>
                    </a:cxn>
                    <a:cxn ang="0">
                      <a:pos x="332" y="184"/>
                    </a:cxn>
                    <a:cxn ang="0">
                      <a:pos x="398" y="209"/>
                    </a:cxn>
                    <a:cxn ang="0">
                      <a:pos x="454" y="256"/>
                    </a:cxn>
                    <a:cxn ang="0">
                      <a:pos x="504" y="323"/>
                    </a:cxn>
                    <a:cxn ang="0">
                      <a:pos x="542" y="394"/>
                    </a:cxn>
                    <a:cxn ang="0">
                      <a:pos x="568" y="448"/>
                    </a:cxn>
                    <a:cxn ang="0">
                      <a:pos x="618" y="565"/>
                    </a:cxn>
                    <a:cxn ang="0">
                      <a:pos x="881" y="424"/>
                    </a:cxn>
                    <a:cxn ang="0">
                      <a:pos x="854" y="369"/>
                    </a:cxn>
                    <a:cxn ang="0">
                      <a:pos x="817" y="306"/>
                    </a:cxn>
                    <a:cxn ang="0">
                      <a:pos x="769" y="230"/>
                    </a:cxn>
                    <a:cxn ang="0">
                      <a:pos x="709" y="152"/>
                    </a:cxn>
                    <a:cxn ang="0">
                      <a:pos x="638" y="82"/>
                    </a:cxn>
                    <a:cxn ang="0">
                      <a:pos x="587" y="44"/>
                    </a:cxn>
                    <a:cxn ang="0">
                      <a:pos x="546" y="22"/>
                    </a:cxn>
                    <a:cxn ang="0">
                      <a:pos x="491" y="3"/>
                    </a:cxn>
                    <a:cxn ang="0">
                      <a:pos x="372" y="16"/>
                    </a:cxn>
                    <a:cxn ang="0">
                      <a:pos x="325" y="41"/>
                    </a:cxn>
                    <a:cxn ang="0">
                      <a:pos x="278" y="79"/>
                    </a:cxn>
                    <a:cxn ang="0">
                      <a:pos x="224" y="142"/>
                    </a:cxn>
                    <a:cxn ang="0">
                      <a:pos x="305" y="100"/>
                    </a:cxn>
                    <a:cxn ang="0">
                      <a:pos x="340" y="75"/>
                    </a:cxn>
                    <a:cxn ang="0">
                      <a:pos x="376" y="54"/>
                    </a:cxn>
                    <a:cxn ang="0">
                      <a:pos x="423" y="37"/>
                    </a:cxn>
                    <a:cxn ang="0">
                      <a:pos x="543" y="41"/>
                    </a:cxn>
                    <a:cxn ang="0">
                      <a:pos x="586" y="63"/>
                    </a:cxn>
                    <a:cxn ang="0">
                      <a:pos x="663" y="136"/>
                    </a:cxn>
                    <a:cxn ang="0">
                      <a:pos x="717" y="199"/>
                    </a:cxn>
                    <a:cxn ang="0">
                      <a:pos x="754" y="247"/>
                    </a:cxn>
                    <a:cxn ang="0">
                      <a:pos x="786" y="296"/>
                    </a:cxn>
                    <a:cxn ang="0">
                      <a:pos x="839" y="382"/>
                    </a:cxn>
                    <a:cxn ang="0">
                      <a:pos x="873" y="445"/>
                    </a:cxn>
                    <a:cxn ang="0">
                      <a:pos x="649" y="587"/>
                    </a:cxn>
                    <a:cxn ang="0">
                      <a:pos x="618" y="515"/>
                    </a:cxn>
                    <a:cxn ang="0">
                      <a:pos x="586" y="445"/>
                    </a:cxn>
                    <a:cxn ang="0">
                      <a:pos x="543" y="363"/>
                    </a:cxn>
                    <a:cxn ang="0">
                      <a:pos x="493" y="275"/>
                    </a:cxn>
                    <a:cxn ang="0">
                      <a:pos x="435" y="202"/>
                    </a:cxn>
                    <a:cxn ang="0">
                      <a:pos x="395" y="176"/>
                    </a:cxn>
                    <a:cxn ang="0">
                      <a:pos x="343" y="158"/>
                    </a:cxn>
                    <a:cxn ang="0">
                      <a:pos x="215" y="171"/>
                    </a:cxn>
                    <a:cxn ang="0">
                      <a:pos x="155" y="225"/>
                    </a:cxn>
                    <a:cxn ang="0">
                      <a:pos x="116" y="284"/>
                    </a:cxn>
                    <a:cxn ang="0">
                      <a:pos x="72" y="354"/>
                    </a:cxn>
                    <a:cxn ang="0">
                      <a:pos x="32" y="420"/>
                    </a:cxn>
                    <a:cxn ang="0">
                      <a:pos x="19" y="572"/>
                    </a:cxn>
                    <a:cxn ang="0">
                      <a:pos x="226" y="315"/>
                    </a:cxn>
                    <a:cxn ang="0">
                      <a:pos x="417" y="439"/>
                    </a:cxn>
                    <a:cxn ang="0">
                      <a:pos x="145" y="514"/>
                    </a:cxn>
                  </a:cxnLst>
                  <a:rect l="0" t="0" r="r" b="b"/>
                  <a:pathLst>
                    <a:path w="1001" h="824">
                      <a:moveTo>
                        <a:pt x="21" y="475"/>
                      </a:moveTo>
                      <a:lnTo>
                        <a:pt x="22" y="471"/>
                      </a:lnTo>
                      <a:lnTo>
                        <a:pt x="29" y="458"/>
                      </a:lnTo>
                      <a:lnTo>
                        <a:pt x="34" y="448"/>
                      </a:lnTo>
                      <a:lnTo>
                        <a:pt x="40" y="436"/>
                      </a:lnTo>
                      <a:lnTo>
                        <a:pt x="46" y="424"/>
                      </a:lnTo>
                      <a:lnTo>
                        <a:pt x="54" y="410"/>
                      </a:lnTo>
                      <a:lnTo>
                        <a:pt x="62" y="395"/>
                      </a:lnTo>
                      <a:lnTo>
                        <a:pt x="66" y="388"/>
                      </a:lnTo>
                      <a:lnTo>
                        <a:pt x="72" y="379"/>
                      </a:lnTo>
                      <a:lnTo>
                        <a:pt x="76" y="372"/>
                      </a:lnTo>
                      <a:lnTo>
                        <a:pt x="82" y="363"/>
                      </a:lnTo>
                      <a:lnTo>
                        <a:pt x="87" y="356"/>
                      </a:lnTo>
                      <a:lnTo>
                        <a:pt x="92" y="347"/>
                      </a:lnTo>
                      <a:lnTo>
                        <a:pt x="98" y="338"/>
                      </a:lnTo>
                      <a:lnTo>
                        <a:pt x="104" y="331"/>
                      </a:lnTo>
                      <a:lnTo>
                        <a:pt x="110" y="322"/>
                      </a:lnTo>
                      <a:lnTo>
                        <a:pt x="117" y="313"/>
                      </a:lnTo>
                      <a:lnTo>
                        <a:pt x="123" y="304"/>
                      </a:lnTo>
                      <a:lnTo>
                        <a:pt x="130" y="297"/>
                      </a:lnTo>
                      <a:lnTo>
                        <a:pt x="136" y="288"/>
                      </a:lnTo>
                      <a:lnTo>
                        <a:pt x="144" y="280"/>
                      </a:lnTo>
                      <a:lnTo>
                        <a:pt x="151" y="272"/>
                      </a:lnTo>
                      <a:lnTo>
                        <a:pt x="158" y="265"/>
                      </a:lnTo>
                      <a:lnTo>
                        <a:pt x="166" y="258"/>
                      </a:lnTo>
                      <a:lnTo>
                        <a:pt x="174" y="250"/>
                      </a:lnTo>
                      <a:lnTo>
                        <a:pt x="189" y="236"/>
                      </a:lnTo>
                      <a:lnTo>
                        <a:pt x="205" y="224"/>
                      </a:lnTo>
                      <a:lnTo>
                        <a:pt x="210" y="221"/>
                      </a:lnTo>
                      <a:lnTo>
                        <a:pt x="214" y="218"/>
                      </a:lnTo>
                      <a:lnTo>
                        <a:pt x="218" y="215"/>
                      </a:lnTo>
                      <a:lnTo>
                        <a:pt x="223" y="212"/>
                      </a:lnTo>
                      <a:lnTo>
                        <a:pt x="227" y="209"/>
                      </a:lnTo>
                      <a:lnTo>
                        <a:pt x="231" y="206"/>
                      </a:lnTo>
                      <a:lnTo>
                        <a:pt x="240" y="202"/>
                      </a:lnTo>
                      <a:lnTo>
                        <a:pt x="249" y="198"/>
                      </a:lnTo>
                      <a:lnTo>
                        <a:pt x="258" y="195"/>
                      </a:lnTo>
                      <a:lnTo>
                        <a:pt x="267" y="192"/>
                      </a:lnTo>
                      <a:lnTo>
                        <a:pt x="275" y="189"/>
                      </a:lnTo>
                      <a:lnTo>
                        <a:pt x="294" y="184"/>
                      </a:lnTo>
                      <a:lnTo>
                        <a:pt x="313" y="183"/>
                      </a:lnTo>
                      <a:lnTo>
                        <a:pt x="332" y="184"/>
                      </a:lnTo>
                      <a:lnTo>
                        <a:pt x="353" y="189"/>
                      </a:lnTo>
                      <a:lnTo>
                        <a:pt x="363" y="192"/>
                      </a:lnTo>
                      <a:lnTo>
                        <a:pt x="372" y="196"/>
                      </a:lnTo>
                      <a:lnTo>
                        <a:pt x="382" y="201"/>
                      </a:lnTo>
                      <a:lnTo>
                        <a:pt x="392" y="206"/>
                      </a:lnTo>
                      <a:lnTo>
                        <a:pt x="398" y="209"/>
                      </a:lnTo>
                      <a:lnTo>
                        <a:pt x="403" y="212"/>
                      </a:lnTo>
                      <a:lnTo>
                        <a:pt x="409" y="215"/>
                      </a:lnTo>
                      <a:lnTo>
                        <a:pt x="413" y="220"/>
                      </a:lnTo>
                      <a:lnTo>
                        <a:pt x="433" y="236"/>
                      </a:lnTo>
                      <a:lnTo>
                        <a:pt x="447" y="247"/>
                      </a:lnTo>
                      <a:lnTo>
                        <a:pt x="454" y="256"/>
                      </a:lnTo>
                      <a:lnTo>
                        <a:pt x="463" y="265"/>
                      </a:lnTo>
                      <a:lnTo>
                        <a:pt x="473" y="278"/>
                      </a:lnTo>
                      <a:lnTo>
                        <a:pt x="485" y="294"/>
                      </a:lnTo>
                      <a:lnTo>
                        <a:pt x="491" y="303"/>
                      </a:lnTo>
                      <a:lnTo>
                        <a:pt x="496" y="313"/>
                      </a:lnTo>
                      <a:lnTo>
                        <a:pt x="504" y="323"/>
                      </a:lnTo>
                      <a:lnTo>
                        <a:pt x="511" y="337"/>
                      </a:lnTo>
                      <a:lnTo>
                        <a:pt x="518" y="348"/>
                      </a:lnTo>
                      <a:lnTo>
                        <a:pt x="526" y="363"/>
                      </a:lnTo>
                      <a:lnTo>
                        <a:pt x="534" y="378"/>
                      </a:lnTo>
                      <a:lnTo>
                        <a:pt x="537" y="385"/>
                      </a:lnTo>
                      <a:lnTo>
                        <a:pt x="542" y="394"/>
                      </a:lnTo>
                      <a:lnTo>
                        <a:pt x="546" y="401"/>
                      </a:lnTo>
                      <a:lnTo>
                        <a:pt x="551" y="411"/>
                      </a:lnTo>
                      <a:lnTo>
                        <a:pt x="555" y="420"/>
                      </a:lnTo>
                      <a:lnTo>
                        <a:pt x="559" y="429"/>
                      </a:lnTo>
                      <a:lnTo>
                        <a:pt x="564" y="437"/>
                      </a:lnTo>
                      <a:lnTo>
                        <a:pt x="568" y="448"/>
                      </a:lnTo>
                      <a:lnTo>
                        <a:pt x="572" y="458"/>
                      </a:lnTo>
                      <a:lnTo>
                        <a:pt x="578" y="468"/>
                      </a:lnTo>
                      <a:lnTo>
                        <a:pt x="587" y="490"/>
                      </a:lnTo>
                      <a:lnTo>
                        <a:pt x="597" y="514"/>
                      </a:lnTo>
                      <a:lnTo>
                        <a:pt x="608" y="538"/>
                      </a:lnTo>
                      <a:lnTo>
                        <a:pt x="618" y="565"/>
                      </a:lnTo>
                      <a:lnTo>
                        <a:pt x="533" y="600"/>
                      </a:lnTo>
                      <a:lnTo>
                        <a:pt x="558" y="651"/>
                      </a:lnTo>
                      <a:lnTo>
                        <a:pt x="897" y="824"/>
                      </a:lnTo>
                      <a:lnTo>
                        <a:pt x="1001" y="414"/>
                      </a:lnTo>
                      <a:lnTo>
                        <a:pt x="976" y="386"/>
                      </a:lnTo>
                      <a:lnTo>
                        <a:pt x="881" y="424"/>
                      </a:lnTo>
                      <a:lnTo>
                        <a:pt x="877" y="416"/>
                      </a:lnTo>
                      <a:lnTo>
                        <a:pt x="873" y="407"/>
                      </a:lnTo>
                      <a:lnTo>
                        <a:pt x="867" y="394"/>
                      </a:lnTo>
                      <a:lnTo>
                        <a:pt x="862" y="386"/>
                      </a:lnTo>
                      <a:lnTo>
                        <a:pt x="858" y="378"/>
                      </a:lnTo>
                      <a:lnTo>
                        <a:pt x="854" y="369"/>
                      </a:lnTo>
                      <a:lnTo>
                        <a:pt x="848" y="360"/>
                      </a:lnTo>
                      <a:lnTo>
                        <a:pt x="843" y="350"/>
                      </a:lnTo>
                      <a:lnTo>
                        <a:pt x="837" y="339"/>
                      </a:lnTo>
                      <a:lnTo>
                        <a:pt x="830" y="328"/>
                      </a:lnTo>
                      <a:lnTo>
                        <a:pt x="824" y="318"/>
                      </a:lnTo>
                      <a:lnTo>
                        <a:pt x="817" y="306"/>
                      </a:lnTo>
                      <a:lnTo>
                        <a:pt x="810" y="293"/>
                      </a:lnTo>
                      <a:lnTo>
                        <a:pt x="802" y="281"/>
                      </a:lnTo>
                      <a:lnTo>
                        <a:pt x="793" y="268"/>
                      </a:lnTo>
                      <a:lnTo>
                        <a:pt x="786" y="256"/>
                      </a:lnTo>
                      <a:lnTo>
                        <a:pt x="777" y="243"/>
                      </a:lnTo>
                      <a:lnTo>
                        <a:pt x="769" y="230"/>
                      </a:lnTo>
                      <a:lnTo>
                        <a:pt x="758" y="217"/>
                      </a:lnTo>
                      <a:lnTo>
                        <a:pt x="750" y="204"/>
                      </a:lnTo>
                      <a:lnTo>
                        <a:pt x="739" y="190"/>
                      </a:lnTo>
                      <a:lnTo>
                        <a:pt x="729" y="177"/>
                      </a:lnTo>
                      <a:lnTo>
                        <a:pt x="719" y="165"/>
                      </a:lnTo>
                      <a:lnTo>
                        <a:pt x="709" y="152"/>
                      </a:lnTo>
                      <a:lnTo>
                        <a:pt x="697" y="139"/>
                      </a:lnTo>
                      <a:lnTo>
                        <a:pt x="685" y="127"/>
                      </a:lnTo>
                      <a:lnTo>
                        <a:pt x="673" y="116"/>
                      </a:lnTo>
                      <a:lnTo>
                        <a:pt x="662" y="104"/>
                      </a:lnTo>
                      <a:lnTo>
                        <a:pt x="650" y="92"/>
                      </a:lnTo>
                      <a:lnTo>
                        <a:pt x="638" y="82"/>
                      </a:lnTo>
                      <a:lnTo>
                        <a:pt x="625" y="72"/>
                      </a:lnTo>
                      <a:lnTo>
                        <a:pt x="613" y="62"/>
                      </a:lnTo>
                      <a:lnTo>
                        <a:pt x="606" y="57"/>
                      </a:lnTo>
                      <a:lnTo>
                        <a:pt x="600" y="51"/>
                      </a:lnTo>
                      <a:lnTo>
                        <a:pt x="593" y="49"/>
                      </a:lnTo>
                      <a:lnTo>
                        <a:pt x="587" y="44"/>
                      </a:lnTo>
                      <a:lnTo>
                        <a:pt x="580" y="40"/>
                      </a:lnTo>
                      <a:lnTo>
                        <a:pt x="574" y="35"/>
                      </a:lnTo>
                      <a:lnTo>
                        <a:pt x="567" y="32"/>
                      </a:lnTo>
                      <a:lnTo>
                        <a:pt x="559" y="28"/>
                      </a:lnTo>
                      <a:lnTo>
                        <a:pt x="553" y="25"/>
                      </a:lnTo>
                      <a:lnTo>
                        <a:pt x="546" y="22"/>
                      </a:lnTo>
                      <a:lnTo>
                        <a:pt x="539" y="19"/>
                      </a:lnTo>
                      <a:lnTo>
                        <a:pt x="533" y="16"/>
                      </a:lnTo>
                      <a:lnTo>
                        <a:pt x="526" y="13"/>
                      </a:lnTo>
                      <a:lnTo>
                        <a:pt x="518" y="10"/>
                      </a:lnTo>
                      <a:lnTo>
                        <a:pt x="505" y="6"/>
                      </a:lnTo>
                      <a:lnTo>
                        <a:pt x="491" y="3"/>
                      </a:lnTo>
                      <a:lnTo>
                        <a:pt x="476" y="2"/>
                      </a:lnTo>
                      <a:lnTo>
                        <a:pt x="461" y="0"/>
                      </a:lnTo>
                      <a:lnTo>
                        <a:pt x="432" y="0"/>
                      </a:lnTo>
                      <a:lnTo>
                        <a:pt x="401" y="6"/>
                      </a:lnTo>
                      <a:lnTo>
                        <a:pt x="387" y="10"/>
                      </a:lnTo>
                      <a:lnTo>
                        <a:pt x="372" y="16"/>
                      </a:lnTo>
                      <a:lnTo>
                        <a:pt x="363" y="19"/>
                      </a:lnTo>
                      <a:lnTo>
                        <a:pt x="356" y="24"/>
                      </a:lnTo>
                      <a:lnTo>
                        <a:pt x="349" y="28"/>
                      </a:lnTo>
                      <a:lnTo>
                        <a:pt x="341" y="32"/>
                      </a:lnTo>
                      <a:lnTo>
                        <a:pt x="332" y="37"/>
                      </a:lnTo>
                      <a:lnTo>
                        <a:pt x="325" y="41"/>
                      </a:lnTo>
                      <a:lnTo>
                        <a:pt x="321" y="44"/>
                      </a:lnTo>
                      <a:lnTo>
                        <a:pt x="318" y="47"/>
                      </a:lnTo>
                      <a:lnTo>
                        <a:pt x="313" y="50"/>
                      </a:lnTo>
                      <a:lnTo>
                        <a:pt x="309" y="53"/>
                      </a:lnTo>
                      <a:lnTo>
                        <a:pt x="294" y="66"/>
                      </a:lnTo>
                      <a:lnTo>
                        <a:pt x="278" y="79"/>
                      </a:lnTo>
                      <a:lnTo>
                        <a:pt x="264" y="95"/>
                      </a:lnTo>
                      <a:lnTo>
                        <a:pt x="255" y="104"/>
                      </a:lnTo>
                      <a:lnTo>
                        <a:pt x="248" y="113"/>
                      </a:lnTo>
                      <a:lnTo>
                        <a:pt x="239" y="122"/>
                      </a:lnTo>
                      <a:lnTo>
                        <a:pt x="231" y="132"/>
                      </a:lnTo>
                      <a:lnTo>
                        <a:pt x="224" y="142"/>
                      </a:lnTo>
                      <a:lnTo>
                        <a:pt x="215" y="152"/>
                      </a:lnTo>
                      <a:lnTo>
                        <a:pt x="256" y="144"/>
                      </a:lnTo>
                      <a:lnTo>
                        <a:pt x="264" y="135"/>
                      </a:lnTo>
                      <a:lnTo>
                        <a:pt x="274" y="125"/>
                      </a:lnTo>
                      <a:lnTo>
                        <a:pt x="287" y="113"/>
                      </a:lnTo>
                      <a:lnTo>
                        <a:pt x="305" y="100"/>
                      </a:lnTo>
                      <a:lnTo>
                        <a:pt x="313" y="92"/>
                      </a:lnTo>
                      <a:lnTo>
                        <a:pt x="318" y="89"/>
                      </a:lnTo>
                      <a:lnTo>
                        <a:pt x="324" y="85"/>
                      </a:lnTo>
                      <a:lnTo>
                        <a:pt x="328" y="82"/>
                      </a:lnTo>
                      <a:lnTo>
                        <a:pt x="334" y="78"/>
                      </a:lnTo>
                      <a:lnTo>
                        <a:pt x="340" y="75"/>
                      </a:lnTo>
                      <a:lnTo>
                        <a:pt x="346" y="72"/>
                      </a:lnTo>
                      <a:lnTo>
                        <a:pt x="351" y="68"/>
                      </a:lnTo>
                      <a:lnTo>
                        <a:pt x="357" y="65"/>
                      </a:lnTo>
                      <a:lnTo>
                        <a:pt x="363" y="62"/>
                      </a:lnTo>
                      <a:lnTo>
                        <a:pt x="369" y="57"/>
                      </a:lnTo>
                      <a:lnTo>
                        <a:pt x="376" y="54"/>
                      </a:lnTo>
                      <a:lnTo>
                        <a:pt x="382" y="51"/>
                      </a:lnTo>
                      <a:lnTo>
                        <a:pt x="390" y="49"/>
                      </a:lnTo>
                      <a:lnTo>
                        <a:pt x="395" y="46"/>
                      </a:lnTo>
                      <a:lnTo>
                        <a:pt x="403" y="44"/>
                      </a:lnTo>
                      <a:lnTo>
                        <a:pt x="409" y="41"/>
                      </a:lnTo>
                      <a:lnTo>
                        <a:pt x="423" y="37"/>
                      </a:lnTo>
                      <a:lnTo>
                        <a:pt x="438" y="34"/>
                      </a:lnTo>
                      <a:lnTo>
                        <a:pt x="452" y="31"/>
                      </a:lnTo>
                      <a:lnTo>
                        <a:pt x="482" y="29"/>
                      </a:lnTo>
                      <a:lnTo>
                        <a:pt x="512" y="32"/>
                      </a:lnTo>
                      <a:lnTo>
                        <a:pt x="529" y="35"/>
                      </a:lnTo>
                      <a:lnTo>
                        <a:pt x="543" y="41"/>
                      </a:lnTo>
                      <a:lnTo>
                        <a:pt x="551" y="44"/>
                      </a:lnTo>
                      <a:lnTo>
                        <a:pt x="559" y="47"/>
                      </a:lnTo>
                      <a:lnTo>
                        <a:pt x="567" y="51"/>
                      </a:lnTo>
                      <a:lnTo>
                        <a:pt x="574" y="56"/>
                      </a:lnTo>
                      <a:lnTo>
                        <a:pt x="583" y="62"/>
                      </a:lnTo>
                      <a:lnTo>
                        <a:pt x="586" y="63"/>
                      </a:lnTo>
                      <a:lnTo>
                        <a:pt x="590" y="66"/>
                      </a:lnTo>
                      <a:lnTo>
                        <a:pt x="605" y="79"/>
                      </a:lnTo>
                      <a:lnTo>
                        <a:pt x="621" y="92"/>
                      </a:lnTo>
                      <a:lnTo>
                        <a:pt x="635" y="107"/>
                      </a:lnTo>
                      <a:lnTo>
                        <a:pt x="650" y="122"/>
                      </a:lnTo>
                      <a:lnTo>
                        <a:pt x="663" y="136"/>
                      </a:lnTo>
                      <a:lnTo>
                        <a:pt x="678" y="151"/>
                      </a:lnTo>
                      <a:lnTo>
                        <a:pt x="691" y="167"/>
                      </a:lnTo>
                      <a:lnTo>
                        <a:pt x="698" y="176"/>
                      </a:lnTo>
                      <a:lnTo>
                        <a:pt x="704" y="183"/>
                      </a:lnTo>
                      <a:lnTo>
                        <a:pt x="712" y="192"/>
                      </a:lnTo>
                      <a:lnTo>
                        <a:pt x="717" y="199"/>
                      </a:lnTo>
                      <a:lnTo>
                        <a:pt x="723" y="208"/>
                      </a:lnTo>
                      <a:lnTo>
                        <a:pt x="731" y="215"/>
                      </a:lnTo>
                      <a:lnTo>
                        <a:pt x="736" y="224"/>
                      </a:lnTo>
                      <a:lnTo>
                        <a:pt x="742" y="231"/>
                      </a:lnTo>
                      <a:lnTo>
                        <a:pt x="748" y="240"/>
                      </a:lnTo>
                      <a:lnTo>
                        <a:pt x="754" y="247"/>
                      </a:lnTo>
                      <a:lnTo>
                        <a:pt x="760" y="256"/>
                      </a:lnTo>
                      <a:lnTo>
                        <a:pt x="766" y="265"/>
                      </a:lnTo>
                      <a:lnTo>
                        <a:pt x="770" y="272"/>
                      </a:lnTo>
                      <a:lnTo>
                        <a:pt x="776" y="280"/>
                      </a:lnTo>
                      <a:lnTo>
                        <a:pt x="782" y="288"/>
                      </a:lnTo>
                      <a:lnTo>
                        <a:pt x="786" y="296"/>
                      </a:lnTo>
                      <a:lnTo>
                        <a:pt x="796" y="312"/>
                      </a:lnTo>
                      <a:lnTo>
                        <a:pt x="807" y="326"/>
                      </a:lnTo>
                      <a:lnTo>
                        <a:pt x="815" y="341"/>
                      </a:lnTo>
                      <a:lnTo>
                        <a:pt x="824" y="356"/>
                      </a:lnTo>
                      <a:lnTo>
                        <a:pt x="832" y="369"/>
                      </a:lnTo>
                      <a:lnTo>
                        <a:pt x="839" y="382"/>
                      </a:lnTo>
                      <a:lnTo>
                        <a:pt x="846" y="395"/>
                      </a:lnTo>
                      <a:lnTo>
                        <a:pt x="852" y="407"/>
                      </a:lnTo>
                      <a:lnTo>
                        <a:pt x="859" y="417"/>
                      </a:lnTo>
                      <a:lnTo>
                        <a:pt x="864" y="427"/>
                      </a:lnTo>
                      <a:lnTo>
                        <a:pt x="868" y="436"/>
                      </a:lnTo>
                      <a:lnTo>
                        <a:pt x="873" y="445"/>
                      </a:lnTo>
                      <a:lnTo>
                        <a:pt x="880" y="456"/>
                      </a:lnTo>
                      <a:lnTo>
                        <a:pt x="884" y="468"/>
                      </a:lnTo>
                      <a:lnTo>
                        <a:pt x="982" y="430"/>
                      </a:lnTo>
                      <a:lnTo>
                        <a:pt x="884" y="793"/>
                      </a:lnTo>
                      <a:lnTo>
                        <a:pt x="567" y="623"/>
                      </a:lnTo>
                      <a:lnTo>
                        <a:pt x="649" y="587"/>
                      </a:lnTo>
                      <a:lnTo>
                        <a:pt x="646" y="579"/>
                      </a:lnTo>
                      <a:lnTo>
                        <a:pt x="637" y="557"/>
                      </a:lnTo>
                      <a:lnTo>
                        <a:pt x="631" y="543"/>
                      </a:lnTo>
                      <a:lnTo>
                        <a:pt x="627" y="534"/>
                      </a:lnTo>
                      <a:lnTo>
                        <a:pt x="622" y="525"/>
                      </a:lnTo>
                      <a:lnTo>
                        <a:pt x="618" y="515"/>
                      </a:lnTo>
                      <a:lnTo>
                        <a:pt x="613" y="505"/>
                      </a:lnTo>
                      <a:lnTo>
                        <a:pt x="608" y="493"/>
                      </a:lnTo>
                      <a:lnTo>
                        <a:pt x="603" y="481"/>
                      </a:lnTo>
                      <a:lnTo>
                        <a:pt x="597" y="470"/>
                      </a:lnTo>
                      <a:lnTo>
                        <a:pt x="592" y="458"/>
                      </a:lnTo>
                      <a:lnTo>
                        <a:pt x="586" y="445"/>
                      </a:lnTo>
                      <a:lnTo>
                        <a:pt x="578" y="432"/>
                      </a:lnTo>
                      <a:lnTo>
                        <a:pt x="572" y="418"/>
                      </a:lnTo>
                      <a:lnTo>
                        <a:pt x="565" y="405"/>
                      </a:lnTo>
                      <a:lnTo>
                        <a:pt x="558" y="391"/>
                      </a:lnTo>
                      <a:lnTo>
                        <a:pt x="551" y="378"/>
                      </a:lnTo>
                      <a:lnTo>
                        <a:pt x="543" y="363"/>
                      </a:lnTo>
                      <a:lnTo>
                        <a:pt x="536" y="348"/>
                      </a:lnTo>
                      <a:lnTo>
                        <a:pt x="527" y="334"/>
                      </a:lnTo>
                      <a:lnTo>
                        <a:pt x="520" y="319"/>
                      </a:lnTo>
                      <a:lnTo>
                        <a:pt x="511" y="304"/>
                      </a:lnTo>
                      <a:lnTo>
                        <a:pt x="502" y="290"/>
                      </a:lnTo>
                      <a:lnTo>
                        <a:pt x="493" y="275"/>
                      </a:lnTo>
                      <a:lnTo>
                        <a:pt x="485" y="261"/>
                      </a:lnTo>
                      <a:lnTo>
                        <a:pt x="476" y="246"/>
                      </a:lnTo>
                      <a:lnTo>
                        <a:pt x="466" y="234"/>
                      </a:lnTo>
                      <a:lnTo>
                        <a:pt x="455" y="223"/>
                      </a:lnTo>
                      <a:lnTo>
                        <a:pt x="445" y="211"/>
                      </a:lnTo>
                      <a:lnTo>
                        <a:pt x="435" y="202"/>
                      </a:lnTo>
                      <a:lnTo>
                        <a:pt x="423" y="193"/>
                      </a:lnTo>
                      <a:lnTo>
                        <a:pt x="419" y="189"/>
                      </a:lnTo>
                      <a:lnTo>
                        <a:pt x="413" y="186"/>
                      </a:lnTo>
                      <a:lnTo>
                        <a:pt x="407" y="182"/>
                      </a:lnTo>
                      <a:lnTo>
                        <a:pt x="401" y="179"/>
                      </a:lnTo>
                      <a:lnTo>
                        <a:pt x="395" y="176"/>
                      </a:lnTo>
                      <a:lnTo>
                        <a:pt x="390" y="173"/>
                      </a:lnTo>
                      <a:lnTo>
                        <a:pt x="384" y="170"/>
                      </a:lnTo>
                      <a:lnTo>
                        <a:pt x="378" y="168"/>
                      </a:lnTo>
                      <a:lnTo>
                        <a:pt x="366" y="164"/>
                      </a:lnTo>
                      <a:lnTo>
                        <a:pt x="354" y="161"/>
                      </a:lnTo>
                      <a:lnTo>
                        <a:pt x="343" y="158"/>
                      </a:lnTo>
                      <a:lnTo>
                        <a:pt x="331" y="157"/>
                      </a:lnTo>
                      <a:lnTo>
                        <a:pt x="308" y="154"/>
                      </a:lnTo>
                      <a:lnTo>
                        <a:pt x="264" y="158"/>
                      </a:lnTo>
                      <a:lnTo>
                        <a:pt x="243" y="163"/>
                      </a:lnTo>
                      <a:lnTo>
                        <a:pt x="224" y="168"/>
                      </a:lnTo>
                      <a:lnTo>
                        <a:pt x="215" y="171"/>
                      </a:lnTo>
                      <a:lnTo>
                        <a:pt x="208" y="174"/>
                      </a:lnTo>
                      <a:lnTo>
                        <a:pt x="201" y="179"/>
                      </a:lnTo>
                      <a:lnTo>
                        <a:pt x="193" y="183"/>
                      </a:lnTo>
                      <a:lnTo>
                        <a:pt x="173" y="201"/>
                      </a:lnTo>
                      <a:lnTo>
                        <a:pt x="166" y="211"/>
                      </a:lnTo>
                      <a:lnTo>
                        <a:pt x="155" y="225"/>
                      </a:lnTo>
                      <a:lnTo>
                        <a:pt x="149" y="234"/>
                      </a:lnTo>
                      <a:lnTo>
                        <a:pt x="144" y="243"/>
                      </a:lnTo>
                      <a:lnTo>
                        <a:pt x="136" y="253"/>
                      </a:lnTo>
                      <a:lnTo>
                        <a:pt x="130" y="263"/>
                      </a:lnTo>
                      <a:lnTo>
                        <a:pt x="123" y="274"/>
                      </a:lnTo>
                      <a:lnTo>
                        <a:pt x="116" y="284"/>
                      </a:lnTo>
                      <a:lnTo>
                        <a:pt x="109" y="296"/>
                      </a:lnTo>
                      <a:lnTo>
                        <a:pt x="101" y="307"/>
                      </a:lnTo>
                      <a:lnTo>
                        <a:pt x="94" y="319"/>
                      </a:lnTo>
                      <a:lnTo>
                        <a:pt x="87" y="331"/>
                      </a:lnTo>
                      <a:lnTo>
                        <a:pt x="79" y="342"/>
                      </a:lnTo>
                      <a:lnTo>
                        <a:pt x="72" y="354"/>
                      </a:lnTo>
                      <a:lnTo>
                        <a:pt x="65" y="366"/>
                      </a:lnTo>
                      <a:lnTo>
                        <a:pt x="59" y="378"/>
                      </a:lnTo>
                      <a:lnTo>
                        <a:pt x="51" y="388"/>
                      </a:lnTo>
                      <a:lnTo>
                        <a:pt x="44" y="399"/>
                      </a:lnTo>
                      <a:lnTo>
                        <a:pt x="38" y="410"/>
                      </a:lnTo>
                      <a:lnTo>
                        <a:pt x="32" y="420"/>
                      </a:lnTo>
                      <a:lnTo>
                        <a:pt x="27" y="429"/>
                      </a:lnTo>
                      <a:lnTo>
                        <a:pt x="22" y="437"/>
                      </a:lnTo>
                      <a:lnTo>
                        <a:pt x="12" y="452"/>
                      </a:lnTo>
                      <a:lnTo>
                        <a:pt x="6" y="464"/>
                      </a:lnTo>
                      <a:lnTo>
                        <a:pt x="0" y="473"/>
                      </a:lnTo>
                      <a:lnTo>
                        <a:pt x="19" y="572"/>
                      </a:lnTo>
                      <a:lnTo>
                        <a:pt x="280" y="704"/>
                      </a:lnTo>
                      <a:lnTo>
                        <a:pt x="447" y="420"/>
                      </a:lnTo>
                      <a:lnTo>
                        <a:pt x="359" y="373"/>
                      </a:lnTo>
                      <a:lnTo>
                        <a:pt x="302" y="499"/>
                      </a:lnTo>
                      <a:lnTo>
                        <a:pt x="158" y="420"/>
                      </a:lnTo>
                      <a:lnTo>
                        <a:pt x="226" y="315"/>
                      </a:lnTo>
                      <a:lnTo>
                        <a:pt x="161" y="281"/>
                      </a:lnTo>
                      <a:lnTo>
                        <a:pt x="192" y="325"/>
                      </a:lnTo>
                      <a:lnTo>
                        <a:pt x="117" y="440"/>
                      </a:lnTo>
                      <a:lnTo>
                        <a:pt x="313" y="518"/>
                      </a:lnTo>
                      <a:lnTo>
                        <a:pt x="365" y="395"/>
                      </a:lnTo>
                      <a:lnTo>
                        <a:pt x="417" y="439"/>
                      </a:lnTo>
                      <a:lnTo>
                        <a:pt x="270" y="676"/>
                      </a:lnTo>
                      <a:lnTo>
                        <a:pt x="193" y="636"/>
                      </a:lnTo>
                      <a:lnTo>
                        <a:pt x="242" y="543"/>
                      </a:lnTo>
                      <a:lnTo>
                        <a:pt x="151" y="478"/>
                      </a:lnTo>
                      <a:lnTo>
                        <a:pt x="98" y="560"/>
                      </a:lnTo>
                      <a:lnTo>
                        <a:pt x="145" y="514"/>
                      </a:lnTo>
                      <a:lnTo>
                        <a:pt x="217" y="547"/>
                      </a:lnTo>
                      <a:lnTo>
                        <a:pt x="173" y="630"/>
                      </a:lnTo>
                      <a:lnTo>
                        <a:pt x="32" y="557"/>
                      </a:lnTo>
                      <a:lnTo>
                        <a:pt x="21" y="475"/>
                      </a:lnTo>
                      <a:lnTo>
                        <a:pt x="21" y="475"/>
                      </a:lnTo>
                      <a:close/>
                    </a:path>
                  </a:pathLst>
                </a:custGeom>
                <a:solidFill>
                  <a:srgbClr val="000000"/>
                </a:solidFill>
                <a:ln w="9525">
                  <a:noFill/>
                  <a:round/>
                </a:ln>
              </p:spPr>
              <p:txBody>
                <a:bodyPr/>
                <a:lstStyle/>
                <a:p>
                  <a:endParaRPr lang="en-US"/>
                </a:p>
              </p:txBody>
            </p:sp>
            <p:sp>
              <p:nvSpPr>
                <p:cNvPr id="406628" name="Freeform 100"/>
                <p:cNvSpPr/>
                <p:nvPr/>
              </p:nvSpPr>
              <p:spPr bwMode="auto">
                <a:xfrm>
                  <a:off x="5072" y="3421"/>
                  <a:ext cx="15" cy="21"/>
                </a:xfrm>
                <a:custGeom>
                  <a:avLst/>
                  <a:gdLst/>
                  <a:ahLst/>
                  <a:cxnLst>
                    <a:cxn ang="0">
                      <a:pos x="20" y="63"/>
                    </a:cxn>
                    <a:cxn ang="0">
                      <a:pos x="26" y="54"/>
                    </a:cxn>
                    <a:cxn ang="0">
                      <a:pos x="32" y="45"/>
                    </a:cxn>
                    <a:cxn ang="0">
                      <a:pos x="38" y="35"/>
                    </a:cxn>
                    <a:cxn ang="0">
                      <a:pos x="47" y="14"/>
                    </a:cxn>
                    <a:cxn ang="0">
                      <a:pos x="47" y="6"/>
                    </a:cxn>
                    <a:cxn ang="0">
                      <a:pos x="44" y="0"/>
                    </a:cxn>
                    <a:cxn ang="0">
                      <a:pos x="38" y="0"/>
                    </a:cxn>
                    <a:cxn ang="0">
                      <a:pos x="31" y="6"/>
                    </a:cxn>
                    <a:cxn ang="0">
                      <a:pos x="23" y="14"/>
                    </a:cxn>
                    <a:cxn ang="0">
                      <a:pos x="16" y="25"/>
                    </a:cxn>
                    <a:cxn ang="0">
                      <a:pos x="10" y="35"/>
                    </a:cxn>
                    <a:cxn ang="0">
                      <a:pos x="4" y="45"/>
                    </a:cxn>
                    <a:cxn ang="0">
                      <a:pos x="0" y="55"/>
                    </a:cxn>
                    <a:cxn ang="0">
                      <a:pos x="20" y="63"/>
                    </a:cxn>
                    <a:cxn ang="0">
                      <a:pos x="20" y="63"/>
                    </a:cxn>
                  </a:cxnLst>
                  <a:rect l="0" t="0" r="r" b="b"/>
                  <a:pathLst>
                    <a:path w="47" h="63">
                      <a:moveTo>
                        <a:pt x="20" y="63"/>
                      </a:moveTo>
                      <a:lnTo>
                        <a:pt x="26" y="54"/>
                      </a:lnTo>
                      <a:lnTo>
                        <a:pt x="32" y="45"/>
                      </a:lnTo>
                      <a:lnTo>
                        <a:pt x="38" y="35"/>
                      </a:lnTo>
                      <a:lnTo>
                        <a:pt x="47" y="14"/>
                      </a:lnTo>
                      <a:lnTo>
                        <a:pt x="47" y="6"/>
                      </a:lnTo>
                      <a:lnTo>
                        <a:pt x="44" y="0"/>
                      </a:lnTo>
                      <a:lnTo>
                        <a:pt x="38" y="0"/>
                      </a:lnTo>
                      <a:lnTo>
                        <a:pt x="31" y="6"/>
                      </a:lnTo>
                      <a:lnTo>
                        <a:pt x="23" y="14"/>
                      </a:lnTo>
                      <a:lnTo>
                        <a:pt x="16" y="25"/>
                      </a:lnTo>
                      <a:lnTo>
                        <a:pt x="10" y="35"/>
                      </a:lnTo>
                      <a:lnTo>
                        <a:pt x="4" y="45"/>
                      </a:lnTo>
                      <a:lnTo>
                        <a:pt x="0" y="55"/>
                      </a:lnTo>
                      <a:lnTo>
                        <a:pt x="20" y="63"/>
                      </a:lnTo>
                      <a:lnTo>
                        <a:pt x="20" y="63"/>
                      </a:lnTo>
                      <a:close/>
                    </a:path>
                  </a:pathLst>
                </a:custGeom>
                <a:solidFill>
                  <a:srgbClr val="000000"/>
                </a:solidFill>
                <a:ln w="9525">
                  <a:noFill/>
                  <a:round/>
                </a:ln>
              </p:spPr>
              <p:txBody>
                <a:bodyPr/>
                <a:lstStyle/>
                <a:p>
                  <a:endParaRPr lang="en-US"/>
                </a:p>
              </p:txBody>
            </p:sp>
            <p:sp>
              <p:nvSpPr>
                <p:cNvPr id="406629" name="Freeform 101"/>
                <p:cNvSpPr/>
                <p:nvPr/>
              </p:nvSpPr>
              <p:spPr bwMode="auto">
                <a:xfrm>
                  <a:off x="5091" y="3366"/>
                  <a:ext cx="36" cy="21"/>
                </a:xfrm>
                <a:custGeom>
                  <a:avLst/>
                  <a:gdLst/>
                  <a:ahLst/>
                  <a:cxnLst>
                    <a:cxn ang="0">
                      <a:pos x="96" y="59"/>
                    </a:cxn>
                    <a:cxn ang="0">
                      <a:pos x="8" y="13"/>
                    </a:cxn>
                    <a:cxn ang="0">
                      <a:pos x="0" y="4"/>
                    </a:cxn>
                    <a:cxn ang="0">
                      <a:pos x="5" y="0"/>
                    </a:cxn>
                    <a:cxn ang="0">
                      <a:pos x="9" y="3"/>
                    </a:cxn>
                    <a:cxn ang="0">
                      <a:pos x="14" y="4"/>
                    </a:cxn>
                    <a:cxn ang="0">
                      <a:pos x="20" y="7"/>
                    </a:cxn>
                    <a:cxn ang="0">
                      <a:pos x="25" y="10"/>
                    </a:cxn>
                    <a:cxn ang="0">
                      <a:pos x="31" y="13"/>
                    </a:cxn>
                    <a:cxn ang="0">
                      <a:pos x="39" y="18"/>
                    </a:cxn>
                    <a:cxn ang="0">
                      <a:pos x="47" y="22"/>
                    </a:cxn>
                    <a:cxn ang="0">
                      <a:pos x="55" y="26"/>
                    </a:cxn>
                    <a:cxn ang="0">
                      <a:pos x="63" y="29"/>
                    </a:cxn>
                    <a:cxn ang="0">
                      <a:pos x="71" y="34"/>
                    </a:cxn>
                    <a:cxn ang="0">
                      <a:pos x="78" y="38"/>
                    </a:cxn>
                    <a:cxn ang="0">
                      <a:pos x="85" y="41"/>
                    </a:cxn>
                    <a:cxn ang="0">
                      <a:pos x="90" y="44"/>
                    </a:cxn>
                    <a:cxn ang="0">
                      <a:pos x="94" y="47"/>
                    </a:cxn>
                    <a:cxn ang="0">
                      <a:pos x="99" y="48"/>
                    </a:cxn>
                    <a:cxn ang="0">
                      <a:pos x="109" y="59"/>
                    </a:cxn>
                    <a:cxn ang="0">
                      <a:pos x="107" y="61"/>
                    </a:cxn>
                    <a:cxn ang="0">
                      <a:pos x="103" y="61"/>
                    </a:cxn>
                    <a:cxn ang="0">
                      <a:pos x="96" y="59"/>
                    </a:cxn>
                    <a:cxn ang="0">
                      <a:pos x="96" y="59"/>
                    </a:cxn>
                  </a:cxnLst>
                  <a:rect l="0" t="0" r="r" b="b"/>
                  <a:pathLst>
                    <a:path w="109" h="61">
                      <a:moveTo>
                        <a:pt x="96" y="59"/>
                      </a:moveTo>
                      <a:lnTo>
                        <a:pt x="8" y="13"/>
                      </a:lnTo>
                      <a:lnTo>
                        <a:pt x="0" y="4"/>
                      </a:lnTo>
                      <a:lnTo>
                        <a:pt x="5" y="0"/>
                      </a:lnTo>
                      <a:lnTo>
                        <a:pt x="9" y="3"/>
                      </a:lnTo>
                      <a:lnTo>
                        <a:pt x="14" y="4"/>
                      </a:lnTo>
                      <a:lnTo>
                        <a:pt x="20" y="7"/>
                      </a:lnTo>
                      <a:lnTo>
                        <a:pt x="25" y="10"/>
                      </a:lnTo>
                      <a:lnTo>
                        <a:pt x="31" y="13"/>
                      </a:lnTo>
                      <a:lnTo>
                        <a:pt x="39" y="18"/>
                      </a:lnTo>
                      <a:lnTo>
                        <a:pt x="47" y="22"/>
                      </a:lnTo>
                      <a:lnTo>
                        <a:pt x="55" y="26"/>
                      </a:lnTo>
                      <a:lnTo>
                        <a:pt x="63" y="29"/>
                      </a:lnTo>
                      <a:lnTo>
                        <a:pt x="71" y="34"/>
                      </a:lnTo>
                      <a:lnTo>
                        <a:pt x="78" y="38"/>
                      </a:lnTo>
                      <a:lnTo>
                        <a:pt x="85" y="41"/>
                      </a:lnTo>
                      <a:lnTo>
                        <a:pt x="90" y="44"/>
                      </a:lnTo>
                      <a:lnTo>
                        <a:pt x="94" y="47"/>
                      </a:lnTo>
                      <a:lnTo>
                        <a:pt x="99" y="48"/>
                      </a:lnTo>
                      <a:lnTo>
                        <a:pt x="109" y="59"/>
                      </a:lnTo>
                      <a:lnTo>
                        <a:pt x="107" y="61"/>
                      </a:lnTo>
                      <a:lnTo>
                        <a:pt x="103" y="61"/>
                      </a:lnTo>
                      <a:lnTo>
                        <a:pt x="96" y="59"/>
                      </a:lnTo>
                      <a:lnTo>
                        <a:pt x="96" y="59"/>
                      </a:lnTo>
                      <a:close/>
                    </a:path>
                  </a:pathLst>
                </a:custGeom>
                <a:solidFill>
                  <a:srgbClr val="000000"/>
                </a:solidFill>
                <a:ln w="9525">
                  <a:noFill/>
                  <a:round/>
                </a:ln>
              </p:spPr>
              <p:txBody>
                <a:bodyPr/>
                <a:lstStyle/>
                <a:p>
                  <a:endParaRPr lang="en-US"/>
                </a:p>
              </p:txBody>
            </p:sp>
            <p:sp>
              <p:nvSpPr>
                <p:cNvPr id="406630" name="Freeform 102"/>
                <p:cNvSpPr/>
                <p:nvPr/>
              </p:nvSpPr>
              <p:spPr bwMode="auto">
                <a:xfrm>
                  <a:off x="5103" y="3344"/>
                  <a:ext cx="34" cy="21"/>
                </a:xfrm>
                <a:custGeom>
                  <a:avLst/>
                  <a:gdLst/>
                  <a:ahLst/>
                  <a:cxnLst>
                    <a:cxn ang="0">
                      <a:pos x="82" y="60"/>
                    </a:cxn>
                    <a:cxn ang="0">
                      <a:pos x="7" y="21"/>
                    </a:cxn>
                    <a:cxn ang="0">
                      <a:pos x="0" y="12"/>
                    </a:cxn>
                    <a:cxn ang="0">
                      <a:pos x="2" y="8"/>
                    </a:cxn>
                    <a:cxn ang="0">
                      <a:pos x="6" y="3"/>
                    </a:cxn>
                    <a:cxn ang="0">
                      <a:pos x="10" y="0"/>
                    </a:cxn>
                    <a:cxn ang="0">
                      <a:pos x="16" y="2"/>
                    </a:cxn>
                    <a:cxn ang="0">
                      <a:pos x="22" y="5"/>
                    </a:cxn>
                    <a:cxn ang="0">
                      <a:pos x="28" y="8"/>
                    </a:cxn>
                    <a:cxn ang="0">
                      <a:pos x="32" y="10"/>
                    </a:cxn>
                    <a:cxn ang="0">
                      <a:pos x="38" y="13"/>
                    </a:cxn>
                    <a:cxn ang="0">
                      <a:pos x="45" y="16"/>
                    </a:cxn>
                    <a:cxn ang="0">
                      <a:pos x="53" y="19"/>
                    </a:cxn>
                    <a:cxn ang="0">
                      <a:pos x="60" y="24"/>
                    </a:cxn>
                    <a:cxn ang="0">
                      <a:pos x="66" y="27"/>
                    </a:cxn>
                    <a:cxn ang="0">
                      <a:pos x="73" y="30"/>
                    </a:cxn>
                    <a:cxn ang="0">
                      <a:pos x="79" y="32"/>
                    </a:cxn>
                    <a:cxn ang="0">
                      <a:pos x="83" y="35"/>
                    </a:cxn>
                    <a:cxn ang="0">
                      <a:pos x="92" y="40"/>
                    </a:cxn>
                    <a:cxn ang="0">
                      <a:pos x="95" y="41"/>
                    </a:cxn>
                    <a:cxn ang="0">
                      <a:pos x="101" y="59"/>
                    </a:cxn>
                    <a:cxn ang="0">
                      <a:pos x="95" y="63"/>
                    </a:cxn>
                    <a:cxn ang="0">
                      <a:pos x="89" y="63"/>
                    </a:cxn>
                    <a:cxn ang="0">
                      <a:pos x="82" y="60"/>
                    </a:cxn>
                    <a:cxn ang="0">
                      <a:pos x="82" y="60"/>
                    </a:cxn>
                  </a:cxnLst>
                  <a:rect l="0" t="0" r="r" b="b"/>
                  <a:pathLst>
                    <a:path w="101" h="63">
                      <a:moveTo>
                        <a:pt x="82" y="60"/>
                      </a:moveTo>
                      <a:lnTo>
                        <a:pt x="7" y="21"/>
                      </a:lnTo>
                      <a:lnTo>
                        <a:pt x="0" y="12"/>
                      </a:lnTo>
                      <a:lnTo>
                        <a:pt x="2" y="8"/>
                      </a:lnTo>
                      <a:lnTo>
                        <a:pt x="6" y="3"/>
                      </a:lnTo>
                      <a:lnTo>
                        <a:pt x="10" y="0"/>
                      </a:lnTo>
                      <a:lnTo>
                        <a:pt x="16" y="2"/>
                      </a:lnTo>
                      <a:lnTo>
                        <a:pt x="22" y="5"/>
                      </a:lnTo>
                      <a:lnTo>
                        <a:pt x="28" y="8"/>
                      </a:lnTo>
                      <a:lnTo>
                        <a:pt x="32" y="10"/>
                      </a:lnTo>
                      <a:lnTo>
                        <a:pt x="38" y="13"/>
                      </a:lnTo>
                      <a:lnTo>
                        <a:pt x="45" y="16"/>
                      </a:lnTo>
                      <a:lnTo>
                        <a:pt x="53" y="19"/>
                      </a:lnTo>
                      <a:lnTo>
                        <a:pt x="60" y="24"/>
                      </a:lnTo>
                      <a:lnTo>
                        <a:pt x="66" y="27"/>
                      </a:lnTo>
                      <a:lnTo>
                        <a:pt x="73" y="30"/>
                      </a:lnTo>
                      <a:lnTo>
                        <a:pt x="79" y="32"/>
                      </a:lnTo>
                      <a:lnTo>
                        <a:pt x="83" y="35"/>
                      </a:lnTo>
                      <a:lnTo>
                        <a:pt x="92" y="40"/>
                      </a:lnTo>
                      <a:lnTo>
                        <a:pt x="95" y="41"/>
                      </a:lnTo>
                      <a:lnTo>
                        <a:pt x="101" y="59"/>
                      </a:lnTo>
                      <a:lnTo>
                        <a:pt x="95" y="63"/>
                      </a:lnTo>
                      <a:lnTo>
                        <a:pt x="89" y="63"/>
                      </a:lnTo>
                      <a:lnTo>
                        <a:pt x="82" y="60"/>
                      </a:lnTo>
                      <a:lnTo>
                        <a:pt x="82" y="60"/>
                      </a:lnTo>
                      <a:close/>
                    </a:path>
                  </a:pathLst>
                </a:custGeom>
                <a:solidFill>
                  <a:srgbClr val="000000"/>
                </a:solidFill>
                <a:ln w="9525">
                  <a:noFill/>
                  <a:round/>
                </a:ln>
              </p:spPr>
              <p:txBody>
                <a:bodyPr/>
                <a:lstStyle/>
                <a:p>
                  <a:endParaRPr lang="en-US"/>
                </a:p>
              </p:txBody>
            </p:sp>
            <p:sp>
              <p:nvSpPr>
                <p:cNvPr id="406631" name="Freeform 103"/>
                <p:cNvSpPr/>
                <p:nvPr/>
              </p:nvSpPr>
              <p:spPr bwMode="auto">
                <a:xfrm>
                  <a:off x="5098" y="3355"/>
                  <a:ext cx="33" cy="22"/>
                </a:xfrm>
                <a:custGeom>
                  <a:avLst/>
                  <a:gdLst/>
                  <a:ahLst/>
                  <a:cxnLst>
                    <a:cxn ang="0">
                      <a:pos x="79" y="60"/>
                    </a:cxn>
                    <a:cxn ang="0">
                      <a:pos x="5" y="19"/>
                    </a:cxn>
                    <a:cxn ang="0">
                      <a:pos x="0" y="6"/>
                    </a:cxn>
                    <a:cxn ang="0">
                      <a:pos x="6" y="0"/>
                    </a:cxn>
                    <a:cxn ang="0">
                      <a:pos x="14" y="5"/>
                    </a:cxn>
                    <a:cxn ang="0">
                      <a:pos x="19" y="8"/>
                    </a:cxn>
                    <a:cxn ang="0">
                      <a:pos x="24" y="11"/>
                    </a:cxn>
                    <a:cxn ang="0">
                      <a:pos x="30" y="14"/>
                    </a:cxn>
                    <a:cxn ang="0">
                      <a:pos x="36" y="17"/>
                    </a:cxn>
                    <a:cxn ang="0">
                      <a:pos x="43" y="21"/>
                    </a:cxn>
                    <a:cxn ang="0">
                      <a:pos x="50" y="25"/>
                    </a:cxn>
                    <a:cxn ang="0">
                      <a:pos x="58" y="28"/>
                    </a:cxn>
                    <a:cxn ang="0">
                      <a:pos x="63" y="33"/>
                    </a:cxn>
                    <a:cxn ang="0">
                      <a:pos x="71" y="36"/>
                    </a:cxn>
                    <a:cxn ang="0">
                      <a:pos x="77" y="38"/>
                    </a:cxn>
                    <a:cxn ang="0">
                      <a:pos x="82" y="41"/>
                    </a:cxn>
                    <a:cxn ang="0">
                      <a:pos x="90" y="46"/>
                    </a:cxn>
                    <a:cxn ang="0">
                      <a:pos x="94" y="47"/>
                    </a:cxn>
                    <a:cxn ang="0">
                      <a:pos x="98" y="63"/>
                    </a:cxn>
                    <a:cxn ang="0">
                      <a:pos x="97" y="66"/>
                    </a:cxn>
                    <a:cxn ang="0">
                      <a:pos x="93" y="66"/>
                    </a:cxn>
                    <a:cxn ang="0">
                      <a:pos x="87" y="65"/>
                    </a:cxn>
                    <a:cxn ang="0">
                      <a:pos x="81" y="62"/>
                    </a:cxn>
                    <a:cxn ang="0">
                      <a:pos x="79" y="60"/>
                    </a:cxn>
                    <a:cxn ang="0">
                      <a:pos x="79" y="60"/>
                    </a:cxn>
                  </a:cxnLst>
                  <a:rect l="0" t="0" r="r" b="b"/>
                  <a:pathLst>
                    <a:path w="98" h="66">
                      <a:moveTo>
                        <a:pt x="79" y="60"/>
                      </a:moveTo>
                      <a:lnTo>
                        <a:pt x="5" y="19"/>
                      </a:lnTo>
                      <a:lnTo>
                        <a:pt x="0" y="6"/>
                      </a:lnTo>
                      <a:lnTo>
                        <a:pt x="6" y="0"/>
                      </a:lnTo>
                      <a:lnTo>
                        <a:pt x="14" y="5"/>
                      </a:lnTo>
                      <a:lnTo>
                        <a:pt x="19" y="8"/>
                      </a:lnTo>
                      <a:lnTo>
                        <a:pt x="24" y="11"/>
                      </a:lnTo>
                      <a:lnTo>
                        <a:pt x="30" y="14"/>
                      </a:lnTo>
                      <a:lnTo>
                        <a:pt x="36" y="17"/>
                      </a:lnTo>
                      <a:lnTo>
                        <a:pt x="43" y="21"/>
                      </a:lnTo>
                      <a:lnTo>
                        <a:pt x="50" y="25"/>
                      </a:lnTo>
                      <a:lnTo>
                        <a:pt x="58" y="28"/>
                      </a:lnTo>
                      <a:lnTo>
                        <a:pt x="63" y="33"/>
                      </a:lnTo>
                      <a:lnTo>
                        <a:pt x="71" y="36"/>
                      </a:lnTo>
                      <a:lnTo>
                        <a:pt x="77" y="38"/>
                      </a:lnTo>
                      <a:lnTo>
                        <a:pt x="82" y="41"/>
                      </a:lnTo>
                      <a:lnTo>
                        <a:pt x="90" y="46"/>
                      </a:lnTo>
                      <a:lnTo>
                        <a:pt x="94" y="47"/>
                      </a:lnTo>
                      <a:lnTo>
                        <a:pt x="98" y="63"/>
                      </a:lnTo>
                      <a:lnTo>
                        <a:pt x="97" y="66"/>
                      </a:lnTo>
                      <a:lnTo>
                        <a:pt x="93" y="66"/>
                      </a:lnTo>
                      <a:lnTo>
                        <a:pt x="87" y="65"/>
                      </a:lnTo>
                      <a:lnTo>
                        <a:pt x="81" y="62"/>
                      </a:lnTo>
                      <a:lnTo>
                        <a:pt x="79" y="60"/>
                      </a:lnTo>
                      <a:lnTo>
                        <a:pt x="79" y="60"/>
                      </a:lnTo>
                      <a:close/>
                    </a:path>
                  </a:pathLst>
                </a:custGeom>
                <a:solidFill>
                  <a:srgbClr val="000000"/>
                </a:solidFill>
                <a:ln w="9525">
                  <a:noFill/>
                  <a:round/>
                </a:ln>
              </p:spPr>
              <p:txBody>
                <a:bodyPr/>
                <a:lstStyle/>
                <a:p>
                  <a:endParaRPr lang="en-US"/>
                </a:p>
              </p:txBody>
            </p:sp>
            <p:sp>
              <p:nvSpPr>
                <p:cNvPr id="406632" name="Freeform 104"/>
                <p:cNvSpPr/>
                <p:nvPr/>
              </p:nvSpPr>
              <p:spPr bwMode="auto">
                <a:xfrm>
                  <a:off x="5101" y="3292"/>
                  <a:ext cx="95" cy="64"/>
                </a:xfrm>
                <a:custGeom>
                  <a:avLst/>
                  <a:gdLst/>
                  <a:ahLst/>
                  <a:cxnLst>
                    <a:cxn ang="0">
                      <a:pos x="0" y="30"/>
                    </a:cxn>
                    <a:cxn ang="0">
                      <a:pos x="28" y="28"/>
                    </a:cxn>
                    <a:cxn ang="0">
                      <a:pos x="58" y="31"/>
                    </a:cxn>
                    <a:cxn ang="0">
                      <a:pos x="77" y="35"/>
                    </a:cxn>
                    <a:cxn ang="0">
                      <a:pos x="96" y="40"/>
                    </a:cxn>
                    <a:cxn ang="0">
                      <a:pos x="107" y="44"/>
                    </a:cxn>
                    <a:cxn ang="0">
                      <a:pos x="117" y="49"/>
                    </a:cxn>
                    <a:cxn ang="0">
                      <a:pos x="127" y="53"/>
                    </a:cxn>
                    <a:cxn ang="0">
                      <a:pos x="133" y="56"/>
                    </a:cxn>
                    <a:cxn ang="0">
                      <a:pos x="137" y="59"/>
                    </a:cxn>
                    <a:cxn ang="0">
                      <a:pos x="143" y="62"/>
                    </a:cxn>
                    <a:cxn ang="0">
                      <a:pos x="148" y="65"/>
                    </a:cxn>
                    <a:cxn ang="0">
                      <a:pos x="153" y="68"/>
                    </a:cxn>
                    <a:cxn ang="0">
                      <a:pos x="158" y="72"/>
                    </a:cxn>
                    <a:cxn ang="0">
                      <a:pos x="180" y="88"/>
                    </a:cxn>
                    <a:cxn ang="0">
                      <a:pos x="190" y="98"/>
                    </a:cxn>
                    <a:cxn ang="0">
                      <a:pos x="199" y="109"/>
                    </a:cxn>
                    <a:cxn ang="0">
                      <a:pos x="209" y="120"/>
                    </a:cxn>
                    <a:cxn ang="0">
                      <a:pos x="218" y="132"/>
                    </a:cxn>
                    <a:cxn ang="0">
                      <a:pos x="227" y="147"/>
                    </a:cxn>
                    <a:cxn ang="0">
                      <a:pos x="235" y="161"/>
                    </a:cxn>
                    <a:cxn ang="0">
                      <a:pos x="244" y="176"/>
                    </a:cxn>
                    <a:cxn ang="0">
                      <a:pos x="247" y="185"/>
                    </a:cxn>
                    <a:cxn ang="0">
                      <a:pos x="251" y="193"/>
                    </a:cxn>
                    <a:cxn ang="0">
                      <a:pos x="285" y="141"/>
                    </a:cxn>
                    <a:cxn ang="0">
                      <a:pos x="218" y="49"/>
                    </a:cxn>
                    <a:cxn ang="0">
                      <a:pos x="120" y="0"/>
                    </a:cxn>
                    <a:cxn ang="0">
                      <a:pos x="0" y="30"/>
                    </a:cxn>
                    <a:cxn ang="0">
                      <a:pos x="0" y="30"/>
                    </a:cxn>
                  </a:cxnLst>
                  <a:rect l="0" t="0" r="r" b="b"/>
                  <a:pathLst>
                    <a:path w="285" h="193">
                      <a:moveTo>
                        <a:pt x="0" y="30"/>
                      </a:moveTo>
                      <a:lnTo>
                        <a:pt x="28" y="28"/>
                      </a:lnTo>
                      <a:lnTo>
                        <a:pt x="58" y="31"/>
                      </a:lnTo>
                      <a:lnTo>
                        <a:pt x="77" y="35"/>
                      </a:lnTo>
                      <a:lnTo>
                        <a:pt x="96" y="40"/>
                      </a:lnTo>
                      <a:lnTo>
                        <a:pt x="107" y="44"/>
                      </a:lnTo>
                      <a:lnTo>
                        <a:pt x="117" y="49"/>
                      </a:lnTo>
                      <a:lnTo>
                        <a:pt x="127" y="53"/>
                      </a:lnTo>
                      <a:lnTo>
                        <a:pt x="133" y="56"/>
                      </a:lnTo>
                      <a:lnTo>
                        <a:pt x="137" y="59"/>
                      </a:lnTo>
                      <a:lnTo>
                        <a:pt x="143" y="62"/>
                      </a:lnTo>
                      <a:lnTo>
                        <a:pt x="148" y="65"/>
                      </a:lnTo>
                      <a:lnTo>
                        <a:pt x="153" y="68"/>
                      </a:lnTo>
                      <a:lnTo>
                        <a:pt x="158" y="72"/>
                      </a:lnTo>
                      <a:lnTo>
                        <a:pt x="180" y="88"/>
                      </a:lnTo>
                      <a:lnTo>
                        <a:pt x="190" y="98"/>
                      </a:lnTo>
                      <a:lnTo>
                        <a:pt x="199" y="109"/>
                      </a:lnTo>
                      <a:lnTo>
                        <a:pt x="209" y="120"/>
                      </a:lnTo>
                      <a:lnTo>
                        <a:pt x="218" y="132"/>
                      </a:lnTo>
                      <a:lnTo>
                        <a:pt x="227" y="147"/>
                      </a:lnTo>
                      <a:lnTo>
                        <a:pt x="235" y="161"/>
                      </a:lnTo>
                      <a:lnTo>
                        <a:pt x="244" y="176"/>
                      </a:lnTo>
                      <a:lnTo>
                        <a:pt x="247" y="185"/>
                      </a:lnTo>
                      <a:lnTo>
                        <a:pt x="251" y="193"/>
                      </a:lnTo>
                      <a:lnTo>
                        <a:pt x="285" y="141"/>
                      </a:lnTo>
                      <a:lnTo>
                        <a:pt x="218" y="49"/>
                      </a:lnTo>
                      <a:lnTo>
                        <a:pt x="120" y="0"/>
                      </a:lnTo>
                      <a:lnTo>
                        <a:pt x="0" y="30"/>
                      </a:lnTo>
                      <a:lnTo>
                        <a:pt x="0" y="30"/>
                      </a:lnTo>
                      <a:close/>
                    </a:path>
                  </a:pathLst>
                </a:custGeom>
                <a:solidFill>
                  <a:srgbClr val="2B6B17"/>
                </a:solidFill>
                <a:ln w="9525">
                  <a:noFill/>
                  <a:round/>
                </a:ln>
              </p:spPr>
              <p:txBody>
                <a:bodyPr/>
                <a:lstStyle/>
                <a:p>
                  <a:endParaRPr lang="en-US"/>
                </a:p>
              </p:txBody>
            </p:sp>
          </p:grpSp>
        </p:grpSp>
        <p:sp>
          <p:nvSpPr>
            <p:cNvPr id="406547" name="Text Box 19"/>
            <p:cNvSpPr txBox="1">
              <a:spLocks noChangeArrowheads="1"/>
            </p:cNvSpPr>
            <p:nvPr/>
          </p:nvSpPr>
          <p:spPr bwMode="auto">
            <a:xfrm rot="20829683">
              <a:off x="4674" y="3608"/>
              <a:ext cx="959" cy="263"/>
            </a:xfrm>
            <a:prstGeom prst="rect">
              <a:avLst/>
            </a:prstGeom>
            <a:noFill/>
            <a:ln w="9525">
              <a:noFill/>
              <a:miter lim="800000"/>
            </a:ln>
            <a:effectLst/>
          </p:spPr>
          <p:txBody>
            <a:bodyPr wrap="none" lIns="107950" tIns="53975" rIns="107950" bIns="53975">
              <a:spAutoFit/>
            </a:bodyPr>
            <a:lstStyle/>
            <a:p>
              <a:r>
                <a:rPr lang="en-US" altLang="zh-CN" sz="2000" b="1" i="1" dirty="0">
                  <a:effectLst>
                    <a:outerShdw blurRad="38100" dist="38100" dir="2700000" algn="tl">
                      <a:srgbClr val="FFFFFF"/>
                    </a:outerShdw>
                  </a:effectLst>
                  <a:latin typeface="Stencil" panose="040409050D0802020404" pitchFamily="82" charset="0"/>
                  <a:ea typeface="宋体" panose="02010600030101010101" pitchFamily="2" charset="-122"/>
                </a:rPr>
                <a:t>Software</a:t>
              </a:r>
              <a:endParaRPr lang="en-US" altLang="zh-CN" sz="2000" b="1" i="1" dirty="0">
                <a:effectLst>
                  <a:outerShdw blurRad="38100" dist="38100" dir="2700000" algn="tl">
                    <a:srgbClr val="FFFFFF"/>
                  </a:outerShdw>
                </a:effectLst>
                <a:latin typeface="Stencil" panose="040409050D0802020404" pitchFamily="82" charset="0"/>
                <a:ea typeface="宋体" panose="02010600030101010101" pitchFamily="2" charset="-122"/>
              </a:endParaRPr>
            </a:p>
          </p:txBody>
        </p:sp>
      </p:grpSp>
      <p:sp>
        <p:nvSpPr>
          <p:cNvPr id="406531" name="Rectangle 3"/>
          <p:cNvSpPr>
            <a:spLocks noGrp="1" noChangeArrowheads="1"/>
          </p:cNvSpPr>
          <p:nvPr>
            <p:ph idx="1"/>
          </p:nvPr>
        </p:nvSpPr>
        <p:spPr/>
        <p:txBody>
          <a:bodyPr/>
          <a:lstStyle/>
          <a:p>
            <a:r>
              <a:rPr lang="en-US" altLang="zh-CN" dirty="0">
                <a:ea typeface="宋体" panose="02010600030101010101" pitchFamily="2" charset="-122"/>
              </a:rPr>
              <a:t>Internal to the system being developed</a:t>
            </a:r>
            <a:endParaRPr lang="en-US" altLang="zh-CN" dirty="0">
              <a:ea typeface="宋体" panose="02010600030101010101" pitchFamily="2" charset="-122"/>
            </a:endParaRPr>
          </a:p>
          <a:p>
            <a:pPr lvl="1"/>
            <a:r>
              <a:rPr lang="en-US" altLang="zh-CN" dirty="0">
                <a:ea typeface="宋体" panose="02010600030101010101" pitchFamily="2" charset="-122"/>
              </a:rPr>
              <a:t>Recognized commonality across packages and subsystems</a:t>
            </a:r>
            <a:endParaRPr lang="en-US" altLang="zh-CN" dirty="0">
              <a:ea typeface="宋体" panose="02010600030101010101" pitchFamily="2" charset="-122"/>
            </a:endParaRPr>
          </a:p>
          <a:p>
            <a:r>
              <a:rPr lang="en-US" altLang="zh-CN" dirty="0">
                <a:ea typeface="宋体" panose="02010600030101010101" pitchFamily="2" charset="-122"/>
              </a:rPr>
              <a:t>External to the system being developed</a:t>
            </a:r>
            <a:endParaRPr lang="en-US" altLang="zh-CN" dirty="0">
              <a:ea typeface="宋体" panose="02010600030101010101" pitchFamily="2" charset="-122"/>
            </a:endParaRPr>
          </a:p>
          <a:p>
            <a:pPr lvl="1"/>
            <a:r>
              <a:rPr lang="en-US" altLang="zh-CN" dirty="0">
                <a:ea typeface="宋体" panose="02010600030101010101" pitchFamily="2" charset="-122"/>
              </a:rPr>
              <a:t>Commercially available components</a:t>
            </a:r>
            <a:endParaRPr lang="en-US" altLang="zh-CN" dirty="0">
              <a:ea typeface="宋体" panose="02010600030101010101" pitchFamily="2" charset="-122"/>
            </a:endParaRPr>
          </a:p>
          <a:p>
            <a:pPr lvl="1"/>
            <a:r>
              <a:rPr lang="en-US" altLang="zh-CN" dirty="0">
                <a:ea typeface="宋体" panose="02010600030101010101" pitchFamily="2" charset="-122"/>
              </a:rPr>
              <a:t>Components from a previously developed application</a:t>
            </a:r>
            <a:endParaRPr lang="en-US" altLang="zh-CN" dirty="0">
              <a:ea typeface="宋体" panose="02010600030101010101" pitchFamily="2" charset="-122"/>
            </a:endParaRPr>
          </a:p>
          <a:p>
            <a:pPr lvl="1"/>
            <a:r>
              <a:rPr lang="en-US" altLang="zh-CN" dirty="0">
                <a:ea typeface="宋体" panose="02010600030101010101" pitchFamily="2" charset="-122"/>
              </a:rPr>
              <a:t>Reverse engineered components</a:t>
            </a:r>
            <a:endParaRPr lang="en-US" altLang="zh-CN" dirty="0">
              <a:ea typeface="宋体" panose="02010600030101010101" pitchFamily="2" charset="-122"/>
            </a:endParaRPr>
          </a:p>
        </p:txBody>
      </p:sp>
      <p:sp>
        <p:nvSpPr>
          <p:cNvPr id="406530" name="Rectangle 2"/>
          <p:cNvSpPr>
            <a:spLocks noGrp="1" noChangeArrowheads="1"/>
          </p:cNvSpPr>
          <p:nvPr>
            <p:ph type="title"/>
          </p:nvPr>
        </p:nvSpPr>
        <p:spPr/>
        <p:txBody>
          <a:bodyPr/>
          <a:lstStyle/>
          <a:p>
            <a:r>
              <a:rPr lang="en-US" altLang="zh-CN">
                <a:ea typeface="宋体" panose="02010600030101010101" pitchFamily="2" charset="-122"/>
              </a:rPr>
              <a:t>Possible Reuse Opportunities</a:t>
            </a:r>
            <a:endParaRPr lang="en-US" altLang="zh-CN">
              <a:ea typeface="宋体" panose="02010600030101010101" pitchFamily="2" charset="-122"/>
            </a:endParaRPr>
          </a:p>
        </p:txBody>
      </p:sp>
      <p:grpSp>
        <p:nvGrpSpPr>
          <p:cNvPr id="406735" name="Group 207"/>
          <p:cNvGrpSpPr/>
          <p:nvPr/>
        </p:nvGrpSpPr>
        <p:grpSpPr bwMode="auto">
          <a:xfrm>
            <a:off x="5570538" y="4910138"/>
            <a:ext cx="1752600" cy="1554162"/>
            <a:chOff x="4529" y="2915"/>
            <a:chExt cx="1104" cy="979"/>
          </a:xfrm>
        </p:grpSpPr>
        <p:grpSp>
          <p:nvGrpSpPr>
            <p:cNvPr id="406736" name="Group 208"/>
            <p:cNvGrpSpPr/>
            <p:nvPr/>
          </p:nvGrpSpPr>
          <p:grpSpPr bwMode="auto">
            <a:xfrm>
              <a:off x="4529" y="2915"/>
              <a:ext cx="985" cy="979"/>
              <a:chOff x="4449" y="2828"/>
              <a:chExt cx="1097" cy="1090"/>
            </a:xfrm>
          </p:grpSpPr>
          <p:sp>
            <p:nvSpPr>
              <p:cNvPr id="406737" name="Freeform 209"/>
              <p:cNvSpPr/>
              <p:nvPr/>
            </p:nvSpPr>
            <p:spPr bwMode="auto">
              <a:xfrm>
                <a:off x="4449" y="2828"/>
                <a:ext cx="1097" cy="371"/>
              </a:xfrm>
              <a:custGeom>
                <a:avLst/>
                <a:gdLst/>
                <a:ahLst/>
                <a:cxnLst>
                  <a:cxn ang="0">
                    <a:pos x="0" y="108"/>
                  </a:cxn>
                  <a:cxn ang="0">
                    <a:pos x="290" y="371"/>
                  </a:cxn>
                  <a:cxn ang="0">
                    <a:pos x="1097" y="247"/>
                  </a:cxn>
                  <a:cxn ang="0">
                    <a:pos x="707" y="0"/>
                  </a:cxn>
                  <a:cxn ang="0">
                    <a:pos x="0" y="108"/>
                  </a:cxn>
                </a:cxnLst>
                <a:rect l="0" t="0" r="r" b="b"/>
                <a:pathLst>
                  <a:path w="1097" h="371">
                    <a:moveTo>
                      <a:pt x="0" y="108"/>
                    </a:moveTo>
                    <a:lnTo>
                      <a:pt x="290" y="371"/>
                    </a:lnTo>
                    <a:lnTo>
                      <a:pt x="1097" y="247"/>
                    </a:lnTo>
                    <a:lnTo>
                      <a:pt x="707" y="0"/>
                    </a:lnTo>
                    <a:lnTo>
                      <a:pt x="0" y="108"/>
                    </a:lnTo>
                    <a:close/>
                  </a:path>
                </a:pathLst>
              </a:custGeom>
              <a:solidFill>
                <a:srgbClr val="CC9900"/>
              </a:solidFill>
              <a:ln w="9525" cap="flat" cmpd="sng">
                <a:solidFill>
                  <a:srgbClr val="996633"/>
                </a:solidFill>
                <a:prstDash val="solid"/>
                <a:round/>
              </a:ln>
              <a:effectLst/>
            </p:spPr>
            <p:txBody>
              <a:bodyPr lIns="107950" tIns="53975" rIns="107950" bIns="53975"/>
              <a:lstStyle/>
              <a:p>
                <a:endParaRPr lang="en-US"/>
              </a:p>
            </p:txBody>
          </p:sp>
          <p:sp>
            <p:nvSpPr>
              <p:cNvPr id="406738" name="Freeform 210"/>
              <p:cNvSpPr/>
              <p:nvPr/>
            </p:nvSpPr>
            <p:spPr bwMode="auto">
              <a:xfrm>
                <a:off x="4449" y="2939"/>
                <a:ext cx="294" cy="979"/>
              </a:xfrm>
              <a:custGeom>
                <a:avLst/>
                <a:gdLst/>
                <a:ahLst/>
                <a:cxnLst>
                  <a:cxn ang="0">
                    <a:pos x="0" y="0"/>
                  </a:cxn>
                  <a:cxn ang="0">
                    <a:pos x="0" y="709"/>
                  </a:cxn>
                  <a:cxn ang="0">
                    <a:pos x="294" y="979"/>
                  </a:cxn>
                  <a:cxn ang="0">
                    <a:pos x="294" y="266"/>
                  </a:cxn>
                  <a:cxn ang="0">
                    <a:pos x="0" y="0"/>
                  </a:cxn>
                  <a:cxn ang="0">
                    <a:pos x="0" y="0"/>
                  </a:cxn>
                </a:cxnLst>
                <a:rect l="0" t="0" r="r" b="b"/>
                <a:pathLst>
                  <a:path w="294" h="979">
                    <a:moveTo>
                      <a:pt x="0" y="0"/>
                    </a:moveTo>
                    <a:lnTo>
                      <a:pt x="0" y="709"/>
                    </a:lnTo>
                    <a:lnTo>
                      <a:pt x="294" y="979"/>
                    </a:lnTo>
                    <a:lnTo>
                      <a:pt x="294" y="266"/>
                    </a:lnTo>
                    <a:lnTo>
                      <a:pt x="0" y="0"/>
                    </a:lnTo>
                    <a:lnTo>
                      <a:pt x="0" y="0"/>
                    </a:lnTo>
                    <a:close/>
                  </a:path>
                </a:pathLst>
              </a:custGeom>
              <a:solidFill>
                <a:srgbClr val="FFA64D"/>
              </a:solidFill>
              <a:ln w="9525">
                <a:solidFill>
                  <a:srgbClr val="996633"/>
                </a:solidFill>
                <a:round/>
              </a:ln>
            </p:spPr>
            <p:txBody>
              <a:bodyPr/>
              <a:lstStyle/>
              <a:p>
                <a:endParaRPr lang="en-US"/>
              </a:p>
            </p:txBody>
          </p:sp>
          <p:sp>
            <p:nvSpPr>
              <p:cNvPr id="406739" name="Freeform 211"/>
              <p:cNvSpPr/>
              <p:nvPr/>
            </p:nvSpPr>
            <p:spPr bwMode="auto">
              <a:xfrm>
                <a:off x="4740" y="3075"/>
                <a:ext cx="806" cy="843"/>
              </a:xfrm>
              <a:custGeom>
                <a:avLst/>
                <a:gdLst/>
                <a:ahLst/>
                <a:cxnLst>
                  <a:cxn ang="0">
                    <a:pos x="805" y="0"/>
                  </a:cxn>
                  <a:cxn ang="0">
                    <a:pos x="806" y="663"/>
                  </a:cxn>
                  <a:cxn ang="0">
                    <a:pos x="12" y="841"/>
                  </a:cxn>
                  <a:cxn ang="0">
                    <a:pos x="0" y="843"/>
                  </a:cxn>
                  <a:cxn ang="0">
                    <a:pos x="2" y="128"/>
                  </a:cxn>
                  <a:cxn ang="0">
                    <a:pos x="805" y="0"/>
                  </a:cxn>
                </a:cxnLst>
                <a:rect l="0" t="0" r="r" b="b"/>
                <a:pathLst>
                  <a:path w="806" h="843">
                    <a:moveTo>
                      <a:pt x="805" y="0"/>
                    </a:moveTo>
                    <a:lnTo>
                      <a:pt x="806" y="663"/>
                    </a:lnTo>
                    <a:lnTo>
                      <a:pt x="12" y="841"/>
                    </a:lnTo>
                    <a:lnTo>
                      <a:pt x="0" y="843"/>
                    </a:lnTo>
                    <a:lnTo>
                      <a:pt x="2" y="128"/>
                    </a:lnTo>
                    <a:lnTo>
                      <a:pt x="805" y="0"/>
                    </a:lnTo>
                    <a:close/>
                  </a:path>
                </a:pathLst>
              </a:custGeom>
              <a:solidFill>
                <a:srgbClr val="FFF2CC"/>
              </a:solidFill>
              <a:ln w="9525">
                <a:solidFill>
                  <a:srgbClr val="996633"/>
                </a:solidFill>
                <a:round/>
              </a:ln>
            </p:spPr>
            <p:txBody>
              <a:bodyPr/>
              <a:lstStyle/>
              <a:p>
                <a:endParaRPr lang="en-US"/>
              </a:p>
            </p:txBody>
          </p:sp>
          <p:sp>
            <p:nvSpPr>
              <p:cNvPr id="406740" name="Freeform 212"/>
              <p:cNvSpPr/>
              <p:nvPr/>
            </p:nvSpPr>
            <p:spPr bwMode="auto">
              <a:xfrm>
                <a:off x="4902" y="2835"/>
                <a:ext cx="624" cy="331"/>
              </a:xfrm>
              <a:custGeom>
                <a:avLst/>
                <a:gdLst/>
                <a:ahLst/>
                <a:cxnLst>
                  <a:cxn ang="0">
                    <a:pos x="0" y="42"/>
                  </a:cxn>
                  <a:cxn ang="0">
                    <a:pos x="218" y="29"/>
                  </a:cxn>
                  <a:cxn ang="0">
                    <a:pos x="8" y="76"/>
                  </a:cxn>
                  <a:cxn ang="0">
                    <a:pos x="273" y="51"/>
                  </a:cxn>
                  <a:cxn ang="0">
                    <a:pos x="8" y="116"/>
                  </a:cxn>
                  <a:cxn ang="0">
                    <a:pos x="314" y="92"/>
                  </a:cxn>
                  <a:cxn ang="0">
                    <a:pos x="8" y="180"/>
                  </a:cxn>
                  <a:cxn ang="0">
                    <a:pos x="365" y="142"/>
                  </a:cxn>
                  <a:cxn ang="0">
                    <a:pos x="11" y="237"/>
                  </a:cxn>
                  <a:cxn ang="0">
                    <a:pos x="397" y="201"/>
                  </a:cxn>
                  <a:cxn ang="0">
                    <a:pos x="0" y="331"/>
                  </a:cxn>
                  <a:cxn ang="0">
                    <a:pos x="624" y="237"/>
                  </a:cxn>
                  <a:cxn ang="0">
                    <a:pos x="257" y="0"/>
                  </a:cxn>
                  <a:cxn ang="0">
                    <a:pos x="0" y="42"/>
                  </a:cxn>
                </a:cxnLst>
                <a:rect l="0" t="0" r="r" b="b"/>
                <a:pathLst>
                  <a:path w="624" h="331">
                    <a:moveTo>
                      <a:pt x="0" y="42"/>
                    </a:moveTo>
                    <a:lnTo>
                      <a:pt x="218" y="29"/>
                    </a:lnTo>
                    <a:lnTo>
                      <a:pt x="8" y="76"/>
                    </a:lnTo>
                    <a:lnTo>
                      <a:pt x="273" y="51"/>
                    </a:lnTo>
                    <a:lnTo>
                      <a:pt x="8" y="116"/>
                    </a:lnTo>
                    <a:lnTo>
                      <a:pt x="314" y="92"/>
                    </a:lnTo>
                    <a:lnTo>
                      <a:pt x="8" y="180"/>
                    </a:lnTo>
                    <a:lnTo>
                      <a:pt x="365" y="142"/>
                    </a:lnTo>
                    <a:lnTo>
                      <a:pt x="11" y="237"/>
                    </a:lnTo>
                    <a:lnTo>
                      <a:pt x="397" y="201"/>
                    </a:lnTo>
                    <a:lnTo>
                      <a:pt x="0" y="331"/>
                    </a:lnTo>
                    <a:lnTo>
                      <a:pt x="624" y="237"/>
                    </a:lnTo>
                    <a:lnTo>
                      <a:pt x="257" y="0"/>
                    </a:lnTo>
                    <a:lnTo>
                      <a:pt x="0" y="42"/>
                    </a:lnTo>
                    <a:close/>
                  </a:path>
                </a:pathLst>
              </a:custGeom>
              <a:solidFill>
                <a:srgbClr val="FFA64D"/>
              </a:solidFill>
              <a:ln w="9525">
                <a:noFill/>
                <a:round/>
              </a:ln>
            </p:spPr>
            <p:txBody>
              <a:bodyPr/>
              <a:lstStyle/>
              <a:p>
                <a:endParaRPr lang="en-US"/>
              </a:p>
            </p:txBody>
          </p:sp>
          <p:sp>
            <p:nvSpPr>
              <p:cNvPr id="406741" name="Freeform 213"/>
              <p:cNvSpPr/>
              <p:nvPr/>
            </p:nvSpPr>
            <p:spPr bwMode="auto">
              <a:xfrm>
                <a:off x="4773" y="3097"/>
                <a:ext cx="726" cy="685"/>
              </a:xfrm>
              <a:custGeom>
                <a:avLst/>
                <a:gdLst/>
                <a:ahLst/>
                <a:cxnLst>
                  <a:cxn ang="0">
                    <a:pos x="726" y="0"/>
                  </a:cxn>
                  <a:cxn ang="0">
                    <a:pos x="710" y="561"/>
                  </a:cxn>
                  <a:cxn ang="0">
                    <a:pos x="640" y="68"/>
                  </a:cxn>
                  <a:cxn ang="0">
                    <a:pos x="602" y="586"/>
                  </a:cxn>
                  <a:cxn ang="0">
                    <a:pos x="543" y="76"/>
                  </a:cxn>
                  <a:cxn ang="0">
                    <a:pos x="499" y="598"/>
                  </a:cxn>
                  <a:cxn ang="0">
                    <a:pos x="425" y="82"/>
                  </a:cxn>
                  <a:cxn ang="0">
                    <a:pos x="364" y="624"/>
                  </a:cxn>
                  <a:cxn ang="0">
                    <a:pos x="281" y="93"/>
                  </a:cxn>
                  <a:cxn ang="0">
                    <a:pos x="221" y="664"/>
                  </a:cxn>
                  <a:cxn ang="0">
                    <a:pos x="151" y="127"/>
                  </a:cxn>
                  <a:cxn ang="0">
                    <a:pos x="70" y="685"/>
                  </a:cxn>
                  <a:cxn ang="0">
                    <a:pos x="0" y="114"/>
                  </a:cxn>
                  <a:cxn ang="0">
                    <a:pos x="726" y="0"/>
                  </a:cxn>
                </a:cxnLst>
                <a:rect l="0" t="0" r="r" b="b"/>
                <a:pathLst>
                  <a:path w="726" h="685">
                    <a:moveTo>
                      <a:pt x="726" y="0"/>
                    </a:moveTo>
                    <a:lnTo>
                      <a:pt x="710" y="561"/>
                    </a:lnTo>
                    <a:lnTo>
                      <a:pt x="640" y="68"/>
                    </a:lnTo>
                    <a:lnTo>
                      <a:pt x="602" y="586"/>
                    </a:lnTo>
                    <a:lnTo>
                      <a:pt x="543" y="76"/>
                    </a:lnTo>
                    <a:lnTo>
                      <a:pt x="499" y="598"/>
                    </a:lnTo>
                    <a:lnTo>
                      <a:pt x="425" y="82"/>
                    </a:lnTo>
                    <a:lnTo>
                      <a:pt x="364" y="624"/>
                    </a:lnTo>
                    <a:lnTo>
                      <a:pt x="281" y="93"/>
                    </a:lnTo>
                    <a:lnTo>
                      <a:pt x="221" y="664"/>
                    </a:lnTo>
                    <a:lnTo>
                      <a:pt x="151" y="127"/>
                    </a:lnTo>
                    <a:lnTo>
                      <a:pt x="70" y="685"/>
                    </a:lnTo>
                    <a:lnTo>
                      <a:pt x="0" y="114"/>
                    </a:lnTo>
                    <a:lnTo>
                      <a:pt x="726" y="0"/>
                    </a:lnTo>
                    <a:close/>
                  </a:path>
                </a:pathLst>
              </a:custGeom>
              <a:solidFill>
                <a:srgbClr val="FFCC80"/>
              </a:solidFill>
              <a:ln w="9525">
                <a:noFill/>
                <a:round/>
              </a:ln>
            </p:spPr>
            <p:txBody>
              <a:bodyPr/>
              <a:lstStyle/>
              <a:p>
                <a:endParaRPr lang="en-US"/>
              </a:p>
            </p:txBody>
          </p:sp>
          <p:grpSp>
            <p:nvGrpSpPr>
              <p:cNvPr id="406742" name="Group 214"/>
              <p:cNvGrpSpPr/>
              <p:nvPr/>
            </p:nvGrpSpPr>
            <p:grpSpPr bwMode="auto">
              <a:xfrm rot="-702674">
                <a:off x="4849" y="3197"/>
                <a:ext cx="571" cy="469"/>
                <a:chOff x="4866" y="3235"/>
                <a:chExt cx="604" cy="581"/>
              </a:xfrm>
            </p:grpSpPr>
            <p:sp>
              <p:nvSpPr>
                <p:cNvPr id="406743" name="Freeform 215"/>
                <p:cNvSpPr/>
                <p:nvPr/>
              </p:nvSpPr>
              <p:spPr bwMode="auto">
                <a:xfrm>
                  <a:off x="5141" y="3624"/>
                  <a:ext cx="226" cy="189"/>
                </a:xfrm>
                <a:custGeom>
                  <a:avLst/>
                  <a:gdLst/>
                  <a:ahLst/>
                  <a:cxnLst>
                    <a:cxn ang="0">
                      <a:pos x="650" y="131"/>
                    </a:cxn>
                    <a:cxn ang="0">
                      <a:pos x="541" y="125"/>
                    </a:cxn>
                    <a:cxn ang="0">
                      <a:pos x="487" y="118"/>
                    </a:cxn>
                    <a:cxn ang="0">
                      <a:pos x="473" y="115"/>
                    </a:cxn>
                    <a:cxn ang="0">
                      <a:pos x="459" y="111"/>
                    </a:cxn>
                    <a:cxn ang="0">
                      <a:pos x="445" y="108"/>
                    </a:cxn>
                    <a:cxn ang="0">
                      <a:pos x="432" y="102"/>
                    </a:cxn>
                    <a:cxn ang="0">
                      <a:pos x="442" y="0"/>
                    </a:cxn>
                    <a:cxn ang="0">
                      <a:pos x="0" y="217"/>
                    </a:cxn>
                    <a:cxn ang="0">
                      <a:pos x="417" y="567"/>
                    </a:cxn>
                    <a:cxn ang="0">
                      <a:pos x="432" y="460"/>
                    </a:cxn>
                    <a:cxn ang="0">
                      <a:pos x="679" y="190"/>
                    </a:cxn>
                    <a:cxn ang="0">
                      <a:pos x="650" y="131"/>
                    </a:cxn>
                    <a:cxn ang="0">
                      <a:pos x="650" y="131"/>
                    </a:cxn>
                  </a:cxnLst>
                  <a:rect l="0" t="0" r="r" b="b"/>
                  <a:pathLst>
                    <a:path w="679" h="567">
                      <a:moveTo>
                        <a:pt x="650" y="131"/>
                      </a:moveTo>
                      <a:lnTo>
                        <a:pt x="541" y="125"/>
                      </a:lnTo>
                      <a:lnTo>
                        <a:pt x="487" y="118"/>
                      </a:lnTo>
                      <a:lnTo>
                        <a:pt x="473" y="115"/>
                      </a:lnTo>
                      <a:lnTo>
                        <a:pt x="459" y="111"/>
                      </a:lnTo>
                      <a:lnTo>
                        <a:pt x="445" y="108"/>
                      </a:lnTo>
                      <a:lnTo>
                        <a:pt x="432" y="102"/>
                      </a:lnTo>
                      <a:lnTo>
                        <a:pt x="442" y="0"/>
                      </a:lnTo>
                      <a:lnTo>
                        <a:pt x="0" y="217"/>
                      </a:lnTo>
                      <a:lnTo>
                        <a:pt x="417" y="567"/>
                      </a:lnTo>
                      <a:lnTo>
                        <a:pt x="432" y="460"/>
                      </a:lnTo>
                      <a:lnTo>
                        <a:pt x="679" y="190"/>
                      </a:lnTo>
                      <a:lnTo>
                        <a:pt x="650" y="131"/>
                      </a:lnTo>
                      <a:lnTo>
                        <a:pt x="650" y="131"/>
                      </a:lnTo>
                      <a:close/>
                    </a:path>
                  </a:pathLst>
                </a:custGeom>
                <a:solidFill>
                  <a:srgbClr val="CCCCCC"/>
                </a:solidFill>
                <a:ln w="9525">
                  <a:noFill/>
                  <a:round/>
                </a:ln>
              </p:spPr>
              <p:txBody>
                <a:bodyPr/>
                <a:lstStyle/>
                <a:p>
                  <a:endParaRPr lang="en-US"/>
                </a:p>
              </p:txBody>
            </p:sp>
            <p:sp>
              <p:nvSpPr>
                <p:cNvPr id="406744" name="Freeform 216"/>
                <p:cNvSpPr/>
                <p:nvPr/>
              </p:nvSpPr>
              <p:spPr bwMode="auto">
                <a:xfrm>
                  <a:off x="5172" y="3337"/>
                  <a:ext cx="178" cy="182"/>
                </a:xfrm>
                <a:custGeom>
                  <a:avLst/>
                  <a:gdLst/>
                  <a:ahLst/>
                  <a:cxnLst>
                    <a:cxn ang="0">
                      <a:pos x="35" y="50"/>
                    </a:cxn>
                    <a:cxn ang="0">
                      <a:pos x="107" y="234"/>
                    </a:cxn>
                    <a:cxn ang="0">
                      <a:pos x="0" y="311"/>
                    </a:cxn>
                    <a:cxn ang="0">
                      <a:pos x="402" y="548"/>
                    </a:cxn>
                    <a:cxn ang="0">
                      <a:pos x="534" y="50"/>
                    </a:cxn>
                    <a:cxn ang="0">
                      <a:pos x="427" y="79"/>
                    </a:cxn>
                    <a:cxn ang="0">
                      <a:pos x="78" y="0"/>
                    </a:cxn>
                    <a:cxn ang="0">
                      <a:pos x="35" y="50"/>
                    </a:cxn>
                    <a:cxn ang="0">
                      <a:pos x="35" y="50"/>
                    </a:cxn>
                  </a:cxnLst>
                  <a:rect l="0" t="0" r="r" b="b"/>
                  <a:pathLst>
                    <a:path w="534" h="548">
                      <a:moveTo>
                        <a:pt x="35" y="50"/>
                      </a:moveTo>
                      <a:lnTo>
                        <a:pt x="107" y="234"/>
                      </a:lnTo>
                      <a:lnTo>
                        <a:pt x="0" y="311"/>
                      </a:lnTo>
                      <a:lnTo>
                        <a:pt x="402" y="548"/>
                      </a:lnTo>
                      <a:lnTo>
                        <a:pt x="534" y="50"/>
                      </a:lnTo>
                      <a:lnTo>
                        <a:pt x="427" y="79"/>
                      </a:lnTo>
                      <a:lnTo>
                        <a:pt x="78" y="0"/>
                      </a:lnTo>
                      <a:lnTo>
                        <a:pt x="35" y="50"/>
                      </a:lnTo>
                      <a:lnTo>
                        <a:pt x="35" y="50"/>
                      </a:lnTo>
                      <a:close/>
                    </a:path>
                  </a:pathLst>
                </a:custGeom>
                <a:solidFill>
                  <a:srgbClr val="CCCCCC"/>
                </a:solidFill>
                <a:ln w="9525">
                  <a:noFill/>
                  <a:round/>
                </a:ln>
              </p:spPr>
              <p:txBody>
                <a:bodyPr/>
                <a:lstStyle/>
                <a:p>
                  <a:endParaRPr lang="en-US"/>
                </a:p>
              </p:txBody>
            </p:sp>
            <p:sp>
              <p:nvSpPr>
                <p:cNvPr id="406745" name="Freeform 217"/>
                <p:cNvSpPr/>
                <p:nvPr/>
              </p:nvSpPr>
              <p:spPr bwMode="auto">
                <a:xfrm>
                  <a:off x="4904" y="3479"/>
                  <a:ext cx="176" cy="188"/>
                </a:xfrm>
                <a:custGeom>
                  <a:avLst/>
                  <a:gdLst/>
                  <a:ahLst/>
                  <a:cxnLst>
                    <a:cxn ang="0">
                      <a:pos x="248" y="563"/>
                    </a:cxn>
                    <a:cxn ang="0">
                      <a:pos x="393" y="441"/>
                    </a:cxn>
                    <a:cxn ang="0">
                      <a:pos x="470" y="498"/>
                    </a:cxn>
                    <a:cxn ang="0">
                      <a:pos x="529" y="0"/>
                    </a:cxn>
                    <a:cxn ang="0">
                      <a:pos x="0" y="102"/>
                    </a:cxn>
                    <a:cxn ang="0">
                      <a:pos x="82" y="194"/>
                    </a:cxn>
                    <a:cxn ang="0">
                      <a:pos x="160" y="548"/>
                    </a:cxn>
                    <a:cxn ang="0">
                      <a:pos x="248" y="563"/>
                    </a:cxn>
                    <a:cxn ang="0">
                      <a:pos x="248" y="563"/>
                    </a:cxn>
                  </a:cxnLst>
                  <a:rect l="0" t="0" r="r" b="b"/>
                  <a:pathLst>
                    <a:path w="529" h="563">
                      <a:moveTo>
                        <a:pt x="248" y="563"/>
                      </a:moveTo>
                      <a:lnTo>
                        <a:pt x="393" y="441"/>
                      </a:lnTo>
                      <a:lnTo>
                        <a:pt x="470" y="498"/>
                      </a:lnTo>
                      <a:lnTo>
                        <a:pt x="529" y="0"/>
                      </a:lnTo>
                      <a:lnTo>
                        <a:pt x="0" y="102"/>
                      </a:lnTo>
                      <a:lnTo>
                        <a:pt x="82" y="194"/>
                      </a:lnTo>
                      <a:lnTo>
                        <a:pt x="160" y="548"/>
                      </a:lnTo>
                      <a:lnTo>
                        <a:pt x="248" y="563"/>
                      </a:lnTo>
                      <a:lnTo>
                        <a:pt x="248" y="563"/>
                      </a:lnTo>
                      <a:close/>
                    </a:path>
                  </a:pathLst>
                </a:custGeom>
                <a:solidFill>
                  <a:srgbClr val="CCCCCC"/>
                </a:solidFill>
                <a:ln w="9525">
                  <a:noFill/>
                  <a:round/>
                </a:ln>
              </p:spPr>
              <p:txBody>
                <a:bodyPr/>
                <a:lstStyle/>
                <a:p>
                  <a:endParaRPr lang="en-US"/>
                </a:p>
              </p:txBody>
            </p:sp>
            <p:sp>
              <p:nvSpPr>
                <p:cNvPr id="406746" name="Freeform 218"/>
                <p:cNvSpPr/>
                <p:nvPr/>
              </p:nvSpPr>
              <p:spPr bwMode="auto">
                <a:xfrm>
                  <a:off x="4937" y="3660"/>
                  <a:ext cx="167" cy="129"/>
                </a:xfrm>
                <a:custGeom>
                  <a:avLst/>
                  <a:gdLst/>
                  <a:ahLst/>
                  <a:cxnLst>
                    <a:cxn ang="0">
                      <a:pos x="63" y="0"/>
                    </a:cxn>
                    <a:cxn ang="0">
                      <a:pos x="500" y="44"/>
                    </a:cxn>
                    <a:cxn ang="0">
                      <a:pos x="495" y="331"/>
                    </a:cxn>
                    <a:cxn ang="0">
                      <a:pos x="413" y="388"/>
                    </a:cxn>
                    <a:cxn ang="0">
                      <a:pos x="112" y="340"/>
                    </a:cxn>
                    <a:cxn ang="0">
                      <a:pos x="0" y="209"/>
                    </a:cxn>
                    <a:cxn ang="0">
                      <a:pos x="6" y="98"/>
                    </a:cxn>
                    <a:cxn ang="0">
                      <a:pos x="63" y="0"/>
                    </a:cxn>
                    <a:cxn ang="0">
                      <a:pos x="63" y="0"/>
                    </a:cxn>
                  </a:cxnLst>
                  <a:rect l="0" t="0" r="r" b="b"/>
                  <a:pathLst>
                    <a:path w="500" h="388">
                      <a:moveTo>
                        <a:pt x="63" y="0"/>
                      </a:moveTo>
                      <a:lnTo>
                        <a:pt x="500" y="44"/>
                      </a:lnTo>
                      <a:lnTo>
                        <a:pt x="495" y="331"/>
                      </a:lnTo>
                      <a:lnTo>
                        <a:pt x="413" y="388"/>
                      </a:lnTo>
                      <a:lnTo>
                        <a:pt x="112" y="340"/>
                      </a:lnTo>
                      <a:lnTo>
                        <a:pt x="0" y="209"/>
                      </a:lnTo>
                      <a:lnTo>
                        <a:pt x="6" y="98"/>
                      </a:lnTo>
                      <a:lnTo>
                        <a:pt x="63" y="0"/>
                      </a:lnTo>
                      <a:lnTo>
                        <a:pt x="63" y="0"/>
                      </a:lnTo>
                      <a:close/>
                    </a:path>
                  </a:pathLst>
                </a:custGeom>
                <a:solidFill>
                  <a:srgbClr val="288421"/>
                </a:solidFill>
                <a:ln w="9525">
                  <a:noFill/>
                  <a:round/>
                </a:ln>
              </p:spPr>
              <p:txBody>
                <a:bodyPr/>
                <a:lstStyle/>
                <a:p>
                  <a:endParaRPr lang="en-US"/>
                </a:p>
              </p:txBody>
            </p:sp>
            <p:sp>
              <p:nvSpPr>
                <p:cNvPr id="406747" name="Freeform 219"/>
                <p:cNvSpPr/>
                <p:nvPr/>
              </p:nvSpPr>
              <p:spPr bwMode="auto">
                <a:xfrm>
                  <a:off x="4936" y="3660"/>
                  <a:ext cx="53" cy="108"/>
                </a:xfrm>
                <a:custGeom>
                  <a:avLst/>
                  <a:gdLst/>
                  <a:ahLst/>
                  <a:cxnLst>
                    <a:cxn ang="0">
                      <a:pos x="160" y="15"/>
                    </a:cxn>
                    <a:cxn ang="0">
                      <a:pos x="152" y="21"/>
                    </a:cxn>
                    <a:cxn ang="0">
                      <a:pos x="136" y="34"/>
                    </a:cxn>
                    <a:cxn ang="0">
                      <a:pos x="124" y="46"/>
                    </a:cxn>
                    <a:cxn ang="0">
                      <a:pos x="114" y="59"/>
                    </a:cxn>
                    <a:cxn ang="0">
                      <a:pos x="102" y="73"/>
                    </a:cxn>
                    <a:cxn ang="0">
                      <a:pos x="97" y="82"/>
                    </a:cxn>
                    <a:cxn ang="0">
                      <a:pos x="92" y="92"/>
                    </a:cxn>
                    <a:cxn ang="0">
                      <a:pos x="83" y="113"/>
                    </a:cxn>
                    <a:cxn ang="0">
                      <a:pos x="78" y="136"/>
                    </a:cxn>
                    <a:cxn ang="0">
                      <a:pos x="75" y="189"/>
                    </a:cxn>
                    <a:cxn ang="0">
                      <a:pos x="79" y="220"/>
                    </a:cxn>
                    <a:cxn ang="0">
                      <a:pos x="83" y="236"/>
                    </a:cxn>
                    <a:cxn ang="0">
                      <a:pos x="89" y="252"/>
                    </a:cxn>
                    <a:cxn ang="0">
                      <a:pos x="95" y="269"/>
                    </a:cxn>
                    <a:cxn ang="0">
                      <a:pos x="100" y="278"/>
                    </a:cxn>
                    <a:cxn ang="0">
                      <a:pos x="104" y="288"/>
                    </a:cxn>
                    <a:cxn ang="0">
                      <a:pos x="108" y="297"/>
                    </a:cxn>
                    <a:cxn ang="0">
                      <a:pos x="114" y="306"/>
                    </a:cxn>
                    <a:cxn ang="0">
                      <a:pos x="120" y="316"/>
                    </a:cxn>
                    <a:cxn ang="0">
                      <a:pos x="126" y="325"/>
                    </a:cxn>
                    <a:cxn ang="0">
                      <a:pos x="44" y="287"/>
                    </a:cxn>
                    <a:cxn ang="0">
                      <a:pos x="0" y="185"/>
                    </a:cxn>
                    <a:cxn ang="0">
                      <a:pos x="19" y="69"/>
                    </a:cxn>
                    <a:cxn ang="0">
                      <a:pos x="63" y="0"/>
                    </a:cxn>
                    <a:cxn ang="0">
                      <a:pos x="160" y="15"/>
                    </a:cxn>
                    <a:cxn ang="0">
                      <a:pos x="160" y="15"/>
                    </a:cxn>
                  </a:cxnLst>
                  <a:rect l="0" t="0" r="r" b="b"/>
                  <a:pathLst>
                    <a:path w="160" h="325">
                      <a:moveTo>
                        <a:pt x="160" y="15"/>
                      </a:moveTo>
                      <a:lnTo>
                        <a:pt x="152" y="21"/>
                      </a:lnTo>
                      <a:lnTo>
                        <a:pt x="136" y="34"/>
                      </a:lnTo>
                      <a:lnTo>
                        <a:pt x="124" y="46"/>
                      </a:lnTo>
                      <a:lnTo>
                        <a:pt x="114" y="59"/>
                      </a:lnTo>
                      <a:lnTo>
                        <a:pt x="102" y="73"/>
                      </a:lnTo>
                      <a:lnTo>
                        <a:pt x="97" y="82"/>
                      </a:lnTo>
                      <a:lnTo>
                        <a:pt x="92" y="92"/>
                      </a:lnTo>
                      <a:lnTo>
                        <a:pt x="83" y="113"/>
                      </a:lnTo>
                      <a:lnTo>
                        <a:pt x="78" y="136"/>
                      </a:lnTo>
                      <a:lnTo>
                        <a:pt x="75" y="189"/>
                      </a:lnTo>
                      <a:lnTo>
                        <a:pt x="79" y="220"/>
                      </a:lnTo>
                      <a:lnTo>
                        <a:pt x="83" y="236"/>
                      </a:lnTo>
                      <a:lnTo>
                        <a:pt x="89" y="252"/>
                      </a:lnTo>
                      <a:lnTo>
                        <a:pt x="95" y="269"/>
                      </a:lnTo>
                      <a:lnTo>
                        <a:pt x="100" y="278"/>
                      </a:lnTo>
                      <a:lnTo>
                        <a:pt x="104" y="288"/>
                      </a:lnTo>
                      <a:lnTo>
                        <a:pt x="108" y="297"/>
                      </a:lnTo>
                      <a:lnTo>
                        <a:pt x="114" y="306"/>
                      </a:lnTo>
                      <a:lnTo>
                        <a:pt x="120" y="316"/>
                      </a:lnTo>
                      <a:lnTo>
                        <a:pt x="126" y="325"/>
                      </a:lnTo>
                      <a:lnTo>
                        <a:pt x="44" y="287"/>
                      </a:lnTo>
                      <a:lnTo>
                        <a:pt x="0" y="185"/>
                      </a:lnTo>
                      <a:lnTo>
                        <a:pt x="19" y="69"/>
                      </a:lnTo>
                      <a:lnTo>
                        <a:pt x="63" y="0"/>
                      </a:lnTo>
                      <a:lnTo>
                        <a:pt x="160" y="15"/>
                      </a:lnTo>
                      <a:lnTo>
                        <a:pt x="160" y="15"/>
                      </a:lnTo>
                      <a:close/>
                    </a:path>
                  </a:pathLst>
                </a:custGeom>
                <a:solidFill>
                  <a:srgbClr val="2B6B17"/>
                </a:solidFill>
                <a:ln w="9525">
                  <a:noFill/>
                  <a:round/>
                </a:ln>
              </p:spPr>
              <p:txBody>
                <a:bodyPr/>
                <a:lstStyle/>
                <a:p>
                  <a:endParaRPr lang="en-US"/>
                </a:p>
              </p:txBody>
            </p:sp>
            <p:sp>
              <p:nvSpPr>
                <p:cNvPr id="406748" name="Freeform 220"/>
                <p:cNvSpPr/>
                <p:nvPr/>
              </p:nvSpPr>
              <p:spPr bwMode="auto">
                <a:xfrm>
                  <a:off x="4994" y="3762"/>
                  <a:ext cx="110" cy="27"/>
                </a:xfrm>
                <a:custGeom>
                  <a:avLst/>
                  <a:gdLst/>
                  <a:ahLst/>
                  <a:cxnLst>
                    <a:cxn ang="0">
                      <a:pos x="330" y="4"/>
                    </a:cxn>
                    <a:cxn ang="0">
                      <a:pos x="237" y="44"/>
                    </a:cxn>
                    <a:cxn ang="0">
                      <a:pos x="15" y="0"/>
                    </a:cxn>
                    <a:cxn ang="0">
                      <a:pos x="0" y="44"/>
                    </a:cxn>
                    <a:cxn ang="0">
                      <a:pos x="252" y="82"/>
                    </a:cxn>
                    <a:cxn ang="0">
                      <a:pos x="330" y="4"/>
                    </a:cxn>
                    <a:cxn ang="0">
                      <a:pos x="330" y="4"/>
                    </a:cxn>
                  </a:cxnLst>
                  <a:rect l="0" t="0" r="r" b="b"/>
                  <a:pathLst>
                    <a:path w="330" h="82">
                      <a:moveTo>
                        <a:pt x="330" y="4"/>
                      </a:moveTo>
                      <a:lnTo>
                        <a:pt x="237" y="44"/>
                      </a:lnTo>
                      <a:lnTo>
                        <a:pt x="15" y="0"/>
                      </a:lnTo>
                      <a:lnTo>
                        <a:pt x="0" y="44"/>
                      </a:lnTo>
                      <a:lnTo>
                        <a:pt x="252" y="82"/>
                      </a:lnTo>
                      <a:lnTo>
                        <a:pt x="330" y="4"/>
                      </a:lnTo>
                      <a:lnTo>
                        <a:pt x="330" y="4"/>
                      </a:lnTo>
                      <a:close/>
                    </a:path>
                  </a:pathLst>
                </a:custGeom>
                <a:solidFill>
                  <a:srgbClr val="125212"/>
                </a:solidFill>
                <a:ln w="9525">
                  <a:noFill/>
                  <a:round/>
                </a:ln>
              </p:spPr>
              <p:txBody>
                <a:bodyPr/>
                <a:lstStyle/>
                <a:p>
                  <a:endParaRPr lang="en-US"/>
                </a:p>
              </p:txBody>
            </p:sp>
            <p:sp>
              <p:nvSpPr>
                <p:cNvPr id="406749" name="Freeform 221"/>
                <p:cNvSpPr/>
                <p:nvPr/>
              </p:nvSpPr>
              <p:spPr bwMode="auto">
                <a:xfrm>
                  <a:off x="5064" y="3710"/>
                  <a:ext cx="42" cy="39"/>
                </a:xfrm>
                <a:custGeom>
                  <a:avLst/>
                  <a:gdLst/>
                  <a:ahLst/>
                  <a:cxnLst>
                    <a:cxn ang="0">
                      <a:pos x="125" y="0"/>
                    </a:cxn>
                    <a:cxn ang="0">
                      <a:pos x="8" y="15"/>
                    </a:cxn>
                    <a:cxn ang="0">
                      <a:pos x="0" y="92"/>
                    </a:cxn>
                    <a:cxn ang="0">
                      <a:pos x="115" y="117"/>
                    </a:cxn>
                    <a:cxn ang="0">
                      <a:pos x="125" y="0"/>
                    </a:cxn>
                    <a:cxn ang="0">
                      <a:pos x="125" y="0"/>
                    </a:cxn>
                  </a:cxnLst>
                  <a:rect l="0" t="0" r="r" b="b"/>
                  <a:pathLst>
                    <a:path w="125" h="117">
                      <a:moveTo>
                        <a:pt x="125" y="0"/>
                      </a:moveTo>
                      <a:lnTo>
                        <a:pt x="8" y="15"/>
                      </a:lnTo>
                      <a:lnTo>
                        <a:pt x="0" y="92"/>
                      </a:lnTo>
                      <a:lnTo>
                        <a:pt x="115" y="117"/>
                      </a:lnTo>
                      <a:lnTo>
                        <a:pt x="125" y="0"/>
                      </a:lnTo>
                      <a:lnTo>
                        <a:pt x="125" y="0"/>
                      </a:lnTo>
                      <a:close/>
                    </a:path>
                  </a:pathLst>
                </a:custGeom>
                <a:solidFill>
                  <a:srgbClr val="7DB81A"/>
                </a:solidFill>
                <a:ln w="9525">
                  <a:noFill/>
                  <a:round/>
                </a:ln>
              </p:spPr>
              <p:txBody>
                <a:bodyPr/>
                <a:lstStyle/>
                <a:p>
                  <a:endParaRPr lang="en-US"/>
                </a:p>
              </p:txBody>
            </p:sp>
            <p:sp>
              <p:nvSpPr>
                <p:cNvPr id="406750" name="Freeform 222"/>
                <p:cNvSpPr/>
                <p:nvPr/>
              </p:nvSpPr>
              <p:spPr bwMode="auto">
                <a:xfrm>
                  <a:off x="5004" y="3690"/>
                  <a:ext cx="45" cy="65"/>
                </a:xfrm>
                <a:custGeom>
                  <a:avLst/>
                  <a:gdLst/>
                  <a:ahLst/>
                  <a:cxnLst>
                    <a:cxn ang="0">
                      <a:pos x="55" y="0"/>
                    </a:cxn>
                    <a:cxn ang="0">
                      <a:pos x="60" y="17"/>
                    </a:cxn>
                    <a:cxn ang="0">
                      <a:pos x="65" y="52"/>
                    </a:cxn>
                    <a:cxn ang="0">
                      <a:pos x="62" y="71"/>
                    </a:cxn>
                    <a:cxn ang="0">
                      <a:pos x="58" y="79"/>
                    </a:cxn>
                    <a:cxn ang="0">
                      <a:pos x="52" y="87"/>
                    </a:cxn>
                    <a:cxn ang="0">
                      <a:pos x="43" y="93"/>
                    </a:cxn>
                    <a:cxn ang="0">
                      <a:pos x="39" y="96"/>
                    </a:cxn>
                    <a:cxn ang="0">
                      <a:pos x="33" y="98"/>
                    </a:cxn>
                    <a:cxn ang="0">
                      <a:pos x="18" y="101"/>
                    </a:cxn>
                    <a:cxn ang="0">
                      <a:pos x="0" y="103"/>
                    </a:cxn>
                    <a:cxn ang="0">
                      <a:pos x="0" y="180"/>
                    </a:cxn>
                    <a:cxn ang="0">
                      <a:pos x="137" y="195"/>
                    </a:cxn>
                    <a:cxn ang="0">
                      <a:pos x="131" y="6"/>
                    </a:cxn>
                    <a:cxn ang="0">
                      <a:pos x="55" y="0"/>
                    </a:cxn>
                    <a:cxn ang="0">
                      <a:pos x="55" y="0"/>
                    </a:cxn>
                  </a:cxnLst>
                  <a:rect l="0" t="0" r="r" b="b"/>
                  <a:pathLst>
                    <a:path w="137" h="195">
                      <a:moveTo>
                        <a:pt x="55" y="0"/>
                      </a:moveTo>
                      <a:lnTo>
                        <a:pt x="60" y="17"/>
                      </a:lnTo>
                      <a:lnTo>
                        <a:pt x="65" y="52"/>
                      </a:lnTo>
                      <a:lnTo>
                        <a:pt x="62" y="71"/>
                      </a:lnTo>
                      <a:lnTo>
                        <a:pt x="58" y="79"/>
                      </a:lnTo>
                      <a:lnTo>
                        <a:pt x="52" y="87"/>
                      </a:lnTo>
                      <a:lnTo>
                        <a:pt x="43" y="93"/>
                      </a:lnTo>
                      <a:lnTo>
                        <a:pt x="39" y="96"/>
                      </a:lnTo>
                      <a:lnTo>
                        <a:pt x="33" y="98"/>
                      </a:lnTo>
                      <a:lnTo>
                        <a:pt x="18" y="101"/>
                      </a:lnTo>
                      <a:lnTo>
                        <a:pt x="0" y="103"/>
                      </a:lnTo>
                      <a:lnTo>
                        <a:pt x="0" y="180"/>
                      </a:lnTo>
                      <a:lnTo>
                        <a:pt x="137" y="195"/>
                      </a:lnTo>
                      <a:lnTo>
                        <a:pt x="131" y="6"/>
                      </a:lnTo>
                      <a:lnTo>
                        <a:pt x="55" y="0"/>
                      </a:lnTo>
                      <a:lnTo>
                        <a:pt x="55" y="0"/>
                      </a:lnTo>
                      <a:close/>
                    </a:path>
                  </a:pathLst>
                </a:custGeom>
                <a:solidFill>
                  <a:srgbClr val="7DB81A"/>
                </a:solidFill>
                <a:ln w="9525">
                  <a:noFill/>
                  <a:round/>
                </a:ln>
              </p:spPr>
              <p:txBody>
                <a:bodyPr/>
                <a:lstStyle/>
                <a:p>
                  <a:endParaRPr lang="en-US"/>
                </a:p>
              </p:txBody>
            </p:sp>
            <p:sp>
              <p:nvSpPr>
                <p:cNvPr id="406751" name="Freeform 223"/>
                <p:cNvSpPr/>
                <p:nvPr/>
              </p:nvSpPr>
              <p:spPr bwMode="auto">
                <a:xfrm>
                  <a:off x="4870" y="3474"/>
                  <a:ext cx="190" cy="297"/>
                </a:xfrm>
                <a:custGeom>
                  <a:avLst/>
                  <a:gdLst/>
                  <a:ahLst/>
                  <a:cxnLst>
                    <a:cxn ang="0">
                      <a:pos x="354" y="892"/>
                    </a:cxn>
                    <a:cxn ang="0">
                      <a:pos x="258" y="844"/>
                    </a:cxn>
                    <a:cxn ang="0">
                      <a:pos x="199" y="723"/>
                    </a:cxn>
                    <a:cxn ang="0">
                      <a:pos x="228" y="620"/>
                    </a:cxn>
                    <a:cxn ang="0">
                      <a:pos x="344" y="456"/>
                    </a:cxn>
                    <a:cxn ang="0">
                      <a:pos x="461" y="331"/>
                    </a:cxn>
                    <a:cxn ang="0">
                      <a:pos x="528" y="398"/>
                    </a:cxn>
                    <a:cxn ang="0">
                      <a:pos x="572" y="0"/>
                    </a:cxn>
                    <a:cxn ang="0">
                      <a:pos x="161" y="63"/>
                    </a:cxn>
                    <a:cxn ang="0">
                      <a:pos x="243" y="155"/>
                    </a:cxn>
                    <a:cxn ang="0">
                      <a:pos x="126" y="316"/>
                    </a:cxn>
                    <a:cxn ang="0">
                      <a:pos x="40" y="456"/>
                    </a:cxn>
                    <a:cxn ang="0">
                      <a:pos x="0" y="587"/>
                    </a:cxn>
                    <a:cxn ang="0">
                      <a:pos x="20" y="737"/>
                    </a:cxn>
                    <a:cxn ang="0">
                      <a:pos x="189" y="873"/>
                    </a:cxn>
                    <a:cxn ang="0">
                      <a:pos x="354" y="892"/>
                    </a:cxn>
                    <a:cxn ang="0">
                      <a:pos x="354" y="892"/>
                    </a:cxn>
                  </a:cxnLst>
                  <a:rect l="0" t="0" r="r" b="b"/>
                  <a:pathLst>
                    <a:path w="572" h="892">
                      <a:moveTo>
                        <a:pt x="354" y="892"/>
                      </a:moveTo>
                      <a:lnTo>
                        <a:pt x="258" y="844"/>
                      </a:lnTo>
                      <a:lnTo>
                        <a:pt x="199" y="723"/>
                      </a:lnTo>
                      <a:lnTo>
                        <a:pt x="228" y="620"/>
                      </a:lnTo>
                      <a:lnTo>
                        <a:pt x="344" y="456"/>
                      </a:lnTo>
                      <a:lnTo>
                        <a:pt x="461" y="331"/>
                      </a:lnTo>
                      <a:lnTo>
                        <a:pt x="528" y="398"/>
                      </a:lnTo>
                      <a:lnTo>
                        <a:pt x="572" y="0"/>
                      </a:lnTo>
                      <a:lnTo>
                        <a:pt x="161" y="63"/>
                      </a:lnTo>
                      <a:lnTo>
                        <a:pt x="243" y="155"/>
                      </a:lnTo>
                      <a:lnTo>
                        <a:pt x="126" y="316"/>
                      </a:lnTo>
                      <a:lnTo>
                        <a:pt x="40" y="456"/>
                      </a:lnTo>
                      <a:lnTo>
                        <a:pt x="0" y="587"/>
                      </a:lnTo>
                      <a:lnTo>
                        <a:pt x="20" y="737"/>
                      </a:lnTo>
                      <a:lnTo>
                        <a:pt x="189" y="873"/>
                      </a:lnTo>
                      <a:lnTo>
                        <a:pt x="354" y="892"/>
                      </a:lnTo>
                      <a:lnTo>
                        <a:pt x="354" y="892"/>
                      </a:lnTo>
                      <a:close/>
                    </a:path>
                  </a:pathLst>
                </a:custGeom>
                <a:solidFill>
                  <a:srgbClr val="7DB81A"/>
                </a:solidFill>
                <a:ln w="9525">
                  <a:noFill/>
                  <a:round/>
                </a:ln>
              </p:spPr>
              <p:txBody>
                <a:bodyPr/>
                <a:lstStyle/>
                <a:p>
                  <a:endParaRPr lang="en-US"/>
                </a:p>
              </p:txBody>
            </p:sp>
            <p:sp>
              <p:nvSpPr>
                <p:cNvPr id="406752" name="Freeform 224"/>
                <p:cNvSpPr/>
                <p:nvPr/>
              </p:nvSpPr>
              <p:spPr bwMode="auto">
                <a:xfrm>
                  <a:off x="5286" y="3503"/>
                  <a:ext cx="154" cy="183"/>
                </a:xfrm>
                <a:custGeom>
                  <a:avLst/>
                  <a:gdLst/>
                  <a:ahLst/>
                  <a:cxnLst>
                    <a:cxn ang="0">
                      <a:pos x="239" y="547"/>
                    </a:cxn>
                    <a:cxn ang="0">
                      <a:pos x="0" y="174"/>
                    </a:cxn>
                    <a:cxn ang="0">
                      <a:pos x="218" y="0"/>
                    </a:cxn>
                    <a:cxn ang="0">
                      <a:pos x="310" y="29"/>
                    </a:cxn>
                    <a:cxn ang="0">
                      <a:pos x="461" y="291"/>
                    </a:cxn>
                    <a:cxn ang="0">
                      <a:pos x="451" y="421"/>
                    </a:cxn>
                    <a:cxn ang="0">
                      <a:pos x="373" y="513"/>
                    </a:cxn>
                    <a:cxn ang="0">
                      <a:pos x="239" y="547"/>
                    </a:cxn>
                    <a:cxn ang="0">
                      <a:pos x="239" y="547"/>
                    </a:cxn>
                  </a:cxnLst>
                  <a:rect l="0" t="0" r="r" b="b"/>
                  <a:pathLst>
                    <a:path w="461" h="547">
                      <a:moveTo>
                        <a:pt x="239" y="547"/>
                      </a:moveTo>
                      <a:lnTo>
                        <a:pt x="0" y="174"/>
                      </a:lnTo>
                      <a:lnTo>
                        <a:pt x="218" y="0"/>
                      </a:lnTo>
                      <a:lnTo>
                        <a:pt x="310" y="29"/>
                      </a:lnTo>
                      <a:lnTo>
                        <a:pt x="461" y="291"/>
                      </a:lnTo>
                      <a:lnTo>
                        <a:pt x="451" y="421"/>
                      </a:lnTo>
                      <a:lnTo>
                        <a:pt x="373" y="513"/>
                      </a:lnTo>
                      <a:lnTo>
                        <a:pt x="239" y="547"/>
                      </a:lnTo>
                      <a:lnTo>
                        <a:pt x="239" y="547"/>
                      </a:lnTo>
                      <a:close/>
                    </a:path>
                  </a:pathLst>
                </a:custGeom>
                <a:solidFill>
                  <a:srgbClr val="599E29"/>
                </a:solidFill>
                <a:ln w="9525">
                  <a:noFill/>
                  <a:round/>
                </a:ln>
              </p:spPr>
              <p:txBody>
                <a:bodyPr/>
                <a:lstStyle/>
                <a:p>
                  <a:endParaRPr lang="en-US"/>
                </a:p>
              </p:txBody>
            </p:sp>
            <p:sp>
              <p:nvSpPr>
                <p:cNvPr id="406753" name="Freeform 225"/>
                <p:cNvSpPr/>
                <p:nvPr/>
              </p:nvSpPr>
              <p:spPr bwMode="auto">
                <a:xfrm>
                  <a:off x="5358" y="3607"/>
                  <a:ext cx="77" cy="79"/>
                </a:xfrm>
                <a:custGeom>
                  <a:avLst/>
                  <a:gdLst/>
                  <a:ahLst/>
                  <a:cxnLst>
                    <a:cxn ang="0">
                      <a:pos x="232" y="0"/>
                    </a:cxn>
                    <a:cxn ang="0">
                      <a:pos x="232" y="136"/>
                    </a:cxn>
                    <a:cxn ang="0">
                      <a:pos x="159" y="213"/>
                    </a:cxn>
                    <a:cxn ang="0">
                      <a:pos x="33" y="237"/>
                    </a:cxn>
                    <a:cxn ang="0">
                      <a:pos x="0" y="184"/>
                    </a:cxn>
                    <a:cxn ang="0">
                      <a:pos x="10" y="180"/>
                    </a:cxn>
                    <a:cxn ang="0">
                      <a:pos x="19" y="177"/>
                    </a:cxn>
                    <a:cxn ang="0">
                      <a:pos x="29" y="174"/>
                    </a:cxn>
                    <a:cxn ang="0">
                      <a:pos x="38" y="171"/>
                    </a:cxn>
                    <a:cxn ang="0">
                      <a:pos x="48" y="168"/>
                    </a:cxn>
                    <a:cxn ang="0">
                      <a:pos x="57" y="165"/>
                    </a:cxn>
                    <a:cxn ang="0">
                      <a:pos x="67" y="162"/>
                    </a:cxn>
                    <a:cxn ang="0">
                      <a:pos x="76" y="158"/>
                    </a:cxn>
                    <a:cxn ang="0">
                      <a:pos x="85" y="155"/>
                    </a:cxn>
                    <a:cxn ang="0">
                      <a:pos x="93" y="152"/>
                    </a:cxn>
                    <a:cxn ang="0">
                      <a:pos x="102" y="149"/>
                    </a:cxn>
                    <a:cxn ang="0">
                      <a:pos x="111" y="146"/>
                    </a:cxn>
                    <a:cxn ang="0">
                      <a:pos x="120" y="142"/>
                    </a:cxn>
                    <a:cxn ang="0">
                      <a:pos x="128" y="139"/>
                    </a:cxn>
                    <a:cxn ang="0">
                      <a:pos x="137" y="135"/>
                    </a:cxn>
                    <a:cxn ang="0">
                      <a:pos x="145" y="130"/>
                    </a:cxn>
                    <a:cxn ang="0">
                      <a:pos x="153" y="126"/>
                    </a:cxn>
                    <a:cxn ang="0">
                      <a:pos x="161" y="120"/>
                    </a:cxn>
                    <a:cxn ang="0">
                      <a:pos x="175" y="110"/>
                    </a:cxn>
                    <a:cxn ang="0">
                      <a:pos x="188" y="96"/>
                    </a:cxn>
                    <a:cxn ang="0">
                      <a:pos x="200" y="82"/>
                    </a:cxn>
                    <a:cxn ang="0">
                      <a:pos x="210" y="66"/>
                    </a:cxn>
                    <a:cxn ang="0">
                      <a:pos x="215" y="56"/>
                    </a:cxn>
                    <a:cxn ang="0">
                      <a:pos x="219" y="47"/>
                    </a:cxn>
                    <a:cxn ang="0">
                      <a:pos x="232" y="0"/>
                    </a:cxn>
                    <a:cxn ang="0">
                      <a:pos x="232" y="0"/>
                    </a:cxn>
                  </a:cxnLst>
                  <a:rect l="0" t="0" r="r" b="b"/>
                  <a:pathLst>
                    <a:path w="232" h="237">
                      <a:moveTo>
                        <a:pt x="232" y="0"/>
                      </a:moveTo>
                      <a:lnTo>
                        <a:pt x="232" y="136"/>
                      </a:lnTo>
                      <a:lnTo>
                        <a:pt x="159" y="213"/>
                      </a:lnTo>
                      <a:lnTo>
                        <a:pt x="33" y="237"/>
                      </a:lnTo>
                      <a:lnTo>
                        <a:pt x="0" y="184"/>
                      </a:lnTo>
                      <a:lnTo>
                        <a:pt x="10" y="180"/>
                      </a:lnTo>
                      <a:lnTo>
                        <a:pt x="19" y="177"/>
                      </a:lnTo>
                      <a:lnTo>
                        <a:pt x="29" y="174"/>
                      </a:lnTo>
                      <a:lnTo>
                        <a:pt x="38" y="171"/>
                      </a:lnTo>
                      <a:lnTo>
                        <a:pt x="48" y="168"/>
                      </a:lnTo>
                      <a:lnTo>
                        <a:pt x="57" y="165"/>
                      </a:lnTo>
                      <a:lnTo>
                        <a:pt x="67" y="162"/>
                      </a:lnTo>
                      <a:lnTo>
                        <a:pt x="76" y="158"/>
                      </a:lnTo>
                      <a:lnTo>
                        <a:pt x="85" y="155"/>
                      </a:lnTo>
                      <a:lnTo>
                        <a:pt x="93" y="152"/>
                      </a:lnTo>
                      <a:lnTo>
                        <a:pt x="102" y="149"/>
                      </a:lnTo>
                      <a:lnTo>
                        <a:pt x="111" y="146"/>
                      </a:lnTo>
                      <a:lnTo>
                        <a:pt x="120" y="142"/>
                      </a:lnTo>
                      <a:lnTo>
                        <a:pt x="128" y="139"/>
                      </a:lnTo>
                      <a:lnTo>
                        <a:pt x="137" y="135"/>
                      </a:lnTo>
                      <a:lnTo>
                        <a:pt x="145" y="130"/>
                      </a:lnTo>
                      <a:lnTo>
                        <a:pt x="153" y="126"/>
                      </a:lnTo>
                      <a:lnTo>
                        <a:pt x="161" y="120"/>
                      </a:lnTo>
                      <a:lnTo>
                        <a:pt x="175" y="110"/>
                      </a:lnTo>
                      <a:lnTo>
                        <a:pt x="188" y="96"/>
                      </a:lnTo>
                      <a:lnTo>
                        <a:pt x="200" y="82"/>
                      </a:lnTo>
                      <a:lnTo>
                        <a:pt x="210" y="66"/>
                      </a:lnTo>
                      <a:lnTo>
                        <a:pt x="215" y="56"/>
                      </a:lnTo>
                      <a:lnTo>
                        <a:pt x="219" y="47"/>
                      </a:lnTo>
                      <a:lnTo>
                        <a:pt x="232" y="0"/>
                      </a:lnTo>
                      <a:lnTo>
                        <a:pt x="232" y="0"/>
                      </a:lnTo>
                      <a:close/>
                    </a:path>
                  </a:pathLst>
                </a:custGeom>
                <a:solidFill>
                  <a:srgbClr val="288421"/>
                </a:solidFill>
                <a:ln w="9525">
                  <a:noFill/>
                  <a:round/>
                </a:ln>
              </p:spPr>
              <p:txBody>
                <a:bodyPr/>
                <a:lstStyle/>
                <a:p>
                  <a:endParaRPr lang="en-US"/>
                </a:p>
              </p:txBody>
            </p:sp>
            <p:sp>
              <p:nvSpPr>
                <p:cNvPr id="406754" name="Freeform 226"/>
                <p:cNvSpPr/>
                <p:nvPr/>
              </p:nvSpPr>
              <p:spPr bwMode="auto">
                <a:xfrm>
                  <a:off x="5156" y="3602"/>
                  <a:ext cx="311" cy="211"/>
                </a:xfrm>
                <a:custGeom>
                  <a:avLst/>
                  <a:gdLst/>
                  <a:ahLst/>
                  <a:cxnLst>
                    <a:cxn ang="0">
                      <a:pos x="853" y="0"/>
                    </a:cxn>
                    <a:cxn ang="0">
                      <a:pos x="853" y="126"/>
                    </a:cxn>
                    <a:cxn ang="0">
                      <a:pos x="784" y="209"/>
                    </a:cxn>
                    <a:cxn ang="0">
                      <a:pos x="658" y="252"/>
                    </a:cxn>
                    <a:cxn ang="0">
                      <a:pos x="320" y="243"/>
                    </a:cxn>
                    <a:cxn ang="0">
                      <a:pos x="320" y="147"/>
                    </a:cxn>
                    <a:cxn ang="0">
                      <a:pos x="0" y="359"/>
                    </a:cxn>
                    <a:cxn ang="0">
                      <a:pos x="291" y="635"/>
                    </a:cxn>
                    <a:cxn ang="0">
                      <a:pos x="325" y="528"/>
                    </a:cxn>
                    <a:cxn ang="0">
                      <a:pos x="547" y="514"/>
                    </a:cxn>
                    <a:cxn ang="0">
                      <a:pos x="736" y="480"/>
                    </a:cxn>
                    <a:cxn ang="0">
                      <a:pos x="863" y="417"/>
                    </a:cxn>
                    <a:cxn ang="0">
                      <a:pos x="916" y="325"/>
                    </a:cxn>
                    <a:cxn ang="0">
                      <a:pos x="935" y="209"/>
                    </a:cxn>
                    <a:cxn ang="0">
                      <a:pos x="853" y="0"/>
                    </a:cxn>
                    <a:cxn ang="0">
                      <a:pos x="853" y="0"/>
                    </a:cxn>
                  </a:cxnLst>
                  <a:rect l="0" t="0" r="r" b="b"/>
                  <a:pathLst>
                    <a:path w="935" h="635">
                      <a:moveTo>
                        <a:pt x="853" y="0"/>
                      </a:moveTo>
                      <a:lnTo>
                        <a:pt x="853" y="126"/>
                      </a:lnTo>
                      <a:lnTo>
                        <a:pt x="784" y="209"/>
                      </a:lnTo>
                      <a:lnTo>
                        <a:pt x="658" y="252"/>
                      </a:lnTo>
                      <a:lnTo>
                        <a:pt x="320" y="243"/>
                      </a:lnTo>
                      <a:lnTo>
                        <a:pt x="320" y="147"/>
                      </a:lnTo>
                      <a:lnTo>
                        <a:pt x="0" y="359"/>
                      </a:lnTo>
                      <a:lnTo>
                        <a:pt x="291" y="635"/>
                      </a:lnTo>
                      <a:lnTo>
                        <a:pt x="325" y="528"/>
                      </a:lnTo>
                      <a:lnTo>
                        <a:pt x="547" y="514"/>
                      </a:lnTo>
                      <a:lnTo>
                        <a:pt x="736" y="480"/>
                      </a:lnTo>
                      <a:lnTo>
                        <a:pt x="863" y="417"/>
                      </a:lnTo>
                      <a:lnTo>
                        <a:pt x="916" y="325"/>
                      </a:lnTo>
                      <a:lnTo>
                        <a:pt x="935" y="209"/>
                      </a:lnTo>
                      <a:lnTo>
                        <a:pt x="853" y="0"/>
                      </a:lnTo>
                      <a:lnTo>
                        <a:pt x="853" y="0"/>
                      </a:lnTo>
                      <a:close/>
                    </a:path>
                  </a:pathLst>
                </a:custGeom>
                <a:solidFill>
                  <a:srgbClr val="89D100"/>
                </a:solidFill>
                <a:ln w="9525">
                  <a:noFill/>
                  <a:round/>
                </a:ln>
              </p:spPr>
              <p:txBody>
                <a:bodyPr/>
                <a:lstStyle/>
                <a:p>
                  <a:endParaRPr lang="en-US"/>
                </a:p>
              </p:txBody>
            </p:sp>
            <p:sp>
              <p:nvSpPr>
                <p:cNvPr id="406755" name="Freeform 227"/>
                <p:cNvSpPr/>
                <p:nvPr/>
              </p:nvSpPr>
              <p:spPr bwMode="auto">
                <a:xfrm>
                  <a:off x="5317" y="3513"/>
                  <a:ext cx="47" cy="57"/>
                </a:xfrm>
                <a:custGeom>
                  <a:avLst/>
                  <a:gdLst/>
                  <a:ahLst/>
                  <a:cxnLst>
                    <a:cxn ang="0">
                      <a:pos x="0" y="78"/>
                    </a:cxn>
                    <a:cxn ang="0">
                      <a:pos x="63" y="170"/>
                    </a:cxn>
                    <a:cxn ang="0">
                      <a:pos x="141" y="116"/>
                    </a:cxn>
                    <a:cxn ang="0">
                      <a:pos x="88" y="0"/>
                    </a:cxn>
                    <a:cxn ang="0">
                      <a:pos x="0" y="78"/>
                    </a:cxn>
                    <a:cxn ang="0">
                      <a:pos x="0" y="78"/>
                    </a:cxn>
                  </a:cxnLst>
                  <a:rect l="0" t="0" r="r" b="b"/>
                  <a:pathLst>
                    <a:path w="141" h="170">
                      <a:moveTo>
                        <a:pt x="0" y="78"/>
                      </a:moveTo>
                      <a:lnTo>
                        <a:pt x="63" y="170"/>
                      </a:lnTo>
                      <a:lnTo>
                        <a:pt x="141" y="116"/>
                      </a:lnTo>
                      <a:lnTo>
                        <a:pt x="88" y="0"/>
                      </a:lnTo>
                      <a:lnTo>
                        <a:pt x="0" y="78"/>
                      </a:lnTo>
                      <a:lnTo>
                        <a:pt x="0" y="78"/>
                      </a:lnTo>
                      <a:close/>
                    </a:path>
                  </a:pathLst>
                </a:custGeom>
                <a:solidFill>
                  <a:srgbClr val="96DE0A"/>
                </a:solidFill>
                <a:ln w="9525">
                  <a:noFill/>
                  <a:round/>
                </a:ln>
              </p:spPr>
              <p:txBody>
                <a:bodyPr/>
                <a:lstStyle/>
                <a:p>
                  <a:endParaRPr lang="en-US"/>
                </a:p>
              </p:txBody>
            </p:sp>
            <p:sp>
              <p:nvSpPr>
                <p:cNvPr id="406756" name="Freeform 228"/>
                <p:cNvSpPr/>
                <p:nvPr/>
              </p:nvSpPr>
              <p:spPr bwMode="auto">
                <a:xfrm>
                  <a:off x="5337" y="3561"/>
                  <a:ext cx="67" cy="51"/>
                </a:xfrm>
                <a:custGeom>
                  <a:avLst/>
                  <a:gdLst/>
                  <a:ahLst/>
                  <a:cxnLst>
                    <a:cxn ang="0">
                      <a:pos x="44" y="151"/>
                    </a:cxn>
                    <a:cxn ang="0">
                      <a:pos x="47" y="148"/>
                    </a:cxn>
                    <a:cxn ang="0">
                      <a:pos x="51" y="146"/>
                    </a:cxn>
                    <a:cxn ang="0">
                      <a:pos x="55" y="142"/>
                    </a:cxn>
                    <a:cxn ang="0">
                      <a:pos x="61" y="139"/>
                    </a:cxn>
                    <a:cxn ang="0">
                      <a:pos x="68" y="135"/>
                    </a:cxn>
                    <a:cxn ang="0">
                      <a:pos x="76" y="130"/>
                    </a:cxn>
                    <a:cxn ang="0">
                      <a:pos x="83" y="127"/>
                    </a:cxn>
                    <a:cxn ang="0">
                      <a:pos x="92" y="124"/>
                    </a:cxn>
                    <a:cxn ang="0">
                      <a:pos x="101" y="121"/>
                    </a:cxn>
                    <a:cxn ang="0">
                      <a:pos x="117" y="120"/>
                    </a:cxn>
                    <a:cxn ang="0">
                      <a:pos x="133" y="124"/>
                    </a:cxn>
                    <a:cxn ang="0">
                      <a:pos x="145" y="136"/>
                    </a:cxn>
                    <a:cxn ang="0">
                      <a:pos x="203" y="111"/>
                    </a:cxn>
                    <a:cxn ang="0">
                      <a:pos x="145" y="0"/>
                    </a:cxn>
                    <a:cxn ang="0">
                      <a:pos x="0" y="107"/>
                    </a:cxn>
                    <a:cxn ang="0">
                      <a:pos x="44" y="151"/>
                    </a:cxn>
                    <a:cxn ang="0">
                      <a:pos x="44" y="151"/>
                    </a:cxn>
                  </a:cxnLst>
                  <a:rect l="0" t="0" r="r" b="b"/>
                  <a:pathLst>
                    <a:path w="203" h="151">
                      <a:moveTo>
                        <a:pt x="44" y="151"/>
                      </a:moveTo>
                      <a:lnTo>
                        <a:pt x="47" y="148"/>
                      </a:lnTo>
                      <a:lnTo>
                        <a:pt x="51" y="146"/>
                      </a:lnTo>
                      <a:lnTo>
                        <a:pt x="55" y="142"/>
                      </a:lnTo>
                      <a:lnTo>
                        <a:pt x="61" y="139"/>
                      </a:lnTo>
                      <a:lnTo>
                        <a:pt x="68" y="135"/>
                      </a:lnTo>
                      <a:lnTo>
                        <a:pt x="76" y="130"/>
                      </a:lnTo>
                      <a:lnTo>
                        <a:pt x="83" y="127"/>
                      </a:lnTo>
                      <a:lnTo>
                        <a:pt x="92" y="124"/>
                      </a:lnTo>
                      <a:lnTo>
                        <a:pt x="101" y="121"/>
                      </a:lnTo>
                      <a:lnTo>
                        <a:pt x="117" y="120"/>
                      </a:lnTo>
                      <a:lnTo>
                        <a:pt x="133" y="124"/>
                      </a:lnTo>
                      <a:lnTo>
                        <a:pt x="145" y="136"/>
                      </a:lnTo>
                      <a:lnTo>
                        <a:pt x="203" y="111"/>
                      </a:lnTo>
                      <a:lnTo>
                        <a:pt x="145" y="0"/>
                      </a:lnTo>
                      <a:lnTo>
                        <a:pt x="0" y="107"/>
                      </a:lnTo>
                      <a:lnTo>
                        <a:pt x="44" y="151"/>
                      </a:lnTo>
                      <a:lnTo>
                        <a:pt x="44" y="151"/>
                      </a:lnTo>
                      <a:close/>
                    </a:path>
                  </a:pathLst>
                </a:custGeom>
                <a:solidFill>
                  <a:srgbClr val="89D100"/>
                </a:solidFill>
                <a:ln w="9525">
                  <a:noFill/>
                  <a:round/>
                </a:ln>
              </p:spPr>
              <p:txBody>
                <a:bodyPr/>
                <a:lstStyle/>
                <a:p>
                  <a:endParaRPr lang="en-US"/>
                </a:p>
              </p:txBody>
            </p:sp>
            <p:sp>
              <p:nvSpPr>
                <p:cNvPr id="406757" name="Freeform 229"/>
                <p:cNvSpPr/>
                <p:nvPr/>
              </p:nvSpPr>
              <p:spPr bwMode="auto">
                <a:xfrm>
                  <a:off x="5034" y="3292"/>
                  <a:ext cx="163" cy="172"/>
                </a:xfrm>
                <a:custGeom>
                  <a:avLst/>
                  <a:gdLst/>
                  <a:ahLst/>
                  <a:cxnLst>
                    <a:cxn ang="0">
                      <a:pos x="490" y="135"/>
                    </a:cxn>
                    <a:cxn ang="0">
                      <a:pos x="265" y="518"/>
                    </a:cxn>
                    <a:cxn ang="0">
                      <a:pos x="0" y="388"/>
                    </a:cxn>
                    <a:cxn ang="0">
                      <a:pos x="3" y="271"/>
                    </a:cxn>
                    <a:cxn ang="0">
                      <a:pos x="181" y="24"/>
                    </a:cxn>
                    <a:cxn ang="0">
                      <a:pos x="322" y="0"/>
                    </a:cxn>
                    <a:cxn ang="0">
                      <a:pos x="424" y="49"/>
                    </a:cxn>
                    <a:cxn ang="0">
                      <a:pos x="490" y="135"/>
                    </a:cxn>
                    <a:cxn ang="0">
                      <a:pos x="490" y="135"/>
                    </a:cxn>
                  </a:cxnLst>
                  <a:rect l="0" t="0" r="r" b="b"/>
                  <a:pathLst>
                    <a:path w="490" h="518">
                      <a:moveTo>
                        <a:pt x="490" y="135"/>
                      </a:moveTo>
                      <a:lnTo>
                        <a:pt x="265" y="518"/>
                      </a:lnTo>
                      <a:lnTo>
                        <a:pt x="0" y="388"/>
                      </a:lnTo>
                      <a:lnTo>
                        <a:pt x="3" y="271"/>
                      </a:lnTo>
                      <a:lnTo>
                        <a:pt x="181" y="24"/>
                      </a:lnTo>
                      <a:lnTo>
                        <a:pt x="322" y="0"/>
                      </a:lnTo>
                      <a:lnTo>
                        <a:pt x="424" y="49"/>
                      </a:lnTo>
                      <a:lnTo>
                        <a:pt x="490" y="135"/>
                      </a:lnTo>
                      <a:lnTo>
                        <a:pt x="490" y="135"/>
                      </a:lnTo>
                      <a:close/>
                    </a:path>
                  </a:pathLst>
                </a:custGeom>
                <a:solidFill>
                  <a:srgbClr val="599E29"/>
                </a:solidFill>
                <a:ln w="9525">
                  <a:noFill/>
                  <a:round/>
                </a:ln>
              </p:spPr>
              <p:txBody>
                <a:bodyPr/>
                <a:lstStyle/>
                <a:p>
                  <a:endParaRPr lang="en-US"/>
                </a:p>
              </p:txBody>
            </p:sp>
            <p:sp>
              <p:nvSpPr>
                <p:cNvPr id="406758" name="Freeform 230"/>
                <p:cNvSpPr/>
                <p:nvPr/>
              </p:nvSpPr>
              <p:spPr bwMode="auto">
                <a:xfrm>
                  <a:off x="5073" y="3340"/>
                  <a:ext cx="64" cy="65"/>
                </a:xfrm>
                <a:custGeom>
                  <a:avLst/>
                  <a:gdLst/>
                  <a:ahLst/>
                  <a:cxnLst>
                    <a:cxn ang="0">
                      <a:pos x="88" y="0"/>
                    </a:cxn>
                    <a:cxn ang="0">
                      <a:pos x="192" y="49"/>
                    </a:cxn>
                    <a:cxn ang="0">
                      <a:pos x="187" y="51"/>
                    </a:cxn>
                    <a:cxn ang="0">
                      <a:pos x="174" y="55"/>
                    </a:cxn>
                    <a:cxn ang="0">
                      <a:pos x="167" y="58"/>
                    </a:cxn>
                    <a:cxn ang="0">
                      <a:pos x="158" y="63"/>
                    </a:cxn>
                    <a:cxn ang="0">
                      <a:pos x="149" y="67"/>
                    </a:cxn>
                    <a:cxn ang="0">
                      <a:pos x="140" y="71"/>
                    </a:cxn>
                    <a:cxn ang="0">
                      <a:pos x="117" y="98"/>
                    </a:cxn>
                    <a:cxn ang="0">
                      <a:pos x="117" y="114"/>
                    </a:cxn>
                    <a:cxn ang="0">
                      <a:pos x="121" y="122"/>
                    </a:cxn>
                    <a:cxn ang="0">
                      <a:pos x="129" y="131"/>
                    </a:cxn>
                    <a:cxn ang="0">
                      <a:pos x="187" y="163"/>
                    </a:cxn>
                    <a:cxn ang="0">
                      <a:pos x="175" y="196"/>
                    </a:cxn>
                    <a:cxn ang="0">
                      <a:pos x="0" y="115"/>
                    </a:cxn>
                    <a:cxn ang="0">
                      <a:pos x="88" y="0"/>
                    </a:cxn>
                    <a:cxn ang="0">
                      <a:pos x="88" y="0"/>
                    </a:cxn>
                  </a:cxnLst>
                  <a:rect l="0" t="0" r="r" b="b"/>
                  <a:pathLst>
                    <a:path w="192" h="196">
                      <a:moveTo>
                        <a:pt x="88" y="0"/>
                      </a:moveTo>
                      <a:lnTo>
                        <a:pt x="192" y="49"/>
                      </a:lnTo>
                      <a:lnTo>
                        <a:pt x="187" y="51"/>
                      </a:lnTo>
                      <a:lnTo>
                        <a:pt x="174" y="55"/>
                      </a:lnTo>
                      <a:lnTo>
                        <a:pt x="167" y="58"/>
                      </a:lnTo>
                      <a:lnTo>
                        <a:pt x="158" y="63"/>
                      </a:lnTo>
                      <a:lnTo>
                        <a:pt x="149" y="67"/>
                      </a:lnTo>
                      <a:lnTo>
                        <a:pt x="140" y="71"/>
                      </a:lnTo>
                      <a:lnTo>
                        <a:pt x="117" y="98"/>
                      </a:lnTo>
                      <a:lnTo>
                        <a:pt x="117" y="114"/>
                      </a:lnTo>
                      <a:lnTo>
                        <a:pt x="121" y="122"/>
                      </a:lnTo>
                      <a:lnTo>
                        <a:pt x="129" y="131"/>
                      </a:lnTo>
                      <a:lnTo>
                        <a:pt x="187" y="163"/>
                      </a:lnTo>
                      <a:lnTo>
                        <a:pt x="175" y="196"/>
                      </a:lnTo>
                      <a:lnTo>
                        <a:pt x="0" y="115"/>
                      </a:lnTo>
                      <a:lnTo>
                        <a:pt x="88" y="0"/>
                      </a:lnTo>
                      <a:lnTo>
                        <a:pt x="88" y="0"/>
                      </a:lnTo>
                      <a:close/>
                    </a:path>
                  </a:pathLst>
                </a:custGeom>
                <a:solidFill>
                  <a:srgbClr val="89D100"/>
                </a:solidFill>
                <a:ln w="9525">
                  <a:noFill/>
                  <a:round/>
                </a:ln>
              </p:spPr>
              <p:txBody>
                <a:bodyPr/>
                <a:lstStyle/>
                <a:p>
                  <a:endParaRPr lang="en-US"/>
                </a:p>
              </p:txBody>
            </p:sp>
            <p:sp>
              <p:nvSpPr>
                <p:cNvPr id="406759" name="Freeform 231"/>
                <p:cNvSpPr/>
                <p:nvPr/>
              </p:nvSpPr>
              <p:spPr bwMode="auto">
                <a:xfrm>
                  <a:off x="5031" y="3324"/>
                  <a:ext cx="53" cy="101"/>
                </a:xfrm>
                <a:custGeom>
                  <a:avLst/>
                  <a:gdLst/>
                  <a:ahLst/>
                  <a:cxnLst>
                    <a:cxn ang="0">
                      <a:pos x="40" y="304"/>
                    </a:cxn>
                    <a:cxn ang="0">
                      <a:pos x="37" y="197"/>
                    </a:cxn>
                    <a:cxn ang="0">
                      <a:pos x="160" y="17"/>
                    </a:cxn>
                    <a:cxn ang="0">
                      <a:pos x="138" y="0"/>
                    </a:cxn>
                    <a:cxn ang="0">
                      <a:pos x="0" y="206"/>
                    </a:cxn>
                    <a:cxn ang="0">
                      <a:pos x="18" y="295"/>
                    </a:cxn>
                    <a:cxn ang="0">
                      <a:pos x="40" y="304"/>
                    </a:cxn>
                    <a:cxn ang="0">
                      <a:pos x="40" y="304"/>
                    </a:cxn>
                  </a:cxnLst>
                  <a:rect l="0" t="0" r="r" b="b"/>
                  <a:pathLst>
                    <a:path w="160" h="304">
                      <a:moveTo>
                        <a:pt x="40" y="304"/>
                      </a:moveTo>
                      <a:lnTo>
                        <a:pt x="37" y="197"/>
                      </a:lnTo>
                      <a:lnTo>
                        <a:pt x="160" y="17"/>
                      </a:lnTo>
                      <a:lnTo>
                        <a:pt x="138" y="0"/>
                      </a:lnTo>
                      <a:lnTo>
                        <a:pt x="0" y="206"/>
                      </a:lnTo>
                      <a:lnTo>
                        <a:pt x="18" y="295"/>
                      </a:lnTo>
                      <a:lnTo>
                        <a:pt x="40" y="304"/>
                      </a:lnTo>
                      <a:lnTo>
                        <a:pt x="40" y="304"/>
                      </a:lnTo>
                      <a:close/>
                    </a:path>
                  </a:pathLst>
                </a:custGeom>
                <a:solidFill>
                  <a:srgbClr val="2B6B17"/>
                </a:solidFill>
                <a:ln w="9525">
                  <a:noFill/>
                  <a:round/>
                </a:ln>
              </p:spPr>
              <p:txBody>
                <a:bodyPr/>
                <a:lstStyle/>
                <a:p>
                  <a:endParaRPr lang="en-US"/>
                </a:p>
              </p:txBody>
            </p:sp>
            <p:sp>
              <p:nvSpPr>
                <p:cNvPr id="406760" name="Freeform 232"/>
                <p:cNvSpPr/>
                <p:nvPr/>
              </p:nvSpPr>
              <p:spPr bwMode="auto">
                <a:xfrm>
                  <a:off x="5057" y="3400"/>
                  <a:ext cx="46" cy="46"/>
                </a:xfrm>
                <a:custGeom>
                  <a:avLst/>
                  <a:gdLst/>
                  <a:ahLst/>
                  <a:cxnLst>
                    <a:cxn ang="0">
                      <a:pos x="83" y="136"/>
                    </a:cxn>
                    <a:cxn ang="0">
                      <a:pos x="0" y="79"/>
                    </a:cxn>
                    <a:cxn ang="0">
                      <a:pos x="62" y="0"/>
                    </a:cxn>
                    <a:cxn ang="0">
                      <a:pos x="140" y="47"/>
                    </a:cxn>
                    <a:cxn ang="0">
                      <a:pos x="83" y="136"/>
                    </a:cxn>
                    <a:cxn ang="0">
                      <a:pos x="83" y="136"/>
                    </a:cxn>
                  </a:cxnLst>
                  <a:rect l="0" t="0" r="r" b="b"/>
                  <a:pathLst>
                    <a:path w="140" h="136">
                      <a:moveTo>
                        <a:pt x="83" y="136"/>
                      </a:moveTo>
                      <a:lnTo>
                        <a:pt x="0" y="79"/>
                      </a:lnTo>
                      <a:lnTo>
                        <a:pt x="62" y="0"/>
                      </a:lnTo>
                      <a:lnTo>
                        <a:pt x="140" y="47"/>
                      </a:lnTo>
                      <a:lnTo>
                        <a:pt x="83" y="136"/>
                      </a:lnTo>
                      <a:lnTo>
                        <a:pt x="83" y="136"/>
                      </a:lnTo>
                      <a:close/>
                    </a:path>
                  </a:pathLst>
                </a:custGeom>
                <a:solidFill>
                  <a:srgbClr val="7DB81A"/>
                </a:solidFill>
                <a:ln w="9525">
                  <a:noFill/>
                  <a:round/>
                </a:ln>
              </p:spPr>
              <p:txBody>
                <a:bodyPr/>
                <a:lstStyle/>
                <a:p>
                  <a:endParaRPr lang="en-US"/>
                </a:p>
              </p:txBody>
            </p:sp>
            <p:sp>
              <p:nvSpPr>
                <p:cNvPr id="406761" name="Freeform 233"/>
                <p:cNvSpPr/>
                <p:nvPr/>
              </p:nvSpPr>
              <p:spPr bwMode="auto">
                <a:xfrm>
                  <a:off x="5354" y="3505"/>
                  <a:ext cx="80" cy="87"/>
                </a:xfrm>
                <a:custGeom>
                  <a:avLst/>
                  <a:gdLst/>
                  <a:ahLst/>
                  <a:cxnLst>
                    <a:cxn ang="0">
                      <a:pos x="0" y="11"/>
                    </a:cxn>
                    <a:cxn ang="0">
                      <a:pos x="93" y="59"/>
                    </a:cxn>
                    <a:cxn ang="0">
                      <a:pos x="199" y="262"/>
                    </a:cxn>
                    <a:cxn ang="0">
                      <a:pos x="239" y="243"/>
                    </a:cxn>
                    <a:cxn ang="0">
                      <a:pos x="113" y="30"/>
                    </a:cxn>
                    <a:cxn ang="0">
                      <a:pos x="30" y="0"/>
                    </a:cxn>
                    <a:cxn ang="0">
                      <a:pos x="0" y="11"/>
                    </a:cxn>
                    <a:cxn ang="0">
                      <a:pos x="0" y="11"/>
                    </a:cxn>
                  </a:cxnLst>
                  <a:rect l="0" t="0" r="r" b="b"/>
                  <a:pathLst>
                    <a:path w="239" h="262">
                      <a:moveTo>
                        <a:pt x="0" y="11"/>
                      </a:moveTo>
                      <a:lnTo>
                        <a:pt x="93" y="59"/>
                      </a:lnTo>
                      <a:lnTo>
                        <a:pt x="199" y="262"/>
                      </a:lnTo>
                      <a:lnTo>
                        <a:pt x="239" y="243"/>
                      </a:lnTo>
                      <a:lnTo>
                        <a:pt x="113" y="30"/>
                      </a:lnTo>
                      <a:lnTo>
                        <a:pt x="30" y="0"/>
                      </a:lnTo>
                      <a:lnTo>
                        <a:pt x="0" y="11"/>
                      </a:lnTo>
                      <a:lnTo>
                        <a:pt x="0" y="11"/>
                      </a:lnTo>
                      <a:close/>
                    </a:path>
                  </a:pathLst>
                </a:custGeom>
                <a:solidFill>
                  <a:srgbClr val="288421"/>
                </a:solidFill>
                <a:ln w="9525">
                  <a:noFill/>
                  <a:round/>
                </a:ln>
              </p:spPr>
              <p:txBody>
                <a:bodyPr/>
                <a:lstStyle/>
                <a:p>
                  <a:endParaRPr lang="en-US"/>
                </a:p>
              </p:txBody>
            </p:sp>
            <p:sp>
              <p:nvSpPr>
                <p:cNvPr id="406762" name="Freeform 234"/>
                <p:cNvSpPr/>
                <p:nvPr/>
              </p:nvSpPr>
              <p:spPr bwMode="auto">
                <a:xfrm>
                  <a:off x="5098" y="3240"/>
                  <a:ext cx="260" cy="265"/>
                </a:xfrm>
                <a:custGeom>
                  <a:avLst/>
                  <a:gdLst/>
                  <a:ahLst/>
                  <a:cxnLst>
                    <a:cxn ang="0">
                      <a:pos x="0" y="160"/>
                    </a:cxn>
                    <a:cxn ang="0">
                      <a:pos x="159" y="160"/>
                    </a:cxn>
                    <a:cxn ang="0">
                      <a:pos x="257" y="227"/>
                    </a:cxn>
                    <a:cxn ang="0">
                      <a:pos x="358" y="402"/>
                    </a:cxn>
                    <a:cxn ang="0">
                      <a:pos x="421" y="566"/>
                    </a:cxn>
                    <a:cxn ang="0">
                      <a:pos x="339" y="601"/>
                    </a:cxn>
                    <a:cxn ang="0">
                      <a:pos x="683" y="794"/>
                    </a:cxn>
                    <a:cxn ang="0">
                      <a:pos x="780" y="397"/>
                    </a:cxn>
                    <a:cxn ang="0">
                      <a:pos x="683" y="436"/>
                    </a:cxn>
                    <a:cxn ang="0">
                      <a:pos x="591" y="285"/>
                    </a:cxn>
                    <a:cxn ang="0">
                      <a:pos x="484" y="126"/>
                    </a:cxn>
                    <a:cxn ang="0">
                      <a:pos x="368" y="19"/>
                    </a:cxn>
                    <a:cxn ang="0">
                      <a:pos x="213" y="0"/>
                    </a:cxn>
                    <a:cxn ang="0">
                      <a:pos x="92" y="53"/>
                    </a:cxn>
                    <a:cxn ang="0">
                      <a:pos x="0" y="160"/>
                    </a:cxn>
                    <a:cxn ang="0">
                      <a:pos x="0" y="160"/>
                    </a:cxn>
                  </a:cxnLst>
                  <a:rect l="0" t="0" r="r" b="b"/>
                  <a:pathLst>
                    <a:path w="780" h="794">
                      <a:moveTo>
                        <a:pt x="0" y="160"/>
                      </a:moveTo>
                      <a:lnTo>
                        <a:pt x="159" y="160"/>
                      </a:lnTo>
                      <a:lnTo>
                        <a:pt x="257" y="227"/>
                      </a:lnTo>
                      <a:lnTo>
                        <a:pt x="358" y="402"/>
                      </a:lnTo>
                      <a:lnTo>
                        <a:pt x="421" y="566"/>
                      </a:lnTo>
                      <a:lnTo>
                        <a:pt x="339" y="601"/>
                      </a:lnTo>
                      <a:lnTo>
                        <a:pt x="683" y="794"/>
                      </a:lnTo>
                      <a:lnTo>
                        <a:pt x="780" y="397"/>
                      </a:lnTo>
                      <a:lnTo>
                        <a:pt x="683" y="436"/>
                      </a:lnTo>
                      <a:lnTo>
                        <a:pt x="591" y="285"/>
                      </a:lnTo>
                      <a:lnTo>
                        <a:pt x="484" y="126"/>
                      </a:lnTo>
                      <a:lnTo>
                        <a:pt x="368" y="19"/>
                      </a:lnTo>
                      <a:lnTo>
                        <a:pt x="213" y="0"/>
                      </a:lnTo>
                      <a:lnTo>
                        <a:pt x="92" y="53"/>
                      </a:lnTo>
                      <a:lnTo>
                        <a:pt x="0" y="160"/>
                      </a:lnTo>
                      <a:lnTo>
                        <a:pt x="0" y="160"/>
                      </a:lnTo>
                      <a:close/>
                    </a:path>
                  </a:pathLst>
                </a:custGeom>
                <a:solidFill>
                  <a:srgbClr val="96DE0A"/>
                </a:solidFill>
                <a:ln w="9525">
                  <a:noFill/>
                  <a:round/>
                </a:ln>
              </p:spPr>
              <p:txBody>
                <a:bodyPr/>
                <a:lstStyle/>
                <a:p>
                  <a:endParaRPr lang="en-US"/>
                </a:p>
              </p:txBody>
            </p:sp>
            <p:sp>
              <p:nvSpPr>
                <p:cNvPr id="406763" name="Freeform 235"/>
                <p:cNvSpPr/>
                <p:nvPr/>
              </p:nvSpPr>
              <p:spPr bwMode="auto">
                <a:xfrm>
                  <a:off x="5150" y="3502"/>
                  <a:ext cx="320" cy="314"/>
                </a:xfrm>
                <a:custGeom>
                  <a:avLst/>
                  <a:gdLst/>
                  <a:ahLst/>
                  <a:cxnLst>
                    <a:cxn ang="0">
                      <a:pos x="736" y="70"/>
                    </a:cxn>
                    <a:cxn ang="0">
                      <a:pos x="768" y="120"/>
                    </a:cxn>
                    <a:cxn ang="0">
                      <a:pos x="791" y="161"/>
                    </a:cxn>
                    <a:cxn ang="0">
                      <a:pos x="810" y="197"/>
                    </a:cxn>
                    <a:cxn ang="0">
                      <a:pos x="831" y="247"/>
                    </a:cxn>
                    <a:cxn ang="0">
                      <a:pos x="856" y="367"/>
                    </a:cxn>
                    <a:cxn ang="0">
                      <a:pos x="843" y="433"/>
                    </a:cxn>
                    <a:cxn ang="0">
                      <a:pos x="822" y="467"/>
                    </a:cxn>
                    <a:cxn ang="0">
                      <a:pos x="791" y="494"/>
                    </a:cxn>
                    <a:cxn ang="0">
                      <a:pos x="771" y="507"/>
                    </a:cxn>
                    <a:cxn ang="0">
                      <a:pos x="747" y="518"/>
                    </a:cxn>
                    <a:cxn ang="0">
                      <a:pos x="726" y="526"/>
                    </a:cxn>
                    <a:cxn ang="0">
                      <a:pos x="680" y="538"/>
                    </a:cxn>
                    <a:cxn ang="0">
                      <a:pos x="546" y="545"/>
                    </a:cxn>
                    <a:cxn ang="0">
                      <a:pos x="367" y="440"/>
                    </a:cxn>
                    <a:cxn ang="0">
                      <a:pos x="349" y="933"/>
                    </a:cxn>
                    <a:cxn ang="0">
                      <a:pos x="601" y="820"/>
                    </a:cxn>
                    <a:cxn ang="0">
                      <a:pos x="682" y="804"/>
                    </a:cxn>
                    <a:cxn ang="0">
                      <a:pos x="746" y="787"/>
                    </a:cxn>
                    <a:cxn ang="0">
                      <a:pos x="777" y="777"/>
                    </a:cxn>
                    <a:cxn ang="0">
                      <a:pos x="806" y="763"/>
                    </a:cxn>
                    <a:cxn ang="0">
                      <a:pos x="834" y="749"/>
                    </a:cxn>
                    <a:cxn ang="0">
                      <a:pos x="860" y="733"/>
                    </a:cxn>
                    <a:cxn ang="0">
                      <a:pos x="894" y="703"/>
                    </a:cxn>
                    <a:cxn ang="0">
                      <a:pos x="930" y="658"/>
                    </a:cxn>
                    <a:cxn ang="0">
                      <a:pos x="958" y="570"/>
                    </a:cxn>
                    <a:cxn ang="0">
                      <a:pos x="947" y="459"/>
                    </a:cxn>
                    <a:cxn ang="0">
                      <a:pos x="916" y="382"/>
                    </a:cxn>
                    <a:cxn ang="0">
                      <a:pos x="913" y="452"/>
                    </a:cxn>
                    <a:cxn ang="0">
                      <a:pos x="916" y="607"/>
                    </a:cxn>
                    <a:cxn ang="0">
                      <a:pos x="895" y="662"/>
                    </a:cxn>
                    <a:cxn ang="0">
                      <a:pos x="856" y="712"/>
                    </a:cxn>
                    <a:cxn ang="0">
                      <a:pos x="828" y="733"/>
                    </a:cxn>
                    <a:cxn ang="0">
                      <a:pos x="794" y="749"/>
                    </a:cxn>
                    <a:cxn ang="0">
                      <a:pos x="756" y="762"/>
                    </a:cxn>
                    <a:cxn ang="0">
                      <a:pos x="715" y="774"/>
                    </a:cxn>
                    <a:cxn ang="0">
                      <a:pos x="655" y="788"/>
                    </a:cxn>
                    <a:cxn ang="0">
                      <a:pos x="575" y="801"/>
                    </a:cxn>
                    <a:cxn ang="0">
                      <a:pos x="417" y="813"/>
                    </a:cxn>
                    <a:cxn ang="0">
                      <a:pos x="33" y="661"/>
                    </a:cxn>
                    <a:cxn ang="0">
                      <a:pos x="392" y="556"/>
                    </a:cxn>
                    <a:cxn ang="0">
                      <a:pos x="690" y="557"/>
                    </a:cxn>
                    <a:cxn ang="0">
                      <a:pos x="765" y="540"/>
                    </a:cxn>
                    <a:cxn ang="0">
                      <a:pos x="790" y="528"/>
                    </a:cxn>
                    <a:cxn ang="0">
                      <a:pos x="838" y="488"/>
                    </a:cxn>
                    <a:cxn ang="0">
                      <a:pos x="866" y="450"/>
                    </a:cxn>
                    <a:cxn ang="0">
                      <a:pos x="894" y="370"/>
                    </a:cxn>
                    <a:cxn ang="0">
                      <a:pos x="882" y="297"/>
                    </a:cxn>
                    <a:cxn ang="0">
                      <a:pos x="865" y="263"/>
                    </a:cxn>
                    <a:cxn ang="0">
                      <a:pos x="841" y="219"/>
                    </a:cxn>
                    <a:cxn ang="0">
                      <a:pos x="813" y="173"/>
                    </a:cxn>
                    <a:cxn ang="0">
                      <a:pos x="786" y="126"/>
                    </a:cxn>
                    <a:cxn ang="0">
                      <a:pos x="761" y="83"/>
                    </a:cxn>
                    <a:cxn ang="0">
                      <a:pos x="734" y="38"/>
                    </a:cxn>
                    <a:cxn ang="0">
                      <a:pos x="566" y="448"/>
                    </a:cxn>
                    <a:cxn ang="0">
                      <a:pos x="762" y="303"/>
                    </a:cxn>
                    <a:cxn ang="0">
                      <a:pos x="543" y="285"/>
                    </a:cxn>
                    <a:cxn ang="0">
                      <a:pos x="494" y="123"/>
                    </a:cxn>
                    <a:cxn ang="0">
                      <a:pos x="625" y="137"/>
                    </a:cxn>
                    <a:cxn ang="0">
                      <a:pos x="717" y="45"/>
                    </a:cxn>
                  </a:cxnLst>
                  <a:rect l="0" t="0" r="r" b="b"/>
                  <a:pathLst>
                    <a:path w="960" h="942">
                      <a:moveTo>
                        <a:pt x="717" y="45"/>
                      </a:moveTo>
                      <a:lnTo>
                        <a:pt x="720" y="50"/>
                      </a:lnTo>
                      <a:lnTo>
                        <a:pt x="728" y="61"/>
                      </a:lnTo>
                      <a:lnTo>
                        <a:pt x="736" y="70"/>
                      </a:lnTo>
                      <a:lnTo>
                        <a:pt x="742" y="80"/>
                      </a:lnTo>
                      <a:lnTo>
                        <a:pt x="750" y="92"/>
                      </a:lnTo>
                      <a:lnTo>
                        <a:pt x="759" y="105"/>
                      </a:lnTo>
                      <a:lnTo>
                        <a:pt x="768" y="120"/>
                      </a:lnTo>
                      <a:lnTo>
                        <a:pt x="778" y="136"/>
                      </a:lnTo>
                      <a:lnTo>
                        <a:pt x="783" y="143"/>
                      </a:lnTo>
                      <a:lnTo>
                        <a:pt x="787" y="152"/>
                      </a:lnTo>
                      <a:lnTo>
                        <a:pt x="791" y="161"/>
                      </a:lnTo>
                      <a:lnTo>
                        <a:pt x="797" y="170"/>
                      </a:lnTo>
                      <a:lnTo>
                        <a:pt x="802" y="178"/>
                      </a:lnTo>
                      <a:lnTo>
                        <a:pt x="806" y="189"/>
                      </a:lnTo>
                      <a:lnTo>
                        <a:pt x="810" y="197"/>
                      </a:lnTo>
                      <a:lnTo>
                        <a:pt x="815" y="208"/>
                      </a:lnTo>
                      <a:lnTo>
                        <a:pt x="819" y="216"/>
                      </a:lnTo>
                      <a:lnTo>
                        <a:pt x="824" y="227"/>
                      </a:lnTo>
                      <a:lnTo>
                        <a:pt x="831" y="247"/>
                      </a:lnTo>
                      <a:lnTo>
                        <a:pt x="838" y="266"/>
                      </a:lnTo>
                      <a:lnTo>
                        <a:pt x="844" y="287"/>
                      </a:lnTo>
                      <a:lnTo>
                        <a:pt x="853" y="328"/>
                      </a:lnTo>
                      <a:lnTo>
                        <a:pt x="856" y="367"/>
                      </a:lnTo>
                      <a:lnTo>
                        <a:pt x="854" y="388"/>
                      </a:lnTo>
                      <a:lnTo>
                        <a:pt x="851" y="407"/>
                      </a:lnTo>
                      <a:lnTo>
                        <a:pt x="846" y="424"/>
                      </a:lnTo>
                      <a:lnTo>
                        <a:pt x="843" y="433"/>
                      </a:lnTo>
                      <a:lnTo>
                        <a:pt x="838" y="442"/>
                      </a:lnTo>
                      <a:lnTo>
                        <a:pt x="832" y="450"/>
                      </a:lnTo>
                      <a:lnTo>
                        <a:pt x="828" y="458"/>
                      </a:lnTo>
                      <a:lnTo>
                        <a:pt x="822" y="467"/>
                      </a:lnTo>
                      <a:lnTo>
                        <a:pt x="815" y="474"/>
                      </a:lnTo>
                      <a:lnTo>
                        <a:pt x="808" y="481"/>
                      </a:lnTo>
                      <a:lnTo>
                        <a:pt x="800" y="488"/>
                      </a:lnTo>
                      <a:lnTo>
                        <a:pt x="791" y="494"/>
                      </a:lnTo>
                      <a:lnTo>
                        <a:pt x="786" y="499"/>
                      </a:lnTo>
                      <a:lnTo>
                        <a:pt x="781" y="502"/>
                      </a:lnTo>
                      <a:lnTo>
                        <a:pt x="775" y="505"/>
                      </a:lnTo>
                      <a:lnTo>
                        <a:pt x="771" y="507"/>
                      </a:lnTo>
                      <a:lnTo>
                        <a:pt x="765" y="510"/>
                      </a:lnTo>
                      <a:lnTo>
                        <a:pt x="759" y="513"/>
                      </a:lnTo>
                      <a:lnTo>
                        <a:pt x="753" y="516"/>
                      </a:lnTo>
                      <a:lnTo>
                        <a:pt x="747" y="518"/>
                      </a:lnTo>
                      <a:lnTo>
                        <a:pt x="742" y="521"/>
                      </a:lnTo>
                      <a:lnTo>
                        <a:pt x="734" y="524"/>
                      </a:lnTo>
                      <a:lnTo>
                        <a:pt x="731" y="525"/>
                      </a:lnTo>
                      <a:lnTo>
                        <a:pt x="726" y="526"/>
                      </a:lnTo>
                      <a:lnTo>
                        <a:pt x="718" y="529"/>
                      </a:lnTo>
                      <a:lnTo>
                        <a:pt x="708" y="532"/>
                      </a:lnTo>
                      <a:lnTo>
                        <a:pt x="696" y="535"/>
                      </a:lnTo>
                      <a:lnTo>
                        <a:pt x="680" y="538"/>
                      </a:lnTo>
                      <a:lnTo>
                        <a:pt x="661" y="541"/>
                      </a:lnTo>
                      <a:lnTo>
                        <a:pt x="638" y="543"/>
                      </a:lnTo>
                      <a:lnTo>
                        <a:pt x="611" y="544"/>
                      </a:lnTo>
                      <a:lnTo>
                        <a:pt x="546" y="545"/>
                      </a:lnTo>
                      <a:lnTo>
                        <a:pt x="462" y="541"/>
                      </a:lnTo>
                      <a:lnTo>
                        <a:pt x="414" y="538"/>
                      </a:lnTo>
                      <a:lnTo>
                        <a:pt x="360" y="532"/>
                      </a:lnTo>
                      <a:lnTo>
                        <a:pt x="367" y="440"/>
                      </a:lnTo>
                      <a:lnTo>
                        <a:pt x="310" y="439"/>
                      </a:lnTo>
                      <a:lnTo>
                        <a:pt x="0" y="658"/>
                      </a:lnTo>
                      <a:lnTo>
                        <a:pt x="313" y="942"/>
                      </a:lnTo>
                      <a:lnTo>
                        <a:pt x="349" y="933"/>
                      </a:lnTo>
                      <a:lnTo>
                        <a:pt x="360" y="831"/>
                      </a:lnTo>
                      <a:lnTo>
                        <a:pt x="393" y="832"/>
                      </a:lnTo>
                      <a:lnTo>
                        <a:pt x="481" y="831"/>
                      </a:lnTo>
                      <a:lnTo>
                        <a:pt x="601" y="820"/>
                      </a:lnTo>
                      <a:lnTo>
                        <a:pt x="633" y="815"/>
                      </a:lnTo>
                      <a:lnTo>
                        <a:pt x="649" y="812"/>
                      </a:lnTo>
                      <a:lnTo>
                        <a:pt x="666" y="809"/>
                      </a:lnTo>
                      <a:lnTo>
                        <a:pt x="682" y="804"/>
                      </a:lnTo>
                      <a:lnTo>
                        <a:pt x="698" y="801"/>
                      </a:lnTo>
                      <a:lnTo>
                        <a:pt x="714" y="797"/>
                      </a:lnTo>
                      <a:lnTo>
                        <a:pt x="730" y="793"/>
                      </a:lnTo>
                      <a:lnTo>
                        <a:pt x="746" y="787"/>
                      </a:lnTo>
                      <a:lnTo>
                        <a:pt x="753" y="785"/>
                      </a:lnTo>
                      <a:lnTo>
                        <a:pt x="761" y="782"/>
                      </a:lnTo>
                      <a:lnTo>
                        <a:pt x="768" y="779"/>
                      </a:lnTo>
                      <a:lnTo>
                        <a:pt x="777" y="777"/>
                      </a:lnTo>
                      <a:lnTo>
                        <a:pt x="784" y="774"/>
                      </a:lnTo>
                      <a:lnTo>
                        <a:pt x="791" y="769"/>
                      </a:lnTo>
                      <a:lnTo>
                        <a:pt x="799" y="766"/>
                      </a:lnTo>
                      <a:lnTo>
                        <a:pt x="806" y="763"/>
                      </a:lnTo>
                      <a:lnTo>
                        <a:pt x="813" y="760"/>
                      </a:lnTo>
                      <a:lnTo>
                        <a:pt x="821" y="756"/>
                      </a:lnTo>
                      <a:lnTo>
                        <a:pt x="827" y="753"/>
                      </a:lnTo>
                      <a:lnTo>
                        <a:pt x="834" y="749"/>
                      </a:lnTo>
                      <a:lnTo>
                        <a:pt x="840" y="744"/>
                      </a:lnTo>
                      <a:lnTo>
                        <a:pt x="847" y="740"/>
                      </a:lnTo>
                      <a:lnTo>
                        <a:pt x="853" y="737"/>
                      </a:lnTo>
                      <a:lnTo>
                        <a:pt x="860" y="733"/>
                      </a:lnTo>
                      <a:lnTo>
                        <a:pt x="866" y="728"/>
                      </a:lnTo>
                      <a:lnTo>
                        <a:pt x="872" y="724"/>
                      </a:lnTo>
                      <a:lnTo>
                        <a:pt x="884" y="714"/>
                      </a:lnTo>
                      <a:lnTo>
                        <a:pt x="894" y="703"/>
                      </a:lnTo>
                      <a:lnTo>
                        <a:pt x="904" y="693"/>
                      </a:lnTo>
                      <a:lnTo>
                        <a:pt x="914" y="681"/>
                      </a:lnTo>
                      <a:lnTo>
                        <a:pt x="923" y="670"/>
                      </a:lnTo>
                      <a:lnTo>
                        <a:pt x="930" y="658"/>
                      </a:lnTo>
                      <a:lnTo>
                        <a:pt x="938" y="645"/>
                      </a:lnTo>
                      <a:lnTo>
                        <a:pt x="944" y="632"/>
                      </a:lnTo>
                      <a:lnTo>
                        <a:pt x="954" y="603"/>
                      </a:lnTo>
                      <a:lnTo>
                        <a:pt x="958" y="570"/>
                      </a:lnTo>
                      <a:lnTo>
                        <a:pt x="960" y="537"/>
                      </a:lnTo>
                      <a:lnTo>
                        <a:pt x="955" y="499"/>
                      </a:lnTo>
                      <a:lnTo>
                        <a:pt x="951" y="480"/>
                      </a:lnTo>
                      <a:lnTo>
                        <a:pt x="947" y="459"/>
                      </a:lnTo>
                      <a:lnTo>
                        <a:pt x="939" y="437"/>
                      </a:lnTo>
                      <a:lnTo>
                        <a:pt x="930" y="415"/>
                      </a:lnTo>
                      <a:lnTo>
                        <a:pt x="922" y="393"/>
                      </a:lnTo>
                      <a:lnTo>
                        <a:pt x="916" y="382"/>
                      </a:lnTo>
                      <a:lnTo>
                        <a:pt x="910" y="370"/>
                      </a:lnTo>
                      <a:lnTo>
                        <a:pt x="901" y="409"/>
                      </a:lnTo>
                      <a:lnTo>
                        <a:pt x="904" y="421"/>
                      </a:lnTo>
                      <a:lnTo>
                        <a:pt x="913" y="452"/>
                      </a:lnTo>
                      <a:lnTo>
                        <a:pt x="920" y="496"/>
                      </a:lnTo>
                      <a:lnTo>
                        <a:pt x="923" y="550"/>
                      </a:lnTo>
                      <a:lnTo>
                        <a:pt x="922" y="578"/>
                      </a:lnTo>
                      <a:lnTo>
                        <a:pt x="916" y="607"/>
                      </a:lnTo>
                      <a:lnTo>
                        <a:pt x="913" y="622"/>
                      </a:lnTo>
                      <a:lnTo>
                        <a:pt x="908" y="636"/>
                      </a:lnTo>
                      <a:lnTo>
                        <a:pt x="903" y="649"/>
                      </a:lnTo>
                      <a:lnTo>
                        <a:pt x="895" y="662"/>
                      </a:lnTo>
                      <a:lnTo>
                        <a:pt x="888" y="676"/>
                      </a:lnTo>
                      <a:lnTo>
                        <a:pt x="879" y="689"/>
                      </a:lnTo>
                      <a:lnTo>
                        <a:pt x="868" y="700"/>
                      </a:lnTo>
                      <a:lnTo>
                        <a:pt x="856" y="712"/>
                      </a:lnTo>
                      <a:lnTo>
                        <a:pt x="843" y="722"/>
                      </a:lnTo>
                      <a:lnTo>
                        <a:pt x="840" y="725"/>
                      </a:lnTo>
                      <a:lnTo>
                        <a:pt x="837" y="727"/>
                      </a:lnTo>
                      <a:lnTo>
                        <a:pt x="828" y="733"/>
                      </a:lnTo>
                      <a:lnTo>
                        <a:pt x="821" y="737"/>
                      </a:lnTo>
                      <a:lnTo>
                        <a:pt x="812" y="741"/>
                      </a:lnTo>
                      <a:lnTo>
                        <a:pt x="803" y="744"/>
                      </a:lnTo>
                      <a:lnTo>
                        <a:pt x="794" y="749"/>
                      </a:lnTo>
                      <a:lnTo>
                        <a:pt x="784" y="752"/>
                      </a:lnTo>
                      <a:lnTo>
                        <a:pt x="775" y="756"/>
                      </a:lnTo>
                      <a:lnTo>
                        <a:pt x="765" y="759"/>
                      </a:lnTo>
                      <a:lnTo>
                        <a:pt x="756" y="762"/>
                      </a:lnTo>
                      <a:lnTo>
                        <a:pt x="746" y="765"/>
                      </a:lnTo>
                      <a:lnTo>
                        <a:pt x="736" y="768"/>
                      </a:lnTo>
                      <a:lnTo>
                        <a:pt x="726" y="771"/>
                      </a:lnTo>
                      <a:lnTo>
                        <a:pt x="715" y="774"/>
                      </a:lnTo>
                      <a:lnTo>
                        <a:pt x="707" y="777"/>
                      </a:lnTo>
                      <a:lnTo>
                        <a:pt x="696" y="778"/>
                      </a:lnTo>
                      <a:lnTo>
                        <a:pt x="676" y="784"/>
                      </a:lnTo>
                      <a:lnTo>
                        <a:pt x="655" y="788"/>
                      </a:lnTo>
                      <a:lnTo>
                        <a:pt x="635" y="791"/>
                      </a:lnTo>
                      <a:lnTo>
                        <a:pt x="614" y="796"/>
                      </a:lnTo>
                      <a:lnTo>
                        <a:pt x="595" y="798"/>
                      </a:lnTo>
                      <a:lnTo>
                        <a:pt x="575" y="801"/>
                      </a:lnTo>
                      <a:lnTo>
                        <a:pt x="556" y="803"/>
                      </a:lnTo>
                      <a:lnTo>
                        <a:pt x="518" y="807"/>
                      </a:lnTo>
                      <a:lnTo>
                        <a:pt x="481" y="810"/>
                      </a:lnTo>
                      <a:lnTo>
                        <a:pt x="417" y="813"/>
                      </a:lnTo>
                      <a:lnTo>
                        <a:pt x="365" y="815"/>
                      </a:lnTo>
                      <a:lnTo>
                        <a:pt x="319" y="815"/>
                      </a:lnTo>
                      <a:lnTo>
                        <a:pt x="307" y="918"/>
                      </a:lnTo>
                      <a:lnTo>
                        <a:pt x="33" y="661"/>
                      </a:lnTo>
                      <a:lnTo>
                        <a:pt x="332" y="461"/>
                      </a:lnTo>
                      <a:lnTo>
                        <a:pt x="325" y="550"/>
                      </a:lnTo>
                      <a:lnTo>
                        <a:pt x="355" y="553"/>
                      </a:lnTo>
                      <a:lnTo>
                        <a:pt x="392" y="556"/>
                      </a:lnTo>
                      <a:lnTo>
                        <a:pt x="439" y="559"/>
                      </a:lnTo>
                      <a:lnTo>
                        <a:pt x="494" y="560"/>
                      </a:lnTo>
                      <a:lnTo>
                        <a:pt x="556" y="562"/>
                      </a:lnTo>
                      <a:lnTo>
                        <a:pt x="690" y="557"/>
                      </a:lnTo>
                      <a:lnTo>
                        <a:pt x="723" y="553"/>
                      </a:lnTo>
                      <a:lnTo>
                        <a:pt x="737" y="550"/>
                      </a:lnTo>
                      <a:lnTo>
                        <a:pt x="752" y="545"/>
                      </a:lnTo>
                      <a:lnTo>
                        <a:pt x="765" y="540"/>
                      </a:lnTo>
                      <a:lnTo>
                        <a:pt x="771" y="538"/>
                      </a:lnTo>
                      <a:lnTo>
                        <a:pt x="778" y="535"/>
                      </a:lnTo>
                      <a:lnTo>
                        <a:pt x="784" y="531"/>
                      </a:lnTo>
                      <a:lnTo>
                        <a:pt x="790" y="528"/>
                      </a:lnTo>
                      <a:lnTo>
                        <a:pt x="796" y="525"/>
                      </a:lnTo>
                      <a:lnTo>
                        <a:pt x="800" y="521"/>
                      </a:lnTo>
                      <a:lnTo>
                        <a:pt x="822" y="506"/>
                      </a:lnTo>
                      <a:lnTo>
                        <a:pt x="838" y="488"/>
                      </a:lnTo>
                      <a:lnTo>
                        <a:pt x="847" y="480"/>
                      </a:lnTo>
                      <a:lnTo>
                        <a:pt x="854" y="469"/>
                      </a:lnTo>
                      <a:lnTo>
                        <a:pt x="860" y="459"/>
                      </a:lnTo>
                      <a:lnTo>
                        <a:pt x="866" y="450"/>
                      </a:lnTo>
                      <a:lnTo>
                        <a:pt x="872" y="440"/>
                      </a:lnTo>
                      <a:lnTo>
                        <a:pt x="876" y="430"/>
                      </a:lnTo>
                      <a:lnTo>
                        <a:pt x="884" y="409"/>
                      </a:lnTo>
                      <a:lnTo>
                        <a:pt x="894" y="370"/>
                      </a:lnTo>
                      <a:lnTo>
                        <a:pt x="894" y="336"/>
                      </a:lnTo>
                      <a:lnTo>
                        <a:pt x="892" y="322"/>
                      </a:lnTo>
                      <a:lnTo>
                        <a:pt x="888" y="310"/>
                      </a:lnTo>
                      <a:lnTo>
                        <a:pt x="882" y="297"/>
                      </a:lnTo>
                      <a:lnTo>
                        <a:pt x="879" y="290"/>
                      </a:lnTo>
                      <a:lnTo>
                        <a:pt x="875" y="282"/>
                      </a:lnTo>
                      <a:lnTo>
                        <a:pt x="870" y="273"/>
                      </a:lnTo>
                      <a:lnTo>
                        <a:pt x="865" y="263"/>
                      </a:lnTo>
                      <a:lnTo>
                        <a:pt x="859" y="253"/>
                      </a:lnTo>
                      <a:lnTo>
                        <a:pt x="853" y="243"/>
                      </a:lnTo>
                      <a:lnTo>
                        <a:pt x="847" y="231"/>
                      </a:lnTo>
                      <a:lnTo>
                        <a:pt x="841" y="219"/>
                      </a:lnTo>
                      <a:lnTo>
                        <a:pt x="834" y="209"/>
                      </a:lnTo>
                      <a:lnTo>
                        <a:pt x="828" y="196"/>
                      </a:lnTo>
                      <a:lnTo>
                        <a:pt x="821" y="184"/>
                      </a:lnTo>
                      <a:lnTo>
                        <a:pt x="813" y="173"/>
                      </a:lnTo>
                      <a:lnTo>
                        <a:pt x="806" y="161"/>
                      </a:lnTo>
                      <a:lnTo>
                        <a:pt x="800" y="149"/>
                      </a:lnTo>
                      <a:lnTo>
                        <a:pt x="793" y="136"/>
                      </a:lnTo>
                      <a:lnTo>
                        <a:pt x="786" y="126"/>
                      </a:lnTo>
                      <a:lnTo>
                        <a:pt x="780" y="114"/>
                      </a:lnTo>
                      <a:lnTo>
                        <a:pt x="772" y="104"/>
                      </a:lnTo>
                      <a:lnTo>
                        <a:pt x="767" y="92"/>
                      </a:lnTo>
                      <a:lnTo>
                        <a:pt x="761" y="83"/>
                      </a:lnTo>
                      <a:lnTo>
                        <a:pt x="755" y="73"/>
                      </a:lnTo>
                      <a:lnTo>
                        <a:pt x="750" y="64"/>
                      </a:lnTo>
                      <a:lnTo>
                        <a:pt x="742" y="50"/>
                      </a:lnTo>
                      <a:lnTo>
                        <a:pt x="734" y="38"/>
                      </a:lnTo>
                      <a:lnTo>
                        <a:pt x="728" y="29"/>
                      </a:lnTo>
                      <a:lnTo>
                        <a:pt x="632" y="0"/>
                      </a:lnTo>
                      <a:lnTo>
                        <a:pt x="395" y="170"/>
                      </a:lnTo>
                      <a:lnTo>
                        <a:pt x="566" y="448"/>
                      </a:lnTo>
                      <a:lnTo>
                        <a:pt x="649" y="392"/>
                      </a:lnTo>
                      <a:lnTo>
                        <a:pt x="565" y="284"/>
                      </a:lnTo>
                      <a:lnTo>
                        <a:pt x="702" y="193"/>
                      </a:lnTo>
                      <a:lnTo>
                        <a:pt x="762" y="303"/>
                      </a:lnTo>
                      <a:lnTo>
                        <a:pt x="824" y="262"/>
                      </a:lnTo>
                      <a:lnTo>
                        <a:pt x="769" y="269"/>
                      </a:lnTo>
                      <a:lnTo>
                        <a:pt x="702" y="148"/>
                      </a:lnTo>
                      <a:lnTo>
                        <a:pt x="543" y="285"/>
                      </a:lnTo>
                      <a:lnTo>
                        <a:pt x="627" y="388"/>
                      </a:lnTo>
                      <a:lnTo>
                        <a:pt x="565" y="414"/>
                      </a:lnTo>
                      <a:lnTo>
                        <a:pt x="424" y="171"/>
                      </a:lnTo>
                      <a:lnTo>
                        <a:pt x="494" y="123"/>
                      </a:lnTo>
                      <a:lnTo>
                        <a:pt x="554" y="211"/>
                      </a:lnTo>
                      <a:lnTo>
                        <a:pt x="654" y="159"/>
                      </a:lnTo>
                      <a:lnTo>
                        <a:pt x="606" y="75"/>
                      </a:lnTo>
                      <a:lnTo>
                        <a:pt x="625" y="137"/>
                      </a:lnTo>
                      <a:lnTo>
                        <a:pt x="562" y="186"/>
                      </a:lnTo>
                      <a:lnTo>
                        <a:pt x="507" y="108"/>
                      </a:lnTo>
                      <a:lnTo>
                        <a:pt x="639" y="19"/>
                      </a:lnTo>
                      <a:lnTo>
                        <a:pt x="717" y="45"/>
                      </a:lnTo>
                      <a:lnTo>
                        <a:pt x="717" y="45"/>
                      </a:lnTo>
                      <a:close/>
                    </a:path>
                  </a:pathLst>
                </a:custGeom>
                <a:solidFill>
                  <a:srgbClr val="000000"/>
                </a:solidFill>
                <a:ln w="9525">
                  <a:noFill/>
                  <a:round/>
                </a:ln>
              </p:spPr>
              <p:txBody>
                <a:bodyPr/>
                <a:lstStyle/>
                <a:p>
                  <a:endParaRPr lang="en-US"/>
                </a:p>
              </p:txBody>
            </p:sp>
            <p:sp>
              <p:nvSpPr>
                <p:cNvPr id="406764" name="Freeform 236"/>
                <p:cNvSpPr/>
                <p:nvPr/>
              </p:nvSpPr>
              <p:spPr bwMode="auto">
                <a:xfrm>
                  <a:off x="5325" y="3529"/>
                  <a:ext cx="16" cy="22"/>
                </a:xfrm>
                <a:custGeom>
                  <a:avLst/>
                  <a:gdLst/>
                  <a:ahLst/>
                  <a:cxnLst>
                    <a:cxn ang="0">
                      <a:pos x="0" y="14"/>
                    </a:cxn>
                    <a:cxn ang="0">
                      <a:pos x="6" y="22"/>
                    </a:cxn>
                    <a:cxn ang="0">
                      <a:pos x="10" y="33"/>
                    </a:cxn>
                    <a:cxn ang="0">
                      <a:pos x="18" y="43"/>
                    </a:cxn>
                    <a:cxn ang="0">
                      <a:pos x="25" y="52"/>
                    </a:cxn>
                    <a:cxn ang="0">
                      <a:pos x="32" y="60"/>
                    </a:cxn>
                    <a:cxn ang="0">
                      <a:pos x="35" y="63"/>
                    </a:cxn>
                    <a:cxn ang="0">
                      <a:pos x="38" y="65"/>
                    </a:cxn>
                    <a:cxn ang="0">
                      <a:pos x="45" y="65"/>
                    </a:cxn>
                    <a:cxn ang="0">
                      <a:pos x="48" y="59"/>
                    </a:cxn>
                    <a:cxn ang="0">
                      <a:pos x="47" y="50"/>
                    </a:cxn>
                    <a:cxn ang="0">
                      <a:pos x="42" y="40"/>
                    </a:cxn>
                    <a:cxn ang="0">
                      <a:pos x="37" y="28"/>
                    </a:cxn>
                    <a:cxn ang="0">
                      <a:pos x="29" y="18"/>
                    </a:cxn>
                    <a:cxn ang="0">
                      <a:pos x="23" y="9"/>
                    </a:cxn>
                    <a:cxn ang="0">
                      <a:pos x="18" y="0"/>
                    </a:cxn>
                    <a:cxn ang="0">
                      <a:pos x="0" y="14"/>
                    </a:cxn>
                    <a:cxn ang="0">
                      <a:pos x="0" y="14"/>
                    </a:cxn>
                  </a:cxnLst>
                  <a:rect l="0" t="0" r="r" b="b"/>
                  <a:pathLst>
                    <a:path w="48" h="65">
                      <a:moveTo>
                        <a:pt x="0" y="14"/>
                      </a:moveTo>
                      <a:lnTo>
                        <a:pt x="6" y="22"/>
                      </a:lnTo>
                      <a:lnTo>
                        <a:pt x="10" y="33"/>
                      </a:lnTo>
                      <a:lnTo>
                        <a:pt x="18" y="43"/>
                      </a:lnTo>
                      <a:lnTo>
                        <a:pt x="25" y="52"/>
                      </a:lnTo>
                      <a:lnTo>
                        <a:pt x="32" y="60"/>
                      </a:lnTo>
                      <a:lnTo>
                        <a:pt x="35" y="63"/>
                      </a:lnTo>
                      <a:lnTo>
                        <a:pt x="38" y="65"/>
                      </a:lnTo>
                      <a:lnTo>
                        <a:pt x="45" y="65"/>
                      </a:lnTo>
                      <a:lnTo>
                        <a:pt x="48" y="59"/>
                      </a:lnTo>
                      <a:lnTo>
                        <a:pt x="47" y="50"/>
                      </a:lnTo>
                      <a:lnTo>
                        <a:pt x="42" y="40"/>
                      </a:lnTo>
                      <a:lnTo>
                        <a:pt x="37" y="28"/>
                      </a:lnTo>
                      <a:lnTo>
                        <a:pt x="29" y="18"/>
                      </a:lnTo>
                      <a:lnTo>
                        <a:pt x="23" y="9"/>
                      </a:lnTo>
                      <a:lnTo>
                        <a:pt x="18" y="0"/>
                      </a:lnTo>
                      <a:lnTo>
                        <a:pt x="0" y="14"/>
                      </a:lnTo>
                      <a:lnTo>
                        <a:pt x="0" y="14"/>
                      </a:lnTo>
                      <a:close/>
                    </a:path>
                  </a:pathLst>
                </a:custGeom>
                <a:solidFill>
                  <a:srgbClr val="000000"/>
                </a:solidFill>
                <a:ln w="9525">
                  <a:noFill/>
                  <a:round/>
                </a:ln>
              </p:spPr>
              <p:txBody>
                <a:bodyPr/>
                <a:lstStyle/>
                <a:p>
                  <a:endParaRPr lang="en-US"/>
                </a:p>
              </p:txBody>
            </p:sp>
            <p:sp>
              <p:nvSpPr>
                <p:cNvPr id="406765" name="Freeform 237"/>
                <p:cNvSpPr/>
                <p:nvPr/>
              </p:nvSpPr>
              <p:spPr bwMode="auto">
                <a:xfrm>
                  <a:off x="5352" y="3579"/>
                  <a:ext cx="34" cy="24"/>
                </a:xfrm>
                <a:custGeom>
                  <a:avLst/>
                  <a:gdLst/>
                  <a:ahLst/>
                  <a:cxnLst>
                    <a:cxn ang="0">
                      <a:pos x="9" y="60"/>
                    </a:cxn>
                    <a:cxn ang="0">
                      <a:pos x="89" y="3"/>
                    </a:cxn>
                    <a:cxn ang="0">
                      <a:pos x="94" y="0"/>
                    </a:cxn>
                    <a:cxn ang="0">
                      <a:pos x="101" y="2"/>
                    </a:cxn>
                    <a:cxn ang="0">
                      <a:pos x="103" y="6"/>
                    </a:cxn>
                    <a:cxn ang="0">
                      <a:pos x="98" y="10"/>
                    </a:cxn>
                    <a:cxn ang="0">
                      <a:pos x="94" y="13"/>
                    </a:cxn>
                    <a:cxn ang="0">
                      <a:pos x="89" y="16"/>
                    </a:cxn>
                    <a:cxn ang="0">
                      <a:pos x="83" y="19"/>
                    </a:cxn>
                    <a:cxn ang="0">
                      <a:pos x="78" y="23"/>
                    </a:cxn>
                    <a:cxn ang="0">
                      <a:pos x="72" y="29"/>
                    </a:cxn>
                    <a:cxn ang="0">
                      <a:pos x="64" y="34"/>
                    </a:cxn>
                    <a:cxn ang="0">
                      <a:pos x="60" y="37"/>
                    </a:cxn>
                    <a:cxn ang="0">
                      <a:pos x="56" y="40"/>
                    </a:cxn>
                    <a:cxn ang="0">
                      <a:pos x="53" y="41"/>
                    </a:cxn>
                    <a:cxn ang="0">
                      <a:pos x="48" y="44"/>
                    </a:cxn>
                    <a:cxn ang="0">
                      <a:pos x="41" y="50"/>
                    </a:cxn>
                    <a:cxn ang="0">
                      <a:pos x="35" y="54"/>
                    </a:cxn>
                    <a:cxn ang="0">
                      <a:pos x="29" y="59"/>
                    </a:cxn>
                    <a:cxn ang="0">
                      <a:pos x="23" y="61"/>
                    </a:cxn>
                    <a:cxn ang="0">
                      <a:pos x="19" y="64"/>
                    </a:cxn>
                    <a:cxn ang="0">
                      <a:pos x="16" y="67"/>
                    </a:cxn>
                    <a:cxn ang="0">
                      <a:pos x="10" y="70"/>
                    </a:cxn>
                    <a:cxn ang="0">
                      <a:pos x="6" y="72"/>
                    </a:cxn>
                    <a:cxn ang="0">
                      <a:pos x="2" y="72"/>
                    </a:cxn>
                    <a:cxn ang="0">
                      <a:pos x="0" y="69"/>
                    </a:cxn>
                    <a:cxn ang="0">
                      <a:pos x="3" y="64"/>
                    </a:cxn>
                    <a:cxn ang="0">
                      <a:pos x="9" y="60"/>
                    </a:cxn>
                    <a:cxn ang="0">
                      <a:pos x="9" y="60"/>
                    </a:cxn>
                  </a:cxnLst>
                  <a:rect l="0" t="0" r="r" b="b"/>
                  <a:pathLst>
                    <a:path w="103" h="72">
                      <a:moveTo>
                        <a:pt x="9" y="60"/>
                      </a:moveTo>
                      <a:lnTo>
                        <a:pt x="89" y="3"/>
                      </a:lnTo>
                      <a:lnTo>
                        <a:pt x="94" y="0"/>
                      </a:lnTo>
                      <a:lnTo>
                        <a:pt x="101" y="2"/>
                      </a:lnTo>
                      <a:lnTo>
                        <a:pt x="103" y="6"/>
                      </a:lnTo>
                      <a:lnTo>
                        <a:pt x="98" y="10"/>
                      </a:lnTo>
                      <a:lnTo>
                        <a:pt x="94" y="13"/>
                      </a:lnTo>
                      <a:lnTo>
                        <a:pt x="89" y="16"/>
                      </a:lnTo>
                      <a:lnTo>
                        <a:pt x="83" y="19"/>
                      </a:lnTo>
                      <a:lnTo>
                        <a:pt x="78" y="23"/>
                      </a:lnTo>
                      <a:lnTo>
                        <a:pt x="72" y="29"/>
                      </a:lnTo>
                      <a:lnTo>
                        <a:pt x="64" y="34"/>
                      </a:lnTo>
                      <a:lnTo>
                        <a:pt x="60" y="37"/>
                      </a:lnTo>
                      <a:lnTo>
                        <a:pt x="56" y="40"/>
                      </a:lnTo>
                      <a:lnTo>
                        <a:pt x="53" y="41"/>
                      </a:lnTo>
                      <a:lnTo>
                        <a:pt x="48" y="44"/>
                      </a:lnTo>
                      <a:lnTo>
                        <a:pt x="41" y="50"/>
                      </a:lnTo>
                      <a:lnTo>
                        <a:pt x="35" y="54"/>
                      </a:lnTo>
                      <a:lnTo>
                        <a:pt x="29" y="59"/>
                      </a:lnTo>
                      <a:lnTo>
                        <a:pt x="23" y="61"/>
                      </a:lnTo>
                      <a:lnTo>
                        <a:pt x="19" y="64"/>
                      </a:lnTo>
                      <a:lnTo>
                        <a:pt x="16" y="67"/>
                      </a:lnTo>
                      <a:lnTo>
                        <a:pt x="10" y="70"/>
                      </a:lnTo>
                      <a:lnTo>
                        <a:pt x="6" y="72"/>
                      </a:lnTo>
                      <a:lnTo>
                        <a:pt x="2" y="72"/>
                      </a:lnTo>
                      <a:lnTo>
                        <a:pt x="0" y="69"/>
                      </a:lnTo>
                      <a:lnTo>
                        <a:pt x="3" y="64"/>
                      </a:lnTo>
                      <a:lnTo>
                        <a:pt x="9" y="60"/>
                      </a:lnTo>
                      <a:lnTo>
                        <a:pt x="9" y="60"/>
                      </a:lnTo>
                      <a:close/>
                    </a:path>
                  </a:pathLst>
                </a:custGeom>
                <a:solidFill>
                  <a:srgbClr val="000000"/>
                </a:solidFill>
                <a:ln w="9525">
                  <a:noFill/>
                  <a:round/>
                </a:ln>
              </p:spPr>
              <p:txBody>
                <a:bodyPr/>
                <a:lstStyle/>
                <a:p>
                  <a:endParaRPr lang="en-US"/>
                </a:p>
              </p:txBody>
            </p:sp>
            <p:sp>
              <p:nvSpPr>
                <p:cNvPr id="406766" name="Freeform 238"/>
                <p:cNvSpPr/>
                <p:nvPr/>
              </p:nvSpPr>
              <p:spPr bwMode="auto">
                <a:xfrm>
                  <a:off x="5367" y="3599"/>
                  <a:ext cx="32" cy="25"/>
                </a:xfrm>
                <a:custGeom>
                  <a:avLst/>
                  <a:gdLst/>
                  <a:ahLst/>
                  <a:cxnLst>
                    <a:cxn ang="0">
                      <a:pos x="9" y="51"/>
                    </a:cxn>
                    <a:cxn ang="0">
                      <a:pos x="78" y="3"/>
                    </a:cxn>
                    <a:cxn ang="0">
                      <a:pos x="82" y="0"/>
                    </a:cxn>
                    <a:cxn ang="0">
                      <a:pos x="90" y="0"/>
                    </a:cxn>
                    <a:cxn ang="0">
                      <a:pos x="96" y="9"/>
                    </a:cxn>
                    <a:cxn ang="0">
                      <a:pos x="96" y="15"/>
                    </a:cxn>
                    <a:cxn ang="0">
                      <a:pos x="91" y="19"/>
                    </a:cxn>
                    <a:cxn ang="0">
                      <a:pos x="85" y="23"/>
                    </a:cxn>
                    <a:cxn ang="0">
                      <a:pos x="81" y="26"/>
                    </a:cxn>
                    <a:cxn ang="0">
                      <a:pos x="77" y="31"/>
                    </a:cxn>
                    <a:cxn ang="0">
                      <a:pos x="71" y="34"/>
                    </a:cxn>
                    <a:cxn ang="0">
                      <a:pos x="65" y="38"/>
                    </a:cxn>
                    <a:cxn ang="0">
                      <a:pos x="59" y="42"/>
                    </a:cxn>
                    <a:cxn ang="0">
                      <a:pos x="52" y="48"/>
                    </a:cxn>
                    <a:cxn ang="0">
                      <a:pos x="46" y="53"/>
                    </a:cxn>
                    <a:cxn ang="0">
                      <a:pos x="40" y="57"/>
                    </a:cxn>
                    <a:cxn ang="0">
                      <a:pos x="34" y="60"/>
                    </a:cxn>
                    <a:cxn ang="0">
                      <a:pos x="30" y="64"/>
                    </a:cxn>
                    <a:cxn ang="0">
                      <a:pos x="25" y="67"/>
                    </a:cxn>
                    <a:cxn ang="0">
                      <a:pos x="22" y="69"/>
                    </a:cxn>
                    <a:cxn ang="0">
                      <a:pos x="19" y="72"/>
                    </a:cxn>
                    <a:cxn ang="0">
                      <a:pos x="14" y="73"/>
                    </a:cxn>
                    <a:cxn ang="0">
                      <a:pos x="6" y="72"/>
                    </a:cxn>
                    <a:cxn ang="0">
                      <a:pos x="2" y="67"/>
                    </a:cxn>
                    <a:cxn ang="0">
                      <a:pos x="0" y="61"/>
                    </a:cxn>
                    <a:cxn ang="0">
                      <a:pos x="3" y="56"/>
                    </a:cxn>
                    <a:cxn ang="0">
                      <a:pos x="9" y="51"/>
                    </a:cxn>
                    <a:cxn ang="0">
                      <a:pos x="9" y="51"/>
                    </a:cxn>
                  </a:cxnLst>
                  <a:rect l="0" t="0" r="r" b="b"/>
                  <a:pathLst>
                    <a:path w="96" h="73">
                      <a:moveTo>
                        <a:pt x="9" y="51"/>
                      </a:moveTo>
                      <a:lnTo>
                        <a:pt x="78" y="3"/>
                      </a:lnTo>
                      <a:lnTo>
                        <a:pt x="82" y="0"/>
                      </a:lnTo>
                      <a:lnTo>
                        <a:pt x="90" y="0"/>
                      </a:lnTo>
                      <a:lnTo>
                        <a:pt x="96" y="9"/>
                      </a:lnTo>
                      <a:lnTo>
                        <a:pt x="96" y="15"/>
                      </a:lnTo>
                      <a:lnTo>
                        <a:pt x="91" y="19"/>
                      </a:lnTo>
                      <a:lnTo>
                        <a:pt x="85" y="23"/>
                      </a:lnTo>
                      <a:lnTo>
                        <a:pt x="81" y="26"/>
                      </a:lnTo>
                      <a:lnTo>
                        <a:pt x="77" y="31"/>
                      </a:lnTo>
                      <a:lnTo>
                        <a:pt x="71" y="34"/>
                      </a:lnTo>
                      <a:lnTo>
                        <a:pt x="65" y="38"/>
                      </a:lnTo>
                      <a:lnTo>
                        <a:pt x="59" y="42"/>
                      </a:lnTo>
                      <a:lnTo>
                        <a:pt x="52" y="48"/>
                      </a:lnTo>
                      <a:lnTo>
                        <a:pt x="46" y="53"/>
                      </a:lnTo>
                      <a:lnTo>
                        <a:pt x="40" y="57"/>
                      </a:lnTo>
                      <a:lnTo>
                        <a:pt x="34" y="60"/>
                      </a:lnTo>
                      <a:lnTo>
                        <a:pt x="30" y="64"/>
                      </a:lnTo>
                      <a:lnTo>
                        <a:pt x="25" y="67"/>
                      </a:lnTo>
                      <a:lnTo>
                        <a:pt x="22" y="69"/>
                      </a:lnTo>
                      <a:lnTo>
                        <a:pt x="19" y="72"/>
                      </a:lnTo>
                      <a:lnTo>
                        <a:pt x="14" y="73"/>
                      </a:lnTo>
                      <a:lnTo>
                        <a:pt x="6" y="72"/>
                      </a:lnTo>
                      <a:lnTo>
                        <a:pt x="2" y="67"/>
                      </a:lnTo>
                      <a:lnTo>
                        <a:pt x="0" y="61"/>
                      </a:lnTo>
                      <a:lnTo>
                        <a:pt x="3" y="56"/>
                      </a:lnTo>
                      <a:lnTo>
                        <a:pt x="9" y="51"/>
                      </a:lnTo>
                      <a:lnTo>
                        <a:pt x="9" y="51"/>
                      </a:lnTo>
                      <a:close/>
                    </a:path>
                  </a:pathLst>
                </a:custGeom>
                <a:solidFill>
                  <a:srgbClr val="000000"/>
                </a:solidFill>
                <a:ln w="9525">
                  <a:noFill/>
                  <a:round/>
                </a:ln>
              </p:spPr>
              <p:txBody>
                <a:bodyPr/>
                <a:lstStyle/>
                <a:p>
                  <a:endParaRPr lang="en-US"/>
                </a:p>
              </p:txBody>
            </p:sp>
            <p:sp>
              <p:nvSpPr>
                <p:cNvPr id="406767" name="Freeform 239"/>
                <p:cNvSpPr/>
                <p:nvPr/>
              </p:nvSpPr>
              <p:spPr bwMode="auto">
                <a:xfrm>
                  <a:off x="5359" y="3590"/>
                  <a:ext cx="33" cy="23"/>
                </a:xfrm>
                <a:custGeom>
                  <a:avLst/>
                  <a:gdLst/>
                  <a:ahLst/>
                  <a:cxnLst>
                    <a:cxn ang="0">
                      <a:pos x="12" y="48"/>
                    </a:cxn>
                    <a:cxn ang="0">
                      <a:pos x="82" y="1"/>
                    </a:cxn>
                    <a:cxn ang="0">
                      <a:pos x="88" y="0"/>
                    </a:cxn>
                    <a:cxn ang="0">
                      <a:pos x="92" y="1"/>
                    </a:cxn>
                    <a:cxn ang="0">
                      <a:pos x="95" y="4"/>
                    </a:cxn>
                    <a:cxn ang="0">
                      <a:pos x="100" y="11"/>
                    </a:cxn>
                    <a:cxn ang="0">
                      <a:pos x="98" y="14"/>
                    </a:cxn>
                    <a:cxn ang="0">
                      <a:pos x="92" y="17"/>
                    </a:cxn>
                    <a:cxn ang="0">
                      <a:pos x="86" y="20"/>
                    </a:cxn>
                    <a:cxn ang="0">
                      <a:pos x="82" y="23"/>
                    </a:cxn>
                    <a:cxn ang="0">
                      <a:pos x="76" y="26"/>
                    </a:cxn>
                    <a:cxn ang="0">
                      <a:pos x="70" y="30"/>
                    </a:cxn>
                    <a:cxn ang="0">
                      <a:pos x="64" y="35"/>
                    </a:cxn>
                    <a:cxn ang="0">
                      <a:pos x="57" y="39"/>
                    </a:cxn>
                    <a:cxn ang="0">
                      <a:pos x="51" y="44"/>
                    </a:cxn>
                    <a:cxn ang="0">
                      <a:pos x="44" y="48"/>
                    </a:cxn>
                    <a:cxn ang="0">
                      <a:pos x="38" y="52"/>
                    </a:cxn>
                    <a:cxn ang="0">
                      <a:pos x="32" y="57"/>
                    </a:cxn>
                    <a:cxn ang="0">
                      <a:pos x="26" y="60"/>
                    </a:cxn>
                    <a:cxn ang="0">
                      <a:pos x="22" y="63"/>
                    </a:cxn>
                    <a:cxn ang="0">
                      <a:pos x="19" y="66"/>
                    </a:cxn>
                    <a:cxn ang="0">
                      <a:pos x="16" y="67"/>
                    </a:cxn>
                    <a:cxn ang="0">
                      <a:pos x="15" y="69"/>
                    </a:cxn>
                    <a:cxn ang="0">
                      <a:pos x="10" y="70"/>
                    </a:cxn>
                    <a:cxn ang="0">
                      <a:pos x="4" y="69"/>
                    </a:cxn>
                    <a:cxn ang="0">
                      <a:pos x="0" y="64"/>
                    </a:cxn>
                    <a:cxn ang="0">
                      <a:pos x="0" y="58"/>
                    </a:cxn>
                    <a:cxn ang="0">
                      <a:pos x="4" y="52"/>
                    </a:cxn>
                    <a:cxn ang="0">
                      <a:pos x="9" y="50"/>
                    </a:cxn>
                    <a:cxn ang="0">
                      <a:pos x="12" y="48"/>
                    </a:cxn>
                    <a:cxn ang="0">
                      <a:pos x="12" y="48"/>
                    </a:cxn>
                  </a:cxnLst>
                  <a:rect l="0" t="0" r="r" b="b"/>
                  <a:pathLst>
                    <a:path w="100" h="70">
                      <a:moveTo>
                        <a:pt x="12" y="48"/>
                      </a:moveTo>
                      <a:lnTo>
                        <a:pt x="82" y="1"/>
                      </a:lnTo>
                      <a:lnTo>
                        <a:pt x="88" y="0"/>
                      </a:lnTo>
                      <a:lnTo>
                        <a:pt x="92" y="1"/>
                      </a:lnTo>
                      <a:lnTo>
                        <a:pt x="95" y="4"/>
                      </a:lnTo>
                      <a:lnTo>
                        <a:pt x="100" y="11"/>
                      </a:lnTo>
                      <a:lnTo>
                        <a:pt x="98" y="14"/>
                      </a:lnTo>
                      <a:lnTo>
                        <a:pt x="92" y="17"/>
                      </a:lnTo>
                      <a:lnTo>
                        <a:pt x="86" y="20"/>
                      </a:lnTo>
                      <a:lnTo>
                        <a:pt x="82" y="23"/>
                      </a:lnTo>
                      <a:lnTo>
                        <a:pt x="76" y="26"/>
                      </a:lnTo>
                      <a:lnTo>
                        <a:pt x="70" y="30"/>
                      </a:lnTo>
                      <a:lnTo>
                        <a:pt x="64" y="35"/>
                      </a:lnTo>
                      <a:lnTo>
                        <a:pt x="57" y="39"/>
                      </a:lnTo>
                      <a:lnTo>
                        <a:pt x="51" y="44"/>
                      </a:lnTo>
                      <a:lnTo>
                        <a:pt x="44" y="48"/>
                      </a:lnTo>
                      <a:lnTo>
                        <a:pt x="38" y="52"/>
                      </a:lnTo>
                      <a:lnTo>
                        <a:pt x="32" y="57"/>
                      </a:lnTo>
                      <a:lnTo>
                        <a:pt x="26" y="60"/>
                      </a:lnTo>
                      <a:lnTo>
                        <a:pt x="22" y="63"/>
                      </a:lnTo>
                      <a:lnTo>
                        <a:pt x="19" y="66"/>
                      </a:lnTo>
                      <a:lnTo>
                        <a:pt x="16" y="67"/>
                      </a:lnTo>
                      <a:lnTo>
                        <a:pt x="15" y="69"/>
                      </a:lnTo>
                      <a:lnTo>
                        <a:pt x="10" y="70"/>
                      </a:lnTo>
                      <a:lnTo>
                        <a:pt x="4" y="69"/>
                      </a:lnTo>
                      <a:lnTo>
                        <a:pt x="0" y="64"/>
                      </a:lnTo>
                      <a:lnTo>
                        <a:pt x="0" y="58"/>
                      </a:lnTo>
                      <a:lnTo>
                        <a:pt x="4" y="52"/>
                      </a:lnTo>
                      <a:lnTo>
                        <a:pt x="9" y="50"/>
                      </a:lnTo>
                      <a:lnTo>
                        <a:pt x="12" y="48"/>
                      </a:lnTo>
                      <a:lnTo>
                        <a:pt x="12" y="48"/>
                      </a:lnTo>
                      <a:close/>
                    </a:path>
                  </a:pathLst>
                </a:custGeom>
                <a:solidFill>
                  <a:srgbClr val="000000"/>
                </a:solidFill>
                <a:ln w="9525">
                  <a:noFill/>
                  <a:round/>
                </a:ln>
              </p:spPr>
              <p:txBody>
                <a:bodyPr/>
                <a:lstStyle/>
                <a:p>
                  <a:endParaRPr lang="en-US"/>
                </a:p>
              </p:txBody>
            </p:sp>
            <p:sp>
              <p:nvSpPr>
                <p:cNvPr id="406768" name="Freeform 240"/>
                <p:cNvSpPr/>
                <p:nvPr/>
              </p:nvSpPr>
              <p:spPr bwMode="auto">
                <a:xfrm>
                  <a:off x="4866" y="3470"/>
                  <a:ext cx="243" cy="321"/>
                </a:xfrm>
                <a:custGeom>
                  <a:avLst/>
                  <a:gdLst/>
                  <a:ahLst/>
                  <a:cxnLst>
                    <a:cxn ang="0">
                      <a:pos x="371" y="899"/>
                    </a:cxn>
                    <a:cxn ang="0">
                      <a:pos x="324" y="876"/>
                    </a:cxn>
                    <a:cxn ang="0">
                      <a:pos x="299" y="860"/>
                    </a:cxn>
                    <a:cxn ang="0">
                      <a:pos x="243" y="794"/>
                    </a:cxn>
                    <a:cxn ang="0">
                      <a:pos x="243" y="662"/>
                    </a:cxn>
                    <a:cxn ang="0">
                      <a:pos x="270" y="603"/>
                    </a:cxn>
                    <a:cxn ang="0">
                      <a:pos x="302" y="553"/>
                    </a:cxn>
                    <a:cxn ang="0">
                      <a:pos x="354" y="486"/>
                    </a:cxn>
                    <a:cxn ang="0">
                      <a:pos x="388" y="446"/>
                    </a:cxn>
                    <a:cxn ang="0">
                      <a:pos x="429" y="401"/>
                    </a:cxn>
                    <a:cxn ang="0">
                      <a:pos x="535" y="424"/>
                    </a:cxn>
                    <a:cxn ang="0">
                      <a:pos x="233" y="178"/>
                    </a:cxn>
                    <a:cxn ang="0">
                      <a:pos x="193" y="225"/>
                    </a:cxn>
                    <a:cxn ang="0">
                      <a:pos x="158" y="274"/>
                    </a:cxn>
                    <a:cxn ang="0">
                      <a:pos x="117" y="333"/>
                    </a:cxn>
                    <a:cxn ang="0">
                      <a:pos x="76" y="402"/>
                    </a:cxn>
                    <a:cxn ang="0">
                      <a:pos x="40" y="477"/>
                    </a:cxn>
                    <a:cxn ang="0">
                      <a:pos x="13" y="554"/>
                    </a:cxn>
                    <a:cxn ang="0">
                      <a:pos x="11" y="720"/>
                    </a:cxn>
                    <a:cxn ang="0">
                      <a:pos x="46" y="787"/>
                    </a:cxn>
                    <a:cxn ang="0">
                      <a:pos x="97" y="834"/>
                    </a:cxn>
                    <a:cxn ang="0">
                      <a:pos x="125" y="851"/>
                    </a:cxn>
                    <a:cxn ang="0">
                      <a:pos x="173" y="873"/>
                    </a:cxn>
                    <a:cxn ang="0">
                      <a:pos x="230" y="891"/>
                    </a:cxn>
                    <a:cxn ang="0">
                      <a:pos x="207" y="854"/>
                    </a:cxn>
                    <a:cxn ang="0">
                      <a:pos x="166" y="835"/>
                    </a:cxn>
                    <a:cxn ang="0">
                      <a:pos x="139" y="819"/>
                    </a:cxn>
                    <a:cxn ang="0">
                      <a:pos x="84" y="775"/>
                    </a:cxn>
                    <a:cxn ang="0">
                      <a:pos x="40" y="717"/>
                    </a:cxn>
                    <a:cxn ang="0">
                      <a:pos x="24" y="589"/>
                    </a:cxn>
                    <a:cxn ang="0">
                      <a:pos x="57" y="493"/>
                    </a:cxn>
                    <a:cxn ang="0">
                      <a:pos x="79" y="446"/>
                    </a:cxn>
                    <a:cxn ang="0">
                      <a:pos x="103" y="401"/>
                    </a:cxn>
                    <a:cxn ang="0">
                      <a:pos x="128" y="357"/>
                    </a:cxn>
                    <a:cxn ang="0">
                      <a:pos x="154" y="316"/>
                    </a:cxn>
                    <a:cxn ang="0">
                      <a:pos x="193" y="259"/>
                    </a:cxn>
                    <a:cxn ang="0">
                      <a:pos x="234" y="202"/>
                    </a:cxn>
                    <a:cxn ang="0">
                      <a:pos x="271" y="157"/>
                    </a:cxn>
                    <a:cxn ang="0">
                      <a:pos x="470" y="329"/>
                    </a:cxn>
                    <a:cxn ang="0">
                      <a:pos x="422" y="382"/>
                    </a:cxn>
                    <a:cxn ang="0">
                      <a:pos x="381" y="429"/>
                    </a:cxn>
                    <a:cxn ang="0">
                      <a:pos x="333" y="487"/>
                    </a:cxn>
                    <a:cxn ang="0">
                      <a:pos x="283" y="551"/>
                    </a:cxn>
                    <a:cxn ang="0">
                      <a:pos x="234" y="620"/>
                    </a:cxn>
                    <a:cxn ang="0">
                      <a:pos x="204" y="741"/>
                    </a:cxn>
                    <a:cxn ang="0">
                      <a:pos x="224" y="822"/>
                    </a:cxn>
                    <a:cxn ang="0">
                      <a:pos x="252" y="867"/>
                    </a:cxn>
                    <a:cxn ang="0">
                      <a:pos x="292" y="904"/>
                    </a:cxn>
                    <a:cxn ang="0">
                      <a:pos x="328" y="918"/>
                    </a:cxn>
                    <a:cxn ang="0">
                      <a:pos x="442" y="937"/>
                    </a:cxn>
                    <a:cxn ang="0">
                      <a:pos x="573" y="955"/>
                    </a:cxn>
                    <a:cxn ang="0">
                      <a:pos x="731" y="614"/>
                    </a:cxn>
                    <a:cxn ang="0">
                      <a:pos x="398" y="820"/>
                    </a:cxn>
                    <a:cxn ang="0">
                      <a:pos x="416" y="661"/>
                    </a:cxn>
                    <a:cxn ang="0">
                      <a:pos x="578" y="823"/>
                    </a:cxn>
                    <a:cxn ang="0">
                      <a:pos x="698" y="899"/>
                    </a:cxn>
                  </a:cxnLst>
                  <a:rect l="0" t="0" r="r" b="b"/>
                  <a:pathLst>
                    <a:path w="731" h="964">
                      <a:moveTo>
                        <a:pt x="630" y="943"/>
                      </a:moveTo>
                      <a:lnTo>
                        <a:pt x="400" y="910"/>
                      </a:lnTo>
                      <a:lnTo>
                        <a:pt x="391" y="907"/>
                      </a:lnTo>
                      <a:lnTo>
                        <a:pt x="381" y="902"/>
                      </a:lnTo>
                      <a:lnTo>
                        <a:pt x="371" y="899"/>
                      </a:lnTo>
                      <a:lnTo>
                        <a:pt x="360" y="895"/>
                      </a:lnTo>
                      <a:lnTo>
                        <a:pt x="352" y="891"/>
                      </a:lnTo>
                      <a:lnTo>
                        <a:pt x="341" y="886"/>
                      </a:lnTo>
                      <a:lnTo>
                        <a:pt x="333" y="882"/>
                      </a:lnTo>
                      <a:lnTo>
                        <a:pt x="324" y="876"/>
                      </a:lnTo>
                      <a:lnTo>
                        <a:pt x="315" y="872"/>
                      </a:lnTo>
                      <a:lnTo>
                        <a:pt x="311" y="869"/>
                      </a:lnTo>
                      <a:lnTo>
                        <a:pt x="306" y="866"/>
                      </a:lnTo>
                      <a:lnTo>
                        <a:pt x="302" y="863"/>
                      </a:lnTo>
                      <a:lnTo>
                        <a:pt x="299" y="860"/>
                      </a:lnTo>
                      <a:lnTo>
                        <a:pt x="290" y="854"/>
                      </a:lnTo>
                      <a:lnTo>
                        <a:pt x="275" y="841"/>
                      </a:lnTo>
                      <a:lnTo>
                        <a:pt x="264" y="826"/>
                      </a:lnTo>
                      <a:lnTo>
                        <a:pt x="252" y="812"/>
                      </a:lnTo>
                      <a:lnTo>
                        <a:pt x="243" y="794"/>
                      </a:lnTo>
                      <a:lnTo>
                        <a:pt x="232" y="756"/>
                      </a:lnTo>
                      <a:lnTo>
                        <a:pt x="232" y="712"/>
                      </a:lnTo>
                      <a:lnTo>
                        <a:pt x="236" y="689"/>
                      </a:lnTo>
                      <a:lnTo>
                        <a:pt x="239" y="676"/>
                      </a:lnTo>
                      <a:lnTo>
                        <a:pt x="243" y="662"/>
                      </a:lnTo>
                      <a:lnTo>
                        <a:pt x="248" y="646"/>
                      </a:lnTo>
                      <a:lnTo>
                        <a:pt x="252" y="636"/>
                      </a:lnTo>
                      <a:lnTo>
                        <a:pt x="258" y="624"/>
                      </a:lnTo>
                      <a:lnTo>
                        <a:pt x="265" y="610"/>
                      </a:lnTo>
                      <a:lnTo>
                        <a:pt x="270" y="603"/>
                      </a:lnTo>
                      <a:lnTo>
                        <a:pt x="275" y="594"/>
                      </a:lnTo>
                      <a:lnTo>
                        <a:pt x="281" y="585"/>
                      </a:lnTo>
                      <a:lnTo>
                        <a:pt x="287" y="575"/>
                      </a:lnTo>
                      <a:lnTo>
                        <a:pt x="294" y="563"/>
                      </a:lnTo>
                      <a:lnTo>
                        <a:pt x="302" y="553"/>
                      </a:lnTo>
                      <a:lnTo>
                        <a:pt x="311" y="540"/>
                      </a:lnTo>
                      <a:lnTo>
                        <a:pt x="321" y="528"/>
                      </a:lnTo>
                      <a:lnTo>
                        <a:pt x="331" y="515"/>
                      </a:lnTo>
                      <a:lnTo>
                        <a:pt x="341" y="500"/>
                      </a:lnTo>
                      <a:lnTo>
                        <a:pt x="354" y="486"/>
                      </a:lnTo>
                      <a:lnTo>
                        <a:pt x="360" y="478"/>
                      </a:lnTo>
                      <a:lnTo>
                        <a:pt x="368" y="469"/>
                      </a:lnTo>
                      <a:lnTo>
                        <a:pt x="374" y="462"/>
                      </a:lnTo>
                      <a:lnTo>
                        <a:pt x="381" y="453"/>
                      </a:lnTo>
                      <a:lnTo>
                        <a:pt x="388" y="446"/>
                      </a:lnTo>
                      <a:lnTo>
                        <a:pt x="397" y="437"/>
                      </a:lnTo>
                      <a:lnTo>
                        <a:pt x="404" y="429"/>
                      </a:lnTo>
                      <a:lnTo>
                        <a:pt x="412" y="420"/>
                      </a:lnTo>
                      <a:lnTo>
                        <a:pt x="420" y="411"/>
                      </a:lnTo>
                      <a:lnTo>
                        <a:pt x="429" y="401"/>
                      </a:lnTo>
                      <a:lnTo>
                        <a:pt x="438" y="392"/>
                      </a:lnTo>
                      <a:lnTo>
                        <a:pt x="448" y="382"/>
                      </a:lnTo>
                      <a:lnTo>
                        <a:pt x="457" y="371"/>
                      </a:lnTo>
                      <a:lnTo>
                        <a:pt x="467" y="363"/>
                      </a:lnTo>
                      <a:lnTo>
                        <a:pt x="535" y="424"/>
                      </a:lnTo>
                      <a:lnTo>
                        <a:pt x="571" y="380"/>
                      </a:lnTo>
                      <a:lnTo>
                        <a:pt x="590" y="0"/>
                      </a:lnTo>
                      <a:lnTo>
                        <a:pt x="174" y="72"/>
                      </a:lnTo>
                      <a:lnTo>
                        <a:pt x="158" y="105"/>
                      </a:lnTo>
                      <a:lnTo>
                        <a:pt x="233" y="178"/>
                      </a:lnTo>
                      <a:lnTo>
                        <a:pt x="227" y="184"/>
                      </a:lnTo>
                      <a:lnTo>
                        <a:pt x="220" y="193"/>
                      </a:lnTo>
                      <a:lnTo>
                        <a:pt x="211" y="203"/>
                      </a:lnTo>
                      <a:lnTo>
                        <a:pt x="199" y="218"/>
                      </a:lnTo>
                      <a:lnTo>
                        <a:pt x="193" y="225"/>
                      </a:lnTo>
                      <a:lnTo>
                        <a:pt x="186" y="234"/>
                      </a:lnTo>
                      <a:lnTo>
                        <a:pt x="180" y="243"/>
                      </a:lnTo>
                      <a:lnTo>
                        <a:pt x="173" y="253"/>
                      </a:lnTo>
                      <a:lnTo>
                        <a:pt x="166" y="263"/>
                      </a:lnTo>
                      <a:lnTo>
                        <a:pt x="158" y="274"/>
                      </a:lnTo>
                      <a:lnTo>
                        <a:pt x="150" y="284"/>
                      </a:lnTo>
                      <a:lnTo>
                        <a:pt x="141" y="295"/>
                      </a:lnTo>
                      <a:lnTo>
                        <a:pt x="133" y="309"/>
                      </a:lnTo>
                      <a:lnTo>
                        <a:pt x="125" y="320"/>
                      </a:lnTo>
                      <a:lnTo>
                        <a:pt x="117" y="333"/>
                      </a:lnTo>
                      <a:lnTo>
                        <a:pt x="109" y="347"/>
                      </a:lnTo>
                      <a:lnTo>
                        <a:pt x="101" y="360"/>
                      </a:lnTo>
                      <a:lnTo>
                        <a:pt x="92" y="374"/>
                      </a:lnTo>
                      <a:lnTo>
                        <a:pt x="84" y="388"/>
                      </a:lnTo>
                      <a:lnTo>
                        <a:pt x="76" y="402"/>
                      </a:lnTo>
                      <a:lnTo>
                        <a:pt x="69" y="417"/>
                      </a:lnTo>
                      <a:lnTo>
                        <a:pt x="62" y="431"/>
                      </a:lnTo>
                      <a:lnTo>
                        <a:pt x="54" y="446"/>
                      </a:lnTo>
                      <a:lnTo>
                        <a:pt x="47" y="462"/>
                      </a:lnTo>
                      <a:lnTo>
                        <a:pt x="40" y="477"/>
                      </a:lnTo>
                      <a:lnTo>
                        <a:pt x="34" y="493"/>
                      </a:lnTo>
                      <a:lnTo>
                        <a:pt x="28" y="507"/>
                      </a:lnTo>
                      <a:lnTo>
                        <a:pt x="24" y="524"/>
                      </a:lnTo>
                      <a:lnTo>
                        <a:pt x="18" y="540"/>
                      </a:lnTo>
                      <a:lnTo>
                        <a:pt x="13" y="554"/>
                      </a:lnTo>
                      <a:lnTo>
                        <a:pt x="2" y="617"/>
                      </a:lnTo>
                      <a:lnTo>
                        <a:pt x="0" y="648"/>
                      </a:lnTo>
                      <a:lnTo>
                        <a:pt x="2" y="677"/>
                      </a:lnTo>
                      <a:lnTo>
                        <a:pt x="8" y="706"/>
                      </a:lnTo>
                      <a:lnTo>
                        <a:pt x="11" y="720"/>
                      </a:lnTo>
                      <a:lnTo>
                        <a:pt x="16" y="734"/>
                      </a:lnTo>
                      <a:lnTo>
                        <a:pt x="22" y="747"/>
                      </a:lnTo>
                      <a:lnTo>
                        <a:pt x="28" y="760"/>
                      </a:lnTo>
                      <a:lnTo>
                        <a:pt x="37" y="774"/>
                      </a:lnTo>
                      <a:lnTo>
                        <a:pt x="46" y="787"/>
                      </a:lnTo>
                      <a:lnTo>
                        <a:pt x="56" y="798"/>
                      </a:lnTo>
                      <a:lnTo>
                        <a:pt x="68" y="810"/>
                      </a:lnTo>
                      <a:lnTo>
                        <a:pt x="79" y="820"/>
                      </a:lnTo>
                      <a:lnTo>
                        <a:pt x="94" y="831"/>
                      </a:lnTo>
                      <a:lnTo>
                        <a:pt x="97" y="834"/>
                      </a:lnTo>
                      <a:lnTo>
                        <a:pt x="101" y="836"/>
                      </a:lnTo>
                      <a:lnTo>
                        <a:pt x="104" y="839"/>
                      </a:lnTo>
                      <a:lnTo>
                        <a:pt x="109" y="841"/>
                      </a:lnTo>
                      <a:lnTo>
                        <a:pt x="117" y="847"/>
                      </a:lnTo>
                      <a:lnTo>
                        <a:pt x="125" y="851"/>
                      </a:lnTo>
                      <a:lnTo>
                        <a:pt x="133" y="856"/>
                      </a:lnTo>
                      <a:lnTo>
                        <a:pt x="144" y="860"/>
                      </a:lnTo>
                      <a:lnTo>
                        <a:pt x="152" y="864"/>
                      </a:lnTo>
                      <a:lnTo>
                        <a:pt x="163" y="869"/>
                      </a:lnTo>
                      <a:lnTo>
                        <a:pt x="173" y="873"/>
                      </a:lnTo>
                      <a:lnTo>
                        <a:pt x="183" y="876"/>
                      </a:lnTo>
                      <a:lnTo>
                        <a:pt x="195" y="880"/>
                      </a:lnTo>
                      <a:lnTo>
                        <a:pt x="207" y="883"/>
                      </a:lnTo>
                      <a:lnTo>
                        <a:pt x="218" y="886"/>
                      </a:lnTo>
                      <a:lnTo>
                        <a:pt x="230" y="891"/>
                      </a:lnTo>
                      <a:lnTo>
                        <a:pt x="242" y="894"/>
                      </a:lnTo>
                      <a:lnTo>
                        <a:pt x="255" y="896"/>
                      </a:lnTo>
                      <a:lnTo>
                        <a:pt x="230" y="864"/>
                      </a:lnTo>
                      <a:lnTo>
                        <a:pt x="218" y="860"/>
                      </a:lnTo>
                      <a:lnTo>
                        <a:pt x="207" y="854"/>
                      </a:lnTo>
                      <a:lnTo>
                        <a:pt x="198" y="851"/>
                      </a:lnTo>
                      <a:lnTo>
                        <a:pt x="189" y="847"/>
                      </a:lnTo>
                      <a:lnTo>
                        <a:pt x="180" y="842"/>
                      </a:lnTo>
                      <a:lnTo>
                        <a:pt x="170" y="836"/>
                      </a:lnTo>
                      <a:lnTo>
                        <a:pt x="166" y="835"/>
                      </a:lnTo>
                      <a:lnTo>
                        <a:pt x="160" y="832"/>
                      </a:lnTo>
                      <a:lnTo>
                        <a:pt x="155" y="829"/>
                      </a:lnTo>
                      <a:lnTo>
                        <a:pt x="150" y="825"/>
                      </a:lnTo>
                      <a:lnTo>
                        <a:pt x="144" y="822"/>
                      </a:lnTo>
                      <a:lnTo>
                        <a:pt x="139" y="819"/>
                      </a:lnTo>
                      <a:lnTo>
                        <a:pt x="133" y="815"/>
                      </a:lnTo>
                      <a:lnTo>
                        <a:pt x="128" y="810"/>
                      </a:lnTo>
                      <a:lnTo>
                        <a:pt x="106" y="794"/>
                      </a:lnTo>
                      <a:lnTo>
                        <a:pt x="95" y="785"/>
                      </a:lnTo>
                      <a:lnTo>
                        <a:pt x="84" y="775"/>
                      </a:lnTo>
                      <a:lnTo>
                        <a:pt x="75" y="765"/>
                      </a:lnTo>
                      <a:lnTo>
                        <a:pt x="65" y="753"/>
                      </a:lnTo>
                      <a:lnTo>
                        <a:pt x="56" y="741"/>
                      </a:lnTo>
                      <a:lnTo>
                        <a:pt x="47" y="730"/>
                      </a:lnTo>
                      <a:lnTo>
                        <a:pt x="40" y="717"/>
                      </a:lnTo>
                      <a:lnTo>
                        <a:pt x="34" y="703"/>
                      </a:lnTo>
                      <a:lnTo>
                        <a:pt x="24" y="674"/>
                      </a:lnTo>
                      <a:lnTo>
                        <a:pt x="19" y="642"/>
                      </a:lnTo>
                      <a:lnTo>
                        <a:pt x="21" y="607"/>
                      </a:lnTo>
                      <a:lnTo>
                        <a:pt x="24" y="589"/>
                      </a:lnTo>
                      <a:lnTo>
                        <a:pt x="30" y="570"/>
                      </a:lnTo>
                      <a:lnTo>
                        <a:pt x="35" y="551"/>
                      </a:lnTo>
                      <a:lnTo>
                        <a:pt x="43" y="532"/>
                      </a:lnTo>
                      <a:lnTo>
                        <a:pt x="50" y="512"/>
                      </a:lnTo>
                      <a:lnTo>
                        <a:pt x="57" y="493"/>
                      </a:lnTo>
                      <a:lnTo>
                        <a:pt x="62" y="484"/>
                      </a:lnTo>
                      <a:lnTo>
                        <a:pt x="66" y="474"/>
                      </a:lnTo>
                      <a:lnTo>
                        <a:pt x="71" y="465"/>
                      </a:lnTo>
                      <a:lnTo>
                        <a:pt x="75" y="456"/>
                      </a:lnTo>
                      <a:lnTo>
                        <a:pt x="79" y="446"/>
                      </a:lnTo>
                      <a:lnTo>
                        <a:pt x="84" y="437"/>
                      </a:lnTo>
                      <a:lnTo>
                        <a:pt x="88" y="429"/>
                      </a:lnTo>
                      <a:lnTo>
                        <a:pt x="94" y="418"/>
                      </a:lnTo>
                      <a:lnTo>
                        <a:pt x="98" y="410"/>
                      </a:lnTo>
                      <a:lnTo>
                        <a:pt x="103" y="401"/>
                      </a:lnTo>
                      <a:lnTo>
                        <a:pt x="109" y="392"/>
                      </a:lnTo>
                      <a:lnTo>
                        <a:pt x="113" y="383"/>
                      </a:lnTo>
                      <a:lnTo>
                        <a:pt x="117" y="374"/>
                      </a:lnTo>
                      <a:lnTo>
                        <a:pt x="123" y="366"/>
                      </a:lnTo>
                      <a:lnTo>
                        <a:pt x="128" y="357"/>
                      </a:lnTo>
                      <a:lnTo>
                        <a:pt x="133" y="350"/>
                      </a:lnTo>
                      <a:lnTo>
                        <a:pt x="138" y="341"/>
                      </a:lnTo>
                      <a:lnTo>
                        <a:pt x="144" y="332"/>
                      </a:lnTo>
                      <a:lnTo>
                        <a:pt x="148" y="325"/>
                      </a:lnTo>
                      <a:lnTo>
                        <a:pt x="154" y="316"/>
                      </a:lnTo>
                      <a:lnTo>
                        <a:pt x="158" y="309"/>
                      </a:lnTo>
                      <a:lnTo>
                        <a:pt x="163" y="301"/>
                      </a:lnTo>
                      <a:lnTo>
                        <a:pt x="173" y="287"/>
                      </a:lnTo>
                      <a:lnTo>
                        <a:pt x="183" y="272"/>
                      </a:lnTo>
                      <a:lnTo>
                        <a:pt x="193" y="259"/>
                      </a:lnTo>
                      <a:lnTo>
                        <a:pt x="202" y="246"/>
                      </a:lnTo>
                      <a:lnTo>
                        <a:pt x="211" y="233"/>
                      </a:lnTo>
                      <a:lnTo>
                        <a:pt x="220" y="222"/>
                      </a:lnTo>
                      <a:lnTo>
                        <a:pt x="227" y="211"/>
                      </a:lnTo>
                      <a:lnTo>
                        <a:pt x="234" y="202"/>
                      </a:lnTo>
                      <a:lnTo>
                        <a:pt x="242" y="192"/>
                      </a:lnTo>
                      <a:lnTo>
                        <a:pt x="248" y="184"/>
                      </a:lnTo>
                      <a:lnTo>
                        <a:pt x="253" y="177"/>
                      </a:lnTo>
                      <a:lnTo>
                        <a:pt x="262" y="165"/>
                      </a:lnTo>
                      <a:lnTo>
                        <a:pt x="271" y="157"/>
                      </a:lnTo>
                      <a:lnTo>
                        <a:pt x="196" y="82"/>
                      </a:lnTo>
                      <a:lnTo>
                        <a:pt x="567" y="26"/>
                      </a:lnTo>
                      <a:lnTo>
                        <a:pt x="542" y="385"/>
                      </a:lnTo>
                      <a:lnTo>
                        <a:pt x="476" y="323"/>
                      </a:lnTo>
                      <a:lnTo>
                        <a:pt x="470" y="329"/>
                      </a:lnTo>
                      <a:lnTo>
                        <a:pt x="463" y="336"/>
                      </a:lnTo>
                      <a:lnTo>
                        <a:pt x="454" y="347"/>
                      </a:lnTo>
                      <a:lnTo>
                        <a:pt x="442" y="358"/>
                      </a:lnTo>
                      <a:lnTo>
                        <a:pt x="429" y="373"/>
                      </a:lnTo>
                      <a:lnTo>
                        <a:pt x="422" y="382"/>
                      </a:lnTo>
                      <a:lnTo>
                        <a:pt x="414" y="390"/>
                      </a:lnTo>
                      <a:lnTo>
                        <a:pt x="406" y="399"/>
                      </a:lnTo>
                      <a:lnTo>
                        <a:pt x="398" y="408"/>
                      </a:lnTo>
                      <a:lnTo>
                        <a:pt x="390" y="418"/>
                      </a:lnTo>
                      <a:lnTo>
                        <a:pt x="381" y="429"/>
                      </a:lnTo>
                      <a:lnTo>
                        <a:pt x="372" y="440"/>
                      </a:lnTo>
                      <a:lnTo>
                        <a:pt x="362" y="450"/>
                      </a:lnTo>
                      <a:lnTo>
                        <a:pt x="353" y="462"/>
                      </a:lnTo>
                      <a:lnTo>
                        <a:pt x="343" y="474"/>
                      </a:lnTo>
                      <a:lnTo>
                        <a:pt x="333" y="487"/>
                      </a:lnTo>
                      <a:lnTo>
                        <a:pt x="324" y="499"/>
                      </a:lnTo>
                      <a:lnTo>
                        <a:pt x="313" y="512"/>
                      </a:lnTo>
                      <a:lnTo>
                        <a:pt x="303" y="525"/>
                      </a:lnTo>
                      <a:lnTo>
                        <a:pt x="293" y="538"/>
                      </a:lnTo>
                      <a:lnTo>
                        <a:pt x="283" y="551"/>
                      </a:lnTo>
                      <a:lnTo>
                        <a:pt x="273" y="565"/>
                      </a:lnTo>
                      <a:lnTo>
                        <a:pt x="264" y="579"/>
                      </a:lnTo>
                      <a:lnTo>
                        <a:pt x="253" y="592"/>
                      </a:lnTo>
                      <a:lnTo>
                        <a:pt x="243" y="607"/>
                      </a:lnTo>
                      <a:lnTo>
                        <a:pt x="234" y="620"/>
                      </a:lnTo>
                      <a:lnTo>
                        <a:pt x="227" y="635"/>
                      </a:lnTo>
                      <a:lnTo>
                        <a:pt x="215" y="662"/>
                      </a:lnTo>
                      <a:lnTo>
                        <a:pt x="207" y="689"/>
                      </a:lnTo>
                      <a:lnTo>
                        <a:pt x="204" y="717"/>
                      </a:lnTo>
                      <a:lnTo>
                        <a:pt x="204" y="741"/>
                      </a:lnTo>
                      <a:lnTo>
                        <a:pt x="205" y="766"/>
                      </a:lnTo>
                      <a:lnTo>
                        <a:pt x="211" y="790"/>
                      </a:lnTo>
                      <a:lnTo>
                        <a:pt x="215" y="801"/>
                      </a:lnTo>
                      <a:lnTo>
                        <a:pt x="220" y="812"/>
                      </a:lnTo>
                      <a:lnTo>
                        <a:pt x="224" y="822"/>
                      </a:lnTo>
                      <a:lnTo>
                        <a:pt x="229" y="832"/>
                      </a:lnTo>
                      <a:lnTo>
                        <a:pt x="234" y="842"/>
                      </a:lnTo>
                      <a:lnTo>
                        <a:pt x="240" y="851"/>
                      </a:lnTo>
                      <a:lnTo>
                        <a:pt x="246" y="860"/>
                      </a:lnTo>
                      <a:lnTo>
                        <a:pt x="252" y="867"/>
                      </a:lnTo>
                      <a:lnTo>
                        <a:pt x="258" y="875"/>
                      </a:lnTo>
                      <a:lnTo>
                        <a:pt x="265" y="882"/>
                      </a:lnTo>
                      <a:lnTo>
                        <a:pt x="278" y="894"/>
                      </a:lnTo>
                      <a:lnTo>
                        <a:pt x="284" y="899"/>
                      </a:lnTo>
                      <a:lnTo>
                        <a:pt x="292" y="904"/>
                      </a:lnTo>
                      <a:lnTo>
                        <a:pt x="297" y="908"/>
                      </a:lnTo>
                      <a:lnTo>
                        <a:pt x="303" y="911"/>
                      </a:lnTo>
                      <a:lnTo>
                        <a:pt x="309" y="914"/>
                      </a:lnTo>
                      <a:lnTo>
                        <a:pt x="315" y="915"/>
                      </a:lnTo>
                      <a:lnTo>
                        <a:pt x="328" y="918"/>
                      </a:lnTo>
                      <a:lnTo>
                        <a:pt x="346" y="923"/>
                      </a:lnTo>
                      <a:lnTo>
                        <a:pt x="366" y="926"/>
                      </a:lnTo>
                      <a:lnTo>
                        <a:pt x="390" y="930"/>
                      </a:lnTo>
                      <a:lnTo>
                        <a:pt x="416" y="933"/>
                      </a:lnTo>
                      <a:lnTo>
                        <a:pt x="442" y="937"/>
                      </a:lnTo>
                      <a:lnTo>
                        <a:pt x="470" y="942"/>
                      </a:lnTo>
                      <a:lnTo>
                        <a:pt x="498" y="945"/>
                      </a:lnTo>
                      <a:lnTo>
                        <a:pt x="524" y="949"/>
                      </a:lnTo>
                      <a:lnTo>
                        <a:pt x="549" y="952"/>
                      </a:lnTo>
                      <a:lnTo>
                        <a:pt x="573" y="955"/>
                      </a:lnTo>
                      <a:lnTo>
                        <a:pt x="593" y="958"/>
                      </a:lnTo>
                      <a:lnTo>
                        <a:pt x="624" y="962"/>
                      </a:lnTo>
                      <a:lnTo>
                        <a:pt x="635" y="964"/>
                      </a:lnTo>
                      <a:lnTo>
                        <a:pt x="717" y="905"/>
                      </a:lnTo>
                      <a:lnTo>
                        <a:pt x="731" y="614"/>
                      </a:lnTo>
                      <a:lnTo>
                        <a:pt x="406" y="576"/>
                      </a:lnTo>
                      <a:lnTo>
                        <a:pt x="398" y="676"/>
                      </a:lnTo>
                      <a:lnTo>
                        <a:pt x="537" y="677"/>
                      </a:lnTo>
                      <a:lnTo>
                        <a:pt x="523" y="841"/>
                      </a:lnTo>
                      <a:lnTo>
                        <a:pt x="398" y="820"/>
                      </a:lnTo>
                      <a:lnTo>
                        <a:pt x="394" y="894"/>
                      </a:lnTo>
                      <a:lnTo>
                        <a:pt x="420" y="848"/>
                      </a:lnTo>
                      <a:lnTo>
                        <a:pt x="558" y="869"/>
                      </a:lnTo>
                      <a:lnTo>
                        <a:pt x="549" y="658"/>
                      </a:lnTo>
                      <a:lnTo>
                        <a:pt x="416" y="661"/>
                      </a:lnTo>
                      <a:lnTo>
                        <a:pt x="434" y="595"/>
                      </a:lnTo>
                      <a:lnTo>
                        <a:pt x="712" y="635"/>
                      </a:lnTo>
                      <a:lnTo>
                        <a:pt x="706" y="720"/>
                      </a:lnTo>
                      <a:lnTo>
                        <a:pt x="600" y="714"/>
                      </a:lnTo>
                      <a:lnTo>
                        <a:pt x="578" y="823"/>
                      </a:lnTo>
                      <a:lnTo>
                        <a:pt x="675" y="838"/>
                      </a:lnTo>
                      <a:lnTo>
                        <a:pt x="614" y="815"/>
                      </a:lnTo>
                      <a:lnTo>
                        <a:pt x="615" y="734"/>
                      </a:lnTo>
                      <a:lnTo>
                        <a:pt x="709" y="740"/>
                      </a:lnTo>
                      <a:lnTo>
                        <a:pt x="698" y="899"/>
                      </a:lnTo>
                      <a:lnTo>
                        <a:pt x="630" y="943"/>
                      </a:lnTo>
                      <a:lnTo>
                        <a:pt x="630" y="943"/>
                      </a:lnTo>
                      <a:close/>
                    </a:path>
                  </a:pathLst>
                </a:custGeom>
                <a:solidFill>
                  <a:srgbClr val="000000"/>
                </a:solidFill>
                <a:ln w="9525">
                  <a:noFill/>
                  <a:round/>
                </a:ln>
              </p:spPr>
              <p:txBody>
                <a:bodyPr/>
                <a:lstStyle/>
                <a:p>
                  <a:endParaRPr lang="en-US"/>
                </a:p>
              </p:txBody>
            </p:sp>
            <p:sp>
              <p:nvSpPr>
                <p:cNvPr id="406769" name="Freeform 241"/>
                <p:cNvSpPr/>
                <p:nvPr/>
              </p:nvSpPr>
              <p:spPr bwMode="auto">
                <a:xfrm>
                  <a:off x="5080" y="3723"/>
                  <a:ext cx="22" cy="8"/>
                </a:xfrm>
                <a:custGeom>
                  <a:avLst/>
                  <a:gdLst/>
                  <a:ahLst/>
                  <a:cxnLst>
                    <a:cxn ang="0">
                      <a:pos x="67" y="4"/>
                    </a:cxn>
                    <a:cxn ang="0">
                      <a:pos x="57" y="3"/>
                    </a:cxn>
                    <a:cxn ang="0">
                      <a:pos x="33" y="0"/>
                    </a:cxn>
                    <a:cxn ang="0">
                      <a:pos x="12" y="0"/>
                    </a:cxn>
                    <a:cxn ang="0">
                      <a:pos x="3" y="3"/>
                    </a:cxn>
                    <a:cxn ang="0">
                      <a:pos x="0" y="9"/>
                    </a:cxn>
                    <a:cxn ang="0">
                      <a:pos x="1" y="13"/>
                    </a:cxn>
                    <a:cxn ang="0">
                      <a:pos x="6" y="16"/>
                    </a:cxn>
                    <a:cxn ang="0">
                      <a:pos x="9" y="18"/>
                    </a:cxn>
                    <a:cxn ang="0">
                      <a:pos x="20" y="22"/>
                    </a:cxn>
                    <a:cxn ang="0">
                      <a:pos x="32" y="23"/>
                    </a:cxn>
                    <a:cxn ang="0">
                      <a:pos x="67" y="26"/>
                    </a:cxn>
                    <a:cxn ang="0">
                      <a:pos x="67" y="4"/>
                    </a:cxn>
                    <a:cxn ang="0">
                      <a:pos x="67" y="4"/>
                    </a:cxn>
                  </a:cxnLst>
                  <a:rect l="0" t="0" r="r" b="b"/>
                  <a:pathLst>
                    <a:path w="67" h="26">
                      <a:moveTo>
                        <a:pt x="67" y="4"/>
                      </a:moveTo>
                      <a:lnTo>
                        <a:pt x="57" y="3"/>
                      </a:lnTo>
                      <a:lnTo>
                        <a:pt x="33" y="0"/>
                      </a:lnTo>
                      <a:lnTo>
                        <a:pt x="12" y="0"/>
                      </a:lnTo>
                      <a:lnTo>
                        <a:pt x="3" y="3"/>
                      </a:lnTo>
                      <a:lnTo>
                        <a:pt x="0" y="9"/>
                      </a:lnTo>
                      <a:lnTo>
                        <a:pt x="1" y="13"/>
                      </a:lnTo>
                      <a:lnTo>
                        <a:pt x="6" y="16"/>
                      </a:lnTo>
                      <a:lnTo>
                        <a:pt x="9" y="18"/>
                      </a:lnTo>
                      <a:lnTo>
                        <a:pt x="20" y="22"/>
                      </a:lnTo>
                      <a:lnTo>
                        <a:pt x="32" y="23"/>
                      </a:lnTo>
                      <a:lnTo>
                        <a:pt x="67" y="26"/>
                      </a:lnTo>
                      <a:lnTo>
                        <a:pt x="67" y="4"/>
                      </a:lnTo>
                      <a:lnTo>
                        <a:pt x="67" y="4"/>
                      </a:lnTo>
                      <a:close/>
                    </a:path>
                  </a:pathLst>
                </a:custGeom>
                <a:solidFill>
                  <a:srgbClr val="000000"/>
                </a:solidFill>
                <a:ln w="9525">
                  <a:noFill/>
                  <a:round/>
                </a:ln>
              </p:spPr>
              <p:txBody>
                <a:bodyPr/>
                <a:lstStyle/>
                <a:p>
                  <a:endParaRPr lang="en-US"/>
                </a:p>
              </p:txBody>
            </p:sp>
            <p:sp>
              <p:nvSpPr>
                <p:cNvPr id="406770" name="Freeform 242"/>
                <p:cNvSpPr/>
                <p:nvPr/>
              </p:nvSpPr>
              <p:spPr bwMode="auto">
                <a:xfrm>
                  <a:off x="5027" y="3702"/>
                  <a:ext cx="6" cy="41"/>
                </a:xfrm>
                <a:custGeom>
                  <a:avLst/>
                  <a:gdLst/>
                  <a:ahLst/>
                  <a:cxnLst>
                    <a:cxn ang="0">
                      <a:pos x="16" y="13"/>
                    </a:cxn>
                    <a:cxn ang="0">
                      <a:pos x="11" y="111"/>
                    </a:cxn>
                    <a:cxn ang="0">
                      <a:pos x="10" y="117"/>
                    </a:cxn>
                    <a:cxn ang="0">
                      <a:pos x="6" y="121"/>
                    </a:cxn>
                    <a:cxn ang="0">
                      <a:pos x="1" y="121"/>
                    </a:cxn>
                    <a:cxn ang="0">
                      <a:pos x="1" y="118"/>
                    </a:cxn>
                    <a:cxn ang="0">
                      <a:pos x="0" y="114"/>
                    </a:cxn>
                    <a:cxn ang="0">
                      <a:pos x="6" y="14"/>
                    </a:cxn>
                    <a:cxn ang="0">
                      <a:pos x="7" y="8"/>
                    </a:cxn>
                    <a:cxn ang="0">
                      <a:pos x="9" y="3"/>
                    </a:cxn>
                    <a:cxn ang="0">
                      <a:pos x="11" y="0"/>
                    </a:cxn>
                    <a:cxn ang="0">
                      <a:pos x="16" y="4"/>
                    </a:cxn>
                    <a:cxn ang="0">
                      <a:pos x="16" y="13"/>
                    </a:cxn>
                    <a:cxn ang="0">
                      <a:pos x="16" y="13"/>
                    </a:cxn>
                  </a:cxnLst>
                  <a:rect l="0" t="0" r="r" b="b"/>
                  <a:pathLst>
                    <a:path w="16" h="121">
                      <a:moveTo>
                        <a:pt x="16" y="13"/>
                      </a:moveTo>
                      <a:lnTo>
                        <a:pt x="11" y="111"/>
                      </a:lnTo>
                      <a:lnTo>
                        <a:pt x="10" y="117"/>
                      </a:lnTo>
                      <a:lnTo>
                        <a:pt x="6" y="121"/>
                      </a:lnTo>
                      <a:lnTo>
                        <a:pt x="1" y="121"/>
                      </a:lnTo>
                      <a:lnTo>
                        <a:pt x="1" y="118"/>
                      </a:lnTo>
                      <a:lnTo>
                        <a:pt x="0" y="114"/>
                      </a:lnTo>
                      <a:lnTo>
                        <a:pt x="6" y="14"/>
                      </a:lnTo>
                      <a:lnTo>
                        <a:pt x="7" y="8"/>
                      </a:lnTo>
                      <a:lnTo>
                        <a:pt x="9" y="3"/>
                      </a:lnTo>
                      <a:lnTo>
                        <a:pt x="11" y="0"/>
                      </a:lnTo>
                      <a:lnTo>
                        <a:pt x="16" y="4"/>
                      </a:lnTo>
                      <a:lnTo>
                        <a:pt x="16" y="13"/>
                      </a:lnTo>
                      <a:lnTo>
                        <a:pt x="16" y="13"/>
                      </a:lnTo>
                      <a:close/>
                    </a:path>
                  </a:pathLst>
                </a:custGeom>
                <a:solidFill>
                  <a:srgbClr val="000000"/>
                </a:solidFill>
                <a:ln w="9525">
                  <a:noFill/>
                  <a:round/>
                </a:ln>
              </p:spPr>
              <p:txBody>
                <a:bodyPr/>
                <a:lstStyle/>
                <a:p>
                  <a:endParaRPr lang="en-US"/>
                </a:p>
              </p:txBody>
            </p:sp>
            <p:sp>
              <p:nvSpPr>
                <p:cNvPr id="406771" name="Freeform 243"/>
                <p:cNvSpPr/>
                <p:nvPr/>
              </p:nvSpPr>
              <p:spPr bwMode="auto">
                <a:xfrm>
                  <a:off x="5001" y="3702"/>
                  <a:ext cx="9" cy="37"/>
                </a:xfrm>
                <a:custGeom>
                  <a:avLst/>
                  <a:gdLst/>
                  <a:ahLst/>
                  <a:cxnLst>
                    <a:cxn ang="0">
                      <a:pos x="26" y="17"/>
                    </a:cxn>
                    <a:cxn ang="0">
                      <a:pos x="22" y="100"/>
                    </a:cxn>
                    <a:cxn ang="0">
                      <a:pos x="22" y="105"/>
                    </a:cxn>
                    <a:cxn ang="0">
                      <a:pos x="16" y="111"/>
                    </a:cxn>
                    <a:cxn ang="0">
                      <a:pos x="6" y="111"/>
                    </a:cxn>
                    <a:cxn ang="0">
                      <a:pos x="0" y="100"/>
                    </a:cxn>
                    <a:cxn ang="0">
                      <a:pos x="3" y="52"/>
                    </a:cxn>
                    <a:cxn ang="0">
                      <a:pos x="4" y="13"/>
                    </a:cxn>
                    <a:cxn ang="0">
                      <a:pos x="7" y="7"/>
                    </a:cxn>
                    <a:cxn ang="0">
                      <a:pos x="11" y="3"/>
                    </a:cxn>
                    <a:cxn ang="0">
                      <a:pos x="19" y="0"/>
                    </a:cxn>
                    <a:cxn ang="0">
                      <a:pos x="25" y="3"/>
                    </a:cxn>
                    <a:cxn ang="0">
                      <a:pos x="26" y="8"/>
                    </a:cxn>
                    <a:cxn ang="0">
                      <a:pos x="28" y="14"/>
                    </a:cxn>
                    <a:cxn ang="0">
                      <a:pos x="26" y="17"/>
                    </a:cxn>
                    <a:cxn ang="0">
                      <a:pos x="26" y="17"/>
                    </a:cxn>
                  </a:cxnLst>
                  <a:rect l="0" t="0" r="r" b="b"/>
                  <a:pathLst>
                    <a:path w="28" h="111">
                      <a:moveTo>
                        <a:pt x="26" y="17"/>
                      </a:moveTo>
                      <a:lnTo>
                        <a:pt x="22" y="100"/>
                      </a:lnTo>
                      <a:lnTo>
                        <a:pt x="22" y="105"/>
                      </a:lnTo>
                      <a:lnTo>
                        <a:pt x="16" y="111"/>
                      </a:lnTo>
                      <a:lnTo>
                        <a:pt x="6" y="111"/>
                      </a:lnTo>
                      <a:lnTo>
                        <a:pt x="0" y="100"/>
                      </a:lnTo>
                      <a:lnTo>
                        <a:pt x="3" y="52"/>
                      </a:lnTo>
                      <a:lnTo>
                        <a:pt x="4" y="13"/>
                      </a:lnTo>
                      <a:lnTo>
                        <a:pt x="7" y="7"/>
                      </a:lnTo>
                      <a:lnTo>
                        <a:pt x="11" y="3"/>
                      </a:lnTo>
                      <a:lnTo>
                        <a:pt x="19" y="0"/>
                      </a:lnTo>
                      <a:lnTo>
                        <a:pt x="25" y="3"/>
                      </a:lnTo>
                      <a:lnTo>
                        <a:pt x="26" y="8"/>
                      </a:lnTo>
                      <a:lnTo>
                        <a:pt x="28" y="14"/>
                      </a:lnTo>
                      <a:lnTo>
                        <a:pt x="26" y="17"/>
                      </a:lnTo>
                      <a:lnTo>
                        <a:pt x="26" y="17"/>
                      </a:lnTo>
                      <a:close/>
                    </a:path>
                  </a:pathLst>
                </a:custGeom>
                <a:solidFill>
                  <a:srgbClr val="000000"/>
                </a:solidFill>
                <a:ln w="9525">
                  <a:noFill/>
                  <a:round/>
                </a:ln>
              </p:spPr>
              <p:txBody>
                <a:bodyPr/>
                <a:lstStyle/>
                <a:p>
                  <a:endParaRPr lang="en-US"/>
                </a:p>
              </p:txBody>
            </p:sp>
            <p:sp>
              <p:nvSpPr>
                <p:cNvPr id="406772" name="Freeform 244"/>
                <p:cNvSpPr/>
                <p:nvPr/>
              </p:nvSpPr>
              <p:spPr bwMode="auto">
                <a:xfrm>
                  <a:off x="5014" y="3703"/>
                  <a:ext cx="9" cy="37"/>
                </a:xfrm>
                <a:custGeom>
                  <a:avLst/>
                  <a:gdLst/>
                  <a:ahLst/>
                  <a:cxnLst>
                    <a:cxn ang="0">
                      <a:pos x="25" y="19"/>
                    </a:cxn>
                    <a:cxn ang="0">
                      <a:pos x="18" y="102"/>
                    </a:cxn>
                    <a:cxn ang="0">
                      <a:pos x="16" y="108"/>
                    </a:cxn>
                    <a:cxn ang="0">
                      <a:pos x="12" y="111"/>
                    </a:cxn>
                    <a:cxn ang="0">
                      <a:pos x="8" y="113"/>
                    </a:cxn>
                    <a:cxn ang="0">
                      <a:pos x="0" y="110"/>
                    </a:cxn>
                    <a:cxn ang="0">
                      <a:pos x="0" y="102"/>
                    </a:cxn>
                    <a:cxn ang="0">
                      <a:pos x="5" y="53"/>
                    </a:cxn>
                    <a:cxn ang="0">
                      <a:pos x="8" y="10"/>
                    </a:cxn>
                    <a:cxn ang="0">
                      <a:pos x="9" y="4"/>
                    </a:cxn>
                    <a:cxn ang="0">
                      <a:pos x="13" y="0"/>
                    </a:cxn>
                    <a:cxn ang="0">
                      <a:pos x="19" y="0"/>
                    </a:cxn>
                    <a:cxn ang="0">
                      <a:pos x="25" y="3"/>
                    </a:cxn>
                    <a:cxn ang="0">
                      <a:pos x="27" y="10"/>
                    </a:cxn>
                    <a:cxn ang="0">
                      <a:pos x="25" y="19"/>
                    </a:cxn>
                    <a:cxn ang="0">
                      <a:pos x="25" y="19"/>
                    </a:cxn>
                  </a:cxnLst>
                  <a:rect l="0" t="0" r="r" b="b"/>
                  <a:pathLst>
                    <a:path w="27" h="113">
                      <a:moveTo>
                        <a:pt x="25" y="19"/>
                      </a:moveTo>
                      <a:lnTo>
                        <a:pt x="18" y="102"/>
                      </a:lnTo>
                      <a:lnTo>
                        <a:pt x="16" y="108"/>
                      </a:lnTo>
                      <a:lnTo>
                        <a:pt x="12" y="111"/>
                      </a:lnTo>
                      <a:lnTo>
                        <a:pt x="8" y="113"/>
                      </a:lnTo>
                      <a:lnTo>
                        <a:pt x="0" y="110"/>
                      </a:lnTo>
                      <a:lnTo>
                        <a:pt x="0" y="102"/>
                      </a:lnTo>
                      <a:lnTo>
                        <a:pt x="5" y="53"/>
                      </a:lnTo>
                      <a:lnTo>
                        <a:pt x="8" y="10"/>
                      </a:lnTo>
                      <a:lnTo>
                        <a:pt x="9" y="4"/>
                      </a:lnTo>
                      <a:lnTo>
                        <a:pt x="13" y="0"/>
                      </a:lnTo>
                      <a:lnTo>
                        <a:pt x="19" y="0"/>
                      </a:lnTo>
                      <a:lnTo>
                        <a:pt x="25" y="3"/>
                      </a:lnTo>
                      <a:lnTo>
                        <a:pt x="27" y="10"/>
                      </a:lnTo>
                      <a:lnTo>
                        <a:pt x="25" y="19"/>
                      </a:lnTo>
                      <a:lnTo>
                        <a:pt x="25" y="19"/>
                      </a:lnTo>
                      <a:close/>
                    </a:path>
                  </a:pathLst>
                </a:custGeom>
                <a:solidFill>
                  <a:srgbClr val="000000"/>
                </a:solidFill>
                <a:ln w="9525">
                  <a:noFill/>
                  <a:round/>
                </a:ln>
              </p:spPr>
              <p:txBody>
                <a:bodyPr/>
                <a:lstStyle/>
                <a:p>
                  <a:endParaRPr lang="en-US"/>
                </a:p>
              </p:txBody>
            </p:sp>
            <p:sp>
              <p:nvSpPr>
                <p:cNvPr id="406773" name="Freeform 245"/>
                <p:cNvSpPr/>
                <p:nvPr/>
              </p:nvSpPr>
              <p:spPr bwMode="auto">
                <a:xfrm>
                  <a:off x="5028" y="3235"/>
                  <a:ext cx="333" cy="274"/>
                </a:xfrm>
                <a:custGeom>
                  <a:avLst/>
                  <a:gdLst/>
                  <a:ahLst/>
                  <a:cxnLst>
                    <a:cxn ang="0">
                      <a:pos x="46" y="424"/>
                    </a:cxn>
                    <a:cxn ang="0">
                      <a:pos x="82" y="363"/>
                    </a:cxn>
                    <a:cxn ang="0">
                      <a:pos x="117" y="313"/>
                    </a:cxn>
                    <a:cxn ang="0">
                      <a:pos x="158" y="265"/>
                    </a:cxn>
                    <a:cxn ang="0">
                      <a:pos x="214" y="218"/>
                    </a:cxn>
                    <a:cxn ang="0">
                      <a:pos x="249" y="198"/>
                    </a:cxn>
                    <a:cxn ang="0">
                      <a:pos x="332" y="184"/>
                    </a:cxn>
                    <a:cxn ang="0">
                      <a:pos x="398" y="209"/>
                    </a:cxn>
                    <a:cxn ang="0">
                      <a:pos x="454" y="256"/>
                    </a:cxn>
                    <a:cxn ang="0">
                      <a:pos x="504" y="323"/>
                    </a:cxn>
                    <a:cxn ang="0">
                      <a:pos x="542" y="394"/>
                    </a:cxn>
                    <a:cxn ang="0">
                      <a:pos x="568" y="448"/>
                    </a:cxn>
                    <a:cxn ang="0">
                      <a:pos x="618" y="565"/>
                    </a:cxn>
                    <a:cxn ang="0">
                      <a:pos x="881" y="424"/>
                    </a:cxn>
                    <a:cxn ang="0">
                      <a:pos x="854" y="369"/>
                    </a:cxn>
                    <a:cxn ang="0">
                      <a:pos x="817" y="306"/>
                    </a:cxn>
                    <a:cxn ang="0">
                      <a:pos x="769" y="230"/>
                    </a:cxn>
                    <a:cxn ang="0">
                      <a:pos x="709" y="152"/>
                    </a:cxn>
                    <a:cxn ang="0">
                      <a:pos x="638" y="82"/>
                    </a:cxn>
                    <a:cxn ang="0">
                      <a:pos x="587" y="44"/>
                    </a:cxn>
                    <a:cxn ang="0">
                      <a:pos x="546" y="22"/>
                    </a:cxn>
                    <a:cxn ang="0">
                      <a:pos x="491" y="3"/>
                    </a:cxn>
                    <a:cxn ang="0">
                      <a:pos x="372" y="16"/>
                    </a:cxn>
                    <a:cxn ang="0">
                      <a:pos x="325" y="41"/>
                    </a:cxn>
                    <a:cxn ang="0">
                      <a:pos x="278" y="79"/>
                    </a:cxn>
                    <a:cxn ang="0">
                      <a:pos x="224" y="142"/>
                    </a:cxn>
                    <a:cxn ang="0">
                      <a:pos x="305" y="100"/>
                    </a:cxn>
                    <a:cxn ang="0">
                      <a:pos x="340" y="75"/>
                    </a:cxn>
                    <a:cxn ang="0">
                      <a:pos x="376" y="54"/>
                    </a:cxn>
                    <a:cxn ang="0">
                      <a:pos x="423" y="37"/>
                    </a:cxn>
                    <a:cxn ang="0">
                      <a:pos x="543" y="41"/>
                    </a:cxn>
                    <a:cxn ang="0">
                      <a:pos x="586" y="63"/>
                    </a:cxn>
                    <a:cxn ang="0">
                      <a:pos x="663" y="136"/>
                    </a:cxn>
                    <a:cxn ang="0">
                      <a:pos x="717" y="199"/>
                    </a:cxn>
                    <a:cxn ang="0">
                      <a:pos x="754" y="247"/>
                    </a:cxn>
                    <a:cxn ang="0">
                      <a:pos x="786" y="296"/>
                    </a:cxn>
                    <a:cxn ang="0">
                      <a:pos x="839" y="382"/>
                    </a:cxn>
                    <a:cxn ang="0">
                      <a:pos x="873" y="445"/>
                    </a:cxn>
                    <a:cxn ang="0">
                      <a:pos x="649" y="587"/>
                    </a:cxn>
                    <a:cxn ang="0">
                      <a:pos x="618" y="515"/>
                    </a:cxn>
                    <a:cxn ang="0">
                      <a:pos x="586" y="445"/>
                    </a:cxn>
                    <a:cxn ang="0">
                      <a:pos x="543" y="363"/>
                    </a:cxn>
                    <a:cxn ang="0">
                      <a:pos x="493" y="275"/>
                    </a:cxn>
                    <a:cxn ang="0">
                      <a:pos x="435" y="202"/>
                    </a:cxn>
                    <a:cxn ang="0">
                      <a:pos x="395" y="176"/>
                    </a:cxn>
                    <a:cxn ang="0">
                      <a:pos x="343" y="158"/>
                    </a:cxn>
                    <a:cxn ang="0">
                      <a:pos x="215" y="171"/>
                    </a:cxn>
                    <a:cxn ang="0">
                      <a:pos x="155" y="225"/>
                    </a:cxn>
                    <a:cxn ang="0">
                      <a:pos x="116" y="284"/>
                    </a:cxn>
                    <a:cxn ang="0">
                      <a:pos x="72" y="354"/>
                    </a:cxn>
                    <a:cxn ang="0">
                      <a:pos x="32" y="420"/>
                    </a:cxn>
                    <a:cxn ang="0">
                      <a:pos x="19" y="572"/>
                    </a:cxn>
                    <a:cxn ang="0">
                      <a:pos x="226" y="315"/>
                    </a:cxn>
                    <a:cxn ang="0">
                      <a:pos x="417" y="439"/>
                    </a:cxn>
                    <a:cxn ang="0">
                      <a:pos x="145" y="514"/>
                    </a:cxn>
                  </a:cxnLst>
                  <a:rect l="0" t="0" r="r" b="b"/>
                  <a:pathLst>
                    <a:path w="1001" h="824">
                      <a:moveTo>
                        <a:pt x="21" y="475"/>
                      </a:moveTo>
                      <a:lnTo>
                        <a:pt x="22" y="471"/>
                      </a:lnTo>
                      <a:lnTo>
                        <a:pt x="29" y="458"/>
                      </a:lnTo>
                      <a:lnTo>
                        <a:pt x="34" y="448"/>
                      </a:lnTo>
                      <a:lnTo>
                        <a:pt x="40" y="436"/>
                      </a:lnTo>
                      <a:lnTo>
                        <a:pt x="46" y="424"/>
                      </a:lnTo>
                      <a:lnTo>
                        <a:pt x="54" y="410"/>
                      </a:lnTo>
                      <a:lnTo>
                        <a:pt x="62" y="395"/>
                      </a:lnTo>
                      <a:lnTo>
                        <a:pt x="66" y="388"/>
                      </a:lnTo>
                      <a:lnTo>
                        <a:pt x="72" y="379"/>
                      </a:lnTo>
                      <a:lnTo>
                        <a:pt x="76" y="372"/>
                      </a:lnTo>
                      <a:lnTo>
                        <a:pt x="82" y="363"/>
                      </a:lnTo>
                      <a:lnTo>
                        <a:pt x="87" y="356"/>
                      </a:lnTo>
                      <a:lnTo>
                        <a:pt x="92" y="347"/>
                      </a:lnTo>
                      <a:lnTo>
                        <a:pt x="98" y="338"/>
                      </a:lnTo>
                      <a:lnTo>
                        <a:pt x="104" y="331"/>
                      </a:lnTo>
                      <a:lnTo>
                        <a:pt x="110" y="322"/>
                      </a:lnTo>
                      <a:lnTo>
                        <a:pt x="117" y="313"/>
                      </a:lnTo>
                      <a:lnTo>
                        <a:pt x="123" y="304"/>
                      </a:lnTo>
                      <a:lnTo>
                        <a:pt x="130" y="297"/>
                      </a:lnTo>
                      <a:lnTo>
                        <a:pt x="136" y="288"/>
                      </a:lnTo>
                      <a:lnTo>
                        <a:pt x="144" y="280"/>
                      </a:lnTo>
                      <a:lnTo>
                        <a:pt x="151" y="272"/>
                      </a:lnTo>
                      <a:lnTo>
                        <a:pt x="158" y="265"/>
                      </a:lnTo>
                      <a:lnTo>
                        <a:pt x="166" y="258"/>
                      </a:lnTo>
                      <a:lnTo>
                        <a:pt x="174" y="250"/>
                      </a:lnTo>
                      <a:lnTo>
                        <a:pt x="189" y="236"/>
                      </a:lnTo>
                      <a:lnTo>
                        <a:pt x="205" y="224"/>
                      </a:lnTo>
                      <a:lnTo>
                        <a:pt x="210" y="221"/>
                      </a:lnTo>
                      <a:lnTo>
                        <a:pt x="214" y="218"/>
                      </a:lnTo>
                      <a:lnTo>
                        <a:pt x="218" y="215"/>
                      </a:lnTo>
                      <a:lnTo>
                        <a:pt x="223" y="212"/>
                      </a:lnTo>
                      <a:lnTo>
                        <a:pt x="227" y="209"/>
                      </a:lnTo>
                      <a:lnTo>
                        <a:pt x="231" y="206"/>
                      </a:lnTo>
                      <a:lnTo>
                        <a:pt x="240" y="202"/>
                      </a:lnTo>
                      <a:lnTo>
                        <a:pt x="249" y="198"/>
                      </a:lnTo>
                      <a:lnTo>
                        <a:pt x="258" y="195"/>
                      </a:lnTo>
                      <a:lnTo>
                        <a:pt x="267" y="192"/>
                      </a:lnTo>
                      <a:lnTo>
                        <a:pt x="275" y="189"/>
                      </a:lnTo>
                      <a:lnTo>
                        <a:pt x="294" y="184"/>
                      </a:lnTo>
                      <a:lnTo>
                        <a:pt x="313" y="183"/>
                      </a:lnTo>
                      <a:lnTo>
                        <a:pt x="332" y="184"/>
                      </a:lnTo>
                      <a:lnTo>
                        <a:pt x="353" y="189"/>
                      </a:lnTo>
                      <a:lnTo>
                        <a:pt x="363" y="192"/>
                      </a:lnTo>
                      <a:lnTo>
                        <a:pt x="372" y="196"/>
                      </a:lnTo>
                      <a:lnTo>
                        <a:pt x="382" y="201"/>
                      </a:lnTo>
                      <a:lnTo>
                        <a:pt x="392" y="206"/>
                      </a:lnTo>
                      <a:lnTo>
                        <a:pt x="398" y="209"/>
                      </a:lnTo>
                      <a:lnTo>
                        <a:pt x="403" y="212"/>
                      </a:lnTo>
                      <a:lnTo>
                        <a:pt x="409" y="215"/>
                      </a:lnTo>
                      <a:lnTo>
                        <a:pt x="413" y="220"/>
                      </a:lnTo>
                      <a:lnTo>
                        <a:pt x="433" y="236"/>
                      </a:lnTo>
                      <a:lnTo>
                        <a:pt x="447" y="247"/>
                      </a:lnTo>
                      <a:lnTo>
                        <a:pt x="454" y="256"/>
                      </a:lnTo>
                      <a:lnTo>
                        <a:pt x="463" y="265"/>
                      </a:lnTo>
                      <a:lnTo>
                        <a:pt x="473" y="278"/>
                      </a:lnTo>
                      <a:lnTo>
                        <a:pt x="485" y="294"/>
                      </a:lnTo>
                      <a:lnTo>
                        <a:pt x="491" y="303"/>
                      </a:lnTo>
                      <a:lnTo>
                        <a:pt x="496" y="313"/>
                      </a:lnTo>
                      <a:lnTo>
                        <a:pt x="504" y="323"/>
                      </a:lnTo>
                      <a:lnTo>
                        <a:pt x="511" y="337"/>
                      </a:lnTo>
                      <a:lnTo>
                        <a:pt x="518" y="348"/>
                      </a:lnTo>
                      <a:lnTo>
                        <a:pt x="526" y="363"/>
                      </a:lnTo>
                      <a:lnTo>
                        <a:pt x="534" y="378"/>
                      </a:lnTo>
                      <a:lnTo>
                        <a:pt x="537" y="385"/>
                      </a:lnTo>
                      <a:lnTo>
                        <a:pt x="542" y="394"/>
                      </a:lnTo>
                      <a:lnTo>
                        <a:pt x="546" y="401"/>
                      </a:lnTo>
                      <a:lnTo>
                        <a:pt x="551" y="411"/>
                      </a:lnTo>
                      <a:lnTo>
                        <a:pt x="555" y="420"/>
                      </a:lnTo>
                      <a:lnTo>
                        <a:pt x="559" y="429"/>
                      </a:lnTo>
                      <a:lnTo>
                        <a:pt x="564" y="437"/>
                      </a:lnTo>
                      <a:lnTo>
                        <a:pt x="568" y="448"/>
                      </a:lnTo>
                      <a:lnTo>
                        <a:pt x="572" y="458"/>
                      </a:lnTo>
                      <a:lnTo>
                        <a:pt x="578" y="468"/>
                      </a:lnTo>
                      <a:lnTo>
                        <a:pt x="587" y="490"/>
                      </a:lnTo>
                      <a:lnTo>
                        <a:pt x="597" y="514"/>
                      </a:lnTo>
                      <a:lnTo>
                        <a:pt x="608" y="538"/>
                      </a:lnTo>
                      <a:lnTo>
                        <a:pt x="618" y="565"/>
                      </a:lnTo>
                      <a:lnTo>
                        <a:pt x="533" y="600"/>
                      </a:lnTo>
                      <a:lnTo>
                        <a:pt x="558" y="651"/>
                      </a:lnTo>
                      <a:lnTo>
                        <a:pt x="897" y="824"/>
                      </a:lnTo>
                      <a:lnTo>
                        <a:pt x="1001" y="414"/>
                      </a:lnTo>
                      <a:lnTo>
                        <a:pt x="976" y="386"/>
                      </a:lnTo>
                      <a:lnTo>
                        <a:pt x="881" y="424"/>
                      </a:lnTo>
                      <a:lnTo>
                        <a:pt x="877" y="416"/>
                      </a:lnTo>
                      <a:lnTo>
                        <a:pt x="873" y="407"/>
                      </a:lnTo>
                      <a:lnTo>
                        <a:pt x="867" y="394"/>
                      </a:lnTo>
                      <a:lnTo>
                        <a:pt x="862" y="386"/>
                      </a:lnTo>
                      <a:lnTo>
                        <a:pt x="858" y="378"/>
                      </a:lnTo>
                      <a:lnTo>
                        <a:pt x="854" y="369"/>
                      </a:lnTo>
                      <a:lnTo>
                        <a:pt x="848" y="360"/>
                      </a:lnTo>
                      <a:lnTo>
                        <a:pt x="843" y="350"/>
                      </a:lnTo>
                      <a:lnTo>
                        <a:pt x="837" y="339"/>
                      </a:lnTo>
                      <a:lnTo>
                        <a:pt x="830" y="328"/>
                      </a:lnTo>
                      <a:lnTo>
                        <a:pt x="824" y="318"/>
                      </a:lnTo>
                      <a:lnTo>
                        <a:pt x="817" y="306"/>
                      </a:lnTo>
                      <a:lnTo>
                        <a:pt x="810" y="293"/>
                      </a:lnTo>
                      <a:lnTo>
                        <a:pt x="802" y="281"/>
                      </a:lnTo>
                      <a:lnTo>
                        <a:pt x="793" y="268"/>
                      </a:lnTo>
                      <a:lnTo>
                        <a:pt x="786" y="256"/>
                      </a:lnTo>
                      <a:lnTo>
                        <a:pt x="777" y="243"/>
                      </a:lnTo>
                      <a:lnTo>
                        <a:pt x="769" y="230"/>
                      </a:lnTo>
                      <a:lnTo>
                        <a:pt x="758" y="217"/>
                      </a:lnTo>
                      <a:lnTo>
                        <a:pt x="750" y="204"/>
                      </a:lnTo>
                      <a:lnTo>
                        <a:pt x="739" y="190"/>
                      </a:lnTo>
                      <a:lnTo>
                        <a:pt x="729" y="177"/>
                      </a:lnTo>
                      <a:lnTo>
                        <a:pt x="719" y="165"/>
                      </a:lnTo>
                      <a:lnTo>
                        <a:pt x="709" y="152"/>
                      </a:lnTo>
                      <a:lnTo>
                        <a:pt x="697" y="139"/>
                      </a:lnTo>
                      <a:lnTo>
                        <a:pt x="685" y="127"/>
                      </a:lnTo>
                      <a:lnTo>
                        <a:pt x="673" y="116"/>
                      </a:lnTo>
                      <a:lnTo>
                        <a:pt x="662" y="104"/>
                      </a:lnTo>
                      <a:lnTo>
                        <a:pt x="650" y="92"/>
                      </a:lnTo>
                      <a:lnTo>
                        <a:pt x="638" y="82"/>
                      </a:lnTo>
                      <a:lnTo>
                        <a:pt x="625" y="72"/>
                      </a:lnTo>
                      <a:lnTo>
                        <a:pt x="613" y="62"/>
                      </a:lnTo>
                      <a:lnTo>
                        <a:pt x="606" y="57"/>
                      </a:lnTo>
                      <a:lnTo>
                        <a:pt x="600" y="51"/>
                      </a:lnTo>
                      <a:lnTo>
                        <a:pt x="593" y="49"/>
                      </a:lnTo>
                      <a:lnTo>
                        <a:pt x="587" y="44"/>
                      </a:lnTo>
                      <a:lnTo>
                        <a:pt x="580" y="40"/>
                      </a:lnTo>
                      <a:lnTo>
                        <a:pt x="574" y="35"/>
                      </a:lnTo>
                      <a:lnTo>
                        <a:pt x="567" y="32"/>
                      </a:lnTo>
                      <a:lnTo>
                        <a:pt x="559" y="28"/>
                      </a:lnTo>
                      <a:lnTo>
                        <a:pt x="553" y="25"/>
                      </a:lnTo>
                      <a:lnTo>
                        <a:pt x="546" y="22"/>
                      </a:lnTo>
                      <a:lnTo>
                        <a:pt x="539" y="19"/>
                      </a:lnTo>
                      <a:lnTo>
                        <a:pt x="533" y="16"/>
                      </a:lnTo>
                      <a:lnTo>
                        <a:pt x="526" y="13"/>
                      </a:lnTo>
                      <a:lnTo>
                        <a:pt x="518" y="10"/>
                      </a:lnTo>
                      <a:lnTo>
                        <a:pt x="505" y="6"/>
                      </a:lnTo>
                      <a:lnTo>
                        <a:pt x="491" y="3"/>
                      </a:lnTo>
                      <a:lnTo>
                        <a:pt x="476" y="2"/>
                      </a:lnTo>
                      <a:lnTo>
                        <a:pt x="461" y="0"/>
                      </a:lnTo>
                      <a:lnTo>
                        <a:pt x="432" y="0"/>
                      </a:lnTo>
                      <a:lnTo>
                        <a:pt x="401" y="6"/>
                      </a:lnTo>
                      <a:lnTo>
                        <a:pt x="387" y="10"/>
                      </a:lnTo>
                      <a:lnTo>
                        <a:pt x="372" y="16"/>
                      </a:lnTo>
                      <a:lnTo>
                        <a:pt x="363" y="19"/>
                      </a:lnTo>
                      <a:lnTo>
                        <a:pt x="356" y="24"/>
                      </a:lnTo>
                      <a:lnTo>
                        <a:pt x="349" y="28"/>
                      </a:lnTo>
                      <a:lnTo>
                        <a:pt x="341" y="32"/>
                      </a:lnTo>
                      <a:lnTo>
                        <a:pt x="332" y="37"/>
                      </a:lnTo>
                      <a:lnTo>
                        <a:pt x="325" y="41"/>
                      </a:lnTo>
                      <a:lnTo>
                        <a:pt x="321" y="44"/>
                      </a:lnTo>
                      <a:lnTo>
                        <a:pt x="318" y="47"/>
                      </a:lnTo>
                      <a:lnTo>
                        <a:pt x="313" y="50"/>
                      </a:lnTo>
                      <a:lnTo>
                        <a:pt x="309" y="53"/>
                      </a:lnTo>
                      <a:lnTo>
                        <a:pt x="294" y="66"/>
                      </a:lnTo>
                      <a:lnTo>
                        <a:pt x="278" y="79"/>
                      </a:lnTo>
                      <a:lnTo>
                        <a:pt x="264" y="95"/>
                      </a:lnTo>
                      <a:lnTo>
                        <a:pt x="255" y="104"/>
                      </a:lnTo>
                      <a:lnTo>
                        <a:pt x="248" y="113"/>
                      </a:lnTo>
                      <a:lnTo>
                        <a:pt x="239" y="122"/>
                      </a:lnTo>
                      <a:lnTo>
                        <a:pt x="231" y="132"/>
                      </a:lnTo>
                      <a:lnTo>
                        <a:pt x="224" y="142"/>
                      </a:lnTo>
                      <a:lnTo>
                        <a:pt x="215" y="152"/>
                      </a:lnTo>
                      <a:lnTo>
                        <a:pt x="256" y="144"/>
                      </a:lnTo>
                      <a:lnTo>
                        <a:pt x="264" y="135"/>
                      </a:lnTo>
                      <a:lnTo>
                        <a:pt x="274" y="125"/>
                      </a:lnTo>
                      <a:lnTo>
                        <a:pt x="287" y="113"/>
                      </a:lnTo>
                      <a:lnTo>
                        <a:pt x="305" y="100"/>
                      </a:lnTo>
                      <a:lnTo>
                        <a:pt x="313" y="92"/>
                      </a:lnTo>
                      <a:lnTo>
                        <a:pt x="318" y="89"/>
                      </a:lnTo>
                      <a:lnTo>
                        <a:pt x="324" y="85"/>
                      </a:lnTo>
                      <a:lnTo>
                        <a:pt x="328" y="82"/>
                      </a:lnTo>
                      <a:lnTo>
                        <a:pt x="334" y="78"/>
                      </a:lnTo>
                      <a:lnTo>
                        <a:pt x="340" y="75"/>
                      </a:lnTo>
                      <a:lnTo>
                        <a:pt x="346" y="72"/>
                      </a:lnTo>
                      <a:lnTo>
                        <a:pt x="351" y="68"/>
                      </a:lnTo>
                      <a:lnTo>
                        <a:pt x="357" y="65"/>
                      </a:lnTo>
                      <a:lnTo>
                        <a:pt x="363" y="62"/>
                      </a:lnTo>
                      <a:lnTo>
                        <a:pt x="369" y="57"/>
                      </a:lnTo>
                      <a:lnTo>
                        <a:pt x="376" y="54"/>
                      </a:lnTo>
                      <a:lnTo>
                        <a:pt x="382" y="51"/>
                      </a:lnTo>
                      <a:lnTo>
                        <a:pt x="390" y="49"/>
                      </a:lnTo>
                      <a:lnTo>
                        <a:pt x="395" y="46"/>
                      </a:lnTo>
                      <a:lnTo>
                        <a:pt x="403" y="44"/>
                      </a:lnTo>
                      <a:lnTo>
                        <a:pt x="409" y="41"/>
                      </a:lnTo>
                      <a:lnTo>
                        <a:pt x="423" y="37"/>
                      </a:lnTo>
                      <a:lnTo>
                        <a:pt x="438" y="34"/>
                      </a:lnTo>
                      <a:lnTo>
                        <a:pt x="452" y="31"/>
                      </a:lnTo>
                      <a:lnTo>
                        <a:pt x="482" y="29"/>
                      </a:lnTo>
                      <a:lnTo>
                        <a:pt x="512" y="32"/>
                      </a:lnTo>
                      <a:lnTo>
                        <a:pt x="529" y="35"/>
                      </a:lnTo>
                      <a:lnTo>
                        <a:pt x="543" y="41"/>
                      </a:lnTo>
                      <a:lnTo>
                        <a:pt x="551" y="44"/>
                      </a:lnTo>
                      <a:lnTo>
                        <a:pt x="559" y="47"/>
                      </a:lnTo>
                      <a:lnTo>
                        <a:pt x="567" y="51"/>
                      </a:lnTo>
                      <a:lnTo>
                        <a:pt x="574" y="56"/>
                      </a:lnTo>
                      <a:lnTo>
                        <a:pt x="583" y="62"/>
                      </a:lnTo>
                      <a:lnTo>
                        <a:pt x="586" y="63"/>
                      </a:lnTo>
                      <a:lnTo>
                        <a:pt x="590" y="66"/>
                      </a:lnTo>
                      <a:lnTo>
                        <a:pt x="605" y="79"/>
                      </a:lnTo>
                      <a:lnTo>
                        <a:pt x="621" y="92"/>
                      </a:lnTo>
                      <a:lnTo>
                        <a:pt x="635" y="107"/>
                      </a:lnTo>
                      <a:lnTo>
                        <a:pt x="650" y="122"/>
                      </a:lnTo>
                      <a:lnTo>
                        <a:pt x="663" y="136"/>
                      </a:lnTo>
                      <a:lnTo>
                        <a:pt x="678" y="151"/>
                      </a:lnTo>
                      <a:lnTo>
                        <a:pt x="691" y="167"/>
                      </a:lnTo>
                      <a:lnTo>
                        <a:pt x="698" y="176"/>
                      </a:lnTo>
                      <a:lnTo>
                        <a:pt x="704" y="183"/>
                      </a:lnTo>
                      <a:lnTo>
                        <a:pt x="712" y="192"/>
                      </a:lnTo>
                      <a:lnTo>
                        <a:pt x="717" y="199"/>
                      </a:lnTo>
                      <a:lnTo>
                        <a:pt x="723" y="208"/>
                      </a:lnTo>
                      <a:lnTo>
                        <a:pt x="731" y="215"/>
                      </a:lnTo>
                      <a:lnTo>
                        <a:pt x="736" y="224"/>
                      </a:lnTo>
                      <a:lnTo>
                        <a:pt x="742" y="231"/>
                      </a:lnTo>
                      <a:lnTo>
                        <a:pt x="748" y="240"/>
                      </a:lnTo>
                      <a:lnTo>
                        <a:pt x="754" y="247"/>
                      </a:lnTo>
                      <a:lnTo>
                        <a:pt x="760" y="256"/>
                      </a:lnTo>
                      <a:lnTo>
                        <a:pt x="766" y="265"/>
                      </a:lnTo>
                      <a:lnTo>
                        <a:pt x="770" y="272"/>
                      </a:lnTo>
                      <a:lnTo>
                        <a:pt x="776" y="280"/>
                      </a:lnTo>
                      <a:lnTo>
                        <a:pt x="782" y="288"/>
                      </a:lnTo>
                      <a:lnTo>
                        <a:pt x="786" y="296"/>
                      </a:lnTo>
                      <a:lnTo>
                        <a:pt x="796" y="312"/>
                      </a:lnTo>
                      <a:lnTo>
                        <a:pt x="807" y="326"/>
                      </a:lnTo>
                      <a:lnTo>
                        <a:pt x="815" y="341"/>
                      </a:lnTo>
                      <a:lnTo>
                        <a:pt x="824" y="356"/>
                      </a:lnTo>
                      <a:lnTo>
                        <a:pt x="832" y="369"/>
                      </a:lnTo>
                      <a:lnTo>
                        <a:pt x="839" y="382"/>
                      </a:lnTo>
                      <a:lnTo>
                        <a:pt x="846" y="395"/>
                      </a:lnTo>
                      <a:lnTo>
                        <a:pt x="852" y="407"/>
                      </a:lnTo>
                      <a:lnTo>
                        <a:pt x="859" y="417"/>
                      </a:lnTo>
                      <a:lnTo>
                        <a:pt x="864" y="427"/>
                      </a:lnTo>
                      <a:lnTo>
                        <a:pt x="868" y="436"/>
                      </a:lnTo>
                      <a:lnTo>
                        <a:pt x="873" y="445"/>
                      </a:lnTo>
                      <a:lnTo>
                        <a:pt x="880" y="456"/>
                      </a:lnTo>
                      <a:lnTo>
                        <a:pt x="884" y="468"/>
                      </a:lnTo>
                      <a:lnTo>
                        <a:pt x="982" y="430"/>
                      </a:lnTo>
                      <a:lnTo>
                        <a:pt x="884" y="793"/>
                      </a:lnTo>
                      <a:lnTo>
                        <a:pt x="567" y="623"/>
                      </a:lnTo>
                      <a:lnTo>
                        <a:pt x="649" y="587"/>
                      </a:lnTo>
                      <a:lnTo>
                        <a:pt x="646" y="579"/>
                      </a:lnTo>
                      <a:lnTo>
                        <a:pt x="637" y="557"/>
                      </a:lnTo>
                      <a:lnTo>
                        <a:pt x="631" y="543"/>
                      </a:lnTo>
                      <a:lnTo>
                        <a:pt x="627" y="534"/>
                      </a:lnTo>
                      <a:lnTo>
                        <a:pt x="622" y="525"/>
                      </a:lnTo>
                      <a:lnTo>
                        <a:pt x="618" y="515"/>
                      </a:lnTo>
                      <a:lnTo>
                        <a:pt x="613" y="505"/>
                      </a:lnTo>
                      <a:lnTo>
                        <a:pt x="608" y="493"/>
                      </a:lnTo>
                      <a:lnTo>
                        <a:pt x="603" y="481"/>
                      </a:lnTo>
                      <a:lnTo>
                        <a:pt x="597" y="470"/>
                      </a:lnTo>
                      <a:lnTo>
                        <a:pt x="592" y="458"/>
                      </a:lnTo>
                      <a:lnTo>
                        <a:pt x="586" y="445"/>
                      </a:lnTo>
                      <a:lnTo>
                        <a:pt x="578" y="432"/>
                      </a:lnTo>
                      <a:lnTo>
                        <a:pt x="572" y="418"/>
                      </a:lnTo>
                      <a:lnTo>
                        <a:pt x="565" y="405"/>
                      </a:lnTo>
                      <a:lnTo>
                        <a:pt x="558" y="391"/>
                      </a:lnTo>
                      <a:lnTo>
                        <a:pt x="551" y="378"/>
                      </a:lnTo>
                      <a:lnTo>
                        <a:pt x="543" y="363"/>
                      </a:lnTo>
                      <a:lnTo>
                        <a:pt x="536" y="348"/>
                      </a:lnTo>
                      <a:lnTo>
                        <a:pt x="527" y="334"/>
                      </a:lnTo>
                      <a:lnTo>
                        <a:pt x="520" y="319"/>
                      </a:lnTo>
                      <a:lnTo>
                        <a:pt x="511" y="304"/>
                      </a:lnTo>
                      <a:lnTo>
                        <a:pt x="502" y="290"/>
                      </a:lnTo>
                      <a:lnTo>
                        <a:pt x="493" y="275"/>
                      </a:lnTo>
                      <a:lnTo>
                        <a:pt x="485" y="261"/>
                      </a:lnTo>
                      <a:lnTo>
                        <a:pt x="476" y="246"/>
                      </a:lnTo>
                      <a:lnTo>
                        <a:pt x="466" y="234"/>
                      </a:lnTo>
                      <a:lnTo>
                        <a:pt x="455" y="223"/>
                      </a:lnTo>
                      <a:lnTo>
                        <a:pt x="445" y="211"/>
                      </a:lnTo>
                      <a:lnTo>
                        <a:pt x="435" y="202"/>
                      </a:lnTo>
                      <a:lnTo>
                        <a:pt x="423" y="193"/>
                      </a:lnTo>
                      <a:lnTo>
                        <a:pt x="419" y="189"/>
                      </a:lnTo>
                      <a:lnTo>
                        <a:pt x="413" y="186"/>
                      </a:lnTo>
                      <a:lnTo>
                        <a:pt x="407" y="182"/>
                      </a:lnTo>
                      <a:lnTo>
                        <a:pt x="401" y="179"/>
                      </a:lnTo>
                      <a:lnTo>
                        <a:pt x="395" y="176"/>
                      </a:lnTo>
                      <a:lnTo>
                        <a:pt x="390" y="173"/>
                      </a:lnTo>
                      <a:lnTo>
                        <a:pt x="384" y="170"/>
                      </a:lnTo>
                      <a:lnTo>
                        <a:pt x="378" y="168"/>
                      </a:lnTo>
                      <a:lnTo>
                        <a:pt x="366" y="164"/>
                      </a:lnTo>
                      <a:lnTo>
                        <a:pt x="354" y="161"/>
                      </a:lnTo>
                      <a:lnTo>
                        <a:pt x="343" y="158"/>
                      </a:lnTo>
                      <a:lnTo>
                        <a:pt x="331" y="157"/>
                      </a:lnTo>
                      <a:lnTo>
                        <a:pt x="308" y="154"/>
                      </a:lnTo>
                      <a:lnTo>
                        <a:pt x="264" y="158"/>
                      </a:lnTo>
                      <a:lnTo>
                        <a:pt x="243" y="163"/>
                      </a:lnTo>
                      <a:lnTo>
                        <a:pt x="224" y="168"/>
                      </a:lnTo>
                      <a:lnTo>
                        <a:pt x="215" y="171"/>
                      </a:lnTo>
                      <a:lnTo>
                        <a:pt x="208" y="174"/>
                      </a:lnTo>
                      <a:lnTo>
                        <a:pt x="201" y="179"/>
                      </a:lnTo>
                      <a:lnTo>
                        <a:pt x="193" y="183"/>
                      </a:lnTo>
                      <a:lnTo>
                        <a:pt x="173" y="201"/>
                      </a:lnTo>
                      <a:lnTo>
                        <a:pt x="166" y="211"/>
                      </a:lnTo>
                      <a:lnTo>
                        <a:pt x="155" y="225"/>
                      </a:lnTo>
                      <a:lnTo>
                        <a:pt x="149" y="234"/>
                      </a:lnTo>
                      <a:lnTo>
                        <a:pt x="144" y="243"/>
                      </a:lnTo>
                      <a:lnTo>
                        <a:pt x="136" y="253"/>
                      </a:lnTo>
                      <a:lnTo>
                        <a:pt x="130" y="263"/>
                      </a:lnTo>
                      <a:lnTo>
                        <a:pt x="123" y="274"/>
                      </a:lnTo>
                      <a:lnTo>
                        <a:pt x="116" y="284"/>
                      </a:lnTo>
                      <a:lnTo>
                        <a:pt x="109" y="296"/>
                      </a:lnTo>
                      <a:lnTo>
                        <a:pt x="101" y="307"/>
                      </a:lnTo>
                      <a:lnTo>
                        <a:pt x="94" y="319"/>
                      </a:lnTo>
                      <a:lnTo>
                        <a:pt x="87" y="331"/>
                      </a:lnTo>
                      <a:lnTo>
                        <a:pt x="79" y="342"/>
                      </a:lnTo>
                      <a:lnTo>
                        <a:pt x="72" y="354"/>
                      </a:lnTo>
                      <a:lnTo>
                        <a:pt x="65" y="366"/>
                      </a:lnTo>
                      <a:lnTo>
                        <a:pt x="59" y="378"/>
                      </a:lnTo>
                      <a:lnTo>
                        <a:pt x="51" y="388"/>
                      </a:lnTo>
                      <a:lnTo>
                        <a:pt x="44" y="399"/>
                      </a:lnTo>
                      <a:lnTo>
                        <a:pt x="38" y="410"/>
                      </a:lnTo>
                      <a:lnTo>
                        <a:pt x="32" y="420"/>
                      </a:lnTo>
                      <a:lnTo>
                        <a:pt x="27" y="429"/>
                      </a:lnTo>
                      <a:lnTo>
                        <a:pt x="22" y="437"/>
                      </a:lnTo>
                      <a:lnTo>
                        <a:pt x="12" y="452"/>
                      </a:lnTo>
                      <a:lnTo>
                        <a:pt x="6" y="464"/>
                      </a:lnTo>
                      <a:lnTo>
                        <a:pt x="0" y="473"/>
                      </a:lnTo>
                      <a:lnTo>
                        <a:pt x="19" y="572"/>
                      </a:lnTo>
                      <a:lnTo>
                        <a:pt x="280" y="704"/>
                      </a:lnTo>
                      <a:lnTo>
                        <a:pt x="447" y="420"/>
                      </a:lnTo>
                      <a:lnTo>
                        <a:pt x="359" y="373"/>
                      </a:lnTo>
                      <a:lnTo>
                        <a:pt x="302" y="499"/>
                      </a:lnTo>
                      <a:lnTo>
                        <a:pt x="158" y="420"/>
                      </a:lnTo>
                      <a:lnTo>
                        <a:pt x="226" y="315"/>
                      </a:lnTo>
                      <a:lnTo>
                        <a:pt x="161" y="281"/>
                      </a:lnTo>
                      <a:lnTo>
                        <a:pt x="192" y="325"/>
                      </a:lnTo>
                      <a:lnTo>
                        <a:pt x="117" y="440"/>
                      </a:lnTo>
                      <a:lnTo>
                        <a:pt x="313" y="518"/>
                      </a:lnTo>
                      <a:lnTo>
                        <a:pt x="365" y="395"/>
                      </a:lnTo>
                      <a:lnTo>
                        <a:pt x="417" y="439"/>
                      </a:lnTo>
                      <a:lnTo>
                        <a:pt x="270" y="676"/>
                      </a:lnTo>
                      <a:lnTo>
                        <a:pt x="193" y="636"/>
                      </a:lnTo>
                      <a:lnTo>
                        <a:pt x="242" y="543"/>
                      </a:lnTo>
                      <a:lnTo>
                        <a:pt x="151" y="478"/>
                      </a:lnTo>
                      <a:lnTo>
                        <a:pt x="98" y="560"/>
                      </a:lnTo>
                      <a:lnTo>
                        <a:pt x="145" y="514"/>
                      </a:lnTo>
                      <a:lnTo>
                        <a:pt x="217" y="547"/>
                      </a:lnTo>
                      <a:lnTo>
                        <a:pt x="173" y="630"/>
                      </a:lnTo>
                      <a:lnTo>
                        <a:pt x="32" y="557"/>
                      </a:lnTo>
                      <a:lnTo>
                        <a:pt x="21" y="475"/>
                      </a:lnTo>
                      <a:lnTo>
                        <a:pt x="21" y="475"/>
                      </a:lnTo>
                      <a:close/>
                    </a:path>
                  </a:pathLst>
                </a:custGeom>
                <a:solidFill>
                  <a:srgbClr val="000000"/>
                </a:solidFill>
                <a:ln w="9525">
                  <a:noFill/>
                  <a:round/>
                </a:ln>
              </p:spPr>
              <p:txBody>
                <a:bodyPr/>
                <a:lstStyle/>
                <a:p>
                  <a:endParaRPr lang="en-US"/>
                </a:p>
              </p:txBody>
            </p:sp>
            <p:sp>
              <p:nvSpPr>
                <p:cNvPr id="406774" name="Freeform 246"/>
                <p:cNvSpPr/>
                <p:nvPr/>
              </p:nvSpPr>
              <p:spPr bwMode="auto">
                <a:xfrm>
                  <a:off x="5072" y="3421"/>
                  <a:ext cx="15" cy="21"/>
                </a:xfrm>
                <a:custGeom>
                  <a:avLst/>
                  <a:gdLst/>
                  <a:ahLst/>
                  <a:cxnLst>
                    <a:cxn ang="0">
                      <a:pos x="20" y="63"/>
                    </a:cxn>
                    <a:cxn ang="0">
                      <a:pos x="26" y="54"/>
                    </a:cxn>
                    <a:cxn ang="0">
                      <a:pos x="32" y="45"/>
                    </a:cxn>
                    <a:cxn ang="0">
                      <a:pos x="38" y="35"/>
                    </a:cxn>
                    <a:cxn ang="0">
                      <a:pos x="47" y="14"/>
                    </a:cxn>
                    <a:cxn ang="0">
                      <a:pos x="47" y="6"/>
                    </a:cxn>
                    <a:cxn ang="0">
                      <a:pos x="44" y="0"/>
                    </a:cxn>
                    <a:cxn ang="0">
                      <a:pos x="38" y="0"/>
                    </a:cxn>
                    <a:cxn ang="0">
                      <a:pos x="31" y="6"/>
                    </a:cxn>
                    <a:cxn ang="0">
                      <a:pos x="23" y="14"/>
                    </a:cxn>
                    <a:cxn ang="0">
                      <a:pos x="16" y="25"/>
                    </a:cxn>
                    <a:cxn ang="0">
                      <a:pos x="10" y="35"/>
                    </a:cxn>
                    <a:cxn ang="0">
                      <a:pos x="4" y="45"/>
                    </a:cxn>
                    <a:cxn ang="0">
                      <a:pos x="0" y="55"/>
                    </a:cxn>
                    <a:cxn ang="0">
                      <a:pos x="20" y="63"/>
                    </a:cxn>
                    <a:cxn ang="0">
                      <a:pos x="20" y="63"/>
                    </a:cxn>
                  </a:cxnLst>
                  <a:rect l="0" t="0" r="r" b="b"/>
                  <a:pathLst>
                    <a:path w="47" h="63">
                      <a:moveTo>
                        <a:pt x="20" y="63"/>
                      </a:moveTo>
                      <a:lnTo>
                        <a:pt x="26" y="54"/>
                      </a:lnTo>
                      <a:lnTo>
                        <a:pt x="32" y="45"/>
                      </a:lnTo>
                      <a:lnTo>
                        <a:pt x="38" y="35"/>
                      </a:lnTo>
                      <a:lnTo>
                        <a:pt x="47" y="14"/>
                      </a:lnTo>
                      <a:lnTo>
                        <a:pt x="47" y="6"/>
                      </a:lnTo>
                      <a:lnTo>
                        <a:pt x="44" y="0"/>
                      </a:lnTo>
                      <a:lnTo>
                        <a:pt x="38" y="0"/>
                      </a:lnTo>
                      <a:lnTo>
                        <a:pt x="31" y="6"/>
                      </a:lnTo>
                      <a:lnTo>
                        <a:pt x="23" y="14"/>
                      </a:lnTo>
                      <a:lnTo>
                        <a:pt x="16" y="25"/>
                      </a:lnTo>
                      <a:lnTo>
                        <a:pt x="10" y="35"/>
                      </a:lnTo>
                      <a:lnTo>
                        <a:pt x="4" y="45"/>
                      </a:lnTo>
                      <a:lnTo>
                        <a:pt x="0" y="55"/>
                      </a:lnTo>
                      <a:lnTo>
                        <a:pt x="20" y="63"/>
                      </a:lnTo>
                      <a:lnTo>
                        <a:pt x="20" y="63"/>
                      </a:lnTo>
                      <a:close/>
                    </a:path>
                  </a:pathLst>
                </a:custGeom>
                <a:solidFill>
                  <a:srgbClr val="000000"/>
                </a:solidFill>
                <a:ln w="9525">
                  <a:noFill/>
                  <a:round/>
                </a:ln>
              </p:spPr>
              <p:txBody>
                <a:bodyPr/>
                <a:lstStyle/>
                <a:p>
                  <a:endParaRPr lang="en-US"/>
                </a:p>
              </p:txBody>
            </p:sp>
            <p:sp>
              <p:nvSpPr>
                <p:cNvPr id="406775" name="Freeform 247"/>
                <p:cNvSpPr/>
                <p:nvPr/>
              </p:nvSpPr>
              <p:spPr bwMode="auto">
                <a:xfrm>
                  <a:off x="5091" y="3366"/>
                  <a:ext cx="36" cy="21"/>
                </a:xfrm>
                <a:custGeom>
                  <a:avLst/>
                  <a:gdLst/>
                  <a:ahLst/>
                  <a:cxnLst>
                    <a:cxn ang="0">
                      <a:pos x="96" y="59"/>
                    </a:cxn>
                    <a:cxn ang="0">
                      <a:pos x="8" y="13"/>
                    </a:cxn>
                    <a:cxn ang="0">
                      <a:pos x="0" y="4"/>
                    </a:cxn>
                    <a:cxn ang="0">
                      <a:pos x="5" y="0"/>
                    </a:cxn>
                    <a:cxn ang="0">
                      <a:pos x="9" y="3"/>
                    </a:cxn>
                    <a:cxn ang="0">
                      <a:pos x="14" y="4"/>
                    </a:cxn>
                    <a:cxn ang="0">
                      <a:pos x="20" y="7"/>
                    </a:cxn>
                    <a:cxn ang="0">
                      <a:pos x="25" y="10"/>
                    </a:cxn>
                    <a:cxn ang="0">
                      <a:pos x="31" y="13"/>
                    </a:cxn>
                    <a:cxn ang="0">
                      <a:pos x="39" y="18"/>
                    </a:cxn>
                    <a:cxn ang="0">
                      <a:pos x="47" y="22"/>
                    </a:cxn>
                    <a:cxn ang="0">
                      <a:pos x="55" y="26"/>
                    </a:cxn>
                    <a:cxn ang="0">
                      <a:pos x="63" y="29"/>
                    </a:cxn>
                    <a:cxn ang="0">
                      <a:pos x="71" y="34"/>
                    </a:cxn>
                    <a:cxn ang="0">
                      <a:pos x="78" y="38"/>
                    </a:cxn>
                    <a:cxn ang="0">
                      <a:pos x="85" y="41"/>
                    </a:cxn>
                    <a:cxn ang="0">
                      <a:pos x="90" y="44"/>
                    </a:cxn>
                    <a:cxn ang="0">
                      <a:pos x="94" y="47"/>
                    </a:cxn>
                    <a:cxn ang="0">
                      <a:pos x="99" y="48"/>
                    </a:cxn>
                    <a:cxn ang="0">
                      <a:pos x="109" y="59"/>
                    </a:cxn>
                    <a:cxn ang="0">
                      <a:pos x="107" y="61"/>
                    </a:cxn>
                    <a:cxn ang="0">
                      <a:pos x="103" y="61"/>
                    </a:cxn>
                    <a:cxn ang="0">
                      <a:pos x="96" y="59"/>
                    </a:cxn>
                    <a:cxn ang="0">
                      <a:pos x="96" y="59"/>
                    </a:cxn>
                  </a:cxnLst>
                  <a:rect l="0" t="0" r="r" b="b"/>
                  <a:pathLst>
                    <a:path w="109" h="61">
                      <a:moveTo>
                        <a:pt x="96" y="59"/>
                      </a:moveTo>
                      <a:lnTo>
                        <a:pt x="8" y="13"/>
                      </a:lnTo>
                      <a:lnTo>
                        <a:pt x="0" y="4"/>
                      </a:lnTo>
                      <a:lnTo>
                        <a:pt x="5" y="0"/>
                      </a:lnTo>
                      <a:lnTo>
                        <a:pt x="9" y="3"/>
                      </a:lnTo>
                      <a:lnTo>
                        <a:pt x="14" y="4"/>
                      </a:lnTo>
                      <a:lnTo>
                        <a:pt x="20" y="7"/>
                      </a:lnTo>
                      <a:lnTo>
                        <a:pt x="25" y="10"/>
                      </a:lnTo>
                      <a:lnTo>
                        <a:pt x="31" y="13"/>
                      </a:lnTo>
                      <a:lnTo>
                        <a:pt x="39" y="18"/>
                      </a:lnTo>
                      <a:lnTo>
                        <a:pt x="47" y="22"/>
                      </a:lnTo>
                      <a:lnTo>
                        <a:pt x="55" y="26"/>
                      </a:lnTo>
                      <a:lnTo>
                        <a:pt x="63" y="29"/>
                      </a:lnTo>
                      <a:lnTo>
                        <a:pt x="71" y="34"/>
                      </a:lnTo>
                      <a:lnTo>
                        <a:pt x="78" y="38"/>
                      </a:lnTo>
                      <a:lnTo>
                        <a:pt x="85" y="41"/>
                      </a:lnTo>
                      <a:lnTo>
                        <a:pt x="90" y="44"/>
                      </a:lnTo>
                      <a:lnTo>
                        <a:pt x="94" y="47"/>
                      </a:lnTo>
                      <a:lnTo>
                        <a:pt x="99" y="48"/>
                      </a:lnTo>
                      <a:lnTo>
                        <a:pt x="109" y="59"/>
                      </a:lnTo>
                      <a:lnTo>
                        <a:pt x="107" y="61"/>
                      </a:lnTo>
                      <a:lnTo>
                        <a:pt x="103" y="61"/>
                      </a:lnTo>
                      <a:lnTo>
                        <a:pt x="96" y="59"/>
                      </a:lnTo>
                      <a:lnTo>
                        <a:pt x="96" y="59"/>
                      </a:lnTo>
                      <a:close/>
                    </a:path>
                  </a:pathLst>
                </a:custGeom>
                <a:solidFill>
                  <a:srgbClr val="000000"/>
                </a:solidFill>
                <a:ln w="9525">
                  <a:noFill/>
                  <a:round/>
                </a:ln>
              </p:spPr>
              <p:txBody>
                <a:bodyPr/>
                <a:lstStyle/>
                <a:p>
                  <a:endParaRPr lang="en-US"/>
                </a:p>
              </p:txBody>
            </p:sp>
            <p:sp>
              <p:nvSpPr>
                <p:cNvPr id="406776" name="Freeform 248"/>
                <p:cNvSpPr/>
                <p:nvPr/>
              </p:nvSpPr>
              <p:spPr bwMode="auto">
                <a:xfrm>
                  <a:off x="5103" y="3344"/>
                  <a:ext cx="34" cy="21"/>
                </a:xfrm>
                <a:custGeom>
                  <a:avLst/>
                  <a:gdLst/>
                  <a:ahLst/>
                  <a:cxnLst>
                    <a:cxn ang="0">
                      <a:pos x="82" y="60"/>
                    </a:cxn>
                    <a:cxn ang="0">
                      <a:pos x="7" y="21"/>
                    </a:cxn>
                    <a:cxn ang="0">
                      <a:pos x="0" y="12"/>
                    </a:cxn>
                    <a:cxn ang="0">
                      <a:pos x="2" y="8"/>
                    </a:cxn>
                    <a:cxn ang="0">
                      <a:pos x="6" y="3"/>
                    </a:cxn>
                    <a:cxn ang="0">
                      <a:pos x="10" y="0"/>
                    </a:cxn>
                    <a:cxn ang="0">
                      <a:pos x="16" y="2"/>
                    </a:cxn>
                    <a:cxn ang="0">
                      <a:pos x="22" y="5"/>
                    </a:cxn>
                    <a:cxn ang="0">
                      <a:pos x="28" y="8"/>
                    </a:cxn>
                    <a:cxn ang="0">
                      <a:pos x="32" y="10"/>
                    </a:cxn>
                    <a:cxn ang="0">
                      <a:pos x="38" y="13"/>
                    </a:cxn>
                    <a:cxn ang="0">
                      <a:pos x="45" y="16"/>
                    </a:cxn>
                    <a:cxn ang="0">
                      <a:pos x="53" y="19"/>
                    </a:cxn>
                    <a:cxn ang="0">
                      <a:pos x="60" y="24"/>
                    </a:cxn>
                    <a:cxn ang="0">
                      <a:pos x="66" y="27"/>
                    </a:cxn>
                    <a:cxn ang="0">
                      <a:pos x="73" y="30"/>
                    </a:cxn>
                    <a:cxn ang="0">
                      <a:pos x="79" y="32"/>
                    </a:cxn>
                    <a:cxn ang="0">
                      <a:pos x="83" y="35"/>
                    </a:cxn>
                    <a:cxn ang="0">
                      <a:pos x="92" y="40"/>
                    </a:cxn>
                    <a:cxn ang="0">
                      <a:pos x="95" y="41"/>
                    </a:cxn>
                    <a:cxn ang="0">
                      <a:pos x="101" y="59"/>
                    </a:cxn>
                    <a:cxn ang="0">
                      <a:pos x="95" y="63"/>
                    </a:cxn>
                    <a:cxn ang="0">
                      <a:pos x="89" y="63"/>
                    </a:cxn>
                    <a:cxn ang="0">
                      <a:pos x="82" y="60"/>
                    </a:cxn>
                    <a:cxn ang="0">
                      <a:pos x="82" y="60"/>
                    </a:cxn>
                  </a:cxnLst>
                  <a:rect l="0" t="0" r="r" b="b"/>
                  <a:pathLst>
                    <a:path w="101" h="63">
                      <a:moveTo>
                        <a:pt x="82" y="60"/>
                      </a:moveTo>
                      <a:lnTo>
                        <a:pt x="7" y="21"/>
                      </a:lnTo>
                      <a:lnTo>
                        <a:pt x="0" y="12"/>
                      </a:lnTo>
                      <a:lnTo>
                        <a:pt x="2" y="8"/>
                      </a:lnTo>
                      <a:lnTo>
                        <a:pt x="6" y="3"/>
                      </a:lnTo>
                      <a:lnTo>
                        <a:pt x="10" y="0"/>
                      </a:lnTo>
                      <a:lnTo>
                        <a:pt x="16" y="2"/>
                      </a:lnTo>
                      <a:lnTo>
                        <a:pt x="22" y="5"/>
                      </a:lnTo>
                      <a:lnTo>
                        <a:pt x="28" y="8"/>
                      </a:lnTo>
                      <a:lnTo>
                        <a:pt x="32" y="10"/>
                      </a:lnTo>
                      <a:lnTo>
                        <a:pt x="38" y="13"/>
                      </a:lnTo>
                      <a:lnTo>
                        <a:pt x="45" y="16"/>
                      </a:lnTo>
                      <a:lnTo>
                        <a:pt x="53" y="19"/>
                      </a:lnTo>
                      <a:lnTo>
                        <a:pt x="60" y="24"/>
                      </a:lnTo>
                      <a:lnTo>
                        <a:pt x="66" y="27"/>
                      </a:lnTo>
                      <a:lnTo>
                        <a:pt x="73" y="30"/>
                      </a:lnTo>
                      <a:lnTo>
                        <a:pt x="79" y="32"/>
                      </a:lnTo>
                      <a:lnTo>
                        <a:pt x="83" y="35"/>
                      </a:lnTo>
                      <a:lnTo>
                        <a:pt x="92" y="40"/>
                      </a:lnTo>
                      <a:lnTo>
                        <a:pt x="95" y="41"/>
                      </a:lnTo>
                      <a:lnTo>
                        <a:pt x="101" y="59"/>
                      </a:lnTo>
                      <a:lnTo>
                        <a:pt x="95" y="63"/>
                      </a:lnTo>
                      <a:lnTo>
                        <a:pt x="89" y="63"/>
                      </a:lnTo>
                      <a:lnTo>
                        <a:pt x="82" y="60"/>
                      </a:lnTo>
                      <a:lnTo>
                        <a:pt x="82" y="60"/>
                      </a:lnTo>
                      <a:close/>
                    </a:path>
                  </a:pathLst>
                </a:custGeom>
                <a:solidFill>
                  <a:srgbClr val="000000"/>
                </a:solidFill>
                <a:ln w="9525">
                  <a:noFill/>
                  <a:round/>
                </a:ln>
              </p:spPr>
              <p:txBody>
                <a:bodyPr/>
                <a:lstStyle/>
                <a:p>
                  <a:endParaRPr lang="en-US"/>
                </a:p>
              </p:txBody>
            </p:sp>
            <p:sp>
              <p:nvSpPr>
                <p:cNvPr id="406777" name="Freeform 249"/>
                <p:cNvSpPr/>
                <p:nvPr/>
              </p:nvSpPr>
              <p:spPr bwMode="auto">
                <a:xfrm>
                  <a:off x="5098" y="3355"/>
                  <a:ext cx="33" cy="22"/>
                </a:xfrm>
                <a:custGeom>
                  <a:avLst/>
                  <a:gdLst/>
                  <a:ahLst/>
                  <a:cxnLst>
                    <a:cxn ang="0">
                      <a:pos x="79" y="60"/>
                    </a:cxn>
                    <a:cxn ang="0">
                      <a:pos x="5" y="19"/>
                    </a:cxn>
                    <a:cxn ang="0">
                      <a:pos x="0" y="6"/>
                    </a:cxn>
                    <a:cxn ang="0">
                      <a:pos x="6" y="0"/>
                    </a:cxn>
                    <a:cxn ang="0">
                      <a:pos x="14" y="5"/>
                    </a:cxn>
                    <a:cxn ang="0">
                      <a:pos x="19" y="8"/>
                    </a:cxn>
                    <a:cxn ang="0">
                      <a:pos x="24" y="11"/>
                    </a:cxn>
                    <a:cxn ang="0">
                      <a:pos x="30" y="14"/>
                    </a:cxn>
                    <a:cxn ang="0">
                      <a:pos x="36" y="17"/>
                    </a:cxn>
                    <a:cxn ang="0">
                      <a:pos x="43" y="21"/>
                    </a:cxn>
                    <a:cxn ang="0">
                      <a:pos x="50" y="25"/>
                    </a:cxn>
                    <a:cxn ang="0">
                      <a:pos x="58" y="28"/>
                    </a:cxn>
                    <a:cxn ang="0">
                      <a:pos x="63" y="33"/>
                    </a:cxn>
                    <a:cxn ang="0">
                      <a:pos x="71" y="36"/>
                    </a:cxn>
                    <a:cxn ang="0">
                      <a:pos x="77" y="38"/>
                    </a:cxn>
                    <a:cxn ang="0">
                      <a:pos x="82" y="41"/>
                    </a:cxn>
                    <a:cxn ang="0">
                      <a:pos x="90" y="46"/>
                    </a:cxn>
                    <a:cxn ang="0">
                      <a:pos x="94" y="47"/>
                    </a:cxn>
                    <a:cxn ang="0">
                      <a:pos x="98" y="63"/>
                    </a:cxn>
                    <a:cxn ang="0">
                      <a:pos x="97" y="66"/>
                    </a:cxn>
                    <a:cxn ang="0">
                      <a:pos x="93" y="66"/>
                    </a:cxn>
                    <a:cxn ang="0">
                      <a:pos x="87" y="65"/>
                    </a:cxn>
                    <a:cxn ang="0">
                      <a:pos x="81" y="62"/>
                    </a:cxn>
                    <a:cxn ang="0">
                      <a:pos x="79" y="60"/>
                    </a:cxn>
                    <a:cxn ang="0">
                      <a:pos x="79" y="60"/>
                    </a:cxn>
                  </a:cxnLst>
                  <a:rect l="0" t="0" r="r" b="b"/>
                  <a:pathLst>
                    <a:path w="98" h="66">
                      <a:moveTo>
                        <a:pt x="79" y="60"/>
                      </a:moveTo>
                      <a:lnTo>
                        <a:pt x="5" y="19"/>
                      </a:lnTo>
                      <a:lnTo>
                        <a:pt x="0" y="6"/>
                      </a:lnTo>
                      <a:lnTo>
                        <a:pt x="6" y="0"/>
                      </a:lnTo>
                      <a:lnTo>
                        <a:pt x="14" y="5"/>
                      </a:lnTo>
                      <a:lnTo>
                        <a:pt x="19" y="8"/>
                      </a:lnTo>
                      <a:lnTo>
                        <a:pt x="24" y="11"/>
                      </a:lnTo>
                      <a:lnTo>
                        <a:pt x="30" y="14"/>
                      </a:lnTo>
                      <a:lnTo>
                        <a:pt x="36" y="17"/>
                      </a:lnTo>
                      <a:lnTo>
                        <a:pt x="43" y="21"/>
                      </a:lnTo>
                      <a:lnTo>
                        <a:pt x="50" y="25"/>
                      </a:lnTo>
                      <a:lnTo>
                        <a:pt x="58" y="28"/>
                      </a:lnTo>
                      <a:lnTo>
                        <a:pt x="63" y="33"/>
                      </a:lnTo>
                      <a:lnTo>
                        <a:pt x="71" y="36"/>
                      </a:lnTo>
                      <a:lnTo>
                        <a:pt x="77" y="38"/>
                      </a:lnTo>
                      <a:lnTo>
                        <a:pt x="82" y="41"/>
                      </a:lnTo>
                      <a:lnTo>
                        <a:pt x="90" y="46"/>
                      </a:lnTo>
                      <a:lnTo>
                        <a:pt x="94" y="47"/>
                      </a:lnTo>
                      <a:lnTo>
                        <a:pt x="98" y="63"/>
                      </a:lnTo>
                      <a:lnTo>
                        <a:pt x="97" y="66"/>
                      </a:lnTo>
                      <a:lnTo>
                        <a:pt x="93" y="66"/>
                      </a:lnTo>
                      <a:lnTo>
                        <a:pt x="87" y="65"/>
                      </a:lnTo>
                      <a:lnTo>
                        <a:pt x="81" y="62"/>
                      </a:lnTo>
                      <a:lnTo>
                        <a:pt x="79" y="60"/>
                      </a:lnTo>
                      <a:lnTo>
                        <a:pt x="79" y="60"/>
                      </a:lnTo>
                      <a:close/>
                    </a:path>
                  </a:pathLst>
                </a:custGeom>
                <a:solidFill>
                  <a:srgbClr val="000000"/>
                </a:solidFill>
                <a:ln w="9525">
                  <a:noFill/>
                  <a:round/>
                </a:ln>
              </p:spPr>
              <p:txBody>
                <a:bodyPr/>
                <a:lstStyle/>
                <a:p>
                  <a:endParaRPr lang="en-US"/>
                </a:p>
              </p:txBody>
            </p:sp>
            <p:sp>
              <p:nvSpPr>
                <p:cNvPr id="406778" name="Freeform 250"/>
                <p:cNvSpPr/>
                <p:nvPr/>
              </p:nvSpPr>
              <p:spPr bwMode="auto">
                <a:xfrm>
                  <a:off x="5101" y="3292"/>
                  <a:ext cx="95" cy="64"/>
                </a:xfrm>
                <a:custGeom>
                  <a:avLst/>
                  <a:gdLst/>
                  <a:ahLst/>
                  <a:cxnLst>
                    <a:cxn ang="0">
                      <a:pos x="0" y="30"/>
                    </a:cxn>
                    <a:cxn ang="0">
                      <a:pos x="28" y="28"/>
                    </a:cxn>
                    <a:cxn ang="0">
                      <a:pos x="58" y="31"/>
                    </a:cxn>
                    <a:cxn ang="0">
                      <a:pos x="77" y="35"/>
                    </a:cxn>
                    <a:cxn ang="0">
                      <a:pos x="96" y="40"/>
                    </a:cxn>
                    <a:cxn ang="0">
                      <a:pos x="107" y="44"/>
                    </a:cxn>
                    <a:cxn ang="0">
                      <a:pos x="117" y="49"/>
                    </a:cxn>
                    <a:cxn ang="0">
                      <a:pos x="127" y="53"/>
                    </a:cxn>
                    <a:cxn ang="0">
                      <a:pos x="133" y="56"/>
                    </a:cxn>
                    <a:cxn ang="0">
                      <a:pos x="137" y="59"/>
                    </a:cxn>
                    <a:cxn ang="0">
                      <a:pos x="143" y="62"/>
                    </a:cxn>
                    <a:cxn ang="0">
                      <a:pos x="148" y="65"/>
                    </a:cxn>
                    <a:cxn ang="0">
                      <a:pos x="153" y="68"/>
                    </a:cxn>
                    <a:cxn ang="0">
                      <a:pos x="158" y="72"/>
                    </a:cxn>
                    <a:cxn ang="0">
                      <a:pos x="180" y="88"/>
                    </a:cxn>
                    <a:cxn ang="0">
                      <a:pos x="190" y="98"/>
                    </a:cxn>
                    <a:cxn ang="0">
                      <a:pos x="199" y="109"/>
                    </a:cxn>
                    <a:cxn ang="0">
                      <a:pos x="209" y="120"/>
                    </a:cxn>
                    <a:cxn ang="0">
                      <a:pos x="218" y="132"/>
                    </a:cxn>
                    <a:cxn ang="0">
                      <a:pos x="227" y="147"/>
                    </a:cxn>
                    <a:cxn ang="0">
                      <a:pos x="235" y="161"/>
                    </a:cxn>
                    <a:cxn ang="0">
                      <a:pos x="244" y="176"/>
                    </a:cxn>
                    <a:cxn ang="0">
                      <a:pos x="247" y="185"/>
                    </a:cxn>
                    <a:cxn ang="0">
                      <a:pos x="251" y="193"/>
                    </a:cxn>
                    <a:cxn ang="0">
                      <a:pos x="285" y="141"/>
                    </a:cxn>
                    <a:cxn ang="0">
                      <a:pos x="218" y="49"/>
                    </a:cxn>
                    <a:cxn ang="0">
                      <a:pos x="120" y="0"/>
                    </a:cxn>
                    <a:cxn ang="0">
                      <a:pos x="0" y="30"/>
                    </a:cxn>
                    <a:cxn ang="0">
                      <a:pos x="0" y="30"/>
                    </a:cxn>
                  </a:cxnLst>
                  <a:rect l="0" t="0" r="r" b="b"/>
                  <a:pathLst>
                    <a:path w="285" h="193">
                      <a:moveTo>
                        <a:pt x="0" y="30"/>
                      </a:moveTo>
                      <a:lnTo>
                        <a:pt x="28" y="28"/>
                      </a:lnTo>
                      <a:lnTo>
                        <a:pt x="58" y="31"/>
                      </a:lnTo>
                      <a:lnTo>
                        <a:pt x="77" y="35"/>
                      </a:lnTo>
                      <a:lnTo>
                        <a:pt x="96" y="40"/>
                      </a:lnTo>
                      <a:lnTo>
                        <a:pt x="107" y="44"/>
                      </a:lnTo>
                      <a:lnTo>
                        <a:pt x="117" y="49"/>
                      </a:lnTo>
                      <a:lnTo>
                        <a:pt x="127" y="53"/>
                      </a:lnTo>
                      <a:lnTo>
                        <a:pt x="133" y="56"/>
                      </a:lnTo>
                      <a:lnTo>
                        <a:pt x="137" y="59"/>
                      </a:lnTo>
                      <a:lnTo>
                        <a:pt x="143" y="62"/>
                      </a:lnTo>
                      <a:lnTo>
                        <a:pt x="148" y="65"/>
                      </a:lnTo>
                      <a:lnTo>
                        <a:pt x="153" y="68"/>
                      </a:lnTo>
                      <a:lnTo>
                        <a:pt x="158" y="72"/>
                      </a:lnTo>
                      <a:lnTo>
                        <a:pt x="180" y="88"/>
                      </a:lnTo>
                      <a:lnTo>
                        <a:pt x="190" y="98"/>
                      </a:lnTo>
                      <a:lnTo>
                        <a:pt x="199" y="109"/>
                      </a:lnTo>
                      <a:lnTo>
                        <a:pt x="209" y="120"/>
                      </a:lnTo>
                      <a:lnTo>
                        <a:pt x="218" y="132"/>
                      </a:lnTo>
                      <a:lnTo>
                        <a:pt x="227" y="147"/>
                      </a:lnTo>
                      <a:lnTo>
                        <a:pt x="235" y="161"/>
                      </a:lnTo>
                      <a:lnTo>
                        <a:pt x="244" y="176"/>
                      </a:lnTo>
                      <a:lnTo>
                        <a:pt x="247" y="185"/>
                      </a:lnTo>
                      <a:lnTo>
                        <a:pt x="251" y="193"/>
                      </a:lnTo>
                      <a:lnTo>
                        <a:pt x="285" y="141"/>
                      </a:lnTo>
                      <a:lnTo>
                        <a:pt x="218" y="49"/>
                      </a:lnTo>
                      <a:lnTo>
                        <a:pt x="120" y="0"/>
                      </a:lnTo>
                      <a:lnTo>
                        <a:pt x="0" y="30"/>
                      </a:lnTo>
                      <a:lnTo>
                        <a:pt x="0" y="30"/>
                      </a:lnTo>
                      <a:close/>
                    </a:path>
                  </a:pathLst>
                </a:custGeom>
                <a:solidFill>
                  <a:srgbClr val="2B6B17"/>
                </a:solidFill>
                <a:ln w="9525">
                  <a:noFill/>
                  <a:round/>
                </a:ln>
              </p:spPr>
              <p:txBody>
                <a:bodyPr/>
                <a:lstStyle/>
                <a:p>
                  <a:endParaRPr lang="en-US"/>
                </a:p>
              </p:txBody>
            </p:sp>
          </p:grpSp>
        </p:grpSp>
        <p:sp>
          <p:nvSpPr>
            <p:cNvPr id="406779" name="Text Box 251"/>
            <p:cNvSpPr txBox="1">
              <a:spLocks noChangeArrowheads="1"/>
            </p:cNvSpPr>
            <p:nvPr/>
          </p:nvSpPr>
          <p:spPr bwMode="auto">
            <a:xfrm rot="20829683">
              <a:off x="4674" y="3608"/>
              <a:ext cx="959" cy="263"/>
            </a:xfrm>
            <a:prstGeom prst="rect">
              <a:avLst/>
            </a:prstGeom>
            <a:noFill/>
            <a:ln w="9525">
              <a:noFill/>
              <a:miter lim="800000"/>
            </a:ln>
            <a:effectLst/>
          </p:spPr>
          <p:txBody>
            <a:bodyPr wrap="none" lIns="107950" tIns="53975" rIns="107950" bIns="53975">
              <a:spAutoFit/>
            </a:bodyPr>
            <a:lstStyle/>
            <a:p>
              <a:r>
                <a:rPr lang="en-US" altLang="zh-CN" sz="2000" b="1" i="1" dirty="0">
                  <a:effectLst>
                    <a:outerShdw blurRad="38100" dist="38100" dir="2700000" algn="tl">
                      <a:srgbClr val="FFFFFF"/>
                    </a:outerShdw>
                  </a:effectLst>
                  <a:latin typeface="Stencil" panose="040409050D0802020404" pitchFamily="82" charset="0"/>
                  <a:ea typeface="宋体" panose="02010600030101010101" pitchFamily="2" charset="-122"/>
                </a:rPr>
                <a:t>Software</a:t>
              </a:r>
              <a:endParaRPr lang="en-US" altLang="zh-CN" sz="2000" b="1" i="1" dirty="0">
                <a:effectLst>
                  <a:outerShdw blurRad="38100" dist="38100" dir="2700000" algn="tl">
                    <a:srgbClr val="FFFFFF"/>
                  </a:outerShdw>
                </a:effectLst>
                <a:latin typeface="Stencil" panose="040409050D0802020404" pitchFamily="82" charset="0"/>
                <a:ea typeface="宋体" panose="02010600030101010101" pitchFamily="2" charset="-122"/>
              </a:endParaRPr>
            </a:p>
          </p:txBody>
        </p:sp>
      </p:gr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8644" name="Group 68"/>
          <p:cNvGrpSpPr/>
          <p:nvPr/>
        </p:nvGrpSpPr>
        <p:grpSpPr bwMode="auto">
          <a:xfrm>
            <a:off x="3346450" y="2692393"/>
            <a:ext cx="2527300" cy="2108200"/>
            <a:chOff x="2088" y="1472"/>
            <a:chExt cx="1592" cy="1328"/>
          </a:xfrm>
        </p:grpSpPr>
        <p:sp>
          <p:nvSpPr>
            <p:cNvPr id="408595" name="Line 19"/>
            <p:cNvSpPr>
              <a:spLocks noChangeShapeType="1"/>
            </p:cNvSpPr>
            <p:nvPr/>
          </p:nvSpPr>
          <p:spPr bwMode="auto">
            <a:xfrm flipH="1">
              <a:off x="2088" y="2165"/>
              <a:ext cx="1592" cy="0"/>
            </a:xfrm>
            <a:prstGeom prst="line">
              <a:avLst/>
            </a:prstGeom>
            <a:noFill/>
            <a:ln w="38100">
              <a:solidFill>
                <a:schemeClr val="tx1"/>
              </a:solidFill>
              <a:round/>
              <a:headEnd type="none" w="sm" len="sm"/>
              <a:tailEnd type="none" w="sm" len="sm"/>
            </a:ln>
            <a:effectLst/>
          </p:spPr>
          <p:txBody>
            <a:bodyPr wrap="none" anchor="ctr"/>
            <a:lstStyle/>
            <a:p>
              <a:endParaRPr lang="en-US"/>
            </a:p>
          </p:txBody>
        </p:sp>
        <p:grpSp>
          <p:nvGrpSpPr>
            <p:cNvPr id="408596" name="Group 20"/>
            <p:cNvGrpSpPr/>
            <p:nvPr/>
          </p:nvGrpSpPr>
          <p:grpSpPr bwMode="auto">
            <a:xfrm>
              <a:off x="2253" y="1472"/>
              <a:ext cx="549" cy="520"/>
              <a:chOff x="1248" y="1440"/>
              <a:chExt cx="480" cy="432"/>
            </a:xfrm>
          </p:grpSpPr>
          <p:sp>
            <p:nvSpPr>
              <p:cNvPr id="408597" name="Rectangle 21"/>
              <p:cNvSpPr>
                <a:spLocks noChangeArrowheads="1"/>
              </p:cNvSpPr>
              <p:nvPr/>
            </p:nvSpPr>
            <p:spPr bwMode="auto">
              <a:xfrm>
                <a:off x="1248" y="1536"/>
                <a:ext cx="480" cy="336"/>
              </a:xfrm>
              <a:prstGeom prst="rect">
                <a:avLst/>
              </a:prstGeom>
              <a:noFill/>
              <a:ln w="38100">
                <a:solidFill>
                  <a:schemeClr val="tx1"/>
                </a:solidFill>
                <a:miter lim="800000"/>
                <a:headEnd type="none" w="sm" len="sm"/>
                <a:tailEnd type="none" w="sm" len="sm"/>
              </a:ln>
              <a:effectLst/>
            </p:spPr>
            <p:txBody>
              <a:bodyPr wrap="none" anchor="ctr"/>
              <a:lstStyle/>
              <a:p>
                <a:endParaRPr lang="en-US"/>
              </a:p>
            </p:txBody>
          </p:sp>
          <p:sp>
            <p:nvSpPr>
              <p:cNvPr id="408598" name="Rectangle 22"/>
              <p:cNvSpPr>
                <a:spLocks noChangeArrowheads="1"/>
              </p:cNvSpPr>
              <p:nvPr/>
            </p:nvSpPr>
            <p:spPr bwMode="auto">
              <a:xfrm>
                <a:off x="1248" y="1440"/>
                <a:ext cx="192" cy="96"/>
              </a:xfrm>
              <a:prstGeom prst="rect">
                <a:avLst/>
              </a:prstGeom>
              <a:noFill/>
              <a:ln w="38100">
                <a:solidFill>
                  <a:schemeClr val="tx1"/>
                </a:solidFill>
                <a:miter lim="800000"/>
                <a:headEnd type="none" w="sm" len="sm"/>
                <a:tailEnd type="none" w="sm" len="sm"/>
              </a:ln>
              <a:effectLst/>
            </p:spPr>
            <p:txBody>
              <a:bodyPr wrap="none" anchor="ctr"/>
              <a:lstStyle/>
              <a:p>
                <a:endParaRPr lang="en-US"/>
              </a:p>
            </p:txBody>
          </p:sp>
        </p:grpSp>
        <p:grpSp>
          <p:nvGrpSpPr>
            <p:cNvPr id="408599" name="Group 23"/>
            <p:cNvGrpSpPr/>
            <p:nvPr/>
          </p:nvGrpSpPr>
          <p:grpSpPr bwMode="auto">
            <a:xfrm>
              <a:off x="2966" y="1472"/>
              <a:ext cx="549" cy="520"/>
              <a:chOff x="1248" y="1440"/>
              <a:chExt cx="480" cy="432"/>
            </a:xfrm>
          </p:grpSpPr>
          <p:sp>
            <p:nvSpPr>
              <p:cNvPr id="408600" name="Rectangle 24"/>
              <p:cNvSpPr>
                <a:spLocks noChangeArrowheads="1"/>
              </p:cNvSpPr>
              <p:nvPr/>
            </p:nvSpPr>
            <p:spPr bwMode="auto">
              <a:xfrm>
                <a:off x="1248" y="1536"/>
                <a:ext cx="480" cy="336"/>
              </a:xfrm>
              <a:prstGeom prst="rect">
                <a:avLst/>
              </a:prstGeom>
              <a:noFill/>
              <a:ln w="38100">
                <a:solidFill>
                  <a:schemeClr val="tx1"/>
                </a:solidFill>
                <a:miter lim="800000"/>
                <a:headEnd type="none" w="sm" len="sm"/>
                <a:tailEnd type="none" w="sm" len="sm"/>
              </a:ln>
              <a:effectLst/>
            </p:spPr>
            <p:txBody>
              <a:bodyPr wrap="none" anchor="ctr"/>
              <a:lstStyle/>
              <a:p>
                <a:endParaRPr lang="en-US"/>
              </a:p>
            </p:txBody>
          </p:sp>
          <p:sp>
            <p:nvSpPr>
              <p:cNvPr id="408601" name="Rectangle 25"/>
              <p:cNvSpPr>
                <a:spLocks noChangeArrowheads="1"/>
              </p:cNvSpPr>
              <p:nvPr/>
            </p:nvSpPr>
            <p:spPr bwMode="auto">
              <a:xfrm>
                <a:off x="1248" y="1440"/>
                <a:ext cx="192" cy="96"/>
              </a:xfrm>
              <a:prstGeom prst="rect">
                <a:avLst/>
              </a:prstGeom>
              <a:noFill/>
              <a:ln w="38100">
                <a:solidFill>
                  <a:schemeClr val="tx1"/>
                </a:solidFill>
                <a:miter lim="800000"/>
                <a:headEnd type="none" w="sm" len="sm"/>
                <a:tailEnd type="none" w="sm" len="sm"/>
              </a:ln>
              <a:effectLst/>
            </p:spPr>
            <p:txBody>
              <a:bodyPr wrap="none" anchor="ctr"/>
              <a:lstStyle/>
              <a:p>
                <a:endParaRPr lang="en-US"/>
              </a:p>
            </p:txBody>
          </p:sp>
        </p:grpSp>
        <p:grpSp>
          <p:nvGrpSpPr>
            <p:cNvPr id="408602" name="Group 26"/>
            <p:cNvGrpSpPr/>
            <p:nvPr/>
          </p:nvGrpSpPr>
          <p:grpSpPr bwMode="auto">
            <a:xfrm>
              <a:off x="2966" y="2280"/>
              <a:ext cx="549" cy="520"/>
              <a:chOff x="1248" y="1440"/>
              <a:chExt cx="480" cy="432"/>
            </a:xfrm>
          </p:grpSpPr>
          <p:sp>
            <p:nvSpPr>
              <p:cNvPr id="408603" name="Rectangle 27"/>
              <p:cNvSpPr>
                <a:spLocks noChangeArrowheads="1"/>
              </p:cNvSpPr>
              <p:nvPr/>
            </p:nvSpPr>
            <p:spPr bwMode="auto">
              <a:xfrm>
                <a:off x="1248" y="1536"/>
                <a:ext cx="480" cy="336"/>
              </a:xfrm>
              <a:prstGeom prst="rect">
                <a:avLst/>
              </a:prstGeom>
              <a:noFill/>
              <a:ln w="38100">
                <a:solidFill>
                  <a:schemeClr val="tx1"/>
                </a:solidFill>
                <a:miter lim="800000"/>
                <a:headEnd type="none" w="sm" len="sm"/>
                <a:tailEnd type="none" w="sm" len="sm"/>
              </a:ln>
              <a:effectLst/>
            </p:spPr>
            <p:txBody>
              <a:bodyPr wrap="none" anchor="ctr"/>
              <a:lstStyle/>
              <a:p>
                <a:endParaRPr lang="en-US"/>
              </a:p>
            </p:txBody>
          </p:sp>
          <p:sp>
            <p:nvSpPr>
              <p:cNvPr id="408604" name="Rectangle 28"/>
              <p:cNvSpPr>
                <a:spLocks noChangeArrowheads="1"/>
              </p:cNvSpPr>
              <p:nvPr/>
            </p:nvSpPr>
            <p:spPr bwMode="auto">
              <a:xfrm>
                <a:off x="1248" y="1440"/>
                <a:ext cx="192" cy="96"/>
              </a:xfrm>
              <a:prstGeom prst="rect">
                <a:avLst/>
              </a:prstGeom>
              <a:noFill/>
              <a:ln w="38100">
                <a:solidFill>
                  <a:schemeClr val="tx1"/>
                </a:solidFill>
                <a:miter lim="800000"/>
                <a:headEnd type="none" w="sm" len="sm"/>
                <a:tailEnd type="none" w="sm" len="sm"/>
              </a:ln>
              <a:effectLst/>
            </p:spPr>
            <p:txBody>
              <a:bodyPr wrap="none" anchor="ctr"/>
              <a:lstStyle/>
              <a:p>
                <a:endParaRPr lang="en-US"/>
              </a:p>
            </p:txBody>
          </p:sp>
        </p:grpSp>
        <p:grpSp>
          <p:nvGrpSpPr>
            <p:cNvPr id="408605" name="Group 29"/>
            <p:cNvGrpSpPr/>
            <p:nvPr/>
          </p:nvGrpSpPr>
          <p:grpSpPr bwMode="auto">
            <a:xfrm>
              <a:off x="2253" y="2280"/>
              <a:ext cx="549" cy="520"/>
              <a:chOff x="1248" y="1440"/>
              <a:chExt cx="480" cy="432"/>
            </a:xfrm>
          </p:grpSpPr>
          <p:sp>
            <p:nvSpPr>
              <p:cNvPr id="408606" name="Rectangle 30"/>
              <p:cNvSpPr>
                <a:spLocks noChangeArrowheads="1"/>
              </p:cNvSpPr>
              <p:nvPr/>
            </p:nvSpPr>
            <p:spPr bwMode="auto">
              <a:xfrm>
                <a:off x="1248" y="1536"/>
                <a:ext cx="480" cy="336"/>
              </a:xfrm>
              <a:prstGeom prst="rect">
                <a:avLst/>
              </a:prstGeom>
              <a:noFill/>
              <a:ln w="38100">
                <a:solidFill>
                  <a:schemeClr val="tx2"/>
                </a:solidFill>
                <a:miter lim="800000"/>
                <a:headEnd type="none" w="sm" len="sm"/>
                <a:tailEnd type="none" w="sm" len="sm"/>
              </a:ln>
              <a:effectLst/>
            </p:spPr>
            <p:txBody>
              <a:bodyPr wrap="none" anchor="ctr"/>
              <a:lstStyle/>
              <a:p>
                <a:endParaRPr lang="en-US"/>
              </a:p>
            </p:txBody>
          </p:sp>
          <p:sp>
            <p:nvSpPr>
              <p:cNvPr id="408607" name="Rectangle 31"/>
              <p:cNvSpPr>
                <a:spLocks noChangeArrowheads="1"/>
              </p:cNvSpPr>
              <p:nvPr/>
            </p:nvSpPr>
            <p:spPr bwMode="auto">
              <a:xfrm>
                <a:off x="1248" y="1440"/>
                <a:ext cx="192" cy="96"/>
              </a:xfrm>
              <a:prstGeom prst="rect">
                <a:avLst/>
              </a:prstGeom>
              <a:noFill/>
              <a:ln w="38100">
                <a:solidFill>
                  <a:schemeClr val="tx2"/>
                </a:solidFill>
                <a:miter lim="800000"/>
                <a:headEnd type="none" w="sm" len="sm"/>
                <a:tailEnd type="none" w="sm" len="sm"/>
              </a:ln>
              <a:effectLst/>
            </p:spPr>
            <p:txBody>
              <a:bodyPr wrap="none" anchor="ctr"/>
              <a:lstStyle/>
              <a:p>
                <a:endParaRPr lang="en-US"/>
              </a:p>
            </p:txBody>
          </p:sp>
        </p:grpSp>
        <p:grpSp>
          <p:nvGrpSpPr>
            <p:cNvPr id="408608" name="Group 32"/>
            <p:cNvGrpSpPr/>
            <p:nvPr/>
          </p:nvGrpSpPr>
          <p:grpSpPr bwMode="auto">
            <a:xfrm>
              <a:off x="2472" y="2454"/>
              <a:ext cx="220" cy="231"/>
              <a:chOff x="2880" y="1632"/>
              <a:chExt cx="192" cy="240"/>
            </a:xfrm>
          </p:grpSpPr>
          <p:sp>
            <p:nvSpPr>
              <p:cNvPr id="408609" name="Rectangle 33"/>
              <p:cNvSpPr>
                <a:spLocks noChangeArrowheads="1"/>
              </p:cNvSpPr>
              <p:nvPr/>
            </p:nvSpPr>
            <p:spPr bwMode="auto">
              <a:xfrm>
                <a:off x="2880" y="1632"/>
                <a:ext cx="192" cy="240"/>
              </a:xfrm>
              <a:prstGeom prst="rect">
                <a:avLst/>
              </a:prstGeom>
              <a:noFill/>
              <a:ln w="38100">
                <a:solidFill>
                  <a:schemeClr val="tx2"/>
                </a:solidFill>
                <a:miter lim="800000"/>
                <a:headEnd type="none" w="sm" len="sm"/>
                <a:tailEnd type="none" w="sm" len="sm"/>
              </a:ln>
              <a:effectLst/>
            </p:spPr>
            <p:txBody>
              <a:bodyPr wrap="none" anchor="ctr"/>
              <a:lstStyle/>
              <a:p>
                <a:endParaRPr lang="en-US"/>
              </a:p>
            </p:txBody>
          </p:sp>
          <p:sp>
            <p:nvSpPr>
              <p:cNvPr id="408610" name="Rectangle 34"/>
              <p:cNvSpPr>
                <a:spLocks noChangeArrowheads="1"/>
              </p:cNvSpPr>
              <p:nvPr/>
            </p:nvSpPr>
            <p:spPr bwMode="auto">
              <a:xfrm>
                <a:off x="2880" y="1728"/>
                <a:ext cx="192" cy="96"/>
              </a:xfrm>
              <a:prstGeom prst="rect">
                <a:avLst/>
              </a:prstGeom>
              <a:noFill/>
              <a:ln w="38100">
                <a:solidFill>
                  <a:schemeClr val="tx2"/>
                </a:solidFill>
                <a:miter lim="800000"/>
                <a:headEnd type="none" w="sm" len="sm"/>
                <a:tailEnd type="none" w="sm" len="sm"/>
              </a:ln>
              <a:effectLst/>
            </p:spPr>
            <p:txBody>
              <a:bodyPr wrap="none" anchor="ctr"/>
              <a:lstStyle/>
              <a:p>
                <a:endParaRPr lang="en-US"/>
              </a:p>
            </p:txBody>
          </p:sp>
        </p:grpSp>
        <p:sp>
          <p:nvSpPr>
            <p:cNvPr id="408611" name="Line 35"/>
            <p:cNvSpPr>
              <a:spLocks noChangeShapeType="1"/>
            </p:cNvSpPr>
            <p:nvPr/>
          </p:nvSpPr>
          <p:spPr bwMode="auto">
            <a:xfrm flipH="1">
              <a:off x="2716" y="1900"/>
              <a:ext cx="526" cy="530"/>
            </a:xfrm>
            <a:prstGeom prst="line">
              <a:avLst/>
            </a:prstGeom>
            <a:noFill/>
            <a:ln w="57150">
              <a:solidFill>
                <a:srgbClr val="33CC33"/>
              </a:solidFill>
              <a:round/>
              <a:tailEnd type="arrow" w="med" len="med"/>
            </a:ln>
            <a:effectLst/>
          </p:spPr>
          <p:txBody>
            <a:bodyPr wrap="none" anchor="ctr"/>
            <a:lstStyle/>
            <a:p>
              <a:endParaRPr lang="en-US"/>
            </a:p>
          </p:txBody>
        </p:sp>
        <p:grpSp>
          <p:nvGrpSpPr>
            <p:cNvPr id="408612" name="Group 36"/>
            <p:cNvGrpSpPr/>
            <p:nvPr/>
          </p:nvGrpSpPr>
          <p:grpSpPr bwMode="auto">
            <a:xfrm>
              <a:off x="2472" y="1703"/>
              <a:ext cx="220" cy="231"/>
              <a:chOff x="2880" y="1632"/>
              <a:chExt cx="192" cy="240"/>
            </a:xfrm>
          </p:grpSpPr>
          <p:sp>
            <p:nvSpPr>
              <p:cNvPr id="408613" name="Rectangle 37"/>
              <p:cNvSpPr>
                <a:spLocks noChangeArrowheads="1"/>
              </p:cNvSpPr>
              <p:nvPr/>
            </p:nvSpPr>
            <p:spPr bwMode="auto">
              <a:xfrm>
                <a:off x="2880" y="1632"/>
                <a:ext cx="192" cy="240"/>
              </a:xfrm>
              <a:prstGeom prst="rect">
                <a:avLst/>
              </a:prstGeom>
              <a:noFill/>
              <a:ln w="38100">
                <a:solidFill>
                  <a:schemeClr val="tx1"/>
                </a:solidFill>
                <a:miter lim="800000"/>
                <a:headEnd type="none" w="sm" len="sm"/>
                <a:tailEnd type="none" w="sm" len="sm"/>
              </a:ln>
              <a:effectLst/>
            </p:spPr>
            <p:txBody>
              <a:bodyPr wrap="none" anchor="ctr"/>
              <a:lstStyle/>
              <a:p>
                <a:endParaRPr lang="en-US"/>
              </a:p>
            </p:txBody>
          </p:sp>
          <p:sp>
            <p:nvSpPr>
              <p:cNvPr id="408614" name="Rectangle 38"/>
              <p:cNvSpPr>
                <a:spLocks noChangeArrowheads="1"/>
              </p:cNvSpPr>
              <p:nvPr/>
            </p:nvSpPr>
            <p:spPr bwMode="auto">
              <a:xfrm>
                <a:off x="2880" y="1728"/>
                <a:ext cx="192" cy="96"/>
              </a:xfrm>
              <a:prstGeom prst="rect">
                <a:avLst/>
              </a:prstGeom>
              <a:noFill/>
              <a:ln w="38100">
                <a:solidFill>
                  <a:schemeClr val="tx1"/>
                </a:solidFill>
                <a:miter lim="800000"/>
                <a:headEnd type="none" w="sm" len="sm"/>
                <a:tailEnd type="none" w="sm" len="sm"/>
              </a:ln>
              <a:effectLst/>
            </p:spPr>
            <p:txBody>
              <a:bodyPr wrap="none" anchor="ctr"/>
              <a:lstStyle/>
              <a:p>
                <a:endParaRPr lang="en-US"/>
              </a:p>
            </p:txBody>
          </p:sp>
        </p:grpSp>
      </p:grpSp>
      <p:grpSp>
        <p:nvGrpSpPr>
          <p:cNvPr id="408641" name="Group 65"/>
          <p:cNvGrpSpPr/>
          <p:nvPr/>
        </p:nvGrpSpPr>
        <p:grpSpPr bwMode="auto">
          <a:xfrm>
            <a:off x="609600" y="1449381"/>
            <a:ext cx="2514600" cy="2208212"/>
            <a:chOff x="240" y="689"/>
            <a:chExt cx="1584" cy="1391"/>
          </a:xfrm>
        </p:grpSpPr>
        <p:sp>
          <p:nvSpPr>
            <p:cNvPr id="408578" name="Line 2"/>
            <p:cNvSpPr>
              <a:spLocks noChangeShapeType="1"/>
            </p:cNvSpPr>
            <p:nvPr/>
          </p:nvSpPr>
          <p:spPr bwMode="auto">
            <a:xfrm flipH="1">
              <a:off x="240" y="1487"/>
              <a:ext cx="1584" cy="0"/>
            </a:xfrm>
            <a:prstGeom prst="line">
              <a:avLst/>
            </a:prstGeom>
            <a:noFill/>
            <a:ln w="38100">
              <a:solidFill>
                <a:schemeClr val="tx1"/>
              </a:solidFill>
              <a:round/>
              <a:headEnd type="none" w="sm" len="sm"/>
              <a:tailEnd type="none" w="sm" len="sm"/>
            </a:ln>
            <a:effectLst/>
          </p:spPr>
          <p:txBody>
            <a:bodyPr wrap="none" anchor="ctr"/>
            <a:lstStyle/>
            <a:p>
              <a:endParaRPr lang="en-US"/>
            </a:p>
          </p:txBody>
        </p:sp>
        <p:grpSp>
          <p:nvGrpSpPr>
            <p:cNvPr id="408579" name="Group 3"/>
            <p:cNvGrpSpPr/>
            <p:nvPr/>
          </p:nvGrpSpPr>
          <p:grpSpPr bwMode="auto">
            <a:xfrm>
              <a:off x="404" y="841"/>
              <a:ext cx="546" cy="485"/>
              <a:chOff x="1248" y="1440"/>
              <a:chExt cx="480" cy="432"/>
            </a:xfrm>
          </p:grpSpPr>
          <p:sp>
            <p:nvSpPr>
              <p:cNvPr id="408580" name="Rectangle 4"/>
              <p:cNvSpPr>
                <a:spLocks noChangeArrowheads="1"/>
              </p:cNvSpPr>
              <p:nvPr/>
            </p:nvSpPr>
            <p:spPr bwMode="auto">
              <a:xfrm>
                <a:off x="1248" y="1536"/>
                <a:ext cx="480" cy="336"/>
              </a:xfrm>
              <a:prstGeom prst="rect">
                <a:avLst/>
              </a:prstGeom>
              <a:noFill/>
              <a:ln w="38100">
                <a:solidFill>
                  <a:schemeClr val="tx1"/>
                </a:solidFill>
                <a:miter lim="800000"/>
                <a:headEnd type="none" w="sm" len="sm"/>
                <a:tailEnd type="none" w="sm" len="sm"/>
              </a:ln>
              <a:effectLst/>
            </p:spPr>
            <p:txBody>
              <a:bodyPr wrap="none" anchor="ctr"/>
              <a:lstStyle/>
              <a:p>
                <a:endParaRPr lang="en-US"/>
              </a:p>
            </p:txBody>
          </p:sp>
          <p:sp>
            <p:nvSpPr>
              <p:cNvPr id="408581" name="Rectangle 5"/>
              <p:cNvSpPr>
                <a:spLocks noChangeArrowheads="1"/>
              </p:cNvSpPr>
              <p:nvPr/>
            </p:nvSpPr>
            <p:spPr bwMode="auto">
              <a:xfrm>
                <a:off x="1248" y="1440"/>
                <a:ext cx="192" cy="96"/>
              </a:xfrm>
              <a:prstGeom prst="rect">
                <a:avLst/>
              </a:prstGeom>
              <a:noFill/>
              <a:ln w="38100">
                <a:solidFill>
                  <a:schemeClr val="tx1"/>
                </a:solidFill>
                <a:miter lim="800000"/>
                <a:headEnd type="none" w="sm" len="sm"/>
                <a:tailEnd type="none" w="sm" len="sm"/>
              </a:ln>
              <a:effectLst/>
            </p:spPr>
            <p:txBody>
              <a:bodyPr wrap="none" anchor="ctr"/>
              <a:lstStyle/>
              <a:p>
                <a:endParaRPr lang="en-US"/>
              </a:p>
            </p:txBody>
          </p:sp>
        </p:grpSp>
        <p:grpSp>
          <p:nvGrpSpPr>
            <p:cNvPr id="408582" name="Group 6"/>
            <p:cNvGrpSpPr/>
            <p:nvPr/>
          </p:nvGrpSpPr>
          <p:grpSpPr bwMode="auto">
            <a:xfrm>
              <a:off x="1114" y="841"/>
              <a:ext cx="546" cy="485"/>
              <a:chOff x="1248" y="1440"/>
              <a:chExt cx="480" cy="432"/>
            </a:xfrm>
          </p:grpSpPr>
          <p:sp>
            <p:nvSpPr>
              <p:cNvPr id="408583" name="Rectangle 7"/>
              <p:cNvSpPr>
                <a:spLocks noChangeArrowheads="1"/>
              </p:cNvSpPr>
              <p:nvPr/>
            </p:nvSpPr>
            <p:spPr bwMode="auto">
              <a:xfrm>
                <a:off x="1248" y="1536"/>
                <a:ext cx="480" cy="336"/>
              </a:xfrm>
              <a:prstGeom prst="rect">
                <a:avLst/>
              </a:prstGeom>
              <a:noFill/>
              <a:ln w="38100">
                <a:solidFill>
                  <a:schemeClr val="tx1"/>
                </a:solidFill>
                <a:miter lim="800000"/>
                <a:headEnd type="none" w="sm" len="sm"/>
                <a:tailEnd type="none" w="sm" len="sm"/>
              </a:ln>
              <a:effectLst/>
            </p:spPr>
            <p:txBody>
              <a:bodyPr wrap="none" anchor="ctr"/>
              <a:lstStyle/>
              <a:p>
                <a:endParaRPr lang="en-US"/>
              </a:p>
            </p:txBody>
          </p:sp>
          <p:sp>
            <p:nvSpPr>
              <p:cNvPr id="408584" name="Rectangle 8"/>
              <p:cNvSpPr>
                <a:spLocks noChangeArrowheads="1"/>
              </p:cNvSpPr>
              <p:nvPr/>
            </p:nvSpPr>
            <p:spPr bwMode="auto">
              <a:xfrm>
                <a:off x="1248" y="1440"/>
                <a:ext cx="192" cy="96"/>
              </a:xfrm>
              <a:prstGeom prst="rect">
                <a:avLst/>
              </a:prstGeom>
              <a:noFill/>
              <a:ln w="38100">
                <a:solidFill>
                  <a:schemeClr val="tx1"/>
                </a:solidFill>
                <a:miter lim="800000"/>
                <a:headEnd type="none" w="sm" len="sm"/>
                <a:tailEnd type="none" w="sm" len="sm"/>
              </a:ln>
              <a:effectLst/>
            </p:spPr>
            <p:txBody>
              <a:bodyPr wrap="none" anchor="ctr"/>
              <a:lstStyle/>
              <a:p>
                <a:endParaRPr lang="en-US"/>
              </a:p>
            </p:txBody>
          </p:sp>
        </p:grpSp>
        <p:grpSp>
          <p:nvGrpSpPr>
            <p:cNvPr id="408585" name="Group 9"/>
            <p:cNvGrpSpPr/>
            <p:nvPr/>
          </p:nvGrpSpPr>
          <p:grpSpPr bwMode="auto">
            <a:xfrm>
              <a:off x="1114" y="1595"/>
              <a:ext cx="546" cy="485"/>
              <a:chOff x="1248" y="1440"/>
              <a:chExt cx="480" cy="432"/>
            </a:xfrm>
          </p:grpSpPr>
          <p:sp>
            <p:nvSpPr>
              <p:cNvPr id="408586" name="Rectangle 10"/>
              <p:cNvSpPr>
                <a:spLocks noChangeArrowheads="1"/>
              </p:cNvSpPr>
              <p:nvPr/>
            </p:nvSpPr>
            <p:spPr bwMode="auto">
              <a:xfrm>
                <a:off x="1248" y="1536"/>
                <a:ext cx="480" cy="336"/>
              </a:xfrm>
              <a:prstGeom prst="rect">
                <a:avLst/>
              </a:prstGeom>
              <a:noFill/>
              <a:ln w="38100">
                <a:solidFill>
                  <a:schemeClr val="tx1"/>
                </a:solidFill>
                <a:miter lim="800000"/>
                <a:headEnd type="none" w="sm" len="sm"/>
                <a:tailEnd type="none" w="sm" len="sm"/>
              </a:ln>
              <a:effectLst/>
            </p:spPr>
            <p:txBody>
              <a:bodyPr wrap="none" anchor="ctr"/>
              <a:lstStyle/>
              <a:p>
                <a:endParaRPr lang="en-US"/>
              </a:p>
            </p:txBody>
          </p:sp>
          <p:sp>
            <p:nvSpPr>
              <p:cNvPr id="408587" name="Rectangle 11"/>
              <p:cNvSpPr>
                <a:spLocks noChangeArrowheads="1"/>
              </p:cNvSpPr>
              <p:nvPr/>
            </p:nvSpPr>
            <p:spPr bwMode="auto">
              <a:xfrm>
                <a:off x="1248" y="1440"/>
                <a:ext cx="192" cy="96"/>
              </a:xfrm>
              <a:prstGeom prst="rect">
                <a:avLst/>
              </a:prstGeom>
              <a:noFill/>
              <a:ln w="38100">
                <a:solidFill>
                  <a:schemeClr val="tx1"/>
                </a:solidFill>
                <a:miter lim="800000"/>
                <a:headEnd type="none" w="sm" len="sm"/>
                <a:tailEnd type="none" w="sm" len="sm"/>
              </a:ln>
              <a:effectLst/>
            </p:spPr>
            <p:txBody>
              <a:bodyPr wrap="none" anchor="ctr"/>
              <a:lstStyle/>
              <a:p>
                <a:endParaRPr lang="en-US"/>
              </a:p>
            </p:txBody>
          </p:sp>
        </p:grpSp>
        <p:grpSp>
          <p:nvGrpSpPr>
            <p:cNvPr id="408588" name="Group 12"/>
            <p:cNvGrpSpPr/>
            <p:nvPr/>
          </p:nvGrpSpPr>
          <p:grpSpPr bwMode="auto">
            <a:xfrm>
              <a:off x="404" y="1595"/>
              <a:ext cx="546" cy="485"/>
              <a:chOff x="1248" y="1440"/>
              <a:chExt cx="480" cy="432"/>
            </a:xfrm>
          </p:grpSpPr>
          <p:sp>
            <p:nvSpPr>
              <p:cNvPr id="408589" name="Rectangle 13"/>
              <p:cNvSpPr>
                <a:spLocks noChangeArrowheads="1"/>
              </p:cNvSpPr>
              <p:nvPr/>
            </p:nvSpPr>
            <p:spPr bwMode="auto">
              <a:xfrm>
                <a:off x="1248" y="1536"/>
                <a:ext cx="480" cy="336"/>
              </a:xfrm>
              <a:prstGeom prst="rect">
                <a:avLst/>
              </a:prstGeom>
              <a:noFill/>
              <a:ln w="38100">
                <a:solidFill>
                  <a:schemeClr val="tx2"/>
                </a:solidFill>
                <a:miter lim="800000"/>
                <a:headEnd type="none" w="sm" len="sm"/>
                <a:tailEnd type="none" w="sm" len="sm"/>
              </a:ln>
              <a:effectLst/>
            </p:spPr>
            <p:txBody>
              <a:bodyPr wrap="none" anchor="ctr"/>
              <a:lstStyle/>
              <a:p>
                <a:endParaRPr lang="en-US"/>
              </a:p>
            </p:txBody>
          </p:sp>
          <p:sp>
            <p:nvSpPr>
              <p:cNvPr id="408590" name="Rectangle 14"/>
              <p:cNvSpPr>
                <a:spLocks noChangeArrowheads="1"/>
              </p:cNvSpPr>
              <p:nvPr/>
            </p:nvSpPr>
            <p:spPr bwMode="auto">
              <a:xfrm>
                <a:off x="1248" y="1440"/>
                <a:ext cx="192" cy="96"/>
              </a:xfrm>
              <a:prstGeom prst="rect">
                <a:avLst/>
              </a:prstGeom>
              <a:noFill/>
              <a:ln w="38100">
                <a:solidFill>
                  <a:schemeClr val="tx2"/>
                </a:solidFill>
                <a:miter lim="800000"/>
                <a:headEnd type="none" w="sm" len="sm"/>
                <a:tailEnd type="none" w="sm" len="sm"/>
              </a:ln>
              <a:effectLst/>
            </p:spPr>
            <p:txBody>
              <a:bodyPr wrap="none" anchor="ctr"/>
              <a:lstStyle/>
              <a:p>
                <a:endParaRPr lang="en-US"/>
              </a:p>
            </p:txBody>
          </p:sp>
        </p:grpSp>
        <p:grpSp>
          <p:nvGrpSpPr>
            <p:cNvPr id="408591" name="Group 15"/>
            <p:cNvGrpSpPr/>
            <p:nvPr/>
          </p:nvGrpSpPr>
          <p:grpSpPr bwMode="auto">
            <a:xfrm>
              <a:off x="458" y="1056"/>
              <a:ext cx="219" cy="216"/>
              <a:chOff x="2880" y="1632"/>
              <a:chExt cx="192" cy="240"/>
            </a:xfrm>
          </p:grpSpPr>
          <p:sp>
            <p:nvSpPr>
              <p:cNvPr id="408592" name="Rectangle 16"/>
              <p:cNvSpPr>
                <a:spLocks noChangeArrowheads="1"/>
              </p:cNvSpPr>
              <p:nvPr/>
            </p:nvSpPr>
            <p:spPr bwMode="auto">
              <a:xfrm>
                <a:off x="2880" y="1632"/>
                <a:ext cx="192" cy="240"/>
              </a:xfrm>
              <a:prstGeom prst="rect">
                <a:avLst/>
              </a:prstGeom>
              <a:noFill/>
              <a:ln w="38100">
                <a:solidFill>
                  <a:schemeClr val="tx1"/>
                </a:solidFill>
                <a:miter lim="800000"/>
                <a:headEnd type="none" w="sm" len="sm"/>
                <a:tailEnd type="none" w="sm" len="sm"/>
              </a:ln>
              <a:effectLst/>
            </p:spPr>
            <p:txBody>
              <a:bodyPr wrap="none" anchor="ctr"/>
              <a:lstStyle/>
              <a:p>
                <a:endParaRPr lang="en-US"/>
              </a:p>
            </p:txBody>
          </p:sp>
          <p:sp>
            <p:nvSpPr>
              <p:cNvPr id="408593" name="Rectangle 17"/>
              <p:cNvSpPr>
                <a:spLocks noChangeArrowheads="1"/>
              </p:cNvSpPr>
              <p:nvPr/>
            </p:nvSpPr>
            <p:spPr bwMode="auto">
              <a:xfrm>
                <a:off x="2880" y="1728"/>
                <a:ext cx="192" cy="96"/>
              </a:xfrm>
              <a:prstGeom prst="rect">
                <a:avLst/>
              </a:prstGeom>
              <a:noFill/>
              <a:ln w="38100">
                <a:solidFill>
                  <a:schemeClr val="tx1"/>
                </a:solidFill>
                <a:miter lim="800000"/>
                <a:headEnd type="none" w="sm" len="sm"/>
                <a:tailEnd type="none" w="sm" len="sm"/>
              </a:ln>
              <a:effectLst/>
            </p:spPr>
            <p:txBody>
              <a:bodyPr wrap="none" anchor="ctr"/>
              <a:lstStyle/>
              <a:p>
                <a:endParaRPr lang="en-US"/>
              </a:p>
            </p:txBody>
          </p:sp>
        </p:grpSp>
        <p:sp>
          <p:nvSpPr>
            <p:cNvPr id="408594" name="Line 18"/>
            <p:cNvSpPr>
              <a:spLocks noChangeShapeType="1"/>
            </p:cNvSpPr>
            <p:nvPr/>
          </p:nvSpPr>
          <p:spPr bwMode="auto">
            <a:xfrm flipH="1">
              <a:off x="709" y="1151"/>
              <a:ext cx="655" cy="0"/>
            </a:xfrm>
            <a:prstGeom prst="line">
              <a:avLst/>
            </a:prstGeom>
            <a:noFill/>
            <a:ln w="57150">
              <a:solidFill>
                <a:schemeClr val="hlink"/>
              </a:solidFill>
              <a:round/>
              <a:tailEnd type="arrow" w="med" len="med"/>
            </a:ln>
            <a:effectLst/>
          </p:spPr>
          <p:txBody>
            <a:bodyPr wrap="none" anchor="ctr"/>
            <a:lstStyle/>
            <a:p>
              <a:endParaRPr lang="en-US"/>
            </a:p>
          </p:txBody>
        </p:sp>
        <p:sp>
          <p:nvSpPr>
            <p:cNvPr id="408633" name="Text Box 57"/>
            <p:cNvSpPr txBox="1">
              <a:spLocks noChangeArrowheads="1"/>
            </p:cNvSpPr>
            <p:nvPr/>
          </p:nvSpPr>
          <p:spPr bwMode="auto">
            <a:xfrm>
              <a:off x="895" y="689"/>
              <a:ext cx="711" cy="327"/>
            </a:xfrm>
            <a:prstGeom prst="rect">
              <a:avLst/>
            </a:prstGeom>
            <a:noFill/>
            <a:ln w="12700">
              <a:noFill/>
              <a:miter lim="800000"/>
              <a:headEnd type="none" w="sm" len="sm"/>
              <a:tailEnd type="none" w="sm" len="sm"/>
            </a:ln>
            <a:effectLst/>
          </p:spPr>
          <p:txBody>
            <a:bodyPr>
              <a:spAutoFit/>
            </a:bodyPr>
            <a:lstStyle/>
            <a:p>
              <a:pPr>
                <a:spcBef>
                  <a:spcPct val="50000"/>
                </a:spcBef>
              </a:pPr>
              <a:r>
                <a:rPr lang="en-US" altLang="zh-CN" sz="2800" b="1">
                  <a:ea typeface="宋体" panose="02010600030101010101" pitchFamily="2" charset="-122"/>
                </a:rPr>
                <a:t>?</a:t>
              </a:r>
              <a:endParaRPr lang="en-US" altLang="zh-CN" sz="2800" b="1">
                <a:ea typeface="宋体" panose="02010600030101010101" pitchFamily="2" charset="-122"/>
              </a:endParaRPr>
            </a:p>
          </p:txBody>
        </p:sp>
      </p:grpSp>
      <p:sp>
        <p:nvSpPr>
          <p:cNvPr id="408634" name="Rectangle 58"/>
          <p:cNvSpPr>
            <a:spLocks noGrp="1" noChangeArrowheads="1"/>
          </p:cNvSpPr>
          <p:nvPr>
            <p:ph type="title"/>
          </p:nvPr>
        </p:nvSpPr>
        <p:spPr/>
        <p:txBody>
          <a:bodyPr>
            <a:normAutofit fontScale="90000"/>
          </a:bodyPr>
          <a:lstStyle/>
          <a:p>
            <a:r>
              <a:rPr lang="en-US" altLang="zh-CN">
                <a:ea typeface="宋体" panose="02010600030101010101" pitchFamily="2" charset="-122"/>
              </a:rPr>
              <a:t>Reuse Opportunities Internal to System</a:t>
            </a:r>
            <a:endParaRPr lang="en-US" altLang="zh-CN">
              <a:ea typeface="宋体" panose="02010600030101010101" pitchFamily="2" charset="-122"/>
            </a:endParaRPr>
          </a:p>
        </p:txBody>
      </p:sp>
      <p:grpSp>
        <p:nvGrpSpPr>
          <p:cNvPr id="408645" name="Group 69"/>
          <p:cNvGrpSpPr/>
          <p:nvPr/>
        </p:nvGrpSpPr>
        <p:grpSpPr bwMode="auto">
          <a:xfrm>
            <a:off x="6096000" y="4000493"/>
            <a:ext cx="2438400" cy="1955800"/>
            <a:chOff x="3840" y="2296"/>
            <a:chExt cx="1536" cy="1232"/>
          </a:xfrm>
        </p:grpSpPr>
        <p:sp>
          <p:nvSpPr>
            <p:cNvPr id="408615" name="Line 39"/>
            <p:cNvSpPr>
              <a:spLocks noChangeShapeType="1"/>
            </p:cNvSpPr>
            <p:nvPr/>
          </p:nvSpPr>
          <p:spPr bwMode="auto">
            <a:xfrm flipH="1">
              <a:off x="3840" y="2939"/>
              <a:ext cx="1536" cy="0"/>
            </a:xfrm>
            <a:prstGeom prst="line">
              <a:avLst/>
            </a:prstGeom>
            <a:noFill/>
            <a:ln w="38100">
              <a:solidFill>
                <a:schemeClr val="tx1"/>
              </a:solidFill>
              <a:round/>
              <a:headEnd type="none" w="sm" len="sm"/>
              <a:tailEnd type="none" w="sm" len="sm"/>
            </a:ln>
            <a:effectLst/>
          </p:spPr>
          <p:txBody>
            <a:bodyPr wrap="none" anchor="ctr"/>
            <a:lstStyle/>
            <a:p>
              <a:endParaRPr lang="en-US"/>
            </a:p>
          </p:txBody>
        </p:sp>
        <p:grpSp>
          <p:nvGrpSpPr>
            <p:cNvPr id="408616" name="Group 40"/>
            <p:cNvGrpSpPr/>
            <p:nvPr/>
          </p:nvGrpSpPr>
          <p:grpSpPr bwMode="auto">
            <a:xfrm>
              <a:off x="3999" y="2296"/>
              <a:ext cx="530" cy="482"/>
              <a:chOff x="1248" y="1440"/>
              <a:chExt cx="480" cy="432"/>
            </a:xfrm>
          </p:grpSpPr>
          <p:sp>
            <p:nvSpPr>
              <p:cNvPr id="408617" name="Rectangle 41"/>
              <p:cNvSpPr>
                <a:spLocks noChangeArrowheads="1"/>
              </p:cNvSpPr>
              <p:nvPr/>
            </p:nvSpPr>
            <p:spPr bwMode="auto">
              <a:xfrm>
                <a:off x="1248" y="1536"/>
                <a:ext cx="480" cy="336"/>
              </a:xfrm>
              <a:prstGeom prst="rect">
                <a:avLst/>
              </a:prstGeom>
              <a:noFill/>
              <a:ln w="38100">
                <a:solidFill>
                  <a:schemeClr val="tx1"/>
                </a:solidFill>
                <a:miter lim="800000"/>
                <a:headEnd type="none" w="sm" len="sm"/>
                <a:tailEnd type="none" w="sm" len="sm"/>
              </a:ln>
              <a:effectLst/>
            </p:spPr>
            <p:txBody>
              <a:bodyPr wrap="none" anchor="ctr"/>
              <a:lstStyle/>
              <a:p>
                <a:endParaRPr lang="en-US"/>
              </a:p>
            </p:txBody>
          </p:sp>
          <p:sp>
            <p:nvSpPr>
              <p:cNvPr id="408618" name="Rectangle 42"/>
              <p:cNvSpPr>
                <a:spLocks noChangeArrowheads="1"/>
              </p:cNvSpPr>
              <p:nvPr/>
            </p:nvSpPr>
            <p:spPr bwMode="auto">
              <a:xfrm>
                <a:off x="1248" y="1440"/>
                <a:ext cx="192" cy="96"/>
              </a:xfrm>
              <a:prstGeom prst="rect">
                <a:avLst/>
              </a:prstGeom>
              <a:noFill/>
              <a:ln w="38100">
                <a:solidFill>
                  <a:schemeClr val="tx1"/>
                </a:solidFill>
                <a:miter lim="800000"/>
                <a:headEnd type="none" w="sm" len="sm"/>
                <a:tailEnd type="none" w="sm" len="sm"/>
              </a:ln>
              <a:effectLst/>
            </p:spPr>
            <p:txBody>
              <a:bodyPr wrap="none" anchor="ctr"/>
              <a:lstStyle/>
              <a:p>
                <a:endParaRPr lang="en-US"/>
              </a:p>
            </p:txBody>
          </p:sp>
        </p:grpSp>
        <p:grpSp>
          <p:nvGrpSpPr>
            <p:cNvPr id="408619" name="Group 43"/>
            <p:cNvGrpSpPr/>
            <p:nvPr/>
          </p:nvGrpSpPr>
          <p:grpSpPr bwMode="auto">
            <a:xfrm>
              <a:off x="4687" y="2296"/>
              <a:ext cx="530" cy="482"/>
              <a:chOff x="1248" y="1440"/>
              <a:chExt cx="480" cy="432"/>
            </a:xfrm>
          </p:grpSpPr>
          <p:sp>
            <p:nvSpPr>
              <p:cNvPr id="408620" name="Rectangle 44"/>
              <p:cNvSpPr>
                <a:spLocks noChangeArrowheads="1"/>
              </p:cNvSpPr>
              <p:nvPr/>
            </p:nvSpPr>
            <p:spPr bwMode="auto">
              <a:xfrm>
                <a:off x="1248" y="1536"/>
                <a:ext cx="480" cy="336"/>
              </a:xfrm>
              <a:prstGeom prst="rect">
                <a:avLst/>
              </a:prstGeom>
              <a:noFill/>
              <a:ln w="38100">
                <a:solidFill>
                  <a:schemeClr val="tx1"/>
                </a:solidFill>
                <a:miter lim="800000"/>
                <a:headEnd type="none" w="sm" len="sm"/>
                <a:tailEnd type="none" w="sm" len="sm"/>
              </a:ln>
              <a:effectLst/>
            </p:spPr>
            <p:txBody>
              <a:bodyPr wrap="none" anchor="ctr"/>
              <a:lstStyle/>
              <a:p>
                <a:endParaRPr lang="en-US"/>
              </a:p>
            </p:txBody>
          </p:sp>
          <p:sp>
            <p:nvSpPr>
              <p:cNvPr id="408621" name="Rectangle 45"/>
              <p:cNvSpPr>
                <a:spLocks noChangeArrowheads="1"/>
              </p:cNvSpPr>
              <p:nvPr/>
            </p:nvSpPr>
            <p:spPr bwMode="auto">
              <a:xfrm>
                <a:off x="1248" y="1440"/>
                <a:ext cx="192" cy="96"/>
              </a:xfrm>
              <a:prstGeom prst="rect">
                <a:avLst/>
              </a:prstGeom>
              <a:noFill/>
              <a:ln w="38100">
                <a:solidFill>
                  <a:schemeClr val="tx1"/>
                </a:solidFill>
                <a:miter lim="800000"/>
                <a:headEnd type="none" w="sm" len="sm"/>
                <a:tailEnd type="none" w="sm" len="sm"/>
              </a:ln>
              <a:effectLst/>
            </p:spPr>
            <p:txBody>
              <a:bodyPr wrap="none" anchor="ctr"/>
              <a:lstStyle/>
              <a:p>
                <a:endParaRPr lang="en-US"/>
              </a:p>
            </p:txBody>
          </p:sp>
        </p:grpSp>
        <p:grpSp>
          <p:nvGrpSpPr>
            <p:cNvPr id="408622" name="Group 46"/>
            <p:cNvGrpSpPr/>
            <p:nvPr/>
          </p:nvGrpSpPr>
          <p:grpSpPr bwMode="auto">
            <a:xfrm>
              <a:off x="4687" y="3046"/>
              <a:ext cx="530" cy="482"/>
              <a:chOff x="1248" y="1440"/>
              <a:chExt cx="480" cy="432"/>
            </a:xfrm>
          </p:grpSpPr>
          <p:sp>
            <p:nvSpPr>
              <p:cNvPr id="408623" name="Rectangle 47"/>
              <p:cNvSpPr>
                <a:spLocks noChangeArrowheads="1"/>
              </p:cNvSpPr>
              <p:nvPr/>
            </p:nvSpPr>
            <p:spPr bwMode="auto">
              <a:xfrm>
                <a:off x="1248" y="1536"/>
                <a:ext cx="480" cy="336"/>
              </a:xfrm>
              <a:prstGeom prst="rect">
                <a:avLst/>
              </a:prstGeom>
              <a:noFill/>
              <a:ln w="38100">
                <a:solidFill>
                  <a:schemeClr val="tx1"/>
                </a:solidFill>
                <a:miter lim="800000"/>
                <a:headEnd type="none" w="sm" len="sm"/>
                <a:tailEnd type="none" w="sm" len="sm"/>
              </a:ln>
              <a:effectLst/>
            </p:spPr>
            <p:txBody>
              <a:bodyPr wrap="none" anchor="ctr"/>
              <a:lstStyle/>
              <a:p>
                <a:endParaRPr lang="en-US"/>
              </a:p>
            </p:txBody>
          </p:sp>
          <p:sp>
            <p:nvSpPr>
              <p:cNvPr id="408624" name="Rectangle 48"/>
              <p:cNvSpPr>
                <a:spLocks noChangeArrowheads="1"/>
              </p:cNvSpPr>
              <p:nvPr/>
            </p:nvSpPr>
            <p:spPr bwMode="auto">
              <a:xfrm>
                <a:off x="1248" y="1440"/>
                <a:ext cx="192" cy="96"/>
              </a:xfrm>
              <a:prstGeom prst="rect">
                <a:avLst/>
              </a:prstGeom>
              <a:noFill/>
              <a:ln w="38100">
                <a:solidFill>
                  <a:schemeClr val="tx1"/>
                </a:solidFill>
                <a:miter lim="800000"/>
                <a:headEnd type="none" w="sm" len="sm"/>
                <a:tailEnd type="none" w="sm" len="sm"/>
              </a:ln>
              <a:effectLst/>
            </p:spPr>
            <p:txBody>
              <a:bodyPr wrap="none" anchor="ctr"/>
              <a:lstStyle/>
              <a:p>
                <a:endParaRPr lang="en-US"/>
              </a:p>
            </p:txBody>
          </p:sp>
        </p:grpSp>
        <p:grpSp>
          <p:nvGrpSpPr>
            <p:cNvPr id="408625" name="Group 49"/>
            <p:cNvGrpSpPr/>
            <p:nvPr/>
          </p:nvGrpSpPr>
          <p:grpSpPr bwMode="auto">
            <a:xfrm>
              <a:off x="3999" y="3046"/>
              <a:ext cx="530" cy="482"/>
              <a:chOff x="1248" y="1440"/>
              <a:chExt cx="480" cy="432"/>
            </a:xfrm>
          </p:grpSpPr>
          <p:sp>
            <p:nvSpPr>
              <p:cNvPr id="408626" name="Rectangle 50"/>
              <p:cNvSpPr>
                <a:spLocks noChangeArrowheads="1"/>
              </p:cNvSpPr>
              <p:nvPr/>
            </p:nvSpPr>
            <p:spPr bwMode="auto">
              <a:xfrm>
                <a:off x="1248" y="1536"/>
                <a:ext cx="480" cy="336"/>
              </a:xfrm>
              <a:prstGeom prst="rect">
                <a:avLst/>
              </a:prstGeom>
              <a:noFill/>
              <a:ln w="38100">
                <a:solidFill>
                  <a:schemeClr val="tx2"/>
                </a:solidFill>
                <a:miter lim="800000"/>
                <a:headEnd type="none" w="sm" len="sm"/>
                <a:tailEnd type="none" w="sm" len="sm"/>
              </a:ln>
              <a:effectLst/>
            </p:spPr>
            <p:txBody>
              <a:bodyPr wrap="none" anchor="ctr"/>
              <a:lstStyle/>
              <a:p>
                <a:endParaRPr lang="en-US"/>
              </a:p>
            </p:txBody>
          </p:sp>
          <p:sp>
            <p:nvSpPr>
              <p:cNvPr id="408627" name="Rectangle 51"/>
              <p:cNvSpPr>
                <a:spLocks noChangeArrowheads="1"/>
              </p:cNvSpPr>
              <p:nvPr/>
            </p:nvSpPr>
            <p:spPr bwMode="auto">
              <a:xfrm>
                <a:off x="1248" y="1440"/>
                <a:ext cx="192" cy="96"/>
              </a:xfrm>
              <a:prstGeom prst="rect">
                <a:avLst/>
              </a:prstGeom>
              <a:noFill/>
              <a:ln w="38100">
                <a:solidFill>
                  <a:schemeClr val="tx2"/>
                </a:solidFill>
                <a:miter lim="800000"/>
                <a:headEnd type="none" w="sm" len="sm"/>
                <a:tailEnd type="none" w="sm" len="sm"/>
              </a:ln>
              <a:effectLst/>
            </p:spPr>
            <p:txBody>
              <a:bodyPr wrap="none" anchor="ctr"/>
              <a:lstStyle/>
              <a:p>
                <a:endParaRPr lang="en-US"/>
              </a:p>
            </p:txBody>
          </p:sp>
        </p:grpSp>
        <p:grpSp>
          <p:nvGrpSpPr>
            <p:cNvPr id="408628" name="Group 52"/>
            <p:cNvGrpSpPr/>
            <p:nvPr/>
          </p:nvGrpSpPr>
          <p:grpSpPr bwMode="auto">
            <a:xfrm>
              <a:off x="4211" y="3207"/>
              <a:ext cx="212" cy="214"/>
              <a:chOff x="2880" y="1632"/>
              <a:chExt cx="192" cy="240"/>
            </a:xfrm>
          </p:grpSpPr>
          <p:sp>
            <p:nvSpPr>
              <p:cNvPr id="408629" name="Rectangle 53"/>
              <p:cNvSpPr>
                <a:spLocks noChangeArrowheads="1"/>
              </p:cNvSpPr>
              <p:nvPr/>
            </p:nvSpPr>
            <p:spPr bwMode="auto">
              <a:xfrm>
                <a:off x="2880" y="1632"/>
                <a:ext cx="192" cy="240"/>
              </a:xfrm>
              <a:prstGeom prst="rect">
                <a:avLst/>
              </a:prstGeom>
              <a:noFill/>
              <a:ln w="38100">
                <a:solidFill>
                  <a:schemeClr val="tx2"/>
                </a:solidFill>
                <a:miter lim="800000"/>
                <a:headEnd type="none" w="sm" len="sm"/>
                <a:tailEnd type="none" w="sm" len="sm"/>
              </a:ln>
              <a:effectLst/>
            </p:spPr>
            <p:txBody>
              <a:bodyPr wrap="none" anchor="ctr"/>
              <a:lstStyle/>
              <a:p>
                <a:endParaRPr lang="en-US"/>
              </a:p>
            </p:txBody>
          </p:sp>
          <p:sp>
            <p:nvSpPr>
              <p:cNvPr id="408630" name="Rectangle 54"/>
              <p:cNvSpPr>
                <a:spLocks noChangeArrowheads="1"/>
              </p:cNvSpPr>
              <p:nvPr/>
            </p:nvSpPr>
            <p:spPr bwMode="auto">
              <a:xfrm>
                <a:off x="2880" y="1728"/>
                <a:ext cx="192" cy="96"/>
              </a:xfrm>
              <a:prstGeom prst="rect">
                <a:avLst/>
              </a:prstGeom>
              <a:noFill/>
              <a:ln w="38100">
                <a:solidFill>
                  <a:schemeClr val="tx2"/>
                </a:solidFill>
                <a:miter lim="800000"/>
                <a:headEnd type="none" w="sm" len="sm"/>
                <a:tailEnd type="none" w="sm" len="sm"/>
              </a:ln>
              <a:effectLst/>
            </p:spPr>
            <p:txBody>
              <a:bodyPr wrap="none" anchor="ctr"/>
              <a:lstStyle/>
              <a:p>
                <a:endParaRPr lang="en-US"/>
              </a:p>
            </p:txBody>
          </p:sp>
        </p:grpSp>
        <p:sp>
          <p:nvSpPr>
            <p:cNvPr id="408642" name="Line 66"/>
            <p:cNvSpPr>
              <a:spLocks noChangeShapeType="1"/>
            </p:cNvSpPr>
            <p:nvPr/>
          </p:nvSpPr>
          <p:spPr bwMode="auto">
            <a:xfrm flipH="1">
              <a:off x="4452" y="2668"/>
              <a:ext cx="526" cy="530"/>
            </a:xfrm>
            <a:prstGeom prst="line">
              <a:avLst/>
            </a:prstGeom>
            <a:noFill/>
            <a:ln w="57150">
              <a:solidFill>
                <a:srgbClr val="33CC33"/>
              </a:solidFill>
              <a:round/>
              <a:tailEnd type="arrow" w="med" len="med"/>
            </a:ln>
            <a:effectLst/>
          </p:spPr>
          <p:txBody>
            <a:bodyPr wrap="none" anchor="ctr"/>
            <a:lstStyle/>
            <a:p>
              <a:endParaRPr lang="en-US"/>
            </a:p>
          </p:txBody>
        </p:sp>
        <p:sp>
          <p:nvSpPr>
            <p:cNvPr id="408643" name="Line 67"/>
            <p:cNvSpPr>
              <a:spLocks noChangeShapeType="1"/>
            </p:cNvSpPr>
            <p:nvPr/>
          </p:nvSpPr>
          <p:spPr bwMode="auto">
            <a:xfrm>
              <a:off x="4330" y="2620"/>
              <a:ext cx="2" cy="562"/>
            </a:xfrm>
            <a:prstGeom prst="line">
              <a:avLst/>
            </a:prstGeom>
            <a:noFill/>
            <a:ln w="57150">
              <a:solidFill>
                <a:srgbClr val="33CC33"/>
              </a:solidFill>
              <a:round/>
              <a:tailEnd type="arrow" w="med" len="med"/>
            </a:ln>
            <a:effectLst/>
          </p:spPr>
          <p:txBody>
            <a:bodyPr wrap="none" anchor="ctr"/>
            <a:lstStyle/>
            <a:p>
              <a:endParaRPr lang="en-US"/>
            </a:p>
          </p:txBody>
        </p:sp>
      </p:gr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01563" name="Freeform 155"/>
          <p:cNvSpPr/>
          <p:nvPr/>
        </p:nvSpPr>
        <p:spPr bwMode="auto">
          <a:xfrm>
            <a:off x="4810125" y="3829050"/>
            <a:ext cx="1504950" cy="609600"/>
          </a:xfrm>
          <a:custGeom>
            <a:avLst/>
            <a:gdLst/>
            <a:ahLst/>
            <a:cxnLst>
              <a:cxn ang="0">
                <a:pos x="0" y="150"/>
              </a:cxn>
              <a:cxn ang="0">
                <a:pos x="588" y="0"/>
              </a:cxn>
              <a:cxn ang="0">
                <a:pos x="948" y="258"/>
              </a:cxn>
              <a:cxn ang="0">
                <a:pos x="288" y="384"/>
              </a:cxn>
              <a:cxn ang="0">
                <a:pos x="0" y="150"/>
              </a:cxn>
            </a:cxnLst>
            <a:rect l="0" t="0" r="r" b="b"/>
            <a:pathLst>
              <a:path w="948" h="384">
                <a:moveTo>
                  <a:pt x="0" y="150"/>
                </a:moveTo>
                <a:lnTo>
                  <a:pt x="588" y="0"/>
                </a:lnTo>
                <a:lnTo>
                  <a:pt x="948" y="258"/>
                </a:lnTo>
                <a:lnTo>
                  <a:pt x="288" y="384"/>
                </a:lnTo>
                <a:lnTo>
                  <a:pt x="0" y="150"/>
                </a:lnTo>
                <a:close/>
              </a:path>
            </a:pathLst>
          </a:custGeom>
          <a:solidFill>
            <a:srgbClr val="993300"/>
          </a:solidFill>
          <a:ln w="9525" cap="flat" cmpd="sng">
            <a:solidFill>
              <a:srgbClr val="993300"/>
            </a:solidFill>
            <a:prstDash val="solid"/>
            <a:round/>
          </a:ln>
          <a:effectLst/>
        </p:spPr>
        <p:txBody>
          <a:bodyPr lIns="107950" tIns="53975" rIns="107950" bIns="53975"/>
          <a:lstStyle/>
          <a:p>
            <a:endParaRPr lang="en-US"/>
          </a:p>
        </p:txBody>
      </p:sp>
      <p:sp>
        <p:nvSpPr>
          <p:cNvPr id="401555" name="Rectangle 147"/>
          <p:cNvSpPr>
            <a:spLocks noChangeArrowheads="1"/>
          </p:cNvSpPr>
          <p:nvPr/>
        </p:nvSpPr>
        <p:spPr bwMode="auto">
          <a:xfrm>
            <a:off x="3341688" y="5032375"/>
            <a:ext cx="1087437" cy="511175"/>
          </a:xfrm>
          <a:prstGeom prst="rect">
            <a:avLst/>
          </a:prstGeom>
          <a:solidFill>
            <a:srgbClr val="993300"/>
          </a:solidFill>
          <a:ln w="9525">
            <a:noFill/>
            <a:miter lim="800000"/>
          </a:ln>
          <a:effectLst/>
        </p:spPr>
        <p:txBody>
          <a:bodyPr wrap="none" lIns="107950" tIns="53975" rIns="107950" bIns="53975" anchor="ctr"/>
          <a:lstStyle/>
          <a:p>
            <a:endParaRPr lang="en-US"/>
          </a:p>
        </p:txBody>
      </p:sp>
      <p:sp>
        <p:nvSpPr>
          <p:cNvPr id="401412" name="Rectangle 4"/>
          <p:cNvSpPr>
            <a:spLocks noChangeArrowheads="1"/>
          </p:cNvSpPr>
          <p:nvPr/>
        </p:nvSpPr>
        <p:spPr bwMode="auto">
          <a:xfrm>
            <a:off x="361950" y="1052513"/>
            <a:ext cx="8489950" cy="5043487"/>
          </a:xfrm>
          <a:prstGeom prst="rect">
            <a:avLst/>
          </a:prstGeom>
          <a:noFill/>
          <a:ln w="9525">
            <a:noFill/>
            <a:miter lim="800000"/>
          </a:ln>
          <a:effectLst/>
        </p:spPr>
        <p:txBody>
          <a:bodyPr lIns="107950" tIns="53975" rIns="107950" bIns="53975"/>
          <a:lstStyle/>
          <a:p>
            <a:pPr marL="339725" indent="-339725" eaLnBrk="1" hangingPunct="1">
              <a:lnSpc>
                <a:spcPct val="80000"/>
              </a:lnSpc>
              <a:spcBef>
                <a:spcPct val="30000"/>
              </a:spcBef>
              <a:buClr>
                <a:srgbClr val="FFFF99"/>
              </a:buClr>
              <a:buFont typeface="Wingdings" panose="05000000000000000000" pitchFamily="2" charset="2"/>
              <a:buChar char="w"/>
            </a:pPr>
            <a:r>
              <a:rPr lang="en-US" altLang="zh-CN" sz="3200" dirty="0">
                <a:solidFill>
                  <a:schemeClr val="folHlink"/>
                </a:solidFill>
                <a:ea typeface="宋体" panose="02010600030101010101" pitchFamily="2" charset="-122"/>
              </a:rPr>
              <a:t>Identify classes and subsystems</a:t>
            </a:r>
            <a:endParaRPr lang="en-US" altLang="zh-CN" sz="3200" dirty="0">
              <a:solidFill>
                <a:schemeClr val="folHlink"/>
              </a:solidFill>
              <a:ea typeface="宋体" panose="02010600030101010101" pitchFamily="2" charset="-122"/>
            </a:endParaRPr>
          </a:p>
          <a:p>
            <a:pPr marL="339725" indent="-339725" eaLnBrk="1" hangingPunct="1">
              <a:lnSpc>
                <a:spcPct val="80000"/>
              </a:lnSpc>
              <a:spcBef>
                <a:spcPct val="30000"/>
              </a:spcBef>
              <a:buClr>
                <a:srgbClr val="FFFF99"/>
              </a:buClr>
              <a:buFont typeface="Wingdings" panose="05000000000000000000" pitchFamily="2" charset="2"/>
              <a:buChar char="w"/>
            </a:pPr>
            <a:r>
              <a:rPr lang="en-US" altLang="zh-CN" sz="3200" dirty="0">
                <a:solidFill>
                  <a:schemeClr val="folHlink"/>
                </a:solidFill>
                <a:ea typeface="宋体" panose="02010600030101010101" pitchFamily="2" charset="-122"/>
              </a:rPr>
              <a:t>Identify subsystem interfaces</a:t>
            </a:r>
            <a:endParaRPr lang="en-US" altLang="zh-CN" sz="3200" dirty="0">
              <a:solidFill>
                <a:schemeClr val="folHlink"/>
              </a:solidFill>
              <a:ea typeface="宋体" panose="02010600030101010101" pitchFamily="2" charset="-122"/>
            </a:endParaRPr>
          </a:p>
          <a:p>
            <a:pPr marL="339725" indent="-339725" eaLnBrk="1" hangingPunct="1">
              <a:lnSpc>
                <a:spcPct val="80000"/>
              </a:lnSpc>
              <a:spcBef>
                <a:spcPct val="30000"/>
              </a:spcBef>
              <a:buClr>
                <a:srgbClr val="FFFF99"/>
              </a:buClr>
              <a:buFont typeface="Wingdings" panose="05000000000000000000" pitchFamily="2" charset="2"/>
              <a:buChar char="w"/>
            </a:pPr>
            <a:r>
              <a:rPr lang="en-US" altLang="zh-CN" sz="3200" dirty="0">
                <a:solidFill>
                  <a:schemeClr val="folHlink"/>
                </a:solidFill>
                <a:ea typeface="宋体" panose="02010600030101010101" pitchFamily="2" charset="-122"/>
              </a:rPr>
              <a:t>Identify reuse opportunities</a:t>
            </a:r>
            <a:endParaRPr lang="en-US" altLang="zh-CN" sz="3200" dirty="0">
              <a:solidFill>
                <a:schemeClr val="folHlink"/>
              </a:solidFill>
              <a:ea typeface="宋体" panose="02010600030101010101" pitchFamily="2" charset="-122"/>
            </a:endParaRPr>
          </a:p>
          <a:p>
            <a:pPr marL="339725" indent="-339725" eaLnBrk="1" hangingPunct="1">
              <a:lnSpc>
                <a:spcPct val="80000"/>
              </a:lnSpc>
              <a:spcBef>
                <a:spcPct val="30000"/>
              </a:spcBef>
              <a:buClr>
                <a:srgbClr val="FFFF99"/>
              </a:buClr>
              <a:buFont typeface="Wingdings" panose="05000000000000000000" pitchFamily="2" charset="2"/>
              <a:buChar char="w"/>
            </a:pPr>
            <a:r>
              <a:rPr lang="en-US" altLang="zh-CN" sz="3200" dirty="0">
                <a:ea typeface="宋体" panose="02010600030101010101" pitchFamily="2" charset="-122"/>
              </a:rPr>
              <a:t>Update the organization of the Design Model</a:t>
            </a:r>
            <a:endParaRPr lang="en-US" altLang="zh-CN" sz="3200" dirty="0">
              <a:ea typeface="宋体" panose="02010600030101010101" pitchFamily="2" charset="-122"/>
            </a:endParaRPr>
          </a:p>
          <a:p>
            <a:pPr marL="339725" indent="-339725" eaLnBrk="1" hangingPunct="1">
              <a:lnSpc>
                <a:spcPct val="80000"/>
              </a:lnSpc>
              <a:spcBef>
                <a:spcPct val="30000"/>
              </a:spcBef>
              <a:buClr>
                <a:srgbClr val="FFFF99"/>
              </a:buClr>
              <a:buFont typeface="Wingdings" panose="05000000000000000000" pitchFamily="2" charset="2"/>
              <a:buChar char="w"/>
            </a:pPr>
            <a:r>
              <a:rPr lang="en-US" altLang="zh-CN" sz="3200" dirty="0">
                <a:solidFill>
                  <a:schemeClr val="folHlink"/>
                </a:solidFill>
                <a:ea typeface="宋体" panose="02010600030101010101" pitchFamily="2" charset="-122"/>
              </a:rPr>
              <a:t>Checkpoints</a:t>
            </a:r>
            <a:endParaRPr lang="en-US" altLang="zh-CN" sz="3200" dirty="0">
              <a:solidFill>
                <a:schemeClr val="folHlink"/>
              </a:solidFill>
              <a:ea typeface="宋体" panose="02010600030101010101" pitchFamily="2" charset="-122"/>
            </a:endParaRPr>
          </a:p>
        </p:txBody>
      </p:sp>
      <p:sp>
        <p:nvSpPr>
          <p:cNvPr id="401441" name="Freeform 33"/>
          <p:cNvSpPr/>
          <p:nvPr/>
        </p:nvSpPr>
        <p:spPr bwMode="auto">
          <a:xfrm>
            <a:off x="5416550" y="3513138"/>
            <a:ext cx="554038" cy="366712"/>
          </a:xfrm>
          <a:custGeom>
            <a:avLst/>
            <a:gdLst/>
            <a:ahLst/>
            <a:cxnLst>
              <a:cxn ang="0">
                <a:pos x="629" y="0"/>
              </a:cxn>
              <a:cxn ang="0">
                <a:pos x="405" y="316"/>
              </a:cxn>
              <a:cxn ang="0">
                <a:pos x="0" y="384"/>
              </a:cxn>
              <a:cxn ang="0">
                <a:pos x="410" y="200"/>
              </a:cxn>
              <a:cxn ang="0">
                <a:pos x="629" y="0"/>
              </a:cxn>
              <a:cxn ang="0">
                <a:pos x="629" y="0"/>
              </a:cxn>
            </a:cxnLst>
            <a:rect l="0" t="0" r="r" b="b"/>
            <a:pathLst>
              <a:path w="629" h="384">
                <a:moveTo>
                  <a:pt x="629" y="0"/>
                </a:moveTo>
                <a:lnTo>
                  <a:pt x="405" y="316"/>
                </a:lnTo>
                <a:lnTo>
                  <a:pt x="0" y="384"/>
                </a:lnTo>
                <a:lnTo>
                  <a:pt x="410" y="200"/>
                </a:lnTo>
                <a:lnTo>
                  <a:pt x="629" y="0"/>
                </a:lnTo>
                <a:lnTo>
                  <a:pt x="629" y="0"/>
                </a:lnTo>
                <a:close/>
              </a:path>
            </a:pathLst>
          </a:custGeom>
          <a:solidFill>
            <a:srgbClr val="BFC9FF"/>
          </a:solidFill>
          <a:ln w="9525">
            <a:noFill/>
            <a:round/>
          </a:ln>
        </p:spPr>
        <p:txBody>
          <a:bodyPr/>
          <a:lstStyle/>
          <a:p>
            <a:endParaRPr lang="en-US"/>
          </a:p>
        </p:txBody>
      </p:sp>
      <p:sp>
        <p:nvSpPr>
          <p:cNvPr id="401448" name="Line 40"/>
          <p:cNvSpPr>
            <a:spLocks noChangeShapeType="1"/>
          </p:cNvSpPr>
          <p:nvPr/>
        </p:nvSpPr>
        <p:spPr bwMode="auto">
          <a:xfrm>
            <a:off x="5827713" y="3995738"/>
            <a:ext cx="466725" cy="338137"/>
          </a:xfrm>
          <a:prstGeom prst="line">
            <a:avLst/>
          </a:prstGeom>
          <a:noFill/>
          <a:ln w="76200">
            <a:solidFill>
              <a:srgbClr val="993300"/>
            </a:solidFill>
            <a:round/>
          </a:ln>
          <a:effectLst/>
        </p:spPr>
        <p:txBody>
          <a:bodyPr lIns="107950" tIns="53975" rIns="107950" bIns="53975"/>
          <a:lstStyle/>
          <a:p>
            <a:endParaRPr lang="en-US"/>
          </a:p>
        </p:txBody>
      </p:sp>
      <p:sp>
        <p:nvSpPr>
          <p:cNvPr id="401445" name="Rectangle 37"/>
          <p:cNvSpPr>
            <a:spLocks noChangeArrowheads="1"/>
          </p:cNvSpPr>
          <p:nvPr/>
        </p:nvSpPr>
        <p:spPr bwMode="auto">
          <a:xfrm>
            <a:off x="5757863" y="3949700"/>
            <a:ext cx="381000" cy="306388"/>
          </a:xfrm>
          <a:prstGeom prst="rect">
            <a:avLst/>
          </a:prstGeom>
          <a:solidFill>
            <a:srgbClr val="993300"/>
          </a:solidFill>
          <a:ln w="9525">
            <a:noFill/>
            <a:miter lim="800000"/>
          </a:ln>
          <a:effectLst/>
        </p:spPr>
        <p:txBody>
          <a:bodyPr wrap="none" lIns="107950" tIns="53975" rIns="107950" bIns="53975" anchor="ctr"/>
          <a:lstStyle/>
          <a:p>
            <a:endParaRPr lang="en-US"/>
          </a:p>
        </p:txBody>
      </p:sp>
      <p:sp>
        <p:nvSpPr>
          <p:cNvPr id="401444" name="Line 36"/>
          <p:cNvSpPr>
            <a:spLocks noChangeShapeType="1"/>
          </p:cNvSpPr>
          <p:nvPr/>
        </p:nvSpPr>
        <p:spPr bwMode="auto">
          <a:xfrm flipV="1">
            <a:off x="5035550" y="3979863"/>
            <a:ext cx="849313" cy="169862"/>
          </a:xfrm>
          <a:prstGeom prst="line">
            <a:avLst/>
          </a:prstGeom>
          <a:noFill/>
          <a:ln w="76200">
            <a:solidFill>
              <a:srgbClr val="993300"/>
            </a:solidFill>
            <a:round/>
          </a:ln>
          <a:effectLst/>
        </p:spPr>
        <p:txBody>
          <a:bodyPr lIns="107950" tIns="53975" rIns="107950" bIns="53975"/>
          <a:lstStyle/>
          <a:p>
            <a:endParaRPr lang="en-US"/>
          </a:p>
        </p:txBody>
      </p:sp>
      <p:sp>
        <p:nvSpPr>
          <p:cNvPr id="401557" name="Freeform 149"/>
          <p:cNvSpPr/>
          <p:nvPr/>
        </p:nvSpPr>
        <p:spPr bwMode="auto">
          <a:xfrm>
            <a:off x="5756275" y="3390900"/>
            <a:ext cx="976313" cy="838200"/>
          </a:xfrm>
          <a:custGeom>
            <a:avLst/>
            <a:gdLst/>
            <a:ahLst/>
            <a:cxnLst>
              <a:cxn ang="0">
                <a:pos x="0" y="225"/>
              </a:cxn>
              <a:cxn ang="0">
                <a:pos x="286" y="426"/>
              </a:cxn>
              <a:cxn ang="0">
                <a:pos x="496" y="215"/>
              </a:cxn>
              <a:cxn ang="0">
                <a:pos x="187" y="0"/>
              </a:cxn>
              <a:cxn ang="0">
                <a:pos x="0" y="225"/>
              </a:cxn>
              <a:cxn ang="0">
                <a:pos x="0" y="225"/>
              </a:cxn>
            </a:cxnLst>
            <a:rect l="0" t="0" r="r" b="b"/>
            <a:pathLst>
              <a:path w="496" h="426">
                <a:moveTo>
                  <a:pt x="0" y="225"/>
                </a:moveTo>
                <a:lnTo>
                  <a:pt x="286" y="426"/>
                </a:lnTo>
                <a:lnTo>
                  <a:pt x="496" y="215"/>
                </a:lnTo>
                <a:lnTo>
                  <a:pt x="187" y="0"/>
                </a:lnTo>
                <a:lnTo>
                  <a:pt x="0" y="225"/>
                </a:lnTo>
                <a:lnTo>
                  <a:pt x="0" y="225"/>
                </a:lnTo>
                <a:close/>
              </a:path>
            </a:pathLst>
          </a:custGeom>
          <a:solidFill>
            <a:srgbClr val="FFA64D"/>
          </a:solidFill>
          <a:ln w="9525">
            <a:solidFill>
              <a:srgbClr val="CC6600"/>
            </a:solidFill>
            <a:round/>
          </a:ln>
        </p:spPr>
        <p:txBody>
          <a:bodyPr/>
          <a:lstStyle/>
          <a:p>
            <a:endParaRPr lang="en-US"/>
          </a:p>
        </p:txBody>
      </p:sp>
      <p:grpSp>
        <p:nvGrpSpPr>
          <p:cNvPr id="401495" name="Group 87"/>
          <p:cNvGrpSpPr/>
          <p:nvPr/>
        </p:nvGrpSpPr>
        <p:grpSpPr bwMode="auto">
          <a:xfrm>
            <a:off x="5046663" y="3763963"/>
            <a:ext cx="777875" cy="930275"/>
            <a:chOff x="2223" y="2099"/>
            <a:chExt cx="490" cy="586"/>
          </a:xfrm>
        </p:grpSpPr>
        <p:sp>
          <p:nvSpPr>
            <p:cNvPr id="401489" name="Rectangle 81"/>
            <p:cNvSpPr>
              <a:spLocks noChangeArrowheads="1"/>
            </p:cNvSpPr>
            <p:nvPr/>
          </p:nvSpPr>
          <p:spPr bwMode="auto">
            <a:xfrm>
              <a:off x="2223" y="2099"/>
              <a:ext cx="490" cy="586"/>
            </a:xfrm>
            <a:prstGeom prst="rect">
              <a:avLst/>
            </a:prstGeom>
            <a:solidFill>
              <a:srgbClr val="FFFFCC"/>
            </a:solidFill>
            <a:ln w="0">
              <a:solidFill>
                <a:srgbClr val="990033"/>
              </a:solidFill>
              <a:miter lim="800000"/>
            </a:ln>
          </p:spPr>
          <p:txBody>
            <a:bodyPr/>
            <a:lstStyle/>
            <a:p>
              <a:endParaRPr lang="en-US"/>
            </a:p>
          </p:txBody>
        </p:sp>
        <p:sp>
          <p:nvSpPr>
            <p:cNvPr id="401490" name="Rectangle 82"/>
            <p:cNvSpPr>
              <a:spLocks noChangeArrowheads="1"/>
            </p:cNvSpPr>
            <p:nvPr/>
          </p:nvSpPr>
          <p:spPr bwMode="auto">
            <a:xfrm>
              <a:off x="2298" y="2130"/>
              <a:ext cx="303" cy="115"/>
            </a:xfrm>
            <a:prstGeom prst="rect">
              <a:avLst/>
            </a:prstGeom>
            <a:noFill/>
            <a:ln w="9525">
              <a:noFill/>
              <a:miter lim="800000"/>
            </a:ln>
          </p:spPr>
          <p:txBody>
            <a:bodyPr wrap="none" lIns="0" tIns="0" rIns="0" bIns="0">
              <a:spAutoFit/>
            </a:bodyPr>
            <a:lstStyle/>
            <a:p>
              <a:r>
                <a:rPr lang="en-US" altLang="zh-CN" sz="1200">
                  <a:solidFill>
                    <a:srgbClr val="000000"/>
                  </a:solidFill>
                  <a:ea typeface="宋体" panose="02010600030101010101" pitchFamily="2" charset="-122"/>
                </a:rPr>
                <a:t>ClassB</a:t>
              </a:r>
              <a:endParaRPr lang="en-US" altLang="zh-CN">
                <a:ea typeface="宋体" panose="02010600030101010101" pitchFamily="2" charset="-122"/>
              </a:endParaRPr>
            </a:p>
          </p:txBody>
        </p:sp>
        <p:sp>
          <p:nvSpPr>
            <p:cNvPr id="401491" name="Rectangle 83"/>
            <p:cNvSpPr>
              <a:spLocks noChangeArrowheads="1"/>
            </p:cNvSpPr>
            <p:nvPr/>
          </p:nvSpPr>
          <p:spPr bwMode="auto">
            <a:xfrm>
              <a:off x="2223" y="2263"/>
              <a:ext cx="490" cy="422"/>
            </a:xfrm>
            <a:prstGeom prst="rect">
              <a:avLst/>
            </a:prstGeom>
            <a:noFill/>
            <a:ln w="0">
              <a:solidFill>
                <a:srgbClr val="990033"/>
              </a:solidFill>
              <a:miter lim="800000"/>
            </a:ln>
          </p:spPr>
          <p:txBody>
            <a:bodyPr/>
            <a:lstStyle/>
            <a:p>
              <a:endParaRPr lang="en-US"/>
            </a:p>
          </p:txBody>
        </p:sp>
        <p:sp>
          <p:nvSpPr>
            <p:cNvPr id="401492" name="Rectangle 84"/>
            <p:cNvSpPr>
              <a:spLocks noChangeArrowheads="1"/>
            </p:cNvSpPr>
            <p:nvPr/>
          </p:nvSpPr>
          <p:spPr bwMode="auto">
            <a:xfrm>
              <a:off x="2223" y="2326"/>
              <a:ext cx="490" cy="359"/>
            </a:xfrm>
            <a:prstGeom prst="rect">
              <a:avLst/>
            </a:prstGeom>
            <a:noFill/>
            <a:ln w="0">
              <a:solidFill>
                <a:srgbClr val="990033"/>
              </a:solidFill>
              <a:miter lim="800000"/>
            </a:ln>
          </p:spPr>
          <p:txBody>
            <a:bodyPr/>
            <a:lstStyle/>
            <a:p>
              <a:endParaRPr lang="en-US"/>
            </a:p>
          </p:txBody>
        </p:sp>
        <p:sp>
          <p:nvSpPr>
            <p:cNvPr id="401493" name="Rectangle 85"/>
            <p:cNvSpPr>
              <a:spLocks noChangeArrowheads="1"/>
            </p:cNvSpPr>
            <p:nvPr/>
          </p:nvSpPr>
          <p:spPr bwMode="auto">
            <a:xfrm>
              <a:off x="2248" y="2396"/>
              <a:ext cx="128" cy="115"/>
            </a:xfrm>
            <a:prstGeom prst="rect">
              <a:avLst/>
            </a:prstGeom>
            <a:noFill/>
            <a:ln w="9525">
              <a:noFill/>
              <a:miter lim="800000"/>
            </a:ln>
          </p:spPr>
          <p:txBody>
            <a:bodyPr wrap="none" lIns="0" tIns="0" rIns="0" bIns="0">
              <a:spAutoFit/>
            </a:bodyPr>
            <a:lstStyle/>
            <a:p>
              <a:r>
                <a:rPr lang="en-US" altLang="zh-CN" sz="1200">
                  <a:solidFill>
                    <a:srgbClr val="000000"/>
                  </a:solidFill>
                  <a:ea typeface="宋体" panose="02010600030101010101" pitchFamily="2" charset="-122"/>
                </a:rPr>
                <a:t>Y()</a:t>
              </a:r>
              <a:endParaRPr lang="en-US" altLang="zh-CN">
                <a:ea typeface="宋体" panose="02010600030101010101" pitchFamily="2" charset="-122"/>
              </a:endParaRPr>
            </a:p>
          </p:txBody>
        </p:sp>
        <p:sp>
          <p:nvSpPr>
            <p:cNvPr id="401494" name="Rectangle 86"/>
            <p:cNvSpPr>
              <a:spLocks noChangeArrowheads="1"/>
            </p:cNvSpPr>
            <p:nvPr/>
          </p:nvSpPr>
          <p:spPr bwMode="auto">
            <a:xfrm>
              <a:off x="2248" y="2513"/>
              <a:ext cx="123" cy="115"/>
            </a:xfrm>
            <a:prstGeom prst="rect">
              <a:avLst/>
            </a:prstGeom>
            <a:noFill/>
            <a:ln w="9525">
              <a:noFill/>
              <a:miter lim="800000"/>
            </a:ln>
          </p:spPr>
          <p:txBody>
            <a:bodyPr wrap="none" lIns="0" tIns="0" rIns="0" bIns="0">
              <a:spAutoFit/>
            </a:bodyPr>
            <a:lstStyle/>
            <a:p>
              <a:r>
                <a:rPr lang="en-US" altLang="zh-CN" sz="1200">
                  <a:solidFill>
                    <a:srgbClr val="000000"/>
                  </a:solidFill>
                  <a:ea typeface="宋体" panose="02010600030101010101" pitchFamily="2" charset="-122"/>
                </a:rPr>
                <a:t>Z()</a:t>
              </a:r>
              <a:endParaRPr lang="en-US" altLang="zh-CN">
                <a:ea typeface="宋体" panose="02010600030101010101" pitchFamily="2" charset="-122"/>
              </a:endParaRPr>
            </a:p>
          </p:txBody>
        </p:sp>
      </p:grpSp>
      <p:grpSp>
        <p:nvGrpSpPr>
          <p:cNvPr id="401502" name="Group 94"/>
          <p:cNvGrpSpPr/>
          <p:nvPr/>
        </p:nvGrpSpPr>
        <p:grpSpPr bwMode="auto">
          <a:xfrm>
            <a:off x="5351463" y="3967163"/>
            <a:ext cx="777875" cy="930275"/>
            <a:chOff x="2075" y="2147"/>
            <a:chExt cx="490" cy="586"/>
          </a:xfrm>
        </p:grpSpPr>
        <p:sp>
          <p:nvSpPr>
            <p:cNvPr id="401496" name="Rectangle 88"/>
            <p:cNvSpPr>
              <a:spLocks noChangeArrowheads="1"/>
            </p:cNvSpPr>
            <p:nvPr/>
          </p:nvSpPr>
          <p:spPr bwMode="auto">
            <a:xfrm>
              <a:off x="2075" y="2147"/>
              <a:ext cx="490" cy="586"/>
            </a:xfrm>
            <a:prstGeom prst="rect">
              <a:avLst/>
            </a:prstGeom>
            <a:solidFill>
              <a:srgbClr val="FFFFCC"/>
            </a:solidFill>
            <a:ln w="0">
              <a:solidFill>
                <a:srgbClr val="990033"/>
              </a:solidFill>
              <a:miter lim="800000"/>
            </a:ln>
          </p:spPr>
          <p:txBody>
            <a:bodyPr/>
            <a:lstStyle/>
            <a:p>
              <a:endParaRPr lang="en-US"/>
            </a:p>
          </p:txBody>
        </p:sp>
        <p:sp>
          <p:nvSpPr>
            <p:cNvPr id="401497" name="Rectangle 89"/>
            <p:cNvSpPr>
              <a:spLocks noChangeArrowheads="1"/>
            </p:cNvSpPr>
            <p:nvPr/>
          </p:nvSpPr>
          <p:spPr bwMode="auto">
            <a:xfrm>
              <a:off x="2150" y="2178"/>
              <a:ext cx="303" cy="115"/>
            </a:xfrm>
            <a:prstGeom prst="rect">
              <a:avLst/>
            </a:prstGeom>
            <a:noFill/>
            <a:ln w="9525">
              <a:noFill/>
              <a:miter lim="800000"/>
            </a:ln>
          </p:spPr>
          <p:txBody>
            <a:bodyPr wrap="none" lIns="0" tIns="0" rIns="0" bIns="0">
              <a:spAutoFit/>
            </a:bodyPr>
            <a:lstStyle/>
            <a:p>
              <a:r>
                <a:rPr lang="en-US" altLang="zh-CN" sz="1200">
                  <a:solidFill>
                    <a:srgbClr val="000000"/>
                  </a:solidFill>
                  <a:ea typeface="宋体" panose="02010600030101010101" pitchFamily="2" charset="-122"/>
                </a:rPr>
                <a:t>ClassA</a:t>
              </a:r>
              <a:endParaRPr lang="en-US" altLang="zh-CN">
                <a:ea typeface="宋体" panose="02010600030101010101" pitchFamily="2" charset="-122"/>
              </a:endParaRPr>
            </a:p>
          </p:txBody>
        </p:sp>
        <p:sp>
          <p:nvSpPr>
            <p:cNvPr id="401498" name="Rectangle 90"/>
            <p:cNvSpPr>
              <a:spLocks noChangeArrowheads="1"/>
            </p:cNvSpPr>
            <p:nvPr/>
          </p:nvSpPr>
          <p:spPr bwMode="auto">
            <a:xfrm>
              <a:off x="2075" y="2311"/>
              <a:ext cx="490" cy="422"/>
            </a:xfrm>
            <a:prstGeom prst="rect">
              <a:avLst/>
            </a:prstGeom>
            <a:noFill/>
            <a:ln w="0">
              <a:solidFill>
                <a:srgbClr val="990033"/>
              </a:solidFill>
              <a:miter lim="800000"/>
            </a:ln>
          </p:spPr>
          <p:txBody>
            <a:bodyPr/>
            <a:lstStyle/>
            <a:p>
              <a:endParaRPr lang="en-US"/>
            </a:p>
          </p:txBody>
        </p:sp>
        <p:sp>
          <p:nvSpPr>
            <p:cNvPr id="401499" name="Rectangle 91"/>
            <p:cNvSpPr>
              <a:spLocks noChangeArrowheads="1"/>
            </p:cNvSpPr>
            <p:nvPr/>
          </p:nvSpPr>
          <p:spPr bwMode="auto">
            <a:xfrm>
              <a:off x="2075" y="2374"/>
              <a:ext cx="490" cy="359"/>
            </a:xfrm>
            <a:prstGeom prst="rect">
              <a:avLst/>
            </a:prstGeom>
            <a:noFill/>
            <a:ln w="0">
              <a:solidFill>
                <a:srgbClr val="990033"/>
              </a:solidFill>
              <a:miter lim="800000"/>
            </a:ln>
          </p:spPr>
          <p:txBody>
            <a:bodyPr/>
            <a:lstStyle/>
            <a:p>
              <a:endParaRPr lang="en-US"/>
            </a:p>
          </p:txBody>
        </p:sp>
        <p:sp>
          <p:nvSpPr>
            <p:cNvPr id="401500" name="Rectangle 92"/>
            <p:cNvSpPr>
              <a:spLocks noChangeArrowheads="1"/>
            </p:cNvSpPr>
            <p:nvPr/>
          </p:nvSpPr>
          <p:spPr bwMode="auto">
            <a:xfrm>
              <a:off x="2100" y="2444"/>
              <a:ext cx="128" cy="115"/>
            </a:xfrm>
            <a:prstGeom prst="rect">
              <a:avLst/>
            </a:prstGeom>
            <a:noFill/>
            <a:ln w="9525">
              <a:noFill/>
              <a:miter lim="800000"/>
            </a:ln>
          </p:spPr>
          <p:txBody>
            <a:bodyPr wrap="none" lIns="0" tIns="0" rIns="0" bIns="0">
              <a:spAutoFit/>
            </a:bodyPr>
            <a:lstStyle/>
            <a:p>
              <a:r>
                <a:rPr lang="en-US" altLang="zh-CN" sz="1200">
                  <a:solidFill>
                    <a:srgbClr val="000000"/>
                  </a:solidFill>
                  <a:ea typeface="宋体" panose="02010600030101010101" pitchFamily="2" charset="-122"/>
                </a:rPr>
                <a:t>Y()</a:t>
              </a:r>
              <a:endParaRPr lang="en-US" altLang="zh-CN">
                <a:ea typeface="宋体" panose="02010600030101010101" pitchFamily="2" charset="-122"/>
              </a:endParaRPr>
            </a:p>
          </p:txBody>
        </p:sp>
        <p:sp>
          <p:nvSpPr>
            <p:cNvPr id="401501" name="Rectangle 93"/>
            <p:cNvSpPr>
              <a:spLocks noChangeArrowheads="1"/>
            </p:cNvSpPr>
            <p:nvPr/>
          </p:nvSpPr>
          <p:spPr bwMode="auto">
            <a:xfrm>
              <a:off x="2100" y="2561"/>
              <a:ext cx="123" cy="115"/>
            </a:xfrm>
            <a:prstGeom prst="rect">
              <a:avLst/>
            </a:prstGeom>
            <a:noFill/>
            <a:ln w="9525">
              <a:noFill/>
              <a:miter lim="800000"/>
            </a:ln>
          </p:spPr>
          <p:txBody>
            <a:bodyPr wrap="none" lIns="0" tIns="0" rIns="0" bIns="0">
              <a:spAutoFit/>
            </a:bodyPr>
            <a:lstStyle/>
            <a:p>
              <a:r>
                <a:rPr lang="en-US" altLang="zh-CN" sz="1200">
                  <a:solidFill>
                    <a:srgbClr val="000000"/>
                  </a:solidFill>
                  <a:ea typeface="宋体" panose="02010600030101010101" pitchFamily="2" charset="-122"/>
                </a:rPr>
                <a:t>Z()</a:t>
              </a:r>
              <a:endParaRPr lang="en-US" altLang="zh-CN">
                <a:ea typeface="宋体" panose="02010600030101010101" pitchFamily="2" charset="-122"/>
              </a:endParaRPr>
            </a:p>
          </p:txBody>
        </p:sp>
      </p:grpSp>
      <p:sp>
        <p:nvSpPr>
          <p:cNvPr id="401439" name="Freeform 31"/>
          <p:cNvSpPr/>
          <p:nvPr/>
        </p:nvSpPr>
        <p:spPr bwMode="auto">
          <a:xfrm>
            <a:off x="4243388" y="4213225"/>
            <a:ext cx="669925" cy="625475"/>
          </a:xfrm>
          <a:custGeom>
            <a:avLst/>
            <a:gdLst/>
            <a:ahLst/>
            <a:cxnLst>
              <a:cxn ang="0">
                <a:pos x="758" y="0"/>
              </a:cxn>
              <a:cxn ang="0">
                <a:pos x="717" y="559"/>
              </a:cxn>
              <a:cxn ang="0">
                <a:pos x="0" y="652"/>
              </a:cxn>
              <a:cxn ang="0">
                <a:pos x="624" y="479"/>
              </a:cxn>
              <a:cxn ang="0">
                <a:pos x="23" y="498"/>
              </a:cxn>
              <a:cxn ang="0">
                <a:pos x="593" y="325"/>
              </a:cxn>
              <a:cxn ang="0">
                <a:pos x="173" y="316"/>
              </a:cxn>
              <a:cxn ang="0">
                <a:pos x="585" y="162"/>
              </a:cxn>
              <a:cxn ang="0">
                <a:pos x="327" y="80"/>
              </a:cxn>
              <a:cxn ang="0">
                <a:pos x="758" y="0"/>
              </a:cxn>
              <a:cxn ang="0">
                <a:pos x="758" y="0"/>
              </a:cxn>
            </a:cxnLst>
            <a:rect l="0" t="0" r="r" b="b"/>
            <a:pathLst>
              <a:path w="758" h="652">
                <a:moveTo>
                  <a:pt x="758" y="0"/>
                </a:moveTo>
                <a:lnTo>
                  <a:pt x="717" y="559"/>
                </a:lnTo>
                <a:lnTo>
                  <a:pt x="0" y="652"/>
                </a:lnTo>
                <a:lnTo>
                  <a:pt x="624" y="479"/>
                </a:lnTo>
                <a:lnTo>
                  <a:pt x="23" y="498"/>
                </a:lnTo>
                <a:lnTo>
                  <a:pt x="593" y="325"/>
                </a:lnTo>
                <a:lnTo>
                  <a:pt x="173" y="316"/>
                </a:lnTo>
                <a:lnTo>
                  <a:pt x="585" y="162"/>
                </a:lnTo>
                <a:lnTo>
                  <a:pt x="327" y="80"/>
                </a:lnTo>
                <a:lnTo>
                  <a:pt x="758" y="0"/>
                </a:lnTo>
                <a:lnTo>
                  <a:pt x="758" y="0"/>
                </a:lnTo>
                <a:close/>
              </a:path>
            </a:pathLst>
          </a:custGeom>
          <a:solidFill>
            <a:srgbClr val="BFC9FF"/>
          </a:solidFill>
          <a:ln w="9525">
            <a:noFill/>
            <a:round/>
          </a:ln>
        </p:spPr>
        <p:txBody>
          <a:bodyPr/>
          <a:lstStyle/>
          <a:p>
            <a:endParaRPr lang="en-US"/>
          </a:p>
        </p:txBody>
      </p:sp>
      <p:sp>
        <p:nvSpPr>
          <p:cNvPr id="401440" name="Freeform 32"/>
          <p:cNvSpPr/>
          <p:nvPr/>
        </p:nvSpPr>
        <p:spPr bwMode="auto">
          <a:xfrm>
            <a:off x="6337300" y="3905250"/>
            <a:ext cx="514350" cy="596900"/>
          </a:xfrm>
          <a:custGeom>
            <a:avLst/>
            <a:gdLst/>
            <a:ahLst/>
            <a:cxnLst>
              <a:cxn ang="0">
                <a:pos x="369" y="0"/>
              </a:cxn>
              <a:cxn ang="0">
                <a:pos x="0" y="346"/>
              </a:cxn>
              <a:cxn ang="0">
                <a:pos x="0" y="447"/>
              </a:cxn>
              <a:cxn ang="0">
                <a:pos x="299" y="390"/>
              </a:cxn>
              <a:cxn ang="0">
                <a:pos x="584" y="622"/>
              </a:cxn>
              <a:cxn ang="0">
                <a:pos x="551" y="337"/>
              </a:cxn>
              <a:cxn ang="0">
                <a:pos x="318" y="285"/>
              </a:cxn>
              <a:cxn ang="0">
                <a:pos x="551" y="194"/>
              </a:cxn>
              <a:cxn ang="0">
                <a:pos x="348" y="194"/>
              </a:cxn>
              <a:cxn ang="0">
                <a:pos x="561" y="70"/>
              </a:cxn>
              <a:cxn ang="0">
                <a:pos x="369" y="0"/>
              </a:cxn>
              <a:cxn ang="0">
                <a:pos x="369" y="0"/>
              </a:cxn>
            </a:cxnLst>
            <a:rect l="0" t="0" r="r" b="b"/>
            <a:pathLst>
              <a:path w="584" h="622">
                <a:moveTo>
                  <a:pt x="369" y="0"/>
                </a:moveTo>
                <a:lnTo>
                  <a:pt x="0" y="346"/>
                </a:lnTo>
                <a:lnTo>
                  <a:pt x="0" y="447"/>
                </a:lnTo>
                <a:lnTo>
                  <a:pt x="299" y="390"/>
                </a:lnTo>
                <a:lnTo>
                  <a:pt x="584" y="622"/>
                </a:lnTo>
                <a:lnTo>
                  <a:pt x="551" y="337"/>
                </a:lnTo>
                <a:lnTo>
                  <a:pt x="318" y="285"/>
                </a:lnTo>
                <a:lnTo>
                  <a:pt x="551" y="194"/>
                </a:lnTo>
                <a:lnTo>
                  <a:pt x="348" y="194"/>
                </a:lnTo>
                <a:lnTo>
                  <a:pt x="561" y="70"/>
                </a:lnTo>
                <a:lnTo>
                  <a:pt x="369" y="0"/>
                </a:lnTo>
                <a:lnTo>
                  <a:pt x="369" y="0"/>
                </a:lnTo>
                <a:close/>
              </a:path>
            </a:pathLst>
          </a:custGeom>
          <a:solidFill>
            <a:srgbClr val="BFC9FF"/>
          </a:solidFill>
          <a:ln w="9525">
            <a:noFill/>
            <a:round/>
          </a:ln>
        </p:spPr>
        <p:txBody>
          <a:bodyPr/>
          <a:lstStyle/>
          <a:p>
            <a:endParaRPr lang="en-US"/>
          </a:p>
        </p:txBody>
      </p:sp>
      <p:sp>
        <p:nvSpPr>
          <p:cNvPr id="401411" name="Rectangle 3"/>
          <p:cNvSpPr>
            <a:spLocks noChangeArrowheads="1"/>
          </p:cNvSpPr>
          <p:nvPr/>
        </p:nvSpPr>
        <p:spPr bwMode="auto">
          <a:xfrm>
            <a:off x="262731" y="300567"/>
            <a:ext cx="8999538" cy="533400"/>
          </a:xfrm>
          <a:prstGeom prst="rect">
            <a:avLst/>
          </a:prstGeom>
          <a:noFill/>
          <a:ln w="9525">
            <a:noFill/>
            <a:miter lim="800000"/>
          </a:ln>
          <a:effectLst/>
        </p:spPr>
        <p:txBody>
          <a:bodyPr lIns="92075" tIns="46038" rIns="92075" bIns="46038" anchor="ctr"/>
          <a:lstStyle/>
          <a:p>
            <a:pPr eaLnBrk="1" hangingPunct="1">
              <a:buClr>
                <a:srgbClr val="73E1FF"/>
              </a:buClr>
            </a:pPr>
            <a:r>
              <a:rPr lang="en-US" altLang="zh-CN" sz="3600" dirty="0">
                <a:latin typeface="Arial Narrow" panose="020B0606020202030204" pitchFamily="34" charset="0"/>
                <a:ea typeface="宋体" panose="02010600030101010101" pitchFamily="2" charset="-122"/>
              </a:rPr>
              <a:t>Identify Design Elements Steps</a:t>
            </a:r>
            <a:endParaRPr lang="en-US" altLang="zh-CN" sz="3600" dirty="0">
              <a:latin typeface="Arial Narrow" panose="020B0606020202030204" pitchFamily="34" charset="0"/>
              <a:ea typeface="宋体" panose="02010600030101010101" pitchFamily="2" charset="-122"/>
            </a:endParaRPr>
          </a:p>
        </p:txBody>
      </p:sp>
      <p:sp>
        <p:nvSpPr>
          <p:cNvPr id="401413" name="AutoShape 5"/>
          <p:cNvSpPr>
            <a:spLocks noChangeArrowheads="1"/>
          </p:cNvSpPr>
          <p:nvPr/>
        </p:nvSpPr>
        <p:spPr bwMode="auto">
          <a:xfrm>
            <a:off x="76200" y="2667000"/>
            <a:ext cx="352425" cy="381000"/>
          </a:xfrm>
          <a:prstGeom prst="star5">
            <a:avLst/>
          </a:prstGeom>
          <a:solidFill>
            <a:srgbClr val="FFFF99"/>
          </a:solidFill>
          <a:ln w="12700">
            <a:solidFill>
              <a:schemeClr val="bg2"/>
            </a:solidFill>
            <a:miter lim="800000"/>
          </a:ln>
          <a:effectLst/>
        </p:spPr>
        <p:txBody>
          <a:bodyPr wrap="none" lIns="107950" tIns="53975" rIns="107950" bIns="53975" anchor="ctr"/>
          <a:lstStyle/>
          <a:p>
            <a:endParaRPr lang="en-US"/>
          </a:p>
        </p:txBody>
      </p:sp>
      <p:sp>
        <p:nvSpPr>
          <p:cNvPr id="401452" name="Line 44"/>
          <p:cNvSpPr>
            <a:spLocks noChangeShapeType="1"/>
          </p:cNvSpPr>
          <p:nvPr/>
        </p:nvSpPr>
        <p:spPr bwMode="auto">
          <a:xfrm>
            <a:off x="4049713" y="4878388"/>
            <a:ext cx="357187" cy="244475"/>
          </a:xfrm>
          <a:prstGeom prst="line">
            <a:avLst/>
          </a:prstGeom>
          <a:noFill/>
          <a:ln w="76200">
            <a:solidFill>
              <a:srgbClr val="993300"/>
            </a:solidFill>
            <a:round/>
          </a:ln>
          <a:effectLst/>
        </p:spPr>
        <p:txBody>
          <a:bodyPr lIns="107950" tIns="53975" rIns="107950" bIns="53975"/>
          <a:lstStyle/>
          <a:p>
            <a:endParaRPr lang="en-US"/>
          </a:p>
        </p:txBody>
      </p:sp>
      <p:sp>
        <p:nvSpPr>
          <p:cNvPr id="401453" name="Rectangle 45"/>
          <p:cNvSpPr>
            <a:spLocks noChangeArrowheads="1"/>
          </p:cNvSpPr>
          <p:nvPr/>
        </p:nvSpPr>
        <p:spPr bwMode="auto">
          <a:xfrm>
            <a:off x="3995738" y="4845050"/>
            <a:ext cx="292100" cy="222250"/>
          </a:xfrm>
          <a:prstGeom prst="rect">
            <a:avLst/>
          </a:prstGeom>
          <a:solidFill>
            <a:srgbClr val="993300"/>
          </a:solidFill>
          <a:ln w="9525">
            <a:noFill/>
            <a:miter lim="800000"/>
          </a:ln>
          <a:effectLst/>
        </p:spPr>
        <p:txBody>
          <a:bodyPr wrap="none" lIns="107950" tIns="53975" rIns="107950" bIns="53975" anchor="ctr"/>
          <a:lstStyle/>
          <a:p>
            <a:endParaRPr lang="en-US"/>
          </a:p>
        </p:txBody>
      </p:sp>
      <p:sp>
        <p:nvSpPr>
          <p:cNvPr id="401549" name="Freeform 141"/>
          <p:cNvSpPr/>
          <p:nvPr/>
        </p:nvSpPr>
        <p:spPr bwMode="auto">
          <a:xfrm>
            <a:off x="4033838" y="4543425"/>
            <a:ext cx="728662" cy="627063"/>
          </a:xfrm>
          <a:custGeom>
            <a:avLst/>
            <a:gdLst/>
            <a:ahLst/>
            <a:cxnLst>
              <a:cxn ang="0">
                <a:pos x="0" y="225"/>
              </a:cxn>
              <a:cxn ang="0">
                <a:pos x="286" y="426"/>
              </a:cxn>
              <a:cxn ang="0">
                <a:pos x="496" y="215"/>
              </a:cxn>
              <a:cxn ang="0">
                <a:pos x="187" y="0"/>
              </a:cxn>
              <a:cxn ang="0">
                <a:pos x="0" y="225"/>
              </a:cxn>
              <a:cxn ang="0">
                <a:pos x="0" y="225"/>
              </a:cxn>
            </a:cxnLst>
            <a:rect l="0" t="0" r="r" b="b"/>
            <a:pathLst>
              <a:path w="496" h="426">
                <a:moveTo>
                  <a:pt x="0" y="225"/>
                </a:moveTo>
                <a:lnTo>
                  <a:pt x="286" y="426"/>
                </a:lnTo>
                <a:lnTo>
                  <a:pt x="496" y="215"/>
                </a:lnTo>
                <a:lnTo>
                  <a:pt x="187" y="0"/>
                </a:lnTo>
                <a:lnTo>
                  <a:pt x="0" y="225"/>
                </a:lnTo>
                <a:lnTo>
                  <a:pt x="0" y="225"/>
                </a:lnTo>
                <a:close/>
              </a:path>
            </a:pathLst>
          </a:custGeom>
          <a:solidFill>
            <a:srgbClr val="FFA64D"/>
          </a:solidFill>
          <a:ln w="9525">
            <a:solidFill>
              <a:srgbClr val="CC6600"/>
            </a:solidFill>
            <a:round/>
          </a:ln>
        </p:spPr>
        <p:txBody>
          <a:bodyPr/>
          <a:lstStyle/>
          <a:p>
            <a:endParaRPr lang="en-US"/>
          </a:p>
        </p:txBody>
      </p:sp>
      <p:grpSp>
        <p:nvGrpSpPr>
          <p:cNvPr id="401511" name="Group 103"/>
          <p:cNvGrpSpPr/>
          <p:nvPr/>
        </p:nvGrpSpPr>
        <p:grpSpPr bwMode="auto">
          <a:xfrm>
            <a:off x="3509963" y="4786313"/>
            <a:ext cx="542925" cy="688975"/>
            <a:chOff x="1391" y="2839"/>
            <a:chExt cx="342" cy="434"/>
          </a:xfrm>
        </p:grpSpPr>
        <p:sp>
          <p:nvSpPr>
            <p:cNvPr id="401504" name="Rectangle 96"/>
            <p:cNvSpPr>
              <a:spLocks noChangeArrowheads="1"/>
            </p:cNvSpPr>
            <p:nvPr/>
          </p:nvSpPr>
          <p:spPr bwMode="auto">
            <a:xfrm>
              <a:off x="1391" y="2839"/>
              <a:ext cx="342" cy="434"/>
            </a:xfrm>
            <a:prstGeom prst="rect">
              <a:avLst/>
            </a:prstGeom>
            <a:solidFill>
              <a:srgbClr val="FFFFCC"/>
            </a:solidFill>
            <a:ln w="0">
              <a:solidFill>
                <a:srgbClr val="990033"/>
              </a:solidFill>
              <a:miter lim="800000"/>
            </a:ln>
          </p:spPr>
          <p:txBody>
            <a:bodyPr/>
            <a:lstStyle/>
            <a:p>
              <a:endParaRPr lang="en-US"/>
            </a:p>
          </p:txBody>
        </p:sp>
        <p:sp>
          <p:nvSpPr>
            <p:cNvPr id="401505" name="Rectangle 97"/>
            <p:cNvSpPr>
              <a:spLocks noChangeArrowheads="1"/>
            </p:cNvSpPr>
            <p:nvPr/>
          </p:nvSpPr>
          <p:spPr bwMode="auto">
            <a:xfrm>
              <a:off x="1411" y="2862"/>
              <a:ext cx="308" cy="115"/>
            </a:xfrm>
            <a:prstGeom prst="rect">
              <a:avLst/>
            </a:prstGeom>
            <a:noFill/>
            <a:ln w="9525">
              <a:noFill/>
              <a:miter lim="800000"/>
            </a:ln>
          </p:spPr>
          <p:txBody>
            <a:bodyPr wrap="none" lIns="0" tIns="0" rIns="0" bIns="0">
              <a:spAutoFit/>
            </a:bodyPr>
            <a:lstStyle/>
            <a:p>
              <a:r>
                <a:rPr lang="en-US" altLang="zh-CN" sz="1200">
                  <a:solidFill>
                    <a:srgbClr val="000000"/>
                  </a:solidFill>
                  <a:ea typeface="宋体" panose="02010600030101010101" pitchFamily="2" charset="-122"/>
                </a:rPr>
                <a:t>ClassC</a:t>
              </a:r>
              <a:endParaRPr lang="en-US" altLang="zh-CN">
                <a:ea typeface="宋体" panose="02010600030101010101" pitchFamily="2" charset="-122"/>
              </a:endParaRPr>
            </a:p>
          </p:txBody>
        </p:sp>
        <p:sp>
          <p:nvSpPr>
            <p:cNvPr id="401506" name="Rectangle 98"/>
            <p:cNvSpPr>
              <a:spLocks noChangeArrowheads="1"/>
            </p:cNvSpPr>
            <p:nvPr/>
          </p:nvSpPr>
          <p:spPr bwMode="auto">
            <a:xfrm>
              <a:off x="1391" y="2960"/>
              <a:ext cx="342" cy="313"/>
            </a:xfrm>
            <a:prstGeom prst="rect">
              <a:avLst/>
            </a:prstGeom>
            <a:noFill/>
            <a:ln w="0">
              <a:solidFill>
                <a:srgbClr val="990033"/>
              </a:solidFill>
              <a:miter lim="800000"/>
            </a:ln>
          </p:spPr>
          <p:txBody>
            <a:bodyPr/>
            <a:lstStyle/>
            <a:p>
              <a:endParaRPr lang="en-US"/>
            </a:p>
          </p:txBody>
        </p:sp>
        <p:sp>
          <p:nvSpPr>
            <p:cNvPr id="401507" name="Rectangle 99"/>
            <p:cNvSpPr>
              <a:spLocks noChangeArrowheads="1"/>
            </p:cNvSpPr>
            <p:nvPr/>
          </p:nvSpPr>
          <p:spPr bwMode="auto">
            <a:xfrm>
              <a:off x="1391" y="3007"/>
              <a:ext cx="342" cy="266"/>
            </a:xfrm>
            <a:prstGeom prst="rect">
              <a:avLst/>
            </a:prstGeom>
            <a:noFill/>
            <a:ln w="0">
              <a:solidFill>
                <a:srgbClr val="990033"/>
              </a:solidFill>
              <a:miter lim="800000"/>
            </a:ln>
          </p:spPr>
          <p:txBody>
            <a:bodyPr/>
            <a:lstStyle/>
            <a:p>
              <a:endParaRPr lang="en-US"/>
            </a:p>
          </p:txBody>
        </p:sp>
        <p:sp>
          <p:nvSpPr>
            <p:cNvPr id="401508" name="Rectangle 100"/>
            <p:cNvSpPr>
              <a:spLocks noChangeArrowheads="1"/>
            </p:cNvSpPr>
            <p:nvPr/>
          </p:nvSpPr>
          <p:spPr bwMode="auto">
            <a:xfrm>
              <a:off x="1408" y="3059"/>
              <a:ext cx="128" cy="115"/>
            </a:xfrm>
            <a:prstGeom prst="rect">
              <a:avLst/>
            </a:prstGeom>
            <a:noFill/>
            <a:ln w="9525">
              <a:noFill/>
              <a:miter lim="800000"/>
            </a:ln>
          </p:spPr>
          <p:txBody>
            <a:bodyPr wrap="none" lIns="0" tIns="0" rIns="0" bIns="0">
              <a:spAutoFit/>
            </a:bodyPr>
            <a:lstStyle/>
            <a:p>
              <a:r>
                <a:rPr lang="en-US" altLang="zh-CN" sz="1200">
                  <a:solidFill>
                    <a:srgbClr val="000000"/>
                  </a:solidFill>
                  <a:ea typeface="宋体" panose="02010600030101010101" pitchFamily="2" charset="-122"/>
                </a:rPr>
                <a:t>Y()</a:t>
              </a:r>
              <a:endParaRPr lang="en-US" altLang="zh-CN">
                <a:ea typeface="宋体" panose="02010600030101010101" pitchFamily="2" charset="-122"/>
              </a:endParaRPr>
            </a:p>
          </p:txBody>
        </p:sp>
        <p:sp>
          <p:nvSpPr>
            <p:cNvPr id="401509" name="Rectangle 101"/>
            <p:cNvSpPr>
              <a:spLocks noChangeArrowheads="1"/>
            </p:cNvSpPr>
            <p:nvPr/>
          </p:nvSpPr>
          <p:spPr bwMode="auto">
            <a:xfrm>
              <a:off x="1408" y="3146"/>
              <a:ext cx="123" cy="115"/>
            </a:xfrm>
            <a:prstGeom prst="rect">
              <a:avLst/>
            </a:prstGeom>
            <a:noFill/>
            <a:ln w="9525">
              <a:noFill/>
              <a:miter lim="800000"/>
            </a:ln>
          </p:spPr>
          <p:txBody>
            <a:bodyPr wrap="none" lIns="0" tIns="0" rIns="0" bIns="0">
              <a:spAutoFit/>
            </a:bodyPr>
            <a:lstStyle/>
            <a:p>
              <a:r>
                <a:rPr lang="en-US" altLang="zh-CN" sz="1200">
                  <a:solidFill>
                    <a:srgbClr val="000000"/>
                  </a:solidFill>
                  <a:ea typeface="宋体" panose="02010600030101010101" pitchFamily="2" charset="-122"/>
                </a:rPr>
                <a:t>Z()</a:t>
              </a:r>
              <a:endParaRPr lang="en-US" altLang="zh-CN">
                <a:ea typeface="宋体" panose="02010600030101010101" pitchFamily="2" charset="-122"/>
              </a:endParaRPr>
            </a:p>
          </p:txBody>
        </p:sp>
      </p:grpSp>
      <p:sp>
        <p:nvSpPr>
          <p:cNvPr id="401463" name="Freeform 55"/>
          <p:cNvSpPr/>
          <p:nvPr/>
        </p:nvSpPr>
        <p:spPr bwMode="auto">
          <a:xfrm>
            <a:off x="2795588" y="5035550"/>
            <a:ext cx="512762" cy="452438"/>
          </a:xfrm>
          <a:custGeom>
            <a:avLst/>
            <a:gdLst/>
            <a:ahLst/>
            <a:cxnLst>
              <a:cxn ang="0">
                <a:pos x="758" y="0"/>
              </a:cxn>
              <a:cxn ang="0">
                <a:pos x="717" y="559"/>
              </a:cxn>
              <a:cxn ang="0">
                <a:pos x="0" y="652"/>
              </a:cxn>
              <a:cxn ang="0">
                <a:pos x="624" y="479"/>
              </a:cxn>
              <a:cxn ang="0">
                <a:pos x="23" y="498"/>
              </a:cxn>
              <a:cxn ang="0">
                <a:pos x="593" y="325"/>
              </a:cxn>
              <a:cxn ang="0">
                <a:pos x="173" y="316"/>
              </a:cxn>
              <a:cxn ang="0">
                <a:pos x="585" y="162"/>
              </a:cxn>
              <a:cxn ang="0">
                <a:pos x="327" y="80"/>
              </a:cxn>
              <a:cxn ang="0">
                <a:pos x="758" y="0"/>
              </a:cxn>
              <a:cxn ang="0">
                <a:pos x="758" y="0"/>
              </a:cxn>
            </a:cxnLst>
            <a:rect l="0" t="0" r="r" b="b"/>
            <a:pathLst>
              <a:path w="758" h="652">
                <a:moveTo>
                  <a:pt x="758" y="0"/>
                </a:moveTo>
                <a:lnTo>
                  <a:pt x="717" y="559"/>
                </a:lnTo>
                <a:lnTo>
                  <a:pt x="0" y="652"/>
                </a:lnTo>
                <a:lnTo>
                  <a:pt x="624" y="479"/>
                </a:lnTo>
                <a:lnTo>
                  <a:pt x="23" y="498"/>
                </a:lnTo>
                <a:lnTo>
                  <a:pt x="593" y="325"/>
                </a:lnTo>
                <a:lnTo>
                  <a:pt x="173" y="316"/>
                </a:lnTo>
                <a:lnTo>
                  <a:pt x="585" y="162"/>
                </a:lnTo>
                <a:lnTo>
                  <a:pt x="327" y="80"/>
                </a:lnTo>
                <a:lnTo>
                  <a:pt x="758" y="0"/>
                </a:lnTo>
                <a:lnTo>
                  <a:pt x="758" y="0"/>
                </a:lnTo>
                <a:close/>
              </a:path>
            </a:pathLst>
          </a:custGeom>
          <a:solidFill>
            <a:srgbClr val="BFC9FF"/>
          </a:solidFill>
          <a:ln w="9525">
            <a:noFill/>
            <a:round/>
          </a:ln>
        </p:spPr>
        <p:txBody>
          <a:bodyPr/>
          <a:lstStyle/>
          <a:p>
            <a:endParaRPr lang="en-US"/>
          </a:p>
        </p:txBody>
      </p:sp>
      <p:sp>
        <p:nvSpPr>
          <p:cNvPr id="401464" name="Freeform 56"/>
          <p:cNvSpPr/>
          <p:nvPr/>
        </p:nvSpPr>
        <p:spPr bwMode="auto">
          <a:xfrm>
            <a:off x="4479925" y="4924425"/>
            <a:ext cx="377825" cy="309563"/>
          </a:xfrm>
          <a:custGeom>
            <a:avLst/>
            <a:gdLst/>
            <a:ahLst/>
            <a:cxnLst>
              <a:cxn ang="0">
                <a:pos x="157" y="0"/>
              </a:cxn>
              <a:cxn ang="0">
                <a:pos x="0" y="151"/>
              </a:cxn>
              <a:cxn ang="0">
                <a:pos x="0" y="195"/>
              </a:cxn>
              <a:cxn ang="0">
                <a:pos x="127" y="171"/>
              </a:cxn>
              <a:cxn ang="0">
                <a:pos x="234" y="147"/>
              </a:cxn>
              <a:cxn ang="0">
                <a:pos x="135" y="125"/>
              </a:cxn>
              <a:cxn ang="0">
                <a:pos x="234" y="85"/>
              </a:cxn>
              <a:cxn ang="0">
                <a:pos x="148" y="85"/>
              </a:cxn>
              <a:cxn ang="0">
                <a:pos x="238" y="31"/>
              </a:cxn>
              <a:cxn ang="0">
                <a:pos x="157" y="0"/>
              </a:cxn>
              <a:cxn ang="0">
                <a:pos x="157" y="0"/>
              </a:cxn>
            </a:cxnLst>
            <a:rect l="0" t="0" r="r" b="b"/>
            <a:pathLst>
              <a:path w="238" h="195">
                <a:moveTo>
                  <a:pt x="157" y="0"/>
                </a:moveTo>
                <a:lnTo>
                  <a:pt x="0" y="151"/>
                </a:lnTo>
                <a:lnTo>
                  <a:pt x="0" y="195"/>
                </a:lnTo>
                <a:lnTo>
                  <a:pt x="127" y="171"/>
                </a:lnTo>
                <a:lnTo>
                  <a:pt x="234" y="147"/>
                </a:lnTo>
                <a:lnTo>
                  <a:pt x="135" y="125"/>
                </a:lnTo>
                <a:lnTo>
                  <a:pt x="234" y="85"/>
                </a:lnTo>
                <a:lnTo>
                  <a:pt x="148" y="85"/>
                </a:lnTo>
                <a:lnTo>
                  <a:pt x="238" y="31"/>
                </a:lnTo>
                <a:lnTo>
                  <a:pt x="157" y="0"/>
                </a:lnTo>
                <a:lnTo>
                  <a:pt x="157" y="0"/>
                </a:lnTo>
                <a:close/>
              </a:path>
            </a:pathLst>
          </a:custGeom>
          <a:solidFill>
            <a:srgbClr val="BFC9FF"/>
          </a:solidFill>
          <a:ln w="9525">
            <a:noFill/>
            <a:round/>
          </a:ln>
        </p:spPr>
        <p:txBody>
          <a:bodyPr/>
          <a:lstStyle/>
          <a:p>
            <a:endParaRPr lang="en-US"/>
          </a:p>
        </p:txBody>
      </p:sp>
      <p:grpSp>
        <p:nvGrpSpPr>
          <p:cNvPr id="401512" name="Group 104"/>
          <p:cNvGrpSpPr/>
          <p:nvPr/>
        </p:nvGrpSpPr>
        <p:grpSpPr bwMode="auto">
          <a:xfrm>
            <a:off x="3840163" y="4989513"/>
            <a:ext cx="542925" cy="688975"/>
            <a:chOff x="1391" y="2839"/>
            <a:chExt cx="342" cy="434"/>
          </a:xfrm>
        </p:grpSpPr>
        <p:sp>
          <p:nvSpPr>
            <p:cNvPr id="401513" name="Rectangle 105"/>
            <p:cNvSpPr>
              <a:spLocks noChangeArrowheads="1"/>
            </p:cNvSpPr>
            <p:nvPr/>
          </p:nvSpPr>
          <p:spPr bwMode="auto">
            <a:xfrm>
              <a:off x="1391" y="2839"/>
              <a:ext cx="342" cy="434"/>
            </a:xfrm>
            <a:prstGeom prst="rect">
              <a:avLst/>
            </a:prstGeom>
            <a:solidFill>
              <a:srgbClr val="FFFFCC"/>
            </a:solidFill>
            <a:ln w="0">
              <a:solidFill>
                <a:srgbClr val="990033"/>
              </a:solidFill>
              <a:miter lim="800000"/>
            </a:ln>
          </p:spPr>
          <p:txBody>
            <a:bodyPr/>
            <a:lstStyle/>
            <a:p>
              <a:endParaRPr lang="en-US"/>
            </a:p>
          </p:txBody>
        </p:sp>
        <p:sp>
          <p:nvSpPr>
            <p:cNvPr id="401514" name="Rectangle 106"/>
            <p:cNvSpPr>
              <a:spLocks noChangeArrowheads="1"/>
            </p:cNvSpPr>
            <p:nvPr/>
          </p:nvSpPr>
          <p:spPr bwMode="auto">
            <a:xfrm>
              <a:off x="1411" y="2862"/>
              <a:ext cx="308" cy="115"/>
            </a:xfrm>
            <a:prstGeom prst="rect">
              <a:avLst/>
            </a:prstGeom>
            <a:noFill/>
            <a:ln w="9525">
              <a:noFill/>
              <a:miter lim="800000"/>
            </a:ln>
          </p:spPr>
          <p:txBody>
            <a:bodyPr wrap="none" lIns="0" tIns="0" rIns="0" bIns="0">
              <a:spAutoFit/>
            </a:bodyPr>
            <a:lstStyle/>
            <a:p>
              <a:r>
                <a:rPr lang="en-US" altLang="zh-CN" sz="1200">
                  <a:solidFill>
                    <a:srgbClr val="000000"/>
                  </a:solidFill>
                  <a:ea typeface="宋体" panose="02010600030101010101" pitchFamily="2" charset="-122"/>
                </a:rPr>
                <a:t>ClassD</a:t>
              </a:r>
              <a:endParaRPr lang="en-US" altLang="zh-CN">
                <a:ea typeface="宋体" panose="02010600030101010101" pitchFamily="2" charset="-122"/>
              </a:endParaRPr>
            </a:p>
          </p:txBody>
        </p:sp>
        <p:sp>
          <p:nvSpPr>
            <p:cNvPr id="401515" name="Rectangle 107"/>
            <p:cNvSpPr>
              <a:spLocks noChangeArrowheads="1"/>
            </p:cNvSpPr>
            <p:nvPr/>
          </p:nvSpPr>
          <p:spPr bwMode="auto">
            <a:xfrm>
              <a:off x="1391" y="2960"/>
              <a:ext cx="342" cy="313"/>
            </a:xfrm>
            <a:prstGeom prst="rect">
              <a:avLst/>
            </a:prstGeom>
            <a:noFill/>
            <a:ln w="0">
              <a:solidFill>
                <a:srgbClr val="990033"/>
              </a:solidFill>
              <a:miter lim="800000"/>
            </a:ln>
          </p:spPr>
          <p:txBody>
            <a:bodyPr/>
            <a:lstStyle/>
            <a:p>
              <a:endParaRPr lang="en-US"/>
            </a:p>
          </p:txBody>
        </p:sp>
        <p:sp>
          <p:nvSpPr>
            <p:cNvPr id="401516" name="Rectangle 108"/>
            <p:cNvSpPr>
              <a:spLocks noChangeArrowheads="1"/>
            </p:cNvSpPr>
            <p:nvPr/>
          </p:nvSpPr>
          <p:spPr bwMode="auto">
            <a:xfrm>
              <a:off x="1391" y="3007"/>
              <a:ext cx="342" cy="266"/>
            </a:xfrm>
            <a:prstGeom prst="rect">
              <a:avLst/>
            </a:prstGeom>
            <a:noFill/>
            <a:ln w="0">
              <a:solidFill>
                <a:srgbClr val="990033"/>
              </a:solidFill>
              <a:miter lim="800000"/>
            </a:ln>
          </p:spPr>
          <p:txBody>
            <a:bodyPr/>
            <a:lstStyle/>
            <a:p>
              <a:endParaRPr lang="en-US"/>
            </a:p>
          </p:txBody>
        </p:sp>
        <p:sp>
          <p:nvSpPr>
            <p:cNvPr id="401517" name="Rectangle 109"/>
            <p:cNvSpPr>
              <a:spLocks noChangeArrowheads="1"/>
            </p:cNvSpPr>
            <p:nvPr/>
          </p:nvSpPr>
          <p:spPr bwMode="auto">
            <a:xfrm>
              <a:off x="1408" y="3059"/>
              <a:ext cx="128" cy="115"/>
            </a:xfrm>
            <a:prstGeom prst="rect">
              <a:avLst/>
            </a:prstGeom>
            <a:noFill/>
            <a:ln w="9525">
              <a:noFill/>
              <a:miter lim="800000"/>
            </a:ln>
          </p:spPr>
          <p:txBody>
            <a:bodyPr wrap="none" lIns="0" tIns="0" rIns="0" bIns="0">
              <a:spAutoFit/>
            </a:bodyPr>
            <a:lstStyle/>
            <a:p>
              <a:r>
                <a:rPr lang="en-US" altLang="zh-CN" sz="1200">
                  <a:solidFill>
                    <a:srgbClr val="000000"/>
                  </a:solidFill>
                  <a:ea typeface="宋体" panose="02010600030101010101" pitchFamily="2" charset="-122"/>
                </a:rPr>
                <a:t>Y()</a:t>
              </a:r>
              <a:endParaRPr lang="en-US" altLang="zh-CN">
                <a:ea typeface="宋体" panose="02010600030101010101" pitchFamily="2" charset="-122"/>
              </a:endParaRPr>
            </a:p>
          </p:txBody>
        </p:sp>
        <p:sp>
          <p:nvSpPr>
            <p:cNvPr id="401518" name="Rectangle 110"/>
            <p:cNvSpPr>
              <a:spLocks noChangeArrowheads="1"/>
            </p:cNvSpPr>
            <p:nvPr/>
          </p:nvSpPr>
          <p:spPr bwMode="auto">
            <a:xfrm>
              <a:off x="1408" y="3146"/>
              <a:ext cx="123" cy="115"/>
            </a:xfrm>
            <a:prstGeom prst="rect">
              <a:avLst/>
            </a:prstGeom>
            <a:noFill/>
            <a:ln w="9525">
              <a:noFill/>
              <a:miter lim="800000"/>
            </a:ln>
          </p:spPr>
          <p:txBody>
            <a:bodyPr wrap="none" lIns="0" tIns="0" rIns="0" bIns="0">
              <a:spAutoFit/>
            </a:bodyPr>
            <a:lstStyle/>
            <a:p>
              <a:r>
                <a:rPr lang="en-US" altLang="zh-CN" sz="1200">
                  <a:solidFill>
                    <a:srgbClr val="000000"/>
                  </a:solidFill>
                  <a:ea typeface="宋体" panose="02010600030101010101" pitchFamily="2" charset="-122"/>
                </a:rPr>
                <a:t>Z()</a:t>
              </a:r>
              <a:endParaRPr lang="en-US" altLang="zh-CN">
                <a:ea typeface="宋体" panose="02010600030101010101" pitchFamily="2" charset="-122"/>
              </a:endParaRPr>
            </a:p>
          </p:txBody>
        </p:sp>
      </p:grpSp>
      <p:sp>
        <p:nvSpPr>
          <p:cNvPr id="401469" name="Line 61"/>
          <p:cNvSpPr>
            <a:spLocks noChangeShapeType="1"/>
          </p:cNvSpPr>
          <p:nvPr/>
        </p:nvSpPr>
        <p:spPr bwMode="auto">
          <a:xfrm>
            <a:off x="7385050" y="4724400"/>
            <a:ext cx="419100" cy="279400"/>
          </a:xfrm>
          <a:prstGeom prst="line">
            <a:avLst/>
          </a:prstGeom>
          <a:noFill/>
          <a:ln w="76200">
            <a:solidFill>
              <a:srgbClr val="993300"/>
            </a:solidFill>
            <a:round/>
          </a:ln>
          <a:effectLst/>
        </p:spPr>
        <p:txBody>
          <a:bodyPr lIns="107950" tIns="53975" rIns="107950" bIns="53975"/>
          <a:lstStyle/>
          <a:p>
            <a:endParaRPr lang="en-US"/>
          </a:p>
        </p:txBody>
      </p:sp>
      <p:sp>
        <p:nvSpPr>
          <p:cNvPr id="401470" name="Rectangle 62"/>
          <p:cNvSpPr>
            <a:spLocks noChangeArrowheads="1"/>
          </p:cNvSpPr>
          <p:nvPr/>
        </p:nvSpPr>
        <p:spPr bwMode="auto">
          <a:xfrm>
            <a:off x="7321550" y="4686300"/>
            <a:ext cx="342900" cy="254000"/>
          </a:xfrm>
          <a:prstGeom prst="rect">
            <a:avLst/>
          </a:prstGeom>
          <a:solidFill>
            <a:srgbClr val="993300"/>
          </a:solidFill>
          <a:ln w="9525">
            <a:noFill/>
            <a:miter lim="800000"/>
          </a:ln>
          <a:effectLst/>
        </p:spPr>
        <p:txBody>
          <a:bodyPr wrap="none" lIns="107950" tIns="53975" rIns="107950" bIns="53975" anchor="ctr"/>
          <a:lstStyle/>
          <a:p>
            <a:endParaRPr lang="en-US"/>
          </a:p>
        </p:txBody>
      </p:sp>
      <p:sp>
        <p:nvSpPr>
          <p:cNvPr id="401471" name="Line 63"/>
          <p:cNvSpPr>
            <a:spLocks noChangeShapeType="1"/>
          </p:cNvSpPr>
          <p:nvPr/>
        </p:nvSpPr>
        <p:spPr bwMode="auto">
          <a:xfrm flipV="1">
            <a:off x="6673850" y="4711700"/>
            <a:ext cx="762000" cy="139700"/>
          </a:xfrm>
          <a:prstGeom prst="line">
            <a:avLst/>
          </a:prstGeom>
          <a:noFill/>
          <a:ln w="76200">
            <a:solidFill>
              <a:srgbClr val="993300"/>
            </a:solidFill>
            <a:round/>
          </a:ln>
          <a:effectLst/>
        </p:spPr>
        <p:txBody>
          <a:bodyPr lIns="107950" tIns="53975" rIns="107950" bIns="53975"/>
          <a:lstStyle/>
          <a:p>
            <a:endParaRPr lang="en-US"/>
          </a:p>
        </p:txBody>
      </p:sp>
      <p:sp>
        <p:nvSpPr>
          <p:cNvPr id="401473" name="Rectangle 65"/>
          <p:cNvSpPr>
            <a:spLocks noChangeArrowheads="1"/>
          </p:cNvSpPr>
          <p:nvPr/>
        </p:nvSpPr>
        <p:spPr bwMode="auto">
          <a:xfrm>
            <a:off x="6597650" y="4826000"/>
            <a:ext cx="1181100" cy="711200"/>
          </a:xfrm>
          <a:prstGeom prst="rect">
            <a:avLst/>
          </a:prstGeom>
          <a:solidFill>
            <a:srgbClr val="993300"/>
          </a:solidFill>
          <a:ln w="9525">
            <a:noFill/>
            <a:miter lim="800000"/>
          </a:ln>
          <a:effectLst/>
        </p:spPr>
        <p:txBody>
          <a:bodyPr wrap="none" lIns="107950" tIns="53975" rIns="107950" bIns="53975" anchor="ctr"/>
          <a:lstStyle/>
          <a:p>
            <a:endParaRPr lang="en-US"/>
          </a:p>
        </p:txBody>
      </p:sp>
      <p:sp>
        <p:nvSpPr>
          <p:cNvPr id="401476" name="Freeform 68"/>
          <p:cNvSpPr/>
          <p:nvPr/>
        </p:nvSpPr>
        <p:spPr bwMode="auto">
          <a:xfrm>
            <a:off x="7356475" y="4333875"/>
            <a:ext cx="787400" cy="676275"/>
          </a:xfrm>
          <a:custGeom>
            <a:avLst/>
            <a:gdLst/>
            <a:ahLst/>
            <a:cxnLst>
              <a:cxn ang="0">
                <a:pos x="0" y="225"/>
              </a:cxn>
              <a:cxn ang="0">
                <a:pos x="286" y="426"/>
              </a:cxn>
              <a:cxn ang="0">
                <a:pos x="496" y="215"/>
              </a:cxn>
              <a:cxn ang="0">
                <a:pos x="187" y="0"/>
              </a:cxn>
              <a:cxn ang="0">
                <a:pos x="0" y="225"/>
              </a:cxn>
              <a:cxn ang="0">
                <a:pos x="0" y="225"/>
              </a:cxn>
            </a:cxnLst>
            <a:rect l="0" t="0" r="r" b="b"/>
            <a:pathLst>
              <a:path w="496" h="426">
                <a:moveTo>
                  <a:pt x="0" y="225"/>
                </a:moveTo>
                <a:lnTo>
                  <a:pt x="286" y="426"/>
                </a:lnTo>
                <a:lnTo>
                  <a:pt x="496" y="215"/>
                </a:lnTo>
                <a:lnTo>
                  <a:pt x="187" y="0"/>
                </a:lnTo>
                <a:lnTo>
                  <a:pt x="0" y="225"/>
                </a:lnTo>
                <a:lnTo>
                  <a:pt x="0" y="225"/>
                </a:lnTo>
                <a:close/>
              </a:path>
            </a:pathLst>
          </a:custGeom>
          <a:solidFill>
            <a:srgbClr val="FFA64D"/>
          </a:solidFill>
          <a:ln w="9525">
            <a:solidFill>
              <a:srgbClr val="CC6600"/>
            </a:solidFill>
            <a:round/>
          </a:ln>
        </p:spPr>
        <p:txBody>
          <a:bodyPr/>
          <a:lstStyle/>
          <a:p>
            <a:endParaRPr lang="en-US"/>
          </a:p>
        </p:txBody>
      </p:sp>
      <p:sp>
        <p:nvSpPr>
          <p:cNvPr id="401478" name="Freeform 70"/>
          <p:cNvSpPr/>
          <p:nvPr/>
        </p:nvSpPr>
        <p:spPr bwMode="auto">
          <a:xfrm>
            <a:off x="6858000" y="4708525"/>
            <a:ext cx="503238" cy="300038"/>
          </a:xfrm>
          <a:custGeom>
            <a:avLst/>
            <a:gdLst/>
            <a:ahLst/>
            <a:cxnLst>
              <a:cxn ang="0">
                <a:pos x="0" y="110"/>
              </a:cxn>
              <a:cxn ang="0">
                <a:pos x="599" y="0"/>
              </a:cxn>
              <a:cxn ang="0">
                <a:pos x="635" y="378"/>
              </a:cxn>
              <a:cxn ang="0">
                <a:pos x="509" y="209"/>
              </a:cxn>
              <a:cxn ang="0">
                <a:pos x="131" y="285"/>
              </a:cxn>
              <a:cxn ang="0">
                <a:pos x="0" y="110"/>
              </a:cxn>
              <a:cxn ang="0">
                <a:pos x="0" y="110"/>
              </a:cxn>
            </a:cxnLst>
            <a:rect l="0" t="0" r="r" b="b"/>
            <a:pathLst>
              <a:path w="635" h="378">
                <a:moveTo>
                  <a:pt x="0" y="110"/>
                </a:moveTo>
                <a:lnTo>
                  <a:pt x="599" y="0"/>
                </a:lnTo>
                <a:lnTo>
                  <a:pt x="635" y="378"/>
                </a:lnTo>
                <a:lnTo>
                  <a:pt x="509" y="209"/>
                </a:lnTo>
                <a:lnTo>
                  <a:pt x="131" y="285"/>
                </a:lnTo>
                <a:lnTo>
                  <a:pt x="0" y="110"/>
                </a:lnTo>
                <a:lnTo>
                  <a:pt x="0" y="110"/>
                </a:lnTo>
                <a:close/>
              </a:path>
            </a:pathLst>
          </a:custGeom>
          <a:solidFill>
            <a:srgbClr val="EB8080"/>
          </a:solidFill>
          <a:ln w="9525">
            <a:noFill/>
            <a:round/>
          </a:ln>
        </p:spPr>
        <p:txBody>
          <a:bodyPr/>
          <a:lstStyle/>
          <a:p>
            <a:endParaRPr lang="en-US"/>
          </a:p>
        </p:txBody>
      </p:sp>
      <p:grpSp>
        <p:nvGrpSpPr>
          <p:cNvPr id="401519" name="Group 111"/>
          <p:cNvGrpSpPr/>
          <p:nvPr/>
        </p:nvGrpSpPr>
        <p:grpSpPr bwMode="auto">
          <a:xfrm>
            <a:off x="6834188" y="4500563"/>
            <a:ext cx="542925" cy="688975"/>
            <a:chOff x="1391" y="2839"/>
            <a:chExt cx="342" cy="434"/>
          </a:xfrm>
        </p:grpSpPr>
        <p:sp>
          <p:nvSpPr>
            <p:cNvPr id="401520" name="Rectangle 112"/>
            <p:cNvSpPr>
              <a:spLocks noChangeArrowheads="1"/>
            </p:cNvSpPr>
            <p:nvPr/>
          </p:nvSpPr>
          <p:spPr bwMode="auto">
            <a:xfrm>
              <a:off x="1391" y="2839"/>
              <a:ext cx="342" cy="434"/>
            </a:xfrm>
            <a:prstGeom prst="rect">
              <a:avLst/>
            </a:prstGeom>
            <a:solidFill>
              <a:srgbClr val="FFFFCC"/>
            </a:solidFill>
            <a:ln w="0">
              <a:solidFill>
                <a:srgbClr val="990033"/>
              </a:solidFill>
              <a:miter lim="800000"/>
            </a:ln>
          </p:spPr>
          <p:txBody>
            <a:bodyPr/>
            <a:lstStyle/>
            <a:p>
              <a:endParaRPr lang="en-US"/>
            </a:p>
          </p:txBody>
        </p:sp>
        <p:sp>
          <p:nvSpPr>
            <p:cNvPr id="401521" name="Rectangle 113"/>
            <p:cNvSpPr>
              <a:spLocks noChangeArrowheads="1"/>
            </p:cNvSpPr>
            <p:nvPr/>
          </p:nvSpPr>
          <p:spPr bwMode="auto">
            <a:xfrm>
              <a:off x="1411" y="2862"/>
              <a:ext cx="308" cy="115"/>
            </a:xfrm>
            <a:prstGeom prst="rect">
              <a:avLst/>
            </a:prstGeom>
            <a:noFill/>
            <a:ln w="9525">
              <a:noFill/>
              <a:miter lim="800000"/>
            </a:ln>
          </p:spPr>
          <p:txBody>
            <a:bodyPr wrap="none" lIns="0" tIns="0" rIns="0" bIns="0">
              <a:spAutoFit/>
            </a:bodyPr>
            <a:lstStyle/>
            <a:p>
              <a:r>
                <a:rPr lang="en-US" altLang="zh-CN" sz="1200">
                  <a:solidFill>
                    <a:srgbClr val="000000"/>
                  </a:solidFill>
                  <a:ea typeface="宋体" panose="02010600030101010101" pitchFamily="2" charset="-122"/>
                </a:rPr>
                <a:t>ClassC</a:t>
              </a:r>
              <a:endParaRPr lang="en-US" altLang="zh-CN">
                <a:ea typeface="宋体" panose="02010600030101010101" pitchFamily="2" charset="-122"/>
              </a:endParaRPr>
            </a:p>
          </p:txBody>
        </p:sp>
        <p:sp>
          <p:nvSpPr>
            <p:cNvPr id="401522" name="Rectangle 114"/>
            <p:cNvSpPr>
              <a:spLocks noChangeArrowheads="1"/>
            </p:cNvSpPr>
            <p:nvPr/>
          </p:nvSpPr>
          <p:spPr bwMode="auto">
            <a:xfrm>
              <a:off x="1391" y="2960"/>
              <a:ext cx="342" cy="313"/>
            </a:xfrm>
            <a:prstGeom prst="rect">
              <a:avLst/>
            </a:prstGeom>
            <a:noFill/>
            <a:ln w="0">
              <a:solidFill>
                <a:srgbClr val="990033"/>
              </a:solidFill>
              <a:miter lim="800000"/>
            </a:ln>
          </p:spPr>
          <p:txBody>
            <a:bodyPr/>
            <a:lstStyle/>
            <a:p>
              <a:endParaRPr lang="en-US"/>
            </a:p>
          </p:txBody>
        </p:sp>
        <p:sp>
          <p:nvSpPr>
            <p:cNvPr id="401523" name="Rectangle 115"/>
            <p:cNvSpPr>
              <a:spLocks noChangeArrowheads="1"/>
            </p:cNvSpPr>
            <p:nvPr/>
          </p:nvSpPr>
          <p:spPr bwMode="auto">
            <a:xfrm>
              <a:off x="1391" y="3007"/>
              <a:ext cx="342" cy="266"/>
            </a:xfrm>
            <a:prstGeom prst="rect">
              <a:avLst/>
            </a:prstGeom>
            <a:noFill/>
            <a:ln w="0">
              <a:solidFill>
                <a:srgbClr val="990033"/>
              </a:solidFill>
              <a:miter lim="800000"/>
            </a:ln>
          </p:spPr>
          <p:txBody>
            <a:bodyPr/>
            <a:lstStyle/>
            <a:p>
              <a:endParaRPr lang="en-US"/>
            </a:p>
          </p:txBody>
        </p:sp>
        <p:sp>
          <p:nvSpPr>
            <p:cNvPr id="401524" name="Rectangle 116"/>
            <p:cNvSpPr>
              <a:spLocks noChangeArrowheads="1"/>
            </p:cNvSpPr>
            <p:nvPr/>
          </p:nvSpPr>
          <p:spPr bwMode="auto">
            <a:xfrm>
              <a:off x="1408" y="3059"/>
              <a:ext cx="128" cy="115"/>
            </a:xfrm>
            <a:prstGeom prst="rect">
              <a:avLst/>
            </a:prstGeom>
            <a:noFill/>
            <a:ln w="9525">
              <a:noFill/>
              <a:miter lim="800000"/>
            </a:ln>
          </p:spPr>
          <p:txBody>
            <a:bodyPr wrap="none" lIns="0" tIns="0" rIns="0" bIns="0">
              <a:spAutoFit/>
            </a:bodyPr>
            <a:lstStyle/>
            <a:p>
              <a:r>
                <a:rPr lang="en-US" altLang="zh-CN" sz="1200">
                  <a:solidFill>
                    <a:srgbClr val="000000"/>
                  </a:solidFill>
                  <a:ea typeface="宋体" panose="02010600030101010101" pitchFamily="2" charset="-122"/>
                </a:rPr>
                <a:t>Y()</a:t>
              </a:r>
              <a:endParaRPr lang="en-US" altLang="zh-CN">
                <a:ea typeface="宋体" panose="02010600030101010101" pitchFamily="2" charset="-122"/>
              </a:endParaRPr>
            </a:p>
          </p:txBody>
        </p:sp>
        <p:sp>
          <p:nvSpPr>
            <p:cNvPr id="401525" name="Rectangle 117"/>
            <p:cNvSpPr>
              <a:spLocks noChangeArrowheads="1"/>
            </p:cNvSpPr>
            <p:nvPr/>
          </p:nvSpPr>
          <p:spPr bwMode="auto">
            <a:xfrm>
              <a:off x="1408" y="3146"/>
              <a:ext cx="123" cy="115"/>
            </a:xfrm>
            <a:prstGeom prst="rect">
              <a:avLst/>
            </a:prstGeom>
            <a:noFill/>
            <a:ln w="9525">
              <a:noFill/>
              <a:miter lim="800000"/>
            </a:ln>
          </p:spPr>
          <p:txBody>
            <a:bodyPr wrap="none" lIns="0" tIns="0" rIns="0" bIns="0">
              <a:spAutoFit/>
            </a:bodyPr>
            <a:lstStyle/>
            <a:p>
              <a:r>
                <a:rPr lang="en-US" altLang="zh-CN" sz="1200">
                  <a:solidFill>
                    <a:srgbClr val="000000"/>
                  </a:solidFill>
                  <a:ea typeface="宋体" panose="02010600030101010101" pitchFamily="2" charset="-122"/>
                </a:rPr>
                <a:t>Z()</a:t>
              </a:r>
              <a:endParaRPr lang="en-US" altLang="zh-CN">
                <a:ea typeface="宋体" panose="02010600030101010101" pitchFamily="2" charset="-122"/>
              </a:endParaRPr>
            </a:p>
          </p:txBody>
        </p:sp>
      </p:grpSp>
      <p:grpSp>
        <p:nvGrpSpPr>
          <p:cNvPr id="401526" name="Group 118"/>
          <p:cNvGrpSpPr/>
          <p:nvPr/>
        </p:nvGrpSpPr>
        <p:grpSpPr bwMode="auto">
          <a:xfrm>
            <a:off x="7213600" y="4678363"/>
            <a:ext cx="542925" cy="688975"/>
            <a:chOff x="1391" y="2839"/>
            <a:chExt cx="342" cy="434"/>
          </a:xfrm>
        </p:grpSpPr>
        <p:sp>
          <p:nvSpPr>
            <p:cNvPr id="401527" name="Rectangle 119"/>
            <p:cNvSpPr>
              <a:spLocks noChangeArrowheads="1"/>
            </p:cNvSpPr>
            <p:nvPr/>
          </p:nvSpPr>
          <p:spPr bwMode="auto">
            <a:xfrm>
              <a:off x="1391" y="2839"/>
              <a:ext cx="342" cy="434"/>
            </a:xfrm>
            <a:prstGeom prst="rect">
              <a:avLst/>
            </a:prstGeom>
            <a:solidFill>
              <a:srgbClr val="FFFFCC"/>
            </a:solidFill>
            <a:ln w="0">
              <a:solidFill>
                <a:srgbClr val="990033"/>
              </a:solidFill>
              <a:miter lim="800000"/>
            </a:ln>
          </p:spPr>
          <p:txBody>
            <a:bodyPr/>
            <a:lstStyle/>
            <a:p>
              <a:endParaRPr lang="en-US"/>
            </a:p>
          </p:txBody>
        </p:sp>
        <p:sp>
          <p:nvSpPr>
            <p:cNvPr id="401528" name="Rectangle 120"/>
            <p:cNvSpPr>
              <a:spLocks noChangeArrowheads="1"/>
            </p:cNvSpPr>
            <p:nvPr/>
          </p:nvSpPr>
          <p:spPr bwMode="auto">
            <a:xfrm>
              <a:off x="1411" y="2862"/>
              <a:ext cx="303" cy="115"/>
            </a:xfrm>
            <a:prstGeom prst="rect">
              <a:avLst/>
            </a:prstGeom>
            <a:noFill/>
            <a:ln w="9525">
              <a:noFill/>
              <a:miter lim="800000"/>
            </a:ln>
          </p:spPr>
          <p:txBody>
            <a:bodyPr wrap="none" lIns="0" tIns="0" rIns="0" bIns="0">
              <a:spAutoFit/>
            </a:bodyPr>
            <a:lstStyle/>
            <a:p>
              <a:r>
                <a:rPr lang="en-US" altLang="zh-CN" sz="1200">
                  <a:solidFill>
                    <a:srgbClr val="000000"/>
                  </a:solidFill>
                  <a:ea typeface="宋体" panose="02010600030101010101" pitchFamily="2" charset="-122"/>
                </a:rPr>
                <a:t>ClassE</a:t>
              </a:r>
              <a:endParaRPr lang="en-US" altLang="zh-CN">
                <a:ea typeface="宋体" panose="02010600030101010101" pitchFamily="2" charset="-122"/>
              </a:endParaRPr>
            </a:p>
          </p:txBody>
        </p:sp>
        <p:sp>
          <p:nvSpPr>
            <p:cNvPr id="401529" name="Rectangle 121"/>
            <p:cNvSpPr>
              <a:spLocks noChangeArrowheads="1"/>
            </p:cNvSpPr>
            <p:nvPr/>
          </p:nvSpPr>
          <p:spPr bwMode="auto">
            <a:xfrm>
              <a:off x="1391" y="2960"/>
              <a:ext cx="342" cy="313"/>
            </a:xfrm>
            <a:prstGeom prst="rect">
              <a:avLst/>
            </a:prstGeom>
            <a:noFill/>
            <a:ln w="0">
              <a:solidFill>
                <a:srgbClr val="990033"/>
              </a:solidFill>
              <a:miter lim="800000"/>
            </a:ln>
          </p:spPr>
          <p:txBody>
            <a:bodyPr/>
            <a:lstStyle/>
            <a:p>
              <a:endParaRPr lang="en-US"/>
            </a:p>
          </p:txBody>
        </p:sp>
        <p:sp>
          <p:nvSpPr>
            <p:cNvPr id="401530" name="Rectangle 122"/>
            <p:cNvSpPr>
              <a:spLocks noChangeArrowheads="1"/>
            </p:cNvSpPr>
            <p:nvPr/>
          </p:nvSpPr>
          <p:spPr bwMode="auto">
            <a:xfrm>
              <a:off x="1391" y="3007"/>
              <a:ext cx="342" cy="266"/>
            </a:xfrm>
            <a:prstGeom prst="rect">
              <a:avLst/>
            </a:prstGeom>
            <a:noFill/>
            <a:ln w="0">
              <a:solidFill>
                <a:srgbClr val="990033"/>
              </a:solidFill>
              <a:miter lim="800000"/>
            </a:ln>
          </p:spPr>
          <p:txBody>
            <a:bodyPr/>
            <a:lstStyle/>
            <a:p>
              <a:endParaRPr lang="en-US"/>
            </a:p>
          </p:txBody>
        </p:sp>
        <p:sp>
          <p:nvSpPr>
            <p:cNvPr id="401531" name="Rectangle 123"/>
            <p:cNvSpPr>
              <a:spLocks noChangeArrowheads="1"/>
            </p:cNvSpPr>
            <p:nvPr/>
          </p:nvSpPr>
          <p:spPr bwMode="auto">
            <a:xfrm>
              <a:off x="1408" y="3059"/>
              <a:ext cx="128" cy="115"/>
            </a:xfrm>
            <a:prstGeom prst="rect">
              <a:avLst/>
            </a:prstGeom>
            <a:noFill/>
            <a:ln w="9525">
              <a:noFill/>
              <a:miter lim="800000"/>
            </a:ln>
          </p:spPr>
          <p:txBody>
            <a:bodyPr wrap="none" lIns="0" tIns="0" rIns="0" bIns="0">
              <a:spAutoFit/>
            </a:bodyPr>
            <a:lstStyle/>
            <a:p>
              <a:r>
                <a:rPr lang="en-US" altLang="zh-CN" sz="1200">
                  <a:solidFill>
                    <a:srgbClr val="000000"/>
                  </a:solidFill>
                  <a:ea typeface="宋体" panose="02010600030101010101" pitchFamily="2" charset="-122"/>
                </a:rPr>
                <a:t>Y()</a:t>
              </a:r>
              <a:endParaRPr lang="en-US" altLang="zh-CN">
                <a:ea typeface="宋体" panose="02010600030101010101" pitchFamily="2" charset="-122"/>
              </a:endParaRPr>
            </a:p>
          </p:txBody>
        </p:sp>
        <p:sp>
          <p:nvSpPr>
            <p:cNvPr id="401532" name="Rectangle 124"/>
            <p:cNvSpPr>
              <a:spLocks noChangeArrowheads="1"/>
            </p:cNvSpPr>
            <p:nvPr/>
          </p:nvSpPr>
          <p:spPr bwMode="auto">
            <a:xfrm>
              <a:off x="1408" y="3146"/>
              <a:ext cx="123" cy="115"/>
            </a:xfrm>
            <a:prstGeom prst="rect">
              <a:avLst/>
            </a:prstGeom>
            <a:noFill/>
            <a:ln w="9525">
              <a:noFill/>
              <a:miter lim="800000"/>
            </a:ln>
          </p:spPr>
          <p:txBody>
            <a:bodyPr wrap="none" lIns="0" tIns="0" rIns="0" bIns="0">
              <a:spAutoFit/>
            </a:bodyPr>
            <a:lstStyle/>
            <a:p>
              <a:r>
                <a:rPr lang="en-US" altLang="zh-CN" sz="1200">
                  <a:solidFill>
                    <a:srgbClr val="000000"/>
                  </a:solidFill>
                  <a:ea typeface="宋体" panose="02010600030101010101" pitchFamily="2" charset="-122"/>
                </a:rPr>
                <a:t>Z()</a:t>
              </a:r>
              <a:endParaRPr lang="en-US" altLang="zh-CN">
                <a:ea typeface="宋体" panose="02010600030101010101" pitchFamily="2" charset="-122"/>
              </a:endParaRPr>
            </a:p>
          </p:txBody>
        </p:sp>
      </p:grpSp>
      <p:sp>
        <p:nvSpPr>
          <p:cNvPr id="401483" name="Line 75"/>
          <p:cNvSpPr>
            <a:spLocks noChangeShapeType="1"/>
          </p:cNvSpPr>
          <p:nvPr/>
        </p:nvSpPr>
        <p:spPr bwMode="auto">
          <a:xfrm>
            <a:off x="6921500" y="5168900"/>
            <a:ext cx="12700" cy="692150"/>
          </a:xfrm>
          <a:prstGeom prst="line">
            <a:avLst/>
          </a:prstGeom>
          <a:noFill/>
          <a:ln w="76200">
            <a:solidFill>
              <a:srgbClr val="993300"/>
            </a:solidFill>
            <a:round/>
          </a:ln>
          <a:effectLst/>
        </p:spPr>
        <p:txBody>
          <a:bodyPr lIns="107950" tIns="53975" rIns="107950" bIns="53975"/>
          <a:lstStyle/>
          <a:p>
            <a:endParaRPr lang="en-US"/>
          </a:p>
        </p:txBody>
      </p:sp>
      <p:sp>
        <p:nvSpPr>
          <p:cNvPr id="401474" name="Freeform 66"/>
          <p:cNvSpPr/>
          <p:nvPr/>
        </p:nvSpPr>
        <p:spPr bwMode="auto">
          <a:xfrm>
            <a:off x="6591300" y="4868863"/>
            <a:ext cx="381000" cy="1087437"/>
          </a:xfrm>
          <a:custGeom>
            <a:avLst/>
            <a:gdLst/>
            <a:ahLst/>
            <a:cxnLst>
              <a:cxn ang="0">
                <a:pos x="0" y="0"/>
              </a:cxn>
              <a:cxn ang="0">
                <a:pos x="0" y="405"/>
              </a:cxn>
              <a:cxn ang="0">
                <a:pos x="234" y="670"/>
              </a:cxn>
              <a:cxn ang="0">
                <a:pos x="237" y="182"/>
              </a:cxn>
              <a:cxn ang="0">
                <a:pos x="0" y="0"/>
              </a:cxn>
              <a:cxn ang="0">
                <a:pos x="0" y="0"/>
              </a:cxn>
            </a:cxnLst>
            <a:rect l="0" t="0" r="r" b="b"/>
            <a:pathLst>
              <a:path w="237" h="670">
                <a:moveTo>
                  <a:pt x="0" y="0"/>
                </a:moveTo>
                <a:lnTo>
                  <a:pt x="0" y="405"/>
                </a:lnTo>
                <a:lnTo>
                  <a:pt x="234" y="670"/>
                </a:lnTo>
                <a:lnTo>
                  <a:pt x="237" y="182"/>
                </a:lnTo>
                <a:lnTo>
                  <a:pt x="0" y="0"/>
                </a:lnTo>
                <a:lnTo>
                  <a:pt x="0" y="0"/>
                </a:lnTo>
                <a:close/>
              </a:path>
            </a:pathLst>
          </a:custGeom>
          <a:solidFill>
            <a:srgbClr val="FFA64D"/>
          </a:solidFill>
          <a:ln w="9525">
            <a:solidFill>
              <a:srgbClr val="FF9900"/>
            </a:solidFill>
            <a:round/>
          </a:ln>
        </p:spPr>
        <p:txBody>
          <a:bodyPr/>
          <a:lstStyle/>
          <a:p>
            <a:endParaRPr lang="en-US"/>
          </a:p>
        </p:txBody>
      </p:sp>
      <p:sp>
        <p:nvSpPr>
          <p:cNvPr id="401475" name="Freeform 67"/>
          <p:cNvSpPr/>
          <p:nvPr/>
        </p:nvSpPr>
        <p:spPr bwMode="auto">
          <a:xfrm>
            <a:off x="6972300" y="5013325"/>
            <a:ext cx="835025" cy="942975"/>
          </a:xfrm>
          <a:custGeom>
            <a:avLst/>
            <a:gdLst/>
            <a:ahLst/>
            <a:cxnLst>
              <a:cxn ang="0">
                <a:pos x="526" y="0"/>
              </a:cxn>
              <a:cxn ang="0">
                <a:pos x="525" y="475"/>
              </a:cxn>
              <a:cxn ang="0">
                <a:pos x="1" y="594"/>
              </a:cxn>
              <a:cxn ang="0">
                <a:pos x="0" y="94"/>
              </a:cxn>
              <a:cxn ang="0">
                <a:pos x="526" y="0"/>
              </a:cxn>
            </a:cxnLst>
            <a:rect l="0" t="0" r="r" b="b"/>
            <a:pathLst>
              <a:path w="526" h="594">
                <a:moveTo>
                  <a:pt x="526" y="0"/>
                </a:moveTo>
                <a:lnTo>
                  <a:pt x="525" y="475"/>
                </a:lnTo>
                <a:lnTo>
                  <a:pt x="1" y="594"/>
                </a:lnTo>
                <a:lnTo>
                  <a:pt x="0" y="94"/>
                </a:lnTo>
                <a:lnTo>
                  <a:pt x="526" y="0"/>
                </a:lnTo>
                <a:close/>
              </a:path>
            </a:pathLst>
          </a:custGeom>
          <a:solidFill>
            <a:srgbClr val="FFF2CC"/>
          </a:solidFill>
          <a:ln w="6350" cmpd="sng">
            <a:solidFill>
              <a:srgbClr val="FF9900"/>
            </a:solidFill>
            <a:round/>
          </a:ln>
        </p:spPr>
        <p:txBody>
          <a:bodyPr/>
          <a:lstStyle/>
          <a:p>
            <a:endParaRPr lang="en-US"/>
          </a:p>
        </p:txBody>
      </p:sp>
      <p:sp>
        <p:nvSpPr>
          <p:cNvPr id="401479" name="Freeform 71"/>
          <p:cNvSpPr/>
          <p:nvPr/>
        </p:nvSpPr>
        <p:spPr bwMode="auto">
          <a:xfrm>
            <a:off x="7018338" y="5030788"/>
            <a:ext cx="746125" cy="828675"/>
          </a:xfrm>
          <a:custGeom>
            <a:avLst/>
            <a:gdLst/>
            <a:ahLst/>
            <a:cxnLst>
              <a:cxn ang="0">
                <a:pos x="0" y="170"/>
              </a:cxn>
              <a:cxn ang="0">
                <a:pos x="941" y="0"/>
              </a:cxn>
              <a:cxn ang="0">
                <a:pos x="919" y="856"/>
              </a:cxn>
              <a:cxn ang="0">
                <a:pos x="829" y="101"/>
              </a:cxn>
              <a:cxn ang="0">
                <a:pos x="780" y="894"/>
              </a:cxn>
              <a:cxn ang="0">
                <a:pos x="704" y="113"/>
              </a:cxn>
              <a:cxn ang="0">
                <a:pos x="647" y="913"/>
              </a:cxn>
              <a:cxn ang="0">
                <a:pos x="552" y="122"/>
              </a:cxn>
              <a:cxn ang="0">
                <a:pos x="474" y="953"/>
              </a:cxn>
              <a:cxn ang="0">
                <a:pos x="367" y="139"/>
              </a:cxn>
              <a:cxn ang="0">
                <a:pos x="289" y="1014"/>
              </a:cxn>
              <a:cxn ang="0">
                <a:pos x="200" y="191"/>
              </a:cxn>
              <a:cxn ang="0">
                <a:pos x="95" y="1046"/>
              </a:cxn>
              <a:cxn ang="0">
                <a:pos x="0" y="170"/>
              </a:cxn>
              <a:cxn ang="0">
                <a:pos x="0" y="170"/>
              </a:cxn>
            </a:cxnLst>
            <a:rect l="0" t="0" r="r" b="b"/>
            <a:pathLst>
              <a:path w="941" h="1046">
                <a:moveTo>
                  <a:pt x="0" y="170"/>
                </a:moveTo>
                <a:lnTo>
                  <a:pt x="941" y="0"/>
                </a:lnTo>
                <a:lnTo>
                  <a:pt x="919" y="856"/>
                </a:lnTo>
                <a:lnTo>
                  <a:pt x="829" y="101"/>
                </a:lnTo>
                <a:lnTo>
                  <a:pt x="780" y="894"/>
                </a:lnTo>
                <a:lnTo>
                  <a:pt x="704" y="113"/>
                </a:lnTo>
                <a:lnTo>
                  <a:pt x="647" y="913"/>
                </a:lnTo>
                <a:lnTo>
                  <a:pt x="552" y="122"/>
                </a:lnTo>
                <a:lnTo>
                  <a:pt x="474" y="953"/>
                </a:lnTo>
                <a:lnTo>
                  <a:pt x="367" y="139"/>
                </a:lnTo>
                <a:lnTo>
                  <a:pt x="289" y="1014"/>
                </a:lnTo>
                <a:lnTo>
                  <a:pt x="200" y="191"/>
                </a:lnTo>
                <a:lnTo>
                  <a:pt x="95" y="1046"/>
                </a:lnTo>
                <a:lnTo>
                  <a:pt x="0" y="170"/>
                </a:lnTo>
                <a:lnTo>
                  <a:pt x="0" y="170"/>
                </a:lnTo>
                <a:close/>
              </a:path>
            </a:pathLst>
          </a:custGeom>
          <a:solidFill>
            <a:srgbClr val="FFCC80"/>
          </a:solidFill>
          <a:ln w="9525">
            <a:noFill/>
            <a:round/>
          </a:ln>
        </p:spPr>
        <p:txBody>
          <a:bodyPr/>
          <a:lstStyle/>
          <a:p>
            <a:endParaRPr lang="en-US"/>
          </a:p>
        </p:txBody>
      </p:sp>
      <p:sp>
        <p:nvSpPr>
          <p:cNvPr id="401547" name="Freeform 139"/>
          <p:cNvSpPr/>
          <p:nvPr/>
        </p:nvSpPr>
        <p:spPr bwMode="auto">
          <a:xfrm>
            <a:off x="7824788" y="5248275"/>
            <a:ext cx="485775" cy="500063"/>
          </a:xfrm>
          <a:custGeom>
            <a:avLst/>
            <a:gdLst/>
            <a:ahLst/>
            <a:cxnLst>
              <a:cxn ang="0">
                <a:pos x="0" y="315"/>
              </a:cxn>
              <a:cxn ang="0">
                <a:pos x="3" y="57"/>
              </a:cxn>
              <a:cxn ang="0">
                <a:pos x="306" y="0"/>
              </a:cxn>
              <a:cxn ang="0">
                <a:pos x="57" y="106"/>
              </a:cxn>
              <a:cxn ang="0">
                <a:pos x="303" y="75"/>
              </a:cxn>
              <a:cxn ang="0">
                <a:pos x="70" y="173"/>
              </a:cxn>
              <a:cxn ang="0">
                <a:pos x="252" y="150"/>
              </a:cxn>
              <a:cxn ang="0">
                <a:pos x="74" y="244"/>
              </a:cxn>
              <a:cxn ang="0">
                <a:pos x="201" y="267"/>
              </a:cxn>
              <a:cxn ang="0">
                <a:pos x="0" y="315"/>
              </a:cxn>
              <a:cxn ang="0">
                <a:pos x="0" y="315"/>
              </a:cxn>
            </a:cxnLst>
            <a:rect l="0" t="0" r="r" b="b"/>
            <a:pathLst>
              <a:path w="306" h="315">
                <a:moveTo>
                  <a:pt x="0" y="315"/>
                </a:moveTo>
                <a:lnTo>
                  <a:pt x="3" y="57"/>
                </a:lnTo>
                <a:lnTo>
                  <a:pt x="306" y="0"/>
                </a:lnTo>
                <a:lnTo>
                  <a:pt x="57" y="106"/>
                </a:lnTo>
                <a:lnTo>
                  <a:pt x="303" y="75"/>
                </a:lnTo>
                <a:lnTo>
                  <a:pt x="70" y="173"/>
                </a:lnTo>
                <a:lnTo>
                  <a:pt x="252" y="150"/>
                </a:lnTo>
                <a:lnTo>
                  <a:pt x="74" y="244"/>
                </a:lnTo>
                <a:lnTo>
                  <a:pt x="201" y="267"/>
                </a:lnTo>
                <a:lnTo>
                  <a:pt x="0" y="315"/>
                </a:lnTo>
                <a:lnTo>
                  <a:pt x="0" y="315"/>
                </a:lnTo>
                <a:close/>
              </a:path>
            </a:pathLst>
          </a:custGeom>
          <a:solidFill>
            <a:srgbClr val="BFC9FF"/>
          </a:solidFill>
          <a:ln w="9525">
            <a:noFill/>
            <a:round/>
          </a:ln>
        </p:spPr>
        <p:txBody>
          <a:bodyPr/>
          <a:lstStyle/>
          <a:p>
            <a:endParaRPr lang="en-US"/>
          </a:p>
        </p:txBody>
      </p:sp>
      <p:sp>
        <p:nvSpPr>
          <p:cNvPr id="401550" name="Freeform 142"/>
          <p:cNvSpPr/>
          <p:nvPr/>
        </p:nvSpPr>
        <p:spPr bwMode="auto">
          <a:xfrm>
            <a:off x="3333750" y="5038725"/>
            <a:ext cx="352425" cy="1008063"/>
          </a:xfrm>
          <a:custGeom>
            <a:avLst/>
            <a:gdLst/>
            <a:ahLst/>
            <a:cxnLst>
              <a:cxn ang="0">
                <a:pos x="0" y="0"/>
              </a:cxn>
              <a:cxn ang="0">
                <a:pos x="0" y="405"/>
              </a:cxn>
              <a:cxn ang="0">
                <a:pos x="234" y="670"/>
              </a:cxn>
              <a:cxn ang="0">
                <a:pos x="237" y="182"/>
              </a:cxn>
              <a:cxn ang="0">
                <a:pos x="0" y="0"/>
              </a:cxn>
              <a:cxn ang="0">
                <a:pos x="0" y="0"/>
              </a:cxn>
            </a:cxnLst>
            <a:rect l="0" t="0" r="r" b="b"/>
            <a:pathLst>
              <a:path w="237" h="670">
                <a:moveTo>
                  <a:pt x="0" y="0"/>
                </a:moveTo>
                <a:lnTo>
                  <a:pt x="0" y="405"/>
                </a:lnTo>
                <a:lnTo>
                  <a:pt x="234" y="670"/>
                </a:lnTo>
                <a:lnTo>
                  <a:pt x="237" y="182"/>
                </a:lnTo>
                <a:lnTo>
                  <a:pt x="0" y="0"/>
                </a:lnTo>
                <a:lnTo>
                  <a:pt x="0" y="0"/>
                </a:lnTo>
                <a:close/>
              </a:path>
            </a:pathLst>
          </a:custGeom>
          <a:solidFill>
            <a:srgbClr val="FFA64D"/>
          </a:solidFill>
          <a:ln w="9525">
            <a:solidFill>
              <a:srgbClr val="FF9900"/>
            </a:solidFill>
            <a:round/>
          </a:ln>
        </p:spPr>
        <p:txBody>
          <a:bodyPr/>
          <a:lstStyle/>
          <a:p>
            <a:endParaRPr lang="en-US"/>
          </a:p>
        </p:txBody>
      </p:sp>
      <p:sp>
        <p:nvSpPr>
          <p:cNvPr id="401551" name="Freeform 143"/>
          <p:cNvSpPr/>
          <p:nvPr/>
        </p:nvSpPr>
        <p:spPr bwMode="auto">
          <a:xfrm>
            <a:off x="3686175" y="5173663"/>
            <a:ext cx="774700" cy="873125"/>
          </a:xfrm>
          <a:custGeom>
            <a:avLst/>
            <a:gdLst/>
            <a:ahLst/>
            <a:cxnLst>
              <a:cxn ang="0">
                <a:pos x="526" y="0"/>
              </a:cxn>
              <a:cxn ang="0">
                <a:pos x="525" y="475"/>
              </a:cxn>
              <a:cxn ang="0">
                <a:pos x="1" y="594"/>
              </a:cxn>
              <a:cxn ang="0">
                <a:pos x="0" y="94"/>
              </a:cxn>
              <a:cxn ang="0">
                <a:pos x="526" y="0"/>
              </a:cxn>
            </a:cxnLst>
            <a:rect l="0" t="0" r="r" b="b"/>
            <a:pathLst>
              <a:path w="526" h="594">
                <a:moveTo>
                  <a:pt x="526" y="0"/>
                </a:moveTo>
                <a:lnTo>
                  <a:pt x="525" y="475"/>
                </a:lnTo>
                <a:lnTo>
                  <a:pt x="1" y="594"/>
                </a:lnTo>
                <a:lnTo>
                  <a:pt x="0" y="94"/>
                </a:lnTo>
                <a:lnTo>
                  <a:pt x="526" y="0"/>
                </a:lnTo>
                <a:close/>
              </a:path>
            </a:pathLst>
          </a:custGeom>
          <a:solidFill>
            <a:srgbClr val="FFF2CC"/>
          </a:solidFill>
          <a:ln w="6350" cmpd="sng">
            <a:solidFill>
              <a:srgbClr val="FF9900"/>
            </a:solidFill>
            <a:round/>
          </a:ln>
        </p:spPr>
        <p:txBody>
          <a:bodyPr/>
          <a:lstStyle/>
          <a:p>
            <a:endParaRPr lang="en-US"/>
          </a:p>
        </p:txBody>
      </p:sp>
      <p:sp>
        <p:nvSpPr>
          <p:cNvPr id="401552" name="Freeform 144"/>
          <p:cNvSpPr/>
          <p:nvPr/>
        </p:nvSpPr>
        <p:spPr bwMode="auto">
          <a:xfrm>
            <a:off x="3729038" y="5187950"/>
            <a:ext cx="692150" cy="768350"/>
          </a:xfrm>
          <a:custGeom>
            <a:avLst/>
            <a:gdLst/>
            <a:ahLst/>
            <a:cxnLst>
              <a:cxn ang="0">
                <a:pos x="0" y="170"/>
              </a:cxn>
              <a:cxn ang="0">
                <a:pos x="941" y="0"/>
              </a:cxn>
              <a:cxn ang="0">
                <a:pos x="919" y="856"/>
              </a:cxn>
              <a:cxn ang="0">
                <a:pos x="829" y="101"/>
              </a:cxn>
              <a:cxn ang="0">
                <a:pos x="780" y="894"/>
              </a:cxn>
              <a:cxn ang="0">
                <a:pos x="704" y="113"/>
              </a:cxn>
              <a:cxn ang="0">
                <a:pos x="647" y="913"/>
              </a:cxn>
              <a:cxn ang="0">
                <a:pos x="552" y="122"/>
              </a:cxn>
              <a:cxn ang="0">
                <a:pos x="474" y="953"/>
              </a:cxn>
              <a:cxn ang="0">
                <a:pos x="367" y="139"/>
              </a:cxn>
              <a:cxn ang="0">
                <a:pos x="289" y="1014"/>
              </a:cxn>
              <a:cxn ang="0">
                <a:pos x="200" y="191"/>
              </a:cxn>
              <a:cxn ang="0">
                <a:pos x="95" y="1046"/>
              </a:cxn>
              <a:cxn ang="0">
                <a:pos x="0" y="170"/>
              </a:cxn>
              <a:cxn ang="0">
                <a:pos x="0" y="170"/>
              </a:cxn>
            </a:cxnLst>
            <a:rect l="0" t="0" r="r" b="b"/>
            <a:pathLst>
              <a:path w="941" h="1046">
                <a:moveTo>
                  <a:pt x="0" y="170"/>
                </a:moveTo>
                <a:lnTo>
                  <a:pt x="941" y="0"/>
                </a:lnTo>
                <a:lnTo>
                  <a:pt x="919" y="856"/>
                </a:lnTo>
                <a:lnTo>
                  <a:pt x="829" y="101"/>
                </a:lnTo>
                <a:lnTo>
                  <a:pt x="780" y="894"/>
                </a:lnTo>
                <a:lnTo>
                  <a:pt x="704" y="113"/>
                </a:lnTo>
                <a:lnTo>
                  <a:pt x="647" y="913"/>
                </a:lnTo>
                <a:lnTo>
                  <a:pt x="552" y="122"/>
                </a:lnTo>
                <a:lnTo>
                  <a:pt x="474" y="953"/>
                </a:lnTo>
                <a:lnTo>
                  <a:pt x="367" y="139"/>
                </a:lnTo>
                <a:lnTo>
                  <a:pt x="289" y="1014"/>
                </a:lnTo>
                <a:lnTo>
                  <a:pt x="200" y="191"/>
                </a:lnTo>
                <a:lnTo>
                  <a:pt x="95" y="1046"/>
                </a:lnTo>
                <a:lnTo>
                  <a:pt x="0" y="170"/>
                </a:lnTo>
                <a:lnTo>
                  <a:pt x="0" y="170"/>
                </a:lnTo>
                <a:close/>
              </a:path>
            </a:pathLst>
          </a:custGeom>
          <a:solidFill>
            <a:srgbClr val="FFCC80"/>
          </a:solidFill>
          <a:ln w="9525">
            <a:noFill/>
            <a:round/>
          </a:ln>
        </p:spPr>
        <p:txBody>
          <a:bodyPr/>
          <a:lstStyle/>
          <a:p>
            <a:endParaRPr lang="en-US"/>
          </a:p>
        </p:txBody>
      </p:sp>
      <p:sp>
        <p:nvSpPr>
          <p:cNvPr id="401553" name="Freeform 145"/>
          <p:cNvSpPr/>
          <p:nvPr/>
        </p:nvSpPr>
        <p:spPr bwMode="auto">
          <a:xfrm>
            <a:off x="2979738" y="4849813"/>
            <a:ext cx="701675" cy="449262"/>
          </a:xfrm>
          <a:custGeom>
            <a:avLst/>
            <a:gdLst/>
            <a:ahLst/>
            <a:cxnLst>
              <a:cxn ang="0">
                <a:pos x="0" y="0"/>
              </a:cxn>
              <a:cxn ang="0">
                <a:pos x="208" y="197"/>
              </a:cxn>
              <a:cxn ang="0">
                <a:pos x="477" y="306"/>
              </a:cxn>
              <a:cxn ang="0">
                <a:pos x="268" y="107"/>
              </a:cxn>
              <a:cxn ang="0">
                <a:pos x="0" y="0"/>
              </a:cxn>
              <a:cxn ang="0">
                <a:pos x="0" y="0"/>
              </a:cxn>
            </a:cxnLst>
            <a:rect l="0" t="0" r="r" b="b"/>
            <a:pathLst>
              <a:path w="477" h="306">
                <a:moveTo>
                  <a:pt x="0" y="0"/>
                </a:moveTo>
                <a:lnTo>
                  <a:pt x="208" y="197"/>
                </a:lnTo>
                <a:lnTo>
                  <a:pt x="477" y="306"/>
                </a:lnTo>
                <a:lnTo>
                  <a:pt x="268" y="107"/>
                </a:lnTo>
                <a:lnTo>
                  <a:pt x="0" y="0"/>
                </a:lnTo>
                <a:lnTo>
                  <a:pt x="0" y="0"/>
                </a:lnTo>
                <a:close/>
              </a:path>
            </a:pathLst>
          </a:custGeom>
          <a:solidFill>
            <a:srgbClr val="E68033"/>
          </a:solidFill>
          <a:ln w="9525">
            <a:solidFill>
              <a:srgbClr val="CC6600"/>
            </a:solidFill>
            <a:round/>
          </a:ln>
        </p:spPr>
        <p:txBody>
          <a:bodyPr/>
          <a:lstStyle/>
          <a:p>
            <a:endParaRPr lang="en-US"/>
          </a:p>
        </p:txBody>
      </p:sp>
      <p:sp>
        <p:nvSpPr>
          <p:cNvPr id="401558" name="Freeform 150"/>
          <p:cNvSpPr/>
          <p:nvPr/>
        </p:nvSpPr>
        <p:spPr bwMode="auto">
          <a:xfrm>
            <a:off x="4810125" y="4049713"/>
            <a:ext cx="471488" cy="1347787"/>
          </a:xfrm>
          <a:custGeom>
            <a:avLst/>
            <a:gdLst/>
            <a:ahLst/>
            <a:cxnLst>
              <a:cxn ang="0">
                <a:pos x="0" y="0"/>
              </a:cxn>
              <a:cxn ang="0">
                <a:pos x="0" y="405"/>
              </a:cxn>
              <a:cxn ang="0">
                <a:pos x="234" y="670"/>
              </a:cxn>
              <a:cxn ang="0">
                <a:pos x="237" y="182"/>
              </a:cxn>
              <a:cxn ang="0">
                <a:pos x="0" y="0"/>
              </a:cxn>
              <a:cxn ang="0">
                <a:pos x="0" y="0"/>
              </a:cxn>
            </a:cxnLst>
            <a:rect l="0" t="0" r="r" b="b"/>
            <a:pathLst>
              <a:path w="237" h="670">
                <a:moveTo>
                  <a:pt x="0" y="0"/>
                </a:moveTo>
                <a:lnTo>
                  <a:pt x="0" y="405"/>
                </a:lnTo>
                <a:lnTo>
                  <a:pt x="234" y="670"/>
                </a:lnTo>
                <a:lnTo>
                  <a:pt x="237" y="182"/>
                </a:lnTo>
                <a:lnTo>
                  <a:pt x="0" y="0"/>
                </a:lnTo>
                <a:lnTo>
                  <a:pt x="0" y="0"/>
                </a:lnTo>
                <a:close/>
              </a:path>
            </a:pathLst>
          </a:custGeom>
          <a:solidFill>
            <a:srgbClr val="FFA64D"/>
          </a:solidFill>
          <a:ln w="9525">
            <a:solidFill>
              <a:srgbClr val="FF9900"/>
            </a:solidFill>
            <a:round/>
          </a:ln>
        </p:spPr>
        <p:txBody>
          <a:bodyPr/>
          <a:lstStyle/>
          <a:p>
            <a:endParaRPr lang="en-US"/>
          </a:p>
        </p:txBody>
      </p:sp>
      <p:sp>
        <p:nvSpPr>
          <p:cNvPr id="401559" name="Freeform 151"/>
          <p:cNvSpPr/>
          <p:nvPr/>
        </p:nvSpPr>
        <p:spPr bwMode="auto">
          <a:xfrm>
            <a:off x="5276850" y="4232275"/>
            <a:ext cx="1035050" cy="1169988"/>
          </a:xfrm>
          <a:custGeom>
            <a:avLst/>
            <a:gdLst/>
            <a:ahLst/>
            <a:cxnLst>
              <a:cxn ang="0">
                <a:pos x="526" y="0"/>
              </a:cxn>
              <a:cxn ang="0">
                <a:pos x="525" y="475"/>
              </a:cxn>
              <a:cxn ang="0">
                <a:pos x="1" y="594"/>
              </a:cxn>
              <a:cxn ang="0">
                <a:pos x="0" y="94"/>
              </a:cxn>
              <a:cxn ang="0">
                <a:pos x="526" y="0"/>
              </a:cxn>
            </a:cxnLst>
            <a:rect l="0" t="0" r="r" b="b"/>
            <a:pathLst>
              <a:path w="526" h="594">
                <a:moveTo>
                  <a:pt x="526" y="0"/>
                </a:moveTo>
                <a:lnTo>
                  <a:pt x="525" y="475"/>
                </a:lnTo>
                <a:lnTo>
                  <a:pt x="1" y="594"/>
                </a:lnTo>
                <a:lnTo>
                  <a:pt x="0" y="94"/>
                </a:lnTo>
                <a:lnTo>
                  <a:pt x="526" y="0"/>
                </a:lnTo>
                <a:close/>
              </a:path>
            </a:pathLst>
          </a:custGeom>
          <a:solidFill>
            <a:srgbClr val="FFF2CC"/>
          </a:solidFill>
          <a:ln w="6350" cmpd="sng">
            <a:solidFill>
              <a:srgbClr val="FF9900"/>
            </a:solidFill>
            <a:round/>
          </a:ln>
        </p:spPr>
        <p:txBody>
          <a:bodyPr/>
          <a:lstStyle/>
          <a:p>
            <a:endParaRPr lang="en-US"/>
          </a:p>
        </p:txBody>
      </p:sp>
      <p:sp>
        <p:nvSpPr>
          <p:cNvPr id="401560" name="Freeform 152"/>
          <p:cNvSpPr/>
          <p:nvPr/>
        </p:nvSpPr>
        <p:spPr bwMode="auto">
          <a:xfrm>
            <a:off x="5322888" y="4249738"/>
            <a:ext cx="925512" cy="1028700"/>
          </a:xfrm>
          <a:custGeom>
            <a:avLst/>
            <a:gdLst/>
            <a:ahLst/>
            <a:cxnLst>
              <a:cxn ang="0">
                <a:pos x="0" y="170"/>
              </a:cxn>
              <a:cxn ang="0">
                <a:pos x="941" y="0"/>
              </a:cxn>
              <a:cxn ang="0">
                <a:pos x="919" y="856"/>
              </a:cxn>
              <a:cxn ang="0">
                <a:pos x="829" y="101"/>
              </a:cxn>
              <a:cxn ang="0">
                <a:pos x="780" y="894"/>
              </a:cxn>
              <a:cxn ang="0">
                <a:pos x="704" y="113"/>
              </a:cxn>
              <a:cxn ang="0">
                <a:pos x="647" y="913"/>
              </a:cxn>
              <a:cxn ang="0">
                <a:pos x="552" y="122"/>
              </a:cxn>
              <a:cxn ang="0">
                <a:pos x="474" y="953"/>
              </a:cxn>
              <a:cxn ang="0">
                <a:pos x="367" y="139"/>
              </a:cxn>
              <a:cxn ang="0">
                <a:pos x="289" y="1014"/>
              </a:cxn>
              <a:cxn ang="0">
                <a:pos x="200" y="191"/>
              </a:cxn>
              <a:cxn ang="0">
                <a:pos x="95" y="1046"/>
              </a:cxn>
              <a:cxn ang="0">
                <a:pos x="0" y="170"/>
              </a:cxn>
              <a:cxn ang="0">
                <a:pos x="0" y="170"/>
              </a:cxn>
            </a:cxnLst>
            <a:rect l="0" t="0" r="r" b="b"/>
            <a:pathLst>
              <a:path w="941" h="1046">
                <a:moveTo>
                  <a:pt x="0" y="170"/>
                </a:moveTo>
                <a:lnTo>
                  <a:pt x="941" y="0"/>
                </a:lnTo>
                <a:lnTo>
                  <a:pt x="919" y="856"/>
                </a:lnTo>
                <a:lnTo>
                  <a:pt x="829" y="101"/>
                </a:lnTo>
                <a:lnTo>
                  <a:pt x="780" y="894"/>
                </a:lnTo>
                <a:lnTo>
                  <a:pt x="704" y="113"/>
                </a:lnTo>
                <a:lnTo>
                  <a:pt x="647" y="913"/>
                </a:lnTo>
                <a:lnTo>
                  <a:pt x="552" y="122"/>
                </a:lnTo>
                <a:lnTo>
                  <a:pt x="474" y="953"/>
                </a:lnTo>
                <a:lnTo>
                  <a:pt x="367" y="139"/>
                </a:lnTo>
                <a:lnTo>
                  <a:pt x="289" y="1014"/>
                </a:lnTo>
                <a:lnTo>
                  <a:pt x="200" y="191"/>
                </a:lnTo>
                <a:lnTo>
                  <a:pt x="95" y="1046"/>
                </a:lnTo>
                <a:lnTo>
                  <a:pt x="0" y="170"/>
                </a:lnTo>
                <a:lnTo>
                  <a:pt x="0" y="170"/>
                </a:lnTo>
                <a:close/>
              </a:path>
            </a:pathLst>
          </a:custGeom>
          <a:solidFill>
            <a:srgbClr val="FFCC80"/>
          </a:solidFill>
          <a:ln w="9525">
            <a:noFill/>
            <a:round/>
          </a:ln>
        </p:spPr>
        <p:txBody>
          <a:bodyPr/>
          <a:lstStyle/>
          <a:p>
            <a:endParaRPr lang="en-US"/>
          </a:p>
        </p:txBody>
      </p:sp>
      <p:sp>
        <p:nvSpPr>
          <p:cNvPr id="401561" name="Freeform 153"/>
          <p:cNvSpPr/>
          <p:nvPr/>
        </p:nvSpPr>
        <p:spPr bwMode="auto">
          <a:xfrm>
            <a:off x="4284663" y="3844925"/>
            <a:ext cx="992187" cy="584200"/>
          </a:xfrm>
          <a:custGeom>
            <a:avLst/>
            <a:gdLst/>
            <a:ahLst/>
            <a:cxnLst>
              <a:cxn ang="0">
                <a:pos x="0" y="0"/>
              </a:cxn>
              <a:cxn ang="0">
                <a:pos x="259" y="245"/>
              </a:cxn>
              <a:cxn ang="0">
                <a:pos x="625" y="368"/>
              </a:cxn>
              <a:cxn ang="0">
                <a:pos x="333" y="133"/>
              </a:cxn>
              <a:cxn ang="0">
                <a:pos x="0" y="0"/>
              </a:cxn>
              <a:cxn ang="0">
                <a:pos x="0" y="0"/>
              </a:cxn>
            </a:cxnLst>
            <a:rect l="0" t="0" r="r" b="b"/>
            <a:pathLst>
              <a:path w="625" h="368">
                <a:moveTo>
                  <a:pt x="0" y="0"/>
                </a:moveTo>
                <a:lnTo>
                  <a:pt x="259" y="245"/>
                </a:lnTo>
                <a:lnTo>
                  <a:pt x="625" y="368"/>
                </a:lnTo>
                <a:lnTo>
                  <a:pt x="333" y="133"/>
                </a:lnTo>
                <a:lnTo>
                  <a:pt x="0" y="0"/>
                </a:lnTo>
                <a:lnTo>
                  <a:pt x="0" y="0"/>
                </a:lnTo>
                <a:close/>
              </a:path>
            </a:pathLst>
          </a:custGeom>
          <a:solidFill>
            <a:srgbClr val="E68033"/>
          </a:solidFill>
          <a:ln w="9525">
            <a:solidFill>
              <a:srgbClr val="CC6600"/>
            </a:solidFill>
            <a:round/>
          </a:ln>
        </p:spPr>
        <p:txBody>
          <a:bodyPr/>
          <a:lstStyle/>
          <a:p>
            <a:endParaRPr lang="en-US"/>
          </a:p>
        </p:txBody>
      </p:sp>
      <p:sp>
        <p:nvSpPr>
          <p:cNvPr id="401477" name="Freeform 69"/>
          <p:cNvSpPr/>
          <p:nvPr/>
        </p:nvSpPr>
        <p:spPr bwMode="auto">
          <a:xfrm>
            <a:off x="6208713" y="4664075"/>
            <a:ext cx="757237" cy="485775"/>
          </a:xfrm>
          <a:custGeom>
            <a:avLst/>
            <a:gdLst/>
            <a:ahLst/>
            <a:cxnLst>
              <a:cxn ang="0">
                <a:pos x="0" y="0"/>
              </a:cxn>
              <a:cxn ang="0">
                <a:pos x="208" y="197"/>
              </a:cxn>
              <a:cxn ang="0">
                <a:pos x="477" y="306"/>
              </a:cxn>
              <a:cxn ang="0">
                <a:pos x="268" y="107"/>
              </a:cxn>
              <a:cxn ang="0">
                <a:pos x="0" y="0"/>
              </a:cxn>
              <a:cxn ang="0">
                <a:pos x="0" y="0"/>
              </a:cxn>
            </a:cxnLst>
            <a:rect l="0" t="0" r="r" b="b"/>
            <a:pathLst>
              <a:path w="477" h="306">
                <a:moveTo>
                  <a:pt x="0" y="0"/>
                </a:moveTo>
                <a:lnTo>
                  <a:pt x="208" y="197"/>
                </a:lnTo>
                <a:lnTo>
                  <a:pt x="477" y="306"/>
                </a:lnTo>
                <a:lnTo>
                  <a:pt x="268" y="107"/>
                </a:lnTo>
                <a:lnTo>
                  <a:pt x="0" y="0"/>
                </a:lnTo>
                <a:lnTo>
                  <a:pt x="0" y="0"/>
                </a:lnTo>
                <a:close/>
              </a:path>
            </a:pathLst>
          </a:custGeom>
          <a:solidFill>
            <a:srgbClr val="E68033"/>
          </a:solidFill>
          <a:ln w="9525">
            <a:solidFill>
              <a:srgbClr val="CC6600"/>
            </a:solidFill>
            <a:round/>
          </a:ln>
        </p:spPr>
        <p:txBody>
          <a:bodyPr/>
          <a:lstStyle/>
          <a:p>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4066" name="Group 2"/>
          <p:cNvGrpSpPr/>
          <p:nvPr/>
        </p:nvGrpSpPr>
        <p:grpSpPr bwMode="auto">
          <a:xfrm>
            <a:off x="495300" y="1663700"/>
            <a:ext cx="1720850" cy="1860550"/>
            <a:chOff x="3971" y="1776"/>
            <a:chExt cx="1084" cy="1172"/>
          </a:xfrm>
        </p:grpSpPr>
        <p:grpSp>
          <p:nvGrpSpPr>
            <p:cNvPr id="344067" name="Group 3"/>
            <p:cNvGrpSpPr/>
            <p:nvPr/>
          </p:nvGrpSpPr>
          <p:grpSpPr bwMode="auto">
            <a:xfrm>
              <a:off x="4297" y="1776"/>
              <a:ext cx="432" cy="720"/>
              <a:chOff x="1249" y="2496"/>
              <a:chExt cx="432" cy="720"/>
            </a:xfrm>
          </p:grpSpPr>
          <p:sp>
            <p:nvSpPr>
              <p:cNvPr id="344068" name="Rectangle 4"/>
              <p:cNvSpPr>
                <a:spLocks noChangeArrowheads="1"/>
              </p:cNvSpPr>
              <p:nvPr/>
            </p:nvSpPr>
            <p:spPr bwMode="auto">
              <a:xfrm>
                <a:off x="1249" y="2496"/>
                <a:ext cx="432" cy="720"/>
              </a:xfrm>
              <a:prstGeom prst="rect">
                <a:avLst/>
              </a:prstGeom>
              <a:noFill/>
              <a:ln w="28575">
                <a:solidFill>
                  <a:schemeClr val="tx1"/>
                </a:solidFill>
                <a:miter lim="800000"/>
                <a:headEnd type="none" w="sm" len="sm"/>
                <a:tailEnd type="none" w="lg" len="lg"/>
              </a:ln>
              <a:effectLst/>
            </p:spPr>
            <p:txBody>
              <a:bodyPr wrap="none" anchor="ctr"/>
              <a:lstStyle/>
              <a:p>
                <a:endParaRPr lang="en-US"/>
              </a:p>
            </p:txBody>
          </p:sp>
          <p:sp>
            <p:nvSpPr>
              <p:cNvPr id="344069" name="Line 5"/>
              <p:cNvSpPr>
                <a:spLocks noChangeShapeType="1"/>
              </p:cNvSpPr>
              <p:nvPr/>
            </p:nvSpPr>
            <p:spPr bwMode="auto">
              <a:xfrm>
                <a:off x="1537" y="2496"/>
                <a:ext cx="144" cy="144"/>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44070" name="Line 6"/>
              <p:cNvSpPr>
                <a:spLocks noChangeShapeType="1"/>
              </p:cNvSpPr>
              <p:nvPr/>
            </p:nvSpPr>
            <p:spPr bwMode="auto">
              <a:xfrm>
                <a:off x="1537" y="2496"/>
                <a:ext cx="0" cy="144"/>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44071" name="Line 7"/>
              <p:cNvSpPr>
                <a:spLocks noChangeShapeType="1"/>
              </p:cNvSpPr>
              <p:nvPr/>
            </p:nvSpPr>
            <p:spPr bwMode="auto">
              <a:xfrm flipH="1">
                <a:off x="1537" y="2640"/>
                <a:ext cx="144"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44072" name="Line 8"/>
              <p:cNvSpPr>
                <a:spLocks noChangeShapeType="1"/>
              </p:cNvSpPr>
              <p:nvPr/>
            </p:nvSpPr>
            <p:spPr bwMode="auto">
              <a:xfrm>
                <a:off x="1297" y="2736"/>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44073" name="Line 9"/>
              <p:cNvSpPr>
                <a:spLocks noChangeShapeType="1"/>
              </p:cNvSpPr>
              <p:nvPr/>
            </p:nvSpPr>
            <p:spPr bwMode="auto">
              <a:xfrm>
                <a:off x="1297" y="2784"/>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44074" name="Line 10"/>
              <p:cNvSpPr>
                <a:spLocks noChangeShapeType="1"/>
              </p:cNvSpPr>
              <p:nvPr/>
            </p:nvSpPr>
            <p:spPr bwMode="auto">
              <a:xfrm>
                <a:off x="1297" y="2832"/>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44075" name="Line 11"/>
              <p:cNvSpPr>
                <a:spLocks noChangeShapeType="1"/>
              </p:cNvSpPr>
              <p:nvPr/>
            </p:nvSpPr>
            <p:spPr bwMode="auto">
              <a:xfrm>
                <a:off x="1297" y="2928"/>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44076" name="Line 12"/>
              <p:cNvSpPr>
                <a:spLocks noChangeShapeType="1"/>
              </p:cNvSpPr>
              <p:nvPr/>
            </p:nvSpPr>
            <p:spPr bwMode="auto">
              <a:xfrm>
                <a:off x="1297" y="2880"/>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44077" name="Line 13"/>
              <p:cNvSpPr>
                <a:spLocks noChangeShapeType="1"/>
              </p:cNvSpPr>
              <p:nvPr/>
            </p:nvSpPr>
            <p:spPr bwMode="auto">
              <a:xfrm>
                <a:off x="1297" y="2976"/>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44078" name="Line 14"/>
              <p:cNvSpPr>
                <a:spLocks noChangeShapeType="1"/>
              </p:cNvSpPr>
              <p:nvPr/>
            </p:nvSpPr>
            <p:spPr bwMode="auto">
              <a:xfrm>
                <a:off x="1297" y="3024"/>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44079" name="Line 15"/>
              <p:cNvSpPr>
                <a:spLocks noChangeShapeType="1"/>
              </p:cNvSpPr>
              <p:nvPr/>
            </p:nvSpPr>
            <p:spPr bwMode="auto">
              <a:xfrm>
                <a:off x="1297" y="3072"/>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44080" name="Line 16"/>
              <p:cNvSpPr>
                <a:spLocks noChangeShapeType="1"/>
              </p:cNvSpPr>
              <p:nvPr/>
            </p:nvSpPr>
            <p:spPr bwMode="auto">
              <a:xfrm>
                <a:off x="1297" y="3120"/>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44081" name="Line 17"/>
              <p:cNvSpPr>
                <a:spLocks noChangeShapeType="1"/>
              </p:cNvSpPr>
              <p:nvPr/>
            </p:nvSpPr>
            <p:spPr bwMode="auto">
              <a:xfrm>
                <a:off x="1297" y="3168"/>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44082" name="Line 18"/>
              <p:cNvSpPr>
                <a:spLocks noChangeShapeType="1"/>
              </p:cNvSpPr>
              <p:nvPr/>
            </p:nvSpPr>
            <p:spPr bwMode="auto">
              <a:xfrm>
                <a:off x="1297" y="2688"/>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44083" name="Line 19"/>
              <p:cNvSpPr>
                <a:spLocks noChangeShapeType="1"/>
              </p:cNvSpPr>
              <p:nvPr/>
            </p:nvSpPr>
            <p:spPr bwMode="auto">
              <a:xfrm>
                <a:off x="1297" y="2592"/>
                <a:ext cx="209"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44084" name="Line 20"/>
              <p:cNvSpPr>
                <a:spLocks noChangeShapeType="1"/>
              </p:cNvSpPr>
              <p:nvPr/>
            </p:nvSpPr>
            <p:spPr bwMode="auto">
              <a:xfrm>
                <a:off x="1297" y="2544"/>
                <a:ext cx="209"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44085" name="Line 21"/>
              <p:cNvSpPr>
                <a:spLocks noChangeShapeType="1"/>
              </p:cNvSpPr>
              <p:nvPr/>
            </p:nvSpPr>
            <p:spPr bwMode="auto">
              <a:xfrm>
                <a:off x="1297" y="2640"/>
                <a:ext cx="209" cy="0"/>
              </a:xfrm>
              <a:prstGeom prst="line">
                <a:avLst/>
              </a:prstGeom>
              <a:noFill/>
              <a:ln w="28575">
                <a:solidFill>
                  <a:schemeClr val="tx1"/>
                </a:solidFill>
                <a:round/>
                <a:headEnd type="none" w="sm" len="sm"/>
                <a:tailEnd type="none" w="lg" len="lg"/>
              </a:ln>
              <a:effectLst/>
            </p:spPr>
            <p:txBody>
              <a:bodyPr wrap="none" anchor="ctr"/>
              <a:lstStyle/>
              <a:p>
                <a:endParaRPr lang="en-US"/>
              </a:p>
            </p:txBody>
          </p:sp>
        </p:grpSp>
        <p:sp>
          <p:nvSpPr>
            <p:cNvPr id="344086" name="Text Box 22"/>
            <p:cNvSpPr txBox="1">
              <a:spLocks noChangeArrowheads="1"/>
            </p:cNvSpPr>
            <p:nvPr/>
          </p:nvSpPr>
          <p:spPr bwMode="auto">
            <a:xfrm>
              <a:off x="3971" y="2544"/>
              <a:ext cx="1084" cy="404"/>
            </a:xfrm>
            <a:prstGeom prst="rect">
              <a:avLst/>
            </a:prstGeom>
            <a:noFill/>
            <a:ln w="28575">
              <a:noFill/>
              <a:miter lim="800000"/>
              <a:headEnd type="none" w="sm" len="sm"/>
              <a:tailEnd type="none" w="lg" len="lg"/>
            </a:ln>
            <a:effectLst/>
          </p:spPr>
          <p:txBody>
            <a:bodyPr wrap="none">
              <a:spAutoFit/>
            </a:bodyPr>
            <a:lstStyle/>
            <a:p>
              <a:pPr algn="ctr"/>
              <a:r>
                <a:rPr lang="en-US" altLang="zh-CN" sz="1800" dirty="0">
                  <a:ea typeface="宋体" panose="02010600030101010101" pitchFamily="2" charset="-122"/>
                </a:rPr>
                <a:t>Supplementary</a:t>
              </a:r>
              <a:endParaRPr lang="en-US" altLang="zh-CN" sz="1800" dirty="0">
                <a:ea typeface="宋体" panose="02010600030101010101" pitchFamily="2" charset="-122"/>
              </a:endParaRPr>
            </a:p>
            <a:p>
              <a:pPr algn="ctr"/>
              <a:r>
                <a:rPr lang="en-US" altLang="zh-CN" sz="1800" dirty="0">
                  <a:ea typeface="宋体" panose="02010600030101010101" pitchFamily="2" charset="-122"/>
                </a:rPr>
                <a:t>Specifications</a:t>
              </a:r>
              <a:endParaRPr lang="en-US" altLang="zh-CN" sz="1800" dirty="0">
                <a:ea typeface="宋体" panose="02010600030101010101" pitchFamily="2" charset="-122"/>
              </a:endParaRPr>
            </a:p>
          </p:txBody>
        </p:sp>
      </p:grpSp>
      <p:sp>
        <p:nvSpPr>
          <p:cNvPr id="344087" name="AutoShape 23"/>
          <p:cNvSpPr>
            <a:spLocks noChangeArrowheads="1"/>
          </p:cNvSpPr>
          <p:nvPr/>
        </p:nvSpPr>
        <p:spPr bwMode="auto">
          <a:xfrm>
            <a:off x="3721100" y="3657600"/>
            <a:ext cx="1816100" cy="1143000"/>
          </a:xfrm>
          <a:prstGeom prst="homePlate">
            <a:avLst>
              <a:gd name="adj" fmla="val 50558"/>
            </a:avLst>
          </a:prstGeom>
          <a:solidFill>
            <a:srgbClr val="00CCFF"/>
          </a:solidFill>
          <a:ln w="28575">
            <a:solidFill>
              <a:schemeClr val="bg2"/>
            </a:solidFill>
            <a:miter lim="800000"/>
            <a:headEnd type="none" w="sm" len="sm"/>
            <a:tailEnd type="none" w="lg" len="lg"/>
          </a:ln>
          <a:effectLst/>
        </p:spPr>
        <p:txBody>
          <a:bodyPr wrap="none" anchor="ctr"/>
          <a:lstStyle/>
          <a:p>
            <a:pPr algn="ctr"/>
            <a:r>
              <a:rPr lang="en-US" altLang="zh-CN" sz="2000" b="1">
                <a:solidFill>
                  <a:schemeClr val="bg2"/>
                </a:solidFill>
                <a:ea typeface="宋体" panose="02010600030101010101" pitchFamily="2" charset="-122"/>
              </a:rPr>
              <a:t>Identify </a:t>
            </a:r>
            <a:endParaRPr lang="en-US" altLang="zh-CN" sz="2000" b="1">
              <a:solidFill>
                <a:schemeClr val="bg2"/>
              </a:solidFill>
              <a:ea typeface="宋体" panose="02010600030101010101" pitchFamily="2" charset="-122"/>
            </a:endParaRPr>
          </a:p>
          <a:p>
            <a:pPr algn="ctr"/>
            <a:r>
              <a:rPr lang="en-US" altLang="zh-CN" sz="2000" b="1">
                <a:solidFill>
                  <a:schemeClr val="bg2"/>
                </a:solidFill>
                <a:ea typeface="宋体" panose="02010600030101010101" pitchFamily="2" charset="-122"/>
              </a:rPr>
              <a:t>Design</a:t>
            </a:r>
            <a:endParaRPr lang="en-US" altLang="zh-CN" sz="2000" b="1">
              <a:solidFill>
                <a:schemeClr val="bg2"/>
              </a:solidFill>
              <a:ea typeface="宋体" panose="02010600030101010101" pitchFamily="2" charset="-122"/>
            </a:endParaRPr>
          </a:p>
          <a:p>
            <a:pPr algn="ctr"/>
            <a:r>
              <a:rPr lang="en-US" altLang="zh-CN" sz="2000" b="1">
                <a:solidFill>
                  <a:schemeClr val="bg2"/>
                </a:solidFill>
                <a:ea typeface="宋体" panose="02010600030101010101" pitchFamily="2" charset="-122"/>
              </a:rPr>
              <a:t>Elements</a:t>
            </a:r>
            <a:endParaRPr lang="en-US" altLang="zh-CN" sz="1800">
              <a:solidFill>
                <a:schemeClr val="bg2"/>
              </a:solidFill>
              <a:ea typeface="宋体" panose="02010600030101010101" pitchFamily="2" charset="-122"/>
            </a:endParaRPr>
          </a:p>
        </p:txBody>
      </p:sp>
      <p:grpSp>
        <p:nvGrpSpPr>
          <p:cNvPr id="344088" name="Group 24"/>
          <p:cNvGrpSpPr/>
          <p:nvPr/>
        </p:nvGrpSpPr>
        <p:grpSpPr bwMode="auto">
          <a:xfrm>
            <a:off x="3155950" y="928688"/>
            <a:ext cx="1403350" cy="2120900"/>
            <a:chOff x="2796" y="585"/>
            <a:chExt cx="884" cy="1336"/>
          </a:xfrm>
        </p:grpSpPr>
        <p:grpSp>
          <p:nvGrpSpPr>
            <p:cNvPr id="344089" name="Group 25"/>
            <p:cNvGrpSpPr/>
            <p:nvPr/>
          </p:nvGrpSpPr>
          <p:grpSpPr bwMode="auto">
            <a:xfrm>
              <a:off x="3022" y="585"/>
              <a:ext cx="432" cy="720"/>
              <a:chOff x="1249" y="2496"/>
              <a:chExt cx="432" cy="720"/>
            </a:xfrm>
          </p:grpSpPr>
          <p:sp>
            <p:nvSpPr>
              <p:cNvPr id="344090" name="Rectangle 26"/>
              <p:cNvSpPr>
                <a:spLocks noChangeArrowheads="1"/>
              </p:cNvSpPr>
              <p:nvPr/>
            </p:nvSpPr>
            <p:spPr bwMode="auto">
              <a:xfrm>
                <a:off x="1249" y="2496"/>
                <a:ext cx="432" cy="720"/>
              </a:xfrm>
              <a:prstGeom prst="rect">
                <a:avLst/>
              </a:prstGeom>
              <a:noFill/>
              <a:ln w="28575">
                <a:solidFill>
                  <a:schemeClr val="tx1"/>
                </a:solidFill>
                <a:miter lim="800000"/>
                <a:headEnd type="none" w="sm" len="sm"/>
                <a:tailEnd type="none" w="lg" len="lg"/>
              </a:ln>
              <a:effectLst/>
            </p:spPr>
            <p:txBody>
              <a:bodyPr wrap="none" anchor="ctr"/>
              <a:lstStyle/>
              <a:p>
                <a:endParaRPr lang="en-US"/>
              </a:p>
            </p:txBody>
          </p:sp>
          <p:sp>
            <p:nvSpPr>
              <p:cNvPr id="344091" name="Line 27"/>
              <p:cNvSpPr>
                <a:spLocks noChangeShapeType="1"/>
              </p:cNvSpPr>
              <p:nvPr/>
            </p:nvSpPr>
            <p:spPr bwMode="auto">
              <a:xfrm>
                <a:off x="1537" y="2496"/>
                <a:ext cx="144" cy="144"/>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44092" name="Line 28"/>
              <p:cNvSpPr>
                <a:spLocks noChangeShapeType="1"/>
              </p:cNvSpPr>
              <p:nvPr/>
            </p:nvSpPr>
            <p:spPr bwMode="auto">
              <a:xfrm>
                <a:off x="1537" y="2496"/>
                <a:ext cx="0" cy="144"/>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44093" name="Line 29"/>
              <p:cNvSpPr>
                <a:spLocks noChangeShapeType="1"/>
              </p:cNvSpPr>
              <p:nvPr/>
            </p:nvSpPr>
            <p:spPr bwMode="auto">
              <a:xfrm flipH="1">
                <a:off x="1537" y="2640"/>
                <a:ext cx="144"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44094" name="Line 30"/>
              <p:cNvSpPr>
                <a:spLocks noChangeShapeType="1"/>
              </p:cNvSpPr>
              <p:nvPr/>
            </p:nvSpPr>
            <p:spPr bwMode="auto">
              <a:xfrm>
                <a:off x="1297" y="2736"/>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44095" name="Line 31"/>
              <p:cNvSpPr>
                <a:spLocks noChangeShapeType="1"/>
              </p:cNvSpPr>
              <p:nvPr/>
            </p:nvSpPr>
            <p:spPr bwMode="auto">
              <a:xfrm>
                <a:off x="1297" y="2784"/>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44096" name="Line 32"/>
              <p:cNvSpPr>
                <a:spLocks noChangeShapeType="1"/>
              </p:cNvSpPr>
              <p:nvPr/>
            </p:nvSpPr>
            <p:spPr bwMode="auto">
              <a:xfrm>
                <a:off x="1297" y="2832"/>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44097" name="Line 33"/>
              <p:cNvSpPr>
                <a:spLocks noChangeShapeType="1"/>
              </p:cNvSpPr>
              <p:nvPr/>
            </p:nvSpPr>
            <p:spPr bwMode="auto">
              <a:xfrm>
                <a:off x="1297" y="2928"/>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44098" name="Line 34"/>
              <p:cNvSpPr>
                <a:spLocks noChangeShapeType="1"/>
              </p:cNvSpPr>
              <p:nvPr/>
            </p:nvSpPr>
            <p:spPr bwMode="auto">
              <a:xfrm>
                <a:off x="1297" y="2880"/>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44099" name="Line 35"/>
              <p:cNvSpPr>
                <a:spLocks noChangeShapeType="1"/>
              </p:cNvSpPr>
              <p:nvPr/>
            </p:nvSpPr>
            <p:spPr bwMode="auto">
              <a:xfrm>
                <a:off x="1297" y="2976"/>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44100" name="Line 36"/>
              <p:cNvSpPr>
                <a:spLocks noChangeShapeType="1"/>
              </p:cNvSpPr>
              <p:nvPr/>
            </p:nvSpPr>
            <p:spPr bwMode="auto">
              <a:xfrm>
                <a:off x="1297" y="3024"/>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44101" name="Line 37"/>
              <p:cNvSpPr>
                <a:spLocks noChangeShapeType="1"/>
              </p:cNvSpPr>
              <p:nvPr/>
            </p:nvSpPr>
            <p:spPr bwMode="auto">
              <a:xfrm>
                <a:off x="1297" y="3072"/>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44102" name="Line 38"/>
              <p:cNvSpPr>
                <a:spLocks noChangeShapeType="1"/>
              </p:cNvSpPr>
              <p:nvPr/>
            </p:nvSpPr>
            <p:spPr bwMode="auto">
              <a:xfrm>
                <a:off x="1297" y="3120"/>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44103" name="Line 39"/>
              <p:cNvSpPr>
                <a:spLocks noChangeShapeType="1"/>
              </p:cNvSpPr>
              <p:nvPr/>
            </p:nvSpPr>
            <p:spPr bwMode="auto">
              <a:xfrm>
                <a:off x="1297" y="3168"/>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44104" name="Line 40"/>
              <p:cNvSpPr>
                <a:spLocks noChangeShapeType="1"/>
              </p:cNvSpPr>
              <p:nvPr/>
            </p:nvSpPr>
            <p:spPr bwMode="auto">
              <a:xfrm>
                <a:off x="1297" y="2688"/>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44105" name="Line 41"/>
              <p:cNvSpPr>
                <a:spLocks noChangeShapeType="1"/>
              </p:cNvSpPr>
              <p:nvPr/>
            </p:nvSpPr>
            <p:spPr bwMode="auto">
              <a:xfrm>
                <a:off x="1297" y="2592"/>
                <a:ext cx="209"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44106" name="Line 42"/>
              <p:cNvSpPr>
                <a:spLocks noChangeShapeType="1"/>
              </p:cNvSpPr>
              <p:nvPr/>
            </p:nvSpPr>
            <p:spPr bwMode="auto">
              <a:xfrm>
                <a:off x="1297" y="2544"/>
                <a:ext cx="209"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44107" name="Line 43"/>
              <p:cNvSpPr>
                <a:spLocks noChangeShapeType="1"/>
              </p:cNvSpPr>
              <p:nvPr/>
            </p:nvSpPr>
            <p:spPr bwMode="auto">
              <a:xfrm>
                <a:off x="1297" y="2640"/>
                <a:ext cx="209" cy="0"/>
              </a:xfrm>
              <a:prstGeom prst="line">
                <a:avLst/>
              </a:prstGeom>
              <a:noFill/>
              <a:ln w="28575">
                <a:solidFill>
                  <a:schemeClr val="tx1"/>
                </a:solidFill>
                <a:round/>
                <a:headEnd type="none" w="sm" len="sm"/>
                <a:tailEnd type="none" w="lg" len="lg"/>
              </a:ln>
              <a:effectLst/>
            </p:spPr>
            <p:txBody>
              <a:bodyPr wrap="none" anchor="ctr"/>
              <a:lstStyle/>
              <a:p>
                <a:endParaRPr lang="en-US"/>
              </a:p>
            </p:txBody>
          </p:sp>
        </p:grpSp>
        <p:sp>
          <p:nvSpPr>
            <p:cNvPr id="344108" name="Text Box 44"/>
            <p:cNvSpPr txBox="1">
              <a:spLocks noChangeArrowheads="1"/>
            </p:cNvSpPr>
            <p:nvPr/>
          </p:nvSpPr>
          <p:spPr bwMode="auto">
            <a:xfrm>
              <a:off x="2796" y="1344"/>
              <a:ext cx="884" cy="577"/>
            </a:xfrm>
            <a:prstGeom prst="rect">
              <a:avLst/>
            </a:prstGeom>
            <a:noFill/>
            <a:ln w="28575">
              <a:noFill/>
              <a:miter lim="800000"/>
              <a:headEnd type="none" w="sm" len="sm"/>
              <a:tailEnd type="none" w="lg" len="lg"/>
            </a:ln>
            <a:effectLst/>
          </p:spPr>
          <p:txBody>
            <a:bodyPr wrap="none">
              <a:spAutoFit/>
            </a:bodyPr>
            <a:lstStyle/>
            <a:p>
              <a:pPr algn="ctr"/>
              <a:r>
                <a:rPr lang="en-US" altLang="zh-CN" sz="1800">
                  <a:ea typeface="宋体" panose="02010600030101010101" pitchFamily="2" charset="-122"/>
                </a:rPr>
                <a:t>Software</a:t>
              </a:r>
              <a:endParaRPr lang="en-US" altLang="zh-CN" sz="1800">
                <a:ea typeface="宋体" panose="02010600030101010101" pitchFamily="2" charset="-122"/>
              </a:endParaRPr>
            </a:p>
            <a:p>
              <a:pPr algn="ctr"/>
              <a:r>
                <a:rPr lang="en-US" altLang="zh-CN" sz="1800">
                  <a:ea typeface="宋体" panose="02010600030101010101" pitchFamily="2" charset="-122"/>
                </a:rPr>
                <a:t>Architecture</a:t>
              </a:r>
              <a:endParaRPr lang="en-US" altLang="zh-CN" sz="1800">
                <a:ea typeface="宋体" panose="02010600030101010101" pitchFamily="2" charset="-122"/>
              </a:endParaRPr>
            </a:p>
            <a:p>
              <a:pPr algn="ctr"/>
              <a:r>
                <a:rPr lang="en-US" altLang="zh-CN" sz="1800">
                  <a:ea typeface="宋体" panose="02010600030101010101" pitchFamily="2" charset="-122"/>
                </a:rPr>
                <a:t>Document</a:t>
              </a:r>
              <a:endParaRPr lang="en-US" altLang="zh-CN" sz="1800">
                <a:ea typeface="宋体" panose="02010600030101010101" pitchFamily="2" charset="-122"/>
              </a:endParaRPr>
            </a:p>
          </p:txBody>
        </p:sp>
      </p:grpSp>
      <p:sp>
        <p:nvSpPr>
          <p:cNvPr id="344109" name="Line 45"/>
          <p:cNvSpPr>
            <a:spLocks noChangeShapeType="1"/>
          </p:cNvSpPr>
          <p:nvPr/>
        </p:nvSpPr>
        <p:spPr bwMode="auto">
          <a:xfrm>
            <a:off x="3937000" y="3009900"/>
            <a:ext cx="0" cy="622300"/>
          </a:xfrm>
          <a:prstGeom prst="line">
            <a:avLst/>
          </a:prstGeom>
          <a:noFill/>
          <a:ln w="28575">
            <a:solidFill>
              <a:schemeClr val="hlink"/>
            </a:solidFill>
            <a:round/>
            <a:tailEnd type="triangle" w="med" len="med"/>
          </a:ln>
          <a:effectLst/>
        </p:spPr>
        <p:txBody>
          <a:bodyPr wrap="none" anchor="ctr"/>
          <a:lstStyle/>
          <a:p>
            <a:endParaRPr lang="en-US"/>
          </a:p>
        </p:txBody>
      </p:sp>
      <p:grpSp>
        <p:nvGrpSpPr>
          <p:cNvPr id="344110" name="Group 46"/>
          <p:cNvGrpSpPr/>
          <p:nvPr/>
        </p:nvGrpSpPr>
        <p:grpSpPr bwMode="auto">
          <a:xfrm>
            <a:off x="6545263" y="3670300"/>
            <a:ext cx="1976437" cy="1724025"/>
            <a:chOff x="1309" y="1072"/>
            <a:chExt cx="1245" cy="1086"/>
          </a:xfrm>
        </p:grpSpPr>
        <p:grpSp>
          <p:nvGrpSpPr>
            <p:cNvPr id="344111" name="Group 47"/>
            <p:cNvGrpSpPr/>
            <p:nvPr/>
          </p:nvGrpSpPr>
          <p:grpSpPr bwMode="auto">
            <a:xfrm>
              <a:off x="1309" y="1072"/>
              <a:ext cx="1245" cy="766"/>
              <a:chOff x="1309" y="1072"/>
              <a:chExt cx="1245" cy="766"/>
            </a:xfrm>
          </p:grpSpPr>
          <p:grpSp>
            <p:nvGrpSpPr>
              <p:cNvPr id="344112" name="Group 48"/>
              <p:cNvGrpSpPr/>
              <p:nvPr/>
            </p:nvGrpSpPr>
            <p:grpSpPr bwMode="auto">
              <a:xfrm>
                <a:off x="1309" y="1231"/>
                <a:ext cx="302" cy="175"/>
                <a:chOff x="144" y="1440"/>
                <a:chExt cx="881" cy="510"/>
              </a:xfrm>
            </p:grpSpPr>
            <p:sp>
              <p:nvSpPr>
                <p:cNvPr id="344113" name="Rectangle 49"/>
                <p:cNvSpPr>
                  <a:spLocks noChangeArrowheads="1"/>
                </p:cNvSpPr>
                <p:nvPr/>
              </p:nvSpPr>
              <p:spPr bwMode="auto">
                <a:xfrm>
                  <a:off x="144" y="1440"/>
                  <a:ext cx="881" cy="510"/>
                </a:xfrm>
                <a:prstGeom prst="rect">
                  <a:avLst/>
                </a:prstGeom>
                <a:noFill/>
                <a:ln w="28575">
                  <a:solidFill>
                    <a:schemeClr val="tx1"/>
                  </a:solidFill>
                  <a:miter lim="800000"/>
                  <a:headEnd type="none" w="sm" len="sm"/>
                  <a:tailEnd type="none" w="lg" len="lg"/>
                </a:ln>
                <a:effectLst/>
              </p:spPr>
              <p:txBody>
                <a:bodyPr wrap="none" lIns="0" tIns="0" rIns="0" bIns="0" anchor="ctr">
                  <a:spAutoFit/>
                </a:bodyPr>
                <a:lstStyle/>
                <a:p>
                  <a:endParaRPr lang="en-US"/>
                </a:p>
              </p:txBody>
            </p:sp>
            <p:sp>
              <p:nvSpPr>
                <p:cNvPr id="344114" name="Line 50"/>
                <p:cNvSpPr>
                  <a:spLocks noChangeShapeType="1"/>
                </p:cNvSpPr>
                <p:nvPr/>
              </p:nvSpPr>
              <p:spPr bwMode="auto">
                <a:xfrm>
                  <a:off x="144" y="1810"/>
                  <a:ext cx="881" cy="0"/>
                </a:xfrm>
                <a:prstGeom prst="line">
                  <a:avLst/>
                </a:prstGeom>
                <a:noFill/>
                <a:ln w="28575">
                  <a:solidFill>
                    <a:schemeClr val="tx1"/>
                  </a:solidFill>
                  <a:round/>
                  <a:headEnd type="none" w="sm" len="sm"/>
                  <a:tailEnd type="none" w="lg" len="lg"/>
                </a:ln>
                <a:effectLst/>
              </p:spPr>
              <p:txBody>
                <a:bodyPr wrap="none" lIns="0" tIns="0" rIns="0" bIns="0" anchor="ctr">
                  <a:spAutoFit/>
                </a:bodyPr>
                <a:lstStyle/>
                <a:p>
                  <a:endParaRPr lang="en-US"/>
                </a:p>
              </p:txBody>
            </p:sp>
            <p:sp>
              <p:nvSpPr>
                <p:cNvPr id="344115" name="Line 51"/>
                <p:cNvSpPr>
                  <a:spLocks noChangeShapeType="1"/>
                </p:cNvSpPr>
                <p:nvPr/>
              </p:nvSpPr>
              <p:spPr bwMode="auto">
                <a:xfrm>
                  <a:off x="144" y="1680"/>
                  <a:ext cx="881" cy="0"/>
                </a:xfrm>
                <a:prstGeom prst="line">
                  <a:avLst/>
                </a:prstGeom>
                <a:noFill/>
                <a:ln w="28575">
                  <a:solidFill>
                    <a:schemeClr val="tx1"/>
                  </a:solidFill>
                  <a:round/>
                  <a:headEnd type="none" w="sm" len="sm"/>
                  <a:tailEnd type="none" w="lg" len="lg"/>
                </a:ln>
                <a:effectLst/>
              </p:spPr>
              <p:txBody>
                <a:bodyPr lIns="0" tIns="0" rIns="0" bIns="0" anchor="ctr">
                  <a:spAutoFit/>
                </a:bodyPr>
                <a:lstStyle/>
                <a:p>
                  <a:endParaRPr lang="en-US"/>
                </a:p>
              </p:txBody>
            </p:sp>
          </p:grpSp>
          <p:grpSp>
            <p:nvGrpSpPr>
              <p:cNvPr id="344116" name="Group 52"/>
              <p:cNvGrpSpPr/>
              <p:nvPr/>
            </p:nvGrpSpPr>
            <p:grpSpPr bwMode="auto">
              <a:xfrm>
                <a:off x="1950" y="1072"/>
                <a:ext cx="302" cy="175"/>
                <a:chOff x="144" y="1440"/>
                <a:chExt cx="881" cy="510"/>
              </a:xfrm>
            </p:grpSpPr>
            <p:sp>
              <p:nvSpPr>
                <p:cNvPr id="344117" name="Rectangle 53"/>
                <p:cNvSpPr>
                  <a:spLocks noChangeArrowheads="1"/>
                </p:cNvSpPr>
                <p:nvPr/>
              </p:nvSpPr>
              <p:spPr bwMode="auto">
                <a:xfrm>
                  <a:off x="144" y="1440"/>
                  <a:ext cx="881" cy="510"/>
                </a:xfrm>
                <a:prstGeom prst="rect">
                  <a:avLst/>
                </a:prstGeom>
                <a:noFill/>
                <a:ln w="28575">
                  <a:solidFill>
                    <a:schemeClr val="tx1"/>
                  </a:solidFill>
                  <a:miter lim="800000"/>
                  <a:headEnd type="none" w="sm" len="sm"/>
                  <a:tailEnd type="none" w="lg" len="lg"/>
                </a:ln>
                <a:effectLst/>
              </p:spPr>
              <p:txBody>
                <a:bodyPr wrap="none" lIns="0" tIns="0" rIns="0" bIns="0" anchor="ctr">
                  <a:spAutoFit/>
                </a:bodyPr>
                <a:lstStyle/>
                <a:p>
                  <a:endParaRPr lang="en-US"/>
                </a:p>
              </p:txBody>
            </p:sp>
            <p:sp>
              <p:nvSpPr>
                <p:cNvPr id="344118" name="Line 54"/>
                <p:cNvSpPr>
                  <a:spLocks noChangeShapeType="1"/>
                </p:cNvSpPr>
                <p:nvPr/>
              </p:nvSpPr>
              <p:spPr bwMode="auto">
                <a:xfrm>
                  <a:off x="144" y="1810"/>
                  <a:ext cx="881" cy="0"/>
                </a:xfrm>
                <a:prstGeom prst="line">
                  <a:avLst/>
                </a:prstGeom>
                <a:noFill/>
                <a:ln w="28575">
                  <a:solidFill>
                    <a:schemeClr val="tx1"/>
                  </a:solidFill>
                  <a:round/>
                  <a:headEnd type="none" w="sm" len="sm"/>
                  <a:tailEnd type="none" w="lg" len="lg"/>
                </a:ln>
                <a:effectLst/>
              </p:spPr>
              <p:txBody>
                <a:bodyPr wrap="none" lIns="0" tIns="0" rIns="0" bIns="0" anchor="ctr">
                  <a:spAutoFit/>
                </a:bodyPr>
                <a:lstStyle/>
                <a:p>
                  <a:endParaRPr lang="en-US"/>
                </a:p>
              </p:txBody>
            </p:sp>
            <p:sp>
              <p:nvSpPr>
                <p:cNvPr id="344119" name="Line 55"/>
                <p:cNvSpPr>
                  <a:spLocks noChangeShapeType="1"/>
                </p:cNvSpPr>
                <p:nvPr/>
              </p:nvSpPr>
              <p:spPr bwMode="auto">
                <a:xfrm>
                  <a:off x="144" y="1680"/>
                  <a:ext cx="881" cy="0"/>
                </a:xfrm>
                <a:prstGeom prst="line">
                  <a:avLst/>
                </a:prstGeom>
                <a:noFill/>
                <a:ln w="28575">
                  <a:solidFill>
                    <a:schemeClr val="tx1"/>
                  </a:solidFill>
                  <a:round/>
                  <a:headEnd type="none" w="sm" len="sm"/>
                  <a:tailEnd type="none" w="lg" len="lg"/>
                </a:ln>
                <a:effectLst/>
              </p:spPr>
              <p:txBody>
                <a:bodyPr lIns="0" tIns="0" rIns="0" bIns="0" anchor="ctr">
                  <a:spAutoFit/>
                </a:bodyPr>
                <a:lstStyle/>
                <a:p>
                  <a:endParaRPr lang="en-US"/>
                </a:p>
              </p:txBody>
            </p:sp>
          </p:grpSp>
          <p:grpSp>
            <p:nvGrpSpPr>
              <p:cNvPr id="344120" name="Group 56"/>
              <p:cNvGrpSpPr/>
              <p:nvPr/>
            </p:nvGrpSpPr>
            <p:grpSpPr bwMode="auto">
              <a:xfrm>
                <a:off x="1648" y="1663"/>
                <a:ext cx="302" cy="175"/>
                <a:chOff x="144" y="1440"/>
                <a:chExt cx="881" cy="510"/>
              </a:xfrm>
            </p:grpSpPr>
            <p:sp>
              <p:nvSpPr>
                <p:cNvPr id="344121" name="Rectangle 57"/>
                <p:cNvSpPr>
                  <a:spLocks noChangeArrowheads="1"/>
                </p:cNvSpPr>
                <p:nvPr/>
              </p:nvSpPr>
              <p:spPr bwMode="auto">
                <a:xfrm>
                  <a:off x="144" y="1440"/>
                  <a:ext cx="881" cy="510"/>
                </a:xfrm>
                <a:prstGeom prst="rect">
                  <a:avLst/>
                </a:prstGeom>
                <a:noFill/>
                <a:ln w="28575">
                  <a:solidFill>
                    <a:schemeClr val="tx1"/>
                  </a:solidFill>
                  <a:miter lim="800000"/>
                  <a:headEnd type="none" w="sm" len="sm"/>
                  <a:tailEnd type="none" w="lg" len="lg"/>
                </a:ln>
                <a:effectLst/>
              </p:spPr>
              <p:txBody>
                <a:bodyPr wrap="none" lIns="0" tIns="0" rIns="0" bIns="0" anchor="ctr">
                  <a:spAutoFit/>
                </a:bodyPr>
                <a:lstStyle/>
                <a:p>
                  <a:endParaRPr lang="en-US"/>
                </a:p>
              </p:txBody>
            </p:sp>
            <p:sp>
              <p:nvSpPr>
                <p:cNvPr id="344122" name="Line 58"/>
                <p:cNvSpPr>
                  <a:spLocks noChangeShapeType="1"/>
                </p:cNvSpPr>
                <p:nvPr/>
              </p:nvSpPr>
              <p:spPr bwMode="auto">
                <a:xfrm>
                  <a:off x="144" y="1810"/>
                  <a:ext cx="881" cy="0"/>
                </a:xfrm>
                <a:prstGeom prst="line">
                  <a:avLst/>
                </a:prstGeom>
                <a:noFill/>
                <a:ln w="28575">
                  <a:solidFill>
                    <a:schemeClr val="tx1"/>
                  </a:solidFill>
                  <a:round/>
                  <a:headEnd type="none" w="sm" len="sm"/>
                  <a:tailEnd type="none" w="lg" len="lg"/>
                </a:ln>
                <a:effectLst/>
              </p:spPr>
              <p:txBody>
                <a:bodyPr wrap="none" lIns="0" tIns="0" rIns="0" bIns="0" anchor="ctr">
                  <a:spAutoFit/>
                </a:bodyPr>
                <a:lstStyle/>
                <a:p>
                  <a:endParaRPr lang="en-US"/>
                </a:p>
              </p:txBody>
            </p:sp>
            <p:sp>
              <p:nvSpPr>
                <p:cNvPr id="344123" name="Line 59"/>
                <p:cNvSpPr>
                  <a:spLocks noChangeShapeType="1"/>
                </p:cNvSpPr>
                <p:nvPr/>
              </p:nvSpPr>
              <p:spPr bwMode="auto">
                <a:xfrm>
                  <a:off x="144" y="1680"/>
                  <a:ext cx="881" cy="0"/>
                </a:xfrm>
                <a:prstGeom prst="line">
                  <a:avLst/>
                </a:prstGeom>
                <a:noFill/>
                <a:ln w="28575">
                  <a:solidFill>
                    <a:schemeClr val="tx1"/>
                  </a:solidFill>
                  <a:round/>
                  <a:headEnd type="none" w="sm" len="sm"/>
                  <a:tailEnd type="none" w="lg" len="lg"/>
                </a:ln>
                <a:effectLst/>
              </p:spPr>
              <p:txBody>
                <a:bodyPr lIns="0" tIns="0" rIns="0" bIns="0" anchor="ctr">
                  <a:spAutoFit/>
                </a:bodyPr>
                <a:lstStyle/>
                <a:p>
                  <a:endParaRPr lang="en-US"/>
                </a:p>
              </p:txBody>
            </p:sp>
          </p:grpSp>
          <p:grpSp>
            <p:nvGrpSpPr>
              <p:cNvPr id="344124" name="Group 60"/>
              <p:cNvGrpSpPr/>
              <p:nvPr/>
            </p:nvGrpSpPr>
            <p:grpSpPr bwMode="auto">
              <a:xfrm>
                <a:off x="2252" y="1581"/>
                <a:ext cx="302" cy="175"/>
                <a:chOff x="144" y="1440"/>
                <a:chExt cx="881" cy="510"/>
              </a:xfrm>
            </p:grpSpPr>
            <p:sp>
              <p:nvSpPr>
                <p:cNvPr id="344125" name="Rectangle 61"/>
                <p:cNvSpPr>
                  <a:spLocks noChangeArrowheads="1"/>
                </p:cNvSpPr>
                <p:nvPr/>
              </p:nvSpPr>
              <p:spPr bwMode="auto">
                <a:xfrm>
                  <a:off x="144" y="1440"/>
                  <a:ext cx="881" cy="510"/>
                </a:xfrm>
                <a:prstGeom prst="rect">
                  <a:avLst/>
                </a:prstGeom>
                <a:noFill/>
                <a:ln w="28575">
                  <a:solidFill>
                    <a:schemeClr val="tx1"/>
                  </a:solidFill>
                  <a:miter lim="800000"/>
                  <a:headEnd type="none" w="sm" len="sm"/>
                  <a:tailEnd type="none" w="lg" len="lg"/>
                </a:ln>
                <a:effectLst/>
              </p:spPr>
              <p:txBody>
                <a:bodyPr wrap="none" lIns="0" tIns="0" rIns="0" bIns="0" anchor="ctr">
                  <a:spAutoFit/>
                </a:bodyPr>
                <a:lstStyle/>
                <a:p>
                  <a:endParaRPr lang="en-US"/>
                </a:p>
              </p:txBody>
            </p:sp>
            <p:sp>
              <p:nvSpPr>
                <p:cNvPr id="344126" name="Line 62"/>
                <p:cNvSpPr>
                  <a:spLocks noChangeShapeType="1"/>
                </p:cNvSpPr>
                <p:nvPr/>
              </p:nvSpPr>
              <p:spPr bwMode="auto">
                <a:xfrm>
                  <a:off x="144" y="1810"/>
                  <a:ext cx="881" cy="0"/>
                </a:xfrm>
                <a:prstGeom prst="line">
                  <a:avLst/>
                </a:prstGeom>
                <a:noFill/>
                <a:ln w="28575">
                  <a:solidFill>
                    <a:schemeClr val="tx1"/>
                  </a:solidFill>
                  <a:round/>
                  <a:headEnd type="none" w="sm" len="sm"/>
                  <a:tailEnd type="none" w="lg" len="lg"/>
                </a:ln>
                <a:effectLst/>
              </p:spPr>
              <p:txBody>
                <a:bodyPr wrap="none" lIns="0" tIns="0" rIns="0" bIns="0" anchor="ctr">
                  <a:spAutoFit/>
                </a:bodyPr>
                <a:lstStyle/>
                <a:p>
                  <a:endParaRPr lang="en-US"/>
                </a:p>
              </p:txBody>
            </p:sp>
            <p:sp>
              <p:nvSpPr>
                <p:cNvPr id="344127" name="Line 63"/>
                <p:cNvSpPr>
                  <a:spLocks noChangeShapeType="1"/>
                </p:cNvSpPr>
                <p:nvPr/>
              </p:nvSpPr>
              <p:spPr bwMode="auto">
                <a:xfrm>
                  <a:off x="144" y="1680"/>
                  <a:ext cx="881" cy="0"/>
                </a:xfrm>
                <a:prstGeom prst="line">
                  <a:avLst/>
                </a:prstGeom>
                <a:noFill/>
                <a:ln w="28575">
                  <a:solidFill>
                    <a:schemeClr val="tx1"/>
                  </a:solidFill>
                  <a:round/>
                  <a:headEnd type="none" w="sm" len="sm"/>
                  <a:tailEnd type="none" w="lg" len="lg"/>
                </a:ln>
                <a:effectLst/>
              </p:spPr>
              <p:txBody>
                <a:bodyPr lIns="0" tIns="0" rIns="0" bIns="0" anchor="ctr">
                  <a:spAutoFit/>
                </a:bodyPr>
                <a:lstStyle/>
                <a:p>
                  <a:endParaRPr lang="en-US"/>
                </a:p>
              </p:txBody>
            </p:sp>
          </p:grpSp>
          <p:sp>
            <p:nvSpPr>
              <p:cNvPr id="344128" name="Line 64"/>
              <p:cNvSpPr>
                <a:spLocks noChangeShapeType="1"/>
              </p:cNvSpPr>
              <p:nvPr/>
            </p:nvSpPr>
            <p:spPr bwMode="auto">
              <a:xfrm flipH="1" flipV="1">
                <a:off x="1463" y="1406"/>
                <a:ext cx="312" cy="257"/>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44129" name="Line 65"/>
              <p:cNvSpPr>
                <a:spLocks noChangeShapeType="1"/>
              </p:cNvSpPr>
              <p:nvPr/>
            </p:nvSpPr>
            <p:spPr bwMode="auto">
              <a:xfrm flipV="1">
                <a:off x="1611" y="1160"/>
                <a:ext cx="339" cy="153"/>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44130" name="Line 66"/>
              <p:cNvSpPr>
                <a:spLocks noChangeShapeType="1"/>
              </p:cNvSpPr>
              <p:nvPr/>
            </p:nvSpPr>
            <p:spPr bwMode="auto">
              <a:xfrm flipV="1">
                <a:off x="1950" y="1663"/>
                <a:ext cx="302" cy="82"/>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44131" name="Line 67"/>
              <p:cNvSpPr>
                <a:spLocks noChangeShapeType="1"/>
              </p:cNvSpPr>
              <p:nvPr/>
            </p:nvSpPr>
            <p:spPr bwMode="auto">
              <a:xfrm flipV="1">
                <a:off x="1775" y="1247"/>
                <a:ext cx="329" cy="416"/>
              </a:xfrm>
              <a:prstGeom prst="line">
                <a:avLst/>
              </a:prstGeom>
              <a:noFill/>
              <a:ln w="28575">
                <a:solidFill>
                  <a:schemeClr val="tx1"/>
                </a:solidFill>
                <a:round/>
                <a:headEnd type="none" w="sm" len="sm"/>
                <a:tailEnd type="none" w="lg" len="lg"/>
              </a:ln>
              <a:effectLst/>
            </p:spPr>
            <p:txBody>
              <a:bodyPr wrap="none" anchor="ctr"/>
              <a:lstStyle/>
              <a:p>
                <a:endParaRPr lang="en-US"/>
              </a:p>
            </p:txBody>
          </p:sp>
        </p:grpSp>
        <p:sp>
          <p:nvSpPr>
            <p:cNvPr id="344132" name="Text Box 68"/>
            <p:cNvSpPr txBox="1">
              <a:spLocks noChangeArrowheads="1"/>
            </p:cNvSpPr>
            <p:nvPr/>
          </p:nvSpPr>
          <p:spPr bwMode="auto">
            <a:xfrm>
              <a:off x="1434" y="1927"/>
              <a:ext cx="996" cy="231"/>
            </a:xfrm>
            <a:prstGeom prst="rect">
              <a:avLst/>
            </a:prstGeom>
            <a:noFill/>
            <a:ln w="28575">
              <a:noFill/>
              <a:miter lim="800000"/>
              <a:headEnd type="none" w="sm" len="sm"/>
              <a:tailEnd type="none" w="lg" len="lg"/>
            </a:ln>
            <a:effectLst/>
          </p:spPr>
          <p:txBody>
            <a:bodyPr wrap="none">
              <a:spAutoFit/>
            </a:bodyPr>
            <a:lstStyle/>
            <a:p>
              <a:pPr algn="ctr"/>
              <a:r>
                <a:rPr lang="en-US" altLang="zh-CN" sz="1800">
                  <a:ea typeface="宋体" panose="02010600030101010101" pitchFamily="2" charset="-122"/>
                </a:rPr>
                <a:t>Design Model</a:t>
              </a:r>
              <a:endParaRPr lang="en-US" altLang="zh-CN" sz="1800">
                <a:ea typeface="宋体" panose="02010600030101010101" pitchFamily="2" charset="-122"/>
              </a:endParaRPr>
            </a:p>
          </p:txBody>
        </p:sp>
      </p:grpSp>
      <p:sp>
        <p:nvSpPr>
          <p:cNvPr id="344220" name="Line 156"/>
          <p:cNvSpPr>
            <a:spLocks noChangeShapeType="1"/>
          </p:cNvSpPr>
          <p:nvPr/>
        </p:nvSpPr>
        <p:spPr bwMode="auto">
          <a:xfrm flipH="1" flipV="1">
            <a:off x="5600700" y="4229100"/>
            <a:ext cx="812800" cy="0"/>
          </a:xfrm>
          <a:prstGeom prst="line">
            <a:avLst/>
          </a:prstGeom>
          <a:noFill/>
          <a:ln w="28575">
            <a:solidFill>
              <a:schemeClr val="hlink"/>
            </a:solidFill>
            <a:round/>
            <a:headEnd type="triangle" w="med" len="med"/>
            <a:tailEnd type="triangle" w="med" len="med"/>
          </a:ln>
          <a:effectLst/>
        </p:spPr>
        <p:txBody>
          <a:bodyPr wrap="none" anchor="ctr"/>
          <a:lstStyle/>
          <a:p>
            <a:endParaRPr lang="en-US"/>
          </a:p>
        </p:txBody>
      </p:sp>
      <p:sp>
        <p:nvSpPr>
          <p:cNvPr id="344223" name="Line 159"/>
          <p:cNvSpPr>
            <a:spLocks noChangeShapeType="1"/>
          </p:cNvSpPr>
          <p:nvPr/>
        </p:nvSpPr>
        <p:spPr bwMode="auto">
          <a:xfrm flipH="1" flipV="1">
            <a:off x="2057400" y="3492500"/>
            <a:ext cx="1638300" cy="787400"/>
          </a:xfrm>
          <a:prstGeom prst="line">
            <a:avLst/>
          </a:prstGeom>
          <a:noFill/>
          <a:ln w="28575">
            <a:solidFill>
              <a:schemeClr val="hlink"/>
            </a:solidFill>
            <a:round/>
            <a:headEnd type="triangle" w="med" len="med"/>
          </a:ln>
          <a:effectLst/>
        </p:spPr>
        <p:txBody>
          <a:bodyPr wrap="none" anchor="ctr"/>
          <a:lstStyle/>
          <a:p>
            <a:endParaRPr lang="en-US"/>
          </a:p>
        </p:txBody>
      </p:sp>
      <p:sp>
        <p:nvSpPr>
          <p:cNvPr id="344225" name="Line 161"/>
          <p:cNvSpPr>
            <a:spLocks noChangeShapeType="1"/>
          </p:cNvSpPr>
          <p:nvPr/>
        </p:nvSpPr>
        <p:spPr bwMode="auto">
          <a:xfrm flipH="1">
            <a:off x="2673350" y="4686300"/>
            <a:ext cx="996950" cy="533400"/>
          </a:xfrm>
          <a:prstGeom prst="line">
            <a:avLst/>
          </a:prstGeom>
          <a:noFill/>
          <a:ln w="28575">
            <a:solidFill>
              <a:schemeClr val="hlink"/>
            </a:solidFill>
            <a:round/>
            <a:headEnd type="triangle" w="med" len="med"/>
          </a:ln>
          <a:effectLst/>
        </p:spPr>
        <p:txBody>
          <a:bodyPr wrap="none" anchor="ctr"/>
          <a:lstStyle/>
          <a:p>
            <a:endParaRPr lang="en-US"/>
          </a:p>
        </p:txBody>
      </p:sp>
      <p:sp>
        <p:nvSpPr>
          <p:cNvPr id="344232" name="Rectangle 168"/>
          <p:cNvSpPr>
            <a:spLocks noChangeArrowheads="1"/>
          </p:cNvSpPr>
          <p:nvPr/>
        </p:nvSpPr>
        <p:spPr bwMode="auto">
          <a:xfrm>
            <a:off x="382281" y="159160"/>
            <a:ext cx="8999537" cy="533400"/>
          </a:xfrm>
          <a:prstGeom prst="rect">
            <a:avLst/>
          </a:prstGeom>
          <a:noFill/>
          <a:ln w="9525">
            <a:noFill/>
            <a:miter lim="800000"/>
          </a:ln>
          <a:effectLst/>
        </p:spPr>
        <p:txBody>
          <a:bodyPr lIns="92075" tIns="46038" rIns="92075" bIns="46038" anchor="ctr"/>
          <a:lstStyle/>
          <a:p>
            <a:pPr eaLnBrk="1" hangingPunct="1">
              <a:buClr>
                <a:srgbClr val="73E1FF"/>
              </a:buClr>
            </a:pPr>
            <a:r>
              <a:rPr lang="en-US" altLang="zh-CN" sz="3200" b="1" dirty="0">
                <a:solidFill>
                  <a:schemeClr val="tx2"/>
                </a:solidFill>
                <a:effectLst>
                  <a:outerShdw blurRad="31750" dist="25400" dir="5400000" algn="tl" rotWithShape="0">
                    <a:srgbClr val="000000">
                      <a:alpha val="25000"/>
                    </a:srgbClr>
                  </a:outerShdw>
                </a:effectLst>
                <a:latin typeface="+mj-lt"/>
                <a:ea typeface="宋体" panose="02010600030101010101" pitchFamily="2" charset="-122"/>
                <a:cs typeface="+mj-cs"/>
              </a:rPr>
              <a:t>Identify Design Elements Overview</a:t>
            </a:r>
            <a:endParaRPr lang="en-US" altLang="zh-CN" sz="3200" b="1" dirty="0">
              <a:solidFill>
                <a:schemeClr val="tx2"/>
              </a:solidFill>
              <a:effectLst>
                <a:outerShdw blurRad="31750" dist="25400" dir="5400000" algn="tl" rotWithShape="0">
                  <a:srgbClr val="000000">
                    <a:alpha val="25000"/>
                  </a:srgbClr>
                </a:outerShdw>
              </a:effectLst>
              <a:latin typeface="+mj-lt"/>
              <a:ea typeface="宋体" panose="02010600030101010101" pitchFamily="2" charset="-122"/>
              <a:cs typeface="+mj-cs"/>
            </a:endParaRPr>
          </a:p>
        </p:txBody>
      </p:sp>
      <p:grpSp>
        <p:nvGrpSpPr>
          <p:cNvPr id="344278" name="Group 214"/>
          <p:cNvGrpSpPr/>
          <p:nvPr/>
        </p:nvGrpSpPr>
        <p:grpSpPr bwMode="auto">
          <a:xfrm>
            <a:off x="977900" y="4610100"/>
            <a:ext cx="1976438" cy="1622425"/>
            <a:chOff x="3856" y="2984"/>
            <a:chExt cx="1245" cy="1022"/>
          </a:xfrm>
        </p:grpSpPr>
        <p:grpSp>
          <p:nvGrpSpPr>
            <p:cNvPr id="344279" name="Group 215"/>
            <p:cNvGrpSpPr/>
            <p:nvPr/>
          </p:nvGrpSpPr>
          <p:grpSpPr bwMode="auto">
            <a:xfrm>
              <a:off x="3856" y="2984"/>
              <a:ext cx="1245" cy="766"/>
              <a:chOff x="1309" y="1072"/>
              <a:chExt cx="1245" cy="766"/>
            </a:xfrm>
          </p:grpSpPr>
          <p:grpSp>
            <p:nvGrpSpPr>
              <p:cNvPr id="344280" name="Group 216"/>
              <p:cNvGrpSpPr/>
              <p:nvPr/>
            </p:nvGrpSpPr>
            <p:grpSpPr bwMode="auto">
              <a:xfrm>
                <a:off x="1309" y="1231"/>
                <a:ext cx="302" cy="175"/>
                <a:chOff x="144" y="1440"/>
                <a:chExt cx="881" cy="510"/>
              </a:xfrm>
            </p:grpSpPr>
            <p:sp>
              <p:nvSpPr>
                <p:cNvPr id="344281" name="Rectangle 217"/>
                <p:cNvSpPr>
                  <a:spLocks noChangeArrowheads="1"/>
                </p:cNvSpPr>
                <p:nvPr/>
              </p:nvSpPr>
              <p:spPr bwMode="auto">
                <a:xfrm>
                  <a:off x="144" y="1440"/>
                  <a:ext cx="881" cy="510"/>
                </a:xfrm>
                <a:prstGeom prst="rect">
                  <a:avLst/>
                </a:prstGeom>
                <a:noFill/>
                <a:ln w="28575">
                  <a:solidFill>
                    <a:schemeClr val="tx1"/>
                  </a:solidFill>
                  <a:miter lim="800000"/>
                  <a:headEnd type="none" w="sm" len="sm"/>
                  <a:tailEnd type="none" w="lg" len="lg"/>
                </a:ln>
                <a:effectLst/>
              </p:spPr>
              <p:txBody>
                <a:bodyPr wrap="none" lIns="0" tIns="0" rIns="0" bIns="0" anchor="ctr">
                  <a:spAutoFit/>
                </a:bodyPr>
                <a:lstStyle/>
                <a:p>
                  <a:endParaRPr lang="en-US"/>
                </a:p>
              </p:txBody>
            </p:sp>
            <p:sp>
              <p:nvSpPr>
                <p:cNvPr id="344282" name="Line 218"/>
                <p:cNvSpPr>
                  <a:spLocks noChangeShapeType="1"/>
                </p:cNvSpPr>
                <p:nvPr/>
              </p:nvSpPr>
              <p:spPr bwMode="auto">
                <a:xfrm>
                  <a:off x="144" y="1810"/>
                  <a:ext cx="881" cy="0"/>
                </a:xfrm>
                <a:prstGeom prst="line">
                  <a:avLst/>
                </a:prstGeom>
                <a:noFill/>
                <a:ln w="28575">
                  <a:solidFill>
                    <a:schemeClr val="tx1"/>
                  </a:solidFill>
                  <a:round/>
                  <a:headEnd type="none" w="sm" len="sm"/>
                  <a:tailEnd type="none" w="lg" len="lg"/>
                </a:ln>
                <a:effectLst/>
              </p:spPr>
              <p:txBody>
                <a:bodyPr wrap="none" lIns="0" tIns="0" rIns="0" bIns="0" anchor="ctr">
                  <a:spAutoFit/>
                </a:bodyPr>
                <a:lstStyle/>
                <a:p>
                  <a:endParaRPr lang="en-US"/>
                </a:p>
              </p:txBody>
            </p:sp>
            <p:sp>
              <p:nvSpPr>
                <p:cNvPr id="344283" name="Line 219"/>
                <p:cNvSpPr>
                  <a:spLocks noChangeShapeType="1"/>
                </p:cNvSpPr>
                <p:nvPr/>
              </p:nvSpPr>
              <p:spPr bwMode="auto">
                <a:xfrm>
                  <a:off x="144" y="1680"/>
                  <a:ext cx="881" cy="0"/>
                </a:xfrm>
                <a:prstGeom prst="line">
                  <a:avLst/>
                </a:prstGeom>
                <a:noFill/>
                <a:ln w="28575">
                  <a:solidFill>
                    <a:schemeClr val="tx1"/>
                  </a:solidFill>
                  <a:round/>
                  <a:headEnd type="none" w="sm" len="sm"/>
                  <a:tailEnd type="none" w="lg" len="lg"/>
                </a:ln>
                <a:effectLst/>
              </p:spPr>
              <p:txBody>
                <a:bodyPr lIns="0" tIns="0" rIns="0" bIns="0" anchor="ctr">
                  <a:spAutoFit/>
                </a:bodyPr>
                <a:lstStyle/>
                <a:p>
                  <a:endParaRPr lang="en-US"/>
                </a:p>
              </p:txBody>
            </p:sp>
          </p:grpSp>
          <p:grpSp>
            <p:nvGrpSpPr>
              <p:cNvPr id="344284" name="Group 220"/>
              <p:cNvGrpSpPr/>
              <p:nvPr/>
            </p:nvGrpSpPr>
            <p:grpSpPr bwMode="auto">
              <a:xfrm>
                <a:off x="1950" y="1072"/>
                <a:ext cx="302" cy="175"/>
                <a:chOff x="144" y="1440"/>
                <a:chExt cx="881" cy="510"/>
              </a:xfrm>
            </p:grpSpPr>
            <p:sp>
              <p:nvSpPr>
                <p:cNvPr id="344285" name="Rectangle 221"/>
                <p:cNvSpPr>
                  <a:spLocks noChangeArrowheads="1"/>
                </p:cNvSpPr>
                <p:nvPr/>
              </p:nvSpPr>
              <p:spPr bwMode="auto">
                <a:xfrm>
                  <a:off x="144" y="1440"/>
                  <a:ext cx="881" cy="510"/>
                </a:xfrm>
                <a:prstGeom prst="rect">
                  <a:avLst/>
                </a:prstGeom>
                <a:noFill/>
                <a:ln w="28575">
                  <a:solidFill>
                    <a:schemeClr val="tx1"/>
                  </a:solidFill>
                  <a:miter lim="800000"/>
                  <a:headEnd type="none" w="sm" len="sm"/>
                  <a:tailEnd type="none" w="lg" len="lg"/>
                </a:ln>
                <a:effectLst/>
              </p:spPr>
              <p:txBody>
                <a:bodyPr wrap="none" lIns="0" tIns="0" rIns="0" bIns="0" anchor="ctr">
                  <a:spAutoFit/>
                </a:bodyPr>
                <a:lstStyle/>
                <a:p>
                  <a:endParaRPr lang="en-US"/>
                </a:p>
              </p:txBody>
            </p:sp>
            <p:sp>
              <p:nvSpPr>
                <p:cNvPr id="344286" name="Line 222"/>
                <p:cNvSpPr>
                  <a:spLocks noChangeShapeType="1"/>
                </p:cNvSpPr>
                <p:nvPr/>
              </p:nvSpPr>
              <p:spPr bwMode="auto">
                <a:xfrm>
                  <a:off x="144" y="1810"/>
                  <a:ext cx="881" cy="0"/>
                </a:xfrm>
                <a:prstGeom prst="line">
                  <a:avLst/>
                </a:prstGeom>
                <a:noFill/>
                <a:ln w="28575">
                  <a:solidFill>
                    <a:schemeClr val="tx1"/>
                  </a:solidFill>
                  <a:round/>
                  <a:headEnd type="none" w="sm" len="sm"/>
                  <a:tailEnd type="none" w="lg" len="lg"/>
                </a:ln>
                <a:effectLst/>
              </p:spPr>
              <p:txBody>
                <a:bodyPr wrap="none" lIns="0" tIns="0" rIns="0" bIns="0" anchor="ctr">
                  <a:spAutoFit/>
                </a:bodyPr>
                <a:lstStyle/>
                <a:p>
                  <a:endParaRPr lang="en-US"/>
                </a:p>
              </p:txBody>
            </p:sp>
            <p:sp>
              <p:nvSpPr>
                <p:cNvPr id="344287" name="Line 223"/>
                <p:cNvSpPr>
                  <a:spLocks noChangeShapeType="1"/>
                </p:cNvSpPr>
                <p:nvPr/>
              </p:nvSpPr>
              <p:spPr bwMode="auto">
                <a:xfrm>
                  <a:off x="144" y="1680"/>
                  <a:ext cx="881" cy="0"/>
                </a:xfrm>
                <a:prstGeom prst="line">
                  <a:avLst/>
                </a:prstGeom>
                <a:noFill/>
                <a:ln w="28575">
                  <a:solidFill>
                    <a:schemeClr val="tx1"/>
                  </a:solidFill>
                  <a:round/>
                  <a:headEnd type="none" w="sm" len="sm"/>
                  <a:tailEnd type="none" w="lg" len="lg"/>
                </a:ln>
                <a:effectLst/>
              </p:spPr>
              <p:txBody>
                <a:bodyPr lIns="0" tIns="0" rIns="0" bIns="0" anchor="ctr">
                  <a:spAutoFit/>
                </a:bodyPr>
                <a:lstStyle/>
                <a:p>
                  <a:endParaRPr lang="en-US"/>
                </a:p>
              </p:txBody>
            </p:sp>
          </p:grpSp>
          <p:grpSp>
            <p:nvGrpSpPr>
              <p:cNvPr id="344288" name="Group 224"/>
              <p:cNvGrpSpPr/>
              <p:nvPr/>
            </p:nvGrpSpPr>
            <p:grpSpPr bwMode="auto">
              <a:xfrm>
                <a:off x="1648" y="1663"/>
                <a:ext cx="302" cy="175"/>
                <a:chOff x="144" y="1440"/>
                <a:chExt cx="881" cy="510"/>
              </a:xfrm>
            </p:grpSpPr>
            <p:sp>
              <p:nvSpPr>
                <p:cNvPr id="344289" name="Rectangle 225"/>
                <p:cNvSpPr>
                  <a:spLocks noChangeArrowheads="1"/>
                </p:cNvSpPr>
                <p:nvPr/>
              </p:nvSpPr>
              <p:spPr bwMode="auto">
                <a:xfrm>
                  <a:off x="144" y="1440"/>
                  <a:ext cx="881" cy="510"/>
                </a:xfrm>
                <a:prstGeom prst="rect">
                  <a:avLst/>
                </a:prstGeom>
                <a:noFill/>
                <a:ln w="28575">
                  <a:solidFill>
                    <a:schemeClr val="tx1"/>
                  </a:solidFill>
                  <a:miter lim="800000"/>
                  <a:headEnd type="none" w="sm" len="sm"/>
                  <a:tailEnd type="none" w="lg" len="lg"/>
                </a:ln>
                <a:effectLst/>
              </p:spPr>
              <p:txBody>
                <a:bodyPr wrap="none" lIns="0" tIns="0" rIns="0" bIns="0" anchor="ctr">
                  <a:spAutoFit/>
                </a:bodyPr>
                <a:lstStyle/>
                <a:p>
                  <a:endParaRPr lang="en-US"/>
                </a:p>
              </p:txBody>
            </p:sp>
            <p:sp>
              <p:nvSpPr>
                <p:cNvPr id="344290" name="Line 226"/>
                <p:cNvSpPr>
                  <a:spLocks noChangeShapeType="1"/>
                </p:cNvSpPr>
                <p:nvPr/>
              </p:nvSpPr>
              <p:spPr bwMode="auto">
                <a:xfrm>
                  <a:off x="144" y="1810"/>
                  <a:ext cx="881" cy="0"/>
                </a:xfrm>
                <a:prstGeom prst="line">
                  <a:avLst/>
                </a:prstGeom>
                <a:noFill/>
                <a:ln w="28575">
                  <a:solidFill>
                    <a:schemeClr val="tx1"/>
                  </a:solidFill>
                  <a:round/>
                  <a:headEnd type="none" w="sm" len="sm"/>
                  <a:tailEnd type="none" w="lg" len="lg"/>
                </a:ln>
                <a:effectLst/>
              </p:spPr>
              <p:txBody>
                <a:bodyPr wrap="none" lIns="0" tIns="0" rIns="0" bIns="0" anchor="ctr">
                  <a:spAutoFit/>
                </a:bodyPr>
                <a:lstStyle/>
                <a:p>
                  <a:endParaRPr lang="en-US"/>
                </a:p>
              </p:txBody>
            </p:sp>
            <p:sp>
              <p:nvSpPr>
                <p:cNvPr id="344291" name="Line 227"/>
                <p:cNvSpPr>
                  <a:spLocks noChangeShapeType="1"/>
                </p:cNvSpPr>
                <p:nvPr/>
              </p:nvSpPr>
              <p:spPr bwMode="auto">
                <a:xfrm>
                  <a:off x="144" y="1680"/>
                  <a:ext cx="881" cy="0"/>
                </a:xfrm>
                <a:prstGeom prst="line">
                  <a:avLst/>
                </a:prstGeom>
                <a:noFill/>
                <a:ln w="28575">
                  <a:solidFill>
                    <a:schemeClr val="tx1"/>
                  </a:solidFill>
                  <a:round/>
                  <a:headEnd type="none" w="sm" len="sm"/>
                  <a:tailEnd type="none" w="lg" len="lg"/>
                </a:ln>
                <a:effectLst/>
              </p:spPr>
              <p:txBody>
                <a:bodyPr lIns="0" tIns="0" rIns="0" bIns="0" anchor="ctr">
                  <a:spAutoFit/>
                </a:bodyPr>
                <a:lstStyle/>
                <a:p>
                  <a:endParaRPr lang="en-US"/>
                </a:p>
              </p:txBody>
            </p:sp>
          </p:grpSp>
          <p:grpSp>
            <p:nvGrpSpPr>
              <p:cNvPr id="344292" name="Group 228"/>
              <p:cNvGrpSpPr/>
              <p:nvPr/>
            </p:nvGrpSpPr>
            <p:grpSpPr bwMode="auto">
              <a:xfrm>
                <a:off x="2252" y="1581"/>
                <a:ext cx="302" cy="175"/>
                <a:chOff x="144" y="1440"/>
                <a:chExt cx="881" cy="510"/>
              </a:xfrm>
            </p:grpSpPr>
            <p:sp>
              <p:nvSpPr>
                <p:cNvPr id="344293" name="Rectangle 229"/>
                <p:cNvSpPr>
                  <a:spLocks noChangeArrowheads="1"/>
                </p:cNvSpPr>
                <p:nvPr/>
              </p:nvSpPr>
              <p:spPr bwMode="auto">
                <a:xfrm>
                  <a:off x="144" y="1440"/>
                  <a:ext cx="881" cy="510"/>
                </a:xfrm>
                <a:prstGeom prst="rect">
                  <a:avLst/>
                </a:prstGeom>
                <a:noFill/>
                <a:ln w="28575">
                  <a:solidFill>
                    <a:schemeClr val="tx1"/>
                  </a:solidFill>
                  <a:miter lim="800000"/>
                  <a:headEnd type="none" w="sm" len="sm"/>
                  <a:tailEnd type="none" w="lg" len="lg"/>
                </a:ln>
                <a:effectLst/>
              </p:spPr>
              <p:txBody>
                <a:bodyPr wrap="none" lIns="0" tIns="0" rIns="0" bIns="0" anchor="ctr">
                  <a:spAutoFit/>
                </a:bodyPr>
                <a:lstStyle/>
                <a:p>
                  <a:endParaRPr lang="en-US"/>
                </a:p>
              </p:txBody>
            </p:sp>
            <p:sp>
              <p:nvSpPr>
                <p:cNvPr id="344294" name="Line 230"/>
                <p:cNvSpPr>
                  <a:spLocks noChangeShapeType="1"/>
                </p:cNvSpPr>
                <p:nvPr/>
              </p:nvSpPr>
              <p:spPr bwMode="auto">
                <a:xfrm>
                  <a:off x="144" y="1810"/>
                  <a:ext cx="881" cy="0"/>
                </a:xfrm>
                <a:prstGeom prst="line">
                  <a:avLst/>
                </a:prstGeom>
                <a:noFill/>
                <a:ln w="28575">
                  <a:solidFill>
                    <a:schemeClr val="tx1"/>
                  </a:solidFill>
                  <a:round/>
                  <a:headEnd type="none" w="sm" len="sm"/>
                  <a:tailEnd type="none" w="lg" len="lg"/>
                </a:ln>
                <a:effectLst/>
              </p:spPr>
              <p:txBody>
                <a:bodyPr wrap="none" lIns="0" tIns="0" rIns="0" bIns="0" anchor="ctr">
                  <a:spAutoFit/>
                </a:bodyPr>
                <a:lstStyle/>
                <a:p>
                  <a:endParaRPr lang="en-US"/>
                </a:p>
              </p:txBody>
            </p:sp>
            <p:sp>
              <p:nvSpPr>
                <p:cNvPr id="344295" name="Line 231"/>
                <p:cNvSpPr>
                  <a:spLocks noChangeShapeType="1"/>
                </p:cNvSpPr>
                <p:nvPr/>
              </p:nvSpPr>
              <p:spPr bwMode="auto">
                <a:xfrm>
                  <a:off x="144" y="1680"/>
                  <a:ext cx="881" cy="0"/>
                </a:xfrm>
                <a:prstGeom prst="line">
                  <a:avLst/>
                </a:prstGeom>
                <a:noFill/>
                <a:ln w="28575">
                  <a:solidFill>
                    <a:schemeClr val="tx1"/>
                  </a:solidFill>
                  <a:round/>
                  <a:headEnd type="none" w="sm" len="sm"/>
                  <a:tailEnd type="none" w="lg" len="lg"/>
                </a:ln>
                <a:effectLst/>
              </p:spPr>
              <p:txBody>
                <a:bodyPr lIns="0" tIns="0" rIns="0" bIns="0" anchor="ctr">
                  <a:spAutoFit/>
                </a:bodyPr>
                <a:lstStyle/>
                <a:p>
                  <a:endParaRPr lang="en-US"/>
                </a:p>
              </p:txBody>
            </p:sp>
          </p:grpSp>
          <p:sp>
            <p:nvSpPr>
              <p:cNvPr id="344296" name="Line 232"/>
              <p:cNvSpPr>
                <a:spLocks noChangeShapeType="1"/>
              </p:cNvSpPr>
              <p:nvPr/>
            </p:nvSpPr>
            <p:spPr bwMode="auto">
              <a:xfrm flipH="1" flipV="1">
                <a:off x="1463" y="1406"/>
                <a:ext cx="312" cy="257"/>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44297" name="Line 233"/>
              <p:cNvSpPr>
                <a:spLocks noChangeShapeType="1"/>
              </p:cNvSpPr>
              <p:nvPr/>
            </p:nvSpPr>
            <p:spPr bwMode="auto">
              <a:xfrm flipV="1">
                <a:off x="1611" y="1160"/>
                <a:ext cx="339" cy="153"/>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44298" name="Line 234"/>
              <p:cNvSpPr>
                <a:spLocks noChangeShapeType="1"/>
              </p:cNvSpPr>
              <p:nvPr/>
            </p:nvSpPr>
            <p:spPr bwMode="auto">
              <a:xfrm flipV="1">
                <a:off x="1950" y="1663"/>
                <a:ext cx="302" cy="82"/>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44299" name="Line 235"/>
              <p:cNvSpPr>
                <a:spLocks noChangeShapeType="1"/>
              </p:cNvSpPr>
              <p:nvPr/>
            </p:nvSpPr>
            <p:spPr bwMode="auto">
              <a:xfrm flipV="1">
                <a:off x="1775" y="1247"/>
                <a:ext cx="329" cy="416"/>
              </a:xfrm>
              <a:prstGeom prst="line">
                <a:avLst/>
              </a:prstGeom>
              <a:noFill/>
              <a:ln w="28575">
                <a:solidFill>
                  <a:schemeClr val="tx1"/>
                </a:solidFill>
                <a:round/>
                <a:headEnd type="none" w="sm" len="sm"/>
                <a:tailEnd type="none" w="lg" len="lg"/>
              </a:ln>
              <a:effectLst/>
            </p:spPr>
            <p:txBody>
              <a:bodyPr wrap="none" anchor="ctr"/>
              <a:lstStyle/>
              <a:p>
                <a:endParaRPr lang="en-US"/>
              </a:p>
            </p:txBody>
          </p:sp>
        </p:grpSp>
        <p:sp>
          <p:nvSpPr>
            <p:cNvPr id="344300" name="Text Box 236"/>
            <p:cNvSpPr txBox="1">
              <a:spLocks noChangeArrowheads="1"/>
            </p:cNvSpPr>
            <p:nvPr/>
          </p:nvSpPr>
          <p:spPr bwMode="auto">
            <a:xfrm>
              <a:off x="3929" y="3775"/>
              <a:ext cx="1084" cy="231"/>
            </a:xfrm>
            <a:prstGeom prst="rect">
              <a:avLst/>
            </a:prstGeom>
            <a:noFill/>
            <a:ln w="28575">
              <a:noFill/>
              <a:miter lim="800000"/>
              <a:headEnd type="none" w="sm" len="sm"/>
              <a:tailEnd type="none" w="lg" len="lg"/>
            </a:ln>
            <a:effectLst/>
          </p:spPr>
          <p:txBody>
            <a:bodyPr wrap="none">
              <a:spAutoFit/>
            </a:bodyPr>
            <a:lstStyle/>
            <a:p>
              <a:pPr algn="ctr"/>
              <a:r>
                <a:rPr lang="en-US" altLang="zh-CN" sz="1800" dirty="0">
                  <a:ea typeface="宋体" panose="02010600030101010101" pitchFamily="2" charset="-122"/>
                </a:rPr>
                <a:t>Analysis Model</a:t>
              </a:r>
              <a:endParaRPr lang="en-US" altLang="zh-CN" sz="1800" dirty="0">
                <a:ea typeface="宋体" panose="02010600030101010101" pitchFamily="2" charset="-122"/>
              </a:endParaRPr>
            </a:p>
          </p:txBody>
        </p:sp>
      </p:grpSp>
      <p:grpSp>
        <p:nvGrpSpPr>
          <p:cNvPr id="344301" name="Group 237"/>
          <p:cNvGrpSpPr/>
          <p:nvPr/>
        </p:nvGrpSpPr>
        <p:grpSpPr bwMode="auto">
          <a:xfrm>
            <a:off x="5413375" y="979488"/>
            <a:ext cx="1758950" cy="1860550"/>
            <a:chOff x="3959" y="1776"/>
            <a:chExt cx="1108" cy="1172"/>
          </a:xfrm>
        </p:grpSpPr>
        <p:grpSp>
          <p:nvGrpSpPr>
            <p:cNvPr id="344302" name="Group 238"/>
            <p:cNvGrpSpPr/>
            <p:nvPr/>
          </p:nvGrpSpPr>
          <p:grpSpPr bwMode="auto">
            <a:xfrm>
              <a:off x="4297" y="1776"/>
              <a:ext cx="432" cy="720"/>
              <a:chOff x="1249" y="2496"/>
              <a:chExt cx="432" cy="720"/>
            </a:xfrm>
          </p:grpSpPr>
          <p:sp>
            <p:nvSpPr>
              <p:cNvPr id="344303" name="Rectangle 239"/>
              <p:cNvSpPr>
                <a:spLocks noChangeArrowheads="1"/>
              </p:cNvSpPr>
              <p:nvPr/>
            </p:nvSpPr>
            <p:spPr bwMode="auto">
              <a:xfrm>
                <a:off x="1249" y="2496"/>
                <a:ext cx="432" cy="720"/>
              </a:xfrm>
              <a:prstGeom prst="rect">
                <a:avLst/>
              </a:prstGeom>
              <a:noFill/>
              <a:ln w="28575">
                <a:solidFill>
                  <a:schemeClr val="tx1"/>
                </a:solidFill>
                <a:miter lim="800000"/>
                <a:headEnd type="none" w="sm" len="sm"/>
                <a:tailEnd type="none" w="lg" len="lg"/>
              </a:ln>
              <a:effectLst/>
            </p:spPr>
            <p:txBody>
              <a:bodyPr wrap="none" anchor="ctr"/>
              <a:lstStyle/>
              <a:p>
                <a:endParaRPr lang="en-US"/>
              </a:p>
            </p:txBody>
          </p:sp>
          <p:sp>
            <p:nvSpPr>
              <p:cNvPr id="344304" name="Line 240"/>
              <p:cNvSpPr>
                <a:spLocks noChangeShapeType="1"/>
              </p:cNvSpPr>
              <p:nvPr/>
            </p:nvSpPr>
            <p:spPr bwMode="auto">
              <a:xfrm>
                <a:off x="1537" y="2496"/>
                <a:ext cx="144" cy="144"/>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44305" name="Line 241"/>
              <p:cNvSpPr>
                <a:spLocks noChangeShapeType="1"/>
              </p:cNvSpPr>
              <p:nvPr/>
            </p:nvSpPr>
            <p:spPr bwMode="auto">
              <a:xfrm>
                <a:off x="1537" y="2496"/>
                <a:ext cx="0" cy="144"/>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44306" name="Line 242"/>
              <p:cNvSpPr>
                <a:spLocks noChangeShapeType="1"/>
              </p:cNvSpPr>
              <p:nvPr/>
            </p:nvSpPr>
            <p:spPr bwMode="auto">
              <a:xfrm flipH="1">
                <a:off x="1537" y="2640"/>
                <a:ext cx="144"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44307" name="Line 243"/>
              <p:cNvSpPr>
                <a:spLocks noChangeShapeType="1"/>
              </p:cNvSpPr>
              <p:nvPr/>
            </p:nvSpPr>
            <p:spPr bwMode="auto">
              <a:xfrm>
                <a:off x="1297" y="2736"/>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44308" name="Line 244"/>
              <p:cNvSpPr>
                <a:spLocks noChangeShapeType="1"/>
              </p:cNvSpPr>
              <p:nvPr/>
            </p:nvSpPr>
            <p:spPr bwMode="auto">
              <a:xfrm>
                <a:off x="1297" y="2784"/>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44309" name="Line 245"/>
              <p:cNvSpPr>
                <a:spLocks noChangeShapeType="1"/>
              </p:cNvSpPr>
              <p:nvPr/>
            </p:nvSpPr>
            <p:spPr bwMode="auto">
              <a:xfrm>
                <a:off x="1297" y="2832"/>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44310" name="Line 246"/>
              <p:cNvSpPr>
                <a:spLocks noChangeShapeType="1"/>
              </p:cNvSpPr>
              <p:nvPr/>
            </p:nvSpPr>
            <p:spPr bwMode="auto">
              <a:xfrm>
                <a:off x="1297" y="2928"/>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44311" name="Line 247"/>
              <p:cNvSpPr>
                <a:spLocks noChangeShapeType="1"/>
              </p:cNvSpPr>
              <p:nvPr/>
            </p:nvSpPr>
            <p:spPr bwMode="auto">
              <a:xfrm>
                <a:off x="1297" y="2880"/>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44312" name="Line 248"/>
              <p:cNvSpPr>
                <a:spLocks noChangeShapeType="1"/>
              </p:cNvSpPr>
              <p:nvPr/>
            </p:nvSpPr>
            <p:spPr bwMode="auto">
              <a:xfrm>
                <a:off x="1297" y="2976"/>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44313" name="Line 249"/>
              <p:cNvSpPr>
                <a:spLocks noChangeShapeType="1"/>
              </p:cNvSpPr>
              <p:nvPr/>
            </p:nvSpPr>
            <p:spPr bwMode="auto">
              <a:xfrm>
                <a:off x="1297" y="3024"/>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44314" name="Line 250"/>
              <p:cNvSpPr>
                <a:spLocks noChangeShapeType="1"/>
              </p:cNvSpPr>
              <p:nvPr/>
            </p:nvSpPr>
            <p:spPr bwMode="auto">
              <a:xfrm>
                <a:off x="1297" y="3072"/>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44315" name="Line 251"/>
              <p:cNvSpPr>
                <a:spLocks noChangeShapeType="1"/>
              </p:cNvSpPr>
              <p:nvPr/>
            </p:nvSpPr>
            <p:spPr bwMode="auto">
              <a:xfrm>
                <a:off x="1297" y="3120"/>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44316" name="Line 252"/>
              <p:cNvSpPr>
                <a:spLocks noChangeShapeType="1"/>
              </p:cNvSpPr>
              <p:nvPr/>
            </p:nvSpPr>
            <p:spPr bwMode="auto">
              <a:xfrm>
                <a:off x="1297" y="3168"/>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44317" name="Line 253"/>
              <p:cNvSpPr>
                <a:spLocks noChangeShapeType="1"/>
              </p:cNvSpPr>
              <p:nvPr/>
            </p:nvSpPr>
            <p:spPr bwMode="auto">
              <a:xfrm>
                <a:off x="1297" y="2688"/>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44318" name="Line 254"/>
              <p:cNvSpPr>
                <a:spLocks noChangeShapeType="1"/>
              </p:cNvSpPr>
              <p:nvPr/>
            </p:nvSpPr>
            <p:spPr bwMode="auto">
              <a:xfrm>
                <a:off x="1297" y="2592"/>
                <a:ext cx="209"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44319" name="Line 255"/>
              <p:cNvSpPr>
                <a:spLocks noChangeShapeType="1"/>
              </p:cNvSpPr>
              <p:nvPr/>
            </p:nvSpPr>
            <p:spPr bwMode="auto">
              <a:xfrm>
                <a:off x="1297" y="2544"/>
                <a:ext cx="209"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44320" name="Line 256"/>
              <p:cNvSpPr>
                <a:spLocks noChangeShapeType="1"/>
              </p:cNvSpPr>
              <p:nvPr/>
            </p:nvSpPr>
            <p:spPr bwMode="auto">
              <a:xfrm>
                <a:off x="1297" y="2640"/>
                <a:ext cx="209" cy="0"/>
              </a:xfrm>
              <a:prstGeom prst="line">
                <a:avLst/>
              </a:prstGeom>
              <a:noFill/>
              <a:ln w="28575">
                <a:solidFill>
                  <a:schemeClr val="tx1"/>
                </a:solidFill>
                <a:round/>
                <a:headEnd type="none" w="sm" len="sm"/>
                <a:tailEnd type="none" w="lg" len="lg"/>
              </a:ln>
              <a:effectLst/>
            </p:spPr>
            <p:txBody>
              <a:bodyPr wrap="none" anchor="ctr"/>
              <a:lstStyle/>
              <a:p>
                <a:endParaRPr lang="en-US"/>
              </a:p>
            </p:txBody>
          </p:sp>
        </p:grpSp>
        <p:sp>
          <p:nvSpPr>
            <p:cNvPr id="344321" name="Text Box 257"/>
            <p:cNvSpPr txBox="1">
              <a:spLocks noChangeArrowheads="1"/>
            </p:cNvSpPr>
            <p:nvPr/>
          </p:nvSpPr>
          <p:spPr bwMode="auto">
            <a:xfrm>
              <a:off x="3959" y="2544"/>
              <a:ext cx="1108" cy="404"/>
            </a:xfrm>
            <a:prstGeom prst="rect">
              <a:avLst/>
            </a:prstGeom>
            <a:noFill/>
            <a:ln w="28575">
              <a:noFill/>
              <a:miter lim="800000"/>
              <a:headEnd type="none" w="sm" len="sm"/>
              <a:tailEnd type="none" w="lg" len="lg"/>
            </a:ln>
            <a:effectLst/>
          </p:spPr>
          <p:txBody>
            <a:bodyPr wrap="none">
              <a:spAutoFit/>
            </a:bodyPr>
            <a:lstStyle/>
            <a:p>
              <a:pPr algn="ctr"/>
              <a:r>
                <a:rPr lang="en-US" altLang="zh-CN" sz="1800">
                  <a:ea typeface="宋体" panose="02010600030101010101" pitchFamily="2" charset="-122"/>
                </a:rPr>
                <a:t>Project Specific</a:t>
              </a:r>
              <a:endParaRPr lang="en-US" altLang="zh-CN" sz="1800">
                <a:ea typeface="宋体" panose="02010600030101010101" pitchFamily="2" charset="-122"/>
              </a:endParaRPr>
            </a:p>
            <a:p>
              <a:pPr algn="ctr"/>
              <a:r>
                <a:rPr lang="en-US" altLang="zh-CN" sz="1800">
                  <a:ea typeface="宋体" panose="02010600030101010101" pitchFamily="2" charset="-122"/>
                </a:rPr>
                <a:t>Guidelines</a:t>
              </a:r>
              <a:endParaRPr lang="en-US" altLang="zh-CN" sz="1800">
                <a:ea typeface="宋体" panose="02010600030101010101" pitchFamily="2" charset="-122"/>
              </a:endParaRPr>
            </a:p>
          </p:txBody>
        </p:sp>
      </p:grpSp>
      <p:sp>
        <p:nvSpPr>
          <p:cNvPr id="344322" name="Line 258"/>
          <p:cNvSpPr>
            <a:spLocks noChangeShapeType="1"/>
          </p:cNvSpPr>
          <p:nvPr/>
        </p:nvSpPr>
        <p:spPr bwMode="auto">
          <a:xfrm flipV="1">
            <a:off x="5118100" y="2857500"/>
            <a:ext cx="793750" cy="787400"/>
          </a:xfrm>
          <a:prstGeom prst="line">
            <a:avLst/>
          </a:prstGeom>
          <a:noFill/>
          <a:ln w="28575">
            <a:solidFill>
              <a:schemeClr val="hlink"/>
            </a:solidFill>
            <a:round/>
            <a:headEnd type="triangle" w="med" len="med"/>
          </a:ln>
          <a:effectLst/>
        </p:spPr>
        <p:txBody>
          <a:bodyPr wrap="none" anchor="ctr"/>
          <a:lstStyle/>
          <a:p>
            <a:endParaRPr lang="en-US"/>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1650" name="Rectangle 2"/>
          <p:cNvSpPr>
            <a:spLocks noGrp="1" noChangeArrowheads="1"/>
          </p:cNvSpPr>
          <p:nvPr>
            <p:ph type="title"/>
          </p:nvPr>
        </p:nvSpPr>
        <p:spPr/>
        <p:txBody>
          <a:bodyPr>
            <a:normAutofit fontScale="90000"/>
          </a:bodyPr>
          <a:lstStyle/>
          <a:p>
            <a:r>
              <a:rPr lang="en-US" altLang="zh-CN" dirty="0">
                <a:ea typeface="宋体" panose="02010600030101010101" pitchFamily="2" charset="-122"/>
              </a:rPr>
              <a:t>Review: Typical Layering Approach</a:t>
            </a:r>
            <a:endParaRPr lang="en-US" altLang="zh-CN" dirty="0">
              <a:ea typeface="宋体" panose="02010600030101010101" pitchFamily="2" charset="-122"/>
            </a:endParaRPr>
          </a:p>
        </p:txBody>
      </p:sp>
      <p:sp>
        <p:nvSpPr>
          <p:cNvPr id="411671" name="AutoShape 23"/>
          <p:cNvSpPr>
            <a:spLocks noChangeArrowheads="1"/>
          </p:cNvSpPr>
          <p:nvPr/>
        </p:nvSpPr>
        <p:spPr bwMode="auto">
          <a:xfrm>
            <a:off x="1803400" y="1412875"/>
            <a:ext cx="379413" cy="4622800"/>
          </a:xfrm>
          <a:prstGeom prst="upDownArrow">
            <a:avLst>
              <a:gd name="adj1" fmla="val 50880"/>
              <a:gd name="adj2" fmla="val 247405"/>
            </a:avLst>
          </a:prstGeom>
          <a:gradFill rotWithShape="0">
            <a:gsLst>
              <a:gs pos="0">
                <a:srgbClr val="FF00FF">
                  <a:gamma/>
                  <a:shade val="46275"/>
                  <a:invGamma/>
                </a:srgbClr>
              </a:gs>
              <a:gs pos="50000">
                <a:srgbClr val="FF00FF"/>
              </a:gs>
              <a:gs pos="100000">
                <a:srgbClr val="FF00FF">
                  <a:gamma/>
                  <a:shade val="46275"/>
                  <a:invGamma/>
                </a:srgbClr>
              </a:gs>
            </a:gsLst>
            <a:lin ang="5400000" scaled="1"/>
          </a:gradFill>
          <a:ln w="12700">
            <a:noFill/>
            <a:miter lim="800000"/>
            <a:headEnd type="none" w="sm" len="sm"/>
            <a:tailEnd type="none" w="lg" len="lg"/>
          </a:ln>
          <a:effectLst/>
        </p:spPr>
        <p:txBody>
          <a:bodyPr wrap="none" anchor="ctr"/>
          <a:lstStyle/>
          <a:p>
            <a:endParaRPr lang="en-US"/>
          </a:p>
        </p:txBody>
      </p:sp>
      <p:sp>
        <p:nvSpPr>
          <p:cNvPr id="411672" name="Text Box 24"/>
          <p:cNvSpPr txBox="1">
            <a:spLocks noChangeArrowheads="1"/>
          </p:cNvSpPr>
          <p:nvPr/>
        </p:nvSpPr>
        <p:spPr bwMode="auto">
          <a:xfrm>
            <a:off x="400050" y="5464175"/>
            <a:ext cx="1524000" cy="581025"/>
          </a:xfrm>
          <a:prstGeom prst="rect">
            <a:avLst/>
          </a:prstGeom>
          <a:noFill/>
          <a:ln w="12700">
            <a:noFill/>
            <a:miter lim="800000"/>
            <a:headEnd type="none" w="sm" len="sm"/>
            <a:tailEnd type="none" w="lg" len="lg"/>
          </a:ln>
          <a:effectLst/>
        </p:spPr>
        <p:txBody>
          <a:bodyPr>
            <a:spAutoFit/>
          </a:bodyPr>
          <a:lstStyle/>
          <a:p>
            <a:pPr algn="ctr">
              <a:spcBef>
                <a:spcPct val="50000"/>
              </a:spcBef>
            </a:pPr>
            <a:r>
              <a:rPr lang="en-US" altLang="zh-CN" sz="1600" b="1">
                <a:ea typeface="宋体" panose="02010600030101010101" pitchFamily="2" charset="-122"/>
              </a:rPr>
              <a:t>General functionality</a:t>
            </a:r>
            <a:endParaRPr lang="en-US" altLang="zh-CN" sz="1600" b="1">
              <a:ea typeface="宋体" panose="02010600030101010101" pitchFamily="2" charset="-122"/>
            </a:endParaRPr>
          </a:p>
        </p:txBody>
      </p:sp>
      <p:sp>
        <p:nvSpPr>
          <p:cNvPr id="411673" name="Text Box 25"/>
          <p:cNvSpPr txBox="1">
            <a:spLocks noChangeArrowheads="1"/>
          </p:cNvSpPr>
          <p:nvPr/>
        </p:nvSpPr>
        <p:spPr bwMode="auto">
          <a:xfrm>
            <a:off x="371475" y="1344613"/>
            <a:ext cx="1524000" cy="581025"/>
          </a:xfrm>
          <a:prstGeom prst="rect">
            <a:avLst/>
          </a:prstGeom>
          <a:noFill/>
          <a:ln w="12700">
            <a:noFill/>
            <a:miter lim="800000"/>
            <a:headEnd type="none" w="sm" len="sm"/>
            <a:tailEnd type="none" w="lg" len="lg"/>
          </a:ln>
          <a:effectLst/>
        </p:spPr>
        <p:txBody>
          <a:bodyPr>
            <a:spAutoFit/>
          </a:bodyPr>
          <a:lstStyle/>
          <a:p>
            <a:pPr algn="ctr">
              <a:spcBef>
                <a:spcPct val="50000"/>
              </a:spcBef>
            </a:pPr>
            <a:r>
              <a:rPr lang="en-US" altLang="zh-CN" sz="1600" b="1">
                <a:ea typeface="宋体" panose="02010600030101010101" pitchFamily="2" charset="-122"/>
              </a:rPr>
              <a:t>Specific functionality</a:t>
            </a:r>
            <a:endParaRPr lang="en-US" altLang="zh-CN" sz="1600" b="1">
              <a:ea typeface="宋体" panose="02010600030101010101" pitchFamily="2" charset="-122"/>
            </a:endParaRPr>
          </a:p>
        </p:txBody>
      </p:sp>
      <p:sp>
        <p:nvSpPr>
          <p:cNvPr id="411674" name="Text Box 26"/>
          <p:cNvSpPr txBox="1">
            <a:spLocks noChangeArrowheads="1"/>
          </p:cNvSpPr>
          <p:nvPr/>
        </p:nvSpPr>
        <p:spPr bwMode="auto">
          <a:xfrm>
            <a:off x="4953000" y="1695450"/>
            <a:ext cx="3441700" cy="901700"/>
          </a:xfrm>
          <a:prstGeom prst="rect">
            <a:avLst/>
          </a:prstGeom>
          <a:noFill/>
          <a:ln w="9525">
            <a:noFill/>
            <a:miter lim="800000"/>
          </a:ln>
          <a:effectLst/>
        </p:spPr>
        <p:txBody>
          <a:bodyPr lIns="107950" tIns="53975" rIns="107950" bIns="53975">
            <a:spAutoFit/>
          </a:bodyPr>
          <a:lstStyle/>
          <a:p>
            <a:pPr>
              <a:spcBef>
                <a:spcPct val="50000"/>
              </a:spcBef>
            </a:pPr>
            <a:r>
              <a:rPr lang="en-US" altLang="zh-CN" sz="1300">
                <a:ea typeface="宋体" panose="02010600030101010101" pitchFamily="2" charset="-122"/>
              </a:rPr>
              <a:t>Distinct application subsystems that make up an application </a:t>
            </a:r>
            <a:r>
              <a:rPr lang="en-US" altLang="zh-CN" sz="1300">
                <a:ea typeface="宋体" panose="02010600030101010101" pitchFamily="2" charset="-122"/>
                <a:cs typeface="Arial" panose="020B0604020202020204" pitchFamily="34" charset="0"/>
              </a:rPr>
              <a:t>—</a:t>
            </a:r>
            <a:r>
              <a:rPr lang="en-US" altLang="zh-CN" sz="1300">
                <a:ea typeface="宋体" panose="02010600030101010101" pitchFamily="2" charset="-122"/>
              </a:rPr>
              <a:t> contains the value adding software  developed by the organization.</a:t>
            </a:r>
            <a:endParaRPr lang="en-US" altLang="zh-CN" sz="1300">
              <a:ea typeface="宋体" panose="02010600030101010101" pitchFamily="2" charset="-122"/>
            </a:endParaRPr>
          </a:p>
        </p:txBody>
      </p:sp>
      <p:sp>
        <p:nvSpPr>
          <p:cNvPr id="411675" name="Text Box 27"/>
          <p:cNvSpPr txBox="1">
            <a:spLocks noChangeArrowheads="1"/>
          </p:cNvSpPr>
          <p:nvPr/>
        </p:nvSpPr>
        <p:spPr bwMode="auto">
          <a:xfrm>
            <a:off x="4953000" y="3084513"/>
            <a:ext cx="3441700" cy="703262"/>
          </a:xfrm>
          <a:prstGeom prst="rect">
            <a:avLst/>
          </a:prstGeom>
          <a:noFill/>
          <a:ln w="9525">
            <a:noFill/>
            <a:miter lim="800000"/>
          </a:ln>
          <a:effectLst/>
        </p:spPr>
        <p:txBody>
          <a:bodyPr lIns="107950" tIns="53975" rIns="107950" bIns="53975">
            <a:spAutoFit/>
          </a:bodyPr>
          <a:lstStyle/>
          <a:p>
            <a:pPr>
              <a:spcBef>
                <a:spcPct val="50000"/>
              </a:spcBef>
            </a:pPr>
            <a:r>
              <a:rPr lang="en-US" altLang="zh-CN" sz="1300">
                <a:ea typeface="宋体" panose="02010600030101010101" pitchFamily="2" charset="-122"/>
              </a:rPr>
              <a:t>Business specific </a:t>
            </a:r>
            <a:r>
              <a:rPr lang="en-US" altLang="zh-CN" sz="1300">
                <a:ea typeface="宋体" panose="02010600030101010101" pitchFamily="2" charset="-122"/>
                <a:cs typeface="Arial" panose="020B0604020202020204" pitchFamily="34" charset="0"/>
              </a:rPr>
              <a:t>—</a:t>
            </a:r>
            <a:r>
              <a:rPr lang="en-US" altLang="zh-CN" sz="1300">
                <a:ea typeface="宋体" panose="02010600030101010101" pitchFamily="2" charset="-122"/>
              </a:rPr>
              <a:t> contains a number of reusable subsystems specific to the type of business.</a:t>
            </a:r>
            <a:endParaRPr lang="en-US" altLang="zh-CN" sz="1300">
              <a:ea typeface="宋体" panose="02010600030101010101" pitchFamily="2" charset="-122"/>
            </a:endParaRPr>
          </a:p>
        </p:txBody>
      </p:sp>
      <p:sp>
        <p:nvSpPr>
          <p:cNvPr id="411676" name="Text Box 28"/>
          <p:cNvSpPr txBox="1">
            <a:spLocks noChangeArrowheads="1"/>
          </p:cNvSpPr>
          <p:nvPr/>
        </p:nvSpPr>
        <p:spPr bwMode="auto">
          <a:xfrm>
            <a:off x="4953000" y="4057650"/>
            <a:ext cx="3616325" cy="901700"/>
          </a:xfrm>
          <a:prstGeom prst="rect">
            <a:avLst/>
          </a:prstGeom>
          <a:noFill/>
          <a:ln w="9525">
            <a:noFill/>
            <a:miter lim="800000"/>
          </a:ln>
          <a:effectLst/>
        </p:spPr>
        <p:txBody>
          <a:bodyPr lIns="107950" tIns="53975" rIns="107950" bIns="53975">
            <a:spAutoFit/>
          </a:bodyPr>
          <a:lstStyle/>
          <a:p>
            <a:pPr>
              <a:spcBef>
                <a:spcPct val="50000"/>
              </a:spcBef>
            </a:pPr>
            <a:r>
              <a:rPr lang="en-US" altLang="zh-CN" sz="1300">
                <a:ea typeface="宋体" panose="02010600030101010101" pitchFamily="2" charset="-122"/>
              </a:rPr>
              <a:t>Middleware </a:t>
            </a:r>
            <a:r>
              <a:rPr lang="en-US" altLang="zh-CN" sz="1300">
                <a:ea typeface="宋体" panose="02010600030101010101" pitchFamily="2" charset="-122"/>
                <a:cs typeface="Arial" panose="020B0604020202020204" pitchFamily="34" charset="0"/>
              </a:rPr>
              <a:t>—</a:t>
            </a:r>
            <a:r>
              <a:rPr lang="en-US" altLang="zh-CN" sz="1300">
                <a:ea typeface="宋体" panose="02010600030101010101" pitchFamily="2" charset="-122"/>
              </a:rPr>
              <a:t> offers subsystems for utility classes and platform-independent services for distributed object computing in heterogeneous environments and so on.</a:t>
            </a:r>
            <a:endParaRPr lang="en-US" altLang="zh-CN" sz="1300">
              <a:ea typeface="宋体" panose="02010600030101010101" pitchFamily="2" charset="-122"/>
            </a:endParaRPr>
          </a:p>
        </p:txBody>
      </p:sp>
      <p:sp>
        <p:nvSpPr>
          <p:cNvPr id="411677" name="Text Box 29"/>
          <p:cNvSpPr txBox="1">
            <a:spLocks noChangeArrowheads="1"/>
          </p:cNvSpPr>
          <p:nvPr/>
        </p:nvSpPr>
        <p:spPr bwMode="auto">
          <a:xfrm>
            <a:off x="4953000" y="5111750"/>
            <a:ext cx="3527425" cy="901700"/>
          </a:xfrm>
          <a:prstGeom prst="rect">
            <a:avLst/>
          </a:prstGeom>
          <a:noFill/>
          <a:ln w="9525">
            <a:noFill/>
            <a:miter lim="800000"/>
          </a:ln>
          <a:effectLst/>
        </p:spPr>
        <p:txBody>
          <a:bodyPr lIns="107950" tIns="53975" rIns="107950" bIns="53975">
            <a:spAutoFit/>
          </a:bodyPr>
          <a:lstStyle/>
          <a:p>
            <a:pPr>
              <a:spcBef>
                <a:spcPct val="50000"/>
              </a:spcBef>
            </a:pPr>
            <a:r>
              <a:rPr lang="en-US" altLang="zh-CN" sz="1300">
                <a:ea typeface="宋体" panose="02010600030101010101" pitchFamily="2" charset="-122"/>
              </a:rPr>
              <a:t>System software </a:t>
            </a:r>
            <a:r>
              <a:rPr lang="en-US" altLang="zh-CN" sz="1300">
                <a:ea typeface="宋体" panose="02010600030101010101" pitchFamily="2" charset="-122"/>
                <a:cs typeface="Arial" panose="020B0604020202020204" pitchFamily="34" charset="0"/>
              </a:rPr>
              <a:t>—</a:t>
            </a:r>
            <a:r>
              <a:rPr lang="en-US" altLang="zh-CN" sz="1300">
                <a:ea typeface="宋体" panose="02010600030101010101" pitchFamily="2" charset="-122"/>
              </a:rPr>
              <a:t> contains the software for the actual infrastructure such as operating systems, interfaces to specific hardware, device drivers, and so on.</a:t>
            </a:r>
            <a:endParaRPr lang="en-US" altLang="zh-CN" sz="1300">
              <a:ea typeface="宋体" panose="02010600030101010101" pitchFamily="2" charset="-122"/>
            </a:endParaRPr>
          </a:p>
        </p:txBody>
      </p:sp>
      <p:sp>
        <p:nvSpPr>
          <p:cNvPr id="411678" name="Rectangle 30" descr="60%"/>
          <p:cNvSpPr>
            <a:spLocks noChangeArrowheads="1"/>
          </p:cNvSpPr>
          <p:nvPr/>
        </p:nvSpPr>
        <p:spPr bwMode="auto">
          <a:xfrm>
            <a:off x="2343150" y="1422400"/>
            <a:ext cx="2609850" cy="1511300"/>
          </a:xfrm>
          <a:prstGeom prst="rect">
            <a:avLst/>
          </a:prstGeom>
          <a:pattFill prst="pct60">
            <a:fgClr>
              <a:srgbClr val="66CCFF"/>
            </a:fgClr>
            <a:bgClr>
              <a:srgbClr val="FFFFFF"/>
            </a:bgClr>
          </a:pattFill>
          <a:ln w="9525">
            <a:solidFill>
              <a:schemeClr val="bg2"/>
            </a:solidFill>
            <a:miter lim="800000"/>
          </a:ln>
          <a:effectLst/>
        </p:spPr>
        <p:txBody>
          <a:bodyPr wrap="none" lIns="107950" tIns="53975" rIns="107950" bIns="53975" anchor="ctr"/>
          <a:lstStyle/>
          <a:p>
            <a:endParaRPr lang="en-US"/>
          </a:p>
        </p:txBody>
      </p:sp>
      <p:sp>
        <p:nvSpPr>
          <p:cNvPr id="411679" name="Rectangle 31" descr="90%"/>
          <p:cNvSpPr>
            <a:spLocks noChangeArrowheads="1"/>
          </p:cNvSpPr>
          <p:nvPr/>
        </p:nvSpPr>
        <p:spPr bwMode="auto">
          <a:xfrm>
            <a:off x="2343150" y="2933700"/>
            <a:ext cx="2609850" cy="1116013"/>
          </a:xfrm>
          <a:prstGeom prst="rect">
            <a:avLst/>
          </a:prstGeom>
          <a:pattFill prst="pct90">
            <a:fgClr>
              <a:srgbClr val="FFCCCC"/>
            </a:fgClr>
            <a:bgClr>
              <a:srgbClr val="FFFFFF"/>
            </a:bgClr>
          </a:pattFill>
          <a:ln w="9525">
            <a:solidFill>
              <a:schemeClr val="bg2"/>
            </a:solidFill>
            <a:miter lim="800000"/>
          </a:ln>
          <a:effectLst/>
        </p:spPr>
        <p:txBody>
          <a:bodyPr wrap="none" lIns="107950" tIns="53975" rIns="107950" bIns="53975" anchor="ctr"/>
          <a:lstStyle/>
          <a:p>
            <a:endParaRPr lang="en-US"/>
          </a:p>
        </p:txBody>
      </p:sp>
      <p:sp>
        <p:nvSpPr>
          <p:cNvPr id="411680" name="Rectangle 32" descr="Dark upward diagonal"/>
          <p:cNvSpPr>
            <a:spLocks noChangeArrowheads="1"/>
          </p:cNvSpPr>
          <p:nvPr/>
        </p:nvSpPr>
        <p:spPr bwMode="auto">
          <a:xfrm>
            <a:off x="2343150" y="4054475"/>
            <a:ext cx="2609850" cy="1011238"/>
          </a:xfrm>
          <a:prstGeom prst="rect">
            <a:avLst/>
          </a:prstGeom>
          <a:pattFill prst="dkUpDiag">
            <a:fgClr>
              <a:srgbClr val="CCFF99"/>
            </a:fgClr>
            <a:bgClr>
              <a:srgbClr val="FFFFFF"/>
            </a:bgClr>
          </a:pattFill>
          <a:ln w="9525">
            <a:solidFill>
              <a:schemeClr val="bg2"/>
            </a:solidFill>
            <a:miter lim="800000"/>
          </a:ln>
          <a:effectLst/>
        </p:spPr>
        <p:txBody>
          <a:bodyPr wrap="none" lIns="107950" tIns="53975" rIns="107950" bIns="53975" anchor="ctr"/>
          <a:lstStyle/>
          <a:p>
            <a:endParaRPr lang="en-US"/>
          </a:p>
        </p:txBody>
      </p:sp>
      <p:sp>
        <p:nvSpPr>
          <p:cNvPr id="411681" name="Rectangle 33" descr="Large confetti"/>
          <p:cNvSpPr>
            <a:spLocks noChangeArrowheads="1"/>
          </p:cNvSpPr>
          <p:nvPr/>
        </p:nvSpPr>
        <p:spPr bwMode="auto">
          <a:xfrm>
            <a:off x="2343150" y="5060950"/>
            <a:ext cx="2609850" cy="992188"/>
          </a:xfrm>
          <a:prstGeom prst="rect">
            <a:avLst/>
          </a:prstGeom>
          <a:pattFill prst="lgConfetti">
            <a:fgClr>
              <a:srgbClr val="FFCC66"/>
            </a:fgClr>
            <a:bgClr>
              <a:srgbClr val="FFFFFF"/>
            </a:bgClr>
          </a:pattFill>
          <a:ln w="9525">
            <a:solidFill>
              <a:schemeClr val="bg2"/>
            </a:solidFill>
            <a:miter lim="800000"/>
          </a:ln>
          <a:effectLst/>
        </p:spPr>
        <p:txBody>
          <a:bodyPr wrap="none" lIns="107950" tIns="53975" rIns="107950" bIns="53975" anchor="ctr"/>
          <a:lstStyle/>
          <a:p>
            <a:pPr algn="ctr"/>
            <a:endParaRPr lang="zh-CN" altLang="en-US">
              <a:ea typeface="宋体" panose="02010600030101010101" pitchFamily="2" charset="-122"/>
            </a:endParaRPr>
          </a:p>
        </p:txBody>
      </p:sp>
      <p:sp>
        <p:nvSpPr>
          <p:cNvPr id="411682" name="Text Box 34"/>
          <p:cNvSpPr txBox="1">
            <a:spLocks noChangeArrowheads="1"/>
          </p:cNvSpPr>
          <p:nvPr/>
        </p:nvSpPr>
        <p:spPr bwMode="auto">
          <a:xfrm>
            <a:off x="2159000" y="1993900"/>
            <a:ext cx="2933700" cy="382588"/>
          </a:xfrm>
          <a:prstGeom prst="rect">
            <a:avLst/>
          </a:prstGeom>
          <a:noFill/>
          <a:ln w="9525">
            <a:noFill/>
            <a:miter lim="800000"/>
          </a:ln>
          <a:effectLst>
            <a:outerShdw dist="35921" dir="2700000" algn="ctr" rotWithShape="0">
              <a:srgbClr val="66CCFF">
                <a:alpha val="50000"/>
              </a:srgbClr>
            </a:outerShdw>
          </a:effectLst>
        </p:spPr>
        <p:txBody>
          <a:bodyPr lIns="107950" tIns="53975" rIns="107950" bIns="53975">
            <a:spAutoFit/>
          </a:bodyPr>
          <a:lstStyle/>
          <a:p>
            <a:pPr algn="ctr">
              <a:spcBef>
                <a:spcPct val="50000"/>
              </a:spcBef>
            </a:pPr>
            <a:r>
              <a:rPr lang="en-US" altLang="zh-CN" sz="1800" b="1">
                <a:solidFill>
                  <a:srgbClr val="000099"/>
                </a:solidFill>
                <a:ea typeface="宋体" panose="02010600030101010101" pitchFamily="2" charset="-122"/>
              </a:rPr>
              <a:t>Application</a:t>
            </a:r>
            <a:endParaRPr lang="en-US" altLang="zh-CN" sz="1800" b="1">
              <a:solidFill>
                <a:srgbClr val="000099"/>
              </a:solidFill>
              <a:ea typeface="宋体" panose="02010600030101010101" pitchFamily="2" charset="-122"/>
            </a:endParaRPr>
          </a:p>
        </p:txBody>
      </p:sp>
      <p:sp>
        <p:nvSpPr>
          <p:cNvPr id="411683" name="Text Box 35"/>
          <p:cNvSpPr txBox="1">
            <a:spLocks noChangeArrowheads="1"/>
          </p:cNvSpPr>
          <p:nvPr/>
        </p:nvSpPr>
        <p:spPr bwMode="auto">
          <a:xfrm>
            <a:off x="2549525" y="3300413"/>
            <a:ext cx="2305050" cy="382587"/>
          </a:xfrm>
          <a:prstGeom prst="rect">
            <a:avLst/>
          </a:prstGeom>
          <a:noFill/>
          <a:ln w="9525">
            <a:noFill/>
            <a:miter lim="800000"/>
          </a:ln>
          <a:effectLst>
            <a:outerShdw dist="35921" dir="2700000" algn="ctr" rotWithShape="0">
              <a:srgbClr val="FF99CC">
                <a:alpha val="50000"/>
              </a:srgbClr>
            </a:outerShdw>
          </a:effectLst>
        </p:spPr>
        <p:txBody>
          <a:bodyPr lIns="107950" tIns="53975" rIns="107950" bIns="53975">
            <a:spAutoFit/>
          </a:bodyPr>
          <a:lstStyle/>
          <a:p>
            <a:pPr algn="ctr">
              <a:spcBef>
                <a:spcPct val="50000"/>
              </a:spcBef>
            </a:pPr>
            <a:r>
              <a:rPr lang="en-US" altLang="zh-CN" sz="1800" b="1">
                <a:solidFill>
                  <a:srgbClr val="FF0066"/>
                </a:solidFill>
                <a:ea typeface="宋体" panose="02010600030101010101" pitchFamily="2" charset="-122"/>
              </a:rPr>
              <a:t>Business-Specific</a:t>
            </a:r>
            <a:endParaRPr lang="en-US" altLang="zh-CN" sz="1800" b="1">
              <a:solidFill>
                <a:srgbClr val="FF0066"/>
              </a:solidFill>
              <a:ea typeface="宋体" panose="02010600030101010101" pitchFamily="2" charset="-122"/>
            </a:endParaRPr>
          </a:p>
        </p:txBody>
      </p:sp>
      <p:sp>
        <p:nvSpPr>
          <p:cNvPr id="411684" name="Text Box 36"/>
          <p:cNvSpPr txBox="1">
            <a:spLocks noChangeArrowheads="1"/>
          </p:cNvSpPr>
          <p:nvPr/>
        </p:nvSpPr>
        <p:spPr bwMode="auto">
          <a:xfrm>
            <a:off x="2730500" y="4368800"/>
            <a:ext cx="1962150" cy="382588"/>
          </a:xfrm>
          <a:prstGeom prst="rect">
            <a:avLst/>
          </a:prstGeom>
          <a:noFill/>
          <a:ln w="9525">
            <a:noFill/>
            <a:miter lim="800000"/>
          </a:ln>
          <a:effectLst>
            <a:outerShdw dist="35921" dir="2700000" algn="ctr" rotWithShape="0">
              <a:srgbClr val="99FFCC">
                <a:alpha val="50000"/>
              </a:srgbClr>
            </a:outerShdw>
          </a:effectLst>
        </p:spPr>
        <p:txBody>
          <a:bodyPr lIns="107950" tIns="53975" rIns="107950" bIns="53975">
            <a:spAutoFit/>
          </a:bodyPr>
          <a:lstStyle/>
          <a:p>
            <a:pPr algn="ctr">
              <a:spcBef>
                <a:spcPct val="50000"/>
              </a:spcBef>
            </a:pPr>
            <a:r>
              <a:rPr lang="en-US" altLang="zh-CN" sz="1800" b="1">
                <a:solidFill>
                  <a:srgbClr val="339933"/>
                </a:solidFill>
                <a:ea typeface="宋体" panose="02010600030101010101" pitchFamily="2" charset="-122"/>
              </a:rPr>
              <a:t>Middleware</a:t>
            </a:r>
            <a:endParaRPr lang="en-US" altLang="zh-CN" sz="1800" b="1">
              <a:solidFill>
                <a:srgbClr val="339933"/>
              </a:solidFill>
              <a:ea typeface="宋体" panose="02010600030101010101" pitchFamily="2" charset="-122"/>
            </a:endParaRPr>
          </a:p>
        </p:txBody>
      </p:sp>
      <p:sp>
        <p:nvSpPr>
          <p:cNvPr id="411685" name="Text Box 37"/>
          <p:cNvSpPr txBox="1">
            <a:spLocks noChangeArrowheads="1"/>
          </p:cNvSpPr>
          <p:nvPr/>
        </p:nvSpPr>
        <p:spPr bwMode="auto">
          <a:xfrm>
            <a:off x="2581275" y="5365750"/>
            <a:ext cx="2184400" cy="382588"/>
          </a:xfrm>
          <a:prstGeom prst="rect">
            <a:avLst/>
          </a:prstGeom>
          <a:noFill/>
          <a:ln w="9525">
            <a:noFill/>
            <a:miter lim="800000"/>
          </a:ln>
          <a:effectLst>
            <a:outerShdw dist="35921" dir="2700000" algn="ctr" rotWithShape="0">
              <a:srgbClr val="FFCC99">
                <a:alpha val="50000"/>
              </a:srgbClr>
            </a:outerShdw>
          </a:effectLst>
        </p:spPr>
        <p:txBody>
          <a:bodyPr lIns="107950" tIns="53975" rIns="107950" bIns="53975">
            <a:spAutoFit/>
          </a:bodyPr>
          <a:lstStyle/>
          <a:p>
            <a:pPr algn="ctr">
              <a:spcBef>
                <a:spcPct val="50000"/>
              </a:spcBef>
            </a:pPr>
            <a:r>
              <a:rPr lang="en-US" altLang="zh-CN" sz="1800" b="1">
                <a:solidFill>
                  <a:srgbClr val="663300"/>
                </a:solidFill>
                <a:ea typeface="宋体" panose="02010600030101010101" pitchFamily="2" charset="-122"/>
              </a:rPr>
              <a:t>System Software</a:t>
            </a:r>
            <a:endParaRPr lang="en-US" altLang="zh-CN" sz="1800" b="1">
              <a:solidFill>
                <a:srgbClr val="663300"/>
              </a:solidFill>
              <a:ea typeface="宋体" panose="02010600030101010101" pitchFamily="2" charset="-122"/>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3698" name="Rectangle 2"/>
          <p:cNvSpPr>
            <a:spLocks noChangeArrowheads="1"/>
          </p:cNvSpPr>
          <p:nvPr/>
        </p:nvSpPr>
        <p:spPr bwMode="auto">
          <a:xfrm>
            <a:off x="573088" y="5876925"/>
            <a:ext cx="8083550" cy="457200"/>
          </a:xfrm>
          <a:prstGeom prst="rect">
            <a:avLst/>
          </a:prstGeom>
          <a:noFill/>
          <a:ln w="12700">
            <a:noFill/>
            <a:miter lim="800000"/>
            <a:headEnd type="none" w="sm" len="sm"/>
            <a:tailEnd type="none" w="lg" len="lg"/>
          </a:ln>
          <a:effectLst/>
        </p:spPr>
        <p:txBody>
          <a:bodyPr wrap="none">
            <a:spAutoFit/>
          </a:bodyPr>
          <a:lstStyle/>
          <a:p>
            <a:r>
              <a:rPr lang="en-US" altLang="zh-CN" sz="2400">
                <a:solidFill>
                  <a:srgbClr val="00CCFF"/>
                </a:solidFill>
                <a:ea typeface="宋体" panose="02010600030101010101" pitchFamily="2" charset="-122"/>
              </a:rPr>
              <a:t>Goal is to reduce coupling and to ease maintenance effort.</a:t>
            </a:r>
            <a:endParaRPr lang="en-US" altLang="zh-CN" sz="2400">
              <a:solidFill>
                <a:srgbClr val="00CCFF"/>
              </a:solidFill>
              <a:ea typeface="宋体" panose="02010600030101010101" pitchFamily="2" charset="-122"/>
            </a:endParaRPr>
          </a:p>
        </p:txBody>
      </p:sp>
      <p:sp>
        <p:nvSpPr>
          <p:cNvPr id="413700" name="Rectangle 4"/>
          <p:cNvSpPr>
            <a:spLocks noGrp="1" noChangeArrowheads="1"/>
          </p:cNvSpPr>
          <p:nvPr>
            <p:ph idx="1"/>
          </p:nvPr>
        </p:nvSpPr>
        <p:spPr>
          <a:xfrm>
            <a:off x="427038" y="1350962"/>
            <a:ext cx="8229600" cy="4525963"/>
          </a:xfrm>
        </p:spPr>
        <p:txBody>
          <a:bodyPr>
            <a:normAutofit fontScale="92500"/>
          </a:bodyPr>
          <a:lstStyle/>
          <a:p>
            <a:r>
              <a:rPr lang="en-US" altLang="zh-CN" sz="2600" dirty="0">
                <a:ea typeface="宋体" panose="02010600030101010101" pitchFamily="2" charset="-122"/>
              </a:rPr>
              <a:t>Visibility</a:t>
            </a:r>
            <a:endParaRPr lang="en-US" altLang="zh-CN" sz="2600" dirty="0">
              <a:ea typeface="宋体" panose="02010600030101010101" pitchFamily="2" charset="-122"/>
            </a:endParaRPr>
          </a:p>
          <a:p>
            <a:pPr marL="798830" lvl="1" indent="-342900"/>
            <a:r>
              <a:rPr lang="en-US" altLang="zh-CN" sz="2600" dirty="0">
                <a:ea typeface="宋体" panose="02010600030101010101" pitchFamily="2" charset="-122"/>
              </a:rPr>
              <a:t>Dependencies only within current layer and below</a:t>
            </a:r>
            <a:endParaRPr lang="en-US" altLang="zh-CN" sz="2600" dirty="0">
              <a:ea typeface="宋体" panose="02010600030101010101" pitchFamily="2" charset="-122"/>
            </a:endParaRPr>
          </a:p>
          <a:p>
            <a:r>
              <a:rPr lang="en-US" altLang="zh-CN" sz="2600" dirty="0">
                <a:ea typeface="宋体" panose="02010600030101010101" pitchFamily="2" charset="-122"/>
              </a:rPr>
              <a:t>Volatility </a:t>
            </a:r>
            <a:endParaRPr lang="en-US" altLang="zh-CN" sz="2600" dirty="0">
              <a:ea typeface="宋体" panose="02010600030101010101" pitchFamily="2" charset="-122"/>
            </a:endParaRPr>
          </a:p>
          <a:p>
            <a:pPr marL="798830" lvl="1" indent="-342900"/>
            <a:r>
              <a:rPr lang="en-US" altLang="zh-CN" sz="2600" dirty="0">
                <a:ea typeface="宋体" panose="02010600030101010101" pitchFamily="2" charset="-122"/>
              </a:rPr>
              <a:t>Upper layers affected by requirements changes</a:t>
            </a:r>
            <a:endParaRPr lang="en-US" altLang="zh-CN" sz="2600" dirty="0">
              <a:ea typeface="宋体" panose="02010600030101010101" pitchFamily="2" charset="-122"/>
            </a:endParaRPr>
          </a:p>
          <a:p>
            <a:pPr marL="798830" lvl="1" indent="-342900"/>
            <a:r>
              <a:rPr lang="en-US" altLang="zh-CN" sz="2600" dirty="0">
                <a:ea typeface="宋体" panose="02010600030101010101" pitchFamily="2" charset="-122"/>
              </a:rPr>
              <a:t>Lower layers affected by environment changes </a:t>
            </a:r>
            <a:endParaRPr lang="en-US" altLang="zh-CN" sz="2600" dirty="0">
              <a:ea typeface="宋体" panose="02010600030101010101" pitchFamily="2" charset="-122"/>
            </a:endParaRPr>
          </a:p>
          <a:p>
            <a:r>
              <a:rPr lang="en-US" altLang="zh-CN" sz="2600" dirty="0">
                <a:ea typeface="宋体" panose="02010600030101010101" pitchFamily="2" charset="-122"/>
              </a:rPr>
              <a:t>Generality</a:t>
            </a:r>
            <a:endParaRPr lang="en-US" altLang="zh-CN" sz="2600" dirty="0">
              <a:ea typeface="宋体" panose="02010600030101010101" pitchFamily="2" charset="-122"/>
            </a:endParaRPr>
          </a:p>
          <a:p>
            <a:pPr marL="798830" lvl="1" indent="-342900"/>
            <a:r>
              <a:rPr lang="en-US" altLang="zh-CN" sz="2600" dirty="0">
                <a:ea typeface="宋体" panose="02010600030101010101" pitchFamily="2" charset="-122"/>
              </a:rPr>
              <a:t>More abstract model elements in lower layers</a:t>
            </a:r>
            <a:endParaRPr lang="en-US" altLang="zh-CN" sz="2600" dirty="0">
              <a:ea typeface="宋体" panose="02010600030101010101" pitchFamily="2" charset="-122"/>
            </a:endParaRPr>
          </a:p>
          <a:p>
            <a:r>
              <a:rPr lang="en-US" altLang="zh-CN" sz="2600" dirty="0">
                <a:ea typeface="宋体" panose="02010600030101010101" pitchFamily="2" charset="-122"/>
              </a:rPr>
              <a:t>Number of layers</a:t>
            </a:r>
            <a:endParaRPr lang="en-US" altLang="zh-CN" sz="2600" dirty="0">
              <a:ea typeface="宋体" panose="02010600030101010101" pitchFamily="2" charset="-122"/>
            </a:endParaRPr>
          </a:p>
          <a:p>
            <a:pPr marL="798830" lvl="1" indent="-342900"/>
            <a:r>
              <a:rPr lang="en-US" altLang="zh-CN" sz="2600" dirty="0">
                <a:ea typeface="宋体" panose="02010600030101010101" pitchFamily="2" charset="-122"/>
              </a:rPr>
              <a:t>Small system: 3-4 layers</a:t>
            </a:r>
            <a:endParaRPr lang="en-US" altLang="zh-CN" sz="2600" dirty="0">
              <a:ea typeface="宋体" panose="02010600030101010101" pitchFamily="2" charset="-122"/>
            </a:endParaRPr>
          </a:p>
          <a:p>
            <a:pPr marL="798830" lvl="1" indent="-342900"/>
            <a:r>
              <a:rPr lang="en-US" altLang="zh-CN" sz="2600" dirty="0">
                <a:ea typeface="宋体" panose="02010600030101010101" pitchFamily="2" charset="-122"/>
              </a:rPr>
              <a:t>Complex system: 5-7 layers</a:t>
            </a:r>
            <a:endParaRPr lang="en-US" altLang="zh-CN" sz="2600" dirty="0">
              <a:ea typeface="宋体" panose="02010600030101010101" pitchFamily="2" charset="-122"/>
            </a:endParaRPr>
          </a:p>
        </p:txBody>
      </p:sp>
      <p:sp>
        <p:nvSpPr>
          <p:cNvPr id="413699" name="Rectangle 3"/>
          <p:cNvSpPr>
            <a:spLocks noGrp="1" noChangeArrowheads="1"/>
          </p:cNvSpPr>
          <p:nvPr>
            <p:ph type="title"/>
          </p:nvPr>
        </p:nvSpPr>
        <p:spPr/>
        <p:txBody>
          <a:bodyPr/>
          <a:lstStyle/>
          <a:p>
            <a:r>
              <a:rPr lang="en-US" altLang="zh-CN">
                <a:ea typeface="宋体" panose="02010600030101010101" pitchFamily="2" charset="-122"/>
              </a:rPr>
              <a:t>Layering Considerations</a:t>
            </a:r>
            <a:endParaRPr lang="en-US" altLang="zh-CN">
              <a:ea typeface="宋体" panose="02010600030101010101" pitchFamily="2" charset="-122"/>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5746" name="Text Box 2"/>
          <p:cNvSpPr txBox="1">
            <a:spLocks noChangeArrowheads="1"/>
          </p:cNvSpPr>
          <p:nvPr/>
        </p:nvSpPr>
        <p:spPr bwMode="auto">
          <a:xfrm>
            <a:off x="544513" y="1768993"/>
            <a:ext cx="1389062" cy="528637"/>
          </a:xfrm>
          <a:prstGeom prst="rect">
            <a:avLst/>
          </a:prstGeom>
          <a:noFill/>
          <a:ln w="12700">
            <a:noFill/>
            <a:miter lim="800000"/>
            <a:headEnd type="none" w="sm" len="sm"/>
            <a:tailEnd type="none" w="sm" len="sm"/>
          </a:ln>
          <a:effectLst/>
        </p:spPr>
        <p:txBody>
          <a:bodyPr wrap="none" lIns="100584" tIns="50292" rIns="100584" bIns="50292">
            <a:spAutoFit/>
          </a:bodyPr>
          <a:lstStyle/>
          <a:p>
            <a:pPr defTabSz="1006475"/>
            <a:r>
              <a:rPr lang="en-GB" sz="2800">
                <a:solidFill>
                  <a:srgbClr val="FFFF99"/>
                </a:solidFill>
              </a:rPr>
              <a:t>Layer 1</a:t>
            </a:r>
            <a:endParaRPr lang="en-GB" sz="2800" u="sng">
              <a:solidFill>
                <a:srgbClr val="FFFF99"/>
              </a:solidFill>
            </a:endParaRPr>
          </a:p>
        </p:txBody>
      </p:sp>
      <p:sp>
        <p:nvSpPr>
          <p:cNvPr id="415765" name="Text Box 21"/>
          <p:cNvSpPr txBox="1">
            <a:spLocks noChangeArrowheads="1"/>
          </p:cNvSpPr>
          <p:nvPr/>
        </p:nvSpPr>
        <p:spPr bwMode="auto">
          <a:xfrm>
            <a:off x="544513" y="3635893"/>
            <a:ext cx="1389062" cy="528637"/>
          </a:xfrm>
          <a:prstGeom prst="rect">
            <a:avLst/>
          </a:prstGeom>
          <a:noFill/>
          <a:ln w="12700">
            <a:noFill/>
            <a:miter lim="800000"/>
            <a:headEnd type="none" w="sm" len="sm"/>
            <a:tailEnd type="none" w="sm" len="sm"/>
          </a:ln>
          <a:effectLst/>
        </p:spPr>
        <p:txBody>
          <a:bodyPr wrap="none" lIns="100584" tIns="50292" rIns="100584" bIns="50292">
            <a:spAutoFit/>
          </a:bodyPr>
          <a:lstStyle/>
          <a:p>
            <a:pPr defTabSz="1006475"/>
            <a:r>
              <a:rPr lang="en-GB" sz="2800">
                <a:solidFill>
                  <a:srgbClr val="FFFF99"/>
                </a:solidFill>
              </a:rPr>
              <a:t>Layer 2</a:t>
            </a:r>
            <a:endParaRPr lang="en-GB" sz="2800" u="sng">
              <a:solidFill>
                <a:srgbClr val="FFFF99"/>
              </a:solidFill>
            </a:endParaRPr>
          </a:p>
        </p:txBody>
      </p:sp>
      <p:sp>
        <p:nvSpPr>
          <p:cNvPr id="415766" name="Line 22"/>
          <p:cNvSpPr>
            <a:spLocks noChangeShapeType="1"/>
          </p:cNvSpPr>
          <p:nvPr/>
        </p:nvSpPr>
        <p:spPr bwMode="auto">
          <a:xfrm>
            <a:off x="420688" y="2980255"/>
            <a:ext cx="8355012" cy="0"/>
          </a:xfrm>
          <a:prstGeom prst="line">
            <a:avLst/>
          </a:prstGeom>
          <a:noFill/>
          <a:ln w="38100">
            <a:solidFill>
              <a:schemeClr val="hlink"/>
            </a:solidFill>
            <a:prstDash val="lgDash"/>
            <a:round/>
            <a:headEnd type="none" w="sm" len="sm"/>
            <a:tailEnd type="none" w="sm" len="sm"/>
          </a:ln>
          <a:effectLst/>
        </p:spPr>
        <p:txBody>
          <a:bodyPr wrap="none" anchor="ctr"/>
          <a:lstStyle/>
          <a:p>
            <a:endParaRPr lang="en-US"/>
          </a:p>
        </p:txBody>
      </p:sp>
      <p:sp>
        <p:nvSpPr>
          <p:cNvPr id="415797" name="Line 53"/>
          <p:cNvSpPr>
            <a:spLocks noChangeShapeType="1"/>
          </p:cNvSpPr>
          <p:nvPr/>
        </p:nvSpPr>
        <p:spPr bwMode="auto">
          <a:xfrm>
            <a:off x="420688" y="5012255"/>
            <a:ext cx="8355012" cy="0"/>
          </a:xfrm>
          <a:prstGeom prst="line">
            <a:avLst/>
          </a:prstGeom>
          <a:noFill/>
          <a:ln w="38100">
            <a:solidFill>
              <a:schemeClr val="hlink"/>
            </a:solidFill>
            <a:prstDash val="lgDash"/>
            <a:round/>
            <a:headEnd type="none" w="sm" len="sm"/>
            <a:tailEnd type="none" w="sm" len="sm"/>
          </a:ln>
          <a:effectLst/>
        </p:spPr>
        <p:txBody>
          <a:bodyPr wrap="none" anchor="ctr"/>
          <a:lstStyle/>
          <a:p>
            <a:endParaRPr lang="en-US"/>
          </a:p>
        </p:txBody>
      </p:sp>
      <p:sp>
        <p:nvSpPr>
          <p:cNvPr id="415798" name="Text Box 54"/>
          <p:cNvSpPr txBox="1">
            <a:spLocks noChangeArrowheads="1"/>
          </p:cNvSpPr>
          <p:nvPr/>
        </p:nvSpPr>
        <p:spPr bwMode="auto">
          <a:xfrm>
            <a:off x="544513" y="5610743"/>
            <a:ext cx="1389062" cy="528637"/>
          </a:xfrm>
          <a:prstGeom prst="rect">
            <a:avLst/>
          </a:prstGeom>
          <a:noFill/>
          <a:ln w="12700">
            <a:noFill/>
            <a:miter lim="800000"/>
            <a:headEnd type="none" w="sm" len="sm"/>
            <a:tailEnd type="none" w="sm" len="sm"/>
          </a:ln>
          <a:effectLst/>
        </p:spPr>
        <p:txBody>
          <a:bodyPr wrap="none" lIns="100584" tIns="50292" rIns="100584" bIns="50292">
            <a:spAutoFit/>
          </a:bodyPr>
          <a:lstStyle/>
          <a:p>
            <a:pPr defTabSz="1006475"/>
            <a:r>
              <a:rPr lang="en-GB" sz="2800">
                <a:solidFill>
                  <a:srgbClr val="FFFF99"/>
                </a:solidFill>
              </a:rPr>
              <a:t>Layer 3</a:t>
            </a:r>
            <a:endParaRPr lang="en-GB" sz="2800" u="sng">
              <a:solidFill>
                <a:srgbClr val="FFFF99"/>
              </a:solidFill>
            </a:endParaRPr>
          </a:p>
        </p:txBody>
      </p:sp>
      <p:sp>
        <p:nvSpPr>
          <p:cNvPr id="415823" name="Rectangle 79"/>
          <p:cNvSpPr>
            <a:spLocks noGrp="1" noChangeArrowheads="1"/>
          </p:cNvSpPr>
          <p:nvPr>
            <p:ph type="title"/>
          </p:nvPr>
        </p:nvSpPr>
        <p:spPr/>
        <p:txBody>
          <a:bodyPr>
            <a:normAutofit fontScale="90000"/>
          </a:bodyPr>
          <a:lstStyle/>
          <a:p>
            <a:r>
              <a:rPr lang="en-GB"/>
              <a:t>Design Elements and the Architecture</a:t>
            </a:r>
            <a:endParaRPr lang="en-GB"/>
          </a:p>
        </p:txBody>
      </p:sp>
      <p:grpSp>
        <p:nvGrpSpPr>
          <p:cNvPr id="415842" name="Group 98"/>
          <p:cNvGrpSpPr/>
          <p:nvPr/>
        </p:nvGrpSpPr>
        <p:grpSpPr bwMode="auto">
          <a:xfrm>
            <a:off x="2478088" y="1646755"/>
            <a:ext cx="1141412" cy="771525"/>
            <a:chOff x="1301" y="528"/>
            <a:chExt cx="719" cy="486"/>
          </a:xfrm>
        </p:grpSpPr>
        <p:sp>
          <p:nvSpPr>
            <p:cNvPr id="415825" name="Oval 81"/>
            <p:cNvSpPr>
              <a:spLocks noChangeArrowheads="1"/>
            </p:cNvSpPr>
            <p:nvPr/>
          </p:nvSpPr>
          <p:spPr bwMode="auto">
            <a:xfrm>
              <a:off x="1534" y="528"/>
              <a:ext cx="486" cy="486"/>
            </a:xfrm>
            <a:prstGeom prst="ellipse">
              <a:avLst/>
            </a:prstGeom>
            <a:noFill/>
            <a:ln w="25400">
              <a:solidFill>
                <a:srgbClr val="00CCFF"/>
              </a:solidFill>
              <a:round/>
            </a:ln>
          </p:spPr>
          <p:txBody>
            <a:bodyPr/>
            <a:lstStyle/>
            <a:p>
              <a:endParaRPr lang="en-US"/>
            </a:p>
          </p:txBody>
        </p:sp>
        <p:sp>
          <p:nvSpPr>
            <p:cNvPr id="415826" name="Line 82"/>
            <p:cNvSpPr>
              <a:spLocks noChangeShapeType="1"/>
            </p:cNvSpPr>
            <p:nvPr/>
          </p:nvSpPr>
          <p:spPr bwMode="auto">
            <a:xfrm>
              <a:off x="1301" y="647"/>
              <a:ext cx="1" cy="248"/>
            </a:xfrm>
            <a:prstGeom prst="line">
              <a:avLst/>
            </a:prstGeom>
            <a:noFill/>
            <a:ln w="25400">
              <a:solidFill>
                <a:srgbClr val="00CCFF"/>
              </a:solidFill>
              <a:round/>
            </a:ln>
          </p:spPr>
          <p:txBody>
            <a:bodyPr/>
            <a:lstStyle/>
            <a:p>
              <a:endParaRPr lang="en-US"/>
            </a:p>
          </p:txBody>
        </p:sp>
        <p:sp>
          <p:nvSpPr>
            <p:cNvPr id="415827" name="Line 83"/>
            <p:cNvSpPr>
              <a:spLocks noChangeShapeType="1"/>
            </p:cNvSpPr>
            <p:nvPr/>
          </p:nvSpPr>
          <p:spPr bwMode="auto">
            <a:xfrm>
              <a:off x="1310" y="766"/>
              <a:ext cx="224" cy="2"/>
            </a:xfrm>
            <a:prstGeom prst="line">
              <a:avLst/>
            </a:prstGeom>
            <a:noFill/>
            <a:ln w="25400">
              <a:solidFill>
                <a:srgbClr val="00CCFF"/>
              </a:solidFill>
              <a:round/>
            </a:ln>
          </p:spPr>
          <p:txBody>
            <a:bodyPr/>
            <a:lstStyle/>
            <a:p>
              <a:endParaRPr lang="en-US"/>
            </a:p>
          </p:txBody>
        </p:sp>
      </p:grpSp>
      <p:grpSp>
        <p:nvGrpSpPr>
          <p:cNvPr id="415838" name="Group 94"/>
          <p:cNvGrpSpPr/>
          <p:nvPr/>
        </p:nvGrpSpPr>
        <p:grpSpPr bwMode="auto">
          <a:xfrm>
            <a:off x="4276725" y="1554680"/>
            <a:ext cx="892175" cy="904875"/>
            <a:chOff x="1019" y="2289"/>
            <a:chExt cx="418" cy="444"/>
          </a:xfrm>
        </p:grpSpPr>
        <p:sp>
          <p:nvSpPr>
            <p:cNvPr id="415839" name="Oval 95"/>
            <p:cNvSpPr>
              <a:spLocks noChangeArrowheads="1"/>
            </p:cNvSpPr>
            <p:nvPr/>
          </p:nvSpPr>
          <p:spPr bwMode="auto">
            <a:xfrm>
              <a:off x="1019" y="2323"/>
              <a:ext cx="418" cy="410"/>
            </a:xfrm>
            <a:prstGeom prst="ellipse">
              <a:avLst/>
            </a:prstGeom>
            <a:noFill/>
            <a:ln w="28575">
              <a:solidFill>
                <a:srgbClr val="00CCFF"/>
              </a:solidFill>
              <a:round/>
            </a:ln>
          </p:spPr>
          <p:txBody>
            <a:bodyPr/>
            <a:lstStyle/>
            <a:p>
              <a:endParaRPr lang="en-US"/>
            </a:p>
          </p:txBody>
        </p:sp>
        <p:sp>
          <p:nvSpPr>
            <p:cNvPr id="415840" name="Line 96"/>
            <p:cNvSpPr>
              <a:spLocks noChangeShapeType="1"/>
            </p:cNvSpPr>
            <p:nvPr/>
          </p:nvSpPr>
          <p:spPr bwMode="auto">
            <a:xfrm flipH="1">
              <a:off x="1178" y="2289"/>
              <a:ext cx="92" cy="42"/>
            </a:xfrm>
            <a:prstGeom prst="line">
              <a:avLst/>
            </a:prstGeom>
            <a:noFill/>
            <a:ln w="28575">
              <a:solidFill>
                <a:srgbClr val="00CCFF"/>
              </a:solidFill>
              <a:round/>
            </a:ln>
          </p:spPr>
          <p:txBody>
            <a:bodyPr/>
            <a:lstStyle/>
            <a:p>
              <a:endParaRPr lang="en-US"/>
            </a:p>
          </p:txBody>
        </p:sp>
        <p:sp>
          <p:nvSpPr>
            <p:cNvPr id="415841" name="Line 97"/>
            <p:cNvSpPr>
              <a:spLocks noChangeShapeType="1"/>
            </p:cNvSpPr>
            <p:nvPr/>
          </p:nvSpPr>
          <p:spPr bwMode="auto">
            <a:xfrm flipH="1" flipV="1">
              <a:off x="1178" y="2331"/>
              <a:ext cx="92" cy="33"/>
            </a:xfrm>
            <a:prstGeom prst="line">
              <a:avLst/>
            </a:prstGeom>
            <a:noFill/>
            <a:ln w="28575">
              <a:solidFill>
                <a:srgbClr val="00CCFF"/>
              </a:solidFill>
              <a:round/>
            </a:ln>
          </p:spPr>
          <p:txBody>
            <a:bodyPr/>
            <a:lstStyle/>
            <a:p>
              <a:endParaRPr lang="en-US"/>
            </a:p>
          </p:txBody>
        </p:sp>
      </p:grpSp>
      <p:grpSp>
        <p:nvGrpSpPr>
          <p:cNvPr id="415844" name="Group 100"/>
          <p:cNvGrpSpPr/>
          <p:nvPr/>
        </p:nvGrpSpPr>
        <p:grpSpPr bwMode="auto">
          <a:xfrm>
            <a:off x="5842000" y="1624530"/>
            <a:ext cx="1141413" cy="771525"/>
            <a:chOff x="1301" y="528"/>
            <a:chExt cx="719" cy="486"/>
          </a:xfrm>
        </p:grpSpPr>
        <p:sp>
          <p:nvSpPr>
            <p:cNvPr id="415845" name="Oval 101"/>
            <p:cNvSpPr>
              <a:spLocks noChangeArrowheads="1"/>
            </p:cNvSpPr>
            <p:nvPr/>
          </p:nvSpPr>
          <p:spPr bwMode="auto">
            <a:xfrm>
              <a:off x="1534" y="528"/>
              <a:ext cx="486" cy="486"/>
            </a:xfrm>
            <a:prstGeom prst="ellipse">
              <a:avLst/>
            </a:prstGeom>
            <a:noFill/>
            <a:ln w="25400">
              <a:solidFill>
                <a:srgbClr val="00CCFF"/>
              </a:solidFill>
              <a:round/>
            </a:ln>
          </p:spPr>
          <p:txBody>
            <a:bodyPr/>
            <a:lstStyle/>
            <a:p>
              <a:endParaRPr lang="en-US"/>
            </a:p>
          </p:txBody>
        </p:sp>
        <p:sp>
          <p:nvSpPr>
            <p:cNvPr id="415846" name="Line 102"/>
            <p:cNvSpPr>
              <a:spLocks noChangeShapeType="1"/>
            </p:cNvSpPr>
            <p:nvPr/>
          </p:nvSpPr>
          <p:spPr bwMode="auto">
            <a:xfrm>
              <a:off x="1301" y="647"/>
              <a:ext cx="1" cy="248"/>
            </a:xfrm>
            <a:prstGeom prst="line">
              <a:avLst/>
            </a:prstGeom>
            <a:noFill/>
            <a:ln w="25400">
              <a:solidFill>
                <a:srgbClr val="00CCFF"/>
              </a:solidFill>
              <a:round/>
            </a:ln>
          </p:spPr>
          <p:txBody>
            <a:bodyPr/>
            <a:lstStyle/>
            <a:p>
              <a:endParaRPr lang="en-US"/>
            </a:p>
          </p:txBody>
        </p:sp>
        <p:sp>
          <p:nvSpPr>
            <p:cNvPr id="415847" name="Line 103"/>
            <p:cNvSpPr>
              <a:spLocks noChangeShapeType="1"/>
            </p:cNvSpPr>
            <p:nvPr/>
          </p:nvSpPr>
          <p:spPr bwMode="auto">
            <a:xfrm>
              <a:off x="1310" y="766"/>
              <a:ext cx="224" cy="2"/>
            </a:xfrm>
            <a:prstGeom prst="line">
              <a:avLst/>
            </a:prstGeom>
            <a:noFill/>
            <a:ln w="25400">
              <a:solidFill>
                <a:srgbClr val="00CCFF"/>
              </a:solidFill>
              <a:round/>
            </a:ln>
          </p:spPr>
          <p:txBody>
            <a:bodyPr/>
            <a:lstStyle/>
            <a:p>
              <a:endParaRPr lang="en-US"/>
            </a:p>
          </p:txBody>
        </p:sp>
      </p:grpSp>
      <p:grpSp>
        <p:nvGrpSpPr>
          <p:cNvPr id="415858" name="Group 114"/>
          <p:cNvGrpSpPr/>
          <p:nvPr/>
        </p:nvGrpSpPr>
        <p:grpSpPr bwMode="auto">
          <a:xfrm>
            <a:off x="4013200" y="3408880"/>
            <a:ext cx="892175" cy="904875"/>
            <a:chOff x="1019" y="2289"/>
            <a:chExt cx="418" cy="444"/>
          </a:xfrm>
        </p:grpSpPr>
        <p:sp>
          <p:nvSpPr>
            <p:cNvPr id="415859" name="Oval 115"/>
            <p:cNvSpPr>
              <a:spLocks noChangeArrowheads="1"/>
            </p:cNvSpPr>
            <p:nvPr/>
          </p:nvSpPr>
          <p:spPr bwMode="auto">
            <a:xfrm>
              <a:off x="1019" y="2323"/>
              <a:ext cx="418" cy="410"/>
            </a:xfrm>
            <a:prstGeom prst="ellipse">
              <a:avLst/>
            </a:prstGeom>
            <a:noFill/>
            <a:ln w="28575">
              <a:solidFill>
                <a:srgbClr val="00CCFF"/>
              </a:solidFill>
              <a:round/>
            </a:ln>
          </p:spPr>
          <p:txBody>
            <a:bodyPr/>
            <a:lstStyle/>
            <a:p>
              <a:endParaRPr lang="en-US"/>
            </a:p>
          </p:txBody>
        </p:sp>
        <p:sp>
          <p:nvSpPr>
            <p:cNvPr id="415860" name="Line 116"/>
            <p:cNvSpPr>
              <a:spLocks noChangeShapeType="1"/>
            </p:cNvSpPr>
            <p:nvPr/>
          </p:nvSpPr>
          <p:spPr bwMode="auto">
            <a:xfrm flipH="1">
              <a:off x="1178" y="2289"/>
              <a:ext cx="92" cy="42"/>
            </a:xfrm>
            <a:prstGeom prst="line">
              <a:avLst/>
            </a:prstGeom>
            <a:noFill/>
            <a:ln w="28575">
              <a:solidFill>
                <a:srgbClr val="00CCFF"/>
              </a:solidFill>
              <a:round/>
            </a:ln>
          </p:spPr>
          <p:txBody>
            <a:bodyPr/>
            <a:lstStyle/>
            <a:p>
              <a:endParaRPr lang="en-US"/>
            </a:p>
          </p:txBody>
        </p:sp>
        <p:sp>
          <p:nvSpPr>
            <p:cNvPr id="415861" name="Line 117"/>
            <p:cNvSpPr>
              <a:spLocks noChangeShapeType="1"/>
            </p:cNvSpPr>
            <p:nvPr/>
          </p:nvSpPr>
          <p:spPr bwMode="auto">
            <a:xfrm flipH="1" flipV="1">
              <a:off x="1178" y="2331"/>
              <a:ext cx="92" cy="33"/>
            </a:xfrm>
            <a:prstGeom prst="line">
              <a:avLst/>
            </a:prstGeom>
            <a:noFill/>
            <a:ln w="28575">
              <a:solidFill>
                <a:srgbClr val="00CCFF"/>
              </a:solidFill>
              <a:round/>
            </a:ln>
          </p:spPr>
          <p:txBody>
            <a:bodyPr/>
            <a:lstStyle/>
            <a:p>
              <a:endParaRPr lang="en-US"/>
            </a:p>
          </p:txBody>
        </p:sp>
      </p:grpSp>
      <p:grpSp>
        <p:nvGrpSpPr>
          <p:cNvPr id="415865" name="Group 121"/>
          <p:cNvGrpSpPr/>
          <p:nvPr/>
        </p:nvGrpSpPr>
        <p:grpSpPr bwMode="auto">
          <a:xfrm>
            <a:off x="6981825" y="3370780"/>
            <a:ext cx="892175" cy="904875"/>
            <a:chOff x="1019" y="2289"/>
            <a:chExt cx="418" cy="444"/>
          </a:xfrm>
        </p:grpSpPr>
        <p:sp>
          <p:nvSpPr>
            <p:cNvPr id="415866" name="Oval 122"/>
            <p:cNvSpPr>
              <a:spLocks noChangeArrowheads="1"/>
            </p:cNvSpPr>
            <p:nvPr/>
          </p:nvSpPr>
          <p:spPr bwMode="auto">
            <a:xfrm>
              <a:off x="1019" y="2323"/>
              <a:ext cx="418" cy="410"/>
            </a:xfrm>
            <a:prstGeom prst="ellipse">
              <a:avLst/>
            </a:prstGeom>
            <a:noFill/>
            <a:ln w="28575">
              <a:solidFill>
                <a:srgbClr val="00CCFF"/>
              </a:solidFill>
              <a:round/>
            </a:ln>
          </p:spPr>
          <p:txBody>
            <a:bodyPr/>
            <a:lstStyle/>
            <a:p>
              <a:endParaRPr lang="en-US"/>
            </a:p>
          </p:txBody>
        </p:sp>
        <p:sp>
          <p:nvSpPr>
            <p:cNvPr id="415867" name="Line 123"/>
            <p:cNvSpPr>
              <a:spLocks noChangeShapeType="1"/>
            </p:cNvSpPr>
            <p:nvPr/>
          </p:nvSpPr>
          <p:spPr bwMode="auto">
            <a:xfrm flipH="1">
              <a:off x="1178" y="2289"/>
              <a:ext cx="92" cy="42"/>
            </a:xfrm>
            <a:prstGeom prst="line">
              <a:avLst/>
            </a:prstGeom>
            <a:noFill/>
            <a:ln w="28575">
              <a:solidFill>
                <a:srgbClr val="00CCFF"/>
              </a:solidFill>
              <a:round/>
            </a:ln>
          </p:spPr>
          <p:txBody>
            <a:bodyPr/>
            <a:lstStyle/>
            <a:p>
              <a:endParaRPr lang="en-US"/>
            </a:p>
          </p:txBody>
        </p:sp>
        <p:sp>
          <p:nvSpPr>
            <p:cNvPr id="415868" name="Line 124"/>
            <p:cNvSpPr>
              <a:spLocks noChangeShapeType="1"/>
            </p:cNvSpPr>
            <p:nvPr/>
          </p:nvSpPr>
          <p:spPr bwMode="auto">
            <a:xfrm flipH="1" flipV="1">
              <a:off x="1178" y="2331"/>
              <a:ext cx="92" cy="33"/>
            </a:xfrm>
            <a:prstGeom prst="line">
              <a:avLst/>
            </a:prstGeom>
            <a:noFill/>
            <a:ln w="28575">
              <a:solidFill>
                <a:srgbClr val="00CCFF"/>
              </a:solidFill>
              <a:round/>
            </a:ln>
          </p:spPr>
          <p:txBody>
            <a:bodyPr/>
            <a:lstStyle/>
            <a:p>
              <a:endParaRPr lang="en-US"/>
            </a:p>
          </p:txBody>
        </p:sp>
      </p:grpSp>
      <p:grpSp>
        <p:nvGrpSpPr>
          <p:cNvPr id="415872" name="Group 128"/>
          <p:cNvGrpSpPr/>
          <p:nvPr/>
        </p:nvGrpSpPr>
        <p:grpSpPr bwMode="auto">
          <a:xfrm>
            <a:off x="2540000" y="5615505"/>
            <a:ext cx="838200" cy="844550"/>
            <a:chOff x="4192" y="2208"/>
            <a:chExt cx="464" cy="473"/>
          </a:xfrm>
        </p:grpSpPr>
        <p:sp>
          <p:nvSpPr>
            <p:cNvPr id="415873" name="Oval 129"/>
            <p:cNvSpPr>
              <a:spLocks noChangeArrowheads="1"/>
            </p:cNvSpPr>
            <p:nvPr/>
          </p:nvSpPr>
          <p:spPr bwMode="auto">
            <a:xfrm>
              <a:off x="4192" y="2208"/>
              <a:ext cx="458" cy="466"/>
            </a:xfrm>
            <a:prstGeom prst="ellipse">
              <a:avLst/>
            </a:prstGeom>
            <a:noFill/>
            <a:ln w="28575">
              <a:solidFill>
                <a:srgbClr val="00CCFF"/>
              </a:solidFill>
              <a:round/>
            </a:ln>
          </p:spPr>
          <p:txBody>
            <a:bodyPr/>
            <a:lstStyle/>
            <a:p>
              <a:endParaRPr lang="en-US"/>
            </a:p>
          </p:txBody>
        </p:sp>
        <p:sp>
          <p:nvSpPr>
            <p:cNvPr id="415874" name="Line 130"/>
            <p:cNvSpPr>
              <a:spLocks noChangeShapeType="1"/>
            </p:cNvSpPr>
            <p:nvPr/>
          </p:nvSpPr>
          <p:spPr bwMode="auto">
            <a:xfrm>
              <a:off x="4198" y="2680"/>
              <a:ext cx="458" cy="1"/>
            </a:xfrm>
            <a:prstGeom prst="line">
              <a:avLst/>
            </a:prstGeom>
            <a:noFill/>
            <a:ln w="28575">
              <a:solidFill>
                <a:srgbClr val="00CCFF"/>
              </a:solidFill>
              <a:round/>
            </a:ln>
          </p:spPr>
          <p:txBody>
            <a:bodyPr/>
            <a:lstStyle/>
            <a:p>
              <a:endParaRPr lang="en-US"/>
            </a:p>
          </p:txBody>
        </p:sp>
      </p:grpSp>
      <p:grpSp>
        <p:nvGrpSpPr>
          <p:cNvPr id="415875" name="Group 131"/>
          <p:cNvGrpSpPr/>
          <p:nvPr/>
        </p:nvGrpSpPr>
        <p:grpSpPr bwMode="auto">
          <a:xfrm>
            <a:off x="5486400" y="5644080"/>
            <a:ext cx="838200" cy="844550"/>
            <a:chOff x="4192" y="2208"/>
            <a:chExt cx="464" cy="473"/>
          </a:xfrm>
        </p:grpSpPr>
        <p:sp>
          <p:nvSpPr>
            <p:cNvPr id="415876" name="Oval 132"/>
            <p:cNvSpPr>
              <a:spLocks noChangeArrowheads="1"/>
            </p:cNvSpPr>
            <p:nvPr/>
          </p:nvSpPr>
          <p:spPr bwMode="auto">
            <a:xfrm>
              <a:off x="4192" y="2208"/>
              <a:ext cx="458" cy="466"/>
            </a:xfrm>
            <a:prstGeom prst="ellipse">
              <a:avLst/>
            </a:prstGeom>
            <a:noFill/>
            <a:ln w="28575">
              <a:solidFill>
                <a:srgbClr val="00CCFF"/>
              </a:solidFill>
              <a:round/>
            </a:ln>
          </p:spPr>
          <p:txBody>
            <a:bodyPr/>
            <a:lstStyle/>
            <a:p>
              <a:endParaRPr lang="en-US"/>
            </a:p>
          </p:txBody>
        </p:sp>
        <p:sp>
          <p:nvSpPr>
            <p:cNvPr id="415877" name="Line 133"/>
            <p:cNvSpPr>
              <a:spLocks noChangeShapeType="1"/>
            </p:cNvSpPr>
            <p:nvPr/>
          </p:nvSpPr>
          <p:spPr bwMode="auto">
            <a:xfrm>
              <a:off x="4198" y="2680"/>
              <a:ext cx="458" cy="1"/>
            </a:xfrm>
            <a:prstGeom prst="line">
              <a:avLst/>
            </a:prstGeom>
            <a:noFill/>
            <a:ln w="28575">
              <a:solidFill>
                <a:srgbClr val="00CCFF"/>
              </a:solidFill>
              <a:round/>
            </a:ln>
          </p:spPr>
          <p:txBody>
            <a:bodyPr/>
            <a:lstStyle/>
            <a:p>
              <a:endParaRPr lang="en-US"/>
            </a:p>
          </p:txBody>
        </p:sp>
      </p:grpSp>
      <p:grpSp>
        <p:nvGrpSpPr>
          <p:cNvPr id="415878" name="Group 134"/>
          <p:cNvGrpSpPr/>
          <p:nvPr/>
        </p:nvGrpSpPr>
        <p:grpSpPr bwMode="auto">
          <a:xfrm>
            <a:off x="6997700" y="5631380"/>
            <a:ext cx="838200" cy="844550"/>
            <a:chOff x="4192" y="2208"/>
            <a:chExt cx="464" cy="473"/>
          </a:xfrm>
        </p:grpSpPr>
        <p:sp>
          <p:nvSpPr>
            <p:cNvPr id="415879" name="Oval 135"/>
            <p:cNvSpPr>
              <a:spLocks noChangeArrowheads="1"/>
            </p:cNvSpPr>
            <p:nvPr/>
          </p:nvSpPr>
          <p:spPr bwMode="auto">
            <a:xfrm>
              <a:off x="4192" y="2208"/>
              <a:ext cx="458" cy="466"/>
            </a:xfrm>
            <a:prstGeom prst="ellipse">
              <a:avLst/>
            </a:prstGeom>
            <a:noFill/>
            <a:ln w="28575">
              <a:solidFill>
                <a:srgbClr val="00CCFF"/>
              </a:solidFill>
              <a:round/>
            </a:ln>
          </p:spPr>
          <p:txBody>
            <a:bodyPr/>
            <a:lstStyle/>
            <a:p>
              <a:endParaRPr lang="en-US"/>
            </a:p>
          </p:txBody>
        </p:sp>
        <p:sp>
          <p:nvSpPr>
            <p:cNvPr id="415880" name="Line 136"/>
            <p:cNvSpPr>
              <a:spLocks noChangeShapeType="1"/>
            </p:cNvSpPr>
            <p:nvPr/>
          </p:nvSpPr>
          <p:spPr bwMode="auto">
            <a:xfrm>
              <a:off x="4198" y="2680"/>
              <a:ext cx="458" cy="1"/>
            </a:xfrm>
            <a:prstGeom prst="line">
              <a:avLst/>
            </a:prstGeom>
            <a:noFill/>
            <a:ln w="28575">
              <a:solidFill>
                <a:srgbClr val="00CCFF"/>
              </a:solidFill>
              <a:round/>
            </a:ln>
          </p:spPr>
          <p:txBody>
            <a:bodyPr/>
            <a:lstStyle/>
            <a:p>
              <a:endParaRPr lang="en-US"/>
            </a:p>
          </p:txBody>
        </p:sp>
      </p:grpSp>
      <p:grpSp>
        <p:nvGrpSpPr>
          <p:cNvPr id="415884" name="Group 140"/>
          <p:cNvGrpSpPr/>
          <p:nvPr/>
        </p:nvGrpSpPr>
        <p:grpSpPr bwMode="auto">
          <a:xfrm>
            <a:off x="2679700" y="3416818"/>
            <a:ext cx="892175" cy="904875"/>
            <a:chOff x="1019" y="2289"/>
            <a:chExt cx="418" cy="444"/>
          </a:xfrm>
        </p:grpSpPr>
        <p:sp>
          <p:nvSpPr>
            <p:cNvPr id="415885" name="Oval 141"/>
            <p:cNvSpPr>
              <a:spLocks noChangeArrowheads="1"/>
            </p:cNvSpPr>
            <p:nvPr/>
          </p:nvSpPr>
          <p:spPr bwMode="auto">
            <a:xfrm>
              <a:off x="1019" y="2323"/>
              <a:ext cx="418" cy="410"/>
            </a:xfrm>
            <a:prstGeom prst="ellipse">
              <a:avLst/>
            </a:prstGeom>
            <a:noFill/>
            <a:ln w="28575">
              <a:solidFill>
                <a:srgbClr val="00CCFF"/>
              </a:solidFill>
              <a:round/>
            </a:ln>
          </p:spPr>
          <p:txBody>
            <a:bodyPr/>
            <a:lstStyle/>
            <a:p>
              <a:endParaRPr lang="en-US"/>
            </a:p>
          </p:txBody>
        </p:sp>
        <p:sp>
          <p:nvSpPr>
            <p:cNvPr id="415886" name="Line 142"/>
            <p:cNvSpPr>
              <a:spLocks noChangeShapeType="1"/>
            </p:cNvSpPr>
            <p:nvPr/>
          </p:nvSpPr>
          <p:spPr bwMode="auto">
            <a:xfrm flipH="1">
              <a:off x="1178" y="2289"/>
              <a:ext cx="92" cy="42"/>
            </a:xfrm>
            <a:prstGeom prst="line">
              <a:avLst/>
            </a:prstGeom>
            <a:noFill/>
            <a:ln w="28575">
              <a:solidFill>
                <a:srgbClr val="00CCFF"/>
              </a:solidFill>
              <a:round/>
            </a:ln>
          </p:spPr>
          <p:txBody>
            <a:bodyPr/>
            <a:lstStyle/>
            <a:p>
              <a:endParaRPr lang="en-US"/>
            </a:p>
          </p:txBody>
        </p:sp>
        <p:sp>
          <p:nvSpPr>
            <p:cNvPr id="415887" name="Line 143"/>
            <p:cNvSpPr>
              <a:spLocks noChangeShapeType="1"/>
            </p:cNvSpPr>
            <p:nvPr/>
          </p:nvSpPr>
          <p:spPr bwMode="auto">
            <a:xfrm flipH="1" flipV="1">
              <a:off x="1178" y="2331"/>
              <a:ext cx="92" cy="33"/>
            </a:xfrm>
            <a:prstGeom prst="line">
              <a:avLst/>
            </a:prstGeom>
            <a:noFill/>
            <a:ln w="28575">
              <a:solidFill>
                <a:srgbClr val="00CCFF"/>
              </a:solidFill>
              <a:round/>
            </a:ln>
          </p:spPr>
          <p:txBody>
            <a:bodyPr/>
            <a:lstStyle/>
            <a:p>
              <a:endParaRPr lang="en-US"/>
            </a:p>
          </p:txBody>
        </p:sp>
      </p:grpSp>
      <p:grpSp>
        <p:nvGrpSpPr>
          <p:cNvPr id="415888" name="Group 144"/>
          <p:cNvGrpSpPr/>
          <p:nvPr/>
        </p:nvGrpSpPr>
        <p:grpSpPr bwMode="auto">
          <a:xfrm>
            <a:off x="5373688" y="3496193"/>
            <a:ext cx="1141412" cy="771525"/>
            <a:chOff x="1301" y="528"/>
            <a:chExt cx="719" cy="486"/>
          </a:xfrm>
        </p:grpSpPr>
        <p:sp>
          <p:nvSpPr>
            <p:cNvPr id="415889" name="Oval 145"/>
            <p:cNvSpPr>
              <a:spLocks noChangeArrowheads="1"/>
            </p:cNvSpPr>
            <p:nvPr/>
          </p:nvSpPr>
          <p:spPr bwMode="auto">
            <a:xfrm>
              <a:off x="1534" y="528"/>
              <a:ext cx="486" cy="486"/>
            </a:xfrm>
            <a:prstGeom prst="ellipse">
              <a:avLst/>
            </a:prstGeom>
            <a:noFill/>
            <a:ln w="25400">
              <a:solidFill>
                <a:srgbClr val="00CCFF"/>
              </a:solidFill>
              <a:round/>
            </a:ln>
          </p:spPr>
          <p:txBody>
            <a:bodyPr/>
            <a:lstStyle/>
            <a:p>
              <a:endParaRPr lang="en-US"/>
            </a:p>
          </p:txBody>
        </p:sp>
        <p:sp>
          <p:nvSpPr>
            <p:cNvPr id="415890" name="Line 146"/>
            <p:cNvSpPr>
              <a:spLocks noChangeShapeType="1"/>
            </p:cNvSpPr>
            <p:nvPr/>
          </p:nvSpPr>
          <p:spPr bwMode="auto">
            <a:xfrm>
              <a:off x="1301" y="647"/>
              <a:ext cx="1" cy="248"/>
            </a:xfrm>
            <a:prstGeom prst="line">
              <a:avLst/>
            </a:prstGeom>
            <a:noFill/>
            <a:ln w="25400">
              <a:solidFill>
                <a:srgbClr val="00CCFF"/>
              </a:solidFill>
              <a:round/>
            </a:ln>
          </p:spPr>
          <p:txBody>
            <a:bodyPr/>
            <a:lstStyle/>
            <a:p>
              <a:endParaRPr lang="en-US"/>
            </a:p>
          </p:txBody>
        </p:sp>
        <p:sp>
          <p:nvSpPr>
            <p:cNvPr id="415891" name="Line 147"/>
            <p:cNvSpPr>
              <a:spLocks noChangeShapeType="1"/>
            </p:cNvSpPr>
            <p:nvPr/>
          </p:nvSpPr>
          <p:spPr bwMode="auto">
            <a:xfrm>
              <a:off x="1310" y="766"/>
              <a:ext cx="224" cy="2"/>
            </a:xfrm>
            <a:prstGeom prst="line">
              <a:avLst/>
            </a:prstGeom>
            <a:noFill/>
            <a:ln w="25400">
              <a:solidFill>
                <a:srgbClr val="00CCFF"/>
              </a:solidFill>
              <a:round/>
            </a:ln>
          </p:spPr>
          <p:txBody>
            <a:bodyPr/>
            <a:lstStyle/>
            <a:p>
              <a:endParaRPr lang="en-US"/>
            </a:p>
          </p:txBody>
        </p:sp>
      </p:grpSp>
      <p:grpSp>
        <p:nvGrpSpPr>
          <p:cNvPr id="415892" name="Group 148"/>
          <p:cNvGrpSpPr/>
          <p:nvPr/>
        </p:nvGrpSpPr>
        <p:grpSpPr bwMode="auto">
          <a:xfrm>
            <a:off x="3962400" y="5601218"/>
            <a:ext cx="892175" cy="904875"/>
            <a:chOff x="1019" y="2289"/>
            <a:chExt cx="418" cy="444"/>
          </a:xfrm>
        </p:grpSpPr>
        <p:sp>
          <p:nvSpPr>
            <p:cNvPr id="415893" name="Oval 149"/>
            <p:cNvSpPr>
              <a:spLocks noChangeArrowheads="1"/>
            </p:cNvSpPr>
            <p:nvPr/>
          </p:nvSpPr>
          <p:spPr bwMode="auto">
            <a:xfrm>
              <a:off x="1019" y="2323"/>
              <a:ext cx="418" cy="410"/>
            </a:xfrm>
            <a:prstGeom prst="ellipse">
              <a:avLst/>
            </a:prstGeom>
            <a:noFill/>
            <a:ln w="28575">
              <a:solidFill>
                <a:srgbClr val="00CCFF"/>
              </a:solidFill>
              <a:round/>
            </a:ln>
          </p:spPr>
          <p:txBody>
            <a:bodyPr/>
            <a:lstStyle/>
            <a:p>
              <a:endParaRPr lang="en-US"/>
            </a:p>
          </p:txBody>
        </p:sp>
        <p:sp>
          <p:nvSpPr>
            <p:cNvPr id="415894" name="Line 150"/>
            <p:cNvSpPr>
              <a:spLocks noChangeShapeType="1"/>
            </p:cNvSpPr>
            <p:nvPr/>
          </p:nvSpPr>
          <p:spPr bwMode="auto">
            <a:xfrm flipH="1">
              <a:off x="1178" y="2289"/>
              <a:ext cx="92" cy="42"/>
            </a:xfrm>
            <a:prstGeom prst="line">
              <a:avLst/>
            </a:prstGeom>
            <a:noFill/>
            <a:ln w="28575">
              <a:solidFill>
                <a:srgbClr val="00CCFF"/>
              </a:solidFill>
              <a:round/>
            </a:ln>
          </p:spPr>
          <p:txBody>
            <a:bodyPr/>
            <a:lstStyle/>
            <a:p>
              <a:endParaRPr lang="en-US"/>
            </a:p>
          </p:txBody>
        </p:sp>
        <p:sp>
          <p:nvSpPr>
            <p:cNvPr id="415895" name="Line 151"/>
            <p:cNvSpPr>
              <a:spLocks noChangeShapeType="1"/>
            </p:cNvSpPr>
            <p:nvPr/>
          </p:nvSpPr>
          <p:spPr bwMode="auto">
            <a:xfrm flipH="1" flipV="1">
              <a:off x="1178" y="2331"/>
              <a:ext cx="92" cy="33"/>
            </a:xfrm>
            <a:prstGeom prst="line">
              <a:avLst/>
            </a:prstGeom>
            <a:noFill/>
            <a:ln w="28575">
              <a:solidFill>
                <a:srgbClr val="00CCFF"/>
              </a:solidFill>
              <a:round/>
            </a:ln>
          </p:spPr>
          <p:txBody>
            <a:bodyPr/>
            <a:lstStyle/>
            <a:p>
              <a:endParaRPr lang="en-US"/>
            </a:p>
          </p:txBody>
        </p:sp>
      </p:gr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7856" name="Line 64"/>
          <p:cNvSpPr>
            <a:spLocks noChangeShapeType="1"/>
          </p:cNvSpPr>
          <p:nvPr/>
        </p:nvSpPr>
        <p:spPr bwMode="auto">
          <a:xfrm flipH="1">
            <a:off x="4487863" y="2891356"/>
            <a:ext cx="1049337" cy="4763"/>
          </a:xfrm>
          <a:prstGeom prst="line">
            <a:avLst/>
          </a:prstGeom>
          <a:noFill/>
          <a:ln w="15875">
            <a:solidFill>
              <a:schemeClr val="tx1"/>
            </a:solidFill>
            <a:prstDash val="dash"/>
            <a:round/>
          </a:ln>
        </p:spPr>
        <p:txBody>
          <a:bodyPr/>
          <a:lstStyle/>
          <a:p>
            <a:endParaRPr lang="en-US"/>
          </a:p>
        </p:txBody>
      </p:sp>
      <p:sp>
        <p:nvSpPr>
          <p:cNvPr id="417859" name="Line 67"/>
          <p:cNvSpPr>
            <a:spLocks noChangeShapeType="1"/>
          </p:cNvSpPr>
          <p:nvPr/>
        </p:nvSpPr>
        <p:spPr bwMode="auto">
          <a:xfrm>
            <a:off x="3471863" y="3840681"/>
            <a:ext cx="1587" cy="758825"/>
          </a:xfrm>
          <a:prstGeom prst="line">
            <a:avLst/>
          </a:prstGeom>
          <a:noFill/>
          <a:ln w="15875">
            <a:solidFill>
              <a:schemeClr val="tx1"/>
            </a:solidFill>
            <a:prstDash val="dash"/>
            <a:round/>
            <a:tailEnd type="arrow" w="lg" len="lg"/>
          </a:ln>
        </p:spPr>
        <p:txBody>
          <a:bodyPr/>
          <a:lstStyle/>
          <a:p>
            <a:endParaRPr lang="en-US"/>
          </a:p>
        </p:txBody>
      </p:sp>
      <p:sp>
        <p:nvSpPr>
          <p:cNvPr id="417816" name="Rectangle 24"/>
          <p:cNvSpPr>
            <a:spLocks noGrp="1" noChangeArrowheads="1"/>
          </p:cNvSpPr>
          <p:nvPr>
            <p:ph type="title"/>
          </p:nvPr>
        </p:nvSpPr>
        <p:spPr/>
        <p:txBody>
          <a:bodyPr/>
          <a:lstStyle/>
          <a:p>
            <a:r>
              <a:rPr lang="en-US" altLang="zh-CN">
                <a:ea typeface="宋体" panose="02010600030101010101" pitchFamily="2" charset="-122"/>
              </a:rPr>
              <a:t>Example: Architectural Layers</a:t>
            </a:r>
            <a:endParaRPr lang="en-US" altLang="zh-CN">
              <a:ea typeface="宋体" panose="02010600030101010101" pitchFamily="2" charset="-122"/>
            </a:endParaRPr>
          </a:p>
        </p:txBody>
      </p:sp>
      <p:sp>
        <p:nvSpPr>
          <p:cNvPr id="417818" name="Rectangle 26"/>
          <p:cNvSpPr>
            <a:spLocks noChangeArrowheads="1"/>
          </p:cNvSpPr>
          <p:nvPr/>
        </p:nvSpPr>
        <p:spPr bwMode="auto">
          <a:xfrm>
            <a:off x="2894013" y="4753494"/>
            <a:ext cx="1155700" cy="698500"/>
          </a:xfrm>
          <a:prstGeom prst="rect">
            <a:avLst/>
          </a:prstGeom>
          <a:solidFill>
            <a:srgbClr val="FFFFCC"/>
          </a:solidFill>
          <a:ln w="12700">
            <a:solidFill>
              <a:srgbClr val="990033"/>
            </a:solidFill>
            <a:miter lim="800000"/>
          </a:ln>
        </p:spPr>
        <p:txBody>
          <a:bodyPr/>
          <a:lstStyle/>
          <a:p>
            <a:endParaRPr lang="en-US"/>
          </a:p>
        </p:txBody>
      </p:sp>
      <p:sp>
        <p:nvSpPr>
          <p:cNvPr id="417819" name="Rectangle 27"/>
          <p:cNvSpPr>
            <a:spLocks noChangeArrowheads="1"/>
          </p:cNvSpPr>
          <p:nvPr/>
        </p:nvSpPr>
        <p:spPr bwMode="auto">
          <a:xfrm>
            <a:off x="2894013" y="4548706"/>
            <a:ext cx="469900" cy="204788"/>
          </a:xfrm>
          <a:prstGeom prst="rect">
            <a:avLst/>
          </a:prstGeom>
          <a:solidFill>
            <a:srgbClr val="FFFFCC"/>
          </a:solidFill>
          <a:ln w="12700">
            <a:solidFill>
              <a:srgbClr val="000000"/>
            </a:solidFill>
            <a:miter lim="800000"/>
          </a:ln>
        </p:spPr>
        <p:txBody>
          <a:bodyPr/>
          <a:lstStyle/>
          <a:p>
            <a:endParaRPr lang="en-US"/>
          </a:p>
        </p:txBody>
      </p:sp>
      <p:sp>
        <p:nvSpPr>
          <p:cNvPr id="417820" name="Rectangle 28"/>
          <p:cNvSpPr>
            <a:spLocks noChangeArrowheads="1"/>
          </p:cNvSpPr>
          <p:nvPr/>
        </p:nvSpPr>
        <p:spPr bwMode="auto">
          <a:xfrm>
            <a:off x="2894013" y="4548706"/>
            <a:ext cx="469900" cy="204788"/>
          </a:xfrm>
          <a:prstGeom prst="rect">
            <a:avLst/>
          </a:prstGeom>
          <a:noFill/>
          <a:ln w="0">
            <a:solidFill>
              <a:srgbClr val="990033"/>
            </a:solidFill>
            <a:miter lim="800000"/>
          </a:ln>
        </p:spPr>
        <p:txBody>
          <a:bodyPr/>
          <a:lstStyle/>
          <a:p>
            <a:endParaRPr lang="en-US"/>
          </a:p>
        </p:txBody>
      </p:sp>
      <p:sp>
        <p:nvSpPr>
          <p:cNvPr id="417821" name="Rectangle 29"/>
          <p:cNvSpPr>
            <a:spLocks noChangeArrowheads="1"/>
          </p:cNvSpPr>
          <p:nvPr/>
        </p:nvSpPr>
        <p:spPr bwMode="auto">
          <a:xfrm>
            <a:off x="3074988" y="4970981"/>
            <a:ext cx="774700" cy="182563"/>
          </a:xfrm>
          <a:prstGeom prst="rect">
            <a:avLst/>
          </a:prstGeom>
          <a:noFill/>
          <a:ln w="9525">
            <a:noFill/>
            <a:miter lim="800000"/>
          </a:ln>
        </p:spPr>
        <p:txBody>
          <a:bodyPr wrap="none" lIns="0" tIns="0" rIns="0" bIns="0">
            <a:spAutoFit/>
          </a:bodyPr>
          <a:lstStyle/>
          <a:p>
            <a:r>
              <a:rPr lang="en-US" altLang="zh-CN" sz="1200">
                <a:solidFill>
                  <a:srgbClr val="000000"/>
                </a:solidFill>
                <a:ea typeface="宋体" panose="02010600030101010101" pitchFamily="2" charset="-122"/>
              </a:rPr>
              <a:t>Middleware</a:t>
            </a:r>
            <a:endParaRPr lang="en-US" altLang="zh-CN">
              <a:ea typeface="宋体" panose="02010600030101010101" pitchFamily="2" charset="-122"/>
            </a:endParaRPr>
          </a:p>
        </p:txBody>
      </p:sp>
      <p:sp>
        <p:nvSpPr>
          <p:cNvPr id="417822" name="Rectangle 30"/>
          <p:cNvSpPr>
            <a:spLocks noChangeArrowheads="1"/>
          </p:cNvSpPr>
          <p:nvPr/>
        </p:nvSpPr>
        <p:spPr bwMode="auto">
          <a:xfrm>
            <a:off x="3111500" y="4777306"/>
            <a:ext cx="684213" cy="182563"/>
          </a:xfrm>
          <a:prstGeom prst="rect">
            <a:avLst/>
          </a:prstGeom>
          <a:noFill/>
          <a:ln w="9525">
            <a:noFill/>
            <a:miter lim="800000"/>
          </a:ln>
        </p:spPr>
        <p:txBody>
          <a:bodyPr wrap="none" lIns="0" tIns="0" rIns="0" bIns="0">
            <a:spAutoFit/>
          </a:bodyPr>
          <a:lstStyle/>
          <a:p>
            <a:r>
              <a:rPr lang="en-US" altLang="zh-CN" sz="1200">
                <a:solidFill>
                  <a:srgbClr val="000000"/>
                </a:solidFill>
                <a:ea typeface="宋体" panose="02010600030101010101" pitchFamily="2" charset="-122"/>
              </a:rPr>
              <a:t>&lt;&lt;layer&gt;&gt;</a:t>
            </a:r>
            <a:endParaRPr lang="en-US" altLang="zh-CN">
              <a:ea typeface="宋体" panose="02010600030101010101" pitchFamily="2" charset="-122"/>
            </a:endParaRPr>
          </a:p>
        </p:txBody>
      </p:sp>
      <p:sp>
        <p:nvSpPr>
          <p:cNvPr id="417823" name="Rectangle 31"/>
          <p:cNvSpPr>
            <a:spLocks noChangeArrowheads="1"/>
          </p:cNvSpPr>
          <p:nvPr/>
        </p:nvSpPr>
        <p:spPr bwMode="auto">
          <a:xfrm>
            <a:off x="1787525" y="5933006"/>
            <a:ext cx="1154113" cy="685800"/>
          </a:xfrm>
          <a:prstGeom prst="rect">
            <a:avLst/>
          </a:prstGeom>
          <a:solidFill>
            <a:srgbClr val="FFFFCC"/>
          </a:solidFill>
          <a:ln w="12700">
            <a:solidFill>
              <a:srgbClr val="990033"/>
            </a:solidFill>
            <a:miter lim="800000"/>
          </a:ln>
        </p:spPr>
        <p:txBody>
          <a:bodyPr/>
          <a:lstStyle/>
          <a:p>
            <a:endParaRPr lang="en-US"/>
          </a:p>
        </p:txBody>
      </p:sp>
      <p:sp>
        <p:nvSpPr>
          <p:cNvPr id="417824" name="Rectangle 32"/>
          <p:cNvSpPr>
            <a:spLocks noChangeArrowheads="1"/>
          </p:cNvSpPr>
          <p:nvPr/>
        </p:nvSpPr>
        <p:spPr bwMode="auto">
          <a:xfrm>
            <a:off x="1787525" y="5717106"/>
            <a:ext cx="457200" cy="215900"/>
          </a:xfrm>
          <a:prstGeom prst="rect">
            <a:avLst/>
          </a:prstGeom>
          <a:solidFill>
            <a:srgbClr val="FFFFCC"/>
          </a:solidFill>
          <a:ln w="9525">
            <a:noFill/>
            <a:miter lim="800000"/>
          </a:ln>
        </p:spPr>
        <p:txBody>
          <a:bodyPr/>
          <a:lstStyle/>
          <a:p>
            <a:endParaRPr lang="en-US"/>
          </a:p>
        </p:txBody>
      </p:sp>
      <p:sp>
        <p:nvSpPr>
          <p:cNvPr id="417825" name="Rectangle 33"/>
          <p:cNvSpPr>
            <a:spLocks noChangeArrowheads="1"/>
          </p:cNvSpPr>
          <p:nvPr/>
        </p:nvSpPr>
        <p:spPr bwMode="auto">
          <a:xfrm>
            <a:off x="1787525" y="5717106"/>
            <a:ext cx="457200" cy="215900"/>
          </a:xfrm>
          <a:prstGeom prst="rect">
            <a:avLst/>
          </a:prstGeom>
          <a:noFill/>
          <a:ln w="12700">
            <a:solidFill>
              <a:srgbClr val="990033"/>
            </a:solidFill>
            <a:miter lim="800000"/>
          </a:ln>
        </p:spPr>
        <p:txBody>
          <a:bodyPr/>
          <a:lstStyle/>
          <a:p>
            <a:endParaRPr lang="en-US"/>
          </a:p>
        </p:txBody>
      </p:sp>
      <p:sp>
        <p:nvSpPr>
          <p:cNvPr id="417826" name="Rectangle 34"/>
          <p:cNvSpPr>
            <a:spLocks noChangeArrowheads="1"/>
          </p:cNvSpPr>
          <p:nvPr/>
        </p:nvSpPr>
        <p:spPr bwMode="auto">
          <a:xfrm>
            <a:off x="1931988" y="5956819"/>
            <a:ext cx="827087" cy="182562"/>
          </a:xfrm>
          <a:prstGeom prst="rect">
            <a:avLst/>
          </a:prstGeom>
          <a:noFill/>
          <a:ln w="9525">
            <a:noFill/>
            <a:miter lim="800000"/>
          </a:ln>
        </p:spPr>
        <p:txBody>
          <a:bodyPr wrap="none" lIns="0" tIns="0" rIns="0" bIns="0">
            <a:spAutoFit/>
          </a:bodyPr>
          <a:lstStyle/>
          <a:p>
            <a:r>
              <a:rPr lang="en-US" altLang="zh-CN" sz="1200">
                <a:solidFill>
                  <a:srgbClr val="000000"/>
                </a:solidFill>
                <a:ea typeface="宋体" panose="02010600030101010101" pitchFamily="2" charset="-122"/>
              </a:rPr>
              <a:t>Base Reuse</a:t>
            </a:r>
            <a:endParaRPr lang="en-US" altLang="zh-CN">
              <a:ea typeface="宋体" panose="02010600030101010101" pitchFamily="2" charset="-122"/>
            </a:endParaRPr>
          </a:p>
        </p:txBody>
      </p:sp>
      <p:sp>
        <p:nvSpPr>
          <p:cNvPr id="417827" name="Rectangle 35"/>
          <p:cNvSpPr>
            <a:spLocks noChangeArrowheads="1"/>
          </p:cNvSpPr>
          <p:nvPr/>
        </p:nvSpPr>
        <p:spPr bwMode="auto">
          <a:xfrm>
            <a:off x="1835150" y="6426719"/>
            <a:ext cx="336550" cy="152400"/>
          </a:xfrm>
          <a:prstGeom prst="rect">
            <a:avLst/>
          </a:prstGeom>
          <a:noFill/>
          <a:ln w="9525">
            <a:noFill/>
            <a:miter lim="800000"/>
          </a:ln>
        </p:spPr>
        <p:txBody>
          <a:bodyPr wrap="none" lIns="0" tIns="0" rIns="0" bIns="0">
            <a:spAutoFit/>
          </a:bodyPr>
          <a:lstStyle/>
          <a:p>
            <a:r>
              <a:rPr lang="en-US" altLang="zh-CN">
                <a:solidFill>
                  <a:srgbClr val="000000"/>
                </a:solidFill>
                <a:ea typeface="宋体" panose="02010600030101010101" pitchFamily="2" charset="-122"/>
              </a:rPr>
              <a:t>global</a:t>
            </a:r>
            <a:endParaRPr lang="en-US" altLang="zh-CN">
              <a:ea typeface="宋体" panose="02010600030101010101" pitchFamily="2" charset="-122"/>
            </a:endParaRPr>
          </a:p>
        </p:txBody>
      </p:sp>
      <p:sp>
        <p:nvSpPr>
          <p:cNvPr id="417828" name="Rectangle 36"/>
          <p:cNvSpPr>
            <a:spLocks noChangeArrowheads="1"/>
          </p:cNvSpPr>
          <p:nvPr/>
        </p:nvSpPr>
        <p:spPr bwMode="auto">
          <a:xfrm>
            <a:off x="2894013" y="1543569"/>
            <a:ext cx="1155700" cy="696912"/>
          </a:xfrm>
          <a:prstGeom prst="rect">
            <a:avLst/>
          </a:prstGeom>
          <a:solidFill>
            <a:srgbClr val="FFFFCC"/>
          </a:solidFill>
          <a:ln w="12700">
            <a:solidFill>
              <a:srgbClr val="990033"/>
            </a:solidFill>
            <a:miter lim="800000"/>
          </a:ln>
        </p:spPr>
        <p:txBody>
          <a:bodyPr/>
          <a:lstStyle/>
          <a:p>
            <a:endParaRPr lang="en-US"/>
          </a:p>
        </p:txBody>
      </p:sp>
      <p:sp>
        <p:nvSpPr>
          <p:cNvPr id="417829" name="Rectangle 37"/>
          <p:cNvSpPr>
            <a:spLocks noChangeArrowheads="1"/>
          </p:cNvSpPr>
          <p:nvPr/>
        </p:nvSpPr>
        <p:spPr bwMode="auto">
          <a:xfrm>
            <a:off x="2894013" y="1338781"/>
            <a:ext cx="469900" cy="204788"/>
          </a:xfrm>
          <a:prstGeom prst="rect">
            <a:avLst/>
          </a:prstGeom>
          <a:solidFill>
            <a:srgbClr val="FFFFCC"/>
          </a:solidFill>
          <a:ln w="12700">
            <a:solidFill>
              <a:srgbClr val="000000"/>
            </a:solidFill>
            <a:miter lim="800000"/>
          </a:ln>
        </p:spPr>
        <p:txBody>
          <a:bodyPr/>
          <a:lstStyle/>
          <a:p>
            <a:endParaRPr lang="en-US"/>
          </a:p>
        </p:txBody>
      </p:sp>
      <p:sp>
        <p:nvSpPr>
          <p:cNvPr id="417830" name="Rectangle 38"/>
          <p:cNvSpPr>
            <a:spLocks noChangeArrowheads="1"/>
          </p:cNvSpPr>
          <p:nvPr/>
        </p:nvSpPr>
        <p:spPr bwMode="auto">
          <a:xfrm>
            <a:off x="2894013" y="1338781"/>
            <a:ext cx="469900" cy="204788"/>
          </a:xfrm>
          <a:prstGeom prst="rect">
            <a:avLst/>
          </a:prstGeom>
          <a:noFill/>
          <a:ln w="0">
            <a:solidFill>
              <a:srgbClr val="990033"/>
            </a:solidFill>
            <a:miter lim="800000"/>
          </a:ln>
        </p:spPr>
        <p:txBody>
          <a:bodyPr/>
          <a:lstStyle/>
          <a:p>
            <a:endParaRPr lang="en-US"/>
          </a:p>
        </p:txBody>
      </p:sp>
      <p:sp>
        <p:nvSpPr>
          <p:cNvPr id="417831" name="Rectangle 39"/>
          <p:cNvSpPr>
            <a:spLocks noChangeArrowheads="1"/>
          </p:cNvSpPr>
          <p:nvPr/>
        </p:nvSpPr>
        <p:spPr bwMode="auto">
          <a:xfrm>
            <a:off x="3086100" y="1759469"/>
            <a:ext cx="741363" cy="182562"/>
          </a:xfrm>
          <a:prstGeom prst="rect">
            <a:avLst/>
          </a:prstGeom>
          <a:noFill/>
          <a:ln w="9525">
            <a:noFill/>
            <a:miter lim="800000"/>
          </a:ln>
        </p:spPr>
        <p:txBody>
          <a:bodyPr wrap="none" lIns="0" tIns="0" rIns="0" bIns="0">
            <a:spAutoFit/>
          </a:bodyPr>
          <a:lstStyle/>
          <a:p>
            <a:r>
              <a:rPr lang="en-US" altLang="zh-CN" sz="1200">
                <a:solidFill>
                  <a:srgbClr val="000000"/>
                </a:solidFill>
                <a:ea typeface="宋体" panose="02010600030101010101" pitchFamily="2" charset="-122"/>
              </a:rPr>
              <a:t>Application</a:t>
            </a:r>
            <a:endParaRPr lang="en-US" altLang="zh-CN">
              <a:ea typeface="宋体" panose="02010600030101010101" pitchFamily="2" charset="-122"/>
            </a:endParaRPr>
          </a:p>
        </p:txBody>
      </p:sp>
      <p:sp>
        <p:nvSpPr>
          <p:cNvPr id="417832" name="Rectangle 40"/>
          <p:cNvSpPr>
            <a:spLocks noChangeArrowheads="1"/>
          </p:cNvSpPr>
          <p:nvPr/>
        </p:nvSpPr>
        <p:spPr bwMode="auto">
          <a:xfrm>
            <a:off x="3111500" y="1567381"/>
            <a:ext cx="684213" cy="182563"/>
          </a:xfrm>
          <a:prstGeom prst="rect">
            <a:avLst/>
          </a:prstGeom>
          <a:noFill/>
          <a:ln w="9525">
            <a:noFill/>
            <a:miter lim="800000"/>
          </a:ln>
        </p:spPr>
        <p:txBody>
          <a:bodyPr wrap="none" lIns="0" tIns="0" rIns="0" bIns="0">
            <a:spAutoFit/>
          </a:bodyPr>
          <a:lstStyle/>
          <a:p>
            <a:r>
              <a:rPr lang="en-US" altLang="zh-CN" sz="1200">
                <a:solidFill>
                  <a:srgbClr val="000000"/>
                </a:solidFill>
                <a:ea typeface="宋体" panose="02010600030101010101" pitchFamily="2" charset="-122"/>
              </a:rPr>
              <a:t>&lt;&lt;layer&gt;&gt;</a:t>
            </a:r>
            <a:endParaRPr lang="en-US" altLang="zh-CN">
              <a:ea typeface="宋体" panose="02010600030101010101" pitchFamily="2" charset="-122"/>
            </a:endParaRPr>
          </a:p>
        </p:txBody>
      </p:sp>
      <p:sp>
        <p:nvSpPr>
          <p:cNvPr id="417833" name="Rectangle 41"/>
          <p:cNvSpPr>
            <a:spLocks noChangeArrowheads="1"/>
          </p:cNvSpPr>
          <p:nvPr/>
        </p:nvSpPr>
        <p:spPr bwMode="auto">
          <a:xfrm>
            <a:off x="2894013" y="3140594"/>
            <a:ext cx="1155700" cy="698500"/>
          </a:xfrm>
          <a:prstGeom prst="rect">
            <a:avLst/>
          </a:prstGeom>
          <a:solidFill>
            <a:srgbClr val="FFFFCC"/>
          </a:solidFill>
          <a:ln w="12700">
            <a:solidFill>
              <a:srgbClr val="990033"/>
            </a:solidFill>
            <a:miter lim="800000"/>
          </a:ln>
        </p:spPr>
        <p:txBody>
          <a:bodyPr/>
          <a:lstStyle/>
          <a:p>
            <a:endParaRPr lang="en-US"/>
          </a:p>
        </p:txBody>
      </p:sp>
      <p:sp>
        <p:nvSpPr>
          <p:cNvPr id="417834" name="Rectangle 42"/>
          <p:cNvSpPr>
            <a:spLocks noChangeArrowheads="1"/>
          </p:cNvSpPr>
          <p:nvPr/>
        </p:nvSpPr>
        <p:spPr bwMode="auto">
          <a:xfrm>
            <a:off x="2894013" y="2935806"/>
            <a:ext cx="469900" cy="204788"/>
          </a:xfrm>
          <a:prstGeom prst="rect">
            <a:avLst/>
          </a:prstGeom>
          <a:solidFill>
            <a:srgbClr val="FFFFCC"/>
          </a:solidFill>
          <a:ln w="12700">
            <a:solidFill>
              <a:srgbClr val="000000"/>
            </a:solidFill>
            <a:miter lim="800000"/>
          </a:ln>
        </p:spPr>
        <p:txBody>
          <a:bodyPr/>
          <a:lstStyle/>
          <a:p>
            <a:endParaRPr lang="en-US"/>
          </a:p>
        </p:txBody>
      </p:sp>
      <p:sp>
        <p:nvSpPr>
          <p:cNvPr id="417835" name="Rectangle 43"/>
          <p:cNvSpPr>
            <a:spLocks noChangeArrowheads="1"/>
          </p:cNvSpPr>
          <p:nvPr/>
        </p:nvSpPr>
        <p:spPr bwMode="auto">
          <a:xfrm>
            <a:off x="2894013" y="2935806"/>
            <a:ext cx="469900" cy="204788"/>
          </a:xfrm>
          <a:prstGeom prst="rect">
            <a:avLst/>
          </a:prstGeom>
          <a:noFill/>
          <a:ln w="0">
            <a:solidFill>
              <a:srgbClr val="990033"/>
            </a:solidFill>
            <a:miter lim="800000"/>
          </a:ln>
        </p:spPr>
        <p:txBody>
          <a:bodyPr/>
          <a:lstStyle/>
          <a:p>
            <a:endParaRPr lang="en-US"/>
          </a:p>
        </p:txBody>
      </p:sp>
      <p:sp>
        <p:nvSpPr>
          <p:cNvPr id="417836" name="Rectangle 44"/>
          <p:cNvSpPr>
            <a:spLocks noChangeArrowheads="1"/>
          </p:cNvSpPr>
          <p:nvPr/>
        </p:nvSpPr>
        <p:spPr bwMode="auto">
          <a:xfrm>
            <a:off x="3122613" y="3356494"/>
            <a:ext cx="658812" cy="182562"/>
          </a:xfrm>
          <a:prstGeom prst="rect">
            <a:avLst/>
          </a:prstGeom>
          <a:noFill/>
          <a:ln w="9525">
            <a:noFill/>
            <a:miter lim="800000"/>
          </a:ln>
        </p:spPr>
        <p:txBody>
          <a:bodyPr wrap="none" lIns="0" tIns="0" rIns="0" bIns="0">
            <a:spAutoFit/>
          </a:bodyPr>
          <a:lstStyle/>
          <a:p>
            <a:r>
              <a:rPr lang="en-US" altLang="zh-CN" sz="1200">
                <a:solidFill>
                  <a:srgbClr val="000000"/>
                </a:solidFill>
                <a:ea typeface="宋体" panose="02010600030101010101" pitchFamily="2" charset="-122"/>
              </a:rPr>
              <a:t>Business </a:t>
            </a:r>
            <a:endParaRPr lang="en-US" altLang="zh-CN">
              <a:ea typeface="宋体" panose="02010600030101010101" pitchFamily="2" charset="-122"/>
            </a:endParaRPr>
          </a:p>
        </p:txBody>
      </p:sp>
      <p:sp>
        <p:nvSpPr>
          <p:cNvPr id="417837" name="Rectangle 45"/>
          <p:cNvSpPr>
            <a:spLocks noChangeArrowheads="1"/>
          </p:cNvSpPr>
          <p:nvPr/>
        </p:nvSpPr>
        <p:spPr bwMode="auto">
          <a:xfrm>
            <a:off x="3170238" y="3550169"/>
            <a:ext cx="582612" cy="182562"/>
          </a:xfrm>
          <a:prstGeom prst="rect">
            <a:avLst/>
          </a:prstGeom>
          <a:noFill/>
          <a:ln w="9525">
            <a:noFill/>
            <a:miter lim="800000"/>
          </a:ln>
        </p:spPr>
        <p:txBody>
          <a:bodyPr wrap="none" lIns="0" tIns="0" rIns="0" bIns="0">
            <a:spAutoFit/>
          </a:bodyPr>
          <a:lstStyle/>
          <a:p>
            <a:r>
              <a:rPr lang="en-US" altLang="zh-CN" sz="1200">
                <a:solidFill>
                  <a:srgbClr val="000000"/>
                </a:solidFill>
                <a:ea typeface="宋体" panose="02010600030101010101" pitchFamily="2" charset="-122"/>
              </a:rPr>
              <a:t>Services</a:t>
            </a:r>
            <a:endParaRPr lang="en-US" altLang="zh-CN">
              <a:ea typeface="宋体" panose="02010600030101010101" pitchFamily="2" charset="-122"/>
            </a:endParaRPr>
          </a:p>
        </p:txBody>
      </p:sp>
      <p:sp>
        <p:nvSpPr>
          <p:cNvPr id="417838" name="Rectangle 46"/>
          <p:cNvSpPr>
            <a:spLocks noChangeArrowheads="1"/>
          </p:cNvSpPr>
          <p:nvPr/>
        </p:nvSpPr>
        <p:spPr bwMode="auto">
          <a:xfrm>
            <a:off x="3111500" y="3164406"/>
            <a:ext cx="684213" cy="182563"/>
          </a:xfrm>
          <a:prstGeom prst="rect">
            <a:avLst/>
          </a:prstGeom>
          <a:noFill/>
          <a:ln w="9525">
            <a:noFill/>
            <a:miter lim="800000"/>
          </a:ln>
        </p:spPr>
        <p:txBody>
          <a:bodyPr wrap="none" lIns="0" tIns="0" rIns="0" bIns="0">
            <a:spAutoFit/>
          </a:bodyPr>
          <a:lstStyle/>
          <a:p>
            <a:r>
              <a:rPr lang="en-US" altLang="zh-CN" sz="1200">
                <a:solidFill>
                  <a:srgbClr val="000000"/>
                </a:solidFill>
                <a:ea typeface="宋体" panose="02010600030101010101" pitchFamily="2" charset="-122"/>
              </a:rPr>
              <a:t>&lt;&lt;layer&gt;&gt;</a:t>
            </a:r>
            <a:endParaRPr lang="en-US" altLang="zh-CN">
              <a:ea typeface="宋体" panose="02010600030101010101" pitchFamily="2" charset="-122"/>
            </a:endParaRPr>
          </a:p>
        </p:txBody>
      </p:sp>
      <p:sp>
        <p:nvSpPr>
          <p:cNvPr id="417839" name="Line 47"/>
          <p:cNvSpPr>
            <a:spLocks noChangeShapeType="1"/>
          </p:cNvSpPr>
          <p:nvPr/>
        </p:nvSpPr>
        <p:spPr bwMode="auto">
          <a:xfrm>
            <a:off x="3471863" y="2240481"/>
            <a:ext cx="1587" cy="758825"/>
          </a:xfrm>
          <a:prstGeom prst="line">
            <a:avLst/>
          </a:prstGeom>
          <a:noFill/>
          <a:ln w="15875">
            <a:solidFill>
              <a:schemeClr val="tx1"/>
            </a:solidFill>
            <a:prstDash val="dash"/>
            <a:round/>
            <a:tailEnd type="arrow" w="lg" len="lg"/>
          </a:ln>
        </p:spPr>
        <p:txBody>
          <a:bodyPr/>
          <a:lstStyle/>
          <a:p>
            <a:endParaRPr lang="en-US"/>
          </a:p>
        </p:txBody>
      </p:sp>
      <p:sp>
        <p:nvSpPr>
          <p:cNvPr id="417845" name="Freeform 53"/>
          <p:cNvSpPr/>
          <p:nvPr/>
        </p:nvSpPr>
        <p:spPr bwMode="auto">
          <a:xfrm>
            <a:off x="3821113" y="2240481"/>
            <a:ext cx="1358900" cy="2454275"/>
          </a:xfrm>
          <a:custGeom>
            <a:avLst/>
            <a:gdLst/>
            <a:ahLst/>
            <a:cxnLst>
              <a:cxn ang="0">
                <a:pos x="0" y="0"/>
              </a:cxn>
              <a:cxn ang="0">
                <a:pos x="856" y="849"/>
              </a:cxn>
              <a:cxn ang="0">
                <a:pos x="65" y="1546"/>
              </a:cxn>
            </a:cxnLst>
            <a:rect l="0" t="0" r="r" b="b"/>
            <a:pathLst>
              <a:path w="856" h="1546">
                <a:moveTo>
                  <a:pt x="0" y="0"/>
                </a:moveTo>
                <a:lnTo>
                  <a:pt x="856" y="849"/>
                </a:lnTo>
                <a:lnTo>
                  <a:pt x="65" y="1546"/>
                </a:lnTo>
              </a:path>
            </a:pathLst>
          </a:custGeom>
          <a:noFill/>
          <a:ln w="15875" cap="flat">
            <a:solidFill>
              <a:schemeClr val="tx1"/>
            </a:solidFill>
            <a:prstDash val="dash"/>
            <a:round/>
            <a:tailEnd type="arrow" w="lg" len="lg"/>
          </a:ln>
        </p:spPr>
        <p:txBody>
          <a:bodyPr/>
          <a:lstStyle/>
          <a:p>
            <a:endParaRPr lang="en-US"/>
          </a:p>
        </p:txBody>
      </p:sp>
      <p:sp>
        <p:nvSpPr>
          <p:cNvPr id="417848" name="Freeform 56"/>
          <p:cNvSpPr/>
          <p:nvPr/>
        </p:nvSpPr>
        <p:spPr bwMode="auto">
          <a:xfrm>
            <a:off x="5403850" y="2329381"/>
            <a:ext cx="2093913" cy="1155700"/>
          </a:xfrm>
          <a:custGeom>
            <a:avLst/>
            <a:gdLst/>
            <a:ahLst/>
            <a:cxnLst>
              <a:cxn ang="0">
                <a:pos x="0" y="0"/>
              </a:cxn>
              <a:cxn ang="0">
                <a:pos x="1236" y="0"/>
              </a:cxn>
              <a:cxn ang="0">
                <a:pos x="1319" y="91"/>
              </a:cxn>
              <a:cxn ang="0">
                <a:pos x="1319" y="728"/>
              </a:cxn>
              <a:cxn ang="0">
                <a:pos x="0" y="728"/>
              </a:cxn>
              <a:cxn ang="0">
                <a:pos x="0" y="0"/>
              </a:cxn>
            </a:cxnLst>
            <a:rect l="0" t="0" r="r" b="b"/>
            <a:pathLst>
              <a:path w="1319" h="728">
                <a:moveTo>
                  <a:pt x="0" y="0"/>
                </a:moveTo>
                <a:lnTo>
                  <a:pt x="1236" y="0"/>
                </a:lnTo>
                <a:lnTo>
                  <a:pt x="1319" y="91"/>
                </a:lnTo>
                <a:lnTo>
                  <a:pt x="1319" y="728"/>
                </a:lnTo>
                <a:lnTo>
                  <a:pt x="0" y="728"/>
                </a:lnTo>
                <a:lnTo>
                  <a:pt x="0" y="0"/>
                </a:lnTo>
                <a:close/>
              </a:path>
            </a:pathLst>
          </a:custGeom>
          <a:solidFill>
            <a:srgbClr val="FFFFCC"/>
          </a:solidFill>
          <a:ln w="12700" cmpd="sng">
            <a:solidFill>
              <a:srgbClr val="990033"/>
            </a:solidFill>
            <a:prstDash val="solid"/>
            <a:round/>
          </a:ln>
        </p:spPr>
        <p:txBody>
          <a:bodyPr/>
          <a:lstStyle/>
          <a:p>
            <a:endParaRPr lang="en-US"/>
          </a:p>
        </p:txBody>
      </p:sp>
      <p:sp>
        <p:nvSpPr>
          <p:cNvPr id="417849" name="Freeform 57"/>
          <p:cNvSpPr/>
          <p:nvPr/>
        </p:nvSpPr>
        <p:spPr bwMode="auto">
          <a:xfrm>
            <a:off x="5403850" y="2329381"/>
            <a:ext cx="2093913" cy="1155700"/>
          </a:xfrm>
          <a:custGeom>
            <a:avLst/>
            <a:gdLst/>
            <a:ahLst/>
            <a:cxnLst>
              <a:cxn ang="0">
                <a:pos x="0" y="0"/>
              </a:cxn>
              <a:cxn ang="0">
                <a:pos x="163" y="0"/>
              </a:cxn>
              <a:cxn ang="0">
                <a:pos x="174" y="12"/>
              </a:cxn>
              <a:cxn ang="0">
                <a:pos x="174" y="96"/>
              </a:cxn>
              <a:cxn ang="0">
                <a:pos x="0" y="96"/>
              </a:cxn>
              <a:cxn ang="0">
                <a:pos x="0" y="0"/>
              </a:cxn>
            </a:cxnLst>
            <a:rect l="0" t="0" r="r" b="b"/>
            <a:pathLst>
              <a:path w="174" h="96">
                <a:moveTo>
                  <a:pt x="0" y="0"/>
                </a:moveTo>
                <a:lnTo>
                  <a:pt x="163" y="0"/>
                </a:lnTo>
                <a:lnTo>
                  <a:pt x="174" y="12"/>
                </a:lnTo>
                <a:lnTo>
                  <a:pt x="174" y="96"/>
                </a:lnTo>
                <a:lnTo>
                  <a:pt x="0" y="96"/>
                </a:lnTo>
                <a:lnTo>
                  <a:pt x="0" y="0"/>
                </a:lnTo>
              </a:path>
            </a:pathLst>
          </a:custGeom>
          <a:noFill/>
          <a:ln w="0">
            <a:solidFill>
              <a:srgbClr val="990033"/>
            </a:solidFill>
            <a:prstDash val="solid"/>
            <a:round/>
          </a:ln>
        </p:spPr>
        <p:txBody>
          <a:bodyPr/>
          <a:lstStyle/>
          <a:p>
            <a:endParaRPr lang="en-US"/>
          </a:p>
        </p:txBody>
      </p:sp>
      <p:sp>
        <p:nvSpPr>
          <p:cNvPr id="417850" name="Freeform 58"/>
          <p:cNvSpPr/>
          <p:nvPr/>
        </p:nvSpPr>
        <p:spPr bwMode="auto">
          <a:xfrm>
            <a:off x="7366000" y="2329381"/>
            <a:ext cx="131763" cy="144463"/>
          </a:xfrm>
          <a:custGeom>
            <a:avLst/>
            <a:gdLst/>
            <a:ahLst/>
            <a:cxnLst>
              <a:cxn ang="0">
                <a:pos x="0" y="0"/>
              </a:cxn>
              <a:cxn ang="0">
                <a:pos x="0" y="12"/>
              </a:cxn>
              <a:cxn ang="0">
                <a:pos x="11" y="12"/>
              </a:cxn>
            </a:cxnLst>
            <a:rect l="0" t="0" r="r" b="b"/>
            <a:pathLst>
              <a:path w="11" h="12">
                <a:moveTo>
                  <a:pt x="0" y="0"/>
                </a:moveTo>
                <a:lnTo>
                  <a:pt x="0" y="12"/>
                </a:lnTo>
                <a:lnTo>
                  <a:pt x="11" y="12"/>
                </a:lnTo>
              </a:path>
            </a:pathLst>
          </a:custGeom>
          <a:noFill/>
          <a:ln w="12700" cmpd="sng">
            <a:solidFill>
              <a:srgbClr val="990033"/>
            </a:solidFill>
            <a:prstDash val="solid"/>
            <a:round/>
          </a:ln>
        </p:spPr>
        <p:txBody>
          <a:bodyPr/>
          <a:lstStyle/>
          <a:p>
            <a:endParaRPr lang="en-US"/>
          </a:p>
        </p:txBody>
      </p:sp>
      <p:sp>
        <p:nvSpPr>
          <p:cNvPr id="417851" name="Rectangle 59"/>
          <p:cNvSpPr>
            <a:spLocks noChangeArrowheads="1"/>
          </p:cNvSpPr>
          <p:nvPr/>
        </p:nvSpPr>
        <p:spPr bwMode="auto">
          <a:xfrm>
            <a:off x="5578475" y="2442094"/>
            <a:ext cx="1630363" cy="182562"/>
          </a:xfrm>
          <a:prstGeom prst="rect">
            <a:avLst/>
          </a:prstGeom>
          <a:noFill/>
          <a:ln w="9525">
            <a:noFill/>
            <a:miter lim="800000"/>
          </a:ln>
        </p:spPr>
        <p:txBody>
          <a:bodyPr wrap="none" lIns="0" tIns="0" rIns="0" bIns="0">
            <a:spAutoFit/>
          </a:bodyPr>
          <a:lstStyle/>
          <a:p>
            <a:r>
              <a:rPr lang="en-US" altLang="zh-CN" sz="1200">
                <a:solidFill>
                  <a:srgbClr val="000000"/>
                </a:solidFill>
                <a:ea typeface="宋体" panose="02010600030101010101" pitchFamily="2" charset="-122"/>
              </a:rPr>
              <a:t>Necessary because the </a:t>
            </a:r>
            <a:endParaRPr lang="en-US" altLang="zh-CN">
              <a:ea typeface="宋体" panose="02010600030101010101" pitchFamily="2" charset="-122"/>
            </a:endParaRPr>
          </a:p>
        </p:txBody>
      </p:sp>
      <p:sp>
        <p:nvSpPr>
          <p:cNvPr id="417852" name="Rectangle 60"/>
          <p:cNvSpPr>
            <a:spLocks noChangeArrowheads="1"/>
          </p:cNvSpPr>
          <p:nvPr/>
        </p:nvSpPr>
        <p:spPr bwMode="auto">
          <a:xfrm>
            <a:off x="5578475" y="2634181"/>
            <a:ext cx="1579563" cy="182563"/>
          </a:xfrm>
          <a:prstGeom prst="rect">
            <a:avLst/>
          </a:prstGeom>
          <a:noFill/>
          <a:ln w="9525">
            <a:noFill/>
            <a:miter lim="800000"/>
          </a:ln>
        </p:spPr>
        <p:txBody>
          <a:bodyPr wrap="none" lIns="0" tIns="0" rIns="0" bIns="0">
            <a:spAutoFit/>
          </a:bodyPr>
          <a:lstStyle/>
          <a:p>
            <a:r>
              <a:rPr lang="en-US" altLang="zh-CN" sz="1200">
                <a:solidFill>
                  <a:srgbClr val="000000"/>
                </a:solidFill>
                <a:ea typeface="宋体" panose="02010600030101010101" pitchFamily="2" charset="-122"/>
              </a:rPr>
              <a:t>Application Layer must </a:t>
            </a:r>
            <a:endParaRPr lang="en-US" altLang="zh-CN">
              <a:ea typeface="宋体" panose="02010600030101010101" pitchFamily="2" charset="-122"/>
            </a:endParaRPr>
          </a:p>
        </p:txBody>
      </p:sp>
      <p:sp>
        <p:nvSpPr>
          <p:cNvPr id="417853" name="Rectangle 61"/>
          <p:cNvSpPr>
            <a:spLocks noChangeArrowheads="1"/>
          </p:cNvSpPr>
          <p:nvPr/>
        </p:nvSpPr>
        <p:spPr bwMode="auto">
          <a:xfrm>
            <a:off x="5578475" y="2826269"/>
            <a:ext cx="1649413" cy="182562"/>
          </a:xfrm>
          <a:prstGeom prst="rect">
            <a:avLst/>
          </a:prstGeom>
          <a:noFill/>
          <a:ln w="9525">
            <a:noFill/>
            <a:miter lim="800000"/>
          </a:ln>
        </p:spPr>
        <p:txBody>
          <a:bodyPr wrap="none" lIns="0" tIns="0" rIns="0" bIns="0">
            <a:spAutoFit/>
          </a:bodyPr>
          <a:lstStyle/>
          <a:p>
            <a:r>
              <a:rPr lang="en-US" altLang="zh-CN" sz="1200">
                <a:solidFill>
                  <a:srgbClr val="000000"/>
                </a:solidFill>
                <a:ea typeface="宋体" panose="02010600030101010101" pitchFamily="2" charset="-122"/>
              </a:rPr>
              <a:t>have access to the core </a:t>
            </a:r>
            <a:endParaRPr lang="en-US" altLang="zh-CN">
              <a:ea typeface="宋体" panose="02010600030101010101" pitchFamily="2" charset="-122"/>
            </a:endParaRPr>
          </a:p>
        </p:txBody>
      </p:sp>
      <p:sp>
        <p:nvSpPr>
          <p:cNvPr id="417854" name="Rectangle 62"/>
          <p:cNvSpPr>
            <a:spLocks noChangeArrowheads="1"/>
          </p:cNvSpPr>
          <p:nvPr/>
        </p:nvSpPr>
        <p:spPr bwMode="auto">
          <a:xfrm>
            <a:off x="5578475" y="3018356"/>
            <a:ext cx="1671638" cy="182563"/>
          </a:xfrm>
          <a:prstGeom prst="rect">
            <a:avLst/>
          </a:prstGeom>
          <a:noFill/>
          <a:ln w="9525">
            <a:noFill/>
            <a:miter lim="800000"/>
          </a:ln>
        </p:spPr>
        <p:txBody>
          <a:bodyPr wrap="none" lIns="0" tIns="0" rIns="0" bIns="0">
            <a:spAutoFit/>
          </a:bodyPr>
          <a:lstStyle/>
          <a:p>
            <a:r>
              <a:rPr lang="en-US" altLang="zh-CN" sz="1200">
                <a:solidFill>
                  <a:srgbClr val="000000"/>
                </a:solidFill>
                <a:ea typeface="宋体" panose="02010600030101010101" pitchFamily="2" charset="-122"/>
              </a:rPr>
              <a:t>distribution mechanisms </a:t>
            </a:r>
            <a:endParaRPr lang="en-US" altLang="zh-CN">
              <a:ea typeface="宋体" panose="02010600030101010101" pitchFamily="2" charset="-122"/>
            </a:endParaRPr>
          </a:p>
        </p:txBody>
      </p:sp>
      <p:sp>
        <p:nvSpPr>
          <p:cNvPr id="417855" name="Rectangle 63"/>
          <p:cNvSpPr>
            <a:spLocks noChangeArrowheads="1"/>
          </p:cNvSpPr>
          <p:nvPr/>
        </p:nvSpPr>
        <p:spPr bwMode="auto">
          <a:xfrm>
            <a:off x="5578475" y="3212031"/>
            <a:ext cx="1622425" cy="182563"/>
          </a:xfrm>
          <a:prstGeom prst="rect">
            <a:avLst/>
          </a:prstGeom>
          <a:noFill/>
          <a:ln w="9525">
            <a:noFill/>
            <a:miter lim="800000"/>
          </a:ln>
        </p:spPr>
        <p:txBody>
          <a:bodyPr wrap="none" lIns="0" tIns="0" rIns="0" bIns="0">
            <a:spAutoFit/>
          </a:bodyPr>
          <a:lstStyle/>
          <a:p>
            <a:r>
              <a:rPr lang="en-US" altLang="zh-CN" sz="1200">
                <a:solidFill>
                  <a:srgbClr val="000000"/>
                </a:solidFill>
                <a:ea typeface="宋体" panose="02010600030101010101" pitchFamily="2" charset="-122"/>
              </a:rPr>
              <a:t>provided with Java RMI.</a:t>
            </a:r>
            <a:endParaRPr lang="en-US" altLang="zh-CN">
              <a:ea typeface="宋体" panose="02010600030101010101" pitchFamily="2" charset="-122"/>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43" name="Rectangle 3"/>
          <p:cNvSpPr>
            <a:spLocks noGrp="1" noChangeArrowheads="1"/>
          </p:cNvSpPr>
          <p:nvPr>
            <p:ph idx="1"/>
          </p:nvPr>
        </p:nvSpPr>
        <p:spPr/>
        <p:txBody>
          <a:bodyPr/>
          <a:lstStyle/>
          <a:p>
            <a:r>
              <a:rPr lang="en-US" altLang="zh-CN">
                <a:ea typeface="宋体" panose="02010600030101010101" pitchFamily="2" charset="-122"/>
              </a:rPr>
              <a:t>Coupling and cohesion</a:t>
            </a:r>
            <a:endParaRPr lang="en-US" altLang="zh-CN">
              <a:ea typeface="宋体" panose="02010600030101010101" pitchFamily="2" charset="-122"/>
            </a:endParaRPr>
          </a:p>
          <a:p>
            <a:r>
              <a:rPr lang="en-US" altLang="zh-CN">
                <a:ea typeface="宋体" panose="02010600030101010101" pitchFamily="2" charset="-122"/>
              </a:rPr>
              <a:t>User organization</a:t>
            </a:r>
            <a:endParaRPr lang="en-US" altLang="zh-CN">
              <a:ea typeface="宋体" panose="02010600030101010101" pitchFamily="2" charset="-122"/>
            </a:endParaRPr>
          </a:p>
          <a:p>
            <a:r>
              <a:rPr lang="en-US" altLang="zh-CN">
                <a:ea typeface="宋体" panose="02010600030101010101" pitchFamily="2" charset="-122"/>
              </a:rPr>
              <a:t>Competency and/or skill areas</a:t>
            </a:r>
            <a:endParaRPr lang="en-US" altLang="zh-CN">
              <a:ea typeface="宋体" panose="02010600030101010101" pitchFamily="2" charset="-122"/>
            </a:endParaRPr>
          </a:p>
          <a:p>
            <a:r>
              <a:rPr lang="en-US" altLang="zh-CN">
                <a:ea typeface="宋体" panose="02010600030101010101" pitchFamily="2" charset="-122"/>
              </a:rPr>
              <a:t>System distribution</a:t>
            </a:r>
            <a:endParaRPr lang="en-US" altLang="zh-CN">
              <a:ea typeface="宋体" panose="02010600030101010101" pitchFamily="2" charset="-122"/>
            </a:endParaRPr>
          </a:p>
          <a:p>
            <a:r>
              <a:rPr lang="en-US" altLang="zh-CN">
                <a:ea typeface="宋体" panose="02010600030101010101" pitchFamily="2" charset="-122"/>
              </a:rPr>
              <a:t>Secrecy</a:t>
            </a:r>
            <a:endParaRPr lang="en-US" altLang="zh-CN">
              <a:ea typeface="宋体" panose="02010600030101010101" pitchFamily="2" charset="-122"/>
            </a:endParaRPr>
          </a:p>
          <a:p>
            <a:r>
              <a:rPr lang="en-US" altLang="zh-CN">
                <a:ea typeface="宋体" panose="02010600030101010101" pitchFamily="2" charset="-122"/>
              </a:rPr>
              <a:t>Variability</a:t>
            </a:r>
            <a:endParaRPr lang="en-US" altLang="zh-CN">
              <a:ea typeface="宋体" panose="02010600030101010101" pitchFamily="2" charset="-122"/>
            </a:endParaRPr>
          </a:p>
          <a:p>
            <a:pPr lvl="1"/>
            <a:endParaRPr lang="en-US" altLang="zh-CN">
              <a:ea typeface="宋体" panose="02010600030101010101" pitchFamily="2" charset="-122"/>
            </a:endParaRPr>
          </a:p>
          <a:p>
            <a:endParaRPr lang="zh-CN" altLang="en-US">
              <a:ea typeface="宋体" panose="02010600030101010101" pitchFamily="2" charset="-122"/>
            </a:endParaRPr>
          </a:p>
        </p:txBody>
      </p:sp>
      <p:sp>
        <p:nvSpPr>
          <p:cNvPr id="419842" name="Rectangle 2"/>
          <p:cNvSpPr>
            <a:spLocks noGrp="1" noChangeArrowheads="1"/>
          </p:cNvSpPr>
          <p:nvPr>
            <p:ph type="title"/>
          </p:nvPr>
        </p:nvSpPr>
        <p:spPr/>
        <p:txBody>
          <a:bodyPr/>
          <a:lstStyle/>
          <a:p>
            <a:r>
              <a:rPr lang="en-US" altLang="zh-CN">
                <a:ea typeface="宋体" panose="02010600030101010101" pitchFamily="2" charset="-122"/>
              </a:rPr>
              <a:t>Partitioning Considerations</a:t>
            </a:r>
            <a:endParaRPr lang="en-US" altLang="zh-CN">
              <a:ea typeface="宋体" panose="02010600030101010101" pitchFamily="2" charset="-122"/>
            </a:endParaRPr>
          </a:p>
        </p:txBody>
      </p:sp>
      <p:sp>
        <p:nvSpPr>
          <p:cNvPr id="419844" name="Rectangle 4"/>
          <p:cNvSpPr>
            <a:spLocks noChangeArrowheads="1"/>
          </p:cNvSpPr>
          <p:nvPr/>
        </p:nvSpPr>
        <p:spPr bwMode="auto">
          <a:xfrm>
            <a:off x="1244600" y="5781675"/>
            <a:ext cx="6738938" cy="457200"/>
          </a:xfrm>
          <a:prstGeom prst="rect">
            <a:avLst/>
          </a:prstGeom>
          <a:noFill/>
          <a:ln w="12700">
            <a:noFill/>
            <a:miter lim="800000"/>
            <a:headEnd type="none" w="sm" len="sm"/>
            <a:tailEnd type="none" w="lg" len="lg"/>
          </a:ln>
          <a:effectLst/>
        </p:spPr>
        <p:txBody>
          <a:bodyPr>
            <a:spAutoFit/>
          </a:bodyPr>
          <a:lstStyle/>
          <a:p>
            <a:pPr algn="ctr"/>
            <a:r>
              <a:rPr lang="en-US" altLang="zh-CN" sz="2400">
                <a:solidFill>
                  <a:srgbClr val="00CCFF"/>
                </a:solidFill>
                <a:ea typeface="宋体" panose="02010600030101010101" pitchFamily="2" charset="-122"/>
              </a:rPr>
              <a:t>Try to avoid cyclic dependencies.</a:t>
            </a:r>
            <a:endParaRPr lang="en-US" altLang="zh-CN" sz="2400">
              <a:solidFill>
                <a:srgbClr val="00CCFF"/>
              </a:solidFill>
              <a:ea typeface="宋体" panose="02010600030101010101" pitchFamily="2" charset="-122"/>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1891" name="Rectangle 3"/>
          <p:cNvSpPr>
            <a:spLocks noChangeArrowheads="1"/>
          </p:cNvSpPr>
          <p:nvPr/>
        </p:nvSpPr>
        <p:spPr bwMode="auto">
          <a:xfrm>
            <a:off x="901700" y="1910812"/>
            <a:ext cx="412750" cy="315912"/>
          </a:xfrm>
          <a:prstGeom prst="rect">
            <a:avLst/>
          </a:prstGeom>
          <a:noFill/>
          <a:ln w="26988">
            <a:solidFill>
              <a:schemeClr val="tx1"/>
            </a:solidFill>
            <a:miter lim="800000"/>
          </a:ln>
        </p:spPr>
        <p:txBody>
          <a:bodyPr/>
          <a:lstStyle/>
          <a:p>
            <a:endParaRPr lang="en-US"/>
          </a:p>
        </p:txBody>
      </p:sp>
      <p:sp>
        <p:nvSpPr>
          <p:cNvPr id="421892" name="Rectangle 4"/>
          <p:cNvSpPr>
            <a:spLocks noChangeArrowheads="1"/>
          </p:cNvSpPr>
          <p:nvPr/>
        </p:nvSpPr>
        <p:spPr bwMode="auto">
          <a:xfrm>
            <a:off x="1204913" y="2801399"/>
            <a:ext cx="415925" cy="317500"/>
          </a:xfrm>
          <a:prstGeom prst="rect">
            <a:avLst/>
          </a:prstGeom>
          <a:noFill/>
          <a:ln w="26988">
            <a:solidFill>
              <a:schemeClr val="tx1"/>
            </a:solidFill>
            <a:miter lim="800000"/>
          </a:ln>
        </p:spPr>
        <p:txBody>
          <a:bodyPr/>
          <a:lstStyle/>
          <a:p>
            <a:endParaRPr lang="en-US"/>
          </a:p>
        </p:txBody>
      </p:sp>
      <p:sp>
        <p:nvSpPr>
          <p:cNvPr id="421896" name="Line 8"/>
          <p:cNvSpPr>
            <a:spLocks noChangeShapeType="1"/>
          </p:cNvSpPr>
          <p:nvPr/>
        </p:nvSpPr>
        <p:spPr bwMode="auto">
          <a:xfrm flipH="1" flipV="1">
            <a:off x="1162050" y="2241012"/>
            <a:ext cx="192088" cy="536575"/>
          </a:xfrm>
          <a:prstGeom prst="line">
            <a:avLst/>
          </a:prstGeom>
          <a:noFill/>
          <a:ln w="26988">
            <a:solidFill>
              <a:schemeClr val="tx1"/>
            </a:solidFill>
            <a:round/>
            <a:headEnd type="arrow" w="med" len="med"/>
          </a:ln>
        </p:spPr>
        <p:txBody>
          <a:bodyPr/>
          <a:lstStyle/>
          <a:p>
            <a:endParaRPr lang="en-US"/>
          </a:p>
        </p:txBody>
      </p:sp>
      <p:sp>
        <p:nvSpPr>
          <p:cNvPr id="421897" name="Rectangle 9"/>
          <p:cNvSpPr>
            <a:spLocks noChangeArrowheads="1"/>
          </p:cNvSpPr>
          <p:nvPr/>
        </p:nvSpPr>
        <p:spPr bwMode="auto">
          <a:xfrm>
            <a:off x="3113088" y="1464724"/>
            <a:ext cx="415925" cy="315913"/>
          </a:xfrm>
          <a:prstGeom prst="rect">
            <a:avLst/>
          </a:prstGeom>
          <a:noFill/>
          <a:ln w="26988">
            <a:solidFill>
              <a:schemeClr val="tx1"/>
            </a:solidFill>
            <a:miter lim="800000"/>
          </a:ln>
        </p:spPr>
        <p:txBody>
          <a:bodyPr/>
          <a:lstStyle/>
          <a:p>
            <a:endParaRPr lang="en-US"/>
          </a:p>
        </p:txBody>
      </p:sp>
      <p:sp>
        <p:nvSpPr>
          <p:cNvPr id="421898" name="Rectangle 10"/>
          <p:cNvSpPr>
            <a:spLocks noChangeArrowheads="1"/>
          </p:cNvSpPr>
          <p:nvPr/>
        </p:nvSpPr>
        <p:spPr bwMode="auto">
          <a:xfrm>
            <a:off x="1587500" y="2088612"/>
            <a:ext cx="414338" cy="315912"/>
          </a:xfrm>
          <a:prstGeom prst="rect">
            <a:avLst/>
          </a:prstGeom>
          <a:noFill/>
          <a:ln w="26988">
            <a:solidFill>
              <a:schemeClr val="tx1"/>
            </a:solidFill>
            <a:miter lim="800000"/>
          </a:ln>
        </p:spPr>
        <p:txBody>
          <a:bodyPr/>
          <a:lstStyle/>
          <a:p>
            <a:endParaRPr lang="en-US"/>
          </a:p>
        </p:txBody>
      </p:sp>
      <p:sp>
        <p:nvSpPr>
          <p:cNvPr id="421902" name="Line 14"/>
          <p:cNvSpPr>
            <a:spLocks noChangeShapeType="1"/>
          </p:cNvSpPr>
          <p:nvPr/>
        </p:nvSpPr>
        <p:spPr bwMode="auto">
          <a:xfrm flipH="1" flipV="1">
            <a:off x="1325563" y="2125124"/>
            <a:ext cx="246062" cy="79375"/>
          </a:xfrm>
          <a:prstGeom prst="line">
            <a:avLst/>
          </a:prstGeom>
          <a:noFill/>
          <a:ln w="26988">
            <a:solidFill>
              <a:schemeClr val="tx1"/>
            </a:solidFill>
            <a:round/>
            <a:headEnd type="arrow" w="med" len="med"/>
          </a:ln>
        </p:spPr>
        <p:txBody>
          <a:bodyPr/>
          <a:lstStyle/>
          <a:p>
            <a:endParaRPr lang="en-US"/>
          </a:p>
        </p:txBody>
      </p:sp>
      <p:sp>
        <p:nvSpPr>
          <p:cNvPr id="421906" name="Line 18"/>
          <p:cNvSpPr>
            <a:spLocks noChangeShapeType="1"/>
          </p:cNvSpPr>
          <p:nvPr/>
        </p:nvSpPr>
        <p:spPr bwMode="auto">
          <a:xfrm flipH="1">
            <a:off x="1503363" y="2437862"/>
            <a:ext cx="203200" cy="339725"/>
          </a:xfrm>
          <a:prstGeom prst="line">
            <a:avLst/>
          </a:prstGeom>
          <a:noFill/>
          <a:ln w="26988">
            <a:solidFill>
              <a:schemeClr val="tx1"/>
            </a:solidFill>
            <a:round/>
            <a:headEnd type="arrow" w="med" len="med"/>
          </a:ln>
        </p:spPr>
        <p:txBody>
          <a:bodyPr/>
          <a:lstStyle/>
          <a:p>
            <a:endParaRPr lang="en-US"/>
          </a:p>
        </p:txBody>
      </p:sp>
      <p:sp>
        <p:nvSpPr>
          <p:cNvPr id="421907" name="Line 19"/>
          <p:cNvSpPr>
            <a:spLocks noChangeShapeType="1"/>
          </p:cNvSpPr>
          <p:nvPr/>
        </p:nvSpPr>
        <p:spPr bwMode="auto">
          <a:xfrm flipV="1">
            <a:off x="2005013" y="1647287"/>
            <a:ext cx="1077912" cy="500062"/>
          </a:xfrm>
          <a:prstGeom prst="line">
            <a:avLst/>
          </a:prstGeom>
          <a:noFill/>
          <a:ln w="26988">
            <a:solidFill>
              <a:schemeClr val="tx1"/>
            </a:solidFill>
            <a:round/>
            <a:tailEnd type="arrow" w="med" len="med"/>
          </a:ln>
        </p:spPr>
        <p:txBody>
          <a:bodyPr/>
          <a:lstStyle/>
          <a:p>
            <a:endParaRPr lang="en-US"/>
          </a:p>
        </p:txBody>
      </p:sp>
      <p:sp>
        <p:nvSpPr>
          <p:cNvPr id="421911" name="Rectangle 23"/>
          <p:cNvSpPr>
            <a:spLocks noChangeArrowheads="1"/>
          </p:cNvSpPr>
          <p:nvPr/>
        </p:nvSpPr>
        <p:spPr bwMode="auto">
          <a:xfrm>
            <a:off x="2886075" y="3158587"/>
            <a:ext cx="415925" cy="315912"/>
          </a:xfrm>
          <a:prstGeom prst="rect">
            <a:avLst/>
          </a:prstGeom>
          <a:noFill/>
          <a:ln w="26988">
            <a:solidFill>
              <a:schemeClr val="tx1"/>
            </a:solidFill>
            <a:miter lim="800000"/>
          </a:ln>
        </p:spPr>
        <p:txBody>
          <a:bodyPr/>
          <a:lstStyle/>
          <a:p>
            <a:endParaRPr lang="en-US"/>
          </a:p>
        </p:txBody>
      </p:sp>
      <p:sp>
        <p:nvSpPr>
          <p:cNvPr id="421912" name="Rectangle 24"/>
          <p:cNvSpPr>
            <a:spLocks noChangeArrowheads="1"/>
          </p:cNvSpPr>
          <p:nvPr/>
        </p:nvSpPr>
        <p:spPr bwMode="auto">
          <a:xfrm>
            <a:off x="2579688" y="2264824"/>
            <a:ext cx="415925" cy="317500"/>
          </a:xfrm>
          <a:prstGeom prst="rect">
            <a:avLst/>
          </a:prstGeom>
          <a:noFill/>
          <a:ln w="26988">
            <a:solidFill>
              <a:schemeClr val="tx1"/>
            </a:solidFill>
            <a:miter lim="800000"/>
          </a:ln>
        </p:spPr>
        <p:txBody>
          <a:bodyPr/>
          <a:lstStyle/>
          <a:p>
            <a:endParaRPr lang="en-US"/>
          </a:p>
        </p:txBody>
      </p:sp>
      <p:sp>
        <p:nvSpPr>
          <p:cNvPr id="421913" name="Line 25"/>
          <p:cNvSpPr>
            <a:spLocks noChangeShapeType="1"/>
          </p:cNvSpPr>
          <p:nvPr/>
        </p:nvSpPr>
        <p:spPr bwMode="auto">
          <a:xfrm flipV="1">
            <a:off x="2830513" y="1804449"/>
            <a:ext cx="427037" cy="455613"/>
          </a:xfrm>
          <a:prstGeom prst="line">
            <a:avLst/>
          </a:prstGeom>
          <a:noFill/>
          <a:ln w="26988">
            <a:solidFill>
              <a:schemeClr val="tx1"/>
            </a:solidFill>
            <a:round/>
            <a:tailEnd type="arrow" w="med" len="med"/>
          </a:ln>
        </p:spPr>
        <p:txBody>
          <a:bodyPr/>
          <a:lstStyle/>
          <a:p>
            <a:endParaRPr lang="en-US"/>
          </a:p>
        </p:txBody>
      </p:sp>
      <p:sp>
        <p:nvSpPr>
          <p:cNvPr id="421920" name="Line 32"/>
          <p:cNvSpPr>
            <a:spLocks noChangeShapeType="1"/>
          </p:cNvSpPr>
          <p:nvPr/>
        </p:nvSpPr>
        <p:spPr bwMode="auto">
          <a:xfrm flipH="1" flipV="1">
            <a:off x="2014538" y="2280699"/>
            <a:ext cx="542925" cy="114300"/>
          </a:xfrm>
          <a:prstGeom prst="line">
            <a:avLst/>
          </a:prstGeom>
          <a:noFill/>
          <a:ln w="26988">
            <a:solidFill>
              <a:schemeClr val="tx1"/>
            </a:solidFill>
            <a:round/>
            <a:headEnd type="arrow" w="med" len="med"/>
          </a:ln>
        </p:spPr>
        <p:txBody>
          <a:bodyPr/>
          <a:lstStyle/>
          <a:p>
            <a:endParaRPr lang="en-US"/>
          </a:p>
        </p:txBody>
      </p:sp>
      <p:sp>
        <p:nvSpPr>
          <p:cNvPr id="421921" name="Line 33"/>
          <p:cNvSpPr>
            <a:spLocks noChangeShapeType="1"/>
          </p:cNvSpPr>
          <p:nvPr/>
        </p:nvSpPr>
        <p:spPr bwMode="auto">
          <a:xfrm>
            <a:off x="2860675" y="2590262"/>
            <a:ext cx="169863" cy="541337"/>
          </a:xfrm>
          <a:prstGeom prst="line">
            <a:avLst/>
          </a:prstGeom>
          <a:noFill/>
          <a:ln w="26988">
            <a:solidFill>
              <a:schemeClr val="tx1"/>
            </a:solidFill>
            <a:round/>
            <a:tailEnd type="arrow" w="med" len="med"/>
          </a:ln>
        </p:spPr>
        <p:txBody>
          <a:bodyPr/>
          <a:lstStyle/>
          <a:p>
            <a:endParaRPr lang="en-US"/>
          </a:p>
        </p:txBody>
      </p:sp>
      <p:sp>
        <p:nvSpPr>
          <p:cNvPr id="421925" name="Rectangle 37"/>
          <p:cNvSpPr>
            <a:spLocks noChangeArrowheads="1"/>
          </p:cNvSpPr>
          <p:nvPr/>
        </p:nvSpPr>
        <p:spPr bwMode="auto">
          <a:xfrm>
            <a:off x="847725" y="4561937"/>
            <a:ext cx="414338" cy="317500"/>
          </a:xfrm>
          <a:prstGeom prst="rect">
            <a:avLst/>
          </a:prstGeom>
          <a:noFill/>
          <a:ln w="26988">
            <a:solidFill>
              <a:schemeClr val="tx1"/>
            </a:solidFill>
            <a:miter lim="800000"/>
          </a:ln>
        </p:spPr>
        <p:txBody>
          <a:bodyPr/>
          <a:lstStyle/>
          <a:p>
            <a:endParaRPr lang="en-US"/>
          </a:p>
        </p:txBody>
      </p:sp>
      <p:sp>
        <p:nvSpPr>
          <p:cNvPr id="421926" name="Rectangle 38"/>
          <p:cNvSpPr>
            <a:spLocks noChangeArrowheads="1"/>
          </p:cNvSpPr>
          <p:nvPr/>
        </p:nvSpPr>
        <p:spPr bwMode="auto">
          <a:xfrm>
            <a:off x="2043113" y="3242724"/>
            <a:ext cx="414337" cy="322263"/>
          </a:xfrm>
          <a:prstGeom prst="rect">
            <a:avLst/>
          </a:prstGeom>
          <a:noFill/>
          <a:ln w="26988">
            <a:solidFill>
              <a:schemeClr val="tx1"/>
            </a:solidFill>
            <a:miter lim="800000"/>
          </a:ln>
        </p:spPr>
        <p:txBody>
          <a:bodyPr/>
          <a:lstStyle/>
          <a:p>
            <a:endParaRPr lang="en-US"/>
          </a:p>
        </p:txBody>
      </p:sp>
      <p:sp>
        <p:nvSpPr>
          <p:cNvPr id="421930" name="Line 42"/>
          <p:cNvSpPr>
            <a:spLocks noChangeShapeType="1"/>
          </p:cNvSpPr>
          <p:nvPr/>
        </p:nvSpPr>
        <p:spPr bwMode="auto">
          <a:xfrm flipV="1">
            <a:off x="2322513" y="2596612"/>
            <a:ext cx="358775" cy="622300"/>
          </a:xfrm>
          <a:prstGeom prst="line">
            <a:avLst/>
          </a:prstGeom>
          <a:noFill/>
          <a:ln w="26988">
            <a:solidFill>
              <a:schemeClr val="tx1"/>
            </a:solidFill>
            <a:round/>
            <a:headEnd type="arrow" w="med" len="med"/>
          </a:ln>
        </p:spPr>
        <p:txBody>
          <a:bodyPr/>
          <a:lstStyle/>
          <a:p>
            <a:endParaRPr lang="en-US"/>
          </a:p>
        </p:txBody>
      </p:sp>
      <p:sp>
        <p:nvSpPr>
          <p:cNvPr id="421931" name="Rectangle 43"/>
          <p:cNvSpPr>
            <a:spLocks noChangeArrowheads="1"/>
          </p:cNvSpPr>
          <p:nvPr/>
        </p:nvSpPr>
        <p:spPr bwMode="auto">
          <a:xfrm>
            <a:off x="1204913" y="5263612"/>
            <a:ext cx="415925" cy="315912"/>
          </a:xfrm>
          <a:prstGeom prst="rect">
            <a:avLst/>
          </a:prstGeom>
          <a:noFill/>
          <a:ln w="26988">
            <a:solidFill>
              <a:schemeClr val="tx1"/>
            </a:solidFill>
            <a:miter lim="800000"/>
          </a:ln>
        </p:spPr>
        <p:txBody>
          <a:bodyPr/>
          <a:lstStyle/>
          <a:p>
            <a:endParaRPr lang="en-US"/>
          </a:p>
        </p:txBody>
      </p:sp>
      <p:sp>
        <p:nvSpPr>
          <p:cNvPr id="421935" name="Line 47"/>
          <p:cNvSpPr>
            <a:spLocks noChangeShapeType="1"/>
          </p:cNvSpPr>
          <p:nvPr/>
        </p:nvSpPr>
        <p:spPr bwMode="auto">
          <a:xfrm flipH="1" flipV="1">
            <a:off x="1076325" y="4877849"/>
            <a:ext cx="217488" cy="357188"/>
          </a:xfrm>
          <a:prstGeom prst="line">
            <a:avLst/>
          </a:prstGeom>
          <a:noFill/>
          <a:ln w="26988">
            <a:solidFill>
              <a:schemeClr val="tx1"/>
            </a:solidFill>
            <a:round/>
            <a:headEnd type="arrow" w="med" len="med"/>
          </a:ln>
        </p:spPr>
        <p:txBody>
          <a:bodyPr/>
          <a:lstStyle/>
          <a:p>
            <a:endParaRPr lang="en-US"/>
          </a:p>
        </p:txBody>
      </p:sp>
      <p:sp>
        <p:nvSpPr>
          <p:cNvPr id="421936" name="Line 48"/>
          <p:cNvSpPr>
            <a:spLocks noChangeShapeType="1"/>
          </p:cNvSpPr>
          <p:nvPr/>
        </p:nvSpPr>
        <p:spPr bwMode="auto">
          <a:xfrm flipH="1">
            <a:off x="1576388" y="3572924"/>
            <a:ext cx="663575" cy="1590675"/>
          </a:xfrm>
          <a:prstGeom prst="line">
            <a:avLst/>
          </a:prstGeom>
          <a:noFill/>
          <a:ln w="26988">
            <a:solidFill>
              <a:schemeClr val="tx1"/>
            </a:solidFill>
            <a:round/>
            <a:tailEnd type="arrow" w="med" len="med"/>
          </a:ln>
        </p:spPr>
        <p:txBody>
          <a:bodyPr/>
          <a:lstStyle/>
          <a:p>
            <a:endParaRPr lang="en-US"/>
          </a:p>
        </p:txBody>
      </p:sp>
      <p:sp>
        <p:nvSpPr>
          <p:cNvPr id="421940" name="Rectangle 52"/>
          <p:cNvSpPr>
            <a:spLocks noChangeArrowheads="1"/>
          </p:cNvSpPr>
          <p:nvPr/>
        </p:nvSpPr>
        <p:spPr bwMode="auto">
          <a:xfrm>
            <a:off x="1435100" y="5976399"/>
            <a:ext cx="412750" cy="315913"/>
          </a:xfrm>
          <a:prstGeom prst="rect">
            <a:avLst/>
          </a:prstGeom>
          <a:noFill/>
          <a:ln w="26988">
            <a:solidFill>
              <a:schemeClr val="tx1"/>
            </a:solidFill>
            <a:miter lim="800000"/>
          </a:ln>
        </p:spPr>
        <p:txBody>
          <a:bodyPr/>
          <a:lstStyle/>
          <a:p>
            <a:endParaRPr lang="en-US"/>
          </a:p>
        </p:txBody>
      </p:sp>
      <p:sp>
        <p:nvSpPr>
          <p:cNvPr id="421941" name="Rectangle 53"/>
          <p:cNvSpPr>
            <a:spLocks noChangeArrowheads="1"/>
          </p:cNvSpPr>
          <p:nvPr/>
        </p:nvSpPr>
        <p:spPr bwMode="auto">
          <a:xfrm>
            <a:off x="1965325" y="5352512"/>
            <a:ext cx="419100" cy="317500"/>
          </a:xfrm>
          <a:prstGeom prst="rect">
            <a:avLst/>
          </a:prstGeom>
          <a:noFill/>
          <a:ln w="26988">
            <a:solidFill>
              <a:schemeClr val="tx1"/>
            </a:solidFill>
            <a:miter lim="800000"/>
          </a:ln>
        </p:spPr>
        <p:txBody>
          <a:bodyPr/>
          <a:lstStyle/>
          <a:p>
            <a:endParaRPr lang="en-US"/>
          </a:p>
        </p:txBody>
      </p:sp>
      <p:sp>
        <p:nvSpPr>
          <p:cNvPr id="421945" name="Line 57"/>
          <p:cNvSpPr>
            <a:spLocks noChangeShapeType="1"/>
          </p:cNvSpPr>
          <p:nvPr/>
        </p:nvSpPr>
        <p:spPr bwMode="auto">
          <a:xfrm flipH="1" flipV="1">
            <a:off x="1631950" y="5441412"/>
            <a:ext cx="300038" cy="60325"/>
          </a:xfrm>
          <a:prstGeom prst="line">
            <a:avLst/>
          </a:prstGeom>
          <a:noFill/>
          <a:ln w="26988">
            <a:solidFill>
              <a:schemeClr val="tx1"/>
            </a:solidFill>
            <a:round/>
            <a:headEnd type="arrow" w="med" len="med"/>
          </a:ln>
        </p:spPr>
        <p:txBody>
          <a:bodyPr/>
          <a:lstStyle/>
          <a:p>
            <a:endParaRPr lang="en-US"/>
          </a:p>
        </p:txBody>
      </p:sp>
      <p:sp>
        <p:nvSpPr>
          <p:cNvPr id="421949" name="Line 61"/>
          <p:cNvSpPr>
            <a:spLocks noChangeShapeType="1"/>
          </p:cNvSpPr>
          <p:nvPr/>
        </p:nvSpPr>
        <p:spPr bwMode="auto">
          <a:xfrm flipV="1">
            <a:off x="1795463" y="5684299"/>
            <a:ext cx="219075" cy="261938"/>
          </a:xfrm>
          <a:prstGeom prst="line">
            <a:avLst/>
          </a:prstGeom>
          <a:noFill/>
          <a:ln w="26988">
            <a:solidFill>
              <a:schemeClr val="tx1"/>
            </a:solidFill>
            <a:round/>
            <a:headEnd type="arrow" w="med" len="med"/>
          </a:ln>
        </p:spPr>
        <p:txBody>
          <a:bodyPr/>
          <a:lstStyle/>
          <a:p>
            <a:endParaRPr lang="en-US"/>
          </a:p>
        </p:txBody>
      </p:sp>
      <p:sp>
        <p:nvSpPr>
          <p:cNvPr id="421950" name="Rectangle 62"/>
          <p:cNvSpPr>
            <a:spLocks noChangeArrowheads="1"/>
          </p:cNvSpPr>
          <p:nvPr/>
        </p:nvSpPr>
        <p:spPr bwMode="auto">
          <a:xfrm>
            <a:off x="2732088" y="4993737"/>
            <a:ext cx="414337" cy="320675"/>
          </a:xfrm>
          <a:prstGeom prst="rect">
            <a:avLst/>
          </a:prstGeom>
          <a:noFill/>
          <a:ln w="26988">
            <a:solidFill>
              <a:schemeClr val="tx1"/>
            </a:solidFill>
            <a:miter lim="800000"/>
          </a:ln>
        </p:spPr>
        <p:txBody>
          <a:bodyPr/>
          <a:lstStyle/>
          <a:p>
            <a:endParaRPr lang="en-US"/>
          </a:p>
        </p:txBody>
      </p:sp>
      <p:sp>
        <p:nvSpPr>
          <p:cNvPr id="421951" name="Line 63"/>
          <p:cNvSpPr>
            <a:spLocks noChangeShapeType="1"/>
          </p:cNvSpPr>
          <p:nvPr/>
        </p:nvSpPr>
        <p:spPr bwMode="auto">
          <a:xfrm>
            <a:off x="2457450" y="3572924"/>
            <a:ext cx="454025" cy="1312863"/>
          </a:xfrm>
          <a:prstGeom prst="line">
            <a:avLst/>
          </a:prstGeom>
          <a:noFill/>
          <a:ln w="26988">
            <a:solidFill>
              <a:schemeClr val="tx1"/>
            </a:solidFill>
            <a:round/>
            <a:tailEnd type="arrow" w="med" len="med"/>
          </a:ln>
        </p:spPr>
        <p:txBody>
          <a:bodyPr/>
          <a:lstStyle/>
          <a:p>
            <a:endParaRPr lang="en-US"/>
          </a:p>
        </p:txBody>
      </p:sp>
      <p:sp>
        <p:nvSpPr>
          <p:cNvPr id="421955" name="Rectangle 67"/>
          <p:cNvSpPr>
            <a:spLocks noChangeArrowheads="1"/>
          </p:cNvSpPr>
          <p:nvPr/>
        </p:nvSpPr>
        <p:spPr bwMode="auto">
          <a:xfrm>
            <a:off x="3646488" y="2264824"/>
            <a:ext cx="414337" cy="317500"/>
          </a:xfrm>
          <a:prstGeom prst="rect">
            <a:avLst/>
          </a:prstGeom>
          <a:noFill/>
          <a:ln w="26988">
            <a:solidFill>
              <a:schemeClr val="tx1"/>
            </a:solidFill>
            <a:miter lim="800000"/>
          </a:ln>
        </p:spPr>
        <p:txBody>
          <a:bodyPr/>
          <a:lstStyle/>
          <a:p>
            <a:endParaRPr lang="en-US"/>
          </a:p>
        </p:txBody>
      </p:sp>
      <p:sp>
        <p:nvSpPr>
          <p:cNvPr id="421956" name="Line 68"/>
          <p:cNvSpPr>
            <a:spLocks noChangeShapeType="1"/>
          </p:cNvSpPr>
          <p:nvPr/>
        </p:nvSpPr>
        <p:spPr bwMode="auto">
          <a:xfrm>
            <a:off x="3425825" y="1785399"/>
            <a:ext cx="319088" cy="431800"/>
          </a:xfrm>
          <a:prstGeom prst="line">
            <a:avLst/>
          </a:prstGeom>
          <a:noFill/>
          <a:ln w="26988">
            <a:solidFill>
              <a:schemeClr val="tx1"/>
            </a:solidFill>
            <a:round/>
            <a:tailEnd type="arrow" w="med" len="med"/>
          </a:ln>
        </p:spPr>
        <p:txBody>
          <a:bodyPr/>
          <a:lstStyle/>
          <a:p>
            <a:endParaRPr lang="en-US"/>
          </a:p>
        </p:txBody>
      </p:sp>
      <p:sp>
        <p:nvSpPr>
          <p:cNvPr id="421960" name="Rectangle 72"/>
          <p:cNvSpPr>
            <a:spLocks noChangeArrowheads="1"/>
          </p:cNvSpPr>
          <p:nvPr/>
        </p:nvSpPr>
        <p:spPr bwMode="auto">
          <a:xfrm>
            <a:off x="5021263" y="5085812"/>
            <a:ext cx="414337" cy="314325"/>
          </a:xfrm>
          <a:prstGeom prst="rect">
            <a:avLst/>
          </a:prstGeom>
          <a:noFill/>
          <a:ln w="26988">
            <a:solidFill>
              <a:schemeClr val="tx1"/>
            </a:solidFill>
            <a:miter lim="800000"/>
          </a:ln>
        </p:spPr>
        <p:txBody>
          <a:bodyPr/>
          <a:lstStyle/>
          <a:p>
            <a:endParaRPr lang="en-US"/>
          </a:p>
        </p:txBody>
      </p:sp>
      <p:sp>
        <p:nvSpPr>
          <p:cNvPr id="421961" name="Rectangle 73"/>
          <p:cNvSpPr>
            <a:spLocks noChangeArrowheads="1"/>
          </p:cNvSpPr>
          <p:nvPr/>
        </p:nvSpPr>
        <p:spPr bwMode="auto">
          <a:xfrm>
            <a:off x="4335463" y="4193637"/>
            <a:ext cx="414337" cy="315912"/>
          </a:xfrm>
          <a:prstGeom prst="rect">
            <a:avLst/>
          </a:prstGeom>
          <a:noFill/>
          <a:ln w="26988">
            <a:solidFill>
              <a:schemeClr val="tx1"/>
            </a:solidFill>
            <a:miter lim="800000"/>
          </a:ln>
        </p:spPr>
        <p:txBody>
          <a:bodyPr/>
          <a:lstStyle/>
          <a:p>
            <a:endParaRPr lang="en-US"/>
          </a:p>
        </p:txBody>
      </p:sp>
      <p:sp>
        <p:nvSpPr>
          <p:cNvPr id="421965" name="Line 77"/>
          <p:cNvSpPr>
            <a:spLocks noChangeShapeType="1"/>
          </p:cNvSpPr>
          <p:nvPr/>
        </p:nvSpPr>
        <p:spPr bwMode="auto">
          <a:xfrm flipH="1" flipV="1">
            <a:off x="3894138" y="2577562"/>
            <a:ext cx="631825" cy="1584325"/>
          </a:xfrm>
          <a:prstGeom prst="line">
            <a:avLst/>
          </a:prstGeom>
          <a:noFill/>
          <a:ln w="26988">
            <a:solidFill>
              <a:schemeClr val="tx1"/>
            </a:solidFill>
            <a:round/>
            <a:headEnd type="arrow" w="med" len="med"/>
          </a:ln>
        </p:spPr>
        <p:txBody>
          <a:bodyPr/>
          <a:lstStyle/>
          <a:p>
            <a:endParaRPr lang="en-US"/>
          </a:p>
        </p:txBody>
      </p:sp>
      <p:sp>
        <p:nvSpPr>
          <p:cNvPr id="421966" name="Line 78"/>
          <p:cNvSpPr>
            <a:spLocks noChangeShapeType="1"/>
          </p:cNvSpPr>
          <p:nvPr/>
        </p:nvSpPr>
        <p:spPr bwMode="auto">
          <a:xfrm flipH="1" flipV="1">
            <a:off x="4692650" y="4531774"/>
            <a:ext cx="525463" cy="550863"/>
          </a:xfrm>
          <a:prstGeom prst="line">
            <a:avLst/>
          </a:prstGeom>
          <a:noFill/>
          <a:ln w="26988">
            <a:solidFill>
              <a:schemeClr val="tx1"/>
            </a:solidFill>
            <a:round/>
            <a:tailEnd type="arrow" w="med" len="med"/>
          </a:ln>
        </p:spPr>
        <p:txBody>
          <a:bodyPr/>
          <a:lstStyle/>
          <a:p>
            <a:endParaRPr lang="en-US"/>
          </a:p>
        </p:txBody>
      </p:sp>
      <p:sp>
        <p:nvSpPr>
          <p:cNvPr id="421970" name="Rectangle 82"/>
          <p:cNvSpPr>
            <a:spLocks noChangeArrowheads="1"/>
          </p:cNvSpPr>
          <p:nvPr/>
        </p:nvSpPr>
        <p:spPr bwMode="auto">
          <a:xfrm>
            <a:off x="3568700" y="5176299"/>
            <a:ext cx="419100" cy="315913"/>
          </a:xfrm>
          <a:prstGeom prst="rect">
            <a:avLst/>
          </a:prstGeom>
          <a:noFill/>
          <a:ln w="26988">
            <a:solidFill>
              <a:schemeClr val="tx1"/>
            </a:solidFill>
            <a:miter lim="800000"/>
          </a:ln>
        </p:spPr>
        <p:txBody>
          <a:bodyPr/>
          <a:lstStyle/>
          <a:p>
            <a:endParaRPr lang="en-US"/>
          </a:p>
        </p:txBody>
      </p:sp>
      <p:sp>
        <p:nvSpPr>
          <p:cNvPr id="421974" name="Line 86"/>
          <p:cNvSpPr>
            <a:spLocks noChangeShapeType="1"/>
          </p:cNvSpPr>
          <p:nvPr/>
        </p:nvSpPr>
        <p:spPr bwMode="auto">
          <a:xfrm flipH="1" flipV="1">
            <a:off x="3159125" y="5198524"/>
            <a:ext cx="387350" cy="84138"/>
          </a:xfrm>
          <a:prstGeom prst="line">
            <a:avLst/>
          </a:prstGeom>
          <a:noFill/>
          <a:ln w="26988">
            <a:solidFill>
              <a:schemeClr val="tx1"/>
            </a:solidFill>
            <a:round/>
            <a:headEnd type="arrow" w="med" len="med"/>
          </a:ln>
        </p:spPr>
        <p:txBody>
          <a:bodyPr/>
          <a:lstStyle/>
          <a:p>
            <a:endParaRPr lang="en-US"/>
          </a:p>
        </p:txBody>
      </p:sp>
      <p:sp>
        <p:nvSpPr>
          <p:cNvPr id="421978" name="Line 90"/>
          <p:cNvSpPr>
            <a:spLocks noChangeShapeType="1"/>
          </p:cNvSpPr>
          <p:nvPr/>
        </p:nvSpPr>
        <p:spPr bwMode="auto">
          <a:xfrm flipV="1">
            <a:off x="3916363" y="4514312"/>
            <a:ext cx="488950" cy="635000"/>
          </a:xfrm>
          <a:prstGeom prst="line">
            <a:avLst/>
          </a:prstGeom>
          <a:noFill/>
          <a:ln w="26988">
            <a:solidFill>
              <a:schemeClr val="tx1"/>
            </a:solidFill>
            <a:round/>
            <a:headEnd type="arrow" w="med" len="med"/>
          </a:ln>
        </p:spPr>
        <p:txBody>
          <a:bodyPr/>
          <a:lstStyle/>
          <a:p>
            <a:endParaRPr lang="en-US"/>
          </a:p>
        </p:txBody>
      </p:sp>
      <p:sp>
        <p:nvSpPr>
          <p:cNvPr id="421979" name="Rectangle 91"/>
          <p:cNvSpPr>
            <a:spLocks noChangeArrowheads="1"/>
          </p:cNvSpPr>
          <p:nvPr/>
        </p:nvSpPr>
        <p:spPr bwMode="auto">
          <a:xfrm>
            <a:off x="2492375" y="5976399"/>
            <a:ext cx="412750" cy="314325"/>
          </a:xfrm>
          <a:prstGeom prst="rect">
            <a:avLst/>
          </a:prstGeom>
          <a:noFill/>
          <a:ln w="26988">
            <a:solidFill>
              <a:schemeClr val="tx1"/>
            </a:solidFill>
            <a:miter lim="800000"/>
          </a:ln>
        </p:spPr>
        <p:txBody>
          <a:bodyPr/>
          <a:lstStyle/>
          <a:p>
            <a:endParaRPr lang="en-US"/>
          </a:p>
        </p:txBody>
      </p:sp>
      <p:sp>
        <p:nvSpPr>
          <p:cNvPr id="421983" name="Line 95"/>
          <p:cNvSpPr>
            <a:spLocks noChangeShapeType="1"/>
          </p:cNvSpPr>
          <p:nvPr/>
        </p:nvSpPr>
        <p:spPr bwMode="auto">
          <a:xfrm flipH="1" flipV="1">
            <a:off x="2387600" y="5670012"/>
            <a:ext cx="201613" cy="277812"/>
          </a:xfrm>
          <a:prstGeom prst="line">
            <a:avLst/>
          </a:prstGeom>
          <a:noFill/>
          <a:ln w="26988">
            <a:solidFill>
              <a:schemeClr val="tx1"/>
            </a:solidFill>
            <a:round/>
            <a:headEnd type="arrow" w="med" len="med"/>
          </a:ln>
        </p:spPr>
        <p:txBody>
          <a:bodyPr/>
          <a:lstStyle/>
          <a:p>
            <a:endParaRPr lang="en-US"/>
          </a:p>
        </p:txBody>
      </p:sp>
      <p:sp>
        <p:nvSpPr>
          <p:cNvPr id="421987" name="Line 99"/>
          <p:cNvSpPr>
            <a:spLocks noChangeShapeType="1"/>
          </p:cNvSpPr>
          <p:nvPr/>
        </p:nvSpPr>
        <p:spPr bwMode="auto">
          <a:xfrm flipV="1">
            <a:off x="2771775" y="5328699"/>
            <a:ext cx="90488" cy="619125"/>
          </a:xfrm>
          <a:prstGeom prst="line">
            <a:avLst/>
          </a:prstGeom>
          <a:noFill/>
          <a:ln w="26988">
            <a:solidFill>
              <a:schemeClr val="tx1"/>
            </a:solidFill>
            <a:round/>
            <a:headEnd type="arrow" w="med" len="med"/>
          </a:ln>
        </p:spPr>
        <p:txBody>
          <a:bodyPr/>
          <a:lstStyle/>
          <a:p>
            <a:endParaRPr lang="en-US"/>
          </a:p>
        </p:txBody>
      </p:sp>
      <p:sp>
        <p:nvSpPr>
          <p:cNvPr id="421988" name="Rectangle 100"/>
          <p:cNvSpPr>
            <a:spLocks noChangeArrowheads="1"/>
          </p:cNvSpPr>
          <p:nvPr/>
        </p:nvSpPr>
        <p:spPr bwMode="auto">
          <a:xfrm>
            <a:off x="3571875" y="5812887"/>
            <a:ext cx="419100" cy="315912"/>
          </a:xfrm>
          <a:prstGeom prst="rect">
            <a:avLst/>
          </a:prstGeom>
          <a:noFill/>
          <a:ln w="26988">
            <a:solidFill>
              <a:schemeClr val="tx1"/>
            </a:solidFill>
            <a:miter lim="800000"/>
          </a:ln>
        </p:spPr>
        <p:txBody>
          <a:bodyPr/>
          <a:lstStyle/>
          <a:p>
            <a:endParaRPr lang="en-US"/>
          </a:p>
        </p:txBody>
      </p:sp>
      <p:sp>
        <p:nvSpPr>
          <p:cNvPr id="421992" name="Line 104"/>
          <p:cNvSpPr>
            <a:spLocks noChangeShapeType="1"/>
          </p:cNvSpPr>
          <p:nvPr/>
        </p:nvSpPr>
        <p:spPr bwMode="auto">
          <a:xfrm flipV="1">
            <a:off x="3778250" y="5506499"/>
            <a:ext cx="1588" cy="273050"/>
          </a:xfrm>
          <a:prstGeom prst="line">
            <a:avLst/>
          </a:prstGeom>
          <a:noFill/>
          <a:ln w="26988">
            <a:solidFill>
              <a:schemeClr val="tx1"/>
            </a:solidFill>
            <a:round/>
            <a:headEnd type="arrow" w="med" len="med"/>
          </a:ln>
        </p:spPr>
        <p:txBody>
          <a:bodyPr/>
          <a:lstStyle/>
          <a:p>
            <a:endParaRPr lang="en-US"/>
          </a:p>
        </p:txBody>
      </p:sp>
      <p:sp>
        <p:nvSpPr>
          <p:cNvPr id="421993" name="Line 105"/>
          <p:cNvSpPr>
            <a:spLocks noChangeShapeType="1"/>
          </p:cNvSpPr>
          <p:nvPr/>
        </p:nvSpPr>
        <p:spPr bwMode="auto">
          <a:xfrm>
            <a:off x="2919413" y="6014499"/>
            <a:ext cx="623887" cy="0"/>
          </a:xfrm>
          <a:prstGeom prst="line">
            <a:avLst/>
          </a:prstGeom>
          <a:noFill/>
          <a:ln w="26988">
            <a:solidFill>
              <a:schemeClr val="tx1"/>
            </a:solidFill>
            <a:round/>
            <a:tailEnd type="arrow" w="med" len="med"/>
          </a:ln>
        </p:spPr>
        <p:txBody>
          <a:bodyPr/>
          <a:lstStyle/>
          <a:p>
            <a:endParaRPr lang="en-US"/>
          </a:p>
        </p:txBody>
      </p:sp>
      <p:sp>
        <p:nvSpPr>
          <p:cNvPr id="421997" name="Rectangle 109"/>
          <p:cNvSpPr>
            <a:spLocks noChangeArrowheads="1"/>
          </p:cNvSpPr>
          <p:nvPr/>
        </p:nvSpPr>
        <p:spPr bwMode="auto">
          <a:xfrm>
            <a:off x="4330700" y="6158962"/>
            <a:ext cx="423863" cy="306387"/>
          </a:xfrm>
          <a:prstGeom prst="rect">
            <a:avLst/>
          </a:prstGeom>
          <a:noFill/>
          <a:ln w="26988">
            <a:solidFill>
              <a:schemeClr val="tx1"/>
            </a:solidFill>
            <a:miter lim="800000"/>
          </a:ln>
        </p:spPr>
        <p:txBody>
          <a:bodyPr/>
          <a:lstStyle/>
          <a:p>
            <a:endParaRPr lang="en-US"/>
          </a:p>
        </p:txBody>
      </p:sp>
      <p:sp>
        <p:nvSpPr>
          <p:cNvPr id="421998" name="Line 110"/>
          <p:cNvSpPr>
            <a:spLocks noChangeShapeType="1"/>
          </p:cNvSpPr>
          <p:nvPr/>
        </p:nvSpPr>
        <p:spPr bwMode="auto">
          <a:xfrm flipH="1">
            <a:off x="4529138" y="4528599"/>
            <a:ext cx="12700" cy="1608138"/>
          </a:xfrm>
          <a:prstGeom prst="line">
            <a:avLst/>
          </a:prstGeom>
          <a:noFill/>
          <a:ln w="26988">
            <a:solidFill>
              <a:schemeClr val="tx1"/>
            </a:solidFill>
            <a:round/>
            <a:tailEnd type="arrow" w="med" len="med"/>
          </a:ln>
        </p:spPr>
        <p:txBody>
          <a:bodyPr/>
          <a:lstStyle/>
          <a:p>
            <a:endParaRPr lang="en-US"/>
          </a:p>
        </p:txBody>
      </p:sp>
      <p:sp>
        <p:nvSpPr>
          <p:cNvPr id="422002" name="Line 114"/>
          <p:cNvSpPr>
            <a:spLocks noChangeShapeType="1"/>
          </p:cNvSpPr>
          <p:nvPr/>
        </p:nvSpPr>
        <p:spPr bwMode="auto">
          <a:xfrm flipH="1">
            <a:off x="4733925" y="5403312"/>
            <a:ext cx="476250" cy="706437"/>
          </a:xfrm>
          <a:prstGeom prst="line">
            <a:avLst/>
          </a:prstGeom>
          <a:noFill/>
          <a:ln w="26988">
            <a:solidFill>
              <a:schemeClr val="tx1"/>
            </a:solidFill>
            <a:round/>
            <a:tailEnd type="arrow" w="med" len="med"/>
          </a:ln>
        </p:spPr>
        <p:txBody>
          <a:bodyPr/>
          <a:lstStyle/>
          <a:p>
            <a:endParaRPr lang="en-US"/>
          </a:p>
        </p:txBody>
      </p:sp>
      <p:sp>
        <p:nvSpPr>
          <p:cNvPr id="422009" name="Line 121"/>
          <p:cNvSpPr>
            <a:spLocks noChangeShapeType="1"/>
          </p:cNvSpPr>
          <p:nvPr/>
        </p:nvSpPr>
        <p:spPr bwMode="auto">
          <a:xfrm flipH="1" flipV="1">
            <a:off x="4000500" y="6054187"/>
            <a:ext cx="296863" cy="104775"/>
          </a:xfrm>
          <a:prstGeom prst="line">
            <a:avLst/>
          </a:prstGeom>
          <a:noFill/>
          <a:ln w="26988">
            <a:solidFill>
              <a:schemeClr val="tx1"/>
            </a:solidFill>
            <a:round/>
            <a:headEnd type="arrow" w="med" len="med"/>
          </a:ln>
        </p:spPr>
        <p:txBody>
          <a:bodyPr/>
          <a:lstStyle/>
          <a:p>
            <a:endParaRPr lang="en-US"/>
          </a:p>
        </p:txBody>
      </p:sp>
      <p:sp>
        <p:nvSpPr>
          <p:cNvPr id="422011" name="Rectangle 123"/>
          <p:cNvSpPr>
            <a:spLocks noChangeArrowheads="1"/>
          </p:cNvSpPr>
          <p:nvPr/>
        </p:nvSpPr>
        <p:spPr bwMode="auto">
          <a:xfrm>
            <a:off x="6022975" y="4954049"/>
            <a:ext cx="254000" cy="457200"/>
          </a:xfrm>
          <a:prstGeom prst="rect">
            <a:avLst/>
          </a:prstGeom>
          <a:noFill/>
          <a:ln w="9525">
            <a:noFill/>
            <a:miter lim="800000"/>
          </a:ln>
        </p:spPr>
        <p:txBody>
          <a:bodyPr wrap="none" lIns="0" tIns="0" rIns="0" bIns="0">
            <a:spAutoFit/>
          </a:bodyPr>
          <a:lstStyle/>
          <a:p>
            <a:r>
              <a:rPr lang="en-US" altLang="zh-CN" sz="3000">
                <a:solidFill>
                  <a:srgbClr val="00CCFF"/>
                </a:solidFill>
                <a:ea typeface="宋体" panose="02010600030101010101" pitchFamily="2" charset="-122"/>
              </a:rPr>
              <a:t>B</a:t>
            </a:r>
            <a:endParaRPr lang="en-US" altLang="zh-CN" sz="2400">
              <a:solidFill>
                <a:srgbClr val="00CCFF"/>
              </a:solidFill>
              <a:ea typeface="宋体" panose="02010600030101010101" pitchFamily="2" charset="-122"/>
            </a:endParaRPr>
          </a:p>
        </p:txBody>
      </p:sp>
      <p:sp>
        <p:nvSpPr>
          <p:cNvPr id="422012" name="Rectangle 124"/>
          <p:cNvSpPr>
            <a:spLocks noChangeArrowheads="1"/>
          </p:cNvSpPr>
          <p:nvPr/>
        </p:nvSpPr>
        <p:spPr bwMode="auto">
          <a:xfrm>
            <a:off x="6021388" y="1960024"/>
            <a:ext cx="254000" cy="457200"/>
          </a:xfrm>
          <a:prstGeom prst="rect">
            <a:avLst/>
          </a:prstGeom>
          <a:noFill/>
          <a:ln w="9525">
            <a:noFill/>
            <a:miter lim="800000"/>
          </a:ln>
        </p:spPr>
        <p:txBody>
          <a:bodyPr wrap="none" lIns="0" tIns="0" rIns="0" bIns="0">
            <a:spAutoFit/>
          </a:bodyPr>
          <a:lstStyle/>
          <a:p>
            <a:r>
              <a:rPr lang="en-US" altLang="zh-CN" sz="3000">
                <a:solidFill>
                  <a:srgbClr val="00CCFF"/>
                </a:solidFill>
                <a:ea typeface="宋体" panose="02010600030101010101" pitchFamily="2" charset="-122"/>
              </a:rPr>
              <a:t>A</a:t>
            </a:r>
            <a:endParaRPr lang="en-US" altLang="zh-CN" sz="2400">
              <a:solidFill>
                <a:srgbClr val="00CCFF"/>
              </a:solidFill>
              <a:ea typeface="宋体" panose="02010600030101010101" pitchFamily="2" charset="-122"/>
            </a:endParaRPr>
          </a:p>
        </p:txBody>
      </p:sp>
      <p:grpSp>
        <p:nvGrpSpPr>
          <p:cNvPr id="422015" name="Group 127"/>
          <p:cNvGrpSpPr/>
          <p:nvPr/>
        </p:nvGrpSpPr>
        <p:grpSpPr bwMode="auto">
          <a:xfrm>
            <a:off x="6937375" y="1731424"/>
            <a:ext cx="1612900" cy="1254125"/>
            <a:chOff x="4464" y="842"/>
            <a:chExt cx="983" cy="790"/>
          </a:xfrm>
        </p:grpSpPr>
        <p:sp>
          <p:nvSpPr>
            <p:cNvPr id="422016" name="Rectangle 128"/>
            <p:cNvSpPr>
              <a:spLocks noChangeArrowheads="1"/>
            </p:cNvSpPr>
            <p:nvPr/>
          </p:nvSpPr>
          <p:spPr bwMode="auto">
            <a:xfrm>
              <a:off x="4464" y="1028"/>
              <a:ext cx="983" cy="604"/>
            </a:xfrm>
            <a:prstGeom prst="rect">
              <a:avLst/>
            </a:prstGeom>
            <a:solidFill>
              <a:srgbClr val="FFFFCC"/>
            </a:solidFill>
            <a:ln w="12700">
              <a:solidFill>
                <a:srgbClr val="8A0E5E"/>
              </a:solidFill>
              <a:miter lim="800000"/>
            </a:ln>
          </p:spPr>
          <p:txBody>
            <a:bodyPr/>
            <a:lstStyle/>
            <a:p>
              <a:endParaRPr lang="en-US"/>
            </a:p>
          </p:txBody>
        </p:sp>
        <p:sp>
          <p:nvSpPr>
            <p:cNvPr id="422017" name="Rectangle 129"/>
            <p:cNvSpPr>
              <a:spLocks noChangeArrowheads="1"/>
            </p:cNvSpPr>
            <p:nvPr/>
          </p:nvSpPr>
          <p:spPr bwMode="auto">
            <a:xfrm>
              <a:off x="4464" y="842"/>
              <a:ext cx="394" cy="186"/>
            </a:xfrm>
            <a:prstGeom prst="rect">
              <a:avLst/>
            </a:prstGeom>
            <a:solidFill>
              <a:srgbClr val="FFFFCC"/>
            </a:solidFill>
            <a:ln w="12700">
              <a:solidFill>
                <a:srgbClr val="8A0E5E"/>
              </a:solidFill>
              <a:miter lim="800000"/>
            </a:ln>
          </p:spPr>
          <p:txBody>
            <a:bodyPr/>
            <a:lstStyle/>
            <a:p>
              <a:endParaRPr lang="en-US"/>
            </a:p>
          </p:txBody>
        </p:sp>
      </p:grpSp>
      <p:sp>
        <p:nvSpPr>
          <p:cNvPr id="422018" name="Rectangle 130"/>
          <p:cNvSpPr>
            <a:spLocks noChangeArrowheads="1"/>
          </p:cNvSpPr>
          <p:nvPr/>
        </p:nvSpPr>
        <p:spPr bwMode="auto">
          <a:xfrm>
            <a:off x="7075488" y="2190212"/>
            <a:ext cx="1350962" cy="334962"/>
          </a:xfrm>
          <a:prstGeom prst="rect">
            <a:avLst/>
          </a:prstGeom>
          <a:solidFill>
            <a:srgbClr val="FFFFCC"/>
          </a:solidFill>
          <a:ln w="9525">
            <a:noFill/>
            <a:miter lim="800000"/>
          </a:ln>
        </p:spPr>
        <p:txBody>
          <a:bodyPr wrap="none" lIns="0" tIns="0" rIns="0" bIns="0">
            <a:spAutoFit/>
          </a:bodyPr>
          <a:lstStyle/>
          <a:p>
            <a:pPr algn="ctr"/>
            <a:r>
              <a:rPr lang="en-US" altLang="zh-CN" sz="2200">
                <a:solidFill>
                  <a:schemeClr val="bg2"/>
                </a:solidFill>
                <a:ea typeface="宋体" panose="02010600030101010101" pitchFamily="2" charset="-122"/>
              </a:rPr>
              <a:t>Package A</a:t>
            </a:r>
            <a:endParaRPr lang="en-US" altLang="zh-CN" sz="2400">
              <a:solidFill>
                <a:schemeClr val="bg2"/>
              </a:solidFill>
              <a:ea typeface="宋体" panose="02010600030101010101" pitchFamily="2" charset="-122"/>
            </a:endParaRPr>
          </a:p>
        </p:txBody>
      </p:sp>
      <p:grpSp>
        <p:nvGrpSpPr>
          <p:cNvPr id="422020" name="Group 132"/>
          <p:cNvGrpSpPr/>
          <p:nvPr/>
        </p:nvGrpSpPr>
        <p:grpSpPr bwMode="auto">
          <a:xfrm>
            <a:off x="6934200" y="4719099"/>
            <a:ext cx="1612900" cy="1254125"/>
            <a:chOff x="4464" y="842"/>
            <a:chExt cx="983" cy="790"/>
          </a:xfrm>
        </p:grpSpPr>
        <p:sp>
          <p:nvSpPr>
            <p:cNvPr id="422021" name="Rectangle 133"/>
            <p:cNvSpPr>
              <a:spLocks noChangeArrowheads="1"/>
            </p:cNvSpPr>
            <p:nvPr/>
          </p:nvSpPr>
          <p:spPr bwMode="auto">
            <a:xfrm>
              <a:off x="4464" y="1028"/>
              <a:ext cx="983" cy="604"/>
            </a:xfrm>
            <a:prstGeom prst="rect">
              <a:avLst/>
            </a:prstGeom>
            <a:solidFill>
              <a:srgbClr val="FFFFCC"/>
            </a:solidFill>
            <a:ln w="12700">
              <a:solidFill>
                <a:srgbClr val="8A0E5E"/>
              </a:solidFill>
              <a:miter lim="800000"/>
            </a:ln>
          </p:spPr>
          <p:txBody>
            <a:bodyPr/>
            <a:lstStyle/>
            <a:p>
              <a:endParaRPr lang="en-US"/>
            </a:p>
          </p:txBody>
        </p:sp>
        <p:sp>
          <p:nvSpPr>
            <p:cNvPr id="422022" name="Rectangle 134"/>
            <p:cNvSpPr>
              <a:spLocks noChangeArrowheads="1"/>
            </p:cNvSpPr>
            <p:nvPr/>
          </p:nvSpPr>
          <p:spPr bwMode="auto">
            <a:xfrm>
              <a:off x="4464" y="842"/>
              <a:ext cx="394" cy="186"/>
            </a:xfrm>
            <a:prstGeom prst="rect">
              <a:avLst/>
            </a:prstGeom>
            <a:solidFill>
              <a:srgbClr val="FFFFCC"/>
            </a:solidFill>
            <a:ln w="12700">
              <a:solidFill>
                <a:srgbClr val="8A0E5E"/>
              </a:solidFill>
              <a:miter lim="800000"/>
            </a:ln>
          </p:spPr>
          <p:txBody>
            <a:bodyPr/>
            <a:lstStyle/>
            <a:p>
              <a:endParaRPr lang="en-US"/>
            </a:p>
          </p:txBody>
        </p:sp>
      </p:grpSp>
      <p:sp>
        <p:nvSpPr>
          <p:cNvPr id="422023" name="Rectangle 135"/>
          <p:cNvSpPr>
            <a:spLocks noChangeArrowheads="1"/>
          </p:cNvSpPr>
          <p:nvPr/>
        </p:nvSpPr>
        <p:spPr bwMode="auto">
          <a:xfrm>
            <a:off x="7072313" y="5177887"/>
            <a:ext cx="1350962" cy="334962"/>
          </a:xfrm>
          <a:prstGeom prst="rect">
            <a:avLst/>
          </a:prstGeom>
          <a:noFill/>
          <a:ln w="9525">
            <a:noFill/>
            <a:miter lim="800000"/>
          </a:ln>
        </p:spPr>
        <p:txBody>
          <a:bodyPr wrap="none" lIns="0" tIns="0" rIns="0" bIns="0">
            <a:spAutoFit/>
          </a:bodyPr>
          <a:lstStyle/>
          <a:p>
            <a:pPr algn="ctr"/>
            <a:r>
              <a:rPr lang="en-US" altLang="zh-CN" sz="2200">
                <a:solidFill>
                  <a:schemeClr val="bg2"/>
                </a:solidFill>
                <a:ea typeface="宋体" panose="02010600030101010101" pitchFamily="2" charset="-122"/>
              </a:rPr>
              <a:t>Package B</a:t>
            </a:r>
            <a:endParaRPr lang="en-US" altLang="zh-CN" sz="2400">
              <a:solidFill>
                <a:schemeClr val="bg2"/>
              </a:solidFill>
              <a:ea typeface="宋体" panose="02010600030101010101" pitchFamily="2" charset="-122"/>
            </a:endParaRPr>
          </a:p>
        </p:txBody>
      </p:sp>
      <p:sp>
        <p:nvSpPr>
          <p:cNvPr id="422024" name="Line 136"/>
          <p:cNvSpPr>
            <a:spLocks noChangeShapeType="1"/>
          </p:cNvSpPr>
          <p:nvPr/>
        </p:nvSpPr>
        <p:spPr bwMode="auto">
          <a:xfrm>
            <a:off x="7848600" y="3029999"/>
            <a:ext cx="0" cy="1968500"/>
          </a:xfrm>
          <a:prstGeom prst="line">
            <a:avLst/>
          </a:prstGeom>
          <a:noFill/>
          <a:ln w="28575">
            <a:solidFill>
              <a:schemeClr val="tx1"/>
            </a:solidFill>
            <a:prstDash val="lgDash"/>
            <a:round/>
            <a:headEnd type="none" w="sm" len="sm"/>
            <a:tailEnd type="arrow" w="med" len="med"/>
          </a:ln>
          <a:effectLst/>
        </p:spPr>
        <p:txBody>
          <a:bodyPr wrap="none" anchor="ctr"/>
          <a:lstStyle/>
          <a:p>
            <a:endParaRPr lang="en-US"/>
          </a:p>
        </p:txBody>
      </p:sp>
      <p:sp>
        <p:nvSpPr>
          <p:cNvPr id="422025" name="Rectangle 137"/>
          <p:cNvSpPr>
            <a:spLocks noGrp="1" noChangeArrowheads="1"/>
          </p:cNvSpPr>
          <p:nvPr>
            <p:ph type="title"/>
          </p:nvPr>
        </p:nvSpPr>
        <p:spPr>
          <a:xfrm>
            <a:off x="457200" y="185738"/>
            <a:ext cx="8229600" cy="1143000"/>
          </a:xfrm>
        </p:spPr>
        <p:txBody>
          <a:bodyPr/>
          <a:lstStyle/>
          <a:p>
            <a:r>
              <a:rPr lang="en-US" altLang="zh-CN" dirty="0">
                <a:ea typeface="宋体" panose="02010600030101010101" pitchFamily="2" charset="-122"/>
              </a:rPr>
              <a:t>Example: Partitioning</a:t>
            </a:r>
            <a:endParaRPr lang="en-US" altLang="zh-CN" dirty="0">
              <a:ea typeface="宋体" panose="02010600030101010101" pitchFamily="2" charset="-122"/>
            </a:endParaRPr>
          </a:p>
        </p:txBody>
      </p:sp>
      <p:sp>
        <p:nvSpPr>
          <p:cNvPr id="422028" name="Rectangle 140"/>
          <p:cNvSpPr>
            <a:spLocks noChangeArrowheads="1"/>
          </p:cNvSpPr>
          <p:nvPr/>
        </p:nvSpPr>
        <p:spPr bwMode="auto">
          <a:xfrm>
            <a:off x="520700" y="3788824"/>
            <a:ext cx="8128000" cy="114300"/>
          </a:xfrm>
          <a:prstGeom prst="rect">
            <a:avLst/>
          </a:prstGeom>
          <a:solidFill>
            <a:srgbClr val="CCECFF">
              <a:alpha val="50000"/>
            </a:srgbClr>
          </a:solidFill>
          <a:ln w="9525">
            <a:noFill/>
            <a:miter lim="800000"/>
          </a:ln>
          <a:effectLst/>
        </p:spPr>
        <p:txBody>
          <a:bodyPr wrap="none" lIns="107950" tIns="53975" rIns="107950" bIns="53975" anchor="ctr"/>
          <a:lstStyle/>
          <a:p>
            <a:endParaRPr lang="en-US"/>
          </a:p>
        </p:txBody>
      </p:sp>
      <p:sp>
        <p:nvSpPr>
          <p:cNvPr id="422027" name="Line 139"/>
          <p:cNvSpPr>
            <a:spLocks noChangeShapeType="1"/>
          </p:cNvSpPr>
          <p:nvPr/>
        </p:nvSpPr>
        <p:spPr bwMode="auto">
          <a:xfrm>
            <a:off x="546100" y="3845974"/>
            <a:ext cx="8064500" cy="0"/>
          </a:xfrm>
          <a:prstGeom prst="line">
            <a:avLst/>
          </a:prstGeom>
          <a:noFill/>
          <a:ln w="57150">
            <a:solidFill>
              <a:srgbClr val="00CCFF"/>
            </a:solidFill>
            <a:prstDash val="dash"/>
            <a:round/>
          </a:ln>
          <a:effectLst/>
        </p:spPr>
        <p:txBody>
          <a:bodyPr lIns="107950" tIns="53975" rIns="107950" bIns="53975"/>
          <a:lstStyle/>
          <a:p>
            <a:endParaRPr lang="en-US"/>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30103" name="Group 23"/>
          <p:cNvGrpSpPr/>
          <p:nvPr/>
        </p:nvGrpSpPr>
        <p:grpSpPr bwMode="auto">
          <a:xfrm>
            <a:off x="1600200" y="1306513"/>
            <a:ext cx="5727700" cy="4191000"/>
            <a:chOff x="1008" y="823"/>
            <a:chExt cx="3608" cy="2640"/>
          </a:xfrm>
        </p:grpSpPr>
        <p:sp>
          <p:nvSpPr>
            <p:cNvPr id="430087" name="Rectangle 7"/>
            <p:cNvSpPr>
              <a:spLocks noChangeArrowheads="1"/>
            </p:cNvSpPr>
            <p:nvPr/>
          </p:nvSpPr>
          <p:spPr bwMode="auto">
            <a:xfrm>
              <a:off x="1008" y="1248"/>
              <a:ext cx="3608" cy="2215"/>
            </a:xfrm>
            <a:prstGeom prst="rect">
              <a:avLst/>
            </a:prstGeom>
            <a:solidFill>
              <a:srgbClr val="FFFFCC"/>
            </a:solidFill>
            <a:ln w="19050">
              <a:solidFill>
                <a:srgbClr val="990033"/>
              </a:solidFill>
              <a:miter lim="800000"/>
            </a:ln>
          </p:spPr>
          <p:txBody>
            <a:bodyPr/>
            <a:lstStyle/>
            <a:p>
              <a:endParaRPr lang="en-US"/>
            </a:p>
          </p:txBody>
        </p:sp>
        <p:sp>
          <p:nvSpPr>
            <p:cNvPr id="430089" name="Rectangle 9"/>
            <p:cNvSpPr>
              <a:spLocks noChangeArrowheads="1"/>
            </p:cNvSpPr>
            <p:nvPr/>
          </p:nvSpPr>
          <p:spPr bwMode="auto">
            <a:xfrm>
              <a:off x="1008" y="823"/>
              <a:ext cx="986" cy="425"/>
            </a:xfrm>
            <a:prstGeom prst="rect">
              <a:avLst/>
            </a:prstGeom>
            <a:solidFill>
              <a:srgbClr val="FFFFCC"/>
            </a:solidFill>
            <a:ln w="19050">
              <a:solidFill>
                <a:srgbClr val="8A0E5E"/>
              </a:solidFill>
              <a:miter lim="800000"/>
            </a:ln>
          </p:spPr>
          <p:txBody>
            <a:bodyPr/>
            <a:lstStyle/>
            <a:p>
              <a:endParaRPr lang="en-US"/>
            </a:p>
          </p:txBody>
        </p:sp>
      </p:grpSp>
      <p:sp>
        <p:nvSpPr>
          <p:cNvPr id="430083" name="Rectangle 3"/>
          <p:cNvSpPr>
            <a:spLocks noChangeArrowheads="1"/>
          </p:cNvSpPr>
          <p:nvPr/>
        </p:nvSpPr>
        <p:spPr bwMode="auto">
          <a:xfrm>
            <a:off x="3725863" y="3705225"/>
            <a:ext cx="1477962" cy="757238"/>
          </a:xfrm>
          <a:prstGeom prst="rect">
            <a:avLst/>
          </a:prstGeom>
          <a:solidFill>
            <a:srgbClr val="FFFFCC"/>
          </a:solidFill>
          <a:ln w="0">
            <a:solidFill>
              <a:srgbClr val="8A0E5E"/>
            </a:solidFill>
            <a:miter lim="800000"/>
          </a:ln>
        </p:spPr>
        <p:txBody>
          <a:bodyPr/>
          <a:lstStyle/>
          <a:p>
            <a:endParaRPr lang="en-US"/>
          </a:p>
        </p:txBody>
      </p:sp>
      <p:sp>
        <p:nvSpPr>
          <p:cNvPr id="430085" name="Rectangle 5"/>
          <p:cNvSpPr>
            <a:spLocks noChangeArrowheads="1"/>
          </p:cNvSpPr>
          <p:nvPr/>
        </p:nvSpPr>
        <p:spPr bwMode="auto">
          <a:xfrm>
            <a:off x="3725863" y="3479800"/>
            <a:ext cx="600075" cy="225425"/>
          </a:xfrm>
          <a:prstGeom prst="rect">
            <a:avLst/>
          </a:prstGeom>
          <a:solidFill>
            <a:srgbClr val="FFFFCC"/>
          </a:solidFill>
          <a:ln w="0">
            <a:solidFill>
              <a:srgbClr val="8A0E5E"/>
            </a:solidFill>
            <a:miter lim="800000"/>
          </a:ln>
        </p:spPr>
        <p:txBody>
          <a:bodyPr/>
          <a:lstStyle/>
          <a:p>
            <a:endParaRPr lang="en-US"/>
          </a:p>
        </p:txBody>
      </p:sp>
      <p:sp>
        <p:nvSpPr>
          <p:cNvPr id="430086" name="Rectangle 6"/>
          <p:cNvSpPr>
            <a:spLocks noChangeArrowheads="1"/>
          </p:cNvSpPr>
          <p:nvPr/>
        </p:nvSpPr>
        <p:spPr bwMode="auto">
          <a:xfrm>
            <a:off x="3857625" y="3744913"/>
            <a:ext cx="1219200" cy="274637"/>
          </a:xfrm>
          <a:prstGeom prst="rect">
            <a:avLst/>
          </a:prstGeom>
          <a:solidFill>
            <a:srgbClr val="FFFFCC"/>
          </a:solidFill>
          <a:ln w="9525">
            <a:noFill/>
            <a:miter lim="800000"/>
          </a:ln>
        </p:spPr>
        <p:txBody>
          <a:bodyPr wrap="none" lIns="0" tIns="0" rIns="0" bIns="0">
            <a:spAutoFit/>
          </a:bodyPr>
          <a:lstStyle/>
          <a:p>
            <a:pPr algn="ctr"/>
            <a:r>
              <a:rPr lang="en-US" altLang="zh-CN" sz="1800">
                <a:solidFill>
                  <a:schemeClr val="bg2"/>
                </a:solidFill>
                <a:ea typeface="宋体" panose="02010600030101010101" pitchFamily="2" charset="-122"/>
              </a:rPr>
              <a:t>Registration</a:t>
            </a:r>
            <a:endParaRPr lang="en-US" altLang="zh-CN" sz="1800">
              <a:solidFill>
                <a:schemeClr val="bg2"/>
              </a:solidFill>
              <a:latin typeface="ZapfHumnst BT" pitchFamily="34" charset="0"/>
              <a:ea typeface="宋体" panose="02010600030101010101" pitchFamily="2" charset="-122"/>
            </a:endParaRPr>
          </a:p>
        </p:txBody>
      </p:sp>
      <p:sp>
        <p:nvSpPr>
          <p:cNvPr id="430090" name="Rectangle 10"/>
          <p:cNvSpPr>
            <a:spLocks noChangeArrowheads="1"/>
          </p:cNvSpPr>
          <p:nvPr/>
        </p:nvSpPr>
        <p:spPr bwMode="auto">
          <a:xfrm>
            <a:off x="3687763" y="2081213"/>
            <a:ext cx="1493837" cy="730250"/>
          </a:xfrm>
          <a:prstGeom prst="rect">
            <a:avLst/>
          </a:prstGeom>
          <a:noFill/>
          <a:ln w="9525">
            <a:noFill/>
            <a:miter lim="800000"/>
          </a:ln>
        </p:spPr>
        <p:txBody>
          <a:bodyPr wrap="none" lIns="0" tIns="0" rIns="0" bIns="0">
            <a:spAutoFit/>
          </a:bodyPr>
          <a:lstStyle/>
          <a:p>
            <a:pPr algn="ctr"/>
            <a:r>
              <a:rPr lang="en-US" altLang="zh-CN" sz="2400">
                <a:solidFill>
                  <a:schemeClr val="bg2"/>
                </a:solidFill>
                <a:ea typeface="宋体" panose="02010600030101010101" pitchFamily="2" charset="-122"/>
              </a:rPr>
              <a:t>&lt;&lt;layer&gt;&gt;</a:t>
            </a:r>
            <a:endParaRPr lang="en-US" altLang="zh-CN" sz="2400">
              <a:solidFill>
                <a:schemeClr val="bg2"/>
              </a:solidFill>
              <a:ea typeface="宋体" panose="02010600030101010101" pitchFamily="2" charset="-122"/>
            </a:endParaRPr>
          </a:p>
          <a:p>
            <a:pPr algn="ctr"/>
            <a:r>
              <a:rPr lang="en-US" altLang="zh-CN" sz="2400">
                <a:solidFill>
                  <a:schemeClr val="bg2"/>
                </a:solidFill>
                <a:ea typeface="宋体" panose="02010600030101010101" pitchFamily="2" charset="-122"/>
              </a:rPr>
              <a:t>Application</a:t>
            </a:r>
            <a:endParaRPr lang="en-US" altLang="zh-CN" sz="2400">
              <a:solidFill>
                <a:schemeClr val="bg2"/>
              </a:solidFill>
              <a:latin typeface="ZapfHumnst BT" pitchFamily="34" charset="0"/>
              <a:ea typeface="宋体" panose="02010600030101010101" pitchFamily="2" charset="-122"/>
            </a:endParaRPr>
          </a:p>
        </p:txBody>
      </p:sp>
      <p:sp>
        <p:nvSpPr>
          <p:cNvPr id="430091" name="Rectangle 11"/>
          <p:cNvSpPr>
            <a:spLocks noGrp="1" noChangeArrowheads="1"/>
          </p:cNvSpPr>
          <p:nvPr>
            <p:ph type="title"/>
          </p:nvPr>
        </p:nvSpPr>
        <p:spPr/>
        <p:txBody>
          <a:bodyPr/>
          <a:lstStyle/>
          <a:p>
            <a:r>
              <a:rPr lang="en-US" altLang="zh-CN">
                <a:ea typeface="宋体" panose="02010600030101010101" pitchFamily="2" charset="-122"/>
              </a:rPr>
              <a:t>Example: Application Layer</a:t>
            </a:r>
            <a:endParaRPr lang="en-US" altLang="zh-CN">
              <a:ea typeface="宋体" panose="02010600030101010101" pitchFamily="2" charset="-122"/>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2165" name="Rectangle 37"/>
          <p:cNvSpPr>
            <a:spLocks noChangeArrowheads="1"/>
          </p:cNvSpPr>
          <p:nvPr/>
        </p:nvSpPr>
        <p:spPr bwMode="auto">
          <a:xfrm>
            <a:off x="317500" y="3734847"/>
            <a:ext cx="6781800" cy="2936875"/>
          </a:xfrm>
          <a:prstGeom prst="rect">
            <a:avLst/>
          </a:prstGeom>
          <a:solidFill>
            <a:srgbClr val="FFFFCC"/>
          </a:solidFill>
          <a:ln w="0">
            <a:solidFill>
              <a:srgbClr val="8A0E5E"/>
            </a:solidFill>
            <a:miter lim="800000"/>
          </a:ln>
        </p:spPr>
        <p:txBody>
          <a:bodyPr/>
          <a:lstStyle/>
          <a:p>
            <a:endParaRPr lang="en-US"/>
          </a:p>
        </p:txBody>
      </p:sp>
      <p:sp>
        <p:nvSpPr>
          <p:cNvPr id="432166" name="Rectangle 38"/>
          <p:cNvSpPr>
            <a:spLocks noChangeArrowheads="1"/>
          </p:cNvSpPr>
          <p:nvPr/>
        </p:nvSpPr>
        <p:spPr bwMode="auto">
          <a:xfrm>
            <a:off x="317500" y="3255422"/>
            <a:ext cx="1400175" cy="479425"/>
          </a:xfrm>
          <a:prstGeom prst="rect">
            <a:avLst/>
          </a:prstGeom>
          <a:solidFill>
            <a:srgbClr val="FFFFCC"/>
          </a:solidFill>
          <a:ln w="0">
            <a:solidFill>
              <a:srgbClr val="8A0E5E"/>
            </a:solidFill>
            <a:miter lim="800000"/>
          </a:ln>
        </p:spPr>
        <p:txBody>
          <a:bodyPr/>
          <a:lstStyle/>
          <a:p>
            <a:endParaRPr lang="en-US"/>
          </a:p>
        </p:txBody>
      </p:sp>
      <p:grpSp>
        <p:nvGrpSpPr>
          <p:cNvPr id="432179" name="Group 51"/>
          <p:cNvGrpSpPr/>
          <p:nvPr/>
        </p:nvGrpSpPr>
        <p:grpSpPr bwMode="auto">
          <a:xfrm>
            <a:off x="3914775" y="4706397"/>
            <a:ext cx="2968625" cy="1676400"/>
            <a:chOff x="2658" y="2602"/>
            <a:chExt cx="1870" cy="1056"/>
          </a:xfrm>
        </p:grpSpPr>
        <p:sp>
          <p:nvSpPr>
            <p:cNvPr id="432141" name="Rectangle 13"/>
            <p:cNvSpPr>
              <a:spLocks noChangeArrowheads="1"/>
            </p:cNvSpPr>
            <p:nvPr/>
          </p:nvSpPr>
          <p:spPr bwMode="auto">
            <a:xfrm>
              <a:off x="2658" y="2721"/>
              <a:ext cx="1870" cy="937"/>
            </a:xfrm>
            <a:prstGeom prst="rect">
              <a:avLst/>
            </a:prstGeom>
            <a:solidFill>
              <a:srgbClr val="FFFFCC"/>
            </a:solidFill>
            <a:ln w="0">
              <a:solidFill>
                <a:srgbClr val="8A0E5E"/>
              </a:solidFill>
              <a:miter lim="800000"/>
            </a:ln>
          </p:spPr>
          <p:txBody>
            <a:bodyPr/>
            <a:lstStyle/>
            <a:p>
              <a:endParaRPr lang="en-US"/>
            </a:p>
          </p:txBody>
        </p:sp>
        <p:sp>
          <p:nvSpPr>
            <p:cNvPr id="432142" name="Rectangle 14"/>
            <p:cNvSpPr>
              <a:spLocks noChangeArrowheads="1"/>
            </p:cNvSpPr>
            <p:nvPr/>
          </p:nvSpPr>
          <p:spPr bwMode="auto">
            <a:xfrm>
              <a:off x="2658" y="2602"/>
              <a:ext cx="750" cy="119"/>
            </a:xfrm>
            <a:prstGeom prst="rect">
              <a:avLst/>
            </a:prstGeom>
            <a:solidFill>
              <a:srgbClr val="FFFFCC"/>
            </a:solidFill>
            <a:ln w="0">
              <a:solidFill>
                <a:srgbClr val="8A0E5E"/>
              </a:solidFill>
              <a:miter lim="800000"/>
            </a:ln>
          </p:spPr>
          <p:txBody>
            <a:bodyPr/>
            <a:lstStyle/>
            <a:p>
              <a:endParaRPr lang="en-US"/>
            </a:p>
          </p:txBody>
        </p:sp>
        <p:sp>
          <p:nvSpPr>
            <p:cNvPr id="432143" name="Rectangle 15"/>
            <p:cNvSpPr>
              <a:spLocks noChangeArrowheads="1"/>
            </p:cNvSpPr>
            <p:nvPr/>
          </p:nvSpPr>
          <p:spPr bwMode="auto">
            <a:xfrm>
              <a:off x="3347" y="2735"/>
              <a:ext cx="346" cy="115"/>
            </a:xfrm>
            <a:prstGeom prst="rect">
              <a:avLst/>
            </a:prstGeom>
            <a:noFill/>
            <a:ln w="9525">
              <a:noFill/>
              <a:miter lim="800000"/>
            </a:ln>
          </p:spPr>
          <p:txBody>
            <a:bodyPr wrap="none" lIns="0" tIns="0" rIns="0" bIns="0">
              <a:spAutoFit/>
            </a:bodyPr>
            <a:lstStyle/>
            <a:p>
              <a:r>
                <a:rPr lang="en-US" altLang="zh-CN" sz="1200">
                  <a:solidFill>
                    <a:schemeClr val="bg2"/>
                  </a:solidFill>
                  <a:ea typeface="宋体" panose="02010600030101010101" pitchFamily="2" charset="-122"/>
                </a:rPr>
                <a:t>Security</a:t>
              </a:r>
              <a:endParaRPr lang="en-US" altLang="zh-CN">
                <a:solidFill>
                  <a:schemeClr val="bg2"/>
                </a:solidFill>
                <a:latin typeface="ZapfHumnst BT" pitchFamily="34" charset="0"/>
                <a:ea typeface="宋体" panose="02010600030101010101" pitchFamily="2" charset="-122"/>
              </a:endParaRPr>
            </a:p>
          </p:txBody>
        </p:sp>
        <p:sp>
          <p:nvSpPr>
            <p:cNvPr id="432148" name="Rectangle 20"/>
            <p:cNvSpPr>
              <a:spLocks noChangeArrowheads="1"/>
            </p:cNvSpPr>
            <p:nvPr/>
          </p:nvSpPr>
          <p:spPr bwMode="auto">
            <a:xfrm>
              <a:off x="3688" y="3169"/>
              <a:ext cx="761" cy="411"/>
            </a:xfrm>
            <a:prstGeom prst="rect">
              <a:avLst/>
            </a:prstGeom>
            <a:solidFill>
              <a:srgbClr val="FFFFCC"/>
            </a:solidFill>
            <a:ln w="0">
              <a:solidFill>
                <a:srgbClr val="8A0E5E"/>
              </a:solidFill>
              <a:miter lim="800000"/>
            </a:ln>
          </p:spPr>
          <p:txBody>
            <a:bodyPr/>
            <a:lstStyle/>
            <a:p>
              <a:endParaRPr lang="en-US"/>
            </a:p>
          </p:txBody>
        </p:sp>
        <p:sp>
          <p:nvSpPr>
            <p:cNvPr id="432149" name="Rectangle 21"/>
            <p:cNvSpPr>
              <a:spLocks noChangeArrowheads="1"/>
            </p:cNvSpPr>
            <p:nvPr/>
          </p:nvSpPr>
          <p:spPr bwMode="auto">
            <a:xfrm>
              <a:off x="3688" y="3049"/>
              <a:ext cx="277" cy="120"/>
            </a:xfrm>
            <a:prstGeom prst="rect">
              <a:avLst/>
            </a:prstGeom>
            <a:solidFill>
              <a:srgbClr val="FFFFCC"/>
            </a:solidFill>
            <a:ln w="0">
              <a:solidFill>
                <a:srgbClr val="8A0E5E"/>
              </a:solidFill>
              <a:miter lim="800000"/>
            </a:ln>
          </p:spPr>
          <p:txBody>
            <a:bodyPr/>
            <a:lstStyle/>
            <a:p>
              <a:endParaRPr lang="en-US"/>
            </a:p>
          </p:txBody>
        </p:sp>
        <p:sp>
          <p:nvSpPr>
            <p:cNvPr id="432150" name="Rectangle 22"/>
            <p:cNvSpPr>
              <a:spLocks noChangeArrowheads="1"/>
            </p:cNvSpPr>
            <p:nvPr/>
          </p:nvSpPr>
          <p:spPr bwMode="auto">
            <a:xfrm>
              <a:off x="3709" y="3190"/>
              <a:ext cx="677" cy="115"/>
            </a:xfrm>
            <a:prstGeom prst="rect">
              <a:avLst/>
            </a:prstGeom>
            <a:noFill/>
            <a:ln w="9525">
              <a:noFill/>
              <a:miter lim="800000"/>
            </a:ln>
          </p:spPr>
          <p:txBody>
            <a:bodyPr wrap="none" lIns="0" tIns="0" rIns="0" bIns="0">
              <a:spAutoFit/>
            </a:bodyPr>
            <a:lstStyle/>
            <a:p>
              <a:r>
                <a:rPr lang="en-US" altLang="zh-CN" sz="1200">
                  <a:solidFill>
                    <a:schemeClr val="bg2"/>
                  </a:solidFill>
                  <a:ea typeface="宋体" panose="02010600030101010101" pitchFamily="2" charset="-122"/>
                </a:rPr>
                <a:t>GUI Framework</a:t>
              </a:r>
              <a:endParaRPr lang="en-US" altLang="zh-CN">
                <a:solidFill>
                  <a:schemeClr val="bg2"/>
                </a:solidFill>
                <a:latin typeface="ZapfHumnst BT" pitchFamily="34" charset="0"/>
                <a:ea typeface="宋体" panose="02010600030101010101" pitchFamily="2" charset="-122"/>
              </a:endParaRPr>
            </a:p>
          </p:txBody>
        </p:sp>
        <p:sp>
          <p:nvSpPr>
            <p:cNvPr id="432168" name="Rectangle 40"/>
            <p:cNvSpPr>
              <a:spLocks noChangeArrowheads="1"/>
            </p:cNvSpPr>
            <p:nvPr/>
          </p:nvSpPr>
          <p:spPr bwMode="auto">
            <a:xfrm>
              <a:off x="2742" y="3156"/>
              <a:ext cx="816" cy="409"/>
            </a:xfrm>
            <a:prstGeom prst="rect">
              <a:avLst/>
            </a:prstGeom>
            <a:solidFill>
              <a:srgbClr val="FFFFCC"/>
            </a:solidFill>
            <a:ln w="0">
              <a:solidFill>
                <a:srgbClr val="8A0E5E"/>
              </a:solidFill>
              <a:miter lim="800000"/>
            </a:ln>
          </p:spPr>
          <p:txBody>
            <a:bodyPr/>
            <a:lstStyle/>
            <a:p>
              <a:endParaRPr lang="en-US"/>
            </a:p>
          </p:txBody>
        </p:sp>
        <p:sp>
          <p:nvSpPr>
            <p:cNvPr id="432169" name="Rectangle 41"/>
            <p:cNvSpPr>
              <a:spLocks noChangeArrowheads="1"/>
            </p:cNvSpPr>
            <p:nvPr/>
          </p:nvSpPr>
          <p:spPr bwMode="auto">
            <a:xfrm>
              <a:off x="2742" y="3037"/>
              <a:ext cx="332" cy="119"/>
            </a:xfrm>
            <a:prstGeom prst="rect">
              <a:avLst/>
            </a:prstGeom>
            <a:solidFill>
              <a:srgbClr val="FFFFCC"/>
            </a:solidFill>
            <a:ln w="0">
              <a:solidFill>
                <a:srgbClr val="8A0E5E"/>
              </a:solidFill>
              <a:miter lim="800000"/>
            </a:ln>
          </p:spPr>
          <p:txBody>
            <a:bodyPr/>
            <a:lstStyle/>
            <a:p>
              <a:endParaRPr lang="en-US"/>
            </a:p>
          </p:txBody>
        </p:sp>
        <p:sp>
          <p:nvSpPr>
            <p:cNvPr id="432170" name="Rectangle 42"/>
            <p:cNvSpPr>
              <a:spLocks noChangeArrowheads="1"/>
            </p:cNvSpPr>
            <p:nvPr/>
          </p:nvSpPr>
          <p:spPr bwMode="auto">
            <a:xfrm>
              <a:off x="2767" y="3177"/>
              <a:ext cx="751" cy="115"/>
            </a:xfrm>
            <a:prstGeom prst="rect">
              <a:avLst/>
            </a:prstGeom>
            <a:noFill/>
            <a:ln w="9525">
              <a:noFill/>
              <a:miter lim="800000"/>
            </a:ln>
          </p:spPr>
          <p:txBody>
            <a:bodyPr wrap="none" lIns="0" tIns="0" rIns="0" bIns="0">
              <a:spAutoFit/>
            </a:bodyPr>
            <a:lstStyle/>
            <a:p>
              <a:r>
                <a:rPr lang="en-US" altLang="zh-CN" sz="1200">
                  <a:solidFill>
                    <a:schemeClr val="bg2"/>
                  </a:solidFill>
                  <a:ea typeface="宋体" panose="02010600030101010101" pitchFamily="2" charset="-122"/>
                </a:rPr>
                <a:t>Secure Interfaces</a:t>
              </a:r>
              <a:endParaRPr lang="en-US" altLang="zh-CN">
                <a:solidFill>
                  <a:schemeClr val="bg2"/>
                </a:solidFill>
                <a:latin typeface="ZapfHumnst BT" pitchFamily="34" charset="0"/>
                <a:ea typeface="宋体" panose="02010600030101010101" pitchFamily="2" charset="-122"/>
              </a:endParaRPr>
            </a:p>
          </p:txBody>
        </p:sp>
      </p:grpSp>
      <p:sp>
        <p:nvSpPr>
          <p:cNvPr id="432130" name="Rectangle 2"/>
          <p:cNvSpPr>
            <a:spLocks noChangeArrowheads="1"/>
          </p:cNvSpPr>
          <p:nvPr/>
        </p:nvSpPr>
        <p:spPr bwMode="auto">
          <a:xfrm>
            <a:off x="7721600" y="1910810"/>
            <a:ext cx="1039813" cy="611187"/>
          </a:xfrm>
          <a:prstGeom prst="rect">
            <a:avLst/>
          </a:prstGeom>
          <a:noFill/>
          <a:ln w="19050">
            <a:solidFill>
              <a:srgbClr val="00CCFF"/>
            </a:solidFill>
            <a:miter lim="800000"/>
          </a:ln>
        </p:spPr>
        <p:txBody>
          <a:bodyPr/>
          <a:lstStyle/>
          <a:p>
            <a:endParaRPr lang="en-US"/>
          </a:p>
        </p:txBody>
      </p:sp>
      <p:sp>
        <p:nvSpPr>
          <p:cNvPr id="432131" name="Rectangle 3"/>
          <p:cNvSpPr>
            <a:spLocks noChangeArrowheads="1"/>
          </p:cNvSpPr>
          <p:nvPr/>
        </p:nvSpPr>
        <p:spPr bwMode="auto">
          <a:xfrm>
            <a:off x="7721600" y="1731422"/>
            <a:ext cx="411163" cy="179388"/>
          </a:xfrm>
          <a:prstGeom prst="rect">
            <a:avLst/>
          </a:prstGeom>
          <a:noFill/>
          <a:ln w="19050">
            <a:solidFill>
              <a:srgbClr val="00CCFF"/>
            </a:solidFill>
            <a:miter lim="800000"/>
          </a:ln>
        </p:spPr>
        <p:txBody>
          <a:bodyPr/>
          <a:lstStyle/>
          <a:p>
            <a:endParaRPr lang="en-US"/>
          </a:p>
        </p:txBody>
      </p:sp>
      <p:sp>
        <p:nvSpPr>
          <p:cNvPr id="432132" name="Rectangle 4"/>
          <p:cNvSpPr>
            <a:spLocks noChangeArrowheads="1"/>
          </p:cNvSpPr>
          <p:nvPr/>
        </p:nvSpPr>
        <p:spPr bwMode="auto">
          <a:xfrm>
            <a:off x="7861300" y="2099722"/>
            <a:ext cx="808038" cy="198438"/>
          </a:xfrm>
          <a:prstGeom prst="rect">
            <a:avLst/>
          </a:prstGeom>
          <a:noFill/>
          <a:ln w="9525">
            <a:noFill/>
            <a:miter lim="800000"/>
          </a:ln>
        </p:spPr>
        <p:txBody>
          <a:bodyPr wrap="none" lIns="0" tIns="0" rIns="0" bIns="0">
            <a:spAutoFit/>
          </a:bodyPr>
          <a:lstStyle/>
          <a:p>
            <a:r>
              <a:rPr lang="en-US" altLang="zh-CN" sz="1300">
                <a:solidFill>
                  <a:srgbClr val="00CCFF"/>
                </a:solidFill>
                <a:ea typeface="宋体" panose="02010600030101010101" pitchFamily="2" charset="-122"/>
              </a:rPr>
              <a:t>Application</a:t>
            </a:r>
            <a:endParaRPr lang="en-US" altLang="zh-CN" sz="1300">
              <a:solidFill>
                <a:srgbClr val="00CCFF"/>
              </a:solidFill>
              <a:latin typeface="ZapfHumnst BT" pitchFamily="34" charset="0"/>
              <a:ea typeface="宋体" panose="02010600030101010101" pitchFamily="2" charset="-122"/>
            </a:endParaRPr>
          </a:p>
        </p:txBody>
      </p:sp>
      <p:sp>
        <p:nvSpPr>
          <p:cNvPr id="432133" name="Rectangle 5"/>
          <p:cNvSpPr>
            <a:spLocks noChangeArrowheads="1"/>
          </p:cNvSpPr>
          <p:nvPr/>
        </p:nvSpPr>
        <p:spPr bwMode="auto">
          <a:xfrm>
            <a:off x="7915275" y="1931447"/>
            <a:ext cx="746125" cy="198438"/>
          </a:xfrm>
          <a:prstGeom prst="rect">
            <a:avLst/>
          </a:prstGeom>
          <a:noFill/>
          <a:ln w="9525">
            <a:noFill/>
            <a:miter lim="800000"/>
          </a:ln>
        </p:spPr>
        <p:txBody>
          <a:bodyPr wrap="none" lIns="0" tIns="0" rIns="0" bIns="0">
            <a:spAutoFit/>
          </a:bodyPr>
          <a:lstStyle/>
          <a:p>
            <a:r>
              <a:rPr lang="en-US" altLang="zh-CN" sz="1300">
                <a:solidFill>
                  <a:srgbClr val="00CCFF"/>
                </a:solidFill>
                <a:ea typeface="宋体" panose="02010600030101010101" pitchFamily="2" charset="-122"/>
              </a:rPr>
              <a:t>&lt;&lt;layer&gt;&gt;</a:t>
            </a:r>
            <a:endParaRPr lang="en-US" altLang="zh-CN" sz="1300">
              <a:solidFill>
                <a:srgbClr val="00CCFF"/>
              </a:solidFill>
              <a:latin typeface="ZapfHumnst BT" pitchFamily="34" charset="0"/>
              <a:ea typeface="宋体" panose="02010600030101010101" pitchFamily="2" charset="-122"/>
            </a:endParaRPr>
          </a:p>
        </p:txBody>
      </p:sp>
      <p:sp>
        <p:nvSpPr>
          <p:cNvPr id="432134" name="Rectangle 6"/>
          <p:cNvSpPr>
            <a:spLocks noChangeArrowheads="1"/>
          </p:cNvSpPr>
          <p:nvPr/>
        </p:nvSpPr>
        <p:spPr bwMode="auto">
          <a:xfrm>
            <a:off x="7721600" y="3366547"/>
            <a:ext cx="1039813" cy="612775"/>
          </a:xfrm>
          <a:prstGeom prst="rect">
            <a:avLst/>
          </a:prstGeom>
          <a:noFill/>
          <a:ln w="19050">
            <a:solidFill>
              <a:srgbClr val="00CCFF"/>
            </a:solidFill>
            <a:miter lim="800000"/>
          </a:ln>
        </p:spPr>
        <p:txBody>
          <a:bodyPr/>
          <a:lstStyle/>
          <a:p>
            <a:endParaRPr lang="en-US"/>
          </a:p>
        </p:txBody>
      </p:sp>
      <p:sp>
        <p:nvSpPr>
          <p:cNvPr id="432135" name="Rectangle 7"/>
          <p:cNvSpPr>
            <a:spLocks noChangeArrowheads="1"/>
          </p:cNvSpPr>
          <p:nvPr/>
        </p:nvSpPr>
        <p:spPr bwMode="auto">
          <a:xfrm>
            <a:off x="7721600" y="3187160"/>
            <a:ext cx="411163" cy="179387"/>
          </a:xfrm>
          <a:prstGeom prst="rect">
            <a:avLst/>
          </a:prstGeom>
          <a:noFill/>
          <a:ln w="19050">
            <a:solidFill>
              <a:srgbClr val="00CCFF"/>
            </a:solidFill>
            <a:miter lim="800000"/>
          </a:ln>
        </p:spPr>
        <p:txBody>
          <a:bodyPr/>
          <a:lstStyle/>
          <a:p>
            <a:endParaRPr lang="en-US"/>
          </a:p>
        </p:txBody>
      </p:sp>
      <p:sp>
        <p:nvSpPr>
          <p:cNvPr id="432136" name="Rectangle 8"/>
          <p:cNvSpPr>
            <a:spLocks noChangeArrowheads="1"/>
          </p:cNvSpPr>
          <p:nvPr/>
        </p:nvSpPr>
        <p:spPr bwMode="auto">
          <a:xfrm>
            <a:off x="7926388" y="3557047"/>
            <a:ext cx="715962" cy="198438"/>
          </a:xfrm>
          <a:prstGeom prst="rect">
            <a:avLst/>
          </a:prstGeom>
          <a:noFill/>
          <a:ln w="9525">
            <a:noFill/>
            <a:miter lim="800000"/>
          </a:ln>
        </p:spPr>
        <p:txBody>
          <a:bodyPr wrap="none" lIns="0" tIns="0" rIns="0" bIns="0">
            <a:spAutoFit/>
          </a:bodyPr>
          <a:lstStyle/>
          <a:p>
            <a:r>
              <a:rPr lang="en-US" altLang="zh-CN" sz="1300">
                <a:solidFill>
                  <a:srgbClr val="00CCFF"/>
                </a:solidFill>
                <a:ea typeface="宋体" panose="02010600030101010101" pitchFamily="2" charset="-122"/>
              </a:rPr>
              <a:t>Business </a:t>
            </a:r>
            <a:endParaRPr lang="en-US" altLang="zh-CN" sz="1300">
              <a:solidFill>
                <a:srgbClr val="00CCFF"/>
              </a:solidFill>
              <a:latin typeface="ZapfHumnst BT" pitchFamily="34" charset="0"/>
              <a:ea typeface="宋体" panose="02010600030101010101" pitchFamily="2" charset="-122"/>
            </a:endParaRPr>
          </a:p>
        </p:txBody>
      </p:sp>
      <p:sp>
        <p:nvSpPr>
          <p:cNvPr id="432137" name="Rectangle 9"/>
          <p:cNvSpPr>
            <a:spLocks noChangeArrowheads="1"/>
          </p:cNvSpPr>
          <p:nvPr/>
        </p:nvSpPr>
        <p:spPr bwMode="auto">
          <a:xfrm>
            <a:off x="7981950" y="3725322"/>
            <a:ext cx="633413" cy="198438"/>
          </a:xfrm>
          <a:prstGeom prst="rect">
            <a:avLst/>
          </a:prstGeom>
          <a:noFill/>
          <a:ln w="9525">
            <a:noFill/>
            <a:miter lim="800000"/>
          </a:ln>
        </p:spPr>
        <p:txBody>
          <a:bodyPr wrap="none" lIns="0" tIns="0" rIns="0" bIns="0">
            <a:spAutoFit/>
          </a:bodyPr>
          <a:lstStyle/>
          <a:p>
            <a:r>
              <a:rPr lang="en-US" altLang="zh-CN" sz="1300">
                <a:solidFill>
                  <a:srgbClr val="00CCFF"/>
                </a:solidFill>
                <a:ea typeface="宋体" panose="02010600030101010101" pitchFamily="2" charset="-122"/>
              </a:rPr>
              <a:t>Services</a:t>
            </a:r>
            <a:endParaRPr lang="en-US" altLang="zh-CN" sz="1300">
              <a:solidFill>
                <a:srgbClr val="00CCFF"/>
              </a:solidFill>
              <a:latin typeface="ZapfHumnst BT" pitchFamily="34" charset="0"/>
              <a:ea typeface="宋体" panose="02010600030101010101" pitchFamily="2" charset="-122"/>
            </a:endParaRPr>
          </a:p>
        </p:txBody>
      </p:sp>
      <p:sp>
        <p:nvSpPr>
          <p:cNvPr id="432138" name="Rectangle 10"/>
          <p:cNvSpPr>
            <a:spLocks noChangeArrowheads="1"/>
          </p:cNvSpPr>
          <p:nvPr/>
        </p:nvSpPr>
        <p:spPr bwMode="auto">
          <a:xfrm>
            <a:off x="7915275" y="3390360"/>
            <a:ext cx="746125" cy="198437"/>
          </a:xfrm>
          <a:prstGeom prst="rect">
            <a:avLst/>
          </a:prstGeom>
          <a:noFill/>
          <a:ln w="9525">
            <a:noFill/>
            <a:miter lim="800000"/>
          </a:ln>
        </p:spPr>
        <p:txBody>
          <a:bodyPr wrap="none" lIns="0" tIns="0" rIns="0" bIns="0">
            <a:spAutoFit/>
          </a:bodyPr>
          <a:lstStyle/>
          <a:p>
            <a:r>
              <a:rPr lang="en-US" altLang="zh-CN" sz="1300">
                <a:solidFill>
                  <a:srgbClr val="00CCFF"/>
                </a:solidFill>
                <a:ea typeface="宋体" panose="02010600030101010101" pitchFamily="2" charset="-122"/>
              </a:rPr>
              <a:t>&lt;&lt;layer&gt;&gt;</a:t>
            </a:r>
            <a:endParaRPr lang="en-US" altLang="zh-CN" sz="1300">
              <a:solidFill>
                <a:srgbClr val="00CCFF"/>
              </a:solidFill>
              <a:latin typeface="ZapfHumnst BT" pitchFamily="34" charset="0"/>
              <a:ea typeface="宋体" panose="02010600030101010101" pitchFamily="2" charset="-122"/>
            </a:endParaRPr>
          </a:p>
        </p:txBody>
      </p:sp>
      <p:sp>
        <p:nvSpPr>
          <p:cNvPr id="432139" name="Line 11"/>
          <p:cNvSpPr>
            <a:spLocks noChangeShapeType="1"/>
          </p:cNvSpPr>
          <p:nvPr/>
        </p:nvSpPr>
        <p:spPr bwMode="auto">
          <a:xfrm>
            <a:off x="8291513" y="2521997"/>
            <a:ext cx="1587" cy="754063"/>
          </a:xfrm>
          <a:prstGeom prst="line">
            <a:avLst/>
          </a:prstGeom>
          <a:noFill/>
          <a:ln w="28575">
            <a:solidFill>
              <a:srgbClr val="00CCFF"/>
            </a:solidFill>
            <a:prstDash val="lgDash"/>
            <a:round/>
            <a:tailEnd type="arrow" w="lg" len="lg"/>
          </a:ln>
        </p:spPr>
        <p:txBody>
          <a:bodyPr/>
          <a:lstStyle/>
          <a:p>
            <a:endParaRPr lang="en-US"/>
          </a:p>
        </p:txBody>
      </p:sp>
      <p:sp>
        <p:nvSpPr>
          <p:cNvPr id="432140" name="AutoShape 12"/>
          <p:cNvSpPr>
            <a:spLocks noChangeArrowheads="1"/>
          </p:cNvSpPr>
          <p:nvPr/>
        </p:nvSpPr>
        <p:spPr bwMode="auto">
          <a:xfrm>
            <a:off x="6261100" y="2712497"/>
            <a:ext cx="1276350" cy="474663"/>
          </a:xfrm>
          <a:prstGeom prst="leftRightArrow">
            <a:avLst>
              <a:gd name="adj1" fmla="val 50130"/>
              <a:gd name="adj2" fmla="val 66216"/>
            </a:avLst>
          </a:prstGeom>
          <a:solidFill>
            <a:schemeClr val="hlink"/>
          </a:solidFill>
          <a:ln w="9525">
            <a:noFill/>
            <a:miter lim="800000"/>
          </a:ln>
          <a:effectLst/>
        </p:spPr>
        <p:txBody>
          <a:bodyPr wrap="none" lIns="107950" tIns="53975" rIns="107950" bIns="53975" anchor="ctr"/>
          <a:lstStyle/>
          <a:p>
            <a:endParaRPr lang="en-US"/>
          </a:p>
        </p:txBody>
      </p:sp>
      <p:sp>
        <p:nvSpPr>
          <p:cNvPr id="432162" name="Rectangle 34"/>
          <p:cNvSpPr>
            <a:spLocks noChangeArrowheads="1"/>
          </p:cNvSpPr>
          <p:nvPr/>
        </p:nvSpPr>
        <p:spPr bwMode="auto">
          <a:xfrm>
            <a:off x="2205038" y="1829847"/>
            <a:ext cx="2595562" cy="1663700"/>
          </a:xfrm>
          <a:prstGeom prst="rect">
            <a:avLst/>
          </a:prstGeom>
          <a:solidFill>
            <a:srgbClr val="FFFFCC"/>
          </a:solidFill>
          <a:ln w="0">
            <a:solidFill>
              <a:srgbClr val="8A0E5E"/>
            </a:solidFill>
            <a:miter lim="800000"/>
          </a:ln>
        </p:spPr>
        <p:txBody>
          <a:bodyPr/>
          <a:lstStyle/>
          <a:p>
            <a:endParaRPr lang="en-US"/>
          </a:p>
        </p:txBody>
      </p:sp>
      <p:sp>
        <p:nvSpPr>
          <p:cNvPr id="432155" name="Line 27"/>
          <p:cNvSpPr>
            <a:spLocks noChangeShapeType="1"/>
          </p:cNvSpPr>
          <p:nvPr/>
        </p:nvSpPr>
        <p:spPr bwMode="auto">
          <a:xfrm>
            <a:off x="3659188" y="3103022"/>
            <a:ext cx="1225550" cy="2446338"/>
          </a:xfrm>
          <a:prstGeom prst="line">
            <a:avLst/>
          </a:prstGeom>
          <a:noFill/>
          <a:ln w="28575">
            <a:solidFill>
              <a:srgbClr val="8A0E5E"/>
            </a:solidFill>
            <a:prstDash val="lgDash"/>
            <a:round/>
            <a:tailEnd type="arrow" w="lg" len="lg"/>
          </a:ln>
        </p:spPr>
        <p:txBody>
          <a:bodyPr/>
          <a:lstStyle/>
          <a:p>
            <a:endParaRPr lang="en-US"/>
          </a:p>
        </p:txBody>
      </p:sp>
      <p:sp>
        <p:nvSpPr>
          <p:cNvPr id="432156" name="Line 28"/>
          <p:cNvSpPr>
            <a:spLocks noChangeShapeType="1"/>
          </p:cNvSpPr>
          <p:nvPr/>
        </p:nvSpPr>
        <p:spPr bwMode="auto">
          <a:xfrm flipH="1">
            <a:off x="3302000" y="3077622"/>
            <a:ext cx="14288" cy="1104900"/>
          </a:xfrm>
          <a:prstGeom prst="line">
            <a:avLst/>
          </a:prstGeom>
          <a:noFill/>
          <a:ln w="28575">
            <a:solidFill>
              <a:srgbClr val="8A0E5E"/>
            </a:solidFill>
            <a:prstDash val="lgDash"/>
            <a:round/>
            <a:tailEnd type="arrow" w="lg" len="lg"/>
          </a:ln>
        </p:spPr>
        <p:txBody>
          <a:bodyPr/>
          <a:lstStyle/>
          <a:p>
            <a:endParaRPr lang="en-US"/>
          </a:p>
        </p:txBody>
      </p:sp>
      <p:sp>
        <p:nvSpPr>
          <p:cNvPr id="432160" name="Line 32"/>
          <p:cNvSpPr>
            <a:spLocks noChangeShapeType="1"/>
          </p:cNvSpPr>
          <p:nvPr/>
        </p:nvSpPr>
        <p:spPr bwMode="auto">
          <a:xfrm flipH="1">
            <a:off x="1379538" y="3141122"/>
            <a:ext cx="1504950" cy="2327275"/>
          </a:xfrm>
          <a:prstGeom prst="line">
            <a:avLst/>
          </a:prstGeom>
          <a:noFill/>
          <a:ln w="28575">
            <a:solidFill>
              <a:srgbClr val="8A0E5E"/>
            </a:solidFill>
            <a:prstDash val="lgDash"/>
            <a:round/>
            <a:tailEnd type="arrow" w="lg" len="lg"/>
          </a:ln>
        </p:spPr>
        <p:txBody>
          <a:bodyPr/>
          <a:lstStyle/>
          <a:p>
            <a:endParaRPr lang="en-US"/>
          </a:p>
        </p:txBody>
      </p:sp>
      <p:sp>
        <p:nvSpPr>
          <p:cNvPr id="432161" name="Line 33"/>
          <p:cNvSpPr>
            <a:spLocks noChangeShapeType="1"/>
          </p:cNvSpPr>
          <p:nvPr/>
        </p:nvSpPr>
        <p:spPr bwMode="auto">
          <a:xfrm flipH="1">
            <a:off x="1827213" y="4844510"/>
            <a:ext cx="647700" cy="609600"/>
          </a:xfrm>
          <a:prstGeom prst="line">
            <a:avLst/>
          </a:prstGeom>
          <a:noFill/>
          <a:ln w="28575">
            <a:solidFill>
              <a:srgbClr val="8A0E5E"/>
            </a:solidFill>
            <a:prstDash val="lgDash"/>
            <a:round/>
            <a:tailEnd type="arrow" w="lg" len="lg"/>
          </a:ln>
        </p:spPr>
        <p:txBody>
          <a:bodyPr/>
          <a:lstStyle/>
          <a:p>
            <a:endParaRPr lang="en-US"/>
          </a:p>
        </p:txBody>
      </p:sp>
      <p:sp>
        <p:nvSpPr>
          <p:cNvPr id="432163" name="Rectangle 35"/>
          <p:cNvSpPr>
            <a:spLocks noChangeArrowheads="1"/>
          </p:cNvSpPr>
          <p:nvPr/>
        </p:nvSpPr>
        <p:spPr bwMode="auto">
          <a:xfrm>
            <a:off x="2205038" y="1490122"/>
            <a:ext cx="866775" cy="339725"/>
          </a:xfrm>
          <a:prstGeom prst="rect">
            <a:avLst/>
          </a:prstGeom>
          <a:solidFill>
            <a:srgbClr val="FFFFCC"/>
          </a:solidFill>
          <a:ln w="0">
            <a:solidFill>
              <a:srgbClr val="8A0E5E"/>
            </a:solidFill>
            <a:miter lim="800000"/>
          </a:ln>
        </p:spPr>
        <p:txBody>
          <a:bodyPr/>
          <a:lstStyle/>
          <a:p>
            <a:endParaRPr lang="en-US"/>
          </a:p>
        </p:txBody>
      </p:sp>
      <p:sp>
        <p:nvSpPr>
          <p:cNvPr id="432164" name="Rectangle 36"/>
          <p:cNvSpPr>
            <a:spLocks noChangeArrowheads="1"/>
          </p:cNvSpPr>
          <p:nvPr/>
        </p:nvSpPr>
        <p:spPr bwMode="auto">
          <a:xfrm>
            <a:off x="3113088" y="1882235"/>
            <a:ext cx="741362" cy="365125"/>
          </a:xfrm>
          <a:prstGeom prst="rect">
            <a:avLst/>
          </a:prstGeom>
          <a:noFill/>
          <a:ln w="9525">
            <a:noFill/>
            <a:miter lim="800000"/>
          </a:ln>
        </p:spPr>
        <p:txBody>
          <a:bodyPr wrap="none" lIns="0" tIns="0" rIns="0" bIns="0">
            <a:spAutoFit/>
          </a:bodyPr>
          <a:lstStyle/>
          <a:p>
            <a:pPr algn="ctr"/>
            <a:r>
              <a:rPr lang="en-US" altLang="zh-CN" sz="1200">
                <a:solidFill>
                  <a:schemeClr val="bg2"/>
                </a:solidFill>
                <a:ea typeface="宋体" panose="02010600030101010101" pitchFamily="2" charset="-122"/>
              </a:rPr>
              <a:t>&lt;&lt;layer&gt;&gt;</a:t>
            </a:r>
            <a:endParaRPr lang="en-US" altLang="zh-CN" sz="1200">
              <a:solidFill>
                <a:schemeClr val="bg2"/>
              </a:solidFill>
              <a:ea typeface="宋体" panose="02010600030101010101" pitchFamily="2" charset="-122"/>
            </a:endParaRPr>
          </a:p>
          <a:p>
            <a:pPr algn="ctr"/>
            <a:r>
              <a:rPr lang="en-US" altLang="zh-CN" sz="1200">
                <a:solidFill>
                  <a:schemeClr val="bg2"/>
                </a:solidFill>
                <a:ea typeface="宋体" panose="02010600030101010101" pitchFamily="2" charset="-122"/>
              </a:rPr>
              <a:t>Application</a:t>
            </a:r>
            <a:endParaRPr lang="en-US" altLang="zh-CN" sz="1200">
              <a:solidFill>
                <a:schemeClr val="bg2"/>
              </a:solidFill>
              <a:latin typeface="ZapfHumnst BT" pitchFamily="34" charset="0"/>
              <a:ea typeface="宋体" panose="02010600030101010101" pitchFamily="2" charset="-122"/>
            </a:endParaRPr>
          </a:p>
        </p:txBody>
      </p:sp>
      <p:sp>
        <p:nvSpPr>
          <p:cNvPr id="432167" name="Rectangle 39"/>
          <p:cNvSpPr>
            <a:spLocks noChangeArrowheads="1"/>
          </p:cNvSpPr>
          <p:nvPr/>
        </p:nvSpPr>
        <p:spPr bwMode="auto">
          <a:xfrm>
            <a:off x="531813" y="3799935"/>
            <a:ext cx="1241425" cy="365125"/>
          </a:xfrm>
          <a:prstGeom prst="rect">
            <a:avLst/>
          </a:prstGeom>
          <a:noFill/>
          <a:ln w="9525">
            <a:noFill/>
            <a:miter lim="800000"/>
          </a:ln>
        </p:spPr>
        <p:txBody>
          <a:bodyPr wrap="none" lIns="0" tIns="0" rIns="0" bIns="0">
            <a:spAutoFit/>
          </a:bodyPr>
          <a:lstStyle/>
          <a:p>
            <a:pPr algn="ctr"/>
            <a:r>
              <a:rPr lang="en-US" altLang="zh-CN" sz="1200">
                <a:solidFill>
                  <a:schemeClr val="bg2"/>
                </a:solidFill>
                <a:ea typeface="宋体" panose="02010600030101010101" pitchFamily="2" charset="-122"/>
              </a:rPr>
              <a:t>&lt;&lt;layer&gt;&gt;</a:t>
            </a:r>
            <a:endParaRPr lang="en-US" altLang="zh-CN" sz="1200">
              <a:solidFill>
                <a:schemeClr val="bg2"/>
              </a:solidFill>
              <a:ea typeface="宋体" panose="02010600030101010101" pitchFamily="2" charset="-122"/>
            </a:endParaRPr>
          </a:p>
          <a:p>
            <a:pPr algn="ctr"/>
            <a:r>
              <a:rPr lang="en-US" altLang="zh-CN" sz="1200">
                <a:solidFill>
                  <a:schemeClr val="bg2"/>
                </a:solidFill>
                <a:ea typeface="宋体" panose="02010600030101010101" pitchFamily="2" charset="-122"/>
              </a:rPr>
              <a:t>Business Services</a:t>
            </a:r>
            <a:endParaRPr lang="en-US" altLang="zh-CN" sz="1200">
              <a:solidFill>
                <a:schemeClr val="bg2"/>
              </a:solidFill>
              <a:latin typeface="ZapfHumnst BT" pitchFamily="34" charset="0"/>
              <a:ea typeface="宋体" panose="02010600030101010101" pitchFamily="2" charset="-122"/>
            </a:endParaRPr>
          </a:p>
        </p:txBody>
      </p:sp>
      <p:sp>
        <p:nvSpPr>
          <p:cNvPr id="432171" name="Line 43"/>
          <p:cNvSpPr>
            <a:spLocks noChangeShapeType="1"/>
          </p:cNvSpPr>
          <p:nvPr/>
        </p:nvSpPr>
        <p:spPr bwMode="auto">
          <a:xfrm>
            <a:off x="4102100" y="3103022"/>
            <a:ext cx="2179638" cy="2482850"/>
          </a:xfrm>
          <a:prstGeom prst="line">
            <a:avLst/>
          </a:prstGeom>
          <a:noFill/>
          <a:ln w="28575">
            <a:solidFill>
              <a:srgbClr val="8A0E5E"/>
            </a:solidFill>
            <a:prstDash val="lgDash"/>
            <a:round/>
            <a:tailEnd type="arrow" w="lg" len="lg"/>
          </a:ln>
          <a:effectLst/>
        </p:spPr>
        <p:txBody>
          <a:bodyPr wrap="none" lIns="107950" tIns="53975" rIns="107950" bIns="53975" anchor="ctr"/>
          <a:lstStyle/>
          <a:p>
            <a:endParaRPr lang="en-US"/>
          </a:p>
        </p:txBody>
      </p:sp>
      <p:sp>
        <p:nvSpPr>
          <p:cNvPr id="432172" name="Line 44"/>
          <p:cNvSpPr>
            <a:spLocks noChangeShapeType="1"/>
          </p:cNvSpPr>
          <p:nvPr/>
        </p:nvSpPr>
        <p:spPr bwMode="auto">
          <a:xfrm>
            <a:off x="1878013" y="5900197"/>
            <a:ext cx="1938337" cy="1588"/>
          </a:xfrm>
          <a:prstGeom prst="line">
            <a:avLst/>
          </a:prstGeom>
          <a:noFill/>
          <a:ln w="28575">
            <a:solidFill>
              <a:srgbClr val="8A0E5E"/>
            </a:solidFill>
            <a:prstDash val="lgDash"/>
            <a:round/>
            <a:tailEnd type="arrow" w="lg" len="lg"/>
          </a:ln>
          <a:effectLst/>
        </p:spPr>
        <p:txBody>
          <a:bodyPr wrap="none" lIns="107950" tIns="53975" rIns="107950" bIns="53975" anchor="ctr"/>
          <a:lstStyle/>
          <a:p>
            <a:endParaRPr lang="en-US"/>
          </a:p>
        </p:txBody>
      </p:sp>
      <p:sp>
        <p:nvSpPr>
          <p:cNvPr id="432173" name="Rectangle 45"/>
          <p:cNvSpPr>
            <a:spLocks noGrp="1" noChangeArrowheads="1"/>
          </p:cNvSpPr>
          <p:nvPr>
            <p:ph type="title"/>
          </p:nvPr>
        </p:nvSpPr>
        <p:spPr/>
        <p:txBody>
          <a:bodyPr>
            <a:normAutofit fontScale="90000"/>
          </a:bodyPr>
          <a:lstStyle/>
          <a:p>
            <a:r>
              <a:rPr lang="en-US" altLang="zh-CN">
                <a:ea typeface="宋体" panose="02010600030101010101" pitchFamily="2" charset="-122"/>
              </a:rPr>
              <a:t>Example: Application Layer Context</a:t>
            </a:r>
            <a:endParaRPr lang="en-US" altLang="zh-CN">
              <a:ea typeface="宋体" panose="02010600030101010101" pitchFamily="2" charset="-122"/>
            </a:endParaRPr>
          </a:p>
        </p:txBody>
      </p:sp>
      <p:grpSp>
        <p:nvGrpSpPr>
          <p:cNvPr id="432178" name="Group 50"/>
          <p:cNvGrpSpPr/>
          <p:nvPr/>
        </p:nvGrpSpPr>
        <p:grpSpPr bwMode="auto">
          <a:xfrm>
            <a:off x="504825" y="5327110"/>
            <a:ext cx="1666875" cy="831850"/>
            <a:chOff x="318" y="2993"/>
            <a:chExt cx="1050" cy="524"/>
          </a:xfrm>
        </p:grpSpPr>
        <p:sp>
          <p:nvSpPr>
            <p:cNvPr id="432157" name="Rectangle 29"/>
            <p:cNvSpPr>
              <a:spLocks noChangeArrowheads="1"/>
            </p:cNvSpPr>
            <p:nvPr/>
          </p:nvSpPr>
          <p:spPr bwMode="auto">
            <a:xfrm>
              <a:off x="318" y="3113"/>
              <a:ext cx="1050" cy="404"/>
            </a:xfrm>
            <a:prstGeom prst="rect">
              <a:avLst/>
            </a:prstGeom>
            <a:solidFill>
              <a:srgbClr val="FFFFCC"/>
            </a:solidFill>
            <a:ln w="0">
              <a:solidFill>
                <a:srgbClr val="8A0E5E"/>
              </a:solidFill>
              <a:miter lim="800000"/>
            </a:ln>
          </p:spPr>
          <p:txBody>
            <a:bodyPr/>
            <a:lstStyle/>
            <a:p>
              <a:endParaRPr lang="en-US"/>
            </a:p>
          </p:txBody>
        </p:sp>
        <p:sp>
          <p:nvSpPr>
            <p:cNvPr id="432158" name="Rectangle 30"/>
            <p:cNvSpPr>
              <a:spLocks noChangeArrowheads="1"/>
            </p:cNvSpPr>
            <p:nvPr/>
          </p:nvSpPr>
          <p:spPr bwMode="auto">
            <a:xfrm>
              <a:off x="318" y="2993"/>
              <a:ext cx="419" cy="120"/>
            </a:xfrm>
            <a:prstGeom prst="rect">
              <a:avLst/>
            </a:prstGeom>
            <a:solidFill>
              <a:srgbClr val="FFFFCC"/>
            </a:solidFill>
            <a:ln w="0">
              <a:solidFill>
                <a:srgbClr val="8A0E5E"/>
              </a:solidFill>
              <a:miter lim="800000"/>
            </a:ln>
          </p:spPr>
          <p:txBody>
            <a:bodyPr/>
            <a:lstStyle/>
            <a:p>
              <a:endParaRPr lang="en-US"/>
            </a:p>
          </p:txBody>
        </p:sp>
        <p:sp>
          <p:nvSpPr>
            <p:cNvPr id="432159" name="Rectangle 31"/>
            <p:cNvSpPr>
              <a:spLocks noChangeArrowheads="1"/>
            </p:cNvSpPr>
            <p:nvPr/>
          </p:nvSpPr>
          <p:spPr bwMode="auto">
            <a:xfrm>
              <a:off x="460" y="3127"/>
              <a:ext cx="794" cy="115"/>
            </a:xfrm>
            <a:prstGeom prst="rect">
              <a:avLst/>
            </a:prstGeom>
            <a:noFill/>
            <a:ln w="9525">
              <a:noFill/>
              <a:miter lim="800000"/>
            </a:ln>
          </p:spPr>
          <p:txBody>
            <a:bodyPr wrap="none" lIns="0" tIns="0" rIns="0" bIns="0">
              <a:spAutoFit/>
            </a:bodyPr>
            <a:lstStyle/>
            <a:p>
              <a:r>
                <a:rPr lang="en-US" altLang="zh-CN" sz="1200">
                  <a:solidFill>
                    <a:schemeClr val="bg2"/>
                  </a:solidFill>
                  <a:ea typeface="宋体" panose="02010600030101010101" pitchFamily="2" charset="-122"/>
                </a:rPr>
                <a:t>University Artifacts</a:t>
              </a:r>
              <a:endParaRPr lang="en-US" altLang="zh-CN">
                <a:solidFill>
                  <a:schemeClr val="bg2"/>
                </a:solidFill>
                <a:latin typeface="ZapfHumnst BT" pitchFamily="34" charset="0"/>
                <a:ea typeface="宋体" panose="02010600030101010101" pitchFamily="2" charset="-122"/>
              </a:endParaRPr>
            </a:p>
          </p:txBody>
        </p:sp>
      </p:grpSp>
      <p:sp>
        <p:nvSpPr>
          <p:cNvPr id="432145" name="Rectangle 17"/>
          <p:cNvSpPr>
            <a:spLocks noChangeArrowheads="1"/>
          </p:cNvSpPr>
          <p:nvPr/>
        </p:nvSpPr>
        <p:spPr bwMode="auto">
          <a:xfrm>
            <a:off x="2871788" y="2507710"/>
            <a:ext cx="1260475" cy="650875"/>
          </a:xfrm>
          <a:prstGeom prst="rect">
            <a:avLst/>
          </a:prstGeom>
          <a:solidFill>
            <a:srgbClr val="FFFFCC"/>
          </a:solidFill>
          <a:ln w="0">
            <a:solidFill>
              <a:srgbClr val="8A0E5E"/>
            </a:solidFill>
            <a:miter lim="800000"/>
          </a:ln>
        </p:spPr>
        <p:txBody>
          <a:bodyPr/>
          <a:lstStyle/>
          <a:p>
            <a:endParaRPr lang="en-US"/>
          </a:p>
        </p:txBody>
      </p:sp>
      <p:sp>
        <p:nvSpPr>
          <p:cNvPr id="432146" name="Rectangle 18"/>
          <p:cNvSpPr>
            <a:spLocks noChangeArrowheads="1"/>
          </p:cNvSpPr>
          <p:nvPr/>
        </p:nvSpPr>
        <p:spPr bwMode="auto">
          <a:xfrm>
            <a:off x="2871788" y="2315622"/>
            <a:ext cx="506412" cy="192088"/>
          </a:xfrm>
          <a:prstGeom prst="rect">
            <a:avLst/>
          </a:prstGeom>
          <a:solidFill>
            <a:srgbClr val="FFFFCC"/>
          </a:solidFill>
          <a:ln w="0">
            <a:solidFill>
              <a:srgbClr val="8A0E5E"/>
            </a:solidFill>
            <a:miter lim="800000"/>
          </a:ln>
        </p:spPr>
        <p:txBody>
          <a:bodyPr/>
          <a:lstStyle/>
          <a:p>
            <a:endParaRPr lang="en-US"/>
          </a:p>
        </p:txBody>
      </p:sp>
      <p:sp>
        <p:nvSpPr>
          <p:cNvPr id="432147" name="Rectangle 19"/>
          <p:cNvSpPr>
            <a:spLocks noChangeArrowheads="1"/>
          </p:cNvSpPr>
          <p:nvPr/>
        </p:nvSpPr>
        <p:spPr bwMode="auto">
          <a:xfrm>
            <a:off x="3119438" y="2529935"/>
            <a:ext cx="809625" cy="182562"/>
          </a:xfrm>
          <a:prstGeom prst="rect">
            <a:avLst/>
          </a:prstGeom>
          <a:solidFill>
            <a:srgbClr val="FFFFCC"/>
          </a:solidFill>
          <a:ln w="9525">
            <a:noFill/>
            <a:miter lim="800000"/>
          </a:ln>
        </p:spPr>
        <p:txBody>
          <a:bodyPr wrap="none" lIns="0" tIns="0" rIns="0" bIns="0">
            <a:spAutoFit/>
          </a:bodyPr>
          <a:lstStyle/>
          <a:p>
            <a:pPr algn="ctr"/>
            <a:r>
              <a:rPr lang="en-US" altLang="zh-CN" sz="1200">
                <a:solidFill>
                  <a:schemeClr val="bg2"/>
                </a:solidFill>
                <a:ea typeface="宋体" panose="02010600030101010101" pitchFamily="2" charset="-122"/>
              </a:rPr>
              <a:t>Registration</a:t>
            </a:r>
            <a:endParaRPr lang="en-US" altLang="zh-CN">
              <a:solidFill>
                <a:schemeClr val="bg2"/>
              </a:solidFill>
              <a:latin typeface="ZapfHumnst BT" pitchFamily="34" charset="0"/>
              <a:ea typeface="宋体" panose="02010600030101010101" pitchFamily="2" charset="-122"/>
            </a:endParaRPr>
          </a:p>
        </p:txBody>
      </p:sp>
      <p:grpSp>
        <p:nvGrpSpPr>
          <p:cNvPr id="432177" name="Group 49"/>
          <p:cNvGrpSpPr/>
          <p:nvPr/>
        </p:nvGrpSpPr>
        <p:grpSpPr bwMode="auto">
          <a:xfrm>
            <a:off x="2424113" y="4052347"/>
            <a:ext cx="1398587" cy="842963"/>
            <a:chOff x="1575" y="2190"/>
            <a:chExt cx="881" cy="531"/>
          </a:xfrm>
        </p:grpSpPr>
        <p:sp>
          <p:nvSpPr>
            <p:cNvPr id="432151" name="Rectangle 23"/>
            <p:cNvSpPr>
              <a:spLocks noChangeArrowheads="1"/>
            </p:cNvSpPr>
            <p:nvPr/>
          </p:nvSpPr>
          <p:spPr bwMode="auto">
            <a:xfrm>
              <a:off x="1575" y="2310"/>
              <a:ext cx="881" cy="411"/>
            </a:xfrm>
            <a:prstGeom prst="rect">
              <a:avLst/>
            </a:prstGeom>
            <a:solidFill>
              <a:srgbClr val="FFFFCC"/>
            </a:solidFill>
            <a:ln w="0">
              <a:solidFill>
                <a:srgbClr val="8A0E5E"/>
              </a:solidFill>
              <a:miter lim="800000"/>
            </a:ln>
          </p:spPr>
          <p:txBody>
            <a:bodyPr/>
            <a:lstStyle/>
            <a:p>
              <a:endParaRPr lang="en-US"/>
            </a:p>
          </p:txBody>
        </p:sp>
        <p:sp>
          <p:nvSpPr>
            <p:cNvPr id="432152" name="Rectangle 24"/>
            <p:cNvSpPr>
              <a:spLocks noChangeArrowheads="1"/>
            </p:cNvSpPr>
            <p:nvPr/>
          </p:nvSpPr>
          <p:spPr bwMode="auto">
            <a:xfrm>
              <a:off x="1575" y="2190"/>
              <a:ext cx="369" cy="120"/>
            </a:xfrm>
            <a:prstGeom prst="rect">
              <a:avLst/>
            </a:prstGeom>
            <a:solidFill>
              <a:srgbClr val="FFFFCC"/>
            </a:solidFill>
            <a:ln w="0">
              <a:solidFill>
                <a:srgbClr val="8A0E5E"/>
              </a:solidFill>
              <a:miter lim="800000"/>
            </a:ln>
          </p:spPr>
          <p:txBody>
            <a:bodyPr/>
            <a:lstStyle/>
            <a:p>
              <a:endParaRPr lang="en-US"/>
            </a:p>
          </p:txBody>
        </p:sp>
        <p:sp>
          <p:nvSpPr>
            <p:cNvPr id="432153" name="Rectangle 25"/>
            <p:cNvSpPr>
              <a:spLocks noChangeArrowheads="1"/>
            </p:cNvSpPr>
            <p:nvPr/>
          </p:nvSpPr>
          <p:spPr bwMode="auto">
            <a:xfrm>
              <a:off x="1670" y="2332"/>
              <a:ext cx="725" cy="115"/>
            </a:xfrm>
            <a:prstGeom prst="rect">
              <a:avLst/>
            </a:prstGeom>
            <a:noFill/>
            <a:ln w="9525">
              <a:noFill/>
              <a:miter lim="800000"/>
            </a:ln>
          </p:spPr>
          <p:txBody>
            <a:bodyPr wrap="none" lIns="0" tIns="0" rIns="0" bIns="0">
              <a:spAutoFit/>
            </a:bodyPr>
            <a:lstStyle/>
            <a:p>
              <a:r>
                <a:rPr lang="en-US" altLang="zh-CN" sz="1200">
                  <a:solidFill>
                    <a:schemeClr val="bg2"/>
                  </a:solidFill>
                  <a:ea typeface="宋体" panose="02010600030101010101" pitchFamily="2" charset="-122"/>
                </a:rPr>
                <a:t>External System </a:t>
              </a:r>
              <a:endParaRPr lang="en-US" altLang="zh-CN" sz="1200">
                <a:solidFill>
                  <a:schemeClr val="bg2"/>
                </a:solidFill>
                <a:ea typeface="宋体" panose="02010600030101010101" pitchFamily="2" charset="-122"/>
              </a:endParaRPr>
            </a:p>
          </p:txBody>
        </p:sp>
        <p:sp>
          <p:nvSpPr>
            <p:cNvPr id="432154" name="Rectangle 26"/>
            <p:cNvSpPr>
              <a:spLocks noChangeArrowheads="1"/>
            </p:cNvSpPr>
            <p:nvPr/>
          </p:nvSpPr>
          <p:spPr bwMode="auto">
            <a:xfrm>
              <a:off x="1804" y="2453"/>
              <a:ext cx="421" cy="115"/>
            </a:xfrm>
            <a:prstGeom prst="rect">
              <a:avLst/>
            </a:prstGeom>
            <a:noFill/>
            <a:ln w="9525">
              <a:noFill/>
              <a:miter lim="800000"/>
            </a:ln>
          </p:spPr>
          <p:txBody>
            <a:bodyPr wrap="none" lIns="0" tIns="0" rIns="0" bIns="0">
              <a:spAutoFit/>
            </a:bodyPr>
            <a:lstStyle/>
            <a:p>
              <a:r>
                <a:rPr lang="en-US" altLang="zh-CN" sz="1200">
                  <a:solidFill>
                    <a:schemeClr val="bg2"/>
                  </a:solidFill>
                  <a:ea typeface="宋体" panose="02010600030101010101" pitchFamily="2" charset="-122"/>
                </a:rPr>
                <a:t>Interfaces</a:t>
              </a:r>
              <a:endParaRPr lang="en-US" altLang="zh-CN">
                <a:solidFill>
                  <a:schemeClr val="bg2"/>
                </a:solidFill>
                <a:latin typeface="ZapfHumnst BT" pitchFamily="34" charset="0"/>
                <a:ea typeface="宋体" panose="02010600030101010101" pitchFamily="2" charset="-122"/>
              </a:endParaRPr>
            </a:p>
          </p:txBody>
        </p:sp>
      </p:gr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4229" name="Rectangle 53"/>
          <p:cNvSpPr>
            <a:spLocks noGrp="1" noChangeArrowheads="1"/>
          </p:cNvSpPr>
          <p:nvPr>
            <p:ph type="title"/>
          </p:nvPr>
        </p:nvSpPr>
        <p:spPr/>
        <p:txBody>
          <a:bodyPr>
            <a:normAutofit fontScale="90000"/>
          </a:bodyPr>
          <a:lstStyle/>
          <a:p>
            <a:r>
              <a:rPr lang="en-US" altLang="zh-CN">
                <a:ea typeface="宋体" panose="02010600030101010101" pitchFamily="2" charset="-122"/>
              </a:rPr>
              <a:t>Example: Business Services Layer</a:t>
            </a:r>
            <a:endParaRPr lang="en-US" altLang="zh-CN">
              <a:ea typeface="宋体" panose="02010600030101010101" pitchFamily="2" charset="-122"/>
            </a:endParaRPr>
          </a:p>
        </p:txBody>
      </p:sp>
      <p:sp>
        <p:nvSpPr>
          <p:cNvPr id="434205" name="Rectangle 29"/>
          <p:cNvSpPr>
            <a:spLocks noChangeArrowheads="1"/>
          </p:cNvSpPr>
          <p:nvPr/>
        </p:nvSpPr>
        <p:spPr bwMode="auto">
          <a:xfrm>
            <a:off x="1066800" y="1883824"/>
            <a:ext cx="7010400" cy="4578350"/>
          </a:xfrm>
          <a:prstGeom prst="rect">
            <a:avLst/>
          </a:prstGeom>
          <a:solidFill>
            <a:srgbClr val="FFFFCC"/>
          </a:solidFill>
          <a:ln w="12700">
            <a:solidFill>
              <a:srgbClr val="8A0E5E"/>
            </a:solidFill>
            <a:miter lim="800000"/>
          </a:ln>
          <a:effectLst/>
        </p:spPr>
        <p:txBody>
          <a:bodyPr wrap="none" lIns="107950" tIns="53975" rIns="107950" bIns="53975" anchor="ctr"/>
          <a:lstStyle/>
          <a:p>
            <a:endParaRPr lang="en-US"/>
          </a:p>
        </p:txBody>
      </p:sp>
      <p:sp>
        <p:nvSpPr>
          <p:cNvPr id="434218" name="Rectangle 42"/>
          <p:cNvSpPr>
            <a:spLocks noChangeArrowheads="1"/>
          </p:cNvSpPr>
          <p:nvPr/>
        </p:nvSpPr>
        <p:spPr bwMode="auto">
          <a:xfrm>
            <a:off x="4724400" y="4480974"/>
            <a:ext cx="3173413" cy="1703388"/>
          </a:xfrm>
          <a:prstGeom prst="rect">
            <a:avLst/>
          </a:prstGeom>
          <a:solidFill>
            <a:srgbClr val="FFFFCC"/>
          </a:solidFill>
          <a:ln w="0">
            <a:solidFill>
              <a:srgbClr val="8A0E5E"/>
            </a:solidFill>
            <a:miter lim="800000"/>
          </a:ln>
        </p:spPr>
        <p:txBody>
          <a:bodyPr/>
          <a:lstStyle/>
          <a:p>
            <a:endParaRPr lang="en-US"/>
          </a:p>
        </p:txBody>
      </p:sp>
      <p:grpSp>
        <p:nvGrpSpPr>
          <p:cNvPr id="434222" name="Group 46"/>
          <p:cNvGrpSpPr/>
          <p:nvPr/>
        </p:nvGrpSpPr>
        <p:grpSpPr bwMode="auto">
          <a:xfrm>
            <a:off x="6378575" y="4634962"/>
            <a:ext cx="1192213" cy="688975"/>
            <a:chOff x="2458" y="2951"/>
            <a:chExt cx="894" cy="699"/>
          </a:xfrm>
        </p:grpSpPr>
        <p:sp>
          <p:nvSpPr>
            <p:cNvPr id="434223" name="Rectangle 47"/>
            <p:cNvSpPr>
              <a:spLocks noChangeArrowheads="1"/>
            </p:cNvSpPr>
            <p:nvPr/>
          </p:nvSpPr>
          <p:spPr bwMode="auto">
            <a:xfrm>
              <a:off x="2458" y="3109"/>
              <a:ext cx="894" cy="541"/>
            </a:xfrm>
            <a:prstGeom prst="rect">
              <a:avLst/>
            </a:prstGeom>
            <a:solidFill>
              <a:srgbClr val="FFFFCC"/>
            </a:solidFill>
            <a:ln w="0">
              <a:solidFill>
                <a:srgbClr val="8A0E5E"/>
              </a:solidFill>
              <a:miter lim="800000"/>
            </a:ln>
          </p:spPr>
          <p:txBody>
            <a:bodyPr/>
            <a:lstStyle/>
            <a:p>
              <a:endParaRPr lang="en-US"/>
            </a:p>
          </p:txBody>
        </p:sp>
        <p:sp>
          <p:nvSpPr>
            <p:cNvPr id="434224" name="Rectangle 48"/>
            <p:cNvSpPr>
              <a:spLocks noChangeArrowheads="1"/>
            </p:cNvSpPr>
            <p:nvPr/>
          </p:nvSpPr>
          <p:spPr bwMode="auto">
            <a:xfrm>
              <a:off x="2458" y="2951"/>
              <a:ext cx="353" cy="158"/>
            </a:xfrm>
            <a:prstGeom prst="rect">
              <a:avLst/>
            </a:prstGeom>
            <a:solidFill>
              <a:srgbClr val="FFFFCC"/>
            </a:solidFill>
            <a:ln w="0">
              <a:solidFill>
                <a:srgbClr val="8A0E5E"/>
              </a:solidFill>
              <a:miter lim="800000"/>
            </a:ln>
          </p:spPr>
          <p:txBody>
            <a:bodyPr/>
            <a:lstStyle/>
            <a:p>
              <a:endParaRPr lang="en-US"/>
            </a:p>
          </p:txBody>
        </p:sp>
      </p:grpSp>
      <p:sp>
        <p:nvSpPr>
          <p:cNvPr id="434219" name="Rectangle 43"/>
          <p:cNvSpPr>
            <a:spLocks noChangeArrowheads="1"/>
          </p:cNvSpPr>
          <p:nvPr/>
        </p:nvSpPr>
        <p:spPr bwMode="auto">
          <a:xfrm>
            <a:off x="4724400" y="4176174"/>
            <a:ext cx="1252538" cy="304800"/>
          </a:xfrm>
          <a:prstGeom prst="rect">
            <a:avLst/>
          </a:prstGeom>
          <a:solidFill>
            <a:srgbClr val="FFFFCC"/>
          </a:solidFill>
          <a:ln w="0">
            <a:solidFill>
              <a:srgbClr val="8A0E5E"/>
            </a:solidFill>
            <a:miter lim="800000"/>
          </a:ln>
        </p:spPr>
        <p:txBody>
          <a:bodyPr/>
          <a:lstStyle/>
          <a:p>
            <a:endParaRPr lang="en-US"/>
          </a:p>
        </p:txBody>
      </p:sp>
      <p:sp>
        <p:nvSpPr>
          <p:cNvPr id="434190" name="Line 14"/>
          <p:cNvSpPr>
            <a:spLocks noChangeShapeType="1"/>
          </p:cNvSpPr>
          <p:nvPr/>
        </p:nvSpPr>
        <p:spPr bwMode="auto">
          <a:xfrm>
            <a:off x="2409825" y="3380837"/>
            <a:ext cx="533400" cy="466725"/>
          </a:xfrm>
          <a:prstGeom prst="line">
            <a:avLst/>
          </a:prstGeom>
          <a:noFill/>
          <a:ln w="28575">
            <a:solidFill>
              <a:srgbClr val="8A0E5E"/>
            </a:solidFill>
            <a:prstDash val="lgDash"/>
            <a:round/>
            <a:tailEnd type="arrow" w="lg" len="lg"/>
          </a:ln>
        </p:spPr>
        <p:txBody>
          <a:bodyPr/>
          <a:lstStyle/>
          <a:p>
            <a:endParaRPr lang="en-US"/>
          </a:p>
        </p:txBody>
      </p:sp>
      <p:sp>
        <p:nvSpPr>
          <p:cNvPr id="434182" name="Rectangle 6"/>
          <p:cNvSpPr>
            <a:spLocks noChangeArrowheads="1"/>
          </p:cNvSpPr>
          <p:nvPr/>
        </p:nvSpPr>
        <p:spPr bwMode="auto">
          <a:xfrm>
            <a:off x="4354513" y="2791874"/>
            <a:ext cx="1800225" cy="641350"/>
          </a:xfrm>
          <a:prstGeom prst="rect">
            <a:avLst/>
          </a:prstGeom>
          <a:solidFill>
            <a:srgbClr val="FFFFCC"/>
          </a:solidFill>
          <a:ln w="0">
            <a:solidFill>
              <a:srgbClr val="8A0E5E"/>
            </a:solidFill>
            <a:miter lim="800000"/>
          </a:ln>
        </p:spPr>
        <p:txBody>
          <a:bodyPr/>
          <a:lstStyle/>
          <a:p>
            <a:endParaRPr lang="en-US"/>
          </a:p>
        </p:txBody>
      </p:sp>
      <p:sp>
        <p:nvSpPr>
          <p:cNvPr id="434183" name="Rectangle 7"/>
          <p:cNvSpPr>
            <a:spLocks noChangeArrowheads="1"/>
          </p:cNvSpPr>
          <p:nvPr/>
        </p:nvSpPr>
        <p:spPr bwMode="auto">
          <a:xfrm>
            <a:off x="4356100" y="2599787"/>
            <a:ext cx="720725" cy="192087"/>
          </a:xfrm>
          <a:prstGeom prst="rect">
            <a:avLst/>
          </a:prstGeom>
          <a:solidFill>
            <a:srgbClr val="FFFFCC"/>
          </a:solidFill>
          <a:ln w="0">
            <a:solidFill>
              <a:srgbClr val="990033"/>
            </a:solidFill>
            <a:miter lim="800000"/>
          </a:ln>
        </p:spPr>
        <p:txBody>
          <a:bodyPr/>
          <a:lstStyle/>
          <a:p>
            <a:endParaRPr lang="en-US"/>
          </a:p>
        </p:txBody>
      </p:sp>
      <p:sp>
        <p:nvSpPr>
          <p:cNvPr id="434184" name="Rectangle 8"/>
          <p:cNvSpPr>
            <a:spLocks noChangeArrowheads="1"/>
          </p:cNvSpPr>
          <p:nvPr/>
        </p:nvSpPr>
        <p:spPr bwMode="auto">
          <a:xfrm>
            <a:off x="4483100" y="2995074"/>
            <a:ext cx="1519238" cy="182563"/>
          </a:xfrm>
          <a:prstGeom prst="rect">
            <a:avLst/>
          </a:prstGeom>
          <a:noFill/>
          <a:ln w="9525">
            <a:noFill/>
            <a:miter lim="800000"/>
          </a:ln>
        </p:spPr>
        <p:txBody>
          <a:bodyPr wrap="none" lIns="0" tIns="0" rIns="0" bIns="0">
            <a:spAutoFit/>
          </a:bodyPr>
          <a:lstStyle/>
          <a:p>
            <a:r>
              <a:rPr lang="en-US" altLang="zh-CN" sz="1200">
                <a:solidFill>
                  <a:schemeClr val="bg2"/>
                </a:solidFill>
                <a:ea typeface="宋体" panose="02010600030101010101" pitchFamily="2" charset="-122"/>
              </a:rPr>
              <a:t>CourseCatalogSystem</a:t>
            </a:r>
            <a:endParaRPr lang="en-US" altLang="zh-CN">
              <a:solidFill>
                <a:schemeClr val="bg2"/>
              </a:solidFill>
              <a:latin typeface="ZapfHumnst BT" pitchFamily="34" charset="0"/>
              <a:ea typeface="宋体" panose="02010600030101010101" pitchFamily="2" charset="-122"/>
            </a:endParaRPr>
          </a:p>
        </p:txBody>
      </p:sp>
      <p:sp>
        <p:nvSpPr>
          <p:cNvPr id="434185" name="Rectangle 9"/>
          <p:cNvSpPr>
            <a:spLocks noChangeArrowheads="1"/>
          </p:cNvSpPr>
          <p:nvPr/>
        </p:nvSpPr>
        <p:spPr bwMode="auto">
          <a:xfrm>
            <a:off x="4675188" y="2814099"/>
            <a:ext cx="1082675" cy="182563"/>
          </a:xfrm>
          <a:prstGeom prst="rect">
            <a:avLst/>
          </a:prstGeom>
          <a:noFill/>
          <a:ln w="9525">
            <a:noFill/>
            <a:miter lim="800000"/>
          </a:ln>
        </p:spPr>
        <p:txBody>
          <a:bodyPr wrap="none" lIns="0" tIns="0" rIns="0" bIns="0">
            <a:spAutoFit/>
          </a:bodyPr>
          <a:lstStyle/>
          <a:p>
            <a:r>
              <a:rPr lang="en-US" altLang="zh-CN" sz="1200">
                <a:solidFill>
                  <a:schemeClr val="bg2"/>
                </a:solidFill>
                <a:ea typeface="宋体" panose="02010600030101010101" pitchFamily="2" charset="-122"/>
              </a:rPr>
              <a:t>&lt;&lt;subsystem&gt;&gt;</a:t>
            </a:r>
            <a:endParaRPr lang="en-US" altLang="zh-CN">
              <a:solidFill>
                <a:schemeClr val="bg2"/>
              </a:solidFill>
              <a:latin typeface="ZapfHumnst BT" pitchFamily="34" charset="0"/>
              <a:ea typeface="宋体" panose="02010600030101010101" pitchFamily="2" charset="-122"/>
            </a:endParaRPr>
          </a:p>
        </p:txBody>
      </p:sp>
      <p:sp>
        <p:nvSpPr>
          <p:cNvPr id="434186" name="Rectangle 10"/>
          <p:cNvSpPr>
            <a:spLocks noChangeArrowheads="1"/>
          </p:cNvSpPr>
          <p:nvPr/>
        </p:nvSpPr>
        <p:spPr bwMode="auto">
          <a:xfrm>
            <a:off x="2981325" y="3969799"/>
            <a:ext cx="1216025" cy="652463"/>
          </a:xfrm>
          <a:prstGeom prst="rect">
            <a:avLst/>
          </a:prstGeom>
          <a:solidFill>
            <a:srgbClr val="FFFFCC"/>
          </a:solidFill>
          <a:ln w="0">
            <a:solidFill>
              <a:srgbClr val="8A0E5E"/>
            </a:solidFill>
            <a:miter lim="800000"/>
          </a:ln>
        </p:spPr>
        <p:txBody>
          <a:bodyPr/>
          <a:lstStyle/>
          <a:p>
            <a:endParaRPr lang="en-US"/>
          </a:p>
        </p:txBody>
      </p:sp>
      <p:sp>
        <p:nvSpPr>
          <p:cNvPr id="434196" name="Line 20"/>
          <p:cNvSpPr>
            <a:spLocks noChangeShapeType="1"/>
          </p:cNvSpPr>
          <p:nvPr/>
        </p:nvSpPr>
        <p:spPr bwMode="auto">
          <a:xfrm>
            <a:off x="2111375" y="3406237"/>
            <a:ext cx="1058863" cy="1974850"/>
          </a:xfrm>
          <a:prstGeom prst="line">
            <a:avLst/>
          </a:prstGeom>
          <a:noFill/>
          <a:ln w="28575">
            <a:solidFill>
              <a:srgbClr val="8A0E5E"/>
            </a:solidFill>
            <a:prstDash val="lgDash"/>
            <a:round/>
            <a:tailEnd type="arrow" w="lg" len="lg"/>
          </a:ln>
        </p:spPr>
        <p:txBody>
          <a:bodyPr/>
          <a:lstStyle/>
          <a:p>
            <a:endParaRPr lang="en-US"/>
          </a:p>
        </p:txBody>
      </p:sp>
      <p:sp>
        <p:nvSpPr>
          <p:cNvPr id="434187" name="Rectangle 11"/>
          <p:cNvSpPr>
            <a:spLocks noChangeArrowheads="1"/>
          </p:cNvSpPr>
          <p:nvPr/>
        </p:nvSpPr>
        <p:spPr bwMode="auto">
          <a:xfrm>
            <a:off x="2981325" y="3766599"/>
            <a:ext cx="484188" cy="203200"/>
          </a:xfrm>
          <a:prstGeom prst="rect">
            <a:avLst/>
          </a:prstGeom>
          <a:solidFill>
            <a:srgbClr val="FFFFCC"/>
          </a:solidFill>
          <a:ln w="0">
            <a:solidFill>
              <a:srgbClr val="990033"/>
            </a:solidFill>
            <a:miter lim="800000"/>
          </a:ln>
        </p:spPr>
        <p:txBody>
          <a:bodyPr/>
          <a:lstStyle/>
          <a:p>
            <a:endParaRPr lang="en-US"/>
          </a:p>
        </p:txBody>
      </p:sp>
      <p:sp>
        <p:nvSpPr>
          <p:cNvPr id="434188" name="Rectangle 12"/>
          <p:cNvSpPr>
            <a:spLocks noChangeArrowheads="1"/>
          </p:cNvSpPr>
          <p:nvPr/>
        </p:nvSpPr>
        <p:spPr bwMode="auto">
          <a:xfrm>
            <a:off x="3060700" y="3992024"/>
            <a:ext cx="1150938" cy="182563"/>
          </a:xfrm>
          <a:prstGeom prst="rect">
            <a:avLst/>
          </a:prstGeom>
          <a:noFill/>
          <a:ln w="9525">
            <a:noFill/>
            <a:miter lim="800000"/>
          </a:ln>
        </p:spPr>
        <p:txBody>
          <a:bodyPr wrap="none" lIns="0" tIns="0" rIns="0" bIns="0">
            <a:spAutoFit/>
          </a:bodyPr>
          <a:lstStyle/>
          <a:p>
            <a:r>
              <a:rPr lang="en-US" altLang="zh-CN" sz="1200">
                <a:solidFill>
                  <a:schemeClr val="bg2"/>
                </a:solidFill>
                <a:ea typeface="宋体" panose="02010600030101010101" pitchFamily="2" charset="-122"/>
              </a:rPr>
              <a:t>External System </a:t>
            </a:r>
            <a:endParaRPr lang="en-US" altLang="zh-CN">
              <a:solidFill>
                <a:schemeClr val="bg2"/>
              </a:solidFill>
              <a:latin typeface="ZapfHumnst BT" pitchFamily="34" charset="0"/>
              <a:ea typeface="宋体" panose="02010600030101010101" pitchFamily="2" charset="-122"/>
            </a:endParaRPr>
          </a:p>
        </p:txBody>
      </p:sp>
      <p:sp>
        <p:nvSpPr>
          <p:cNvPr id="434189" name="Rectangle 13"/>
          <p:cNvSpPr>
            <a:spLocks noChangeArrowheads="1"/>
          </p:cNvSpPr>
          <p:nvPr/>
        </p:nvSpPr>
        <p:spPr bwMode="auto">
          <a:xfrm>
            <a:off x="3273425" y="4171412"/>
            <a:ext cx="668338" cy="182562"/>
          </a:xfrm>
          <a:prstGeom prst="rect">
            <a:avLst/>
          </a:prstGeom>
          <a:noFill/>
          <a:ln w="9525">
            <a:noFill/>
            <a:miter lim="800000"/>
          </a:ln>
        </p:spPr>
        <p:txBody>
          <a:bodyPr wrap="none" lIns="0" tIns="0" rIns="0" bIns="0">
            <a:spAutoFit/>
          </a:bodyPr>
          <a:lstStyle/>
          <a:p>
            <a:r>
              <a:rPr lang="en-US" altLang="zh-CN" sz="1200">
                <a:solidFill>
                  <a:schemeClr val="bg2"/>
                </a:solidFill>
                <a:ea typeface="宋体" panose="02010600030101010101" pitchFamily="2" charset="-122"/>
              </a:rPr>
              <a:t>Interfaces</a:t>
            </a:r>
            <a:endParaRPr lang="en-US" altLang="zh-CN">
              <a:solidFill>
                <a:schemeClr val="bg2"/>
              </a:solidFill>
              <a:latin typeface="ZapfHumnst BT" pitchFamily="34" charset="0"/>
              <a:ea typeface="宋体" panose="02010600030101010101" pitchFamily="2" charset="-122"/>
            </a:endParaRPr>
          </a:p>
        </p:txBody>
      </p:sp>
      <p:sp>
        <p:nvSpPr>
          <p:cNvPr id="434191" name="Line 15"/>
          <p:cNvSpPr>
            <a:spLocks noChangeShapeType="1"/>
          </p:cNvSpPr>
          <p:nvPr/>
        </p:nvSpPr>
        <p:spPr bwMode="auto">
          <a:xfrm flipH="1">
            <a:off x="4248150" y="3471324"/>
            <a:ext cx="449263" cy="454025"/>
          </a:xfrm>
          <a:prstGeom prst="line">
            <a:avLst/>
          </a:prstGeom>
          <a:noFill/>
          <a:ln w="28575">
            <a:solidFill>
              <a:srgbClr val="8A0E5E"/>
            </a:solidFill>
            <a:prstDash val="lgDash"/>
            <a:round/>
            <a:tailEnd type="arrow" w="lg" len="lg"/>
          </a:ln>
        </p:spPr>
        <p:txBody>
          <a:bodyPr/>
          <a:lstStyle/>
          <a:p>
            <a:endParaRPr lang="en-US"/>
          </a:p>
        </p:txBody>
      </p:sp>
      <p:sp>
        <p:nvSpPr>
          <p:cNvPr id="434192" name="Rectangle 16"/>
          <p:cNvSpPr>
            <a:spLocks noChangeArrowheads="1"/>
          </p:cNvSpPr>
          <p:nvPr/>
        </p:nvSpPr>
        <p:spPr bwMode="auto">
          <a:xfrm>
            <a:off x="3049588" y="5646199"/>
            <a:ext cx="1079500" cy="642938"/>
          </a:xfrm>
          <a:prstGeom prst="rect">
            <a:avLst/>
          </a:prstGeom>
          <a:solidFill>
            <a:srgbClr val="FFFFCC"/>
          </a:solidFill>
          <a:ln w="0">
            <a:solidFill>
              <a:srgbClr val="8A0E5E"/>
            </a:solidFill>
            <a:miter lim="800000"/>
          </a:ln>
        </p:spPr>
        <p:txBody>
          <a:bodyPr/>
          <a:lstStyle/>
          <a:p>
            <a:endParaRPr lang="en-US"/>
          </a:p>
        </p:txBody>
      </p:sp>
      <p:sp>
        <p:nvSpPr>
          <p:cNvPr id="434193" name="Rectangle 17"/>
          <p:cNvSpPr>
            <a:spLocks noChangeArrowheads="1"/>
          </p:cNvSpPr>
          <p:nvPr/>
        </p:nvSpPr>
        <p:spPr bwMode="auto">
          <a:xfrm>
            <a:off x="3049588" y="5455699"/>
            <a:ext cx="438150" cy="190500"/>
          </a:xfrm>
          <a:prstGeom prst="rect">
            <a:avLst/>
          </a:prstGeom>
          <a:solidFill>
            <a:srgbClr val="FFFFCC"/>
          </a:solidFill>
          <a:ln w="0">
            <a:solidFill>
              <a:srgbClr val="990033"/>
            </a:solidFill>
            <a:miter lim="800000"/>
          </a:ln>
        </p:spPr>
        <p:txBody>
          <a:bodyPr/>
          <a:lstStyle/>
          <a:p>
            <a:endParaRPr lang="en-US"/>
          </a:p>
        </p:txBody>
      </p:sp>
      <p:sp>
        <p:nvSpPr>
          <p:cNvPr id="434194" name="Rectangle 18"/>
          <p:cNvSpPr>
            <a:spLocks noChangeArrowheads="1"/>
          </p:cNvSpPr>
          <p:nvPr/>
        </p:nvSpPr>
        <p:spPr bwMode="auto">
          <a:xfrm>
            <a:off x="3251200" y="5668424"/>
            <a:ext cx="709613" cy="182563"/>
          </a:xfrm>
          <a:prstGeom prst="rect">
            <a:avLst/>
          </a:prstGeom>
          <a:noFill/>
          <a:ln w="9525">
            <a:noFill/>
            <a:miter lim="800000"/>
          </a:ln>
        </p:spPr>
        <p:txBody>
          <a:bodyPr wrap="none" lIns="0" tIns="0" rIns="0" bIns="0">
            <a:spAutoFit/>
          </a:bodyPr>
          <a:lstStyle/>
          <a:p>
            <a:r>
              <a:rPr lang="en-US" altLang="zh-CN" sz="1200">
                <a:solidFill>
                  <a:schemeClr val="bg2"/>
                </a:solidFill>
                <a:ea typeface="宋体" panose="02010600030101010101" pitchFamily="2" charset="-122"/>
              </a:rPr>
              <a:t>University</a:t>
            </a:r>
            <a:r>
              <a:rPr lang="en-US" altLang="zh-CN" sz="1200">
                <a:ea typeface="宋体" panose="02010600030101010101" pitchFamily="2" charset="-122"/>
              </a:rPr>
              <a:t> </a:t>
            </a:r>
            <a:endParaRPr lang="en-US" altLang="zh-CN">
              <a:latin typeface="ZapfHumnst BT" pitchFamily="34" charset="0"/>
              <a:ea typeface="宋体" panose="02010600030101010101" pitchFamily="2" charset="-122"/>
            </a:endParaRPr>
          </a:p>
        </p:txBody>
      </p:sp>
      <p:sp>
        <p:nvSpPr>
          <p:cNvPr id="434195" name="Rectangle 19"/>
          <p:cNvSpPr>
            <a:spLocks noChangeArrowheads="1"/>
          </p:cNvSpPr>
          <p:nvPr/>
        </p:nvSpPr>
        <p:spPr bwMode="auto">
          <a:xfrm>
            <a:off x="3319463" y="5849399"/>
            <a:ext cx="550862" cy="182563"/>
          </a:xfrm>
          <a:prstGeom prst="rect">
            <a:avLst/>
          </a:prstGeom>
          <a:noFill/>
          <a:ln w="9525">
            <a:noFill/>
            <a:miter lim="800000"/>
          </a:ln>
        </p:spPr>
        <p:txBody>
          <a:bodyPr wrap="none" lIns="0" tIns="0" rIns="0" bIns="0">
            <a:spAutoFit/>
          </a:bodyPr>
          <a:lstStyle/>
          <a:p>
            <a:r>
              <a:rPr lang="en-US" altLang="zh-CN" sz="1200">
                <a:solidFill>
                  <a:schemeClr val="bg2"/>
                </a:solidFill>
                <a:ea typeface="宋体" panose="02010600030101010101" pitchFamily="2" charset="-122"/>
              </a:rPr>
              <a:t>Artifacts</a:t>
            </a:r>
            <a:endParaRPr lang="en-US" altLang="zh-CN">
              <a:solidFill>
                <a:schemeClr val="bg2"/>
              </a:solidFill>
              <a:latin typeface="ZapfHumnst BT" pitchFamily="34" charset="0"/>
              <a:ea typeface="宋体" panose="02010600030101010101" pitchFamily="2" charset="-122"/>
            </a:endParaRPr>
          </a:p>
        </p:txBody>
      </p:sp>
      <p:sp>
        <p:nvSpPr>
          <p:cNvPr id="434197" name="Line 21"/>
          <p:cNvSpPr>
            <a:spLocks noChangeShapeType="1"/>
          </p:cNvSpPr>
          <p:nvPr/>
        </p:nvSpPr>
        <p:spPr bwMode="auto">
          <a:xfrm flipH="1">
            <a:off x="3881438" y="3445924"/>
            <a:ext cx="1104900" cy="1998663"/>
          </a:xfrm>
          <a:prstGeom prst="line">
            <a:avLst/>
          </a:prstGeom>
          <a:noFill/>
          <a:ln w="28575">
            <a:solidFill>
              <a:srgbClr val="8A0E5E"/>
            </a:solidFill>
            <a:prstDash val="lgDash"/>
            <a:round/>
            <a:tailEnd type="arrow" w="lg" len="lg"/>
          </a:ln>
        </p:spPr>
        <p:txBody>
          <a:bodyPr/>
          <a:lstStyle/>
          <a:p>
            <a:endParaRPr lang="en-US"/>
          </a:p>
        </p:txBody>
      </p:sp>
      <p:sp>
        <p:nvSpPr>
          <p:cNvPr id="434198" name="Line 22"/>
          <p:cNvSpPr>
            <a:spLocks noChangeShapeType="1"/>
          </p:cNvSpPr>
          <p:nvPr/>
        </p:nvSpPr>
        <p:spPr bwMode="auto">
          <a:xfrm>
            <a:off x="3589338" y="4622262"/>
            <a:ext cx="1587" cy="822325"/>
          </a:xfrm>
          <a:prstGeom prst="line">
            <a:avLst/>
          </a:prstGeom>
          <a:noFill/>
          <a:ln w="28575">
            <a:solidFill>
              <a:srgbClr val="8A0E5E"/>
            </a:solidFill>
            <a:prstDash val="lgDash"/>
            <a:round/>
            <a:tailEnd type="arrow" w="lg" len="lg"/>
          </a:ln>
        </p:spPr>
        <p:txBody>
          <a:bodyPr/>
          <a:lstStyle/>
          <a:p>
            <a:endParaRPr lang="en-US"/>
          </a:p>
        </p:txBody>
      </p:sp>
      <p:sp>
        <p:nvSpPr>
          <p:cNvPr id="434200" name="Rectangle 24"/>
          <p:cNvSpPr>
            <a:spLocks noChangeArrowheads="1"/>
          </p:cNvSpPr>
          <p:nvPr/>
        </p:nvSpPr>
        <p:spPr bwMode="auto">
          <a:xfrm>
            <a:off x="1327150" y="4723862"/>
            <a:ext cx="1068388" cy="641350"/>
          </a:xfrm>
          <a:prstGeom prst="rect">
            <a:avLst/>
          </a:prstGeom>
          <a:solidFill>
            <a:srgbClr val="FFFFCC"/>
          </a:solidFill>
          <a:ln w="0">
            <a:solidFill>
              <a:srgbClr val="8A0E5E"/>
            </a:solidFill>
            <a:miter lim="800000"/>
          </a:ln>
        </p:spPr>
        <p:txBody>
          <a:bodyPr/>
          <a:lstStyle/>
          <a:p>
            <a:endParaRPr lang="en-US"/>
          </a:p>
        </p:txBody>
      </p:sp>
      <p:sp>
        <p:nvSpPr>
          <p:cNvPr id="434201" name="Rectangle 25"/>
          <p:cNvSpPr>
            <a:spLocks noChangeArrowheads="1"/>
          </p:cNvSpPr>
          <p:nvPr/>
        </p:nvSpPr>
        <p:spPr bwMode="auto">
          <a:xfrm>
            <a:off x="1327150" y="4531774"/>
            <a:ext cx="427038" cy="192088"/>
          </a:xfrm>
          <a:prstGeom prst="rect">
            <a:avLst/>
          </a:prstGeom>
          <a:solidFill>
            <a:srgbClr val="FFFFCC"/>
          </a:solidFill>
          <a:ln w="0">
            <a:solidFill>
              <a:srgbClr val="8A0E5E"/>
            </a:solidFill>
            <a:miter lim="800000"/>
          </a:ln>
        </p:spPr>
        <p:txBody>
          <a:bodyPr/>
          <a:lstStyle/>
          <a:p>
            <a:endParaRPr lang="en-US"/>
          </a:p>
        </p:txBody>
      </p:sp>
      <p:sp>
        <p:nvSpPr>
          <p:cNvPr id="434202" name="Rectangle 26"/>
          <p:cNvSpPr>
            <a:spLocks noChangeArrowheads="1"/>
          </p:cNvSpPr>
          <p:nvPr/>
        </p:nvSpPr>
        <p:spPr bwMode="auto">
          <a:xfrm>
            <a:off x="1450975" y="4746087"/>
            <a:ext cx="846138" cy="182562"/>
          </a:xfrm>
          <a:prstGeom prst="rect">
            <a:avLst/>
          </a:prstGeom>
          <a:solidFill>
            <a:srgbClr val="FFFFCC"/>
          </a:solidFill>
          <a:ln w="9525">
            <a:noFill/>
            <a:miter lim="800000"/>
          </a:ln>
        </p:spPr>
        <p:txBody>
          <a:bodyPr wrap="none" lIns="0" tIns="0" rIns="0" bIns="0">
            <a:spAutoFit/>
          </a:bodyPr>
          <a:lstStyle/>
          <a:p>
            <a:r>
              <a:rPr lang="en-US" altLang="zh-CN" sz="1200">
                <a:solidFill>
                  <a:schemeClr val="bg2"/>
                </a:solidFill>
                <a:ea typeface="宋体" panose="02010600030101010101" pitchFamily="2" charset="-122"/>
              </a:rPr>
              <a:t>ObjectStore </a:t>
            </a:r>
            <a:endParaRPr lang="en-US" altLang="zh-CN">
              <a:solidFill>
                <a:schemeClr val="bg2"/>
              </a:solidFill>
              <a:latin typeface="ZapfHumnst BT" pitchFamily="34" charset="0"/>
              <a:ea typeface="宋体" panose="02010600030101010101" pitchFamily="2" charset="-122"/>
            </a:endParaRPr>
          </a:p>
        </p:txBody>
      </p:sp>
      <p:sp>
        <p:nvSpPr>
          <p:cNvPr id="434203" name="Rectangle 27"/>
          <p:cNvSpPr>
            <a:spLocks noChangeArrowheads="1"/>
          </p:cNvSpPr>
          <p:nvPr/>
        </p:nvSpPr>
        <p:spPr bwMode="auto">
          <a:xfrm>
            <a:off x="1608138" y="4925474"/>
            <a:ext cx="531812" cy="182563"/>
          </a:xfrm>
          <a:prstGeom prst="rect">
            <a:avLst/>
          </a:prstGeom>
          <a:solidFill>
            <a:srgbClr val="FFFFCC"/>
          </a:solidFill>
          <a:ln w="9525">
            <a:noFill/>
            <a:miter lim="800000"/>
          </a:ln>
        </p:spPr>
        <p:txBody>
          <a:bodyPr wrap="none" lIns="0" tIns="0" rIns="0" bIns="0">
            <a:spAutoFit/>
          </a:bodyPr>
          <a:lstStyle/>
          <a:p>
            <a:r>
              <a:rPr lang="en-US" altLang="zh-CN" sz="1200">
                <a:solidFill>
                  <a:schemeClr val="bg2"/>
                </a:solidFill>
                <a:ea typeface="宋体" panose="02010600030101010101" pitchFamily="2" charset="-122"/>
              </a:rPr>
              <a:t>Support</a:t>
            </a:r>
            <a:endParaRPr lang="en-US" altLang="zh-CN">
              <a:solidFill>
                <a:schemeClr val="bg2"/>
              </a:solidFill>
              <a:latin typeface="ZapfHumnst BT" pitchFamily="34" charset="0"/>
              <a:ea typeface="宋体" panose="02010600030101010101" pitchFamily="2" charset="-122"/>
            </a:endParaRPr>
          </a:p>
        </p:txBody>
      </p:sp>
      <p:sp>
        <p:nvSpPr>
          <p:cNvPr id="434204" name="Line 28"/>
          <p:cNvSpPr>
            <a:spLocks noChangeShapeType="1"/>
          </p:cNvSpPr>
          <p:nvPr/>
        </p:nvSpPr>
        <p:spPr bwMode="auto">
          <a:xfrm>
            <a:off x="2408238" y="5331874"/>
            <a:ext cx="615950" cy="450850"/>
          </a:xfrm>
          <a:prstGeom prst="line">
            <a:avLst/>
          </a:prstGeom>
          <a:noFill/>
          <a:ln w="28575">
            <a:solidFill>
              <a:srgbClr val="8A0E5E"/>
            </a:solidFill>
            <a:prstDash val="lgDash"/>
            <a:round/>
            <a:tailEnd type="arrow" w="lg" len="lg"/>
          </a:ln>
        </p:spPr>
        <p:txBody>
          <a:bodyPr/>
          <a:lstStyle/>
          <a:p>
            <a:endParaRPr lang="en-US"/>
          </a:p>
        </p:txBody>
      </p:sp>
      <p:sp>
        <p:nvSpPr>
          <p:cNvPr id="434206" name="Text Box 30"/>
          <p:cNvSpPr txBox="1">
            <a:spLocks noChangeArrowheads="1"/>
          </p:cNvSpPr>
          <p:nvPr/>
        </p:nvSpPr>
        <p:spPr bwMode="auto">
          <a:xfrm>
            <a:off x="2667000" y="1890174"/>
            <a:ext cx="3371850" cy="565150"/>
          </a:xfrm>
          <a:prstGeom prst="rect">
            <a:avLst/>
          </a:prstGeom>
          <a:noFill/>
          <a:ln w="9525">
            <a:noFill/>
            <a:miter lim="800000"/>
          </a:ln>
          <a:effectLst/>
        </p:spPr>
        <p:txBody>
          <a:bodyPr lIns="107950" tIns="53975" rIns="107950" bIns="53975">
            <a:spAutoFit/>
          </a:bodyPr>
          <a:lstStyle/>
          <a:p>
            <a:pPr algn="ctr">
              <a:spcBef>
                <a:spcPct val="50000"/>
              </a:spcBef>
            </a:pPr>
            <a:r>
              <a:rPr lang="en-US" altLang="zh-CN" sz="1500">
                <a:solidFill>
                  <a:schemeClr val="bg2"/>
                </a:solidFill>
                <a:ea typeface="宋体" panose="02010600030101010101" pitchFamily="2" charset="-122"/>
              </a:rPr>
              <a:t>&lt;&lt;layer&gt;&gt;</a:t>
            </a:r>
            <a:br>
              <a:rPr lang="en-US" altLang="zh-CN" sz="1500">
                <a:solidFill>
                  <a:schemeClr val="bg2"/>
                </a:solidFill>
                <a:ea typeface="宋体" panose="02010600030101010101" pitchFamily="2" charset="-122"/>
              </a:rPr>
            </a:br>
            <a:r>
              <a:rPr lang="en-US" altLang="zh-CN" sz="1500">
                <a:solidFill>
                  <a:schemeClr val="bg2"/>
                </a:solidFill>
                <a:ea typeface="宋体" panose="02010600030101010101" pitchFamily="2" charset="-122"/>
              </a:rPr>
              <a:t>Business Services</a:t>
            </a:r>
            <a:endParaRPr lang="en-US" altLang="zh-CN" sz="1500">
              <a:solidFill>
                <a:schemeClr val="bg2"/>
              </a:solidFill>
              <a:ea typeface="宋体" panose="02010600030101010101" pitchFamily="2" charset="-122"/>
            </a:endParaRPr>
          </a:p>
        </p:txBody>
      </p:sp>
      <p:sp>
        <p:nvSpPr>
          <p:cNvPr id="434207" name="Rectangle 31"/>
          <p:cNvSpPr>
            <a:spLocks noChangeArrowheads="1"/>
          </p:cNvSpPr>
          <p:nvPr/>
        </p:nvSpPr>
        <p:spPr bwMode="auto">
          <a:xfrm>
            <a:off x="1066800" y="1356774"/>
            <a:ext cx="1892300" cy="527050"/>
          </a:xfrm>
          <a:prstGeom prst="rect">
            <a:avLst/>
          </a:prstGeom>
          <a:solidFill>
            <a:srgbClr val="FFFFCC"/>
          </a:solidFill>
          <a:ln w="12700">
            <a:solidFill>
              <a:srgbClr val="8A0E5E"/>
            </a:solidFill>
            <a:miter lim="800000"/>
          </a:ln>
          <a:effectLst/>
        </p:spPr>
        <p:txBody>
          <a:bodyPr wrap="none" lIns="107950" tIns="53975" rIns="107950" bIns="53975" anchor="ctr"/>
          <a:lstStyle/>
          <a:p>
            <a:endParaRPr lang="en-US"/>
          </a:p>
        </p:txBody>
      </p:sp>
      <p:grpSp>
        <p:nvGrpSpPr>
          <p:cNvPr id="434209" name="Group 33"/>
          <p:cNvGrpSpPr/>
          <p:nvPr/>
        </p:nvGrpSpPr>
        <p:grpSpPr bwMode="auto">
          <a:xfrm>
            <a:off x="4981575" y="4601624"/>
            <a:ext cx="1089025" cy="688975"/>
            <a:chOff x="2458" y="2951"/>
            <a:chExt cx="894" cy="699"/>
          </a:xfrm>
        </p:grpSpPr>
        <p:sp>
          <p:nvSpPr>
            <p:cNvPr id="434210" name="Rectangle 34"/>
            <p:cNvSpPr>
              <a:spLocks noChangeArrowheads="1"/>
            </p:cNvSpPr>
            <p:nvPr/>
          </p:nvSpPr>
          <p:spPr bwMode="auto">
            <a:xfrm>
              <a:off x="2458" y="3109"/>
              <a:ext cx="894" cy="541"/>
            </a:xfrm>
            <a:prstGeom prst="rect">
              <a:avLst/>
            </a:prstGeom>
            <a:solidFill>
              <a:srgbClr val="FFFFCC"/>
            </a:solidFill>
            <a:ln w="0">
              <a:solidFill>
                <a:srgbClr val="8A0E5E"/>
              </a:solidFill>
              <a:miter lim="800000"/>
            </a:ln>
          </p:spPr>
          <p:txBody>
            <a:bodyPr/>
            <a:lstStyle/>
            <a:p>
              <a:endParaRPr lang="en-US"/>
            </a:p>
          </p:txBody>
        </p:sp>
        <p:sp>
          <p:nvSpPr>
            <p:cNvPr id="434211" name="Rectangle 35"/>
            <p:cNvSpPr>
              <a:spLocks noChangeArrowheads="1"/>
            </p:cNvSpPr>
            <p:nvPr/>
          </p:nvSpPr>
          <p:spPr bwMode="auto">
            <a:xfrm>
              <a:off x="2458" y="2951"/>
              <a:ext cx="353" cy="158"/>
            </a:xfrm>
            <a:prstGeom prst="rect">
              <a:avLst/>
            </a:prstGeom>
            <a:solidFill>
              <a:srgbClr val="FFFFCC"/>
            </a:solidFill>
            <a:ln w="0">
              <a:solidFill>
                <a:srgbClr val="8A0E5E"/>
              </a:solidFill>
              <a:miter lim="800000"/>
            </a:ln>
          </p:spPr>
          <p:txBody>
            <a:bodyPr/>
            <a:lstStyle/>
            <a:p>
              <a:endParaRPr lang="en-US"/>
            </a:p>
          </p:txBody>
        </p:sp>
      </p:grpSp>
      <p:sp>
        <p:nvSpPr>
          <p:cNvPr id="434212" name="Rectangle 36"/>
          <p:cNvSpPr>
            <a:spLocks noChangeArrowheads="1"/>
          </p:cNvSpPr>
          <p:nvPr/>
        </p:nvSpPr>
        <p:spPr bwMode="auto">
          <a:xfrm>
            <a:off x="5146675" y="4784187"/>
            <a:ext cx="760413" cy="365125"/>
          </a:xfrm>
          <a:prstGeom prst="rect">
            <a:avLst/>
          </a:prstGeom>
          <a:solidFill>
            <a:srgbClr val="FFFFCC"/>
          </a:solidFill>
          <a:ln w="9525">
            <a:noFill/>
            <a:miter lim="800000"/>
          </a:ln>
        </p:spPr>
        <p:txBody>
          <a:bodyPr wrap="none" lIns="0" tIns="0" rIns="0" bIns="0">
            <a:spAutoFit/>
          </a:bodyPr>
          <a:lstStyle/>
          <a:p>
            <a:pPr algn="ctr"/>
            <a:r>
              <a:rPr lang="en-US" altLang="zh-CN" sz="1200">
                <a:solidFill>
                  <a:schemeClr val="bg2"/>
                </a:solidFill>
                <a:ea typeface="宋体" panose="02010600030101010101" pitchFamily="2" charset="-122"/>
              </a:rPr>
              <a:t>GUI</a:t>
            </a:r>
            <a:endParaRPr lang="en-US" altLang="zh-CN" sz="1200">
              <a:solidFill>
                <a:schemeClr val="bg2"/>
              </a:solidFill>
              <a:ea typeface="宋体" panose="02010600030101010101" pitchFamily="2" charset="-122"/>
            </a:endParaRPr>
          </a:p>
          <a:p>
            <a:pPr algn="ctr"/>
            <a:r>
              <a:rPr lang="en-US" altLang="zh-CN" sz="1200">
                <a:solidFill>
                  <a:schemeClr val="bg2"/>
                </a:solidFill>
                <a:ea typeface="宋体" panose="02010600030101010101" pitchFamily="2" charset="-122"/>
              </a:rPr>
              <a:t>Framework</a:t>
            </a:r>
            <a:endParaRPr lang="en-US" altLang="zh-CN" sz="1200">
              <a:solidFill>
                <a:schemeClr val="bg2"/>
              </a:solidFill>
              <a:latin typeface="ZapfHumnst BT" pitchFamily="34" charset="0"/>
              <a:ea typeface="宋体" panose="02010600030101010101" pitchFamily="2" charset="-122"/>
            </a:endParaRPr>
          </a:p>
        </p:txBody>
      </p:sp>
      <p:grpSp>
        <p:nvGrpSpPr>
          <p:cNvPr id="434214" name="Group 38"/>
          <p:cNvGrpSpPr/>
          <p:nvPr/>
        </p:nvGrpSpPr>
        <p:grpSpPr bwMode="auto">
          <a:xfrm>
            <a:off x="5892800" y="5401724"/>
            <a:ext cx="915988" cy="687388"/>
            <a:chOff x="2458" y="2951"/>
            <a:chExt cx="894" cy="699"/>
          </a:xfrm>
        </p:grpSpPr>
        <p:sp>
          <p:nvSpPr>
            <p:cNvPr id="434215" name="Rectangle 39"/>
            <p:cNvSpPr>
              <a:spLocks noChangeArrowheads="1"/>
            </p:cNvSpPr>
            <p:nvPr/>
          </p:nvSpPr>
          <p:spPr bwMode="auto">
            <a:xfrm>
              <a:off x="2458" y="3109"/>
              <a:ext cx="894" cy="541"/>
            </a:xfrm>
            <a:prstGeom prst="rect">
              <a:avLst/>
            </a:prstGeom>
            <a:solidFill>
              <a:srgbClr val="FFFFCC"/>
            </a:solidFill>
            <a:ln w="0">
              <a:solidFill>
                <a:srgbClr val="8A0E5E"/>
              </a:solidFill>
              <a:miter lim="800000"/>
            </a:ln>
          </p:spPr>
          <p:txBody>
            <a:bodyPr/>
            <a:lstStyle/>
            <a:p>
              <a:endParaRPr lang="en-US"/>
            </a:p>
          </p:txBody>
        </p:sp>
        <p:sp>
          <p:nvSpPr>
            <p:cNvPr id="434216" name="Rectangle 40"/>
            <p:cNvSpPr>
              <a:spLocks noChangeArrowheads="1"/>
            </p:cNvSpPr>
            <p:nvPr/>
          </p:nvSpPr>
          <p:spPr bwMode="auto">
            <a:xfrm>
              <a:off x="2458" y="2951"/>
              <a:ext cx="353" cy="158"/>
            </a:xfrm>
            <a:prstGeom prst="rect">
              <a:avLst/>
            </a:prstGeom>
            <a:solidFill>
              <a:srgbClr val="FFFFCC"/>
            </a:solidFill>
            <a:ln w="0">
              <a:solidFill>
                <a:srgbClr val="8A0E5E"/>
              </a:solidFill>
              <a:miter lim="800000"/>
            </a:ln>
          </p:spPr>
          <p:txBody>
            <a:bodyPr/>
            <a:lstStyle/>
            <a:p>
              <a:endParaRPr lang="en-US"/>
            </a:p>
          </p:txBody>
        </p:sp>
      </p:grpSp>
      <p:sp>
        <p:nvSpPr>
          <p:cNvPr id="434217" name="Rectangle 41"/>
          <p:cNvSpPr>
            <a:spLocks noChangeArrowheads="1"/>
          </p:cNvSpPr>
          <p:nvPr/>
        </p:nvSpPr>
        <p:spPr bwMode="auto">
          <a:xfrm>
            <a:off x="6016625" y="5584287"/>
            <a:ext cx="668338" cy="365125"/>
          </a:xfrm>
          <a:prstGeom prst="rect">
            <a:avLst/>
          </a:prstGeom>
          <a:solidFill>
            <a:srgbClr val="FFFFCC"/>
          </a:solidFill>
          <a:ln w="9525">
            <a:noFill/>
            <a:miter lim="800000"/>
          </a:ln>
        </p:spPr>
        <p:txBody>
          <a:bodyPr wrap="none" lIns="0" tIns="0" rIns="0" bIns="0">
            <a:spAutoFit/>
          </a:bodyPr>
          <a:lstStyle/>
          <a:p>
            <a:pPr algn="ctr"/>
            <a:r>
              <a:rPr lang="en-US" altLang="zh-CN" sz="1200">
                <a:solidFill>
                  <a:schemeClr val="bg2"/>
                </a:solidFill>
                <a:ea typeface="宋体" panose="02010600030101010101" pitchFamily="2" charset="-122"/>
              </a:rPr>
              <a:t>Secure</a:t>
            </a:r>
            <a:endParaRPr lang="en-US" altLang="zh-CN" sz="1200">
              <a:solidFill>
                <a:schemeClr val="bg2"/>
              </a:solidFill>
              <a:ea typeface="宋体" panose="02010600030101010101" pitchFamily="2" charset="-122"/>
            </a:endParaRPr>
          </a:p>
          <a:p>
            <a:pPr algn="ctr"/>
            <a:r>
              <a:rPr lang="en-US" altLang="zh-CN" sz="1200">
                <a:solidFill>
                  <a:schemeClr val="bg2"/>
                </a:solidFill>
                <a:ea typeface="宋体" panose="02010600030101010101" pitchFamily="2" charset="-122"/>
              </a:rPr>
              <a:t>Interfaces</a:t>
            </a:r>
            <a:endParaRPr lang="en-US" altLang="zh-CN" sz="1200">
              <a:solidFill>
                <a:schemeClr val="bg2"/>
              </a:solidFill>
              <a:latin typeface="ZapfHumnst BT" pitchFamily="34" charset="0"/>
              <a:ea typeface="宋体" panose="02010600030101010101" pitchFamily="2" charset="-122"/>
            </a:endParaRPr>
          </a:p>
        </p:txBody>
      </p:sp>
      <p:sp>
        <p:nvSpPr>
          <p:cNvPr id="434220" name="Rectangle 44"/>
          <p:cNvSpPr>
            <a:spLocks noChangeArrowheads="1"/>
          </p:cNvSpPr>
          <p:nvPr/>
        </p:nvSpPr>
        <p:spPr bwMode="auto">
          <a:xfrm>
            <a:off x="5803900" y="4480974"/>
            <a:ext cx="549275" cy="182563"/>
          </a:xfrm>
          <a:prstGeom prst="rect">
            <a:avLst/>
          </a:prstGeom>
          <a:noFill/>
          <a:ln w="9525">
            <a:noFill/>
            <a:miter lim="800000"/>
          </a:ln>
        </p:spPr>
        <p:txBody>
          <a:bodyPr wrap="none" lIns="0" tIns="0" rIns="0" bIns="0">
            <a:spAutoFit/>
          </a:bodyPr>
          <a:lstStyle/>
          <a:p>
            <a:r>
              <a:rPr lang="en-US" altLang="zh-CN" sz="1200">
                <a:solidFill>
                  <a:schemeClr val="bg2"/>
                </a:solidFill>
                <a:ea typeface="宋体" panose="02010600030101010101" pitchFamily="2" charset="-122"/>
              </a:rPr>
              <a:t>Security</a:t>
            </a:r>
            <a:endParaRPr lang="en-US" altLang="zh-CN" sz="1200">
              <a:solidFill>
                <a:schemeClr val="bg2"/>
              </a:solidFill>
              <a:latin typeface="ZapfHumnst BT" pitchFamily="34" charset="0"/>
              <a:ea typeface="宋体" panose="02010600030101010101" pitchFamily="2" charset="-122"/>
            </a:endParaRPr>
          </a:p>
        </p:txBody>
      </p:sp>
      <p:sp>
        <p:nvSpPr>
          <p:cNvPr id="434226" name="Line 50"/>
          <p:cNvSpPr>
            <a:spLocks noChangeShapeType="1"/>
          </p:cNvSpPr>
          <p:nvPr/>
        </p:nvSpPr>
        <p:spPr bwMode="auto">
          <a:xfrm>
            <a:off x="5411788" y="5290599"/>
            <a:ext cx="455612" cy="336550"/>
          </a:xfrm>
          <a:prstGeom prst="line">
            <a:avLst/>
          </a:prstGeom>
          <a:noFill/>
          <a:ln w="28575">
            <a:solidFill>
              <a:srgbClr val="8A0E5E"/>
            </a:solidFill>
            <a:prstDash val="lgDash"/>
            <a:round/>
            <a:tailEnd type="arrow" w="lg" len="lg"/>
          </a:ln>
          <a:effectLst/>
        </p:spPr>
        <p:txBody>
          <a:bodyPr wrap="none" lIns="107950" tIns="53975" rIns="107950" bIns="53975" anchor="ctr"/>
          <a:lstStyle/>
          <a:p>
            <a:endParaRPr lang="en-US"/>
          </a:p>
        </p:txBody>
      </p:sp>
      <p:sp>
        <p:nvSpPr>
          <p:cNvPr id="434227" name="Line 51"/>
          <p:cNvSpPr>
            <a:spLocks noChangeShapeType="1"/>
          </p:cNvSpPr>
          <p:nvPr/>
        </p:nvSpPr>
        <p:spPr bwMode="auto">
          <a:xfrm flipH="1">
            <a:off x="6834188" y="5323937"/>
            <a:ext cx="292100" cy="349250"/>
          </a:xfrm>
          <a:prstGeom prst="line">
            <a:avLst/>
          </a:prstGeom>
          <a:noFill/>
          <a:ln w="28575">
            <a:solidFill>
              <a:srgbClr val="8A0E5E"/>
            </a:solidFill>
            <a:prstDash val="lgDash"/>
            <a:round/>
            <a:tailEnd type="arrow" w="lg" len="lg"/>
          </a:ln>
          <a:effectLst/>
        </p:spPr>
        <p:txBody>
          <a:bodyPr wrap="none" lIns="107950" tIns="53975" rIns="107950" bIns="53975" anchor="ctr"/>
          <a:lstStyle/>
          <a:p>
            <a:endParaRPr lang="en-US"/>
          </a:p>
        </p:txBody>
      </p:sp>
      <p:sp>
        <p:nvSpPr>
          <p:cNvPr id="434228" name="Line 52"/>
          <p:cNvSpPr>
            <a:spLocks noChangeShapeType="1"/>
          </p:cNvSpPr>
          <p:nvPr/>
        </p:nvSpPr>
        <p:spPr bwMode="auto">
          <a:xfrm>
            <a:off x="4114800" y="5928774"/>
            <a:ext cx="1752600" cy="0"/>
          </a:xfrm>
          <a:prstGeom prst="line">
            <a:avLst/>
          </a:prstGeom>
          <a:noFill/>
          <a:ln w="28575">
            <a:solidFill>
              <a:srgbClr val="8A0E5E"/>
            </a:solidFill>
            <a:prstDash val="lgDash"/>
            <a:round/>
            <a:tailEnd type="arrow" w="lg" len="lg"/>
          </a:ln>
          <a:effectLst/>
        </p:spPr>
        <p:txBody>
          <a:bodyPr wrap="none" lIns="107950" tIns="53975" rIns="107950" bIns="53975" anchor="ctr"/>
          <a:lstStyle/>
          <a:p>
            <a:endParaRPr lang="en-US"/>
          </a:p>
        </p:txBody>
      </p:sp>
      <p:sp>
        <p:nvSpPr>
          <p:cNvPr id="434225" name="Rectangle 49"/>
          <p:cNvSpPr>
            <a:spLocks noChangeArrowheads="1"/>
          </p:cNvSpPr>
          <p:nvPr/>
        </p:nvSpPr>
        <p:spPr bwMode="auto">
          <a:xfrm>
            <a:off x="6438900" y="4792124"/>
            <a:ext cx="1082675" cy="547688"/>
          </a:xfrm>
          <a:prstGeom prst="rect">
            <a:avLst/>
          </a:prstGeom>
          <a:noFill/>
          <a:ln w="9525">
            <a:noFill/>
            <a:miter lim="800000"/>
          </a:ln>
        </p:spPr>
        <p:txBody>
          <a:bodyPr wrap="none" lIns="0" tIns="0" rIns="0" bIns="0">
            <a:spAutoFit/>
          </a:bodyPr>
          <a:lstStyle/>
          <a:p>
            <a:pPr algn="ctr"/>
            <a:r>
              <a:rPr lang="en-US" altLang="zh-CN" sz="1200">
                <a:solidFill>
                  <a:schemeClr val="bg2"/>
                </a:solidFill>
                <a:ea typeface="宋体" panose="02010600030101010101" pitchFamily="2" charset="-122"/>
              </a:rPr>
              <a:t>&lt;&lt;subsystem&gt;&gt;</a:t>
            </a:r>
            <a:endParaRPr lang="en-US" altLang="zh-CN" sz="1200">
              <a:solidFill>
                <a:schemeClr val="bg2"/>
              </a:solidFill>
              <a:ea typeface="宋体" panose="02010600030101010101" pitchFamily="2" charset="-122"/>
            </a:endParaRPr>
          </a:p>
          <a:p>
            <a:pPr algn="ctr"/>
            <a:r>
              <a:rPr lang="en-US" altLang="zh-CN" sz="1200">
                <a:solidFill>
                  <a:schemeClr val="bg2"/>
                </a:solidFill>
                <a:ea typeface="宋体" panose="02010600030101010101" pitchFamily="2" charset="-122"/>
              </a:rPr>
              <a:t>Security</a:t>
            </a:r>
            <a:endParaRPr lang="en-US" altLang="zh-CN" sz="1200">
              <a:solidFill>
                <a:schemeClr val="bg2"/>
              </a:solidFill>
              <a:ea typeface="宋体" panose="02010600030101010101" pitchFamily="2" charset="-122"/>
            </a:endParaRPr>
          </a:p>
          <a:p>
            <a:pPr algn="ctr"/>
            <a:r>
              <a:rPr lang="en-US" altLang="zh-CN" sz="1200">
                <a:solidFill>
                  <a:schemeClr val="bg2"/>
                </a:solidFill>
                <a:ea typeface="宋体" panose="02010600030101010101" pitchFamily="2" charset="-122"/>
              </a:rPr>
              <a:t>Manager</a:t>
            </a:r>
            <a:endParaRPr lang="en-US" altLang="zh-CN" sz="1200">
              <a:solidFill>
                <a:schemeClr val="bg2"/>
              </a:solidFill>
              <a:latin typeface="ZapfHumnst BT" pitchFamily="34" charset="0"/>
              <a:ea typeface="宋体" panose="02010600030101010101" pitchFamily="2" charset="-122"/>
            </a:endParaRPr>
          </a:p>
        </p:txBody>
      </p:sp>
      <p:sp>
        <p:nvSpPr>
          <p:cNvPr id="434178" name="Rectangle 2"/>
          <p:cNvSpPr>
            <a:spLocks noChangeArrowheads="1"/>
          </p:cNvSpPr>
          <p:nvPr/>
        </p:nvSpPr>
        <p:spPr bwMode="auto">
          <a:xfrm>
            <a:off x="1308100" y="2780762"/>
            <a:ext cx="1185863" cy="652462"/>
          </a:xfrm>
          <a:prstGeom prst="rect">
            <a:avLst/>
          </a:prstGeom>
          <a:solidFill>
            <a:srgbClr val="FFFFCC"/>
          </a:solidFill>
          <a:ln w="0">
            <a:solidFill>
              <a:srgbClr val="8A0E5E"/>
            </a:solidFill>
            <a:miter lim="800000"/>
          </a:ln>
        </p:spPr>
        <p:txBody>
          <a:bodyPr/>
          <a:lstStyle/>
          <a:p>
            <a:endParaRPr lang="en-US"/>
          </a:p>
        </p:txBody>
      </p:sp>
      <p:sp>
        <p:nvSpPr>
          <p:cNvPr id="434179" name="Rectangle 3"/>
          <p:cNvSpPr>
            <a:spLocks noChangeArrowheads="1"/>
          </p:cNvSpPr>
          <p:nvPr/>
        </p:nvSpPr>
        <p:spPr bwMode="auto">
          <a:xfrm>
            <a:off x="1304925" y="2577562"/>
            <a:ext cx="476250" cy="203200"/>
          </a:xfrm>
          <a:prstGeom prst="rect">
            <a:avLst/>
          </a:prstGeom>
          <a:solidFill>
            <a:srgbClr val="FFFFCC"/>
          </a:solidFill>
          <a:ln w="0">
            <a:solidFill>
              <a:srgbClr val="990033"/>
            </a:solidFill>
            <a:miter lim="800000"/>
          </a:ln>
        </p:spPr>
        <p:txBody>
          <a:bodyPr/>
          <a:lstStyle/>
          <a:p>
            <a:endParaRPr lang="en-US"/>
          </a:p>
        </p:txBody>
      </p:sp>
      <p:sp>
        <p:nvSpPr>
          <p:cNvPr id="434180" name="Rectangle 4"/>
          <p:cNvSpPr>
            <a:spLocks noChangeArrowheads="1"/>
          </p:cNvSpPr>
          <p:nvPr/>
        </p:nvSpPr>
        <p:spPr bwMode="auto">
          <a:xfrm>
            <a:off x="1430338" y="2982374"/>
            <a:ext cx="911225" cy="182563"/>
          </a:xfrm>
          <a:prstGeom prst="rect">
            <a:avLst/>
          </a:prstGeom>
          <a:noFill/>
          <a:ln w="9525">
            <a:noFill/>
            <a:miter lim="800000"/>
          </a:ln>
        </p:spPr>
        <p:txBody>
          <a:bodyPr wrap="none" lIns="0" tIns="0" rIns="0" bIns="0">
            <a:spAutoFit/>
          </a:bodyPr>
          <a:lstStyle/>
          <a:p>
            <a:r>
              <a:rPr lang="en-US" altLang="zh-CN" sz="1200">
                <a:solidFill>
                  <a:schemeClr val="bg2"/>
                </a:solidFill>
                <a:ea typeface="宋体" panose="02010600030101010101" pitchFamily="2" charset="-122"/>
              </a:rPr>
              <a:t>BillingSystem</a:t>
            </a:r>
            <a:endParaRPr lang="en-US" altLang="zh-CN">
              <a:solidFill>
                <a:schemeClr val="bg2"/>
              </a:solidFill>
              <a:latin typeface="ZapfHumnst BT" pitchFamily="34" charset="0"/>
              <a:ea typeface="宋体" panose="02010600030101010101" pitchFamily="2" charset="-122"/>
            </a:endParaRPr>
          </a:p>
        </p:txBody>
      </p:sp>
      <p:sp>
        <p:nvSpPr>
          <p:cNvPr id="434181" name="Rectangle 5"/>
          <p:cNvSpPr>
            <a:spLocks noChangeArrowheads="1"/>
          </p:cNvSpPr>
          <p:nvPr/>
        </p:nvSpPr>
        <p:spPr bwMode="auto">
          <a:xfrm>
            <a:off x="1352550" y="2802987"/>
            <a:ext cx="1082675" cy="182562"/>
          </a:xfrm>
          <a:prstGeom prst="rect">
            <a:avLst/>
          </a:prstGeom>
          <a:noFill/>
          <a:ln w="9525">
            <a:noFill/>
            <a:miter lim="800000"/>
          </a:ln>
        </p:spPr>
        <p:txBody>
          <a:bodyPr wrap="none" lIns="0" tIns="0" rIns="0" bIns="0">
            <a:spAutoFit/>
          </a:bodyPr>
          <a:lstStyle/>
          <a:p>
            <a:r>
              <a:rPr lang="en-US" altLang="zh-CN" sz="1200">
                <a:solidFill>
                  <a:schemeClr val="bg2"/>
                </a:solidFill>
                <a:ea typeface="宋体" panose="02010600030101010101" pitchFamily="2" charset="-122"/>
              </a:rPr>
              <a:t>&lt;&lt;subsystem&gt;&gt;</a:t>
            </a:r>
            <a:endParaRPr lang="en-US" altLang="zh-CN">
              <a:solidFill>
                <a:schemeClr val="bg2"/>
              </a:solidFill>
              <a:latin typeface="ZapfHumnst BT"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6226" name="Rectangle 2"/>
          <p:cNvSpPr>
            <a:spLocks noChangeArrowheads="1"/>
          </p:cNvSpPr>
          <p:nvPr/>
        </p:nvSpPr>
        <p:spPr bwMode="auto">
          <a:xfrm>
            <a:off x="7862888" y="4534952"/>
            <a:ext cx="1039812" cy="611188"/>
          </a:xfrm>
          <a:prstGeom prst="rect">
            <a:avLst/>
          </a:prstGeom>
          <a:noFill/>
          <a:ln w="19050">
            <a:solidFill>
              <a:srgbClr val="00CCFF"/>
            </a:solidFill>
            <a:miter lim="800000"/>
          </a:ln>
        </p:spPr>
        <p:txBody>
          <a:bodyPr/>
          <a:lstStyle/>
          <a:p>
            <a:endParaRPr lang="en-US"/>
          </a:p>
        </p:txBody>
      </p:sp>
      <p:sp>
        <p:nvSpPr>
          <p:cNvPr id="436228" name="Rectangle 4"/>
          <p:cNvSpPr>
            <a:spLocks noChangeArrowheads="1"/>
          </p:cNvSpPr>
          <p:nvPr/>
        </p:nvSpPr>
        <p:spPr bwMode="auto">
          <a:xfrm>
            <a:off x="8035925" y="4723865"/>
            <a:ext cx="846138" cy="198437"/>
          </a:xfrm>
          <a:prstGeom prst="rect">
            <a:avLst/>
          </a:prstGeom>
          <a:noFill/>
          <a:ln w="9525">
            <a:noFill/>
            <a:miter lim="800000"/>
          </a:ln>
        </p:spPr>
        <p:txBody>
          <a:bodyPr wrap="none" lIns="0" tIns="0" rIns="0" bIns="0">
            <a:spAutoFit/>
          </a:bodyPr>
          <a:lstStyle/>
          <a:p>
            <a:r>
              <a:rPr lang="en-US" altLang="zh-CN" sz="1300">
                <a:solidFill>
                  <a:srgbClr val="00CCFF"/>
                </a:solidFill>
                <a:ea typeface="宋体" panose="02010600030101010101" pitchFamily="2" charset="-122"/>
              </a:rPr>
              <a:t>Middleware</a:t>
            </a:r>
            <a:endParaRPr lang="en-US" altLang="zh-CN" sz="1300">
              <a:solidFill>
                <a:srgbClr val="00CCFF"/>
              </a:solidFill>
              <a:latin typeface="ZapfHumnst BT" pitchFamily="34" charset="0"/>
              <a:ea typeface="宋体" panose="02010600030101010101" pitchFamily="2" charset="-122"/>
            </a:endParaRPr>
          </a:p>
        </p:txBody>
      </p:sp>
      <p:sp>
        <p:nvSpPr>
          <p:cNvPr id="436229" name="Rectangle 5"/>
          <p:cNvSpPr>
            <a:spLocks noChangeArrowheads="1"/>
          </p:cNvSpPr>
          <p:nvPr/>
        </p:nvSpPr>
        <p:spPr bwMode="auto">
          <a:xfrm>
            <a:off x="8058150" y="4555590"/>
            <a:ext cx="746125" cy="198437"/>
          </a:xfrm>
          <a:prstGeom prst="rect">
            <a:avLst/>
          </a:prstGeom>
          <a:noFill/>
          <a:ln w="9525">
            <a:noFill/>
            <a:miter lim="800000"/>
          </a:ln>
        </p:spPr>
        <p:txBody>
          <a:bodyPr wrap="none" lIns="0" tIns="0" rIns="0" bIns="0">
            <a:spAutoFit/>
          </a:bodyPr>
          <a:lstStyle/>
          <a:p>
            <a:r>
              <a:rPr lang="en-US" altLang="zh-CN" sz="1300">
                <a:solidFill>
                  <a:srgbClr val="00CCFF"/>
                </a:solidFill>
                <a:ea typeface="宋体" panose="02010600030101010101" pitchFamily="2" charset="-122"/>
              </a:rPr>
              <a:t>&lt;&lt;layer&gt;&gt;</a:t>
            </a:r>
            <a:endParaRPr lang="en-US" altLang="zh-CN" sz="1300">
              <a:solidFill>
                <a:srgbClr val="00CCFF"/>
              </a:solidFill>
              <a:latin typeface="ZapfHumnst BT" pitchFamily="34" charset="0"/>
              <a:ea typeface="宋体" panose="02010600030101010101" pitchFamily="2" charset="-122"/>
            </a:endParaRPr>
          </a:p>
        </p:txBody>
      </p:sp>
      <p:sp>
        <p:nvSpPr>
          <p:cNvPr id="436230" name="Rectangle 6"/>
          <p:cNvSpPr>
            <a:spLocks noChangeArrowheads="1"/>
          </p:cNvSpPr>
          <p:nvPr/>
        </p:nvSpPr>
        <p:spPr bwMode="auto">
          <a:xfrm>
            <a:off x="7862888" y="3183990"/>
            <a:ext cx="1039812" cy="612775"/>
          </a:xfrm>
          <a:prstGeom prst="rect">
            <a:avLst/>
          </a:prstGeom>
          <a:noFill/>
          <a:ln w="19050">
            <a:solidFill>
              <a:srgbClr val="00CCFF"/>
            </a:solidFill>
            <a:miter lim="800000"/>
          </a:ln>
        </p:spPr>
        <p:txBody>
          <a:bodyPr/>
          <a:lstStyle/>
          <a:p>
            <a:endParaRPr lang="en-US"/>
          </a:p>
        </p:txBody>
      </p:sp>
      <p:sp>
        <p:nvSpPr>
          <p:cNvPr id="436232" name="Rectangle 8"/>
          <p:cNvSpPr>
            <a:spLocks noChangeArrowheads="1"/>
          </p:cNvSpPr>
          <p:nvPr/>
        </p:nvSpPr>
        <p:spPr bwMode="auto">
          <a:xfrm>
            <a:off x="8067675" y="3374490"/>
            <a:ext cx="715963" cy="198437"/>
          </a:xfrm>
          <a:prstGeom prst="rect">
            <a:avLst/>
          </a:prstGeom>
          <a:noFill/>
          <a:ln w="9525">
            <a:noFill/>
            <a:miter lim="800000"/>
          </a:ln>
        </p:spPr>
        <p:txBody>
          <a:bodyPr wrap="none" lIns="0" tIns="0" rIns="0" bIns="0">
            <a:spAutoFit/>
          </a:bodyPr>
          <a:lstStyle/>
          <a:p>
            <a:r>
              <a:rPr lang="en-US" altLang="zh-CN" sz="1300">
                <a:solidFill>
                  <a:srgbClr val="00CCFF"/>
                </a:solidFill>
                <a:ea typeface="宋体" panose="02010600030101010101" pitchFamily="2" charset="-122"/>
              </a:rPr>
              <a:t>Business </a:t>
            </a:r>
            <a:endParaRPr lang="en-US" altLang="zh-CN" sz="1300">
              <a:solidFill>
                <a:srgbClr val="00CCFF"/>
              </a:solidFill>
              <a:latin typeface="ZapfHumnst BT" pitchFamily="34" charset="0"/>
              <a:ea typeface="宋体" panose="02010600030101010101" pitchFamily="2" charset="-122"/>
            </a:endParaRPr>
          </a:p>
        </p:txBody>
      </p:sp>
      <p:sp>
        <p:nvSpPr>
          <p:cNvPr id="436233" name="Rectangle 9"/>
          <p:cNvSpPr>
            <a:spLocks noChangeArrowheads="1"/>
          </p:cNvSpPr>
          <p:nvPr/>
        </p:nvSpPr>
        <p:spPr bwMode="auto">
          <a:xfrm>
            <a:off x="8123238" y="3542765"/>
            <a:ext cx="633412" cy="198437"/>
          </a:xfrm>
          <a:prstGeom prst="rect">
            <a:avLst/>
          </a:prstGeom>
          <a:noFill/>
          <a:ln w="9525">
            <a:noFill/>
            <a:miter lim="800000"/>
          </a:ln>
        </p:spPr>
        <p:txBody>
          <a:bodyPr wrap="none" lIns="0" tIns="0" rIns="0" bIns="0">
            <a:spAutoFit/>
          </a:bodyPr>
          <a:lstStyle/>
          <a:p>
            <a:r>
              <a:rPr lang="en-US" altLang="zh-CN" sz="1300">
                <a:solidFill>
                  <a:srgbClr val="00CCFF"/>
                </a:solidFill>
                <a:ea typeface="宋体" panose="02010600030101010101" pitchFamily="2" charset="-122"/>
              </a:rPr>
              <a:t>Services</a:t>
            </a:r>
            <a:endParaRPr lang="en-US" altLang="zh-CN" sz="1300">
              <a:solidFill>
                <a:srgbClr val="00CCFF"/>
              </a:solidFill>
              <a:latin typeface="ZapfHumnst BT" pitchFamily="34" charset="0"/>
              <a:ea typeface="宋体" panose="02010600030101010101" pitchFamily="2" charset="-122"/>
            </a:endParaRPr>
          </a:p>
        </p:txBody>
      </p:sp>
      <p:sp>
        <p:nvSpPr>
          <p:cNvPr id="436234" name="Rectangle 10"/>
          <p:cNvSpPr>
            <a:spLocks noChangeArrowheads="1"/>
          </p:cNvSpPr>
          <p:nvPr/>
        </p:nvSpPr>
        <p:spPr bwMode="auto">
          <a:xfrm>
            <a:off x="8056563" y="3207802"/>
            <a:ext cx="746125" cy="198438"/>
          </a:xfrm>
          <a:prstGeom prst="rect">
            <a:avLst/>
          </a:prstGeom>
          <a:noFill/>
          <a:ln w="9525">
            <a:noFill/>
            <a:miter lim="800000"/>
          </a:ln>
        </p:spPr>
        <p:txBody>
          <a:bodyPr wrap="none" lIns="0" tIns="0" rIns="0" bIns="0">
            <a:spAutoFit/>
          </a:bodyPr>
          <a:lstStyle/>
          <a:p>
            <a:r>
              <a:rPr lang="en-US" altLang="zh-CN" sz="1300">
                <a:solidFill>
                  <a:srgbClr val="00CCFF"/>
                </a:solidFill>
                <a:ea typeface="宋体" panose="02010600030101010101" pitchFamily="2" charset="-122"/>
              </a:rPr>
              <a:t>&lt;&lt;layer&gt;&gt;</a:t>
            </a:r>
            <a:endParaRPr lang="en-US" altLang="zh-CN" sz="1300">
              <a:solidFill>
                <a:srgbClr val="00CCFF"/>
              </a:solidFill>
              <a:latin typeface="ZapfHumnst BT" pitchFamily="34" charset="0"/>
              <a:ea typeface="宋体" panose="02010600030101010101" pitchFamily="2" charset="-122"/>
            </a:endParaRPr>
          </a:p>
        </p:txBody>
      </p:sp>
      <p:sp>
        <p:nvSpPr>
          <p:cNvPr id="436311" name="Rectangle 87"/>
          <p:cNvSpPr>
            <a:spLocks noGrp="1" noChangeArrowheads="1"/>
          </p:cNvSpPr>
          <p:nvPr>
            <p:ph type="title"/>
          </p:nvPr>
        </p:nvSpPr>
        <p:spPr>
          <a:xfrm>
            <a:off x="457200" y="156107"/>
            <a:ext cx="8686800" cy="1143000"/>
          </a:xfrm>
        </p:spPr>
        <p:txBody>
          <a:bodyPr>
            <a:normAutofit/>
          </a:bodyPr>
          <a:lstStyle/>
          <a:p>
            <a:r>
              <a:rPr lang="en-US" altLang="zh-CN" sz="3200" dirty="0">
                <a:ea typeface="宋体" panose="02010600030101010101" pitchFamily="2" charset="-122"/>
              </a:rPr>
              <a:t>Example: Business Services Layer Context</a:t>
            </a:r>
            <a:endParaRPr lang="en-US" altLang="zh-CN" sz="3200" dirty="0">
              <a:ea typeface="宋体" panose="02010600030101010101" pitchFamily="2" charset="-122"/>
            </a:endParaRPr>
          </a:p>
        </p:txBody>
      </p:sp>
      <p:sp>
        <p:nvSpPr>
          <p:cNvPr id="436227" name="Rectangle 3"/>
          <p:cNvSpPr>
            <a:spLocks noChangeArrowheads="1"/>
          </p:cNvSpPr>
          <p:nvPr/>
        </p:nvSpPr>
        <p:spPr bwMode="auto">
          <a:xfrm>
            <a:off x="7862888" y="4355565"/>
            <a:ext cx="411162" cy="179387"/>
          </a:xfrm>
          <a:prstGeom prst="rect">
            <a:avLst/>
          </a:prstGeom>
          <a:noFill/>
          <a:ln w="19050">
            <a:solidFill>
              <a:srgbClr val="00CCFF"/>
            </a:solidFill>
            <a:miter lim="800000"/>
          </a:ln>
        </p:spPr>
        <p:txBody>
          <a:bodyPr/>
          <a:lstStyle/>
          <a:p>
            <a:endParaRPr lang="en-US"/>
          </a:p>
        </p:txBody>
      </p:sp>
      <p:sp>
        <p:nvSpPr>
          <p:cNvPr id="436231" name="Rectangle 7"/>
          <p:cNvSpPr>
            <a:spLocks noChangeArrowheads="1"/>
          </p:cNvSpPr>
          <p:nvPr/>
        </p:nvSpPr>
        <p:spPr bwMode="auto">
          <a:xfrm>
            <a:off x="7862888" y="3004602"/>
            <a:ext cx="411162" cy="179388"/>
          </a:xfrm>
          <a:prstGeom prst="rect">
            <a:avLst/>
          </a:prstGeom>
          <a:noFill/>
          <a:ln w="19050">
            <a:solidFill>
              <a:srgbClr val="00CCFF"/>
            </a:solidFill>
            <a:miter lim="800000"/>
          </a:ln>
        </p:spPr>
        <p:txBody>
          <a:bodyPr/>
          <a:lstStyle/>
          <a:p>
            <a:endParaRPr lang="en-US"/>
          </a:p>
        </p:txBody>
      </p:sp>
      <p:sp>
        <p:nvSpPr>
          <p:cNvPr id="436235" name="Line 11"/>
          <p:cNvSpPr>
            <a:spLocks noChangeShapeType="1"/>
          </p:cNvSpPr>
          <p:nvPr/>
        </p:nvSpPr>
        <p:spPr bwMode="auto">
          <a:xfrm>
            <a:off x="8445500" y="3803115"/>
            <a:ext cx="1588" cy="654050"/>
          </a:xfrm>
          <a:prstGeom prst="line">
            <a:avLst/>
          </a:prstGeom>
          <a:noFill/>
          <a:ln w="28575">
            <a:solidFill>
              <a:srgbClr val="00CCFF"/>
            </a:solidFill>
            <a:prstDash val="lgDash"/>
            <a:round/>
            <a:tailEnd type="arrow" w="med" len="med"/>
          </a:ln>
        </p:spPr>
        <p:txBody>
          <a:bodyPr/>
          <a:lstStyle/>
          <a:p>
            <a:endParaRPr lang="en-US"/>
          </a:p>
        </p:txBody>
      </p:sp>
      <p:sp>
        <p:nvSpPr>
          <p:cNvPr id="436245" name="Rectangle 21"/>
          <p:cNvSpPr>
            <a:spLocks noChangeArrowheads="1"/>
          </p:cNvSpPr>
          <p:nvPr/>
        </p:nvSpPr>
        <p:spPr bwMode="auto">
          <a:xfrm>
            <a:off x="152400" y="5271552"/>
            <a:ext cx="1122363" cy="182563"/>
          </a:xfrm>
          <a:prstGeom prst="rect">
            <a:avLst/>
          </a:prstGeom>
          <a:solidFill>
            <a:srgbClr val="FFFFCC"/>
          </a:solidFill>
          <a:ln w="12700">
            <a:solidFill>
              <a:srgbClr val="8A0E5E"/>
            </a:solidFill>
            <a:miter lim="800000"/>
          </a:ln>
          <a:effectLst/>
        </p:spPr>
        <p:txBody>
          <a:bodyPr wrap="none" lIns="107950" tIns="53975" rIns="107950" bIns="53975" anchor="ctr"/>
          <a:lstStyle/>
          <a:p>
            <a:endParaRPr lang="en-US"/>
          </a:p>
        </p:txBody>
      </p:sp>
      <p:sp>
        <p:nvSpPr>
          <p:cNvPr id="436288" name="Rectangle 64"/>
          <p:cNvSpPr>
            <a:spLocks noChangeArrowheads="1"/>
          </p:cNvSpPr>
          <p:nvPr/>
        </p:nvSpPr>
        <p:spPr bwMode="auto">
          <a:xfrm>
            <a:off x="152400" y="1312327"/>
            <a:ext cx="6769100" cy="3886200"/>
          </a:xfrm>
          <a:prstGeom prst="rect">
            <a:avLst/>
          </a:prstGeom>
          <a:solidFill>
            <a:srgbClr val="FFFFCC"/>
          </a:solidFill>
          <a:ln w="12700">
            <a:solidFill>
              <a:srgbClr val="8A0E5E"/>
            </a:solidFill>
            <a:miter lim="800000"/>
          </a:ln>
          <a:effectLst/>
        </p:spPr>
        <p:txBody>
          <a:bodyPr wrap="none" lIns="107950" tIns="53975" rIns="107950" bIns="53975" anchor="ctr"/>
          <a:lstStyle/>
          <a:p>
            <a:endParaRPr lang="en-US"/>
          </a:p>
        </p:txBody>
      </p:sp>
      <p:sp>
        <p:nvSpPr>
          <p:cNvPr id="436301" name="Rectangle 77"/>
          <p:cNvSpPr>
            <a:spLocks noChangeArrowheads="1"/>
          </p:cNvSpPr>
          <p:nvPr/>
        </p:nvSpPr>
        <p:spPr bwMode="auto">
          <a:xfrm>
            <a:off x="3556000" y="3326865"/>
            <a:ext cx="3173413" cy="1754187"/>
          </a:xfrm>
          <a:prstGeom prst="rect">
            <a:avLst/>
          </a:prstGeom>
          <a:solidFill>
            <a:srgbClr val="FFFFCC"/>
          </a:solidFill>
          <a:ln w="12700">
            <a:solidFill>
              <a:srgbClr val="8A0E5E"/>
            </a:solidFill>
            <a:miter lim="800000"/>
          </a:ln>
        </p:spPr>
        <p:txBody>
          <a:bodyPr/>
          <a:lstStyle/>
          <a:p>
            <a:endParaRPr lang="en-US"/>
          </a:p>
        </p:txBody>
      </p:sp>
      <p:sp>
        <p:nvSpPr>
          <p:cNvPr id="436244" name="Rectangle 20"/>
          <p:cNvSpPr>
            <a:spLocks noChangeArrowheads="1"/>
          </p:cNvSpPr>
          <p:nvPr/>
        </p:nvSpPr>
        <p:spPr bwMode="auto">
          <a:xfrm>
            <a:off x="152400" y="5454115"/>
            <a:ext cx="2970213" cy="1420812"/>
          </a:xfrm>
          <a:prstGeom prst="rect">
            <a:avLst/>
          </a:prstGeom>
          <a:solidFill>
            <a:srgbClr val="FFFFCC"/>
          </a:solidFill>
          <a:ln w="12700">
            <a:solidFill>
              <a:srgbClr val="8A0E5E"/>
            </a:solidFill>
            <a:miter lim="800000"/>
          </a:ln>
          <a:effectLst/>
        </p:spPr>
        <p:txBody>
          <a:bodyPr wrap="none" lIns="107950" tIns="53975" rIns="107950" bIns="53975" anchor="ctr"/>
          <a:lstStyle/>
          <a:p>
            <a:endParaRPr lang="en-US"/>
          </a:p>
        </p:txBody>
      </p:sp>
      <p:sp>
        <p:nvSpPr>
          <p:cNvPr id="436237" name="Rectangle 13"/>
          <p:cNvSpPr>
            <a:spLocks noChangeArrowheads="1"/>
          </p:cNvSpPr>
          <p:nvPr/>
        </p:nvSpPr>
        <p:spPr bwMode="auto">
          <a:xfrm>
            <a:off x="1676400" y="6147852"/>
            <a:ext cx="1100138" cy="608013"/>
          </a:xfrm>
          <a:prstGeom prst="rect">
            <a:avLst/>
          </a:prstGeom>
          <a:solidFill>
            <a:srgbClr val="FFFFCC"/>
          </a:solidFill>
          <a:ln w="12700">
            <a:solidFill>
              <a:srgbClr val="8A0E5E"/>
            </a:solidFill>
            <a:miter lim="800000"/>
          </a:ln>
        </p:spPr>
        <p:txBody>
          <a:bodyPr/>
          <a:lstStyle/>
          <a:p>
            <a:endParaRPr lang="en-US"/>
          </a:p>
        </p:txBody>
      </p:sp>
      <p:sp>
        <p:nvSpPr>
          <p:cNvPr id="436238" name="Rectangle 14"/>
          <p:cNvSpPr>
            <a:spLocks noChangeArrowheads="1"/>
          </p:cNvSpPr>
          <p:nvPr/>
        </p:nvSpPr>
        <p:spPr bwMode="auto">
          <a:xfrm>
            <a:off x="1676400" y="5968465"/>
            <a:ext cx="436563" cy="179387"/>
          </a:xfrm>
          <a:prstGeom prst="rect">
            <a:avLst/>
          </a:prstGeom>
          <a:solidFill>
            <a:srgbClr val="FFFFCC"/>
          </a:solidFill>
          <a:ln w="12700">
            <a:solidFill>
              <a:srgbClr val="8A0E5E"/>
            </a:solidFill>
            <a:miter lim="800000"/>
          </a:ln>
        </p:spPr>
        <p:txBody>
          <a:bodyPr/>
          <a:lstStyle/>
          <a:p>
            <a:endParaRPr lang="en-US"/>
          </a:p>
        </p:txBody>
      </p:sp>
      <p:sp>
        <p:nvSpPr>
          <p:cNvPr id="436239" name="Rectangle 15"/>
          <p:cNvSpPr>
            <a:spLocks noChangeArrowheads="1"/>
          </p:cNvSpPr>
          <p:nvPr/>
        </p:nvSpPr>
        <p:spPr bwMode="auto">
          <a:xfrm>
            <a:off x="2008188" y="6171665"/>
            <a:ext cx="514350" cy="182562"/>
          </a:xfrm>
          <a:prstGeom prst="rect">
            <a:avLst/>
          </a:prstGeom>
          <a:noFill/>
          <a:ln w="9525">
            <a:noFill/>
            <a:miter lim="800000"/>
          </a:ln>
        </p:spPr>
        <p:txBody>
          <a:bodyPr wrap="none" lIns="0" tIns="0" rIns="0" bIns="0">
            <a:spAutoFit/>
          </a:bodyPr>
          <a:lstStyle/>
          <a:p>
            <a:r>
              <a:rPr lang="en-US" altLang="zh-CN" sz="1200">
                <a:solidFill>
                  <a:schemeClr val="bg2"/>
                </a:solidFill>
                <a:ea typeface="宋体" panose="02010600030101010101" pitchFamily="2" charset="-122"/>
              </a:rPr>
              <a:t>java.sql</a:t>
            </a:r>
            <a:endParaRPr lang="en-US" altLang="zh-CN">
              <a:solidFill>
                <a:schemeClr val="bg2"/>
              </a:solidFill>
              <a:latin typeface="ZapfHumnst BT" pitchFamily="34" charset="0"/>
              <a:ea typeface="宋体" panose="02010600030101010101" pitchFamily="2" charset="-122"/>
            </a:endParaRPr>
          </a:p>
        </p:txBody>
      </p:sp>
      <p:sp>
        <p:nvSpPr>
          <p:cNvPr id="436240" name="Rectangle 16"/>
          <p:cNvSpPr>
            <a:spLocks noChangeArrowheads="1"/>
          </p:cNvSpPr>
          <p:nvPr/>
        </p:nvSpPr>
        <p:spPr bwMode="auto">
          <a:xfrm>
            <a:off x="381000" y="6147852"/>
            <a:ext cx="1100138" cy="608013"/>
          </a:xfrm>
          <a:prstGeom prst="rect">
            <a:avLst/>
          </a:prstGeom>
          <a:solidFill>
            <a:srgbClr val="FFFFCC"/>
          </a:solidFill>
          <a:ln w="12700">
            <a:solidFill>
              <a:srgbClr val="8A0E5E"/>
            </a:solidFill>
            <a:miter lim="800000"/>
          </a:ln>
        </p:spPr>
        <p:txBody>
          <a:bodyPr/>
          <a:lstStyle/>
          <a:p>
            <a:endParaRPr lang="en-US"/>
          </a:p>
        </p:txBody>
      </p:sp>
      <p:sp>
        <p:nvSpPr>
          <p:cNvPr id="436241" name="Rectangle 17"/>
          <p:cNvSpPr>
            <a:spLocks noChangeArrowheads="1"/>
          </p:cNvSpPr>
          <p:nvPr/>
        </p:nvSpPr>
        <p:spPr bwMode="auto">
          <a:xfrm>
            <a:off x="381000" y="5968465"/>
            <a:ext cx="444500" cy="179387"/>
          </a:xfrm>
          <a:prstGeom prst="rect">
            <a:avLst/>
          </a:prstGeom>
          <a:solidFill>
            <a:srgbClr val="FFFFCC"/>
          </a:solidFill>
          <a:ln w="12700">
            <a:solidFill>
              <a:srgbClr val="8A0E5E"/>
            </a:solidFill>
            <a:miter lim="800000"/>
          </a:ln>
        </p:spPr>
        <p:txBody>
          <a:bodyPr/>
          <a:lstStyle/>
          <a:p>
            <a:endParaRPr lang="en-US"/>
          </a:p>
        </p:txBody>
      </p:sp>
      <p:sp>
        <p:nvSpPr>
          <p:cNvPr id="436242" name="Rectangle 18"/>
          <p:cNvSpPr>
            <a:spLocks noChangeArrowheads="1"/>
          </p:cNvSpPr>
          <p:nvPr/>
        </p:nvSpPr>
        <p:spPr bwMode="auto">
          <a:xfrm>
            <a:off x="692150" y="6171665"/>
            <a:ext cx="531813" cy="182562"/>
          </a:xfrm>
          <a:prstGeom prst="rect">
            <a:avLst/>
          </a:prstGeom>
          <a:noFill/>
          <a:ln w="9525">
            <a:noFill/>
            <a:miter lim="800000"/>
          </a:ln>
        </p:spPr>
        <p:txBody>
          <a:bodyPr wrap="none" lIns="0" tIns="0" rIns="0" bIns="0">
            <a:spAutoFit/>
          </a:bodyPr>
          <a:lstStyle/>
          <a:p>
            <a:r>
              <a:rPr lang="en-US" altLang="zh-CN" sz="1200">
                <a:solidFill>
                  <a:schemeClr val="bg2"/>
                </a:solidFill>
                <a:ea typeface="宋体" panose="02010600030101010101" pitchFamily="2" charset="-122"/>
              </a:rPr>
              <a:t>com.odi</a:t>
            </a:r>
            <a:endParaRPr lang="en-US" altLang="zh-CN">
              <a:solidFill>
                <a:schemeClr val="bg2"/>
              </a:solidFill>
              <a:latin typeface="ZapfHumnst BT" pitchFamily="34" charset="0"/>
              <a:ea typeface="宋体" panose="02010600030101010101" pitchFamily="2" charset="-122"/>
            </a:endParaRPr>
          </a:p>
        </p:txBody>
      </p:sp>
      <p:sp>
        <p:nvSpPr>
          <p:cNvPr id="436243" name="Line 19"/>
          <p:cNvSpPr>
            <a:spLocks noChangeShapeType="1"/>
          </p:cNvSpPr>
          <p:nvPr/>
        </p:nvSpPr>
        <p:spPr bwMode="auto">
          <a:xfrm flipH="1">
            <a:off x="665163" y="4211102"/>
            <a:ext cx="0" cy="1706563"/>
          </a:xfrm>
          <a:prstGeom prst="line">
            <a:avLst/>
          </a:prstGeom>
          <a:noFill/>
          <a:ln w="28575">
            <a:solidFill>
              <a:srgbClr val="8A0E5E"/>
            </a:solidFill>
            <a:prstDash val="lgDash"/>
            <a:round/>
            <a:tailEnd type="arrow" w="med" len="med"/>
          </a:ln>
        </p:spPr>
        <p:txBody>
          <a:bodyPr/>
          <a:lstStyle/>
          <a:p>
            <a:endParaRPr lang="en-US"/>
          </a:p>
        </p:txBody>
      </p:sp>
      <p:sp>
        <p:nvSpPr>
          <p:cNvPr id="436246" name="Text Box 22"/>
          <p:cNvSpPr txBox="1">
            <a:spLocks noChangeArrowheads="1"/>
          </p:cNvSpPr>
          <p:nvPr/>
        </p:nvSpPr>
        <p:spPr bwMode="auto">
          <a:xfrm>
            <a:off x="795338" y="5419190"/>
            <a:ext cx="1771650" cy="565150"/>
          </a:xfrm>
          <a:prstGeom prst="rect">
            <a:avLst/>
          </a:prstGeom>
          <a:noFill/>
          <a:ln w="9525">
            <a:noFill/>
            <a:miter lim="800000"/>
          </a:ln>
          <a:effectLst/>
        </p:spPr>
        <p:txBody>
          <a:bodyPr lIns="107950" tIns="53975" rIns="107950" bIns="53975">
            <a:spAutoFit/>
          </a:bodyPr>
          <a:lstStyle/>
          <a:p>
            <a:pPr algn="ctr">
              <a:spcBef>
                <a:spcPct val="50000"/>
              </a:spcBef>
            </a:pPr>
            <a:r>
              <a:rPr lang="en-US" altLang="zh-CN" sz="1500">
                <a:solidFill>
                  <a:schemeClr val="bg2"/>
                </a:solidFill>
                <a:ea typeface="宋体" panose="02010600030101010101" pitchFamily="2" charset="-122"/>
              </a:rPr>
              <a:t>&lt;&lt;layer&gt;&gt;</a:t>
            </a:r>
            <a:br>
              <a:rPr lang="en-US" altLang="zh-CN" sz="1500">
                <a:solidFill>
                  <a:schemeClr val="bg2"/>
                </a:solidFill>
                <a:ea typeface="宋体" panose="02010600030101010101" pitchFamily="2" charset="-122"/>
              </a:rPr>
            </a:br>
            <a:r>
              <a:rPr lang="en-US" altLang="zh-CN" sz="1500">
                <a:solidFill>
                  <a:schemeClr val="bg2"/>
                </a:solidFill>
                <a:ea typeface="宋体" panose="02010600030101010101" pitchFamily="2" charset="-122"/>
              </a:rPr>
              <a:t>Middleware</a:t>
            </a:r>
            <a:endParaRPr lang="en-US" altLang="zh-CN" sz="1500">
              <a:solidFill>
                <a:schemeClr val="bg2"/>
              </a:solidFill>
              <a:ea typeface="宋体" panose="02010600030101010101" pitchFamily="2" charset="-122"/>
            </a:endParaRPr>
          </a:p>
        </p:txBody>
      </p:sp>
      <p:sp>
        <p:nvSpPr>
          <p:cNvPr id="436248" name="Rectangle 24"/>
          <p:cNvSpPr>
            <a:spLocks noChangeArrowheads="1"/>
          </p:cNvSpPr>
          <p:nvPr/>
        </p:nvSpPr>
        <p:spPr bwMode="auto">
          <a:xfrm>
            <a:off x="347663" y="1618715"/>
            <a:ext cx="1160462" cy="617537"/>
          </a:xfrm>
          <a:prstGeom prst="rect">
            <a:avLst/>
          </a:prstGeom>
          <a:solidFill>
            <a:srgbClr val="FFFFCC"/>
          </a:solidFill>
          <a:ln w="12700">
            <a:solidFill>
              <a:srgbClr val="8A0E5E"/>
            </a:solidFill>
            <a:miter lim="800000"/>
          </a:ln>
        </p:spPr>
        <p:txBody>
          <a:bodyPr/>
          <a:lstStyle/>
          <a:p>
            <a:endParaRPr lang="en-US"/>
          </a:p>
        </p:txBody>
      </p:sp>
      <p:sp>
        <p:nvSpPr>
          <p:cNvPr id="436249" name="Rectangle 25"/>
          <p:cNvSpPr>
            <a:spLocks noChangeArrowheads="1"/>
          </p:cNvSpPr>
          <p:nvPr/>
        </p:nvSpPr>
        <p:spPr bwMode="auto">
          <a:xfrm>
            <a:off x="347663" y="1426627"/>
            <a:ext cx="425450" cy="192088"/>
          </a:xfrm>
          <a:prstGeom prst="rect">
            <a:avLst/>
          </a:prstGeom>
          <a:solidFill>
            <a:srgbClr val="FFFFCC"/>
          </a:solidFill>
          <a:ln w="12700">
            <a:solidFill>
              <a:srgbClr val="8A0E5E"/>
            </a:solidFill>
            <a:miter lim="800000"/>
          </a:ln>
        </p:spPr>
        <p:txBody>
          <a:bodyPr/>
          <a:lstStyle/>
          <a:p>
            <a:endParaRPr lang="en-US"/>
          </a:p>
        </p:txBody>
      </p:sp>
      <p:sp>
        <p:nvSpPr>
          <p:cNvPr id="436250" name="Rectangle 26"/>
          <p:cNvSpPr>
            <a:spLocks noChangeArrowheads="1"/>
          </p:cNvSpPr>
          <p:nvPr/>
        </p:nvSpPr>
        <p:spPr bwMode="auto">
          <a:xfrm>
            <a:off x="447675" y="1810802"/>
            <a:ext cx="911225" cy="182563"/>
          </a:xfrm>
          <a:prstGeom prst="rect">
            <a:avLst/>
          </a:prstGeom>
          <a:noFill/>
          <a:ln w="9525">
            <a:noFill/>
            <a:miter lim="800000"/>
          </a:ln>
        </p:spPr>
        <p:txBody>
          <a:bodyPr wrap="none" lIns="0" tIns="0" rIns="0" bIns="0">
            <a:spAutoFit/>
          </a:bodyPr>
          <a:lstStyle/>
          <a:p>
            <a:r>
              <a:rPr lang="en-US" altLang="zh-CN" sz="1200">
                <a:solidFill>
                  <a:schemeClr val="bg2"/>
                </a:solidFill>
                <a:ea typeface="宋体" panose="02010600030101010101" pitchFamily="2" charset="-122"/>
              </a:rPr>
              <a:t>BillingSystem</a:t>
            </a:r>
            <a:endParaRPr lang="en-US" altLang="zh-CN">
              <a:solidFill>
                <a:schemeClr val="bg2"/>
              </a:solidFill>
              <a:latin typeface="ZapfHumnst BT" pitchFamily="34" charset="0"/>
              <a:ea typeface="宋体" panose="02010600030101010101" pitchFamily="2" charset="-122"/>
            </a:endParaRPr>
          </a:p>
        </p:txBody>
      </p:sp>
      <p:sp>
        <p:nvSpPr>
          <p:cNvPr id="436251" name="Rectangle 27"/>
          <p:cNvSpPr>
            <a:spLocks noChangeArrowheads="1"/>
          </p:cNvSpPr>
          <p:nvPr/>
        </p:nvSpPr>
        <p:spPr bwMode="auto">
          <a:xfrm>
            <a:off x="377825" y="1639352"/>
            <a:ext cx="1082675" cy="182563"/>
          </a:xfrm>
          <a:prstGeom prst="rect">
            <a:avLst/>
          </a:prstGeom>
          <a:noFill/>
          <a:ln w="9525">
            <a:noFill/>
            <a:miter lim="800000"/>
          </a:ln>
        </p:spPr>
        <p:txBody>
          <a:bodyPr wrap="none" lIns="0" tIns="0" rIns="0" bIns="0">
            <a:spAutoFit/>
          </a:bodyPr>
          <a:lstStyle/>
          <a:p>
            <a:r>
              <a:rPr lang="en-US" altLang="zh-CN" sz="1200">
                <a:solidFill>
                  <a:schemeClr val="bg2"/>
                </a:solidFill>
                <a:ea typeface="宋体" panose="02010600030101010101" pitchFamily="2" charset="-122"/>
              </a:rPr>
              <a:t>&lt;&lt;subsystem&gt;&gt;</a:t>
            </a:r>
            <a:endParaRPr lang="en-US" altLang="zh-CN">
              <a:solidFill>
                <a:schemeClr val="bg2"/>
              </a:solidFill>
              <a:latin typeface="ZapfHumnst BT" pitchFamily="34" charset="0"/>
              <a:ea typeface="宋体" panose="02010600030101010101" pitchFamily="2" charset="-122"/>
            </a:endParaRPr>
          </a:p>
        </p:txBody>
      </p:sp>
      <p:sp>
        <p:nvSpPr>
          <p:cNvPr id="436252" name="Rectangle 28"/>
          <p:cNvSpPr>
            <a:spLocks noChangeArrowheads="1"/>
          </p:cNvSpPr>
          <p:nvPr/>
        </p:nvSpPr>
        <p:spPr bwMode="auto">
          <a:xfrm>
            <a:off x="3414713" y="1604427"/>
            <a:ext cx="1658937" cy="608013"/>
          </a:xfrm>
          <a:prstGeom prst="rect">
            <a:avLst/>
          </a:prstGeom>
          <a:solidFill>
            <a:srgbClr val="FFFFCC"/>
          </a:solidFill>
          <a:ln w="12700">
            <a:solidFill>
              <a:srgbClr val="8A0E5E"/>
            </a:solidFill>
            <a:miter lim="800000"/>
          </a:ln>
        </p:spPr>
        <p:txBody>
          <a:bodyPr/>
          <a:lstStyle/>
          <a:p>
            <a:endParaRPr lang="en-US"/>
          </a:p>
        </p:txBody>
      </p:sp>
      <p:sp>
        <p:nvSpPr>
          <p:cNvPr id="436253" name="Rectangle 29"/>
          <p:cNvSpPr>
            <a:spLocks noChangeArrowheads="1"/>
          </p:cNvSpPr>
          <p:nvPr/>
        </p:nvSpPr>
        <p:spPr bwMode="auto">
          <a:xfrm>
            <a:off x="3414713" y="1425040"/>
            <a:ext cx="663575" cy="179387"/>
          </a:xfrm>
          <a:prstGeom prst="rect">
            <a:avLst/>
          </a:prstGeom>
          <a:solidFill>
            <a:srgbClr val="FFFFCC"/>
          </a:solidFill>
          <a:ln w="12700">
            <a:solidFill>
              <a:srgbClr val="8A0E5E"/>
            </a:solidFill>
            <a:miter lim="800000"/>
          </a:ln>
        </p:spPr>
        <p:txBody>
          <a:bodyPr/>
          <a:lstStyle/>
          <a:p>
            <a:endParaRPr lang="en-US"/>
          </a:p>
        </p:txBody>
      </p:sp>
      <p:sp>
        <p:nvSpPr>
          <p:cNvPr id="436254" name="Rectangle 30"/>
          <p:cNvSpPr>
            <a:spLocks noChangeArrowheads="1"/>
          </p:cNvSpPr>
          <p:nvPr/>
        </p:nvSpPr>
        <p:spPr bwMode="auto">
          <a:xfrm>
            <a:off x="3457575" y="1809215"/>
            <a:ext cx="1519238" cy="182562"/>
          </a:xfrm>
          <a:prstGeom prst="rect">
            <a:avLst/>
          </a:prstGeom>
          <a:noFill/>
          <a:ln w="9525">
            <a:noFill/>
            <a:miter lim="800000"/>
          </a:ln>
        </p:spPr>
        <p:txBody>
          <a:bodyPr wrap="none" lIns="0" tIns="0" rIns="0" bIns="0">
            <a:spAutoFit/>
          </a:bodyPr>
          <a:lstStyle/>
          <a:p>
            <a:r>
              <a:rPr lang="en-US" altLang="zh-CN" sz="1200">
                <a:solidFill>
                  <a:schemeClr val="bg2"/>
                </a:solidFill>
                <a:ea typeface="宋体" panose="02010600030101010101" pitchFamily="2" charset="-122"/>
              </a:rPr>
              <a:t>CourseCatalogSystem</a:t>
            </a:r>
            <a:endParaRPr lang="en-US" altLang="zh-CN">
              <a:solidFill>
                <a:schemeClr val="bg2"/>
              </a:solidFill>
              <a:latin typeface="ZapfHumnst BT" pitchFamily="34" charset="0"/>
              <a:ea typeface="宋体" panose="02010600030101010101" pitchFamily="2" charset="-122"/>
            </a:endParaRPr>
          </a:p>
        </p:txBody>
      </p:sp>
      <p:sp>
        <p:nvSpPr>
          <p:cNvPr id="436255" name="Rectangle 31"/>
          <p:cNvSpPr>
            <a:spLocks noChangeArrowheads="1"/>
          </p:cNvSpPr>
          <p:nvPr/>
        </p:nvSpPr>
        <p:spPr bwMode="auto">
          <a:xfrm>
            <a:off x="3633788" y="1639352"/>
            <a:ext cx="1082675" cy="182563"/>
          </a:xfrm>
          <a:prstGeom prst="rect">
            <a:avLst/>
          </a:prstGeom>
          <a:noFill/>
          <a:ln w="9525">
            <a:noFill/>
            <a:miter lim="800000"/>
          </a:ln>
        </p:spPr>
        <p:txBody>
          <a:bodyPr wrap="none" lIns="0" tIns="0" rIns="0" bIns="0">
            <a:spAutoFit/>
          </a:bodyPr>
          <a:lstStyle/>
          <a:p>
            <a:r>
              <a:rPr lang="en-US" altLang="zh-CN" sz="1200">
                <a:solidFill>
                  <a:schemeClr val="bg2"/>
                </a:solidFill>
                <a:ea typeface="宋体" panose="02010600030101010101" pitchFamily="2" charset="-122"/>
              </a:rPr>
              <a:t>&lt;&lt;subsystem&gt;&gt;</a:t>
            </a:r>
            <a:endParaRPr lang="en-US" altLang="zh-CN">
              <a:solidFill>
                <a:schemeClr val="bg2"/>
              </a:solidFill>
              <a:latin typeface="ZapfHumnst BT" pitchFamily="34" charset="0"/>
              <a:ea typeface="宋体" panose="02010600030101010101" pitchFamily="2" charset="-122"/>
            </a:endParaRPr>
          </a:p>
        </p:txBody>
      </p:sp>
      <p:sp>
        <p:nvSpPr>
          <p:cNvPr id="436256" name="Rectangle 32"/>
          <p:cNvSpPr>
            <a:spLocks noChangeArrowheads="1"/>
          </p:cNvSpPr>
          <p:nvPr/>
        </p:nvSpPr>
        <p:spPr bwMode="auto">
          <a:xfrm>
            <a:off x="1974850" y="2864902"/>
            <a:ext cx="1209675" cy="617538"/>
          </a:xfrm>
          <a:prstGeom prst="rect">
            <a:avLst/>
          </a:prstGeom>
          <a:solidFill>
            <a:srgbClr val="FFFFCC"/>
          </a:solidFill>
          <a:ln w="12700">
            <a:solidFill>
              <a:srgbClr val="8A0E5E"/>
            </a:solidFill>
            <a:miter lim="800000"/>
          </a:ln>
        </p:spPr>
        <p:txBody>
          <a:bodyPr/>
          <a:lstStyle/>
          <a:p>
            <a:endParaRPr lang="en-US"/>
          </a:p>
        </p:txBody>
      </p:sp>
      <p:sp>
        <p:nvSpPr>
          <p:cNvPr id="436257" name="Rectangle 33"/>
          <p:cNvSpPr>
            <a:spLocks noChangeArrowheads="1"/>
          </p:cNvSpPr>
          <p:nvPr/>
        </p:nvSpPr>
        <p:spPr bwMode="auto">
          <a:xfrm>
            <a:off x="1974850" y="2672815"/>
            <a:ext cx="446088" cy="192087"/>
          </a:xfrm>
          <a:prstGeom prst="rect">
            <a:avLst/>
          </a:prstGeom>
          <a:solidFill>
            <a:srgbClr val="FFFFCC"/>
          </a:solidFill>
          <a:ln w="12700">
            <a:solidFill>
              <a:srgbClr val="8A0E5E"/>
            </a:solidFill>
            <a:miter lim="800000"/>
          </a:ln>
        </p:spPr>
        <p:txBody>
          <a:bodyPr/>
          <a:lstStyle/>
          <a:p>
            <a:endParaRPr lang="en-US"/>
          </a:p>
        </p:txBody>
      </p:sp>
      <p:sp>
        <p:nvSpPr>
          <p:cNvPr id="436258" name="Rectangle 34"/>
          <p:cNvSpPr>
            <a:spLocks noChangeArrowheads="1"/>
          </p:cNvSpPr>
          <p:nvPr/>
        </p:nvSpPr>
        <p:spPr bwMode="auto">
          <a:xfrm>
            <a:off x="2022475" y="2885540"/>
            <a:ext cx="1150938" cy="182562"/>
          </a:xfrm>
          <a:prstGeom prst="rect">
            <a:avLst/>
          </a:prstGeom>
          <a:noFill/>
          <a:ln w="9525">
            <a:noFill/>
            <a:miter lim="800000"/>
          </a:ln>
        </p:spPr>
        <p:txBody>
          <a:bodyPr wrap="none" lIns="0" tIns="0" rIns="0" bIns="0">
            <a:spAutoFit/>
          </a:bodyPr>
          <a:lstStyle/>
          <a:p>
            <a:r>
              <a:rPr lang="en-US" altLang="zh-CN" sz="1200">
                <a:solidFill>
                  <a:schemeClr val="bg2"/>
                </a:solidFill>
                <a:ea typeface="宋体" panose="02010600030101010101" pitchFamily="2" charset="-122"/>
              </a:rPr>
              <a:t>External System </a:t>
            </a:r>
            <a:endParaRPr lang="en-US" altLang="zh-CN">
              <a:solidFill>
                <a:schemeClr val="bg2"/>
              </a:solidFill>
              <a:latin typeface="ZapfHumnst BT" pitchFamily="34" charset="0"/>
              <a:ea typeface="宋体" panose="02010600030101010101" pitchFamily="2" charset="-122"/>
            </a:endParaRPr>
          </a:p>
        </p:txBody>
      </p:sp>
      <p:sp>
        <p:nvSpPr>
          <p:cNvPr id="436259" name="Rectangle 35"/>
          <p:cNvSpPr>
            <a:spLocks noChangeArrowheads="1"/>
          </p:cNvSpPr>
          <p:nvPr/>
        </p:nvSpPr>
        <p:spPr bwMode="auto">
          <a:xfrm>
            <a:off x="2243138" y="3055402"/>
            <a:ext cx="668337" cy="182563"/>
          </a:xfrm>
          <a:prstGeom prst="rect">
            <a:avLst/>
          </a:prstGeom>
          <a:noFill/>
          <a:ln w="9525">
            <a:noFill/>
            <a:miter lim="800000"/>
          </a:ln>
        </p:spPr>
        <p:txBody>
          <a:bodyPr wrap="none" lIns="0" tIns="0" rIns="0" bIns="0">
            <a:spAutoFit/>
          </a:bodyPr>
          <a:lstStyle/>
          <a:p>
            <a:r>
              <a:rPr lang="en-US" altLang="zh-CN" sz="1200">
                <a:solidFill>
                  <a:schemeClr val="bg2"/>
                </a:solidFill>
                <a:ea typeface="宋体" panose="02010600030101010101" pitchFamily="2" charset="-122"/>
              </a:rPr>
              <a:t>Interfaces</a:t>
            </a:r>
            <a:endParaRPr lang="en-US" altLang="zh-CN">
              <a:solidFill>
                <a:schemeClr val="bg2"/>
              </a:solidFill>
              <a:latin typeface="ZapfHumnst BT" pitchFamily="34" charset="0"/>
              <a:ea typeface="宋体" panose="02010600030101010101" pitchFamily="2" charset="-122"/>
            </a:endParaRPr>
          </a:p>
        </p:txBody>
      </p:sp>
      <p:sp>
        <p:nvSpPr>
          <p:cNvPr id="436260" name="Line 36"/>
          <p:cNvSpPr>
            <a:spLocks noChangeShapeType="1"/>
          </p:cNvSpPr>
          <p:nvPr/>
        </p:nvSpPr>
        <p:spPr bwMode="auto">
          <a:xfrm>
            <a:off x="1393825" y="2236252"/>
            <a:ext cx="542925" cy="438150"/>
          </a:xfrm>
          <a:prstGeom prst="line">
            <a:avLst/>
          </a:prstGeom>
          <a:noFill/>
          <a:ln w="28575">
            <a:solidFill>
              <a:srgbClr val="8A0E5E"/>
            </a:solidFill>
            <a:prstDash val="lgDash"/>
            <a:round/>
            <a:tailEnd type="arrow" w="lg" len="lg"/>
          </a:ln>
        </p:spPr>
        <p:txBody>
          <a:bodyPr/>
          <a:lstStyle/>
          <a:p>
            <a:endParaRPr lang="en-US"/>
          </a:p>
        </p:txBody>
      </p:sp>
      <p:sp>
        <p:nvSpPr>
          <p:cNvPr id="436263" name="Line 39"/>
          <p:cNvSpPr>
            <a:spLocks noChangeShapeType="1"/>
          </p:cNvSpPr>
          <p:nvPr/>
        </p:nvSpPr>
        <p:spPr bwMode="auto">
          <a:xfrm flipH="1">
            <a:off x="3146425" y="2225140"/>
            <a:ext cx="601663" cy="654050"/>
          </a:xfrm>
          <a:prstGeom prst="line">
            <a:avLst/>
          </a:prstGeom>
          <a:noFill/>
          <a:ln w="28575">
            <a:solidFill>
              <a:srgbClr val="8A0E5E"/>
            </a:solidFill>
            <a:prstDash val="lgDash"/>
            <a:round/>
            <a:tailEnd type="arrow" w="lg" len="lg"/>
          </a:ln>
        </p:spPr>
        <p:txBody>
          <a:bodyPr/>
          <a:lstStyle/>
          <a:p>
            <a:endParaRPr lang="en-US"/>
          </a:p>
        </p:txBody>
      </p:sp>
      <p:sp>
        <p:nvSpPr>
          <p:cNvPr id="436266" name="Rectangle 42"/>
          <p:cNvSpPr>
            <a:spLocks noChangeArrowheads="1"/>
          </p:cNvSpPr>
          <p:nvPr/>
        </p:nvSpPr>
        <p:spPr bwMode="auto">
          <a:xfrm>
            <a:off x="2087563" y="4452402"/>
            <a:ext cx="995362" cy="608013"/>
          </a:xfrm>
          <a:prstGeom prst="rect">
            <a:avLst/>
          </a:prstGeom>
          <a:solidFill>
            <a:srgbClr val="FFFFCC"/>
          </a:solidFill>
          <a:ln w="12700">
            <a:solidFill>
              <a:srgbClr val="8A0E5E"/>
            </a:solidFill>
            <a:miter lim="800000"/>
          </a:ln>
        </p:spPr>
        <p:txBody>
          <a:bodyPr/>
          <a:lstStyle/>
          <a:p>
            <a:endParaRPr lang="en-US"/>
          </a:p>
        </p:txBody>
      </p:sp>
      <p:sp>
        <p:nvSpPr>
          <p:cNvPr id="436267" name="Rectangle 43"/>
          <p:cNvSpPr>
            <a:spLocks noChangeArrowheads="1"/>
          </p:cNvSpPr>
          <p:nvPr/>
        </p:nvSpPr>
        <p:spPr bwMode="auto">
          <a:xfrm>
            <a:off x="2087563" y="4271427"/>
            <a:ext cx="404812" cy="180975"/>
          </a:xfrm>
          <a:prstGeom prst="rect">
            <a:avLst/>
          </a:prstGeom>
          <a:solidFill>
            <a:srgbClr val="FFFFCC"/>
          </a:solidFill>
          <a:ln w="12700">
            <a:solidFill>
              <a:srgbClr val="8A0E5E"/>
            </a:solidFill>
            <a:miter lim="800000"/>
          </a:ln>
        </p:spPr>
        <p:txBody>
          <a:bodyPr/>
          <a:lstStyle/>
          <a:p>
            <a:endParaRPr lang="en-US"/>
          </a:p>
        </p:txBody>
      </p:sp>
      <p:sp>
        <p:nvSpPr>
          <p:cNvPr id="436268" name="Rectangle 44"/>
          <p:cNvSpPr>
            <a:spLocks noChangeArrowheads="1"/>
          </p:cNvSpPr>
          <p:nvPr/>
        </p:nvSpPr>
        <p:spPr bwMode="auto">
          <a:xfrm>
            <a:off x="2273300" y="4473040"/>
            <a:ext cx="709613" cy="182562"/>
          </a:xfrm>
          <a:prstGeom prst="rect">
            <a:avLst/>
          </a:prstGeom>
          <a:noFill/>
          <a:ln w="9525">
            <a:noFill/>
            <a:miter lim="800000"/>
          </a:ln>
        </p:spPr>
        <p:txBody>
          <a:bodyPr wrap="none" lIns="0" tIns="0" rIns="0" bIns="0">
            <a:spAutoFit/>
          </a:bodyPr>
          <a:lstStyle/>
          <a:p>
            <a:r>
              <a:rPr lang="en-US" altLang="zh-CN" sz="1200">
                <a:solidFill>
                  <a:schemeClr val="bg2"/>
                </a:solidFill>
                <a:ea typeface="宋体" panose="02010600030101010101" pitchFamily="2" charset="-122"/>
              </a:rPr>
              <a:t>University </a:t>
            </a:r>
            <a:endParaRPr lang="en-US" altLang="zh-CN">
              <a:solidFill>
                <a:schemeClr val="bg2"/>
              </a:solidFill>
              <a:latin typeface="ZapfHumnst BT" pitchFamily="34" charset="0"/>
              <a:ea typeface="宋体" panose="02010600030101010101" pitchFamily="2" charset="-122"/>
            </a:endParaRPr>
          </a:p>
        </p:txBody>
      </p:sp>
      <p:sp>
        <p:nvSpPr>
          <p:cNvPr id="436269" name="Rectangle 45"/>
          <p:cNvSpPr>
            <a:spLocks noChangeArrowheads="1"/>
          </p:cNvSpPr>
          <p:nvPr/>
        </p:nvSpPr>
        <p:spPr bwMode="auto">
          <a:xfrm>
            <a:off x="2338388" y="4644490"/>
            <a:ext cx="550862" cy="182562"/>
          </a:xfrm>
          <a:prstGeom prst="rect">
            <a:avLst/>
          </a:prstGeom>
          <a:noFill/>
          <a:ln w="9525">
            <a:noFill/>
            <a:miter lim="800000"/>
          </a:ln>
        </p:spPr>
        <p:txBody>
          <a:bodyPr wrap="none" lIns="0" tIns="0" rIns="0" bIns="0">
            <a:spAutoFit/>
          </a:bodyPr>
          <a:lstStyle/>
          <a:p>
            <a:r>
              <a:rPr lang="en-US" altLang="zh-CN" sz="1200">
                <a:solidFill>
                  <a:schemeClr val="bg2"/>
                </a:solidFill>
                <a:ea typeface="宋体" panose="02010600030101010101" pitchFamily="2" charset="-122"/>
              </a:rPr>
              <a:t>Artifacts</a:t>
            </a:r>
            <a:endParaRPr lang="en-US" altLang="zh-CN">
              <a:solidFill>
                <a:schemeClr val="bg2"/>
              </a:solidFill>
              <a:latin typeface="ZapfHumnst BT" pitchFamily="34" charset="0"/>
              <a:ea typeface="宋体" panose="02010600030101010101" pitchFamily="2" charset="-122"/>
            </a:endParaRPr>
          </a:p>
        </p:txBody>
      </p:sp>
      <p:sp>
        <p:nvSpPr>
          <p:cNvPr id="436270" name="Line 46"/>
          <p:cNvSpPr>
            <a:spLocks noChangeShapeType="1"/>
          </p:cNvSpPr>
          <p:nvPr/>
        </p:nvSpPr>
        <p:spPr bwMode="auto">
          <a:xfrm>
            <a:off x="1171575" y="2239427"/>
            <a:ext cx="1120775" cy="1995488"/>
          </a:xfrm>
          <a:prstGeom prst="line">
            <a:avLst/>
          </a:prstGeom>
          <a:noFill/>
          <a:ln w="28575">
            <a:solidFill>
              <a:srgbClr val="8A0E5E"/>
            </a:solidFill>
            <a:prstDash val="lgDash"/>
            <a:round/>
            <a:tailEnd type="arrow" w="lg" len="lg"/>
          </a:ln>
        </p:spPr>
        <p:txBody>
          <a:bodyPr/>
          <a:lstStyle/>
          <a:p>
            <a:endParaRPr lang="en-US"/>
          </a:p>
        </p:txBody>
      </p:sp>
      <p:sp>
        <p:nvSpPr>
          <p:cNvPr id="436273" name="Line 49"/>
          <p:cNvSpPr>
            <a:spLocks noChangeShapeType="1"/>
          </p:cNvSpPr>
          <p:nvPr/>
        </p:nvSpPr>
        <p:spPr bwMode="auto">
          <a:xfrm flipH="1">
            <a:off x="2754313" y="2225140"/>
            <a:ext cx="1201737" cy="2200275"/>
          </a:xfrm>
          <a:prstGeom prst="line">
            <a:avLst/>
          </a:prstGeom>
          <a:noFill/>
          <a:ln w="28575">
            <a:solidFill>
              <a:srgbClr val="8A0E5E"/>
            </a:solidFill>
            <a:prstDash val="lgDash"/>
            <a:round/>
            <a:tailEnd type="arrow" w="lg" len="lg"/>
          </a:ln>
        </p:spPr>
        <p:txBody>
          <a:bodyPr/>
          <a:lstStyle/>
          <a:p>
            <a:endParaRPr lang="en-US"/>
          </a:p>
        </p:txBody>
      </p:sp>
      <p:sp>
        <p:nvSpPr>
          <p:cNvPr id="436276" name="Line 52"/>
          <p:cNvSpPr>
            <a:spLocks noChangeShapeType="1"/>
          </p:cNvSpPr>
          <p:nvPr/>
        </p:nvSpPr>
        <p:spPr bwMode="auto">
          <a:xfrm>
            <a:off x="2586038" y="3482440"/>
            <a:ext cx="1587" cy="841375"/>
          </a:xfrm>
          <a:prstGeom prst="line">
            <a:avLst/>
          </a:prstGeom>
          <a:noFill/>
          <a:ln w="28575">
            <a:solidFill>
              <a:srgbClr val="8A0E5E"/>
            </a:solidFill>
            <a:prstDash val="lgDash"/>
            <a:round/>
            <a:tailEnd type="arrow" w="lg" len="lg"/>
          </a:ln>
        </p:spPr>
        <p:txBody>
          <a:bodyPr/>
          <a:lstStyle/>
          <a:p>
            <a:endParaRPr lang="en-US"/>
          </a:p>
        </p:txBody>
      </p:sp>
      <p:sp>
        <p:nvSpPr>
          <p:cNvPr id="436280" name="Rectangle 56"/>
          <p:cNvSpPr>
            <a:spLocks noChangeArrowheads="1"/>
          </p:cNvSpPr>
          <p:nvPr/>
        </p:nvSpPr>
        <p:spPr bwMode="auto">
          <a:xfrm>
            <a:off x="501650" y="3579277"/>
            <a:ext cx="984250" cy="606425"/>
          </a:xfrm>
          <a:prstGeom prst="rect">
            <a:avLst/>
          </a:prstGeom>
          <a:solidFill>
            <a:srgbClr val="FFFFCC"/>
          </a:solidFill>
          <a:ln w="12700">
            <a:solidFill>
              <a:srgbClr val="8A0E5E"/>
            </a:solidFill>
            <a:miter lim="800000"/>
          </a:ln>
        </p:spPr>
        <p:txBody>
          <a:bodyPr/>
          <a:lstStyle/>
          <a:p>
            <a:endParaRPr lang="en-US"/>
          </a:p>
        </p:txBody>
      </p:sp>
      <p:sp>
        <p:nvSpPr>
          <p:cNvPr id="436281" name="Rectangle 57"/>
          <p:cNvSpPr>
            <a:spLocks noChangeArrowheads="1"/>
          </p:cNvSpPr>
          <p:nvPr/>
        </p:nvSpPr>
        <p:spPr bwMode="auto">
          <a:xfrm>
            <a:off x="501650" y="3396715"/>
            <a:ext cx="392113" cy="182562"/>
          </a:xfrm>
          <a:prstGeom prst="rect">
            <a:avLst/>
          </a:prstGeom>
          <a:solidFill>
            <a:srgbClr val="FFFFCC"/>
          </a:solidFill>
          <a:ln w="12700">
            <a:solidFill>
              <a:srgbClr val="8A0E5E"/>
            </a:solidFill>
            <a:miter lim="800000"/>
          </a:ln>
        </p:spPr>
        <p:txBody>
          <a:bodyPr/>
          <a:lstStyle/>
          <a:p>
            <a:endParaRPr lang="en-US"/>
          </a:p>
        </p:txBody>
      </p:sp>
      <p:sp>
        <p:nvSpPr>
          <p:cNvPr id="436282" name="Rectangle 58"/>
          <p:cNvSpPr>
            <a:spLocks noChangeArrowheads="1"/>
          </p:cNvSpPr>
          <p:nvPr/>
        </p:nvSpPr>
        <p:spPr bwMode="auto">
          <a:xfrm>
            <a:off x="615950" y="3598327"/>
            <a:ext cx="846138" cy="182563"/>
          </a:xfrm>
          <a:prstGeom prst="rect">
            <a:avLst/>
          </a:prstGeom>
          <a:noFill/>
          <a:ln w="9525">
            <a:noFill/>
            <a:miter lim="800000"/>
          </a:ln>
        </p:spPr>
        <p:txBody>
          <a:bodyPr wrap="none" lIns="0" tIns="0" rIns="0" bIns="0">
            <a:spAutoFit/>
          </a:bodyPr>
          <a:lstStyle/>
          <a:p>
            <a:r>
              <a:rPr lang="en-US" altLang="zh-CN" sz="1200">
                <a:solidFill>
                  <a:schemeClr val="bg2"/>
                </a:solidFill>
                <a:ea typeface="宋体" panose="02010600030101010101" pitchFamily="2" charset="-122"/>
              </a:rPr>
              <a:t>ObjectStore</a:t>
            </a:r>
            <a:r>
              <a:rPr lang="en-US" altLang="zh-CN" sz="1200">
                <a:ea typeface="宋体" panose="02010600030101010101" pitchFamily="2" charset="-122"/>
              </a:rPr>
              <a:t> </a:t>
            </a:r>
            <a:endParaRPr lang="en-US" altLang="zh-CN">
              <a:latin typeface="ZapfHumnst BT" pitchFamily="34" charset="0"/>
              <a:ea typeface="宋体" panose="02010600030101010101" pitchFamily="2" charset="-122"/>
            </a:endParaRPr>
          </a:p>
        </p:txBody>
      </p:sp>
      <p:sp>
        <p:nvSpPr>
          <p:cNvPr id="436283" name="Rectangle 59"/>
          <p:cNvSpPr>
            <a:spLocks noChangeArrowheads="1"/>
          </p:cNvSpPr>
          <p:nvPr/>
        </p:nvSpPr>
        <p:spPr bwMode="auto">
          <a:xfrm>
            <a:off x="760413" y="3768190"/>
            <a:ext cx="531812" cy="182562"/>
          </a:xfrm>
          <a:prstGeom prst="rect">
            <a:avLst/>
          </a:prstGeom>
          <a:noFill/>
          <a:ln w="9525">
            <a:noFill/>
            <a:miter lim="800000"/>
          </a:ln>
        </p:spPr>
        <p:txBody>
          <a:bodyPr wrap="none" lIns="0" tIns="0" rIns="0" bIns="0">
            <a:spAutoFit/>
          </a:bodyPr>
          <a:lstStyle/>
          <a:p>
            <a:r>
              <a:rPr lang="en-US" altLang="zh-CN" sz="1200">
                <a:solidFill>
                  <a:schemeClr val="bg2"/>
                </a:solidFill>
                <a:ea typeface="宋体" panose="02010600030101010101" pitchFamily="2" charset="-122"/>
              </a:rPr>
              <a:t>Support</a:t>
            </a:r>
            <a:endParaRPr lang="en-US" altLang="zh-CN">
              <a:solidFill>
                <a:schemeClr val="bg2"/>
              </a:solidFill>
              <a:latin typeface="ZapfHumnst BT" pitchFamily="34" charset="0"/>
              <a:ea typeface="宋体" panose="02010600030101010101" pitchFamily="2" charset="-122"/>
            </a:endParaRPr>
          </a:p>
        </p:txBody>
      </p:sp>
      <p:sp>
        <p:nvSpPr>
          <p:cNvPr id="436284" name="Line 60"/>
          <p:cNvSpPr>
            <a:spLocks noChangeShapeType="1"/>
          </p:cNvSpPr>
          <p:nvPr/>
        </p:nvSpPr>
        <p:spPr bwMode="auto">
          <a:xfrm>
            <a:off x="1471613" y="4179352"/>
            <a:ext cx="590550" cy="330200"/>
          </a:xfrm>
          <a:prstGeom prst="line">
            <a:avLst/>
          </a:prstGeom>
          <a:noFill/>
          <a:ln w="28575">
            <a:solidFill>
              <a:srgbClr val="8A0E5E"/>
            </a:solidFill>
            <a:prstDash val="dash"/>
            <a:round/>
            <a:tailEnd type="arrow" w="lg" len="lg"/>
          </a:ln>
        </p:spPr>
        <p:txBody>
          <a:bodyPr/>
          <a:lstStyle/>
          <a:p>
            <a:endParaRPr lang="en-US"/>
          </a:p>
        </p:txBody>
      </p:sp>
      <p:sp>
        <p:nvSpPr>
          <p:cNvPr id="436287" name="Line 63"/>
          <p:cNvSpPr>
            <a:spLocks noChangeShapeType="1"/>
          </p:cNvSpPr>
          <p:nvPr/>
        </p:nvSpPr>
        <p:spPr bwMode="auto">
          <a:xfrm>
            <a:off x="3098800" y="4723865"/>
            <a:ext cx="1600200" cy="0"/>
          </a:xfrm>
          <a:prstGeom prst="line">
            <a:avLst/>
          </a:prstGeom>
          <a:noFill/>
          <a:ln w="28575">
            <a:solidFill>
              <a:srgbClr val="8A0E5E"/>
            </a:solidFill>
            <a:prstDash val="lgDash"/>
            <a:round/>
            <a:tailEnd type="arrow" w="lg" len="lg"/>
          </a:ln>
        </p:spPr>
        <p:txBody>
          <a:bodyPr/>
          <a:lstStyle/>
          <a:p>
            <a:endParaRPr lang="en-US"/>
          </a:p>
        </p:txBody>
      </p:sp>
      <p:sp>
        <p:nvSpPr>
          <p:cNvPr id="436289" name="Rectangle 65"/>
          <p:cNvSpPr>
            <a:spLocks noChangeArrowheads="1"/>
          </p:cNvSpPr>
          <p:nvPr/>
        </p:nvSpPr>
        <p:spPr bwMode="auto">
          <a:xfrm>
            <a:off x="152400" y="1091665"/>
            <a:ext cx="1122363" cy="220662"/>
          </a:xfrm>
          <a:prstGeom prst="rect">
            <a:avLst/>
          </a:prstGeom>
          <a:solidFill>
            <a:srgbClr val="FFFFCC"/>
          </a:solidFill>
          <a:ln w="12700">
            <a:solidFill>
              <a:srgbClr val="8A0E5E"/>
            </a:solidFill>
            <a:miter lim="800000"/>
          </a:ln>
          <a:effectLst/>
        </p:spPr>
        <p:txBody>
          <a:bodyPr wrap="none" lIns="107950" tIns="53975" rIns="107950" bIns="53975" anchor="ctr"/>
          <a:lstStyle/>
          <a:p>
            <a:endParaRPr lang="en-US"/>
          </a:p>
        </p:txBody>
      </p:sp>
      <p:sp>
        <p:nvSpPr>
          <p:cNvPr id="436290" name="Text Box 66"/>
          <p:cNvSpPr txBox="1">
            <a:spLocks noChangeArrowheads="1"/>
          </p:cNvSpPr>
          <p:nvPr/>
        </p:nvSpPr>
        <p:spPr bwMode="auto">
          <a:xfrm>
            <a:off x="1244600" y="1312327"/>
            <a:ext cx="2393950" cy="565150"/>
          </a:xfrm>
          <a:prstGeom prst="rect">
            <a:avLst/>
          </a:prstGeom>
          <a:noFill/>
          <a:ln w="9525">
            <a:noFill/>
            <a:miter lim="800000"/>
          </a:ln>
          <a:effectLst/>
        </p:spPr>
        <p:txBody>
          <a:bodyPr lIns="107950" tIns="53975" rIns="107950" bIns="53975">
            <a:spAutoFit/>
          </a:bodyPr>
          <a:lstStyle/>
          <a:p>
            <a:pPr algn="ctr">
              <a:spcBef>
                <a:spcPct val="50000"/>
              </a:spcBef>
            </a:pPr>
            <a:r>
              <a:rPr lang="en-US" altLang="zh-CN" sz="1500">
                <a:solidFill>
                  <a:schemeClr val="bg2"/>
                </a:solidFill>
                <a:ea typeface="宋体" panose="02010600030101010101" pitchFamily="2" charset="-122"/>
              </a:rPr>
              <a:t>&lt;&lt;layer&gt;&gt;</a:t>
            </a:r>
            <a:br>
              <a:rPr lang="en-US" altLang="zh-CN" sz="1500">
                <a:solidFill>
                  <a:schemeClr val="bg2"/>
                </a:solidFill>
                <a:ea typeface="宋体" panose="02010600030101010101" pitchFamily="2" charset="-122"/>
              </a:rPr>
            </a:br>
            <a:r>
              <a:rPr lang="en-US" altLang="zh-CN" sz="1500">
                <a:solidFill>
                  <a:schemeClr val="bg2"/>
                </a:solidFill>
                <a:ea typeface="宋体" panose="02010600030101010101" pitchFamily="2" charset="-122"/>
              </a:rPr>
              <a:t>Business Services</a:t>
            </a:r>
            <a:endParaRPr lang="en-US" altLang="zh-CN" sz="1500">
              <a:solidFill>
                <a:schemeClr val="bg2"/>
              </a:solidFill>
              <a:ea typeface="宋体" panose="02010600030101010101" pitchFamily="2" charset="-122"/>
            </a:endParaRPr>
          </a:p>
        </p:txBody>
      </p:sp>
      <p:sp>
        <p:nvSpPr>
          <p:cNvPr id="436293" name="Rectangle 69"/>
          <p:cNvSpPr>
            <a:spLocks noChangeArrowheads="1"/>
          </p:cNvSpPr>
          <p:nvPr/>
        </p:nvSpPr>
        <p:spPr bwMode="auto">
          <a:xfrm>
            <a:off x="3813175" y="3653890"/>
            <a:ext cx="1089025" cy="533400"/>
          </a:xfrm>
          <a:prstGeom prst="rect">
            <a:avLst/>
          </a:prstGeom>
          <a:solidFill>
            <a:srgbClr val="FFFFCC"/>
          </a:solidFill>
          <a:ln w="12700">
            <a:solidFill>
              <a:srgbClr val="8A0E5E"/>
            </a:solidFill>
            <a:miter lim="800000"/>
          </a:ln>
        </p:spPr>
        <p:txBody>
          <a:bodyPr/>
          <a:lstStyle/>
          <a:p>
            <a:endParaRPr lang="en-US"/>
          </a:p>
        </p:txBody>
      </p:sp>
      <p:sp>
        <p:nvSpPr>
          <p:cNvPr id="436294" name="Rectangle 70"/>
          <p:cNvSpPr>
            <a:spLocks noChangeArrowheads="1"/>
          </p:cNvSpPr>
          <p:nvPr/>
        </p:nvSpPr>
        <p:spPr bwMode="auto">
          <a:xfrm>
            <a:off x="3813175" y="3498315"/>
            <a:ext cx="430213" cy="155575"/>
          </a:xfrm>
          <a:prstGeom prst="rect">
            <a:avLst/>
          </a:prstGeom>
          <a:solidFill>
            <a:srgbClr val="FFFFCC"/>
          </a:solidFill>
          <a:ln w="12700">
            <a:solidFill>
              <a:srgbClr val="8A0E5E"/>
            </a:solidFill>
            <a:miter lim="800000"/>
          </a:ln>
        </p:spPr>
        <p:txBody>
          <a:bodyPr/>
          <a:lstStyle/>
          <a:p>
            <a:endParaRPr lang="en-US"/>
          </a:p>
        </p:txBody>
      </p:sp>
      <p:sp>
        <p:nvSpPr>
          <p:cNvPr id="436295" name="Rectangle 71"/>
          <p:cNvSpPr>
            <a:spLocks noChangeArrowheads="1"/>
          </p:cNvSpPr>
          <p:nvPr/>
        </p:nvSpPr>
        <p:spPr bwMode="auto">
          <a:xfrm>
            <a:off x="3978275" y="3680877"/>
            <a:ext cx="760413" cy="365125"/>
          </a:xfrm>
          <a:prstGeom prst="rect">
            <a:avLst/>
          </a:prstGeom>
          <a:noFill/>
          <a:ln w="9525">
            <a:noFill/>
            <a:miter lim="800000"/>
          </a:ln>
        </p:spPr>
        <p:txBody>
          <a:bodyPr wrap="none" lIns="0" tIns="0" rIns="0" bIns="0">
            <a:spAutoFit/>
          </a:bodyPr>
          <a:lstStyle/>
          <a:p>
            <a:pPr algn="ctr"/>
            <a:r>
              <a:rPr lang="en-US" altLang="zh-CN" sz="1200">
                <a:solidFill>
                  <a:schemeClr val="bg2"/>
                </a:solidFill>
                <a:ea typeface="宋体" panose="02010600030101010101" pitchFamily="2" charset="-122"/>
              </a:rPr>
              <a:t>GUI</a:t>
            </a:r>
            <a:endParaRPr lang="en-US" altLang="zh-CN" sz="1200">
              <a:solidFill>
                <a:schemeClr val="bg2"/>
              </a:solidFill>
              <a:ea typeface="宋体" panose="02010600030101010101" pitchFamily="2" charset="-122"/>
            </a:endParaRPr>
          </a:p>
          <a:p>
            <a:pPr algn="ctr"/>
            <a:r>
              <a:rPr lang="en-US" altLang="zh-CN" sz="1200">
                <a:solidFill>
                  <a:schemeClr val="bg2"/>
                </a:solidFill>
                <a:ea typeface="宋体" panose="02010600030101010101" pitchFamily="2" charset="-122"/>
              </a:rPr>
              <a:t>Framework</a:t>
            </a:r>
            <a:endParaRPr lang="en-US" altLang="zh-CN" sz="1200">
              <a:solidFill>
                <a:schemeClr val="bg2"/>
              </a:solidFill>
              <a:latin typeface="ZapfHumnst BT" pitchFamily="34" charset="0"/>
              <a:ea typeface="宋体" panose="02010600030101010101" pitchFamily="2" charset="-122"/>
            </a:endParaRPr>
          </a:p>
        </p:txBody>
      </p:sp>
      <p:grpSp>
        <p:nvGrpSpPr>
          <p:cNvPr id="436297" name="Group 73"/>
          <p:cNvGrpSpPr/>
          <p:nvPr/>
        </p:nvGrpSpPr>
        <p:grpSpPr bwMode="auto">
          <a:xfrm>
            <a:off x="4724400" y="4298415"/>
            <a:ext cx="915988" cy="687387"/>
            <a:chOff x="2458" y="2951"/>
            <a:chExt cx="894" cy="699"/>
          </a:xfrm>
        </p:grpSpPr>
        <p:sp>
          <p:nvSpPr>
            <p:cNvPr id="436298" name="Rectangle 74"/>
            <p:cNvSpPr>
              <a:spLocks noChangeArrowheads="1"/>
            </p:cNvSpPr>
            <p:nvPr/>
          </p:nvSpPr>
          <p:spPr bwMode="auto">
            <a:xfrm>
              <a:off x="2458" y="3109"/>
              <a:ext cx="894" cy="541"/>
            </a:xfrm>
            <a:prstGeom prst="rect">
              <a:avLst/>
            </a:prstGeom>
            <a:solidFill>
              <a:srgbClr val="FFFFCC"/>
            </a:solidFill>
            <a:ln w="12700">
              <a:solidFill>
                <a:srgbClr val="8A0E5E"/>
              </a:solidFill>
              <a:miter lim="800000"/>
            </a:ln>
          </p:spPr>
          <p:txBody>
            <a:bodyPr/>
            <a:lstStyle/>
            <a:p>
              <a:endParaRPr lang="en-US"/>
            </a:p>
          </p:txBody>
        </p:sp>
        <p:sp>
          <p:nvSpPr>
            <p:cNvPr id="436299" name="Rectangle 75"/>
            <p:cNvSpPr>
              <a:spLocks noChangeArrowheads="1"/>
            </p:cNvSpPr>
            <p:nvPr/>
          </p:nvSpPr>
          <p:spPr bwMode="auto">
            <a:xfrm>
              <a:off x="2458" y="2951"/>
              <a:ext cx="353" cy="158"/>
            </a:xfrm>
            <a:prstGeom prst="rect">
              <a:avLst/>
            </a:prstGeom>
            <a:solidFill>
              <a:srgbClr val="FFFFCC"/>
            </a:solidFill>
            <a:ln w="12700">
              <a:solidFill>
                <a:srgbClr val="8A0E5E"/>
              </a:solidFill>
              <a:miter lim="800000"/>
            </a:ln>
          </p:spPr>
          <p:txBody>
            <a:bodyPr/>
            <a:lstStyle/>
            <a:p>
              <a:endParaRPr lang="en-US"/>
            </a:p>
          </p:txBody>
        </p:sp>
      </p:grpSp>
      <p:sp>
        <p:nvSpPr>
          <p:cNvPr id="436300" name="Rectangle 76"/>
          <p:cNvSpPr>
            <a:spLocks noChangeArrowheads="1"/>
          </p:cNvSpPr>
          <p:nvPr/>
        </p:nvSpPr>
        <p:spPr bwMode="auto">
          <a:xfrm>
            <a:off x="4848225" y="4480977"/>
            <a:ext cx="668338" cy="365125"/>
          </a:xfrm>
          <a:prstGeom prst="rect">
            <a:avLst/>
          </a:prstGeom>
          <a:noFill/>
          <a:ln w="9525">
            <a:noFill/>
            <a:miter lim="800000"/>
          </a:ln>
        </p:spPr>
        <p:txBody>
          <a:bodyPr wrap="none" lIns="0" tIns="0" rIns="0" bIns="0">
            <a:spAutoFit/>
          </a:bodyPr>
          <a:lstStyle/>
          <a:p>
            <a:pPr algn="ctr"/>
            <a:r>
              <a:rPr lang="en-US" altLang="zh-CN" sz="1200">
                <a:solidFill>
                  <a:schemeClr val="bg2"/>
                </a:solidFill>
                <a:ea typeface="宋体" panose="02010600030101010101" pitchFamily="2" charset="-122"/>
              </a:rPr>
              <a:t>Secure</a:t>
            </a:r>
            <a:endParaRPr lang="en-US" altLang="zh-CN" sz="1200">
              <a:solidFill>
                <a:schemeClr val="bg2"/>
              </a:solidFill>
              <a:ea typeface="宋体" panose="02010600030101010101" pitchFamily="2" charset="-122"/>
            </a:endParaRPr>
          </a:p>
          <a:p>
            <a:pPr algn="ctr"/>
            <a:r>
              <a:rPr lang="en-US" altLang="zh-CN" sz="1200">
                <a:solidFill>
                  <a:schemeClr val="bg2"/>
                </a:solidFill>
                <a:ea typeface="宋体" panose="02010600030101010101" pitchFamily="2" charset="-122"/>
              </a:rPr>
              <a:t>Interfaces</a:t>
            </a:r>
            <a:endParaRPr lang="en-US" altLang="zh-CN" sz="1200">
              <a:solidFill>
                <a:schemeClr val="bg2"/>
              </a:solidFill>
              <a:latin typeface="ZapfHumnst BT" pitchFamily="34" charset="0"/>
              <a:ea typeface="宋体" panose="02010600030101010101" pitchFamily="2" charset="-122"/>
            </a:endParaRPr>
          </a:p>
        </p:txBody>
      </p:sp>
      <p:sp>
        <p:nvSpPr>
          <p:cNvPr id="436302" name="Rectangle 78"/>
          <p:cNvSpPr>
            <a:spLocks noChangeArrowheads="1"/>
          </p:cNvSpPr>
          <p:nvPr/>
        </p:nvSpPr>
        <p:spPr bwMode="auto">
          <a:xfrm>
            <a:off x="3556000" y="3022065"/>
            <a:ext cx="1252538" cy="304800"/>
          </a:xfrm>
          <a:prstGeom prst="rect">
            <a:avLst/>
          </a:prstGeom>
          <a:solidFill>
            <a:srgbClr val="FFFFCC"/>
          </a:solidFill>
          <a:ln w="12700">
            <a:solidFill>
              <a:srgbClr val="8A0E5E"/>
            </a:solidFill>
            <a:miter lim="800000"/>
          </a:ln>
        </p:spPr>
        <p:txBody>
          <a:bodyPr/>
          <a:lstStyle/>
          <a:p>
            <a:endParaRPr lang="en-US"/>
          </a:p>
        </p:txBody>
      </p:sp>
      <p:sp>
        <p:nvSpPr>
          <p:cNvPr id="436303" name="Rectangle 79"/>
          <p:cNvSpPr>
            <a:spLocks noChangeArrowheads="1"/>
          </p:cNvSpPr>
          <p:nvPr/>
        </p:nvSpPr>
        <p:spPr bwMode="auto">
          <a:xfrm>
            <a:off x="4683125" y="3352265"/>
            <a:ext cx="549275" cy="182562"/>
          </a:xfrm>
          <a:prstGeom prst="rect">
            <a:avLst/>
          </a:prstGeom>
          <a:noFill/>
          <a:ln w="9525">
            <a:noFill/>
            <a:miter lim="800000"/>
          </a:ln>
        </p:spPr>
        <p:txBody>
          <a:bodyPr wrap="none" lIns="0" tIns="0" rIns="0" bIns="0">
            <a:spAutoFit/>
          </a:bodyPr>
          <a:lstStyle/>
          <a:p>
            <a:r>
              <a:rPr lang="en-US" altLang="zh-CN" sz="1200">
                <a:solidFill>
                  <a:schemeClr val="bg2"/>
                </a:solidFill>
                <a:ea typeface="宋体" panose="02010600030101010101" pitchFamily="2" charset="-122"/>
              </a:rPr>
              <a:t>Security</a:t>
            </a:r>
            <a:endParaRPr lang="en-US" altLang="zh-CN" sz="1200">
              <a:solidFill>
                <a:schemeClr val="bg2"/>
              </a:solidFill>
              <a:latin typeface="ZapfHumnst BT" pitchFamily="34" charset="0"/>
              <a:ea typeface="宋体" panose="02010600030101010101" pitchFamily="2" charset="-122"/>
            </a:endParaRPr>
          </a:p>
        </p:txBody>
      </p:sp>
      <p:grpSp>
        <p:nvGrpSpPr>
          <p:cNvPr id="436305" name="Group 81"/>
          <p:cNvGrpSpPr/>
          <p:nvPr/>
        </p:nvGrpSpPr>
        <p:grpSpPr bwMode="auto">
          <a:xfrm>
            <a:off x="5210175" y="3531652"/>
            <a:ext cx="1192213" cy="688975"/>
            <a:chOff x="2458" y="2951"/>
            <a:chExt cx="894" cy="699"/>
          </a:xfrm>
        </p:grpSpPr>
        <p:sp>
          <p:nvSpPr>
            <p:cNvPr id="436306" name="Rectangle 82"/>
            <p:cNvSpPr>
              <a:spLocks noChangeArrowheads="1"/>
            </p:cNvSpPr>
            <p:nvPr/>
          </p:nvSpPr>
          <p:spPr bwMode="auto">
            <a:xfrm>
              <a:off x="2458" y="3109"/>
              <a:ext cx="894" cy="541"/>
            </a:xfrm>
            <a:prstGeom prst="rect">
              <a:avLst/>
            </a:prstGeom>
            <a:solidFill>
              <a:srgbClr val="FFFFCC"/>
            </a:solidFill>
            <a:ln w="12700">
              <a:solidFill>
                <a:srgbClr val="8A0E5E"/>
              </a:solidFill>
              <a:miter lim="800000"/>
            </a:ln>
          </p:spPr>
          <p:txBody>
            <a:bodyPr/>
            <a:lstStyle/>
            <a:p>
              <a:endParaRPr lang="en-US"/>
            </a:p>
          </p:txBody>
        </p:sp>
        <p:sp>
          <p:nvSpPr>
            <p:cNvPr id="436307" name="Rectangle 83"/>
            <p:cNvSpPr>
              <a:spLocks noChangeArrowheads="1"/>
            </p:cNvSpPr>
            <p:nvPr/>
          </p:nvSpPr>
          <p:spPr bwMode="auto">
            <a:xfrm>
              <a:off x="2458" y="2951"/>
              <a:ext cx="353" cy="158"/>
            </a:xfrm>
            <a:prstGeom prst="rect">
              <a:avLst/>
            </a:prstGeom>
            <a:solidFill>
              <a:srgbClr val="FFFFCC"/>
            </a:solidFill>
            <a:ln w="12700">
              <a:solidFill>
                <a:srgbClr val="8A0E5E"/>
              </a:solidFill>
              <a:miter lim="800000"/>
            </a:ln>
          </p:spPr>
          <p:txBody>
            <a:bodyPr/>
            <a:lstStyle/>
            <a:p>
              <a:endParaRPr lang="en-US"/>
            </a:p>
          </p:txBody>
        </p:sp>
      </p:grpSp>
      <p:sp>
        <p:nvSpPr>
          <p:cNvPr id="436308" name="Rectangle 84"/>
          <p:cNvSpPr>
            <a:spLocks noChangeArrowheads="1"/>
          </p:cNvSpPr>
          <p:nvPr/>
        </p:nvSpPr>
        <p:spPr bwMode="auto">
          <a:xfrm>
            <a:off x="5270500" y="3688815"/>
            <a:ext cx="1082675" cy="530225"/>
          </a:xfrm>
          <a:prstGeom prst="rect">
            <a:avLst/>
          </a:prstGeom>
          <a:noFill/>
          <a:ln w="9525">
            <a:noFill/>
            <a:miter lim="800000"/>
          </a:ln>
        </p:spPr>
        <p:txBody>
          <a:bodyPr wrap="none" lIns="0" tIns="0" rIns="0" bIns="0">
            <a:spAutoFit/>
          </a:bodyPr>
          <a:lstStyle/>
          <a:p>
            <a:pPr algn="ctr"/>
            <a:r>
              <a:rPr lang="en-US" altLang="zh-CN" sz="1200">
                <a:solidFill>
                  <a:schemeClr val="bg2"/>
                </a:solidFill>
                <a:ea typeface="宋体" panose="02010600030101010101" pitchFamily="2" charset="-122"/>
              </a:rPr>
              <a:t>&lt;&lt;subsystem&gt;&gt;</a:t>
            </a:r>
            <a:endParaRPr lang="en-US" altLang="zh-CN" sz="1200">
              <a:solidFill>
                <a:schemeClr val="bg2"/>
              </a:solidFill>
              <a:ea typeface="宋体" panose="02010600030101010101" pitchFamily="2" charset="-122"/>
            </a:endParaRPr>
          </a:p>
          <a:p>
            <a:pPr algn="ctr"/>
            <a:r>
              <a:rPr lang="en-US" altLang="zh-CN" sz="1200">
                <a:solidFill>
                  <a:schemeClr val="bg2"/>
                </a:solidFill>
                <a:ea typeface="宋体" panose="02010600030101010101" pitchFamily="2" charset="-122"/>
              </a:rPr>
              <a:t>Security</a:t>
            </a:r>
            <a:endParaRPr lang="en-US" altLang="zh-CN" sz="1200">
              <a:solidFill>
                <a:schemeClr val="bg2"/>
              </a:solidFill>
              <a:ea typeface="宋体" panose="02010600030101010101" pitchFamily="2" charset="-122"/>
            </a:endParaRPr>
          </a:p>
          <a:p>
            <a:pPr algn="ctr">
              <a:lnSpc>
                <a:spcPct val="90000"/>
              </a:lnSpc>
            </a:pPr>
            <a:r>
              <a:rPr lang="en-US" altLang="zh-CN" sz="1200">
                <a:solidFill>
                  <a:schemeClr val="bg2"/>
                </a:solidFill>
                <a:ea typeface="宋体" panose="02010600030101010101" pitchFamily="2" charset="-122"/>
              </a:rPr>
              <a:t>Manager</a:t>
            </a:r>
            <a:endParaRPr lang="en-US" altLang="zh-CN" sz="1200">
              <a:solidFill>
                <a:schemeClr val="bg2"/>
              </a:solidFill>
              <a:latin typeface="ZapfHumnst BT" pitchFamily="34" charset="0"/>
              <a:ea typeface="宋体" panose="02010600030101010101" pitchFamily="2" charset="-122"/>
            </a:endParaRPr>
          </a:p>
        </p:txBody>
      </p:sp>
      <p:sp>
        <p:nvSpPr>
          <p:cNvPr id="436309" name="Line 85"/>
          <p:cNvSpPr>
            <a:spLocks noChangeShapeType="1"/>
          </p:cNvSpPr>
          <p:nvPr/>
        </p:nvSpPr>
        <p:spPr bwMode="auto">
          <a:xfrm>
            <a:off x="4217988" y="4187290"/>
            <a:ext cx="481012" cy="374650"/>
          </a:xfrm>
          <a:prstGeom prst="line">
            <a:avLst/>
          </a:prstGeom>
          <a:noFill/>
          <a:ln w="28575">
            <a:solidFill>
              <a:srgbClr val="8A0E5E"/>
            </a:solidFill>
            <a:prstDash val="lgDash"/>
            <a:round/>
            <a:tailEnd type="arrow" w="lg" len="lg"/>
          </a:ln>
          <a:effectLst/>
        </p:spPr>
        <p:txBody>
          <a:bodyPr wrap="none" lIns="107950" tIns="53975" rIns="107950" bIns="53975" anchor="ctr"/>
          <a:lstStyle/>
          <a:p>
            <a:endParaRPr lang="en-US"/>
          </a:p>
        </p:txBody>
      </p:sp>
      <p:sp>
        <p:nvSpPr>
          <p:cNvPr id="436310" name="Line 86"/>
          <p:cNvSpPr>
            <a:spLocks noChangeShapeType="1"/>
          </p:cNvSpPr>
          <p:nvPr/>
        </p:nvSpPr>
        <p:spPr bwMode="auto">
          <a:xfrm flipH="1">
            <a:off x="5678488" y="4220627"/>
            <a:ext cx="317500" cy="374650"/>
          </a:xfrm>
          <a:prstGeom prst="line">
            <a:avLst/>
          </a:prstGeom>
          <a:noFill/>
          <a:ln w="28575">
            <a:solidFill>
              <a:srgbClr val="8A0E5E"/>
            </a:solidFill>
            <a:prstDash val="lgDash"/>
            <a:round/>
            <a:tailEnd type="arrow" w="lg" len="lg"/>
          </a:ln>
          <a:effectLst/>
        </p:spPr>
        <p:txBody>
          <a:bodyPr wrap="none" lIns="107950" tIns="53975" rIns="107950" bIns="53975" anchor="ctr"/>
          <a:lstStyle/>
          <a:p>
            <a:endParaRPr lang="en-US"/>
          </a:p>
        </p:txBody>
      </p:sp>
      <p:sp>
        <p:nvSpPr>
          <p:cNvPr id="436312" name="Line 88"/>
          <p:cNvSpPr>
            <a:spLocks noChangeShapeType="1"/>
          </p:cNvSpPr>
          <p:nvPr/>
        </p:nvSpPr>
        <p:spPr bwMode="auto">
          <a:xfrm flipH="1">
            <a:off x="2705100" y="2239427"/>
            <a:ext cx="1417638" cy="3860800"/>
          </a:xfrm>
          <a:prstGeom prst="line">
            <a:avLst/>
          </a:prstGeom>
          <a:noFill/>
          <a:ln w="28575">
            <a:solidFill>
              <a:srgbClr val="8A0E5E"/>
            </a:solidFill>
            <a:prstDash val="lgDash"/>
            <a:round/>
            <a:tailEnd type="arrow" w="lg" len="lg"/>
          </a:ln>
        </p:spPr>
        <p:txBody>
          <a:bodyPr/>
          <a:lstStyle/>
          <a:p>
            <a:endParaRPr lang="en-US"/>
          </a:p>
        </p:txBody>
      </p:sp>
      <p:sp>
        <p:nvSpPr>
          <p:cNvPr id="436319" name="AutoShape 95"/>
          <p:cNvSpPr>
            <a:spLocks noChangeArrowheads="1"/>
          </p:cNvSpPr>
          <p:nvPr/>
        </p:nvSpPr>
        <p:spPr bwMode="auto">
          <a:xfrm>
            <a:off x="6997700" y="3950752"/>
            <a:ext cx="755650" cy="455613"/>
          </a:xfrm>
          <a:prstGeom prst="leftRightArrow">
            <a:avLst>
              <a:gd name="adj1" fmla="val 51741"/>
              <a:gd name="adj2" fmla="val 46692"/>
            </a:avLst>
          </a:prstGeom>
          <a:solidFill>
            <a:schemeClr val="hlink"/>
          </a:solidFill>
          <a:ln w="9525">
            <a:noFill/>
            <a:miter lim="800000"/>
          </a:ln>
          <a:effectLst/>
        </p:spPr>
        <p:txBody>
          <a:bodyPr wrap="none" lIns="107950" tIns="53975" rIns="107950" bIns="53975" anchor="ctr"/>
          <a:lstStyle/>
          <a:p>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6115" name="Rectangle 3"/>
          <p:cNvSpPr>
            <a:spLocks noGrp="1" noChangeArrowheads="1"/>
          </p:cNvSpPr>
          <p:nvPr>
            <p:ph idx="1"/>
          </p:nvPr>
        </p:nvSpPr>
        <p:spPr/>
        <p:txBody>
          <a:bodyPr/>
          <a:lstStyle/>
          <a:p>
            <a:r>
              <a:rPr lang="en-US" altLang="zh-CN" dirty="0">
                <a:ea typeface="宋体" panose="02010600030101010101" pitchFamily="2" charset="-122"/>
              </a:rPr>
              <a:t>Identify classes and subsystems</a:t>
            </a:r>
            <a:endParaRPr lang="en-US" altLang="zh-CN" dirty="0">
              <a:ea typeface="宋体" panose="02010600030101010101" pitchFamily="2" charset="-122"/>
            </a:endParaRPr>
          </a:p>
          <a:p>
            <a:r>
              <a:rPr lang="en-US" altLang="zh-CN" dirty="0">
                <a:ea typeface="宋体" panose="02010600030101010101" pitchFamily="2" charset="-122"/>
              </a:rPr>
              <a:t>Identify subsystem interfaces</a:t>
            </a:r>
            <a:endParaRPr lang="en-US" altLang="zh-CN" dirty="0">
              <a:ea typeface="宋体" panose="02010600030101010101" pitchFamily="2" charset="-122"/>
            </a:endParaRPr>
          </a:p>
          <a:p>
            <a:r>
              <a:rPr lang="en-US" altLang="zh-CN" dirty="0">
                <a:ea typeface="宋体" panose="02010600030101010101" pitchFamily="2" charset="-122"/>
              </a:rPr>
              <a:t>Update the organization of the Design Model</a:t>
            </a:r>
            <a:endParaRPr lang="en-US" altLang="zh-CN" dirty="0">
              <a:ea typeface="宋体" panose="02010600030101010101" pitchFamily="2" charset="-122"/>
            </a:endParaRPr>
          </a:p>
          <a:p>
            <a:r>
              <a:rPr lang="en-US" altLang="zh-CN" dirty="0">
                <a:ea typeface="宋体" panose="02010600030101010101" pitchFamily="2" charset="-122"/>
              </a:rPr>
              <a:t>Checkpoints</a:t>
            </a:r>
            <a:endParaRPr lang="en-US" altLang="zh-CN" dirty="0">
              <a:ea typeface="宋体" panose="02010600030101010101" pitchFamily="2" charset="-122"/>
            </a:endParaRPr>
          </a:p>
        </p:txBody>
      </p:sp>
      <p:sp>
        <p:nvSpPr>
          <p:cNvPr id="346114" name="Rectangle 2"/>
          <p:cNvSpPr>
            <a:spLocks noGrp="1" noChangeArrowheads="1"/>
          </p:cNvSpPr>
          <p:nvPr>
            <p:ph type="title"/>
          </p:nvPr>
        </p:nvSpPr>
        <p:spPr/>
        <p:txBody>
          <a:bodyPr/>
          <a:lstStyle/>
          <a:p>
            <a:r>
              <a:rPr lang="en-US" altLang="zh-CN" dirty="0">
                <a:ea typeface="宋体" panose="02010600030101010101" pitchFamily="2" charset="-122"/>
              </a:rPr>
              <a:t>Identify Design Elements Steps</a:t>
            </a:r>
            <a:endParaRPr lang="en-US" altLang="zh-CN" dirty="0">
              <a:ea typeface="宋体" panose="02010600030101010101" pitchFamily="2" charset="-122"/>
            </a:endParaRPr>
          </a:p>
        </p:txBody>
      </p:sp>
      <p:pic>
        <p:nvPicPr>
          <p:cNvPr id="346116" name="Picture 4" descr="bs01027_"/>
          <p:cNvPicPr>
            <a:picLocks noChangeAspect="1" noChangeArrowheads="1"/>
          </p:cNvPicPr>
          <p:nvPr/>
        </p:nvPicPr>
        <p:blipFill>
          <a:blip r:embed="rId1" cstate="print"/>
          <a:srcRect/>
          <a:stretch>
            <a:fillRect/>
          </a:stretch>
        </p:blipFill>
        <p:spPr bwMode="auto">
          <a:xfrm>
            <a:off x="5537200" y="3413125"/>
            <a:ext cx="3114675" cy="2255838"/>
          </a:xfrm>
          <a:prstGeom prst="rect">
            <a:avLst/>
          </a:prstGeom>
          <a:noFill/>
        </p:spPr>
      </p:pic>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8321" name="Rectangle 49"/>
          <p:cNvSpPr>
            <a:spLocks noChangeArrowheads="1"/>
          </p:cNvSpPr>
          <p:nvPr/>
        </p:nvSpPr>
        <p:spPr bwMode="auto">
          <a:xfrm>
            <a:off x="619125" y="1771650"/>
            <a:ext cx="8007350" cy="3248025"/>
          </a:xfrm>
          <a:prstGeom prst="rect">
            <a:avLst/>
          </a:prstGeom>
          <a:solidFill>
            <a:srgbClr val="FFFFCC"/>
          </a:solidFill>
          <a:ln w="12700">
            <a:solidFill>
              <a:srgbClr val="8A0E5E"/>
            </a:solidFill>
            <a:miter lim="800000"/>
          </a:ln>
          <a:effectLst/>
        </p:spPr>
        <p:txBody>
          <a:bodyPr wrap="none" lIns="107950" tIns="53975" rIns="107950" bIns="53975" anchor="ctr"/>
          <a:lstStyle/>
          <a:p>
            <a:endParaRPr lang="en-US"/>
          </a:p>
        </p:txBody>
      </p:sp>
      <p:sp>
        <p:nvSpPr>
          <p:cNvPr id="438322" name="Rectangle 50"/>
          <p:cNvSpPr>
            <a:spLocks noChangeArrowheads="1"/>
          </p:cNvSpPr>
          <p:nvPr/>
        </p:nvSpPr>
        <p:spPr bwMode="auto">
          <a:xfrm>
            <a:off x="619125" y="1455738"/>
            <a:ext cx="1327150" cy="323850"/>
          </a:xfrm>
          <a:prstGeom prst="rect">
            <a:avLst/>
          </a:prstGeom>
          <a:solidFill>
            <a:srgbClr val="FFFFCC"/>
          </a:solidFill>
          <a:ln w="12700">
            <a:solidFill>
              <a:srgbClr val="8A0E5E"/>
            </a:solidFill>
            <a:miter lim="800000"/>
          </a:ln>
          <a:effectLst/>
        </p:spPr>
        <p:txBody>
          <a:bodyPr wrap="none" lIns="107950" tIns="53975" rIns="107950" bIns="53975" anchor="ctr"/>
          <a:lstStyle/>
          <a:p>
            <a:endParaRPr lang="en-US"/>
          </a:p>
        </p:txBody>
      </p:sp>
      <p:sp>
        <p:nvSpPr>
          <p:cNvPr id="438276" name="Rectangle 4"/>
          <p:cNvSpPr>
            <a:spLocks noChangeArrowheads="1"/>
          </p:cNvSpPr>
          <p:nvPr/>
        </p:nvSpPr>
        <p:spPr bwMode="auto">
          <a:xfrm>
            <a:off x="787400" y="2768600"/>
            <a:ext cx="3568700" cy="1935163"/>
          </a:xfrm>
          <a:prstGeom prst="rect">
            <a:avLst/>
          </a:prstGeom>
          <a:solidFill>
            <a:srgbClr val="FFFFCC"/>
          </a:solidFill>
          <a:ln w="0">
            <a:solidFill>
              <a:srgbClr val="8A0E5E"/>
            </a:solidFill>
            <a:miter lim="800000"/>
          </a:ln>
        </p:spPr>
        <p:txBody>
          <a:bodyPr/>
          <a:lstStyle/>
          <a:p>
            <a:endParaRPr lang="en-US"/>
          </a:p>
        </p:txBody>
      </p:sp>
      <p:sp>
        <p:nvSpPr>
          <p:cNvPr id="438277" name="Rectangle 5"/>
          <p:cNvSpPr>
            <a:spLocks noChangeArrowheads="1"/>
          </p:cNvSpPr>
          <p:nvPr/>
        </p:nvSpPr>
        <p:spPr bwMode="auto">
          <a:xfrm>
            <a:off x="787400" y="2460625"/>
            <a:ext cx="898525" cy="307975"/>
          </a:xfrm>
          <a:prstGeom prst="rect">
            <a:avLst/>
          </a:prstGeom>
          <a:solidFill>
            <a:srgbClr val="FFFFCC"/>
          </a:solidFill>
          <a:ln w="9525">
            <a:solidFill>
              <a:srgbClr val="8A0E5E"/>
            </a:solidFill>
            <a:miter lim="800000"/>
          </a:ln>
        </p:spPr>
        <p:txBody>
          <a:bodyPr/>
          <a:lstStyle/>
          <a:p>
            <a:endParaRPr lang="en-US"/>
          </a:p>
        </p:txBody>
      </p:sp>
      <p:sp>
        <p:nvSpPr>
          <p:cNvPr id="438278" name="Rectangle 6"/>
          <p:cNvSpPr>
            <a:spLocks noChangeArrowheads="1"/>
          </p:cNvSpPr>
          <p:nvPr/>
        </p:nvSpPr>
        <p:spPr bwMode="auto">
          <a:xfrm>
            <a:off x="2311400" y="2798763"/>
            <a:ext cx="800100" cy="274637"/>
          </a:xfrm>
          <a:prstGeom prst="rect">
            <a:avLst/>
          </a:prstGeom>
          <a:noFill/>
          <a:ln w="9525">
            <a:noFill/>
            <a:miter lim="800000"/>
          </a:ln>
        </p:spPr>
        <p:txBody>
          <a:bodyPr wrap="none" lIns="0" tIns="0" rIns="0" bIns="0">
            <a:spAutoFit/>
          </a:bodyPr>
          <a:lstStyle/>
          <a:p>
            <a:r>
              <a:rPr lang="en-US" altLang="zh-CN" sz="1800">
                <a:solidFill>
                  <a:schemeClr val="bg2"/>
                </a:solidFill>
                <a:ea typeface="宋体" panose="02010600030101010101" pitchFamily="2" charset="-122"/>
              </a:rPr>
              <a:t>com.odi</a:t>
            </a:r>
            <a:endParaRPr lang="en-US" altLang="zh-CN" sz="1800">
              <a:solidFill>
                <a:schemeClr val="bg2"/>
              </a:solidFill>
              <a:latin typeface="ZapfHumnst BT" pitchFamily="34" charset="0"/>
              <a:ea typeface="宋体" panose="02010600030101010101" pitchFamily="2" charset="-122"/>
            </a:endParaRPr>
          </a:p>
        </p:txBody>
      </p:sp>
      <p:sp>
        <p:nvSpPr>
          <p:cNvPr id="438280" name="Rectangle 8"/>
          <p:cNvSpPr>
            <a:spLocks noChangeArrowheads="1"/>
          </p:cNvSpPr>
          <p:nvPr/>
        </p:nvSpPr>
        <p:spPr bwMode="auto">
          <a:xfrm>
            <a:off x="3251200" y="3979863"/>
            <a:ext cx="939800" cy="528637"/>
          </a:xfrm>
          <a:prstGeom prst="rect">
            <a:avLst/>
          </a:prstGeom>
          <a:solidFill>
            <a:srgbClr val="FFFFCC"/>
          </a:solidFill>
          <a:ln w="0">
            <a:solidFill>
              <a:srgbClr val="8A0E5E"/>
            </a:solidFill>
            <a:miter lim="800000"/>
          </a:ln>
        </p:spPr>
        <p:txBody>
          <a:bodyPr/>
          <a:lstStyle/>
          <a:p>
            <a:endParaRPr lang="en-US"/>
          </a:p>
        </p:txBody>
      </p:sp>
      <p:sp>
        <p:nvSpPr>
          <p:cNvPr id="438281" name="Rectangle 9"/>
          <p:cNvSpPr>
            <a:spLocks noChangeArrowheads="1"/>
          </p:cNvSpPr>
          <p:nvPr/>
        </p:nvSpPr>
        <p:spPr bwMode="auto">
          <a:xfrm>
            <a:off x="3341688" y="4032250"/>
            <a:ext cx="758825" cy="212725"/>
          </a:xfrm>
          <a:prstGeom prst="rect">
            <a:avLst/>
          </a:prstGeom>
          <a:solidFill>
            <a:srgbClr val="FFFFCC"/>
          </a:solidFill>
          <a:ln w="9525">
            <a:noFill/>
            <a:miter lim="800000"/>
          </a:ln>
        </p:spPr>
        <p:txBody>
          <a:bodyPr wrap="none" lIns="0" tIns="0" rIns="0" bIns="0">
            <a:spAutoFit/>
          </a:bodyPr>
          <a:lstStyle/>
          <a:p>
            <a:r>
              <a:rPr lang="en-US" altLang="zh-CN" sz="1400">
                <a:solidFill>
                  <a:schemeClr val="bg2"/>
                </a:solidFill>
                <a:ea typeface="宋体" panose="02010600030101010101" pitchFamily="2" charset="-122"/>
              </a:rPr>
              <a:t>Database</a:t>
            </a:r>
            <a:endParaRPr lang="en-US" altLang="zh-CN">
              <a:solidFill>
                <a:schemeClr val="bg2"/>
              </a:solidFill>
              <a:latin typeface="ZapfHumnst BT" pitchFamily="34" charset="0"/>
              <a:ea typeface="宋体" panose="02010600030101010101" pitchFamily="2" charset="-122"/>
            </a:endParaRPr>
          </a:p>
        </p:txBody>
      </p:sp>
      <p:sp>
        <p:nvSpPr>
          <p:cNvPr id="438282" name="Rectangle 10"/>
          <p:cNvSpPr>
            <a:spLocks noChangeArrowheads="1"/>
          </p:cNvSpPr>
          <p:nvPr/>
        </p:nvSpPr>
        <p:spPr bwMode="auto">
          <a:xfrm>
            <a:off x="3313113" y="4257675"/>
            <a:ext cx="817562" cy="152400"/>
          </a:xfrm>
          <a:prstGeom prst="rect">
            <a:avLst/>
          </a:prstGeom>
          <a:solidFill>
            <a:srgbClr val="FFFFCC"/>
          </a:solidFill>
          <a:ln w="9525">
            <a:noFill/>
            <a:miter lim="800000"/>
          </a:ln>
        </p:spPr>
        <p:txBody>
          <a:bodyPr wrap="none" lIns="0" tIns="0" rIns="0" bIns="0">
            <a:spAutoFit/>
          </a:bodyPr>
          <a:lstStyle/>
          <a:p>
            <a:r>
              <a:rPr lang="en-US" altLang="zh-CN">
                <a:solidFill>
                  <a:schemeClr val="bg2"/>
                </a:solidFill>
                <a:ea typeface="宋体" panose="02010600030101010101" pitchFamily="2" charset="-122"/>
              </a:rPr>
              <a:t>(from com.odi)</a:t>
            </a:r>
            <a:endParaRPr lang="en-US" altLang="zh-CN">
              <a:solidFill>
                <a:schemeClr val="bg2"/>
              </a:solidFill>
              <a:latin typeface="ZapfHumnst BT" pitchFamily="34" charset="0"/>
              <a:ea typeface="宋体" panose="02010600030101010101" pitchFamily="2" charset="-122"/>
            </a:endParaRPr>
          </a:p>
        </p:txBody>
      </p:sp>
      <p:sp>
        <p:nvSpPr>
          <p:cNvPr id="438284" name="Rectangle 12"/>
          <p:cNvSpPr>
            <a:spLocks noChangeArrowheads="1"/>
          </p:cNvSpPr>
          <p:nvPr/>
        </p:nvSpPr>
        <p:spPr bwMode="auto">
          <a:xfrm>
            <a:off x="2565400" y="3217863"/>
            <a:ext cx="998538" cy="528637"/>
          </a:xfrm>
          <a:prstGeom prst="rect">
            <a:avLst/>
          </a:prstGeom>
          <a:solidFill>
            <a:srgbClr val="FFFFCC"/>
          </a:solidFill>
          <a:ln w="0">
            <a:solidFill>
              <a:srgbClr val="8A0E5E"/>
            </a:solidFill>
            <a:miter lim="800000"/>
          </a:ln>
        </p:spPr>
        <p:txBody>
          <a:bodyPr/>
          <a:lstStyle/>
          <a:p>
            <a:endParaRPr lang="en-US"/>
          </a:p>
        </p:txBody>
      </p:sp>
      <p:sp>
        <p:nvSpPr>
          <p:cNvPr id="438285" name="Rectangle 13"/>
          <p:cNvSpPr>
            <a:spLocks noChangeArrowheads="1"/>
          </p:cNvSpPr>
          <p:nvPr/>
        </p:nvSpPr>
        <p:spPr bwMode="auto">
          <a:xfrm>
            <a:off x="2743200" y="3270250"/>
            <a:ext cx="631825" cy="212725"/>
          </a:xfrm>
          <a:prstGeom prst="rect">
            <a:avLst/>
          </a:prstGeom>
          <a:solidFill>
            <a:srgbClr val="FFFFCC"/>
          </a:solidFill>
          <a:ln w="9525">
            <a:noFill/>
            <a:miter lim="800000"/>
          </a:ln>
        </p:spPr>
        <p:txBody>
          <a:bodyPr wrap="none" lIns="0" tIns="0" rIns="0" bIns="0">
            <a:spAutoFit/>
          </a:bodyPr>
          <a:lstStyle/>
          <a:p>
            <a:r>
              <a:rPr lang="en-US" altLang="zh-CN" sz="1400">
                <a:solidFill>
                  <a:schemeClr val="bg2"/>
                </a:solidFill>
                <a:ea typeface="宋体" panose="02010600030101010101" pitchFamily="2" charset="-122"/>
              </a:rPr>
              <a:t>Session</a:t>
            </a:r>
            <a:endParaRPr lang="en-US" altLang="zh-CN">
              <a:solidFill>
                <a:schemeClr val="bg2"/>
              </a:solidFill>
              <a:latin typeface="ZapfHumnst BT" pitchFamily="34" charset="0"/>
              <a:ea typeface="宋体" panose="02010600030101010101" pitchFamily="2" charset="-122"/>
            </a:endParaRPr>
          </a:p>
        </p:txBody>
      </p:sp>
      <p:sp>
        <p:nvSpPr>
          <p:cNvPr id="438286" name="Rectangle 14"/>
          <p:cNvSpPr>
            <a:spLocks noChangeArrowheads="1"/>
          </p:cNvSpPr>
          <p:nvPr/>
        </p:nvSpPr>
        <p:spPr bwMode="auto">
          <a:xfrm>
            <a:off x="2651125" y="3495675"/>
            <a:ext cx="817563" cy="152400"/>
          </a:xfrm>
          <a:prstGeom prst="rect">
            <a:avLst/>
          </a:prstGeom>
          <a:solidFill>
            <a:srgbClr val="FFFFCC"/>
          </a:solidFill>
          <a:ln w="9525">
            <a:noFill/>
            <a:miter lim="800000"/>
          </a:ln>
        </p:spPr>
        <p:txBody>
          <a:bodyPr wrap="none" lIns="0" tIns="0" rIns="0" bIns="0">
            <a:spAutoFit/>
          </a:bodyPr>
          <a:lstStyle/>
          <a:p>
            <a:r>
              <a:rPr lang="en-US" altLang="zh-CN">
                <a:solidFill>
                  <a:schemeClr val="bg2"/>
                </a:solidFill>
                <a:ea typeface="宋体" panose="02010600030101010101" pitchFamily="2" charset="-122"/>
              </a:rPr>
              <a:t>(from com.odi)</a:t>
            </a:r>
            <a:endParaRPr lang="en-US" altLang="zh-CN">
              <a:solidFill>
                <a:schemeClr val="bg2"/>
              </a:solidFill>
              <a:latin typeface="ZapfHumnst BT" pitchFamily="34" charset="0"/>
              <a:ea typeface="宋体" panose="02010600030101010101" pitchFamily="2" charset="-122"/>
            </a:endParaRPr>
          </a:p>
        </p:txBody>
      </p:sp>
      <p:sp>
        <p:nvSpPr>
          <p:cNvPr id="438288" name="Rectangle 16"/>
          <p:cNvSpPr>
            <a:spLocks noChangeArrowheads="1"/>
          </p:cNvSpPr>
          <p:nvPr/>
        </p:nvSpPr>
        <p:spPr bwMode="auto">
          <a:xfrm>
            <a:off x="1651000" y="3979863"/>
            <a:ext cx="1150938" cy="528637"/>
          </a:xfrm>
          <a:prstGeom prst="rect">
            <a:avLst/>
          </a:prstGeom>
          <a:solidFill>
            <a:srgbClr val="FFFFCC"/>
          </a:solidFill>
          <a:ln w="0">
            <a:solidFill>
              <a:srgbClr val="8A0E5E"/>
            </a:solidFill>
            <a:miter lim="800000"/>
          </a:ln>
        </p:spPr>
        <p:txBody>
          <a:bodyPr/>
          <a:lstStyle/>
          <a:p>
            <a:endParaRPr lang="en-US"/>
          </a:p>
        </p:txBody>
      </p:sp>
      <p:sp>
        <p:nvSpPr>
          <p:cNvPr id="438289" name="Rectangle 17"/>
          <p:cNvSpPr>
            <a:spLocks noChangeArrowheads="1"/>
          </p:cNvSpPr>
          <p:nvPr/>
        </p:nvSpPr>
        <p:spPr bwMode="auto">
          <a:xfrm>
            <a:off x="1763713" y="4032250"/>
            <a:ext cx="925512" cy="212725"/>
          </a:xfrm>
          <a:prstGeom prst="rect">
            <a:avLst/>
          </a:prstGeom>
          <a:solidFill>
            <a:srgbClr val="FFFFCC"/>
          </a:solidFill>
          <a:ln w="9525">
            <a:noFill/>
            <a:miter lim="800000"/>
          </a:ln>
        </p:spPr>
        <p:txBody>
          <a:bodyPr wrap="none" lIns="0" tIns="0" rIns="0" bIns="0">
            <a:spAutoFit/>
          </a:bodyPr>
          <a:lstStyle/>
          <a:p>
            <a:r>
              <a:rPr lang="en-US" altLang="zh-CN" sz="1400">
                <a:solidFill>
                  <a:schemeClr val="bg2"/>
                </a:solidFill>
                <a:ea typeface="宋体" panose="02010600030101010101" pitchFamily="2" charset="-122"/>
              </a:rPr>
              <a:t>Transaction</a:t>
            </a:r>
            <a:endParaRPr lang="en-US" altLang="zh-CN">
              <a:solidFill>
                <a:schemeClr val="bg2"/>
              </a:solidFill>
              <a:latin typeface="ZapfHumnst BT" pitchFamily="34" charset="0"/>
              <a:ea typeface="宋体" panose="02010600030101010101" pitchFamily="2" charset="-122"/>
            </a:endParaRPr>
          </a:p>
        </p:txBody>
      </p:sp>
      <p:sp>
        <p:nvSpPr>
          <p:cNvPr id="438290" name="Rectangle 18"/>
          <p:cNvSpPr>
            <a:spLocks noChangeArrowheads="1"/>
          </p:cNvSpPr>
          <p:nvPr/>
        </p:nvSpPr>
        <p:spPr bwMode="auto">
          <a:xfrm>
            <a:off x="1817688" y="4257675"/>
            <a:ext cx="817562" cy="152400"/>
          </a:xfrm>
          <a:prstGeom prst="rect">
            <a:avLst/>
          </a:prstGeom>
          <a:solidFill>
            <a:srgbClr val="FFFFCC"/>
          </a:solidFill>
          <a:ln w="9525">
            <a:noFill/>
            <a:miter lim="800000"/>
          </a:ln>
        </p:spPr>
        <p:txBody>
          <a:bodyPr wrap="none" lIns="0" tIns="0" rIns="0" bIns="0">
            <a:spAutoFit/>
          </a:bodyPr>
          <a:lstStyle/>
          <a:p>
            <a:r>
              <a:rPr lang="en-US" altLang="zh-CN">
                <a:solidFill>
                  <a:schemeClr val="bg2"/>
                </a:solidFill>
                <a:ea typeface="宋体" panose="02010600030101010101" pitchFamily="2" charset="-122"/>
              </a:rPr>
              <a:t>(from com.odi)</a:t>
            </a:r>
            <a:endParaRPr lang="en-US" altLang="zh-CN">
              <a:solidFill>
                <a:schemeClr val="bg2"/>
              </a:solidFill>
              <a:latin typeface="ZapfHumnst BT" pitchFamily="34" charset="0"/>
              <a:ea typeface="宋体" panose="02010600030101010101" pitchFamily="2" charset="-122"/>
            </a:endParaRPr>
          </a:p>
        </p:txBody>
      </p:sp>
      <p:sp>
        <p:nvSpPr>
          <p:cNvPr id="438292" name="Rectangle 20"/>
          <p:cNvSpPr>
            <a:spLocks noChangeArrowheads="1"/>
          </p:cNvSpPr>
          <p:nvPr/>
        </p:nvSpPr>
        <p:spPr bwMode="auto">
          <a:xfrm>
            <a:off x="965200" y="3217863"/>
            <a:ext cx="1150938" cy="528637"/>
          </a:xfrm>
          <a:prstGeom prst="rect">
            <a:avLst/>
          </a:prstGeom>
          <a:solidFill>
            <a:srgbClr val="FFFFCC"/>
          </a:solidFill>
          <a:ln w="0">
            <a:solidFill>
              <a:srgbClr val="8A0E5E"/>
            </a:solidFill>
            <a:miter lim="800000"/>
          </a:ln>
        </p:spPr>
        <p:txBody>
          <a:bodyPr/>
          <a:lstStyle/>
          <a:p>
            <a:endParaRPr lang="en-US"/>
          </a:p>
        </p:txBody>
      </p:sp>
      <p:sp>
        <p:nvSpPr>
          <p:cNvPr id="438293" name="Rectangle 21"/>
          <p:cNvSpPr>
            <a:spLocks noChangeArrowheads="1"/>
          </p:cNvSpPr>
          <p:nvPr/>
        </p:nvSpPr>
        <p:spPr bwMode="auto">
          <a:xfrm>
            <a:off x="1368425" y="3270250"/>
            <a:ext cx="344488" cy="212725"/>
          </a:xfrm>
          <a:prstGeom prst="rect">
            <a:avLst/>
          </a:prstGeom>
          <a:solidFill>
            <a:srgbClr val="FFFFCC"/>
          </a:solidFill>
          <a:ln w="9525">
            <a:noFill/>
            <a:miter lim="800000"/>
          </a:ln>
        </p:spPr>
        <p:txBody>
          <a:bodyPr wrap="none" lIns="0" tIns="0" rIns="0" bIns="0">
            <a:spAutoFit/>
          </a:bodyPr>
          <a:lstStyle/>
          <a:p>
            <a:r>
              <a:rPr lang="en-US" altLang="zh-CN" sz="1400">
                <a:solidFill>
                  <a:schemeClr val="bg2"/>
                </a:solidFill>
                <a:ea typeface="宋体" panose="02010600030101010101" pitchFamily="2" charset="-122"/>
              </a:rPr>
              <a:t>Map</a:t>
            </a:r>
            <a:endParaRPr lang="en-US" altLang="zh-CN">
              <a:solidFill>
                <a:schemeClr val="bg2"/>
              </a:solidFill>
              <a:latin typeface="ZapfHumnst BT" pitchFamily="34" charset="0"/>
              <a:ea typeface="宋体" panose="02010600030101010101" pitchFamily="2" charset="-122"/>
            </a:endParaRPr>
          </a:p>
        </p:txBody>
      </p:sp>
      <p:sp>
        <p:nvSpPr>
          <p:cNvPr id="438294" name="Rectangle 22"/>
          <p:cNvSpPr>
            <a:spLocks noChangeArrowheads="1"/>
          </p:cNvSpPr>
          <p:nvPr/>
        </p:nvSpPr>
        <p:spPr bwMode="auto">
          <a:xfrm>
            <a:off x="1131888" y="3495675"/>
            <a:ext cx="817562" cy="152400"/>
          </a:xfrm>
          <a:prstGeom prst="rect">
            <a:avLst/>
          </a:prstGeom>
          <a:solidFill>
            <a:srgbClr val="FFFFCC"/>
          </a:solidFill>
          <a:ln w="9525">
            <a:noFill/>
            <a:miter lim="800000"/>
          </a:ln>
        </p:spPr>
        <p:txBody>
          <a:bodyPr wrap="none" lIns="0" tIns="0" rIns="0" bIns="0">
            <a:spAutoFit/>
          </a:bodyPr>
          <a:lstStyle/>
          <a:p>
            <a:r>
              <a:rPr lang="en-US" altLang="zh-CN">
                <a:solidFill>
                  <a:schemeClr val="bg2"/>
                </a:solidFill>
                <a:ea typeface="宋体" panose="02010600030101010101" pitchFamily="2" charset="-122"/>
              </a:rPr>
              <a:t>(from com.odi)</a:t>
            </a:r>
            <a:endParaRPr lang="en-US" altLang="zh-CN">
              <a:solidFill>
                <a:schemeClr val="bg2"/>
              </a:solidFill>
              <a:latin typeface="ZapfHumnst BT" pitchFamily="34" charset="0"/>
              <a:ea typeface="宋体" panose="02010600030101010101" pitchFamily="2" charset="-122"/>
            </a:endParaRPr>
          </a:p>
        </p:txBody>
      </p:sp>
      <p:sp>
        <p:nvSpPr>
          <p:cNvPr id="438297" name="Rectangle 25"/>
          <p:cNvSpPr>
            <a:spLocks noChangeArrowheads="1"/>
          </p:cNvSpPr>
          <p:nvPr/>
        </p:nvSpPr>
        <p:spPr bwMode="auto">
          <a:xfrm>
            <a:off x="4838700" y="2768600"/>
            <a:ext cx="3568700" cy="1935163"/>
          </a:xfrm>
          <a:prstGeom prst="rect">
            <a:avLst/>
          </a:prstGeom>
          <a:solidFill>
            <a:srgbClr val="FFFFCC"/>
          </a:solidFill>
          <a:ln w="0">
            <a:solidFill>
              <a:srgbClr val="8A0E5E"/>
            </a:solidFill>
            <a:miter lim="800000"/>
          </a:ln>
        </p:spPr>
        <p:txBody>
          <a:bodyPr/>
          <a:lstStyle/>
          <a:p>
            <a:endParaRPr lang="en-US"/>
          </a:p>
        </p:txBody>
      </p:sp>
      <p:sp>
        <p:nvSpPr>
          <p:cNvPr id="438299" name="Rectangle 27"/>
          <p:cNvSpPr>
            <a:spLocks noChangeArrowheads="1"/>
          </p:cNvSpPr>
          <p:nvPr/>
        </p:nvSpPr>
        <p:spPr bwMode="auto">
          <a:xfrm>
            <a:off x="6362700" y="2798763"/>
            <a:ext cx="774700" cy="274637"/>
          </a:xfrm>
          <a:prstGeom prst="rect">
            <a:avLst/>
          </a:prstGeom>
          <a:noFill/>
          <a:ln w="9525">
            <a:noFill/>
            <a:miter lim="800000"/>
          </a:ln>
        </p:spPr>
        <p:txBody>
          <a:bodyPr wrap="none" lIns="0" tIns="0" rIns="0" bIns="0">
            <a:spAutoFit/>
          </a:bodyPr>
          <a:lstStyle/>
          <a:p>
            <a:r>
              <a:rPr lang="en-US" altLang="zh-CN" sz="1800">
                <a:solidFill>
                  <a:schemeClr val="bg2"/>
                </a:solidFill>
                <a:ea typeface="宋体" panose="02010600030101010101" pitchFamily="2" charset="-122"/>
              </a:rPr>
              <a:t>java.sql</a:t>
            </a:r>
            <a:endParaRPr lang="en-US" altLang="zh-CN" sz="1800">
              <a:solidFill>
                <a:schemeClr val="bg2"/>
              </a:solidFill>
              <a:latin typeface="ZapfHumnst BT" pitchFamily="34" charset="0"/>
              <a:ea typeface="宋体" panose="02010600030101010101" pitchFamily="2" charset="-122"/>
            </a:endParaRPr>
          </a:p>
        </p:txBody>
      </p:sp>
      <p:sp>
        <p:nvSpPr>
          <p:cNvPr id="438301" name="Rectangle 29"/>
          <p:cNvSpPr>
            <a:spLocks noChangeArrowheads="1"/>
          </p:cNvSpPr>
          <p:nvPr/>
        </p:nvSpPr>
        <p:spPr bwMode="auto">
          <a:xfrm>
            <a:off x="7086600" y="3967163"/>
            <a:ext cx="939800" cy="528637"/>
          </a:xfrm>
          <a:prstGeom prst="rect">
            <a:avLst/>
          </a:prstGeom>
          <a:solidFill>
            <a:srgbClr val="FFFFCC"/>
          </a:solidFill>
          <a:ln w="0">
            <a:solidFill>
              <a:srgbClr val="8A0E5E"/>
            </a:solidFill>
            <a:miter lim="800000"/>
          </a:ln>
        </p:spPr>
        <p:txBody>
          <a:bodyPr/>
          <a:lstStyle/>
          <a:p>
            <a:endParaRPr lang="en-US"/>
          </a:p>
        </p:txBody>
      </p:sp>
      <p:sp>
        <p:nvSpPr>
          <p:cNvPr id="438302" name="Rectangle 30"/>
          <p:cNvSpPr>
            <a:spLocks noChangeArrowheads="1"/>
          </p:cNvSpPr>
          <p:nvPr/>
        </p:nvSpPr>
        <p:spPr bwMode="auto">
          <a:xfrm>
            <a:off x="7177088" y="4019550"/>
            <a:ext cx="769937" cy="212725"/>
          </a:xfrm>
          <a:prstGeom prst="rect">
            <a:avLst/>
          </a:prstGeom>
          <a:solidFill>
            <a:srgbClr val="FFFFCC"/>
          </a:solidFill>
          <a:ln w="9525">
            <a:noFill/>
            <a:miter lim="800000"/>
          </a:ln>
        </p:spPr>
        <p:txBody>
          <a:bodyPr wrap="none" lIns="0" tIns="0" rIns="0" bIns="0">
            <a:spAutoFit/>
          </a:bodyPr>
          <a:lstStyle/>
          <a:p>
            <a:r>
              <a:rPr lang="en-US" altLang="zh-CN" sz="1400">
                <a:solidFill>
                  <a:schemeClr val="bg2"/>
                </a:solidFill>
                <a:ea typeface="宋体" panose="02010600030101010101" pitchFamily="2" charset="-122"/>
              </a:rPr>
              <a:t>ResultSet</a:t>
            </a:r>
            <a:endParaRPr lang="en-US" altLang="zh-CN">
              <a:solidFill>
                <a:schemeClr val="bg2"/>
              </a:solidFill>
              <a:latin typeface="ZapfHumnst BT" pitchFamily="34" charset="0"/>
              <a:ea typeface="宋体" panose="02010600030101010101" pitchFamily="2" charset="-122"/>
            </a:endParaRPr>
          </a:p>
        </p:txBody>
      </p:sp>
      <p:sp>
        <p:nvSpPr>
          <p:cNvPr id="438303" name="Rectangle 31"/>
          <p:cNvSpPr>
            <a:spLocks noChangeArrowheads="1"/>
          </p:cNvSpPr>
          <p:nvPr/>
        </p:nvSpPr>
        <p:spPr bwMode="auto">
          <a:xfrm>
            <a:off x="7148513" y="4244975"/>
            <a:ext cx="817562" cy="152400"/>
          </a:xfrm>
          <a:prstGeom prst="rect">
            <a:avLst/>
          </a:prstGeom>
          <a:solidFill>
            <a:srgbClr val="FFFFCC"/>
          </a:solidFill>
          <a:ln w="9525">
            <a:noFill/>
            <a:miter lim="800000"/>
          </a:ln>
        </p:spPr>
        <p:txBody>
          <a:bodyPr wrap="none" lIns="0" tIns="0" rIns="0" bIns="0">
            <a:spAutoFit/>
          </a:bodyPr>
          <a:lstStyle/>
          <a:p>
            <a:r>
              <a:rPr lang="en-US" altLang="zh-CN">
                <a:solidFill>
                  <a:schemeClr val="bg2"/>
                </a:solidFill>
                <a:ea typeface="宋体" panose="02010600030101010101" pitchFamily="2" charset="-122"/>
              </a:rPr>
              <a:t>(from com.odi)</a:t>
            </a:r>
            <a:endParaRPr lang="en-US" altLang="zh-CN">
              <a:solidFill>
                <a:schemeClr val="bg2"/>
              </a:solidFill>
              <a:latin typeface="ZapfHumnst BT" pitchFamily="34" charset="0"/>
              <a:ea typeface="宋体" panose="02010600030101010101" pitchFamily="2" charset="-122"/>
            </a:endParaRPr>
          </a:p>
        </p:txBody>
      </p:sp>
      <p:sp>
        <p:nvSpPr>
          <p:cNvPr id="438305" name="Rectangle 33"/>
          <p:cNvSpPr>
            <a:spLocks noChangeArrowheads="1"/>
          </p:cNvSpPr>
          <p:nvPr/>
        </p:nvSpPr>
        <p:spPr bwMode="auto">
          <a:xfrm>
            <a:off x="6997700" y="3205163"/>
            <a:ext cx="1219200" cy="528637"/>
          </a:xfrm>
          <a:prstGeom prst="rect">
            <a:avLst/>
          </a:prstGeom>
          <a:solidFill>
            <a:srgbClr val="FFFFCC"/>
          </a:solidFill>
          <a:ln w="0">
            <a:solidFill>
              <a:srgbClr val="8A0E5E"/>
            </a:solidFill>
            <a:miter lim="800000"/>
          </a:ln>
        </p:spPr>
        <p:txBody>
          <a:bodyPr/>
          <a:lstStyle/>
          <a:p>
            <a:endParaRPr lang="en-US"/>
          </a:p>
        </p:txBody>
      </p:sp>
      <p:sp>
        <p:nvSpPr>
          <p:cNvPr id="438306" name="Rectangle 34"/>
          <p:cNvSpPr>
            <a:spLocks noChangeArrowheads="1"/>
          </p:cNvSpPr>
          <p:nvPr/>
        </p:nvSpPr>
        <p:spPr bwMode="auto">
          <a:xfrm>
            <a:off x="7158038" y="3257550"/>
            <a:ext cx="896937" cy="212725"/>
          </a:xfrm>
          <a:prstGeom prst="rect">
            <a:avLst/>
          </a:prstGeom>
          <a:solidFill>
            <a:srgbClr val="FFFFCC"/>
          </a:solidFill>
          <a:ln w="9525">
            <a:noFill/>
            <a:miter lim="800000"/>
          </a:ln>
        </p:spPr>
        <p:txBody>
          <a:bodyPr wrap="none" lIns="0" tIns="0" rIns="0" bIns="0">
            <a:spAutoFit/>
          </a:bodyPr>
          <a:lstStyle/>
          <a:p>
            <a:r>
              <a:rPr lang="en-US" altLang="zh-CN" sz="1400">
                <a:solidFill>
                  <a:schemeClr val="bg2"/>
                </a:solidFill>
                <a:ea typeface="宋体" panose="02010600030101010101" pitchFamily="2" charset="-122"/>
              </a:rPr>
              <a:t>Connection</a:t>
            </a:r>
            <a:endParaRPr lang="en-US" altLang="zh-CN">
              <a:solidFill>
                <a:schemeClr val="bg2"/>
              </a:solidFill>
              <a:latin typeface="ZapfHumnst BT" pitchFamily="34" charset="0"/>
              <a:ea typeface="宋体" panose="02010600030101010101" pitchFamily="2" charset="-122"/>
            </a:endParaRPr>
          </a:p>
        </p:txBody>
      </p:sp>
      <p:sp>
        <p:nvSpPr>
          <p:cNvPr id="438307" name="Rectangle 35"/>
          <p:cNvSpPr>
            <a:spLocks noChangeArrowheads="1"/>
          </p:cNvSpPr>
          <p:nvPr/>
        </p:nvSpPr>
        <p:spPr bwMode="auto">
          <a:xfrm>
            <a:off x="7197725" y="3482975"/>
            <a:ext cx="817563" cy="152400"/>
          </a:xfrm>
          <a:prstGeom prst="rect">
            <a:avLst/>
          </a:prstGeom>
          <a:solidFill>
            <a:srgbClr val="FFFFCC"/>
          </a:solidFill>
          <a:ln w="9525">
            <a:noFill/>
            <a:miter lim="800000"/>
          </a:ln>
        </p:spPr>
        <p:txBody>
          <a:bodyPr wrap="none" lIns="0" tIns="0" rIns="0" bIns="0">
            <a:spAutoFit/>
          </a:bodyPr>
          <a:lstStyle/>
          <a:p>
            <a:r>
              <a:rPr lang="en-US" altLang="zh-CN">
                <a:solidFill>
                  <a:schemeClr val="bg2"/>
                </a:solidFill>
                <a:ea typeface="宋体" panose="02010600030101010101" pitchFamily="2" charset="-122"/>
              </a:rPr>
              <a:t>(from com.odi)</a:t>
            </a:r>
            <a:endParaRPr lang="en-US" altLang="zh-CN">
              <a:solidFill>
                <a:schemeClr val="bg2"/>
              </a:solidFill>
              <a:latin typeface="ZapfHumnst BT" pitchFamily="34" charset="0"/>
              <a:ea typeface="宋体" panose="02010600030101010101" pitchFamily="2" charset="-122"/>
            </a:endParaRPr>
          </a:p>
        </p:txBody>
      </p:sp>
      <p:sp>
        <p:nvSpPr>
          <p:cNvPr id="438309" name="Rectangle 37"/>
          <p:cNvSpPr>
            <a:spLocks noChangeArrowheads="1"/>
          </p:cNvSpPr>
          <p:nvPr/>
        </p:nvSpPr>
        <p:spPr bwMode="auto">
          <a:xfrm>
            <a:off x="5334000" y="3967163"/>
            <a:ext cx="1150938" cy="528637"/>
          </a:xfrm>
          <a:prstGeom prst="rect">
            <a:avLst/>
          </a:prstGeom>
          <a:solidFill>
            <a:srgbClr val="FFFFCC"/>
          </a:solidFill>
          <a:ln w="0">
            <a:solidFill>
              <a:srgbClr val="8A0E5E"/>
            </a:solidFill>
            <a:miter lim="800000"/>
          </a:ln>
        </p:spPr>
        <p:txBody>
          <a:bodyPr/>
          <a:lstStyle/>
          <a:p>
            <a:endParaRPr lang="en-US"/>
          </a:p>
        </p:txBody>
      </p:sp>
      <p:sp>
        <p:nvSpPr>
          <p:cNvPr id="438310" name="Rectangle 38"/>
          <p:cNvSpPr>
            <a:spLocks noChangeArrowheads="1"/>
          </p:cNvSpPr>
          <p:nvPr/>
        </p:nvSpPr>
        <p:spPr bwMode="auto">
          <a:xfrm>
            <a:off x="5505450" y="4019550"/>
            <a:ext cx="808038" cy="212725"/>
          </a:xfrm>
          <a:prstGeom prst="rect">
            <a:avLst/>
          </a:prstGeom>
          <a:solidFill>
            <a:srgbClr val="FFFFCC"/>
          </a:solidFill>
          <a:ln w="9525">
            <a:noFill/>
            <a:miter lim="800000"/>
          </a:ln>
        </p:spPr>
        <p:txBody>
          <a:bodyPr wrap="none" lIns="0" tIns="0" rIns="0" bIns="0">
            <a:spAutoFit/>
          </a:bodyPr>
          <a:lstStyle/>
          <a:p>
            <a:r>
              <a:rPr lang="en-US" altLang="zh-CN" sz="1400">
                <a:solidFill>
                  <a:schemeClr val="bg2"/>
                </a:solidFill>
                <a:ea typeface="宋体" panose="02010600030101010101" pitchFamily="2" charset="-122"/>
              </a:rPr>
              <a:t>Statement</a:t>
            </a:r>
            <a:endParaRPr lang="en-US" altLang="zh-CN">
              <a:solidFill>
                <a:schemeClr val="bg2"/>
              </a:solidFill>
              <a:latin typeface="ZapfHumnst BT" pitchFamily="34" charset="0"/>
              <a:ea typeface="宋体" panose="02010600030101010101" pitchFamily="2" charset="-122"/>
            </a:endParaRPr>
          </a:p>
        </p:txBody>
      </p:sp>
      <p:sp>
        <p:nvSpPr>
          <p:cNvPr id="438311" name="Rectangle 39"/>
          <p:cNvSpPr>
            <a:spLocks noChangeArrowheads="1"/>
          </p:cNvSpPr>
          <p:nvPr/>
        </p:nvSpPr>
        <p:spPr bwMode="auto">
          <a:xfrm>
            <a:off x="5500688" y="4244975"/>
            <a:ext cx="817562" cy="152400"/>
          </a:xfrm>
          <a:prstGeom prst="rect">
            <a:avLst/>
          </a:prstGeom>
          <a:solidFill>
            <a:srgbClr val="FFFFCC"/>
          </a:solidFill>
          <a:ln w="9525">
            <a:noFill/>
            <a:miter lim="800000"/>
          </a:ln>
        </p:spPr>
        <p:txBody>
          <a:bodyPr wrap="none" lIns="0" tIns="0" rIns="0" bIns="0">
            <a:spAutoFit/>
          </a:bodyPr>
          <a:lstStyle/>
          <a:p>
            <a:r>
              <a:rPr lang="en-US" altLang="zh-CN">
                <a:solidFill>
                  <a:schemeClr val="bg2"/>
                </a:solidFill>
                <a:ea typeface="宋体" panose="02010600030101010101" pitchFamily="2" charset="-122"/>
              </a:rPr>
              <a:t>(from com.odi)</a:t>
            </a:r>
            <a:endParaRPr lang="en-US" altLang="zh-CN">
              <a:solidFill>
                <a:schemeClr val="bg2"/>
              </a:solidFill>
              <a:latin typeface="ZapfHumnst BT" pitchFamily="34" charset="0"/>
              <a:ea typeface="宋体" panose="02010600030101010101" pitchFamily="2" charset="-122"/>
            </a:endParaRPr>
          </a:p>
        </p:txBody>
      </p:sp>
      <p:sp>
        <p:nvSpPr>
          <p:cNvPr id="438312" name="Rectangle 40"/>
          <p:cNvSpPr>
            <a:spLocks noChangeArrowheads="1"/>
          </p:cNvSpPr>
          <p:nvPr/>
        </p:nvSpPr>
        <p:spPr bwMode="auto">
          <a:xfrm>
            <a:off x="5067300" y="3205163"/>
            <a:ext cx="1600200" cy="533400"/>
          </a:xfrm>
          <a:prstGeom prst="rect">
            <a:avLst/>
          </a:prstGeom>
          <a:solidFill>
            <a:srgbClr val="FFFFCC"/>
          </a:solidFill>
          <a:ln w="0">
            <a:solidFill>
              <a:srgbClr val="8A0E5E"/>
            </a:solidFill>
            <a:miter lim="800000"/>
          </a:ln>
        </p:spPr>
        <p:txBody>
          <a:bodyPr/>
          <a:lstStyle/>
          <a:p>
            <a:endParaRPr lang="en-US"/>
          </a:p>
        </p:txBody>
      </p:sp>
      <p:grpSp>
        <p:nvGrpSpPr>
          <p:cNvPr id="438313" name="Group 41"/>
          <p:cNvGrpSpPr/>
          <p:nvPr/>
        </p:nvGrpSpPr>
        <p:grpSpPr bwMode="auto">
          <a:xfrm>
            <a:off x="5302250" y="3257550"/>
            <a:ext cx="1171575" cy="377825"/>
            <a:chOff x="3252" y="2865"/>
            <a:chExt cx="738" cy="238"/>
          </a:xfrm>
        </p:grpSpPr>
        <p:sp>
          <p:nvSpPr>
            <p:cNvPr id="438314" name="Rectangle 42"/>
            <p:cNvSpPr>
              <a:spLocks noChangeArrowheads="1"/>
            </p:cNvSpPr>
            <p:nvPr/>
          </p:nvSpPr>
          <p:spPr bwMode="auto">
            <a:xfrm>
              <a:off x="3252" y="2865"/>
              <a:ext cx="738" cy="134"/>
            </a:xfrm>
            <a:prstGeom prst="rect">
              <a:avLst/>
            </a:prstGeom>
            <a:noFill/>
            <a:ln w="9525">
              <a:noFill/>
              <a:miter lim="800000"/>
            </a:ln>
          </p:spPr>
          <p:txBody>
            <a:bodyPr wrap="none" lIns="0" tIns="0" rIns="0" bIns="0">
              <a:spAutoFit/>
            </a:bodyPr>
            <a:lstStyle/>
            <a:p>
              <a:r>
                <a:rPr lang="en-US" altLang="zh-CN" sz="1400">
                  <a:solidFill>
                    <a:schemeClr val="bg2"/>
                  </a:solidFill>
                  <a:ea typeface="宋体" panose="02010600030101010101" pitchFamily="2" charset="-122"/>
                </a:rPr>
                <a:t>DriverManager</a:t>
              </a:r>
              <a:endParaRPr lang="en-US" altLang="zh-CN">
                <a:solidFill>
                  <a:schemeClr val="bg2"/>
                </a:solidFill>
                <a:latin typeface="ZapfHumnst BT" pitchFamily="34" charset="0"/>
                <a:ea typeface="宋体" panose="02010600030101010101" pitchFamily="2" charset="-122"/>
              </a:endParaRPr>
            </a:p>
          </p:txBody>
        </p:sp>
        <p:sp>
          <p:nvSpPr>
            <p:cNvPr id="438315" name="Rectangle 43"/>
            <p:cNvSpPr>
              <a:spLocks noChangeArrowheads="1"/>
            </p:cNvSpPr>
            <p:nvPr/>
          </p:nvSpPr>
          <p:spPr bwMode="auto">
            <a:xfrm>
              <a:off x="3363" y="3007"/>
              <a:ext cx="515" cy="96"/>
            </a:xfrm>
            <a:prstGeom prst="rect">
              <a:avLst/>
            </a:prstGeom>
            <a:noFill/>
            <a:ln w="9525">
              <a:noFill/>
              <a:miter lim="800000"/>
            </a:ln>
          </p:spPr>
          <p:txBody>
            <a:bodyPr wrap="none" lIns="0" tIns="0" rIns="0" bIns="0">
              <a:spAutoFit/>
            </a:bodyPr>
            <a:lstStyle/>
            <a:p>
              <a:r>
                <a:rPr lang="en-US" altLang="zh-CN">
                  <a:solidFill>
                    <a:schemeClr val="bg2"/>
                  </a:solidFill>
                  <a:ea typeface="宋体" panose="02010600030101010101" pitchFamily="2" charset="-122"/>
                </a:rPr>
                <a:t>(from com.odi)</a:t>
              </a:r>
              <a:endParaRPr lang="en-US" altLang="zh-CN">
                <a:solidFill>
                  <a:schemeClr val="bg2"/>
                </a:solidFill>
                <a:latin typeface="ZapfHumnst BT" pitchFamily="34" charset="0"/>
                <a:ea typeface="宋体" panose="02010600030101010101" pitchFamily="2" charset="-122"/>
              </a:endParaRPr>
            </a:p>
          </p:txBody>
        </p:sp>
      </p:grpSp>
      <p:sp>
        <p:nvSpPr>
          <p:cNvPr id="438316" name="Rectangle 44"/>
          <p:cNvSpPr>
            <a:spLocks noGrp="1" noChangeArrowheads="1"/>
          </p:cNvSpPr>
          <p:nvPr>
            <p:ph type="title"/>
          </p:nvPr>
        </p:nvSpPr>
        <p:spPr/>
        <p:txBody>
          <a:bodyPr/>
          <a:lstStyle/>
          <a:p>
            <a:r>
              <a:rPr lang="en-US" altLang="zh-CN">
                <a:ea typeface="宋体" panose="02010600030101010101" pitchFamily="2" charset="-122"/>
              </a:rPr>
              <a:t>Example: Middleware Layer</a:t>
            </a:r>
            <a:endParaRPr lang="en-US" altLang="zh-CN">
              <a:ea typeface="宋体" panose="02010600030101010101" pitchFamily="2" charset="-122"/>
            </a:endParaRPr>
          </a:p>
        </p:txBody>
      </p:sp>
      <p:sp>
        <p:nvSpPr>
          <p:cNvPr id="438320" name="Rectangle 48"/>
          <p:cNvSpPr>
            <a:spLocks noChangeArrowheads="1"/>
          </p:cNvSpPr>
          <p:nvPr/>
        </p:nvSpPr>
        <p:spPr bwMode="auto">
          <a:xfrm>
            <a:off x="4843463" y="2470150"/>
            <a:ext cx="898525" cy="298450"/>
          </a:xfrm>
          <a:prstGeom prst="rect">
            <a:avLst/>
          </a:prstGeom>
          <a:solidFill>
            <a:srgbClr val="FFFFCC"/>
          </a:solidFill>
          <a:ln w="9525">
            <a:solidFill>
              <a:srgbClr val="8A0E5E"/>
            </a:solidFill>
            <a:miter lim="800000"/>
          </a:ln>
        </p:spPr>
        <p:txBody>
          <a:bodyPr/>
          <a:lstStyle/>
          <a:p>
            <a:endParaRPr lang="en-US"/>
          </a:p>
        </p:txBody>
      </p:sp>
      <p:sp>
        <p:nvSpPr>
          <p:cNvPr id="438323" name="Rectangle 51"/>
          <p:cNvSpPr>
            <a:spLocks noChangeArrowheads="1"/>
          </p:cNvSpPr>
          <p:nvPr/>
        </p:nvSpPr>
        <p:spPr bwMode="auto">
          <a:xfrm>
            <a:off x="4030663" y="1855788"/>
            <a:ext cx="1168400" cy="549275"/>
          </a:xfrm>
          <a:prstGeom prst="rect">
            <a:avLst/>
          </a:prstGeom>
          <a:noFill/>
          <a:ln w="9525">
            <a:noFill/>
            <a:miter lim="800000"/>
          </a:ln>
        </p:spPr>
        <p:txBody>
          <a:bodyPr wrap="none" lIns="0" tIns="0" rIns="0" bIns="0">
            <a:spAutoFit/>
          </a:bodyPr>
          <a:lstStyle/>
          <a:p>
            <a:pPr algn="ctr"/>
            <a:r>
              <a:rPr lang="en-US" altLang="zh-CN" sz="1800">
                <a:solidFill>
                  <a:schemeClr val="bg2"/>
                </a:solidFill>
                <a:ea typeface="宋体" panose="02010600030101010101" pitchFamily="2" charset="-122"/>
              </a:rPr>
              <a:t>&lt;&lt;layer&gt;&gt;</a:t>
            </a:r>
            <a:endParaRPr lang="en-US" altLang="zh-CN" sz="1800">
              <a:solidFill>
                <a:schemeClr val="bg2"/>
              </a:solidFill>
              <a:ea typeface="宋体" panose="02010600030101010101" pitchFamily="2" charset="-122"/>
            </a:endParaRPr>
          </a:p>
          <a:p>
            <a:pPr algn="ctr"/>
            <a:r>
              <a:rPr lang="en-US" altLang="zh-CN" sz="1800">
                <a:solidFill>
                  <a:schemeClr val="bg2"/>
                </a:solidFill>
                <a:ea typeface="宋体" panose="02010600030101010101" pitchFamily="2" charset="-122"/>
              </a:rPr>
              <a:t>Middleware</a:t>
            </a:r>
            <a:endParaRPr lang="en-US" altLang="zh-CN" sz="1800">
              <a:solidFill>
                <a:schemeClr val="bg2"/>
              </a:solidFill>
              <a:latin typeface="ZapfHumnst BT"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22" name="Rectangle 2"/>
          <p:cNvSpPr>
            <a:spLocks noChangeArrowheads="1"/>
          </p:cNvSpPr>
          <p:nvPr/>
        </p:nvSpPr>
        <p:spPr bwMode="auto">
          <a:xfrm>
            <a:off x="252412" y="325967"/>
            <a:ext cx="8999538" cy="533400"/>
          </a:xfrm>
          <a:prstGeom prst="rect">
            <a:avLst/>
          </a:prstGeom>
          <a:noFill/>
          <a:ln w="9525">
            <a:noFill/>
            <a:miter lim="800000"/>
          </a:ln>
          <a:effectLst/>
        </p:spPr>
        <p:txBody>
          <a:bodyPr lIns="92075" tIns="46038" rIns="92075" bIns="46038" anchor="ctr"/>
          <a:lstStyle/>
          <a:p>
            <a:pPr eaLnBrk="1" hangingPunct="1">
              <a:buClr>
                <a:srgbClr val="73E1FF"/>
              </a:buClr>
            </a:pPr>
            <a:r>
              <a:rPr lang="en-US" altLang="zh-CN" sz="3200" dirty="0">
                <a:ea typeface="宋体" panose="02010600030101010101" pitchFamily="2" charset="-122"/>
              </a:rPr>
              <a:t>Identify Design Elements Steps</a:t>
            </a:r>
            <a:endParaRPr lang="en-US" altLang="zh-CN" sz="3200" dirty="0">
              <a:ea typeface="宋体" panose="02010600030101010101" pitchFamily="2" charset="-122"/>
            </a:endParaRPr>
          </a:p>
        </p:txBody>
      </p:sp>
      <p:sp>
        <p:nvSpPr>
          <p:cNvPr id="440323" name="Rectangle 3"/>
          <p:cNvSpPr>
            <a:spLocks noChangeArrowheads="1"/>
          </p:cNvSpPr>
          <p:nvPr/>
        </p:nvSpPr>
        <p:spPr bwMode="auto">
          <a:xfrm>
            <a:off x="361950" y="1052513"/>
            <a:ext cx="8489950" cy="5043487"/>
          </a:xfrm>
          <a:prstGeom prst="rect">
            <a:avLst/>
          </a:prstGeom>
          <a:noFill/>
          <a:ln w="9525">
            <a:noFill/>
            <a:miter lim="800000"/>
          </a:ln>
          <a:effectLst/>
        </p:spPr>
        <p:txBody>
          <a:bodyPr lIns="107950" tIns="53975" rIns="107950" bIns="53975"/>
          <a:lstStyle/>
          <a:p>
            <a:pPr marL="339725" indent="-339725" eaLnBrk="1" hangingPunct="1">
              <a:lnSpc>
                <a:spcPct val="80000"/>
              </a:lnSpc>
              <a:spcBef>
                <a:spcPct val="30000"/>
              </a:spcBef>
              <a:buClr>
                <a:srgbClr val="FFFF99"/>
              </a:buClr>
              <a:buFont typeface="Wingdings" panose="05000000000000000000" pitchFamily="2" charset="2"/>
              <a:buChar char="w"/>
            </a:pPr>
            <a:r>
              <a:rPr lang="en-US" altLang="zh-CN" sz="3200" dirty="0">
                <a:solidFill>
                  <a:schemeClr val="folHlink"/>
                </a:solidFill>
                <a:ea typeface="宋体" panose="02010600030101010101" pitchFamily="2" charset="-122"/>
              </a:rPr>
              <a:t>Identify classes and subsystems</a:t>
            </a:r>
            <a:endParaRPr lang="en-US" altLang="zh-CN" sz="3200" dirty="0">
              <a:solidFill>
                <a:schemeClr val="folHlink"/>
              </a:solidFill>
              <a:ea typeface="宋体" panose="02010600030101010101" pitchFamily="2" charset="-122"/>
            </a:endParaRPr>
          </a:p>
          <a:p>
            <a:pPr marL="339725" indent="-339725" eaLnBrk="1" hangingPunct="1">
              <a:lnSpc>
                <a:spcPct val="80000"/>
              </a:lnSpc>
              <a:spcBef>
                <a:spcPct val="30000"/>
              </a:spcBef>
              <a:buClr>
                <a:srgbClr val="FFFF99"/>
              </a:buClr>
              <a:buFont typeface="Wingdings" panose="05000000000000000000" pitchFamily="2" charset="2"/>
              <a:buChar char="w"/>
            </a:pPr>
            <a:r>
              <a:rPr lang="en-US" altLang="zh-CN" sz="3200" dirty="0">
                <a:solidFill>
                  <a:schemeClr val="folHlink"/>
                </a:solidFill>
                <a:ea typeface="宋体" panose="02010600030101010101" pitchFamily="2" charset="-122"/>
              </a:rPr>
              <a:t>Identify subsystem interfaces</a:t>
            </a:r>
            <a:endParaRPr lang="en-US" altLang="zh-CN" sz="3200" dirty="0">
              <a:solidFill>
                <a:schemeClr val="folHlink"/>
              </a:solidFill>
              <a:ea typeface="宋体" panose="02010600030101010101" pitchFamily="2" charset="-122"/>
            </a:endParaRPr>
          </a:p>
          <a:p>
            <a:pPr marL="339725" indent="-339725" eaLnBrk="1" hangingPunct="1">
              <a:lnSpc>
                <a:spcPct val="80000"/>
              </a:lnSpc>
              <a:spcBef>
                <a:spcPct val="30000"/>
              </a:spcBef>
              <a:buClr>
                <a:srgbClr val="FFFF99"/>
              </a:buClr>
              <a:buFont typeface="Wingdings" panose="05000000000000000000" pitchFamily="2" charset="2"/>
              <a:buChar char="w"/>
            </a:pPr>
            <a:r>
              <a:rPr lang="en-US" altLang="zh-CN" sz="3200" dirty="0">
                <a:solidFill>
                  <a:schemeClr val="folHlink"/>
                </a:solidFill>
                <a:ea typeface="宋体" panose="02010600030101010101" pitchFamily="2" charset="-122"/>
              </a:rPr>
              <a:t>Identify reuse opportunities</a:t>
            </a:r>
            <a:endParaRPr lang="en-US" altLang="zh-CN" sz="3200" dirty="0">
              <a:solidFill>
                <a:schemeClr val="folHlink"/>
              </a:solidFill>
              <a:ea typeface="宋体" panose="02010600030101010101" pitchFamily="2" charset="-122"/>
            </a:endParaRPr>
          </a:p>
          <a:p>
            <a:pPr marL="339725" indent="-339725" eaLnBrk="1" hangingPunct="1">
              <a:lnSpc>
                <a:spcPct val="80000"/>
              </a:lnSpc>
              <a:spcBef>
                <a:spcPct val="30000"/>
              </a:spcBef>
              <a:buClr>
                <a:srgbClr val="FFFF99"/>
              </a:buClr>
              <a:buFont typeface="Wingdings" panose="05000000000000000000" pitchFamily="2" charset="2"/>
              <a:buChar char="w"/>
            </a:pPr>
            <a:r>
              <a:rPr lang="en-US" altLang="zh-CN" sz="3200" dirty="0">
                <a:solidFill>
                  <a:schemeClr val="folHlink"/>
                </a:solidFill>
                <a:ea typeface="宋体" panose="02010600030101010101" pitchFamily="2" charset="-122"/>
              </a:rPr>
              <a:t>Update the organization of the Design Model</a:t>
            </a:r>
            <a:endParaRPr lang="en-US" altLang="zh-CN" sz="3200" dirty="0">
              <a:solidFill>
                <a:schemeClr val="folHlink"/>
              </a:solidFill>
              <a:ea typeface="宋体" panose="02010600030101010101" pitchFamily="2" charset="-122"/>
            </a:endParaRPr>
          </a:p>
          <a:p>
            <a:pPr marL="339725" indent="-339725" eaLnBrk="1" hangingPunct="1">
              <a:lnSpc>
                <a:spcPct val="80000"/>
              </a:lnSpc>
              <a:spcBef>
                <a:spcPct val="30000"/>
              </a:spcBef>
              <a:buClr>
                <a:srgbClr val="FFFF99"/>
              </a:buClr>
              <a:buFont typeface="Wingdings" panose="05000000000000000000" pitchFamily="2" charset="2"/>
              <a:buChar char="w"/>
            </a:pPr>
            <a:r>
              <a:rPr lang="en-US" altLang="zh-CN" sz="3200" dirty="0">
                <a:solidFill>
                  <a:srgbClr val="FFFF99"/>
                </a:solidFill>
                <a:ea typeface="宋体" panose="02010600030101010101" pitchFamily="2" charset="-122"/>
              </a:rPr>
              <a:t>Checkpoints</a:t>
            </a:r>
            <a:endParaRPr lang="en-US" altLang="zh-CN" sz="3200" dirty="0">
              <a:solidFill>
                <a:srgbClr val="FFFF99"/>
              </a:solidFill>
              <a:ea typeface="宋体" panose="02010600030101010101" pitchFamily="2" charset="-122"/>
            </a:endParaRPr>
          </a:p>
        </p:txBody>
      </p:sp>
      <p:sp>
        <p:nvSpPr>
          <p:cNvPr id="440324" name="AutoShape 4"/>
          <p:cNvSpPr>
            <a:spLocks noChangeArrowheads="1"/>
          </p:cNvSpPr>
          <p:nvPr/>
        </p:nvSpPr>
        <p:spPr bwMode="auto">
          <a:xfrm>
            <a:off x="76200" y="3581400"/>
            <a:ext cx="352425" cy="381000"/>
          </a:xfrm>
          <a:prstGeom prst="star5">
            <a:avLst/>
          </a:prstGeom>
          <a:solidFill>
            <a:srgbClr val="FFFF99"/>
          </a:solidFill>
          <a:ln w="12700">
            <a:solidFill>
              <a:schemeClr val="bg2"/>
            </a:solidFill>
            <a:miter lim="800000"/>
          </a:ln>
          <a:effectLst/>
        </p:spPr>
        <p:txBody>
          <a:bodyPr wrap="none" lIns="107950" tIns="53975" rIns="107950" bIns="53975" anchor="ctr"/>
          <a:lstStyle/>
          <a:p>
            <a:endParaRPr lang="en-US"/>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2371" name="Rectangle 3"/>
          <p:cNvSpPr>
            <a:spLocks noGrp="1" noChangeArrowheads="1"/>
          </p:cNvSpPr>
          <p:nvPr>
            <p:ph idx="1"/>
          </p:nvPr>
        </p:nvSpPr>
        <p:spPr>
          <a:xfrm>
            <a:off x="395288" y="1327944"/>
            <a:ext cx="7410450" cy="5043488"/>
          </a:xfrm>
        </p:spPr>
        <p:txBody>
          <a:bodyPr/>
          <a:lstStyle/>
          <a:p>
            <a:r>
              <a:rPr lang="en-US" altLang="zh-CN" sz="2800" dirty="0">
                <a:ea typeface="宋体" panose="02010600030101010101" pitchFamily="2" charset="-122"/>
              </a:rPr>
              <a:t>General </a:t>
            </a:r>
            <a:endParaRPr lang="en-US" altLang="zh-CN" sz="2800" dirty="0">
              <a:ea typeface="宋体" panose="02010600030101010101" pitchFamily="2" charset="-122"/>
            </a:endParaRPr>
          </a:p>
          <a:p>
            <a:pPr marL="798830" lvl="1" indent="-342900"/>
            <a:r>
              <a:rPr lang="en-US" altLang="zh-CN" dirty="0">
                <a:ea typeface="宋体" panose="02010600030101010101" pitchFamily="2" charset="-122"/>
              </a:rPr>
              <a:t>Does it provide a comprehensive    picture of the services of different packages? </a:t>
            </a:r>
            <a:endParaRPr lang="en-US" altLang="zh-CN" dirty="0">
              <a:ea typeface="宋体" panose="02010600030101010101" pitchFamily="2" charset="-122"/>
            </a:endParaRPr>
          </a:p>
          <a:p>
            <a:pPr marL="798830" lvl="1" indent="-342900"/>
            <a:r>
              <a:rPr lang="en-US" altLang="zh-CN" dirty="0">
                <a:ea typeface="宋体" panose="02010600030101010101" pitchFamily="2" charset="-122"/>
              </a:rPr>
              <a:t>Can you find similar structural                  solutions that can be used more                widely in the problem domain?</a:t>
            </a:r>
            <a:endParaRPr lang="en-US" altLang="zh-CN" dirty="0">
              <a:ea typeface="宋体" panose="02010600030101010101" pitchFamily="2" charset="-122"/>
            </a:endParaRPr>
          </a:p>
          <a:p>
            <a:r>
              <a:rPr lang="en-US" altLang="zh-CN" sz="2800" dirty="0">
                <a:ea typeface="宋体" panose="02010600030101010101" pitchFamily="2" charset="-122"/>
              </a:rPr>
              <a:t>Layers</a:t>
            </a:r>
            <a:endParaRPr lang="en-US" altLang="zh-CN" sz="2800" dirty="0">
              <a:ea typeface="宋体" panose="02010600030101010101" pitchFamily="2" charset="-122"/>
            </a:endParaRPr>
          </a:p>
          <a:p>
            <a:pPr marL="798830" lvl="1" indent="-342900"/>
            <a:r>
              <a:rPr lang="en-US" altLang="zh-CN" dirty="0">
                <a:ea typeface="宋体" panose="02010600030101010101" pitchFamily="2" charset="-122"/>
              </a:rPr>
              <a:t>Are there more than seven layers?</a:t>
            </a:r>
            <a:endParaRPr lang="en-US" altLang="zh-CN" dirty="0">
              <a:ea typeface="宋体" panose="02010600030101010101" pitchFamily="2" charset="-122"/>
            </a:endParaRPr>
          </a:p>
          <a:p>
            <a:r>
              <a:rPr lang="en-US" altLang="zh-CN" sz="2800" dirty="0">
                <a:ea typeface="宋体" panose="02010600030101010101" pitchFamily="2" charset="-122"/>
              </a:rPr>
              <a:t>Subsystems</a:t>
            </a:r>
            <a:endParaRPr lang="en-US" altLang="zh-CN" sz="2800" dirty="0">
              <a:ea typeface="宋体" panose="02010600030101010101" pitchFamily="2" charset="-122"/>
            </a:endParaRPr>
          </a:p>
          <a:p>
            <a:pPr marL="798830" lvl="1" indent="-342900"/>
            <a:r>
              <a:rPr lang="en-US" altLang="zh-CN" dirty="0">
                <a:ea typeface="宋体" panose="02010600030101010101" pitchFamily="2" charset="-122"/>
              </a:rPr>
              <a:t>Is subsystem partitioning done in a logically consistent way across the entire model?</a:t>
            </a:r>
            <a:endParaRPr lang="en-US" altLang="zh-CN" dirty="0">
              <a:ea typeface="宋体" panose="02010600030101010101" pitchFamily="2" charset="-122"/>
            </a:endParaRPr>
          </a:p>
        </p:txBody>
      </p:sp>
      <p:sp>
        <p:nvSpPr>
          <p:cNvPr id="442370" name="Rectangle 2"/>
          <p:cNvSpPr>
            <a:spLocks noGrp="1" noChangeArrowheads="1"/>
          </p:cNvSpPr>
          <p:nvPr>
            <p:ph type="title"/>
          </p:nvPr>
        </p:nvSpPr>
        <p:spPr/>
        <p:txBody>
          <a:bodyPr/>
          <a:lstStyle/>
          <a:p>
            <a:r>
              <a:rPr lang="en-US" altLang="zh-CN" dirty="0">
                <a:ea typeface="宋体" panose="02010600030101010101" pitchFamily="2" charset="-122"/>
              </a:rPr>
              <a:t>Checkpoints</a:t>
            </a:r>
            <a:endParaRPr lang="en-US" altLang="zh-CN" dirty="0">
              <a:ea typeface="宋体" panose="02010600030101010101" pitchFamily="2" charset="-122"/>
            </a:endParaRPr>
          </a:p>
        </p:txBody>
      </p:sp>
      <p:pic>
        <p:nvPicPr>
          <p:cNvPr id="442373" name="Picture 5" descr="clipboard2"/>
          <p:cNvPicPr>
            <a:picLocks noChangeAspect="1" noChangeArrowheads="1"/>
          </p:cNvPicPr>
          <p:nvPr/>
        </p:nvPicPr>
        <p:blipFill>
          <a:blip r:embed="rId1" cstate="print"/>
          <a:srcRect/>
          <a:stretch>
            <a:fillRect/>
          </a:stretch>
        </p:blipFill>
        <p:spPr bwMode="auto">
          <a:xfrm>
            <a:off x="7162801" y="1992313"/>
            <a:ext cx="1682750" cy="1857375"/>
          </a:xfrm>
          <a:prstGeom prst="rect">
            <a:avLst/>
          </a:prstGeom>
          <a:noFill/>
        </p:spPr>
      </p:pic>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419" name="Rectangle 3"/>
          <p:cNvSpPr>
            <a:spLocks noGrp="1" noChangeArrowheads="1"/>
          </p:cNvSpPr>
          <p:nvPr>
            <p:ph idx="1"/>
          </p:nvPr>
        </p:nvSpPr>
        <p:spPr/>
        <p:txBody>
          <a:bodyPr>
            <a:normAutofit fontScale="92500" lnSpcReduction="10000"/>
          </a:bodyPr>
          <a:lstStyle/>
          <a:p>
            <a:pPr>
              <a:lnSpc>
                <a:spcPct val="70000"/>
              </a:lnSpc>
            </a:pPr>
            <a:r>
              <a:rPr lang="en-US" altLang="zh-CN" sz="2600" dirty="0">
                <a:ea typeface="宋体" panose="02010600030101010101" pitchFamily="2" charset="-122"/>
              </a:rPr>
              <a:t>Packages</a:t>
            </a:r>
            <a:endParaRPr lang="en-US" altLang="zh-CN" sz="2600" dirty="0">
              <a:ea typeface="宋体" panose="02010600030101010101" pitchFamily="2" charset="-122"/>
            </a:endParaRPr>
          </a:p>
          <a:p>
            <a:pPr marL="798830" lvl="1" indent="-342900">
              <a:lnSpc>
                <a:spcPct val="77000"/>
              </a:lnSpc>
            </a:pPr>
            <a:r>
              <a:rPr lang="en-US" altLang="zh-CN" sz="2500" dirty="0">
                <a:ea typeface="宋体" panose="02010600030101010101" pitchFamily="2" charset="-122"/>
              </a:rPr>
              <a:t>Are the names of the packages                                 descriptive? </a:t>
            </a:r>
            <a:endParaRPr lang="en-US" altLang="zh-CN" sz="2500" dirty="0">
              <a:ea typeface="宋体" panose="02010600030101010101" pitchFamily="2" charset="-122"/>
            </a:endParaRPr>
          </a:p>
          <a:p>
            <a:pPr marL="798830" lvl="1" indent="-342900">
              <a:lnSpc>
                <a:spcPct val="77000"/>
              </a:lnSpc>
            </a:pPr>
            <a:r>
              <a:rPr lang="en-US" altLang="zh-CN" sz="2500" dirty="0">
                <a:ea typeface="宋体" panose="02010600030101010101" pitchFamily="2" charset="-122"/>
              </a:rPr>
              <a:t>Does the package description                                             match with the responsibilities                                                    of contained classes?</a:t>
            </a:r>
            <a:endParaRPr lang="en-US" altLang="zh-CN" sz="2500" dirty="0">
              <a:ea typeface="宋体" panose="02010600030101010101" pitchFamily="2" charset="-122"/>
            </a:endParaRPr>
          </a:p>
          <a:p>
            <a:pPr marL="798830" lvl="1" indent="-342900">
              <a:lnSpc>
                <a:spcPct val="77000"/>
              </a:lnSpc>
            </a:pPr>
            <a:r>
              <a:rPr lang="en-US" altLang="zh-CN" sz="2500" dirty="0">
                <a:ea typeface="宋体" panose="02010600030101010101" pitchFamily="2" charset="-122"/>
              </a:rPr>
              <a:t>Do the package dependencies correspond to the relationships between the contained classes?</a:t>
            </a:r>
            <a:endParaRPr lang="en-US" altLang="zh-CN" sz="2500" dirty="0">
              <a:ea typeface="宋体" panose="02010600030101010101" pitchFamily="2" charset="-122"/>
            </a:endParaRPr>
          </a:p>
          <a:p>
            <a:pPr marL="798830" lvl="1" indent="-342900">
              <a:lnSpc>
                <a:spcPct val="77000"/>
              </a:lnSpc>
            </a:pPr>
            <a:r>
              <a:rPr lang="en-US" altLang="zh-CN" sz="2500" dirty="0">
                <a:ea typeface="宋体" panose="02010600030101010101" pitchFamily="2" charset="-122"/>
              </a:rPr>
              <a:t>Do the classes contained in a package belong there according to the criteria for the package division?</a:t>
            </a:r>
            <a:endParaRPr lang="en-US" altLang="zh-CN" sz="2500" dirty="0">
              <a:ea typeface="宋体" panose="02010600030101010101" pitchFamily="2" charset="-122"/>
            </a:endParaRPr>
          </a:p>
          <a:p>
            <a:pPr marL="798830" lvl="1" indent="-342900">
              <a:lnSpc>
                <a:spcPct val="77000"/>
              </a:lnSpc>
            </a:pPr>
            <a:r>
              <a:rPr lang="en-US" altLang="zh-CN" sz="2500" dirty="0">
                <a:ea typeface="宋体" panose="02010600030101010101" pitchFamily="2" charset="-122"/>
              </a:rPr>
              <a:t>Are there classes or collaborations of classes within a package that can be separated into an independent package?</a:t>
            </a:r>
            <a:endParaRPr lang="en-US" altLang="zh-CN" sz="2500" dirty="0">
              <a:ea typeface="宋体" panose="02010600030101010101" pitchFamily="2" charset="-122"/>
            </a:endParaRPr>
          </a:p>
          <a:p>
            <a:pPr marL="798830" lvl="1" indent="-342900">
              <a:lnSpc>
                <a:spcPct val="77000"/>
              </a:lnSpc>
            </a:pPr>
            <a:r>
              <a:rPr lang="en-US" altLang="zh-CN" sz="2500" dirty="0">
                <a:ea typeface="宋体" panose="02010600030101010101" pitchFamily="2" charset="-122"/>
              </a:rPr>
              <a:t>Is the ratio between the number of packages and the number of classes appropriate? </a:t>
            </a:r>
            <a:endParaRPr lang="en-US" altLang="zh-CN" sz="2500" dirty="0">
              <a:ea typeface="宋体" panose="02010600030101010101" pitchFamily="2" charset="-122"/>
            </a:endParaRPr>
          </a:p>
        </p:txBody>
      </p:sp>
      <p:sp>
        <p:nvSpPr>
          <p:cNvPr id="444418" name="Rectangle 2"/>
          <p:cNvSpPr>
            <a:spLocks noGrp="1" noChangeArrowheads="1"/>
          </p:cNvSpPr>
          <p:nvPr>
            <p:ph type="title"/>
          </p:nvPr>
        </p:nvSpPr>
        <p:spPr/>
        <p:txBody>
          <a:bodyPr/>
          <a:lstStyle/>
          <a:p>
            <a:r>
              <a:rPr lang="en-US" altLang="zh-CN">
                <a:ea typeface="宋体" panose="02010600030101010101" pitchFamily="2" charset="-122"/>
              </a:rPr>
              <a:t>Checkpoints (continued)</a:t>
            </a:r>
            <a:endParaRPr lang="en-US" altLang="zh-CN">
              <a:ea typeface="宋体" panose="02010600030101010101" pitchFamily="2" charset="-122"/>
            </a:endParaRPr>
          </a:p>
        </p:txBody>
      </p:sp>
      <p:pic>
        <p:nvPicPr>
          <p:cNvPr id="444421" name="Picture 5" descr="clipboard2"/>
          <p:cNvPicPr>
            <a:picLocks noChangeAspect="1" noChangeArrowheads="1"/>
          </p:cNvPicPr>
          <p:nvPr/>
        </p:nvPicPr>
        <p:blipFill>
          <a:blip r:embed="rId1" cstate="print"/>
          <a:srcRect/>
          <a:stretch>
            <a:fillRect/>
          </a:stretch>
        </p:blipFill>
        <p:spPr bwMode="auto">
          <a:xfrm>
            <a:off x="6811963" y="1103313"/>
            <a:ext cx="1682750" cy="1857375"/>
          </a:xfrm>
          <a:prstGeom prst="rect">
            <a:avLst/>
          </a:prstGeom>
          <a:noFill/>
        </p:spPr>
      </p:pic>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6467" name="Rectangle 3"/>
          <p:cNvSpPr>
            <a:spLocks noGrp="1" noChangeArrowheads="1"/>
          </p:cNvSpPr>
          <p:nvPr>
            <p:ph idx="1"/>
          </p:nvPr>
        </p:nvSpPr>
        <p:spPr>
          <a:xfrm>
            <a:off x="361950" y="1052513"/>
            <a:ext cx="7639050" cy="5043487"/>
          </a:xfrm>
        </p:spPr>
        <p:txBody>
          <a:bodyPr/>
          <a:lstStyle/>
          <a:p>
            <a:r>
              <a:rPr lang="en-US" altLang="zh-CN" sz="2800" dirty="0">
                <a:ea typeface="宋体" panose="02010600030101010101" pitchFamily="2" charset="-122"/>
              </a:rPr>
              <a:t>Classes</a:t>
            </a:r>
            <a:endParaRPr lang="en-US" altLang="zh-CN" sz="2800" dirty="0">
              <a:ea typeface="宋体" panose="02010600030101010101" pitchFamily="2" charset="-122"/>
            </a:endParaRPr>
          </a:p>
          <a:p>
            <a:pPr lvl="1"/>
            <a:r>
              <a:rPr lang="en-US" altLang="zh-CN" sz="2400" dirty="0">
                <a:ea typeface="宋体" panose="02010600030101010101" pitchFamily="2" charset="-122"/>
              </a:rPr>
              <a:t>Does the name of each class clearly                                reflect the role it plays? </a:t>
            </a:r>
            <a:endParaRPr lang="en-US" altLang="zh-CN" sz="2400" dirty="0">
              <a:ea typeface="宋体" panose="02010600030101010101" pitchFamily="2" charset="-122"/>
            </a:endParaRPr>
          </a:p>
          <a:p>
            <a:pPr lvl="1"/>
            <a:r>
              <a:rPr lang="en-US" altLang="zh-CN" sz="2400" dirty="0">
                <a:ea typeface="宋体" panose="02010600030101010101" pitchFamily="2" charset="-122"/>
              </a:rPr>
              <a:t>Is the class cohesive (i.e., are all parts functionally coupled)?</a:t>
            </a:r>
            <a:endParaRPr lang="en-US" altLang="zh-CN" sz="2400" dirty="0">
              <a:ea typeface="宋体" panose="02010600030101010101" pitchFamily="2" charset="-122"/>
            </a:endParaRPr>
          </a:p>
          <a:p>
            <a:pPr lvl="1"/>
            <a:r>
              <a:rPr lang="en-US" altLang="zh-CN" sz="2400" dirty="0">
                <a:ea typeface="宋体" panose="02010600030101010101" pitchFamily="2" charset="-122"/>
              </a:rPr>
              <a:t>Are all class elements needed by the                            use-case realizations? </a:t>
            </a:r>
            <a:endParaRPr lang="en-US" altLang="zh-CN" sz="2400" dirty="0">
              <a:ea typeface="宋体" panose="02010600030101010101" pitchFamily="2" charset="-122"/>
            </a:endParaRPr>
          </a:p>
          <a:p>
            <a:pPr lvl="1"/>
            <a:r>
              <a:rPr lang="en-US" altLang="zh-CN" sz="2400" dirty="0">
                <a:ea typeface="宋体" panose="02010600030101010101" pitchFamily="2" charset="-122"/>
              </a:rPr>
              <a:t>Do the role names of the aggregations and associations accurately describe the relationship? </a:t>
            </a:r>
            <a:endParaRPr lang="en-US" altLang="zh-CN" sz="2400" dirty="0">
              <a:ea typeface="宋体" panose="02010600030101010101" pitchFamily="2" charset="-122"/>
            </a:endParaRPr>
          </a:p>
          <a:p>
            <a:pPr lvl="1"/>
            <a:r>
              <a:rPr lang="en-US" altLang="zh-CN" sz="2400" dirty="0">
                <a:ea typeface="宋体" panose="02010600030101010101" pitchFamily="2" charset="-122"/>
              </a:rPr>
              <a:t>Are the multiplicities of the relationships correct?</a:t>
            </a:r>
            <a:endParaRPr lang="en-US" altLang="zh-CN" dirty="0">
              <a:ea typeface="宋体" panose="02010600030101010101" pitchFamily="2" charset="-122"/>
            </a:endParaRPr>
          </a:p>
        </p:txBody>
      </p:sp>
      <p:sp>
        <p:nvSpPr>
          <p:cNvPr id="446466" name="Rectangle 2"/>
          <p:cNvSpPr>
            <a:spLocks noGrp="1" noChangeArrowheads="1"/>
          </p:cNvSpPr>
          <p:nvPr>
            <p:ph type="title"/>
          </p:nvPr>
        </p:nvSpPr>
        <p:spPr/>
        <p:txBody>
          <a:bodyPr/>
          <a:lstStyle/>
          <a:p>
            <a:r>
              <a:rPr lang="en-US" altLang="zh-CN">
                <a:ea typeface="宋体" panose="02010600030101010101" pitchFamily="2" charset="-122"/>
              </a:rPr>
              <a:t>Checkpoints (continued)</a:t>
            </a:r>
            <a:endParaRPr lang="en-US" altLang="zh-CN">
              <a:ea typeface="宋体" panose="02010600030101010101" pitchFamily="2" charset="-122"/>
            </a:endParaRPr>
          </a:p>
        </p:txBody>
      </p:sp>
      <p:pic>
        <p:nvPicPr>
          <p:cNvPr id="446469" name="Picture 5" descr="clipboard2"/>
          <p:cNvPicPr>
            <a:picLocks noChangeAspect="1" noChangeArrowheads="1"/>
          </p:cNvPicPr>
          <p:nvPr/>
        </p:nvPicPr>
        <p:blipFill>
          <a:blip r:embed="rId1" cstate="print"/>
          <a:srcRect/>
          <a:stretch>
            <a:fillRect/>
          </a:stretch>
        </p:blipFill>
        <p:spPr bwMode="auto">
          <a:xfrm>
            <a:off x="6811963" y="1103313"/>
            <a:ext cx="1682750" cy="1857375"/>
          </a:xfrm>
          <a:prstGeom prst="rect">
            <a:avLst/>
          </a:prstGeom>
          <a:noFill/>
        </p:spPr>
      </p:pic>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8515" name="Rectangle 3"/>
          <p:cNvSpPr>
            <a:spLocks noGrp="1" noChangeArrowheads="1"/>
          </p:cNvSpPr>
          <p:nvPr>
            <p:ph idx="1"/>
          </p:nvPr>
        </p:nvSpPr>
        <p:spPr/>
        <p:txBody>
          <a:bodyPr/>
          <a:lstStyle/>
          <a:p>
            <a:r>
              <a:rPr lang="en-US" altLang="zh-CN">
                <a:ea typeface="宋体" panose="02010600030101010101" pitchFamily="2" charset="-122"/>
              </a:rPr>
              <a:t>What is the purpose of Identify Design Elements?</a:t>
            </a:r>
            <a:endParaRPr lang="en-US" altLang="zh-CN">
              <a:ea typeface="宋体" panose="02010600030101010101" pitchFamily="2" charset="-122"/>
            </a:endParaRPr>
          </a:p>
          <a:p>
            <a:r>
              <a:rPr lang="en-US" altLang="zh-CN">
                <a:ea typeface="宋体" panose="02010600030101010101" pitchFamily="2" charset="-122"/>
              </a:rPr>
              <a:t>What is an interface?</a:t>
            </a:r>
            <a:endParaRPr lang="en-US" altLang="zh-CN">
              <a:ea typeface="宋体" panose="02010600030101010101" pitchFamily="2" charset="-122"/>
            </a:endParaRPr>
          </a:p>
          <a:p>
            <a:r>
              <a:rPr lang="en-US" altLang="zh-CN">
                <a:ea typeface="宋体" panose="02010600030101010101" pitchFamily="2" charset="-122"/>
              </a:rPr>
              <a:t>What is a subsystem?  How does it differ from a package?</a:t>
            </a:r>
            <a:endParaRPr lang="en-US" altLang="zh-CN">
              <a:ea typeface="宋体" panose="02010600030101010101" pitchFamily="2" charset="-122"/>
            </a:endParaRPr>
          </a:p>
          <a:p>
            <a:r>
              <a:rPr lang="en-US" altLang="zh-CN">
                <a:ea typeface="宋体" panose="02010600030101010101" pitchFamily="2" charset="-122"/>
              </a:rPr>
              <a:t>What is a subsystem used for, and how do you identify them?</a:t>
            </a:r>
            <a:endParaRPr lang="en-US" altLang="zh-CN">
              <a:ea typeface="宋体" panose="02010600030101010101" pitchFamily="2" charset="-122"/>
            </a:endParaRPr>
          </a:p>
          <a:p>
            <a:r>
              <a:rPr lang="en-US" altLang="zh-CN">
                <a:ea typeface="宋体" panose="02010600030101010101" pitchFamily="2" charset="-122"/>
              </a:rPr>
              <a:t>What are some layering and partitioning considerations?</a:t>
            </a:r>
            <a:endParaRPr lang="en-US" altLang="zh-CN">
              <a:ea typeface="宋体" panose="02010600030101010101" pitchFamily="2" charset="-122"/>
            </a:endParaRPr>
          </a:p>
        </p:txBody>
      </p:sp>
      <p:sp>
        <p:nvSpPr>
          <p:cNvPr id="448514" name="Rectangle 2"/>
          <p:cNvSpPr>
            <a:spLocks noGrp="1" noChangeArrowheads="1"/>
          </p:cNvSpPr>
          <p:nvPr>
            <p:ph type="title"/>
          </p:nvPr>
        </p:nvSpPr>
        <p:spPr/>
        <p:txBody>
          <a:bodyPr>
            <a:normAutofit fontScale="90000"/>
          </a:bodyPr>
          <a:lstStyle/>
          <a:p>
            <a:r>
              <a:rPr lang="en-US" altLang="zh-CN">
                <a:ea typeface="宋体" panose="02010600030101010101" pitchFamily="2" charset="-122"/>
              </a:rPr>
              <a:t>Review: Identify Design Elements</a:t>
            </a:r>
            <a:endParaRPr lang="en-US" altLang="zh-CN">
              <a:ea typeface="宋体" panose="02010600030101010101" pitchFamily="2" charset="-122"/>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41" name="Rectangle 81"/>
          <p:cNvSpPr>
            <a:spLocks noChangeArrowheads="1"/>
          </p:cNvSpPr>
          <p:nvPr/>
        </p:nvSpPr>
        <p:spPr bwMode="auto">
          <a:xfrm>
            <a:off x="3457575" y="5162550"/>
            <a:ext cx="2152650" cy="1095375"/>
          </a:xfrm>
          <a:prstGeom prst="rect">
            <a:avLst/>
          </a:prstGeom>
          <a:solidFill>
            <a:srgbClr val="FFFFCC"/>
          </a:solidFill>
          <a:ln w="9525">
            <a:solidFill>
              <a:srgbClr val="990033"/>
            </a:solidFill>
            <a:miter lim="800000"/>
          </a:ln>
          <a:effectLst/>
        </p:spPr>
        <p:txBody>
          <a:bodyPr wrap="none" lIns="107950" tIns="53975" rIns="107950" bIns="53975" anchor="ctr"/>
          <a:lstStyle/>
          <a:p>
            <a:endParaRPr lang="en-US"/>
          </a:p>
        </p:txBody>
      </p:sp>
      <p:sp>
        <p:nvSpPr>
          <p:cNvPr id="348162" name="Rectangle 2"/>
          <p:cNvSpPr>
            <a:spLocks noChangeArrowheads="1"/>
          </p:cNvSpPr>
          <p:nvPr/>
        </p:nvSpPr>
        <p:spPr bwMode="auto">
          <a:xfrm>
            <a:off x="252412" y="315861"/>
            <a:ext cx="8999538" cy="533400"/>
          </a:xfrm>
          <a:prstGeom prst="rect">
            <a:avLst/>
          </a:prstGeom>
          <a:noFill/>
          <a:ln w="9525">
            <a:noFill/>
            <a:miter lim="800000"/>
          </a:ln>
          <a:effectLst/>
        </p:spPr>
        <p:txBody>
          <a:bodyPr lIns="92075" tIns="46038" rIns="92075" bIns="46038" anchor="ctr"/>
          <a:lstStyle/>
          <a:p>
            <a:pPr eaLnBrk="1" hangingPunct="1">
              <a:buClr>
                <a:srgbClr val="73E1FF"/>
              </a:buClr>
            </a:pPr>
            <a:r>
              <a:rPr lang="en-US" altLang="zh-CN" sz="4100" b="1" dirty="0">
                <a:solidFill>
                  <a:schemeClr val="tx2"/>
                </a:solidFill>
                <a:effectLst>
                  <a:outerShdw blurRad="31750" dist="25400" dir="5400000" algn="tl" rotWithShape="0">
                    <a:srgbClr val="000000">
                      <a:alpha val="25000"/>
                    </a:srgbClr>
                  </a:outerShdw>
                </a:effectLst>
                <a:latin typeface="+mj-lt"/>
                <a:ea typeface="宋体" panose="02010600030101010101" pitchFamily="2" charset="-122"/>
                <a:cs typeface="+mj-cs"/>
              </a:rPr>
              <a:t>Identify Design Elements Steps</a:t>
            </a:r>
            <a:endParaRPr lang="en-US" altLang="zh-CN" sz="4100" b="1" dirty="0">
              <a:solidFill>
                <a:schemeClr val="tx2"/>
              </a:solidFill>
              <a:effectLst>
                <a:outerShdw blurRad="31750" dist="25400" dir="5400000" algn="tl" rotWithShape="0">
                  <a:srgbClr val="000000">
                    <a:alpha val="25000"/>
                  </a:srgbClr>
                </a:outerShdw>
              </a:effectLst>
              <a:latin typeface="+mj-lt"/>
              <a:ea typeface="宋体" panose="02010600030101010101" pitchFamily="2" charset="-122"/>
              <a:cs typeface="+mj-cs"/>
            </a:endParaRPr>
          </a:p>
        </p:txBody>
      </p:sp>
      <p:sp>
        <p:nvSpPr>
          <p:cNvPr id="348163" name="Rectangle 3"/>
          <p:cNvSpPr>
            <a:spLocks noChangeArrowheads="1"/>
          </p:cNvSpPr>
          <p:nvPr/>
        </p:nvSpPr>
        <p:spPr bwMode="auto">
          <a:xfrm>
            <a:off x="361950" y="1052513"/>
            <a:ext cx="8489950" cy="5043487"/>
          </a:xfrm>
          <a:prstGeom prst="rect">
            <a:avLst/>
          </a:prstGeom>
          <a:noFill/>
          <a:ln w="9525">
            <a:noFill/>
            <a:miter lim="800000"/>
          </a:ln>
          <a:effectLst/>
        </p:spPr>
        <p:txBody>
          <a:bodyPr lIns="107950" tIns="53975" rIns="107950" bIns="53975"/>
          <a:lstStyle/>
          <a:p>
            <a:pPr marL="339725" indent="-339725" eaLnBrk="1" hangingPunct="1">
              <a:lnSpc>
                <a:spcPct val="80000"/>
              </a:lnSpc>
              <a:spcBef>
                <a:spcPct val="30000"/>
              </a:spcBef>
              <a:buClr>
                <a:srgbClr val="FFFF99"/>
              </a:buClr>
              <a:buFont typeface="Wingdings" panose="05000000000000000000" pitchFamily="2" charset="2"/>
              <a:buChar char="w"/>
            </a:pPr>
            <a:r>
              <a:rPr lang="en-US" altLang="zh-CN" sz="3200" dirty="0">
                <a:ea typeface="宋体" panose="02010600030101010101" pitchFamily="2" charset="-122"/>
              </a:rPr>
              <a:t>Identify classes and subsystems</a:t>
            </a:r>
            <a:endParaRPr lang="en-US" altLang="zh-CN" sz="3200" dirty="0">
              <a:ea typeface="宋体" panose="02010600030101010101" pitchFamily="2" charset="-122"/>
            </a:endParaRPr>
          </a:p>
          <a:p>
            <a:pPr marL="339725" indent="-339725" eaLnBrk="1" hangingPunct="1">
              <a:lnSpc>
                <a:spcPct val="80000"/>
              </a:lnSpc>
              <a:spcBef>
                <a:spcPct val="30000"/>
              </a:spcBef>
              <a:buClr>
                <a:srgbClr val="FFFF99"/>
              </a:buClr>
              <a:buFont typeface="Wingdings" panose="05000000000000000000" pitchFamily="2" charset="2"/>
              <a:buChar char="w"/>
            </a:pPr>
            <a:r>
              <a:rPr lang="en-US" altLang="zh-CN" sz="3200" dirty="0">
                <a:solidFill>
                  <a:schemeClr val="folHlink"/>
                </a:solidFill>
                <a:ea typeface="宋体" panose="02010600030101010101" pitchFamily="2" charset="-122"/>
              </a:rPr>
              <a:t>Identify subsystem interfaces</a:t>
            </a:r>
            <a:endParaRPr lang="en-US" altLang="zh-CN" sz="3200" dirty="0">
              <a:solidFill>
                <a:schemeClr val="folHlink"/>
              </a:solidFill>
              <a:ea typeface="宋体" panose="02010600030101010101" pitchFamily="2" charset="-122"/>
            </a:endParaRPr>
          </a:p>
          <a:p>
            <a:pPr marL="339725" indent="-339725" eaLnBrk="1" hangingPunct="1">
              <a:lnSpc>
                <a:spcPct val="80000"/>
              </a:lnSpc>
              <a:spcBef>
                <a:spcPct val="30000"/>
              </a:spcBef>
              <a:buClr>
                <a:srgbClr val="FFFF99"/>
              </a:buClr>
              <a:buFont typeface="Wingdings" panose="05000000000000000000" pitchFamily="2" charset="2"/>
              <a:buChar char="w"/>
            </a:pPr>
            <a:r>
              <a:rPr lang="en-US" altLang="zh-CN" sz="3200" dirty="0">
                <a:solidFill>
                  <a:schemeClr val="folHlink"/>
                </a:solidFill>
                <a:ea typeface="宋体" panose="02010600030101010101" pitchFamily="2" charset="-122"/>
              </a:rPr>
              <a:t>Identify reuse opportunities</a:t>
            </a:r>
            <a:endParaRPr lang="en-US" altLang="zh-CN" sz="3200" dirty="0">
              <a:solidFill>
                <a:schemeClr val="folHlink"/>
              </a:solidFill>
              <a:ea typeface="宋体" panose="02010600030101010101" pitchFamily="2" charset="-122"/>
            </a:endParaRPr>
          </a:p>
          <a:p>
            <a:pPr marL="339725" indent="-339725" eaLnBrk="1" hangingPunct="1">
              <a:lnSpc>
                <a:spcPct val="80000"/>
              </a:lnSpc>
              <a:spcBef>
                <a:spcPct val="30000"/>
              </a:spcBef>
              <a:buClr>
                <a:srgbClr val="FFFF99"/>
              </a:buClr>
              <a:buFont typeface="Wingdings" panose="05000000000000000000" pitchFamily="2" charset="2"/>
              <a:buChar char="w"/>
            </a:pPr>
            <a:r>
              <a:rPr lang="en-US" altLang="zh-CN" sz="3200" dirty="0">
                <a:solidFill>
                  <a:schemeClr val="folHlink"/>
                </a:solidFill>
                <a:ea typeface="宋体" panose="02010600030101010101" pitchFamily="2" charset="-122"/>
              </a:rPr>
              <a:t>Update the organization of the Design Model</a:t>
            </a:r>
            <a:endParaRPr lang="en-US" altLang="zh-CN" sz="3200" dirty="0">
              <a:solidFill>
                <a:schemeClr val="folHlink"/>
              </a:solidFill>
              <a:ea typeface="宋体" panose="02010600030101010101" pitchFamily="2" charset="-122"/>
            </a:endParaRPr>
          </a:p>
          <a:p>
            <a:pPr marL="339725" indent="-339725" eaLnBrk="1" hangingPunct="1">
              <a:lnSpc>
                <a:spcPct val="80000"/>
              </a:lnSpc>
              <a:spcBef>
                <a:spcPct val="30000"/>
              </a:spcBef>
              <a:buClr>
                <a:srgbClr val="FFFF99"/>
              </a:buClr>
              <a:buFont typeface="Wingdings" panose="05000000000000000000" pitchFamily="2" charset="2"/>
              <a:buChar char="w"/>
            </a:pPr>
            <a:r>
              <a:rPr lang="en-US" altLang="zh-CN" sz="3200" dirty="0">
                <a:solidFill>
                  <a:schemeClr val="folHlink"/>
                </a:solidFill>
                <a:ea typeface="宋体" panose="02010600030101010101" pitchFamily="2" charset="-122"/>
              </a:rPr>
              <a:t>Checkpoints</a:t>
            </a:r>
            <a:endParaRPr lang="en-US" altLang="zh-CN" sz="3200" dirty="0">
              <a:solidFill>
                <a:schemeClr val="folHlink"/>
              </a:solidFill>
              <a:ea typeface="宋体" panose="02010600030101010101" pitchFamily="2" charset="-122"/>
            </a:endParaRPr>
          </a:p>
        </p:txBody>
      </p:sp>
      <p:sp>
        <p:nvSpPr>
          <p:cNvPr id="348164" name="AutoShape 4"/>
          <p:cNvSpPr>
            <a:spLocks noChangeArrowheads="1"/>
          </p:cNvSpPr>
          <p:nvPr/>
        </p:nvSpPr>
        <p:spPr bwMode="auto">
          <a:xfrm>
            <a:off x="76200" y="1066800"/>
            <a:ext cx="352425" cy="381000"/>
          </a:xfrm>
          <a:prstGeom prst="star5">
            <a:avLst/>
          </a:prstGeom>
          <a:solidFill>
            <a:srgbClr val="FFFF99"/>
          </a:solidFill>
          <a:ln w="12700">
            <a:solidFill>
              <a:schemeClr val="bg2"/>
            </a:solidFill>
            <a:miter lim="800000"/>
          </a:ln>
          <a:effectLst/>
        </p:spPr>
        <p:txBody>
          <a:bodyPr wrap="none" lIns="107950" tIns="53975" rIns="107950" bIns="53975" anchor="ctr"/>
          <a:lstStyle/>
          <a:p>
            <a:endParaRPr lang="en-US"/>
          </a:p>
        </p:txBody>
      </p:sp>
      <p:sp>
        <p:nvSpPr>
          <p:cNvPr id="348221" name="Text Box 61"/>
          <p:cNvSpPr txBox="1">
            <a:spLocks noChangeArrowheads="1"/>
          </p:cNvSpPr>
          <p:nvPr/>
        </p:nvSpPr>
        <p:spPr bwMode="auto">
          <a:xfrm>
            <a:off x="3700463" y="4818063"/>
            <a:ext cx="1727200" cy="274637"/>
          </a:xfrm>
          <a:prstGeom prst="rect">
            <a:avLst/>
          </a:prstGeom>
          <a:noFill/>
          <a:ln w="28575">
            <a:noFill/>
            <a:miter lim="800000"/>
            <a:headEnd type="none" w="sm" len="sm"/>
            <a:tailEnd type="none" w="lg" len="lg"/>
          </a:ln>
          <a:effectLst/>
        </p:spPr>
        <p:txBody>
          <a:bodyPr wrap="none" lIns="0" tIns="0" rIns="0" bIns="0">
            <a:spAutoFit/>
          </a:bodyPr>
          <a:lstStyle/>
          <a:p>
            <a:pPr algn="ctr"/>
            <a:r>
              <a:rPr lang="en-US" altLang="zh-CN" sz="1800" dirty="0">
                <a:ea typeface="宋体" panose="02010600030101010101" pitchFamily="2" charset="-122"/>
              </a:rPr>
              <a:t>Analysis Classes</a:t>
            </a:r>
            <a:endParaRPr lang="en-US" altLang="zh-CN" sz="1800" dirty="0">
              <a:ea typeface="宋体" panose="02010600030101010101" pitchFamily="2" charset="-122"/>
            </a:endParaRPr>
          </a:p>
        </p:txBody>
      </p:sp>
      <p:grpSp>
        <p:nvGrpSpPr>
          <p:cNvPr id="348240" name="Group 80"/>
          <p:cNvGrpSpPr/>
          <p:nvPr/>
        </p:nvGrpSpPr>
        <p:grpSpPr bwMode="auto">
          <a:xfrm>
            <a:off x="3890963" y="3787775"/>
            <a:ext cx="1371600" cy="914400"/>
            <a:chOff x="2771" y="2386"/>
            <a:chExt cx="864" cy="576"/>
          </a:xfrm>
        </p:grpSpPr>
        <p:sp>
          <p:nvSpPr>
            <p:cNvPr id="348223" name="Rectangle 63"/>
            <p:cNvSpPr>
              <a:spLocks noChangeArrowheads="1"/>
            </p:cNvSpPr>
            <p:nvPr/>
          </p:nvSpPr>
          <p:spPr bwMode="auto">
            <a:xfrm>
              <a:off x="2771" y="2386"/>
              <a:ext cx="864" cy="576"/>
            </a:xfrm>
            <a:prstGeom prst="rect">
              <a:avLst/>
            </a:prstGeom>
            <a:noFill/>
            <a:ln w="28575">
              <a:solidFill>
                <a:schemeClr val="tx1"/>
              </a:solidFill>
              <a:miter lim="800000"/>
              <a:headEnd type="none" w="sm" len="sm"/>
              <a:tailEnd type="none" w="lg" len="lg"/>
            </a:ln>
            <a:effectLst/>
          </p:spPr>
          <p:txBody>
            <a:bodyPr wrap="none" lIns="0" tIns="0" rIns="0" bIns="0" anchor="ctr">
              <a:spAutoFit/>
            </a:bodyPr>
            <a:lstStyle/>
            <a:p>
              <a:endParaRPr lang="en-US"/>
            </a:p>
          </p:txBody>
        </p:sp>
        <p:sp>
          <p:nvSpPr>
            <p:cNvPr id="348224" name="Line 64"/>
            <p:cNvSpPr>
              <a:spLocks noChangeShapeType="1"/>
            </p:cNvSpPr>
            <p:nvPr/>
          </p:nvSpPr>
          <p:spPr bwMode="auto">
            <a:xfrm>
              <a:off x="2771" y="2805"/>
              <a:ext cx="864" cy="0"/>
            </a:xfrm>
            <a:prstGeom prst="line">
              <a:avLst/>
            </a:prstGeom>
            <a:noFill/>
            <a:ln w="28575">
              <a:solidFill>
                <a:schemeClr val="tx1"/>
              </a:solidFill>
              <a:round/>
              <a:headEnd type="none" w="sm" len="sm"/>
              <a:tailEnd type="none" w="lg" len="lg"/>
            </a:ln>
            <a:effectLst/>
          </p:spPr>
          <p:txBody>
            <a:bodyPr wrap="none" lIns="0" tIns="0" rIns="0" bIns="0" anchor="ctr">
              <a:spAutoFit/>
            </a:bodyPr>
            <a:lstStyle/>
            <a:p>
              <a:endParaRPr lang="en-US"/>
            </a:p>
          </p:txBody>
        </p:sp>
        <p:sp>
          <p:nvSpPr>
            <p:cNvPr id="348225" name="Line 65"/>
            <p:cNvSpPr>
              <a:spLocks noChangeShapeType="1"/>
            </p:cNvSpPr>
            <p:nvPr/>
          </p:nvSpPr>
          <p:spPr bwMode="auto">
            <a:xfrm>
              <a:off x="2771" y="2658"/>
              <a:ext cx="864" cy="0"/>
            </a:xfrm>
            <a:prstGeom prst="line">
              <a:avLst/>
            </a:prstGeom>
            <a:noFill/>
            <a:ln w="28575">
              <a:solidFill>
                <a:schemeClr val="tx1"/>
              </a:solidFill>
              <a:round/>
              <a:headEnd type="none" w="sm" len="sm"/>
              <a:tailEnd type="none" w="lg" len="lg"/>
            </a:ln>
            <a:effectLst/>
          </p:spPr>
          <p:txBody>
            <a:bodyPr lIns="0" tIns="0" rIns="0" bIns="0" anchor="ctr">
              <a:spAutoFit/>
            </a:bodyPr>
            <a:lstStyle/>
            <a:p>
              <a:endParaRPr lang="en-US"/>
            </a:p>
          </p:txBody>
        </p:sp>
      </p:grpSp>
      <p:grpSp>
        <p:nvGrpSpPr>
          <p:cNvPr id="348227" name="Group 67"/>
          <p:cNvGrpSpPr/>
          <p:nvPr/>
        </p:nvGrpSpPr>
        <p:grpSpPr bwMode="auto">
          <a:xfrm>
            <a:off x="3252788" y="5313363"/>
            <a:ext cx="2590800" cy="835025"/>
            <a:chOff x="1852" y="1962"/>
            <a:chExt cx="2056" cy="662"/>
          </a:xfrm>
        </p:grpSpPr>
        <p:sp>
          <p:nvSpPr>
            <p:cNvPr id="348228" name="Freeform 68"/>
            <p:cNvSpPr/>
            <p:nvPr/>
          </p:nvSpPr>
          <p:spPr bwMode="auto">
            <a:xfrm>
              <a:off x="2516" y="2029"/>
              <a:ext cx="748" cy="515"/>
            </a:xfrm>
            <a:custGeom>
              <a:avLst/>
              <a:gdLst/>
              <a:ahLst/>
              <a:cxnLst>
                <a:cxn ang="0">
                  <a:pos x="0" y="648"/>
                </a:cxn>
                <a:cxn ang="0">
                  <a:pos x="268" y="652"/>
                </a:cxn>
                <a:cxn ang="0">
                  <a:pos x="271" y="646"/>
                </a:cxn>
                <a:cxn ang="0">
                  <a:pos x="279" y="628"/>
                </a:cxn>
                <a:cxn ang="0">
                  <a:pos x="290" y="600"/>
                </a:cxn>
                <a:cxn ang="0">
                  <a:pos x="306" y="564"/>
                </a:cxn>
                <a:cxn ang="0">
                  <a:pos x="325" y="520"/>
                </a:cxn>
                <a:cxn ang="0">
                  <a:pos x="347" y="472"/>
                </a:cxn>
                <a:cxn ang="0">
                  <a:pos x="371" y="419"/>
                </a:cxn>
                <a:cxn ang="0">
                  <a:pos x="396" y="364"/>
                </a:cxn>
                <a:cxn ang="0">
                  <a:pos x="423" y="307"/>
                </a:cxn>
                <a:cxn ang="0">
                  <a:pos x="449" y="251"/>
                </a:cxn>
                <a:cxn ang="0">
                  <a:pos x="476" y="195"/>
                </a:cxn>
                <a:cxn ang="0">
                  <a:pos x="502" y="145"/>
                </a:cxn>
                <a:cxn ang="0">
                  <a:pos x="528" y="97"/>
                </a:cxn>
                <a:cxn ang="0">
                  <a:pos x="552" y="57"/>
                </a:cxn>
                <a:cxn ang="0">
                  <a:pos x="573" y="24"/>
                </a:cxn>
                <a:cxn ang="0">
                  <a:pos x="591" y="0"/>
                </a:cxn>
                <a:cxn ang="0">
                  <a:pos x="889" y="9"/>
                </a:cxn>
                <a:cxn ang="0">
                  <a:pos x="893" y="13"/>
                </a:cxn>
                <a:cxn ang="0">
                  <a:pos x="902" y="28"/>
                </a:cxn>
                <a:cxn ang="0">
                  <a:pos x="917" y="50"/>
                </a:cxn>
                <a:cxn ang="0">
                  <a:pos x="936" y="80"/>
                </a:cxn>
                <a:cxn ang="0">
                  <a:pos x="960" y="116"/>
                </a:cxn>
                <a:cxn ang="0">
                  <a:pos x="986" y="157"/>
                </a:cxn>
                <a:cxn ang="0">
                  <a:pos x="1014" y="202"/>
                </a:cxn>
                <a:cxn ang="0">
                  <a:pos x="1044" y="252"/>
                </a:cxn>
                <a:cxn ang="0">
                  <a:pos x="1074" y="303"/>
                </a:cxn>
                <a:cxn ang="0">
                  <a:pos x="1103" y="356"/>
                </a:cxn>
                <a:cxn ang="0">
                  <a:pos x="1133" y="409"/>
                </a:cxn>
                <a:cxn ang="0">
                  <a:pos x="1160" y="462"/>
                </a:cxn>
                <a:cxn ang="0">
                  <a:pos x="1185" y="512"/>
                </a:cxn>
                <a:cxn ang="0">
                  <a:pos x="1206" y="561"/>
                </a:cxn>
                <a:cxn ang="0">
                  <a:pos x="1223" y="606"/>
                </a:cxn>
                <a:cxn ang="0">
                  <a:pos x="1236" y="646"/>
                </a:cxn>
                <a:cxn ang="0">
                  <a:pos x="1496" y="648"/>
                </a:cxn>
                <a:cxn ang="0">
                  <a:pos x="730" y="1030"/>
                </a:cxn>
                <a:cxn ang="0">
                  <a:pos x="0" y="648"/>
                </a:cxn>
              </a:cxnLst>
              <a:rect l="0" t="0" r="r" b="b"/>
              <a:pathLst>
                <a:path w="1496" h="1030">
                  <a:moveTo>
                    <a:pt x="0" y="648"/>
                  </a:moveTo>
                  <a:lnTo>
                    <a:pt x="268" y="652"/>
                  </a:lnTo>
                  <a:lnTo>
                    <a:pt x="271" y="646"/>
                  </a:lnTo>
                  <a:lnTo>
                    <a:pt x="279" y="628"/>
                  </a:lnTo>
                  <a:lnTo>
                    <a:pt x="290" y="600"/>
                  </a:lnTo>
                  <a:lnTo>
                    <a:pt x="306" y="564"/>
                  </a:lnTo>
                  <a:lnTo>
                    <a:pt x="325" y="520"/>
                  </a:lnTo>
                  <a:lnTo>
                    <a:pt x="347" y="472"/>
                  </a:lnTo>
                  <a:lnTo>
                    <a:pt x="371" y="419"/>
                  </a:lnTo>
                  <a:lnTo>
                    <a:pt x="396" y="364"/>
                  </a:lnTo>
                  <a:lnTo>
                    <a:pt x="423" y="307"/>
                  </a:lnTo>
                  <a:lnTo>
                    <a:pt x="449" y="251"/>
                  </a:lnTo>
                  <a:lnTo>
                    <a:pt x="476" y="195"/>
                  </a:lnTo>
                  <a:lnTo>
                    <a:pt x="502" y="145"/>
                  </a:lnTo>
                  <a:lnTo>
                    <a:pt x="528" y="97"/>
                  </a:lnTo>
                  <a:lnTo>
                    <a:pt x="552" y="57"/>
                  </a:lnTo>
                  <a:lnTo>
                    <a:pt x="573" y="24"/>
                  </a:lnTo>
                  <a:lnTo>
                    <a:pt x="591" y="0"/>
                  </a:lnTo>
                  <a:lnTo>
                    <a:pt x="889" y="9"/>
                  </a:lnTo>
                  <a:lnTo>
                    <a:pt x="893" y="13"/>
                  </a:lnTo>
                  <a:lnTo>
                    <a:pt x="902" y="28"/>
                  </a:lnTo>
                  <a:lnTo>
                    <a:pt x="917" y="50"/>
                  </a:lnTo>
                  <a:lnTo>
                    <a:pt x="936" y="80"/>
                  </a:lnTo>
                  <a:lnTo>
                    <a:pt x="960" y="116"/>
                  </a:lnTo>
                  <a:lnTo>
                    <a:pt x="986" y="157"/>
                  </a:lnTo>
                  <a:lnTo>
                    <a:pt x="1014" y="202"/>
                  </a:lnTo>
                  <a:lnTo>
                    <a:pt x="1044" y="252"/>
                  </a:lnTo>
                  <a:lnTo>
                    <a:pt x="1074" y="303"/>
                  </a:lnTo>
                  <a:lnTo>
                    <a:pt x="1103" y="356"/>
                  </a:lnTo>
                  <a:lnTo>
                    <a:pt x="1133" y="409"/>
                  </a:lnTo>
                  <a:lnTo>
                    <a:pt x="1160" y="462"/>
                  </a:lnTo>
                  <a:lnTo>
                    <a:pt x="1185" y="512"/>
                  </a:lnTo>
                  <a:lnTo>
                    <a:pt x="1206" y="561"/>
                  </a:lnTo>
                  <a:lnTo>
                    <a:pt x="1223" y="606"/>
                  </a:lnTo>
                  <a:lnTo>
                    <a:pt x="1236" y="646"/>
                  </a:lnTo>
                  <a:lnTo>
                    <a:pt x="1496" y="648"/>
                  </a:lnTo>
                  <a:lnTo>
                    <a:pt x="730" y="1030"/>
                  </a:lnTo>
                  <a:lnTo>
                    <a:pt x="0" y="648"/>
                  </a:lnTo>
                  <a:close/>
                </a:path>
              </a:pathLst>
            </a:custGeom>
            <a:solidFill>
              <a:srgbClr val="001E59"/>
            </a:solidFill>
            <a:ln w="9525">
              <a:noFill/>
              <a:round/>
            </a:ln>
          </p:spPr>
          <p:txBody>
            <a:bodyPr/>
            <a:lstStyle/>
            <a:p>
              <a:endParaRPr lang="en-US"/>
            </a:p>
          </p:txBody>
        </p:sp>
        <p:sp>
          <p:nvSpPr>
            <p:cNvPr id="348229" name="Freeform 69"/>
            <p:cNvSpPr/>
            <p:nvPr/>
          </p:nvSpPr>
          <p:spPr bwMode="auto">
            <a:xfrm>
              <a:off x="2876" y="2532"/>
              <a:ext cx="10" cy="3"/>
            </a:xfrm>
            <a:custGeom>
              <a:avLst/>
              <a:gdLst/>
              <a:ahLst/>
              <a:cxnLst>
                <a:cxn ang="0">
                  <a:pos x="0" y="4"/>
                </a:cxn>
                <a:cxn ang="0">
                  <a:pos x="21" y="5"/>
                </a:cxn>
                <a:cxn ang="0">
                  <a:pos x="10" y="0"/>
                </a:cxn>
                <a:cxn ang="0">
                  <a:pos x="0" y="4"/>
                </a:cxn>
              </a:cxnLst>
              <a:rect l="0" t="0" r="r" b="b"/>
              <a:pathLst>
                <a:path w="21" h="5">
                  <a:moveTo>
                    <a:pt x="0" y="4"/>
                  </a:moveTo>
                  <a:lnTo>
                    <a:pt x="21" y="5"/>
                  </a:lnTo>
                  <a:lnTo>
                    <a:pt x="10" y="0"/>
                  </a:lnTo>
                  <a:lnTo>
                    <a:pt x="0" y="4"/>
                  </a:lnTo>
                  <a:close/>
                </a:path>
              </a:pathLst>
            </a:custGeom>
            <a:solidFill>
              <a:srgbClr val="AD7C5B"/>
            </a:solidFill>
            <a:ln w="9525">
              <a:noFill/>
              <a:round/>
            </a:ln>
          </p:spPr>
          <p:txBody>
            <a:bodyPr/>
            <a:lstStyle/>
            <a:p>
              <a:endParaRPr lang="en-US"/>
            </a:p>
          </p:txBody>
        </p:sp>
        <p:sp>
          <p:nvSpPr>
            <p:cNvPr id="348230" name="Freeform 70"/>
            <p:cNvSpPr/>
            <p:nvPr/>
          </p:nvSpPr>
          <p:spPr bwMode="auto">
            <a:xfrm>
              <a:off x="2563" y="2041"/>
              <a:ext cx="654" cy="491"/>
            </a:xfrm>
            <a:custGeom>
              <a:avLst/>
              <a:gdLst/>
              <a:ahLst/>
              <a:cxnLst>
                <a:cxn ang="0">
                  <a:pos x="1126" y="645"/>
                </a:cxn>
                <a:cxn ang="0">
                  <a:pos x="1121" y="629"/>
                </a:cxn>
                <a:cxn ang="0">
                  <a:pos x="1111" y="593"/>
                </a:cxn>
                <a:cxn ang="0">
                  <a:pos x="1096" y="553"/>
                </a:cxn>
                <a:cxn ang="0">
                  <a:pos x="1077" y="510"/>
                </a:cxn>
                <a:cxn ang="0">
                  <a:pos x="1055" y="465"/>
                </a:cxn>
                <a:cxn ang="0">
                  <a:pos x="1031" y="418"/>
                </a:cxn>
                <a:cxn ang="0">
                  <a:pos x="1006" y="370"/>
                </a:cxn>
                <a:cxn ang="0">
                  <a:pos x="979" y="322"/>
                </a:cxn>
                <a:cxn ang="0">
                  <a:pos x="952" y="275"/>
                </a:cxn>
                <a:cxn ang="0">
                  <a:pos x="924" y="229"/>
                </a:cxn>
                <a:cxn ang="0">
                  <a:pos x="898" y="185"/>
                </a:cxn>
                <a:cxn ang="0">
                  <a:pos x="871" y="144"/>
                </a:cxn>
                <a:cxn ang="0">
                  <a:pos x="848" y="106"/>
                </a:cxn>
                <a:cxn ang="0">
                  <a:pos x="826" y="73"/>
                </a:cxn>
                <a:cxn ang="0">
                  <a:pos x="809" y="46"/>
                </a:cxn>
                <a:cxn ang="0">
                  <a:pos x="794" y="23"/>
                </a:cxn>
                <a:cxn ang="0">
                  <a:pos x="784" y="8"/>
                </a:cxn>
                <a:cxn ang="0">
                  <a:pos x="507" y="0"/>
                </a:cxn>
                <a:cxn ang="0">
                  <a:pos x="489" y="26"/>
                </a:cxn>
                <a:cxn ang="0">
                  <a:pos x="468" y="59"/>
                </a:cxn>
                <a:cxn ang="0">
                  <a:pos x="445" y="101"/>
                </a:cxn>
                <a:cxn ang="0">
                  <a:pos x="421" y="147"/>
                </a:cxn>
                <a:cxn ang="0">
                  <a:pos x="395" y="198"/>
                </a:cxn>
                <a:cxn ang="0">
                  <a:pos x="370" y="251"/>
                </a:cxn>
                <a:cxn ang="0">
                  <a:pos x="344" y="305"/>
                </a:cxn>
                <a:cxn ang="0">
                  <a:pos x="319" y="359"/>
                </a:cxn>
                <a:cxn ang="0">
                  <a:pos x="294" y="413"/>
                </a:cxn>
                <a:cxn ang="0">
                  <a:pos x="272" y="464"/>
                </a:cxn>
                <a:cxn ang="0">
                  <a:pos x="251" y="510"/>
                </a:cxn>
                <a:cxn ang="0">
                  <a:pos x="233" y="552"/>
                </a:cxn>
                <a:cxn ang="0">
                  <a:pos x="218" y="586"/>
                </a:cxn>
                <a:cxn ang="0">
                  <a:pos x="207" y="613"/>
                </a:cxn>
                <a:cxn ang="0">
                  <a:pos x="200" y="630"/>
                </a:cxn>
                <a:cxn ang="0">
                  <a:pos x="196" y="637"/>
                </a:cxn>
                <a:cxn ang="0">
                  <a:pos x="190" y="651"/>
                </a:cxn>
                <a:cxn ang="0">
                  <a:pos x="0" y="650"/>
                </a:cxn>
                <a:cxn ang="0">
                  <a:pos x="637" y="982"/>
                </a:cxn>
                <a:cxn ang="0">
                  <a:pos x="1310" y="647"/>
                </a:cxn>
                <a:cxn ang="0">
                  <a:pos x="1126" y="645"/>
                </a:cxn>
              </a:cxnLst>
              <a:rect l="0" t="0" r="r" b="b"/>
              <a:pathLst>
                <a:path w="1310" h="982">
                  <a:moveTo>
                    <a:pt x="1126" y="645"/>
                  </a:moveTo>
                  <a:lnTo>
                    <a:pt x="1121" y="629"/>
                  </a:lnTo>
                  <a:lnTo>
                    <a:pt x="1111" y="593"/>
                  </a:lnTo>
                  <a:lnTo>
                    <a:pt x="1096" y="553"/>
                  </a:lnTo>
                  <a:lnTo>
                    <a:pt x="1077" y="510"/>
                  </a:lnTo>
                  <a:lnTo>
                    <a:pt x="1055" y="465"/>
                  </a:lnTo>
                  <a:lnTo>
                    <a:pt x="1031" y="418"/>
                  </a:lnTo>
                  <a:lnTo>
                    <a:pt x="1006" y="370"/>
                  </a:lnTo>
                  <a:lnTo>
                    <a:pt x="979" y="322"/>
                  </a:lnTo>
                  <a:lnTo>
                    <a:pt x="952" y="275"/>
                  </a:lnTo>
                  <a:lnTo>
                    <a:pt x="924" y="229"/>
                  </a:lnTo>
                  <a:lnTo>
                    <a:pt x="898" y="185"/>
                  </a:lnTo>
                  <a:lnTo>
                    <a:pt x="871" y="144"/>
                  </a:lnTo>
                  <a:lnTo>
                    <a:pt x="848" y="106"/>
                  </a:lnTo>
                  <a:lnTo>
                    <a:pt x="826" y="73"/>
                  </a:lnTo>
                  <a:lnTo>
                    <a:pt x="809" y="46"/>
                  </a:lnTo>
                  <a:lnTo>
                    <a:pt x="794" y="23"/>
                  </a:lnTo>
                  <a:lnTo>
                    <a:pt x="784" y="8"/>
                  </a:lnTo>
                  <a:lnTo>
                    <a:pt x="507" y="0"/>
                  </a:lnTo>
                  <a:lnTo>
                    <a:pt x="489" y="26"/>
                  </a:lnTo>
                  <a:lnTo>
                    <a:pt x="468" y="59"/>
                  </a:lnTo>
                  <a:lnTo>
                    <a:pt x="445" y="101"/>
                  </a:lnTo>
                  <a:lnTo>
                    <a:pt x="421" y="147"/>
                  </a:lnTo>
                  <a:lnTo>
                    <a:pt x="395" y="198"/>
                  </a:lnTo>
                  <a:lnTo>
                    <a:pt x="370" y="251"/>
                  </a:lnTo>
                  <a:lnTo>
                    <a:pt x="344" y="305"/>
                  </a:lnTo>
                  <a:lnTo>
                    <a:pt x="319" y="359"/>
                  </a:lnTo>
                  <a:lnTo>
                    <a:pt x="294" y="413"/>
                  </a:lnTo>
                  <a:lnTo>
                    <a:pt x="272" y="464"/>
                  </a:lnTo>
                  <a:lnTo>
                    <a:pt x="251" y="510"/>
                  </a:lnTo>
                  <a:lnTo>
                    <a:pt x="233" y="552"/>
                  </a:lnTo>
                  <a:lnTo>
                    <a:pt x="218" y="586"/>
                  </a:lnTo>
                  <a:lnTo>
                    <a:pt x="207" y="613"/>
                  </a:lnTo>
                  <a:lnTo>
                    <a:pt x="200" y="630"/>
                  </a:lnTo>
                  <a:lnTo>
                    <a:pt x="196" y="637"/>
                  </a:lnTo>
                  <a:lnTo>
                    <a:pt x="190" y="651"/>
                  </a:lnTo>
                  <a:lnTo>
                    <a:pt x="0" y="650"/>
                  </a:lnTo>
                  <a:lnTo>
                    <a:pt x="637" y="982"/>
                  </a:lnTo>
                  <a:lnTo>
                    <a:pt x="1310" y="647"/>
                  </a:lnTo>
                  <a:lnTo>
                    <a:pt x="1126" y="645"/>
                  </a:lnTo>
                  <a:close/>
                </a:path>
              </a:pathLst>
            </a:custGeom>
            <a:solidFill>
              <a:srgbClr val="6666FF"/>
            </a:solidFill>
            <a:ln w="9525">
              <a:noFill/>
              <a:round/>
            </a:ln>
          </p:spPr>
          <p:txBody>
            <a:bodyPr/>
            <a:lstStyle/>
            <a:p>
              <a:endParaRPr lang="en-US"/>
            </a:p>
          </p:txBody>
        </p:sp>
        <p:sp>
          <p:nvSpPr>
            <p:cNvPr id="348231" name="Freeform 71"/>
            <p:cNvSpPr/>
            <p:nvPr/>
          </p:nvSpPr>
          <p:spPr bwMode="auto">
            <a:xfrm>
              <a:off x="1852" y="1962"/>
              <a:ext cx="919" cy="498"/>
            </a:xfrm>
            <a:custGeom>
              <a:avLst/>
              <a:gdLst/>
              <a:ahLst/>
              <a:cxnLst>
                <a:cxn ang="0">
                  <a:pos x="222" y="403"/>
                </a:cxn>
                <a:cxn ang="0">
                  <a:pos x="213" y="412"/>
                </a:cxn>
                <a:cxn ang="0">
                  <a:pos x="191" y="438"/>
                </a:cxn>
                <a:cxn ang="0">
                  <a:pos x="158" y="478"/>
                </a:cxn>
                <a:cxn ang="0">
                  <a:pos x="120" y="528"/>
                </a:cxn>
                <a:cxn ang="0">
                  <a:pos x="79" y="586"/>
                </a:cxn>
                <a:cxn ang="0">
                  <a:pos x="44" y="650"/>
                </a:cxn>
                <a:cxn ang="0">
                  <a:pos x="16" y="715"/>
                </a:cxn>
                <a:cxn ang="0">
                  <a:pos x="0" y="781"/>
                </a:cxn>
                <a:cxn ang="0">
                  <a:pos x="12" y="996"/>
                </a:cxn>
                <a:cxn ang="0">
                  <a:pos x="30" y="993"/>
                </a:cxn>
                <a:cxn ang="0">
                  <a:pos x="63" y="990"/>
                </a:cxn>
                <a:cxn ang="0">
                  <a:pos x="112" y="985"/>
                </a:cxn>
                <a:cxn ang="0">
                  <a:pos x="172" y="978"/>
                </a:cxn>
                <a:cxn ang="0">
                  <a:pos x="242" y="971"/>
                </a:cxn>
                <a:cxn ang="0">
                  <a:pos x="319" y="964"/>
                </a:cxn>
                <a:cxn ang="0">
                  <a:pos x="403" y="956"/>
                </a:cxn>
                <a:cxn ang="0">
                  <a:pos x="490" y="948"/>
                </a:cxn>
                <a:cxn ang="0">
                  <a:pos x="578" y="940"/>
                </a:cxn>
                <a:cxn ang="0">
                  <a:pos x="667" y="933"/>
                </a:cxn>
                <a:cxn ang="0">
                  <a:pos x="753" y="928"/>
                </a:cxn>
                <a:cxn ang="0">
                  <a:pos x="835" y="922"/>
                </a:cxn>
                <a:cxn ang="0">
                  <a:pos x="910" y="918"/>
                </a:cxn>
                <a:cxn ang="0">
                  <a:pos x="977" y="916"/>
                </a:cxn>
                <a:cxn ang="0">
                  <a:pos x="1033" y="916"/>
                </a:cxn>
                <a:cxn ang="0">
                  <a:pos x="1056" y="710"/>
                </a:cxn>
                <a:cxn ang="0">
                  <a:pos x="1025" y="690"/>
                </a:cxn>
                <a:cxn ang="0">
                  <a:pos x="1033" y="681"/>
                </a:cxn>
                <a:cxn ang="0">
                  <a:pos x="1050" y="664"/>
                </a:cxn>
                <a:cxn ang="0">
                  <a:pos x="1076" y="639"/>
                </a:cxn>
                <a:cxn ang="0">
                  <a:pos x="1107" y="608"/>
                </a:cxn>
                <a:cxn ang="0">
                  <a:pos x="1146" y="571"/>
                </a:cxn>
                <a:cxn ang="0">
                  <a:pos x="1191" y="530"/>
                </a:cxn>
                <a:cxn ang="0">
                  <a:pos x="1242" y="485"/>
                </a:cxn>
                <a:cxn ang="0">
                  <a:pos x="1297" y="438"/>
                </a:cxn>
                <a:cxn ang="0">
                  <a:pos x="1358" y="389"/>
                </a:cxn>
                <a:cxn ang="0">
                  <a:pos x="1424" y="339"/>
                </a:cxn>
                <a:cxn ang="0">
                  <a:pos x="1493" y="289"/>
                </a:cxn>
                <a:cxn ang="0">
                  <a:pos x="1565" y="241"/>
                </a:cxn>
                <a:cxn ang="0">
                  <a:pos x="1640" y="193"/>
                </a:cxn>
                <a:cxn ang="0">
                  <a:pos x="1719" y="149"/>
                </a:cxn>
                <a:cxn ang="0">
                  <a:pos x="1798" y="109"/>
                </a:cxn>
                <a:cxn ang="0">
                  <a:pos x="1838" y="0"/>
                </a:cxn>
                <a:cxn ang="0">
                  <a:pos x="1830" y="1"/>
                </a:cxn>
                <a:cxn ang="0">
                  <a:pos x="1806" y="4"/>
                </a:cxn>
                <a:cxn ang="0">
                  <a:pos x="1766" y="11"/>
                </a:cxn>
                <a:cxn ang="0">
                  <a:pos x="1713" y="20"/>
                </a:cxn>
                <a:cxn ang="0">
                  <a:pos x="1646" y="32"/>
                </a:cxn>
                <a:cxn ang="0">
                  <a:pos x="1566" y="48"/>
                </a:cxn>
                <a:cxn ang="0">
                  <a:pos x="1477" y="68"/>
                </a:cxn>
                <a:cxn ang="0">
                  <a:pos x="1375" y="91"/>
                </a:cxn>
                <a:cxn ang="0">
                  <a:pos x="1266" y="117"/>
                </a:cxn>
                <a:cxn ang="0">
                  <a:pos x="1147" y="148"/>
                </a:cxn>
                <a:cxn ang="0">
                  <a:pos x="1021" y="185"/>
                </a:cxn>
                <a:cxn ang="0">
                  <a:pos x="888" y="226"/>
                </a:cxn>
                <a:cxn ang="0">
                  <a:pos x="750" y="271"/>
                </a:cxn>
                <a:cxn ang="0">
                  <a:pos x="607" y="321"/>
                </a:cxn>
                <a:cxn ang="0">
                  <a:pos x="461" y="378"/>
                </a:cxn>
                <a:cxn ang="0">
                  <a:pos x="311" y="439"/>
                </a:cxn>
              </a:cxnLst>
              <a:rect l="0" t="0" r="r" b="b"/>
              <a:pathLst>
                <a:path w="1838" h="996">
                  <a:moveTo>
                    <a:pt x="311" y="439"/>
                  </a:moveTo>
                  <a:lnTo>
                    <a:pt x="222" y="403"/>
                  </a:lnTo>
                  <a:lnTo>
                    <a:pt x="220" y="405"/>
                  </a:lnTo>
                  <a:lnTo>
                    <a:pt x="213" y="412"/>
                  </a:lnTo>
                  <a:lnTo>
                    <a:pt x="204" y="424"/>
                  </a:lnTo>
                  <a:lnTo>
                    <a:pt x="191" y="438"/>
                  </a:lnTo>
                  <a:lnTo>
                    <a:pt x="175" y="456"/>
                  </a:lnTo>
                  <a:lnTo>
                    <a:pt x="158" y="478"/>
                  </a:lnTo>
                  <a:lnTo>
                    <a:pt x="139" y="502"/>
                  </a:lnTo>
                  <a:lnTo>
                    <a:pt x="120" y="528"/>
                  </a:lnTo>
                  <a:lnTo>
                    <a:pt x="99" y="556"/>
                  </a:lnTo>
                  <a:lnTo>
                    <a:pt x="79" y="586"/>
                  </a:lnTo>
                  <a:lnTo>
                    <a:pt x="61" y="617"/>
                  </a:lnTo>
                  <a:lnTo>
                    <a:pt x="44" y="650"/>
                  </a:lnTo>
                  <a:lnTo>
                    <a:pt x="29" y="683"/>
                  </a:lnTo>
                  <a:lnTo>
                    <a:pt x="16" y="715"/>
                  </a:lnTo>
                  <a:lnTo>
                    <a:pt x="6" y="749"/>
                  </a:lnTo>
                  <a:lnTo>
                    <a:pt x="0" y="781"/>
                  </a:lnTo>
                  <a:lnTo>
                    <a:pt x="9" y="996"/>
                  </a:lnTo>
                  <a:lnTo>
                    <a:pt x="12" y="996"/>
                  </a:lnTo>
                  <a:lnTo>
                    <a:pt x="18" y="994"/>
                  </a:lnTo>
                  <a:lnTo>
                    <a:pt x="30" y="993"/>
                  </a:lnTo>
                  <a:lnTo>
                    <a:pt x="45" y="992"/>
                  </a:lnTo>
                  <a:lnTo>
                    <a:pt x="63" y="990"/>
                  </a:lnTo>
                  <a:lnTo>
                    <a:pt x="86" y="987"/>
                  </a:lnTo>
                  <a:lnTo>
                    <a:pt x="112" y="985"/>
                  </a:lnTo>
                  <a:lnTo>
                    <a:pt x="141" y="982"/>
                  </a:lnTo>
                  <a:lnTo>
                    <a:pt x="172" y="978"/>
                  </a:lnTo>
                  <a:lnTo>
                    <a:pt x="205" y="975"/>
                  </a:lnTo>
                  <a:lnTo>
                    <a:pt x="242" y="971"/>
                  </a:lnTo>
                  <a:lnTo>
                    <a:pt x="280" y="968"/>
                  </a:lnTo>
                  <a:lnTo>
                    <a:pt x="319" y="964"/>
                  </a:lnTo>
                  <a:lnTo>
                    <a:pt x="361" y="960"/>
                  </a:lnTo>
                  <a:lnTo>
                    <a:pt x="403" y="956"/>
                  </a:lnTo>
                  <a:lnTo>
                    <a:pt x="446" y="952"/>
                  </a:lnTo>
                  <a:lnTo>
                    <a:pt x="490" y="948"/>
                  </a:lnTo>
                  <a:lnTo>
                    <a:pt x="534" y="945"/>
                  </a:lnTo>
                  <a:lnTo>
                    <a:pt x="578" y="940"/>
                  </a:lnTo>
                  <a:lnTo>
                    <a:pt x="623" y="937"/>
                  </a:lnTo>
                  <a:lnTo>
                    <a:pt x="667" y="933"/>
                  </a:lnTo>
                  <a:lnTo>
                    <a:pt x="711" y="930"/>
                  </a:lnTo>
                  <a:lnTo>
                    <a:pt x="753" y="928"/>
                  </a:lnTo>
                  <a:lnTo>
                    <a:pt x="795" y="924"/>
                  </a:lnTo>
                  <a:lnTo>
                    <a:pt x="835" y="922"/>
                  </a:lnTo>
                  <a:lnTo>
                    <a:pt x="873" y="921"/>
                  </a:lnTo>
                  <a:lnTo>
                    <a:pt x="910" y="918"/>
                  </a:lnTo>
                  <a:lnTo>
                    <a:pt x="944" y="917"/>
                  </a:lnTo>
                  <a:lnTo>
                    <a:pt x="977" y="916"/>
                  </a:lnTo>
                  <a:lnTo>
                    <a:pt x="1007" y="916"/>
                  </a:lnTo>
                  <a:lnTo>
                    <a:pt x="1033" y="916"/>
                  </a:lnTo>
                  <a:lnTo>
                    <a:pt x="1056" y="917"/>
                  </a:lnTo>
                  <a:lnTo>
                    <a:pt x="1056" y="710"/>
                  </a:lnTo>
                  <a:lnTo>
                    <a:pt x="1024" y="691"/>
                  </a:lnTo>
                  <a:lnTo>
                    <a:pt x="1025" y="690"/>
                  </a:lnTo>
                  <a:lnTo>
                    <a:pt x="1029" y="687"/>
                  </a:lnTo>
                  <a:lnTo>
                    <a:pt x="1033" y="681"/>
                  </a:lnTo>
                  <a:lnTo>
                    <a:pt x="1041" y="673"/>
                  </a:lnTo>
                  <a:lnTo>
                    <a:pt x="1050" y="664"/>
                  </a:lnTo>
                  <a:lnTo>
                    <a:pt x="1062" y="652"/>
                  </a:lnTo>
                  <a:lnTo>
                    <a:pt x="1076" y="639"/>
                  </a:lnTo>
                  <a:lnTo>
                    <a:pt x="1091" y="624"/>
                  </a:lnTo>
                  <a:lnTo>
                    <a:pt x="1107" y="608"/>
                  </a:lnTo>
                  <a:lnTo>
                    <a:pt x="1125" y="590"/>
                  </a:lnTo>
                  <a:lnTo>
                    <a:pt x="1146" y="571"/>
                  </a:lnTo>
                  <a:lnTo>
                    <a:pt x="1168" y="551"/>
                  </a:lnTo>
                  <a:lnTo>
                    <a:pt x="1191" y="530"/>
                  </a:lnTo>
                  <a:lnTo>
                    <a:pt x="1215" y="508"/>
                  </a:lnTo>
                  <a:lnTo>
                    <a:pt x="1242" y="485"/>
                  </a:lnTo>
                  <a:lnTo>
                    <a:pt x="1269" y="462"/>
                  </a:lnTo>
                  <a:lnTo>
                    <a:pt x="1297" y="438"/>
                  </a:lnTo>
                  <a:lnTo>
                    <a:pt x="1327" y="413"/>
                  </a:lnTo>
                  <a:lnTo>
                    <a:pt x="1358" y="389"/>
                  </a:lnTo>
                  <a:lnTo>
                    <a:pt x="1390" y="364"/>
                  </a:lnTo>
                  <a:lnTo>
                    <a:pt x="1424" y="339"/>
                  </a:lnTo>
                  <a:lnTo>
                    <a:pt x="1457" y="314"/>
                  </a:lnTo>
                  <a:lnTo>
                    <a:pt x="1493" y="289"/>
                  </a:lnTo>
                  <a:lnTo>
                    <a:pt x="1528" y="265"/>
                  </a:lnTo>
                  <a:lnTo>
                    <a:pt x="1565" y="241"/>
                  </a:lnTo>
                  <a:lnTo>
                    <a:pt x="1602" y="216"/>
                  </a:lnTo>
                  <a:lnTo>
                    <a:pt x="1640" y="193"/>
                  </a:lnTo>
                  <a:lnTo>
                    <a:pt x="1679" y="170"/>
                  </a:lnTo>
                  <a:lnTo>
                    <a:pt x="1719" y="149"/>
                  </a:lnTo>
                  <a:lnTo>
                    <a:pt x="1758" y="129"/>
                  </a:lnTo>
                  <a:lnTo>
                    <a:pt x="1798" y="109"/>
                  </a:lnTo>
                  <a:lnTo>
                    <a:pt x="1838" y="91"/>
                  </a:lnTo>
                  <a:lnTo>
                    <a:pt x="1838" y="0"/>
                  </a:lnTo>
                  <a:lnTo>
                    <a:pt x="1836" y="0"/>
                  </a:lnTo>
                  <a:lnTo>
                    <a:pt x="1830" y="1"/>
                  </a:lnTo>
                  <a:lnTo>
                    <a:pt x="1820" y="2"/>
                  </a:lnTo>
                  <a:lnTo>
                    <a:pt x="1806" y="4"/>
                  </a:lnTo>
                  <a:lnTo>
                    <a:pt x="1788" y="8"/>
                  </a:lnTo>
                  <a:lnTo>
                    <a:pt x="1766" y="11"/>
                  </a:lnTo>
                  <a:lnTo>
                    <a:pt x="1742" y="15"/>
                  </a:lnTo>
                  <a:lnTo>
                    <a:pt x="1713" y="20"/>
                  </a:lnTo>
                  <a:lnTo>
                    <a:pt x="1681" y="26"/>
                  </a:lnTo>
                  <a:lnTo>
                    <a:pt x="1646" y="32"/>
                  </a:lnTo>
                  <a:lnTo>
                    <a:pt x="1608" y="40"/>
                  </a:lnTo>
                  <a:lnTo>
                    <a:pt x="1566" y="48"/>
                  </a:lnTo>
                  <a:lnTo>
                    <a:pt x="1523" y="57"/>
                  </a:lnTo>
                  <a:lnTo>
                    <a:pt x="1477" y="68"/>
                  </a:lnTo>
                  <a:lnTo>
                    <a:pt x="1427" y="78"/>
                  </a:lnTo>
                  <a:lnTo>
                    <a:pt x="1375" y="91"/>
                  </a:lnTo>
                  <a:lnTo>
                    <a:pt x="1322" y="103"/>
                  </a:lnTo>
                  <a:lnTo>
                    <a:pt x="1266" y="117"/>
                  </a:lnTo>
                  <a:lnTo>
                    <a:pt x="1207" y="132"/>
                  </a:lnTo>
                  <a:lnTo>
                    <a:pt x="1147" y="148"/>
                  </a:lnTo>
                  <a:lnTo>
                    <a:pt x="1085" y="167"/>
                  </a:lnTo>
                  <a:lnTo>
                    <a:pt x="1021" y="185"/>
                  </a:lnTo>
                  <a:lnTo>
                    <a:pt x="955" y="205"/>
                  </a:lnTo>
                  <a:lnTo>
                    <a:pt x="888" y="226"/>
                  </a:lnTo>
                  <a:lnTo>
                    <a:pt x="820" y="247"/>
                  </a:lnTo>
                  <a:lnTo>
                    <a:pt x="750" y="271"/>
                  </a:lnTo>
                  <a:lnTo>
                    <a:pt x="680" y="296"/>
                  </a:lnTo>
                  <a:lnTo>
                    <a:pt x="607" y="321"/>
                  </a:lnTo>
                  <a:lnTo>
                    <a:pt x="534" y="349"/>
                  </a:lnTo>
                  <a:lnTo>
                    <a:pt x="461" y="378"/>
                  </a:lnTo>
                  <a:lnTo>
                    <a:pt x="386" y="408"/>
                  </a:lnTo>
                  <a:lnTo>
                    <a:pt x="311" y="439"/>
                  </a:lnTo>
                  <a:close/>
                </a:path>
              </a:pathLst>
            </a:custGeom>
            <a:solidFill>
              <a:srgbClr val="333399"/>
            </a:solidFill>
            <a:ln w="9525">
              <a:noFill/>
              <a:round/>
            </a:ln>
          </p:spPr>
          <p:txBody>
            <a:bodyPr/>
            <a:lstStyle/>
            <a:p>
              <a:endParaRPr lang="en-US"/>
            </a:p>
          </p:txBody>
        </p:sp>
        <p:sp>
          <p:nvSpPr>
            <p:cNvPr id="348232" name="Freeform 72"/>
            <p:cNvSpPr/>
            <p:nvPr/>
          </p:nvSpPr>
          <p:spPr bwMode="auto">
            <a:xfrm>
              <a:off x="1861" y="1971"/>
              <a:ext cx="901" cy="378"/>
            </a:xfrm>
            <a:custGeom>
              <a:avLst/>
              <a:gdLst/>
              <a:ahLst/>
              <a:cxnLst>
                <a:cxn ang="0">
                  <a:pos x="214" y="407"/>
                </a:cxn>
                <a:cxn ang="0">
                  <a:pos x="204" y="417"/>
                </a:cxn>
                <a:cxn ang="0">
                  <a:pos x="180" y="447"/>
                </a:cxn>
                <a:cxn ang="0">
                  <a:pos x="146" y="490"/>
                </a:cxn>
                <a:cxn ang="0">
                  <a:pos x="108" y="542"/>
                </a:cxn>
                <a:cxn ang="0">
                  <a:pos x="68" y="599"/>
                </a:cxn>
                <a:cxn ang="0">
                  <a:pos x="34" y="657"/>
                </a:cxn>
                <a:cxn ang="0">
                  <a:pos x="10" y="710"/>
                </a:cxn>
                <a:cxn ang="0">
                  <a:pos x="0" y="755"/>
                </a:cxn>
                <a:cxn ang="0">
                  <a:pos x="840" y="619"/>
                </a:cxn>
                <a:cxn ang="0">
                  <a:pos x="846" y="614"/>
                </a:cxn>
                <a:cxn ang="0">
                  <a:pos x="863" y="601"/>
                </a:cxn>
                <a:cxn ang="0">
                  <a:pos x="890" y="579"/>
                </a:cxn>
                <a:cxn ang="0">
                  <a:pos x="926" y="550"/>
                </a:cxn>
                <a:cxn ang="0">
                  <a:pos x="971" y="515"/>
                </a:cxn>
                <a:cxn ang="0">
                  <a:pos x="1024" y="475"/>
                </a:cxn>
                <a:cxn ang="0">
                  <a:pos x="1083" y="432"/>
                </a:cxn>
                <a:cxn ang="0">
                  <a:pos x="1150" y="386"/>
                </a:cxn>
                <a:cxn ang="0">
                  <a:pos x="1221" y="338"/>
                </a:cxn>
                <a:cxn ang="0">
                  <a:pos x="1296" y="289"/>
                </a:cxn>
                <a:cxn ang="0">
                  <a:pos x="1376" y="241"/>
                </a:cxn>
                <a:cxn ang="0">
                  <a:pos x="1459" y="195"/>
                </a:cxn>
                <a:cxn ang="0">
                  <a:pos x="1544" y="150"/>
                </a:cxn>
                <a:cxn ang="0">
                  <a:pos x="1629" y="110"/>
                </a:cxn>
                <a:cxn ang="0">
                  <a:pos x="1715" y="74"/>
                </a:cxn>
                <a:cxn ang="0">
                  <a:pos x="1802" y="43"/>
                </a:cxn>
                <a:cxn ang="0">
                  <a:pos x="1800" y="0"/>
                </a:cxn>
                <a:cxn ang="0">
                  <a:pos x="1785" y="2"/>
                </a:cxn>
                <a:cxn ang="0">
                  <a:pos x="1756" y="7"/>
                </a:cxn>
                <a:cxn ang="0">
                  <a:pos x="1712" y="14"/>
                </a:cxn>
                <a:cxn ang="0">
                  <a:pos x="1657" y="24"/>
                </a:cxn>
                <a:cxn ang="0">
                  <a:pos x="1588" y="37"/>
                </a:cxn>
                <a:cxn ang="0">
                  <a:pos x="1508" y="54"/>
                </a:cxn>
                <a:cxn ang="0">
                  <a:pos x="1417" y="74"/>
                </a:cxn>
                <a:cxn ang="0">
                  <a:pos x="1316" y="99"/>
                </a:cxn>
                <a:cxn ang="0">
                  <a:pos x="1204" y="127"/>
                </a:cxn>
                <a:cxn ang="0">
                  <a:pos x="1084" y="160"/>
                </a:cxn>
                <a:cxn ang="0">
                  <a:pos x="956" y="198"/>
                </a:cxn>
                <a:cxn ang="0">
                  <a:pos x="819" y="241"/>
                </a:cxn>
                <a:cxn ang="0">
                  <a:pos x="677" y="289"/>
                </a:cxn>
                <a:cxn ang="0">
                  <a:pos x="528" y="344"/>
                </a:cxn>
                <a:cxn ang="0">
                  <a:pos x="372" y="404"/>
                </a:cxn>
              </a:cxnLst>
              <a:rect l="0" t="0" r="r" b="b"/>
              <a:pathLst>
                <a:path w="1802" h="755">
                  <a:moveTo>
                    <a:pt x="293" y="436"/>
                  </a:moveTo>
                  <a:lnTo>
                    <a:pt x="214" y="407"/>
                  </a:lnTo>
                  <a:lnTo>
                    <a:pt x="211" y="409"/>
                  </a:lnTo>
                  <a:lnTo>
                    <a:pt x="204" y="417"/>
                  </a:lnTo>
                  <a:lnTo>
                    <a:pt x="194" y="430"/>
                  </a:lnTo>
                  <a:lnTo>
                    <a:pt x="180" y="447"/>
                  </a:lnTo>
                  <a:lnTo>
                    <a:pt x="164" y="467"/>
                  </a:lnTo>
                  <a:lnTo>
                    <a:pt x="146" y="490"/>
                  </a:lnTo>
                  <a:lnTo>
                    <a:pt x="127" y="515"/>
                  </a:lnTo>
                  <a:lnTo>
                    <a:pt x="108" y="542"/>
                  </a:lnTo>
                  <a:lnTo>
                    <a:pt x="87" y="571"/>
                  </a:lnTo>
                  <a:lnTo>
                    <a:pt x="68" y="599"/>
                  </a:lnTo>
                  <a:lnTo>
                    <a:pt x="50" y="628"/>
                  </a:lnTo>
                  <a:lnTo>
                    <a:pt x="34" y="657"/>
                  </a:lnTo>
                  <a:lnTo>
                    <a:pt x="20" y="685"/>
                  </a:lnTo>
                  <a:lnTo>
                    <a:pt x="10" y="710"/>
                  </a:lnTo>
                  <a:lnTo>
                    <a:pt x="3" y="734"/>
                  </a:lnTo>
                  <a:lnTo>
                    <a:pt x="0" y="755"/>
                  </a:lnTo>
                  <a:lnTo>
                    <a:pt x="1006" y="691"/>
                  </a:lnTo>
                  <a:lnTo>
                    <a:pt x="840" y="619"/>
                  </a:lnTo>
                  <a:lnTo>
                    <a:pt x="841" y="618"/>
                  </a:lnTo>
                  <a:lnTo>
                    <a:pt x="846" y="614"/>
                  </a:lnTo>
                  <a:lnTo>
                    <a:pt x="853" y="609"/>
                  </a:lnTo>
                  <a:lnTo>
                    <a:pt x="863" y="601"/>
                  </a:lnTo>
                  <a:lnTo>
                    <a:pt x="875" y="590"/>
                  </a:lnTo>
                  <a:lnTo>
                    <a:pt x="890" y="579"/>
                  </a:lnTo>
                  <a:lnTo>
                    <a:pt x="907" y="565"/>
                  </a:lnTo>
                  <a:lnTo>
                    <a:pt x="926" y="550"/>
                  </a:lnTo>
                  <a:lnTo>
                    <a:pt x="947" y="533"/>
                  </a:lnTo>
                  <a:lnTo>
                    <a:pt x="971" y="515"/>
                  </a:lnTo>
                  <a:lnTo>
                    <a:pt x="997" y="496"/>
                  </a:lnTo>
                  <a:lnTo>
                    <a:pt x="1024" y="475"/>
                  </a:lnTo>
                  <a:lnTo>
                    <a:pt x="1053" y="454"/>
                  </a:lnTo>
                  <a:lnTo>
                    <a:pt x="1083" y="432"/>
                  </a:lnTo>
                  <a:lnTo>
                    <a:pt x="1115" y="409"/>
                  </a:lnTo>
                  <a:lnTo>
                    <a:pt x="1150" y="386"/>
                  </a:lnTo>
                  <a:lnTo>
                    <a:pt x="1185" y="362"/>
                  </a:lnTo>
                  <a:lnTo>
                    <a:pt x="1221" y="338"/>
                  </a:lnTo>
                  <a:lnTo>
                    <a:pt x="1258" y="314"/>
                  </a:lnTo>
                  <a:lnTo>
                    <a:pt x="1296" y="289"/>
                  </a:lnTo>
                  <a:lnTo>
                    <a:pt x="1337" y="265"/>
                  </a:lnTo>
                  <a:lnTo>
                    <a:pt x="1376" y="241"/>
                  </a:lnTo>
                  <a:lnTo>
                    <a:pt x="1417" y="218"/>
                  </a:lnTo>
                  <a:lnTo>
                    <a:pt x="1459" y="195"/>
                  </a:lnTo>
                  <a:lnTo>
                    <a:pt x="1501" y="172"/>
                  </a:lnTo>
                  <a:lnTo>
                    <a:pt x="1544" y="150"/>
                  </a:lnTo>
                  <a:lnTo>
                    <a:pt x="1586" y="129"/>
                  </a:lnTo>
                  <a:lnTo>
                    <a:pt x="1629" y="110"/>
                  </a:lnTo>
                  <a:lnTo>
                    <a:pt x="1673" y="91"/>
                  </a:lnTo>
                  <a:lnTo>
                    <a:pt x="1715" y="74"/>
                  </a:lnTo>
                  <a:lnTo>
                    <a:pt x="1759" y="58"/>
                  </a:lnTo>
                  <a:lnTo>
                    <a:pt x="1802" y="43"/>
                  </a:lnTo>
                  <a:lnTo>
                    <a:pt x="1802" y="0"/>
                  </a:lnTo>
                  <a:lnTo>
                    <a:pt x="1800" y="0"/>
                  </a:lnTo>
                  <a:lnTo>
                    <a:pt x="1794" y="1"/>
                  </a:lnTo>
                  <a:lnTo>
                    <a:pt x="1785" y="2"/>
                  </a:lnTo>
                  <a:lnTo>
                    <a:pt x="1772" y="5"/>
                  </a:lnTo>
                  <a:lnTo>
                    <a:pt x="1756" y="7"/>
                  </a:lnTo>
                  <a:lnTo>
                    <a:pt x="1736" y="10"/>
                  </a:lnTo>
                  <a:lnTo>
                    <a:pt x="1712" y="14"/>
                  </a:lnTo>
                  <a:lnTo>
                    <a:pt x="1687" y="19"/>
                  </a:lnTo>
                  <a:lnTo>
                    <a:pt x="1657" y="24"/>
                  </a:lnTo>
                  <a:lnTo>
                    <a:pt x="1623" y="30"/>
                  </a:lnTo>
                  <a:lnTo>
                    <a:pt x="1588" y="37"/>
                  </a:lnTo>
                  <a:lnTo>
                    <a:pt x="1550" y="45"/>
                  </a:lnTo>
                  <a:lnTo>
                    <a:pt x="1508" y="54"/>
                  </a:lnTo>
                  <a:lnTo>
                    <a:pt x="1464" y="63"/>
                  </a:lnTo>
                  <a:lnTo>
                    <a:pt x="1417" y="74"/>
                  </a:lnTo>
                  <a:lnTo>
                    <a:pt x="1368" y="87"/>
                  </a:lnTo>
                  <a:lnTo>
                    <a:pt x="1316" y="99"/>
                  </a:lnTo>
                  <a:lnTo>
                    <a:pt x="1262" y="113"/>
                  </a:lnTo>
                  <a:lnTo>
                    <a:pt x="1204" y="127"/>
                  </a:lnTo>
                  <a:lnTo>
                    <a:pt x="1145" y="143"/>
                  </a:lnTo>
                  <a:lnTo>
                    <a:pt x="1084" y="160"/>
                  </a:lnTo>
                  <a:lnTo>
                    <a:pt x="1021" y="179"/>
                  </a:lnTo>
                  <a:lnTo>
                    <a:pt x="956" y="198"/>
                  </a:lnTo>
                  <a:lnTo>
                    <a:pt x="888" y="219"/>
                  </a:lnTo>
                  <a:lnTo>
                    <a:pt x="819" y="241"/>
                  </a:lnTo>
                  <a:lnTo>
                    <a:pt x="749" y="265"/>
                  </a:lnTo>
                  <a:lnTo>
                    <a:pt x="677" y="289"/>
                  </a:lnTo>
                  <a:lnTo>
                    <a:pt x="603" y="316"/>
                  </a:lnTo>
                  <a:lnTo>
                    <a:pt x="528" y="344"/>
                  </a:lnTo>
                  <a:lnTo>
                    <a:pt x="451" y="372"/>
                  </a:lnTo>
                  <a:lnTo>
                    <a:pt x="372" y="404"/>
                  </a:lnTo>
                  <a:lnTo>
                    <a:pt x="293" y="436"/>
                  </a:lnTo>
                  <a:close/>
                </a:path>
              </a:pathLst>
            </a:custGeom>
            <a:solidFill>
              <a:srgbClr val="6666FF"/>
            </a:solidFill>
            <a:ln w="9525">
              <a:noFill/>
              <a:round/>
            </a:ln>
          </p:spPr>
          <p:txBody>
            <a:bodyPr/>
            <a:lstStyle/>
            <a:p>
              <a:endParaRPr lang="en-US"/>
            </a:p>
          </p:txBody>
        </p:sp>
        <p:sp>
          <p:nvSpPr>
            <p:cNvPr id="348233" name="Freeform 73"/>
            <p:cNvSpPr/>
            <p:nvPr/>
          </p:nvSpPr>
          <p:spPr bwMode="auto">
            <a:xfrm>
              <a:off x="2989" y="1962"/>
              <a:ext cx="919" cy="498"/>
            </a:xfrm>
            <a:custGeom>
              <a:avLst/>
              <a:gdLst/>
              <a:ahLst/>
              <a:cxnLst>
                <a:cxn ang="0">
                  <a:pos x="1616" y="403"/>
                </a:cxn>
                <a:cxn ang="0">
                  <a:pos x="1624" y="412"/>
                </a:cxn>
                <a:cxn ang="0">
                  <a:pos x="1647" y="438"/>
                </a:cxn>
                <a:cxn ang="0">
                  <a:pos x="1680" y="478"/>
                </a:cxn>
                <a:cxn ang="0">
                  <a:pos x="1718" y="528"/>
                </a:cxn>
                <a:cxn ang="0">
                  <a:pos x="1757" y="586"/>
                </a:cxn>
                <a:cxn ang="0">
                  <a:pos x="1793" y="650"/>
                </a:cxn>
                <a:cxn ang="0">
                  <a:pos x="1822" y="715"/>
                </a:cxn>
                <a:cxn ang="0">
                  <a:pos x="1838" y="781"/>
                </a:cxn>
                <a:cxn ang="0">
                  <a:pos x="1826" y="996"/>
                </a:cxn>
                <a:cxn ang="0">
                  <a:pos x="1808" y="993"/>
                </a:cxn>
                <a:cxn ang="0">
                  <a:pos x="1775" y="990"/>
                </a:cxn>
                <a:cxn ang="0">
                  <a:pos x="1726" y="985"/>
                </a:cxn>
                <a:cxn ang="0">
                  <a:pos x="1666" y="978"/>
                </a:cxn>
                <a:cxn ang="0">
                  <a:pos x="1596" y="971"/>
                </a:cxn>
                <a:cxn ang="0">
                  <a:pos x="1519" y="964"/>
                </a:cxn>
                <a:cxn ang="0">
                  <a:pos x="1435" y="956"/>
                </a:cxn>
                <a:cxn ang="0">
                  <a:pos x="1348" y="948"/>
                </a:cxn>
                <a:cxn ang="0">
                  <a:pos x="1260" y="940"/>
                </a:cxn>
                <a:cxn ang="0">
                  <a:pos x="1171" y="933"/>
                </a:cxn>
                <a:cxn ang="0">
                  <a:pos x="1085" y="928"/>
                </a:cxn>
                <a:cxn ang="0">
                  <a:pos x="1003" y="922"/>
                </a:cxn>
                <a:cxn ang="0">
                  <a:pos x="928" y="918"/>
                </a:cxn>
                <a:cxn ang="0">
                  <a:pos x="861" y="916"/>
                </a:cxn>
                <a:cxn ang="0">
                  <a:pos x="805" y="916"/>
                </a:cxn>
                <a:cxn ang="0">
                  <a:pos x="782" y="710"/>
                </a:cxn>
                <a:cxn ang="0">
                  <a:pos x="812" y="690"/>
                </a:cxn>
                <a:cxn ang="0">
                  <a:pos x="804" y="681"/>
                </a:cxn>
                <a:cxn ang="0">
                  <a:pos x="786" y="664"/>
                </a:cxn>
                <a:cxn ang="0">
                  <a:pos x="762" y="639"/>
                </a:cxn>
                <a:cxn ang="0">
                  <a:pos x="730" y="608"/>
                </a:cxn>
                <a:cxn ang="0">
                  <a:pos x="692" y="571"/>
                </a:cxn>
                <a:cxn ang="0">
                  <a:pos x="647" y="530"/>
                </a:cxn>
                <a:cxn ang="0">
                  <a:pos x="596" y="485"/>
                </a:cxn>
                <a:cxn ang="0">
                  <a:pos x="540" y="438"/>
                </a:cxn>
                <a:cxn ang="0">
                  <a:pos x="479" y="389"/>
                </a:cxn>
                <a:cxn ang="0">
                  <a:pos x="414" y="339"/>
                </a:cxn>
                <a:cxn ang="0">
                  <a:pos x="345" y="289"/>
                </a:cxn>
                <a:cxn ang="0">
                  <a:pos x="273" y="241"/>
                </a:cxn>
                <a:cxn ang="0">
                  <a:pos x="198" y="193"/>
                </a:cxn>
                <a:cxn ang="0">
                  <a:pos x="119" y="149"/>
                </a:cxn>
                <a:cxn ang="0">
                  <a:pos x="40" y="109"/>
                </a:cxn>
                <a:cxn ang="0">
                  <a:pos x="0" y="0"/>
                </a:cxn>
                <a:cxn ang="0">
                  <a:pos x="8" y="1"/>
                </a:cxn>
                <a:cxn ang="0">
                  <a:pos x="32" y="4"/>
                </a:cxn>
                <a:cxn ang="0">
                  <a:pos x="72" y="11"/>
                </a:cxn>
                <a:cxn ang="0">
                  <a:pos x="125" y="20"/>
                </a:cxn>
                <a:cxn ang="0">
                  <a:pos x="192" y="32"/>
                </a:cxn>
                <a:cxn ang="0">
                  <a:pos x="272" y="48"/>
                </a:cxn>
                <a:cxn ang="0">
                  <a:pos x="361" y="68"/>
                </a:cxn>
                <a:cxn ang="0">
                  <a:pos x="463" y="91"/>
                </a:cxn>
                <a:cxn ang="0">
                  <a:pos x="572" y="117"/>
                </a:cxn>
                <a:cxn ang="0">
                  <a:pos x="691" y="148"/>
                </a:cxn>
                <a:cxn ang="0">
                  <a:pos x="816" y="185"/>
                </a:cxn>
                <a:cxn ang="0">
                  <a:pos x="949" y="226"/>
                </a:cxn>
                <a:cxn ang="0">
                  <a:pos x="1087" y="271"/>
                </a:cxn>
                <a:cxn ang="0">
                  <a:pos x="1230" y="321"/>
                </a:cxn>
                <a:cxn ang="0">
                  <a:pos x="1376" y="378"/>
                </a:cxn>
                <a:cxn ang="0">
                  <a:pos x="1526" y="439"/>
                </a:cxn>
              </a:cxnLst>
              <a:rect l="0" t="0" r="r" b="b"/>
              <a:pathLst>
                <a:path w="1838" h="996">
                  <a:moveTo>
                    <a:pt x="1526" y="439"/>
                  </a:moveTo>
                  <a:lnTo>
                    <a:pt x="1616" y="403"/>
                  </a:lnTo>
                  <a:lnTo>
                    <a:pt x="1618" y="405"/>
                  </a:lnTo>
                  <a:lnTo>
                    <a:pt x="1624" y="412"/>
                  </a:lnTo>
                  <a:lnTo>
                    <a:pt x="1634" y="424"/>
                  </a:lnTo>
                  <a:lnTo>
                    <a:pt x="1647" y="438"/>
                  </a:lnTo>
                  <a:lnTo>
                    <a:pt x="1663" y="456"/>
                  </a:lnTo>
                  <a:lnTo>
                    <a:pt x="1680" y="478"/>
                  </a:lnTo>
                  <a:lnTo>
                    <a:pt x="1699" y="502"/>
                  </a:lnTo>
                  <a:lnTo>
                    <a:pt x="1718" y="528"/>
                  </a:lnTo>
                  <a:lnTo>
                    <a:pt x="1738" y="556"/>
                  </a:lnTo>
                  <a:lnTo>
                    <a:pt x="1757" y="586"/>
                  </a:lnTo>
                  <a:lnTo>
                    <a:pt x="1776" y="617"/>
                  </a:lnTo>
                  <a:lnTo>
                    <a:pt x="1793" y="650"/>
                  </a:lnTo>
                  <a:lnTo>
                    <a:pt x="1809" y="683"/>
                  </a:lnTo>
                  <a:lnTo>
                    <a:pt x="1822" y="715"/>
                  </a:lnTo>
                  <a:lnTo>
                    <a:pt x="1832" y="749"/>
                  </a:lnTo>
                  <a:lnTo>
                    <a:pt x="1838" y="781"/>
                  </a:lnTo>
                  <a:lnTo>
                    <a:pt x="1829" y="996"/>
                  </a:lnTo>
                  <a:lnTo>
                    <a:pt x="1826" y="996"/>
                  </a:lnTo>
                  <a:lnTo>
                    <a:pt x="1820" y="994"/>
                  </a:lnTo>
                  <a:lnTo>
                    <a:pt x="1808" y="993"/>
                  </a:lnTo>
                  <a:lnTo>
                    <a:pt x="1793" y="992"/>
                  </a:lnTo>
                  <a:lnTo>
                    <a:pt x="1775" y="990"/>
                  </a:lnTo>
                  <a:lnTo>
                    <a:pt x="1752" y="987"/>
                  </a:lnTo>
                  <a:lnTo>
                    <a:pt x="1726" y="985"/>
                  </a:lnTo>
                  <a:lnTo>
                    <a:pt x="1697" y="982"/>
                  </a:lnTo>
                  <a:lnTo>
                    <a:pt x="1666" y="978"/>
                  </a:lnTo>
                  <a:lnTo>
                    <a:pt x="1633" y="975"/>
                  </a:lnTo>
                  <a:lnTo>
                    <a:pt x="1596" y="971"/>
                  </a:lnTo>
                  <a:lnTo>
                    <a:pt x="1558" y="968"/>
                  </a:lnTo>
                  <a:lnTo>
                    <a:pt x="1519" y="964"/>
                  </a:lnTo>
                  <a:lnTo>
                    <a:pt x="1477" y="960"/>
                  </a:lnTo>
                  <a:lnTo>
                    <a:pt x="1435" y="956"/>
                  </a:lnTo>
                  <a:lnTo>
                    <a:pt x="1392" y="952"/>
                  </a:lnTo>
                  <a:lnTo>
                    <a:pt x="1348" y="948"/>
                  </a:lnTo>
                  <a:lnTo>
                    <a:pt x="1304" y="945"/>
                  </a:lnTo>
                  <a:lnTo>
                    <a:pt x="1260" y="940"/>
                  </a:lnTo>
                  <a:lnTo>
                    <a:pt x="1215" y="937"/>
                  </a:lnTo>
                  <a:lnTo>
                    <a:pt x="1171" y="933"/>
                  </a:lnTo>
                  <a:lnTo>
                    <a:pt x="1127" y="930"/>
                  </a:lnTo>
                  <a:lnTo>
                    <a:pt x="1085" y="928"/>
                  </a:lnTo>
                  <a:lnTo>
                    <a:pt x="1043" y="924"/>
                  </a:lnTo>
                  <a:lnTo>
                    <a:pt x="1003" y="922"/>
                  </a:lnTo>
                  <a:lnTo>
                    <a:pt x="965" y="921"/>
                  </a:lnTo>
                  <a:lnTo>
                    <a:pt x="928" y="918"/>
                  </a:lnTo>
                  <a:lnTo>
                    <a:pt x="894" y="917"/>
                  </a:lnTo>
                  <a:lnTo>
                    <a:pt x="861" y="916"/>
                  </a:lnTo>
                  <a:lnTo>
                    <a:pt x="831" y="916"/>
                  </a:lnTo>
                  <a:lnTo>
                    <a:pt x="805" y="916"/>
                  </a:lnTo>
                  <a:lnTo>
                    <a:pt x="782" y="917"/>
                  </a:lnTo>
                  <a:lnTo>
                    <a:pt x="782" y="710"/>
                  </a:lnTo>
                  <a:lnTo>
                    <a:pt x="813" y="691"/>
                  </a:lnTo>
                  <a:lnTo>
                    <a:pt x="812" y="690"/>
                  </a:lnTo>
                  <a:lnTo>
                    <a:pt x="808" y="687"/>
                  </a:lnTo>
                  <a:lnTo>
                    <a:pt x="804" y="681"/>
                  </a:lnTo>
                  <a:lnTo>
                    <a:pt x="796" y="673"/>
                  </a:lnTo>
                  <a:lnTo>
                    <a:pt x="786" y="664"/>
                  </a:lnTo>
                  <a:lnTo>
                    <a:pt x="775" y="652"/>
                  </a:lnTo>
                  <a:lnTo>
                    <a:pt x="762" y="639"/>
                  </a:lnTo>
                  <a:lnTo>
                    <a:pt x="747" y="624"/>
                  </a:lnTo>
                  <a:lnTo>
                    <a:pt x="730" y="608"/>
                  </a:lnTo>
                  <a:lnTo>
                    <a:pt x="712" y="590"/>
                  </a:lnTo>
                  <a:lnTo>
                    <a:pt x="692" y="571"/>
                  </a:lnTo>
                  <a:lnTo>
                    <a:pt x="670" y="551"/>
                  </a:lnTo>
                  <a:lnTo>
                    <a:pt x="647" y="530"/>
                  </a:lnTo>
                  <a:lnTo>
                    <a:pt x="622" y="508"/>
                  </a:lnTo>
                  <a:lnTo>
                    <a:pt x="596" y="485"/>
                  </a:lnTo>
                  <a:lnTo>
                    <a:pt x="569" y="462"/>
                  </a:lnTo>
                  <a:lnTo>
                    <a:pt x="540" y="438"/>
                  </a:lnTo>
                  <a:lnTo>
                    <a:pt x="510" y="413"/>
                  </a:lnTo>
                  <a:lnTo>
                    <a:pt x="479" y="389"/>
                  </a:lnTo>
                  <a:lnTo>
                    <a:pt x="448" y="364"/>
                  </a:lnTo>
                  <a:lnTo>
                    <a:pt x="414" y="339"/>
                  </a:lnTo>
                  <a:lnTo>
                    <a:pt x="380" y="314"/>
                  </a:lnTo>
                  <a:lnTo>
                    <a:pt x="345" y="289"/>
                  </a:lnTo>
                  <a:lnTo>
                    <a:pt x="310" y="265"/>
                  </a:lnTo>
                  <a:lnTo>
                    <a:pt x="273" y="241"/>
                  </a:lnTo>
                  <a:lnTo>
                    <a:pt x="236" y="216"/>
                  </a:lnTo>
                  <a:lnTo>
                    <a:pt x="198" y="193"/>
                  </a:lnTo>
                  <a:lnTo>
                    <a:pt x="159" y="170"/>
                  </a:lnTo>
                  <a:lnTo>
                    <a:pt x="119" y="149"/>
                  </a:lnTo>
                  <a:lnTo>
                    <a:pt x="80" y="129"/>
                  </a:lnTo>
                  <a:lnTo>
                    <a:pt x="40" y="109"/>
                  </a:lnTo>
                  <a:lnTo>
                    <a:pt x="0" y="91"/>
                  </a:lnTo>
                  <a:lnTo>
                    <a:pt x="0" y="0"/>
                  </a:lnTo>
                  <a:lnTo>
                    <a:pt x="2" y="0"/>
                  </a:lnTo>
                  <a:lnTo>
                    <a:pt x="8" y="1"/>
                  </a:lnTo>
                  <a:lnTo>
                    <a:pt x="18" y="2"/>
                  </a:lnTo>
                  <a:lnTo>
                    <a:pt x="32" y="4"/>
                  </a:lnTo>
                  <a:lnTo>
                    <a:pt x="50" y="8"/>
                  </a:lnTo>
                  <a:lnTo>
                    <a:pt x="72" y="11"/>
                  </a:lnTo>
                  <a:lnTo>
                    <a:pt x="96" y="15"/>
                  </a:lnTo>
                  <a:lnTo>
                    <a:pt x="125" y="20"/>
                  </a:lnTo>
                  <a:lnTo>
                    <a:pt x="157" y="26"/>
                  </a:lnTo>
                  <a:lnTo>
                    <a:pt x="192" y="32"/>
                  </a:lnTo>
                  <a:lnTo>
                    <a:pt x="230" y="40"/>
                  </a:lnTo>
                  <a:lnTo>
                    <a:pt x="272" y="48"/>
                  </a:lnTo>
                  <a:lnTo>
                    <a:pt x="315" y="57"/>
                  </a:lnTo>
                  <a:lnTo>
                    <a:pt x="361" y="68"/>
                  </a:lnTo>
                  <a:lnTo>
                    <a:pt x="411" y="78"/>
                  </a:lnTo>
                  <a:lnTo>
                    <a:pt x="463" y="91"/>
                  </a:lnTo>
                  <a:lnTo>
                    <a:pt x="516" y="103"/>
                  </a:lnTo>
                  <a:lnTo>
                    <a:pt x="572" y="117"/>
                  </a:lnTo>
                  <a:lnTo>
                    <a:pt x="631" y="132"/>
                  </a:lnTo>
                  <a:lnTo>
                    <a:pt x="691" y="148"/>
                  </a:lnTo>
                  <a:lnTo>
                    <a:pt x="753" y="167"/>
                  </a:lnTo>
                  <a:lnTo>
                    <a:pt x="816" y="185"/>
                  </a:lnTo>
                  <a:lnTo>
                    <a:pt x="882" y="205"/>
                  </a:lnTo>
                  <a:lnTo>
                    <a:pt x="949" y="226"/>
                  </a:lnTo>
                  <a:lnTo>
                    <a:pt x="1018" y="247"/>
                  </a:lnTo>
                  <a:lnTo>
                    <a:pt x="1087" y="271"/>
                  </a:lnTo>
                  <a:lnTo>
                    <a:pt x="1158" y="296"/>
                  </a:lnTo>
                  <a:lnTo>
                    <a:pt x="1230" y="321"/>
                  </a:lnTo>
                  <a:lnTo>
                    <a:pt x="1302" y="349"/>
                  </a:lnTo>
                  <a:lnTo>
                    <a:pt x="1376" y="378"/>
                  </a:lnTo>
                  <a:lnTo>
                    <a:pt x="1451" y="408"/>
                  </a:lnTo>
                  <a:lnTo>
                    <a:pt x="1526" y="439"/>
                  </a:lnTo>
                  <a:close/>
                </a:path>
              </a:pathLst>
            </a:custGeom>
            <a:solidFill>
              <a:srgbClr val="333399"/>
            </a:solidFill>
            <a:ln w="9525">
              <a:noFill/>
              <a:round/>
            </a:ln>
          </p:spPr>
          <p:txBody>
            <a:bodyPr/>
            <a:lstStyle/>
            <a:p>
              <a:endParaRPr lang="en-US"/>
            </a:p>
          </p:txBody>
        </p:sp>
        <p:sp>
          <p:nvSpPr>
            <p:cNvPr id="348234" name="Freeform 74"/>
            <p:cNvSpPr/>
            <p:nvPr/>
          </p:nvSpPr>
          <p:spPr bwMode="auto">
            <a:xfrm>
              <a:off x="2998" y="1971"/>
              <a:ext cx="901" cy="378"/>
            </a:xfrm>
            <a:custGeom>
              <a:avLst/>
              <a:gdLst/>
              <a:ahLst/>
              <a:cxnLst>
                <a:cxn ang="0">
                  <a:pos x="1588" y="407"/>
                </a:cxn>
                <a:cxn ang="0">
                  <a:pos x="1598" y="417"/>
                </a:cxn>
                <a:cxn ang="0">
                  <a:pos x="1622" y="447"/>
                </a:cxn>
                <a:cxn ang="0">
                  <a:pos x="1656" y="490"/>
                </a:cxn>
                <a:cxn ang="0">
                  <a:pos x="1696" y="542"/>
                </a:cxn>
                <a:cxn ang="0">
                  <a:pos x="1734" y="599"/>
                </a:cxn>
                <a:cxn ang="0">
                  <a:pos x="1768" y="657"/>
                </a:cxn>
                <a:cxn ang="0">
                  <a:pos x="1792" y="710"/>
                </a:cxn>
                <a:cxn ang="0">
                  <a:pos x="1802" y="755"/>
                </a:cxn>
                <a:cxn ang="0">
                  <a:pos x="962" y="619"/>
                </a:cxn>
                <a:cxn ang="0">
                  <a:pos x="956" y="614"/>
                </a:cxn>
                <a:cxn ang="0">
                  <a:pos x="939" y="601"/>
                </a:cxn>
                <a:cxn ang="0">
                  <a:pos x="912" y="579"/>
                </a:cxn>
                <a:cxn ang="0">
                  <a:pos x="876" y="550"/>
                </a:cxn>
                <a:cxn ang="0">
                  <a:pos x="831" y="515"/>
                </a:cxn>
                <a:cxn ang="0">
                  <a:pos x="778" y="475"/>
                </a:cxn>
                <a:cxn ang="0">
                  <a:pos x="719" y="432"/>
                </a:cxn>
                <a:cxn ang="0">
                  <a:pos x="652" y="386"/>
                </a:cxn>
                <a:cxn ang="0">
                  <a:pos x="581" y="338"/>
                </a:cxn>
                <a:cxn ang="0">
                  <a:pos x="506" y="289"/>
                </a:cxn>
                <a:cxn ang="0">
                  <a:pos x="426" y="241"/>
                </a:cxn>
                <a:cxn ang="0">
                  <a:pos x="343" y="195"/>
                </a:cxn>
                <a:cxn ang="0">
                  <a:pos x="258" y="150"/>
                </a:cxn>
                <a:cxn ang="0">
                  <a:pos x="173" y="110"/>
                </a:cxn>
                <a:cxn ang="0">
                  <a:pos x="87" y="74"/>
                </a:cxn>
                <a:cxn ang="0">
                  <a:pos x="0" y="43"/>
                </a:cxn>
                <a:cxn ang="0">
                  <a:pos x="2" y="0"/>
                </a:cxn>
                <a:cxn ang="0">
                  <a:pos x="17" y="2"/>
                </a:cxn>
                <a:cxn ang="0">
                  <a:pos x="46" y="7"/>
                </a:cxn>
                <a:cxn ang="0">
                  <a:pos x="90" y="14"/>
                </a:cxn>
                <a:cxn ang="0">
                  <a:pos x="145" y="24"/>
                </a:cxn>
                <a:cxn ang="0">
                  <a:pos x="214" y="37"/>
                </a:cxn>
                <a:cxn ang="0">
                  <a:pos x="294" y="54"/>
                </a:cxn>
                <a:cxn ang="0">
                  <a:pos x="385" y="74"/>
                </a:cxn>
                <a:cxn ang="0">
                  <a:pos x="486" y="99"/>
                </a:cxn>
                <a:cxn ang="0">
                  <a:pos x="597" y="127"/>
                </a:cxn>
                <a:cxn ang="0">
                  <a:pos x="718" y="160"/>
                </a:cxn>
                <a:cxn ang="0">
                  <a:pos x="846" y="198"/>
                </a:cxn>
                <a:cxn ang="0">
                  <a:pos x="981" y="241"/>
                </a:cxn>
                <a:cxn ang="0">
                  <a:pos x="1124" y="289"/>
                </a:cxn>
                <a:cxn ang="0">
                  <a:pos x="1274" y="344"/>
                </a:cxn>
                <a:cxn ang="0">
                  <a:pos x="1428" y="404"/>
                </a:cxn>
              </a:cxnLst>
              <a:rect l="0" t="0" r="r" b="b"/>
              <a:pathLst>
                <a:path w="1802" h="755">
                  <a:moveTo>
                    <a:pt x="1508" y="436"/>
                  </a:moveTo>
                  <a:lnTo>
                    <a:pt x="1588" y="407"/>
                  </a:lnTo>
                  <a:lnTo>
                    <a:pt x="1591" y="409"/>
                  </a:lnTo>
                  <a:lnTo>
                    <a:pt x="1598" y="417"/>
                  </a:lnTo>
                  <a:lnTo>
                    <a:pt x="1608" y="430"/>
                  </a:lnTo>
                  <a:lnTo>
                    <a:pt x="1622" y="447"/>
                  </a:lnTo>
                  <a:lnTo>
                    <a:pt x="1638" y="467"/>
                  </a:lnTo>
                  <a:lnTo>
                    <a:pt x="1656" y="490"/>
                  </a:lnTo>
                  <a:lnTo>
                    <a:pt x="1675" y="515"/>
                  </a:lnTo>
                  <a:lnTo>
                    <a:pt x="1696" y="542"/>
                  </a:lnTo>
                  <a:lnTo>
                    <a:pt x="1715" y="571"/>
                  </a:lnTo>
                  <a:lnTo>
                    <a:pt x="1734" y="599"/>
                  </a:lnTo>
                  <a:lnTo>
                    <a:pt x="1752" y="628"/>
                  </a:lnTo>
                  <a:lnTo>
                    <a:pt x="1768" y="657"/>
                  </a:lnTo>
                  <a:lnTo>
                    <a:pt x="1782" y="685"/>
                  </a:lnTo>
                  <a:lnTo>
                    <a:pt x="1792" y="710"/>
                  </a:lnTo>
                  <a:lnTo>
                    <a:pt x="1799" y="734"/>
                  </a:lnTo>
                  <a:lnTo>
                    <a:pt x="1802" y="755"/>
                  </a:lnTo>
                  <a:lnTo>
                    <a:pt x="795" y="691"/>
                  </a:lnTo>
                  <a:lnTo>
                    <a:pt x="962" y="619"/>
                  </a:lnTo>
                  <a:lnTo>
                    <a:pt x="961" y="618"/>
                  </a:lnTo>
                  <a:lnTo>
                    <a:pt x="956" y="614"/>
                  </a:lnTo>
                  <a:lnTo>
                    <a:pt x="949" y="609"/>
                  </a:lnTo>
                  <a:lnTo>
                    <a:pt x="939" y="601"/>
                  </a:lnTo>
                  <a:lnTo>
                    <a:pt x="927" y="590"/>
                  </a:lnTo>
                  <a:lnTo>
                    <a:pt x="912" y="579"/>
                  </a:lnTo>
                  <a:lnTo>
                    <a:pt x="895" y="565"/>
                  </a:lnTo>
                  <a:lnTo>
                    <a:pt x="876" y="550"/>
                  </a:lnTo>
                  <a:lnTo>
                    <a:pt x="855" y="533"/>
                  </a:lnTo>
                  <a:lnTo>
                    <a:pt x="831" y="515"/>
                  </a:lnTo>
                  <a:lnTo>
                    <a:pt x="805" y="496"/>
                  </a:lnTo>
                  <a:lnTo>
                    <a:pt x="778" y="475"/>
                  </a:lnTo>
                  <a:lnTo>
                    <a:pt x="749" y="454"/>
                  </a:lnTo>
                  <a:lnTo>
                    <a:pt x="719" y="432"/>
                  </a:lnTo>
                  <a:lnTo>
                    <a:pt x="687" y="409"/>
                  </a:lnTo>
                  <a:lnTo>
                    <a:pt x="652" y="386"/>
                  </a:lnTo>
                  <a:lnTo>
                    <a:pt x="617" y="362"/>
                  </a:lnTo>
                  <a:lnTo>
                    <a:pt x="581" y="338"/>
                  </a:lnTo>
                  <a:lnTo>
                    <a:pt x="544" y="314"/>
                  </a:lnTo>
                  <a:lnTo>
                    <a:pt x="506" y="289"/>
                  </a:lnTo>
                  <a:lnTo>
                    <a:pt x="465" y="265"/>
                  </a:lnTo>
                  <a:lnTo>
                    <a:pt x="426" y="241"/>
                  </a:lnTo>
                  <a:lnTo>
                    <a:pt x="385" y="218"/>
                  </a:lnTo>
                  <a:lnTo>
                    <a:pt x="343" y="195"/>
                  </a:lnTo>
                  <a:lnTo>
                    <a:pt x="301" y="172"/>
                  </a:lnTo>
                  <a:lnTo>
                    <a:pt x="258" y="150"/>
                  </a:lnTo>
                  <a:lnTo>
                    <a:pt x="216" y="129"/>
                  </a:lnTo>
                  <a:lnTo>
                    <a:pt x="173" y="110"/>
                  </a:lnTo>
                  <a:lnTo>
                    <a:pt x="129" y="91"/>
                  </a:lnTo>
                  <a:lnTo>
                    <a:pt x="87" y="74"/>
                  </a:lnTo>
                  <a:lnTo>
                    <a:pt x="43" y="58"/>
                  </a:lnTo>
                  <a:lnTo>
                    <a:pt x="0" y="43"/>
                  </a:lnTo>
                  <a:lnTo>
                    <a:pt x="0" y="0"/>
                  </a:lnTo>
                  <a:lnTo>
                    <a:pt x="2" y="0"/>
                  </a:lnTo>
                  <a:lnTo>
                    <a:pt x="8" y="1"/>
                  </a:lnTo>
                  <a:lnTo>
                    <a:pt x="17" y="2"/>
                  </a:lnTo>
                  <a:lnTo>
                    <a:pt x="30" y="5"/>
                  </a:lnTo>
                  <a:lnTo>
                    <a:pt x="46" y="7"/>
                  </a:lnTo>
                  <a:lnTo>
                    <a:pt x="66" y="10"/>
                  </a:lnTo>
                  <a:lnTo>
                    <a:pt x="90" y="14"/>
                  </a:lnTo>
                  <a:lnTo>
                    <a:pt x="115" y="19"/>
                  </a:lnTo>
                  <a:lnTo>
                    <a:pt x="145" y="24"/>
                  </a:lnTo>
                  <a:lnTo>
                    <a:pt x="179" y="30"/>
                  </a:lnTo>
                  <a:lnTo>
                    <a:pt x="214" y="37"/>
                  </a:lnTo>
                  <a:lnTo>
                    <a:pt x="252" y="45"/>
                  </a:lnTo>
                  <a:lnTo>
                    <a:pt x="294" y="54"/>
                  </a:lnTo>
                  <a:lnTo>
                    <a:pt x="338" y="63"/>
                  </a:lnTo>
                  <a:lnTo>
                    <a:pt x="385" y="74"/>
                  </a:lnTo>
                  <a:lnTo>
                    <a:pt x="434" y="87"/>
                  </a:lnTo>
                  <a:lnTo>
                    <a:pt x="486" y="99"/>
                  </a:lnTo>
                  <a:lnTo>
                    <a:pt x="540" y="113"/>
                  </a:lnTo>
                  <a:lnTo>
                    <a:pt x="597" y="127"/>
                  </a:lnTo>
                  <a:lnTo>
                    <a:pt x="657" y="143"/>
                  </a:lnTo>
                  <a:lnTo>
                    <a:pt x="718" y="160"/>
                  </a:lnTo>
                  <a:lnTo>
                    <a:pt x="780" y="179"/>
                  </a:lnTo>
                  <a:lnTo>
                    <a:pt x="846" y="198"/>
                  </a:lnTo>
                  <a:lnTo>
                    <a:pt x="912" y="219"/>
                  </a:lnTo>
                  <a:lnTo>
                    <a:pt x="981" y="241"/>
                  </a:lnTo>
                  <a:lnTo>
                    <a:pt x="1052" y="265"/>
                  </a:lnTo>
                  <a:lnTo>
                    <a:pt x="1124" y="289"/>
                  </a:lnTo>
                  <a:lnTo>
                    <a:pt x="1198" y="316"/>
                  </a:lnTo>
                  <a:lnTo>
                    <a:pt x="1274" y="344"/>
                  </a:lnTo>
                  <a:lnTo>
                    <a:pt x="1350" y="372"/>
                  </a:lnTo>
                  <a:lnTo>
                    <a:pt x="1428" y="404"/>
                  </a:lnTo>
                  <a:lnTo>
                    <a:pt x="1508" y="436"/>
                  </a:lnTo>
                  <a:close/>
                </a:path>
              </a:pathLst>
            </a:custGeom>
            <a:solidFill>
              <a:srgbClr val="6666FF"/>
            </a:solidFill>
            <a:ln w="9525">
              <a:noFill/>
              <a:round/>
            </a:ln>
          </p:spPr>
          <p:txBody>
            <a:bodyPr/>
            <a:lstStyle/>
            <a:p>
              <a:endParaRPr lang="en-US"/>
            </a:p>
          </p:txBody>
        </p:sp>
        <p:sp>
          <p:nvSpPr>
            <p:cNvPr id="348235" name="Freeform 75"/>
            <p:cNvSpPr/>
            <p:nvPr/>
          </p:nvSpPr>
          <p:spPr bwMode="auto">
            <a:xfrm>
              <a:off x="2516" y="2354"/>
              <a:ext cx="748" cy="270"/>
            </a:xfrm>
            <a:custGeom>
              <a:avLst/>
              <a:gdLst/>
              <a:ahLst/>
              <a:cxnLst>
                <a:cxn ang="0">
                  <a:pos x="0" y="0"/>
                </a:cxn>
                <a:cxn ang="0">
                  <a:pos x="0" y="227"/>
                </a:cxn>
                <a:cxn ang="0">
                  <a:pos x="744" y="541"/>
                </a:cxn>
                <a:cxn ang="0">
                  <a:pos x="1496" y="231"/>
                </a:cxn>
                <a:cxn ang="0">
                  <a:pos x="1496" y="0"/>
                </a:cxn>
                <a:cxn ang="0">
                  <a:pos x="753" y="312"/>
                </a:cxn>
                <a:cxn ang="0">
                  <a:pos x="0" y="0"/>
                </a:cxn>
              </a:cxnLst>
              <a:rect l="0" t="0" r="r" b="b"/>
              <a:pathLst>
                <a:path w="1496" h="541">
                  <a:moveTo>
                    <a:pt x="0" y="0"/>
                  </a:moveTo>
                  <a:lnTo>
                    <a:pt x="0" y="227"/>
                  </a:lnTo>
                  <a:lnTo>
                    <a:pt x="744" y="541"/>
                  </a:lnTo>
                  <a:lnTo>
                    <a:pt x="1496" y="231"/>
                  </a:lnTo>
                  <a:lnTo>
                    <a:pt x="1496" y="0"/>
                  </a:lnTo>
                  <a:lnTo>
                    <a:pt x="753" y="312"/>
                  </a:lnTo>
                  <a:lnTo>
                    <a:pt x="0" y="0"/>
                  </a:lnTo>
                  <a:close/>
                </a:path>
              </a:pathLst>
            </a:custGeom>
            <a:solidFill>
              <a:srgbClr val="333399"/>
            </a:solidFill>
            <a:ln w="9525">
              <a:noFill/>
              <a:round/>
            </a:ln>
          </p:spPr>
          <p:txBody>
            <a:bodyPr/>
            <a:lstStyle/>
            <a:p>
              <a:endParaRPr lang="en-US"/>
            </a:p>
          </p:txBody>
        </p:sp>
      </p:gr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1293" name="Rectangle 61"/>
          <p:cNvSpPr>
            <a:spLocks noGrp="1" noChangeArrowheads="1"/>
          </p:cNvSpPr>
          <p:nvPr>
            <p:ph type="title"/>
          </p:nvPr>
        </p:nvSpPr>
        <p:spPr/>
        <p:txBody>
          <a:bodyPr>
            <a:normAutofit fontScale="90000"/>
          </a:bodyPr>
          <a:lstStyle/>
          <a:p>
            <a:r>
              <a:rPr lang="en-GB"/>
              <a:t>From Analysis Classes to Design Elements</a:t>
            </a:r>
            <a:endParaRPr lang="en-US" altLang="zh-CN">
              <a:ea typeface="宋体" panose="02010600030101010101" pitchFamily="2" charset="-122"/>
            </a:endParaRPr>
          </a:p>
        </p:txBody>
      </p:sp>
      <p:sp>
        <p:nvSpPr>
          <p:cNvPr id="351353" name="Text Box 121"/>
          <p:cNvSpPr txBox="1">
            <a:spLocks noChangeArrowheads="1"/>
          </p:cNvSpPr>
          <p:nvPr/>
        </p:nvSpPr>
        <p:spPr bwMode="auto">
          <a:xfrm>
            <a:off x="457200" y="1210584"/>
            <a:ext cx="2895600" cy="473075"/>
          </a:xfrm>
          <a:prstGeom prst="rect">
            <a:avLst/>
          </a:prstGeom>
          <a:noFill/>
          <a:ln w="9525">
            <a:noFill/>
            <a:miter lim="800000"/>
          </a:ln>
          <a:effectLst/>
        </p:spPr>
        <p:txBody>
          <a:bodyPr lIns="107950" tIns="53975" rIns="107950" bIns="53975">
            <a:spAutoFit/>
          </a:bodyPr>
          <a:lstStyle/>
          <a:p>
            <a:pPr algn="ctr">
              <a:spcBef>
                <a:spcPct val="50000"/>
              </a:spcBef>
            </a:pPr>
            <a:r>
              <a:rPr lang="en-US" altLang="zh-CN" sz="2400" dirty="0">
                <a:solidFill>
                  <a:srgbClr val="FFFF99"/>
                </a:solidFill>
                <a:ea typeface="宋体" panose="02010600030101010101" pitchFamily="2" charset="-122"/>
              </a:rPr>
              <a:t>Analysis Classes</a:t>
            </a:r>
            <a:endParaRPr lang="en-US" altLang="zh-CN" sz="2400" dirty="0">
              <a:solidFill>
                <a:srgbClr val="FFFF99"/>
              </a:solidFill>
              <a:ea typeface="宋体" panose="02010600030101010101" pitchFamily="2" charset="-122"/>
            </a:endParaRPr>
          </a:p>
        </p:txBody>
      </p:sp>
      <p:sp>
        <p:nvSpPr>
          <p:cNvPr id="351354" name="Text Box 122"/>
          <p:cNvSpPr txBox="1">
            <a:spLocks noChangeArrowheads="1"/>
          </p:cNvSpPr>
          <p:nvPr/>
        </p:nvSpPr>
        <p:spPr bwMode="auto">
          <a:xfrm>
            <a:off x="5664200" y="1210584"/>
            <a:ext cx="2705100" cy="473075"/>
          </a:xfrm>
          <a:prstGeom prst="rect">
            <a:avLst/>
          </a:prstGeom>
          <a:noFill/>
          <a:ln w="9525">
            <a:noFill/>
            <a:miter lim="800000"/>
          </a:ln>
          <a:effectLst/>
        </p:spPr>
        <p:txBody>
          <a:bodyPr lIns="107950" tIns="53975" rIns="107950" bIns="53975">
            <a:spAutoFit/>
          </a:bodyPr>
          <a:lstStyle/>
          <a:p>
            <a:pPr algn="ctr">
              <a:spcBef>
                <a:spcPct val="50000"/>
              </a:spcBef>
            </a:pPr>
            <a:r>
              <a:rPr lang="en-US" altLang="zh-CN" sz="2400" dirty="0">
                <a:solidFill>
                  <a:srgbClr val="FFFF99"/>
                </a:solidFill>
                <a:ea typeface="宋体" panose="02010600030101010101" pitchFamily="2" charset="-122"/>
              </a:rPr>
              <a:t>Design Elements</a:t>
            </a:r>
            <a:endParaRPr lang="en-US" altLang="zh-CN" sz="2400" dirty="0">
              <a:solidFill>
                <a:srgbClr val="FFFF99"/>
              </a:solidFill>
              <a:ea typeface="宋体" panose="02010600030101010101" pitchFamily="2" charset="-122"/>
            </a:endParaRPr>
          </a:p>
        </p:txBody>
      </p:sp>
      <p:sp>
        <p:nvSpPr>
          <p:cNvPr id="351356" name="Line 124"/>
          <p:cNvSpPr>
            <a:spLocks noChangeShapeType="1"/>
          </p:cNvSpPr>
          <p:nvPr/>
        </p:nvSpPr>
        <p:spPr bwMode="auto">
          <a:xfrm>
            <a:off x="2228850" y="2128159"/>
            <a:ext cx="3336925" cy="2528888"/>
          </a:xfrm>
          <a:prstGeom prst="line">
            <a:avLst/>
          </a:prstGeom>
          <a:noFill/>
          <a:ln w="12700">
            <a:solidFill>
              <a:schemeClr val="hlink"/>
            </a:solidFill>
            <a:round/>
            <a:headEnd type="none" w="sm" len="sm"/>
            <a:tailEnd type="none" w="lg" len="lg"/>
          </a:ln>
          <a:effectLst/>
        </p:spPr>
        <p:txBody>
          <a:bodyPr wrap="none" anchor="ctr"/>
          <a:lstStyle/>
          <a:p>
            <a:endParaRPr lang="en-US"/>
          </a:p>
        </p:txBody>
      </p:sp>
      <p:sp>
        <p:nvSpPr>
          <p:cNvPr id="351357" name="Line 125"/>
          <p:cNvSpPr>
            <a:spLocks noChangeShapeType="1"/>
          </p:cNvSpPr>
          <p:nvPr/>
        </p:nvSpPr>
        <p:spPr bwMode="auto">
          <a:xfrm>
            <a:off x="2236788" y="2136097"/>
            <a:ext cx="3338512" cy="1182687"/>
          </a:xfrm>
          <a:prstGeom prst="line">
            <a:avLst/>
          </a:prstGeom>
          <a:noFill/>
          <a:ln w="12700">
            <a:solidFill>
              <a:schemeClr val="hlink"/>
            </a:solidFill>
            <a:round/>
            <a:headEnd type="none" w="sm" len="sm"/>
            <a:tailEnd type="none" w="lg" len="lg"/>
          </a:ln>
          <a:effectLst/>
        </p:spPr>
        <p:txBody>
          <a:bodyPr wrap="none" anchor="ctr"/>
          <a:lstStyle/>
          <a:p>
            <a:endParaRPr lang="en-US"/>
          </a:p>
        </p:txBody>
      </p:sp>
      <p:sp>
        <p:nvSpPr>
          <p:cNvPr id="351358" name="Line 126"/>
          <p:cNvSpPr>
            <a:spLocks noChangeShapeType="1"/>
          </p:cNvSpPr>
          <p:nvPr/>
        </p:nvSpPr>
        <p:spPr bwMode="auto">
          <a:xfrm flipV="1">
            <a:off x="2835275" y="2137684"/>
            <a:ext cx="3076575" cy="1173163"/>
          </a:xfrm>
          <a:prstGeom prst="line">
            <a:avLst/>
          </a:prstGeom>
          <a:noFill/>
          <a:ln w="12700">
            <a:solidFill>
              <a:schemeClr val="hlink"/>
            </a:solidFill>
            <a:round/>
            <a:headEnd type="none" w="sm" len="sm"/>
            <a:tailEnd type="none" w="lg" len="lg"/>
          </a:ln>
          <a:effectLst/>
        </p:spPr>
        <p:txBody>
          <a:bodyPr wrap="none" anchor="ctr"/>
          <a:lstStyle/>
          <a:p>
            <a:endParaRPr lang="en-US"/>
          </a:p>
        </p:txBody>
      </p:sp>
      <p:sp>
        <p:nvSpPr>
          <p:cNvPr id="351359" name="Line 127"/>
          <p:cNvSpPr>
            <a:spLocks noChangeShapeType="1"/>
          </p:cNvSpPr>
          <p:nvPr/>
        </p:nvSpPr>
        <p:spPr bwMode="auto">
          <a:xfrm>
            <a:off x="2843213" y="3317197"/>
            <a:ext cx="2724150" cy="1343025"/>
          </a:xfrm>
          <a:prstGeom prst="line">
            <a:avLst/>
          </a:prstGeom>
          <a:noFill/>
          <a:ln w="12700">
            <a:solidFill>
              <a:schemeClr val="hlink"/>
            </a:solidFill>
            <a:round/>
            <a:headEnd type="none" w="sm" len="sm"/>
            <a:tailEnd type="none" w="lg" len="lg"/>
          </a:ln>
          <a:effectLst/>
        </p:spPr>
        <p:txBody>
          <a:bodyPr wrap="none" anchor="ctr"/>
          <a:lstStyle/>
          <a:p>
            <a:endParaRPr lang="en-US"/>
          </a:p>
        </p:txBody>
      </p:sp>
      <p:sp>
        <p:nvSpPr>
          <p:cNvPr id="351360" name="Line 128"/>
          <p:cNvSpPr>
            <a:spLocks noChangeShapeType="1"/>
          </p:cNvSpPr>
          <p:nvPr/>
        </p:nvSpPr>
        <p:spPr bwMode="auto">
          <a:xfrm flipV="1">
            <a:off x="2522538" y="3306084"/>
            <a:ext cx="3040062" cy="2443163"/>
          </a:xfrm>
          <a:prstGeom prst="line">
            <a:avLst/>
          </a:prstGeom>
          <a:noFill/>
          <a:ln w="12700">
            <a:solidFill>
              <a:schemeClr val="hlink"/>
            </a:solidFill>
            <a:round/>
            <a:headEnd type="none" w="sm" len="sm"/>
            <a:tailEnd type="none" w="lg" len="lg"/>
          </a:ln>
          <a:effectLst/>
        </p:spPr>
        <p:txBody>
          <a:bodyPr wrap="none" anchor="ctr"/>
          <a:lstStyle/>
          <a:p>
            <a:endParaRPr lang="en-US"/>
          </a:p>
        </p:txBody>
      </p:sp>
      <p:sp>
        <p:nvSpPr>
          <p:cNvPr id="351361" name="Line 129"/>
          <p:cNvSpPr>
            <a:spLocks noChangeShapeType="1"/>
          </p:cNvSpPr>
          <p:nvPr/>
        </p:nvSpPr>
        <p:spPr bwMode="auto">
          <a:xfrm>
            <a:off x="2536825" y="5738134"/>
            <a:ext cx="3030538" cy="1588"/>
          </a:xfrm>
          <a:prstGeom prst="line">
            <a:avLst/>
          </a:prstGeom>
          <a:noFill/>
          <a:ln w="12700">
            <a:solidFill>
              <a:schemeClr val="hlink"/>
            </a:solidFill>
            <a:round/>
            <a:headEnd type="none" w="sm" len="sm"/>
            <a:tailEnd type="none" w="lg" len="lg"/>
          </a:ln>
          <a:effectLst/>
        </p:spPr>
        <p:txBody>
          <a:bodyPr wrap="none" anchor="ctr"/>
          <a:lstStyle/>
          <a:p>
            <a:endParaRPr lang="en-US"/>
          </a:p>
        </p:txBody>
      </p:sp>
      <p:sp>
        <p:nvSpPr>
          <p:cNvPr id="351362" name="Line 130"/>
          <p:cNvSpPr>
            <a:spLocks noChangeShapeType="1"/>
          </p:cNvSpPr>
          <p:nvPr/>
        </p:nvSpPr>
        <p:spPr bwMode="auto">
          <a:xfrm>
            <a:off x="2838450" y="3317197"/>
            <a:ext cx="2730500" cy="4762"/>
          </a:xfrm>
          <a:prstGeom prst="line">
            <a:avLst/>
          </a:prstGeom>
          <a:noFill/>
          <a:ln w="12700">
            <a:solidFill>
              <a:schemeClr val="hlink"/>
            </a:solidFill>
            <a:round/>
            <a:headEnd type="none" w="sm" len="sm"/>
            <a:tailEnd type="none" w="lg" len="lg"/>
          </a:ln>
          <a:effectLst/>
        </p:spPr>
        <p:txBody>
          <a:bodyPr wrap="none" anchor="ctr"/>
          <a:lstStyle/>
          <a:p>
            <a:endParaRPr lang="en-US"/>
          </a:p>
        </p:txBody>
      </p:sp>
      <p:sp>
        <p:nvSpPr>
          <p:cNvPr id="351363" name="Line 131"/>
          <p:cNvSpPr>
            <a:spLocks noChangeShapeType="1"/>
          </p:cNvSpPr>
          <p:nvPr/>
        </p:nvSpPr>
        <p:spPr bwMode="auto">
          <a:xfrm flipV="1">
            <a:off x="1993900" y="2137684"/>
            <a:ext cx="3921125" cy="2336800"/>
          </a:xfrm>
          <a:prstGeom prst="line">
            <a:avLst/>
          </a:prstGeom>
          <a:noFill/>
          <a:ln w="12700">
            <a:solidFill>
              <a:schemeClr val="hlink"/>
            </a:solidFill>
            <a:round/>
            <a:headEnd type="none" w="sm" len="sm"/>
            <a:tailEnd type="none" w="lg" len="lg"/>
          </a:ln>
          <a:effectLst/>
        </p:spPr>
        <p:txBody>
          <a:bodyPr wrap="none" anchor="ctr"/>
          <a:lstStyle/>
          <a:p>
            <a:endParaRPr lang="en-US"/>
          </a:p>
        </p:txBody>
      </p:sp>
      <p:sp>
        <p:nvSpPr>
          <p:cNvPr id="351364" name="Line 132"/>
          <p:cNvSpPr>
            <a:spLocks noChangeShapeType="1"/>
          </p:cNvSpPr>
          <p:nvPr/>
        </p:nvSpPr>
        <p:spPr bwMode="auto">
          <a:xfrm>
            <a:off x="2222500" y="2136097"/>
            <a:ext cx="3683000" cy="3175"/>
          </a:xfrm>
          <a:prstGeom prst="line">
            <a:avLst/>
          </a:prstGeom>
          <a:noFill/>
          <a:ln w="12700">
            <a:solidFill>
              <a:schemeClr val="hlink"/>
            </a:solidFill>
            <a:round/>
            <a:headEnd type="none" w="sm" len="sm"/>
            <a:tailEnd type="none" w="lg" len="lg"/>
          </a:ln>
          <a:effectLst/>
        </p:spPr>
        <p:txBody>
          <a:bodyPr wrap="none" anchor="ctr"/>
          <a:lstStyle/>
          <a:p>
            <a:endParaRPr lang="en-US"/>
          </a:p>
        </p:txBody>
      </p:sp>
      <p:sp>
        <p:nvSpPr>
          <p:cNvPr id="351365" name="Line 133"/>
          <p:cNvSpPr>
            <a:spLocks noChangeShapeType="1"/>
          </p:cNvSpPr>
          <p:nvPr/>
        </p:nvSpPr>
        <p:spPr bwMode="auto">
          <a:xfrm flipV="1">
            <a:off x="2522538" y="4660222"/>
            <a:ext cx="3048000" cy="1079500"/>
          </a:xfrm>
          <a:prstGeom prst="line">
            <a:avLst/>
          </a:prstGeom>
          <a:noFill/>
          <a:ln w="12700">
            <a:solidFill>
              <a:schemeClr val="hlink"/>
            </a:solidFill>
            <a:round/>
            <a:headEnd type="none" w="sm" len="sm"/>
            <a:tailEnd type="none" w="lg" len="lg"/>
          </a:ln>
          <a:effectLst/>
        </p:spPr>
        <p:txBody>
          <a:bodyPr wrap="none" anchor="ctr"/>
          <a:lstStyle/>
          <a:p>
            <a:endParaRPr lang="en-US"/>
          </a:p>
        </p:txBody>
      </p:sp>
      <p:sp>
        <p:nvSpPr>
          <p:cNvPr id="351366" name="Line 134"/>
          <p:cNvSpPr>
            <a:spLocks noChangeShapeType="1"/>
          </p:cNvSpPr>
          <p:nvPr/>
        </p:nvSpPr>
        <p:spPr bwMode="auto">
          <a:xfrm>
            <a:off x="1992313" y="4472897"/>
            <a:ext cx="3570287" cy="185737"/>
          </a:xfrm>
          <a:prstGeom prst="line">
            <a:avLst/>
          </a:prstGeom>
          <a:noFill/>
          <a:ln w="12700">
            <a:solidFill>
              <a:schemeClr val="hlink"/>
            </a:solidFill>
            <a:round/>
            <a:headEnd type="none" w="sm" len="sm"/>
            <a:tailEnd type="none" w="lg" len="lg"/>
          </a:ln>
          <a:effectLst/>
        </p:spPr>
        <p:txBody>
          <a:bodyPr wrap="none" anchor="ctr"/>
          <a:lstStyle/>
          <a:p>
            <a:endParaRPr lang="en-US"/>
          </a:p>
        </p:txBody>
      </p:sp>
      <p:grpSp>
        <p:nvGrpSpPr>
          <p:cNvPr id="351367" name="Group 135"/>
          <p:cNvGrpSpPr/>
          <p:nvPr/>
        </p:nvGrpSpPr>
        <p:grpSpPr bwMode="auto">
          <a:xfrm>
            <a:off x="5918200" y="1769384"/>
            <a:ext cx="1066800" cy="809625"/>
            <a:chOff x="349" y="2258"/>
            <a:chExt cx="881" cy="510"/>
          </a:xfrm>
        </p:grpSpPr>
        <p:grpSp>
          <p:nvGrpSpPr>
            <p:cNvPr id="351368" name="Group 136"/>
            <p:cNvGrpSpPr/>
            <p:nvPr/>
          </p:nvGrpSpPr>
          <p:grpSpPr bwMode="auto">
            <a:xfrm>
              <a:off x="349" y="2258"/>
              <a:ext cx="881" cy="510"/>
              <a:chOff x="734" y="2258"/>
              <a:chExt cx="288" cy="336"/>
            </a:xfrm>
          </p:grpSpPr>
          <p:sp>
            <p:nvSpPr>
              <p:cNvPr id="351369" name="Rectangle 137"/>
              <p:cNvSpPr>
                <a:spLocks noChangeArrowheads="1"/>
              </p:cNvSpPr>
              <p:nvPr/>
            </p:nvSpPr>
            <p:spPr bwMode="auto">
              <a:xfrm>
                <a:off x="734" y="2258"/>
                <a:ext cx="288" cy="336"/>
              </a:xfrm>
              <a:prstGeom prst="rect">
                <a:avLst/>
              </a:prstGeom>
              <a:noFill/>
              <a:ln w="28575">
                <a:solidFill>
                  <a:schemeClr val="tx1"/>
                </a:solidFill>
                <a:miter lim="800000"/>
                <a:headEnd type="none" w="sm" len="sm"/>
                <a:tailEnd type="none" w="lg" len="lg"/>
              </a:ln>
              <a:effectLst/>
            </p:spPr>
            <p:txBody>
              <a:bodyPr wrap="none" lIns="0" tIns="0" rIns="0" bIns="0" anchor="ctr">
                <a:spAutoFit/>
              </a:bodyPr>
              <a:lstStyle/>
              <a:p>
                <a:endParaRPr lang="en-US"/>
              </a:p>
            </p:txBody>
          </p:sp>
          <p:sp>
            <p:nvSpPr>
              <p:cNvPr id="351370" name="Line 138"/>
              <p:cNvSpPr>
                <a:spLocks noChangeShapeType="1"/>
              </p:cNvSpPr>
              <p:nvPr/>
            </p:nvSpPr>
            <p:spPr bwMode="auto">
              <a:xfrm>
                <a:off x="734" y="2502"/>
                <a:ext cx="288" cy="0"/>
              </a:xfrm>
              <a:prstGeom prst="line">
                <a:avLst/>
              </a:prstGeom>
              <a:noFill/>
              <a:ln w="28575">
                <a:solidFill>
                  <a:schemeClr val="tx1"/>
                </a:solidFill>
                <a:round/>
                <a:headEnd type="none" w="sm" len="sm"/>
                <a:tailEnd type="none" w="lg" len="lg"/>
              </a:ln>
              <a:effectLst/>
            </p:spPr>
            <p:txBody>
              <a:bodyPr wrap="none" lIns="0" tIns="0" rIns="0" bIns="0" anchor="ctr">
                <a:spAutoFit/>
              </a:bodyPr>
              <a:lstStyle/>
              <a:p>
                <a:endParaRPr lang="en-US"/>
              </a:p>
            </p:txBody>
          </p:sp>
          <p:sp>
            <p:nvSpPr>
              <p:cNvPr id="351371" name="Line 139"/>
              <p:cNvSpPr>
                <a:spLocks noChangeShapeType="1"/>
              </p:cNvSpPr>
              <p:nvPr/>
            </p:nvSpPr>
            <p:spPr bwMode="auto">
              <a:xfrm>
                <a:off x="734" y="2402"/>
                <a:ext cx="288" cy="0"/>
              </a:xfrm>
              <a:prstGeom prst="line">
                <a:avLst/>
              </a:prstGeom>
              <a:noFill/>
              <a:ln w="28575">
                <a:solidFill>
                  <a:schemeClr val="tx1"/>
                </a:solidFill>
                <a:round/>
                <a:headEnd type="none" w="sm" len="sm"/>
                <a:tailEnd type="none" w="lg" len="lg"/>
              </a:ln>
              <a:effectLst/>
            </p:spPr>
            <p:txBody>
              <a:bodyPr wrap="none" lIns="0" tIns="0" rIns="0" bIns="0" anchor="ctr">
                <a:spAutoFit/>
              </a:bodyPr>
              <a:lstStyle/>
              <a:p>
                <a:endParaRPr lang="en-US"/>
              </a:p>
            </p:txBody>
          </p:sp>
        </p:grpSp>
        <p:sp>
          <p:nvSpPr>
            <p:cNvPr id="351372" name="Text Box 140"/>
            <p:cNvSpPr txBox="1">
              <a:spLocks noChangeArrowheads="1"/>
            </p:cNvSpPr>
            <p:nvPr/>
          </p:nvSpPr>
          <p:spPr bwMode="auto">
            <a:xfrm>
              <a:off x="792" y="2296"/>
              <a:ext cx="0" cy="173"/>
            </a:xfrm>
            <a:prstGeom prst="rect">
              <a:avLst/>
            </a:prstGeom>
            <a:noFill/>
            <a:ln w="28575">
              <a:noFill/>
              <a:miter lim="800000"/>
              <a:headEnd type="none" w="sm" len="sm"/>
              <a:tailEnd type="none" w="lg" len="lg"/>
            </a:ln>
            <a:effectLst/>
          </p:spPr>
          <p:txBody>
            <a:bodyPr wrap="none" lIns="0" tIns="0" rIns="0" bIns="0">
              <a:spAutoFit/>
            </a:bodyPr>
            <a:lstStyle/>
            <a:p>
              <a:pPr algn="ctr"/>
              <a:endParaRPr lang="zh-CN" altLang="en-US" sz="1800">
                <a:ea typeface="宋体" panose="02010600030101010101" pitchFamily="2" charset="-122"/>
              </a:endParaRPr>
            </a:p>
          </p:txBody>
        </p:sp>
      </p:grpSp>
      <p:grpSp>
        <p:nvGrpSpPr>
          <p:cNvPr id="351373" name="Group 141"/>
          <p:cNvGrpSpPr/>
          <p:nvPr/>
        </p:nvGrpSpPr>
        <p:grpSpPr bwMode="auto">
          <a:xfrm>
            <a:off x="5575300" y="2963184"/>
            <a:ext cx="1066800" cy="809625"/>
            <a:chOff x="349" y="2258"/>
            <a:chExt cx="881" cy="510"/>
          </a:xfrm>
        </p:grpSpPr>
        <p:grpSp>
          <p:nvGrpSpPr>
            <p:cNvPr id="351374" name="Group 142"/>
            <p:cNvGrpSpPr/>
            <p:nvPr/>
          </p:nvGrpSpPr>
          <p:grpSpPr bwMode="auto">
            <a:xfrm>
              <a:off x="349" y="2258"/>
              <a:ext cx="881" cy="510"/>
              <a:chOff x="734" y="2258"/>
              <a:chExt cx="288" cy="336"/>
            </a:xfrm>
          </p:grpSpPr>
          <p:sp>
            <p:nvSpPr>
              <p:cNvPr id="351375" name="Rectangle 143"/>
              <p:cNvSpPr>
                <a:spLocks noChangeArrowheads="1"/>
              </p:cNvSpPr>
              <p:nvPr/>
            </p:nvSpPr>
            <p:spPr bwMode="auto">
              <a:xfrm>
                <a:off x="734" y="2258"/>
                <a:ext cx="288" cy="336"/>
              </a:xfrm>
              <a:prstGeom prst="rect">
                <a:avLst/>
              </a:prstGeom>
              <a:noFill/>
              <a:ln w="28575">
                <a:solidFill>
                  <a:schemeClr val="tx1"/>
                </a:solidFill>
                <a:miter lim="800000"/>
                <a:headEnd type="none" w="sm" len="sm"/>
                <a:tailEnd type="none" w="lg" len="lg"/>
              </a:ln>
              <a:effectLst/>
            </p:spPr>
            <p:txBody>
              <a:bodyPr wrap="none" lIns="0" tIns="0" rIns="0" bIns="0" anchor="ctr">
                <a:spAutoFit/>
              </a:bodyPr>
              <a:lstStyle/>
              <a:p>
                <a:endParaRPr lang="en-US"/>
              </a:p>
            </p:txBody>
          </p:sp>
          <p:sp>
            <p:nvSpPr>
              <p:cNvPr id="351376" name="Line 144"/>
              <p:cNvSpPr>
                <a:spLocks noChangeShapeType="1"/>
              </p:cNvSpPr>
              <p:nvPr/>
            </p:nvSpPr>
            <p:spPr bwMode="auto">
              <a:xfrm>
                <a:off x="734" y="2502"/>
                <a:ext cx="288" cy="0"/>
              </a:xfrm>
              <a:prstGeom prst="line">
                <a:avLst/>
              </a:prstGeom>
              <a:noFill/>
              <a:ln w="28575">
                <a:solidFill>
                  <a:schemeClr val="tx1"/>
                </a:solidFill>
                <a:round/>
                <a:headEnd type="none" w="sm" len="sm"/>
                <a:tailEnd type="none" w="lg" len="lg"/>
              </a:ln>
              <a:effectLst/>
            </p:spPr>
            <p:txBody>
              <a:bodyPr wrap="none" lIns="0" tIns="0" rIns="0" bIns="0" anchor="ctr">
                <a:spAutoFit/>
              </a:bodyPr>
              <a:lstStyle/>
              <a:p>
                <a:endParaRPr lang="en-US"/>
              </a:p>
            </p:txBody>
          </p:sp>
          <p:sp>
            <p:nvSpPr>
              <p:cNvPr id="351377" name="Line 145"/>
              <p:cNvSpPr>
                <a:spLocks noChangeShapeType="1"/>
              </p:cNvSpPr>
              <p:nvPr/>
            </p:nvSpPr>
            <p:spPr bwMode="auto">
              <a:xfrm>
                <a:off x="734" y="2402"/>
                <a:ext cx="288" cy="0"/>
              </a:xfrm>
              <a:prstGeom prst="line">
                <a:avLst/>
              </a:prstGeom>
              <a:noFill/>
              <a:ln w="28575">
                <a:solidFill>
                  <a:schemeClr val="tx1"/>
                </a:solidFill>
                <a:round/>
                <a:headEnd type="none" w="sm" len="sm"/>
                <a:tailEnd type="none" w="lg" len="lg"/>
              </a:ln>
              <a:effectLst/>
            </p:spPr>
            <p:txBody>
              <a:bodyPr wrap="none" lIns="0" tIns="0" rIns="0" bIns="0" anchor="ctr">
                <a:spAutoFit/>
              </a:bodyPr>
              <a:lstStyle/>
              <a:p>
                <a:endParaRPr lang="en-US"/>
              </a:p>
            </p:txBody>
          </p:sp>
        </p:grpSp>
        <p:sp>
          <p:nvSpPr>
            <p:cNvPr id="351378" name="Text Box 146"/>
            <p:cNvSpPr txBox="1">
              <a:spLocks noChangeArrowheads="1"/>
            </p:cNvSpPr>
            <p:nvPr/>
          </p:nvSpPr>
          <p:spPr bwMode="auto">
            <a:xfrm>
              <a:off x="792" y="2296"/>
              <a:ext cx="0" cy="173"/>
            </a:xfrm>
            <a:prstGeom prst="rect">
              <a:avLst/>
            </a:prstGeom>
            <a:noFill/>
            <a:ln w="28575">
              <a:noFill/>
              <a:miter lim="800000"/>
              <a:headEnd type="none" w="sm" len="sm"/>
              <a:tailEnd type="none" w="lg" len="lg"/>
            </a:ln>
            <a:effectLst/>
          </p:spPr>
          <p:txBody>
            <a:bodyPr wrap="none" lIns="0" tIns="0" rIns="0" bIns="0">
              <a:spAutoFit/>
            </a:bodyPr>
            <a:lstStyle/>
            <a:p>
              <a:pPr algn="ctr"/>
              <a:endParaRPr lang="zh-CN" altLang="en-US" sz="1800">
                <a:ea typeface="宋体" panose="02010600030101010101" pitchFamily="2" charset="-122"/>
              </a:endParaRPr>
            </a:p>
          </p:txBody>
        </p:sp>
      </p:grpSp>
      <p:grpSp>
        <p:nvGrpSpPr>
          <p:cNvPr id="351379" name="Group 147"/>
          <p:cNvGrpSpPr/>
          <p:nvPr/>
        </p:nvGrpSpPr>
        <p:grpSpPr bwMode="auto">
          <a:xfrm>
            <a:off x="7175500" y="3979184"/>
            <a:ext cx="1066800" cy="809625"/>
            <a:chOff x="349" y="2258"/>
            <a:chExt cx="881" cy="510"/>
          </a:xfrm>
        </p:grpSpPr>
        <p:grpSp>
          <p:nvGrpSpPr>
            <p:cNvPr id="351380" name="Group 148"/>
            <p:cNvGrpSpPr/>
            <p:nvPr/>
          </p:nvGrpSpPr>
          <p:grpSpPr bwMode="auto">
            <a:xfrm>
              <a:off x="349" y="2258"/>
              <a:ext cx="881" cy="510"/>
              <a:chOff x="734" y="2258"/>
              <a:chExt cx="288" cy="336"/>
            </a:xfrm>
          </p:grpSpPr>
          <p:sp>
            <p:nvSpPr>
              <p:cNvPr id="351381" name="Rectangle 149"/>
              <p:cNvSpPr>
                <a:spLocks noChangeArrowheads="1"/>
              </p:cNvSpPr>
              <p:nvPr/>
            </p:nvSpPr>
            <p:spPr bwMode="auto">
              <a:xfrm>
                <a:off x="734" y="2258"/>
                <a:ext cx="288" cy="336"/>
              </a:xfrm>
              <a:prstGeom prst="rect">
                <a:avLst/>
              </a:prstGeom>
              <a:noFill/>
              <a:ln w="28575">
                <a:solidFill>
                  <a:schemeClr val="tx1"/>
                </a:solidFill>
                <a:miter lim="800000"/>
                <a:headEnd type="none" w="sm" len="sm"/>
                <a:tailEnd type="none" w="lg" len="lg"/>
              </a:ln>
              <a:effectLst/>
            </p:spPr>
            <p:txBody>
              <a:bodyPr wrap="none" lIns="0" tIns="0" rIns="0" bIns="0" anchor="ctr">
                <a:spAutoFit/>
              </a:bodyPr>
              <a:lstStyle/>
              <a:p>
                <a:endParaRPr lang="en-US"/>
              </a:p>
            </p:txBody>
          </p:sp>
          <p:sp>
            <p:nvSpPr>
              <p:cNvPr id="351382" name="Line 150"/>
              <p:cNvSpPr>
                <a:spLocks noChangeShapeType="1"/>
              </p:cNvSpPr>
              <p:nvPr/>
            </p:nvSpPr>
            <p:spPr bwMode="auto">
              <a:xfrm>
                <a:off x="734" y="2502"/>
                <a:ext cx="288" cy="0"/>
              </a:xfrm>
              <a:prstGeom prst="line">
                <a:avLst/>
              </a:prstGeom>
              <a:noFill/>
              <a:ln w="28575">
                <a:solidFill>
                  <a:schemeClr val="tx1"/>
                </a:solidFill>
                <a:round/>
                <a:headEnd type="none" w="sm" len="sm"/>
                <a:tailEnd type="none" w="lg" len="lg"/>
              </a:ln>
              <a:effectLst/>
            </p:spPr>
            <p:txBody>
              <a:bodyPr wrap="none" lIns="0" tIns="0" rIns="0" bIns="0" anchor="ctr">
                <a:spAutoFit/>
              </a:bodyPr>
              <a:lstStyle/>
              <a:p>
                <a:endParaRPr lang="en-US"/>
              </a:p>
            </p:txBody>
          </p:sp>
          <p:sp>
            <p:nvSpPr>
              <p:cNvPr id="351383" name="Line 151"/>
              <p:cNvSpPr>
                <a:spLocks noChangeShapeType="1"/>
              </p:cNvSpPr>
              <p:nvPr/>
            </p:nvSpPr>
            <p:spPr bwMode="auto">
              <a:xfrm>
                <a:off x="734" y="2402"/>
                <a:ext cx="288" cy="0"/>
              </a:xfrm>
              <a:prstGeom prst="line">
                <a:avLst/>
              </a:prstGeom>
              <a:noFill/>
              <a:ln w="28575">
                <a:solidFill>
                  <a:schemeClr val="tx1"/>
                </a:solidFill>
                <a:round/>
                <a:headEnd type="none" w="sm" len="sm"/>
                <a:tailEnd type="none" w="lg" len="lg"/>
              </a:ln>
              <a:effectLst/>
            </p:spPr>
            <p:txBody>
              <a:bodyPr wrap="none" lIns="0" tIns="0" rIns="0" bIns="0" anchor="ctr">
                <a:spAutoFit/>
              </a:bodyPr>
              <a:lstStyle/>
              <a:p>
                <a:endParaRPr lang="en-US"/>
              </a:p>
            </p:txBody>
          </p:sp>
        </p:grpSp>
        <p:sp>
          <p:nvSpPr>
            <p:cNvPr id="351384" name="Text Box 152"/>
            <p:cNvSpPr txBox="1">
              <a:spLocks noChangeArrowheads="1"/>
            </p:cNvSpPr>
            <p:nvPr/>
          </p:nvSpPr>
          <p:spPr bwMode="auto">
            <a:xfrm>
              <a:off x="792" y="2296"/>
              <a:ext cx="0" cy="173"/>
            </a:xfrm>
            <a:prstGeom prst="rect">
              <a:avLst/>
            </a:prstGeom>
            <a:noFill/>
            <a:ln w="28575">
              <a:noFill/>
              <a:miter lim="800000"/>
              <a:headEnd type="none" w="sm" len="sm"/>
              <a:tailEnd type="none" w="lg" len="lg"/>
            </a:ln>
            <a:effectLst/>
          </p:spPr>
          <p:txBody>
            <a:bodyPr wrap="none" lIns="0" tIns="0" rIns="0" bIns="0">
              <a:spAutoFit/>
            </a:bodyPr>
            <a:lstStyle/>
            <a:p>
              <a:pPr algn="ctr"/>
              <a:endParaRPr lang="zh-CN" altLang="en-US" sz="1800">
                <a:ea typeface="宋体" panose="02010600030101010101" pitchFamily="2" charset="-122"/>
              </a:endParaRPr>
            </a:p>
          </p:txBody>
        </p:sp>
      </p:grpSp>
      <p:grpSp>
        <p:nvGrpSpPr>
          <p:cNvPr id="351385" name="Group 153"/>
          <p:cNvGrpSpPr/>
          <p:nvPr/>
        </p:nvGrpSpPr>
        <p:grpSpPr bwMode="auto">
          <a:xfrm>
            <a:off x="5575300" y="5426984"/>
            <a:ext cx="1066800" cy="809625"/>
            <a:chOff x="349" y="2258"/>
            <a:chExt cx="881" cy="510"/>
          </a:xfrm>
        </p:grpSpPr>
        <p:grpSp>
          <p:nvGrpSpPr>
            <p:cNvPr id="351386" name="Group 154"/>
            <p:cNvGrpSpPr/>
            <p:nvPr/>
          </p:nvGrpSpPr>
          <p:grpSpPr bwMode="auto">
            <a:xfrm>
              <a:off x="349" y="2258"/>
              <a:ext cx="881" cy="510"/>
              <a:chOff x="734" y="2258"/>
              <a:chExt cx="288" cy="336"/>
            </a:xfrm>
          </p:grpSpPr>
          <p:sp>
            <p:nvSpPr>
              <p:cNvPr id="351387" name="Rectangle 155"/>
              <p:cNvSpPr>
                <a:spLocks noChangeArrowheads="1"/>
              </p:cNvSpPr>
              <p:nvPr/>
            </p:nvSpPr>
            <p:spPr bwMode="auto">
              <a:xfrm>
                <a:off x="734" y="2258"/>
                <a:ext cx="288" cy="336"/>
              </a:xfrm>
              <a:prstGeom prst="rect">
                <a:avLst/>
              </a:prstGeom>
              <a:noFill/>
              <a:ln w="28575">
                <a:solidFill>
                  <a:schemeClr val="tx1"/>
                </a:solidFill>
                <a:miter lim="800000"/>
                <a:headEnd type="none" w="sm" len="sm"/>
                <a:tailEnd type="none" w="lg" len="lg"/>
              </a:ln>
              <a:effectLst/>
            </p:spPr>
            <p:txBody>
              <a:bodyPr wrap="none" lIns="0" tIns="0" rIns="0" bIns="0" anchor="ctr">
                <a:spAutoFit/>
              </a:bodyPr>
              <a:lstStyle/>
              <a:p>
                <a:endParaRPr lang="en-US"/>
              </a:p>
            </p:txBody>
          </p:sp>
          <p:sp>
            <p:nvSpPr>
              <p:cNvPr id="351388" name="Line 156"/>
              <p:cNvSpPr>
                <a:spLocks noChangeShapeType="1"/>
              </p:cNvSpPr>
              <p:nvPr/>
            </p:nvSpPr>
            <p:spPr bwMode="auto">
              <a:xfrm>
                <a:off x="734" y="2502"/>
                <a:ext cx="288" cy="0"/>
              </a:xfrm>
              <a:prstGeom prst="line">
                <a:avLst/>
              </a:prstGeom>
              <a:noFill/>
              <a:ln w="28575">
                <a:solidFill>
                  <a:schemeClr val="tx1"/>
                </a:solidFill>
                <a:round/>
                <a:headEnd type="none" w="sm" len="sm"/>
                <a:tailEnd type="none" w="lg" len="lg"/>
              </a:ln>
              <a:effectLst/>
            </p:spPr>
            <p:txBody>
              <a:bodyPr wrap="none" lIns="0" tIns="0" rIns="0" bIns="0" anchor="ctr">
                <a:spAutoFit/>
              </a:bodyPr>
              <a:lstStyle/>
              <a:p>
                <a:endParaRPr lang="en-US"/>
              </a:p>
            </p:txBody>
          </p:sp>
          <p:sp>
            <p:nvSpPr>
              <p:cNvPr id="351389" name="Line 157"/>
              <p:cNvSpPr>
                <a:spLocks noChangeShapeType="1"/>
              </p:cNvSpPr>
              <p:nvPr/>
            </p:nvSpPr>
            <p:spPr bwMode="auto">
              <a:xfrm>
                <a:off x="734" y="2402"/>
                <a:ext cx="288" cy="0"/>
              </a:xfrm>
              <a:prstGeom prst="line">
                <a:avLst/>
              </a:prstGeom>
              <a:noFill/>
              <a:ln w="28575">
                <a:solidFill>
                  <a:schemeClr val="tx1"/>
                </a:solidFill>
                <a:round/>
                <a:headEnd type="none" w="sm" len="sm"/>
                <a:tailEnd type="none" w="lg" len="lg"/>
              </a:ln>
              <a:effectLst/>
            </p:spPr>
            <p:txBody>
              <a:bodyPr wrap="none" lIns="0" tIns="0" rIns="0" bIns="0" anchor="ctr">
                <a:spAutoFit/>
              </a:bodyPr>
              <a:lstStyle/>
              <a:p>
                <a:endParaRPr lang="en-US"/>
              </a:p>
            </p:txBody>
          </p:sp>
        </p:grpSp>
        <p:sp>
          <p:nvSpPr>
            <p:cNvPr id="351390" name="Text Box 158"/>
            <p:cNvSpPr txBox="1">
              <a:spLocks noChangeArrowheads="1"/>
            </p:cNvSpPr>
            <p:nvPr/>
          </p:nvSpPr>
          <p:spPr bwMode="auto">
            <a:xfrm>
              <a:off x="792" y="2296"/>
              <a:ext cx="0" cy="173"/>
            </a:xfrm>
            <a:prstGeom prst="rect">
              <a:avLst/>
            </a:prstGeom>
            <a:noFill/>
            <a:ln w="28575">
              <a:noFill/>
              <a:miter lim="800000"/>
              <a:headEnd type="none" w="sm" len="sm"/>
              <a:tailEnd type="none" w="lg" len="lg"/>
            </a:ln>
            <a:effectLst/>
          </p:spPr>
          <p:txBody>
            <a:bodyPr wrap="none" lIns="0" tIns="0" rIns="0" bIns="0">
              <a:spAutoFit/>
            </a:bodyPr>
            <a:lstStyle/>
            <a:p>
              <a:pPr algn="ctr"/>
              <a:endParaRPr lang="zh-CN" altLang="en-US" sz="1800">
                <a:ea typeface="宋体" panose="02010600030101010101" pitchFamily="2" charset="-122"/>
              </a:endParaRPr>
            </a:p>
          </p:txBody>
        </p:sp>
      </p:grpSp>
      <p:sp>
        <p:nvSpPr>
          <p:cNvPr id="351392" name="Rectangle 160"/>
          <p:cNvSpPr>
            <a:spLocks noChangeArrowheads="1"/>
          </p:cNvSpPr>
          <p:nvPr/>
        </p:nvSpPr>
        <p:spPr bwMode="auto">
          <a:xfrm>
            <a:off x="7327900" y="5358722"/>
            <a:ext cx="1371600" cy="881062"/>
          </a:xfrm>
          <a:prstGeom prst="rect">
            <a:avLst/>
          </a:prstGeom>
          <a:noFill/>
          <a:ln w="28575">
            <a:solidFill>
              <a:schemeClr val="tx1"/>
            </a:solidFill>
            <a:miter lim="800000"/>
          </a:ln>
        </p:spPr>
        <p:txBody>
          <a:bodyPr/>
          <a:lstStyle/>
          <a:p>
            <a:endParaRPr lang="en-US"/>
          </a:p>
        </p:txBody>
      </p:sp>
      <p:grpSp>
        <p:nvGrpSpPr>
          <p:cNvPr id="351394" name="Group 162"/>
          <p:cNvGrpSpPr/>
          <p:nvPr/>
        </p:nvGrpSpPr>
        <p:grpSpPr bwMode="auto">
          <a:xfrm>
            <a:off x="5575300" y="4156984"/>
            <a:ext cx="1371600" cy="914400"/>
            <a:chOff x="1252" y="3089"/>
            <a:chExt cx="1114" cy="758"/>
          </a:xfrm>
        </p:grpSpPr>
        <p:sp>
          <p:nvSpPr>
            <p:cNvPr id="351395" name="Rectangle 163"/>
            <p:cNvSpPr>
              <a:spLocks noChangeArrowheads="1"/>
            </p:cNvSpPr>
            <p:nvPr/>
          </p:nvSpPr>
          <p:spPr bwMode="auto">
            <a:xfrm>
              <a:off x="1252" y="3290"/>
              <a:ext cx="1114" cy="557"/>
            </a:xfrm>
            <a:prstGeom prst="rect">
              <a:avLst/>
            </a:prstGeom>
            <a:noFill/>
            <a:ln w="28575">
              <a:solidFill>
                <a:schemeClr val="tx1"/>
              </a:solidFill>
              <a:miter lim="800000"/>
            </a:ln>
          </p:spPr>
          <p:txBody>
            <a:bodyPr/>
            <a:lstStyle/>
            <a:p>
              <a:endParaRPr lang="en-US"/>
            </a:p>
          </p:txBody>
        </p:sp>
        <p:sp>
          <p:nvSpPr>
            <p:cNvPr id="351396" name="Rectangle 164"/>
            <p:cNvSpPr>
              <a:spLocks noChangeArrowheads="1"/>
            </p:cNvSpPr>
            <p:nvPr/>
          </p:nvSpPr>
          <p:spPr bwMode="auto">
            <a:xfrm>
              <a:off x="1252" y="3089"/>
              <a:ext cx="445" cy="201"/>
            </a:xfrm>
            <a:prstGeom prst="rect">
              <a:avLst/>
            </a:prstGeom>
            <a:noFill/>
            <a:ln w="28575">
              <a:solidFill>
                <a:schemeClr val="tx1"/>
              </a:solidFill>
              <a:miter lim="800000"/>
            </a:ln>
          </p:spPr>
          <p:txBody>
            <a:bodyPr/>
            <a:lstStyle/>
            <a:p>
              <a:endParaRPr lang="en-US"/>
            </a:p>
          </p:txBody>
        </p:sp>
      </p:grpSp>
      <p:grpSp>
        <p:nvGrpSpPr>
          <p:cNvPr id="351397" name="Group 165"/>
          <p:cNvGrpSpPr/>
          <p:nvPr/>
        </p:nvGrpSpPr>
        <p:grpSpPr bwMode="auto">
          <a:xfrm>
            <a:off x="6794500" y="5668284"/>
            <a:ext cx="533400" cy="228600"/>
            <a:chOff x="4368" y="3312"/>
            <a:chExt cx="336" cy="144"/>
          </a:xfrm>
        </p:grpSpPr>
        <p:sp>
          <p:nvSpPr>
            <p:cNvPr id="351398" name="Oval 166"/>
            <p:cNvSpPr>
              <a:spLocks noChangeArrowheads="1"/>
            </p:cNvSpPr>
            <p:nvPr/>
          </p:nvSpPr>
          <p:spPr bwMode="auto">
            <a:xfrm>
              <a:off x="4368" y="3312"/>
              <a:ext cx="144" cy="144"/>
            </a:xfrm>
            <a:prstGeom prst="ellipse">
              <a:avLst/>
            </a:prstGeom>
            <a:noFill/>
            <a:ln w="28575">
              <a:solidFill>
                <a:schemeClr val="tx1"/>
              </a:solidFill>
              <a:round/>
            </a:ln>
            <a:effectLst/>
          </p:spPr>
          <p:txBody>
            <a:bodyPr wrap="none" lIns="107950" tIns="53975" rIns="107950" bIns="53975" anchor="ctr"/>
            <a:lstStyle/>
            <a:p>
              <a:endParaRPr lang="en-US"/>
            </a:p>
          </p:txBody>
        </p:sp>
        <p:sp>
          <p:nvSpPr>
            <p:cNvPr id="351399" name="Line 167"/>
            <p:cNvSpPr>
              <a:spLocks noChangeShapeType="1"/>
            </p:cNvSpPr>
            <p:nvPr/>
          </p:nvSpPr>
          <p:spPr bwMode="auto">
            <a:xfrm>
              <a:off x="4512" y="3384"/>
              <a:ext cx="192" cy="0"/>
            </a:xfrm>
            <a:prstGeom prst="line">
              <a:avLst/>
            </a:prstGeom>
            <a:noFill/>
            <a:ln w="28575">
              <a:solidFill>
                <a:schemeClr val="tx1"/>
              </a:solidFill>
              <a:round/>
            </a:ln>
            <a:effectLst/>
          </p:spPr>
          <p:txBody>
            <a:bodyPr wrap="none" lIns="107950" tIns="53975" rIns="107950" bIns="53975" anchor="ctr"/>
            <a:lstStyle/>
            <a:p>
              <a:endParaRPr lang="en-US"/>
            </a:p>
          </p:txBody>
        </p:sp>
      </p:grpSp>
      <p:sp>
        <p:nvSpPr>
          <p:cNvPr id="351402" name="Rectangle 170"/>
          <p:cNvSpPr>
            <a:spLocks noChangeArrowheads="1"/>
          </p:cNvSpPr>
          <p:nvPr/>
        </p:nvSpPr>
        <p:spPr bwMode="auto">
          <a:xfrm>
            <a:off x="7327900" y="2739347"/>
            <a:ext cx="1371600" cy="833437"/>
          </a:xfrm>
          <a:prstGeom prst="rect">
            <a:avLst/>
          </a:prstGeom>
          <a:noFill/>
          <a:ln w="28575">
            <a:solidFill>
              <a:schemeClr val="tx1"/>
            </a:solidFill>
            <a:miter lim="800000"/>
          </a:ln>
        </p:spPr>
        <p:txBody>
          <a:bodyPr/>
          <a:lstStyle/>
          <a:p>
            <a:endParaRPr lang="en-US"/>
          </a:p>
        </p:txBody>
      </p:sp>
      <p:grpSp>
        <p:nvGrpSpPr>
          <p:cNvPr id="351404" name="Group 172"/>
          <p:cNvGrpSpPr/>
          <p:nvPr/>
        </p:nvGrpSpPr>
        <p:grpSpPr bwMode="auto">
          <a:xfrm>
            <a:off x="6794500" y="2848884"/>
            <a:ext cx="533400" cy="228600"/>
            <a:chOff x="4368" y="3312"/>
            <a:chExt cx="336" cy="144"/>
          </a:xfrm>
        </p:grpSpPr>
        <p:sp>
          <p:nvSpPr>
            <p:cNvPr id="351405" name="Oval 173"/>
            <p:cNvSpPr>
              <a:spLocks noChangeArrowheads="1"/>
            </p:cNvSpPr>
            <p:nvPr/>
          </p:nvSpPr>
          <p:spPr bwMode="auto">
            <a:xfrm>
              <a:off x="4368" y="3312"/>
              <a:ext cx="144" cy="144"/>
            </a:xfrm>
            <a:prstGeom prst="ellipse">
              <a:avLst/>
            </a:prstGeom>
            <a:noFill/>
            <a:ln w="28575">
              <a:solidFill>
                <a:schemeClr val="tx1"/>
              </a:solidFill>
              <a:round/>
            </a:ln>
            <a:effectLst/>
          </p:spPr>
          <p:txBody>
            <a:bodyPr wrap="none" lIns="107950" tIns="53975" rIns="107950" bIns="53975" anchor="ctr"/>
            <a:lstStyle/>
            <a:p>
              <a:endParaRPr lang="en-US"/>
            </a:p>
          </p:txBody>
        </p:sp>
        <p:sp>
          <p:nvSpPr>
            <p:cNvPr id="351406" name="Line 174"/>
            <p:cNvSpPr>
              <a:spLocks noChangeShapeType="1"/>
            </p:cNvSpPr>
            <p:nvPr/>
          </p:nvSpPr>
          <p:spPr bwMode="auto">
            <a:xfrm>
              <a:off x="4512" y="3384"/>
              <a:ext cx="192" cy="0"/>
            </a:xfrm>
            <a:prstGeom prst="line">
              <a:avLst/>
            </a:prstGeom>
            <a:noFill/>
            <a:ln w="28575">
              <a:solidFill>
                <a:schemeClr val="tx1"/>
              </a:solidFill>
              <a:round/>
            </a:ln>
            <a:effectLst/>
          </p:spPr>
          <p:txBody>
            <a:bodyPr wrap="none" lIns="107950" tIns="53975" rIns="107950" bIns="53975" anchor="ctr"/>
            <a:lstStyle/>
            <a:p>
              <a:endParaRPr lang="en-US"/>
            </a:p>
          </p:txBody>
        </p:sp>
      </p:grpSp>
      <p:grpSp>
        <p:nvGrpSpPr>
          <p:cNvPr id="351407" name="Group 175"/>
          <p:cNvGrpSpPr/>
          <p:nvPr/>
        </p:nvGrpSpPr>
        <p:grpSpPr bwMode="auto">
          <a:xfrm>
            <a:off x="6794500" y="3229884"/>
            <a:ext cx="533400" cy="228600"/>
            <a:chOff x="4368" y="3312"/>
            <a:chExt cx="336" cy="144"/>
          </a:xfrm>
        </p:grpSpPr>
        <p:sp>
          <p:nvSpPr>
            <p:cNvPr id="351408" name="Oval 176"/>
            <p:cNvSpPr>
              <a:spLocks noChangeArrowheads="1"/>
            </p:cNvSpPr>
            <p:nvPr/>
          </p:nvSpPr>
          <p:spPr bwMode="auto">
            <a:xfrm>
              <a:off x="4368" y="3312"/>
              <a:ext cx="144" cy="144"/>
            </a:xfrm>
            <a:prstGeom prst="ellipse">
              <a:avLst/>
            </a:prstGeom>
            <a:noFill/>
            <a:ln w="28575">
              <a:solidFill>
                <a:schemeClr val="tx1"/>
              </a:solidFill>
              <a:round/>
            </a:ln>
            <a:effectLst/>
          </p:spPr>
          <p:txBody>
            <a:bodyPr wrap="none" lIns="107950" tIns="53975" rIns="107950" bIns="53975" anchor="ctr"/>
            <a:lstStyle/>
            <a:p>
              <a:endParaRPr lang="en-US"/>
            </a:p>
          </p:txBody>
        </p:sp>
        <p:sp>
          <p:nvSpPr>
            <p:cNvPr id="351409" name="Line 177"/>
            <p:cNvSpPr>
              <a:spLocks noChangeShapeType="1"/>
            </p:cNvSpPr>
            <p:nvPr/>
          </p:nvSpPr>
          <p:spPr bwMode="auto">
            <a:xfrm>
              <a:off x="4512" y="3384"/>
              <a:ext cx="192" cy="0"/>
            </a:xfrm>
            <a:prstGeom prst="line">
              <a:avLst/>
            </a:prstGeom>
            <a:noFill/>
            <a:ln w="28575">
              <a:solidFill>
                <a:schemeClr val="tx1"/>
              </a:solidFill>
              <a:round/>
            </a:ln>
            <a:effectLst/>
          </p:spPr>
          <p:txBody>
            <a:bodyPr wrap="none" lIns="107950" tIns="53975" rIns="107950" bIns="53975" anchor="ctr"/>
            <a:lstStyle/>
            <a:p>
              <a:endParaRPr lang="en-US"/>
            </a:p>
          </p:txBody>
        </p:sp>
      </p:grpSp>
      <p:grpSp>
        <p:nvGrpSpPr>
          <p:cNvPr id="351410" name="Group 178"/>
          <p:cNvGrpSpPr/>
          <p:nvPr/>
        </p:nvGrpSpPr>
        <p:grpSpPr bwMode="auto">
          <a:xfrm>
            <a:off x="698500" y="1770972"/>
            <a:ext cx="1603375" cy="811212"/>
            <a:chOff x="336" y="881"/>
            <a:chExt cx="1010" cy="511"/>
          </a:xfrm>
        </p:grpSpPr>
        <p:grpSp>
          <p:nvGrpSpPr>
            <p:cNvPr id="351411" name="Group 179"/>
            <p:cNvGrpSpPr/>
            <p:nvPr/>
          </p:nvGrpSpPr>
          <p:grpSpPr bwMode="auto">
            <a:xfrm>
              <a:off x="384" y="882"/>
              <a:ext cx="914" cy="510"/>
              <a:chOff x="349" y="2258"/>
              <a:chExt cx="881" cy="510"/>
            </a:xfrm>
          </p:grpSpPr>
          <p:grpSp>
            <p:nvGrpSpPr>
              <p:cNvPr id="351412" name="Group 180"/>
              <p:cNvGrpSpPr/>
              <p:nvPr/>
            </p:nvGrpSpPr>
            <p:grpSpPr bwMode="auto">
              <a:xfrm>
                <a:off x="349" y="2258"/>
                <a:ext cx="881" cy="510"/>
                <a:chOff x="734" y="2258"/>
                <a:chExt cx="288" cy="336"/>
              </a:xfrm>
            </p:grpSpPr>
            <p:sp>
              <p:nvSpPr>
                <p:cNvPr id="351413" name="Rectangle 181"/>
                <p:cNvSpPr>
                  <a:spLocks noChangeArrowheads="1"/>
                </p:cNvSpPr>
                <p:nvPr/>
              </p:nvSpPr>
              <p:spPr bwMode="auto">
                <a:xfrm>
                  <a:off x="734" y="2258"/>
                  <a:ext cx="288" cy="336"/>
                </a:xfrm>
                <a:prstGeom prst="rect">
                  <a:avLst/>
                </a:prstGeom>
                <a:noFill/>
                <a:ln w="28575">
                  <a:solidFill>
                    <a:schemeClr val="tx1"/>
                  </a:solidFill>
                  <a:miter lim="800000"/>
                  <a:headEnd type="none" w="sm" len="sm"/>
                  <a:tailEnd type="none" w="lg" len="lg"/>
                </a:ln>
                <a:effectLst/>
              </p:spPr>
              <p:txBody>
                <a:bodyPr wrap="none" lIns="0" tIns="0" rIns="0" bIns="0" anchor="ctr">
                  <a:spAutoFit/>
                </a:bodyPr>
                <a:lstStyle/>
                <a:p>
                  <a:endParaRPr lang="en-US"/>
                </a:p>
              </p:txBody>
            </p:sp>
            <p:sp>
              <p:nvSpPr>
                <p:cNvPr id="351414" name="Line 182"/>
                <p:cNvSpPr>
                  <a:spLocks noChangeShapeType="1"/>
                </p:cNvSpPr>
                <p:nvPr/>
              </p:nvSpPr>
              <p:spPr bwMode="auto">
                <a:xfrm>
                  <a:off x="734" y="2502"/>
                  <a:ext cx="288" cy="0"/>
                </a:xfrm>
                <a:prstGeom prst="line">
                  <a:avLst/>
                </a:prstGeom>
                <a:noFill/>
                <a:ln w="28575">
                  <a:solidFill>
                    <a:schemeClr val="tx1"/>
                  </a:solidFill>
                  <a:round/>
                  <a:headEnd type="none" w="sm" len="sm"/>
                  <a:tailEnd type="none" w="lg" len="lg"/>
                </a:ln>
                <a:effectLst/>
              </p:spPr>
              <p:txBody>
                <a:bodyPr wrap="none" lIns="0" tIns="0" rIns="0" bIns="0" anchor="ctr">
                  <a:spAutoFit/>
                </a:bodyPr>
                <a:lstStyle/>
                <a:p>
                  <a:endParaRPr lang="en-US"/>
                </a:p>
              </p:txBody>
            </p:sp>
            <p:sp>
              <p:nvSpPr>
                <p:cNvPr id="351415" name="Line 183"/>
                <p:cNvSpPr>
                  <a:spLocks noChangeShapeType="1"/>
                </p:cNvSpPr>
                <p:nvPr/>
              </p:nvSpPr>
              <p:spPr bwMode="auto">
                <a:xfrm>
                  <a:off x="734" y="2402"/>
                  <a:ext cx="288" cy="0"/>
                </a:xfrm>
                <a:prstGeom prst="line">
                  <a:avLst/>
                </a:prstGeom>
                <a:noFill/>
                <a:ln w="28575">
                  <a:solidFill>
                    <a:schemeClr val="tx1"/>
                  </a:solidFill>
                  <a:round/>
                  <a:headEnd type="none" w="sm" len="sm"/>
                  <a:tailEnd type="none" w="lg" len="lg"/>
                </a:ln>
                <a:effectLst/>
              </p:spPr>
              <p:txBody>
                <a:bodyPr wrap="none" lIns="0" tIns="0" rIns="0" bIns="0" anchor="ctr">
                  <a:spAutoFit/>
                </a:bodyPr>
                <a:lstStyle/>
                <a:p>
                  <a:endParaRPr lang="en-US"/>
                </a:p>
              </p:txBody>
            </p:sp>
          </p:grpSp>
          <p:sp>
            <p:nvSpPr>
              <p:cNvPr id="351416" name="Text Box 184"/>
              <p:cNvSpPr txBox="1">
                <a:spLocks noChangeArrowheads="1"/>
              </p:cNvSpPr>
              <p:nvPr/>
            </p:nvSpPr>
            <p:spPr bwMode="auto">
              <a:xfrm>
                <a:off x="792" y="2296"/>
                <a:ext cx="0" cy="173"/>
              </a:xfrm>
              <a:prstGeom prst="rect">
                <a:avLst/>
              </a:prstGeom>
              <a:noFill/>
              <a:ln w="28575">
                <a:noFill/>
                <a:miter lim="800000"/>
                <a:headEnd type="none" w="sm" len="sm"/>
                <a:tailEnd type="none" w="lg" len="lg"/>
              </a:ln>
              <a:effectLst/>
            </p:spPr>
            <p:txBody>
              <a:bodyPr wrap="none" lIns="0" tIns="0" rIns="0" bIns="0">
                <a:spAutoFit/>
              </a:bodyPr>
              <a:lstStyle/>
              <a:p>
                <a:pPr algn="ctr"/>
                <a:endParaRPr lang="zh-CN" altLang="en-US" sz="1800">
                  <a:ea typeface="宋体" panose="02010600030101010101" pitchFamily="2" charset="-122"/>
                </a:endParaRPr>
              </a:p>
            </p:txBody>
          </p:sp>
        </p:grpSp>
        <p:sp>
          <p:nvSpPr>
            <p:cNvPr id="351417" name="Text Box 185"/>
            <p:cNvSpPr txBox="1">
              <a:spLocks noChangeArrowheads="1"/>
            </p:cNvSpPr>
            <p:nvPr/>
          </p:nvSpPr>
          <p:spPr bwMode="auto">
            <a:xfrm>
              <a:off x="336" y="881"/>
              <a:ext cx="1010" cy="212"/>
            </a:xfrm>
            <a:prstGeom prst="rect">
              <a:avLst/>
            </a:prstGeom>
            <a:noFill/>
            <a:ln w="9525">
              <a:noFill/>
              <a:miter lim="800000"/>
            </a:ln>
            <a:effectLst/>
          </p:spPr>
          <p:txBody>
            <a:bodyPr lIns="107950" tIns="53975" rIns="107950" bIns="53975">
              <a:spAutoFit/>
            </a:bodyPr>
            <a:lstStyle/>
            <a:p>
              <a:pPr algn="ctr">
                <a:spcBef>
                  <a:spcPct val="50000"/>
                </a:spcBef>
              </a:pPr>
              <a:r>
                <a:rPr lang="en-US" altLang="zh-CN" sz="1500">
                  <a:ea typeface="宋体" panose="02010600030101010101" pitchFamily="2" charset="-122"/>
                </a:rPr>
                <a:t>&lt;&lt;boundary&gt;&gt;</a:t>
              </a:r>
              <a:endParaRPr lang="en-US" altLang="zh-CN" sz="1500">
                <a:ea typeface="宋体" panose="02010600030101010101" pitchFamily="2" charset="-122"/>
              </a:endParaRPr>
            </a:p>
          </p:txBody>
        </p:sp>
      </p:grpSp>
      <p:grpSp>
        <p:nvGrpSpPr>
          <p:cNvPr id="351418" name="Group 186"/>
          <p:cNvGrpSpPr/>
          <p:nvPr/>
        </p:nvGrpSpPr>
        <p:grpSpPr bwMode="auto">
          <a:xfrm>
            <a:off x="1301750" y="2901272"/>
            <a:ext cx="1603375" cy="811212"/>
            <a:chOff x="336" y="881"/>
            <a:chExt cx="1010" cy="511"/>
          </a:xfrm>
        </p:grpSpPr>
        <p:grpSp>
          <p:nvGrpSpPr>
            <p:cNvPr id="351419" name="Group 187"/>
            <p:cNvGrpSpPr/>
            <p:nvPr/>
          </p:nvGrpSpPr>
          <p:grpSpPr bwMode="auto">
            <a:xfrm>
              <a:off x="384" y="882"/>
              <a:ext cx="914" cy="510"/>
              <a:chOff x="349" y="2258"/>
              <a:chExt cx="881" cy="510"/>
            </a:xfrm>
          </p:grpSpPr>
          <p:grpSp>
            <p:nvGrpSpPr>
              <p:cNvPr id="351420" name="Group 188"/>
              <p:cNvGrpSpPr/>
              <p:nvPr/>
            </p:nvGrpSpPr>
            <p:grpSpPr bwMode="auto">
              <a:xfrm>
                <a:off x="349" y="2258"/>
                <a:ext cx="881" cy="510"/>
                <a:chOff x="734" y="2258"/>
                <a:chExt cx="288" cy="336"/>
              </a:xfrm>
            </p:grpSpPr>
            <p:sp>
              <p:nvSpPr>
                <p:cNvPr id="351421" name="Rectangle 189"/>
                <p:cNvSpPr>
                  <a:spLocks noChangeArrowheads="1"/>
                </p:cNvSpPr>
                <p:nvPr/>
              </p:nvSpPr>
              <p:spPr bwMode="auto">
                <a:xfrm>
                  <a:off x="734" y="2258"/>
                  <a:ext cx="288" cy="336"/>
                </a:xfrm>
                <a:prstGeom prst="rect">
                  <a:avLst/>
                </a:prstGeom>
                <a:noFill/>
                <a:ln w="28575">
                  <a:solidFill>
                    <a:schemeClr val="tx1"/>
                  </a:solidFill>
                  <a:miter lim="800000"/>
                  <a:headEnd type="none" w="sm" len="sm"/>
                  <a:tailEnd type="none" w="lg" len="lg"/>
                </a:ln>
                <a:effectLst/>
              </p:spPr>
              <p:txBody>
                <a:bodyPr wrap="none" lIns="0" tIns="0" rIns="0" bIns="0" anchor="ctr">
                  <a:spAutoFit/>
                </a:bodyPr>
                <a:lstStyle/>
                <a:p>
                  <a:endParaRPr lang="en-US"/>
                </a:p>
              </p:txBody>
            </p:sp>
            <p:sp>
              <p:nvSpPr>
                <p:cNvPr id="351422" name="Line 190"/>
                <p:cNvSpPr>
                  <a:spLocks noChangeShapeType="1"/>
                </p:cNvSpPr>
                <p:nvPr/>
              </p:nvSpPr>
              <p:spPr bwMode="auto">
                <a:xfrm>
                  <a:off x="734" y="2502"/>
                  <a:ext cx="288" cy="0"/>
                </a:xfrm>
                <a:prstGeom prst="line">
                  <a:avLst/>
                </a:prstGeom>
                <a:noFill/>
                <a:ln w="28575">
                  <a:solidFill>
                    <a:schemeClr val="tx1"/>
                  </a:solidFill>
                  <a:round/>
                  <a:headEnd type="none" w="sm" len="sm"/>
                  <a:tailEnd type="none" w="lg" len="lg"/>
                </a:ln>
                <a:effectLst/>
              </p:spPr>
              <p:txBody>
                <a:bodyPr wrap="none" lIns="0" tIns="0" rIns="0" bIns="0" anchor="ctr">
                  <a:spAutoFit/>
                </a:bodyPr>
                <a:lstStyle/>
                <a:p>
                  <a:endParaRPr lang="en-US"/>
                </a:p>
              </p:txBody>
            </p:sp>
            <p:sp>
              <p:nvSpPr>
                <p:cNvPr id="351423" name="Line 191"/>
                <p:cNvSpPr>
                  <a:spLocks noChangeShapeType="1"/>
                </p:cNvSpPr>
                <p:nvPr/>
              </p:nvSpPr>
              <p:spPr bwMode="auto">
                <a:xfrm>
                  <a:off x="734" y="2402"/>
                  <a:ext cx="288" cy="0"/>
                </a:xfrm>
                <a:prstGeom prst="line">
                  <a:avLst/>
                </a:prstGeom>
                <a:noFill/>
                <a:ln w="28575">
                  <a:solidFill>
                    <a:schemeClr val="tx1"/>
                  </a:solidFill>
                  <a:round/>
                  <a:headEnd type="none" w="sm" len="sm"/>
                  <a:tailEnd type="none" w="lg" len="lg"/>
                </a:ln>
                <a:effectLst/>
              </p:spPr>
              <p:txBody>
                <a:bodyPr wrap="none" lIns="0" tIns="0" rIns="0" bIns="0" anchor="ctr">
                  <a:spAutoFit/>
                </a:bodyPr>
                <a:lstStyle/>
                <a:p>
                  <a:endParaRPr lang="en-US"/>
                </a:p>
              </p:txBody>
            </p:sp>
          </p:grpSp>
          <p:sp>
            <p:nvSpPr>
              <p:cNvPr id="351424" name="Text Box 192"/>
              <p:cNvSpPr txBox="1">
                <a:spLocks noChangeArrowheads="1"/>
              </p:cNvSpPr>
              <p:nvPr/>
            </p:nvSpPr>
            <p:spPr bwMode="auto">
              <a:xfrm>
                <a:off x="792" y="2296"/>
                <a:ext cx="0" cy="173"/>
              </a:xfrm>
              <a:prstGeom prst="rect">
                <a:avLst/>
              </a:prstGeom>
              <a:noFill/>
              <a:ln w="28575">
                <a:noFill/>
                <a:miter lim="800000"/>
                <a:headEnd type="none" w="sm" len="sm"/>
                <a:tailEnd type="none" w="lg" len="lg"/>
              </a:ln>
              <a:effectLst/>
            </p:spPr>
            <p:txBody>
              <a:bodyPr wrap="none" lIns="0" tIns="0" rIns="0" bIns="0">
                <a:spAutoFit/>
              </a:bodyPr>
              <a:lstStyle/>
              <a:p>
                <a:pPr algn="ctr"/>
                <a:endParaRPr lang="zh-CN" altLang="en-US" sz="1800">
                  <a:ea typeface="宋体" panose="02010600030101010101" pitchFamily="2" charset="-122"/>
                </a:endParaRPr>
              </a:p>
            </p:txBody>
          </p:sp>
        </p:grpSp>
        <p:sp>
          <p:nvSpPr>
            <p:cNvPr id="351425" name="Text Box 193"/>
            <p:cNvSpPr txBox="1">
              <a:spLocks noChangeArrowheads="1"/>
            </p:cNvSpPr>
            <p:nvPr/>
          </p:nvSpPr>
          <p:spPr bwMode="auto">
            <a:xfrm>
              <a:off x="336" y="881"/>
              <a:ext cx="1010" cy="212"/>
            </a:xfrm>
            <a:prstGeom prst="rect">
              <a:avLst/>
            </a:prstGeom>
            <a:noFill/>
            <a:ln w="9525">
              <a:noFill/>
              <a:miter lim="800000"/>
            </a:ln>
            <a:effectLst/>
          </p:spPr>
          <p:txBody>
            <a:bodyPr lIns="107950" tIns="53975" rIns="107950" bIns="53975">
              <a:spAutoFit/>
            </a:bodyPr>
            <a:lstStyle/>
            <a:p>
              <a:pPr algn="ctr">
                <a:spcBef>
                  <a:spcPct val="50000"/>
                </a:spcBef>
              </a:pPr>
              <a:r>
                <a:rPr lang="en-US" altLang="zh-CN" sz="1500">
                  <a:ea typeface="宋体" panose="02010600030101010101" pitchFamily="2" charset="-122"/>
                </a:rPr>
                <a:t>&lt;&lt;control&gt;&gt;</a:t>
              </a:r>
              <a:endParaRPr lang="en-US" altLang="zh-CN" sz="1500">
                <a:ea typeface="宋体" panose="02010600030101010101" pitchFamily="2" charset="-122"/>
              </a:endParaRPr>
            </a:p>
          </p:txBody>
        </p:sp>
      </p:grpSp>
      <p:grpSp>
        <p:nvGrpSpPr>
          <p:cNvPr id="351426" name="Group 194"/>
          <p:cNvGrpSpPr/>
          <p:nvPr/>
        </p:nvGrpSpPr>
        <p:grpSpPr bwMode="auto">
          <a:xfrm>
            <a:off x="457200" y="4029984"/>
            <a:ext cx="1603375" cy="811213"/>
            <a:chOff x="336" y="881"/>
            <a:chExt cx="1010" cy="511"/>
          </a:xfrm>
        </p:grpSpPr>
        <p:grpSp>
          <p:nvGrpSpPr>
            <p:cNvPr id="351427" name="Group 195"/>
            <p:cNvGrpSpPr/>
            <p:nvPr/>
          </p:nvGrpSpPr>
          <p:grpSpPr bwMode="auto">
            <a:xfrm>
              <a:off x="384" y="882"/>
              <a:ext cx="914" cy="510"/>
              <a:chOff x="349" y="2258"/>
              <a:chExt cx="881" cy="510"/>
            </a:xfrm>
          </p:grpSpPr>
          <p:grpSp>
            <p:nvGrpSpPr>
              <p:cNvPr id="351428" name="Group 196"/>
              <p:cNvGrpSpPr/>
              <p:nvPr/>
            </p:nvGrpSpPr>
            <p:grpSpPr bwMode="auto">
              <a:xfrm>
                <a:off x="349" y="2258"/>
                <a:ext cx="881" cy="510"/>
                <a:chOff x="734" y="2258"/>
                <a:chExt cx="288" cy="336"/>
              </a:xfrm>
            </p:grpSpPr>
            <p:sp>
              <p:nvSpPr>
                <p:cNvPr id="351429" name="Rectangle 197"/>
                <p:cNvSpPr>
                  <a:spLocks noChangeArrowheads="1"/>
                </p:cNvSpPr>
                <p:nvPr/>
              </p:nvSpPr>
              <p:spPr bwMode="auto">
                <a:xfrm>
                  <a:off x="734" y="2258"/>
                  <a:ext cx="288" cy="336"/>
                </a:xfrm>
                <a:prstGeom prst="rect">
                  <a:avLst/>
                </a:prstGeom>
                <a:noFill/>
                <a:ln w="28575">
                  <a:solidFill>
                    <a:schemeClr val="tx1"/>
                  </a:solidFill>
                  <a:miter lim="800000"/>
                  <a:headEnd type="none" w="sm" len="sm"/>
                  <a:tailEnd type="none" w="lg" len="lg"/>
                </a:ln>
                <a:effectLst/>
              </p:spPr>
              <p:txBody>
                <a:bodyPr wrap="none" lIns="0" tIns="0" rIns="0" bIns="0" anchor="ctr">
                  <a:spAutoFit/>
                </a:bodyPr>
                <a:lstStyle/>
                <a:p>
                  <a:endParaRPr lang="en-US"/>
                </a:p>
              </p:txBody>
            </p:sp>
            <p:sp>
              <p:nvSpPr>
                <p:cNvPr id="351430" name="Line 198"/>
                <p:cNvSpPr>
                  <a:spLocks noChangeShapeType="1"/>
                </p:cNvSpPr>
                <p:nvPr/>
              </p:nvSpPr>
              <p:spPr bwMode="auto">
                <a:xfrm>
                  <a:off x="734" y="2502"/>
                  <a:ext cx="288" cy="0"/>
                </a:xfrm>
                <a:prstGeom prst="line">
                  <a:avLst/>
                </a:prstGeom>
                <a:noFill/>
                <a:ln w="28575">
                  <a:solidFill>
                    <a:schemeClr val="tx1"/>
                  </a:solidFill>
                  <a:round/>
                  <a:headEnd type="none" w="sm" len="sm"/>
                  <a:tailEnd type="none" w="lg" len="lg"/>
                </a:ln>
                <a:effectLst/>
              </p:spPr>
              <p:txBody>
                <a:bodyPr wrap="none" lIns="0" tIns="0" rIns="0" bIns="0" anchor="ctr">
                  <a:spAutoFit/>
                </a:bodyPr>
                <a:lstStyle/>
                <a:p>
                  <a:endParaRPr lang="en-US"/>
                </a:p>
              </p:txBody>
            </p:sp>
            <p:sp>
              <p:nvSpPr>
                <p:cNvPr id="351431" name="Line 199"/>
                <p:cNvSpPr>
                  <a:spLocks noChangeShapeType="1"/>
                </p:cNvSpPr>
                <p:nvPr/>
              </p:nvSpPr>
              <p:spPr bwMode="auto">
                <a:xfrm>
                  <a:off x="734" y="2402"/>
                  <a:ext cx="288" cy="0"/>
                </a:xfrm>
                <a:prstGeom prst="line">
                  <a:avLst/>
                </a:prstGeom>
                <a:noFill/>
                <a:ln w="28575">
                  <a:solidFill>
                    <a:schemeClr val="tx1"/>
                  </a:solidFill>
                  <a:round/>
                  <a:headEnd type="none" w="sm" len="sm"/>
                  <a:tailEnd type="none" w="lg" len="lg"/>
                </a:ln>
                <a:effectLst/>
              </p:spPr>
              <p:txBody>
                <a:bodyPr wrap="none" lIns="0" tIns="0" rIns="0" bIns="0" anchor="ctr">
                  <a:spAutoFit/>
                </a:bodyPr>
                <a:lstStyle/>
                <a:p>
                  <a:endParaRPr lang="en-US"/>
                </a:p>
              </p:txBody>
            </p:sp>
          </p:grpSp>
          <p:sp>
            <p:nvSpPr>
              <p:cNvPr id="351432" name="Text Box 200"/>
              <p:cNvSpPr txBox="1">
                <a:spLocks noChangeArrowheads="1"/>
              </p:cNvSpPr>
              <p:nvPr/>
            </p:nvSpPr>
            <p:spPr bwMode="auto">
              <a:xfrm>
                <a:off x="792" y="2296"/>
                <a:ext cx="0" cy="173"/>
              </a:xfrm>
              <a:prstGeom prst="rect">
                <a:avLst/>
              </a:prstGeom>
              <a:noFill/>
              <a:ln w="28575">
                <a:noFill/>
                <a:miter lim="800000"/>
                <a:headEnd type="none" w="sm" len="sm"/>
                <a:tailEnd type="none" w="lg" len="lg"/>
              </a:ln>
              <a:effectLst/>
            </p:spPr>
            <p:txBody>
              <a:bodyPr wrap="none" lIns="0" tIns="0" rIns="0" bIns="0">
                <a:spAutoFit/>
              </a:bodyPr>
              <a:lstStyle/>
              <a:p>
                <a:pPr algn="ctr"/>
                <a:endParaRPr lang="zh-CN" altLang="en-US" sz="1800">
                  <a:ea typeface="宋体" panose="02010600030101010101" pitchFamily="2" charset="-122"/>
                </a:endParaRPr>
              </a:p>
            </p:txBody>
          </p:sp>
        </p:grpSp>
        <p:sp>
          <p:nvSpPr>
            <p:cNvPr id="351433" name="Text Box 201"/>
            <p:cNvSpPr txBox="1">
              <a:spLocks noChangeArrowheads="1"/>
            </p:cNvSpPr>
            <p:nvPr/>
          </p:nvSpPr>
          <p:spPr bwMode="auto">
            <a:xfrm>
              <a:off x="336" y="881"/>
              <a:ext cx="1010" cy="212"/>
            </a:xfrm>
            <a:prstGeom prst="rect">
              <a:avLst/>
            </a:prstGeom>
            <a:noFill/>
            <a:ln w="9525">
              <a:noFill/>
              <a:miter lim="800000"/>
            </a:ln>
            <a:effectLst/>
          </p:spPr>
          <p:txBody>
            <a:bodyPr lIns="107950" tIns="53975" rIns="107950" bIns="53975">
              <a:spAutoFit/>
            </a:bodyPr>
            <a:lstStyle/>
            <a:p>
              <a:pPr algn="ctr">
                <a:spcBef>
                  <a:spcPct val="50000"/>
                </a:spcBef>
              </a:pPr>
              <a:r>
                <a:rPr lang="en-US" altLang="zh-CN" sz="1500">
                  <a:ea typeface="宋体" panose="02010600030101010101" pitchFamily="2" charset="-122"/>
                </a:rPr>
                <a:t>&lt;&lt;entity&gt;&gt;</a:t>
              </a:r>
              <a:endParaRPr lang="en-US" altLang="zh-CN" sz="1500">
                <a:ea typeface="宋体" panose="02010600030101010101" pitchFamily="2" charset="-122"/>
              </a:endParaRPr>
            </a:p>
          </p:txBody>
        </p:sp>
      </p:grpSp>
      <p:grpSp>
        <p:nvGrpSpPr>
          <p:cNvPr id="351434" name="Group 202"/>
          <p:cNvGrpSpPr/>
          <p:nvPr/>
        </p:nvGrpSpPr>
        <p:grpSpPr bwMode="auto">
          <a:xfrm>
            <a:off x="987425" y="5249184"/>
            <a:ext cx="1603375" cy="811213"/>
            <a:chOff x="336" y="881"/>
            <a:chExt cx="1010" cy="511"/>
          </a:xfrm>
        </p:grpSpPr>
        <p:grpSp>
          <p:nvGrpSpPr>
            <p:cNvPr id="351435" name="Group 203"/>
            <p:cNvGrpSpPr/>
            <p:nvPr/>
          </p:nvGrpSpPr>
          <p:grpSpPr bwMode="auto">
            <a:xfrm>
              <a:off x="384" y="882"/>
              <a:ext cx="914" cy="510"/>
              <a:chOff x="349" y="2258"/>
              <a:chExt cx="881" cy="510"/>
            </a:xfrm>
          </p:grpSpPr>
          <p:grpSp>
            <p:nvGrpSpPr>
              <p:cNvPr id="351436" name="Group 204"/>
              <p:cNvGrpSpPr/>
              <p:nvPr/>
            </p:nvGrpSpPr>
            <p:grpSpPr bwMode="auto">
              <a:xfrm>
                <a:off x="349" y="2258"/>
                <a:ext cx="881" cy="510"/>
                <a:chOff x="734" y="2258"/>
                <a:chExt cx="288" cy="336"/>
              </a:xfrm>
            </p:grpSpPr>
            <p:sp>
              <p:nvSpPr>
                <p:cNvPr id="351437" name="Rectangle 205"/>
                <p:cNvSpPr>
                  <a:spLocks noChangeArrowheads="1"/>
                </p:cNvSpPr>
                <p:nvPr/>
              </p:nvSpPr>
              <p:spPr bwMode="auto">
                <a:xfrm>
                  <a:off x="734" y="2258"/>
                  <a:ext cx="288" cy="336"/>
                </a:xfrm>
                <a:prstGeom prst="rect">
                  <a:avLst/>
                </a:prstGeom>
                <a:noFill/>
                <a:ln w="28575">
                  <a:solidFill>
                    <a:schemeClr val="tx1"/>
                  </a:solidFill>
                  <a:miter lim="800000"/>
                  <a:headEnd type="none" w="sm" len="sm"/>
                  <a:tailEnd type="none" w="lg" len="lg"/>
                </a:ln>
                <a:effectLst/>
              </p:spPr>
              <p:txBody>
                <a:bodyPr wrap="none" lIns="0" tIns="0" rIns="0" bIns="0" anchor="ctr">
                  <a:spAutoFit/>
                </a:bodyPr>
                <a:lstStyle/>
                <a:p>
                  <a:endParaRPr lang="en-US"/>
                </a:p>
              </p:txBody>
            </p:sp>
            <p:sp>
              <p:nvSpPr>
                <p:cNvPr id="351438" name="Line 206"/>
                <p:cNvSpPr>
                  <a:spLocks noChangeShapeType="1"/>
                </p:cNvSpPr>
                <p:nvPr/>
              </p:nvSpPr>
              <p:spPr bwMode="auto">
                <a:xfrm>
                  <a:off x="734" y="2502"/>
                  <a:ext cx="288" cy="0"/>
                </a:xfrm>
                <a:prstGeom prst="line">
                  <a:avLst/>
                </a:prstGeom>
                <a:noFill/>
                <a:ln w="28575">
                  <a:solidFill>
                    <a:schemeClr val="tx1"/>
                  </a:solidFill>
                  <a:round/>
                  <a:headEnd type="none" w="sm" len="sm"/>
                  <a:tailEnd type="none" w="lg" len="lg"/>
                </a:ln>
                <a:effectLst/>
              </p:spPr>
              <p:txBody>
                <a:bodyPr wrap="none" lIns="0" tIns="0" rIns="0" bIns="0" anchor="ctr">
                  <a:spAutoFit/>
                </a:bodyPr>
                <a:lstStyle/>
                <a:p>
                  <a:endParaRPr lang="en-US"/>
                </a:p>
              </p:txBody>
            </p:sp>
            <p:sp>
              <p:nvSpPr>
                <p:cNvPr id="351439" name="Line 207"/>
                <p:cNvSpPr>
                  <a:spLocks noChangeShapeType="1"/>
                </p:cNvSpPr>
                <p:nvPr/>
              </p:nvSpPr>
              <p:spPr bwMode="auto">
                <a:xfrm>
                  <a:off x="734" y="2402"/>
                  <a:ext cx="288" cy="0"/>
                </a:xfrm>
                <a:prstGeom prst="line">
                  <a:avLst/>
                </a:prstGeom>
                <a:noFill/>
                <a:ln w="28575">
                  <a:solidFill>
                    <a:schemeClr val="tx1"/>
                  </a:solidFill>
                  <a:round/>
                  <a:headEnd type="none" w="sm" len="sm"/>
                  <a:tailEnd type="none" w="lg" len="lg"/>
                </a:ln>
                <a:effectLst/>
              </p:spPr>
              <p:txBody>
                <a:bodyPr wrap="none" lIns="0" tIns="0" rIns="0" bIns="0" anchor="ctr">
                  <a:spAutoFit/>
                </a:bodyPr>
                <a:lstStyle/>
                <a:p>
                  <a:endParaRPr lang="en-US"/>
                </a:p>
              </p:txBody>
            </p:sp>
          </p:grpSp>
          <p:sp>
            <p:nvSpPr>
              <p:cNvPr id="351440" name="Text Box 208"/>
              <p:cNvSpPr txBox="1">
                <a:spLocks noChangeArrowheads="1"/>
              </p:cNvSpPr>
              <p:nvPr/>
            </p:nvSpPr>
            <p:spPr bwMode="auto">
              <a:xfrm>
                <a:off x="792" y="2296"/>
                <a:ext cx="0" cy="173"/>
              </a:xfrm>
              <a:prstGeom prst="rect">
                <a:avLst/>
              </a:prstGeom>
              <a:noFill/>
              <a:ln w="28575">
                <a:noFill/>
                <a:miter lim="800000"/>
                <a:headEnd type="none" w="sm" len="sm"/>
                <a:tailEnd type="none" w="lg" len="lg"/>
              </a:ln>
              <a:effectLst/>
            </p:spPr>
            <p:txBody>
              <a:bodyPr wrap="none" lIns="0" tIns="0" rIns="0" bIns="0">
                <a:spAutoFit/>
              </a:bodyPr>
              <a:lstStyle/>
              <a:p>
                <a:pPr algn="ctr"/>
                <a:endParaRPr lang="zh-CN" altLang="en-US" sz="1800">
                  <a:ea typeface="宋体" panose="02010600030101010101" pitchFamily="2" charset="-122"/>
                </a:endParaRPr>
              </a:p>
            </p:txBody>
          </p:sp>
        </p:grpSp>
        <p:sp>
          <p:nvSpPr>
            <p:cNvPr id="351441" name="Text Box 209"/>
            <p:cNvSpPr txBox="1">
              <a:spLocks noChangeArrowheads="1"/>
            </p:cNvSpPr>
            <p:nvPr/>
          </p:nvSpPr>
          <p:spPr bwMode="auto">
            <a:xfrm>
              <a:off x="336" y="881"/>
              <a:ext cx="1010" cy="212"/>
            </a:xfrm>
            <a:prstGeom prst="rect">
              <a:avLst/>
            </a:prstGeom>
            <a:noFill/>
            <a:ln w="9525">
              <a:noFill/>
              <a:miter lim="800000"/>
            </a:ln>
            <a:effectLst/>
          </p:spPr>
          <p:txBody>
            <a:bodyPr lIns="107950" tIns="53975" rIns="107950" bIns="53975">
              <a:spAutoFit/>
            </a:bodyPr>
            <a:lstStyle/>
            <a:p>
              <a:pPr algn="ctr">
                <a:spcBef>
                  <a:spcPct val="50000"/>
                </a:spcBef>
              </a:pPr>
              <a:r>
                <a:rPr lang="en-US" altLang="zh-CN" sz="1500">
                  <a:ea typeface="宋体" panose="02010600030101010101" pitchFamily="2" charset="-122"/>
                </a:rPr>
                <a:t>&lt;&lt;boundary&gt;&gt;</a:t>
              </a:r>
              <a:endParaRPr lang="en-US" altLang="zh-CN" sz="1500">
                <a:ea typeface="宋体" panose="02010600030101010101" pitchFamily="2" charset="-122"/>
              </a:endParaRPr>
            </a:p>
          </p:txBody>
        </p:sp>
      </p:grpSp>
      <p:sp>
        <p:nvSpPr>
          <p:cNvPr id="351442" name="Text Box 210"/>
          <p:cNvSpPr txBox="1">
            <a:spLocks noChangeArrowheads="1"/>
          </p:cNvSpPr>
          <p:nvPr/>
        </p:nvSpPr>
        <p:spPr bwMode="auto">
          <a:xfrm>
            <a:off x="2633663" y="6455684"/>
            <a:ext cx="3962400" cy="473075"/>
          </a:xfrm>
          <a:prstGeom prst="rect">
            <a:avLst/>
          </a:prstGeom>
          <a:noFill/>
          <a:ln w="9525">
            <a:noFill/>
            <a:miter lim="800000"/>
          </a:ln>
          <a:effectLst/>
        </p:spPr>
        <p:txBody>
          <a:bodyPr lIns="107950" tIns="53975" rIns="107950" bIns="53975">
            <a:spAutoFit/>
          </a:bodyPr>
          <a:lstStyle/>
          <a:p>
            <a:pPr algn="ctr">
              <a:spcBef>
                <a:spcPct val="50000"/>
              </a:spcBef>
            </a:pPr>
            <a:r>
              <a:rPr lang="en-US" altLang="zh-CN" sz="2400">
                <a:solidFill>
                  <a:srgbClr val="00CCFF"/>
                </a:solidFill>
                <a:ea typeface="宋体" panose="02010600030101010101" pitchFamily="2" charset="-122"/>
              </a:rPr>
              <a:t>Many-to-Many Mapping</a:t>
            </a:r>
            <a:endParaRPr lang="en-US" altLang="zh-CN" sz="2400">
              <a:solidFill>
                <a:srgbClr val="00CCFF"/>
              </a:solidFill>
              <a:ea typeface="宋体" panose="02010600030101010101" pitchFamily="2" charset="-122"/>
            </a:endParaRPr>
          </a:p>
        </p:txBody>
      </p:sp>
      <p:sp>
        <p:nvSpPr>
          <p:cNvPr id="351445" name="Rectangle 213"/>
          <p:cNvSpPr>
            <a:spLocks noChangeArrowheads="1"/>
          </p:cNvSpPr>
          <p:nvPr/>
        </p:nvSpPr>
        <p:spPr bwMode="auto">
          <a:xfrm>
            <a:off x="7497763" y="3275922"/>
            <a:ext cx="1004887" cy="244475"/>
          </a:xfrm>
          <a:prstGeom prst="rect">
            <a:avLst/>
          </a:prstGeom>
          <a:noFill/>
          <a:ln w="9525">
            <a:noFill/>
            <a:miter lim="800000"/>
          </a:ln>
        </p:spPr>
        <p:txBody>
          <a:bodyPr wrap="none" lIns="0" tIns="0" rIns="0" bIns="0">
            <a:spAutoFit/>
          </a:bodyPr>
          <a:lstStyle/>
          <a:p>
            <a:r>
              <a:rPr lang="en-US" altLang="zh-CN" sz="1600">
                <a:ea typeface="宋体" panose="02010600030101010101" pitchFamily="2" charset="-122"/>
              </a:rPr>
              <a:t>Subsystem</a:t>
            </a:r>
            <a:endParaRPr lang="en-US" altLang="zh-CN" sz="1600">
              <a:ea typeface="宋体" panose="02010600030101010101" pitchFamily="2" charset="-122"/>
            </a:endParaRPr>
          </a:p>
        </p:txBody>
      </p:sp>
      <p:sp>
        <p:nvSpPr>
          <p:cNvPr id="351446" name="Rectangle 214"/>
          <p:cNvSpPr>
            <a:spLocks noChangeArrowheads="1"/>
          </p:cNvSpPr>
          <p:nvPr/>
        </p:nvSpPr>
        <p:spPr bwMode="auto">
          <a:xfrm>
            <a:off x="7434263" y="3096534"/>
            <a:ext cx="1177925" cy="198438"/>
          </a:xfrm>
          <a:prstGeom prst="rect">
            <a:avLst/>
          </a:prstGeom>
          <a:noFill/>
          <a:ln w="9525">
            <a:noFill/>
            <a:miter lim="800000"/>
          </a:ln>
        </p:spPr>
        <p:txBody>
          <a:bodyPr wrap="none" lIns="0" tIns="0" rIns="0" bIns="0">
            <a:spAutoFit/>
          </a:bodyPr>
          <a:lstStyle/>
          <a:p>
            <a:r>
              <a:rPr lang="en-US" altLang="zh-CN" sz="1300" dirty="0">
                <a:ea typeface="宋体" panose="02010600030101010101" pitchFamily="2" charset="-122"/>
              </a:rPr>
              <a:t>&lt;&lt;subsystem&gt;&gt;</a:t>
            </a:r>
            <a:endParaRPr lang="en-US" altLang="zh-CN" dirty="0">
              <a:ea typeface="宋体" panose="02010600030101010101" pitchFamily="2" charset="-122"/>
            </a:endParaRPr>
          </a:p>
        </p:txBody>
      </p:sp>
      <p:grpSp>
        <p:nvGrpSpPr>
          <p:cNvPr id="351451" name="Group 219"/>
          <p:cNvGrpSpPr/>
          <p:nvPr/>
        </p:nvGrpSpPr>
        <p:grpSpPr bwMode="auto">
          <a:xfrm>
            <a:off x="7781925" y="2839359"/>
            <a:ext cx="290513" cy="215900"/>
            <a:chOff x="4722" y="972"/>
            <a:chExt cx="183" cy="136"/>
          </a:xfrm>
        </p:grpSpPr>
        <p:sp>
          <p:nvSpPr>
            <p:cNvPr id="351452" name="Rectangle 220"/>
            <p:cNvSpPr>
              <a:spLocks noChangeArrowheads="1"/>
            </p:cNvSpPr>
            <p:nvPr/>
          </p:nvSpPr>
          <p:spPr bwMode="auto">
            <a:xfrm>
              <a:off x="4722" y="1054"/>
              <a:ext cx="94" cy="32"/>
            </a:xfrm>
            <a:prstGeom prst="rect">
              <a:avLst/>
            </a:prstGeom>
            <a:noFill/>
            <a:ln w="12700">
              <a:solidFill>
                <a:schemeClr val="tx1"/>
              </a:solidFill>
              <a:miter lim="800000"/>
            </a:ln>
          </p:spPr>
          <p:txBody>
            <a:bodyPr/>
            <a:lstStyle/>
            <a:p>
              <a:endParaRPr lang="en-US"/>
            </a:p>
          </p:txBody>
        </p:sp>
        <p:sp>
          <p:nvSpPr>
            <p:cNvPr id="351453" name="Rectangle 221"/>
            <p:cNvSpPr>
              <a:spLocks noChangeArrowheads="1"/>
            </p:cNvSpPr>
            <p:nvPr/>
          </p:nvSpPr>
          <p:spPr bwMode="auto">
            <a:xfrm>
              <a:off x="4722" y="995"/>
              <a:ext cx="94" cy="31"/>
            </a:xfrm>
            <a:prstGeom prst="rect">
              <a:avLst/>
            </a:prstGeom>
            <a:noFill/>
            <a:ln w="12700">
              <a:solidFill>
                <a:schemeClr val="tx1"/>
              </a:solidFill>
              <a:miter lim="800000"/>
            </a:ln>
          </p:spPr>
          <p:txBody>
            <a:bodyPr/>
            <a:lstStyle/>
            <a:p>
              <a:endParaRPr lang="en-US"/>
            </a:p>
          </p:txBody>
        </p:sp>
        <p:sp>
          <p:nvSpPr>
            <p:cNvPr id="351454" name="Freeform 222"/>
            <p:cNvSpPr/>
            <p:nvPr/>
          </p:nvSpPr>
          <p:spPr bwMode="auto">
            <a:xfrm>
              <a:off x="4771" y="972"/>
              <a:ext cx="134" cy="136"/>
            </a:xfrm>
            <a:custGeom>
              <a:avLst/>
              <a:gdLst/>
              <a:ahLst/>
              <a:cxnLst>
                <a:cxn ang="0">
                  <a:pos x="0" y="20"/>
                </a:cxn>
                <a:cxn ang="0">
                  <a:pos x="0" y="0"/>
                </a:cxn>
                <a:cxn ang="0">
                  <a:pos x="134" y="0"/>
                </a:cxn>
                <a:cxn ang="0">
                  <a:pos x="134" y="136"/>
                </a:cxn>
                <a:cxn ang="0">
                  <a:pos x="2" y="136"/>
                </a:cxn>
                <a:cxn ang="0">
                  <a:pos x="2" y="120"/>
                </a:cxn>
              </a:cxnLst>
              <a:rect l="0" t="0" r="r" b="b"/>
              <a:pathLst>
                <a:path w="134" h="136">
                  <a:moveTo>
                    <a:pt x="0" y="20"/>
                  </a:moveTo>
                  <a:lnTo>
                    <a:pt x="0" y="0"/>
                  </a:lnTo>
                  <a:lnTo>
                    <a:pt x="134" y="0"/>
                  </a:lnTo>
                  <a:lnTo>
                    <a:pt x="134" y="136"/>
                  </a:lnTo>
                  <a:lnTo>
                    <a:pt x="2" y="136"/>
                  </a:lnTo>
                  <a:lnTo>
                    <a:pt x="2" y="120"/>
                  </a:lnTo>
                </a:path>
              </a:pathLst>
            </a:custGeom>
            <a:noFill/>
            <a:ln w="12700" cap="flat" cmpd="sng">
              <a:solidFill>
                <a:schemeClr val="tx1"/>
              </a:solidFill>
              <a:prstDash val="solid"/>
              <a:round/>
            </a:ln>
            <a:effectLst/>
          </p:spPr>
          <p:txBody>
            <a:bodyPr wrap="none" lIns="107950" tIns="53975" rIns="107950" bIns="53975" anchor="ctr"/>
            <a:lstStyle/>
            <a:p>
              <a:endParaRPr lang="en-US"/>
            </a:p>
          </p:txBody>
        </p:sp>
        <p:sp>
          <p:nvSpPr>
            <p:cNvPr id="351455" name="Line 223"/>
            <p:cNvSpPr>
              <a:spLocks noChangeShapeType="1"/>
            </p:cNvSpPr>
            <p:nvPr/>
          </p:nvSpPr>
          <p:spPr bwMode="auto">
            <a:xfrm>
              <a:off x="4773" y="1030"/>
              <a:ext cx="0" cy="18"/>
            </a:xfrm>
            <a:prstGeom prst="line">
              <a:avLst/>
            </a:prstGeom>
            <a:noFill/>
            <a:ln w="12700">
              <a:solidFill>
                <a:schemeClr val="tx1"/>
              </a:solidFill>
              <a:round/>
            </a:ln>
            <a:effectLst/>
          </p:spPr>
          <p:txBody>
            <a:bodyPr wrap="none" lIns="107950" tIns="53975" rIns="107950" bIns="53975" anchor="ctr"/>
            <a:lstStyle/>
            <a:p>
              <a:endParaRPr lang="en-US"/>
            </a:p>
          </p:txBody>
        </p:sp>
      </p:grpSp>
      <p:sp>
        <p:nvSpPr>
          <p:cNvPr id="351456" name="Rectangle 224"/>
          <p:cNvSpPr>
            <a:spLocks noChangeArrowheads="1"/>
          </p:cNvSpPr>
          <p:nvPr/>
        </p:nvSpPr>
        <p:spPr bwMode="auto">
          <a:xfrm>
            <a:off x="7497763" y="5876247"/>
            <a:ext cx="1004887" cy="244475"/>
          </a:xfrm>
          <a:prstGeom prst="rect">
            <a:avLst/>
          </a:prstGeom>
          <a:noFill/>
          <a:ln w="9525">
            <a:noFill/>
            <a:miter lim="800000"/>
          </a:ln>
        </p:spPr>
        <p:txBody>
          <a:bodyPr wrap="none" lIns="0" tIns="0" rIns="0" bIns="0">
            <a:spAutoFit/>
          </a:bodyPr>
          <a:lstStyle/>
          <a:p>
            <a:r>
              <a:rPr lang="en-US" altLang="zh-CN" sz="1600">
                <a:ea typeface="宋体" panose="02010600030101010101" pitchFamily="2" charset="-122"/>
              </a:rPr>
              <a:t>Subsystem</a:t>
            </a:r>
            <a:endParaRPr lang="en-US" altLang="zh-CN" sz="1600">
              <a:ea typeface="宋体" panose="02010600030101010101" pitchFamily="2" charset="-122"/>
            </a:endParaRPr>
          </a:p>
        </p:txBody>
      </p:sp>
      <p:sp>
        <p:nvSpPr>
          <p:cNvPr id="351457" name="Rectangle 225"/>
          <p:cNvSpPr>
            <a:spLocks noChangeArrowheads="1"/>
          </p:cNvSpPr>
          <p:nvPr/>
        </p:nvSpPr>
        <p:spPr bwMode="auto">
          <a:xfrm>
            <a:off x="7434263" y="5696859"/>
            <a:ext cx="1177925" cy="198438"/>
          </a:xfrm>
          <a:prstGeom prst="rect">
            <a:avLst/>
          </a:prstGeom>
          <a:noFill/>
          <a:ln w="9525">
            <a:noFill/>
            <a:miter lim="800000"/>
          </a:ln>
        </p:spPr>
        <p:txBody>
          <a:bodyPr wrap="none" lIns="0" tIns="0" rIns="0" bIns="0">
            <a:spAutoFit/>
          </a:bodyPr>
          <a:lstStyle/>
          <a:p>
            <a:r>
              <a:rPr lang="en-US" altLang="zh-CN" sz="1300">
                <a:ea typeface="宋体" panose="02010600030101010101" pitchFamily="2" charset="-122"/>
              </a:rPr>
              <a:t>&lt;&lt;subsystem&gt;&gt;</a:t>
            </a:r>
            <a:endParaRPr lang="en-US" altLang="zh-CN">
              <a:ea typeface="宋体" panose="02010600030101010101" pitchFamily="2" charset="-122"/>
            </a:endParaRPr>
          </a:p>
        </p:txBody>
      </p:sp>
      <p:grpSp>
        <p:nvGrpSpPr>
          <p:cNvPr id="351458" name="Group 226"/>
          <p:cNvGrpSpPr/>
          <p:nvPr/>
        </p:nvGrpSpPr>
        <p:grpSpPr bwMode="auto">
          <a:xfrm>
            <a:off x="7781925" y="5439684"/>
            <a:ext cx="290513" cy="215900"/>
            <a:chOff x="4722" y="972"/>
            <a:chExt cx="183" cy="136"/>
          </a:xfrm>
        </p:grpSpPr>
        <p:sp>
          <p:nvSpPr>
            <p:cNvPr id="351459" name="Rectangle 227"/>
            <p:cNvSpPr>
              <a:spLocks noChangeArrowheads="1"/>
            </p:cNvSpPr>
            <p:nvPr/>
          </p:nvSpPr>
          <p:spPr bwMode="auto">
            <a:xfrm>
              <a:off x="4722" y="1054"/>
              <a:ext cx="94" cy="32"/>
            </a:xfrm>
            <a:prstGeom prst="rect">
              <a:avLst/>
            </a:prstGeom>
            <a:noFill/>
            <a:ln w="12700">
              <a:solidFill>
                <a:schemeClr val="tx1"/>
              </a:solidFill>
              <a:miter lim="800000"/>
            </a:ln>
          </p:spPr>
          <p:txBody>
            <a:bodyPr/>
            <a:lstStyle/>
            <a:p>
              <a:endParaRPr lang="en-US"/>
            </a:p>
          </p:txBody>
        </p:sp>
        <p:sp>
          <p:nvSpPr>
            <p:cNvPr id="351460" name="Rectangle 228"/>
            <p:cNvSpPr>
              <a:spLocks noChangeArrowheads="1"/>
            </p:cNvSpPr>
            <p:nvPr/>
          </p:nvSpPr>
          <p:spPr bwMode="auto">
            <a:xfrm>
              <a:off x="4722" y="995"/>
              <a:ext cx="94" cy="31"/>
            </a:xfrm>
            <a:prstGeom prst="rect">
              <a:avLst/>
            </a:prstGeom>
            <a:noFill/>
            <a:ln w="12700">
              <a:solidFill>
                <a:schemeClr val="tx1"/>
              </a:solidFill>
              <a:miter lim="800000"/>
            </a:ln>
          </p:spPr>
          <p:txBody>
            <a:bodyPr/>
            <a:lstStyle/>
            <a:p>
              <a:endParaRPr lang="en-US"/>
            </a:p>
          </p:txBody>
        </p:sp>
        <p:sp>
          <p:nvSpPr>
            <p:cNvPr id="351461" name="Freeform 229"/>
            <p:cNvSpPr/>
            <p:nvPr/>
          </p:nvSpPr>
          <p:spPr bwMode="auto">
            <a:xfrm>
              <a:off x="4771" y="972"/>
              <a:ext cx="134" cy="136"/>
            </a:xfrm>
            <a:custGeom>
              <a:avLst/>
              <a:gdLst/>
              <a:ahLst/>
              <a:cxnLst>
                <a:cxn ang="0">
                  <a:pos x="0" y="20"/>
                </a:cxn>
                <a:cxn ang="0">
                  <a:pos x="0" y="0"/>
                </a:cxn>
                <a:cxn ang="0">
                  <a:pos x="134" y="0"/>
                </a:cxn>
                <a:cxn ang="0">
                  <a:pos x="134" y="136"/>
                </a:cxn>
                <a:cxn ang="0">
                  <a:pos x="2" y="136"/>
                </a:cxn>
                <a:cxn ang="0">
                  <a:pos x="2" y="120"/>
                </a:cxn>
              </a:cxnLst>
              <a:rect l="0" t="0" r="r" b="b"/>
              <a:pathLst>
                <a:path w="134" h="136">
                  <a:moveTo>
                    <a:pt x="0" y="20"/>
                  </a:moveTo>
                  <a:lnTo>
                    <a:pt x="0" y="0"/>
                  </a:lnTo>
                  <a:lnTo>
                    <a:pt x="134" y="0"/>
                  </a:lnTo>
                  <a:lnTo>
                    <a:pt x="134" y="136"/>
                  </a:lnTo>
                  <a:lnTo>
                    <a:pt x="2" y="136"/>
                  </a:lnTo>
                  <a:lnTo>
                    <a:pt x="2" y="120"/>
                  </a:lnTo>
                </a:path>
              </a:pathLst>
            </a:custGeom>
            <a:noFill/>
            <a:ln w="12700" cap="flat" cmpd="sng">
              <a:solidFill>
                <a:schemeClr val="tx1"/>
              </a:solidFill>
              <a:prstDash val="solid"/>
              <a:round/>
            </a:ln>
            <a:effectLst/>
          </p:spPr>
          <p:txBody>
            <a:bodyPr wrap="none" lIns="107950" tIns="53975" rIns="107950" bIns="53975" anchor="ctr"/>
            <a:lstStyle/>
            <a:p>
              <a:endParaRPr lang="en-US"/>
            </a:p>
          </p:txBody>
        </p:sp>
        <p:sp>
          <p:nvSpPr>
            <p:cNvPr id="351462" name="Line 230"/>
            <p:cNvSpPr>
              <a:spLocks noChangeShapeType="1"/>
            </p:cNvSpPr>
            <p:nvPr/>
          </p:nvSpPr>
          <p:spPr bwMode="auto">
            <a:xfrm>
              <a:off x="4773" y="1030"/>
              <a:ext cx="0" cy="18"/>
            </a:xfrm>
            <a:prstGeom prst="line">
              <a:avLst/>
            </a:prstGeom>
            <a:noFill/>
            <a:ln w="12700">
              <a:solidFill>
                <a:schemeClr val="tx1"/>
              </a:solidFill>
              <a:round/>
            </a:ln>
            <a:effectLst/>
          </p:spPr>
          <p:txBody>
            <a:bodyPr wrap="none" lIns="107950" tIns="53975" rIns="107950" bIns="53975" anchor="ctr"/>
            <a:lstStyle/>
            <a:p>
              <a:endParaRPr lang="en-US"/>
            </a:p>
          </p:txBody>
        </p:sp>
      </p:gr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3283" name="Rectangle 3"/>
          <p:cNvSpPr>
            <a:spLocks noGrp="1" noChangeArrowheads="1"/>
          </p:cNvSpPr>
          <p:nvPr>
            <p:ph idx="1"/>
          </p:nvPr>
        </p:nvSpPr>
        <p:spPr>
          <a:xfrm>
            <a:off x="361950" y="1052513"/>
            <a:ext cx="8053388" cy="5043487"/>
          </a:xfrm>
        </p:spPr>
        <p:txBody>
          <a:bodyPr/>
          <a:lstStyle/>
          <a:p>
            <a:r>
              <a:rPr lang="en-US" altLang="zh-CN" dirty="0">
                <a:ea typeface="宋体" panose="02010600030101010101" pitchFamily="2" charset="-122"/>
              </a:rPr>
              <a:t>An analysis class maps directly                            to a design class if:</a:t>
            </a:r>
            <a:endParaRPr lang="en-US" altLang="zh-CN" dirty="0">
              <a:ea typeface="宋体" panose="02010600030101010101" pitchFamily="2" charset="-122"/>
            </a:endParaRPr>
          </a:p>
          <a:p>
            <a:pPr lvl="1"/>
            <a:r>
              <a:rPr lang="en-US" altLang="zh-CN" dirty="0">
                <a:ea typeface="宋体" panose="02010600030101010101" pitchFamily="2" charset="-122"/>
              </a:rPr>
              <a:t>It is a simple class</a:t>
            </a:r>
            <a:endParaRPr lang="en-US" altLang="zh-CN" dirty="0">
              <a:ea typeface="宋体" panose="02010600030101010101" pitchFamily="2" charset="-122"/>
            </a:endParaRPr>
          </a:p>
          <a:p>
            <a:pPr lvl="1"/>
            <a:r>
              <a:rPr lang="en-US" altLang="zh-CN" dirty="0">
                <a:ea typeface="宋体" panose="02010600030101010101" pitchFamily="2" charset="-122"/>
              </a:rPr>
              <a:t>It represents a single logical abstraction</a:t>
            </a:r>
            <a:endParaRPr lang="en-US" altLang="zh-CN" dirty="0">
              <a:ea typeface="宋体" panose="02010600030101010101" pitchFamily="2" charset="-122"/>
            </a:endParaRPr>
          </a:p>
          <a:p>
            <a:r>
              <a:rPr lang="en-US" altLang="zh-CN" dirty="0">
                <a:ea typeface="宋体" panose="02010600030101010101" pitchFamily="2" charset="-122"/>
              </a:rPr>
              <a:t>More complex analysis classes may </a:t>
            </a:r>
            <a:endParaRPr lang="en-US" altLang="zh-CN" dirty="0">
              <a:ea typeface="宋体" panose="02010600030101010101" pitchFamily="2" charset="-122"/>
            </a:endParaRPr>
          </a:p>
          <a:p>
            <a:pPr lvl="1"/>
            <a:r>
              <a:rPr lang="en-US" altLang="zh-CN" dirty="0">
                <a:ea typeface="宋体" panose="02010600030101010101" pitchFamily="2" charset="-122"/>
              </a:rPr>
              <a:t>Split into multiple classes</a:t>
            </a:r>
            <a:endParaRPr lang="en-US" altLang="zh-CN" dirty="0">
              <a:ea typeface="宋体" panose="02010600030101010101" pitchFamily="2" charset="-122"/>
            </a:endParaRPr>
          </a:p>
          <a:p>
            <a:pPr lvl="1"/>
            <a:r>
              <a:rPr lang="en-US" altLang="zh-CN" dirty="0">
                <a:ea typeface="宋体" panose="02010600030101010101" pitchFamily="2" charset="-122"/>
              </a:rPr>
              <a:t>Become a package</a:t>
            </a:r>
            <a:endParaRPr lang="en-US" altLang="zh-CN" dirty="0">
              <a:ea typeface="宋体" panose="02010600030101010101" pitchFamily="2" charset="-122"/>
            </a:endParaRPr>
          </a:p>
          <a:p>
            <a:pPr lvl="1"/>
            <a:r>
              <a:rPr lang="en-US" altLang="zh-CN" dirty="0">
                <a:ea typeface="宋体" panose="02010600030101010101" pitchFamily="2" charset="-122"/>
              </a:rPr>
              <a:t>Become a subsystem (discussed later)</a:t>
            </a:r>
            <a:endParaRPr lang="en-US" altLang="zh-CN" dirty="0">
              <a:ea typeface="宋体" panose="02010600030101010101" pitchFamily="2" charset="-122"/>
            </a:endParaRPr>
          </a:p>
          <a:p>
            <a:pPr lvl="1"/>
            <a:r>
              <a:rPr lang="en-US" altLang="zh-CN" dirty="0">
                <a:ea typeface="宋体" panose="02010600030101010101" pitchFamily="2" charset="-122"/>
              </a:rPr>
              <a:t>Any combination …</a:t>
            </a:r>
            <a:endParaRPr lang="en-US" altLang="zh-CN" dirty="0">
              <a:ea typeface="宋体" panose="02010600030101010101" pitchFamily="2" charset="-122"/>
            </a:endParaRPr>
          </a:p>
          <a:p>
            <a:pPr lvl="1"/>
            <a:endParaRPr lang="zh-CN" altLang="en-US" dirty="0">
              <a:ea typeface="宋体" panose="02010600030101010101" pitchFamily="2" charset="-122"/>
            </a:endParaRPr>
          </a:p>
        </p:txBody>
      </p:sp>
      <p:sp>
        <p:nvSpPr>
          <p:cNvPr id="353282" name="Rectangle 2"/>
          <p:cNvSpPr>
            <a:spLocks noGrp="1" noChangeArrowheads="1"/>
          </p:cNvSpPr>
          <p:nvPr>
            <p:ph type="title"/>
          </p:nvPr>
        </p:nvSpPr>
        <p:spPr>
          <a:xfrm>
            <a:off x="457200" y="84138"/>
            <a:ext cx="8229600" cy="1143000"/>
          </a:xfrm>
        </p:spPr>
        <p:txBody>
          <a:bodyPr/>
          <a:lstStyle/>
          <a:p>
            <a:r>
              <a:rPr lang="en-US" altLang="zh-CN" dirty="0">
                <a:ea typeface="宋体" panose="02010600030101010101" pitchFamily="2" charset="-122"/>
              </a:rPr>
              <a:t>Identifying Design Classes</a:t>
            </a:r>
            <a:endParaRPr lang="en-US" altLang="zh-CN" dirty="0">
              <a:ea typeface="宋体" panose="02010600030101010101" pitchFamily="2" charset="-122"/>
            </a:endParaRPr>
          </a:p>
        </p:txBody>
      </p:sp>
      <p:pic>
        <p:nvPicPr>
          <p:cNvPr id="353330" name="Picture 50" descr="mag_glass1"/>
          <p:cNvPicPr>
            <a:picLocks noChangeAspect="1" noChangeArrowheads="1"/>
          </p:cNvPicPr>
          <p:nvPr/>
        </p:nvPicPr>
        <p:blipFill>
          <a:blip r:embed="rId1" cstate="print"/>
          <a:srcRect/>
          <a:stretch>
            <a:fillRect/>
          </a:stretch>
        </p:blipFill>
        <p:spPr bwMode="auto">
          <a:xfrm>
            <a:off x="7142163" y="1227138"/>
            <a:ext cx="1336675" cy="2679700"/>
          </a:xfrm>
          <a:prstGeom prst="rect">
            <a:avLst/>
          </a:prstGeom>
          <a:noFill/>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5341" name="Rectangle 13"/>
          <p:cNvSpPr>
            <a:spLocks noGrp="1" noChangeArrowheads="1"/>
          </p:cNvSpPr>
          <p:nvPr>
            <p:ph idx="1"/>
          </p:nvPr>
        </p:nvSpPr>
        <p:spPr>
          <a:xfrm>
            <a:off x="457200" y="1355725"/>
            <a:ext cx="8229600" cy="4525963"/>
          </a:xfrm>
        </p:spPr>
        <p:txBody>
          <a:bodyPr/>
          <a:lstStyle/>
          <a:p>
            <a:r>
              <a:rPr lang="en-US" altLang="zh-CN" dirty="0">
                <a:ea typeface="宋体" panose="02010600030101010101" pitchFamily="2" charset="-122"/>
              </a:rPr>
              <a:t>What is a class?</a:t>
            </a:r>
            <a:endParaRPr lang="en-US" altLang="zh-CN" dirty="0">
              <a:ea typeface="宋体" panose="02010600030101010101" pitchFamily="2" charset="-122"/>
            </a:endParaRPr>
          </a:p>
          <a:p>
            <a:pPr lvl="1"/>
            <a:r>
              <a:rPr lang="en-US" altLang="zh-CN" dirty="0">
                <a:ea typeface="宋体" panose="02010600030101010101" pitchFamily="2" charset="-122"/>
              </a:rPr>
              <a:t>A description of a set of objects that share the same responsibilities, relationships, operations, attributes, and semantics</a:t>
            </a:r>
            <a:endParaRPr lang="en-US" altLang="zh-CN" dirty="0">
              <a:ea typeface="宋体" panose="02010600030101010101" pitchFamily="2" charset="-122"/>
            </a:endParaRPr>
          </a:p>
          <a:p>
            <a:endParaRPr lang="en-US" altLang="zh-CN" dirty="0">
              <a:ea typeface="宋体" panose="02010600030101010101" pitchFamily="2" charset="-122"/>
            </a:endParaRPr>
          </a:p>
          <a:p>
            <a:r>
              <a:rPr lang="en-US" altLang="zh-CN" dirty="0">
                <a:ea typeface="宋体" panose="02010600030101010101" pitchFamily="2" charset="-122"/>
              </a:rPr>
              <a:t>What is a package?</a:t>
            </a:r>
            <a:endParaRPr lang="en-US" altLang="zh-CN" dirty="0">
              <a:ea typeface="宋体" panose="02010600030101010101" pitchFamily="2" charset="-122"/>
            </a:endParaRPr>
          </a:p>
          <a:p>
            <a:pPr lvl="1"/>
            <a:r>
              <a:rPr lang="en-US" altLang="zh-CN" dirty="0">
                <a:ea typeface="宋体" panose="02010600030101010101" pitchFamily="2" charset="-122"/>
              </a:rPr>
              <a:t>A general purpose mechanism for organizing elements into groups</a:t>
            </a:r>
            <a:endParaRPr lang="en-US" altLang="zh-CN" dirty="0">
              <a:ea typeface="宋体" panose="02010600030101010101" pitchFamily="2" charset="-122"/>
            </a:endParaRPr>
          </a:p>
          <a:p>
            <a:pPr lvl="1"/>
            <a:r>
              <a:rPr lang="en-US" altLang="zh-CN" dirty="0">
                <a:ea typeface="宋体" panose="02010600030101010101" pitchFamily="2" charset="-122"/>
              </a:rPr>
              <a:t>A model element which can contain other model elements</a:t>
            </a:r>
            <a:endParaRPr lang="en-US" altLang="zh-CN" dirty="0">
              <a:ea typeface="宋体" panose="02010600030101010101" pitchFamily="2" charset="-122"/>
            </a:endParaRPr>
          </a:p>
        </p:txBody>
      </p:sp>
      <p:sp>
        <p:nvSpPr>
          <p:cNvPr id="355340" name="Rectangle 12"/>
          <p:cNvSpPr>
            <a:spLocks noGrp="1" noChangeArrowheads="1"/>
          </p:cNvSpPr>
          <p:nvPr>
            <p:ph type="title"/>
          </p:nvPr>
        </p:nvSpPr>
        <p:spPr/>
        <p:txBody>
          <a:bodyPr/>
          <a:lstStyle/>
          <a:p>
            <a:r>
              <a:rPr lang="en-US" altLang="zh-CN" dirty="0">
                <a:ea typeface="宋体" panose="02010600030101010101" pitchFamily="2" charset="-122"/>
              </a:rPr>
              <a:t>Review: Class and Package</a:t>
            </a:r>
            <a:endParaRPr lang="en-US" altLang="zh-CN" dirty="0">
              <a:ea typeface="宋体" panose="02010600030101010101" pitchFamily="2" charset="-122"/>
            </a:endParaRPr>
          </a:p>
        </p:txBody>
      </p:sp>
      <p:sp>
        <p:nvSpPr>
          <p:cNvPr id="355343" name="Rectangle 15"/>
          <p:cNvSpPr>
            <a:spLocks noChangeArrowheads="1"/>
          </p:cNvSpPr>
          <p:nvPr/>
        </p:nvSpPr>
        <p:spPr bwMode="auto">
          <a:xfrm>
            <a:off x="5411788" y="5532438"/>
            <a:ext cx="1260475" cy="760412"/>
          </a:xfrm>
          <a:prstGeom prst="rect">
            <a:avLst/>
          </a:prstGeom>
          <a:solidFill>
            <a:srgbClr val="FFFFCC"/>
          </a:solidFill>
          <a:ln w="12700">
            <a:solidFill>
              <a:srgbClr val="990033"/>
            </a:solidFill>
            <a:miter lim="800000"/>
          </a:ln>
        </p:spPr>
        <p:txBody>
          <a:bodyPr/>
          <a:lstStyle/>
          <a:p>
            <a:endParaRPr lang="en-US"/>
          </a:p>
        </p:txBody>
      </p:sp>
      <p:sp>
        <p:nvSpPr>
          <p:cNvPr id="355345" name="Rectangle 17"/>
          <p:cNvSpPr>
            <a:spLocks noChangeArrowheads="1"/>
          </p:cNvSpPr>
          <p:nvPr/>
        </p:nvSpPr>
        <p:spPr bwMode="auto">
          <a:xfrm>
            <a:off x="5411788" y="5314950"/>
            <a:ext cx="504825" cy="217488"/>
          </a:xfrm>
          <a:prstGeom prst="rect">
            <a:avLst/>
          </a:prstGeom>
          <a:solidFill>
            <a:srgbClr val="FFFFCC"/>
          </a:solidFill>
          <a:ln w="12700">
            <a:solidFill>
              <a:srgbClr val="990033"/>
            </a:solidFill>
            <a:miter lim="800000"/>
          </a:ln>
        </p:spPr>
        <p:txBody>
          <a:bodyPr/>
          <a:lstStyle/>
          <a:p>
            <a:endParaRPr lang="en-US"/>
          </a:p>
        </p:txBody>
      </p:sp>
      <p:sp>
        <p:nvSpPr>
          <p:cNvPr id="355346" name="Rectangle 18"/>
          <p:cNvSpPr>
            <a:spLocks noChangeArrowheads="1"/>
          </p:cNvSpPr>
          <p:nvPr/>
        </p:nvSpPr>
        <p:spPr bwMode="auto">
          <a:xfrm>
            <a:off x="5664200" y="5622925"/>
            <a:ext cx="903288" cy="258763"/>
          </a:xfrm>
          <a:prstGeom prst="rect">
            <a:avLst/>
          </a:prstGeom>
          <a:noFill/>
          <a:ln w="9525">
            <a:noFill/>
            <a:miter lim="800000"/>
          </a:ln>
        </p:spPr>
        <p:txBody>
          <a:bodyPr wrap="none" lIns="0" tIns="0" rIns="0" bIns="0">
            <a:spAutoFit/>
          </a:bodyPr>
          <a:lstStyle/>
          <a:p>
            <a:r>
              <a:rPr lang="en-US" altLang="zh-CN" sz="1700">
                <a:solidFill>
                  <a:srgbClr val="000000"/>
                </a:solidFill>
                <a:ea typeface="宋体" panose="02010600030101010101" pitchFamily="2" charset="-122"/>
              </a:rPr>
              <a:t>Package </a:t>
            </a:r>
            <a:endParaRPr lang="en-US" altLang="zh-CN">
              <a:ea typeface="宋体" panose="02010600030101010101" pitchFamily="2" charset="-122"/>
            </a:endParaRPr>
          </a:p>
        </p:txBody>
      </p:sp>
      <p:sp>
        <p:nvSpPr>
          <p:cNvPr id="355347" name="Rectangle 19"/>
          <p:cNvSpPr>
            <a:spLocks noChangeArrowheads="1"/>
          </p:cNvSpPr>
          <p:nvPr/>
        </p:nvSpPr>
        <p:spPr bwMode="auto">
          <a:xfrm>
            <a:off x="5756275" y="5822950"/>
            <a:ext cx="576263" cy="258763"/>
          </a:xfrm>
          <a:prstGeom prst="rect">
            <a:avLst/>
          </a:prstGeom>
          <a:noFill/>
          <a:ln w="9525">
            <a:noFill/>
            <a:miter lim="800000"/>
          </a:ln>
        </p:spPr>
        <p:txBody>
          <a:bodyPr wrap="none" lIns="0" tIns="0" rIns="0" bIns="0">
            <a:spAutoFit/>
          </a:bodyPr>
          <a:lstStyle/>
          <a:p>
            <a:r>
              <a:rPr lang="en-US" altLang="zh-CN" sz="1700">
                <a:solidFill>
                  <a:srgbClr val="000000"/>
                </a:solidFill>
                <a:ea typeface="宋体" panose="02010600030101010101" pitchFamily="2" charset="-122"/>
              </a:rPr>
              <a:t>Name</a:t>
            </a:r>
            <a:endParaRPr lang="en-US" altLang="zh-CN">
              <a:ea typeface="宋体" panose="02010600030101010101" pitchFamily="2" charset="-122"/>
            </a:endParaRPr>
          </a:p>
        </p:txBody>
      </p:sp>
      <p:sp>
        <p:nvSpPr>
          <p:cNvPr id="355349" name="Rectangle 21"/>
          <p:cNvSpPr>
            <a:spLocks noChangeArrowheads="1"/>
          </p:cNvSpPr>
          <p:nvPr/>
        </p:nvSpPr>
        <p:spPr bwMode="auto">
          <a:xfrm>
            <a:off x="5410200" y="2773363"/>
            <a:ext cx="1258888" cy="617537"/>
          </a:xfrm>
          <a:prstGeom prst="rect">
            <a:avLst/>
          </a:prstGeom>
          <a:solidFill>
            <a:srgbClr val="FFFFCC"/>
          </a:solidFill>
          <a:ln w="12700">
            <a:solidFill>
              <a:srgbClr val="990033"/>
            </a:solidFill>
            <a:miter lim="800000"/>
          </a:ln>
        </p:spPr>
        <p:txBody>
          <a:bodyPr/>
          <a:lstStyle/>
          <a:p>
            <a:endParaRPr lang="en-US"/>
          </a:p>
        </p:txBody>
      </p:sp>
      <p:sp>
        <p:nvSpPr>
          <p:cNvPr id="355350" name="Rectangle 22"/>
          <p:cNvSpPr>
            <a:spLocks noChangeArrowheads="1"/>
          </p:cNvSpPr>
          <p:nvPr/>
        </p:nvSpPr>
        <p:spPr bwMode="auto">
          <a:xfrm>
            <a:off x="5486400" y="2835275"/>
            <a:ext cx="1104900" cy="244475"/>
          </a:xfrm>
          <a:prstGeom prst="rect">
            <a:avLst/>
          </a:prstGeom>
          <a:noFill/>
          <a:ln w="9525">
            <a:noFill/>
            <a:miter lim="800000"/>
          </a:ln>
        </p:spPr>
        <p:txBody>
          <a:bodyPr wrap="none" lIns="0" tIns="0" rIns="0" bIns="0">
            <a:spAutoFit/>
          </a:bodyPr>
          <a:lstStyle/>
          <a:p>
            <a:r>
              <a:rPr lang="en-US" altLang="zh-CN" sz="1600">
                <a:solidFill>
                  <a:srgbClr val="000000"/>
                </a:solidFill>
                <a:ea typeface="宋体" panose="02010600030101010101" pitchFamily="2" charset="-122"/>
              </a:rPr>
              <a:t>Class Name</a:t>
            </a:r>
            <a:endParaRPr lang="en-US" altLang="zh-CN">
              <a:ea typeface="宋体" panose="02010600030101010101" pitchFamily="2" charset="-122"/>
            </a:endParaRPr>
          </a:p>
        </p:txBody>
      </p:sp>
      <p:sp>
        <p:nvSpPr>
          <p:cNvPr id="355351" name="Rectangle 23"/>
          <p:cNvSpPr>
            <a:spLocks noChangeArrowheads="1"/>
          </p:cNvSpPr>
          <p:nvPr/>
        </p:nvSpPr>
        <p:spPr bwMode="auto">
          <a:xfrm>
            <a:off x="5410200" y="3113088"/>
            <a:ext cx="1258888" cy="277812"/>
          </a:xfrm>
          <a:prstGeom prst="rect">
            <a:avLst/>
          </a:prstGeom>
          <a:noFill/>
          <a:ln w="12700">
            <a:solidFill>
              <a:srgbClr val="990033"/>
            </a:solidFill>
            <a:miter lim="800000"/>
          </a:ln>
        </p:spPr>
        <p:txBody>
          <a:bodyPr/>
          <a:lstStyle/>
          <a:p>
            <a:endParaRPr lang="en-US"/>
          </a:p>
        </p:txBody>
      </p:sp>
      <p:sp>
        <p:nvSpPr>
          <p:cNvPr id="355352" name="Rectangle 24"/>
          <p:cNvSpPr>
            <a:spLocks noChangeArrowheads="1"/>
          </p:cNvSpPr>
          <p:nvPr/>
        </p:nvSpPr>
        <p:spPr bwMode="auto">
          <a:xfrm>
            <a:off x="5410200" y="3236913"/>
            <a:ext cx="1258888" cy="153987"/>
          </a:xfrm>
          <a:prstGeom prst="rect">
            <a:avLst/>
          </a:prstGeom>
          <a:noFill/>
          <a:ln w="12700">
            <a:solidFill>
              <a:srgbClr val="990033"/>
            </a:solidFill>
            <a:miter lim="800000"/>
          </a:ln>
        </p:spPr>
        <p:txBody>
          <a:bodyPr/>
          <a:lstStyle/>
          <a:p>
            <a:endParaRPr lang="en-US"/>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聚合">
  <a:themeElements>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聚合">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聚合">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spDef>
      <a:spPr bwMode="auto">
        <a:solidFill>
          <a:schemeClr val="tx1"/>
        </a:solidFill>
        <a:ln w="9525">
          <a:solidFill>
            <a:schemeClr val="tx1"/>
          </a:solidFill>
          <a:miter lim="800000"/>
        </a:ln>
      </a:spPr>
      <a:bodyPr wrap="none" lIns="107950" tIns="53975" rIns="107950" bIns="53975" anchor="ctr"/>
      <a:lstStyle>
        <a:defPPr>
          <a:defRPr/>
        </a:defPPr>
      </a:lst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Concourse</Template>
  <TotalTime>0</TotalTime>
  <Words>15751</Words>
  <Application>WPS 演示</Application>
  <PresentationFormat>全屏显示(4:3)</PresentationFormat>
  <Paragraphs>1196</Paragraphs>
  <Slides>55</Slides>
  <Notes>54</Notes>
  <HiddenSlides>0</HiddenSlides>
  <MMClips>0</MMClips>
  <ScaleCrop>false</ScaleCrop>
  <HeadingPairs>
    <vt:vector size="6" baseType="variant">
      <vt:variant>
        <vt:lpstr>已用的字体</vt:lpstr>
      </vt:variant>
      <vt:variant>
        <vt:i4>17</vt:i4>
      </vt:variant>
      <vt:variant>
        <vt:lpstr>主题</vt:lpstr>
      </vt:variant>
      <vt:variant>
        <vt:i4>1</vt:i4>
      </vt:variant>
      <vt:variant>
        <vt:lpstr>幻灯片标题</vt:lpstr>
      </vt:variant>
      <vt:variant>
        <vt:i4>55</vt:i4>
      </vt:variant>
    </vt:vector>
  </HeadingPairs>
  <TitlesOfParts>
    <vt:vector size="73" baseType="lpstr">
      <vt:lpstr>Arial</vt:lpstr>
      <vt:lpstr>宋体</vt:lpstr>
      <vt:lpstr>Wingdings</vt:lpstr>
      <vt:lpstr>Wingdings 3</vt:lpstr>
      <vt:lpstr>Verdana</vt:lpstr>
      <vt:lpstr>Wingdings 2</vt:lpstr>
      <vt:lpstr>Arial Narrow</vt:lpstr>
      <vt:lpstr>ZapfHumnst BT</vt:lpstr>
      <vt:lpstr>Times New Roman</vt:lpstr>
      <vt:lpstr>Gungsuh</vt:lpstr>
      <vt:lpstr>Gulim</vt:lpstr>
      <vt:lpstr>Lucida Sans Unicode</vt:lpstr>
      <vt:lpstr>微软雅黑</vt:lpstr>
      <vt:lpstr>黑体</vt:lpstr>
      <vt:lpstr>Segoe Print</vt:lpstr>
      <vt:lpstr>Symbol</vt:lpstr>
      <vt:lpstr>Stencil</vt:lpstr>
      <vt:lpstr>聚合</vt:lpstr>
      <vt:lpstr>Object-Oriented Analysis and Design with UML </vt:lpstr>
      <vt:lpstr>Objectives: Identify Design Elements</vt:lpstr>
      <vt:lpstr>PowerPoint 演示文稿</vt:lpstr>
      <vt:lpstr>PowerPoint 演示文稿</vt:lpstr>
      <vt:lpstr>Identify Design Elements Steps</vt:lpstr>
      <vt:lpstr>PowerPoint 演示文稿</vt:lpstr>
      <vt:lpstr>From Analysis Classes to Design Elements</vt:lpstr>
      <vt:lpstr>Identifying Design Classes</vt:lpstr>
      <vt:lpstr>Review: Class and Package</vt:lpstr>
      <vt:lpstr>Group Design Classes in Packages</vt:lpstr>
      <vt:lpstr>Packaging Tips: Boundary Classes</vt:lpstr>
      <vt:lpstr>Packaging Tips: Functionally Related Classes</vt:lpstr>
      <vt:lpstr>PowerPoint 演示文稿</vt:lpstr>
      <vt:lpstr>Package Dependencies: Package Element Visibility</vt:lpstr>
      <vt:lpstr>Package Coupling: Tips</vt:lpstr>
      <vt:lpstr>Example: Registration Package</vt:lpstr>
      <vt:lpstr>Example: University Artifacts Package: Generalization</vt:lpstr>
      <vt:lpstr>Example: University Artifacts Package: Associations</vt:lpstr>
      <vt:lpstr>Example: External System Interfaces Package</vt:lpstr>
      <vt:lpstr>Subsystems and Interfaces</vt:lpstr>
      <vt:lpstr>Subsystems and Interfaces (continued)</vt:lpstr>
      <vt:lpstr>Packages versus Subsystems</vt:lpstr>
      <vt:lpstr>Subsystem Usage</vt:lpstr>
      <vt:lpstr>Identifying Subsystems Hints</vt:lpstr>
      <vt:lpstr>Candidate Subsystems</vt:lpstr>
      <vt:lpstr>Identifying Subsystems</vt:lpstr>
      <vt:lpstr>PowerPoint 演示文稿</vt:lpstr>
      <vt:lpstr>Identifying Interfaces</vt:lpstr>
      <vt:lpstr>Interface Guidelines</vt:lpstr>
      <vt:lpstr>Example: Design Subsystems and Interfaces</vt:lpstr>
      <vt:lpstr>Example: Analysis-Class-To-Design-Element Map</vt:lpstr>
      <vt:lpstr>Modeling Convention: Subsystems and Interfaces</vt:lpstr>
      <vt:lpstr>Example: Subsystem Context: CourseCatalogSystem </vt:lpstr>
      <vt:lpstr>Example: Subsystem Context: Billing System </vt:lpstr>
      <vt:lpstr>PowerPoint 演示文稿</vt:lpstr>
      <vt:lpstr>Identification of Reuse Opportunities</vt:lpstr>
      <vt:lpstr>Possible Reuse Opportunities</vt:lpstr>
      <vt:lpstr>Reuse Opportunities Internal to System</vt:lpstr>
      <vt:lpstr>PowerPoint 演示文稿</vt:lpstr>
      <vt:lpstr>Review: Typical Layering Approach</vt:lpstr>
      <vt:lpstr>Layering Considerations</vt:lpstr>
      <vt:lpstr>Design Elements and the Architecture</vt:lpstr>
      <vt:lpstr>Example: Architectural Layers</vt:lpstr>
      <vt:lpstr>Partitioning Considerations</vt:lpstr>
      <vt:lpstr>Example: Partitioning</vt:lpstr>
      <vt:lpstr>Example: Application Layer</vt:lpstr>
      <vt:lpstr>Example: Application Layer Context</vt:lpstr>
      <vt:lpstr>Example: Business Services Layer</vt:lpstr>
      <vt:lpstr>Example: Business Services Layer Context</vt:lpstr>
      <vt:lpstr>Example: Middleware Layer</vt:lpstr>
      <vt:lpstr>PowerPoint 演示文稿</vt:lpstr>
      <vt:lpstr>Checkpoints</vt:lpstr>
      <vt:lpstr>Checkpoints (continued)</vt:lpstr>
      <vt:lpstr>Checkpoints (continued)</vt:lpstr>
      <vt:lpstr>Review: Identify Design Elements</vt:lpstr>
    </vt:vector>
  </TitlesOfParts>
  <Company>Rational Software</Company>
  <LinksUpToDate>false</LinksUpToDate>
  <SharedDoc>false</SharedDoc>
  <HyperlinksChanged>false</HyperlinksChanged>
  <AppVersion>14.0000</AppVersion>
  <Pages>13</Page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ssiemers</dc:creator>
  <dc:description>Revised Power Point master slide using the "standard" Rational Software logo</dc:description>
  <dc:subject>RU_SlideStandard</dc:subject>
  <cp:lastModifiedBy>deii66</cp:lastModifiedBy>
  <cp:revision>272</cp:revision>
  <cp:lastPrinted>2000-01-25T00:11:00Z</cp:lastPrinted>
  <dcterms:created xsi:type="dcterms:W3CDTF">2000-06-13T16:38:00Z</dcterms:created>
  <dcterms:modified xsi:type="dcterms:W3CDTF">2017-06-10T07:50:53Z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2052-10.1.0.6490</vt:lpwstr>
  </property>
</Properties>
</file>