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87" r:id="rId23"/>
    <p:sldId id="276" r:id="rId24"/>
    <p:sldId id="277" r:id="rId25"/>
    <p:sldId id="288" r:id="rId26"/>
    <p:sldId id="289" r:id="rId27"/>
    <p:sldId id="279" r:id="rId28"/>
    <p:sldId id="278" r:id="rId29"/>
    <p:sldId id="280" r:id="rId30"/>
    <p:sldId id="281" r:id="rId31"/>
    <p:sldId id="282" r:id="rId32"/>
    <p:sldId id="284" r:id="rId33"/>
    <p:sldId id="285" r:id="rId34"/>
    <p:sldId id="283" r:id="rId35"/>
    <p:sldId id="290" r:id="rId36"/>
    <p:sldId id="293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5689" autoAdjust="0"/>
  </p:normalViewPr>
  <p:slideViewPr>
    <p:cSldViewPr snapToGrid="0" showGuides="1">
      <p:cViewPr varScale="1">
        <p:scale>
          <a:sx n="54" d="100"/>
          <a:sy n="54" d="100"/>
        </p:scale>
        <p:origin x="2004" y="90"/>
      </p:cViewPr>
      <p:guideLst>
        <p:guide orient="horz" pos="2999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FB1D5-879C-41E1-9689-E93E8248B3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F36786A-1B75-43AD-8F66-F8EA47F5DDCF}">
      <dgm:prSet phldrT="[文本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算法计算源点到其他所有点的最短路径长度，</a:t>
          </a:r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关注点到点的最短路径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。</a:t>
          </a:r>
        </a:p>
      </dgm:t>
    </dgm:pt>
    <dgm:pt modelId="{AC64555A-4294-474A-83F9-43414C1C3E96}" type="parTrans" cxnId="{AD86A764-148A-455D-ABD6-24142F7782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61A7D02-7D72-4F7C-8FBF-3BB41244213D}" type="sibTrans" cxnId="{AD86A764-148A-455D-ABD6-24142F7782F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14E1CD9-F2E8-433A-91ED-C37AD69410CF}">
      <dgm:prSet phldrT="[文本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算法建立在较为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复杂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的图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结构上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，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而</a:t>
          </a:r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的使用比</a:t>
          </a:r>
          <a:r>
            <a:rPr lang="en-US" alt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简单。</a:t>
          </a:r>
        </a:p>
      </dgm:t>
    </dgm:pt>
    <dgm:pt modelId="{D352A25C-64E2-465D-B880-81CE14C27FE2}" type="parTrans" cxnId="{03623865-4532-4762-BA58-D2F3995CB50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45686D-6299-40D9-855B-663D56BE4EF8}" type="sibTrans" cxnId="{03623865-4532-4762-BA58-D2F3995CB50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E6250F6-6793-4016-B1E0-08C354AA6E41}">
      <dgm:prSet phldrT="[文本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算法的实质是广度优先搜索，是一种发散式的搜索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，时间和空间复杂度都比</a:t>
          </a:r>
          <a:r>
            <a:rPr lang="en-US" alt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*算法高一些。</a:t>
          </a:r>
        </a:p>
      </dgm:t>
    </dgm:pt>
    <dgm:pt modelId="{368BCAC3-4A74-4437-870A-835D9EA26B07}" type="parTrans" cxnId="{A92AD991-A1CA-414E-AD8E-4249689EB40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32E783F-7A5D-4F34-A012-3C7C650B8C17}" type="sibTrans" cxnId="{A92AD991-A1CA-414E-AD8E-4249689EB40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48BABAD-B714-4713-A1F9-F8C67C6B7C13}">
      <dgm:prSet phldrT="[文本]" custT="1"/>
      <dgm:spPr/>
      <dgm:t>
        <a:bodyPr/>
        <a:lstStyle/>
        <a:p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当目标点很多时，</a:t>
          </a:r>
          <a:r>
            <a:rPr 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算法会带入大量重复数据和复杂的估价函数，</a:t>
          </a:r>
          <a:r>
            <a:rPr lang="zh-CN" altLang="en-US" sz="20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会增加路径长度。</a:t>
          </a:r>
        </a:p>
      </dgm:t>
    </dgm:pt>
    <dgm:pt modelId="{3B4AD175-361A-4AB6-9968-8EDD30E84C3A}" type="parTrans" cxnId="{6BE9C86D-F5E9-4DCE-B2EA-7596D6E8FD1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B1231E4-AE7E-4F1E-BEE3-92D816BA64EB}" type="sibTrans" cxnId="{6BE9C86D-F5E9-4DCE-B2EA-7596D6E8FD1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75ED36B-616E-4564-AAA8-6CD4D56F6516}" type="pres">
      <dgm:prSet presAssocID="{346FB1D5-879C-41E1-9689-E93E8248B3B1}" presName="Name0" presStyleCnt="0">
        <dgm:presLayoutVars>
          <dgm:chMax val="7"/>
          <dgm:chPref val="7"/>
          <dgm:dir/>
        </dgm:presLayoutVars>
      </dgm:prSet>
      <dgm:spPr/>
    </dgm:pt>
    <dgm:pt modelId="{A807D330-E0F1-4195-A493-5354FADE45A4}" type="pres">
      <dgm:prSet presAssocID="{346FB1D5-879C-41E1-9689-E93E8248B3B1}" presName="Name1" presStyleCnt="0"/>
      <dgm:spPr/>
    </dgm:pt>
    <dgm:pt modelId="{CBB33364-4653-453E-967F-A81A7D5B5C2E}" type="pres">
      <dgm:prSet presAssocID="{346FB1D5-879C-41E1-9689-E93E8248B3B1}" presName="cycle" presStyleCnt="0"/>
      <dgm:spPr/>
    </dgm:pt>
    <dgm:pt modelId="{BA9E8B69-69B6-4AEA-9985-D6A51AF43DB9}" type="pres">
      <dgm:prSet presAssocID="{346FB1D5-879C-41E1-9689-E93E8248B3B1}" presName="srcNode" presStyleLbl="node1" presStyleIdx="0" presStyleCnt="4"/>
      <dgm:spPr/>
    </dgm:pt>
    <dgm:pt modelId="{78DEB585-7C95-44D9-B531-71AB8B19F817}" type="pres">
      <dgm:prSet presAssocID="{346FB1D5-879C-41E1-9689-E93E8248B3B1}" presName="conn" presStyleLbl="parChTrans1D2" presStyleIdx="0" presStyleCnt="1"/>
      <dgm:spPr/>
    </dgm:pt>
    <dgm:pt modelId="{984209D1-FC27-4CE3-8CA7-FCE572301BC9}" type="pres">
      <dgm:prSet presAssocID="{346FB1D5-879C-41E1-9689-E93E8248B3B1}" presName="extraNode" presStyleLbl="node1" presStyleIdx="0" presStyleCnt="4"/>
      <dgm:spPr/>
    </dgm:pt>
    <dgm:pt modelId="{A6367BCD-00C2-4E0F-BC8B-4ED0AE0FFCDF}" type="pres">
      <dgm:prSet presAssocID="{346FB1D5-879C-41E1-9689-E93E8248B3B1}" presName="dstNode" presStyleLbl="node1" presStyleIdx="0" presStyleCnt="4"/>
      <dgm:spPr/>
    </dgm:pt>
    <dgm:pt modelId="{CCC2FB4A-FE0C-402D-A716-D0B29190A274}" type="pres">
      <dgm:prSet presAssocID="{9F36786A-1B75-43AD-8F66-F8EA47F5DDCF}" presName="text_1" presStyleLbl="node1" presStyleIdx="0" presStyleCnt="4" custScaleX="96649">
        <dgm:presLayoutVars>
          <dgm:bulletEnabled val="1"/>
        </dgm:presLayoutVars>
      </dgm:prSet>
      <dgm:spPr/>
    </dgm:pt>
    <dgm:pt modelId="{A4B44A3E-4B30-4643-90C0-B49BE639BBF0}" type="pres">
      <dgm:prSet presAssocID="{9F36786A-1B75-43AD-8F66-F8EA47F5DDCF}" presName="accent_1" presStyleCnt="0"/>
      <dgm:spPr/>
    </dgm:pt>
    <dgm:pt modelId="{C150988B-5FAC-4815-9B71-07E8463D246A}" type="pres">
      <dgm:prSet presAssocID="{9F36786A-1B75-43AD-8F66-F8EA47F5DDCF}" presName="accentRepeatNode" presStyleLbl="solidF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3F5597CF-1DDC-4008-A7F7-71A7A13FB982}" type="pres">
      <dgm:prSet presAssocID="{D14E1CD9-F2E8-433A-91ED-C37AD69410CF}" presName="text_2" presStyleLbl="node1" presStyleIdx="1" presStyleCnt="4">
        <dgm:presLayoutVars>
          <dgm:bulletEnabled val="1"/>
        </dgm:presLayoutVars>
      </dgm:prSet>
      <dgm:spPr/>
    </dgm:pt>
    <dgm:pt modelId="{6A204226-D7AC-4477-A200-28C861FB5BA1}" type="pres">
      <dgm:prSet presAssocID="{D14E1CD9-F2E8-433A-91ED-C37AD69410CF}" presName="accent_2" presStyleCnt="0"/>
      <dgm:spPr/>
    </dgm:pt>
    <dgm:pt modelId="{B49CAE1F-AC6B-4E4A-8F12-3DB29585CECF}" type="pres">
      <dgm:prSet presAssocID="{D14E1CD9-F2E8-433A-91ED-C37AD69410CF}" presName="accentRepeatNode" presStyleLbl="solidFgAcc1" presStyleIdx="1" presStyleCnt="4"/>
      <dgm:spPr/>
    </dgm:pt>
    <dgm:pt modelId="{8DA4E2AB-2AA6-44C6-881E-377584FC2CFD}" type="pres">
      <dgm:prSet presAssocID="{5E6250F6-6793-4016-B1E0-08C354AA6E41}" presName="text_3" presStyleLbl="node1" presStyleIdx="2" presStyleCnt="4">
        <dgm:presLayoutVars>
          <dgm:bulletEnabled val="1"/>
        </dgm:presLayoutVars>
      </dgm:prSet>
      <dgm:spPr/>
    </dgm:pt>
    <dgm:pt modelId="{CB515E9F-F9C2-42E1-8CDC-1535DCD2BA5D}" type="pres">
      <dgm:prSet presAssocID="{5E6250F6-6793-4016-B1E0-08C354AA6E41}" presName="accent_3" presStyleCnt="0"/>
      <dgm:spPr/>
    </dgm:pt>
    <dgm:pt modelId="{85BE28AD-6DB2-467A-9614-741D0CA8D5F7}" type="pres">
      <dgm:prSet presAssocID="{5E6250F6-6793-4016-B1E0-08C354AA6E41}" presName="accentRepeatNode" presStyleLbl="solidFgAcc1" presStyleIdx="2" presStyleCnt="4"/>
      <dgm:spPr/>
    </dgm:pt>
    <dgm:pt modelId="{3F6A5BA9-11F1-4A42-8F45-F7720465AF49}" type="pres">
      <dgm:prSet presAssocID="{A48BABAD-B714-4713-A1F9-F8C67C6B7C13}" presName="text_4" presStyleLbl="node1" presStyleIdx="3" presStyleCnt="4">
        <dgm:presLayoutVars>
          <dgm:bulletEnabled val="1"/>
        </dgm:presLayoutVars>
      </dgm:prSet>
      <dgm:spPr/>
    </dgm:pt>
    <dgm:pt modelId="{A378F74E-5EE8-4ABD-BE4F-AEB5E35A62CB}" type="pres">
      <dgm:prSet presAssocID="{A48BABAD-B714-4713-A1F9-F8C67C6B7C13}" presName="accent_4" presStyleCnt="0"/>
      <dgm:spPr/>
    </dgm:pt>
    <dgm:pt modelId="{EEE20904-5491-4CA6-8A6B-4B38297EF878}" type="pres">
      <dgm:prSet presAssocID="{A48BABAD-B714-4713-A1F9-F8C67C6B7C13}" presName="accentRepeatNode" presStyleLbl="solidFgAcc1" presStyleIdx="3" presStyleCnt="4"/>
      <dgm:spPr/>
    </dgm:pt>
  </dgm:ptLst>
  <dgm:cxnLst>
    <dgm:cxn modelId="{B3B56E11-0E5E-4B39-AA1A-EB052DDA1578}" type="presOf" srcId="{9F36786A-1B75-43AD-8F66-F8EA47F5DDCF}" destId="{CCC2FB4A-FE0C-402D-A716-D0B29190A274}" srcOrd="0" destOrd="0" presId="urn:microsoft.com/office/officeart/2008/layout/VerticalCurvedList"/>
    <dgm:cxn modelId="{378A682A-0FEE-4DD3-87B1-F2F52B89FE85}" type="presOf" srcId="{A48BABAD-B714-4713-A1F9-F8C67C6B7C13}" destId="{3F6A5BA9-11F1-4A42-8F45-F7720465AF49}" srcOrd="0" destOrd="0" presId="urn:microsoft.com/office/officeart/2008/layout/VerticalCurvedList"/>
    <dgm:cxn modelId="{AD86A764-148A-455D-ABD6-24142F7782FE}" srcId="{346FB1D5-879C-41E1-9689-E93E8248B3B1}" destId="{9F36786A-1B75-43AD-8F66-F8EA47F5DDCF}" srcOrd="0" destOrd="0" parTransId="{AC64555A-4294-474A-83F9-43414C1C3E96}" sibTransId="{861A7D02-7D72-4F7C-8FBF-3BB41244213D}"/>
    <dgm:cxn modelId="{03623865-4532-4762-BA58-D2F3995CB50A}" srcId="{346FB1D5-879C-41E1-9689-E93E8248B3B1}" destId="{D14E1CD9-F2E8-433A-91ED-C37AD69410CF}" srcOrd="1" destOrd="0" parTransId="{D352A25C-64E2-465D-B880-81CE14C27FE2}" sibTransId="{3945686D-6299-40D9-855B-663D56BE4EF8}"/>
    <dgm:cxn modelId="{6BE9C86D-F5E9-4DCE-B2EA-7596D6E8FD10}" srcId="{346FB1D5-879C-41E1-9689-E93E8248B3B1}" destId="{A48BABAD-B714-4713-A1F9-F8C67C6B7C13}" srcOrd="3" destOrd="0" parTransId="{3B4AD175-361A-4AB6-9968-8EDD30E84C3A}" sibTransId="{3B1231E4-AE7E-4F1E-BEE3-92D816BA64EB}"/>
    <dgm:cxn modelId="{FFE9084E-B4F1-48E3-9F65-755B450CFFCE}" type="presOf" srcId="{346FB1D5-879C-41E1-9689-E93E8248B3B1}" destId="{775ED36B-616E-4564-AAA8-6CD4D56F6516}" srcOrd="0" destOrd="0" presId="urn:microsoft.com/office/officeart/2008/layout/VerticalCurvedList"/>
    <dgm:cxn modelId="{D8B6008A-339B-4867-8D03-E5F2B53D3BFE}" type="presOf" srcId="{5E6250F6-6793-4016-B1E0-08C354AA6E41}" destId="{8DA4E2AB-2AA6-44C6-881E-377584FC2CFD}" srcOrd="0" destOrd="0" presId="urn:microsoft.com/office/officeart/2008/layout/VerticalCurvedList"/>
    <dgm:cxn modelId="{A92AD991-A1CA-414E-AD8E-4249689EB408}" srcId="{346FB1D5-879C-41E1-9689-E93E8248B3B1}" destId="{5E6250F6-6793-4016-B1E0-08C354AA6E41}" srcOrd="2" destOrd="0" parTransId="{368BCAC3-4A74-4437-870A-835D9EA26B07}" sibTransId="{E32E783F-7A5D-4F34-A012-3C7C650B8C17}"/>
    <dgm:cxn modelId="{92A269B1-77C0-4965-95E3-104B7C051109}" type="presOf" srcId="{861A7D02-7D72-4F7C-8FBF-3BB41244213D}" destId="{78DEB585-7C95-44D9-B531-71AB8B19F817}" srcOrd="0" destOrd="0" presId="urn:microsoft.com/office/officeart/2008/layout/VerticalCurvedList"/>
    <dgm:cxn modelId="{2E502BFE-A862-4BCB-BB3E-882406BE2AE9}" type="presOf" srcId="{D14E1CD9-F2E8-433A-91ED-C37AD69410CF}" destId="{3F5597CF-1DDC-4008-A7F7-71A7A13FB982}" srcOrd="0" destOrd="0" presId="urn:microsoft.com/office/officeart/2008/layout/VerticalCurvedList"/>
    <dgm:cxn modelId="{DDF5EE8D-B4EA-4A7E-9989-AB2BF3B7DC8D}" type="presParOf" srcId="{775ED36B-616E-4564-AAA8-6CD4D56F6516}" destId="{A807D330-E0F1-4195-A493-5354FADE45A4}" srcOrd="0" destOrd="0" presId="urn:microsoft.com/office/officeart/2008/layout/VerticalCurvedList"/>
    <dgm:cxn modelId="{3134059D-732D-4B78-8EC2-5D98D04956D2}" type="presParOf" srcId="{A807D330-E0F1-4195-A493-5354FADE45A4}" destId="{CBB33364-4653-453E-967F-A81A7D5B5C2E}" srcOrd="0" destOrd="0" presId="urn:microsoft.com/office/officeart/2008/layout/VerticalCurvedList"/>
    <dgm:cxn modelId="{7E9B6C36-571E-4B37-BE50-FD784D6217F4}" type="presParOf" srcId="{CBB33364-4653-453E-967F-A81A7D5B5C2E}" destId="{BA9E8B69-69B6-4AEA-9985-D6A51AF43DB9}" srcOrd="0" destOrd="0" presId="urn:microsoft.com/office/officeart/2008/layout/VerticalCurvedList"/>
    <dgm:cxn modelId="{061B1B74-31B3-4AB2-BA5F-B5EAD3453888}" type="presParOf" srcId="{CBB33364-4653-453E-967F-A81A7D5B5C2E}" destId="{78DEB585-7C95-44D9-B531-71AB8B19F817}" srcOrd="1" destOrd="0" presId="urn:microsoft.com/office/officeart/2008/layout/VerticalCurvedList"/>
    <dgm:cxn modelId="{5C56A7C7-CA94-403D-9FD6-EF2D65A912F1}" type="presParOf" srcId="{CBB33364-4653-453E-967F-A81A7D5B5C2E}" destId="{984209D1-FC27-4CE3-8CA7-FCE572301BC9}" srcOrd="2" destOrd="0" presId="urn:microsoft.com/office/officeart/2008/layout/VerticalCurvedList"/>
    <dgm:cxn modelId="{A057C735-2392-43A6-9420-E098FD3B6F1F}" type="presParOf" srcId="{CBB33364-4653-453E-967F-A81A7D5B5C2E}" destId="{A6367BCD-00C2-4E0F-BC8B-4ED0AE0FFCDF}" srcOrd="3" destOrd="0" presId="urn:microsoft.com/office/officeart/2008/layout/VerticalCurvedList"/>
    <dgm:cxn modelId="{1136D135-C881-4D53-B219-A3AE06E20BA6}" type="presParOf" srcId="{A807D330-E0F1-4195-A493-5354FADE45A4}" destId="{CCC2FB4A-FE0C-402D-A716-D0B29190A274}" srcOrd="1" destOrd="0" presId="urn:microsoft.com/office/officeart/2008/layout/VerticalCurvedList"/>
    <dgm:cxn modelId="{0E63E3B0-A9F1-4035-9319-7E7189A90350}" type="presParOf" srcId="{A807D330-E0F1-4195-A493-5354FADE45A4}" destId="{A4B44A3E-4B30-4643-90C0-B49BE639BBF0}" srcOrd="2" destOrd="0" presId="urn:microsoft.com/office/officeart/2008/layout/VerticalCurvedList"/>
    <dgm:cxn modelId="{45FA52BC-81ED-42C3-9A8E-F46AB86208D6}" type="presParOf" srcId="{A4B44A3E-4B30-4643-90C0-B49BE639BBF0}" destId="{C150988B-5FAC-4815-9B71-07E8463D246A}" srcOrd="0" destOrd="0" presId="urn:microsoft.com/office/officeart/2008/layout/VerticalCurvedList"/>
    <dgm:cxn modelId="{DD5853B4-940B-4FAB-BA00-F34DBB6EA42E}" type="presParOf" srcId="{A807D330-E0F1-4195-A493-5354FADE45A4}" destId="{3F5597CF-1DDC-4008-A7F7-71A7A13FB982}" srcOrd="3" destOrd="0" presId="urn:microsoft.com/office/officeart/2008/layout/VerticalCurvedList"/>
    <dgm:cxn modelId="{311CF487-08CE-4824-A4E1-8D41D93D6A34}" type="presParOf" srcId="{A807D330-E0F1-4195-A493-5354FADE45A4}" destId="{6A204226-D7AC-4477-A200-28C861FB5BA1}" srcOrd="4" destOrd="0" presId="urn:microsoft.com/office/officeart/2008/layout/VerticalCurvedList"/>
    <dgm:cxn modelId="{B45A05EF-D299-4AFF-B566-71D811A2CF7B}" type="presParOf" srcId="{6A204226-D7AC-4477-A200-28C861FB5BA1}" destId="{B49CAE1F-AC6B-4E4A-8F12-3DB29585CECF}" srcOrd="0" destOrd="0" presId="urn:microsoft.com/office/officeart/2008/layout/VerticalCurvedList"/>
    <dgm:cxn modelId="{C091808C-7B5C-4F5A-A019-A9CC494E589F}" type="presParOf" srcId="{A807D330-E0F1-4195-A493-5354FADE45A4}" destId="{8DA4E2AB-2AA6-44C6-881E-377584FC2CFD}" srcOrd="5" destOrd="0" presId="urn:microsoft.com/office/officeart/2008/layout/VerticalCurvedList"/>
    <dgm:cxn modelId="{439E8131-BE6C-452C-9C67-23586C11CDD5}" type="presParOf" srcId="{A807D330-E0F1-4195-A493-5354FADE45A4}" destId="{CB515E9F-F9C2-42E1-8CDC-1535DCD2BA5D}" srcOrd="6" destOrd="0" presId="urn:microsoft.com/office/officeart/2008/layout/VerticalCurvedList"/>
    <dgm:cxn modelId="{185A7169-125C-403D-8A0D-8F6ED51C961E}" type="presParOf" srcId="{CB515E9F-F9C2-42E1-8CDC-1535DCD2BA5D}" destId="{85BE28AD-6DB2-467A-9614-741D0CA8D5F7}" srcOrd="0" destOrd="0" presId="urn:microsoft.com/office/officeart/2008/layout/VerticalCurvedList"/>
    <dgm:cxn modelId="{EC614E8F-6DF9-4AB5-8F2F-5538C7A47518}" type="presParOf" srcId="{A807D330-E0F1-4195-A493-5354FADE45A4}" destId="{3F6A5BA9-11F1-4A42-8F45-F7720465AF49}" srcOrd="7" destOrd="0" presId="urn:microsoft.com/office/officeart/2008/layout/VerticalCurvedList"/>
    <dgm:cxn modelId="{87327F55-E618-4A6F-9824-DF1DBA7C08F9}" type="presParOf" srcId="{A807D330-E0F1-4195-A493-5354FADE45A4}" destId="{A378F74E-5EE8-4ABD-BE4F-AEB5E35A62CB}" srcOrd="8" destOrd="0" presId="urn:microsoft.com/office/officeart/2008/layout/VerticalCurvedList"/>
    <dgm:cxn modelId="{41F3EC0D-6575-4072-B240-4DCA6EA46CD5}" type="presParOf" srcId="{A378F74E-5EE8-4ABD-BE4F-AEB5E35A62CB}" destId="{EEE20904-5491-4CA6-8A6B-4B38297EF8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EB585-7C95-44D9-B531-71AB8B19F817}">
      <dsp:nvSpPr>
        <dsp:cNvPr id="0" name=""/>
        <dsp:cNvSpPr/>
      </dsp:nvSpPr>
      <dsp:spPr>
        <a:xfrm>
          <a:off x="-5270008" y="-807128"/>
          <a:ext cx="6275466" cy="6275466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2FB4A-FE0C-402D-A716-D0B29190A274}">
      <dsp:nvSpPr>
        <dsp:cNvPr id="0" name=""/>
        <dsp:cNvSpPr/>
      </dsp:nvSpPr>
      <dsp:spPr>
        <a:xfrm>
          <a:off x="644877" y="358353"/>
          <a:ext cx="6832935" cy="71708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1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算法计算源点到其他所有点的最短路径长度，</a:t>
          </a: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关注点到点的最短路径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。</a:t>
          </a:r>
        </a:p>
      </dsp:txBody>
      <dsp:txXfrm>
        <a:off x="644877" y="358353"/>
        <a:ext cx="6832935" cy="717080"/>
      </dsp:txXfrm>
    </dsp:sp>
    <dsp:sp modelId="{C150988B-5FAC-4815-9B71-07E8463D246A}">
      <dsp:nvSpPr>
        <dsp:cNvPr id="0" name=""/>
        <dsp:cNvSpPr/>
      </dsp:nvSpPr>
      <dsp:spPr>
        <a:xfrm>
          <a:off x="78247" y="268718"/>
          <a:ext cx="896350" cy="896350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3F5597CF-1DDC-4008-A7F7-71A7A13FB982}">
      <dsp:nvSpPr>
        <dsp:cNvPr id="0" name=""/>
        <dsp:cNvSpPr/>
      </dsp:nvSpPr>
      <dsp:spPr>
        <a:xfrm>
          <a:off x="937541" y="1434161"/>
          <a:ext cx="6658726" cy="71708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1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算法建立在较为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复杂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的图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结构上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，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而</a:t>
          </a: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的使用比</a:t>
          </a:r>
          <a:r>
            <a:rPr lang="en-US" alt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简单。</a:t>
          </a:r>
        </a:p>
      </dsp:txBody>
      <dsp:txXfrm>
        <a:off x="937541" y="1434161"/>
        <a:ext cx="6658726" cy="717080"/>
      </dsp:txXfrm>
    </dsp:sp>
    <dsp:sp modelId="{B49CAE1F-AC6B-4E4A-8F12-3DB29585CECF}">
      <dsp:nvSpPr>
        <dsp:cNvPr id="0" name=""/>
        <dsp:cNvSpPr/>
      </dsp:nvSpPr>
      <dsp:spPr>
        <a:xfrm>
          <a:off x="489365" y="1344526"/>
          <a:ext cx="896350" cy="89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4E2AB-2AA6-44C6-881E-377584FC2CFD}">
      <dsp:nvSpPr>
        <dsp:cNvPr id="0" name=""/>
        <dsp:cNvSpPr/>
      </dsp:nvSpPr>
      <dsp:spPr>
        <a:xfrm>
          <a:off x="937541" y="2509968"/>
          <a:ext cx="6658726" cy="71708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1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Dijkstra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算法的实质是广度优先搜索，是一种发散式的搜索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，时间和空间复杂度都比</a:t>
          </a:r>
          <a:r>
            <a:rPr lang="en-US" alt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*算法高一些。</a:t>
          </a:r>
        </a:p>
      </dsp:txBody>
      <dsp:txXfrm>
        <a:off x="937541" y="2509968"/>
        <a:ext cx="6658726" cy="717080"/>
      </dsp:txXfrm>
    </dsp:sp>
    <dsp:sp modelId="{85BE28AD-6DB2-467A-9614-741D0CA8D5F7}">
      <dsp:nvSpPr>
        <dsp:cNvPr id="0" name=""/>
        <dsp:cNvSpPr/>
      </dsp:nvSpPr>
      <dsp:spPr>
        <a:xfrm>
          <a:off x="489365" y="2420333"/>
          <a:ext cx="896350" cy="89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A5BA9-11F1-4A42-8F45-F7720465AF49}">
      <dsp:nvSpPr>
        <dsp:cNvPr id="0" name=""/>
        <dsp:cNvSpPr/>
      </dsp:nvSpPr>
      <dsp:spPr>
        <a:xfrm>
          <a:off x="526422" y="3585775"/>
          <a:ext cx="7069845" cy="71708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18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当目标点很多时，</a:t>
          </a:r>
          <a:r>
            <a:rPr 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A*</a:t>
          </a:r>
          <a:r>
            <a:rPr lang="zh-CN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算法会带入大量重复数据和复杂的估价函数，</a:t>
          </a:r>
          <a:r>
            <a:rPr lang="zh-CN" altLang="en-US" sz="2000" kern="12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rPr>
            <a:t>会增加路径长度。</a:t>
          </a:r>
        </a:p>
      </dsp:txBody>
      <dsp:txXfrm>
        <a:off x="526422" y="3585775"/>
        <a:ext cx="7069845" cy="717080"/>
      </dsp:txXfrm>
    </dsp:sp>
    <dsp:sp modelId="{EEE20904-5491-4CA6-8A6B-4B38297EF878}">
      <dsp:nvSpPr>
        <dsp:cNvPr id="0" name=""/>
        <dsp:cNvSpPr/>
      </dsp:nvSpPr>
      <dsp:spPr>
        <a:xfrm>
          <a:off x="78247" y="3496140"/>
          <a:ext cx="896350" cy="89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0A411-E4B1-47F0-A660-CA0D30A97CE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E2F7-75FF-4755-AAD4-F59D8EBA3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0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（我说“最短路径”是因为经常会出现许多差不多短的路径。）</a:t>
            </a:r>
            <a:endParaRPr lang="en-US" altLang="zh-CN" dirty="0"/>
          </a:p>
          <a:p>
            <a:r>
              <a:rPr lang="zh-CN" altLang="en-US" dirty="0"/>
              <a:t>在下图中，粉红色的结点是初始结点，蓝色的是目标点，</a:t>
            </a:r>
            <a:endParaRPr lang="en-US" altLang="zh-CN" dirty="0"/>
          </a:p>
          <a:p>
            <a:r>
              <a:rPr lang="zh-CN" altLang="en-US" dirty="0"/>
              <a:t>而类菱形的有色区域（注：原文是</a:t>
            </a:r>
            <a:r>
              <a:rPr lang="en-US" altLang="zh-CN" dirty="0"/>
              <a:t>teal areas</a:t>
            </a:r>
            <a:r>
              <a:rPr lang="zh-CN" altLang="en-US" dirty="0"/>
              <a:t>）则是</a:t>
            </a:r>
            <a:r>
              <a:rPr lang="en-US" altLang="zh-CN" dirty="0"/>
              <a:t>Dijkstra</a:t>
            </a:r>
            <a:r>
              <a:rPr lang="zh-CN" altLang="en-US" dirty="0"/>
              <a:t>算法扫描过的区域。</a:t>
            </a:r>
            <a:endParaRPr lang="en-US" altLang="zh-CN" dirty="0"/>
          </a:p>
          <a:p>
            <a:r>
              <a:rPr lang="zh-CN" altLang="en-US" dirty="0"/>
              <a:t>颜色最淡的区域是那些离初始点最远的，因而形成探测过程（</a:t>
            </a:r>
            <a:r>
              <a:rPr lang="en-US" altLang="zh-CN" dirty="0"/>
              <a:t>exploration</a:t>
            </a:r>
            <a:r>
              <a:rPr lang="zh-CN" altLang="en-US" dirty="0"/>
              <a:t>）的边境（</a:t>
            </a:r>
            <a:r>
              <a:rPr lang="en-US" altLang="zh-CN" dirty="0"/>
              <a:t>frontier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8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覆盖范围同上述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算法一样很大，效率低下。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5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在下面的图中，越黄的结点代表越高的启发式值（移动到目标的代价高），而越黑的结点代表越低的启发式值（移动到目标的代价低）。这表明了与</a:t>
            </a:r>
            <a:r>
              <a:rPr lang="en-US" altLang="zh-CN" dirty="0"/>
              <a:t>Dijkstra </a:t>
            </a:r>
            <a:r>
              <a:rPr lang="zh-CN" altLang="en-US" dirty="0"/>
              <a:t>算法相比，</a:t>
            </a:r>
            <a:r>
              <a:rPr lang="en-US" altLang="zh-CN" dirty="0"/>
              <a:t>BFS</a:t>
            </a:r>
            <a:r>
              <a:rPr lang="zh-CN" altLang="en-US" dirty="0"/>
              <a:t>运行得更快。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5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和其它的图搜索算法一样，</a:t>
            </a:r>
            <a:r>
              <a:rPr lang="en-US" altLang="zh-CN" dirty="0"/>
              <a:t>A*</a:t>
            </a:r>
            <a:r>
              <a:rPr lang="zh-CN" altLang="en-US" dirty="0"/>
              <a:t>潜在地搜索图中一个很大的区域。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8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——</a:t>
            </a:r>
            <a:r>
              <a:rPr lang="zh-CN" altLang="en-US" dirty="0"/>
              <a:t>是最有效的</a:t>
            </a:r>
            <a:r>
              <a:rPr lang="zh-CN" altLang="en-US" b="1" dirty="0"/>
              <a:t>直接</a:t>
            </a:r>
            <a:r>
              <a:rPr lang="zh-CN" altLang="en-US" dirty="0"/>
              <a:t>搜索算法，之后涌现了很多预处理算法（如</a:t>
            </a:r>
            <a:r>
              <a:rPr lang="en-US" altLang="zh-CN" dirty="0"/>
              <a:t>ALT</a:t>
            </a:r>
            <a:r>
              <a:rPr lang="zh-CN" altLang="en-US" dirty="0"/>
              <a:t>，</a:t>
            </a:r>
            <a:r>
              <a:rPr lang="en-US" altLang="zh-CN" dirty="0"/>
              <a:t>CH</a:t>
            </a:r>
            <a:r>
              <a:rPr lang="zh-CN" altLang="en-US" dirty="0"/>
              <a:t>，</a:t>
            </a:r>
            <a:r>
              <a:rPr lang="en-US" altLang="zh-CN" dirty="0"/>
              <a:t>HL</a:t>
            </a:r>
            <a:r>
              <a:rPr lang="zh-CN" altLang="en-US" dirty="0"/>
              <a:t>等等），在线查询效率是</a:t>
            </a:r>
            <a:r>
              <a:rPr lang="en-US" altLang="zh-CN" dirty="0"/>
              <a:t>A*</a:t>
            </a:r>
            <a:r>
              <a:rPr lang="zh-CN" altLang="en-US" dirty="0"/>
              <a:t>算法的数千甚至上万倍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8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在上图中，</a:t>
            </a:r>
            <a:r>
              <a:rPr lang="en-US" altLang="zh-CN" dirty="0"/>
              <a:t>yellow(h)</a:t>
            </a:r>
            <a:r>
              <a:rPr lang="zh-CN" altLang="en-US" dirty="0"/>
              <a:t>表示远离目标的结点而</a:t>
            </a:r>
            <a:r>
              <a:rPr lang="en-US" altLang="zh-CN" dirty="0"/>
              <a:t>teal(g)</a:t>
            </a:r>
            <a:r>
              <a:rPr lang="zh-CN" altLang="en-US" dirty="0"/>
              <a:t>表示远离初始点的结点。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2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曼哈顿方法，它计算从当前格到目的格之间水平和垂直的方格的数量总和，忽略对角线方向，然后把结果乘以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因为你不能在不穿越墙角的情况下直接到达那个格子。你的确需要先往下走然后到达那一格，按部就班的走过那个拐角</a:t>
            </a:r>
            <a:r>
              <a:rPr lang="en-US" altLang="zh-CN" sz="1200" dirty="0"/>
              <a:t>(</a:t>
            </a:r>
            <a:r>
              <a:rPr lang="zh-CN" altLang="en-US" sz="1200" dirty="0"/>
              <a:t>注解：穿越拐角的规则是可选的。它取决于你的节点是如何放置的。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0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如果它已经在 </a:t>
            </a:r>
            <a:r>
              <a:rPr lang="en-US" altLang="zh-CN" dirty="0"/>
              <a:t>open list </a:t>
            </a:r>
            <a:r>
              <a:rPr lang="zh-CN" altLang="en-US" dirty="0"/>
              <a:t>中，检查当前路径是否更佳，用 </a:t>
            </a:r>
            <a:r>
              <a:rPr lang="en-US" altLang="zh-CN" dirty="0"/>
              <a:t>G </a:t>
            </a:r>
            <a:r>
              <a:rPr lang="zh-CN" altLang="en-US" dirty="0"/>
              <a:t>值作参考。更小的 </a:t>
            </a:r>
            <a:r>
              <a:rPr lang="en-US" altLang="zh-CN" dirty="0"/>
              <a:t>G </a:t>
            </a:r>
            <a:r>
              <a:rPr lang="zh-CN" altLang="en-US" dirty="0"/>
              <a:t>值表示这是更好的路径。如果是这样，把它的父亲设置为当前方格，并重新计算它的 </a:t>
            </a:r>
            <a:r>
              <a:rPr lang="en-US" altLang="zh-CN" dirty="0"/>
              <a:t>G </a:t>
            </a:r>
            <a:r>
              <a:rPr lang="zh-CN" altLang="en-US" dirty="0"/>
              <a:t>和 </a:t>
            </a:r>
            <a:r>
              <a:rPr lang="en-US" altLang="zh-CN" dirty="0"/>
              <a:t>F </a:t>
            </a:r>
            <a:r>
              <a:rPr lang="zh-CN" altLang="en-US" dirty="0"/>
              <a:t>值。如果你的 </a:t>
            </a:r>
            <a:r>
              <a:rPr lang="en-US" altLang="zh-CN" dirty="0"/>
              <a:t>open list </a:t>
            </a:r>
            <a:r>
              <a:rPr lang="zh-CN" altLang="en-US" dirty="0"/>
              <a:t>是按 </a:t>
            </a:r>
            <a:r>
              <a:rPr lang="en-US" altLang="zh-CN" dirty="0"/>
              <a:t>F </a:t>
            </a:r>
            <a:r>
              <a:rPr lang="zh-CN" altLang="en-US" dirty="0"/>
              <a:t>值排序的话，改变后你可能需要重新排序</a:t>
            </a:r>
            <a:endParaRPr lang="en-US" altLang="zh-CN" dirty="0"/>
          </a:p>
          <a:p>
            <a:pPr lvl="1"/>
            <a:r>
              <a:rPr lang="en-US" altLang="zh-CN" dirty="0"/>
              <a:t>D:</a:t>
            </a:r>
            <a:endParaRPr lang="zh-CN" altLang="en-US" dirty="0"/>
          </a:p>
          <a:p>
            <a:pPr lvl="2"/>
            <a:r>
              <a:rPr lang="zh-CN" altLang="en-US" dirty="0"/>
              <a:t>◆     把终点已加入 </a:t>
            </a:r>
            <a:r>
              <a:rPr lang="en-US" altLang="zh-CN" dirty="0"/>
              <a:t>open list </a:t>
            </a:r>
            <a:r>
              <a:rPr lang="zh-CN" altLang="en-US" dirty="0"/>
              <a:t>中，此时路径已经找到了；</a:t>
            </a:r>
          </a:p>
          <a:p>
            <a:pPr lvl="2"/>
            <a:r>
              <a:rPr lang="zh-CN" altLang="en-US" dirty="0"/>
              <a:t>◆     或 </a:t>
            </a:r>
            <a:r>
              <a:rPr lang="en-US" altLang="zh-CN" dirty="0"/>
              <a:t>open list </a:t>
            </a:r>
            <a:r>
              <a:rPr lang="zh-CN" altLang="en-US" dirty="0"/>
              <a:t>是空的，此时没有路径到达终点。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1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EE2F7-75FF-4755-AAD4-F59D8EBA37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3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logo-circ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2385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divid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133600"/>
            <a:ext cx="7150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7"/>
          <p:cNvSpPr>
            <a:spLocks noChangeArrowheads="1"/>
          </p:cNvSpPr>
          <p:nvPr userDrawn="1"/>
        </p:nvSpPr>
        <p:spPr bwMode="auto">
          <a:xfrm>
            <a:off x="4300538" y="4843780"/>
            <a:ext cx="542925" cy="542925"/>
          </a:xfrm>
          <a:prstGeom prst="ellipse">
            <a:avLst/>
          </a:prstGeom>
          <a:solidFill>
            <a:srgbClr val="32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12" name="Title Placeholder 5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2495550"/>
            <a:ext cx="75596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mk-MK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6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1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0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74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11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3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51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1C70A1-BD52-4096-AEAE-12DAFD7D038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57F7C6C-092D-4626-8788-FC5C6E1D6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8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9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3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4A19-4526-48C2-8A1A-D522B38C2526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14E5-0B7F-4E39-A245-923B5ECF8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>
            <a:alphaModFix amt="3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circl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0"/>
            <a:ext cx="14478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0"/>
          <p:cNvSpPr txBox="1">
            <a:spLocks noChangeArrowheads="1"/>
          </p:cNvSpPr>
          <p:nvPr userDrawn="1"/>
        </p:nvSpPr>
        <p:spPr bwMode="auto">
          <a:xfrm>
            <a:off x="3848100" y="-88742"/>
            <a:ext cx="1447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Arail" charset="0"/>
              </a:rPr>
              <a:t>A*</a:t>
            </a:r>
          </a:p>
        </p:txBody>
      </p:sp>
      <p:sp>
        <p:nvSpPr>
          <p:cNvPr id="10" name="Freeform 10"/>
          <p:cNvSpPr>
            <a:spLocks noChangeArrowheads="1"/>
          </p:cNvSpPr>
          <p:nvPr userDrawn="1"/>
        </p:nvSpPr>
        <p:spPr bwMode="auto">
          <a:xfrm>
            <a:off x="-41275" y="2495550"/>
            <a:ext cx="360363" cy="723900"/>
          </a:xfrm>
          <a:custGeom>
            <a:avLst/>
            <a:gdLst>
              <a:gd name="T0" fmla="*/ 0 w 361952"/>
              <a:gd name="T1" fmla="*/ 0 h 723905"/>
              <a:gd name="T2" fmla="*/ 255939 w 361952"/>
              <a:gd name="T3" fmla="*/ 106014 h 723905"/>
              <a:gd name="T4" fmla="*/ 361952 w 361952"/>
              <a:gd name="T5" fmla="*/ 361953 h 723905"/>
              <a:gd name="T6" fmla="*/ 255939 w 361952"/>
              <a:gd name="T7" fmla="*/ 617892 h 723905"/>
              <a:gd name="T8" fmla="*/ 0 w 361952"/>
              <a:gd name="T9" fmla="*/ 723905 h 723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2"/>
              <a:gd name="T16" fmla="*/ 0 h 723905"/>
              <a:gd name="T17" fmla="*/ 361952 w 361952"/>
              <a:gd name="T18" fmla="*/ 723905 h 723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11" name="Freeform 11"/>
          <p:cNvSpPr>
            <a:spLocks noChangeArrowheads="1"/>
          </p:cNvSpPr>
          <p:nvPr userDrawn="1"/>
        </p:nvSpPr>
        <p:spPr bwMode="auto">
          <a:xfrm flipH="1">
            <a:off x="8824913" y="2495550"/>
            <a:ext cx="361950" cy="723900"/>
          </a:xfrm>
          <a:custGeom>
            <a:avLst/>
            <a:gdLst>
              <a:gd name="T0" fmla="*/ 0 w 361952"/>
              <a:gd name="T1" fmla="*/ 0 h 723905"/>
              <a:gd name="T2" fmla="*/ 255939 w 361952"/>
              <a:gd name="T3" fmla="*/ 106014 h 723905"/>
              <a:gd name="T4" fmla="*/ 361952 w 361952"/>
              <a:gd name="T5" fmla="*/ 361953 h 723905"/>
              <a:gd name="T6" fmla="*/ 255939 w 361952"/>
              <a:gd name="T7" fmla="*/ 617892 h 723905"/>
              <a:gd name="T8" fmla="*/ 0 w 361952"/>
              <a:gd name="T9" fmla="*/ 723905 h 723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2"/>
              <a:gd name="T16" fmla="*/ 0 h 723905"/>
              <a:gd name="T17" fmla="*/ 361952 w 361952"/>
              <a:gd name="T18" fmla="*/ 723905 h 7239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2" h="723905">
                <a:moveTo>
                  <a:pt x="0" y="0"/>
                </a:moveTo>
                <a:cubicBezTo>
                  <a:pt x="95996" y="0"/>
                  <a:pt x="188060" y="38134"/>
                  <a:pt x="255939" y="106014"/>
                </a:cubicBezTo>
                <a:cubicBezTo>
                  <a:pt x="323818" y="173893"/>
                  <a:pt x="361952" y="265957"/>
                  <a:pt x="361952" y="361953"/>
                </a:cubicBezTo>
                <a:cubicBezTo>
                  <a:pt x="361952" y="457949"/>
                  <a:pt x="323818" y="550013"/>
                  <a:pt x="255939" y="617892"/>
                </a:cubicBezTo>
                <a:cubicBezTo>
                  <a:pt x="188060" y="685771"/>
                  <a:pt x="95996" y="723905"/>
                  <a:pt x="0" y="723905"/>
                </a:cubicBezTo>
              </a:path>
            </a:pathLst>
          </a:custGeom>
          <a:solidFill>
            <a:srgbClr val="32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12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144463"/>
            <a:ext cx="360362" cy="360362"/>
          </a:xfrm>
          <a:prstGeom prst="ellipse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EEF67B-D942-453E-8235-A8F7BF9B8820}" type="slidenum">
              <a:rPr lang="mk-MK" altLang="zh-CN"/>
              <a:pPr/>
              <a:t>‹#›</a:t>
            </a:fld>
            <a:endParaRPr lang="mk-MK" altLang="zh-CN"/>
          </a:p>
        </p:txBody>
      </p:sp>
    </p:spTree>
    <p:extLst>
      <p:ext uri="{BB962C8B-B14F-4D97-AF65-F5344CB8AC3E}">
        <p14:creationId xmlns:p14="http://schemas.microsoft.com/office/powerpoint/2010/main" val="24523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A&#31639;&#27861;.exe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143470"/>
            <a:ext cx="6858000" cy="128553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静态路网寻路问题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9794" y="32990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+mj-lt"/>
              </a:rPr>
              <a:t>A*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2736" y="33295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3195" y="55341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郑召作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96069" y="55341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王伟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9632" y="55341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潘冠男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61675" y="55341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诸葛子音</a:t>
            </a:r>
          </a:p>
        </p:txBody>
      </p:sp>
    </p:spTree>
    <p:extLst>
      <p:ext uri="{BB962C8B-B14F-4D97-AF65-F5344CB8AC3E}">
        <p14:creationId xmlns:p14="http://schemas.microsoft.com/office/powerpoint/2010/main" val="359421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8114" y="943643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A*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算法（启发式 算法）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7445" y="175009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路径搜索中最受欢迎的选择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84115" y="233799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相当灵活，并且能用于多种多样的情形之中。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59561" y="2925887"/>
            <a:ext cx="36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A*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潜在地搜索图中一个很大的区域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6668" y="3513781"/>
            <a:ext cx="440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A*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能用于搜索最短路径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646" y="4101675"/>
            <a:ext cx="448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A*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能用启发式函数引导它自己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06946" y="4689570"/>
            <a:ext cx="3699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在简单的情况中，它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一样快</a:t>
            </a:r>
          </a:p>
        </p:txBody>
      </p:sp>
    </p:spTree>
    <p:extLst>
      <p:ext uri="{BB962C8B-B14F-4D97-AF65-F5344CB8AC3E}">
        <p14:creationId xmlns:p14="http://schemas.microsoft.com/office/powerpoint/2010/main" val="15984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6463" y="980649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A*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A-STAR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7275" y="1654468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一种静态路网中求解最短路径最有效的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2571" y="2232263"/>
            <a:ext cx="395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也是许多其他问题的常用启发式算法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8443" y="392751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f(n)=g(n)+h(n)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62513" y="33360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公式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9455" y="4426616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f(n)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是从初始状态经由状态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到目标状态的代价估计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188" y="492572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g(n)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是在状态空间中从初始状态到状态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的实际代价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89455" y="5424825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h(n)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是从状态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到目标状态的最佳路径的估计代价</a:t>
            </a:r>
          </a:p>
        </p:txBody>
      </p:sp>
    </p:spTree>
    <p:extLst>
      <p:ext uri="{BB962C8B-B14F-4D97-AF65-F5344CB8AC3E}">
        <p14:creationId xmlns:p14="http://schemas.microsoft.com/office/powerpoint/2010/main" val="99993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3958" y="1751627"/>
            <a:ext cx="454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算法的信息块结合起来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8223" y="870921"/>
            <a:ext cx="459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A*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A-STAR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）算法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·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成功的秘决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4945" y="2355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（靠近初始点的结点）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1435" y="2355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（靠近目标点的结点）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781868" y="2082802"/>
            <a:ext cx="279400" cy="31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14390" y="2085397"/>
            <a:ext cx="262225" cy="30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69562" y="2082802"/>
            <a:ext cx="11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83493" y="2082803"/>
            <a:ext cx="8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20681" y="306641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在讨论</a:t>
            </a:r>
            <a:r>
              <a:rPr lang="en-US" altLang="zh-CN" dirty="0"/>
              <a:t>A*</a:t>
            </a:r>
            <a:r>
              <a:rPr lang="zh-CN" altLang="en-US" dirty="0"/>
              <a:t>的标准术语中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79105" y="3620897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g(n)</a:t>
            </a:r>
            <a:r>
              <a:rPr lang="zh-CN" altLang="en-US" dirty="0"/>
              <a:t>表示从初始结点到任意结点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51478" y="4175375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h(n)</a:t>
            </a:r>
            <a:r>
              <a:rPr lang="zh-CN" altLang="en-US" dirty="0"/>
              <a:t>表示从结点</a:t>
            </a:r>
            <a:r>
              <a:rPr lang="en-US" altLang="zh-CN" dirty="0"/>
              <a:t>n</a:t>
            </a:r>
            <a:r>
              <a:rPr lang="zh-CN" altLang="en-US" dirty="0"/>
              <a:t>到目标点的启发式评估代价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51478" y="4729853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当从初始点向目标点移动时，</a:t>
            </a:r>
            <a:r>
              <a:rPr lang="en-US" altLang="zh-CN" dirty="0"/>
              <a:t>A*</a:t>
            </a:r>
            <a:r>
              <a:rPr lang="zh-CN" altLang="en-US" dirty="0"/>
              <a:t>权衡这两者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55638" y="5284329"/>
            <a:ext cx="704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每次进行主循环时，它检查</a:t>
            </a:r>
            <a:r>
              <a:rPr lang="en-US" altLang="zh-CN" dirty="0"/>
              <a:t>f(n)</a:t>
            </a:r>
            <a:r>
              <a:rPr lang="zh-CN" altLang="en-US" dirty="0"/>
              <a:t>最小的结点</a:t>
            </a:r>
            <a:r>
              <a:rPr lang="en-US" altLang="zh-CN" dirty="0"/>
              <a:t>n</a:t>
            </a:r>
            <a:r>
              <a:rPr lang="zh-CN" altLang="en-US" dirty="0"/>
              <a:t>，其中</a:t>
            </a:r>
            <a:r>
              <a:rPr lang="en-US" altLang="zh-CN" dirty="0"/>
              <a:t>f(n) = g(n) + h(n)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4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114" y="980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开始搜索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4882" y="1669419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通过从点</a:t>
            </a:r>
            <a:r>
              <a:rPr lang="en-US" altLang="zh-CN" dirty="0"/>
              <a:t>A</a:t>
            </a:r>
            <a:r>
              <a:rPr lang="zh-CN" altLang="en-US" dirty="0"/>
              <a:t>开始，检查相邻方格的方式，向外扩展直到找到目标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02723" y="21515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9455" y="262346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从点</a:t>
            </a:r>
            <a:r>
              <a:rPr lang="en-US" altLang="zh-CN" dirty="0"/>
              <a:t>A</a:t>
            </a:r>
            <a:r>
              <a:rPr lang="zh-CN" altLang="en-US" dirty="0"/>
              <a:t>开始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9241" y="3003034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把它作为待处理点存入一个“开启列表”，这是一个待检查方格的列表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15423" y="34469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241" y="3960444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寻找起点周围所有可到达或者可通过的方格 </a:t>
            </a:r>
            <a:r>
              <a:rPr lang="en-US" altLang="zh-CN" dirty="0"/>
              <a:t>, </a:t>
            </a:r>
            <a:r>
              <a:rPr lang="zh-CN" altLang="en-US" dirty="0"/>
              <a:t>把他们加入开启列表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99220" y="4381599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为所有这些方格保存点</a:t>
            </a:r>
            <a:r>
              <a:rPr lang="en-US" altLang="zh-CN" dirty="0"/>
              <a:t>A</a:t>
            </a:r>
            <a:r>
              <a:rPr lang="zh-CN" altLang="en-US" dirty="0"/>
              <a:t>作为“父方格”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02723" y="4917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5797" y="5392219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从开启列表中删除点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32486" y="5774251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把它加入到一个“关闭列表”，该列表中保存所有不需要再次检查的方格</a:t>
            </a:r>
          </a:p>
        </p:txBody>
      </p:sp>
    </p:spTree>
    <p:extLst>
      <p:ext uri="{BB962C8B-B14F-4D97-AF65-F5344CB8AC3E}">
        <p14:creationId xmlns:p14="http://schemas.microsoft.com/office/powerpoint/2010/main" val="353165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700" y="1612900"/>
            <a:ext cx="3240000" cy="32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816100" y="1587500"/>
            <a:ext cx="0" cy="3263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959100" y="1612900"/>
            <a:ext cx="0" cy="3263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74700" y="2717800"/>
            <a:ext cx="32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74700" y="3810000"/>
            <a:ext cx="32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31581" y="2739064"/>
            <a:ext cx="1116000" cy="104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070352" y="1806448"/>
            <a:ext cx="743712" cy="780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082544" y="3293872"/>
            <a:ext cx="835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930656" y="3299968"/>
            <a:ext cx="755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363216" y="1733296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003808" y="1806448"/>
            <a:ext cx="597408" cy="73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381504" y="3903472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930656" y="3988816"/>
            <a:ext cx="755904" cy="701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28848" y="4019296"/>
            <a:ext cx="688848" cy="7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67200" y="23454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现在，我们要选择开启列表中的临近方格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75114" y="28742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然后大致重复前面的过程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498033" y="34030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但是，哪个方格是我们要选择的呢？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461438" y="3931892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是那个</a:t>
            </a:r>
            <a:r>
              <a:rPr lang="en-US" altLang="zh-CN" dirty="0"/>
              <a:t>F</a:t>
            </a:r>
            <a:r>
              <a:rPr lang="zh-CN" altLang="en-US" dirty="0"/>
              <a:t>值最低的</a:t>
            </a:r>
          </a:p>
        </p:txBody>
      </p:sp>
    </p:spTree>
    <p:extLst>
      <p:ext uri="{BB962C8B-B14F-4D97-AF65-F5344CB8AC3E}">
        <p14:creationId xmlns:p14="http://schemas.microsoft.com/office/powerpoint/2010/main" val="377585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9874" y="99080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F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值评估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09474" y="17561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关键是等式：</a:t>
            </a:r>
            <a:r>
              <a:rPr lang="en-US" altLang="zh-CN" dirty="0"/>
              <a:t>F=G+H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1074" y="2327083"/>
            <a:ext cx="704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G = </a:t>
            </a:r>
            <a:r>
              <a:rPr lang="zh-CN" altLang="en-US" dirty="0"/>
              <a:t>从起点</a:t>
            </a:r>
            <a:r>
              <a:rPr lang="en-US" altLang="zh-CN" dirty="0"/>
              <a:t>A</a:t>
            </a:r>
            <a:r>
              <a:rPr lang="zh-CN" altLang="en-US" dirty="0"/>
              <a:t>，沿着产生的路径，移动到网格上指定方格的移动耗费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8606" y="2898026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 = </a:t>
            </a:r>
            <a:r>
              <a:rPr lang="zh-CN" altLang="en-US" dirty="0"/>
              <a:t>从网格上那个方格移动到终点</a:t>
            </a:r>
            <a:r>
              <a:rPr lang="en-US" altLang="zh-CN" dirty="0"/>
              <a:t>B</a:t>
            </a:r>
            <a:r>
              <a:rPr lang="zh-CN" altLang="en-US" dirty="0"/>
              <a:t>的预估移动耗费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34934" y="3468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为什么称为启发式的？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7853" y="40399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这样叫的原因是因为它只是个猜测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829" y="4610854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我们没办法事先知道路径的长度，因为路上可能存在各种障碍</a:t>
            </a:r>
            <a:r>
              <a:rPr lang="en-US" altLang="zh-CN" dirty="0"/>
              <a:t>(</a:t>
            </a:r>
            <a:r>
              <a:rPr lang="zh-CN" altLang="en-US" dirty="0"/>
              <a:t>墙，水，等等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3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23180" y="405148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写字母的方格里，</a:t>
            </a:r>
            <a:r>
              <a:rPr lang="en-US" altLang="zh-CN" dirty="0"/>
              <a:t>G = 10,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493490" y="405148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因为它只在水平方向偏离起始格一个格距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19105" y="4481306"/>
            <a:ext cx="55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紧邻起始格的上方下方和左边的方格的</a:t>
            </a:r>
            <a:r>
              <a:rPr lang="en-US" altLang="zh-CN" dirty="0"/>
              <a:t>G</a:t>
            </a:r>
            <a:r>
              <a:rPr lang="zh-CN" altLang="en-US" dirty="0"/>
              <a:t>值都等于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19105" y="4876038"/>
            <a:ext cx="55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对角线方向的</a:t>
            </a:r>
            <a:r>
              <a:rPr lang="en-US" altLang="zh-CN" dirty="0"/>
              <a:t>G</a:t>
            </a:r>
            <a:r>
              <a:rPr lang="zh-CN" altLang="en-US" dirty="0"/>
              <a:t>值是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19105" y="5245667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</a:t>
            </a:r>
            <a:r>
              <a:rPr lang="zh-CN" altLang="en-US" dirty="0"/>
              <a:t>值通过求解到红色目标格的曼哈顿距离得到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9105" y="56497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其中只在水平和垂直方向移动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904592" y="5649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并且忽略中间的墙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08930" y="902844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左上角：</a:t>
            </a:r>
            <a:r>
              <a:rPr lang="en-US" altLang="zh-CN" dirty="0"/>
              <a:t>F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左下角：</a:t>
            </a:r>
            <a:r>
              <a:rPr lang="en-US" altLang="zh-CN" dirty="0"/>
              <a:t>G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右下角：</a:t>
            </a:r>
            <a:r>
              <a:rPr lang="en-US" altLang="zh-CN" dirty="0"/>
              <a:t>H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953560" y="530860"/>
            <a:ext cx="6496558" cy="3338322"/>
            <a:chOff x="953560" y="530860"/>
            <a:chExt cx="6496558" cy="3338322"/>
          </a:xfrm>
        </p:grpSpPr>
        <p:sp>
          <p:nvSpPr>
            <p:cNvPr id="2" name="矩形 1"/>
            <p:cNvSpPr/>
            <p:nvPr/>
          </p:nvSpPr>
          <p:spPr>
            <a:xfrm>
              <a:off x="969436" y="556260"/>
              <a:ext cx="6480000" cy="32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49444" y="530860"/>
              <a:ext cx="0" cy="3263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151804" y="556260"/>
              <a:ext cx="0" cy="3263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969436" y="1661160"/>
              <a:ext cx="64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969436" y="2753360"/>
              <a:ext cx="64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087092" y="1687725"/>
              <a:ext cx="1044000" cy="10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423584" y="909343"/>
              <a:ext cx="395644" cy="33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277280" y="2237232"/>
              <a:ext cx="617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1187981" y="2214723"/>
              <a:ext cx="755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2557952" y="676656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1235110" y="851408"/>
              <a:ext cx="594607" cy="473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2576240" y="2999232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142664" y="3065089"/>
              <a:ext cx="473115" cy="366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429745" y="3073675"/>
              <a:ext cx="464755" cy="389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994217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92057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9061" y="23941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1676" y="23941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6260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56827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78402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8271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78402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688271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81140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71707" y="1310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183301" y="23941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35916" y="23941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30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39577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37417" y="3442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378620" y="546100"/>
              <a:ext cx="0" cy="3263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211468" y="605282"/>
              <a:ext cx="0" cy="3263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297596" y="546100"/>
              <a:ext cx="0" cy="32639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6406118" y="1684595"/>
              <a:ext cx="1044000" cy="104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242656" y="602554"/>
              <a:ext cx="1044000" cy="10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242656" y="1688404"/>
              <a:ext cx="1044000" cy="10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42656" y="2774254"/>
              <a:ext cx="1044000" cy="10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53560" y="5361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74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045760" y="561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176729" y="561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54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8629" y="16532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125341" y="16942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66260" y="27816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74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009301" y="27942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125341" y="276049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51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022630" y="840450"/>
            <a:ext cx="5097079" cy="3618514"/>
            <a:chOff x="923041" y="863600"/>
            <a:chExt cx="5097079" cy="3618514"/>
          </a:xfrm>
        </p:grpSpPr>
        <p:grpSp>
          <p:nvGrpSpPr>
            <p:cNvPr id="2" name="组合 1"/>
            <p:cNvGrpSpPr/>
            <p:nvPr/>
          </p:nvGrpSpPr>
          <p:grpSpPr>
            <a:xfrm>
              <a:off x="972500" y="863600"/>
              <a:ext cx="5047620" cy="3617780"/>
              <a:chOff x="2407600" y="1270000"/>
              <a:chExt cx="5047620" cy="361778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407600" y="1280160"/>
                <a:ext cx="5040000" cy="360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3129280" y="127000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853180" y="128270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4569460" y="127508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285740" y="128270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009640" y="128270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725920" y="1287780"/>
                <a:ext cx="0" cy="360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407600" y="1988820"/>
                <a:ext cx="504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407600" y="2712720"/>
                <a:ext cx="504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407600" y="3429000"/>
                <a:ext cx="504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407600" y="4145280"/>
                <a:ext cx="504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415220" y="4869180"/>
                <a:ext cx="504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714233" y="2323774"/>
              <a:ext cx="684000" cy="68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56589" y="2320234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50500" y="1599461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59020" y="3038214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590679" y="2323774"/>
              <a:ext cx="684000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676814" y="1774449"/>
              <a:ext cx="246162" cy="242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613256" y="2676144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1101913" y="2676144"/>
              <a:ext cx="451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2047922" y="1744154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44289" y="1836246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030716" y="3208944"/>
              <a:ext cx="0" cy="27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1130683" y="3193579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733598" y="3344384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39175" y="34469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58487" y="34469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3041" y="27368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65799" y="27353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33421" y="20175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  <a:endParaRPr lang="en-US" altLang="zh-CN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37371" y="20179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71356" y="20220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76959" y="20220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6578" y="345471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54986" y="345383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73496" y="20136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787974" y="201468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72600" y="27154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  <a:endParaRPr lang="en-US" altLang="zh-CN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766823" y="27353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30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72741" y="34612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792721" y="34476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25112" y="157040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5278" y="155859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74221" y="15425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30104" y="229961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382371" y="229806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23588" y="30377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55278" y="303206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388741" y="30459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cxnSp>
          <p:nvCxnSpPr>
            <p:cNvPr id="66" name="直接箭头连接符 65"/>
            <p:cNvCxnSpPr/>
            <p:nvPr/>
          </p:nvCxnSpPr>
          <p:spPr>
            <a:xfrm flipH="1">
              <a:off x="1885865" y="3894740"/>
              <a:ext cx="366037" cy="255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671337" y="4136975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055736" y="4136975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60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2781797" y="3894740"/>
              <a:ext cx="0" cy="270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2378098" y="41435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786506" y="41426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661916" y="493799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当我们检查相邻格时，发现右侧是墙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019414" y="54518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于是我们略过右侧方向，右下方向和右上方向。</a:t>
            </a:r>
          </a:p>
        </p:txBody>
      </p:sp>
    </p:spTree>
    <p:extLst>
      <p:ext uri="{BB962C8B-B14F-4D97-AF65-F5344CB8AC3E}">
        <p14:creationId xmlns:p14="http://schemas.microsoft.com/office/powerpoint/2010/main" val="236608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640401" y="749693"/>
            <a:ext cx="5878410" cy="5112762"/>
            <a:chOff x="1189041" y="780173"/>
            <a:chExt cx="5878410" cy="5112762"/>
          </a:xfrm>
        </p:grpSpPr>
        <p:grpSp>
          <p:nvGrpSpPr>
            <p:cNvPr id="79" name="组合 78"/>
            <p:cNvGrpSpPr/>
            <p:nvPr/>
          </p:nvGrpSpPr>
          <p:grpSpPr>
            <a:xfrm>
              <a:off x="1245877" y="780173"/>
              <a:ext cx="5767620" cy="5057780"/>
              <a:chOff x="2407600" y="1270000"/>
              <a:chExt cx="5767620" cy="505778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407600" y="1280160"/>
                <a:ext cx="5760000" cy="504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3129280" y="127000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853180" y="128270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569460" y="127508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5285740" y="128270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009640" y="128270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725920" y="1287780"/>
                <a:ext cx="0" cy="50400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407600" y="198882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2407600" y="271272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2407600" y="342900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2407600" y="414528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2415220" y="486918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2407600" y="5585460"/>
                <a:ext cx="576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2719117" y="2956703"/>
              <a:ext cx="684000" cy="68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8026" y="2957362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52033" y="3674912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52033" y="2233463"/>
              <a:ext cx="684000" cy="68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88772" y="2958103"/>
              <a:ext cx="684000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3712903" y="2411699"/>
              <a:ext cx="246162" cy="242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649345" y="3313394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2138002" y="3313394"/>
              <a:ext cx="451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3084011" y="2381404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2188938" y="2473496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066805" y="3846194"/>
              <a:ext cx="0" cy="27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166772" y="3830829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68087" y="3920674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940881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01888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40881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01888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40881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  <a:endParaRPr lang="en-US" altLang="zh-CN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1888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52081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043402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52081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43402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32801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28810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32801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  <a:endParaRPr lang="en-US" altLang="zh-CN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28810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30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332801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14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828810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40881" y="21797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652081" y="21797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32801" y="21797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40881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2801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40881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52081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332801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52081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043402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3783161" y="4566715"/>
              <a:ext cx="0" cy="27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3332801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28810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2172654" y="4513340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1481230" y="4535365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1435687" y="3823359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 flipV="1">
              <a:off x="3051526" y="1686456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3080703" y="4561221"/>
              <a:ext cx="0" cy="27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3770937" y="5314894"/>
              <a:ext cx="0" cy="27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291634" y="799523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H="1">
              <a:off x="2868508" y="5301462"/>
              <a:ext cx="366037" cy="255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4454522" y="5384101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5140638" y="5372525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5856917" y="5372522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6511585" y="4677300"/>
              <a:ext cx="226218" cy="15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6499792" y="3289043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4367650" y="4703625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5085374" y="4687087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5799042" y="4697985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5797864" y="3824324"/>
              <a:ext cx="246162" cy="242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 flipV="1">
              <a:off x="5211129" y="3797973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6456856" y="4026939"/>
              <a:ext cx="335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 flipV="1">
              <a:off x="5060582" y="3194414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 flipV="1">
              <a:off x="3769687" y="1661634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249982" y="1738827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H="1" flipV="1">
              <a:off x="1534609" y="1762423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1409099" y="2489939"/>
              <a:ext cx="269815" cy="218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 flipV="1">
              <a:off x="1392791" y="3305253"/>
              <a:ext cx="451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940881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401888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78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189041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28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631322" y="48116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80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89041" y="4371831"/>
              <a:ext cx="497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108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0881" y="4371831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94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652081" y="4371831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80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332801" y="43718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4092670" y="43718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790035" y="43718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521555" y="43718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790035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4092670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34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472706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790035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44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206595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30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521555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938115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6257704" y="437183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102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257704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72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6674395" y="48116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30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652081" y="5091397"/>
              <a:ext cx="497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108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652081" y="5554381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38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043402" y="5554381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70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332801" y="5091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94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332801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34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3828810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092670" y="5091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092670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38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4472706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790035" y="5091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88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790035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48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06595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40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521555" y="5091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88</a:t>
              </a: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521555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58</a:t>
              </a: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938115" y="555438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30</a:t>
              </a: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189041" y="3640700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94</a:t>
              </a: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189041" y="409846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631322" y="409846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70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790035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54</a:t>
              </a: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206595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521555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68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521555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58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938115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257704" y="36407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88</a:t>
              </a: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6674395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6257704" y="409846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68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189041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80</a:t>
              </a: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89041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631322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4790035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790035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72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206595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938115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00</a:t>
              </a:r>
            </a:p>
          </p:txBody>
        </p:sp>
        <p:cxnSp>
          <p:nvCxnSpPr>
            <p:cNvPr id="166" name="直接箭头连接符 165"/>
            <p:cNvCxnSpPr/>
            <p:nvPr/>
          </p:nvCxnSpPr>
          <p:spPr>
            <a:xfrm flipH="1" flipV="1">
              <a:off x="5920945" y="3084917"/>
              <a:ext cx="0" cy="356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5521555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68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521555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68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257704" y="29193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82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6257704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72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674395" y="33740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189041" y="217977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94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631322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70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9041" y="265926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940881" y="147613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94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940881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401888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70</a:t>
              </a: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631322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80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189041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28</a:t>
              </a: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189041" y="14761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108</a:t>
              </a: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652081" y="147613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80</a:t>
              </a: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652081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20</a:t>
              </a: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043402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60</a:t>
              </a: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3828810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50</a:t>
              </a: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332801" y="19638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24</a:t>
              </a: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3332801" y="147613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114" y="980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0683" y="151248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1.  </a:t>
            </a:r>
            <a:r>
              <a:rPr lang="zh-CN" altLang="en-US" dirty="0"/>
              <a:t>把起点加入 </a:t>
            </a:r>
            <a:r>
              <a:rPr lang="en-US" altLang="zh-CN" dirty="0"/>
              <a:t>open list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0683" y="1872905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2.  </a:t>
            </a:r>
            <a:r>
              <a:rPr lang="zh-CN" altLang="en-US" dirty="0"/>
              <a:t>重复如下过程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8877" y="2233322"/>
            <a:ext cx="731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a.  </a:t>
            </a:r>
            <a:r>
              <a:rPr lang="zh-CN" altLang="en-US" dirty="0"/>
              <a:t>遍历 </a:t>
            </a:r>
            <a:r>
              <a:rPr lang="en-US" altLang="zh-CN" dirty="0"/>
              <a:t>open list </a:t>
            </a:r>
            <a:r>
              <a:rPr lang="zh-CN" altLang="en-US" dirty="0"/>
              <a:t>，查找 </a:t>
            </a:r>
            <a:r>
              <a:rPr lang="en-US" altLang="zh-CN" dirty="0"/>
              <a:t>F </a:t>
            </a:r>
            <a:r>
              <a:rPr lang="zh-CN" altLang="en-US" dirty="0"/>
              <a:t>值最小的节点，把它作为当前要处理的节点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8877" y="2593739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b.  </a:t>
            </a:r>
            <a:r>
              <a:rPr lang="zh-CN" altLang="en-US" dirty="0"/>
              <a:t>把这个节点移到 </a:t>
            </a:r>
            <a:r>
              <a:rPr lang="en-US" altLang="zh-CN" dirty="0"/>
              <a:t>close list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8877" y="2919052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c.  </a:t>
            </a:r>
            <a:r>
              <a:rPr lang="zh-CN" altLang="en-US" dirty="0"/>
              <a:t>对当前方格的 </a:t>
            </a:r>
            <a:r>
              <a:rPr lang="en-US" altLang="zh-CN" dirty="0"/>
              <a:t>8 </a:t>
            </a:r>
            <a:r>
              <a:rPr lang="zh-CN" altLang="en-US" dirty="0"/>
              <a:t>个相邻方格的每一个方格进行如下判断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08276" y="327946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◆    如果它是不可抵达的或者在 </a:t>
            </a:r>
            <a:r>
              <a:rPr lang="en-US" altLang="zh-CN" dirty="0"/>
              <a:t>close list </a:t>
            </a:r>
            <a:r>
              <a:rPr lang="zh-CN" altLang="en-US" dirty="0"/>
              <a:t>中，忽略它。否则，做如下操作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08276" y="3604782"/>
            <a:ext cx="700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◆    如果它不在 </a:t>
            </a:r>
            <a:r>
              <a:rPr lang="en-US" altLang="zh-CN" dirty="0"/>
              <a:t>open list </a:t>
            </a:r>
            <a:r>
              <a:rPr lang="zh-CN" altLang="en-US" dirty="0"/>
              <a:t>中，把它加入 </a:t>
            </a:r>
            <a:r>
              <a:rPr lang="en-US" altLang="zh-CN" dirty="0"/>
              <a:t>open list 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并且把当前方格设置为它的父亲，记录该方格的 </a:t>
            </a:r>
            <a:r>
              <a:rPr lang="en-US" altLang="zh-CN" dirty="0"/>
              <a:t>F </a:t>
            </a:r>
            <a:r>
              <a:rPr lang="zh-CN" altLang="en-US" dirty="0"/>
              <a:t>， </a:t>
            </a:r>
            <a:r>
              <a:rPr lang="en-US" altLang="zh-CN" dirty="0"/>
              <a:t>G </a:t>
            </a:r>
            <a:r>
              <a:rPr lang="zh-CN" altLang="en-US" dirty="0"/>
              <a:t>和 </a:t>
            </a:r>
            <a:r>
              <a:rPr lang="en-US" altLang="zh-CN" dirty="0"/>
              <a:t>H </a:t>
            </a:r>
            <a:r>
              <a:rPr lang="zh-CN" altLang="en-US" dirty="0"/>
              <a:t>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08275" y="4198179"/>
            <a:ext cx="676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◆    如果它已经在 </a:t>
            </a:r>
            <a:r>
              <a:rPr lang="en-US" altLang="zh-CN" dirty="0"/>
              <a:t>open list </a:t>
            </a:r>
            <a:r>
              <a:rPr lang="zh-CN" altLang="en-US" dirty="0"/>
              <a:t>中，用 </a:t>
            </a:r>
            <a:r>
              <a:rPr lang="en-US" altLang="zh-CN" dirty="0"/>
              <a:t>G </a:t>
            </a:r>
            <a:r>
              <a:rPr lang="zh-CN" altLang="en-US" dirty="0"/>
              <a:t>值判断当前路径是否更佳，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若更佳，将其父亲格设为当前格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8876" y="4818030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d.  </a:t>
            </a:r>
            <a:r>
              <a:rPr lang="zh-CN" altLang="en-US" dirty="0"/>
              <a:t>当</a:t>
            </a:r>
            <a:r>
              <a:rPr lang="en-US" altLang="zh-CN" dirty="0"/>
              <a:t>open list</a:t>
            </a:r>
            <a:r>
              <a:rPr lang="zh-CN" altLang="en-US" dirty="0"/>
              <a:t>为空时或终点已加入</a:t>
            </a:r>
            <a:r>
              <a:rPr lang="en-US" altLang="zh-CN" dirty="0"/>
              <a:t>open list</a:t>
            </a:r>
            <a:r>
              <a:rPr lang="zh-CN" altLang="en-US" dirty="0"/>
              <a:t>时，跳出循环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0682" y="5198955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3.   </a:t>
            </a:r>
            <a:r>
              <a:rPr lang="zh-CN" altLang="en-US" dirty="0"/>
              <a:t>保存路径。从终点开始，每个方格沿着父节点移动直至起点，就是最佳路径</a:t>
            </a:r>
          </a:p>
        </p:txBody>
      </p:sp>
    </p:spTree>
    <p:extLst>
      <p:ext uri="{BB962C8B-B14F-4D97-AF65-F5344CB8AC3E}">
        <p14:creationId xmlns:p14="http://schemas.microsoft.com/office/powerpoint/2010/main" val="285024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556338" y="8737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36521" y="1666240"/>
            <a:ext cx="20730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◆选题介绍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◆选题分析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◆算法选择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◆代码实现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02121" y="1666240"/>
            <a:ext cx="33041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◆实现结果</a:t>
            </a:r>
          </a:p>
          <a:p>
            <a:endParaRPr lang="en-US" altLang="zh-CN" dirty="0"/>
          </a:p>
          <a:p>
            <a:r>
              <a:rPr lang="zh-CN" altLang="en-US" dirty="0"/>
              <a:t>◆性能分析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◆总结与展望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◆各人参与的工作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62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741488" y="240220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代码实现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5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564" y="8417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算法实现（路径搜索）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38402" y="1879152"/>
            <a:ext cx="4275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if(</a:t>
            </a:r>
            <a:r>
              <a:rPr lang="en-US" altLang="zh-CN" dirty="0" err="1"/>
              <a:t>Xnotinboth</a:t>
            </a:r>
            <a:r>
              <a:rPr lang="en-US" altLang="zh-CN" dirty="0"/>
              <a:t>)  {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设置为</a:t>
            </a:r>
            <a:r>
              <a:rPr lang="en-US" altLang="zh-CN" dirty="0"/>
              <a:t>X</a:t>
            </a:r>
            <a:r>
              <a:rPr lang="zh-CN" altLang="en-US" dirty="0"/>
              <a:t>的父亲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求</a:t>
            </a:r>
            <a:r>
              <a:rPr lang="en-US" altLang="zh-CN" dirty="0"/>
              <a:t>f(X);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并将</a:t>
            </a:r>
            <a:r>
              <a:rPr lang="en-US" altLang="zh-CN" dirty="0"/>
              <a:t>X</a:t>
            </a:r>
            <a:r>
              <a:rPr lang="zh-CN" altLang="en-US" dirty="0"/>
              <a:t>插入</a:t>
            </a:r>
            <a:r>
              <a:rPr lang="en-US" altLang="zh-CN" dirty="0"/>
              <a:t>OPEN</a:t>
            </a:r>
            <a:r>
              <a:rPr lang="zh-CN" altLang="en-US" dirty="0"/>
              <a:t>表中</a:t>
            </a:r>
            <a:r>
              <a:rPr lang="en-US" altLang="zh-CN" dirty="0"/>
              <a:t>;//</a:t>
            </a:r>
            <a:r>
              <a:rPr lang="zh-CN" altLang="en-US" dirty="0"/>
              <a:t>还没有排序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}//</a:t>
            </a:r>
            <a:r>
              <a:rPr lang="en-US" altLang="zh-CN" dirty="0" err="1"/>
              <a:t>endfor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节点插入</a:t>
            </a:r>
            <a:r>
              <a:rPr lang="en-US" altLang="zh-CN" dirty="0"/>
              <a:t>CLOSE</a:t>
            </a:r>
            <a:r>
              <a:rPr lang="zh-CN" altLang="en-US" dirty="0"/>
              <a:t>表中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按照</a:t>
            </a:r>
            <a:r>
              <a:rPr lang="en-US" altLang="zh-CN" dirty="0"/>
              <a:t>f(n)</a:t>
            </a:r>
            <a:r>
              <a:rPr lang="zh-CN" altLang="en-US" dirty="0"/>
              <a:t>将</a:t>
            </a:r>
            <a:r>
              <a:rPr lang="en-US" altLang="zh-CN" dirty="0"/>
              <a:t>OPEN</a:t>
            </a:r>
            <a:r>
              <a:rPr lang="zh-CN" altLang="en-US" dirty="0"/>
              <a:t>表中的节点排序</a:t>
            </a:r>
            <a:r>
              <a:rPr lang="en-US" altLang="zh-CN" dirty="0"/>
              <a:t>;//</a:t>
            </a:r>
            <a:r>
              <a:rPr lang="zh-CN" altLang="en-US" dirty="0"/>
              <a:t>实际上是比较</a:t>
            </a:r>
            <a:r>
              <a:rPr lang="en-US" altLang="zh-CN" dirty="0"/>
              <a:t>OPEN</a:t>
            </a:r>
            <a:r>
              <a:rPr lang="zh-CN" altLang="en-US" dirty="0"/>
              <a:t>表内节点</a:t>
            </a:r>
            <a:r>
              <a:rPr lang="en-US" altLang="zh-CN" dirty="0"/>
              <a:t>f</a:t>
            </a:r>
            <a:r>
              <a:rPr lang="zh-CN" altLang="en-US" dirty="0"/>
              <a:t>的大小，从最小路径的节点向下进行。</a:t>
            </a:r>
          </a:p>
          <a:p>
            <a:r>
              <a:rPr lang="en-US" altLang="zh-CN" dirty="0"/>
              <a:t>}//</a:t>
            </a:r>
            <a:r>
              <a:rPr lang="en-US" altLang="zh-CN" dirty="0" err="1"/>
              <a:t>endwhile</a:t>
            </a:r>
            <a:r>
              <a:rPr lang="en-US" altLang="zh-CN" dirty="0"/>
              <a:t>(OPEN!=NULL)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8179" y="1879152"/>
            <a:ext cx="389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while(OPEN!=NULL) 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OPEN</a:t>
            </a:r>
            <a:r>
              <a:rPr lang="zh-CN" altLang="en-US" dirty="0"/>
              <a:t>表中取</a:t>
            </a:r>
            <a:r>
              <a:rPr lang="en-US" altLang="zh-CN" dirty="0"/>
              <a:t>f(n)</a:t>
            </a:r>
            <a:r>
              <a:rPr lang="zh-CN" altLang="en-US" dirty="0"/>
              <a:t>最小的节点</a:t>
            </a:r>
            <a:r>
              <a:rPr lang="en-US" altLang="zh-CN" dirty="0"/>
              <a:t>n;</a:t>
            </a:r>
          </a:p>
          <a:p>
            <a:r>
              <a:rPr lang="en-US" altLang="zh-CN" dirty="0"/>
              <a:t>    if(n</a:t>
            </a:r>
            <a:r>
              <a:rPr lang="zh-CN" altLang="en-US" dirty="0"/>
              <a:t>节点</a:t>
            </a:r>
            <a:r>
              <a:rPr lang="en-US" altLang="zh-CN" dirty="0"/>
              <a:t>==</a:t>
            </a:r>
            <a:r>
              <a:rPr lang="zh-CN" altLang="en-US" dirty="0"/>
              <a:t>目标节点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break;</a:t>
            </a:r>
          </a:p>
          <a:p>
            <a:r>
              <a:rPr lang="en-US" altLang="zh-CN" dirty="0"/>
              <a:t>    for(</a:t>
            </a:r>
            <a:r>
              <a:rPr lang="zh-CN" altLang="en-US" dirty="0"/>
              <a:t>当前节点</a:t>
            </a:r>
            <a:r>
              <a:rPr lang="en-US" altLang="zh-CN" dirty="0"/>
              <a:t>n</a:t>
            </a:r>
            <a:r>
              <a:rPr lang="zh-CN" altLang="en-US" dirty="0"/>
              <a:t>的每个子节点</a:t>
            </a:r>
            <a:r>
              <a:rPr lang="en-US" altLang="zh-CN" dirty="0"/>
              <a:t>X) {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计算</a:t>
            </a:r>
            <a:r>
              <a:rPr lang="en-US" altLang="zh-CN" dirty="0"/>
              <a:t>f(X);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XinOPEN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if(</a:t>
            </a:r>
            <a:r>
              <a:rPr lang="zh-CN" altLang="en-US" dirty="0"/>
              <a:t>新的</a:t>
            </a:r>
            <a:r>
              <a:rPr lang="en-US" altLang="zh-CN" dirty="0"/>
              <a:t>f(X)&lt;OPEN</a:t>
            </a:r>
            <a:r>
              <a:rPr lang="zh-CN" altLang="en-US" dirty="0"/>
              <a:t>中的</a:t>
            </a:r>
            <a:r>
              <a:rPr lang="en-US" altLang="zh-CN" dirty="0"/>
              <a:t>f(X))  {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设置为</a:t>
            </a:r>
            <a:r>
              <a:rPr lang="en-US" altLang="zh-CN" dirty="0"/>
              <a:t>X</a:t>
            </a:r>
            <a:r>
              <a:rPr lang="zh-CN" altLang="en-US" dirty="0"/>
              <a:t>的父亲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更新</a:t>
            </a:r>
            <a:r>
              <a:rPr lang="en-US" altLang="zh-CN" dirty="0"/>
              <a:t>OPEN</a:t>
            </a:r>
            <a:r>
              <a:rPr lang="zh-CN" altLang="en-US" dirty="0"/>
              <a:t>表中的</a:t>
            </a:r>
            <a:r>
              <a:rPr lang="en-US" altLang="zh-CN" dirty="0"/>
              <a:t>f(n);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XinCLOSE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continue;</a:t>
            </a:r>
          </a:p>
          <a:p>
            <a:r>
              <a:rPr lang="en-US" altLang="zh-CN" dirty="0"/>
              <a:t>        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557780" y="1557867"/>
            <a:ext cx="0" cy="498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9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574" y="118258"/>
            <a:ext cx="4275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int </a:t>
            </a:r>
            <a:r>
              <a:rPr lang="en-US" altLang="zh-CN" dirty="0" err="1"/>
              <a:t>astar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    // A*</a:t>
            </a:r>
            <a:r>
              <a:rPr lang="zh-CN" altLang="en-US" dirty="0"/>
              <a:t>算法遍历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curX</a:t>
            </a:r>
            <a:r>
              <a:rPr lang="en-US" altLang="zh-CN" dirty="0"/>
              <a:t>, </a:t>
            </a:r>
            <a:r>
              <a:rPr lang="en-US" altLang="zh-CN" dirty="0" err="1"/>
              <a:t>curY</a:t>
            </a:r>
            <a:r>
              <a:rPr lang="en-US" altLang="zh-CN" dirty="0"/>
              <a:t>, </a:t>
            </a:r>
            <a:r>
              <a:rPr lang="en-US" altLang="zh-CN" dirty="0" err="1"/>
              <a:t>surX</a:t>
            </a:r>
            <a:r>
              <a:rPr lang="en-US" altLang="zh-CN" dirty="0"/>
              <a:t>, </a:t>
            </a:r>
            <a:r>
              <a:rPr lang="en-US" altLang="zh-CN" dirty="0" err="1"/>
              <a:t>surY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float </a:t>
            </a:r>
            <a:r>
              <a:rPr lang="en-US" altLang="zh-CN" dirty="0" err="1"/>
              <a:t>surG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Open q; //Open</a:t>
            </a:r>
            <a:r>
              <a:rPr lang="zh-CN" altLang="en-US" dirty="0"/>
              <a:t>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Close *p;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initOpen</a:t>
            </a:r>
            <a:r>
              <a:rPr lang="en-US" altLang="zh-CN" dirty="0"/>
              <a:t>(&amp;q);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initClose</a:t>
            </a:r>
            <a:r>
              <a:rPr lang="en-US" altLang="zh-CN" dirty="0"/>
              <a:t>(close, </a:t>
            </a:r>
            <a:r>
              <a:rPr lang="en-US" altLang="zh-CN" dirty="0" err="1"/>
              <a:t>srcX</a:t>
            </a:r>
            <a:r>
              <a:rPr lang="en-US" altLang="zh-CN" dirty="0"/>
              <a:t>, </a:t>
            </a:r>
            <a:r>
              <a:rPr lang="en-US" altLang="zh-CN" dirty="0" err="1"/>
              <a:t>srcY</a:t>
            </a:r>
            <a:r>
              <a:rPr lang="en-US" altLang="zh-CN" dirty="0"/>
              <a:t>, </a:t>
            </a:r>
            <a:r>
              <a:rPr lang="en-US" altLang="zh-CN" dirty="0" err="1"/>
              <a:t>dstX</a:t>
            </a:r>
            <a:r>
              <a:rPr lang="en-US" altLang="zh-CN" dirty="0"/>
              <a:t>, </a:t>
            </a:r>
            <a:r>
              <a:rPr lang="en-US" altLang="zh-CN" dirty="0" err="1"/>
              <a:t>dstY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close[</a:t>
            </a:r>
            <a:r>
              <a:rPr lang="en-US" altLang="zh-CN" dirty="0" err="1"/>
              <a:t>srcX</a:t>
            </a:r>
            <a:r>
              <a:rPr lang="en-US" altLang="zh-CN" dirty="0"/>
              <a:t>][</a:t>
            </a:r>
            <a:r>
              <a:rPr lang="en-US" altLang="zh-CN" dirty="0" err="1"/>
              <a:t>srcY</a:t>
            </a:r>
            <a:r>
              <a:rPr lang="en-US" altLang="zh-CN" dirty="0"/>
              <a:t>].vis = 1;</a:t>
            </a:r>
          </a:p>
          <a:p>
            <a:r>
              <a:rPr lang="en-US" altLang="zh-CN" dirty="0"/>
              <a:t>    push(&amp;q, close, </a:t>
            </a:r>
            <a:r>
              <a:rPr lang="en-US" altLang="zh-CN" dirty="0" err="1"/>
              <a:t>srcX</a:t>
            </a:r>
            <a:r>
              <a:rPr lang="en-US" altLang="zh-CN" dirty="0"/>
              <a:t>, </a:t>
            </a:r>
            <a:r>
              <a:rPr lang="en-US" altLang="zh-CN" dirty="0" err="1"/>
              <a:t>srcY</a:t>
            </a:r>
            <a:r>
              <a:rPr lang="en-US" altLang="zh-CN" dirty="0"/>
              <a:t>, 0);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2435" y="3293239"/>
            <a:ext cx="4281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while (</a:t>
            </a:r>
            <a:r>
              <a:rPr lang="en-US" altLang="zh-CN" dirty="0" err="1"/>
              <a:t>q.length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    </a:t>
            </a:r>
          </a:p>
          <a:p>
            <a:r>
              <a:rPr lang="en-US" altLang="zh-CN" dirty="0"/>
              <a:t>        p = shift(&amp;q);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curX</a:t>
            </a:r>
            <a:r>
              <a:rPr lang="en-US" altLang="zh-CN" dirty="0"/>
              <a:t> = p-&gt;cur-&gt;x;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curY</a:t>
            </a:r>
            <a:r>
              <a:rPr lang="en-US" altLang="zh-CN" dirty="0"/>
              <a:t> = p-&gt;cur-&gt;y;</a:t>
            </a:r>
          </a:p>
          <a:p>
            <a:r>
              <a:rPr lang="en-US" altLang="zh-CN" dirty="0"/>
              <a:t>        if (!p-&gt;H)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return Sequential;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28586" y="671691"/>
            <a:ext cx="50154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8;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 (! (p-&gt;cur-&gt;sur &amp; (1 &lt;&lt; </a:t>
            </a:r>
            <a:r>
              <a:rPr lang="en-US" altLang="zh-CN" dirty="0" err="1"/>
              <a:t>i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continue;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surX</a:t>
            </a:r>
            <a:r>
              <a:rPr lang="en-US" altLang="zh-CN" dirty="0"/>
              <a:t> = </a:t>
            </a:r>
            <a:r>
              <a:rPr lang="en-US" altLang="zh-CN" dirty="0" err="1"/>
              <a:t>curX</a:t>
            </a:r>
            <a:r>
              <a:rPr lang="en-US" altLang="zh-CN" dirty="0"/>
              <a:t> + </a:t>
            </a:r>
            <a:r>
              <a:rPr lang="en-US" altLang="zh-CN" dirty="0" err="1"/>
              <a:t>dir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].x;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surY</a:t>
            </a:r>
            <a:r>
              <a:rPr lang="en-US" altLang="zh-CN" dirty="0"/>
              <a:t> = </a:t>
            </a:r>
            <a:r>
              <a:rPr lang="en-US" altLang="zh-CN" dirty="0" err="1"/>
              <a:t>curY</a:t>
            </a:r>
            <a:r>
              <a:rPr lang="en-US" altLang="zh-CN" dirty="0"/>
              <a:t> + </a:t>
            </a:r>
            <a:r>
              <a:rPr lang="en-US" altLang="zh-CN" dirty="0" err="1"/>
              <a:t>dir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].y;</a:t>
            </a:r>
          </a:p>
          <a:p>
            <a:r>
              <a:rPr lang="en-US" altLang="zh-CN" dirty="0"/>
              <a:t>            if (!close[</a:t>
            </a:r>
            <a:r>
              <a:rPr lang="en-US" altLang="zh-CN" dirty="0" err="1"/>
              <a:t>surX</a:t>
            </a:r>
            <a:r>
              <a:rPr lang="en-US" altLang="zh-CN" dirty="0"/>
              <a:t>][</a:t>
            </a:r>
            <a:r>
              <a:rPr lang="en-US" altLang="zh-CN" dirty="0" err="1"/>
              <a:t>surY</a:t>
            </a:r>
            <a:r>
              <a:rPr lang="en-US" altLang="zh-CN" dirty="0"/>
              <a:t>].vis)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close[</a:t>
            </a:r>
            <a:r>
              <a:rPr lang="en-US" altLang="zh-CN" dirty="0" err="1"/>
              <a:t>surX</a:t>
            </a:r>
            <a:r>
              <a:rPr lang="en-US" altLang="zh-CN" dirty="0"/>
              <a:t>][</a:t>
            </a:r>
            <a:r>
              <a:rPr lang="en-US" altLang="zh-CN" dirty="0" err="1"/>
              <a:t>surY</a:t>
            </a:r>
            <a:r>
              <a:rPr lang="en-US" altLang="zh-CN" dirty="0"/>
              <a:t>].vis = 1;</a:t>
            </a:r>
          </a:p>
          <a:p>
            <a:r>
              <a:rPr lang="en-US" altLang="zh-CN" dirty="0"/>
              <a:t>                close[</a:t>
            </a:r>
            <a:r>
              <a:rPr lang="en-US" altLang="zh-CN" dirty="0" err="1"/>
              <a:t>surX</a:t>
            </a:r>
            <a:r>
              <a:rPr lang="en-US" altLang="zh-CN" dirty="0"/>
              <a:t>][</a:t>
            </a:r>
            <a:r>
              <a:rPr lang="en-US" altLang="zh-CN" dirty="0" err="1"/>
              <a:t>surY</a:t>
            </a:r>
            <a:r>
              <a:rPr lang="en-US" altLang="zh-CN" dirty="0"/>
              <a:t>].from = p;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surG</a:t>
            </a:r>
            <a:r>
              <a:rPr lang="en-US" altLang="zh-CN" dirty="0"/>
              <a:t> = p-&gt;G + </a:t>
            </a:r>
            <a:r>
              <a:rPr lang="en-US" altLang="zh-CN" dirty="0" err="1"/>
              <a:t>sqrt</a:t>
            </a:r>
            <a:r>
              <a:rPr lang="en-US" altLang="zh-CN" dirty="0"/>
              <a:t>((</a:t>
            </a:r>
            <a:r>
              <a:rPr lang="en-US" altLang="zh-CN" dirty="0" err="1"/>
              <a:t>curX</a:t>
            </a:r>
            <a:r>
              <a:rPr lang="en-US" altLang="zh-CN" dirty="0"/>
              <a:t> - </a:t>
            </a:r>
            <a:r>
              <a:rPr lang="en-US" altLang="zh-CN" dirty="0" err="1"/>
              <a:t>surX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		* (</a:t>
            </a:r>
            <a:r>
              <a:rPr lang="en-US" altLang="zh-CN" dirty="0" err="1"/>
              <a:t>curX</a:t>
            </a:r>
            <a:r>
              <a:rPr lang="en-US" altLang="zh-CN" dirty="0"/>
              <a:t> - </a:t>
            </a:r>
            <a:r>
              <a:rPr lang="en-US" altLang="zh-CN" dirty="0" err="1"/>
              <a:t>surX</a:t>
            </a:r>
            <a:r>
              <a:rPr lang="en-US" altLang="zh-CN" dirty="0"/>
              <a:t>) + (</a:t>
            </a:r>
            <a:r>
              <a:rPr lang="en-US" altLang="zh-CN" dirty="0" err="1"/>
              <a:t>curY</a:t>
            </a:r>
            <a:r>
              <a:rPr lang="en-US" altLang="zh-CN" dirty="0"/>
              <a:t> - </a:t>
            </a:r>
            <a:r>
              <a:rPr lang="en-US" altLang="zh-CN" dirty="0" err="1"/>
              <a:t>surY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		* (</a:t>
            </a:r>
            <a:r>
              <a:rPr lang="en-US" altLang="zh-CN" dirty="0" err="1"/>
              <a:t>curY</a:t>
            </a:r>
            <a:r>
              <a:rPr lang="en-US" altLang="zh-CN" dirty="0"/>
              <a:t> - </a:t>
            </a:r>
            <a:r>
              <a:rPr lang="en-US" altLang="zh-CN" dirty="0" err="1"/>
              <a:t>surY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    push(&amp;q, close, </a:t>
            </a:r>
            <a:r>
              <a:rPr lang="en-US" altLang="zh-CN" dirty="0" err="1"/>
              <a:t>surX</a:t>
            </a:r>
            <a:r>
              <a:rPr lang="en-US" altLang="zh-CN" dirty="0"/>
              <a:t>, </a:t>
            </a:r>
            <a:r>
              <a:rPr lang="en-US" altLang="zh-CN" dirty="0" err="1"/>
              <a:t>surY</a:t>
            </a:r>
            <a:r>
              <a:rPr lang="en-US" altLang="zh-CN" dirty="0"/>
              <a:t>, </a:t>
            </a:r>
            <a:r>
              <a:rPr lang="en-US" altLang="zh-CN" dirty="0" err="1"/>
              <a:t>surG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NoSolution</a:t>
            </a:r>
            <a:r>
              <a:rPr lang="en-US" altLang="zh-CN" dirty="0"/>
              <a:t>; //</a:t>
            </a:r>
            <a:r>
              <a:rPr lang="zh-CN" altLang="en-US" dirty="0"/>
              <a:t>无结果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78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741488" y="240220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  <a:hlinkClick r:id="rId2" action="ppaction://hlinkfile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  <a:hlinkClick r:id="rId2" action="ppaction://hlinkfile"/>
              </a:rPr>
              <a:t>实验结果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  <a:hlinkClick r:id="rId2" action="ppaction://hlinkfile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16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61847EC5-CBB3-4B9B-9D95-A316074A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8" y="570944"/>
            <a:ext cx="3259278" cy="27279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73E38C-6D70-45EC-9D73-5572D089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97" y="730422"/>
            <a:ext cx="1778305" cy="56938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258FF7-F76C-4A95-911F-6AD5CE27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95" y="3577341"/>
            <a:ext cx="3247051" cy="2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F77F2B87-C7F5-4D3E-87D4-8C825427E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57" y="701730"/>
            <a:ext cx="4790433" cy="40591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787F17-21C1-4CD4-83D5-9EA35BEF2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93" y="4979356"/>
            <a:ext cx="5063959" cy="17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6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741488" y="240220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性能分析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65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1994" y="1146465"/>
            <a:ext cx="523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运行程序，比较使用</a:t>
            </a:r>
            <a:r>
              <a:rPr lang="en-US" altLang="zh-CN" dirty="0"/>
              <a:t>A*</a:t>
            </a:r>
            <a:r>
              <a:rPr lang="zh-CN" altLang="en-US" dirty="0"/>
              <a:t>，</a:t>
            </a:r>
            <a:r>
              <a:rPr lang="en-US" altLang="zh-CN" dirty="0"/>
              <a:t>Dijkstra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三种算法，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81194" y="1740776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得到各自不同的路径，各自找寻过程中所覆盖的范围，各自的工作流程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843269" y="233508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并从中可以窥见它们的效率高低</a:t>
            </a:r>
          </a:p>
        </p:txBody>
      </p:sp>
    </p:spTree>
    <p:extLst>
      <p:ext uri="{BB962C8B-B14F-4D97-AF65-F5344CB8AC3E}">
        <p14:creationId xmlns:p14="http://schemas.microsoft.com/office/powerpoint/2010/main" val="242002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8" y="1317931"/>
            <a:ext cx="7033097" cy="540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3553" y="706623"/>
            <a:ext cx="22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A* (</a:t>
            </a:r>
            <a:r>
              <a:rPr lang="zh-CN" altLang="en-US" dirty="0"/>
              <a:t>使用曼哈顿距离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16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7" y="1330677"/>
            <a:ext cx="7033095" cy="540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3310" y="74134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150749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41488" y="2402205"/>
            <a:ext cx="7886700" cy="1026795"/>
          </a:xfrm>
        </p:spPr>
        <p:txBody>
          <a:bodyPr/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选题介绍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27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59" y="1194844"/>
            <a:ext cx="7035429" cy="540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1658" y="741347"/>
            <a:ext cx="55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22468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389671" y="237905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分工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158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9990176-70DE-4422-8ED4-1D20857B4FEE}"/>
              </a:ext>
            </a:extLst>
          </p:cNvPr>
          <p:cNvSpPr txBox="1"/>
          <p:nvPr/>
        </p:nvSpPr>
        <p:spPr>
          <a:xfrm>
            <a:off x="2420470" y="1792942"/>
            <a:ext cx="5701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资料搜索     ：诸葛子音、郑召作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算法选择     ：王伟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代码编写与测试：郑召作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性能分析     ：郑召作、王伟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制作       ：诸葛子音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总结与展望：潘冠男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报告撰写    ：潘冠男</a:t>
            </a:r>
          </a:p>
        </p:txBody>
      </p:sp>
    </p:spTree>
    <p:extLst>
      <p:ext uri="{BB962C8B-B14F-4D97-AF65-F5344CB8AC3E}">
        <p14:creationId xmlns:p14="http://schemas.microsoft.com/office/powerpoint/2010/main" val="425200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361475" y="2448504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总结与展望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19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966BF90-CC6F-4C40-97E4-CAD2C3F739D1}"/>
              </a:ext>
            </a:extLst>
          </p:cNvPr>
          <p:cNvSpPr/>
          <p:nvPr/>
        </p:nvSpPr>
        <p:spPr>
          <a:xfrm>
            <a:off x="1090032" y="1410627"/>
            <a:ext cx="2598234" cy="140505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035994-A375-4558-A6E8-F425585E084C}"/>
              </a:ext>
            </a:extLst>
          </p:cNvPr>
          <p:cNvSpPr/>
          <p:nvPr/>
        </p:nvSpPr>
        <p:spPr>
          <a:xfrm>
            <a:off x="5455734" y="1438503"/>
            <a:ext cx="2598234" cy="14050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4B7E8-AC67-4841-AB48-1B5FD1542C56}"/>
              </a:ext>
            </a:extLst>
          </p:cNvPr>
          <p:cNvSpPr txBox="1"/>
          <p:nvPr/>
        </p:nvSpPr>
        <p:spPr>
          <a:xfrm>
            <a:off x="3882483" y="1800018"/>
            <a:ext cx="1379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Lucida Handwriting" panose="03010101010101010101" pitchFamily="66" charset="0"/>
              </a:rPr>
              <a:t>PK</a:t>
            </a:r>
            <a:endParaRPr lang="zh-CN" altLang="en-US" sz="6000" dirty="0">
              <a:latin typeface="Lucida Handwriting" panose="03010101010101010101" pitchFamily="66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50D789-39B2-438A-A5F8-4C3D9E0B385D}"/>
              </a:ext>
            </a:extLst>
          </p:cNvPr>
          <p:cNvSpPr/>
          <p:nvPr/>
        </p:nvSpPr>
        <p:spPr>
          <a:xfrm>
            <a:off x="1090032" y="3960540"/>
            <a:ext cx="2598234" cy="140505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1F715D-D27F-4D3F-895F-5363778775A8}"/>
              </a:ext>
            </a:extLst>
          </p:cNvPr>
          <p:cNvSpPr/>
          <p:nvPr/>
        </p:nvSpPr>
        <p:spPr>
          <a:xfrm>
            <a:off x="5455734" y="3960540"/>
            <a:ext cx="2598234" cy="14050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FF52CF-6DA0-453F-B406-BCC21CE401F7}"/>
              </a:ext>
            </a:extLst>
          </p:cNvPr>
          <p:cNvSpPr txBox="1"/>
          <p:nvPr/>
        </p:nvSpPr>
        <p:spPr>
          <a:xfrm>
            <a:off x="3882483" y="4349931"/>
            <a:ext cx="1379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Lucida Handwriting" panose="03010101010101010101" pitchFamily="66" charset="0"/>
              </a:rPr>
              <a:t>PK</a:t>
            </a:r>
            <a:endParaRPr lang="zh-CN" altLang="en-US" sz="6000" dirty="0">
              <a:latin typeface="Lucida Handwriting" panose="03010101010101010101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152102-A1A6-4311-AA78-8CCC5C1E6B8B}"/>
              </a:ext>
            </a:extLst>
          </p:cNvPr>
          <p:cNvSpPr txBox="1"/>
          <p:nvPr/>
        </p:nvSpPr>
        <p:spPr>
          <a:xfrm>
            <a:off x="1090032" y="3064945"/>
            <a:ext cx="73402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</a:rPr>
              <a:t>重点分析比较</a:t>
            </a:r>
            <a:r>
              <a:rPr lang="en-US" altLang="zh-CN" sz="3600" dirty="0" err="1">
                <a:latin typeface="+mn-ea"/>
              </a:rPr>
              <a:t>Dijstra</a:t>
            </a:r>
            <a:r>
              <a:rPr lang="zh-CN" altLang="en-US" sz="3600" dirty="0">
                <a:latin typeface="+mn-ea"/>
              </a:rPr>
              <a:t>算法与</a:t>
            </a:r>
            <a:r>
              <a:rPr lang="en-US" altLang="zh-CN" sz="3600" dirty="0">
                <a:latin typeface="+mn-ea"/>
              </a:rPr>
              <a:t>A</a:t>
            </a:r>
            <a:r>
              <a:rPr lang="zh-CN" altLang="en-US" sz="3600" dirty="0">
                <a:latin typeface="+mn-ea"/>
              </a:rPr>
              <a:t>*算法</a:t>
            </a:r>
          </a:p>
        </p:txBody>
      </p:sp>
    </p:spTree>
    <p:extLst>
      <p:ext uri="{BB962C8B-B14F-4D97-AF65-F5344CB8AC3E}">
        <p14:creationId xmlns:p14="http://schemas.microsoft.com/office/powerpoint/2010/main" val="39959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AA299B-8D73-40EC-868C-BA7447DF53D3}"/>
              </a:ext>
            </a:extLst>
          </p:cNvPr>
          <p:cNvSpPr/>
          <p:nvPr/>
        </p:nvSpPr>
        <p:spPr>
          <a:xfrm>
            <a:off x="2748424" y="714789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四个不同点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3FC5E19-5D8F-4F91-9CCD-A030531EABC9}"/>
              </a:ext>
            </a:extLst>
          </p:cNvPr>
          <p:cNvGraphicFramePr/>
          <p:nvPr>
            <p:extLst/>
          </p:nvPr>
        </p:nvGraphicFramePr>
        <p:xfrm>
          <a:off x="691376" y="1393902"/>
          <a:ext cx="7660887" cy="466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A37BE37-0CEA-436F-B200-2D111BDDA5EA}"/>
              </a:ext>
            </a:extLst>
          </p:cNvPr>
          <p:cNvSpPr txBox="1"/>
          <p:nvPr/>
        </p:nvSpPr>
        <p:spPr>
          <a:xfrm>
            <a:off x="925550" y="1828801"/>
            <a:ext cx="49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5840F-E8D1-4B05-8F13-3D6DBF83F066}"/>
              </a:ext>
            </a:extLst>
          </p:cNvPr>
          <p:cNvSpPr txBox="1"/>
          <p:nvPr/>
        </p:nvSpPr>
        <p:spPr>
          <a:xfrm>
            <a:off x="1412489" y="2910031"/>
            <a:ext cx="49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C0364-0C7D-47F0-ABB7-0615DEA0D92E}"/>
              </a:ext>
            </a:extLst>
          </p:cNvPr>
          <p:cNvSpPr txBox="1"/>
          <p:nvPr/>
        </p:nvSpPr>
        <p:spPr>
          <a:xfrm>
            <a:off x="1412489" y="4003241"/>
            <a:ext cx="49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629DB-EB7A-432B-BDEC-DB7D3948571B}"/>
              </a:ext>
            </a:extLst>
          </p:cNvPr>
          <p:cNvSpPr txBox="1"/>
          <p:nvPr/>
        </p:nvSpPr>
        <p:spPr>
          <a:xfrm>
            <a:off x="925550" y="5096451"/>
            <a:ext cx="49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1670294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AA299B-8D73-40EC-868C-BA7447DF53D3}"/>
              </a:ext>
            </a:extLst>
          </p:cNvPr>
          <p:cNvSpPr/>
          <p:nvPr/>
        </p:nvSpPr>
        <p:spPr>
          <a:xfrm>
            <a:off x="3787169" y="7147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FCFB99-E9C5-4C43-AF0D-F81EB516654A}"/>
              </a:ext>
            </a:extLst>
          </p:cNvPr>
          <p:cNvSpPr txBox="1"/>
          <p:nvPr/>
        </p:nvSpPr>
        <p:spPr>
          <a:xfrm>
            <a:off x="1362636" y="2886637"/>
            <a:ext cx="763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一、可以通过改变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H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函数来改变路径搜索过程</a:t>
            </a:r>
            <a:b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二、可以引入机器学习技术来帮助寻找最合适的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G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值</a:t>
            </a:r>
            <a:b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4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26208" y="1061475"/>
            <a:ext cx="5047620" cy="5057780"/>
            <a:chOff x="2407600" y="1270000"/>
            <a:chExt cx="5047620" cy="5057780"/>
          </a:xfrm>
        </p:grpSpPr>
        <p:sp>
          <p:nvSpPr>
            <p:cNvPr id="4" name="矩形 3"/>
            <p:cNvSpPr/>
            <p:nvPr/>
          </p:nvSpPr>
          <p:spPr>
            <a:xfrm>
              <a:off x="2407600" y="1280160"/>
              <a:ext cx="5040000" cy="504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129280" y="127000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853180" y="128270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569460" y="127508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285740" y="128270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09640" y="128270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25920" y="1287780"/>
              <a:ext cx="0" cy="504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07600" y="198882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407600" y="271272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407600" y="342900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407600" y="414528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415220" y="486918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407600" y="5585460"/>
              <a:ext cx="504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1269733" y="3236904"/>
            <a:ext cx="684000" cy="684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706632" y="2522454"/>
            <a:ext cx="6840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08388" y="3237581"/>
            <a:ext cx="6840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12728" y="3958026"/>
            <a:ext cx="6840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48567" y="3236904"/>
            <a:ext cx="684000" cy="68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486332" y="662086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假设有人想从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点移动到一墙之隔的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981848" y="2603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如左图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81848" y="30248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红色方块是起点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981848" y="344618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黄色方块是终点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981848" y="3867501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黑色方块是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55500" y="6309819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本课题研究的是如何探寻从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222221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741488" y="240220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选题分析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3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29" y="2458078"/>
            <a:ext cx="8453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它迭代检查待检查结点集中的结点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把和该结点最靠近的尚未检查的结点加入待检查结点集。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12630" y="1030941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Dijkstra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36644" y="1860289"/>
            <a:ext cx="596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算法从物体所在的初始点开始，访问图中的结点。</a:t>
            </a:r>
          </a:p>
        </p:txBody>
      </p:sp>
      <p:sp>
        <p:nvSpPr>
          <p:cNvPr id="6" name="矩形 5"/>
          <p:cNvSpPr/>
          <p:nvPr/>
        </p:nvSpPr>
        <p:spPr>
          <a:xfrm>
            <a:off x="1910821" y="3657490"/>
            <a:ext cx="575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该结点集从初始结点向外扩展，直到到达目标结点。</a:t>
            </a:r>
          </a:p>
        </p:txBody>
      </p:sp>
      <p:sp>
        <p:nvSpPr>
          <p:cNvPr id="7" name="矩形 6"/>
          <p:cNvSpPr/>
          <p:nvPr/>
        </p:nvSpPr>
        <p:spPr>
          <a:xfrm>
            <a:off x="1476595" y="4302904"/>
            <a:ext cx="6190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保证能找到一条从初始点到目标点的最短路径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只要所有的边都有一个非负的代价值。</a:t>
            </a:r>
          </a:p>
        </p:txBody>
      </p:sp>
    </p:spTree>
    <p:extLst>
      <p:ext uri="{BB962C8B-B14F-4D97-AF65-F5344CB8AC3E}">
        <p14:creationId xmlns:p14="http://schemas.microsoft.com/office/powerpoint/2010/main" val="40652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1135" y="992841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最佳优先搜索（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BFS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95141" y="186028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算法类似的流程运行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5459" y="2547874"/>
            <a:ext cx="747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不同点在于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算法能够评估（称为启发式的）任意节点到目标点的代价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2207" y="323545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它不选择离初始结点最近的结点，而选择离目标最近的结点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58034" y="39230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不能保证找到一条最短路径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066" y="4610629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但由于用了一个启发式函数快速导向目标节点，而比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算法快得多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2458" y="5298212"/>
            <a:ext cx="692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例如，如果目标位于出发点的南方，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将趋向于导向南方的路径</a:t>
            </a:r>
          </a:p>
        </p:txBody>
      </p:sp>
    </p:spTree>
    <p:extLst>
      <p:ext uri="{BB962C8B-B14F-4D97-AF65-F5344CB8AC3E}">
        <p14:creationId xmlns:p14="http://schemas.microsoft.com/office/powerpoint/2010/main" val="33399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7922" y="118619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然而，这两个例子都仅仅是最简单的情况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43339" y="18434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地图中没有障碍物，最短路径是直线的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9587" y="25007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那么，假如存在凹型障碍物呢？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87949" y="3157979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算法运行得较慢，但确实能保证找到一条最短路径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0342" y="3815240"/>
            <a:ext cx="609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运行得较快，但是它找到的路径明显不是一条好的路径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97501" y="447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选择什么算法？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95865" y="5129763"/>
            <a:ext cx="18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我们选择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A*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65026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741488" y="2402205"/>
            <a:ext cx="7886700" cy="1026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算法选择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2143</Words>
  <Application>Microsoft Office PowerPoint</Application>
  <PresentationFormat>全屏显示(4:3)</PresentationFormat>
  <Paragraphs>413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Arail</vt:lpstr>
      <vt:lpstr>方正姚体</vt:lpstr>
      <vt:lpstr>华文行楷</vt:lpstr>
      <vt:lpstr>宋体</vt:lpstr>
      <vt:lpstr>微软雅黑 Light</vt:lpstr>
      <vt:lpstr>Arial</vt:lpstr>
      <vt:lpstr>Calibri</vt:lpstr>
      <vt:lpstr>Calibri Light</vt:lpstr>
      <vt:lpstr>Lucida Handwriting</vt:lpstr>
      <vt:lpstr>Microsoft Yi Baiti</vt:lpstr>
      <vt:lpstr>Times New Roman</vt:lpstr>
      <vt:lpstr>Office 主题</vt:lpstr>
      <vt:lpstr>自定义设计方案</vt:lpstr>
      <vt:lpstr>静态路网寻路问题</vt:lpstr>
      <vt:lpstr>PowerPoint 演示文稿</vt:lpstr>
      <vt:lpstr>——选题介绍——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静态路网寻路问题</dc:title>
  <dc:creator>ZHUGE Erin</dc:creator>
  <cp:lastModifiedBy>DELL</cp:lastModifiedBy>
  <cp:revision>50</cp:revision>
  <dcterms:created xsi:type="dcterms:W3CDTF">2018-06-16T06:45:28Z</dcterms:created>
  <dcterms:modified xsi:type="dcterms:W3CDTF">2018-06-19T02:54:13Z</dcterms:modified>
</cp:coreProperties>
</file>