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71" r:id="rId9"/>
    <p:sldId id="272" r:id="rId10"/>
    <p:sldId id="273" r:id="rId11"/>
    <p:sldId id="275" r:id="rId12"/>
    <p:sldId id="276" r:id="rId13"/>
    <p:sldId id="277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67" autoAdjust="0"/>
  </p:normalViewPr>
  <p:slideViewPr>
    <p:cSldViewPr snapToGrid="0">
      <p:cViewPr varScale="1">
        <p:scale>
          <a:sx n="57" d="100"/>
          <a:sy n="57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6842E-E0BF-4533-BD23-BEB600D3A48E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CED36-A382-45E5-B691-1365BBB5A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2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第一个请求访问使用照相设备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 配置用来声明一个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在运行时所依赖的外部的硬件或软件特征，使得相机自动对焦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94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后者指向的是手机的端口，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命令就是将本地端口连接转发到手机上。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后者指向的是手机的端口，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命令就是将本地端口连接转发到手机上。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SurfaceView</a:t>
            </a:r>
            <a:r>
              <a:rPr lang="zh-CN" altLang="en-US" dirty="0"/>
              <a:t>这里简单说下，它就类似一个</a:t>
            </a:r>
            <a:r>
              <a:rPr lang="en-US" altLang="zh-CN" dirty="0"/>
              <a:t>View</a:t>
            </a:r>
            <a:r>
              <a:rPr lang="zh-CN" altLang="en-US" dirty="0"/>
              <a:t>，但是和</a:t>
            </a:r>
            <a:r>
              <a:rPr lang="en-US" altLang="zh-CN" dirty="0"/>
              <a:t>View</a:t>
            </a:r>
            <a:r>
              <a:rPr lang="zh-CN" altLang="en-US" dirty="0"/>
              <a:t>不同的点在于，它允许在子线程中进行绘制，而普通的</a:t>
            </a:r>
            <a:r>
              <a:rPr lang="en-US" altLang="zh-CN" dirty="0"/>
              <a:t>View</a:t>
            </a:r>
            <a:r>
              <a:rPr lang="zh-CN" altLang="en-US" dirty="0"/>
              <a:t>是只能在</a:t>
            </a:r>
            <a:r>
              <a:rPr lang="en-US" altLang="zh-CN" dirty="0"/>
              <a:t>UI</a:t>
            </a:r>
            <a:r>
              <a:rPr lang="zh-CN" altLang="en-US" dirty="0"/>
              <a:t>线程中执行绘制工作，所以</a:t>
            </a:r>
            <a:r>
              <a:rPr lang="en-US" altLang="zh-CN" dirty="0" err="1"/>
              <a:t>SurfaceView</a:t>
            </a:r>
            <a:r>
              <a:rPr lang="zh-CN" altLang="en-US" dirty="0"/>
              <a:t>比较适合进行一些繁重的绘制工作而不会造成</a:t>
            </a:r>
            <a:r>
              <a:rPr lang="en-US" altLang="zh-CN" dirty="0"/>
              <a:t>app</a:t>
            </a:r>
            <a:r>
              <a:rPr lang="zh-CN" altLang="en-US" dirty="0"/>
              <a:t>的卡顿。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5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、并将其类型设置为</a:t>
            </a:r>
            <a:r>
              <a:rPr lang="en-US" altLang="zh-CN" dirty="0" err="1"/>
              <a:t>SurfaceHolder.SURFACE_TYPE_PUSH_BUFFERS</a:t>
            </a:r>
            <a:r>
              <a:rPr lang="zh-CN" altLang="en-US" dirty="0"/>
              <a:t>时，这样就只能拍照无需绘制了。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setKeepScreenOn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（） 保持屏幕常量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、使得相机自动对焦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dirty="0"/>
              <a:t>由于</a:t>
            </a:r>
            <a:r>
              <a:rPr lang="en-US" altLang="zh-CN" dirty="0"/>
              <a:t>Camera</a:t>
            </a:r>
            <a:r>
              <a:rPr lang="zh-CN" altLang="en-US" dirty="0"/>
              <a:t>在</a:t>
            </a:r>
            <a:r>
              <a:rPr lang="en-US" altLang="zh-CN" dirty="0" err="1"/>
              <a:t>SurfaceView</a:t>
            </a:r>
            <a:r>
              <a:rPr lang="zh-CN" altLang="en-US" dirty="0"/>
              <a:t>中是通过</a:t>
            </a:r>
            <a:r>
              <a:rPr lang="en-US" altLang="zh-CN" dirty="0" err="1"/>
              <a:t>SurfaceHolder</a:t>
            </a:r>
            <a:r>
              <a:rPr lang="en-US" altLang="zh-CN" dirty="0"/>
              <a:t> </a:t>
            </a:r>
            <a:r>
              <a:rPr lang="zh-CN" altLang="en-US" dirty="0"/>
              <a:t>使得</a:t>
            </a:r>
            <a:r>
              <a:rPr lang="en-US" altLang="zh-CN" dirty="0" err="1"/>
              <a:t>Surfaceview</a:t>
            </a:r>
            <a:r>
              <a:rPr lang="zh-CN" altLang="en-US" dirty="0"/>
              <a:t>能够预览</a:t>
            </a:r>
            <a:r>
              <a:rPr lang="en-US" altLang="zh-CN" dirty="0"/>
              <a:t>Camera</a:t>
            </a:r>
            <a:r>
              <a:rPr lang="zh-CN" altLang="en-US" dirty="0"/>
              <a:t>返回的数据，因此我们需要实现</a:t>
            </a:r>
            <a:r>
              <a:rPr lang="en-US" altLang="zh-CN" dirty="0" err="1"/>
              <a:t>SurfaceHolder</a:t>
            </a:r>
            <a:r>
              <a:rPr lang="en-US" altLang="zh-CN" dirty="0"/>
              <a:t> </a:t>
            </a:r>
            <a:r>
              <a:rPr lang="zh-CN" altLang="en-US" dirty="0"/>
              <a:t>的回调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CameraUtils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辅助类主要是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 API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的一些操作，比如打开相机、开始预览、停止预览、切换相机、设置预览参数等操作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BitmapUtil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为图片操作辅助类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Bitmap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按照一定大小转为字节数组，以便写入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进行发送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9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IntentFilter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翻译成中文就是“意图过滤器”，主要用来过滤隐式意图。当用户进行一项操作的时候，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系统会根据配置的 “意图过滤器” 来寻找可以响应该操作的组件，服务。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当接受到这两个字符串的时候，会响应该操作的组建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5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收到广播信息，开启新线程，启动监听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、初始化</a:t>
            </a:r>
            <a:r>
              <a:rPr lang="en-US" altLang="zh-CN" dirty="0" err="1"/>
              <a:t>ServerSocket</a:t>
            </a:r>
            <a:r>
              <a:rPr lang="zh-CN" altLang="en-US" dirty="0"/>
              <a:t>类，并，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监听到设备连接，启动通信线程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ThreadReadWriterIOSocket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EventBus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能够简化各组件间的通信，让我们的代码书写变得简单，能有效的分离事件发送方和接收方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也就是解耦的意思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能避免复杂和容易出错的依赖性和生命周期问题。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onMessageEvent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）中，通过参数</a:t>
            </a:r>
            <a:r>
              <a:rPr lang="en-US" altLang="zh-CN" dirty="0" err="1"/>
              <a:t>event.message</a:t>
            </a:r>
            <a:r>
              <a:rPr lang="zh-CN" altLang="en-US" dirty="0"/>
              <a:t>的值进行不同的操作；</a:t>
            </a:r>
            <a:endParaRPr lang="en-US" altLang="zh-CN" dirty="0"/>
          </a:p>
          <a:p>
            <a:r>
              <a:rPr lang="zh-CN" altLang="en-US" dirty="0"/>
              <a:t>表格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当建立连接之后可以向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端发送数据，发送数据的方法：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6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端作为客户端需要向服务端发起连接。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6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后者指向的是手机的端口，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命令就是将本地端口连接转发到手机上。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ED36-A382-45E5-B691-1365BBB5A7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0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71FE5-5E37-4205-9673-2EBED001E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E665E-58AF-44B1-9169-B9EEA2D62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1E821-B1AB-4B33-A1DF-D17A8190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267F7-A4B1-48BF-8224-35C03BEE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B239F-2A7E-4CBA-8968-ABDCF122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013C7-9698-4C77-91A3-22527D06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27CB7-6A29-4C96-9D0C-F4343E439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6A125-3112-46D2-928E-C951CE0C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04FF2-DD26-4B2D-8299-FBCACD1F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69CBF-C32D-4677-A1C3-E5C99211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433570-0F86-4979-9135-E6757BF94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8FC0D-3F95-4BFB-BBEA-88E2473CB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61CCE-A7CA-41F5-AF9A-13F36E46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057CF-ED89-4745-B339-ECDC2F0F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7A8C1-B575-49AD-816F-0519392D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3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D6550-C1D1-41EA-8FEE-1FDF5D97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C9B5A-E921-46DB-8B7B-02584E41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A7C2C-ED20-4F22-A5BB-A4103D8E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E8DD6-76AE-4B03-8256-E694E5DD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1DC04-0B3D-43DF-B101-73918293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3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5251F-40D8-49A9-9A69-BA517E9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612CD-B2D9-48DF-8605-3AF84E60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AD67B-9688-4AEA-AFC2-DFE94602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1B010-7472-499B-AE95-066E8965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FFFF1-3D6E-4BE7-913F-D1B170A0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51349-705D-4396-9A94-3C8E56CE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0CC1B-3FD6-4098-AB67-D7063D6BA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7F645-ACB1-46E1-B3A1-B6D59AC23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8D70C-2373-4D5F-AD27-1B4EC5DA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1B280-6658-406F-AEC4-380DA314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4BCD5-4332-40EB-A008-84AD7A7B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691B6-DBBC-4972-B215-060615E3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36863-A18F-4BAE-996B-BFFD50D1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483C97-9B3F-4A2C-B3EC-0468F825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CFC4A-8899-4CAC-9AC8-00A3FCA8D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673961-4DA4-4D6D-97A3-EBA94C724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3026BA-D6B2-42FB-A3D5-5953894A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2096BD-15C9-4BCF-B8B2-1EA882F5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CFAA9D-9AE6-4D12-842C-A1CAEAB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7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5C3FC-DC15-495E-827A-776247E4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F58F97-8F62-4139-97EA-31EB8B48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04B84-2CCD-4898-8E12-CE9D9EB9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7BCE1-D5B9-42DC-BF4A-12CB27FD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5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FB98D8-87DB-404E-8F53-13FCB5C5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663A52-CAA9-49ED-BF39-0AB25B02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D606D-7036-4688-9934-9BE30EC0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2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B185B-8C8C-44EB-B854-DFCD3BF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FBCC3-836C-4100-9756-02F1997B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F6940-2A25-4AC6-B9EC-155CE761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5BA64-964D-4DBC-80DC-640F0E79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98BF9-E799-4580-8F7E-11BE185C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647AB-F244-49E8-9E16-1F2DF5C3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5132B-BD3B-4B2F-AF3A-9A37E45B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D9D558-D0DD-4FE5-B791-7D87A3916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C0DD2-A341-46C4-8DEA-63A95A7E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506EB-1CF6-4272-AF1F-CA86CB50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47A06-78DD-4B85-A0F6-A8B25907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982E5-AACE-4090-B1C0-BA3E82E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76C51A-2D8F-41F4-9EC3-29100C53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72EDB-96E6-4AD6-887A-17892864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22129-2FD0-447F-BDF7-590DE8C42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8E24-BBE4-408B-AAF6-454A84BF850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F09F0-7681-47B5-ADA7-BE362D594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FACA8-8AE1-4CC8-9961-3CB4F5E84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A361-162D-4F14-92E9-FA0DE8BCD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8AEFC-3054-4E3C-BA2A-6E4507B8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631" y="1180180"/>
            <a:ext cx="10668000" cy="2387600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电脑控制手机摄像头拍照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A6944C-58D2-42B0-B08A-CD273E8A990D}"/>
              </a:ext>
            </a:extLst>
          </p:cNvPr>
          <p:cNvSpPr txBox="1"/>
          <p:nvPr/>
        </p:nvSpPr>
        <p:spPr>
          <a:xfrm>
            <a:off x="9042400" y="5130800"/>
            <a:ext cx="184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郑召作</a:t>
            </a:r>
          </a:p>
        </p:txBody>
      </p:sp>
    </p:spTree>
    <p:extLst>
      <p:ext uri="{BB962C8B-B14F-4D97-AF65-F5344CB8AC3E}">
        <p14:creationId xmlns:p14="http://schemas.microsoft.com/office/powerpoint/2010/main" val="43400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PC</a:t>
            </a:r>
            <a:r>
              <a:rPr lang="zh-CN" altLang="en-US" b="1" dirty="0">
                <a:solidFill>
                  <a:schemeClr val="bg1"/>
                </a:solidFill>
              </a:rPr>
              <a:t>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450"/>
            <a:ext cx="10515600" cy="4351338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PC</a:t>
            </a:r>
            <a:r>
              <a:rPr lang="zh-CN" altLang="en-US" b="1" dirty="0">
                <a:solidFill>
                  <a:schemeClr val="bg1"/>
                </a:solidFill>
              </a:rPr>
              <a:t>端界面由三个</a:t>
            </a:r>
            <a:r>
              <a:rPr lang="en-US" altLang="zh-CN" b="1" dirty="0">
                <a:solidFill>
                  <a:schemeClr val="bg1"/>
                </a:solidFill>
              </a:rPr>
              <a:t>Button</a:t>
            </a:r>
            <a:r>
              <a:rPr lang="zh-CN" altLang="en-US" b="1" dirty="0">
                <a:solidFill>
                  <a:schemeClr val="bg1"/>
                </a:solidFill>
              </a:rPr>
              <a:t>和一个</a:t>
            </a:r>
            <a:r>
              <a:rPr lang="en-US" altLang="zh-CN" b="1" dirty="0">
                <a:solidFill>
                  <a:schemeClr val="bg1"/>
                </a:solidFill>
              </a:rPr>
              <a:t>Panel</a:t>
            </a:r>
            <a:r>
              <a:rPr lang="zh-CN" altLang="en-US" b="1" dirty="0">
                <a:solidFill>
                  <a:schemeClr val="bg1"/>
                </a:solidFill>
              </a:rPr>
              <a:t>组件组成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571285-0F29-470D-A24D-0E3984481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06" y="2190969"/>
            <a:ext cx="5493514" cy="43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449"/>
            <a:ext cx="10515600" cy="496642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</a:rPr>
              <a:t>adb</a:t>
            </a:r>
            <a:r>
              <a:rPr lang="zh-CN" altLang="en-US" dirty="0">
                <a:solidFill>
                  <a:schemeClr val="bg1"/>
                </a:solidFill>
              </a:rPr>
              <a:t>发送系统广播启动连接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发送关闭服务广播给安卓：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adb</a:t>
            </a:r>
            <a:r>
              <a:rPr lang="en-US" altLang="zh-CN" dirty="0">
                <a:solidFill>
                  <a:schemeClr val="bg1"/>
                </a:solidFill>
              </a:rPr>
              <a:t> shell am broadcast -a </a:t>
            </a:r>
            <a:r>
              <a:rPr lang="en-US" altLang="zh-CN" dirty="0" err="1">
                <a:solidFill>
                  <a:schemeClr val="bg1"/>
                </a:solidFill>
              </a:rPr>
              <a:t>CameraServiceStop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端口转化：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adb</a:t>
            </a:r>
            <a:r>
              <a:rPr lang="en-US" altLang="zh-CN" dirty="0">
                <a:solidFill>
                  <a:schemeClr val="bg1"/>
                </a:solidFill>
              </a:rPr>
              <a:t> forward </a:t>
            </a:r>
            <a:r>
              <a:rPr lang="en-US" altLang="zh-CN" dirty="0" err="1">
                <a:solidFill>
                  <a:schemeClr val="bg1"/>
                </a:solidFill>
              </a:rPr>
              <a:t>tcp:12580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tcp:10086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发送开启服务广播给安卓：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adb</a:t>
            </a:r>
            <a:r>
              <a:rPr lang="en-US" altLang="zh-CN" dirty="0">
                <a:solidFill>
                  <a:schemeClr val="bg1"/>
                </a:solidFill>
              </a:rPr>
              <a:t> shell am broadcast -a </a:t>
            </a:r>
            <a:r>
              <a:rPr lang="en-US" altLang="zh-CN" dirty="0" err="1">
                <a:solidFill>
                  <a:schemeClr val="bg1"/>
                </a:solidFill>
              </a:rPr>
              <a:t>NotifyServiceStart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5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PC</a:t>
            </a:r>
            <a:r>
              <a:rPr lang="zh-CN" altLang="en-US" b="1" dirty="0">
                <a:solidFill>
                  <a:schemeClr val="bg1"/>
                </a:solidFill>
              </a:rPr>
              <a:t>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449"/>
            <a:ext cx="10515600" cy="496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指定</a:t>
            </a:r>
            <a:r>
              <a:rPr lang="en-US" altLang="zh-CN" b="1" dirty="0">
                <a:solidFill>
                  <a:schemeClr val="bg1"/>
                </a:solidFill>
              </a:rPr>
              <a:t>IP</a:t>
            </a:r>
            <a:r>
              <a:rPr lang="zh-CN" altLang="en-US" b="1" dirty="0">
                <a:solidFill>
                  <a:schemeClr val="bg1"/>
                </a:solidFill>
              </a:rPr>
              <a:t>和端口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serveraddr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</a:rPr>
              <a:t>InetAddress.getByName</a:t>
            </a:r>
            <a:r>
              <a:rPr lang="en-US" altLang="zh-CN" b="1" dirty="0">
                <a:solidFill>
                  <a:schemeClr val="bg1"/>
                </a:solidFill>
              </a:rPr>
              <a:t>("127.0.0.1");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socket = new Socket(</a:t>
            </a:r>
            <a:r>
              <a:rPr lang="en-US" altLang="zh-CN" b="1" dirty="0" err="1">
                <a:solidFill>
                  <a:schemeClr val="bg1"/>
                </a:solidFill>
              </a:rPr>
              <a:t>serveraddr</a:t>
            </a:r>
            <a:r>
              <a:rPr lang="en-US" altLang="zh-CN" b="1" dirty="0">
                <a:solidFill>
                  <a:schemeClr val="bg1"/>
                </a:solidFill>
              </a:rPr>
              <a:t>, 12580);</a:t>
            </a:r>
          </a:p>
        </p:txBody>
      </p:sp>
    </p:spTree>
    <p:extLst>
      <p:ext uri="{BB962C8B-B14F-4D97-AF65-F5344CB8AC3E}">
        <p14:creationId xmlns:p14="http://schemas.microsoft.com/office/powerpoint/2010/main" val="255715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PC</a:t>
            </a:r>
            <a:r>
              <a:rPr lang="zh-CN" altLang="en-US" b="1" dirty="0">
                <a:solidFill>
                  <a:schemeClr val="bg1"/>
                </a:solidFill>
              </a:rPr>
              <a:t>端实现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16"/>
            <a:ext cx="10515600" cy="496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读取数据线程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当点击连接时启动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4D5055-5D4B-4D8B-A933-FBCBD31704ED}"/>
              </a:ext>
            </a:extLst>
          </p:cNvPr>
          <p:cNvSpPr txBox="1"/>
          <p:nvPr/>
        </p:nvSpPr>
        <p:spPr>
          <a:xfrm>
            <a:off x="1202266" y="1841242"/>
            <a:ext cx="88730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class </a:t>
            </a:r>
            <a:r>
              <a:rPr lang="en-US" altLang="zh-CN" sz="2000" b="1" dirty="0" err="1">
                <a:solidFill>
                  <a:schemeClr val="bg1"/>
                </a:solidFill>
              </a:rPr>
              <a:t>ReadThread</a:t>
            </a:r>
            <a:r>
              <a:rPr lang="en-US" altLang="zh-CN" sz="2000" b="1" dirty="0">
                <a:solidFill>
                  <a:schemeClr val="bg1"/>
                </a:solidFill>
              </a:rPr>
              <a:t> extends Thread {</a:t>
            </a: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public </a:t>
            </a:r>
            <a:r>
              <a:rPr lang="en-US" altLang="zh-CN" sz="2000" b="1" dirty="0" err="1">
                <a:solidFill>
                  <a:schemeClr val="bg1"/>
                </a:solidFill>
              </a:rPr>
              <a:t>ReadThread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InputStream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</a:rPr>
              <a:t>inputStream</a:t>
            </a:r>
            <a:r>
              <a:rPr lang="en-US" altLang="zh-CN" sz="2000" b="1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</a:t>
            </a:r>
            <a:r>
              <a:rPr lang="en-US" altLang="zh-CN" sz="2000" b="1" dirty="0" err="1">
                <a:solidFill>
                  <a:schemeClr val="bg1"/>
                </a:solidFill>
              </a:rPr>
              <a:t>this.in</a:t>
            </a:r>
            <a:r>
              <a:rPr lang="en-US" altLang="zh-CN" sz="2000" b="1" dirty="0">
                <a:solidFill>
                  <a:schemeClr val="bg1"/>
                </a:solidFill>
              </a:rPr>
              <a:t> = </a:t>
            </a:r>
            <a:r>
              <a:rPr lang="en-US" altLang="zh-CN" sz="2000" b="1" dirty="0" err="1">
                <a:solidFill>
                  <a:schemeClr val="bg1"/>
                </a:solidFill>
              </a:rPr>
              <a:t>inputStream</a:t>
            </a:r>
            <a:r>
              <a:rPr lang="en-US" altLang="zh-CN" sz="2000" b="1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}</a:t>
            </a: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public void run() {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	try {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        if (</a:t>
            </a:r>
            <a:r>
              <a:rPr lang="en-US" altLang="zh-CN" sz="2000" b="1" dirty="0" err="1">
                <a:solidFill>
                  <a:schemeClr val="bg1"/>
                </a:solidFill>
              </a:rPr>
              <a:t>in.read</a:t>
            </a:r>
            <a:r>
              <a:rPr lang="en-US" altLang="zh-CN" sz="2000" b="1" dirty="0">
                <a:solidFill>
                  <a:schemeClr val="bg1"/>
                </a:solidFill>
              </a:rPr>
              <a:t>() == </a:t>
            </a:r>
            <a:r>
              <a:rPr lang="en-US" altLang="zh-CN" sz="2000" b="1" dirty="0" err="1">
                <a:solidFill>
                  <a:schemeClr val="bg1"/>
                </a:solidFill>
              </a:rPr>
              <a:t>0xA0</a:t>
            </a:r>
            <a:r>
              <a:rPr lang="en-US" altLang="zh-CN" sz="2000" b="1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            byte[] </a:t>
            </a:r>
            <a:r>
              <a:rPr lang="en-US" altLang="zh-CN" sz="2000" b="1" dirty="0" err="1">
                <a:solidFill>
                  <a:schemeClr val="bg1"/>
                </a:solidFill>
              </a:rPr>
              <a:t>src</a:t>
            </a:r>
            <a:r>
              <a:rPr lang="en-US" altLang="zh-CN" sz="2000" b="1" dirty="0">
                <a:solidFill>
                  <a:schemeClr val="bg1"/>
                </a:solidFill>
              </a:rPr>
              <a:t> = new byte[4];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            </a:t>
            </a:r>
            <a:r>
              <a:rPr lang="en-US" altLang="zh-CN" sz="2000" b="1" dirty="0" err="1">
                <a:solidFill>
                  <a:schemeClr val="bg1"/>
                </a:solidFill>
              </a:rPr>
              <a:t>len</a:t>
            </a:r>
            <a:r>
              <a:rPr lang="en-US" altLang="zh-CN" sz="2000" b="1" dirty="0">
                <a:solidFill>
                  <a:schemeClr val="bg1"/>
                </a:solidFill>
              </a:rPr>
              <a:t> = </a:t>
            </a:r>
            <a:r>
              <a:rPr lang="en-US" altLang="zh-CN" sz="2000" b="1" dirty="0" err="1">
                <a:solidFill>
                  <a:schemeClr val="bg1"/>
                </a:solidFill>
              </a:rPr>
              <a:t>in.read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src</a:t>
            </a:r>
            <a:r>
              <a:rPr lang="en-US" altLang="zh-CN" sz="2000" b="1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            </a:t>
            </a:r>
            <a:r>
              <a:rPr lang="en-US" altLang="zh-CN" sz="2000" b="1" dirty="0" err="1">
                <a:solidFill>
                  <a:schemeClr val="bg1"/>
                </a:solidFill>
              </a:rPr>
              <a:t>len</a:t>
            </a:r>
            <a:r>
              <a:rPr lang="en-US" altLang="zh-CN" sz="2000" b="1" dirty="0">
                <a:solidFill>
                  <a:schemeClr val="bg1"/>
                </a:solidFill>
              </a:rPr>
              <a:t> = </a:t>
            </a:r>
            <a:r>
              <a:rPr lang="en-US" altLang="zh-CN" sz="2000" b="1" dirty="0" err="1">
                <a:solidFill>
                  <a:schemeClr val="bg1"/>
                </a:solidFill>
              </a:rPr>
              <a:t>byteArrayToInt</a:t>
            </a: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src</a:t>
            </a:r>
            <a:r>
              <a:rPr lang="en-US" altLang="zh-CN" sz="2000" b="1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altLang="zh-CN" sz="2000" b="1" dirty="0">
                <a:solidFill>
                  <a:schemeClr val="bg1"/>
                </a:solidFill>
              </a:rPr>
              <a:t>}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3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效果显示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55DEF85-91F0-4191-9972-9A0968EE9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33" y="877358"/>
            <a:ext cx="3259667" cy="579496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54C79B-A4F2-4D46-B40F-81DEA9883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11" y="2030552"/>
            <a:ext cx="5493514" cy="43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E99A9-7F82-4267-8D0C-0F240426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493BA-F025-469C-BEC8-D5912806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1 </a:t>
            </a:r>
            <a:r>
              <a:rPr lang="zh-CN" altLang="en-US" b="1" dirty="0">
                <a:solidFill>
                  <a:schemeClr val="bg1"/>
                </a:solidFill>
              </a:rPr>
              <a:t>手机端打开摄像头实时预览；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2 </a:t>
            </a:r>
            <a:r>
              <a:rPr lang="zh-CN" altLang="en-US" b="1" dirty="0">
                <a:solidFill>
                  <a:schemeClr val="bg1"/>
                </a:solidFill>
              </a:rPr>
              <a:t>手机端作为服务端，</a:t>
            </a:r>
            <a:r>
              <a:rPr lang="en-US" altLang="zh-CN" b="1" dirty="0">
                <a:solidFill>
                  <a:schemeClr val="bg1"/>
                </a:solidFill>
              </a:rPr>
              <a:t>PC</a:t>
            </a:r>
            <a:r>
              <a:rPr lang="zh-CN" altLang="en-US" b="1" dirty="0">
                <a:solidFill>
                  <a:schemeClr val="bg1"/>
                </a:solidFill>
              </a:rPr>
              <a:t>端作为客户端连接；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3 </a:t>
            </a:r>
            <a:r>
              <a:rPr lang="zh-CN" altLang="en-US" b="1" dirty="0">
                <a:solidFill>
                  <a:schemeClr val="bg1"/>
                </a:solidFill>
              </a:rPr>
              <a:t>连接成功后</a:t>
            </a:r>
            <a:r>
              <a:rPr lang="en-US" altLang="zh-CN" b="1" dirty="0">
                <a:solidFill>
                  <a:schemeClr val="bg1"/>
                </a:solidFill>
              </a:rPr>
              <a:t>PC</a:t>
            </a:r>
            <a:r>
              <a:rPr lang="zh-CN" altLang="en-US" b="1" dirty="0">
                <a:solidFill>
                  <a:schemeClr val="bg1"/>
                </a:solidFill>
              </a:rPr>
              <a:t>端可以同时预览手机端的摄像头采集的图像；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4 PC</a:t>
            </a:r>
            <a:r>
              <a:rPr lang="zh-CN" altLang="en-US" b="1" dirty="0">
                <a:solidFill>
                  <a:schemeClr val="bg1"/>
                </a:solidFill>
              </a:rPr>
              <a:t>端点击拍照可以控制手机端拍摄一张照片，并将照片传给</a:t>
            </a:r>
            <a:r>
              <a:rPr lang="en-US" altLang="zh-CN" b="1" dirty="0">
                <a:solidFill>
                  <a:schemeClr val="bg1"/>
                </a:solidFill>
              </a:rPr>
              <a:t>PC</a:t>
            </a:r>
            <a:r>
              <a:rPr lang="zh-CN" altLang="en-US" b="1" dirty="0">
                <a:solidFill>
                  <a:schemeClr val="bg1"/>
                </a:solidFill>
              </a:rPr>
              <a:t>端。</a:t>
            </a:r>
          </a:p>
        </p:txBody>
      </p:sp>
    </p:spTree>
    <p:extLst>
      <p:ext uri="{BB962C8B-B14F-4D97-AF65-F5344CB8AC3E}">
        <p14:creationId xmlns:p14="http://schemas.microsoft.com/office/powerpoint/2010/main" val="138908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开启摄像头实现预览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1203" cy="4351338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(1) </a:t>
            </a:r>
            <a:r>
              <a:rPr lang="zh-CN" altLang="en-US" b="1" dirty="0">
                <a:solidFill>
                  <a:schemeClr val="bg1"/>
                </a:solidFill>
              </a:rPr>
              <a:t>获取设备相应的权限：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在应用程序的</a:t>
            </a:r>
            <a:r>
              <a:rPr lang="en-US" altLang="zh-CN" b="1" dirty="0" err="1">
                <a:solidFill>
                  <a:schemeClr val="bg1"/>
                </a:solidFill>
              </a:rPr>
              <a:t>manifest.xml</a:t>
            </a:r>
            <a:r>
              <a:rPr lang="zh-CN" altLang="en-US" b="1" dirty="0">
                <a:solidFill>
                  <a:schemeClr val="bg1"/>
                </a:solidFill>
              </a:rPr>
              <a:t>中添加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&lt;uses-permission </a:t>
            </a:r>
            <a:r>
              <a:rPr lang="en-US" altLang="zh-CN" b="1" dirty="0" err="1">
                <a:solidFill>
                  <a:schemeClr val="bg1"/>
                </a:solidFill>
              </a:rPr>
              <a:t>android:name</a:t>
            </a:r>
            <a:r>
              <a:rPr lang="en-US" altLang="zh-CN" b="1" dirty="0">
                <a:solidFill>
                  <a:schemeClr val="bg1"/>
                </a:solidFill>
              </a:rPr>
              <a:t>="</a:t>
            </a:r>
            <a:r>
              <a:rPr lang="en-US" altLang="zh-CN" b="1" dirty="0" err="1">
                <a:solidFill>
                  <a:schemeClr val="bg1"/>
                </a:solidFill>
              </a:rPr>
              <a:t>android.permission.CAMERA</a:t>
            </a:r>
            <a:r>
              <a:rPr lang="en-US" altLang="zh-CN" b="1" dirty="0">
                <a:solidFill>
                  <a:schemeClr val="bg1"/>
                </a:solidFill>
              </a:rPr>
              <a:t>" /&gt;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&lt;uses-feature </a:t>
            </a:r>
            <a:r>
              <a:rPr lang="en-US" altLang="zh-CN" b="1" dirty="0" err="1">
                <a:solidFill>
                  <a:schemeClr val="bg1"/>
                </a:solidFill>
              </a:rPr>
              <a:t>android:name</a:t>
            </a:r>
            <a:r>
              <a:rPr lang="en-US" altLang="zh-CN" b="1" dirty="0">
                <a:solidFill>
                  <a:schemeClr val="bg1"/>
                </a:solidFill>
              </a:rPr>
              <a:t>="</a:t>
            </a:r>
            <a:r>
              <a:rPr lang="en-US" altLang="zh-CN" b="1" dirty="0" err="1">
                <a:solidFill>
                  <a:schemeClr val="bg1"/>
                </a:solidFill>
              </a:rPr>
              <a:t>android.hardware.camera</a:t>
            </a:r>
            <a:r>
              <a:rPr lang="en-US" altLang="zh-CN" b="1" dirty="0">
                <a:solidFill>
                  <a:schemeClr val="bg1"/>
                </a:solidFill>
              </a:rPr>
              <a:t>" /&gt;  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&lt;uses-feature </a:t>
            </a:r>
            <a:r>
              <a:rPr lang="en-US" altLang="zh-CN" b="1" dirty="0" err="1">
                <a:solidFill>
                  <a:schemeClr val="bg1"/>
                </a:solidFill>
              </a:rPr>
              <a:t>android:name</a:t>
            </a:r>
            <a:r>
              <a:rPr lang="en-US" altLang="zh-CN" b="1" dirty="0">
                <a:solidFill>
                  <a:schemeClr val="bg1"/>
                </a:solidFill>
              </a:rPr>
              <a:t>="</a:t>
            </a:r>
            <a:r>
              <a:rPr lang="en-US" altLang="zh-CN" b="1" dirty="0" err="1">
                <a:solidFill>
                  <a:schemeClr val="bg1"/>
                </a:solidFill>
              </a:rPr>
              <a:t>android.hardware.camera.autofocus</a:t>
            </a:r>
            <a:r>
              <a:rPr lang="en-US" altLang="zh-CN" b="1" dirty="0">
                <a:solidFill>
                  <a:schemeClr val="bg1"/>
                </a:solidFill>
              </a:rPr>
              <a:t>" /&gt;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BD0F63-9F64-47E3-8CC8-E8B1BE7E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1847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C951D2-A122-49AE-B516-6B859D3E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1"/>
            <a:ext cx="65" cy="45808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8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开启摄像头实现预览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1203" cy="43513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(2) </a:t>
            </a:r>
            <a:r>
              <a:rPr lang="zh-CN" altLang="en-US" b="1" dirty="0">
                <a:solidFill>
                  <a:schemeClr val="bg1"/>
                </a:solidFill>
              </a:rPr>
              <a:t>添加布局</a:t>
            </a:r>
            <a:r>
              <a:rPr lang="en-US" altLang="zh-CN" b="1" dirty="0">
                <a:solidFill>
                  <a:schemeClr val="bg1"/>
                </a:solidFill>
              </a:rPr>
              <a:t>layout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在主活动的布局文件里只有一个</a:t>
            </a:r>
            <a:r>
              <a:rPr lang="en-US" altLang="zh-CN" b="1" dirty="0" err="1">
                <a:solidFill>
                  <a:schemeClr val="bg1"/>
                </a:solidFill>
              </a:rPr>
              <a:t>SurfaceView</a:t>
            </a:r>
            <a:r>
              <a:rPr lang="zh-CN" altLang="en-US" b="1" dirty="0">
                <a:solidFill>
                  <a:schemeClr val="bg1"/>
                </a:solidFill>
              </a:rPr>
              <a:t>组件，</a:t>
            </a:r>
            <a:r>
              <a:rPr lang="en-US" altLang="zh-CN" b="1" dirty="0" err="1">
                <a:solidFill>
                  <a:schemeClr val="bg1"/>
                </a:solidFill>
              </a:rPr>
              <a:t>surfaceView</a:t>
            </a:r>
            <a:r>
              <a:rPr lang="zh-CN" altLang="en-US" b="1" dirty="0">
                <a:solidFill>
                  <a:schemeClr val="bg1"/>
                </a:solidFill>
              </a:rPr>
              <a:t>内部有两个线程</a:t>
            </a:r>
            <a:r>
              <a:rPr lang="en-US" altLang="zh-CN" b="1" dirty="0">
                <a:solidFill>
                  <a:schemeClr val="bg1"/>
                </a:solidFill>
              </a:rPr>
              <a:t>:</a:t>
            </a:r>
            <a:r>
              <a:rPr lang="zh-CN" altLang="en-US" b="1" dirty="0">
                <a:solidFill>
                  <a:schemeClr val="bg1"/>
                </a:solidFill>
              </a:rPr>
              <a:t>主线程和渲染线程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渲染线程可以在主线程之外的线程中向屏幕上绘图。所以</a:t>
            </a:r>
            <a:r>
              <a:rPr lang="en-US" altLang="zh-CN" b="1" dirty="0" err="1">
                <a:solidFill>
                  <a:schemeClr val="bg1"/>
                </a:solidFill>
              </a:rPr>
              <a:t>SurfaceView</a:t>
            </a:r>
            <a:r>
              <a:rPr lang="zh-CN" altLang="en-US" b="1" dirty="0">
                <a:solidFill>
                  <a:schemeClr val="bg1"/>
                </a:solidFill>
              </a:rPr>
              <a:t>可以在子线程内更新</a:t>
            </a:r>
            <a:r>
              <a:rPr lang="en-US" altLang="zh-CN" b="1" dirty="0">
                <a:solidFill>
                  <a:schemeClr val="bg1"/>
                </a:solidFill>
              </a:rPr>
              <a:t>UI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BD0F63-9F64-47E3-8CC8-E8B1BE7E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1847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C951D2-A122-49AE-B516-6B859D3E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1"/>
            <a:ext cx="65" cy="45808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开启摄像头实现预览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3" y="1825625"/>
            <a:ext cx="11390140" cy="466725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(3) </a:t>
            </a:r>
            <a:r>
              <a:rPr lang="en-US" altLang="zh-CN" b="1" dirty="0" err="1">
                <a:solidFill>
                  <a:schemeClr val="bg1"/>
                </a:solidFill>
              </a:rPr>
              <a:t>SurfceView</a:t>
            </a:r>
            <a:r>
              <a:rPr lang="zh-CN" altLang="en-US" b="1" dirty="0">
                <a:solidFill>
                  <a:schemeClr val="bg1"/>
                </a:solidFill>
              </a:rPr>
              <a:t>的初始化：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在主活动的</a:t>
            </a:r>
            <a:r>
              <a:rPr lang="en-US" altLang="zh-CN" b="1" dirty="0" err="1">
                <a:solidFill>
                  <a:schemeClr val="bg1"/>
                </a:solidFill>
              </a:rPr>
              <a:t>onCreate</a:t>
            </a:r>
            <a:r>
              <a:rPr lang="en-US" altLang="zh-CN" b="1" dirty="0">
                <a:solidFill>
                  <a:schemeClr val="bg1"/>
                </a:solidFill>
              </a:rPr>
              <a:t>()</a:t>
            </a:r>
            <a:r>
              <a:rPr lang="zh-CN" altLang="en-US" b="1" dirty="0">
                <a:solidFill>
                  <a:schemeClr val="bg1"/>
                </a:solidFill>
              </a:rPr>
              <a:t>里面对布局文件的</a:t>
            </a:r>
            <a:r>
              <a:rPr lang="en-US" altLang="zh-CN" b="1" dirty="0">
                <a:solidFill>
                  <a:schemeClr val="bg1"/>
                </a:solidFill>
              </a:rPr>
              <a:t>Surface</a:t>
            </a:r>
            <a:r>
              <a:rPr lang="zh-CN" altLang="en-US" b="1" dirty="0">
                <a:solidFill>
                  <a:schemeClr val="bg1"/>
                </a:solidFill>
              </a:rPr>
              <a:t>进行初始化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surfaceView</a:t>
            </a:r>
            <a:r>
              <a:rPr lang="en-US" altLang="zh-CN" b="1" dirty="0">
                <a:solidFill>
                  <a:schemeClr val="bg1"/>
                </a:solidFill>
              </a:rPr>
              <a:t> = (</a:t>
            </a:r>
            <a:r>
              <a:rPr lang="en-US" altLang="zh-CN" b="1" dirty="0" err="1">
                <a:solidFill>
                  <a:schemeClr val="bg1"/>
                </a:solidFill>
              </a:rPr>
              <a:t>SurfaceView</a:t>
            </a:r>
            <a:r>
              <a:rPr lang="en-US" altLang="zh-CN" b="1" dirty="0">
                <a:solidFill>
                  <a:schemeClr val="bg1"/>
                </a:solidFill>
              </a:rPr>
              <a:t>) </a:t>
            </a:r>
            <a:r>
              <a:rPr lang="en-US" altLang="zh-CN" b="1" dirty="0" err="1">
                <a:solidFill>
                  <a:schemeClr val="bg1"/>
                </a:solidFill>
              </a:rPr>
              <a:t>findViewById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R.id.surview</a:t>
            </a:r>
            <a:r>
              <a:rPr lang="en-US" altLang="zh-CN" b="1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surfaceHolder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dirty="0" err="1">
                <a:solidFill>
                  <a:schemeClr val="bg1"/>
                </a:solidFill>
              </a:rPr>
              <a:t>surfaceView.getHolder</a:t>
            </a:r>
            <a:r>
              <a:rPr lang="en-US" altLang="zh-CN" b="1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surfaceHolder.setType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</a:rPr>
              <a:t>SurfaceHolder.SURFACE_TYPE_PUSH_BUFFERS</a:t>
            </a:r>
            <a:r>
              <a:rPr lang="en-US" altLang="zh-CN" b="1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surfaceHolder.setKeepScreenOn</a:t>
            </a:r>
            <a:r>
              <a:rPr lang="en-US" altLang="zh-CN" b="1" dirty="0">
                <a:solidFill>
                  <a:schemeClr val="bg1"/>
                </a:solidFill>
              </a:rPr>
              <a:t>(true);</a:t>
            </a:r>
          </a:p>
          <a:p>
            <a:r>
              <a:rPr lang="en-US" altLang="zh-CN" b="1" dirty="0" err="1">
                <a:solidFill>
                  <a:schemeClr val="bg1"/>
                </a:solidFill>
              </a:rPr>
              <a:t>surfaceView.setFocusable</a:t>
            </a:r>
            <a:r>
              <a:rPr lang="en-US" altLang="zh-CN" b="1" dirty="0">
                <a:solidFill>
                  <a:schemeClr val="bg1"/>
                </a:solidFill>
              </a:rPr>
              <a:t>(true);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BD0F63-9F64-47E3-8CC8-E8B1BE7E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1847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C951D2-A122-49AE-B516-6B859D3E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1"/>
            <a:ext cx="65" cy="45808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2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开启摄像头实现预览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3" y="1825625"/>
            <a:ext cx="11390140" cy="466725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(4) </a:t>
            </a:r>
            <a:r>
              <a:rPr lang="zh-CN" altLang="en-US" b="1" dirty="0">
                <a:solidFill>
                  <a:schemeClr val="bg1"/>
                </a:solidFill>
              </a:rPr>
              <a:t>开启摄像头：</a:t>
            </a:r>
          </a:p>
          <a:p>
            <a:r>
              <a:rPr lang="zh-CN" altLang="en-US" b="1" dirty="0">
                <a:solidFill>
                  <a:schemeClr val="bg1"/>
                </a:solidFill>
              </a:rPr>
              <a:t>我设定当</a:t>
            </a:r>
            <a:r>
              <a:rPr lang="en-US" altLang="zh-CN" b="1" dirty="0" err="1">
                <a:solidFill>
                  <a:schemeClr val="bg1"/>
                </a:solidFill>
              </a:rPr>
              <a:t>SurfceView</a:t>
            </a:r>
            <a:r>
              <a:rPr lang="zh-CN" altLang="en-US" b="1" dirty="0">
                <a:solidFill>
                  <a:schemeClr val="bg1"/>
                </a:solidFill>
              </a:rPr>
              <a:t>创建后开启摄像头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在每次打开摄像头之前，需要先停止并释放摄像头，再重新打开摄像头，具体过程如下：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、创建</a:t>
            </a:r>
            <a:r>
              <a:rPr lang="en-US" altLang="zh-CN" b="1" dirty="0" err="1">
                <a:solidFill>
                  <a:schemeClr val="bg1"/>
                </a:solidFill>
              </a:rPr>
              <a:t>CameraUtils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辅助类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、创建</a:t>
            </a:r>
            <a:r>
              <a:rPr lang="en-US" altLang="zh-CN" b="1" dirty="0" err="1">
                <a:solidFill>
                  <a:schemeClr val="bg1"/>
                </a:solidFill>
              </a:rPr>
              <a:t>BitmapUtil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辅助类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、实现</a:t>
            </a:r>
            <a:r>
              <a:rPr lang="en-US" altLang="zh-CN" b="1" dirty="0" err="1">
                <a:solidFill>
                  <a:schemeClr val="bg1"/>
                </a:solidFill>
              </a:rPr>
              <a:t>SurfaceHolder</a:t>
            </a:r>
            <a:r>
              <a:rPr lang="zh-CN" altLang="en-US" b="1" dirty="0">
                <a:solidFill>
                  <a:schemeClr val="bg1"/>
                </a:solidFill>
              </a:rPr>
              <a:t>的回调。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BD0F63-9F64-47E3-8CC8-E8B1BE7E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1847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C951D2-A122-49AE-B516-6B859D3E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1"/>
            <a:ext cx="65" cy="45808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7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连接功能实现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）注册广播：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IntentFilter</a:t>
            </a:r>
            <a:r>
              <a:rPr lang="en-US" altLang="zh-CN" b="1" dirty="0">
                <a:solidFill>
                  <a:schemeClr val="bg1"/>
                </a:solidFill>
              </a:rPr>
              <a:t> filter = new </a:t>
            </a:r>
            <a:r>
              <a:rPr lang="en-US" altLang="zh-CN" b="1" dirty="0" err="1">
                <a:solidFill>
                  <a:schemeClr val="bg1"/>
                </a:solidFill>
              </a:rPr>
              <a:t>IntentFilter</a:t>
            </a:r>
            <a:r>
              <a:rPr lang="en-US" altLang="zh-CN" b="1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filter.addAction</a:t>
            </a:r>
            <a:r>
              <a:rPr lang="en-US" altLang="zh-CN" b="1" dirty="0">
                <a:solidFill>
                  <a:schemeClr val="bg1"/>
                </a:solidFill>
              </a:rPr>
              <a:t>(“</a:t>
            </a:r>
            <a:r>
              <a:rPr lang="en-US" altLang="zh-CN" b="1" dirty="0" err="1">
                <a:solidFill>
                  <a:schemeClr val="bg1"/>
                </a:solidFill>
              </a:rPr>
              <a:t>CameraServiceStart</a:t>
            </a:r>
            <a:r>
              <a:rPr lang="en-US" altLang="zh-CN" b="1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filter.addAction</a:t>
            </a:r>
            <a:r>
              <a:rPr lang="en-US" altLang="zh-CN" b="1" dirty="0">
                <a:solidFill>
                  <a:schemeClr val="bg1"/>
                </a:solidFill>
              </a:rPr>
              <a:t>(“</a:t>
            </a:r>
            <a:r>
              <a:rPr lang="en-US" altLang="zh-CN" b="1" dirty="0" err="1">
                <a:solidFill>
                  <a:schemeClr val="bg1"/>
                </a:solidFill>
              </a:rPr>
              <a:t>CameraServiceStop</a:t>
            </a:r>
            <a:r>
              <a:rPr lang="en-US" altLang="zh-CN" b="1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registerReceiver</a:t>
            </a:r>
            <a:r>
              <a:rPr lang="en-US" altLang="zh-CN" b="1" dirty="0">
                <a:solidFill>
                  <a:schemeClr val="bg1"/>
                </a:solidFill>
              </a:rPr>
              <a:t>(receiver, filter);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5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连接功能实现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）接受广播：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、新建一个广播接收器类，并继承</a:t>
            </a:r>
            <a:r>
              <a:rPr lang="en-US" altLang="zh-CN" b="1" dirty="0" err="1">
                <a:solidFill>
                  <a:schemeClr val="bg1"/>
                </a:solidFill>
              </a:rPr>
              <a:t>BroadcastReceiver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、初始化</a:t>
            </a:r>
            <a:r>
              <a:rPr lang="en-US" altLang="zh-CN" b="1" dirty="0" err="1">
                <a:solidFill>
                  <a:schemeClr val="bg1"/>
                </a:solidFill>
              </a:rPr>
              <a:t>ServerSocket</a:t>
            </a:r>
            <a:r>
              <a:rPr lang="zh-CN" altLang="en-US" b="1" dirty="0">
                <a:solidFill>
                  <a:schemeClr val="bg1"/>
                </a:solidFill>
              </a:rPr>
              <a:t>类，并设定监听端口，当监听到设备连接，启动通信线程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、编写负责通信线程的代码</a:t>
            </a:r>
          </a:p>
        </p:txBody>
      </p:sp>
    </p:spTree>
    <p:extLst>
      <p:ext uri="{BB962C8B-B14F-4D97-AF65-F5344CB8AC3E}">
        <p14:creationId xmlns:p14="http://schemas.microsoft.com/office/powerpoint/2010/main" val="119751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D2869-238B-4933-B81C-C2D406C0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连接功能实现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9361-7116-472E-A240-2707FCAB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462"/>
            <a:ext cx="10709366" cy="557053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(3) </a:t>
            </a:r>
            <a:r>
              <a:rPr lang="zh-CN" altLang="en-US" dirty="0">
                <a:solidFill>
                  <a:schemeClr val="bg1"/>
                </a:solidFill>
              </a:rPr>
              <a:t>传递命令信息：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、通信的通知过程采用</a:t>
            </a:r>
            <a:r>
              <a:rPr lang="en-US" altLang="zh-CN" dirty="0" err="1">
                <a:solidFill>
                  <a:schemeClr val="bg1"/>
                </a:solidFill>
              </a:rPr>
              <a:t>EventBus</a:t>
            </a:r>
            <a:r>
              <a:rPr lang="zh-CN" altLang="en-US" dirty="0">
                <a:solidFill>
                  <a:schemeClr val="bg1"/>
                </a:solidFill>
              </a:rPr>
              <a:t>实现：</a:t>
            </a:r>
            <a:r>
              <a:rPr lang="en-US" altLang="zh-CN" dirty="0" err="1">
                <a:solidFill>
                  <a:schemeClr val="bg1"/>
                </a:solidFill>
              </a:rPr>
              <a:t>EventBus.getDefault</a:t>
            </a:r>
            <a:r>
              <a:rPr lang="en-US" altLang="zh-CN" dirty="0">
                <a:solidFill>
                  <a:schemeClr val="bg1"/>
                </a:solidFill>
              </a:rPr>
              <a:t>().register(this);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、实现事件处理函数</a:t>
            </a:r>
            <a:r>
              <a:rPr lang="en-US" altLang="zh-CN" dirty="0" err="1">
                <a:solidFill>
                  <a:schemeClr val="bg1"/>
                </a:solidFill>
              </a:rPr>
              <a:t>onMessageEvent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MessageEvent</a:t>
            </a:r>
            <a:r>
              <a:rPr lang="en-US" altLang="zh-CN" dirty="0">
                <a:solidFill>
                  <a:schemeClr val="bg1"/>
                </a:solidFill>
              </a:rPr>
              <a:t> event)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threadSocket.writeData</a:t>
            </a:r>
            <a:r>
              <a:rPr lang="en-US" altLang="zh-CN" dirty="0">
                <a:solidFill>
                  <a:schemeClr val="bg1"/>
                </a:solidFill>
              </a:rPr>
              <a:t>(data);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D56F583-8065-4B2F-9B98-E0A6ACD51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23835"/>
              </p:ext>
            </p:extLst>
          </p:nvPr>
        </p:nvGraphicFramePr>
        <p:xfrm>
          <a:off x="1254034" y="3158946"/>
          <a:ext cx="9318172" cy="283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086">
                  <a:extLst>
                    <a:ext uri="{9D8B030D-6E8A-4147-A177-3AD203B41FA5}">
                      <a16:colId xmlns:a16="http://schemas.microsoft.com/office/drawing/2014/main" val="1062714179"/>
                    </a:ext>
                  </a:extLst>
                </a:gridCol>
                <a:gridCol w="4659086">
                  <a:extLst>
                    <a:ext uri="{9D8B030D-6E8A-4147-A177-3AD203B41FA5}">
                      <a16:colId xmlns:a16="http://schemas.microsoft.com/office/drawing/2014/main" val="705073798"/>
                    </a:ext>
                  </a:extLst>
                </a:gridCol>
              </a:tblGrid>
              <a:tr h="566057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63463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Constant.DISCONNECT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销毁通信的线程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44811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Constant.START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开启摄像头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72336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Constant.STOP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销毁摄像头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254470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Constant.TAKPHOT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开启拍照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1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94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1081</Words>
  <Application>Microsoft Office PowerPoint</Application>
  <PresentationFormat>宽屏</PresentationFormat>
  <Paragraphs>150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电脑控制手机摄像头拍照</vt:lpstr>
      <vt:lpstr>功能需求</vt:lpstr>
      <vt:lpstr>开启摄像头实现预览</vt:lpstr>
      <vt:lpstr>开启摄像头实现预览</vt:lpstr>
      <vt:lpstr>开启摄像头实现预览</vt:lpstr>
      <vt:lpstr>开启摄像头实现预览</vt:lpstr>
      <vt:lpstr>连接功能实现</vt:lpstr>
      <vt:lpstr>连接功能实现</vt:lpstr>
      <vt:lpstr>连接功能实现</vt:lpstr>
      <vt:lpstr>PC端实现</vt:lpstr>
      <vt:lpstr>PC端实现</vt:lpstr>
      <vt:lpstr>PC端实现</vt:lpstr>
      <vt:lpstr>PC端实现</vt:lpstr>
      <vt:lpstr>效果显示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电脑控制手机摄像头拍照</dc:title>
  <dc:creator>郑 卓</dc:creator>
  <cp:lastModifiedBy>郑 卓</cp:lastModifiedBy>
  <cp:revision>17</cp:revision>
  <dcterms:created xsi:type="dcterms:W3CDTF">2019-03-31T01:31:47Z</dcterms:created>
  <dcterms:modified xsi:type="dcterms:W3CDTF">2019-04-01T08:50:27Z</dcterms:modified>
</cp:coreProperties>
</file>