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65" r:id="rId7"/>
    <p:sldId id="260" r:id="rId8"/>
    <p:sldId id="261" r:id="rId9"/>
    <p:sldId id="264" r:id="rId10"/>
    <p:sldId id="262" r:id="rId11"/>
    <p:sldId id="268" r:id="rId12"/>
    <p:sldId id="269" r:id="rId13"/>
    <p:sldId id="270" r:id="rId14"/>
    <p:sldId id="266" r:id="rId15"/>
    <p:sldId id="267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318F-FDA8-974B-AB0F-A99D192DFA13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2A76-0469-0A42-852B-00D29571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Tanzania Connect-A-Thon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IntraHealth</a:t>
            </a:r>
            <a:r>
              <a:rPr lang="en-US" dirty="0" smtClean="0"/>
              <a:t> International</a:t>
            </a:r>
          </a:p>
          <a:p>
            <a:r>
              <a:rPr lang="en-US" dirty="0" smtClean="0"/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Used This Week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99" y="1444204"/>
            <a:ext cx="16637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29" y="4640852"/>
            <a:ext cx="2807221" cy="594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29" y="1720901"/>
            <a:ext cx="1331228" cy="96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99" y="4079121"/>
            <a:ext cx="1156677" cy="1156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4699" y="5418667"/>
            <a:ext cx="31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Reports (</a:t>
            </a:r>
            <a:r>
              <a:rPr lang="en-US" dirty="0" smtClean="0"/>
              <a:t>Stock Levels)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4699" y="2453324"/>
            <a:ext cx="508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Immunization</a:t>
            </a:r>
          </a:p>
          <a:p>
            <a:r>
              <a:rPr lang="en-US" dirty="0" smtClean="0"/>
              <a:t>Terminologies (</a:t>
            </a:r>
            <a:r>
              <a:rPr lang="en-US" dirty="0" err="1" smtClean="0"/>
              <a:t>CodeSystem</a:t>
            </a:r>
            <a:r>
              <a:rPr lang="en-US" dirty="0" smtClean="0"/>
              <a:t>, </a:t>
            </a:r>
            <a:r>
              <a:rPr lang="en-US" dirty="0" err="1" smtClean="0"/>
              <a:t>ValueSet</a:t>
            </a:r>
            <a:r>
              <a:rPr lang="en-US" dirty="0" smtClean="0"/>
              <a:t>, </a:t>
            </a:r>
            <a:r>
              <a:rPr lang="en-US" dirty="0" err="1" smtClean="0"/>
              <a:t>ConceptMap</a:t>
            </a:r>
            <a:r>
              <a:rPr lang="en-US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9129" y="2672864"/>
            <a:ext cx="238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Care Services Discovery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9129" y="5418667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8648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www.websequencediagrams.com/index.php?png=mscNYZL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7" y="1219200"/>
            <a:ext cx="84296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websequencediagrams.com/index.php?png=mscupgam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0"/>
            <a:ext cx="9956800" cy="122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websequencediagrams.com/index.php?png=mscupgam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-5063067"/>
            <a:ext cx="9956800" cy="122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8823" y="1913432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Facility 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44075" y="1930366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 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9060" y="1930367"/>
            <a:ext cx="1693333" cy="846667"/>
          </a:xfrm>
          <a:prstGeom prst="roundRect">
            <a:avLst/>
          </a:prstGeom>
          <a:effectLst>
            <a:glow rad="546100">
              <a:schemeClr val="accent1">
                <a:alpha val="8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0246346" y="2228156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Core Information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Services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426746" y="5335071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Generators Of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Information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93200" y="33875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Inventory / Stock Level Reports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792156" y="4411094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Immunization Registry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6930862" y="2547451"/>
            <a:ext cx="2162338" cy="182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246533" y="4373703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VIMS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174179" y="316327"/>
            <a:ext cx="2419420" cy="1118457"/>
          </a:xfrm>
          <a:prstGeom prst="wedgeRoundRectCallout">
            <a:avLst>
              <a:gd name="adj1" fmla="val -41942"/>
              <a:gd name="adj2" fmla="val 760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store mapping from internal VIMS product codes and </a:t>
            </a:r>
            <a:r>
              <a:rPr lang="en-US" smtClean="0"/>
              <a:t>DHIS2 </a:t>
            </a:r>
            <a:r>
              <a:rPr lang="en-US" smtClean="0"/>
              <a:t>code </a:t>
            </a:r>
            <a:r>
              <a:rPr lang="en-US" smtClean="0"/>
              <a:t>to </a:t>
            </a:r>
            <a:r>
              <a:rPr lang="en-US" dirty="0" smtClean="0"/>
              <a:t>CVX codes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275779" y="5544847"/>
            <a:ext cx="2419420" cy="1118457"/>
          </a:xfrm>
          <a:prstGeom prst="wedgeRoundRectCallout">
            <a:avLst>
              <a:gd name="adj1" fmla="val -32143"/>
              <a:gd name="adj2" fmla="val -73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already use CVX codes for Vaccines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9431221" y="3292637"/>
            <a:ext cx="2419420" cy="966274"/>
          </a:xfrm>
          <a:prstGeom prst="wedgeRoundRectCallout">
            <a:avLst>
              <a:gd name="adj1" fmla="val -30043"/>
              <a:gd name="adj2" fmla="val 609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 an internal product code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201432" y="2057659"/>
            <a:ext cx="1585989" cy="6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9431221" y="607558"/>
            <a:ext cx="2419420" cy="1118457"/>
          </a:xfrm>
          <a:prstGeom prst="wedgeRoundRectCallout">
            <a:avLst>
              <a:gd name="adj1" fmla="val -41942"/>
              <a:gd name="adj2" fmla="val 760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 indicator codes for vaccine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8823" y="1913432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Facility 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44075" y="1930366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 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9060" y="1930367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0246346" y="2228156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Core Information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Services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426746" y="5335071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Generators Of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Information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93200" y="33875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Inventory / Stock Level Reports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792156" y="4411094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Immunization Registry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246533" y="4373703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VIMS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37779" y="4411094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eLMIS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631481" y="5658236"/>
            <a:ext cx="2419420" cy="1118457"/>
          </a:xfrm>
          <a:prstGeom prst="wedgeRoundRectCallout">
            <a:avLst>
              <a:gd name="adj1" fmla="val -32143"/>
              <a:gd name="adj2" fmla="val -73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produce GS1 </a:t>
            </a:r>
            <a:r>
              <a:rPr lang="en-US" smtClean="0"/>
              <a:t>Inventory Report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8295438" y="5658236"/>
            <a:ext cx="2419420" cy="1118457"/>
          </a:xfrm>
          <a:prstGeom prst="wedgeRoundRectCallout">
            <a:avLst>
              <a:gd name="adj1" fmla="val -32143"/>
              <a:gd name="adj2" fmla="val -73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produce GS1 </a:t>
            </a:r>
            <a:r>
              <a:rPr lang="en-US" smtClean="0"/>
              <a:t>Inventory Report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8627698" y="572803"/>
            <a:ext cx="2419420" cy="1118457"/>
          </a:xfrm>
          <a:prstGeom prst="wedgeRoundRectCallout">
            <a:avLst>
              <a:gd name="adj1" fmla="val -27944"/>
              <a:gd name="adj2" fmla="val 685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I had indicators added, I could consume GS1 reports with the help of the IL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74" y="2656768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Next Step:  </a:t>
            </a:r>
            <a:r>
              <a:rPr lang="en-US" dirty="0" smtClean="0">
                <a:solidFill>
                  <a:srgbClr val="C00000"/>
                </a:solidFill>
              </a:rPr>
              <a:t>Need to sort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GTIN</a:t>
            </a:r>
            <a:r>
              <a:rPr lang="en-US" dirty="0" smtClean="0">
                <a:solidFill>
                  <a:srgbClr val="C00000"/>
                </a:solidFill>
              </a:rPr>
              <a:t>s (Global Trade Identification Number) mapped to VIMS product codes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GLN</a:t>
            </a:r>
            <a:r>
              <a:rPr lang="en-US" dirty="0" smtClean="0">
                <a:solidFill>
                  <a:srgbClr val="C00000"/>
                </a:solidFill>
              </a:rPr>
              <a:t>s (Global Location Numbers)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added to HFR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Learned: </a:t>
            </a:r>
            <a:r>
              <a:rPr lang="en-US" dirty="0" smtClean="0"/>
              <a:t>Inconsistent data lists are a barrier to interoperability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Terminology Service can provide a common API to share and map between terminologies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 mappings need to still be done </a:t>
            </a:r>
          </a:p>
          <a:p>
            <a:pPr lvl="1"/>
            <a:r>
              <a:rPr lang="en-US" dirty="0" smtClean="0"/>
              <a:t>GTINs</a:t>
            </a:r>
            <a:endParaRPr lang="en-US" dirty="0"/>
          </a:p>
          <a:p>
            <a:pPr lvl="1"/>
            <a:r>
              <a:rPr lang="en-US" dirty="0" err="1" smtClean="0"/>
              <a:t>Disaggregators</a:t>
            </a:r>
            <a:r>
              <a:rPr lang="en-US" dirty="0" smtClean="0"/>
              <a:t> for vaccines in DHIS2 depend on the vaccine (e.g. reported age groups could change with each vaccine).   We only mapped BCG “by hand”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would be nice to have a user interface to help manage and browse terminologies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3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Learned: Need to be able to manage multiple facility identifiers in HFR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Several systems have their own internal identifiers for a health facility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Internal identifiers are important for accessing system APIs  -- either directly or via the Interoperability Layer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/>
              <a:t>all </a:t>
            </a:r>
            <a:r>
              <a:rPr lang="en-US" dirty="0" smtClean="0"/>
              <a:t>systems shared their internal ID with the Health Facility Registry the IL could be used to do any needed cross referencing</a:t>
            </a:r>
          </a:p>
          <a:p>
            <a:pPr lvl="1"/>
            <a:r>
              <a:rPr lang="en-US" dirty="0" smtClean="0"/>
              <a:t>VIMS, </a:t>
            </a:r>
            <a:r>
              <a:rPr lang="en-US" dirty="0" err="1" smtClean="0"/>
              <a:t>eLMIS</a:t>
            </a:r>
            <a:endParaRPr lang="en-US" dirty="0" smtClean="0"/>
          </a:p>
          <a:p>
            <a:pPr lvl="1"/>
            <a:r>
              <a:rPr lang="en-US" smtClean="0"/>
              <a:t>GLNs</a:t>
            </a:r>
            <a:endParaRPr lang="en-US" dirty="0" smtClean="0"/>
          </a:p>
          <a:p>
            <a:pPr lvl="1"/>
            <a:r>
              <a:rPr lang="en-US" dirty="0" smtClean="0"/>
              <a:t>DHIS2 UID</a:t>
            </a:r>
          </a:p>
          <a:p>
            <a:pPr lvl="1"/>
            <a:r>
              <a:rPr lang="en-US" dirty="0" smtClean="0"/>
              <a:t>HRHIS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However: each system should be responsible for the mapping of their identifier to the master HFR ID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2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55863"/>
              </p:ext>
            </p:extLst>
          </p:nvPr>
        </p:nvGraphicFramePr>
        <p:xfrm>
          <a:off x="647700" y="961604"/>
          <a:ext cx="10591800" cy="45628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98389"/>
                <a:gridCol w="6893411"/>
              </a:tblGrid>
              <a:tr h="58582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Tanzania Interoperability Workshop -    Use Case Request Form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480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Group Members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Kam </a:t>
                      </a:r>
                      <a:r>
                        <a:rPr lang="en-US" sz="1800" dirty="0" err="1">
                          <a:effectLst/>
                        </a:rPr>
                        <a:t>Rwegasira</a:t>
                      </a:r>
                      <a:r>
                        <a:rPr lang="en-US" sz="1800" dirty="0">
                          <a:effectLst/>
                        </a:rPr>
                        <a:t>, Kelvin </a:t>
                      </a:r>
                      <a:r>
                        <a:rPr lang="en-US" sz="1800" dirty="0" err="1">
                          <a:effectLst/>
                        </a:rPr>
                        <a:t>Mbwilo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Sovello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Mgani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Sosthenes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Bagumhe</a:t>
                      </a:r>
                      <a:r>
                        <a:rPr lang="en-US" sz="1800" dirty="0">
                          <a:effectLst/>
                        </a:rPr>
                        <a:t>, Isaiah </a:t>
                      </a:r>
                      <a:r>
                        <a:rPr lang="en-US" sz="1800" dirty="0" err="1">
                          <a:effectLst/>
                        </a:rPr>
                        <a:t>Zacharia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Faustin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Polycarp</a:t>
                      </a:r>
                      <a:endParaRPr lang="en-US" sz="1800" dirty="0">
                        <a:effectLst/>
                      </a:endParaRPr>
                    </a:p>
                  </a:txBody>
                  <a:tcPr marL="28802" marR="288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Proposed Name of Use </a:t>
                      </a:r>
                      <a:r>
                        <a:rPr lang="en-US" sz="1800" dirty="0" smtClean="0">
                          <a:effectLst/>
                        </a:rPr>
                        <a:t>Case</a:t>
                      </a:r>
                      <a:endParaRPr lang="en-US" sz="1800" dirty="0">
                        <a:effectLst/>
                      </a:endParaRPr>
                    </a:p>
                  </a:txBody>
                  <a:tcPr marL="28802" marR="28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Vaccination (Flow Up)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</a:tr>
              <a:tr h="17908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Purpose </a:t>
                      </a:r>
                      <a:r>
                        <a:rPr lang="en-US" sz="1800" dirty="0">
                          <a:effectLst/>
                        </a:rPr>
                        <a:t>of Use Case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(What type of information do you want to send or get?)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800" dirty="0" smtClean="0">
                          <a:effectLst/>
                        </a:rPr>
                        <a:t>Number of children vaccinated.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</a:pPr>
                      <a:r>
                        <a:rPr lang="en-US" sz="1800" dirty="0" smtClean="0">
                          <a:effectLst/>
                        </a:rPr>
                        <a:t>Availability </a:t>
                      </a:r>
                      <a:r>
                        <a:rPr lang="en-US" sz="1800" dirty="0">
                          <a:effectLst/>
                        </a:rPr>
                        <a:t>and number of equipment holding </a:t>
                      </a:r>
                      <a:r>
                        <a:rPr lang="en-US" sz="1800" dirty="0" smtClean="0">
                          <a:effectLst/>
                        </a:rPr>
                        <a:t>stocks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</a:tr>
              <a:tr h="904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For whom is the data is intended?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MOH Immunization &amp; Vaccination Department (IVD)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reporting into DHIS2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4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3092"/>
              </p:ext>
            </p:extLst>
          </p:nvPr>
        </p:nvGraphicFramePr>
        <p:xfrm>
          <a:off x="647700" y="961604"/>
          <a:ext cx="10591800" cy="57162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98389"/>
                <a:gridCol w="6893411"/>
              </a:tblGrid>
              <a:tr h="13684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Tanzania Interoperability Workshop -    Use Case Request Form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88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Who has the data?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(list data systems in involved)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Tanzania Immunization Registry (</a:t>
                      </a:r>
                      <a:r>
                        <a:rPr lang="en-US" sz="1800" dirty="0" err="1">
                          <a:effectLst/>
                        </a:rPr>
                        <a:t>TimR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Number of children vaccinated.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VIMS</a:t>
                      </a: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Availability and number of equipment</a:t>
                      </a: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 holding stocks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DHIS2</a:t>
                      </a: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Report using the DHIS2 UID </a:t>
                      </a:r>
                      <a:r>
                        <a:rPr lang="en-US" sz="1800" dirty="0" smtClean="0">
                          <a:effectLst/>
                        </a:rPr>
                        <a:t>for the indicators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HFR</a:t>
                      </a: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Has </a:t>
                      </a:r>
                      <a:r>
                        <a:rPr lang="en-US" sz="1800" dirty="0">
                          <a:effectLst/>
                        </a:rPr>
                        <a:t>the facility ID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VIMS </a:t>
                      </a:r>
                      <a:r>
                        <a:rPr lang="en-US" sz="1800" dirty="0">
                          <a:effectLst/>
                        </a:rPr>
                        <a:t>has </a:t>
                      </a:r>
                      <a:r>
                        <a:rPr lang="en-US" sz="1800" dirty="0" smtClean="0">
                          <a:effectLst/>
                        </a:rPr>
                        <a:t>internal facility ID</a:t>
                      </a:r>
                      <a:endParaRPr lang="en-US" sz="1800" dirty="0">
                        <a:effectLst/>
                      </a:endParaRP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TimR</a:t>
                      </a:r>
                      <a:r>
                        <a:rPr lang="en-US" sz="1800" dirty="0">
                          <a:effectLst/>
                        </a:rPr>
                        <a:t> has </a:t>
                      </a:r>
                      <a:r>
                        <a:rPr lang="en-US" sz="1800" dirty="0" smtClean="0">
                          <a:effectLst/>
                        </a:rPr>
                        <a:t>HFR </a:t>
                      </a:r>
                      <a:r>
                        <a:rPr lang="en-US" sz="1800" dirty="0">
                          <a:effectLst/>
                        </a:rPr>
                        <a:t>ID</a:t>
                      </a:r>
                    </a:p>
                    <a:p>
                      <a:pPr marL="800100" marR="0" lvl="1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doesn't have DHIS2 </a:t>
                      </a:r>
                      <a:r>
                        <a:rPr lang="en-US" sz="1800" dirty="0" smtClean="0">
                          <a:effectLst/>
                        </a:rPr>
                        <a:t>UID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8802" marR="288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Layer: </a:t>
            </a:r>
            <a:r>
              <a:rPr lang="en-US" dirty="0" smtClean="0"/>
              <a:t>How are these systems communicating?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489938" cy="435133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Who are they talking with </a:t>
            </a:r>
          </a:p>
          <a:p>
            <a:pPr lvl="1"/>
            <a:r>
              <a:rPr lang="en-US" dirty="0" smtClean="0"/>
              <a:t>Access control	</a:t>
            </a:r>
          </a:p>
          <a:p>
            <a:pPr lvl="1"/>
            <a:r>
              <a:rPr lang="en-US" dirty="0" smtClean="0"/>
              <a:t>Audit </a:t>
            </a:r>
            <a:r>
              <a:rPr lang="en-US" dirty="0" smtClean="0"/>
              <a:t>Logging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220307" y="1814980"/>
            <a:ext cx="4489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Translators </a:t>
            </a:r>
          </a:p>
          <a:p>
            <a:pPr lvl="1"/>
            <a:r>
              <a:rPr lang="en-US" dirty="0" smtClean="0"/>
              <a:t>Synchronization Services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702062" y="1801160"/>
            <a:ext cx="4923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Public Access / Open Data</a:t>
            </a:r>
          </a:p>
          <a:p>
            <a:pPr lvl="1"/>
            <a:r>
              <a:rPr lang="en-US" dirty="0" smtClean="0"/>
              <a:t>Protected Health Information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054142" y="3726321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Facility Registry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71943" y="5915412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Immunization Registry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26849" y="3676000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199556" y="3660533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 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81754" y="4707925"/>
            <a:ext cx="1290190" cy="120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973515" y="4707924"/>
            <a:ext cx="333667" cy="111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69170" y="4707924"/>
            <a:ext cx="1834343" cy="120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303513" y="3660532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VIMS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165499" y="4616209"/>
            <a:ext cx="282715" cy="126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00808" y="5070114"/>
            <a:ext cx="5809437" cy="4747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Interoperability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Layer: Defined by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17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What are the use cases</a:t>
            </a:r>
            <a:endParaRPr lang="en-US" dirty="0" smtClean="0"/>
          </a:p>
          <a:p>
            <a:pPr lvl="1"/>
            <a:r>
              <a:rPr lang="en-US" dirty="0" smtClean="0"/>
              <a:t>Consumption reports to DHIS2 </a:t>
            </a:r>
            <a:r>
              <a:rPr lang="en-US" dirty="0" smtClean="0"/>
              <a:t>and VIMS</a:t>
            </a:r>
            <a:endParaRPr lang="en-US" dirty="0" smtClean="0"/>
          </a:p>
          <a:p>
            <a:pPr lvl="1"/>
            <a:r>
              <a:rPr lang="en-US" dirty="0" smtClean="0"/>
              <a:t>Inventory Reports to DHIS2, VIMS, </a:t>
            </a:r>
            <a:r>
              <a:rPr lang="en-US" dirty="0" err="1" smtClean="0"/>
              <a:t>eLMIS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Next step</a:t>
            </a:r>
            <a:r>
              <a:rPr lang="en-US" dirty="0" smtClean="0">
                <a:solidFill>
                  <a:srgbClr val="C00000"/>
                </a:solidFill>
              </a:rPr>
              <a:t>: Need to list out all use cases IL will support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4142" y="3726321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Facility Registry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71943" y="5915412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Immunization Registry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26849" y="3676000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99556" y="3660533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 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81754" y="4707925"/>
            <a:ext cx="1290190" cy="120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73515" y="4707924"/>
            <a:ext cx="333667" cy="111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69170" y="4707924"/>
            <a:ext cx="1834343" cy="120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303513" y="3660532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VIMS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65499" y="4616209"/>
            <a:ext cx="282715" cy="126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00808" y="5070114"/>
            <a:ext cx="5809437" cy="4747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Interoperability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6522078" y="127118"/>
            <a:ext cx="5234354" cy="36001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Health Information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Mediator (HIM)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5973" y="4443262"/>
            <a:ext cx="40914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Translates </a:t>
            </a:r>
            <a:r>
              <a:rPr lang="en-US" dirty="0" smtClean="0"/>
              <a:t>data </a:t>
            </a:r>
            <a:r>
              <a:rPr lang="en-US" dirty="0" smtClean="0"/>
              <a:t>into </a:t>
            </a:r>
            <a:r>
              <a:rPr lang="en-US" dirty="0" smtClean="0"/>
              <a:t>CSD, FHIR and GS1</a:t>
            </a:r>
            <a:br>
              <a:rPr lang="en-US" dirty="0" smtClean="0"/>
            </a:br>
            <a:r>
              <a:rPr lang="en-US" dirty="0" smtClean="0"/>
              <a:t>standards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Ensure authorization to access data.  </a:t>
            </a:r>
            <a:br>
              <a:rPr lang="en-US" dirty="0" smtClean="0"/>
            </a:br>
            <a:r>
              <a:rPr lang="en-US" dirty="0" smtClean="0"/>
              <a:t>Log all transactions.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Routine Indicator </a:t>
            </a:r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90916" y="305318"/>
            <a:ext cx="4416962" cy="28016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Tanzania eHealth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8224" y="31031"/>
            <a:ext cx="5234354" cy="32301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OpenHIM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(Interop Layer)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611" y="173467"/>
            <a:ext cx="4589585" cy="2256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Immunization Registry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37231" y="1050003"/>
            <a:ext cx="1468315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Facility List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444402" y="1050002"/>
            <a:ext cx="1468315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908420" y="1148076"/>
            <a:ext cx="1468315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InterLinked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159297" y="1148075"/>
            <a:ext cx="1468315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35" idx="2"/>
          </p:cNvCxnSpPr>
          <p:nvPr/>
        </p:nvCxnSpPr>
        <p:spPr>
          <a:xfrm>
            <a:off x="4938350" y="1274918"/>
            <a:ext cx="1409696" cy="10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38350" y="1113934"/>
            <a:ext cx="351692" cy="32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885675" y="4443262"/>
            <a:ext cx="351692" cy="32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85675" y="5270951"/>
            <a:ext cx="351692" cy="3219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85812" y="2934738"/>
            <a:ext cx="280751" cy="177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8224" y="3441135"/>
            <a:ext cx="1468315" cy="8466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Mobile</a:t>
            </a:r>
            <a:br>
              <a:rPr lang="en-US" smtClean="0"/>
            </a:br>
            <a:r>
              <a:rPr lang="en-US" smtClean="0"/>
              <a:t>App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846" y="4424284"/>
            <a:ext cx="1468315" cy="8466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89869" y="2553533"/>
            <a:ext cx="351692" cy="3219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85675" y="6055560"/>
            <a:ext cx="351692" cy="3219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99821" y="2344621"/>
            <a:ext cx="351692" cy="3219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47" idx="6"/>
          </p:cNvCxnSpPr>
          <p:nvPr/>
        </p:nvCxnSpPr>
        <p:spPr>
          <a:xfrm flipV="1">
            <a:off x="4651513" y="2399679"/>
            <a:ext cx="1736982" cy="10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197417" y="220120"/>
            <a:ext cx="1468315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Registry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904588" y="237438"/>
            <a:ext cx="1468315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8823" y="948253"/>
            <a:ext cx="1693333" cy="846667"/>
          </a:xfrm>
          <a:prstGeom prst="roundRect">
            <a:avLst/>
          </a:prstGeom>
          <a:effectLst>
            <a:glow rad="381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Facility 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44075" y="965187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 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9060" y="965188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0282027" y="1266955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Core Information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Services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426746" y="4369892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Generators Of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Information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6" idx="0"/>
          </p:cNvCxnSpPr>
          <p:nvPr/>
        </p:nvCxnSpPr>
        <p:spPr>
          <a:xfrm flipH="1" flipV="1">
            <a:off x="5390201" y="1731888"/>
            <a:ext cx="1248622" cy="171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92156" y="3445915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Immunization</a:t>
            </a:r>
            <a:br>
              <a:rPr lang="en-US" dirty="0" smtClean="0"/>
            </a:br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7574896" y="3082798"/>
            <a:ext cx="1904201" cy="845723"/>
          </a:xfrm>
          <a:prstGeom prst="wedgeRoundRectCallout">
            <a:avLst>
              <a:gd name="adj1" fmla="val -43953"/>
              <a:gd name="adj2" fmla="val 7651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the health facilities?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1346054" y="265345"/>
            <a:ext cx="2576928" cy="829722"/>
          </a:xfrm>
          <a:prstGeom prst="wedgeRoundRectCallout">
            <a:avLst>
              <a:gd name="adj1" fmla="val 46850"/>
              <a:gd name="adj2" fmla="val 1216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3" algn="ctr"/>
            <a:r>
              <a:rPr lang="en-US" u="none" strike="noStrike" dirty="0" smtClean="0">
                <a:effectLst/>
              </a:rPr>
              <a:t>110779-6 is the </a:t>
            </a:r>
            <a:r>
              <a:rPr lang="en-US" dirty="0"/>
              <a:t>Access Medical and Dialysis </a:t>
            </a:r>
            <a:r>
              <a:rPr lang="en-US" dirty="0" smtClean="0"/>
              <a:t>Centre, </a:t>
            </a:r>
            <a:r>
              <a:rPr lang="is-IS" dirty="0" smtClean="0"/>
              <a:t>….</a:t>
            </a:r>
            <a:endParaRPr lang="en-US" u="none" strike="noStrike" dirty="0" smtClean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93200" y="33875"/>
            <a:ext cx="313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Number of children vaccinated.</a:t>
            </a:r>
          </a:p>
          <a:p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9028558" y="2143297"/>
            <a:ext cx="1904201" cy="845723"/>
          </a:xfrm>
          <a:prstGeom prst="wedgeRoundRectCallout">
            <a:avLst>
              <a:gd name="adj1" fmla="val -37729"/>
              <a:gd name="adj2" fmla="val -756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the health facilities?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944921" y="1661807"/>
            <a:ext cx="1412860" cy="186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8823" y="948253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Facility 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44075" y="965187"/>
            <a:ext cx="1693333" cy="846667"/>
          </a:xfrm>
          <a:prstGeom prst="roundRect">
            <a:avLst/>
          </a:prstGeom>
          <a:effectLst>
            <a:glow rad="520700">
              <a:schemeClr val="accent1"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 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9060" y="965188"/>
            <a:ext cx="1693333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0282027" y="1266955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Core Information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Services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426746" y="4369892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Generators Of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Information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790933" y="2015038"/>
            <a:ext cx="1506991" cy="143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/>
          <p:cNvSpPr/>
          <p:nvPr/>
        </p:nvSpPr>
        <p:spPr>
          <a:xfrm>
            <a:off x="7632921" y="2246202"/>
            <a:ext cx="2275329" cy="1374151"/>
          </a:xfrm>
          <a:prstGeom prst="wedgeRoundRectCallout">
            <a:avLst>
              <a:gd name="adj1" fmla="val -49857"/>
              <a:gd name="adj2" fmla="val 686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3" algn="ctr"/>
            <a:r>
              <a:rPr lang="en-US" dirty="0" smtClean="0"/>
              <a:t>Here is the indicator for facility  </a:t>
            </a:r>
            <a:r>
              <a:rPr lang="en-US" u="none" strike="noStrike" dirty="0" smtClean="0">
                <a:effectLst/>
              </a:rPr>
              <a:t>110779-6</a:t>
            </a:r>
          </a:p>
          <a:p>
            <a:pPr marL="0" lvl="3" algn="ctr"/>
            <a:r>
              <a:rPr lang="en-US" dirty="0" smtClean="0"/>
              <a:t>for this month</a:t>
            </a:r>
            <a:endParaRPr lang="en-US" u="none" strike="noStrike" dirty="0" smtClean="0">
              <a:effectLst/>
            </a:endParaRPr>
          </a:p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93200" y="33875"/>
            <a:ext cx="313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Number of children vaccinated.</a:t>
            </a:r>
          </a:p>
          <a:p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5262057" y="5712925"/>
            <a:ext cx="998695" cy="55880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7366212" y="5755297"/>
            <a:ext cx="998695" cy="55880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Paper  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792156" y="4436533"/>
            <a:ext cx="468596" cy="126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112000" y="4436533"/>
            <a:ext cx="775445" cy="14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792156" y="3445915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Immunization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8823" y="948253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Facility 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44075" y="965187"/>
            <a:ext cx="1693333" cy="846667"/>
          </a:xfrm>
          <a:prstGeom prst="roundRect">
            <a:avLst/>
          </a:prstGeom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DHIS2 </a:t>
            </a:r>
            <a:br>
              <a:rPr lang="en-US" dirty="0" smtClean="0"/>
            </a:br>
            <a:r>
              <a:rPr lang="en-US" dirty="0" smtClean="0"/>
              <a:t>(HMIS)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9060" y="965188"/>
            <a:ext cx="1693333" cy="846667"/>
          </a:xfrm>
          <a:prstGeom prst="roundRect">
            <a:avLst/>
          </a:prstGeom>
          <a:effectLst>
            <a:glow rad="546100">
              <a:schemeClr val="accent1">
                <a:alpha val="8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Terminology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0282027" y="1266955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Core Information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Services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426746" y="4369892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Generators Of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Information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93200" y="33875"/>
            <a:ext cx="313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/>
              <a:t>Number of children vaccinated.</a:t>
            </a:r>
          </a:p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792156" y="3445915"/>
            <a:ext cx="1693333" cy="8466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Immunization Registry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664887" y="2711748"/>
            <a:ext cx="2469205" cy="1393553"/>
          </a:xfrm>
          <a:prstGeom prst="wedgeRoundRectCallout">
            <a:avLst>
              <a:gd name="adj1" fmla="val -52440"/>
              <a:gd name="adj2" fmla="val -115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translate and manage </a:t>
            </a:r>
            <a:r>
              <a:rPr lang="en-US" smtClean="0"/>
              <a:t>relationships between code systems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94351" y="1582272"/>
            <a:ext cx="36511" cy="192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67073" y="1168400"/>
            <a:ext cx="1526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557</Words>
  <Application>Microsoft Macintosh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Symbol</vt:lpstr>
      <vt:lpstr>Arial</vt:lpstr>
      <vt:lpstr>Office Theme</vt:lpstr>
      <vt:lpstr>Tanzania Connect-A-Thon Results</vt:lpstr>
      <vt:lpstr>PowerPoint Presentation</vt:lpstr>
      <vt:lpstr>PowerPoint Presentation</vt:lpstr>
      <vt:lpstr>Interoperability Layer: How are these systems communicating?</vt:lpstr>
      <vt:lpstr>Interoperability Layer: Defined by Use Cases</vt:lpstr>
      <vt:lpstr>PowerPoint Presentation</vt:lpstr>
      <vt:lpstr>PowerPoint Presentation</vt:lpstr>
      <vt:lpstr>PowerPoint Presentation</vt:lpstr>
      <vt:lpstr>PowerPoint Presentation</vt:lpstr>
      <vt:lpstr>Standards Used This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Learned: Inconsistent data lists are a barrier to interoperability </vt:lpstr>
      <vt:lpstr>Lesson Learned: Need to be able to manage multiple facility identifiers in HFR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 ConnectAThon Results</dc:title>
  <dc:creator>Carl Leitner</dc:creator>
  <cp:lastModifiedBy>Carl Leitner</cp:lastModifiedBy>
  <cp:revision>24</cp:revision>
  <dcterms:created xsi:type="dcterms:W3CDTF">2016-08-05T04:42:17Z</dcterms:created>
  <dcterms:modified xsi:type="dcterms:W3CDTF">2016-08-05T06:14:31Z</dcterms:modified>
</cp:coreProperties>
</file>