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5" r:id="rId3"/>
    <p:sldId id="269" r:id="rId4"/>
    <p:sldId id="261" r:id="rId5"/>
    <p:sldId id="266" r:id="rId6"/>
    <p:sldId id="264" r:id="rId7"/>
    <p:sldId id="262" r:id="rId8"/>
    <p:sldId id="260" r:id="rId9"/>
    <p:sldId id="268" r:id="rId10"/>
    <p:sldId id="267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116-B767-7347-8D49-2C0C6881FBE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F80E-2E58-174A-AF4A-085CF83E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1323"/>
            <a:ext cx="8229600" cy="5205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is a precious resource </a:t>
            </a:r>
            <a:br>
              <a:rPr lang="en-US" dirty="0"/>
            </a:br>
            <a:r>
              <a:rPr lang="en-US" sz="2200" i="1" dirty="0">
                <a:solidFill>
                  <a:srgbClr val="4F81BD"/>
                </a:solidFill>
              </a:rPr>
              <a:t>the ability to share data and metadata increases the value a country’s investment</a:t>
            </a:r>
          </a:p>
          <a:p>
            <a:endParaRPr lang="en-US" dirty="0" smtClean="0"/>
          </a:p>
          <a:p>
            <a:r>
              <a:rPr lang="en-US" dirty="0" smtClean="0"/>
              <a:t>DHIS2 sits in a complex health information eco-system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/>
                </a:solidFill>
              </a:rPr>
              <a:t>data exchange needs are not limited to only between DHIS2 instances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Sharing requires resources 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/>
                </a:solidFill>
              </a:rPr>
              <a:t>we have an imperative to </a:t>
            </a:r>
            <a:r>
              <a:rPr lang="en-US" sz="2400" b="1" i="1" dirty="0" smtClean="0">
                <a:solidFill>
                  <a:srgbClr val="4F81BD"/>
                </a:solidFill>
              </a:rPr>
              <a:t>reduce implementation burden </a:t>
            </a:r>
            <a:r>
              <a:rPr lang="en-US" sz="2400" i="1" dirty="0" smtClean="0">
                <a:solidFill>
                  <a:srgbClr val="4F81BD"/>
                </a:solidFill>
              </a:rPr>
              <a:t>and provide </a:t>
            </a:r>
            <a:r>
              <a:rPr lang="en-US" sz="2400" b="1" i="1" dirty="0" smtClean="0">
                <a:solidFill>
                  <a:srgbClr val="4F81BD"/>
                </a:solidFill>
              </a:rPr>
              <a:t>stable </a:t>
            </a:r>
            <a:r>
              <a:rPr lang="en-US" sz="2400" i="1" dirty="0" smtClean="0">
                <a:solidFill>
                  <a:srgbClr val="4F81BD"/>
                </a:solidFill>
              </a:rPr>
              <a:t>means for sharing data</a:t>
            </a:r>
          </a:p>
          <a:p>
            <a:pPr marL="0" indent="0">
              <a:buNone/>
            </a:pPr>
            <a:endParaRPr lang="en-US" sz="2400" i="1" dirty="0">
              <a:solidFill>
                <a:srgbClr val="4F81B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40" y="201975"/>
            <a:ext cx="163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 eco-system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48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40" y="201975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mHero + </a:t>
            </a:r>
            <a:r>
              <a:rPr lang="en-US" b="1" dirty="0" err="1" smtClean="0"/>
              <a:t>mACM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428740" y="3059840"/>
            <a:ext cx="4263154" cy="15857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InterLinked</a:t>
            </a:r>
            <a:r>
              <a:rPr lang="en-US" dirty="0" smtClean="0"/>
              <a:t> Registry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5355542" y="3512464"/>
            <a:ext cx="1171092" cy="98972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br>
              <a:rPr lang="en-US" dirty="0" smtClean="0"/>
            </a:br>
            <a:r>
              <a:rPr lang="en-US" sz="1400" dirty="0" smtClean="0">
                <a:solidFill>
                  <a:srgbClr val="4F81BD"/>
                </a:solidFill>
              </a:rPr>
              <a:t>Facility + Hierarchy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4003014" y="3491793"/>
            <a:ext cx="1171092" cy="98972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iHRIS</a:t>
            </a:r>
            <a:br>
              <a:rPr lang="en-US" dirty="0" smtClean="0"/>
            </a:br>
            <a:r>
              <a:rPr lang="en-US" sz="1400" dirty="0" smtClean="0">
                <a:solidFill>
                  <a:srgbClr val="4F81BD"/>
                </a:solidFill>
              </a:rPr>
              <a:t>Health Workers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2636364" y="3494956"/>
            <a:ext cx="1171092" cy="98972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RapidPro</a:t>
            </a:r>
            <a:br>
              <a:rPr lang="en-US" dirty="0" smtClean="0"/>
            </a:br>
            <a:r>
              <a:rPr lang="en-US" sz="1400" dirty="0" smtClean="0">
                <a:solidFill>
                  <a:srgbClr val="4F81BD"/>
                </a:solidFill>
              </a:rPr>
              <a:t>HW </a:t>
            </a:r>
            <a:br>
              <a:rPr lang="en-US" sz="1400" dirty="0" smtClean="0">
                <a:solidFill>
                  <a:srgbClr val="4F81BD"/>
                </a:solidFill>
              </a:rPr>
            </a:br>
            <a:r>
              <a:rPr lang="en-US" sz="1400" dirty="0" smtClean="0">
                <a:solidFill>
                  <a:srgbClr val="4F81BD"/>
                </a:solidFill>
              </a:rPr>
              <a:t>Contact ID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2841" y="1621648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/ Email / IVR </a:t>
            </a:r>
            <a:br>
              <a:rPr lang="en-US" dirty="0" smtClean="0"/>
            </a:b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12841" y="5454547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mHealth Application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0230" y="1575246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RapidPro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0230" y="5408145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iHRIS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5912" y="3511389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Alert Aggregator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6212841" y="4645562"/>
            <a:ext cx="1053067" cy="80898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7265908" y="4201617"/>
            <a:ext cx="259422" cy="12529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>
            <a:off x="7265908" y="2328949"/>
            <a:ext cx="259422" cy="116600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93566" y="2282547"/>
            <a:ext cx="0" cy="31255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86085" y="4645562"/>
            <a:ext cx="450926" cy="7625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28479" y="230518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Initiate SMS based work flow </a:t>
            </a:r>
          </a:p>
          <a:p>
            <a:pPr algn="ctr"/>
            <a:r>
              <a:rPr lang="en-US" dirty="0" smtClean="0"/>
              <a:t>&amp; get (un)structured response back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26724" y="2328949"/>
            <a:ext cx="610287" cy="7308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7664" y="3760972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Proprietary</a:t>
            </a:r>
            <a:br>
              <a:rPr lang="en-US" dirty="0" smtClean="0"/>
            </a:br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/>
          <a:srcRect l="29521" r="34079" b="61907"/>
          <a:stretch/>
        </p:blipFill>
        <p:spPr>
          <a:xfrm>
            <a:off x="8357616" y="6035040"/>
            <a:ext cx="78638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40" y="201975"/>
            <a:ext cx="142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Supply Chain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07529" y="2816348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9" idx="3"/>
            <a:endCxn id="24" idx="1"/>
          </p:cNvCxnSpPr>
          <p:nvPr/>
        </p:nvCxnSpPr>
        <p:spPr>
          <a:xfrm>
            <a:off x="3213663" y="3169999"/>
            <a:ext cx="24172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27541" r="19739" b="68057"/>
          <a:stretch/>
        </p:blipFill>
        <p:spPr>
          <a:xfrm>
            <a:off x="8122010" y="6082456"/>
            <a:ext cx="763910" cy="78161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630905" y="2816348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8371" y="2832843"/>
            <a:ext cx="225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GTIN &amp;</a:t>
            </a:r>
            <a:br>
              <a:rPr lang="en-US" dirty="0" smtClean="0"/>
            </a:br>
            <a:r>
              <a:rPr lang="en-US" dirty="0" smtClean="0"/>
              <a:t>GS1  Inventory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540" y="201975"/>
            <a:ext cx="102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OpenHIE</a:t>
            </a:r>
          </a:p>
          <a:p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52" y="268032"/>
            <a:ext cx="2737992" cy="580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9" y="1514950"/>
            <a:ext cx="7339941" cy="48505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395" y="5322170"/>
            <a:ext cx="722908" cy="3712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41" y="1329338"/>
            <a:ext cx="722908" cy="3712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13" y="1329338"/>
            <a:ext cx="722908" cy="3712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71" y="1296126"/>
            <a:ext cx="722908" cy="3712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150" y="1296126"/>
            <a:ext cx="722908" cy="3712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67" y="1296126"/>
            <a:ext cx="722908" cy="3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616" r="36036"/>
          <a:stretch/>
        </p:blipFill>
        <p:spPr>
          <a:xfrm>
            <a:off x="7222457" y="1225725"/>
            <a:ext cx="1536192" cy="22327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590" r="22548" b="68651"/>
          <a:stretch/>
        </p:blipFill>
        <p:spPr>
          <a:xfrm>
            <a:off x="7333519" y="1225725"/>
            <a:ext cx="1335024" cy="667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0" y="669969"/>
            <a:ext cx="4710526" cy="3483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182" y="3370460"/>
            <a:ext cx="1451991" cy="745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540" y="201975"/>
            <a:ext cx="187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OpenHIE &amp; DHIS2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18320" y="4285797"/>
            <a:ext cx="53655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ADX – Aggregate Data Exchange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CSD – Care Services Discovery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PIXm</a:t>
            </a:r>
            <a:r>
              <a:rPr lang="en-US" dirty="0" smtClean="0">
                <a:solidFill>
                  <a:srgbClr val="FF0000"/>
                </a:solidFill>
              </a:rPr>
              <a:t>  - Mobile Patient Identifier Exchange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PDQm</a:t>
            </a:r>
            <a:r>
              <a:rPr lang="en-US" dirty="0" smtClean="0">
                <a:solidFill>
                  <a:srgbClr val="FF0000"/>
                </a:solidFill>
              </a:rPr>
              <a:t> – Mobile Patient Demographic Query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MHD – Mobile access to Health Documents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CDA – Clinical Document Architecture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mACM</a:t>
            </a:r>
            <a:r>
              <a:rPr lang="en-US" dirty="0">
                <a:solidFill>
                  <a:srgbClr val="FF0000"/>
                </a:solidFill>
              </a:rPr>
              <a:t>  - Mobile Alert Communication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GS1 – Inventory Report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FHIR Value Set </a:t>
            </a:r>
            <a:r>
              <a:rPr lang="en-US" dirty="0" smtClean="0"/>
              <a:t>&amp; Sharing Value Sets (SVS)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 rot="5400000">
            <a:off x="5345637" y="2318874"/>
            <a:ext cx="2009299" cy="1905230"/>
          </a:xfrm>
          <a:prstGeom prst="ben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açade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4273" y="2265345"/>
            <a:ext cx="87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50" y="2066100"/>
            <a:ext cx="495325" cy="254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b="66370"/>
          <a:stretch/>
        </p:blipFill>
        <p:spPr>
          <a:xfrm>
            <a:off x="7350013" y="1289733"/>
            <a:ext cx="1200721" cy="603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-1" b="68563"/>
          <a:stretch/>
        </p:blipFill>
        <p:spPr>
          <a:xfrm>
            <a:off x="7359712" y="1287889"/>
            <a:ext cx="1117790" cy="5687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23296" t="-2" r="27157" b="68765"/>
          <a:stretch/>
        </p:blipFill>
        <p:spPr>
          <a:xfrm>
            <a:off x="7500448" y="1111626"/>
            <a:ext cx="808173" cy="7450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29521" r="34079" b="61907"/>
          <a:stretch/>
        </p:blipFill>
        <p:spPr>
          <a:xfrm>
            <a:off x="7500448" y="1111626"/>
            <a:ext cx="786384" cy="8229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/>
          <a:srcRect l="27541" r="19739" b="68057"/>
          <a:stretch/>
        </p:blipFill>
        <p:spPr>
          <a:xfrm>
            <a:off x="7544711" y="1152975"/>
            <a:ext cx="763910" cy="7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3876" y="1644179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4631" y="46608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540" y="201975"/>
            <a:ext cx="323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Aggregate Data Exchange (ADX)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0532" y="2351480"/>
            <a:ext cx="555157" cy="23093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5668" y="3279387"/>
            <a:ext cx="5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4963" y="2629523"/>
            <a:ext cx="2815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Reporting data by: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 smtClean="0"/>
              <a:t>Org Unit</a:t>
            </a:r>
            <a:endParaRPr lang="en-US" b="1" i="1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Time/Period of Reporting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Value (Data Element)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Disaggregators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</a:t>
            </a:r>
            <a:r>
              <a:rPr lang="en-US" i="1" dirty="0"/>
              <a:t>(</a:t>
            </a:r>
            <a:r>
              <a:rPr lang="en-US" i="1" dirty="0" smtClean="0"/>
              <a:t> Category Options)</a:t>
            </a:r>
          </a:p>
          <a:p>
            <a:endParaRPr lang="en-US" i="1" dirty="0"/>
          </a:p>
          <a:p>
            <a:endParaRPr lang="en-US" i="1" dirty="0" smtClean="0"/>
          </a:p>
        </p:txBody>
      </p:sp>
      <p:sp>
        <p:nvSpPr>
          <p:cNvPr id="37" name="Left Brace 36"/>
          <p:cNvSpPr/>
          <p:nvPr/>
        </p:nvSpPr>
        <p:spPr>
          <a:xfrm rot="10800000" flipH="1">
            <a:off x="5527699" y="2610658"/>
            <a:ext cx="533758" cy="1765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67032" y="46608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HRIS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595747" y="2351480"/>
            <a:ext cx="449921" cy="23093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22590" r="22548" b="68651"/>
          <a:stretch/>
        </p:blipFill>
        <p:spPr>
          <a:xfrm>
            <a:off x="7085559" y="6190488"/>
            <a:ext cx="1335024" cy="6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324" y="1644179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2324" y="46608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540" y="201975"/>
            <a:ext cx="850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is a health worker?                                                                     What </a:t>
            </a:r>
            <a:r>
              <a:rPr lang="en-US" b="1" dirty="0"/>
              <a:t>is a health facility?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46039" y="2351480"/>
            <a:ext cx="0" cy="230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55767" y="2351480"/>
            <a:ext cx="0" cy="230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82" y="2936198"/>
            <a:ext cx="614117" cy="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34" y="2936198"/>
            <a:ext cx="603265" cy="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eft Brace 23"/>
          <p:cNvSpPr/>
          <p:nvPr/>
        </p:nvSpPr>
        <p:spPr>
          <a:xfrm flipH="1">
            <a:off x="2442167" y="2524853"/>
            <a:ext cx="533758" cy="1765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8338" y="2509865"/>
            <a:ext cx="2815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 smtClean="0"/>
              <a:t>Org Unit Level 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 Level 4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Level 4 and below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Level 4 sometimes, or maybe Level 5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Org Unit Group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263" y="2591845"/>
            <a:ext cx="2431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 smtClean="0"/>
              <a:t>Zambia: Users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SA: Org Unit  7</a:t>
            </a:r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PSI: Tracker Entity</a:t>
            </a:r>
          </a:p>
        </p:txBody>
      </p:sp>
      <p:sp>
        <p:nvSpPr>
          <p:cNvPr id="29" name="Left Brace 28"/>
          <p:cNvSpPr/>
          <p:nvPr/>
        </p:nvSpPr>
        <p:spPr>
          <a:xfrm rot="10800000" flipH="1">
            <a:off x="5794580" y="2610658"/>
            <a:ext cx="533758" cy="1765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1784" y="831582"/>
            <a:ext cx="81736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all </a:t>
            </a:r>
            <a:r>
              <a:rPr lang="en-US" sz="1600" i="1" dirty="0"/>
              <a:t>people engaged in the promotion, protection or improvement of the health of the population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44724" y="48132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97124" y="49656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49524" y="51180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01924" y="52704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b="66370"/>
          <a:stretch/>
        </p:blipFill>
        <p:spPr>
          <a:xfrm>
            <a:off x="471911" y="6248972"/>
            <a:ext cx="1200721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29" grpId="0" animBg="1"/>
      <p:bldP spid="19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324" y="1644179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2324" y="466084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 InfoManager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540" y="201975"/>
            <a:ext cx="53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Care Services Discovery (CSD)  &amp; Common Data Model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46039" y="2351480"/>
            <a:ext cx="0" cy="230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55767" y="2351480"/>
            <a:ext cx="0" cy="230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82" y="2936198"/>
            <a:ext cx="614117" cy="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34" y="2936198"/>
            <a:ext cx="603265" cy="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eft Brace 23"/>
          <p:cNvSpPr/>
          <p:nvPr/>
        </p:nvSpPr>
        <p:spPr>
          <a:xfrm flipH="1">
            <a:off x="2442167" y="2524853"/>
            <a:ext cx="533758" cy="1765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8338" y="2509865"/>
            <a:ext cx="2815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 smtClean="0"/>
              <a:t>Org Unit Level 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 Level 4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Level 4 and below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Level 4 sometimes, or maybe Level 5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Org Unit Group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263" y="2591845"/>
            <a:ext cx="2431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 smtClean="0"/>
              <a:t>Zambia: Users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SA: Org Unit  7</a:t>
            </a:r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PSI: Tracker Entity</a:t>
            </a:r>
          </a:p>
        </p:txBody>
      </p:sp>
      <p:sp>
        <p:nvSpPr>
          <p:cNvPr id="29" name="Left Brace 28"/>
          <p:cNvSpPr/>
          <p:nvPr/>
        </p:nvSpPr>
        <p:spPr>
          <a:xfrm rot="10800000" flipH="1">
            <a:off x="5794580" y="2610658"/>
            <a:ext cx="533758" cy="1765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92324" y="6000923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4440680" y="5368149"/>
            <a:ext cx="4711" cy="632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b="66370"/>
          <a:stretch/>
        </p:blipFill>
        <p:spPr>
          <a:xfrm>
            <a:off x="471911" y="6248972"/>
            <a:ext cx="1200721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087132" y="1186399"/>
            <a:ext cx="4988902" cy="23384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InterLinked</a:t>
            </a:r>
            <a:r>
              <a:rPr lang="en-US" dirty="0" smtClean="0"/>
              <a:t> Registry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1276" y="1644179"/>
            <a:ext cx="149436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4276" y="281757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 InfoManager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540" y="201975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Care </a:t>
            </a:r>
            <a:r>
              <a:rPr lang="en-US" b="1" dirty="0"/>
              <a:t>Services Discovery </a:t>
            </a:r>
            <a:r>
              <a:rPr lang="en-US" b="1" dirty="0" smtClean="0"/>
              <a:t>Standard &amp; Inter-Linked Registry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392324" y="6110332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br>
              <a:rPr lang="en-US" dirty="0" smtClean="0"/>
            </a:br>
            <a:r>
              <a:rPr lang="en-US" dirty="0" smtClean="0"/>
              <a:t>(CSD Service Finder)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78379" y="3524879"/>
            <a:ext cx="0" cy="2585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3970" y="2351480"/>
            <a:ext cx="0" cy="4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8458" y="2370705"/>
            <a:ext cx="0" cy="4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98" y="2552156"/>
            <a:ext cx="614117" cy="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14" y="2644248"/>
            <a:ext cx="603265" cy="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032614" y="4363066"/>
            <a:ext cx="408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http://</a:t>
            </a:r>
            <a:r>
              <a:rPr lang="en-US" i="1" dirty="0" err="1" smtClean="0">
                <a:solidFill>
                  <a:schemeClr val="accent1"/>
                </a:solidFill>
              </a:rPr>
              <a:t>github.com</a:t>
            </a:r>
            <a:r>
              <a:rPr lang="en-US" i="1" dirty="0" smtClean="0">
                <a:solidFill>
                  <a:schemeClr val="accent1"/>
                </a:solidFill>
              </a:rPr>
              <a:t>/</a:t>
            </a:r>
            <a:r>
              <a:rPr lang="en-US" i="1" dirty="0" err="1" smtClean="0">
                <a:solidFill>
                  <a:schemeClr val="accent1"/>
                </a:solidFill>
              </a:rPr>
              <a:t>openhie</a:t>
            </a:r>
            <a:r>
              <a:rPr lang="en-US" i="1" dirty="0" smtClean="0">
                <a:solidFill>
                  <a:schemeClr val="accent1"/>
                </a:solidFill>
              </a:rPr>
              <a:t>/</a:t>
            </a:r>
            <a:r>
              <a:rPr lang="en-US" i="1" dirty="0" err="1" smtClean="0">
                <a:solidFill>
                  <a:schemeClr val="accent1"/>
                </a:solidFill>
              </a:rPr>
              <a:t>openinfoman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84015" y="1663404"/>
            <a:ext cx="149436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HRIS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/>
          <a:srcRect b="66370"/>
          <a:stretch/>
        </p:blipFill>
        <p:spPr>
          <a:xfrm>
            <a:off x="471911" y="6248972"/>
            <a:ext cx="1200721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2324" y="1066837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2324" y="1774138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 InfoManager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96976" y="3746800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96976" y="4454101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 Services Finder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92324" y="3746800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92324" y="4454101"/>
            <a:ext cx="2106134" cy="707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 Services Finder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73043" y="2481439"/>
            <a:ext cx="0" cy="126536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27376" y="2481439"/>
            <a:ext cx="2346588" cy="115740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5540" y="201975"/>
            <a:ext cx="64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DATIM Inter Linked Registry :  Sharing Indicators and Mechanisms  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55421" y="5879640"/>
            <a:ext cx="464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Implementing Partners and Ministries of Health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5987844" y="3488405"/>
            <a:ext cx="517622" cy="42648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73043" y="2889926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ADX metadata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b="66370"/>
          <a:stretch/>
        </p:blipFill>
        <p:spPr>
          <a:xfrm>
            <a:off x="471911" y="6248972"/>
            <a:ext cx="1200721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40" y="201975"/>
            <a:ext cx="354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DHIS2 Tracker + Transactional Data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258449" y="1621648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58449" y="4008404"/>
            <a:ext cx="2106134" cy="7073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672" y="2328949"/>
            <a:ext cx="0" cy="167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08715" y="2328949"/>
            <a:ext cx="0" cy="167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9918" y="2672269"/>
            <a:ext cx="2984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are the subjects of care?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4F81BD"/>
                </a:solidFill>
              </a:rPr>
              <a:t>       </a:t>
            </a:r>
            <a:r>
              <a:rPr lang="en-US" i="1" dirty="0" err="1" smtClean="0">
                <a:solidFill>
                  <a:srgbClr val="4F81BD"/>
                </a:solidFill>
              </a:rPr>
              <a:t>PIXm</a:t>
            </a:r>
            <a:r>
              <a:rPr lang="en-US" i="1" dirty="0" smtClean="0">
                <a:solidFill>
                  <a:srgbClr val="4F81BD"/>
                </a:solidFill>
              </a:rPr>
              <a:t> and </a:t>
            </a:r>
            <a:r>
              <a:rPr lang="en-US" i="1" dirty="0" err="1" smtClean="0">
                <a:solidFill>
                  <a:srgbClr val="4F81BD"/>
                </a:solidFill>
              </a:rPr>
              <a:t>PDQm</a:t>
            </a: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3581" y="2672269"/>
            <a:ext cx="343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clinical information is known</a:t>
            </a:r>
          </a:p>
          <a:p>
            <a:r>
              <a:rPr lang="en-US" dirty="0" smtClean="0"/>
              <a:t>      about the subject of care?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i="1" dirty="0" smtClean="0">
                <a:solidFill>
                  <a:srgbClr val="4F81BD"/>
                </a:solidFill>
              </a:rPr>
              <a:t>    MHD and CDAs </a:t>
            </a:r>
            <a:endParaRPr lang="en-US" i="1" dirty="0">
              <a:solidFill>
                <a:srgbClr val="4F81BD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-1" b="68563"/>
          <a:stretch/>
        </p:blipFill>
        <p:spPr>
          <a:xfrm>
            <a:off x="580575" y="6289229"/>
            <a:ext cx="1117790" cy="5687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23296" t="-2" r="27157" b="68765"/>
          <a:stretch/>
        </p:blipFill>
        <p:spPr>
          <a:xfrm>
            <a:off x="7359712" y="6112966"/>
            <a:ext cx="808173" cy="7450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5184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wiki.ihe.net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index.php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b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     title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=CDA_Release_2.0_Content_Modules</a:t>
            </a:r>
          </a:p>
        </p:txBody>
      </p:sp>
    </p:spTree>
    <p:extLst>
      <p:ext uri="{BB962C8B-B14F-4D97-AF65-F5344CB8AC3E}">
        <p14:creationId xmlns:p14="http://schemas.microsoft.com/office/powerpoint/2010/main" val="35365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333</Words>
  <Application>Microsoft Macintosh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IntraHealth International Inc.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Leitner</dc:creator>
  <cp:lastModifiedBy>Carl Leitner</cp:lastModifiedBy>
  <cp:revision>63</cp:revision>
  <dcterms:created xsi:type="dcterms:W3CDTF">2015-06-17T16:42:45Z</dcterms:created>
  <dcterms:modified xsi:type="dcterms:W3CDTF">2016-08-01T11:15:45Z</dcterms:modified>
</cp:coreProperties>
</file>