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28E57-0337-174C-91D0-66BD17EBD584}" type="datetimeFigureOut">
              <a:rPr lang="en-US" smtClean="0"/>
              <a:t>8/1/16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9470F-DEA1-F24F-B985-D57A5454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99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831AE-063E-4224-BEC3-473B8103D48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30156">
              <a:defRPr/>
            </a:pPr>
            <a:r>
              <a:rPr lang="en-US" baseline="0" dirty="0" smtClean="0"/>
              <a:t>In many countries there’s a lack of health workforce data: </a:t>
            </a:r>
          </a:p>
          <a:p>
            <a:pPr defTabSz="930156">
              <a:defRPr/>
            </a:pPr>
            <a:r>
              <a:rPr lang="en-US" baseline="0" dirty="0" smtClean="0"/>
              <a:t>**on training status</a:t>
            </a:r>
          </a:p>
          <a:p>
            <a:pPr defTabSz="930156">
              <a:defRPr/>
            </a:pPr>
            <a:r>
              <a:rPr lang="en-US" baseline="0" dirty="0" smtClean="0"/>
              <a:t>**on the registration of workers in certification or licensure programs </a:t>
            </a:r>
          </a:p>
          <a:p>
            <a:pPr defTabSz="930156">
              <a:defRPr/>
            </a:pPr>
            <a:r>
              <a:rPr lang="en-US" baseline="0" dirty="0" smtClean="0"/>
              <a:t>**on the distribution and deployment of workers especially in rural areas</a:t>
            </a:r>
          </a:p>
          <a:p>
            <a:pPr defTabSz="930156">
              <a:defRPr/>
            </a:pPr>
            <a:r>
              <a:rPr lang="en-US" baseline="0" dirty="0" smtClean="0"/>
              <a:t>**on management to meet emerging or changing needs</a:t>
            </a:r>
          </a:p>
          <a:p>
            <a:pPr defTabSz="930156">
              <a:defRPr/>
            </a:pPr>
            <a:r>
              <a:rPr lang="en-US" baseline="0" dirty="0" smtClean="0"/>
              <a:t>**finally, on planning to develop policies and programs to place the right person with right skills in the right place at the right time</a:t>
            </a:r>
          </a:p>
          <a:p>
            <a:pPr defTabSz="930156">
              <a:defRPr/>
            </a:pPr>
            <a:endParaRPr lang="en-US" baseline="0" dirty="0" smtClean="0"/>
          </a:p>
          <a:p>
            <a:pPr defTabSz="930156">
              <a:defRPr/>
            </a:pPr>
            <a:r>
              <a:rPr lang="en-US" baseline="0" dirty="0" smtClean="0"/>
              <a:t>All of these features and factors inform sound decisions as to the skills and availability of the workforce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691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831AE-063E-4224-BEC3-473B8103D48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30156">
              <a:defRPr/>
            </a:pPr>
            <a:r>
              <a:rPr lang="en-US" baseline="0" dirty="0" smtClean="0"/>
              <a:t>In many countries there’s a lack of health workforce data: </a:t>
            </a:r>
          </a:p>
          <a:p>
            <a:pPr defTabSz="930156">
              <a:defRPr/>
            </a:pPr>
            <a:r>
              <a:rPr lang="en-US" baseline="0" dirty="0" smtClean="0"/>
              <a:t>**on training status</a:t>
            </a:r>
          </a:p>
          <a:p>
            <a:pPr defTabSz="930156">
              <a:defRPr/>
            </a:pPr>
            <a:r>
              <a:rPr lang="en-US" baseline="0" dirty="0" smtClean="0"/>
              <a:t>**on the registration of workers in certification or licensure programs </a:t>
            </a:r>
          </a:p>
          <a:p>
            <a:pPr defTabSz="930156">
              <a:defRPr/>
            </a:pPr>
            <a:r>
              <a:rPr lang="en-US" baseline="0" dirty="0" smtClean="0"/>
              <a:t>**on the distribution and deployment of workers especially in rural areas</a:t>
            </a:r>
          </a:p>
          <a:p>
            <a:pPr defTabSz="930156">
              <a:defRPr/>
            </a:pPr>
            <a:r>
              <a:rPr lang="en-US" baseline="0" dirty="0" smtClean="0"/>
              <a:t>**on management to meet emerging or changing needs</a:t>
            </a:r>
          </a:p>
          <a:p>
            <a:pPr defTabSz="930156">
              <a:defRPr/>
            </a:pPr>
            <a:r>
              <a:rPr lang="en-US" baseline="0" dirty="0" smtClean="0"/>
              <a:t>**finally, on planning to develop policies and programs to place the right person with right skills in the right place at the right time</a:t>
            </a:r>
          </a:p>
          <a:p>
            <a:pPr defTabSz="930156">
              <a:defRPr/>
            </a:pPr>
            <a:endParaRPr lang="en-US" baseline="0" dirty="0" smtClean="0"/>
          </a:p>
          <a:p>
            <a:pPr defTabSz="930156">
              <a:defRPr/>
            </a:pPr>
            <a:r>
              <a:rPr lang="en-US" baseline="0" dirty="0" smtClean="0"/>
              <a:t>All of these features and factors inform sound decisions as to the skills and availability of the workforce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7979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831AE-063E-4224-BEC3-473B8103D48A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30156">
              <a:defRPr/>
            </a:pPr>
            <a:r>
              <a:rPr lang="en-US" baseline="0" dirty="0" smtClean="0"/>
              <a:t>In many countries there’s a lack of health workforce data: </a:t>
            </a:r>
          </a:p>
          <a:p>
            <a:pPr defTabSz="930156">
              <a:defRPr/>
            </a:pPr>
            <a:r>
              <a:rPr lang="en-US" baseline="0" dirty="0" smtClean="0"/>
              <a:t>**on training status</a:t>
            </a:r>
          </a:p>
          <a:p>
            <a:pPr defTabSz="930156">
              <a:defRPr/>
            </a:pPr>
            <a:r>
              <a:rPr lang="en-US" baseline="0" dirty="0" smtClean="0"/>
              <a:t>**on the registration of workers in certification or licensure programs </a:t>
            </a:r>
          </a:p>
          <a:p>
            <a:pPr defTabSz="930156">
              <a:defRPr/>
            </a:pPr>
            <a:r>
              <a:rPr lang="en-US" baseline="0" dirty="0" smtClean="0"/>
              <a:t>**on the distribution and deployment of workers especially in rural areas</a:t>
            </a:r>
          </a:p>
          <a:p>
            <a:pPr defTabSz="930156">
              <a:defRPr/>
            </a:pPr>
            <a:r>
              <a:rPr lang="en-US" baseline="0" dirty="0" smtClean="0"/>
              <a:t>**on management to meet emerging or changing needs</a:t>
            </a:r>
          </a:p>
          <a:p>
            <a:pPr defTabSz="930156">
              <a:defRPr/>
            </a:pPr>
            <a:r>
              <a:rPr lang="en-US" baseline="0" dirty="0" smtClean="0"/>
              <a:t>**finally, on planning to develop policies and programs to place the right person with right skills in the right place at the right time</a:t>
            </a:r>
          </a:p>
          <a:p>
            <a:pPr defTabSz="930156">
              <a:defRPr/>
            </a:pPr>
            <a:endParaRPr lang="en-US" baseline="0" dirty="0" smtClean="0"/>
          </a:p>
          <a:p>
            <a:pPr defTabSz="930156">
              <a:defRPr/>
            </a:pPr>
            <a:r>
              <a:rPr lang="en-US" baseline="0" dirty="0" smtClean="0"/>
              <a:t>All of these features and factors inform sound decisions as to the skills and availability of the workforce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381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831AE-063E-4224-BEC3-473B8103D48A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30156">
              <a:defRPr/>
            </a:pPr>
            <a:r>
              <a:rPr lang="en-US" baseline="0" dirty="0" smtClean="0"/>
              <a:t>In many countries there’s a lack of health workforce data: </a:t>
            </a:r>
          </a:p>
          <a:p>
            <a:pPr defTabSz="930156">
              <a:defRPr/>
            </a:pPr>
            <a:r>
              <a:rPr lang="en-US" baseline="0" dirty="0" smtClean="0"/>
              <a:t>**on training status</a:t>
            </a:r>
          </a:p>
          <a:p>
            <a:pPr defTabSz="930156">
              <a:defRPr/>
            </a:pPr>
            <a:r>
              <a:rPr lang="en-US" baseline="0" dirty="0" smtClean="0"/>
              <a:t>**on the registration of workers in certification or licensure programs </a:t>
            </a:r>
          </a:p>
          <a:p>
            <a:pPr defTabSz="930156">
              <a:defRPr/>
            </a:pPr>
            <a:r>
              <a:rPr lang="en-US" baseline="0" dirty="0" smtClean="0"/>
              <a:t>**on the distribution and deployment of workers especially in rural areas</a:t>
            </a:r>
          </a:p>
          <a:p>
            <a:pPr defTabSz="930156">
              <a:defRPr/>
            </a:pPr>
            <a:r>
              <a:rPr lang="en-US" baseline="0" dirty="0" smtClean="0"/>
              <a:t>**on management to meet emerging or changing needs</a:t>
            </a:r>
          </a:p>
          <a:p>
            <a:pPr defTabSz="930156">
              <a:defRPr/>
            </a:pPr>
            <a:r>
              <a:rPr lang="en-US" baseline="0" dirty="0" smtClean="0"/>
              <a:t>**finally, on planning to develop policies and programs to place the right person with right skills in the right place at the right time</a:t>
            </a:r>
          </a:p>
          <a:p>
            <a:pPr defTabSz="930156">
              <a:defRPr/>
            </a:pPr>
            <a:endParaRPr lang="en-US" baseline="0" dirty="0" smtClean="0"/>
          </a:p>
          <a:p>
            <a:pPr defTabSz="930156">
              <a:defRPr/>
            </a:pPr>
            <a:r>
              <a:rPr lang="en-US" baseline="0" dirty="0" smtClean="0"/>
              <a:t>All of these features and factors inform sound decisions as to the skills and availability of the workforce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674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831AE-063E-4224-BEC3-473B8103D48A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30156">
              <a:defRPr/>
            </a:pPr>
            <a:r>
              <a:rPr lang="en-US" baseline="0" dirty="0" smtClean="0"/>
              <a:t>In many countries there’s a lack of health workforce data: </a:t>
            </a:r>
          </a:p>
          <a:p>
            <a:pPr defTabSz="930156">
              <a:defRPr/>
            </a:pPr>
            <a:r>
              <a:rPr lang="en-US" baseline="0" dirty="0" smtClean="0"/>
              <a:t>**on training status</a:t>
            </a:r>
          </a:p>
          <a:p>
            <a:pPr defTabSz="930156">
              <a:defRPr/>
            </a:pPr>
            <a:r>
              <a:rPr lang="en-US" baseline="0" dirty="0" smtClean="0"/>
              <a:t>**on the registration of workers in certification or licensure programs </a:t>
            </a:r>
          </a:p>
          <a:p>
            <a:pPr defTabSz="930156">
              <a:defRPr/>
            </a:pPr>
            <a:r>
              <a:rPr lang="en-US" baseline="0" dirty="0" smtClean="0"/>
              <a:t>**on the distribution and deployment of workers especially in rural areas</a:t>
            </a:r>
          </a:p>
          <a:p>
            <a:pPr defTabSz="930156">
              <a:defRPr/>
            </a:pPr>
            <a:r>
              <a:rPr lang="en-US" baseline="0" dirty="0" smtClean="0"/>
              <a:t>**on management to meet emerging or changing needs</a:t>
            </a:r>
          </a:p>
          <a:p>
            <a:pPr defTabSz="930156">
              <a:defRPr/>
            </a:pPr>
            <a:r>
              <a:rPr lang="en-US" baseline="0" dirty="0" smtClean="0"/>
              <a:t>**finally, on planning to develop policies and programs to place the right person with right skills in the right place at the right time</a:t>
            </a:r>
          </a:p>
          <a:p>
            <a:pPr defTabSz="930156">
              <a:defRPr/>
            </a:pPr>
            <a:endParaRPr lang="en-US" baseline="0" dirty="0" smtClean="0"/>
          </a:p>
          <a:p>
            <a:pPr defTabSz="930156">
              <a:defRPr/>
            </a:pPr>
            <a:r>
              <a:rPr lang="en-US" baseline="0" dirty="0" smtClean="0"/>
              <a:t>All of these features and factors inform sound decisions as to the skills and availability of the workforce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955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96BC-6876-D142-B157-27F61E7C7636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359-F3E1-5E49-86F3-C22F3E2C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3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96BC-6876-D142-B157-27F61E7C7636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359-F3E1-5E49-86F3-C22F3E2C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5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96BC-6876-D142-B157-27F61E7C7636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359-F3E1-5E49-86F3-C22F3E2C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8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96BC-6876-D142-B157-27F61E7C7636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359-F3E1-5E49-86F3-C22F3E2C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1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96BC-6876-D142-B157-27F61E7C7636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359-F3E1-5E49-86F3-C22F3E2C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8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96BC-6876-D142-B157-27F61E7C7636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359-F3E1-5E49-86F3-C22F3E2C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9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96BC-6876-D142-B157-27F61E7C7636}" type="datetimeFigureOut">
              <a:rPr lang="en-US" smtClean="0"/>
              <a:t>8/1/16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359-F3E1-5E49-86F3-C22F3E2C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1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96BC-6876-D142-B157-27F61E7C7636}" type="datetimeFigureOut">
              <a:rPr lang="en-US" smtClean="0"/>
              <a:t>8/1/16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359-F3E1-5E49-86F3-C22F3E2C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1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96BC-6876-D142-B157-27F61E7C7636}" type="datetimeFigureOut">
              <a:rPr lang="en-US" smtClean="0"/>
              <a:t>8/1/16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359-F3E1-5E49-86F3-C22F3E2C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8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96BC-6876-D142-B157-27F61E7C7636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359-F3E1-5E49-86F3-C22F3E2C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8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96BC-6876-D142-B157-27F61E7C7636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359-F3E1-5E49-86F3-C22F3E2C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1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696BC-6876-D142-B157-27F61E7C7636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29359-F3E1-5E49-86F3-C22F3E2C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1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0" y="313263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rgbClr val="C00000"/>
                </a:solidFill>
                <a:latin typeface="Calibri"/>
                <a:cs typeface="Calibri"/>
              </a:rPr>
              <a:t>HRIS </a:t>
            </a:r>
            <a:r>
              <a:rPr lang="en-US" sz="3200" b="1" dirty="0">
                <a:solidFill>
                  <a:srgbClr val="C00000"/>
                </a:solidFill>
                <a:latin typeface="Calibri"/>
                <a:cs typeface="Calibri"/>
              </a:rPr>
              <a:t>&amp; DHIS2 Data Exchange:</a:t>
            </a:r>
            <a:br>
              <a:rPr lang="en-US" sz="3200" b="1" dirty="0">
                <a:solidFill>
                  <a:srgbClr val="C00000"/>
                </a:solidFill>
                <a:latin typeface="Calibri"/>
                <a:cs typeface="Calibri"/>
              </a:rPr>
            </a:br>
            <a:r>
              <a:rPr lang="en-US" sz="2400" b="1" dirty="0">
                <a:solidFill>
                  <a:srgbClr val="C00000"/>
                </a:solidFill>
                <a:latin typeface="Calibri"/>
                <a:cs typeface="Calibri"/>
              </a:rPr>
              <a:t>Main Use Case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117794" y="3348584"/>
            <a:ext cx="1583448" cy="725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HRIS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305614" y="3348584"/>
            <a:ext cx="1583448" cy="725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DHIS2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17794" y="4371306"/>
            <a:ext cx="3777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Collects detailed information on health workers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Wants  to share number of health workers by facilities and cadre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3712" y="4371306"/>
            <a:ext cx="376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Wants to know number of health workers by facility and cadre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2946457" y="1966905"/>
            <a:ext cx="3265862" cy="1253657"/>
          </a:xfrm>
          <a:prstGeom prst="wedgeEllipse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7933C"/>
                </a:solidFill>
              </a:rPr>
              <a:t>There are 2 Nurses in </a:t>
            </a:r>
            <a:r>
              <a:rPr lang="en-US" sz="2400" dirty="0" err="1">
                <a:solidFill>
                  <a:srgbClr val="77933C"/>
                </a:solidFill>
              </a:rPr>
              <a:t>Plebo</a:t>
            </a:r>
            <a:r>
              <a:rPr lang="en-US" sz="2400" dirty="0">
                <a:solidFill>
                  <a:srgbClr val="77933C"/>
                </a:solidFill>
              </a:rPr>
              <a:t> Clinic this month </a:t>
            </a:r>
            <a:endParaRPr lang="en-US" sz="3200" dirty="0">
              <a:solidFill>
                <a:srgbClr val="77933C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7097338" y="1966905"/>
            <a:ext cx="3265862" cy="1253657"/>
          </a:xfrm>
          <a:prstGeom prst="wedgeEllipse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7933C"/>
                </a:solidFill>
              </a:rPr>
              <a:t>Thank you very much!</a:t>
            </a:r>
            <a:endParaRPr lang="en-US" sz="24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0813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Callout 9"/>
          <p:cNvSpPr/>
          <p:nvPr/>
        </p:nvSpPr>
        <p:spPr>
          <a:xfrm>
            <a:off x="2946457" y="1966905"/>
            <a:ext cx="3265862" cy="1253657"/>
          </a:xfrm>
          <a:prstGeom prst="wedgeEllipse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7933C"/>
                </a:solidFill>
              </a:rPr>
              <a:t>There are 2 Nurses in </a:t>
            </a:r>
            <a:r>
              <a:rPr lang="en-US" sz="2400" dirty="0" err="1">
                <a:solidFill>
                  <a:srgbClr val="77933C"/>
                </a:solidFill>
              </a:rPr>
              <a:t>Plebo</a:t>
            </a:r>
            <a:r>
              <a:rPr lang="en-US" sz="2400" dirty="0">
                <a:solidFill>
                  <a:srgbClr val="77933C"/>
                </a:solidFill>
              </a:rPr>
              <a:t> Clinic this month </a:t>
            </a:r>
            <a:endParaRPr lang="en-US" sz="3200" dirty="0">
              <a:solidFill>
                <a:srgbClr val="77933C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463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rgbClr val="C00000"/>
                </a:solidFill>
                <a:latin typeface="Calibri"/>
                <a:cs typeface="Calibri"/>
              </a:rPr>
              <a:t>HRIS </a:t>
            </a:r>
            <a:r>
              <a:rPr lang="en-US" sz="3200" b="1" dirty="0">
                <a:solidFill>
                  <a:srgbClr val="C00000"/>
                </a:solidFill>
                <a:latin typeface="Calibri"/>
                <a:cs typeface="Calibri"/>
              </a:rPr>
              <a:t>&amp; DHIS2 Data Exchange:</a:t>
            </a:r>
            <a:br>
              <a:rPr lang="en-US" sz="3200" b="1" dirty="0">
                <a:solidFill>
                  <a:srgbClr val="C00000"/>
                </a:solidFill>
                <a:latin typeface="Calibri"/>
                <a:cs typeface="Calibri"/>
              </a:rPr>
            </a:br>
            <a:r>
              <a:rPr lang="en-US" sz="2400" b="1" dirty="0">
                <a:solidFill>
                  <a:srgbClr val="C00000"/>
                </a:solidFill>
                <a:latin typeface="Calibri"/>
                <a:cs typeface="Calibri"/>
              </a:rPr>
              <a:t>The Problem of Standardized Lists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117794" y="3348584"/>
            <a:ext cx="1583448" cy="725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iHRIS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305614" y="3348584"/>
            <a:ext cx="1583448" cy="725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DHIS2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2946457" y="1966905"/>
            <a:ext cx="3265862" cy="1253657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800000"/>
                </a:solidFill>
              </a:rPr>
              <a:t>There are 2 Nurses in </a:t>
            </a:r>
            <a:r>
              <a:rPr lang="en-US" sz="2400" dirty="0" err="1">
                <a:solidFill>
                  <a:srgbClr val="800000"/>
                </a:solidFill>
              </a:rPr>
              <a:t>Plebo</a:t>
            </a:r>
            <a:r>
              <a:rPr lang="en-US" sz="2400" dirty="0">
                <a:solidFill>
                  <a:srgbClr val="800000"/>
                </a:solidFill>
              </a:rPr>
              <a:t> Clinic this month 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7097338" y="1966905"/>
            <a:ext cx="3265862" cy="1253657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800000"/>
                </a:solidFill>
              </a:rPr>
              <a:t>Do you mean “</a:t>
            </a:r>
            <a:r>
              <a:rPr lang="en-US" sz="2400" dirty="0" err="1">
                <a:solidFill>
                  <a:srgbClr val="800000"/>
                </a:solidFill>
              </a:rPr>
              <a:t>Plebo</a:t>
            </a:r>
            <a:r>
              <a:rPr lang="en-US" sz="2400" dirty="0">
                <a:solidFill>
                  <a:srgbClr val="800000"/>
                </a:solidFill>
              </a:rPr>
              <a:t> HC”?  What’s a Nurse?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6458" y="4470278"/>
            <a:ext cx="570305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800000"/>
                </a:solidFill>
              </a:rPr>
              <a:t>Computers are stupid!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We need to tell them that “</a:t>
            </a:r>
            <a:r>
              <a:rPr lang="en-US" dirty="0" err="1"/>
              <a:t>Plebo</a:t>
            </a:r>
            <a:r>
              <a:rPr lang="en-US" dirty="0"/>
              <a:t> Clinic” and “</a:t>
            </a:r>
            <a:r>
              <a:rPr lang="en-US" dirty="0" err="1"/>
              <a:t>Plebo</a:t>
            </a:r>
            <a:r>
              <a:rPr lang="en-US" dirty="0"/>
              <a:t> HC” are the same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HRIS </a:t>
            </a:r>
            <a:r>
              <a:rPr lang="en-US" dirty="0"/>
              <a:t>needs to tell DHIS2 about the cadres it manages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216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 of Standardized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All lists should be coded</a:t>
            </a:r>
          </a:p>
          <a:p>
            <a:pPr marL="822960">
              <a:spcBef>
                <a:spcPts val="0"/>
              </a:spcBef>
            </a:pPr>
            <a:r>
              <a:rPr lang="en-US" dirty="0">
                <a:solidFill>
                  <a:srgbClr val="7F7F7F"/>
                </a:solidFill>
              </a:rPr>
              <a:t>“</a:t>
            </a:r>
            <a:r>
              <a:rPr lang="en-US" dirty="0" err="1">
                <a:solidFill>
                  <a:srgbClr val="7F7F7F"/>
                </a:solidFill>
              </a:rPr>
              <a:t>Plebo</a:t>
            </a:r>
            <a:r>
              <a:rPr lang="en-US" dirty="0">
                <a:solidFill>
                  <a:srgbClr val="7F7F7F"/>
                </a:solidFill>
              </a:rPr>
              <a:t> Clinic” and “</a:t>
            </a:r>
            <a:r>
              <a:rPr lang="en-US" dirty="0" err="1">
                <a:solidFill>
                  <a:srgbClr val="7F7F7F"/>
                </a:solidFill>
              </a:rPr>
              <a:t>Plebo</a:t>
            </a:r>
            <a:r>
              <a:rPr lang="en-US" dirty="0">
                <a:solidFill>
                  <a:srgbClr val="7F7F7F"/>
                </a:solidFill>
              </a:rPr>
              <a:t> HC” all share the same code “24</a:t>
            </a:r>
            <a:r>
              <a:rPr lang="en-US" dirty="0" smtClean="0">
                <a:solidFill>
                  <a:srgbClr val="7F7F7F"/>
                </a:solidFill>
              </a:rPr>
              <a:t>”</a:t>
            </a:r>
          </a:p>
          <a:p>
            <a:pPr marL="822960">
              <a:spcBef>
                <a:spcPts val="0"/>
              </a:spcBef>
            </a:pPr>
            <a:endParaRPr lang="en-US" dirty="0">
              <a:solidFill>
                <a:srgbClr val="7F7F7F"/>
              </a:solidFill>
            </a:endParaRPr>
          </a:p>
          <a:p>
            <a:pPr marL="822960">
              <a:spcBef>
                <a:spcPts val="0"/>
              </a:spcBef>
            </a:pPr>
            <a:r>
              <a:rPr lang="en-US" dirty="0">
                <a:solidFill>
                  <a:srgbClr val="7F7F7F"/>
                </a:solidFill>
              </a:rPr>
              <a:t>This code </a:t>
            </a:r>
            <a:r>
              <a:rPr lang="en-US" dirty="0" smtClean="0">
                <a:solidFill>
                  <a:srgbClr val="7F7F7F"/>
                </a:solidFill>
              </a:rPr>
              <a:t>is </a:t>
            </a:r>
            <a:r>
              <a:rPr lang="en-US" dirty="0">
                <a:solidFill>
                  <a:srgbClr val="7F7F7F"/>
                </a:solidFill>
              </a:rPr>
              <a:t>available to all systems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is in this list?</a:t>
            </a:r>
          </a:p>
          <a:p>
            <a:pPr marL="822960">
              <a:spcBef>
                <a:spcPts val="0"/>
              </a:spcBef>
            </a:pPr>
            <a:r>
              <a:rPr lang="en-US" dirty="0">
                <a:solidFill>
                  <a:srgbClr val="7F7F7F"/>
                </a:solidFill>
              </a:rPr>
              <a:t>What is a health facility?  A point of clinical care?  What about pharmacies?  Labs?  The </a:t>
            </a:r>
            <a:r>
              <a:rPr lang="en-US" dirty="0" err="1">
                <a:solidFill>
                  <a:srgbClr val="7F7F7F"/>
                </a:solidFill>
              </a:rPr>
              <a:t>MoHSW</a:t>
            </a:r>
            <a:r>
              <a:rPr lang="en-US" dirty="0">
                <a:solidFill>
                  <a:srgbClr val="7F7F7F"/>
                </a:solidFill>
              </a:rPr>
              <a:t> headquarters</a:t>
            </a:r>
            <a:r>
              <a:rPr lang="en-US" dirty="0" smtClean="0">
                <a:solidFill>
                  <a:srgbClr val="7F7F7F"/>
                </a:solidFill>
              </a:rPr>
              <a:t>?</a:t>
            </a:r>
          </a:p>
          <a:p>
            <a:pPr marL="822960">
              <a:spcBef>
                <a:spcPts val="0"/>
              </a:spcBef>
            </a:pPr>
            <a:endParaRPr lang="en-US" dirty="0">
              <a:solidFill>
                <a:srgbClr val="7F7F7F"/>
              </a:solidFill>
            </a:endParaRPr>
          </a:p>
          <a:p>
            <a:pPr marL="822960">
              <a:spcBef>
                <a:spcPts val="0"/>
              </a:spcBef>
            </a:pPr>
            <a:r>
              <a:rPr lang="en-US" dirty="0" smtClean="0">
                <a:solidFill>
                  <a:srgbClr val="7F7F7F"/>
                </a:solidFill>
              </a:rPr>
              <a:t>What are the cadres?   Are they different for payroll versus HRHIS?  What about private sector and faith-based (CSSC)</a:t>
            </a:r>
            <a:endParaRPr lang="en-US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Who owns each of the standard data lists?</a:t>
            </a:r>
            <a:endParaRPr lang="en-US" dirty="0"/>
          </a:p>
          <a:p>
            <a:pPr marL="822960">
              <a:spcBef>
                <a:spcPts val="0"/>
              </a:spcBef>
            </a:pPr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the authoritative body?</a:t>
            </a:r>
          </a:p>
          <a:p>
            <a:pPr marL="822960">
              <a:spcBef>
                <a:spcPts val="0"/>
              </a:spcBef>
            </a:pPr>
            <a:endParaRPr lang="en-US" sz="2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22960">
              <a:spcBef>
                <a:spcPts val="0"/>
              </a:spcBef>
            </a:pPr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Ownership = Responsibility to maintain and share this list</a:t>
            </a:r>
          </a:p>
          <a:p>
            <a:pPr marL="822960">
              <a:spcBef>
                <a:spcPts val="0"/>
              </a:spcBef>
            </a:pPr>
            <a:endParaRPr lang="en-US" sz="2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22960">
              <a:spcBef>
                <a:spcPts val="0"/>
              </a:spcBef>
            </a:pPr>
            <a:endParaRPr lang="en-US" sz="2900" dirty="0">
              <a:solidFill>
                <a:srgbClr val="7F7F7F"/>
              </a:solidFill>
            </a:endParaRPr>
          </a:p>
          <a:p>
            <a:endParaRPr lang="en-US" sz="2900" dirty="0" smtClean="0"/>
          </a:p>
        </p:txBody>
      </p:sp>
    </p:spTree>
    <p:extLst>
      <p:ext uri="{BB962C8B-B14F-4D97-AF65-F5344CB8AC3E}">
        <p14:creationId xmlns:p14="http://schemas.microsoft.com/office/powerpoint/2010/main" val="79572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Callout 7"/>
          <p:cNvSpPr/>
          <p:nvPr/>
        </p:nvSpPr>
        <p:spPr>
          <a:xfrm>
            <a:off x="6944938" y="1814505"/>
            <a:ext cx="3265862" cy="1253657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800000"/>
                </a:solidFill>
              </a:rPr>
              <a:t>Вот мой список </a:t>
            </a:r>
            <a:r>
              <a:rPr lang="ru-RU" sz="2400" dirty="0">
                <a:solidFill>
                  <a:srgbClr val="800000"/>
                </a:solidFill>
              </a:rPr>
              <a:t>клиник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463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rgbClr val="C00000"/>
                </a:solidFill>
                <a:latin typeface="Calibri"/>
                <a:cs typeface="Calibri"/>
              </a:rPr>
              <a:t>HRIS </a:t>
            </a:r>
            <a:r>
              <a:rPr lang="en-US" sz="3200" b="1" dirty="0">
                <a:solidFill>
                  <a:srgbClr val="C00000"/>
                </a:solidFill>
                <a:latin typeface="Calibri"/>
                <a:cs typeface="Calibri"/>
              </a:rPr>
              <a:t>&amp; DHIS2 Meta-Data Exchange:</a:t>
            </a:r>
            <a:br>
              <a:rPr lang="en-US" sz="3200" b="1" dirty="0">
                <a:solidFill>
                  <a:srgbClr val="C00000"/>
                </a:solidFill>
                <a:latin typeface="Calibri"/>
                <a:cs typeface="Calibri"/>
              </a:rPr>
            </a:br>
            <a:r>
              <a:rPr lang="en-US" sz="2400" b="1" dirty="0">
                <a:solidFill>
                  <a:srgbClr val="C00000"/>
                </a:solidFill>
                <a:latin typeface="Calibri"/>
                <a:cs typeface="Calibri"/>
              </a:rPr>
              <a:t>Sharing Meta-Data / Standardized Lists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117794" y="3348584"/>
            <a:ext cx="1583448" cy="725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iHRIS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72626" y="3348584"/>
            <a:ext cx="1583448" cy="725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DHIS2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17794" y="4371306"/>
            <a:ext cx="3777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Wants to know list of facilities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Wants to share list of HW cadres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53712" y="4371306"/>
            <a:ext cx="376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Wants </a:t>
            </a:r>
            <a:r>
              <a:rPr lang="en-US" dirty="0"/>
              <a:t>to share list of facilities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Wants to know list of HW cadres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2794057" y="1814505"/>
            <a:ext cx="3265862" cy="1253657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800000"/>
              </a:solidFill>
            </a:endParaRPr>
          </a:p>
          <a:p>
            <a:pPr algn="ctr"/>
            <a:r>
              <a:rPr lang="uz-Cyrl-UZ" sz="2000" dirty="0">
                <a:solidFill>
                  <a:srgbClr val="800000"/>
                </a:solidFill>
              </a:rPr>
              <a:t>מהי הרשימה של מרפאות שלך?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3006764" y="1933084"/>
            <a:ext cx="3265862" cy="1253657"/>
          </a:xfrm>
          <a:prstGeom prst="wedgeEllipse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7933C"/>
                </a:solidFill>
              </a:rPr>
              <a:t>What is your list of clinics?</a:t>
            </a:r>
            <a:endParaRPr lang="en-US" sz="3200" dirty="0">
              <a:solidFill>
                <a:srgbClr val="77933C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7218468" y="1878100"/>
            <a:ext cx="3265862" cy="1253657"/>
          </a:xfrm>
          <a:prstGeom prst="wedgeEllipse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7933C"/>
                </a:solidFill>
              </a:rPr>
              <a:t>Here is my list of clinics</a:t>
            </a:r>
            <a:endParaRPr lang="en-US" sz="2400" dirty="0">
              <a:solidFill>
                <a:srgbClr val="77933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3239" y="5341323"/>
            <a:ext cx="527816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HRIS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and DHIS2 need a common language to talk with each other!</a:t>
            </a:r>
            <a:b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(FHIR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ValueSet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6815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9" grpId="0" animBg="1"/>
      <p:bldP spid="11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allout 8"/>
          <p:cNvSpPr/>
          <p:nvPr/>
        </p:nvSpPr>
        <p:spPr>
          <a:xfrm>
            <a:off x="2365206" y="1743849"/>
            <a:ext cx="3265862" cy="1253657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2000" dirty="0">
                <a:solidFill>
                  <a:srgbClr val="800000"/>
                </a:solidFill>
              </a:rPr>
              <a:t>יש 2 </a:t>
            </a:r>
            <a:r>
              <a:rPr lang="he-IL" sz="2000" dirty="0">
                <a:solidFill>
                  <a:srgbClr val="800000"/>
                </a:solidFill>
              </a:rPr>
              <a:t>של </a:t>
            </a:r>
            <a:r>
              <a:rPr lang="en-US" sz="2000" b="1" dirty="0">
                <a:solidFill>
                  <a:srgbClr val="800000"/>
                </a:solidFill>
              </a:rPr>
              <a:t> Cadre #4</a:t>
            </a:r>
          </a:p>
          <a:p>
            <a:pPr algn="ctr"/>
            <a:r>
              <a:rPr lang="he-IL" sz="2000" dirty="0">
                <a:solidFill>
                  <a:srgbClr val="800000"/>
                </a:solidFill>
              </a:rPr>
              <a:t> ב</a:t>
            </a:r>
            <a:r>
              <a:rPr lang="en-US" sz="2000" dirty="0">
                <a:solidFill>
                  <a:srgbClr val="800000"/>
                </a:solidFill>
              </a:rPr>
              <a:t> </a:t>
            </a:r>
            <a:r>
              <a:rPr lang="en-US" sz="2000" b="1" dirty="0">
                <a:solidFill>
                  <a:srgbClr val="800000"/>
                </a:solidFill>
              </a:rPr>
              <a:t>Facility </a:t>
            </a:r>
            <a:r>
              <a:rPr lang="en-US" sz="2000" b="1" dirty="0">
                <a:solidFill>
                  <a:srgbClr val="800000"/>
                </a:solidFill>
              </a:rPr>
              <a:t>#24</a:t>
            </a:r>
            <a:r>
              <a:rPr lang="he-IL" sz="2000" dirty="0">
                <a:solidFill>
                  <a:srgbClr val="800000"/>
                </a:solidFill>
              </a:rPr>
              <a:t> </a:t>
            </a:r>
            <a:r>
              <a:rPr lang="uz-Cyrl-UZ" sz="2000" dirty="0">
                <a:solidFill>
                  <a:srgbClr val="800000"/>
                </a:solidFill>
              </a:rPr>
              <a:t>החודש </a:t>
            </a:r>
            <a:r>
              <a:rPr lang="uz-Cyrl-UZ" sz="2000" dirty="0">
                <a:solidFill>
                  <a:srgbClr val="800000"/>
                </a:solidFill>
              </a:rPr>
              <a:t>הזה</a:t>
            </a: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6681030" y="1747057"/>
            <a:ext cx="3265862" cy="1253657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800000"/>
                </a:solidFill>
              </a:rPr>
              <a:t>что?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463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rgbClr val="C00000"/>
                </a:solidFill>
                <a:latin typeface="Calibri"/>
                <a:cs typeface="Calibri"/>
              </a:rPr>
              <a:t>HRIS </a:t>
            </a:r>
            <a:r>
              <a:rPr lang="en-US" sz="3200" b="1" dirty="0">
                <a:solidFill>
                  <a:srgbClr val="C00000"/>
                </a:solidFill>
                <a:latin typeface="Calibri"/>
                <a:cs typeface="Calibri"/>
              </a:rPr>
              <a:t>&amp; DHIS2 Data Exchange:</a:t>
            </a:r>
            <a:br>
              <a:rPr lang="en-US" sz="3200" b="1" dirty="0">
                <a:solidFill>
                  <a:srgbClr val="C00000"/>
                </a:solidFill>
                <a:latin typeface="Calibri"/>
                <a:cs typeface="Calibri"/>
              </a:rPr>
            </a:br>
            <a:r>
              <a:rPr lang="en-US" sz="2400" b="1" dirty="0">
                <a:solidFill>
                  <a:srgbClr val="C00000"/>
                </a:solidFill>
                <a:latin typeface="Calibri"/>
                <a:cs typeface="Calibri"/>
              </a:rPr>
              <a:t>Main Use Case – Revisited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117794" y="3348584"/>
            <a:ext cx="1583448" cy="725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iHRIS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305614" y="3348584"/>
            <a:ext cx="1583448" cy="725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DHIS2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01242" y="4288828"/>
            <a:ext cx="562106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Shared Standardized Lists Are Not Enough</a:t>
            </a:r>
          </a:p>
          <a:p>
            <a:endParaRPr lang="en-US" dirty="0"/>
          </a:p>
          <a:p>
            <a:r>
              <a:rPr lang="en-US" dirty="0"/>
              <a:t>Need language to communicate the numerical data (DXF):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value we are reporting (Cadre #4)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place the data comes from (Facility #24)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reporting period (05-01-2014)</a:t>
            </a:r>
          </a:p>
          <a:p>
            <a:endParaRPr lang="en-US" dirty="0"/>
          </a:p>
        </p:txBody>
      </p:sp>
      <p:sp>
        <p:nvSpPr>
          <p:cNvPr id="17" name="Oval Callout 16"/>
          <p:cNvSpPr/>
          <p:nvPr/>
        </p:nvSpPr>
        <p:spPr>
          <a:xfrm>
            <a:off x="6833430" y="1899457"/>
            <a:ext cx="3265862" cy="1253657"/>
          </a:xfrm>
          <a:prstGeom prst="wedgeEllipse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Thank you very much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2517606" y="1896249"/>
            <a:ext cx="3265862" cy="1253657"/>
          </a:xfrm>
          <a:prstGeom prst="wedgeEllipse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</a:rPr>
              <a:t>There are 24 </a:t>
            </a:r>
          </a:p>
          <a:p>
            <a:pPr algn="ctr"/>
            <a:r>
              <a:rPr lang="en-US" sz="2000" dirty="0">
                <a:solidFill>
                  <a:schemeClr val="accent3"/>
                </a:solidFill>
              </a:rPr>
              <a:t>in</a:t>
            </a:r>
            <a:r>
              <a:rPr lang="ru-RU" sz="2000" dirty="0">
                <a:solidFill>
                  <a:schemeClr val="accent3"/>
                </a:solidFill>
              </a:rPr>
              <a:t> </a:t>
            </a:r>
            <a:r>
              <a:rPr lang="en-US" sz="2000" b="1" dirty="0">
                <a:solidFill>
                  <a:schemeClr val="accent3"/>
                </a:solidFill>
              </a:rPr>
              <a:t>Cadre #4 </a:t>
            </a:r>
            <a:r>
              <a:rPr lang="ru-RU" sz="2000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accent3"/>
                </a:solidFill>
              </a:rPr>
              <a:t>at</a:t>
            </a:r>
            <a:r>
              <a:rPr lang="ru-RU" sz="2000" dirty="0">
                <a:solidFill>
                  <a:schemeClr val="accent3"/>
                </a:solidFill>
              </a:rPr>
              <a:t> </a:t>
            </a:r>
            <a:r>
              <a:rPr lang="en-US" sz="2000" b="1" dirty="0">
                <a:solidFill>
                  <a:schemeClr val="accent3"/>
                </a:solidFill>
              </a:rPr>
              <a:t>Facility #24 </a:t>
            </a:r>
            <a:r>
              <a:rPr lang="en-US" sz="2000" dirty="0">
                <a:solidFill>
                  <a:schemeClr val="accent3"/>
                </a:solidFill>
              </a:rPr>
              <a:t>on </a:t>
            </a:r>
            <a:r>
              <a:rPr lang="en-US" sz="2000" b="1" dirty="0">
                <a:solidFill>
                  <a:schemeClr val="accent3"/>
                </a:solidFill>
              </a:rPr>
              <a:t>05-01-2014</a:t>
            </a:r>
            <a:endParaRPr lang="en-US" sz="2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440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7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" name="Picture 3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" y="-1894686"/>
            <a:ext cx="12961553" cy="8553276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463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Calibri"/>
                <a:cs typeface="Calibri"/>
              </a:rPr>
              <a:t>HRIS </a:t>
            </a:r>
            <a:r>
              <a:rPr lang="en-US" sz="3200" b="1" dirty="0">
                <a:solidFill>
                  <a:srgbClr val="C00000"/>
                </a:solidFill>
                <a:latin typeface="Calibri"/>
                <a:cs typeface="Calibri"/>
              </a:rPr>
              <a:t>&amp; DHIS2 Data Exchange:</a:t>
            </a:r>
            <a:br>
              <a:rPr lang="en-US" sz="3200" b="1" dirty="0">
                <a:solidFill>
                  <a:srgbClr val="C00000"/>
                </a:solidFill>
                <a:latin typeface="Calibri"/>
                <a:cs typeface="Calibri"/>
              </a:rPr>
            </a:br>
            <a:r>
              <a:rPr lang="en-US" sz="2400" b="1" dirty="0">
                <a:solidFill>
                  <a:srgbClr val="C00000"/>
                </a:solidFill>
                <a:latin typeface="Calibri"/>
                <a:cs typeface="Calibri"/>
              </a:rPr>
              <a:t>System Complexity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117794" y="3348584"/>
            <a:ext cx="1583448" cy="725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iHRIS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305614" y="3348584"/>
            <a:ext cx="1583448" cy="725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DHIS2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701242" y="3530035"/>
            <a:ext cx="26043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70322" y="4767198"/>
            <a:ext cx="527816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Share cadre lists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Share facility lists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Share number of health workers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Share facility list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Share stock lists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Share current stock levels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701242" y="3682435"/>
            <a:ext cx="26043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01242" y="3863885"/>
            <a:ext cx="26043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05614" y="1752462"/>
            <a:ext cx="1583448" cy="725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Supply Chain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002324" y="2478264"/>
            <a:ext cx="0" cy="870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305614" y="4610123"/>
            <a:ext cx="1583448" cy="725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Labs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160909" y="2478264"/>
            <a:ext cx="0" cy="870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69149" y="2478264"/>
            <a:ext cx="0" cy="870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0126" y="4074387"/>
            <a:ext cx="0" cy="535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2"/>
          </p:cNvCxnSpPr>
          <p:nvPr/>
        </p:nvCxnSpPr>
        <p:spPr>
          <a:xfrm>
            <a:off x="7097339" y="4074387"/>
            <a:ext cx="1373" cy="535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306951" y="4074387"/>
            <a:ext cx="0" cy="535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117794" y="1752462"/>
            <a:ext cx="1583448" cy="725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Medical Records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750759" y="2478264"/>
            <a:ext cx="0" cy="870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909344" y="2478264"/>
            <a:ext cx="0" cy="870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117584" y="2478264"/>
            <a:ext cx="0" cy="870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15516" y="2478265"/>
            <a:ext cx="2990098" cy="2288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05916" y="2484638"/>
            <a:ext cx="2831513" cy="21318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682342" y="2413000"/>
            <a:ext cx="2803951" cy="2182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701242" y="2286001"/>
            <a:ext cx="2604372" cy="1577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6" idx="3"/>
            <a:endCxn id="4" idx="1"/>
          </p:cNvCxnSpPr>
          <p:nvPr/>
        </p:nvCxnSpPr>
        <p:spPr>
          <a:xfrm>
            <a:off x="3701242" y="2115363"/>
            <a:ext cx="2604372" cy="1596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682342" y="1987551"/>
            <a:ext cx="2623273" cy="1542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701242" y="1987550"/>
            <a:ext cx="26043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701242" y="2299650"/>
            <a:ext cx="26043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01242" y="2140198"/>
            <a:ext cx="26043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8260210" y="1752463"/>
            <a:ext cx="1583448" cy="8964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mHealth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4902844" y="2453591"/>
            <a:ext cx="1583448" cy="725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mHealth</a:t>
            </a:r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8260210" y="4074386"/>
            <a:ext cx="1583448" cy="725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Nursing Council</a:t>
            </a:r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4111120" y="1389561"/>
            <a:ext cx="1583448" cy="725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mHealth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8863857" y="2985683"/>
            <a:ext cx="1583448" cy="725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Doctor Council</a:t>
            </a:r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8072133" y="5335925"/>
            <a:ext cx="1583448" cy="725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In-Service Training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3764975" y="4074386"/>
            <a:ext cx="1583448" cy="725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Crisis Alerts</a:t>
            </a:r>
            <a:endParaRPr lang="en-US" dirty="0"/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7061200" y="2630664"/>
            <a:ext cx="1320460" cy="7179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7160909" y="2630664"/>
            <a:ext cx="1379334" cy="7179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7369149" y="2630664"/>
            <a:ext cx="1379334" cy="7179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7889062" y="1987550"/>
            <a:ext cx="3711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7889062" y="2299650"/>
            <a:ext cx="3711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7889062" y="2140201"/>
            <a:ext cx="334188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3764975" y="3170361"/>
            <a:ext cx="5098882" cy="359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3764975" y="3322762"/>
            <a:ext cx="5098882" cy="4237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701243" y="3504211"/>
            <a:ext cx="5162615" cy="359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Callout 1"/>
          <p:cNvSpPr/>
          <p:nvPr/>
        </p:nvSpPr>
        <p:spPr>
          <a:xfrm flipH="1">
            <a:off x="3635617" y="55503"/>
            <a:ext cx="2980377" cy="1143000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CAN HAZ INTEROPERABILITY?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435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15" grpId="0" animBg="1"/>
      <p:bldP spid="19" grpId="0" animBg="1"/>
      <p:bldP spid="26" grpId="0" animBg="1"/>
      <p:bldP spid="97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889</Words>
  <Application>Microsoft Macintosh PowerPoint</Application>
  <PresentationFormat>Widescreen</PresentationFormat>
  <Paragraphs>126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HRIS &amp; DHIS2 Data Exchange: Main Use Case</vt:lpstr>
      <vt:lpstr>HRIS &amp; DHIS2 Data Exchange: The Problem of Standardized Lists</vt:lpstr>
      <vt:lpstr>Governance of Standardized Lists</vt:lpstr>
      <vt:lpstr>HRIS &amp; DHIS2 Meta-Data Exchange: Sharing Meta-Data / Standardized Lists</vt:lpstr>
      <vt:lpstr>HRIS &amp; DHIS2 Data Exchange: Main Use Case – Revisited</vt:lpstr>
      <vt:lpstr>HRIS &amp; DHIS2 Data Exchange: System Complexity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HRIS &amp; DHIS2 Data Exchange: Main Use Case</dc:title>
  <dc:creator>Carl Leitner</dc:creator>
  <cp:lastModifiedBy>Carl Leitner</cp:lastModifiedBy>
  <cp:revision>4</cp:revision>
  <dcterms:created xsi:type="dcterms:W3CDTF">2016-08-01T08:31:10Z</dcterms:created>
  <dcterms:modified xsi:type="dcterms:W3CDTF">2016-08-01T08:36:32Z</dcterms:modified>
</cp:coreProperties>
</file>