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heme/theme2.xml" ContentType="application/vnd.openxmlformats-officedocument.them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heme/theme3.xml" ContentType="application/vnd.openxmlformats-officedocument.them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95" r:id="rId4"/>
    <p:sldId id="396" r:id="rId5"/>
    <p:sldId id="398" r:id="rId6"/>
    <p:sldId id="397" r:id="rId7"/>
    <p:sldId id="401" r:id="rId8"/>
    <p:sldId id="402" r:id="rId9"/>
    <p:sldId id="407" r:id="rId10"/>
    <p:sldId id="399" r:id="rId11"/>
    <p:sldId id="411" r:id="rId12"/>
    <p:sldId id="400" r:id="rId13"/>
    <p:sldId id="412" r:id="rId14"/>
    <p:sldId id="403" r:id="rId15"/>
    <p:sldId id="404" r:id="rId16"/>
    <p:sldId id="413" r:id="rId17"/>
    <p:sldId id="405" r:id="rId18"/>
    <p:sldId id="408" r:id="rId19"/>
    <p:sldId id="409" r:id="rId20"/>
    <p:sldId id="410" r:id="rId21"/>
  </p:sldIdLst>
  <p:sldSz cx="12192000" cy="6858000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</p:embeddedFontLst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132" clrIdx="0">
    <p:extLst>
      <p:ext uri="{19B8F6BF-5375-455C-9EA6-DF929625EA0E}">
        <p15:presenceInfo xmlns:p15="http://schemas.microsoft.com/office/powerpoint/2012/main" userId="Christina Drimmel" providerId="None"/>
      </p:ext>
    </p:extLst>
  </p:cmAuthor>
  <p:cmAuthor id="2" name="Springer" initials="S" lastIdx="18" clrIdx="1">
    <p:extLst>
      <p:ext uri="{19B8F6BF-5375-455C-9EA6-DF929625EA0E}">
        <p15:presenceInfo xmlns:p15="http://schemas.microsoft.com/office/powerpoint/2012/main" userId="Springer" providerId="None"/>
      </p:ext>
    </p:extLst>
  </p:cmAuthor>
  <p:cmAuthor id="3" name="Sebastian" initials="S" lastIdx="33" clrIdx="2">
    <p:extLst>
      <p:ext uri="{19B8F6BF-5375-455C-9EA6-DF929625EA0E}">
        <p15:presenceInfo xmlns:p15="http://schemas.microsoft.com/office/powerpoint/2012/main" userId="Seba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FC9"/>
    <a:srgbClr val="7DA4C1"/>
    <a:srgbClr val="6190B3"/>
    <a:srgbClr val="4C7B9E"/>
    <a:srgbClr val="3E6582"/>
    <a:srgbClr val="BAC7D5"/>
    <a:srgbClr val="456F90"/>
    <a:srgbClr val="8CA6BF"/>
    <a:srgbClr val="A4B7CA"/>
    <a:srgbClr val="4B7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8" autoAdjust="0"/>
  </p:normalViewPr>
  <p:slideViewPr>
    <p:cSldViewPr snapToGrid="0" showGuides="1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heme" Target="../theme/theme3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6B62FD-DEA5-4016-A686-92BD436E4AF0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031BE-D109-46DC-97CA-86C8CC80DEF3}"/>
              </a:ext>
            </a:extLst>
          </p:cNvPr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92F50-EEFB-414C-A5B9-E53AB6640962}" type="datetimeFigureOut">
              <a:rPr lang="de-AT" smtClean="0">
                <a:latin typeface="Arial" panose="020B0604020202020204" pitchFamily="34" charset="0"/>
              </a:rPr>
              <a:t>22.05.2022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E70E89-9D63-4AE7-AA10-359BADF98E1C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48377-D64A-4E24-83A8-537299BF9731}"/>
              </a:ext>
            </a:extLst>
          </p:cNvPr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8C977-CDE1-48A9-8E7D-2B9A79EDCF35}" type="slidenum">
              <a:rPr lang="de-AT" smtClean="0">
                <a:latin typeface="Arial" panose="020B0604020202020204" pitchFamily="34" charset="0"/>
              </a:rPr>
              <a:t>‹#›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7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heme" Target="../theme/theme2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AT" dirty="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116C0E1-FA71-4E92-9BA0-377972D4F09A}" type="datetimeFigureOut">
              <a:rPr lang="de-AT" smtClean="0"/>
              <a:pPr/>
              <a:t>22.05.2022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AT" dirty="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D8BEB3B-C5EA-45F3-97F0-E17E2A187F46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051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2.svg"/><Relationship Id="rId5" Type="http://schemas.openxmlformats.org/officeDocument/2006/relationships/tags" Target="../tags/tag59.xml"/><Relationship Id="rId10" Type="http://schemas.openxmlformats.org/officeDocument/2006/relationships/image" Target="../media/image1.png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65.xml"/><Relationship Id="rId7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70.xml"/><Relationship Id="rId7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2.sv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79.xml"/><Relationship Id="rId7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5.svg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7.sv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9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image" Target="../media/image7.svg"/><Relationship Id="rId4" Type="http://schemas.openxmlformats.org/officeDocument/2006/relationships/tags" Target="../tags/tag125.xml"/><Relationship Id="rId9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10" Type="http://schemas.openxmlformats.org/officeDocument/2006/relationships/image" Target="../media/image7.svg"/><Relationship Id="rId4" Type="http://schemas.openxmlformats.org/officeDocument/2006/relationships/tags" Target="../tags/tag132.xml"/><Relationship Id="rId9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7.svg"/><Relationship Id="rId5" Type="http://schemas.openxmlformats.org/officeDocument/2006/relationships/tags" Target="../tags/tag140.xml"/><Relationship Id="rId10" Type="http://schemas.openxmlformats.org/officeDocument/2006/relationships/image" Target="../media/image6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46.xml"/><Relationship Id="rId7" Type="http://schemas.openxmlformats.org/officeDocument/2006/relationships/image" Target="../media/image6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51.xml"/><Relationship Id="rId7" Type="http://schemas.openxmlformats.org/officeDocument/2006/relationships/image" Target="../media/image6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.sv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image" Target="../media/image7.sv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7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60.xml"/><Relationship Id="rId7" Type="http://schemas.openxmlformats.org/officeDocument/2006/relationships/image" Target="../media/image6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.sv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2.svg"/><Relationship Id="rId4" Type="http://schemas.openxmlformats.org/officeDocument/2006/relationships/tags" Target="../tags/tag43.xml"/><Relationship Id="rId9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2.svg"/><Relationship Id="rId5" Type="http://schemas.openxmlformats.org/officeDocument/2006/relationships/tags" Target="../tags/tag51.xml"/><Relationship Id="rId10" Type="http://schemas.openxmlformats.org/officeDocument/2006/relationships/image" Target="../media/image1.png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Logo der Technischen Universität Wien">
            <a:extLst>
              <a:ext uri="{FF2B5EF4-FFF2-40B4-BE49-F238E27FC236}">
                <a16:creationId xmlns:a16="http://schemas.microsoft.com/office/drawing/2014/main" id="{4F515961-5FE0-48A5-A350-239B3180909B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6F95A-C572-4753-9A21-DBF6531D5F3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308100" y="2276475"/>
            <a:ext cx="9577388" cy="15240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E19F1-4351-4A07-8662-A968E8A450FD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308100" y="3971926"/>
            <a:ext cx="9577388" cy="11049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AT" dirty="0"/>
              <a:t>Untertitel (Datum, Ort, Name, ...)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7A5D3C4D-4D39-4C8C-BFBF-C7829831878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3510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 descr="Logo der Technischen Universität Wien">
            <a:extLst>
              <a:ext uri="{FF2B5EF4-FFF2-40B4-BE49-F238E27FC236}">
                <a16:creationId xmlns:a16="http://schemas.microsoft.com/office/drawing/2014/main" id="{099E51E9-DC66-419A-A177-526841A9308B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3A894-6582-4131-8E80-1DD0D8D21934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2"/>
            </p:custDataLst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44" name="Titel 43">
            <a:extLst>
              <a:ext uri="{FF2B5EF4-FFF2-40B4-BE49-F238E27FC236}">
                <a16:creationId xmlns:a16="http://schemas.microsoft.com/office/drawing/2014/main" id="{F963C0A1-5171-448F-A988-DE64FAB960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4"/>
            </p:custDataLst>
          </p:nvPr>
        </p:nvSpPr>
        <p:spPr>
          <a:xfrm>
            <a:off x="1308100" y="2628900"/>
            <a:ext cx="4464051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F036BFB8-13F4-45C1-A152-0C4BA80C11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A6531-1A5C-4E36-808F-D401F287FCB8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 bwMode="gray">
          <a:xfrm>
            <a:off x="6419849" y="1549401"/>
            <a:ext cx="4464000" cy="828674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Titel kurz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419849" y="2628900"/>
            <a:ext cx="4464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EDFB22B7-5CFA-40C9-876A-2EEB5D5B9329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6419327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645802-C8CA-46DF-993F-A4B3CBA5C1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9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 descr="Logo der Technischen Universität Wien">
            <a:extLst>
              <a:ext uri="{FF2B5EF4-FFF2-40B4-BE49-F238E27FC236}">
                <a16:creationId xmlns:a16="http://schemas.microsoft.com/office/drawing/2014/main" id="{6F6E8048-A8A6-40D6-9F76-8C1F76FD6D30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818965-B1EA-4BB7-B603-FBD6BFB823F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2628900"/>
            <a:ext cx="4464050" cy="32750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466724"/>
            <a:ext cx="5292725" cy="52578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7E7DD6B-7A49-46D6-9B77-F3D80A663AC4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8FEE5-0E49-40F0-A7F3-0900FB3D07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C87CB-D750-4CCA-B59C-9E8CA49429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214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 descr="Logo der Technischen Universität Wien">
            <a:extLst>
              <a:ext uri="{FF2B5EF4-FFF2-40B4-BE49-F238E27FC236}">
                <a16:creationId xmlns:a16="http://schemas.microsoft.com/office/drawing/2014/main" id="{8255916F-C74A-4F99-B096-58397C68C15E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3A681F0-FCE5-4B65-9CC1-B94D7109D7C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2628900"/>
            <a:ext cx="4464050" cy="2455862"/>
          </a:xfrm>
        </p:spPr>
        <p:txBody>
          <a:bodyPr/>
          <a:lstStyle>
            <a:lvl1pPr>
              <a:buClr>
                <a:schemeClr val="accent1"/>
              </a:buClr>
              <a:defRPr lang="de-AT" dirty="0"/>
            </a:lvl1pPr>
            <a:lvl2pPr>
              <a:buClr>
                <a:schemeClr val="accent1"/>
              </a:buClr>
              <a:defRPr lang="de-AT" dirty="0"/>
            </a:lvl2pPr>
            <a:lvl3pPr>
              <a:buClr>
                <a:schemeClr val="accent1"/>
              </a:buClr>
              <a:defRPr lang="de-AT" dirty="0"/>
            </a:lvl3pPr>
            <a:lvl4pPr>
              <a:buClr>
                <a:schemeClr val="accent1"/>
              </a:buClr>
              <a:defRPr lang="de-AT" dirty="0"/>
            </a:lvl4pPr>
            <a:lvl5pPr>
              <a:buClr>
                <a:schemeClr val="accent1"/>
              </a:buClr>
              <a:defRPr lang="de-AT" dirty="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1549400"/>
            <a:ext cx="5292725" cy="35274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3C366575-A0E1-435D-B2F7-A633BB9BA970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139015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AF7C3B0-C23A-4FDF-A6AF-F0A70F5867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37747-6725-4A2E-9A78-7D0CB46DB2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013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Logo der Technischen Universität Wien">
            <a:extLst>
              <a:ext uri="{FF2B5EF4-FFF2-40B4-BE49-F238E27FC236}">
                <a16:creationId xmlns:a16="http://schemas.microsoft.com/office/drawing/2014/main" id="{01CD9B7C-68E1-417F-A205-77F00F0A1E1F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257E20E4-5915-449A-9EAF-02177CB5A4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16875FCD-3D13-4E90-B3E6-1E014D587D9B}"/>
              </a:ext>
            </a:extLst>
          </p:cNvPr>
          <p:cNvSpPr>
            <a:spLocks noGrp="1"/>
          </p:cNvSpPr>
          <p:nvPr>
            <p:ph type="tbl" sz="quarter" idx="11"/>
            <p:custDataLst>
              <p:tags r:id="rId3"/>
            </p:custDataLst>
          </p:nvPr>
        </p:nvSpPr>
        <p:spPr>
          <a:xfrm>
            <a:off x="1307069" y="2628900"/>
            <a:ext cx="10405506" cy="31035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de-AT" dirty="0"/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477C37F3-41FF-4F9C-879D-61D49123C46A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1308099" y="5795962"/>
            <a:ext cx="1040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44BF2-C4EA-4914-B417-C39C639448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67494-E528-4F3B-BF5C-BED8288A09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4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Logo der Technischen Universität Wien">
            <a:extLst>
              <a:ext uri="{FF2B5EF4-FFF2-40B4-BE49-F238E27FC236}">
                <a16:creationId xmlns:a16="http://schemas.microsoft.com/office/drawing/2014/main" id="{A3C39FBE-5949-4D36-BF84-EE4617A28BE0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C00A8C0-0C94-4283-B6B6-E3602A0E62F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2628900"/>
            <a:ext cx="4464050" cy="32750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32E0DB4B-5F1B-42DD-83CB-F2653DB6A8BB}"/>
              </a:ext>
            </a:extLst>
          </p:cNvPr>
          <p:cNvSpPr>
            <a:spLocks noGrp="1"/>
          </p:cNvSpPr>
          <p:nvPr>
            <p:ph type="chart" sz="quarter" idx="14"/>
            <p:custDataLst>
              <p:tags r:id="rId4"/>
            </p:custDataLst>
          </p:nvPr>
        </p:nvSpPr>
        <p:spPr>
          <a:xfrm>
            <a:off x="6419850" y="1209674"/>
            <a:ext cx="5292725" cy="45148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de-AT" dirty="0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C2ADED94-8356-4555-85DB-EBCA122F7F78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AF8834E-16B1-4EE9-8DF7-FA1E2F51D0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76AD5D1-50CA-4899-9199-1E0698A407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991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DE750BCC-5617-4E30-A125-B426A97102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2961" y="195048"/>
            <a:ext cx="10469880" cy="5078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8" name="Medienplatzhalter 7">
            <a:extLst>
              <a:ext uri="{FF2B5EF4-FFF2-40B4-BE49-F238E27FC236}">
                <a16:creationId xmlns:a16="http://schemas.microsoft.com/office/drawing/2014/main" id="{9DB15156-AFEA-490A-9AB3-282980DCE6BB}"/>
              </a:ext>
            </a:extLst>
          </p:cNvPr>
          <p:cNvSpPr>
            <a:spLocks noGrp="1"/>
          </p:cNvSpPr>
          <p:nvPr>
            <p:ph type="media" sz="quarter" idx="11"/>
            <p:custDataLst>
              <p:tags r:id="rId2"/>
            </p:custDataLst>
          </p:nvPr>
        </p:nvSpPr>
        <p:spPr>
          <a:xfrm>
            <a:off x="838200" y="860793"/>
            <a:ext cx="10454640" cy="517985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de-AT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23AC317-B486-4CC7-B5B5-23C174489D1B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6422935" y="6082240"/>
            <a:ext cx="4869905" cy="100013"/>
          </a:xfrm>
        </p:spPr>
        <p:txBody>
          <a:bodyPr anchor="b"/>
          <a:lstStyle>
            <a:lvl1pPr marL="0" indent="0">
              <a:buNone/>
              <a:defRPr sz="800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3120CD-C498-4220-A8B4-BE4E0E076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E1F152-AD0F-4B68-9E69-AE6948F47C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093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etc.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DE750BCC-5617-4E30-A125-B426A97102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8100" y="1209676"/>
            <a:ext cx="9577388" cy="3099778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6E97C2-5489-4CD9-873E-EF97AACF8A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2525" y="4503737"/>
            <a:ext cx="4652963" cy="573088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algn="r">
              <a:defRPr sz="1600">
                <a:solidFill>
                  <a:schemeClr val="bg1"/>
                </a:solidFill>
              </a:defRPr>
            </a:lvl2pPr>
            <a:lvl3pPr algn="r">
              <a:defRPr sz="1400">
                <a:solidFill>
                  <a:schemeClr val="bg1"/>
                </a:solidFill>
              </a:defRPr>
            </a:lvl3pPr>
            <a:lvl4pPr algn="r">
              <a:defRPr sz="1400">
                <a:solidFill>
                  <a:schemeClr val="bg1"/>
                </a:solidFill>
              </a:defRPr>
            </a:lvl4pPr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3120CD-C498-4220-A8B4-BE4E0E076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E1F152-AD0F-4B68-9E69-AE6948F47C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62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88835D5-7CB1-4717-895C-F6ACBDD1151E}"/>
              </a:ext>
            </a:extLst>
          </p:cNvPr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>
          <a:xfrm>
            <a:off x="0" y="0"/>
            <a:ext cx="12192000" cy="606338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DE750BCC-5617-4E30-A125-B426A971026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2961" y="195048"/>
            <a:ext cx="10469880" cy="5078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42">
            <a:extLst>
              <a:ext uri="{FF2B5EF4-FFF2-40B4-BE49-F238E27FC236}">
                <a16:creationId xmlns:a16="http://schemas.microsoft.com/office/drawing/2014/main" id="{B15E41F2-9F0D-4C90-B6D3-88903F9FBD2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247493" y="6050376"/>
            <a:ext cx="4465082" cy="171450"/>
          </a:xfrm>
        </p:spPr>
        <p:txBody>
          <a:bodyPr anchor="b"/>
          <a:lstStyle>
            <a:lvl1pPr algn="r">
              <a:buNone/>
              <a:defRPr sz="800" cap="all" baseline="0"/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algn="r">
              <a:buNone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3120CD-C498-4220-A8B4-BE4E0E076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E1F152-AD0F-4B68-9E69-AE6948F47C76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4"/>
            </p:custDataLst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2252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Sub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FA616A29-9F54-4E04-A2B1-9CBD31AC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464055" y="468437"/>
            <a:ext cx="2424112" cy="738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/>
              <a:t>Sublogo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26F95A-C572-4753-9A21-DBF6531D5F3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308100" y="2276475"/>
            <a:ext cx="9288464" cy="15240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E19F1-4351-4A07-8662-A968E8A450FD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308100" y="3971926"/>
            <a:ext cx="9288464" cy="11049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AT" dirty="0"/>
              <a:t>Untertitel (Datum, Ort, Name, ...)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11F96F86-EC1A-4E1A-B16C-1B22A6CC3DCF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603973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und Sub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C768571-8F27-4801-BE51-98B18A00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502"/>
          <a:stretch/>
        </p:blipFill>
        <p:spPr>
          <a:xfrm>
            <a:off x="0" y="3312"/>
            <a:ext cx="12192000" cy="6063380"/>
          </a:xfrm>
          <a:prstGeom prst="rect">
            <a:avLst/>
          </a:prstGeom>
        </p:spPr>
      </p:pic>
      <p:sp>
        <p:nvSpPr>
          <p:cNvPr id="10" name="Inhaltsplatzhalter 50">
            <a:extLst>
              <a:ext uri="{FF2B5EF4-FFF2-40B4-BE49-F238E27FC236}">
                <a16:creationId xmlns:a16="http://schemas.microsoft.com/office/drawing/2014/main" id="{36BC36E0-5BB3-4FF7-91BE-F08527FA0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2"/>
            </p:custDataLst>
          </p:nvPr>
        </p:nvSpPr>
        <p:spPr bwMode="gray">
          <a:xfrm>
            <a:off x="464055" y="468437"/>
            <a:ext cx="2424112" cy="738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/>
              <a:t>Sublogo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8F59B5-2786-498C-82D3-0A9C1CD89FA5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1963" y="4301639"/>
            <a:ext cx="10134599" cy="11768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336A329-ED2F-4460-87B8-2E6D5936410D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461963" y="5550408"/>
            <a:ext cx="10134600" cy="34556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269875" indent="0">
              <a:buNone/>
              <a:defRPr sz="2400">
                <a:solidFill>
                  <a:schemeClr val="bg1"/>
                </a:solidFill>
              </a:defRPr>
            </a:lvl3pPr>
            <a:lvl4pPr marL="538162" indent="0">
              <a:buNone/>
              <a:defRPr sz="2400">
                <a:solidFill>
                  <a:schemeClr val="bg1"/>
                </a:solidFill>
              </a:defRPr>
            </a:lvl4pPr>
            <a:lvl5pPr marL="903288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 dirty="0"/>
              <a:t>Untertitel (Datum, Ort, Name, …)</a:t>
            </a:r>
          </a:p>
        </p:txBody>
      </p:sp>
      <p:sp>
        <p:nvSpPr>
          <p:cNvPr id="6" name="Textplatzhalter 42">
            <a:extLst>
              <a:ext uri="{FF2B5EF4-FFF2-40B4-BE49-F238E27FC236}">
                <a16:creationId xmlns:a16="http://schemas.microsoft.com/office/drawing/2014/main" id="{A5A954F1-45CA-4DB2-A03D-24CC2A505886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247493" y="6050376"/>
            <a:ext cx="4465082" cy="171450"/>
          </a:xfrm>
        </p:spPr>
        <p:txBody>
          <a:bodyPr anchor="b"/>
          <a:lstStyle>
            <a:lvl1pPr algn="r">
              <a:buNone/>
              <a:defRPr sz="800" cap="all" baseline="0"/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algn="r">
              <a:buNone/>
            </a:pPr>
            <a:r>
              <a:rPr lang="de-AT" dirty="0"/>
              <a:t>© Copyright-Info, Quelle, …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4669611-45BF-4E01-AE99-8C851B6E8EC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340040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BB5D645-0874-4ED8-A93C-F4A35806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502"/>
          <a:stretch/>
        </p:blipFill>
        <p:spPr>
          <a:xfrm>
            <a:off x="0" y="3312"/>
            <a:ext cx="12192000" cy="6063380"/>
          </a:xfrm>
          <a:prstGeom prst="rect">
            <a:avLst/>
          </a:prstGeom>
        </p:spPr>
      </p:pic>
      <p:pic>
        <p:nvPicPr>
          <p:cNvPr id="50" name="Grafik 49" descr="Logo der Technischen Universität Wien">
            <a:extLst>
              <a:ext uri="{FF2B5EF4-FFF2-40B4-BE49-F238E27FC236}">
                <a16:creationId xmlns:a16="http://schemas.microsoft.com/office/drawing/2014/main" id="{B9752043-E0A7-4A49-ABCE-FA89B17A8BB8}"/>
              </a:ext>
            </a:extLst>
          </p:cNvPr>
          <p:cNvPicPr/>
          <p:nvPr userDrawn="1"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8287" y="467692"/>
            <a:ext cx="1939882" cy="7329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701E1D-9FD1-42AD-91DE-DF5BA9B4DB6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 bwMode="white">
          <a:xfrm>
            <a:off x="461963" y="4438899"/>
            <a:ext cx="10134599" cy="10395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29DDD8-08D2-4AD9-B5F0-E6CCC5954B07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461963" y="5550408"/>
            <a:ext cx="10134600" cy="34556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269875" indent="0">
              <a:buNone/>
              <a:defRPr sz="2400">
                <a:solidFill>
                  <a:schemeClr val="bg1"/>
                </a:solidFill>
              </a:defRPr>
            </a:lvl3pPr>
            <a:lvl4pPr marL="538162" indent="0">
              <a:buNone/>
              <a:defRPr sz="2400">
                <a:solidFill>
                  <a:schemeClr val="bg1"/>
                </a:solidFill>
              </a:defRPr>
            </a:lvl4pPr>
            <a:lvl5pPr marL="903288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 dirty="0"/>
              <a:t>Untertitel (Datum, Ort, Name, ...)</a:t>
            </a:r>
          </a:p>
        </p:txBody>
      </p:sp>
      <p:sp>
        <p:nvSpPr>
          <p:cNvPr id="46" name="Textplatzhalter 42">
            <a:extLst>
              <a:ext uri="{FF2B5EF4-FFF2-40B4-BE49-F238E27FC236}">
                <a16:creationId xmlns:a16="http://schemas.microsoft.com/office/drawing/2014/main" id="{065FC1A0-E07C-4B15-AC25-3575EBB8EEAA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247493" y="6050376"/>
            <a:ext cx="4465082" cy="171450"/>
          </a:xfrm>
        </p:spPr>
        <p:txBody>
          <a:bodyPr anchor="b"/>
          <a:lstStyle>
            <a:lvl1pPr algn="r">
              <a:buNone/>
              <a:defRPr sz="800" cap="all" baseline="0"/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algn="r">
              <a:buNone/>
            </a:pPr>
            <a:r>
              <a:rPr lang="de-AT" dirty="0"/>
              <a:t>© Copyright-Info, Quelle, …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178BDD75-53A6-43C6-8C0C-26F0514FCFC8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3529687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bschnittsüb. mit Su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50">
            <a:extLst>
              <a:ext uri="{FF2B5EF4-FFF2-40B4-BE49-F238E27FC236}">
                <a16:creationId xmlns:a16="http://schemas.microsoft.com/office/drawing/2014/main" id="{9543D4FD-C269-424C-BFF1-0CC337668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464055" y="468437"/>
            <a:ext cx="2424112" cy="738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/>
              <a:t>Sublogo</a:t>
            </a:r>
          </a:p>
        </p:txBody>
      </p:sp>
      <p:sp>
        <p:nvSpPr>
          <p:cNvPr id="45" name="Titel 44">
            <a:extLst>
              <a:ext uri="{FF2B5EF4-FFF2-40B4-BE49-F238E27FC236}">
                <a16:creationId xmlns:a16="http://schemas.microsoft.com/office/drawing/2014/main" id="{3516091C-A315-4CB3-88CE-6B9EB554E55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9" y="1549399"/>
            <a:ext cx="9288463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3E7E8-1933-4C21-BF6B-D51AF4E4672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08100" y="2628900"/>
            <a:ext cx="92884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A8FA552-E20A-45D6-9466-06CF509E5F5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24437-7701-4594-9DE8-06D5133A3A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9159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C3861D-6A0E-4D97-BCA6-9F478718F38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FE97BF-50D8-4DF7-BDB0-2CE0DB6CB7F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468438"/>
            <a:ext cx="9289498" cy="828675"/>
          </a:xfrm>
        </p:spPr>
        <p:txBody>
          <a:bodyPr anchor="t"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1549400"/>
            <a:ext cx="9288463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647B48-DCA4-45E1-9B45-2653E61736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5224C-410D-4B9F-BF59-7C006D98BA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8132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Fließtext 2-spa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1A36E86-3263-4D48-BFCA-E26CD9DAB5A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800308-609F-43F8-A26B-1C8A6934DB3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468438"/>
            <a:ext cx="928949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1549400"/>
            <a:ext cx="9288463" cy="4175125"/>
          </a:xfrm>
        </p:spPr>
        <p:txBody>
          <a:bodyPr numCol="2" spcCol="540000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40535DB-D4B5-42FC-8954-8DE1710FC3A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D9E9D-7157-4CE0-BAAB-69ABA24A65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98BD7-791A-4FCA-B55B-36A5C4823C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8214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ED6CEAC0-C944-4C35-85FE-DD880493D9E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127-39B7-41CD-ADEB-36B572791C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29669C5-6473-4DB6-A3D0-5DBCA391D293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1308101" y="1549400"/>
            <a:ext cx="4464050" cy="4175125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accent1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A906227-8E2A-4CC2-9512-40B18BC7BB0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467B23B-DD93-4CED-BBFA-9278E3AD673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419849" y="1549400"/>
            <a:ext cx="4464000" cy="4175125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accent1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183A7FE6-F5FB-4D55-918B-53D8A0E35A7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6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C6A98-6ABC-499D-9FF6-E10D60E3C10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B48A5-FBFD-449D-B880-FBE3EBB24ED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7704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5653598-50F2-40CF-AC84-D7A01191F27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127-39B7-41CD-ADEB-36B572791C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8100" y="1549400"/>
            <a:ext cx="4464051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3719867-2AF1-4E31-B21C-CB92983E16A5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6419850" y="1549400"/>
            <a:ext cx="4465638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209EDC04-5C25-482D-BDF6-9F99E0B14BD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6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A49CA1-FA2C-4221-B4C1-B59C1E0F7B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A1E6C-0A49-4AE4-B97A-06341D1432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1252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F39A128-B7D5-4E74-A458-2046F7EE6F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2B4ADB-90A0-4C80-9CEF-4EA65EC7BC0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4458966" cy="828675"/>
          </a:xfrm>
        </p:spPr>
        <p:txBody>
          <a:bodyPr anchor="t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8100" y="1549400"/>
            <a:ext cx="4464051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A3FB2859-A54E-4049-8E23-3E9B56B21315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A6531-1A5C-4E36-808F-D401F287FCB8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6419848" y="468438"/>
            <a:ext cx="4465639" cy="828674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AT"/>
              <a:t>Titel kurz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6"/>
            </p:custDataLst>
          </p:nvPr>
        </p:nvSpPr>
        <p:spPr>
          <a:xfrm>
            <a:off x="6419848" y="1549400"/>
            <a:ext cx="4465639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29987B4A-92C0-46CA-8956-DD82D63D821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DF6979-56D6-4B18-BAB7-8591907307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F1862D-E8F4-4C35-877A-4230D6BD96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8276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2 Inhalte mit Titel un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CD57A74-8557-43E6-AA11-A9EA05D72C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2B4ADB-90A0-4C80-9CEF-4EA65EC7BC0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C7294D-AB76-4F34-AE16-B8A53315B53B}"/>
              </a:ext>
            </a:extLst>
          </p:cNvPr>
          <p:cNvSpPr>
            <a:spLocks noGrp="1"/>
          </p:cNvSpPr>
          <p:nvPr>
            <p:ph type="body" sz="quarter" idx="22"/>
            <p:custDataLst>
              <p:tags r:id="rId3"/>
            </p:custDataLst>
          </p:nvPr>
        </p:nvSpPr>
        <p:spPr>
          <a:xfrm>
            <a:off x="1306513" y="1547243"/>
            <a:ext cx="9578975" cy="338138"/>
          </a:xfrm>
        </p:spPr>
        <p:txBody>
          <a:bodyPr vert="horz" lIns="0" tIns="0" rIns="0" bIns="0" rtlCol="0">
            <a:noAutofit/>
          </a:bodyPr>
          <a:lstStyle>
            <a:lvl1pPr>
              <a:defRPr lang="de-DE" b="1" smtClean="0">
                <a:solidFill>
                  <a:schemeClr val="accent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F57B5E7-3EEC-4208-A7DF-F23A38D8C492}"/>
              </a:ext>
            </a:extLst>
          </p:cNvPr>
          <p:cNvSpPr>
            <a:spLocks noGrp="1"/>
          </p:cNvSpPr>
          <p:nvPr>
            <p:ph sz="half" idx="18" hasCustomPrompt="1"/>
            <p:custDataLst>
              <p:tags r:id="rId4"/>
            </p:custDataLst>
          </p:nvPr>
        </p:nvSpPr>
        <p:spPr>
          <a:xfrm>
            <a:off x="1308100" y="1956817"/>
            <a:ext cx="4464051" cy="376770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54B1CBB-2721-4614-885C-583E3BDC6D59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C28CA6E3-ADBB-46D6-A1FC-9C929E9483AA}"/>
              </a:ext>
            </a:extLst>
          </p:cNvPr>
          <p:cNvSpPr>
            <a:spLocks noGrp="1"/>
          </p:cNvSpPr>
          <p:nvPr>
            <p:ph sz="half" idx="19" hasCustomPrompt="1"/>
            <p:custDataLst>
              <p:tags r:id="rId6"/>
            </p:custDataLst>
          </p:nvPr>
        </p:nvSpPr>
        <p:spPr>
          <a:xfrm>
            <a:off x="6419848" y="1956817"/>
            <a:ext cx="4465639" cy="376770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5F649EA5-E092-4F48-89BC-59787C8A4B08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DF6979-56D6-4B18-BAB7-8591907307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F1862D-E8F4-4C35-877A-4230D6BD96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4983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A0C5AC3-D69A-452C-8ADE-D933E076B90D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127-39B7-41CD-ADEB-36B572791C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5B81E50-C817-4FBC-803F-285AF00E8A2C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7364" y="1549400"/>
            <a:ext cx="2880000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76DACEAC-FE72-4485-BA61-32B70B55C30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1308099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4269F25B-1382-4303-B158-37D6475FFA54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4656024" y="1549400"/>
            <a:ext cx="2880000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9E1E176-0BF8-48FB-9C78-4D3C31917A0F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6"/>
            </p:custDataLst>
          </p:nvPr>
        </p:nvSpPr>
        <p:spPr>
          <a:xfrm>
            <a:off x="4656023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17CFAD3-D27F-4386-BB6A-DA7CD5FCD531}"/>
              </a:ext>
            </a:extLst>
          </p:cNvPr>
          <p:cNvSpPr>
            <a:spLocks noGrp="1"/>
          </p:cNvSpPr>
          <p:nvPr>
            <p:ph sz="half" idx="17" hasCustomPrompt="1"/>
            <p:custDataLst>
              <p:tags r:id="rId7"/>
            </p:custDataLst>
          </p:nvPr>
        </p:nvSpPr>
        <p:spPr>
          <a:xfrm>
            <a:off x="8004683" y="1549400"/>
            <a:ext cx="2880000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ECD8C927-8B97-4C3A-A82C-BD0BF859A357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8003901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A49CA1-FA2C-4221-B4C1-B59C1E0F7B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A1E6C-0A49-4AE4-B97A-06341D1432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8406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80B18DB-87A6-4902-B08F-EEEF6A4C490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424605-8FAF-42C4-8B55-1E41E515CBD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4464050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1549400"/>
            <a:ext cx="4464050" cy="434657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466725"/>
            <a:ext cx="5292725" cy="525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AA324F2-230D-45D1-9B3D-460855588C8F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B1758-E825-49FE-BFC8-D85EC09665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B308E-9401-4426-8362-E403648191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5947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641D741-C485-431B-AB18-BF0A3F576B6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11301B-9B7A-4FC8-899A-DA9F10DE5C8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10404474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1549400"/>
            <a:ext cx="4464050" cy="434657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1549400"/>
            <a:ext cx="5292725" cy="3527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5C7B036-BA63-4EF3-A22E-A1F0AF81DC5D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14191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8A473-3BB1-4067-8830-F9B01DC508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5E550-2AEE-40CC-B9A5-572A524B8A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3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Logo der Technischen Universität Wien">
            <a:extLst>
              <a:ext uri="{FF2B5EF4-FFF2-40B4-BE49-F238E27FC236}">
                <a16:creationId xmlns:a16="http://schemas.microsoft.com/office/drawing/2014/main" id="{98735E1B-0541-4A0E-9FE3-B087FEBC9257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FE97BF-50D8-4DF7-BDB0-2CE0DB6CB7F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1549399"/>
            <a:ext cx="9289498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2628900"/>
            <a:ext cx="9288463" cy="3095625"/>
          </a:xfrm>
        </p:spPr>
        <p:txBody>
          <a:bodyPr/>
          <a:lstStyle>
            <a:lvl1pPr>
              <a:buClr>
                <a:schemeClr val="accent1"/>
              </a:buClr>
              <a:defRPr lang="de-AT" dirty="0"/>
            </a:lvl1pPr>
            <a:lvl2pPr>
              <a:buClr>
                <a:schemeClr val="accent1"/>
              </a:buClr>
              <a:defRPr lang="de-AT" dirty="0"/>
            </a:lvl2pPr>
            <a:lvl3pPr>
              <a:buClr>
                <a:schemeClr val="accent1"/>
              </a:buClr>
              <a:defRPr lang="de-AT" dirty="0"/>
            </a:lvl3pPr>
            <a:lvl4pPr>
              <a:buClr>
                <a:schemeClr val="accent1"/>
              </a:buClr>
              <a:defRPr lang="de-AT" dirty="0"/>
            </a:lvl4pPr>
            <a:lvl5pPr>
              <a:buClr>
                <a:schemeClr val="accent1"/>
              </a:buClr>
              <a:defRPr lang="de-AT" dirty="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AB39C453-1E66-49C6-A96C-112E158D898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B606A-DCE3-4B26-81CB-18C2E897C8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75537-0A25-4CFA-A3B7-13DE6D8B98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49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A680E4C-E350-49CA-B362-D5E27C2C708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84F57D3-A4C9-4846-A645-1B4E4C67FEE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10404475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16875FCD-3D13-4E90-B3E6-1E014D587D9B}"/>
              </a:ext>
            </a:extLst>
          </p:cNvPr>
          <p:cNvSpPr>
            <a:spLocks noGrp="1"/>
          </p:cNvSpPr>
          <p:nvPr>
            <p:ph type="tbl" sz="quarter" idx="11"/>
            <p:custDataLst>
              <p:tags r:id="rId3"/>
            </p:custDataLst>
          </p:nvPr>
        </p:nvSpPr>
        <p:spPr>
          <a:xfrm>
            <a:off x="1308100" y="1549400"/>
            <a:ext cx="10404475" cy="4175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de-AT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7D854DD-9F1E-4B53-A47D-AD1BCFA810A8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100" y="5795962"/>
            <a:ext cx="10406836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6B341-2E3B-48DF-8934-61B25EEE75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6012AB-A28A-4A12-888B-75D0EE4CAC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1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2A57A-0B88-47A5-963A-6E6CF2A2A79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69EF57-E6AB-4B93-AF12-7986543DEC8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423" y="468438"/>
            <a:ext cx="4458966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1549400"/>
            <a:ext cx="4464050" cy="434657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32E0DB4B-5F1B-42DD-83CB-F2653DB6A8BB}"/>
              </a:ext>
            </a:extLst>
          </p:cNvPr>
          <p:cNvSpPr>
            <a:spLocks noGrp="1"/>
          </p:cNvSpPr>
          <p:nvPr>
            <p:ph type="chart" sz="quarter" idx="14"/>
            <p:custDataLst>
              <p:tags r:id="rId4"/>
            </p:custDataLst>
          </p:nvPr>
        </p:nvSpPr>
        <p:spPr>
          <a:xfrm>
            <a:off x="6419850" y="468438"/>
            <a:ext cx="5292725" cy="52560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de-AT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388F954D-4AA6-43D6-B116-7A4DEFDE530D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1A9BF-3AED-4EFD-900F-A1F61F946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9AEF1F5-9CB9-45A4-A9BB-5CC1F835C7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6032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Logo der Technischen Universität Wien">
            <a:extLst>
              <a:ext uri="{FF2B5EF4-FFF2-40B4-BE49-F238E27FC236}">
                <a16:creationId xmlns:a16="http://schemas.microsoft.com/office/drawing/2014/main" id="{83392F52-F053-4B37-81F1-B63D0DE99D51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12C0C97-07D5-4F96-8247-518187567D1B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07069" y="1549399"/>
            <a:ext cx="9289494" cy="828675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Kontaktinformationen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3E7E8-1933-4C21-BF6B-D51AF4E4672E}"/>
              </a:ext>
            </a:extLst>
          </p:cNvPr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07070" y="3429000"/>
            <a:ext cx="9289494" cy="2455545"/>
          </a:xfrm>
        </p:spPr>
        <p:txBody>
          <a:bodyPr wrap="square" anchor="b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Kontaktdaten eingeben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E00CB-9CCC-4A9D-A758-DD7AA927D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0ABF1-0BD3-4A46-9EEF-0778B9A7D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4354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9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-spa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Logo der Technischen Universität Wien">
            <a:extLst>
              <a:ext uri="{FF2B5EF4-FFF2-40B4-BE49-F238E27FC236}">
                <a16:creationId xmlns:a16="http://schemas.microsoft.com/office/drawing/2014/main" id="{A4D9C9F8-301E-4CFC-8B8A-DEDA2C5FE76E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800308-609F-43F8-A26B-1C8A6934DB3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1549399"/>
            <a:ext cx="9289498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2628900"/>
            <a:ext cx="9288463" cy="3095625"/>
          </a:xfrm>
        </p:spPr>
        <p:txBody>
          <a:bodyPr numCol="2" spcCol="540000"/>
          <a:lstStyle>
            <a:lvl1pPr>
              <a:buClr>
                <a:schemeClr val="accent1"/>
              </a:buClr>
              <a:defRPr lang="de-AT" dirty="0"/>
            </a:lvl1pPr>
            <a:lvl2pPr>
              <a:buClr>
                <a:schemeClr val="accent1"/>
              </a:buClr>
              <a:defRPr lang="de-AT" dirty="0"/>
            </a:lvl2pPr>
            <a:lvl3pPr>
              <a:buClr>
                <a:schemeClr val="accent1"/>
              </a:buClr>
              <a:defRPr lang="de-AT" dirty="0"/>
            </a:lvl3pPr>
            <a:lvl4pPr>
              <a:buClr>
                <a:schemeClr val="accent1"/>
              </a:buClr>
              <a:defRPr lang="de-AT" dirty="0"/>
            </a:lvl4pPr>
            <a:lvl5pPr>
              <a:buClr>
                <a:schemeClr val="accent1"/>
              </a:buClr>
              <a:defRPr lang="de-AT" dirty="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E46D94CB-4BAE-48DA-827F-D9056A475D3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E4034-6935-4B71-9A67-0E435E534DE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50658-ABE2-461D-84EF-37BA96365E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547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 descr="Logo der Technischen Universität Wien">
            <a:extLst>
              <a:ext uri="{FF2B5EF4-FFF2-40B4-BE49-F238E27FC236}">
                <a16:creationId xmlns:a16="http://schemas.microsoft.com/office/drawing/2014/main" id="{A7466A94-84E9-488D-9FEA-54A799BB8F63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994A365-AC87-4177-BCC2-611ADD06E3C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8" y="1549399"/>
            <a:ext cx="9578419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29669C5-6473-4DB6-A3D0-5DBCA391D293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1307069" y="2628900"/>
            <a:ext cx="4465081" cy="3103562"/>
          </a:xfrm>
        </p:spPr>
        <p:txBody>
          <a:bodyPr/>
          <a:lstStyle>
            <a:lvl1pPr marL="0" indent="0">
              <a:buClr>
                <a:schemeClr val="tx2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tx2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6" name="Textplatzhalter 6">
            <a:extLst>
              <a:ext uri="{FF2B5EF4-FFF2-40B4-BE49-F238E27FC236}">
                <a16:creationId xmlns:a16="http://schemas.microsoft.com/office/drawing/2014/main" id="{914CD1B9-8EAD-4E64-B937-2191518FA7B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467B23B-DD93-4CED-BBFA-9278E3AD673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418246" y="2628900"/>
            <a:ext cx="4465081" cy="3103562"/>
          </a:xfrm>
        </p:spPr>
        <p:txBody>
          <a:bodyPr/>
          <a:lstStyle>
            <a:lvl1pPr marL="0" indent="0">
              <a:buClr>
                <a:schemeClr val="tx2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tx2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40AACBD9-D144-47D8-BF22-75B6B84380F3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419327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634CED7-D00E-4574-8CD5-1FA88AC3EA9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125049-6367-4C75-8FB6-5DE528AB6A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86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Logo der Technischen Universität Wien">
            <a:extLst>
              <a:ext uri="{FF2B5EF4-FFF2-40B4-BE49-F238E27FC236}">
                <a16:creationId xmlns:a16="http://schemas.microsoft.com/office/drawing/2014/main" id="{F00D7A92-5520-4010-997D-C3C16905376F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41BC17-C220-4886-BD60-87072EB6111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1549399"/>
            <a:ext cx="9269084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3E7E8-1933-4C21-BF6B-D51AF4E4672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08100" y="2628900"/>
            <a:ext cx="92690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03E22A-F459-43A1-AB6C-BD735B41F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833629F-A04C-410B-858F-2375C6E7F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711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Logo der Technischen Universität Wien">
            <a:extLst>
              <a:ext uri="{FF2B5EF4-FFF2-40B4-BE49-F238E27FC236}">
                <a16:creationId xmlns:a16="http://schemas.microsoft.com/office/drawing/2014/main" id="{6EA20A8E-3CA3-4F5D-8861-97A51D3F6533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1F24D4FE-3C5E-4183-ACAE-90DCD194489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70" y="1549399"/>
            <a:ext cx="9578418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7069" y="2628900"/>
            <a:ext cx="4465082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DBDE5BD8-2226-45B1-BEC6-F35C7B6AF3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6424937" y="2628900"/>
            <a:ext cx="4459997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701ADA35-279E-492B-B021-30E7C8352F7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419327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027492-3CB4-4D02-9A01-189D75146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7729-9276-4DB3-AF92-EA11DF36B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36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Titel un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 descr="Logo der Technischen Universität Wien">
            <a:extLst>
              <a:ext uri="{FF2B5EF4-FFF2-40B4-BE49-F238E27FC236}">
                <a16:creationId xmlns:a16="http://schemas.microsoft.com/office/drawing/2014/main" id="{0070AC2A-BF7C-4825-9DC2-F4E94C492039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1F24D4FE-3C5E-4183-ACAE-90DCD194489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70" y="1549399"/>
            <a:ext cx="9578418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EDB697-75F4-40C0-9433-E49B99644D2C}"/>
              </a:ext>
            </a:extLst>
          </p:cNvPr>
          <p:cNvSpPr>
            <a:spLocks noGrp="1"/>
          </p:cNvSpPr>
          <p:nvPr>
            <p:ph type="body" sz="quarter" idx="23" hasCustomPrompt="1"/>
            <p:custDataLst>
              <p:tags r:id="rId3"/>
            </p:custDataLst>
          </p:nvPr>
        </p:nvSpPr>
        <p:spPr>
          <a:xfrm>
            <a:off x="1306513" y="2635386"/>
            <a:ext cx="9578975" cy="412400"/>
          </a:xfrm>
        </p:spPr>
        <p:txBody>
          <a:bodyPr vert="horz" lIns="0" tIns="0" rIns="0" bIns="0" rtlCol="0">
            <a:noAutofit/>
          </a:bodyPr>
          <a:lstStyle>
            <a:lvl1pPr>
              <a:defRPr lang="de-DE" b="1" smtClean="0">
                <a:solidFill>
                  <a:schemeClr val="accent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de-AT" dirty="0"/>
              <a:t>Zwischentitel</a:t>
            </a: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9824CDBD-05FF-44D6-AFB9-1597F69DA601}"/>
              </a:ext>
            </a:extLst>
          </p:cNvPr>
          <p:cNvSpPr>
            <a:spLocks noGrp="1"/>
          </p:cNvSpPr>
          <p:nvPr>
            <p:ph sz="half" idx="21" hasCustomPrompt="1"/>
            <p:custDataLst>
              <p:tags r:id="rId4"/>
            </p:custDataLst>
          </p:nvPr>
        </p:nvSpPr>
        <p:spPr>
          <a:xfrm>
            <a:off x="1307069" y="3047786"/>
            <a:ext cx="4465082" cy="267673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4BC4CB93-0EDA-40F6-A82A-7933C7369F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CF7679A8-5D7D-4C63-A562-FF2DD8258D52}"/>
              </a:ext>
            </a:extLst>
          </p:cNvPr>
          <p:cNvSpPr>
            <a:spLocks noGrp="1"/>
          </p:cNvSpPr>
          <p:nvPr>
            <p:ph sz="half" idx="22" hasCustomPrompt="1"/>
            <p:custDataLst>
              <p:tags r:id="rId6"/>
            </p:custDataLst>
          </p:nvPr>
        </p:nvSpPr>
        <p:spPr>
          <a:xfrm>
            <a:off x="6424937" y="3047786"/>
            <a:ext cx="4459997" cy="267673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049E4546-1F5E-4098-86E2-2AC2D6739014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7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027492-3CB4-4D02-9A01-189D75146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7729-9276-4DB3-AF92-EA11DF36B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29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 descr="Logo der Technischen Universität Wien">
            <a:extLst>
              <a:ext uri="{FF2B5EF4-FFF2-40B4-BE49-F238E27FC236}">
                <a16:creationId xmlns:a16="http://schemas.microsoft.com/office/drawing/2014/main" id="{04A85C70-7CAB-4F95-9075-BECE02272E9D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1F24D4FE-3C5E-4183-ACAE-90DCD194489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70" y="1549399"/>
            <a:ext cx="9578418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7364" y="2628900"/>
            <a:ext cx="2880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6BCE82C1-419A-452A-A896-A11CD5E4483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1308099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4656023" y="2628900"/>
            <a:ext cx="2880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0" name="Textplatzhalter 6">
            <a:extLst>
              <a:ext uri="{FF2B5EF4-FFF2-40B4-BE49-F238E27FC236}">
                <a16:creationId xmlns:a16="http://schemas.microsoft.com/office/drawing/2014/main" id="{60062EA2-CEBE-4CD2-886F-E7499AFB7832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6"/>
            </p:custDataLst>
          </p:nvPr>
        </p:nvSpPr>
        <p:spPr>
          <a:xfrm>
            <a:off x="4656023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835A0ABB-9EF3-4E9D-B6E8-3A64CA54EFA3}"/>
              </a:ext>
            </a:extLst>
          </p:cNvPr>
          <p:cNvSpPr>
            <a:spLocks noGrp="1"/>
          </p:cNvSpPr>
          <p:nvPr>
            <p:ph sz="half" idx="17" hasCustomPrompt="1"/>
            <p:custDataLst>
              <p:tags r:id="rId7"/>
            </p:custDataLst>
          </p:nvPr>
        </p:nvSpPr>
        <p:spPr>
          <a:xfrm>
            <a:off x="8004683" y="2628900"/>
            <a:ext cx="2880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1" name="Textplatzhalter 6">
            <a:extLst>
              <a:ext uri="{FF2B5EF4-FFF2-40B4-BE49-F238E27FC236}">
                <a16:creationId xmlns:a16="http://schemas.microsoft.com/office/drawing/2014/main" id="{8A0E8162-B812-4DFA-A815-61AA72E5C157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8003901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027492-3CB4-4D02-9A01-189D75146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7729-9276-4DB3-AF92-EA11DF36B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903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EE1EB9-F30E-41CC-A5EA-1BB4036EAE50}"/>
              </a:ext>
            </a:extLst>
          </p:cNvPr>
          <p:cNvSpPr>
            <a:spLocks noGrp="1"/>
          </p:cNvSpPr>
          <p:nvPr userDrawn="1">
            <p:ph type="title"/>
            <p:custDataLst>
              <p:tags r:id="rId35"/>
            </p:custDataLst>
          </p:nvPr>
        </p:nvSpPr>
        <p:spPr bwMode="gray">
          <a:xfrm>
            <a:off x="1307069" y="1549399"/>
            <a:ext cx="10405506" cy="828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01E79-C3C6-4E96-894F-E05A4B90D1FF}"/>
              </a:ext>
            </a:extLst>
          </p:cNvPr>
          <p:cNvSpPr>
            <a:spLocks noGrp="1"/>
          </p:cNvSpPr>
          <p:nvPr userDrawn="1">
            <p:ph type="body" idx="1"/>
            <p:custDataLst>
              <p:tags r:id="rId36"/>
            </p:custDataLst>
          </p:nvPr>
        </p:nvSpPr>
        <p:spPr bwMode="gray">
          <a:xfrm>
            <a:off x="1308100" y="2628901"/>
            <a:ext cx="10404474" cy="3086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 dirty="0"/>
              <a:t>Mastertextformat bearbeiten 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B4FDE39-4A0A-4D44-BA64-FAA4243A1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AT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777435-05C2-4B0D-8378-14DDFE4E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 bwMode="white">
          <a:xfrm>
            <a:off x="461963" y="6385768"/>
            <a:ext cx="101346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DA86F-8392-48F1-84B2-3D91C8489FAC}"/>
              </a:ext>
            </a:extLst>
          </p:cNvPr>
          <p:cNvSpPr>
            <a:spLocks noGrp="1"/>
          </p:cNvSpPr>
          <p:nvPr userDrawn="1">
            <p:ph type="sldNum" sz="quarter" idx="4"/>
            <p:custDataLst>
              <p:tags r:id="rId39"/>
            </p:custDataLst>
          </p:nvPr>
        </p:nvSpPr>
        <p:spPr bwMode="white">
          <a:xfrm>
            <a:off x="10885488" y="6385768"/>
            <a:ext cx="827086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8F7AD7-DC47-44A0-A9D7-F1C17BFD6F09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27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7" r:id="rId4"/>
    <p:sldLayoutId id="2147483708" r:id="rId5"/>
    <p:sldLayoutId id="2147483651" r:id="rId6"/>
    <p:sldLayoutId id="2147483652" r:id="rId7"/>
    <p:sldLayoutId id="2147483752" r:id="rId8"/>
    <p:sldLayoutId id="2147483744" r:id="rId9"/>
    <p:sldLayoutId id="2147483666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745" r:id="rId16"/>
    <p:sldLayoutId id="2147483738" r:id="rId17"/>
    <p:sldLayoutId id="2147483735" r:id="rId18"/>
    <p:sldLayoutId id="2147483736" r:id="rId19"/>
    <p:sldLayoutId id="2147483737" r:id="rId20"/>
    <p:sldLayoutId id="2147483725" r:id="rId21"/>
    <p:sldLayoutId id="2147483726" r:id="rId22"/>
    <p:sldLayoutId id="2147483727" r:id="rId23"/>
    <p:sldLayoutId id="2147483729" r:id="rId24"/>
    <p:sldLayoutId id="2147483730" r:id="rId25"/>
    <p:sldLayoutId id="2147483751" r:id="rId26"/>
    <p:sldLayoutId id="2147483746" r:id="rId27"/>
    <p:sldLayoutId id="2147483731" r:id="rId28"/>
    <p:sldLayoutId id="2147483732" r:id="rId29"/>
    <p:sldLayoutId id="2147483733" r:id="rId30"/>
    <p:sldLayoutId id="2147483734" r:id="rId31"/>
    <p:sldLayoutId id="2147483707" r:id="rId32"/>
    <p:sldLayoutId id="2147483655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71463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291" userDrawn="1">
          <p15:clr>
            <a:srgbClr val="F26B43"/>
          </p15:clr>
        </p15:guide>
        <p15:guide id="6" orient="horz" pos="976" userDrawn="1">
          <p15:clr>
            <a:srgbClr val="F26B43"/>
          </p15:clr>
        </p15:guide>
        <p15:guide id="7" orient="horz" pos="3198" userDrawn="1">
          <p15:clr>
            <a:srgbClr val="F26B43"/>
          </p15:clr>
        </p15:guide>
        <p15:guide id="8" orient="horz" pos="3451" userDrawn="1">
          <p15:clr>
            <a:srgbClr val="F26B43"/>
          </p15:clr>
        </p15:guide>
        <p15:guide id="9" orient="horz" pos="3714" userDrawn="1">
          <p15:clr>
            <a:srgbClr val="F26B43"/>
          </p15:clr>
        </p15:guide>
        <p15:guide id="10" pos="4044" userDrawn="1">
          <p15:clr>
            <a:srgbClr val="F26B43"/>
          </p15:clr>
        </p15:guide>
        <p15:guide id="11" pos="3636" userDrawn="1">
          <p15:clr>
            <a:srgbClr val="F26B43"/>
          </p15:clr>
        </p15:guide>
        <p15:guide id="12" orient="horz" pos="1114" userDrawn="1">
          <p15:clr>
            <a:srgbClr val="F26B43"/>
          </p15:clr>
        </p15:guide>
        <p15:guide id="13" orient="horz" pos="1498" userDrawn="1">
          <p15:clr>
            <a:srgbClr val="F26B43"/>
          </p15:clr>
        </p15:guide>
        <p15:guide id="14" orient="horz" pos="294" userDrawn="1">
          <p15:clr>
            <a:srgbClr val="F26B43"/>
          </p15:clr>
        </p15:guide>
        <p15:guide id="15" orient="horz" pos="531" userDrawn="1">
          <p15:clr>
            <a:srgbClr val="F26B43"/>
          </p15:clr>
        </p15:guide>
        <p15:guide id="16" orient="horz" pos="762" userDrawn="1">
          <p15:clr>
            <a:srgbClr val="F26B43"/>
          </p15:clr>
        </p15:guide>
        <p15:guide id="17" orient="horz" pos="1651" userDrawn="1">
          <p15:clr>
            <a:srgbClr val="F26B43"/>
          </p15:clr>
        </p15:guide>
        <p15:guide id="18" pos="824" userDrawn="1">
          <p15:clr>
            <a:srgbClr val="F26B43"/>
          </p15:clr>
        </p15:guide>
        <p15:guide id="19" pos="6675" userDrawn="1">
          <p15:clr>
            <a:srgbClr val="F26B43"/>
          </p15:clr>
        </p15:guide>
        <p15:guide id="20" orient="horz" pos="3606" userDrawn="1">
          <p15:clr>
            <a:srgbClr val="F26B43"/>
          </p15:clr>
        </p15:guide>
        <p15:guide id="21" pos="68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audio/simple_audio" TargetMode="External"/><Relationship Id="rId2" Type="http://schemas.openxmlformats.org/officeDocument/2006/relationships/hyperlink" Target="https://www.tensorflow.org/hub/tutorials/object_detection" TargetMode="Externa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png"/><Relationship Id="rId3" Type="http://schemas.openxmlformats.org/officeDocument/2006/relationships/image" Target="../media/image10.sv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F55B-B155-4EA9-A185-C13A20081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Intensive Computing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7A0AC-C144-4990-9913-C4C2FAEF6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3 – Code Offloading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85166-F587-4E51-A683-764C8C3A9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573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D8EE-95AF-4ADB-BDA5-6024FEDD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Interoperation between local and remote machine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5596-5462-4847-9010-47C29CAC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access service remotely through REST interface</a:t>
            </a:r>
          </a:p>
          <a:p>
            <a:endParaRPr lang="en-US" dirty="0"/>
          </a:p>
          <a:p>
            <a:r>
              <a:rPr lang="en-US" dirty="0"/>
              <a:t>Flask Webserver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#Redirecting POST and GET request to method hello()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(“/”, methods=['POST', 'GET'])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hello():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"Hello World!"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C0CE-0B78-48AA-92B5-2E959D0751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12FD-2FB4-4E36-8CA0-D42329AB52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0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0BC-887F-41E8-B5B5-2D618203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from HTTP REST interface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D601-B05A-4F0C-8354-4730947A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1549401"/>
            <a:ext cx="9288463" cy="382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request, Response,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jsonify</a:t>
            </a:r>
            <a:endParaRPr lang="en-A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E7FB-A8AF-4E7D-8A32-C3937F74E52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421A-FDDC-49F7-A072-9F3DD546B9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65A4C5-F69B-4F36-8804-BF54A4342549}"/>
              </a:ext>
            </a:extLst>
          </p:cNvPr>
          <p:cNvSpPr txBox="1">
            <a:spLocks/>
          </p:cNvSpPr>
          <p:nvPr/>
        </p:nvSpPr>
        <p:spPr bwMode="gray">
          <a:xfrm>
            <a:off x="1308100" y="2690092"/>
            <a:ext cx="9288463" cy="382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27146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request.values.get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(‘VAR_NAME’)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F4C7C-6A1E-4357-9619-AF3D0328D02D}"/>
              </a:ext>
            </a:extLst>
          </p:cNvPr>
          <p:cNvSpPr txBox="1">
            <a:spLocks/>
          </p:cNvSpPr>
          <p:nvPr/>
        </p:nvSpPr>
        <p:spPr bwMode="gray">
          <a:xfrm>
            <a:off x="1308100" y="5050701"/>
            <a:ext cx="9288463" cy="7589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27146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Response(status = 200)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status_code</a:t>
            </a:r>
            <a:endParaRPr lang="en-A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607A0-2684-4336-A6D0-D3DC0761C36C}"/>
              </a:ext>
            </a:extLst>
          </p:cNvPr>
          <p:cNvSpPr txBox="1"/>
          <p:nvPr/>
        </p:nvSpPr>
        <p:spPr>
          <a:xfrm>
            <a:off x="1233177" y="2225964"/>
            <a:ext cx="77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input value:</a:t>
            </a:r>
            <a:endParaRPr lang="en-A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BF0BF-3676-4AEA-8568-E3CE100F0748}"/>
              </a:ext>
            </a:extLst>
          </p:cNvPr>
          <p:cNvSpPr txBox="1"/>
          <p:nvPr/>
        </p:nvSpPr>
        <p:spPr>
          <a:xfrm>
            <a:off x="1260885" y="4635934"/>
            <a:ext cx="77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Returning response code:</a:t>
            </a:r>
            <a:endParaRPr lang="en-A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D454B-61E1-492F-AA89-97CA3233C490}"/>
              </a:ext>
            </a:extLst>
          </p:cNvPr>
          <p:cNvSpPr txBox="1"/>
          <p:nvPr/>
        </p:nvSpPr>
        <p:spPr>
          <a:xfrm>
            <a:off x="1233177" y="3353399"/>
            <a:ext cx="77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data:</a:t>
            </a:r>
            <a:endParaRPr lang="en-A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0D3671-E709-4F38-8644-BC5B293C986B}"/>
              </a:ext>
            </a:extLst>
          </p:cNvPr>
          <p:cNvSpPr txBox="1">
            <a:spLocks/>
          </p:cNvSpPr>
          <p:nvPr/>
        </p:nvSpPr>
        <p:spPr bwMode="gray">
          <a:xfrm>
            <a:off x="1308100" y="3677248"/>
            <a:ext cx="9288463" cy="775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27146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data_input.endswith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(‘.jpg’):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print(‘input path is a .jpg file’)</a:t>
            </a:r>
          </a:p>
        </p:txBody>
      </p:sp>
    </p:spTree>
    <p:extLst>
      <p:ext uri="{BB962C8B-B14F-4D97-AF65-F5344CB8AC3E}">
        <p14:creationId xmlns:p14="http://schemas.microsoft.com/office/powerpoint/2010/main" val="307344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96EF-951B-419E-8183-D9C30853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Flask web service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774-32D9-40A0-804C-4F5D58A3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1549400"/>
            <a:ext cx="10404474" cy="4175125"/>
          </a:xfrm>
        </p:spPr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, (client URL):  command line tool to transfer data to and from a server. </a:t>
            </a:r>
          </a:p>
          <a:p>
            <a:endParaRPr lang="en-US" dirty="0"/>
          </a:p>
          <a:p>
            <a:r>
              <a:rPr lang="en-US" dirty="0" err="1"/>
              <a:t>cURL</a:t>
            </a:r>
            <a:r>
              <a:rPr lang="en-US" dirty="0"/>
              <a:t> lets you talk to a server by specifying the location (in the form of a URL) and the data you want to send</a:t>
            </a:r>
          </a:p>
          <a:p>
            <a:r>
              <a:rPr lang="en-US" dirty="0"/>
              <a:t>run inference on single image files from a path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http://localhost:5000/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 “VAR1=./filename.jpg"</a:t>
            </a:r>
          </a:p>
          <a:p>
            <a:endParaRPr lang="en-US" dirty="0"/>
          </a:p>
          <a:p>
            <a:r>
              <a:rPr lang="en-US" dirty="0"/>
              <a:t>Multivariable input: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http://localhost:5000/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 “VAR1=./filename.jpg&amp;VAR2=1"</a:t>
            </a:r>
            <a:endParaRPr lang="en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CC06-AD39-4443-918B-49870EA004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5480-30EE-40FF-9C7A-4F1FB45A58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411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F206-1324-4B3C-B7FC-B1CC5CB0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6A07-3B3D-4DDB-9EC2-EE7F4E9E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goal of the assignment is to develop a data processing application using Docker, Python and </a:t>
            </a:r>
            <a:r>
              <a:rPr lang="en-US" dirty="0" err="1"/>
              <a:t>Tensorflow</a:t>
            </a:r>
            <a:r>
              <a:rPr lang="en-US" dirty="0"/>
              <a:t> and understanding the mechanisms behind computation and data offloading. </a:t>
            </a:r>
          </a:p>
          <a:p>
            <a:pPr algn="just"/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Implementation of data processing application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Dockerization</a:t>
            </a:r>
            <a:r>
              <a:rPr lang="en-US" dirty="0"/>
              <a:t> of application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Collect data on local and remote execution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Report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DD20-6CB4-4D32-8D03-B306521338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89E9-BF68-42A4-9B80-77D61AE09C9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8790-7138-480A-BC6E-CA83297992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704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27EB-73FD-4723-A6A5-F69B89D8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loop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69CC-2F4F-4E30-9E1E-416AAD65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Send data to the deployed service using </a:t>
            </a:r>
            <a:r>
              <a:rPr lang="en-US" dirty="0" err="1"/>
              <a:t>cURL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Retrieve data from REST interface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data 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detection_loop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Retrieve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Collect data about execution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EC68D-EB1E-424D-B520-646AFED9FCF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5D9C-FED9-43D1-BAA9-DE7F744B3F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464E-AA72-4137-A760-7E4F5AEC19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990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11A1-7C7E-4D65-A9E2-82538F39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6AD2-E960-475E-9BD6-FE825EF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 detection</a:t>
            </a:r>
            <a:r>
              <a:rPr lang="en-US" dirty="0"/>
              <a:t>: the application takes as input an image and returns the objects that has been detected on the image.</a:t>
            </a:r>
          </a:p>
          <a:p>
            <a:endParaRPr lang="en-US" dirty="0"/>
          </a:p>
          <a:p>
            <a:r>
              <a:rPr lang="en-US" b="1" dirty="0"/>
              <a:t>Speech recognition</a:t>
            </a:r>
            <a:r>
              <a:rPr lang="en-US" dirty="0"/>
              <a:t>: the application takes as input audio files and recognizes a set of keywords inside the audio files</a:t>
            </a:r>
            <a:endParaRPr lang="en-AT" dirty="0"/>
          </a:p>
          <a:p>
            <a:endParaRPr lang="en-US" dirty="0"/>
          </a:p>
          <a:p>
            <a:r>
              <a:rPr lang="en-US" dirty="0"/>
              <a:t>Object detection: </a:t>
            </a:r>
            <a:r>
              <a:rPr lang="en-US" u="sng" dirty="0">
                <a:hlinkClick r:id="rId2"/>
              </a:rPr>
              <a:t>https://www.tensorflow.org/hub/tutorials/object_detection</a:t>
            </a:r>
            <a:endParaRPr lang="en-AT" dirty="0"/>
          </a:p>
          <a:p>
            <a:r>
              <a:rPr lang="en-US" dirty="0"/>
              <a:t>Speech recognition: </a:t>
            </a:r>
            <a:r>
              <a:rPr lang="en-US" u="sng" dirty="0">
                <a:hlinkClick r:id="rId3"/>
              </a:rPr>
              <a:t>https://www.tensorflow.org/tutorials/audio/simple_audio</a:t>
            </a:r>
            <a:endParaRPr lang="en-AT" dirty="0"/>
          </a:p>
          <a:p>
            <a:endParaRPr lang="en-US" dirty="0"/>
          </a:p>
          <a:p>
            <a:r>
              <a:rPr lang="en-US" dirty="0"/>
              <a:t>Code should be commented in the main parts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D80CD-6A28-4DD0-B9DC-78513C853A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E999-9DDC-447A-9062-5B8FC88EFE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8F09-11F9-48A8-AC2C-A3EA55083F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519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70FB-80E4-47FC-8366-C37F0A12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Dockerization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C22D-6FE3-4D03-B05F-358812D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application inside a Docker container</a:t>
            </a:r>
          </a:p>
          <a:p>
            <a:pPr lvl="1"/>
            <a:r>
              <a:rPr lang="en-US" dirty="0"/>
              <a:t>File stub is provided to the students</a:t>
            </a:r>
          </a:p>
          <a:p>
            <a:pPr lvl="1"/>
            <a:endParaRPr lang="en-US" dirty="0"/>
          </a:p>
          <a:p>
            <a:r>
              <a:rPr lang="en-US" dirty="0"/>
              <a:t>Application should be accessible both locally and on Hadoop cluster using curl</a:t>
            </a:r>
          </a:p>
          <a:p>
            <a:pPr lvl="1"/>
            <a:r>
              <a:rPr lang="en-US" dirty="0"/>
              <a:t>Credentials will be provided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3CBA-BF67-4BB7-A6FD-E70266F07B5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9AFF-A546-4E8E-A4A5-9402BDE69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80E8-8A63-470F-A4A6-171CEE9EDF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471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D5AE-E1FB-477B-B0E7-32E34B6F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time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ADA0-6677-48DD-B30A-0D4CE405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collect data about inference time (inside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detection_loop</a:t>
            </a:r>
            <a:r>
              <a:rPr lang="en-US" dirty="0"/>
              <a:t>) and data transfer time on remote node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methods (see documentation)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python modules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Time </a:t>
            </a:r>
            <a:r>
              <a:rPr lang="en-US" dirty="0" err="1">
                <a:cs typeface="Courier New" panose="02070309020205020404" pitchFamily="49" charset="0"/>
              </a:rPr>
              <a:t>linux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syscall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Anything, as long as it is documented in the report</a:t>
            </a:r>
            <a:endParaRPr lang="en-AT" dirty="0"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15700-15B4-4AA7-84A7-FB8AD6A8993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8985-A01C-47F9-A231-0CFBB41AB0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09E3-8AD0-44D1-B488-088120454F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024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717F-55C6-4DAB-821F-B950DE34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report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2B45-D7F9-48D2-9622-ED847D2C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73" y="1032163"/>
            <a:ext cx="9288463" cy="4175125"/>
          </a:xfrm>
        </p:spPr>
        <p:txBody>
          <a:bodyPr/>
          <a:lstStyle/>
          <a:p>
            <a:r>
              <a:rPr lang="en-US" dirty="0"/>
              <a:t>Information on your implementation design choices: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Information on how application has been developed, explaining the most important design choices and any modification to the </a:t>
            </a:r>
            <a:r>
              <a:rPr lang="en-US" dirty="0" err="1"/>
              <a:t>Dockerfile</a:t>
            </a:r>
            <a:r>
              <a:rPr lang="en-US" dirty="0"/>
              <a:t> or requirements.txt needed to make your implementation work;</a:t>
            </a:r>
            <a:endParaRPr lang="en-AT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Commands needed to deploy your container;</a:t>
            </a:r>
            <a:endParaRPr lang="en-AT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Explanation on how you calculate inference and transfer time;</a:t>
            </a:r>
            <a:endParaRPr lang="en-AT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Information on your experimental setup. i.e., CPU power, network bandwidth and any additional hardware (GPU) that you use to run your experiments;</a:t>
            </a:r>
            <a:endParaRPr lang="en-AT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Data about local/remote inference time and transfer time;</a:t>
            </a:r>
            <a:endParaRPr lang="en-AT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Comments on your execution: it is worth to offload execution on the remote cluster? If not, why? What would be needed to improve performance of remote and local execution? Can you think of a scenario where offloading improves performance?</a:t>
            </a:r>
            <a:endParaRPr lang="en-AT" dirty="0"/>
          </a:p>
          <a:p>
            <a:endParaRPr lang="en-US" dirty="0"/>
          </a:p>
          <a:p>
            <a:pPr lvl="1"/>
            <a:endParaRPr lang="en-US" dirty="0"/>
          </a:p>
          <a:p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9C4D8-47C1-41F8-B09C-BA4CB540D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CEE9-DDA7-4373-9673-E7E78087F0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18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B852-945D-4D66-8CBF-CC73640FC9C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841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91A-E6FA-4A08-9809-4AD20C19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726C-9639-41C9-BFDF-5E360896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1297114"/>
            <a:ext cx="9288463" cy="1713941"/>
          </a:xfrm>
        </p:spPr>
        <p:txBody>
          <a:bodyPr/>
          <a:lstStyle/>
          <a:p>
            <a:r>
              <a:rPr lang="en-US" dirty="0"/>
              <a:t>Based on:</a:t>
            </a:r>
          </a:p>
          <a:p>
            <a:pPr lvl="1"/>
            <a:r>
              <a:rPr lang="en-US" sz="2200" dirty="0" err="1"/>
              <a:t>Dockerfile</a:t>
            </a:r>
            <a:r>
              <a:rPr lang="en-US" sz="2200" dirty="0"/>
              <a:t> and requirements.txt;</a:t>
            </a:r>
            <a:endParaRPr lang="en-AT" sz="2200" dirty="0"/>
          </a:p>
          <a:p>
            <a:pPr lvl="1"/>
            <a:r>
              <a:rPr lang="en-US" sz="2200" dirty="0"/>
              <a:t>Their app.py implementation including all additional files (if any) you implemented to make it work;</a:t>
            </a:r>
            <a:endParaRPr lang="en-AT" sz="2200" dirty="0"/>
          </a:p>
          <a:p>
            <a:pPr lvl="1"/>
            <a:r>
              <a:rPr lang="en-US" sz="2200" dirty="0"/>
              <a:t>Report, in .doc, .docx or .pdf format.</a:t>
            </a:r>
            <a:endParaRPr lang="en-AT" sz="2200" dirty="0"/>
          </a:p>
          <a:p>
            <a:pPr lvl="1"/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E72E-46B4-42D5-9730-1AF991E024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75B9-B03D-47E8-9143-E79206D890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19</a:t>
            </a:fld>
            <a:endParaRPr lang="de-AT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905C07-DAF4-4630-90E5-097B00A40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51760"/>
              </p:ext>
            </p:extLst>
          </p:nvPr>
        </p:nvGraphicFramePr>
        <p:xfrm>
          <a:off x="1570182" y="34290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18">
                  <a:extLst>
                    <a:ext uri="{9D8B030D-6E8A-4147-A177-3AD203B41FA5}">
                      <a16:colId xmlns:a16="http://schemas.microsoft.com/office/drawing/2014/main" val="353660812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278118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 part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Dockerization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Local/Remote Execution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5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9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B2D85E-BC39-4418-9AC0-AB544BB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Offloading?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543C05-A2EB-42F6-9632-2D8ED2330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Unprecedented growth of data</a:t>
                </a:r>
              </a:p>
              <a:p>
                <a:pPr lvl="1"/>
                <a:r>
                  <a:rPr lang="en-US" dirty="0"/>
                  <a:t>“How Much Data Do We Create Every Day?” – Bernard Marr, Forbes, 21th May 2018</a:t>
                </a:r>
              </a:p>
              <a:p>
                <a:pPr lvl="2"/>
                <a:r>
                  <a:rPr lang="en-US" dirty="0"/>
                  <a:t>Smart devices (for example, fitness trackers, sensors, Amazon Echo) produce 5 quintillion bytes of data daily. In 5 years, we can expect the number of these gadgets to be more than 50 billion! </a:t>
                </a:r>
              </a:p>
              <a:p>
                <a:pPr lvl="2"/>
                <a:r>
                  <a:rPr lang="en-US" dirty="0"/>
                  <a:t>90 ZB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dirty="0"/>
                  <a:t> bytes) of this data will be from IoT devices in 2025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Latency and storage requirements</a:t>
                </a:r>
              </a:p>
              <a:p>
                <a:endParaRPr lang="en-AT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543C05-A2EB-42F6-9632-2D8ED2330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277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A090CC-2AC4-4D31-B60F-55FEFEC14A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A8CD59-6BDD-4356-B485-F5A8F2967A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493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6BDEF2-BAED-427C-8A7D-0103F178A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AT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D9ED1FD-5B53-4E9C-AB8A-39B054EF1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vincenzo@ec.tuwien.ac.at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69B7EE-065C-4988-9F7A-59DC06504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786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4F971E-2D16-4E2B-8836-7292B1275FF5}"/>
              </a:ext>
            </a:extLst>
          </p:cNvPr>
          <p:cNvCxnSpPr/>
          <p:nvPr/>
        </p:nvCxnSpPr>
        <p:spPr>
          <a:xfrm flipV="1">
            <a:off x="3252655" y="2498997"/>
            <a:ext cx="2457927" cy="234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1ED23A00-B7BC-4820-A8F7-E9A3CD3B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Offloading</a:t>
            </a:r>
            <a:endParaRPr lang="en-AT" dirty="0"/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B447ADD6-C47C-47DD-846C-AAFA2CDD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902" y="2149167"/>
            <a:ext cx="390236" cy="390236"/>
          </a:xfrm>
          <a:prstGeom prst="rect">
            <a:avLst/>
          </a:prstGeom>
        </p:spPr>
      </p:pic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3ABA71F3-64CC-466F-8EE2-4F75C13F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8173" y="4771154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1A6C9-3806-4071-B33E-8D3AC38E36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02" y="1384861"/>
            <a:ext cx="390236" cy="390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637491-5B7E-423B-9D0E-D38857701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73" y="1384861"/>
            <a:ext cx="390236" cy="390236"/>
          </a:xfrm>
          <a:prstGeom prst="rect">
            <a:avLst/>
          </a:prstGeom>
        </p:spPr>
      </p:pic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880FAC60-056E-46CF-9F99-70B559E77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6844" y="1360047"/>
            <a:ext cx="457200" cy="457200"/>
          </a:xfrm>
          <a:prstGeom prst="rect">
            <a:avLst/>
          </a:prstGeom>
        </p:spPr>
      </p:pic>
      <p:pic>
        <p:nvPicPr>
          <p:cNvPr id="11" name="Graphic 10" descr="Security camera">
            <a:extLst>
              <a:ext uri="{FF2B5EF4-FFF2-40B4-BE49-F238E27FC236}">
                <a16:creationId xmlns:a16="http://schemas.microsoft.com/office/drawing/2014/main" id="{2399D32A-2C00-4A47-8450-8EE833D658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8772" y="1382543"/>
            <a:ext cx="457200" cy="457200"/>
          </a:xfrm>
          <a:prstGeom prst="rect">
            <a:avLst/>
          </a:prstGeom>
        </p:spPr>
      </p:pic>
      <p:pic>
        <p:nvPicPr>
          <p:cNvPr id="14" name="Graphic 13" descr="Images">
            <a:extLst>
              <a:ext uri="{FF2B5EF4-FFF2-40B4-BE49-F238E27FC236}">
                <a16:creationId xmlns:a16="http://schemas.microsoft.com/office/drawing/2014/main" id="{FCF1A42E-03E0-47E7-9068-58EBA7D4D4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6843" y="2064884"/>
            <a:ext cx="434113" cy="434113"/>
          </a:xfrm>
          <a:prstGeom prst="rect">
            <a:avLst/>
          </a:prstGeom>
        </p:spPr>
      </p:pic>
      <p:pic>
        <p:nvPicPr>
          <p:cNvPr id="15" name="Graphic 14" descr="Images">
            <a:extLst>
              <a:ext uri="{FF2B5EF4-FFF2-40B4-BE49-F238E27FC236}">
                <a16:creationId xmlns:a16="http://schemas.microsoft.com/office/drawing/2014/main" id="{607BE19C-8F55-4B4C-9F47-3A0EC3C26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571" y="1965597"/>
            <a:ext cx="609601" cy="609601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7C573207-14D7-400F-808C-803F5DAB39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2618" y="2064884"/>
            <a:ext cx="577273" cy="57727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256CEB4E-AF97-4938-9A72-172556170D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20691" y="4973909"/>
            <a:ext cx="390238" cy="390238"/>
          </a:xfrm>
          <a:prstGeom prst="rect">
            <a:avLst/>
          </a:prstGeom>
        </p:spPr>
      </p:pic>
      <p:pic>
        <p:nvPicPr>
          <p:cNvPr id="21" name="Graphic 20" descr="Empty battery">
            <a:extLst>
              <a:ext uri="{FF2B5EF4-FFF2-40B4-BE49-F238E27FC236}">
                <a16:creationId xmlns:a16="http://schemas.microsoft.com/office/drawing/2014/main" id="{14BF150F-6EBD-4AF4-B9BE-8B40321474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1394229" y="5447151"/>
            <a:ext cx="390237" cy="390237"/>
          </a:xfrm>
          <a:prstGeom prst="rect">
            <a:avLst/>
          </a:prstGeom>
        </p:spPr>
      </p:pic>
      <p:pic>
        <p:nvPicPr>
          <p:cNvPr id="22" name="Graphic 21" descr="Empty battery">
            <a:extLst>
              <a:ext uri="{FF2B5EF4-FFF2-40B4-BE49-F238E27FC236}">
                <a16:creationId xmlns:a16="http://schemas.microsoft.com/office/drawing/2014/main" id="{22B851C1-E532-4725-8F11-D810F79DE8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2627953" y="5504941"/>
            <a:ext cx="268095" cy="268095"/>
          </a:xfrm>
          <a:prstGeom prst="rect">
            <a:avLst/>
          </a:prstGeom>
        </p:spPr>
      </p:pic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D269176F-DE07-4A04-8641-C7DA3A9572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66231" y="5466254"/>
            <a:ext cx="390237" cy="390237"/>
          </a:xfrm>
          <a:prstGeom prst="rect">
            <a:avLst/>
          </a:prstGeom>
        </p:spPr>
      </p:pic>
      <p:pic>
        <p:nvPicPr>
          <p:cNvPr id="28" name="Graphic 27" descr="Processor">
            <a:extLst>
              <a:ext uri="{FF2B5EF4-FFF2-40B4-BE49-F238E27FC236}">
                <a16:creationId xmlns:a16="http://schemas.microsoft.com/office/drawing/2014/main" id="{21F7A876-E3E9-422A-9A9C-E1560171B4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6049" y="5566010"/>
            <a:ext cx="268096" cy="26809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227B3C-8099-473A-A462-39E737967CE3}"/>
              </a:ext>
            </a:extLst>
          </p:cNvPr>
          <p:cNvCxnSpPr>
            <a:stCxn id="3" idx="2"/>
          </p:cNvCxnSpPr>
          <p:nvPr/>
        </p:nvCxnSpPr>
        <p:spPr>
          <a:xfrm>
            <a:off x="1489020" y="2539403"/>
            <a:ext cx="195118" cy="7579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arget">
            <a:extLst>
              <a:ext uri="{FF2B5EF4-FFF2-40B4-BE49-F238E27FC236}">
                <a16:creationId xmlns:a16="http://schemas.microsoft.com/office/drawing/2014/main" id="{38E1A756-6C82-4D84-B8A8-16659BD504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75674" y="3398929"/>
            <a:ext cx="577273" cy="577273"/>
          </a:xfrm>
          <a:prstGeom prst="rect">
            <a:avLst/>
          </a:prstGeom>
        </p:spPr>
      </p:pic>
      <p:pic>
        <p:nvPicPr>
          <p:cNvPr id="35" name="Graphic 34" descr="Map with pin">
            <a:extLst>
              <a:ext uri="{FF2B5EF4-FFF2-40B4-BE49-F238E27FC236}">
                <a16:creationId xmlns:a16="http://schemas.microsoft.com/office/drawing/2014/main" id="{79D2DFA2-1ACE-4C86-98F5-A9CFB2221C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85853" y="3360853"/>
            <a:ext cx="653529" cy="65352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DEE5E0-56BF-4AE8-A9B2-A9580CE0724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155312" y="2498997"/>
            <a:ext cx="798588" cy="81915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E7A304-D773-44A9-8F41-327782539E6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903278" y="2575198"/>
            <a:ext cx="704094" cy="86983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08D95-B86C-4C8B-A782-18C1D648C93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01255" y="2642157"/>
            <a:ext cx="580676" cy="72782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1C40B7F-989F-47A0-A9D5-1DB78FF4A715}"/>
              </a:ext>
            </a:extLst>
          </p:cNvPr>
          <p:cNvSpPr txBox="1"/>
          <p:nvPr/>
        </p:nvSpPr>
        <p:spPr>
          <a:xfrm>
            <a:off x="-63964" y="3545853"/>
            <a:ext cx="168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60762-EAFA-4F98-84FF-4950B5A9528D}"/>
              </a:ext>
            </a:extLst>
          </p:cNvPr>
          <p:cNvSpPr txBox="1"/>
          <p:nvPr/>
        </p:nvSpPr>
        <p:spPr>
          <a:xfrm>
            <a:off x="-182822" y="2180492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E51273-878E-4D56-B7FB-79DEDF2CB586}"/>
              </a:ext>
            </a:extLst>
          </p:cNvPr>
          <p:cNvSpPr txBox="1"/>
          <p:nvPr/>
        </p:nvSpPr>
        <p:spPr>
          <a:xfrm>
            <a:off x="-200080" y="1436389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SENSING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DEVICES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3506C-9BEB-4BC2-A5AE-D93C7369CF1C}"/>
              </a:ext>
            </a:extLst>
          </p:cNvPr>
          <p:cNvSpPr txBox="1"/>
          <p:nvPr/>
        </p:nvSpPr>
        <p:spPr>
          <a:xfrm>
            <a:off x="148952" y="5043275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USER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EQUIPMENT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89D07DA1-2725-4ADA-AE54-3A7CD3F80A1A}"/>
              </a:ext>
            </a:extLst>
          </p:cNvPr>
          <p:cNvSpPr/>
          <p:nvPr/>
        </p:nvSpPr>
        <p:spPr>
          <a:xfrm>
            <a:off x="5710582" y="1094435"/>
            <a:ext cx="4978345" cy="2109464"/>
          </a:xfrm>
          <a:prstGeom prst="cloud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48" name="Graphic 47" descr="Processor">
            <a:extLst>
              <a:ext uri="{FF2B5EF4-FFF2-40B4-BE49-F238E27FC236}">
                <a16:creationId xmlns:a16="http://schemas.microsoft.com/office/drawing/2014/main" id="{10BB72A9-F4D2-4B6D-B58F-4BD8AC2CFF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68670" y="1611143"/>
            <a:ext cx="1081079" cy="1081079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E90CE6A5-8049-4A4A-8907-B0363441A9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32397" y="5515380"/>
            <a:ext cx="340347" cy="340347"/>
          </a:xfrm>
          <a:prstGeom prst="rect">
            <a:avLst/>
          </a:prstGeom>
        </p:spPr>
      </p:pic>
      <p:pic>
        <p:nvPicPr>
          <p:cNvPr id="52" name="Graphic 51" descr="Database">
            <a:extLst>
              <a:ext uri="{FF2B5EF4-FFF2-40B4-BE49-F238E27FC236}">
                <a16:creationId xmlns:a16="http://schemas.microsoft.com/office/drawing/2014/main" id="{B53A32BE-DC31-4F1B-BC78-A67983983E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99266" y="5447151"/>
            <a:ext cx="440176" cy="440176"/>
          </a:xfrm>
          <a:prstGeom prst="rect">
            <a:avLst/>
          </a:prstGeom>
        </p:spPr>
      </p:pic>
      <p:pic>
        <p:nvPicPr>
          <p:cNvPr id="53" name="Graphic 52" descr="Database">
            <a:extLst>
              <a:ext uri="{FF2B5EF4-FFF2-40B4-BE49-F238E27FC236}">
                <a16:creationId xmlns:a16="http://schemas.microsoft.com/office/drawing/2014/main" id="{BEAABDF5-BF1F-49EA-AA01-DF4E5487FD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82565" y="1751234"/>
            <a:ext cx="795866" cy="7958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002DF3E-BDA4-4C5B-B93A-770CFE2D4D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7" y="4314234"/>
            <a:ext cx="728446" cy="4841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A08361A-C897-4E4C-9290-D75861D999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73" y="4314234"/>
            <a:ext cx="728446" cy="4841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6D5FD57-FEB3-410D-B71A-D9880730FC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4314234"/>
            <a:ext cx="728446" cy="4841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533C70B-F833-428E-8A0A-AA68A9291D2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75" y="4314234"/>
            <a:ext cx="728446" cy="484190"/>
          </a:xfrm>
          <a:prstGeom prst="rect">
            <a:avLst/>
          </a:prstGeom>
        </p:spPr>
      </p:pic>
      <p:pic>
        <p:nvPicPr>
          <p:cNvPr id="60" name="Graphic 59" descr="Processor">
            <a:extLst>
              <a:ext uri="{FF2B5EF4-FFF2-40B4-BE49-F238E27FC236}">
                <a16:creationId xmlns:a16="http://schemas.microsoft.com/office/drawing/2014/main" id="{D52B4698-6031-4BB8-8BC9-796C5E5A9C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1247" y="1639952"/>
            <a:ext cx="1081079" cy="108107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417207-0E59-4474-A5DE-C97CF6163C65}"/>
              </a:ext>
            </a:extLst>
          </p:cNvPr>
          <p:cNvCxnSpPr>
            <a:cxnSpLocks/>
          </p:cNvCxnSpPr>
          <p:nvPr/>
        </p:nvCxnSpPr>
        <p:spPr>
          <a:xfrm>
            <a:off x="2495320" y="4113106"/>
            <a:ext cx="0" cy="727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BD35DB-EAF5-4B2D-BEDD-66DE829A1D52}"/>
              </a:ext>
            </a:extLst>
          </p:cNvPr>
          <p:cNvSpPr txBox="1"/>
          <p:nvPr/>
        </p:nvSpPr>
        <p:spPr>
          <a:xfrm>
            <a:off x="10214280" y="4299784"/>
            <a:ext cx="168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EDGE DEVICES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5EF78A-1631-421A-A35F-98CFC522CB1D}"/>
              </a:ext>
            </a:extLst>
          </p:cNvPr>
          <p:cNvSpPr txBox="1"/>
          <p:nvPr/>
        </p:nvSpPr>
        <p:spPr>
          <a:xfrm>
            <a:off x="1170823" y="422237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LOCAL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EXECUTION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7" name="Graphic 66" descr="Exclamation mark">
            <a:extLst>
              <a:ext uri="{FF2B5EF4-FFF2-40B4-BE49-F238E27FC236}">
                <a16:creationId xmlns:a16="http://schemas.microsoft.com/office/drawing/2014/main" id="{F2DDBCA1-B4B5-4229-B59F-8AEF5440A0E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69095" y="4304948"/>
            <a:ext cx="914400" cy="914400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E96C90D-60E0-4C8E-841F-DF81C0EC7E51}"/>
              </a:ext>
            </a:extLst>
          </p:cNvPr>
          <p:cNvSpPr/>
          <p:nvPr/>
        </p:nvSpPr>
        <p:spPr>
          <a:xfrm>
            <a:off x="1293902" y="5421611"/>
            <a:ext cx="2243625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DC4B3A-D764-4B4F-8837-DCE2D991D5C9}"/>
              </a:ext>
            </a:extLst>
          </p:cNvPr>
          <p:cNvSpPr txBox="1"/>
          <p:nvPr/>
        </p:nvSpPr>
        <p:spPr>
          <a:xfrm>
            <a:off x="1394229" y="5883276"/>
            <a:ext cx="20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resources</a:t>
            </a:r>
            <a:endParaRPr lang="en-AT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5D4337-1A0A-46A8-839B-08E5F29815AC}"/>
              </a:ext>
            </a:extLst>
          </p:cNvPr>
          <p:cNvSpPr txBox="1"/>
          <p:nvPr/>
        </p:nvSpPr>
        <p:spPr>
          <a:xfrm>
            <a:off x="3051637" y="3881153"/>
            <a:ext cx="337762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OFFLOADING:</a:t>
            </a:r>
          </a:p>
          <a:p>
            <a:r>
              <a:rPr lang="en-US" dirty="0"/>
              <a:t>Execute (part of) an application on remote surrogate devices</a:t>
            </a:r>
            <a:endParaRPr lang="en-AT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4341D0-F662-483E-BE57-247509F78546}"/>
              </a:ext>
            </a:extLst>
          </p:cNvPr>
          <p:cNvCxnSpPr>
            <a:cxnSpLocks/>
          </p:cNvCxnSpPr>
          <p:nvPr/>
        </p:nvCxnSpPr>
        <p:spPr>
          <a:xfrm flipV="1">
            <a:off x="3405055" y="4603097"/>
            <a:ext cx="2548557" cy="390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AD5AD4B-7EE9-42FB-8B05-2867BA2AA2C2}"/>
              </a:ext>
            </a:extLst>
          </p:cNvPr>
          <p:cNvSpPr txBox="1"/>
          <p:nvPr/>
        </p:nvSpPr>
        <p:spPr>
          <a:xfrm>
            <a:off x="10413691" y="1782037"/>
            <a:ext cx="168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CLOUD NODES</a:t>
            </a:r>
            <a:endParaRPr lang="en-A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6" name="Graphic 75" descr="Processor">
            <a:extLst>
              <a:ext uri="{FF2B5EF4-FFF2-40B4-BE49-F238E27FC236}">
                <a16:creationId xmlns:a16="http://schemas.microsoft.com/office/drawing/2014/main" id="{305D297F-C0D9-4BDE-9364-225807B898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22766" y="4790633"/>
            <a:ext cx="390237" cy="390237"/>
          </a:xfrm>
          <a:prstGeom prst="rect">
            <a:avLst/>
          </a:prstGeom>
        </p:spPr>
      </p:pic>
      <p:pic>
        <p:nvPicPr>
          <p:cNvPr id="77" name="Graphic 76" descr="Processor">
            <a:extLst>
              <a:ext uri="{FF2B5EF4-FFF2-40B4-BE49-F238E27FC236}">
                <a16:creationId xmlns:a16="http://schemas.microsoft.com/office/drawing/2014/main" id="{2132915F-BCAB-4D21-8E32-0A1B2D1622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52584" y="4890389"/>
            <a:ext cx="268096" cy="268096"/>
          </a:xfrm>
          <a:prstGeom prst="rect">
            <a:avLst/>
          </a:prstGeom>
        </p:spPr>
      </p:pic>
      <p:pic>
        <p:nvPicPr>
          <p:cNvPr id="78" name="Graphic 77" descr="Database">
            <a:extLst>
              <a:ext uri="{FF2B5EF4-FFF2-40B4-BE49-F238E27FC236}">
                <a16:creationId xmlns:a16="http://schemas.microsoft.com/office/drawing/2014/main" id="{A100E5B9-77F9-44A2-A2B3-52227EB147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88932" y="4839759"/>
            <a:ext cx="340347" cy="340347"/>
          </a:xfrm>
          <a:prstGeom prst="rect">
            <a:avLst/>
          </a:prstGeom>
        </p:spPr>
      </p:pic>
      <p:pic>
        <p:nvPicPr>
          <p:cNvPr id="79" name="Graphic 78" descr="Database">
            <a:extLst>
              <a:ext uri="{FF2B5EF4-FFF2-40B4-BE49-F238E27FC236}">
                <a16:creationId xmlns:a16="http://schemas.microsoft.com/office/drawing/2014/main" id="{E6CE6D09-B369-41E4-A945-1C3CF674274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55801" y="4771530"/>
            <a:ext cx="440176" cy="440176"/>
          </a:xfrm>
          <a:prstGeom prst="rect">
            <a:avLst/>
          </a:prstGeom>
        </p:spPr>
      </p:pic>
      <p:pic>
        <p:nvPicPr>
          <p:cNvPr id="80" name="Graphic 79" descr="Processor">
            <a:extLst>
              <a:ext uri="{FF2B5EF4-FFF2-40B4-BE49-F238E27FC236}">
                <a16:creationId xmlns:a16="http://schemas.microsoft.com/office/drawing/2014/main" id="{E50165B7-DBB2-4BCA-A760-9EC087D57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07767" y="4841263"/>
            <a:ext cx="390237" cy="390237"/>
          </a:xfrm>
          <a:prstGeom prst="rect">
            <a:avLst/>
          </a:prstGeom>
        </p:spPr>
      </p:pic>
      <p:pic>
        <p:nvPicPr>
          <p:cNvPr id="81" name="Graphic 80" descr="Processor">
            <a:extLst>
              <a:ext uri="{FF2B5EF4-FFF2-40B4-BE49-F238E27FC236}">
                <a16:creationId xmlns:a16="http://schemas.microsoft.com/office/drawing/2014/main" id="{98325681-056E-4B8F-8F0D-125BBF1ADC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37585" y="4941019"/>
            <a:ext cx="268096" cy="268096"/>
          </a:xfrm>
          <a:prstGeom prst="rect">
            <a:avLst/>
          </a:prstGeom>
        </p:spPr>
      </p:pic>
      <p:pic>
        <p:nvPicPr>
          <p:cNvPr id="82" name="Graphic 81" descr="Database">
            <a:extLst>
              <a:ext uri="{FF2B5EF4-FFF2-40B4-BE49-F238E27FC236}">
                <a16:creationId xmlns:a16="http://schemas.microsoft.com/office/drawing/2014/main" id="{0B6B0893-4E86-4EBB-AAFE-40FF40BEE14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73933" y="4890389"/>
            <a:ext cx="340347" cy="340347"/>
          </a:xfrm>
          <a:prstGeom prst="rect">
            <a:avLst/>
          </a:prstGeom>
        </p:spPr>
      </p:pic>
      <p:pic>
        <p:nvPicPr>
          <p:cNvPr id="83" name="Graphic 82" descr="Database">
            <a:extLst>
              <a:ext uri="{FF2B5EF4-FFF2-40B4-BE49-F238E27FC236}">
                <a16:creationId xmlns:a16="http://schemas.microsoft.com/office/drawing/2014/main" id="{2C10F0F3-E69E-403F-8B5F-BB31503728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840802" y="4822160"/>
            <a:ext cx="440176" cy="44017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FE36467-D3BC-4740-8749-E4B0E7F8BB81}"/>
              </a:ext>
            </a:extLst>
          </p:cNvPr>
          <p:cNvSpPr txBox="1"/>
          <p:nvPr/>
        </p:nvSpPr>
        <p:spPr>
          <a:xfrm>
            <a:off x="6463596" y="2657456"/>
            <a:ext cx="299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Offloading to Cloud Nodes</a:t>
            </a:r>
            <a:endParaRPr lang="en-A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09EEDF-9A99-4502-B6F1-243AF576E4D1}"/>
              </a:ext>
            </a:extLst>
          </p:cNvPr>
          <p:cNvSpPr txBox="1"/>
          <p:nvPr/>
        </p:nvSpPr>
        <p:spPr>
          <a:xfrm>
            <a:off x="6296457" y="3026247"/>
            <a:ext cx="53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resource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latency</a:t>
            </a:r>
            <a:endParaRPr lang="en-A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5D7724-77B9-404E-B887-7DDD39140369}"/>
              </a:ext>
            </a:extLst>
          </p:cNvPr>
          <p:cNvSpPr txBox="1"/>
          <p:nvPr/>
        </p:nvSpPr>
        <p:spPr>
          <a:xfrm>
            <a:off x="6655801" y="5254545"/>
            <a:ext cx="48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Offloading to Edge Nodes</a:t>
            </a:r>
            <a:endParaRPr lang="en-A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D1D463-E369-475F-96E8-AE4EE33060B2}"/>
              </a:ext>
            </a:extLst>
          </p:cNvPr>
          <p:cNvSpPr txBox="1"/>
          <p:nvPr/>
        </p:nvSpPr>
        <p:spPr>
          <a:xfrm>
            <a:off x="6469343" y="5536914"/>
            <a:ext cx="53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Availability</a:t>
            </a:r>
            <a:endParaRPr lang="en-A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D03A2-234B-4526-B6A8-72AB5CA83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BD04-C66D-467E-AE4D-720B4BB569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50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8" grpId="0" animBg="1"/>
      <p:bldP spid="69" grpId="0"/>
      <p:bldP spid="70" grpId="0" animBg="1"/>
      <p:bldP spid="75" grpId="0"/>
      <p:bldP spid="84" grpId="0"/>
      <p:bldP spid="85" grpId="0"/>
      <p:bldP spid="86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5B8-772B-40DB-AE7B-96DD0F69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challenges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619C-E019-46C3-8C53-E31240BC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application parts to offload</a:t>
            </a:r>
          </a:p>
          <a:p>
            <a:pPr lvl="1"/>
            <a:r>
              <a:rPr lang="en-US" dirty="0"/>
              <a:t>CPU-intensive, DATA-intensive…</a:t>
            </a:r>
          </a:p>
          <a:p>
            <a:endParaRPr lang="en-US" dirty="0"/>
          </a:p>
          <a:p>
            <a:r>
              <a:rPr lang="en-US" dirty="0"/>
              <a:t>Allowing execution on heterogeneous remote nodes</a:t>
            </a:r>
          </a:p>
          <a:p>
            <a:endParaRPr lang="en-US" dirty="0"/>
          </a:p>
          <a:p>
            <a:r>
              <a:rPr lang="en-US" dirty="0"/>
              <a:t>Interoperation between local and remote code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3783-0E5A-4FC7-9C73-16BAB4504A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4F2B8-8789-43A2-98A1-3F300812AEA4}"/>
              </a:ext>
            </a:extLst>
          </p:cNvPr>
          <p:cNvSpPr/>
          <p:nvPr/>
        </p:nvSpPr>
        <p:spPr>
          <a:xfrm>
            <a:off x="1062182" y="2530764"/>
            <a:ext cx="9534381" cy="132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98D233-EE09-4988-91A2-BD65ECDDFB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2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7139-D885-46CD-95E1-A24BBD41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4EBF-ABFA-4B27-AFBE-B4092426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standard unit of software that packages up code and all its dependencies so the application runs quickly and reliably from one computing environment to another</a:t>
            </a:r>
          </a:p>
          <a:p>
            <a:endParaRPr lang="en-US" dirty="0"/>
          </a:p>
          <a:p>
            <a:r>
              <a:rPr lang="en-US" dirty="0"/>
              <a:t>Container images: executable package of software that includes everything needed to run an application: code, runtime, system tools, system libraries and settings.</a:t>
            </a:r>
          </a:p>
          <a:p>
            <a:endParaRPr lang="en-US" dirty="0"/>
          </a:p>
          <a:p>
            <a:r>
              <a:rPr lang="en-US" dirty="0"/>
              <a:t>Docker: leading container technology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65A9-C503-40AA-97A2-280B64C42A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 dirty="0"/>
              <a:t>Data Intensive Computing - </a:t>
            </a:r>
            <a:r>
              <a:rPr lang="de-AT" dirty="0" err="1"/>
              <a:t>Assignment</a:t>
            </a:r>
            <a:r>
              <a:rPr lang="de-AT" dirty="0"/>
              <a:t> 3 | Summer Semester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7911-0C6D-4BBE-A7C0-720CBA561F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5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0645-C9E6-4133-8BEF-EDF72102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37290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390-56AA-4BAA-AAA4-2CBB1BA9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C154-99C3-4BCD-AFE9-44110A7372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3BE4-142A-4BEF-B613-A3398D0567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976BB-8314-4415-A4E7-DB28830AD7D5}"/>
              </a:ext>
            </a:extLst>
          </p:cNvPr>
          <p:cNvSpPr/>
          <p:nvPr/>
        </p:nvSpPr>
        <p:spPr>
          <a:xfrm>
            <a:off x="6714837" y="4488873"/>
            <a:ext cx="3777672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  <a:endParaRPr lang="en-A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2322B-4581-488E-A822-6E81716D8F12}"/>
              </a:ext>
            </a:extLst>
          </p:cNvPr>
          <p:cNvSpPr/>
          <p:nvPr/>
        </p:nvSpPr>
        <p:spPr>
          <a:xfrm>
            <a:off x="1699491" y="4488872"/>
            <a:ext cx="3777672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  <a:endParaRPr lang="en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C01B0-6105-46AE-830C-5ADAC85F0B17}"/>
              </a:ext>
            </a:extLst>
          </p:cNvPr>
          <p:cNvSpPr/>
          <p:nvPr/>
        </p:nvSpPr>
        <p:spPr>
          <a:xfrm>
            <a:off x="1699491" y="3726872"/>
            <a:ext cx="3777672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en-A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C05C5-3AD0-492D-BACB-4448D7E049B3}"/>
              </a:ext>
            </a:extLst>
          </p:cNvPr>
          <p:cNvSpPr/>
          <p:nvPr/>
        </p:nvSpPr>
        <p:spPr>
          <a:xfrm>
            <a:off x="6714837" y="3726872"/>
            <a:ext cx="3777672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  <a:endParaRPr lang="en-A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A6C67-7897-46D1-A32F-8DD106161DFF}"/>
              </a:ext>
            </a:extLst>
          </p:cNvPr>
          <p:cNvSpPr/>
          <p:nvPr/>
        </p:nvSpPr>
        <p:spPr>
          <a:xfrm>
            <a:off x="1699491" y="1297113"/>
            <a:ext cx="1087698" cy="23420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B91036-AFCF-460E-8B73-B00ECE24FEFF}"/>
              </a:ext>
            </a:extLst>
          </p:cNvPr>
          <p:cNvSpPr/>
          <p:nvPr/>
        </p:nvSpPr>
        <p:spPr>
          <a:xfrm>
            <a:off x="3043383" y="1293671"/>
            <a:ext cx="1089889" cy="23420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67B0A-4F6D-466B-9258-B49C2DB0FCE5}"/>
              </a:ext>
            </a:extLst>
          </p:cNvPr>
          <p:cNvSpPr/>
          <p:nvPr/>
        </p:nvSpPr>
        <p:spPr>
          <a:xfrm>
            <a:off x="4387275" y="1293671"/>
            <a:ext cx="1089889" cy="23420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9BC01-9FE9-45C4-BD7A-FB53C9D36602}"/>
              </a:ext>
            </a:extLst>
          </p:cNvPr>
          <p:cNvSpPr/>
          <p:nvPr/>
        </p:nvSpPr>
        <p:spPr>
          <a:xfrm>
            <a:off x="1699491" y="2835564"/>
            <a:ext cx="1087698" cy="80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  <a:endParaRPr lang="en-A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0C1BBC-0B40-491B-B916-9CC44D3EC0DD}"/>
              </a:ext>
            </a:extLst>
          </p:cNvPr>
          <p:cNvSpPr/>
          <p:nvPr/>
        </p:nvSpPr>
        <p:spPr>
          <a:xfrm>
            <a:off x="3043383" y="2835563"/>
            <a:ext cx="1089889" cy="80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  <a:endParaRPr lang="en-A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9BED7-C665-48AD-A072-39B851F7AAF1}"/>
              </a:ext>
            </a:extLst>
          </p:cNvPr>
          <p:cNvSpPr/>
          <p:nvPr/>
        </p:nvSpPr>
        <p:spPr>
          <a:xfrm>
            <a:off x="4389465" y="2835562"/>
            <a:ext cx="1087698" cy="80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  <a:endParaRPr lang="en-A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C7A84-A0C7-4B63-9418-205DDEA31CBF}"/>
              </a:ext>
            </a:extLst>
          </p:cNvPr>
          <p:cNvSpPr/>
          <p:nvPr/>
        </p:nvSpPr>
        <p:spPr>
          <a:xfrm>
            <a:off x="1699490" y="1293671"/>
            <a:ext cx="526473" cy="152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0</a:t>
            </a:r>
            <a:endParaRPr lang="en-AT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7010E-8F98-4439-A61B-DAE92139A1DD}"/>
              </a:ext>
            </a:extLst>
          </p:cNvPr>
          <p:cNvSpPr/>
          <p:nvPr/>
        </p:nvSpPr>
        <p:spPr>
          <a:xfrm>
            <a:off x="2260716" y="1300556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1</a:t>
            </a:r>
            <a:endParaRPr lang="en-AT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37A3D-7654-442B-8905-ED7BD1308EC9}"/>
              </a:ext>
            </a:extLst>
          </p:cNvPr>
          <p:cNvSpPr/>
          <p:nvPr/>
        </p:nvSpPr>
        <p:spPr>
          <a:xfrm>
            <a:off x="3323995" y="1312687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2</a:t>
            </a:r>
            <a:endParaRPr lang="en-AT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0526E-FE32-4476-9EB0-9CAFDF347589}"/>
              </a:ext>
            </a:extLst>
          </p:cNvPr>
          <p:cNvSpPr/>
          <p:nvPr/>
        </p:nvSpPr>
        <p:spPr>
          <a:xfrm>
            <a:off x="4387275" y="1293671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3</a:t>
            </a:r>
            <a:endParaRPr lang="en-AT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CC8BF-529F-4765-93D5-750D18055B01}"/>
              </a:ext>
            </a:extLst>
          </p:cNvPr>
          <p:cNvSpPr/>
          <p:nvPr/>
        </p:nvSpPr>
        <p:spPr>
          <a:xfrm>
            <a:off x="4950690" y="1300556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4</a:t>
            </a:r>
            <a:endParaRPr lang="en-AT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6259E-B747-48E4-BF1D-5C4F07947FEB}"/>
              </a:ext>
            </a:extLst>
          </p:cNvPr>
          <p:cNvSpPr/>
          <p:nvPr/>
        </p:nvSpPr>
        <p:spPr>
          <a:xfrm>
            <a:off x="6714837" y="2961428"/>
            <a:ext cx="3777672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en-A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A385F4-58DC-4DF1-9857-2ACEDF941AED}"/>
              </a:ext>
            </a:extLst>
          </p:cNvPr>
          <p:cNvSpPr/>
          <p:nvPr/>
        </p:nvSpPr>
        <p:spPr>
          <a:xfrm>
            <a:off x="6714836" y="1321377"/>
            <a:ext cx="526473" cy="152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0</a:t>
            </a:r>
            <a:endParaRPr lang="en-AT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10688B-0A3F-4B5A-8579-82907D710B38}"/>
              </a:ext>
            </a:extLst>
          </p:cNvPr>
          <p:cNvSpPr/>
          <p:nvPr/>
        </p:nvSpPr>
        <p:spPr>
          <a:xfrm>
            <a:off x="7276062" y="1328262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1</a:t>
            </a:r>
            <a:endParaRPr lang="en-AT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B12CD-73E4-4F78-9823-87BE702CEE59}"/>
              </a:ext>
            </a:extLst>
          </p:cNvPr>
          <p:cNvSpPr/>
          <p:nvPr/>
        </p:nvSpPr>
        <p:spPr>
          <a:xfrm>
            <a:off x="7896005" y="1331157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2</a:t>
            </a:r>
            <a:endParaRPr lang="en-AT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491701-8D6B-43C4-99FD-E22E2C6A81E1}"/>
              </a:ext>
            </a:extLst>
          </p:cNvPr>
          <p:cNvSpPr/>
          <p:nvPr/>
        </p:nvSpPr>
        <p:spPr>
          <a:xfrm>
            <a:off x="8488218" y="1330613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3</a:t>
            </a:r>
            <a:endParaRPr lang="en-AT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9C512-C9C2-4318-9965-7F9F3CFED383}"/>
              </a:ext>
            </a:extLst>
          </p:cNvPr>
          <p:cNvSpPr/>
          <p:nvPr/>
        </p:nvSpPr>
        <p:spPr>
          <a:xfrm>
            <a:off x="9070105" y="1337498"/>
            <a:ext cx="526473" cy="15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4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104145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3E9E-AA99-4737-A136-5580F071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Docker container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6039-BEA2-4E83-961D-E4E5CD3252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4F3F-48AD-4990-A5AA-A46070B0E7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F4FEE-0AAE-4A15-AE47-9CD7A21DDEDD}"/>
              </a:ext>
            </a:extLst>
          </p:cNvPr>
          <p:cNvSpPr txBox="1"/>
          <p:nvPr/>
        </p:nvSpPr>
        <p:spPr>
          <a:xfrm>
            <a:off x="840509" y="1505527"/>
            <a:ext cx="6410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python:3.7.9-slim-buster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/bin/bash username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. /app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 [ "python3" 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 [ "app.py" ]</a:t>
            </a:r>
            <a:endParaRPr lang="en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5A330-0152-4A2B-8095-4BC66184BC76}"/>
              </a:ext>
            </a:extLst>
          </p:cNvPr>
          <p:cNvSpPr/>
          <p:nvPr/>
        </p:nvSpPr>
        <p:spPr>
          <a:xfrm>
            <a:off x="1570182" y="1570183"/>
            <a:ext cx="3389745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00F44-8D6A-460D-99EA-147AA792B0F8}"/>
              </a:ext>
            </a:extLst>
          </p:cNvPr>
          <p:cNvSpPr/>
          <p:nvPr/>
        </p:nvSpPr>
        <p:spPr>
          <a:xfrm>
            <a:off x="937491" y="2055688"/>
            <a:ext cx="4668982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69238-9DF3-4F6F-9EAB-CEF615F5E78C}"/>
              </a:ext>
            </a:extLst>
          </p:cNvPr>
          <p:cNvSpPr/>
          <p:nvPr/>
        </p:nvSpPr>
        <p:spPr>
          <a:xfrm>
            <a:off x="915697" y="2926102"/>
            <a:ext cx="1809028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27ED0-6B46-4DB3-BDD4-D0DA1BAA956F}"/>
              </a:ext>
            </a:extLst>
          </p:cNvPr>
          <p:cNvSpPr/>
          <p:nvPr/>
        </p:nvSpPr>
        <p:spPr>
          <a:xfrm>
            <a:off x="937491" y="3714924"/>
            <a:ext cx="3302000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CA3FC4-58E8-4D08-8F38-5AD39F5CB5AE}"/>
              </a:ext>
            </a:extLst>
          </p:cNvPr>
          <p:cNvSpPr/>
          <p:nvPr/>
        </p:nvSpPr>
        <p:spPr>
          <a:xfrm>
            <a:off x="937491" y="4017012"/>
            <a:ext cx="2267527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93EA7-5454-442C-86F6-BE1699DB0F62}"/>
              </a:ext>
            </a:extLst>
          </p:cNvPr>
          <p:cNvSpPr txBox="1"/>
          <p:nvPr/>
        </p:nvSpPr>
        <p:spPr>
          <a:xfrm>
            <a:off x="5338617" y="150552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container image</a:t>
            </a:r>
            <a:endParaRPr lang="en-A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30615-B88C-4689-84EB-2F9813F83AB5}"/>
              </a:ext>
            </a:extLst>
          </p:cNvPr>
          <p:cNvSpPr/>
          <p:nvPr/>
        </p:nvSpPr>
        <p:spPr>
          <a:xfrm>
            <a:off x="937491" y="2379042"/>
            <a:ext cx="1809028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E8A17-66F2-4BB9-987E-727077498E9E}"/>
              </a:ext>
            </a:extLst>
          </p:cNvPr>
          <p:cNvSpPr txBox="1"/>
          <p:nvPr/>
        </p:nvSpPr>
        <p:spPr>
          <a:xfrm>
            <a:off x="5703455" y="20095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user username</a:t>
            </a:r>
            <a:endParaRPr lang="en-A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4D90E-189B-4538-8525-0BE999089206}"/>
              </a:ext>
            </a:extLst>
          </p:cNvPr>
          <p:cNvSpPr txBox="1"/>
          <p:nvPr/>
        </p:nvSpPr>
        <p:spPr>
          <a:xfrm>
            <a:off x="2843501" y="2336633"/>
            <a:ext cx="496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local directory to /app container directory </a:t>
            </a:r>
            <a:endParaRPr lang="en-A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5C3AF-28B1-4CA3-B093-F1EDBB87D241}"/>
              </a:ext>
            </a:extLst>
          </p:cNvPr>
          <p:cNvSpPr txBox="1"/>
          <p:nvPr/>
        </p:nvSpPr>
        <p:spPr>
          <a:xfrm>
            <a:off x="2858004" y="2887269"/>
            <a:ext cx="496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/app as working directory</a:t>
            </a:r>
            <a:endParaRPr lang="en-A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0A15D-4435-488F-80A6-C1A9837A7DEC}"/>
              </a:ext>
            </a:extLst>
          </p:cNvPr>
          <p:cNvSpPr txBox="1"/>
          <p:nvPr/>
        </p:nvSpPr>
        <p:spPr>
          <a:xfrm>
            <a:off x="4239491" y="4000444"/>
            <a:ext cx="496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“app.py” with “python3”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56786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68C6-4E74-46E0-BCC6-5ED592CD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dependencies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F87A-4BA6-45F8-A97A-F79A53B1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10" y="962025"/>
            <a:ext cx="9288463" cy="417512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FROM python:3.7.9-slim-buster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RUN apt-get update -y &amp;&amp; apt-get install -y --no-install-recommends curl python3-pip python3-dev libsm6 libxext6 </a:t>
            </a:r>
            <a:r>
              <a:rPr lang="en-US" sz="1200" b="1" dirty="0" err="1"/>
              <a:t>libxrender</a:t>
            </a:r>
            <a:r>
              <a:rPr lang="en-US" sz="1200" b="1" dirty="0"/>
              <a:t>-dev </a:t>
            </a:r>
            <a:r>
              <a:rPr lang="en-US" sz="1200" b="1" dirty="0" err="1"/>
              <a:t>libatlas</a:t>
            </a:r>
            <a:r>
              <a:rPr lang="en-US" sz="1200" b="1" dirty="0"/>
              <a:t>-base-dev </a:t>
            </a:r>
            <a:r>
              <a:rPr lang="en-US" sz="1200" b="1" dirty="0" err="1"/>
              <a:t>libavcodec</a:t>
            </a:r>
            <a:r>
              <a:rPr lang="en-US" sz="1200" b="1" dirty="0"/>
              <a:t>-dev </a:t>
            </a:r>
            <a:r>
              <a:rPr lang="en-US" sz="1200" b="1" dirty="0" err="1"/>
              <a:t>libavformat</a:t>
            </a:r>
            <a:r>
              <a:rPr lang="en-US" sz="1200" b="1" dirty="0"/>
              <a:t>-dev </a:t>
            </a:r>
            <a:r>
              <a:rPr lang="en-US" sz="1200" b="1" dirty="0" err="1"/>
              <a:t>libswscale</a:t>
            </a:r>
            <a:r>
              <a:rPr lang="en-US" sz="1200" b="1" dirty="0"/>
              <a:t>-dev libv4l-dev </a:t>
            </a:r>
            <a:r>
              <a:rPr lang="en-US" sz="1200" b="1" dirty="0" err="1"/>
              <a:t>libxvidcore</a:t>
            </a:r>
            <a:r>
              <a:rPr lang="en-US" sz="1200" b="1" dirty="0"/>
              <a:t>-dev libx264-dev </a:t>
            </a:r>
            <a:r>
              <a:rPr lang="en-US" sz="1200" b="1" dirty="0" err="1"/>
              <a:t>libopencv</a:t>
            </a:r>
            <a:r>
              <a:rPr lang="en-US" sz="1200" b="1" dirty="0"/>
              <a:t>-dev build-essential pkg-config </a:t>
            </a:r>
            <a:r>
              <a:rPr lang="en-US" sz="1200" b="1" dirty="0" err="1"/>
              <a:t>libjpeg</a:t>
            </a:r>
            <a:r>
              <a:rPr lang="en-US" sz="1200" b="1" dirty="0"/>
              <a:t>-dev </a:t>
            </a:r>
            <a:r>
              <a:rPr lang="en-US" sz="1200" b="1" dirty="0" err="1"/>
              <a:t>libpng</a:t>
            </a:r>
            <a:r>
              <a:rPr lang="en-US" sz="1200" b="1" dirty="0"/>
              <a:t>-dev libgtk-3-dev &amp;&amp; rm -rf /var/lib/apt/lists/*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#Allow pi wheels </a:t>
            </a:r>
          </a:p>
          <a:p>
            <a:pPr marL="0" indent="0">
              <a:buNone/>
            </a:pPr>
            <a:r>
              <a:rPr lang="en-US" sz="1200" dirty="0"/>
              <a:t>RUN echo "[global]\</a:t>
            </a:r>
            <a:r>
              <a:rPr lang="en-US" sz="1200" dirty="0" err="1"/>
              <a:t>nextra</a:t>
            </a:r>
            <a:r>
              <a:rPr lang="en-US" sz="1200" dirty="0"/>
              <a:t>-index-</a:t>
            </a:r>
            <a:r>
              <a:rPr lang="en-US" sz="1200" dirty="0" err="1"/>
              <a:t>url</a:t>
            </a:r>
            <a:r>
              <a:rPr lang="en-US" sz="1200" dirty="0"/>
              <a:t>=https://www.piwheels.org/simple" &gt;&gt;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pip.conf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</a:t>
            </a:r>
            <a:r>
              <a:rPr lang="en-US" sz="1200" dirty="0" err="1"/>
              <a:t>useradd</a:t>
            </a:r>
            <a:r>
              <a:rPr lang="en-US" sz="1200" dirty="0"/>
              <a:t> -</a:t>
            </a:r>
            <a:r>
              <a:rPr lang="en-US" sz="1200" dirty="0" err="1"/>
              <a:t>ms</a:t>
            </a:r>
            <a:r>
              <a:rPr lang="en-US" sz="1200" dirty="0"/>
              <a:t> /bin/bash username</a:t>
            </a:r>
          </a:p>
          <a:p>
            <a:pPr marL="0" indent="0">
              <a:buNone/>
            </a:pPr>
            <a:r>
              <a:rPr lang="en-US" sz="1200" dirty="0"/>
              <a:t>COPY . /app</a:t>
            </a:r>
          </a:p>
          <a:p>
            <a:pPr marL="0" indent="0">
              <a:buNone/>
            </a:pPr>
            <a:r>
              <a:rPr lang="en-US" sz="1200" dirty="0"/>
              <a:t>#Copy the requirements.txt to leverage Docker cache</a:t>
            </a:r>
          </a:p>
          <a:p>
            <a:pPr marL="0" indent="0">
              <a:buNone/>
            </a:pPr>
            <a:r>
              <a:rPr lang="en-US" sz="1200" b="1" dirty="0"/>
              <a:t>COPY ./requirements.txt /app/requirements.txt</a:t>
            </a:r>
          </a:p>
          <a:p>
            <a:pPr marL="0" indent="0">
              <a:buNone/>
            </a:pPr>
            <a:r>
              <a:rPr lang="en-US" sz="1200" dirty="0"/>
              <a:t>WORKDIR /app</a:t>
            </a:r>
          </a:p>
          <a:p>
            <a:pPr marL="0" indent="0">
              <a:buNone/>
            </a:pPr>
            <a:r>
              <a:rPr lang="en-US" sz="1200" dirty="0"/>
              <a:t># Upgrade pip and install requirements</a:t>
            </a:r>
          </a:p>
          <a:p>
            <a:pPr marL="0" indent="0">
              <a:buNone/>
            </a:pPr>
            <a:r>
              <a:rPr lang="en-US" sz="1200" b="1" dirty="0"/>
              <a:t>RUN pip3 install --upgrade pip; pip3 install --no-cache-</a:t>
            </a:r>
            <a:r>
              <a:rPr lang="en-US" sz="1200" b="1" dirty="0" err="1"/>
              <a:t>dir</a:t>
            </a:r>
            <a:r>
              <a:rPr lang="en-US" sz="1200" b="1" dirty="0"/>
              <a:t> -r requirements.txt;</a:t>
            </a:r>
          </a:p>
          <a:p>
            <a:pPr marL="0" indent="0">
              <a:buNone/>
            </a:pPr>
            <a:r>
              <a:rPr lang="en-US" sz="1200" dirty="0"/>
              <a:t>RUN ls</a:t>
            </a:r>
          </a:p>
          <a:p>
            <a:pPr marL="0" indent="0">
              <a:buNone/>
            </a:pPr>
            <a:r>
              <a:rPr lang="en-US" sz="1200" dirty="0"/>
              <a:t>ENTRYPOINT [ "python3" ]</a:t>
            </a:r>
          </a:p>
          <a:p>
            <a:pPr marL="0" indent="0">
              <a:buNone/>
            </a:pPr>
            <a:r>
              <a:rPr lang="en-US" sz="1200" dirty="0"/>
              <a:t>CMD [ "app.py" ]</a:t>
            </a:r>
            <a:endParaRPr lang="en-AT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C297C-1C40-40EF-92CF-4109091F00A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50DB-8EBA-4B84-BB69-1311BC4E5F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02C3-F941-4982-A525-B9DF082865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242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5703-27EA-4B48-9988-8DB9B709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deployment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E972-51F3-4F3F-9A75-5BF570E8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#Build docker image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-assignment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docker container locally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local_directory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:/app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 -p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5000:5000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-assignment</a:t>
            </a:r>
            <a:endParaRPr lang="en-A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0808-74C8-4922-93C6-7CC57DA8763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08100" y="5795962"/>
            <a:ext cx="9288463" cy="100013"/>
          </a:xfrm>
        </p:spPr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E68C-B5B6-4DE2-B23E-C06455DD4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Data Intensive Computing - Assignment 3 | Summer Semester 2022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3E89-4798-4723-B274-A0C4368607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8394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LANG_DEF" val="3079"/>
  <p:tag name="LANG_NAME" val="German Austria"/>
  <p:tag name="MASTCOUNT" val="1"/>
  <p:tag name="DES1LAYOUTCOUNT" val="33"/>
  <p:tag name="LINGO_COUNT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heme/theme1.xml><?xml version="1.0" encoding="utf-8"?>
<a:theme xmlns:a="http://schemas.openxmlformats.org/drawingml/2006/main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5485AB"/>
    </a:custClr>
    <a:custClr name="Blau 2">
      <a:srgbClr val="72ADD5"/>
    </a:custClr>
    <a:custClr name="Blau 3">
      <a:srgbClr val="A6D5EC"/>
    </a:custClr>
    <a:custClr name="Blau 4">
      <a:srgbClr val="DFF2FD"/>
    </a:custClr>
    <a:custClr name="Grün 1">
      <a:srgbClr val="007E71"/>
    </a:custClr>
    <a:custClr name="Grün 2">
      <a:srgbClr val="6AAAA5"/>
    </a:custClr>
    <a:custClr name="Grün 3">
      <a:srgbClr val="A2C6C2"/>
    </a:custClr>
    <a:custClr name="Grün 4">
      <a:srgbClr val="E9F1F0"/>
    </a:custClr>
    <a:custClr name="Magenta 1">
      <a:srgbClr val="BA4682"/>
    </a:custClr>
    <a:custClr name="Magenta 2">
      <a:srgbClr val="CD81A8"/>
    </a:custClr>
    <a:custClr name="Magenta 3">
      <a:srgbClr val="DFAFCA"/>
    </a:custClr>
    <a:custClr name="Magenta 4">
      <a:srgbClr val="F5E5EF"/>
    </a:custClr>
    <a:custClr name="Orange 1">
      <a:srgbClr val="E18922"/>
    </a:custClr>
    <a:custClr name="Orange 2">
      <a:srgbClr val="EEB473"/>
    </a:custClr>
    <a:custClr name="Orange 3">
      <a:srgbClr val="F5D0A8"/>
    </a:custClr>
    <a:custClr name="Orange 4">
      <a:srgbClr val="FDEFE1"/>
    </a:custClr>
    <a:custClr name="Grau 1">
      <a:srgbClr val="646363"/>
    </a:custClr>
    <a:custClr name="Grau 2">
      <a:srgbClr val="9D9D9C"/>
    </a:custClr>
    <a:custClr name="Grau 3">
      <a:srgbClr val="D0D0D0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TUW_Musterpraesentation.potx" id="{2E710E09-D0C1-444E-9EE2-99D6F66FD162}" vid="{BCCD5661-7924-46E1-AD3D-9AC2BD2CC4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TUW-template</Template>
  <TotalTime>0</TotalTime>
  <Words>1417</Words>
  <Application>Microsoft Office PowerPoint</Application>
  <PresentationFormat>Widescreen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Arial</vt:lpstr>
      <vt:lpstr>Cambria</vt:lpstr>
      <vt:lpstr>Cambria Math</vt:lpstr>
      <vt:lpstr>TU Wien</vt:lpstr>
      <vt:lpstr>Data Intensive Computing</vt:lpstr>
      <vt:lpstr>Why Code Offloading?</vt:lpstr>
      <vt:lpstr>Code Offloading</vt:lpstr>
      <vt:lpstr>Offloading challenges</vt:lpstr>
      <vt:lpstr>Containers</vt:lpstr>
      <vt:lpstr>Docker vs Virtual Machines</vt:lpstr>
      <vt:lpstr>A basic Docker container</vt:lpstr>
      <vt:lpstr>Adding dependencies</vt:lpstr>
      <vt:lpstr>Container deployment</vt:lpstr>
      <vt:lpstr>Interoperation between local and remote machine</vt:lpstr>
      <vt:lpstr>Input/Output from HTTP REST interface</vt:lpstr>
      <vt:lpstr>Invoking Flask web service</vt:lpstr>
      <vt:lpstr>Assignment</vt:lpstr>
      <vt:lpstr>Data processing loop</vt:lpstr>
      <vt:lpstr>Target applications</vt:lpstr>
      <vt:lpstr>Dockerization</vt:lpstr>
      <vt:lpstr>Measuring time</vt:lpstr>
      <vt:lpstr>Your report</vt:lpstr>
      <vt:lpstr>Evaluation</vt:lpstr>
      <vt:lpstr>Questions?</vt:lpstr>
    </vt:vector>
  </TitlesOfParts>
  <Company>Technische Universität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Intensive Computing</dc:title>
  <dc:creator>ict-admin</dc:creator>
  <cp:lastModifiedBy>ict-admin</cp:lastModifiedBy>
  <cp:revision>24</cp:revision>
  <dcterms:created xsi:type="dcterms:W3CDTF">2022-05-16T09:14:08Z</dcterms:created>
  <dcterms:modified xsi:type="dcterms:W3CDTF">2022-05-22T09:52:32Z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</Properties>
</file>